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3"/>
  </p:notesMasterIdLst>
  <p:handoutMasterIdLst>
    <p:handoutMasterId r:id="rId54"/>
  </p:handoutMasterIdLst>
  <p:sldIdLst>
    <p:sldId id="256" r:id="rId2"/>
    <p:sldId id="362" r:id="rId3"/>
    <p:sldId id="353" r:id="rId4"/>
    <p:sldId id="354" r:id="rId5"/>
    <p:sldId id="355" r:id="rId6"/>
    <p:sldId id="356" r:id="rId7"/>
    <p:sldId id="363" r:id="rId8"/>
    <p:sldId id="364" r:id="rId9"/>
    <p:sldId id="271" r:id="rId10"/>
    <p:sldId id="262" r:id="rId11"/>
    <p:sldId id="287" r:id="rId12"/>
    <p:sldId id="272" r:id="rId13"/>
    <p:sldId id="273" r:id="rId14"/>
    <p:sldId id="365" r:id="rId15"/>
    <p:sldId id="346" r:id="rId16"/>
    <p:sldId id="288" r:id="rId17"/>
    <p:sldId id="366" r:id="rId18"/>
    <p:sldId id="368" r:id="rId19"/>
    <p:sldId id="318" r:id="rId20"/>
    <p:sldId id="371" r:id="rId21"/>
    <p:sldId id="372" r:id="rId22"/>
    <p:sldId id="360" r:id="rId23"/>
    <p:sldId id="369" r:id="rId24"/>
    <p:sldId id="370" r:id="rId25"/>
    <p:sldId id="358" r:id="rId26"/>
    <p:sldId id="350" r:id="rId27"/>
    <p:sldId id="349" r:id="rId28"/>
    <p:sldId id="351" r:id="rId29"/>
    <p:sldId id="352" r:id="rId30"/>
    <p:sldId id="311" r:id="rId31"/>
    <p:sldId id="312" r:id="rId32"/>
    <p:sldId id="313" r:id="rId33"/>
    <p:sldId id="314" r:id="rId34"/>
    <p:sldId id="315" r:id="rId35"/>
    <p:sldId id="317"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2" r:id="rId49"/>
    <p:sldId id="333" r:id="rId50"/>
    <p:sldId id="347" r:id="rId51"/>
    <p:sldId id="348" r:id="rId5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8" autoAdjust="0"/>
    <p:restoredTop sz="96259" autoAdjust="0"/>
  </p:normalViewPr>
  <p:slideViewPr>
    <p:cSldViewPr snapToGrid="0">
      <p:cViewPr varScale="1">
        <p:scale>
          <a:sx n="86" d="100"/>
          <a:sy n="86" d="100"/>
        </p:scale>
        <p:origin x="557" y="5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mc/articles/PMC3424454/#b11-005058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ncbi.nlm.nih.gov/pmc/articles/PMC3424454/#b6-005058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1098C43-726F-4DB7-95FA-92D2F7FEE0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F1EF54-EBD5-4DBD-9815-D09AFD5AE440}" type="slidenum">
              <a:rPr lang="en-US" altLang="cs-CZ"/>
              <a:pPr eaLnBrk="1" hangingPunct="1"/>
              <a:t>3</a:t>
            </a:fld>
            <a:endParaRPr lang="en-US" altLang="cs-CZ"/>
          </a:p>
        </p:txBody>
      </p:sp>
      <p:sp>
        <p:nvSpPr>
          <p:cNvPr id="49155" name="Rectangle 2">
            <a:extLst>
              <a:ext uri="{FF2B5EF4-FFF2-40B4-BE49-F238E27FC236}">
                <a16:creationId xmlns:a16="http://schemas.microsoft.com/office/drawing/2014/main" id="{10263321-4681-47B8-9C99-C9312F46751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B423102-53E4-420F-A8CD-11B818FD42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extLst>
      <p:ext uri="{BB962C8B-B14F-4D97-AF65-F5344CB8AC3E}">
        <p14:creationId xmlns:p14="http://schemas.microsoft.com/office/powerpoint/2010/main" val="412500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082196B-6915-48DB-97BE-81A8C28AF0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6835A8-BA9B-44F1-8543-D23C92811DB7}" type="slidenum">
              <a:rPr lang="en-US" altLang="cs-CZ"/>
              <a:pPr eaLnBrk="1" hangingPunct="1"/>
              <a:t>13</a:t>
            </a:fld>
            <a:endParaRPr lang="en-US" altLang="cs-CZ"/>
          </a:p>
        </p:txBody>
      </p:sp>
      <p:sp>
        <p:nvSpPr>
          <p:cNvPr id="57347" name="Rectangle 2">
            <a:extLst>
              <a:ext uri="{FF2B5EF4-FFF2-40B4-BE49-F238E27FC236}">
                <a16:creationId xmlns:a16="http://schemas.microsoft.com/office/drawing/2014/main" id="{61CB0697-317B-45FF-B95F-7AC269B14796}"/>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8455E29-065E-43AE-B7AD-C2059992A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31DEF8D-AE8F-4FE7-B30D-0FD42B4AF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14E3DE-C837-4331-BEA9-5B861423FC3F}" type="slidenum">
              <a:rPr lang="en-US" altLang="cs-CZ"/>
              <a:pPr eaLnBrk="1" hangingPunct="1"/>
              <a:t>14</a:t>
            </a:fld>
            <a:endParaRPr lang="en-US" altLang="cs-CZ"/>
          </a:p>
        </p:txBody>
      </p:sp>
      <p:sp>
        <p:nvSpPr>
          <p:cNvPr id="59395" name="Rectangle 2">
            <a:extLst>
              <a:ext uri="{FF2B5EF4-FFF2-40B4-BE49-F238E27FC236}">
                <a16:creationId xmlns:a16="http://schemas.microsoft.com/office/drawing/2014/main" id="{FD30BB4F-3188-4DB3-8C65-462A2A9E2C1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CCA8887-744D-423A-A054-A50A856D09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F234541-7772-46EB-9FE9-4B2B109226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E47F96-FA4A-4B13-AA12-02C990717DAD}" type="slidenum">
              <a:rPr lang="en-US" altLang="cs-CZ"/>
              <a:pPr eaLnBrk="1" hangingPunct="1"/>
              <a:t>15</a:t>
            </a:fld>
            <a:endParaRPr lang="en-US" altLang="cs-CZ"/>
          </a:p>
        </p:txBody>
      </p:sp>
      <p:sp>
        <p:nvSpPr>
          <p:cNvPr id="58371" name="Rectangle 2">
            <a:extLst>
              <a:ext uri="{FF2B5EF4-FFF2-40B4-BE49-F238E27FC236}">
                <a16:creationId xmlns:a16="http://schemas.microsoft.com/office/drawing/2014/main" id="{0164454B-EA1A-465A-B90C-195DA41D3007}"/>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989D8180-30E5-4D14-80F5-61C8573678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b="1" dirty="0" err="1"/>
              <a:t>Working</a:t>
            </a:r>
            <a:r>
              <a:rPr lang="cs-CZ" b="1" dirty="0"/>
              <a:t> </a:t>
            </a:r>
            <a:r>
              <a:rPr lang="cs-CZ" b="1" dirty="0" err="1"/>
              <a:t>hypothesis</a:t>
            </a:r>
            <a:r>
              <a:rPr lang="cs-CZ" b="1" dirty="0"/>
              <a:t>: </a:t>
            </a:r>
            <a:r>
              <a:rPr lang="cs-CZ" b="1" dirty="0" err="1"/>
              <a:t>lipolytic</a:t>
            </a:r>
            <a:r>
              <a:rPr lang="cs-CZ" b="1" dirty="0"/>
              <a:t> </a:t>
            </a:r>
            <a:r>
              <a:rPr lang="cs-CZ" b="1" dirty="0" err="1"/>
              <a:t>agents</a:t>
            </a:r>
            <a:r>
              <a:rPr lang="cs-CZ" b="1" dirty="0"/>
              <a:t> are </a:t>
            </a:r>
            <a:r>
              <a:rPr lang="cs-CZ" b="1" dirty="0" err="1"/>
              <a:t>potential</a:t>
            </a:r>
            <a:r>
              <a:rPr lang="cs-CZ" b="1" dirty="0"/>
              <a:t> </a:t>
            </a:r>
            <a:r>
              <a:rPr lang="cs-CZ" b="1" dirty="0" err="1"/>
              <a:t>activators</a:t>
            </a:r>
            <a:r>
              <a:rPr lang="cs-CZ" b="1" dirty="0"/>
              <a:t> </a:t>
            </a:r>
            <a:r>
              <a:rPr lang="cs-CZ" b="1" dirty="0" err="1"/>
              <a:t>of</a:t>
            </a:r>
            <a:r>
              <a:rPr lang="cs-CZ" b="1" dirty="0"/>
              <a:t> </a:t>
            </a:r>
            <a:r>
              <a:rPr lang="cs-CZ" b="1" dirty="0" err="1"/>
              <a:t>thermogenesis</a:t>
            </a:r>
            <a:r>
              <a:rPr lang="cs-CZ" b="1" dirty="0"/>
              <a:t> in </a:t>
            </a:r>
            <a:r>
              <a:rPr lang="cs-CZ" b="1" dirty="0" err="1"/>
              <a:t>brown</a:t>
            </a:r>
            <a:r>
              <a:rPr lang="cs-CZ" b="1" dirty="0"/>
              <a:t> </a:t>
            </a:r>
            <a:r>
              <a:rPr lang="cs-CZ" b="1" dirty="0" err="1"/>
              <a:t>adipocytes</a:t>
            </a:r>
            <a:r>
              <a:rPr lang="cs-CZ" b="1" dirty="0"/>
              <a:t>.</a:t>
            </a:r>
            <a:r>
              <a:rPr lang="cs-CZ" dirty="0"/>
              <a:t> </a:t>
            </a:r>
            <a:r>
              <a:rPr lang="cs-CZ" dirty="0" err="1"/>
              <a:t>Lipolysis</a:t>
            </a:r>
            <a:r>
              <a:rPr lang="cs-CZ" dirty="0"/>
              <a:t> </a:t>
            </a:r>
            <a:r>
              <a:rPr lang="cs-CZ" dirty="0" err="1"/>
              <a:t>is</a:t>
            </a:r>
            <a:r>
              <a:rPr lang="cs-CZ" dirty="0"/>
              <a:t> </a:t>
            </a:r>
            <a:r>
              <a:rPr lang="cs-CZ" dirty="0" err="1"/>
              <a:t>an</a:t>
            </a:r>
            <a:r>
              <a:rPr lang="cs-CZ" dirty="0"/>
              <a:t> </a:t>
            </a:r>
            <a:r>
              <a:rPr lang="cs-CZ" dirty="0" err="1"/>
              <a:t>essential</a:t>
            </a:r>
            <a:r>
              <a:rPr lang="cs-CZ" dirty="0"/>
              <a:t> </a:t>
            </a:r>
            <a:r>
              <a:rPr lang="cs-CZ" dirty="0" err="1"/>
              <a:t>prerequisite</a:t>
            </a:r>
            <a:r>
              <a:rPr lang="cs-CZ" dirty="0"/>
              <a:t> </a:t>
            </a:r>
            <a:r>
              <a:rPr lang="cs-CZ" dirty="0" err="1"/>
              <a:t>for</a:t>
            </a:r>
            <a:r>
              <a:rPr lang="cs-CZ" dirty="0"/>
              <a:t> </a:t>
            </a:r>
            <a:r>
              <a:rPr lang="cs-CZ" dirty="0" err="1"/>
              <a:t>thermogenesis</a:t>
            </a:r>
            <a:r>
              <a:rPr lang="cs-CZ" dirty="0"/>
              <a:t> in </a:t>
            </a:r>
            <a:r>
              <a:rPr lang="cs-CZ" dirty="0" err="1"/>
              <a:t>brown</a:t>
            </a:r>
            <a:r>
              <a:rPr lang="cs-CZ" dirty="0"/>
              <a:t> and </a:t>
            </a:r>
            <a:r>
              <a:rPr lang="cs-CZ" dirty="0" err="1"/>
              <a:t>brite</a:t>
            </a:r>
            <a:r>
              <a:rPr lang="cs-CZ" dirty="0"/>
              <a:t> </a:t>
            </a:r>
            <a:r>
              <a:rPr lang="cs-CZ" dirty="0" err="1"/>
              <a:t>adipocytes</a:t>
            </a:r>
            <a:r>
              <a:rPr lang="cs-CZ" dirty="0"/>
              <a:t>. </a:t>
            </a:r>
            <a:r>
              <a:rPr lang="cs-CZ" dirty="0" err="1"/>
              <a:t>We</a:t>
            </a:r>
            <a:r>
              <a:rPr lang="cs-CZ" dirty="0"/>
              <a:t> </a:t>
            </a:r>
            <a:r>
              <a:rPr lang="cs-CZ" dirty="0" err="1"/>
              <a:t>therefore</a:t>
            </a:r>
            <a:r>
              <a:rPr lang="cs-CZ" dirty="0"/>
              <a:t> </a:t>
            </a:r>
            <a:r>
              <a:rPr lang="cs-CZ" dirty="0" err="1"/>
              <a:t>hypothesize</a:t>
            </a:r>
            <a:r>
              <a:rPr lang="cs-CZ" dirty="0"/>
              <a:t> </a:t>
            </a:r>
            <a:r>
              <a:rPr lang="cs-CZ" dirty="0" err="1"/>
              <a:t>that</a:t>
            </a:r>
            <a:r>
              <a:rPr lang="cs-CZ" dirty="0"/>
              <a:t> </a:t>
            </a:r>
            <a:r>
              <a:rPr lang="cs-CZ" dirty="0" err="1"/>
              <a:t>any</a:t>
            </a:r>
            <a:r>
              <a:rPr lang="cs-CZ" dirty="0"/>
              <a:t> pro-</a:t>
            </a:r>
            <a:r>
              <a:rPr lang="cs-CZ" dirty="0" err="1"/>
              <a:t>lipolytic</a:t>
            </a:r>
            <a:r>
              <a:rPr lang="cs-CZ" dirty="0"/>
              <a:t> stimulus </a:t>
            </a:r>
            <a:r>
              <a:rPr lang="cs-CZ" dirty="0" err="1"/>
              <a:t>potentially</a:t>
            </a:r>
            <a:r>
              <a:rPr lang="cs-CZ" dirty="0"/>
              <a:t> </a:t>
            </a:r>
            <a:r>
              <a:rPr lang="cs-CZ" dirty="0" err="1"/>
              <a:t>activates</a:t>
            </a:r>
            <a:r>
              <a:rPr lang="cs-CZ" dirty="0"/>
              <a:t> </a:t>
            </a:r>
            <a:r>
              <a:rPr lang="cs-CZ" dirty="0" err="1"/>
              <a:t>thermogenesis</a:t>
            </a:r>
            <a:r>
              <a:rPr lang="cs-CZ" dirty="0"/>
              <a:t> in these </a:t>
            </a:r>
            <a:r>
              <a:rPr lang="cs-CZ" dirty="0" err="1"/>
              <a:t>cells</a:t>
            </a:r>
            <a:r>
              <a:rPr lang="cs-CZ" dirty="0"/>
              <a:t>. Free </a:t>
            </a:r>
            <a:r>
              <a:rPr lang="cs-CZ" dirty="0" err="1"/>
              <a:t>fatty</a:t>
            </a:r>
            <a:r>
              <a:rPr lang="cs-CZ" dirty="0"/>
              <a:t> </a:t>
            </a:r>
            <a:r>
              <a:rPr lang="cs-CZ" dirty="0" err="1"/>
              <a:t>acids</a:t>
            </a:r>
            <a:r>
              <a:rPr lang="cs-CZ" dirty="0"/>
              <a:t> (</a:t>
            </a:r>
            <a:r>
              <a:rPr lang="cs-CZ" dirty="0" err="1"/>
              <a:t>FFAs</a:t>
            </a:r>
            <a:r>
              <a:rPr lang="cs-CZ" dirty="0"/>
              <a:t>) </a:t>
            </a:r>
            <a:r>
              <a:rPr lang="cs-CZ" dirty="0" err="1"/>
              <a:t>released</a:t>
            </a:r>
            <a:r>
              <a:rPr lang="cs-CZ" dirty="0"/>
              <a:t> </a:t>
            </a:r>
            <a:r>
              <a:rPr lang="cs-CZ" dirty="0" err="1"/>
              <a:t>from</a:t>
            </a:r>
            <a:r>
              <a:rPr lang="cs-CZ" dirty="0"/>
              <a:t> lipid </a:t>
            </a:r>
            <a:r>
              <a:rPr lang="cs-CZ" dirty="0" err="1"/>
              <a:t>droplets</a:t>
            </a:r>
            <a:r>
              <a:rPr lang="cs-CZ" dirty="0"/>
              <a:t> as a </a:t>
            </a:r>
            <a:r>
              <a:rPr lang="cs-CZ" dirty="0" err="1"/>
              <a:t>result</a:t>
            </a:r>
            <a:r>
              <a:rPr lang="cs-CZ" dirty="0"/>
              <a:t> </a:t>
            </a:r>
            <a:r>
              <a:rPr lang="cs-CZ" dirty="0" err="1"/>
              <a:t>of</a:t>
            </a:r>
            <a:r>
              <a:rPr lang="cs-CZ" dirty="0"/>
              <a:t> </a:t>
            </a:r>
            <a:r>
              <a:rPr lang="cs-CZ" dirty="0" err="1"/>
              <a:t>lipolysis</a:t>
            </a:r>
            <a:r>
              <a:rPr lang="cs-CZ" dirty="0"/>
              <a:t> </a:t>
            </a:r>
            <a:r>
              <a:rPr lang="cs-CZ" dirty="0" err="1"/>
              <a:t>act</a:t>
            </a:r>
            <a:r>
              <a:rPr lang="cs-CZ" dirty="0"/>
              <a:t> as </a:t>
            </a:r>
            <a:r>
              <a:rPr lang="cs-CZ" dirty="0" err="1"/>
              <a:t>both</a:t>
            </a:r>
            <a:r>
              <a:rPr lang="cs-CZ" dirty="0"/>
              <a:t> </a:t>
            </a:r>
            <a:r>
              <a:rPr lang="cs-CZ" dirty="0" err="1"/>
              <a:t>fuel</a:t>
            </a:r>
            <a:r>
              <a:rPr lang="cs-CZ" dirty="0"/>
              <a:t> </a:t>
            </a:r>
            <a:r>
              <a:rPr lang="cs-CZ" dirty="0" err="1"/>
              <a:t>for</a:t>
            </a:r>
            <a:r>
              <a:rPr lang="cs-CZ" dirty="0"/>
              <a:t> </a:t>
            </a:r>
            <a:r>
              <a:rPr lang="cs-CZ" dirty="0" err="1"/>
              <a:t>mitochondrial</a:t>
            </a:r>
            <a:r>
              <a:rPr lang="cs-CZ" dirty="0"/>
              <a:t> </a:t>
            </a:r>
            <a:r>
              <a:rPr lang="el-GR" dirty="0"/>
              <a:t>β-</a:t>
            </a:r>
            <a:r>
              <a:rPr lang="cs-CZ" dirty="0" err="1"/>
              <a:t>oxidation</a:t>
            </a:r>
            <a:r>
              <a:rPr lang="cs-CZ" dirty="0"/>
              <a:t> and </a:t>
            </a:r>
            <a:r>
              <a:rPr lang="cs-CZ" dirty="0" err="1"/>
              <a:t>activators</a:t>
            </a:r>
            <a:r>
              <a:rPr lang="cs-CZ" dirty="0"/>
              <a:t> </a:t>
            </a:r>
            <a:r>
              <a:rPr lang="cs-CZ" dirty="0" err="1"/>
              <a:t>of</a:t>
            </a:r>
            <a:r>
              <a:rPr lang="cs-CZ" dirty="0"/>
              <a:t> </a:t>
            </a:r>
            <a:r>
              <a:rPr lang="cs-CZ" dirty="0" err="1"/>
              <a:t>the</a:t>
            </a:r>
            <a:r>
              <a:rPr lang="cs-CZ" dirty="0"/>
              <a:t> </a:t>
            </a:r>
            <a:r>
              <a:rPr lang="cs-CZ" dirty="0" err="1"/>
              <a:t>uncoupling</a:t>
            </a:r>
            <a:r>
              <a:rPr lang="cs-CZ" dirty="0"/>
              <a:t> protein 1 (UCP1). UCP1 </a:t>
            </a:r>
            <a:r>
              <a:rPr lang="cs-CZ" dirty="0" err="1"/>
              <a:t>is</a:t>
            </a:r>
            <a:r>
              <a:rPr lang="cs-CZ" dirty="0"/>
              <a:t> a </a:t>
            </a:r>
            <a:r>
              <a:rPr lang="cs-CZ" dirty="0" err="1"/>
              <a:t>unique</a:t>
            </a:r>
            <a:r>
              <a:rPr lang="cs-CZ" dirty="0"/>
              <a:t> </a:t>
            </a:r>
            <a:r>
              <a:rPr lang="cs-CZ" dirty="0" err="1"/>
              <a:t>feature</a:t>
            </a:r>
            <a:r>
              <a:rPr lang="cs-CZ" dirty="0"/>
              <a:t> </a:t>
            </a:r>
            <a:r>
              <a:rPr lang="cs-CZ" dirty="0" err="1"/>
              <a:t>of</a:t>
            </a:r>
            <a:r>
              <a:rPr lang="cs-CZ" dirty="0"/>
              <a:t> </a:t>
            </a:r>
            <a:r>
              <a:rPr lang="cs-CZ" dirty="0" err="1"/>
              <a:t>brown</a:t>
            </a:r>
            <a:r>
              <a:rPr lang="cs-CZ" dirty="0"/>
              <a:t> and </a:t>
            </a:r>
            <a:r>
              <a:rPr lang="cs-CZ" dirty="0" err="1"/>
              <a:t>brite</a:t>
            </a:r>
            <a:r>
              <a:rPr lang="cs-CZ" dirty="0"/>
              <a:t> </a:t>
            </a:r>
            <a:r>
              <a:rPr lang="cs-CZ" dirty="0" err="1"/>
              <a:t>adipocytes</a:t>
            </a:r>
            <a:r>
              <a:rPr lang="cs-CZ" dirty="0"/>
              <a:t> </a:t>
            </a:r>
            <a:r>
              <a:rPr lang="cs-CZ" dirty="0" err="1"/>
              <a:t>located</a:t>
            </a:r>
            <a:r>
              <a:rPr lang="cs-CZ" dirty="0"/>
              <a:t> in </a:t>
            </a:r>
            <a:r>
              <a:rPr lang="cs-CZ" dirty="0" err="1"/>
              <a:t>the</a:t>
            </a:r>
            <a:r>
              <a:rPr lang="cs-CZ" dirty="0"/>
              <a:t> </a:t>
            </a:r>
            <a:r>
              <a:rPr lang="cs-CZ" dirty="0" err="1"/>
              <a:t>inner</a:t>
            </a:r>
            <a:r>
              <a:rPr lang="cs-CZ" dirty="0"/>
              <a:t> </a:t>
            </a:r>
            <a:r>
              <a:rPr lang="cs-CZ" dirty="0" err="1"/>
              <a:t>mitochondrial</a:t>
            </a:r>
            <a:r>
              <a:rPr lang="cs-CZ" dirty="0"/>
              <a:t> </a:t>
            </a:r>
            <a:r>
              <a:rPr lang="cs-CZ" dirty="0" err="1"/>
              <a:t>membrane</a:t>
            </a:r>
            <a:r>
              <a:rPr lang="cs-CZ" dirty="0"/>
              <a:t>. </a:t>
            </a:r>
            <a:r>
              <a:rPr lang="cs-CZ" dirty="0" err="1"/>
              <a:t>Upon</a:t>
            </a:r>
            <a:r>
              <a:rPr lang="cs-CZ" dirty="0"/>
              <a:t> </a:t>
            </a:r>
            <a:r>
              <a:rPr lang="cs-CZ" dirty="0" err="1"/>
              <a:t>activation</a:t>
            </a:r>
            <a:r>
              <a:rPr lang="cs-CZ" dirty="0"/>
              <a:t> by </a:t>
            </a:r>
            <a:r>
              <a:rPr lang="cs-CZ" dirty="0" err="1"/>
              <a:t>FFAs</a:t>
            </a:r>
            <a:r>
              <a:rPr lang="cs-CZ" dirty="0"/>
              <a:t>, UCP1 </a:t>
            </a:r>
            <a:r>
              <a:rPr lang="cs-CZ" dirty="0" err="1"/>
              <a:t>uncouples</a:t>
            </a:r>
            <a:r>
              <a:rPr lang="cs-CZ" dirty="0"/>
              <a:t> oxygen </a:t>
            </a:r>
            <a:r>
              <a:rPr lang="cs-CZ" dirty="0" err="1"/>
              <a:t>consumption</a:t>
            </a:r>
            <a:r>
              <a:rPr lang="cs-CZ" dirty="0"/>
              <a:t> </a:t>
            </a:r>
            <a:r>
              <a:rPr lang="cs-CZ" dirty="0" err="1"/>
              <a:t>from</a:t>
            </a:r>
            <a:r>
              <a:rPr lang="cs-CZ" dirty="0"/>
              <a:t> adenosine </a:t>
            </a:r>
            <a:r>
              <a:rPr lang="cs-CZ" dirty="0" err="1"/>
              <a:t>triphosphate</a:t>
            </a:r>
            <a:r>
              <a:rPr lang="cs-CZ" dirty="0"/>
              <a:t> (ATP) </a:t>
            </a:r>
            <a:r>
              <a:rPr lang="cs-CZ" dirty="0" err="1"/>
              <a:t>synthesis</a:t>
            </a:r>
            <a:r>
              <a:rPr lang="cs-CZ" dirty="0"/>
              <a:t> by </a:t>
            </a:r>
            <a:r>
              <a:rPr lang="cs-CZ" dirty="0" err="1"/>
              <a:t>allowing</a:t>
            </a:r>
            <a:r>
              <a:rPr lang="cs-CZ" dirty="0"/>
              <a:t> </a:t>
            </a:r>
            <a:r>
              <a:rPr lang="cs-CZ" dirty="0" err="1"/>
              <a:t>protons</a:t>
            </a:r>
            <a:r>
              <a:rPr lang="cs-CZ" dirty="0"/>
              <a:t> (H</a:t>
            </a:r>
            <a:r>
              <a:rPr lang="cs-CZ" baseline="30000" dirty="0"/>
              <a:t>+</a:t>
            </a:r>
            <a:r>
              <a:rPr lang="cs-CZ" dirty="0"/>
              <a:t>) to </a:t>
            </a:r>
            <a:r>
              <a:rPr lang="cs-CZ" dirty="0" err="1"/>
              <a:t>reenter</a:t>
            </a:r>
            <a:r>
              <a:rPr lang="cs-CZ" dirty="0"/>
              <a:t> </a:t>
            </a:r>
            <a:r>
              <a:rPr lang="cs-CZ" dirty="0" err="1"/>
              <a:t>the</a:t>
            </a:r>
            <a:r>
              <a:rPr lang="cs-CZ" dirty="0"/>
              <a:t> </a:t>
            </a:r>
            <a:r>
              <a:rPr lang="cs-CZ" dirty="0" err="1"/>
              <a:t>mitochondrial</a:t>
            </a:r>
            <a:r>
              <a:rPr lang="cs-CZ" dirty="0"/>
              <a:t> matrix </a:t>
            </a:r>
            <a:r>
              <a:rPr lang="cs-CZ" dirty="0" err="1"/>
              <a:t>without</a:t>
            </a:r>
            <a:r>
              <a:rPr lang="cs-CZ" dirty="0"/>
              <a:t> </a:t>
            </a:r>
            <a:r>
              <a:rPr lang="cs-CZ" dirty="0" err="1"/>
              <a:t>generating</a:t>
            </a:r>
            <a:r>
              <a:rPr lang="cs-CZ" dirty="0"/>
              <a:t> ATP. </a:t>
            </a:r>
            <a:r>
              <a:rPr lang="cs-CZ" dirty="0" err="1"/>
              <a:t>Thus</a:t>
            </a:r>
            <a:r>
              <a:rPr lang="cs-CZ" dirty="0"/>
              <a:t>, </a:t>
            </a:r>
            <a:r>
              <a:rPr lang="cs-CZ" dirty="0" err="1"/>
              <a:t>the</a:t>
            </a:r>
            <a:r>
              <a:rPr lang="cs-CZ" dirty="0"/>
              <a:t> </a:t>
            </a:r>
            <a:r>
              <a:rPr lang="cs-CZ" dirty="0" err="1"/>
              <a:t>chemical</a:t>
            </a:r>
            <a:r>
              <a:rPr lang="cs-CZ" dirty="0"/>
              <a:t> </a:t>
            </a:r>
            <a:r>
              <a:rPr lang="cs-CZ" dirty="0" err="1"/>
              <a:t>energy</a:t>
            </a:r>
            <a:r>
              <a:rPr lang="cs-CZ" dirty="0"/>
              <a:t> </a:t>
            </a:r>
            <a:r>
              <a:rPr lang="cs-CZ" dirty="0" err="1"/>
              <a:t>of</a:t>
            </a:r>
            <a:r>
              <a:rPr lang="cs-CZ" dirty="0"/>
              <a:t> </a:t>
            </a:r>
            <a:r>
              <a:rPr lang="cs-CZ" dirty="0" err="1"/>
              <a:t>nutrients</a:t>
            </a:r>
            <a:r>
              <a:rPr lang="cs-CZ" dirty="0"/>
              <a:t> </a:t>
            </a:r>
            <a:r>
              <a:rPr lang="cs-CZ" dirty="0" err="1"/>
              <a:t>is</a:t>
            </a:r>
            <a:r>
              <a:rPr lang="cs-CZ" dirty="0"/>
              <a:t> </a:t>
            </a:r>
            <a:r>
              <a:rPr lang="cs-CZ" dirty="0" err="1"/>
              <a:t>dissipated</a:t>
            </a:r>
            <a:r>
              <a:rPr lang="cs-CZ" dirty="0"/>
              <a:t> as </a:t>
            </a:r>
            <a:r>
              <a:rPr lang="cs-CZ" dirty="0" err="1"/>
              <a:t>heat</a:t>
            </a:r>
            <a:r>
              <a:rPr lang="cs-CZ" dirty="0"/>
              <a:t>. </a:t>
            </a:r>
            <a:r>
              <a:rPr lang="cs-CZ" dirty="0" err="1"/>
              <a:t>Extracellular</a:t>
            </a:r>
            <a:r>
              <a:rPr lang="cs-CZ" dirty="0"/>
              <a:t> </a:t>
            </a:r>
            <a:r>
              <a:rPr lang="cs-CZ" dirty="0" err="1"/>
              <a:t>stimulation</a:t>
            </a:r>
            <a:r>
              <a:rPr lang="cs-CZ" dirty="0"/>
              <a:t> </a:t>
            </a:r>
            <a:r>
              <a:rPr lang="cs-CZ" dirty="0" err="1"/>
              <a:t>of</a:t>
            </a:r>
            <a:r>
              <a:rPr lang="cs-CZ" dirty="0"/>
              <a:t> </a:t>
            </a:r>
            <a:r>
              <a:rPr lang="cs-CZ" dirty="0" err="1"/>
              <a:t>lipolysis</a:t>
            </a:r>
            <a:r>
              <a:rPr lang="cs-CZ" dirty="0"/>
              <a:t> via </a:t>
            </a:r>
            <a:r>
              <a:rPr lang="cs-CZ" dirty="0" err="1"/>
              <a:t>the</a:t>
            </a:r>
            <a:r>
              <a:rPr lang="cs-CZ" dirty="0"/>
              <a:t> </a:t>
            </a:r>
            <a:r>
              <a:rPr lang="cs-CZ" dirty="0" err="1"/>
              <a:t>canonical</a:t>
            </a:r>
            <a:r>
              <a:rPr lang="cs-CZ" dirty="0"/>
              <a:t> </a:t>
            </a:r>
            <a:r>
              <a:rPr lang="cs-CZ" dirty="0" err="1"/>
              <a:t>adenylyl</a:t>
            </a:r>
            <a:r>
              <a:rPr lang="cs-CZ" dirty="0"/>
              <a:t> </a:t>
            </a:r>
            <a:r>
              <a:rPr lang="cs-CZ" dirty="0" err="1"/>
              <a:t>cyclase</a:t>
            </a:r>
            <a:r>
              <a:rPr lang="cs-CZ" dirty="0"/>
              <a:t>–</a:t>
            </a:r>
            <a:r>
              <a:rPr lang="cs-CZ" dirty="0" err="1"/>
              <a:t>cyclic</a:t>
            </a:r>
            <a:r>
              <a:rPr lang="cs-CZ" dirty="0"/>
              <a:t> adenosine </a:t>
            </a:r>
            <a:r>
              <a:rPr lang="cs-CZ" dirty="0" err="1"/>
              <a:t>monophosphate</a:t>
            </a:r>
            <a:r>
              <a:rPr lang="cs-CZ" dirty="0"/>
              <a:t>–protein </a:t>
            </a:r>
            <a:r>
              <a:rPr lang="cs-CZ" dirty="0" err="1"/>
              <a:t>kinase</a:t>
            </a:r>
            <a:r>
              <a:rPr lang="cs-CZ" dirty="0"/>
              <a:t> A (AC–</a:t>
            </a:r>
            <a:r>
              <a:rPr lang="cs-CZ" dirty="0" err="1"/>
              <a:t>cAMP</a:t>
            </a:r>
            <a:r>
              <a:rPr lang="cs-CZ" dirty="0"/>
              <a:t>–PKA) </a:t>
            </a:r>
            <a:r>
              <a:rPr lang="cs-CZ" dirty="0" err="1"/>
              <a:t>pathway</a:t>
            </a:r>
            <a:r>
              <a:rPr lang="cs-CZ" dirty="0"/>
              <a:t> not </a:t>
            </a:r>
            <a:r>
              <a:rPr lang="cs-CZ" dirty="0" err="1"/>
              <a:t>only</a:t>
            </a:r>
            <a:r>
              <a:rPr lang="cs-CZ" dirty="0"/>
              <a:t> </a:t>
            </a:r>
            <a:r>
              <a:rPr lang="cs-CZ" dirty="0" err="1"/>
              <a:t>leads</a:t>
            </a:r>
            <a:r>
              <a:rPr lang="cs-CZ" dirty="0"/>
              <a:t> to </a:t>
            </a:r>
            <a:r>
              <a:rPr lang="cs-CZ" dirty="0" err="1"/>
              <a:t>the</a:t>
            </a:r>
            <a:r>
              <a:rPr lang="cs-CZ" dirty="0"/>
              <a:t> </a:t>
            </a:r>
            <a:r>
              <a:rPr lang="cs-CZ" dirty="0" err="1"/>
              <a:t>phosphorylation</a:t>
            </a:r>
            <a:r>
              <a:rPr lang="cs-CZ" dirty="0"/>
              <a:t> </a:t>
            </a:r>
            <a:r>
              <a:rPr lang="cs-CZ" dirty="0" err="1"/>
              <a:t>of</a:t>
            </a:r>
            <a:r>
              <a:rPr lang="cs-CZ" dirty="0"/>
              <a:t> </a:t>
            </a:r>
            <a:r>
              <a:rPr lang="cs-CZ" dirty="0" err="1"/>
              <a:t>perilipin</a:t>
            </a:r>
            <a:r>
              <a:rPr lang="cs-CZ" dirty="0"/>
              <a:t> and hormone-sensitive </a:t>
            </a:r>
            <a:r>
              <a:rPr lang="cs-CZ" dirty="0" err="1"/>
              <a:t>lipase</a:t>
            </a:r>
            <a:r>
              <a:rPr lang="cs-CZ" dirty="0"/>
              <a:t> (HSL) but </a:t>
            </a:r>
            <a:r>
              <a:rPr lang="cs-CZ" dirty="0" err="1"/>
              <a:t>also</a:t>
            </a:r>
            <a:r>
              <a:rPr lang="cs-CZ" dirty="0"/>
              <a:t> </a:t>
            </a:r>
            <a:r>
              <a:rPr lang="cs-CZ" dirty="0" err="1"/>
              <a:t>induces</a:t>
            </a:r>
            <a:r>
              <a:rPr lang="cs-CZ" dirty="0"/>
              <a:t> </a:t>
            </a:r>
            <a:r>
              <a:rPr lang="cs-CZ" i="1" dirty="0"/>
              <a:t>Ucp1</a:t>
            </a:r>
            <a:r>
              <a:rPr lang="cs-CZ" dirty="0"/>
              <a:t> gene </a:t>
            </a:r>
            <a:r>
              <a:rPr lang="cs-CZ" dirty="0" err="1"/>
              <a:t>expression</a:t>
            </a:r>
            <a:r>
              <a:rPr lang="cs-CZ" dirty="0"/>
              <a:t>.</a:t>
            </a:r>
            <a:endParaRPr lang="fr-FR" alt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0A58FCE-4B1E-4903-8FCA-11A7278BE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ACE87E-B651-4D05-A9C4-70BA8487DB43}" type="slidenum">
              <a:rPr lang="en-US" altLang="cs-CZ"/>
              <a:pPr eaLnBrk="1" hangingPunct="1"/>
              <a:t>16</a:t>
            </a:fld>
            <a:endParaRPr lang="en-US" altLang="cs-CZ"/>
          </a:p>
        </p:txBody>
      </p:sp>
      <p:sp>
        <p:nvSpPr>
          <p:cNvPr id="72707" name="Rectangle 2">
            <a:extLst>
              <a:ext uri="{FF2B5EF4-FFF2-40B4-BE49-F238E27FC236}">
                <a16:creationId xmlns:a16="http://schemas.microsoft.com/office/drawing/2014/main" id="{A41545D1-076E-4D9F-833D-9F6889ACB02C}"/>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01D83162-2597-48E4-9913-8A897DF3F1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565FCD-6F18-421D-B679-705C3AE850F8}" type="slidenum">
              <a:rPr lang="cs-CZ" altLang="cs-CZ"/>
              <a:pPr/>
              <a:t>17</a:t>
            </a:fld>
            <a:endParaRPr lang="cs-CZ" altLang="cs-CZ"/>
          </a:p>
        </p:txBody>
      </p:sp>
    </p:spTree>
    <p:extLst>
      <p:ext uri="{BB962C8B-B14F-4D97-AF65-F5344CB8AC3E}">
        <p14:creationId xmlns:p14="http://schemas.microsoft.com/office/powerpoint/2010/main" val="312171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D02CA9-EEDB-4CA7-93C0-A1655D470F78}" type="slidenum">
              <a:rPr lang="cs-CZ" smtClean="0"/>
              <a:t>18</a:t>
            </a:fld>
            <a:endParaRPr lang="cs-CZ"/>
          </a:p>
        </p:txBody>
      </p:sp>
    </p:spTree>
    <p:extLst>
      <p:ext uri="{BB962C8B-B14F-4D97-AF65-F5344CB8AC3E}">
        <p14:creationId xmlns:p14="http://schemas.microsoft.com/office/powerpoint/2010/main" val="369855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most well-studied metabolic sensing region in the forebrain is the hypothalamus, where a number of nuclei such as the arcuate nucleus (ARC) and ventromedial hypothalamus (VMH) express high levels of receptors that bind adipokines (cell signaling molecules secreted by adipose tissue, such as leptin) and gut hormones. Central leptin resistance, one of the major causes of obesity, is caused by defective leptin sensing in these brain regions (</a:t>
            </a:r>
            <a:r>
              <a:rPr lang="en-US" dirty="0" err="1">
                <a:hlinkClick r:id="rId3"/>
              </a:rPr>
              <a:t>Gautron</a:t>
            </a:r>
            <a:r>
              <a:rPr lang="en-US" dirty="0">
                <a:hlinkClick r:id="rId3"/>
              </a:rPr>
              <a:t> and </a:t>
            </a:r>
            <a:r>
              <a:rPr lang="en-US" dirty="0" err="1">
                <a:hlinkClick r:id="rId3"/>
              </a:rPr>
              <a:t>Elmquist</a:t>
            </a:r>
            <a:r>
              <a:rPr lang="en-US" dirty="0">
                <a:hlinkClick r:id="rId3"/>
              </a:rPr>
              <a:t>, 2011</a:t>
            </a:r>
            <a:r>
              <a:rPr lang="en-US" dirty="0"/>
              <a:t>). In the hindbrain, the nucleus </a:t>
            </a:r>
            <a:r>
              <a:rPr lang="en-US" dirty="0" err="1"/>
              <a:t>tractus</a:t>
            </a:r>
            <a:r>
              <a:rPr lang="en-US" dirty="0"/>
              <a:t> solitarius (NTS)–dorsal motor nucleus of the </a:t>
            </a:r>
            <a:r>
              <a:rPr lang="en-US" dirty="0" err="1"/>
              <a:t>vagus</a:t>
            </a:r>
            <a:r>
              <a:rPr lang="en-US" dirty="0"/>
              <a:t> (DMV) complex is the best-studied brain area with respect to detection of metabolic feedback, especially from the gastrointestinal system via vagal afferents or the circulation (</a:t>
            </a:r>
            <a:r>
              <a:rPr lang="en-US" dirty="0">
                <a:hlinkClick r:id="rId4"/>
              </a:rPr>
              <a:t>Berthoud et al., 2006</a:t>
            </a:r>
            <a:r>
              <a:rPr lang="en-US" dirty="0"/>
              <a:t>).</a:t>
            </a:r>
            <a:endParaRPr lang="cs-CZ" dirty="0"/>
          </a:p>
          <a:p>
            <a:endParaRPr lang="cs-CZ" dirty="0"/>
          </a:p>
          <a:p>
            <a:endParaRPr lang="cs-CZ" dirty="0"/>
          </a:p>
          <a:p>
            <a:r>
              <a:rPr lang="en-US" dirty="0"/>
              <a:t>Schematic overview of the hypothalamus–adipose axis (based on rat data) involved in food intake regulation and energy expenditure. In short, the arcuate nucleus (Arc) integrates peripheral endocrine signal via blood (such as leptin). Leptin acts on its receptor to modulate the expression and release of Arc appetite-regulating neuropeptides. Then, the Arc drives other hypothalamic areas such as ventromedial (VMN), dorsomedial (DMN) and paraventricular (PVN) nuclei (considered as satiety </a:t>
            </a:r>
            <a:r>
              <a:rPr lang="en-US" dirty="0" err="1"/>
              <a:t>centres</a:t>
            </a:r>
            <a:r>
              <a:rPr lang="en-US" dirty="0"/>
              <a:t>) and the lateral hypothalamic area (LHA; considered as a hunger </a:t>
            </a:r>
            <a:r>
              <a:rPr lang="en-US" dirty="0" err="1"/>
              <a:t>centre</a:t>
            </a:r>
            <a:r>
              <a:rPr lang="en-US" dirty="0"/>
              <a:t>). Coronal section shows the relative position of these nuclei with respect to each other through the hypothalamus. Circuits allowing communications between these neuronal populations are indicated by red arrows. Neuronal signal, especially from the PVN, modulates via the nucleus of the soli</a:t>
            </a:r>
            <a:endParaRPr lang="cs-CZ" dirty="0"/>
          </a:p>
        </p:txBody>
      </p:sp>
      <p:sp>
        <p:nvSpPr>
          <p:cNvPr id="4" name="Zástupný symbol pro číslo snímku 3"/>
          <p:cNvSpPr>
            <a:spLocks noGrp="1"/>
          </p:cNvSpPr>
          <p:nvPr>
            <p:ph type="sldNum" sz="quarter" idx="5"/>
          </p:nvPr>
        </p:nvSpPr>
        <p:spPr/>
        <p:txBody>
          <a:bodyPr/>
          <a:lstStyle/>
          <a:p>
            <a:fld id="{7BD02CA9-EEDB-4CA7-93C0-A1655D470F78}" type="slidenum">
              <a:rPr lang="cs-CZ" smtClean="0"/>
              <a:t>22</a:t>
            </a:fld>
            <a:endParaRPr lang="cs-CZ"/>
          </a:p>
        </p:txBody>
      </p:sp>
    </p:spTree>
    <p:extLst>
      <p:ext uri="{BB962C8B-B14F-4D97-AF65-F5344CB8AC3E}">
        <p14:creationId xmlns:p14="http://schemas.microsoft.com/office/powerpoint/2010/main" val="179078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565FCD-6F18-421D-B679-705C3AE850F8}" type="slidenum">
              <a:rPr lang="cs-CZ" altLang="cs-CZ"/>
              <a:pPr/>
              <a:t>23</a:t>
            </a:fld>
            <a:endParaRPr lang="cs-CZ" altLang="cs-CZ"/>
          </a:p>
        </p:txBody>
      </p:sp>
    </p:spTree>
    <p:extLst>
      <p:ext uri="{BB962C8B-B14F-4D97-AF65-F5344CB8AC3E}">
        <p14:creationId xmlns:p14="http://schemas.microsoft.com/office/powerpoint/2010/main" val="29409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D565FCD-6F18-421D-B679-705C3AE850F8}" type="slidenum">
              <a:rPr lang="cs-CZ" altLang="cs-CZ"/>
              <a:pPr/>
              <a:t>25</a:t>
            </a:fld>
            <a:endParaRPr lang="cs-CZ" altLang="cs-CZ"/>
          </a:p>
        </p:txBody>
      </p:sp>
    </p:spTree>
    <p:extLst>
      <p:ext uri="{BB962C8B-B14F-4D97-AF65-F5344CB8AC3E}">
        <p14:creationId xmlns:p14="http://schemas.microsoft.com/office/powerpoint/2010/main" val="326801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a:extLst>
              <a:ext uri="{FF2B5EF4-FFF2-40B4-BE49-F238E27FC236}">
                <a16:creationId xmlns:a16="http://schemas.microsoft.com/office/drawing/2014/main" id="{02CE51C2-0E13-48DC-BD16-8C4D0F9532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Zástupný symbol pro poznámky 2">
            <a:extLst>
              <a:ext uri="{FF2B5EF4-FFF2-40B4-BE49-F238E27FC236}">
                <a16:creationId xmlns:a16="http://schemas.microsoft.com/office/drawing/2014/main" id="{5511FACB-A9AC-4EBF-9891-875EE26E99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Celogenomové asociační studie jsou užitečné nástroje při identifikaci běžných variant přispívajících k dědičné součásti komplexních onemocnění. Naprostá většina takových variant má v nejlepším případě malý účinek, i když působí v rámci určité kombinace, a jejich celkový vliv na variabilitu populace i predikční robustnost pro odhad rizika onemocnění jsou malé. Existuje značný nesoulad mezi rozsahem celkové familiární agregace pozorované u mnoha běžných onemocnění  a rozsahem metabolických odchylek, které lze přičíst dosud identifikovaným variantám. Např. u diabetu typu 2, zodpovídají známé varianty u evropanů společně za relativní riziko u sourozenců 1,07, což je významně pod úrovní empiricky stanovené relativního rizika sourozenců pozorovaného v epidemiologických studiích, které se blíží třem. Ačkoli identifikace dalších rizikových variant (jak ve známých lokusech, tak v zatím neidentifikovaných oblastech) může do určité míry tento deficit snížit, zdá se, že podle nejnovější hypotézy “chybějící dědičnosti” může být významná část “heritability” znaků přičtena genetickým efektům s intermediární penetrancí, které odolávají z velké části konvenčním přístupům populační genetiky komplexních chorob. </a:t>
            </a:r>
            <a:endParaRPr lang="cs-CZ" altLang="cs-CZ"/>
          </a:p>
          <a:p>
            <a:endParaRPr lang="cs-CZ" altLang="cs-CZ"/>
          </a:p>
        </p:txBody>
      </p:sp>
      <p:sp>
        <p:nvSpPr>
          <p:cNvPr id="13316" name="Zástupný symbol pro číslo snímku 3">
            <a:extLst>
              <a:ext uri="{FF2B5EF4-FFF2-40B4-BE49-F238E27FC236}">
                <a16:creationId xmlns:a16="http://schemas.microsoft.com/office/drawing/2014/main" id="{6B674381-2060-4B6C-A81C-CC93D55263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8DF062-F2D8-43C8-B298-EDF981F174E2}" type="slidenum">
              <a:rPr lang="cs-CZ" altLang="cs-CZ">
                <a:latin typeface="Calibri" panose="020F0502020204030204" pitchFamily="34" charset="0"/>
              </a:rPr>
              <a:pPr/>
              <a:t>28</a:t>
            </a:fld>
            <a:endParaRPr lang="cs-CZ" altLang="cs-CZ">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3B7672C-BDC1-4921-8FC7-F0E9166EF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3FAD71-81A8-478E-AF47-C4D390259610}" type="slidenum">
              <a:rPr lang="en-US" altLang="cs-CZ"/>
              <a:pPr eaLnBrk="1" hangingPunct="1"/>
              <a:t>4</a:t>
            </a:fld>
            <a:endParaRPr lang="en-US" altLang="cs-CZ"/>
          </a:p>
        </p:txBody>
      </p:sp>
      <p:sp>
        <p:nvSpPr>
          <p:cNvPr id="50179" name="Rectangle 2">
            <a:extLst>
              <a:ext uri="{FF2B5EF4-FFF2-40B4-BE49-F238E27FC236}">
                <a16:creationId xmlns:a16="http://schemas.microsoft.com/office/drawing/2014/main" id="{2C63605C-6927-41A1-B102-82DD5AA0AC6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CB1C4679-4F75-4EFC-A696-306D9047AC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dirty="0"/>
              <a:t>U savců nacházíme dva typy tukové tkáně – bílou a hnědou tukovou tkáň. Tyto tkáně se liší funkčním, morfologickým i molekulárním fenotypem. V rámci BAT je energie uvolněna do okolí prostřednictvím odpojení oxidace mastných kyselin od syntézy ATP prostřednictvím </a:t>
            </a:r>
            <a:r>
              <a:rPr lang="cs-CZ" dirty="0" err="1"/>
              <a:t>uncoupling</a:t>
            </a:r>
            <a:r>
              <a:rPr lang="cs-CZ" dirty="0"/>
              <a:t> proteinu 1, který je zásadně důležitý pro regulaci tělesné teploty a je důležitý i pro udržování konstantní tělesné hmotnosti. Hnědá tuková tkáň se stala atraktivním cílem experimentálních farmakologických zásahů za účelem léčby obezity, jelikož nedávno bylo pomocí PET prokázáno, že i u dospělého člověka se udržují okrsky vysoce aktivní BAT, která se mohou navíc zvyšovat následkem stimulace chladem či adrenergní stimulace. U hlodavců i lidí se navíc nachází i přechodný fenotyp – BAT-podobné adipocyty, které se označují také jako béžové. Tyto buňky exprimují UCP-1, typický znak BAT adipocytů, mají </a:t>
            </a:r>
            <a:r>
              <a:rPr lang="cs-CZ" dirty="0" err="1"/>
              <a:t>multilokulární</a:t>
            </a:r>
            <a:r>
              <a:rPr lang="cs-CZ" dirty="0"/>
              <a:t> charakter a jsou </a:t>
            </a:r>
            <a:r>
              <a:rPr lang="cs-CZ" dirty="0" err="1"/>
              <a:t>indukovatelné</a:t>
            </a:r>
            <a:r>
              <a:rPr lang="cs-CZ" dirty="0"/>
              <a:t> prolongovanou beta adrenergní stimulací. </a:t>
            </a:r>
          </a:p>
        </p:txBody>
      </p:sp>
    </p:spTree>
    <p:extLst>
      <p:ext uri="{BB962C8B-B14F-4D97-AF65-F5344CB8AC3E}">
        <p14:creationId xmlns:p14="http://schemas.microsoft.com/office/powerpoint/2010/main" val="813096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a:extLst>
              <a:ext uri="{FF2B5EF4-FFF2-40B4-BE49-F238E27FC236}">
                <a16:creationId xmlns:a16="http://schemas.microsoft.com/office/drawing/2014/main" id="{90F9A986-1D02-4B1B-9517-21C67020C1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Zástupný symbol pro poznámky 2">
            <a:extLst>
              <a:ext uri="{FF2B5EF4-FFF2-40B4-BE49-F238E27FC236}">
                <a16:creationId xmlns:a16="http://schemas.microsoft.com/office/drawing/2014/main" id="{1410575C-1D2F-4042-95BD-FBB07CEE0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Pokud si představíme hypotetickou variantu s frekvencí minoritní alely 1% a odds ratiem allely 3 a prevalencí onemocnění 5%, bude penetrance rizikového homozygota (45%) příliš nízká, aby podporovala představu mendelovské segregace a umožňovala detekci tradičními postupy. Nízká detekovatelnost minoritní alely se projeví i na úrovni celogenomových studií. Přesto bude mít tato varianta významný účinek na rodinné riziko, než většina ostatních alel determinujících vnímavost – relativní riziko pro sourozence vázané na daný lokus rovné 1,038 bude výrazně překračovat riziko spojené např. s TCF7L2 lokusem, který je silně asociován s diabetem a kde je toto riziko přibližně 1,025. Dá se očekávat, že nové technologie sekvenace, zejména sekvenování nové generace, výrazně přispějí k identifikaci a charakterizaci variant, které přispívají k vnímavosti k daným komplexním onemocněním.</a:t>
            </a:r>
            <a:endParaRPr lang="cs-CZ" altLang="cs-CZ"/>
          </a:p>
          <a:p>
            <a:endParaRPr lang="cs-CZ" altLang="cs-CZ"/>
          </a:p>
        </p:txBody>
      </p:sp>
      <p:sp>
        <p:nvSpPr>
          <p:cNvPr id="15364" name="Zástupný symbol pro číslo snímku 3">
            <a:extLst>
              <a:ext uri="{FF2B5EF4-FFF2-40B4-BE49-F238E27FC236}">
                <a16:creationId xmlns:a16="http://schemas.microsoft.com/office/drawing/2014/main" id="{06080EE7-3B73-4769-BF2E-7E1843817D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8CAFE4-9B42-4E14-9A3B-4B9E6159AD30}" type="slidenum">
              <a:rPr lang="cs-CZ" altLang="cs-CZ">
                <a:latin typeface="Calibri" panose="020F0502020204030204" pitchFamily="34" charset="0"/>
              </a:rPr>
              <a:pPr/>
              <a:t>29</a:t>
            </a:fld>
            <a:endParaRPr lang="cs-CZ" altLang="cs-CZ">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a:extLst>
              <a:ext uri="{FF2B5EF4-FFF2-40B4-BE49-F238E27FC236}">
                <a16:creationId xmlns:a16="http://schemas.microsoft.com/office/drawing/2014/main" id="{146F5E79-AABF-4525-A1E8-4CAFE73059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a:extLst>
              <a:ext uri="{FF2B5EF4-FFF2-40B4-BE49-F238E27FC236}">
                <a16:creationId xmlns:a16="http://schemas.microsoft.com/office/drawing/2014/main" id="{9A463B3C-A11F-40EE-8F7E-0C11F5686F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Britský lékař David Barker si na mapě Británie povšiml zajímavé korelace: nejchudší oblasti Anglie a Walesu vykazovali nejvyšší incidenci srdečních onemocnění. Vzhledem k tomu, že vynikajícím parametrem zdraví populace je kojenecká mortalita/morbidita, rozhodl se u kohorty 15000 jedinců prozkoumat jejich zdravotní stav v kontextu jejich porodní hmotnosti. Povšiml si silného a neočekávaného vztahu mezi nízkou porodní hmotností v letech 1921-1925 a výskytem onemocnění srdce ve středním věku (1968-1978). Baker dospěl k závěru, že nedostatečná nutrice v peripartálním období měla za výsledek strukturální poškození srdce, které se manifestovalo později v dospělosti.</a:t>
            </a:r>
          </a:p>
        </p:txBody>
      </p:sp>
      <p:sp>
        <p:nvSpPr>
          <p:cNvPr id="31748" name="Zástupný symbol pro číslo snímku 3">
            <a:extLst>
              <a:ext uri="{FF2B5EF4-FFF2-40B4-BE49-F238E27FC236}">
                <a16:creationId xmlns:a16="http://schemas.microsoft.com/office/drawing/2014/main" id="{A5272421-E08E-4538-BB75-CC3E78D236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10486F-0613-42F2-AF2D-37AE14DBD7E7}" type="slidenum">
              <a:rPr lang="cs-CZ" altLang="cs-CZ">
                <a:latin typeface="Calibri" panose="020F0502020204030204" pitchFamily="34" charset="0"/>
              </a:rPr>
              <a:pPr/>
              <a:t>31</a:t>
            </a:fld>
            <a:endParaRPr lang="cs-CZ" altLang="cs-CZ">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a:extLst>
              <a:ext uri="{FF2B5EF4-FFF2-40B4-BE49-F238E27FC236}">
                <a16:creationId xmlns:a16="http://schemas.microsoft.com/office/drawing/2014/main" id="{8685FCD4-BE78-40F3-BCBD-BE4838AEE4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Zástupný symbol pro poznámky 2">
            <a:extLst>
              <a:ext uri="{FF2B5EF4-FFF2-40B4-BE49-F238E27FC236}">
                <a16:creationId xmlns:a16="http://schemas.microsoft.com/office/drawing/2014/main" id="{8FE8961B-CCE5-4FAD-B802-9FDCC9B29E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Normální vzestup porodní hmotnosti pozorovaný fyziologicky u dalších těhotenství téže matky nebyl pozorován u matek, které byly in utero vystaveny holandskému hladomoru, naopak, pozorovaný trend byl přesně opačný. Stav intrauterinní expozice matky hladomoru byl významným prediktorem rozdílů tělesné hmotnosti mezi sourozenci, ve všech modelech srovnávajících prvorozené a druhorozené sourozence. Ve všech kohortách byl efekt snižování hmotnosti u dalšího sourozence výraznější, což autoři považují za kombinaci vyšší porodní hmotnosti prvorozeného dítěte a následného poklesu porodních hmotností u dalších gravidit.</a:t>
            </a:r>
          </a:p>
        </p:txBody>
      </p:sp>
      <p:sp>
        <p:nvSpPr>
          <p:cNvPr id="35844" name="Zástupný symbol pro číslo snímku 3">
            <a:extLst>
              <a:ext uri="{FF2B5EF4-FFF2-40B4-BE49-F238E27FC236}">
                <a16:creationId xmlns:a16="http://schemas.microsoft.com/office/drawing/2014/main" id="{3E99197D-5EAD-43D5-ACA8-BB8E172DED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E9DF25-6513-4786-A284-713977EF902B}" type="slidenum">
              <a:rPr lang="cs-CZ" altLang="cs-CZ">
                <a:latin typeface="Calibri" panose="020F0502020204030204" pitchFamily="34" charset="0"/>
              </a:rPr>
              <a:pPr/>
              <a:t>34</a:t>
            </a:fld>
            <a:endParaRPr lang="cs-CZ" altLang="cs-CZ">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a:extLst>
              <a:ext uri="{FF2B5EF4-FFF2-40B4-BE49-F238E27FC236}">
                <a16:creationId xmlns:a16="http://schemas.microsoft.com/office/drawing/2014/main" id="{EEF72360-9007-4471-96CC-F92229AAD0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Zástupný symbol pro poznámky 2">
            <a:extLst>
              <a:ext uri="{FF2B5EF4-FFF2-40B4-BE49-F238E27FC236}">
                <a16:creationId xmlns:a16="http://schemas.microsoft.com/office/drawing/2014/main" id="{EE6245D1-E465-4FF4-839B-25A2643BD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cs-CZ" b="1">
                <a:solidFill>
                  <a:srgbClr val="002060"/>
                </a:solidFill>
              </a:rPr>
              <a:t>Nongenomic transmission across generations of maternal behavior and stress responses in the rat.</a:t>
            </a:r>
            <a:r>
              <a:rPr lang="it-IT" altLang="cs-CZ" sz="800">
                <a:solidFill>
                  <a:srgbClr val="002060"/>
                </a:solidFill>
              </a:rPr>
              <a:t> </a:t>
            </a:r>
            <a:r>
              <a:rPr lang="it-IT" altLang="cs-CZ" sz="800" i="1">
                <a:solidFill>
                  <a:srgbClr val="002060"/>
                </a:solidFill>
              </a:rPr>
              <a:t>Francis D, Science 1999;286:1155–1158.</a:t>
            </a:r>
          </a:p>
          <a:p>
            <a:endParaRPr lang="cs-CZ" altLang="cs-CZ"/>
          </a:p>
        </p:txBody>
      </p:sp>
      <p:sp>
        <p:nvSpPr>
          <p:cNvPr id="40964" name="Zástupný symbol pro číslo snímku 3">
            <a:extLst>
              <a:ext uri="{FF2B5EF4-FFF2-40B4-BE49-F238E27FC236}">
                <a16:creationId xmlns:a16="http://schemas.microsoft.com/office/drawing/2014/main" id="{538FDD2B-BC7D-411D-A940-306C7F86FA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8E66FA-F318-4647-BDE1-F5E2DC18CCC2}" type="slidenum">
              <a:rPr lang="cs-CZ" altLang="cs-CZ">
                <a:latin typeface="Calibri" panose="020F0502020204030204" pitchFamily="34" charset="0"/>
              </a:rPr>
              <a:pPr/>
              <a:t>36</a:t>
            </a:fld>
            <a:endParaRPr lang="cs-CZ" altLang="cs-CZ">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a:extLst>
              <a:ext uri="{FF2B5EF4-FFF2-40B4-BE49-F238E27FC236}">
                <a16:creationId xmlns:a16="http://schemas.microsoft.com/office/drawing/2014/main" id="{C693CAC1-0CF5-4A6C-AC37-E749FDE39C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Zástupný symbol pro poznámky 2">
            <a:extLst>
              <a:ext uri="{FF2B5EF4-FFF2-40B4-BE49-F238E27FC236}">
                <a16:creationId xmlns:a16="http://schemas.microsoft.com/office/drawing/2014/main" id="{55A1821B-4F48-4DAA-84AD-2FA4EC71D5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a:t>Diagram ilustrující vztahy mezi suboptimálními intrauterinními podmínkami, programováním endokrinních systémů během časného období po porodu a cirkulujícími koncentracemi hormonů a následným rozvojem metabolické dysfunkce</a:t>
            </a:r>
            <a:r>
              <a:rPr lang="en-US" altLang="cs-CZ"/>
              <a:t>. Endocrine systems in square boxes. Circulating hormones in ovals. Metabolic dysfunctions in ovoid boxes. (+) Positive effect; (−) negative effect. */</a:t>
            </a:r>
            <a:r>
              <a:rPr lang="en-US" altLang="cs-CZ" baseline="30000"/>
              <a:t>+</a:t>
            </a:r>
            <a:r>
              <a:rPr lang="en-US" altLang="cs-CZ"/>
              <a:t> Hormones that appear twice on the diagram.</a:t>
            </a:r>
            <a:endParaRPr lang="cs-CZ" altLang="cs-CZ"/>
          </a:p>
        </p:txBody>
      </p:sp>
      <p:sp>
        <p:nvSpPr>
          <p:cNvPr id="46084" name="Zástupný symbol pro číslo snímku 3">
            <a:extLst>
              <a:ext uri="{FF2B5EF4-FFF2-40B4-BE49-F238E27FC236}">
                <a16:creationId xmlns:a16="http://schemas.microsoft.com/office/drawing/2014/main" id="{5A334E5E-1A82-450C-954B-F5A02E4601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B6CB10-5176-4E4C-BEB8-A3810CD5377E}" type="slidenum">
              <a:rPr lang="cs-CZ" altLang="cs-CZ">
                <a:latin typeface="Calibri" panose="020F0502020204030204" pitchFamily="34" charset="0"/>
              </a:rPr>
              <a:pPr/>
              <a:t>40</a:t>
            </a:fld>
            <a:endParaRPr lang="cs-CZ" altLang="cs-CZ">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7F0C6483-4E81-4FA2-AC4B-A03B049D42EC}"/>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48131" name="Text Box 2">
            <a:extLst>
              <a:ext uri="{FF2B5EF4-FFF2-40B4-BE49-F238E27FC236}">
                <a16:creationId xmlns:a16="http://schemas.microsoft.com/office/drawing/2014/main" id="{07412CAB-CC5F-4C83-AC0C-96C2B04D73CB}"/>
              </a:ext>
            </a:extLst>
          </p:cNvPr>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Mismatchové paradigma metabolického onemocnění. Vyvíjející se organismus vnímá environmentální stimuly zprostředkované matkou, jako je podvýživa, a to jak během prenatálního, tak zčásti postnatální života. Vývojová plasticita v rámci odpovědi na tyto podněty modifikuje nastavenou trajektorii metabolismu definovanou zděděným fetálním genomem a epigenomem podle toho, zda je okolní prostředí vnímáno jako adekvátní (tmavé pozadí) nebo neadekvátní (světlé pozadí), což má za následek úpravu metabolického nastavení. Pokud následně okolní prostředí, ať už adekvátní či deprivované, odpovídá predikci, je riziko metabolického onemocnění později v životě nízké. Jestliže mezi predikovaným a aktuálním obdobím ovšem nastane nesouladem, zejména v tom smyslu, že aktuální prostředí je na živiny bohatší než prostředí predikované, riziko metabolického onemocnění se zvyšuje.</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a:extLst>
              <a:ext uri="{FF2B5EF4-FFF2-40B4-BE49-F238E27FC236}">
                <a16:creationId xmlns:a16="http://schemas.microsoft.com/office/drawing/2014/main" id="{175B8732-D27B-4B56-8B2B-B717FE65F5B1}"/>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50179" name="Text Box 2">
            <a:extLst>
              <a:ext uri="{FF2B5EF4-FFF2-40B4-BE49-F238E27FC236}">
                <a16:creationId xmlns:a16="http://schemas.microsoft.com/office/drawing/2014/main" id="{19111279-BC3B-4A65-915D-E0DB69DA1227}"/>
              </a:ext>
            </a:extLst>
          </p:cNvPr>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Období adaptivní plasticity v přechodu mezi jednotlivými výraznými fázemi ontogenetického vývoje. Prenatální růst ovlivňuje zdravotní stav i výskyt onemocnění v dospělosti. Přechod z kojeneckého věku do předškolního věku sebou nese prediktivní adaptivní odpověď, která determinuje výšku v dospělosti. Přechod z dětství do puberty sebou nese adaptivní odpověď, která ovlivňuje tělesné složení v dospělosti. Přechod z puberty do adolescence sebou nese adaptivní odpověď ovlivňující délku života a věk reprodukce.</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a:extLst>
              <a:ext uri="{FF2B5EF4-FFF2-40B4-BE49-F238E27FC236}">
                <a16:creationId xmlns:a16="http://schemas.microsoft.com/office/drawing/2014/main" id="{40CE86FD-A700-420F-856D-EE4AEE9F67F9}"/>
              </a:ext>
            </a:extLst>
          </p:cNvPr>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p:txBody>
      </p:sp>
      <p:sp>
        <p:nvSpPr>
          <p:cNvPr id="52227" name="Text Box 2">
            <a:extLst>
              <a:ext uri="{FF2B5EF4-FFF2-40B4-BE49-F238E27FC236}">
                <a16:creationId xmlns:a16="http://schemas.microsoft.com/office/drawing/2014/main" id="{36C35534-B5E5-4757-AA78-3AF297C7DFAD}"/>
              </a:ext>
            </a:extLst>
          </p:cNvPr>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Epigenotypový model vývojového původu onemocnění. Environmentální faktory působící během časné fáze života mají následky, které se mohou manifestovat zvýšeným rizikem onemocnění později v životě. Období života, ve kterém mohou externí faktory ovlivňovat biologické procesy, sahají od početí přes neonatální období až do časného dětství. Má se za to, že dítě dostává od matky informace o stavu vnějšího prostředí, do kterého se narodí a modifikuje svůj metabolismus a veškeré fyziologické procesy včetně trajektorie růstu tak, aby postnatálně maximalizovalo svoje šance na přežití. Tyto adaptace se nicméně mohou stát škodlivými, jestliže podmínky, do kterých se dítě narodí, se významně odlišují od podmínek očekávaných během prenatálního období. Tyto adaptace zahrnují metabolické i endokrinní změny, které mohou vést k celoživotním změnám ve fungování a struktuře těla – koncept zvaný programování. Epigenetické znaky mohou být modulovány environmentálními faktory, jsou dědičné a jsou podkladem změn genové exprese, které mohou přispívat ke vzniku onemocnění později během života.</a:t>
            </a:r>
          </a:p>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a:extLst>
              <a:ext uri="{FF2B5EF4-FFF2-40B4-BE49-F238E27FC236}">
                <a16:creationId xmlns:a16="http://schemas.microsoft.com/office/drawing/2014/main" id="{B6CE143F-23CF-48DE-92B2-8445E462A8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Zástupný symbol pro poznámky 2">
            <a:extLst>
              <a:ext uri="{FF2B5EF4-FFF2-40B4-BE49-F238E27FC236}">
                <a16:creationId xmlns:a16="http://schemas.microsoft.com/office/drawing/2014/main" id="{BA911967-7354-4529-8F7F-CDFD6A54B1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Plasticita epigenomu během vývoje umožňuje vyvíjejícímu se organismu tzv. preadaptaci na budoucí prostředí, což je zřetelná výhoda z hlediska přežití. V podmínkách, kde fetální prostředí neodpovídá prostředí dospělému, např.  jestliže fetální vývoj v podmínkách špatné výživy (hladovění matky) je spojen s adultním prostředím bohatým na výživu – může následný růst typu „catch-up“ a diskordance mezi fetálním programováním a dospělým prostředím predisponovat k metabolickému onemocnění v dospělosti, včetně obezity a diabetu typu II.</a:t>
            </a:r>
          </a:p>
          <a:p>
            <a:endParaRPr lang="cs-CZ" altLang="cs-CZ"/>
          </a:p>
        </p:txBody>
      </p:sp>
      <p:sp>
        <p:nvSpPr>
          <p:cNvPr id="55300" name="Zástupný symbol pro číslo snímku 3">
            <a:extLst>
              <a:ext uri="{FF2B5EF4-FFF2-40B4-BE49-F238E27FC236}">
                <a16:creationId xmlns:a16="http://schemas.microsoft.com/office/drawing/2014/main" id="{A1DCC907-CFB4-449B-8AB4-3FA505BCED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97FF31-40F9-40AA-9633-50BBC23382D2}" type="slidenum">
              <a:rPr lang="cs-CZ" altLang="cs-CZ">
                <a:latin typeface="Calibri" panose="020F0502020204030204" pitchFamily="34" charset="0"/>
              </a:rPr>
              <a:pPr/>
              <a:t>45</a:t>
            </a:fld>
            <a:endParaRPr lang="cs-CZ" altLang="cs-CZ">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81E5CB1-350A-47D0-867F-C5B79EF7C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D96B972-C798-453B-8564-6919A28F2B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Programování epigenomu nastává primárně během vývoje, ačkoli některé epigenetické programy probíhají v odpovědi na změny vnějšího prostředí i později v životě, např. v pubertě. Následkem toho může být epigenetické reprogramování závislé na vnějších látkách, např. environmentální estrogenech, latentní až do doby kritického období vývoje, např. puberty. V reprodukčním traktu zvířat, která byla perinatálně exponována environmentálním estrogenům  dochází k hypometylaci domény Hmgn5 (high-mobility group nucleosome-binding domain), což zvyšuje expresi této domény u dospělých zvířat. Naopak při chybění hormonu, např. při kastraci, zůstávají u dospělých zvířat neonatálně exponovaných environmentálním estrogenům tyto cílové geny hypermetylovány, což jejich expresi snižuje.</a:t>
            </a:r>
          </a:p>
          <a:p>
            <a:endParaRPr lang="en-US" altLang="cs-CZ"/>
          </a:p>
        </p:txBody>
      </p:sp>
      <p:sp>
        <p:nvSpPr>
          <p:cNvPr id="58372" name="Slide Number Placeholder 3">
            <a:extLst>
              <a:ext uri="{FF2B5EF4-FFF2-40B4-BE49-F238E27FC236}">
                <a16:creationId xmlns:a16="http://schemas.microsoft.com/office/drawing/2014/main" id="{2CCBF0CF-62B2-4148-97A1-EFEC7B09C5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6624B8-4025-4810-912A-BDB00056C946}" type="slidenum">
              <a:rPr lang="cs-CZ" altLang="cs-CZ">
                <a:latin typeface="Calibri" panose="020F0502020204030204" pitchFamily="34" charset="0"/>
              </a:rPr>
              <a:pPr/>
              <a:t>47</a:t>
            </a:fld>
            <a:endParaRPr lang="cs-CZ" altLang="cs-CZ">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565C25D9-A10A-4494-924C-F696F0A8B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0A9E61-A377-4B7F-AD88-1E319DC47C96}" type="slidenum">
              <a:rPr lang="en-US" altLang="cs-CZ"/>
              <a:pPr eaLnBrk="1" hangingPunct="1"/>
              <a:t>5</a:t>
            </a:fld>
            <a:endParaRPr lang="en-US" altLang="cs-CZ"/>
          </a:p>
        </p:txBody>
      </p:sp>
      <p:sp>
        <p:nvSpPr>
          <p:cNvPr id="65539" name="Rectangle 2">
            <a:extLst>
              <a:ext uri="{FF2B5EF4-FFF2-40B4-BE49-F238E27FC236}">
                <a16:creationId xmlns:a16="http://schemas.microsoft.com/office/drawing/2014/main" id="{983543B7-440E-4A1E-810D-D10B177D0C0E}"/>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B5DB996-16AA-4314-BED1-57A5C9E639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cs-CZ" dirty="0"/>
              <a:t>Z hlediska adaptace je zásadní schopnost tukové tkáně pojímat v určité formě energii a ve vhodných situacích ji uvolňovat. Tato schopnost se ovšem liší i v závislosti na lokalizaci tukové tkáně a nazývá se EXPANDIBILITA. Obecně platí, že podkožní tuková tkáň má tuto schopnost nižší než viscerální (</a:t>
            </a:r>
            <a:r>
              <a:rPr lang="cs-CZ" altLang="cs-CZ" dirty="0" err="1"/>
              <a:t>periorgánový</a:t>
            </a:r>
            <a:r>
              <a:rPr lang="cs-CZ" altLang="cs-CZ" dirty="0"/>
              <a:t>) tuk. Navíc dále platí, že existuje velmi silná korelace mezi množstvím viscerálního tuku a množstvím lipidů v játrech. Diskordance zdravotního stavu mezi identickými </a:t>
            </a:r>
            <a:r>
              <a:rPr lang="cs-CZ" altLang="cs-CZ" dirty="0" err="1"/>
              <a:t>dvojčasty</a:t>
            </a:r>
            <a:r>
              <a:rPr lang="cs-CZ" altLang="cs-CZ" dirty="0"/>
              <a:t> lze </a:t>
            </a:r>
            <a:r>
              <a:rPr lang="cs-CZ" altLang="cs-CZ" dirty="0" err="1"/>
              <a:t>napříkldat</a:t>
            </a:r>
            <a:r>
              <a:rPr lang="cs-CZ" altLang="cs-CZ" dirty="0"/>
              <a:t> částečně vysvětlit </a:t>
            </a:r>
            <a:r>
              <a:rPr lang="cs-CZ" altLang="cs-CZ" dirty="0" err="1"/>
              <a:t>odlišým</a:t>
            </a:r>
            <a:r>
              <a:rPr lang="cs-CZ" altLang="cs-CZ" dirty="0"/>
              <a:t> stupněm ukládání lipidů v játrech, které může být ovlivněno např. expozicí polutantům z vnějšího prostředí. WAT se může rozšiřovat dvěma způsoby: zvětšením velikosti buněk (hypertrofie) či jejich počtu (</a:t>
            </a:r>
            <a:r>
              <a:rPr lang="cs-CZ" altLang="cs-CZ" dirty="0" err="1"/>
              <a:t>hpyerplazie</a:t>
            </a:r>
            <a:r>
              <a:rPr lang="cs-CZ" altLang="cs-CZ" dirty="0"/>
              <a:t>). Zvětšování WAT v </a:t>
            </a:r>
            <a:r>
              <a:rPr lang="cs-CZ" altLang="cs-CZ" dirty="0" err="1"/>
              <a:t>mezenterické</a:t>
            </a:r>
            <a:r>
              <a:rPr lang="cs-CZ" altLang="cs-CZ" dirty="0"/>
              <a:t> oblasti je </a:t>
            </a:r>
            <a:r>
              <a:rPr lang="cs-CZ" altLang="cs-CZ" dirty="0" err="1"/>
              <a:t>predominantně</a:t>
            </a:r>
            <a:r>
              <a:rPr lang="cs-CZ" altLang="cs-CZ" dirty="0"/>
              <a:t> hyperplastického charakteru, zatímco tuku v podkožní oblasti spíše hypertrofuje. Co je zodpovědné za tyto rozdíly, není jasné, jak může anatomická lokalizace tuku ovlivnit jeho </a:t>
            </a:r>
            <a:r>
              <a:rPr lang="cs-CZ" altLang="cs-CZ" dirty="0" err="1"/>
              <a:t>expandibilitu</a:t>
            </a:r>
            <a:r>
              <a:rPr lang="cs-CZ" altLang="cs-CZ" dirty="0"/>
              <a:t>? Z toho pohledu lze tuk ve viscerální oblasti považovat za unikátní depot se změněným stupněm </a:t>
            </a:r>
            <a:r>
              <a:rPr lang="cs-CZ" altLang="cs-CZ" dirty="0" err="1"/>
              <a:t>expandibility</a:t>
            </a:r>
            <a:r>
              <a:rPr lang="cs-CZ" altLang="cs-CZ" dirty="0"/>
              <a:t> a zvýšeným prozánětlivým profilem. Metabolismus glukózy a lipidů navíc ve viscerálním, podkožním a </a:t>
            </a:r>
            <a:r>
              <a:rPr lang="cs-CZ" altLang="cs-CZ" dirty="0" err="1"/>
              <a:t>perigonadálním</a:t>
            </a:r>
            <a:r>
              <a:rPr lang="cs-CZ" altLang="cs-CZ" dirty="0"/>
              <a:t> tuku podléhá jiným regulačním mechanismům. </a:t>
            </a:r>
            <a:endParaRPr lang="fr-FR" altLang="cs-CZ" dirty="0"/>
          </a:p>
        </p:txBody>
      </p:sp>
    </p:spTree>
    <p:extLst>
      <p:ext uri="{BB962C8B-B14F-4D97-AF65-F5344CB8AC3E}">
        <p14:creationId xmlns:p14="http://schemas.microsoft.com/office/powerpoint/2010/main" val="67218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995F70B-AEC5-4BDE-B576-548A10B981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0DDCFB-5881-4A40-B0D1-C9C5D8F0E11D}" type="slidenum">
              <a:rPr lang="en-US" altLang="cs-CZ"/>
              <a:pPr eaLnBrk="1" hangingPunct="1"/>
              <a:t>6</a:t>
            </a:fld>
            <a:endParaRPr lang="en-US" altLang="cs-CZ"/>
          </a:p>
        </p:txBody>
      </p:sp>
      <p:sp>
        <p:nvSpPr>
          <p:cNvPr id="66563" name="Rectangle 2">
            <a:extLst>
              <a:ext uri="{FF2B5EF4-FFF2-40B4-BE49-F238E27FC236}">
                <a16:creationId xmlns:a16="http://schemas.microsoft.com/office/drawing/2014/main" id="{3769588B-6CF8-47A9-AAF8-F84404990D08}"/>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A76A95E-43B0-4CB1-B2CF-1611FEF06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extLst>
      <p:ext uri="{BB962C8B-B14F-4D97-AF65-F5344CB8AC3E}">
        <p14:creationId xmlns:p14="http://schemas.microsoft.com/office/powerpoint/2010/main" val="358135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96D09DD-0106-4EC3-A1BF-68A1F06D4B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4ED520-9226-418C-B22E-58E4015DD274}" type="slidenum">
              <a:rPr lang="en-US" altLang="cs-CZ"/>
              <a:pPr eaLnBrk="1" hangingPunct="1"/>
              <a:t>7</a:t>
            </a:fld>
            <a:endParaRPr lang="en-US" altLang="cs-CZ"/>
          </a:p>
        </p:txBody>
      </p:sp>
      <p:sp>
        <p:nvSpPr>
          <p:cNvPr id="67587" name="Rectangle 2">
            <a:extLst>
              <a:ext uri="{FF2B5EF4-FFF2-40B4-BE49-F238E27FC236}">
                <a16:creationId xmlns:a16="http://schemas.microsoft.com/office/drawing/2014/main" id="{05C0884A-0421-40E9-9F42-8302D83C0A2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D34F7BBD-04A9-47B0-AE8C-52923ACC3C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extLst>
      <p:ext uri="{BB962C8B-B14F-4D97-AF65-F5344CB8AC3E}">
        <p14:creationId xmlns:p14="http://schemas.microsoft.com/office/powerpoint/2010/main" val="233960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ABB153B-2E68-4516-9A80-A72CBB1A14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0425C6-4F2C-429D-A45B-F1CB5AE2456B}" type="slidenum">
              <a:rPr lang="en-US" altLang="cs-CZ"/>
              <a:pPr eaLnBrk="1" hangingPunct="1"/>
              <a:t>9</a:t>
            </a:fld>
            <a:endParaRPr lang="en-US" altLang="cs-CZ"/>
          </a:p>
        </p:txBody>
      </p:sp>
      <p:sp>
        <p:nvSpPr>
          <p:cNvPr id="55299" name="Rectangle 2">
            <a:extLst>
              <a:ext uri="{FF2B5EF4-FFF2-40B4-BE49-F238E27FC236}">
                <a16:creationId xmlns:a16="http://schemas.microsoft.com/office/drawing/2014/main" id="{4A70EEA4-D639-4E08-B908-1A723E1C627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2EB84D0-6CFB-4BF5-99B6-F5AF9590F4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4739EDA-AA33-4786-9407-545200AB79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E260AD-2C04-4FCD-9BF6-24896461FC87}" type="slidenum">
              <a:rPr lang="en-US" altLang="cs-CZ"/>
              <a:pPr eaLnBrk="1" hangingPunct="1"/>
              <a:t>10</a:t>
            </a:fld>
            <a:endParaRPr lang="en-US" altLang="cs-CZ"/>
          </a:p>
        </p:txBody>
      </p:sp>
      <p:sp>
        <p:nvSpPr>
          <p:cNvPr id="46083" name="Rectangle 2">
            <a:extLst>
              <a:ext uri="{FF2B5EF4-FFF2-40B4-BE49-F238E27FC236}">
                <a16:creationId xmlns:a16="http://schemas.microsoft.com/office/drawing/2014/main" id="{A358FC31-BBF3-42EA-B1B5-8EF79D7E41E3}"/>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320BFB49-3B2B-476C-BA7E-16DE38C15C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1702F4A-D341-473F-A4DA-E7CAC6C75F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1F3E77-E7C5-43CD-994F-102A4F7BA08C}" type="slidenum">
              <a:rPr lang="en-US" altLang="cs-CZ"/>
              <a:pPr eaLnBrk="1" hangingPunct="1"/>
              <a:t>11</a:t>
            </a:fld>
            <a:endParaRPr lang="en-US" altLang="cs-CZ"/>
          </a:p>
        </p:txBody>
      </p:sp>
      <p:sp>
        <p:nvSpPr>
          <p:cNvPr id="71683" name="Rectangle 2">
            <a:extLst>
              <a:ext uri="{FF2B5EF4-FFF2-40B4-BE49-F238E27FC236}">
                <a16:creationId xmlns:a16="http://schemas.microsoft.com/office/drawing/2014/main" id="{635D544D-E703-4C6A-8FF0-7AEE9789AE5C}"/>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095A619-84EE-4D51-987E-B7113D0FE7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79A8BEF-F352-4848-97D6-41DE012FDE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2DAED2-2583-4D7D-A45B-8E60B09BB52A}" type="slidenum">
              <a:rPr lang="en-US" altLang="cs-CZ"/>
              <a:pPr eaLnBrk="1" hangingPunct="1"/>
              <a:t>12</a:t>
            </a:fld>
            <a:endParaRPr lang="en-US" altLang="cs-CZ"/>
          </a:p>
        </p:txBody>
      </p:sp>
      <p:sp>
        <p:nvSpPr>
          <p:cNvPr id="56323" name="Rectangle 2">
            <a:extLst>
              <a:ext uri="{FF2B5EF4-FFF2-40B4-BE49-F238E27FC236}">
                <a16:creationId xmlns:a16="http://schemas.microsoft.com/office/drawing/2014/main" id="{85A5F763-286A-40C3-BEC7-39573A6D2DA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E83CEC3-4FD0-480F-9CE9-9CDF454CE9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dirty="0" err="1"/>
              <a:t>Schematic</a:t>
            </a:r>
            <a:r>
              <a:rPr lang="cs-CZ" dirty="0"/>
              <a:t> </a:t>
            </a:r>
            <a:r>
              <a:rPr lang="cs-CZ" dirty="0" err="1"/>
              <a:t>representation</a:t>
            </a:r>
            <a:r>
              <a:rPr lang="cs-CZ" dirty="0"/>
              <a:t> </a:t>
            </a:r>
            <a:r>
              <a:rPr lang="cs-CZ" dirty="0" err="1"/>
              <a:t>of</a:t>
            </a:r>
            <a:r>
              <a:rPr lang="cs-CZ" dirty="0"/>
              <a:t> basic </a:t>
            </a:r>
            <a:r>
              <a:rPr lang="cs-CZ" dirty="0" err="1"/>
              <a:t>steps</a:t>
            </a:r>
            <a:r>
              <a:rPr lang="cs-CZ" dirty="0"/>
              <a:t> in </a:t>
            </a:r>
            <a:r>
              <a:rPr lang="cs-CZ" dirty="0" err="1"/>
              <a:t>lipogenesis</a:t>
            </a:r>
            <a:r>
              <a:rPr lang="cs-CZ" dirty="0"/>
              <a:t> and </a:t>
            </a:r>
            <a:r>
              <a:rPr lang="cs-CZ" dirty="0" err="1"/>
              <a:t>lipolysis</a:t>
            </a:r>
            <a:r>
              <a:rPr lang="cs-CZ" dirty="0"/>
              <a:t> in </a:t>
            </a:r>
            <a:r>
              <a:rPr lang="cs-CZ" dirty="0" err="1"/>
              <a:t>the</a:t>
            </a:r>
            <a:r>
              <a:rPr lang="cs-CZ" dirty="0"/>
              <a:t> adipocyte. To </a:t>
            </a:r>
            <a:r>
              <a:rPr lang="cs-CZ" dirty="0" err="1"/>
              <a:t>simplify</a:t>
            </a:r>
            <a:r>
              <a:rPr lang="cs-CZ" dirty="0"/>
              <a:t> </a:t>
            </a:r>
            <a:r>
              <a:rPr lang="cs-CZ" dirty="0" err="1"/>
              <a:t>the</a:t>
            </a:r>
            <a:r>
              <a:rPr lang="cs-CZ" dirty="0"/>
              <a:t> </a:t>
            </a:r>
            <a:r>
              <a:rPr lang="cs-CZ" dirty="0" err="1"/>
              <a:t>figure</a:t>
            </a:r>
            <a:r>
              <a:rPr lang="cs-CZ" dirty="0"/>
              <a:t>, </a:t>
            </a:r>
            <a:r>
              <a:rPr lang="cs-CZ" dirty="0" err="1"/>
              <a:t>only</a:t>
            </a:r>
            <a:r>
              <a:rPr lang="cs-CZ" dirty="0"/>
              <a:t> </a:t>
            </a:r>
            <a:r>
              <a:rPr lang="cs-CZ" dirty="0" err="1"/>
              <a:t>mechanisms</a:t>
            </a:r>
            <a:r>
              <a:rPr lang="cs-CZ" dirty="0"/>
              <a:t> </a:t>
            </a:r>
            <a:r>
              <a:rPr lang="cs-CZ" dirty="0" err="1"/>
              <a:t>that</a:t>
            </a:r>
            <a:r>
              <a:rPr lang="cs-CZ" dirty="0"/>
              <a:t> are </a:t>
            </a:r>
            <a:r>
              <a:rPr lang="cs-CZ" dirty="0" err="1"/>
              <a:t>primary</a:t>
            </a:r>
            <a:r>
              <a:rPr lang="cs-CZ" dirty="0"/>
              <a:t> </a:t>
            </a:r>
            <a:r>
              <a:rPr lang="cs-CZ" dirty="0" err="1"/>
              <a:t>targets</a:t>
            </a:r>
            <a:r>
              <a:rPr lang="cs-CZ" dirty="0"/>
              <a:t> </a:t>
            </a:r>
            <a:r>
              <a:rPr lang="cs-CZ" dirty="0" err="1"/>
              <a:t>of</a:t>
            </a:r>
            <a:r>
              <a:rPr lang="cs-CZ" dirty="0"/>
              <a:t> </a:t>
            </a:r>
            <a:r>
              <a:rPr lang="cs-CZ" dirty="0" err="1"/>
              <a:t>maternal</a:t>
            </a:r>
            <a:r>
              <a:rPr lang="cs-CZ" dirty="0"/>
              <a:t> </a:t>
            </a:r>
            <a:r>
              <a:rPr lang="cs-CZ" dirty="0" err="1"/>
              <a:t>nutrition</a:t>
            </a:r>
            <a:r>
              <a:rPr lang="cs-CZ" dirty="0"/>
              <a:t> </a:t>
            </a:r>
            <a:r>
              <a:rPr lang="cs-CZ" dirty="0" err="1"/>
              <a:t>manipulation</a:t>
            </a:r>
            <a:r>
              <a:rPr lang="cs-CZ" dirty="0"/>
              <a:t> </a:t>
            </a:r>
            <a:r>
              <a:rPr lang="cs-CZ" dirty="0" err="1"/>
              <a:t>have</a:t>
            </a:r>
            <a:r>
              <a:rPr lang="cs-CZ" dirty="0"/>
              <a:t> </a:t>
            </a:r>
            <a:r>
              <a:rPr lang="cs-CZ" dirty="0" err="1"/>
              <a:t>been</a:t>
            </a:r>
            <a:r>
              <a:rPr lang="cs-CZ" dirty="0"/>
              <a:t> </a:t>
            </a:r>
            <a:r>
              <a:rPr lang="cs-CZ" dirty="0" err="1"/>
              <a:t>represented</a:t>
            </a:r>
            <a:r>
              <a:rPr lang="cs-CZ" dirty="0"/>
              <a:t>. </a:t>
            </a:r>
            <a:r>
              <a:rPr lang="cs-CZ" dirty="0" err="1"/>
              <a:t>Triacylglycerol</a:t>
            </a:r>
            <a:r>
              <a:rPr lang="cs-CZ" dirty="0"/>
              <a:t> (TG) </a:t>
            </a:r>
            <a:r>
              <a:rPr lang="cs-CZ" dirty="0" err="1"/>
              <a:t>circulates</a:t>
            </a:r>
            <a:r>
              <a:rPr lang="cs-CZ" dirty="0"/>
              <a:t> in </a:t>
            </a:r>
            <a:r>
              <a:rPr lang="cs-CZ" dirty="0" err="1"/>
              <a:t>blood</a:t>
            </a:r>
            <a:r>
              <a:rPr lang="cs-CZ" dirty="0"/>
              <a:t> in </a:t>
            </a:r>
            <a:r>
              <a:rPr lang="cs-CZ" dirty="0" err="1"/>
              <a:t>the</a:t>
            </a:r>
            <a:r>
              <a:rPr lang="cs-CZ" dirty="0"/>
              <a:t> </a:t>
            </a:r>
            <a:r>
              <a:rPr lang="cs-CZ" dirty="0" err="1"/>
              <a:t>form</a:t>
            </a:r>
            <a:r>
              <a:rPr lang="cs-CZ" dirty="0"/>
              <a:t> </a:t>
            </a:r>
            <a:r>
              <a:rPr lang="cs-CZ" dirty="0" err="1"/>
              <a:t>of</a:t>
            </a:r>
            <a:r>
              <a:rPr lang="cs-CZ" dirty="0"/>
              <a:t> </a:t>
            </a:r>
            <a:r>
              <a:rPr lang="cs-CZ" dirty="0" err="1"/>
              <a:t>lipoproteins</a:t>
            </a:r>
            <a:r>
              <a:rPr lang="cs-CZ" dirty="0"/>
              <a:t>. Free </a:t>
            </a:r>
            <a:r>
              <a:rPr lang="cs-CZ" dirty="0" err="1"/>
              <a:t>fatty</a:t>
            </a:r>
            <a:r>
              <a:rPr lang="cs-CZ" dirty="0"/>
              <a:t> </a:t>
            </a:r>
            <a:r>
              <a:rPr lang="cs-CZ" dirty="0" err="1"/>
              <a:t>acids</a:t>
            </a:r>
            <a:r>
              <a:rPr lang="cs-CZ" dirty="0"/>
              <a:t> (FFA) </a:t>
            </a:r>
            <a:r>
              <a:rPr lang="cs-CZ" dirty="0" err="1"/>
              <a:t>that</a:t>
            </a:r>
            <a:r>
              <a:rPr lang="cs-CZ" dirty="0"/>
              <a:t> are </a:t>
            </a:r>
            <a:r>
              <a:rPr lang="cs-CZ" dirty="0" err="1"/>
              <a:t>released</a:t>
            </a:r>
            <a:r>
              <a:rPr lang="cs-CZ" dirty="0"/>
              <a:t> </a:t>
            </a:r>
            <a:r>
              <a:rPr lang="cs-CZ" dirty="0" err="1"/>
              <a:t>from</a:t>
            </a:r>
            <a:r>
              <a:rPr lang="cs-CZ" dirty="0"/>
              <a:t> </a:t>
            </a:r>
            <a:r>
              <a:rPr lang="cs-CZ" dirty="0" err="1"/>
              <a:t>lipoproteins</a:t>
            </a:r>
            <a:r>
              <a:rPr lang="cs-CZ" dirty="0"/>
              <a:t>, </a:t>
            </a:r>
            <a:r>
              <a:rPr lang="cs-CZ" dirty="0" err="1"/>
              <a:t>catalysed</a:t>
            </a:r>
            <a:r>
              <a:rPr lang="cs-CZ" dirty="0"/>
              <a:t> by lipoprotein </a:t>
            </a:r>
            <a:r>
              <a:rPr lang="cs-CZ" dirty="0" err="1"/>
              <a:t>lipase</a:t>
            </a:r>
            <a:r>
              <a:rPr lang="cs-CZ" dirty="0"/>
              <a:t> (LPL), </a:t>
            </a:r>
            <a:r>
              <a:rPr lang="cs-CZ" dirty="0" err="1"/>
              <a:t>diffuse</a:t>
            </a:r>
            <a:r>
              <a:rPr lang="cs-CZ" dirty="0"/>
              <a:t> </a:t>
            </a:r>
            <a:r>
              <a:rPr lang="cs-CZ" dirty="0" err="1"/>
              <a:t>into</a:t>
            </a:r>
            <a:r>
              <a:rPr lang="cs-CZ" dirty="0"/>
              <a:t> </a:t>
            </a:r>
            <a:r>
              <a:rPr lang="cs-CZ" dirty="0" err="1"/>
              <a:t>the</a:t>
            </a:r>
            <a:r>
              <a:rPr lang="cs-CZ" dirty="0"/>
              <a:t> adipocyte. </a:t>
            </a:r>
            <a:r>
              <a:rPr lang="cs-CZ" dirty="0" err="1"/>
              <a:t>Intracellular</a:t>
            </a:r>
            <a:r>
              <a:rPr lang="cs-CZ" dirty="0"/>
              <a:t> FFA are </a:t>
            </a:r>
            <a:r>
              <a:rPr lang="cs-CZ" dirty="0" err="1"/>
              <a:t>converted</a:t>
            </a:r>
            <a:r>
              <a:rPr lang="cs-CZ" dirty="0"/>
              <a:t> to </a:t>
            </a:r>
            <a:r>
              <a:rPr lang="cs-CZ" dirty="0" err="1"/>
              <a:t>fatty</a:t>
            </a:r>
            <a:r>
              <a:rPr lang="cs-CZ" dirty="0"/>
              <a:t> acyl-</a:t>
            </a:r>
            <a:r>
              <a:rPr lang="cs-CZ" dirty="0" err="1"/>
              <a:t>CoA</a:t>
            </a:r>
            <a:r>
              <a:rPr lang="cs-CZ" dirty="0"/>
              <a:t> and are </a:t>
            </a:r>
            <a:r>
              <a:rPr lang="cs-CZ" dirty="0" err="1"/>
              <a:t>then</a:t>
            </a:r>
            <a:r>
              <a:rPr lang="cs-CZ" dirty="0"/>
              <a:t> re-</a:t>
            </a:r>
            <a:r>
              <a:rPr lang="cs-CZ" dirty="0" err="1"/>
              <a:t>esterified</a:t>
            </a:r>
            <a:r>
              <a:rPr lang="cs-CZ" dirty="0"/>
              <a:t> to </a:t>
            </a:r>
            <a:r>
              <a:rPr lang="cs-CZ" dirty="0" err="1"/>
              <a:t>form</a:t>
            </a:r>
            <a:r>
              <a:rPr lang="cs-CZ" dirty="0"/>
              <a:t> TG </a:t>
            </a:r>
            <a:r>
              <a:rPr lang="cs-CZ" dirty="0" err="1"/>
              <a:t>using</a:t>
            </a:r>
            <a:r>
              <a:rPr lang="cs-CZ" dirty="0"/>
              <a:t> glycerol-3 </a:t>
            </a:r>
            <a:r>
              <a:rPr lang="cs-CZ" dirty="0" err="1"/>
              <a:t>phosphate</a:t>
            </a:r>
            <a:r>
              <a:rPr lang="cs-CZ" dirty="0"/>
              <a:t> (glycerol-3P) </a:t>
            </a:r>
            <a:r>
              <a:rPr lang="cs-CZ" dirty="0" err="1"/>
              <a:t>that</a:t>
            </a:r>
            <a:r>
              <a:rPr lang="cs-CZ" dirty="0"/>
              <a:t> </a:t>
            </a:r>
            <a:r>
              <a:rPr lang="cs-CZ" dirty="0" err="1"/>
              <a:t>is</a:t>
            </a:r>
            <a:r>
              <a:rPr lang="cs-CZ" dirty="0"/>
              <a:t> </a:t>
            </a:r>
            <a:r>
              <a:rPr lang="cs-CZ" dirty="0" err="1"/>
              <a:t>generated</a:t>
            </a:r>
            <a:r>
              <a:rPr lang="cs-CZ" dirty="0"/>
              <a:t> by </a:t>
            </a:r>
            <a:r>
              <a:rPr lang="cs-CZ" dirty="0" err="1"/>
              <a:t>glucose</a:t>
            </a:r>
            <a:r>
              <a:rPr lang="cs-CZ" dirty="0"/>
              <a:t> </a:t>
            </a:r>
            <a:r>
              <a:rPr lang="cs-CZ" dirty="0" err="1"/>
              <a:t>metabolism</a:t>
            </a:r>
            <a:r>
              <a:rPr lang="cs-CZ" dirty="0"/>
              <a:t>. FFA </a:t>
            </a:r>
            <a:r>
              <a:rPr lang="cs-CZ" dirty="0" err="1"/>
              <a:t>may</a:t>
            </a:r>
            <a:r>
              <a:rPr lang="cs-CZ" dirty="0"/>
              <a:t> </a:t>
            </a:r>
            <a:r>
              <a:rPr lang="cs-CZ" dirty="0" err="1"/>
              <a:t>also</a:t>
            </a:r>
            <a:r>
              <a:rPr lang="cs-CZ" dirty="0"/>
              <a:t> </a:t>
            </a:r>
            <a:r>
              <a:rPr lang="cs-CZ" dirty="0" err="1"/>
              <a:t>originate</a:t>
            </a:r>
            <a:r>
              <a:rPr lang="cs-CZ" dirty="0"/>
              <a:t> </a:t>
            </a:r>
            <a:r>
              <a:rPr lang="cs-CZ" dirty="0" err="1"/>
              <a:t>from</a:t>
            </a:r>
            <a:r>
              <a:rPr lang="cs-CZ" dirty="0"/>
              <a:t> acetyl-</a:t>
            </a:r>
            <a:r>
              <a:rPr lang="cs-CZ" dirty="0" err="1"/>
              <a:t>CoA</a:t>
            </a:r>
            <a:r>
              <a:rPr lang="cs-CZ" dirty="0"/>
              <a:t> (</a:t>
            </a:r>
            <a:r>
              <a:rPr lang="cs-CZ" i="1" dirty="0"/>
              <a:t>de novo</a:t>
            </a:r>
            <a:r>
              <a:rPr lang="cs-CZ" dirty="0"/>
              <a:t> </a:t>
            </a:r>
            <a:r>
              <a:rPr lang="cs-CZ" dirty="0" err="1"/>
              <a:t>lipogenesis</a:t>
            </a:r>
            <a:r>
              <a:rPr lang="cs-CZ" dirty="0"/>
              <a:t>) </a:t>
            </a:r>
            <a:r>
              <a:rPr lang="cs-CZ" dirty="0" err="1"/>
              <a:t>driven</a:t>
            </a:r>
            <a:r>
              <a:rPr lang="cs-CZ" dirty="0"/>
              <a:t> by </a:t>
            </a:r>
            <a:r>
              <a:rPr lang="cs-CZ" dirty="0" err="1"/>
              <a:t>the</a:t>
            </a:r>
            <a:r>
              <a:rPr lang="cs-CZ" dirty="0"/>
              <a:t> </a:t>
            </a:r>
            <a:r>
              <a:rPr lang="cs-CZ" dirty="0" err="1"/>
              <a:t>lipogenic</a:t>
            </a:r>
            <a:r>
              <a:rPr lang="cs-CZ" dirty="0"/>
              <a:t> </a:t>
            </a:r>
            <a:r>
              <a:rPr lang="cs-CZ" dirty="0" err="1"/>
              <a:t>enzymes</a:t>
            </a:r>
            <a:r>
              <a:rPr lang="cs-CZ" dirty="0"/>
              <a:t> acetyl-</a:t>
            </a:r>
            <a:r>
              <a:rPr lang="cs-CZ" dirty="0" err="1"/>
              <a:t>CoA</a:t>
            </a:r>
            <a:r>
              <a:rPr lang="cs-CZ" dirty="0"/>
              <a:t> </a:t>
            </a:r>
            <a:r>
              <a:rPr lang="cs-CZ" dirty="0" err="1"/>
              <a:t>carboxylase</a:t>
            </a:r>
            <a:r>
              <a:rPr lang="cs-CZ" dirty="0"/>
              <a:t> (ACC) and </a:t>
            </a:r>
            <a:r>
              <a:rPr lang="cs-CZ" dirty="0" err="1"/>
              <a:t>fatty</a:t>
            </a:r>
            <a:r>
              <a:rPr lang="cs-CZ" dirty="0"/>
              <a:t> acid </a:t>
            </a:r>
            <a:r>
              <a:rPr lang="cs-CZ" dirty="0" err="1"/>
              <a:t>synthase</a:t>
            </a:r>
            <a:r>
              <a:rPr lang="cs-CZ" dirty="0"/>
              <a:t> (FAS). </a:t>
            </a:r>
            <a:r>
              <a:rPr lang="cs-CZ" dirty="0" err="1"/>
              <a:t>Lipolysis</a:t>
            </a:r>
            <a:r>
              <a:rPr lang="cs-CZ" dirty="0"/>
              <a:t> </a:t>
            </a:r>
            <a:r>
              <a:rPr lang="cs-CZ" dirty="0" err="1"/>
              <a:t>occurs</a:t>
            </a:r>
            <a:r>
              <a:rPr lang="cs-CZ" dirty="0"/>
              <a:t> via a </a:t>
            </a:r>
            <a:r>
              <a:rPr lang="cs-CZ" dirty="0" err="1"/>
              <a:t>cAMP-mediated</a:t>
            </a:r>
            <a:r>
              <a:rPr lang="cs-CZ" dirty="0"/>
              <a:t> </a:t>
            </a:r>
            <a:r>
              <a:rPr lang="cs-CZ" dirty="0" err="1"/>
              <a:t>cascade</a:t>
            </a:r>
            <a:r>
              <a:rPr lang="cs-CZ" dirty="0"/>
              <a:t>, </a:t>
            </a:r>
            <a:r>
              <a:rPr lang="cs-CZ" dirty="0" err="1"/>
              <a:t>which</a:t>
            </a:r>
            <a:r>
              <a:rPr lang="cs-CZ" dirty="0"/>
              <a:t> </a:t>
            </a:r>
            <a:r>
              <a:rPr lang="cs-CZ" dirty="0" err="1"/>
              <a:t>results</a:t>
            </a:r>
            <a:r>
              <a:rPr lang="cs-CZ" dirty="0"/>
              <a:t> in </a:t>
            </a:r>
            <a:r>
              <a:rPr lang="cs-CZ" dirty="0" err="1"/>
              <a:t>the</a:t>
            </a:r>
            <a:r>
              <a:rPr lang="cs-CZ" dirty="0"/>
              <a:t> </a:t>
            </a:r>
            <a:r>
              <a:rPr lang="cs-CZ" dirty="0" err="1"/>
              <a:t>phosphorylation</a:t>
            </a:r>
            <a:r>
              <a:rPr lang="cs-CZ" dirty="0"/>
              <a:t> </a:t>
            </a:r>
            <a:r>
              <a:rPr lang="cs-CZ" dirty="0" err="1"/>
              <a:t>of</a:t>
            </a:r>
            <a:r>
              <a:rPr lang="cs-CZ" dirty="0"/>
              <a:t> hormone-sensitive </a:t>
            </a:r>
            <a:r>
              <a:rPr lang="cs-CZ" dirty="0" err="1"/>
              <a:t>lipase</a:t>
            </a:r>
            <a:r>
              <a:rPr lang="cs-CZ" dirty="0"/>
              <a:t> (HSL), </a:t>
            </a:r>
            <a:r>
              <a:rPr lang="cs-CZ" dirty="0" err="1"/>
              <a:t>an</a:t>
            </a:r>
            <a:r>
              <a:rPr lang="cs-CZ" dirty="0"/>
              <a:t> enzyme </a:t>
            </a:r>
            <a:r>
              <a:rPr lang="cs-CZ" dirty="0" err="1"/>
              <a:t>that</a:t>
            </a:r>
            <a:r>
              <a:rPr lang="cs-CZ" dirty="0"/>
              <a:t> </a:t>
            </a:r>
            <a:r>
              <a:rPr lang="cs-CZ" dirty="0" err="1"/>
              <a:t>hydrolyzes</a:t>
            </a:r>
            <a:r>
              <a:rPr lang="cs-CZ" dirty="0"/>
              <a:t> TG </a:t>
            </a:r>
            <a:r>
              <a:rPr lang="cs-CZ" dirty="0" err="1"/>
              <a:t>into</a:t>
            </a:r>
            <a:r>
              <a:rPr lang="cs-CZ" dirty="0"/>
              <a:t> FFA and glycerol. These FFA are </a:t>
            </a:r>
            <a:r>
              <a:rPr lang="cs-CZ" dirty="0" err="1"/>
              <a:t>then</a:t>
            </a:r>
            <a:r>
              <a:rPr lang="cs-CZ" dirty="0"/>
              <a:t> free to </a:t>
            </a:r>
            <a:r>
              <a:rPr lang="cs-CZ" dirty="0" err="1"/>
              <a:t>diffuse</a:t>
            </a:r>
            <a:r>
              <a:rPr lang="cs-CZ" dirty="0"/>
              <a:t> </a:t>
            </a:r>
            <a:r>
              <a:rPr lang="cs-CZ" dirty="0" err="1"/>
              <a:t>into</a:t>
            </a:r>
            <a:r>
              <a:rPr lang="cs-CZ" dirty="0"/>
              <a:t> </a:t>
            </a:r>
            <a:r>
              <a:rPr lang="cs-CZ" dirty="0" err="1"/>
              <a:t>the</a:t>
            </a:r>
            <a:r>
              <a:rPr lang="cs-CZ" dirty="0"/>
              <a:t> </a:t>
            </a:r>
            <a:r>
              <a:rPr lang="cs-CZ" dirty="0" err="1"/>
              <a:t>blood</a:t>
            </a:r>
            <a:r>
              <a:rPr lang="cs-CZ" dirty="0"/>
              <a:t>. Insulin </a:t>
            </a:r>
            <a:r>
              <a:rPr lang="cs-CZ" dirty="0" err="1"/>
              <a:t>enhances</a:t>
            </a:r>
            <a:r>
              <a:rPr lang="cs-CZ" dirty="0"/>
              <a:t> </a:t>
            </a:r>
            <a:r>
              <a:rPr lang="cs-CZ" dirty="0" err="1"/>
              <a:t>the</a:t>
            </a:r>
            <a:r>
              <a:rPr lang="cs-CZ" dirty="0"/>
              <a:t> </a:t>
            </a:r>
            <a:r>
              <a:rPr lang="cs-CZ" dirty="0" err="1"/>
              <a:t>storage</a:t>
            </a:r>
            <a:r>
              <a:rPr lang="cs-CZ" dirty="0"/>
              <a:t> </a:t>
            </a:r>
            <a:r>
              <a:rPr lang="cs-CZ" dirty="0" err="1"/>
              <a:t>of</a:t>
            </a:r>
            <a:r>
              <a:rPr lang="cs-CZ" dirty="0"/>
              <a:t> fat as TG by </a:t>
            </a:r>
            <a:r>
              <a:rPr lang="cs-CZ" dirty="0" err="1"/>
              <a:t>increasing</a:t>
            </a:r>
            <a:r>
              <a:rPr lang="cs-CZ" dirty="0"/>
              <a:t> LPL and </a:t>
            </a:r>
            <a:r>
              <a:rPr lang="cs-CZ" dirty="0" err="1"/>
              <a:t>lipogenic</a:t>
            </a:r>
            <a:r>
              <a:rPr lang="cs-CZ" dirty="0"/>
              <a:t> enzyme </a:t>
            </a:r>
            <a:r>
              <a:rPr lang="cs-CZ" dirty="0" err="1"/>
              <a:t>activities</a:t>
            </a:r>
            <a:r>
              <a:rPr lang="cs-CZ" dirty="0"/>
              <a:t>. </a:t>
            </a:r>
            <a:r>
              <a:rPr lang="cs-CZ" dirty="0" err="1"/>
              <a:t>It</a:t>
            </a:r>
            <a:r>
              <a:rPr lang="cs-CZ" dirty="0"/>
              <a:t> </a:t>
            </a:r>
            <a:r>
              <a:rPr lang="cs-CZ" dirty="0" err="1"/>
              <a:t>also</a:t>
            </a:r>
            <a:r>
              <a:rPr lang="cs-CZ" dirty="0"/>
              <a:t> </a:t>
            </a:r>
            <a:r>
              <a:rPr lang="cs-CZ" dirty="0" err="1"/>
              <a:t>facilitates</a:t>
            </a:r>
            <a:r>
              <a:rPr lang="cs-CZ" dirty="0"/>
              <a:t> </a:t>
            </a:r>
            <a:r>
              <a:rPr lang="cs-CZ" dirty="0" err="1"/>
              <a:t>the</a:t>
            </a:r>
            <a:r>
              <a:rPr lang="cs-CZ" dirty="0"/>
              <a:t> transport </a:t>
            </a:r>
            <a:r>
              <a:rPr lang="cs-CZ" dirty="0" err="1"/>
              <a:t>of</a:t>
            </a:r>
            <a:r>
              <a:rPr lang="cs-CZ" dirty="0"/>
              <a:t> </a:t>
            </a:r>
            <a:r>
              <a:rPr lang="cs-CZ" dirty="0" err="1"/>
              <a:t>glucose</a:t>
            </a:r>
            <a:r>
              <a:rPr lang="cs-CZ" dirty="0"/>
              <a:t> by </a:t>
            </a:r>
            <a:r>
              <a:rPr lang="cs-CZ" dirty="0" err="1"/>
              <a:t>stimulating</a:t>
            </a:r>
            <a:r>
              <a:rPr lang="cs-CZ" dirty="0"/>
              <a:t> </a:t>
            </a:r>
            <a:r>
              <a:rPr lang="cs-CZ" dirty="0" err="1"/>
              <a:t>the</a:t>
            </a:r>
            <a:r>
              <a:rPr lang="cs-CZ" dirty="0"/>
              <a:t> GLUT4 </a:t>
            </a:r>
            <a:r>
              <a:rPr lang="cs-CZ" dirty="0" err="1"/>
              <a:t>glucose</a:t>
            </a:r>
            <a:r>
              <a:rPr lang="cs-CZ" dirty="0"/>
              <a:t> </a:t>
            </a:r>
            <a:r>
              <a:rPr lang="cs-CZ" dirty="0" err="1"/>
              <a:t>transporter</a:t>
            </a:r>
            <a:r>
              <a:rPr lang="cs-CZ" dirty="0"/>
              <a:t>. In </a:t>
            </a:r>
            <a:r>
              <a:rPr lang="cs-CZ" dirty="0" err="1"/>
              <a:t>addition</a:t>
            </a:r>
            <a:r>
              <a:rPr lang="cs-CZ" dirty="0"/>
              <a:t>, </a:t>
            </a:r>
            <a:r>
              <a:rPr lang="cs-CZ" dirty="0" err="1"/>
              <a:t>phosphorylation</a:t>
            </a:r>
            <a:r>
              <a:rPr lang="cs-CZ" dirty="0"/>
              <a:t> and </a:t>
            </a:r>
            <a:r>
              <a:rPr lang="cs-CZ" dirty="0" err="1"/>
              <a:t>activation</a:t>
            </a:r>
            <a:r>
              <a:rPr lang="cs-CZ" dirty="0"/>
              <a:t> </a:t>
            </a:r>
            <a:r>
              <a:rPr lang="cs-CZ" dirty="0" err="1"/>
              <a:t>of</a:t>
            </a:r>
            <a:r>
              <a:rPr lang="cs-CZ" dirty="0"/>
              <a:t> </a:t>
            </a:r>
            <a:r>
              <a:rPr lang="cs-CZ" dirty="0" err="1"/>
              <a:t>cyclic</a:t>
            </a:r>
            <a:r>
              <a:rPr lang="cs-CZ" dirty="0"/>
              <a:t> </a:t>
            </a:r>
            <a:r>
              <a:rPr lang="cs-CZ" dirty="0" err="1"/>
              <a:t>nucleotide</a:t>
            </a:r>
            <a:r>
              <a:rPr lang="cs-CZ" dirty="0"/>
              <a:t> </a:t>
            </a:r>
            <a:r>
              <a:rPr lang="cs-CZ" dirty="0" err="1"/>
              <a:t>phosphodiesterases</a:t>
            </a:r>
            <a:r>
              <a:rPr lang="cs-CZ" dirty="0"/>
              <a:t> 3B (PDE3B) </a:t>
            </a:r>
            <a:r>
              <a:rPr lang="cs-CZ" dirty="0" err="1"/>
              <a:t>is</a:t>
            </a:r>
            <a:r>
              <a:rPr lang="cs-CZ" dirty="0"/>
              <a:t> a </a:t>
            </a:r>
            <a:r>
              <a:rPr lang="cs-CZ" dirty="0" err="1"/>
              <a:t>key</a:t>
            </a:r>
            <a:r>
              <a:rPr lang="cs-CZ" dirty="0"/>
              <a:t> </a:t>
            </a:r>
            <a:r>
              <a:rPr lang="cs-CZ" dirty="0" err="1"/>
              <a:t>event</a:t>
            </a:r>
            <a:r>
              <a:rPr lang="cs-CZ" dirty="0"/>
              <a:t> in </a:t>
            </a:r>
            <a:r>
              <a:rPr lang="cs-CZ" dirty="0" err="1"/>
              <a:t>the</a:t>
            </a:r>
            <a:r>
              <a:rPr lang="cs-CZ" dirty="0"/>
              <a:t> </a:t>
            </a:r>
            <a:r>
              <a:rPr lang="cs-CZ" dirty="0" err="1"/>
              <a:t>antilipolytic</a:t>
            </a:r>
            <a:r>
              <a:rPr lang="cs-CZ" dirty="0"/>
              <a:t> </a:t>
            </a:r>
            <a:r>
              <a:rPr lang="cs-CZ" dirty="0" err="1"/>
              <a:t>action</a:t>
            </a:r>
            <a:r>
              <a:rPr lang="cs-CZ" dirty="0"/>
              <a:t> </a:t>
            </a:r>
            <a:r>
              <a:rPr lang="cs-CZ" dirty="0" err="1"/>
              <a:t>of</a:t>
            </a:r>
            <a:r>
              <a:rPr lang="cs-CZ" dirty="0"/>
              <a:t> insulin, </a:t>
            </a:r>
            <a:r>
              <a:rPr lang="cs-CZ" dirty="0" err="1"/>
              <a:t>decreasing</a:t>
            </a:r>
            <a:r>
              <a:rPr lang="cs-CZ" dirty="0"/>
              <a:t> </a:t>
            </a:r>
            <a:r>
              <a:rPr lang="cs-CZ" dirty="0" err="1"/>
              <a:t>cAMP</a:t>
            </a:r>
            <a:r>
              <a:rPr lang="cs-CZ" dirty="0"/>
              <a:t> </a:t>
            </a:r>
            <a:r>
              <a:rPr lang="cs-CZ" dirty="0" err="1"/>
              <a:t>levels</a:t>
            </a:r>
            <a:r>
              <a:rPr lang="cs-CZ" dirty="0"/>
              <a:t> in </a:t>
            </a:r>
            <a:r>
              <a:rPr lang="cs-CZ" dirty="0" err="1"/>
              <a:t>adipocytes</a:t>
            </a:r>
            <a:r>
              <a:rPr lang="cs-CZ" dirty="0"/>
              <a:t>. By </a:t>
            </a:r>
            <a:r>
              <a:rPr lang="cs-CZ" dirty="0" err="1"/>
              <a:t>contrast</a:t>
            </a:r>
            <a:r>
              <a:rPr lang="cs-CZ" dirty="0"/>
              <a:t>, </a:t>
            </a:r>
            <a:r>
              <a:rPr lang="cs-CZ" dirty="0" err="1"/>
              <a:t>leptin</a:t>
            </a:r>
            <a:r>
              <a:rPr lang="cs-CZ" dirty="0"/>
              <a:t> </a:t>
            </a:r>
            <a:r>
              <a:rPr lang="cs-CZ" dirty="0" err="1"/>
              <a:t>presents</a:t>
            </a:r>
            <a:r>
              <a:rPr lang="cs-CZ" dirty="0"/>
              <a:t> </a:t>
            </a:r>
            <a:r>
              <a:rPr lang="cs-CZ" dirty="0" err="1"/>
              <a:t>antilipogenic</a:t>
            </a:r>
            <a:r>
              <a:rPr lang="cs-CZ" dirty="0"/>
              <a:t> and </a:t>
            </a:r>
            <a:r>
              <a:rPr lang="cs-CZ" dirty="0" err="1"/>
              <a:t>lipolytic</a:t>
            </a:r>
            <a:r>
              <a:rPr lang="cs-CZ" dirty="0"/>
              <a:t> </a:t>
            </a:r>
            <a:r>
              <a:rPr lang="cs-CZ" dirty="0" err="1"/>
              <a:t>effects</a:t>
            </a:r>
            <a:r>
              <a:rPr lang="cs-CZ" dirty="0"/>
              <a:t> by </a:t>
            </a:r>
            <a:r>
              <a:rPr lang="cs-CZ" dirty="0" err="1"/>
              <a:t>suppressing</a:t>
            </a:r>
            <a:r>
              <a:rPr lang="cs-CZ" dirty="0"/>
              <a:t> </a:t>
            </a:r>
            <a:r>
              <a:rPr lang="cs-CZ" dirty="0" err="1"/>
              <a:t>expression</a:t>
            </a:r>
            <a:r>
              <a:rPr lang="cs-CZ" dirty="0"/>
              <a:t> and </a:t>
            </a:r>
            <a:r>
              <a:rPr lang="cs-CZ" dirty="0" err="1"/>
              <a:t>activity</a:t>
            </a:r>
            <a:r>
              <a:rPr lang="cs-CZ" dirty="0"/>
              <a:t> </a:t>
            </a:r>
            <a:r>
              <a:rPr lang="cs-CZ" dirty="0" err="1"/>
              <a:t>of</a:t>
            </a:r>
            <a:r>
              <a:rPr lang="cs-CZ" dirty="0"/>
              <a:t> </a:t>
            </a:r>
            <a:r>
              <a:rPr lang="cs-CZ" dirty="0" err="1"/>
              <a:t>lipogenic</a:t>
            </a:r>
            <a:r>
              <a:rPr lang="cs-CZ" dirty="0"/>
              <a:t> </a:t>
            </a:r>
            <a:r>
              <a:rPr lang="cs-CZ" dirty="0" err="1"/>
              <a:t>enzymes</a:t>
            </a:r>
            <a:r>
              <a:rPr lang="cs-CZ" dirty="0"/>
              <a:t> and PPARG. Noradrenaline </a:t>
            </a:r>
            <a:r>
              <a:rPr lang="cs-CZ" dirty="0" err="1"/>
              <a:t>released</a:t>
            </a:r>
            <a:r>
              <a:rPr lang="cs-CZ" dirty="0"/>
              <a:t> </a:t>
            </a:r>
            <a:r>
              <a:rPr lang="cs-CZ" dirty="0" err="1"/>
              <a:t>from</a:t>
            </a:r>
            <a:r>
              <a:rPr lang="cs-CZ" dirty="0"/>
              <a:t> </a:t>
            </a:r>
            <a:r>
              <a:rPr lang="cs-CZ" dirty="0" err="1"/>
              <a:t>the</a:t>
            </a:r>
            <a:r>
              <a:rPr lang="cs-CZ" dirty="0"/>
              <a:t> </a:t>
            </a:r>
            <a:r>
              <a:rPr lang="cs-CZ" dirty="0" err="1"/>
              <a:t>sympathetic</a:t>
            </a:r>
            <a:r>
              <a:rPr lang="cs-CZ" dirty="0"/>
              <a:t> </a:t>
            </a:r>
            <a:r>
              <a:rPr lang="cs-CZ" dirty="0" err="1"/>
              <a:t>autonomic</a:t>
            </a:r>
            <a:r>
              <a:rPr lang="cs-CZ" dirty="0"/>
              <a:t> </a:t>
            </a:r>
            <a:r>
              <a:rPr lang="cs-CZ" dirty="0" err="1"/>
              <a:t>nervous</a:t>
            </a:r>
            <a:r>
              <a:rPr lang="cs-CZ" dirty="0"/>
              <a:t> </a:t>
            </a:r>
            <a:r>
              <a:rPr lang="cs-CZ" dirty="0" err="1"/>
              <a:t>system</a:t>
            </a:r>
            <a:r>
              <a:rPr lang="cs-CZ" dirty="0"/>
              <a:t> </a:t>
            </a:r>
            <a:r>
              <a:rPr lang="cs-CZ" dirty="0" err="1"/>
              <a:t>binds</a:t>
            </a:r>
            <a:r>
              <a:rPr lang="cs-CZ" dirty="0"/>
              <a:t> </a:t>
            </a:r>
            <a:r>
              <a:rPr lang="el-GR" dirty="0"/>
              <a:t>β-</a:t>
            </a:r>
            <a:r>
              <a:rPr lang="cs-CZ" dirty="0" err="1"/>
              <a:t>adrenoreceptor</a:t>
            </a:r>
            <a:r>
              <a:rPr lang="cs-CZ" dirty="0"/>
              <a:t> (</a:t>
            </a:r>
            <a:r>
              <a:rPr lang="el-GR" dirty="0"/>
              <a:t>β-</a:t>
            </a:r>
            <a:r>
              <a:rPr lang="cs-CZ" dirty="0"/>
              <a:t>AR) and </a:t>
            </a:r>
            <a:r>
              <a:rPr lang="cs-CZ" dirty="0" err="1"/>
              <a:t>activates</a:t>
            </a:r>
            <a:r>
              <a:rPr lang="cs-CZ" dirty="0"/>
              <a:t> </a:t>
            </a:r>
            <a:r>
              <a:rPr lang="cs-CZ" dirty="0" err="1"/>
              <a:t>lipolysis</a:t>
            </a:r>
            <a:r>
              <a:rPr lang="cs-CZ" dirty="0"/>
              <a:t>. </a:t>
            </a:r>
            <a:r>
              <a:rPr lang="cs-CZ" dirty="0" err="1"/>
              <a:t>Prolonged</a:t>
            </a:r>
            <a:r>
              <a:rPr lang="cs-CZ" dirty="0"/>
              <a:t> </a:t>
            </a:r>
            <a:r>
              <a:rPr lang="cs-CZ" dirty="0" err="1"/>
              <a:t>exposure</a:t>
            </a:r>
            <a:r>
              <a:rPr lang="cs-CZ" dirty="0"/>
              <a:t> to </a:t>
            </a:r>
            <a:r>
              <a:rPr lang="cs-CZ" dirty="0" err="1"/>
              <a:t>glucocorticoids</a:t>
            </a:r>
            <a:r>
              <a:rPr lang="cs-CZ" dirty="0"/>
              <a:t> (GC) </a:t>
            </a:r>
            <a:r>
              <a:rPr lang="cs-CZ" dirty="0" err="1"/>
              <a:t>that</a:t>
            </a:r>
            <a:r>
              <a:rPr lang="cs-CZ" dirty="0"/>
              <a:t> </a:t>
            </a:r>
            <a:r>
              <a:rPr lang="cs-CZ" dirty="0" err="1"/>
              <a:t>bind</a:t>
            </a:r>
            <a:r>
              <a:rPr lang="cs-CZ" dirty="0"/>
              <a:t> </a:t>
            </a:r>
            <a:r>
              <a:rPr lang="cs-CZ" dirty="0" err="1"/>
              <a:t>intracellular</a:t>
            </a:r>
            <a:r>
              <a:rPr lang="cs-CZ" dirty="0"/>
              <a:t> </a:t>
            </a:r>
            <a:r>
              <a:rPr lang="cs-CZ" dirty="0" err="1"/>
              <a:t>glucocorticoid</a:t>
            </a:r>
            <a:r>
              <a:rPr lang="cs-CZ" dirty="0"/>
              <a:t> receptor (GR) </a:t>
            </a:r>
            <a:r>
              <a:rPr lang="cs-CZ" dirty="0" err="1"/>
              <a:t>enhances</a:t>
            </a:r>
            <a:r>
              <a:rPr lang="cs-CZ" dirty="0"/>
              <a:t> </a:t>
            </a:r>
            <a:r>
              <a:rPr lang="cs-CZ" dirty="0" err="1"/>
              <a:t>adipogenesis</a:t>
            </a:r>
            <a:r>
              <a:rPr lang="cs-CZ" dirty="0"/>
              <a:t>. </a:t>
            </a:r>
            <a:r>
              <a:rPr lang="cs-CZ" dirty="0" err="1"/>
              <a:t>This</a:t>
            </a:r>
            <a:r>
              <a:rPr lang="cs-CZ" dirty="0"/>
              <a:t> </a:t>
            </a:r>
            <a:r>
              <a:rPr lang="cs-CZ" dirty="0" err="1"/>
              <a:t>may</a:t>
            </a:r>
            <a:r>
              <a:rPr lang="cs-CZ" dirty="0"/>
              <a:t> </a:t>
            </a:r>
            <a:r>
              <a:rPr lang="cs-CZ" dirty="0" err="1"/>
              <a:t>be</a:t>
            </a:r>
            <a:r>
              <a:rPr lang="cs-CZ" dirty="0"/>
              <a:t> </a:t>
            </a:r>
            <a:r>
              <a:rPr lang="cs-CZ" dirty="0" err="1"/>
              <a:t>due</a:t>
            </a:r>
            <a:r>
              <a:rPr lang="cs-CZ" dirty="0"/>
              <a:t> </a:t>
            </a:r>
            <a:r>
              <a:rPr lang="cs-CZ" dirty="0" err="1"/>
              <a:t>either</a:t>
            </a:r>
            <a:r>
              <a:rPr lang="cs-CZ" dirty="0"/>
              <a:t> to </a:t>
            </a:r>
            <a:r>
              <a:rPr lang="cs-CZ" dirty="0" err="1"/>
              <a:t>an</a:t>
            </a:r>
            <a:r>
              <a:rPr lang="cs-CZ" dirty="0"/>
              <a:t> </a:t>
            </a:r>
            <a:r>
              <a:rPr lang="cs-CZ" dirty="0" err="1"/>
              <a:t>increase</a:t>
            </a:r>
            <a:r>
              <a:rPr lang="cs-CZ" dirty="0"/>
              <a:t> in </a:t>
            </a:r>
            <a:r>
              <a:rPr lang="cs-CZ" dirty="0" err="1"/>
              <a:t>circulating</a:t>
            </a:r>
            <a:r>
              <a:rPr lang="cs-CZ" dirty="0"/>
              <a:t> GC and/</a:t>
            </a:r>
            <a:r>
              <a:rPr lang="cs-CZ" dirty="0" err="1"/>
              <a:t>or</a:t>
            </a:r>
            <a:r>
              <a:rPr lang="cs-CZ" dirty="0"/>
              <a:t> to </a:t>
            </a:r>
            <a:r>
              <a:rPr lang="cs-CZ" dirty="0" err="1"/>
              <a:t>an</a:t>
            </a:r>
            <a:r>
              <a:rPr lang="cs-CZ" dirty="0"/>
              <a:t> </a:t>
            </a:r>
            <a:r>
              <a:rPr lang="cs-CZ" dirty="0" err="1"/>
              <a:t>increase</a:t>
            </a:r>
            <a:r>
              <a:rPr lang="cs-CZ" dirty="0"/>
              <a:t> in </a:t>
            </a:r>
            <a:r>
              <a:rPr lang="cs-CZ" dirty="0" err="1"/>
              <a:t>intracellular</a:t>
            </a:r>
            <a:r>
              <a:rPr lang="cs-CZ" dirty="0"/>
              <a:t> 11</a:t>
            </a:r>
            <a:r>
              <a:rPr lang="el-GR" dirty="0"/>
              <a:t>β-</a:t>
            </a:r>
            <a:r>
              <a:rPr lang="cs-CZ" dirty="0" err="1"/>
              <a:t>hydroxysteroid</a:t>
            </a:r>
            <a:r>
              <a:rPr lang="cs-CZ" dirty="0"/>
              <a:t> </a:t>
            </a:r>
            <a:r>
              <a:rPr lang="cs-CZ" dirty="0" err="1"/>
              <a:t>dehydrogenase</a:t>
            </a:r>
            <a:r>
              <a:rPr lang="cs-CZ" dirty="0"/>
              <a:t> type 1 (11</a:t>
            </a:r>
            <a:r>
              <a:rPr lang="el-GR" dirty="0"/>
              <a:t>β-</a:t>
            </a:r>
            <a:r>
              <a:rPr lang="cs-CZ" dirty="0"/>
              <a:t>HSD1) </a:t>
            </a:r>
            <a:r>
              <a:rPr lang="cs-CZ" dirty="0" err="1"/>
              <a:t>activity</a:t>
            </a:r>
            <a:r>
              <a:rPr lang="cs-CZ" dirty="0"/>
              <a:t> </a:t>
            </a:r>
            <a:r>
              <a:rPr lang="cs-CZ" dirty="0" err="1"/>
              <a:t>that</a:t>
            </a:r>
            <a:r>
              <a:rPr lang="cs-CZ" dirty="0"/>
              <a:t> </a:t>
            </a:r>
            <a:r>
              <a:rPr lang="cs-CZ" dirty="0" err="1"/>
              <a:t>predominantly</a:t>
            </a:r>
            <a:r>
              <a:rPr lang="cs-CZ" dirty="0"/>
              <a:t> </a:t>
            </a:r>
            <a:r>
              <a:rPr lang="cs-CZ" dirty="0" err="1"/>
              <a:t>converts</a:t>
            </a:r>
            <a:r>
              <a:rPr lang="cs-CZ" dirty="0"/>
              <a:t> </a:t>
            </a:r>
            <a:r>
              <a:rPr lang="cs-CZ" dirty="0" err="1"/>
              <a:t>inactive</a:t>
            </a:r>
            <a:r>
              <a:rPr lang="cs-CZ" dirty="0"/>
              <a:t> </a:t>
            </a:r>
            <a:r>
              <a:rPr lang="cs-CZ" dirty="0" err="1"/>
              <a:t>cortisone</a:t>
            </a:r>
            <a:r>
              <a:rPr lang="cs-CZ" dirty="0"/>
              <a:t> to </a:t>
            </a:r>
            <a:r>
              <a:rPr lang="cs-CZ" dirty="0" err="1"/>
              <a:t>active</a:t>
            </a:r>
            <a:r>
              <a:rPr lang="cs-CZ" dirty="0"/>
              <a:t> </a:t>
            </a:r>
            <a:r>
              <a:rPr lang="cs-CZ" dirty="0" err="1"/>
              <a:t>corticosterone</a:t>
            </a:r>
            <a:r>
              <a:rPr lang="cs-CZ" dirty="0"/>
              <a:t>, </a:t>
            </a:r>
            <a:r>
              <a:rPr lang="cs-CZ" dirty="0" err="1"/>
              <a:t>thus</a:t>
            </a:r>
            <a:r>
              <a:rPr lang="cs-CZ" dirty="0"/>
              <a:t> </a:t>
            </a:r>
            <a:r>
              <a:rPr lang="cs-CZ" dirty="0" err="1"/>
              <a:t>amplifying</a:t>
            </a:r>
            <a:r>
              <a:rPr lang="cs-CZ" dirty="0"/>
              <a:t> </a:t>
            </a:r>
            <a:r>
              <a:rPr lang="cs-CZ" dirty="0" err="1"/>
              <a:t>local</a:t>
            </a:r>
            <a:r>
              <a:rPr lang="cs-CZ" dirty="0"/>
              <a:t> GC </a:t>
            </a:r>
            <a:r>
              <a:rPr lang="cs-CZ" dirty="0" err="1"/>
              <a:t>action</a:t>
            </a:r>
            <a:r>
              <a:rPr lang="cs-CZ" dirty="0"/>
              <a:t>.</a:t>
            </a:r>
            <a:endParaRPr lang="fr-FR" altLang="cs-CZ"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lze upravit styl.</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a:t>Kliknutím můžete upravit styl předlohy.</a:t>
            </a:r>
            <a:endParaRPr lang="cs-CZ" noProof="0" dirty="0"/>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480" y="6048047"/>
            <a:ext cx="865012"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p:nvPr>
        </p:nvSpPr>
        <p:spPr>
          <a:xfrm>
            <a:off x="720000" y="6040795"/>
            <a:ext cx="8555976" cy="510831"/>
          </a:xfrm>
        </p:spPr>
        <p:txBody>
          <a:bodyPr lIns="0" tIns="0" rIns="0" bIns="0" numCol="1" spcCol="324000">
            <a:noAutofit/>
          </a:bodyPr>
          <a:lstStyle>
            <a:lvl1pPr algn="l">
              <a:lnSpc>
                <a:spcPts val="1800"/>
              </a:lnSpc>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8757" y="2014648"/>
            <a:ext cx="4094486"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jednořádkový + obsah">
    <p:spTree>
      <p:nvGrpSpPr>
        <p:cNvPr id="1" name=""/>
        <p:cNvGrpSpPr/>
        <p:nvPr/>
      </p:nvGrpSpPr>
      <p:grpSpPr>
        <a:xfrm>
          <a:off x="0" y="0"/>
          <a:ext cx="0" cy="0"/>
          <a:chOff x="0" y="0"/>
          <a:chExt cx="0" cy="0"/>
        </a:xfrm>
      </p:grpSpPr>
      <p:sp>
        <p:nvSpPr>
          <p:cNvPr id="2" name="Nadpis 1"/>
          <p:cNvSpPr>
            <a:spLocks noGrp="1"/>
          </p:cNvSpPr>
          <p:nvPr>
            <p:ph type="title"/>
          </p:nvPr>
        </p:nvSpPr>
        <p:spPr>
          <a:xfrm>
            <a:off x="2159563" y="908720"/>
            <a:ext cx="9409045" cy="854968"/>
          </a:xfrm>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obsah 2"/>
          <p:cNvSpPr>
            <a:spLocks noGrp="1"/>
          </p:cNvSpPr>
          <p:nvPr>
            <p:ph idx="1"/>
          </p:nvPr>
        </p:nvSpPr>
        <p:spPr>
          <a:xfrm>
            <a:off x="2255573" y="1844825"/>
            <a:ext cx="9326827" cy="4464495"/>
          </a:xfrm>
        </p:spPr>
        <p:txBody>
          <a:bodyPr/>
          <a:lstStyle>
            <a:lvl1pPr marL="269875" indent="-269875">
              <a:lnSpc>
                <a:spcPct val="100000"/>
              </a:lnSpc>
              <a:spcBef>
                <a:spcPts val="400"/>
              </a:spcBef>
              <a:spcAft>
                <a:spcPts val="1000"/>
              </a:spcAft>
              <a:buFontTx/>
              <a:buBlip>
                <a:blip r:embed="rId2"/>
              </a:buBlip>
              <a:defRPr sz="2200">
                <a:latin typeface="Arial" pitchFamily="34" charset="0"/>
                <a:cs typeface="Arial" pitchFamily="34" charset="0"/>
              </a:defRPr>
            </a:lvl1pPr>
            <a:lvl2pPr marL="541338" indent="-271463">
              <a:lnSpc>
                <a:spcPct val="100000"/>
              </a:lnSpc>
              <a:spcBef>
                <a:spcPts val="400"/>
              </a:spcBef>
              <a:spcAft>
                <a:spcPts val="200"/>
              </a:spcAft>
              <a:defRPr sz="2000">
                <a:solidFill>
                  <a:schemeClr val="accent6">
                    <a:lumMod val="75000"/>
                  </a:schemeClr>
                </a:solidFill>
                <a:latin typeface="Arial" pitchFamily="34" charset="0"/>
                <a:cs typeface="Arial" pitchFamily="34" charset="0"/>
              </a:defRPr>
            </a:lvl2pPr>
            <a:lvl3pPr marL="803275" indent="-261938">
              <a:lnSpc>
                <a:spcPct val="100000"/>
              </a:lnSpc>
              <a:buFont typeface="Wingdings" pitchFamily="2" charset="2"/>
              <a:buChar char="§"/>
              <a:defRPr sz="1800">
                <a:solidFill>
                  <a:schemeClr val="tx1"/>
                </a:solidFill>
                <a:latin typeface="Arial" pitchFamily="34" charset="0"/>
                <a:cs typeface="Arial" pitchFamily="34" charset="0"/>
              </a:defRPr>
            </a:lvl3pPr>
            <a:lvl4pPr marL="985838" indent="-182563">
              <a:tabLst/>
              <a:defRPr sz="1400">
                <a:latin typeface="Arial" pitchFamily="34" charset="0"/>
                <a:cs typeface="Arial" pitchFamily="34" charset="0"/>
              </a:defRPr>
            </a:lvl4pPr>
            <a:lvl5pPr marL="1168400" indent="-182563">
              <a:defRPr sz="1200">
                <a:latin typeface="Arial" pitchFamily="34" charset="0"/>
                <a:cs typeface="Arial" pitchFamily="34" charset="0"/>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a:extLst>
              <a:ext uri="{FF2B5EF4-FFF2-40B4-BE49-F238E27FC236}">
                <a16:creationId xmlns:a16="http://schemas.microsoft.com/office/drawing/2014/main" id="{41DA69CA-9FA1-44E7-B663-61AF7E637B93}"/>
              </a:ext>
            </a:extLst>
          </p:cNvPr>
          <p:cNvSpPr>
            <a:spLocks noGrp="1"/>
          </p:cNvSpPr>
          <p:nvPr>
            <p:ph type="dt" sz="half" idx="10"/>
          </p:nvPr>
        </p:nvSpPr>
        <p:spPr/>
        <p:txBody>
          <a:bodyPr/>
          <a:lstStyle>
            <a:lvl1pPr>
              <a:defRPr/>
            </a:lvl1pPr>
          </a:lstStyle>
          <a:p>
            <a:pPr>
              <a:defRPr/>
            </a:pPr>
            <a:fld id="{79ED0312-096B-4F62-85AA-6A091D37ACB5}" type="datetimeFigureOut">
              <a:rPr lang="cs-CZ"/>
              <a:pPr>
                <a:defRPr/>
              </a:pPr>
              <a:t>04.10.2022</a:t>
            </a:fld>
            <a:endParaRPr lang="cs-CZ"/>
          </a:p>
        </p:txBody>
      </p:sp>
      <p:sp>
        <p:nvSpPr>
          <p:cNvPr id="5" name="Zástupný symbol pro zápatí 4">
            <a:extLst>
              <a:ext uri="{FF2B5EF4-FFF2-40B4-BE49-F238E27FC236}">
                <a16:creationId xmlns:a16="http://schemas.microsoft.com/office/drawing/2014/main" id="{ABFBF729-9A6F-4C8E-99EB-90E2B2BF1061}"/>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E55BE550-F5A0-48DE-B797-018820282FD2}"/>
              </a:ext>
            </a:extLst>
          </p:cNvPr>
          <p:cNvSpPr>
            <a:spLocks noGrp="1"/>
          </p:cNvSpPr>
          <p:nvPr>
            <p:ph type="sldNum" sz="quarter" idx="12"/>
          </p:nvPr>
        </p:nvSpPr>
        <p:spPr/>
        <p:txBody>
          <a:bodyPr/>
          <a:lstStyle>
            <a:lvl1pPr>
              <a:defRPr/>
            </a:lvl1pPr>
          </a:lstStyle>
          <a:p>
            <a:fld id="{8F831FBB-5E87-4695-88EE-943685F9BB94}" type="slidenum">
              <a:rPr lang="cs-CZ" altLang="cs-CZ"/>
              <a:pPr/>
              <a:t>‹#›</a:t>
            </a:fld>
            <a:endParaRPr lang="cs-CZ" altLang="cs-CZ"/>
          </a:p>
        </p:txBody>
      </p:sp>
    </p:spTree>
    <p:extLst>
      <p:ext uri="{BB962C8B-B14F-4D97-AF65-F5344CB8AC3E}">
        <p14:creationId xmlns:p14="http://schemas.microsoft.com/office/powerpoint/2010/main" val="213345133"/>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41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00" r:id="rId18"/>
    <p:sldLayoutId id="2147483704"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A97679-9AC8-4A02-AE92-48157B9FAE7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CD61A2A-0475-4DF9-BF4E-03EC0EEBB8D9}"/>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E0393E6C-2F48-4ECE-8FCF-AB8DD0A97AE5}"/>
              </a:ext>
            </a:extLst>
          </p:cNvPr>
          <p:cNvSpPr>
            <a:spLocks noGrp="1"/>
          </p:cNvSpPr>
          <p:nvPr>
            <p:ph type="title"/>
          </p:nvPr>
        </p:nvSpPr>
        <p:spPr>
          <a:xfrm>
            <a:off x="415200" y="1719635"/>
            <a:ext cx="11361600" cy="1171580"/>
          </a:xfrm>
        </p:spPr>
        <p:txBody>
          <a:bodyPr/>
          <a:lstStyle/>
          <a:p>
            <a:r>
              <a:rPr lang="cs-CZ" dirty="0"/>
              <a:t>Nutricí podmíněná onemocnění, příklady vzácných onemocnění i onemocnění komplexních, základní etiopatogeneze těchto poruch</a:t>
            </a:r>
          </a:p>
        </p:txBody>
      </p:sp>
      <p:sp>
        <p:nvSpPr>
          <p:cNvPr id="5" name="Podnadpis 4">
            <a:extLst>
              <a:ext uri="{FF2B5EF4-FFF2-40B4-BE49-F238E27FC236}">
                <a16:creationId xmlns:a16="http://schemas.microsoft.com/office/drawing/2014/main" id="{0339FF24-88BC-41EA-9771-069F007899B2}"/>
              </a:ext>
            </a:extLst>
          </p:cNvPr>
          <p:cNvSpPr>
            <a:spLocks noGrp="1"/>
          </p:cNvSpPr>
          <p:nvPr>
            <p:ph type="subTitle" idx="1"/>
          </p:nvPr>
        </p:nvSpPr>
        <p:spPr/>
        <p:txBody>
          <a:bodyPr/>
          <a:lstStyle/>
          <a:p>
            <a:r>
              <a:rPr lang="cs-CZ" dirty="0"/>
              <a:t>Julie Dobrovolná</a:t>
            </a:r>
          </a:p>
        </p:txBody>
      </p:sp>
    </p:spTree>
    <p:extLst>
      <p:ext uri="{BB962C8B-B14F-4D97-AF65-F5344CB8AC3E}">
        <p14:creationId xmlns:p14="http://schemas.microsoft.com/office/powerpoint/2010/main" val="277069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9F5F1A5D-B9C9-4BEB-89D9-59C57B3F05E0}"/>
              </a:ext>
            </a:extLst>
          </p:cNvPr>
          <p:cNvSpPr txBox="1">
            <a:spLocks noChangeArrowheads="1"/>
          </p:cNvSpPr>
          <p:nvPr/>
        </p:nvSpPr>
        <p:spPr bwMode="auto">
          <a:xfrm>
            <a:off x="1797845" y="1125538"/>
            <a:ext cx="2949575" cy="1084262"/>
          </a:xfrm>
          <a:prstGeom prst="rect">
            <a:avLst/>
          </a:prstGeom>
          <a:noFill/>
          <a:ln w="19050">
            <a:noFill/>
            <a:miter lim="800000"/>
            <a:headEnd/>
            <a:tailEnd/>
          </a:ln>
          <a:effectLst/>
        </p:spPr>
        <p:txBody>
          <a:bodyPr>
            <a:spAutoFit/>
          </a:bodyPr>
          <a:lstStyle/>
          <a:p>
            <a:pPr>
              <a:defRPr/>
            </a:pPr>
            <a:r>
              <a:rPr lang="cs-CZ" sz="1700" b="1" dirty="0"/>
              <a:t>Choroby plic</a:t>
            </a:r>
            <a:endParaRPr lang="en-US" sz="1700" b="1" dirty="0"/>
          </a:p>
          <a:p>
            <a:pPr>
              <a:defRPr/>
            </a:pPr>
            <a:r>
              <a:rPr lang="cs-CZ" sz="1600" dirty="0"/>
              <a:t>Poruchy plicních funkcí</a:t>
            </a:r>
            <a:endParaRPr lang="en-US" sz="1600" dirty="0"/>
          </a:p>
          <a:p>
            <a:pPr>
              <a:defRPr/>
            </a:pPr>
            <a:r>
              <a:rPr lang="cs-CZ" sz="1600" dirty="0"/>
              <a:t>Obstrukční spánková apnoe</a:t>
            </a:r>
            <a:endParaRPr lang="en-US" sz="1600" dirty="0"/>
          </a:p>
          <a:p>
            <a:pPr>
              <a:defRPr/>
            </a:pPr>
            <a:r>
              <a:rPr lang="cs-CZ" sz="1600" dirty="0">
                <a:sym typeface="Symbol" pitchFamily="18" charset="2"/>
              </a:rPr>
              <a:t>Syndrom hypoventilace</a:t>
            </a:r>
            <a:endParaRPr lang="en-US" sz="1600" dirty="0">
              <a:sym typeface="Symbol" pitchFamily="18" charset="2"/>
            </a:endParaRPr>
          </a:p>
        </p:txBody>
      </p:sp>
      <p:sp>
        <p:nvSpPr>
          <p:cNvPr id="14339" name="Text Box 3">
            <a:extLst>
              <a:ext uri="{FF2B5EF4-FFF2-40B4-BE49-F238E27FC236}">
                <a16:creationId xmlns:a16="http://schemas.microsoft.com/office/drawing/2014/main" id="{D3C66167-D70F-45C9-A8B2-D70F965F3FA7}"/>
              </a:ext>
            </a:extLst>
          </p:cNvPr>
          <p:cNvSpPr txBox="1">
            <a:spLocks noChangeArrowheads="1"/>
          </p:cNvSpPr>
          <p:nvPr/>
        </p:nvSpPr>
        <p:spPr bwMode="auto">
          <a:xfrm>
            <a:off x="1797845" y="2374901"/>
            <a:ext cx="2949575" cy="1092607"/>
          </a:xfrm>
          <a:prstGeom prst="rect">
            <a:avLst/>
          </a:prstGeom>
          <a:noFill/>
          <a:ln w="19050">
            <a:noFill/>
            <a:miter lim="800000"/>
            <a:headEnd/>
            <a:tailEnd/>
          </a:ln>
          <a:effectLst/>
        </p:spPr>
        <p:txBody>
          <a:bodyPr>
            <a:spAutoFit/>
          </a:bodyPr>
          <a:lstStyle/>
          <a:p>
            <a:pPr>
              <a:defRPr/>
            </a:pPr>
            <a:r>
              <a:rPr lang="cs-CZ" sz="1700" b="1" dirty="0">
                <a:solidFill>
                  <a:schemeClr val="accent1">
                    <a:lumMod val="60000"/>
                    <a:lumOff val="40000"/>
                  </a:schemeClr>
                </a:solidFill>
              </a:rPr>
              <a:t>Nealkoholická steatóza jater</a:t>
            </a:r>
            <a:endParaRPr lang="en-US" sz="1700" b="1" dirty="0">
              <a:solidFill>
                <a:schemeClr val="accent1">
                  <a:lumMod val="60000"/>
                  <a:lumOff val="40000"/>
                </a:schemeClr>
              </a:solidFill>
            </a:endParaRPr>
          </a:p>
          <a:p>
            <a:pPr>
              <a:defRPr/>
            </a:pPr>
            <a:r>
              <a:rPr lang="en-US" sz="1600" dirty="0" err="1">
                <a:solidFill>
                  <a:schemeClr val="accent1">
                    <a:lumMod val="60000"/>
                    <a:lumOff val="40000"/>
                  </a:schemeClr>
                </a:solidFill>
              </a:rPr>
              <a:t>steat</a:t>
            </a:r>
            <a:r>
              <a:rPr lang="cs-CZ" sz="1600" dirty="0" err="1">
                <a:solidFill>
                  <a:schemeClr val="accent1">
                    <a:lumMod val="60000"/>
                    <a:lumOff val="40000"/>
                  </a:schemeClr>
                </a:solidFill>
              </a:rPr>
              <a:t>óza</a:t>
            </a:r>
            <a:endParaRPr lang="en-US" sz="1600" dirty="0">
              <a:solidFill>
                <a:schemeClr val="accent1">
                  <a:lumMod val="60000"/>
                  <a:lumOff val="40000"/>
                </a:schemeClr>
              </a:solidFill>
            </a:endParaRPr>
          </a:p>
          <a:p>
            <a:pPr>
              <a:defRPr/>
            </a:pPr>
            <a:r>
              <a:rPr lang="en-US" sz="1600" dirty="0" err="1">
                <a:solidFill>
                  <a:schemeClr val="accent1">
                    <a:lumMod val="60000"/>
                    <a:lumOff val="40000"/>
                  </a:schemeClr>
                </a:solidFill>
              </a:rPr>
              <a:t>steatohepatiti</a:t>
            </a:r>
            <a:r>
              <a:rPr lang="cs-CZ" sz="1600" dirty="0">
                <a:solidFill>
                  <a:schemeClr val="accent1">
                    <a:lumMod val="60000"/>
                    <a:lumOff val="40000"/>
                  </a:schemeClr>
                </a:solidFill>
              </a:rPr>
              <a:t>da</a:t>
            </a:r>
            <a:endParaRPr lang="en-US" sz="1600" dirty="0">
              <a:solidFill>
                <a:schemeClr val="accent1">
                  <a:lumMod val="60000"/>
                  <a:lumOff val="40000"/>
                </a:schemeClr>
              </a:solidFill>
            </a:endParaRPr>
          </a:p>
          <a:p>
            <a:pPr>
              <a:defRPr/>
            </a:pPr>
            <a:r>
              <a:rPr lang="en-US" sz="1600" dirty="0" err="1">
                <a:solidFill>
                  <a:schemeClr val="accent1">
                    <a:lumMod val="60000"/>
                    <a:lumOff val="40000"/>
                  </a:schemeClr>
                </a:solidFill>
              </a:rPr>
              <a:t>cirrho</a:t>
            </a:r>
            <a:r>
              <a:rPr lang="cs-CZ" sz="1600" dirty="0" err="1">
                <a:solidFill>
                  <a:schemeClr val="accent1">
                    <a:lumMod val="60000"/>
                    <a:lumOff val="40000"/>
                  </a:schemeClr>
                </a:solidFill>
              </a:rPr>
              <a:t>sa</a:t>
            </a:r>
            <a:endParaRPr lang="en-US" sz="1600" dirty="0">
              <a:solidFill>
                <a:schemeClr val="accent1">
                  <a:lumMod val="60000"/>
                  <a:lumOff val="40000"/>
                </a:schemeClr>
              </a:solidFill>
              <a:sym typeface="Symbol" pitchFamily="18" charset="2"/>
            </a:endParaRPr>
          </a:p>
        </p:txBody>
      </p:sp>
      <p:sp>
        <p:nvSpPr>
          <p:cNvPr id="14340" name="Text Box 4">
            <a:extLst>
              <a:ext uri="{FF2B5EF4-FFF2-40B4-BE49-F238E27FC236}">
                <a16:creationId xmlns:a16="http://schemas.microsoft.com/office/drawing/2014/main" id="{E594CA44-C122-496D-AE8A-1928C90DA4F8}"/>
              </a:ext>
            </a:extLst>
          </p:cNvPr>
          <p:cNvSpPr txBox="1">
            <a:spLocks noChangeArrowheads="1"/>
          </p:cNvSpPr>
          <p:nvPr/>
        </p:nvSpPr>
        <p:spPr bwMode="auto">
          <a:xfrm>
            <a:off x="7408070" y="2446338"/>
            <a:ext cx="3148013" cy="1256498"/>
          </a:xfrm>
          <a:prstGeom prst="rect">
            <a:avLst/>
          </a:prstGeom>
          <a:noFill/>
          <a:ln w="19050">
            <a:noFill/>
            <a:miter lim="800000"/>
            <a:headEnd/>
            <a:tailEnd/>
          </a:ln>
          <a:effectLst/>
        </p:spPr>
        <p:txBody>
          <a:bodyPr>
            <a:spAutoFit/>
          </a:bodyPr>
          <a:lstStyle/>
          <a:p>
            <a:pPr>
              <a:spcBef>
                <a:spcPct val="15000"/>
              </a:spcBef>
              <a:defRPr/>
            </a:pPr>
            <a:r>
              <a:rPr lang="cs-CZ" sz="1700" b="1" dirty="0">
                <a:solidFill>
                  <a:schemeClr val="accent1">
                    <a:lumMod val="60000"/>
                    <a:lumOff val="40000"/>
                  </a:schemeClr>
                </a:solidFill>
              </a:rPr>
              <a:t>Ischemická choroba srdeční</a:t>
            </a:r>
            <a:endParaRPr lang="en-US" sz="1700" b="1" dirty="0">
              <a:solidFill>
                <a:schemeClr val="accent1">
                  <a:lumMod val="60000"/>
                  <a:lumOff val="40000"/>
                </a:schemeClr>
              </a:solidFill>
            </a:endParaRPr>
          </a:p>
          <a:p>
            <a:pPr>
              <a:spcBef>
                <a:spcPct val="15000"/>
              </a:spcBef>
              <a:defRPr/>
            </a:pPr>
            <a:r>
              <a:rPr lang="en-US" sz="1700" b="1" dirty="0">
                <a:solidFill>
                  <a:schemeClr val="accent1">
                    <a:lumMod val="60000"/>
                    <a:lumOff val="40000"/>
                  </a:schemeClr>
                </a:solidFill>
              </a:rPr>
              <a:t>     Diabetes</a:t>
            </a:r>
          </a:p>
          <a:p>
            <a:pPr>
              <a:spcBef>
                <a:spcPct val="15000"/>
              </a:spcBef>
              <a:defRPr/>
            </a:pPr>
            <a:r>
              <a:rPr lang="en-US" sz="1700" b="1" dirty="0">
                <a:solidFill>
                  <a:schemeClr val="accent1">
                    <a:lumMod val="60000"/>
                    <a:lumOff val="40000"/>
                  </a:schemeClr>
                </a:solidFill>
              </a:rPr>
              <a:t>     </a:t>
            </a:r>
            <a:r>
              <a:rPr lang="en-US" sz="1700" b="1" dirty="0" err="1">
                <a:solidFill>
                  <a:schemeClr val="accent1">
                    <a:lumMod val="60000"/>
                    <a:lumOff val="40000"/>
                  </a:schemeClr>
                </a:solidFill>
              </a:rPr>
              <a:t>Dyslipidemi</a:t>
            </a:r>
            <a:r>
              <a:rPr lang="cs-CZ" sz="1700" b="1" dirty="0">
                <a:solidFill>
                  <a:schemeClr val="accent1">
                    <a:lumMod val="60000"/>
                    <a:lumOff val="40000"/>
                  </a:schemeClr>
                </a:solidFill>
              </a:rPr>
              <a:t>e</a:t>
            </a:r>
            <a:endParaRPr lang="en-US" sz="1700" b="1" dirty="0">
              <a:solidFill>
                <a:schemeClr val="accent1">
                  <a:lumMod val="60000"/>
                  <a:lumOff val="40000"/>
                </a:schemeClr>
              </a:solidFill>
            </a:endParaRPr>
          </a:p>
          <a:p>
            <a:pPr>
              <a:spcBef>
                <a:spcPct val="15000"/>
              </a:spcBef>
              <a:defRPr/>
            </a:pPr>
            <a:r>
              <a:rPr lang="en-US" sz="1700" b="1" dirty="0">
                <a:solidFill>
                  <a:schemeClr val="accent1">
                    <a:lumMod val="60000"/>
                    <a:lumOff val="40000"/>
                  </a:schemeClr>
                </a:solidFill>
              </a:rPr>
              <a:t>     </a:t>
            </a:r>
            <a:r>
              <a:rPr lang="en-US" sz="1700" b="1" dirty="0" err="1">
                <a:solidFill>
                  <a:schemeClr val="accent1">
                    <a:lumMod val="60000"/>
                    <a:lumOff val="40000"/>
                  </a:schemeClr>
                </a:solidFill>
              </a:rPr>
              <a:t>Hyperten</a:t>
            </a:r>
            <a:r>
              <a:rPr lang="cs-CZ" sz="1700" b="1" dirty="0">
                <a:solidFill>
                  <a:schemeClr val="accent1">
                    <a:lumMod val="60000"/>
                    <a:lumOff val="40000"/>
                  </a:schemeClr>
                </a:solidFill>
              </a:rPr>
              <a:t>ze</a:t>
            </a:r>
            <a:endParaRPr lang="en-US" sz="1700" b="1" dirty="0">
              <a:solidFill>
                <a:schemeClr val="accent1">
                  <a:lumMod val="60000"/>
                  <a:lumOff val="40000"/>
                </a:schemeClr>
              </a:solidFill>
            </a:endParaRPr>
          </a:p>
        </p:txBody>
      </p:sp>
      <p:sp>
        <p:nvSpPr>
          <p:cNvPr id="14341" name="Text Box 5">
            <a:extLst>
              <a:ext uri="{FF2B5EF4-FFF2-40B4-BE49-F238E27FC236}">
                <a16:creationId xmlns:a16="http://schemas.microsoft.com/office/drawing/2014/main" id="{0F69C260-57B2-4254-91D7-1E3B538AE4CE}"/>
              </a:ext>
            </a:extLst>
          </p:cNvPr>
          <p:cNvSpPr txBox="1">
            <a:spLocks noChangeArrowheads="1"/>
          </p:cNvSpPr>
          <p:nvPr/>
        </p:nvSpPr>
        <p:spPr bwMode="auto">
          <a:xfrm>
            <a:off x="1447006" y="4274345"/>
            <a:ext cx="3568700" cy="1084262"/>
          </a:xfrm>
          <a:prstGeom prst="rect">
            <a:avLst/>
          </a:prstGeom>
          <a:noFill/>
          <a:ln w="19050">
            <a:noFill/>
            <a:miter lim="800000"/>
            <a:headEnd/>
            <a:tailEnd/>
          </a:ln>
          <a:effectLst/>
        </p:spPr>
        <p:txBody>
          <a:bodyPr>
            <a:spAutoFit/>
          </a:bodyPr>
          <a:lstStyle/>
          <a:p>
            <a:pPr>
              <a:defRPr/>
            </a:pPr>
            <a:r>
              <a:rPr lang="cs-CZ" sz="1700" b="1" dirty="0"/>
              <a:t>Gynekologické poruchy</a:t>
            </a:r>
            <a:endParaRPr lang="en-US" sz="1700" b="1" dirty="0"/>
          </a:p>
          <a:p>
            <a:pPr>
              <a:defRPr/>
            </a:pPr>
            <a:r>
              <a:rPr lang="cs-CZ" sz="1600" dirty="0" err="1"/>
              <a:t>amenorrhea</a:t>
            </a:r>
            <a:endParaRPr lang="en-US" sz="1600" dirty="0"/>
          </a:p>
          <a:p>
            <a:pPr>
              <a:defRPr/>
            </a:pPr>
            <a:r>
              <a:rPr lang="en-US" sz="1600" dirty="0" err="1"/>
              <a:t>infertilit</a:t>
            </a:r>
            <a:r>
              <a:rPr lang="cs-CZ" sz="1600" dirty="0"/>
              <a:t>a</a:t>
            </a:r>
            <a:endParaRPr lang="en-US" sz="1600" dirty="0"/>
          </a:p>
          <a:p>
            <a:pPr>
              <a:defRPr/>
            </a:pPr>
            <a:r>
              <a:rPr lang="cs-CZ" sz="1600" dirty="0">
                <a:sym typeface="Symbol" pitchFamily="18" charset="2"/>
              </a:rPr>
              <a:t>Syndrom </a:t>
            </a:r>
            <a:r>
              <a:rPr lang="cs-CZ" sz="1600" dirty="0" err="1">
                <a:sym typeface="Symbol" pitchFamily="18" charset="2"/>
              </a:rPr>
              <a:t>polycystických</a:t>
            </a:r>
            <a:r>
              <a:rPr lang="cs-CZ" sz="1600" dirty="0">
                <a:sym typeface="Symbol" pitchFamily="18" charset="2"/>
              </a:rPr>
              <a:t> ovarií</a:t>
            </a:r>
            <a:endParaRPr lang="en-US" sz="1600" dirty="0">
              <a:sym typeface="Symbol" pitchFamily="18" charset="2"/>
            </a:endParaRPr>
          </a:p>
        </p:txBody>
      </p:sp>
      <p:sp>
        <p:nvSpPr>
          <p:cNvPr id="14342" name="Text Box 6">
            <a:extLst>
              <a:ext uri="{FF2B5EF4-FFF2-40B4-BE49-F238E27FC236}">
                <a16:creationId xmlns:a16="http://schemas.microsoft.com/office/drawing/2014/main" id="{E4F00D44-EB25-4C29-B287-19521384350A}"/>
              </a:ext>
            </a:extLst>
          </p:cNvPr>
          <p:cNvSpPr txBox="1">
            <a:spLocks noChangeArrowheads="1"/>
          </p:cNvSpPr>
          <p:nvPr/>
        </p:nvSpPr>
        <p:spPr bwMode="auto">
          <a:xfrm>
            <a:off x="2842419" y="5529264"/>
            <a:ext cx="2159000" cy="350837"/>
          </a:xfrm>
          <a:prstGeom prst="rect">
            <a:avLst/>
          </a:prstGeom>
          <a:noFill/>
          <a:ln w="19050">
            <a:noFill/>
            <a:miter lim="800000"/>
            <a:headEnd/>
            <a:tailEnd/>
          </a:ln>
          <a:effectLst/>
        </p:spPr>
        <p:txBody>
          <a:bodyPr>
            <a:spAutoFit/>
          </a:bodyPr>
          <a:lstStyle/>
          <a:p>
            <a:pPr>
              <a:defRPr/>
            </a:pPr>
            <a:r>
              <a:rPr lang="en-US" sz="1700" b="1" dirty="0" err="1">
                <a:effectLst>
                  <a:outerShdw blurRad="38100" dist="38100" dir="2700000" algn="tl">
                    <a:srgbClr val="C0C0C0"/>
                  </a:outerShdw>
                </a:effectLst>
              </a:rPr>
              <a:t>Osteoar</a:t>
            </a:r>
            <a:r>
              <a:rPr lang="cs-CZ" sz="1700" b="1" dirty="0" err="1">
                <a:effectLst>
                  <a:outerShdw blurRad="38100" dist="38100" dir="2700000" algn="tl">
                    <a:srgbClr val="C0C0C0"/>
                  </a:outerShdw>
                </a:effectLst>
              </a:rPr>
              <a:t>tróza</a:t>
            </a:r>
            <a:endParaRPr lang="en-US" sz="1700" b="1" dirty="0">
              <a:effectLst>
                <a:outerShdw blurRad="38100" dist="38100" dir="2700000" algn="tl">
                  <a:srgbClr val="C0C0C0"/>
                </a:outerShdw>
              </a:effectLst>
            </a:endParaRPr>
          </a:p>
        </p:txBody>
      </p:sp>
      <p:sp>
        <p:nvSpPr>
          <p:cNvPr id="14343" name="Text Box 7">
            <a:extLst>
              <a:ext uri="{FF2B5EF4-FFF2-40B4-BE49-F238E27FC236}">
                <a16:creationId xmlns:a16="http://schemas.microsoft.com/office/drawing/2014/main" id="{37F59730-204C-426B-88F7-7C665DA9EEF2}"/>
              </a:ext>
            </a:extLst>
          </p:cNvPr>
          <p:cNvSpPr txBox="1">
            <a:spLocks noChangeArrowheads="1"/>
          </p:cNvSpPr>
          <p:nvPr/>
        </p:nvSpPr>
        <p:spPr bwMode="auto">
          <a:xfrm>
            <a:off x="3775870" y="5938839"/>
            <a:ext cx="887413" cy="350837"/>
          </a:xfrm>
          <a:prstGeom prst="rect">
            <a:avLst/>
          </a:prstGeom>
          <a:noFill/>
          <a:ln w="19050">
            <a:noFill/>
            <a:miter lim="800000"/>
            <a:headEnd/>
            <a:tailEnd/>
          </a:ln>
          <a:effectLst/>
        </p:spPr>
        <p:txBody>
          <a:bodyPr>
            <a:spAutoFit/>
          </a:bodyPr>
          <a:lstStyle/>
          <a:p>
            <a:pPr>
              <a:defRPr/>
            </a:pPr>
            <a:r>
              <a:rPr lang="cs-CZ" sz="1700" b="1" dirty="0">
                <a:effectLst>
                  <a:outerShdw blurRad="38100" dist="38100" dir="2700000" algn="tl">
                    <a:srgbClr val="C0C0C0"/>
                  </a:outerShdw>
                </a:effectLst>
              </a:rPr>
              <a:t>Kůže</a:t>
            </a:r>
            <a:endParaRPr lang="en-US" sz="1700" b="1" dirty="0">
              <a:effectLst>
                <a:outerShdw blurRad="38100" dist="38100" dir="2700000" algn="tl">
                  <a:srgbClr val="C0C0C0"/>
                </a:outerShdw>
              </a:effectLst>
            </a:endParaRPr>
          </a:p>
        </p:txBody>
      </p:sp>
      <p:sp>
        <p:nvSpPr>
          <p:cNvPr id="14344" name="Text Box 8">
            <a:extLst>
              <a:ext uri="{FF2B5EF4-FFF2-40B4-BE49-F238E27FC236}">
                <a16:creationId xmlns:a16="http://schemas.microsoft.com/office/drawing/2014/main" id="{BF22EC6A-BF90-4840-A25F-42DB95D78884}"/>
              </a:ext>
            </a:extLst>
          </p:cNvPr>
          <p:cNvSpPr txBox="1">
            <a:spLocks noChangeArrowheads="1"/>
          </p:cNvSpPr>
          <p:nvPr/>
        </p:nvSpPr>
        <p:spPr bwMode="auto">
          <a:xfrm>
            <a:off x="1169195" y="3789364"/>
            <a:ext cx="3421064" cy="353943"/>
          </a:xfrm>
          <a:prstGeom prst="rect">
            <a:avLst/>
          </a:prstGeom>
          <a:noFill/>
          <a:ln w="19050">
            <a:noFill/>
            <a:miter lim="800000"/>
            <a:headEnd/>
            <a:tailEnd/>
          </a:ln>
          <a:effectLst/>
        </p:spPr>
        <p:txBody>
          <a:bodyPr wrap="square">
            <a:spAutoFit/>
          </a:bodyPr>
          <a:lstStyle/>
          <a:p>
            <a:pPr>
              <a:defRPr/>
            </a:pPr>
            <a:r>
              <a:rPr lang="cs-CZ" sz="1700" b="1" dirty="0"/>
              <a:t>Choroby močového měchýře</a:t>
            </a:r>
            <a:endParaRPr lang="en-US" sz="1700" b="1" dirty="0"/>
          </a:p>
        </p:txBody>
      </p:sp>
      <p:sp>
        <p:nvSpPr>
          <p:cNvPr id="14345" name="Text Box 9">
            <a:extLst>
              <a:ext uri="{FF2B5EF4-FFF2-40B4-BE49-F238E27FC236}">
                <a16:creationId xmlns:a16="http://schemas.microsoft.com/office/drawing/2014/main" id="{B353BD4D-B1EA-4FAC-B5B8-345BAB1AFC4D}"/>
              </a:ext>
            </a:extLst>
          </p:cNvPr>
          <p:cNvSpPr txBox="1">
            <a:spLocks noChangeArrowheads="1"/>
          </p:cNvSpPr>
          <p:nvPr/>
        </p:nvSpPr>
        <p:spPr bwMode="auto">
          <a:xfrm>
            <a:off x="6838158" y="4276726"/>
            <a:ext cx="2949575" cy="1092607"/>
          </a:xfrm>
          <a:prstGeom prst="rect">
            <a:avLst/>
          </a:prstGeom>
          <a:noFill/>
          <a:ln w="19050">
            <a:noFill/>
            <a:miter lim="800000"/>
            <a:headEnd/>
            <a:tailEnd/>
          </a:ln>
          <a:effectLst/>
        </p:spPr>
        <p:txBody>
          <a:bodyPr>
            <a:spAutoFit/>
          </a:bodyPr>
          <a:lstStyle/>
          <a:p>
            <a:pPr>
              <a:defRPr/>
            </a:pPr>
            <a:r>
              <a:rPr lang="cs-CZ" sz="1700" b="1" dirty="0"/>
              <a:t>Nádory</a:t>
            </a:r>
            <a:endParaRPr lang="en-US" sz="1700" b="1" dirty="0"/>
          </a:p>
          <a:p>
            <a:pPr>
              <a:defRPr/>
            </a:pPr>
            <a:r>
              <a:rPr lang="cs-CZ" sz="1600" dirty="0"/>
              <a:t>Prsu, dělohy, děložního čípku, střeva, jícnu, pankreatu, prostaty, ledviny</a:t>
            </a:r>
            <a:endParaRPr lang="en-US" sz="1600" dirty="0">
              <a:sym typeface="Symbol" pitchFamily="18" charset="2"/>
            </a:endParaRPr>
          </a:p>
        </p:txBody>
      </p:sp>
      <p:sp>
        <p:nvSpPr>
          <p:cNvPr id="14346" name="Text Box 10">
            <a:extLst>
              <a:ext uri="{FF2B5EF4-FFF2-40B4-BE49-F238E27FC236}">
                <a16:creationId xmlns:a16="http://schemas.microsoft.com/office/drawing/2014/main" id="{7F84B170-8FE7-44B5-89CC-19185A201C9E}"/>
              </a:ext>
            </a:extLst>
          </p:cNvPr>
          <p:cNvSpPr txBox="1">
            <a:spLocks noChangeArrowheads="1"/>
          </p:cNvSpPr>
          <p:nvPr/>
        </p:nvSpPr>
        <p:spPr bwMode="auto">
          <a:xfrm>
            <a:off x="6848160" y="5708334"/>
            <a:ext cx="2949575" cy="595313"/>
          </a:xfrm>
          <a:prstGeom prst="rect">
            <a:avLst/>
          </a:prstGeom>
          <a:noFill/>
          <a:ln w="19050">
            <a:noFill/>
            <a:miter lim="800000"/>
            <a:headEnd/>
            <a:tailEnd/>
          </a:ln>
          <a:effectLst/>
        </p:spPr>
        <p:txBody>
          <a:bodyPr>
            <a:spAutoFit/>
          </a:bodyPr>
          <a:lstStyle/>
          <a:p>
            <a:pPr>
              <a:defRPr/>
            </a:pPr>
            <a:r>
              <a:rPr lang="cs-CZ" sz="1700" b="1" dirty="0">
                <a:effectLst>
                  <a:outerShdw blurRad="38100" dist="38100" dir="2700000" algn="tl">
                    <a:srgbClr val="C0C0C0"/>
                  </a:outerShdw>
                </a:effectLst>
              </a:rPr>
              <a:t>Zánět žil</a:t>
            </a:r>
            <a:endParaRPr lang="en-US" sz="1700" b="1" dirty="0">
              <a:effectLst>
                <a:outerShdw blurRad="38100" dist="38100" dir="2700000" algn="tl">
                  <a:srgbClr val="C0C0C0"/>
                </a:outerShdw>
              </a:effectLst>
            </a:endParaRPr>
          </a:p>
          <a:p>
            <a:pPr>
              <a:defRPr/>
            </a:pPr>
            <a:r>
              <a:rPr lang="cs-CZ" sz="1600" dirty="0">
                <a:effectLst>
                  <a:outerShdw blurRad="38100" dist="38100" dir="2700000" algn="tl">
                    <a:srgbClr val="C0C0C0"/>
                  </a:outerShdw>
                </a:effectLst>
              </a:rPr>
              <a:t>venostáza</a:t>
            </a:r>
            <a:endParaRPr lang="en-US" sz="1600" dirty="0">
              <a:effectLst>
                <a:outerShdw blurRad="38100" dist="38100" dir="2700000" algn="tl">
                  <a:srgbClr val="C0C0C0"/>
                </a:outerShdw>
              </a:effectLst>
              <a:sym typeface="Symbol" pitchFamily="18" charset="2"/>
            </a:endParaRPr>
          </a:p>
        </p:txBody>
      </p:sp>
      <p:sp>
        <p:nvSpPr>
          <p:cNvPr id="14347" name="Text Box 11">
            <a:extLst>
              <a:ext uri="{FF2B5EF4-FFF2-40B4-BE49-F238E27FC236}">
                <a16:creationId xmlns:a16="http://schemas.microsoft.com/office/drawing/2014/main" id="{877C854E-A57C-46F8-BF00-CBBCFAA60E28}"/>
              </a:ext>
            </a:extLst>
          </p:cNvPr>
          <p:cNvSpPr txBox="1">
            <a:spLocks noChangeArrowheads="1"/>
          </p:cNvSpPr>
          <p:nvPr/>
        </p:nvSpPr>
        <p:spPr bwMode="auto">
          <a:xfrm>
            <a:off x="4090194" y="6330950"/>
            <a:ext cx="889000" cy="350838"/>
          </a:xfrm>
          <a:prstGeom prst="rect">
            <a:avLst/>
          </a:prstGeom>
          <a:noFill/>
          <a:ln w="19050">
            <a:noFill/>
            <a:miter lim="800000"/>
            <a:headEnd/>
            <a:tailEnd/>
          </a:ln>
          <a:effectLst/>
        </p:spPr>
        <p:txBody>
          <a:bodyPr>
            <a:spAutoFit/>
          </a:bodyPr>
          <a:lstStyle/>
          <a:p>
            <a:pPr>
              <a:defRPr/>
            </a:pPr>
            <a:r>
              <a:rPr lang="cs-CZ" sz="1700" b="1" dirty="0">
                <a:effectLst>
                  <a:outerShdw blurRad="38100" dist="38100" dir="2700000" algn="tl">
                    <a:srgbClr val="C0C0C0"/>
                  </a:outerShdw>
                </a:effectLst>
              </a:rPr>
              <a:t>Dna</a:t>
            </a:r>
            <a:endParaRPr lang="en-US" sz="1700" b="1" dirty="0">
              <a:effectLst>
                <a:outerShdw blurRad="38100" dist="38100" dir="2700000" algn="tl">
                  <a:srgbClr val="C0C0C0"/>
                </a:outerShdw>
              </a:effectLst>
            </a:endParaRPr>
          </a:p>
        </p:txBody>
      </p:sp>
      <p:grpSp>
        <p:nvGrpSpPr>
          <p:cNvPr id="8205" name="Group 13">
            <a:extLst>
              <a:ext uri="{FF2B5EF4-FFF2-40B4-BE49-F238E27FC236}">
                <a16:creationId xmlns:a16="http://schemas.microsoft.com/office/drawing/2014/main" id="{8DC98358-8162-44EF-BBFF-5D1791C7358E}"/>
              </a:ext>
            </a:extLst>
          </p:cNvPr>
          <p:cNvGrpSpPr>
            <a:grpSpLocks/>
          </p:cNvGrpSpPr>
          <p:nvPr/>
        </p:nvGrpSpPr>
        <p:grpSpPr bwMode="auto">
          <a:xfrm>
            <a:off x="4645820" y="1125539"/>
            <a:ext cx="2378075" cy="5419725"/>
            <a:chOff x="2081" y="642"/>
            <a:chExt cx="1496" cy="3414"/>
          </a:xfrm>
        </p:grpSpPr>
        <p:sp>
          <p:nvSpPr>
            <p:cNvPr id="14350" name="Freeform 14">
              <a:extLst>
                <a:ext uri="{FF2B5EF4-FFF2-40B4-BE49-F238E27FC236}">
                  <a16:creationId xmlns:a16="http://schemas.microsoft.com/office/drawing/2014/main" id="{917D7C90-2863-4D29-B3F3-ADA9BD6AE7F3}"/>
                </a:ext>
              </a:extLst>
            </p:cNvPr>
            <p:cNvSpPr>
              <a:spLocks/>
            </p:cNvSpPr>
            <p:nvPr/>
          </p:nvSpPr>
          <p:spPr bwMode="auto">
            <a:xfrm>
              <a:off x="2081" y="642"/>
              <a:ext cx="1496" cy="3414"/>
            </a:xfrm>
            <a:custGeom>
              <a:avLst/>
              <a:gdLst/>
              <a:ahLst/>
              <a:cxnLst>
                <a:cxn ang="0">
                  <a:pos x="378" y="547"/>
                </a:cxn>
                <a:cxn ang="0">
                  <a:pos x="318" y="784"/>
                </a:cxn>
                <a:cxn ang="0">
                  <a:pos x="297" y="992"/>
                </a:cxn>
                <a:cxn ang="0">
                  <a:pos x="212" y="1192"/>
                </a:cxn>
                <a:cxn ang="0">
                  <a:pos x="151" y="1414"/>
                </a:cxn>
                <a:cxn ang="0">
                  <a:pos x="76" y="1480"/>
                </a:cxn>
                <a:cxn ang="0">
                  <a:pos x="1" y="1580"/>
                </a:cxn>
                <a:cxn ang="0">
                  <a:pos x="39" y="1568"/>
                </a:cxn>
                <a:cxn ang="0">
                  <a:pos x="86" y="1551"/>
                </a:cxn>
                <a:cxn ang="0">
                  <a:pos x="33" y="1631"/>
                </a:cxn>
                <a:cxn ang="0">
                  <a:pos x="38" y="1741"/>
                </a:cxn>
                <a:cxn ang="0">
                  <a:pos x="151" y="1695"/>
                </a:cxn>
                <a:cxn ang="0">
                  <a:pos x="230" y="1536"/>
                </a:cxn>
                <a:cxn ang="0">
                  <a:pos x="299" y="1378"/>
                </a:cxn>
                <a:cxn ang="0">
                  <a:pos x="385" y="1260"/>
                </a:cxn>
                <a:cxn ang="0">
                  <a:pos x="392" y="1282"/>
                </a:cxn>
                <a:cxn ang="0">
                  <a:pos x="438" y="1419"/>
                </a:cxn>
                <a:cxn ang="0">
                  <a:pos x="409" y="1594"/>
                </a:cxn>
                <a:cxn ang="0">
                  <a:pos x="469" y="1944"/>
                </a:cxn>
                <a:cxn ang="0">
                  <a:pos x="495" y="2249"/>
                </a:cxn>
                <a:cxn ang="0">
                  <a:pos x="535" y="2623"/>
                </a:cxn>
                <a:cxn ang="0">
                  <a:pos x="543" y="2818"/>
                </a:cxn>
                <a:cxn ang="0">
                  <a:pos x="448" y="2935"/>
                </a:cxn>
                <a:cxn ang="0">
                  <a:pos x="439" y="3048"/>
                </a:cxn>
                <a:cxn ang="0">
                  <a:pos x="525" y="3015"/>
                </a:cxn>
                <a:cxn ang="0">
                  <a:pos x="643" y="2899"/>
                </a:cxn>
                <a:cxn ang="0">
                  <a:pos x="686" y="2828"/>
                </a:cxn>
                <a:cxn ang="0">
                  <a:pos x="688" y="2575"/>
                </a:cxn>
                <a:cxn ang="0">
                  <a:pos x="701" y="2203"/>
                </a:cxn>
                <a:cxn ang="0">
                  <a:pos x="725" y="1818"/>
                </a:cxn>
                <a:cxn ang="0">
                  <a:pos x="749" y="2089"/>
                </a:cxn>
                <a:cxn ang="0">
                  <a:pos x="778" y="2285"/>
                </a:cxn>
                <a:cxn ang="0">
                  <a:pos x="789" y="2673"/>
                </a:cxn>
                <a:cxn ang="0">
                  <a:pos x="770" y="2858"/>
                </a:cxn>
                <a:cxn ang="0">
                  <a:pos x="934" y="2984"/>
                </a:cxn>
                <a:cxn ang="0">
                  <a:pos x="1040" y="2991"/>
                </a:cxn>
                <a:cxn ang="0">
                  <a:pos x="962" y="2860"/>
                </a:cxn>
                <a:cxn ang="0">
                  <a:pos x="899" y="2713"/>
                </a:cxn>
                <a:cxn ang="0">
                  <a:pos x="967" y="2292"/>
                </a:cxn>
                <a:cxn ang="0">
                  <a:pos x="965" y="2002"/>
                </a:cxn>
                <a:cxn ang="0">
                  <a:pos x="1028" y="1536"/>
                </a:cxn>
                <a:cxn ang="0">
                  <a:pos x="1041" y="1341"/>
                </a:cxn>
                <a:cxn ang="0">
                  <a:pos x="1058" y="1238"/>
                </a:cxn>
                <a:cxn ang="0">
                  <a:pos x="1170" y="1416"/>
                </a:cxn>
                <a:cxn ang="0">
                  <a:pos x="1221" y="1594"/>
                </a:cxn>
                <a:cxn ang="0">
                  <a:pos x="1352" y="1728"/>
                </a:cxn>
                <a:cxn ang="0">
                  <a:pos x="1384" y="1605"/>
                </a:cxn>
                <a:cxn ang="0">
                  <a:pos x="1398" y="1588"/>
                </a:cxn>
                <a:cxn ang="0">
                  <a:pos x="1432" y="1582"/>
                </a:cxn>
                <a:cxn ang="0">
                  <a:pos x="1303" y="1409"/>
                </a:cxn>
                <a:cxn ang="0">
                  <a:pos x="1187" y="1061"/>
                </a:cxn>
                <a:cxn ang="0">
                  <a:pos x="1144" y="849"/>
                </a:cxn>
                <a:cxn ang="0">
                  <a:pos x="1107" y="574"/>
                </a:cxn>
                <a:cxn ang="0">
                  <a:pos x="892" y="448"/>
                </a:cxn>
                <a:cxn ang="0">
                  <a:pos x="825" y="340"/>
                </a:cxn>
                <a:cxn ang="0">
                  <a:pos x="880" y="215"/>
                </a:cxn>
                <a:cxn ang="0">
                  <a:pos x="891" y="149"/>
                </a:cxn>
                <a:cxn ang="0">
                  <a:pos x="679" y="5"/>
                </a:cxn>
                <a:cxn ang="0">
                  <a:pos x="569" y="160"/>
                </a:cxn>
                <a:cxn ang="0">
                  <a:pos x="579" y="232"/>
                </a:cxn>
                <a:cxn ang="0">
                  <a:pos x="639" y="344"/>
                </a:cxn>
                <a:cxn ang="0">
                  <a:pos x="596" y="431"/>
                </a:cxn>
              </a:cxnLst>
              <a:rect l="0" t="0" r="r" b="b"/>
              <a:pathLst>
                <a:path w="1433" h="3070">
                  <a:moveTo>
                    <a:pt x="579" y="439"/>
                  </a:moveTo>
                  <a:lnTo>
                    <a:pt x="570" y="443"/>
                  </a:lnTo>
                  <a:lnTo>
                    <a:pt x="563" y="447"/>
                  </a:lnTo>
                  <a:lnTo>
                    <a:pt x="555" y="451"/>
                  </a:lnTo>
                  <a:lnTo>
                    <a:pt x="548" y="454"/>
                  </a:lnTo>
                  <a:lnTo>
                    <a:pt x="541" y="457"/>
                  </a:lnTo>
                  <a:lnTo>
                    <a:pt x="534" y="460"/>
                  </a:lnTo>
                  <a:lnTo>
                    <a:pt x="528" y="463"/>
                  </a:lnTo>
                  <a:lnTo>
                    <a:pt x="522" y="466"/>
                  </a:lnTo>
                  <a:lnTo>
                    <a:pt x="516" y="468"/>
                  </a:lnTo>
                  <a:lnTo>
                    <a:pt x="510" y="471"/>
                  </a:lnTo>
                  <a:lnTo>
                    <a:pt x="504" y="473"/>
                  </a:lnTo>
                  <a:lnTo>
                    <a:pt x="498" y="476"/>
                  </a:lnTo>
                  <a:lnTo>
                    <a:pt x="493" y="479"/>
                  </a:lnTo>
                  <a:lnTo>
                    <a:pt x="487" y="481"/>
                  </a:lnTo>
                  <a:lnTo>
                    <a:pt x="481" y="484"/>
                  </a:lnTo>
                  <a:lnTo>
                    <a:pt x="475" y="487"/>
                  </a:lnTo>
                  <a:lnTo>
                    <a:pt x="469" y="490"/>
                  </a:lnTo>
                  <a:lnTo>
                    <a:pt x="462" y="494"/>
                  </a:lnTo>
                  <a:lnTo>
                    <a:pt x="454" y="498"/>
                  </a:lnTo>
                  <a:lnTo>
                    <a:pt x="446" y="502"/>
                  </a:lnTo>
                  <a:lnTo>
                    <a:pt x="438" y="507"/>
                  </a:lnTo>
                  <a:lnTo>
                    <a:pt x="429" y="512"/>
                  </a:lnTo>
                  <a:lnTo>
                    <a:pt x="421" y="517"/>
                  </a:lnTo>
                  <a:lnTo>
                    <a:pt x="412" y="522"/>
                  </a:lnTo>
                  <a:lnTo>
                    <a:pt x="404" y="527"/>
                  </a:lnTo>
                  <a:lnTo>
                    <a:pt x="397" y="532"/>
                  </a:lnTo>
                  <a:lnTo>
                    <a:pt x="390" y="537"/>
                  </a:lnTo>
                  <a:lnTo>
                    <a:pt x="383" y="542"/>
                  </a:lnTo>
                  <a:lnTo>
                    <a:pt x="378" y="547"/>
                  </a:lnTo>
                  <a:lnTo>
                    <a:pt x="373" y="551"/>
                  </a:lnTo>
                  <a:lnTo>
                    <a:pt x="370" y="555"/>
                  </a:lnTo>
                  <a:lnTo>
                    <a:pt x="368" y="559"/>
                  </a:lnTo>
                  <a:lnTo>
                    <a:pt x="366" y="563"/>
                  </a:lnTo>
                  <a:lnTo>
                    <a:pt x="363" y="568"/>
                  </a:lnTo>
                  <a:lnTo>
                    <a:pt x="360" y="573"/>
                  </a:lnTo>
                  <a:lnTo>
                    <a:pt x="357" y="578"/>
                  </a:lnTo>
                  <a:lnTo>
                    <a:pt x="353" y="584"/>
                  </a:lnTo>
                  <a:lnTo>
                    <a:pt x="349" y="591"/>
                  </a:lnTo>
                  <a:lnTo>
                    <a:pt x="344" y="597"/>
                  </a:lnTo>
                  <a:lnTo>
                    <a:pt x="340" y="604"/>
                  </a:lnTo>
                  <a:lnTo>
                    <a:pt x="336" y="611"/>
                  </a:lnTo>
                  <a:lnTo>
                    <a:pt x="332" y="619"/>
                  </a:lnTo>
                  <a:lnTo>
                    <a:pt x="328" y="627"/>
                  </a:lnTo>
                  <a:lnTo>
                    <a:pt x="324" y="634"/>
                  </a:lnTo>
                  <a:lnTo>
                    <a:pt x="321" y="643"/>
                  </a:lnTo>
                  <a:lnTo>
                    <a:pt x="319" y="651"/>
                  </a:lnTo>
                  <a:lnTo>
                    <a:pt x="317" y="659"/>
                  </a:lnTo>
                  <a:lnTo>
                    <a:pt x="316" y="667"/>
                  </a:lnTo>
                  <a:lnTo>
                    <a:pt x="315" y="676"/>
                  </a:lnTo>
                  <a:lnTo>
                    <a:pt x="315" y="685"/>
                  </a:lnTo>
                  <a:lnTo>
                    <a:pt x="315" y="695"/>
                  </a:lnTo>
                  <a:lnTo>
                    <a:pt x="315" y="706"/>
                  </a:lnTo>
                  <a:lnTo>
                    <a:pt x="315" y="717"/>
                  </a:lnTo>
                  <a:lnTo>
                    <a:pt x="315" y="728"/>
                  </a:lnTo>
                  <a:lnTo>
                    <a:pt x="316" y="740"/>
                  </a:lnTo>
                  <a:lnTo>
                    <a:pt x="316" y="751"/>
                  </a:lnTo>
                  <a:lnTo>
                    <a:pt x="317" y="763"/>
                  </a:lnTo>
                  <a:lnTo>
                    <a:pt x="317" y="774"/>
                  </a:lnTo>
                  <a:lnTo>
                    <a:pt x="318" y="784"/>
                  </a:lnTo>
                  <a:lnTo>
                    <a:pt x="318" y="795"/>
                  </a:lnTo>
                  <a:lnTo>
                    <a:pt x="319" y="804"/>
                  </a:lnTo>
                  <a:lnTo>
                    <a:pt x="319" y="813"/>
                  </a:lnTo>
                  <a:lnTo>
                    <a:pt x="320" y="820"/>
                  </a:lnTo>
                  <a:lnTo>
                    <a:pt x="320" y="827"/>
                  </a:lnTo>
                  <a:lnTo>
                    <a:pt x="320" y="833"/>
                  </a:lnTo>
                  <a:lnTo>
                    <a:pt x="320" y="840"/>
                  </a:lnTo>
                  <a:lnTo>
                    <a:pt x="320" y="847"/>
                  </a:lnTo>
                  <a:lnTo>
                    <a:pt x="320" y="854"/>
                  </a:lnTo>
                  <a:lnTo>
                    <a:pt x="319" y="861"/>
                  </a:lnTo>
                  <a:lnTo>
                    <a:pt x="319" y="869"/>
                  </a:lnTo>
                  <a:lnTo>
                    <a:pt x="319" y="877"/>
                  </a:lnTo>
                  <a:lnTo>
                    <a:pt x="319" y="884"/>
                  </a:lnTo>
                  <a:lnTo>
                    <a:pt x="318" y="892"/>
                  </a:lnTo>
                  <a:lnTo>
                    <a:pt x="318" y="899"/>
                  </a:lnTo>
                  <a:lnTo>
                    <a:pt x="317" y="907"/>
                  </a:lnTo>
                  <a:lnTo>
                    <a:pt x="316" y="914"/>
                  </a:lnTo>
                  <a:lnTo>
                    <a:pt x="315" y="921"/>
                  </a:lnTo>
                  <a:lnTo>
                    <a:pt x="314" y="927"/>
                  </a:lnTo>
                  <a:lnTo>
                    <a:pt x="313" y="933"/>
                  </a:lnTo>
                  <a:lnTo>
                    <a:pt x="312" y="939"/>
                  </a:lnTo>
                  <a:lnTo>
                    <a:pt x="310" y="944"/>
                  </a:lnTo>
                  <a:lnTo>
                    <a:pt x="309" y="950"/>
                  </a:lnTo>
                  <a:lnTo>
                    <a:pt x="307" y="955"/>
                  </a:lnTo>
                  <a:lnTo>
                    <a:pt x="305" y="962"/>
                  </a:lnTo>
                  <a:lnTo>
                    <a:pt x="304" y="968"/>
                  </a:lnTo>
                  <a:lnTo>
                    <a:pt x="302" y="974"/>
                  </a:lnTo>
                  <a:lnTo>
                    <a:pt x="301" y="980"/>
                  </a:lnTo>
                  <a:lnTo>
                    <a:pt x="299" y="986"/>
                  </a:lnTo>
                  <a:lnTo>
                    <a:pt x="297" y="992"/>
                  </a:lnTo>
                  <a:lnTo>
                    <a:pt x="295" y="998"/>
                  </a:lnTo>
                  <a:lnTo>
                    <a:pt x="293" y="1004"/>
                  </a:lnTo>
                  <a:lnTo>
                    <a:pt x="290" y="1010"/>
                  </a:lnTo>
                  <a:lnTo>
                    <a:pt x="288" y="1016"/>
                  </a:lnTo>
                  <a:lnTo>
                    <a:pt x="285" y="1021"/>
                  </a:lnTo>
                  <a:lnTo>
                    <a:pt x="283" y="1026"/>
                  </a:lnTo>
                  <a:lnTo>
                    <a:pt x="280" y="1031"/>
                  </a:lnTo>
                  <a:lnTo>
                    <a:pt x="277" y="1035"/>
                  </a:lnTo>
                  <a:lnTo>
                    <a:pt x="274" y="1040"/>
                  </a:lnTo>
                  <a:lnTo>
                    <a:pt x="271" y="1045"/>
                  </a:lnTo>
                  <a:lnTo>
                    <a:pt x="268" y="1049"/>
                  </a:lnTo>
                  <a:lnTo>
                    <a:pt x="265" y="1054"/>
                  </a:lnTo>
                  <a:lnTo>
                    <a:pt x="262" y="1059"/>
                  </a:lnTo>
                  <a:lnTo>
                    <a:pt x="259" y="1065"/>
                  </a:lnTo>
                  <a:lnTo>
                    <a:pt x="256" y="1070"/>
                  </a:lnTo>
                  <a:lnTo>
                    <a:pt x="254" y="1076"/>
                  </a:lnTo>
                  <a:lnTo>
                    <a:pt x="251" y="1081"/>
                  </a:lnTo>
                  <a:lnTo>
                    <a:pt x="248" y="1087"/>
                  </a:lnTo>
                  <a:lnTo>
                    <a:pt x="246" y="1093"/>
                  </a:lnTo>
                  <a:lnTo>
                    <a:pt x="243" y="1099"/>
                  </a:lnTo>
                  <a:lnTo>
                    <a:pt x="241" y="1105"/>
                  </a:lnTo>
                  <a:lnTo>
                    <a:pt x="238" y="1112"/>
                  </a:lnTo>
                  <a:lnTo>
                    <a:pt x="236" y="1119"/>
                  </a:lnTo>
                  <a:lnTo>
                    <a:pt x="233" y="1126"/>
                  </a:lnTo>
                  <a:lnTo>
                    <a:pt x="230" y="1135"/>
                  </a:lnTo>
                  <a:lnTo>
                    <a:pt x="227" y="1145"/>
                  </a:lnTo>
                  <a:lnTo>
                    <a:pt x="224" y="1156"/>
                  </a:lnTo>
                  <a:lnTo>
                    <a:pt x="220" y="1167"/>
                  </a:lnTo>
                  <a:lnTo>
                    <a:pt x="216" y="1179"/>
                  </a:lnTo>
                  <a:lnTo>
                    <a:pt x="212" y="1192"/>
                  </a:lnTo>
                  <a:lnTo>
                    <a:pt x="209" y="1205"/>
                  </a:lnTo>
                  <a:lnTo>
                    <a:pt x="205" y="1217"/>
                  </a:lnTo>
                  <a:lnTo>
                    <a:pt x="201" y="1230"/>
                  </a:lnTo>
                  <a:lnTo>
                    <a:pt x="197" y="1242"/>
                  </a:lnTo>
                  <a:lnTo>
                    <a:pt x="194" y="1253"/>
                  </a:lnTo>
                  <a:lnTo>
                    <a:pt x="191" y="1264"/>
                  </a:lnTo>
                  <a:lnTo>
                    <a:pt x="188" y="1274"/>
                  </a:lnTo>
                  <a:lnTo>
                    <a:pt x="186" y="1283"/>
                  </a:lnTo>
                  <a:lnTo>
                    <a:pt x="184" y="1290"/>
                  </a:lnTo>
                  <a:lnTo>
                    <a:pt x="183" y="1297"/>
                  </a:lnTo>
                  <a:lnTo>
                    <a:pt x="181" y="1304"/>
                  </a:lnTo>
                  <a:lnTo>
                    <a:pt x="179" y="1311"/>
                  </a:lnTo>
                  <a:lnTo>
                    <a:pt x="178" y="1318"/>
                  </a:lnTo>
                  <a:lnTo>
                    <a:pt x="176" y="1326"/>
                  </a:lnTo>
                  <a:lnTo>
                    <a:pt x="174" y="1333"/>
                  </a:lnTo>
                  <a:lnTo>
                    <a:pt x="172" y="1340"/>
                  </a:lnTo>
                  <a:lnTo>
                    <a:pt x="170" y="1347"/>
                  </a:lnTo>
                  <a:lnTo>
                    <a:pt x="168" y="1354"/>
                  </a:lnTo>
                  <a:lnTo>
                    <a:pt x="166" y="1360"/>
                  </a:lnTo>
                  <a:lnTo>
                    <a:pt x="165" y="1367"/>
                  </a:lnTo>
                  <a:lnTo>
                    <a:pt x="163" y="1373"/>
                  </a:lnTo>
                  <a:lnTo>
                    <a:pt x="161" y="1379"/>
                  </a:lnTo>
                  <a:lnTo>
                    <a:pt x="159" y="1384"/>
                  </a:lnTo>
                  <a:lnTo>
                    <a:pt x="158" y="1389"/>
                  </a:lnTo>
                  <a:lnTo>
                    <a:pt x="156" y="1394"/>
                  </a:lnTo>
                  <a:lnTo>
                    <a:pt x="155" y="1399"/>
                  </a:lnTo>
                  <a:lnTo>
                    <a:pt x="154" y="1403"/>
                  </a:lnTo>
                  <a:lnTo>
                    <a:pt x="152" y="1407"/>
                  </a:lnTo>
                  <a:lnTo>
                    <a:pt x="151" y="1411"/>
                  </a:lnTo>
                  <a:lnTo>
                    <a:pt x="151" y="1414"/>
                  </a:lnTo>
                  <a:lnTo>
                    <a:pt x="149" y="1418"/>
                  </a:lnTo>
                  <a:lnTo>
                    <a:pt x="148" y="1421"/>
                  </a:lnTo>
                  <a:lnTo>
                    <a:pt x="147" y="1425"/>
                  </a:lnTo>
                  <a:lnTo>
                    <a:pt x="146" y="1428"/>
                  </a:lnTo>
                  <a:lnTo>
                    <a:pt x="145" y="1431"/>
                  </a:lnTo>
                  <a:lnTo>
                    <a:pt x="143" y="1434"/>
                  </a:lnTo>
                  <a:lnTo>
                    <a:pt x="142" y="1436"/>
                  </a:lnTo>
                  <a:lnTo>
                    <a:pt x="140" y="1439"/>
                  </a:lnTo>
                  <a:lnTo>
                    <a:pt x="138" y="1442"/>
                  </a:lnTo>
                  <a:lnTo>
                    <a:pt x="135" y="1444"/>
                  </a:lnTo>
                  <a:lnTo>
                    <a:pt x="132" y="1446"/>
                  </a:lnTo>
                  <a:lnTo>
                    <a:pt x="129" y="1448"/>
                  </a:lnTo>
                  <a:lnTo>
                    <a:pt x="127" y="1450"/>
                  </a:lnTo>
                  <a:lnTo>
                    <a:pt x="124" y="1451"/>
                  </a:lnTo>
                  <a:lnTo>
                    <a:pt x="122" y="1453"/>
                  </a:lnTo>
                  <a:lnTo>
                    <a:pt x="119" y="1454"/>
                  </a:lnTo>
                  <a:lnTo>
                    <a:pt x="117" y="1455"/>
                  </a:lnTo>
                  <a:lnTo>
                    <a:pt x="114" y="1456"/>
                  </a:lnTo>
                  <a:lnTo>
                    <a:pt x="112" y="1457"/>
                  </a:lnTo>
                  <a:lnTo>
                    <a:pt x="109" y="1458"/>
                  </a:lnTo>
                  <a:lnTo>
                    <a:pt x="107" y="1459"/>
                  </a:lnTo>
                  <a:lnTo>
                    <a:pt x="104" y="1460"/>
                  </a:lnTo>
                  <a:lnTo>
                    <a:pt x="102" y="1461"/>
                  </a:lnTo>
                  <a:lnTo>
                    <a:pt x="99" y="1463"/>
                  </a:lnTo>
                  <a:lnTo>
                    <a:pt x="95" y="1465"/>
                  </a:lnTo>
                  <a:lnTo>
                    <a:pt x="92" y="1467"/>
                  </a:lnTo>
                  <a:lnTo>
                    <a:pt x="89" y="1470"/>
                  </a:lnTo>
                  <a:lnTo>
                    <a:pt x="85" y="1473"/>
                  </a:lnTo>
                  <a:lnTo>
                    <a:pt x="80" y="1476"/>
                  </a:lnTo>
                  <a:lnTo>
                    <a:pt x="76" y="1480"/>
                  </a:lnTo>
                  <a:lnTo>
                    <a:pt x="71" y="1483"/>
                  </a:lnTo>
                  <a:lnTo>
                    <a:pt x="66" y="1486"/>
                  </a:lnTo>
                  <a:lnTo>
                    <a:pt x="61" y="1490"/>
                  </a:lnTo>
                  <a:lnTo>
                    <a:pt x="57" y="1493"/>
                  </a:lnTo>
                  <a:lnTo>
                    <a:pt x="52" y="1497"/>
                  </a:lnTo>
                  <a:lnTo>
                    <a:pt x="47" y="1501"/>
                  </a:lnTo>
                  <a:lnTo>
                    <a:pt x="42" y="1505"/>
                  </a:lnTo>
                  <a:lnTo>
                    <a:pt x="38" y="1509"/>
                  </a:lnTo>
                  <a:lnTo>
                    <a:pt x="34" y="1513"/>
                  </a:lnTo>
                  <a:lnTo>
                    <a:pt x="30" y="1517"/>
                  </a:lnTo>
                  <a:lnTo>
                    <a:pt x="26" y="1521"/>
                  </a:lnTo>
                  <a:lnTo>
                    <a:pt x="23" y="1525"/>
                  </a:lnTo>
                  <a:lnTo>
                    <a:pt x="21" y="1530"/>
                  </a:lnTo>
                  <a:lnTo>
                    <a:pt x="18" y="1534"/>
                  </a:lnTo>
                  <a:lnTo>
                    <a:pt x="16" y="1538"/>
                  </a:lnTo>
                  <a:lnTo>
                    <a:pt x="14" y="1542"/>
                  </a:lnTo>
                  <a:lnTo>
                    <a:pt x="12" y="1546"/>
                  </a:lnTo>
                  <a:lnTo>
                    <a:pt x="10" y="1549"/>
                  </a:lnTo>
                  <a:lnTo>
                    <a:pt x="8" y="1553"/>
                  </a:lnTo>
                  <a:lnTo>
                    <a:pt x="6" y="1556"/>
                  </a:lnTo>
                  <a:lnTo>
                    <a:pt x="5" y="1558"/>
                  </a:lnTo>
                  <a:lnTo>
                    <a:pt x="3" y="1561"/>
                  </a:lnTo>
                  <a:lnTo>
                    <a:pt x="2" y="1564"/>
                  </a:lnTo>
                  <a:lnTo>
                    <a:pt x="1" y="1566"/>
                  </a:lnTo>
                  <a:lnTo>
                    <a:pt x="1" y="1569"/>
                  </a:lnTo>
                  <a:lnTo>
                    <a:pt x="0" y="1571"/>
                  </a:lnTo>
                  <a:lnTo>
                    <a:pt x="0" y="1573"/>
                  </a:lnTo>
                  <a:lnTo>
                    <a:pt x="0" y="1576"/>
                  </a:lnTo>
                  <a:lnTo>
                    <a:pt x="1" y="1578"/>
                  </a:lnTo>
                  <a:lnTo>
                    <a:pt x="1" y="1580"/>
                  </a:lnTo>
                  <a:lnTo>
                    <a:pt x="2" y="1582"/>
                  </a:lnTo>
                  <a:lnTo>
                    <a:pt x="3" y="1584"/>
                  </a:lnTo>
                  <a:lnTo>
                    <a:pt x="3" y="1586"/>
                  </a:lnTo>
                  <a:lnTo>
                    <a:pt x="4" y="1588"/>
                  </a:lnTo>
                  <a:lnTo>
                    <a:pt x="5" y="1589"/>
                  </a:lnTo>
                  <a:lnTo>
                    <a:pt x="5" y="1591"/>
                  </a:lnTo>
                  <a:lnTo>
                    <a:pt x="6" y="1592"/>
                  </a:lnTo>
                  <a:lnTo>
                    <a:pt x="7" y="1593"/>
                  </a:lnTo>
                  <a:lnTo>
                    <a:pt x="8" y="1594"/>
                  </a:lnTo>
                  <a:lnTo>
                    <a:pt x="10" y="1594"/>
                  </a:lnTo>
                  <a:lnTo>
                    <a:pt x="11" y="1595"/>
                  </a:lnTo>
                  <a:lnTo>
                    <a:pt x="13" y="1595"/>
                  </a:lnTo>
                  <a:lnTo>
                    <a:pt x="15" y="1595"/>
                  </a:lnTo>
                  <a:lnTo>
                    <a:pt x="18" y="1595"/>
                  </a:lnTo>
                  <a:lnTo>
                    <a:pt x="21" y="1594"/>
                  </a:lnTo>
                  <a:lnTo>
                    <a:pt x="22" y="1593"/>
                  </a:lnTo>
                  <a:lnTo>
                    <a:pt x="23" y="1593"/>
                  </a:lnTo>
                  <a:lnTo>
                    <a:pt x="24" y="1592"/>
                  </a:lnTo>
                  <a:lnTo>
                    <a:pt x="26" y="1590"/>
                  </a:lnTo>
                  <a:lnTo>
                    <a:pt x="27" y="1589"/>
                  </a:lnTo>
                  <a:lnTo>
                    <a:pt x="28" y="1587"/>
                  </a:lnTo>
                  <a:lnTo>
                    <a:pt x="29" y="1586"/>
                  </a:lnTo>
                  <a:lnTo>
                    <a:pt x="30" y="1584"/>
                  </a:lnTo>
                  <a:lnTo>
                    <a:pt x="31" y="1582"/>
                  </a:lnTo>
                  <a:lnTo>
                    <a:pt x="32" y="1580"/>
                  </a:lnTo>
                  <a:lnTo>
                    <a:pt x="33" y="1577"/>
                  </a:lnTo>
                  <a:lnTo>
                    <a:pt x="34" y="1575"/>
                  </a:lnTo>
                  <a:lnTo>
                    <a:pt x="36" y="1573"/>
                  </a:lnTo>
                  <a:lnTo>
                    <a:pt x="37" y="1571"/>
                  </a:lnTo>
                  <a:lnTo>
                    <a:pt x="39" y="1568"/>
                  </a:lnTo>
                  <a:lnTo>
                    <a:pt x="41" y="1566"/>
                  </a:lnTo>
                  <a:lnTo>
                    <a:pt x="43" y="1563"/>
                  </a:lnTo>
                  <a:lnTo>
                    <a:pt x="45" y="1561"/>
                  </a:lnTo>
                  <a:lnTo>
                    <a:pt x="48" y="1558"/>
                  </a:lnTo>
                  <a:lnTo>
                    <a:pt x="50" y="1556"/>
                  </a:lnTo>
                  <a:lnTo>
                    <a:pt x="52" y="1554"/>
                  </a:lnTo>
                  <a:lnTo>
                    <a:pt x="54" y="1551"/>
                  </a:lnTo>
                  <a:lnTo>
                    <a:pt x="57" y="1550"/>
                  </a:lnTo>
                  <a:lnTo>
                    <a:pt x="59" y="1548"/>
                  </a:lnTo>
                  <a:lnTo>
                    <a:pt x="61" y="1546"/>
                  </a:lnTo>
                  <a:lnTo>
                    <a:pt x="63" y="1545"/>
                  </a:lnTo>
                  <a:lnTo>
                    <a:pt x="66" y="1543"/>
                  </a:lnTo>
                  <a:lnTo>
                    <a:pt x="68" y="1542"/>
                  </a:lnTo>
                  <a:lnTo>
                    <a:pt x="70" y="1541"/>
                  </a:lnTo>
                  <a:lnTo>
                    <a:pt x="72" y="1540"/>
                  </a:lnTo>
                  <a:lnTo>
                    <a:pt x="74" y="1539"/>
                  </a:lnTo>
                  <a:lnTo>
                    <a:pt x="77" y="1538"/>
                  </a:lnTo>
                  <a:lnTo>
                    <a:pt x="79" y="1538"/>
                  </a:lnTo>
                  <a:lnTo>
                    <a:pt x="81" y="1537"/>
                  </a:lnTo>
                  <a:lnTo>
                    <a:pt x="82" y="1537"/>
                  </a:lnTo>
                  <a:lnTo>
                    <a:pt x="84" y="1538"/>
                  </a:lnTo>
                  <a:lnTo>
                    <a:pt x="85" y="1538"/>
                  </a:lnTo>
                  <a:lnTo>
                    <a:pt x="86" y="1539"/>
                  </a:lnTo>
                  <a:lnTo>
                    <a:pt x="87" y="1541"/>
                  </a:lnTo>
                  <a:lnTo>
                    <a:pt x="87" y="1542"/>
                  </a:lnTo>
                  <a:lnTo>
                    <a:pt x="88" y="1544"/>
                  </a:lnTo>
                  <a:lnTo>
                    <a:pt x="88" y="1545"/>
                  </a:lnTo>
                  <a:lnTo>
                    <a:pt x="87" y="1547"/>
                  </a:lnTo>
                  <a:lnTo>
                    <a:pt x="87" y="1549"/>
                  </a:lnTo>
                  <a:lnTo>
                    <a:pt x="86" y="1551"/>
                  </a:lnTo>
                  <a:lnTo>
                    <a:pt x="84" y="1554"/>
                  </a:lnTo>
                  <a:lnTo>
                    <a:pt x="83" y="1556"/>
                  </a:lnTo>
                  <a:lnTo>
                    <a:pt x="81" y="1558"/>
                  </a:lnTo>
                  <a:lnTo>
                    <a:pt x="78" y="1560"/>
                  </a:lnTo>
                  <a:lnTo>
                    <a:pt x="76" y="1562"/>
                  </a:lnTo>
                  <a:lnTo>
                    <a:pt x="74" y="1564"/>
                  </a:lnTo>
                  <a:lnTo>
                    <a:pt x="72" y="1565"/>
                  </a:lnTo>
                  <a:lnTo>
                    <a:pt x="70" y="1567"/>
                  </a:lnTo>
                  <a:lnTo>
                    <a:pt x="69" y="1568"/>
                  </a:lnTo>
                  <a:lnTo>
                    <a:pt x="67" y="1569"/>
                  </a:lnTo>
                  <a:lnTo>
                    <a:pt x="65" y="1571"/>
                  </a:lnTo>
                  <a:lnTo>
                    <a:pt x="63" y="1572"/>
                  </a:lnTo>
                  <a:lnTo>
                    <a:pt x="62" y="1573"/>
                  </a:lnTo>
                  <a:lnTo>
                    <a:pt x="60" y="1575"/>
                  </a:lnTo>
                  <a:lnTo>
                    <a:pt x="59" y="1577"/>
                  </a:lnTo>
                  <a:lnTo>
                    <a:pt x="57" y="1578"/>
                  </a:lnTo>
                  <a:lnTo>
                    <a:pt x="56" y="1581"/>
                  </a:lnTo>
                  <a:lnTo>
                    <a:pt x="54" y="1583"/>
                  </a:lnTo>
                  <a:lnTo>
                    <a:pt x="53" y="1586"/>
                  </a:lnTo>
                  <a:lnTo>
                    <a:pt x="51" y="1589"/>
                  </a:lnTo>
                  <a:lnTo>
                    <a:pt x="49" y="1592"/>
                  </a:lnTo>
                  <a:lnTo>
                    <a:pt x="47" y="1596"/>
                  </a:lnTo>
                  <a:lnTo>
                    <a:pt x="46" y="1600"/>
                  </a:lnTo>
                  <a:lnTo>
                    <a:pt x="44" y="1604"/>
                  </a:lnTo>
                  <a:lnTo>
                    <a:pt x="42" y="1608"/>
                  </a:lnTo>
                  <a:lnTo>
                    <a:pt x="40" y="1612"/>
                  </a:lnTo>
                  <a:lnTo>
                    <a:pt x="38" y="1617"/>
                  </a:lnTo>
                  <a:lnTo>
                    <a:pt x="36" y="1621"/>
                  </a:lnTo>
                  <a:lnTo>
                    <a:pt x="34" y="1626"/>
                  </a:lnTo>
                  <a:lnTo>
                    <a:pt x="33" y="1631"/>
                  </a:lnTo>
                  <a:lnTo>
                    <a:pt x="31" y="1635"/>
                  </a:lnTo>
                  <a:lnTo>
                    <a:pt x="30" y="1640"/>
                  </a:lnTo>
                  <a:lnTo>
                    <a:pt x="29" y="1645"/>
                  </a:lnTo>
                  <a:lnTo>
                    <a:pt x="29" y="1649"/>
                  </a:lnTo>
                  <a:lnTo>
                    <a:pt x="29" y="1654"/>
                  </a:lnTo>
                  <a:lnTo>
                    <a:pt x="28" y="1658"/>
                  </a:lnTo>
                  <a:lnTo>
                    <a:pt x="28" y="1663"/>
                  </a:lnTo>
                  <a:lnTo>
                    <a:pt x="28" y="1667"/>
                  </a:lnTo>
                  <a:lnTo>
                    <a:pt x="28" y="1671"/>
                  </a:lnTo>
                  <a:lnTo>
                    <a:pt x="28" y="1674"/>
                  </a:lnTo>
                  <a:lnTo>
                    <a:pt x="27" y="1678"/>
                  </a:lnTo>
                  <a:lnTo>
                    <a:pt x="27" y="1682"/>
                  </a:lnTo>
                  <a:lnTo>
                    <a:pt x="27" y="1685"/>
                  </a:lnTo>
                  <a:lnTo>
                    <a:pt x="27" y="1689"/>
                  </a:lnTo>
                  <a:lnTo>
                    <a:pt x="27" y="1692"/>
                  </a:lnTo>
                  <a:lnTo>
                    <a:pt x="27" y="1696"/>
                  </a:lnTo>
                  <a:lnTo>
                    <a:pt x="27" y="1699"/>
                  </a:lnTo>
                  <a:lnTo>
                    <a:pt x="27" y="1703"/>
                  </a:lnTo>
                  <a:lnTo>
                    <a:pt x="27" y="1707"/>
                  </a:lnTo>
                  <a:lnTo>
                    <a:pt x="28" y="1710"/>
                  </a:lnTo>
                  <a:lnTo>
                    <a:pt x="29" y="1714"/>
                  </a:lnTo>
                  <a:lnTo>
                    <a:pt x="29" y="1717"/>
                  </a:lnTo>
                  <a:lnTo>
                    <a:pt x="30" y="1721"/>
                  </a:lnTo>
                  <a:lnTo>
                    <a:pt x="31" y="1724"/>
                  </a:lnTo>
                  <a:lnTo>
                    <a:pt x="32" y="1727"/>
                  </a:lnTo>
                  <a:lnTo>
                    <a:pt x="33" y="1730"/>
                  </a:lnTo>
                  <a:lnTo>
                    <a:pt x="34" y="1733"/>
                  </a:lnTo>
                  <a:lnTo>
                    <a:pt x="35" y="1736"/>
                  </a:lnTo>
                  <a:lnTo>
                    <a:pt x="36" y="1738"/>
                  </a:lnTo>
                  <a:lnTo>
                    <a:pt x="38" y="1741"/>
                  </a:lnTo>
                  <a:lnTo>
                    <a:pt x="39" y="1743"/>
                  </a:lnTo>
                  <a:lnTo>
                    <a:pt x="41" y="1745"/>
                  </a:lnTo>
                  <a:lnTo>
                    <a:pt x="43" y="1747"/>
                  </a:lnTo>
                  <a:lnTo>
                    <a:pt x="45" y="1749"/>
                  </a:lnTo>
                  <a:lnTo>
                    <a:pt x="47" y="1751"/>
                  </a:lnTo>
                  <a:lnTo>
                    <a:pt x="50" y="1752"/>
                  </a:lnTo>
                  <a:lnTo>
                    <a:pt x="53" y="1754"/>
                  </a:lnTo>
                  <a:lnTo>
                    <a:pt x="56" y="1755"/>
                  </a:lnTo>
                  <a:lnTo>
                    <a:pt x="59" y="1756"/>
                  </a:lnTo>
                  <a:lnTo>
                    <a:pt x="62" y="1756"/>
                  </a:lnTo>
                  <a:lnTo>
                    <a:pt x="65" y="1756"/>
                  </a:lnTo>
                  <a:lnTo>
                    <a:pt x="68" y="1756"/>
                  </a:lnTo>
                  <a:lnTo>
                    <a:pt x="71" y="1755"/>
                  </a:lnTo>
                  <a:lnTo>
                    <a:pt x="75" y="1754"/>
                  </a:lnTo>
                  <a:lnTo>
                    <a:pt x="78" y="1752"/>
                  </a:lnTo>
                  <a:lnTo>
                    <a:pt x="82" y="1751"/>
                  </a:lnTo>
                  <a:lnTo>
                    <a:pt x="85" y="1748"/>
                  </a:lnTo>
                  <a:lnTo>
                    <a:pt x="89" y="1746"/>
                  </a:lnTo>
                  <a:lnTo>
                    <a:pt x="93" y="1743"/>
                  </a:lnTo>
                  <a:lnTo>
                    <a:pt x="98" y="1740"/>
                  </a:lnTo>
                  <a:lnTo>
                    <a:pt x="102" y="1737"/>
                  </a:lnTo>
                  <a:lnTo>
                    <a:pt x="107" y="1733"/>
                  </a:lnTo>
                  <a:lnTo>
                    <a:pt x="112" y="1730"/>
                  </a:lnTo>
                  <a:lnTo>
                    <a:pt x="118" y="1726"/>
                  </a:lnTo>
                  <a:lnTo>
                    <a:pt x="123" y="1721"/>
                  </a:lnTo>
                  <a:lnTo>
                    <a:pt x="129" y="1717"/>
                  </a:lnTo>
                  <a:lnTo>
                    <a:pt x="134" y="1711"/>
                  </a:lnTo>
                  <a:lnTo>
                    <a:pt x="140" y="1706"/>
                  </a:lnTo>
                  <a:lnTo>
                    <a:pt x="145" y="1701"/>
                  </a:lnTo>
                  <a:lnTo>
                    <a:pt x="151" y="1695"/>
                  </a:lnTo>
                  <a:lnTo>
                    <a:pt x="156" y="1689"/>
                  </a:lnTo>
                  <a:lnTo>
                    <a:pt x="161" y="1683"/>
                  </a:lnTo>
                  <a:lnTo>
                    <a:pt x="166" y="1678"/>
                  </a:lnTo>
                  <a:lnTo>
                    <a:pt x="171" y="1672"/>
                  </a:lnTo>
                  <a:lnTo>
                    <a:pt x="175" y="1666"/>
                  </a:lnTo>
                  <a:lnTo>
                    <a:pt x="179" y="1661"/>
                  </a:lnTo>
                  <a:lnTo>
                    <a:pt x="183" y="1656"/>
                  </a:lnTo>
                  <a:lnTo>
                    <a:pt x="186" y="1651"/>
                  </a:lnTo>
                  <a:lnTo>
                    <a:pt x="188" y="1646"/>
                  </a:lnTo>
                  <a:lnTo>
                    <a:pt x="191" y="1641"/>
                  </a:lnTo>
                  <a:lnTo>
                    <a:pt x="193" y="1636"/>
                  </a:lnTo>
                  <a:lnTo>
                    <a:pt x="196" y="1630"/>
                  </a:lnTo>
                  <a:lnTo>
                    <a:pt x="199" y="1624"/>
                  </a:lnTo>
                  <a:lnTo>
                    <a:pt x="202" y="1618"/>
                  </a:lnTo>
                  <a:lnTo>
                    <a:pt x="205" y="1612"/>
                  </a:lnTo>
                  <a:lnTo>
                    <a:pt x="208" y="1605"/>
                  </a:lnTo>
                  <a:lnTo>
                    <a:pt x="211" y="1599"/>
                  </a:lnTo>
                  <a:lnTo>
                    <a:pt x="214" y="1593"/>
                  </a:lnTo>
                  <a:lnTo>
                    <a:pt x="217" y="1587"/>
                  </a:lnTo>
                  <a:lnTo>
                    <a:pt x="219" y="1581"/>
                  </a:lnTo>
                  <a:lnTo>
                    <a:pt x="222" y="1575"/>
                  </a:lnTo>
                  <a:lnTo>
                    <a:pt x="224" y="1570"/>
                  </a:lnTo>
                  <a:lnTo>
                    <a:pt x="226" y="1565"/>
                  </a:lnTo>
                  <a:lnTo>
                    <a:pt x="227" y="1561"/>
                  </a:lnTo>
                  <a:lnTo>
                    <a:pt x="228" y="1558"/>
                  </a:lnTo>
                  <a:lnTo>
                    <a:pt x="229" y="1555"/>
                  </a:lnTo>
                  <a:lnTo>
                    <a:pt x="229" y="1551"/>
                  </a:lnTo>
                  <a:lnTo>
                    <a:pt x="230" y="1546"/>
                  </a:lnTo>
                  <a:lnTo>
                    <a:pt x="230" y="1541"/>
                  </a:lnTo>
                  <a:lnTo>
                    <a:pt x="230" y="1536"/>
                  </a:lnTo>
                  <a:lnTo>
                    <a:pt x="230" y="1531"/>
                  </a:lnTo>
                  <a:lnTo>
                    <a:pt x="230" y="1525"/>
                  </a:lnTo>
                  <a:lnTo>
                    <a:pt x="230" y="1519"/>
                  </a:lnTo>
                  <a:lnTo>
                    <a:pt x="231" y="1513"/>
                  </a:lnTo>
                  <a:lnTo>
                    <a:pt x="231" y="1507"/>
                  </a:lnTo>
                  <a:lnTo>
                    <a:pt x="231" y="1501"/>
                  </a:lnTo>
                  <a:lnTo>
                    <a:pt x="232" y="1495"/>
                  </a:lnTo>
                  <a:lnTo>
                    <a:pt x="233" y="1489"/>
                  </a:lnTo>
                  <a:lnTo>
                    <a:pt x="233" y="1484"/>
                  </a:lnTo>
                  <a:lnTo>
                    <a:pt x="234" y="1479"/>
                  </a:lnTo>
                  <a:lnTo>
                    <a:pt x="236" y="1474"/>
                  </a:lnTo>
                  <a:lnTo>
                    <a:pt x="238" y="1470"/>
                  </a:lnTo>
                  <a:lnTo>
                    <a:pt x="240" y="1464"/>
                  </a:lnTo>
                  <a:lnTo>
                    <a:pt x="242" y="1459"/>
                  </a:lnTo>
                  <a:lnTo>
                    <a:pt x="245" y="1454"/>
                  </a:lnTo>
                  <a:lnTo>
                    <a:pt x="247" y="1448"/>
                  </a:lnTo>
                  <a:lnTo>
                    <a:pt x="251" y="1442"/>
                  </a:lnTo>
                  <a:lnTo>
                    <a:pt x="254" y="1436"/>
                  </a:lnTo>
                  <a:lnTo>
                    <a:pt x="257" y="1431"/>
                  </a:lnTo>
                  <a:lnTo>
                    <a:pt x="261" y="1425"/>
                  </a:lnTo>
                  <a:lnTo>
                    <a:pt x="265" y="1419"/>
                  </a:lnTo>
                  <a:lnTo>
                    <a:pt x="269" y="1414"/>
                  </a:lnTo>
                  <a:lnTo>
                    <a:pt x="272" y="1408"/>
                  </a:lnTo>
                  <a:lnTo>
                    <a:pt x="276" y="1403"/>
                  </a:lnTo>
                  <a:lnTo>
                    <a:pt x="280" y="1399"/>
                  </a:lnTo>
                  <a:lnTo>
                    <a:pt x="284" y="1394"/>
                  </a:lnTo>
                  <a:lnTo>
                    <a:pt x="288" y="1390"/>
                  </a:lnTo>
                  <a:lnTo>
                    <a:pt x="292" y="1386"/>
                  </a:lnTo>
                  <a:lnTo>
                    <a:pt x="295" y="1382"/>
                  </a:lnTo>
                  <a:lnTo>
                    <a:pt x="299" y="1378"/>
                  </a:lnTo>
                  <a:lnTo>
                    <a:pt x="303" y="1374"/>
                  </a:lnTo>
                  <a:lnTo>
                    <a:pt x="306" y="1370"/>
                  </a:lnTo>
                  <a:lnTo>
                    <a:pt x="310" y="1365"/>
                  </a:lnTo>
                  <a:lnTo>
                    <a:pt x="313" y="1361"/>
                  </a:lnTo>
                  <a:lnTo>
                    <a:pt x="317" y="1357"/>
                  </a:lnTo>
                  <a:lnTo>
                    <a:pt x="320" y="1352"/>
                  </a:lnTo>
                  <a:lnTo>
                    <a:pt x="323" y="1348"/>
                  </a:lnTo>
                  <a:lnTo>
                    <a:pt x="326" y="1344"/>
                  </a:lnTo>
                  <a:lnTo>
                    <a:pt x="329" y="1340"/>
                  </a:lnTo>
                  <a:lnTo>
                    <a:pt x="332" y="1336"/>
                  </a:lnTo>
                  <a:lnTo>
                    <a:pt x="335" y="1333"/>
                  </a:lnTo>
                  <a:lnTo>
                    <a:pt x="337" y="1329"/>
                  </a:lnTo>
                  <a:lnTo>
                    <a:pt x="340" y="1326"/>
                  </a:lnTo>
                  <a:lnTo>
                    <a:pt x="342" y="1323"/>
                  </a:lnTo>
                  <a:lnTo>
                    <a:pt x="344" y="1319"/>
                  </a:lnTo>
                  <a:lnTo>
                    <a:pt x="347" y="1315"/>
                  </a:lnTo>
                  <a:lnTo>
                    <a:pt x="350" y="1311"/>
                  </a:lnTo>
                  <a:lnTo>
                    <a:pt x="353" y="1307"/>
                  </a:lnTo>
                  <a:lnTo>
                    <a:pt x="357" y="1302"/>
                  </a:lnTo>
                  <a:lnTo>
                    <a:pt x="360" y="1297"/>
                  </a:lnTo>
                  <a:lnTo>
                    <a:pt x="363" y="1293"/>
                  </a:lnTo>
                  <a:lnTo>
                    <a:pt x="366" y="1288"/>
                  </a:lnTo>
                  <a:lnTo>
                    <a:pt x="369" y="1284"/>
                  </a:lnTo>
                  <a:lnTo>
                    <a:pt x="372" y="1279"/>
                  </a:lnTo>
                  <a:lnTo>
                    <a:pt x="375" y="1275"/>
                  </a:lnTo>
                  <a:lnTo>
                    <a:pt x="377" y="1271"/>
                  </a:lnTo>
                  <a:lnTo>
                    <a:pt x="380" y="1268"/>
                  </a:lnTo>
                  <a:lnTo>
                    <a:pt x="382" y="1265"/>
                  </a:lnTo>
                  <a:lnTo>
                    <a:pt x="384" y="1263"/>
                  </a:lnTo>
                  <a:lnTo>
                    <a:pt x="385" y="1260"/>
                  </a:lnTo>
                  <a:lnTo>
                    <a:pt x="386" y="1258"/>
                  </a:lnTo>
                  <a:lnTo>
                    <a:pt x="387" y="1255"/>
                  </a:lnTo>
                  <a:lnTo>
                    <a:pt x="389" y="1253"/>
                  </a:lnTo>
                  <a:lnTo>
                    <a:pt x="390" y="1250"/>
                  </a:lnTo>
                  <a:lnTo>
                    <a:pt x="391" y="1247"/>
                  </a:lnTo>
                  <a:lnTo>
                    <a:pt x="392" y="1245"/>
                  </a:lnTo>
                  <a:lnTo>
                    <a:pt x="393" y="1242"/>
                  </a:lnTo>
                  <a:lnTo>
                    <a:pt x="393" y="1240"/>
                  </a:lnTo>
                  <a:lnTo>
                    <a:pt x="394" y="1237"/>
                  </a:lnTo>
                  <a:lnTo>
                    <a:pt x="394" y="1236"/>
                  </a:lnTo>
                  <a:lnTo>
                    <a:pt x="395" y="1234"/>
                  </a:lnTo>
                  <a:lnTo>
                    <a:pt x="395" y="1232"/>
                  </a:lnTo>
                  <a:lnTo>
                    <a:pt x="395" y="1231"/>
                  </a:lnTo>
                  <a:lnTo>
                    <a:pt x="396" y="1231"/>
                  </a:lnTo>
                  <a:lnTo>
                    <a:pt x="395" y="1231"/>
                  </a:lnTo>
                  <a:lnTo>
                    <a:pt x="395" y="1232"/>
                  </a:lnTo>
                  <a:lnTo>
                    <a:pt x="395" y="1234"/>
                  </a:lnTo>
                  <a:lnTo>
                    <a:pt x="394" y="1236"/>
                  </a:lnTo>
                  <a:lnTo>
                    <a:pt x="394" y="1239"/>
                  </a:lnTo>
                  <a:lnTo>
                    <a:pt x="393" y="1243"/>
                  </a:lnTo>
                  <a:lnTo>
                    <a:pt x="393" y="1246"/>
                  </a:lnTo>
                  <a:lnTo>
                    <a:pt x="392" y="1250"/>
                  </a:lnTo>
                  <a:lnTo>
                    <a:pt x="391" y="1255"/>
                  </a:lnTo>
                  <a:lnTo>
                    <a:pt x="391" y="1259"/>
                  </a:lnTo>
                  <a:lnTo>
                    <a:pt x="391" y="1263"/>
                  </a:lnTo>
                  <a:lnTo>
                    <a:pt x="390" y="1267"/>
                  </a:lnTo>
                  <a:lnTo>
                    <a:pt x="390" y="1272"/>
                  </a:lnTo>
                  <a:lnTo>
                    <a:pt x="390" y="1276"/>
                  </a:lnTo>
                  <a:lnTo>
                    <a:pt x="391" y="1279"/>
                  </a:lnTo>
                  <a:lnTo>
                    <a:pt x="392" y="1282"/>
                  </a:lnTo>
                  <a:lnTo>
                    <a:pt x="392" y="1286"/>
                  </a:lnTo>
                  <a:lnTo>
                    <a:pt x="393" y="1289"/>
                  </a:lnTo>
                  <a:lnTo>
                    <a:pt x="394" y="1293"/>
                  </a:lnTo>
                  <a:lnTo>
                    <a:pt x="395" y="1298"/>
                  </a:lnTo>
                  <a:lnTo>
                    <a:pt x="396" y="1302"/>
                  </a:lnTo>
                  <a:lnTo>
                    <a:pt x="397" y="1307"/>
                  </a:lnTo>
                  <a:lnTo>
                    <a:pt x="398" y="1313"/>
                  </a:lnTo>
                  <a:lnTo>
                    <a:pt x="399" y="1318"/>
                  </a:lnTo>
                  <a:lnTo>
                    <a:pt x="400" y="1324"/>
                  </a:lnTo>
                  <a:lnTo>
                    <a:pt x="402" y="1330"/>
                  </a:lnTo>
                  <a:lnTo>
                    <a:pt x="403" y="1336"/>
                  </a:lnTo>
                  <a:lnTo>
                    <a:pt x="405" y="1342"/>
                  </a:lnTo>
                  <a:lnTo>
                    <a:pt x="407" y="1348"/>
                  </a:lnTo>
                  <a:lnTo>
                    <a:pt x="410" y="1354"/>
                  </a:lnTo>
                  <a:lnTo>
                    <a:pt x="412" y="1360"/>
                  </a:lnTo>
                  <a:lnTo>
                    <a:pt x="415" y="1366"/>
                  </a:lnTo>
                  <a:lnTo>
                    <a:pt x="418" y="1372"/>
                  </a:lnTo>
                  <a:lnTo>
                    <a:pt x="421" y="1377"/>
                  </a:lnTo>
                  <a:lnTo>
                    <a:pt x="423" y="1382"/>
                  </a:lnTo>
                  <a:lnTo>
                    <a:pt x="425" y="1386"/>
                  </a:lnTo>
                  <a:lnTo>
                    <a:pt x="427" y="1390"/>
                  </a:lnTo>
                  <a:lnTo>
                    <a:pt x="429" y="1394"/>
                  </a:lnTo>
                  <a:lnTo>
                    <a:pt x="430" y="1397"/>
                  </a:lnTo>
                  <a:lnTo>
                    <a:pt x="432" y="1401"/>
                  </a:lnTo>
                  <a:lnTo>
                    <a:pt x="433" y="1404"/>
                  </a:lnTo>
                  <a:lnTo>
                    <a:pt x="434" y="1407"/>
                  </a:lnTo>
                  <a:lnTo>
                    <a:pt x="435" y="1410"/>
                  </a:lnTo>
                  <a:lnTo>
                    <a:pt x="436" y="1413"/>
                  </a:lnTo>
                  <a:lnTo>
                    <a:pt x="437" y="1416"/>
                  </a:lnTo>
                  <a:lnTo>
                    <a:pt x="438" y="1419"/>
                  </a:lnTo>
                  <a:lnTo>
                    <a:pt x="439" y="1422"/>
                  </a:lnTo>
                  <a:lnTo>
                    <a:pt x="439" y="1426"/>
                  </a:lnTo>
                  <a:lnTo>
                    <a:pt x="440" y="1430"/>
                  </a:lnTo>
                  <a:lnTo>
                    <a:pt x="440" y="1435"/>
                  </a:lnTo>
                  <a:lnTo>
                    <a:pt x="439" y="1439"/>
                  </a:lnTo>
                  <a:lnTo>
                    <a:pt x="439" y="1445"/>
                  </a:lnTo>
                  <a:lnTo>
                    <a:pt x="438" y="1451"/>
                  </a:lnTo>
                  <a:lnTo>
                    <a:pt x="437" y="1457"/>
                  </a:lnTo>
                  <a:lnTo>
                    <a:pt x="436" y="1463"/>
                  </a:lnTo>
                  <a:lnTo>
                    <a:pt x="434" y="1469"/>
                  </a:lnTo>
                  <a:lnTo>
                    <a:pt x="433" y="1476"/>
                  </a:lnTo>
                  <a:lnTo>
                    <a:pt x="431" y="1482"/>
                  </a:lnTo>
                  <a:lnTo>
                    <a:pt x="429" y="1488"/>
                  </a:lnTo>
                  <a:lnTo>
                    <a:pt x="428" y="1495"/>
                  </a:lnTo>
                  <a:lnTo>
                    <a:pt x="426" y="1501"/>
                  </a:lnTo>
                  <a:lnTo>
                    <a:pt x="425" y="1507"/>
                  </a:lnTo>
                  <a:lnTo>
                    <a:pt x="424" y="1513"/>
                  </a:lnTo>
                  <a:lnTo>
                    <a:pt x="423" y="1518"/>
                  </a:lnTo>
                  <a:lnTo>
                    <a:pt x="422" y="1523"/>
                  </a:lnTo>
                  <a:lnTo>
                    <a:pt x="421" y="1529"/>
                  </a:lnTo>
                  <a:lnTo>
                    <a:pt x="420" y="1535"/>
                  </a:lnTo>
                  <a:lnTo>
                    <a:pt x="419" y="1541"/>
                  </a:lnTo>
                  <a:lnTo>
                    <a:pt x="418" y="1548"/>
                  </a:lnTo>
                  <a:lnTo>
                    <a:pt x="416" y="1555"/>
                  </a:lnTo>
                  <a:lnTo>
                    <a:pt x="415" y="1561"/>
                  </a:lnTo>
                  <a:lnTo>
                    <a:pt x="414" y="1568"/>
                  </a:lnTo>
                  <a:lnTo>
                    <a:pt x="413" y="1575"/>
                  </a:lnTo>
                  <a:lnTo>
                    <a:pt x="411" y="1581"/>
                  </a:lnTo>
                  <a:lnTo>
                    <a:pt x="410" y="1588"/>
                  </a:lnTo>
                  <a:lnTo>
                    <a:pt x="409" y="1594"/>
                  </a:lnTo>
                  <a:lnTo>
                    <a:pt x="408" y="1601"/>
                  </a:lnTo>
                  <a:lnTo>
                    <a:pt x="408" y="1607"/>
                  </a:lnTo>
                  <a:lnTo>
                    <a:pt x="407" y="1612"/>
                  </a:lnTo>
                  <a:lnTo>
                    <a:pt x="407" y="1618"/>
                  </a:lnTo>
                  <a:lnTo>
                    <a:pt x="408" y="1624"/>
                  </a:lnTo>
                  <a:lnTo>
                    <a:pt x="408" y="1633"/>
                  </a:lnTo>
                  <a:lnTo>
                    <a:pt x="410" y="1643"/>
                  </a:lnTo>
                  <a:lnTo>
                    <a:pt x="411" y="1654"/>
                  </a:lnTo>
                  <a:lnTo>
                    <a:pt x="413" y="1667"/>
                  </a:lnTo>
                  <a:lnTo>
                    <a:pt x="416" y="1680"/>
                  </a:lnTo>
                  <a:lnTo>
                    <a:pt x="418" y="1694"/>
                  </a:lnTo>
                  <a:lnTo>
                    <a:pt x="421" y="1709"/>
                  </a:lnTo>
                  <a:lnTo>
                    <a:pt x="424" y="1723"/>
                  </a:lnTo>
                  <a:lnTo>
                    <a:pt x="427" y="1738"/>
                  </a:lnTo>
                  <a:lnTo>
                    <a:pt x="430" y="1752"/>
                  </a:lnTo>
                  <a:lnTo>
                    <a:pt x="433" y="1765"/>
                  </a:lnTo>
                  <a:lnTo>
                    <a:pt x="436" y="1777"/>
                  </a:lnTo>
                  <a:lnTo>
                    <a:pt x="438" y="1788"/>
                  </a:lnTo>
                  <a:lnTo>
                    <a:pt x="441" y="1798"/>
                  </a:lnTo>
                  <a:lnTo>
                    <a:pt x="443" y="1806"/>
                  </a:lnTo>
                  <a:lnTo>
                    <a:pt x="446" y="1813"/>
                  </a:lnTo>
                  <a:lnTo>
                    <a:pt x="448" y="1823"/>
                  </a:lnTo>
                  <a:lnTo>
                    <a:pt x="450" y="1835"/>
                  </a:lnTo>
                  <a:lnTo>
                    <a:pt x="453" y="1848"/>
                  </a:lnTo>
                  <a:lnTo>
                    <a:pt x="455" y="1862"/>
                  </a:lnTo>
                  <a:lnTo>
                    <a:pt x="458" y="1878"/>
                  </a:lnTo>
                  <a:lnTo>
                    <a:pt x="461" y="1894"/>
                  </a:lnTo>
                  <a:lnTo>
                    <a:pt x="463" y="1911"/>
                  </a:lnTo>
                  <a:lnTo>
                    <a:pt x="466" y="1928"/>
                  </a:lnTo>
                  <a:lnTo>
                    <a:pt x="469" y="1944"/>
                  </a:lnTo>
                  <a:lnTo>
                    <a:pt x="471" y="1961"/>
                  </a:lnTo>
                  <a:lnTo>
                    <a:pt x="474" y="1978"/>
                  </a:lnTo>
                  <a:lnTo>
                    <a:pt x="476" y="1993"/>
                  </a:lnTo>
                  <a:lnTo>
                    <a:pt x="478" y="2008"/>
                  </a:lnTo>
                  <a:lnTo>
                    <a:pt x="481" y="2021"/>
                  </a:lnTo>
                  <a:lnTo>
                    <a:pt x="483" y="2033"/>
                  </a:lnTo>
                  <a:lnTo>
                    <a:pt x="485" y="2045"/>
                  </a:lnTo>
                  <a:lnTo>
                    <a:pt x="487" y="2056"/>
                  </a:lnTo>
                  <a:lnTo>
                    <a:pt x="489" y="2067"/>
                  </a:lnTo>
                  <a:lnTo>
                    <a:pt x="491" y="2077"/>
                  </a:lnTo>
                  <a:lnTo>
                    <a:pt x="493" y="2088"/>
                  </a:lnTo>
                  <a:lnTo>
                    <a:pt x="495" y="2098"/>
                  </a:lnTo>
                  <a:lnTo>
                    <a:pt x="496" y="2108"/>
                  </a:lnTo>
                  <a:lnTo>
                    <a:pt x="497" y="2117"/>
                  </a:lnTo>
                  <a:lnTo>
                    <a:pt x="499" y="2127"/>
                  </a:lnTo>
                  <a:lnTo>
                    <a:pt x="500" y="2135"/>
                  </a:lnTo>
                  <a:lnTo>
                    <a:pt x="501" y="2144"/>
                  </a:lnTo>
                  <a:lnTo>
                    <a:pt x="502" y="2151"/>
                  </a:lnTo>
                  <a:lnTo>
                    <a:pt x="502" y="2159"/>
                  </a:lnTo>
                  <a:lnTo>
                    <a:pt x="503" y="2166"/>
                  </a:lnTo>
                  <a:lnTo>
                    <a:pt x="503" y="2172"/>
                  </a:lnTo>
                  <a:lnTo>
                    <a:pt x="503" y="2178"/>
                  </a:lnTo>
                  <a:lnTo>
                    <a:pt x="503" y="2183"/>
                  </a:lnTo>
                  <a:lnTo>
                    <a:pt x="502" y="2190"/>
                  </a:lnTo>
                  <a:lnTo>
                    <a:pt x="502" y="2198"/>
                  </a:lnTo>
                  <a:lnTo>
                    <a:pt x="500" y="2207"/>
                  </a:lnTo>
                  <a:lnTo>
                    <a:pt x="499" y="2217"/>
                  </a:lnTo>
                  <a:lnTo>
                    <a:pt x="498" y="2227"/>
                  </a:lnTo>
                  <a:lnTo>
                    <a:pt x="496" y="2238"/>
                  </a:lnTo>
                  <a:lnTo>
                    <a:pt x="495" y="2249"/>
                  </a:lnTo>
                  <a:lnTo>
                    <a:pt x="493" y="2260"/>
                  </a:lnTo>
                  <a:lnTo>
                    <a:pt x="492" y="2271"/>
                  </a:lnTo>
                  <a:lnTo>
                    <a:pt x="491" y="2282"/>
                  </a:lnTo>
                  <a:lnTo>
                    <a:pt x="489" y="2293"/>
                  </a:lnTo>
                  <a:lnTo>
                    <a:pt x="488" y="2303"/>
                  </a:lnTo>
                  <a:lnTo>
                    <a:pt x="488" y="2312"/>
                  </a:lnTo>
                  <a:lnTo>
                    <a:pt x="487" y="2321"/>
                  </a:lnTo>
                  <a:lnTo>
                    <a:pt x="487" y="2329"/>
                  </a:lnTo>
                  <a:lnTo>
                    <a:pt x="487" y="2338"/>
                  </a:lnTo>
                  <a:lnTo>
                    <a:pt x="488" y="2349"/>
                  </a:lnTo>
                  <a:lnTo>
                    <a:pt x="490" y="2362"/>
                  </a:lnTo>
                  <a:lnTo>
                    <a:pt x="492" y="2377"/>
                  </a:lnTo>
                  <a:lnTo>
                    <a:pt x="494" y="2393"/>
                  </a:lnTo>
                  <a:lnTo>
                    <a:pt x="497" y="2410"/>
                  </a:lnTo>
                  <a:lnTo>
                    <a:pt x="500" y="2428"/>
                  </a:lnTo>
                  <a:lnTo>
                    <a:pt x="503" y="2446"/>
                  </a:lnTo>
                  <a:lnTo>
                    <a:pt x="506" y="2464"/>
                  </a:lnTo>
                  <a:lnTo>
                    <a:pt x="510" y="2482"/>
                  </a:lnTo>
                  <a:lnTo>
                    <a:pt x="513" y="2499"/>
                  </a:lnTo>
                  <a:lnTo>
                    <a:pt x="515" y="2515"/>
                  </a:lnTo>
                  <a:lnTo>
                    <a:pt x="518" y="2529"/>
                  </a:lnTo>
                  <a:lnTo>
                    <a:pt x="520" y="2542"/>
                  </a:lnTo>
                  <a:lnTo>
                    <a:pt x="522" y="2553"/>
                  </a:lnTo>
                  <a:lnTo>
                    <a:pt x="523" y="2561"/>
                  </a:lnTo>
                  <a:lnTo>
                    <a:pt x="524" y="2568"/>
                  </a:lnTo>
                  <a:lnTo>
                    <a:pt x="525" y="2577"/>
                  </a:lnTo>
                  <a:lnTo>
                    <a:pt x="527" y="2588"/>
                  </a:lnTo>
                  <a:lnTo>
                    <a:pt x="529" y="2599"/>
                  </a:lnTo>
                  <a:lnTo>
                    <a:pt x="532" y="2611"/>
                  </a:lnTo>
                  <a:lnTo>
                    <a:pt x="535" y="2623"/>
                  </a:lnTo>
                  <a:lnTo>
                    <a:pt x="537" y="2636"/>
                  </a:lnTo>
                  <a:lnTo>
                    <a:pt x="540" y="2649"/>
                  </a:lnTo>
                  <a:lnTo>
                    <a:pt x="543" y="2662"/>
                  </a:lnTo>
                  <a:lnTo>
                    <a:pt x="546" y="2674"/>
                  </a:lnTo>
                  <a:lnTo>
                    <a:pt x="548" y="2686"/>
                  </a:lnTo>
                  <a:lnTo>
                    <a:pt x="550" y="2697"/>
                  </a:lnTo>
                  <a:lnTo>
                    <a:pt x="552" y="2707"/>
                  </a:lnTo>
                  <a:lnTo>
                    <a:pt x="554" y="2716"/>
                  </a:lnTo>
                  <a:lnTo>
                    <a:pt x="554" y="2723"/>
                  </a:lnTo>
                  <a:lnTo>
                    <a:pt x="555" y="2729"/>
                  </a:lnTo>
                  <a:lnTo>
                    <a:pt x="555" y="2733"/>
                  </a:lnTo>
                  <a:lnTo>
                    <a:pt x="555" y="2738"/>
                  </a:lnTo>
                  <a:lnTo>
                    <a:pt x="556" y="2742"/>
                  </a:lnTo>
                  <a:lnTo>
                    <a:pt x="557" y="2747"/>
                  </a:lnTo>
                  <a:lnTo>
                    <a:pt x="558" y="2751"/>
                  </a:lnTo>
                  <a:lnTo>
                    <a:pt x="559" y="2755"/>
                  </a:lnTo>
                  <a:lnTo>
                    <a:pt x="560" y="2760"/>
                  </a:lnTo>
                  <a:lnTo>
                    <a:pt x="561" y="2765"/>
                  </a:lnTo>
                  <a:lnTo>
                    <a:pt x="561" y="2769"/>
                  </a:lnTo>
                  <a:lnTo>
                    <a:pt x="562" y="2774"/>
                  </a:lnTo>
                  <a:lnTo>
                    <a:pt x="562" y="2778"/>
                  </a:lnTo>
                  <a:lnTo>
                    <a:pt x="561" y="2782"/>
                  </a:lnTo>
                  <a:lnTo>
                    <a:pt x="561" y="2787"/>
                  </a:lnTo>
                  <a:lnTo>
                    <a:pt x="559" y="2792"/>
                  </a:lnTo>
                  <a:lnTo>
                    <a:pt x="557" y="2796"/>
                  </a:lnTo>
                  <a:lnTo>
                    <a:pt x="555" y="2801"/>
                  </a:lnTo>
                  <a:lnTo>
                    <a:pt x="552" y="2805"/>
                  </a:lnTo>
                  <a:lnTo>
                    <a:pt x="549" y="2809"/>
                  </a:lnTo>
                  <a:lnTo>
                    <a:pt x="546" y="2814"/>
                  </a:lnTo>
                  <a:lnTo>
                    <a:pt x="543" y="2818"/>
                  </a:lnTo>
                  <a:lnTo>
                    <a:pt x="540" y="2823"/>
                  </a:lnTo>
                  <a:lnTo>
                    <a:pt x="537" y="2827"/>
                  </a:lnTo>
                  <a:lnTo>
                    <a:pt x="534" y="2832"/>
                  </a:lnTo>
                  <a:lnTo>
                    <a:pt x="531" y="2836"/>
                  </a:lnTo>
                  <a:lnTo>
                    <a:pt x="528" y="2840"/>
                  </a:lnTo>
                  <a:lnTo>
                    <a:pt x="525" y="2844"/>
                  </a:lnTo>
                  <a:lnTo>
                    <a:pt x="522" y="2849"/>
                  </a:lnTo>
                  <a:lnTo>
                    <a:pt x="519" y="2853"/>
                  </a:lnTo>
                  <a:lnTo>
                    <a:pt x="516" y="2857"/>
                  </a:lnTo>
                  <a:lnTo>
                    <a:pt x="513" y="2861"/>
                  </a:lnTo>
                  <a:lnTo>
                    <a:pt x="510" y="2864"/>
                  </a:lnTo>
                  <a:lnTo>
                    <a:pt x="507" y="2868"/>
                  </a:lnTo>
                  <a:lnTo>
                    <a:pt x="504" y="2872"/>
                  </a:lnTo>
                  <a:lnTo>
                    <a:pt x="500" y="2876"/>
                  </a:lnTo>
                  <a:lnTo>
                    <a:pt x="496" y="2880"/>
                  </a:lnTo>
                  <a:lnTo>
                    <a:pt x="492" y="2883"/>
                  </a:lnTo>
                  <a:lnTo>
                    <a:pt x="489" y="2887"/>
                  </a:lnTo>
                  <a:lnTo>
                    <a:pt x="484" y="2891"/>
                  </a:lnTo>
                  <a:lnTo>
                    <a:pt x="480" y="2895"/>
                  </a:lnTo>
                  <a:lnTo>
                    <a:pt x="476" y="2898"/>
                  </a:lnTo>
                  <a:lnTo>
                    <a:pt x="472" y="2902"/>
                  </a:lnTo>
                  <a:lnTo>
                    <a:pt x="468" y="2906"/>
                  </a:lnTo>
                  <a:lnTo>
                    <a:pt x="465" y="2910"/>
                  </a:lnTo>
                  <a:lnTo>
                    <a:pt x="461" y="2913"/>
                  </a:lnTo>
                  <a:lnTo>
                    <a:pt x="458" y="2917"/>
                  </a:lnTo>
                  <a:lnTo>
                    <a:pt x="455" y="2921"/>
                  </a:lnTo>
                  <a:lnTo>
                    <a:pt x="453" y="2925"/>
                  </a:lnTo>
                  <a:lnTo>
                    <a:pt x="451" y="2928"/>
                  </a:lnTo>
                  <a:lnTo>
                    <a:pt x="450" y="2932"/>
                  </a:lnTo>
                  <a:lnTo>
                    <a:pt x="448" y="2935"/>
                  </a:lnTo>
                  <a:lnTo>
                    <a:pt x="447" y="2938"/>
                  </a:lnTo>
                  <a:lnTo>
                    <a:pt x="445" y="2941"/>
                  </a:lnTo>
                  <a:lnTo>
                    <a:pt x="444" y="2944"/>
                  </a:lnTo>
                  <a:lnTo>
                    <a:pt x="443" y="2947"/>
                  </a:lnTo>
                  <a:lnTo>
                    <a:pt x="441" y="2950"/>
                  </a:lnTo>
                  <a:lnTo>
                    <a:pt x="440" y="2953"/>
                  </a:lnTo>
                  <a:lnTo>
                    <a:pt x="439" y="2955"/>
                  </a:lnTo>
                  <a:lnTo>
                    <a:pt x="438" y="2958"/>
                  </a:lnTo>
                  <a:lnTo>
                    <a:pt x="437" y="2961"/>
                  </a:lnTo>
                  <a:lnTo>
                    <a:pt x="437" y="2965"/>
                  </a:lnTo>
                  <a:lnTo>
                    <a:pt x="436" y="2968"/>
                  </a:lnTo>
                  <a:lnTo>
                    <a:pt x="436" y="2972"/>
                  </a:lnTo>
                  <a:lnTo>
                    <a:pt x="435" y="2976"/>
                  </a:lnTo>
                  <a:lnTo>
                    <a:pt x="435" y="2980"/>
                  </a:lnTo>
                  <a:lnTo>
                    <a:pt x="435" y="2985"/>
                  </a:lnTo>
                  <a:lnTo>
                    <a:pt x="435" y="2989"/>
                  </a:lnTo>
                  <a:lnTo>
                    <a:pt x="435" y="2994"/>
                  </a:lnTo>
                  <a:lnTo>
                    <a:pt x="435" y="2999"/>
                  </a:lnTo>
                  <a:lnTo>
                    <a:pt x="435" y="3004"/>
                  </a:lnTo>
                  <a:lnTo>
                    <a:pt x="434" y="3009"/>
                  </a:lnTo>
                  <a:lnTo>
                    <a:pt x="434" y="3014"/>
                  </a:lnTo>
                  <a:lnTo>
                    <a:pt x="434" y="3019"/>
                  </a:lnTo>
                  <a:lnTo>
                    <a:pt x="434" y="3023"/>
                  </a:lnTo>
                  <a:lnTo>
                    <a:pt x="434" y="3028"/>
                  </a:lnTo>
                  <a:lnTo>
                    <a:pt x="435" y="3032"/>
                  </a:lnTo>
                  <a:lnTo>
                    <a:pt x="435" y="3036"/>
                  </a:lnTo>
                  <a:lnTo>
                    <a:pt x="436" y="3039"/>
                  </a:lnTo>
                  <a:lnTo>
                    <a:pt x="437" y="3043"/>
                  </a:lnTo>
                  <a:lnTo>
                    <a:pt x="438" y="3046"/>
                  </a:lnTo>
                  <a:lnTo>
                    <a:pt x="439" y="3048"/>
                  </a:lnTo>
                  <a:lnTo>
                    <a:pt x="441" y="3050"/>
                  </a:lnTo>
                  <a:lnTo>
                    <a:pt x="442" y="3053"/>
                  </a:lnTo>
                  <a:lnTo>
                    <a:pt x="444" y="3055"/>
                  </a:lnTo>
                  <a:lnTo>
                    <a:pt x="445" y="3057"/>
                  </a:lnTo>
                  <a:lnTo>
                    <a:pt x="447" y="3059"/>
                  </a:lnTo>
                  <a:lnTo>
                    <a:pt x="449" y="3061"/>
                  </a:lnTo>
                  <a:lnTo>
                    <a:pt x="450" y="3063"/>
                  </a:lnTo>
                  <a:lnTo>
                    <a:pt x="452" y="3064"/>
                  </a:lnTo>
                  <a:lnTo>
                    <a:pt x="453" y="3065"/>
                  </a:lnTo>
                  <a:lnTo>
                    <a:pt x="455" y="3067"/>
                  </a:lnTo>
                  <a:lnTo>
                    <a:pt x="457" y="3068"/>
                  </a:lnTo>
                  <a:lnTo>
                    <a:pt x="459" y="3068"/>
                  </a:lnTo>
                  <a:lnTo>
                    <a:pt x="461" y="3069"/>
                  </a:lnTo>
                  <a:lnTo>
                    <a:pt x="463" y="3069"/>
                  </a:lnTo>
                  <a:lnTo>
                    <a:pt x="465" y="3069"/>
                  </a:lnTo>
                  <a:lnTo>
                    <a:pt x="467" y="3068"/>
                  </a:lnTo>
                  <a:lnTo>
                    <a:pt x="470" y="3067"/>
                  </a:lnTo>
                  <a:lnTo>
                    <a:pt x="473" y="3065"/>
                  </a:lnTo>
                  <a:lnTo>
                    <a:pt x="477" y="3062"/>
                  </a:lnTo>
                  <a:lnTo>
                    <a:pt x="480" y="3059"/>
                  </a:lnTo>
                  <a:lnTo>
                    <a:pt x="485" y="3056"/>
                  </a:lnTo>
                  <a:lnTo>
                    <a:pt x="489" y="3052"/>
                  </a:lnTo>
                  <a:lnTo>
                    <a:pt x="494" y="3047"/>
                  </a:lnTo>
                  <a:lnTo>
                    <a:pt x="499" y="3043"/>
                  </a:lnTo>
                  <a:lnTo>
                    <a:pt x="504" y="3038"/>
                  </a:lnTo>
                  <a:lnTo>
                    <a:pt x="508" y="3033"/>
                  </a:lnTo>
                  <a:lnTo>
                    <a:pt x="513" y="3028"/>
                  </a:lnTo>
                  <a:lnTo>
                    <a:pt x="517" y="3024"/>
                  </a:lnTo>
                  <a:lnTo>
                    <a:pt x="521" y="3019"/>
                  </a:lnTo>
                  <a:lnTo>
                    <a:pt x="525" y="3015"/>
                  </a:lnTo>
                  <a:lnTo>
                    <a:pt x="528" y="3012"/>
                  </a:lnTo>
                  <a:lnTo>
                    <a:pt x="531" y="3008"/>
                  </a:lnTo>
                  <a:lnTo>
                    <a:pt x="533" y="3005"/>
                  </a:lnTo>
                  <a:lnTo>
                    <a:pt x="537" y="3001"/>
                  </a:lnTo>
                  <a:lnTo>
                    <a:pt x="540" y="2996"/>
                  </a:lnTo>
                  <a:lnTo>
                    <a:pt x="545" y="2991"/>
                  </a:lnTo>
                  <a:lnTo>
                    <a:pt x="550" y="2986"/>
                  </a:lnTo>
                  <a:lnTo>
                    <a:pt x="555" y="2980"/>
                  </a:lnTo>
                  <a:lnTo>
                    <a:pt x="560" y="2975"/>
                  </a:lnTo>
                  <a:lnTo>
                    <a:pt x="566" y="2969"/>
                  </a:lnTo>
                  <a:lnTo>
                    <a:pt x="571" y="2963"/>
                  </a:lnTo>
                  <a:lnTo>
                    <a:pt x="577" y="2957"/>
                  </a:lnTo>
                  <a:lnTo>
                    <a:pt x="583" y="2952"/>
                  </a:lnTo>
                  <a:lnTo>
                    <a:pt x="588" y="2947"/>
                  </a:lnTo>
                  <a:lnTo>
                    <a:pt x="593" y="2942"/>
                  </a:lnTo>
                  <a:lnTo>
                    <a:pt x="598" y="2938"/>
                  </a:lnTo>
                  <a:lnTo>
                    <a:pt x="603" y="2935"/>
                  </a:lnTo>
                  <a:lnTo>
                    <a:pt x="607" y="2932"/>
                  </a:lnTo>
                  <a:lnTo>
                    <a:pt x="610" y="2930"/>
                  </a:lnTo>
                  <a:lnTo>
                    <a:pt x="613" y="2927"/>
                  </a:lnTo>
                  <a:lnTo>
                    <a:pt x="617" y="2925"/>
                  </a:lnTo>
                  <a:lnTo>
                    <a:pt x="620" y="2922"/>
                  </a:lnTo>
                  <a:lnTo>
                    <a:pt x="623" y="2919"/>
                  </a:lnTo>
                  <a:lnTo>
                    <a:pt x="625" y="2916"/>
                  </a:lnTo>
                  <a:lnTo>
                    <a:pt x="628" y="2913"/>
                  </a:lnTo>
                  <a:lnTo>
                    <a:pt x="631" y="2910"/>
                  </a:lnTo>
                  <a:lnTo>
                    <a:pt x="634" y="2907"/>
                  </a:lnTo>
                  <a:lnTo>
                    <a:pt x="637" y="2904"/>
                  </a:lnTo>
                  <a:lnTo>
                    <a:pt x="640" y="2901"/>
                  </a:lnTo>
                  <a:lnTo>
                    <a:pt x="643" y="2899"/>
                  </a:lnTo>
                  <a:lnTo>
                    <a:pt x="646" y="2896"/>
                  </a:lnTo>
                  <a:lnTo>
                    <a:pt x="650" y="2893"/>
                  </a:lnTo>
                  <a:lnTo>
                    <a:pt x="654" y="2891"/>
                  </a:lnTo>
                  <a:lnTo>
                    <a:pt x="659" y="2889"/>
                  </a:lnTo>
                  <a:lnTo>
                    <a:pt x="663" y="2886"/>
                  </a:lnTo>
                  <a:lnTo>
                    <a:pt x="667" y="2884"/>
                  </a:lnTo>
                  <a:lnTo>
                    <a:pt x="670" y="2883"/>
                  </a:lnTo>
                  <a:lnTo>
                    <a:pt x="673" y="2881"/>
                  </a:lnTo>
                  <a:lnTo>
                    <a:pt x="676" y="2880"/>
                  </a:lnTo>
                  <a:lnTo>
                    <a:pt x="679" y="2879"/>
                  </a:lnTo>
                  <a:lnTo>
                    <a:pt x="681" y="2877"/>
                  </a:lnTo>
                  <a:lnTo>
                    <a:pt x="683" y="2876"/>
                  </a:lnTo>
                  <a:lnTo>
                    <a:pt x="685" y="2875"/>
                  </a:lnTo>
                  <a:lnTo>
                    <a:pt x="687" y="2874"/>
                  </a:lnTo>
                  <a:lnTo>
                    <a:pt x="688" y="2873"/>
                  </a:lnTo>
                  <a:lnTo>
                    <a:pt x="689" y="2871"/>
                  </a:lnTo>
                  <a:lnTo>
                    <a:pt x="689" y="2870"/>
                  </a:lnTo>
                  <a:lnTo>
                    <a:pt x="690" y="2868"/>
                  </a:lnTo>
                  <a:lnTo>
                    <a:pt x="690" y="2866"/>
                  </a:lnTo>
                  <a:lnTo>
                    <a:pt x="690" y="2864"/>
                  </a:lnTo>
                  <a:lnTo>
                    <a:pt x="690" y="2862"/>
                  </a:lnTo>
                  <a:lnTo>
                    <a:pt x="690" y="2859"/>
                  </a:lnTo>
                  <a:lnTo>
                    <a:pt x="690" y="2856"/>
                  </a:lnTo>
                  <a:lnTo>
                    <a:pt x="690" y="2853"/>
                  </a:lnTo>
                  <a:lnTo>
                    <a:pt x="689" y="2849"/>
                  </a:lnTo>
                  <a:lnTo>
                    <a:pt x="689" y="2846"/>
                  </a:lnTo>
                  <a:lnTo>
                    <a:pt x="688" y="2842"/>
                  </a:lnTo>
                  <a:lnTo>
                    <a:pt x="687" y="2837"/>
                  </a:lnTo>
                  <a:lnTo>
                    <a:pt x="687" y="2833"/>
                  </a:lnTo>
                  <a:lnTo>
                    <a:pt x="686" y="2828"/>
                  </a:lnTo>
                  <a:lnTo>
                    <a:pt x="685" y="2823"/>
                  </a:lnTo>
                  <a:lnTo>
                    <a:pt x="684" y="2817"/>
                  </a:lnTo>
                  <a:lnTo>
                    <a:pt x="682" y="2812"/>
                  </a:lnTo>
                  <a:lnTo>
                    <a:pt x="681" y="2805"/>
                  </a:lnTo>
                  <a:lnTo>
                    <a:pt x="680" y="2799"/>
                  </a:lnTo>
                  <a:lnTo>
                    <a:pt x="678" y="2793"/>
                  </a:lnTo>
                  <a:lnTo>
                    <a:pt x="677" y="2786"/>
                  </a:lnTo>
                  <a:lnTo>
                    <a:pt x="675" y="2778"/>
                  </a:lnTo>
                  <a:lnTo>
                    <a:pt x="674" y="2771"/>
                  </a:lnTo>
                  <a:lnTo>
                    <a:pt x="672" y="2764"/>
                  </a:lnTo>
                  <a:lnTo>
                    <a:pt x="671" y="2756"/>
                  </a:lnTo>
                  <a:lnTo>
                    <a:pt x="670" y="2749"/>
                  </a:lnTo>
                  <a:lnTo>
                    <a:pt x="669" y="2741"/>
                  </a:lnTo>
                  <a:lnTo>
                    <a:pt x="668" y="2734"/>
                  </a:lnTo>
                  <a:lnTo>
                    <a:pt x="667" y="2727"/>
                  </a:lnTo>
                  <a:lnTo>
                    <a:pt x="666" y="2720"/>
                  </a:lnTo>
                  <a:lnTo>
                    <a:pt x="666" y="2713"/>
                  </a:lnTo>
                  <a:lnTo>
                    <a:pt x="665" y="2707"/>
                  </a:lnTo>
                  <a:lnTo>
                    <a:pt x="665" y="2700"/>
                  </a:lnTo>
                  <a:lnTo>
                    <a:pt x="665" y="2695"/>
                  </a:lnTo>
                  <a:lnTo>
                    <a:pt x="666" y="2690"/>
                  </a:lnTo>
                  <a:lnTo>
                    <a:pt x="666" y="2685"/>
                  </a:lnTo>
                  <a:lnTo>
                    <a:pt x="667" y="2679"/>
                  </a:lnTo>
                  <a:lnTo>
                    <a:pt x="669" y="2670"/>
                  </a:lnTo>
                  <a:lnTo>
                    <a:pt x="672" y="2658"/>
                  </a:lnTo>
                  <a:lnTo>
                    <a:pt x="674" y="2644"/>
                  </a:lnTo>
                  <a:lnTo>
                    <a:pt x="677" y="2628"/>
                  </a:lnTo>
                  <a:lnTo>
                    <a:pt x="681" y="2611"/>
                  </a:lnTo>
                  <a:lnTo>
                    <a:pt x="684" y="2593"/>
                  </a:lnTo>
                  <a:lnTo>
                    <a:pt x="688" y="2575"/>
                  </a:lnTo>
                  <a:lnTo>
                    <a:pt x="691" y="2556"/>
                  </a:lnTo>
                  <a:lnTo>
                    <a:pt x="695" y="2537"/>
                  </a:lnTo>
                  <a:lnTo>
                    <a:pt x="698" y="2519"/>
                  </a:lnTo>
                  <a:lnTo>
                    <a:pt x="700" y="2503"/>
                  </a:lnTo>
                  <a:lnTo>
                    <a:pt x="703" y="2487"/>
                  </a:lnTo>
                  <a:lnTo>
                    <a:pt x="704" y="2473"/>
                  </a:lnTo>
                  <a:lnTo>
                    <a:pt x="706" y="2462"/>
                  </a:lnTo>
                  <a:lnTo>
                    <a:pt x="706" y="2453"/>
                  </a:lnTo>
                  <a:lnTo>
                    <a:pt x="706" y="2444"/>
                  </a:lnTo>
                  <a:lnTo>
                    <a:pt x="706" y="2434"/>
                  </a:lnTo>
                  <a:lnTo>
                    <a:pt x="705" y="2423"/>
                  </a:lnTo>
                  <a:lnTo>
                    <a:pt x="705" y="2411"/>
                  </a:lnTo>
                  <a:lnTo>
                    <a:pt x="704" y="2397"/>
                  </a:lnTo>
                  <a:lnTo>
                    <a:pt x="704" y="2383"/>
                  </a:lnTo>
                  <a:lnTo>
                    <a:pt x="703" y="2369"/>
                  </a:lnTo>
                  <a:lnTo>
                    <a:pt x="702" y="2354"/>
                  </a:lnTo>
                  <a:lnTo>
                    <a:pt x="701" y="2340"/>
                  </a:lnTo>
                  <a:lnTo>
                    <a:pt x="701" y="2326"/>
                  </a:lnTo>
                  <a:lnTo>
                    <a:pt x="700" y="2313"/>
                  </a:lnTo>
                  <a:lnTo>
                    <a:pt x="699" y="2301"/>
                  </a:lnTo>
                  <a:lnTo>
                    <a:pt x="699" y="2290"/>
                  </a:lnTo>
                  <a:lnTo>
                    <a:pt x="698" y="2280"/>
                  </a:lnTo>
                  <a:lnTo>
                    <a:pt x="698" y="2272"/>
                  </a:lnTo>
                  <a:lnTo>
                    <a:pt x="698" y="2265"/>
                  </a:lnTo>
                  <a:lnTo>
                    <a:pt x="698" y="2259"/>
                  </a:lnTo>
                  <a:lnTo>
                    <a:pt x="698" y="2251"/>
                  </a:lnTo>
                  <a:lnTo>
                    <a:pt x="699" y="2241"/>
                  </a:lnTo>
                  <a:lnTo>
                    <a:pt x="699" y="2229"/>
                  </a:lnTo>
                  <a:lnTo>
                    <a:pt x="700" y="2216"/>
                  </a:lnTo>
                  <a:lnTo>
                    <a:pt x="701" y="2203"/>
                  </a:lnTo>
                  <a:lnTo>
                    <a:pt x="702" y="2188"/>
                  </a:lnTo>
                  <a:lnTo>
                    <a:pt x="703" y="2174"/>
                  </a:lnTo>
                  <a:lnTo>
                    <a:pt x="704" y="2159"/>
                  </a:lnTo>
                  <a:lnTo>
                    <a:pt x="705" y="2144"/>
                  </a:lnTo>
                  <a:lnTo>
                    <a:pt x="706" y="2130"/>
                  </a:lnTo>
                  <a:lnTo>
                    <a:pt x="707" y="2116"/>
                  </a:lnTo>
                  <a:lnTo>
                    <a:pt x="708" y="2104"/>
                  </a:lnTo>
                  <a:lnTo>
                    <a:pt x="708" y="2092"/>
                  </a:lnTo>
                  <a:lnTo>
                    <a:pt x="709" y="2082"/>
                  </a:lnTo>
                  <a:lnTo>
                    <a:pt x="710" y="2074"/>
                  </a:lnTo>
                  <a:lnTo>
                    <a:pt x="711" y="2065"/>
                  </a:lnTo>
                  <a:lnTo>
                    <a:pt x="712" y="2053"/>
                  </a:lnTo>
                  <a:lnTo>
                    <a:pt x="713" y="2039"/>
                  </a:lnTo>
                  <a:lnTo>
                    <a:pt x="714" y="2024"/>
                  </a:lnTo>
                  <a:lnTo>
                    <a:pt x="716" y="2007"/>
                  </a:lnTo>
                  <a:lnTo>
                    <a:pt x="717" y="1989"/>
                  </a:lnTo>
                  <a:lnTo>
                    <a:pt x="718" y="1971"/>
                  </a:lnTo>
                  <a:lnTo>
                    <a:pt x="720" y="1952"/>
                  </a:lnTo>
                  <a:lnTo>
                    <a:pt x="721" y="1934"/>
                  </a:lnTo>
                  <a:lnTo>
                    <a:pt x="722" y="1916"/>
                  </a:lnTo>
                  <a:lnTo>
                    <a:pt x="723" y="1899"/>
                  </a:lnTo>
                  <a:lnTo>
                    <a:pt x="724" y="1884"/>
                  </a:lnTo>
                  <a:lnTo>
                    <a:pt x="725" y="1870"/>
                  </a:lnTo>
                  <a:lnTo>
                    <a:pt x="726" y="1859"/>
                  </a:lnTo>
                  <a:lnTo>
                    <a:pt x="726" y="1851"/>
                  </a:lnTo>
                  <a:lnTo>
                    <a:pt x="726" y="1846"/>
                  </a:lnTo>
                  <a:lnTo>
                    <a:pt x="726" y="1841"/>
                  </a:lnTo>
                  <a:lnTo>
                    <a:pt x="726" y="1835"/>
                  </a:lnTo>
                  <a:lnTo>
                    <a:pt x="726" y="1827"/>
                  </a:lnTo>
                  <a:lnTo>
                    <a:pt x="725" y="1818"/>
                  </a:lnTo>
                  <a:lnTo>
                    <a:pt x="725" y="1809"/>
                  </a:lnTo>
                  <a:lnTo>
                    <a:pt x="725" y="1799"/>
                  </a:lnTo>
                  <a:lnTo>
                    <a:pt x="724" y="1789"/>
                  </a:lnTo>
                  <a:lnTo>
                    <a:pt x="724" y="1778"/>
                  </a:lnTo>
                  <a:lnTo>
                    <a:pt x="724" y="1768"/>
                  </a:lnTo>
                  <a:lnTo>
                    <a:pt x="723" y="1758"/>
                  </a:lnTo>
                  <a:lnTo>
                    <a:pt x="723" y="1749"/>
                  </a:lnTo>
                  <a:lnTo>
                    <a:pt x="723" y="1742"/>
                  </a:lnTo>
                  <a:lnTo>
                    <a:pt x="722" y="1735"/>
                  </a:lnTo>
                  <a:lnTo>
                    <a:pt x="722" y="1730"/>
                  </a:lnTo>
                  <a:lnTo>
                    <a:pt x="722" y="1727"/>
                  </a:lnTo>
                  <a:lnTo>
                    <a:pt x="722" y="1726"/>
                  </a:lnTo>
                  <a:lnTo>
                    <a:pt x="722" y="1729"/>
                  </a:lnTo>
                  <a:lnTo>
                    <a:pt x="723" y="1740"/>
                  </a:lnTo>
                  <a:lnTo>
                    <a:pt x="724" y="1756"/>
                  </a:lnTo>
                  <a:lnTo>
                    <a:pt x="725" y="1777"/>
                  </a:lnTo>
                  <a:lnTo>
                    <a:pt x="726" y="1802"/>
                  </a:lnTo>
                  <a:lnTo>
                    <a:pt x="727" y="1831"/>
                  </a:lnTo>
                  <a:lnTo>
                    <a:pt x="729" y="1861"/>
                  </a:lnTo>
                  <a:lnTo>
                    <a:pt x="731" y="1893"/>
                  </a:lnTo>
                  <a:lnTo>
                    <a:pt x="733" y="1924"/>
                  </a:lnTo>
                  <a:lnTo>
                    <a:pt x="735" y="1956"/>
                  </a:lnTo>
                  <a:lnTo>
                    <a:pt x="737" y="1985"/>
                  </a:lnTo>
                  <a:lnTo>
                    <a:pt x="739" y="2012"/>
                  </a:lnTo>
                  <a:lnTo>
                    <a:pt x="741" y="2036"/>
                  </a:lnTo>
                  <a:lnTo>
                    <a:pt x="743" y="2056"/>
                  </a:lnTo>
                  <a:lnTo>
                    <a:pt x="744" y="2070"/>
                  </a:lnTo>
                  <a:lnTo>
                    <a:pt x="746" y="2078"/>
                  </a:lnTo>
                  <a:lnTo>
                    <a:pt x="748" y="2083"/>
                  </a:lnTo>
                  <a:lnTo>
                    <a:pt x="749" y="2089"/>
                  </a:lnTo>
                  <a:lnTo>
                    <a:pt x="751" y="2095"/>
                  </a:lnTo>
                  <a:lnTo>
                    <a:pt x="753" y="2103"/>
                  </a:lnTo>
                  <a:lnTo>
                    <a:pt x="754" y="2111"/>
                  </a:lnTo>
                  <a:lnTo>
                    <a:pt x="756" y="2120"/>
                  </a:lnTo>
                  <a:lnTo>
                    <a:pt x="758" y="2129"/>
                  </a:lnTo>
                  <a:lnTo>
                    <a:pt x="760" y="2138"/>
                  </a:lnTo>
                  <a:lnTo>
                    <a:pt x="761" y="2148"/>
                  </a:lnTo>
                  <a:lnTo>
                    <a:pt x="763" y="2157"/>
                  </a:lnTo>
                  <a:lnTo>
                    <a:pt x="764" y="2166"/>
                  </a:lnTo>
                  <a:lnTo>
                    <a:pt x="766" y="2175"/>
                  </a:lnTo>
                  <a:lnTo>
                    <a:pt x="767" y="2184"/>
                  </a:lnTo>
                  <a:lnTo>
                    <a:pt x="768" y="2192"/>
                  </a:lnTo>
                  <a:lnTo>
                    <a:pt x="769" y="2199"/>
                  </a:lnTo>
                  <a:lnTo>
                    <a:pt x="770" y="2205"/>
                  </a:lnTo>
                  <a:lnTo>
                    <a:pt x="771" y="2211"/>
                  </a:lnTo>
                  <a:lnTo>
                    <a:pt x="771" y="2217"/>
                  </a:lnTo>
                  <a:lnTo>
                    <a:pt x="772" y="2223"/>
                  </a:lnTo>
                  <a:lnTo>
                    <a:pt x="773" y="2229"/>
                  </a:lnTo>
                  <a:lnTo>
                    <a:pt x="774" y="2235"/>
                  </a:lnTo>
                  <a:lnTo>
                    <a:pt x="774" y="2240"/>
                  </a:lnTo>
                  <a:lnTo>
                    <a:pt x="775" y="2246"/>
                  </a:lnTo>
                  <a:lnTo>
                    <a:pt x="775" y="2251"/>
                  </a:lnTo>
                  <a:lnTo>
                    <a:pt x="776" y="2256"/>
                  </a:lnTo>
                  <a:lnTo>
                    <a:pt x="776" y="2261"/>
                  </a:lnTo>
                  <a:lnTo>
                    <a:pt x="777" y="2266"/>
                  </a:lnTo>
                  <a:lnTo>
                    <a:pt x="777" y="2270"/>
                  </a:lnTo>
                  <a:lnTo>
                    <a:pt x="777" y="2275"/>
                  </a:lnTo>
                  <a:lnTo>
                    <a:pt x="778" y="2279"/>
                  </a:lnTo>
                  <a:lnTo>
                    <a:pt x="778" y="2282"/>
                  </a:lnTo>
                  <a:lnTo>
                    <a:pt x="778" y="2285"/>
                  </a:lnTo>
                  <a:lnTo>
                    <a:pt x="778" y="2289"/>
                  </a:lnTo>
                  <a:lnTo>
                    <a:pt x="777" y="2295"/>
                  </a:lnTo>
                  <a:lnTo>
                    <a:pt x="775" y="2303"/>
                  </a:lnTo>
                  <a:lnTo>
                    <a:pt x="774" y="2313"/>
                  </a:lnTo>
                  <a:lnTo>
                    <a:pt x="772" y="2323"/>
                  </a:lnTo>
                  <a:lnTo>
                    <a:pt x="769" y="2335"/>
                  </a:lnTo>
                  <a:lnTo>
                    <a:pt x="767" y="2347"/>
                  </a:lnTo>
                  <a:lnTo>
                    <a:pt x="764" y="2360"/>
                  </a:lnTo>
                  <a:lnTo>
                    <a:pt x="762" y="2373"/>
                  </a:lnTo>
                  <a:lnTo>
                    <a:pt x="760" y="2386"/>
                  </a:lnTo>
                  <a:lnTo>
                    <a:pt x="758" y="2399"/>
                  </a:lnTo>
                  <a:lnTo>
                    <a:pt x="756" y="2412"/>
                  </a:lnTo>
                  <a:lnTo>
                    <a:pt x="755" y="2424"/>
                  </a:lnTo>
                  <a:lnTo>
                    <a:pt x="754" y="2435"/>
                  </a:lnTo>
                  <a:lnTo>
                    <a:pt x="754" y="2445"/>
                  </a:lnTo>
                  <a:lnTo>
                    <a:pt x="754" y="2453"/>
                  </a:lnTo>
                  <a:lnTo>
                    <a:pt x="755" y="2462"/>
                  </a:lnTo>
                  <a:lnTo>
                    <a:pt x="757" y="2473"/>
                  </a:lnTo>
                  <a:lnTo>
                    <a:pt x="759" y="2486"/>
                  </a:lnTo>
                  <a:lnTo>
                    <a:pt x="761" y="2502"/>
                  </a:lnTo>
                  <a:lnTo>
                    <a:pt x="764" y="2518"/>
                  </a:lnTo>
                  <a:lnTo>
                    <a:pt x="767" y="2536"/>
                  </a:lnTo>
                  <a:lnTo>
                    <a:pt x="770" y="2554"/>
                  </a:lnTo>
                  <a:lnTo>
                    <a:pt x="773" y="2573"/>
                  </a:lnTo>
                  <a:lnTo>
                    <a:pt x="777" y="2591"/>
                  </a:lnTo>
                  <a:lnTo>
                    <a:pt x="780" y="2610"/>
                  </a:lnTo>
                  <a:lnTo>
                    <a:pt x="783" y="2627"/>
                  </a:lnTo>
                  <a:lnTo>
                    <a:pt x="785" y="2644"/>
                  </a:lnTo>
                  <a:lnTo>
                    <a:pt x="787" y="2659"/>
                  </a:lnTo>
                  <a:lnTo>
                    <a:pt x="789" y="2673"/>
                  </a:lnTo>
                  <a:lnTo>
                    <a:pt x="790" y="2684"/>
                  </a:lnTo>
                  <a:lnTo>
                    <a:pt x="790" y="2693"/>
                  </a:lnTo>
                  <a:lnTo>
                    <a:pt x="790" y="2700"/>
                  </a:lnTo>
                  <a:lnTo>
                    <a:pt x="790" y="2708"/>
                  </a:lnTo>
                  <a:lnTo>
                    <a:pt x="790" y="2715"/>
                  </a:lnTo>
                  <a:lnTo>
                    <a:pt x="790" y="2722"/>
                  </a:lnTo>
                  <a:lnTo>
                    <a:pt x="790" y="2730"/>
                  </a:lnTo>
                  <a:lnTo>
                    <a:pt x="790" y="2737"/>
                  </a:lnTo>
                  <a:lnTo>
                    <a:pt x="790" y="2744"/>
                  </a:lnTo>
                  <a:lnTo>
                    <a:pt x="789" y="2751"/>
                  </a:lnTo>
                  <a:lnTo>
                    <a:pt x="789" y="2758"/>
                  </a:lnTo>
                  <a:lnTo>
                    <a:pt x="789" y="2765"/>
                  </a:lnTo>
                  <a:lnTo>
                    <a:pt x="789" y="2772"/>
                  </a:lnTo>
                  <a:lnTo>
                    <a:pt x="788" y="2779"/>
                  </a:lnTo>
                  <a:lnTo>
                    <a:pt x="788" y="2786"/>
                  </a:lnTo>
                  <a:lnTo>
                    <a:pt x="787" y="2792"/>
                  </a:lnTo>
                  <a:lnTo>
                    <a:pt x="787" y="2798"/>
                  </a:lnTo>
                  <a:lnTo>
                    <a:pt x="786" y="2805"/>
                  </a:lnTo>
                  <a:lnTo>
                    <a:pt x="785" y="2810"/>
                  </a:lnTo>
                  <a:lnTo>
                    <a:pt x="784" y="2816"/>
                  </a:lnTo>
                  <a:lnTo>
                    <a:pt x="782" y="2821"/>
                  </a:lnTo>
                  <a:lnTo>
                    <a:pt x="781" y="2826"/>
                  </a:lnTo>
                  <a:lnTo>
                    <a:pt x="779" y="2830"/>
                  </a:lnTo>
                  <a:lnTo>
                    <a:pt x="777" y="2835"/>
                  </a:lnTo>
                  <a:lnTo>
                    <a:pt x="776" y="2839"/>
                  </a:lnTo>
                  <a:lnTo>
                    <a:pt x="774" y="2843"/>
                  </a:lnTo>
                  <a:lnTo>
                    <a:pt x="773" y="2847"/>
                  </a:lnTo>
                  <a:lnTo>
                    <a:pt x="772" y="2850"/>
                  </a:lnTo>
                  <a:lnTo>
                    <a:pt x="771" y="2854"/>
                  </a:lnTo>
                  <a:lnTo>
                    <a:pt x="770" y="2858"/>
                  </a:lnTo>
                  <a:lnTo>
                    <a:pt x="770" y="2861"/>
                  </a:lnTo>
                  <a:lnTo>
                    <a:pt x="771" y="2865"/>
                  </a:lnTo>
                  <a:lnTo>
                    <a:pt x="772" y="2869"/>
                  </a:lnTo>
                  <a:lnTo>
                    <a:pt x="774" y="2872"/>
                  </a:lnTo>
                  <a:lnTo>
                    <a:pt x="776" y="2876"/>
                  </a:lnTo>
                  <a:lnTo>
                    <a:pt x="779" y="2880"/>
                  </a:lnTo>
                  <a:lnTo>
                    <a:pt x="781" y="2883"/>
                  </a:lnTo>
                  <a:lnTo>
                    <a:pt x="784" y="2887"/>
                  </a:lnTo>
                  <a:lnTo>
                    <a:pt x="787" y="2891"/>
                  </a:lnTo>
                  <a:lnTo>
                    <a:pt x="790" y="2894"/>
                  </a:lnTo>
                  <a:lnTo>
                    <a:pt x="793" y="2898"/>
                  </a:lnTo>
                  <a:lnTo>
                    <a:pt x="796" y="2901"/>
                  </a:lnTo>
                  <a:lnTo>
                    <a:pt x="800" y="2905"/>
                  </a:lnTo>
                  <a:lnTo>
                    <a:pt x="804" y="2908"/>
                  </a:lnTo>
                  <a:lnTo>
                    <a:pt x="808" y="2911"/>
                  </a:lnTo>
                  <a:lnTo>
                    <a:pt x="813" y="2914"/>
                  </a:lnTo>
                  <a:lnTo>
                    <a:pt x="817" y="2917"/>
                  </a:lnTo>
                  <a:lnTo>
                    <a:pt x="822" y="2920"/>
                  </a:lnTo>
                  <a:lnTo>
                    <a:pt x="828" y="2922"/>
                  </a:lnTo>
                  <a:lnTo>
                    <a:pt x="834" y="2924"/>
                  </a:lnTo>
                  <a:lnTo>
                    <a:pt x="840" y="2927"/>
                  </a:lnTo>
                  <a:lnTo>
                    <a:pt x="848" y="2931"/>
                  </a:lnTo>
                  <a:lnTo>
                    <a:pt x="858" y="2936"/>
                  </a:lnTo>
                  <a:lnTo>
                    <a:pt x="868" y="2942"/>
                  </a:lnTo>
                  <a:lnTo>
                    <a:pt x="878" y="2948"/>
                  </a:lnTo>
                  <a:lnTo>
                    <a:pt x="889" y="2955"/>
                  </a:lnTo>
                  <a:lnTo>
                    <a:pt x="901" y="2962"/>
                  </a:lnTo>
                  <a:lnTo>
                    <a:pt x="912" y="2970"/>
                  </a:lnTo>
                  <a:lnTo>
                    <a:pt x="923" y="2977"/>
                  </a:lnTo>
                  <a:lnTo>
                    <a:pt x="934" y="2984"/>
                  </a:lnTo>
                  <a:lnTo>
                    <a:pt x="945" y="2991"/>
                  </a:lnTo>
                  <a:lnTo>
                    <a:pt x="954" y="2997"/>
                  </a:lnTo>
                  <a:lnTo>
                    <a:pt x="963" y="3002"/>
                  </a:lnTo>
                  <a:lnTo>
                    <a:pt x="970" y="3007"/>
                  </a:lnTo>
                  <a:lnTo>
                    <a:pt x="976" y="3010"/>
                  </a:lnTo>
                  <a:lnTo>
                    <a:pt x="981" y="3012"/>
                  </a:lnTo>
                  <a:lnTo>
                    <a:pt x="985" y="3014"/>
                  </a:lnTo>
                  <a:lnTo>
                    <a:pt x="988" y="3015"/>
                  </a:lnTo>
                  <a:lnTo>
                    <a:pt x="991" y="3017"/>
                  </a:lnTo>
                  <a:lnTo>
                    <a:pt x="994" y="3019"/>
                  </a:lnTo>
                  <a:lnTo>
                    <a:pt x="997" y="3020"/>
                  </a:lnTo>
                  <a:lnTo>
                    <a:pt x="999" y="3022"/>
                  </a:lnTo>
                  <a:lnTo>
                    <a:pt x="1002" y="3023"/>
                  </a:lnTo>
                  <a:lnTo>
                    <a:pt x="1004" y="3024"/>
                  </a:lnTo>
                  <a:lnTo>
                    <a:pt x="1006" y="3025"/>
                  </a:lnTo>
                  <a:lnTo>
                    <a:pt x="1008" y="3026"/>
                  </a:lnTo>
                  <a:lnTo>
                    <a:pt x="1010" y="3026"/>
                  </a:lnTo>
                  <a:lnTo>
                    <a:pt x="1012" y="3027"/>
                  </a:lnTo>
                  <a:lnTo>
                    <a:pt x="1015" y="3027"/>
                  </a:lnTo>
                  <a:lnTo>
                    <a:pt x="1017" y="3026"/>
                  </a:lnTo>
                  <a:lnTo>
                    <a:pt x="1019" y="3025"/>
                  </a:lnTo>
                  <a:lnTo>
                    <a:pt x="1021" y="3024"/>
                  </a:lnTo>
                  <a:lnTo>
                    <a:pt x="1023" y="3022"/>
                  </a:lnTo>
                  <a:lnTo>
                    <a:pt x="1026" y="3019"/>
                  </a:lnTo>
                  <a:lnTo>
                    <a:pt x="1028" y="3016"/>
                  </a:lnTo>
                  <a:lnTo>
                    <a:pt x="1031" y="3012"/>
                  </a:lnTo>
                  <a:lnTo>
                    <a:pt x="1033" y="3007"/>
                  </a:lnTo>
                  <a:lnTo>
                    <a:pt x="1036" y="3002"/>
                  </a:lnTo>
                  <a:lnTo>
                    <a:pt x="1038" y="2996"/>
                  </a:lnTo>
                  <a:lnTo>
                    <a:pt x="1040" y="2991"/>
                  </a:lnTo>
                  <a:lnTo>
                    <a:pt x="1041" y="2985"/>
                  </a:lnTo>
                  <a:lnTo>
                    <a:pt x="1043" y="2979"/>
                  </a:lnTo>
                  <a:lnTo>
                    <a:pt x="1044" y="2973"/>
                  </a:lnTo>
                  <a:lnTo>
                    <a:pt x="1045" y="2967"/>
                  </a:lnTo>
                  <a:lnTo>
                    <a:pt x="1045" y="2962"/>
                  </a:lnTo>
                  <a:lnTo>
                    <a:pt x="1044" y="2957"/>
                  </a:lnTo>
                  <a:lnTo>
                    <a:pt x="1043" y="2952"/>
                  </a:lnTo>
                  <a:lnTo>
                    <a:pt x="1041" y="2948"/>
                  </a:lnTo>
                  <a:lnTo>
                    <a:pt x="1038" y="2944"/>
                  </a:lnTo>
                  <a:lnTo>
                    <a:pt x="1036" y="2940"/>
                  </a:lnTo>
                  <a:lnTo>
                    <a:pt x="1033" y="2936"/>
                  </a:lnTo>
                  <a:lnTo>
                    <a:pt x="1029" y="2932"/>
                  </a:lnTo>
                  <a:lnTo>
                    <a:pt x="1026" y="2928"/>
                  </a:lnTo>
                  <a:lnTo>
                    <a:pt x="1022" y="2924"/>
                  </a:lnTo>
                  <a:lnTo>
                    <a:pt x="1019" y="2919"/>
                  </a:lnTo>
                  <a:lnTo>
                    <a:pt x="1015" y="2915"/>
                  </a:lnTo>
                  <a:lnTo>
                    <a:pt x="1011" y="2910"/>
                  </a:lnTo>
                  <a:lnTo>
                    <a:pt x="1008" y="2906"/>
                  </a:lnTo>
                  <a:lnTo>
                    <a:pt x="1004" y="2902"/>
                  </a:lnTo>
                  <a:lnTo>
                    <a:pt x="1000" y="2898"/>
                  </a:lnTo>
                  <a:lnTo>
                    <a:pt x="997" y="2894"/>
                  </a:lnTo>
                  <a:lnTo>
                    <a:pt x="994" y="2891"/>
                  </a:lnTo>
                  <a:lnTo>
                    <a:pt x="991" y="2887"/>
                  </a:lnTo>
                  <a:lnTo>
                    <a:pt x="989" y="2884"/>
                  </a:lnTo>
                  <a:lnTo>
                    <a:pt x="986" y="2881"/>
                  </a:lnTo>
                  <a:lnTo>
                    <a:pt x="983" y="2877"/>
                  </a:lnTo>
                  <a:lnTo>
                    <a:pt x="978" y="2873"/>
                  </a:lnTo>
                  <a:lnTo>
                    <a:pt x="973" y="2869"/>
                  </a:lnTo>
                  <a:lnTo>
                    <a:pt x="968" y="2865"/>
                  </a:lnTo>
                  <a:lnTo>
                    <a:pt x="962" y="2860"/>
                  </a:lnTo>
                  <a:lnTo>
                    <a:pt x="956" y="2855"/>
                  </a:lnTo>
                  <a:lnTo>
                    <a:pt x="950" y="2850"/>
                  </a:lnTo>
                  <a:lnTo>
                    <a:pt x="944" y="2846"/>
                  </a:lnTo>
                  <a:lnTo>
                    <a:pt x="938" y="2841"/>
                  </a:lnTo>
                  <a:lnTo>
                    <a:pt x="932" y="2836"/>
                  </a:lnTo>
                  <a:lnTo>
                    <a:pt x="927" y="2832"/>
                  </a:lnTo>
                  <a:lnTo>
                    <a:pt x="922" y="2827"/>
                  </a:lnTo>
                  <a:lnTo>
                    <a:pt x="918" y="2823"/>
                  </a:lnTo>
                  <a:lnTo>
                    <a:pt x="915" y="2820"/>
                  </a:lnTo>
                  <a:lnTo>
                    <a:pt x="914" y="2816"/>
                  </a:lnTo>
                  <a:lnTo>
                    <a:pt x="912" y="2813"/>
                  </a:lnTo>
                  <a:lnTo>
                    <a:pt x="910" y="2810"/>
                  </a:lnTo>
                  <a:lnTo>
                    <a:pt x="909" y="2807"/>
                  </a:lnTo>
                  <a:lnTo>
                    <a:pt x="907" y="2804"/>
                  </a:lnTo>
                  <a:lnTo>
                    <a:pt x="905" y="2801"/>
                  </a:lnTo>
                  <a:lnTo>
                    <a:pt x="904" y="2798"/>
                  </a:lnTo>
                  <a:lnTo>
                    <a:pt x="902" y="2795"/>
                  </a:lnTo>
                  <a:lnTo>
                    <a:pt x="901" y="2791"/>
                  </a:lnTo>
                  <a:lnTo>
                    <a:pt x="899" y="2787"/>
                  </a:lnTo>
                  <a:lnTo>
                    <a:pt x="898" y="2784"/>
                  </a:lnTo>
                  <a:lnTo>
                    <a:pt x="897" y="2780"/>
                  </a:lnTo>
                  <a:lnTo>
                    <a:pt x="896" y="2775"/>
                  </a:lnTo>
                  <a:lnTo>
                    <a:pt x="895" y="2771"/>
                  </a:lnTo>
                  <a:lnTo>
                    <a:pt x="894" y="2766"/>
                  </a:lnTo>
                  <a:lnTo>
                    <a:pt x="894" y="2762"/>
                  </a:lnTo>
                  <a:lnTo>
                    <a:pt x="894" y="2757"/>
                  </a:lnTo>
                  <a:lnTo>
                    <a:pt x="894" y="2750"/>
                  </a:lnTo>
                  <a:lnTo>
                    <a:pt x="895" y="2740"/>
                  </a:lnTo>
                  <a:lnTo>
                    <a:pt x="897" y="2727"/>
                  </a:lnTo>
                  <a:lnTo>
                    <a:pt x="899" y="2713"/>
                  </a:lnTo>
                  <a:lnTo>
                    <a:pt x="902" y="2696"/>
                  </a:lnTo>
                  <a:lnTo>
                    <a:pt x="905" y="2679"/>
                  </a:lnTo>
                  <a:lnTo>
                    <a:pt x="909" y="2660"/>
                  </a:lnTo>
                  <a:lnTo>
                    <a:pt x="913" y="2642"/>
                  </a:lnTo>
                  <a:lnTo>
                    <a:pt x="916" y="2623"/>
                  </a:lnTo>
                  <a:lnTo>
                    <a:pt x="920" y="2605"/>
                  </a:lnTo>
                  <a:lnTo>
                    <a:pt x="924" y="2588"/>
                  </a:lnTo>
                  <a:lnTo>
                    <a:pt x="927" y="2572"/>
                  </a:lnTo>
                  <a:lnTo>
                    <a:pt x="930" y="2558"/>
                  </a:lnTo>
                  <a:lnTo>
                    <a:pt x="933" y="2547"/>
                  </a:lnTo>
                  <a:lnTo>
                    <a:pt x="936" y="2538"/>
                  </a:lnTo>
                  <a:lnTo>
                    <a:pt x="937" y="2533"/>
                  </a:lnTo>
                  <a:lnTo>
                    <a:pt x="939" y="2527"/>
                  </a:lnTo>
                  <a:lnTo>
                    <a:pt x="941" y="2518"/>
                  </a:lnTo>
                  <a:lnTo>
                    <a:pt x="944" y="2507"/>
                  </a:lnTo>
                  <a:lnTo>
                    <a:pt x="946" y="2493"/>
                  </a:lnTo>
                  <a:lnTo>
                    <a:pt x="949" y="2477"/>
                  </a:lnTo>
                  <a:lnTo>
                    <a:pt x="952" y="2459"/>
                  </a:lnTo>
                  <a:lnTo>
                    <a:pt x="955" y="2441"/>
                  </a:lnTo>
                  <a:lnTo>
                    <a:pt x="958" y="2422"/>
                  </a:lnTo>
                  <a:lnTo>
                    <a:pt x="960" y="2403"/>
                  </a:lnTo>
                  <a:lnTo>
                    <a:pt x="963" y="2384"/>
                  </a:lnTo>
                  <a:lnTo>
                    <a:pt x="965" y="2366"/>
                  </a:lnTo>
                  <a:lnTo>
                    <a:pt x="967" y="2350"/>
                  </a:lnTo>
                  <a:lnTo>
                    <a:pt x="968" y="2335"/>
                  </a:lnTo>
                  <a:lnTo>
                    <a:pt x="969" y="2322"/>
                  </a:lnTo>
                  <a:lnTo>
                    <a:pt x="970" y="2312"/>
                  </a:lnTo>
                  <a:lnTo>
                    <a:pt x="969" y="2305"/>
                  </a:lnTo>
                  <a:lnTo>
                    <a:pt x="968" y="2299"/>
                  </a:lnTo>
                  <a:lnTo>
                    <a:pt x="967" y="2292"/>
                  </a:lnTo>
                  <a:lnTo>
                    <a:pt x="966" y="2285"/>
                  </a:lnTo>
                  <a:lnTo>
                    <a:pt x="964" y="2276"/>
                  </a:lnTo>
                  <a:lnTo>
                    <a:pt x="963" y="2267"/>
                  </a:lnTo>
                  <a:lnTo>
                    <a:pt x="961" y="2258"/>
                  </a:lnTo>
                  <a:lnTo>
                    <a:pt x="960" y="2248"/>
                  </a:lnTo>
                  <a:lnTo>
                    <a:pt x="958" y="2238"/>
                  </a:lnTo>
                  <a:lnTo>
                    <a:pt x="957" y="2229"/>
                  </a:lnTo>
                  <a:lnTo>
                    <a:pt x="955" y="2219"/>
                  </a:lnTo>
                  <a:lnTo>
                    <a:pt x="954" y="2210"/>
                  </a:lnTo>
                  <a:lnTo>
                    <a:pt x="953" y="2202"/>
                  </a:lnTo>
                  <a:lnTo>
                    <a:pt x="953" y="2194"/>
                  </a:lnTo>
                  <a:lnTo>
                    <a:pt x="953" y="2188"/>
                  </a:lnTo>
                  <a:lnTo>
                    <a:pt x="953" y="2182"/>
                  </a:lnTo>
                  <a:lnTo>
                    <a:pt x="953" y="2178"/>
                  </a:lnTo>
                  <a:lnTo>
                    <a:pt x="954" y="2173"/>
                  </a:lnTo>
                  <a:lnTo>
                    <a:pt x="955" y="2166"/>
                  </a:lnTo>
                  <a:lnTo>
                    <a:pt x="955" y="2158"/>
                  </a:lnTo>
                  <a:lnTo>
                    <a:pt x="956" y="2148"/>
                  </a:lnTo>
                  <a:lnTo>
                    <a:pt x="957" y="2137"/>
                  </a:lnTo>
                  <a:lnTo>
                    <a:pt x="958" y="2126"/>
                  </a:lnTo>
                  <a:lnTo>
                    <a:pt x="958" y="2113"/>
                  </a:lnTo>
                  <a:lnTo>
                    <a:pt x="959" y="2100"/>
                  </a:lnTo>
                  <a:lnTo>
                    <a:pt x="960" y="2087"/>
                  </a:lnTo>
                  <a:lnTo>
                    <a:pt x="961" y="2073"/>
                  </a:lnTo>
                  <a:lnTo>
                    <a:pt x="961" y="2059"/>
                  </a:lnTo>
                  <a:lnTo>
                    <a:pt x="962" y="2046"/>
                  </a:lnTo>
                  <a:lnTo>
                    <a:pt x="963" y="2034"/>
                  </a:lnTo>
                  <a:lnTo>
                    <a:pt x="964" y="2022"/>
                  </a:lnTo>
                  <a:lnTo>
                    <a:pt x="965" y="2011"/>
                  </a:lnTo>
                  <a:lnTo>
                    <a:pt x="965" y="2002"/>
                  </a:lnTo>
                  <a:lnTo>
                    <a:pt x="967" y="1990"/>
                  </a:lnTo>
                  <a:lnTo>
                    <a:pt x="970" y="1973"/>
                  </a:lnTo>
                  <a:lnTo>
                    <a:pt x="974" y="1953"/>
                  </a:lnTo>
                  <a:lnTo>
                    <a:pt x="979" y="1929"/>
                  </a:lnTo>
                  <a:lnTo>
                    <a:pt x="986" y="1902"/>
                  </a:lnTo>
                  <a:lnTo>
                    <a:pt x="992" y="1873"/>
                  </a:lnTo>
                  <a:lnTo>
                    <a:pt x="999" y="1843"/>
                  </a:lnTo>
                  <a:lnTo>
                    <a:pt x="1006" y="1813"/>
                  </a:lnTo>
                  <a:lnTo>
                    <a:pt x="1014" y="1782"/>
                  </a:lnTo>
                  <a:lnTo>
                    <a:pt x="1021" y="1752"/>
                  </a:lnTo>
                  <a:lnTo>
                    <a:pt x="1027" y="1724"/>
                  </a:lnTo>
                  <a:lnTo>
                    <a:pt x="1033" y="1698"/>
                  </a:lnTo>
                  <a:lnTo>
                    <a:pt x="1038" y="1675"/>
                  </a:lnTo>
                  <a:lnTo>
                    <a:pt x="1041" y="1655"/>
                  </a:lnTo>
                  <a:lnTo>
                    <a:pt x="1044" y="1640"/>
                  </a:lnTo>
                  <a:lnTo>
                    <a:pt x="1045" y="1630"/>
                  </a:lnTo>
                  <a:lnTo>
                    <a:pt x="1045" y="1622"/>
                  </a:lnTo>
                  <a:lnTo>
                    <a:pt x="1044" y="1615"/>
                  </a:lnTo>
                  <a:lnTo>
                    <a:pt x="1044" y="1607"/>
                  </a:lnTo>
                  <a:lnTo>
                    <a:pt x="1043" y="1599"/>
                  </a:lnTo>
                  <a:lnTo>
                    <a:pt x="1042" y="1591"/>
                  </a:lnTo>
                  <a:lnTo>
                    <a:pt x="1041" y="1584"/>
                  </a:lnTo>
                  <a:lnTo>
                    <a:pt x="1039" y="1577"/>
                  </a:lnTo>
                  <a:lnTo>
                    <a:pt x="1038" y="1569"/>
                  </a:lnTo>
                  <a:lnTo>
                    <a:pt x="1036" y="1563"/>
                  </a:lnTo>
                  <a:lnTo>
                    <a:pt x="1035" y="1556"/>
                  </a:lnTo>
                  <a:lnTo>
                    <a:pt x="1033" y="1550"/>
                  </a:lnTo>
                  <a:lnTo>
                    <a:pt x="1031" y="1545"/>
                  </a:lnTo>
                  <a:lnTo>
                    <a:pt x="1030" y="1540"/>
                  </a:lnTo>
                  <a:lnTo>
                    <a:pt x="1028" y="1536"/>
                  </a:lnTo>
                  <a:lnTo>
                    <a:pt x="1026" y="1533"/>
                  </a:lnTo>
                  <a:lnTo>
                    <a:pt x="1025" y="1530"/>
                  </a:lnTo>
                  <a:lnTo>
                    <a:pt x="1023" y="1527"/>
                  </a:lnTo>
                  <a:lnTo>
                    <a:pt x="1022" y="1523"/>
                  </a:lnTo>
                  <a:lnTo>
                    <a:pt x="1020" y="1517"/>
                  </a:lnTo>
                  <a:lnTo>
                    <a:pt x="1019" y="1511"/>
                  </a:lnTo>
                  <a:lnTo>
                    <a:pt x="1017" y="1504"/>
                  </a:lnTo>
                  <a:lnTo>
                    <a:pt x="1015" y="1497"/>
                  </a:lnTo>
                  <a:lnTo>
                    <a:pt x="1014" y="1489"/>
                  </a:lnTo>
                  <a:lnTo>
                    <a:pt x="1012" y="1480"/>
                  </a:lnTo>
                  <a:lnTo>
                    <a:pt x="1011" y="1472"/>
                  </a:lnTo>
                  <a:lnTo>
                    <a:pt x="1010" y="1464"/>
                  </a:lnTo>
                  <a:lnTo>
                    <a:pt x="1009" y="1455"/>
                  </a:lnTo>
                  <a:lnTo>
                    <a:pt x="1009" y="1447"/>
                  </a:lnTo>
                  <a:lnTo>
                    <a:pt x="1008" y="1440"/>
                  </a:lnTo>
                  <a:lnTo>
                    <a:pt x="1008" y="1433"/>
                  </a:lnTo>
                  <a:lnTo>
                    <a:pt x="1009" y="1427"/>
                  </a:lnTo>
                  <a:lnTo>
                    <a:pt x="1009" y="1422"/>
                  </a:lnTo>
                  <a:lnTo>
                    <a:pt x="1010" y="1417"/>
                  </a:lnTo>
                  <a:lnTo>
                    <a:pt x="1012" y="1412"/>
                  </a:lnTo>
                  <a:lnTo>
                    <a:pt x="1014" y="1406"/>
                  </a:lnTo>
                  <a:lnTo>
                    <a:pt x="1016" y="1399"/>
                  </a:lnTo>
                  <a:lnTo>
                    <a:pt x="1019" y="1392"/>
                  </a:lnTo>
                  <a:lnTo>
                    <a:pt x="1022" y="1385"/>
                  </a:lnTo>
                  <a:lnTo>
                    <a:pt x="1025" y="1378"/>
                  </a:lnTo>
                  <a:lnTo>
                    <a:pt x="1029" y="1370"/>
                  </a:lnTo>
                  <a:lnTo>
                    <a:pt x="1032" y="1363"/>
                  </a:lnTo>
                  <a:lnTo>
                    <a:pt x="1035" y="1355"/>
                  </a:lnTo>
                  <a:lnTo>
                    <a:pt x="1038" y="1348"/>
                  </a:lnTo>
                  <a:lnTo>
                    <a:pt x="1041" y="1341"/>
                  </a:lnTo>
                  <a:lnTo>
                    <a:pt x="1044" y="1335"/>
                  </a:lnTo>
                  <a:lnTo>
                    <a:pt x="1046" y="1329"/>
                  </a:lnTo>
                  <a:lnTo>
                    <a:pt x="1048" y="1323"/>
                  </a:lnTo>
                  <a:lnTo>
                    <a:pt x="1049" y="1318"/>
                  </a:lnTo>
                  <a:lnTo>
                    <a:pt x="1050" y="1313"/>
                  </a:lnTo>
                  <a:lnTo>
                    <a:pt x="1050" y="1307"/>
                  </a:lnTo>
                  <a:lnTo>
                    <a:pt x="1051" y="1299"/>
                  </a:lnTo>
                  <a:lnTo>
                    <a:pt x="1052" y="1290"/>
                  </a:lnTo>
                  <a:lnTo>
                    <a:pt x="1053" y="1281"/>
                  </a:lnTo>
                  <a:lnTo>
                    <a:pt x="1054" y="1271"/>
                  </a:lnTo>
                  <a:lnTo>
                    <a:pt x="1055" y="1261"/>
                  </a:lnTo>
                  <a:lnTo>
                    <a:pt x="1055" y="1251"/>
                  </a:lnTo>
                  <a:lnTo>
                    <a:pt x="1056" y="1241"/>
                  </a:lnTo>
                  <a:lnTo>
                    <a:pt x="1056" y="1232"/>
                  </a:lnTo>
                  <a:lnTo>
                    <a:pt x="1056" y="1222"/>
                  </a:lnTo>
                  <a:lnTo>
                    <a:pt x="1056" y="1214"/>
                  </a:lnTo>
                  <a:lnTo>
                    <a:pt x="1056" y="1206"/>
                  </a:lnTo>
                  <a:lnTo>
                    <a:pt x="1055" y="1199"/>
                  </a:lnTo>
                  <a:lnTo>
                    <a:pt x="1054" y="1194"/>
                  </a:lnTo>
                  <a:lnTo>
                    <a:pt x="1053" y="1191"/>
                  </a:lnTo>
                  <a:lnTo>
                    <a:pt x="1051" y="1188"/>
                  </a:lnTo>
                  <a:lnTo>
                    <a:pt x="1050" y="1190"/>
                  </a:lnTo>
                  <a:lnTo>
                    <a:pt x="1050" y="1193"/>
                  </a:lnTo>
                  <a:lnTo>
                    <a:pt x="1051" y="1197"/>
                  </a:lnTo>
                  <a:lnTo>
                    <a:pt x="1051" y="1202"/>
                  </a:lnTo>
                  <a:lnTo>
                    <a:pt x="1052" y="1209"/>
                  </a:lnTo>
                  <a:lnTo>
                    <a:pt x="1053" y="1215"/>
                  </a:lnTo>
                  <a:lnTo>
                    <a:pt x="1055" y="1223"/>
                  </a:lnTo>
                  <a:lnTo>
                    <a:pt x="1056" y="1230"/>
                  </a:lnTo>
                  <a:lnTo>
                    <a:pt x="1058" y="1238"/>
                  </a:lnTo>
                  <a:lnTo>
                    <a:pt x="1060" y="1246"/>
                  </a:lnTo>
                  <a:lnTo>
                    <a:pt x="1062" y="1253"/>
                  </a:lnTo>
                  <a:lnTo>
                    <a:pt x="1064" y="1259"/>
                  </a:lnTo>
                  <a:lnTo>
                    <a:pt x="1067" y="1265"/>
                  </a:lnTo>
                  <a:lnTo>
                    <a:pt x="1069" y="1270"/>
                  </a:lnTo>
                  <a:lnTo>
                    <a:pt x="1072" y="1275"/>
                  </a:lnTo>
                  <a:lnTo>
                    <a:pt x="1075" y="1281"/>
                  </a:lnTo>
                  <a:lnTo>
                    <a:pt x="1080" y="1287"/>
                  </a:lnTo>
                  <a:lnTo>
                    <a:pt x="1085" y="1293"/>
                  </a:lnTo>
                  <a:lnTo>
                    <a:pt x="1090" y="1300"/>
                  </a:lnTo>
                  <a:lnTo>
                    <a:pt x="1096" y="1307"/>
                  </a:lnTo>
                  <a:lnTo>
                    <a:pt x="1102" y="1314"/>
                  </a:lnTo>
                  <a:lnTo>
                    <a:pt x="1109" y="1322"/>
                  </a:lnTo>
                  <a:lnTo>
                    <a:pt x="1115" y="1329"/>
                  </a:lnTo>
                  <a:lnTo>
                    <a:pt x="1121" y="1336"/>
                  </a:lnTo>
                  <a:lnTo>
                    <a:pt x="1127" y="1343"/>
                  </a:lnTo>
                  <a:lnTo>
                    <a:pt x="1133" y="1350"/>
                  </a:lnTo>
                  <a:lnTo>
                    <a:pt x="1138" y="1356"/>
                  </a:lnTo>
                  <a:lnTo>
                    <a:pt x="1142" y="1361"/>
                  </a:lnTo>
                  <a:lnTo>
                    <a:pt x="1146" y="1366"/>
                  </a:lnTo>
                  <a:lnTo>
                    <a:pt x="1149" y="1370"/>
                  </a:lnTo>
                  <a:lnTo>
                    <a:pt x="1151" y="1374"/>
                  </a:lnTo>
                  <a:lnTo>
                    <a:pt x="1153" y="1378"/>
                  </a:lnTo>
                  <a:lnTo>
                    <a:pt x="1156" y="1383"/>
                  </a:lnTo>
                  <a:lnTo>
                    <a:pt x="1158" y="1388"/>
                  </a:lnTo>
                  <a:lnTo>
                    <a:pt x="1160" y="1394"/>
                  </a:lnTo>
                  <a:lnTo>
                    <a:pt x="1163" y="1399"/>
                  </a:lnTo>
                  <a:lnTo>
                    <a:pt x="1166" y="1405"/>
                  </a:lnTo>
                  <a:lnTo>
                    <a:pt x="1168" y="1410"/>
                  </a:lnTo>
                  <a:lnTo>
                    <a:pt x="1170" y="1416"/>
                  </a:lnTo>
                  <a:lnTo>
                    <a:pt x="1173" y="1421"/>
                  </a:lnTo>
                  <a:lnTo>
                    <a:pt x="1175" y="1427"/>
                  </a:lnTo>
                  <a:lnTo>
                    <a:pt x="1177" y="1432"/>
                  </a:lnTo>
                  <a:lnTo>
                    <a:pt x="1179" y="1437"/>
                  </a:lnTo>
                  <a:lnTo>
                    <a:pt x="1181" y="1442"/>
                  </a:lnTo>
                  <a:lnTo>
                    <a:pt x="1183" y="1446"/>
                  </a:lnTo>
                  <a:lnTo>
                    <a:pt x="1185" y="1450"/>
                  </a:lnTo>
                  <a:lnTo>
                    <a:pt x="1186" y="1454"/>
                  </a:lnTo>
                  <a:lnTo>
                    <a:pt x="1188" y="1459"/>
                  </a:lnTo>
                  <a:lnTo>
                    <a:pt x="1189" y="1464"/>
                  </a:lnTo>
                  <a:lnTo>
                    <a:pt x="1191" y="1470"/>
                  </a:lnTo>
                  <a:lnTo>
                    <a:pt x="1193" y="1476"/>
                  </a:lnTo>
                  <a:lnTo>
                    <a:pt x="1194" y="1482"/>
                  </a:lnTo>
                  <a:lnTo>
                    <a:pt x="1196" y="1488"/>
                  </a:lnTo>
                  <a:lnTo>
                    <a:pt x="1198" y="1495"/>
                  </a:lnTo>
                  <a:lnTo>
                    <a:pt x="1199" y="1502"/>
                  </a:lnTo>
                  <a:lnTo>
                    <a:pt x="1201" y="1509"/>
                  </a:lnTo>
                  <a:lnTo>
                    <a:pt x="1203" y="1515"/>
                  </a:lnTo>
                  <a:lnTo>
                    <a:pt x="1204" y="1522"/>
                  </a:lnTo>
                  <a:lnTo>
                    <a:pt x="1205" y="1528"/>
                  </a:lnTo>
                  <a:lnTo>
                    <a:pt x="1206" y="1535"/>
                  </a:lnTo>
                  <a:lnTo>
                    <a:pt x="1208" y="1541"/>
                  </a:lnTo>
                  <a:lnTo>
                    <a:pt x="1208" y="1546"/>
                  </a:lnTo>
                  <a:lnTo>
                    <a:pt x="1209" y="1552"/>
                  </a:lnTo>
                  <a:lnTo>
                    <a:pt x="1211" y="1558"/>
                  </a:lnTo>
                  <a:lnTo>
                    <a:pt x="1212" y="1564"/>
                  </a:lnTo>
                  <a:lnTo>
                    <a:pt x="1214" y="1571"/>
                  </a:lnTo>
                  <a:lnTo>
                    <a:pt x="1216" y="1579"/>
                  </a:lnTo>
                  <a:lnTo>
                    <a:pt x="1218" y="1586"/>
                  </a:lnTo>
                  <a:lnTo>
                    <a:pt x="1221" y="1594"/>
                  </a:lnTo>
                  <a:lnTo>
                    <a:pt x="1223" y="1602"/>
                  </a:lnTo>
                  <a:lnTo>
                    <a:pt x="1226" y="1609"/>
                  </a:lnTo>
                  <a:lnTo>
                    <a:pt x="1229" y="1617"/>
                  </a:lnTo>
                  <a:lnTo>
                    <a:pt x="1231" y="1624"/>
                  </a:lnTo>
                  <a:lnTo>
                    <a:pt x="1234" y="1631"/>
                  </a:lnTo>
                  <a:lnTo>
                    <a:pt x="1237" y="1637"/>
                  </a:lnTo>
                  <a:lnTo>
                    <a:pt x="1239" y="1643"/>
                  </a:lnTo>
                  <a:lnTo>
                    <a:pt x="1242" y="1649"/>
                  </a:lnTo>
                  <a:lnTo>
                    <a:pt x="1244" y="1654"/>
                  </a:lnTo>
                  <a:lnTo>
                    <a:pt x="1247" y="1659"/>
                  </a:lnTo>
                  <a:lnTo>
                    <a:pt x="1251" y="1664"/>
                  </a:lnTo>
                  <a:lnTo>
                    <a:pt x="1255" y="1669"/>
                  </a:lnTo>
                  <a:lnTo>
                    <a:pt x="1261" y="1675"/>
                  </a:lnTo>
                  <a:lnTo>
                    <a:pt x="1267" y="1680"/>
                  </a:lnTo>
                  <a:lnTo>
                    <a:pt x="1273" y="1686"/>
                  </a:lnTo>
                  <a:lnTo>
                    <a:pt x="1280" y="1692"/>
                  </a:lnTo>
                  <a:lnTo>
                    <a:pt x="1287" y="1697"/>
                  </a:lnTo>
                  <a:lnTo>
                    <a:pt x="1294" y="1703"/>
                  </a:lnTo>
                  <a:lnTo>
                    <a:pt x="1301" y="1708"/>
                  </a:lnTo>
                  <a:lnTo>
                    <a:pt x="1308" y="1712"/>
                  </a:lnTo>
                  <a:lnTo>
                    <a:pt x="1315" y="1716"/>
                  </a:lnTo>
                  <a:lnTo>
                    <a:pt x="1321" y="1720"/>
                  </a:lnTo>
                  <a:lnTo>
                    <a:pt x="1327" y="1722"/>
                  </a:lnTo>
                  <a:lnTo>
                    <a:pt x="1332" y="1724"/>
                  </a:lnTo>
                  <a:lnTo>
                    <a:pt x="1336" y="1726"/>
                  </a:lnTo>
                  <a:lnTo>
                    <a:pt x="1339" y="1726"/>
                  </a:lnTo>
                  <a:lnTo>
                    <a:pt x="1343" y="1727"/>
                  </a:lnTo>
                  <a:lnTo>
                    <a:pt x="1346" y="1727"/>
                  </a:lnTo>
                  <a:lnTo>
                    <a:pt x="1349" y="1728"/>
                  </a:lnTo>
                  <a:lnTo>
                    <a:pt x="1352" y="1728"/>
                  </a:lnTo>
                  <a:lnTo>
                    <a:pt x="1354" y="1728"/>
                  </a:lnTo>
                  <a:lnTo>
                    <a:pt x="1356" y="1728"/>
                  </a:lnTo>
                  <a:lnTo>
                    <a:pt x="1359" y="1727"/>
                  </a:lnTo>
                  <a:lnTo>
                    <a:pt x="1361" y="1727"/>
                  </a:lnTo>
                  <a:lnTo>
                    <a:pt x="1363" y="1726"/>
                  </a:lnTo>
                  <a:lnTo>
                    <a:pt x="1365" y="1724"/>
                  </a:lnTo>
                  <a:lnTo>
                    <a:pt x="1367" y="1723"/>
                  </a:lnTo>
                  <a:lnTo>
                    <a:pt x="1369" y="1721"/>
                  </a:lnTo>
                  <a:lnTo>
                    <a:pt x="1371" y="1719"/>
                  </a:lnTo>
                  <a:lnTo>
                    <a:pt x="1374" y="1717"/>
                  </a:lnTo>
                  <a:lnTo>
                    <a:pt x="1376" y="1714"/>
                  </a:lnTo>
                  <a:lnTo>
                    <a:pt x="1378" y="1711"/>
                  </a:lnTo>
                  <a:lnTo>
                    <a:pt x="1380" y="1706"/>
                  </a:lnTo>
                  <a:lnTo>
                    <a:pt x="1382" y="1702"/>
                  </a:lnTo>
                  <a:lnTo>
                    <a:pt x="1383" y="1697"/>
                  </a:lnTo>
                  <a:lnTo>
                    <a:pt x="1385" y="1691"/>
                  </a:lnTo>
                  <a:lnTo>
                    <a:pt x="1386" y="1685"/>
                  </a:lnTo>
                  <a:lnTo>
                    <a:pt x="1387" y="1679"/>
                  </a:lnTo>
                  <a:lnTo>
                    <a:pt x="1388" y="1672"/>
                  </a:lnTo>
                  <a:lnTo>
                    <a:pt x="1388" y="1666"/>
                  </a:lnTo>
                  <a:lnTo>
                    <a:pt x="1389" y="1659"/>
                  </a:lnTo>
                  <a:lnTo>
                    <a:pt x="1389" y="1652"/>
                  </a:lnTo>
                  <a:lnTo>
                    <a:pt x="1389" y="1646"/>
                  </a:lnTo>
                  <a:lnTo>
                    <a:pt x="1389" y="1639"/>
                  </a:lnTo>
                  <a:lnTo>
                    <a:pt x="1389" y="1633"/>
                  </a:lnTo>
                  <a:lnTo>
                    <a:pt x="1388" y="1627"/>
                  </a:lnTo>
                  <a:lnTo>
                    <a:pt x="1388" y="1622"/>
                  </a:lnTo>
                  <a:lnTo>
                    <a:pt x="1387" y="1616"/>
                  </a:lnTo>
                  <a:lnTo>
                    <a:pt x="1386" y="1611"/>
                  </a:lnTo>
                  <a:lnTo>
                    <a:pt x="1384" y="1605"/>
                  </a:lnTo>
                  <a:lnTo>
                    <a:pt x="1383" y="1599"/>
                  </a:lnTo>
                  <a:lnTo>
                    <a:pt x="1381" y="1593"/>
                  </a:lnTo>
                  <a:lnTo>
                    <a:pt x="1380" y="1587"/>
                  </a:lnTo>
                  <a:lnTo>
                    <a:pt x="1378" y="1581"/>
                  </a:lnTo>
                  <a:lnTo>
                    <a:pt x="1376" y="1575"/>
                  </a:lnTo>
                  <a:lnTo>
                    <a:pt x="1375" y="1570"/>
                  </a:lnTo>
                  <a:lnTo>
                    <a:pt x="1373" y="1565"/>
                  </a:lnTo>
                  <a:lnTo>
                    <a:pt x="1372" y="1561"/>
                  </a:lnTo>
                  <a:lnTo>
                    <a:pt x="1370" y="1557"/>
                  </a:lnTo>
                  <a:lnTo>
                    <a:pt x="1369" y="1554"/>
                  </a:lnTo>
                  <a:lnTo>
                    <a:pt x="1368" y="1552"/>
                  </a:lnTo>
                  <a:lnTo>
                    <a:pt x="1368" y="1551"/>
                  </a:lnTo>
                  <a:lnTo>
                    <a:pt x="1368" y="1550"/>
                  </a:lnTo>
                  <a:lnTo>
                    <a:pt x="1368" y="1551"/>
                  </a:lnTo>
                  <a:lnTo>
                    <a:pt x="1370" y="1552"/>
                  </a:lnTo>
                  <a:lnTo>
                    <a:pt x="1371" y="1553"/>
                  </a:lnTo>
                  <a:lnTo>
                    <a:pt x="1373" y="1554"/>
                  </a:lnTo>
                  <a:lnTo>
                    <a:pt x="1375" y="1556"/>
                  </a:lnTo>
                  <a:lnTo>
                    <a:pt x="1377" y="1558"/>
                  </a:lnTo>
                  <a:lnTo>
                    <a:pt x="1379" y="1560"/>
                  </a:lnTo>
                  <a:lnTo>
                    <a:pt x="1381" y="1562"/>
                  </a:lnTo>
                  <a:lnTo>
                    <a:pt x="1383" y="1565"/>
                  </a:lnTo>
                  <a:lnTo>
                    <a:pt x="1386" y="1568"/>
                  </a:lnTo>
                  <a:lnTo>
                    <a:pt x="1388" y="1570"/>
                  </a:lnTo>
                  <a:lnTo>
                    <a:pt x="1390" y="1573"/>
                  </a:lnTo>
                  <a:lnTo>
                    <a:pt x="1392" y="1576"/>
                  </a:lnTo>
                  <a:lnTo>
                    <a:pt x="1394" y="1579"/>
                  </a:lnTo>
                  <a:lnTo>
                    <a:pt x="1396" y="1582"/>
                  </a:lnTo>
                  <a:lnTo>
                    <a:pt x="1397" y="1585"/>
                  </a:lnTo>
                  <a:lnTo>
                    <a:pt x="1398" y="1588"/>
                  </a:lnTo>
                  <a:lnTo>
                    <a:pt x="1398" y="1592"/>
                  </a:lnTo>
                  <a:lnTo>
                    <a:pt x="1399" y="1596"/>
                  </a:lnTo>
                  <a:lnTo>
                    <a:pt x="1399" y="1599"/>
                  </a:lnTo>
                  <a:lnTo>
                    <a:pt x="1399" y="1603"/>
                  </a:lnTo>
                  <a:lnTo>
                    <a:pt x="1398" y="1607"/>
                  </a:lnTo>
                  <a:lnTo>
                    <a:pt x="1398" y="1610"/>
                  </a:lnTo>
                  <a:lnTo>
                    <a:pt x="1398" y="1614"/>
                  </a:lnTo>
                  <a:lnTo>
                    <a:pt x="1398" y="1617"/>
                  </a:lnTo>
                  <a:lnTo>
                    <a:pt x="1398" y="1620"/>
                  </a:lnTo>
                  <a:lnTo>
                    <a:pt x="1398" y="1623"/>
                  </a:lnTo>
                  <a:lnTo>
                    <a:pt x="1399" y="1625"/>
                  </a:lnTo>
                  <a:lnTo>
                    <a:pt x="1400" y="1627"/>
                  </a:lnTo>
                  <a:lnTo>
                    <a:pt x="1402" y="1629"/>
                  </a:lnTo>
                  <a:lnTo>
                    <a:pt x="1404" y="1630"/>
                  </a:lnTo>
                  <a:lnTo>
                    <a:pt x="1406" y="1630"/>
                  </a:lnTo>
                  <a:lnTo>
                    <a:pt x="1408" y="1629"/>
                  </a:lnTo>
                  <a:lnTo>
                    <a:pt x="1411" y="1628"/>
                  </a:lnTo>
                  <a:lnTo>
                    <a:pt x="1414" y="1626"/>
                  </a:lnTo>
                  <a:lnTo>
                    <a:pt x="1416" y="1624"/>
                  </a:lnTo>
                  <a:lnTo>
                    <a:pt x="1419" y="1621"/>
                  </a:lnTo>
                  <a:lnTo>
                    <a:pt x="1421" y="1617"/>
                  </a:lnTo>
                  <a:lnTo>
                    <a:pt x="1424" y="1613"/>
                  </a:lnTo>
                  <a:lnTo>
                    <a:pt x="1426" y="1609"/>
                  </a:lnTo>
                  <a:lnTo>
                    <a:pt x="1428" y="1605"/>
                  </a:lnTo>
                  <a:lnTo>
                    <a:pt x="1429" y="1601"/>
                  </a:lnTo>
                  <a:lnTo>
                    <a:pt x="1431" y="1597"/>
                  </a:lnTo>
                  <a:lnTo>
                    <a:pt x="1431" y="1593"/>
                  </a:lnTo>
                  <a:lnTo>
                    <a:pt x="1432" y="1589"/>
                  </a:lnTo>
                  <a:lnTo>
                    <a:pt x="1432" y="1585"/>
                  </a:lnTo>
                  <a:lnTo>
                    <a:pt x="1432" y="1582"/>
                  </a:lnTo>
                  <a:lnTo>
                    <a:pt x="1431" y="1578"/>
                  </a:lnTo>
                  <a:lnTo>
                    <a:pt x="1429" y="1574"/>
                  </a:lnTo>
                  <a:lnTo>
                    <a:pt x="1427" y="1570"/>
                  </a:lnTo>
                  <a:lnTo>
                    <a:pt x="1424" y="1564"/>
                  </a:lnTo>
                  <a:lnTo>
                    <a:pt x="1422" y="1558"/>
                  </a:lnTo>
                  <a:lnTo>
                    <a:pt x="1418" y="1552"/>
                  </a:lnTo>
                  <a:lnTo>
                    <a:pt x="1415" y="1546"/>
                  </a:lnTo>
                  <a:lnTo>
                    <a:pt x="1411" y="1539"/>
                  </a:lnTo>
                  <a:lnTo>
                    <a:pt x="1407" y="1533"/>
                  </a:lnTo>
                  <a:lnTo>
                    <a:pt x="1403" y="1526"/>
                  </a:lnTo>
                  <a:lnTo>
                    <a:pt x="1398" y="1520"/>
                  </a:lnTo>
                  <a:lnTo>
                    <a:pt x="1394" y="1514"/>
                  </a:lnTo>
                  <a:lnTo>
                    <a:pt x="1389" y="1508"/>
                  </a:lnTo>
                  <a:lnTo>
                    <a:pt x="1385" y="1503"/>
                  </a:lnTo>
                  <a:lnTo>
                    <a:pt x="1380" y="1498"/>
                  </a:lnTo>
                  <a:lnTo>
                    <a:pt x="1376" y="1494"/>
                  </a:lnTo>
                  <a:lnTo>
                    <a:pt x="1371" y="1490"/>
                  </a:lnTo>
                  <a:lnTo>
                    <a:pt x="1366" y="1485"/>
                  </a:lnTo>
                  <a:lnTo>
                    <a:pt x="1361" y="1480"/>
                  </a:lnTo>
                  <a:lnTo>
                    <a:pt x="1355" y="1475"/>
                  </a:lnTo>
                  <a:lnTo>
                    <a:pt x="1350" y="1469"/>
                  </a:lnTo>
                  <a:lnTo>
                    <a:pt x="1344" y="1462"/>
                  </a:lnTo>
                  <a:lnTo>
                    <a:pt x="1339" y="1456"/>
                  </a:lnTo>
                  <a:lnTo>
                    <a:pt x="1333" y="1449"/>
                  </a:lnTo>
                  <a:lnTo>
                    <a:pt x="1327" y="1442"/>
                  </a:lnTo>
                  <a:lnTo>
                    <a:pt x="1322" y="1436"/>
                  </a:lnTo>
                  <a:lnTo>
                    <a:pt x="1317" y="1429"/>
                  </a:lnTo>
                  <a:lnTo>
                    <a:pt x="1312" y="1422"/>
                  </a:lnTo>
                  <a:lnTo>
                    <a:pt x="1307" y="1416"/>
                  </a:lnTo>
                  <a:lnTo>
                    <a:pt x="1303" y="1409"/>
                  </a:lnTo>
                  <a:lnTo>
                    <a:pt x="1299" y="1404"/>
                  </a:lnTo>
                  <a:lnTo>
                    <a:pt x="1296" y="1398"/>
                  </a:lnTo>
                  <a:lnTo>
                    <a:pt x="1293" y="1391"/>
                  </a:lnTo>
                  <a:lnTo>
                    <a:pt x="1289" y="1381"/>
                  </a:lnTo>
                  <a:lnTo>
                    <a:pt x="1284" y="1368"/>
                  </a:lnTo>
                  <a:lnTo>
                    <a:pt x="1280" y="1353"/>
                  </a:lnTo>
                  <a:lnTo>
                    <a:pt x="1275" y="1335"/>
                  </a:lnTo>
                  <a:lnTo>
                    <a:pt x="1269" y="1316"/>
                  </a:lnTo>
                  <a:lnTo>
                    <a:pt x="1264" y="1297"/>
                  </a:lnTo>
                  <a:lnTo>
                    <a:pt x="1258" y="1276"/>
                  </a:lnTo>
                  <a:lnTo>
                    <a:pt x="1253" y="1255"/>
                  </a:lnTo>
                  <a:lnTo>
                    <a:pt x="1247" y="1234"/>
                  </a:lnTo>
                  <a:lnTo>
                    <a:pt x="1242" y="1214"/>
                  </a:lnTo>
                  <a:lnTo>
                    <a:pt x="1237" y="1195"/>
                  </a:lnTo>
                  <a:lnTo>
                    <a:pt x="1232" y="1178"/>
                  </a:lnTo>
                  <a:lnTo>
                    <a:pt x="1227" y="1162"/>
                  </a:lnTo>
                  <a:lnTo>
                    <a:pt x="1224" y="1149"/>
                  </a:lnTo>
                  <a:lnTo>
                    <a:pt x="1220" y="1139"/>
                  </a:lnTo>
                  <a:lnTo>
                    <a:pt x="1220" y="1137"/>
                  </a:lnTo>
                  <a:lnTo>
                    <a:pt x="1219" y="1135"/>
                  </a:lnTo>
                  <a:lnTo>
                    <a:pt x="1217" y="1131"/>
                  </a:lnTo>
                  <a:lnTo>
                    <a:pt x="1215" y="1125"/>
                  </a:lnTo>
                  <a:lnTo>
                    <a:pt x="1212" y="1119"/>
                  </a:lnTo>
                  <a:lnTo>
                    <a:pt x="1208" y="1111"/>
                  </a:lnTo>
                  <a:lnTo>
                    <a:pt x="1205" y="1103"/>
                  </a:lnTo>
                  <a:lnTo>
                    <a:pt x="1201" y="1095"/>
                  </a:lnTo>
                  <a:lnTo>
                    <a:pt x="1198" y="1086"/>
                  </a:lnTo>
                  <a:lnTo>
                    <a:pt x="1194" y="1077"/>
                  </a:lnTo>
                  <a:lnTo>
                    <a:pt x="1190" y="1069"/>
                  </a:lnTo>
                  <a:lnTo>
                    <a:pt x="1187" y="1061"/>
                  </a:lnTo>
                  <a:lnTo>
                    <a:pt x="1184" y="1054"/>
                  </a:lnTo>
                  <a:lnTo>
                    <a:pt x="1181" y="1048"/>
                  </a:lnTo>
                  <a:lnTo>
                    <a:pt x="1178" y="1043"/>
                  </a:lnTo>
                  <a:lnTo>
                    <a:pt x="1177" y="1039"/>
                  </a:lnTo>
                  <a:lnTo>
                    <a:pt x="1175" y="1036"/>
                  </a:lnTo>
                  <a:lnTo>
                    <a:pt x="1173" y="1032"/>
                  </a:lnTo>
                  <a:lnTo>
                    <a:pt x="1171" y="1029"/>
                  </a:lnTo>
                  <a:lnTo>
                    <a:pt x="1169" y="1025"/>
                  </a:lnTo>
                  <a:lnTo>
                    <a:pt x="1167" y="1022"/>
                  </a:lnTo>
                  <a:lnTo>
                    <a:pt x="1165" y="1018"/>
                  </a:lnTo>
                  <a:lnTo>
                    <a:pt x="1163" y="1014"/>
                  </a:lnTo>
                  <a:lnTo>
                    <a:pt x="1161" y="1009"/>
                  </a:lnTo>
                  <a:lnTo>
                    <a:pt x="1160" y="1005"/>
                  </a:lnTo>
                  <a:lnTo>
                    <a:pt x="1158" y="1001"/>
                  </a:lnTo>
                  <a:lnTo>
                    <a:pt x="1156" y="997"/>
                  </a:lnTo>
                  <a:lnTo>
                    <a:pt x="1155" y="992"/>
                  </a:lnTo>
                  <a:lnTo>
                    <a:pt x="1154" y="988"/>
                  </a:lnTo>
                  <a:lnTo>
                    <a:pt x="1153" y="984"/>
                  </a:lnTo>
                  <a:lnTo>
                    <a:pt x="1153" y="979"/>
                  </a:lnTo>
                  <a:lnTo>
                    <a:pt x="1153" y="975"/>
                  </a:lnTo>
                  <a:lnTo>
                    <a:pt x="1152" y="969"/>
                  </a:lnTo>
                  <a:lnTo>
                    <a:pt x="1152" y="961"/>
                  </a:lnTo>
                  <a:lnTo>
                    <a:pt x="1151" y="950"/>
                  </a:lnTo>
                  <a:lnTo>
                    <a:pt x="1151" y="938"/>
                  </a:lnTo>
                  <a:lnTo>
                    <a:pt x="1150" y="924"/>
                  </a:lnTo>
                  <a:lnTo>
                    <a:pt x="1149" y="910"/>
                  </a:lnTo>
                  <a:lnTo>
                    <a:pt x="1148" y="895"/>
                  </a:lnTo>
                  <a:lnTo>
                    <a:pt x="1146" y="879"/>
                  </a:lnTo>
                  <a:lnTo>
                    <a:pt x="1145" y="864"/>
                  </a:lnTo>
                  <a:lnTo>
                    <a:pt x="1144" y="849"/>
                  </a:lnTo>
                  <a:lnTo>
                    <a:pt x="1143" y="834"/>
                  </a:lnTo>
                  <a:lnTo>
                    <a:pt x="1142" y="821"/>
                  </a:lnTo>
                  <a:lnTo>
                    <a:pt x="1142" y="809"/>
                  </a:lnTo>
                  <a:lnTo>
                    <a:pt x="1141" y="800"/>
                  </a:lnTo>
                  <a:lnTo>
                    <a:pt x="1141" y="792"/>
                  </a:lnTo>
                  <a:lnTo>
                    <a:pt x="1141" y="787"/>
                  </a:lnTo>
                  <a:lnTo>
                    <a:pt x="1141" y="782"/>
                  </a:lnTo>
                  <a:lnTo>
                    <a:pt x="1141" y="777"/>
                  </a:lnTo>
                  <a:lnTo>
                    <a:pt x="1142" y="770"/>
                  </a:lnTo>
                  <a:lnTo>
                    <a:pt x="1142" y="762"/>
                  </a:lnTo>
                  <a:lnTo>
                    <a:pt x="1143" y="754"/>
                  </a:lnTo>
                  <a:lnTo>
                    <a:pt x="1144" y="744"/>
                  </a:lnTo>
                  <a:lnTo>
                    <a:pt x="1145" y="735"/>
                  </a:lnTo>
                  <a:lnTo>
                    <a:pt x="1146" y="724"/>
                  </a:lnTo>
                  <a:lnTo>
                    <a:pt x="1146" y="714"/>
                  </a:lnTo>
                  <a:lnTo>
                    <a:pt x="1147" y="704"/>
                  </a:lnTo>
                  <a:lnTo>
                    <a:pt x="1147" y="693"/>
                  </a:lnTo>
                  <a:lnTo>
                    <a:pt x="1147" y="683"/>
                  </a:lnTo>
                  <a:lnTo>
                    <a:pt x="1147" y="673"/>
                  </a:lnTo>
                  <a:lnTo>
                    <a:pt x="1147" y="664"/>
                  </a:lnTo>
                  <a:lnTo>
                    <a:pt x="1146" y="655"/>
                  </a:lnTo>
                  <a:lnTo>
                    <a:pt x="1145" y="647"/>
                  </a:lnTo>
                  <a:lnTo>
                    <a:pt x="1143" y="639"/>
                  </a:lnTo>
                  <a:lnTo>
                    <a:pt x="1140" y="631"/>
                  </a:lnTo>
                  <a:lnTo>
                    <a:pt x="1136" y="622"/>
                  </a:lnTo>
                  <a:lnTo>
                    <a:pt x="1131" y="612"/>
                  </a:lnTo>
                  <a:lnTo>
                    <a:pt x="1126" y="603"/>
                  </a:lnTo>
                  <a:lnTo>
                    <a:pt x="1120" y="593"/>
                  </a:lnTo>
                  <a:lnTo>
                    <a:pt x="1114" y="584"/>
                  </a:lnTo>
                  <a:lnTo>
                    <a:pt x="1107" y="574"/>
                  </a:lnTo>
                  <a:lnTo>
                    <a:pt x="1100" y="565"/>
                  </a:lnTo>
                  <a:lnTo>
                    <a:pt x="1094" y="556"/>
                  </a:lnTo>
                  <a:lnTo>
                    <a:pt x="1087" y="548"/>
                  </a:lnTo>
                  <a:lnTo>
                    <a:pt x="1081" y="540"/>
                  </a:lnTo>
                  <a:lnTo>
                    <a:pt x="1075" y="534"/>
                  </a:lnTo>
                  <a:lnTo>
                    <a:pt x="1070" y="528"/>
                  </a:lnTo>
                  <a:lnTo>
                    <a:pt x="1065" y="523"/>
                  </a:lnTo>
                  <a:lnTo>
                    <a:pt x="1061" y="519"/>
                  </a:lnTo>
                  <a:lnTo>
                    <a:pt x="1056" y="516"/>
                  </a:lnTo>
                  <a:lnTo>
                    <a:pt x="1050" y="513"/>
                  </a:lnTo>
                  <a:lnTo>
                    <a:pt x="1042" y="509"/>
                  </a:lnTo>
                  <a:lnTo>
                    <a:pt x="1033" y="505"/>
                  </a:lnTo>
                  <a:lnTo>
                    <a:pt x="1024" y="502"/>
                  </a:lnTo>
                  <a:lnTo>
                    <a:pt x="1013" y="498"/>
                  </a:lnTo>
                  <a:lnTo>
                    <a:pt x="1002" y="494"/>
                  </a:lnTo>
                  <a:lnTo>
                    <a:pt x="991" y="490"/>
                  </a:lnTo>
                  <a:lnTo>
                    <a:pt x="980" y="486"/>
                  </a:lnTo>
                  <a:lnTo>
                    <a:pt x="969" y="482"/>
                  </a:lnTo>
                  <a:lnTo>
                    <a:pt x="958" y="478"/>
                  </a:lnTo>
                  <a:lnTo>
                    <a:pt x="949" y="475"/>
                  </a:lnTo>
                  <a:lnTo>
                    <a:pt x="940" y="471"/>
                  </a:lnTo>
                  <a:lnTo>
                    <a:pt x="932" y="468"/>
                  </a:lnTo>
                  <a:lnTo>
                    <a:pt x="926" y="466"/>
                  </a:lnTo>
                  <a:lnTo>
                    <a:pt x="921" y="463"/>
                  </a:lnTo>
                  <a:lnTo>
                    <a:pt x="917" y="461"/>
                  </a:lnTo>
                  <a:lnTo>
                    <a:pt x="913" y="459"/>
                  </a:lnTo>
                  <a:lnTo>
                    <a:pt x="908" y="456"/>
                  </a:lnTo>
                  <a:lnTo>
                    <a:pt x="903" y="454"/>
                  </a:lnTo>
                  <a:lnTo>
                    <a:pt x="897" y="451"/>
                  </a:lnTo>
                  <a:lnTo>
                    <a:pt x="892" y="448"/>
                  </a:lnTo>
                  <a:lnTo>
                    <a:pt x="887" y="446"/>
                  </a:lnTo>
                  <a:lnTo>
                    <a:pt x="881" y="443"/>
                  </a:lnTo>
                  <a:lnTo>
                    <a:pt x="876" y="440"/>
                  </a:lnTo>
                  <a:lnTo>
                    <a:pt x="871" y="437"/>
                  </a:lnTo>
                  <a:lnTo>
                    <a:pt x="866" y="434"/>
                  </a:lnTo>
                  <a:lnTo>
                    <a:pt x="861" y="431"/>
                  </a:lnTo>
                  <a:lnTo>
                    <a:pt x="858" y="428"/>
                  </a:lnTo>
                  <a:lnTo>
                    <a:pt x="854" y="425"/>
                  </a:lnTo>
                  <a:lnTo>
                    <a:pt x="851" y="422"/>
                  </a:lnTo>
                  <a:lnTo>
                    <a:pt x="850" y="419"/>
                  </a:lnTo>
                  <a:lnTo>
                    <a:pt x="848" y="416"/>
                  </a:lnTo>
                  <a:lnTo>
                    <a:pt x="846" y="413"/>
                  </a:lnTo>
                  <a:lnTo>
                    <a:pt x="844" y="409"/>
                  </a:lnTo>
                  <a:lnTo>
                    <a:pt x="842" y="405"/>
                  </a:lnTo>
                  <a:lnTo>
                    <a:pt x="840" y="402"/>
                  </a:lnTo>
                  <a:lnTo>
                    <a:pt x="837" y="397"/>
                  </a:lnTo>
                  <a:lnTo>
                    <a:pt x="835" y="393"/>
                  </a:lnTo>
                  <a:lnTo>
                    <a:pt x="833" y="389"/>
                  </a:lnTo>
                  <a:lnTo>
                    <a:pt x="831" y="385"/>
                  </a:lnTo>
                  <a:lnTo>
                    <a:pt x="829" y="380"/>
                  </a:lnTo>
                  <a:lnTo>
                    <a:pt x="827" y="376"/>
                  </a:lnTo>
                  <a:lnTo>
                    <a:pt x="825" y="372"/>
                  </a:lnTo>
                  <a:lnTo>
                    <a:pt x="824" y="367"/>
                  </a:lnTo>
                  <a:lnTo>
                    <a:pt x="823" y="363"/>
                  </a:lnTo>
                  <a:lnTo>
                    <a:pt x="822" y="359"/>
                  </a:lnTo>
                  <a:lnTo>
                    <a:pt x="822" y="355"/>
                  </a:lnTo>
                  <a:lnTo>
                    <a:pt x="822" y="352"/>
                  </a:lnTo>
                  <a:lnTo>
                    <a:pt x="822" y="348"/>
                  </a:lnTo>
                  <a:lnTo>
                    <a:pt x="823" y="344"/>
                  </a:lnTo>
                  <a:lnTo>
                    <a:pt x="825" y="340"/>
                  </a:lnTo>
                  <a:lnTo>
                    <a:pt x="826" y="336"/>
                  </a:lnTo>
                  <a:lnTo>
                    <a:pt x="828" y="332"/>
                  </a:lnTo>
                  <a:lnTo>
                    <a:pt x="830" y="328"/>
                  </a:lnTo>
                  <a:lnTo>
                    <a:pt x="832" y="324"/>
                  </a:lnTo>
                  <a:lnTo>
                    <a:pt x="834" y="321"/>
                  </a:lnTo>
                  <a:lnTo>
                    <a:pt x="837" y="317"/>
                  </a:lnTo>
                  <a:lnTo>
                    <a:pt x="840" y="313"/>
                  </a:lnTo>
                  <a:lnTo>
                    <a:pt x="843" y="310"/>
                  </a:lnTo>
                  <a:lnTo>
                    <a:pt x="846" y="306"/>
                  </a:lnTo>
                  <a:lnTo>
                    <a:pt x="849" y="303"/>
                  </a:lnTo>
                  <a:lnTo>
                    <a:pt x="853" y="300"/>
                  </a:lnTo>
                  <a:lnTo>
                    <a:pt x="857" y="297"/>
                  </a:lnTo>
                  <a:lnTo>
                    <a:pt x="860" y="294"/>
                  </a:lnTo>
                  <a:lnTo>
                    <a:pt x="862" y="291"/>
                  </a:lnTo>
                  <a:lnTo>
                    <a:pt x="865" y="287"/>
                  </a:lnTo>
                  <a:lnTo>
                    <a:pt x="867" y="283"/>
                  </a:lnTo>
                  <a:lnTo>
                    <a:pt x="869" y="279"/>
                  </a:lnTo>
                  <a:lnTo>
                    <a:pt x="871" y="274"/>
                  </a:lnTo>
                  <a:lnTo>
                    <a:pt x="872" y="269"/>
                  </a:lnTo>
                  <a:lnTo>
                    <a:pt x="874" y="264"/>
                  </a:lnTo>
                  <a:lnTo>
                    <a:pt x="875" y="259"/>
                  </a:lnTo>
                  <a:lnTo>
                    <a:pt x="876" y="253"/>
                  </a:lnTo>
                  <a:lnTo>
                    <a:pt x="877" y="247"/>
                  </a:lnTo>
                  <a:lnTo>
                    <a:pt x="878" y="241"/>
                  </a:lnTo>
                  <a:lnTo>
                    <a:pt x="878" y="236"/>
                  </a:lnTo>
                  <a:lnTo>
                    <a:pt x="879" y="229"/>
                  </a:lnTo>
                  <a:lnTo>
                    <a:pt x="879" y="224"/>
                  </a:lnTo>
                  <a:lnTo>
                    <a:pt x="879" y="218"/>
                  </a:lnTo>
                  <a:lnTo>
                    <a:pt x="879" y="216"/>
                  </a:lnTo>
                  <a:lnTo>
                    <a:pt x="880" y="215"/>
                  </a:lnTo>
                  <a:lnTo>
                    <a:pt x="880" y="213"/>
                  </a:lnTo>
                  <a:lnTo>
                    <a:pt x="881" y="211"/>
                  </a:lnTo>
                  <a:lnTo>
                    <a:pt x="881" y="209"/>
                  </a:lnTo>
                  <a:lnTo>
                    <a:pt x="882" y="208"/>
                  </a:lnTo>
                  <a:lnTo>
                    <a:pt x="883" y="206"/>
                  </a:lnTo>
                  <a:lnTo>
                    <a:pt x="884" y="204"/>
                  </a:lnTo>
                  <a:lnTo>
                    <a:pt x="884" y="202"/>
                  </a:lnTo>
                  <a:lnTo>
                    <a:pt x="885" y="200"/>
                  </a:lnTo>
                  <a:lnTo>
                    <a:pt x="886" y="199"/>
                  </a:lnTo>
                  <a:lnTo>
                    <a:pt x="887" y="197"/>
                  </a:lnTo>
                  <a:lnTo>
                    <a:pt x="887" y="195"/>
                  </a:lnTo>
                  <a:lnTo>
                    <a:pt x="888" y="194"/>
                  </a:lnTo>
                  <a:lnTo>
                    <a:pt x="888" y="193"/>
                  </a:lnTo>
                  <a:lnTo>
                    <a:pt x="889" y="192"/>
                  </a:lnTo>
                  <a:lnTo>
                    <a:pt x="889" y="190"/>
                  </a:lnTo>
                  <a:lnTo>
                    <a:pt x="889" y="189"/>
                  </a:lnTo>
                  <a:lnTo>
                    <a:pt x="889" y="187"/>
                  </a:lnTo>
                  <a:lnTo>
                    <a:pt x="889" y="184"/>
                  </a:lnTo>
                  <a:lnTo>
                    <a:pt x="890" y="182"/>
                  </a:lnTo>
                  <a:lnTo>
                    <a:pt x="890" y="179"/>
                  </a:lnTo>
                  <a:lnTo>
                    <a:pt x="890" y="176"/>
                  </a:lnTo>
                  <a:lnTo>
                    <a:pt x="890" y="173"/>
                  </a:lnTo>
                  <a:lnTo>
                    <a:pt x="891" y="169"/>
                  </a:lnTo>
                  <a:lnTo>
                    <a:pt x="891" y="166"/>
                  </a:lnTo>
                  <a:lnTo>
                    <a:pt x="891" y="163"/>
                  </a:lnTo>
                  <a:lnTo>
                    <a:pt x="891" y="160"/>
                  </a:lnTo>
                  <a:lnTo>
                    <a:pt x="891" y="157"/>
                  </a:lnTo>
                  <a:lnTo>
                    <a:pt x="891" y="154"/>
                  </a:lnTo>
                  <a:lnTo>
                    <a:pt x="891" y="151"/>
                  </a:lnTo>
                  <a:lnTo>
                    <a:pt x="891" y="149"/>
                  </a:lnTo>
                  <a:lnTo>
                    <a:pt x="891" y="148"/>
                  </a:lnTo>
                  <a:lnTo>
                    <a:pt x="890" y="148"/>
                  </a:lnTo>
                  <a:lnTo>
                    <a:pt x="889" y="147"/>
                  </a:lnTo>
                  <a:lnTo>
                    <a:pt x="888" y="147"/>
                  </a:lnTo>
                  <a:lnTo>
                    <a:pt x="887" y="147"/>
                  </a:lnTo>
                  <a:lnTo>
                    <a:pt x="886" y="147"/>
                  </a:lnTo>
                  <a:lnTo>
                    <a:pt x="885" y="147"/>
                  </a:lnTo>
                  <a:lnTo>
                    <a:pt x="884" y="147"/>
                  </a:lnTo>
                  <a:lnTo>
                    <a:pt x="884" y="146"/>
                  </a:lnTo>
                  <a:lnTo>
                    <a:pt x="883" y="146"/>
                  </a:lnTo>
                  <a:lnTo>
                    <a:pt x="882" y="146"/>
                  </a:lnTo>
                  <a:lnTo>
                    <a:pt x="881" y="145"/>
                  </a:lnTo>
                  <a:lnTo>
                    <a:pt x="880" y="134"/>
                  </a:lnTo>
                  <a:lnTo>
                    <a:pt x="878" y="123"/>
                  </a:lnTo>
                  <a:lnTo>
                    <a:pt x="875" y="111"/>
                  </a:lnTo>
                  <a:lnTo>
                    <a:pt x="871" y="98"/>
                  </a:lnTo>
                  <a:lnTo>
                    <a:pt x="867" y="86"/>
                  </a:lnTo>
                  <a:lnTo>
                    <a:pt x="861" y="74"/>
                  </a:lnTo>
                  <a:lnTo>
                    <a:pt x="854" y="62"/>
                  </a:lnTo>
                  <a:lnTo>
                    <a:pt x="846" y="51"/>
                  </a:lnTo>
                  <a:lnTo>
                    <a:pt x="836" y="40"/>
                  </a:lnTo>
                  <a:lnTo>
                    <a:pt x="825" y="30"/>
                  </a:lnTo>
                  <a:lnTo>
                    <a:pt x="813" y="21"/>
                  </a:lnTo>
                  <a:lnTo>
                    <a:pt x="798" y="14"/>
                  </a:lnTo>
                  <a:lnTo>
                    <a:pt x="782" y="7"/>
                  </a:lnTo>
                  <a:lnTo>
                    <a:pt x="764" y="3"/>
                  </a:lnTo>
                  <a:lnTo>
                    <a:pt x="744" y="0"/>
                  </a:lnTo>
                  <a:lnTo>
                    <a:pt x="722" y="0"/>
                  </a:lnTo>
                  <a:lnTo>
                    <a:pt x="699" y="2"/>
                  </a:lnTo>
                  <a:lnTo>
                    <a:pt x="679" y="5"/>
                  </a:lnTo>
                  <a:lnTo>
                    <a:pt x="661" y="10"/>
                  </a:lnTo>
                  <a:lnTo>
                    <a:pt x="645" y="17"/>
                  </a:lnTo>
                  <a:lnTo>
                    <a:pt x="632" y="25"/>
                  </a:lnTo>
                  <a:lnTo>
                    <a:pt x="621" y="34"/>
                  </a:lnTo>
                  <a:lnTo>
                    <a:pt x="611" y="44"/>
                  </a:lnTo>
                  <a:lnTo>
                    <a:pt x="603" y="55"/>
                  </a:lnTo>
                  <a:lnTo>
                    <a:pt x="597" y="66"/>
                  </a:lnTo>
                  <a:lnTo>
                    <a:pt x="592" y="78"/>
                  </a:lnTo>
                  <a:lnTo>
                    <a:pt x="588" y="90"/>
                  </a:lnTo>
                  <a:lnTo>
                    <a:pt x="585" y="102"/>
                  </a:lnTo>
                  <a:lnTo>
                    <a:pt x="583" y="114"/>
                  </a:lnTo>
                  <a:lnTo>
                    <a:pt x="582" y="125"/>
                  </a:lnTo>
                  <a:lnTo>
                    <a:pt x="581" y="136"/>
                  </a:lnTo>
                  <a:lnTo>
                    <a:pt x="581" y="147"/>
                  </a:lnTo>
                  <a:lnTo>
                    <a:pt x="580" y="148"/>
                  </a:lnTo>
                  <a:lnTo>
                    <a:pt x="579" y="148"/>
                  </a:lnTo>
                  <a:lnTo>
                    <a:pt x="578" y="148"/>
                  </a:lnTo>
                  <a:lnTo>
                    <a:pt x="577" y="149"/>
                  </a:lnTo>
                  <a:lnTo>
                    <a:pt x="576" y="149"/>
                  </a:lnTo>
                  <a:lnTo>
                    <a:pt x="575" y="149"/>
                  </a:lnTo>
                  <a:lnTo>
                    <a:pt x="574" y="149"/>
                  </a:lnTo>
                  <a:lnTo>
                    <a:pt x="572" y="150"/>
                  </a:lnTo>
                  <a:lnTo>
                    <a:pt x="571" y="150"/>
                  </a:lnTo>
                  <a:lnTo>
                    <a:pt x="570" y="150"/>
                  </a:lnTo>
                  <a:lnTo>
                    <a:pt x="570" y="151"/>
                  </a:lnTo>
                  <a:lnTo>
                    <a:pt x="569" y="151"/>
                  </a:lnTo>
                  <a:lnTo>
                    <a:pt x="569" y="152"/>
                  </a:lnTo>
                  <a:lnTo>
                    <a:pt x="568" y="154"/>
                  </a:lnTo>
                  <a:lnTo>
                    <a:pt x="569" y="157"/>
                  </a:lnTo>
                  <a:lnTo>
                    <a:pt x="569" y="160"/>
                  </a:lnTo>
                  <a:lnTo>
                    <a:pt x="569" y="163"/>
                  </a:lnTo>
                  <a:lnTo>
                    <a:pt x="569" y="166"/>
                  </a:lnTo>
                  <a:lnTo>
                    <a:pt x="569" y="169"/>
                  </a:lnTo>
                  <a:lnTo>
                    <a:pt x="570" y="173"/>
                  </a:lnTo>
                  <a:lnTo>
                    <a:pt x="570" y="176"/>
                  </a:lnTo>
                  <a:lnTo>
                    <a:pt x="570" y="179"/>
                  </a:lnTo>
                  <a:lnTo>
                    <a:pt x="570" y="182"/>
                  </a:lnTo>
                  <a:lnTo>
                    <a:pt x="570" y="185"/>
                  </a:lnTo>
                  <a:lnTo>
                    <a:pt x="571" y="188"/>
                  </a:lnTo>
                  <a:lnTo>
                    <a:pt x="571" y="191"/>
                  </a:lnTo>
                  <a:lnTo>
                    <a:pt x="571" y="193"/>
                  </a:lnTo>
                  <a:lnTo>
                    <a:pt x="571" y="194"/>
                  </a:lnTo>
                  <a:lnTo>
                    <a:pt x="571" y="196"/>
                  </a:lnTo>
                  <a:lnTo>
                    <a:pt x="571" y="197"/>
                  </a:lnTo>
                  <a:lnTo>
                    <a:pt x="571" y="199"/>
                  </a:lnTo>
                  <a:lnTo>
                    <a:pt x="571" y="201"/>
                  </a:lnTo>
                  <a:lnTo>
                    <a:pt x="572" y="203"/>
                  </a:lnTo>
                  <a:lnTo>
                    <a:pt x="572" y="205"/>
                  </a:lnTo>
                  <a:lnTo>
                    <a:pt x="573" y="207"/>
                  </a:lnTo>
                  <a:lnTo>
                    <a:pt x="574" y="209"/>
                  </a:lnTo>
                  <a:lnTo>
                    <a:pt x="574" y="211"/>
                  </a:lnTo>
                  <a:lnTo>
                    <a:pt x="575" y="213"/>
                  </a:lnTo>
                  <a:lnTo>
                    <a:pt x="576" y="215"/>
                  </a:lnTo>
                  <a:lnTo>
                    <a:pt x="577" y="217"/>
                  </a:lnTo>
                  <a:lnTo>
                    <a:pt x="577" y="219"/>
                  </a:lnTo>
                  <a:lnTo>
                    <a:pt x="578" y="221"/>
                  </a:lnTo>
                  <a:lnTo>
                    <a:pt x="578" y="223"/>
                  </a:lnTo>
                  <a:lnTo>
                    <a:pt x="578" y="225"/>
                  </a:lnTo>
                  <a:lnTo>
                    <a:pt x="579" y="227"/>
                  </a:lnTo>
                  <a:lnTo>
                    <a:pt x="579" y="232"/>
                  </a:lnTo>
                  <a:lnTo>
                    <a:pt x="579" y="237"/>
                  </a:lnTo>
                  <a:lnTo>
                    <a:pt x="579" y="242"/>
                  </a:lnTo>
                  <a:lnTo>
                    <a:pt x="580" y="247"/>
                  </a:lnTo>
                  <a:lnTo>
                    <a:pt x="581" y="253"/>
                  </a:lnTo>
                  <a:lnTo>
                    <a:pt x="582" y="258"/>
                  </a:lnTo>
                  <a:lnTo>
                    <a:pt x="583" y="263"/>
                  </a:lnTo>
                  <a:lnTo>
                    <a:pt x="585" y="268"/>
                  </a:lnTo>
                  <a:lnTo>
                    <a:pt x="587" y="273"/>
                  </a:lnTo>
                  <a:lnTo>
                    <a:pt x="589" y="278"/>
                  </a:lnTo>
                  <a:lnTo>
                    <a:pt x="590" y="283"/>
                  </a:lnTo>
                  <a:lnTo>
                    <a:pt x="593" y="288"/>
                  </a:lnTo>
                  <a:lnTo>
                    <a:pt x="595" y="292"/>
                  </a:lnTo>
                  <a:lnTo>
                    <a:pt x="597" y="296"/>
                  </a:lnTo>
                  <a:lnTo>
                    <a:pt x="600" y="300"/>
                  </a:lnTo>
                  <a:lnTo>
                    <a:pt x="603" y="304"/>
                  </a:lnTo>
                  <a:lnTo>
                    <a:pt x="606" y="308"/>
                  </a:lnTo>
                  <a:lnTo>
                    <a:pt x="610" y="311"/>
                  </a:lnTo>
                  <a:lnTo>
                    <a:pt x="613" y="315"/>
                  </a:lnTo>
                  <a:lnTo>
                    <a:pt x="616" y="317"/>
                  </a:lnTo>
                  <a:lnTo>
                    <a:pt x="619" y="320"/>
                  </a:lnTo>
                  <a:lnTo>
                    <a:pt x="621" y="322"/>
                  </a:lnTo>
                  <a:lnTo>
                    <a:pt x="624" y="324"/>
                  </a:lnTo>
                  <a:lnTo>
                    <a:pt x="626" y="326"/>
                  </a:lnTo>
                  <a:lnTo>
                    <a:pt x="628" y="328"/>
                  </a:lnTo>
                  <a:lnTo>
                    <a:pt x="630" y="330"/>
                  </a:lnTo>
                  <a:lnTo>
                    <a:pt x="632" y="332"/>
                  </a:lnTo>
                  <a:lnTo>
                    <a:pt x="634" y="335"/>
                  </a:lnTo>
                  <a:lnTo>
                    <a:pt x="636" y="338"/>
                  </a:lnTo>
                  <a:lnTo>
                    <a:pt x="637" y="341"/>
                  </a:lnTo>
                  <a:lnTo>
                    <a:pt x="639" y="344"/>
                  </a:lnTo>
                  <a:lnTo>
                    <a:pt x="640" y="348"/>
                  </a:lnTo>
                  <a:lnTo>
                    <a:pt x="642" y="353"/>
                  </a:lnTo>
                  <a:lnTo>
                    <a:pt x="642" y="357"/>
                  </a:lnTo>
                  <a:lnTo>
                    <a:pt x="643" y="361"/>
                  </a:lnTo>
                  <a:lnTo>
                    <a:pt x="643" y="365"/>
                  </a:lnTo>
                  <a:lnTo>
                    <a:pt x="643" y="368"/>
                  </a:lnTo>
                  <a:lnTo>
                    <a:pt x="643" y="372"/>
                  </a:lnTo>
                  <a:lnTo>
                    <a:pt x="642" y="375"/>
                  </a:lnTo>
                  <a:lnTo>
                    <a:pt x="641" y="379"/>
                  </a:lnTo>
                  <a:lnTo>
                    <a:pt x="641" y="382"/>
                  </a:lnTo>
                  <a:lnTo>
                    <a:pt x="640" y="385"/>
                  </a:lnTo>
                  <a:lnTo>
                    <a:pt x="639" y="388"/>
                  </a:lnTo>
                  <a:lnTo>
                    <a:pt x="638" y="391"/>
                  </a:lnTo>
                  <a:lnTo>
                    <a:pt x="637" y="395"/>
                  </a:lnTo>
                  <a:lnTo>
                    <a:pt x="636" y="397"/>
                  </a:lnTo>
                  <a:lnTo>
                    <a:pt x="635" y="400"/>
                  </a:lnTo>
                  <a:lnTo>
                    <a:pt x="634" y="404"/>
                  </a:lnTo>
                  <a:lnTo>
                    <a:pt x="634" y="406"/>
                  </a:lnTo>
                  <a:lnTo>
                    <a:pt x="632" y="409"/>
                  </a:lnTo>
                  <a:lnTo>
                    <a:pt x="631" y="411"/>
                  </a:lnTo>
                  <a:lnTo>
                    <a:pt x="629" y="413"/>
                  </a:lnTo>
                  <a:lnTo>
                    <a:pt x="627" y="415"/>
                  </a:lnTo>
                  <a:lnTo>
                    <a:pt x="624" y="417"/>
                  </a:lnTo>
                  <a:lnTo>
                    <a:pt x="622" y="419"/>
                  </a:lnTo>
                  <a:lnTo>
                    <a:pt x="618" y="420"/>
                  </a:lnTo>
                  <a:lnTo>
                    <a:pt x="614" y="422"/>
                  </a:lnTo>
                  <a:lnTo>
                    <a:pt x="610" y="424"/>
                  </a:lnTo>
                  <a:lnTo>
                    <a:pt x="606" y="426"/>
                  </a:lnTo>
                  <a:lnTo>
                    <a:pt x="601" y="429"/>
                  </a:lnTo>
                  <a:lnTo>
                    <a:pt x="596" y="431"/>
                  </a:lnTo>
                  <a:lnTo>
                    <a:pt x="591" y="434"/>
                  </a:lnTo>
                  <a:lnTo>
                    <a:pt x="585" y="436"/>
                  </a:lnTo>
                  <a:lnTo>
                    <a:pt x="579" y="439"/>
                  </a:lnTo>
                </a:path>
              </a:pathLst>
            </a:custGeom>
            <a:gradFill rotWithShape="1">
              <a:gsLst>
                <a:gs pos="0">
                  <a:srgbClr val="996600"/>
                </a:gs>
                <a:gs pos="100000">
                  <a:srgbClr val="6C4800"/>
                </a:gs>
              </a:gsLst>
              <a:path path="rect">
                <a:fillToRect l="50000" t="50000" r="50000" b="50000"/>
              </a:path>
            </a:gradFill>
            <a:ln w="12700" cap="rnd" cmpd="sng">
              <a:solidFill>
                <a:srgbClr val="FF9999"/>
              </a:solidFill>
              <a:prstDash val="solid"/>
              <a:round/>
              <a:headEnd type="none" w="med" len="med"/>
              <a:tailEnd type="none" w="med" len="med"/>
            </a:ln>
            <a:effectLst>
              <a:outerShdw dist="81320" dir="3080412" algn="ctr" rotWithShape="0">
                <a:srgbClr val="000066"/>
              </a:outerShdw>
            </a:effectLst>
          </p:spPr>
          <p:txBody>
            <a:bodyPr/>
            <a:lstStyle/>
            <a:p>
              <a:pPr>
                <a:defRPr/>
              </a:pPr>
              <a:endParaRPr lang="fr-FR"/>
            </a:p>
          </p:txBody>
        </p:sp>
        <p:pic>
          <p:nvPicPr>
            <p:cNvPr id="8231" name="Picture 15" descr="lungs">
              <a:extLst>
                <a:ext uri="{FF2B5EF4-FFF2-40B4-BE49-F238E27FC236}">
                  <a16:creationId xmlns:a16="http://schemas.microsoft.com/office/drawing/2014/main" id="{019D7820-3BB0-4D61-B310-B9B13736CA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 y="1028"/>
              <a:ext cx="677"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2" name="Text Box 16">
            <a:extLst>
              <a:ext uri="{FF2B5EF4-FFF2-40B4-BE49-F238E27FC236}">
                <a16:creationId xmlns:a16="http://schemas.microsoft.com/office/drawing/2014/main" id="{2A4FE86F-50D4-47FF-BBE8-800B5DADEDC7}"/>
              </a:ext>
            </a:extLst>
          </p:cNvPr>
          <p:cNvSpPr txBox="1">
            <a:spLocks noChangeArrowheads="1"/>
          </p:cNvSpPr>
          <p:nvPr/>
        </p:nvSpPr>
        <p:spPr bwMode="auto">
          <a:xfrm>
            <a:off x="6801645" y="1106488"/>
            <a:ext cx="2925763" cy="615553"/>
          </a:xfrm>
          <a:prstGeom prst="rect">
            <a:avLst/>
          </a:prstGeom>
          <a:noFill/>
          <a:ln w="19050">
            <a:noFill/>
            <a:miter lim="800000"/>
            <a:headEnd/>
            <a:tailEnd/>
          </a:ln>
          <a:effectLst/>
        </p:spPr>
        <p:txBody>
          <a:bodyPr>
            <a:spAutoFit/>
          </a:bodyPr>
          <a:lstStyle/>
          <a:p>
            <a:pPr>
              <a:defRPr/>
            </a:pPr>
            <a:r>
              <a:rPr lang="cs-CZ" sz="1700" b="1" dirty="0"/>
              <a:t>Idiopatická intrakraniální hypertenze</a:t>
            </a:r>
            <a:endParaRPr lang="en-US" sz="1700" b="1" dirty="0"/>
          </a:p>
        </p:txBody>
      </p:sp>
      <p:sp>
        <p:nvSpPr>
          <p:cNvPr id="14353" name="Text Box 17">
            <a:extLst>
              <a:ext uri="{FF2B5EF4-FFF2-40B4-BE49-F238E27FC236}">
                <a16:creationId xmlns:a16="http://schemas.microsoft.com/office/drawing/2014/main" id="{AD5C4354-1A91-4EC5-9976-3F368CAD29F1}"/>
              </a:ext>
            </a:extLst>
          </p:cNvPr>
          <p:cNvSpPr txBox="1">
            <a:spLocks noChangeArrowheads="1"/>
          </p:cNvSpPr>
          <p:nvPr/>
        </p:nvSpPr>
        <p:spPr bwMode="auto">
          <a:xfrm>
            <a:off x="7000716" y="1701800"/>
            <a:ext cx="2323465" cy="353943"/>
          </a:xfrm>
          <a:prstGeom prst="rect">
            <a:avLst/>
          </a:prstGeom>
          <a:noFill/>
          <a:ln w="19050">
            <a:noFill/>
            <a:miter lim="800000"/>
            <a:headEnd/>
            <a:tailEnd/>
          </a:ln>
          <a:effectLst/>
        </p:spPr>
        <p:txBody>
          <a:bodyPr wrap="square">
            <a:spAutoFit/>
          </a:bodyPr>
          <a:lstStyle/>
          <a:p>
            <a:pPr>
              <a:defRPr/>
            </a:pPr>
            <a:r>
              <a:rPr lang="cs-CZ" sz="1700" b="1" dirty="0"/>
              <a:t>Mozková</a:t>
            </a:r>
            <a:r>
              <a:rPr lang="cs-CZ" sz="1700" b="1" dirty="0">
                <a:effectLst>
                  <a:outerShdw blurRad="38100" dist="38100" dir="2700000" algn="tl">
                    <a:srgbClr val="C0C0C0"/>
                  </a:outerShdw>
                </a:effectLst>
              </a:rPr>
              <a:t> mrtvice</a:t>
            </a:r>
            <a:endParaRPr lang="en-US" sz="1700" b="1" dirty="0">
              <a:effectLst>
                <a:outerShdw blurRad="38100" dist="38100" dir="2700000" algn="tl">
                  <a:srgbClr val="C0C0C0"/>
                </a:outerShdw>
              </a:effectLst>
            </a:endParaRPr>
          </a:p>
        </p:txBody>
      </p:sp>
      <p:sp>
        <p:nvSpPr>
          <p:cNvPr id="14354" name="Text Box 18">
            <a:extLst>
              <a:ext uri="{FF2B5EF4-FFF2-40B4-BE49-F238E27FC236}">
                <a16:creationId xmlns:a16="http://schemas.microsoft.com/office/drawing/2014/main" id="{E5ACFB56-7E5E-4B64-853C-B301D4C22DCC}"/>
              </a:ext>
            </a:extLst>
          </p:cNvPr>
          <p:cNvSpPr txBox="1">
            <a:spLocks noChangeArrowheads="1"/>
          </p:cNvSpPr>
          <p:nvPr/>
        </p:nvSpPr>
        <p:spPr bwMode="auto">
          <a:xfrm>
            <a:off x="7157245" y="2038350"/>
            <a:ext cx="1452563" cy="350838"/>
          </a:xfrm>
          <a:prstGeom prst="rect">
            <a:avLst/>
          </a:prstGeom>
          <a:noFill/>
          <a:ln w="19050">
            <a:noFill/>
            <a:miter lim="800000"/>
            <a:headEnd/>
            <a:tailEnd/>
          </a:ln>
          <a:effectLst/>
        </p:spPr>
        <p:txBody>
          <a:bodyPr>
            <a:spAutoFit/>
          </a:bodyPr>
          <a:lstStyle/>
          <a:p>
            <a:pPr>
              <a:defRPr/>
            </a:pPr>
            <a:r>
              <a:rPr lang="cs-CZ" sz="1700" b="1" dirty="0"/>
              <a:t>Katarakta</a:t>
            </a:r>
            <a:endParaRPr lang="en-US" sz="1700" b="1" dirty="0"/>
          </a:p>
        </p:txBody>
      </p:sp>
      <p:sp>
        <p:nvSpPr>
          <p:cNvPr id="8209" name="Line 19">
            <a:extLst>
              <a:ext uri="{FF2B5EF4-FFF2-40B4-BE49-F238E27FC236}">
                <a16:creationId xmlns:a16="http://schemas.microsoft.com/office/drawing/2014/main" id="{05F27A60-0760-40C4-917A-4AAC94B195DA}"/>
              </a:ext>
            </a:extLst>
          </p:cNvPr>
          <p:cNvSpPr>
            <a:spLocks noChangeShapeType="1"/>
          </p:cNvSpPr>
          <p:nvPr/>
        </p:nvSpPr>
        <p:spPr bwMode="auto">
          <a:xfrm flipH="1" flipV="1">
            <a:off x="5955508" y="1374776"/>
            <a:ext cx="1044575" cy="485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0" name="Line 20">
            <a:extLst>
              <a:ext uri="{FF2B5EF4-FFF2-40B4-BE49-F238E27FC236}">
                <a16:creationId xmlns:a16="http://schemas.microsoft.com/office/drawing/2014/main" id="{9ABC86E9-AF54-4FAC-9C48-B21E387A463B}"/>
              </a:ext>
            </a:extLst>
          </p:cNvPr>
          <p:cNvSpPr>
            <a:spLocks noChangeShapeType="1"/>
          </p:cNvSpPr>
          <p:nvPr/>
        </p:nvSpPr>
        <p:spPr bwMode="auto">
          <a:xfrm flipH="1" flipV="1">
            <a:off x="5917407" y="1393826"/>
            <a:ext cx="1250950" cy="803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1" name="Line 21">
            <a:extLst>
              <a:ext uri="{FF2B5EF4-FFF2-40B4-BE49-F238E27FC236}">
                <a16:creationId xmlns:a16="http://schemas.microsoft.com/office/drawing/2014/main" id="{0105A8B8-6C58-4829-99B3-194D7E66F3B2}"/>
              </a:ext>
            </a:extLst>
          </p:cNvPr>
          <p:cNvSpPr>
            <a:spLocks noChangeShapeType="1"/>
          </p:cNvSpPr>
          <p:nvPr/>
        </p:nvSpPr>
        <p:spPr bwMode="auto">
          <a:xfrm>
            <a:off x="5877719" y="1263650"/>
            <a:ext cx="915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2" name="Line 22">
            <a:extLst>
              <a:ext uri="{FF2B5EF4-FFF2-40B4-BE49-F238E27FC236}">
                <a16:creationId xmlns:a16="http://schemas.microsoft.com/office/drawing/2014/main" id="{67C9C4E5-C4D8-4AF2-B6FB-15710769B6BE}"/>
              </a:ext>
            </a:extLst>
          </p:cNvPr>
          <p:cNvSpPr>
            <a:spLocks noChangeShapeType="1"/>
          </p:cNvSpPr>
          <p:nvPr/>
        </p:nvSpPr>
        <p:spPr bwMode="auto">
          <a:xfrm flipH="1" flipV="1">
            <a:off x="5972970" y="2457450"/>
            <a:ext cx="1306513" cy="204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8213" name="Group 23">
            <a:extLst>
              <a:ext uri="{FF2B5EF4-FFF2-40B4-BE49-F238E27FC236}">
                <a16:creationId xmlns:a16="http://schemas.microsoft.com/office/drawing/2014/main" id="{8FDC0257-FA12-43A0-AFA4-3A4872D754DB}"/>
              </a:ext>
            </a:extLst>
          </p:cNvPr>
          <p:cNvGrpSpPr>
            <a:grpSpLocks/>
          </p:cNvGrpSpPr>
          <p:nvPr/>
        </p:nvGrpSpPr>
        <p:grpSpPr bwMode="auto">
          <a:xfrm>
            <a:off x="6925469" y="2924175"/>
            <a:ext cx="635000" cy="560388"/>
            <a:chOff x="3409" y="1799"/>
            <a:chExt cx="505" cy="353"/>
          </a:xfrm>
        </p:grpSpPr>
        <p:sp>
          <p:nvSpPr>
            <p:cNvPr id="8227" name="Line 24">
              <a:extLst>
                <a:ext uri="{FF2B5EF4-FFF2-40B4-BE49-F238E27FC236}">
                  <a16:creationId xmlns:a16="http://schemas.microsoft.com/office/drawing/2014/main" id="{008CEC47-50C0-4687-8B73-51930AC4FCF2}"/>
                </a:ext>
              </a:extLst>
            </p:cNvPr>
            <p:cNvSpPr>
              <a:spLocks noChangeShapeType="1"/>
            </p:cNvSpPr>
            <p:nvPr/>
          </p:nvSpPr>
          <p:spPr bwMode="auto">
            <a:xfrm flipH="1">
              <a:off x="3409" y="1799"/>
              <a:ext cx="505" cy="0"/>
            </a:xfrm>
            <a:prstGeom prst="line">
              <a:avLst/>
            </a:prstGeom>
            <a:noFill/>
            <a:ln w="63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cs-CZ"/>
            </a:p>
          </p:txBody>
        </p:sp>
        <p:sp>
          <p:nvSpPr>
            <p:cNvPr id="8228" name="Line 25">
              <a:extLst>
                <a:ext uri="{FF2B5EF4-FFF2-40B4-BE49-F238E27FC236}">
                  <a16:creationId xmlns:a16="http://schemas.microsoft.com/office/drawing/2014/main" id="{CC34D241-5EB7-4CC6-AFDF-F1DDA32DB87D}"/>
                </a:ext>
              </a:extLst>
            </p:cNvPr>
            <p:cNvSpPr>
              <a:spLocks noChangeShapeType="1"/>
            </p:cNvSpPr>
            <p:nvPr/>
          </p:nvSpPr>
          <p:spPr bwMode="auto">
            <a:xfrm flipH="1">
              <a:off x="3409" y="1976"/>
              <a:ext cx="505" cy="0"/>
            </a:xfrm>
            <a:prstGeom prst="line">
              <a:avLst/>
            </a:prstGeom>
            <a:noFill/>
            <a:ln w="63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cs-CZ"/>
            </a:p>
          </p:txBody>
        </p:sp>
        <p:sp>
          <p:nvSpPr>
            <p:cNvPr id="8229" name="Line 26">
              <a:extLst>
                <a:ext uri="{FF2B5EF4-FFF2-40B4-BE49-F238E27FC236}">
                  <a16:creationId xmlns:a16="http://schemas.microsoft.com/office/drawing/2014/main" id="{8F0D3A71-4C7F-4B20-9E9A-A39A4C84C779}"/>
                </a:ext>
              </a:extLst>
            </p:cNvPr>
            <p:cNvSpPr>
              <a:spLocks noChangeShapeType="1"/>
            </p:cNvSpPr>
            <p:nvPr/>
          </p:nvSpPr>
          <p:spPr bwMode="auto">
            <a:xfrm flipH="1">
              <a:off x="3409" y="2152"/>
              <a:ext cx="505" cy="0"/>
            </a:xfrm>
            <a:prstGeom prst="line">
              <a:avLst/>
            </a:prstGeom>
            <a:noFill/>
            <a:ln w="63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cs-CZ"/>
            </a:p>
          </p:txBody>
        </p:sp>
      </p:grpSp>
      <p:sp>
        <p:nvSpPr>
          <p:cNvPr id="8214" name="Line 27">
            <a:extLst>
              <a:ext uri="{FF2B5EF4-FFF2-40B4-BE49-F238E27FC236}">
                <a16:creationId xmlns:a16="http://schemas.microsoft.com/office/drawing/2014/main" id="{9249DCE1-EAC4-4A49-B8E3-425744240094}"/>
              </a:ext>
            </a:extLst>
          </p:cNvPr>
          <p:cNvSpPr>
            <a:spLocks noChangeShapeType="1"/>
          </p:cNvSpPr>
          <p:nvPr/>
        </p:nvSpPr>
        <p:spPr bwMode="auto">
          <a:xfrm flipH="1" flipV="1">
            <a:off x="5934869" y="2989263"/>
            <a:ext cx="915988" cy="149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5" name="Line 28">
            <a:extLst>
              <a:ext uri="{FF2B5EF4-FFF2-40B4-BE49-F238E27FC236}">
                <a16:creationId xmlns:a16="http://schemas.microsoft.com/office/drawing/2014/main" id="{2A45D8ED-8ECA-4DF8-974C-A5E0D2F83BC7}"/>
              </a:ext>
            </a:extLst>
          </p:cNvPr>
          <p:cNvSpPr>
            <a:spLocks noChangeShapeType="1"/>
          </p:cNvSpPr>
          <p:nvPr/>
        </p:nvSpPr>
        <p:spPr bwMode="auto">
          <a:xfrm flipH="1" flipV="1">
            <a:off x="6009483" y="3689351"/>
            <a:ext cx="841375" cy="784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6" name="Line 29">
            <a:extLst>
              <a:ext uri="{FF2B5EF4-FFF2-40B4-BE49-F238E27FC236}">
                <a16:creationId xmlns:a16="http://schemas.microsoft.com/office/drawing/2014/main" id="{D140CF79-2810-4EB4-A306-5B3D81837A27}"/>
              </a:ext>
            </a:extLst>
          </p:cNvPr>
          <p:cNvSpPr>
            <a:spLocks noChangeShapeType="1"/>
          </p:cNvSpPr>
          <p:nvPr/>
        </p:nvSpPr>
        <p:spPr bwMode="auto">
          <a:xfrm flipH="1" flipV="1">
            <a:off x="5896769" y="4025900"/>
            <a:ext cx="954088" cy="465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7" name="Line 30">
            <a:extLst>
              <a:ext uri="{FF2B5EF4-FFF2-40B4-BE49-F238E27FC236}">
                <a16:creationId xmlns:a16="http://schemas.microsoft.com/office/drawing/2014/main" id="{31B089FA-8762-461A-9680-400AF81C91BB}"/>
              </a:ext>
            </a:extLst>
          </p:cNvPr>
          <p:cNvSpPr>
            <a:spLocks noChangeShapeType="1"/>
          </p:cNvSpPr>
          <p:nvPr/>
        </p:nvSpPr>
        <p:spPr bwMode="auto">
          <a:xfrm flipH="1" flipV="1">
            <a:off x="6085683" y="5573714"/>
            <a:ext cx="801687" cy="280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8" name="Line 31">
            <a:extLst>
              <a:ext uri="{FF2B5EF4-FFF2-40B4-BE49-F238E27FC236}">
                <a16:creationId xmlns:a16="http://schemas.microsoft.com/office/drawing/2014/main" id="{06A1290F-09F8-4C81-9EFC-C19D24F6C644}"/>
              </a:ext>
            </a:extLst>
          </p:cNvPr>
          <p:cNvSpPr>
            <a:spLocks noChangeShapeType="1"/>
          </p:cNvSpPr>
          <p:nvPr/>
        </p:nvSpPr>
        <p:spPr bwMode="auto">
          <a:xfrm flipV="1">
            <a:off x="4441033" y="5200651"/>
            <a:ext cx="1120775" cy="485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9" name="Line 32">
            <a:extLst>
              <a:ext uri="{FF2B5EF4-FFF2-40B4-BE49-F238E27FC236}">
                <a16:creationId xmlns:a16="http://schemas.microsoft.com/office/drawing/2014/main" id="{0DE30F72-405B-4EA7-BD89-0A2EA21C4E6C}"/>
              </a:ext>
            </a:extLst>
          </p:cNvPr>
          <p:cNvSpPr>
            <a:spLocks noChangeShapeType="1"/>
          </p:cNvSpPr>
          <p:nvPr/>
        </p:nvSpPr>
        <p:spPr bwMode="auto">
          <a:xfrm flipV="1">
            <a:off x="4441032" y="5705476"/>
            <a:ext cx="1027112" cy="390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0" name="Line 33">
            <a:extLst>
              <a:ext uri="{FF2B5EF4-FFF2-40B4-BE49-F238E27FC236}">
                <a16:creationId xmlns:a16="http://schemas.microsoft.com/office/drawing/2014/main" id="{5CB30462-0D88-414A-B6C5-593F42F8629B}"/>
              </a:ext>
            </a:extLst>
          </p:cNvPr>
          <p:cNvSpPr>
            <a:spLocks noChangeShapeType="1"/>
          </p:cNvSpPr>
          <p:nvPr/>
        </p:nvSpPr>
        <p:spPr bwMode="auto">
          <a:xfrm flipV="1">
            <a:off x="4758532" y="6376989"/>
            <a:ext cx="673100" cy="111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1" name="Line 34">
            <a:extLst>
              <a:ext uri="{FF2B5EF4-FFF2-40B4-BE49-F238E27FC236}">
                <a16:creationId xmlns:a16="http://schemas.microsoft.com/office/drawing/2014/main" id="{C279ABCA-297A-44A0-8E54-ADCBC2FD8834}"/>
              </a:ext>
            </a:extLst>
          </p:cNvPr>
          <p:cNvSpPr>
            <a:spLocks noChangeShapeType="1"/>
          </p:cNvSpPr>
          <p:nvPr/>
        </p:nvSpPr>
        <p:spPr bwMode="auto">
          <a:xfrm>
            <a:off x="4515645" y="1300163"/>
            <a:ext cx="1046163" cy="971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2" name="Line 35">
            <a:extLst>
              <a:ext uri="{FF2B5EF4-FFF2-40B4-BE49-F238E27FC236}">
                <a16:creationId xmlns:a16="http://schemas.microsoft.com/office/drawing/2014/main" id="{396BD766-0BE0-41B7-8EFA-818C2FABD8DC}"/>
              </a:ext>
            </a:extLst>
          </p:cNvPr>
          <p:cNvSpPr>
            <a:spLocks noChangeShapeType="1"/>
          </p:cNvSpPr>
          <p:nvPr/>
        </p:nvSpPr>
        <p:spPr bwMode="auto">
          <a:xfrm>
            <a:off x="3075783" y="2830513"/>
            <a:ext cx="2541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3" name="Line 36">
            <a:extLst>
              <a:ext uri="{FF2B5EF4-FFF2-40B4-BE49-F238E27FC236}">
                <a16:creationId xmlns:a16="http://schemas.microsoft.com/office/drawing/2014/main" id="{F6668652-7FF2-469F-AD22-7B709D200B45}"/>
              </a:ext>
            </a:extLst>
          </p:cNvPr>
          <p:cNvSpPr>
            <a:spLocks noChangeShapeType="1"/>
          </p:cNvSpPr>
          <p:nvPr/>
        </p:nvSpPr>
        <p:spPr bwMode="auto">
          <a:xfrm flipV="1">
            <a:off x="4391820" y="2924175"/>
            <a:ext cx="1450975" cy="1009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24" name="Line 37">
            <a:extLst>
              <a:ext uri="{FF2B5EF4-FFF2-40B4-BE49-F238E27FC236}">
                <a16:creationId xmlns:a16="http://schemas.microsoft.com/office/drawing/2014/main" id="{03FA0BBF-8550-457E-88E3-A14481983A56}"/>
              </a:ext>
            </a:extLst>
          </p:cNvPr>
          <p:cNvSpPr>
            <a:spLocks noChangeShapeType="1"/>
          </p:cNvSpPr>
          <p:nvPr/>
        </p:nvSpPr>
        <p:spPr bwMode="auto">
          <a:xfrm flipV="1">
            <a:off x="5123658" y="4117975"/>
            <a:ext cx="623887" cy="247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4374" name="Text Box 38">
            <a:extLst>
              <a:ext uri="{FF2B5EF4-FFF2-40B4-BE49-F238E27FC236}">
                <a16:creationId xmlns:a16="http://schemas.microsoft.com/office/drawing/2014/main" id="{74F5DD65-09F3-4794-8FFE-CC82C619957D}"/>
              </a:ext>
            </a:extLst>
          </p:cNvPr>
          <p:cNvSpPr txBox="1">
            <a:spLocks noChangeArrowheads="1"/>
          </p:cNvSpPr>
          <p:nvPr/>
        </p:nvSpPr>
        <p:spPr bwMode="auto">
          <a:xfrm>
            <a:off x="7246145" y="3854450"/>
            <a:ext cx="3248025" cy="350838"/>
          </a:xfrm>
          <a:prstGeom prst="rect">
            <a:avLst/>
          </a:prstGeom>
          <a:noFill/>
          <a:ln w="19050">
            <a:noFill/>
            <a:miter lim="800000"/>
            <a:headEnd/>
            <a:tailEnd/>
          </a:ln>
          <a:effectLst/>
        </p:spPr>
        <p:txBody>
          <a:bodyPr>
            <a:spAutoFit/>
          </a:bodyPr>
          <a:lstStyle/>
          <a:p>
            <a:pPr>
              <a:defRPr/>
            </a:pPr>
            <a:r>
              <a:rPr lang="cs-CZ" sz="1700" b="1" dirty="0">
                <a:effectLst>
                  <a:outerShdw blurRad="38100" dist="38100" dir="2700000" algn="tl">
                    <a:srgbClr val="C0C0C0"/>
                  </a:outerShdw>
                </a:effectLst>
              </a:rPr>
              <a:t>Závažná pankreatitida</a:t>
            </a:r>
            <a:endParaRPr lang="en-US" sz="1700" b="1" dirty="0">
              <a:effectLst>
                <a:outerShdw blurRad="38100" dist="38100" dir="2700000" algn="tl">
                  <a:srgbClr val="C0C0C0"/>
                </a:outerShdw>
              </a:effectLst>
            </a:endParaRPr>
          </a:p>
        </p:txBody>
      </p:sp>
      <p:sp>
        <p:nvSpPr>
          <p:cNvPr id="8226" name="Line 39">
            <a:extLst>
              <a:ext uri="{FF2B5EF4-FFF2-40B4-BE49-F238E27FC236}">
                <a16:creationId xmlns:a16="http://schemas.microsoft.com/office/drawing/2014/main" id="{EE5E19F6-A540-46F2-A110-083C37AD13BD}"/>
              </a:ext>
            </a:extLst>
          </p:cNvPr>
          <p:cNvSpPr>
            <a:spLocks noChangeShapeType="1"/>
          </p:cNvSpPr>
          <p:nvPr/>
        </p:nvSpPr>
        <p:spPr bwMode="auto">
          <a:xfrm flipH="1" flipV="1">
            <a:off x="5945982" y="2916239"/>
            <a:ext cx="1344612"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 name="Rectangle 12">
            <a:extLst>
              <a:ext uri="{FF2B5EF4-FFF2-40B4-BE49-F238E27FC236}">
                <a16:creationId xmlns:a16="http://schemas.microsoft.com/office/drawing/2014/main" id="{A7FF1AA1-1B41-4EF0-8382-8FA539C8940B}"/>
              </a:ext>
            </a:extLst>
          </p:cNvPr>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Text Box 2">
            <a:extLst>
              <a:ext uri="{FF2B5EF4-FFF2-40B4-BE49-F238E27FC236}">
                <a16:creationId xmlns:a16="http://schemas.microsoft.com/office/drawing/2014/main" id="{C67AFCE0-9823-4D88-A07A-B5BFCFEAB6E5}"/>
              </a:ext>
            </a:extLst>
          </p:cNvPr>
          <p:cNvSpPr txBox="1">
            <a:spLocks noChangeArrowheads="1"/>
          </p:cNvSpPr>
          <p:nvPr/>
        </p:nvSpPr>
        <p:spPr bwMode="auto">
          <a:xfrm>
            <a:off x="407602" y="324314"/>
            <a:ext cx="3541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800" b="1" dirty="0"/>
              <a:t>Komplikace obezity</a:t>
            </a:r>
            <a:endParaRPr lang="fr-FR" altLang="cs-CZ" sz="2800" b="1"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4B8379EF-CB6E-4992-9021-07301A006150}"/>
              </a:ext>
            </a:extLst>
          </p:cNvPr>
          <p:cNvSpPr txBox="1">
            <a:spLocks noChangeArrowheads="1"/>
          </p:cNvSpPr>
          <p:nvPr/>
        </p:nvSpPr>
        <p:spPr bwMode="auto">
          <a:xfrm>
            <a:off x="1054894" y="1"/>
            <a:ext cx="82541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fr-FR" sz="2800" b="1" dirty="0"/>
              <a:t>Role </a:t>
            </a:r>
            <a:r>
              <a:rPr lang="cs-CZ" altLang="fr-FR" sz="2800" b="1" dirty="0" err="1"/>
              <a:t>adipokinů</a:t>
            </a:r>
            <a:r>
              <a:rPr lang="cs-CZ" altLang="fr-FR" sz="2800" b="1" dirty="0"/>
              <a:t> a </a:t>
            </a:r>
            <a:r>
              <a:rPr lang="cs-CZ" altLang="fr-FR" sz="2800" b="1" dirty="0" err="1"/>
              <a:t>cytokinů</a:t>
            </a:r>
            <a:r>
              <a:rPr lang="cs-CZ" altLang="fr-FR" sz="2800" b="1" dirty="0"/>
              <a:t> u komplikací obezity</a:t>
            </a:r>
            <a:endParaRPr lang="fr-FR" altLang="cs-CZ" sz="2800" b="1" dirty="0"/>
          </a:p>
        </p:txBody>
      </p:sp>
      <p:sp>
        <p:nvSpPr>
          <p:cNvPr id="33795" name="Line 3">
            <a:extLst>
              <a:ext uri="{FF2B5EF4-FFF2-40B4-BE49-F238E27FC236}">
                <a16:creationId xmlns:a16="http://schemas.microsoft.com/office/drawing/2014/main" id="{82E6096E-F62A-4C95-8177-149FB73EAD83}"/>
              </a:ext>
            </a:extLst>
          </p:cNvPr>
          <p:cNvSpPr>
            <a:spLocks noChangeShapeType="1"/>
          </p:cNvSpPr>
          <p:nvPr/>
        </p:nvSpPr>
        <p:spPr bwMode="auto">
          <a:xfrm>
            <a:off x="3407569" y="1730375"/>
            <a:ext cx="0" cy="584200"/>
          </a:xfrm>
          <a:prstGeom prst="line">
            <a:avLst/>
          </a:prstGeom>
          <a:noFill/>
          <a:ln w="57150">
            <a:solidFill>
              <a:srgbClr val="A5002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a:p>
        </p:txBody>
      </p:sp>
      <p:sp>
        <p:nvSpPr>
          <p:cNvPr id="33796" name="Rectangle 4">
            <a:extLst>
              <a:ext uri="{FF2B5EF4-FFF2-40B4-BE49-F238E27FC236}">
                <a16:creationId xmlns:a16="http://schemas.microsoft.com/office/drawing/2014/main" id="{EBB53AAF-5010-4F8E-B769-E6203712F1D3}"/>
              </a:ext>
            </a:extLst>
          </p:cNvPr>
          <p:cNvSpPr>
            <a:spLocks noChangeArrowheads="1"/>
          </p:cNvSpPr>
          <p:nvPr/>
        </p:nvSpPr>
        <p:spPr bwMode="auto">
          <a:xfrm>
            <a:off x="2397920" y="1722438"/>
            <a:ext cx="849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a:solidFill>
                  <a:srgbClr val="A50021"/>
                </a:solidFill>
              </a:rPr>
              <a:t>IL-6</a:t>
            </a:r>
          </a:p>
          <a:p>
            <a:pPr eaLnBrk="1" hangingPunct="1"/>
            <a:r>
              <a:rPr lang="fr-FR" altLang="cs-CZ" b="1">
                <a:solidFill>
                  <a:srgbClr val="A50021"/>
                </a:solidFill>
              </a:rPr>
              <a:t>TNF-</a:t>
            </a:r>
            <a:r>
              <a:rPr lang="fr-FR" altLang="cs-CZ" b="1">
                <a:solidFill>
                  <a:srgbClr val="A50021"/>
                </a:solidFill>
                <a:latin typeface="Symbol" panose="05050102010706020507" pitchFamily="18" charset="2"/>
              </a:rPr>
              <a:t>a</a:t>
            </a:r>
            <a:endParaRPr lang="fr-FR" altLang="cs-CZ">
              <a:solidFill>
                <a:srgbClr val="A50021"/>
              </a:solidFill>
              <a:latin typeface="Symbol" panose="05050102010706020507" pitchFamily="18" charset="2"/>
            </a:endParaRPr>
          </a:p>
        </p:txBody>
      </p:sp>
      <p:grpSp>
        <p:nvGrpSpPr>
          <p:cNvPr id="33797" name="Group 5">
            <a:extLst>
              <a:ext uri="{FF2B5EF4-FFF2-40B4-BE49-F238E27FC236}">
                <a16:creationId xmlns:a16="http://schemas.microsoft.com/office/drawing/2014/main" id="{1D260FB4-2A61-49F9-8C28-A394E07C7F3C}"/>
              </a:ext>
            </a:extLst>
          </p:cNvPr>
          <p:cNvGrpSpPr>
            <a:grpSpLocks/>
          </p:cNvGrpSpPr>
          <p:nvPr/>
        </p:nvGrpSpPr>
        <p:grpSpPr bwMode="auto">
          <a:xfrm>
            <a:off x="4093369" y="1393825"/>
            <a:ext cx="534988" cy="457200"/>
            <a:chOff x="4608" y="768"/>
            <a:chExt cx="336" cy="288"/>
          </a:xfrm>
        </p:grpSpPr>
        <p:grpSp>
          <p:nvGrpSpPr>
            <p:cNvPr id="34053" name="Group 6">
              <a:extLst>
                <a:ext uri="{FF2B5EF4-FFF2-40B4-BE49-F238E27FC236}">
                  <a16:creationId xmlns:a16="http://schemas.microsoft.com/office/drawing/2014/main" id="{E7497E7B-C1D1-4D4E-9AB1-BB3ED412F6AB}"/>
                </a:ext>
              </a:extLst>
            </p:cNvPr>
            <p:cNvGrpSpPr>
              <a:grpSpLocks/>
            </p:cNvGrpSpPr>
            <p:nvPr/>
          </p:nvGrpSpPr>
          <p:grpSpPr bwMode="auto">
            <a:xfrm>
              <a:off x="4704" y="864"/>
              <a:ext cx="144" cy="96"/>
              <a:chOff x="5376" y="1152"/>
              <a:chExt cx="288" cy="195"/>
            </a:xfrm>
          </p:grpSpPr>
          <p:sp>
            <p:nvSpPr>
              <p:cNvPr id="34072" name="Oval 7">
                <a:extLst>
                  <a:ext uri="{FF2B5EF4-FFF2-40B4-BE49-F238E27FC236}">
                    <a16:creationId xmlns:a16="http://schemas.microsoft.com/office/drawing/2014/main" id="{48EF0D0A-91FB-4E16-AE3E-1420CB2A87C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73" name="Oval 8">
                <a:extLst>
                  <a:ext uri="{FF2B5EF4-FFF2-40B4-BE49-F238E27FC236}">
                    <a16:creationId xmlns:a16="http://schemas.microsoft.com/office/drawing/2014/main" id="{3C8D778D-37C4-4836-BB6A-4F59F075DA2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4" name="Group 9">
              <a:extLst>
                <a:ext uri="{FF2B5EF4-FFF2-40B4-BE49-F238E27FC236}">
                  <a16:creationId xmlns:a16="http://schemas.microsoft.com/office/drawing/2014/main" id="{1C52DC60-CBB8-43F1-BD9E-F49E8F47343A}"/>
                </a:ext>
              </a:extLst>
            </p:cNvPr>
            <p:cNvGrpSpPr>
              <a:grpSpLocks/>
            </p:cNvGrpSpPr>
            <p:nvPr/>
          </p:nvGrpSpPr>
          <p:grpSpPr bwMode="auto">
            <a:xfrm>
              <a:off x="4704" y="960"/>
              <a:ext cx="144" cy="96"/>
              <a:chOff x="5376" y="1152"/>
              <a:chExt cx="288" cy="195"/>
            </a:xfrm>
          </p:grpSpPr>
          <p:sp>
            <p:nvSpPr>
              <p:cNvPr id="34070" name="Oval 10">
                <a:extLst>
                  <a:ext uri="{FF2B5EF4-FFF2-40B4-BE49-F238E27FC236}">
                    <a16:creationId xmlns:a16="http://schemas.microsoft.com/office/drawing/2014/main" id="{F3205337-EAFF-49B7-856E-7CA86A04EC9F}"/>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71" name="Oval 11">
                <a:extLst>
                  <a:ext uri="{FF2B5EF4-FFF2-40B4-BE49-F238E27FC236}">
                    <a16:creationId xmlns:a16="http://schemas.microsoft.com/office/drawing/2014/main" id="{820286C8-2F01-45CA-B15C-2C19ABCACADB}"/>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5" name="Group 12">
              <a:extLst>
                <a:ext uri="{FF2B5EF4-FFF2-40B4-BE49-F238E27FC236}">
                  <a16:creationId xmlns:a16="http://schemas.microsoft.com/office/drawing/2014/main" id="{2405DC4D-056E-4601-90EB-F4E785B8A25F}"/>
                </a:ext>
              </a:extLst>
            </p:cNvPr>
            <p:cNvGrpSpPr>
              <a:grpSpLocks/>
            </p:cNvGrpSpPr>
            <p:nvPr/>
          </p:nvGrpSpPr>
          <p:grpSpPr bwMode="auto">
            <a:xfrm>
              <a:off x="4800" y="912"/>
              <a:ext cx="144" cy="96"/>
              <a:chOff x="5376" y="1152"/>
              <a:chExt cx="288" cy="195"/>
            </a:xfrm>
          </p:grpSpPr>
          <p:sp>
            <p:nvSpPr>
              <p:cNvPr id="34068" name="Oval 13">
                <a:extLst>
                  <a:ext uri="{FF2B5EF4-FFF2-40B4-BE49-F238E27FC236}">
                    <a16:creationId xmlns:a16="http://schemas.microsoft.com/office/drawing/2014/main" id="{809FAD53-96B4-41FC-8291-91C63227EDC0}"/>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9" name="Oval 14">
                <a:extLst>
                  <a:ext uri="{FF2B5EF4-FFF2-40B4-BE49-F238E27FC236}">
                    <a16:creationId xmlns:a16="http://schemas.microsoft.com/office/drawing/2014/main" id="{40A5E88E-E4DC-404C-ABFA-74CE3BEF40C0}"/>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6" name="Group 15">
              <a:extLst>
                <a:ext uri="{FF2B5EF4-FFF2-40B4-BE49-F238E27FC236}">
                  <a16:creationId xmlns:a16="http://schemas.microsoft.com/office/drawing/2014/main" id="{F72CA868-3BF5-4DEE-B996-8ABD86449B99}"/>
                </a:ext>
              </a:extLst>
            </p:cNvPr>
            <p:cNvGrpSpPr>
              <a:grpSpLocks/>
            </p:cNvGrpSpPr>
            <p:nvPr/>
          </p:nvGrpSpPr>
          <p:grpSpPr bwMode="auto">
            <a:xfrm>
              <a:off x="4800" y="816"/>
              <a:ext cx="144" cy="96"/>
              <a:chOff x="5376" y="1152"/>
              <a:chExt cx="288" cy="195"/>
            </a:xfrm>
          </p:grpSpPr>
          <p:sp>
            <p:nvSpPr>
              <p:cNvPr id="34066" name="Oval 16">
                <a:extLst>
                  <a:ext uri="{FF2B5EF4-FFF2-40B4-BE49-F238E27FC236}">
                    <a16:creationId xmlns:a16="http://schemas.microsoft.com/office/drawing/2014/main" id="{92860AF6-EFE0-4ACB-A3C1-8186F06010A6}"/>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7" name="Oval 17">
                <a:extLst>
                  <a:ext uri="{FF2B5EF4-FFF2-40B4-BE49-F238E27FC236}">
                    <a16:creationId xmlns:a16="http://schemas.microsoft.com/office/drawing/2014/main" id="{4D4B73D3-7C18-4DF4-94BE-62F8D27416A1}"/>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7" name="Group 18">
              <a:extLst>
                <a:ext uri="{FF2B5EF4-FFF2-40B4-BE49-F238E27FC236}">
                  <a16:creationId xmlns:a16="http://schemas.microsoft.com/office/drawing/2014/main" id="{59FF5C76-F671-45BD-971C-7FB10505ACB1}"/>
                </a:ext>
              </a:extLst>
            </p:cNvPr>
            <p:cNvGrpSpPr>
              <a:grpSpLocks/>
            </p:cNvGrpSpPr>
            <p:nvPr/>
          </p:nvGrpSpPr>
          <p:grpSpPr bwMode="auto">
            <a:xfrm>
              <a:off x="4704" y="768"/>
              <a:ext cx="144" cy="96"/>
              <a:chOff x="5376" y="1152"/>
              <a:chExt cx="288" cy="195"/>
            </a:xfrm>
          </p:grpSpPr>
          <p:sp>
            <p:nvSpPr>
              <p:cNvPr id="34064" name="Oval 19">
                <a:extLst>
                  <a:ext uri="{FF2B5EF4-FFF2-40B4-BE49-F238E27FC236}">
                    <a16:creationId xmlns:a16="http://schemas.microsoft.com/office/drawing/2014/main" id="{2A1E6887-C9F8-4B29-A7A2-E483BB04FC5C}"/>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5" name="Oval 20">
                <a:extLst>
                  <a:ext uri="{FF2B5EF4-FFF2-40B4-BE49-F238E27FC236}">
                    <a16:creationId xmlns:a16="http://schemas.microsoft.com/office/drawing/2014/main" id="{48FB23D1-D704-4AF7-B1FC-0A0164467C6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8" name="Group 21">
              <a:extLst>
                <a:ext uri="{FF2B5EF4-FFF2-40B4-BE49-F238E27FC236}">
                  <a16:creationId xmlns:a16="http://schemas.microsoft.com/office/drawing/2014/main" id="{C54C45F8-0F19-4F6B-824E-6BB267BFD251}"/>
                </a:ext>
              </a:extLst>
            </p:cNvPr>
            <p:cNvGrpSpPr>
              <a:grpSpLocks/>
            </p:cNvGrpSpPr>
            <p:nvPr/>
          </p:nvGrpSpPr>
          <p:grpSpPr bwMode="auto">
            <a:xfrm>
              <a:off x="4608" y="816"/>
              <a:ext cx="144" cy="96"/>
              <a:chOff x="5376" y="1152"/>
              <a:chExt cx="288" cy="195"/>
            </a:xfrm>
          </p:grpSpPr>
          <p:sp>
            <p:nvSpPr>
              <p:cNvPr id="34062" name="Oval 22">
                <a:extLst>
                  <a:ext uri="{FF2B5EF4-FFF2-40B4-BE49-F238E27FC236}">
                    <a16:creationId xmlns:a16="http://schemas.microsoft.com/office/drawing/2014/main" id="{A079B6BE-9667-4338-902B-7D4D525158FE}"/>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3" name="Oval 23">
                <a:extLst>
                  <a:ext uri="{FF2B5EF4-FFF2-40B4-BE49-F238E27FC236}">
                    <a16:creationId xmlns:a16="http://schemas.microsoft.com/office/drawing/2014/main" id="{E266CD5A-928E-4621-A1F0-54706A1BA734}"/>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59" name="Group 24">
              <a:extLst>
                <a:ext uri="{FF2B5EF4-FFF2-40B4-BE49-F238E27FC236}">
                  <a16:creationId xmlns:a16="http://schemas.microsoft.com/office/drawing/2014/main" id="{58203578-EDA7-4341-ABB4-BB0402E0C20C}"/>
                </a:ext>
              </a:extLst>
            </p:cNvPr>
            <p:cNvGrpSpPr>
              <a:grpSpLocks/>
            </p:cNvGrpSpPr>
            <p:nvPr/>
          </p:nvGrpSpPr>
          <p:grpSpPr bwMode="auto">
            <a:xfrm>
              <a:off x="4608" y="912"/>
              <a:ext cx="144" cy="96"/>
              <a:chOff x="5376" y="1152"/>
              <a:chExt cx="288" cy="195"/>
            </a:xfrm>
          </p:grpSpPr>
          <p:sp>
            <p:nvSpPr>
              <p:cNvPr id="34060" name="Oval 25">
                <a:extLst>
                  <a:ext uri="{FF2B5EF4-FFF2-40B4-BE49-F238E27FC236}">
                    <a16:creationId xmlns:a16="http://schemas.microsoft.com/office/drawing/2014/main" id="{3FE68FEC-99EE-4F37-9852-E5DCE90AD953}"/>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61" name="Oval 26">
                <a:extLst>
                  <a:ext uri="{FF2B5EF4-FFF2-40B4-BE49-F238E27FC236}">
                    <a16:creationId xmlns:a16="http://schemas.microsoft.com/office/drawing/2014/main" id="{1C42CB93-403D-4504-865C-601DF4892E35}"/>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grpSp>
        <p:nvGrpSpPr>
          <p:cNvPr id="33798" name="Group 27">
            <a:extLst>
              <a:ext uri="{FF2B5EF4-FFF2-40B4-BE49-F238E27FC236}">
                <a16:creationId xmlns:a16="http://schemas.microsoft.com/office/drawing/2014/main" id="{1BED3F1B-8049-49D7-A493-B079E52DA1F7}"/>
              </a:ext>
            </a:extLst>
          </p:cNvPr>
          <p:cNvGrpSpPr>
            <a:grpSpLocks/>
          </p:cNvGrpSpPr>
          <p:nvPr/>
        </p:nvGrpSpPr>
        <p:grpSpPr bwMode="auto">
          <a:xfrm>
            <a:off x="4399757" y="1317625"/>
            <a:ext cx="531812" cy="457200"/>
            <a:chOff x="4608" y="768"/>
            <a:chExt cx="336" cy="288"/>
          </a:xfrm>
        </p:grpSpPr>
        <p:grpSp>
          <p:nvGrpSpPr>
            <p:cNvPr id="34032" name="Group 28">
              <a:extLst>
                <a:ext uri="{FF2B5EF4-FFF2-40B4-BE49-F238E27FC236}">
                  <a16:creationId xmlns:a16="http://schemas.microsoft.com/office/drawing/2014/main" id="{799B15A2-7011-4FA9-9550-18A09F78CA65}"/>
                </a:ext>
              </a:extLst>
            </p:cNvPr>
            <p:cNvGrpSpPr>
              <a:grpSpLocks/>
            </p:cNvGrpSpPr>
            <p:nvPr/>
          </p:nvGrpSpPr>
          <p:grpSpPr bwMode="auto">
            <a:xfrm>
              <a:off x="4704" y="864"/>
              <a:ext cx="144" cy="96"/>
              <a:chOff x="5376" y="1152"/>
              <a:chExt cx="288" cy="195"/>
            </a:xfrm>
          </p:grpSpPr>
          <p:sp>
            <p:nvSpPr>
              <p:cNvPr id="34051" name="Oval 29">
                <a:extLst>
                  <a:ext uri="{FF2B5EF4-FFF2-40B4-BE49-F238E27FC236}">
                    <a16:creationId xmlns:a16="http://schemas.microsoft.com/office/drawing/2014/main" id="{DB7AB34C-B47A-4F5F-A991-101CAD138DE4}"/>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52" name="Oval 30">
                <a:extLst>
                  <a:ext uri="{FF2B5EF4-FFF2-40B4-BE49-F238E27FC236}">
                    <a16:creationId xmlns:a16="http://schemas.microsoft.com/office/drawing/2014/main" id="{10C58B70-024F-4AF4-8A1D-DF09E665A907}"/>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3" name="Group 31">
              <a:extLst>
                <a:ext uri="{FF2B5EF4-FFF2-40B4-BE49-F238E27FC236}">
                  <a16:creationId xmlns:a16="http://schemas.microsoft.com/office/drawing/2014/main" id="{71E3E7AD-8C90-41AB-A50A-BF6C66EC52F1}"/>
                </a:ext>
              </a:extLst>
            </p:cNvPr>
            <p:cNvGrpSpPr>
              <a:grpSpLocks/>
            </p:cNvGrpSpPr>
            <p:nvPr/>
          </p:nvGrpSpPr>
          <p:grpSpPr bwMode="auto">
            <a:xfrm>
              <a:off x="4704" y="960"/>
              <a:ext cx="144" cy="96"/>
              <a:chOff x="5376" y="1152"/>
              <a:chExt cx="288" cy="195"/>
            </a:xfrm>
          </p:grpSpPr>
          <p:sp>
            <p:nvSpPr>
              <p:cNvPr id="34049" name="Oval 32">
                <a:extLst>
                  <a:ext uri="{FF2B5EF4-FFF2-40B4-BE49-F238E27FC236}">
                    <a16:creationId xmlns:a16="http://schemas.microsoft.com/office/drawing/2014/main" id="{375CCA64-573D-4807-9E6C-71730BA98750}"/>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50" name="Oval 33">
                <a:extLst>
                  <a:ext uri="{FF2B5EF4-FFF2-40B4-BE49-F238E27FC236}">
                    <a16:creationId xmlns:a16="http://schemas.microsoft.com/office/drawing/2014/main" id="{82CA98E8-99C5-4EA0-AA92-4C0A65BBDDC1}"/>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4" name="Group 34">
              <a:extLst>
                <a:ext uri="{FF2B5EF4-FFF2-40B4-BE49-F238E27FC236}">
                  <a16:creationId xmlns:a16="http://schemas.microsoft.com/office/drawing/2014/main" id="{0DFA7458-C89A-4706-870F-9C86F89CC5AA}"/>
                </a:ext>
              </a:extLst>
            </p:cNvPr>
            <p:cNvGrpSpPr>
              <a:grpSpLocks/>
            </p:cNvGrpSpPr>
            <p:nvPr/>
          </p:nvGrpSpPr>
          <p:grpSpPr bwMode="auto">
            <a:xfrm>
              <a:off x="4800" y="912"/>
              <a:ext cx="144" cy="96"/>
              <a:chOff x="5376" y="1152"/>
              <a:chExt cx="288" cy="195"/>
            </a:xfrm>
          </p:grpSpPr>
          <p:sp>
            <p:nvSpPr>
              <p:cNvPr id="34047" name="Oval 35">
                <a:extLst>
                  <a:ext uri="{FF2B5EF4-FFF2-40B4-BE49-F238E27FC236}">
                    <a16:creationId xmlns:a16="http://schemas.microsoft.com/office/drawing/2014/main" id="{84634D2F-0B28-4589-AA97-03B3AE64CF0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8" name="Oval 36">
                <a:extLst>
                  <a:ext uri="{FF2B5EF4-FFF2-40B4-BE49-F238E27FC236}">
                    <a16:creationId xmlns:a16="http://schemas.microsoft.com/office/drawing/2014/main" id="{4C604787-8AED-40AC-8888-8F5AF6366C94}"/>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5" name="Group 37">
              <a:extLst>
                <a:ext uri="{FF2B5EF4-FFF2-40B4-BE49-F238E27FC236}">
                  <a16:creationId xmlns:a16="http://schemas.microsoft.com/office/drawing/2014/main" id="{4D1EFD0D-F9FB-40FE-B88A-0630DE682C05}"/>
                </a:ext>
              </a:extLst>
            </p:cNvPr>
            <p:cNvGrpSpPr>
              <a:grpSpLocks/>
            </p:cNvGrpSpPr>
            <p:nvPr/>
          </p:nvGrpSpPr>
          <p:grpSpPr bwMode="auto">
            <a:xfrm>
              <a:off x="4800" y="816"/>
              <a:ext cx="144" cy="96"/>
              <a:chOff x="5376" y="1152"/>
              <a:chExt cx="288" cy="195"/>
            </a:xfrm>
          </p:grpSpPr>
          <p:sp>
            <p:nvSpPr>
              <p:cNvPr id="34045" name="Oval 38">
                <a:extLst>
                  <a:ext uri="{FF2B5EF4-FFF2-40B4-BE49-F238E27FC236}">
                    <a16:creationId xmlns:a16="http://schemas.microsoft.com/office/drawing/2014/main" id="{71FD6D54-A9B8-45D4-919C-818F29F06F6A}"/>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6" name="Oval 39">
                <a:extLst>
                  <a:ext uri="{FF2B5EF4-FFF2-40B4-BE49-F238E27FC236}">
                    <a16:creationId xmlns:a16="http://schemas.microsoft.com/office/drawing/2014/main" id="{1DA20147-279A-48C2-B8F2-68FBE7132D8E}"/>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6" name="Group 40">
              <a:extLst>
                <a:ext uri="{FF2B5EF4-FFF2-40B4-BE49-F238E27FC236}">
                  <a16:creationId xmlns:a16="http://schemas.microsoft.com/office/drawing/2014/main" id="{B00612A5-82E3-40E1-8361-10B1A5B14989}"/>
                </a:ext>
              </a:extLst>
            </p:cNvPr>
            <p:cNvGrpSpPr>
              <a:grpSpLocks/>
            </p:cNvGrpSpPr>
            <p:nvPr/>
          </p:nvGrpSpPr>
          <p:grpSpPr bwMode="auto">
            <a:xfrm>
              <a:off x="4704" y="768"/>
              <a:ext cx="144" cy="96"/>
              <a:chOff x="5376" y="1152"/>
              <a:chExt cx="288" cy="195"/>
            </a:xfrm>
          </p:grpSpPr>
          <p:sp>
            <p:nvSpPr>
              <p:cNvPr id="34043" name="Oval 41">
                <a:extLst>
                  <a:ext uri="{FF2B5EF4-FFF2-40B4-BE49-F238E27FC236}">
                    <a16:creationId xmlns:a16="http://schemas.microsoft.com/office/drawing/2014/main" id="{A3A4F8B5-D09A-46B1-985E-9E6D22CB9AA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4" name="Oval 42">
                <a:extLst>
                  <a:ext uri="{FF2B5EF4-FFF2-40B4-BE49-F238E27FC236}">
                    <a16:creationId xmlns:a16="http://schemas.microsoft.com/office/drawing/2014/main" id="{1991C79F-F5FA-44DC-8A08-F2F8287AEA27}"/>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7" name="Group 43">
              <a:extLst>
                <a:ext uri="{FF2B5EF4-FFF2-40B4-BE49-F238E27FC236}">
                  <a16:creationId xmlns:a16="http://schemas.microsoft.com/office/drawing/2014/main" id="{6D82F048-3661-47CA-A304-3C6FF5E00D6D}"/>
                </a:ext>
              </a:extLst>
            </p:cNvPr>
            <p:cNvGrpSpPr>
              <a:grpSpLocks/>
            </p:cNvGrpSpPr>
            <p:nvPr/>
          </p:nvGrpSpPr>
          <p:grpSpPr bwMode="auto">
            <a:xfrm>
              <a:off x="4608" y="816"/>
              <a:ext cx="144" cy="96"/>
              <a:chOff x="5376" y="1152"/>
              <a:chExt cx="288" cy="195"/>
            </a:xfrm>
          </p:grpSpPr>
          <p:sp>
            <p:nvSpPr>
              <p:cNvPr id="34041" name="Oval 44">
                <a:extLst>
                  <a:ext uri="{FF2B5EF4-FFF2-40B4-BE49-F238E27FC236}">
                    <a16:creationId xmlns:a16="http://schemas.microsoft.com/office/drawing/2014/main" id="{C43D8818-3ED5-4DC1-A32A-17429915717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2" name="Oval 45">
                <a:extLst>
                  <a:ext uri="{FF2B5EF4-FFF2-40B4-BE49-F238E27FC236}">
                    <a16:creationId xmlns:a16="http://schemas.microsoft.com/office/drawing/2014/main" id="{45F1FC09-EBD7-48ED-A1E5-D81C4863A753}"/>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38" name="Group 46">
              <a:extLst>
                <a:ext uri="{FF2B5EF4-FFF2-40B4-BE49-F238E27FC236}">
                  <a16:creationId xmlns:a16="http://schemas.microsoft.com/office/drawing/2014/main" id="{AC656587-8A40-48B2-A2AF-89B24D664C38}"/>
                </a:ext>
              </a:extLst>
            </p:cNvPr>
            <p:cNvGrpSpPr>
              <a:grpSpLocks/>
            </p:cNvGrpSpPr>
            <p:nvPr/>
          </p:nvGrpSpPr>
          <p:grpSpPr bwMode="auto">
            <a:xfrm>
              <a:off x="4608" y="912"/>
              <a:ext cx="144" cy="96"/>
              <a:chOff x="5376" y="1152"/>
              <a:chExt cx="288" cy="195"/>
            </a:xfrm>
          </p:grpSpPr>
          <p:sp>
            <p:nvSpPr>
              <p:cNvPr id="34039" name="Oval 47">
                <a:extLst>
                  <a:ext uri="{FF2B5EF4-FFF2-40B4-BE49-F238E27FC236}">
                    <a16:creationId xmlns:a16="http://schemas.microsoft.com/office/drawing/2014/main" id="{D30C8C7C-103B-417E-9D75-CFF3D539EE5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40" name="Oval 48">
                <a:extLst>
                  <a:ext uri="{FF2B5EF4-FFF2-40B4-BE49-F238E27FC236}">
                    <a16:creationId xmlns:a16="http://schemas.microsoft.com/office/drawing/2014/main" id="{2299A9AB-9EA0-49A6-9020-A262F60E13D0}"/>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grpSp>
        <p:nvGrpSpPr>
          <p:cNvPr id="33799" name="Group 49">
            <a:extLst>
              <a:ext uri="{FF2B5EF4-FFF2-40B4-BE49-F238E27FC236}">
                <a16:creationId xmlns:a16="http://schemas.microsoft.com/office/drawing/2014/main" id="{6AB6750B-D7B0-4F7B-A807-7C808B9A6B0D}"/>
              </a:ext>
            </a:extLst>
          </p:cNvPr>
          <p:cNvGrpSpPr>
            <a:grpSpLocks/>
          </p:cNvGrpSpPr>
          <p:nvPr/>
        </p:nvGrpSpPr>
        <p:grpSpPr bwMode="auto">
          <a:xfrm>
            <a:off x="4780757" y="1393825"/>
            <a:ext cx="533400" cy="457200"/>
            <a:chOff x="4608" y="768"/>
            <a:chExt cx="336" cy="288"/>
          </a:xfrm>
        </p:grpSpPr>
        <p:grpSp>
          <p:nvGrpSpPr>
            <p:cNvPr id="34011" name="Group 50">
              <a:extLst>
                <a:ext uri="{FF2B5EF4-FFF2-40B4-BE49-F238E27FC236}">
                  <a16:creationId xmlns:a16="http://schemas.microsoft.com/office/drawing/2014/main" id="{3C4A699B-24DD-4D67-980D-662CF60E88C2}"/>
                </a:ext>
              </a:extLst>
            </p:cNvPr>
            <p:cNvGrpSpPr>
              <a:grpSpLocks/>
            </p:cNvGrpSpPr>
            <p:nvPr/>
          </p:nvGrpSpPr>
          <p:grpSpPr bwMode="auto">
            <a:xfrm>
              <a:off x="4704" y="864"/>
              <a:ext cx="144" cy="96"/>
              <a:chOff x="5376" y="1152"/>
              <a:chExt cx="288" cy="195"/>
            </a:xfrm>
          </p:grpSpPr>
          <p:sp>
            <p:nvSpPr>
              <p:cNvPr id="34030" name="Oval 51">
                <a:extLst>
                  <a:ext uri="{FF2B5EF4-FFF2-40B4-BE49-F238E27FC236}">
                    <a16:creationId xmlns:a16="http://schemas.microsoft.com/office/drawing/2014/main" id="{8E872257-B250-4495-A506-33D4168A789C}"/>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31" name="Oval 52">
                <a:extLst>
                  <a:ext uri="{FF2B5EF4-FFF2-40B4-BE49-F238E27FC236}">
                    <a16:creationId xmlns:a16="http://schemas.microsoft.com/office/drawing/2014/main" id="{5D43822A-8D05-42B2-8AB9-8D009CFBC940}"/>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2" name="Group 53">
              <a:extLst>
                <a:ext uri="{FF2B5EF4-FFF2-40B4-BE49-F238E27FC236}">
                  <a16:creationId xmlns:a16="http://schemas.microsoft.com/office/drawing/2014/main" id="{7D37C5F4-A8D4-4D97-839D-B847B2ED09A7}"/>
                </a:ext>
              </a:extLst>
            </p:cNvPr>
            <p:cNvGrpSpPr>
              <a:grpSpLocks/>
            </p:cNvGrpSpPr>
            <p:nvPr/>
          </p:nvGrpSpPr>
          <p:grpSpPr bwMode="auto">
            <a:xfrm>
              <a:off x="4704" y="960"/>
              <a:ext cx="144" cy="96"/>
              <a:chOff x="5376" y="1152"/>
              <a:chExt cx="288" cy="195"/>
            </a:xfrm>
          </p:grpSpPr>
          <p:sp>
            <p:nvSpPr>
              <p:cNvPr id="34028" name="Oval 54">
                <a:extLst>
                  <a:ext uri="{FF2B5EF4-FFF2-40B4-BE49-F238E27FC236}">
                    <a16:creationId xmlns:a16="http://schemas.microsoft.com/office/drawing/2014/main" id="{C473BD16-00AE-4EB0-880A-3A849FCF9293}"/>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9" name="Oval 55">
                <a:extLst>
                  <a:ext uri="{FF2B5EF4-FFF2-40B4-BE49-F238E27FC236}">
                    <a16:creationId xmlns:a16="http://schemas.microsoft.com/office/drawing/2014/main" id="{EF70E3E1-6597-45CE-82AC-C17001C5DE3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3" name="Group 56">
              <a:extLst>
                <a:ext uri="{FF2B5EF4-FFF2-40B4-BE49-F238E27FC236}">
                  <a16:creationId xmlns:a16="http://schemas.microsoft.com/office/drawing/2014/main" id="{B7921D22-1AA2-43B8-A178-827F8D901A76}"/>
                </a:ext>
              </a:extLst>
            </p:cNvPr>
            <p:cNvGrpSpPr>
              <a:grpSpLocks/>
            </p:cNvGrpSpPr>
            <p:nvPr/>
          </p:nvGrpSpPr>
          <p:grpSpPr bwMode="auto">
            <a:xfrm>
              <a:off x="4800" y="912"/>
              <a:ext cx="144" cy="96"/>
              <a:chOff x="5376" y="1152"/>
              <a:chExt cx="288" cy="195"/>
            </a:xfrm>
          </p:grpSpPr>
          <p:sp>
            <p:nvSpPr>
              <p:cNvPr id="34026" name="Oval 57">
                <a:extLst>
                  <a:ext uri="{FF2B5EF4-FFF2-40B4-BE49-F238E27FC236}">
                    <a16:creationId xmlns:a16="http://schemas.microsoft.com/office/drawing/2014/main" id="{137829CF-384B-43C1-899A-E3D404343123}"/>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7" name="Oval 58">
                <a:extLst>
                  <a:ext uri="{FF2B5EF4-FFF2-40B4-BE49-F238E27FC236}">
                    <a16:creationId xmlns:a16="http://schemas.microsoft.com/office/drawing/2014/main" id="{47210C56-E849-4E24-AFA2-6B182C83B9BD}"/>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4" name="Group 59">
              <a:extLst>
                <a:ext uri="{FF2B5EF4-FFF2-40B4-BE49-F238E27FC236}">
                  <a16:creationId xmlns:a16="http://schemas.microsoft.com/office/drawing/2014/main" id="{C86CB269-8E56-46EE-B556-C76608F9B35F}"/>
                </a:ext>
              </a:extLst>
            </p:cNvPr>
            <p:cNvGrpSpPr>
              <a:grpSpLocks/>
            </p:cNvGrpSpPr>
            <p:nvPr/>
          </p:nvGrpSpPr>
          <p:grpSpPr bwMode="auto">
            <a:xfrm>
              <a:off x="4800" y="816"/>
              <a:ext cx="144" cy="96"/>
              <a:chOff x="5376" y="1152"/>
              <a:chExt cx="288" cy="195"/>
            </a:xfrm>
          </p:grpSpPr>
          <p:sp>
            <p:nvSpPr>
              <p:cNvPr id="34024" name="Oval 60">
                <a:extLst>
                  <a:ext uri="{FF2B5EF4-FFF2-40B4-BE49-F238E27FC236}">
                    <a16:creationId xmlns:a16="http://schemas.microsoft.com/office/drawing/2014/main" id="{29537E81-95A2-44D1-8414-1F13DBB5400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5" name="Oval 61">
                <a:extLst>
                  <a:ext uri="{FF2B5EF4-FFF2-40B4-BE49-F238E27FC236}">
                    <a16:creationId xmlns:a16="http://schemas.microsoft.com/office/drawing/2014/main" id="{CBD86C2B-89F1-4A8B-969D-3F3A0070A5B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5" name="Group 62">
              <a:extLst>
                <a:ext uri="{FF2B5EF4-FFF2-40B4-BE49-F238E27FC236}">
                  <a16:creationId xmlns:a16="http://schemas.microsoft.com/office/drawing/2014/main" id="{07EC50B3-DF9E-40AD-98EC-6956005136E8}"/>
                </a:ext>
              </a:extLst>
            </p:cNvPr>
            <p:cNvGrpSpPr>
              <a:grpSpLocks/>
            </p:cNvGrpSpPr>
            <p:nvPr/>
          </p:nvGrpSpPr>
          <p:grpSpPr bwMode="auto">
            <a:xfrm>
              <a:off x="4704" y="768"/>
              <a:ext cx="144" cy="96"/>
              <a:chOff x="5376" y="1152"/>
              <a:chExt cx="288" cy="195"/>
            </a:xfrm>
          </p:grpSpPr>
          <p:sp>
            <p:nvSpPr>
              <p:cNvPr id="34022" name="Oval 63">
                <a:extLst>
                  <a:ext uri="{FF2B5EF4-FFF2-40B4-BE49-F238E27FC236}">
                    <a16:creationId xmlns:a16="http://schemas.microsoft.com/office/drawing/2014/main" id="{01084F50-7B0C-47BE-B895-1AC5415CF0BA}"/>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3" name="Oval 64">
                <a:extLst>
                  <a:ext uri="{FF2B5EF4-FFF2-40B4-BE49-F238E27FC236}">
                    <a16:creationId xmlns:a16="http://schemas.microsoft.com/office/drawing/2014/main" id="{64AEF3EE-2B4B-47F5-8C67-AD9A581B0770}"/>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6" name="Group 65">
              <a:extLst>
                <a:ext uri="{FF2B5EF4-FFF2-40B4-BE49-F238E27FC236}">
                  <a16:creationId xmlns:a16="http://schemas.microsoft.com/office/drawing/2014/main" id="{64E9AB88-0093-4067-9247-B7D4857B2D68}"/>
                </a:ext>
              </a:extLst>
            </p:cNvPr>
            <p:cNvGrpSpPr>
              <a:grpSpLocks/>
            </p:cNvGrpSpPr>
            <p:nvPr/>
          </p:nvGrpSpPr>
          <p:grpSpPr bwMode="auto">
            <a:xfrm>
              <a:off x="4608" y="816"/>
              <a:ext cx="144" cy="96"/>
              <a:chOff x="5376" y="1152"/>
              <a:chExt cx="288" cy="195"/>
            </a:xfrm>
          </p:grpSpPr>
          <p:sp>
            <p:nvSpPr>
              <p:cNvPr id="34020" name="Oval 66">
                <a:extLst>
                  <a:ext uri="{FF2B5EF4-FFF2-40B4-BE49-F238E27FC236}">
                    <a16:creationId xmlns:a16="http://schemas.microsoft.com/office/drawing/2014/main" id="{3FD791E4-1D2D-4C54-95D1-0F37B9FF4FD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21" name="Oval 67">
                <a:extLst>
                  <a:ext uri="{FF2B5EF4-FFF2-40B4-BE49-F238E27FC236}">
                    <a16:creationId xmlns:a16="http://schemas.microsoft.com/office/drawing/2014/main" id="{05439C26-BA9D-4E89-96A4-CA468AD380FC}"/>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4017" name="Group 68">
              <a:extLst>
                <a:ext uri="{FF2B5EF4-FFF2-40B4-BE49-F238E27FC236}">
                  <a16:creationId xmlns:a16="http://schemas.microsoft.com/office/drawing/2014/main" id="{1D2428A6-DD53-4426-B780-46DCD93AB3E9}"/>
                </a:ext>
              </a:extLst>
            </p:cNvPr>
            <p:cNvGrpSpPr>
              <a:grpSpLocks/>
            </p:cNvGrpSpPr>
            <p:nvPr/>
          </p:nvGrpSpPr>
          <p:grpSpPr bwMode="auto">
            <a:xfrm>
              <a:off x="4608" y="912"/>
              <a:ext cx="144" cy="96"/>
              <a:chOff x="5376" y="1152"/>
              <a:chExt cx="288" cy="195"/>
            </a:xfrm>
          </p:grpSpPr>
          <p:sp>
            <p:nvSpPr>
              <p:cNvPr id="34018" name="Oval 69">
                <a:extLst>
                  <a:ext uri="{FF2B5EF4-FFF2-40B4-BE49-F238E27FC236}">
                    <a16:creationId xmlns:a16="http://schemas.microsoft.com/office/drawing/2014/main" id="{A460B7E4-171A-4A7A-907F-F29886E2DD1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19" name="Oval 70">
                <a:extLst>
                  <a:ext uri="{FF2B5EF4-FFF2-40B4-BE49-F238E27FC236}">
                    <a16:creationId xmlns:a16="http://schemas.microsoft.com/office/drawing/2014/main" id="{3A33522A-F757-4D88-9E05-A1CABA3558BA}"/>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sp>
        <p:nvSpPr>
          <p:cNvPr id="33800" name="Rectangle 71">
            <a:extLst>
              <a:ext uri="{FF2B5EF4-FFF2-40B4-BE49-F238E27FC236}">
                <a16:creationId xmlns:a16="http://schemas.microsoft.com/office/drawing/2014/main" id="{673AFAD9-DD2A-475F-ACD9-169D4CE3CB19}"/>
              </a:ext>
            </a:extLst>
          </p:cNvPr>
          <p:cNvSpPr>
            <a:spLocks noChangeArrowheads="1"/>
          </p:cNvSpPr>
          <p:nvPr/>
        </p:nvSpPr>
        <p:spPr bwMode="auto">
          <a:xfrm>
            <a:off x="1797844" y="3187700"/>
            <a:ext cx="1371600" cy="433388"/>
          </a:xfrm>
          <a:prstGeom prst="rect">
            <a:avLst/>
          </a:prstGeom>
          <a:solidFill>
            <a:srgbClr val="FF9933"/>
          </a:solidFill>
          <a:ln w="9525">
            <a:solidFill>
              <a:srgbClr val="FF9933"/>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400" b="1" i="1" dirty="0"/>
              <a:t>Játra</a:t>
            </a:r>
            <a:endParaRPr lang="fr-FR" altLang="cs-CZ" i="1" dirty="0"/>
          </a:p>
        </p:txBody>
      </p:sp>
      <p:sp>
        <p:nvSpPr>
          <p:cNvPr id="33801" name="Arc 72">
            <a:extLst>
              <a:ext uri="{FF2B5EF4-FFF2-40B4-BE49-F238E27FC236}">
                <a16:creationId xmlns:a16="http://schemas.microsoft.com/office/drawing/2014/main" id="{A51AC44D-B503-4686-A417-D3B803B0FAEB}"/>
              </a:ext>
            </a:extLst>
          </p:cNvPr>
          <p:cNvSpPr>
            <a:spLocks/>
          </p:cNvSpPr>
          <p:nvPr/>
        </p:nvSpPr>
        <p:spPr bwMode="auto">
          <a:xfrm>
            <a:off x="3169444" y="3390901"/>
            <a:ext cx="2160588" cy="1584325"/>
          </a:xfrm>
          <a:custGeom>
            <a:avLst/>
            <a:gdLst>
              <a:gd name="T0" fmla="*/ 0 w 21600"/>
              <a:gd name="T1" fmla="*/ 0 h 21600"/>
              <a:gd name="T2" fmla="*/ 2160588 w 21600"/>
              <a:gd name="T3" fmla="*/ 1584325 h 21600"/>
              <a:gd name="T4" fmla="*/ 0 w 21600"/>
              <a:gd name="T5" fmla="*/ 15843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993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2" name="Line 73">
            <a:extLst>
              <a:ext uri="{FF2B5EF4-FFF2-40B4-BE49-F238E27FC236}">
                <a16:creationId xmlns:a16="http://schemas.microsoft.com/office/drawing/2014/main" id="{79270DA2-0BD4-47CC-A240-C93E00B6B969}"/>
              </a:ext>
            </a:extLst>
          </p:cNvPr>
          <p:cNvSpPr>
            <a:spLocks noChangeShapeType="1"/>
          </p:cNvSpPr>
          <p:nvPr/>
        </p:nvSpPr>
        <p:spPr bwMode="auto">
          <a:xfrm flipH="1">
            <a:off x="2034383" y="3621089"/>
            <a:ext cx="3175" cy="1012825"/>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803" name="Line 74">
            <a:extLst>
              <a:ext uri="{FF2B5EF4-FFF2-40B4-BE49-F238E27FC236}">
                <a16:creationId xmlns:a16="http://schemas.microsoft.com/office/drawing/2014/main" id="{E3AE23F0-914C-4800-B049-0F5ABD3D2496}"/>
              </a:ext>
            </a:extLst>
          </p:cNvPr>
          <p:cNvSpPr>
            <a:spLocks noChangeShapeType="1"/>
          </p:cNvSpPr>
          <p:nvPr/>
        </p:nvSpPr>
        <p:spPr bwMode="auto">
          <a:xfrm>
            <a:off x="2231232" y="5459413"/>
            <a:ext cx="0" cy="1104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804" name="Line 75">
            <a:extLst>
              <a:ext uri="{FF2B5EF4-FFF2-40B4-BE49-F238E27FC236}">
                <a16:creationId xmlns:a16="http://schemas.microsoft.com/office/drawing/2014/main" id="{CF505A4C-22DF-487D-8671-9C213851018B}"/>
              </a:ext>
            </a:extLst>
          </p:cNvPr>
          <p:cNvSpPr>
            <a:spLocks noChangeShapeType="1"/>
          </p:cNvSpPr>
          <p:nvPr/>
        </p:nvSpPr>
        <p:spPr bwMode="auto">
          <a:xfrm>
            <a:off x="2231233" y="6564313"/>
            <a:ext cx="2282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05" name="Freeform 76">
            <a:extLst>
              <a:ext uri="{FF2B5EF4-FFF2-40B4-BE49-F238E27FC236}">
                <a16:creationId xmlns:a16="http://schemas.microsoft.com/office/drawing/2014/main" id="{94F7C267-AEFB-4925-AAB4-11A6FC28AC1E}"/>
              </a:ext>
            </a:extLst>
          </p:cNvPr>
          <p:cNvSpPr>
            <a:spLocks/>
          </p:cNvSpPr>
          <p:nvPr/>
        </p:nvSpPr>
        <p:spPr bwMode="auto">
          <a:xfrm rot="16296940">
            <a:off x="4196558" y="1408114"/>
            <a:ext cx="261937" cy="268287"/>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6" name="Freeform 77">
            <a:extLst>
              <a:ext uri="{FF2B5EF4-FFF2-40B4-BE49-F238E27FC236}">
                <a16:creationId xmlns:a16="http://schemas.microsoft.com/office/drawing/2014/main" id="{62B7B935-3A20-4327-BC9B-3D634DD2F02D}"/>
              </a:ext>
            </a:extLst>
          </p:cNvPr>
          <p:cNvSpPr>
            <a:spLocks/>
          </p:cNvSpPr>
          <p:nvPr/>
        </p:nvSpPr>
        <p:spPr bwMode="auto">
          <a:xfrm rot="16296940">
            <a:off x="4272758" y="1436689"/>
            <a:ext cx="92075" cy="117475"/>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7" name="Freeform 78">
            <a:extLst>
              <a:ext uri="{FF2B5EF4-FFF2-40B4-BE49-F238E27FC236}">
                <a16:creationId xmlns:a16="http://schemas.microsoft.com/office/drawing/2014/main" id="{1F94B67E-920B-4F8C-ABE7-C05F901CA7D7}"/>
              </a:ext>
            </a:extLst>
          </p:cNvPr>
          <p:cNvSpPr>
            <a:spLocks/>
          </p:cNvSpPr>
          <p:nvPr/>
        </p:nvSpPr>
        <p:spPr bwMode="auto">
          <a:xfrm rot="16296940">
            <a:off x="4352132" y="1565276"/>
            <a:ext cx="30163" cy="23812"/>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8" name="Freeform 79">
            <a:extLst>
              <a:ext uri="{FF2B5EF4-FFF2-40B4-BE49-F238E27FC236}">
                <a16:creationId xmlns:a16="http://schemas.microsoft.com/office/drawing/2014/main" id="{3AE448A9-B375-44FE-BCDE-06AF202FCC19}"/>
              </a:ext>
            </a:extLst>
          </p:cNvPr>
          <p:cNvSpPr>
            <a:spLocks/>
          </p:cNvSpPr>
          <p:nvPr/>
        </p:nvSpPr>
        <p:spPr bwMode="auto">
          <a:xfrm rot="16296940">
            <a:off x="4285457" y="1584325"/>
            <a:ext cx="30162" cy="2698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09" name="Freeform 80">
            <a:extLst>
              <a:ext uri="{FF2B5EF4-FFF2-40B4-BE49-F238E27FC236}">
                <a16:creationId xmlns:a16="http://schemas.microsoft.com/office/drawing/2014/main" id="{0A8D1476-E486-4747-B471-A2905E7FEE83}"/>
              </a:ext>
            </a:extLst>
          </p:cNvPr>
          <p:cNvSpPr>
            <a:spLocks/>
          </p:cNvSpPr>
          <p:nvPr/>
        </p:nvSpPr>
        <p:spPr bwMode="auto">
          <a:xfrm rot="17489246">
            <a:off x="4374357" y="1536701"/>
            <a:ext cx="30163" cy="23812"/>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10" name="Freeform 81">
            <a:extLst>
              <a:ext uri="{FF2B5EF4-FFF2-40B4-BE49-F238E27FC236}">
                <a16:creationId xmlns:a16="http://schemas.microsoft.com/office/drawing/2014/main" id="{C0B456B5-86C8-4A50-9E8E-36DC42F286E8}"/>
              </a:ext>
            </a:extLst>
          </p:cNvPr>
          <p:cNvSpPr>
            <a:spLocks/>
          </p:cNvSpPr>
          <p:nvPr/>
        </p:nvSpPr>
        <p:spPr bwMode="auto">
          <a:xfrm rot="14862585">
            <a:off x="4296570" y="1550989"/>
            <a:ext cx="28575" cy="22225"/>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11" name="Freeform 82">
            <a:extLst>
              <a:ext uri="{FF2B5EF4-FFF2-40B4-BE49-F238E27FC236}">
                <a16:creationId xmlns:a16="http://schemas.microsoft.com/office/drawing/2014/main" id="{45C54E3F-C007-4414-A8DF-BB1DA27B3A57}"/>
              </a:ext>
            </a:extLst>
          </p:cNvPr>
          <p:cNvSpPr>
            <a:spLocks/>
          </p:cNvSpPr>
          <p:nvPr/>
        </p:nvSpPr>
        <p:spPr bwMode="auto">
          <a:xfrm rot="14862585">
            <a:off x="4256089" y="1554958"/>
            <a:ext cx="28575" cy="2698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12" name="Oval 83">
            <a:extLst>
              <a:ext uri="{FF2B5EF4-FFF2-40B4-BE49-F238E27FC236}">
                <a16:creationId xmlns:a16="http://schemas.microsoft.com/office/drawing/2014/main" id="{790DAC39-43C4-4969-AAD8-065834E895D2}"/>
              </a:ext>
            </a:extLst>
          </p:cNvPr>
          <p:cNvSpPr>
            <a:spLocks noChangeArrowheads="1"/>
          </p:cNvSpPr>
          <p:nvPr/>
        </p:nvSpPr>
        <p:spPr bwMode="auto">
          <a:xfrm rot="16296940">
            <a:off x="4367214" y="1583533"/>
            <a:ext cx="3175" cy="7937"/>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13" name="Oval 84">
            <a:extLst>
              <a:ext uri="{FF2B5EF4-FFF2-40B4-BE49-F238E27FC236}">
                <a16:creationId xmlns:a16="http://schemas.microsoft.com/office/drawing/2014/main" id="{D8C80C55-23B0-4C22-B42A-5942A24C497B}"/>
              </a:ext>
            </a:extLst>
          </p:cNvPr>
          <p:cNvSpPr>
            <a:spLocks noChangeArrowheads="1"/>
          </p:cNvSpPr>
          <p:nvPr/>
        </p:nvSpPr>
        <p:spPr bwMode="auto">
          <a:xfrm rot="16296940">
            <a:off x="4360864" y="1578770"/>
            <a:ext cx="3175"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4" name="Oval 85">
            <a:extLst>
              <a:ext uri="{FF2B5EF4-FFF2-40B4-BE49-F238E27FC236}">
                <a16:creationId xmlns:a16="http://schemas.microsoft.com/office/drawing/2014/main" id="{0A64074E-F068-46DB-A235-4361BA71D163}"/>
              </a:ext>
            </a:extLst>
          </p:cNvPr>
          <p:cNvSpPr>
            <a:spLocks noChangeArrowheads="1"/>
          </p:cNvSpPr>
          <p:nvPr/>
        </p:nvSpPr>
        <p:spPr bwMode="auto">
          <a:xfrm rot="16296940">
            <a:off x="4368007" y="1566863"/>
            <a:ext cx="3175"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5" name="Oval 86">
            <a:extLst>
              <a:ext uri="{FF2B5EF4-FFF2-40B4-BE49-F238E27FC236}">
                <a16:creationId xmlns:a16="http://schemas.microsoft.com/office/drawing/2014/main" id="{F9988BBE-D4C8-4A8F-9302-788C05E6E90B}"/>
              </a:ext>
            </a:extLst>
          </p:cNvPr>
          <p:cNvSpPr>
            <a:spLocks noChangeArrowheads="1"/>
          </p:cNvSpPr>
          <p:nvPr/>
        </p:nvSpPr>
        <p:spPr bwMode="auto">
          <a:xfrm rot="16296940">
            <a:off x="4309270" y="1560514"/>
            <a:ext cx="4763"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6" name="Oval 87">
            <a:extLst>
              <a:ext uri="{FF2B5EF4-FFF2-40B4-BE49-F238E27FC236}">
                <a16:creationId xmlns:a16="http://schemas.microsoft.com/office/drawing/2014/main" id="{BE22FE17-7334-48C4-936B-6D9BDFA2DA9D}"/>
              </a:ext>
            </a:extLst>
          </p:cNvPr>
          <p:cNvSpPr>
            <a:spLocks noChangeArrowheads="1"/>
          </p:cNvSpPr>
          <p:nvPr/>
        </p:nvSpPr>
        <p:spPr bwMode="auto">
          <a:xfrm rot="16296940">
            <a:off x="4384676" y="1551782"/>
            <a:ext cx="3175"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7" name="Oval 88">
            <a:extLst>
              <a:ext uri="{FF2B5EF4-FFF2-40B4-BE49-F238E27FC236}">
                <a16:creationId xmlns:a16="http://schemas.microsoft.com/office/drawing/2014/main" id="{6CE45A63-6156-4F83-9635-23DC9C7D51B5}"/>
              </a:ext>
            </a:extLst>
          </p:cNvPr>
          <p:cNvSpPr>
            <a:spLocks noChangeArrowheads="1"/>
          </p:cNvSpPr>
          <p:nvPr/>
        </p:nvSpPr>
        <p:spPr bwMode="auto">
          <a:xfrm rot="16296940">
            <a:off x="4383882" y="1543051"/>
            <a:ext cx="4763"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8" name="Oval 89">
            <a:extLst>
              <a:ext uri="{FF2B5EF4-FFF2-40B4-BE49-F238E27FC236}">
                <a16:creationId xmlns:a16="http://schemas.microsoft.com/office/drawing/2014/main" id="{C4235E80-FA6E-4404-9033-9CCBCC452F22}"/>
              </a:ext>
            </a:extLst>
          </p:cNvPr>
          <p:cNvSpPr>
            <a:spLocks noChangeArrowheads="1"/>
          </p:cNvSpPr>
          <p:nvPr/>
        </p:nvSpPr>
        <p:spPr bwMode="auto">
          <a:xfrm rot="16296940">
            <a:off x="4389438" y="1542257"/>
            <a:ext cx="4763"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19" name="Oval 90">
            <a:extLst>
              <a:ext uri="{FF2B5EF4-FFF2-40B4-BE49-F238E27FC236}">
                <a16:creationId xmlns:a16="http://schemas.microsoft.com/office/drawing/2014/main" id="{5AF3CFDF-8B9D-48B7-AA8A-AE31E8BB9EF5}"/>
              </a:ext>
            </a:extLst>
          </p:cNvPr>
          <p:cNvSpPr>
            <a:spLocks noChangeArrowheads="1"/>
          </p:cNvSpPr>
          <p:nvPr/>
        </p:nvSpPr>
        <p:spPr bwMode="auto">
          <a:xfrm rot="16296940">
            <a:off x="4302920" y="1552576"/>
            <a:ext cx="4762"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0" name="Oval 91">
            <a:extLst>
              <a:ext uri="{FF2B5EF4-FFF2-40B4-BE49-F238E27FC236}">
                <a16:creationId xmlns:a16="http://schemas.microsoft.com/office/drawing/2014/main" id="{C1DC4B26-FA39-4C83-8A29-DDA276A0A8C3}"/>
              </a:ext>
            </a:extLst>
          </p:cNvPr>
          <p:cNvSpPr>
            <a:spLocks noChangeArrowheads="1"/>
          </p:cNvSpPr>
          <p:nvPr/>
        </p:nvSpPr>
        <p:spPr bwMode="auto">
          <a:xfrm rot="16296940">
            <a:off x="4264026" y="1559720"/>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1" name="Oval 92">
            <a:extLst>
              <a:ext uri="{FF2B5EF4-FFF2-40B4-BE49-F238E27FC236}">
                <a16:creationId xmlns:a16="http://schemas.microsoft.com/office/drawing/2014/main" id="{45969E35-D816-4FAE-8E33-ECDC222C865E}"/>
              </a:ext>
            </a:extLst>
          </p:cNvPr>
          <p:cNvSpPr>
            <a:spLocks noChangeArrowheads="1"/>
          </p:cNvSpPr>
          <p:nvPr/>
        </p:nvSpPr>
        <p:spPr bwMode="auto">
          <a:xfrm rot="16296940">
            <a:off x="4272757" y="1566863"/>
            <a:ext cx="4762"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2" name="Oval 93">
            <a:extLst>
              <a:ext uri="{FF2B5EF4-FFF2-40B4-BE49-F238E27FC236}">
                <a16:creationId xmlns:a16="http://schemas.microsoft.com/office/drawing/2014/main" id="{C6D242C1-DAF2-4FD3-B1E7-C2AC9516EDC9}"/>
              </a:ext>
            </a:extLst>
          </p:cNvPr>
          <p:cNvSpPr>
            <a:spLocks noChangeArrowheads="1"/>
          </p:cNvSpPr>
          <p:nvPr/>
        </p:nvSpPr>
        <p:spPr bwMode="auto">
          <a:xfrm rot="16296940">
            <a:off x="4267201" y="1569244"/>
            <a:ext cx="3175"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3" name="Oval 94">
            <a:extLst>
              <a:ext uri="{FF2B5EF4-FFF2-40B4-BE49-F238E27FC236}">
                <a16:creationId xmlns:a16="http://schemas.microsoft.com/office/drawing/2014/main" id="{8E025C4E-A7D2-4761-ABE3-2062C0AB8115}"/>
              </a:ext>
            </a:extLst>
          </p:cNvPr>
          <p:cNvSpPr>
            <a:spLocks noChangeArrowheads="1"/>
          </p:cNvSpPr>
          <p:nvPr/>
        </p:nvSpPr>
        <p:spPr bwMode="auto">
          <a:xfrm rot="16296940">
            <a:off x="4294189" y="1588295"/>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4" name="Oval 95">
            <a:extLst>
              <a:ext uri="{FF2B5EF4-FFF2-40B4-BE49-F238E27FC236}">
                <a16:creationId xmlns:a16="http://schemas.microsoft.com/office/drawing/2014/main" id="{D8CE79EB-6E55-4CCA-BCB1-4E4B325DB45B}"/>
              </a:ext>
            </a:extLst>
          </p:cNvPr>
          <p:cNvSpPr>
            <a:spLocks noChangeArrowheads="1"/>
          </p:cNvSpPr>
          <p:nvPr/>
        </p:nvSpPr>
        <p:spPr bwMode="auto">
          <a:xfrm rot="16296940">
            <a:off x="4301332" y="1603376"/>
            <a:ext cx="4763"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5" name="Oval 96">
            <a:extLst>
              <a:ext uri="{FF2B5EF4-FFF2-40B4-BE49-F238E27FC236}">
                <a16:creationId xmlns:a16="http://schemas.microsoft.com/office/drawing/2014/main" id="{9C76D54F-91D9-4F8F-8BC8-A6CB5DCDFDB9}"/>
              </a:ext>
            </a:extLst>
          </p:cNvPr>
          <p:cNvSpPr>
            <a:spLocks noChangeArrowheads="1"/>
          </p:cNvSpPr>
          <p:nvPr/>
        </p:nvSpPr>
        <p:spPr bwMode="auto">
          <a:xfrm rot="16296940">
            <a:off x="4294983" y="1597026"/>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6" name="Oval 97">
            <a:extLst>
              <a:ext uri="{FF2B5EF4-FFF2-40B4-BE49-F238E27FC236}">
                <a16:creationId xmlns:a16="http://schemas.microsoft.com/office/drawing/2014/main" id="{9F1B4F84-6EAB-4E2F-A699-9E2942228AE5}"/>
              </a:ext>
            </a:extLst>
          </p:cNvPr>
          <p:cNvSpPr>
            <a:spLocks noChangeArrowheads="1"/>
          </p:cNvSpPr>
          <p:nvPr/>
        </p:nvSpPr>
        <p:spPr bwMode="auto">
          <a:xfrm rot="16296940">
            <a:off x="4367213" y="1575594"/>
            <a:ext cx="4762"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7" name="Oval 98">
            <a:extLst>
              <a:ext uri="{FF2B5EF4-FFF2-40B4-BE49-F238E27FC236}">
                <a16:creationId xmlns:a16="http://schemas.microsoft.com/office/drawing/2014/main" id="{FE87300E-FB03-4D0A-8D79-3F85EB14EAAA}"/>
              </a:ext>
            </a:extLst>
          </p:cNvPr>
          <p:cNvSpPr>
            <a:spLocks noChangeArrowheads="1"/>
          </p:cNvSpPr>
          <p:nvPr/>
        </p:nvSpPr>
        <p:spPr bwMode="auto">
          <a:xfrm rot="16296940">
            <a:off x="4301332" y="1595438"/>
            <a:ext cx="4762" cy="476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28" name="Freeform 99">
            <a:extLst>
              <a:ext uri="{FF2B5EF4-FFF2-40B4-BE49-F238E27FC236}">
                <a16:creationId xmlns:a16="http://schemas.microsoft.com/office/drawing/2014/main" id="{92A6490E-4220-4023-9952-5CC12CE88B12}"/>
              </a:ext>
            </a:extLst>
          </p:cNvPr>
          <p:cNvSpPr>
            <a:spLocks/>
          </p:cNvSpPr>
          <p:nvPr/>
        </p:nvSpPr>
        <p:spPr bwMode="auto">
          <a:xfrm rot="16296940">
            <a:off x="4994276" y="1437482"/>
            <a:ext cx="260350" cy="325437"/>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29" name="Freeform 100">
            <a:extLst>
              <a:ext uri="{FF2B5EF4-FFF2-40B4-BE49-F238E27FC236}">
                <a16:creationId xmlns:a16="http://schemas.microsoft.com/office/drawing/2014/main" id="{4C6F9DC3-A077-4E0D-9FFA-017E588D6ACC}"/>
              </a:ext>
            </a:extLst>
          </p:cNvPr>
          <p:cNvSpPr>
            <a:spLocks/>
          </p:cNvSpPr>
          <p:nvPr/>
        </p:nvSpPr>
        <p:spPr bwMode="auto">
          <a:xfrm rot="16296940">
            <a:off x="5070476" y="1481932"/>
            <a:ext cx="90488" cy="142875"/>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0" name="Freeform 101">
            <a:extLst>
              <a:ext uri="{FF2B5EF4-FFF2-40B4-BE49-F238E27FC236}">
                <a16:creationId xmlns:a16="http://schemas.microsoft.com/office/drawing/2014/main" id="{DF5DBE1E-3CD5-427D-85B7-8E5EFB7C383A}"/>
              </a:ext>
            </a:extLst>
          </p:cNvPr>
          <p:cNvSpPr>
            <a:spLocks/>
          </p:cNvSpPr>
          <p:nvPr/>
        </p:nvSpPr>
        <p:spPr bwMode="auto">
          <a:xfrm rot="16296940">
            <a:off x="5156995" y="1620838"/>
            <a:ext cx="30162" cy="30163"/>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1" name="Freeform 102">
            <a:extLst>
              <a:ext uri="{FF2B5EF4-FFF2-40B4-BE49-F238E27FC236}">
                <a16:creationId xmlns:a16="http://schemas.microsoft.com/office/drawing/2014/main" id="{98D73F36-9DC7-4980-88E4-14499AB432F6}"/>
              </a:ext>
            </a:extLst>
          </p:cNvPr>
          <p:cNvSpPr>
            <a:spLocks/>
          </p:cNvSpPr>
          <p:nvPr/>
        </p:nvSpPr>
        <p:spPr bwMode="auto">
          <a:xfrm rot="16296940">
            <a:off x="5078414" y="1640682"/>
            <a:ext cx="28575" cy="30163"/>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2" name="Freeform 103">
            <a:extLst>
              <a:ext uri="{FF2B5EF4-FFF2-40B4-BE49-F238E27FC236}">
                <a16:creationId xmlns:a16="http://schemas.microsoft.com/office/drawing/2014/main" id="{C00BDB36-F67D-45F1-BF85-91AC4B7B172E}"/>
              </a:ext>
            </a:extLst>
          </p:cNvPr>
          <p:cNvSpPr>
            <a:spLocks/>
          </p:cNvSpPr>
          <p:nvPr/>
        </p:nvSpPr>
        <p:spPr bwMode="auto">
          <a:xfrm rot="17489246">
            <a:off x="5185570" y="1592263"/>
            <a:ext cx="30162" cy="30163"/>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3" name="Freeform 104">
            <a:extLst>
              <a:ext uri="{FF2B5EF4-FFF2-40B4-BE49-F238E27FC236}">
                <a16:creationId xmlns:a16="http://schemas.microsoft.com/office/drawing/2014/main" id="{F94158ED-9E10-428F-9EF5-9D410D1AECBD}"/>
              </a:ext>
            </a:extLst>
          </p:cNvPr>
          <p:cNvSpPr>
            <a:spLocks/>
          </p:cNvSpPr>
          <p:nvPr/>
        </p:nvSpPr>
        <p:spPr bwMode="auto">
          <a:xfrm rot="14862585">
            <a:off x="5088733" y="1604964"/>
            <a:ext cx="28575" cy="28575"/>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4" name="Freeform 105">
            <a:extLst>
              <a:ext uri="{FF2B5EF4-FFF2-40B4-BE49-F238E27FC236}">
                <a16:creationId xmlns:a16="http://schemas.microsoft.com/office/drawing/2014/main" id="{F26FF579-E7E0-4EE8-A800-E3F442BFAB01}"/>
              </a:ext>
            </a:extLst>
          </p:cNvPr>
          <p:cNvSpPr>
            <a:spLocks/>
          </p:cNvSpPr>
          <p:nvPr/>
        </p:nvSpPr>
        <p:spPr bwMode="auto">
          <a:xfrm rot="14862585">
            <a:off x="5041107" y="1611313"/>
            <a:ext cx="28575" cy="3175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5" name="Oval 106">
            <a:extLst>
              <a:ext uri="{FF2B5EF4-FFF2-40B4-BE49-F238E27FC236}">
                <a16:creationId xmlns:a16="http://schemas.microsoft.com/office/drawing/2014/main" id="{A173C4F2-4563-4241-A182-9D959B8738D3}"/>
              </a:ext>
            </a:extLst>
          </p:cNvPr>
          <p:cNvSpPr>
            <a:spLocks noChangeArrowheads="1"/>
          </p:cNvSpPr>
          <p:nvPr/>
        </p:nvSpPr>
        <p:spPr bwMode="auto">
          <a:xfrm rot="16296940">
            <a:off x="5173664" y="1640683"/>
            <a:ext cx="3175" cy="7937"/>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36" name="Oval 107">
            <a:extLst>
              <a:ext uri="{FF2B5EF4-FFF2-40B4-BE49-F238E27FC236}">
                <a16:creationId xmlns:a16="http://schemas.microsoft.com/office/drawing/2014/main" id="{470EB7BF-FEBD-442A-B579-D586C1D8304D}"/>
              </a:ext>
            </a:extLst>
          </p:cNvPr>
          <p:cNvSpPr>
            <a:spLocks noChangeArrowheads="1"/>
          </p:cNvSpPr>
          <p:nvPr/>
        </p:nvSpPr>
        <p:spPr bwMode="auto">
          <a:xfrm rot="16296940">
            <a:off x="5164932" y="1633538"/>
            <a:ext cx="3175" cy="1270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37" name="Oval 108">
            <a:extLst>
              <a:ext uri="{FF2B5EF4-FFF2-40B4-BE49-F238E27FC236}">
                <a16:creationId xmlns:a16="http://schemas.microsoft.com/office/drawing/2014/main" id="{5BA44FF4-E2C7-45FB-9FBC-D8650078B7D2}"/>
              </a:ext>
            </a:extLst>
          </p:cNvPr>
          <p:cNvSpPr>
            <a:spLocks noChangeArrowheads="1"/>
          </p:cNvSpPr>
          <p:nvPr/>
        </p:nvSpPr>
        <p:spPr bwMode="auto">
          <a:xfrm rot="16296940">
            <a:off x="5174457" y="1624013"/>
            <a:ext cx="4763"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38" name="Oval 109">
            <a:extLst>
              <a:ext uri="{FF2B5EF4-FFF2-40B4-BE49-F238E27FC236}">
                <a16:creationId xmlns:a16="http://schemas.microsoft.com/office/drawing/2014/main" id="{BC1880E7-3A79-4A5E-8493-C3D978966F27}"/>
              </a:ext>
            </a:extLst>
          </p:cNvPr>
          <p:cNvSpPr>
            <a:spLocks noChangeArrowheads="1"/>
          </p:cNvSpPr>
          <p:nvPr/>
        </p:nvSpPr>
        <p:spPr bwMode="auto">
          <a:xfrm rot="16296940">
            <a:off x="5104608" y="1617664"/>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39" name="Oval 110">
            <a:extLst>
              <a:ext uri="{FF2B5EF4-FFF2-40B4-BE49-F238E27FC236}">
                <a16:creationId xmlns:a16="http://schemas.microsoft.com/office/drawing/2014/main" id="{AF7D8767-188C-4A8D-BCF4-09E921B353E7}"/>
              </a:ext>
            </a:extLst>
          </p:cNvPr>
          <p:cNvSpPr>
            <a:spLocks noChangeArrowheads="1"/>
          </p:cNvSpPr>
          <p:nvPr/>
        </p:nvSpPr>
        <p:spPr bwMode="auto">
          <a:xfrm rot="16296940">
            <a:off x="5193507" y="1608138"/>
            <a:ext cx="4763"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0" name="Oval 111">
            <a:extLst>
              <a:ext uri="{FF2B5EF4-FFF2-40B4-BE49-F238E27FC236}">
                <a16:creationId xmlns:a16="http://schemas.microsoft.com/office/drawing/2014/main" id="{EA85B0A0-95C1-400D-8C6A-18D010EEC78D}"/>
              </a:ext>
            </a:extLst>
          </p:cNvPr>
          <p:cNvSpPr>
            <a:spLocks noChangeArrowheads="1"/>
          </p:cNvSpPr>
          <p:nvPr/>
        </p:nvSpPr>
        <p:spPr bwMode="auto">
          <a:xfrm rot="16296940">
            <a:off x="5194301" y="1599407"/>
            <a:ext cx="3175"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1" name="Oval 112">
            <a:extLst>
              <a:ext uri="{FF2B5EF4-FFF2-40B4-BE49-F238E27FC236}">
                <a16:creationId xmlns:a16="http://schemas.microsoft.com/office/drawing/2014/main" id="{A66F5AC4-9F46-4027-B9A7-419AB516AE6F}"/>
              </a:ext>
            </a:extLst>
          </p:cNvPr>
          <p:cNvSpPr>
            <a:spLocks noChangeArrowheads="1"/>
          </p:cNvSpPr>
          <p:nvPr/>
        </p:nvSpPr>
        <p:spPr bwMode="auto">
          <a:xfrm rot="16296940">
            <a:off x="5202239" y="1599408"/>
            <a:ext cx="3175"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2" name="Oval 113">
            <a:extLst>
              <a:ext uri="{FF2B5EF4-FFF2-40B4-BE49-F238E27FC236}">
                <a16:creationId xmlns:a16="http://schemas.microsoft.com/office/drawing/2014/main" id="{8593F39F-B591-4578-9C41-96D9EFD8FF4E}"/>
              </a:ext>
            </a:extLst>
          </p:cNvPr>
          <p:cNvSpPr>
            <a:spLocks noChangeArrowheads="1"/>
          </p:cNvSpPr>
          <p:nvPr/>
        </p:nvSpPr>
        <p:spPr bwMode="auto">
          <a:xfrm rot="16296940">
            <a:off x="5096670" y="1611313"/>
            <a:ext cx="3175"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3" name="Oval 114">
            <a:extLst>
              <a:ext uri="{FF2B5EF4-FFF2-40B4-BE49-F238E27FC236}">
                <a16:creationId xmlns:a16="http://schemas.microsoft.com/office/drawing/2014/main" id="{B8D0A56C-B7A0-4C5F-B17E-380D921A521A}"/>
              </a:ext>
            </a:extLst>
          </p:cNvPr>
          <p:cNvSpPr>
            <a:spLocks noChangeArrowheads="1"/>
          </p:cNvSpPr>
          <p:nvPr/>
        </p:nvSpPr>
        <p:spPr bwMode="auto">
          <a:xfrm rot="16296940">
            <a:off x="5048251" y="1616870"/>
            <a:ext cx="3175" cy="11112"/>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4" name="Oval 115">
            <a:extLst>
              <a:ext uri="{FF2B5EF4-FFF2-40B4-BE49-F238E27FC236}">
                <a16:creationId xmlns:a16="http://schemas.microsoft.com/office/drawing/2014/main" id="{E64E2F25-80F1-4C30-9F33-C3FAF26A3CD5}"/>
              </a:ext>
            </a:extLst>
          </p:cNvPr>
          <p:cNvSpPr>
            <a:spLocks noChangeArrowheads="1"/>
          </p:cNvSpPr>
          <p:nvPr/>
        </p:nvSpPr>
        <p:spPr bwMode="auto">
          <a:xfrm rot="16296940">
            <a:off x="5060157" y="1622425"/>
            <a:ext cx="4762"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5" name="Oval 116">
            <a:extLst>
              <a:ext uri="{FF2B5EF4-FFF2-40B4-BE49-F238E27FC236}">
                <a16:creationId xmlns:a16="http://schemas.microsoft.com/office/drawing/2014/main" id="{C2BA24BB-F51A-4BA6-92AA-DE2E060605C9}"/>
              </a:ext>
            </a:extLst>
          </p:cNvPr>
          <p:cNvSpPr>
            <a:spLocks noChangeArrowheads="1"/>
          </p:cNvSpPr>
          <p:nvPr/>
        </p:nvSpPr>
        <p:spPr bwMode="auto">
          <a:xfrm rot="16296940">
            <a:off x="5051426" y="1626395"/>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6" name="Oval 117">
            <a:extLst>
              <a:ext uri="{FF2B5EF4-FFF2-40B4-BE49-F238E27FC236}">
                <a16:creationId xmlns:a16="http://schemas.microsoft.com/office/drawing/2014/main" id="{78605328-8095-4051-A74A-C45E4AD1AF37}"/>
              </a:ext>
            </a:extLst>
          </p:cNvPr>
          <p:cNvSpPr>
            <a:spLocks noChangeArrowheads="1"/>
          </p:cNvSpPr>
          <p:nvPr/>
        </p:nvSpPr>
        <p:spPr bwMode="auto">
          <a:xfrm rot="16296940">
            <a:off x="5085558" y="1646239"/>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7" name="Oval 118">
            <a:extLst>
              <a:ext uri="{FF2B5EF4-FFF2-40B4-BE49-F238E27FC236}">
                <a16:creationId xmlns:a16="http://schemas.microsoft.com/office/drawing/2014/main" id="{A198DCCE-56A0-4600-9FA1-1AAD4F9C988D}"/>
              </a:ext>
            </a:extLst>
          </p:cNvPr>
          <p:cNvSpPr>
            <a:spLocks noChangeArrowheads="1"/>
          </p:cNvSpPr>
          <p:nvPr/>
        </p:nvSpPr>
        <p:spPr bwMode="auto">
          <a:xfrm rot="16296940">
            <a:off x="5093495" y="1658939"/>
            <a:ext cx="4763"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8" name="Oval 119">
            <a:extLst>
              <a:ext uri="{FF2B5EF4-FFF2-40B4-BE49-F238E27FC236}">
                <a16:creationId xmlns:a16="http://schemas.microsoft.com/office/drawing/2014/main" id="{3DAB4A38-56AE-43AF-ACAD-3AEB04659D7A}"/>
              </a:ext>
            </a:extLst>
          </p:cNvPr>
          <p:cNvSpPr>
            <a:spLocks noChangeArrowheads="1"/>
          </p:cNvSpPr>
          <p:nvPr/>
        </p:nvSpPr>
        <p:spPr bwMode="auto">
          <a:xfrm rot="16296940">
            <a:off x="5085558" y="1654176"/>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49" name="Oval 120">
            <a:extLst>
              <a:ext uri="{FF2B5EF4-FFF2-40B4-BE49-F238E27FC236}">
                <a16:creationId xmlns:a16="http://schemas.microsoft.com/office/drawing/2014/main" id="{348E2632-30D2-4542-A22C-00FC645A1DF4}"/>
              </a:ext>
            </a:extLst>
          </p:cNvPr>
          <p:cNvSpPr>
            <a:spLocks noChangeArrowheads="1"/>
          </p:cNvSpPr>
          <p:nvPr/>
        </p:nvSpPr>
        <p:spPr bwMode="auto">
          <a:xfrm rot="16296940">
            <a:off x="5174457" y="1631950"/>
            <a:ext cx="4762"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50" name="Oval 121">
            <a:extLst>
              <a:ext uri="{FF2B5EF4-FFF2-40B4-BE49-F238E27FC236}">
                <a16:creationId xmlns:a16="http://schemas.microsoft.com/office/drawing/2014/main" id="{7AC03A75-3264-440A-B659-59B66B679392}"/>
              </a:ext>
            </a:extLst>
          </p:cNvPr>
          <p:cNvSpPr>
            <a:spLocks noChangeArrowheads="1"/>
          </p:cNvSpPr>
          <p:nvPr/>
        </p:nvSpPr>
        <p:spPr bwMode="auto">
          <a:xfrm rot="16296940">
            <a:off x="5093495" y="1651001"/>
            <a:ext cx="4762" cy="793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51" name="Line 122">
            <a:extLst>
              <a:ext uri="{FF2B5EF4-FFF2-40B4-BE49-F238E27FC236}">
                <a16:creationId xmlns:a16="http://schemas.microsoft.com/office/drawing/2014/main" id="{3568D6F7-D505-4DC6-A962-9634CA7431A7}"/>
              </a:ext>
            </a:extLst>
          </p:cNvPr>
          <p:cNvSpPr>
            <a:spLocks noChangeShapeType="1"/>
          </p:cNvSpPr>
          <p:nvPr/>
        </p:nvSpPr>
        <p:spPr bwMode="auto">
          <a:xfrm>
            <a:off x="5766594" y="3732214"/>
            <a:ext cx="6350" cy="1189037"/>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852" name="Text Box 123">
            <a:extLst>
              <a:ext uri="{FF2B5EF4-FFF2-40B4-BE49-F238E27FC236}">
                <a16:creationId xmlns:a16="http://schemas.microsoft.com/office/drawing/2014/main" id="{019ED776-6408-46C7-B39F-0E3284586265}"/>
              </a:ext>
            </a:extLst>
          </p:cNvPr>
          <p:cNvSpPr txBox="1">
            <a:spLocks noChangeArrowheads="1"/>
          </p:cNvSpPr>
          <p:nvPr/>
        </p:nvSpPr>
        <p:spPr bwMode="auto">
          <a:xfrm>
            <a:off x="6036450" y="4100513"/>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dirty="0"/>
              <a:t>Utilizace</a:t>
            </a:r>
          </a:p>
          <a:p>
            <a:pPr algn="ctr" eaLnBrk="1" hangingPunct="1"/>
            <a:r>
              <a:rPr lang="cs-CZ" altLang="cs-CZ" b="1" dirty="0"/>
              <a:t> glukózy</a:t>
            </a:r>
            <a:endParaRPr lang="fr-FR" altLang="cs-CZ" dirty="0"/>
          </a:p>
        </p:txBody>
      </p:sp>
      <p:sp>
        <p:nvSpPr>
          <p:cNvPr id="33853" name="Text Box 124">
            <a:extLst>
              <a:ext uri="{FF2B5EF4-FFF2-40B4-BE49-F238E27FC236}">
                <a16:creationId xmlns:a16="http://schemas.microsoft.com/office/drawing/2014/main" id="{7F80D35D-56BA-4882-BBEF-9B778CAE2AF6}"/>
              </a:ext>
            </a:extLst>
          </p:cNvPr>
          <p:cNvSpPr txBox="1">
            <a:spLocks noChangeArrowheads="1"/>
          </p:cNvSpPr>
          <p:nvPr/>
        </p:nvSpPr>
        <p:spPr bwMode="auto">
          <a:xfrm>
            <a:off x="5439569" y="3130550"/>
            <a:ext cx="1677988" cy="707886"/>
          </a:xfrm>
          <a:prstGeom prst="rect">
            <a:avLst/>
          </a:prstGeom>
          <a:solidFill>
            <a:srgbClr val="FFCCFF"/>
          </a:solidFill>
          <a:ln w="38100">
            <a:solidFill>
              <a:srgbClr val="A5002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b="1" i="1" dirty="0"/>
              <a:t>Kosterní sval</a:t>
            </a:r>
            <a:endParaRPr lang="fr-FR" altLang="cs-CZ" dirty="0"/>
          </a:p>
        </p:txBody>
      </p:sp>
      <p:sp>
        <p:nvSpPr>
          <p:cNvPr id="33854" name="Text Box 125">
            <a:extLst>
              <a:ext uri="{FF2B5EF4-FFF2-40B4-BE49-F238E27FC236}">
                <a16:creationId xmlns:a16="http://schemas.microsoft.com/office/drawing/2014/main" id="{B0A1D5FF-C8C2-42E5-BCD3-7933B478CA75}"/>
              </a:ext>
            </a:extLst>
          </p:cNvPr>
          <p:cNvSpPr txBox="1">
            <a:spLocks noChangeArrowheads="1"/>
          </p:cNvSpPr>
          <p:nvPr/>
        </p:nvSpPr>
        <p:spPr bwMode="auto">
          <a:xfrm>
            <a:off x="5450683" y="1560513"/>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rgbClr val="9900FF"/>
                </a:solidFill>
              </a:rPr>
              <a:t>makrofágy</a:t>
            </a:r>
            <a:endParaRPr lang="fr-FR" altLang="cs-CZ" b="1" dirty="0">
              <a:solidFill>
                <a:srgbClr val="9900FF"/>
              </a:solidFill>
            </a:endParaRPr>
          </a:p>
        </p:txBody>
      </p:sp>
      <p:grpSp>
        <p:nvGrpSpPr>
          <p:cNvPr id="33855" name="Group 126">
            <a:extLst>
              <a:ext uri="{FF2B5EF4-FFF2-40B4-BE49-F238E27FC236}">
                <a16:creationId xmlns:a16="http://schemas.microsoft.com/office/drawing/2014/main" id="{CD581772-7A95-4002-A788-2A11478F70EA}"/>
              </a:ext>
            </a:extLst>
          </p:cNvPr>
          <p:cNvGrpSpPr>
            <a:grpSpLocks/>
          </p:cNvGrpSpPr>
          <p:nvPr/>
        </p:nvGrpSpPr>
        <p:grpSpPr bwMode="auto">
          <a:xfrm>
            <a:off x="6915944" y="1035051"/>
            <a:ext cx="839788" cy="766763"/>
            <a:chOff x="5328" y="960"/>
            <a:chExt cx="528" cy="483"/>
          </a:xfrm>
        </p:grpSpPr>
        <p:grpSp>
          <p:nvGrpSpPr>
            <p:cNvPr id="33993" name="Group 127">
              <a:extLst>
                <a:ext uri="{FF2B5EF4-FFF2-40B4-BE49-F238E27FC236}">
                  <a16:creationId xmlns:a16="http://schemas.microsoft.com/office/drawing/2014/main" id="{4A06D96D-07C9-4136-AB0B-5C6FD197899F}"/>
                </a:ext>
              </a:extLst>
            </p:cNvPr>
            <p:cNvGrpSpPr>
              <a:grpSpLocks/>
            </p:cNvGrpSpPr>
            <p:nvPr/>
          </p:nvGrpSpPr>
          <p:grpSpPr bwMode="auto">
            <a:xfrm>
              <a:off x="5376" y="1152"/>
              <a:ext cx="288" cy="195"/>
              <a:chOff x="5376" y="1152"/>
              <a:chExt cx="288" cy="195"/>
            </a:xfrm>
          </p:grpSpPr>
          <p:sp>
            <p:nvSpPr>
              <p:cNvPr id="34009" name="Oval 128">
                <a:extLst>
                  <a:ext uri="{FF2B5EF4-FFF2-40B4-BE49-F238E27FC236}">
                    <a16:creationId xmlns:a16="http://schemas.microsoft.com/office/drawing/2014/main" id="{108EB3D8-1C9C-41F1-806C-5B5D96CA4190}"/>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10" name="Oval 129">
                <a:extLst>
                  <a:ext uri="{FF2B5EF4-FFF2-40B4-BE49-F238E27FC236}">
                    <a16:creationId xmlns:a16="http://schemas.microsoft.com/office/drawing/2014/main" id="{E59F6F9D-E6FF-4F1C-A2ED-D45C225C2225}"/>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4" name="Group 130">
              <a:extLst>
                <a:ext uri="{FF2B5EF4-FFF2-40B4-BE49-F238E27FC236}">
                  <a16:creationId xmlns:a16="http://schemas.microsoft.com/office/drawing/2014/main" id="{9D968976-31F4-46CE-B1DE-4865B3AF424C}"/>
                </a:ext>
              </a:extLst>
            </p:cNvPr>
            <p:cNvGrpSpPr>
              <a:grpSpLocks/>
            </p:cNvGrpSpPr>
            <p:nvPr/>
          </p:nvGrpSpPr>
          <p:grpSpPr bwMode="auto">
            <a:xfrm>
              <a:off x="5472" y="1104"/>
              <a:ext cx="288" cy="195"/>
              <a:chOff x="5376" y="1152"/>
              <a:chExt cx="288" cy="195"/>
            </a:xfrm>
          </p:grpSpPr>
          <p:sp>
            <p:nvSpPr>
              <p:cNvPr id="34007" name="Oval 131">
                <a:extLst>
                  <a:ext uri="{FF2B5EF4-FFF2-40B4-BE49-F238E27FC236}">
                    <a16:creationId xmlns:a16="http://schemas.microsoft.com/office/drawing/2014/main" id="{46349F0C-3C24-45A6-B903-CDEDE31EED12}"/>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8" name="Oval 132">
                <a:extLst>
                  <a:ext uri="{FF2B5EF4-FFF2-40B4-BE49-F238E27FC236}">
                    <a16:creationId xmlns:a16="http://schemas.microsoft.com/office/drawing/2014/main" id="{48E2B94F-D7AB-4F87-9228-BA8E50980FAC}"/>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5" name="Group 133">
              <a:extLst>
                <a:ext uri="{FF2B5EF4-FFF2-40B4-BE49-F238E27FC236}">
                  <a16:creationId xmlns:a16="http://schemas.microsoft.com/office/drawing/2014/main" id="{72489A96-FE9F-4871-B7F6-D8D526F9F95A}"/>
                </a:ext>
              </a:extLst>
            </p:cNvPr>
            <p:cNvGrpSpPr>
              <a:grpSpLocks/>
            </p:cNvGrpSpPr>
            <p:nvPr/>
          </p:nvGrpSpPr>
          <p:grpSpPr bwMode="auto">
            <a:xfrm>
              <a:off x="5328" y="1008"/>
              <a:ext cx="288" cy="195"/>
              <a:chOff x="5376" y="1152"/>
              <a:chExt cx="288" cy="195"/>
            </a:xfrm>
          </p:grpSpPr>
          <p:sp>
            <p:nvSpPr>
              <p:cNvPr id="34005" name="Oval 134">
                <a:extLst>
                  <a:ext uri="{FF2B5EF4-FFF2-40B4-BE49-F238E27FC236}">
                    <a16:creationId xmlns:a16="http://schemas.microsoft.com/office/drawing/2014/main" id="{D0A80D93-6717-468D-B264-D494D445DADB}"/>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6" name="Oval 135">
                <a:extLst>
                  <a:ext uri="{FF2B5EF4-FFF2-40B4-BE49-F238E27FC236}">
                    <a16:creationId xmlns:a16="http://schemas.microsoft.com/office/drawing/2014/main" id="{C14D67F9-D600-4EF7-BE40-0838B5EC9916}"/>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6" name="Group 136">
              <a:extLst>
                <a:ext uri="{FF2B5EF4-FFF2-40B4-BE49-F238E27FC236}">
                  <a16:creationId xmlns:a16="http://schemas.microsoft.com/office/drawing/2014/main" id="{3D4F09DE-7435-4846-9344-41398C6A9F83}"/>
                </a:ext>
              </a:extLst>
            </p:cNvPr>
            <p:cNvGrpSpPr>
              <a:grpSpLocks/>
            </p:cNvGrpSpPr>
            <p:nvPr/>
          </p:nvGrpSpPr>
          <p:grpSpPr bwMode="auto">
            <a:xfrm>
              <a:off x="5520" y="960"/>
              <a:ext cx="288" cy="195"/>
              <a:chOff x="5376" y="1152"/>
              <a:chExt cx="288" cy="195"/>
            </a:xfrm>
          </p:grpSpPr>
          <p:sp>
            <p:nvSpPr>
              <p:cNvPr id="34003" name="Oval 137">
                <a:extLst>
                  <a:ext uri="{FF2B5EF4-FFF2-40B4-BE49-F238E27FC236}">
                    <a16:creationId xmlns:a16="http://schemas.microsoft.com/office/drawing/2014/main" id="{A8351158-0E55-4EC7-AB19-65CAAE80D2D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4" name="Oval 138">
                <a:extLst>
                  <a:ext uri="{FF2B5EF4-FFF2-40B4-BE49-F238E27FC236}">
                    <a16:creationId xmlns:a16="http://schemas.microsoft.com/office/drawing/2014/main" id="{A9051C06-DE15-4EB9-ACC2-A398492673A2}"/>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7" name="Group 139">
              <a:extLst>
                <a:ext uri="{FF2B5EF4-FFF2-40B4-BE49-F238E27FC236}">
                  <a16:creationId xmlns:a16="http://schemas.microsoft.com/office/drawing/2014/main" id="{208638E6-4C1A-46C0-B362-86FF248E8669}"/>
                </a:ext>
              </a:extLst>
            </p:cNvPr>
            <p:cNvGrpSpPr>
              <a:grpSpLocks/>
            </p:cNvGrpSpPr>
            <p:nvPr/>
          </p:nvGrpSpPr>
          <p:grpSpPr bwMode="auto">
            <a:xfrm>
              <a:off x="5568" y="1152"/>
              <a:ext cx="288" cy="195"/>
              <a:chOff x="5376" y="1152"/>
              <a:chExt cx="288" cy="195"/>
            </a:xfrm>
          </p:grpSpPr>
          <p:sp>
            <p:nvSpPr>
              <p:cNvPr id="34001" name="Oval 140">
                <a:extLst>
                  <a:ext uri="{FF2B5EF4-FFF2-40B4-BE49-F238E27FC236}">
                    <a16:creationId xmlns:a16="http://schemas.microsoft.com/office/drawing/2014/main" id="{3693B1DA-8CF9-48BB-8E76-1BF682BCD665}"/>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2" name="Oval 141">
                <a:extLst>
                  <a:ext uri="{FF2B5EF4-FFF2-40B4-BE49-F238E27FC236}">
                    <a16:creationId xmlns:a16="http://schemas.microsoft.com/office/drawing/2014/main" id="{3C4AB4FA-EE93-44EC-A9D9-76E4454B75D4}"/>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98" name="Group 142">
              <a:extLst>
                <a:ext uri="{FF2B5EF4-FFF2-40B4-BE49-F238E27FC236}">
                  <a16:creationId xmlns:a16="http://schemas.microsoft.com/office/drawing/2014/main" id="{B58C1626-C01D-4389-8D6C-F15D667A44B3}"/>
                </a:ext>
              </a:extLst>
            </p:cNvPr>
            <p:cNvGrpSpPr>
              <a:grpSpLocks/>
            </p:cNvGrpSpPr>
            <p:nvPr/>
          </p:nvGrpSpPr>
          <p:grpSpPr bwMode="auto">
            <a:xfrm>
              <a:off x="5472" y="1248"/>
              <a:ext cx="288" cy="195"/>
              <a:chOff x="5376" y="1152"/>
              <a:chExt cx="288" cy="195"/>
            </a:xfrm>
          </p:grpSpPr>
          <p:sp>
            <p:nvSpPr>
              <p:cNvPr id="33999" name="Oval 143">
                <a:extLst>
                  <a:ext uri="{FF2B5EF4-FFF2-40B4-BE49-F238E27FC236}">
                    <a16:creationId xmlns:a16="http://schemas.microsoft.com/office/drawing/2014/main" id="{770AF5B0-DE40-442B-8E45-802BE4AF7E0C}"/>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000" name="Oval 144">
                <a:extLst>
                  <a:ext uri="{FF2B5EF4-FFF2-40B4-BE49-F238E27FC236}">
                    <a16:creationId xmlns:a16="http://schemas.microsoft.com/office/drawing/2014/main" id="{7CA2F50F-ACCC-4E65-8CCC-6AC6044FBBBB}"/>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grpSp>
        <p:nvGrpSpPr>
          <p:cNvPr id="33856" name="Group 145">
            <a:extLst>
              <a:ext uri="{FF2B5EF4-FFF2-40B4-BE49-F238E27FC236}">
                <a16:creationId xmlns:a16="http://schemas.microsoft.com/office/drawing/2014/main" id="{BEB952AF-EDD8-4270-97CD-20CB7B6CDCEF}"/>
              </a:ext>
            </a:extLst>
          </p:cNvPr>
          <p:cNvGrpSpPr>
            <a:grpSpLocks/>
          </p:cNvGrpSpPr>
          <p:nvPr/>
        </p:nvGrpSpPr>
        <p:grpSpPr bwMode="auto">
          <a:xfrm>
            <a:off x="7374732" y="1111251"/>
            <a:ext cx="838200" cy="766763"/>
            <a:chOff x="5328" y="960"/>
            <a:chExt cx="528" cy="483"/>
          </a:xfrm>
        </p:grpSpPr>
        <p:grpSp>
          <p:nvGrpSpPr>
            <p:cNvPr id="33975" name="Group 146">
              <a:extLst>
                <a:ext uri="{FF2B5EF4-FFF2-40B4-BE49-F238E27FC236}">
                  <a16:creationId xmlns:a16="http://schemas.microsoft.com/office/drawing/2014/main" id="{DDEE98E9-71BE-491A-A771-78A6A6898406}"/>
                </a:ext>
              </a:extLst>
            </p:cNvPr>
            <p:cNvGrpSpPr>
              <a:grpSpLocks/>
            </p:cNvGrpSpPr>
            <p:nvPr/>
          </p:nvGrpSpPr>
          <p:grpSpPr bwMode="auto">
            <a:xfrm>
              <a:off x="5376" y="1152"/>
              <a:ext cx="288" cy="195"/>
              <a:chOff x="5376" y="1152"/>
              <a:chExt cx="288" cy="195"/>
            </a:xfrm>
          </p:grpSpPr>
          <p:sp>
            <p:nvSpPr>
              <p:cNvPr id="33991" name="Oval 147">
                <a:extLst>
                  <a:ext uri="{FF2B5EF4-FFF2-40B4-BE49-F238E27FC236}">
                    <a16:creationId xmlns:a16="http://schemas.microsoft.com/office/drawing/2014/main" id="{4F688141-8F6A-4B48-9463-F131AEBFFDB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92" name="Oval 148">
                <a:extLst>
                  <a:ext uri="{FF2B5EF4-FFF2-40B4-BE49-F238E27FC236}">
                    <a16:creationId xmlns:a16="http://schemas.microsoft.com/office/drawing/2014/main" id="{74025F9A-5433-4FA4-8A92-D534D84F8E27}"/>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76" name="Group 149">
              <a:extLst>
                <a:ext uri="{FF2B5EF4-FFF2-40B4-BE49-F238E27FC236}">
                  <a16:creationId xmlns:a16="http://schemas.microsoft.com/office/drawing/2014/main" id="{E4D2A7E6-587E-454A-AC93-92FBFA289452}"/>
                </a:ext>
              </a:extLst>
            </p:cNvPr>
            <p:cNvGrpSpPr>
              <a:grpSpLocks/>
            </p:cNvGrpSpPr>
            <p:nvPr/>
          </p:nvGrpSpPr>
          <p:grpSpPr bwMode="auto">
            <a:xfrm>
              <a:off x="5472" y="1104"/>
              <a:ext cx="288" cy="195"/>
              <a:chOff x="5376" y="1152"/>
              <a:chExt cx="288" cy="195"/>
            </a:xfrm>
          </p:grpSpPr>
          <p:sp>
            <p:nvSpPr>
              <p:cNvPr id="33989" name="Oval 150">
                <a:extLst>
                  <a:ext uri="{FF2B5EF4-FFF2-40B4-BE49-F238E27FC236}">
                    <a16:creationId xmlns:a16="http://schemas.microsoft.com/office/drawing/2014/main" id="{D6F2AA18-394B-4F83-AAA9-85A6A702BCD7}"/>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90" name="Oval 151">
                <a:extLst>
                  <a:ext uri="{FF2B5EF4-FFF2-40B4-BE49-F238E27FC236}">
                    <a16:creationId xmlns:a16="http://schemas.microsoft.com/office/drawing/2014/main" id="{61DF1205-85EE-4630-9E7C-7CA845CA0FCE}"/>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77" name="Group 152">
              <a:extLst>
                <a:ext uri="{FF2B5EF4-FFF2-40B4-BE49-F238E27FC236}">
                  <a16:creationId xmlns:a16="http://schemas.microsoft.com/office/drawing/2014/main" id="{3DF17517-3FD5-46B8-A5F1-B5A5874A6974}"/>
                </a:ext>
              </a:extLst>
            </p:cNvPr>
            <p:cNvGrpSpPr>
              <a:grpSpLocks/>
            </p:cNvGrpSpPr>
            <p:nvPr/>
          </p:nvGrpSpPr>
          <p:grpSpPr bwMode="auto">
            <a:xfrm>
              <a:off x="5328" y="1008"/>
              <a:ext cx="288" cy="195"/>
              <a:chOff x="5376" y="1152"/>
              <a:chExt cx="288" cy="195"/>
            </a:xfrm>
          </p:grpSpPr>
          <p:sp>
            <p:nvSpPr>
              <p:cNvPr id="33987" name="Oval 153">
                <a:extLst>
                  <a:ext uri="{FF2B5EF4-FFF2-40B4-BE49-F238E27FC236}">
                    <a16:creationId xmlns:a16="http://schemas.microsoft.com/office/drawing/2014/main" id="{36F0DC83-D065-4DB9-929E-5C4B72998903}"/>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88" name="Oval 154">
                <a:extLst>
                  <a:ext uri="{FF2B5EF4-FFF2-40B4-BE49-F238E27FC236}">
                    <a16:creationId xmlns:a16="http://schemas.microsoft.com/office/drawing/2014/main" id="{AACE8D86-B391-4B09-83BA-68FD71E5568B}"/>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78" name="Group 155">
              <a:extLst>
                <a:ext uri="{FF2B5EF4-FFF2-40B4-BE49-F238E27FC236}">
                  <a16:creationId xmlns:a16="http://schemas.microsoft.com/office/drawing/2014/main" id="{8B1D0891-6D73-461B-9B5C-BCFDD63AF412}"/>
                </a:ext>
              </a:extLst>
            </p:cNvPr>
            <p:cNvGrpSpPr>
              <a:grpSpLocks/>
            </p:cNvGrpSpPr>
            <p:nvPr/>
          </p:nvGrpSpPr>
          <p:grpSpPr bwMode="auto">
            <a:xfrm>
              <a:off x="5520" y="960"/>
              <a:ext cx="288" cy="195"/>
              <a:chOff x="5376" y="1152"/>
              <a:chExt cx="288" cy="195"/>
            </a:xfrm>
          </p:grpSpPr>
          <p:sp>
            <p:nvSpPr>
              <p:cNvPr id="33985" name="Oval 156">
                <a:extLst>
                  <a:ext uri="{FF2B5EF4-FFF2-40B4-BE49-F238E27FC236}">
                    <a16:creationId xmlns:a16="http://schemas.microsoft.com/office/drawing/2014/main" id="{DB35B248-7100-442E-B3EA-F2776491B462}"/>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86" name="Oval 157">
                <a:extLst>
                  <a:ext uri="{FF2B5EF4-FFF2-40B4-BE49-F238E27FC236}">
                    <a16:creationId xmlns:a16="http://schemas.microsoft.com/office/drawing/2014/main" id="{AFC9C779-2E44-4869-ADDF-A65B10BA6CF6}"/>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79" name="Group 158">
              <a:extLst>
                <a:ext uri="{FF2B5EF4-FFF2-40B4-BE49-F238E27FC236}">
                  <a16:creationId xmlns:a16="http://schemas.microsoft.com/office/drawing/2014/main" id="{B22488D3-D3C0-445A-B812-A4896F7CB1C5}"/>
                </a:ext>
              </a:extLst>
            </p:cNvPr>
            <p:cNvGrpSpPr>
              <a:grpSpLocks/>
            </p:cNvGrpSpPr>
            <p:nvPr/>
          </p:nvGrpSpPr>
          <p:grpSpPr bwMode="auto">
            <a:xfrm>
              <a:off x="5568" y="1152"/>
              <a:ext cx="288" cy="195"/>
              <a:chOff x="5376" y="1152"/>
              <a:chExt cx="288" cy="195"/>
            </a:xfrm>
          </p:grpSpPr>
          <p:sp>
            <p:nvSpPr>
              <p:cNvPr id="33983" name="Oval 159">
                <a:extLst>
                  <a:ext uri="{FF2B5EF4-FFF2-40B4-BE49-F238E27FC236}">
                    <a16:creationId xmlns:a16="http://schemas.microsoft.com/office/drawing/2014/main" id="{4F9905C9-E3D3-4995-BBE7-D10BA7B9E2CE}"/>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84" name="Oval 160">
                <a:extLst>
                  <a:ext uri="{FF2B5EF4-FFF2-40B4-BE49-F238E27FC236}">
                    <a16:creationId xmlns:a16="http://schemas.microsoft.com/office/drawing/2014/main" id="{0442D0C9-C329-4C1E-A8D1-F03E9D620142}"/>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80" name="Group 161">
              <a:extLst>
                <a:ext uri="{FF2B5EF4-FFF2-40B4-BE49-F238E27FC236}">
                  <a16:creationId xmlns:a16="http://schemas.microsoft.com/office/drawing/2014/main" id="{B00801EB-A2AC-4C29-86D5-DB98D6994209}"/>
                </a:ext>
              </a:extLst>
            </p:cNvPr>
            <p:cNvGrpSpPr>
              <a:grpSpLocks/>
            </p:cNvGrpSpPr>
            <p:nvPr/>
          </p:nvGrpSpPr>
          <p:grpSpPr bwMode="auto">
            <a:xfrm>
              <a:off x="5472" y="1248"/>
              <a:ext cx="288" cy="195"/>
              <a:chOff x="5376" y="1152"/>
              <a:chExt cx="288" cy="195"/>
            </a:xfrm>
          </p:grpSpPr>
          <p:sp>
            <p:nvSpPr>
              <p:cNvPr id="33981" name="Oval 162">
                <a:extLst>
                  <a:ext uri="{FF2B5EF4-FFF2-40B4-BE49-F238E27FC236}">
                    <a16:creationId xmlns:a16="http://schemas.microsoft.com/office/drawing/2014/main" id="{3D33C962-956E-4BB8-8D50-BABAF59F3221}"/>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82" name="Oval 163">
                <a:extLst>
                  <a:ext uri="{FF2B5EF4-FFF2-40B4-BE49-F238E27FC236}">
                    <a16:creationId xmlns:a16="http://schemas.microsoft.com/office/drawing/2014/main" id="{1072589F-ED39-429E-84F9-855CEE4909C6}"/>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grpSp>
        <p:nvGrpSpPr>
          <p:cNvPr id="33857" name="Group 164">
            <a:extLst>
              <a:ext uri="{FF2B5EF4-FFF2-40B4-BE49-F238E27FC236}">
                <a16:creationId xmlns:a16="http://schemas.microsoft.com/office/drawing/2014/main" id="{0BA26661-2E20-4BBA-8715-7A703DA91A01}"/>
              </a:ext>
            </a:extLst>
          </p:cNvPr>
          <p:cNvGrpSpPr>
            <a:grpSpLocks/>
          </p:cNvGrpSpPr>
          <p:nvPr/>
        </p:nvGrpSpPr>
        <p:grpSpPr bwMode="auto">
          <a:xfrm>
            <a:off x="7755732" y="1111251"/>
            <a:ext cx="838200" cy="766763"/>
            <a:chOff x="5328" y="960"/>
            <a:chExt cx="528" cy="483"/>
          </a:xfrm>
        </p:grpSpPr>
        <p:grpSp>
          <p:nvGrpSpPr>
            <p:cNvPr id="33957" name="Group 165">
              <a:extLst>
                <a:ext uri="{FF2B5EF4-FFF2-40B4-BE49-F238E27FC236}">
                  <a16:creationId xmlns:a16="http://schemas.microsoft.com/office/drawing/2014/main" id="{B8F1468C-1391-4A43-AC7E-136C8BE2DAA7}"/>
                </a:ext>
              </a:extLst>
            </p:cNvPr>
            <p:cNvGrpSpPr>
              <a:grpSpLocks/>
            </p:cNvGrpSpPr>
            <p:nvPr/>
          </p:nvGrpSpPr>
          <p:grpSpPr bwMode="auto">
            <a:xfrm>
              <a:off x="5376" y="1152"/>
              <a:ext cx="288" cy="195"/>
              <a:chOff x="5376" y="1152"/>
              <a:chExt cx="288" cy="195"/>
            </a:xfrm>
          </p:grpSpPr>
          <p:sp>
            <p:nvSpPr>
              <p:cNvPr id="33973" name="Oval 166">
                <a:extLst>
                  <a:ext uri="{FF2B5EF4-FFF2-40B4-BE49-F238E27FC236}">
                    <a16:creationId xmlns:a16="http://schemas.microsoft.com/office/drawing/2014/main" id="{A9137407-3B76-4185-8F5E-FB2660ACCA39}"/>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74" name="Oval 167">
                <a:extLst>
                  <a:ext uri="{FF2B5EF4-FFF2-40B4-BE49-F238E27FC236}">
                    <a16:creationId xmlns:a16="http://schemas.microsoft.com/office/drawing/2014/main" id="{B26C287E-6C0F-4179-849E-B265AE8FFF39}"/>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58" name="Group 168">
              <a:extLst>
                <a:ext uri="{FF2B5EF4-FFF2-40B4-BE49-F238E27FC236}">
                  <a16:creationId xmlns:a16="http://schemas.microsoft.com/office/drawing/2014/main" id="{5AF52A51-35E1-4FD5-8E49-BD92010F26DD}"/>
                </a:ext>
              </a:extLst>
            </p:cNvPr>
            <p:cNvGrpSpPr>
              <a:grpSpLocks/>
            </p:cNvGrpSpPr>
            <p:nvPr/>
          </p:nvGrpSpPr>
          <p:grpSpPr bwMode="auto">
            <a:xfrm>
              <a:off x="5472" y="1104"/>
              <a:ext cx="288" cy="195"/>
              <a:chOff x="5376" y="1152"/>
              <a:chExt cx="288" cy="195"/>
            </a:xfrm>
          </p:grpSpPr>
          <p:sp>
            <p:nvSpPr>
              <p:cNvPr id="33971" name="Oval 169">
                <a:extLst>
                  <a:ext uri="{FF2B5EF4-FFF2-40B4-BE49-F238E27FC236}">
                    <a16:creationId xmlns:a16="http://schemas.microsoft.com/office/drawing/2014/main" id="{7E0C8462-C6A1-4806-B631-C111A7BA10DD}"/>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72" name="Oval 170">
                <a:extLst>
                  <a:ext uri="{FF2B5EF4-FFF2-40B4-BE49-F238E27FC236}">
                    <a16:creationId xmlns:a16="http://schemas.microsoft.com/office/drawing/2014/main" id="{5332A86D-8B98-43A3-99B0-7C72A2506E5D}"/>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59" name="Group 171">
              <a:extLst>
                <a:ext uri="{FF2B5EF4-FFF2-40B4-BE49-F238E27FC236}">
                  <a16:creationId xmlns:a16="http://schemas.microsoft.com/office/drawing/2014/main" id="{D0C76057-07EF-4FED-A37C-128D2F9A0508}"/>
                </a:ext>
              </a:extLst>
            </p:cNvPr>
            <p:cNvGrpSpPr>
              <a:grpSpLocks/>
            </p:cNvGrpSpPr>
            <p:nvPr/>
          </p:nvGrpSpPr>
          <p:grpSpPr bwMode="auto">
            <a:xfrm>
              <a:off x="5328" y="1008"/>
              <a:ext cx="288" cy="195"/>
              <a:chOff x="5376" y="1152"/>
              <a:chExt cx="288" cy="195"/>
            </a:xfrm>
          </p:grpSpPr>
          <p:sp>
            <p:nvSpPr>
              <p:cNvPr id="33969" name="Oval 172">
                <a:extLst>
                  <a:ext uri="{FF2B5EF4-FFF2-40B4-BE49-F238E27FC236}">
                    <a16:creationId xmlns:a16="http://schemas.microsoft.com/office/drawing/2014/main" id="{913A790B-B8F9-4D02-93D2-865AB3BF90FE}"/>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70" name="Oval 173">
                <a:extLst>
                  <a:ext uri="{FF2B5EF4-FFF2-40B4-BE49-F238E27FC236}">
                    <a16:creationId xmlns:a16="http://schemas.microsoft.com/office/drawing/2014/main" id="{03329832-7FF3-458C-884B-E0565A467CAD}"/>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60" name="Group 174">
              <a:extLst>
                <a:ext uri="{FF2B5EF4-FFF2-40B4-BE49-F238E27FC236}">
                  <a16:creationId xmlns:a16="http://schemas.microsoft.com/office/drawing/2014/main" id="{E3A7C1FB-D294-451D-98B3-8DC564DB18ED}"/>
                </a:ext>
              </a:extLst>
            </p:cNvPr>
            <p:cNvGrpSpPr>
              <a:grpSpLocks/>
            </p:cNvGrpSpPr>
            <p:nvPr/>
          </p:nvGrpSpPr>
          <p:grpSpPr bwMode="auto">
            <a:xfrm>
              <a:off x="5520" y="960"/>
              <a:ext cx="288" cy="195"/>
              <a:chOff x="5376" y="1152"/>
              <a:chExt cx="288" cy="195"/>
            </a:xfrm>
          </p:grpSpPr>
          <p:sp>
            <p:nvSpPr>
              <p:cNvPr id="33967" name="Oval 175">
                <a:extLst>
                  <a:ext uri="{FF2B5EF4-FFF2-40B4-BE49-F238E27FC236}">
                    <a16:creationId xmlns:a16="http://schemas.microsoft.com/office/drawing/2014/main" id="{36DDCDFF-252B-41FB-9DA7-C23C89779BFF}"/>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68" name="Oval 176">
                <a:extLst>
                  <a:ext uri="{FF2B5EF4-FFF2-40B4-BE49-F238E27FC236}">
                    <a16:creationId xmlns:a16="http://schemas.microsoft.com/office/drawing/2014/main" id="{0D083AD0-8AF4-4157-B8C5-88A700D04252}"/>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61" name="Group 177">
              <a:extLst>
                <a:ext uri="{FF2B5EF4-FFF2-40B4-BE49-F238E27FC236}">
                  <a16:creationId xmlns:a16="http://schemas.microsoft.com/office/drawing/2014/main" id="{0A76FA60-8BAF-4BA5-B84D-C31E7B960787}"/>
                </a:ext>
              </a:extLst>
            </p:cNvPr>
            <p:cNvGrpSpPr>
              <a:grpSpLocks/>
            </p:cNvGrpSpPr>
            <p:nvPr/>
          </p:nvGrpSpPr>
          <p:grpSpPr bwMode="auto">
            <a:xfrm>
              <a:off x="5568" y="1152"/>
              <a:ext cx="288" cy="195"/>
              <a:chOff x="5376" y="1152"/>
              <a:chExt cx="288" cy="195"/>
            </a:xfrm>
          </p:grpSpPr>
          <p:sp>
            <p:nvSpPr>
              <p:cNvPr id="33965" name="Oval 178">
                <a:extLst>
                  <a:ext uri="{FF2B5EF4-FFF2-40B4-BE49-F238E27FC236}">
                    <a16:creationId xmlns:a16="http://schemas.microsoft.com/office/drawing/2014/main" id="{40C8C7E4-DDA5-439F-8B97-CABC1A63063D}"/>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66" name="Oval 179">
                <a:extLst>
                  <a:ext uri="{FF2B5EF4-FFF2-40B4-BE49-F238E27FC236}">
                    <a16:creationId xmlns:a16="http://schemas.microsoft.com/office/drawing/2014/main" id="{130BEA6E-DA21-475F-A0EE-6462C5ED1DEC}"/>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33962" name="Group 180">
              <a:extLst>
                <a:ext uri="{FF2B5EF4-FFF2-40B4-BE49-F238E27FC236}">
                  <a16:creationId xmlns:a16="http://schemas.microsoft.com/office/drawing/2014/main" id="{1C601BA5-EB20-4CF6-B580-7A4436EC8728}"/>
                </a:ext>
              </a:extLst>
            </p:cNvPr>
            <p:cNvGrpSpPr>
              <a:grpSpLocks/>
            </p:cNvGrpSpPr>
            <p:nvPr/>
          </p:nvGrpSpPr>
          <p:grpSpPr bwMode="auto">
            <a:xfrm>
              <a:off x="5472" y="1248"/>
              <a:ext cx="288" cy="195"/>
              <a:chOff x="5376" y="1152"/>
              <a:chExt cx="288" cy="195"/>
            </a:xfrm>
          </p:grpSpPr>
          <p:sp>
            <p:nvSpPr>
              <p:cNvPr id="33963" name="Oval 181">
                <a:extLst>
                  <a:ext uri="{FF2B5EF4-FFF2-40B4-BE49-F238E27FC236}">
                    <a16:creationId xmlns:a16="http://schemas.microsoft.com/office/drawing/2014/main" id="{E49FF44B-FA54-4154-B52E-B53BBAB7D077}"/>
                  </a:ext>
                </a:extLst>
              </p:cNvPr>
              <p:cNvSpPr>
                <a:spLocks noChangeArrowheads="1"/>
              </p:cNvSpPr>
              <p:nvPr/>
            </p:nvSpPr>
            <p:spPr bwMode="auto">
              <a:xfrm>
                <a:off x="5376" y="1152"/>
                <a:ext cx="288" cy="192"/>
              </a:xfrm>
              <a:prstGeom prst="ellipse">
                <a:avLst/>
              </a:prstGeom>
              <a:solidFill>
                <a:srgbClr val="FF9933"/>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64" name="Oval 182">
                <a:extLst>
                  <a:ext uri="{FF2B5EF4-FFF2-40B4-BE49-F238E27FC236}">
                    <a16:creationId xmlns:a16="http://schemas.microsoft.com/office/drawing/2014/main" id="{2ADEF549-2A4B-40F0-AF3D-A4FE2A691899}"/>
                  </a:ext>
                </a:extLst>
              </p:cNvPr>
              <p:cNvSpPr>
                <a:spLocks noChangeArrowheads="1"/>
              </p:cNvSpPr>
              <p:nvPr/>
            </p:nvSpPr>
            <p:spPr bwMode="auto">
              <a:xfrm>
                <a:off x="5394" y="1152"/>
                <a:ext cx="258" cy="195"/>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sp>
        <p:nvSpPr>
          <p:cNvPr id="33858" name="Text Box 183">
            <a:extLst>
              <a:ext uri="{FF2B5EF4-FFF2-40B4-BE49-F238E27FC236}">
                <a16:creationId xmlns:a16="http://schemas.microsoft.com/office/drawing/2014/main" id="{BFC1BCB4-7771-489F-8E62-05A2A45BA262}"/>
              </a:ext>
            </a:extLst>
          </p:cNvPr>
          <p:cNvSpPr txBox="1">
            <a:spLocks noChangeArrowheads="1"/>
          </p:cNvSpPr>
          <p:nvPr/>
        </p:nvSpPr>
        <p:spPr bwMode="auto">
          <a:xfrm>
            <a:off x="8547895" y="4452939"/>
            <a:ext cx="270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i="1" dirty="0"/>
              <a:t>Další cílové tkáně</a:t>
            </a:r>
            <a:endParaRPr lang="fr-FR" altLang="cs-CZ" b="1" dirty="0"/>
          </a:p>
          <a:p>
            <a:pPr algn="ctr" eaLnBrk="1" hangingPunct="1"/>
            <a:r>
              <a:rPr lang="cs-CZ" altLang="cs-CZ" b="1" i="1" dirty="0">
                <a:solidFill>
                  <a:srgbClr val="A50021"/>
                </a:solidFill>
              </a:rPr>
              <a:t>Ateroskleróza cév, </a:t>
            </a:r>
          </a:p>
          <a:p>
            <a:pPr algn="ctr" eaLnBrk="1" hangingPunct="1"/>
            <a:r>
              <a:rPr lang="cs-CZ" altLang="cs-CZ" b="1" i="1" dirty="0">
                <a:solidFill>
                  <a:srgbClr val="A50021"/>
                </a:solidFill>
              </a:rPr>
              <a:t>hypertenze</a:t>
            </a:r>
            <a:endParaRPr lang="fr-FR" altLang="cs-CZ" b="1" dirty="0">
              <a:solidFill>
                <a:srgbClr val="A50021"/>
              </a:solidFill>
            </a:endParaRPr>
          </a:p>
        </p:txBody>
      </p:sp>
      <p:sp>
        <p:nvSpPr>
          <p:cNvPr id="33859" name="Line 184">
            <a:extLst>
              <a:ext uri="{FF2B5EF4-FFF2-40B4-BE49-F238E27FC236}">
                <a16:creationId xmlns:a16="http://schemas.microsoft.com/office/drawing/2014/main" id="{56FE3CA6-E048-4BE0-B98C-CDC9F4CB9603}"/>
              </a:ext>
            </a:extLst>
          </p:cNvPr>
          <p:cNvSpPr>
            <a:spLocks noChangeShapeType="1"/>
          </p:cNvSpPr>
          <p:nvPr/>
        </p:nvSpPr>
        <p:spPr bwMode="auto">
          <a:xfrm>
            <a:off x="7390608" y="6597650"/>
            <a:ext cx="3062287"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cs-CZ"/>
          </a:p>
        </p:txBody>
      </p:sp>
      <p:sp>
        <p:nvSpPr>
          <p:cNvPr id="33860" name="Line 185">
            <a:extLst>
              <a:ext uri="{FF2B5EF4-FFF2-40B4-BE49-F238E27FC236}">
                <a16:creationId xmlns:a16="http://schemas.microsoft.com/office/drawing/2014/main" id="{F1C83BDE-3248-4E7E-935A-86D4AEA5F44B}"/>
              </a:ext>
            </a:extLst>
          </p:cNvPr>
          <p:cNvSpPr>
            <a:spLocks noChangeShapeType="1"/>
          </p:cNvSpPr>
          <p:nvPr/>
        </p:nvSpPr>
        <p:spPr bwMode="auto">
          <a:xfrm>
            <a:off x="10422733" y="5676900"/>
            <a:ext cx="15875" cy="9207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861" name="Line 186">
            <a:extLst>
              <a:ext uri="{FF2B5EF4-FFF2-40B4-BE49-F238E27FC236}">
                <a16:creationId xmlns:a16="http://schemas.microsoft.com/office/drawing/2014/main" id="{E5950227-4434-4213-A844-D1A3391ED322}"/>
              </a:ext>
            </a:extLst>
          </p:cNvPr>
          <p:cNvSpPr>
            <a:spLocks noChangeShapeType="1"/>
          </p:cNvSpPr>
          <p:nvPr/>
        </p:nvSpPr>
        <p:spPr bwMode="auto">
          <a:xfrm>
            <a:off x="7250907" y="4238625"/>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2" name="Arc 187">
            <a:extLst>
              <a:ext uri="{FF2B5EF4-FFF2-40B4-BE49-F238E27FC236}">
                <a16:creationId xmlns:a16="http://schemas.microsoft.com/office/drawing/2014/main" id="{2B5D6A17-3AEF-49F9-A544-7258FCC403D5}"/>
              </a:ext>
            </a:extLst>
          </p:cNvPr>
          <p:cNvSpPr>
            <a:spLocks/>
          </p:cNvSpPr>
          <p:nvPr/>
        </p:nvSpPr>
        <p:spPr bwMode="auto">
          <a:xfrm>
            <a:off x="9336882" y="3454400"/>
            <a:ext cx="722312" cy="863600"/>
          </a:xfrm>
          <a:custGeom>
            <a:avLst/>
            <a:gdLst>
              <a:gd name="T0" fmla="*/ 240971 w 21600"/>
              <a:gd name="T1" fmla="*/ 0 h 20363"/>
              <a:gd name="T2" fmla="*/ 722312 w 21600"/>
              <a:gd name="T3" fmla="*/ 863600 h 20363"/>
              <a:gd name="T4" fmla="*/ 0 w 21600"/>
              <a:gd name="T5" fmla="*/ 863600 h 20363"/>
              <a:gd name="T6" fmla="*/ 0 60000 65536"/>
              <a:gd name="T7" fmla="*/ 0 60000 65536"/>
              <a:gd name="T8" fmla="*/ 0 60000 65536"/>
              <a:gd name="T9" fmla="*/ 0 w 21600"/>
              <a:gd name="T10" fmla="*/ 0 h 20363"/>
              <a:gd name="T11" fmla="*/ 21600 w 21600"/>
              <a:gd name="T12" fmla="*/ 20363 h 20363"/>
            </a:gdLst>
            <a:ahLst/>
            <a:cxnLst>
              <a:cxn ang="T6">
                <a:pos x="T0" y="T1"/>
              </a:cxn>
              <a:cxn ang="T7">
                <a:pos x="T2" y="T3"/>
              </a:cxn>
              <a:cxn ang="T8">
                <a:pos x="T4" y="T5"/>
              </a:cxn>
            </a:cxnLst>
            <a:rect l="T9" t="T10" r="T11" b="T12"/>
            <a:pathLst>
              <a:path w="21600" h="20363" fill="none" extrusionOk="0">
                <a:moveTo>
                  <a:pt x="7205" y="0"/>
                </a:moveTo>
                <a:cubicBezTo>
                  <a:pt x="15833" y="3053"/>
                  <a:pt x="21600" y="11211"/>
                  <a:pt x="21600" y="20363"/>
                </a:cubicBezTo>
              </a:path>
              <a:path w="21600" h="20363" stroke="0" extrusionOk="0">
                <a:moveTo>
                  <a:pt x="7205" y="0"/>
                </a:moveTo>
                <a:cubicBezTo>
                  <a:pt x="15833" y="3053"/>
                  <a:pt x="21600" y="11211"/>
                  <a:pt x="21600" y="20363"/>
                </a:cubicBezTo>
                <a:lnTo>
                  <a:pt x="0" y="20363"/>
                </a:lnTo>
                <a:close/>
              </a:path>
            </a:pathLst>
          </a:custGeom>
          <a:noFill/>
          <a:ln w="38100">
            <a:solidFill>
              <a:srgbClr val="A5002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63" name="Line 188">
            <a:extLst>
              <a:ext uri="{FF2B5EF4-FFF2-40B4-BE49-F238E27FC236}">
                <a16:creationId xmlns:a16="http://schemas.microsoft.com/office/drawing/2014/main" id="{785F5C24-8CAA-46D9-B86E-EF1BE23B263C}"/>
              </a:ext>
            </a:extLst>
          </p:cNvPr>
          <p:cNvSpPr>
            <a:spLocks noChangeShapeType="1"/>
          </p:cNvSpPr>
          <p:nvPr/>
        </p:nvSpPr>
        <p:spPr bwMode="auto">
          <a:xfrm flipH="1">
            <a:off x="7223919" y="2878139"/>
            <a:ext cx="673100" cy="612775"/>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4" name="Line 189">
            <a:extLst>
              <a:ext uri="{FF2B5EF4-FFF2-40B4-BE49-F238E27FC236}">
                <a16:creationId xmlns:a16="http://schemas.microsoft.com/office/drawing/2014/main" id="{5C76DA10-FAEF-4D7A-80B7-E73A71959A66}"/>
              </a:ext>
            </a:extLst>
          </p:cNvPr>
          <p:cNvSpPr>
            <a:spLocks noChangeShapeType="1"/>
          </p:cNvSpPr>
          <p:nvPr/>
        </p:nvSpPr>
        <p:spPr bwMode="auto">
          <a:xfrm flipV="1">
            <a:off x="9460707" y="2414589"/>
            <a:ext cx="0" cy="287337"/>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5" name="Text Box 190">
            <a:extLst>
              <a:ext uri="{FF2B5EF4-FFF2-40B4-BE49-F238E27FC236}">
                <a16:creationId xmlns:a16="http://schemas.microsoft.com/office/drawing/2014/main" id="{BD0502C8-0183-463F-96C1-557FAA9E21B3}"/>
              </a:ext>
            </a:extLst>
          </p:cNvPr>
          <p:cNvSpPr txBox="1">
            <a:spLocks noChangeArrowheads="1"/>
          </p:cNvSpPr>
          <p:nvPr/>
        </p:nvSpPr>
        <p:spPr bwMode="auto">
          <a:xfrm>
            <a:off x="7939882" y="2012950"/>
            <a:ext cx="1738312" cy="1815882"/>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1600" b="1" u="sng" dirty="0">
                <a:solidFill>
                  <a:srgbClr val="A50021"/>
                </a:solidFill>
              </a:rPr>
              <a:t>Secret</a:t>
            </a:r>
            <a:r>
              <a:rPr lang="cs-CZ" altLang="cs-CZ" sz="1600" b="1" u="sng" dirty="0" err="1">
                <a:solidFill>
                  <a:srgbClr val="A50021"/>
                </a:solidFill>
              </a:rPr>
              <a:t>ované</a:t>
            </a:r>
            <a:r>
              <a:rPr lang="cs-CZ" altLang="cs-CZ" sz="1600" b="1" u="sng" dirty="0">
                <a:solidFill>
                  <a:srgbClr val="A50021"/>
                </a:solidFill>
              </a:rPr>
              <a:t> látky</a:t>
            </a:r>
            <a:r>
              <a:rPr lang="fr-FR" altLang="cs-CZ" sz="1600" b="1" u="sng" dirty="0">
                <a:solidFill>
                  <a:srgbClr val="A50021"/>
                </a:solidFill>
              </a:rPr>
              <a:t> :</a:t>
            </a:r>
          </a:p>
          <a:p>
            <a:pPr eaLnBrk="1" hangingPunct="1"/>
            <a:r>
              <a:rPr lang="fr-FR" altLang="cs-CZ" sz="1600" b="1" dirty="0">
                <a:solidFill>
                  <a:srgbClr val="A50021"/>
                </a:solidFill>
              </a:rPr>
              <a:t>Leptin</a:t>
            </a:r>
          </a:p>
          <a:p>
            <a:pPr eaLnBrk="1" hangingPunct="1"/>
            <a:r>
              <a:rPr lang="fr-FR" altLang="cs-CZ" sz="1600" b="1" dirty="0">
                <a:solidFill>
                  <a:srgbClr val="A50021"/>
                </a:solidFill>
              </a:rPr>
              <a:t>Adipone</a:t>
            </a:r>
            <a:r>
              <a:rPr lang="cs-CZ" altLang="cs-CZ" sz="1600" b="1" dirty="0">
                <a:solidFill>
                  <a:srgbClr val="A50021"/>
                </a:solidFill>
              </a:rPr>
              <a:t>k</a:t>
            </a:r>
            <a:r>
              <a:rPr lang="fr-FR" altLang="cs-CZ" sz="1600" b="1" dirty="0">
                <a:solidFill>
                  <a:srgbClr val="A50021"/>
                </a:solidFill>
              </a:rPr>
              <a:t>tin</a:t>
            </a:r>
          </a:p>
          <a:p>
            <a:pPr eaLnBrk="1" hangingPunct="1"/>
            <a:r>
              <a:rPr lang="fr-FR" altLang="cs-CZ" sz="1600" b="1" dirty="0">
                <a:solidFill>
                  <a:srgbClr val="A50021"/>
                </a:solidFill>
              </a:rPr>
              <a:t>RBP4</a:t>
            </a:r>
          </a:p>
          <a:p>
            <a:pPr eaLnBrk="1" hangingPunct="1"/>
            <a:endParaRPr lang="fr-FR" altLang="cs-CZ" sz="1600" b="1" dirty="0">
              <a:solidFill>
                <a:srgbClr val="A50021"/>
              </a:solidFill>
            </a:endParaRPr>
          </a:p>
          <a:p>
            <a:pPr eaLnBrk="1" hangingPunct="1"/>
            <a:r>
              <a:rPr lang="fr-FR" altLang="cs-CZ" sz="1600" b="1" dirty="0">
                <a:solidFill>
                  <a:srgbClr val="A50021"/>
                </a:solidFill>
              </a:rPr>
              <a:t>TNF-</a:t>
            </a:r>
            <a:r>
              <a:rPr lang="fr-FR" altLang="cs-CZ" sz="1600" b="1" dirty="0">
                <a:solidFill>
                  <a:srgbClr val="A50021"/>
                </a:solidFill>
                <a:latin typeface="Symbol" panose="05050102010706020507" pitchFamily="18" charset="2"/>
              </a:rPr>
              <a:t>a</a:t>
            </a:r>
            <a:r>
              <a:rPr lang="fr-FR" altLang="cs-CZ" sz="1600" b="1" dirty="0">
                <a:solidFill>
                  <a:srgbClr val="A50021"/>
                </a:solidFill>
              </a:rPr>
              <a:t>, IL-6…</a:t>
            </a:r>
          </a:p>
        </p:txBody>
      </p:sp>
      <p:sp>
        <p:nvSpPr>
          <p:cNvPr id="33866" name="Line 191">
            <a:extLst>
              <a:ext uri="{FF2B5EF4-FFF2-40B4-BE49-F238E27FC236}">
                <a16:creationId xmlns:a16="http://schemas.microsoft.com/office/drawing/2014/main" id="{D6EB85A3-F284-4B43-BF7A-BA33909088C3}"/>
              </a:ext>
            </a:extLst>
          </p:cNvPr>
          <p:cNvSpPr>
            <a:spLocks noChangeShapeType="1"/>
          </p:cNvSpPr>
          <p:nvPr/>
        </p:nvSpPr>
        <p:spPr bwMode="auto">
          <a:xfrm>
            <a:off x="9460707" y="2528889"/>
            <a:ext cx="0" cy="287337"/>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7" name="Line 192">
            <a:extLst>
              <a:ext uri="{FF2B5EF4-FFF2-40B4-BE49-F238E27FC236}">
                <a16:creationId xmlns:a16="http://schemas.microsoft.com/office/drawing/2014/main" id="{FF3A340B-6322-47A7-8340-C3D2BD267F4A}"/>
              </a:ext>
            </a:extLst>
          </p:cNvPr>
          <p:cNvSpPr>
            <a:spLocks noChangeShapeType="1"/>
          </p:cNvSpPr>
          <p:nvPr/>
        </p:nvSpPr>
        <p:spPr bwMode="auto">
          <a:xfrm flipV="1">
            <a:off x="9460707" y="2835275"/>
            <a:ext cx="0" cy="287338"/>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68" name="Line 193">
            <a:extLst>
              <a:ext uri="{FF2B5EF4-FFF2-40B4-BE49-F238E27FC236}">
                <a16:creationId xmlns:a16="http://schemas.microsoft.com/office/drawing/2014/main" id="{4547201B-2D62-4234-94AF-5E90DA1C13AE}"/>
              </a:ext>
            </a:extLst>
          </p:cNvPr>
          <p:cNvSpPr>
            <a:spLocks noChangeShapeType="1"/>
          </p:cNvSpPr>
          <p:nvPr/>
        </p:nvSpPr>
        <p:spPr bwMode="auto">
          <a:xfrm flipV="1">
            <a:off x="9460707" y="2209800"/>
            <a:ext cx="0" cy="287338"/>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nvGrpSpPr>
          <p:cNvPr id="33869" name="Group 194">
            <a:extLst>
              <a:ext uri="{FF2B5EF4-FFF2-40B4-BE49-F238E27FC236}">
                <a16:creationId xmlns:a16="http://schemas.microsoft.com/office/drawing/2014/main" id="{5957E290-E2EE-4978-B428-34AAB0DD1EB4}"/>
              </a:ext>
            </a:extLst>
          </p:cNvPr>
          <p:cNvGrpSpPr>
            <a:grpSpLocks/>
          </p:cNvGrpSpPr>
          <p:nvPr/>
        </p:nvGrpSpPr>
        <p:grpSpPr bwMode="auto">
          <a:xfrm>
            <a:off x="7190583" y="1201739"/>
            <a:ext cx="268287" cy="261937"/>
            <a:chOff x="3145" y="2182"/>
            <a:chExt cx="288" cy="192"/>
          </a:xfrm>
        </p:grpSpPr>
        <p:sp>
          <p:nvSpPr>
            <p:cNvPr id="33934" name="Freeform 195">
              <a:extLst>
                <a:ext uri="{FF2B5EF4-FFF2-40B4-BE49-F238E27FC236}">
                  <a16:creationId xmlns:a16="http://schemas.microsoft.com/office/drawing/2014/main" id="{5BC860DF-F333-4816-BE6A-B5AC4A2E3899}"/>
                </a:ext>
              </a:extLst>
            </p:cNvPr>
            <p:cNvSpPr>
              <a:spLocks/>
            </p:cNvSpPr>
            <p:nvPr/>
          </p:nvSpPr>
          <p:spPr bwMode="auto">
            <a:xfrm rot="-5303060">
              <a:off x="3193" y="2134"/>
              <a:ext cx="192" cy="288"/>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5" name="Freeform 196">
              <a:extLst>
                <a:ext uri="{FF2B5EF4-FFF2-40B4-BE49-F238E27FC236}">
                  <a16:creationId xmlns:a16="http://schemas.microsoft.com/office/drawing/2014/main" id="{C094ED0A-4639-443C-80FE-21CF153BFC29}"/>
                </a:ext>
              </a:extLst>
            </p:cNvPr>
            <p:cNvSpPr>
              <a:spLocks/>
            </p:cNvSpPr>
            <p:nvPr/>
          </p:nvSpPr>
          <p:spPr bwMode="auto">
            <a:xfrm rot="-5303060">
              <a:off x="3246" y="2181"/>
              <a:ext cx="67" cy="126"/>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6" name="Freeform 197">
              <a:extLst>
                <a:ext uri="{FF2B5EF4-FFF2-40B4-BE49-F238E27FC236}">
                  <a16:creationId xmlns:a16="http://schemas.microsoft.com/office/drawing/2014/main" id="{F68A6426-D270-412A-A6B5-3B351FC20375}"/>
                </a:ext>
              </a:extLst>
            </p:cNvPr>
            <p:cNvSpPr>
              <a:spLocks/>
            </p:cNvSpPr>
            <p:nvPr/>
          </p:nvSpPr>
          <p:spPr bwMode="auto">
            <a:xfrm rot="-5303060">
              <a:off x="3320" y="2290"/>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7" name="Freeform 198">
              <a:extLst>
                <a:ext uri="{FF2B5EF4-FFF2-40B4-BE49-F238E27FC236}">
                  <a16:creationId xmlns:a16="http://schemas.microsoft.com/office/drawing/2014/main" id="{D9BF6B60-B384-480A-A887-DE29E0E6AEAB}"/>
                </a:ext>
              </a:extLst>
            </p:cNvPr>
            <p:cNvSpPr>
              <a:spLocks/>
            </p:cNvSpPr>
            <p:nvPr/>
          </p:nvSpPr>
          <p:spPr bwMode="auto">
            <a:xfrm rot="-5303060">
              <a:off x="3249" y="2305"/>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8" name="Freeform 199">
              <a:extLst>
                <a:ext uri="{FF2B5EF4-FFF2-40B4-BE49-F238E27FC236}">
                  <a16:creationId xmlns:a16="http://schemas.microsoft.com/office/drawing/2014/main" id="{CE92CE83-181F-47B7-9393-10318FCF4B30}"/>
                </a:ext>
              </a:extLst>
            </p:cNvPr>
            <p:cNvSpPr>
              <a:spLocks/>
            </p:cNvSpPr>
            <p:nvPr/>
          </p:nvSpPr>
          <p:spPr bwMode="auto">
            <a:xfrm rot="-4110754">
              <a:off x="3344" y="2270"/>
              <a:ext cx="22" cy="26"/>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39" name="Freeform 200">
              <a:extLst>
                <a:ext uri="{FF2B5EF4-FFF2-40B4-BE49-F238E27FC236}">
                  <a16:creationId xmlns:a16="http://schemas.microsoft.com/office/drawing/2014/main" id="{B4281F64-48DB-41A9-90F7-FD43F0470119}"/>
                </a:ext>
              </a:extLst>
            </p:cNvPr>
            <p:cNvSpPr>
              <a:spLocks/>
            </p:cNvSpPr>
            <p:nvPr/>
          </p:nvSpPr>
          <p:spPr bwMode="auto">
            <a:xfrm rot="-6737415">
              <a:off x="3259" y="2280"/>
              <a:ext cx="21" cy="26"/>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40" name="Freeform 201">
              <a:extLst>
                <a:ext uri="{FF2B5EF4-FFF2-40B4-BE49-F238E27FC236}">
                  <a16:creationId xmlns:a16="http://schemas.microsoft.com/office/drawing/2014/main" id="{1B518D21-5B19-46F1-9019-02B74398522C}"/>
                </a:ext>
              </a:extLst>
            </p:cNvPr>
            <p:cNvSpPr>
              <a:spLocks/>
            </p:cNvSpPr>
            <p:nvPr/>
          </p:nvSpPr>
          <p:spPr bwMode="auto">
            <a:xfrm rot="-6737415">
              <a:off x="3215" y="2284"/>
              <a:ext cx="21"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41" name="Oval 202">
              <a:extLst>
                <a:ext uri="{FF2B5EF4-FFF2-40B4-BE49-F238E27FC236}">
                  <a16:creationId xmlns:a16="http://schemas.microsoft.com/office/drawing/2014/main" id="{5AC90E30-6F61-45C6-BED0-A94CDB7E8215}"/>
                </a:ext>
              </a:extLst>
            </p:cNvPr>
            <p:cNvSpPr>
              <a:spLocks noChangeArrowheads="1"/>
            </p:cNvSpPr>
            <p:nvPr/>
          </p:nvSpPr>
          <p:spPr bwMode="auto">
            <a:xfrm rot="-5303060">
              <a:off x="3332" y="2307"/>
              <a:ext cx="2" cy="7"/>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42" name="Oval 203">
              <a:extLst>
                <a:ext uri="{FF2B5EF4-FFF2-40B4-BE49-F238E27FC236}">
                  <a16:creationId xmlns:a16="http://schemas.microsoft.com/office/drawing/2014/main" id="{A044516D-0881-4537-B1F4-42C863791985}"/>
                </a:ext>
              </a:extLst>
            </p:cNvPr>
            <p:cNvSpPr>
              <a:spLocks noChangeArrowheads="1"/>
            </p:cNvSpPr>
            <p:nvPr/>
          </p:nvSpPr>
          <p:spPr bwMode="auto">
            <a:xfrm rot="-5303060">
              <a:off x="3324" y="2303"/>
              <a:ext cx="3" cy="9"/>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3" name="Oval 204">
              <a:extLst>
                <a:ext uri="{FF2B5EF4-FFF2-40B4-BE49-F238E27FC236}">
                  <a16:creationId xmlns:a16="http://schemas.microsoft.com/office/drawing/2014/main" id="{E0EEA76B-5D37-4F45-BDD9-012BE64B7787}"/>
                </a:ext>
              </a:extLst>
            </p:cNvPr>
            <p:cNvSpPr>
              <a:spLocks noChangeArrowheads="1"/>
            </p:cNvSpPr>
            <p:nvPr/>
          </p:nvSpPr>
          <p:spPr bwMode="auto">
            <a:xfrm rot="-5303060">
              <a:off x="3332" y="2295"/>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4" name="Oval 205">
              <a:extLst>
                <a:ext uri="{FF2B5EF4-FFF2-40B4-BE49-F238E27FC236}">
                  <a16:creationId xmlns:a16="http://schemas.microsoft.com/office/drawing/2014/main" id="{BDE8E13E-90D5-46D6-A253-AF2BD50C0D7F}"/>
                </a:ext>
              </a:extLst>
            </p:cNvPr>
            <p:cNvSpPr>
              <a:spLocks noChangeArrowheads="1"/>
            </p:cNvSpPr>
            <p:nvPr/>
          </p:nvSpPr>
          <p:spPr bwMode="auto">
            <a:xfrm rot="-5303060">
              <a:off x="3270" y="2290"/>
              <a:ext cx="3" cy="9"/>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5" name="Oval 206">
              <a:extLst>
                <a:ext uri="{FF2B5EF4-FFF2-40B4-BE49-F238E27FC236}">
                  <a16:creationId xmlns:a16="http://schemas.microsoft.com/office/drawing/2014/main" id="{801BBB08-0B60-4377-8CA3-D8B64295BD46}"/>
                </a:ext>
              </a:extLst>
            </p:cNvPr>
            <p:cNvSpPr>
              <a:spLocks noChangeArrowheads="1"/>
            </p:cNvSpPr>
            <p:nvPr/>
          </p:nvSpPr>
          <p:spPr bwMode="auto">
            <a:xfrm rot="-5303060">
              <a:off x="3349" y="2283"/>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6" name="Oval 207">
              <a:extLst>
                <a:ext uri="{FF2B5EF4-FFF2-40B4-BE49-F238E27FC236}">
                  <a16:creationId xmlns:a16="http://schemas.microsoft.com/office/drawing/2014/main" id="{A4748EF0-B7BA-4DDD-9041-E2F061FD278D}"/>
                </a:ext>
              </a:extLst>
            </p:cNvPr>
            <p:cNvSpPr>
              <a:spLocks noChangeArrowheads="1"/>
            </p:cNvSpPr>
            <p:nvPr/>
          </p:nvSpPr>
          <p:spPr bwMode="auto">
            <a:xfrm rot="-5303060">
              <a:off x="3349" y="2277"/>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7" name="Oval 208">
              <a:extLst>
                <a:ext uri="{FF2B5EF4-FFF2-40B4-BE49-F238E27FC236}">
                  <a16:creationId xmlns:a16="http://schemas.microsoft.com/office/drawing/2014/main" id="{832D64F9-1CFB-415F-8026-88269DD9CEF0}"/>
                </a:ext>
              </a:extLst>
            </p:cNvPr>
            <p:cNvSpPr>
              <a:spLocks noChangeArrowheads="1"/>
            </p:cNvSpPr>
            <p:nvPr/>
          </p:nvSpPr>
          <p:spPr bwMode="auto">
            <a:xfrm rot="-5303060">
              <a:off x="3356" y="2277"/>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8" name="Oval 209">
              <a:extLst>
                <a:ext uri="{FF2B5EF4-FFF2-40B4-BE49-F238E27FC236}">
                  <a16:creationId xmlns:a16="http://schemas.microsoft.com/office/drawing/2014/main" id="{1AC1494D-E6C9-45C8-A11B-1EF6153799C0}"/>
                </a:ext>
              </a:extLst>
            </p:cNvPr>
            <p:cNvSpPr>
              <a:spLocks noChangeArrowheads="1"/>
            </p:cNvSpPr>
            <p:nvPr/>
          </p:nvSpPr>
          <p:spPr bwMode="auto">
            <a:xfrm rot="-5303060">
              <a:off x="3263" y="2285"/>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49" name="Oval 210">
              <a:extLst>
                <a:ext uri="{FF2B5EF4-FFF2-40B4-BE49-F238E27FC236}">
                  <a16:creationId xmlns:a16="http://schemas.microsoft.com/office/drawing/2014/main" id="{2BAC5EA4-B4C0-4238-ADF4-5480C29088E5}"/>
                </a:ext>
              </a:extLst>
            </p:cNvPr>
            <p:cNvSpPr>
              <a:spLocks noChangeArrowheads="1"/>
            </p:cNvSpPr>
            <p:nvPr/>
          </p:nvSpPr>
          <p:spPr bwMode="auto">
            <a:xfrm rot="-5303060">
              <a:off x="3220" y="2291"/>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0" name="Oval 211">
              <a:extLst>
                <a:ext uri="{FF2B5EF4-FFF2-40B4-BE49-F238E27FC236}">
                  <a16:creationId xmlns:a16="http://schemas.microsoft.com/office/drawing/2014/main" id="{3A1EDC48-5DC4-4A9D-ADE5-63475E0F58FB}"/>
                </a:ext>
              </a:extLst>
            </p:cNvPr>
            <p:cNvSpPr>
              <a:spLocks noChangeArrowheads="1"/>
            </p:cNvSpPr>
            <p:nvPr/>
          </p:nvSpPr>
          <p:spPr bwMode="auto">
            <a:xfrm rot="-5303060">
              <a:off x="3231" y="2294"/>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1" name="Oval 212">
              <a:extLst>
                <a:ext uri="{FF2B5EF4-FFF2-40B4-BE49-F238E27FC236}">
                  <a16:creationId xmlns:a16="http://schemas.microsoft.com/office/drawing/2014/main" id="{423404BD-A0A2-4154-B3DC-FCA90C2E0212}"/>
                </a:ext>
              </a:extLst>
            </p:cNvPr>
            <p:cNvSpPr>
              <a:spLocks noChangeArrowheads="1"/>
            </p:cNvSpPr>
            <p:nvPr/>
          </p:nvSpPr>
          <p:spPr bwMode="auto">
            <a:xfrm rot="-5303060">
              <a:off x="3223" y="2297"/>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2" name="Oval 213">
              <a:extLst>
                <a:ext uri="{FF2B5EF4-FFF2-40B4-BE49-F238E27FC236}">
                  <a16:creationId xmlns:a16="http://schemas.microsoft.com/office/drawing/2014/main" id="{8E2E6E9A-0391-48DD-A0AC-2AEFA34A22E2}"/>
                </a:ext>
              </a:extLst>
            </p:cNvPr>
            <p:cNvSpPr>
              <a:spLocks noChangeArrowheads="1"/>
            </p:cNvSpPr>
            <p:nvPr/>
          </p:nvSpPr>
          <p:spPr bwMode="auto">
            <a:xfrm rot="-5303060">
              <a:off x="3253" y="2312"/>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3" name="Oval 214">
              <a:extLst>
                <a:ext uri="{FF2B5EF4-FFF2-40B4-BE49-F238E27FC236}">
                  <a16:creationId xmlns:a16="http://schemas.microsoft.com/office/drawing/2014/main" id="{C12BFBF6-3261-44A5-8C8E-0A6C12055579}"/>
                </a:ext>
              </a:extLst>
            </p:cNvPr>
            <p:cNvSpPr>
              <a:spLocks noChangeArrowheads="1"/>
            </p:cNvSpPr>
            <p:nvPr/>
          </p:nvSpPr>
          <p:spPr bwMode="auto">
            <a:xfrm rot="-5303060">
              <a:off x="3261" y="2321"/>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4" name="Oval 215">
              <a:extLst>
                <a:ext uri="{FF2B5EF4-FFF2-40B4-BE49-F238E27FC236}">
                  <a16:creationId xmlns:a16="http://schemas.microsoft.com/office/drawing/2014/main" id="{7DDB2A65-798F-4C38-87C4-3C0138E403F9}"/>
                </a:ext>
              </a:extLst>
            </p:cNvPr>
            <p:cNvSpPr>
              <a:spLocks noChangeArrowheads="1"/>
            </p:cNvSpPr>
            <p:nvPr/>
          </p:nvSpPr>
          <p:spPr bwMode="auto">
            <a:xfrm rot="-5303060">
              <a:off x="3253" y="2318"/>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5" name="Oval 216">
              <a:extLst>
                <a:ext uri="{FF2B5EF4-FFF2-40B4-BE49-F238E27FC236}">
                  <a16:creationId xmlns:a16="http://schemas.microsoft.com/office/drawing/2014/main" id="{F8817ED8-4261-4E26-8939-ECDDD90CD8CB}"/>
                </a:ext>
              </a:extLst>
            </p:cNvPr>
            <p:cNvSpPr>
              <a:spLocks noChangeArrowheads="1"/>
            </p:cNvSpPr>
            <p:nvPr/>
          </p:nvSpPr>
          <p:spPr bwMode="auto">
            <a:xfrm rot="-5303060">
              <a:off x="3332" y="2301"/>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56" name="Oval 217">
              <a:extLst>
                <a:ext uri="{FF2B5EF4-FFF2-40B4-BE49-F238E27FC236}">
                  <a16:creationId xmlns:a16="http://schemas.microsoft.com/office/drawing/2014/main" id="{E37FB598-6452-4951-AA78-57218DD994D6}"/>
                </a:ext>
              </a:extLst>
            </p:cNvPr>
            <p:cNvSpPr>
              <a:spLocks noChangeArrowheads="1"/>
            </p:cNvSpPr>
            <p:nvPr/>
          </p:nvSpPr>
          <p:spPr bwMode="auto">
            <a:xfrm rot="-5303060">
              <a:off x="3261" y="2315"/>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grpSp>
      <p:grpSp>
        <p:nvGrpSpPr>
          <p:cNvPr id="33870" name="Group 218">
            <a:extLst>
              <a:ext uri="{FF2B5EF4-FFF2-40B4-BE49-F238E27FC236}">
                <a16:creationId xmlns:a16="http://schemas.microsoft.com/office/drawing/2014/main" id="{ABB5329B-ADE4-4D28-8E34-2517EED078DB}"/>
              </a:ext>
            </a:extLst>
          </p:cNvPr>
          <p:cNvGrpSpPr>
            <a:grpSpLocks/>
          </p:cNvGrpSpPr>
          <p:nvPr/>
        </p:nvGrpSpPr>
        <p:grpSpPr bwMode="auto">
          <a:xfrm>
            <a:off x="8017669" y="1289050"/>
            <a:ext cx="325438" cy="260350"/>
            <a:chOff x="3145" y="2182"/>
            <a:chExt cx="288" cy="192"/>
          </a:xfrm>
        </p:grpSpPr>
        <p:sp>
          <p:nvSpPr>
            <p:cNvPr id="33911" name="Freeform 219">
              <a:extLst>
                <a:ext uri="{FF2B5EF4-FFF2-40B4-BE49-F238E27FC236}">
                  <a16:creationId xmlns:a16="http://schemas.microsoft.com/office/drawing/2014/main" id="{C7AE06AA-61B0-4944-B45A-8053681C9F07}"/>
                </a:ext>
              </a:extLst>
            </p:cNvPr>
            <p:cNvSpPr>
              <a:spLocks/>
            </p:cNvSpPr>
            <p:nvPr/>
          </p:nvSpPr>
          <p:spPr bwMode="auto">
            <a:xfrm rot="-5303060">
              <a:off x="3193" y="2134"/>
              <a:ext cx="192" cy="288"/>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2" name="Freeform 220">
              <a:extLst>
                <a:ext uri="{FF2B5EF4-FFF2-40B4-BE49-F238E27FC236}">
                  <a16:creationId xmlns:a16="http://schemas.microsoft.com/office/drawing/2014/main" id="{22CC8898-F2E9-4B58-86A8-84CCA2D093E1}"/>
                </a:ext>
              </a:extLst>
            </p:cNvPr>
            <p:cNvSpPr>
              <a:spLocks/>
            </p:cNvSpPr>
            <p:nvPr/>
          </p:nvSpPr>
          <p:spPr bwMode="auto">
            <a:xfrm rot="-5303060">
              <a:off x="3246" y="2181"/>
              <a:ext cx="67" cy="126"/>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3" name="Freeform 221">
              <a:extLst>
                <a:ext uri="{FF2B5EF4-FFF2-40B4-BE49-F238E27FC236}">
                  <a16:creationId xmlns:a16="http://schemas.microsoft.com/office/drawing/2014/main" id="{7932AE0D-90A3-45D9-AD3C-EE99A35BC5F1}"/>
                </a:ext>
              </a:extLst>
            </p:cNvPr>
            <p:cNvSpPr>
              <a:spLocks/>
            </p:cNvSpPr>
            <p:nvPr/>
          </p:nvSpPr>
          <p:spPr bwMode="auto">
            <a:xfrm rot="-5303060">
              <a:off x="3320" y="2290"/>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4" name="Freeform 222">
              <a:extLst>
                <a:ext uri="{FF2B5EF4-FFF2-40B4-BE49-F238E27FC236}">
                  <a16:creationId xmlns:a16="http://schemas.microsoft.com/office/drawing/2014/main" id="{64AB2969-5500-48CA-8368-4D6064B7A0FE}"/>
                </a:ext>
              </a:extLst>
            </p:cNvPr>
            <p:cNvSpPr>
              <a:spLocks/>
            </p:cNvSpPr>
            <p:nvPr/>
          </p:nvSpPr>
          <p:spPr bwMode="auto">
            <a:xfrm rot="-5303060">
              <a:off x="3249" y="2305"/>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5" name="Freeform 223">
              <a:extLst>
                <a:ext uri="{FF2B5EF4-FFF2-40B4-BE49-F238E27FC236}">
                  <a16:creationId xmlns:a16="http://schemas.microsoft.com/office/drawing/2014/main" id="{61765D97-4A9E-4B0D-9524-F560830D19FD}"/>
                </a:ext>
              </a:extLst>
            </p:cNvPr>
            <p:cNvSpPr>
              <a:spLocks/>
            </p:cNvSpPr>
            <p:nvPr/>
          </p:nvSpPr>
          <p:spPr bwMode="auto">
            <a:xfrm rot="-4110754">
              <a:off x="3344" y="2270"/>
              <a:ext cx="22" cy="26"/>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6" name="Freeform 224">
              <a:extLst>
                <a:ext uri="{FF2B5EF4-FFF2-40B4-BE49-F238E27FC236}">
                  <a16:creationId xmlns:a16="http://schemas.microsoft.com/office/drawing/2014/main" id="{9090E632-7FE0-4368-83A6-F834DA544C2E}"/>
                </a:ext>
              </a:extLst>
            </p:cNvPr>
            <p:cNvSpPr>
              <a:spLocks/>
            </p:cNvSpPr>
            <p:nvPr/>
          </p:nvSpPr>
          <p:spPr bwMode="auto">
            <a:xfrm rot="-6737415">
              <a:off x="3259" y="2280"/>
              <a:ext cx="21" cy="26"/>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7" name="Freeform 225">
              <a:extLst>
                <a:ext uri="{FF2B5EF4-FFF2-40B4-BE49-F238E27FC236}">
                  <a16:creationId xmlns:a16="http://schemas.microsoft.com/office/drawing/2014/main" id="{E128E872-A2D4-405F-8B31-9154FB90B6A9}"/>
                </a:ext>
              </a:extLst>
            </p:cNvPr>
            <p:cNvSpPr>
              <a:spLocks/>
            </p:cNvSpPr>
            <p:nvPr/>
          </p:nvSpPr>
          <p:spPr bwMode="auto">
            <a:xfrm rot="-6737415">
              <a:off x="3215" y="2284"/>
              <a:ext cx="21"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8" name="Oval 226">
              <a:extLst>
                <a:ext uri="{FF2B5EF4-FFF2-40B4-BE49-F238E27FC236}">
                  <a16:creationId xmlns:a16="http://schemas.microsoft.com/office/drawing/2014/main" id="{47ABFC29-5FE9-448C-A64F-2FC2CFFE45C7}"/>
                </a:ext>
              </a:extLst>
            </p:cNvPr>
            <p:cNvSpPr>
              <a:spLocks noChangeArrowheads="1"/>
            </p:cNvSpPr>
            <p:nvPr/>
          </p:nvSpPr>
          <p:spPr bwMode="auto">
            <a:xfrm rot="-5303060">
              <a:off x="3332" y="2307"/>
              <a:ext cx="2" cy="7"/>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19" name="Oval 227">
              <a:extLst>
                <a:ext uri="{FF2B5EF4-FFF2-40B4-BE49-F238E27FC236}">
                  <a16:creationId xmlns:a16="http://schemas.microsoft.com/office/drawing/2014/main" id="{80507382-69E5-4BEE-888A-CC5D4C6D5A5B}"/>
                </a:ext>
              </a:extLst>
            </p:cNvPr>
            <p:cNvSpPr>
              <a:spLocks noChangeArrowheads="1"/>
            </p:cNvSpPr>
            <p:nvPr/>
          </p:nvSpPr>
          <p:spPr bwMode="auto">
            <a:xfrm rot="-5303060">
              <a:off x="3324" y="2303"/>
              <a:ext cx="3" cy="9"/>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0" name="Oval 228">
              <a:extLst>
                <a:ext uri="{FF2B5EF4-FFF2-40B4-BE49-F238E27FC236}">
                  <a16:creationId xmlns:a16="http://schemas.microsoft.com/office/drawing/2014/main" id="{65F431E3-E50F-49E9-92E7-35B00E1B2A7C}"/>
                </a:ext>
              </a:extLst>
            </p:cNvPr>
            <p:cNvSpPr>
              <a:spLocks noChangeArrowheads="1"/>
            </p:cNvSpPr>
            <p:nvPr/>
          </p:nvSpPr>
          <p:spPr bwMode="auto">
            <a:xfrm rot="-5303060">
              <a:off x="3332" y="2295"/>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1" name="Oval 229">
              <a:extLst>
                <a:ext uri="{FF2B5EF4-FFF2-40B4-BE49-F238E27FC236}">
                  <a16:creationId xmlns:a16="http://schemas.microsoft.com/office/drawing/2014/main" id="{BFFBCE91-55EF-4DBC-A795-811E0AAA3710}"/>
                </a:ext>
              </a:extLst>
            </p:cNvPr>
            <p:cNvSpPr>
              <a:spLocks noChangeArrowheads="1"/>
            </p:cNvSpPr>
            <p:nvPr/>
          </p:nvSpPr>
          <p:spPr bwMode="auto">
            <a:xfrm rot="-5303060">
              <a:off x="3270" y="2290"/>
              <a:ext cx="3" cy="9"/>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2" name="Oval 230">
              <a:extLst>
                <a:ext uri="{FF2B5EF4-FFF2-40B4-BE49-F238E27FC236}">
                  <a16:creationId xmlns:a16="http://schemas.microsoft.com/office/drawing/2014/main" id="{DEF7CBA0-E5E9-4EC9-B30D-A1A27ED00989}"/>
                </a:ext>
              </a:extLst>
            </p:cNvPr>
            <p:cNvSpPr>
              <a:spLocks noChangeArrowheads="1"/>
            </p:cNvSpPr>
            <p:nvPr/>
          </p:nvSpPr>
          <p:spPr bwMode="auto">
            <a:xfrm rot="-5303060">
              <a:off x="3349" y="2283"/>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3" name="Oval 231">
              <a:extLst>
                <a:ext uri="{FF2B5EF4-FFF2-40B4-BE49-F238E27FC236}">
                  <a16:creationId xmlns:a16="http://schemas.microsoft.com/office/drawing/2014/main" id="{95F054D7-70A8-4C80-84E9-9FEABF79FD53}"/>
                </a:ext>
              </a:extLst>
            </p:cNvPr>
            <p:cNvSpPr>
              <a:spLocks noChangeArrowheads="1"/>
            </p:cNvSpPr>
            <p:nvPr/>
          </p:nvSpPr>
          <p:spPr bwMode="auto">
            <a:xfrm rot="-5303060">
              <a:off x="3349" y="2277"/>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4" name="Oval 232">
              <a:extLst>
                <a:ext uri="{FF2B5EF4-FFF2-40B4-BE49-F238E27FC236}">
                  <a16:creationId xmlns:a16="http://schemas.microsoft.com/office/drawing/2014/main" id="{0FD9BE64-DE5F-454B-9D17-5536E25E838C}"/>
                </a:ext>
              </a:extLst>
            </p:cNvPr>
            <p:cNvSpPr>
              <a:spLocks noChangeArrowheads="1"/>
            </p:cNvSpPr>
            <p:nvPr/>
          </p:nvSpPr>
          <p:spPr bwMode="auto">
            <a:xfrm rot="-5303060">
              <a:off x="3356" y="2277"/>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5" name="Oval 233">
              <a:extLst>
                <a:ext uri="{FF2B5EF4-FFF2-40B4-BE49-F238E27FC236}">
                  <a16:creationId xmlns:a16="http://schemas.microsoft.com/office/drawing/2014/main" id="{3C225482-F980-43D0-A0C2-260D09FED96D}"/>
                </a:ext>
              </a:extLst>
            </p:cNvPr>
            <p:cNvSpPr>
              <a:spLocks noChangeArrowheads="1"/>
            </p:cNvSpPr>
            <p:nvPr/>
          </p:nvSpPr>
          <p:spPr bwMode="auto">
            <a:xfrm rot="-5303060">
              <a:off x="3263" y="2285"/>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6" name="Oval 234">
              <a:extLst>
                <a:ext uri="{FF2B5EF4-FFF2-40B4-BE49-F238E27FC236}">
                  <a16:creationId xmlns:a16="http://schemas.microsoft.com/office/drawing/2014/main" id="{9C871492-C5D3-40E9-8226-B2D7BADA5B93}"/>
                </a:ext>
              </a:extLst>
            </p:cNvPr>
            <p:cNvSpPr>
              <a:spLocks noChangeArrowheads="1"/>
            </p:cNvSpPr>
            <p:nvPr/>
          </p:nvSpPr>
          <p:spPr bwMode="auto">
            <a:xfrm rot="-5303060">
              <a:off x="3220" y="2291"/>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7" name="Oval 235">
              <a:extLst>
                <a:ext uri="{FF2B5EF4-FFF2-40B4-BE49-F238E27FC236}">
                  <a16:creationId xmlns:a16="http://schemas.microsoft.com/office/drawing/2014/main" id="{38585012-ACD9-4B8D-9B0F-95FF746E95CA}"/>
                </a:ext>
              </a:extLst>
            </p:cNvPr>
            <p:cNvSpPr>
              <a:spLocks noChangeArrowheads="1"/>
            </p:cNvSpPr>
            <p:nvPr/>
          </p:nvSpPr>
          <p:spPr bwMode="auto">
            <a:xfrm rot="-5303060">
              <a:off x="3231" y="2294"/>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8" name="Oval 236">
              <a:extLst>
                <a:ext uri="{FF2B5EF4-FFF2-40B4-BE49-F238E27FC236}">
                  <a16:creationId xmlns:a16="http://schemas.microsoft.com/office/drawing/2014/main" id="{3F9ED590-A3E8-4796-B9B5-C3DC3531576A}"/>
                </a:ext>
              </a:extLst>
            </p:cNvPr>
            <p:cNvSpPr>
              <a:spLocks noChangeArrowheads="1"/>
            </p:cNvSpPr>
            <p:nvPr/>
          </p:nvSpPr>
          <p:spPr bwMode="auto">
            <a:xfrm rot="-5303060">
              <a:off x="3223" y="2297"/>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29" name="Oval 237">
              <a:extLst>
                <a:ext uri="{FF2B5EF4-FFF2-40B4-BE49-F238E27FC236}">
                  <a16:creationId xmlns:a16="http://schemas.microsoft.com/office/drawing/2014/main" id="{31D5FDEF-A06A-4B8E-860C-7D3E55EB67F5}"/>
                </a:ext>
              </a:extLst>
            </p:cNvPr>
            <p:cNvSpPr>
              <a:spLocks noChangeArrowheads="1"/>
            </p:cNvSpPr>
            <p:nvPr/>
          </p:nvSpPr>
          <p:spPr bwMode="auto">
            <a:xfrm rot="-5303060">
              <a:off x="3253" y="2312"/>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30" name="Oval 238">
              <a:extLst>
                <a:ext uri="{FF2B5EF4-FFF2-40B4-BE49-F238E27FC236}">
                  <a16:creationId xmlns:a16="http://schemas.microsoft.com/office/drawing/2014/main" id="{6E9D4E03-F343-4E51-9915-0F6ED912BBFE}"/>
                </a:ext>
              </a:extLst>
            </p:cNvPr>
            <p:cNvSpPr>
              <a:spLocks noChangeArrowheads="1"/>
            </p:cNvSpPr>
            <p:nvPr/>
          </p:nvSpPr>
          <p:spPr bwMode="auto">
            <a:xfrm rot="-5303060">
              <a:off x="3261" y="2321"/>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31" name="Oval 239">
              <a:extLst>
                <a:ext uri="{FF2B5EF4-FFF2-40B4-BE49-F238E27FC236}">
                  <a16:creationId xmlns:a16="http://schemas.microsoft.com/office/drawing/2014/main" id="{0A615676-6BB3-4F2A-98A5-9366DD979E6D}"/>
                </a:ext>
              </a:extLst>
            </p:cNvPr>
            <p:cNvSpPr>
              <a:spLocks noChangeArrowheads="1"/>
            </p:cNvSpPr>
            <p:nvPr/>
          </p:nvSpPr>
          <p:spPr bwMode="auto">
            <a:xfrm rot="-5303060">
              <a:off x="3253" y="2318"/>
              <a:ext cx="3" cy="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32" name="Oval 240">
              <a:extLst>
                <a:ext uri="{FF2B5EF4-FFF2-40B4-BE49-F238E27FC236}">
                  <a16:creationId xmlns:a16="http://schemas.microsoft.com/office/drawing/2014/main" id="{497F8F1D-D0E4-4CAC-B2F9-0838A46DA071}"/>
                </a:ext>
              </a:extLst>
            </p:cNvPr>
            <p:cNvSpPr>
              <a:spLocks noChangeArrowheads="1"/>
            </p:cNvSpPr>
            <p:nvPr/>
          </p:nvSpPr>
          <p:spPr bwMode="auto">
            <a:xfrm rot="-5303060">
              <a:off x="3332" y="2301"/>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933" name="Oval 241">
              <a:extLst>
                <a:ext uri="{FF2B5EF4-FFF2-40B4-BE49-F238E27FC236}">
                  <a16:creationId xmlns:a16="http://schemas.microsoft.com/office/drawing/2014/main" id="{4CC9C77E-1CB7-4710-9B0D-1CA43B85B7B6}"/>
                </a:ext>
              </a:extLst>
            </p:cNvPr>
            <p:cNvSpPr>
              <a:spLocks noChangeArrowheads="1"/>
            </p:cNvSpPr>
            <p:nvPr/>
          </p:nvSpPr>
          <p:spPr bwMode="auto">
            <a:xfrm rot="-5303060">
              <a:off x="3261" y="2315"/>
              <a:ext cx="3" cy="7"/>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grpSp>
      <p:sp>
        <p:nvSpPr>
          <p:cNvPr id="33871" name="Line 242">
            <a:extLst>
              <a:ext uri="{FF2B5EF4-FFF2-40B4-BE49-F238E27FC236}">
                <a16:creationId xmlns:a16="http://schemas.microsoft.com/office/drawing/2014/main" id="{8A0EF4B0-2DA7-472B-80FC-C17EB259C7A8}"/>
              </a:ext>
            </a:extLst>
          </p:cNvPr>
          <p:cNvSpPr>
            <a:spLocks noChangeShapeType="1"/>
          </p:cNvSpPr>
          <p:nvPr/>
        </p:nvSpPr>
        <p:spPr bwMode="auto">
          <a:xfrm flipV="1">
            <a:off x="6527007" y="1304926"/>
            <a:ext cx="609600" cy="277813"/>
          </a:xfrm>
          <a:prstGeom prst="line">
            <a:avLst/>
          </a:prstGeom>
          <a:noFill/>
          <a:ln w="38100">
            <a:solidFill>
              <a:srgbClr val="9900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72" name="Line 243">
            <a:extLst>
              <a:ext uri="{FF2B5EF4-FFF2-40B4-BE49-F238E27FC236}">
                <a16:creationId xmlns:a16="http://schemas.microsoft.com/office/drawing/2014/main" id="{9948A66F-84C9-4C2D-968E-5505B480EC1E}"/>
              </a:ext>
            </a:extLst>
          </p:cNvPr>
          <p:cNvSpPr>
            <a:spLocks noChangeShapeType="1"/>
          </p:cNvSpPr>
          <p:nvPr/>
        </p:nvSpPr>
        <p:spPr bwMode="auto">
          <a:xfrm flipH="1" flipV="1">
            <a:off x="5291932" y="1449389"/>
            <a:ext cx="582612" cy="117475"/>
          </a:xfrm>
          <a:prstGeom prst="line">
            <a:avLst/>
          </a:prstGeom>
          <a:noFill/>
          <a:ln w="38100">
            <a:solidFill>
              <a:srgbClr val="9900FF"/>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73" name="Line 244">
            <a:extLst>
              <a:ext uri="{FF2B5EF4-FFF2-40B4-BE49-F238E27FC236}">
                <a16:creationId xmlns:a16="http://schemas.microsoft.com/office/drawing/2014/main" id="{91947CC3-9094-46CC-92A6-E44DF3A2F4DA}"/>
              </a:ext>
            </a:extLst>
          </p:cNvPr>
          <p:cNvSpPr>
            <a:spLocks noChangeShapeType="1"/>
          </p:cNvSpPr>
          <p:nvPr/>
        </p:nvSpPr>
        <p:spPr bwMode="auto">
          <a:xfrm flipV="1">
            <a:off x="4683919" y="5043489"/>
            <a:ext cx="0" cy="5048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74" name="Freeform 245">
            <a:extLst>
              <a:ext uri="{FF2B5EF4-FFF2-40B4-BE49-F238E27FC236}">
                <a16:creationId xmlns:a16="http://schemas.microsoft.com/office/drawing/2014/main" id="{BD621A98-F7DB-4FBE-A076-9595139768D4}"/>
              </a:ext>
            </a:extLst>
          </p:cNvPr>
          <p:cNvSpPr>
            <a:spLocks/>
          </p:cNvSpPr>
          <p:nvPr/>
        </p:nvSpPr>
        <p:spPr bwMode="auto">
          <a:xfrm rot="16296940">
            <a:off x="4622007" y="1258888"/>
            <a:ext cx="260350" cy="32702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solidFill>
            <a:srgbClr val="CC99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5" name="Freeform 246">
            <a:extLst>
              <a:ext uri="{FF2B5EF4-FFF2-40B4-BE49-F238E27FC236}">
                <a16:creationId xmlns:a16="http://schemas.microsoft.com/office/drawing/2014/main" id="{2FF5D8C1-2743-4EE8-9668-EACEDA884384}"/>
              </a:ext>
            </a:extLst>
          </p:cNvPr>
          <p:cNvSpPr>
            <a:spLocks/>
          </p:cNvSpPr>
          <p:nvPr/>
        </p:nvSpPr>
        <p:spPr bwMode="auto">
          <a:xfrm rot="16296940">
            <a:off x="4697413" y="1304132"/>
            <a:ext cx="90488" cy="142875"/>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rgbClr val="9933FF"/>
          </a:solidFill>
          <a:ln w="9525">
            <a:solidFill>
              <a:srgbClr val="9933FF"/>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6" name="Freeform 247">
            <a:extLst>
              <a:ext uri="{FF2B5EF4-FFF2-40B4-BE49-F238E27FC236}">
                <a16:creationId xmlns:a16="http://schemas.microsoft.com/office/drawing/2014/main" id="{DCC1B701-23AA-463E-95CC-7214D81E8929}"/>
              </a:ext>
            </a:extLst>
          </p:cNvPr>
          <p:cNvSpPr>
            <a:spLocks/>
          </p:cNvSpPr>
          <p:nvPr/>
        </p:nvSpPr>
        <p:spPr bwMode="auto">
          <a:xfrm rot="16296940">
            <a:off x="4784726" y="1442244"/>
            <a:ext cx="30162" cy="3175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7" name="Freeform 248">
            <a:extLst>
              <a:ext uri="{FF2B5EF4-FFF2-40B4-BE49-F238E27FC236}">
                <a16:creationId xmlns:a16="http://schemas.microsoft.com/office/drawing/2014/main" id="{132BB659-71F7-4E47-896B-F8577058AC06}"/>
              </a:ext>
            </a:extLst>
          </p:cNvPr>
          <p:cNvSpPr>
            <a:spLocks/>
          </p:cNvSpPr>
          <p:nvPr/>
        </p:nvSpPr>
        <p:spPr bwMode="auto">
          <a:xfrm rot="16296940">
            <a:off x="4703764" y="1462882"/>
            <a:ext cx="28575" cy="30163"/>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8" name="Freeform 249">
            <a:extLst>
              <a:ext uri="{FF2B5EF4-FFF2-40B4-BE49-F238E27FC236}">
                <a16:creationId xmlns:a16="http://schemas.microsoft.com/office/drawing/2014/main" id="{800EF673-06AB-47EA-BC81-C079E109A535}"/>
              </a:ext>
            </a:extLst>
          </p:cNvPr>
          <p:cNvSpPr>
            <a:spLocks/>
          </p:cNvSpPr>
          <p:nvPr/>
        </p:nvSpPr>
        <p:spPr bwMode="auto">
          <a:xfrm rot="17489246">
            <a:off x="4812507" y="1414463"/>
            <a:ext cx="30162" cy="30162"/>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79" name="Freeform 250">
            <a:extLst>
              <a:ext uri="{FF2B5EF4-FFF2-40B4-BE49-F238E27FC236}">
                <a16:creationId xmlns:a16="http://schemas.microsoft.com/office/drawing/2014/main" id="{76643360-1F5E-46CC-8812-ECDFADBCB7FB}"/>
              </a:ext>
            </a:extLst>
          </p:cNvPr>
          <p:cNvSpPr>
            <a:spLocks/>
          </p:cNvSpPr>
          <p:nvPr/>
        </p:nvSpPr>
        <p:spPr bwMode="auto">
          <a:xfrm rot="14862585">
            <a:off x="4715670" y="1427164"/>
            <a:ext cx="28575" cy="28575"/>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80" name="Freeform 251">
            <a:extLst>
              <a:ext uri="{FF2B5EF4-FFF2-40B4-BE49-F238E27FC236}">
                <a16:creationId xmlns:a16="http://schemas.microsoft.com/office/drawing/2014/main" id="{1B9EEED4-C73D-4DCD-85E3-A77A84612D68}"/>
              </a:ext>
            </a:extLst>
          </p:cNvPr>
          <p:cNvSpPr>
            <a:spLocks/>
          </p:cNvSpPr>
          <p:nvPr/>
        </p:nvSpPr>
        <p:spPr bwMode="auto">
          <a:xfrm rot="14862585">
            <a:off x="4668045" y="1433513"/>
            <a:ext cx="28575" cy="3175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rgbClr val="9933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81" name="Oval 252">
            <a:extLst>
              <a:ext uri="{FF2B5EF4-FFF2-40B4-BE49-F238E27FC236}">
                <a16:creationId xmlns:a16="http://schemas.microsoft.com/office/drawing/2014/main" id="{CCF11F1A-F499-422A-A0A7-34F6AE3FF85E}"/>
              </a:ext>
            </a:extLst>
          </p:cNvPr>
          <p:cNvSpPr>
            <a:spLocks noChangeArrowheads="1"/>
          </p:cNvSpPr>
          <p:nvPr/>
        </p:nvSpPr>
        <p:spPr bwMode="auto">
          <a:xfrm rot="16296940">
            <a:off x="4799807" y="1463676"/>
            <a:ext cx="3175" cy="6350"/>
          </a:xfrm>
          <a:prstGeom prst="ellipse">
            <a:avLst/>
          </a:prstGeom>
          <a:solidFill>
            <a:schemeClr val="tx1"/>
          </a:solidFill>
          <a:ln w="9525">
            <a:solidFill>
              <a:srgbClr val="9933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882" name="Oval 253">
            <a:extLst>
              <a:ext uri="{FF2B5EF4-FFF2-40B4-BE49-F238E27FC236}">
                <a16:creationId xmlns:a16="http://schemas.microsoft.com/office/drawing/2014/main" id="{7DF263C1-995F-4794-90D9-2C367673B688}"/>
              </a:ext>
            </a:extLst>
          </p:cNvPr>
          <p:cNvSpPr>
            <a:spLocks noChangeArrowheads="1"/>
          </p:cNvSpPr>
          <p:nvPr/>
        </p:nvSpPr>
        <p:spPr bwMode="auto">
          <a:xfrm rot="16296940">
            <a:off x="4791870" y="1455738"/>
            <a:ext cx="3175" cy="1270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3" name="Oval 254">
            <a:extLst>
              <a:ext uri="{FF2B5EF4-FFF2-40B4-BE49-F238E27FC236}">
                <a16:creationId xmlns:a16="http://schemas.microsoft.com/office/drawing/2014/main" id="{46CFD8E4-A38C-4B6A-896B-F6513096B6A8}"/>
              </a:ext>
            </a:extLst>
          </p:cNvPr>
          <p:cNvSpPr>
            <a:spLocks noChangeArrowheads="1"/>
          </p:cNvSpPr>
          <p:nvPr/>
        </p:nvSpPr>
        <p:spPr bwMode="auto">
          <a:xfrm rot="16296940">
            <a:off x="4800601" y="1447007"/>
            <a:ext cx="4763"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4" name="Oval 255">
            <a:extLst>
              <a:ext uri="{FF2B5EF4-FFF2-40B4-BE49-F238E27FC236}">
                <a16:creationId xmlns:a16="http://schemas.microsoft.com/office/drawing/2014/main" id="{64A045EB-0A9C-4914-92C2-BA0DC4D3A453}"/>
              </a:ext>
            </a:extLst>
          </p:cNvPr>
          <p:cNvSpPr>
            <a:spLocks noChangeArrowheads="1"/>
          </p:cNvSpPr>
          <p:nvPr/>
        </p:nvSpPr>
        <p:spPr bwMode="auto">
          <a:xfrm rot="16296940">
            <a:off x="4731545" y="1439864"/>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5" name="Oval 256">
            <a:extLst>
              <a:ext uri="{FF2B5EF4-FFF2-40B4-BE49-F238E27FC236}">
                <a16:creationId xmlns:a16="http://schemas.microsoft.com/office/drawing/2014/main" id="{A9A84D25-5DD9-457C-B762-668BAB3A5611}"/>
              </a:ext>
            </a:extLst>
          </p:cNvPr>
          <p:cNvSpPr>
            <a:spLocks noChangeArrowheads="1"/>
          </p:cNvSpPr>
          <p:nvPr/>
        </p:nvSpPr>
        <p:spPr bwMode="auto">
          <a:xfrm rot="16296940">
            <a:off x="4819651" y="1429545"/>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6" name="Oval 257">
            <a:extLst>
              <a:ext uri="{FF2B5EF4-FFF2-40B4-BE49-F238E27FC236}">
                <a16:creationId xmlns:a16="http://schemas.microsoft.com/office/drawing/2014/main" id="{6CFCB04D-254A-4696-BE17-D6334C61AB32}"/>
              </a:ext>
            </a:extLst>
          </p:cNvPr>
          <p:cNvSpPr>
            <a:spLocks noChangeArrowheads="1"/>
          </p:cNvSpPr>
          <p:nvPr/>
        </p:nvSpPr>
        <p:spPr bwMode="auto">
          <a:xfrm rot="16296940">
            <a:off x="4820445" y="1420814"/>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7" name="Oval 258">
            <a:extLst>
              <a:ext uri="{FF2B5EF4-FFF2-40B4-BE49-F238E27FC236}">
                <a16:creationId xmlns:a16="http://schemas.microsoft.com/office/drawing/2014/main" id="{9E6CED78-57F1-42DA-A1F2-4DED38471386}"/>
              </a:ext>
            </a:extLst>
          </p:cNvPr>
          <p:cNvSpPr>
            <a:spLocks noChangeArrowheads="1"/>
          </p:cNvSpPr>
          <p:nvPr/>
        </p:nvSpPr>
        <p:spPr bwMode="auto">
          <a:xfrm rot="16296940">
            <a:off x="4828382" y="1422401"/>
            <a:ext cx="3175"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8" name="Oval 259">
            <a:extLst>
              <a:ext uri="{FF2B5EF4-FFF2-40B4-BE49-F238E27FC236}">
                <a16:creationId xmlns:a16="http://schemas.microsoft.com/office/drawing/2014/main" id="{114DEF63-09E7-4D2D-BEBA-08D0E85C17BF}"/>
              </a:ext>
            </a:extLst>
          </p:cNvPr>
          <p:cNvSpPr>
            <a:spLocks noChangeArrowheads="1"/>
          </p:cNvSpPr>
          <p:nvPr/>
        </p:nvSpPr>
        <p:spPr bwMode="auto">
          <a:xfrm rot="16296940">
            <a:off x="4723608" y="1431926"/>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89" name="Oval 260">
            <a:extLst>
              <a:ext uri="{FF2B5EF4-FFF2-40B4-BE49-F238E27FC236}">
                <a16:creationId xmlns:a16="http://schemas.microsoft.com/office/drawing/2014/main" id="{152AAF9B-B6D6-42C7-813B-F4CA552CFC61}"/>
              </a:ext>
            </a:extLst>
          </p:cNvPr>
          <p:cNvSpPr>
            <a:spLocks noChangeArrowheads="1"/>
          </p:cNvSpPr>
          <p:nvPr/>
        </p:nvSpPr>
        <p:spPr bwMode="auto">
          <a:xfrm rot="16296940">
            <a:off x="4675983" y="1439864"/>
            <a:ext cx="3175"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0" name="Oval 261">
            <a:extLst>
              <a:ext uri="{FF2B5EF4-FFF2-40B4-BE49-F238E27FC236}">
                <a16:creationId xmlns:a16="http://schemas.microsoft.com/office/drawing/2014/main" id="{09CA361A-873E-4962-82EC-D64E57E370B1}"/>
              </a:ext>
            </a:extLst>
          </p:cNvPr>
          <p:cNvSpPr>
            <a:spLocks noChangeArrowheads="1"/>
          </p:cNvSpPr>
          <p:nvPr/>
        </p:nvSpPr>
        <p:spPr bwMode="auto">
          <a:xfrm rot="16296940">
            <a:off x="4686301" y="1445419"/>
            <a:ext cx="4762"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1" name="Oval 262">
            <a:extLst>
              <a:ext uri="{FF2B5EF4-FFF2-40B4-BE49-F238E27FC236}">
                <a16:creationId xmlns:a16="http://schemas.microsoft.com/office/drawing/2014/main" id="{429CCEC4-0E7F-4847-BB45-7BFE0D89C674}"/>
              </a:ext>
            </a:extLst>
          </p:cNvPr>
          <p:cNvSpPr>
            <a:spLocks noChangeArrowheads="1"/>
          </p:cNvSpPr>
          <p:nvPr/>
        </p:nvSpPr>
        <p:spPr bwMode="auto">
          <a:xfrm rot="16296940">
            <a:off x="4677570" y="1447801"/>
            <a:ext cx="4763" cy="11113"/>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2" name="Oval 263">
            <a:extLst>
              <a:ext uri="{FF2B5EF4-FFF2-40B4-BE49-F238E27FC236}">
                <a16:creationId xmlns:a16="http://schemas.microsoft.com/office/drawing/2014/main" id="{D66B49B9-2211-41D9-8E9D-5992697D9723}"/>
              </a:ext>
            </a:extLst>
          </p:cNvPr>
          <p:cNvSpPr>
            <a:spLocks noChangeArrowheads="1"/>
          </p:cNvSpPr>
          <p:nvPr/>
        </p:nvSpPr>
        <p:spPr bwMode="auto">
          <a:xfrm rot="16296940">
            <a:off x="4711701" y="1469232"/>
            <a:ext cx="3175"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3" name="Oval 264">
            <a:extLst>
              <a:ext uri="{FF2B5EF4-FFF2-40B4-BE49-F238E27FC236}">
                <a16:creationId xmlns:a16="http://schemas.microsoft.com/office/drawing/2014/main" id="{3C6359A9-3751-4DE8-8CE0-3476B216EFED}"/>
              </a:ext>
            </a:extLst>
          </p:cNvPr>
          <p:cNvSpPr>
            <a:spLocks noChangeArrowheads="1"/>
          </p:cNvSpPr>
          <p:nvPr/>
        </p:nvSpPr>
        <p:spPr bwMode="auto">
          <a:xfrm rot="16296940">
            <a:off x="4719639" y="1480345"/>
            <a:ext cx="4763"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4" name="Oval 265">
            <a:extLst>
              <a:ext uri="{FF2B5EF4-FFF2-40B4-BE49-F238E27FC236}">
                <a16:creationId xmlns:a16="http://schemas.microsoft.com/office/drawing/2014/main" id="{101747A5-33C9-4480-A9E7-0D989ED5DDB6}"/>
              </a:ext>
            </a:extLst>
          </p:cNvPr>
          <p:cNvSpPr>
            <a:spLocks noChangeArrowheads="1"/>
          </p:cNvSpPr>
          <p:nvPr/>
        </p:nvSpPr>
        <p:spPr bwMode="auto">
          <a:xfrm rot="16296940">
            <a:off x="4711701" y="1477169"/>
            <a:ext cx="3175" cy="7938"/>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5" name="Oval 266">
            <a:extLst>
              <a:ext uri="{FF2B5EF4-FFF2-40B4-BE49-F238E27FC236}">
                <a16:creationId xmlns:a16="http://schemas.microsoft.com/office/drawing/2014/main" id="{F17C636D-3890-4D77-83F4-3C59EB04CEFD}"/>
              </a:ext>
            </a:extLst>
          </p:cNvPr>
          <p:cNvSpPr>
            <a:spLocks noChangeArrowheads="1"/>
          </p:cNvSpPr>
          <p:nvPr/>
        </p:nvSpPr>
        <p:spPr bwMode="auto">
          <a:xfrm rot="16296940">
            <a:off x="4800601" y="1454944"/>
            <a:ext cx="4762" cy="6350"/>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6" name="Oval 267">
            <a:extLst>
              <a:ext uri="{FF2B5EF4-FFF2-40B4-BE49-F238E27FC236}">
                <a16:creationId xmlns:a16="http://schemas.microsoft.com/office/drawing/2014/main" id="{59D52D06-5B87-49EF-9DA3-07A3F602ECBC}"/>
              </a:ext>
            </a:extLst>
          </p:cNvPr>
          <p:cNvSpPr>
            <a:spLocks noChangeArrowheads="1"/>
          </p:cNvSpPr>
          <p:nvPr/>
        </p:nvSpPr>
        <p:spPr bwMode="auto">
          <a:xfrm rot="16296940">
            <a:off x="4719639" y="1472407"/>
            <a:ext cx="4762" cy="9525"/>
          </a:xfrm>
          <a:prstGeom prst="ellipse">
            <a:avLst/>
          </a:prstGeom>
          <a:solidFill>
            <a:schemeClr val="tx1"/>
          </a:solidFill>
          <a:ln w="9525">
            <a:solidFill>
              <a:srgbClr val="9933FF"/>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cs-CZ"/>
          </a:p>
        </p:txBody>
      </p:sp>
      <p:sp>
        <p:nvSpPr>
          <p:cNvPr id="33897" name="Line 268">
            <a:extLst>
              <a:ext uri="{FF2B5EF4-FFF2-40B4-BE49-F238E27FC236}">
                <a16:creationId xmlns:a16="http://schemas.microsoft.com/office/drawing/2014/main" id="{E223F070-C452-423E-8789-895316F55008}"/>
              </a:ext>
            </a:extLst>
          </p:cNvPr>
          <p:cNvSpPr>
            <a:spLocks noChangeShapeType="1"/>
          </p:cNvSpPr>
          <p:nvPr/>
        </p:nvSpPr>
        <p:spPr bwMode="auto">
          <a:xfrm flipH="1">
            <a:off x="2563020" y="1862138"/>
            <a:ext cx="2124075" cy="111760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898" name="Text Box 269">
            <a:extLst>
              <a:ext uri="{FF2B5EF4-FFF2-40B4-BE49-F238E27FC236}">
                <a16:creationId xmlns:a16="http://schemas.microsoft.com/office/drawing/2014/main" id="{84321CB9-F21F-4260-9E27-C182A9662F82}"/>
              </a:ext>
            </a:extLst>
          </p:cNvPr>
          <p:cNvSpPr txBox="1">
            <a:spLocks noChangeArrowheads="1"/>
          </p:cNvSpPr>
          <p:nvPr/>
        </p:nvSpPr>
        <p:spPr bwMode="auto">
          <a:xfrm>
            <a:off x="1097758" y="4635500"/>
            <a:ext cx="25225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t>N</a:t>
            </a:r>
            <a:r>
              <a:rPr lang="cs-CZ" altLang="cs-CZ" b="1" dirty="0" err="1"/>
              <a:t>ealkoholická</a:t>
            </a:r>
            <a:r>
              <a:rPr lang="fr-FR" altLang="cs-CZ" b="1" dirty="0"/>
              <a:t>	CRP</a:t>
            </a:r>
          </a:p>
          <a:p>
            <a:pPr eaLnBrk="1" hangingPunct="1"/>
            <a:r>
              <a:rPr lang="fr-FR" altLang="cs-CZ" b="1" dirty="0"/>
              <a:t>steatohepati</a:t>
            </a:r>
            <a:r>
              <a:rPr lang="cs-CZ" altLang="cs-CZ" b="1" dirty="0" err="1"/>
              <a:t>tida</a:t>
            </a:r>
            <a:r>
              <a:rPr lang="fr-FR" altLang="cs-CZ" b="1" dirty="0"/>
              <a:t>	PAI1</a:t>
            </a:r>
          </a:p>
        </p:txBody>
      </p:sp>
      <p:sp>
        <p:nvSpPr>
          <p:cNvPr id="33899" name="Line 270">
            <a:extLst>
              <a:ext uri="{FF2B5EF4-FFF2-40B4-BE49-F238E27FC236}">
                <a16:creationId xmlns:a16="http://schemas.microsoft.com/office/drawing/2014/main" id="{426D98F1-7E03-413C-A8D3-53458EFBC3E3}"/>
              </a:ext>
            </a:extLst>
          </p:cNvPr>
          <p:cNvSpPr>
            <a:spLocks noChangeShapeType="1"/>
          </p:cNvSpPr>
          <p:nvPr/>
        </p:nvSpPr>
        <p:spPr bwMode="auto">
          <a:xfrm flipV="1">
            <a:off x="3640932" y="4919664"/>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900" name="Freeform 271">
            <a:extLst>
              <a:ext uri="{FF2B5EF4-FFF2-40B4-BE49-F238E27FC236}">
                <a16:creationId xmlns:a16="http://schemas.microsoft.com/office/drawing/2014/main" id="{745A135B-B545-490A-B2C0-43B45B7AFA1E}"/>
              </a:ext>
            </a:extLst>
          </p:cNvPr>
          <p:cNvSpPr>
            <a:spLocks/>
          </p:cNvSpPr>
          <p:nvPr/>
        </p:nvSpPr>
        <p:spPr bwMode="auto">
          <a:xfrm>
            <a:off x="3091657" y="3505201"/>
            <a:ext cx="5930900" cy="2608263"/>
          </a:xfrm>
          <a:custGeom>
            <a:avLst/>
            <a:gdLst>
              <a:gd name="T0" fmla="*/ 0 w 3696"/>
              <a:gd name="T1" fmla="*/ 0 h 1742"/>
              <a:gd name="T2" fmla="*/ 504 w 3696"/>
              <a:gd name="T3" fmla="*/ 1068 h 1742"/>
              <a:gd name="T4" fmla="*/ 912 w 3696"/>
              <a:gd name="T5" fmla="*/ 1644 h 1742"/>
              <a:gd name="T6" fmla="*/ 2856 w 3696"/>
              <a:gd name="T7" fmla="*/ 1656 h 1742"/>
              <a:gd name="T8" fmla="*/ 3696 w 3696"/>
              <a:gd name="T9" fmla="*/ 1236 h 1742"/>
              <a:gd name="T10" fmla="*/ 0 60000 65536"/>
              <a:gd name="T11" fmla="*/ 0 60000 65536"/>
              <a:gd name="T12" fmla="*/ 0 60000 65536"/>
              <a:gd name="T13" fmla="*/ 0 60000 65536"/>
              <a:gd name="T14" fmla="*/ 0 60000 65536"/>
              <a:gd name="T15" fmla="*/ 0 w 3696"/>
              <a:gd name="T16" fmla="*/ 0 h 1742"/>
              <a:gd name="T17" fmla="*/ 3696 w 3696"/>
              <a:gd name="T18" fmla="*/ 1742 h 1742"/>
            </a:gdLst>
            <a:ahLst/>
            <a:cxnLst>
              <a:cxn ang="T10">
                <a:pos x="T0" y="T1"/>
              </a:cxn>
              <a:cxn ang="T11">
                <a:pos x="T2" y="T3"/>
              </a:cxn>
              <a:cxn ang="T12">
                <a:pos x="T4" y="T5"/>
              </a:cxn>
              <a:cxn ang="T13">
                <a:pos x="T6" y="T7"/>
              </a:cxn>
              <a:cxn ang="T14">
                <a:pos x="T8" y="T9"/>
              </a:cxn>
            </a:cxnLst>
            <a:rect l="T15" t="T16" r="T17" b="T18"/>
            <a:pathLst>
              <a:path w="3696" h="1742">
                <a:moveTo>
                  <a:pt x="0" y="0"/>
                </a:moveTo>
                <a:cubicBezTo>
                  <a:pt x="176" y="397"/>
                  <a:pt x="352" y="794"/>
                  <a:pt x="504" y="1068"/>
                </a:cubicBezTo>
                <a:cubicBezTo>
                  <a:pt x="656" y="1342"/>
                  <a:pt x="520" y="1546"/>
                  <a:pt x="912" y="1644"/>
                </a:cubicBezTo>
                <a:cubicBezTo>
                  <a:pt x="1304" y="1742"/>
                  <a:pt x="2392" y="1724"/>
                  <a:pt x="2856" y="1656"/>
                </a:cubicBezTo>
                <a:cubicBezTo>
                  <a:pt x="3320" y="1588"/>
                  <a:pt x="3556" y="1306"/>
                  <a:pt x="3696" y="1236"/>
                </a:cubicBezTo>
              </a:path>
            </a:pathLst>
          </a:custGeom>
          <a:noFill/>
          <a:ln w="38100">
            <a:solidFill>
              <a:srgbClr val="FF993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3901" name="Line 272">
            <a:extLst>
              <a:ext uri="{FF2B5EF4-FFF2-40B4-BE49-F238E27FC236}">
                <a16:creationId xmlns:a16="http://schemas.microsoft.com/office/drawing/2014/main" id="{68296CE5-BFA5-441C-B80C-472B01BB57FA}"/>
              </a:ext>
            </a:extLst>
          </p:cNvPr>
          <p:cNvSpPr>
            <a:spLocks noChangeShapeType="1"/>
          </p:cNvSpPr>
          <p:nvPr/>
        </p:nvSpPr>
        <p:spPr bwMode="auto">
          <a:xfrm flipV="1">
            <a:off x="3745707" y="4660900"/>
            <a:ext cx="0"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902" name="Line 273">
            <a:extLst>
              <a:ext uri="{FF2B5EF4-FFF2-40B4-BE49-F238E27FC236}">
                <a16:creationId xmlns:a16="http://schemas.microsoft.com/office/drawing/2014/main" id="{B1402B7C-14CB-4E64-BEF0-ACC9CC03CFA3}"/>
              </a:ext>
            </a:extLst>
          </p:cNvPr>
          <p:cNvSpPr>
            <a:spLocks noChangeShapeType="1"/>
          </p:cNvSpPr>
          <p:nvPr/>
        </p:nvSpPr>
        <p:spPr bwMode="auto">
          <a:xfrm flipH="1">
            <a:off x="5936457" y="5753100"/>
            <a:ext cx="0" cy="5905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903" name="Line 274">
            <a:extLst>
              <a:ext uri="{FF2B5EF4-FFF2-40B4-BE49-F238E27FC236}">
                <a16:creationId xmlns:a16="http://schemas.microsoft.com/office/drawing/2014/main" id="{49B00636-3B44-49A8-B095-0C8DD660013C}"/>
              </a:ext>
            </a:extLst>
          </p:cNvPr>
          <p:cNvSpPr>
            <a:spLocks noChangeShapeType="1"/>
          </p:cNvSpPr>
          <p:nvPr/>
        </p:nvSpPr>
        <p:spPr bwMode="auto">
          <a:xfrm flipH="1">
            <a:off x="5249069" y="5737226"/>
            <a:ext cx="0" cy="6064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904" name="Text Box 275">
            <a:extLst>
              <a:ext uri="{FF2B5EF4-FFF2-40B4-BE49-F238E27FC236}">
                <a16:creationId xmlns:a16="http://schemas.microsoft.com/office/drawing/2014/main" id="{DF952299-1B83-4E6D-9340-45D69CAD9361}"/>
              </a:ext>
            </a:extLst>
          </p:cNvPr>
          <p:cNvSpPr txBox="1">
            <a:spLocks noChangeArrowheads="1"/>
          </p:cNvSpPr>
          <p:nvPr/>
        </p:nvSpPr>
        <p:spPr bwMode="auto">
          <a:xfrm>
            <a:off x="3341033" y="879476"/>
            <a:ext cx="2881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b="1" i="1" dirty="0">
                <a:solidFill>
                  <a:srgbClr val="FF6600"/>
                </a:solidFill>
              </a:rPr>
              <a:t>Viscerální tuková tkáň</a:t>
            </a:r>
            <a:endParaRPr lang="fr-FR" altLang="cs-CZ" sz="2000" i="1" dirty="0">
              <a:solidFill>
                <a:srgbClr val="FF6600"/>
              </a:solidFill>
            </a:endParaRPr>
          </a:p>
        </p:txBody>
      </p:sp>
      <p:sp>
        <p:nvSpPr>
          <p:cNvPr id="33905" name="Text Box 276">
            <a:extLst>
              <a:ext uri="{FF2B5EF4-FFF2-40B4-BE49-F238E27FC236}">
                <a16:creationId xmlns:a16="http://schemas.microsoft.com/office/drawing/2014/main" id="{D36F2D78-6961-4AD4-A3CB-F01652B457C3}"/>
              </a:ext>
            </a:extLst>
          </p:cNvPr>
          <p:cNvSpPr txBox="1">
            <a:spLocks noChangeArrowheads="1"/>
          </p:cNvSpPr>
          <p:nvPr/>
        </p:nvSpPr>
        <p:spPr bwMode="auto">
          <a:xfrm>
            <a:off x="6674451" y="546101"/>
            <a:ext cx="26340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i="1" dirty="0">
                <a:solidFill>
                  <a:srgbClr val="FF6600"/>
                </a:solidFill>
              </a:rPr>
              <a:t>Podkožní tuková tkáň</a:t>
            </a:r>
            <a:endParaRPr lang="fr-FR" altLang="cs-CZ" sz="2000" i="1" dirty="0">
              <a:solidFill>
                <a:srgbClr val="FF6600"/>
              </a:solidFill>
            </a:endParaRPr>
          </a:p>
        </p:txBody>
      </p:sp>
      <p:sp>
        <p:nvSpPr>
          <p:cNvPr id="33906" name="Line 277">
            <a:extLst>
              <a:ext uri="{FF2B5EF4-FFF2-40B4-BE49-F238E27FC236}">
                <a16:creationId xmlns:a16="http://schemas.microsoft.com/office/drawing/2014/main" id="{C563E5DC-46FE-49C8-BFAD-8CBA10D463DB}"/>
              </a:ext>
            </a:extLst>
          </p:cNvPr>
          <p:cNvSpPr>
            <a:spLocks noChangeShapeType="1"/>
          </p:cNvSpPr>
          <p:nvPr/>
        </p:nvSpPr>
        <p:spPr bwMode="auto">
          <a:xfrm>
            <a:off x="9462294" y="3259139"/>
            <a:ext cx="0" cy="287337"/>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3907" name="Text Box 278">
            <a:extLst>
              <a:ext uri="{FF2B5EF4-FFF2-40B4-BE49-F238E27FC236}">
                <a16:creationId xmlns:a16="http://schemas.microsoft.com/office/drawing/2014/main" id="{31A380EF-2C00-408A-9AE7-B4F6EA87660D}"/>
              </a:ext>
            </a:extLst>
          </p:cNvPr>
          <p:cNvSpPr txBox="1">
            <a:spLocks noChangeArrowheads="1"/>
          </p:cNvSpPr>
          <p:nvPr/>
        </p:nvSpPr>
        <p:spPr bwMode="auto">
          <a:xfrm>
            <a:off x="4768497" y="6375400"/>
            <a:ext cx="2339103" cy="369332"/>
          </a:xfrm>
          <a:prstGeom prst="rect">
            <a:avLst/>
          </a:prstGeom>
          <a:solidFill>
            <a:schemeClr val="bg1"/>
          </a:solidFill>
          <a:ln w="9525">
            <a:solidFill>
              <a:schemeClr val="bg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dirty="0">
                <a:solidFill>
                  <a:srgbClr val="A50021"/>
                </a:solidFill>
              </a:rPr>
              <a:t>Komplikace obezity</a:t>
            </a:r>
            <a:endParaRPr lang="fr-FR" altLang="cs-CZ" sz="1400" dirty="0">
              <a:solidFill>
                <a:srgbClr val="A50021"/>
              </a:solidFill>
            </a:endParaRPr>
          </a:p>
        </p:txBody>
      </p:sp>
      <p:sp>
        <p:nvSpPr>
          <p:cNvPr id="33908" name="Text Box 279">
            <a:extLst>
              <a:ext uri="{FF2B5EF4-FFF2-40B4-BE49-F238E27FC236}">
                <a16:creationId xmlns:a16="http://schemas.microsoft.com/office/drawing/2014/main" id="{34251D92-78B1-4A16-93F2-79271DF055B9}"/>
              </a:ext>
            </a:extLst>
          </p:cNvPr>
          <p:cNvSpPr txBox="1">
            <a:spLocks noChangeArrowheads="1"/>
          </p:cNvSpPr>
          <p:nvPr/>
        </p:nvSpPr>
        <p:spPr bwMode="auto">
          <a:xfrm>
            <a:off x="4652595" y="4900614"/>
            <a:ext cx="25058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cs-CZ" sz="2400" b="1" dirty="0"/>
              <a:t> </a:t>
            </a:r>
            <a:r>
              <a:rPr lang="cs-CZ" altLang="cs-CZ" sz="2400" b="1" dirty="0"/>
              <a:t>I</a:t>
            </a:r>
            <a:r>
              <a:rPr lang="fr-FR" altLang="cs-CZ" b="1" dirty="0"/>
              <a:t>ntolerance</a:t>
            </a:r>
            <a:r>
              <a:rPr lang="cs-CZ" altLang="cs-CZ" b="1" dirty="0"/>
              <a:t> glukózy</a:t>
            </a:r>
            <a:endParaRPr lang="fr-FR" altLang="cs-CZ" b="1" dirty="0"/>
          </a:p>
          <a:p>
            <a:pPr algn="ctr" eaLnBrk="1" hangingPunct="1"/>
            <a:r>
              <a:rPr lang="cs-CZ" altLang="cs-CZ" b="1" dirty="0"/>
              <a:t>Inzulínová rezistence</a:t>
            </a:r>
            <a:endParaRPr lang="fr-FR" altLang="cs-CZ" b="1" dirty="0"/>
          </a:p>
        </p:txBody>
      </p:sp>
      <p:sp>
        <p:nvSpPr>
          <p:cNvPr id="33909" name="Line 280">
            <a:extLst>
              <a:ext uri="{FF2B5EF4-FFF2-40B4-BE49-F238E27FC236}">
                <a16:creationId xmlns:a16="http://schemas.microsoft.com/office/drawing/2014/main" id="{C3A764A4-1C62-4FF7-B83C-3718E10115F7}"/>
              </a:ext>
            </a:extLst>
          </p:cNvPr>
          <p:cNvSpPr>
            <a:spLocks noChangeShapeType="1"/>
          </p:cNvSpPr>
          <p:nvPr/>
        </p:nvSpPr>
        <p:spPr bwMode="auto">
          <a:xfrm flipH="1">
            <a:off x="6625432" y="5737225"/>
            <a:ext cx="0" cy="5905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33910" name="Freeform 281">
            <a:extLst>
              <a:ext uri="{FF2B5EF4-FFF2-40B4-BE49-F238E27FC236}">
                <a16:creationId xmlns:a16="http://schemas.microsoft.com/office/drawing/2014/main" id="{0AA14409-36F8-4248-9CD4-239B24D7BF24}"/>
              </a:ext>
            </a:extLst>
          </p:cNvPr>
          <p:cNvSpPr>
            <a:spLocks/>
          </p:cNvSpPr>
          <p:nvPr/>
        </p:nvSpPr>
        <p:spPr bwMode="auto">
          <a:xfrm>
            <a:off x="3228182" y="2486026"/>
            <a:ext cx="4633912" cy="519113"/>
          </a:xfrm>
          <a:custGeom>
            <a:avLst/>
            <a:gdLst>
              <a:gd name="T0" fmla="*/ 2917 w 2917"/>
              <a:gd name="T1" fmla="*/ 16 h 327"/>
              <a:gd name="T2" fmla="*/ 896 w 2917"/>
              <a:gd name="T3" fmla="*/ 52 h 327"/>
              <a:gd name="T4" fmla="*/ 0 w 2917"/>
              <a:gd name="T5" fmla="*/ 327 h 327"/>
              <a:gd name="T6" fmla="*/ 0 60000 65536"/>
              <a:gd name="T7" fmla="*/ 0 60000 65536"/>
              <a:gd name="T8" fmla="*/ 0 60000 65536"/>
              <a:gd name="T9" fmla="*/ 0 w 2917"/>
              <a:gd name="T10" fmla="*/ 0 h 327"/>
              <a:gd name="T11" fmla="*/ 2917 w 2917"/>
              <a:gd name="T12" fmla="*/ 327 h 327"/>
            </a:gdLst>
            <a:ahLst/>
            <a:cxnLst>
              <a:cxn ang="T6">
                <a:pos x="T0" y="T1"/>
              </a:cxn>
              <a:cxn ang="T7">
                <a:pos x="T2" y="T3"/>
              </a:cxn>
              <a:cxn ang="T8">
                <a:pos x="T4" y="T5"/>
              </a:cxn>
            </a:cxnLst>
            <a:rect l="T9" t="T10" r="T11" b="T12"/>
            <a:pathLst>
              <a:path w="2917" h="327">
                <a:moveTo>
                  <a:pt x="2917" y="16"/>
                </a:moveTo>
                <a:cubicBezTo>
                  <a:pt x="2149" y="8"/>
                  <a:pt x="1382" y="0"/>
                  <a:pt x="896" y="52"/>
                </a:cubicBezTo>
                <a:cubicBezTo>
                  <a:pt x="410" y="104"/>
                  <a:pt x="205" y="215"/>
                  <a:pt x="0" y="327"/>
                </a:cubicBezTo>
              </a:path>
            </a:pathLst>
          </a:custGeom>
          <a:noFill/>
          <a:ln w="38100">
            <a:solidFill>
              <a:srgbClr val="A5002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 name="Rectangle 12">
            <a:extLst>
              <a:ext uri="{FF2B5EF4-FFF2-40B4-BE49-F238E27FC236}">
                <a16:creationId xmlns:a16="http://schemas.microsoft.com/office/drawing/2014/main" id="{EDCF53D5-CA6E-4944-B3F2-A0858EBC9DF1}"/>
              </a:ext>
            </a:extLst>
          </p:cNvPr>
          <p:cNvSpPr/>
          <p:nvPr/>
        </p:nvSpPr>
        <p:spPr>
          <a:xfrm>
            <a:off x="27969" y="600921"/>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a:extLst>
              <a:ext uri="{FF2B5EF4-FFF2-40B4-BE49-F238E27FC236}">
                <a16:creationId xmlns:a16="http://schemas.microsoft.com/office/drawing/2014/main" id="{18FB8DD1-BEAD-474E-9818-F5550E90706D}"/>
              </a:ext>
            </a:extLst>
          </p:cNvPr>
          <p:cNvSpPr>
            <a:spLocks noChangeArrowheads="1"/>
          </p:cNvSpPr>
          <p:nvPr/>
        </p:nvSpPr>
        <p:spPr bwMode="auto">
          <a:xfrm>
            <a:off x="2461419" y="1371601"/>
            <a:ext cx="7962900" cy="4664075"/>
          </a:xfrm>
          <a:prstGeom prst="ellipse">
            <a:avLst/>
          </a:prstGeom>
          <a:solidFill>
            <a:srgbClr val="FFFF99"/>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3200" b="1"/>
          </a:p>
        </p:txBody>
      </p:sp>
      <p:sp>
        <p:nvSpPr>
          <p:cNvPr id="18435" name="Rectangle 3">
            <a:extLst>
              <a:ext uri="{FF2B5EF4-FFF2-40B4-BE49-F238E27FC236}">
                <a16:creationId xmlns:a16="http://schemas.microsoft.com/office/drawing/2014/main" id="{0EC49A65-9BC5-433E-A30A-3EE366584B82}"/>
              </a:ext>
            </a:extLst>
          </p:cNvPr>
          <p:cNvSpPr>
            <a:spLocks noChangeArrowheads="1"/>
          </p:cNvSpPr>
          <p:nvPr/>
        </p:nvSpPr>
        <p:spPr bwMode="auto">
          <a:xfrm rot="16200000">
            <a:off x="6704807" y="2981326"/>
            <a:ext cx="677863" cy="411162"/>
          </a:xfrm>
          <a:prstGeom prst="rect">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36" name="Oval 4">
            <a:extLst>
              <a:ext uri="{FF2B5EF4-FFF2-40B4-BE49-F238E27FC236}">
                <a16:creationId xmlns:a16="http://schemas.microsoft.com/office/drawing/2014/main" id="{8EC4EABA-094C-4ADD-BA05-F541D0FF48A8}"/>
              </a:ext>
            </a:extLst>
          </p:cNvPr>
          <p:cNvSpPr>
            <a:spLocks noChangeArrowheads="1"/>
          </p:cNvSpPr>
          <p:nvPr/>
        </p:nvSpPr>
        <p:spPr bwMode="auto">
          <a:xfrm>
            <a:off x="5949158" y="5786439"/>
            <a:ext cx="1069975" cy="117475"/>
          </a:xfrm>
          <a:prstGeom prst="ellipse">
            <a:avLst/>
          </a:prstGeom>
          <a:solidFill>
            <a:schemeClr val="tx1"/>
          </a:solidFill>
          <a:ln w="762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solidFill>
                <a:schemeClr val="bg2"/>
              </a:solidFill>
            </a:endParaRPr>
          </a:p>
        </p:txBody>
      </p:sp>
      <p:sp>
        <p:nvSpPr>
          <p:cNvPr id="18437" name="Rectangle 5">
            <a:extLst>
              <a:ext uri="{FF2B5EF4-FFF2-40B4-BE49-F238E27FC236}">
                <a16:creationId xmlns:a16="http://schemas.microsoft.com/office/drawing/2014/main" id="{0ECFF9C8-6425-49FC-B652-787CB7A22CCD}"/>
              </a:ext>
            </a:extLst>
          </p:cNvPr>
          <p:cNvSpPr>
            <a:spLocks noChangeArrowheads="1"/>
          </p:cNvSpPr>
          <p:nvPr/>
        </p:nvSpPr>
        <p:spPr bwMode="auto">
          <a:xfrm rot="1981967">
            <a:off x="3852069" y="4471989"/>
            <a:ext cx="1220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cAMP</a:t>
            </a:r>
            <a:endParaRPr lang="fr-FR" altLang="cs-CZ" sz="2800" b="1" dirty="0">
              <a:solidFill>
                <a:schemeClr val="bg2"/>
              </a:solidFill>
            </a:endParaRPr>
          </a:p>
        </p:txBody>
      </p:sp>
      <p:sp>
        <p:nvSpPr>
          <p:cNvPr id="18438" name="Text Box 6">
            <a:extLst>
              <a:ext uri="{FF2B5EF4-FFF2-40B4-BE49-F238E27FC236}">
                <a16:creationId xmlns:a16="http://schemas.microsoft.com/office/drawing/2014/main" id="{09733A5D-A28B-47C5-9084-E0D5248DCBF6}"/>
              </a:ext>
            </a:extLst>
          </p:cNvPr>
          <p:cNvSpPr txBox="1">
            <a:spLocks noChangeArrowheads="1"/>
          </p:cNvSpPr>
          <p:nvPr/>
        </p:nvSpPr>
        <p:spPr bwMode="auto">
          <a:xfrm>
            <a:off x="3528220" y="6170613"/>
            <a:ext cx="3756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latin typeface="Symbol" panose="05050102010706020507" pitchFamily="18" charset="2"/>
              </a:rPr>
              <a:t>a</a:t>
            </a:r>
            <a:r>
              <a:rPr lang="fr-FR" altLang="cs-CZ" b="1" baseline="-25000"/>
              <a:t>2</a:t>
            </a:r>
            <a:r>
              <a:rPr lang="fr-FR" altLang="cs-CZ" b="1"/>
              <a:t>-AR, HM74A, A1 receptor, EP3 receptor, Y1 receptor</a:t>
            </a:r>
          </a:p>
        </p:txBody>
      </p:sp>
      <p:sp>
        <p:nvSpPr>
          <p:cNvPr id="18439" name="AutoShape 7">
            <a:extLst>
              <a:ext uri="{FF2B5EF4-FFF2-40B4-BE49-F238E27FC236}">
                <a16:creationId xmlns:a16="http://schemas.microsoft.com/office/drawing/2014/main" id="{7610E346-706C-4225-916D-0ABA5564AE7D}"/>
              </a:ext>
            </a:extLst>
          </p:cNvPr>
          <p:cNvSpPr>
            <a:spLocks noChangeArrowheads="1"/>
          </p:cNvSpPr>
          <p:nvPr/>
        </p:nvSpPr>
        <p:spPr bwMode="auto">
          <a:xfrm rot="13518279">
            <a:off x="3079751" y="4764882"/>
            <a:ext cx="47625" cy="407988"/>
          </a:xfrm>
          <a:prstGeom prst="can">
            <a:avLst>
              <a:gd name="adj" fmla="val 214167"/>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0" name="AutoShape 8">
            <a:extLst>
              <a:ext uri="{FF2B5EF4-FFF2-40B4-BE49-F238E27FC236}">
                <a16:creationId xmlns:a16="http://schemas.microsoft.com/office/drawing/2014/main" id="{E8A4243A-7284-44CE-B56A-65BBDCCA3D5B}"/>
              </a:ext>
            </a:extLst>
          </p:cNvPr>
          <p:cNvSpPr>
            <a:spLocks noChangeArrowheads="1"/>
          </p:cNvSpPr>
          <p:nvPr/>
        </p:nvSpPr>
        <p:spPr bwMode="auto">
          <a:xfrm rot="13518279">
            <a:off x="3011489" y="4696620"/>
            <a:ext cx="47625" cy="407987"/>
          </a:xfrm>
          <a:prstGeom prst="can">
            <a:avLst>
              <a:gd name="adj" fmla="val 214166"/>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1" name="AutoShape 9">
            <a:extLst>
              <a:ext uri="{FF2B5EF4-FFF2-40B4-BE49-F238E27FC236}">
                <a16:creationId xmlns:a16="http://schemas.microsoft.com/office/drawing/2014/main" id="{CCAA43D0-0BCB-40F9-A8D5-D0BE58A5D58E}"/>
              </a:ext>
            </a:extLst>
          </p:cNvPr>
          <p:cNvSpPr>
            <a:spLocks noChangeArrowheads="1"/>
          </p:cNvSpPr>
          <p:nvPr/>
        </p:nvSpPr>
        <p:spPr bwMode="auto">
          <a:xfrm rot="13518279">
            <a:off x="2944020" y="4629151"/>
            <a:ext cx="47625" cy="406400"/>
          </a:xfrm>
          <a:prstGeom prst="can">
            <a:avLst>
              <a:gd name="adj" fmla="val 213333"/>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2" name="AutoShape 10">
            <a:extLst>
              <a:ext uri="{FF2B5EF4-FFF2-40B4-BE49-F238E27FC236}">
                <a16:creationId xmlns:a16="http://schemas.microsoft.com/office/drawing/2014/main" id="{BAE04F2B-C513-4D0E-8286-69F0B5FB68E4}"/>
              </a:ext>
            </a:extLst>
          </p:cNvPr>
          <p:cNvSpPr>
            <a:spLocks noChangeArrowheads="1"/>
          </p:cNvSpPr>
          <p:nvPr/>
        </p:nvSpPr>
        <p:spPr bwMode="auto">
          <a:xfrm rot="13518279">
            <a:off x="2878139" y="4563270"/>
            <a:ext cx="47625" cy="404813"/>
          </a:xfrm>
          <a:prstGeom prst="can">
            <a:avLst>
              <a:gd name="adj" fmla="val 212500"/>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3" name="AutoShape 11">
            <a:extLst>
              <a:ext uri="{FF2B5EF4-FFF2-40B4-BE49-F238E27FC236}">
                <a16:creationId xmlns:a16="http://schemas.microsoft.com/office/drawing/2014/main" id="{721BDC59-2158-4F47-806A-7E129C56F28E}"/>
              </a:ext>
            </a:extLst>
          </p:cNvPr>
          <p:cNvSpPr>
            <a:spLocks noChangeArrowheads="1"/>
          </p:cNvSpPr>
          <p:nvPr/>
        </p:nvSpPr>
        <p:spPr bwMode="auto">
          <a:xfrm rot="13518279">
            <a:off x="2810670" y="4492626"/>
            <a:ext cx="49212" cy="407987"/>
          </a:xfrm>
          <a:prstGeom prst="can">
            <a:avLst>
              <a:gd name="adj" fmla="val 207260"/>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4" name="AutoShape 12">
            <a:extLst>
              <a:ext uri="{FF2B5EF4-FFF2-40B4-BE49-F238E27FC236}">
                <a16:creationId xmlns:a16="http://schemas.microsoft.com/office/drawing/2014/main" id="{215A3BA5-74F0-4A95-A1EC-FB6CCEED1A59}"/>
              </a:ext>
            </a:extLst>
          </p:cNvPr>
          <p:cNvSpPr>
            <a:spLocks noChangeArrowheads="1"/>
          </p:cNvSpPr>
          <p:nvPr/>
        </p:nvSpPr>
        <p:spPr bwMode="auto">
          <a:xfrm rot="13518279">
            <a:off x="2677320" y="4360863"/>
            <a:ext cx="49212" cy="404813"/>
          </a:xfrm>
          <a:prstGeom prst="can">
            <a:avLst>
              <a:gd name="adj" fmla="val 205648"/>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5" name="AutoShape 13">
            <a:extLst>
              <a:ext uri="{FF2B5EF4-FFF2-40B4-BE49-F238E27FC236}">
                <a16:creationId xmlns:a16="http://schemas.microsoft.com/office/drawing/2014/main" id="{45119310-E5EC-4AE4-AF9D-942B72A59D56}"/>
              </a:ext>
            </a:extLst>
          </p:cNvPr>
          <p:cNvSpPr>
            <a:spLocks noChangeArrowheads="1"/>
          </p:cNvSpPr>
          <p:nvPr/>
        </p:nvSpPr>
        <p:spPr bwMode="auto">
          <a:xfrm rot="13518279">
            <a:off x="2608263" y="4293394"/>
            <a:ext cx="49212" cy="406400"/>
          </a:xfrm>
          <a:prstGeom prst="can">
            <a:avLst>
              <a:gd name="adj" fmla="val 206454"/>
            </a:avLst>
          </a:prstGeom>
          <a:solidFill>
            <a:srgbClr val="009999"/>
          </a:solidFill>
          <a:ln w="9525">
            <a:solidFill>
              <a:srgbClr val="0099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6" name="Freeform 14">
            <a:extLst>
              <a:ext uri="{FF2B5EF4-FFF2-40B4-BE49-F238E27FC236}">
                <a16:creationId xmlns:a16="http://schemas.microsoft.com/office/drawing/2014/main" id="{C16F4B10-CA69-4E13-A5A9-84388B10A74F}"/>
              </a:ext>
            </a:extLst>
          </p:cNvPr>
          <p:cNvSpPr>
            <a:spLocks/>
          </p:cNvSpPr>
          <p:nvPr/>
        </p:nvSpPr>
        <p:spPr bwMode="auto">
          <a:xfrm rot="13518279">
            <a:off x="2714627" y="4966495"/>
            <a:ext cx="230187" cy="231775"/>
          </a:xfrm>
          <a:custGeom>
            <a:avLst/>
            <a:gdLst>
              <a:gd name="T0" fmla="*/ 14 w 470"/>
              <a:gd name="T1" fmla="*/ 328 h 328"/>
              <a:gd name="T2" fmla="*/ 126 w 470"/>
              <a:gd name="T3" fmla="*/ 56 h 328"/>
              <a:gd name="T4" fmla="*/ 430 w 470"/>
              <a:gd name="T5" fmla="*/ 56 h 328"/>
              <a:gd name="T6" fmla="*/ 470 w 470"/>
              <a:gd name="T7" fmla="*/ 0 h 328"/>
              <a:gd name="T8" fmla="*/ 0 60000 65536"/>
              <a:gd name="T9" fmla="*/ 0 60000 65536"/>
              <a:gd name="T10" fmla="*/ 0 60000 65536"/>
              <a:gd name="T11" fmla="*/ 0 60000 65536"/>
              <a:gd name="T12" fmla="*/ 0 w 470"/>
              <a:gd name="T13" fmla="*/ 0 h 328"/>
              <a:gd name="T14" fmla="*/ 470 w 470"/>
              <a:gd name="T15" fmla="*/ 328 h 328"/>
            </a:gdLst>
            <a:ahLst/>
            <a:cxnLst>
              <a:cxn ang="T8">
                <a:pos x="T0" y="T1"/>
              </a:cxn>
              <a:cxn ang="T9">
                <a:pos x="T2" y="T3"/>
              </a:cxn>
              <a:cxn ang="T10">
                <a:pos x="T4" y="T5"/>
              </a:cxn>
              <a:cxn ang="T11">
                <a:pos x="T6" y="T7"/>
              </a:cxn>
            </a:cxnLst>
            <a:rect l="T12" t="T13" r="T14" b="T15"/>
            <a:pathLst>
              <a:path w="470" h="328">
                <a:moveTo>
                  <a:pt x="14" y="328"/>
                </a:moveTo>
                <a:cubicBezTo>
                  <a:pt x="49" y="224"/>
                  <a:pt x="0" y="98"/>
                  <a:pt x="126" y="56"/>
                </a:cubicBezTo>
                <a:cubicBezTo>
                  <a:pt x="234" y="92"/>
                  <a:pt x="192" y="81"/>
                  <a:pt x="430" y="56"/>
                </a:cubicBezTo>
                <a:cubicBezTo>
                  <a:pt x="444" y="55"/>
                  <a:pt x="470" y="13"/>
                  <a:pt x="47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7" name="Freeform 15">
            <a:extLst>
              <a:ext uri="{FF2B5EF4-FFF2-40B4-BE49-F238E27FC236}">
                <a16:creationId xmlns:a16="http://schemas.microsoft.com/office/drawing/2014/main" id="{F5A09C05-BA2F-4418-A647-C53CA113EE4B}"/>
              </a:ext>
            </a:extLst>
          </p:cNvPr>
          <p:cNvSpPr>
            <a:spLocks/>
          </p:cNvSpPr>
          <p:nvPr/>
        </p:nvSpPr>
        <p:spPr bwMode="auto">
          <a:xfrm rot="13518279">
            <a:off x="3178969" y="4700588"/>
            <a:ext cx="139700" cy="107950"/>
          </a:xfrm>
          <a:custGeom>
            <a:avLst/>
            <a:gdLst>
              <a:gd name="T0" fmla="*/ 37 w 280"/>
              <a:gd name="T1" fmla="*/ 6 h 156"/>
              <a:gd name="T2" fmla="*/ 19 w 280"/>
              <a:gd name="T3" fmla="*/ 64 h 156"/>
              <a:gd name="T4" fmla="*/ 11 w 280"/>
              <a:gd name="T5" fmla="*/ 84 h 156"/>
              <a:gd name="T6" fmla="*/ 29 w 280"/>
              <a:gd name="T7" fmla="*/ 156 h 156"/>
              <a:gd name="T8" fmla="*/ 159 w 280"/>
              <a:gd name="T9" fmla="*/ 140 h 156"/>
              <a:gd name="T10" fmla="*/ 237 w 280"/>
              <a:gd name="T11" fmla="*/ 124 h 156"/>
              <a:gd name="T12" fmla="*/ 259 w 280"/>
              <a:gd name="T13" fmla="*/ 104 h 156"/>
              <a:gd name="T14" fmla="*/ 275 w 280"/>
              <a:gd name="T15" fmla="*/ 68 h 156"/>
              <a:gd name="T16" fmla="*/ 255 w 280"/>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0"/>
              <a:gd name="T28" fmla="*/ 0 h 156"/>
              <a:gd name="T29" fmla="*/ 280 w 280"/>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0" h="156">
                <a:moveTo>
                  <a:pt x="37" y="6"/>
                </a:moveTo>
                <a:cubicBezTo>
                  <a:pt x="34" y="39"/>
                  <a:pt x="36" y="41"/>
                  <a:pt x="19" y="64"/>
                </a:cubicBezTo>
                <a:cubicBezTo>
                  <a:pt x="14" y="79"/>
                  <a:pt x="17" y="72"/>
                  <a:pt x="11" y="84"/>
                </a:cubicBezTo>
                <a:cubicBezTo>
                  <a:pt x="5" y="113"/>
                  <a:pt x="0" y="142"/>
                  <a:pt x="29" y="156"/>
                </a:cubicBezTo>
                <a:cubicBezTo>
                  <a:pt x="74" y="154"/>
                  <a:pt x="114" y="143"/>
                  <a:pt x="159" y="140"/>
                </a:cubicBezTo>
                <a:cubicBezTo>
                  <a:pt x="188" y="133"/>
                  <a:pt x="206" y="126"/>
                  <a:pt x="237" y="124"/>
                </a:cubicBezTo>
                <a:cubicBezTo>
                  <a:pt x="249" y="120"/>
                  <a:pt x="252" y="113"/>
                  <a:pt x="259" y="104"/>
                </a:cubicBezTo>
                <a:cubicBezTo>
                  <a:pt x="263" y="91"/>
                  <a:pt x="271" y="81"/>
                  <a:pt x="275" y="68"/>
                </a:cubicBezTo>
                <a:cubicBezTo>
                  <a:pt x="273" y="20"/>
                  <a:pt x="280" y="25"/>
                  <a:pt x="255"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8" name="Freeform 16">
            <a:extLst>
              <a:ext uri="{FF2B5EF4-FFF2-40B4-BE49-F238E27FC236}">
                <a16:creationId xmlns:a16="http://schemas.microsoft.com/office/drawing/2014/main" id="{336DCB21-1193-48CD-8038-D248E920BC9F}"/>
              </a:ext>
            </a:extLst>
          </p:cNvPr>
          <p:cNvSpPr>
            <a:spLocks/>
          </p:cNvSpPr>
          <p:nvPr/>
        </p:nvSpPr>
        <p:spPr bwMode="auto">
          <a:xfrm rot="13518279">
            <a:off x="2823370" y="4956176"/>
            <a:ext cx="95250" cy="85725"/>
          </a:xfrm>
          <a:custGeom>
            <a:avLst/>
            <a:gdLst>
              <a:gd name="T0" fmla="*/ 0 w 193"/>
              <a:gd name="T1" fmla="*/ 110 h 124"/>
              <a:gd name="T2" fmla="*/ 20 w 193"/>
              <a:gd name="T3" fmla="*/ 26 h 124"/>
              <a:gd name="T4" fmla="*/ 42 w 193"/>
              <a:gd name="T5" fmla="*/ 4 h 124"/>
              <a:gd name="T6" fmla="*/ 54 w 193"/>
              <a:gd name="T7" fmla="*/ 0 h 124"/>
              <a:gd name="T8" fmla="*/ 146 w 193"/>
              <a:gd name="T9" fmla="*/ 16 h 124"/>
              <a:gd name="T10" fmla="*/ 162 w 193"/>
              <a:gd name="T11" fmla="*/ 34 h 124"/>
              <a:gd name="T12" fmla="*/ 172 w 193"/>
              <a:gd name="T13" fmla="*/ 52 h 124"/>
              <a:gd name="T14" fmla="*/ 188 w 193"/>
              <a:gd name="T15" fmla="*/ 68 h 124"/>
              <a:gd name="T16" fmla="*/ 190 w 193"/>
              <a:gd name="T17" fmla="*/ 124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24"/>
              <a:gd name="T29" fmla="*/ 193 w 193"/>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24">
                <a:moveTo>
                  <a:pt x="0" y="110"/>
                </a:moveTo>
                <a:cubicBezTo>
                  <a:pt x="3" y="83"/>
                  <a:pt x="5" y="49"/>
                  <a:pt x="20" y="26"/>
                </a:cubicBezTo>
                <a:cubicBezTo>
                  <a:pt x="25" y="19"/>
                  <a:pt x="35" y="8"/>
                  <a:pt x="42" y="4"/>
                </a:cubicBezTo>
                <a:cubicBezTo>
                  <a:pt x="46" y="2"/>
                  <a:pt x="54" y="0"/>
                  <a:pt x="54" y="0"/>
                </a:cubicBezTo>
                <a:cubicBezTo>
                  <a:pt x="92" y="2"/>
                  <a:pt x="113" y="5"/>
                  <a:pt x="146" y="16"/>
                </a:cubicBezTo>
                <a:cubicBezTo>
                  <a:pt x="152" y="22"/>
                  <a:pt x="156" y="28"/>
                  <a:pt x="162" y="34"/>
                </a:cubicBezTo>
                <a:cubicBezTo>
                  <a:pt x="165" y="42"/>
                  <a:pt x="164" y="43"/>
                  <a:pt x="172" y="52"/>
                </a:cubicBezTo>
                <a:cubicBezTo>
                  <a:pt x="177" y="58"/>
                  <a:pt x="188" y="68"/>
                  <a:pt x="188" y="68"/>
                </a:cubicBezTo>
                <a:cubicBezTo>
                  <a:pt x="193" y="93"/>
                  <a:pt x="190" y="75"/>
                  <a:pt x="190" y="12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49" name="Freeform 17">
            <a:extLst>
              <a:ext uri="{FF2B5EF4-FFF2-40B4-BE49-F238E27FC236}">
                <a16:creationId xmlns:a16="http://schemas.microsoft.com/office/drawing/2014/main" id="{C5FC3D02-CD4B-4F6C-9B92-C0D76DB290D6}"/>
              </a:ext>
            </a:extLst>
          </p:cNvPr>
          <p:cNvSpPr>
            <a:spLocks/>
          </p:cNvSpPr>
          <p:nvPr/>
        </p:nvSpPr>
        <p:spPr bwMode="auto">
          <a:xfrm rot="13518279">
            <a:off x="3091657" y="4508501"/>
            <a:ext cx="114300" cy="180975"/>
          </a:xfrm>
          <a:custGeom>
            <a:avLst/>
            <a:gdLst>
              <a:gd name="T0" fmla="*/ 40 w 232"/>
              <a:gd name="T1" fmla="*/ 2 h 250"/>
              <a:gd name="T2" fmla="*/ 22 w 232"/>
              <a:gd name="T3" fmla="*/ 62 h 250"/>
              <a:gd name="T4" fmla="*/ 8 w 232"/>
              <a:gd name="T5" fmla="*/ 98 h 250"/>
              <a:gd name="T6" fmla="*/ 2 w 232"/>
              <a:gd name="T7" fmla="*/ 116 h 250"/>
              <a:gd name="T8" fmla="*/ 28 w 232"/>
              <a:gd name="T9" fmla="*/ 174 h 250"/>
              <a:gd name="T10" fmla="*/ 44 w 232"/>
              <a:gd name="T11" fmla="*/ 188 h 250"/>
              <a:gd name="T12" fmla="*/ 72 w 232"/>
              <a:gd name="T13" fmla="*/ 232 h 250"/>
              <a:gd name="T14" fmla="*/ 94 w 232"/>
              <a:gd name="T15" fmla="*/ 246 h 250"/>
              <a:gd name="T16" fmla="*/ 106 w 232"/>
              <a:gd name="T17" fmla="*/ 250 h 250"/>
              <a:gd name="T18" fmla="*/ 156 w 232"/>
              <a:gd name="T19" fmla="*/ 248 h 250"/>
              <a:gd name="T20" fmla="*/ 224 w 232"/>
              <a:gd name="T21" fmla="*/ 158 h 250"/>
              <a:gd name="T22" fmla="*/ 230 w 232"/>
              <a:gd name="T23" fmla="*/ 0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50"/>
              <a:gd name="T38" fmla="*/ 232 w 232"/>
              <a:gd name="T39" fmla="*/ 250 h 2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50">
                <a:moveTo>
                  <a:pt x="40" y="2"/>
                </a:moveTo>
                <a:cubicBezTo>
                  <a:pt x="33" y="22"/>
                  <a:pt x="34" y="44"/>
                  <a:pt x="22" y="62"/>
                </a:cubicBezTo>
                <a:cubicBezTo>
                  <a:pt x="19" y="75"/>
                  <a:pt x="12" y="85"/>
                  <a:pt x="8" y="98"/>
                </a:cubicBezTo>
                <a:cubicBezTo>
                  <a:pt x="6" y="104"/>
                  <a:pt x="2" y="116"/>
                  <a:pt x="2" y="116"/>
                </a:cubicBezTo>
                <a:cubicBezTo>
                  <a:pt x="4" y="148"/>
                  <a:pt x="0" y="160"/>
                  <a:pt x="28" y="174"/>
                </a:cubicBezTo>
                <a:cubicBezTo>
                  <a:pt x="33" y="182"/>
                  <a:pt x="38" y="181"/>
                  <a:pt x="44" y="188"/>
                </a:cubicBezTo>
                <a:cubicBezTo>
                  <a:pt x="55" y="202"/>
                  <a:pt x="58" y="220"/>
                  <a:pt x="72" y="232"/>
                </a:cubicBezTo>
                <a:cubicBezTo>
                  <a:pt x="78" y="237"/>
                  <a:pt x="86" y="243"/>
                  <a:pt x="94" y="246"/>
                </a:cubicBezTo>
                <a:cubicBezTo>
                  <a:pt x="98" y="248"/>
                  <a:pt x="106" y="250"/>
                  <a:pt x="106" y="250"/>
                </a:cubicBezTo>
                <a:cubicBezTo>
                  <a:pt x="123" y="249"/>
                  <a:pt x="139" y="250"/>
                  <a:pt x="156" y="248"/>
                </a:cubicBezTo>
                <a:cubicBezTo>
                  <a:pt x="186" y="245"/>
                  <a:pt x="214" y="178"/>
                  <a:pt x="224" y="158"/>
                </a:cubicBezTo>
                <a:cubicBezTo>
                  <a:pt x="232" y="101"/>
                  <a:pt x="230" y="73"/>
                  <a:pt x="23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0" name="Freeform 18">
            <a:extLst>
              <a:ext uri="{FF2B5EF4-FFF2-40B4-BE49-F238E27FC236}">
                <a16:creationId xmlns:a16="http://schemas.microsoft.com/office/drawing/2014/main" id="{7AB0880B-F7E6-4DD1-A430-F1E493A158D0}"/>
              </a:ext>
            </a:extLst>
          </p:cNvPr>
          <p:cNvSpPr>
            <a:spLocks/>
          </p:cNvSpPr>
          <p:nvPr/>
        </p:nvSpPr>
        <p:spPr bwMode="auto">
          <a:xfrm rot="13518279">
            <a:off x="2686051" y="4820444"/>
            <a:ext cx="100012" cy="88900"/>
          </a:xfrm>
          <a:custGeom>
            <a:avLst/>
            <a:gdLst>
              <a:gd name="T0" fmla="*/ 11 w 204"/>
              <a:gd name="T1" fmla="*/ 118 h 126"/>
              <a:gd name="T2" fmla="*/ 15 w 204"/>
              <a:gd name="T3" fmla="*/ 28 h 126"/>
              <a:gd name="T4" fmla="*/ 55 w 204"/>
              <a:gd name="T5" fmla="*/ 4 h 126"/>
              <a:gd name="T6" fmla="*/ 75 w 204"/>
              <a:gd name="T7" fmla="*/ 0 h 126"/>
              <a:gd name="T8" fmla="*/ 167 w 204"/>
              <a:gd name="T9" fmla="*/ 22 h 126"/>
              <a:gd name="T10" fmla="*/ 187 w 204"/>
              <a:gd name="T11" fmla="*/ 50 h 126"/>
              <a:gd name="T12" fmla="*/ 201 w 204"/>
              <a:gd name="T13" fmla="*/ 90 h 126"/>
              <a:gd name="T14" fmla="*/ 203 w 204"/>
              <a:gd name="T15" fmla="*/ 126 h 126"/>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126"/>
              <a:gd name="T26" fmla="*/ 204 w 204"/>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126">
                <a:moveTo>
                  <a:pt x="11" y="118"/>
                </a:moveTo>
                <a:cubicBezTo>
                  <a:pt x="12" y="88"/>
                  <a:pt x="0" y="54"/>
                  <a:pt x="15" y="28"/>
                </a:cubicBezTo>
                <a:cubicBezTo>
                  <a:pt x="20" y="19"/>
                  <a:pt x="45" y="6"/>
                  <a:pt x="55" y="4"/>
                </a:cubicBezTo>
                <a:cubicBezTo>
                  <a:pt x="62" y="3"/>
                  <a:pt x="75" y="0"/>
                  <a:pt x="75" y="0"/>
                </a:cubicBezTo>
                <a:cubicBezTo>
                  <a:pt x="113" y="2"/>
                  <a:pt x="135" y="6"/>
                  <a:pt x="167" y="22"/>
                </a:cubicBezTo>
                <a:cubicBezTo>
                  <a:pt x="170" y="32"/>
                  <a:pt x="181" y="41"/>
                  <a:pt x="187" y="50"/>
                </a:cubicBezTo>
                <a:cubicBezTo>
                  <a:pt x="194" y="61"/>
                  <a:pt x="198" y="77"/>
                  <a:pt x="201" y="90"/>
                </a:cubicBezTo>
                <a:cubicBezTo>
                  <a:pt x="204" y="115"/>
                  <a:pt x="203" y="103"/>
                  <a:pt x="203"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1" name="Freeform 19">
            <a:extLst>
              <a:ext uri="{FF2B5EF4-FFF2-40B4-BE49-F238E27FC236}">
                <a16:creationId xmlns:a16="http://schemas.microsoft.com/office/drawing/2014/main" id="{06A0DF8D-B684-4D17-B18E-08726E4F8289}"/>
              </a:ext>
            </a:extLst>
          </p:cNvPr>
          <p:cNvSpPr>
            <a:spLocks/>
          </p:cNvSpPr>
          <p:nvPr/>
        </p:nvSpPr>
        <p:spPr bwMode="auto">
          <a:xfrm rot="13518279">
            <a:off x="2874964" y="4302920"/>
            <a:ext cx="242887" cy="219075"/>
          </a:xfrm>
          <a:custGeom>
            <a:avLst/>
            <a:gdLst>
              <a:gd name="T0" fmla="*/ 68 w 491"/>
              <a:gd name="T1" fmla="*/ 0 h 308"/>
              <a:gd name="T2" fmla="*/ 30 w 491"/>
              <a:gd name="T3" fmla="*/ 86 h 308"/>
              <a:gd name="T4" fmla="*/ 6 w 491"/>
              <a:gd name="T5" fmla="*/ 112 h 308"/>
              <a:gd name="T6" fmla="*/ 0 w 491"/>
              <a:gd name="T7" fmla="*/ 130 h 308"/>
              <a:gd name="T8" fmla="*/ 22 w 491"/>
              <a:gd name="T9" fmla="*/ 154 h 308"/>
              <a:gd name="T10" fmla="*/ 46 w 491"/>
              <a:gd name="T11" fmla="*/ 152 h 308"/>
              <a:gd name="T12" fmla="*/ 54 w 491"/>
              <a:gd name="T13" fmla="*/ 148 h 308"/>
              <a:gd name="T14" fmla="*/ 70 w 491"/>
              <a:gd name="T15" fmla="*/ 144 h 308"/>
              <a:gd name="T16" fmla="*/ 88 w 491"/>
              <a:gd name="T17" fmla="*/ 194 h 308"/>
              <a:gd name="T18" fmla="*/ 120 w 491"/>
              <a:gd name="T19" fmla="*/ 236 h 308"/>
              <a:gd name="T20" fmla="*/ 172 w 491"/>
              <a:gd name="T21" fmla="*/ 276 h 308"/>
              <a:gd name="T22" fmla="*/ 300 w 491"/>
              <a:gd name="T23" fmla="*/ 294 h 308"/>
              <a:gd name="T24" fmla="*/ 436 w 491"/>
              <a:gd name="T25" fmla="*/ 284 h 308"/>
              <a:gd name="T26" fmla="*/ 488 w 491"/>
              <a:gd name="T27" fmla="*/ 194 h 308"/>
              <a:gd name="T28" fmla="*/ 470 w 491"/>
              <a:gd name="T29" fmla="*/ 140 h 308"/>
              <a:gd name="T30" fmla="*/ 340 w 491"/>
              <a:gd name="T31" fmla="*/ 114 h 308"/>
              <a:gd name="T32" fmla="*/ 226 w 491"/>
              <a:gd name="T33" fmla="*/ 112 h 308"/>
              <a:gd name="T34" fmla="*/ 190 w 491"/>
              <a:gd name="T35" fmla="*/ 84 h 308"/>
              <a:gd name="T36" fmla="*/ 238 w 491"/>
              <a:gd name="T37" fmla="*/ 36 h 308"/>
              <a:gd name="T38" fmla="*/ 326 w 491"/>
              <a:gd name="T39" fmla="*/ 46 h 308"/>
              <a:gd name="T40" fmla="*/ 358 w 491"/>
              <a:gd name="T41" fmla="*/ 54 h 308"/>
              <a:gd name="T42" fmla="*/ 374 w 491"/>
              <a:gd name="T43" fmla="*/ 58 h 308"/>
              <a:gd name="T44" fmla="*/ 442 w 491"/>
              <a:gd name="T45" fmla="*/ 36 h 308"/>
              <a:gd name="T46" fmla="*/ 448 w 491"/>
              <a:gd name="T47" fmla="*/ 18 h 308"/>
              <a:gd name="T48" fmla="*/ 444 w 491"/>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1"/>
              <a:gd name="T76" fmla="*/ 0 h 308"/>
              <a:gd name="T77" fmla="*/ 491 w 49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1" h="308">
                <a:moveTo>
                  <a:pt x="68" y="0"/>
                </a:moveTo>
                <a:cubicBezTo>
                  <a:pt x="65" y="54"/>
                  <a:pt x="68" y="55"/>
                  <a:pt x="30" y="86"/>
                </a:cubicBezTo>
                <a:cubicBezTo>
                  <a:pt x="23" y="92"/>
                  <a:pt x="10" y="103"/>
                  <a:pt x="6" y="112"/>
                </a:cubicBezTo>
                <a:cubicBezTo>
                  <a:pt x="3" y="118"/>
                  <a:pt x="0" y="130"/>
                  <a:pt x="0" y="130"/>
                </a:cubicBezTo>
                <a:cubicBezTo>
                  <a:pt x="4" y="151"/>
                  <a:pt x="7" y="144"/>
                  <a:pt x="22" y="154"/>
                </a:cubicBezTo>
                <a:cubicBezTo>
                  <a:pt x="30" y="153"/>
                  <a:pt x="38" y="153"/>
                  <a:pt x="46" y="152"/>
                </a:cubicBezTo>
                <a:cubicBezTo>
                  <a:pt x="49" y="151"/>
                  <a:pt x="51" y="149"/>
                  <a:pt x="54" y="148"/>
                </a:cubicBezTo>
                <a:cubicBezTo>
                  <a:pt x="59" y="146"/>
                  <a:pt x="70" y="144"/>
                  <a:pt x="70" y="144"/>
                </a:cubicBezTo>
                <a:cubicBezTo>
                  <a:pt x="104" y="147"/>
                  <a:pt x="97" y="157"/>
                  <a:pt x="88" y="194"/>
                </a:cubicBezTo>
                <a:cubicBezTo>
                  <a:pt x="92" y="215"/>
                  <a:pt x="105" y="222"/>
                  <a:pt x="120" y="236"/>
                </a:cubicBezTo>
                <a:cubicBezTo>
                  <a:pt x="135" y="250"/>
                  <a:pt x="151" y="270"/>
                  <a:pt x="172" y="276"/>
                </a:cubicBezTo>
                <a:cubicBezTo>
                  <a:pt x="212" y="288"/>
                  <a:pt x="258" y="292"/>
                  <a:pt x="300" y="294"/>
                </a:cubicBezTo>
                <a:cubicBezTo>
                  <a:pt x="350" y="293"/>
                  <a:pt x="395" y="308"/>
                  <a:pt x="436" y="284"/>
                </a:cubicBezTo>
                <a:cubicBezTo>
                  <a:pt x="459" y="250"/>
                  <a:pt x="480" y="236"/>
                  <a:pt x="488" y="194"/>
                </a:cubicBezTo>
                <a:cubicBezTo>
                  <a:pt x="487" y="178"/>
                  <a:pt x="491" y="147"/>
                  <a:pt x="470" y="140"/>
                </a:cubicBezTo>
                <a:cubicBezTo>
                  <a:pt x="438" y="108"/>
                  <a:pt x="379" y="115"/>
                  <a:pt x="340" y="114"/>
                </a:cubicBezTo>
                <a:cubicBezTo>
                  <a:pt x="302" y="113"/>
                  <a:pt x="264" y="113"/>
                  <a:pt x="226" y="112"/>
                </a:cubicBezTo>
                <a:cubicBezTo>
                  <a:pt x="209" y="106"/>
                  <a:pt x="200" y="99"/>
                  <a:pt x="190" y="84"/>
                </a:cubicBezTo>
                <a:cubicBezTo>
                  <a:pt x="182" y="51"/>
                  <a:pt x="212" y="43"/>
                  <a:pt x="238" y="36"/>
                </a:cubicBezTo>
                <a:cubicBezTo>
                  <a:pt x="268" y="38"/>
                  <a:pt x="297" y="40"/>
                  <a:pt x="326" y="46"/>
                </a:cubicBezTo>
                <a:cubicBezTo>
                  <a:pt x="337" y="48"/>
                  <a:pt x="347" y="51"/>
                  <a:pt x="358" y="54"/>
                </a:cubicBezTo>
                <a:cubicBezTo>
                  <a:pt x="363" y="55"/>
                  <a:pt x="374" y="58"/>
                  <a:pt x="374" y="58"/>
                </a:cubicBezTo>
                <a:cubicBezTo>
                  <a:pt x="404" y="56"/>
                  <a:pt x="421" y="57"/>
                  <a:pt x="442" y="36"/>
                </a:cubicBezTo>
                <a:cubicBezTo>
                  <a:pt x="444" y="30"/>
                  <a:pt x="448" y="18"/>
                  <a:pt x="448" y="18"/>
                </a:cubicBezTo>
                <a:cubicBezTo>
                  <a:pt x="447" y="12"/>
                  <a:pt x="444" y="0"/>
                  <a:pt x="444"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2" name="Freeform 20">
            <a:extLst>
              <a:ext uri="{FF2B5EF4-FFF2-40B4-BE49-F238E27FC236}">
                <a16:creationId xmlns:a16="http://schemas.microsoft.com/office/drawing/2014/main" id="{1B6CF6E7-120E-4492-83F2-85694EBF0DB2}"/>
              </a:ext>
            </a:extLst>
          </p:cNvPr>
          <p:cNvSpPr>
            <a:spLocks/>
          </p:cNvSpPr>
          <p:nvPr/>
        </p:nvSpPr>
        <p:spPr bwMode="auto">
          <a:xfrm rot="13518279">
            <a:off x="2480470" y="4618038"/>
            <a:ext cx="98425" cy="101600"/>
          </a:xfrm>
          <a:custGeom>
            <a:avLst/>
            <a:gdLst>
              <a:gd name="T0" fmla="*/ 0 w 198"/>
              <a:gd name="T1" fmla="*/ 144 h 144"/>
              <a:gd name="T2" fmla="*/ 28 w 198"/>
              <a:gd name="T3" fmla="*/ 44 h 144"/>
              <a:gd name="T4" fmla="*/ 110 w 198"/>
              <a:gd name="T5" fmla="*/ 0 h 144"/>
              <a:gd name="T6" fmla="*/ 164 w 198"/>
              <a:gd name="T7" fmla="*/ 16 h 144"/>
              <a:gd name="T8" fmla="*/ 180 w 198"/>
              <a:gd name="T9" fmla="*/ 54 h 144"/>
              <a:gd name="T10" fmla="*/ 196 w 198"/>
              <a:gd name="T11" fmla="*/ 114 h 144"/>
              <a:gd name="T12" fmla="*/ 198 w 198"/>
              <a:gd name="T13" fmla="*/ 136 h 144"/>
              <a:gd name="T14" fmla="*/ 0 60000 65536"/>
              <a:gd name="T15" fmla="*/ 0 60000 65536"/>
              <a:gd name="T16" fmla="*/ 0 60000 65536"/>
              <a:gd name="T17" fmla="*/ 0 60000 65536"/>
              <a:gd name="T18" fmla="*/ 0 60000 65536"/>
              <a:gd name="T19" fmla="*/ 0 60000 65536"/>
              <a:gd name="T20" fmla="*/ 0 60000 65536"/>
              <a:gd name="T21" fmla="*/ 0 w 198"/>
              <a:gd name="T22" fmla="*/ 0 h 144"/>
              <a:gd name="T23" fmla="*/ 198 w 19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44">
                <a:moveTo>
                  <a:pt x="0" y="144"/>
                </a:moveTo>
                <a:cubicBezTo>
                  <a:pt x="8" y="113"/>
                  <a:pt x="9" y="70"/>
                  <a:pt x="28" y="44"/>
                </a:cubicBezTo>
                <a:cubicBezTo>
                  <a:pt x="39" y="12"/>
                  <a:pt x="81" y="4"/>
                  <a:pt x="110" y="0"/>
                </a:cubicBezTo>
                <a:cubicBezTo>
                  <a:pt x="138" y="2"/>
                  <a:pt x="144" y="2"/>
                  <a:pt x="164" y="16"/>
                </a:cubicBezTo>
                <a:cubicBezTo>
                  <a:pt x="168" y="29"/>
                  <a:pt x="173" y="43"/>
                  <a:pt x="180" y="54"/>
                </a:cubicBezTo>
                <a:cubicBezTo>
                  <a:pt x="185" y="73"/>
                  <a:pt x="190" y="95"/>
                  <a:pt x="196" y="114"/>
                </a:cubicBezTo>
                <a:cubicBezTo>
                  <a:pt x="197" y="121"/>
                  <a:pt x="198" y="136"/>
                  <a:pt x="198" y="1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3" name="Freeform 21">
            <a:extLst>
              <a:ext uri="{FF2B5EF4-FFF2-40B4-BE49-F238E27FC236}">
                <a16:creationId xmlns:a16="http://schemas.microsoft.com/office/drawing/2014/main" id="{E47C818F-3357-4EB1-981C-3E474C99C77D}"/>
              </a:ext>
            </a:extLst>
          </p:cNvPr>
          <p:cNvSpPr>
            <a:spLocks/>
          </p:cNvSpPr>
          <p:nvPr/>
        </p:nvSpPr>
        <p:spPr bwMode="auto">
          <a:xfrm rot="13518279">
            <a:off x="2795589" y="4117182"/>
            <a:ext cx="84137" cy="260350"/>
          </a:xfrm>
          <a:custGeom>
            <a:avLst/>
            <a:gdLst>
              <a:gd name="T0" fmla="*/ 8 w 54"/>
              <a:gd name="T1" fmla="*/ 0 h 142"/>
              <a:gd name="T2" fmla="*/ 20 w 54"/>
              <a:gd name="T3" fmla="*/ 62 h 142"/>
              <a:gd name="T4" fmla="*/ 34 w 54"/>
              <a:gd name="T5" fmla="*/ 70 h 142"/>
              <a:gd name="T6" fmla="*/ 46 w 54"/>
              <a:gd name="T7" fmla="*/ 82 h 142"/>
              <a:gd name="T8" fmla="*/ 54 w 54"/>
              <a:gd name="T9" fmla="*/ 100 h 142"/>
              <a:gd name="T10" fmla="*/ 36 w 54"/>
              <a:gd name="T11" fmla="*/ 132 h 142"/>
              <a:gd name="T12" fmla="*/ 14 w 54"/>
              <a:gd name="T13" fmla="*/ 142 h 142"/>
              <a:gd name="T14" fmla="*/ 0 60000 65536"/>
              <a:gd name="T15" fmla="*/ 0 60000 65536"/>
              <a:gd name="T16" fmla="*/ 0 60000 65536"/>
              <a:gd name="T17" fmla="*/ 0 60000 65536"/>
              <a:gd name="T18" fmla="*/ 0 60000 65536"/>
              <a:gd name="T19" fmla="*/ 0 60000 65536"/>
              <a:gd name="T20" fmla="*/ 0 60000 65536"/>
              <a:gd name="T21" fmla="*/ 0 w 54"/>
              <a:gd name="T22" fmla="*/ 0 h 142"/>
              <a:gd name="T23" fmla="*/ 54 w 5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42">
                <a:moveTo>
                  <a:pt x="8" y="0"/>
                </a:moveTo>
                <a:cubicBezTo>
                  <a:pt x="0" y="24"/>
                  <a:pt x="6" y="42"/>
                  <a:pt x="20" y="62"/>
                </a:cubicBezTo>
                <a:cubicBezTo>
                  <a:pt x="22" y="65"/>
                  <a:pt x="32" y="68"/>
                  <a:pt x="34" y="70"/>
                </a:cubicBezTo>
                <a:cubicBezTo>
                  <a:pt x="38" y="74"/>
                  <a:pt x="46" y="82"/>
                  <a:pt x="46" y="82"/>
                </a:cubicBezTo>
                <a:cubicBezTo>
                  <a:pt x="51" y="96"/>
                  <a:pt x="48" y="90"/>
                  <a:pt x="54" y="100"/>
                </a:cubicBezTo>
                <a:cubicBezTo>
                  <a:pt x="52" y="112"/>
                  <a:pt x="49" y="126"/>
                  <a:pt x="36" y="132"/>
                </a:cubicBezTo>
                <a:cubicBezTo>
                  <a:pt x="32" y="134"/>
                  <a:pt x="10" y="138"/>
                  <a:pt x="14" y="14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54" name="Text Box 22">
            <a:extLst>
              <a:ext uri="{FF2B5EF4-FFF2-40B4-BE49-F238E27FC236}">
                <a16:creationId xmlns:a16="http://schemas.microsoft.com/office/drawing/2014/main" id="{5D105404-3E13-4770-8F06-3AAF247CFDE3}"/>
              </a:ext>
            </a:extLst>
          </p:cNvPr>
          <p:cNvSpPr txBox="1">
            <a:spLocks noChangeArrowheads="1"/>
          </p:cNvSpPr>
          <p:nvPr/>
        </p:nvSpPr>
        <p:spPr bwMode="auto">
          <a:xfrm>
            <a:off x="5777707" y="4202114"/>
            <a:ext cx="72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PKA</a:t>
            </a:r>
            <a:endParaRPr lang="fr-FR" altLang="cs-CZ" sz="2400" dirty="0">
              <a:solidFill>
                <a:schemeClr val="bg2"/>
              </a:solidFill>
            </a:endParaRPr>
          </a:p>
        </p:txBody>
      </p:sp>
      <p:sp>
        <p:nvSpPr>
          <p:cNvPr id="18455" name="Text Box 23">
            <a:extLst>
              <a:ext uri="{FF2B5EF4-FFF2-40B4-BE49-F238E27FC236}">
                <a16:creationId xmlns:a16="http://schemas.microsoft.com/office/drawing/2014/main" id="{B0A86A70-44D8-474D-8294-8A4C44D8C411}"/>
              </a:ext>
            </a:extLst>
          </p:cNvPr>
          <p:cNvSpPr txBox="1">
            <a:spLocks noChangeArrowheads="1"/>
          </p:cNvSpPr>
          <p:nvPr/>
        </p:nvSpPr>
        <p:spPr bwMode="auto">
          <a:xfrm rot="1950">
            <a:off x="8311357" y="3829050"/>
            <a:ext cx="989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a:solidFill>
                  <a:srgbClr val="993366"/>
                </a:solidFill>
              </a:rPr>
              <a:t>Perilipin</a:t>
            </a:r>
            <a:endParaRPr lang="fr-FR" altLang="cs-CZ" sz="1600">
              <a:solidFill>
                <a:srgbClr val="993366"/>
              </a:solidFill>
            </a:endParaRPr>
          </a:p>
        </p:txBody>
      </p:sp>
      <p:sp>
        <p:nvSpPr>
          <p:cNvPr id="18456" name="Text Box 24">
            <a:extLst>
              <a:ext uri="{FF2B5EF4-FFF2-40B4-BE49-F238E27FC236}">
                <a16:creationId xmlns:a16="http://schemas.microsoft.com/office/drawing/2014/main" id="{F286E7D4-3148-4F77-9E0E-1D076C16D2E1}"/>
              </a:ext>
            </a:extLst>
          </p:cNvPr>
          <p:cNvSpPr txBox="1">
            <a:spLocks noChangeArrowheads="1"/>
          </p:cNvSpPr>
          <p:nvPr/>
        </p:nvSpPr>
        <p:spPr bwMode="auto">
          <a:xfrm>
            <a:off x="3356769" y="3597275"/>
            <a:ext cx="92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a:solidFill>
                  <a:srgbClr val="3366CC"/>
                </a:solidFill>
              </a:rPr>
              <a:t>PDE-3B</a:t>
            </a:r>
            <a:endParaRPr lang="fr-FR" altLang="cs-CZ" sz="2400"/>
          </a:p>
        </p:txBody>
      </p:sp>
      <p:sp>
        <p:nvSpPr>
          <p:cNvPr id="18457" name="Line 25">
            <a:extLst>
              <a:ext uri="{FF2B5EF4-FFF2-40B4-BE49-F238E27FC236}">
                <a16:creationId xmlns:a16="http://schemas.microsoft.com/office/drawing/2014/main" id="{F518FC74-EFB2-4534-B291-29C4633A5B42}"/>
              </a:ext>
            </a:extLst>
          </p:cNvPr>
          <p:cNvSpPr>
            <a:spLocks noChangeShapeType="1"/>
          </p:cNvSpPr>
          <p:nvPr/>
        </p:nvSpPr>
        <p:spPr bwMode="auto">
          <a:xfrm flipV="1">
            <a:off x="4645819" y="4489451"/>
            <a:ext cx="1023938" cy="555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58" name="Rectangle 26">
            <a:extLst>
              <a:ext uri="{FF2B5EF4-FFF2-40B4-BE49-F238E27FC236}">
                <a16:creationId xmlns:a16="http://schemas.microsoft.com/office/drawing/2014/main" id="{5BDCEA1F-A5D7-42A7-AB3A-18510EE0D7A3}"/>
              </a:ext>
            </a:extLst>
          </p:cNvPr>
          <p:cNvSpPr>
            <a:spLocks noChangeArrowheads="1"/>
          </p:cNvSpPr>
          <p:nvPr/>
        </p:nvSpPr>
        <p:spPr bwMode="auto">
          <a:xfrm>
            <a:off x="7001669" y="485776"/>
            <a:ext cx="67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solidFill>
                  <a:srgbClr val="A50021"/>
                </a:solidFill>
              </a:rPr>
              <a:t>FFA</a:t>
            </a:r>
          </a:p>
        </p:txBody>
      </p:sp>
      <p:sp>
        <p:nvSpPr>
          <p:cNvPr id="18459" name="Text Box 27">
            <a:extLst>
              <a:ext uri="{FF2B5EF4-FFF2-40B4-BE49-F238E27FC236}">
                <a16:creationId xmlns:a16="http://schemas.microsoft.com/office/drawing/2014/main" id="{9E74B468-E443-4FCF-9B68-8D621BEA2556}"/>
              </a:ext>
            </a:extLst>
          </p:cNvPr>
          <p:cNvSpPr txBox="1">
            <a:spLocks noChangeArrowheads="1"/>
          </p:cNvSpPr>
          <p:nvPr/>
        </p:nvSpPr>
        <p:spPr bwMode="auto">
          <a:xfrm>
            <a:off x="2637633" y="128111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cs-CZ" sz="1400"/>
          </a:p>
          <a:p>
            <a:endParaRPr lang="fr-FR" altLang="cs-CZ" sz="1400"/>
          </a:p>
        </p:txBody>
      </p:sp>
      <p:sp>
        <p:nvSpPr>
          <p:cNvPr id="18460" name="Rectangle 28">
            <a:extLst>
              <a:ext uri="{FF2B5EF4-FFF2-40B4-BE49-F238E27FC236}">
                <a16:creationId xmlns:a16="http://schemas.microsoft.com/office/drawing/2014/main" id="{479B37C0-8208-4A90-B54D-88BEBC9D0E66}"/>
              </a:ext>
            </a:extLst>
          </p:cNvPr>
          <p:cNvSpPr>
            <a:spLocks noChangeArrowheads="1"/>
          </p:cNvSpPr>
          <p:nvPr/>
        </p:nvSpPr>
        <p:spPr bwMode="auto">
          <a:xfrm>
            <a:off x="1669257" y="4838700"/>
            <a:ext cx="1005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dirty="0">
                <a:latin typeface="Symbol" panose="05050102010706020507" pitchFamily="18" charset="2"/>
              </a:rPr>
              <a:t>b</a:t>
            </a:r>
            <a:r>
              <a:rPr lang="fr-FR" altLang="cs-CZ" b="1" baseline="-25000" dirty="0"/>
              <a:t>1/2</a:t>
            </a:r>
            <a:r>
              <a:rPr lang="fr-FR" altLang="cs-CZ" b="1" dirty="0"/>
              <a:t>-AR,</a:t>
            </a:r>
          </a:p>
          <a:p>
            <a:r>
              <a:rPr lang="cs-CZ" altLang="cs-CZ" b="1" dirty="0"/>
              <a:t>další</a:t>
            </a:r>
            <a:r>
              <a:rPr lang="fr-FR" altLang="cs-CZ" b="1" dirty="0"/>
              <a:t> ?</a:t>
            </a:r>
          </a:p>
        </p:txBody>
      </p:sp>
      <p:sp>
        <p:nvSpPr>
          <p:cNvPr id="18461" name="Oval 29">
            <a:extLst>
              <a:ext uri="{FF2B5EF4-FFF2-40B4-BE49-F238E27FC236}">
                <a16:creationId xmlns:a16="http://schemas.microsoft.com/office/drawing/2014/main" id="{97A92403-49E3-4398-BB05-6BDD81F2B075}"/>
              </a:ext>
            </a:extLst>
          </p:cNvPr>
          <p:cNvSpPr>
            <a:spLocks noChangeArrowheads="1"/>
          </p:cNvSpPr>
          <p:nvPr/>
        </p:nvSpPr>
        <p:spPr bwMode="auto">
          <a:xfrm>
            <a:off x="7366795" y="2674938"/>
            <a:ext cx="1679575" cy="990600"/>
          </a:xfrm>
          <a:prstGeom prst="ellipse">
            <a:avLst/>
          </a:prstGeom>
          <a:solidFill>
            <a:srgbClr val="FFFF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b="1"/>
              <a:t>triglycerides</a:t>
            </a:r>
            <a:endParaRPr lang="fr-FR" altLang="cs-CZ" sz="1400" b="1"/>
          </a:p>
        </p:txBody>
      </p:sp>
      <p:sp>
        <p:nvSpPr>
          <p:cNvPr id="18462" name="AutoShape 30">
            <a:extLst>
              <a:ext uri="{FF2B5EF4-FFF2-40B4-BE49-F238E27FC236}">
                <a16:creationId xmlns:a16="http://schemas.microsoft.com/office/drawing/2014/main" id="{C4D0D11F-DD44-4705-88EE-820A2C708490}"/>
              </a:ext>
            </a:extLst>
          </p:cNvPr>
          <p:cNvSpPr>
            <a:spLocks noChangeArrowheads="1"/>
          </p:cNvSpPr>
          <p:nvPr/>
        </p:nvSpPr>
        <p:spPr bwMode="auto">
          <a:xfrm rot="9198219">
            <a:off x="7350919" y="3457575"/>
            <a:ext cx="382588" cy="228600"/>
          </a:xfrm>
          <a:prstGeom prst="pentagon">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63" name="AutoShape 31">
            <a:extLst>
              <a:ext uri="{FF2B5EF4-FFF2-40B4-BE49-F238E27FC236}">
                <a16:creationId xmlns:a16="http://schemas.microsoft.com/office/drawing/2014/main" id="{64E309DD-EFEF-4A98-AD8C-1CC936C3078F}"/>
              </a:ext>
            </a:extLst>
          </p:cNvPr>
          <p:cNvSpPr>
            <a:spLocks noChangeArrowheads="1"/>
          </p:cNvSpPr>
          <p:nvPr/>
        </p:nvSpPr>
        <p:spPr bwMode="auto">
          <a:xfrm rot="5686494">
            <a:off x="8230394" y="2481263"/>
            <a:ext cx="381000" cy="228600"/>
          </a:xfrm>
          <a:prstGeom prst="pentagon">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64" name="AutoShape 32">
            <a:extLst>
              <a:ext uri="{FF2B5EF4-FFF2-40B4-BE49-F238E27FC236}">
                <a16:creationId xmlns:a16="http://schemas.microsoft.com/office/drawing/2014/main" id="{AB853ACB-8CC1-49C0-8810-4D4A101860A4}"/>
              </a:ext>
            </a:extLst>
          </p:cNvPr>
          <p:cNvSpPr>
            <a:spLocks noChangeArrowheads="1"/>
          </p:cNvSpPr>
          <p:nvPr/>
        </p:nvSpPr>
        <p:spPr bwMode="auto">
          <a:xfrm rot="6527931">
            <a:off x="8058151" y="3631407"/>
            <a:ext cx="381000" cy="230187"/>
          </a:xfrm>
          <a:prstGeom prst="pentagon">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65" name="AutoShape 33">
            <a:extLst>
              <a:ext uri="{FF2B5EF4-FFF2-40B4-BE49-F238E27FC236}">
                <a16:creationId xmlns:a16="http://schemas.microsoft.com/office/drawing/2014/main" id="{E2BF0449-85D0-4281-9287-3F116FDFD014}"/>
              </a:ext>
            </a:extLst>
          </p:cNvPr>
          <p:cNvSpPr>
            <a:spLocks noChangeArrowheads="1"/>
          </p:cNvSpPr>
          <p:nvPr/>
        </p:nvSpPr>
        <p:spPr bwMode="auto">
          <a:xfrm rot="6990740">
            <a:off x="7671594" y="3608388"/>
            <a:ext cx="381000" cy="228600"/>
          </a:xfrm>
          <a:prstGeom prst="pentagon">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66" name="Text Box 34">
            <a:extLst>
              <a:ext uri="{FF2B5EF4-FFF2-40B4-BE49-F238E27FC236}">
                <a16:creationId xmlns:a16="http://schemas.microsoft.com/office/drawing/2014/main" id="{CC1FF0C5-F98B-4C7F-BC9C-9505E87FF06F}"/>
              </a:ext>
            </a:extLst>
          </p:cNvPr>
          <p:cNvSpPr txBox="1">
            <a:spLocks noChangeArrowheads="1"/>
          </p:cNvSpPr>
          <p:nvPr/>
        </p:nvSpPr>
        <p:spPr bwMode="auto">
          <a:xfrm>
            <a:off x="4788694" y="3138489"/>
            <a:ext cx="73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PKG</a:t>
            </a:r>
          </a:p>
        </p:txBody>
      </p:sp>
      <p:sp>
        <p:nvSpPr>
          <p:cNvPr id="18467" name="Text Box 35">
            <a:extLst>
              <a:ext uri="{FF2B5EF4-FFF2-40B4-BE49-F238E27FC236}">
                <a16:creationId xmlns:a16="http://schemas.microsoft.com/office/drawing/2014/main" id="{E6B6BCDC-067B-454A-BD20-E6C18D2A3709}"/>
              </a:ext>
            </a:extLst>
          </p:cNvPr>
          <p:cNvSpPr txBox="1">
            <a:spLocks noChangeArrowheads="1"/>
          </p:cNvSpPr>
          <p:nvPr/>
        </p:nvSpPr>
        <p:spPr bwMode="auto">
          <a:xfrm>
            <a:off x="2570958" y="936625"/>
            <a:ext cx="2394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dirty="0"/>
              <a:t>Receptor pro ANF-</a:t>
            </a:r>
            <a:r>
              <a:rPr lang="fr-FR" altLang="cs-CZ" b="1" dirty="0"/>
              <a:t>A</a:t>
            </a:r>
          </a:p>
        </p:txBody>
      </p:sp>
      <p:sp>
        <p:nvSpPr>
          <p:cNvPr id="18468" name="Text Box 36">
            <a:extLst>
              <a:ext uri="{FF2B5EF4-FFF2-40B4-BE49-F238E27FC236}">
                <a16:creationId xmlns:a16="http://schemas.microsoft.com/office/drawing/2014/main" id="{D5C8BACC-2339-4181-AAF4-1FE1FDA126F0}"/>
              </a:ext>
            </a:extLst>
          </p:cNvPr>
          <p:cNvSpPr txBox="1">
            <a:spLocks noChangeArrowheads="1"/>
          </p:cNvSpPr>
          <p:nvPr/>
        </p:nvSpPr>
        <p:spPr bwMode="auto">
          <a:xfrm>
            <a:off x="4167983" y="2476501"/>
            <a:ext cx="90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t>cGMP</a:t>
            </a:r>
            <a:endParaRPr lang="fr-FR" altLang="cs-CZ" sz="1400" b="1"/>
          </a:p>
        </p:txBody>
      </p:sp>
      <p:sp>
        <p:nvSpPr>
          <p:cNvPr id="18469" name="Line 37">
            <a:extLst>
              <a:ext uri="{FF2B5EF4-FFF2-40B4-BE49-F238E27FC236}">
                <a16:creationId xmlns:a16="http://schemas.microsoft.com/office/drawing/2014/main" id="{1F0699EE-6E95-4700-A40C-605DE6576D4F}"/>
              </a:ext>
            </a:extLst>
          </p:cNvPr>
          <p:cNvSpPr>
            <a:spLocks noChangeShapeType="1"/>
          </p:cNvSpPr>
          <p:nvPr/>
        </p:nvSpPr>
        <p:spPr bwMode="auto">
          <a:xfrm flipH="1" flipV="1">
            <a:off x="4223545" y="2341563"/>
            <a:ext cx="188913" cy="207962"/>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a:p>
        </p:txBody>
      </p:sp>
      <p:sp>
        <p:nvSpPr>
          <p:cNvPr id="18470" name="Line 38">
            <a:extLst>
              <a:ext uri="{FF2B5EF4-FFF2-40B4-BE49-F238E27FC236}">
                <a16:creationId xmlns:a16="http://schemas.microsoft.com/office/drawing/2014/main" id="{37EA8918-4668-4523-9AE0-E61D85289A60}"/>
              </a:ext>
            </a:extLst>
          </p:cNvPr>
          <p:cNvSpPr>
            <a:spLocks noChangeShapeType="1"/>
          </p:cNvSpPr>
          <p:nvPr/>
        </p:nvSpPr>
        <p:spPr bwMode="auto">
          <a:xfrm flipV="1">
            <a:off x="5479258" y="3073400"/>
            <a:ext cx="301625" cy="198438"/>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71" name="Line 39">
            <a:extLst>
              <a:ext uri="{FF2B5EF4-FFF2-40B4-BE49-F238E27FC236}">
                <a16:creationId xmlns:a16="http://schemas.microsoft.com/office/drawing/2014/main" id="{857CD807-E76D-4B45-845B-2A96D7C1D7B2}"/>
              </a:ext>
            </a:extLst>
          </p:cNvPr>
          <p:cNvSpPr>
            <a:spLocks noChangeShapeType="1"/>
          </p:cNvSpPr>
          <p:nvPr/>
        </p:nvSpPr>
        <p:spPr bwMode="auto">
          <a:xfrm flipV="1">
            <a:off x="7344569" y="911225"/>
            <a:ext cx="0" cy="208915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72" name="Text Box 40">
            <a:extLst>
              <a:ext uri="{FF2B5EF4-FFF2-40B4-BE49-F238E27FC236}">
                <a16:creationId xmlns:a16="http://schemas.microsoft.com/office/drawing/2014/main" id="{3929EA61-9259-405D-A96F-1E644B9784AE}"/>
              </a:ext>
            </a:extLst>
          </p:cNvPr>
          <p:cNvSpPr txBox="1">
            <a:spLocks noChangeArrowheads="1"/>
          </p:cNvSpPr>
          <p:nvPr/>
        </p:nvSpPr>
        <p:spPr bwMode="auto">
          <a:xfrm>
            <a:off x="5952333" y="1577975"/>
            <a:ext cx="107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a:solidFill>
                  <a:srgbClr val="A50021"/>
                </a:solidFill>
              </a:rPr>
              <a:t>ALBP-FA</a:t>
            </a:r>
          </a:p>
        </p:txBody>
      </p:sp>
      <p:sp>
        <p:nvSpPr>
          <p:cNvPr id="18473" name="Text Box 41">
            <a:extLst>
              <a:ext uri="{FF2B5EF4-FFF2-40B4-BE49-F238E27FC236}">
                <a16:creationId xmlns:a16="http://schemas.microsoft.com/office/drawing/2014/main" id="{F58A3926-C145-4412-850E-09674F150444}"/>
              </a:ext>
            </a:extLst>
          </p:cNvPr>
          <p:cNvSpPr txBox="1">
            <a:spLocks noChangeArrowheads="1"/>
          </p:cNvSpPr>
          <p:nvPr/>
        </p:nvSpPr>
        <p:spPr bwMode="auto">
          <a:xfrm>
            <a:off x="4067969" y="1857375"/>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solidFill>
                  <a:schemeClr val="bg2"/>
                </a:solidFill>
              </a:rPr>
              <a:t>GC</a:t>
            </a:r>
          </a:p>
        </p:txBody>
      </p:sp>
      <p:sp>
        <p:nvSpPr>
          <p:cNvPr id="18474" name="AutoShape 42">
            <a:extLst>
              <a:ext uri="{FF2B5EF4-FFF2-40B4-BE49-F238E27FC236}">
                <a16:creationId xmlns:a16="http://schemas.microsoft.com/office/drawing/2014/main" id="{5E4CD683-8179-4529-946E-B74378077795}"/>
              </a:ext>
            </a:extLst>
          </p:cNvPr>
          <p:cNvSpPr>
            <a:spLocks noChangeArrowheads="1"/>
          </p:cNvSpPr>
          <p:nvPr/>
        </p:nvSpPr>
        <p:spPr bwMode="auto">
          <a:xfrm rot="17971300">
            <a:off x="3336132" y="5265738"/>
            <a:ext cx="838200" cy="228600"/>
          </a:xfrm>
          <a:prstGeom prst="roundRect">
            <a:avLst>
              <a:gd name="adj" fmla="val 16667"/>
            </a:avLst>
          </a:prstGeom>
          <a:solidFill>
            <a:srgbClr val="339933"/>
          </a:solidFill>
          <a:ln w="38100">
            <a:solidFill>
              <a:srgbClr val="33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400" b="1"/>
              <a:t>AC</a:t>
            </a:r>
          </a:p>
        </p:txBody>
      </p:sp>
      <p:sp>
        <p:nvSpPr>
          <p:cNvPr id="18475" name="AutoShape 43">
            <a:extLst>
              <a:ext uri="{FF2B5EF4-FFF2-40B4-BE49-F238E27FC236}">
                <a16:creationId xmlns:a16="http://schemas.microsoft.com/office/drawing/2014/main" id="{461942BA-4D8B-4B53-9B62-491F5D431C89}"/>
              </a:ext>
            </a:extLst>
          </p:cNvPr>
          <p:cNvSpPr>
            <a:spLocks noChangeArrowheads="1"/>
          </p:cNvSpPr>
          <p:nvPr/>
        </p:nvSpPr>
        <p:spPr bwMode="auto">
          <a:xfrm rot="2237535">
            <a:off x="3286919" y="4841875"/>
            <a:ext cx="306388" cy="381000"/>
          </a:xfrm>
          <a:custGeom>
            <a:avLst/>
            <a:gdLst>
              <a:gd name="T0" fmla="*/ 268090 w 21600"/>
              <a:gd name="T1" fmla="*/ 190500 h 21600"/>
              <a:gd name="T2" fmla="*/ 153194 w 21600"/>
              <a:gd name="T3" fmla="*/ 381000 h 21600"/>
              <a:gd name="T4" fmla="*/ 38299 w 21600"/>
              <a:gd name="T5" fmla="*/ 190500 h 21600"/>
              <a:gd name="T6" fmla="*/ 1531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9933"/>
          </a:solidFill>
          <a:ln w="28575">
            <a:solidFill>
              <a:srgbClr val="339933"/>
            </a:solidFill>
            <a:miter lim="800000"/>
            <a:headEnd/>
            <a:tailEnd/>
          </a:ln>
        </p:spPr>
        <p:txBody>
          <a:bodyPr rot="10800000"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400" b="1"/>
              <a:t>Gs</a:t>
            </a:r>
          </a:p>
        </p:txBody>
      </p:sp>
      <p:sp>
        <p:nvSpPr>
          <p:cNvPr id="18476" name="AutoShape 44">
            <a:extLst>
              <a:ext uri="{FF2B5EF4-FFF2-40B4-BE49-F238E27FC236}">
                <a16:creationId xmlns:a16="http://schemas.microsoft.com/office/drawing/2014/main" id="{A811C123-ECE4-4E6B-BFFC-BB5AAE5541A7}"/>
              </a:ext>
            </a:extLst>
          </p:cNvPr>
          <p:cNvSpPr>
            <a:spLocks noChangeArrowheads="1"/>
          </p:cNvSpPr>
          <p:nvPr/>
        </p:nvSpPr>
        <p:spPr bwMode="auto">
          <a:xfrm rot="1469650">
            <a:off x="3988594" y="5251450"/>
            <a:ext cx="304800" cy="381000"/>
          </a:xfrm>
          <a:custGeom>
            <a:avLst/>
            <a:gdLst>
              <a:gd name="T0" fmla="*/ 266700 w 21600"/>
              <a:gd name="T1" fmla="*/ 190500 h 21600"/>
              <a:gd name="T2" fmla="*/ 152400 w 21600"/>
              <a:gd name="T3" fmla="*/ 381000 h 21600"/>
              <a:gd name="T4" fmla="*/ 38100 w 21600"/>
              <a:gd name="T5" fmla="*/ 190500 h 21600"/>
              <a:gd name="T6" fmla="*/ 1524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9933"/>
          </a:solidFill>
          <a:ln w="28575">
            <a:solidFill>
              <a:srgbClr val="339933"/>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1400" b="1"/>
          </a:p>
        </p:txBody>
      </p:sp>
      <p:sp>
        <p:nvSpPr>
          <p:cNvPr id="18477" name="Text Box 45">
            <a:extLst>
              <a:ext uri="{FF2B5EF4-FFF2-40B4-BE49-F238E27FC236}">
                <a16:creationId xmlns:a16="http://schemas.microsoft.com/office/drawing/2014/main" id="{5E150169-7943-4289-8504-DC734FC01319}"/>
              </a:ext>
            </a:extLst>
          </p:cNvPr>
          <p:cNvSpPr txBox="1">
            <a:spLocks noChangeArrowheads="1"/>
          </p:cNvSpPr>
          <p:nvPr/>
        </p:nvSpPr>
        <p:spPr bwMode="auto">
          <a:xfrm rot="17589148">
            <a:off x="3964782" y="527526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t>Gi</a:t>
            </a:r>
          </a:p>
        </p:txBody>
      </p:sp>
      <p:sp>
        <p:nvSpPr>
          <p:cNvPr id="18478" name="Text Box 46">
            <a:extLst>
              <a:ext uri="{FF2B5EF4-FFF2-40B4-BE49-F238E27FC236}">
                <a16:creationId xmlns:a16="http://schemas.microsoft.com/office/drawing/2014/main" id="{9D9C7F50-9450-4132-A85F-D274A590C982}"/>
              </a:ext>
            </a:extLst>
          </p:cNvPr>
          <p:cNvSpPr txBox="1">
            <a:spLocks noChangeArrowheads="1"/>
          </p:cNvSpPr>
          <p:nvPr/>
        </p:nvSpPr>
        <p:spPr bwMode="auto">
          <a:xfrm>
            <a:off x="5596733" y="2816225"/>
            <a:ext cx="1100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400" b="1">
                <a:solidFill>
                  <a:srgbClr val="3366CC"/>
                </a:solidFill>
              </a:rPr>
              <a:t>HSL</a:t>
            </a:r>
            <a:endParaRPr lang="fr-FR" altLang="cs-CZ" sz="2400">
              <a:solidFill>
                <a:srgbClr val="3366CC"/>
              </a:solidFill>
            </a:endParaRPr>
          </a:p>
        </p:txBody>
      </p:sp>
      <p:sp>
        <p:nvSpPr>
          <p:cNvPr id="18479" name="Text Box 47">
            <a:extLst>
              <a:ext uri="{FF2B5EF4-FFF2-40B4-BE49-F238E27FC236}">
                <a16:creationId xmlns:a16="http://schemas.microsoft.com/office/drawing/2014/main" id="{8C4794FA-B3D1-4DFB-87EC-9BAC2F22AA65}"/>
              </a:ext>
            </a:extLst>
          </p:cNvPr>
          <p:cNvSpPr txBox="1">
            <a:spLocks noChangeArrowheads="1"/>
          </p:cNvSpPr>
          <p:nvPr/>
        </p:nvSpPr>
        <p:spPr bwMode="auto">
          <a:xfrm>
            <a:off x="3139282" y="2674938"/>
            <a:ext cx="481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IRS</a:t>
            </a:r>
          </a:p>
        </p:txBody>
      </p:sp>
      <p:sp>
        <p:nvSpPr>
          <p:cNvPr id="18480" name="Text Box 48">
            <a:extLst>
              <a:ext uri="{FF2B5EF4-FFF2-40B4-BE49-F238E27FC236}">
                <a16:creationId xmlns:a16="http://schemas.microsoft.com/office/drawing/2014/main" id="{0979DA6A-4681-4CD3-9CAD-9C3CAD8442A5}"/>
              </a:ext>
            </a:extLst>
          </p:cNvPr>
          <p:cNvSpPr txBox="1">
            <a:spLocks noChangeArrowheads="1"/>
          </p:cNvSpPr>
          <p:nvPr/>
        </p:nvSpPr>
        <p:spPr bwMode="auto">
          <a:xfrm>
            <a:off x="2651920" y="3151188"/>
            <a:ext cx="638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t>PI3-K</a:t>
            </a:r>
          </a:p>
        </p:txBody>
      </p:sp>
      <p:sp>
        <p:nvSpPr>
          <p:cNvPr id="18481" name="Text Box 49">
            <a:extLst>
              <a:ext uri="{FF2B5EF4-FFF2-40B4-BE49-F238E27FC236}">
                <a16:creationId xmlns:a16="http://schemas.microsoft.com/office/drawing/2014/main" id="{D71068C2-A10B-41A6-B4BB-1C4248B75A1D}"/>
              </a:ext>
            </a:extLst>
          </p:cNvPr>
          <p:cNvSpPr txBox="1">
            <a:spLocks noChangeArrowheads="1"/>
          </p:cNvSpPr>
          <p:nvPr/>
        </p:nvSpPr>
        <p:spPr bwMode="auto">
          <a:xfrm>
            <a:off x="2628107" y="3616326"/>
            <a:ext cx="564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PKB</a:t>
            </a:r>
          </a:p>
        </p:txBody>
      </p:sp>
      <p:grpSp>
        <p:nvGrpSpPr>
          <p:cNvPr id="18482" name="Group 50">
            <a:extLst>
              <a:ext uri="{FF2B5EF4-FFF2-40B4-BE49-F238E27FC236}">
                <a16:creationId xmlns:a16="http://schemas.microsoft.com/office/drawing/2014/main" id="{57F17010-4EA2-449F-922D-D7A5309BBC38}"/>
              </a:ext>
            </a:extLst>
          </p:cNvPr>
          <p:cNvGrpSpPr>
            <a:grpSpLocks/>
          </p:cNvGrpSpPr>
          <p:nvPr/>
        </p:nvGrpSpPr>
        <p:grpSpPr bwMode="auto">
          <a:xfrm rot="5826821">
            <a:off x="2513807" y="1733550"/>
            <a:ext cx="469900" cy="1193800"/>
            <a:chOff x="364" y="940"/>
            <a:chExt cx="296" cy="752"/>
          </a:xfrm>
        </p:grpSpPr>
        <p:sp>
          <p:nvSpPr>
            <p:cNvPr id="18541" name="Oval 51">
              <a:extLst>
                <a:ext uri="{FF2B5EF4-FFF2-40B4-BE49-F238E27FC236}">
                  <a16:creationId xmlns:a16="http://schemas.microsoft.com/office/drawing/2014/main" id="{9A51FC4E-82C8-4E2D-A642-3375A6F209D0}"/>
                </a:ext>
              </a:extLst>
            </p:cNvPr>
            <p:cNvSpPr>
              <a:spLocks noChangeArrowheads="1"/>
            </p:cNvSpPr>
            <p:nvPr/>
          </p:nvSpPr>
          <p:spPr bwMode="auto">
            <a:xfrm rot="-8919643">
              <a:off x="506" y="1233"/>
              <a:ext cx="53" cy="459"/>
            </a:xfrm>
            <a:prstGeom prst="ellipse">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42" name="Oval 52">
              <a:extLst>
                <a:ext uri="{FF2B5EF4-FFF2-40B4-BE49-F238E27FC236}">
                  <a16:creationId xmlns:a16="http://schemas.microsoft.com/office/drawing/2014/main" id="{9EC55E5A-E3F2-4D1F-A292-A12C2E1DB51C}"/>
                </a:ext>
              </a:extLst>
            </p:cNvPr>
            <p:cNvSpPr>
              <a:spLocks noChangeArrowheads="1"/>
            </p:cNvSpPr>
            <p:nvPr/>
          </p:nvSpPr>
          <p:spPr bwMode="auto">
            <a:xfrm rot="-8919643">
              <a:off x="607" y="1001"/>
              <a:ext cx="53" cy="459"/>
            </a:xfrm>
            <a:prstGeom prst="ellipse">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43" name="Oval 53">
              <a:extLst>
                <a:ext uri="{FF2B5EF4-FFF2-40B4-BE49-F238E27FC236}">
                  <a16:creationId xmlns:a16="http://schemas.microsoft.com/office/drawing/2014/main" id="{B3F02BE3-F8D7-4FC8-9453-4FCD0267C474}"/>
                </a:ext>
              </a:extLst>
            </p:cNvPr>
            <p:cNvSpPr>
              <a:spLocks noChangeArrowheads="1"/>
            </p:cNvSpPr>
            <p:nvPr/>
          </p:nvSpPr>
          <p:spPr bwMode="auto">
            <a:xfrm rot="12680357" flipH="1">
              <a:off x="364" y="1159"/>
              <a:ext cx="53" cy="459"/>
            </a:xfrm>
            <a:prstGeom prst="ellipse">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44" name="Oval 54">
              <a:extLst>
                <a:ext uri="{FF2B5EF4-FFF2-40B4-BE49-F238E27FC236}">
                  <a16:creationId xmlns:a16="http://schemas.microsoft.com/office/drawing/2014/main" id="{63AFD2FF-3245-4F91-921B-0E6063D3E3BC}"/>
                </a:ext>
              </a:extLst>
            </p:cNvPr>
            <p:cNvSpPr>
              <a:spLocks noChangeArrowheads="1"/>
            </p:cNvSpPr>
            <p:nvPr/>
          </p:nvSpPr>
          <p:spPr bwMode="auto">
            <a:xfrm rot="12680357" flipH="1">
              <a:off x="542" y="940"/>
              <a:ext cx="53" cy="459"/>
            </a:xfrm>
            <a:prstGeom prst="ellipse">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8483" name="Text Box 55">
            <a:extLst>
              <a:ext uri="{FF2B5EF4-FFF2-40B4-BE49-F238E27FC236}">
                <a16:creationId xmlns:a16="http://schemas.microsoft.com/office/drawing/2014/main" id="{59C8A2F8-5BF2-4E93-A892-DC059799CFEE}"/>
              </a:ext>
            </a:extLst>
          </p:cNvPr>
          <p:cNvSpPr txBox="1">
            <a:spLocks noChangeArrowheads="1"/>
          </p:cNvSpPr>
          <p:nvPr/>
        </p:nvSpPr>
        <p:spPr bwMode="auto">
          <a:xfrm>
            <a:off x="1273969" y="1473200"/>
            <a:ext cx="137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dirty="0"/>
              <a:t>Inzulínový </a:t>
            </a:r>
          </a:p>
          <a:p>
            <a:r>
              <a:rPr lang="cs-CZ" altLang="cs-CZ" b="1" dirty="0"/>
              <a:t>receptor</a:t>
            </a:r>
            <a:endParaRPr lang="fr-FR" altLang="cs-CZ" b="1" dirty="0"/>
          </a:p>
        </p:txBody>
      </p:sp>
      <p:sp>
        <p:nvSpPr>
          <p:cNvPr id="18484" name="Line 56">
            <a:extLst>
              <a:ext uri="{FF2B5EF4-FFF2-40B4-BE49-F238E27FC236}">
                <a16:creationId xmlns:a16="http://schemas.microsoft.com/office/drawing/2014/main" id="{F7B34EC3-BC45-4B1E-8BFF-F86299BF9A2E}"/>
              </a:ext>
            </a:extLst>
          </p:cNvPr>
          <p:cNvSpPr>
            <a:spLocks noChangeShapeType="1"/>
          </p:cNvSpPr>
          <p:nvPr/>
        </p:nvSpPr>
        <p:spPr bwMode="auto">
          <a:xfrm>
            <a:off x="2918619" y="3405188"/>
            <a:ext cx="6350" cy="2841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85" name="Line 57">
            <a:extLst>
              <a:ext uri="{FF2B5EF4-FFF2-40B4-BE49-F238E27FC236}">
                <a16:creationId xmlns:a16="http://schemas.microsoft.com/office/drawing/2014/main" id="{06686CEE-9EE4-4CC9-AFA8-3616CFF37D5E}"/>
              </a:ext>
            </a:extLst>
          </p:cNvPr>
          <p:cNvSpPr>
            <a:spLocks noChangeShapeType="1"/>
          </p:cNvSpPr>
          <p:nvPr/>
        </p:nvSpPr>
        <p:spPr bwMode="auto">
          <a:xfrm rot="2164969" flipH="1" flipV="1">
            <a:off x="4072732" y="4652963"/>
            <a:ext cx="19050" cy="3286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86" name="Line 58">
            <a:extLst>
              <a:ext uri="{FF2B5EF4-FFF2-40B4-BE49-F238E27FC236}">
                <a16:creationId xmlns:a16="http://schemas.microsoft.com/office/drawing/2014/main" id="{D9E698F3-BC96-42BE-8F7A-4CF22195F07E}"/>
              </a:ext>
            </a:extLst>
          </p:cNvPr>
          <p:cNvSpPr>
            <a:spLocks noChangeShapeType="1"/>
          </p:cNvSpPr>
          <p:nvPr/>
        </p:nvSpPr>
        <p:spPr bwMode="auto">
          <a:xfrm rot="10800000" flipV="1">
            <a:off x="2929732" y="2938464"/>
            <a:ext cx="273050" cy="2381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87" name="Text Box 59">
            <a:extLst>
              <a:ext uri="{FF2B5EF4-FFF2-40B4-BE49-F238E27FC236}">
                <a16:creationId xmlns:a16="http://schemas.microsoft.com/office/drawing/2014/main" id="{CD11A05B-EFCE-47E9-92B0-C49B3648762A}"/>
              </a:ext>
            </a:extLst>
          </p:cNvPr>
          <p:cNvSpPr txBox="1">
            <a:spLocks noChangeArrowheads="1"/>
          </p:cNvSpPr>
          <p:nvPr/>
        </p:nvSpPr>
        <p:spPr bwMode="auto">
          <a:xfrm rot="16200000">
            <a:off x="6501607" y="29606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400" b="1"/>
              <a:t>HSL</a:t>
            </a:r>
            <a:endParaRPr lang="fr-FR" altLang="cs-CZ" sz="2400" b="1">
              <a:solidFill>
                <a:srgbClr val="FF0000"/>
              </a:solidFill>
            </a:endParaRPr>
          </a:p>
        </p:txBody>
      </p:sp>
      <p:sp>
        <p:nvSpPr>
          <p:cNvPr id="18488" name="Rectangle 60">
            <a:extLst>
              <a:ext uri="{FF2B5EF4-FFF2-40B4-BE49-F238E27FC236}">
                <a16:creationId xmlns:a16="http://schemas.microsoft.com/office/drawing/2014/main" id="{555AA73A-3BFC-4589-9637-A6F95A27F8B4}"/>
              </a:ext>
            </a:extLst>
          </p:cNvPr>
          <p:cNvSpPr>
            <a:spLocks noChangeArrowheads="1"/>
          </p:cNvSpPr>
          <p:nvPr/>
        </p:nvSpPr>
        <p:spPr bwMode="auto">
          <a:xfrm rot="16200000">
            <a:off x="7219157" y="3084513"/>
            <a:ext cx="273050" cy="206375"/>
          </a:xfrm>
          <a:prstGeom prst="rect">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89" name="Line 61">
            <a:extLst>
              <a:ext uri="{FF2B5EF4-FFF2-40B4-BE49-F238E27FC236}">
                <a16:creationId xmlns:a16="http://schemas.microsoft.com/office/drawing/2014/main" id="{474F55F6-AD9F-488B-9BAA-ACA6975F916F}"/>
              </a:ext>
            </a:extLst>
          </p:cNvPr>
          <p:cNvSpPr>
            <a:spLocks noChangeShapeType="1"/>
          </p:cNvSpPr>
          <p:nvPr/>
        </p:nvSpPr>
        <p:spPr bwMode="auto">
          <a:xfrm>
            <a:off x="3167858" y="3752850"/>
            <a:ext cx="244475" cy="6350"/>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490" name="AutoShape 62">
            <a:extLst>
              <a:ext uri="{FF2B5EF4-FFF2-40B4-BE49-F238E27FC236}">
                <a16:creationId xmlns:a16="http://schemas.microsoft.com/office/drawing/2014/main" id="{269B6377-5D4D-4D59-8953-6FEEF2E76C52}"/>
              </a:ext>
            </a:extLst>
          </p:cNvPr>
          <p:cNvSpPr>
            <a:spLocks noChangeArrowheads="1"/>
          </p:cNvSpPr>
          <p:nvPr/>
        </p:nvSpPr>
        <p:spPr bwMode="auto">
          <a:xfrm rot="9962078">
            <a:off x="8427244" y="3589338"/>
            <a:ext cx="381000"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1" name="AutoShape 63">
            <a:extLst>
              <a:ext uri="{FF2B5EF4-FFF2-40B4-BE49-F238E27FC236}">
                <a16:creationId xmlns:a16="http://schemas.microsoft.com/office/drawing/2014/main" id="{056B7FB2-905F-432D-A03D-47A37D3413D8}"/>
              </a:ext>
            </a:extLst>
          </p:cNvPr>
          <p:cNvSpPr>
            <a:spLocks noChangeArrowheads="1"/>
          </p:cNvSpPr>
          <p:nvPr/>
        </p:nvSpPr>
        <p:spPr bwMode="auto">
          <a:xfrm rot="8434782">
            <a:off x="8752683" y="3427413"/>
            <a:ext cx="382587"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2" name="AutoShape 64">
            <a:extLst>
              <a:ext uri="{FF2B5EF4-FFF2-40B4-BE49-F238E27FC236}">
                <a16:creationId xmlns:a16="http://schemas.microsoft.com/office/drawing/2014/main" id="{89D6EC05-DFDE-4531-9D04-5C94BD2E1F5B}"/>
              </a:ext>
            </a:extLst>
          </p:cNvPr>
          <p:cNvSpPr>
            <a:spLocks noChangeArrowheads="1"/>
          </p:cNvSpPr>
          <p:nvPr/>
        </p:nvSpPr>
        <p:spPr bwMode="auto">
          <a:xfrm rot="6059187">
            <a:off x="8927307" y="3133725"/>
            <a:ext cx="381000"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3" name="AutoShape 65">
            <a:extLst>
              <a:ext uri="{FF2B5EF4-FFF2-40B4-BE49-F238E27FC236}">
                <a16:creationId xmlns:a16="http://schemas.microsoft.com/office/drawing/2014/main" id="{A4E9B287-4F61-4A84-93AD-394D49715142}"/>
              </a:ext>
            </a:extLst>
          </p:cNvPr>
          <p:cNvSpPr>
            <a:spLocks noChangeArrowheads="1"/>
          </p:cNvSpPr>
          <p:nvPr/>
        </p:nvSpPr>
        <p:spPr bwMode="auto">
          <a:xfrm rot="3497900">
            <a:off x="8863807" y="2792413"/>
            <a:ext cx="381000"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4" name="AutoShape 66">
            <a:extLst>
              <a:ext uri="{FF2B5EF4-FFF2-40B4-BE49-F238E27FC236}">
                <a16:creationId xmlns:a16="http://schemas.microsoft.com/office/drawing/2014/main" id="{36D1A1DE-9D3F-4C49-9C82-803B51AF58B9}"/>
              </a:ext>
            </a:extLst>
          </p:cNvPr>
          <p:cNvSpPr>
            <a:spLocks noChangeArrowheads="1"/>
          </p:cNvSpPr>
          <p:nvPr/>
        </p:nvSpPr>
        <p:spPr bwMode="auto">
          <a:xfrm rot="1284873">
            <a:off x="8593933" y="2568575"/>
            <a:ext cx="382587" cy="228600"/>
          </a:xfrm>
          <a:prstGeom prst="pentagon">
            <a:avLst/>
          </a:prstGeom>
          <a:solidFill>
            <a:srgbClr val="993366"/>
          </a:solidFill>
          <a:ln w="9525">
            <a:solidFill>
              <a:srgbClr val="993366"/>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5" name="AutoShape 67">
            <a:extLst>
              <a:ext uri="{FF2B5EF4-FFF2-40B4-BE49-F238E27FC236}">
                <a16:creationId xmlns:a16="http://schemas.microsoft.com/office/drawing/2014/main" id="{87DAA7C8-8F2D-4C42-95B6-1A08C9C2C356}"/>
              </a:ext>
            </a:extLst>
          </p:cNvPr>
          <p:cNvSpPr>
            <a:spLocks noChangeArrowheads="1"/>
          </p:cNvSpPr>
          <p:nvPr/>
        </p:nvSpPr>
        <p:spPr bwMode="auto">
          <a:xfrm>
            <a:off x="6076157" y="2193926"/>
            <a:ext cx="925512" cy="593725"/>
          </a:xfrm>
          <a:prstGeom prst="curvedDownArrow">
            <a:avLst>
              <a:gd name="adj1" fmla="val 21585"/>
              <a:gd name="adj2" fmla="val 52762"/>
              <a:gd name="adj3" fmla="val 37167"/>
            </a:avLst>
          </a:prstGeom>
          <a:solidFill>
            <a:srgbClr val="3366CC"/>
          </a:solidFill>
          <a:ln w="9525">
            <a:solidFill>
              <a:srgbClr val="33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6" name="Oval 68">
            <a:extLst>
              <a:ext uri="{FF2B5EF4-FFF2-40B4-BE49-F238E27FC236}">
                <a16:creationId xmlns:a16="http://schemas.microsoft.com/office/drawing/2014/main" id="{70F1F725-7502-4B3A-B5BC-DA46A959ECC9}"/>
              </a:ext>
            </a:extLst>
          </p:cNvPr>
          <p:cNvSpPr>
            <a:spLocks noChangeArrowheads="1"/>
          </p:cNvSpPr>
          <p:nvPr/>
        </p:nvSpPr>
        <p:spPr bwMode="auto">
          <a:xfrm>
            <a:off x="6968332" y="2557463"/>
            <a:ext cx="309562" cy="309562"/>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7" name="Oval 69">
            <a:extLst>
              <a:ext uri="{FF2B5EF4-FFF2-40B4-BE49-F238E27FC236}">
                <a16:creationId xmlns:a16="http://schemas.microsoft.com/office/drawing/2014/main" id="{5E3119B9-1AF2-4868-B0E7-233D8C6E3F41}"/>
              </a:ext>
            </a:extLst>
          </p:cNvPr>
          <p:cNvSpPr>
            <a:spLocks noChangeArrowheads="1"/>
          </p:cNvSpPr>
          <p:nvPr/>
        </p:nvSpPr>
        <p:spPr bwMode="auto">
          <a:xfrm>
            <a:off x="6968332" y="2065338"/>
            <a:ext cx="309562" cy="309562"/>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8" name="Oval 70">
            <a:extLst>
              <a:ext uri="{FF2B5EF4-FFF2-40B4-BE49-F238E27FC236}">
                <a16:creationId xmlns:a16="http://schemas.microsoft.com/office/drawing/2014/main" id="{B036BEDC-A184-456D-98AB-F868D563DE2F}"/>
              </a:ext>
            </a:extLst>
          </p:cNvPr>
          <p:cNvSpPr>
            <a:spLocks noChangeArrowheads="1"/>
          </p:cNvSpPr>
          <p:nvPr/>
        </p:nvSpPr>
        <p:spPr bwMode="auto">
          <a:xfrm>
            <a:off x="6968332" y="1593851"/>
            <a:ext cx="309562" cy="309563"/>
          </a:xfrm>
          <a:prstGeom prst="ellipse">
            <a:avLst/>
          </a:prstGeom>
          <a:solidFill>
            <a:srgbClr val="A50021"/>
          </a:solidFill>
          <a:ln w="9525">
            <a:solidFill>
              <a:srgbClr val="A5002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99" name="Rectangle 71">
            <a:extLst>
              <a:ext uri="{FF2B5EF4-FFF2-40B4-BE49-F238E27FC236}">
                <a16:creationId xmlns:a16="http://schemas.microsoft.com/office/drawing/2014/main" id="{0722BE22-525D-4996-8C8D-90D7FEDBC994}"/>
              </a:ext>
            </a:extLst>
          </p:cNvPr>
          <p:cNvSpPr>
            <a:spLocks noChangeArrowheads="1"/>
          </p:cNvSpPr>
          <p:nvPr/>
        </p:nvSpPr>
        <p:spPr bwMode="auto">
          <a:xfrm rot="19343936" flipV="1">
            <a:off x="3842544" y="1557338"/>
            <a:ext cx="77788" cy="762000"/>
          </a:xfrm>
          <a:prstGeom prst="rect">
            <a:avLst/>
          </a:prstGeom>
          <a:solidFill>
            <a:srgbClr val="009999"/>
          </a:solidFill>
          <a:ln w="9525">
            <a:solidFill>
              <a:srgbClr val="0099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00" name="Rectangle 72" descr="blanc)">
            <a:extLst>
              <a:ext uri="{FF2B5EF4-FFF2-40B4-BE49-F238E27FC236}">
                <a16:creationId xmlns:a16="http://schemas.microsoft.com/office/drawing/2014/main" id="{2A9545B4-F313-4A57-A7F3-818DEB3ACE22}"/>
              </a:ext>
            </a:extLst>
          </p:cNvPr>
          <p:cNvSpPr>
            <a:spLocks noChangeArrowheads="1"/>
          </p:cNvSpPr>
          <p:nvPr/>
        </p:nvSpPr>
        <p:spPr bwMode="auto">
          <a:xfrm rot="19343936" flipV="1">
            <a:off x="3907632" y="1892300"/>
            <a:ext cx="228600" cy="457200"/>
          </a:xfrm>
          <a:prstGeom prst="rect">
            <a:avLst/>
          </a:prstGeom>
          <a:pattFill prst="dkHorz">
            <a:fgClr>
              <a:srgbClr val="009999"/>
            </a:fgClr>
            <a:bgClr>
              <a:srgbClr val="FFFFFF"/>
            </a:bgClr>
          </a:pattFill>
          <a:ln w="9525">
            <a:solidFill>
              <a:srgbClr val="00999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01" name="Line 73">
            <a:extLst>
              <a:ext uri="{FF2B5EF4-FFF2-40B4-BE49-F238E27FC236}">
                <a16:creationId xmlns:a16="http://schemas.microsoft.com/office/drawing/2014/main" id="{367D0025-F3DE-44E3-8666-CB9CB9E283AC}"/>
              </a:ext>
            </a:extLst>
          </p:cNvPr>
          <p:cNvSpPr>
            <a:spLocks noChangeShapeType="1"/>
          </p:cNvSpPr>
          <p:nvPr/>
        </p:nvSpPr>
        <p:spPr bwMode="auto">
          <a:xfrm flipH="1" flipV="1">
            <a:off x="4683920" y="2905125"/>
            <a:ext cx="277813" cy="300038"/>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cs-CZ"/>
          </a:p>
        </p:txBody>
      </p:sp>
      <p:sp>
        <p:nvSpPr>
          <p:cNvPr id="18502" name="Line 74">
            <a:extLst>
              <a:ext uri="{FF2B5EF4-FFF2-40B4-BE49-F238E27FC236}">
                <a16:creationId xmlns:a16="http://schemas.microsoft.com/office/drawing/2014/main" id="{CB71FEEF-6399-4DB5-B310-CE8D2F541CC5}"/>
              </a:ext>
            </a:extLst>
          </p:cNvPr>
          <p:cNvSpPr>
            <a:spLocks noChangeShapeType="1"/>
          </p:cNvSpPr>
          <p:nvPr/>
        </p:nvSpPr>
        <p:spPr bwMode="auto">
          <a:xfrm flipH="1" flipV="1">
            <a:off x="7857333" y="3960813"/>
            <a:ext cx="174625" cy="488950"/>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503" name="Line 75">
            <a:extLst>
              <a:ext uri="{FF2B5EF4-FFF2-40B4-BE49-F238E27FC236}">
                <a16:creationId xmlns:a16="http://schemas.microsoft.com/office/drawing/2014/main" id="{969E7B51-3ED0-4F97-9FF6-9B0D3A0488C1}"/>
              </a:ext>
            </a:extLst>
          </p:cNvPr>
          <p:cNvSpPr>
            <a:spLocks noChangeShapeType="1"/>
          </p:cNvSpPr>
          <p:nvPr/>
        </p:nvSpPr>
        <p:spPr bwMode="auto">
          <a:xfrm flipV="1">
            <a:off x="8041482" y="3995739"/>
            <a:ext cx="182562" cy="471487"/>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504" name="Line 76">
            <a:extLst>
              <a:ext uri="{FF2B5EF4-FFF2-40B4-BE49-F238E27FC236}">
                <a16:creationId xmlns:a16="http://schemas.microsoft.com/office/drawing/2014/main" id="{50554ABB-E3BD-4D9C-A118-8A6EFEDA3DB4}"/>
              </a:ext>
            </a:extLst>
          </p:cNvPr>
          <p:cNvSpPr>
            <a:spLocks noChangeShapeType="1"/>
          </p:cNvSpPr>
          <p:nvPr/>
        </p:nvSpPr>
        <p:spPr bwMode="auto">
          <a:xfrm>
            <a:off x="6633370" y="4456113"/>
            <a:ext cx="1425575" cy="0"/>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05" name="Line 77">
            <a:extLst>
              <a:ext uri="{FF2B5EF4-FFF2-40B4-BE49-F238E27FC236}">
                <a16:creationId xmlns:a16="http://schemas.microsoft.com/office/drawing/2014/main" id="{A5D2352C-F88F-4BD6-9E7C-62901647E456}"/>
              </a:ext>
            </a:extLst>
          </p:cNvPr>
          <p:cNvSpPr>
            <a:spLocks noChangeShapeType="1"/>
          </p:cNvSpPr>
          <p:nvPr/>
        </p:nvSpPr>
        <p:spPr bwMode="auto">
          <a:xfrm flipH="1" flipV="1">
            <a:off x="6155532" y="3214689"/>
            <a:ext cx="0" cy="1023937"/>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506" name="Line 78">
            <a:extLst>
              <a:ext uri="{FF2B5EF4-FFF2-40B4-BE49-F238E27FC236}">
                <a16:creationId xmlns:a16="http://schemas.microsoft.com/office/drawing/2014/main" id="{2FAAD073-2143-4037-91C4-CBC7D7AF1F88}"/>
              </a:ext>
            </a:extLst>
          </p:cNvPr>
          <p:cNvSpPr>
            <a:spLocks noChangeShapeType="1"/>
          </p:cNvSpPr>
          <p:nvPr/>
        </p:nvSpPr>
        <p:spPr bwMode="auto">
          <a:xfrm>
            <a:off x="3807619" y="3906839"/>
            <a:ext cx="274638" cy="427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8507" name="Text Box 79">
            <a:extLst>
              <a:ext uri="{FF2B5EF4-FFF2-40B4-BE49-F238E27FC236}">
                <a16:creationId xmlns:a16="http://schemas.microsoft.com/office/drawing/2014/main" id="{C0FDA301-6E43-486A-B977-E79DD47339BE}"/>
              </a:ext>
            </a:extLst>
          </p:cNvPr>
          <p:cNvSpPr txBox="1">
            <a:spLocks noChangeArrowheads="1"/>
          </p:cNvSpPr>
          <p:nvPr/>
        </p:nvSpPr>
        <p:spPr bwMode="auto">
          <a:xfrm>
            <a:off x="3105944" y="3346451"/>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t>?</a:t>
            </a:r>
          </a:p>
        </p:txBody>
      </p:sp>
      <p:grpSp>
        <p:nvGrpSpPr>
          <p:cNvPr id="18508" name="Group 80">
            <a:extLst>
              <a:ext uri="{FF2B5EF4-FFF2-40B4-BE49-F238E27FC236}">
                <a16:creationId xmlns:a16="http://schemas.microsoft.com/office/drawing/2014/main" id="{45A4725F-A05E-4638-A02E-71D5C8374DAE}"/>
              </a:ext>
            </a:extLst>
          </p:cNvPr>
          <p:cNvGrpSpPr>
            <a:grpSpLocks/>
          </p:cNvGrpSpPr>
          <p:nvPr/>
        </p:nvGrpSpPr>
        <p:grpSpPr bwMode="auto">
          <a:xfrm rot="3891018">
            <a:off x="7585869" y="2282825"/>
            <a:ext cx="363538" cy="674688"/>
            <a:chOff x="3983" y="1579"/>
            <a:chExt cx="390" cy="427"/>
          </a:xfrm>
        </p:grpSpPr>
        <p:sp>
          <p:nvSpPr>
            <p:cNvPr id="18539" name="Rectangle 81">
              <a:extLst>
                <a:ext uri="{FF2B5EF4-FFF2-40B4-BE49-F238E27FC236}">
                  <a16:creationId xmlns:a16="http://schemas.microsoft.com/office/drawing/2014/main" id="{EE5295B6-4C5A-43B3-B717-3D768D752BCE}"/>
                </a:ext>
              </a:extLst>
            </p:cNvPr>
            <p:cNvSpPr>
              <a:spLocks noChangeArrowheads="1"/>
            </p:cNvSpPr>
            <p:nvPr/>
          </p:nvSpPr>
          <p:spPr bwMode="auto">
            <a:xfrm rot="-5400000">
              <a:off x="3899" y="1663"/>
              <a:ext cx="427" cy="259"/>
            </a:xfrm>
            <a:prstGeom prst="rect">
              <a:avLst/>
            </a:prstGeom>
            <a:solidFill>
              <a:srgbClr val="FF66CC"/>
            </a:solidFill>
            <a:ln w="9525">
              <a:solidFill>
                <a:srgbClr val="FF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cs-CZ" sz="1600" b="1"/>
                <a:t>ATGL</a:t>
              </a:r>
            </a:p>
          </p:txBody>
        </p:sp>
        <p:sp>
          <p:nvSpPr>
            <p:cNvPr id="18540" name="Rectangle 82">
              <a:extLst>
                <a:ext uri="{FF2B5EF4-FFF2-40B4-BE49-F238E27FC236}">
                  <a16:creationId xmlns:a16="http://schemas.microsoft.com/office/drawing/2014/main" id="{A62517A2-2221-47A3-8CC3-1C91C962BCD5}"/>
                </a:ext>
              </a:extLst>
            </p:cNvPr>
            <p:cNvSpPr>
              <a:spLocks noChangeArrowheads="1"/>
            </p:cNvSpPr>
            <p:nvPr/>
          </p:nvSpPr>
          <p:spPr bwMode="auto">
            <a:xfrm rot="-5400000">
              <a:off x="4223" y="1728"/>
              <a:ext cx="172" cy="129"/>
            </a:xfrm>
            <a:prstGeom prst="rect">
              <a:avLst/>
            </a:prstGeom>
            <a:solidFill>
              <a:srgbClr val="FF66CC"/>
            </a:solidFill>
            <a:ln w="9525">
              <a:solidFill>
                <a:srgbClr val="FF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8509" name="Rectangle 83">
            <a:extLst>
              <a:ext uri="{FF2B5EF4-FFF2-40B4-BE49-F238E27FC236}">
                <a16:creationId xmlns:a16="http://schemas.microsoft.com/office/drawing/2014/main" id="{76AD57AF-2C70-46E6-A37C-D3DD9B96A134}"/>
              </a:ext>
            </a:extLst>
          </p:cNvPr>
          <p:cNvSpPr>
            <a:spLocks noChangeArrowheads="1"/>
          </p:cNvSpPr>
          <p:nvPr/>
        </p:nvSpPr>
        <p:spPr bwMode="auto">
          <a:xfrm>
            <a:off x="7576345" y="485776"/>
            <a:ext cx="115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solidFill>
                  <a:srgbClr val="A50021"/>
                </a:solidFill>
              </a:rPr>
              <a:t>glycerol</a:t>
            </a:r>
          </a:p>
        </p:txBody>
      </p:sp>
      <p:sp>
        <p:nvSpPr>
          <p:cNvPr id="18510" name="AutoShape 84">
            <a:extLst>
              <a:ext uri="{FF2B5EF4-FFF2-40B4-BE49-F238E27FC236}">
                <a16:creationId xmlns:a16="http://schemas.microsoft.com/office/drawing/2014/main" id="{767472CB-5BF6-41EE-9204-3A3459866790}"/>
              </a:ext>
            </a:extLst>
          </p:cNvPr>
          <p:cNvSpPr>
            <a:spLocks noChangeArrowheads="1"/>
          </p:cNvSpPr>
          <p:nvPr/>
        </p:nvSpPr>
        <p:spPr bwMode="auto">
          <a:xfrm rot="11764237">
            <a:off x="5029995" y="5703888"/>
            <a:ext cx="47625" cy="406400"/>
          </a:xfrm>
          <a:prstGeom prst="can">
            <a:avLst>
              <a:gd name="adj" fmla="val 213333"/>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1" name="AutoShape 85">
            <a:extLst>
              <a:ext uri="{FF2B5EF4-FFF2-40B4-BE49-F238E27FC236}">
                <a16:creationId xmlns:a16="http://schemas.microsoft.com/office/drawing/2014/main" id="{843A5263-2D95-4F69-ABCB-07B1B2353AF9}"/>
              </a:ext>
            </a:extLst>
          </p:cNvPr>
          <p:cNvSpPr>
            <a:spLocks noChangeArrowheads="1"/>
          </p:cNvSpPr>
          <p:nvPr/>
        </p:nvSpPr>
        <p:spPr bwMode="auto">
          <a:xfrm rot="11764237">
            <a:off x="4936333" y="5676900"/>
            <a:ext cx="47625" cy="406400"/>
          </a:xfrm>
          <a:prstGeom prst="can">
            <a:avLst>
              <a:gd name="adj" fmla="val 213333"/>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2" name="AutoShape 86">
            <a:extLst>
              <a:ext uri="{FF2B5EF4-FFF2-40B4-BE49-F238E27FC236}">
                <a16:creationId xmlns:a16="http://schemas.microsoft.com/office/drawing/2014/main" id="{ADFD319E-8471-48C7-AB50-86C56AC99175}"/>
              </a:ext>
            </a:extLst>
          </p:cNvPr>
          <p:cNvSpPr>
            <a:spLocks noChangeArrowheads="1"/>
          </p:cNvSpPr>
          <p:nvPr/>
        </p:nvSpPr>
        <p:spPr bwMode="auto">
          <a:xfrm rot="11764237">
            <a:off x="4844257" y="5649913"/>
            <a:ext cx="49212" cy="406400"/>
          </a:xfrm>
          <a:prstGeom prst="can">
            <a:avLst>
              <a:gd name="adj" fmla="val 206454"/>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3" name="AutoShape 87">
            <a:extLst>
              <a:ext uri="{FF2B5EF4-FFF2-40B4-BE49-F238E27FC236}">
                <a16:creationId xmlns:a16="http://schemas.microsoft.com/office/drawing/2014/main" id="{34D54243-D373-4B83-8528-E1438F3FE59A}"/>
              </a:ext>
            </a:extLst>
          </p:cNvPr>
          <p:cNvSpPr>
            <a:spLocks noChangeArrowheads="1"/>
          </p:cNvSpPr>
          <p:nvPr/>
        </p:nvSpPr>
        <p:spPr bwMode="auto">
          <a:xfrm rot="11764237">
            <a:off x="4753770" y="5624513"/>
            <a:ext cx="47625" cy="406400"/>
          </a:xfrm>
          <a:prstGeom prst="can">
            <a:avLst>
              <a:gd name="adj" fmla="val 213333"/>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4" name="AutoShape 88">
            <a:extLst>
              <a:ext uri="{FF2B5EF4-FFF2-40B4-BE49-F238E27FC236}">
                <a16:creationId xmlns:a16="http://schemas.microsoft.com/office/drawing/2014/main" id="{95AF2C9A-CE87-4656-9D26-B5865997AD34}"/>
              </a:ext>
            </a:extLst>
          </p:cNvPr>
          <p:cNvSpPr>
            <a:spLocks noChangeArrowheads="1"/>
          </p:cNvSpPr>
          <p:nvPr/>
        </p:nvSpPr>
        <p:spPr bwMode="auto">
          <a:xfrm rot="11764237">
            <a:off x="4660107" y="5597525"/>
            <a:ext cx="50800" cy="406400"/>
          </a:xfrm>
          <a:prstGeom prst="can">
            <a:avLst>
              <a:gd name="adj" fmla="val 200000"/>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5" name="AutoShape 89">
            <a:extLst>
              <a:ext uri="{FF2B5EF4-FFF2-40B4-BE49-F238E27FC236}">
                <a16:creationId xmlns:a16="http://schemas.microsoft.com/office/drawing/2014/main" id="{B90EBBFA-5703-4BE7-A51C-DE2611ECB156}"/>
              </a:ext>
            </a:extLst>
          </p:cNvPr>
          <p:cNvSpPr>
            <a:spLocks noChangeArrowheads="1"/>
          </p:cNvSpPr>
          <p:nvPr/>
        </p:nvSpPr>
        <p:spPr bwMode="auto">
          <a:xfrm rot="11764237">
            <a:off x="4477544" y="5546725"/>
            <a:ext cx="50800" cy="406400"/>
          </a:xfrm>
          <a:prstGeom prst="can">
            <a:avLst>
              <a:gd name="adj" fmla="val 200000"/>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6" name="AutoShape 90">
            <a:extLst>
              <a:ext uri="{FF2B5EF4-FFF2-40B4-BE49-F238E27FC236}">
                <a16:creationId xmlns:a16="http://schemas.microsoft.com/office/drawing/2014/main" id="{8105E390-8B0A-4550-8FD4-A99A2F1ADD12}"/>
              </a:ext>
            </a:extLst>
          </p:cNvPr>
          <p:cNvSpPr>
            <a:spLocks noChangeArrowheads="1"/>
          </p:cNvSpPr>
          <p:nvPr/>
        </p:nvSpPr>
        <p:spPr bwMode="auto">
          <a:xfrm rot="11764237">
            <a:off x="4387058" y="5521325"/>
            <a:ext cx="47625" cy="406400"/>
          </a:xfrm>
          <a:prstGeom prst="can">
            <a:avLst>
              <a:gd name="adj" fmla="val 213333"/>
            </a:avLst>
          </a:prstGeom>
          <a:solidFill>
            <a:srgbClr val="666699"/>
          </a:solidFill>
          <a:ln w="9525">
            <a:solidFill>
              <a:srgbClr val="6666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7" name="Freeform 91">
            <a:extLst>
              <a:ext uri="{FF2B5EF4-FFF2-40B4-BE49-F238E27FC236}">
                <a16:creationId xmlns:a16="http://schemas.microsoft.com/office/drawing/2014/main" id="{83D38F7F-0B78-4540-9047-AE0DE041DF9B}"/>
              </a:ext>
            </a:extLst>
          </p:cNvPr>
          <p:cNvSpPr>
            <a:spLocks/>
          </p:cNvSpPr>
          <p:nvPr/>
        </p:nvSpPr>
        <p:spPr bwMode="auto">
          <a:xfrm rot="11764237">
            <a:off x="4755358" y="6022976"/>
            <a:ext cx="230187" cy="233363"/>
          </a:xfrm>
          <a:custGeom>
            <a:avLst/>
            <a:gdLst>
              <a:gd name="T0" fmla="*/ 14 w 470"/>
              <a:gd name="T1" fmla="*/ 328 h 328"/>
              <a:gd name="T2" fmla="*/ 126 w 470"/>
              <a:gd name="T3" fmla="*/ 56 h 328"/>
              <a:gd name="T4" fmla="*/ 430 w 470"/>
              <a:gd name="T5" fmla="*/ 56 h 328"/>
              <a:gd name="T6" fmla="*/ 470 w 470"/>
              <a:gd name="T7" fmla="*/ 0 h 328"/>
              <a:gd name="T8" fmla="*/ 0 60000 65536"/>
              <a:gd name="T9" fmla="*/ 0 60000 65536"/>
              <a:gd name="T10" fmla="*/ 0 60000 65536"/>
              <a:gd name="T11" fmla="*/ 0 60000 65536"/>
              <a:gd name="T12" fmla="*/ 0 w 470"/>
              <a:gd name="T13" fmla="*/ 0 h 328"/>
              <a:gd name="T14" fmla="*/ 470 w 470"/>
              <a:gd name="T15" fmla="*/ 328 h 328"/>
            </a:gdLst>
            <a:ahLst/>
            <a:cxnLst>
              <a:cxn ang="T8">
                <a:pos x="T0" y="T1"/>
              </a:cxn>
              <a:cxn ang="T9">
                <a:pos x="T2" y="T3"/>
              </a:cxn>
              <a:cxn ang="T10">
                <a:pos x="T4" y="T5"/>
              </a:cxn>
              <a:cxn ang="T11">
                <a:pos x="T6" y="T7"/>
              </a:cxn>
            </a:cxnLst>
            <a:rect l="T12" t="T13" r="T14" b="T15"/>
            <a:pathLst>
              <a:path w="470" h="328">
                <a:moveTo>
                  <a:pt x="14" y="328"/>
                </a:moveTo>
                <a:cubicBezTo>
                  <a:pt x="49" y="224"/>
                  <a:pt x="0" y="98"/>
                  <a:pt x="126" y="56"/>
                </a:cubicBezTo>
                <a:cubicBezTo>
                  <a:pt x="234" y="92"/>
                  <a:pt x="192" y="81"/>
                  <a:pt x="430" y="56"/>
                </a:cubicBezTo>
                <a:cubicBezTo>
                  <a:pt x="444" y="55"/>
                  <a:pt x="470" y="13"/>
                  <a:pt x="47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8" name="Freeform 92">
            <a:extLst>
              <a:ext uri="{FF2B5EF4-FFF2-40B4-BE49-F238E27FC236}">
                <a16:creationId xmlns:a16="http://schemas.microsoft.com/office/drawing/2014/main" id="{A951C030-135B-4C7E-BACE-D7F824A36BD6}"/>
              </a:ext>
            </a:extLst>
          </p:cNvPr>
          <p:cNvSpPr>
            <a:spLocks/>
          </p:cNvSpPr>
          <p:nvPr/>
        </p:nvSpPr>
        <p:spPr bwMode="auto">
          <a:xfrm rot="11764237">
            <a:off x="5006182" y="5592764"/>
            <a:ext cx="138112" cy="109537"/>
          </a:xfrm>
          <a:custGeom>
            <a:avLst/>
            <a:gdLst>
              <a:gd name="T0" fmla="*/ 37 w 280"/>
              <a:gd name="T1" fmla="*/ 6 h 156"/>
              <a:gd name="T2" fmla="*/ 19 w 280"/>
              <a:gd name="T3" fmla="*/ 64 h 156"/>
              <a:gd name="T4" fmla="*/ 11 w 280"/>
              <a:gd name="T5" fmla="*/ 84 h 156"/>
              <a:gd name="T6" fmla="*/ 29 w 280"/>
              <a:gd name="T7" fmla="*/ 156 h 156"/>
              <a:gd name="T8" fmla="*/ 159 w 280"/>
              <a:gd name="T9" fmla="*/ 140 h 156"/>
              <a:gd name="T10" fmla="*/ 237 w 280"/>
              <a:gd name="T11" fmla="*/ 124 h 156"/>
              <a:gd name="T12" fmla="*/ 259 w 280"/>
              <a:gd name="T13" fmla="*/ 104 h 156"/>
              <a:gd name="T14" fmla="*/ 275 w 280"/>
              <a:gd name="T15" fmla="*/ 68 h 156"/>
              <a:gd name="T16" fmla="*/ 255 w 280"/>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0"/>
              <a:gd name="T28" fmla="*/ 0 h 156"/>
              <a:gd name="T29" fmla="*/ 280 w 280"/>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0" h="156">
                <a:moveTo>
                  <a:pt x="37" y="6"/>
                </a:moveTo>
                <a:cubicBezTo>
                  <a:pt x="34" y="39"/>
                  <a:pt x="36" y="41"/>
                  <a:pt x="19" y="64"/>
                </a:cubicBezTo>
                <a:cubicBezTo>
                  <a:pt x="14" y="79"/>
                  <a:pt x="17" y="72"/>
                  <a:pt x="11" y="84"/>
                </a:cubicBezTo>
                <a:cubicBezTo>
                  <a:pt x="5" y="113"/>
                  <a:pt x="0" y="142"/>
                  <a:pt x="29" y="156"/>
                </a:cubicBezTo>
                <a:cubicBezTo>
                  <a:pt x="74" y="154"/>
                  <a:pt x="114" y="143"/>
                  <a:pt x="159" y="140"/>
                </a:cubicBezTo>
                <a:cubicBezTo>
                  <a:pt x="188" y="133"/>
                  <a:pt x="206" y="126"/>
                  <a:pt x="237" y="124"/>
                </a:cubicBezTo>
                <a:cubicBezTo>
                  <a:pt x="249" y="120"/>
                  <a:pt x="252" y="113"/>
                  <a:pt x="259" y="104"/>
                </a:cubicBezTo>
                <a:cubicBezTo>
                  <a:pt x="263" y="91"/>
                  <a:pt x="271" y="81"/>
                  <a:pt x="275" y="68"/>
                </a:cubicBezTo>
                <a:cubicBezTo>
                  <a:pt x="273" y="20"/>
                  <a:pt x="280" y="25"/>
                  <a:pt x="255"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19" name="Freeform 93">
            <a:extLst>
              <a:ext uri="{FF2B5EF4-FFF2-40B4-BE49-F238E27FC236}">
                <a16:creationId xmlns:a16="http://schemas.microsoft.com/office/drawing/2014/main" id="{F395CAEA-3C71-4BA7-A239-384A262B30D5}"/>
              </a:ext>
            </a:extLst>
          </p:cNvPr>
          <p:cNvSpPr>
            <a:spLocks/>
          </p:cNvSpPr>
          <p:nvPr/>
        </p:nvSpPr>
        <p:spPr bwMode="auto">
          <a:xfrm rot="11764237">
            <a:off x="4815683" y="6003926"/>
            <a:ext cx="96837" cy="85725"/>
          </a:xfrm>
          <a:custGeom>
            <a:avLst/>
            <a:gdLst>
              <a:gd name="T0" fmla="*/ 0 w 193"/>
              <a:gd name="T1" fmla="*/ 110 h 124"/>
              <a:gd name="T2" fmla="*/ 20 w 193"/>
              <a:gd name="T3" fmla="*/ 26 h 124"/>
              <a:gd name="T4" fmla="*/ 42 w 193"/>
              <a:gd name="T5" fmla="*/ 4 h 124"/>
              <a:gd name="T6" fmla="*/ 54 w 193"/>
              <a:gd name="T7" fmla="*/ 0 h 124"/>
              <a:gd name="T8" fmla="*/ 146 w 193"/>
              <a:gd name="T9" fmla="*/ 16 h 124"/>
              <a:gd name="T10" fmla="*/ 162 w 193"/>
              <a:gd name="T11" fmla="*/ 34 h 124"/>
              <a:gd name="T12" fmla="*/ 172 w 193"/>
              <a:gd name="T13" fmla="*/ 52 h 124"/>
              <a:gd name="T14" fmla="*/ 188 w 193"/>
              <a:gd name="T15" fmla="*/ 68 h 124"/>
              <a:gd name="T16" fmla="*/ 190 w 193"/>
              <a:gd name="T17" fmla="*/ 124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24"/>
              <a:gd name="T29" fmla="*/ 193 w 193"/>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24">
                <a:moveTo>
                  <a:pt x="0" y="110"/>
                </a:moveTo>
                <a:cubicBezTo>
                  <a:pt x="3" y="83"/>
                  <a:pt x="5" y="49"/>
                  <a:pt x="20" y="26"/>
                </a:cubicBezTo>
                <a:cubicBezTo>
                  <a:pt x="25" y="19"/>
                  <a:pt x="35" y="8"/>
                  <a:pt x="42" y="4"/>
                </a:cubicBezTo>
                <a:cubicBezTo>
                  <a:pt x="46" y="2"/>
                  <a:pt x="54" y="0"/>
                  <a:pt x="54" y="0"/>
                </a:cubicBezTo>
                <a:cubicBezTo>
                  <a:pt x="92" y="2"/>
                  <a:pt x="113" y="5"/>
                  <a:pt x="146" y="16"/>
                </a:cubicBezTo>
                <a:cubicBezTo>
                  <a:pt x="152" y="22"/>
                  <a:pt x="156" y="28"/>
                  <a:pt x="162" y="34"/>
                </a:cubicBezTo>
                <a:cubicBezTo>
                  <a:pt x="165" y="42"/>
                  <a:pt x="164" y="43"/>
                  <a:pt x="172" y="52"/>
                </a:cubicBezTo>
                <a:cubicBezTo>
                  <a:pt x="177" y="58"/>
                  <a:pt x="188" y="68"/>
                  <a:pt x="188" y="68"/>
                </a:cubicBezTo>
                <a:cubicBezTo>
                  <a:pt x="193" y="93"/>
                  <a:pt x="190" y="75"/>
                  <a:pt x="190" y="12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0" name="Freeform 94">
            <a:extLst>
              <a:ext uri="{FF2B5EF4-FFF2-40B4-BE49-F238E27FC236}">
                <a16:creationId xmlns:a16="http://schemas.microsoft.com/office/drawing/2014/main" id="{8E665F54-F900-45C8-9AB4-C495FFF453DC}"/>
              </a:ext>
            </a:extLst>
          </p:cNvPr>
          <p:cNvSpPr>
            <a:spLocks/>
          </p:cNvSpPr>
          <p:nvPr/>
        </p:nvSpPr>
        <p:spPr bwMode="auto">
          <a:xfrm rot="11764237">
            <a:off x="4855369" y="5470525"/>
            <a:ext cx="114300" cy="179388"/>
          </a:xfrm>
          <a:custGeom>
            <a:avLst/>
            <a:gdLst>
              <a:gd name="T0" fmla="*/ 40 w 232"/>
              <a:gd name="T1" fmla="*/ 2 h 250"/>
              <a:gd name="T2" fmla="*/ 22 w 232"/>
              <a:gd name="T3" fmla="*/ 62 h 250"/>
              <a:gd name="T4" fmla="*/ 8 w 232"/>
              <a:gd name="T5" fmla="*/ 98 h 250"/>
              <a:gd name="T6" fmla="*/ 2 w 232"/>
              <a:gd name="T7" fmla="*/ 116 h 250"/>
              <a:gd name="T8" fmla="*/ 28 w 232"/>
              <a:gd name="T9" fmla="*/ 174 h 250"/>
              <a:gd name="T10" fmla="*/ 44 w 232"/>
              <a:gd name="T11" fmla="*/ 188 h 250"/>
              <a:gd name="T12" fmla="*/ 72 w 232"/>
              <a:gd name="T13" fmla="*/ 232 h 250"/>
              <a:gd name="T14" fmla="*/ 94 w 232"/>
              <a:gd name="T15" fmla="*/ 246 h 250"/>
              <a:gd name="T16" fmla="*/ 106 w 232"/>
              <a:gd name="T17" fmla="*/ 250 h 250"/>
              <a:gd name="T18" fmla="*/ 156 w 232"/>
              <a:gd name="T19" fmla="*/ 248 h 250"/>
              <a:gd name="T20" fmla="*/ 224 w 232"/>
              <a:gd name="T21" fmla="*/ 158 h 250"/>
              <a:gd name="T22" fmla="*/ 230 w 232"/>
              <a:gd name="T23" fmla="*/ 0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50"/>
              <a:gd name="T38" fmla="*/ 232 w 232"/>
              <a:gd name="T39" fmla="*/ 250 h 2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50">
                <a:moveTo>
                  <a:pt x="40" y="2"/>
                </a:moveTo>
                <a:cubicBezTo>
                  <a:pt x="33" y="22"/>
                  <a:pt x="34" y="44"/>
                  <a:pt x="22" y="62"/>
                </a:cubicBezTo>
                <a:cubicBezTo>
                  <a:pt x="19" y="75"/>
                  <a:pt x="12" y="85"/>
                  <a:pt x="8" y="98"/>
                </a:cubicBezTo>
                <a:cubicBezTo>
                  <a:pt x="6" y="104"/>
                  <a:pt x="2" y="116"/>
                  <a:pt x="2" y="116"/>
                </a:cubicBezTo>
                <a:cubicBezTo>
                  <a:pt x="4" y="148"/>
                  <a:pt x="0" y="160"/>
                  <a:pt x="28" y="174"/>
                </a:cubicBezTo>
                <a:cubicBezTo>
                  <a:pt x="33" y="182"/>
                  <a:pt x="38" y="181"/>
                  <a:pt x="44" y="188"/>
                </a:cubicBezTo>
                <a:cubicBezTo>
                  <a:pt x="55" y="202"/>
                  <a:pt x="58" y="220"/>
                  <a:pt x="72" y="232"/>
                </a:cubicBezTo>
                <a:cubicBezTo>
                  <a:pt x="78" y="237"/>
                  <a:pt x="86" y="243"/>
                  <a:pt x="94" y="246"/>
                </a:cubicBezTo>
                <a:cubicBezTo>
                  <a:pt x="98" y="248"/>
                  <a:pt x="106" y="250"/>
                  <a:pt x="106" y="250"/>
                </a:cubicBezTo>
                <a:cubicBezTo>
                  <a:pt x="123" y="249"/>
                  <a:pt x="139" y="250"/>
                  <a:pt x="156" y="248"/>
                </a:cubicBezTo>
                <a:cubicBezTo>
                  <a:pt x="186" y="245"/>
                  <a:pt x="214" y="178"/>
                  <a:pt x="224" y="158"/>
                </a:cubicBezTo>
                <a:cubicBezTo>
                  <a:pt x="232" y="101"/>
                  <a:pt x="230" y="73"/>
                  <a:pt x="23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1" name="Freeform 95">
            <a:extLst>
              <a:ext uri="{FF2B5EF4-FFF2-40B4-BE49-F238E27FC236}">
                <a16:creationId xmlns:a16="http://schemas.microsoft.com/office/drawing/2014/main" id="{C7391282-7B2A-4714-891D-8640B76E6563}"/>
              </a:ext>
            </a:extLst>
          </p:cNvPr>
          <p:cNvSpPr>
            <a:spLocks/>
          </p:cNvSpPr>
          <p:nvPr/>
        </p:nvSpPr>
        <p:spPr bwMode="auto">
          <a:xfrm rot="11764237">
            <a:off x="4629945" y="5951538"/>
            <a:ext cx="100013" cy="88900"/>
          </a:xfrm>
          <a:custGeom>
            <a:avLst/>
            <a:gdLst>
              <a:gd name="T0" fmla="*/ 11 w 204"/>
              <a:gd name="T1" fmla="*/ 118 h 126"/>
              <a:gd name="T2" fmla="*/ 15 w 204"/>
              <a:gd name="T3" fmla="*/ 28 h 126"/>
              <a:gd name="T4" fmla="*/ 55 w 204"/>
              <a:gd name="T5" fmla="*/ 4 h 126"/>
              <a:gd name="T6" fmla="*/ 75 w 204"/>
              <a:gd name="T7" fmla="*/ 0 h 126"/>
              <a:gd name="T8" fmla="*/ 167 w 204"/>
              <a:gd name="T9" fmla="*/ 22 h 126"/>
              <a:gd name="T10" fmla="*/ 187 w 204"/>
              <a:gd name="T11" fmla="*/ 50 h 126"/>
              <a:gd name="T12" fmla="*/ 201 w 204"/>
              <a:gd name="T13" fmla="*/ 90 h 126"/>
              <a:gd name="T14" fmla="*/ 203 w 204"/>
              <a:gd name="T15" fmla="*/ 126 h 126"/>
              <a:gd name="T16" fmla="*/ 0 60000 65536"/>
              <a:gd name="T17" fmla="*/ 0 60000 65536"/>
              <a:gd name="T18" fmla="*/ 0 60000 65536"/>
              <a:gd name="T19" fmla="*/ 0 60000 65536"/>
              <a:gd name="T20" fmla="*/ 0 60000 65536"/>
              <a:gd name="T21" fmla="*/ 0 60000 65536"/>
              <a:gd name="T22" fmla="*/ 0 60000 65536"/>
              <a:gd name="T23" fmla="*/ 0 60000 65536"/>
              <a:gd name="T24" fmla="*/ 0 w 204"/>
              <a:gd name="T25" fmla="*/ 0 h 126"/>
              <a:gd name="T26" fmla="*/ 204 w 204"/>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4" h="126">
                <a:moveTo>
                  <a:pt x="11" y="118"/>
                </a:moveTo>
                <a:cubicBezTo>
                  <a:pt x="12" y="88"/>
                  <a:pt x="0" y="54"/>
                  <a:pt x="15" y="28"/>
                </a:cubicBezTo>
                <a:cubicBezTo>
                  <a:pt x="20" y="19"/>
                  <a:pt x="45" y="6"/>
                  <a:pt x="55" y="4"/>
                </a:cubicBezTo>
                <a:cubicBezTo>
                  <a:pt x="62" y="3"/>
                  <a:pt x="75" y="0"/>
                  <a:pt x="75" y="0"/>
                </a:cubicBezTo>
                <a:cubicBezTo>
                  <a:pt x="113" y="2"/>
                  <a:pt x="135" y="6"/>
                  <a:pt x="167" y="22"/>
                </a:cubicBezTo>
                <a:cubicBezTo>
                  <a:pt x="170" y="32"/>
                  <a:pt x="181" y="41"/>
                  <a:pt x="187" y="50"/>
                </a:cubicBezTo>
                <a:cubicBezTo>
                  <a:pt x="194" y="61"/>
                  <a:pt x="198" y="77"/>
                  <a:pt x="201" y="90"/>
                </a:cubicBezTo>
                <a:cubicBezTo>
                  <a:pt x="204" y="115"/>
                  <a:pt x="203" y="103"/>
                  <a:pt x="203" y="12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2" name="Freeform 96">
            <a:extLst>
              <a:ext uri="{FF2B5EF4-FFF2-40B4-BE49-F238E27FC236}">
                <a16:creationId xmlns:a16="http://schemas.microsoft.com/office/drawing/2014/main" id="{01067679-CCF2-4C5A-BA52-EB2FB25C9DA6}"/>
              </a:ext>
            </a:extLst>
          </p:cNvPr>
          <p:cNvSpPr>
            <a:spLocks/>
          </p:cNvSpPr>
          <p:nvPr/>
        </p:nvSpPr>
        <p:spPr bwMode="auto">
          <a:xfrm rot="11764237">
            <a:off x="4564858" y="5364164"/>
            <a:ext cx="244475" cy="219075"/>
          </a:xfrm>
          <a:custGeom>
            <a:avLst/>
            <a:gdLst>
              <a:gd name="T0" fmla="*/ 68 w 491"/>
              <a:gd name="T1" fmla="*/ 0 h 308"/>
              <a:gd name="T2" fmla="*/ 30 w 491"/>
              <a:gd name="T3" fmla="*/ 86 h 308"/>
              <a:gd name="T4" fmla="*/ 6 w 491"/>
              <a:gd name="T5" fmla="*/ 112 h 308"/>
              <a:gd name="T6" fmla="*/ 0 w 491"/>
              <a:gd name="T7" fmla="*/ 130 h 308"/>
              <a:gd name="T8" fmla="*/ 22 w 491"/>
              <a:gd name="T9" fmla="*/ 154 h 308"/>
              <a:gd name="T10" fmla="*/ 46 w 491"/>
              <a:gd name="T11" fmla="*/ 152 h 308"/>
              <a:gd name="T12" fmla="*/ 54 w 491"/>
              <a:gd name="T13" fmla="*/ 148 h 308"/>
              <a:gd name="T14" fmla="*/ 70 w 491"/>
              <a:gd name="T15" fmla="*/ 144 h 308"/>
              <a:gd name="T16" fmla="*/ 88 w 491"/>
              <a:gd name="T17" fmla="*/ 194 h 308"/>
              <a:gd name="T18" fmla="*/ 120 w 491"/>
              <a:gd name="T19" fmla="*/ 236 h 308"/>
              <a:gd name="T20" fmla="*/ 172 w 491"/>
              <a:gd name="T21" fmla="*/ 276 h 308"/>
              <a:gd name="T22" fmla="*/ 300 w 491"/>
              <a:gd name="T23" fmla="*/ 294 h 308"/>
              <a:gd name="T24" fmla="*/ 436 w 491"/>
              <a:gd name="T25" fmla="*/ 284 h 308"/>
              <a:gd name="T26" fmla="*/ 488 w 491"/>
              <a:gd name="T27" fmla="*/ 194 h 308"/>
              <a:gd name="T28" fmla="*/ 470 w 491"/>
              <a:gd name="T29" fmla="*/ 140 h 308"/>
              <a:gd name="T30" fmla="*/ 340 w 491"/>
              <a:gd name="T31" fmla="*/ 114 h 308"/>
              <a:gd name="T32" fmla="*/ 226 w 491"/>
              <a:gd name="T33" fmla="*/ 112 h 308"/>
              <a:gd name="T34" fmla="*/ 190 w 491"/>
              <a:gd name="T35" fmla="*/ 84 h 308"/>
              <a:gd name="T36" fmla="*/ 238 w 491"/>
              <a:gd name="T37" fmla="*/ 36 h 308"/>
              <a:gd name="T38" fmla="*/ 326 w 491"/>
              <a:gd name="T39" fmla="*/ 46 h 308"/>
              <a:gd name="T40" fmla="*/ 358 w 491"/>
              <a:gd name="T41" fmla="*/ 54 h 308"/>
              <a:gd name="T42" fmla="*/ 374 w 491"/>
              <a:gd name="T43" fmla="*/ 58 h 308"/>
              <a:gd name="T44" fmla="*/ 442 w 491"/>
              <a:gd name="T45" fmla="*/ 36 h 308"/>
              <a:gd name="T46" fmla="*/ 448 w 491"/>
              <a:gd name="T47" fmla="*/ 18 h 308"/>
              <a:gd name="T48" fmla="*/ 444 w 491"/>
              <a:gd name="T49" fmla="*/ 0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1"/>
              <a:gd name="T76" fmla="*/ 0 h 308"/>
              <a:gd name="T77" fmla="*/ 491 w 49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1" h="308">
                <a:moveTo>
                  <a:pt x="68" y="0"/>
                </a:moveTo>
                <a:cubicBezTo>
                  <a:pt x="65" y="54"/>
                  <a:pt x="68" y="55"/>
                  <a:pt x="30" y="86"/>
                </a:cubicBezTo>
                <a:cubicBezTo>
                  <a:pt x="23" y="92"/>
                  <a:pt x="10" y="103"/>
                  <a:pt x="6" y="112"/>
                </a:cubicBezTo>
                <a:cubicBezTo>
                  <a:pt x="3" y="118"/>
                  <a:pt x="0" y="130"/>
                  <a:pt x="0" y="130"/>
                </a:cubicBezTo>
                <a:cubicBezTo>
                  <a:pt x="4" y="151"/>
                  <a:pt x="7" y="144"/>
                  <a:pt x="22" y="154"/>
                </a:cubicBezTo>
                <a:cubicBezTo>
                  <a:pt x="30" y="153"/>
                  <a:pt x="38" y="153"/>
                  <a:pt x="46" y="152"/>
                </a:cubicBezTo>
                <a:cubicBezTo>
                  <a:pt x="49" y="151"/>
                  <a:pt x="51" y="149"/>
                  <a:pt x="54" y="148"/>
                </a:cubicBezTo>
                <a:cubicBezTo>
                  <a:pt x="59" y="146"/>
                  <a:pt x="70" y="144"/>
                  <a:pt x="70" y="144"/>
                </a:cubicBezTo>
                <a:cubicBezTo>
                  <a:pt x="104" y="147"/>
                  <a:pt x="97" y="157"/>
                  <a:pt x="88" y="194"/>
                </a:cubicBezTo>
                <a:cubicBezTo>
                  <a:pt x="92" y="215"/>
                  <a:pt x="105" y="222"/>
                  <a:pt x="120" y="236"/>
                </a:cubicBezTo>
                <a:cubicBezTo>
                  <a:pt x="135" y="250"/>
                  <a:pt x="151" y="270"/>
                  <a:pt x="172" y="276"/>
                </a:cubicBezTo>
                <a:cubicBezTo>
                  <a:pt x="212" y="288"/>
                  <a:pt x="258" y="292"/>
                  <a:pt x="300" y="294"/>
                </a:cubicBezTo>
                <a:cubicBezTo>
                  <a:pt x="350" y="293"/>
                  <a:pt x="395" y="308"/>
                  <a:pt x="436" y="284"/>
                </a:cubicBezTo>
                <a:cubicBezTo>
                  <a:pt x="459" y="250"/>
                  <a:pt x="480" y="236"/>
                  <a:pt x="488" y="194"/>
                </a:cubicBezTo>
                <a:cubicBezTo>
                  <a:pt x="487" y="178"/>
                  <a:pt x="491" y="147"/>
                  <a:pt x="470" y="140"/>
                </a:cubicBezTo>
                <a:cubicBezTo>
                  <a:pt x="438" y="108"/>
                  <a:pt x="379" y="115"/>
                  <a:pt x="340" y="114"/>
                </a:cubicBezTo>
                <a:cubicBezTo>
                  <a:pt x="302" y="113"/>
                  <a:pt x="264" y="113"/>
                  <a:pt x="226" y="112"/>
                </a:cubicBezTo>
                <a:cubicBezTo>
                  <a:pt x="209" y="106"/>
                  <a:pt x="200" y="99"/>
                  <a:pt x="190" y="84"/>
                </a:cubicBezTo>
                <a:cubicBezTo>
                  <a:pt x="182" y="51"/>
                  <a:pt x="212" y="43"/>
                  <a:pt x="238" y="36"/>
                </a:cubicBezTo>
                <a:cubicBezTo>
                  <a:pt x="268" y="38"/>
                  <a:pt x="297" y="40"/>
                  <a:pt x="326" y="46"/>
                </a:cubicBezTo>
                <a:cubicBezTo>
                  <a:pt x="337" y="48"/>
                  <a:pt x="347" y="51"/>
                  <a:pt x="358" y="54"/>
                </a:cubicBezTo>
                <a:cubicBezTo>
                  <a:pt x="363" y="55"/>
                  <a:pt x="374" y="58"/>
                  <a:pt x="374" y="58"/>
                </a:cubicBezTo>
                <a:cubicBezTo>
                  <a:pt x="404" y="56"/>
                  <a:pt x="421" y="57"/>
                  <a:pt x="442" y="36"/>
                </a:cubicBezTo>
                <a:cubicBezTo>
                  <a:pt x="444" y="30"/>
                  <a:pt x="448" y="18"/>
                  <a:pt x="448" y="18"/>
                </a:cubicBezTo>
                <a:cubicBezTo>
                  <a:pt x="447" y="12"/>
                  <a:pt x="444" y="0"/>
                  <a:pt x="444"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3" name="Freeform 97">
            <a:extLst>
              <a:ext uri="{FF2B5EF4-FFF2-40B4-BE49-F238E27FC236}">
                <a16:creationId xmlns:a16="http://schemas.microsoft.com/office/drawing/2014/main" id="{1D982CD2-BE84-4BCB-93C9-37A0F1386AD2}"/>
              </a:ext>
            </a:extLst>
          </p:cNvPr>
          <p:cNvSpPr>
            <a:spLocks/>
          </p:cNvSpPr>
          <p:nvPr/>
        </p:nvSpPr>
        <p:spPr bwMode="auto">
          <a:xfrm rot="11764237">
            <a:off x="4356895" y="5873750"/>
            <a:ext cx="98425" cy="101600"/>
          </a:xfrm>
          <a:custGeom>
            <a:avLst/>
            <a:gdLst>
              <a:gd name="T0" fmla="*/ 0 w 198"/>
              <a:gd name="T1" fmla="*/ 144 h 144"/>
              <a:gd name="T2" fmla="*/ 28 w 198"/>
              <a:gd name="T3" fmla="*/ 44 h 144"/>
              <a:gd name="T4" fmla="*/ 110 w 198"/>
              <a:gd name="T5" fmla="*/ 0 h 144"/>
              <a:gd name="T6" fmla="*/ 164 w 198"/>
              <a:gd name="T7" fmla="*/ 16 h 144"/>
              <a:gd name="T8" fmla="*/ 180 w 198"/>
              <a:gd name="T9" fmla="*/ 54 h 144"/>
              <a:gd name="T10" fmla="*/ 196 w 198"/>
              <a:gd name="T11" fmla="*/ 114 h 144"/>
              <a:gd name="T12" fmla="*/ 198 w 198"/>
              <a:gd name="T13" fmla="*/ 136 h 144"/>
              <a:gd name="T14" fmla="*/ 0 60000 65536"/>
              <a:gd name="T15" fmla="*/ 0 60000 65536"/>
              <a:gd name="T16" fmla="*/ 0 60000 65536"/>
              <a:gd name="T17" fmla="*/ 0 60000 65536"/>
              <a:gd name="T18" fmla="*/ 0 60000 65536"/>
              <a:gd name="T19" fmla="*/ 0 60000 65536"/>
              <a:gd name="T20" fmla="*/ 0 60000 65536"/>
              <a:gd name="T21" fmla="*/ 0 w 198"/>
              <a:gd name="T22" fmla="*/ 0 h 144"/>
              <a:gd name="T23" fmla="*/ 198 w 19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144">
                <a:moveTo>
                  <a:pt x="0" y="144"/>
                </a:moveTo>
                <a:cubicBezTo>
                  <a:pt x="8" y="113"/>
                  <a:pt x="9" y="70"/>
                  <a:pt x="28" y="44"/>
                </a:cubicBezTo>
                <a:cubicBezTo>
                  <a:pt x="39" y="12"/>
                  <a:pt x="81" y="4"/>
                  <a:pt x="110" y="0"/>
                </a:cubicBezTo>
                <a:cubicBezTo>
                  <a:pt x="138" y="2"/>
                  <a:pt x="144" y="2"/>
                  <a:pt x="164" y="16"/>
                </a:cubicBezTo>
                <a:cubicBezTo>
                  <a:pt x="168" y="29"/>
                  <a:pt x="173" y="43"/>
                  <a:pt x="180" y="54"/>
                </a:cubicBezTo>
                <a:cubicBezTo>
                  <a:pt x="185" y="73"/>
                  <a:pt x="190" y="95"/>
                  <a:pt x="196" y="114"/>
                </a:cubicBezTo>
                <a:cubicBezTo>
                  <a:pt x="197" y="121"/>
                  <a:pt x="198" y="136"/>
                  <a:pt x="198" y="1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4" name="Freeform 98">
            <a:extLst>
              <a:ext uri="{FF2B5EF4-FFF2-40B4-BE49-F238E27FC236}">
                <a16:creationId xmlns:a16="http://schemas.microsoft.com/office/drawing/2014/main" id="{0024BDB8-C29A-48C5-9557-286AD6C00F68}"/>
              </a:ext>
            </a:extLst>
          </p:cNvPr>
          <p:cNvSpPr>
            <a:spLocks/>
          </p:cNvSpPr>
          <p:nvPr/>
        </p:nvSpPr>
        <p:spPr bwMode="auto">
          <a:xfrm rot="11764237">
            <a:off x="4426744" y="5276851"/>
            <a:ext cx="84138" cy="258763"/>
          </a:xfrm>
          <a:custGeom>
            <a:avLst/>
            <a:gdLst>
              <a:gd name="T0" fmla="*/ 8 w 54"/>
              <a:gd name="T1" fmla="*/ 0 h 142"/>
              <a:gd name="T2" fmla="*/ 20 w 54"/>
              <a:gd name="T3" fmla="*/ 62 h 142"/>
              <a:gd name="T4" fmla="*/ 34 w 54"/>
              <a:gd name="T5" fmla="*/ 70 h 142"/>
              <a:gd name="T6" fmla="*/ 46 w 54"/>
              <a:gd name="T7" fmla="*/ 82 h 142"/>
              <a:gd name="T8" fmla="*/ 54 w 54"/>
              <a:gd name="T9" fmla="*/ 100 h 142"/>
              <a:gd name="T10" fmla="*/ 36 w 54"/>
              <a:gd name="T11" fmla="*/ 132 h 142"/>
              <a:gd name="T12" fmla="*/ 14 w 54"/>
              <a:gd name="T13" fmla="*/ 142 h 142"/>
              <a:gd name="T14" fmla="*/ 0 60000 65536"/>
              <a:gd name="T15" fmla="*/ 0 60000 65536"/>
              <a:gd name="T16" fmla="*/ 0 60000 65536"/>
              <a:gd name="T17" fmla="*/ 0 60000 65536"/>
              <a:gd name="T18" fmla="*/ 0 60000 65536"/>
              <a:gd name="T19" fmla="*/ 0 60000 65536"/>
              <a:gd name="T20" fmla="*/ 0 60000 65536"/>
              <a:gd name="T21" fmla="*/ 0 w 54"/>
              <a:gd name="T22" fmla="*/ 0 h 142"/>
              <a:gd name="T23" fmla="*/ 54 w 54"/>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142">
                <a:moveTo>
                  <a:pt x="8" y="0"/>
                </a:moveTo>
                <a:cubicBezTo>
                  <a:pt x="0" y="24"/>
                  <a:pt x="6" y="42"/>
                  <a:pt x="20" y="62"/>
                </a:cubicBezTo>
                <a:cubicBezTo>
                  <a:pt x="22" y="65"/>
                  <a:pt x="32" y="68"/>
                  <a:pt x="34" y="70"/>
                </a:cubicBezTo>
                <a:cubicBezTo>
                  <a:pt x="38" y="74"/>
                  <a:pt x="46" y="82"/>
                  <a:pt x="46" y="82"/>
                </a:cubicBezTo>
                <a:cubicBezTo>
                  <a:pt x="51" y="96"/>
                  <a:pt x="48" y="90"/>
                  <a:pt x="54" y="100"/>
                </a:cubicBezTo>
                <a:cubicBezTo>
                  <a:pt x="52" y="112"/>
                  <a:pt x="49" y="126"/>
                  <a:pt x="36" y="132"/>
                </a:cubicBezTo>
                <a:cubicBezTo>
                  <a:pt x="32" y="134"/>
                  <a:pt x="10" y="138"/>
                  <a:pt x="14" y="14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5" name="Text Box 99">
            <a:extLst>
              <a:ext uri="{FF2B5EF4-FFF2-40B4-BE49-F238E27FC236}">
                <a16:creationId xmlns:a16="http://schemas.microsoft.com/office/drawing/2014/main" id="{9F0DAE85-D7FD-4A58-B25C-4F62D138B2CC}"/>
              </a:ext>
            </a:extLst>
          </p:cNvPr>
          <p:cNvSpPr txBox="1">
            <a:spLocks noChangeArrowheads="1"/>
          </p:cNvSpPr>
          <p:nvPr/>
        </p:nvSpPr>
        <p:spPr bwMode="auto">
          <a:xfrm>
            <a:off x="4958558" y="2014539"/>
            <a:ext cx="935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AMPK</a:t>
            </a:r>
          </a:p>
        </p:txBody>
      </p:sp>
      <p:sp>
        <p:nvSpPr>
          <p:cNvPr id="18526" name="Line 100">
            <a:extLst>
              <a:ext uri="{FF2B5EF4-FFF2-40B4-BE49-F238E27FC236}">
                <a16:creationId xmlns:a16="http://schemas.microsoft.com/office/drawing/2014/main" id="{C14CA040-245A-45A6-B677-8D9C870D6846}"/>
              </a:ext>
            </a:extLst>
          </p:cNvPr>
          <p:cNvSpPr>
            <a:spLocks noChangeShapeType="1"/>
          </p:cNvSpPr>
          <p:nvPr/>
        </p:nvSpPr>
        <p:spPr bwMode="auto">
          <a:xfrm>
            <a:off x="5466558" y="2389189"/>
            <a:ext cx="363537" cy="471487"/>
          </a:xfrm>
          <a:prstGeom prst="line">
            <a:avLst/>
          </a:prstGeom>
          <a:noFill/>
          <a:ln w="38100">
            <a:solidFill>
              <a:srgbClr val="3366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8527" name="Oval 101">
            <a:extLst>
              <a:ext uri="{FF2B5EF4-FFF2-40B4-BE49-F238E27FC236}">
                <a16:creationId xmlns:a16="http://schemas.microsoft.com/office/drawing/2014/main" id="{DA443BE9-BBAB-4196-B805-342EC915E240}"/>
              </a:ext>
            </a:extLst>
          </p:cNvPr>
          <p:cNvSpPr>
            <a:spLocks noChangeArrowheads="1"/>
          </p:cNvSpPr>
          <p:nvPr/>
        </p:nvSpPr>
        <p:spPr bwMode="auto">
          <a:xfrm>
            <a:off x="7444583" y="1995489"/>
            <a:ext cx="490537" cy="338137"/>
          </a:xfrm>
          <a:prstGeom prst="ellipse">
            <a:avLst/>
          </a:prstGeom>
          <a:solidFill>
            <a:srgbClr val="FF66CC"/>
          </a:solidFill>
          <a:ln w="9525">
            <a:solidFill>
              <a:srgbClr val="FF66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cs-CZ" sz="1600" b="1"/>
              <a:t>MGL</a:t>
            </a:r>
          </a:p>
        </p:txBody>
      </p:sp>
      <p:sp>
        <p:nvSpPr>
          <p:cNvPr id="18528" name="Text Box 102">
            <a:extLst>
              <a:ext uri="{FF2B5EF4-FFF2-40B4-BE49-F238E27FC236}">
                <a16:creationId xmlns:a16="http://schemas.microsoft.com/office/drawing/2014/main" id="{0B87F704-C1C3-4738-847C-A81534FC9A65}"/>
              </a:ext>
            </a:extLst>
          </p:cNvPr>
          <p:cNvSpPr txBox="1">
            <a:spLocks noChangeArrowheads="1"/>
          </p:cNvSpPr>
          <p:nvPr/>
        </p:nvSpPr>
        <p:spPr bwMode="auto">
          <a:xfrm>
            <a:off x="7590633" y="2328863"/>
            <a:ext cx="185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29" name="Line 103">
            <a:extLst>
              <a:ext uri="{FF2B5EF4-FFF2-40B4-BE49-F238E27FC236}">
                <a16:creationId xmlns:a16="http://schemas.microsoft.com/office/drawing/2014/main" id="{D772437D-A541-44DF-A2F0-B07D1A28F427}"/>
              </a:ext>
            </a:extLst>
          </p:cNvPr>
          <p:cNvSpPr>
            <a:spLocks noChangeShapeType="1"/>
          </p:cNvSpPr>
          <p:nvPr/>
        </p:nvSpPr>
        <p:spPr bwMode="auto">
          <a:xfrm flipV="1">
            <a:off x="8160544" y="911225"/>
            <a:ext cx="0" cy="168275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nvGrpSpPr>
          <p:cNvPr id="18530" name="Group 104">
            <a:extLst>
              <a:ext uri="{FF2B5EF4-FFF2-40B4-BE49-F238E27FC236}">
                <a16:creationId xmlns:a16="http://schemas.microsoft.com/office/drawing/2014/main" id="{07C4EF79-9E47-4648-8BA9-E1A9E2ADEE3E}"/>
              </a:ext>
            </a:extLst>
          </p:cNvPr>
          <p:cNvGrpSpPr>
            <a:grpSpLocks/>
          </p:cNvGrpSpPr>
          <p:nvPr/>
        </p:nvGrpSpPr>
        <p:grpSpPr bwMode="auto">
          <a:xfrm rot="898217">
            <a:off x="7847807" y="1365250"/>
            <a:ext cx="647700" cy="465138"/>
            <a:chOff x="5477" y="574"/>
            <a:chExt cx="407" cy="293"/>
          </a:xfrm>
        </p:grpSpPr>
        <p:sp>
          <p:nvSpPr>
            <p:cNvPr id="18535" name="Oval 105">
              <a:extLst>
                <a:ext uri="{FF2B5EF4-FFF2-40B4-BE49-F238E27FC236}">
                  <a16:creationId xmlns:a16="http://schemas.microsoft.com/office/drawing/2014/main" id="{4BC2BEE2-0340-48D4-B070-387C341FC763}"/>
                </a:ext>
              </a:extLst>
            </p:cNvPr>
            <p:cNvSpPr>
              <a:spLocks noChangeArrowheads="1"/>
            </p:cNvSpPr>
            <p:nvPr/>
          </p:nvSpPr>
          <p:spPr bwMode="auto">
            <a:xfrm>
              <a:off x="5477" y="574"/>
              <a:ext cx="101" cy="293"/>
            </a:xfrm>
            <a:prstGeom prst="ellipse">
              <a:avLst/>
            </a:prstGeom>
            <a:solidFill>
              <a:srgbClr val="FF66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36" name="Oval 106">
              <a:extLst>
                <a:ext uri="{FF2B5EF4-FFF2-40B4-BE49-F238E27FC236}">
                  <a16:creationId xmlns:a16="http://schemas.microsoft.com/office/drawing/2014/main" id="{A792C9D4-98B5-4135-8FD8-DCA0E27B5BE8}"/>
                </a:ext>
              </a:extLst>
            </p:cNvPr>
            <p:cNvSpPr>
              <a:spLocks noChangeArrowheads="1"/>
            </p:cNvSpPr>
            <p:nvPr/>
          </p:nvSpPr>
          <p:spPr bwMode="auto">
            <a:xfrm>
              <a:off x="5579" y="574"/>
              <a:ext cx="101" cy="293"/>
            </a:xfrm>
            <a:prstGeom prst="ellipse">
              <a:avLst/>
            </a:prstGeom>
            <a:solidFill>
              <a:srgbClr val="FF66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37" name="Oval 107">
              <a:extLst>
                <a:ext uri="{FF2B5EF4-FFF2-40B4-BE49-F238E27FC236}">
                  <a16:creationId xmlns:a16="http://schemas.microsoft.com/office/drawing/2014/main" id="{F5D53BA1-3470-4651-B6F4-6DB283DFBBB5}"/>
                </a:ext>
              </a:extLst>
            </p:cNvPr>
            <p:cNvSpPr>
              <a:spLocks noChangeArrowheads="1"/>
            </p:cNvSpPr>
            <p:nvPr/>
          </p:nvSpPr>
          <p:spPr bwMode="auto">
            <a:xfrm>
              <a:off x="5681" y="574"/>
              <a:ext cx="101" cy="293"/>
            </a:xfrm>
            <a:prstGeom prst="ellipse">
              <a:avLst/>
            </a:prstGeom>
            <a:solidFill>
              <a:srgbClr val="FF66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38" name="Oval 108">
              <a:extLst>
                <a:ext uri="{FF2B5EF4-FFF2-40B4-BE49-F238E27FC236}">
                  <a16:creationId xmlns:a16="http://schemas.microsoft.com/office/drawing/2014/main" id="{AD7A6CA7-E7AC-4DB1-AEF6-B674B1DC7084}"/>
                </a:ext>
              </a:extLst>
            </p:cNvPr>
            <p:cNvSpPr>
              <a:spLocks noChangeArrowheads="1"/>
            </p:cNvSpPr>
            <p:nvPr/>
          </p:nvSpPr>
          <p:spPr bwMode="auto">
            <a:xfrm>
              <a:off x="5783" y="574"/>
              <a:ext cx="101" cy="293"/>
            </a:xfrm>
            <a:prstGeom prst="ellipse">
              <a:avLst/>
            </a:prstGeom>
            <a:solidFill>
              <a:srgbClr val="FF6600"/>
            </a:solidFill>
            <a:ln w="9525">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8531" name="Text Box 109">
            <a:extLst>
              <a:ext uri="{FF2B5EF4-FFF2-40B4-BE49-F238E27FC236}">
                <a16:creationId xmlns:a16="http://schemas.microsoft.com/office/drawing/2014/main" id="{D6A99FA0-BC50-496E-8368-8CD6D76C49FF}"/>
              </a:ext>
            </a:extLst>
          </p:cNvPr>
          <p:cNvSpPr txBox="1">
            <a:spLocks noChangeArrowheads="1"/>
          </p:cNvSpPr>
          <p:nvPr/>
        </p:nvSpPr>
        <p:spPr bwMode="auto">
          <a:xfrm>
            <a:off x="8492333" y="1338263"/>
            <a:ext cx="1519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a:t>Aquaporin 7</a:t>
            </a:r>
          </a:p>
        </p:txBody>
      </p:sp>
      <p:sp>
        <p:nvSpPr>
          <p:cNvPr id="18532" name="Text Box 110">
            <a:extLst>
              <a:ext uri="{FF2B5EF4-FFF2-40B4-BE49-F238E27FC236}">
                <a16:creationId xmlns:a16="http://schemas.microsoft.com/office/drawing/2014/main" id="{CE1996F8-3E7A-4773-BEE4-13B128198550}"/>
              </a:ext>
            </a:extLst>
          </p:cNvPr>
          <p:cNvSpPr txBox="1">
            <a:spLocks noChangeArrowheads="1"/>
          </p:cNvSpPr>
          <p:nvPr/>
        </p:nvSpPr>
        <p:spPr bwMode="auto">
          <a:xfrm>
            <a:off x="7033419" y="1096963"/>
            <a:ext cx="32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t>?</a:t>
            </a:r>
          </a:p>
        </p:txBody>
      </p:sp>
      <p:sp>
        <p:nvSpPr>
          <p:cNvPr id="18533" name="Text Box 111">
            <a:extLst>
              <a:ext uri="{FF2B5EF4-FFF2-40B4-BE49-F238E27FC236}">
                <a16:creationId xmlns:a16="http://schemas.microsoft.com/office/drawing/2014/main" id="{6139D602-86E9-4DEB-8BC9-E6567A0299CE}"/>
              </a:ext>
            </a:extLst>
          </p:cNvPr>
          <p:cNvSpPr txBox="1">
            <a:spLocks noChangeArrowheads="1"/>
          </p:cNvSpPr>
          <p:nvPr/>
        </p:nvSpPr>
        <p:spPr bwMode="auto">
          <a:xfrm>
            <a:off x="1099345" y="-100013"/>
            <a:ext cx="9993313"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cs-CZ" altLang="cs-CZ" sz="2800" b="1" dirty="0">
                <a:cs typeface="Times New Roman" panose="02020603050405020304" pitchFamily="18" charset="0"/>
              </a:rPr>
              <a:t>Lipolýza ve WAT u člověka</a:t>
            </a:r>
            <a:endParaRPr lang="fr-FR" altLang="cs-CZ" sz="2800" b="1" dirty="0">
              <a:latin typeface="Times New Roman" panose="02020603050405020304" pitchFamily="18" charset="0"/>
              <a:cs typeface="Times New Roman" panose="02020603050405020304" pitchFamily="18" charset="0"/>
            </a:endParaRPr>
          </a:p>
        </p:txBody>
      </p:sp>
      <p:sp>
        <p:nvSpPr>
          <p:cNvPr id="18534" name="Text Box 112">
            <a:extLst>
              <a:ext uri="{FF2B5EF4-FFF2-40B4-BE49-F238E27FC236}">
                <a16:creationId xmlns:a16="http://schemas.microsoft.com/office/drawing/2014/main" id="{635F2972-68B0-4F85-83C1-6FD382AC8D6A}"/>
              </a:ext>
            </a:extLst>
          </p:cNvPr>
          <p:cNvSpPr txBox="1">
            <a:spLocks noChangeArrowheads="1"/>
          </p:cNvSpPr>
          <p:nvPr/>
        </p:nvSpPr>
        <p:spPr bwMode="auto">
          <a:xfrm>
            <a:off x="7543007" y="6500813"/>
            <a:ext cx="370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a:t>Pharmacol. Res. 2006 53:482-91 </a:t>
            </a:r>
          </a:p>
        </p:txBody>
      </p:sp>
      <p:sp>
        <p:nvSpPr>
          <p:cNvPr id="113" name="Rectangle 12">
            <a:extLst>
              <a:ext uri="{FF2B5EF4-FFF2-40B4-BE49-F238E27FC236}">
                <a16:creationId xmlns:a16="http://schemas.microsoft.com/office/drawing/2014/main" id="{3BCE207C-8C67-496D-8970-8C928602D6A3}"/>
              </a:ext>
            </a:extLst>
          </p:cNvPr>
          <p:cNvSpPr/>
          <p:nvPr/>
        </p:nvSpPr>
        <p:spPr>
          <a:xfrm>
            <a:off x="-22383" y="419801"/>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a:extLst>
              <a:ext uri="{FF2B5EF4-FFF2-40B4-BE49-F238E27FC236}">
                <a16:creationId xmlns:a16="http://schemas.microsoft.com/office/drawing/2014/main" id="{64EF63AE-9CC8-4391-9893-B8525906A77A}"/>
              </a:ext>
            </a:extLst>
          </p:cNvPr>
          <p:cNvSpPr>
            <a:spLocks/>
          </p:cNvSpPr>
          <p:nvPr/>
        </p:nvSpPr>
        <p:spPr bwMode="auto">
          <a:xfrm>
            <a:off x="1158083" y="6191250"/>
            <a:ext cx="1976437" cy="596900"/>
          </a:xfrm>
          <a:custGeom>
            <a:avLst/>
            <a:gdLst>
              <a:gd name="T0" fmla="*/ 1104 w 1244"/>
              <a:gd name="T1" fmla="*/ 20 h 376"/>
              <a:gd name="T2" fmla="*/ 940 w 1244"/>
              <a:gd name="T3" fmla="*/ 44 h 376"/>
              <a:gd name="T4" fmla="*/ 720 w 1244"/>
              <a:gd name="T5" fmla="*/ 44 h 376"/>
              <a:gd name="T6" fmla="*/ 480 w 1244"/>
              <a:gd name="T7" fmla="*/ 24 h 376"/>
              <a:gd name="T8" fmla="*/ 292 w 1244"/>
              <a:gd name="T9" fmla="*/ 0 h 376"/>
              <a:gd name="T10" fmla="*/ 124 w 1244"/>
              <a:gd name="T11" fmla="*/ 28 h 376"/>
              <a:gd name="T12" fmla="*/ 32 w 1244"/>
              <a:gd name="T13" fmla="*/ 72 h 376"/>
              <a:gd name="T14" fmla="*/ 0 w 1244"/>
              <a:gd name="T15" fmla="*/ 192 h 376"/>
              <a:gd name="T16" fmla="*/ 24 w 1244"/>
              <a:gd name="T17" fmla="*/ 272 h 376"/>
              <a:gd name="T18" fmla="*/ 68 w 1244"/>
              <a:gd name="T19" fmla="*/ 336 h 376"/>
              <a:gd name="T20" fmla="*/ 176 w 1244"/>
              <a:gd name="T21" fmla="*/ 376 h 376"/>
              <a:gd name="T22" fmla="*/ 304 w 1244"/>
              <a:gd name="T23" fmla="*/ 348 h 376"/>
              <a:gd name="T24" fmla="*/ 340 w 1244"/>
              <a:gd name="T25" fmla="*/ 272 h 376"/>
              <a:gd name="T26" fmla="*/ 324 w 1244"/>
              <a:gd name="T27" fmla="*/ 216 h 376"/>
              <a:gd name="T28" fmla="*/ 220 w 1244"/>
              <a:gd name="T29" fmla="*/ 192 h 376"/>
              <a:gd name="T30" fmla="*/ 372 w 1244"/>
              <a:gd name="T31" fmla="*/ 224 h 376"/>
              <a:gd name="T32" fmla="*/ 540 w 1244"/>
              <a:gd name="T33" fmla="*/ 316 h 376"/>
              <a:gd name="T34" fmla="*/ 732 w 1244"/>
              <a:gd name="T35" fmla="*/ 340 h 376"/>
              <a:gd name="T36" fmla="*/ 884 w 1244"/>
              <a:gd name="T37" fmla="*/ 320 h 376"/>
              <a:gd name="T38" fmla="*/ 988 w 1244"/>
              <a:gd name="T39" fmla="*/ 308 h 376"/>
              <a:gd name="T40" fmla="*/ 1096 w 1244"/>
              <a:gd name="T41" fmla="*/ 284 h 376"/>
              <a:gd name="T42" fmla="*/ 1232 w 1244"/>
              <a:gd name="T43" fmla="*/ 204 h 376"/>
              <a:gd name="T44" fmla="*/ 1244 w 1244"/>
              <a:gd name="T45" fmla="*/ 80 h 376"/>
              <a:gd name="T46" fmla="*/ 1196 w 1244"/>
              <a:gd name="T47" fmla="*/ 36 h 376"/>
              <a:gd name="T48" fmla="*/ 1104 w 1244"/>
              <a:gd name="T49" fmla="*/ 20 h 3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4"/>
              <a:gd name="T76" fmla="*/ 0 h 376"/>
              <a:gd name="T77" fmla="*/ 1244 w 1244"/>
              <a:gd name="T78" fmla="*/ 376 h 3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4" h="376">
                <a:moveTo>
                  <a:pt x="1104" y="20"/>
                </a:moveTo>
                <a:lnTo>
                  <a:pt x="940" y="44"/>
                </a:lnTo>
                <a:lnTo>
                  <a:pt x="720" y="44"/>
                </a:lnTo>
                <a:lnTo>
                  <a:pt x="480" y="24"/>
                </a:lnTo>
                <a:lnTo>
                  <a:pt x="292" y="0"/>
                </a:lnTo>
                <a:lnTo>
                  <a:pt x="124" y="28"/>
                </a:lnTo>
                <a:lnTo>
                  <a:pt x="32" y="72"/>
                </a:lnTo>
                <a:lnTo>
                  <a:pt x="0" y="192"/>
                </a:lnTo>
                <a:lnTo>
                  <a:pt x="24" y="272"/>
                </a:lnTo>
                <a:lnTo>
                  <a:pt x="68" y="336"/>
                </a:lnTo>
                <a:lnTo>
                  <a:pt x="176" y="376"/>
                </a:lnTo>
                <a:lnTo>
                  <a:pt x="304" y="348"/>
                </a:lnTo>
                <a:lnTo>
                  <a:pt x="340" y="272"/>
                </a:lnTo>
                <a:lnTo>
                  <a:pt x="324" y="216"/>
                </a:lnTo>
                <a:lnTo>
                  <a:pt x="220" y="192"/>
                </a:lnTo>
                <a:lnTo>
                  <a:pt x="372" y="224"/>
                </a:lnTo>
                <a:lnTo>
                  <a:pt x="540" y="316"/>
                </a:lnTo>
                <a:lnTo>
                  <a:pt x="732" y="340"/>
                </a:lnTo>
                <a:lnTo>
                  <a:pt x="884" y="320"/>
                </a:lnTo>
                <a:lnTo>
                  <a:pt x="988" y="308"/>
                </a:lnTo>
                <a:lnTo>
                  <a:pt x="1096" y="284"/>
                </a:lnTo>
                <a:lnTo>
                  <a:pt x="1232" y="204"/>
                </a:lnTo>
                <a:lnTo>
                  <a:pt x="1244" y="80"/>
                </a:lnTo>
                <a:lnTo>
                  <a:pt x="1196" y="36"/>
                </a:lnTo>
                <a:lnTo>
                  <a:pt x="1104" y="20"/>
                </a:lnTo>
                <a:close/>
              </a:path>
            </a:pathLst>
          </a:cu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59" name="Rectangle 3">
            <a:extLst>
              <a:ext uri="{FF2B5EF4-FFF2-40B4-BE49-F238E27FC236}">
                <a16:creationId xmlns:a16="http://schemas.microsoft.com/office/drawing/2014/main" id="{94913BEB-B02A-462A-B462-6E3436A04E10}"/>
              </a:ext>
            </a:extLst>
          </p:cNvPr>
          <p:cNvSpPr>
            <a:spLocks noChangeArrowheads="1"/>
          </p:cNvSpPr>
          <p:nvPr/>
        </p:nvSpPr>
        <p:spPr bwMode="auto">
          <a:xfrm>
            <a:off x="1707357" y="6221413"/>
            <a:ext cx="1370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400" b="1">
                <a:solidFill>
                  <a:srgbClr val="FF6600"/>
                </a:solidFill>
              </a:rPr>
              <a:t>Pancreas</a:t>
            </a:r>
          </a:p>
        </p:txBody>
      </p:sp>
      <p:grpSp>
        <p:nvGrpSpPr>
          <p:cNvPr id="19460" name="Group 4">
            <a:extLst>
              <a:ext uri="{FF2B5EF4-FFF2-40B4-BE49-F238E27FC236}">
                <a16:creationId xmlns:a16="http://schemas.microsoft.com/office/drawing/2014/main" id="{EA5CE9DF-0ED1-46AD-9F62-B84328FE6D1C}"/>
              </a:ext>
            </a:extLst>
          </p:cNvPr>
          <p:cNvGrpSpPr>
            <a:grpSpLocks/>
          </p:cNvGrpSpPr>
          <p:nvPr/>
        </p:nvGrpSpPr>
        <p:grpSpPr bwMode="auto">
          <a:xfrm rot="739345">
            <a:off x="1094583" y="1357314"/>
            <a:ext cx="1844675" cy="1114425"/>
            <a:chOff x="1134" y="2838"/>
            <a:chExt cx="1595" cy="491"/>
          </a:xfrm>
        </p:grpSpPr>
        <p:sp>
          <p:nvSpPr>
            <p:cNvPr id="19508" name="Freeform 5">
              <a:extLst>
                <a:ext uri="{FF2B5EF4-FFF2-40B4-BE49-F238E27FC236}">
                  <a16:creationId xmlns:a16="http://schemas.microsoft.com/office/drawing/2014/main" id="{0AC924B8-A85D-406B-A990-0D09BE915BA2}"/>
                </a:ext>
              </a:extLst>
            </p:cNvPr>
            <p:cNvSpPr>
              <a:spLocks/>
            </p:cNvSpPr>
            <p:nvPr/>
          </p:nvSpPr>
          <p:spPr bwMode="auto">
            <a:xfrm>
              <a:off x="1134" y="2849"/>
              <a:ext cx="113" cy="191"/>
            </a:xfrm>
            <a:custGeom>
              <a:avLst/>
              <a:gdLst>
                <a:gd name="T0" fmla="*/ 52 w 97"/>
                <a:gd name="T1" fmla="*/ 192 h 207"/>
                <a:gd name="T2" fmla="*/ 47 w 97"/>
                <a:gd name="T3" fmla="*/ 182 h 207"/>
                <a:gd name="T4" fmla="*/ 41 w 97"/>
                <a:gd name="T5" fmla="*/ 172 h 207"/>
                <a:gd name="T6" fmla="*/ 36 w 97"/>
                <a:gd name="T7" fmla="*/ 162 h 207"/>
                <a:gd name="T8" fmla="*/ 31 w 97"/>
                <a:gd name="T9" fmla="*/ 152 h 207"/>
                <a:gd name="T10" fmla="*/ 28 w 97"/>
                <a:gd name="T11" fmla="*/ 142 h 207"/>
                <a:gd name="T12" fmla="*/ 26 w 97"/>
                <a:gd name="T13" fmla="*/ 131 h 207"/>
                <a:gd name="T14" fmla="*/ 25 w 97"/>
                <a:gd name="T15" fmla="*/ 121 h 207"/>
                <a:gd name="T16" fmla="*/ 25 w 97"/>
                <a:gd name="T17" fmla="*/ 110 h 207"/>
                <a:gd name="T18" fmla="*/ 27 w 97"/>
                <a:gd name="T19" fmla="*/ 100 h 207"/>
                <a:gd name="T20" fmla="*/ 31 w 97"/>
                <a:gd name="T21" fmla="*/ 89 h 207"/>
                <a:gd name="T22" fmla="*/ 35 w 97"/>
                <a:gd name="T23" fmla="*/ 79 h 207"/>
                <a:gd name="T24" fmla="*/ 43 w 97"/>
                <a:gd name="T25" fmla="*/ 68 h 207"/>
                <a:gd name="T26" fmla="*/ 52 w 97"/>
                <a:gd name="T27" fmla="*/ 56 h 207"/>
                <a:gd name="T28" fmla="*/ 64 w 97"/>
                <a:gd name="T29" fmla="*/ 45 h 207"/>
                <a:gd name="T30" fmla="*/ 78 w 97"/>
                <a:gd name="T31" fmla="*/ 33 h 207"/>
                <a:gd name="T32" fmla="*/ 96 w 97"/>
                <a:gd name="T33" fmla="*/ 21 h 207"/>
                <a:gd name="T34" fmla="*/ 83 w 97"/>
                <a:gd name="T35" fmla="*/ 0 h 207"/>
                <a:gd name="T36" fmla="*/ 64 w 97"/>
                <a:gd name="T37" fmla="*/ 13 h 207"/>
                <a:gd name="T38" fmla="*/ 48 w 97"/>
                <a:gd name="T39" fmla="*/ 26 h 207"/>
                <a:gd name="T40" fmla="*/ 34 w 97"/>
                <a:gd name="T41" fmla="*/ 40 h 207"/>
                <a:gd name="T42" fmla="*/ 23 w 97"/>
                <a:gd name="T43" fmla="*/ 53 h 207"/>
                <a:gd name="T44" fmla="*/ 14 w 97"/>
                <a:gd name="T45" fmla="*/ 66 h 207"/>
                <a:gd name="T46" fmla="*/ 8 w 97"/>
                <a:gd name="T47" fmla="*/ 81 h 207"/>
                <a:gd name="T48" fmla="*/ 3 w 97"/>
                <a:gd name="T49" fmla="*/ 95 h 207"/>
                <a:gd name="T50" fmla="*/ 0 w 97"/>
                <a:gd name="T51" fmla="*/ 108 h 207"/>
                <a:gd name="T52" fmla="*/ 0 w 97"/>
                <a:gd name="T53" fmla="*/ 122 h 207"/>
                <a:gd name="T54" fmla="*/ 1 w 97"/>
                <a:gd name="T55" fmla="*/ 135 h 207"/>
                <a:gd name="T56" fmla="*/ 4 w 97"/>
                <a:gd name="T57" fmla="*/ 147 h 207"/>
                <a:gd name="T58" fmla="*/ 8 w 97"/>
                <a:gd name="T59" fmla="*/ 160 h 207"/>
                <a:gd name="T60" fmla="*/ 13 w 97"/>
                <a:gd name="T61" fmla="*/ 172 h 207"/>
                <a:gd name="T62" fmla="*/ 19 w 97"/>
                <a:gd name="T63" fmla="*/ 184 h 207"/>
                <a:gd name="T64" fmla="*/ 25 w 97"/>
                <a:gd name="T65" fmla="*/ 195 h 207"/>
                <a:gd name="T66" fmla="*/ 33 w 97"/>
                <a:gd name="T67" fmla="*/ 206 h 207"/>
                <a:gd name="T68" fmla="*/ 52 w 97"/>
                <a:gd name="T69" fmla="*/ 192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7"/>
                <a:gd name="T106" fmla="*/ 0 h 207"/>
                <a:gd name="T107" fmla="*/ 97 w 97"/>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7" h="207">
                  <a:moveTo>
                    <a:pt x="52" y="192"/>
                  </a:moveTo>
                  <a:lnTo>
                    <a:pt x="47" y="182"/>
                  </a:lnTo>
                  <a:lnTo>
                    <a:pt x="41" y="172"/>
                  </a:lnTo>
                  <a:lnTo>
                    <a:pt x="36" y="162"/>
                  </a:lnTo>
                  <a:lnTo>
                    <a:pt x="31" y="152"/>
                  </a:lnTo>
                  <a:lnTo>
                    <a:pt x="28" y="142"/>
                  </a:lnTo>
                  <a:lnTo>
                    <a:pt x="26" y="131"/>
                  </a:lnTo>
                  <a:lnTo>
                    <a:pt x="25" y="121"/>
                  </a:lnTo>
                  <a:lnTo>
                    <a:pt x="25" y="110"/>
                  </a:lnTo>
                  <a:lnTo>
                    <a:pt x="27" y="100"/>
                  </a:lnTo>
                  <a:lnTo>
                    <a:pt x="31" y="89"/>
                  </a:lnTo>
                  <a:lnTo>
                    <a:pt x="35" y="79"/>
                  </a:lnTo>
                  <a:lnTo>
                    <a:pt x="43" y="68"/>
                  </a:lnTo>
                  <a:lnTo>
                    <a:pt x="52" y="56"/>
                  </a:lnTo>
                  <a:lnTo>
                    <a:pt x="64" y="45"/>
                  </a:lnTo>
                  <a:lnTo>
                    <a:pt x="78" y="33"/>
                  </a:lnTo>
                  <a:lnTo>
                    <a:pt x="96" y="21"/>
                  </a:lnTo>
                  <a:lnTo>
                    <a:pt x="83" y="0"/>
                  </a:lnTo>
                  <a:lnTo>
                    <a:pt x="64" y="13"/>
                  </a:lnTo>
                  <a:lnTo>
                    <a:pt x="48" y="26"/>
                  </a:lnTo>
                  <a:lnTo>
                    <a:pt x="34" y="40"/>
                  </a:lnTo>
                  <a:lnTo>
                    <a:pt x="23" y="53"/>
                  </a:lnTo>
                  <a:lnTo>
                    <a:pt x="14" y="66"/>
                  </a:lnTo>
                  <a:lnTo>
                    <a:pt x="8" y="81"/>
                  </a:lnTo>
                  <a:lnTo>
                    <a:pt x="3" y="95"/>
                  </a:lnTo>
                  <a:lnTo>
                    <a:pt x="0" y="108"/>
                  </a:lnTo>
                  <a:lnTo>
                    <a:pt x="0" y="122"/>
                  </a:lnTo>
                  <a:lnTo>
                    <a:pt x="1" y="135"/>
                  </a:lnTo>
                  <a:lnTo>
                    <a:pt x="4" y="147"/>
                  </a:lnTo>
                  <a:lnTo>
                    <a:pt x="8" y="160"/>
                  </a:lnTo>
                  <a:lnTo>
                    <a:pt x="13" y="172"/>
                  </a:lnTo>
                  <a:lnTo>
                    <a:pt x="19" y="184"/>
                  </a:lnTo>
                  <a:lnTo>
                    <a:pt x="25" y="195"/>
                  </a:lnTo>
                  <a:lnTo>
                    <a:pt x="33" y="206"/>
                  </a:lnTo>
                  <a:lnTo>
                    <a:pt x="52" y="192"/>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09" name="Freeform 6">
              <a:extLst>
                <a:ext uri="{FF2B5EF4-FFF2-40B4-BE49-F238E27FC236}">
                  <a16:creationId xmlns:a16="http://schemas.microsoft.com/office/drawing/2014/main" id="{BFA4ED7D-C529-4CC0-A777-B5A66BB5D642}"/>
                </a:ext>
              </a:extLst>
            </p:cNvPr>
            <p:cNvSpPr>
              <a:spLocks/>
            </p:cNvSpPr>
            <p:nvPr/>
          </p:nvSpPr>
          <p:spPr bwMode="auto">
            <a:xfrm>
              <a:off x="1172" y="3026"/>
              <a:ext cx="254" cy="130"/>
            </a:xfrm>
            <a:custGeom>
              <a:avLst/>
              <a:gdLst>
                <a:gd name="T0" fmla="*/ 219 w 220"/>
                <a:gd name="T1" fmla="*/ 115 h 141"/>
                <a:gd name="T2" fmla="*/ 208 w 220"/>
                <a:gd name="T3" fmla="*/ 114 h 141"/>
                <a:gd name="T4" fmla="*/ 197 w 220"/>
                <a:gd name="T5" fmla="*/ 110 h 141"/>
                <a:gd name="T6" fmla="*/ 184 w 220"/>
                <a:gd name="T7" fmla="*/ 106 h 141"/>
                <a:gd name="T8" fmla="*/ 171 w 220"/>
                <a:gd name="T9" fmla="*/ 103 h 141"/>
                <a:gd name="T10" fmla="*/ 157 w 220"/>
                <a:gd name="T11" fmla="*/ 97 h 141"/>
                <a:gd name="T12" fmla="*/ 143 w 220"/>
                <a:gd name="T13" fmla="*/ 91 h 141"/>
                <a:gd name="T14" fmla="*/ 128 w 220"/>
                <a:gd name="T15" fmla="*/ 85 h 141"/>
                <a:gd name="T16" fmla="*/ 114 w 220"/>
                <a:gd name="T17" fmla="*/ 77 h 141"/>
                <a:gd name="T18" fmla="*/ 100 w 220"/>
                <a:gd name="T19" fmla="*/ 69 h 141"/>
                <a:gd name="T20" fmla="*/ 86 w 220"/>
                <a:gd name="T21" fmla="*/ 61 h 141"/>
                <a:gd name="T22" fmla="*/ 73 w 220"/>
                <a:gd name="T23" fmla="*/ 52 h 141"/>
                <a:gd name="T24" fmla="*/ 61 w 220"/>
                <a:gd name="T25" fmla="*/ 42 h 141"/>
                <a:gd name="T26" fmla="*/ 49 w 220"/>
                <a:gd name="T27" fmla="*/ 33 h 141"/>
                <a:gd name="T28" fmla="*/ 38 w 220"/>
                <a:gd name="T29" fmla="*/ 22 h 141"/>
                <a:gd name="T30" fmla="*/ 29 w 220"/>
                <a:gd name="T31" fmla="*/ 11 h 141"/>
                <a:gd name="T32" fmla="*/ 20 w 220"/>
                <a:gd name="T33" fmla="*/ 0 h 141"/>
                <a:gd name="T34" fmla="*/ 0 w 220"/>
                <a:gd name="T35" fmla="*/ 14 h 141"/>
                <a:gd name="T36" fmla="*/ 10 w 220"/>
                <a:gd name="T37" fmla="*/ 27 h 141"/>
                <a:gd name="T38" fmla="*/ 20 w 220"/>
                <a:gd name="T39" fmla="*/ 39 h 141"/>
                <a:gd name="T40" fmla="*/ 33 w 220"/>
                <a:gd name="T41" fmla="*/ 51 h 141"/>
                <a:gd name="T42" fmla="*/ 46 w 220"/>
                <a:gd name="T43" fmla="*/ 61 h 141"/>
                <a:gd name="T44" fmla="*/ 59 w 220"/>
                <a:gd name="T45" fmla="*/ 72 h 141"/>
                <a:gd name="T46" fmla="*/ 73 w 220"/>
                <a:gd name="T47" fmla="*/ 82 h 141"/>
                <a:gd name="T48" fmla="*/ 88 w 220"/>
                <a:gd name="T49" fmla="*/ 91 h 141"/>
                <a:gd name="T50" fmla="*/ 103 w 220"/>
                <a:gd name="T51" fmla="*/ 99 h 141"/>
                <a:gd name="T52" fmla="*/ 118 w 220"/>
                <a:gd name="T53" fmla="*/ 107 h 141"/>
                <a:gd name="T54" fmla="*/ 133 w 220"/>
                <a:gd name="T55" fmla="*/ 114 h 141"/>
                <a:gd name="T56" fmla="*/ 148 w 220"/>
                <a:gd name="T57" fmla="*/ 120 h 141"/>
                <a:gd name="T58" fmla="*/ 163 w 220"/>
                <a:gd name="T59" fmla="*/ 126 h 141"/>
                <a:gd name="T60" fmla="*/ 177 w 220"/>
                <a:gd name="T61" fmla="*/ 130 h 141"/>
                <a:gd name="T62" fmla="*/ 190 w 220"/>
                <a:gd name="T63" fmla="*/ 134 h 141"/>
                <a:gd name="T64" fmla="*/ 203 w 220"/>
                <a:gd name="T65" fmla="*/ 138 h 141"/>
                <a:gd name="T66" fmla="*/ 215 w 220"/>
                <a:gd name="T67" fmla="*/ 140 h 141"/>
                <a:gd name="T68" fmla="*/ 219 w 220"/>
                <a:gd name="T69" fmla="*/ 115 h 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0"/>
                <a:gd name="T106" fmla="*/ 0 h 141"/>
                <a:gd name="T107" fmla="*/ 220 w 220"/>
                <a:gd name="T108" fmla="*/ 141 h 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0" h="141">
                  <a:moveTo>
                    <a:pt x="219" y="115"/>
                  </a:moveTo>
                  <a:lnTo>
                    <a:pt x="208" y="114"/>
                  </a:lnTo>
                  <a:lnTo>
                    <a:pt x="197" y="110"/>
                  </a:lnTo>
                  <a:lnTo>
                    <a:pt x="184" y="106"/>
                  </a:lnTo>
                  <a:lnTo>
                    <a:pt x="171" y="103"/>
                  </a:lnTo>
                  <a:lnTo>
                    <a:pt x="157" y="97"/>
                  </a:lnTo>
                  <a:lnTo>
                    <a:pt x="143" y="91"/>
                  </a:lnTo>
                  <a:lnTo>
                    <a:pt x="128" y="85"/>
                  </a:lnTo>
                  <a:lnTo>
                    <a:pt x="114" y="77"/>
                  </a:lnTo>
                  <a:lnTo>
                    <a:pt x="100" y="69"/>
                  </a:lnTo>
                  <a:lnTo>
                    <a:pt x="86" y="61"/>
                  </a:lnTo>
                  <a:lnTo>
                    <a:pt x="73" y="52"/>
                  </a:lnTo>
                  <a:lnTo>
                    <a:pt x="61" y="42"/>
                  </a:lnTo>
                  <a:lnTo>
                    <a:pt x="49" y="33"/>
                  </a:lnTo>
                  <a:lnTo>
                    <a:pt x="38" y="22"/>
                  </a:lnTo>
                  <a:lnTo>
                    <a:pt x="29" y="11"/>
                  </a:lnTo>
                  <a:lnTo>
                    <a:pt x="20" y="0"/>
                  </a:lnTo>
                  <a:lnTo>
                    <a:pt x="0" y="14"/>
                  </a:lnTo>
                  <a:lnTo>
                    <a:pt x="10" y="27"/>
                  </a:lnTo>
                  <a:lnTo>
                    <a:pt x="20" y="39"/>
                  </a:lnTo>
                  <a:lnTo>
                    <a:pt x="33" y="51"/>
                  </a:lnTo>
                  <a:lnTo>
                    <a:pt x="46" y="61"/>
                  </a:lnTo>
                  <a:lnTo>
                    <a:pt x="59" y="72"/>
                  </a:lnTo>
                  <a:lnTo>
                    <a:pt x="73" y="82"/>
                  </a:lnTo>
                  <a:lnTo>
                    <a:pt x="88" y="91"/>
                  </a:lnTo>
                  <a:lnTo>
                    <a:pt x="103" y="99"/>
                  </a:lnTo>
                  <a:lnTo>
                    <a:pt x="118" y="107"/>
                  </a:lnTo>
                  <a:lnTo>
                    <a:pt x="133" y="114"/>
                  </a:lnTo>
                  <a:lnTo>
                    <a:pt x="148" y="120"/>
                  </a:lnTo>
                  <a:lnTo>
                    <a:pt x="163" y="126"/>
                  </a:lnTo>
                  <a:lnTo>
                    <a:pt x="177" y="130"/>
                  </a:lnTo>
                  <a:lnTo>
                    <a:pt x="190" y="134"/>
                  </a:lnTo>
                  <a:lnTo>
                    <a:pt x="203" y="138"/>
                  </a:lnTo>
                  <a:lnTo>
                    <a:pt x="215" y="140"/>
                  </a:lnTo>
                  <a:lnTo>
                    <a:pt x="219" y="115"/>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0" name="Freeform 7">
              <a:extLst>
                <a:ext uri="{FF2B5EF4-FFF2-40B4-BE49-F238E27FC236}">
                  <a16:creationId xmlns:a16="http://schemas.microsoft.com/office/drawing/2014/main" id="{3A1B4EEE-844F-46F3-B8DE-A90213F99624}"/>
                </a:ext>
              </a:extLst>
            </p:cNvPr>
            <p:cNvSpPr>
              <a:spLocks/>
            </p:cNvSpPr>
            <p:nvPr/>
          </p:nvSpPr>
          <p:spPr bwMode="auto">
            <a:xfrm>
              <a:off x="1420" y="3132"/>
              <a:ext cx="1194" cy="177"/>
            </a:xfrm>
            <a:custGeom>
              <a:avLst/>
              <a:gdLst>
                <a:gd name="T0" fmla="*/ 1030 w 1031"/>
                <a:gd name="T1" fmla="*/ 165 h 192"/>
                <a:gd name="T2" fmla="*/ 1022 w 1031"/>
                <a:gd name="T3" fmla="*/ 120 h 192"/>
                <a:gd name="T4" fmla="*/ 996 w 1031"/>
                <a:gd name="T5" fmla="*/ 84 h 192"/>
                <a:gd name="T6" fmla="*/ 956 w 1031"/>
                <a:gd name="T7" fmla="*/ 58 h 192"/>
                <a:gd name="T8" fmla="*/ 906 w 1031"/>
                <a:gd name="T9" fmla="*/ 38 h 192"/>
                <a:gd name="T10" fmla="*/ 846 w 1031"/>
                <a:gd name="T11" fmla="*/ 25 h 192"/>
                <a:gd name="T12" fmla="*/ 777 w 1031"/>
                <a:gd name="T13" fmla="*/ 17 h 192"/>
                <a:gd name="T14" fmla="*/ 701 w 1031"/>
                <a:gd name="T15" fmla="*/ 12 h 192"/>
                <a:gd name="T16" fmla="*/ 620 w 1031"/>
                <a:gd name="T17" fmla="*/ 11 h 192"/>
                <a:gd name="T18" fmla="*/ 536 w 1031"/>
                <a:gd name="T19" fmla="*/ 11 h 192"/>
                <a:gd name="T20" fmla="*/ 449 w 1031"/>
                <a:gd name="T21" fmla="*/ 12 h 192"/>
                <a:gd name="T22" fmla="*/ 361 w 1031"/>
                <a:gd name="T23" fmla="*/ 14 h 192"/>
                <a:gd name="T24" fmla="*/ 275 w 1031"/>
                <a:gd name="T25" fmla="*/ 15 h 192"/>
                <a:gd name="T26" fmla="*/ 190 w 1031"/>
                <a:gd name="T27" fmla="*/ 14 h 192"/>
                <a:gd name="T28" fmla="*/ 111 w 1031"/>
                <a:gd name="T29" fmla="*/ 11 h 192"/>
                <a:gd name="T30" fmla="*/ 38 w 1031"/>
                <a:gd name="T31" fmla="*/ 5 h 192"/>
                <a:gd name="T32" fmla="*/ 0 w 1031"/>
                <a:gd name="T33" fmla="*/ 25 h 192"/>
                <a:gd name="T34" fmla="*/ 71 w 1031"/>
                <a:gd name="T35" fmla="*/ 33 h 192"/>
                <a:gd name="T36" fmla="*/ 150 w 1031"/>
                <a:gd name="T37" fmla="*/ 38 h 192"/>
                <a:gd name="T38" fmla="*/ 232 w 1031"/>
                <a:gd name="T39" fmla="*/ 40 h 192"/>
                <a:gd name="T40" fmla="*/ 318 w 1031"/>
                <a:gd name="T41" fmla="*/ 39 h 192"/>
                <a:gd name="T42" fmla="*/ 405 w 1031"/>
                <a:gd name="T43" fmla="*/ 38 h 192"/>
                <a:gd name="T44" fmla="*/ 493 w 1031"/>
                <a:gd name="T45" fmla="*/ 36 h 192"/>
                <a:gd name="T46" fmla="*/ 579 w 1031"/>
                <a:gd name="T47" fmla="*/ 36 h 192"/>
                <a:gd name="T48" fmla="*/ 661 w 1031"/>
                <a:gd name="T49" fmla="*/ 36 h 192"/>
                <a:gd name="T50" fmla="*/ 739 w 1031"/>
                <a:gd name="T51" fmla="*/ 39 h 192"/>
                <a:gd name="T52" fmla="*/ 810 w 1031"/>
                <a:gd name="T53" fmla="*/ 45 h 192"/>
                <a:gd name="T54" fmla="*/ 872 w 1031"/>
                <a:gd name="T55" fmla="*/ 55 h 192"/>
                <a:gd name="T56" fmla="*/ 924 w 1031"/>
                <a:gd name="T57" fmla="*/ 70 h 192"/>
                <a:gd name="T58" fmla="*/ 964 w 1031"/>
                <a:gd name="T59" fmla="*/ 90 h 192"/>
                <a:gd name="T60" fmla="*/ 991 w 1031"/>
                <a:gd name="T61" fmla="*/ 115 h 192"/>
                <a:gd name="T62" fmla="*/ 1003 w 1031"/>
                <a:gd name="T63" fmla="*/ 146 h 192"/>
                <a:gd name="T64" fmla="*/ 1003 w 1031"/>
                <a:gd name="T65" fmla="*/ 186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1"/>
                <a:gd name="T100" fmla="*/ 0 h 192"/>
                <a:gd name="T101" fmla="*/ 1031 w 1031"/>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1" h="192">
                  <a:moveTo>
                    <a:pt x="1027" y="191"/>
                  </a:moveTo>
                  <a:lnTo>
                    <a:pt x="1030" y="165"/>
                  </a:lnTo>
                  <a:lnTo>
                    <a:pt x="1028" y="142"/>
                  </a:lnTo>
                  <a:lnTo>
                    <a:pt x="1022" y="120"/>
                  </a:lnTo>
                  <a:lnTo>
                    <a:pt x="1011" y="101"/>
                  </a:lnTo>
                  <a:lnTo>
                    <a:pt x="996" y="84"/>
                  </a:lnTo>
                  <a:lnTo>
                    <a:pt x="978" y="70"/>
                  </a:lnTo>
                  <a:lnTo>
                    <a:pt x="956" y="58"/>
                  </a:lnTo>
                  <a:lnTo>
                    <a:pt x="933" y="47"/>
                  </a:lnTo>
                  <a:lnTo>
                    <a:pt x="906" y="38"/>
                  </a:lnTo>
                  <a:lnTo>
                    <a:pt x="877" y="31"/>
                  </a:lnTo>
                  <a:lnTo>
                    <a:pt x="846" y="25"/>
                  </a:lnTo>
                  <a:lnTo>
                    <a:pt x="813" y="20"/>
                  </a:lnTo>
                  <a:lnTo>
                    <a:pt x="777" y="17"/>
                  </a:lnTo>
                  <a:lnTo>
                    <a:pt x="740" y="14"/>
                  </a:lnTo>
                  <a:lnTo>
                    <a:pt x="701" y="12"/>
                  </a:lnTo>
                  <a:lnTo>
                    <a:pt x="661" y="11"/>
                  </a:lnTo>
                  <a:lnTo>
                    <a:pt x="620" y="11"/>
                  </a:lnTo>
                  <a:lnTo>
                    <a:pt x="579" y="11"/>
                  </a:lnTo>
                  <a:lnTo>
                    <a:pt x="536" y="11"/>
                  </a:lnTo>
                  <a:lnTo>
                    <a:pt x="493" y="12"/>
                  </a:lnTo>
                  <a:lnTo>
                    <a:pt x="449" y="12"/>
                  </a:lnTo>
                  <a:lnTo>
                    <a:pt x="405" y="13"/>
                  </a:lnTo>
                  <a:lnTo>
                    <a:pt x="361" y="14"/>
                  </a:lnTo>
                  <a:lnTo>
                    <a:pt x="318" y="14"/>
                  </a:lnTo>
                  <a:lnTo>
                    <a:pt x="275" y="15"/>
                  </a:lnTo>
                  <a:lnTo>
                    <a:pt x="232" y="15"/>
                  </a:lnTo>
                  <a:lnTo>
                    <a:pt x="190" y="14"/>
                  </a:lnTo>
                  <a:lnTo>
                    <a:pt x="150" y="13"/>
                  </a:lnTo>
                  <a:lnTo>
                    <a:pt x="111" y="11"/>
                  </a:lnTo>
                  <a:lnTo>
                    <a:pt x="73" y="8"/>
                  </a:lnTo>
                  <a:lnTo>
                    <a:pt x="38" y="5"/>
                  </a:lnTo>
                  <a:lnTo>
                    <a:pt x="4" y="0"/>
                  </a:lnTo>
                  <a:lnTo>
                    <a:pt x="0" y="25"/>
                  </a:lnTo>
                  <a:lnTo>
                    <a:pt x="35" y="30"/>
                  </a:lnTo>
                  <a:lnTo>
                    <a:pt x="71" y="33"/>
                  </a:lnTo>
                  <a:lnTo>
                    <a:pt x="110" y="36"/>
                  </a:lnTo>
                  <a:lnTo>
                    <a:pt x="150" y="38"/>
                  </a:lnTo>
                  <a:lnTo>
                    <a:pt x="190" y="39"/>
                  </a:lnTo>
                  <a:lnTo>
                    <a:pt x="232" y="40"/>
                  </a:lnTo>
                  <a:lnTo>
                    <a:pt x="275" y="40"/>
                  </a:lnTo>
                  <a:lnTo>
                    <a:pt x="318" y="39"/>
                  </a:lnTo>
                  <a:lnTo>
                    <a:pt x="361" y="39"/>
                  </a:lnTo>
                  <a:lnTo>
                    <a:pt x="405" y="38"/>
                  </a:lnTo>
                  <a:lnTo>
                    <a:pt x="449" y="37"/>
                  </a:lnTo>
                  <a:lnTo>
                    <a:pt x="493" y="36"/>
                  </a:lnTo>
                  <a:lnTo>
                    <a:pt x="536" y="36"/>
                  </a:lnTo>
                  <a:lnTo>
                    <a:pt x="579" y="36"/>
                  </a:lnTo>
                  <a:lnTo>
                    <a:pt x="620" y="36"/>
                  </a:lnTo>
                  <a:lnTo>
                    <a:pt x="661" y="36"/>
                  </a:lnTo>
                  <a:lnTo>
                    <a:pt x="701" y="37"/>
                  </a:lnTo>
                  <a:lnTo>
                    <a:pt x="739" y="39"/>
                  </a:lnTo>
                  <a:lnTo>
                    <a:pt x="775" y="42"/>
                  </a:lnTo>
                  <a:lnTo>
                    <a:pt x="810" y="45"/>
                  </a:lnTo>
                  <a:lnTo>
                    <a:pt x="842" y="50"/>
                  </a:lnTo>
                  <a:lnTo>
                    <a:pt x="872" y="55"/>
                  </a:lnTo>
                  <a:lnTo>
                    <a:pt x="899" y="62"/>
                  </a:lnTo>
                  <a:lnTo>
                    <a:pt x="924" y="70"/>
                  </a:lnTo>
                  <a:lnTo>
                    <a:pt x="946" y="80"/>
                  </a:lnTo>
                  <a:lnTo>
                    <a:pt x="964" y="90"/>
                  </a:lnTo>
                  <a:lnTo>
                    <a:pt x="979" y="102"/>
                  </a:lnTo>
                  <a:lnTo>
                    <a:pt x="991" y="115"/>
                  </a:lnTo>
                  <a:lnTo>
                    <a:pt x="999" y="130"/>
                  </a:lnTo>
                  <a:lnTo>
                    <a:pt x="1003" y="146"/>
                  </a:lnTo>
                  <a:lnTo>
                    <a:pt x="1005" y="165"/>
                  </a:lnTo>
                  <a:lnTo>
                    <a:pt x="1003" y="186"/>
                  </a:lnTo>
                  <a:lnTo>
                    <a:pt x="1027" y="191"/>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1" name="Freeform 8">
              <a:extLst>
                <a:ext uri="{FF2B5EF4-FFF2-40B4-BE49-F238E27FC236}">
                  <a16:creationId xmlns:a16="http://schemas.microsoft.com/office/drawing/2014/main" id="{9DC582DF-574D-45ED-9A6A-3F21C6D36C7C}"/>
                </a:ext>
              </a:extLst>
            </p:cNvPr>
            <p:cNvSpPr>
              <a:spLocks/>
            </p:cNvSpPr>
            <p:nvPr/>
          </p:nvSpPr>
          <p:spPr bwMode="auto">
            <a:xfrm>
              <a:off x="1257" y="2852"/>
              <a:ext cx="170" cy="215"/>
            </a:xfrm>
            <a:custGeom>
              <a:avLst/>
              <a:gdLst>
                <a:gd name="T0" fmla="*/ 146 w 147"/>
                <a:gd name="T1" fmla="*/ 209 h 233"/>
                <a:gd name="T2" fmla="*/ 125 w 147"/>
                <a:gd name="T3" fmla="*/ 200 h 233"/>
                <a:gd name="T4" fmla="*/ 104 w 147"/>
                <a:gd name="T5" fmla="*/ 191 h 233"/>
                <a:gd name="T6" fmla="*/ 86 w 147"/>
                <a:gd name="T7" fmla="*/ 181 h 233"/>
                <a:gd name="T8" fmla="*/ 69 w 147"/>
                <a:gd name="T9" fmla="*/ 169 h 233"/>
                <a:gd name="T10" fmla="*/ 54 w 147"/>
                <a:gd name="T11" fmla="*/ 158 h 233"/>
                <a:gd name="T12" fmla="*/ 42 w 147"/>
                <a:gd name="T13" fmla="*/ 146 h 233"/>
                <a:gd name="T14" fmla="*/ 33 w 147"/>
                <a:gd name="T15" fmla="*/ 134 h 233"/>
                <a:gd name="T16" fmla="*/ 27 w 147"/>
                <a:gd name="T17" fmla="*/ 123 h 233"/>
                <a:gd name="T18" fmla="*/ 25 w 147"/>
                <a:gd name="T19" fmla="*/ 113 h 233"/>
                <a:gd name="T20" fmla="*/ 25 w 147"/>
                <a:gd name="T21" fmla="*/ 101 h 233"/>
                <a:gd name="T22" fmla="*/ 29 w 147"/>
                <a:gd name="T23" fmla="*/ 90 h 233"/>
                <a:gd name="T24" fmla="*/ 36 w 147"/>
                <a:gd name="T25" fmla="*/ 78 h 233"/>
                <a:gd name="T26" fmla="*/ 50 w 147"/>
                <a:gd name="T27" fmla="*/ 65 h 233"/>
                <a:gd name="T28" fmla="*/ 68 w 147"/>
                <a:gd name="T29" fmla="*/ 51 h 233"/>
                <a:gd name="T30" fmla="*/ 92 w 147"/>
                <a:gd name="T31" fmla="*/ 37 h 233"/>
                <a:gd name="T32" fmla="*/ 123 w 147"/>
                <a:gd name="T33" fmla="*/ 23 h 233"/>
                <a:gd name="T34" fmla="*/ 115 w 147"/>
                <a:gd name="T35" fmla="*/ 0 h 233"/>
                <a:gd name="T36" fmla="*/ 82 w 147"/>
                <a:gd name="T37" fmla="*/ 15 h 233"/>
                <a:gd name="T38" fmla="*/ 55 w 147"/>
                <a:gd name="T39" fmla="*/ 30 h 233"/>
                <a:gd name="T40" fmla="*/ 33 w 147"/>
                <a:gd name="T41" fmla="*/ 46 h 233"/>
                <a:gd name="T42" fmla="*/ 17 w 147"/>
                <a:gd name="T43" fmla="*/ 62 h 233"/>
                <a:gd name="T44" fmla="*/ 7 w 147"/>
                <a:gd name="T45" fmla="*/ 79 h 233"/>
                <a:gd name="T46" fmla="*/ 1 w 147"/>
                <a:gd name="T47" fmla="*/ 98 h 233"/>
                <a:gd name="T48" fmla="*/ 0 w 147"/>
                <a:gd name="T49" fmla="*/ 115 h 233"/>
                <a:gd name="T50" fmla="*/ 4 w 147"/>
                <a:gd name="T51" fmla="*/ 132 h 233"/>
                <a:gd name="T52" fmla="*/ 12 w 147"/>
                <a:gd name="T53" fmla="*/ 148 h 233"/>
                <a:gd name="T54" fmla="*/ 24 w 147"/>
                <a:gd name="T55" fmla="*/ 163 h 233"/>
                <a:gd name="T56" fmla="*/ 38 w 147"/>
                <a:gd name="T57" fmla="*/ 177 h 233"/>
                <a:gd name="T58" fmla="*/ 54 w 147"/>
                <a:gd name="T59" fmla="*/ 190 h 233"/>
                <a:gd name="T60" fmla="*/ 73 w 147"/>
                <a:gd name="T61" fmla="*/ 202 h 233"/>
                <a:gd name="T62" fmla="*/ 93 w 147"/>
                <a:gd name="T63" fmla="*/ 213 h 233"/>
                <a:gd name="T64" fmla="*/ 115 w 147"/>
                <a:gd name="T65" fmla="*/ 223 h 233"/>
                <a:gd name="T66" fmla="*/ 137 w 147"/>
                <a:gd name="T67" fmla="*/ 232 h 233"/>
                <a:gd name="T68" fmla="*/ 146 w 147"/>
                <a:gd name="T69" fmla="*/ 209 h 2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7"/>
                <a:gd name="T106" fmla="*/ 0 h 233"/>
                <a:gd name="T107" fmla="*/ 147 w 147"/>
                <a:gd name="T108" fmla="*/ 233 h 2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7" h="233">
                  <a:moveTo>
                    <a:pt x="146" y="209"/>
                  </a:moveTo>
                  <a:lnTo>
                    <a:pt x="125" y="200"/>
                  </a:lnTo>
                  <a:lnTo>
                    <a:pt x="104" y="191"/>
                  </a:lnTo>
                  <a:lnTo>
                    <a:pt x="86" y="181"/>
                  </a:lnTo>
                  <a:lnTo>
                    <a:pt x="69" y="169"/>
                  </a:lnTo>
                  <a:lnTo>
                    <a:pt x="54" y="158"/>
                  </a:lnTo>
                  <a:lnTo>
                    <a:pt x="42" y="146"/>
                  </a:lnTo>
                  <a:lnTo>
                    <a:pt x="33" y="134"/>
                  </a:lnTo>
                  <a:lnTo>
                    <a:pt x="27" y="123"/>
                  </a:lnTo>
                  <a:lnTo>
                    <a:pt x="25" y="113"/>
                  </a:lnTo>
                  <a:lnTo>
                    <a:pt x="25" y="101"/>
                  </a:lnTo>
                  <a:lnTo>
                    <a:pt x="29" y="90"/>
                  </a:lnTo>
                  <a:lnTo>
                    <a:pt x="36" y="78"/>
                  </a:lnTo>
                  <a:lnTo>
                    <a:pt x="50" y="65"/>
                  </a:lnTo>
                  <a:lnTo>
                    <a:pt x="68" y="51"/>
                  </a:lnTo>
                  <a:lnTo>
                    <a:pt x="92" y="37"/>
                  </a:lnTo>
                  <a:lnTo>
                    <a:pt x="123" y="23"/>
                  </a:lnTo>
                  <a:lnTo>
                    <a:pt x="115" y="0"/>
                  </a:lnTo>
                  <a:lnTo>
                    <a:pt x="82" y="15"/>
                  </a:lnTo>
                  <a:lnTo>
                    <a:pt x="55" y="30"/>
                  </a:lnTo>
                  <a:lnTo>
                    <a:pt x="33" y="46"/>
                  </a:lnTo>
                  <a:lnTo>
                    <a:pt x="17" y="62"/>
                  </a:lnTo>
                  <a:lnTo>
                    <a:pt x="7" y="79"/>
                  </a:lnTo>
                  <a:lnTo>
                    <a:pt x="1" y="98"/>
                  </a:lnTo>
                  <a:lnTo>
                    <a:pt x="0" y="115"/>
                  </a:lnTo>
                  <a:lnTo>
                    <a:pt x="4" y="132"/>
                  </a:lnTo>
                  <a:lnTo>
                    <a:pt x="12" y="148"/>
                  </a:lnTo>
                  <a:lnTo>
                    <a:pt x="24" y="163"/>
                  </a:lnTo>
                  <a:lnTo>
                    <a:pt x="38" y="177"/>
                  </a:lnTo>
                  <a:lnTo>
                    <a:pt x="54" y="190"/>
                  </a:lnTo>
                  <a:lnTo>
                    <a:pt x="73" y="202"/>
                  </a:lnTo>
                  <a:lnTo>
                    <a:pt x="93" y="213"/>
                  </a:lnTo>
                  <a:lnTo>
                    <a:pt x="115" y="223"/>
                  </a:lnTo>
                  <a:lnTo>
                    <a:pt x="137" y="232"/>
                  </a:lnTo>
                  <a:lnTo>
                    <a:pt x="146" y="209"/>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2" name="Freeform 9">
              <a:extLst>
                <a:ext uri="{FF2B5EF4-FFF2-40B4-BE49-F238E27FC236}">
                  <a16:creationId xmlns:a16="http://schemas.microsoft.com/office/drawing/2014/main" id="{5A498334-060C-4DF0-B18F-83A8FD89549F}"/>
                </a:ext>
              </a:extLst>
            </p:cNvPr>
            <p:cNvSpPr>
              <a:spLocks/>
            </p:cNvSpPr>
            <p:nvPr/>
          </p:nvSpPr>
          <p:spPr bwMode="auto">
            <a:xfrm>
              <a:off x="1416" y="3045"/>
              <a:ext cx="185" cy="55"/>
            </a:xfrm>
            <a:custGeom>
              <a:avLst/>
              <a:gdLst>
                <a:gd name="T0" fmla="*/ 159 w 160"/>
                <a:gd name="T1" fmla="*/ 34 h 60"/>
                <a:gd name="T2" fmla="*/ 152 w 160"/>
                <a:gd name="T3" fmla="*/ 34 h 60"/>
                <a:gd name="T4" fmla="*/ 145 w 160"/>
                <a:gd name="T5" fmla="*/ 34 h 60"/>
                <a:gd name="T6" fmla="*/ 138 w 160"/>
                <a:gd name="T7" fmla="*/ 33 h 60"/>
                <a:gd name="T8" fmla="*/ 129 w 160"/>
                <a:gd name="T9" fmla="*/ 32 h 60"/>
                <a:gd name="T10" fmla="*/ 121 w 160"/>
                <a:gd name="T11" fmla="*/ 31 h 60"/>
                <a:gd name="T12" fmla="*/ 111 w 160"/>
                <a:gd name="T13" fmla="*/ 28 h 60"/>
                <a:gd name="T14" fmla="*/ 102 w 160"/>
                <a:gd name="T15" fmla="*/ 27 h 60"/>
                <a:gd name="T16" fmla="*/ 93 w 160"/>
                <a:gd name="T17" fmla="*/ 25 h 60"/>
                <a:gd name="T18" fmla="*/ 83 w 160"/>
                <a:gd name="T19" fmla="*/ 23 h 60"/>
                <a:gd name="T20" fmla="*/ 72 w 160"/>
                <a:gd name="T21" fmla="*/ 20 h 60"/>
                <a:gd name="T22" fmla="*/ 61 w 160"/>
                <a:gd name="T23" fmla="*/ 17 h 60"/>
                <a:gd name="T24" fmla="*/ 51 w 160"/>
                <a:gd name="T25" fmla="*/ 15 h 60"/>
                <a:gd name="T26" fmla="*/ 41 w 160"/>
                <a:gd name="T27" fmla="*/ 11 h 60"/>
                <a:gd name="T28" fmla="*/ 30 w 160"/>
                <a:gd name="T29" fmla="*/ 8 h 60"/>
                <a:gd name="T30" fmla="*/ 19 w 160"/>
                <a:gd name="T31" fmla="*/ 4 h 60"/>
                <a:gd name="T32" fmla="*/ 9 w 160"/>
                <a:gd name="T33" fmla="*/ 0 h 60"/>
                <a:gd name="T34" fmla="*/ 0 w 160"/>
                <a:gd name="T35" fmla="*/ 23 h 60"/>
                <a:gd name="T36" fmla="*/ 11 w 160"/>
                <a:gd name="T37" fmla="*/ 27 h 60"/>
                <a:gd name="T38" fmla="*/ 22 w 160"/>
                <a:gd name="T39" fmla="*/ 31 h 60"/>
                <a:gd name="T40" fmla="*/ 33 w 160"/>
                <a:gd name="T41" fmla="*/ 36 h 60"/>
                <a:gd name="T42" fmla="*/ 45 w 160"/>
                <a:gd name="T43" fmla="*/ 39 h 60"/>
                <a:gd name="T44" fmla="*/ 56 w 160"/>
                <a:gd name="T45" fmla="*/ 42 h 60"/>
                <a:gd name="T46" fmla="*/ 67 w 160"/>
                <a:gd name="T47" fmla="*/ 45 h 60"/>
                <a:gd name="T48" fmla="*/ 77 w 160"/>
                <a:gd name="T49" fmla="*/ 47 h 60"/>
                <a:gd name="T50" fmla="*/ 87 w 160"/>
                <a:gd name="T51" fmla="*/ 49 h 60"/>
                <a:gd name="T52" fmla="*/ 98 w 160"/>
                <a:gd name="T53" fmla="*/ 52 h 60"/>
                <a:gd name="T54" fmla="*/ 108 w 160"/>
                <a:gd name="T55" fmla="*/ 54 h 60"/>
                <a:gd name="T56" fmla="*/ 118 w 160"/>
                <a:gd name="T57" fmla="*/ 56 h 60"/>
                <a:gd name="T58" fmla="*/ 127 w 160"/>
                <a:gd name="T59" fmla="*/ 57 h 60"/>
                <a:gd name="T60" fmla="*/ 135 w 160"/>
                <a:gd name="T61" fmla="*/ 58 h 60"/>
                <a:gd name="T62" fmla="*/ 144 w 160"/>
                <a:gd name="T63" fmla="*/ 59 h 60"/>
                <a:gd name="T64" fmla="*/ 152 w 160"/>
                <a:gd name="T65" fmla="*/ 59 h 60"/>
                <a:gd name="T66" fmla="*/ 159 w 160"/>
                <a:gd name="T67" fmla="*/ 59 h 60"/>
                <a:gd name="T68" fmla="*/ 159 w 160"/>
                <a:gd name="T69" fmla="*/ 34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0"/>
                <a:gd name="T106" fmla="*/ 0 h 60"/>
                <a:gd name="T107" fmla="*/ 160 w 160"/>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0" h="60">
                  <a:moveTo>
                    <a:pt x="159" y="34"/>
                  </a:moveTo>
                  <a:lnTo>
                    <a:pt x="152" y="34"/>
                  </a:lnTo>
                  <a:lnTo>
                    <a:pt x="145" y="34"/>
                  </a:lnTo>
                  <a:lnTo>
                    <a:pt x="138" y="33"/>
                  </a:lnTo>
                  <a:lnTo>
                    <a:pt x="129" y="32"/>
                  </a:lnTo>
                  <a:lnTo>
                    <a:pt x="121" y="31"/>
                  </a:lnTo>
                  <a:lnTo>
                    <a:pt x="111" y="28"/>
                  </a:lnTo>
                  <a:lnTo>
                    <a:pt x="102" y="27"/>
                  </a:lnTo>
                  <a:lnTo>
                    <a:pt x="93" y="25"/>
                  </a:lnTo>
                  <a:lnTo>
                    <a:pt x="83" y="23"/>
                  </a:lnTo>
                  <a:lnTo>
                    <a:pt x="72" y="20"/>
                  </a:lnTo>
                  <a:lnTo>
                    <a:pt x="61" y="17"/>
                  </a:lnTo>
                  <a:lnTo>
                    <a:pt x="51" y="15"/>
                  </a:lnTo>
                  <a:lnTo>
                    <a:pt x="41" y="11"/>
                  </a:lnTo>
                  <a:lnTo>
                    <a:pt x="30" y="8"/>
                  </a:lnTo>
                  <a:lnTo>
                    <a:pt x="19" y="4"/>
                  </a:lnTo>
                  <a:lnTo>
                    <a:pt x="9" y="0"/>
                  </a:lnTo>
                  <a:lnTo>
                    <a:pt x="0" y="23"/>
                  </a:lnTo>
                  <a:lnTo>
                    <a:pt x="11" y="27"/>
                  </a:lnTo>
                  <a:lnTo>
                    <a:pt x="22" y="31"/>
                  </a:lnTo>
                  <a:lnTo>
                    <a:pt x="33" y="36"/>
                  </a:lnTo>
                  <a:lnTo>
                    <a:pt x="45" y="39"/>
                  </a:lnTo>
                  <a:lnTo>
                    <a:pt x="56" y="42"/>
                  </a:lnTo>
                  <a:lnTo>
                    <a:pt x="67" y="45"/>
                  </a:lnTo>
                  <a:lnTo>
                    <a:pt x="77" y="47"/>
                  </a:lnTo>
                  <a:lnTo>
                    <a:pt x="87" y="49"/>
                  </a:lnTo>
                  <a:lnTo>
                    <a:pt x="98" y="52"/>
                  </a:lnTo>
                  <a:lnTo>
                    <a:pt x="108" y="54"/>
                  </a:lnTo>
                  <a:lnTo>
                    <a:pt x="118" y="56"/>
                  </a:lnTo>
                  <a:lnTo>
                    <a:pt x="127" y="57"/>
                  </a:lnTo>
                  <a:lnTo>
                    <a:pt x="135" y="58"/>
                  </a:lnTo>
                  <a:lnTo>
                    <a:pt x="144" y="59"/>
                  </a:lnTo>
                  <a:lnTo>
                    <a:pt x="152" y="59"/>
                  </a:lnTo>
                  <a:lnTo>
                    <a:pt x="159" y="59"/>
                  </a:lnTo>
                  <a:lnTo>
                    <a:pt x="159" y="34"/>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3" name="Freeform 10">
              <a:extLst>
                <a:ext uri="{FF2B5EF4-FFF2-40B4-BE49-F238E27FC236}">
                  <a16:creationId xmlns:a16="http://schemas.microsoft.com/office/drawing/2014/main" id="{3FE39C02-C418-46E6-9F9E-6FA424E7A523}"/>
                </a:ext>
              </a:extLst>
            </p:cNvPr>
            <p:cNvSpPr>
              <a:spLocks/>
            </p:cNvSpPr>
            <p:nvPr/>
          </p:nvSpPr>
          <p:spPr bwMode="auto">
            <a:xfrm>
              <a:off x="1600" y="3074"/>
              <a:ext cx="1129" cy="236"/>
            </a:xfrm>
            <a:custGeom>
              <a:avLst/>
              <a:gdLst>
                <a:gd name="T0" fmla="*/ 974 w 975"/>
                <a:gd name="T1" fmla="*/ 229 h 256"/>
                <a:gd name="T2" fmla="*/ 968 w 975"/>
                <a:gd name="T3" fmla="*/ 182 h 256"/>
                <a:gd name="T4" fmla="*/ 946 w 975"/>
                <a:gd name="T5" fmla="*/ 141 h 256"/>
                <a:gd name="T6" fmla="*/ 911 w 975"/>
                <a:gd name="T7" fmla="*/ 108 h 256"/>
                <a:gd name="T8" fmla="*/ 865 w 975"/>
                <a:gd name="T9" fmla="*/ 80 h 256"/>
                <a:gd name="T10" fmla="*/ 810 w 975"/>
                <a:gd name="T11" fmla="*/ 58 h 256"/>
                <a:gd name="T12" fmla="*/ 747 w 975"/>
                <a:gd name="T13" fmla="*/ 40 h 256"/>
                <a:gd name="T14" fmla="*/ 677 w 975"/>
                <a:gd name="T15" fmla="*/ 26 h 256"/>
                <a:gd name="T16" fmla="*/ 602 w 975"/>
                <a:gd name="T17" fmla="*/ 16 h 256"/>
                <a:gd name="T18" fmla="*/ 522 w 975"/>
                <a:gd name="T19" fmla="*/ 8 h 256"/>
                <a:gd name="T20" fmla="*/ 440 w 975"/>
                <a:gd name="T21" fmla="*/ 4 h 256"/>
                <a:gd name="T22" fmla="*/ 356 w 975"/>
                <a:gd name="T23" fmla="*/ 1 h 256"/>
                <a:gd name="T24" fmla="*/ 273 w 975"/>
                <a:gd name="T25" fmla="*/ 0 h 256"/>
                <a:gd name="T26" fmla="*/ 190 w 975"/>
                <a:gd name="T27" fmla="*/ 0 h 256"/>
                <a:gd name="T28" fmla="*/ 111 w 975"/>
                <a:gd name="T29" fmla="*/ 1 h 256"/>
                <a:gd name="T30" fmla="*/ 35 w 975"/>
                <a:gd name="T31" fmla="*/ 2 h 256"/>
                <a:gd name="T32" fmla="*/ 0 w 975"/>
                <a:gd name="T33" fmla="*/ 28 h 256"/>
                <a:gd name="T34" fmla="*/ 73 w 975"/>
                <a:gd name="T35" fmla="*/ 26 h 256"/>
                <a:gd name="T36" fmla="*/ 151 w 975"/>
                <a:gd name="T37" fmla="*/ 25 h 256"/>
                <a:gd name="T38" fmla="*/ 231 w 975"/>
                <a:gd name="T39" fmla="*/ 25 h 256"/>
                <a:gd name="T40" fmla="*/ 314 w 975"/>
                <a:gd name="T41" fmla="*/ 25 h 256"/>
                <a:gd name="T42" fmla="*/ 398 w 975"/>
                <a:gd name="T43" fmla="*/ 27 h 256"/>
                <a:gd name="T44" fmla="*/ 480 w 975"/>
                <a:gd name="T45" fmla="*/ 31 h 256"/>
                <a:gd name="T46" fmla="*/ 561 w 975"/>
                <a:gd name="T47" fmla="*/ 37 h 256"/>
                <a:gd name="T48" fmla="*/ 638 w 975"/>
                <a:gd name="T49" fmla="*/ 45 h 256"/>
                <a:gd name="T50" fmla="*/ 709 w 975"/>
                <a:gd name="T51" fmla="*/ 57 h 256"/>
                <a:gd name="T52" fmla="*/ 773 w 975"/>
                <a:gd name="T53" fmla="*/ 73 h 256"/>
                <a:gd name="T54" fmla="*/ 830 w 975"/>
                <a:gd name="T55" fmla="*/ 91 h 256"/>
                <a:gd name="T56" fmla="*/ 877 w 975"/>
                <a:gd name="T57" fmla="*/ 115 h 256"/>
                <a:gd name="T58" fmla="*/ 912 w 975"/>
                <a:gd name="T59" fmla="*/ 141 h 256"/>
                <a:gd name="T60" fmla="*/ 936 w 975"/>
                <a:gd name="T61" fmla="*/ 173 h 256"/>
                <a:gd name="T62" fmla="*/ 948 w 975"/>
                <a:gd name="T63" fmla="*/ 208 h 256"/>
                <a:gd name="T64" fmla="*/ 947 w 975"/>
                <a:gd name="T65" fmla="*/ 250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5"/>
                <a:gd name="T100" fmla="*/ 0 h 256"/>
                <a:gd name="T101" fmla="*/ 975 w 975"/>
                <a:gd name="T102" fmla="*/ 256 h 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5" h="256">
                  <a:moveTo>
                    <a:pt x="971" y="255"/>
                  </a:moveTo>
                  <a:lnTo>
                    <a:pt x="974" y="229"/>
                  </a:lnTo>
                  <a:lnTo>
                    <a:pt x="973" y="205"/>
                  </a:lnTo>
                  <a:lnTo>
                    <a:pt x="968" y="182"/>
                  </a:lnTo>
                  <a:lnTo>
                    <a:pt x="959" y="161"/>
                  </a:lnTo>
                  <a:lnTo>
                    <a:pt x="946" y="141"/>
                  </a:lnTo>
                  <a:lnTo>
                    <a:pt x="930" y="124"/>
                  </a:lnTo>
                  <a:lnTo>
                    <a:pt x="911" y="108"/>
                  </a:lnTo>
                  <a:lnTo>
                    <a:pt x="889" y="93"/>
                  </a:lnTo>
                  <a:lnTo>
                    <a:pt x="865" y="80"/>
                  </a:lnTo>
                  <a:lnTo>
                    <a:pt x="839" y="68"/>
                  </a:lnTo>
                  <a:lnTo>
                    <a:pt x="810" y="58"/>
                  </a:lnTo>
                  <a:lnTo>
                    <a:pt x="780" y="49"/>
                  </a:lnTo>
                  <a:lnTo>
                    <a:pt x="747" y="40"/>
                  </a:lnTo>
                  <a:lnTo>
                    <a:pt x="713" y="33"/>
                  </a:lnTo>
                  <a:lnTo>
                    <a:pt x="677" y="26"/>
                  </a:lnTo>
                  <a:lnTo>
                    <a:pt x="640" y="20"/>
                  </a:lnTo>
                  <a:lnTo>
                    <a:pt x="602" y="16"/>
                  </a:lnTo>
                  <a:lnTo>
                    <a:pt x="563" y="12"/>
                  </a:lnTo>
                  <a:lnTo>
                    <a:pt x="522" y="8"/>
                  </a:lnTo>
                  <a:lnTo>
                    <a:pt x="481" y="6"/>
                  </a:lnTo>
                  <a:lnTo>
                    <a:pt x="440" y="4"/>
                  </a:lnTo>
                  <a:lnTo>
                    <a:pt x="398" y="2"/>
                  </a:lnTo>
                  <a:lnTo>
                    <a:pt x="356" y="1"/>
                  </a:lnTo>
                  <a:lnTo>
                    <a:pt x="314" y="0"/>
                  </a:lnTo>
                  <a:lnTo>
                    <a:pt x="273" y="0"/>
                  </a:lnTo>
                  <a:lnTo>
                    <a:pt x="231" y="0"/>
                  </a:lnTo>
                  <a:lnTo>
                    <a:pt x="190" y="0"/>
                  </a:lnTo>
                  <a:lnTo>
                    <a:pt x="151" y="0"/>
                  </a:lnTo>
                  <a:lnTo>
                    <a:pt x="111" y="1"/>
                  </a:lnTo>
                  <a:lnTo>
                    <a:pt x="73" y="1"/>
                  </a:lnTo>
                  <a:lnTo>
                    <a:pt x="35" y="2"/>
                  </a:lnTo>
                  <a:lnTo>
                    <a:pt x="0" y="3"/>
                  </a:lnTo>
                  <a:lnTo>
                    <a:pt x="0" y="28"/>
                  </a:lnTo>
                  <a:lnTo>
                    <a:pt x="35" y="27"/>
                  </a:lnTo>
                  <a:lnTo>
                    <a:pt x="73" y="26"/>
                  </a:lnTo>
                  <a:lnTo>
                    <a:pt x="111" y="26"/>
                  </a:lnTo>
                  <a:lnTo>
                    <a:pt x="151" y="25"/>
                  </a:lnTo>
                  <a:lnTo>
                    <a:pt x="190" y="25"/>
                  </a:lnTo>
                  <a:lnTo>
                    <a:pt x="231" y="25"/>
                  </a:lnTo>
                  <a:lnTo>
                    <a:pt x="273" y="25"/>
                  </a:lnTo>
                  <a:lnTo>
                    <a:pt x="314" y="25"/>
                  </a:lnTo>
                  <a:lnTo>
                    <a:pt x="356" y="26"/>
                  </a:lnTo>
                  <a:lnTo>
                    <a:pt x="398" y="27"/>
                  </a:lnTo>
                  <a:lnTo>
                    <a:pt x="439" y="29"/>
                  </a:lnTo>
                  <a:lnTo>
                    <a:pt x="480" y="31"/>
                  </a:lnTo>
                  <a:lnTo>
                    <a:pt x="521" y="33"/>
                  </a:lnTo>
                  <a:lnTo>
                    <a:pt x="561" y="37"/>
                  </a:lnTo>
                  <a:lnTo>
                    <a:pt x="600" y="41"/>
                  </a:lnTo>
                  <a:lnTo>
                    <a:pt x="638" y="45"/>
                  </a:lnTo>
                  <a:lnTo>
                    <a:pt x="674" y="51"/>
                  </a:lnTo>
                  <a:lnTo>
                    <a:pt x="709" y="57"/>
                  </a:lnTo>
                  <a:lnTo>
                    <a:pt x="742" y="64"/>
                  </a:lnTo>
                  <a:lnTo>
                    <a:pt x="773" y="73"/>
                  </a:lnTo>
                  <a:lnTo>
                    <a:pt x="803" y="82"/>
                  </a:lnTo>
                  <a:lnTo>
                    <a:pt x="830" y="91"/>
                  </a:lnTo>
                  <a:lnTo>
                    <a:pt x="855" y="103"/>
                  </a:lnTo>
                  <a:lnTo>
                    <a:pt x="877" y="115"/>
                  </a:lnTo>
                  <a:lnTo>
                    <a:pt x="897" y="128"/>
                  </a:lnTo>
                  <a:lnTo>
                    <a:pt x="912" y="141"/>
                  </a:lnTo>
                  <a:lnTo>
                    <a:pt x="926" y="157"/>
                  </a:lnTo>
                  <a:lnTo>
                    <a:pt x="936" y="173"/>
                  </a:lnTo>
                  <a:lnTo>
                    <a:pt x="944" y="190"/>
                  </a:lnTo>
                  <a:lnTo>
                    <a:pt x="948" y="208"/>
                  </a:lnTo>
                  <a:lnTo>
                    <a:pt x="949" y="228"/>
                  </a:lnTo>
                  <a:lnTo>
                    <a:pt x="947" y="250"/>
                  </a:lnTo>
                  <a:lnTo>
                    <a:pt x="971" y="255"/>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4" name="Freeform 11">
              <a:extLst>
                <a:ext uri="{FF2B5EF4-FFF2-40B4-BE49-F238E27FC236}">
                  <a16:creationId xmlns:a16="http://schemas.microsoft.com/office/drawing/2014/main" id="{F527DC12-54E9-41C0-A514-F15706A41D9C}"/>
                </a:ext>
              </a:extLst>
            </p:cNvPr>
            <p:cNvSpPr>
              <a:spLocks/>
            </p:cNvSpPr>
            <p:nvPr/>
          </p:nvSpPr>
          <p:spPr bwMode="auto">
            <a:xfrm>
              <a:off x="1317" y="2838"/>
              <a:ext cx="95" cy="30"/>
            </a:xfrm>
            <a:custGeom>
              <a:avLst/>
              <a:gdLst>
                <a:gd name="T0" fmla="*/ 82 w 83"/>
                <a:gd name="T1" fmla="*/ 26 h 33"/>
                <a:gd name="T2" fmla="*/ 76 w 83"/>
                <a:gd name="T3" fmla="*/ 14 h 33"/>
                <a:gd name="T4" fmla="*/ 69 w 83"/>
                <a:gd name="T5" fmla="*/ 9 h 33"/>
                <a:gd name="T6" fmla="*/ 61 w 83"/>
                <a:gd name="T7" fmla="*/ 6 h 33"/>
                <a:gd name="T8" fmla="*/ 51 w 83"/>
                <a:gd name="T9" fmla="*/ 4 h 33"/>
                <a:gd name="T10" fmla="*/ 40 w 83"/>
                <a:gd name="T11" fmla="*/ 2 h 33"/>
                <a:gd name="T12" fmla="*/ 28 w 83"/>
                <a:gd name="T13" fmla="*/ 1 h 33"/>
                <a:gd name="T14" fmla="*/ 14 w 83"/>
                <a:gd name="T15" fmla="*/ 1 h 33"/>
                <a:gd name="T16" fmla="*/ 0 w 83"/>
                <a:gd name="T17" fmla="*/ 0 h 33"/>
                <a:gd name="T18" fmla="*/ 0 w 83"/>
                <a:gd name="T19" fmla="*/ 25 h 33"/>
                <a:gd name="T20" fmla="*/ 14 w 83"/>
                <a:gd name="T21" fmla="*/ 26 h 33"/>
                <a:gd name="T22" fmla="*/ 27 w 83"/>
                <a:gd name="T23" fmla="*/ 26 h 33"/>
                <a:gd name="T24" fmla="*/ 38 w 83"/>
                <a:gd name="T25" fmla="*/ 27 h 33"/>
                <a:gd name="T26" fmla="*/ 47 w 83"/>
                <a:gd name="T27" fmla="*/ 29 h 33"/>
                <a:gd name="T28" fmla="*/ 54 w 83"/>
                <a:gd name="T29" fmla="*/ 30 h 33"/>
                <a:gd name="T30" fmla="*/ 59 w 83"/>
                <a:gd name="T31" fmla="*/ 32 h 33"/>
                <a:gd name="T32" fmla="*/ 60 w 83"/>
                <a:gd name="T33" fmla="*/ 32 h 33"/>
                <a:gd name="T34" fmla="*/ 57 w 83"/>
                <a:gd name="T35" fmla="*/ 26 h 33"/>
                <a:gd name="T36" fmla="*/ 82 w 83"/>
                <a:gd name="T37" fmla="*/ 26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33"/>
                <a:gd name="T59" fmla="*/ 83 w 83"/>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33">
                  <a:moveTo>
                    <a:pt x="82" y="26"/>
                  </a:moveTo>
                  <a:lnTo>
                    <a:pt x="76" y="14"/>
                  </a:lnTo>
                  <a:lnTo>
                    <a:pt x="69" y="9"/>
                  </a:lnTo>
                  <a:lnTo>
                    <a:pt x="61" y="6"/>
                  </a:lnTo>
                  <a:lnTo>
                    <a:pt x="51" y="4"/>
                  </a:lnTo>
                  <a:lnTo>
                    <a:pt x="40" y="2"/>
                  </a:lnTo>
                  <a:lnTo>
                    <a:pt x="28" y="1"/>
                  </a:lnTo>
                  <a:lnTo>
                    <a:pt x="14" y="1"/>
                  </a:lnTo>
                  <a:lnTo>
                    <a:pt x="0" y="0"/>
                  </a:lnTo>
                  <a:lnTo>
                    <a:pt x="0" y="25"/>
                  </a:lnTo>
                  <a:lnTo>
                    <a:pt x="14" y="26"/>
                  </a:lnTo>
                  <a:lnTo>
                    <a:pt x="27" y="26"/>
                  </a:lnTo>
                  <a:lnTo>
                    <a:pt x="38" y="27"/>
                  </a:lnTo>
                  <a:lnTo>
                    <a:pt x="47" y="29"/>
                  </a:lnTo>
                  <a:lnTo>
                    <a:pt x="54" y="30"/>
                  </a:lnTo>
                  <a:lnTo>
                    <a:pt x="59" y="32"/>
                  </a:lnTo>
                  <a:lnTo>
                    <a:pt x="60" y="32"/>
                  </a:lnTo>
                  <a:lnTo>
                    <a:pt x="57" y="26"/>
                  </a:lnTo>
                  <a:lnTo>
                    <a:pt x="82" y="26"/>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5" name="Freeform 12">
              <a:extLst>
                <a:ext uri="{FF2B5EF4-FFF2-40B4-BE49-F238E27FC236}">
                  <a16:creationId xmlns:a16="http://schemas.microsoft.com/office/drawing/2014/main" id="{3A1B0532-887A-4ED2-97D2-D6EFAB94364D}"/>
                </a:ext>
              </a:extLst>
            </p:cNvPr>
            <p:cNvSpPr>
              <a:spLocks/>
            </p:cNvSpPr>
            <p:nvPr/>
          </p:nvSpPr>
          <p:spPr bwMode="auto">
            <a:xfrm>
              <a:off x="1317" y="2854"/>
              <a:ext cx="95" cy="32"/>
            </a:xfrm>
            <a:custGeom>
              <a:avLst/>
              <a:gdLst>
                <a:gd name="T0" fmla="*/ 0 w 83"/>
                <a:gd name="T1" fmla="*/ 33 h 34"/>
                <a:gd name="T2" fmla="*/ 14 w 83"/>
                <a:gd name="T3" fmla="*/ 32 h 34"/>
                <a:gd name="T4" fmla="*/ 28 w 83"/>
                <a:gd name="T5" fmla="*/ 32 h 34"/>
                <a:gd name="T6" fmla="*/ 40 w 83"/>
                <a:gd name="T7" fmla="*/ 30 h 34"/>
                <a:gd name="T8" fmla="*/ 51 w 83"/>
                <a:gd name="T9" fmla="*/ 29 h 34"/>
                <a:gd name="T10" fmla="*/ 61 w 83"/>
                <a:gd name="T11" fmla="*/ 27 h 34"/>
                <a:gd name="T12" fmla="*/ 69 w 83"/>
                <a:gd name="T13" fmla="*/ 24 h 34"/>
                <a:gd name="T14" fmla="*/ 76 w 83"/>
                <a:gd name="T15" fmla="*/ 20 h 34"/>
                <a:gd name="T16" fmla="*/ 82 w 83"/>
                <a:gd name="T17" fmla="*/ 7 h 34"/>
                <a:gd name="T18" fmla="*/ 57 w 83"/>
                <a:gd name="T19" fmla="*/ 7 h 34"/>
                <a:gd name="T20" fmla="*/ 61 w 83"/>
                <a:gd name="T21" fmla="*/ 0 h 34"/>
                <a:gd name="T22" fmla="*/ 59 w 83"/>
                <a:gd name="T23" fmla="*/ 1 h 34"/>
                <a:gd name="T24" fmla="*/ 55 w 83"/>
                <a:gd name="T25" fmla="*/ 2 h 34"/>
                <a:gd name="T26" fmla="*/ 47 w 83"/>
                <a:gd name="T27" fmla="*/ 3 h 34"/>
                <a:gd name="T28" fmla="*/ 37 w 83"/>
                <a:gd name="T29" fmla="*/ 5 h 34"/>
                <a:gd name="T30" fmla="*/ 27 w 83"/>
                <a:gd name="T31" fmla="*/ 6 h 34"/>
                <a:gd name="T32" fmla="*/ 14 w 83"/>
                <a:gd name="T33" fmla="*/ 7 h 34"/>
                <a:gd name="T34" fmla="*/ 0 w 83"/>
                <a:gd name="T35" fmla="*/ 7 h 34"/>
                <a:gd name="T36" fmla="*/ 0 w 83"/>
                <a:gd name="T37" fmla="*/ 33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34"/>
                <a:gd name="T59" fmla="*/ 83 w 83"/>
                <a:gd name="T60" fmla="*/ 34 h 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34">
                  <a:moveTo>
                    <a:pt x="0" y="33"/>
                  </a:moveTo>
                  <a:lnTo>
                    <a:pt x="14" y="32"/>
                  </a:lnTo>
                  <a:lnTo>
                    <a:pt x="28" y="32"/>
                  </a:lnTo>
                  <a:lnTo>
                    <a:pt x="40" y="30"/>
                  </a:lnTo>
                  <a:lnTo>
                    <a:pt x="51" y="29"/>
                  </a:lnTo>
                  <a:lnTo>
                    <a:pt x="61" y="27"/>
                  </a:lnTo>
                  <a:lnTo>
                    <a:pt x="69" y="24"/>
                  </a:lnTo>
                  <a:lnTo>
                    <a:pt x="76" y="20"/>
                  </a:lnTo>
                  <a:lnTo>
                    <a:pt x="82" y="7"/>
                  </a:lnTo>
                  <a:lnTo>
                    <a:pt x="57" y="7"/>
                  </a:lnTo>
                  <a:lnTo>
                    <a:pt x="61" y="0"/>
                  </a:lnTo>
                  <a:lnTo>
                    <a:pt x="59" y="1"/>
                  </a:lnTo>
                  <a:lnTo>
                    <a:pt x="55" y="2"/>
                  </a:lnTo>
                  <a:lnTo>
                    <a:pt x="47" y="3"/>
                  </a:lnTo>
                  <a:lnTo>
                    <a:pt x="37" y="5"/>
                  </a:lnTo>
                  <a:lnTo>
                    <a:pt x="27" y="6"/>
                  </a:lnTo>
                  <a:lnTo>
                    <a:pt x="14" y="7"/>
                  </a:lnTo>
                  <a:lnTo>
                    <a:pt x="0" y="7"/>
                  </a:lnTo>
                  <a:lnTo>
                    <a:pt x="0" y="33"/>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6" name="Freeform 13">
              <a:extLst>
                <a:ext uri="{FF2B5EF4-FFF2-40B4-BE49-F238E27FC236}">
                  <a16:creationId xmlns:a16="http://schemas.microsoft.com/office/drawing/2014/main" id="{DF72331F-65C9-4EF8-B3A8-DDDE6099D94D}"/>
                </a:ext>
              </a:extLst>
            </p:cNvPr>
            <p:cNvSpPr>
              <a:spLocks/>
            </p:cNvSpPr>
            <p:nvPr/>
          </p:nvSpPr>
          <p:spPr bwMode="auto">
            <a:xfrm>
              <a:off x="1220" y="2855"/>
              <a:ext cx="98" cy="31"/>
            </a:xfrm>
            <a:custGeom>
              <a:avLst/>
              <a:gdLst>
                <a:gd name="T0" fmla="*/ 0 w 84"/>
                <a:gd name="T1" fmla="*/ 7 h 33"/>
                <a:gd name="T2" fmla="*/ 6 w 84"/>
                <a:gd name="T3" fmla="*/ 18 h 33"/>
                <a:gd name="T4" fmla="*/ 13 w 84"/>
                <a:gd name="T5" fmla="*/ 23 h 33"/>
                <a:gd name="T6" fmla="*/ 22 w 84"/>
                <a:gd name="T7" fmla="*/ 26 h 33"/>
                <a:gd name="T8" fmla="*/ 31 w 84"/>
                <a:gd name="T9" fmla="*/ 28 h 33"/>
                <a:gd name="T10" fmla="*/ 42 w 84"/>
                <a:gd name="T11" fmla="*/ 29 h 33"/>
                <a:gd name="T12" fmla="*/ 55 w 84"/>
                <a:gd name="T13" fmla="*/ 31 h 33"/>
                <a:gd name="T14" fmla="*/ 69 w 84"/>
                <a:gd name="T15" fmla="*/ 31 h 33"/>
                <a:gd name="T16" fmla="*/ 83 w 84"/>
                <a:gd name="T17" fmla="*/ 32 h 33"/>
                <a:gd name="T18" fmla="*/ 83 w 84"/>
                <a:gd name="T19" fmla="*/ 7 h 33"/>
                <a:gd name="T20" fmla="*/ 69 w 84"/>
                <a:gd name="T21" fmla="*/ 6 h 33"/>
                <a:gd name="T22" fmla="*/ 56 w 84"/>
                <a:gd name="T23" fmla="*/ 6 h 33"/>
                <a:gd name="T24" fmla="*/ 45 w 84"/>
                <a:gd name="T25" fmla="*/ 4 h 33"/>
                <a:gd name="T26" fmla="*/ 35 w 84"/>
                <a:gd name="T27" fmla="*/ 3 h 33"/>
                <a:gd name="T28" fmla="*/ 27 w 84"/>
                <a:gd name="T29" fmla="*/ 1 h 33"/>
                <a:gd name="T30" fmla="*/ 23 w 84"/>
                <a:gd name="T31" fmla="*/ 0 h 33"/>
                <a:gd name="T32" fmla="*/ 22 w 84"/>
                <a:gd name="T33" fmla="*/ 0 h 33"/>
                <a:gd name="T34" fmla="*/ 25 w 84"/>
                <a:gd name="T35" fmla="*/ 7 h 33"/>
                <a:gd name="T36" fmla="*/ 0 w 84"/>
                <a:gd name="T37" fmla="*/ 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33"/>
                <a:gd name="T59" fmla="*/ 84 w 84"/>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33">
                  <a:moveTo>
                    <a:pt x="0" y="7"/>
                  </a:moveTo>
                  <a:lnTo>
                    <a:pt x="6" y="18"/>
                  </a:lnTo>
                  <a:lnTo>
                    <a:pt x="13" y="23"/>
                  </a:lnTo>
                  <a:lnTo>
                    <a:pt x="22" y="26"/>
                  </a:lnTo>
                  <a:lnTo>
                    <a:pt x="31" y="28"/>
                  </a:lnTo>
                  <a:lnTo>
                    <a:pt x="42" y="29"/>
                  </a:lnTo>
                  <a:lnTo>
                    <a:pt x="55" y="31"/>
                  </a:lnTo>
                  <a:lnTo>
                    <a:pt x="69" y="31"/>
                  </a:lnTo>
                  <a:lnTo>
                    <a:pt x="83" y="32"/>
                  </a:lnTo>
                  <a:lnTo>
                    <a:pt x="83" y="7"/>
                  </a:lnTo>
                  <a:lnTo>
                    <a:pt x="69" y="6"/>
                  </a:lnTo>
                  <a:lnTo>
                    <a:pt x="56" y="6"/>
                  </a:lnTo>
                  <a:lnTo>
                    <a:pt x="45" y="4"/>
                  </a:lnTo>
                  <a:lnTo>
                    <a:pt x="35" y="3"/>
                  </a:lnTo>
                  <a:lnTo>
                    <a:pt x="27" y="1"/>
                  </a:lnTo>
                  <a:lnTo>
                    <a:pt x="23" y="0"/>
                  </a:lnTo>
                  <a:lnTo>
                    <a:pt x="22" y="0"/>
                  </a:lnTo>
                  <a:lnTo>
                    <a:pt x="25" y="7"/>
                  </a:lnTo>
                  <a:lnTo>
                    <a:pt x="0" y="7"/>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7" name="Freeform 14">
              <a:extLst>
                <a:ext uri="{FF2B5EF4-FFF2-40B4-BE49-F238E27FC236}">
                  <a16:creationId xmlns:a16="http://schemas.microsoft.com/office/drawing/2014/main" id="{79CC6696-97E0-4977-B473-328DD80A3D82}"/>
                </a:ext>
              </a:extLst>
            </p:cNvPr>
            <p:cNvSpPr>
              <a:spLocks/>
            </p:cNvSpPr>
            <p:nvPr/>
          </p:nvSpPr>
          <p:spPr bwMode="auto">
            <a:xfrm>
              <a:off x="1220" y="2838"/>
              <a:ext cx="98" cy="30"/>
            </a:xfrm>
            <a:custGeom>
              <a:avLst/>
              <a:gdLst>
                <a:gd name="T0" fmla="*/ 83 w 84"/>
                <a:gd name="T1" fmla="*/ 0 h 33"/>
                <a:gd name="T2" fmla="*/ 69 w 84"/>
                <a:gd name="T3" fmla="*/ 1 h 33"/>
                <a:gd name="T4" fmla="*/ 55 w 84"/>
                <a:gd name="T5" fmla="*/ 1 h 33"/>
                <a:gd name="T6" fmla="*/ 43 w 84"/>
                <a:gd name="T7" fmla="*/ 2 h 33"/>
                <a:gd name="T8" fmla="*/ 31 w 84"/>
                <a:gd name="T9" fmla="*/ 4 h 33"/>
                <a:gd name="T10" fmla="*/ 21 w 84"/>
                <a:gd name="T11" fmla="*/ 6 h 33"/>
                <a:gd name="T12" fmla="*/ 13 w 84"/>
                <a:gd name="T13" fmla="*/ 9 h 33"/>
                <a:gd name="T14" fmla="*/ 5 w 84"/>
                <a:gd name="T15" fmla="*/ 14 h 33"/>
                <a:gd name="T16" fmla="*/ 0 w 84"/>
                <a:gd name="T17" fmla="*/ 26 h 33"/>
                <a:gd name="T18" fmla="*/ 25 w 84"/>
                <a:gd name="T19" fmla="*/ 26 h 33"/>
                <a:gd name="T20" fmla="*/ 23 w 84"/>
                <a:gd name="T21" fmla="*/ 32 h 33"/>
                <a:gd name="T22" fmla="*/ 28 w 84"/>
                <a:gd name="T23" fmla="*/ 30 h 33"/>
                <a:gd name="T24" fmla="*/ 35 w 84"/>
                <a:gd name="T25" fmla="*/ 28 h 33"/>
                <a:gd name="T26" fmla="*/ 45 w 84"/>
                <a:gd name="T27" fmla="*/ 27 h 33"/>
                <a:gd name="T28" fmla="*/ 56 w 84"/>
                <a:gd name="T29" fmla="*/ 26 h 33"/>
                <a:gd name="T30" fmla="*/ 69 w 84"/>
                <a:gd name="T31" fmla="*/ 26 h 33"/>
                <a:gd name="T32" fmla="*/ 83 w 84"/>
                <a:gd name="T33" fmla="*/ 25 h 33"/>
                <a:gd name="T34" fmla="*/ 83 w 84"/>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33"/>
                <a:gd name="T56" fmla="*/ 84 w 84"/>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33">
                  <a:moveTo>
                    <a:pt x="83" y="0"/>
                  </a:moveTo>
                  <a:lnTo>
                    <a:pt x="69" y="1"/>
                  </a:lnTo>
                  <a:lnTo>
                    <a:pt x="55" y="1"/>
                  </a:lnTo>
                  <a:lnTo>
                    <a:pt x="43" y="2"/>
                  </a:lnTo>
                  <a:lnTo>
                    <a:pt x="31" y="4"/>
                  </a:lnTo>
                  <a:lnTo>
                    <a:pt x="21" y="6"/>
                  </a:lnTo>
                  <a:lnTo>
                    <a:pt x="13" y="9"/>
                  </a:lnTo>
                  <a:lnTo>
                    <a:pt x="5" y="14"/>
                  </a:lnTo>
                  <a:lnTo>
                    <a:pt x="0" y="26"/>
                  </a:lnTo>
                  <a:lnTo>
                    <a:pt x="25" y="26"/>
                  </a:lnTo>
                  <a:lnTo>
                    <a:pt x="23" y="32"/>
                  </a:lnTo>
                  <a:lnTo>
                    <a:pt x="28" y="30"/>
                  </a:lnTo>
                  <a:lnTo>
                    <a:pt x="35" y="28"/>
                  </a:lnTo>
                  <a:lnTo>
                    <a:pt x="45" y="27"/>
                  </a:lnTo>
                  <a:lnTo>
                    <a:pt x="56" y="26"/>
                  </a:lnTo>
                  <a:lnTo>
                    <a:pt x="69" y="26"/>
                  </a:lnTo>
                  <a:lnTo>
                    <a:pt x="83" y="25"/>
                  </a:lnTo>
                  <a:lnTo>
                    <a:pt x="83" y="0"/>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8" name="Freeform 15">
              <a:extLst>
                <a:ext uri="{FF2B5EF4-FFF2-40B4-BE49-F238E27FC236}">
                  <a16:creationId xmlns:a16="http://schemas.microsoft.com/office/drawing/2014/main" id="{42CFF693-6007-4109-B74C-E480E160B1F7}"/>
                </a:ext>
              </a:extLst>
            </p:cNvPr>
            <p:cNvSpPr>
              <a:spLocks/>
            </p:cNvSpPr>
            <p:nvPr/>
          </p:nvSpPr>
          <p:spPr bwMode="auto">
            <a:xfrm>
              <a:off x="2696" y="3292"/>
              <a:ext cx="30" cy="24"/>
            </a:xfrm>
            <a:custGeom>
              <a:avLst/>
              <a:gdLst>
                <a:gd name="T0" fmla="*/ 25 w 26"/>
                <a:gd name="T1" fmla="*/ 15 h 26"/>
                <a:gd name="T2" fmla="*/ 24 w 26"/>
                <a:gd name="T3" fmla="*/ 10 h 26"/>
                <a:gd name="T4" fmla="*/ 23 w 26"/>
                <a:gd name="T5" fmla="*/ 9 h 26"/>
                <a:gd name="T6" fmla="*/ 21 w 26"/>
                <a:gd name="T7" fmla="*/ 4 h 26"/>
                <a:gd name="T8" fmla="*/ 11 w 26"/>
                <a:gd name="T9" fmla="*/ 0 h 26"/>
                <a:gd name="T10" fmla="*/ 11 w 26"/>
                <a:gd name="T11" fmla="*/ 25 h 26"/>
                <a:gd name="T12" fmla="*/ 3 w 26"/>
                <a:gd name="T13" fmla="*/ 21 h 26"/>
                <a:gd name="T14" fmla="*/ 0 w 26"/>
                <a:gd name="T15" fmla="*/ 17 h 26"/>
                <a:gd name="T16" fmla="*/ 1 w 26"/>
                <a:gd name="T17" fmla="*/ 18 h 26"/>
                <a:gd name="T18" fmla="*/ 0 w 26"/>
                <a:gd name="T19" fmla="*/ 15 h 26"/>
                <a:gd name="T20" fmla="*/ 25 w 26"/>
                <a:gd name="T21" fmla="*/ 15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6"/>
                <a:gd name="T35" fmla="*/ 26 w 2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6">
                  <a:moveTo>
                    <a:pt x="25" y="15"/>
                  </a:moveTo>
                  <a:lnTo>
                    <a:pt x="24" y="10"/>
                  </a:lnTo>
                  <a:lnTo>
                    <a:pt x="23" y="9"/>
                  </a:lnTo>
                  <a:lnTo>
                    <a:pt x="21" y="4"/>
                  </a:lnTo>
                  <a:lnTo>
                    <a:pt x="11" y="0"/>
                  </a:lnTo>
                  <a:lnTo>
                    <a:pt x="11" y="25"/>
                  </a:lnTo>
                  <a:lnTo>
                    <a:pt x="3" y="21"/>
                  </a:lnTo>
                  <a:lnTo>
                    <a:pt x="0" y="17"/>
                  </a:lnTo>
                  <a:lnTo>
                    <a:pt x="1" y="18"/>
                  </a:lnTo>
                  <a:lnTo>
                    <a:pt x="0" y="15"/>
                  </a:lnTo>
                  <a:lnTo>
                    <a:pt x="25" y="15"/>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19" name="Freeform 16">
              <a:extLst>
                <a:ext uri="{FF2B5EF4-FFF2-40B4-BE49-F238E27FC236}">
                  <a16:creationId xmlns:a16="http://schemas.microsoft.com/office/drawing/2014/main" id="{A8FCF241-C2A4-4B7F-B02D-E101EAB8592F}"/>
                </a:ext>
              </a:extLst>
            </p:cNvPr>
            <p:cNvSpPr>
              <a:spLocks/>
            </p:cNvSpPr>
            <p:nvPr/>
          </p:nvSpPr>
          <p:spPr bwMode="auto">
            <a:xfrm>
              <a:off x="2652" y="3299"/>
              <a:ext cx="74" cy="30"/>
            </a:xfrm>
            <a:custGeom>
              <a:avLst/>
              <a:gdLst>
                <a:gd name="T0" fmla="*/ 0 w 64"/>
                <a:gd name="T1" fmla="*/ 31 h 32"/>
                <a:gd name="T2" fmla="*/ 11 w 64"/>
                <a:gd name="T3" fmla="*/ 30 h 32"/>
                <a:gd name="T4" fmla="*/ 20 w 64"/>
                <a:gd name="T5" fmla="*/ 30 h 32"/>
                <a:gd name="T6" fmla="*/ 30 w 64"/>
                <a:gd name="T7" fmla="*/ 28 h 32"/>
                <a:gd name="T8" fmla="*/ 38 w 64"/>
                <a:gd name="T9" fmla="*/ 27 h 32"/>
                <a:gd name="T10" fmla="*/ 46 w 64"/>
                <a:gd name="T11" fmla="*/ 24 h 32"/>
                <a:gd name="T12" fmla="*/ 52 w 64"/>
                <a:gd name="T13" fmla="*/ 21 h 32"/>
                <a:gd name="T14" fmla="*/ 59 w 64"/>
                <a:gd name="T15" fmla="*/ 16 h 32"/>
                <a:gd name="T16" fmla="*/ 63 w 64"/>
                <a:gd name="T17" fmla="*/ 6 h 32"/>
                <a:gd name="T18" fmla="*/ 38 w 64"/>
                <a:gd name="T19" fmla="*/ 6 h 32"/>
                <a:gd name="T20" fmla="*/ 40 w 64"/>
                <a:gd name="T21" fmla="*/ 1 h 32"/>
                <a:gd name="T22" fmla="*/ 41 w 64"/>
                <a:gd name="T23" fmla="*/ 0 h 32"/>
                <a:gd name="T24" fmla="*/ 38 w 64"/>
                <a:gd name="T25" fmla="*/ 1 h 32"/>
                <a:gd name="T26" fmla="*/ 33 w 64"/>
                <a:gd name="T27" fmla="*/ 3 h 32"/>
                <a:gd name="T28" fmla="*/ 26 w 64"/>
                <a:gd name="T29" fmla="*/ 3 h 32"/>
                <a:gd name="T30" fmla="*/ 18 w 64"/>
                <a:gd name="T31" fmla="*/ 5 h 32"/>
                <a:gd name="T32" fmla="*/ 10 w 64"/>
                <a:gd name="T33" fmla="*/ 5 h 32"/>
                <a:gd name="T34" fmla="*/ 0 w 64"/>
                <a:gd name="T35" fmla="*/ 6 h 32"/>
                <a:gd name="T36" fmla="*/ 0 w 64"/>
                <a:gd name="T37" fmla="*/ 3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
                <a:gd name="T59" fmla="*/ 64 w 6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
                  <a:moveTo>
                    <a:pt x="0" y="31"/>
                  </a:moveTo>
                  <a:lnTo>
                    <a:pt x="11" y="30"/>
                  </a:lnTo>
                  <a:lnTo>
                    <a:pt x="20" y="30"/>
                  </a:lnTo>
                  <a:lnTo>
                    <a:pt x="30" y="28"/>
                  </a:lnTo>
                  <a:lnTo>
                    <a:pt x="38" y="27"/>
                  </a:lnTo>
                  <a:lnTo>
                    <a:pt x="46" y="24"/>
                  </a:lnTo>
                  <a:lnTo>
                    <a:pt x="52" y="21"/>
                  </a:lnTo>
                  <a:lnTo>
                    <a:pt x="59" y="16"/>
                  </a:lnTo>
                  <a:lnTo>
                    <a:pt x="63" y="6"/>
                  </a:lnTo>
                  <a:lnTo>
                    <a:pt x="38" y="6"/>
                  </a:lnTo>
                  <a:lnTo>
                    <a:pt x="40" y="1"/>
                  </a:lnTo>
                  <a:lnTo>
                    <a:pt x="41" y="0"/>
                  </a:lnTo>
                  <a:lnTo>
                    <a:pt x="38" y="1"/>
                  </a:lnTo>
                  <a:lnTo>
                    <a:pt x="33" y="3"/>
                  </a:lnTo>
                  <a:lnTo>
                    <a:pt x="26" y="3"/>
                  </a:lnTo>
                  <a:lnTo>
                    <a:pt x="18" y="5"/>
                  </a:lnTo>
                  <a:lnTo>
                    <a:pt x="10" y="5"/>
                  </a:lnTo>
                  <a:lnTo>
                    <a:pt x="0" y="6"/>
                  </a:lnTo>
                  <a:lnTo>
                    <a:pt x="0" y="31"/>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20" name="Freeform 17">
              <a:extLst>
                <a:ext uri="{FF2B5EF4-FFF2-40B4-BE49-F238E27FC236}">
                  <a16:creationId xmlns:a16="http://schemas.microsoft.com/office/drawing/2014/main" id="{DB8D7A6A-3251-4E65-8486-7226F4A79B19}"/>
                </a:ext>
              </a:extLst>
            </p:cNvPr>
            <p:cNvSpPr>
              <a:spLocks/>
            </p:cNvSpPr>
            <p:nvPr/>
          </p:nvSpPr>
          <p:spPr bwMode="auto">
            <a:xfrm>
              <a:off x="2579" y="3299"/>
              <a:ext cx="74" cy="30"/>
            </a:xfrm>
            <a:custGeom>
              <a:avLst/>
              <a:gdLst>
                <a:gd name="T0" fmla="*/ 0 w 64"/>
                <a:gd name="T1" fmla="*/ 6 h 32"/>
                <a:gd name="T2" fmla="*/ 4 w 64"/>
                <a:gd name="T3" fmla="*/ 16 h 32"/>
                <a:gd name="T4" fmla="*/ 11 w 64"/>
                <a:gd name="T5" fmla="*/ 21 h 32"/>
                <a:gd name="T6" fmla="*/ 17 w 64"/>
                <a:gd name="T7" fmla="*/ 24 h 32"/>
                <a:gd name="T8" fmla="*/ 25 w 64"/>
                <a:gd name="T9" fmla="*/ 27 h 32"/>
                <a:gd name="T10" fmla="*/ 33 w 64"/>
                <a:gd name="T11" fmla="*/ 28 h 32"/>
                <a:gd name="T12" fmla="*/ 43 w 64"/>
                <a:gd name="T13" fmla="*/ 30 h 32"/>
                <a:gd name="T14" fmla="*/ 52 w 64"/>
                <a:gd name="T15" fmla="*/ 30 h 32"/>
                <a:gd name="T16" fmla="*/ 63 w 64"/>
                <a:gd name="T17" fmla="*/ 31 h 32"/>
                <a:gd name="T18" fmla="*/ 63 w 64"/>
                <a:gd name="T19" fmla="*/ 6 h 32"/>
                <a:gd name="T20" fmla="*/ 53 w 64"/>
                <a:gd name="T21" fmla="*/ 5 h 32"/>
                <a:gd name="T22" fmla="*/ 45 w 64"/>
                <a:gd name="T23" fmla="*/ 5 h 32"/>
                <a:gd name="T24" fmla="*/ 37 w 64"/>
                <a:gd name="T25" fmla="*/ 3 h 32"/>
                <a:gd name="T26" fmla="*/ 30 w 64"/>
                <a:gd name="T27" fmla="*/ 3 h 32"/>
                <a:gd name="T28" fmla="*/ 25 w 64"/>
                <a:gd name="T29" fmla="*/ 1 h 32"/>
                <a:gd name="T30" fmla="*/ 22 w 64"/>
                <a:gd name="T31" fmla="*/ 0 h 32"/>
                <a:gd name="T32" fmla="*/ 23 w 64"/>
                <a:gd name="T33" fmla="*/ 1 h 32"/>
                <a:gd name="T34" fmla="*/ 25 w 64"/>
                <a:gd name="T35" fmla="*/ 6 h 32"/>
                <a:gd name="T36" fmla="*/ 0 w 64"/>
                <a:gd name="T37" fmla="*/ 6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32"/>
                <a:gd name="T59" fmla="*/ 64 w 64"/>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32">
                  <a:moveTo>
                    <a:pt x="0" y="6"/>
                  </a:moveTo>
                  <a:lnTo>
                    <a:pt x="4" y="16"/>
                  </a:lnTo>
                  <a:lnTo>
                    <a:pt x="11" y="21"/>
                  </a:lnTo>
                  <a:lnTo>
                    <a:pt x="17" y="24"/>
                  </a:lnTo>
                  <a:lnTo>
                    <a:pt x="25" y="27"/>
                  </a:lnTo>
                  <a:lnTo>
                    <a:pt x="33" y="28"/>
                  </a:lnTo>
                  <a:lnTo>
                    <a:pt x="43" y="30"/>
                  </a:lnTo>
                  <a:lnTo>
                    <a:pt x="52" y="30"/>
                  </a:lnTo>
                  <a:lnTo>
                    <a:pt x="63" y="31"/>
                  </a:lnTo>
                  <a:lnTo>
                    <a:pt x="63" y="6"/>
                  </a:lnTo>
                  <a:lnTo>
                    <a:pt x="53" y="5"/>
                  </a:lnTo>
                  <a:lnTo>
                    <a:pt x="45" y="5"/>
                  </a:lnTo>
                  <a:lnTo>
                    <a:pt x="37" y="3"/>
                  </a:lnTo>
                  <a:lnTo>
                    <a:pt x="30" y="3"/>
                  </a:lnTo>
                  <a:lnTo>
                    <a:pt x="25" y="1"/>
                  </a:lnTo>
                  <a:lnTo>
                    <a:pt x="22" y="0"/>
                  </a:lnTo>
                  <a:lnTo>
                    <a:pt x="23" y="1"/>
                  </a:lnTo>
                  <a:lnTo>
                    <a:pt x="25" y="6"/>
                  </a:lnTo>
                  <a:lnTo>
                    <a:pt x="0" y="6"/>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21" name="Freeform 18">
              <a:extLst>
                <a:ext uri="{FF2B5EF4-FFF2-40B4-BE49-F238E27FC236}">
                  <a16:creationId xmlns:a16="http://schemas.microsoft.com/office/drawing/2014/main" id="{9F9B1BC3-42AF-4B6C-A40D-5659D21AFF02}"/>
                </a:ext>
              </a:extLst>
            </p:cNvPr>
            <p:cNvSpPr>
              <a:spLocks/>
            </p:cNvSpPr>
            <p:nvPr/>
          </p:nvSpPr>
          <p:spPr bwMode="auto">
            <a:xfrm>
              <a:off x="2579" y="3297"/>
              <a:ext cx="30" cy="16"/>
            </a:xfrm>
            <a:custGeom>
              <a:avLst/>
              <a:gdLst>
                <a:gd name="T0" fmla="*/ 1 w 26"/>
                <a:gd name="T1" fmla="*/ 8 h 18"/>
                <a:gd name="T2" fmla="*/ 4 w 26"/>
                <a:gd name="T3" fmla="*/ 0 h 18"/>
                <a:gd name="T4" fmla="*/ 2 w 26"/>
                <a:gd name="T5" fmla="*/ 4 h 18"/>
                <a:gd name="T6" fmla="*/ 0 w 26"/>
                <a:gd name="T7" fmla="*/ 9 h 18"/>
                <a:gd name="T8" fmla="*/ 24 w 26"/>
                <a:gd name="T9" fmla="*/ 9 h 18"/>
                <a:gd name="T10" fmla="*/ 23 w 26"/>
                <a:gd name="T11" fmla="*/ 14 h 18"/>
                <a:gd name="T12" fmla="*/ 21 w 26"/>
                <a:gd name="T13" fmla="*/ 17 h 18"/>
                <a:gd name="T14" fmla="*/ 25 w 26"/>
                <a:gd name="T15" fmla="*/ 8 h 18"/>
                <a:gd name="T16" fmla="*/ 1 w 26"/>
                <a:gd name="T17" fmla="*/ 8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8"/>
                <a:gd name="T29" fmla="*/ 26 w 2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8">
                  <a:moveTo>
                    <a:pt x="1" y="8"/>
                  </a:moveTo>
                  <a:lnTo>
                    <a:pt x="4" y="0"/>
                  </a:lnTo>
                  <a:lnTo>
                    <a:pt x="2" y="4"/>
                  </a:lnTo>
                  <a:lnTo>
                    <a:pt x="0" y="9"/>
                  </a:lnTo>
                  <a:lnTo>
                    <a:pt x="24" y="9"/>
                  </a:lnTo>
                  <a:lnTo>
                    <a:pt x="23" y="14"/>
                  </a:lnTo>
                  <a:lnTo>
                    <a:pt x="21" y="17"/>
                  </a:lnTo>
                  <a:lnTo>
                    <a:pt x="25" y="8"/>
                  </a:lnTo>
                  <a:lnTo>
                    <a:pt x="1" y="8"/>
                  </a:lnTo>
                </a:path>
              </a:pathLst>
            </a:custGeom>
            <a:solidFill>
              <a:srgbClr val="FF6600"/>
            </a:solidFill>
            <a:ln w="12700" cap="rnd">
              <a:solidFill>
                <a:srgbClr val="FF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9461" name="Text Box 19">
            <a:extLst>
              <a:ext uri="{FF2B5EF4-FFF2-40B4-BE49-F238E27FC236}">
                <a16:creationId xmlns:a16="http://schemas.microsoft.com/office/drawing/2014/main" id="{3DC26E7B-4897-4D26-B553-CF606720F9F0}"/>
              </a:ext>
            </a:extLst>
          </p:cNvPr>
          <p:cNvSpPr txBox="1">
            <a:spLocks noChangeArrowheads="1"/>
          </p:cNvSpPr>
          <p:nvPr/>
        </p:nvSpPr>
        <p:spPr bwMode="auto">
          <a:xfrm>
            <a:off x="2646286" y="965201"/>
            <a:ext cx="1460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800" b="1" dirty="0">
                <a:solidFill>
                  <a:srgbClr val="CC0000"/>
                </a:solidFill>
              </a:rPr>
              <a:t>Po jídle</a:t>
            </a:r>
            <a:endParaRPr lang="fr-FR" altLang="cs-CZ" sz="2800" b="1" dirty="0">
              <a:solidFill>
                <a:srgbClr val="CC0000"/>
              </a:solidFill>
            </a:endParaRPr>
          </a:p>
        </p:txBody>
      </p:sp>
      <p:sp>
        <p:nvSpPr>
          <p:cNvPr id="19462" name="Text Box 20">
            <a:extLst>
              <a:ext uri="{FF2B5EF4-FFF2-40B4-BE49-F238E27FC236}">
                <a16:creationId xmlns:a16="http://schemas.microsoft.com/office/drawing/2014/main" id="{BBAF2ACD-AEAE-4948-B7D5-9CA72515D6AB}"/>
              </a:ext>
            </a:extLst>
          </p:cNvPr>
          <p:cNvSpPr txBox="1">
            <a:spLocks noChangeArrowheads="1"/>
          </p:cNvSpPr>
          <p:nvPr/>
        </p:nvSpPr>
        <p:spPr bwMode="auto">
          <a:xfrm>
            <a:off x="7684415" y="965201"/>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800" b="1" dirty="0">
                <a:solidFill>
                  <a:srgbClr val="CC0000"/>
                </a:solidFill>
              </a:rPr>
              <a:t>Nalačno</a:t>
            </a:r>
            <a:endParaRPr lang="fr-FR" altLang="cs-CZ" sz="2800" b="1" dirty="0">
              <a:solidFill>
                <a:srgbClr val="CC0000"/>
              </a:solidFill>
            </a:endParaRPr>
          </a:p>
        </p:txBody>
      </p:sp>
      <p:sp>
        <p:nvSpPr>
          <p:cNvPr id="19463" name="Oval 21">
            <a:extLst>
              <a:ext uri="{FF2B5EF4-FFF2-40B4-BE49-F238E27FC236}">
                <a16:creationId xmlns:a16="http://schemas.microsoft.com/office/drawing/2014/main" id="{7FD7BF6A-312E-4AFD-9958-74B04D3BA433}"/>
              </a:ext>
            </a:extLst>
          </p:cNvPr>
          <p:cNvSpPr>
            <a:spLocks noChangeArrowheads="1"/>
          </p:cNvSpPr>
          <p:nvPr/>
        </p:nvSpPr>
        <p:spPr bwMode="auto">
          <a:xfrm>
            <a:off x="3809207" y="1528764"/>
            <a:ext cx="5097462" cy="5159375"/>
          </a:xfrm>
          <a:prstGeom prst="ellipse">
            <a:avLst/>
          </a:prstGeom>
          <a:solidFill>
            <a:srgbClr val="FFFF99"/>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3200" b="1"/>
          </a:p>
        </p:txBody>
      </p:sp>
      <p:sp>
        <p:nvSpPr>
          <p:cNvPr id="19465" name="Rectangle 23">
            <a:extLst>
              <a:ext uri="{FF2B5EF4-FFF2-40B4-BE49-F238E27FC236}">
                <a16:creationId xmlns:a16="http://schemas.microsoft.com/office/drawing/2014/main" id="{70D95780-C2CC-4D15-9466-80B7B1F72F6A}"/>
              </a:ext>
            </a:extLst>
          </p:cNvPr>
          <p:cNvSpPr>
            <a:spLocks noChangeArrowheads="1"/>
          </p:cNvSpPr>
          <p:nvPr/>
        </p:nvSpPr>
        <p:spPr bwMode="auto">
          <a:xfrm>
            <a:off x="2729511" y="1528764"/>
            <a:ext cx="16228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dirty="0"/>
              <a:t>Triglyce</a:t>
            </a:r>
            <a:r>
              <a:rPr lang="cs-CZ" altLang="cs-CZ" sz="2000" b="1" dirty="0" err="1"/>
              <a:t>ridy</a:t>
            </a:r>
            <a:endParaRPr lang="fr-FR" altLang="cs-CZ" sz="2000" b="1" dirty="0"/>
          </a:p>
        </p:txBody>
      </p:sp>
      <p:sp>
        <p:nvSpPr>
          <p:cNvPr id="19466" name="Line 24">
            <a:extLst>
              <a:ext uri="{FF2B5EF4-FFF2-40B4-BE49-F238E27FC236}">
                <a16:creationId xmlns:a16="http://schemas.microsoft.com/office/drawing/2014/main" id="{67B83C32-15D0-4154-AE5A-2D2FF0FBC3D0}"/>
              </a:ext>
            </a:extLst>
          </p:cNvPr>
          <p:cNvSpPr>
            <a:spLocks noChangeShapeType="1"/>
          </p:cNvSpPr>
          <p:nvPr/>
        </p:nvSpPr>
        <p:spPr bwMode="auto">
          <a:xfrm>
            <a:off x="1989932" y="1752600"/>
            <a:ext cx="711200" cy="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67" name="Text Box 25">
            <a:extLst>
              <a:ext uri="{FF2B5EF4-FFF2-40B4-BE49-F238E27FC236}">
                <a16:creationId xmlns:a16="http://schemas.microsoft.com/office/drawing/2014/main" id="{CBDEC5EC-4045-4DB0-9822-707E492B1269}"/>
              </a:ext>
            </a:extLst>
          </p:cNvPr>
          <p:cNvSpPr txBox="1">
            <a:spLocks noChangeArrowheads="1"/>
          </p:cNvSpPr>
          <p:nvPr/>
        </p:nvSpPr>
        <p:spPr bwMode="auto">
          <a:xfrm>
            <a:off x="1" y="7938"/>
            <a:ext cx="11156158" cy="56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cs-CZ" altLang="cs-CZ" sz="2800" b="1" dirty="0">
                <a:cs typeface="Times New Roman" panose="02020603050405020304" pitchFamily="18" charset="0"/>
              </a:rPr>
              <a:t>Koordinace regulace ukládání/mobilizace tuků ve WAT u člověka</a:t>
            </a:r>
            <a:endParaRPr lang="fr-FR" altLang="cs-CZ" sz="2800" b="1" dirty="0">
              <a:latin typeface="Times New Roman" panose="02020603050405020304" pitchFamily="18" charset="0"/>
              <a:cs typeface="Times New Roman" panose="02020603050405020304" pitchFamily="18" charset="0"/>
            </a:endParaRPr>
          </a:p>
        </p:txBody>
      </p:sp>
      <p:sp>
        <p:nvSpPr>
          <p:cNvPr id="19468" name="Rectangle 26">
            <a:extLst>
              <a:ext uri="{FF2B5EF4-FFF2-40B4-BE49-F238E27FC236}">
                <a16:creationId xmlns:a16="http://schemas.microsoft.com/office/drawing/2014/main" id="{DDD41E15-3112-4851-A3F6-C04830C8E7BD}"/>
              </a:ext>
            </a:extLst>
          </p:cNvPr>
          <p:cNvSpPr>
            <a:spLocks noChangeArrowheads="1"/>
          </p:cNvSpPr>
          <p:nvPr/>
        </p:nvSpPr>
        <p:spPr bwMode="auto">
          <a:xfrm>
            <a:off x="6874476" y="2925764"/>
            <a:ext cx="16228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solidFill>
                  <a:schemeClr val="bg2"/>
                </a:solidFill>
              </a:rPr>
              <a:t>Triglyceridy</a:t>
            </a:r>
            <a:endParaRPr lang="fr-FR" altLang="cs-CZ" sz="2000" b="1" dirty="0">
              <a:solidFill>
                <a:schemeClr val="bg2"/>
              </a:solidFill>
            </a:endParaRPr>
          </a:p>
        </p:txBody>
      </p:sp>
      <p:sp>
        <p:nvSpPr>
          <p:cNvPr id="19469" name="Line 27">
            <a:extLst>
              <a:ext uri="{FF2B5EF4-FFF2-40B4-BE49-F238E27FC236}">
                <a16:creationId xmlns:a16="http://schemas.microsoft.com/office/drawing/2014/main" id="{78855CD2-C248-4260-A7C2-5036EE873B93}"/>
              </a:ext>
            </a:extLst>
          </p:cNvPr>
          <p:cNvSpPr>
            <a:spLocks noChangeShapeType="1"/>
          </p:cNvSpPr>
          <p:nvPr/>
        </p:nvSpPr>
        <p:spPr bwMode="auto">
          <a:xfrm>
            <a:off x="4379120" y="1916114"/>
            <a:ext cx="2468563" cy="1157287"/>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70" name="Text Box 28">
            <a:extLst>
              <a:ext uri="{FF2B5EF4-FFF2-40B4-BE49-F238E27FC236}">
                <a16:creationId xmlns:a16="http://schemas.microsoft.com/office/drawing/2014/main" id="{D1FEE322-44AD-47C1-8049-D5B7D9084A61}"/>
              </a:ext>
            </a:extLst>
          </p:cNvPr>
          <p:cNvSpPr txBox="1">
            <a:spLocks noChangeArrowheads="1"/>
          </p:cNvSpPr>
          <p:nvPr/>
        </p:nvSpPr>
        <p:spPr bwMode="auto">
          <a:xfrm>
            <a:off x="4464619" y="1509713"/>
            <a:ext cx="670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i="1">
                <a:solidFill>
                  <a:srgbClr val="990000"/>
                </a:solidFill>
              </a:rPr>
              <a:t>LPL</a:t>
            </a:r>
          </a:p>
        </p:txBody>
      </p:sp>
      <p:sp>
        <p:nvSpPr>
          <p:cNvPr id="19471" name="Text Box 29">
            <a:extLst>
              <a:ext uri="{FF2B5EF4-FFF2-40B4-BE49-F238E27FC236}">
                <a16:creationId xmlns:a16="http://schemas.microsoft.com/office/drawing/2014/main" id="{A6C0B5C4-E0F5-440A-80A6-147C6DAF5219}"/>
              </a:ext>
            </a:extLst>
          </p:cNvPr>
          <p:cNvSpPr txBox="1">
            <a:spLocks noChangeArrowheads="1"/>
          </p:cNvSpPr>
          <p:nvPr/>
        </p:nvSpPr>
        <p:spPr bwMode="auto">
          <a:xfrm>
            <a:off x="3074194" y="4862514"/>
            <a:ext cx="833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i="1">
                <a:solidFill>
                  <a:srgbClr val="990000"/>
                </a:solidFill>
              </a:rPr>
              <a:t>Glut4</a:t>
            </a:r>
          </a:p>
        </p:txBody>
      </p:sp>
      <p:sp>
        <p:nvSpPr>
          <p:cNvPr id="19472" name="Freeform 30">
            <a:extLst>
              <a:ext uri="{FF2B5EF4-FFF2-40B4-BE49-F238E27FC236}">
                <a16:creationId xmlns:a16="http://schemas.microsoft.com/office/drawing/2014/main" id="{4F27CFDA-E89D-4441-8044-A4AD4E3B0409}"/>
              </a:ext>
            </a:extLst>
          </p:cNvPr>
          <p:cNvSpPr>
            <a:spLocks/>
          </p:cNvSpPr>
          <p:nvPr/>
        </p:nvSpPr>
        <p:spPr bwMode="auto">
          <a:xfrm>
            <a:off x="959644" y="1993900"/>
            <a:ext cx="952500" cy="2463800"/>
          </a:xfrm>
          <a:custGeom>
            <a:avLst/>
            <a:gdLst>
              <a:gd name="T0" fmla="*/ 192 w 600"/>
              <a:gd name="T1" fmla="*/ 0 h 1552"/>
              <a:gd name="T2" fmla="*/ 72 w 600"/>
              <a:gd name="T3" fmla="*/ 344 h 1552"/>
              <a:gd name="T4" fmla="*/ 88 w 600"/>
              <a:gd name="T5" fmla="*/ 904 h 1552"/>
              <a:gd name="T6" fmla="*/ 600 w 600"/>
              <a:gd name="T7" fmla="*/ 1552 h 1552"/>
              <a:gd name="T8" fmla="*/ 0 60000 65536"/>
              <a:gd name="T9" fmla="*/ 0 60000 65536"/>
              <a:gd name="T10" fmla="*/ 0 60000 65536"/>
              <a:gd name="T11" fmla="*/ 0 60000 65536"/>
              <a:gd name="T12" fmla="*/ 0 w 600"/>
              <a:gd name="T13" fmla="*/ 0 h 1552"/>
              <a:gd name="T14" fmla="*/ 600 w 600"/>
              <a:gd name="T15" fmla="*/ 1552 h 1552"/>
            </a:gdLst>
            <a:ahLst/>
            <a:cxnLst>
              <a:cxn ang="T8">
                <a:pos x="T0" y="T1"/>
              </a:cxn>
              <a:cxn ang="T9">
                <a:pos x="T2" y="T3"/>
              </a:cxn>
              <a:cxn ang="T10">
                <a:pos x="T4" y="T5"/>
              </a:cxn>
              <a:cxn ang="T11">
                <a:pos x="T6" y="T7"/>
              </a:cxn>
            </a:cxnLst>
            <a:rect l="T12" t="T13" r="T14" b="T15"/>
            <a:pathLst>
              <a:path w="600" h="1552">
                <a:moveTo>
                  <a:pt x="192" y="0"/>
                </a:moveTo>
                <a:cubicBezTo>
                  <a:pt x="140" y="96"/>
                  <a:pt x="89" y="193"/>
                  <a:pt x="72" y="344"/>
                </a:cubicBezTo>
                <a:cubicBezTo>
                  <a:pt x="55" y="495"/>
                  <a:pt x="0" y="703"/>
                  <a:pt x="88" y="904"/>
                </a:cubicBezTo>
                <a:cubicBezTo>
                  <a:pt x="176" y="1105"/>
                  <a:pt x="388" y="1328"/>
                  <a:pt x="600" y="1552"/>
                </a:cubicBezTo>
              </a:path>
            </a:pathLst>
          </a:custGeom>
          <a:noFill/>
          <a:ln w="38100">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73" name="Rectangle 31">
            <a:extLst>
              <a:ext uri="{FF2B5EF4-FFF2-40B4-BE49-F238E27FC236}">
                <a16:creationId xmlns:a16="http://schemas.microsoft.com/office/drawing/2014/main" id="{B43F98BC-6C7A-4884-80A0-1398DADDBFE7}"/>
              </a:ext>
            </a:extLst>
          </p:cNvPr>
          <p:cNvSpPr>
            <a:spLocks noChangeArrowheads="1"/>
          </p:cNvSpPr>
          <p:nvPr/>
        </p:nvSpPr>
        <p:spPr bwMode="auto">
          <a:xfrm>
            <a:off x="1946752" y="4424364"/>
            <a:ext cx="11817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dirty="0"/>
              <a:t>Gl</a:t>
            </a:r>
            <a:r>
              <a:rPr lang="cs-CZ" altLang="cs-CZ" sz="2000" b="1" dirty="0" err="1"/>
              <a:t>ukóza</a:t>
            </a:r>
            <a:endParaRPr lang="fr-FR" altLang="cs-CZ" sz="2000" b="1" dirty="0"/>
          </a:p>
        </p:txBody>
      </p:sp>
      <p:sp>
        <p:nvSpPr>
          <p:cNvPr id="19474" name="Freeform 32">
            <a:extLst>
              <a:ext uri="{FF2B5EF4-FFF2-40B4-BE49-F238E27FC236}">
                <a16:creationId xmlns:a16="http://schemas.microsoft.com/office/drawing/2014/main" id="{88CECFCC-475B-4437-9313-83D34D7AB607}"/>
              </a:ext>
            </a:extLst>
          </p:cNvPr>
          <p:cNvSpPr>
            <a:spLocks/>
          </p:cNvSpPr>
          <p:nvPr/>
        </p:nvSpPr>
        <p:spPr bwMode="auto">
          <a:xfrm>
            <a:off x="3083720" y="2697163"/>
            <a:ext cx="3698875" cy="2093912"/>
          </a:xfrm>
          <a:custGeom>
            <a:avLst/>
            <a:gdLst>
              <a:gd name="T0" fmla="*/ 0 w 2328"/>
              <a:gd name="T1" fmla="*/ 1269 h 1319"/>
              <a:gd name="T2" fmla="*/ 397 w 2328"/>
              <a:gd name="T3" fmla="*/ 1279 h 1319"/>
              <a:gd name="T4" fmla="*/ 1120 w 2328"/>
              <a:gd name="T5" fmla="*/ 1029 h 1319"/>
              <a:gd name="T6" fmla="*/ 1192 w 2328"/>
              <a:gd name="T7" fmla="*/ 117 h 1319"/>
              <a:gd name="T8" fmla="*/ 2328 w 2328"/>
              <a:gd name="T9" fmla="*/ 325 h 1319"/>
              <a:gd name="T10" fmla="*/ 0 60000 65536"/>
              <a:gd name="T11" fmla="*/ 0 60000 65536"/>
              <a:gd name="T12" fmla="*/ 0 60000 65536"/>
              <a:gd name="T13" fmla="*/ 0 60000 65536"/>
              <a:gd name="T14" fmla="*/ 0 60000 65536"/>
              <a:gd name="T15" fmla="*/ 0 w 2328"/>
              <a:gd name="T16" fmla="*/ 0 h 1319"/>
              <a:gd name="T17" fmla="*/ 2328 w 2328"/>
              <a:gd name="T18" fmla="*/ 1319 h 1319"/>
            </a:gdLst>
            <a:ahLst/>
            <a:cxnLst>
              <a:cxn ang="T10">
                <a:pos x="T0" y="T1"/>
              </a:cxn>
              <a:cxn ang="T11">
                <a:pos x="T2" y="T3"/>
              </a:cxn>
              <a:cxn ang="T12">
                <a:pos x="T4" y="T5"/>
              </a:cxn>
              <a:cxn ang="T13">
                <a:pos x="T6" y="T7"/>
              </a:cxn>
              <a:cxn ang="T14">
                <a:pos x="T8" y="T9"/>
              </a:cxn>
            </a:cxnLst>
            <a:rect l="T15" t="T16" r="T17" b="T18"/>
            <a:pathLst>
              <a:path w="2328" h="1319">
                <a:moveTo>
                  <a:pt x="0" y="1269"/>
                </a:moveTo>
                <a:cubicBezTo>
                  <a:pt x="65" y="1271"/>
                  <a:pt x="210" y="1319"/>
                  <a:pt x="397" y="1279"/>
                </a:cubicBezTo>
                <a:cubicBezTo>
                  <a:pt x="584" y="1239"/>
                  <a:pt x="987" y="1223"/>
                  <a:pt x="1120" y="1029"/>
                </a:cubicBezTo>
                <a:cubicBezTo>
                  <a:pt x="1253" y="835"/>
                  <a:pt x="991" y="234"/>
                  <a:pt x="1192" y="117"/>
                </a:cubicBezTo>
                <a:cubicBezTo>
                  <a:pt x="1393" y="0"/>
                  <a:pt x="2091" y="282"/>
                  <a:pt x="2328" y="325"/>
                </a:cubicBezTo>
              </a:path>
            </a:pathLst>
          </a:custGeom>
          <a:noFill/>
          <a:ln w="38100">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75" name="Rectangle 33">
            <a:extLst>
              <a:ext uri="{FF2B5EF4-FFF2-40B4-BE49-F238E27FC236}">
                <a16:creationId xmlns:a16="http://schemas.microsoft.com/office/drawing/2014/main" id="{70D79FA0-3C48-47F3-A6ED-44F748F624BC}"/>
              </a:ext>
            </a:extLst>
          </p:cNvPr>
          <p:cNvSpPr>
            <a:spLocks noChangeArrowheads="1"/>
          </p:cNvSpPr>
          <p:nvPr/>
        </p:nvSpPr>
        <p:spPr bwMode="auto">
          <a:xfrm>
            <a:off x="4200076" y="3433764"/>
            <a:ext cx="1208985" cy="707886"/>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dirty="0">
                <a:solidFill>
                  <a:schemeClr val="bg2"/>
                </a:solidFill>
              </a:rPr>
              <a:t>Glycerol</a:t>
            </a:r>
          </a:p>
          <a:p>
            <a:pPr algn="ctr"/>
            <a:r>
              <a:rPr lang="fr-FR" altLang="cs-CZ" sz="2000" b="1" dirty="0">
                <a:solidFill>
                  <a:schemeClr val="bg2"/>
                </a:solidFill>
              </a:rPr>
              <a:t>3-</a:t>
            </a:r>
            <a:r>
              <a:rPr lang="cs-CZ" altLang="cs-CZ" sz="2000" b="1" dirty="0">
                <a:solidFill>
                  <a:schemeClr val="bg2"/>
                </a:solidFill>
              </a:rPr>
              <a:t>f</a:t>
            </a:r>
            <a:r>
              <a:rPr lang="fr-FR" altLang="cs-CZ" sz="2000" b="1" dirty="0">
                <a:solidFill>
                  <a:schemeClr val="bg2"/>
                </a:solidFill>
              </a:rPr>
              <a:t>o</a:t>
            </a:r>
            <a:r>
              <a:rPr lang="cs-CZ" altLang="cs-CZ" sz="2000" b="1" dirty="0" err="1">
                <a:solidFill>
                  <a:schemeClr val="bg2"/>
                </a:solidFill>
              </a:rPr>
              <a:t>sfát</a:t>
            </a:r>
            <a:endParaRPr lang="fr-FR" altLang="cs-CZ" sz="2000" b="1" dirty="0">
              <a:solidFill>
                <a:schemeClr val="bg2"/>
              </a:solidFill>
            </a:endParaRPr>
          </a:p>
        </p:txBody>
      </p:sp>
      <p:sp>
        <p:nvSpPr>
          <p:cNvPr id="19476" name="Oval 34">
            <a:extLst>
              <a:ext uri="{FF2B5EF4-FFF2-40B4-BE49-F238E27FC236}">
                <a16:creationId xmlns:a16="http://schemas.microsoft.com/office/drawing/2014/main" id="{8B694FCB-C885-472C-90A9-612B0200B3E6}"/>
              </a:ext>
            </a:extLst>
          </p:cNvPr>
          <p:cNvSpPr>
            <a:spLocks noChangeArrowheads="1"/>
          </p:cNvSpPr>
          <p:nvPr/>
        </p:nvSpPr>
        <p:spPr bwMode="auto">
          <a:xfrm rot="1858764">
            <a:off x="4506119" y="1955800"/>
            <a:ext cx="596900" cy="317500"/>
          </a:xfrm>
          <a:prstGeom prst="ellipse">
            <a:avLst/>
          </a:prstGeom>
          <a:solidFill>
            <a:srgbClr val="FF6600"/>
          </a:solidFill>
          <a:ln w="9525" algn="ctr">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77" name="Oval 35">
            <a:extLst>
              <a:ext uri="{FF2B5EF4-FFF2-40B4-BE49-F238E27FC236}">
                <a16:creationId xmlns:a16="http://schemas.microsoft.com/office/drawing/2014/main" id="{3730C781-C06F-43D2-8CD7-22163E1FEAE2}"/>
              </a:ext>
            </a:extLst>
          </p:cNvPr>
          <p:cNvSpPr>
            <a:spLocks noChangeArrowheads="1"/>
          </p:cNvSpPr>
          <p:nvPr/>
        </p:nvSpPr>
        <p:spPr bwMode="auto">
          <a:xfrm rot="20773802">
            <a:off x="3628233" y="4508500"/>
            <a:ext cx="600075" cy="317500"/>
          </a:xfrm>
          <a:prstGeom prst="ellipse">
            <a:avLst/>
          </a:prstGeom>
          <a:solidFill>
            <a:srgbClr val="FF6600"/>
          </a:solidFill>
          <a:ln w="9525" algn="ctr">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78" name="Line 36">
            <a:extLst>
              <a:ext uri="{FF2B5EF4-FFF2-40B4-BE49-F238E27FC236}">
                <a16:creationId xmlns:a16="http://schemas.microsoft.com/office/drawing/2014/main" id="{C25AF84A-19B7-4E44-894C-C8017BBA15CC}"/>
              </a:ext>
            </a:extLst>
          </p:cNvPr>
          <p:cNvSpPr>
            <a:spLocks noChangeShapeType="1"/>
          </p:cNvSpPr>
          <p:nvPr/>
        </p:nvSpPr>
        <p:spPr bwMode="auto">
          <a:xfrm rot="5400000">
            <a:off x="1697832" y="5308600"/>
            <a:ext cx="1244600" cy="33020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79" name="Line 37">
            <a:extLst>
              <a:ext uri="{FF2B5EF4-FFF2-40B4-BE49-F238E27FC236}">
                <a16:creationId xmlns:a16="http://schemas.microsoft.com/office/drawing/2014/main" id="{58ED0871-3F95-4516-BF72-0647288B6265}"/>
              </a:ext>
            </a:extLst>
          </p:cNvPr>
          <p:cNvSpPr>
            <a:spLocks noChangeShapeType="1"/>
          </p:cNvSpPr>
          <p:nvPr/>
        </p:nvSpPr>
        <p:spPr bwMode="auto">
          <a:xfrm rot="5400000">
            <a:off x="6841332" y="3981450"/>
            <a:ext cx="1206500" cy="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80" name="Rectangle 38">
            <a:extLst>
              <a:ext uri="{FF2B5EF4-FFF2-40B4-BE49-F238E27FC236}">
                <a16:creationId xmlns:a16="http://schemas.microsoft.com/office/drawing/2014/main" id="{EEAC80CB-731C-4531-A7E2-79D135717058}"/>
              </a:ext>
            </a:extLst>
          </p:cNvPr>
          <p:cNvSpPr>
            <a:spLocks noChangeArrowheads="1"/>
          </p:cNvSpPr>
          <p:nvPr/>
        </p:nvSpPr>
        <p:spPr bwMode="auto">
          <a:xfrm>
            <a:off x="6735070" y="4602164"/>
            <a:ext cx="1423788" cy="1015663"/>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solidFill>
                  <a:schemeClr val="bg2"/>
                </a:solidFill>
              </a:rPr>
              <a:t>Mastné </a:t>
            </a:r>
            <a:r>
              <a:rPr lang="cs-CZ" altLang="cs-CZ" sz="2000" b="1" dirty="0" err="1">
                <a:solidFill>
                  <a:schemeClr val="bg2"/>
                </a:solidFill>
              </a:rPr>
              <a:t>kk</a:t>
            </a:r>
            <a:endParaRPr lang="fr-FR" altLang="cs-CZ" sz="2000" b="1" dirty="0">
              <a:solidFill>
                <a:schemeClr val="bg2"/>
              </a:solidFill>
            </a:endParaRPr>
          </a:p>
          <a:p>
            <a:pPr algn="ctr"/>
            <a:r>
              <a:rPr lang="fr-FR" altLang="cs-CZ" sz="2000" b="1" dirty="0">
                <a:solidFill>
                  <a:schemeClr val="bg2"/>
                </a:solidFill>
              </a:rPr>
              <a:t>+</a:t>
            </a:r>
          </a:p>
          <a:p>
            <a:pPr algn="ctr"/>
            <a:r>
              <a:rPr lang="fr-FR" altLang="cs-CZ" sz="2000" b="1" dirty="0">
                <a:solidFill>
                  <a:schemeClr val="bg2"/>
                </a:solidFill>
              </a:rPr>
              <a:t>Glycerol</a:t>
            </a:r>
          </a:p>
        </p:txBody>
      </p:sp>
      <p:sp>
        <p:nvSpPr>
          <p:cNvPr id="19481" name="Line 39">
            <a:extLst>
              <a:ext uri="{FF2B5EF4-FFF2-40B4-BE49-F238E27FC236}">
                <a16:creationId xmlns:a16="http://schemas.microsoft.com/office/drawing/2014/main" id="{E4020735-45C7-40DA-8567-4E0A8EF551FA}"/>
              </a:ext>
            </a:extLst>
          </p:cNvPr>
          <p:cNvSpPr>
            <a:spLocks noChangeShapeType="1"/>
          </p:cNvSpPr>
          <p:nvPr/>
        </p:nvSpPr>
        <p:spPr bwMode="auto">
          <a:xfrm flipV="1">
            <a:off x="3223419" y="6489700"/>
            <a:ext cx="457200" cy="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82" name="Line 40">
            <a:extLst>
              <a:ext uri="{FF2B5EF4-FFF2-40B4-BE49-F238E27FC236}">
                <a16:creationId xmlns:a16="http://schemas.microsoft.com/office/drawing/2014/main" id="{E68FE510-3114-4E01-A9EC-EC48EB5B392F}"/>
              </a:ext>
            </a:extLst>
          </p:cNvPr>
          <p:cNvSpPr>
            <a:spLocks noChangeShapeType="1"/>
          </p:cNvSpPr>
          <p:nvPr/>
        </p:nvSpPr>
        <p:spPr bwMode="auto">
          <a:xfrm>
            <a:off x="7990683" y="5740400"/>
            <a:ext cx="1258887" cy="11430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83" name="Oval 41">
            <a:extLst>
              <a:ext uri="{FF2B5EF4-FFF2-40B4-BE49-F238E27FC236}">
                <a16:creationId xmlns:a16="http://schemas.microsoft.com/office/drawing/2014/main" id="{0C1D5475-85BB-4E9C-A0F9-9C0F77236031}"/>
              </a:ext>
            </a:extLst>
          </p:cNvPr>
          <p:cNvSpPr>
            <a:spLocks noChangeArrowheads="1"/>
          </p:cNvSpPr>
          <p:nvPr/>
        </p:nvSpPr>
        <p:spPr bwMode="auto">
          <a:xfrm rot="188364">
            <a:off x="8041482" y="5613400"/>
            <a:ext cx="596900" cy="317500"/>
          </a:xfrm>
          <a:prstGeom prst="ellipse">
            <a:avLst/>
          </a:prstGeom>
          <a:solidFill>
            <a:srgbClr val="FF6600"/>
          </a:solidFill>
          <a:ln w="9525" algn="ctr">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84" name="Line 42">
            <a:extLst>
              <a:ext uri="{FF2B5EF4-FFF2-40B4-BE49-F238E27FC236}">
                <a16:creationId xmlns:a16="http://schemas.microsoft.com/office/drawing/2014/main" id="{8CA90151-11B5-4C4E-A71C-26899DBDB3E5}"/>
              </a:ext>
            </a:extLst>
          </p:cNvPr>
          <p:cNvSpPr>
            <a:spLocks noChangeShapeType="1"/>
          </p:cNvSpPr>
          <p:nvPr/>
        </p:nvSpPr>
        <p:spPr bwMode="auto">
          <a:xfrm>
            <a:off x="7927182" y="4940300"/>
            <a:ext cx="1409700" cy="12700"/>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19485" name="Oval 43">
            <a:extLst>
              <a:ext uri="{FF2B5EF4-FFF2-40B4-BE49-F238E27FC236}">
                <a16:creationId xmlns:a16="http://schemas.microsoft.com/office/drawing/2014/main" id="{2B50D6A8-84CE-4D81-B2B3-DE194D015F30}"/>
              </a:ext>
            </a:extLst>
          </p:cNvPr>
          <p:cNvSpPr>
            <a:spLocks noChangeArrowheads="1"/>
          </p:cNvSpPr>
          <p:nvPr/>
        </p:nvSpPr>
        <p:spPr bwMode="auto">
          <a:xfrm>
            <a:off x="8449469" y="4787900"/>
            <a:ext cx="596900" cy="317500"/>
          </a:xfrm>
          <a:prstGeom prst="ellipse">
            <a:avLst/>
          </a:prstGeom>
          <a:solidFill>
            <a:srgbClr val="FF6600"/>
          </a:solidFill>
          <a:ln w="9525" algn="ctr">
            <a:solidFill>
              <a:srgbClr val="FF66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86" name="Rectangle 44">
            <a:extLst>
              <a:ext uri="{FF2B5EF4-FFF2-40B4-BE49-F238E27FC236}">
                <a16:creationId xmlns:a16="http://schemas.microsoft.com/office/drawing/2014/main" id="{7945DA28-B533-4C51-9A7E-E6C331515735}"/>
              </a:ext>
            </a:extLst>
          </p:cNvPr>
          <p:cNvSpPr>
            <a:spLocks noChangeArrowheads="1"/>
          </p:cNvSpPr>
          <p:nvPr/>
        </p:nvSpPr>
        <p:spPr bwMode="auto">
          <a:xfrm>
            <a:off x="9319313" y="5656264"/>
            <a:ext cx="1138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t>Do jater</a:t>
            </a:r>
            <a:endParaRPr lang="fr-FR" altLang="cs-CZ" sz="2000" b="1" dirty="0"/>
          </a:p>
        </p:txBody>
      </p:sp>
      <p:sp>
        <p:nvSpPr>
          <p:cNvPr id="19487" name="Rectangle 45">
            <a:extLst>
              <a:ext uri="{FF2B5EF4-FFF2-40B4-BE49-F238E27FC236}">
                <a16:creationId xmlns:a16="http://schemas.microsoft.com/office/drawing/2014/main" id="{9114A8A9-0F75-41F0-98CE-27C9CCEBF5DE}"/>
              </a:ext>
            </a:extLst>
          </p:cNvPr>
          <p:cNvSpPr>
            <a:spLocks noChangeArrowheads="1"/>
          </p:cNvSpPr>
          <p:nvPr/>
        </p:nvSpPr>
        <p:spPr bwMode="auto">
          <a:xfrm>
            <a:off x="9289999" y="4627564"/>
            <a:ext cx="12653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t>Do jater, </a:t>
            </a:r>
          </a:p>
          <a:p>
            <a:pPr algn="ctr"/>
            <a:r>
              <a:rPr lang="cs-CZ" altLang="cs-CZ" sz="2000" b="1" dirty="0"/>
              <a:t>do svalu</a:t>
            </a:r>
            <a:endParaRPr lang="fr-FR" altLang="cs-CZ" sz="2000" b="1" dirty="0"/>
          </a:p>
        </p:txBody>
      </p:sp>
      <p:sp>
        <p:nvSpPr>
          <p:cNvPr id="19488" name="Rectangle 46">
            <a:extLst>
              <a:ext uri="{FF2B5EF4-FFF2-40B4-BE49-F238E27FC236}">
                <a16:creationId xmlns:a16="http://schemas.microsoft.com/office/drawing/2014/main" id="{C7036A20-5233-4F70-A0E2-9F9D096EAE44}"/>
              </a:ext>
            </a:extLst>
          </p:cNvPr>
          <p:cNvSpPr>
            <a:spLocks noChangeArrowheads="1"/>
          </p:cNvSpPr>
          <p:nvPr/>
        </p:nvSpPr>
        <p:spPr bwMode="auto">
          <a:xfrm rot="19288163">
            <a:off x="4518819" y="6083300"/>
            <a:ext cx="649288" cy="203200"/>
          </a:xfrm>
          <a:prstGeom prst="rect">
            <a:avLst/>
          </a:prstGeom>
          <a:solidFill>
            <a:srgbClr val="CC0000"/>
          </a:solidFill>
          <a:ln w="9525" algn="ctr">
            <a:solidFill>
              <a:srgbClr val="CC0000"/>
            </a:solidFill>
            <a:miter lim="800000"/>
            <a:headEnd/>
            <a:tailEnd/>
          </a:ln>
        </p:spPr>
        <p:txBody>
          <a:bodyPr wrap="none" anchor="ct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2000" b="1">
              <a:solidFill>
                <a:srgbClr val="CC0000"/>
              </a:solidFill>
            </a:endParaRPr>
          </a:p>
        </p:txBody>
      </p:sp>
      <p:sp>
        <p:nvSpPr>
          <p:cNvPr id="19489" name="Freeform 47">
            <a:extLst>
              <a:ext uri="{FF2B5EF4-FFF2-40B4-BE49-F238E27FC236}">
                <a16:creationId xmlns:a16="http://schemas.microsoft.com/office/drawing/2014/main" id="{C0BBF7C4-27B0-4C7D-8B20-935D36900929}"/>
              </a:ext>
            </a:extLst>
          </p:cNvPr>
          <p:cNvSpPr>
            <a:spLocks/>
          </p:cNvSpPr>
          <p:nvPr/>
        </p:nvSpPr>
        <p:spPr bwMode="auto">
          <a:xfrm>
            <a:off x="4607719" y="3048000"/>
            <a:ext cx="1119188" cy="3276600"/>
          </a:xfrm>
          <a:custGeom>
            <a:avLst/>
            <a:gdLst>
              <a:gd name="T0" fmla="*/ 0 w 704"/>
              <a:gd name="T1" fmla="*/ 2064 h 2064"/>
              <a:gd name="T2" fmla="*/ 168 w 704"/>
              <a:gd name="T3" fmla="*/ 1912 h 2064"/>
              <a:gd name="T4" fmla="*/ 400 w 704"/>
              <a:gd name="T5" fmla="*/ 1656 h 2064"/>
              <a:gd name="T6" fmla="*/ 704 w 704"/>
              <a:gd name="T7" fmla="*/ 0 h 2064"/>
              <a:gd name="T8" fmla="*/ 0 60000 65536"/>
              <a:gd name="T9" fmla="*/ 0 60000 65536"/>
              <a:gd name="T10" fmla="*/ 0 60000 65536"/>
              <a:gd name="T11" fmla="*/ 0 60000 65536"/>
              <a:gd name="T12" fmla="*/ 0 w 704"/>
              <a:gd name="T13" fmla="*/ 0 h 2064"/>
              <a:gd name="T14" fmla="*/ 704 w 704"/>
              <a:gd name="T15" fmla="*/ 2064 h 2064"/>
            </a:gdLst>
            <a:ahLst/>
            <a:cxnLst>
              <a:cxn ang="T8">
                <a:pos x="T0" y="T1"/>
              </a:cxn>
              <a:cxn ang="T9">
                <a:pos x="T2" y="T3"/>
              </a:cxn>
              <a:cxn ang="T10">
                <a:pos x="T4" y="T5"/>
              </a:cxn>
              <a:cxn ang="T11">
                <a:pos x="T6" y="T7"/>
              </a:cxn>
            </a:cxnLst>
            <a:rect l="T12" t="T13" r="T14" b="T15"/>
            <a:pathLst>
              <a:path w="704" h="2064">
                <a:moveTo>
                  <a:pt x="0" y="2064"/>
                </a:moveTo>
                <a:cubicBezTo>
                  <a:pt x="28" y="2039"/>
                  <a:pt x="101" y="1980"/>
                  <a:pt x="168" y="1912"/>
                </a:cubicBezTo>
                <a:cubicBezTo>
                  <a:pt x="235" y="1844"/>
                  <a:pt x="311" y="1975"/>
                  <a:pt x="400" y="1656"/>
                </a:cubicBezTo>
                <a:cubicBezTo>
                  <a:pt x="489" y="1337"/>
                  <a:pt x="641" y="345"/>
                  <a:pt x="704" y="0"/>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90" name="Rectangle 48">
            <a:extLst>
              <a:ext uri="{FF2B5EF4-FFF2-40B4-BE49-F238E27FC236}">
                <a16:creationId xmlns:a16="http://schemas.microsoft.com/office/drawing/2014/main" id="{0BC6F3CE-269A-4BFF-942D-239202B7ED75}"/>
              </a:ext>
            </a:extLst>
          </p:cNvPr>
          <p:cNvSpPr>
            <a:spLocks noChangeArrowheads="1"/>
          </p:cNvSpPr>
          <p:nvPr/>
        </p:nvSpPr>
        <p:spPr bwMode="auto">
          <a:xfrm>
            <a:off x="3652044" y="6265864"/>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a:solidFill>
                  <a:srgbClr val="CC0000"/>
                </a:solidFill>
              </a:rPr>
              <a:t>Insulin</a:t>
            </a:r>
          </a:p>
        </p:txBody>
      </p:sp>
      <p:sp>
        <p:nvSpPr>
          <p:cNvPr id="19491" name="Freeform 49">
            <a:extLst>
              <a:ext uri="{FF2B5EF4-FFF2-40B4-BE49-F238E27FC236}">
                <a16:creationId xmlns:a16="http://schemas.microsoft.com/office/drawing/2014/main" id="{28CF3F9F-F668-47AA-9607-AAA1D7A19DCB}"/>
              </a:ext>
            </a:extLst>
          </p:cNvPr>
          <p:cNvSpPr>
            <a:spLocks/>
          </p:cNvSpPr>
          <p:nvPr/>
        </p:nvSpPr>
        <p:spPr bwMode="auto">
          <a:xfrm>
            <a:off x="4137820" y="4851400"/>
            <a:ext cx="1057275" cy="1079500"/>
          </a:xfrm>
          <a:custGeom>
            <a:avLst/>
            <a:gdLst>
              <a:gd name="T0" fmla="*/ 632 w 665"/>
              <a:gd name="T1" fmla="*/ 680 h 680"/>
              <a:gd name="T2" fmla="*/ 560 w 665"/>
              <a:gd name="T3" fmla="*/ 328 h 680"/>
              <a:gd name="T4" fmla="*/ 0 w 665"/>
              <a:gd name="T5" fmla="*/ 0 h 680"/>
              <a:gd name="T6" fmla="*/ 0 60000 65536"/>
              <a:gd name="T7" fmla="*/ 0 60000 65536"/>
              <a:gd name="T8" fmla="*/ 0 60000 65536"/>
              <a:gd name="T9" fmla="*/ 0 w 665"/>
              <a:gd name="T10" fmla="*/ 0 h 680"/>
              <a:gd name="T11" fmla="*/ 665 w 665"/>
              <a:gd name="T12" fmla="*/ 680 h 680"/>
            </a:gdLst>
            <a:ahLst/>
            <a:cxnLst>
              <a:cxn ang="T6">
                <a:pos x="T0" y="T1"/>
              </a:cxn>
              <a:cxn ang="T7">
                <a:pos x="T2" y="T3"/>
              </a:cxn>
              <a:cxn ang="T8">
                <a:pos x="T4" y="T5"/>
              </a:cxn>
            </a:cxnLst>
            <a:rect l="T9" t="T10" r="T11" b="T12"/>
            <a:pathLst>
              <a:path w="665" h="680">
                <a:moveTo>
                  <a:pt x="632" y="680"/>
                </a:moveTo>
                <a:cubicBezTo>
                  <a:pt x="620" y="621"/>
                  <a:pt x="665" y="441"/>
                  <a:pt x="560" y="328"/>
                </a:cubicBezTo>
                <a:cubicBezTo>
                  <a:pt x="455" y="215"/>
                  <a:pt x="117" y="68"/>
                  <a:pt x="0" y="0"/>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92" name="Freeform 50">
            <a:extLst>
              <a:ext uri="{FF2B5EF4-FFF2-40B4-BE49-F238E27FC236}">
                <a16:creationId xmlns:a16="http://schemas.microsoft.com/office/drawing/2014/main" id="{EB72E4C8-7DE1-4538-A270-DDF244176B5C}"/>
              </a:ext>
            </a:extLst>
          </p:cNvPr>
          <p:cNvSpPr>
            <a:spLocks/>
          </p:cNvSpPr>
          <p:nvPr/>
        </p:nvSpPr>
        <p:spPr bwMode="auto">
          <a:xfrm>
            <a:off x="3987007" y="2400300"/>
            <a:ext cx="1365250" cy="3467100"/>
          </a:xfrm>
          <a:custGeom>
            <a:avLst/>
            <a:gdLst>
              <a:gd name="T0" fmla="*/ 751 w 859"/>
              <a:gd name="T1" fmla="*/ 2184 h 2184"/>
              <a:gd name="T2" fmla="*/ 743 w 859"/>
              <a:gd name="T3" fmla="*/ 1824 h 2184"/>
              <a:gd name="T4" fmla="*/ 55 w 859"/>
              <a:gd name="T5" fmla="*/ 1072 h 2184"/>
              <a:gd name="T6" fmla="*/ 415 w 859"/>
              <a:gd name="T7" fmla="*/ 0 h 2184"/>
              <a:gd name="T8" fmla="*/ 0 60000 65536"/>
              <a:gd name="T9" fmla="*/ 0 60000 65536"/>
              <a:gd name="T10" fmla="*/ 0 60000 65536"/>
              <a:gd name="T11" fmla="*/ 0 60000 65536"/>
              <a:gd name="T12" fmla="*/ 0 w 859"/>
              <a:gd name="T13" fmla="*/ 0 h 2184"/>
              <a:gd name="T14" fmla="*/ 859 w 859"/>
              <a:gd name="T15" fmla="*/ 2184 h 2184"/>
            </a:gdLst>
            <a:ahLst/>
            <a:cxnLst>
              <a:cxn ang="T8">
                <a:pos x="T0" y="T1"/>
              </a:cxn>
              <a:cxn ang="T9">
                <a:pos x="T2" y="T3"/>
              </a:cxn>
              <a:cxn ang="T10">
                <a:pos x="T4" y="T5"/>
              </a:cxn>
              <a:cxn ang="T11">
                <a:pos x="T6" y="T7"/>
              </a:cxn>
            </a:cxnLst>
            <a:rect l="T12" t="T13" r="T14" b="T15"/>
            <a:pathLst>
              <a:path w="859" h="2184">
                <a:moveTo>
                  <a:pt x="751" y="2184"/>
                </a:moveTo>
                <a:cubicBezTo>
                  <a:pt x="791" y="2062"/>
                  <a:pt x="859" y="2009"/>
                  <a:pt x="743" y="1824"/>
                </a:cubicBezTo>
                <a:cubicBezTo>
                  <a:pt x="627" y="1639"/>
                  <a:pt x="110" y="1376"/>
                  <a:pt x="55" y="1072"/>
                </a:cubicBezTo>
                <a:cubicBezTo>
                  <a:pt x="0" y="768"/>
                  <a:pt x="340" y="223"/>
                  <a:pt x="415" y="0"/>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93" name="Text Box 51">
            <a:extLst>
              <a:ext uri="{FF2B5EF4-FFF2-40B4-BE49-F238E27FC236}">
                <a16:creationId xmlns:a16="http://schemas.microsoft.com/office/drawing/2014/main" id="{EC70D988-35AA-4C2C-AD56-A46B1074E3D7}"/>
              </a:ext>
            </a:extLst>
          </p:cNvPr>
          <p:cNvSpPr txBox="1">
            <a:spLocks noChangeArrowheads="1"/>
          </p:cNvSpPr>
          <p:nvPr/>
        </p:nvSpPr>
        <p:spPr bwMode="auto">
          <a:xfrm>
            <a:off x="4936264" y="2619643"/>
            <a:ext cx="1622560" cy="40011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i="1" dirty="0">
                <a:solidFill>
                  <a:srgbClr val="990000"/>
                </a:solidFill>
              </a:rPr>
              <a:t>Esterifi</a:t>
            </a:r>
            <a:r>
              <a:rPr lang="cs-CZ" altLang="cs-CZ" sz="2000" b="1" i="1" dirty="0" err="1">
                <a:solidFill>
                  <a:srgbClr val="990000"/>
                </a:solidFill>
              </a:rPr>
              <a:t>kace</a:t>
            </a:r>
            <a:endParaRPr lang="fr-FR" altLang="cs-CZ" sz="2000" b="1" i="1" dirty="0">
              <a:solidFill>
                <a:srgbClr val="990000"/>
              </a:solidFill>
            </a:endParaRPr>
          </a:p>
        </p:txBody>
      </p:sp>
      <p:sp>
        <p:nvSpPr>
          <p:cNvPr id="19494" name="Rectangle 52">
            <a:extLst>
              <a:ext uri="{FF2B5EF4-FFF2-40B4-BE49-F238E27FC236}">
                <a16:creationId xmlns:a16="http://schemas.microsoft.com/office/drawing/2014/main" id="{6BF43E87-917B-4C2E-B199-D9B9C92B945C}"/>
              </a:ext>
            </a:extLst>
          </p:cNvPr>
          <p:cNvSpPr>
            <a:spLocks noChangeArrowheads="1"/>
          </p:cNvSpPr>
          <p:nvPr/>
        </p:nvSpPr>
        <p:spPr bwMode="auto">
          <a:xfrm>
            <a:off x="4826103" y="1947864"/>
            <a:ext cx="1423788" cy="40011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solidFill>
                  <a:schemeClr val="bg2"/>
                </a:solidFill>
              </a:rPr>
              <a:t>Mastné </a:t>
            </a:r>
            <a:r>
              <a:rPr lang="cs-CZ" altLang="cs-CZ" sz="2000" b="1" dirty="0" err="1">
                <a:solidFill>
                  <a:schemeClr val="bg2"/>
                </a:solidFill>
              </a:rPr>
              <a:t>kk</a:t>
            </a:r>
            <a:endParaRPr lang="fr-FR" altLang="cs-CZ" sz="2000" b="1" dirty="0">
              <a:solidFill>
                <a:schemeClr val="bg2"/>
              </a:solidFill>
            </a:endParaRPr>
          </a:p>
        </p:txBody>
      </p:sp>
      <p:sp>
        <p:nvSpPr>
          <p:cNvPr id="19495" name="Text Box 53">
            <a:extLst>
              <a:ext uri="{FF2B5EF4-FFF2-40B4-BE49-F238E27FC236}">
                <a16:creationId xmlns:a16="http://schemas.microsoft.com/office/drawing/2014/main" id="{013A7C20-5EF2-4076-AC04-EFF806F05F7B}"/>
              </a:ext>
            </a:extLst>
          </p:cNvPr>
          <p:cNvSpPr txBox="1">
            <a:spLocks noChangeArrowheads="1"/>
          </p:cNvSpPr>
          <p:nvPr/>
        </p:nvSpPr>
        <p:spPr bwMode="auto">
          <a:xfrm>
            <a:off x="3993358" y="4854575"/>
            <a:ext cx="42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19496" name="Text Box 54">
            <a:extLst>
              <a:ext uri="{FF2B5EF4-FFF2-40B4-BE49-F238E27FC236}">
                <a16:creationId xmlns:a16="http://schemas.microsoft.com/office/drawing/2014/main" id="{FE55B2D2-93B2-4D8B-A69A-644E2D9F7BDF}"/>
              </a:ext>
            </a:extLst>
          </p:cNvPr>
          <p:cNvSpPr txBox="1">
            <a:spLocks noChangeArrowheads="1"/>
          </p:cNvSpPr>
          <p:nvPr/>
        </p:nvSpPr>
        <p:spPr bwMode="auto">
          <a:xfrm>
            <a:off x="4602957" y="2149475"/>
            <a:ext cx="423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19497" name="Text Box 55">
            <a:extLst>
              <a:ext uri="{FF2B5EF4-FFF2-40B4-BE49-F238E27FC236}">
                <a16:creationId xmlns:a16="http://schemas.microsoft.com/office/drawing/2014/main" id="{0130CA7D-DBED-4998-967D-30B91E4116D8}"/>
              </a:ext>
            </a:extLst>
          </p:cNvPr>
          <p:cNvSpPr txBox="1">
            <a:spLocks noChangeArrowheads="1"/>
          </p:cNvSpPr>
          <p:nvPr/>
        </p:nvSpPr>
        <p:spPr bwMode="auto">
          <a:xfrm>
            <a:off x="5747545" y="2860675"/>
            <a:ext cx="423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19498" name="Freeform 56">
            <a:extLst>
              <a:ext uri="{FF2B5EF4-FFF2-40B4-BE49-F238E27FC236}">
                <a16:creationId xmlns:a16="http://schemas.microsoft.com/office/drawing/2014/main" id="{AB603818-9195-4CFA-B122-97557557A4F4}"/>
              </a:ext>
            </a:extLst>
          </p:cNvPr>
          <p:cNvSpPr>
            <a:spLocks/>
          </p:cNvSpPr>
          <p:nvPr/>
        </p:nvSpPr>
        <p:spPr bwMode="auto">
          <a:xfrm>
            <a:off x="5115720" y="3644900"/>
            <a:ext cx="2149475" cy="2273300"/>
          </a:xfrm>
          <a:custGeom>
            <a:avLst/>
            <a:gdLst>
              <a:gd name="T0" fmla="*/ 0 w 1352"/>
              <a:gd name="T1" fmla="*/ 1432 h 1432"/>
              <a:gd name="T2" fmla="*/ 368 w 1352"/>
              <a:gd name="T3" fmla="*/ 1104 h 1432"/>
              <a:gd name="T4" fmla="*/ 624 w 1352"/>
              <a:gd name="T5" fmla="*/ 288 h 1432"/>
              <a:gd name="T6" fmla="*/ 1352 w 1352"/>
              <a:gd name="T7" fmla="*/ 0 h 1432"/>
              <a:gd name="T8" fmla="*/ 0 60000 65536"/>
              <a:gd name="T9" fmla="*/ 0 60000 65536"/>
              <a:gd name="T10" fmla="*/ 0 60000 65536"/>
              <a:gd name="T11" fmla="*/ 0 60000 65536"/>
              <a:gd name="T12" fmla="*/ 0 w 1352"/>
              <a:gd name="T13" fmla="*/ 0 h 1432"/>
              <a:gd name="T14" fmla="*/ 1352 w 1352"/>
              <a:gd name="T15" fmla="*/ 1432 h 1432"/>
            </a:gdLst>
            <a:ahLst/>
            <a:cxnLst>
              <a:cxn ang="T8">
                <a:pos x="T0" y="T1"/>
              </a:cxn>
              <a:cxn ang="T9">
                <a:pos x="T2" y="T3"/>
              </a:cxn>
              <a:cxn ang="T10">
                <a:pos x="T4" y="T5"/>
              </a:cxn>
              <a:cxn ang="T11">
                <a:pos x="T6" y="T7"/>
              </a:cxn>
            </a:cxnLst>
            <a:rect l="T12" t="T13" r="T14" b="T15"/>
            <a:pathLst>
              <a:path w="1352" h="1432">
                <a:moveTo>
                  <a:pt x="0" y="1432"/>
                </a:moveTo>
                <a:cubicBezTo>
                  <a:pt x="61" y="1377"/>
                  <a:pt x="264" y="1295"/>
                  <a:pt x="368" y="1104"/>
                </a:cubicBezTo>
                <a:cubicBezTo>
                  <a:pt x="472" y="913"/>
                  <a:pt x="460" y="472"/>
                  <a:pt x="624" y="288"/>
                </a:cubicBezTo>
                <a:cubicBezTo>
                  <a:pt x="788" y="104"/>
                  <a:pt x="1200" y="60"/>
                  <a:pt x="1352" y="0"/>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99" name="Text Box 57">
            <a:extLst>
              <a:ext uri="{FF2B5EF4-FFF2-40B4-BE49-F238E27FC236}">
                <a16:creationId xmlns:a16="http://schemas.microsoft.com/office/drawing/2014/main" id="{C7BA29C6-5D4F-40EE-8FFC-B1C549C0F3E4}"/>
              </a:ext>
            </a:extLst>
          </p:cNvPr>
          <p:cNvSpPr txBox="1">
            <a:spLocks noChangeArrowheads="1"/>
          </p:cNvSpPr>
          <p:nvPr/>
        </p:nvSpPr>
        <p:spPr bwMode="auto">
          <a:xfrm>
            <a:off x="6955483" y="3897314"/>
            <a:ext cx="982961" cy="40011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i="1" dirty="0">
                <a:solidFill>
                  <a:srgbClr val="990000"/>
                </a:solidFill>
              </a:rPr>
              <a:t>Lip</a:t>
            </a:r>
            <a:r>
              <a:rPr lang="cs-CZ" altLang="cs-CZ" sz="2000" b="1" i="1" dirty="0" err="1">
                <a:solidFill>
                  <a:srgbClr val="990000"/>
                </a:solidFill>
              </a:rPr>
              <a:t>ázy</a:t>
            </a:r>
            <a:endParaRPr lang="fr-FR" altLang="cs-CZ" sz="2000" b="1" i="1" dirty="0">
              <a:solidFill>
                <a:srgbClr val="990000"/>
              </a:solidFill>
            </a:endParaRPr>
          </a:p>
        </p:txBody>
      </p:sp>
      <p:sp>
        <p:nvSpPr>
          <p:cNvPr id="19500" name="Text Box 58">
            <a:extLst>
              <a:ext uri="{FF2B5EF4-FFF2-40B4-BE49-F238E27FC236}">
                <a16:creationId xmlns:a16="http://schemas.microsoft.com/office/drawing/2014/main" id="{FEDB1824-4D9D-48BF-A868-F16A56E3476D}"/>
              </a:ext>
            </a:extLst>
          </p:cNvPr>
          <p:cNvSpPr txBox="1">
            <a:spLocks noChangeArrowheads="1"/>
          </p:cNvSpPr>
          <p:nvPr/>
        </p:nvSpPr>
        <p:spPr bwMode="auto">
          <a:xfrm>
            <a:off x="6968333" y="3095625"/>
            <a:ext cx="320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19501" name="Rectangle 59">
            <a:extLst>
              <a:ext uri="{FF2B5EF4-FFF2-40B4-BE49-F238E27FC236}">
                <a16:creationId xmlns:a16="http://schemas.microsoft.com/office/drawing/2014/main" id="{5A55B70C-CE37-40D7-B326-2AA2BAF2E757}"/>
              </a:ext>
            </a:extLst>
          </p:cNvPr>
          <p:cNvSpPr>
            <a:spLocks noChangeArrowheads="1"/>
          </p:cNvSpPr>
          <p:nvPr/>
        </p:nvSpPr>
        <p:spPr bwMode="auto">
          <a:xfrm>
            <a:off x="8563770" y="3771900"/>
            <a:ext cx="646113" cy="203200"/>
          </a:xfrm>
          <a:prstGeom prst="rect">
            <a:avLst/>
          </a:prstGeom>
          <a:solidFill>
            <a:srgbClr val="CC0000"/>
          </a:solidFill>
          <a:ln w="9525" algn="ctr">
            <a:solidFill>
              <a:srgbClr val="CC0000"/>
            </a:solidFill>
            <a:miter lim="800000"/>
            <a:headEnd/>
            <a:tailEnd/>
          </a:ln>
        </p:spPr>
        <p:txBody>
          <a:bodyPr wrap="none" anchor="ct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2000" b="1">
              <a:solidFill>
                <a:srgbClr val="CC0000"/>
              </a:solidFill>
            </a:endParaRPr>
          </a:p>
        </p:txBody>
      </p:sp>
      <p:sp>
        <p:nvSpPr>
          <p:cNvPr id="19502" name="Rectangle 60">
            <a:extLst>
              <a:ext uri="{FF2B5EF4-FFF2-40B4-BE49-F238E27FC236}">
                <a16:creationId xmlns:a16="http://schemas.microsoft.com/office/drawing/2014/main" id="{68C5BDAB-A647-4D37-BA2E-240F91638DDC}"/>
              </a:ext>
            </a:extLst>
          </p:cNvPr>
          <p:cNvSpPr>
            <a:spLocks noChangeArrowheads="1"/>
          </p:cNvSpPr>
          <p:nvPr/>
        </p:nvSpPr>
        <p:spPr bwMode="auto">
          <a:xfrm>
            <a:off x="8524083" y="3390900"/>
            <a:ext cx="649287" cy="203200"/>
          </a:xfrm>
          <a:prstGeom prst="rect">
            <a:avLst/>
          </a:prstGeom>
          <a:solidFill>
            <a:srgbClr val="CC0000"/>
          </a:solidFill>
          <a:ln w="9525" algn="ctr">
            <a:solidFill>
              <a:srgbClr val="CC0000"/>
            </a:solidFill>
            <a:miter lim="800000"/>
            <a:headEnd/>
            <a:tailEnd/>
          </a:ln>
        </p:spPr>
        <p:txBody>
          <a:bodyPr wrap="none" anchor="ct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2000" b="1">
              <a:solidFill>
                <a:srgbClr val="CC0000"/>
              </a:solidFill>
            </a:endParaRPr>
          </a:p>
        </p:txBody>
      </p:sp>
      <p:sp>
        <p:nvSpPr>
          <p:cNvPr id="19503" name="Rectangle 61">
            <a:extLst>
              <a:ext uri="{FF2B5EF4-FFF2-40B4-BE49-F238E27FC236}">
                <a16:creationId xmlns:a16="http://schemas.microsoft.com/office/drawing/2014/main" id="{44556FF1-855C-4916-A369-C74A37CD1D2E}"/>
              </a:ext>
            </a:extLst>
          </p:cNvPr>
          <p:cNvSpPr>
            <a:spLocks noChangeArrowheads="1"/>
          </p:cNvSpPr>
          <p:nvPr/>
        </p:nvSpPr>
        <p:spPr bwMode="auto">
          <a:xfrm>
            <a:off x="9235727" y="3306764"/>
            <a:ext cx="2008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000" b="1" dirty="0">
                <a:solidFill>
                  <a:srgbClr val="CC0000"/>
                </a:solidFill>
              </a:rPr>
              <a:t>Katecholaminy</a:t>
            </a:r>
            <a:endParaRPr lang="fr-FR" altLang="cs-CZ" sz="2000" b="1" dirty="0">
              <a:solidFill>
                <a:srgbClr val="CC0000"/>
              </a:solidFill>
            </a:endParaRPr>
          </a:p>
        </p:txBody>
      </p:sp>
      <p:sp>
        <p:nvSpPr>
          <p:cNvPr id="19504" name="Rectangle 62">
            <a:extLst>
              <a:ext uri="{FF2B5EF4-FFF2-40B4-BE49-F238E27FC236}">
                <a16:creationId xmlns:a16="http://schemas.microsoft.com/office/drawing/2014/main" id="{34924A31-66DB-44E3-B4EE-069E72CA7082}"/>
              </a:ext>
            </a:extLst>
          </p:cNvPr>
          <p:cNvSpPr>
            <a:spLocks noChangeArrowheads="1"/>
          </p:cNvSpPr>
          <p:nvPr/>
        </p:nvSpPr>
        <p:spPr bwMode="auto">
          <a:xfrm>
            <a:off x="9235282" y="3687764"/>
            <a:ext cx="1401762" cy="396875"/>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2000" b="1">
                <a:solidFill>
                  <a:srgbClr val="CC0000"/>
                </a:solidFill>
              </a:rPr>
              <a:t>ANP, BNP</a:t>
            </a:r>
          </a:p>
        </p:txBody>
      </p:sp>
      <p:sp>
        <p:nvSpPr>
          <p:cNvPr id="19505" name="Freeform 63">
            <a:extLst>
              <a:ext uri="{FF2B5EF4-FFF2-40B4-BE49-F238E27FC236}">
                <a16:creationId xmlns:a16="http://schemas.microsoft.com/office/drawing/2014/main" id="{C0C6889B-A471-4FFC-9931-082AC8E7F33F}"/>
              </a:ext>
            </a:extLst>
          </p:cNvPr>
          <p:cNvSpPr>
            <a:spLocks/>
          </p:cNvSpPr>
          <p:nvPr/>
        </p:nvSpPr>
        <p:spPr bwMode="auto">
          <a:xfrm>
            <a:off x="7571582" y="3530601"/>
            <a:ext cx="863600" cy="176213"/>
          </a:xfrm>
          <a:custGeom>
            <a:avLst/>
            <a:gdLst>
              <a:gd name="T0" fmla="*/ 544 w 544"/>
              <a:gd name="T1" fmla="*/ 0 h 111"/>
              <a:gd name="T2" fmla="*/ 304 w 544"/>
              <a:gd name="T3" fmla="*/ 96 h 111"/>
              <a:gd name="T4" fmla="*/ 0 w 544"/>
              <a:gd name="T5" fmla="*/ 88 h 111"/>
              <a:gd name="T6" fmla="*/ 0 60000 65536"/>
              <a:gd name="T7" fmla="*/ 0 60000 65536"/>
              <a:gd name="T8" fmla="*/ 0 60000 65536"/>
              <a:gd name="T9" fmla="*/ 0 w 544"/>
              <a:gd name="T10" fmla="*/ 0 h 111"/>
              <a:gd name="T11" fmla="*/ 544 w 544"/>
              <a:gd name="T12" fmla="*/ 111 h 111"/>
            </a:gdLst>
            <a:ahLst/>
            <a:cxnLst>
              <a:cxn ang="T6">
                <a:pos x="T0" y="T1"/>
              </a:cxn>
              <a:cxn ang="T7">
                <a:pos x="T2" y="T3"/>
              </a:cxn>
              <a:cxn ang="T8">
                <a:pos x="T4" y="T5"/>
              </a:cxn>
            </a:cxnLst>
            <a:rect l="T9" t="T10" r="T11" b="T12"/>
            <a:pathLst>
              <a:path w="544" h="111">
                <a:moveTo>
                  <a:pt x="544" y="0"/>
                </a:moveTo>
                <a:cubicBezTo>
                  <a:pt x="505" y="16"/>
                  <a:pt x="395" y="81"/>
                  <a:pt x="304" y="96"/>
                </a:cubicBezTo>
                <a:cubicBezTo>
                  <a:pt x="213" y="111"/>
                  <a:pt x="63" y="90"/>
                  <a:pt x="0" y="88"/>
                </a:cubicBezTo>
              </a:path>
            </a:pathLst>
          </a:custGeom>
          <a:noFill/>
          <a:ln w="38100">
            <a:solidFill>
              <a:srgbClr val="CC0000"/>
            </a:solidFill>
            <a:prstDash val="dash"/>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06" name="Freeform 64">
            <a:extLst>
              <a:ext uri="{FF2B5EF4-FFF2-40B4-BE49-F238E27FC236}">
                <a16:creationId xmlns:a16="http://schemas.microsoft.com/office/drawing/2014/main" id="{57D76732-9556-4070-BF20-EE97B2B335EA}"/>
              </a:ext>
            </a:extLst>
          </p:cNvPr>
          <p:cNvSpPr>
            <a:spLocks/>
          </p:cNvSpPr>
          <p:nvPr/>
        </p:nvSpPr>
        <p:spPr bwMode="auto">
          <a:xfrm>
            <a:off x="8066882" y="3670300"/>
            <a:ext cx="368300" cy="190500"/>
          </a:xfrm>
          <a:custGeom>
            <a:avLst/>
            <a:gdLst>
              <a:gd name="T0" fmla="*/ 0 w 232"/>
              <a:gd name="T1" fmla="*/ 0 h 120"/>
              <a:gd name="T2" fmla="*/ 232 w 232"/>
              <a:gd name="T3" fmla="*/ 120 h 120"/>
              <a:gd name="T4" fmla="*/ 0 60000 65536"/>
              <a:gd name="T5" fmla="*/ 0 60000 65536"/>
              <a:gd name="T6" fmla="*/ 0 w 232"/>
              <a:gd name="T7" fmla="*/ 0 h 120"/>
              <a:gd name="T8" fmla="*/ 232 w 232"/>
              <a:gd name="T9" fmla="*/ 120 h 120"/>
            </a:gdLst>
            <a:ahLst/>
            <a:cxnLst>
              <a:cxn ang="T4">
                <a:pos x="T0" y="T1"/>
              </a:cxn>
              <a:cxn ang="T5">
                <a:pos x="T2" y="T3"/>
              </a:cxn>
            </a:cxnLst>
            <a:rect l="T6" t="T7" r="T8" b="T9"/>
            <a:pathLst>
              <a:path w="232" h="120">
                <a:moveTo>
                  <a:pt x="0" y="0"/>
                </a:moveTo>
                <a:cubicBezTo>
                  <a:pt x="0" y="0"/>
                  <a:pt x="116" y="60"/>
                  <a:pt x="232" y="120"/>
                </a:cubicBezTo>
              </a:path>
            </a:pathLst>
          </a:custGeom>
          <a:noFill/>
          <a:ln w="38100">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507" name="Text Box 65">
            <a:extLst>
              <a:ext uri="{FF2B5EF4-FFF2-40B4-BE49-F238E27FC236}">
                <a16:creationId xmlns:a16="http://schemas.microsoft.com/office/drawing/2014/main" id="{CE10A161-C56B-4D20-9DC2-1F6CED6BAA40}"/>
              </a:ext>
            </a:extLst>
          </p:cNvPr>
          <p:cNvSpPr txBox="1">
            <a:spLocks noChangeArrowheads="1"/>
          </p:cNvSpPr>
          <p:nvPr/>
        </p:nvSpPr>
        <p:spPr bwMode="auto">
          <a:xfrm>
            <a:off x="7476332" y="3133725"/>
            <a:ext cx="423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3200" b="1">
                <a:solidFill>
                  <a:srgbClr val="CC0000"/>
                </a:solidFill>
              </a:rPr>
              <a:t>+</a:t>
            </a:r>
          </a:p>
        </p:txBody>
      </p:sp>
      <p:sp>
        <p:nvSpPr>
          <p:cNvPr id="66" name="Rectangle 12">
            <a:extLst>
              <a:ext uri="{FF2B5EF4-FFF2-40B4-BE49-F238E27FC236}">
                <a16:creationId xmlns:a16="http://schemas.microsoft.com/office/drawing/2014/main" id="{4152A673-8C64-49B7-A672-8B9599A7765F}"/>
              </a:ext>
            </a:extLst>
          </p:cNvPr>
          <p:cNvSpPr/>
          <p:nvPr/>
        </p:nvSpPr>
        <p:spPr>
          <a:xfrm>
            <a:off x="72868" y="682756"/>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ECC4EBCC-EC46-4384-A7EE-27F80EADDEC3}"/>
              </a:ext>
            </a:extLst>
          </p:cNvPr>
          <p:cNvSpPr txBox="1">
            <a:spLocks noChangeArrowheads="1"/>
          </p:cNvSpPr>
          <p:nvPr/>
        </p:nvSpPr>
        <p:spPr bwMode="auto">
          <a:xfrm>
            <a:off x="1481933" y="60325"/>
            <a:ext cx="91265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cs-CZ" altLang="cs-CZ" sz="2800" b="1" dirty="0">
                <a:cs typeface="Times New Roman" panose="02020603050405020304" pitchFamily="18" charset="0"/>
              </a:rPr>
              <a:t>Rozdíly v osudu mastných kyselin mezi WAT a BAT</a:t>
            </a:r>
            <a:endParaRPr lang="fr-FR" altLang="cs-CZ" sz="2800" b="1" dirty="0">
              <a:cs typeface="Times New Roman" panose="02020603050405020304" pitchFamily="18" charset="0"/>
            </a:endParaRPr>
          </a:p>
        </p:txBody>
      </p:sp>
      <p:sp>
        <p:nvSpPr>
          <p:cNvPr id="21507" name="Oval 3">
            <a:extLst>
              <a:ext uri="{FF2B5EF4-FFF2-40B4-BE49-F238E27FC236}">
                <a16:creationId xmlns:a16="http://schemas.microsoft.com/office/drawing/2014/main" id="{C151E45E-632E-4E30-B521-79701CDAF470}"/>
              </a:ext>
            </a:extLst>
          </p:cNvPr>
          <p:cNvSpPr>
            <a:spLocks noChangeArrowheads="1"/>
          </p:cNvSpPr>
          <p:nvPr/>
        </p:nvSpPr>
        <p:spPr bwMode="auto">
          <a:xfrm>
            <a:off x="1783557" y="2759076"/>
            <a:ext cx="4405312" cy="3325813"/>
          </a:xfrm>
          <a:prstGeom prst="ellipse">
            <a:avLst/>
          </a:prstGeom>
          <a:solidFill>
            <a:srgbClr val="FFFF99"/>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1400" b="1"/>
          </a:p>
        </p:txBody>
      </p:sp>
      <p:sp>
        <p:nvSpPr>
          <p:cNvPr id="21508" name="Text Box 4">
            <a:extLst>
              <a:ext uri="{FF2B5EF4-FFF2-40B4-BE49-F238E27FC236}">
                <a16:creationId xmlns:a16="http://schemas.microsoft.com/office/drawing/2014/main" id="{EFC8FC1D-29DD-4BA6-A68E-DC56D4D714FE}"/>
              </a:ext>
            </a:extLst>
          </p:cNvPr>
          <p:cNvSpPr txBox="1">
            <a:spLocks noChangeArrowheads="1"/>
          </p:cNvSpPr>
          <p:nvPr/>
        </p:nvSpPr>
        <p:spPr bwMode="auto">
          <a:xfrm>
            <a:off x="3745708" y="4156075"/>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FA</a:t>
            </a:r>
          </a:p>
        </p:txBody>
      </p:sp>
      <p:sp>
        <p:nvSpPr>
          <p:cNvPr id="21509" name="Line 5">
            <a:extLst>
              <a:ext uri="{FF2B5EF4-FFF2-40B4-BE49-F238E27FC236}">
                <a16:creationId xmlns:a16="http://schemas.microsoft.com/office/drawing/2014/main" id="{F8E7F3C2-8E97-4524-8655-87C33F08EAFE}"/>
              </a:ext>
            </a:extLst>
          </p:cNvPr>
          <p:cNvSpPr>
            <a:spLocks noChangeShapeType="1"/>
          </p:cNvSpPr>
          <p:nvPr/>
        </p:nvSpPr>
        <p:spPr bwMode="auto">
          <a:xfrm rot="5400000" flipH="1" flipV="1">
            <a:off x="4507707" y="3921126"/>
            <a:ext cx="0" cy="74612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10" name="Line 6">
            <a:extLst>
              <a:ext uri="{FF2B5EF4-FFF2-40B4-BE49-F238E27FC236}">
                <a16:creationId xmlns:a16="http://schemas.microsoft.com/office/drawing/2014/main" id="{9EB4D27C-6ECE-47A0-B6B7-EFAD436D15F8}"/>
              </a:ext>
            </a:extLst>
          </p:cNvPr>
          <p:cNvSpPr>
            <a:spLocks noChangeShapeType="1"/>
          </p:cNvSpPr>
          <p:nvPr/>
        </p:nvSpPr>
        <p:spPr bwMode="auto">
          <a:xfrm flipH="1">
            <a:off x="2666207" y="4289425"/>
            <a:ext cx="1784350" cy="749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11" name="Line 7">
            <a:extLst>
              <a:ext uri="{FF2B5EF4-FFF2-40B4-BE49-F238E27FC236}">
                <a16:creationId xmlns:a16="http://schemas.microsoft.com/office/drawing/2014/main" id="{3478AE7B-D346-4C16-9AF2-FA2F9B0593A9}"/>
              </a:ext>
            </a:extLst>
          </p:cNvPr>
          <p:cNvSpPr>
            <a:spLocks noChangeShapeType="1"/>
          </p:cNvSpPr>
          <p:nvPr/>
        </p:nvSpPr>
        <p:spPr bwMode="auto">
          <a:xfrm rot="16200000" flipV="1">
            <a:off x="4540251" y="3682207"/>
            <a:ext cx="1588" cy="82232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12" name="Line 8">
            <a:extLst>
              <a:ext uri="{FF2B5EF4-FFF2-40B4-BE49-F238E27FC236}">
                <a16:creationId xmlns:a16="http://schemas.microsoft.com/office/drawing/2014/main" id="{EFAD2DD7-B6B2-4041-BAD7-2B47386ED70D}"/>
              </a:ext>
            </a:extLst>
          </p:cNvPr>
          <p:cNvSpPr>
            <a:spLocks noChangeShapeType="1"/>
          </p:cNvSpPr>
          <p:nvPr/>
        </p:nvSpPr>
        <p:spPr bwMode="auto">
          <a:xfrm>
            <a:off x="3902870" y="3400426"/>
            <a:ext cx="1044575" cy="669925"/>
          </a:xfrm>
          <a:prstGeom prst="line">
            <a:avLst/>
          </a:prstGeom>
          <a:noFill/>
          <a:ln w="38100">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endParaRPr lang="cs-CZ"/>
          </a:p>
        </p:txBody>
      </p:sp>
      <p:sp>
        <p:nvSpPr>
          <p:cNvPr id="21513" name="Text Box 9">
            <a:extLst>
              <a:ext uri="{FF2B5EF4-FFF2-40B4-BE49-F238E27FC236}">
                <a16:creationId xmlns:a16="http://schemas.microsoft.com/office/drawing/2014/main" id="{05AF7AB9-1254-4CEE-8C2C-69FDAAE15B51}"/>
              </a:ext>
            </a:extLst>
          </p:cNvPr>
          <p:cNvSpPr txBox="1">
            <a:spLocks noChangeArrowheads="1"/>
          </p:cNvSpPr>
          <p:nvPr/>
        </p:nvSpPr>
        <p:spPr bwMode="auto">
          <a:xfrm>
            <a:off x="3745708" y="3957638"/>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FA</a:t>
            </a:r>
          </a:p>
        </p:txBody>
      </p:sp>
      <p:sp>
        <p:nvSpPr>
          <p:cNvPr id="21514" name="Text Box 10">
            <a:extLst>
              <a:ext uri="{FF2B5EF4-FFF2-40B4-BE49-F238E27FC236}">
                <a16:creationId xmlns:a16="http://schemas.microsoft.com/office/drawing/2014/main" id="{D7DB2B08-285D-450E-8440-2D4CEBE292E2}"/>
              </a:ext>
            </a:extLst>
          </p:cNvPr>
          <p:cNvSpPr txBox="1">
            <a:spLocks noChangeArrowheads="1"/>
          </p:cNvSpPr>
          <p:nvPr/>
        </p:nvSpPr>
        <p:spPr bwMode="auto">
          <a:xfrm>
            <a:off x="3385344" y="311308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Glycerol</a:t>
            </a:r>
          </a:p>
        </p:txBody>
      </p:sp>
      <p:grpSp>
        <p:nvGrpSpPr>
          <p:cNvPr id="21515" name="Group 11">
            <a:extLst>
              <a:ext uri="{FF2B5EF4-FFF2-40B4-BE49-F238E27FC236}">
                <a16:creationId xmlns:a16="http://schemas.microsoft.com/office/drawing/2014/main" id="{A0282541-8A70-4157-8F66-D43435B13F3A}"/>
              </a:ext>
            </a:extLst>
          </p:cNvPr>
          <p:cNvGrpSpPr>
            <a:grpSpLocks/>
          </p:cNvGrpSpPr>
          <p:nvPr/>
        </p:nvGrpSpPr>
        <p:grpSpPr bwMode="auto">
          <a:xfrm>
            <a:off x="4007647" y="3605214"/>
            <a:ext cx="996860" cy="336550"/>
            <a:chOff x="1836" y="2239"/>
            <a:chExt cx="627" cy="212"/>
          </a:xfrm>
        </p:grpSpPr>
        <p:sp>
          <p:nvSpPr>
            <p:cNvPr id="21571" name="AutoShape 12">
              <a:extLst>
                <a:ext uri="{FF2B5EF4-FFF2-40B4-BE49-F238E27FC236}">
                  <a16:creationId xmlns:a16="http://schemas.microsoft.com/office/drawing/2014/main" id="{51C245BB-EC16-467E-B9D0-F687CF1BEF3C}"/>
                </a:ext>
              </a:extLst>
            </p:cNvPr>
            <p:cNvSpPr>
              <a:spLocks noChangeArrowheads="1"/>
            </p:cNvSpPr>
            <p:nvPr/>
          </p:nvSpPr>
          <p:spPr bwMode="auto">
            <a:xfrm>
              <a:off x="1876" y="2248"/>
              <a:ext cx="584" cy="191"/>
            </a:xfrm>
            <a:prstGeom prst="roundRect">
              <a:avLst>
                <a:gd name="adj" fmla="val 47403"/>
              </a:avLst>
            </a:prstGeom>
            <a:solidFill>
              <a:srgbClr val="CC00CC"/>
            </a:solidFill>
            <a:ln w="50800">
              <a:solidFill>
                <a:srgbClr val="CC00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72" name="Rectangle 13">
              <a:extLst>
                <a:ext uri="{FF2B5EF4-FFF2-40B4-BE49-F238E27FC236}">
                  <a16:creationId xmlns:a16="http://schemas.microsoft.com/office/drawing/2014/main" id="{E99BE98D-7D6E-4FD0-BBB6-DE49EECCE07B}"/>
                </a:ext>
              </a:extLst>
            </p:cNvPr>
            <p:cNvSpPr>
              <a:spLocks noChangeArrowheads="1"/>
            </p:cNvSpPr>
            <p:nvPr/>
          </p:nvSpPr>
          <p:spPr bwMode="auto">
            <a:xfrm>
              <a:off x="1836" y="2239"/>
              <a:ext cx="6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600" b="1" dirty="0">
                  <a:solidFill>
                    <a:schemeClr val="bg1"/>
                  </a:solidFill>
                </a:rPr>
                <a:t>Lipolýza</a:t>
              </a:r>
              <a:endParaRPr lang="fr-FR" altLang="cs-CZ" sz="1600" b="1" dirty="0">
                <a:solidFill>
                  <a:schemeClr val="bg1"/>
                </a:solidFill>
              </a:endParaRPr>
            </a:p>
          </p:txBody>
        </p:sp>
      </p:grpSp>
      <p:grpSp>
        <p:nvGrpSpPr>
          <p:cNvPr id="21516" name="Group 14">
            <a:extLst>
              <a:ext uri="{FF2B5EF4-FFF2-40B4-BE49-F238E27FC236}">
                <a16:creationId xmlns:a16="http://schemas.microsoft.com/office/drawing/2014/main" id="{D11AD661-1D4D-4A1C-89C0-2DCA69EED2B6}"/>
              </a:ext>
            </a:extLst>
          </p:cNvPr>
          <p:cNvGrpSpPr>
            <a:grpSpLocks/>
          </p:cNvGrpSpPr>
          <p:nvPr/>
        </p:nvGrpSpPr>
        <p:grpSpPr bwMode="auto">
          <a:xfrm>
            <a:off x="3272633" y="4445000"/>
            <a:ext cx="1641475" cy="577850"/>
            <a:chOff x="1374" y="2768"/>
            <a:chExt cx="1032" cy="364"/>
          </a:xfrm>
        </p:grpSpPr>
        <p:sp>
          <p:nvSpPr>
            <p:cNvPr id="21569" name="AutoShape 15">
              <a:extLst>
                <a:ext uri="{FF2B5EF4-FFF2-40B4-BE49-F238E27FC236}">
                  <a16:creationId xmlns:a16="http://schemas.microsoft.com/office/drawing/2014/main" id="{8AEECBA1-C92C-432B-BAA8-1DF9A14F82B5}"/>
                </a:ext>
              </a:extLst>
            </p:cNvPr>
            <p:cNvSpPr>
              <a:spLocks noChangeArrowheads="1"/>
            </p:cNvSpPr>
            <p:nvPr/>
          </p:nvSpPr>
          <p:spPr bwMode="auto">
            <a:xfrm>
              <a:off x="1389" y="2807"/>
              <a:ext cx="1001" cy="285"/>
            </a:xfrm>
            <a:prstGeom prst="roundRect">
              <a:avLst>
                <a:gd name="adj" fmla="val 47403"/>
              </a:avLst>
            </a:prstGeom>
            <a:solidFill>
              <a:srgbClr val="CC0099"/>
            </a:solidFill>
            <a:ln w="50800">
              <a:solidFill>
                <a:srgbClr val="CC00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70" name="Rectangle 16">
              <a:extLst>
                <a:ext uri="{FF2B5EF4-FFF2-40B4-BE49-F238E27FC236}">
                  <a16:creationId xmlns:a16="http://schemas.microsoft.com/office/drawing/2014/main" id="{504F0C06-3818-4AE1-8A3B-04745AFDEA30}"/>
                </a:ext>
              </a:extLst>
            </p:cNvPr>
            <p:cNvSpPr>
              <a:spLocks noChangeArrowheads="1"/>
            </p:cNvSpPr>
            <p:nvPr/>
          </p:nvSpPr>
          <p:spPr bwMode="auto">
            <a:xfrm>
              <a:off x="1374" y="2768"/>
              <a:ext cx="103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600" b="1" dirty="0">
                  <a:solidFill>
                    <a:srgbClr val="F8F8F8"/>
                  </a:solidFill>
                </a:rPr>
                <a:t>FA </a:t>
              </a:r>
            </a:p>
            <a:p>
              <a:pPr algn="ctr"/>
              <a:r>
                <a:rPr lang="fr-FR" altLang="cs-CZ" sz="1600" b="1" dirty="0">
                  <a:solidFill>
                    <a:srgbClr val="F8F8F8"/>
                  </a:solidFill>
                </a:rPr>
                <a:t>esterifi</a:t>
              </a:r>
              <a:r>
                <a:rPr lang="cs-CZ" altLang="cs-CZ" sz="1600" b="1" dirty="0" err="1">
                  <a:solidFill>
                    <a:srgbClr val="F8F8F8"/>
                  </a:solidFill>
                </a:rPr>
                <a:t>kace</a:t>
              </a:r>
              <a:endParaRPr lang="fr-FR" altLang="cs-CZ" sz="1600" b="1" dirty="0">
                <a:solidFill>
                  <a:srgbClr val="F8F8F8"/>
                </a:solidFill>
              </a:endParaRPr>
            </a:p>
          </p:txBody>
        </p:sp>
      </p:grpSp>
      <p:sp>
        <p:nvSpPr>
          <p:cNvPr id="21517" name="Text Box 17">
            <a:extLst>
              <a:ext uri="{FF2B5EF4-FFF2-40B4-BE49-F238E27FC236}">
                <a16:creationId xmlns:a16="http://schemas.microsoft.com/office/drawing/2014/main" id="{CC9C3EFC-3860-49C1-9B7D-3E521DF4E73B}"/>
              </a:ext>
            </a:extLst>
          </p:cNvPr>
          <p:cNvSpPr txBox="1">
            <a:spLocks noChangeArrowheads="1"/>
          </p:cNvSpPr>
          <p:nvPr/>
        </p:nvSpPr>
        <p:spPr bwMode="auto">
          <a:xfrm>
            <a:off x="1312070" y="2716213"/>
            <a:ext cx="487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solidFill>
                  <a:srgbClr val="CC0099"/>
                </a:solidFill>
              </a:rPr>
              <a:t>FA</a:t>
            </a:r>
          </a:p>
        </p:txBody>
      </p:sp>
      <p:sp>
        <p:nvSpPr>
          <p:cNvPr id="21518" name="Freeform 18">
            <a:extLst>
              <a:ext uri="{FF2B5EF4-FFF2-40B4-BE49-F238E27FC236}">
                <a16:creationId xmlns:a16="http://schemas.microsoft.com/office/drawing/2014/main" id="{5EE22D4B-3EDA-4E55-BB28-999E480BB24F}"/>
              </a:ext>
            </a:extLst>
          </p:cNvPr>
          <p:cNvSpPr>
            <a:spLocks/>
          </p:cNvSpPr>
          <p:nvPr/>
        </p:nvSpPr>
        <p:spPr bwMode="auto">
          <a:xfrm>
            <a:off x="1897858" y="2903538"/>
            <a:ext cx="2003425" cy="1058862"/>
          </a:xfrm>
          <a:custGeom>
            <a:avLst/>
            <a:gdLst>
              <a:gd name="T0" fmla="*/ 1260 w 1260"/>
              <a:gd name="T1" fmla="*/ 667 h 667"/>
              <a:gd name="T2" fmla="*/ 1024 w 1260"/>
              <a:gd name="T3" fmla="*/ 424 h 667"/>
              <a:gd name="T4" fmla="*/ 0 w 1260"/>
              <a:gd name="T5" fmla="*/ 0 h 667"/>
              <a:gd name="T6" fmla="*/ 0 60000 65536"/>
              <a:gd name="T7" fmla="*/ 0 60000 65536"/>
              <a:gd name="T8" fmla="*/ 0 60000 65536"/>
              <a:gd name="T9" fmla="*/ 0 w 1260"/>
              <a:gd name="T10" fmla="*/ 0 h 667"/>
              <a:gd name="T11" fmla="*/ 1260 w 1260"/>
              <a:gd name="T12" fmla="*/ 667 h 667"/>
            </a:gdLst>
            <a:ahLst/>
            <a:cxnLst>
              <a:cxn ang="T6">
                <a:pos x="T0" y="T1"/>
              </a:cxn>
              <a:cxn ang="T7">
                <a:pos x="T2" y="T3"/>
              </a:cxn>
              <a:cxn ang="T8">
                <a:pos x="T4" y="T5"/>
              </a:cxn>
            </a:cxnLst>
            <a:rect l="T9" t="T10" r="T11" b="T12"/>
            <a:pathLst>
              <a:path w="1260" h="667">
                <a:moveTo>
                  <a:pt x="1260" y="667"/>
                </a:moveTo>
                <a:cubicBezTo>
                  <a:pt x="1222" y="627"/>
                  <a:pt x="1234" y="535"/>
                  <a:pt x="1024" y="424"/>
                </a:cubicBezTo>
                <a:cubicBezTo>
                  <a:pt x="814" y="313"/>
                  <a:pt x="415" y="155"/>
                  <a:pt x="0" y="0"/>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19" name="Line 19">
            <a:extLst>
              <a:ext uri="{FF2B5EF4-FFF2-40B4-BE49-F238E27FC236}">
                <a16:creationId xmlns:a16="http://schemas.microsoft.com/office/drawing/2014/main" id="{8A5206DC-A15B-46FC-B933-9D24627A98FF}"/>
              </a:ext>
            </a:extLst>
          </p:cNvPr>
          <p:cNvSpPr>
            <a:spLocks noChangeShapeType="1"/>
          </p:cNvSpPr>
          <p:nvPr/>
        </p:nvSpPr>
        <p:spPr bwMode="auto">
          <a:xfrm flipH="1" flipV="1">
            <a:off x="2180432" y="2566988"/>
            <a:ext cx="1301750" cy="588962"/>
          </a:xfrm>
          <a:prstGeom prst="line">
            <a:avLst/>
          </a:prstGeom>
          <a:noFill/>
          <a:ln w="571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21520" name="Text Box 20">
            <a:extLst>
              <a:ext uri="{FF2B5EF4-FFF2-40B4-BE49-F238E27FC236}">
                <a16:creationId xmlns:a16="http://schemas.microsoft.com/office/drawing/2014/main" id="{1B9B2CFC-1BA8-42BD-9320-6600C86B3FD4}"/>
              </a:ext>
            </a:extLst>
          </p:cNvPr>
          <p:cNvSpPr txBox="1">
            <a:spLocks noChangeArrowheads="1"/>
          </p:cNvSpPr>
          <p:nvPr/>
        </p:nvSpPr>
        <p:spPr bwMode="auto">
          <a:xfrm>
            <a:off x="1115219" y="229711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t>Glycerol</a:t>
            </a:r>
          </a:p>
        </p:txBody>
      </p:sp>
      <p:sp>
        <p:nvSpPr>
          <p:cNvPr id="21521" name="Oval 21">
            <a:extLst>
              <a:ext uri="{FF2B5EF4-FFF2-40B4-BE49-F238E27FC236}">
                <a16:creationId xmlns:a16="http://schemas.microsoft.com/office/drawing/2014/main" id="{1DE0AD6A-2817-47A0-9206-97A691C290A6}"/>
              </a:ext>
            </a:extLst>
          </p:cNvPr>
          <p:cNvSpPr>
            <a:spLocks noChangeArrowheads="1"/>
          </p:cNvSpPr>
          <p:nvPr/>
        </p:nvSpPr>
        <p:spPr bwMode="auto">
          <a:xfrm>
            <a:off x="4929982" y="3575051"/>
            <a:ext cx="1174750" cy="1749425"/>
          </a:xfrm>
          <a:prstGeom prst="ellipse">
            <a:avLst/>
          </a:prstGeom>
          <a:solidFill>
            <a:srgbClr val="FFFF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400" b="1" dirty="0">
                <a:solidFill>
                  <a:schemeClr val="bg2"/>
                </a:solidFill>
              </a:rPr>
              <a:t>Triglycerid</a:t>
            </a:r>
            <a:r>
              <a:rPr lang="cs-CZ" altLang="cs-CZ" sz="1400" b="1" dirty="0">
                <a:solidFill>
                  <a:schemeClr val="bg2"/>
                </a:solidFill>
              </a:rPr>
              <a:t>y</a:t>
            </a:r>
            <a:endParaRPr lang="fr-FR" altLang="cs-CZ" sz="1400" b="1" dirty="0">
              <a:solidFill>
                <a:schemeClr val="bg2"/>
              </a:solidFill>
            </a:endParaRPr>
          </a:p>
        </p:txBody>
      </p:sp>
      <p:sp>
        <p:nvSpPr>
          <p:cNvPr id="21522" name="Oval 22">
            <a:extLst>
              <a:ext uri="{FF2B5EF4-FFF2-40B4-BE49-F238E27FC236}">
                <a16:creationId xmlns:a16="http://schemas.microsoft.com/office/drawing/2014/main" id="{984DC8AD-E281-48BC-B842-85B39E3B3C16}"/>
              </a:ext>
            </a:extLst>
          </p:cNvPr>
          <p:cNvSpPr>
            <a:spLocks noChangeArrowheads="1"/>
          </p:cNvSpPr>
          <p:nvPr/>
        </p:nvSpPr>
        <p:spPr bwMode="auto">
          <a:xfrm>
            <a:off x="6712744" y="2708276"/>
            <a:ext cx="4406900" cy="3554413"/>
          </a:xfrm>
          <a:prstGeom prst="ellipse">
            <a:avLst/>
          </a:prstGeom>
          <a:solidFill>
            <a:srgbClr val="FFFF99"/>
          </a:solidFill>
          <a:ln w="5715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cs-CZ" sz="1400" b="1"/>
          </a:p>
        </p:txBody>
      </p:sp>
      <p:sp>
        <p:nvSpPr>
          <p:cNvPr id="21523" name="Line 23">
            <a:extLst>
              <a:ext uri="{FF2B5EF4-FFF2-40B4-BE49-F238E27FC236}">
                <a16:creationId xmlns:a16="http://schemas.microsoft.com/office/drawing/2014/main" id="{B929998F-E9D5-4955-B10A-52C2B8E69DDC}"/>
              </a:ext>
            </a:extLst>
          </p:cNvPr>
          <p:cNvSpPr>
            <a:spLocks noChangeShapeType="1"/>
          </p:cNvSpPr>
          <p:nvPr/>
        </p:nvSpPr>
        <p:spPr bwMode="auto">
          <a:xfrm rot="5400000">
            <a:off x="7391401" y="4399757"/>
            <a:ext cx="736600" cy="338137"/>
          </a:xfrm>
          <a:prstGeom prst="line">
            <a:avLst/>
          </a:prstGeom>
          <a:noFill/>
          <a:ln w="571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24" name="Text Box 24">
            <a:extLst>
              <a:ext uri="{FF2B5EF4-FFF2-40B4-BE49-F238E27FC236}">
                <a16:creationId xmlns:a16="http://schemas.microsoft.com/office/drawing/2014/main" id="{BAA2F41E-0881-4B41-94C9-F5075DFB6EF0}"/>
              </a:ext>
            </a:extLst>
          </p:cNvPr>
          <p:cNvSpPr txBox="1">
            <a:spLocks noChangeArrowheads="1"/>
          </p:cNvSpPr>
          <p:nvPr/>
        </p:nvSpPr>
        <p:spPr bwMode="auto">
          <a:xfrm>
            <a:off x="8676482" y="4098925"/>
            <a:ext cx="41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FA</a:t>
            </a:r>
          </a:p>
        </p:txBody>
      </p:sp>
      <p:sp>
        <p:nvSpPr>
          <p:cNvPr id="21525" name="Text Box 25">
            <a:extLst>
              <a:ext uri="{FF2B5EF4-FFF2-40B4-BE49-F238E27FC236}">
                <a16:creationId xmlns:a16="http://schemas.microsoft.com/office/drawing/2014/main" id="{467EAA0B-0548-4C2C-9973-BBF2984FE032}"/>
              </a:ext>
            </a:extLst>
          </p:cNvPr>
          <p:cNvSpPr txBox="1">
            <a:spLocks noChangeArrowheads="1"/>
          </p:cNvSpPr>
          <p:nvPr/>
        </p:nvSpPr>
        <p:spPr bwMode="auto">
          <a:xfrm>
            <a:off x="8290720" y="5164138"/>
            <a:ext cx="1171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Glycerol-3P</a:t>
            </a:r>
          </a:p>
        </p:txBody>
      </p:sp>
      <p:sp>
        <p:nvSpPr>
          <p:cNvPr id="21526" name="Line 26">
            <a:extLst>
              <a:ext uri="{FF2B5EF4-FFF2-40B4-BE49-F238E27FC236}">
                <a16:creationId xmlns:a16="http://schemas.microsoft.com/office/drawing/2014/main" id="{A25F8258-FBA6-41B6-ADAB-276CE06F5CA7}"/>
              </a:ext>
            </a:extLst>
          </p:cNvPr>
          <p:cNvSpPr>
            <a:spLocks noChangeShapeType="1"/>
          </p:cNvSpPr>
          <p:nvPr/>
        </p:nvSpPr>
        <p:spPr bwMode="auto">
          <a:xfrm rot="5400000" flipH="1" flipV="1">
            <a:off x="9452770" y="3854451"/>
            <a:ext cx="0" cy="77787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27" name="Line 27">
            <a:extLst>
              <a:ext uri="{FF2B5EF4-FFF2-40B4-BE49-F238E27FC236}">
                <a16:creationId xmlns:a16="http://schemas.microsoft.com/office/drawing/2014/main" id="{25807FB3-937E-4E55-B18C-B161DCCAED85}"/>
              </a:ext>
            </a:extLst>
          </p:cNvPr>
          <p:cNvSpPr>
            <a:spLocks noChangeShapeType="1"/>
          </p:cNvSpPr>
          <p:nvPr/>
        </p:nvSpPr>
        <p:spPr bwMode="auto">
          <a:xfrm flipH="1">
            <a:off x="8828882" y="4238625"/>
            <a:ext cx="550862" cy="876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28" name="Line 28">
            <a:extLst>
              <a:ext uri="{FF2B5EF4-FFF2-40B4-BE49-F238E27FC236}">
                <a16:creationId xmlns:a16="http://schemas.microsoft.com/office/drawing/2014/main" id="{820CEA0C-840D-4198-8143-FA2BBD84F059}"/>
              </a:ext>
            </a:extLst>
          </p:cNvPr>
          <p:cNvSpPr>
            <a:spLocks noChangeShapeType="1"/>
          </p:cNvSpPr>
          <p:nvPr/>
        </p:nvSpPr>
        <p:spPr bwMode="auto">
          <a:xfrm rot="16200000" flipV="1">
            <a:off x="9428957" y="3570288"/>
            <a:ext cx="0" cy="815975"/>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21529" name="Line 29">
            <a:extLst>
              <a:ext uri="{FF2B5EF4-FFF2-40B4-BE49-F238E27FC236}">
                <a16:creationId xmlns:a16="http://schemas.microsoft.com/office/drawing/2014/main" id="{7B0D5D84-3064-435C-9D4A-CA70B3924177}"/>
              </a:ext>
            </a:extLst>
          </p:cNvPr>
          <p:cNvSpPr>
            <a:spLocks noChangeShapeType="1"/>
          </p:cNvSpPr>
          <p:nvPr/>
        </p:nvSpPr>
        <p:spPr bwMode="auto">
          <a:xfrm>
            <a:off x="8940008" y="3311526"/>
            <a:ext cx="896937" cy="676275"/>
          </a:xfrm>
          <a:prstGeom prst="line">
            <a:avLst/>
          </a:prstGeom>
          <a:noFill/>
          <a:ln w="38100">
            <a:solidFill>
              <a:schemeClr val="tx1"/>
            </a:solidFill>
            <a:round/>
            <a:headEnd type="triangle" w="lg" len="lg"/>
            <a:tailEnd/>
          </a:ln>
          <a:extLst>
            <a:ext uri="{909E8E84-426E-40DD-AFC4-6F175D3DCCD1}">
              <a14:hiddenFill xmlns:a14="http://schemas.microsoft.com/office/drawing/2010/main">
                <a:noFill/>
              </a14:hiddenFill>
            </a:ext>
          </a:extLst>
        </p:spPr>
        <p:txBody>
          <a:bodyPr/>
          <a:lstStyle/>
          <a:p>
            <a:endParaRPr lang="cs-CZ"/>
          </a:p>
        </p:txBody>
      </p:sp>
      <p:sp>
        <p:nvSpPr>
          <p:cNvPr id="21530" name="Text Box 30">
            <a:extLst>
              <a:ext uri="{FF2B5EF4-FFF2-40B4-BE49-F238E27FC236}">
                <a16:creationId xmlns:a16="http://schemas.microsoft.com/office/drawing/2014/main" id="{AFC22247-AA5F-4012-8CAB-53F234C6727E}"/>
              </a:ext>
            </a:extLst>
          </p:cNvPr>
          <p:cNvSpPr txBox="1">
            <a:spLocks noChangeArrowheads="1"/>
          </p:cNvSpPr>
          <p:nvPr/>
        </p:nvSpPr>
        <p:spPr bwMode="auto">
          <a:xfrm>
            <a:off x="8676482" y="3849688"/>
            <a:ext cx="419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FA</a:t>
            </a:r>
          </a:p>
        </p:txBody>
      </p:sp>
      <p:sp>
        <p:nvSpPr>
          <p:cNvPr id="21531" name="Text Box 31">
            <a:extLst>
              <a:ext uri="{FF2B5EF4-FFF2-40B4-BE49-F238E27FC236}">
                <a16:creationId xmlns:a16="http://schemas.microsoft.com/office/drawing/2014/main" id="{C2AE54D4-8B1A-40D6-BC03-3FF387695A28}"/>
              </a:ext>
            </a:extLst>
          </p:cNvPr>
          <p:cNvSpPr txBox="1">
            <a:spLocks noChangeArrowheads="1"/>
          </p:cNvSpPr>
          <p:nvPr/>
        </p:nvSpPr>
        <p:spPr bwMode="auto">
          <a:xfrm>
            <a:off x="8303420" y="2986088"/>
            <a:ext cx="893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Glycerol</a:t>
            </a:r>
          </a:p>
        </p:txBody>
      </p:sp>
      <p:sp>
        <p:nvSpPr>
          <p:cNvPr id="21532" name="Text Box 32">
            <a:extLst>
              <a:ext uri="{FF2B5EF4-FFF2-40B4-BE49-F238E27FC236}">
                <a16:creationId xmlns:a16="http://schemas.microsoft.com/office/drawing/2014/main" id="{2F994C65-2A81-4F9B-9732-7BE27FBEE264}"/>
              </a:ext>
            </a:extLst>
          </p:cNvPr>
          <p:cNvSpPr txBox="1">
            <a:spLocks noChangeArrowheads="1"/>
          </p:cNvSpPr>
          <p:nvPr/>
        </p:nvSpPr>
        <p:spPr bwMode="auto">
          <a:xfrm>
            <a:off x="7758908" y="3935413"/>
            <a:ext cx="420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t>FA</a:t>
            </a:r>
          </a:p>
        </p:txBody>
      </p:sp>
      <p:grpSp>
        <p:nvGrpSpPr>
          <p:cNvPr id="21533" name="Group 33">
            <a:extLst>
              <a:ext uri="{FF2B5EF4-FFF2-40B4-BE49-F238E27FC236}">
                <a16:creationId xmlns:a16="http://schemas.microsoft.com/office/drawing/2014/main" id="{9446F90A-2A71-417F-8340-F9F9BF3F6AFA}"/>
              </a:ext>
            </a:extLst>
          </p:cNvPr>
          <p:cNvGrpSpPr>
            <a:grpSpLocks/>
          </p:cNvGrpSpPr>
          <p:nvPr/>
        </p:nvGrpSpPr>
        <p:grpSpPr bwMode="auto">
          <a:xfrm>
            <a:off x="6933407" y="4792663"/>
            <a:ext cx="539750" cy="419100"/>
            <a:chOff x="3982" y="3227"/>
            <a:chExt cx="340" cy="264"/>
          </a:xfrm>
        </p:grpSpPr>
        <p:sp>
          <p:nvSpPr>
            <p:cNvPr id="21567" name="Freeform 34">
              <a:extLst>
                <a:ext uri="{FF2B5EF4-FFF2-40B4-BE49-F238E27FC236}">
                  <a16:creationId xmlns:a16="http://schemas.microsoft.com/office/drawing/2014/main" id="{EF446DB7-E38A-429A-A461-83B3F93492F9}"/>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8" name="Freeform 35">
              <a:extLst>
                <a:ext uri="{FF2B5EF4-FFF2-40B4-BE49-F238E27FC236}">
                  <a16:creationId xmlns:a16="http://schemas.microsoft.com/office/drawing/2014/main" id="{32A71FC4-FBDB-41FE-8012-622B56302C8C}"/>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1534" name="Group 36">
            <a:extLst>
              <a:ext uri="{FF2B5EF4-FFF2-40B4-BE49-F238E27FC236}">
                <a16:creationId xmlns:a16="http://schemas.microsoft.com/office/drawing/2014/main" id="{403DC561-8FC0-4BFE-9BF5-3561144BD43D}"/>
              </a:ext>
            </a:extLst>
          </p:cNvPr>
          <p:cNvGrpSpPr>
            <a:grpSpLocks/>
          </p:cNvGrpSpPr>
          <p:nvPr/>
        </p:nvGrpSpPr>
        <p:grpSpPr bwMode="auto">
          <a:xfrm>
            <a:off x="6857208" y="4270382"/>
            <a:ext cx="1081046" cy="306388"/>
            <a:chOff x="3659" y="2826"/>
            <a:chExt cx="680" cy="193"/>
          </a:xfrm>
        </p:grpSpPr>
        <p:sp>
          <p:nvSpPr>
            <p:cNvPr id="21565" name="AutoShape 37">
              <a:extLst>
                <a:ext uri="{FF2B5EF4-FFF2-40B4-BE49-F238E27FC236}">
                  <a16:creationId xmlns:a16="http://schemas.microsoft.com/office/drawing/2014/main" id="{7B2FDB3A-8046-4069-8D9A-AFDBB9DB87F8}"/>
                </a:ext>
              </a:extLst>
            </p:cNvPr>
            <p:cNvSpPr>
              <a:spLocks noChangeArrowheads="1"/>
            </p:cNvSpPr>
            <p:nvPr/>
          </p:nvSpPr>
          <p:spPr bwMode="auto">
            <a:xfrm>
              <a:off x="3676" y="2826"/>
              <a:ext cx="663" cy="192"/>
            </a:xfrm>
            <a:prstGeom prst="roundRect">
              <a:avLst>
                <a:gd name="adj" fmla="val 47403"/>
              </a:avLst>
            </a:prstGeom>
            <a:solidFill>
              <a:srgbClr val="CC0099"/>
            </a:solidFill>
            <a:ln w="50800">
              <a:solidFill>
                <a:srgbClr val="CC00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6" name="Rectangle 38">
              <a:extLst>
                <a:ext uri="{FF2B5EF4-FFF2-40B4-BE49-F238E27FC236}">
                  <a16:creationId xmlns:a16="http://schemas.microsoft.com/office/drawing/2014/main" id="{9E93BD8D-5EFD-492C-9B72-63183C156D55}"/>
                </a:ext>
              </a:extLst>
            </p:cNvPr>
            <p:cNvSpPr>
              <a:spLocks noChangeArrowheads="1"/>
            </p:cNvSpPr>
            <p:nvPr/>
          </p:nvSpPr>
          <p:spPr bwMode="auto">
            <a:xfrm>
              <a:off x="3659" y="2827"/>
              <a:ext cx="6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rgbClr val="F8F8F8"/>
                  </a:solidFill>
                  <a:latin typeface="Symbol" panose="05050102010706020507" pitchFamily="18" charset="2"/>
                </a:rPr>
                <a:t>b</a:t>
              </a:r>
              <a:r>
                <a:rPr lang="fr-FR" altLang="cs-CZ" sz="1400" b="1" dirty="0">
                  <a:solidFill>
                    <a:srgbClr val="F8F8F8"/>
                  </a:solidFill>
                </a:rPr>
                <a:t> oxida</a:t>
              </a:r>
              <a:r>
                <a:rPr lang="cs-CZ" altLang="cs-CZ" sz="1400" b="1" dirty="0" err="1">
                  <a:solidFill>
                    <a:srgbClr val="F8F8F8"/>
                  </a:solidFill>
                </a:rPr>
                <a:t>ce</a:t>
              </a:r>
              <a:endParaRPr lang="fr-FR" altLang="cs-CZ" sz="1400" b="1" dirty="0">
                <a:solidFill>
                  <a:srgbClr val="F8F8F8"/>
                </a:solidFill>
              </a:endParaRPr>
            </a:p>
          </p:txBody>
        </p:sp>
      </p:grpSp>
      <p:sp>
        <p:nvSpPr>
          <p:cNvPr id="21535" name="Text Box 39">
            <a:extLst>
              <a:ext uri="{FF2B5EF4-FFF2-40B4-BE49-F238E27FC236}">
                <a16:creationId xmlns:a16="http://schemas.microsoft.com/office/drawing/2014/main" id="{AA05C811-3757-4147-A707-7FD11BEA2AD4}"/>
              </a:ext>
            </a:extLst>
          </p:cNvPr>
          <p:cNvSpPr txBox="1">
            <a:spLocks noChangeArrowheads="1"/>
          </p:cNvSpPr>
          <p:nvPr/>
        </p:nvSpPr>
        <p:spPr bwMode="auto">
          <a:xfrm>
            <a:off x="6442869" y="2716213"/>
            <a:ext cx="420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a:solidFill>
                  <a:srgbClr val="CC0099"/>
                </a:solidFill>
              </a:rPr>
              <a:t>FA</a:t>
            </a:r>
          </a:p>
        </p:txBody>
      </p:sp>
      <p:sp>
        <p:nvSpPr>
          <p:cNvPr id="21536" name="Freeform 40">
            <a:extLst>
              <a:ext uri="{FF2B5EF4-FFF2-40B4-BE49-F238E27FC236}">
                <a16:creationId xmlns:a16="http://schemas.microsoft.com/office/drawing/2014/main" id="{DE55B4B1-530B-48D1-B725-F80EC7EE3D39}"/>
              </a:ext>
            </a:extLst>
          </p:cNvPr>
          <p:cNvSpPr>
            <a:spLocks/>
          </p:cNvSpPr>
          <p:nvPr/>
        </p:nvSpPr>
        <p:spPr bwMode="auto">
          <a:xfrm>
            <a:off x="8195469" y="3954463"/>
            <a:ext cx="482600" cy="265112"/>
          </a:xfrm>
          <a:custGeom>
            <a:avLst/>
            <a:gdLst>
              <a:gd name="T0" fmla="*/ 307 w 307"/>
              <a:gd name="T1" fmla="*/ 0 h 264"/>
              <a:gd name="T2" fmla="*/ 3 w 307"/>
              <a:gd name="T3" fmla="*/ 96 h 264"/>
              <a:gd name="T4" fmla="*/ 291 w 307"/>
              <a:gd name="T5" fmla="*/ 264 h 264"/>
              <a:gd name="T6" fmla="*/ 0 60000 65536"/>
              <a:gd name="T7" fmla="*/ 0 60000 65536"/>
              <a:gd name="T8" fmla="*/ 0 60000 65536"/>
              <a:gd name="T9" fmla="*/ 0 w 307"/>
              <a:gd name="T10" fmla="*/ 0 h 264"/>
              <a:gd name="T11" fmla="*/ 307 w 307"/>
              <a:gd name="T12" fmla="*/ 264 h 264"/>
            </a:gdLst>
            <a:ahLst/>
            <a:cxnLst>
              <a:cxn ang="T6">
                <a:pos x="T0" y="T1"/>
              </a:cxn>
              <a:cxn ang="T7">
                <a:pos x="T2" y="T3"/>
              </a:cxn>
              <a:cxn ang="T8">
                <a:pos x="T4" y="T5"/>
              </a:cxn>
            </a:cxnLst>
            <a:rect l="T9" t="T10" r="T11" b="T12"/>
            <a:pathLst>
              <a:path w="307" h="264">
                <a:moveTo>
                  <a:pt x="307" y="0"/>
                </a:moveTo>
                <a:cubicBezTo>
                  <a:pt x="156" y="26"/>
                  <a:pt x="6" y="52"/>
                  <a:pt x="3" y="96"/>
                </a:cubicBezTo>
                <a:cubicBezTo>
                  <a:pt x="0" y="140"/>
                  <a:pt x="145" y="202"/>
                  <a:pt x="291" y="264"/>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37" name="Freeform 41">
            <a:extLst>
              <a:ext uri="{FF2B5EF4-FFF2-40B4-BE49-F238E27FC236}">
                <a16:creationId xmlns:a16="http://schemas.microsoft.com/office/drawing/2014/main" id="{7348EC07-CF28-412E-AE7D-1382C3A356AD}"/>
              </a:ext>
            </a:extLst>
          </p:cNvPr>
          <p:cNvSpPr>
            <a:spLocks/>
          </p:cNvSpPr>
          <p:nvPr/>
        </p:nvSpPr>
        <p:spPr bwMode="auto">
          <a:xfrm rot="5400000">
            <a:off x="8223251" y="3510757"/>
            <a:ext cx="217488" cy="688975"/>
          </a:xfrm>
          <a:custGeom>
            <a:avLst/>
            <a:gdLst>
              <a:gd name="T0" fmla="*/ 307 w 307"/>
              <a:gd name="T1" fmla="*/ 0 h 264"/>
              <a:gd name="T2" fmla="*/ 3 w 307"/>
              <a:gd name="T3" fmla="*/ 96 h 264"/>
              <a:gd name="T4" fmla="*/ 291 w 307"/>
              <a:gd name="T5" fmla="*/ 264 h 264"/>
              <a:gd name="T6" fmla="*/ 0 60000 65536"/>
              <a:gd name="T7" fmla="*/ 0 60000 65536"/>
              <a:gd name="T8" fmla="*/ 0 60000 65536"/>
              <a:gd name="T9" fmla="*/ 0 w 307"/>
              <a:gd name="T10" fmla="*/ 0 h 264"/>
              <a:gd name="T11" fmla="*/ 307 w 307"/>
              <a:gd name="T12" fmla="*/ 264 h 264"/>
            </a:gdLst>
            <a:ahLst/>
            <a:cxnLst>
              <a:cxn ang="T6">
                <a:pos x="T0" y="T1"/>
              </a:cxn>
              <a:cxn ang="T7">
                <a:pos x="T2" y="T3"/>
              </a:cxn>
              <a:cxn ang="T8">
                <a:pos x="T4" y="T5"/>
              </a:cxn>
            </a:cxnLst>
            <a:rect l="T9" t="T10" r="T11" b="T12"/>
            <a:pathLst>
              <a:path w="307" h="264">
                <a:moveTo>
                  <a:pt x="307" y="0"/>
                </a:moveTo>
                <a:cubicBezTo>
                  <a:pt x="156" y="26"/>
                  <a:pt x="6" y="52"/>
                  <a:pt x="3" y="96"/>
                </a:cubicBezTo>
                <a:cubicBezTo>
                  <a:pt x="0" y="140"/>
                  <a:pt x="145" y="202"/>
                  <a:pt x="291" y="264"/>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38" name="Freeform 42">
            <a:extLst>
              <a:ext uri="{FF2B5EF4-FFF2-40B4-BE49-F238E27FC236}">
                <a16:creationId xmlns:a16="http://schemas.microsoft.com/office/drawing/2014/main" id="{21EE2A7E-4031-4946-AEDC-FC9B19378742}"/>
              </a:ext>
            </a:extLst>
          </p:cNvPr>
          <p:cNvSpPr>
            <a:spLocks/>
          </p:cNvSpPr>
          <p:nvPr/>
        </p:nvSpPr>
        <p:spPr bwMode="auto">
          <a:xfrm>
            <a:off x="6827045" y="2852739"/>
            <a:ext cx="1935163" cy="1089025"/>
          </a:xfrm>
          <a:custGeom>
            <a:avLst/>
            <a:gdLst>
              <a:gd name="T0" fmla="*/ 1926 w 2019"/>
              <a:gd name="T1" fmla="*/ 834 h 834"/>
              <a:gd name="T2" fmla="*/ 1698 w 2019"/>
              <a:gd name="T3" fmla="*/ 516 h 834"/>
              <a:gd name="T4" fmla="*/ 0 w 2019"/>
              <a:gd name="T5" fmla="*/ 0 h 834"/>
              <a:gd name="T6" fmla="*/ 0 60000 65536"/>
              <a:gd name="T7" fmla="*/ 0 60000 65536"/>
              <a:gd name="T8" fmla="*/ 0 60000 65536"/>
              <a:gd name="T9" fmla="*/ 0 w 2019"/>
              <a:gd name="T10" fmla="*/ 0 h 834"/>
              <a:gd name="T11" fmla="*/ 2019 w 2019"/>
              <a:gd name="T12" fmla="*/ 834 h 834"/>
            </a:gdLst>
            <a:ahLst/>
            <a:cxnLst>
              <a:cxn ang="T6">
                <a:pos x="T0" y="T1"/>
              </a:cxn>
              <a:cxn ang="T7">
                <a:pos x="T2" y="T3"/>
              </a:cxn>
              <a:cxn ang="T8">
                <a:pos x="T4" y="T5"/>
              </a:cxn>
            </a:cxnLst>
            <a:rect l="T9" t="T10" r="T11" b="T12"/>
            <a:pathLst>
              <a:path w="2019" h="834">
                <a:moveTo>
                  <a:pt x="1926" y="834"/>
                </a:moveTo>
                <a:cubicBezTo>
                  <a:pt x="1972" y="744"/>
                  <a:pt x="2019" y="655"/>
                  <a:pt x="1698" y="516"/>
                </a:cubicBezTo>
                <a:cubicBezTo>
                  <a:pt x="1377" y="377"/>
                  <a:pt x="688" y="188"/>
                  <a:pt x="0" y="0"/>
                </a:cubicBezTo>
              </a:path>
            </a:pathLst>
          </a:custGeom>
          <a:noFill/>
          <a:ln w="28575">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39" name="Oval 43">
            <a:extLst>
              <a:ext uri="{FF2B5EF4-FFF2-40B4-BE49-F238E27FC236}">
                <a16:creationId xmlns:a16="http://schemas.microsoft.com/office/drawing/2014/main" id="{657E0835-1721-4532-9038-E6950E3C6E83}"/>
              </a:ext>
            </a:extLst>
          </p:cNvPr>
          <p:cNvSpPr>
            <a:spLocks noChangeArrowheads="1"/>
          </p:cNvSpPr>
          <p:nvPr/>
        </p:nvSpPr>
        <p:spPr bwMode="auto">
          <a:xfrm>
            <a:off x="8644732" y="3919539"/>
            <a:ext cx="55562" cy="65087"/>
          </a:xfrm>
          <a:prstGeom prst="ellipse">
            <a:avLst/>
          </a:prstGeom>
          <a:solidFill>
            <a:srgbClr val="CC0099"/>
          </a:solidFill>
          <a:ln w="9525" algn="ctr">
            <a:solidFill>
              <a:srgbClr val="CC00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40" name="Line 44">
            <a:extLst>
              <a:ext uri="{FF2B5EF4-FFF2-40B4-BE49-F238E27FC236}">
                <a16:creationId xmlns:a16="http://schemas.microsoft.com/office/drawing/2014/main" id="{E89ED662-A7D6-40C1-9211-00ACABE9A47A}"/>
              </a:ext>
            </a:extLst>
          </p:cNvPr>
          <p:cNvSpPr>
            <a:spLocks noChangeShapeType="1"/>
          </p:cNvSpPr>
          <p:nvPr/>
        </p:nvSpPr>
        <p:spPr bwMode="auto">
          <a:xfrm flipH="1" flipV="1">
            <a:off x="6881019" y="2414588"/>
            <a:ext cx="1517650" cy="588962"/>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cs-CZ"/>
          </a:p>
        </p:txBody>
      </p:sp>
      <p:sp>
        <p:nvSpPr>
          <p:cNvPr id="21541" name="Text Box 45">
            <a:extLst>
              <a:ext uri="{FF2B5EF4-FFF2-40B4-BE49-F238E27FC236}">
                <a16:creationId xmlns:a16="http://schemas.microsoft.com/office/drawing/2014/main" id="{73A07127-C8C2-4C9A-9A12-EA731CA5748B}"/>
              </a:ext>
            </a:extLst>
          </p:cNvPr>
          <p:cNvSpPr txBox="1">
            <a:spLocks noChangeArrowheads="1"/>
          </p:cNvSpPr>
          <p:nvPr/>
        </p:nvSpPr>
        <p:spPr bwMode="auto">
          <a:xfrm>
            <a:off x="5931694" y="2244725"/>
            <a:ext cx="99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a:t>Glycerol</a:t>
            </a:r>
          </a:p>
        </p:txBody>
      </p:sp>
      <p:sp>
        <p:nvSpPr>
          <p:cNvPr id="21542" name="Oval 46">
            <a:extLst>
              <a:ext uri="{FF2B5EF4-FFF2-40B4-BE49-F238E27FC236}">
                <a16:creationId xmlns:a16="http://schemas.microsoft.com/office/drawing/2014/main" id="{59860BD9-B674-40D2-8D4C-AA6E49C267A3}"/>
              </a:ext>
            </a:extLst>
          </p:cNvPr>
          <p:cNvSpPr>
            <a:spLocks noChangeArrowheads="1"/>
          </p:cNvSpPr>
          <p:nvPr/>
        </p:nvSpPr>
        <p:spPr bwMode="auto">
          <a:xfrm>
            <a:off x="9860757" y="3600451"/>
            <a:ext cx="1174750" cy="1584325"/>
          </a:xfrm>
          <a:prstGeom prst="ellipse">
            <a:avLst/>
          </a:prstGeom>
          <a:solidFill>
            <a:srgbClr val="FFFF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400" b="1" dirty="0">
                <a:solidFill>
                  <a:schemeClr val="bg2"/>
                </a:solidFill>
              </a:rPr>
              <a:t>Triglyceri</a:t>
            </a:r>
            <a:r>
              <a:rPr lang="cs-CZ" altLang="cs-CZ" sz="1400" b="1" dirty="0" err="1">
                <a:solidFill>
                  <a:schemeClr val="bg2"/>
                </a:solidFill>
              </a:rPr>
              <a:t>dy</a:t>
            </a:r>
            <a:endParaRPr lang="fr-FR" altLang="cs-CZ" sz="1400" b="1" dirty="0">
              <a:solidFill>
                <a:schemeClr val="bg2"/>
              </a:solidFill>
            </a:endParaRPr>
          </a:p>
        </p:txBody>
      </p:sp>
      <p:sp>
        <p:nvSpPr>
          <p:cNvPr id="21543" name="Text Box 47">
            <a:extLst>
              <a:ext uri="{FF2B5EF4-FFF2-40B4-BE49-F238E27FC236}">
                <a16:creationId xmlns:a16="http://schemas.microsoft.com/office/drawing/2014/main" id="{720E9B4F-67E4-41C5-B42E-D89D3D0D6F6F}"/>
              </a:ext>
            </a:extLst>
          </p:cNvPr>
          <p:cNvSpPr txBox="1">
            <a:spLocks noChangeArrowheads="1"/>
          </p:cNvSpPr>
          <p:nvPr/>
        </p:nvSpPr>
        <p:spPr bwMode="auto">
          <a:xfrm>
            <a:off x="2212220" y="1220788"/>
            <a:ext cx="24224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800" b="1" dirty="0">
                <a:solidFill>
                  <a:srgbClr val="CC0000"/>
                </a:solidFill>
              </a:rPr>
              <a:t>Bílý adipocyt</a:t>
            </a:r>
            <a:endParaRPr lang="fr-FR" altLang="cs-CZ" sz="2800" b="1" dirty="0">
              <a:solidFill>
                <a:srgbClr val="CC0000"/>
              </a:solidFill>
            </a:endParaRPr>
          </a:p>
        </p:txBody>
      </p:sp>
      <p:sp>
        <p:nvSpPr>
          <p:cNvPr id="21544" name="Text Box 48">
            <a:extLst>
              <a:ext uri="{FF2B5EF4-FFF2-40B4-BE49-F238E27FC236}">
                <a16:creationId xmlns:a16="http://schemas.microsoft.com/office/drawing/2014/main" id="{F9B10F21-C5B7-42DD-9600-B238108C6642}"/>
              </a:ext>
            </a:extLst>
          </p:cNvPr>
          <p:cNvSpPr txBox="1">
            <a:spLocks noChangeArrowheads="1"/>
          </p:cNvSpPr>
          <p:nvPr/>
        </p:nvSpPr>
        <p:spPr bwMode="auto">
          <a:xfrm>
            <a:off x="7091648" y="1220788"/>
            <a:ext cx="286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2800" b="1" dirty="0">
                <a:solidFill>
                  <a:srgbClr val="CC0000"/>
                </a:solidFill>
              </a:rPr>
              <a:t>Hnědý adipocyt</a:t>
            </a:r>
            <a:endParaRPr lang="fr-FR" altLang="cs-CZ" sz="2800" b="1" dirty="0">
              <a:solidFill>
                <a:srgbClr val="CC0000"/>
              </a:solidFill>
            </a:endParaRPr>
          </a:p>
        </p:txBody>
      </p:sp>
      <p:sp>
        <p:nvSpPr>
          <p:cNvPr id="21545" name="Text Box 49">
            <a:extLst>
              <a:ext uri="{FF2B5EF4-FFF2-40B4-BE49-F238E27FC236}">
                <a16:creationId xmlns:a16="http://schemas.microsoft.com/office/drawing/2014/main" id="{C1358F02-2B61-4E11-85AA-6C2C0CE4C03A}"/>
              </a:ext>
            </a:extLst>
          </p:cNvPr>
          <p:cNvSpPr txBox="1">
            <a:spLocks noChangeArrowheads="1"/>
          </p:cNvSpPr>
          <p:nvPr/>
        </p:nvSpPr>
        <p:spPr bwMode="auto">
          <a:xfrm>
            <a:off x="2178845" y="4992688"/>
            <a:ext cx="1171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400" b="1" dirty="0">
                <a:solidFill>
                  <a:schemeClr val="bg2"/>
                </a:solidFill>
              </a:rPr>
              <a:t>Glycerol-3P</a:t>
            </a:r>
          </a:p>
        </p:txBody>
      </p:sp>
      <p:sp>
        <p:nvSpPr>
          <p:cNvPr id="21546" name="Text Box 50">
            <a:extLst>
              <a:ext uri="{FF2B5EF4-FFF2-40B4-BE49-F238E27FC236}">
                <a16:creationId xmlns:a16="http://schemas.microsoft.com/office/drawing/2014/main" id="{70317852-F0FA-43C4-A608-B86770FE4B18}"/>
              </a:ext>
            </a:extLst>
          </p:cNvPr>
          <p:cNvSpPr txBox="1">
            <a:spLocks noChangeArrowheads="1"/>
          </p:cNvSpPr>
          <p:nvPr/>
        </p:nvSpPr>
        <p:spPr bwMode="auto">
          <a:xfrm>
            <a:off x="3059195" y="5381626"/>
            <a:ext cx="22096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600" b="1" dirty="0">
                <a:solidFill>
                  <a:srgbClr val="000000"/>
                </a:solidFill>
              </a:rPr>
              <a:t>Glukóza, AMK, laktát</a:t>
            </a:r>
          </a:p>
          <a:p>
            <a:pPr algn="ctr"/>
            <a:r>
              <a:rPr lang="cs-CZ" altLang="cs-CZ" sz="1600" b="1" dirty="0">
                <a:solidFill>
                  <a:srgbClr val="000000"/>
                </a:solidFill>
              </a:rPr>
              <a:t>pyruvát</a:t>
            </a:r>
            <a:endParaRPr lang="fr-FR" altLang="cs-CZ" sz="1600" b="1" dirty="0">
              <a:solidFill>
                <a:srgbClr val="000000"/>
              </a:solidFill>
            </a:endParaRPr>
          </a:p>
        </p:txBody>
      </p:sp>
      <p:sp>
        <p:nvSpPr>
          <p:cNvPr id="21547" name="Line 51">
            <a:extLst>
              <a:ext uri="{FF2B5EF4-FFF2-40B4-BE49-F238E27FC236}">
                <a16:creationId xmlns:a16="http://schemas.microsoft.com/office/drawing/2014/main" id="{B973CD35-3FC8-4A87-A39D-1E1E7744FE7B}"/>
              </a:ext>
            </a:extLst>
          </p:cNvPr>
          <p:cNvSpPr>
            <a:spLocks noChangeShapeType="1"/>
          </p:cNvSpPr>
          <p:nvPr/>
        </p:nvSpPr>
        <p:spPr bwMode="auto">
          <a:xfrm>
            <a:off x="2678907" y="5283200"/>
            <a:ext cx="311150" cy="20955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1548" name="AutoShape 52">
            <a:extLst>
              <a:ext uri="{FF2B5EF4-FFF2-40B4-BE49-F238E27FC236}">
                <a16:creationId xmlns:a16="http://schemas.microsoft.com/office/drawing/2014/main" id="{AC76E2C0-AAAE-499F-B93C-6AF608C7700A}"/>
              </a:ext>
            </a:extLst>
          </p:cNvPr>
          <p:cNvSpPr>
            <a:spLocks noChangeArrowheads="1"/>
          </p:cNvSpPr>
          <p:nvPr/>
        </p:nvSpPr>
        <p:spPr bwMode="auto">
          <a:xfrm>
            <a:off x="8911433" y="3536951"/>
            <a:ext cx="928687" cy="303213"/>
          </a:xfrm>
          <a:prstGeom prst="roundRect">
            <a:avLst>
              <a:gd name="adj" fmla="val 47403"/>
            </a:avLst>
          </a:prstGeom>
          <a:solidFill>
            <a:srgbClr val="CC00CC"/>
          </a:solidFill>
          <a:ln w="50800">
            <a:solidFill>
              <a:srgbClr val="CC00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49" name="Rectangle 53">
            <a:extLst>
              <a:ext uri="{FF2B5EF4-FFF2-40B4-BE49-F238E27FC236}">
                <a16:creationId xmlns:a16="http://schemas.microsoft.com/office/drawing/2014/main" id="{1E943F23-5348-4225-9A1A-F1FB18FB5B3F}"/>
              </a:ext>
            </a:extLst>
          </p:cNvPr>
          <p:cNvSpPr>
            <a:spLocks noChangeArrowheads="1"/>
          </p:cNvSpPr>
          <p:nvPr/>
        </p:nvSpPr>
        <p:spPr bwMode="auto">
          <a:xfrm>
            <a:off x="8849519" y="3522664"/>
            <a:ext cx="99706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1600" b="1" dirty="0">
                <a:solidFill>
                  <a:schemeClr val="bg1"/>
                </a:solidFill>
              </a:rPr>
              <a:t>Lipol</a:t>
            </a:r>
            <a:r>
              <a:rPr lang="cs-CZ" altLang="cs-CZ" sz="1600" b="1" dirty="0" err="1">
                <a:solidFill>
                  <a:schemeClr val="bg1"/>
                </a:solidFill>
              </a:rPr>
              <a:t>ýza</a:t>
            </a:r>
            <a:endParaRPr lang="fr-FR" altLang="cs-CZ" sz="1600" b="1" dirty="0">
              <a:solidFill>
                <a:schemeClr val="bg1"/>
              </a:solidFill>
            </a:endParaRPr>
          </a:p>
        </p:txBody>
      </p:sp>
      <p:grpSp>
        <p:nvGrpSpPr>
          <p:cNvPr id="21550" name="Group 54">
            <a:extLst>
              <a:ext uri="{FF2B5EF4-FFF2-40B4-BE49-F238E27FC236}">
                <a16:creationId xmlns:a16="http://schemas.microsoft.com/office/drawing/2014/main" id="{FB763829-5DB9-4C3E-9794-DFD96A842901}"/>
              </a:ext>
            </a:extLst>
          </p:cNvPr>
          <p:cNvGrpSpPr>
            <a:grpSpLocks/>
          </p:cNvGrpSpPr>
          <p:nvPr/>
        </p:nvGrpSpPr>
        <p:grpSpPr bwMode="auto">
          <a:xfrm>
            <a:off x="8203408" y="4381500"/>
            <a:ext cx="1639887" cy="577850"/>
            <a:chOff x="1374" y="2768"/>
            <a:chExt cx="1032" cy="364"/>
          </a:xfrm>
        </p:grpSpPr>
        <p:sp>
          <p:nvSpPr>
            <p:cNvPr id="21563" name="AutoShape 55">
              <a:extLst>
                <a:ext uri="{FF2B5EF4-FFF2-40B4-BE49-F238E27FC236}">
                  <a16:creationId xmlns:a16="http://schemas.microsoft.com/office/drawing/2014/main" id="{0ECD2E7D-2E21-4452-84A4-2CD67FA8C9D8}"/>
                </a:ext>
              </a:extLst>
            </p:cNvPr>
            <p:cNvSpPr>
              <a:spLocks noChangeArrowheads="1"/>
            </p:cNvSpPr>
            <p:nvPr/>
          </p:nvSpPr>
          <p:spPr bwMode="auto">
            <a:xfrm>
              <a:off x="1389" y="2807"/>
              <a:ext cx="1001" cy="285"/>
            </a:xfrm>
            <a:prstGeom prst="roundRect">
              <a:avLst>
                <a:gd name="adj" fmla="val 47403"/>
              </a:avLst>
            </a:prstGeom>
            <a:solidFill>
              <a:srgbClr val="CC0099"/>
            </a:solidFill>
            <a:ln w="50800">
              <a:solidFill>
                <a:srgbClr val="CC00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4" name="Rectangle 56">
              <a:extLst>
                <a:ext uri="{FF2B5EF4-FFF2-40B4-BE49-F238E27FC236}">
                  <a16:creationId xmlns:a16="http://schemas.microsoft.com/office/drawing/2014/main" id="{7C78E83D-4B4D-4532-BC94-3F7F7139B1DD}"/>
                </a:ext>
              </a:extLst>
            </p:cNvPr>
            <p:cNvSpPr>
              <a:spLocks noChangeArrowheads="1"/>
            </p:cNvSpPr>
            <p:nvPr/>
          </p:nvSpPr>
          <p:spPr bwMode="auto">
            <a:xfrm>
              <a:off x="1374" y="2768"/>
              <a:ext cx="103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cs-CZ" sz="1600" b="1" dirty="0">
                  <a:solidFill>
                    <a:srgbClr val="F8F8F8"/>
                  </a:solidFill>
                </a:rPr>
                <a:t>FA </a:t>
              </a:r>
            </a:p>
            <a:p>
              <a:pPr algn="ctr"/>
              <a:r>
                <a:rPr lang="cs-CZ" altLang="cs-CZ" sz="1600" b="1" dirty="0">
                  <a:solidFill>
                    <a:srgbClr val="F8F8F8"/>
                  </a:solidFill>
                </a:rPr>
                <a:t>esterifikace</a:t>
              </a:r>
              <a:endParaRPr lang="fr-FR" altLang="cs-CZ" sz="1600" b="1" dirty="0">
                <a:solidFill>
                  <a:srgbClr val="F8F8F8"/>
                </a:solidFill>
              </a:endParaRPr>
            </a:p>
          </p:txBody>
        </p:sp>
      </p:grpSp>
      <p:grpSp>
        <p:nvGrpSpPr>
          <p:cNvPr id="21551" name="Group 57">
            <a:extLst>
              <a:ext uri="{FF2B5EF4-FFF2-40B4-BE49-F238E27FC236}">
                <a16:creationId xmlns:a16="http://schemas.microsoft.com/office/drawing/2014/main" id="{34A1304F-D42E-408A-9872-FFF574A71BA6}"/>
              </a:ext>
            </a:extLst>
          </p:cNvPr>
          <p:cNvGrpSpPr>
            <a:grpSpLocks/>
          </p:cNvGrpSpPr>
          <p:nvPr/>
        </p:nvGrpSpPr>
        <p:grpSpPr bwMode="auto">
          <a:xfrm>
            <a:off x="7504907" y="4938713"/>
            <a:ext cx="539750" cy="419100"/>
            <a:chOff x="3982" y="3227"/>
            <a:chExt cx="340" cy="264"/>
          </a:xfrm>
        </p:grpSpPr>
        <p:sp>
          <p:nvSpPr>
            <p:cNvPr id="21561" name="Freeform 58">
              <a:extLst>
                <a:ext uri="{FF2B5EF4-FFF2-40B4-BE49-F238E27FC236}">
                  <a16:creationId xmlns:a16="http://schemas.microsoft.com/office/drawing/2014/main" id="{68DF6DC7-6051-47C0-B850-9716A5DA493A}"/>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2" name="Freeform 59">
              <a:extLst>
                <a:ext uri="{FF2B5EF4-FFF2-40B4-BE49-F238E27FC236}">
                  <a16:creationId xmlns:a16="http://schemas.microsoft.com/office/drawing/2014/main" id="{F3F18209-3CC7-4B57-83CA-B5D1B8878AF7}"/>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1552" name="Group 60">
            <a:extLst>
              <a:ext uri="{FF2B5EF4-FFF2-40B4-BE49-F238E27FC236}">
                <a16:creationId xmlns:a16="http://schemas.microsoft.com/office/drawing/2014/main" id="{B012978D-D1C7-4AB4-ADA9-5E5636C40695}"/>
              </a:ext>
            </a:extLst>
          </p:cNvPr>
          <p:cNvGrpSpPr>
            <a:grpSpLocks/>
          </p:cNvGrpSpPr>
          <p:nvPr/>
        </p:nvGrpSpPr>
        <p:grpSpPr bwMode="auto">
          <a:xfrm>
            <a:off x="7535069" y="5434013"/>
            <a:ext cx="541338" cy="419100"/>
            <a:chOff x="3982" y="3227"/>
            <a:chExt cx="340" cy="264"/>
          </a:xfrm>
        </p:grpSpPr>
        <p:sp>
          <p:nvSpPr>
            <p:cNvPr id="21559" name="Freeform 61">
              <a:extLst>
                <a:ext uri="{FF2B5EF4-FFF2-40B4-BE49-F238E27FC236}">
                  <a16:creationId xmlns:a16="http://schemas.microsoft.com/office/drawing/2014/main" id="{5395D4B8-5B05-416B-9B6C-6331347AEA1D}"/>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60" name="Freeform 62">
              <a:extLst>
                <a:ext uri="{FF2B5EF4-FFF2-40B4-BE49-F238E27FC236}">
                  <a16:creationId xmlns:a16="http://schemas.microsoft.com/office/drawing/2014/main" id="{8341F8E3-BF82-4B0F-A17D-111AF8323036}"/>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1553" name="Freeform 63">
            <a:extLst>
              <a:ext uri="{FF2B5EF4-FFF2-40B4-BE49-F238E27FC236}">
                <a16:creationId xmlns:a16="http://schemas.microsoft.com/office/drawing/2014/main" id="{2F3FC016-5749-4BCE-9CAE-E75972B6BFC1}"/>
              </a:ext>
            </a:extLst>
          </p:cNvPr>
          <p:cNvSpPr>
            <a:spLocks/>
          </p:cNvSpPr>
          <p:nvPr/>
        </p:nvSpPr>
        <p:spPr bwMode="auto">
          <a:xfrm flipH="1">
            <a:off x="1502569" y="4300538"/>
            <a:ext cx="2268538" cy="106362"/>
          </a:xfrm>
          <a:custGeom>
            <a:avLst/>
            <a:gdLst>
              <a:gd name="T0" fmla="*/ 1260 w 1260"/>
              <a:gd name="T1" fmla="*/ 667 h 667"/>
              <a:gd name="T2" fmla="*/ 1024 w 1260"/>
              <a:gd name="T3" fmla="*/ 424 h 667"/>
              <a:gd name="T4" fmla="*/ 0 w 1260"/>
              <a:gd name="T5" fmla="*/ 0 h 667"/>
              <a:gd name="T6" fmla="*/ 0 60000 65536"/>
              <a:gd name="T7" fmla="*/ 0 60000 65536"/>
              <a:gd name="T8" fmla="*/ 0 60000 65536"/>
              <a:gd name="T9" fmla="*/ 0 w 1260"/>
              <a:gd name="T10" fmla="*/ 0 h 667"/>
              <a:gd name="T11" fmla="*/ 1260 w 1260"/>
              <a:gd name="T12" fmla="*/ 667 h 667"/>
            </a:gdLst>
            <a:ahLst/>
            <a:cxnLst>
              <a:cxn ang="T6">
                <a:pos x="T0" y="T1"/>
              </a:cxn>
              <a:cxn ang="T7">
                <a:pos x="T2" y="T3"/>
              </a:cxn>
              <a:cxn ang="T8">
                <a:pos x="T4" y="T5"/>
              </a:cxn>
            </a:cxnLst>
            <a:rect l="T9" t="T10" r="T11" b="T12"/>
            <a:pathLst>
              <a:path w="1260" h="667">
                <a:moveTo>
                  <a:pt x="1260" y="667"/>
                </a:moveTo>
                <a:cubicBezTo>
                  <a:pt x="1222" y="627"/>
                  <a:pt x="1234" y="535"/>
                  <a:pt x="1024" y="424"/>
                </a:cubicBezTo>
                <a:cubicBezTo>
                  <a:pt x="814" y="313"/>
                  <a:pt x="415" y="155"/>
                  <a:pt x="0" y="0"/>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54" name="Text Box 64">
            <a:extLst>
              <a:ext uri="{FF2B5EF4-FFF2-40B4-BE49-F238E27FC236}">
                <a16:creationId xmlns:a16="http://schemas.microsoft.com/office/drawing/2014/main" id="{2953E74A-FD6A-4CBC-A472-35E3EF082A01}"/>
              </a:ext>
            </a:extLst>
          </p:cNvPr>
          <p:cNvSpPr txBox="1">
            <a:spLocks noChangeArrowheads="1"/>
          </p:cNvSpPr>
          <p:nvPr/>
        </p:nvSpPr>
        <p:spPr bwMode="auto">
          <a:xfrm>
            <a:off x="1051719" y="42560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solidFill>
                  <a:srgbClr val="CC0099"/>
                </a:solidFill>
              </a:rPr>
              <a:t>FA</a:t>
            </a:r>
          </a:p>
        </p:txBody>
      </p:sp>
      <p:sp>
        <p:nvSpPr>
          <p:cNvPr id="21555" name="Text Box 65">
            <a:extLst>
              <a:ext uri="{FF2B5EF4-FFF2-40B4-BE49-F238E27FC236}">
                <a16:creationId xmlns:a16="http://schemas.microsoft.com/office/drawing/2014/main" id="{00133B72-158B-4D17-BF7F-0670DCEC42D8}"/>
              </a:ext>
            </a:extLst>
          </p:cNvPr>
          <p:cNvSpPr txBox="1">
            <a:spLocks noChangeArrowheads="1"/>
          </p:cNvSpPr>
          <p:nvPr/>
        </p:nvSpPr>
        <p:spPr bwMode="auto">
          <a:xfrm>
            <a:off x="8089360" y="5670550"/>
            <a:ext cx="1885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600" b="1" dirty="0">
                <a:solidFill>
                  <a:srgbClr val="000000"/>
                </a:solidFill>
              </a:rPr>
              <a:t>Glycerol, glukóza</a:t>
            </a:r>
            <a:endParaRPr lang="fr-FR" altLang="cs-CZ" sz="1600" b="1" dirty="0">
              <a:solidFill>
                <a:srgbClr val="000000"/>
              </a:solidFill>
            </a:endParaRPr>
          </a:p>
        </p:txBody>
      </p:sp>
      <p:sp>
        <p:nvSpPr>
          <p:cNvPr id="21556" name="Line 66">
            <a:extLst>
              <a:ext uri="{FF2B5EF4-FFF2-40B4-BE49-F238E27FC236}">
                <a16:creationId xmlns:a16="http://schemas.microsoft.com/office/drawing/2014/main" id="{90CBDF74-C629-4123-8A8C-0B2B498AF876}"/>
              </a:ext>
            </a:extLst>
          </p:cNvPr>
          <p:cNvSpPr>
            <a:spLocks noChangeShapeType="1"/>
          </p:cNvSpPr>
          <p:nvPr/>
        </p:nvSpPr>
        <p:spPr bwMode="auto">
          <a:xfrm>
            <a:off x="8820944" y="5422900"/>
            <a:ext cx="0" cy="293688"/>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1557" name="Freeform 67">
            <a:extLst>
              <a:ext uri="{FF2B5EF4-FFF2-40B4-BE49-F238E27FC236}">
                <a16:creationId xmlns:a16="http://schemas.microsoft.com/office/drawing/2014/main" id="{2A4055AB-54E8-48B3-B967-0BC24C4105D2}"/>
              </a:ext>
            </a:extLst>
          </p:cNvPr>
          <p:cNvSpPr>
            <a:spLocks/>
          </p:cNvSpPr>
          <p:nvPr/>
        </p:nvSpPr>
        <p:spPr bwMode="auto">
          <a:xfrm>
            <a:off x="6574632" y="3270250"/>
            <a:ext cx="1250950" cy="666750"/>
          </a:xfrm>
          <a:custGeom>
            <a:avLst/>
            <a:gdLst>
              <a:gd name="T0" fmla="*/ 0 w 786"/>
              <a:gd name="T1" fmla="*/ 12 h 420"/>
              <a:gd name="T2" fmla="*/ 226 w 786"/>
              <a:gd name="T3" fmla="*/ 68 h 420"/>
              <a:gd name="T4" fmla="*/ 786 w 786"/>
              <a:gd name="T5" fmla="*/ 420 h 420"/>
              <a:gd name="T6" fmla="*/ 0 60000 65536"/>
              <a:gd name="T7" fmla="*/ 0 60000 65536"/>
              <a:gd name="T8" fmla="*/ 0 60000 65536"/>
              <a:gd name="T9" fmla="*/ 0 w 786"/>
              <a:gd name="T10" fmla="*/ 0 h 420"/>
              <a:gd name="T11" fmla="*/ 786 w 786"/>
              <a:gd name="T12" fmla="*/ 420 h 420"/>
            </a:gdLst>
            <a:ahLst/>
            <a:cxnLst>
              <a:cxn ang="T6">
                <a:pos x="T0" y="T1"/>
              </a:cxn>
              <a:cxn ang="T7">
                <a:pos x="T2" y="T3"/>
              </a:cxn>
              <a:cxn ang="T8">
                <a:pos x="T4" y="T5"/>
              </a:cxn>
            </a:cxnLst>
            <a:rect l="T9" t="T10" r="T11" b="T12"/>
            <a:pathLst>
              <a:path w="786" h="420">
                <a:moveTo>
                  <a:pt x="0" y="12"/>
                </a:moveTo>
                <a:cubicBezTo>
                  <a:pt x="37" y="21"/>
                  <a:pt x="95" y="0"/>
                  <a:pt x="226" y="68"/>
                </a:cubicBezTo>
                <a:cubicBezTo>
                  <a:pt x="357" y="136"/>
                  <a:pt x="669" y="347"/>
                  <a:pt x="786" y="420"/>
                </a:cubicBezTo>
              </a:path>
            </a:pathLst>
          </a:custGeom>
          <a:noFill/>
          <a:ln w="57150">
            <a:solidFill>
              <a:srgbClr val="CC0099"/>
            </a:solidFill>
            <a:round/>
            <a:headEnd/>
            <a:tailEnd type="arrow" w="lg" len="lg"/>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58" name="Text Box 68">
            <a:extLst>
              <a:ext uri="{FF2B5EF4-FFF2-40B4-BE49-F238E27FC236}">
                <a16:creationId xmlns:a16="http://schemas.microsoft.com/office/drawing/2014/main" id="{36C31300-E6C0-4AF7-BF25-D18BD1899FE5}"/>
              </a:ext>
            </a:extLst>
          </p:cNvPr>
          <p:cNvSpPr txBox="1">
            <a:spLocks noChangeArrowheads="1"/>
          </p:cNvSpPr>
          <p:nvPr/>
        </p:nvSpPr>
        <p:spPr bwMode="auto">
          <a:xfrm>
            <a:off x="6074570" y="3100388"/>
            <a:ext cx="487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b="1">
                <a:solidFill>
                  <a:srgbClr val="CC0099"/>
                </a:solidFill>
              </a:rPr>
              <a:t>FA</a:t>
            </a:r>
          </a:p>
        </p:txBody>
      </p:sp>
      <p:sp>
        <p:nvSpPr>
          <p:cNvPr id="69" name="Rectangle 12">
            <a:extLst>
              <a:ext uri="{FF2B5EF4-FFF2-40B4-BE49-F238E27FC236}">
                <a16:creationId xmlns:a16="http://schemas.microsoft.com/office/drawing/2014/main" id="{63F018B8-539A-4D98-B2D4-25DE1991F650}"/>
              </a:ext>
            </a:extLst>
          </p:cNvPr>
          <p:cNvSpPr/>
          <p:nvPr/>
        </p:nvSpPr>
        <p:spPr>
          <a:xfrm>
            <a:off x="6192" y="702436"/>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F384360-F919-49FD-A0B9-E8C00DC7C874}"/>
              </a:ext>
            </a:extLst>
          </p:cNvPr>
          <p:cNvSpPr>
            <a:spLocks noChangeArrowheads="1"/>
          </p:cNvSpPr>
          <p:nvPr/>
        </p:nvSpPr>
        <p:spPr bwMode="auto">
          <a:xfrm>
            <a:off x="1550195" y="1617664"/>
            <a:ext cx="8958263" cy="814387"/>
          </a:xfrm>
          <a:prstGeom prst="rect">
            <a:avLst/>
          </a:prstGeom>
          <a:solidFill>
            <a:srgbClr val="F8F8F8"/>
          </a:solidFill>
          <a:ln w="2540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3" name="Rectangle 3">
            <a:extLst>
              <a:ext uri="{FF2B5EF4-FFF2-40B4-BE49-F238E27FC236}">
                <a16:creationId xmlns:a16="http://schemas.microsoft.com/office/drawing/2014/main" id="{06D225E0-3EDC-4D6F-9EC9-5C39197AE0CE}"/>
              </a:ext>
            </a:extLst>
          </p:cNvPr>
          <p:cNvSpPr>
            <a:spLocks noChangeArrowheads="1"/>
          </p:cNvSpPr>
          <p:nvPr/>
        </p:nvSpPr>
        <p:spPr bwMode="auto">
          <a:xfrm>
            <a:off x="2310607" y="676276"/>
            <a:ext cx="176394"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cs-CZ" sz="1400" b="1" i="1">
              <a:solidFill>
                <a:srgbClr val="000000"/>
              </a:solidFill>
            </a:endParaRPr>
          </a:p>
          <a:p>
            <a:pPr eaLnBrk="1" hangingPunct="1"/>
            <a:endParaRPr lang="fr-FR" altLang="cs-CZ" sz="1400" b="1" i="1">
              <a:solidFill>
                <a:srgbClr val="000000"/>
              </a:solidFill>
            </a:endParaRPr>
          </a:p>
        </p:txBody>
      </p:sp>
      <p:sp>
        <p:nvSpPr>
          <p:cNvPr id="20484" name="Rectangle 4">
            <a:extLst>
              <a:ext uri="{FF2B5EF4-FFF2-40B4-BE49-F238E27FC236}">
                <a16:creationId xmlns:a16="http://schemas.microsoft.com/office/drawing/2014/main" id="{B9B239D4-B0BC-4414-BB29-AB739C75C8BF}"/>
              </a:ext>
            </a:extLst>
          </p:cNvPr>
          <p:cNvSpPr>
            <a:spLocks noChangeArrowheads="1"/>
          </p:cNvSpPr>
          <p:nvPr/>
        </p:nvSpPr>
        <p:spPr bwMode="auto">
          <a:xfrm>
            <a:off x="2309019" y="828675"/>
            <a:ext cx="1220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5" name="Oval 5">
            <a:extLst>
              <a:ext uri="{FF2B5EF4-FFF2-40B4-BE49-F238E27FC236}">
                <a16:creationId xmlns:a16="http://schemas.microsoft.com/office/drawing/2014/main" id="{C388C65E-1CA9-4AD4-830B-EC396A6DFB8F}"/>
              </a:ext>
            </a:extLst>
          </p:cNvPr>
          <p:cNvSpPr>
            <a:spLocks noChangeArrowheads="1"/>
          </p:cNvSpPr>
          <p:nvPr/>
        </p:nvSpPr>
        <p:spPr bwMode="auto">
          <a:xfrm>
            <a:off x="2470944" y="2393951"/>
            <a:ext cx="496888" cy="6651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6" name="AutoShape 6">
            <a:extLst>
              <a:ext uri="{FF2B5EF4-FFF2-40B4-BE49-F238E27FC236}">
                <a16:creationId xmlns:a16="http://schemas.microsoft.com/office/drawing/2014/main" id="{0CB7853D-D137-4B31-84B0-6FBC598C25E2}"/>
              </a:ext>
            </a:extLst>
          </p:cNvPr>
          <p:cNvSpPr>
            <a:spLocks noChangeArrowheads="1"/>
          </p:cNvSpPr>
          <p:nvPr/>
        </p:nvSpPr>
        <p:spPr bwMode="auto">
          <a:xfrm>
            <a:off x="2945607" y="1655763"/>
            <a:ext cx="254000" cy="1619250"/>
          </a:xfrm>
          <a:prstGeom prst="roundRect">
            <a:avLst>
              <a:gd name="adj" fmla="val 4968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7" name="AutoShape 7">
            <a:extLst>
              <a:ext uri="{FF2B5EF4-FFF2-40B4-BE49-F238E27FC236}">
                <a16:creationId xmlns:a16="http://schemas.microsoft.com/office/drawing/2014/main" id="{6A2FA789-C2CF-49BF-9489-C24B6B0CAF2B}"/>
              </a:ext>
            </a:extLst>
          </p:cNvPr>
          <p:cNvSpPr>
            <a:spLocks noChangeArrowheads="1"/>
          </p:cNvSpPr>
          <p:nvPr/>
        </p:nvSpPr>
        <p:spPr bwMode="auto">
          <a:xfrm>
            <a:off x="2929732" y="1658938"/>
            <a:ext cx="252412" cy="1611312"/>
          </a:xfrm>
          <a:prstGeom prst="roundRect">
            <a:avLst>
              <a:gd name="adj" fmla="val 49708"/>
            </a:avLst>
          </a:prstGeom>
          <a:solidFill>
            <a:srgbClr val="003399"/>
          </a:solidFill>
          <a:ln w="25400">
            <a:solidFill>
              <a:srgbClr val="003399"/>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88" name="Rectangle 8">
            <a:extLst>
              <a:ext uri="{FF2B5EF4-FFF2-40B4-BE49-F238E27FC236}">
                <a16:creationId xmlns:a16="http://schemas.microsoft.com/office/drawing/2014/main" id="{5811A19B-21E2-4313-9D61-D6C6AB2397AF}"/>
              </a:ext>
            </a:extLst>
          </p:cNvPr>
          <p:cNvSpPr>
            <a:spLocks noChangeArrowheads="1"/>
          </p:cNvSpPr>
          <p:nvPr/>
        </p:nvSpPr>
        <p:spPr bwMode="auto">
          <a:xfrm>
            <a:off x="1629569" y="746126"/>
            <a:ext cx="14366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800" b="1" dirty="0">
                <a:solidFill>
                  <a:srgbClr val="FFFF00"/>
                </a:solidFill>
                <a:latin typeface="Symbol" panose="05050102010706020507" pitchFamily="18" charset="2"/>
              </a:rPr>
              <a:t></a:t>
            </a:r>
            <a:r>
              <a:rPr lang="fr-FR" altLang="cs-CZ" sz="2800" b="1" baseline="-25000" dirty="0">
                <a:solidFill>
                  <a:srgbClr val="FFFF00"/>
                </a:solidFill>
              </a:rPr>
              <a:t>1</a:t>
            </a:r>
            <a:r>
              <a:rPr lang="fr-FR" altLang="cs-CZ" sz="2000" b="1" dirty="0">
                <a:solidFill>
                  <a:srgbClr val="FFFF00"/>
                </a:solidFill>
              </a:rPr>
              <a:t>, </a:t>
            </a:r>
            <a:r>
              <a:rPr lang="fr-FR" altLang="cs-CZ" sz="2000" b="1" dirty="0">
                <a:solidFill>
                  <a:srgbClr val="FFFF00"/>
                </a:solidFill>
                <a:latin typeface="Symbol" panose="05050102010706020507" pitchFamily="18" charset="2"/>
              </a:rPr>
              <a:t></a:t>
            </a:r>
            <a:r>
              <a:rPr lang="fr-FR" altLang="cs-CZ" sz="2000" b="1" baseline="-25000" dirty="0">
                <a:solidFill>
                  <a:srgbClr val="FFFF00"/>
                </a:solidFill>
              </a:rPr>
              <a:t>2</a:t>
            </a:r>
            <a:r>
              <a:rPr lang="fr-FR" altLang="cs-CZ" sz="2000" b="1" dirty="0">
                <a:solidFill>
                  <a:srgbClr val="FFFF00"/>
                </a:solidFill>
              </a:rPr>
              <a:t>, </a:t>
            </a:r>
            <a:r>
              <a:rPr lang="fr-FR" altLang="cs-CZ" sz="3600" b="1" dirty="0">
                <a:solidFill>
                  <a:srgbClr val="FFFF00"/>
                </a:solidFill>
                <a:latin typeface="Symbol" panose="05050102010706020507" pitchFamily="18" charset="2"/>
              </a:rPr>
              <a:t></a:t>
            </a:r>
            <a:r>
              <a:rPr lang="fr-FR" altLang="cs-CZ" sz="3600" b="1" baseline="-25000" dirty="0">
                <a:solidFill>
                  <a:srgbClr val="FFFF00"/>
                </a:solidFill>
              </a:rPr>
              <a:t>3</a:t>
            </a:r>
            <a:endParaRPr lang="fr-FR" altLang="cs-CZ" sz="3600" b="1" dirty="0">
              <a:solidFill>
                <a:srgbClr val="FFFF00"/>
              </a:solidFill>
            </a:endParaRPr>
          </a:p>
        </p:txBody>
      </p:sp>
      <p:sp>
        <p:nvSpPr>
          <p:cNvPr id="20489" name="Rectangle 9">
            <a:extLst>
              <a:ext uri="{FF2B5EF4-FFF2-40B4-BE49-F238E27FC236}">
                <a16:creationId xmlns:a16="http://schemas.microsoft.com/office/drawing/2014/main" id="{50F1C70C-9FA2-48AA-B21B-19C68D891D18}"/>
              </a:ext>
            </a:extLst>
          </p:cNvPr>
          <p:cNvSpPr>
            <a:spLocks noChangeArrowheads="1"/>
          </p:cNvSpPr>
          <p:nvPr/>
        </p:nvSpPr>
        <p:spPr bwMode="auto">
          <a:xfrm>
            <a:off x="2556669" y="2587625"/>
            <a:ext cx="344488"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90" name="Rectangle 10">
            <a:extLst>
              <a:ext uri="{FF2B5EF4-FFF2-40B4-BE49-F238E27FC236}">
                <a16:creationId xmlns:a16="http://schemas.microsoft.com/office/drawing/2014/main" id="{2B90A5AC-62B4-4A28-98F2-D85C6D334427}"/>
              </a:ext>
            </a:extLst>
          </p:cNvPr>
          <p:cNvSpPr>
            <a:spLocks noChangeArrowheads="1"/>
          </p:cNvSpPr>
          <p:nvPr/>
        </p:nvSpPr>
        <p:spPr bwMode="auto">
          <a:xfrm>
            <a:off x="1510507" y="4270375"/>
            <a:ext cx="9509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t> cAMP</a:t>
            </a:r>
          </a:p>
        </p:txBody>
      </p:sp>
      <p:sp>
        <p:nvSpPr>
          <p:cNvPr id="20491" name="Line 11">
            <a:extLst>
              <a:ext uri="{FF2B5EF4-FFF2-40B4-BE49-F238E27FC236}">
                <a16:creationId xmlns:a16="http://schemas.microsoft.com/office/drawing/2014/main" id="{E1D58A80-CF13-4DD1-AC53-0056AE124A7D}"/>
              </a:ext>
            </a:extLst>
          </p:cNvPr>
          <p:cNvSpPr>
            <a:spLocks noChangeShapeType="1"/>
          </p:cNvSpPr>
          <p:nvPr/>
        </p:nvSpPr>
        <p:spPr bwMode="auto">
          <a:xfrm flipH="1">
            <a:off x="2126458" y="3336925"/>
            <a:ext cx="744537" cy="901700"/>
          </a:xfrm>
          <a:prstGeom prst="line">
            <a:avLst/>
          </a:prstGeom>
          <a:noFill/>
          <a:ln w="38100">
            <a:solidFill>
              <a:srgbClr val="00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nvGrpSpPr>
          <p:cNvPr id="20492" name="Group 12">
            <a:extLst>
              <a:ext uri="{FF2B5EF4-FFF2-40B4-BE49-F238E27FC236}">
                <a16:creationId xmlns:a16="http://schemas.microsoft.com/office/drawing/2014/main" id="{7D648B82-E72E-41F3-87A5-EDCBB7D8AD52}"/>
              </a:ext>
            </a:extLst>
          </p:cNvPr>
          <p:cNvGrpSpPr>
            <a:grpSpLocks/>
          </p:cNvGrpSpPr>
          <p:nvPr/>
        </p:nvGrpSpPr>
        <p:grpSpPr bwMode="auto">
          <a:xfrm>
            <a:off x="3053557" y="4270375"/>
            <a:ext cx="1244600" cy="393700"/>
            <a:chOff x="2585" y="2993"/>
            <a:chExt cx="783" cy="248"/>
          </a:xfrm>
        </p:grpSpPr>
        <p:sp>
          <p:nvSpPr>
            <p:cNvPr id="20511" name="Rectangle 13">
              <a:extLst>
                <a:ext uri="{FF2B5EF4-FFF2-40B4-BE49-F238E27FC236}">
                  <a16:creationId xmlns:a16="http://schemas.microsoft.com/office/drawing/2014/main" id="{5BF22EA5-63A6-4B59-9975-3CEABCF04673}"/>
                </a:ext>
              </a:extLst>
            </p:cNvPr>
            <p:cNvSpPr>
              <a:spLocks noChangeArrowheads="1"/>
            </p:cNvSpPr>
            <p:nvPr/>
          </p:nvSpPr>
          <p:spPr bwMode="auto">
            <a:xfrm>
              <a:off x="2585" y="3017"/>
              <a:ext cx="783" cy="200"/>
            </a:xfrm>
            <a:prstGeom prst="rect">
              <a:avLst/>
            </a:prstGeom>
            <a:solidFill>
              <a:srgbClr val="FDDDAB"/>
            </a:solidFill>
            <a:ln w="50800">
              <a:solidFill>
                <a:srgbClr val="FDDDAB"/>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512" name="Rectangle 14">
              <a:extLst>
                <a:ext uri="{FF2B5EF4-FFF2-40B4-BE49-F238E27FC236}">
                  <a16:creationId xmlns:a16="http://schemas.microsoft.com/office/drawing/2014/main" id="{FFCD1384-4ED2-4834-9302-6014FE59A97C}"/>
                </a:ext>
              </a:extLst>
            </p:cNvPr>
            <p:cNvSpPr>
              <a:spLocks noChangeArrowheads="1"/>
            </p:cNvSpPr>
            <p:nvPr/>
          </p:nvSpPr>
          <p:spPr bwMode="auto">
            <a:xfrm>
              <a:off x="2755" y="2993"/>
              <a:ext cx="44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dirty="0">
                  <a:solidFill>
                    <a:schemeClr val="bg2"/>
                  </a:solidFill>
                </a:rPr>
                <a:t>PKA</a:t>
              </a:r>
            </a:p>
          </p:txBody>
        </p:sp>
      </p:grpSp>
      <p:sp>
        <p:nvSpPr>
          <p:cNvPr id="20493" name="Line 15">
            <a:extLst>
              <a:ext uri="{FF2B5EF4-FFF2-40B4-BE49-F238E27FC236}">
                <a16:creationId xmlns:a16="http://schemas.microsoft.com/office/drawing/2014/main" id="{B5414F83-D2D0-4A10-87CF-D2C7D1309DDF}"/>
              </a:ext>
            </a:extLst>
          </p:cNvPr>
          <p:cNvSpPr>
            <a:spLocks noChangeShapeType="1"/>
          </p:cNvSpPr>
          <p:nvPr/>
        </p:nvSpPr>
        <p:spPr bwMode="auto">
          <a:xfrm>
            <a:off x="2448719" y="4467225"/>
            <a:ext cx="496888"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0494" name="Rectangle 16">
            <a:extLst>
              <a:ext uri="{FF2B5EF4-FFF2-40B4-BE49-F238E27FC236}">
                <a16:creationId xmlns:a16="http://schemas.microsoft.com/office/drawing/2014/main" id="{FE303864-2EC8-451B-A717-4B301092F0E0}"/>
              </a:ext>
            </a:extLst>
          </p:cNvPr>
          <p:cNvSpPr>
            <a:spLocks noChangeArrowheads="1"/>
          </p:cNvSpPr>
          <p:nvPr/>
        </p:nvSpPr>
        <p:spPr bwMode="auto">
          <a:xfrm>
            <a:off x="2893220" y="1733550"/>
            <a:ext cx="3603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solidFill>
                  <a:srgbClr val="F8F8F8"/>
                </a:solidFill>
              </a:rPr>
              <a:t>A</a:t>
            </a:r>
          </a:p>
          <a:p>
            <a:r>
              <a:rPr lang="fr-FR" altLang="cs-CZ" sz="2000" b="1">
                <a:solidFill>
                  <a:srgbClr val="F8F8F8"/>
                </a:solidFill>
              </a:rPr>
              <a:t>C</a:t>
            </a:r>
          </a:p>
        </p:txBody>
      </p:sp>
      <p:sp>
        <p:nvSpPr>
          <p:cNvPr id="20495" name="Oval 17">
            <a:extLst>
              <a:ext uri="{FF2B5EF4-FFF2-40B4-BE49-F238E27FC236}">
                <a16:creationId xmlns:a16="http://schemas.microsoft.com/office/drawing/2014/main" id="{0F8B5401-1493-45BB-83FC-E4A2D9975BA0}"/>
              </a:ext>
            </a:extLst>
          </p:cNvPr>
          <p:cNvSpPr>
            <a:spLocks noChangeArrowheads="1"/>
          </p:cNvSpPr>
          <p:nvPr/>
        </p:nvSpPr>
        <p:spPr bwMode="auto">
          <a:xfrm>
            <a:off x="2450307" y="2417763"/>
            <a:ext cx="463550" cy="608012"/>
          </a:xfrm>
          <a:prstGeom prst="ellipse">
            <a:avLst/>
          </a:prstGeom>
          <a:solidFill>
            <a:srgbClr val="0066CC"/>
          </a:solidFill>
          <a:ln w="25400">
            <a:solidFill>
              <a:srgbClr val="0066CC"/>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96" name="Rectangle 18">
            <a:extLst>
              <a:ext uri="{FF2B5EF4-FFF2-40B4-BE49-F238E27FC236}">
                <a16:creationId xmlns:a16="http://schemas.microsoft.com/office/drawing/2014/main" id="{963DE7C7-6A9B-4F13-B06B-E21CE08F9844}"/>
              </a:ext>
            </a:extLst>
          </p:cNvPr>
          <p:cNvSpPr>
            <a:spLocks noChangeArrowheads="1"/>
          </p:cNvSpPr>
          <p:nvPr/>
        </p:nvSpPr>
        <p:spPr bwMode="auto">
          <a:xfrm>
            <a:off x="2453482" y="2525713"/>
            <a:ext cx="5143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825500" eaLnBrk="0" hangingPunct="0">
              <a:defRPr>
                <a:solidFill>
                  <a:schemeClr val="tx1"/>
                </a:solidFill>
                <a:latin typeface="Arial" panose="020B0604020202020204" pitchFamily="34" charset="0"/>
                <a:cs typeface="Arial" panose="020B0604020202020204" pitchFamily="34" charset="0"/>
              </a:defRPr>
            </a:lvl1pPr>
            <a:lvl2pPr marL="742950" indent="-285750" defTabSz="825500" eaLnBrk="0" hangingPunct="0">
              <a:defRPr>
                <a:solidFill>
                  <a:schemeClr val="tx1"/>
                </a:solidFill>
                <a:latin typeface="Arial" panose="020B0604020202020204" pitchFamily="34" charset="0"/>
                <a:cs typeface="Arial" panose="020B0604020202020204" pitchFamily="34" charset="0"/>
              </a:defRPr>
            </a:lvl2pPr>
            <a:lvl3pPr marL="1143000" indent="-228600" defTabSz="825500" eaLnBrk="0" hangingPunct="0">
              <a:defRPr>
                <a:solidFill>
                  <a:schemeClr val="tx1"/>
                </a:solidFill>
                <a:latin typeface="Arial" panose="020B0604020202020204" pitchFamily="34" charset="0"/>
                <a:cs typeface="Arial" panose="020B0604020202020204" pitchFamily="34" charset="0"/>
              </a:defRPr>
            </a:lvl3pPr>
            <a:lvl4pPr marL="1600200" indent="-228600" defTabSz="825500" eaLnBrk="0" hangingPunct="0">
              <a:defRPr>
                <a:solidFill>
                  <a:schemeClr val="tx1"/>
                </a:solidFill>
                <a:latin typeface="Arial" panose="020B0604020202020204" pitchFamily="34" charset="0"/>
                <a:cs typeface="Arial" panose="020B0604020202020204" pitchFamily="34" charset="0"/>
              </a:defRPr>
            </a:lvl4pPr>
            <a:lvl5pPr marL="2057400" indent="-228600" defTabSz="825500" eaLnBrk="0" hangingPunct="0">
              <a:defRPr>
                <a:solidFill>
                  <a:schemeClr val="tx1"/>
                </a:solidFill>
                <a:latin typeface="Arial" panose="020B0604020202020204" pitchFamily="34" charset="0"/>
                <a:cs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cs-CZ" sz="2000" b="1">
                <a:solidFill>
                  <a:srgbClr val="F4EB82"/>
                </a:solidFill>
              </a:rPr>
              <a:t>Gs</a:t>
            </a:r>
          </a:p>
        </p:txBody>
      </p:sp>
      <p:sp>
        <p:nvSpPr>
          <p:cNvPr id="20497" name="Rectangle 19">
            <a:extLst>
              <a:ext uri="{FF2B5EF4-FFF2-40B4-BE49-F238E27FC236}">
                <a16:creationId xmlns:a16="http://schemas.microsoft.com/office/drawing/2014/main" id="{FF468613-386A-4000-B1EF-25FA77AB6515}"/>
              </a:ext>
            </a:extLst>
          </p:cNvPr>
          <p:cNvSpPr>
            <a:spLocks noChangeArrowheads="1"/>
          </p:cNvSpPr>
          <p:nvPr/>
        </p:nvSpPr>
        <p:spPr bwMode="auto">
          <a:xfrm>
            <a:off x="2189958" y="1443038"/>
            <a:ext cx="238125" cy="1725612"/>
          </a:xfrm>
          <a:prstGeom prst="rect">
            <a:avLst/>
          </a:prstGeom>
          <a:solidFill>
            <a:srgbClr val="0066CC"/>
          </a:solidFill>
          <a:ln w="25400">
            <a:solidFill>
              <a:srgbClr val="0066C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98" name="Rectangle 20">
            <a:extLst>
              <a:ext uri="{FF2B5EF4-FFF2-40B4-BE49-F238E27FC236}">
                <a16:creationId xmlns:a16="http://schemas.microsoft.com/office/drawing/2014/main" id="{9C7B0547-66BE-428B-825B-776CF06C2771}"/>
              </a:ext>
            </a:extLst>
          </p:cNvPr>
          <p:cNvSpPr>
            <a:spLocks noChangeArrowheads="1"/>
          </p:cNvSpPr>
          <p:nvPr/>
        </p:nvSpPr>
        <p:spPr bwMode="auto">
          <a:xfrm>
            <a:off x="6184107" y="1790700"/>
            <a:ext cx="358271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12" tIns="44450" rIns="87312" bIns="44450">
            <a:spAutoFit/>
          </a:bodyPr>
          <a:lstStyle>
            <a:lvl1pPr defTabSz="687388" eaLnBrk="0" hangingPunct="0">
              <a:defRPr>
                <a:solidFill>
                  <a:schemeClr val="tx1"/>
                </a:solidFill>
                <a:latin typeface="Arial" panose="020B0604020202020204" pitchFamily="34" charset="0"/>
                <a:cs typeface="Arial" panose="020B0604020202020204" pitchFamily="34" charset="0"/>
              </a:defRPr>
            </a:lvl1pPr>
            <a:lvl2pPr marL="742950" indent="-285750" defTabSz="687388" eaLnBrk="0" hangingPunct="0">
              <a:defRPr>
                <a:solidFill>
                  <a:schemeClr val="tx1"/>
                </a:solidFill>
                <a:latin typeface="Arial" panose="020B0604020202020204" pitchFamily="34" charset="0"/>
                <a:cs typeface="Arial" panose="020B0604020202020204" pitchFamily="34" charset="0"/>
              </a:defRPr>
            </a:lvl2pPr>
            <a:lvl3pPr marL="1143000" indent="-228600" defTabSz="687388" eaLnBrk="0" hangingPunct="0">
              <a:defRPr>
                <a:solidFill>
                  <a:schemeClr val="tx1"/>
                </a:solidFill>
                <a:latin typeface="Arial" panose="020B0604020202020204" pitchFamily="34" charset="0"/>
                <a:cs typeface="Arial" panose="020B0604020202020204" pitchFamily="34" charset="0"/>
              </a:defRPr>
            </a:lvl3pPr>
            <a:lvl4pPr marL="1600200" indent="-228600" defTabSz="687388" eaLnBrk="0" hangingPunct="0">
              <a:defRPr>
                <a:solidFill>
                  <a:schemeClr val="tx1"/>
                </a:solidFill>
                <a:latin typeface="Arial" panose="020B0604020202020204" pitchFamily="34" charset="0"/>
                <a:cs typeface="Arial" panose="020B0604020202020204" pitchFamily="34" charset="0"/>
              </a:defRPr>
            </a:lvl4pPr>
            <a:lvl5pPr marL="2057400" indent="-228600" defTabSz="687388" eaLnBrk="0" hangingPunct="0">
              <a:defRPr>
                <a:solidFill>
                  <a:schemeClr val="tx1"/>
                </a:solidFill>
                <a:latin typeface="Arial" panose="020B0604020202020204" pitchFamily="34" charset="0"/>
                <a:cs typeface="Arial" panose="020B0604020202020204" pitchFamily="34" charset="0"/>
              </a:defRPr>
            </a:lvl5pPr>
            <a:lvl6pPr marL="2514600" indent="-228600" defTabSz="6873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73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73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73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2400" b="1" dirty="0">
                <a:solidFill>
                  <a:schemeClr val="bg2"/>
                </a:solidFill>
              </a:rPr>
              <a:t>Plazmatická membrána</a:t>
            </a:r>
            <a:endParaRPr lang="fr-FR" altLang="cs-CZ" sz="2400" b="1" dirty="0">
              <a:solidFill>
                <a:schemeClr val="bg2"/>
              </a:solidFill>
            </a:endParaRPr>
          </a:p>
        </p:txBody>
      </p:sp>
      <p:sp>
        <p:nvSpPr>
          <p:cNvPr id="20499" name="Line 21">
            <a:extLst>
              <a:ext uri="{FF2B5EF4-FFF2-40B4-BE49-F238E27FC236}">
                <a16:creationId xmlns:a16="http://schemas.microsoft.com/office/drawing/2014/main" id="{6D121FCB-47F3-49C7-969C-913561B7ADB9}"/>
              </a:ext>
            </a:extLst>
          </p:cNvPr>
          <p:cNvSpPr>
            <a:spLocks noChangeShapeType="1"/>
          </p:cNvSpPr>
          <p:nvPr/>
        </p:nvSpPr>
        <p:spPr bwMode="auto">
          <a:xfrm>
            <a:off x="3718720" y="4824413"/>
            <a:ext cx="1585913" cy="78740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0" name="Line 22">
            <a:extLst>
              <a:ext uri="{FF2B5EF4-FFF2-40B4-BE49-F238E27FC236}">
                <a16:creationId xmlns:a16="http://schemas.microsoft.com/office/drawing/2014/main" id="{DC0CE2E5-CD92-4C66-853C-A8A1DF8D692A}"/>
              </a:ext>
            </a:extLst>
          </p:cNvPr>
          <p:cNvSpPr>
            <a:spLocks noChangeShapeType="1"/>
          </p:cNvSpPr>
          <p:nvPr/>
        </p:nvSpPr>
        <p:spPr bwMode="auto">
          <a:xfrm flipV="1">
            <a:off x="4423569" y="4467225"/>
            <a:ext cx="877888" cy="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1" name="Text Box 23">
            <a:extLst>
              <a:ext uri="{FF2B5EF4-FFF2-40B4-BE49-F238E27FC236}">
                <a16:creationId xmlns:a16="http://schemas.microsoft.com/office/drawing/2014/main" id="{3D240090-7C99-40A7-8B4A-E7FE31DFCD9C}"/>
              </a:ext>
            </a:extLst>
          </p:cNvPr>
          <p:cNvSpPr txBox="1">
            <a:spLocks noChangeArrowheads="1"/>
          </p:cNvSpPr>
          <p:nvPr/>
        </p:nvSpPr>
        <p:spPr bwMode="auto">
          <a:xfrm>
            <a:off x="5452270" y="2879726"/>
            <a:ext cx="40607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b="1" dirty="0">
                <a:solidFill>
                  <a:srgbClr val="339933"/>
                </a:solidFill>
              </a:rPr>
              <a:t>Mitochondriální biogeneze</a:t>
            </a:r>
            <a:endParaRPr lang="fr-FR" altLang="cs-CZ" sz="2400" b="1" dirty="0">
              <a:solidFill>
                <a:srgbClr val="339933"/>
              </a:solidFill>
            </a:endParaRPr>
          </a:p>
          <a:p>
            <a:pPr eaLnBrk="1" hangingPunct="1"/>
            <a:r>
              <a:rPr lang="fr-FR" altLang="cs-CZ" sz="2400" b="1" dirty="0">
                <a:solidFill>
                  <a:srgbClr val="339933"/>
                </a:solidFill>
              </a:rPr>
              <a:t>                (PGC1)</a:t>
            </a:r>
          </a:p>
        </p:txBody>
      </p:sp>
      <p:sp>
        <p:nvSpPr>
          <p:cNvPr id="20502" name="Text Box 24">
            <a:extLst>
              <a:ext uri="{FF2B5EF4-FFF2-40B4-BE49-F238E27FC236}">
                <a16:creationId xmlns:a16="http://schemas.microsoft.com/office/drawing/2014/main" id="{898D562B-A090-470B-9506-0C875F50554B}"/>
              </a:ext>
            </a:extLst>
          </p:cNvPr>
          <p:cNvSpPr txBox="1">
            <a:spLocks noChangeArrowheads="1"/>
          </p:cNvSpPr>
          <p:nvPr/>
        </p:nvSpPr>
        <p:spPr bwMode="auto">
          <a:xfrm>
            <a:off x="5452270" y="4238625"/>
            <a:ext cx="2820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b="1" dirty="0">
                <a:solidFill>
                  <a:srgbClr val="339933"/>
                </a:solidFill>
              </a:rPr>
              <a:t>Transkripce </a:t>
            </a:r>
            <a:r>
              <a:rPr lang="fr-FR" altLang="cs-CZ" sz="2400" b="1" dirty="0">
                <a:solidFill>
                  <a:srgbClr val="339933"/>
                </a:solidFill>
              </a:rPr>
              <a:t>UCP1</a:t>
            </a:r>
          </a:p>
        </p:txBody>
      </p:sp>
      <p:sp>
        <p:nvSpPr>
          <p:cNvPr id="20503" name="Text Box 25">
            <a:extLst>
              <a:ext uri="{FF2B5EF4-FFF2-40B4-BE49-F238E27FC236}">
                <a16:creationId xmlns:a16="http://schemas.microsoft.com/office/drawing/2014/main" id="{CA15E3B6-3941-4B7D-AA96-BAE1E26476D1}"/>
              </a:ext>
            </a:extLst>
          </p:cNvPr>
          <p:cNvSpPr txBox="1">
            <a:spLocks noChangeArrowheads="1"/>
          </p:cNvSpPr>
          <p:nvPr/>
        </p:nvSpPr>
        <p:spPr bwMode="auto">
          <a:xfrm>
            <a:off x="5452269" y="5518150"/>
            <a:ext cx="2097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400" b="1" dirty="0">
                <a:solidFill>
                  <a:srgbClr val="339933"/>
                </a:solidFill>
              </a:rPr>
              <a:t>Lipol</a:t>
            </a:r>
            <a:r>
              <a:rPr lang="cs-CZ" altLang="cs-CZ" sz="2400" b="1" dirty="0" err="1">
                <a:solidFill>
                  <a:srgbClr val="339933"/>
                </a:solidFill>
              </a:rPr>
              <a:t>ýza</a:t>
            </a:r>
            <a:r>
              <a:rPr lang="fr-FR" altLang="cs-CZ" sz="2400" b="1" dirty="0">
                <a:solidFill>
                  <a:srgbClr val="339933"/>
                </a:solidFill>
              </a:rPr>
              <a:t> (FA)</a:t>
            </a:r>
          </a:p>
        </p:txBody>
      </p:sp>
      <p:sp>
        <p:nvSpPr>
          <p:cNvPr id="20504" name="Line 26">
            <a:extLst>
              <a:ext uri="{FF2B5EF4-FFF2-40B4-BE49-F238E27FC236}">
                <a16:creationId xmlns:a16="http://schemas.microsoft.com/office/drawing/2014/main" id="{AC151F40-77F3-44F4-B7E4-234EDB1F8C7C}"/>
              </a:ext>
            </a:extLst>
          </p:cNvPr>
          <p:cNvSpPr>
            <a:spLocks noChangeShapeType="1"/>
          </p:cNvSpPr>
          <p:nvPr/>
        </p:nvSpPr>
        <p:spPr bwMode="auto">
          <a:xfrm flipV="1">
            <a:off x="7019133" y="5214938"/>
            <a:ext cx="376237" cy="290512"/>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5" name="Line 27">
            <a:extLst>
              <a:ext uri="{FF2B5EF4-FFF2-40B4-BE49-F238E27FC236}">
                <a16:creationId xmlns:a16="http://schemas.microsoft.com/office/drawing/2014/main" id="{09E77869-8CBB-425D-9ED4-5EA6DA189FAE}"/>
              </a:ext>
            </a:extLst>
          </p:cNvPr>
          <p:cNvSpPr>
            <a:spLocks noChangeShapeType="1"/>
          </p:cNvSpPr>
          <p:nvPr/>
        </p:nvSpPr>
        <p:spPr bwMode="auto">
          <a:xfrm>
            <a:off x="7019133" y="6002338"/>
            <a:ext cx="376237" cy="290512"/>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6" name="Text Box 28">
            <a:extLst>
              <a:ext uri="{FF2B5EF4-FFF2-40B4-BE49-F238E27FC236}">
                <a16:creationId xmlns:a16="http://schemas.microsoft.com/office/drawing/2014/main" id="{14A29440-E35A-4053-B9C7-626DE84BD5AA}"/>
              </a:ext>
            </a:extLst>
          </p:cNvPr>
          <p:cNvSpPr txBox="1">
            <a:spLocks noChangeArrowheads="1"/>
          </p:cNvSpPr>
          <p:nvPr/>
        </p:nvSpPr>
        <p:spPr bwMode="auto">
          <a:xfrm>
            <a:off x="7449345" y="4852989"/>
            <a:ext cx="14013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400" b="1" dirty="0">
                <a:solidFill>
                  <a:srgbClr val="339933"/>
                </a:solidFill>
              </a:rPr>
              <a:t>UCP1 </a:t>
            </a:r>
          </a:p>
          <a:p>
            <a:pPr eaLnBrk="1" hangingPunct="1"/>
            <a:r>
              <a:rPr lang="cs-CZ" altLang="cs-CZ" sz="2400" b="1" dirty="0">
                <a:solidFill>
                  <a:srgbClr val="339933"/>
                </a:solidFill>
              </a:rPr>
              <a:t>aktivace</a:t>
            </a:r>
            <a:endParaRPr lang="fr-FR" altLang="cs-CZ" sz="2400" b="1" dirty="0">
              <a:solidFill>
                <a:srgbClr val="339933"/>
              </a:solidFill>
            </a:endParaRPr>
          </a:p>
        </p:txBody>
      </p:sp>
      <p:sp>
        <p:nvSpPr>
          <p:cNvPr id="20507" name="Text Box 29">
            <a:extLst>
              <a:ext uri="{FF2B5EF4-FFF2-40B4-BE49-F238E27FC236}">
                <a16:creationId xmlns:a16="http://schemas.microsoft.com/office/drawing/2014/main" id="{64117A56-0DED-4A35-827C-EE8026E8E107}"/>
              </a:ext>
            </a:extLst>
          </p:cNvPr>
          <p:cNvSpPr txBox="1">
            <a:spLocks noChangeArrowheads="1"/>
          </p:cNvSpPr>
          <p:nvPr/>
        </p:nvSpPr>
        <p:spPr bwMode="auto">
          <a:xfrm>
            <a:off x="7449345" y="6078538"/>
            <a:ext cx="1584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400" b="1" dirty="0">
                <a:solidFill>
                  <a:srgbClr val="339933"/>
                </a:solidFill>
                <a:latin typeface="Symbol" panose="05050102010706020507" pitchFamily="18" charset="2"/>
              </a:rPr>
              <a:t>b</a:t>
            </a:r>
            <a:r>
              <a:rPr lang="fr-FR" altLang="cs-CZ" sz="2400" b="1" dirty="0">
                <a:solidFill>
                  <a:srgbClr val="339933"/>
                </a:solidFill>
              </a:rPr>
              <a:t> oxida</a:t>
            </a:r>
            <a:r>
              <a:rPr lang="cs-CZ" altLang="cs-CZ" sz="2400" b="1" dirty="0" err="1">
                <a:solidFill>
                  <a:srgbClr val="339933"/>
                </a:solidFill>
              </a:rPr>
              <a:t>ce</a:t>
            </a:r>
            <a:endParaRPr lang="fr-FR" altLang="cs-CZ" sz="2400" b="1" dirty="0">
              <a:solidFill>
                <a:srgbClr val="339933"/>
              </a:solidFill>
            </a:endParaRPr>
          </a:p>
        </p:txBody>
      </p:sp>
      <p:sp>
        <p:nvSpPr>
          <p:cNvPr id="20508" name="Line 30">
            <a:extLst>
              <a:ext uri="{FF2B5EF4-FFF2-40B4-BE49-F238E27FC236}">
                <a16:creationId xmlns:a16="http://schemas.microsoft.com/office/drawing/2014/main" id="{032B1F16-25AE-40A2-93BE-9DE29FB6DD41}"/>
              </a:ext>
            </a:extLst>
          </p:cNvPr>
          <p:cNvSpPr>
            <a:spLocks noChangeShapeType="1"/>
          </p:cNvSpPr>
          <p:nvPr/>
        </p:nvSpPr>
        <p:spPr bwMode="auto">
          <a:xfrm flipV="1">
            <a:off x="3718720" y="3357563"/>
            <a:ext cx="1585913" cy="78740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cs-CZ"/>
          </a:p>
        </p:txBody>
      </p:sp>
      <p:sp>
        <p:nvSpPr>
          <p:cNvPr id="20509" name="Rectangle 31">
            <a:extLst>
              <a:ext uri="{FF2B5EF4-FFF2-40B4-BE49-F238E27FC236}">
                <a16:creationId xmlns:a16="http://schemas.microsoft.com/office/drawing/2014/main" id="{CAB698D5-67F0-4E5B-AC01-1CC5B04CD380}"/>
              </a:ext>
            </a:extLst>
          </p:cNvPr>
          <p:cNvSpPr>
            <a:spLocks noChangeArrowheads="1"/>
          </p:cNvSpPr>
          <p:nvPr/>
        </p:nvSpPr>
        <p:spPr bwMode="auto">
          <a:xfrm rot="5400000">
            <a:off x="8227028" y="4381282"/>
            <a:ext cx="3908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rgbClr val="CC0000"/>
                </a:solidFill>
              </a:rPr>
              <a:t>T</a:t>
            </a:r>
            <a:r>
              <a:rPr lang="cs-CZ" altLang="cs-CZ" sz="2000" b="1" dirty="0">
                <a:solidFill>
                  <a:srgbClr val="CC0000"/>
                </a:solidFill>
              </a:rPr>
              <a:t>ERMOGENEZE</a:t>
            </a:r>
            <a:endParaRPr lang="fr-FR" altLang="cs-CZ" sz="2000" b="1" dirty="0">
              <a:solidFill>
                <a:srgbClr val="CC0000"/>
              </a:solidFill>
            </a:endParaRPr>
          </a:p>
        </p:txBody>
      </p:sp>
      <p:sp>
        <p:nvSpPr>
          <p:cNvPr id="20510" name="Text Box 32">
            <a:extLst>
              <a:ext uri="{FF2B5EF4-FFF2-40B4-BE49-F238E27FC236}">
                <a16:creationId xmlns:a16="http://schemas.microsoft.com/office/drawing/2014/main" id="{239C07FC-C161-46D3-9A54-758A82AF4417}"/>
              </a:ext>
            </a:extLst>
          </p:cNvPr>
          <p:cNvSpPr txBox="1">
            <a:spLocks noChangeArrowheads="1"/>
          </p:cNvSpPr>
          <p:nvPr/>
        </p:nvSpPr>
        <p:spPr bwMode="auto">
          <a:xfrm>
            <a:off x="526757" y="105570"/>
            <a:ext cx="93137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800" b="1" dirty="0"/>
              <a:t>Adrenergní kontrola metabolismu hnědých adipocytů</a:t>
            </a:r>
            <a:endParaRPr lang="fr-FR" altLang="cs-CZ" sz="2800" b="1" dirty="0"/>
          </a:p>
        </p:txBody>
      </p:sp>
      <p:sp>
        <p:nvSpPr>
          <p:cNvPr id="33" name="Rectangle 12">
            <a:extLst>
              <a:ext uri="{FF2B5EF4-FFF2-40B4-BE49-F238E27FC236}">
                <a16:creationId xmlns:a16="http://schemas.microsoft.com/office/drawing/2014/main" id="{912C5E19-5902-4482-A965-16EDFEC722D8}"/>
              </a:ext>
            </a:extLst>
          </p:cNvPr>
          <p:cNvSpPr/>
          <p:nvPr/>
        </p:nvSpPr>
        <p:spPr>
          <a:xfrm>
            <a:off x="-5079" y="73332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liver">
            <a:extLst>
              <a:ext uri="{FF2B5EF4-FFF2-40B4-BE49-F238E27FC236}">
                <a16:creationId xmlns:a16="http://schemas.microsoft.com/office/drawing/2014/main" id="{64C8F9D3-4172-474B-9646-01E9F9541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395" y="4135439"/>
            <a:ext cx="2176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Group 3">
            <a:extLst>
              <a:ext uri="{FF2B5EF4-FFF2-40B4-BE49-F238E27FC236}">
                <a16:creationId xmlns:a16="http://schemas.microsoft.com/office/drawing/2014/main" id="{C540EA2D-117E-43FF-B63C-A7E8165D8B8B}"/>
              </a:ext>
            </a:extLst>
          </p:cNvPr>
          <p:cNvGrpSpPr>
            <a:grpSpLocks/>
          </p:cNvGrpSpPr>
          <p:nvPr/>
        </p:nvGrpSpPr>
        <p:grpSpPr bwMode="auto">
          <a:xfrm>
            <a:off x="894557" y="4484559"/>
            <a:ext cx="2663825" cy="855663"/>
            <a:chOff x="995" y="1419"/>
            <a:chExt cx="1208" cy="434"/>
          </a:xfrm>
        </p:grpSpPr>
        <p:sp>
          <p:nvSpPr>
            <p:cNvPr id="35030" name="Freeform 4">
              <a:extLst>
                <a:ext uri="{FF2B5EF4-FFF2-40B4-BE49-F238E27FC236}">
                  <a16:creationId xmlns:a16="http://schemas.microsoft.com/office/drawing/2014/main" id="{1445D3F6-4062-424F-8A4B-69F2E8EC99ED}"/>
                </a:ext>
              </a:extLst>
            </p:cNvPr>
            <p:cNvSpPr>
              <a:spLocks/>
            </p:cNvSpPr>
            <p:nvPr/>
          </p:nvSpPr>
          <p:spPr bwMode="auto">
            <a:xfrm rot="-5400000">
              <a:off x="1382" y="1032"/>
              <a:ext cx="434" cy="1208"/>
            </a:xfrm>
            <a:custGeom>
              <a:avLst/>
              <a:gdLst>
                <a:gd name="T0" fmla="*/ 436 w 728"/>
                <a:gd name="T1" fmla="*/ 0 h 1608"/>
                <a:gd name="T2" fmla="*/ 300 w 728"/>
                <a:gd name="T3" fmla="*/ 0 h 1608"/>
                <a:gd name="T4" fmla="*/ 308 w 728"/>
                <a:gd name="T5" fmla="*/ 60 h 1608"/>
                <a:gd name="T6" fmla="*/ 268 w 728"/>
                <a:gd name="T7" fmla="*/ 164 h 1608"/>
                <a:gd name="T8" fmla="*/ 196 w 728"/>
                <a:gd name="T9" fmla="*/ 304 h 1608"/>
                <a:gd name="T10" fmla="*/ 96 w 728"/>
                <a:gd name="T11" fmla="*/ 468 h 1608"/>
                <a:gd name="T12" fmla="*/ 32 w 728"/>
                <a:gd name="T13" fmla="*/ 640 h 1608"/>
                <a:gd name="T14" fmla="*/ 8 w 728"/>
                <a:gd name="T15" fmla="*/ 768 h 1608"/>
                <a:gd name="T16" fmla="*/ 0 w 728"/>
                <a:gd name="T17" fmla="*/ 920 h 1608"/>
                <a:gd name="T18" fmla="*/ 52 w 728"/>
                <a:gd name="T19" fmla="*/ 1104 h 1608"/>
                <a:gd name="T20" fmla="*/ 156 w 728"/>
                <a:gd name="T21" fmla="*/ 1272 h 1608"/>
                <a:gd name="T22" fmla="*/ 240 w 728"/>
                <a:gd name="T23" fmla="*/ 1384 h 1608"/>
                <a:gd name="T24" fmla="*/ 296 w 728"/>
                <a:gd name="T25" fmla="*/ 1464 h 1608"/>
                <a:gd name="T26" fmla="*/ 324 w 728"/>
                <a:gd name="T27" fmla="*/ 1528 h 1608"/>
                <a:gd name="T28" fmla="*/ 312 w 728"/>
                <a:gd name="T29" fmla="*/ 1608 h 1608"/>
                <a:gd name="T30" fmla="*/ 416 w 728"/>
                <a:gd name="T31" fmla="*/ 1600 h 1608"/>
                <a:gd name="T32" fmla="*/ 416 w 728"/>
                <a:gd name="T33" fmla="*/ 1536 h 1608"/>
                <a:gd name="T34" fmla="*/ 432 w 728"/>
                <a:gd name="T35" fmla="*/ 1472 h 1608"/>
                <a:gd name="T36" fmla="*/ 536 w 728"/>
                <a:gd name="T37" fmla="*/ 1320 h 1608"/>
                <a:gd name="T38" fmla="*/ 652 w 728"/>
                <a:gd name="T39" fmla="*/ 1156 h 1608"/>
                <a:gd name="T40" fmla="*/ 712 w 728"/>
                <a:gd name="T41" fmla="*/ 1004 h 1608"/>
                <a:gd name="T42" fmla="*/ 728 w 728"/>
                <a:gd name="T43" fmla="*/ 768 h 1608"/>
                <a:gd name="T44" fmla="*/ 700 w 728"/>
                <a:gd name="T45" fmla="*/ 632 h 1608"/>
                <a:gd name="T46" fmla="*/ 656 w 728"/>
                <a:gd name="T47" fmla="*/ 496 h 1608"/>
                <a:gd name="T48" fmla="*/ 548 w 728"/>
                <a:gd name="T49" fmla="*/ 320 h 1608"/>
                <a:gd name="T50" fmla="*/ 448 w 728"/>
                <a:gd name="T51" fmla="*/ 156 h 1608"/>
                <a:gd name="T52" fmla="*/ 424 w 728"/>
                <a:gd name="T53" fmla="*/ 72 h 1608"/>
                <a:gd name="T54" fmla="*/ 436 w 728"/>
                <a:gd name="T55" fmla="*/ 0 h 16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8"/>
                <a:gd name="T85" fmla="*/ 0 h 1608"/>
                <a:gd name="T86" fmla="*/ 728 w 728"/>
                <a:gd name="T87" fmla="*/ 1608 h 16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8" h="1608">
                  <a:moveTo>
                    <a:pt x="436" y="0"/>
                  </a:moveTo>
                  <a:lnTo>
                    <a:pt x="300" y="0"/>
                  </a:lnTo>
                  <a:lnTo>
                    <a:pt x="308" y="60"/>
                  </a:lnTo>
                  <a:lnTo>
                    <a:pt x="268" y="164"/>
                  </a:lnTo>
                  <a:lnTo>
                    <a:pt x="196" y="304"/>
                  </a:lnTo>
                  <a:lnTo>
                    <a:pt x="96" y="468"/>
                  </a:lnTo>
                  <a:lnTo>
                    <a:pt x="32" y="640"/>
                  </a:lnTo>
                  <a:lnTo>
                    <a:pt x="8" y="768"/>
                  </a:lnTo>
                  <a:lnTo>
                    <a:pt x="0" y="920"/>
                  </a:lnTo>
                  <a:lnTo>
                    <a:pt x="52" y="1104"/>
                  </a:lnTo>
                  <a:lnTo>
                    <a:pt x="156" y="1272"/>
                  </a:lnTo>
                  <a:lnTo>
                    <a:pt x="240" y="1384"/>
                  </a:lnTo>
                  <a:lnTo>
                    <a:pt x="296" y="1464"/>
                  </a:lnTo>
                  <a:lnTo>
                    <a:pt x="324" y="1528"/>
                  </a:lnTo>
                  <a:lnTo>
                    <a:pt x="312" y="1608"/>
                  </a:lnTo>
                  <a:lnTo>
                    <a:pt x="416" y="1600"/>
                  </a:lnTo>
                  <a:lnTo>
                    <a:pt x="416" y="1536"/>
                  </a:lnTo>
                  <a:lnTo>
                    <a:pt x="432" y="1472"/>
                  </a:lnTo>
                  <a:lnTo>
                    <a:pt x="536" y="1320"/>
                  </a:lnTo>
                  <a:lnTo>
                    <a:pt x="652" y="1156"/>
                  </a:lnTo>
                  <a:lnTo>
                    <a:pt x="712" y="1004"/>
                  </a:lnTo>
                  <a:lnTo>
                    <a:pt x="728" y="768"/>
                  </a:lnTo>
                  <a:lnTo>
                    <a:pt x="700" y="632"/>
                  </a:lnTo>
                  <a:lnTo>
                    <a:pt x="656" y="496"/>
                  </a:lnTo>
                  <a:lnTo>
                    <a:pt x="548" y="320"/>
                  </a:lnTo>
                  <a:lnTo>
                    <a:pt x="448" y="156"/>
                  </a:lnTo>
                  <a:lnTo>
                    <a:pt x="424" y="72"/>
                  </a:lnTo>
                  <a:lnTo>
                    <a:pt x="436" y="0"/>
                  </a:lnTo>
                  <a:close/>
                </a:path>
              </a:pathLst>
            </a:custGeom>
            <a:solidFill>
              <a:srgbClr val="A50021"/>
            </a:solidFill>
            <a:ln w="12700">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1" name="Freeform 5">
              <a:extLst>
                <a:ext uri="{FF2B5EF4-FFF2-40B4-BE49-F238E27FC236}">
                  <a16:creationId xmlns:a16="http://schemas.microsoft.com/office/drawing/2014/main" id="{9A3FC31F-7805-4D81-A06C-0090238D7A09}"/>
                </a:ext>
              </a:extLst>
            </p:cNvPr>
            <p:cNvSpPr>
              <a:spLocks/>
            </p:cNvSpPr>
            <p:nvPr/>
          </p:nvSpPr>
          <p:spPr bwMode="auto">
            <a:xfrm rot="-5400000">
              <a:off x="1501" y="1141"/>
              <a:ext cx="178" cy="1167"/>
            </a:xfrm>
            <a:custGeom>
              <a:avLst/>
              <a:gdLst>
                <a:gd name="T0" fmla="*/ 219 w 252"/>
                <a:gd name="T1" fmla="*/ 9 h 1453"/>
                <a:gd name="T2" fmla="*/ 227 w 252"/>
                <a:gd name="T3" fmla="*/ 77 h 1453"/>
                <a:gd name="T4" fmla="*/ 71 w 252"/>
                <a:gd name="T5" fmla="*/ 473 h 1453"/>
                <a:gd name="T6" fmla="*/ 11 w 252"/>
                <a:gd name="T7" fmla="*/ 833 h 1453"/>
                <a:gd name="T8" fmla="*/ 135 w 252"/>
                <a:gd name="T9" fmla="*/ 1205 h 1453"/>
                <a:gd name="T10" fmla="*/ 231 w 252"/>
                <a:gd name="T11" fmla="*/ 1385 h 1453"/>
                <a:gd name="T12" fmla="*/ 243 w 252"/>
                <a:gd name="T13" fmla="*/ 1453 h 1453"/>
                <a:gd name="T14" fmla="*/ 0 60000 65536"/>
                <a:gd name="T15" fmla="*/ 0 60000 65536"/>
                <a:gd name="T16" fmla="*/ 0 60000 65536"/>
                <a:gd name="T17" fmla="*/ 0 60000 65536"/>
                <a:gd name="T18" fmla="*/ 0 60000 65536"/>
                <a:gd name="T19" fmla="*/ 0 60000 65536"/>
                <a:gd name="T20" fmla="*/ 0 60000 65536"/>
                <a:gd name="T21" fmla="*/ 0 w 252"/>
                <a:gd name="T22" fmla="*/ 0 h 1453"/>
                <a:gd name="T23" fmla="*/ 252 w 252"/>
                <a:gd name="T24" fmla="*/ 1453 h 1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2" h="1453">
                  <a:moveTo>
                    <a:pt x="219" y="9"/>
                  </a:moveTo>
                  <a:cubicBezTo>
                    <a:pt x="235" y="4"/>
                    <a:pt x="252" y="0"/>
                    <a:pt x="227" y="77"/>
                  </a:cubicBezTo>
                  <a:cubicBezTo>
                    <a:pt x="202" y="154"/>
                    <a:pt x="107" y="347"/>
                    <a:pt x="71" y="473"/>
                  </a:cubicBezTo>
                  <a:cubicBezTo>
                    <a:pt x="35" y="599"/>
                    <a:pt x="0" y="711"/>
                    <a:pt x="11" y="833"/>
                  </a:cubicBezTo>
                  <a:cubicBezTo>
                    <a:pt x="22" y="955"/>
                    <a:pt x="98" y="1113"/>
                    <a:pt x="135" y="1205"/>
                  </a:cubicBezTo>
                  <a:cubicBezTo>
                    <a:pt x="172" y="1297"/>
                    <a:pt x="213" y="1344"/>
                    <a:pt x="231" y="1385"/>
                  </a:cubicBezTo>
                  <a:cubicBezTo>
                    <a:pt x="249" y="1426"/>
                    <a:pt x="242" y="1439"/>
                    <a:pt x="243" y="145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2" name="Freeform 6">
              <a:extLst>
                <a:ext uri="{FF2B5EF4-FFF2-40B4-BE49-F238E27FC236}">
                  <a16:creationId xmlns:a16="http://schemas.microsoft.com/office/drawing/2014/main" id="{53652823-E559-4DBD-B96D-334CACBE4573}"/>
                </a:ext>
              </a:extLst>
            </p:cNvPr>
            <p:cNvSpPr>
              <a:spLocks/>
            </p:cNvSpPr>
            <p:nvPr/>
          </p:nvSpPr>
          <p:spPr bwMode="auto">
            <a:xfrm rot="16200000" flipH="1">
              <a:off x="1500" y="956"/>
              <a:ext cx="179" cy="1167"/>
            </a:xfrm>
            <a:custGeom>
              <a:avLst/>
              <a:gdLst>
                <a:gd name="T0" fmla="*/ 219 w 252"/>
                <a:gd name="T1" fmla="*/ 9 h 1453"/>
                <a:gd name="T2" fmla="*/ 227 w 252"/>
                <a:gd name="T3" fmla="*/ 77 h 1453"/>
                <a:gd name="T4" fmla="*/ 71 w 252"/>
                <a:gd name="T5" fmla="*/ 473 h 1453"/>
                <a:gd name="T6" fmla="*/ 11 w 252"/>
                <a:gd name="T7" fmla="*/ 833 h 1453"/>
                <a:gd name="T8" fmla="*/ 135 w 252"/>
                <a:gd name="T9" fmla="*/ 1205 h 1453"/>
                <a:gd name="T10" fmla="*/ 231 w 252"/>
                <a:gd name="T11" fmla="*/ 1385 h 1453"/>
                <a:gd name="T12" fmla="*/ 243 w 252"/>
                <a:gd name="T13" fmla="*/ 1453 h 1453"/>
                <a:gd name="T14" fmla="*/ 0 60000 65536"/>
                <a:gd name="T15" fmla="*/ 0 60000 65536"/>
                <a:gd name="T16" fmla="*/ 0 60000 65536"/>
                <a:gd name="T17" fmla="*/ 0 60000 65536"/>
                <a:gd name="T18" fmla="*/ 0 60000 65536"/>
                <a:gd name="T19" fmla="*/ 0 60000 65536"/>
                <a:gd name="T20" fmla="*/ 0 60000 65536"/>
                <a:gd name="T21" fmla="*/ 0 w 252"/>
                <a:gd name="T22" fmla="*/ 0 h 1453"/>
                <a:gd name="T23" fmla="*/ 252 w 252"/>
                <a:gd name="T24" fmla="*/ 1453 h 1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2" h="1453">
                  <a:moveTo>
                    <a:pt x="219" y="9"/>
                  </a:moveTo>
                  <a:cubicBezTo>
                    <a:pt x="235" y="4"/>
                    <a:pt x="252" y="0"/>
                    <a:pt x="227" y="77"/>
                  </a:cubicBezTo>
                  <a:cubicBezTo>
                    <a:pt x="202" y="154"/>
                    <a:pt x="107" y="347"/>
                    <a:pt x="71" y="473"/>
                  </a:cubicBezTo>
                  <a:cubicBezTo>
                    <a:pt x="35" y="599"/>
                    <a:pt x="0" y="711"/>
                    <a:pt x="11" y="833"/>
                  </a:cubicBezTo>
                  <a:cubicBezTo>
                    <a:pt x="22" y="955"/>
                    <a:pt x="98" y="1113"/>
                    <a:pt x="135" y="1205"/>
                  </a:cubicBezTo>
                  <a:cubicBezTo>
                    <a:pt x="172" y="1297"/>
                    <a:pt x="213" y="1344"/>
                    <a:pt x="231" y="1385"/>
                  </a:cubicBezTo>
                  <a:cubicBezTo>
                    <a:pt x="249" y="1426"/>
                    <a:pt x="242" y="1439"/>
                    <a:pt x="243" y="145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3" name="Freeform 7">
              <a:extLst>
                <a:ext uri="{FF2B5EF4-FFF2-40B4-BE49-F238E27FC236}">
                  <a16:creationId xmlns:a16="http://schemas.microsoft.com/office/drawing/2014/main" id="{7A1442A1-4038-4B8C-9D25-BD6427625761}"/>
                </a:ext>
              </a:extLst>
            </p:cNvPr>
            <p:cNvSpPr>
              <a:spLocks/>
            </p:cNvSpPr>
            <p:nvPr/>
          </p:nvSpPr>
          <p:spPr bwMode="auto">
            <a:xfrm rot="-5400000">
              <a:off x="1517" y="1205"/>
              <a:ext cx="145" cy="1018"/>
            </a:xfrm>
            <a:custGeom>
              <a:avLst/>
              <a:gdLst>
                <a:gd name="T0" fmla="*/ 205 w 205"/>
                <a:gd name="T1" fmla="*/ 0 h 1268"/>
                <a:gd name="T2" fmla="*/ 153 w 205"/>
                <a:gd name="T3" fmla="*/ 192 h 1268"/>
                <a:gd name="T4" fmla="*/ 53 w 205"/>
                <a:gd name="T5" fmla="*/ 476 h 1268"/>
                <a:gd name="T6" fmla="*/ 25 w 205"/>
                <a:gd name="T7" fmla="*/ 728 h 1268"/>
                <a:gd name="T8" fmla="*/ 205 w 205"/>
                <a:gd name="T9" fmla="*/ 1268 h 1268"/>
                <a:gd name="T10" fmla="*/ 0 60000 65536"/>
                <a:gd name="T11" fmla="*/ 0 60000 65536"/>
                <a:gd name="T12" fmla="*/ 0 60000 65536"/>
                <a:gd name="T13" fmla="*/ 0 60000 65536"/>
                <a:gd name="T14" fmla="*/ 0 60000 65536"/>
                <a:gd name="T15" fmla="*/ 0 w 205"/>
                <a:gd name="T16" fmla="*/ 0 h 1268"/>
                <a:gd name="T17" fmla="*/ 205 w 205"/>
                <a:gd name="T18" fmla="*/ 1268 h 1268"/>
              </a:gdLst>
              <a:ahLst/>
              <a:cxnLst>
                <a:cxn ang="T10">
                  <a:pos x="T0" y="T1"/>
                </a:cxn>
                <a:cxn ang="T11">
                  <a:pos x="T2" y="T3"/>
                </a:cxn>
                <a:cxn ang="T12">
                  <a:pos x="T4" y="T5"/>
                </a:cxn>
                <a:cxn ang="T13">
                  <a:pos x="T6" y="T7"/>
                </a:cxn>
                <a:cxn ang="T14">
                  <a:pos x="T8" y="T9"/>
                </a:cxn>
              </a:cxnLst>
              <a:rect l="T15" t="T16" r="T17" b="T18"/>
              <a:pathLst>
                <a:path w="205" h="1268">
                  <a:moveTo>
                    <a:pt x="205" y="0"/>
                  </a:moveTo>
                  <a:cubicBezTo>
                    <a:pt x="191" y="56"/>
                    <a:pt x="178" y="113"/>
                    <a:pt x="153" y="192"/>
                  </a:cubicBezTo>
                  <a:cubicBezTo>
                    <a:pt x="128" y="271"/>
                    <a:pt x="74" y="387"/>
                    <a:pt x="53" y="476"/>
                  </a:cubicBezTo>
                  <a:cubicBezTo>
                    <a:pt x="32" y="565"/>
                    <a:pt x="0" y="596"/>
                    <a:pt x="25" y="728"/>
                  </a:cubicBezTo>
                  <a:cubicBezTo>
                    <a:pt x="50" y="860"/>
                    <a:pt x="127" y="1064"/>
                    <a:pt x="205" y="126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4" name="Freeform 8">
              <a:extLst>
                <a:ext uri="{FF2B5EF4-FFF2-40B4-BE49-F238E27FC236}">
                  <a16:creationId xmlns:a16="http://schemas.microsoft.com/office/drawing/2014/main" id="{9117E924-CBB6-4A27-88E1-6F9DA90D5187}"/>
                </a:ext>
              </a:extLst>
            </p:cNvPr>
            <p:cNvSpPr>
              <a:spLocks/>
            </p:cNvSpPr>
            <p:nvPr/>
          </p:nvSpPr>
          <p:spPr bwMode="auto">
            <a:xfrm rot="16200000" flipH="1">
              <a:off x="1517" y="1044"/>
              <a:ext cx="146" cy="1018"/>
            </a:xfrm>
            <a:custGeom>
              <a:avLst/>
              <a:gdLst>
                <a:gd name="T0" fmla="*/ 205 w 205"/>
                <a:gd name="T1" fmla="*/ 0 h 1268"/>
                <a:gd name="T2" fmla="*/ 153 w 205"/>
                <a:gd name="T3" fmla="*/ 192 h 1268"/>
                <a:gd name="T4" fmla="*/ 53 w 205"/>
                <a:gd name="T5" fmla="*/ 476 h 1268"/>
                <a:gd name="T6" fmla="*/ 25 w 205"/>
                <a:gd name="T7" fmla="*/ 728 h 1268"/>
                <a:gd name="T8" fmla="*/ 205 w 205"/>
                <a:gd name="T9" fmla="*/ 1268 h 1268"/>
                <a:gd name="T10" fmla="*/ 0 60000 65536"/>
                <a:gd name="T11" fmla="*/ 0 60000 65536"/>
                <a:gd name="T12" fmla="*/ 0 60000 65536"/>
                <a:gd name="T13" fmla="*/ 0 60000 65536"/>
                <a:gd name="T14" fmla="*/ 0 60000 65536"/>
                <a:gd name="T15" fmla="*/ 0 w 205"/>
                <a:gd name="T16" fmla="*/ 0 h 1268"/>
                <a:gd name="T17" fmla="*/ 205 w 205"/>
                <a:gd name="T18" fmla="*/ 1268 h 1268"/>
              </a:gdLst>
              <a:ahLst/>
              <a:cxnLst>
                <a:cxn ang="T10">
                  <a:pos x="T0" y="T1"/>
                </a:cxn>
                <a:cxn ang="T11">
                  <a:pos x="T2" y="T3"/>
                </a:cxn>
                <a:cxn ang="T12">
                  <a:pos x="T4" y="T5"/>
                </a:cxn>
                <a:cxn ang="T13">
                  <a:pos x="T6" y="T7"/>
                </a:cxn>
                <a:cxn ang="T14">
                  <a:pos x="T8" y="T9"/>
                </a:cxn>
              </a:cxnLst>
              <a:rect l="T15" t="T16" r="T17" b="T18"/>
              <a:pathLst>
                <a:path w="205" h="1268">
                  <a:moveTo>
                    <a:pt x="205" y="0"/>
                  </a:moveTo>
                  <a:cubicBezTo>
                    <a:pt x="191" y="56"/>
                    <a:pt x="178" y="113"/>
                    <a:pt x="153" y="192"/>
                  </a:cubicBezTo>
                  <a:cubicBezTo>
                    <a:pt x="128" y="271"/>
                    <a:pt x="74" y="387"/>
                    <a:pt x="53" y="476"/>
                  </a:cubicBezTo>
                  <a:cubicBezTo>
                    <a:pt x="32" y="565"/>
                    <a:pt x="0" y="596"/>
                    <a:pt x="25" y="728"/>
                  </a:cubicBezTo>
                  <a:cubicBezTo>
                    <a:pt x="50" y="860"/>
                    <a:pt x="127" y="1064"/>
                    <a:pt x="205" y="126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5" name="Freeform 9">
              <a:extLst>
                <a:ext uri="{FF2B5EF4-FFF2-40B4-BE49-F238E27FC236}">
                  <a16:creationId xmlns:a16="http://schemas.microsoft.com/office/drawing/2014/main" id="{61D481D4-F00B-431D-95DF-AA23AB55FCBF}"/>
                </a:ext>
              </a:extLst>
            </p:cNvPr>
            <p:cNvSpPr>
              <a:spLocks/>
            </p:cNvSpPr>
            <p:nvPr/>
          </p:nvSpPr>
          <p:spPr bwMode="auto">
            <a:xfrm rot="-5400000">
              <a:off x="1545" y="1202"/>
              <a:ext cx="84" cy="960"/>
            </a:xfrm>
            <a:custGeom>
              <a:avLst/>
              <a:gdLst>
                <a:gd name="T0" fmla="*/ 111 w 118"/>
                <a:gd name="T1" fmla="*/ 19 h 1195"/>
                <a:gd name="T2" fmla="*/ 111 w 118"/>
                <a:gd name="T3" fmla="*/ 43 h 1195"/>
                <a:gd name="T4" fmla="*/ 71 w 118"/>
                <a:gd name="T5" fmla="*/ 279 h 1195"/>
                <a:gd name="T6" fmla="*/ 7 w 118"/>
                <a:gd name="T7" fmla="*/ 615 h 1195"/>
                <a:gd name="T8" fmla="*/ 111 w 118"/>
                <a:gd name="T9" fmla="*/ 1195 h 1195"/>
                <a:gd name="T10" fmla="*/ 0 60000 65536"/>
                <a:gd name="T11" fmla="*/ 0 60000 65536"/>
                <a:gd name="T12" fmla="*/ 0 60000 65536"/>
                <a:gd name="T13" fmla="*/ 0 60000 65536"/>
                <a:gd name="T14" fmla="*/ 0 60000 65536"/>
                <a:gd name="T15" fmla="*/ 0 w 118"/>
                <a:gd name="T16" fmla="*/ 0 h 1195"/>
                <a:gd name="T17" fmla="*/ 118 w 118"/>
                <a:gd name="T18" fmla="*/ 1195 h 1195"/>
              </a:gdLst>
              <a:ahLst/>
              <a:cxnLst>
                <a:cxn ang="T10">
                  <a:pos x="T0" y="T1"/>
                </a:cxn>
                <a:cxn ang="T11">
                  <a:pos x="T2" y="T3"/>
                </a:cxn>
                <a:cxn ang="T12">
                  <a:pos x="T4" y="T5"/>
                </a:cxn>
                <a:cxn ang="T13">
                  <a:pos x="T6" y="T7"/>
                </a:cxn>
                <a:cxn ang="T14">
                  <a:pos x="T8" y="T9"/>
                </a:cxn>
              </a:cxnLst>
              <a:rect l="T15" t="T16" r="T17" b="T18"/>
              <a:pathLst>
                <a:path w="118" h="1195">
                  <a:moveTo>
                    <a:pt x="111" y="19"/>
                  </a:moveTo>
                  <a:cubicBezTo>
                    <a:pt x="114" y="9"/>
                    <a:pt x="118" y="0"/>
                    <a:pt x="111" y="43"/>
                  </a:cubicBezTo>
                  <a:cubicBezTo>
                    <a:pt x="104" y="86"/>
                    <a:pt x="88" y="184"/>
                    <a:pt x="71" y="279"/>
                  </a:cubicBezTo>
                  <a:cubicBezTo>
                    <a:pt x="54" y="374"/>
                    <a:pt x="0" y="462"/>
                    <a:pt x="7" y="615"/>
                  </a:cubicBezTo>
                  <a:cubicBezTo>
                    <a:pt x="14" y="768"/>
                    <a:pt x="62" y="981"/>
                    <a:pt x="111" y="119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6" name="Freeform 10">
              <a:extLst>
                <a:ext uri="{FF2B5EF4-FFF2-40B4-BE49-F238E27FC236}">
                  <a16:creationId xmlns:a16="http://schemas.microsoft.com/office/drawing/2014/main" id="{667EC7BE-2C07-437C-BEDA-73D8ECA99140}"/>
                </a:ext>
              </a:extLst>
            </p:cNvPr>
            <p:cNvSpPr>
              <a:spLocks/>
            </p:cNvSpPr>
            <p:nvPr/>
          </p:nvSpPr>
          <p:spPr bwMode="auto">
            <a:xfrm rot="16200000" flipH="1">
              <a:off x="1545" y="1108"/>
              <a:ext cx="84" cy="960"/>
            </a:xfrm>
            <a:custGeom>
              <a:avLst/>
              <a:gdLst>
                <a:gd name="T0" fmla="*/ 111 w 118"/>
                <a:gd name="T1" fmla="*/ 19 h 1195"/>
                <a:gd name="T2" fmla="*/ 111 w 118"/>
                <a:gd name="T3" fmla="*/ 43 h 1195"/>
                <a:gd name="T4" fmla="*/ 71 w 118"/>
                <a:gd name="T5" fmla="*/ 279 h 1195"/>
                <a:gd name="T6" fmla="*/ 7 w 118"/>
                <a:gd name="T7" fmla="*/ 615 h 1195"/>
                <a:gd name="T8" fmla="*/ 111 w 118"/>
                <a:gd name="T9" fmla="*/ 1195 h 1195"/>
                <a:gd name="T10" fmla="*/ 0 60000 65536"/>
                <a:gd name="T11" fmla="*/ 0 60000 65536"/>
                <a:gd name="T12" fmla="*/ 0 60000 65536"/>
                <a:gd name="T13" fmla="*/ 0 60000 65536"/>
                <a:gd name="T14" fmla="*/ 0 60000 65536"/>
                <a:gd name="T15" fmla="*/ 0 w 118"/>
                <a:gd name="T16" fmla="*/ 0 h 1195"/>
                <a:gd name="T17" fmla="*/ 118 w 118"/>
                <a:gd name="T18" fmla="*/ 1195 h 1195"/>
              </a:gdLst>
              <a:ahLst/>
              <a:cxnLst>
                <a:cxn ang="T10">
                  <a:pos x="T0" y="T1"/>
                </a:cxn>
                <a:cxn ang="T11">
                  <a:pos x="T2" y="T3"/>
                </a:cxn>
                <a:cxn ang="T12">
                  <a:pos x="T4" y="T5"/>
                </a:cxn>
                <a:cxn ang="T13">
                  <a:pos x="T6" y="T7"/>
                </a:cxn>
                <a:cxn ang="T14">
                  <a:pos x="T8" y="T9"/>
                </a:cxn>
              </a:cxnLst>
              <a:rect l="T15" t="T16" r="T17" b="T18"/>
              <a:pathLst>
                <a:path w="118" h="1195">
                  <a:moveTo>
                    <a:pt x="111" y="19"/>
                  </a:moveTo>
                  <a:cubicBezTo>
                    <a:pt x="114" y="9"/>
                    <a:pt x="118" y="0"/>
                    <a:pt x="111" y="43"/>
                  </a:cubicBezTo>
                  <a:cubicBezTo>
                    <a:pt x="104" y="86"/>
                    <a:pt x="88" y="184"/>
                    <a:pt x="71" y="279"/>
                  </a:cubicBezTo>
                  <a:cubicBezTo>
                    <a:pt x="54" y="374"/>
                    <a:pt x="0" y="462"/>
                    <a:pt x="7" y="615"/>
                  </a:cubicBezTo>
                  <a:cubicBezTo>
                    <a:pt x="14" y="768"/>
                    <a:pt x="62" y="981"/>
                    <a:pt x="111" y="119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37" name="Freeform 11">
              <a:extLst>
                <a:ext uri="{FF2B5EF4-FFF2-40B4-BE49-F238E27FC236}">
                  <a16:creationId xmlns:a16="http://schemas.microsoft.com/office/drawing/2014/main" id="{FCDA768A-FE4E-4587-A64A-C466258652D8}"/>
                </a:ext>
              </a:extLst>
            </p:cNvPr>
            <p:cNvSpPr>
              <a:spLocks/>
            </p:cNvSpPr>
            <p:nvPr/>
          </p:nvSpPr>
          <p:spPr bwMode="auto">
            <a:xfrm rot="-5400000">
              <a:off x="1637" y="1224"/>
              <a:ext cx="0" cy="823"/>
            </a:xfrm>
            <a:custGeom>
              <a:avLst/>
              <a:gdLst>
                <a:gd name="T0" fmla="*/ 0 w 1"/>
                <a:gd name="T1" fmla="*/ 0 h 1024"/>
                <a:gd name="T2" fmla="*/ 0 w 1"/>
                <a:gd name="T3" fmla="*/ 1024 h 1024"/>
                <a:gd name="T4" fmla="*/ 0 60000 65536"/>
                <a:gd name="T5" fmla="*/ 0 60000 65536"/>
                <a:gd name="T6" fmla="*/ 0 w 1"/>
                <a:gd name="T7" fmla="*/ 0 h 1024"/>
                <a:gd name="T8" fmla="*/ 0 w 1"/>
                <a:gd name="T9" fmla="*/ 1024 h 1024"/>
              </a:gdLst>
              <a:ahLst/>
              <a:cxnLst>
                <a:cxn ang="T4">
                  <a:pos x="T0" y="T1"/>
                </a:cxn>
                <a:cxn ang="T5">
                  <a:pos x="T2" y="T3"/>
                </a:cxn>
              </a:cxnLst>
              <a:rect l="T6" t="T7" r="T8" b="T9"/>
              <a:pathLst>
                <a:path w="1" h="1024">
                  <a:moveTo>
                    <a:pt x="0" y="0"/>
                  </a:moveTo>
                  <a:cubicBezTo>
                    <a:pt x="0" y="0"/>
                    <a:pt x="0" y="512"/>
                    <a:pt x="0" y="1024"/>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34820" name="Freeform 12">
            <a:extLst>
              <a:ext uri="{FF2B5EF4-FFF2-40B4-BE49-F238E27FC236}">
                <a16:creationId xmlns:a16="http://schemas.microsoft.com/office/drawing/2014/main" id="{87A62C02-9210-4D2F-B665-92FF91B4525D}"/>
              </a:ext>
            </a:extLst>
          </p:cNvPr>
          <p:cNvSpPr>
            <a:spLocks/>
          </p:cNvSpPr>
          <p:nvPr/>
        </p:nvSpPr>
        <p:spPr bwMode="auto">
          <a:xfrm flipH="1">
            <a:off x="7587457" y="1195388"/>
            <a:ext cx="1758950" cy="2976562"/>
          </a:xfrm>
          <a:custGeom>
            <a:avLst/>
            <a:gdLst>
              <a:gd name="T0" fmla="*/ 1134 w 1134"/>
              <a:gd name="T1" fmla="*/ 0 h 2140"/>
              <a:gd name="T2" fmla="*/ 192 w 1134"/>
              <a:gd name="T3" fmla="*/ 677 h 2140"/>
              <a:gd name="T4" fmla="*/ 0 w 1134"/>
              <a:gd name="T5" fmla="*/ 2140 h 2140"/>
              <a:gd name="T6" fmla="*/ 0 60000 65536"/>
              <a:gd name="T7" fmla="*/ 0 60000 65536"/>
              <a:gd name="T8" fmla="*/ 0 60000 65536"/>
              <a:gd name="T9" fmla="*/ 0 w 1134"/>
              <a:gd name="T10" fmla="*/ 0 h 2140"/>
              <a:gd name="T11" fmla="*/ 1134 w 1134"/>
              <a:gd name="T12" fmla="*/ 2140 h 2140"/>
            </a:gdLst>
            <a:ahLst/>
            <a:cxnLst>
              <a:cxn ang="T6">
                <a:pos x="T0" y="T1"/>
              </a:cxn>
              <a:cxn ang="T7">
                <a:pos x="T2" y="T3"/>
              </a:cxn>
              <a:cxn ang="T8">
                <a:pos x="T4" y="T5"/>
              </a:cxn>
            </a:cxnLst>
            <a:rect l="T9" t="T10" r="T11" b="T12"/>
            <a:pathLst>
              <a:path w="1134" h="2140">
                <a:moveTo>
                  <a:pt x="1134" y="0"/>
                </a:moveTo>
                <a:cubicBezTo>
                  <a:pt x="757" y="160"/>
                  <a:pt x="381" y="320"/>
                  <a:pt x="192" y="677"/>
                </a:cubicBezTo>
                <a:cubicBezTo>
                  <a:pt x="3" y="1034"/>
                  <a:pt x="1" y="1587"/>
                  <a:pt x="0" y="2140"/>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21" name="Text Box 13">
            <a:extLst>
              <a:ext uri="{FF2B5EF4-FFF2-40B4-BE49-F238E27FC236}">
                <a16:creationId xmlns:a16="http://schemas.microsoft.com/office/drawing/2014/main" id="{E5CB7884-E163-414E-86CF-8EB50D601951}"/>
              </a:ext>
            </a:extLst>
          </p:cNvPr>
          <p:cNvSpPr txBox="1">
            <a:spLocks noChangeArrowheads="1"/>
          </p:cNvSpPr>
          <p:nvPr/>
        </p:nvSpPr>
        <p:spPr bwMode="auto">
          <a:xfrm>
            <a:off x="1021558" y="1857375"/>
            <a:ext cx="20013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chemeClr val="accent2"/>
                </a:solidFill>
              </a:rPr>
              <a:t>Mastné kyseliny,</a:t>
            </a:r>
          </a:p>
          <a:p>
            <a:pPr eaLnBrk="1" hangingPunct="1"/>
            <a:r>
              <a:rPr lang="cs-CZ" altLang="cs-CZ" b="1" dirty="0" err="1">
                <a:solidFill>
                  <a:schemeClr val="accent2"/>
                </a:solidFill>
              </a:rPr>
              <a:t>Adipokiny</a:t>
            </a:r>
            <a:r>
              <a:rPr lang="cs-CZ" altLang="cs-CZ" b="1" dirty="0">
                <a:solidFill>
                  <a:schemeClr val="accent2"/>
                </a:solidFill>
              </a:rPr>
              <a:t>, </a:t>
            </a:r>
          </a:p>
          <a:p>
            <a:pPr eaLnBrk="1" hangingPunct="1"/>
            <a:r>
              <a:rPr lang="cs-CZ" altLang="cs-CZ" b="1" dirty="0">
                <a:solidFill>
                  <a:schemeClr val="accent2"/>
                </a:solidFill>
              </a:rPr>
              <a:t>Jiné peptidy</a:t>
            </a:r>
            <a:endParaRPr lang="fr-FR" altLang="cs-CZ" b="1" dirty="0">
              <a:solidFill>
                <a:schemeClr val="accent2"/>
              </a:solidFill>
            </a:endParaRPr>
          </a:p>
        </p:txBody>
      </p:sp>
      <p:sp>
        <p:nvSpPr>
          <p:cNvPr id="34822" name="Text Box 14">
            <a:extLst>
              <a:ext uri="{FF2B5EF4-FFF2-40B4-BE49-F238E27FC236}">
                <a16:creationId xmlns:a16="http://schemas.microsoft.com/office/drawing/2014/main" id="{DF81537F-5099-4EEE-A0C1-4F6D857D7150}"/>
              </a:ext>
            </a:extLst>
          </p:cNvPr>
          <p:cNvSpPr txBox="1">
            <a:spLocks noChangeArrowheads="1"/>
          </p:cNvSpPr>
          <p:nvPr/>
        </p:nvSpPr>
        <p:spPr bwMode="auto">
          <a:xfrm>
            <a:off x="3893807" y="4560889"/>
            <a:ext cx="4304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3200" b="1" dirty="0">
                <a:solidFill>
                  <a:srgbClr val="FF6600"/>
                </a:solidFill>
              </a:rPr>
              <a:t>Inzulínová rezistence</a:t>
            </a:r>
            <a:endParaRPr lang="fr-FR" altLang="cs-CZ" sz="3200" b="1" dirty="0">
              <a:solidFill>
                <a:srgbClr val="FF6600"/>
              </a:solidFill>
            </a:endParaRPr>
          </a:p>
        </p:txBody>
      </p:sp>
      <p:sp>
        <p:nvSpPr>
          <p:cNvPr id="34823" name="Freeform 15">
            <a:extLst>
              <a:ext uri="{FF2B5EF4-FFF2-40B4-BE49-F238E27FC236}">
                <a16:creationId xmlns:a16="http://schemas.microsoft.com/office/drawing/2014/main" id="{D9DC41C5-4555-4819-90EA-21745002D374}"/>
              </a:ext>
            </a:extLst>
          </p:cNvPr>
          <p:cNvSpPr>
            <a:spLocks/>
          </p:cNvSpPr>
          <p:nvPr/>
        </p:nvSpPr>
        <p:spPr bwMode="auto">
          <a:xfrm>
            <a:off x="5155408" y="1450976"/>
            <a:ext cx="1698625" cy="1497013"/>
          </a:xfrm>
          <a:custGeom>
            <a:avLst/>
            <a:gdLst>
              <a:gd name="T0" fmla="*/ 4 w 1069"/>
              <a:gd name="T1" fmla="*/ 0 h 943"/>
              <a:gd name="T2" fmla="*/ 41 w 1069"/>
              <a:gd name="T3" fmla="*/ 576 h 943"/>
              <a:gd name="T4" fmla="*/ 251 w 1069"/>
              <a:gd name="T5" fmla="*/ 896 h 943"/>
              <a:gd name="T6" fmla="*/ 790 w 1069"/>
              <a:gd name="T7" fmla="*/ 860 h 943"/>
              <a:gd name="T8" fmla="*/ 1028 w 1069"/>
              <a:gd name="T9" fmla="*/ 485 h 943"/>
              <a:gd name="T10" fmla="*/ 1037 w 1069"/>
              <a:gd name="T11" fmla="*/ 55 h 943"/>
              <a:gd name="T12" fmla="*/ 0 60000 65536"/>
              <a:gd name="T13" fmla="*/ 0 60000 65536"/>
              <a:gd name="T14" fmla="*/ 0 60000 65536"/>
              <a:gd name="T15" fmla="*/ 0 60000 65536"/>
              <a:gd name="T16" fmla="*/ 0 60000 65536"/>
              <a:gd name="T17" fmla="*/ 0 60000 65536"/>
              <a:gd name="T18" fmla="*/ 0 w 1069"/>
              <a:gd name="T19" fmla="*/ 0 h 943"/>
              <a:gd name="T20" fmla="*/ 1069 w 1069"/>
              <a:gd name="T21" fmla="*/ 943 h 943"/>
            </a:gdLst>
            <a:ahLst/>
            <a:cxnLst>
              <a:cxn ang="T12">
                <a:pos x="T0" y="T1"/>
              </a:cxn>
              <a:cxn ang="T13">
                <a:pos x="T2" y="T3"/>
              </a:cxn>
              <a:cxn ang="T14">
                <a:pos x="T4" y="T5"/>
              </a:cxn>
              <a:cxn ang="T15">
                <a:pos x="T6" y="T7"/>
              </a:cxn>
              <a:cxn ang="T16">
                <a:pos x="T8" y="T9"/>
              </a:cxn>
              <a:cxn ang="T17">
                <a:pos x="T10" y="T11"/>
              </a:cxn>
            </a:cxnLst>
            <a:rect l="T18" t="T19" r="T20" b="T21"/>
            <a:pathLst>
              <a:path w="1069" h="943">
                <a:moveTo>
                  <a:pt x="4" y="0"/>
                </a:moveTo>
                <a:cubicBezTo>
                  <a:pt x="10" y="96"/>
                  <a:pt x="0" y="427"/>
                  <a:pt x="41" y="576"/>
                </a:cubicBezTo>
                <a:cubicBezTo>
                  <a:pt x="82" y="725"/>
                  <a:pt x="126" y="849"/>
                  <a:pt x="251" y="896"/>
                </a:cubicBezTo>
                <a:cubicBezTo>
                  <a:pt x="376" y="943"/>
                  <a:pt x="661" y="928"/>
                  <a:pt x="790" y="860"/>
                </a:cubicBezTo>
                <a:cubicBezTo>
                  <a:pt x="919" y="792"/>
                  <a:pt x="987" y="619"/>
                  <a:pt x="1028" y="485"/>
                </a:cubicBezTo>
                <a:cubicBezTo>
                  <a:pt x="1069" y="351"/>
                  <a:pt x="1035" y="145"/>
                  <a:pt x="1037" y="55"/>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24" name="Text Box 16">
            <a:extLst>
              <a:ext uri="{FF2B5EF4-FFF2-40B4-BE49-F238E27FC236}">
                <a16:creationId xmlns:a16="http://schemas.microsoft.com/office/drawing/2014/main" id="{4A82A335-0A60-49F2-BBDA-7C657C05412A}"/>
              </a:ext>
            </a:extLst>
          </p:cNvPr>
          <p:cNvSpPr txBox="1">
            <a:spLocks noChangeArrowheads="1"/>
          </p:cNvSpPr>
          <p:nvPr/>
        </p:nvSpPr>
        <p:spPr bwMode="auto">
          <a:xfrm>
            <a:off x="5330033" y="1614489"/>
            <a:ext cx="20351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chemeClr val="accent2"/>
                </a:solidFill>
              </a:rPr>
              <a:t>Mediátory lipidové povahy, </a:t>
            </a:r>
            <a:r>
              <a:rPr lang="cs-CZ" altLang="cs-CZ" b="1" dirty="0" err="1">
                <a:solidFill>
                  <a:schemeClr val="accent2"/>
                </a:solidFill>
              </a:rPr>
              <a:t>adipokiny</a:t>
            </a:r>
            <a:endParaRPr lang="fr-FR" altLang="cs-CZ" b="1" dirty="0">
              <a:solidFill>
                <a:schemeClr val="accent2"/>
              </a:solidFill>
            </a:endParaRPr>
          </a:p>
        </p:txBody>
      </p:sp>
      <p:sp>
        <p:nvSpPr>
          <p:cNvPr id="34825" name="Text Box 17">
            <a:extLst>
              <a:ext uri="{FF2B5EF4-FFF2-40B4-BE49-F238E27FC236}">
                <a16:creationId xmlns:a16="http://schemas.microsoft.com/office/drawing/2014/main" id="{6B6F2B65-35E1-46C1-BFDB-0D83B50A968C}"/>
              </a:ext>
            </a:extLst>
          </p:cNvPr>
          <p:cNvSpPr txBox="1">
            <a:spLocks noChangeArrowheads="1"/>
          </p:cNvSpPr>
          <p:nvPr/>
        </p:nvSpPr>
        <p:spPr bwMode="auto">
          <a:xfrm>
            <a:off x="9322594" y="1857375"/>
            <a:ext cx="20655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b="1" dirty="0">
                <a:solidFill>
                  <a:schemeClr val="accent2"/>
                </a:solidFill>
              </a:rPr>
              <a:t>Mastné kyseliny, </a:t>
            </a:r>
          </a:p>
          <a:p>
            <a:pPr eaLnBrk="1" hangingPunct="1"/>
            <a:r>
              <a:rPr lang="cs-CZ" altLang="cs-CZ" b="1" dirty="0" err="1">
                <a:solidFill>
                  <a:schemeClr val="accent2"/>
                </a:solidFill>
              </a:rPr>
              <a:t>Adipokiny</a:t>
            </a:r>
            <a:r>
              <a:rPr lang="cs-CZ" altLang="cs-CZ" b="1" dirty="0">
                <a:solidFill>
                  <a:schemeClr val="accent2"/>
                </a:solidFill>
              </a:rPr>
              <a:t>,</a:t>
            </a:r>
          </a:p>
          <a:p>
            <a:pPr eaLnBrk="1" hangingPunct="1"/>
            <a:r>
              <a:rPr lang="cs-CZ" altLang="cs-CZ" b="1" dirty="0">
                <a:solidFill>
                  <a:schemeClr val="accent2"/>
                </a:solidFill>
              </a:rPr>
              <a:t>peptidy</a:t>
            </a:r>
            <a:endParaRPr lang="fr-FR" altLang="cs-CZ" b="1" dirty="0">
              <a:solidFill>
                <a:schemeClr val="accent2"/>
              </a:solidFill>
            </a:endParaRPr>
          </a:p>
        </p:txBody>
      </p:sp>
      <p:sp>
        <p:nvSpPr>
          <p:cNvPr id="34826" name="Line 18">
            <a:extLst>
              <a:ext uri="{FF2B5EF4-FFF2-40B4-BE49-F238E27FC236}">
                <a16:creationId xmlns:a16="http://schemas.microsoft.com/office/drawing/2014/main" id="{4DB7C9BA-281F-4208-B506-863C0B7B9F40}"/>
              </a:ext>
            </a:extLst>
          </p:cNvPr>
          <p:cNvSpPr>
            <a:spLocks noChangeShapeType="1"/>
          </p:cNvSpPr>
          <p:nvPr/>
        </p:nvSpPr>
        <p:spPr bwMode="auto">
          <a:xfrm>
            <a:off x="6045994" y="5137151"/>
            <a:ext cx="0" cy="90011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4827" name="Freeform 19">
            <a:extLst>
              <a:ext uri="{FF2B5EF4-FFF2-40B4-BE49-F238E27FC236}">
                <a16:creationId xmlns:a16="http://schemas.microsoft.com/office/drawing/2014/main" id="{98DE2AAD-1740-4382-A573-E991ADC8ACCC}"/>
              </a:ext>
            </a:extLst>
          </p:cNvPr>
          <p:cNvSpPr>
            <a:spLocks/>
          </p:cNvSpPr>
          <p:nvPr/>
        </p:nvSpPr>
        <p:spPr bwMode="auto">
          <a:xfrm>
            <a:off x="2796382" y="1195388"/>
            <a:ext cx="1758950" cy="2976562"/>
          </a:xfrm>
          <a:custGeom>
            <a:avLst/>
            <a:gdLst>
              <a:gd name="T0" fmla="*/ 1134 w 1134"/>
              <a:gd name="T1" fmla="*/ 0 h 2140"/>
              <a:gd name="T2" fmla="*/ 192 w 1134"/>
              <a:gd name="T3" fmla="*/ 677 h 2140"/>
              <a:gd name="T4" fmla="*/ 0 w 1134"/>
              <a:gd name="T5" fmla="*/ 2140 h 2140"/>
              <a:gd name="T6" fmla="*/ 0 60000 65536"/>
              <a:gd name="T7" fmla="*/ 0 60000 65536"/>
              <a:gd name="T8" fmla="*/ 0 60000 65536"/>
              <a:gd name="T9" fmla="*/ 0 w 1134"/>
              <a:gd name="T10" fmla="*/ 0 h 2140"/>
              <a:gd name="T11" fmla="*/ 1134 w 1134"/>
              <a:gd name="T12" fmla="*/ 2140 h 2140"/>
            </a:gdLst>
            <a:ahLst/>
            <a:cxnLst>
              <a:cxn ang="T6">
                <a:pos x="T0" y="T1"/>
              </a:cxn>
              <a:cxn ang="T7">
                <a:pos x="T2" y="T3"/>
              </a:cxn>
              <a:cxn ang="T8">
                <a:pos x="T4" y="T5"/>
              </a:cxn>
            </a:cxnLst>
            <a:rect l="T9" t="T10" r="T11" b="T12"/>
            <a:pathLst>
              <a:path w="1134" h="2140">
                <a:moveTo>
                  <a:pt x="1134" y="0"/>
                </a:moveTo>
                <a:cubicBezTo>
                  <a:pt x="757" y="160"/>
                  <a:pt x="381" y="320"/>
                  <a:pt x="192" y="677"/>
                </a:cubicBezTo>
                <a:cubicBezTo>
                  <a:pt x="3" y="1034"/>
                  <a:pt x="1" y="1587"/>
                  <a:pt x="0" y="2140"/>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28" name="Text Box 20">
            <a:extLst>
              <a:ext uri="{FF2B5EF4-FFF2-40B4-BE49-F238E27FC236}">
                <a16:creationId xmlns:a16="http://schemas.microsoft.com/office/drawing/2014/main" id="{E3F645CC-821F-4BBB-BC52-B7AF7ABC6FD8}"/>
              </a:ext>
            </a:extLst>
          </p:cNvPr>
          <p:cNvSpPr txBox="1">
            <a:spLocks noChangeArrowheads="1"/>
          </p:cNvSpPr>
          <p:nvPr/>
        </p:nvSpPr>
        <p:spPr bwMode="auto">
          <a:xfrm>
            <a:off x="2492000" y="6007100"/>
            <a:ext cx="710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3200" b="1" dirty="0">
                <a:solidFill>
                  <a:srgbClr val="FF6600"/>
                </a:solidFill>
              </a:rPr>
              <a:t>Diabetes, kardiovaskulární choroby</a:t>
            </a:r>
            <a:endParaRPr lang="fr-FR" altLang="cs-CZ" sz="3200" b="1" dirty="0">
              <a:solidFill>
                <a:srgbClr val="FF6600"/>
              </a:solidFill>
            </a:endParaRPr>
          </a:p>
        </p:txBody>
      </p:sp>
      <p:sp>
        <p:nvSpPr>
          <p:cNvPr id="34829" name="Text Box 21">
            <a:extLst>
              <a:ext uri="{FF2B5EF4-FFF2-40B4-BE49-F238E27FC236}">
                <a16:creationId xmlns:a16="http://schemas.microsoft.com/office/drawing/2014/main" id="{2B4B48E1-F852-4887-B35C-4C9B396D0248}"/>
              </a:ext>
            </a:extLst>
          </p:cNvPr>
          <p:cNvSpPr txBox="1">
            <a:spLocks noChangeArrowheads="1"/>
          </p:cNvSpPr>
          <p:nvPr/>
        </p:nvSpPr>
        <p:spPr bwMode="auto">
          <a:xfrm>
            <a:off x="5092319" y="754063"/>
            <a:ext cx="1851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cs-CZ" sz="3600" b="1" dirty="0">
                <a:solidFill>
                  <a:srgbClr val="FF6600"/>
                </a:solidFill>
              </a:rPr>
              <a:t>Obe</a:t>
            </a:r>
            <a:r>
              <a:rPr lang="cs-CZ" altLang="cs-CZ" sz="3600" b="1" dirty="0" err="1">
                <a:solidFill>
                  <a:srgbClr val="FF6600"/>
                </a:solidFill>
              </a:rPr>
              <a:t>zita</a:t>
            </a:r>
            <a:endParaRPr lang="fr-FR" altLang="cs-CZ" sz="3600" b="1" dirty="0">
              <a:solidFill>
                <a:srgbClr val="FF6600"/>
              </a:solidFill>
            </a:endParaRPr>
          </a:p>
        </p:txBody>
      </p:sp>
      <p:sp>
        <p:nvSpPr>
          <p:cNvPr id="34830" name="Text Box 22">
            <a:extLst>
              <a:ext uri="{FF2B5EF4-FFF2-40B4-BE49-F238E27FC236}">
                <a16:creationId xmlns:a16="http://schemas.microsoft.com/office/drawing/2014/main" id="{BE7C2801-E531-45F5-B98C-66BCEB695401}"/>
              </a:ext>
            </a:extLst>
          </p:cNvPr>
          <p:cNvSpPr txBox="1">
            <a:spLocks noChangeArrowheads="1"/>
          </p:cNvSpPr>
          <p:nvPr/>
        </p:nvSpPr>
        <p:spPr bwMode="auto">
          <a:xfrm>
            <a:off x="4293394" y="101601"/>
            <a:ext cx="21194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fr-FR" sz="2800" b="1" dirty="0"/>
              <a:t>Souhrn</a:t>
            </a:r>
            <a:r>
              <a:rPr lang="fr-FR" altLang="fr-FR" sz="2800" b="1" dirty="0"/>
              <a:t>: … </a:t>
            </a:r>
            <a:endParaRPr lang="fr-FR" altLang="cs-CZ" sz="2800" b="1" dirty="0"/>
          </a:p>
        </p:txBody>
      </p:sp>
      <p:grpSp>
        <p:nvGrpSpPr>
          <p:cNvPr id="34831" name="Group 23">
            <a:extLst>
              <a:ext uri="{FF2B5EF4-FFF2-40B4-BE49-F238E27FC236}">
                <a16:creationId xmlns:a16="http://schemas.microsoft.com/office/drawing/2014/main" id="{0F2D97DA-C1AC-4F04-9A9E-AE511C0D9E00}"/>
              </a:ext>
            </a:extLst>
          </p:cNvPr>
          <p:cNvGrpSpPr>
            <a:grpSpLocks/>
          </p:cNvGrpSpPr>
          <p:nvPr/>
        </p:nvGrpSpPr>
        <p:grpSpPr bwMode="auto">
          <a:xfrm>
            <a:off x="9087644" y="5476875"/>
            <a:ext cx="1874838" cy="679450"/>
            <a:chOff x="1653" y="1621"/>
            <a:chExt cx="2485" cy="1054"/>
          </a:xfrm>
        </p:grpSpPr>
        <p:sp>
          <p:nvSpPr>
            <p:cNvPr id="34832" name="Freeform 24">
              <a:extLst>
                <a:ext uri="{FF2B5EF4-FFF2-40B4-BE49-F238E27FC236}">
                  <a16:creationId xmlns:a16="http://schemas.microsoft.com/office/drawing/2014/main" id="{2C45DD8B-AD52-42C4-974E-EB447541909F}"/>
                </a:ext>
              </a:extLst>
            </p:cNvPr>
            <p:cNvSpPr>
              <a:spLocks/>
            </p:cNvSpPr>
            <p:nvPr/>
          </p:nvSpPr>
          <p:spPr bwMode="auto">
            <a:xfrm>
              <a:off x="1653" y="1621"/>
              <a:ext cx="2485" cy="1054"/>
            </a:xfrm>
            <a:custGeom>
              <a:avLst/>
              <a:gdLst>
                <a:gd name="T0" fmla="*/ 48 w 994"/>
                <a:gd name="T1" fmla="*/ 122 h 395"/>
                <a:gd name="T2" fmla="*/ 2 w 994"/>
                <a:gd name="T3" fmla="*/ 206 h 395"/>
                <a:gd name="T4" fmla="*/ 3 w 994"/>
                <a:gd name="T5" fmla="*/ 268 h 395"/>
                <a:gd name="T6" fmla="*/ 20 w 994"/>
                <a:gd name="T7" fmla="*/ 305 h 395"/>
                <a:gd name="T8" fmla="*/ 29 w 994"/>
                <a:gd name="T9" fmla="*/ 337 h 395"/>
                <a:gd name="T10" fmla="*/ 101 w 994"/>
                <a:gd name="T11" fmla="*/ 391 h 395"/>
                <a:gd name="T12" fmla="*/ 146 w 994"/>
                <a:gd name="T13" fmla="*/ 395 h 395"/>
                <a:gd name="T14" fmla="*/ 172 w 994"/>
                <a:gd name="T15" fmla="*/ 392 h 395"/>
                <a:gd name="T16" fmla="*/ 196 w 994"/>
                <a:gd name="T17" fmla="*/ 385 h 395"/>
                <a:gd name="T18" fmla="*/ 224 w 994"/>
                <a:gd name="T19" fmla="*/ 377 h 395"/>
                <a:gd name="T20" fmla="*/ 261 w 994"/>
                <a:gd name="T21" fmla="*/ 367 h 395"/>
                <a:gd name="T22" fmla="*/ 309 w 994"/>
                <a:gd name="T23" fmla="*/ 342 h 395"/>
                <a:gd name="T24" fmla="*/ 344 w 994"/>
                <a:gd name="T25" fmla="*/ 323 h 395"/>
                <a:gd name="T26" fmla="*/ 360 w 994"/>
                <a:gd name="T27" fmla="*/ 274 h 395"/>
                <a:gd name="T28" fmla="*/ 362 w 994"/>
                <a:gd name="T29" fmla="*/ 276 h 395"/>
                <a:gd name="T30" fmla="*/ 414 w 994"/>
                <a:gd name="T31" fmla="*/ 274 h 395"/>
                <a:gd name="T32" fmla="*/ 531 w 994"/>
                <a:gd name="T33" fmla="*/ 262 h 395"/>
                <a:gd name="T34" fmla="*/ 601 w 994"/>
                <a:gd name="T35" fmla="*/ 250 h 395"/>
                <a:gd name="T36" fmla="*/ 667 w 994"/>
                <a:gd name="T37" fmla="*/ 236 h 395"/>
                <a:gd name="T38" fmla="*/ 776 w 994"/>
                <a:gd name="T39" fmla="*/ 174 h 395"/>
                <a:gd name="T40" fmla="*/ 803 w 994"/>
                <a:gd name="T41" fmla="*/ 161 h 395"/>
                <a:gd name="T42" fmla="*/ 826 w 994"/>
                <a:gd name="T43" fmla="*/ 157 h 395"/>
                <a:gd name="T44" fmla="*/ 898 w 994"/>
                <a:gd name="T45" fmla="*/ 129 h 395"/>
                <a:gd name="T46" fmla="*/ 981 w 994"/>
                <a:gd name="T47" fmla="*/ 20 h 395"/>
                <a:gd name="T48" fmla="*/ 906 w 994"/>
                <a:gd name="T49" fmla="*/ 20 h 395"/>
                <a:gd name="T50" fmla="*/ 826 w 994"/>
                <a:gd name="T51" fmla="*/ 25 h 395"/>
                <a:gd name="T52" fmla="*/ 774 w 994"/>
                <a:gd name="T53" fmla="*/ 27 h 395"/>
                <a:gd name="T54" fmla="*/ 730 w 994"/>
                <a:gd name="T55" fmla="*/ 31 h 395"/>
                <a:gd name="T56" fmla="*/ 690 w 994"/>
                <a:gd name="T57" fmla="*/ 38 h 395"/>
                <a:gd name="T58" fmla="*/ 630 w 994"/>
                <a:gd name="T59" fmla="*/ 33 h 395"/>
                <a:gd name="T60" fmla="*/ 557 w 994"/>
                <a:gd name="T61" fmla="*/ 38 h 395"/>
                <a:gd name="T62" fmla="*/ 426 w 994"/>
                <a:gd name="T63" fmla="*/ 40 h 395"/>
                <a:gd name="T64" fmla="*/ 295 w 994"/>
                <a:gd name="T65" fmla="*/ 37 h 395"/>
                <a:gd name="T66" fmla="*/ 164 w 994"/>
                <a:gd name="T67" fmla="*/ 56 h 395"/>
                <a:gd name="T68" fmla="*/ 99 w 994"/>
                <a:gd name="T69" fmla="*/ 84 h 395"/>
                <a:gd name="T70" fmla="*/ 47 w 994"/>
                <a:gd name="T71" fmla="*/ 122 h 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4"/>
                <a:gd name="T109" fmla="*/ 0 h 395"/>
                <a:gd name="T110" fmla="*/ 994 w 994"/>
                <a:gd name="T111" fmla="*/ 395 h 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4" h="395">
                  <a:moveTo>
                    <a:pt x="48" y="122"/>
                  </a:moveTo>
                  <a:cubicBezTo>
                    <a:pt x="9" y="135"/>
                    <a:pt x="3" y="192"/>
                    <a:pt x="2" y="206"/>
                  </a:cubicBezTo>
                  <a:cubicBezTo>
                    <a:pt x="0" y="218"/>
                    <a:pt x="1" y="256"/>
                    <a:pt x="3" y="268"/>
                  </a:cubicBezTo>
                  <a:cubicBezTo>
                    <a:pt x="5" y="280"/>
                    <a:pt x="20" y="291"/>
                    <a:pt x="20" y="305"/>
                  </a:cubicBezTo>
                  <a:cubicBezTo>
                    <a:pt x="21" y="321"/>
                    <a:pt x="23" y="323"/>
                    <a:pt x="29" y="337"/>
                  </a:cubicBezTo>
                  <a:cubicBezTo>
                    <a:pt x="41" y="369"/>
                    <a:pt x="67" y="385"/>
                    <a:pt x="101" y="391"/>
                  </a:cubicBezTo>
                  <a:cubicBezTo>
                    <a:pt x="118" y="394"/>
                    <a:pt x="128" y="394"/>
                    <a:pt x="146" y="395"/>
                  </a:cubicBezTo>
                  <a:cubicBezTo>
                    <a:pt x="153" y="395"/>
                    <a:pt x="164" y="394"/>
                    <a:pt x="172" y="392"/>
                  </a:cubicBezTo>
                  <a:cubicBezTo>
                    <a:pt x="182" y="390"/>
                    <a:pt x="187" y="388"/>
                    <a:pt x="196" y="385"/>
                  </a:cubicBezTo>
                  <a:cubicBezTo>
                    <a:pt x="206" y="382"/>
                    <a:pt x="215" y="381"/>
                    <a:pt x="224" y="377"/>
                  </a:cubicBezTo>
                  <a:cubicBezTo>
                    <a:pt x="241" y="368"/>
                    <a:pt x="243" y="370"/>
                    <a:pt x="261" y="367"/>
                  </a:cubicBezTo>
                  <a:cubicBezTo>
                    <a:pt x="281" y="364"/>
                    <a:pt x="294" y="351"/>
                    <a:pt x="309" y="342"/>
                  </a:cubicBezTo>
                  <a:cubicBezTo>
                    <a:pt x="322" y="335"/>
                    <a:pt x="330" y="331"/>
                    <a:pt x="344" y="323"/>
                  </a:cubicBezTo>
                  <a:cubicBezTo>
                    <a:pt x="356" y="316"/>
                    <a:pt x="368" y="286"/>
                    <a:pt x="360" y="274"/>
                  </a:cubicBezTo>
                  <a:cubicBezTo>
                    <a:pt x="362" y="276"/>
                    <a:pt x="362" y="276"/>
                    <a:pt x="362" y="276"/>
                  </a:cubicBezTo>
                  <a:cubicBezTo>
                    <a:pt x="379" y="276"/>
                    <a:pt x="396" y="275"/>
                    <a:pt x="414" y="274"/>
                  </a:cubicBezTo>
                  <a:cubicBezTo>
                    <a:pt x="451" y="273"/>
                    <a:pt x="495" y="272"/>
                    <a:pt x="531" y="262"/>
                  </a:cubicBezTo>
                  <a:cubicBezTo>
                    <a:pt x="553" y="256"/>
                    <a:pt x="578" y="251"/>
                    <a:pt x="601" y="250"/>
                  </a:cubicBezTo>
                  <a:cubicBezTo>
                    <a:pt x="626" y="249"/>
                    <a:pt x="642" y="243"/>
                    <a:pt x="667" y="236"/>
                  </a:cubicBezTo>
                  <a:cubicBezTo>
                    <a:pt x="704" y="226"/>
                    <a:pt x="741" y="184"/>
                    <a:pt x="776" y="174"/>
                  </a:cubicBezTo>
                  <a:cubicBezTo>
                    <a:pt x="784" y="171"/>
                    <a:pt x="794" y="164"/>
                    <a:pt x="803" y="161"/>
                  </a:cubicBezTo>
                  <a:cubicBezTo>
                    <a:pt x="810" y="159"/>
                    <a:pt x="819" y="159"/>
                    <a:pt x="826" y="157"/>
                  </a:cubicBezTo>
                  <a:cubicBezTo>
                    <a:pt x="843" y="152"/>
                    <a:pt x="883" y="136"/>
                    <a:pt x="898" y="129"/>
                  </a:cubicBezTo>
                  <a:cubicBezTo>
                    <a:pt x="925" y="118"/>
                    <a:pt x="994" y="76"/>
                    <a:pt x="981" y="20"/>
                  </a:cubicBezTo>
                  <a:cubicBezTo>
                    <a:pt x="977" y="0"/>
                    <a:pt x="939" y="9"/>
                    <a:pt x="906" y="20"/>
                  </a:cubicBezTo>
                  <a:cubicBezTo>
                    <a:pt x="883" y="28"/>
                    <a:pt x="851" y="25"/>
                    <a:pt x="826" y="25"/>
                  </a:cubicBezTo>
                  <a:cubicBezTo>
                    <a:pt x="805" y="25"/>
                    <a:pt x="794" y="26"/>
                    <a:pt x="774" y="27"/>
                  </a:cubicBezTo>
                  <a:cubicBezTo>
                    <a:pt x="759" y="27"/>
                    <a:pt x="745" y="30"/>
                    <a:pt x="730" y="31"/>
                  </a:cubicBezTo>
                  <a:cubicBezTo>
                    <a:pt x="714" y="31"/>
                    <a:pt x="706" y="36"/>
                    <a:pt x="690" y="38"/>
                  </a:cubicBezTo>
                  <a:cubicBezTo>
                    <a:pt x="672" y="40"/>
                    <a:pt x="649" y="35"/>
                    <a:pt x="630" y="33"/>
                  </a:cubicBezTo>
                  <a:cubicBezTo>
                    <a:pt x="609" y="31"/>
                    <a:pt x="579" y="33"/>
                    <a:pt x="557" y="38"/>
                  </a:cubicBezTo>
                  <a:cubicBezTo>
                    <a:pt x="517" y="46"/>
                    <a:pt x="470" y="43"/>
                    <a:pt x="426" y="40"/>
                  </a:cubicBezTo>
                  <a:cubicBezTo>
                    <a:pt x="380" y="38"/>
                    <a:pt x="341" y="30"/>
                    <a:pt x="295" y="37"/>
                  </a:cubicBezTo>
                  <a:cubicBezTo>
                    <a:pt x="256" y="43"/>
                    <a:pt x="200" y="36"/>
                    <a:pt x="164" y="56"/>
                  </a:cubicBezTo>
                  <a:cubicBezTo>
                    <a:pt x="150" y="64"/>
                    <a:pt x="111" y="74"/>
                    <a:pt x="99" y="84"/>
                  </a:cubicBezTo>
                  <a:cubicBezTo>
                    <a:pt x="82" y="99"/>
                    <a:pt x="64" y="108"/>
                    <a:pt x="47" y="122"/>
                  </a:cubicBezTo>
                </a:path>
              </a:pathLst>
            </a:custGeom>
            <a:solidFill>
              <a:srgbClr val="FEE8B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3" name="Freeform 25">
              <a:extLst>
                <a:ext uri="{FF2B5EF4-FFF2-40B4-BE49-F238E27FC236}">
                  <a16:creationId xmlns:a16="http://schemas.microsoft.com/office/drawing/2014/main" id="{6E7D1D00-0BD1-41A8-9050-0C716508BADD}"/>
                </a:ext>
              </a:extLst>
            </p:cNvPr>
            <p:cNvSpPr>
              <a:spLocks/>
            </p:cNvSpPr>
            <p:nvPr/>
          </p:nvSpPr>
          <p:spPr bwMode="auto">
            <a:xfrm>
              <a:off x="1835" y="2355"/>
              <a:ext cx="748" cy="306"/>
            </a:xfrm>
            <a:custGeom>
              <a:avLst/>
              <a:gdLst>
                <a:gd name="T0" fmla="*/ 161 w 299"/>
                <a:gd name="T1" fmla="*/ 29 h 115"/>
                <a:gd name="T2" fmla="*/ 214 w 299"/>
                <a:gd name="T3" fmla="*/ 7 h 115"/>
                <a:gd name="T4" fmla="*/ 265 w 299"/>
                <a:gd name="T5" fmla="*/ 4 h 115"/>
                <a:gd name="T6" fmla="*/ 253 w 299"/>
                <a:gd name="T7" fmla="*/ 51 h 115"/>
                <a:gd name="T8" fmla="*/ 185 w 299"/>
                <a:gd name="T9" fmla="*/ 86 h 115"/>
                <a:gd name="T10" fmla="*/ 83 w 299"/>
                <a:gd name="T11" fmla="*/ 112 h 115"/>
                <a:gd name="T12" fmla="*/ 37 w 299"/>
                <a:gd name="T13" fmla="*/ 109 h 115"/>
                <a:gd name="T14" fmla="*/ 0 w 299"/>
                <a:gd name="T15" fmla="*/ 101 h 115"/>
                <a:gd name="T16" fmla="*/ 57 w 299"/>
                <a:gd name="T17" fmla="*/ 92 h 115"/>
                <a:gd name="T18" fmla="*/ 88 w 299"/>
                <a:gd name="T19" fmla="*/ 92 h 115"/>
                <a:gd name="T20" fmla="*/ 135 w 299"/>
                <a:gd name="T21" fmla="*/ 82 h 115"/>
                <a:gd name="T22" fmla="*/ 159 w 299"/>
                <a:gd name="T23" fmla="*/ 61 h 115"/>
                <a:gd name="T24" fmla="*/ 215 w 299"/>
                <a:gd name="T25" fmla="*/ 61 h 115"/>
                <a:gd name="T26" fmla="*/ 259 w 299"/>
                <a:gd name="T27" fmla="*/ 35 h 115"/>
                <a:gd name="T28" fmla="*/ 256 w 299"/>
                <a:gd name="T29" fmla="*/ 34 h 115"/>
                <a:gd name="T30" fmla="*/ 197 w 299"/>
                <a:gd name="T31" fmla="*/ 29 h 115"/>
                <a:gd name="T32" fmla="*/ 162 w 299"/>
                <a:gd name="T33" fmla="*/ 38 h 115"/>
                <a:gd name="T34" fmla="*/ 131 w 299"/>
                <a:gd name="T35" fmla="*/ 43 h 115"/>
                <a:gd name="T36" fmla="*/ 159 w 299"/>
                <a:gd name="T37" fmla="*/ 30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9"/>
                <a:gd name="T58" fmla="*/ 0 h 115"/>
                <a:gd name="T59" fmla="*/ 299 w 2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9" h="115">
                  <a:moveTo>
                    <a:pt x="161" y="29"/>
                  </a:moveTo>
                  <a:cubicBezTo>
                    <a:pt x="179" y="25"/>
                    <a:pt x="196" y="13"/>
                    <a:pt x="214" y="7"/>
                  </a:cubicBezTo>
                  <a:cubicBezTo>
                    <a:pt x="230" y="2"/>
                    <a:pt x="249" y="0"/>
                    <a:pt x="265" y="4"/>
                  </a:cubicBezTo>
                  <a:cubicBezTo>
                    <a:pt x="299" y="12"/>
                    <a:pt x="270" y="40"/>
                    <a:pt x="253" y="51"/>
                  </a:cubicBezTo>
                  <a:cubicBezTo>
                    <a:pt x="232" y="64"/>
                    <a:pt x="209" y="81"/>
                    <a:pt x="185" y="86"/>
                  </a:cubicBezTo>
                  <a:cubicBezTo>
                    <a:pt x="151" y="93"/>
                    <a:pt x="118" y="105"/>
                    <a:pt x="83" y="112"/>
                  </a:cubicBezTo>
                  <a:cubicBezTo>
                    <a:pt x="67" y="115"/>
                    <a:pt x="53" y="113"/>
                    <a:pt x="37" y="109"/>
                  </a:cubicBezTo>
                  <a:cubicBezTo>
                    <a:pt x="28" y="107"/>
                    <a:pt x="6" y="107"/>
                    <a:pt x="0" y="101"/>
                  </a:cubicBezTo>
                  <a:cubicBezTo>
                    <a:pt x="19" y="101"/>
                    <a:pt x="40" y="101"/>
                    <a:pt x="57" y="92"/>
                  </a:cubicBezTo>
                  <a:cubicBezTo>
                    <a:pt x="71" y="84"/>
                    <a:pt x="73" y="90"/>
                    <a:pt x="88" y="92"/>
                  </a:cubicBezTo>
                  <a:cubicBezTo>
                    <a:pt x="102" y="93"/>
                    <a:pt x="124" y="89"/>
                    <a:pt x="135" y="82"/>
                  </a:cubicBezTo>
                  <a:cubicBezTo>
                    <a:pt x="145" y="77"/>
                    <a:pt x="150" y="66"/>
                    <a:pt x="159" y="61"/>
                  </a:cubicBezTo>
                  <a:cubicBezTo>
                    <a:pt x="175" y="79"/>
                    <a:pt x="198" y="69"/>
                    <a:pt x="215" y="61"/>
                  </a:cubicBezTo>
                  <a:cubicBezTo>
                    <a:pt x="229" y="54"/>
                    <a:pt x="255" y="56"/>
                    <a:pt x="259" y="35"/>
                  </a:cubicBezTo>
                  <a:cubicBezTo>
                    <a:pt x="258" y="34"/>
                    <a:pt x="257" y="35"/>
                    <a:pt x="256" y="34"/>
                  </a:cubicBezTo>
                  <a:cubicBezTo>
                    <a:pt x="246" y="14"/>
                    <a:pt x="214" y="23"/>
                    <a:pt x="197" y="29"/>
                  </a:cubicBezTo>
                  <a:cubicBezTo>
                    <a:pt x="184" y="34"/>
                    <a:pt x="176" y="38"/>
                    <a:pt x="162" y="38"/>
                  </a:cubicBezTo>
                  <a:cubicBezTo>
                    <a:pt x="151" y="38"/>
                    <a:pt x="141" y="41"/>
                    <a:pt x="131" y="43"/>
                  </a:cubicBezTo>
                  <a:cubicBezTo>
                    <a:pt x="139" y="34"/>
                    <a:pt x="149" y="32"/>
                    <a:pt x="159" y="3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4" name="Freeform 26">
              <a:extLst>
                <a:ext uri="{FF2B5EF4-FFF2-40B4-BE49-F238E27FC236}">
                  <a16:creationId xmlns:a16="http://schemas.microsoft.com/office/drawing/2014/main" id="{E8C466D2-46ED-49B6-AF8F-B416F72D26D1}"/>
                </a:ext>
              </a:extLst>
            </p:cNvPr>
            <p:cNvSpPr>
              <a:spLocks/>
            </p:cNvSpPr>
            <p:nvPr/>
          </p:nvSpPr>
          <p:spPr bwMode="auto">
            <a:xfrm>
              <a:off x="2368" y="2389"/>
              <a:ext cx="167" cy="94"/>
            </a:xfrm>
            <a:custGeom>
              <a:avLst/>
              <a:gdLst>
                <a:gd name="T0" fmla="*/ 0 w 67"/>
                <a:gd name="T1" fmla="*/ 11 h 35"/>
                <a:gd name="T2" fmla="*/ 13 w 67"/>
                <a:gd name="T3" fmla="*/ 35 h 35"/>
                <a:gd name="T4" fmla="*/ 25 w 67"/>
                <a:gd name="T5" fmla="*/ 21 h 35"/>
                <a:gd name="T6" fmla="*/ 45 w 67"/>
                <a:gd name="T7" fmla="*/ 21 h 35"/>
                <a:gd name="T8" fmla="*/ 22 w 67"/>
                <a:gd name="T9" fmla="*/ 0 h 35"/>
                <a:gd name="T10" fmla="*/ 0 60000 65536"/>
                <a:gd name="T11" fmla="*/ 0 60000 65536"/>
                <a:gd name="T12" fmla="*/ 0 60000 65536"/>
                <a:gd name="T13" fmla="*/ 0 60000 65536"/>
                <a:gd name="T14" fmla="*/ 0 60000 65536"/>
                <a:gd name="T15" fmla="*/ 0 w 67"/>
                <a:gd name="T16" fmla="*/ 0 h 35"/>
                <a:gd name="T17" fmla="*/ 67 w 67"/>
                <a:gd name="T18" fmla="*/ 35 h 35"/>
              </a:gdLst>
              <a:ahLst/>
              <a:cxnLst>
                <a:cxn ang="T10">
                  <a:pos x="T0" y="T1"/>
                </a:cxn>
                <a:cxn ang="T11">
                  <a:pos x="T2" y="T3"/>
                </a:cxn>
                <a:cxn ang="T12">
                  <a:pos x="T4" y="T5"/>
                </a:cxn>
                <a:cxn ang="T13">
                  <a:pos x="T6" y="T7"/>
                </a:cxn>
                <a:cxn ang="T14">
                  <a:pos x="T8" y="T9"/>
                </a:cxn>
              </a:cxnLst>
              <a:rect l="T15" t="T16" r="T17" b="T18"/>
              <a:pathLst>
                <a:path w="67" h="35">
                  <a:moveTo>
                    <a:pt x="0" y="11"/>
                  </a:moveTo>
                  <a:cubicBezTo>
                    <a:pt x="12" y="10"/>
                    <a:pt x="17" y="25"/>
                    <a:pt x="13" y="35"/>
                  </a:cubicBezTo>
                  <a:cubicBezTo>
                    <a:pt x="18" y="31"/>
                    <a:pt x="20" y="24"/>
                    <a:pt x="25" y="21"/>
                  </a:cubicBezTo>
                  <a:cubicBezTo>
                    <a:pt x="33" y="17"/>
                    <a:pt x="39" y="23"/>
                    <a:pt x="45" y="21"/>
                  </a:cubicBezTo>
                  <a:cubicBezTo>
                    <a:pt x="67" y="15"/>
                    <a:pt x="31" y="2"/>
                    <a:pt x="22"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5" name="Freeform 27">
              <a:extLst>
                <a:ext uri="{FF2B5EF4-FFF2-40B4-BE49-F238E27FC236}">
                  <a16:creationId xmlns:a16="http://schemas.microsoft.com/office/drawing/2014/main" id="{F6B7EB9B-EC94-428E-8E9D-1193FB1D52CC}"/>
                </a:ext>
              </a:extLst>
            </p:cNvPr>
            <p:cNvSpPr>
              <a:spLocks/>
            </p:cNvSpPr>
            <p:nvPr/>
          </p:nvSpPr>
          <p:spPr bwMode="auto">
            <a:xfrm>
              <a:off x="2153" y="2451"/>
              <a:ext cx="90" cy="56"/>
            </a:xfrm>
            <a:custGeom>
              <a:avLst/>
              <a:gdLst>
                <a:gd name="T0" fmla="*/ 36 w 36"/>
                <a:gd name="T1" fmla="*/ 0 h 21"/>
                <a:gd name="T2" fmla="*/ 28 w 36"/>
                <a:gd name="T3" fmla="*/ 21 h 21"/>
                <a:gd name="T4" fmla="*/ 0 w 36"/>
                <a:gd name="T5" fmla="*/ 10 h 21"/>
                <a:gd name="T6" fmla="*/ 0 60000 65536"/>
                <a:gd name="T7" fmla="*/ 0 60000 65536"/>
                <a:gd name="T8" fmla="*/ 0 60000 65536"/>
                <a:gd name="T9" fmla="*/ 0 w 36"/>
                <a:gd name="T10" fmla="*/ 0 h 21"/>
                <a:gd name="T11" fmla="*/ 36 w 36"/>
                <a:gd name="T12" fmla="*/ 21 h 21"/>
              </a:gdLst>
              <a:ahLst/>
              <a:cxnLst>
                <a:cxn ang="T6">
                  <a:pos x="T0" y="T1"/>
                </a:cxn>
                <a:cxn ang="T7">
                  <a:pos x="T2" y="T3"/>
                </a:cxn>
                <a:cxn ang="T8">
                  <a:pos x="T4" y="T5"/>
                </a:cxn>
              </a:cxnLst>
              <a:rect l="T9" t="T10" r="T11" b="T12"/>
              <a:pathLst>
                <a:path w="36" h="21">
                  <a:moveTo>
                    <a:pt x="36" y="0"/>
                  </a:moveTo>
                  <a:cubicBezTo>
                    <a:pt x="31" y="6"/>
                    <a:pt x="29" y="13"/>
                    <a:pt x="28" y="21"/>
                  </a:cubicBezTo>
                  <a:cubicBezTo>
                    <a:pt x="20" y="11"/>
                    <a:pt x="13" y="7"/>
                    <a:pt x="0" y="1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6" name="Freeform 28">
              <a:extLst>
                <a:ext uri="{FF2B5EF4-FFF2-40B4-BE49-F238E27FC236}">
                  <a16:creationId xmlns:a16="http://schemas.microsoft.com/office/drawing/2014/main" id="{667E7B06-D91E-42D6-99DE-27426A346D53}"/>
                </a:ext>
              </a:extLst>
            </p:cNvPr>
            <p:cNvSpPr>
              <a:spLocks/>
            </p:cNvSpPr>
            <p:nvPr/>
          </p:nvSpPr>
          <p:spPr bwMode="auto">
            <a:xfrm>
              <a:off x="2123" y="2288"/>
              <a:ext cx="312" cy="163"/>
            </a:xfrm>
            <a:custGeom>
              <a:avLst/>
              <a:gdLst>
                <a:gd name="T0" fmla="*/ 12 w 125"/>
                <a:gd name="T1" fmla="*/ 53 h 61"/>
                <a:gd name="T2" fmla="*/ 66 w 125"/>
                <a:gd name="T3" fmla="*/ 32 h 61"/>
                <a:gd name="T4" fmla="*/ 125 w 125"/>
                <a:gd name="T5" fmla="*/ 17 h 61"/>
                <a:gd name="T6" fmla="*/ 106 w 125"/>
                <a:gd name="T7" fmla="*/ 0 h 61"/>
                <a:gd name="T8" fmla="*/ 74 w 125"/>
                <a:gd name="T9" fmla="*/ 13 h 61"/>
                <a:gd name="T10" fmla="*/ 45 w 125"/>
                <a:gd name="T11" fmla="*/ 31 h 61"/>
                <a:gd name="T12" fmla="*/ 10 w 125"/>
                <a:gd name="T13" fmla="*/ 45 h 61"/>
                <a:gd name="T14" fmla="*/ 0 w 125"/>
                <a:gd name="T15" fmla="*/ 61 h 61"/>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61"/>
                <a:gd name="T26" fmla="*/ 125 w 125"/>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61">
                  <a:moveTo>
                    <a:pt x="12" y="53"/>
                  </a:moveTo>
                  <a:cubicBezTo>
                    <a:pt x="33" y="55"/>
                    <a:pt x="48" y="39"/>
                    <a:pt x="66" y="32"/>
                  </a:cubicBezTo>
                  <a:cubicBezTo>
                    <a:pt x="85" y="24"/>
                    <a:pt x="106" y="23"/>
                    <a:pt x="125" y="17"/>
                  </a:cubicBezTo>
                  <a:cubicBezTo>
                    <a:pt x="117" y="15"/>
                    <a:pt x="109" y="7"/>
                    <a:pt x="106" y="0"/>
                  </a:cubicBezTo>
                  <a:cubicBezTo>
                    <a:pt x="91" y="7"/>
                    <a:pt x="91" y="13"/>
                    <a:pt x="74" y="13"/>
                  </a:cubicBezTo>
                  <a:cubicBezTo>
                    <a:pt x="58" y="13"/>
                    <a:pt x="54" y="20"/>
                    <a:pt x="45" y="31"/>
                  </a:cubicBezTo>
                  <a:cubicBezTo>
                    <a:pt x="37" y="41"/>
                    <a:pt x="16" y="38"/>
                    <a:pt x="10" y="45"/>
                  </a:cubicBezTo>
                  <a:cubicBezTo>
                    <a:pt x="5" y="51"/>
                    <a:pt x="11" y="52"/>
                    <a:pt x="0" y="6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7" name="Freeform 29">
              <a:extLst>
                <a:ext uri="{FF2B5EF4-FFF2-40B4-BE49-F238E27FC236}">
                  <a16:creationId xmlns:a16="http://schemas.microsoft.com/office/drawing/2014/main" id="{6507930F-1527-4876-A6CE-DA5940498207}"/>
                </a:ext>
              </a:extLst>
            </p:cNvPr>
            <p:cNvSpPr>
              <a:spLocks/>
            </p:cNvSpPr>
            <p:nvPr/>
          </p:nvSpPr>
          <p:spPr bwMode="auto">
            <a:xfrm>
              <a:off x="2478" y="2240"/>
              <a:ext cx="585" cy="109"/>
            </a:xfrm>
            <a:custGeom>
              <a:avLst/>
              <a:gdLst>
                <a:gd name="T0" fmla="*/ 0 w 234"/>
                <a:gd name="T1" fmla="*/ 35 h 41"/>
                <a:gd name="T2" fmla="*/ 32 w 234"/>
                <a:gd name="T3" fmla="*/ 21 h 41"/>
                <a:gd name="T4" fmla="*/ 61 w 234"/>
                <a:gd name="T5" fmla="*/ 23 h 41"/>
                <a:gd name="T6" fmla="*/ 105 w 234"/>
                <a:gd name="T7" fmla="*/ 20 h 41"/>
                <a:gd name="T8" fmla="*/ 143 w 234"/>
                <a:gd name="T9" fmla="*/ 0 h 41"/>
                <a:gd name="T10" fmla="*/ 189 w 234"/>
                <a:gd name="T11" fmla="*/ 12 h 41"/>
                <a:gd name="T12" fmla="*/ 234 w 234"/>
                <a:gd name="T13" fmla="*/ 17 h 41"/>
                <a:gd name="T14" fmla="*/ 189 w 234"/>
                <a:gd name="T15" fmla="*/ 26 h 41"/>
                <a:gd name="T16" fmla="*/ 144 w 234"/>
                <a:gd name="T17" fmla="*/ 33 h 41"/>
                <a:gd name="T18" fmla="*/ 74 w 234"/>
                <a:gd name="T19" fmla="*/ 37 h 41"/>
                <a:gd name="T20" fmla="*/ 6 w 234"/>
                <a:gd name="T21" fmla="*/ 36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41"/>
                <a:gd name="T35" fmla="*/ 234 w 234"/>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41">
                  <a:moveTo>
                    <a:pt x="0" y="35"/>
                  </a:moveTo>
                  <a:cubicBezTo>
                    <a:pt x="13" y="35"/>
                    <a:pt x="21" y="23"/>
                    <a:pt x="32" y="21"/>
                  </a:cubicBezTo>
                  <a:cubicBezTo>
                    <a:pt x="40" y="20"/>
                    <a:pt x="51" y="24"/>
                    <a:pt x="61" y="23"/>
                  </a:cubicBezTo>
                  <a:cubicBezTo>
                    <a:pt x="76" y="21"/>
                    <a:pt x="90" y="22"/>
                    <a:pt x="105" y="20"/>
                  </a:cubicBezTo>
                  <a:cubicBezTo>
                    <a:pt x="123" y="18"/>
                    <a:pt x="129" y="8"/>
                    <a:pt x="143" y="0"/>
                  </a:cubicBezTo>
                  <a:cubicBezTo>
                    <a:pt x="152" y="15"/>
                    <a:pt x="174" y="12"/>
                    <a:pt x="189" y="12"/>
                  </a:cubicBezTo>
                  <a:cubicBezTo>
                    <a:pt x="203" y="11"/>
                    <a:pt x="220" y="15"/>
                    <a:pt x="234" y="17"/>
                  </a:cubicBezTo>
                  <a:cubicBezTo>
                    <a:pt x="219" y="17"/>
                    <a:pt x="203" y="24"/>
                    <a:pt x="189" y="26"/>
                  </a:cubicBezTo>
                  <a:cubicBezTo>
                    <a:pt x="172" y="29"/>
                    <a:pt x="160" y="32"/>
                    <a:pt x="144" y="33"/>
                  </a:cubicBezTo>
                  <a:cubicBezTo>
                    <a:pt x="120" y="36"/>
                    <a:pt x="97" y="35"/>
                    <a:pt x="74" y="37"/>
                  </a:cubicBezTo>
                  <a:cubicBezTo>
                    <a:pt x="58" y="39"/>
                    <a:pt x="21" y="41"/>
                    <a:pt x="6" y="36"/>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8" name="Freeform 30">
              <a:extLst>
                <a:ext uri="{FF2B5EF4-FFF2-40B4-BE49-F238E27FC236}">
                  <a16:creationId xmlns:a16="http://schemas.microsoft.com/office/drawing/2014/main" id="{2F86F450-B199-4A9B-A401-46BC9B4E126C}"/>
                </a:ext>
              </a:extLst>
            </p:cNvPr>
            <p:cNvSpPr>
              <a:spLocks/>
            </p:cNvSpPr>
            <p:nvPr/>
          </p:nvSpPr>
          <p:spPr bwMode="auto">
            <a:xfrm>
              <a:off x="3150" y="1987"/>
              <a:ext cx="658" cy="288"/>
            </a:xfrm>
            <a:custGeom>
              <a:avLst/>
              <a:gdLst>
                <a:gd name="T0" fmla="*/ 0 w 263"/>
                <a:gd name="T1" fmla="*/ 108 h 108"/>
                <a:gd name="T2" fmla="*/ 21 w 263"/>
                <a:gd name="T3" fmla="*/ 95 h 108"/>
                <a:gd name="T4" fmla="*/ 46 w 263"/>
                <a:gd name="T5" fmla="*/ 92 h 108"/>
                <a:gd name="T6" fmla="*/ 107 w 263"/>
                <a:gd name="T7" fmla="*/ 62 h 108"/>
                <a:gd name="T8" fmla="*/ 114 w 263"/>
                <a:gd name="T9" fmla="*/ 36 h 108"/>
                <a:gd name="T10" fmla="*/ 127 w 263"/>
                <a:gd name="T11" fmla="*/ 26 h 108"/>
                <a:gd name="T12" fmla="*/ 176 w 263"/>
                <a:gd name="T13" fmla="*/ 18 h 108"/>
                <a:gd name="T14" fmla="*/ 210 w 263"/>
                <a:gd name="T15" fmla="*/ 1 h 108"/>
                <a:gd name="T16" fmla="*/ 240 w 263"/>
                <a:gd name="T17" fmla="*/ 0 h 108"/>
                <a:gd name="T18" fmla="*/ 263 w 263"/>
                <a:gd name="T19" fmla="*/ 0 h 108"/>
                <a:gd name="T20" fmla="*/ 237 w 263"/>
                <a:gd name="T21" fmla="*/ 10 h 108"/>
                <a:gd name="T22" fmla="*/ 200 w 263"/>
                <a:gd name="T23" fmla="*/ 20 h 108"/>
                <a:gd name="T24" fmla="*/ 139 w 263"/>
                <a:gd name="T25" fmla="*/ 47 h 108"/>
                <a:gd name="T26" fmla="*/ 111 w 263"/>
                <a:gd name="T27" fmla="*/ 71 h 108"/>
                <a:gd name="T28" fmla="*/ 85 w 263"/>
                <a:gd name="T29" fmla="*/ 87 h 108"/>
                <a:gd name="T30" fmla="*/ 24 w 263"/>
                <a:gd name="T31" fmla="*/ 105 h 108"/>
                <a:gd name="T32" fmla="*/ 4 w 263"/>
                <a:gd name="T33" fmla="*/ 10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3"/>
                <a:gd name="T52" fmla="*/ 0 h 108"/>
                <a:gd name="T53" fmla="*/ 263 w 263"/>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3" h="108">
                  <a:moveTo>
                    <a:pt x="0" y="108"/>
                  </a:moveTo>
                  <a:cubicBezTo>
                    <a:pt x="9" y="105"/>
                    <a:pt x="12" y="97"/>
                    <a:pt x="21" y="95"/>
                  </a:cubicBezTo>
                  <a:cubicBezTo>
                    <a:pt x="29" y="93"/>
                    <a:pt x="38" y="94"/>
                    <a:pt x="46" y="92"/>
                  </a:cubicBezTo>
                  <a:cubicBezTo>
                    <a:pt x="63" y="86"/>
                    <a:pt x="96" y="78"/>
                    <a:pt x="107" y="62"/>
                  </a:cubicBezTo>
                  <a:cubicBezTo>
                    <a:pt x="112" y="56"/>
                    <a:pt x="113" y="44"/>
                    <a:pt x="114" y="36"/>
                  </a:cubicBezTo>
                  <a:cubicBezTo>
                    <a:pt x="114" y="23"/>
                    <a:pt x="114" y="26"/>
                    <a:pt x="127" y="26"/>
                  </a:cubicBezTo>
                  <a:cubicBezTo>
                    <a:pt x="144" y="26"/>
                    <a:pt x="161" y="22"/>
                    <a:pt x="176" y="18"/>
                  </a:cubicBezTo>
                  <a:cubicBezTo>
                    <a:pt x="185" y="16"/>
                    <a:pt x="208" y="10"/>
                    <a:pt x="210" y="1"/>
                  </a:cubicBezTo>
                  <a:cubicBezTo>
                    <a:pt x="221" y="4"/>
                    <a:pt x="229" y="2"/>
                    <a:pt x="240" y="0"/>
                  </a:cubicBezTo>
                  <a:cubicBezTo>
                    <a:pt x="248" y="0"/>
                    <a:pt x="257" y="3"/>
                    <a:pt x="263" y="0"/>
                  </a:cubicBezTo>
                  <a:cubicBezTo>
                    <a:pt x="256" y="7"/>
                    <a:pt x="246" y="7"/>
                    <a:pt x="237" y="10"/>
                  </a:cubicBezTo>
                  <a:cubicBezTo>
                    <a:pt x="226" y="14"/>
                    <a:pt x="210" y="17"/>
                    <a:pt x="200" y="20"/>
                  </a:cubicBezTo>
                  <a:cubicBezTo>
                    <a:pt x="179" y="25"/>
                    <a:pt x="157" y="37"/>
                    <a:pt x="139" y="47"/>
                  </a:cubicBezTo>
                  <a:cubicBezTo>
                    <a:pt x="128" y="54"/>
                    <a:pt x="121" y="64"/>
                    <a:pt x="111" y="71"/>
                  </a:cubicBezTo>
                  <a:cubicBezTo>
                    <a:pt x="103" y="77"/>
                    <a:pt x="93" y="82"/>
                    <a:pt x="85" y="87"/>
                  </a:cubicBezTo>
                  <a:cubicBezTo>
                    <a:pt x="67" y="98"/>
                    <a:pt x="44" y="102"/>
                    <a:pt x="24" y="105"/>
                  </a:cubicBezTo>
                  <a:cubicBezTo>
                    <a:pt x="18" y="106"/>
                    <a:pt x="8" y="108"/>
                    <a:pt x="4" y="107"/>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39" name="Freeform 31">
              <a:extLst>
                <a:ext uri="{FF2B5EF4-FFF2-40B4-BE49-F238E27FC236}">
                  <a16:creationId xmlns:a16="http://schemas.microsoft.com/office/drawing/2014/main" id="{E32B7202-1157-4860-9CFA-2D58A8BE6F97}"/>
                </a:ext>
              </a:extLst>
            </p:cNvPr>
            <p:cNvSpPr>
              <a:spLocks/>
            </p:cNvSpPr>
            <p:nvPr/>
          </p:nvSpPr>
          <p:spPr bwMode="auto">
            <a:xfrm>
              <a:off x="3733" y="1800"/>
              <a:ext cx="332" cy="203"/>
            </a:xfrm>
            <a:custGeom>
              <a:avLst/>
              <a:gdLst>
                <a:gd name="T0" fmla="*/ 23 w 133"/>
                <a:gd name="T1" fmla="*/ 74 h 76"/>
                <a:gd name="T2" fmla="*/ 57 w 133"/>
                <a:gd name="T3" fmla="*/ 59 h 76"/>
                <a:gd name="T4" fmla="*/ 90 w 133"/>
                <a:gd name="T5" fmla="*/ 45 h 76"/>
                <a:gd name="T6" fmla="*/ 133 w 133"/>
                <a:gd name="T7" fmla="*/ 0 h 76"/>
                <a:gd name="T8" fmla="*/ 101 w 133"/>
                <a:gd name="T9" fmla="*/ 16 h 76"/>
                <a:gd name="T10" fmla="*/ 64 w 133"/>
                <a:gd name="T11" fmla="*/ 46 h 76"/>
                <a:gd name="T12" fmla="*/ 37 w 133"/>
                <a:gd name="T13" fmla="*/ 58 h 76"/>
                <a:gd name="T14" fmla="*/ 0 w 133"/>
                <a:gd name="T15" fmla="*/ 76 h 76"/>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76"/>
                <a:gd name="T26" fmla="*/ 133 w 133"/>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76">
                  <a:moveTo>
                    <a:pt x="23" y="74"/>
                  </a:moveTo>
                  <a:cubicBezTo>
                    <a:pt x="36" y="71"/>
                    <a:pt x="45" y="64"/>
                    <a:pt x="57" y="59"/>
                  </a:cubicBezTo>
                  <a:cubicBezTo>
                    <a:pt x="68" y="54"/>
                    <a:pt x="80" y="52"/>
                    <a:pt x="90" y="45"/>
                  </a:cubicBezTo>
                  <a:cubicBezTo>
                    <a:pt x="104" y="36"/>
                    <a:pt x="129" y="18"/>
                    <a:pt x="133" y="0"/>
                  </a:cubicBezTo>
                  <a:cubicBezTo>
                    <a:pt x="125" y="9"/>
                    <a:pt x="113" y="15"/>
                    <a:pt x="101" y="16"/>
                  </a:cubicBezTo>
                  <a:cubicBezTo>
                    <a:pt x="101" y="30"/>
                    <a:pt x="76" y="45"/>
                    <a:pt x="64" y="46"/>
                  </a:cubicBezTo>
                  <a:cubicBezTo>
                    <a:pt x="50" y="48"/>
                    <a:pt x="47" y="50"/>
                    <a:pt x="37" y="58"/>
                  </a:cubicBezTo>
                  <a:cubicBezTo>
                    <a:pt x="25" y="67"/>
                    <a:pt x="14" y="73"/>
                    <a:pt x="0" y="76"/>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0" name="Freeform 32">
              <a:extLst>
                <a:ext uri="{FF2B5EF4-FFF2-40B4-BE49-F238E27FC236}">
                  <a16:creationId xmlns:a16="http://schemas.microsoft.com/office/drawing/2014/main" id="{792130AB-839E-4984-86B0-C58841239901}"/>
                </a:ext>
              </a:extLst>
            </p:cNvPr>
            <p:cNvSpPr>
              <a:spLocks/>
            </p:cNvSpPr>
            <p:nvPr/>
          </p:nvSpPr>
          <p:spPr bwMode="auto">
            <a:xfrm>
              <a:off x="4013" y="1664"/>
              <a:ext cx="77" cy="179"/>
            </a:xfrm>
            <a:custGeom>
              <a:avLst/>
              <a:gdLst>
                <a:gd name="T0" fmla="*/ 2 w 31"/>
                <a:gd name="T1" fmla="*/ 1 h 67"/>
                <a:gd name="T2" fmla="*/ 31 w 31"/>
                <a:gd name="T3" fmla="*/ 20 h 67"/>
                <a:gd name="T4" fmla="*/ 26 w 31"/>
                <a:gd name="T5" fmla="*/ 42 h 67"/>
                <a:gd name="T6" fmla="*/ 11 w 31"/>
                <a:gd name="T7" fmla="*/ 67 h 67"/>
                <a:gd name="T8" fmla="*/ 0 w 31"/>
                <a:gd name="T9" fmla="*/ 48 h 67"/>
                <a:gd name="T10" fmla="*/ 22 w 31"/>
                <a:gd name="T11" fmla="*/ 18 h 67"/>
                <a:gd name="T12" fmla="*/ 3 w 31"/>
                <a:gd name="T13" fmla="*/ 0 h 67"/>
                <a:gd name="T14" fmla="*/ 0 60000 65536"/>
                <a:gd name="T15" fmla="*/ 0 60000 65536"/>
                <a:gd name="T16" fmla="*/ 0 60000 65536"/>
                <a:gd name="T17" fmla="*/ 0 60000 65536"/>
                <a:gd name="T18" fmla="*/ 0 60000 65536"/>
                <a:gd name="T19" fmla="*/ 0 60000 65536"/>
                <a:gd name="T20" fmla="*/ 0 60000 65536"/>
                <a:gd name="T21" fmla="*/ 0 w 31"/>
                <a:gd name="T22" fmla="*/ 0 h 67"/>
                <a:gd name="T23" fmla="*/ 31 w 31"/>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7">
                  <a:moveTo>
                    <a:pt x="2" y="1"/>
                  </a:moveTo>
                  <a:cubicBezTo>
                    <a:pt x="18" y="0"/>
                    <a:pt x="29" y="0"/>
                    <a:pt x="31" y="20"/>
                  </a:cubicBezTo>
                  <a:cubicBezTo>
                    <a:pt x="31" y="28"/>
                    <a:pt x="29" y="35"/>
                    <a:pt x="26" y="42"/>
                  </a:cubicBezTo>
                  <a:cubicBezTo>
                    <a:pt x="23" y="49"/>
                    <a:pt x="16" y="65"/>
                    <a:pt x="11" y="67"/>
                  </a:cubicBezTo>
                  <a:cubicBezTo>
                    <a:pt x="16" y="55"/>
                    <a:pt x="17" y="44"/>
                    <a:pt x="0" y="48"/>
                  </a:cubicBezTo>
                  <a:cubicBezTo>
                    <a:pt x="2" y="39"/>
                    <a:pt x="21" y="33"/>
                    <a:pt x="22" y="18"/>
                  </a:cubicBezTo>
                  <a:cubicBezTo>
                    <a:pt x="22" y="9"/>
                    <a:pt x="11" y="3"/>
                    <a:pt x="3"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1" name="Freeform 33">
              <a:extLst>
                <a:ext uri="{FF2B5EF4-FFF2-40B4-BE49-F238E27FC236}">
                  <a16:creationId xmlns:a16="http://schemas.microsoft.com/office/drawing/2014/main" id="{6D98A648-BC6B-4F72-AC92-8E07FD78DF4C}"/>
                </a:ext>
              </a:extLst>
            </p:cNvPr>
            <p:cNvSpPr>
              <a:spLocks/>
            </p:cNvSpPr>
            <p:nvPr/>
          </p:nvSpPr>
          <p:spPr bwMode="auto">
            <a:xfrm>
              <a:off x="3645" y="1867"/>
              <a:ext cx="30" cy="61"/>
            </a:xfrm>
            <a:custGeom>
              <a:avLst/>
              <a:gdLst>
                <a:gd name="T0" fmla="*/ 0 w 12"/>
                <a:gd name="T1" fmla="*/ 10 h 23"/>
                <a:gd name="T2" fmla="*/ 8 w 12"/>
                <a:gd name="T3" fmla="*/ 23 h 23"/>
                <a:gd name="T4" fmla="*/ 12 w 12"/>
                <a:gd name="T5" fmla="*/ 0 h 23"/>
                <a:gd name="T6" fmla="*/ 0 60000 65536"/>
                <a:gd name="T7" fmla="*/ 0 60000 65536"/>
                <a:gd name="T8" fmla="*/ 0 60000 65536"/>
                <a:gd name="T9" fmla="*/ 0 w 12"/>
                <a:gd name="T10" fmla="*/ 0 h 23"/>
                <a:gd name="T11" fmla="*/ 12 w 12"/>
                <a:gd name="T12" fmla="*/ 23 h 23"/>
              </a:gdLst>
              <a:ahLst/>
              <a:cxnLst>
                <a:cxn ang="T6">
                  <a:pos x="T0" y="T1"/>
                </a:cxn>
                <a:cxn ang="T7">
                  <a:pos x="T2" y="T3"/>
                </a:cxn>
                <a:cxn ang="T8">
                  <a:pos x="T4" y="T5"/>
                </a:cxn>
              </a:cxnLst>
              <a:rect l="T9" t="T10" r="T11" b="T12"/>
              <a:pathLst>
                <a:path w="12" h="23">
                  <a:moveTo>
                    <a:pt x="0" y="10"/>
                  </a:moveTo>
                  <a:cubicBezTo>
                    <a:pt x="4" y="14"/>
                    <a:pt x="7" y="19"/>
                    <a:pt x="8" y="23"/>
                  </a:cubicBezTo>
                  <a:cubicBezTo>
                    <a:pt x="9" y="16"/>
                    <a:pt x="9" y="6"/>
                    <a:pt x="12"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2" name="Freeform 34">
              <a:extLst>
                <a:ext uri="{FF2B5EF4-FFF2-40B4-BE49-F238E27FC236}">
                  <a16:creationId xmlns:a16="http://schemas.microsoft.com/office/drawing/2014/main" id="{24D4778F-F980-40DF-9DC2-109AB2F22093}"/>
                </a:ext>
              </a:extLst>
            </p:cNvPr>
            <p:cNvSpPr>
              <a:spLocks/>
            </p:cNvSpPr>
            <p:nvPr/>
          </p:nvSpPr>
          <p:spPr bwMode="auto">
            <a:xfrm>
              <a:off x="3828" y="1741"/>
              <a:ext cx="37" cy="32"/>
            </a:xfrm>
            <a:custGeom>
              <a:avLst/>
              <a:gdLst>
                <a:gd name="T0" fmla="*/ 0 w 15"/>
                <a:gd name="T1" fmla="*/ 0 h 12"/>
                <a:gd name="T2" fmla="*/ 15 w 15"/>
                <a:gd name="T3" fmla="*/ 4 h 12"/>
                <a:gd name="T4" fmla="*/ 10 w 15"/>
                <a:gd name="T5" fmla="*/ 12 h 12"/>
                <a:gd name="T6" fmla="*/ 0 60000 65536"/>
                <a:gd name="T7" fmla="*/ 0 60000 65536"/>
                <a:gd name="T8" fmla="*/ 0 60000 65536"/>
                <a:gd name="T9" fmla="*/ 0 w 15"/>
                <a:gd name="T10" fmla="*/ 0 h 12"/>
                <a:gd name="T11" fmla="*/ 15 w 15"/>
                <a:gd name="T12" fmla="*/ 12 h 12"/>
              </a:gdLst>
              <a:ahLst/>
              <a:cxnLst>
                <a:cxn ang="T6">
                  <a:pos x="T0" y="T1"/>
                </a:cxn>
                <a:cxn ang="T7">
                  <a:pos x="T2" y="T3"/>
                </a:cxn>
                <a:cxn ang="T8">
                  <a:pos x="T4" y="T5"/>
                </a:cxn>
              </a:cxnLst>
              <a:rect l="T9" t="T10" r="T11" b="T12"/>
              <a:pathLst>
                <a:path w="15" h="12">
                  <a:moveTo>
                    <a:pt x="0" y="0"/>
                  </a:moveTo>
                  <a:cubicBezTo>
                    <a:pt x="4" y="3"/>
                    <a:pt x="9" y="3"/>
                    <a:pt x="15" y="4"/>
                  </a:cubicBezTo>
                  <a:cubicBezTo>
                    <a:pt x="12" y="5"/>
                    <a:pt x="10" y="9"/>
                    <a:pt x="10" y="12"/>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3" name="Freeform 35">
              <a:extLst>
                <a:ext uri="{FF2B5EF4-FFF2-40B4-BE49-F238E27FC236}">
                  <a16:creationId xmlns:a16="http://schemas.microsoft.com/office/drawing/2014/main" id="{54906EE1-0ECF-45AC-A2FB-C3415E6AEB83}"/>
                </a:ext>
              </a:extLst>
            </p:cNvPr>
            <p:cNvSpPr>
              <a:spLocks/>
            </p:cNvSpPr>
            <p:nvPr/>
          </p:nvSpPr>
          <p:spPr bwMode="auto">
            <a:xfrm>
              <a:off x="3480" y="1744"/>
              <a:ext cx="55" cy="32"/>
            </a:xfrm>
            <a:custGeom>
              <a:avLst/>
              <a:gdLst>
                <a:gd name="T0" fmla="*/ 0 w 22"/>
                <a:gd name="T1" fmla="*/ 4 h 12"/>
                <a:gd name="T2" fmla="*/ 22 w 22"/>
                <a:gd name="T3" fmla="*/ 3 h 12"/>
                <a:gd name="T4" fmla="*/ 18 w 22"/>
                <a:gd name="T5" fmla="*/ 12 h 12"/>
                <a:gd name="T6" fmla="*/ 0 60000 65536"/>
                <a:gd name="T7" fmla="*/ 0 60000 65536"/>
                <a:gd name="T8" fmla="*/ 0 60000 65536"/>
                <a:gd name="T9" fmla="*/ 0 w 22"/>
                <a:gd name="T10" fmla="*/ 0 h 12"/>
                <a:gd name="T11" fmla="*/ 22 w 22"/>
                <a:gd name="T12" fmla="*/ 12 h 12"/>
              </a:gdLst>
              <a:ahLst/>
              <a:cxnLst>
                <a:cxn ang="T6">
                  <a:pos x="T0" y="T1"/>
                </a:cxn>
                <a:cxn ang="T7">
                  <a:pos x="T2" y="T3"/>
                </a:cxn>
                <a:cxn ang="T8">
                  <a:pos x="T4" y="T5"/>
                </a:cxn>
              </a:cxnLst>
              <a:rect l="T9" t="T10" r="T11" b="T12"/>
              <a:pathLst>
                <a:path w="22" h="12">
                  <a:moveTo>
                    <a:pt x="0" y="4"/>
                  </a:moveTo>
                  <a:cubicBezTo>
                    <a:pt x="7" y="5"/>
                    <a:pt x="13" y="0"/>
                    <a:pt x="22" y="3"/>
                  </a:cubicBezTo>
                  <a:cubicBezTo>
                    <a:pt x="18" y="5"/>
                    <a:pt x="16" y="9"/>
                    <a:pt x="18" y="12"/>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4" name="Freeform 36">
              <a:extLst>
                <a:ext uri="{FF2B5EF4-FFF2-40B4-BE49-F238E27FC236}">
                  <a16:creationId xmlns:a16="http://schemas.microsoft.com/office/drawing/2014/main" id="{A4D9AABD-0D12-4C28-B517-6ACBD5446E2F}"/>
                </a:ext>
              </a:extLst>
            </p:cNvPr>
            <p:cNvSpPr>
              <a:spLocks/>
            </p:cNvSpPr>
            <p:nvPr/>
          </p:nvSpPr>
          <p:spPr bwMode="auto">
            <a:xfrm>
              <a:off x="3110" y="1912"/>
              <a:ext cx="25" cy="48"/>
            </a:xfrm>
            <a:custGeom>
              <a:avLst/>
              <a:gdLst>
                <a:gd name="T0" fmla="*/ 2 w 10"/>
                <a:gd name="T1" fmla="*/ 0 h 18"/>
                <a:gd name="T2" fmla="*/ 10 w 10"/>
                <a:gd name="T3" fmla="*/ 18 h 18"/>
                <a:gd name="T4" fmla="*/ 0 w 10"/>
                <a:gd name="T5" fmla="*/ 15 h 18"/>
                <a:gd name="T6" fmla="*/ 0 60000 65536"/>
                <a:gd name="T7" fmla="*/ 0 60000 65536"/>
                <a:gd name="T8" fmla="*/ 0 60000 65536"/>
                <a:gd name="T9" fmla="*/ 0 w 10"/>
                <a:gd name="T10" fmla="*/ 0 h 18"/>
                <a:gd name="T11" fmla="*/ 10 w 10"/>
                <a:gd name="T12" fmla="*/ 18 h 18"/>
              </a:gdLst>
              <a:ahLst/>
              <a:cxnLst>
                <a:cxn ang="T6">
                  <a:pos x="T0" y="T1"/>
                </a:cxn>
                <a:cxn ang="T7">
                  <a:pos x="T2" y="T3"/>
                </a:cxn>
                <a:cxn ang="T8">
                  <a:pos x="T4" y="T5"/>
                </a:cxn>
              </a:cxnLst>
              <a:rect l="T9" t="T10" r="T11" b="T12"/>
              <a:pathLst>
                <a:path w="10" h="18">
                  <a:moveTo>
                    <a:pt x="2" y="0"/>
                  </a:moveTo>
                  <a:cubicBezTo>
                    <a:pt x="3" y="7"/>
                    <a:pt x="8" y="12"/>
                    <a:pt x="10" y="18"/>
                  </a:cubicBezTo>
                  <a:cubicBezTo>
                    <a:pt x="7" y="16"/>
                    <a:pt x="3" y="14"/>
                    <a:pt x="0" y="15"/>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5" name="Freeform 37">
              <a:extLst>
                <a:ext uri="{FF2B5EF4-FFF2-40B4-BE49-F238E27FC236}">
                  <a16:creationId xmlns:a16="http://schemas.microsoft.com/office/drawing/2014/main" id="{B9B05611-AA38-4B3C-BA4F-0BE2E977B60E}"/>
                </a:ext>
              </a:extLst>
            </p:cNvPr>
            <p:cNvSpPr>
              <a:spLocks/>
            </p:cNvSpPr>
            <p:nvPr/>
          </p:nvSpPr>
          <p:spPr bwMode="auto">
            <a:xfrm>
              <a:off x="3150" y="2219"/>
              <a:ext cx="88" cy="40"/>
            </a:xfrm>
            <a:custGeom>
              <a:avLst/>
              <a:gdLst>
                <a:gd name="T0" fmla="*/ 7 w 35"/>
                <a:gd name="T1" fmla="*/ 14 h 15"/>
                <a:gd name="T2" fmla="*/ 35 w 35"/>
                <a:gd name="T3" fmla="*/ 9 h 15"/>
                <a:gd name="T4" fmla="*/ 14 w 35"/>
                <a:gd name="T5" fmla="*/ 0 h 15"/>
                <a:gd name="T6" fmla="*/ 0 w 35"/>
                <a:gd name="T7" fmla="*/ 15 h 15"/>
                <a:gd name="T8" fmla="*/ 0 60000 65536"/>
                <a:gd name="T9" fmla="*/ 0 60000 65536"/>
                <a:gd name="T10" fmla="*/ 0 60000 65536"/>
                <a:gd name="T11" fmla="*/ 0 60000 65536"/>
                <a:gd name="T12" fmla="*/ 0 w 35"/>
                <a:gd name="T13" fmla="*/ 0 h 15"/>
                <a:gd name="T14" fmla="*/ 35 w 35"/>
                <a:gd name="T15" fmla="*/ 15 h 15"/>
              </a:gdLst>
              <a:ahLst/>
              <a:cxnLst>
                <a:cxn ang="T8">
                  <a:pos x="T0" y="T1"/>
                </a:cxn>
                <a:cxn ang="T9">
                  <a:pos x="T2" y="T3"/>
                </a:cxn>
                <a:cxn ang="T10">
                  <a:pos x="T4" y="T5"/>
                </a:cxn>
                <a:cxn ang="T11">
                  <a:pos x="T6" y="T7"/>
                </a:cxn>
              </a:cxnLst>
              <a:rect l="T12" t="T13" r="T14" b="T15"/>
              <a:pathLst>
                <a:path w="35" h="15">
                  <a:moveTo>
                    <a:pt x="7" y="14"/>
                  </a:moveTo>
                  <a:cubicBezTo>
                    <a:pt x="14" y="13"/>
                    <a:pt x="29" y="14"/>
                    <a:pt x="35" y="9"/>
                  </a:cubicBezTo>
                  <a:cubicBezTo>
                    <a:pt x="31" y="4"/>
                    <a:pt x="20" y="3"/>
                    <a:pt x="14" y="0"/>
                  </a:cubicBezTo>
                  <a:cubicBezTo>
                    <a:pt x="9" y="6"/>
                    <a:pt x="4" y="11"/>
                    <a:pt x="0" y="15"/>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6" name="Freeform 38">
              <a:extLst>
                <a:ext uri="{FF2B5EF4-FFF2-40B4-BE49-F238E27FC236}">
                  <a16:creationId xmlns:a16="http://schemas.microsoft.com/office/drawing/2014/main" id="{648DD7A6-9B55-494C-9ED1-F60F37524421}"/>
                </a:ext>
              </a:extLst>
            </p:cNvPr>
            <p:cNvSpPr>
              <a:spLocks/>
            </p:cNvSpPr>
            <p:nvPr/>
          </p:nvSpPr>
          <p:spPr bwMode="auto">
            <a:xfrm>
              <a:off x="3410" y="2011"/>
              <a:ext cx="48" cy="112"/>
            </a:xfrm>
            <a:custGeom>
              <a:avLst/>
              <a:gdLst>
                <a:gd name="T0" fmla="*/ 14 w 19"/>
                <a:gd name="T1" fmla="*/ 0 h 42"/>
                <a:gd name="T2" fmla="*/ 0 w 19"/>
                <a:gd name="T3" fmla="*/ 19 h 42"/>
                <a:gd name="T4" fmla="*/ 3 w 19"/>
                <a:gd name="T5" fmla="*/ 42 h 42"/>
                <a:gd name="T6" fmla="*/ 19 w 19"/>
                <a:gd name="T7" fmla="*/ 31 h 42"/>
                <a:gd name="T8" fmla="*/ 13 w 19"/>
                <a:gd name="T9" fmla="*/ 2 h 42"/>
                <a:gd name="T10" fmla="*/ 0 60000 65536"/>
                <a:gd name="T11" fmla="*/ 0 60000 65536"/>
                <a:gd name="T12" fmla="*/ 0 60000 65536"/>
                <a:gd name="T13" fmla="*/ 0 60000 65536"/>
                <a:gd name="T14" fmla="*/ 0 60000 65536"/>
                <a:gd name="T15" fmla="*/ 0 w 19"/>
                <a:gd name="T16" fmla="*/ 0 h 42"/>
                <a:gd name="T17" fmla="*/ 19 w 19"/>
                <a:gd name="T18" fmla="*/ 42 h 42"/>
              </a:gdLst>
              <a:ahLst/>
              <a:cxnLst>
                <a:cxn ang="T10">
                  <a:pos x="T0" y="T1"/>
                </a:cxn>
                <a:cxn ang="T11">
                  <a:pos x="T2" y="T3"/>
                </a:cxn>
                <a:cxn ang="T12">
                  <a:pos x="T4" y="T5"/>
                </a:cxn>
                <a:cxn ang="T13">
                  <a:pos x="T6" y="T7"/>
                </a:cxn>
                <a:cxn ang="T14">
                  <a:pos x="T8" y="T9"/>
                </a:cxn>
              </a:cxnLst>
              <a:rect l="T15" t="T16" r="T17" b="T18"/>
              <a:pathLst>
                <a:path w="19" h="42">
                  <a:moveTo>
                    <a:pt x="14" y="0"/>
                  </a:moveTo>
                  <a:cubicBezTo>
                    <a:pt x="9" y="7"/>
                    <a:pt x="7" y="15"/>
                    <a:pt x="0" y="19"/>
                  </a:cubicBezTo>
                  <a:cubicBezTo>
                    <a:pt x="6" y="23"/>
                    <a:pt x="6" y="35"/>
                    <a:pt x="3" y="42"/>
                  </a:cubicBezTo>
                  <a:cubicBezTo>
                    <a:pt x="6" y="37"/>
                    <a:pt x="12" y="31"/>
                    <a:pt x="19" y="31"/>
                  </a:cubicBezTo>
                  <a:cubicBezTo>
                    <a:pt x="16" y="21"/>
                    <a:pt x="13" y="15"/>
                    <a:pt x="13" y="2"/>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7" name="Freeform 39">
              <a:extLst>
                <a:ext uri="{FF2B5EF4-FFF2-40B4-BE49-F238E27FC236}">
                  <a16:creationId xmlns:a16="http://schemas.microsoft.com/office/drawing/2014/main" id="{5FD1C0B6-F948-45FE-9B05-1EFFD4EB6105}"/>
                </a:ext>
              </a:extLst>
            </p:cNvPr>
            <p:cNvSpPr>
              <a:spLocks/>
            </p:cNvSpPr>
            <p:nvPr/>
          </p:nvSpPr>
          <p:spPr bwMode="auto">
            <a:xfrm>
              <a:off x="2523" y="1981"/>
              <a:ext cx="62" cy="56"/>
            </a:xfrm>
            <a:custGeom>
              <a:avLst/>
              <a:gdLst>
                <a:gd name="T0" fmla="*/ 0 w 25"/>
                <a:gd name="T1" fmla="*/ 4 h 21"/>
                <a:gd name="T2" fmla="*/ 21 w 25"/>
                <a:gd name="T3" fmla="*/ 21 h 21"/>
                <a:gd name="T4" fmla="*/ 25 w 25"/>
                <a:gd name="T5" fmla="*/ 0 h 21"/>
                <a:gd name="T6" fmla="*/ 9 w 25"/>
                <a:gd name="T7" fmla="*/ 1 h 21"/>
                <a:gd name="T8" fmla="*/ 0 60000 65536"/>
                <a:gd name="T9" fmla="*/ 0 60000 65536"/>
                <a:gd name="T10" fmla="*/ 0 60000 65536"/>
                <a:gd name="T11" fmla="*/ 0 60000 65536"/>
                <a:gd name="T12" fmla="*/ 0 w 25"/>
                <a:gd name="T13" fmla="*/ 0 h 21"/>
                <a:gd name="T14" fmla="*/ 25 w 25"/>
                <a:gd name="T15" fmla="*/ 21 h 21"/>
              </a:gdLst>
              <a:ahLst/>
              <a:cxnLst>
                <a:cxn ang="T8">
                  <a:pos x="T0" y="T1"/>
                </a:cxn>
                <a:cxn ang="T9">
                  <a:pos x="T2" y="T3"/>
                </a:cxn>
                <a:cxn ang="T10">
                  <a:pos x="T4" y="T5"/>
                </a:cxn>
                <a:cxn ang="T11">
                  <a:pos x="T6" y="T7"/>
                </a:cxn>
              </a:cxnLst>
              <a:rect l="T12" t="T13" r="T14" b="T15"/>
              <a:pathLst>
                <a:path w="25" h="21">
                  <a:moveTo>
                    <a:pt x="0" y="4"/>
                  </a:moveTo>
                  <a:cubicBezTo>
                    <a:pt x="9" y="4"/>
                    <a:pt x="16" y="15"/>
                    <a:pt x="21" y="21"/>
                  </a:cubicBezTo>
                  <a:cubicBezTo>
                    <a:pt x="20" y="14"/>
                    <a:pt x="22" y="6"/>
                    <a:pt x="25" y="0"/>
                  </a:cubicBezTo>
                  <a:cubicBezTo>
                    <a:pt x="21" y="4"/>
                    <a:pt x="14" y="3"/>
                    <a:pt x="9" y="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8" name="Freeform 40">
              <a:extLst>
                <a:ext uri="{FF2B5EF4-FFF2-40B4-BE49-F238E27FC236}">
                  <a16:creationId xmlns:a16="http://schemas.microsoft.com/office/drawing/2014/main" id="{53B55E11-CF18-45A8-BAF8-13FBE88BE5B3}"/>
                </a:ext>
              </a:extLst>
            </p:cNvPr>
            <p:cNvSpPr>
              <a:spLocks/>
            </p:cNvSpPr>
            <p:nvPr/>
          </p:nvSpPr>
          <p:spPr bwMode="auto">
            <a:xfrm>
              <a:off x="2615" y="1821"/>
              <a:ext cx="48" cy="38"/>
            </a:xfrm>
            <a:custGeom>
              <a:avLst/>
              <a:gdLst>
                <a:gd name="T0" fmla="*/ 0 w 19"/>
                <a:gd name="T1" fmla="*/ 0 h 14"/>
                <a:gd name="T2" fmla="*/ 7 w 19"/>
                <a:gd name="T3" fmla="*/ 14 h 14"/>
                <a:gd name="T4" fmla="*/ 19 w 19"/>
                <a:gd name="T5" fmla="*/ 9 h 14"/>
                <a:gd name="T6" fmla="*/ 5 w 19"/>
                <a:gd name="T7" fmla="*/ 1 h 14"/>
                <a:gd name="T8" fmla="*/ 0 60000 65536"/>
                <a:gd name="T9" fmla="*/ 0 60000 65536"/>
                <a:gd name="T10" fmla="*/ 0 60000 65536"/>
                <a:gd name="T11" fmla="*/ 0 60000 65536"/>
                <a:gd name="T12" fmla="*/ 0 w 19"/>
                <a:gd name="T13" fmla="*/ 0 h 14"/>
                <a:gd name="T14" fmla="*/ 19 w 19"/>
                <a:gd name="T15" fmla="*/ 14 h 14"/>
              </a:gdLst>
              <a:ahLst/>
              <a:cxnLst>
                <a:cxn ang="T8">
                  <a:pos x="T0" y="T1"/>
                </a:cxn>
                <a:cxn ang="T9">
                  <a:pos x="T2" y="T3"/>
                </a:cxn>
                <a:cxn ang="T10">
                  <a:pos x="T4" y="T5"/>
                </a:cxn>
                <a:cxn ang="T11">
                  <a:pos x="T6" y="T7"/>
                </a:cxn>
              </a:cxnLst>
              <a:rect l="T12" t="T13" r="T14" b="T15"/>
              <a:pathLst>
                <a:path w="19" h="14">
                  <a:moveTo>
                    <a:pt x="0" y="0"/>
                  </a:moveTo>
                  <a:cubicBezTo>
                    <a:pt x="5" y="3"/>
                    <a:pt x="5" y="9"/>
                    <a:pt x="7" y="14"/>
                  </a:cubicBezTo>
                  <a:cubicBezTo>
                    <a:pt x="11" y="11"/>
                    <a:pt x="15" y="10"/>
                    <a:pt x="19" y="9"/>
                  </a:cubicBezTo>
                  <a:cubicBezTo>
                    <a:pt x="13" y="10"/>
                    <a:pt x="8" y="6"/>
                    <a:pt x="5" y="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49" name="Freeform 41">
              <a:extLst>
                <a:ext uri="{FF2B5EF4-FFF2-40B4-BE49-F238E27FC236}">
                  <a16:creationId xmlns:a16="http://schemas.microsoft.com/office/drawing/2014/main" id="{BE842304-D6C1-451D-A377-66A9C18EBEDF}"/>
                </a:ext>
              </a:extLst>
            </p:cNvPr>
            <p:cNvSpPr>
              <a:spLocks/>
            </p:cNvSpPr>
            <p:nvPr/>
          </p:nvSpPr>
          <p:spPr bwMode="auto">
            <a:xfrm>
              <a:off x="2808" y="1920"/>
              <a:ext cx="45" cy="35"/>
            </a:xfrm>
            <a:custGeom>
              <a:avLst/>
              <a:gdLst>
                <a:gd name="T0" fmla="*/ 0 w 18"/>
                <a:gd name="T1" fmla="*/ 1 h 13"/>
                <a:gd name="T2" fmla="*/ 8 w 18"/>
                <a:gd name="T3" fmla="*/ 13 h 13"/>
                <a:gd name="T4" fmla="*/ 18 w 18"/>
                <a:gd name="T5" fmla="*/ 4 h 13"/>
                <a:gd name="T6" fmla="*/ 7 w 18"/>
                <a:gd name="T7" fmla="*/ 0 h 13"/>
                <a:gd name="T8" fmla="*/ 0 60000 65536"/>
                <a:gd name="T9" fmla="*/ 0 60000 65536"/>
                <a:gd name="T10" fmla="*/ 0 60000 65536"/>
                <a:gd name="T11" fmla="*/ 0 60000 65536"/>
                <a:gd name="T12" fmla="*/ 0 w 18"/>
                <a:gd name="T13" fmla="*/ 0 h 13"/>
                <a:gd name="T14" fmla="*/ 18 w 18"/>
                <a:gd name="T15" fmla="*/ 13 h 13"/>
              </a:gdLst>
              <a:ahLst/>
              <a:cxnLst>
                <a:cxn ang="T8">
                  <a:pos x="T0" y="T1"/>
                </a:cxn>
                <a:cxn ang="T9">
                  <a:pos x="T2" y="T3"/>
                </a:cxn>
                <a:cxn ang="T10">
                  <a:pos x="T4" y="T5"/>
                </a:cxn>
                <a:cxn ang="T11">
                  <a:pos x="T6" y="T7"/>
                </a:cxn>
              </a:cxnLst>
              <a:rect l="T12" t="T13" r="T14" b="T15"/>
              <a:pathLst>
                <a:path w="18" h="13">
                  <a:moveTo>
                    <a:pt x="0" y="1"/>
                  </a:moveTo>
                  <a:cubicBezTo>
                    <a:pt x="4" y="4"/>
                    <a:pt x="6" y="8"/>
                    <a:pt x="8" y="13"/>
                  </a:cubicBezTo>
                  <a:cubicBezTo>
                    <a:pt x="9" y="9"/>
                    <a:pt x="14" y="7"/>
                    <a:pt x="18" y="4"/>
                  </a:cubicBezTo>
                  <a:cubicBezTo>
                    <a:pt x="14" y="5"/>
                    <a:pt x="9" y="4"/>
                    <a:pt x="7"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0" name="Freeform 42">
              <a:extLst>
                <a:ext uri="{FF2B5EF4-FFF2-40B4-BE49-F238E27FC236}">
                  <a16:creationId xmlns:a16="http://schemas.microsoft.com/office/drawing/2014/main" id="{67E7347C-5F51-4242-BA17-9B22DAB0B037}"/>
                </a:ext>
              </a:extLst>
            </p:cNvPr>
            <p:cNvSpPr>
              <a:spLocks/>
            </p:cNvSpPr>
            <p:nvPr/>
          </p:nvSpPr>
          <p:spPr bwMode="auto">
            <a:xfrm>
              <a:off x="2790" y="2128"/>
              <a:ext cx="53" cy="83"/>
            </a:xfrm>
            <a:custGeom>
              <a:avLst/>
              <a:gdLst>
                <a:gd name="T0" fmla="*/ 0 w 21"/>
                <a:gd name="T1" fmla="*/ 0 h 31"/>
                <a:gd name="T2" fmla="*/ 11 w 21"/>
                <a:gd name="T3" fmla="*/ 31 h 31"/>
                <a:gd name="T4" fmla="*/ 21 w 21"/>
                <a:gd name="T5" fmla="*/ 13 h 31"/>
                <a:gd name="T6" fmla="*/ 0 60000 65536"/>
                <a:gd name="T7" fmla="*/ 0 60000 65536"/>
                <a:gd name="T8" fmla="*/ 0 60000 65536"/>
                <a:gd name="T9" fmla="*/ 0 w 21"/>
                <a:gd name="T10" fmla="*/ 0 h 31"/>
                <a:gd name="T11" fmla="*/ 21 w 21"/>
                <a:gd name="T12" fmla="*/ 31 h 31"/>
              </a:gdLst>
              <a:ahLst/>
              <a:cxnLst>
                <a:cxn ang="T6">
                  <a:pos x="T0" y="T1"/>
                </a:cxn>
                <a:cxn ang="T7">
                  <a:pos x="T2" y="T3"/>
                </a:cxn>
                <a:cxn ang="T8">
                  <a:pos x="T4" y="T5"/>
                </a:cxn>
              </a:cxnLst>
              <a:rect l="T9" t="T10" r="T11" b="T12"/>
              <a:pathLst>
                <a:path w="21" h="31">
                  <a:moveTo>
                    <a:pt x="0" y="0"/>
                  </a:moveTo>
                  <a:cubicBezTo>
                    <a:pt x="14" y="8"/>
                    <a:pt x="5" y="21"/>
                    <a:pt x="11" y="31"/>
                  </a:cubicBezTo>
                  <a:cubicBezTo>
                    <a:pt x="10" y="23"/>
                    <a:pt x="13" y="18"/>
                    <a:pt x="21" y="13"/>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1" name="Freeform 43">
              <a:extLst>
                <a:ext uri="{FF2B5EF4-FFF2-40B4-BE49-F238E27FC236}">
                  <a16:creationId xmlns:a16="http://schemas.microsoft.com/office/drawing/2014/main" id="{631637F3-F812-4D8B-89A0-F29E1D7EDB3D}"/>
                </a:ext>
              </a:extLst>
            </p:cNvPr>
            <p:cNvSpPr>
              <a:spLocks/>
            </p:cNvSpPr>
            <p:nvPr/>
          </p:nvSpPr>
          <p:spPr bwMode="auto">
            <a:xfrm>
              <a:off x="2525" y="2275"/>
              <a:ext cx="75" cy="42"/>
            </a:xfrm>
            <a:custGeom>
              <a:avLst/>
              <a:gdLst>
                <a:gd name="T0" fmla="*/ 0 w 30"/>
                <a:gd name="T1" fmla="*/ 16 h 16"/>
                <a:gd name="T2" fmla="*/ 13 w 30"/>
                <a:gd name="T3" fmla="*/ 0 h 16"/>
                <a:gd name="T4" fmla="*/ 30 w 30"/>
                <a:gd name="T5" fmla="*/ 13 h 16"/>
                <a:gd name="T6" fmla="*/ 0 60000 65536"/>
                <a:gd name="T7" fmla="*/ 0 60000 65536"/>
                <a:gd name="T8" fmla="*/ 0 60000 65536"/>
                <a:gd name="T9" fmla="*/ 0 w 30"/>
                <a:gd name="T10" fmla="*/ 0 h 16"/>
                <a:gd name="T11" fmla="*/ 30 w 30"/>
                <a:gd name="T12" fmla="*/ 16 h 16"/>
              </a:gdLst>
              <a:ahLst/>
              <a:cxnLst>
                <a:cxn ang="T6">
                  <a:pos x="T0" y="T1"/>
                </a:cxn>
                <a:cxn ang="T7">
                  <a:pos x="T2" y="T3"/>
                </a:cxn>
                <a:cxn ang="T8">
                  <a:pos x="T4" y="T5"/>
                </a:cxn>
              </a:cxnLst>
              <a:rect l="T9" t="T10" r="T11" b="T12"/>
              <a:pathLst>
                <a:path w="30" h="16">
                  <a:moveTo>
                    <a:pt x="0" y="16"/>
                  </a:moveTo>
                  <a:cubicBezTo>
                    <a:pt x="4" y="11"/>
                    <a:pt x="9" y="5"/>
                    <a:pt x="13" y="0"/>
                  </a:cubicBezTo>
                  <a:cubicBezTo>
                    <a:pt x="16" y="7"/>
                    <a:pt x="23" y="10"/>
                    <a:pt x="30" y="13"/>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2" name="Freeform 44">
              <a:extLst>
                <a:ext uri="{FF2B5EF4-FFF2-40B4-BE49-F238E27FC236}">
                  <a16:creationId xmlns:a16="http://schemas.microsoft.com/office/drawing/2014/main" id="{02361CC0-9981-40B7-8AB6-3C01A94776E5}"/>
                </a:ext>
              </a:extLst>
            </p:cNvPr>
            <p:cNvSpPr>
              <a:spLocks/>
            </p:cNvSpPr>
            <p:nvPr/>
          </p:nvSpPr>
          <p:spPr bwMode="auto">
            <a:xfrm>
              <a:off x="2135" y="2128"/>
              <a:ext cx="60" cy="77"/>
            </a:xfrm>
            <a:custGeom>
              <a:avLst/>
              <a:gdLst>
                <a:gd name="T0" fmla="*/ 24 w 24"/>
                <a:gd name="T1" fmla="*/ 0 h 29"/>
                <a:gd name="T2" fmla="*/ 18 w 24"/>
                <a:gd name="T3" fmla="*/ 21 h 29"/>
                <a:gd name="T4" fmla="*/ 0 w 24"/>
                <a:gd name="T5" fmla="*/ 29 h 29"/>
                <a:gd name="T6" fmla="*/ 20 w 24"/>
                <a:gd name="T7" fmla="*/ 2 h 29"/>
                <a:gd name="T8" fmla="*/ 0 60000 65536"/>
                <a:gd name="T9" fmla="*/ 0 60000 65536"/>
                <a:gd name="T10" fmla="*/ 0 60000 65536"/>
                <a:gd name="T11" fmla="*/ 0 60000 65536"/>
                <a:gd name="T12" fmla="*/ 0 w 24"/>
                <a:gd name="T13" fmla="*/ 0 h 29"/>
                <a:gd name="T14" fmla="*/ 24 w 24"/>
                <a:gd name="T15" fmla="*/ 29 h 29"/>
              </a:gdLst>
              <a:ahLst/>
              <a:cxnLst>
                <a:cxn ang="T8">
                  <a:pos x="T0" y="T1"/>
                </a:cxn>
                <a:cxn ang="T9">
                  <a:pos x="T2" y="T3"/>
                </a:cxn>
                <a:cxn ang="T10">
                  <a:pos x="T4" y="T5"/>
                </a:cxn>
                <a:cxn ang="T11">
                  <a:pos x="T6" y="T7"/>
                </a:cxn>
              </a:cxnLst>
              <a:rect l="T12" t="T13" r="T14" b="T15"/>
              <a:pathLst>
                <a:path w="24" h="29">
                  <a:moveTo>
                    <a:pt x="24" y="0"/>
                  </a:moveTo>
                  <a:cubicBezTo>
                    <a:pt x="17" y="6"/>
                    <a:pt x="22" y="16"/>
                    <a:pt x="18" y="21"/>
                  </a:cubicBezTo>
                  <a:cubicBezTo>
                    <a:pt x="13" y="25"/>
                    <a:pt x="5" y="23"/>
                    <a:pt x="0" y="29"/>
                  </a:cubicBezTo>
                  <a:cubicBezTo>
                    <a:pt x="3" y="18"/>
                    <a:pt x="16" y="14"/>
                    <a:pt x="20" y="2"/>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3" name="Freeform 45">
              <a:extLst>
                <a:ext uri="{FF2B5EF4-FFF2-40B4-BE49-F238E27FC236}">
                  <a16:creationId xmlns:a16="http://schemas.microsoft.com/office/drawing/2014/main" id="{5F37CD98-2570-4E59-A825-E7A537F87AAB}"/>
                </a:ext>
              </a:extLst>
            </p:cNvPr>
            <p:cNvSpPr>
              <a:spLocks/>
            </p:cNvSpPr>
            <p:nvPr/>
          </p:nvSpPr>
          <p:spPr bwMode="auto">
            <a:xfrm>
              <a:off x="1970" y="2317"/>
              <a:ext cx="38" cy="43"/>
            </a:xfrm>
            <a:custGeom>
              <a:avLst/>
              <a:gdLst>
                <a:gd name="T0" fmla="*/ 0 w 15"/>
                <a:gd name="T1" fmla="*/ 0 h 16"/>
                <a:gd name="T2" fmla="*/ 15 w 15"/>
                <a:gd name="T3" fmla="*/ 7 h 16"/>
                <a:gd name="T4" fmla="*/ 7 w 15"/>
                <a:gd name="T5" fmla="*/ 16 h 16"/>
                <a:gd name="T6" fmla="*/ 7 w 15"/>
                <a:gd name="T7" fmla="*/ 13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0" y="0"/>
                  </a:moveTo>
                  <a:cubicBezTo>
                    <a:pt x="4" y="4"/>
                    <a:pt x="11" y="4"/>
                    <a:pt x="15" y="7"/>
                  </a:cubicBezTo>
                  <a:cubicBezTo>
                    <a:pt x="12" y="10"/>
                    <a:pt x="10" y="13"/>
                    <a:pt x="7" y="16"/>
                  </a:cubicBezTo>
                  <a:cubicBezTo>
                    <a:pt x="7" y="15"/>
                    <a:pt x="7" y="14"/>
                    <a:pt x="7" y="13"/>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4" name="Freeform 46">
              <a:extLst>
                <a:ext uri="{FF2B5EF4-FFF2-40B4-BE49-F238E27FC236}">
                  <a16:creationId xmlns:a16="http://schemas.microsoft.com/office/drawing/2014/main" id="{941FDC91-82E9-41DD-8C23-C8A5C714D6BB}"/>
                </a:ext>
              </a:extLst>
            </p:cNvPr>
            <p:cNvSpPr>
              <a:spLocks/>
            </p:cNvSpPr>
            <p:nvPr/>
          </p:nvSpPr>
          <p:spPr bwMode="auto">
            <a:xfrm>
              <a:off x="1978" y="1960"/>
              <a:ext cx="45" cy="75"/>
            </a:xfrm>
            <a:custGeom>
              <a:avLst/>
              <a:gdLst>
                <a:gd name="T0" fmla="*/ 3 w 18"/>
                <a:gd name="T1" fmla="*/ 0 h 28"/>
                <a:gd name="T2" fmla="*/ 10 w 18"/>
                <a:gd name="T3" fmla="*/ 13 h 28"/>
                <a:gd name="T4" fmla="*/ 18 w 18"/>
                <a:gd name="T5" fmla="*/ 28 h 28"/>
                <a:gd name="T6" fmla="*/ 0 w 18"/>
                <a:gd name="T7" fmla="*/ 19 h 28"/>
                <a:gd name="T8" fmla="*/ 0 60000 65536"/>
                <a:gd name="T9" fmla="*/ 0 60000 65536"/>
                <a:gd name="T10" fmla="*/ 0 60000 65536"/>
                <a:gd name="T11" fmla="*/ 0 60000 65536"/>
                <a:gd name="T12" fmla="*/ 0 w 18"/>
                <a:gd name="T13" fmla="*/ 0 h 28"/>
                <a:gd name="T14" fmla="*/ 18 w 18"/>
                <a:gd name="T15" fmla="*/ 28 h 28"/>
              </a:gdLst>
              <a:ahLst/>
              <a:cxnLst>
                <a:cxn ang="T8">
                  <a:pos x="T0" y="T1"/>
                </a:cxn>
                <a:cxn ang="T9">
                  <a:pos x="T2" y="T3"/>
                </a:cxn>
                <a:cxn ang="T10">
                  <a:pos x="T4" y="T5"/>
                </a:cxn>
                <a:cxn ang="T11">
                  <a:pos x="T6" y="T7"/>
                </a:cxn>
              </a:cxnLst>
              <a:rect l="T12" t="T13" r="T14" b="T15"/>
              <a:pathLst>
                <a:path w="18" h="28">
                  <a:moveTo>
                    <a:pt x="3" y="0"/>
                  </a:moveTo>
                  <a:cubicBezTo>
                    <a:pt x="1" y="8"/>
                    <a:pt x="7" y="9"/>
                    <a:pt x="10" y="13"/>
                  </a:cubicBezTo>
                  <a:cubicBezTo>
                    <a:pt x="14" y="18"/>
                    <a:pt x="17" y="22"/>
                    <a:pt x="18" y="28"/>
                  </a:cubicBezTo>
                  <a:cubicBezTo>
                    <a:pt x="14" y="22"/>
                    <a:pt x="6" y="21"/>
                    <a:pt x="0" y="19"/>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5" name="Freeform 47">
              <a:extLst>
                <a:ext uri="{FF2B5EF4-FFF2-40B4-BE49-F238E27FC236}">
                  <a16:creationId xmlns:a16="http://schemas.microsoft.com/office/drawing/2014/main" id="{5335361D-E358-4659-8AE9-86A628102409}"/>
                </a:ext>
              </a:extLst>
            </p:cNvPr>
            <p:cNvSpPr>
              <a:spLocks/>
            </p:cNvSpPr>
            <p:nvPr/>
          </p:nvSpPr>
          <p:spPr bwMode="auto">
            <a:xfrm>
              <a:off x="2120" y="1837"/>
              <a:ext cx="55" cy="43"/>
            </a:xfrm>
            <a:custGeom>
              <a:avLst/>
              <a:gdLst>
                <a:gd name="T0" fmla="*/ 0 w 22"/>
                <a:gd name="T1" fmla="*/ 0 h 16"/>
                <a:gd name="T2" fmla="*/ 22 w 22"/>
                <a:gd name="T3" fmla="*/ 12 h 16"/>
                <a:gd name="T4" fmla="*/ 9 w 22"/>
                <a:gd name="T5" fmla="*/ 16 h 16"/>
                <a:gd name="T6" fmla="*/ 0 60000 65536"/>
                <a:gd name="T7" fmla="*/ 0 60000 65536"/>
                <a:gd name="T8" fmla="*/ 0 60000 65536"/>
                <a:gd name="T9" fmla="*/ 0 w 22"/>
                <a:gd name="T10" fmla="*/ 0 h 16"/>
                <a:gd name="T11" fmla="*/ 22 w 22"/>
                <a:gd name="T12" fmla="*/ 16 h 16"/>
              </a:gdLst>
              <a:ahLst/>
              <a:cxnLst>
                <a:cxn ang="T6">
                  <a:pos x="T0" y="T1"/>
                </a:cxn>
                <a:cxn ang="T7">
                  <a:pos x="T2" y="T3"/>
                </a:cxn>
                <a:cxn ang="T8">
                  <a:pos x="T4" y="T5"/>
                </a:cxn>
              </a:cxnLst>
              <a:rect l="T9" t="T10" r="T11" b="T12"/>
              <a:pathLst>
                <a:path w="22" h="16">
                  <a:moveTo>
                    <a:pt x="0" y="0"/>
                  </a:moveTo>
                  <a:cubicBezTo>
                    <a:pt x="4" y="11"/>
                    <a:pt x="18" y="3"/>
                    <a:pt x="22" y="12"/>
                  </a:cubicBezTo>
                  <a:cubicBezTo>
                    <a:pt x="17" y="12"/>
                    <a:pt x="12" y="13"/>
                    <a:pt x="9" y="16"/>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6" name="Freeform 48">
              <a:extLst>
                <a:ext uri="{FF2B5EF4-FFF2-40B4-BE49-F238E27FC236}">
                  <a16:creationId xmlns:a16="http://schemas.microsoft.com/office/drawing/2014/main" id="{6713F0C0-F0F9-4B02-BAF5-1FADF0D3B5B1}"/>
                </a:ext>
              </a:extLst>
            </p:cNvPr>
            <p:cNvSpPr>
              <a:spLocks/>
            </p:cNvSpPr>
            <p:nvPr/>
          </p:nvSpPr>
          <p:spPr bwMode="auto">
            <a:xfrm>
              <a:off x="1715" y="2456"/>
              <a:ext cx="308" cy="205"/>
            </a:xfrm>
            <a:custGeom>
              <a:avLst/>
              <a:gdLst>
                <a:gd name="T0" fmla="*/ 0 w 123"/>
                <a:gd name="T1" fmla="*/ 0 h 77"/>
                <a:gd name="T2" fmla="*/ 38 w 123"/>
                <a:gd name="T3" fmla="*/ 59 h 77"/>
                <a:gd name="T4" fmla="*/ 113 w 123"/>
                <a:gd name="T5" fmla="*/ 47 h 77"/>
                <a:gd name="T6" fmla="*/ 81 w 123"/>
                <a:gd name="T7" fmla="*/ 50 h 77"/>
                <a:gd name="T8" fmla="*/ 61 w 123"/>
                <a:gd name="T9" fmla="*/ 24 h 77"/>
                <a:gd name="T10" fmla="*/ 19 w 123"/>
                <a:gd name="T11" fmla="*/ 27 h 77"/>
                <a:gd name="T12" fmla="*/ 4 w 123"/>
                <a:gd name="T13" fmla="*/ 0 h 77"/>
                <a:gd name="T14" fmla="*/ 0 60000 65536"/>
                <a:gd name="T15" fmla="*/ 0 60000 65536"/>
                <a:gd name="T16" fmla="*/ 0 60000 65536"/>
                <a:gd name="T17" fmla="*/ 0 60000 65536"/>
                <a:gd name="T18" fmla="*/ 0 60000 65536"/>
                <a:gd name="T19" fmla="*/ 0 60000 65536"/>
                <a:gd name="T20" fmla="*/ 0 60000 65536"/>
                <a:gd name="T21" fmla="*/ 0 w 123"/>
                <a:gd name="T22" fmla="*/ 0 h 77"/>
                <a:gd name="T23" fmla="*/ 123 w 123"/>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77">
                  <a:moveTo>
                    <a:pt x="0" y="0"/>
                  </a:moveTo>
                  <a:cubicBezTo>
                    <a:pt x="4" y="26"/>
                    <a:pt x="16" y="44"/>
                    <a:pt x="38" y="59"/>
                  </a:cubicBezTo>
                  <a:cubicBezTo>
                    <a:pt x="52" y="69"/>
                    <a:pt x="123" y="77"/>
                    <a:pt x="113" y="47"/>
                  </a:cubicBezTo>
                  <a:cubicBezTo>
                    <a:pt x="103" y="47"/>
                    <a:pt x="93" y="54"/>
                    <a:pt x="81" y="50"/>
                  </a:cubicBezTo>
                  <a:cubicBezTo>
                    <a:pt x="69" y="46"/>
                    <a:pt x="64" y="35"/>
                    <a:pt x="61" y="24"/>
                  </a:cubicBezTo>
                  <a:cubicBezTo>
                    <a:pt x="47" y="25"/>
                    <a:pt x="34" y="36"/>
                    <a:pt x="19" y="27"/>
                  </a:cubicBezTo>
                  <a:cubicBezTo>
                    <a:pt x="9" y="21"/>
                    <a:pt x="11" y="3"/>
                    <a:pt x="4"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7" name="Freeform 49">
              <a:extLst>
                <a:ext uri="{FF2B5EF4-FFF2-40B4-BE49-F238E27FC236}">
                  <a16:creationId xmlns:a16="http://schemas.microsoft.com/office/drawing/2014/main" id="{87337E7D-B34E-4C90-8BD3-662FED3F3536}"/>
                </a:ext>
              </a:extLst>
            </p:cNvPr>
            <p:cNvSpPr>
              <a:spLocks/>
            </p:cNvSpPr>
            <p:nvPr/>
          </p:nvSpPr>
          <p:spPr bwMode="auto">
            <a:xfrm>
              <a:off x="2128" y="2453"/>
              <a:ext cx="102" cy="51"/>
            </a:xfrm>
            <a:custGeom>
              <a:avLst/>
              <a:gdLst>
                <a:gd name="T0" fmla="*/ 23 w 41"/>
                <a:gd name="T1" fmla="*/ 0 h 19"/>
                <a:gd name="T2" fmla="*/ 0 w 41"/>
                <a:gd name="T3" fmla="*/ 7 h 19"/>
                <a:gd name="T4" fmla="*/ 25 w 41"/>
                <a:gd name="T5" fmla="*/ 16 h 19"/>
                <a:gd name="T6" fmla="*/ 38 w 41"/>
                <a:gd name="T7" fmla="*/ 5 h 19"/>
                <a:gd name="T8" fmla="*/ 0 60000 65536"/>
                <a:gd name="T9" fmla="*/ 0 60000 65536"/>
                <a:gd name="T10" fmla="*/ 0 60000 65536"/>
                <a:gd name="T11" fmla="*/ 0 60000 65536"/>
                <a:gd name="T12" fmla="*/ 0 w 41"/>
                <a:gd name="T13" fmla="*/ 0 h 19"/>
                <a:gd name="T14" fmla="*/ 41 w 41"/>
                <a:gd name="T15" fmla="*/ 19 h 19"/>
              </a:gdLst>
              <a:ahLst/>
              <a:cxnLst>
                <a:cxn ang="T8">
                  <a:pos x="T0" y="T1"/>
                </a:cxn>
                <a:cxn ang="T9">
                  <a:pos x="T2" y="T3"/>
                </a:cxn>
                <a:cxn ang="T10">
                  <a:pos x="T4" y="T5"/>
                </a:cxn>
                <a:cxn ang="T11">
                  <a:pos x="T6" y="T7"/>
                </a:cxn>
              </a:cxnLst>
              <a:rect l="T12" t="T13" r="T14" b="T15"/>
              <a:pathLst>
                <a:path w="41" h="19">
                  <a:moveTo>
                    <a:pt x="23" y="0"/>
                  </a:moveTo>
                  <a:cubicBezTo>
                    <a:pt x="14" y="4"/>
                    <a:pt x="8" y="4"/>
                    <a:pt x="0" y="7"/>
                  </a:cubicBezTo>
                  <a:cubicBezTo>
                    <a:pt x="4" y="13"/>
                    <a:pt x="18" y="15"/>
                    <a:pt x="25" y="16"/>
                  </a:cubicBezTo>
                  <a:cubicBezTo>
                    <a:pt x="35" y="18"/>
                    <a:pt x="41" y="19"/>
                    <a:pt x="38" y="5"/>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8" name="Freeform 50">
              <a:extLst>
                <a:ext uri="{FF2B5EF4-FFF2-40B4-BE49-F238E27FC236}">
                  <a16:creationId xmlns:a16="http://schemas.microsoft.com/office/drawing/2014/main" id="{66B52489-2CBB-4093-9682-162CF9BB2CB4}"/>
                </a:ext>
              </a:extLst>
            </p:cNvPr>
            <p:cNvSpPr>
              <a:spLocks/>
            </p:cNvSpPr>
            <p:nvPr/>
          </p:nvSpPr>
          <p:spPr bwMode="auto">
            <a:xfrm>
              <a:off x="1810" y="2211"/>
              <a:ext cx="50" cy="21"/>
            </a:xfrm>
            <a:custGeom>
              <a:avLst/>
              <a:gdLst>
                <a:gd name="T0" fmla="*/ 0 w 20"/>
                <a:gd name="T1" fmla="*/ 0 h 8"/>
                <a:gd name="T2" fmla="*/ 6 w 20"/>
                <a:gd name="T3" fmla="*/ 8 h 8"/>
                <a:gd name="T4" fmla="*/ 20 w 20"/>
                <a:gd name="T5" fmla="*/ 1 h 8"/>
                <a:gd name="T6" fmla="*/ 7 w 20"/>
                <a:gd name="T7" fmla="*/ 0 h 8"/>
                <a:gd name="T8" fmla="*/ 0 60000 65536"/>
                <a:gd name="T9" fmla="*/ 0 60000 65536"/>
                <a:gd name="T10" fmla="*/ 0 60000 65536"/>
                <a:gd name="T11" fmla="*/ 0 60000 65536"/>
                <a:gd name="T12" fmla="*/ 0 w 20"/>
                <a:gd name="T13" fmla="*/ 0 h 8"/>
                <a:gd name="T14" fmla="*/ 20 w 20"/>
                <a:gd name="T15" fmla="*/ 8 h 8"/>
              </a:gdLst>
              <a:ahLst/>
              <a:cxnLst>
                <a:cxn ang="T8">
                  <a:pos x="T0" y="T1"/>
                </a:cxn>
                <a:cxn ang="T9">
                  <a:pos x="T2" y="T3"/>
                </a:cxn>
                <a:cxn ang="T10">
                  <a:pos x="T4" y="T5"/>
                </a:cxn>
                <a:cxn ang="T11">
                  <a:pos x="T6" y="T7"/>
                </a:cxn>
              </a:cxnLst>
              <a:rect l="T12" t="T13" r="T14" b="T15"/>
              <a:pathLst>
                <a:path w="20" h="8">
                  <a:moveTo>
                    <a:pt x="0" y="0"/>
                  </a:moveTo>
                  <a:cubicBezTo>
                    <a:pt x="3" y="2"/>
                    <a:pt x="5" y="5"/>
                    <a:pt x="6" y="8"/>
                  </a:cubicBezTo>
                  <a:cubicBezTo>
                    <a:pt x="10" y="5"/>
                    <a:pt x="15" y="2"/>
                    <a:pt x="20" y="1"/>
                  </a:cubicBezTo>
                  <a:cubicBezTo>
                    <a:pt x="16" y="0"/>
                    <a:pt x="11" y="0"/>
                    <a:pt x="7" y="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59" name="Freeform 51">
              <a:extLst>
                <a:ext uri="{FF2B5EF4-FFF2-40B4-BE49-F238E27FC236}">
                  <a16:creationId xmlns:a16="http://schemas.microsoft.com/office/drawing/2014/main" id="{0A68D3D8-06C9-4516-8BF6-4796D98B0210}"/>
                </a:ext>
              </a:extLst>
            </p:cNvPr>
            <p:cNvSpPr>
              <a:spLocks/>
            </p:cNvSpPr>
            <p:nvPr/>
          </p:nvSpPr>
          <p:spPr bwMode="auto">
            <a:xfrm>
              <a:off x="3578" y="1677"/>
              <a:ext cx="435" cy="78"/>
            </a:xfrm>
            <a:custGeom>
              <a:avLst/>
              <a:gdLst>
                <a:gd name="T0" fmla="*/ 0 w 174"/>
                <a:gd name="T1" fmla="*/ 15 h 29"/>
                <a:gd name="T2" fmla="*/ 83 w 174"/>
                <a:gd name="T3" fmla="*/ 19 h 29"/>
                <a:gd name="T4" fmla="*/ 122 w 174"/>
                <a:gd name="T5" fmla="*/ 11 h 29"/>
                <a:gd name="T6" fmla="*/ 174 w 174"/>
                <a:gd name="T7" fmla="*/ 0 h 29"/>
                <a:gd name="T8" fmla="*/ 129 w 174"/>
                <a:gd name="T9" fmla="*/ 19 h 29"/>
                <a:gd name="T10" fmla="*/ 97 w 174"/>
                <a:gd name="T11" fmla="*/ 16 h 29"/>
                <a:gd name="T12" fmla="*/ 74 w 174"/>
                <a:gd name="T13" fmla="*/ 28 h 29"/>
                <a:gd name="T14" fmla="*/ 46 w 174"/>
                <a:gd name="T15" fmla="*/ 19 h 29"/>
                <a:gd name="T16" fmla="*/ 28 w 174"/>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29"/>
                <a:gd name="T29" fmla="*/ 174 w 17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29">
                  <a:moveTo>
                    <a:pt x="0" y="15"/>
                  </a:moveTo>
                  <a:cubicBezTo>
                    <a:pt x="16" y="15"/>
                    <a:pt x="72" y="4"/>
                    <a:pt x="83" y="19"/>
                  </a:cubicBezTo>
                  <a:cubicBezTo>
                    <a:pt x="91" y="8"/>
                    <a:pt x="110" y="13"/>
                    <a:pt x="122" y="11"/>
                  </a:cubicBezTo>
                  <a:cubicBezTo>
                    <a:pt x="139" y="8"/>
                    <a:pt x="157" y="4"/>
                    <a:pt x="174" y="0"/>
                  </a:cubicBezTo>
                  <a:cubicBezTo>
                    <a:pt x="160" y="7"/>
                    <a:pt x="145" y="19"/>
                    <a:pt x="129" y="19"/>
                  </a:cubicBezTo>
                  <a:cubicBezTo>
                    <a:pt x="119" y="19"/>
                    <a:pt x="108" y="14"/>
                    <a:pt x="97" y="16"/>
                  </a:cubicBezTo>
                  <a:cubicBezTo>
                    <a:pt x="88" y="18"/>
                    <a:pt x="82" y="27"/>
                    <a:pt x="74" y="28"/>
                  </a:cubicBezTo>
                  <a:cubicBezTo>
                    <a:pt x="69" y="29"/>
                    <a:pt x="54" y="20"/>
                    <a:pt x="46" y="19"/>
                  </a:cubicBezTo>
                  <a:cubicBezTo>
                    <a:pt x="40" y="18"/>
                    <a:pt x="33" y="18"/>
                    <a:pt x="2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0" name="Freeform 52">
              <a:extLst>
                <a:ext uri="{FF2B5EF4-FFF2-40B4-BE49-F238E27FC236}">
                  <a16:creationId xmlns:a16="http://schemas.microsoft.com/office/drawing/2014/main" id="{BF1AB71C-A9FC-4C02-BAD9-2E79F3F90D08}"/>
                </a:ext>
              </a:extLst>
            </p:cNvPr>
            <p:cNvSpPr>
              <a:spLocks/>
            </p:cNvSpPr>
            <p:nvPr/>
          </p:nvSpPr>
          <p:spPr bwMode="auto">
            <a:xfrm>
              <a:off x="3273" y="1725"/>
              <a:ext cx="202" cy="43"/>
            </a:xfrm>
            <a:custGeom>
              <a:avLst/>
              <a:gdLst>
                <a:gd name="T0" fmla="*/ 0 w 81"/>
                <a:gd name="T1" fmla="*/ 2 h 16"/>
                <a:gd name="T2" fmla="*/ 37 w 81"/>
                <a:gd name="T3" fmla="*/ 5 h 16"/>
                <a:gd name="T4" fmla="*/ 81 w 81"/>
                <a:gd name="T5" fmla="*/ 4 h 16"/>
                <a:gd name="T6" fmla="*/ 42 w 81"/>
                <a:gd name="T7" fmla="*/ 16 h 16"/>
                <a:gd name="T8" fmla="*/ 16 w 81"/>
                <a:gd name="T9" fmla="*/ 7 h 16"/>
                <a:gd name="T10" fmla="*/ 0 60000 65536"/>
                <a:gd name="T11" fmla="*/ 0 60000 65536"/>
                <a:gd name="T12" fmla="*/ 0 60000 65536"/>
                <a:gd name="T13" fmla="*/ 0 60000 65536"/>
                <a:gd name="T14" fmla="*/ 0 60000 65536"/>
                <a:gd name="T15" fmla="*/ 0 w 81"/>
                <a:gd name="T16" fmla="*/ 0 h 16"/>
                <a:gd name="T17" fmla="*/ 81 w 81"/>
                <a:gd name="T18" fmla="*/ 16 h 16"/>
              </a:gdLst>
              <a:ahLst/>
              <a:cxnLst>
                <a:cxn ang="T10">
                  <a:pos x="T0" y="T1"/>
                </a:cxn>
                <a:cxn ang="T11">
                  <a:pos x="T2" y="T3"/>
                </a:cxn>
                <a:cxn ang="T12">
                  <a:pos x="T4" y="T5"/>
                </a:cxn>
                <a:cxn ang="T13">
                  <a:pos x="T6" y="T7"/>
                </a:cxn>
                <a:cxn ang="T14">
                  <a:pos x="T8" y="T9"/>
                </a:cxn>
              </a:cxnLst>
              <a:rect l="T15" t="T16" r="T17" b="T18"/>
              <a:pathLst>
                <a:path w="81" h="16">
                  <a:moveTo>
                    <a:pt x="0" y="2"/>
                  </a:moveTo>
                  <a:cubicBezTo>
                    <a:pt x="12" y="3"/>
                    <a:pt x="24" y="6"/>
                    <a:pt x="37" y="5"/>
                  </a:cubicBezTo>
                  <a:cubicBezTo>
                    <a:pt x="51" y="5"/>
                    <a:pt x="67" y="0"/>
                    <a:pt x="81" y="4"/>
                  </a:cubicBezTo>
                  <a:cubicBezTo>
                    <a:pt x="68" y="4"/>
                    <a:pt x="54" y="9"/>
                    <a:pt x="42" y="16"/>
                  </a:cubicBezTo>
                  <a:cubicBezTo>
                    <a:pt x="34" y="10"/>
                    <a:pt x="23" y="10"/>
                    <a:pt x="1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1" name="Freeform 53">
              <a:extLst>
                <a:ext uri="{FF2B5EF4-FFF2-40B4-BE49-F238E27FC236}">
                  <a16:creationId xmlns:a16="http://schemas.microsoft.com/office/drawing/2014/main" id="{24EFF902-68FC-44B4-91DA-60859504968A}"/>
                </a:ext>
              </a:extLst>
            </p:cNvPr>
            <p:cNvSpPr>
              <a:spLocks/>
            </p:cNvSpPr>
            <p:nvPr/>
          </p:nvSpPr>
          <p:spPr bwMode="auto">
            <a:xfrm>
              <a:off x="2938" y="1733"/>
              <a:ext cx="190" cy="54"/>
            </a:xfrm>
            <a:custGeom>
              <a:avLst/>
              <a:gdLst>
                <a:gd name="T0" fmla="*/ 3 w 76"/>
                <a:gd name="T1" fmla="*/ 6 h 20"/>
                <a:gd name="T2" fmla="*/ 76 w 76"/>
                <a:gd name="T3" fmla="*/ 0 h 20"/>
                <a:gd name="T4" fmla="*/ 66 w 76"/>
                <a:gd name="T5" fmla="*/ 7 h 20"/>
                <a:gd name="T6" fmla="*/ 57 w 76"/>
                <a:gd name="T7" fmla="*/ 10 h 20"/>
                <a:gd name="T8" fmla="*/ 27 w 76"/>
                <a:gd name="T9" fmla="*/ 20 h 20"/>
                <a:gd name="T10" fmla="*/ 0 w 76"/>
                <a:gd name="T11" fmla="*/ 9 h 20"/>
                <a:gd name="T12" fmla="*/ 0 60000 65536"/>
                <a:gd name="T13" fmla="*/ 0 60000 65536"/>
                <a:gd name="T14" fmla="*/ 0 60000 65536"/>
                <a:gd name="T15" fmla="*/ 0 60000 65536"/>
                <a:gd name="T16" fmla="*/ 0 60000 65536"/>
                <a:gd name="T17" fmla="*/ 0 60000 65536"/>
                <a:gd name="T18" fmla="*/ 0 w 76"/>
                <a:gd name="T19" fmla="*/ 0 h 20"/>
                <a:gd name="T20" fmla="*/ 76 w 7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6" h="20">
                  <a:moveTo>
                    <a:pt x="3" y="6"/>
                  </a:moveTo>
                  <a:cubicBezTo>
                    <a:pt x="27" y="6"/>
                    <a:pt x="53" y="3"/>
                    <a:pt x="76" y="0"/>
                  </a:cubicBezTo>
                  <a:cubicBezTo>
                    <a:pt x="71" y="1"/>
                    <a:pt x="69" y="5"/>
                    <a:pt x="66" y="7"/>
                  </a:cubicBezTo>
                  <a:cubicBezTo>
                    <a:pt x="60" y="10"/>
                    <a:pt x="63" y="9"/>
                    <a:pt x="57" y="10"/>
                  </a:cubicBezTo>
                  <a:cubicBezTo>
                    <a:pt x="45" y="12"/>
                    <a:pt x="38" y="12"/>
                    <a:pt x="27" y="20"/>
                  </a:cubicBezTo>
                  <a:cubicBezTo>
                    <a:pt x="23" y="10"/>
                    <a:pt x="9" y="10"/>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2" name="Freeform 54">
              <a:extLst>
                <a:ext uri="{FF2B5EF4-FFF2-40B4-BE49-F238E27FC236}">
                  <a16:creationId xmlns:a16="http://schemas.microsoft.com/office/drawing/2014/main" id="{C6932E2C-79D3-4C17-BAD7-1C597395FE5E}"/>
                </a:ext>
              </a:extLst>
            </p:cNvPr>
            <p:cNvSpPr>
              <a:spLocks/>
            </p:cNvSpPr>
            <p:nvPr/>
          </p:nvSpPr>
          <p:spPr bwMode="auto">
            <a:xfrm>
              <a:off x="2380" y="1723"/>
              <a:ext cx="408" cy="56"/>
            </a:xfrm>
            <a:custGeom>
              <a:avLst/>
              <a:gdLst>
                <a:gd name="T0" fmla="*/ 0 w 163"/>
                <a:gd name="T1" fmla="*/ 7 h 21"/>
                <a:gd name="T2" fmla="*/ 80 w 163"/>
                <a:gd name="T3" fmla="*/ 4 h 21"/>
                <a:gd name="T4" fmla="*/ 163 w 163"/>
                <a:gd name="T5" fmla="*/ 10 h 21"/>
                <a:gd name="T6" fmla="*/ 147 w 163"/>
                <a:gd name="T7" fmla="*/ 13 h 21"/>
                <a:gd name="T8" fmla="*/ 140 w 163"/>
                <a:gd name="T9" fmla="*/ 19 h 21"/>
                <a:gd name="T10" fmla="*/ 109 w 163"/>
                <a:gd name="T11" fmla="*/ 12 h 21"/>
                <a:gd name="T12" fmla="*/ 44 w 163"/>
                <a:gd name="T13" fmla="*/ 15 h 21"/>
                <a:gd name="T14" fmla="*/ 1 w 163"/>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21"/>
                <a:gd name="T26" fmla="*/ 163 w 16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21">
                  <a:moveTo>
                    <a:pt x="0" y="7"/>
                  </a:moveTo>
                  <a:cubicBezTo>
                    <a:pt x="29" y="0"/>
                    <a:pt x="50" y="2"/>
                    <a:pt x="80" y="4"/>
                  </a:cubicBezTo>
                  <a:cubicBezTo>
                    <a:pt x="107" y="6"/>
                    <a:pt x="136" y="11"/>
                    <a:pt x="163" y="10"/>
                  </a:cubicBezTo>
                  <a:cubicBezTo>
                    <a:pt x="158" y="10"/>
                    <a:pt x="152" y="11"/>
                    <a:pt x="147" y="13"/>
                  </a:cubicBezTo>
                  <a:cubicBezTo>
                    <a:pt x="144" y="15"/>
                    <a:pt x="143" y="19"/>
                    <a:pt x="140" y="19"/>
                  </a:cubicBezTo>
                  <a:cubicBezTo>
                    <a:pt x="133" y="21"/>
                    <a:pt x="117" y="13"/>
                    <a:pt x="109" y="12"/>
                  </a:cubicBezTo>
                  <a:cubicBezTo>
                    <a:pt x="94" y="11"/>
                    <a:pt x="55" y="1"/>
                    <a:pt x="44" y="15"/>
                  </a:cubicBezTo>
                  <a:cubicBezTo>
                    <a:pt x="35" y="7"/>
                    <a:pt x="8" y="5"/>
                    <a:pt x="1"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3" name="Freeform 55">
              <a:extLst>
                <a:ext uri="{FF2B5EF4-FFF2-40B4-BE49-F238E27FC236}">
                  <a16:creationId xmlns:a16="http://schemas.microsoft.com/office/drawing/2014/main" id="{BC818EEC-952B-4CFC-811B-E273B35FBF91}"/>
                </a:ext>
              </a:extLst>
            </p:cNvPr>
            <p:cNvSpPr>
              <a:spLocks/>
            </p:cNvSpPr>
            <p:nvPr/>
          </p:nvSpPr>
          <p:spPr bwMode="auto">
            <a:xfrm>
              <a:off x="1900" y="1747"/>
              <a:ext cx="330" cy="122"/>
            </a:xfrm>
            <a:custGeom>
              <a:avLst/>
              <a:gdLst>
                <a:gd name="T0" fmla="*/ 0 w 132"/>
                <a:gd name="T1" fmla="*/ 46 h 46"/>
                <a:gd name="T2" fmla="*/ 66 w 132"/>
                <a:gd name="T3" fmla="*/ 14 h 46"/>
                <a:gd name="T4" fmla="*/ 132 w 132"/>
                <a:gd name="T5" fmla="*/ 0 h 46"/>
                <a:gd name="T6" fmla="*/ 103 w 132"/>
                <a:gd name="T7" fmla="*/ 15 h 46"/>
                <a:gd name="T8" fmla="*/ 73 w 132"/>
                <a:gd name="T9" fmla="*/ 33 h 46"/>
                <a:gd name="T10" fmla="*/ 35 w 132"/>
                <a:gd name="T11" fmla="*/ 36 h 46"/>
                <a:gd name="T12" fmla="*/ 4 w 132"/>
                <a:gd name="T13" fmla="*/ 46 h 46"/>
                <a:gd name="T14" fmla="*/ 0 60000 65536"/>
                <a:gd name="T15" fmla="*/ 0 60000 65536"/>
                <a:gd name="T16" fmla="*/ 0 60000 65536"/>
                <a:gd name="T17" fmla="*/ 0 60000 65536"/>
                <a:gd name="T18" fmla="*/ 0 60000 65536"/>
                <a:gd name="T19" fmla="*/ 0 60000 65536"/>
                <a:gd name="T20" fmla="*/ 0 60000 65536"/>
                <a:gd name="T21" fmla="*/ 0 w 132"/>
                <a:gd name="T22" fmla="*/ 0 h 46"/>
                <a:gd name="T23" fmla="*/ 132 w 132"/>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 h="46">
                  <a:moveTo>
                    <a:pt x="0" y="46"/>
                  </a:moveTo>
                  <a:cubicBezTo>
                    <a:pt x="11" y="28"/>
                    <a:pt x="47" y="24"/>
                    <a:pt x="66" y="14"/>
                  </a:cubicBezTo>
                  <a:cubicBezTo>
                    <a:pt x="89" y="3"/>
                    <a:pt x="107" y="1"/>
                    <a:pt x="132" y="0"/>
                  </a:cubicBezTo>
                  <a:cubicBezTo>
                    <a:pt x="122" y="3"/>
                    <a:pt x="110" y="7"/>
                    <a:pt x="103" y="15"/>
                  </a:cubicBezTo>
                  <a:cubicBezTo>
                    <a:pt x="93" y="4"/>
                    <a:pt x="60" y="18"/>
                    <a:pt x="73" y="33"/>
                  </a:cubicBezTo>
                  <a:cubicBezTo>
                    <a:pt x="61" y="24"/>
                    <a:pt x="46" y="31"/>
                    <a:pt x="35" y="36"/>
                  </a:cubicBezTo>
                  <a:cubicBezTo>
                    <a:pt x="25" y="41"/>
                    <a:pt x="14" y="43"/>
                    <a:pt x="4"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4" name="Freeform 56">
              <a:extLst>
                <a:ext uri="{FF2B5EF4-FFF2-40B4-BE49-F238E27FC236}">
                  <a16:creationId xmlns:a16="http://schemas.microsoft.com/office/drawing/2014/main" id="{924C058A-62E5-480B-A681-A43CA3848589}"/>
                </a:ext>
              </a:extLst>
            </p:cNvPr>
            <p:cNvSpPr>
              <a:spLocks/>
            </p:cNvSpPr>
            <p:nvPr/>
          </p:nvSpPr>
          <p:spPr bwMode="auto">
            <a:xfrm>
              <a:off x="1663" y="1968"/>
              <a:ext cx="125" cy="373"/>
            </a:xfrm>
            <a:custGeom>
              <a:avLst/>
              <a:gdLst>
                <a:gd name="T0" fmla="*/ 40 w 50"/>
                <a:gd name="T1" fmla="*/ 0 h 140"/>
                <a:gd name="T2" fmla="*/ 9 w 50"/>
                <a:gd name="T3" fmla="*/ 140 h 140"/>
                <a:gd name="T4" fmla="*/ 20 w 50"/>
                <a:gd name="T5" fmla="*/ 103 h 140"/>
                <a:gd name="T6" fmla="*/ 27 w 50"/>
                <a:gd name="T7" fmla="*/ 26 h 140"/>
                <a:gd name="T8" fmla="*/ 32 w 50"/>
                <a:gd name="T9" fmla="*/ 31 h 140"/>
                <a:gd name="T10" fmla="*/ 50 w 50"/>
                <a:gd name="T11" fmla="*/ 1 h 140"/>
                <a:gd name="T12" fmla="*/ 47 w 50"/>
                <a:gd name="T13" fmla="*/ 1 h 140"/>
                <a:gd name="T14" fmla="*/ 0 60000 65536"/>
                <a:gd name="T15" fmla="*/ 0 60000 65536"/>
                <a:gd name="T16" fmla="*/ 0 60000 65536"/>
                <a:gd name="T17" fmla="*/ 0 60000 65536"/>
                <a:gd name="T18" fmla="*/ 0 60000 65536"/>
                <a:gd name="T19" fmla="*/ 0 60000 65536"/>
                <a:gd name="T20" fmla="*/ 0 60000 65536"/>
                <a:gd name="T21" fmla="*/ 0 w 50"/>
                <a:gd name="T22" fmla="*/ 0 h 140"/>
                <a:gd name="T23" fmla="*/ 50 w 50"/>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40">
                  <a:moveTo>
                    <a:pt x="40" y="0"/>
                  </a:moveTo>
                  <a:cubicBezTo>
                    <a:pt x="0" y="36"/>
                    <a:pt x="0" y="90"/>
                    <a:pt x="9" y="140"/>
                  </a:cubicBezTo>
                  <a:cubicBezTo>
                    <a:pt x="12" y="127"/>
                    <a:pt x="8" y="112"/>
                    <a:pt x="20" y="103"/>
                  </a:cubicBezTo>
                  <a:cubicBezTo>
                    <a:pt x="3" y="98"/>
                    <a:pt x="20" y="39"/>
                    <a:pt x="27" y="26"/>
                  </a:cubicBezTo>
                  <a:cubicBezTo>
                    <a:pt x="28" y="28"/>
                    <a:pt x="30" y="28"/>
                    <a:pt x="32" y="31"/>
                  </a:cubicBezTo>
                  <a:cubicBezTo>
                    <a:pt x="34" y="17"/>
                    <a:pt x="40" y="10"/>
                    <a:pt x="50" y="1"/>
                  </a:cubicBezTo>
                  <a:cubicBezTo>
                    <a:pt x="48" y="0"/>
                    <a:pt x="48" y="1"/>
                    <a:pt x="4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5" name="Freeform 57">
              <a:extLst>
                <a:ext uri="{FF2B5EF4-FFF2-40B4-BE49-F238E27FC236}">
                  <a16:creationId xmlns:a16="http://schemas.microsoft.com/office/drawing/2014/main" id="{C7A3A8DA-9DBE-4A03-88F1-D7CED6E6A059}"/>
                </a:ext>
              </a:extLst>
            </p:cNvPr>
            <p:cNvSpPr>
              <a:spLocks/>
            </p:cNvSpPr>
            <p:nvPr/>
          </p:nvSpPr>
          <p:spPr bwMode="auto">
            <a:xfrm>
              <a:off x="1833" y="1909"/>
              <a:ext cx="42" cy="38"/>
            </a:xfrm>
            <a:custGeom>
              <a:avLst/>
              <a:gdLst>
                <a:gd name="T0" fmla="*/ 1 w 17"/>
                <a:gd name="T1" fmla="*/ 14 h 14"/>
                <a:gd name="T2" fmla="*/ 17 w 17"/>
                <a:gd name="T3" fmla="*/ 0 h 14"/>
                <a:gd name="T4" fmla="*/ 0 60000 65536"/>
                <a:gd name="T5" fmla="*/ 0 60000 65536"/>
                <a:gd name="T6" fmla="*/ 0 w 17"/>
                <a:gd name="T7" fmla="*/ 0 h 14"/>
                <a:gd name="T8" fmla="*/ 17 w 17"/>
                <a:gd name="T9" fmla="*/ 14 h 14"/>
              </a:gdLst>
              <a:ahLst/>
              <a:cxnLst>
                <a:cxn ang="T4">
                  <a:pos x="T0" y="T1"/>
                </a:cxn>
                <a:cxn ang="T5">
                  <a:pos x="T2" y="T3"/>
                </a:cxn>
              </a:cxnLst>
              <a:rect l="T6" t="T7" r="T8" b="T9"/>
              <a:pathLst>
                <a:path w="17" h="14">
                  <a:moveTo>
                    <a:pt x="1" y="14"/>
                  </a:moveTo>
                  <a:cubicBezTo>
                    <a:pt x="0" y="6"/>
                    <a:pt x="9"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6" name="Freeform 58">
              <a:extLst>
                <a:ext uri="{FF2B5EF4-FFF2-40B4-BE49-F238E27FC236}">
                  <a16:creationId xmlns:a16="http://schemas.microsoft.com/office/drawing/2014/main" id="{3589A1F6-54DB-45BE-973C-67EBB5A6105C}"/>
                </a:ext>
              </a:extLst>
            </p:cNvPr>
            <p:cNvSpPr>
              <a:spLocks/>
            </p:cNvSpPr>
            <p:nvPr/>
          </p:nvSpPr>
          <p:spPr bwMode="auto">
            <a:xfrm>
              <a:off x="2105" y="1843"/>
              <a:ext cx="23" cy="66"/>
            </a:xfrm>
            <a:custGeom>
              <a:avLst/>
              <a:gdLst>
                <a:gd name="T0" fmla="*/ 0 w 9"/>
                <a:gd name="T1" fmla="*/ 0 h 25"/>
                <a:gd name="T2" fmla="*/ 6 w 9"/>
                <a:gd name="T3" fmla="*/ 25 h 25"/>
                <a:gd name="T4" fmla="*/ 0 60000 65536"/>
                <a:gd name="T5" fmla="*/ 0 60000 65536"/>
                <a:gd name="T6" fmla="*/ 0 w 9"/>
                <a:gd name="T7" fmla="*/ 0 h 25"/>
                <a:gd name="T8" fmla="*/ 9 w 9"/>
                <a:gd name="T9" fmla="*/ 25 h 25"/>
              </a:gdLst>
              <a:ahLst/>
              <a:cxnLst>
                <a:cxn ang="T4">
                  <a:pos x="T0" y="T1"/>
                </a:cxn>
                <a:cxn ang="T5">
                  <a:pos x="T2" y="T3"/>
                </a:cxn>
              </a:cxnLst>
              <a:rect l="T6" t="T7" r="T8" b="T9"/>
              <a:pathLst>
                <a:path w="9" h="25">
                  <a:moveTo>
                    <a:pt x="0" y="0"/>
                  </a:moveTo>
                  <a:cubicBezTo>
                    <a:pt x="9" y="6"/>
                    <a:pt x="6" y="16"/>
                    <a:pt x="6"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7" name="Freeform 59">
              <a:extLst>
                <a:ext uri="{FF2B5EF4-FFF2-40B4-BE49-F238E27FC236}">
                  <a16:creationId xmlns:a16="http://schemas.microsoft.com/office/drawing/2014/main" id="{EA4A70E4-DE1B-46B5-B013-4761171C3DDC}"/>
                </a:ext>
              </a:extLst>
            </p:cNvPr>
            <p:cNvSpPr>
              <a:spLocks/>
            </p:cNvSpPr>
            <p:nvPr/>
          </p:nvSpPr>
          <p:spPr bwMode="auto">
            <a:xfrm>
              <a:off x="2355" y="1965"/>
              <a:ext cx="25" cy="86"/>
            </a:xfrm>
            <a:custGeom>
              <a:avLst/>
              <a:gdLst>
                <a:gd name="T0" fmla="*/ 4 w 10"/>
                <a:gd name="T1" fmla="*/ 0 h 32"/>
                <a:gd name="T2" fmla="*/ 10 w 10"/>
                <a:gd name="T3" fmla="*/ 32 h 32"/>
                <a:gd name="T4" fmla="*/ 0 60000 65536"/>
                <a:gd name="T5" fmla="*/ 0 60000 65536"/>
                <a:gd name="T6" fmla="*/ 0 w 10"/>
                <a:gd name="T7" fmla="*/ 0 h 32"/>
                <a:gd name="T8" fmla="*/ 10 w 10"/>
                <a:gd name="T9" fmla="*/ 32 h 32"/>
              </a:gdLst>
              <a:ahLst/>
              <a:cxnLst>
                <a:cxn ang="T4">
                  <a:pos x="T0" y="T1"/>
                </a:cxn>
                <a:cxn ang="T5">
                  <a:pos x="T2" y="T3"/>
                </a:cxn>
              </a:cxnLst>
              <a:rect l="T6" t="T7" r="T8" b="T9"/>
              <a:pathLst>
                <a:path w="10" h="32">
                  <a:moveTo>
                    <a:pt x="4" y="0"/>
                  </a:moveTo>
                  <a:cubicBezTo>
                    <a:pt x="0" y="10"/>
                    <a:pt x="5" y="25"/>
                    <a:pt x="10"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8" name="Freeform 60">
              <a:extLst>
                <a:ext uri="{FF2B5EF4-FFF2-40B4-BE49-F238E27FC236}">
                  <a16:creationId xmlns:a16="http://schemas.microsoft.com/office/drawing/2014/main" id="{8A6E394D-CD75-4EA1-A12D-DD5EAF67F0FC}"/>
                </a:ext>
              </a:extLst>
            </p:cNvPr>
            <p:cNvSpPr>
              <a:spLocks/>
            </p:cNvSpPr>
            <p:nvPr/>
          </p:nvSpPr>
          <p:spPr bwMode="auto">
            <a:xfrm>
              <a:off x="2380" y="1771"/>
              <a:ext cx="68" cy="21"/>
            </a:xfrm>
            <a:custGeom>
              <a:avLst/>
              <a:gdLst>
                <a:gd name="T0" fmla="*/ 0 w 27"/>
                <a:gd name="T1" fmla="*/ 8 h 8"/>
                <a:gd name="T2" fmla="*/ 27 w 27"/>
                <a:gd name="T3" fmla="*/ 0 h 8"/>
                <a:gd name="T4" fmla="*/ 0 60000 65536"/>
                <a:gd name="T5" fmla="*/ 0 60000 65536"/>
                <a:gd name="T6" fmla="*/ 0 w 27"/>
                <a:gd name="T7" fmla="*/ 0 h 8"/>
                <a:gd name="T8" fmla="*/ 27 w 27"/>
                <a:gd name="T9" fmla="*/ 8 h 8"/>
              </a:gdLst>
              <a:ahLst/>
              <a:cxnLst>
                <a:cxn ang="T4">
                  <a:pos x="T0" y="T1"/>
                </a:cxn>
                <a:cxn ang="T5">
                  <a:pos x="T2" y="T3"/>
                </a:cxn>
              </a:cxnLst>
              <a:rect l="T6" t="T7" r="T8" b="T9"/>
              <a:pathLst>
                <a:path w="27" h="8">
                  <a:moveTo>
                    <a:pt x="0" y="8"/>
                  </a:moveTo>
                  <a:cubicBezTo>
                    <a:pt x="7" y="3"/>
                    <a:pt x="17" y="0"/>
                    <a:pt x="2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69" name="Freeform 61">
              <a:extLst>
                <a:ext uri="{FF2B5EF4-FFF2-40B4-BE49-F238E27FC236}">
                  <a16:creationId xmlns:a16="http://schemas.microsoft.com/office/drawing/2014/main" id="{6FEBDDD3-3463-4DC7-861C-5A35075275B2}"/>
                </a:ext>
              </a:extLst>
            </p:cNvPr>
            <p:cNvSpPr>
              <a:spLocks/>
            </p:cNvSpPr>
            <p:nvPr/>
          </p:nvSpPr>
          <p:spPr bwMode="auto">
            <a:xfrm>
              <a:off x="2915" y="1789"/>
              <a:ext cx="43" cy="40"/>
            </a:xfrm>
            <a:custGeom>
              <a:avLst/>
              <a:gdLst>
                <a:gd name="T0" fmla="*/ 0 w 17"/>
                <a:gd name="T1" fmla="*/ 15 h 15"/>
                <a:gd name="T2" fmla="*/ 17 w 17"/>
                <a:gd name="T3" fmla="*/ 0 h 15"/>
                <a:gd name="T4" fmla="*/ 0 60000 65536"/>
                <a:gd name="T5" fmla="*/ 0 60000 65536"/>
                <a:gd name="T6" fmla="*/ 0 w 17"/>
                <a:gd name="T7" fmla="*/ 0 h 15"/>
                <a:gd name="T8" fmla="*/ 17 w 17"/>
                <a:gd name="T9" fmla="*/ 15 h 15"/>
              </a:gdLst>
              <a:ahLst/>
              <a:cxnLst>
                <a:cxn ang="T4">
                  <a:pos x="T0" y="T1"/>
                </a:cxn>
                <a:cxn ang="T5">
                  <a:pos x="T2" y="T3"/>
                </a:cxn>
              </a:cxnLst>
              <a:rect l="T6" t="T7" r="T8" b="T9"/>
              <a:pathLst>
                <a:path w="17" h="15">
                  <a:moveTo>
                    <a:pt x="0" y="15"/>
                  </a:moveTo>
                  <a:cubicBezTo>
                    <a:pt x="1" y="6"/>
                    <a:pt x="8" y="2"/>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0" name="Freeform 62">
              <a:extLst>
                <a:ext uri="{FF2B5EF4-FFF2-40B4-BE49-F238E27FC236}">
                  <a16:creationId xmlns:a16="http://schemas.microsoft.com/office/drawing/2014/main" id="{2F16AC33-FB30-491A-AAC5-B13DFAF3874A}"/>
                </a:ext>
              </a:extLst>
            </p:cNvPr>
            <p:cNvSpPr>
              <a:spLocks/>
            </p:cNvSpPr>
            <p:nvPr/>
          </p:nvSpPr>
          <p:spPr bwMode="auto">
            <a:xfrm>
              <a:off x="3248" y="1781"/>
              <a:ext cx="50" cy="19"/>
            </a:xfrm>
            <a:custGeom>
              <a:avLst/>
              <a:gdLst>
                <a:gd name="T0" fmla="*/ 0 w 20"/>
                <a:gd name="T1" fmla="*/ 7 h 7"/>
                <a:gd name="T2" fmla="*/ 20 w 20"/>
                <a:gd name="T3" fmla="*/ 0 h 7"/>
                <a:gd name="T4" fmla="*/ 0 60000 65536"/>
                <a:gd name="T5" fmla="*/ 0 60000 65536"/>
                <a:gd name="T6" fmla="*/ 0 w 20"/>
                <a:gd name="T7" fmla="*/ 0 h 7"/>
                <a:gd name="T8" fmla="*/ 20 w 20"/>
                <a:gd name="T9" fmla="*/ 7 h 7"/>
              </a:gdLst>
              <a:ahLst/>
              <a:cxnLst>
                <a:cxn ang="T4">
                  <a:pos x="T0" y="T1"/>
                </a:cxn>
                <a:cxn ang="T5">
                  <a:pos x="T2" y="T3"/>
                </a:cxn>
              </a:cxnLst>
              <a:rect l="T6" t="T7" r="T8" b="T9"/>
              <a:pathLst>
                <a:path w="20" h="7">
                  <a:moveTo>
                    <a:pt x="0" y="7"/>
                  </a:moveTo>
                  <a:cubicBezTo>
                    <a:pt x="5" y="2"/>
                    <a:pt x="13"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1" name="Freeform 63">
              <a:extLst>
                <a:ext uri="{FF2B5EF4-FFF2-40B4-BE49-F238E27FC236}">
                  <a16:creationId xmlns:a16="http://schemas.microsoft.com/office/drawing/2014/main" id="{5845CA05-0641-43B7-ADDB-AEA3E2649FAA}"/>
                </a:ext>
              </a:extLst>
            </p:cNvPr>
            <p:cNvSpPr>
              <a:spLocks/>
            </p:cNvSpPr>
            <p:nvPr/>
          </p:nvSpPr>
          <p:spPr bwMode="auto">
            <a:xfrm>
              <a:off x="3448" y="1773"/>
              <a:ext cx="77" cy="14"/>
            </a:xfrm>
            <a:custGeom>
              <a:avLst/>
              <a:gdLst>
                <a:gd name="T0" fmla="*/ 0 w 31"/>
                <a:gd name="T1" fmla="*/ 4 h 5"/>
                <a:gd name="T2" fmla="*/ 31 w 31"/>
                <a:gd name="T3" fmla="*/ 5 h 5"/>
                <a:gd name="T4" fmla="*/ 0 60000 65536"/>
                <a:gd name="T5" fmla="*/ 0 60000 65536"/>
                <a:gd name="T6" fmla="*/ 0 w 31"/>
                <a:gd name="T7" fmla="*/ 0 h 5"/>
                <a:gd name="T8" fmla="*/ 31 w 31"/>
                <a:gd name="T9" fmla="*/ 5 h 5"/>
              </a:gdLst>
              <a:ahLst/>
              <a:cxnLst>
                <a:cxn ang="T4">
                  <a:pos x="T0" y="T1"/>
                </a:cxn>
                <a:cxn ang="T5">
                  <a:pos x="T2" y="T3"/>
                </a:cxn>
              </a:cxnLst>
              <a:rect l="T6" t="T7" r="T8" b="T9"/>
              <a:pathLst>
                <a:path w="31" h="5">
                  <a:moveTo>
                    <a:pt x="0" y="4"/>
                  </a:moveTo>
                  <a:cubicBezTo>
                    <a:pt x="10" y="0"/>
                    <a:pt x="20" y="1"/>
                    <a:pt x="3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2" name="Freeform 64">
              <a:extLst>
                <a:ext uri="{FF2B5EF4-FFF2-40B4-BE49-F238E27FC236}">
                  <a16:creationId xmlns:a16="http://schemas.microsoft.com/office/drawing/2014/main" id="{481D57AA-F434-48F9-B213-2D40CAFF4797}"/>
                </a:ext>
              </a:extLst>
            </p:cNvPr>
            <p:cNvSpPr>
              <a:spLocks/>
            </p:cNvSpPr>
            <p:nvPr/>
          </p:nvSpPr>
          <p:spPr bwMode="auto">
            <a:xfrm>
              <a:off x="3088" y="1979"/>
              <a:ext cx="45" cy="37"/>
            </a:xfrm>
            <a:custGeom>
              <a:avLst/>
              <a:gdLst>
                <a:gd name="T0" fmla="*/ 0 w 18"/>
                <a:gd name="T1" fmla="*/ 14 h 14"/>
                <a:gd name="T2" fmla="*/ 18 w 18"/>
                <a:gd name="T3" fmla="*/ 0 h 14"/>
                <a:gd name="T4" fmla="*/ 0 60000 65536"/>
                <a:gd name="T5" fmla="*/ 0 60000 65536"/>
                <a:gd name="T6" fmla="*/ 0 w 18"/>
                <a:gd name="T7" fmla="*/ 0 h 14"/>
                <a:gd name="T8" fmla="*/ 18 w 18"/>
                <a:gd name="T9" fmla="*/ 14 h 14"/>
              </a:gdLst>
              <a:ahLst/>
              <a:cxnLst>
                <a:cxn ang="T4">
                  <a:pos x="T0" y="T1"/>
                </a:cxn>
                <a:cxn ang="T5">
                  <a:pos x="T2" y="T3"/>
                </a:cxn>
              </a:cxnLst>
              <a:rect l="T6" t="T7" r="T8" b="T9"/>
              <a:pathLst>
                <a:path w="18" h="14">
                  <a:moveTo>
                    <a:pt x="0" y="14"/>
                  </a:moveTo>
                  <a:cubicBezTo>
                    <a:pt x="5" y="7"/>
                    <a:pt x="7" y="1"/>
                    <a:pt x="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3" name="Freeform 65">
              <a:extLst>
                <a:ext uri="{FF2B5EF4-FFF2-40B4-BE49-F238E27FC236}">
                  <a16:creationId xmlns:a16="http://schemas.microsoft.com/office/drawing/2014/main" id="{53644694-B323-4660-986C-3B2726BF5977}"/>
                </a:ext>
              </a:extLst>
            </p:cNvPr>
            <p:cNvSpPr>
              <a:spLocks/>
            </p:cNvSpPr>
            <p:nvPr/>
          </p:nvSpPr>
          <p:spPr bwMode="auto">
            <a:xfrm>
              <a:off x="3175" y="2181"/>
              <a:ext cx="65" cy="40"/>
            </a:xfrm>
            <a:custGeom>
              <a:avLst/>
              <a:gdLst>
                <a:gd name="T0" fmla="*/ 0 w 26"/>
                <a:gd name="T1" fmla="*/ 0 h 15"/>
                <a:gd name="T2" fmla="*/ 26 w 26"/>
                <a:gd name="T3" fmla="*/ 14 h 15"/>
                <a:gd name="T4" fmla="*/ 0 60000 65536"/>
                <a:gd name="T5" fmla="*/ 0 60000 65536"/>
                <a:gd name="T6" fmla="*/ 0 w 26"/>
                <a:gd name="T7" fmla="*/ 0 h 15"/>
                <a:gd name="T8" fmla="*/ 26 w 26"/>
                <a:gd name="T9" fmla="*/ 15 h 15"/>
              </a:gdLst>
              <a:ahLst/>
              <a:cxnLst>
                <a:cxn ang="T4">
                  <a:pos x="T0" y="T1"/>
                </a:cxn>
                <a:cxn ang="T5">
                  <a:pos x="T2" y="T3"/>
                </a:cxn>
              </a:cxnLst>
              <a:rect l="T6" t="T7" r="T8" b="T9"/>
              <a:pathLst>
                <a:path w="26" h="15">
                  <a:moveTo>
                    <a:pt x="0" y="0"/>
                  </a:moveTo>
                  <a:cubicBezTo>
                    <a:pt x="4" y="8"/>
                    <a:pt x="17" y="15"/>
                    <a:pt x="26"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4" name="Freeform 66">
              <a:extLst>
                <a:ext uri="{FF2B5EF4-FFF2-40B4-BE49-F238E27FC236}">
                  <a16:creationId xmlns:a16="http://schemas.microsoft.com/office/drawing/2014/main" id="{C55D9832-86E4-4672-8197-B0D7A3017BC5}"/>
                </a:ext>
              </a:extLst>
            </p:cNvPr>
            <p:cNvSpPr>
              <a:spLocks/>
            </p:cNvSpPr>
            <p:nvPr/>
          </p:nvSpPr>
          <p:spPr bwMode="auto">
            <a:xfrm>
              <a:off x="2805" y="2112"/>
              <a:ext cx="100" cy="32"/>
            </a:xfrm>
            <a:custGeom>
              <a:avLst/>
              <a:gdLst>
                <a:gd name="T0" fmla="*/ 0 w 40"/>
                <a:gd name="T1" fmla="*/ 0 h 12"/>
                <a:gd name="T2" fmla="*/ 40 w 40"/>
                <a:gd name="T3" fmla="*/ 7 h 12"/>
                <a:gd name="T4" fmla="*/ 0 60000 65536"/>
                <a:gd name="T5" fmla="*/ 0 60000 65536"/>
                <a:gd name="T6" fmla="*/ 0 w 40"/>
                <a:gd name="T7" fmla="*/ 0 h 12"/>
                <a:gd name="T8" fmla="*/ 40 w 40"/>
                <a:gd name="T9" fmla="*/ 12 h 12"/>
              </a:gdLst>
              <a:ahLst/>
              <a:cxnLst>
                <a:cxn ang="T4">
                  <a:pos x="T0" y="T1"/>
                </a:cxn>
                <a:cxn ang="T5">
                  <a:pos x="T2" y="T3"/>
                </a:cxn>
              </a:cxnLst>
              <a:rect l="T6" t="T7" r="T8" b="T9"/>
              <a:pathLst>
                <a:path w="40" h="12">
                  <a:moveTo>
                    <a:pt x="0" y="0"/>
                  </a:moveTo>
                  <a:cubicBezTo>
                    <a:pt x="10" y="8"/>
                    <a:pt x="28" y="12"/>
                    <a:pt x="4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5" name="Freeform 67">
              <a:extLst>
                <a:ext uri="{FF2B5EF4-FFF2-40B4-BE49-F238E27FC236}">
                  <a16:creationId xmlns:a16="http://schemas.microsoft.com/office/drawing/2014/main" id="{6DD4C65A-011C-4F5D-BD84-939D35124CB9}"/>
                </a:ext>
              </a:extLst>
            </p:cNvPr>
            <p:cNvSpPr>
              <a:spLocks/>
            </p:cNvSpPr>
            <p:nvPr/>
          </p:nvSpPr>
          <p:spPr bwMode="auto">
            <a:xfrm>
              <a:off x="2833" y="2179"/>
              <a:ext cx="52" cy="40"/>
            </a:xfrm>
            <a:custGeom>
              <a:avLst/>
              <a:gdLst>
                <a:gd name="T0" fmla="*/ 0 w 21"/>
                <a:gd name="T1" fmla="*/ 15 h 15"/>
                <a:gd name="T2" fmla="*/ 21 w 21"/>
                <a:gd name="T3" fmla="*/ 0 h 15"/>
                <a:gd name="T4" fmla="*/ 0 60000 65536"/>
                <a:gd name="T5" fmla="*/ 0 60000 65536"/>
                <a:gd name="T6" fmla="*/ 0 w 21"/>
                <a:gd name="T7" fmla="*/ 0 h 15"/>
                <a:gd name="T8" fmla="*/ 21 w 21"/>
                <a:gd name="T9" fmla="*/ 15 h 15"/>
              </a:gdLst>
              <a:ahLst/>
              <a:cxnLst>
                <a:cxn ang="T4">
                  <a:pos x="T0" y="T1"/>
                </a:cxn>
                <a:cxn ang="T5">
                  <a:pos x="T2" y="T3"/>
                </a:cxn>
              </a:cxnLst>
              <a:rect l="T6" t="T7" r="T8" b="T9"/>
              <a:pathLst>
                <a:path w="21" h="15">
                  <a:moveTo>
                    <a:pt x="0" y="15"/>
                  </a:moveTo>
                  <a:cubicBezTo>
                    <a:pt x="2" y="4"/>
                    <a:pt x="10" y="1"/>
                    <a:pt x="2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6" name="Freeform 68">
              <a:extLst>
                <a:ext uri="{FF2B5EF4-FFF2-40B4-BE49-F238E27FC236}">
                  <a16:creationId xmlns:a16="http://schemas.microsoft.com/office/drawing/2014/main" id="{BED5A580-8B24-4B6B-862B-17AD25E184FF}"/>
                </a:ext>
              </a:extLst>
            </p:cNvPr>
            <p:cNvSpPr>
              <a:spLocks/>
            </p:cNvSpPr>
            <p:nvPr/>
          </p:nvSpPr>
          <p:spPr bwMode="auto">
            <a:xfrm>
              <a:off x="2850" y="1941"/>
              <a:ext cx="18" cy="48"/>
            </a:xfrm>
            <a:custGeom>
              <a:avLst/>
              <a:gdLst>
                <a:gd name="T0" fmla="*/ 0 w 7"/>
                <a:gd name="T1" fmla="*/ 18 h 18"/>
                <a:gd name="T2" fmla="*/ 7 w 7"/>
                <a:gd name="T3" fmla="*/ 0 h 18"/>
                <a:gd name="T4" fmla="*/ 0 60000 65536"/>
                <a:gd name="T5" fmla="*/ 0 60000 65536"/>
                <a:gd name="T6" fmla="*/ 0 w 7"/>
                <a:gd name="T7" fmla="*/ 0 h 18"/>
                <a:gd name="T8" fmla="*/ 7 w 7"/>
                <a:gd name="T9" fmla="*/ 18 h 18"/>
              </a:gdLst>
              <a:ahLst/>
              <a:cxnLst>
                <a:cxn ang="T4">
                  <a:pos x="T0" y="T1"/>
                </a:cxn>
                <a:cxn ang="T5">
                  <a:pos x="T2" y="T3"/>
                </a:cxn>
              </a:cxnLst>
              <a:rect l="T6" t="T7" r="T8" b="T9"/>
              <a:pathLst>
                <a:path w="7" h="18">
                  <a:moveTo>
                    <a:pt x="0" y="18"/>
                  </a:moveTo>
                  <a:cubicBezTo>
                    <a:pt x="0" y="12"/>
                    <a:pt x="0" y="4"/>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7" name="Freeform 69">
              <a:extLst>
                <a:ext uri="{FF2B5EF4-FFF2-40B4-BE49-F238E27FC236}">
                  <a16:creationId xmlns:a16="http://schemas.microsoft.com/office/drawing/2014/main" id="{5FC5446A-A76F-4A61-8D2F-4DED4A79D6CA}"/>
                </a:ext>
              </a:extLst>
            </p:cNvPr>
            <p:cNvSpPr>
              <a:spLocks/>
            </p:cNvSpPr>
            <p:nvPr/>
          </p:nvSpPr>
          <p:spPr bwMode="auto">
            <a:xfrm>
              <a:off x="2585" y="1984"/>
              <a:ext cx="25" cy="93"/>
            </a:xfrm>
            <a:custGeom>
              <a:avLst/>
              <a:gdLst>
                <a:gd name="T0" fmla="*/ 10 w 10"/>
                <a:gd name="T1" fmla="*/ 0 h 35"/>
                <a:gd name="T2" fmla="*/ 5 w 10"/>
                <a:gd name="T3" fmla="*/ 35 h 35"/>
                <a:gd name="T4" fmla="*/ 0 60000 65536"/>
                <a:gd name="T5" fmla="*/ 0 60000 65536"/>
                <a:gd name="T6" fmla="*/ 0 w 10"/>
                <a:gd name="T7" fmla="*/ 0 h 35"/>
                <a:gd name="T8" fmla="*/ 10 w 10"/>
                <a:gd name="T9" fmla="*/ 35 h 35"/>
              </a:gdLst>
              <a:ahLst/>
              <a:cxnLst>
                <a:cxn ang="T4">
                  <a:pos x="T0" y="T1"/>
                </a:cxn>
                <a:cxn ang="T5">
                  <a:pos x="T2" y="T3"/>
                </a:cxn>
              </a:cxnLst>
              <a:rect l="T6" t="T7" r="T8" b="T9"/>
              <a:pathLst>
                <a:path w="10" h="35">
                  <a:moveTo>
                    <a:pt x="10" y="0"/>
                  </a:moveTo>
                  <a:cubicBezTo>
                    <a:pt x="4" y="9"/>
                    <a:pt x="0" y="29"/>
                    <a:pt x="5"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8" name="Freeform 70">
              <a:extLst>
                <a:ext uri="{FF2B5EF4-FFF2-40B4-BE49-F238E27FC236}">
                  <a16:creationId xmlns:a16="http://schemas.microsoft.com/office/drawing/2014/main" id="{9A3965DB-A50F-43D8-9422-63FA90AAAB04}"/>
                </a:ext>
              </a:extLst>
            </p:cNvPr>
            <p:cNvSpPr>
              <a:spLocks/>
            </p:cNvSpPr>
            <p:nvPr/>
          </p:nvSpPr>
          <p:spPr bwMode="auto">
            <a:xfrm>
              <a:off x="2645" y="1869"/>
              <a:ext cx="15" cy="43"/>
            </a:xfrm>
            <a:custGeom>
              <a:avLst/>
              <a:gdLst>
                <a:gd name="T0" fmla="*/ 6 w 6"/>
                <a:gd name="T1" fmla="*/ 0 h 16"/>
                <a:gd name="T2" fmla="*/ 1 w 6"/>
                <a:gd name="T3" fmla="*/ 16 h 16"/>
                <a:gd name="T4" fmla="*/ 0 60000 65536"/>
                <a:gd name="T5" fmla="*/ 0 60000 65536"/>
                <a:gd name="T6" fmla="*/ 0 w 6"/>
                <a:gd name="T7" fmla="*/ 0 h 16"/>
                <a:gd name="T8" fmla="*/ 6 w 6"/>
                <a:gd name="T9" fmla="*/ 16 h 16"/>
              </a:gdLst>
              <a:ahLst/>
              <a:cxnLst>
                <a:cxn ang="T4">
                  <a:pos x="T0" y="T1"/>
                </a:cxn>
                <a:cxn ang="T5">
                  <a:pos x="T2" y="T3"/>
                </a:cxn>
              </a:cxnLst>
              <a:rect l="T6" t="T7" r="T8" b="T9"/>
              <a:pathLst>
                <a:path w="6" h="16">
                  <a:moveTo>
                    <a:pt x="6" y="0"/>
                  </a:moveTo>
                  <a:cubicBezTo>
                    <a:pt x="0" y="4"/>
                    <a:pt x="0" y="10"/>
                    <a:pt x="1"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79" name="Freeform 71">
              <a:extLst>
                <a:ext uri="{FF2B5EF4-FFF2-40B4-BE49-F238E27FC236}">
                  <a16:creationId xmlns:a16="http://schemas.microsoft.com/office/drawing/2014/main" id="{562ACFE8-1457-4069-89F6-B57255E147B7}"/>
                </a:ext>
              </a:extLst>
            </p:cNvPr>
            <p:cNvSpPr>
              <a:spLocks/>
            </p:cNvSpPr>
            <p:nvPr/>
          </p:nvSpPr>
          <p:spPr bwMode="auto">
            <a:xfrm>
              <a:off x="2818" y="1760"/>
              <a:ext cx="62" cy="16"/>
            </a:xfrm>
            <a:custGeom>
              <a:avLst/>
              <a:gdLst>
                <a:gd name="T0" fmla="*/ 0 w 25"/>
                <a:gd name="T1" fmla="*/ 6 h 6"/>
                <a:gd name="T2" fmla="*/ 25 w 25"/>
                <a:gd name="T3" fmla="*/ 4 h 6"/>
                <a:gd name="T4" fmla="*/ 0 60000 65536"/>
                <a:gd name="T5" fmla="*/ 0 60000 65536"/>
                <a:gd name="T6" fmla="*/ 0 w 25"/>
                <a:gd name="T7" fmla="*/ 0 h 6"/>
                <a:gd name="T8" fmla="*/ 25 w 25"/>
                <a:gd name="T9" fmla="*/ 6 h 6"/>
              </a:gdLst>
              <a:ahLst/>
              <a:cxnLst>
                <a:cxn ang="T4">
                  <a:pos x="T0" y="T1"/>
                </a:cxn>
                <a:cxn ang="T5">
                  <a:pos x="T2" y="T3"/>
                </a:cxn>
              </a:cxnLst>
              <a:rect l="T6" t="T7" r="T8" b="T9"/>
              <a:pathLst>
                <a:path w="25" h="6">
                  <a:moveTo>
                    <a:pt x="0" y="6"/>
                  </a:moveTo>
                  <a:cubicBezTo>
                    <a:pt x="7" y="1"/>
                    <a:pt x="16" y="0"/>
                    <a:pt x="2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0" name="Freeform 72">
              <a:extLst>
                <a:ext uri="{FF2B5EF4-FFF2-40B4-BE49-F238E27FC236}">
                  <a16:creationId xmlns:a16="http://schemas.microsoft.com/office/drawing/2014/main" id="{E0DCB91F-C3EF-450F-9BCA-E940FA858220}"/>
                </a:ext>
              </a:extLst>
            </p:cNvPr>
            <p:cNvSpPr>
              <a:spLocks/>
            </p:cNvSpPr>
            <p:nvPr/>
          </p:nvSpPr>
          <p:spPr bwMode="auto">
            <a:xfrm>
              <a:off x="2273" y="1747"/>
              <a:ext cx="57" cy="13"/>
            </a:xfrm>
            <a:custGeom>
              <a:avLst/>
              <a:gdLst>
                <a:gd name="T0" fmla="*/ 0 w 23"/>
                <a:gd name="T1" fmla="*/ 5 h 5"/>
                <a:gd name="T2" fmla="*/ 23 w 23"/>
                <a:gd name="T3" fmla="*/ 4 h 5"/>
                <a:gd name="T4" fmla="*/ 0 60000 65536"/>
                <a:gd name="T5" fmla="*/ 0 60000 65536"/>
                <a:gd name="T6" fmla="*/ 0 w 23"/>
                <a:gd name="T7" fmla="*/ 0 h 5"/>
                <a:gd name="T8" fmla="*/ 23 w 23"/>
                <a:gd name="T9" fmla="*/ 5 h 5"/>
              </a:gdLst>
              <a:ahLst/>
              <a:cxnLst>
                <a:cxn ang="T4">
                  <a:pos x="T0" y="T1"/>
                </a:cxn>
                <a:cxn ang="T5">
                  <a:pos x="T2" y="T3"/>
                </a:cxn>
              </a:cxnLst>
              <a:rect l="T6" t="T7" r="T8" b="T9"/>
              <a:pathLst>
                <a:path w="23" h="5">
                  <a:moveTo>
                    <a:pt x="0" y="5"/>
                  </a:moveTo>
                  <a:cubicBezTo>
                    <a:pt x="7" y="0"/>
                    <a:pt x="15" y="1"/>
                    <a:pt x="2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1" name="Freeform 73">
              <a:extLst>
                <a:ext uri="{FF2B5EF4-FFF2-40B4-BE49-F238E27FC236}">
                  <a16:creationId xmlns:a16="http://schemas.microsoft.com/office/drawing/2014/main" id="{A05ED069-535C-4702-8D9F-6A6A4BB09602}"/>
                </a:ext>
              </a:extLst>
            </p:cNvPr>
            <p:cNvSpPr>
              <a:spLocks/>
            </p:cNvSpPr>
            <p:nvPr/>
          </p:nvSpPr>
          <p:spPr bwMode="auto">
            <a:xfrm>
              <a:off x="2135" y="1880"/>
              <a:ext cx="65" cy="48"/>
            </a:xfrm>
            <a:custGeom>
              <a:avLst/>
              <a:gdLst>
                <a:gd name="T0" fmla="*/ 0 w 26"/>
                <a:gd name="T1" fmla="*/ 18 h 18"/>
                <a:gd name="T2" fmla="*/ 26 w 26"/>
                <a:gd name="T3" fmla="*/ 0 h 18"/>
                <a:gd name="T4" fmla="*/ 0 60000 65536"/>
                <a:gd name="T5" fmla="*/ 0 60000 65536"/>
                <a:gd name="T6" fmla="*/ 0 w 26"/>
                <a:gd name="T7" fmla="*/ 0 h 18"/>
                <a:gd name="T8" fmla="*/ 26 w 26"/>
                <a:gd name="T9" fmla="*/ 18 h 18"/>
              </a:gdLst>
              <a:ahLst/>
              <a:cxnLst>
                <a:cxn ang="T4">
                  <a:pos x="T0" y="T1"/>
                </a:cxn>
                <a:cxn ang="T5">
                  <a:pos x="T2" y="T3"/>
                </a:cxn>
              </a:cxnLst>
              <a:rect l="T6" t="T7" r="T8" b="T9"/>
              <a:pathLst>
                <a:path w="26" h="18">
                  <a:moveTo>
                    <a:pt x="0" y="18"/>
                  </a:moveTo>
                  <a:cubicBezTo>
                    <a:pt x="3" y="8"/>
                    <a:pt x="15" y="0"/>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2" name="Freeform 74">
              <a:extLst>
                <a:ext uri="{FF2B5EF4-FFF2-40B4-BE49-F238E27FC236}">
                  <a16:creationId xmlns:a16="http://schemas.microsoft.com/office/drawing/2014/main" id="{3F9FD7B8-8FA2-4321-85F2-EF826743840E}"/>
                </a:ext>
              </a:extLst>
            </p:cNvPr>
            <p:cNvSpPr>
              <a:spLocks/>
            </p:cNvSpPr>
            <p:nvPr/>
          </p:nvSpPr>
          <p:spPr bwMode="auto">
            <a:xfrm>
              <a:off x="1950" y="2032"/>
              <a:ext cx="58" cy="32"/>
            </a:xfrm>
            <a:custGeom>
              <a:avLst/>
              <a:gdLst>
                <a:gd name="T0" fmla="*/ 0 w 23"/>
                <a:gd name="T1" fmla="*/ 12 h 12"/>
                <a:gd name="T2" fmla="*/ 23 w 23"/>
                <a:gd name="T3" fmla="*/ 5 h 12"/>
                <a:gd name="T4" fmla="*/ 0 60000 65536"/>
                <a:gd name="T5" fmla="*/ 0 60000 65536"/>
                <a:gd name="T6" fmla="*/ 0 w 23"/>
                <a:gd name="T7" fmla="*/ 0 h 12"/>
                <a:gd name="T8" fmla="*/ 23 w 23"/>
                <a:gd name="T9" fmla="*/ 12 h 12"/>
              </a:gdLst>
              <a:ahLst/>
              <a:cxnLst>
                <a:cxn ang="T4">
                  <a:pos x="T0" y="T1"/>
                </a:cxn>
                <a:cxn ang="T5">
                  <a:pos x="T2" y="T3"/>
                </a:cxn>
              </a:cxnLst>
              <a:rect l="T6" t="T7" r="T8" b="T9"/>
              <a:pathLst>
                <a:path w="23" h="12">
                  <a:moveTo>
                    <a:pt x="0" y="12"/>
                  </a:moveTo>
                  <a:cubicBezTo>
                    <a:pt x="5" y="5"/>
                    <a:pt x="14" y="0"/>
                    <a:pt x="2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3" name="Freeform 75">
              <a:extLst>
                <a:ext uri="{FF2B5EF4-FFF2-40B4-BE49-F238E27FC236}">
                  <a16:creationId xmlns:a16="http://schemas.microsoft.com/office/drawing/2014/main" id="{57FBF3AB-2857-48B7-93CF-3799C2801B74}"/>
                </a:ext>
              </a:extLst>
            </p:cNvPr>
            <p:cNvSpPr>
              <a:spLocks/>
            </p:cNvSpPr>
            <p:nvPr/>
          </p:nvSpPr>
          <p:spPr bwMode="auto">
            <a:xfrm>
              <a:off x="1785" y="1984"/>
              <a:ext cx="43" cy="48"/>
            </a:xfrm>
            <a:custGeom>
              <a:avLst/>
              <a:gdLst>
                <a:gd name="T0" fmla="*/ 2 w 17"/>
                <a:gd name="T1" fmla="*/ 18 h 18"/>
                <a:gd name="T2" fmla="*/ 17 w 17"/>
                <a:gd name="T3" fmla="*/ 0 h 18"/>
                <a:gd name="T4" fmla="*/ 0 60000 65536"/>
                <a:gd name="T5" fmla="*/ 0 60000 65536"/>
                <a:gd name="T6" fmla="*/ 0 w 17"/>
                <a:gd name="T7" fmla="*/ 0 h 18"/>
                <a:gd name="T8" fmla="*/ 17 w 17"/>
                <a:gd name="T9" fmla="*/ 18 h 18"/>
              </a:gdLst>
              <a:ahLst/>
              <a:cxnLst>
                <a:cxn ang="T4">
                  <a:pos x="T0" y="T1"/>
                </a:cxn>
                <a:cxn ang="T5">
                  <a:pos x="T2" y="T3"/>
                </a:cxn>
              </a:cxnLst>
              <a:rect l="T6" t="T7" r="T8" b="T9"/>
              <a:pathLst>
                <a:path w="17" h="18">
                  <a:moveTo>
                    <a:pt x="2" y="18"/>
                  </a:moveTo>
                  <a:cubicBezTo>
                    <a:pt x="0" y="10"/>
                    <a:pt x="9" y="0"/>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4" name="Freeform 76">
              <a:extLst>
                <a:ext uri="{FF2B5EF4-FFF2-40B4-BE49-F238E27FC236}">
                  <a16:creationId xmlns:a16="http://schemas.microsoft.com/office/drawing/2014/main" id="{A301693D-073F-45DA-B856-AE07AB57A443}"/>
                </a:ext>
              </a:extLst>
            </p:cNvPr>
            <p:cNvSpPr>
              <a:spLocks/>
            </p:cNvSpPr>
            <p:nvPr/>
          </p:nvSpPr>
          <p:spPr bwMode="auto">
            <a:xfrm>
              <a:off x="1833" y="2237"/>
              <a:ext cx="35" cy="54"/>
            </a:xfrm>
            <a:custGeom>
              <a:avLst/>
              <a:gdLst>
                <a:gd name="T0" fmla="*/ 0 w 14"/>
                <a:gd name="T1" fmla="*/ 20 h 20"/>
                <a:gd name="T2" fmla="*/ 14 w 14"/>
                <a:gd name="T3" fmla="*/ 1 h 20"/>
                <a:gd name="T4" fmla="*/ 0 60000 65536"/>
                <a:gd name="T5" fmla="*/ 0 60000 65536"/>
                <a:gd name="T6" fmla="*/ 0 w 14"/>
                <a:gd name="T7" fmla="*/ 0 h 20"/>
                <a:gd name="T8" fmla="*/ 14 w 14"/>
                <a:gd name="T9" fmla="*/ 20 h 20"/>
              </a:gdLst>
              <a:ahLst/>
              <a:cxnLst>
                <a:cxn ang="T4">
                  <a:pos x="T0" y="T1"/>
                </a:cxn>
                <a:cxn ang="T5">
                  <a:pos x="T2" y="T3"/>
                </a:cxn>
              </a:cxnLst>
              <a:rect l="T6" t="T7" r="T8" b="T9"/>
              <a:pathLst>
                <a:path w="14" h="20">
                  <a:moveTo>
                    <a:pt x="0" y="20"/>
                  </a:moveTo>
                  <a:cubicBezTo>
                    <a:pt x="0" y="13"/>
                    <a:pt x="4" y="0"/>
                    <a:pt x="1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5" name="Freeform 77">
              <a:extLst>
                <a:ext uri="{FF2B5EF4-FFF2-40B4-BE49-F238E27FC236}">
                  <a16:creationId xmlns:a16="http://schemas.microsoft.com/office/drawing/2014/main" id="{B82B8599-DECD-4A49-A376-6A65E7C7CFB4}"/>
                </a:ext>
              </a:extLst>
            </p:cNvPr>
            <p:cNvSpPr>
              <a:spLocks/>
            </p:cNvSpPr>
            <p:nvPr/>
          </p:nvSpPr>
          <p:spPr bwMode="auto">
            <a:xfrm>
              <a:off x="1998" y="2352"/>
              <a:ext cx="25" cy="35"/>
            </a:xfrm>
            <a:custGeom>
              <a:avLst/>
              <a:gdLst>
                <a:gd name="T0" fmla="*/ 2 w 10"/>
                <a:gd name="T1" fmla="*/ 13 h 13"/>
                <a:gd name="T2" fmla="*/ 10 w 10"/>
                <a:gd name="T3" fmla="*/ 0 h 13"/>
                <a:gd name="T4" fmla="*/ 0 60000 65536"/>
                <a:gd name="T5" fmla="*/ 0 60000 65536"/>
                <a:gd name="T6" fmla="*/ 0 w 10"/>
                <a:gd name="T7" fmla="*/ 0 h 13"/>
                <a:gd name="T8" fmla="*/ 10 w 10"/>
                <a:gd name="T9" fmla="*/ 13 h 13"/>
              </a:gdLst>
              <a:ahLst/>
              <a:cxnLst>
                <a:cxn ang="T4">
                  <a:pos x="T0" y="T1"/>
                </a:cxn>
                <a:cxn ang="T5">
                  <a:pos x="T2" y="T3"/>
                </a:cxn>
              </a:cxnLst>
              <a:rect l="T6" t="T7" r="T8" b="T9"/>
              <a:pathLst>
                <a:path w="10" h="13">
                  <a:moveTo>
                    <a:pt x="2" y="13"/>
                  </a:moveTo>
                  <a:cubicBezTo>
                    <a:pt x="0" y="7"/>
                    <a:pt x="4" y="3"/>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6" name="Freeform 78">
              <a:extLst>
                <a:ext uri="{FF2B5EF4-FFF2-40B4-BE49-F238E27FC236}">
                  <a16:creationId xmlns:a16="http://schemas.microsoft.com/office/drawing/2014/main" id="{61F5A8C1-5FC4-484A-9B01-8040D546D351}"/>
                </a:ext>
              </a:extLst>
            </p:cNvPr>
            <p:cNvSpPr>
              <a:spLocks/>
            </p:cNvSpPr>
            <p:nvPr/>
          </p:nvSpPr>
          <p:spPr bwMode="auto">
            <a:xfrm>
              <a:off x="2145" y="2197"/>
              <a:ext cx="73" cy="27"/>
            </a:xfrm>
            <a:custGeom>
              <a:avLst/>
              <a:gdLst>
                <a:gd name="T0" fmla="*/ 0 w 29"/>
                <a:gd name="T1" fmla="*/ 10 h 10"/>
                <a:gd name="T2" fmla="*/ 29 w 29"/>
                <a:gd name="T3" fmla="*/ 0 h 10"/>
                <a:gd name="T4" fmla="*/ 0 60000 65536"/>
                <a:gd name="T5" fmla="*/ 0 60000 65536"/>
                <a:gd name="T6" fmla="*/ 0 w 29"/>
                <a:gd name="T7" fmla="*/ 0 h 10"/>
                <a:gd name="T8" fmla="*/ 29 w 29"/>
                <a:gd name="T9" fmla="*/ 10 h 10"/>
              </a:gdLst>
              <a:ahLst/>
              <a:cxnLst>
                <a:cxn ang="T4">
                  <a:pos x="T0" y="T1"/>
                </a:cxn>
                <a:cxn ang="T5">
                  <a:pos x="T2" y="T3"/>
                </a:cxn>
              </a:cxnLst>
              <a:rect l="T6" t="T7" r="T8" b="T9"/>
              <a:pathLst>
                <a:path w="29" h="10">
                  <a:moveTo>
                    <a:pt x="0" y="10"/>
                  </a:moveTo>
                  <a:cubicBezTo>
                    <a:pt x="8" y="3"/>
                    <a:pt x="18"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7" name="Freeform 79">
              <a:extLst>
                <a:ext uri="{FF2B5EF4-FFF2-40B4-BE49-F238E27FC236}">
                  <a16:creationId xmlns:a16="http://schemas.microsoft.com/office/drawing/2014/main" id="{158064DC-288A-46DF-999A-B7143F63B121}"/>
                </a:ext>
              </a:extLst>
            </p:cNvPr>
            <p:cNvSpPr>
              <a:spLocks/>
            </p:cNvSpPr>
            <p:nvPr/>
          </p:nvSpPr>
          <p:spPr bwMode="auto">
            <a:xfrm>
              <a:off x="2558" y="2216"/>
              <a:ext cx="42" cy="56"/>
            </a:xfrm>
            <a:custGeom>
              <a:avLst/>
              <a:gdLst>
                <a:gd name="T0" fmla="*/ 1 w 17"/>
                <a:gd name="T1" fmla="*/ 0 h 21"/>
                <a:gd name="T2" fmla="*/ 17 w 17"/>
                <a:gd name="T3" fmla="*/ 21 h 21"/>
                <a:gd name="T4" fmla="*/ 0 60000 65536"/>
                <a:gd name="T5" fmla="*/ 0 60000 65536"/>
                <a:gd name="T6" fmla="*/ 0 w 17"/>
                <a:gd name="T7" fmla="*/ 0 h 21"/>
                <a:gd name="T8" fmla="*/ 17 w 17"/>
                <a:gd name="T9" fmla="*/ 21 h 21"/>
              </a:gdLst>
              <a:ahLst/>
              <a:cxnLst>
                <a:cxn ang="T4">
                  <a:pos x="T0" y="T1"/>
                </a:cxn>
                <a:cxn ang="T5">
                  <a:pos x="T2" y="T3"/>
                </a:cxn>
              </a:cxnLst>
              <a:rect l="T6" t="T7" r="T8" b="T9"/>
              <a:pathLst>
                <a:path w="17" h="21">
                  <a:moveTo>
                    <a:pt x="1" y="0"/>
                  </a:moveTo>
                  <a:cubicBezTo>
                    <a:pt x="0" y="9"/>
                    <a:pt x="8" y="20"/>
                    <a:pt x="17"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8" name="Freeform 80">
              <a:extLst>
                <a:ext uri="{FF2B5EF4-FFF2-40B4-BE49-F238E27FC236}">
                  <a16:creationId xmlns:a16="http://schemas.microsoft.com/office/drawing/2014/main" id="{DFC14793-50A9-4A77-A8BD-2B4593F6E224}"/>
                </a:ext>
              </a:extLst>
            </p:cNvPr>
            <p:cNvSpPr>
              <a:spLocks/>
            </p:cNvSpPr>
            <p:nvPr/>
          </p:nvSpPr>
          <p:spPr bwMode="auto">
            <a:xfrm>
              <a:off x="3360" y="2011"/>
              <a:ext cx="65" cy="45"/>
            </a:xfrm>
            <a:custGeom>
              <a:avLst/>
              <a:gdLst>
                <a:gd name="T0" fmla="*/ 0 w 26"/>
                <a:gd name="T1" fmla="*/ 17 h 17"/>
                <a:gd name="T2" fmla="*/ 26 w 26"/>
                <a:gd name="T3" fmla="*/ 0 h 17"/>
                <a:gd name="T4" fmla="*/ 0 60000 65536"/>
                <a:gd name="T5" fmla="*/ 0 60000 65536"/>
                <a:gd name="T6" fmla="*/ 0 w 26"/>
                <a:gd name="T7" fmla="*/ 0 h 17"/>
                <a:gd name="T8" fmla="*/ 26 w 26"/>
                <a:gd name="T9" fmla="*/ 17 h 17"/>
              </a:gdLst>
              <a:ahLst/>
              <a:cxnLst>
                <a:cxn ang="T4">
                  <a:pos x="T0" y="T1"/>
                </a:cxn>
                <a:cxn ang="T5">
                  <a:pos x="T2" y="T3"/>
                </a:cxn>
              </a:cxnLst>
              <a:rect l="T6" t="T7" r="T8" b="T9"/>
              <a:pathLst>
                <a:path w="26" h="17">
                  <a:moveTo>
                    <a:pt x="0" y="17"/>
                  </a:moveTo>
                  <a:cubicBezTo>
                    <a:pt x="11" y="16"/>
                    <a:pt x="19" y="10"/>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89" name="Freeform 81">
              <a:extLst>
                <a:ext uri="{FF2B5EF4-FFF2-40B4-BE49-F238E27FC236}">
                  <a16:creationId xmlns:a16="http://schemas.microsoft.com/office/drawing/2014/main" id="{52D91103-1866-43F4-B594-A80B72D4D451}"/>
                </a:ext>
              </a:extLst>
            </p:cNvPr>
            <p:cNvSpPr>
              <a:spLocks/>
            </p:cNvSpPr>
            <p:nvPr/>
          </p:nvSpPr>
          <p:spPr bwMode="auto">
            <a:xfrm>
              <a:off x="3585" y="1861"/>
              <a:ext cx="70" cy="32"/>
            </a:xfrm>
            <a:custGeom>
              <a:avLst/>
              <a:gdLst>
                <a:gd name="T0" fmla="*/ 0 w 28"/>
                <a:gd name="T1" fmla="*/ 6 h 12"/>
                <a:gd name="T2" fmla="*/ 28 w 28"/>
                <a:gd name="T3" fmla="*/ 0 h 12"/>
                <a:gd name="T4" fmla="*/ 0 60000 65536"/>
                <a:gd name="T5" fmla="*/ 0 60000 65536"/>
                <a:gd name="T6" fmla="*/ 0 w 28"/>
                <a:gd name="T7" fmla="*/ 0 h 12"/>
                <a:gd name="T8" fmla="*/ 28 w 28"/>
                <a:gd name="T9" fmla="*/ 12 h 12"/>
              </a:gdLst>
              <a:ahLst/>
              <a:cxnLst>
                <a:cxn ang="T4">
                  <a:pos x="T0" y="T1"/>
                </a:cxn>
                <a:cxn ang="T5">
                  <a:pos x="T2" y="T3"/>
                </a:cxn>
              </a:cxnLst>
              <a:rect l="T6" t="T7" r="T8" b="T9"/>
              <a:pathLst>
                <a:path w="28" h="12">
                  <a:moveTo>
                    <a:pt x="0" y="6"/>
                  </a:moveTo>
                  <a:cubicBezTo>
                    <a:pt x="8" y="12"/>
                    <a:pt x="20" y="5"/>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0" name="Freeform 82">
              <a:extLst>
                <a:ext uri="{FF2B5EF4-FFF2-40B4-BE49-F238E27FC236}">
                  <a16:creationId xmlns:a16="http://schemas.microsoft.com/office/drawing/2014/main" id="{414249EE-34C1-471D-BBE1-B9875B82F189}"/>
                </a:ext>
              </a:extLst>
            </p:cNvPr>
            <p:cNvSpPr>
              <a:spLocks/>
            </p:cNvSpPr>
            <p:nvPr/>
          </p:nvSpPr>
          <p:spPr bwMode="auto">
            <a:xfrm>
              <a:off x="3820" y="1763"/>
              <a:ext cx="25" cy="61"/>
            </a:xfrm>
            <a:custGeom>
              <a:avLst/>
              <a:gdLst>
                <a:gd name="T0" fmla="*/ 0 w 10"/>
                <a:gd name="T1" fmla="*/ 0 h 23"/>
                <a:gd name="T2" fmla="*/ 7 w 10"/>
                <a:gd name="T3" fmla="*/ 23 h 23"/>
                <a:gd name="T4" fmla="*/ 0 60000 65536"/>
                <a:gd name="T5" fmla="*/ 0 60000 65536"/>
                <a:gd name="T6" fmla="*/ 0 w 10"/>
                <a:gd name="T7" fmla="*/ 0 h 23"/>
                <a:gd name="T8" fmla="*/ 10 w 10"/>
                <a:gd name="T9" fmla="*/ 23 h 23"/>
              </a:gdLst>
              <a:ahLst/>
              <a:cxnLst>
                <a:cxn ang="T4">
                  <a:pos x="T0" y="T1"/>
                </a:cxn>
                <a:cxn ang="T5">
                  <a:pos x="T2" y="T3"/>
                </a:cxn>
              </a:cxnLst>
              <a:rect l="T6" t="T7" r="T8" b="T9"/>
              <a:pathLst>
                <a:path w="10" h="23">
                  <a:moveTo>
                    <a:pt x="0" y="0"/>
                  </a:moveTo>
                  <a:cubicBezTo>
                    <a:pt x="6" y="5"/>
                    <a:pt x="10" y="16"/>
                    <a:pt x="7"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1" name="Freeform 83">
              <a:extLst>
                <a:ext uri="{FF2B5EF4-FFF2-40B4-BE49-F238E27FC236}">
                  <a16:creationId xmlns:a16="http://schemas.microsoft.com/office/drawing/2014/main" id="{F3A1FD2A-8103-4E39-938F-F07098A6D053}"/>
                </a:ext>
              </a:extLst>
            </p:cNvPr>
            <p:cNvSpPr>
              <a:spLocks/>
            </p:cNvSpPr>
            <p:nvPr/>
          </p:nvSpPr>
          <p:spPr bwMode="auto">
            <a:xfrm>
              <a:off x="3953" y="1803"/>
              <a:ext cx="65" cy="10"/>
            </a:xfrm>
            <a:custGeom>
              <a:avLst/>
              <a:gdLst>
                <a:gd name="T0" fmla="*/ 0 w 26"/>
                <a:gd name="T1" fmla="*/ 0 h 4"/>
                <a:gd name="T2" fmla="*/ 26 w 26"/>
                <a:gd name="T3" fmla="*/ 1 h 4"/>
                <a:gd name="T4" fmla="*/ 0 60000 65536"/>
                <a:gd name="T5" fmla="*/ 0 60000 65536"/>
                <a:gd name="T6" fmla="*/ 0 w 26"/>
                <a:gd name="T7" fmla="*/ 0 h 4"/>
                <a:gd name="T8" fmla="*/ 26 w 26"/>
                <a:gd name="T9" fmla="*/ 4 h 4"/>
              </a:gdLst>
              <a:ahLst/>
              <a:cxnLst>
                <a:cxn ang="T4">
                  <a:pos x="T0" y="T1"/>
                </a:cxn>
                <a:cxn ang="T5">
                  <a:pos x="T2" y="T3"/>
                </a:cxn>
              </a:cxnLst>
              <a:rect l="T6" t="T7" r="T8" b="T9"/>
              <a:pathLst>
                <a:path w="26" h="4">
                  <a:moveTo>
                    <a:pt x="0" y="0"/>
                  </a:moveTo>
                  <a:cubicBezTo>
                    <a:pt x="7" y="4"/>
                    <a:pt x="18" y="4"/>
                    <a:pt x="2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2" name="Freeform 84">
              <a:extLst>
                <a:ext uri="{FF2B5EF4-FFF2-40B4-BE49-F238E27FC236}">
                  <a16:creationId xmlns:a16="http://schemas.microsoft.com/office/drawing/2014/main" id="{5050F458-03B1-4B07-8B12-0F87AB81CFE6}"/>
                </a:ext>
              </a:extLst>
            </p:cNvPr>
            <p:cNvSpPr>
              <a:spLocks/>
            </p:cNvSpPr>
            <p:nvPr/>
          </p:nvSpPr>
          <p:spPr bwMode="auto">
            <a:xfrm>
              <a:off x="3915" y="1853"/>
              <a:ext cx="38" cy="43"/>
            </a:xfrm>
            <a:custGeom>
              <a:avLst/>
              <a:gdLst>
                <a:gd name="T0" fmla="*/ 15 w 15"/>
                <a:gd name="T1" fmla="*/ 0 h 16"/>
                <a:gd name="T2" fmla="*/ 0 w 15"/>
                <a:gd name="T3" fmla="*/ 16 h 16"/>
                <a:gd name="T4" fmla="*/ 0 60000 65536"/>
                <a:gd name="T5" fmla="*/ 0 60000 65536"/>
                <a:gd name="T6" fmla="*/ 0 w 15"/>
                <a:gd name="T7" fmla="*/ 0 h 16"/>
                <a:gd name="T8" fmla="*/ 15 w 15"/>
                <a:gd name="T9" fmla="*/ 16 h 16"/>
              </a:gdLst>
              <a:ahLst/>
              <a:cxnLst>
                <a:cxn ang="T4">
                  <a:pos x="T0" y="T1"/>
                </a:cxn>
                <a:cxn ang="T5">
                  <a:pos x="T2" y="T3"/>
                </a:cxn>
              </a:cxnLst>
              <a:rect l="T6" t="T7" r="T8" b="T9"/>
              <a:pathLst>
                <a:path w="15" h="16">
                  <a:moveTo>
                    <a:pt x="15" y="0"/>
                  </a:moveTo>
                  <a:cubicBezTo>
                    <a:pt x="10" y="6"/>
                    <a:pt x="8" y="16"/>
                    <a:pt x="0"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3" name="Freeform 85">
              <a:extLst>
                <a:ext uri="{FF2B5EF4-FFF2-40B4-BE49-F238E27FC236}">
                  <a16:creationId xmlns:a16="http://schemas.microsoft.com/office/drawing/2014/main" id="{DC8FBB14-5D37-4811-AB49-D68871B1D37B}"/>
                </a:ext>
              </a:extLst>
            </p:cNvPr>
            <p:cNvSpPr>
              <a:spLocks/>
            </p:cNvSpPr>
            <p:nvPr/>
          </p:nvSpPr>
          <p:spPr bwMode="auto">
            <a:xfrm>
              <a:off x="3555" y="1752"/>
              <a:ext cx="18" cy="24"/>
            </a:xfrm>
            <a:custGeom>
              <a:avLst/>
              <a:gdLst>
                <a:gd name="T0" fmla="*/ 7 w 7"/>
                <a:gd name="T1" fmla="*/ 0 h 9"/>
                <a:gd name="T2" fmla="*/ 0 w 7"/>
                <a:gd name="T3" fmla="*/ 9 h 9"/>
                <a:gd name="T4" fmla="*/ 0 60000 65536"/>
                <a:gd name="T5" fmla="*/ 0 60000 65536"/>
                <a:gd name="T6" fmla="*/ 0 w 7"/>
                <a:gd name="T7" fmla="*/ 0 h 9"/>
                <a:gd name="T8" fmla="*/ 7 w 7"/>
                <a:gd name="T9" fmla="*/ 9 h 9"/>
              </a:gdLst>
              <a:ahLst/>
              <a:cxnLst>
                <a:cxn ang="T4">
                  <a:pos x="T0" y="T1"/>
                </a:cxn>
                <a:cxn ang="T5">
                  <a:pos x="T2" y="T3"/>
                </a:cxn>
              </a:cxnLst>
              <a:rect l="T6" t="T7" r="T8" b="T9"/>
              <a:pathLst>
                <a:path w="7" h="9">
                  <a:moveTo>
                    <a:pt x="7" y="0"/>
                  </a:moveTo>
                  <a:cubicBezTo>
                    <a:pt x="2" y="2"/>
                    <a:pt x="0" y="5"/>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4" name="Freeform 86">
              <a:extLst>
                <a:ext uri="{FF2B5EF4-FFF2-40B4-BE49-F238E27FC236}">
                  <a16:creationId xmlns:a16="http://schemas.microsoft.com/office/drawing/2014/main" id="{DA5F7716-0401-4481-8F69-8F370FB68B08}"/>
                </a:ext>
              </a:extLst>
            </p:cNvPr>
            <p:cNvSpPr>
              <a:spLocks/>
            </p:cNvSpPr>
            <p:nvPr/>
          </p:nvSpPr>
          <p:spPr bwMode="auto">
            <a:xfrm>
              <a:off x="1903" y="2539"/>
              <a:ext cx="55" cy="32"/>
            </a:xfrm>
            <a:custGeom>
              <a:avLst/>
              <a:gdLst>
                <a:gd name="T0" fmla="*/ 1 w 22"/>
                <a:gd name="T1" fmla="*/ 0 h 12"/>
                <a:gd name="T2" fmla="*/ 22 w 22"/>
                <a:gd name="T3" fmla="*/ 6 h 12"/>
                <a:gd name="T4" fmla="*/ 0 60000 65536"/>
                <a:gd name="T5" fmla="*/ 0 60000 65536"/>
                <a:gd name="T6" fmla="*/ 0 w 22"/>
                <a:gd name="T7" fmla="*/ 0 h 12"/>
                <a:gd name="T8" fmla="*/ 22 w 22"/>
                <a:gd name="T9" fmla="*/ 12 h 12"/>
              </a:gdLst>
              <a:ahLst/>
              <a:cxnLst>
                <a:cxn ang="T4">
                  <a:pos x="T0" y="T1"/>
                </a:cxn>
                <a:cxn ang="T5">
                  <a:pos x="T2" y="T3"/>
                </a:cxn>
              </a:cxnLst>
              <a:rect l="T6" t="T7" r="T8" b="T9"/>
              <a:pathLst>
                <a:path w="22" h="12">
                  <a:moveTo>
                    <a:pt x="1" y="0"/>
                  </a:moveTo>
                  <a:cubicBezTo>
                    <a:pt x="0" y="12"/>
                    <a:pt x="15" y="9"/>
                    <a:pt x="22"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5" name="Freeform 87">
              <a:extLst>
                <a:ext uri="{FF2B5EF4-FFF2-40B4-BE49-F238E27FC236}">
                  <a16:creationId xmlns:a16="http://schemas.microsoft.com/office/drawing/2014/main" id="{4E38EEF6-4EA6-4277-84E6-C7AE2D01E664}"/>
                </a:ext>
              </a:extLst>
            </p:cNvPr>
            <p:cNvSpPr>
              <a:spLocks/>
            </p:cNvSpPr>
            <p:nvPr/>
          </p:nvSpPr>
          <p:spPr bwMode="auto">
            <a:xfrm>
              <a:off x="2003" y="2507"/>
              <a:ext cx="42" cy="72"/>
            </a:xfrm>
            <a:custGeom>
              <a:avLst/>
              <a:gdLst>
                <a:gd name="T0" fmla="*/ 1 w 17"/>
                <a:gd name="T1" fmla="*/ 0 h 27"/>
                <a:gd name="T2" fmla="*/ 17 w 17"/>
                <a:gd name="T3" fmla="*/ 27 h 27"/>
                <a:gd name="T4" fmla="*/ 0 60000 65536"/>
                <a:gd name="T5" fmla="*/ 0 60000 65536"/>
                <a:gd name="T6" fmla="*/ 0 w 17"/>
                <a:gd name="T7" fmla="*/ 0 h 27"/>
                <a:gd name="T8" fmla="*/ 17 w 17"/>
                <a:gd name="T9" fmla="*/ 27 h 27"/>
              </a:gdLst>
              <a:ahLst/>
              <a:cxnLst>
                <a:cxn ang="T4">
                  <a:pos x="T0" y="T1"/>
                </a:cxn>
                <a:cxn ang="T5">
                  <a:pos x="T2" y="T3"/>
                </a:cxn>
              </a:cxnLst>
              <a:rect l="T6" t="T7" r="T8" b="T9"/>
              <a:pathLst>
                <a:path w="17" h="27">
                  <a:moveTo>
                    <a:pt x="1" y="0"/>
                  </a:moveTo>
                  <a:cubicBezTo>
                    <a:pt x="0" y="12"/>
                    <a:pt x="7" y="22"/>
                    <a:pt x="17"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6" name="Freeform 88">
              <a:extLst>
                <a:ext uri="{FF2B5EF4-FFF2-40B4-BE49-F238E27FC236}">
                  <a16:creationId xmlns:a16="http://schemas.microsoft.com/office/drawing/2014/main" id="{5F809540-19CC-44F1-81B1-44F094C0DAE4}"/>
                </a:ext>
              </a:extLst>
            </p:cNvPr>
            <p:cNvSpPr>
              <a:spLocks/>
            </p:cNvSpPr>
            <p:nvPr/>
          </p:nvSpPr>
          <p:spPr bwMode="auto">
            <a:xfrm>
              <a:off x="2248" y="2469"/>
              <a:ext cx="22" cy="56"/>
            </a:xfrm>
            <a:custGeom>
              <a:avLst/>
              <a:gdLst>
                <a:gd name="T0" fmla="*/ 3 w 9"/>
                <a:gd name="T1" fmla="*/ 0 h 21"/>
                <a:gd name="T2" fmla="*/ 9 w 9"/>
                <a:gd name="T3" fmla="*/ 21 h 21"/>
                <a:gd name="T4" fmla="*/ 0 60000 65536"/>
                <a:gd name="T5" fmla="*/ 0 60000 65536"/>
                <a:gd name="T6" fmla="*/ 0 w 9"/>
                <a:gd name="T7" fmla="*/ 0 h 21"/>
                <a:gd name="T8" fmla="*/ 9 w 9"/>
                <a:gd name="T9" fmla="*/ 21 h 21"/>
              </a:gdLst>
              <a:ahLst/>
              <a:cxnLst>
                <a:cxn ang="T4">
                  <a:pos x="T0" y="T1"/>
                </a:cxn>
                <a:cxn ang="T5">
                  <a:pos x="T2" y="T3"/>
                </a:cxn>
              </a:cxnLst>
              <a:rect l="T6" t="T7" r="T8" b="T9"/>
              <a:pathLst>
                <a:path w="9" h="21">
                  <a:moveTo>
                    <a:pt x="3" y="0"/>
                  </a:moveTo>
                  <a:cubicBezTo>
                    <a:pt x="0" y="7"/>
                    <a:pt x="4" y="16"/>
                    <a:pt x="9"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7" name="Freeform 89">
              <a:extLst>
                <a:ext uri="{FF2B5EF4-FFF2-40B4-BE49-F238E27FC236}">
                  <a16:creationId xmlns:a16="http://schemas.microsoft.com/office/drawing/2014/main" id="{63455B98-ABBD-48D5-8195-67C70AADA3B7}"/>
                </a:ext>
              </a:extLst>
            </p:cNvPr>
            <p:cNvSpPr>
              <a:spLocks/>
            </p:cNvSpPr>
            <p:nvPr/>
          </p:nvSpPr>
          <p:spPr bwMode="auto">
            <a:xfrm>
              <a:off x="2630" y="2160"/>
              <a:ext cx="195" cy="155"/>
            </a:xfrm>
            <a:custGeom>
              <a:avLst/>
              <a:gdLst>
                <a:gd name="T0" fmla="*/ 71 w 78"/>
                <a:gd name="T1" fmla="*/ 0 h 58"/>
                <a:gd name="T2" fmla="*/ 43 w 78"/>
                <a:gd name="T3" fmla="*/ 34 h 58"/>
                <a:gd name="T4" fmla="*/ 19 w 78"/>
                <a:gd name="T5" fmla="*/ 49 h 58"/>
                <a:gd name="T6" fmla="*/ 0 w 78"/>
                <a:gd name="T7" fmla="*/ 55 h 58"/>
                <a:gd name="T8" fmla="*/ 51 w 78"/>
                <a:gd name="T9" fmla="*/ 49 h 58"/>
                <a:gd name="T10" fmla="*/ 75 w 78"/>
                <a:gd name="T11" fmla="*/ 42 h 58"/>
                <a:gd name="T12" fmla="*/ 78 w 78"/>
                <a:gd name="T13" fmla="*/ 9 h 58"/>
                <a:gd name="T14" fmla="*/ 0 60000 65536"/>
                <a:gd name="T15" fmla="*/ 0 60000 65536"/>
                <a:gd name="T16" fmla="*/ 0 60000 65536"/>
                <a:gd name="T17" fmla="*/ 0 60000 65536"/>
                <a:gd name="T18" fmla="*/ 0 60000 65536"/>
                <a:gd name="T19" fmla="*/ 0 60000 65536"/>
                <a:gd name="T20" fmla="*/ 0 60000 65536"/>
                <a:gd name="T21" fmla="*/ 0 w 78"/>
                <a:gd name="T22" fmla="*/ 0 h 58"/>
                <a:gd name="T23" fmla="*/ 78 w 7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58">
                  <a:moveTo>
                    <a:pt x="71" y="0"/>
                  </a:moveTo>
                  <a:cubicBezTo>
                    <a:pt x="77" y="19"/>
                    <a:pt x="56" y="27"/>
                    <a:pt x="43" y="34"/>
                  </a:cubicBezTo>
                  <a:cubicBezTo>
                    <a:pt x="35" y="39"/>
                    <a:pt x="28" y="45"/>
                    <a:pt x="19" y="49"/>
                  </a:cubicBezTo>
                  <a:cubicBezTo>
                    <a:pt x="13" y="51"/>
                    <a:pt x="5" y="51"/>
                    <a:pt x="0" y="55"/>
                  </a:cubicBezTo>
                  <a:cubicBezTo>
                    <a:pt x="13" y="58"/>
                    <a:pt x="36" y="52"/>
                    <a:pt x="51" y="49"/>
                  </a:cubicBezTo>
                  <a:cubicBezTo>
                    <a:pt x="59" y="48"/>
                    <a:pt x="68" y="47"/>
                    <a:pt x="75" y="42"/>
                  </a:cubicBezTo>
                  <a:cubicBezTo>
                    <a:pt x="73" y="34"/>
                    <a:pt x="68" y="15"/>
                    <a:pt x="78" y="9"/>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8" name="Freeform 90">
              <a:extLst>
                <a:ext uri="{FF2B5EF4-FFF2-40B4-BE49-F238E27FC236}">
                  <a16:creationId xmlns:a16="http://schemas.microsoft.com/office/drawing/2014/main" id="{2A7AA809-2274-4AC2-84B9-A41CEFD3FF10}"/>
                </a:ext>
              </a:extLst>
            </p:cNvPr>
            <p:cNvSpPr>
              <a:spLocks/>
            </p:cNvSpPr>
            <p:nvPr/>
          </p:nvSpPr>
          <p:spPr bwMode="auto">
            <a:xfrm>
              <a:off x="2798" y="2181"/>
              <a:ext cx="45" cy="96"/>
            </a:xfrm>
            <a:custGeom>
              <a:avLst/>
              <a:gdLst>
                <a:gd name="T0" fmla="*/ 6 w 18"/>
                <a:gd name="T1" fmla="*/ 0 h 36"/>
                <a:gd name="T2" fmla="*/ 18 w 18"/>
                <a:gd name="T3" fmla="*/ 30 h 36"/>
                <a:gd name="T4" fmla="*/ 0 w 18"/>
                <a:gd name="T5" fmla="*/ 30 h 36"/>
                <a:gd name="T6" fmla="*/ 0 60000 65536"/>
                <a:gd name="T7" fmla="*/ 0 60000 65536"/>
                <a:gd name="T8" fmla="*/ 0 60000 65536"/>
                <a:gd name="T9" fmla="*/ 0 w 18"/>
                <a:gd name="T10" fmla="*/ 0 h 36"/>
                <a:gd name="T11" fmla="*/ 18 w 18"/>
                <a:gd name="T12" fmla="*/ 36 h 36"/>
              </a:gdLst>
              <a:ahLst/>
              <a:cxnLst>
                <a:cxn ang="T6">
                  <a:pos x="T0" y="T1"/>
                </a:cxn>
                <a:cxn ang="T7">
                  <a:pos x="T2" y="T3"/>
                </a:cxn>
                <a:cxn ang="T8">
                  <a:pos x="T4" y="T5"/>
                </a:cxn>
              </a:cxnLst>
              <a:rect l="T9" t="T10" r="T11" b="T12"/>
              <a:pathLst>
                <a:path w="18" h="36">
                  <a:moveTo>
                    <a:pt x="6" y="0"/>
                  </a:moveTo>
                  <a:cubicBezTo>
                    <a:pt x="8" y="14"/>
                    <a:pt x="11" y="20"/>
                    <a:pt x="18" y="30"/>
                  </a:cubicBezTo>
                  <a:cubicBezTo>
                    <a:pt x="13" y="33"/>
                    <a:pt x="2" y="36"/>
                    <a:pt x="0" y="30"/>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899" name="Freeform 91">
              <a:extLst>
                <a:ext uri="{FF2B5EF4-FFF2-40B4-BE49-F238E27FC236}">
                  <a16:creationId xmlns:a16="http://schemas.microsoft.com/office/drawing/2014/main" id="{B4079076-6C18-435F-8EBF-01054B78F9C0}"/>
                </a:ext>
              </a:extLst>
            </p:cNvPr>
            <p:cNvSpPr>
              <a:spLocks/>
            </p:cNvSpPr>
            <p:nvPr/>
          </p:nvSpPr>
          <p:spPr bwMode="auto">
            <a:xfrm>
              <a:off x="3098" y="2192"/>
              <a:ext cx="97" cy="69"/>
            </a:xfrm>
            <a:custGeom>
              <a:avLst/>
              <a:gdLst>
                <a:gd name="T0" fmla="*/ 0 w 39"/>
                <a:gd name="T1" fmla="*/ 24 h 26"/>
                <a:gd name="T2" fmla="*/ 18 w 39"/>
                <a:gd name="T3" fmla="*/ 0 h 26"/>
                <a:gd name="T4" fmla="*/ 5 w 39"/>
                <a:gd name="T5" fmla="*/ 21 h 26"/>
                <a:gd name="T6" fmla="*/ 0 60000 65536"/>
                <a:gd name="T7" fmla="*/ 0 60000 65536"/>
                <a:gd name="T8" fmla="*/ 0 60000 65536"/>
                <a:gd name="T9" fmla="*/ 0 w 39"/>
                <a:gd name="T10" fmla="*/ 0 h 26"/>
                <a:gd name="T11" fmla="*/ 39 w 39"/>
                <a:gd name="T12" fmla="*/ 26 h 26"/>
              </a:gdLst>
              <a:ahLst/>
              <a:cxnLst>
                <a:cxn ang="T6">
                  <a:pos x="T0" y="T1"/>
                </a:cxn>
                <a:cxn ang="T7">
                  <a:pos x="T2" y="T3"/>
                </a:cxn>
                <a:cxn ang="T8">
                  <a:pos x="T4" y="T5"/>
                </a:cxn>
              </a:cxnLst>
              <a:rect l="T9" t="T10" r="T11" b="T12"/>
              <a:pathLst>
                <a:path w="39" h="26">
                  <a:moveTo>
                    <a:pt x="0" y="24"/>
                  </a:moveTo>
                  <a:cubicBezTo>
                    <a:pt x="14" y="26"/>
                    <a:pt x="39" y="9"/>
                    <a:pt x="18" y="0"/>
                  </a:cubicBezTo>
                  <a:cubicBezTo>
                    <a:pt x="25" y="11"/>
                    <a:pt x="9" y="14"/>
                    <a:pt x="5" y="2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0" name="Freeform 92">
              <a:extLst>
                <a:ext uri="{FF2B5EF4-FFF2-40B4-BE49-F238E27FC236}">
                  <a16:creationId xmlns:a16="http://schemas.microsoft.com/office/drawing/2014/main" id="{B4070CF9-0C21-4615-86DC-2C307BC6F6E7}"/>
                </a:ext>
              </a:extLst>
            </p:cNvPr>
            <p:cNvSpPr>
              <a:spLocks/>
            </p:cNvSpPr>
            <p:nvPr/>
          </p:nvSpPr>
          <p:spPr bwMode="auto">
            <a:xfrm>
              <a:off x="3323" y="2075"/>
              <a:ext cx="92" cy="138"/>
            </a:xfrm>
            <a:custGeom>
              <a:avLst/>
              <a:gdLst>
                <a:gd name="T0" fmla="*/ 13 w 37"/>
                <a:gd name="T1" fmla="*/ 6 h 52"/>
                <a:gd name="T2" fmla="*/ 32 w 37"/>
                <a:gd name="T3" fmla="*/ 0 h 52"/>
                <a:gd name="T4" fmla="*/ 31 w 37"/>
                <a:gd name="T5" fmla="*/ 12 h 52"/>
                <a:gd name="T6" fmla="*/ 34 w 37"/>
                <a:gd name="T7" fmla="*/ 27 h 52"/>
                <a:gd name="T8" fmla="*/ 0 w 37"/>
                <a:gd name="T9" fmla="*/ 52 h 52"/>
                <a:gd name="T10" fmla="*/ 22 w 37"/>
                <a:gd name="T11" fmla="*/ 24 h 52"/>
                <a:gd name="T12" fmla="*/ 11 w 37"/>
                <a:gd name="T13" fmla="*/ 9 h 52"/>
                <a:gd name="T14" fmla="*/ 0 60000 65536"/>
                <a:gd name="T15" fmla="*/ 0 60000 65536"/>
                <a:gd name="T16" fmla="*/ 0 60000 65536"/>
                <a:gd name="T17" fmla="*/ 0 60000 65536"/>
                <a:gd name="T18" fmla="*/ 0 60000 65536"/>
                <a:gd name="T19" fmla="*/ 0 60000 65536"/>
                <a:gd name="T20" fmla="*/ 0 60000 65536"/>
                <a:gd name="T21" fmla="*/ 0 w 37"/>
                <a:gd name="T22" fmla="*/ 0 h 52"/>
                <a:gd name="T23" fmla="*/ 37 w 3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52">
                  <a:moveTo>
                    <a:pt x="13" y="6"/>
                  </a:moveTo>
                  <a:cubicBezTo>
                    <a:pt x="21" y="7"/>
                    <a:pt x="25" y="2"/>
                    <a:pt x="32" y="0"/>
                  </a:cubicBezTo>
                  <a:cubicBezTo>
                    <a:pt x="34" y="5"/>
                    <a:pt x="30" y="8"/>
                    <a:pt x="31" y="12"/>
                  </a:cubicBezTo>
                  <a:cubicBezTo>
                    <a:pt x="31" y="18"/>
                    <a:pt x="34" y="22"/>
                    <a:pt x="34" y="27"/>
                  </a:cubicBezTo>
                  <a:cubicBezTo>
                    <a:pt x="37" y="46"/>
                    <a:pt x="14" y="49"/>
                    <a:pt x="0" y="52"/>
                  </a:cubicBezTo>
                  <a:cubicBezTo>
                    <a:pt x="9" y="46"/>
                    <a:pt x="24" y="39"/>
                    <a:pt x="22" y="24"/>
                  </a:cubicBezTo>
                  <a:cubicBezTo>
                    <a:pt x="22" y="19"/>
                    <a:pt x="17" y="10"/>
                    <a:pt x="11" y="9"/>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1" name="Freeform 93">
              <a:extLst>
                <a:ext uri="{FF2B5EF4-FFF2-40B4-BE49-F238E27FC236}">
                  <a16:creationId xmlns:a16="http://schemas.microsoft.com/office/drawing/2014/main" id="{3608CD63-2622-4317-A5E5-B244D3844801}"/>
                </a:ext>
              </a:extLst>
            </p:cNvPr>
            <p:cNvSpPr>
              <a:spLocks/>
            </p:cNvSpPr>
            <p:nvPr/>
          </p:nvSpPr>
          <p:spPr bwMode="auto">
            <a:xfrm>
              <a:off x="3578" y="1904"/>
              <a:ext cx="87" cy="149"/>
            </a:xfrm>
            <a:custGeom>
              <a:avLst/>
              <a:gdLst>
                <a:gd name="T0" fmla="*/ 6 w 35"/>
                <a:gd name="T1" fmla="*/ 4 h 56"/>
                <a:gd name="T2" fmla="*/ 23 w 35"/>
                <a:gd name="T3" fmla="*/ 3 h 56"/>
                <a:gd name="T4" fmla="*/ 32 w 35"/>
                <a:gd name="T5" fmla="*/ 20 h 56"/>
                <a:gd name="T6" fmla="*/ 31 w 35"/>
                <a:gd name="T7" fmla="*/ 43 h 56"/>
                <a:gd name="T8" fmla="*/ 0 w 35"/>
                <a:gd name="T9" fmla="*/ 56 h 56"/>
                <a:gd name="T10" fmla="*/ 26 w 35"/>
                <a:gd name="T11" fmla="*/ 25 h 56"/>
                <a:gd name="T12" fmla="*/ 5 w 35"/>
                <a:gd name="T13" fmla="*/ 4 h 56"/>
                <a:gd name="T14" fmla="*/ 0 60000 65536"/>
                <a:gd name="T15" fmla="*/ 0 60000 65536"/>
                <a:gd name="T16" fmla="*/ 0 60000 65536"/>
                <a:gd name="T17" fmla="*/ 0 60000 65536"/>
                <a:gd name="T18" fmla="*/ 0 60000 65536"/>
                <a:gd name="T19" fmla="*/ 0 60000 65536"/>
                <a:gd name="T20" fmla="*/ 0 60000 65536"/>
                <a:gd name="T21" fmla="*/ 0 w 35"/>
                <a:gd name="T22" fmla="*/ 0 h 56"/>
                <a:gd name="T23" fmla="*/ 35 w 35"/>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56">
                  <a:moveTo>
                    <a:pt x="6" y="4"/>
                  </a:moveTo>
                  <a:cubicBezTo>
                    <a:pt x="12" y="7"/>
                    <a:pt x="17" y="0"/>
                    <a:pt x="23" y="3"/>
                  </a:cubicBezTo>
                  <a:cubicBezTo>
                    <a:pt x="27" y="6"/>
                    <a:pt x="31" y="15"/>
                    <a:pt x="32" y="20"/>
                  </a:cubicBezTo>
                  <a:cubicBezTo>
                    <a:pt x="33" y="26"/>
                    <a:pt x="35" y="38"/>
                    <a:pt x="31" y="43"/>
                  </a:cubicBezTo>
                  <a:cubicBezTo>
                    <a:pt x="26" y="52"/>
                    <a:pt x="9" y="52"/>
                    <a:pt x="0" y="56"/>
                  </a:cubicBezTo>
                  <a:cubicBezTo>
                    <a:pt x="12" y="51"/>
                    <a:pt x="27" y="40"/>
                    <a:pt x="26" y="25"/>
                  </a:cubicBezTo>
                  <a:cubicBezTo>
                    <a:pt x="24" y="8"/>
                    <a:pt x="7" y="16"/>
                    <a:pt x="5" y="4"/>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2" name="Freeform 94">
              <a:extLst>
                <a:ext uri="{FF2B5EF4-FFF2-40B4-BE49-F238E27FC236}">
                  <a16:creationId xmlns:a16="http://schemas.microsoft.com/office/drawing/2014/main" id="{565D713C-D8CD-46A0-A1A7-67D8377ED18E}"/>
                </a:ext>
              </a:extLst>
            </p:cNvPr>
            <p:cNvSpPr>
              <a:spLocks/>
            </p:cNvSpPr>
            <p:nvPr/>
          </p:nvSpPr>
          <p:spPr bwMode="auto">
            <a:xfrm>
              <a:off x="3633" y="1955"/>
              <a:ext cx="57" cy="72"/>
            </a:xfrm>
            <a:custGeom>
              <a:avLst/>
              <a:gdLst>
                <a:gd name="T0" fmla="*/ 10 w 23"/>
                <a:gd name="T1" fmla="*/ 0 h 27"/>
                <a:gd name="T2" fmla="*/ 21 w 23"/>
                <a:gd name="T3" fmla="*/ 14 h 27"/>
                <a:gd name="T4" fmla="*/ 0 w 23"/>
                <a:gd name="T5" fmla="*/ 27 h 27"/>
                <a:gd name="T6" fmla="*/ 0 60000 65536"/>
                <a:gd name="T7" fmla="*/ 0 60000 65536"/>
                <a:gd name="T8" fmla="*/ 0 60000 65536"/>
                <a:gd name="T9" fmla="*/ 0 w 23"/>
                <a:gd name="T10" fmla="*/ 0 h 27"/>
                <a:gd name="T11" fmla="*/ 23 w 23"/>
                <a:gd name="T12" fmla="*/ 27 h 27"/>
              </a:gdLst>
              <a:ahLst/>
              <a:cxnLst>
                <a:cxn ang="T6">
                  <a:pos x="T0" y="T1"/>
                </a:cxn>
                <a:cxn ang="T7">
                  <a:pos x="T2" y="T3"/>
                </a:cxn>
                <a:cxn ang="T8">
                  <a:pos x="T4" y="T5"/>
                </a:cxn>
              </a:cxnLst>
              <a:rect l="T9" t="T10" r="T11" b="T12"/>
              <a:pathLst>
                <a:path w="23" h="27">
                  <a:moveTo>
                    <a:pt x="10" y="0"/>
                  </a:moveTo>
                  <a:cubicBezTo>
                    <a:pt x="11" y="8"/>
                    <a:pt x="19" y="8"/>
                    <a:pt x="21" y="14"/>
                  </a:cubicBezTo>
                  <a:cubicBezTo>
                    <a:pt x="23" y="22"/>
                    <a:pt x="6" y="25"/>
                    <a:pt x="0" y="27"/>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3" name="Freeform 95">
              <a:extLst>
                <a:ext uri="{FF2B5EF4-FFF2-40B4-BE49-F238E27FC236}">
                  <a16:creationId xmlns:a16="http://schemas.microsoft.com/office/drawing/2014/main" id="{542FEDA1-0072-44E2-B663-4DA3D2B44D73}"/>
                </a:ext>
              </a:extLst>
            </p:cNvPr>
            <p:cNvSpPr>
              <a:spLocks/>
            </p:cNvSpPr>
            <p:nvPr/>
          </p:nvSpPr>
          <p:spPr bwMode="auto">
            <a:xfrm>
              <a:off x="2350" y="1747"/>
              <a:ext cx="65" cy="24"/>
            </a:xfrm>
            <a:custGeom>
              <a:avLst/>
              <a:gdLst>
                <a:gd name="T0" fmla="*/ 0 w 26"/>
                <a:gd name="T1" fmla="*/ 0 h 9"/>
                <a:gd name="T2" fmla="*/ 12 w 26"/>
                <a:gd name="T3" fmla="*/ 9 h 9"/>
                <a:gd name="T4" fmla="*/ 26 w 26"/>
                <a:gd name="T5" fmla="*/ 4 h 9"/>
                <a:gd name="T6" fmla="*/ 5 w 26"/>
                <a:gd name="T7" fmla="*/ 4 h 9"/>
                <a:gd name="T8" fmla="*/ 0 60000 65536"/>
                <a:gd name="T9" fmla="*/ 0 60000 65536"/>
                <a:gd name="T10" fmla="*/ 0 60000 65536"/>
                <a:gd name="T11" fmla="*/ 0 60000 65536"/>
                <a:gd name="T12" fmla="*/ 0 w 26"/>
                <a:gd name="T13" fmla="*/ 0 h 9"/>
                <a:gd name="T14" fmla="*/ 26 w 26"/>
                <a:gd name="T15" fmla="*/ 9 h 9"/>
              </a:gdLst>
              <a:ahLst/>
              <a:cxnLst>
                <a:cxn ang="T8">
                  <a:pos x="T0" y="T1"/>
                </a:cxn>
                <a:cxn ang="T9">
                  <a:pos x="T2" y="T3"/>
                </a:cxn>
                <a:cxn ang="T10">
                  <a:pos x="T4" y="T5"/>
                </a:cxn>
                <a:cxn ang="T11">
                  <a:pos x="T6" y="T7"/>
                </a:cxn>
              </a:cxnLst>
              <a:rect l="T12" t="T13" r="T14" b="T15"/>
              <a:pathLst>
                <a:path w="26" h="9">
                  <a:moveTo>
                    <a:pt x="0" y="0"/>
                  </a:moveTo>
                  <a:cubicBezTo>
                    <a:pt x="3" y="4"/>
                    <a:pt x="8" y="7"/>
                    <a:pt x="12" y="9"/>
                  </a:cubicBezTo>
                  <a:cubicBezTo>
                    <a:pt x="16" y="6"/>
                    <a:pt x="21" y="5"/>
                    <a:pt x="26" y="4"/>
                  </a:cubicBezTo>
                  <a:cubicBezTo>
                    <a:pt x="19" y="4"/>
                    <a:pt x="12" y="5"/>
                    <a:pt x="5" y="4"/>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4" name="Freeform 96">
              <a:extLst>
                <a:ext uri="{FF2B5EF4-FFF2-40B4-BE49-F238E27FC236}">
                  <a16:creationId xmlns:a16="http://schemas.microsoft.com/office/drawing/2014/main" id="{9427CC48-BE73-4D9A-9427-6CFEDE194927}"/>
                </a:ext>
              </a:extLst>
            </p:cNvPr>
            <p:cNvSpPr>
              <a:spLocks/>
            </p:cNvSpPr>
            <p:nvPr/>
          </p:nvSpPr>
          <p:spPr bwMode="auto">
            <a:xfrm>
              <a:off x="2905" y="1757"/>
              <a:ext cx="60" cy="30"/>
            </a:xfrm>
            <a:custGeom>
              <a:avLst/>
              <a:gdLst>
                <a:gd name="T0" fmla="*/ 0 w 24"/>
                <a:gd name="T1" fmla="*/ 0 h 11"/>
                <a:gd name="T2" fmla="*/ 9 w 24"/>
                <a:gd name="T3" fmla="*/ 11 h 11"/>
                <a:gd name="T4" fmla="*/ 24 w 24"/>
                <a:gd name="T5" fmla="*/ 5 h 11"/>
                <a:gd name="T6" fmla="*/ 4 w 24"/>
                <a:gd name="T7" fmla="*/ 1 h 11"/>
                <a:gd name="T8" fmla="*/ 0 60000 65536"/>
                <a:gd name="T9" fmla="*/ 0 60000 65536"/>
                <a:gd name="T10" fmla="*/ 0 60000 65536"/>
                <a:gd name="T11" fmla="*/ 0 60000 65536"/>
                <a:gd name="T12" fmla="*/ 0 w 24"/>
                <a:gd name="T13" fmla="*/ 0 h 11"/>
                <a:gd name="T14" fmla="*/ 24 w 24"/>
                <a:gd name="T15" fmla="*/ 11 h 11"/>
              </a:gdLst>
              <a:ahLst/>
              <a:cxnLst>
                <a:cxn ang="T8">
                  <a:pos x="T0" y="T1"/>
                </a:cxn>
                <a:cxn ang="T9">
                  <a:pos x="T2" y="T3"/>
                </a:cxn>
                <a:cxn ang="T10">
                  <a:pos x="T4" y="T5"/>
                </a:cxn>
                <a:cxn ang="T11">
                  <a:pos x="T6" y="T7"/>
                </a:cxn>
              </a:cxnLst>
              <a:rect l="T12" t="T13" r="T14" b="T15"/>
              <a:pathLst>
                <a:path w="24" h="11">
                  <a:moveTo>
                    <a:pt x="0" y="0"/>
                  </a:moveTo>
                  <a:cubicBezTo>
                    <a:pt x="3" y="4"/>
                    <a:pt x="5" y="8"/>
                    <a:pt x="9" y="11"/>
                  </a:cubicBezTo>
                  <a:cubicBezTo>
                    <a:pt x="12" y="5"/>
                    <a:pt x="20" y="4"/>
                    <a:pt x="24" y="5"/>
                  </a:cubicBezTo>
                  <a:cubicBezTo>
                    <a:pt x="17" y="4"/>
                    <a:pt x="10" y="1"/>
                    <a:pt x="4" y="1"/>
                  </a:cubicBezTo>
                </a:path>
              </a:pathLst>
            </a:custGeom>
            <a:solidFill>
              <a:srgbClr val="F4D5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5" name="Freeform 97">
              <a:extLst>
                <a:ext uri="{FF2B5EF4-FFF2-40B4-BE49-F238E27FC236}">
                  <a16:creationId xmlns:a16="http://schemas.microsoft.com/office/drawing/2014/main" id="{2ED6B6D1-593F-4639-AA9C-D08BCC89A45F}"/>
                </a:ext>
              </a:extLst>
            </p:cNvPr>
            <p:cNvSpPr>
              <a:spLocks/>
            </p:cNvSpPr>
            <p:nvPr/>
          </p:nvSpPr>
          <p:spPr bwMode="auto">
            <a:xfrm>
              <a:off x="2138" y="2341"/>
              <a:ext cx="420" cy="136"/>
            </a:xfrm>
            <a:custGeom>
              <a:avLst/>
              <a:gdLst>
                <a:gd name="T0" fmla="*/ 1 w 168"/>
                <a:gd name="T1" fmla="*/ 50 h 51"/>
                <a:gd name="T2" fmla="*/ 10 w 168"/>
                <a:gd name="T3" fmla="*/ 44 h 51"/>
                <a:gd name="T4" fmla="*/ 16 w 168"/>
                <a:gd name="T5" fmla="*/ 39 h 51"/>
                <a:gd name="T6" fmla="*/ 27 w 168"/>
                <a:gd name="T7" fmla="*/ 34 h 51"/>
                <a:gd name="T8" fmla="*/ 47 w 168"/>
                <a:gd name="T9" fmla="*/ 28 h 51"/>
                <a:gd name="T10" fmla="*/ 65 w 168"/>
                <a:gd name="T11" fmla="*/ 15 h 51"/>
                <a:gd name="T12" fmla="*/ 88 w 168"/>
                <a:gd name="T13" fmla="*/ 9 h 51"/>
                <a:gd name="T14" fmla="*/ 109 w 168"/>
                <a:gd name="T15" fmla="*/ 3 h 51"/>
                <a:gd name="T16" fmla="*/ 128 w 168"/>
                <a:gd name="T17" fmla="*/ 0 h 51"/>
                <a:gd name="T18" fmla="*/ 149 w 168"/>
                <a:gd name="T19" fmla="*/ 4 h 51"/>
                <a:gd name="T20" fmla="*/ 166 w 168"/>
                <a:gd name="T21" fmla="*/ 7 h 51"/>
                <a:gd name="T22" fmla="*/ 166 w 168"/>
                <a:gd name="T23" fmla="*/ 22 h 51"/>
                <a:gd name="T24" fmla="*/ 165 w 168"/>
                <a:gd name="T25" fmla="*/ 34 h 51"/>
                <a:gd name="T26" fmla="*/ 159 w 168"/>
                <a:gd name="T27" fmla="*/ 44 h 51"/>
                <a:gd name="T28" fmla="*/ 153 w 168"/>
                <a:gd name="T29" fmla="*/ 23 h 51"/>
                <a:gd name="T30" fmla="*/ 131 w 168"/>
                <a:gd name="T31" fmla="*/ 15 h 51"/>
                <a:gd name="T32" fmla="*/ 88 w 168"/>
                <a:gd name="T33" fmla="*/ 23 h 51"/>
                <a:gd name="T34" fmla="*/ 68 w 168"/>
                <a:gd name="T35" fmla="*/ 30 h 51"/>
                <a:gd name="T36" fmla="*/ 41 w 168"/>
                <a:gd name="T37" fmla="*/ 37 h 51"/>
                <a:gd name="T38" fmla="*/ 33 w 168"/>
                <a:gd name="T39" fmla="*/ 43 h 51"/>
                <a:gd name="T40" fmla="*/ 25 w 168"/>
                <a:gd name="T41" fmla="*/ 46 h 51"/>
                <a:gd name="T42" fmla="*/ 12 w 168"/>
                <a:gd name="T43" fmla="*/ 51 h 51"/>
                <a:gd name="T44" fmla="*/ 0 w 168"/>
                <a:gd name="T45" fmla="*/ 51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8"/>
                <a:gd name="T70" fmla="*/ 0 h 51"/>
                <a:gd name="T71" fmla="*/ 168 w 16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8" h="51">
                  <a:moveTo>
                    <a:pt x="1" y="50"/>
                  </a:moveTo>
                  <a:cubicBezTo>
                    <a:pt x="3" y="48"/>
                    <a:pt x="9" y="46"/>
                    <a:pt x="10" y="44"/>
                  </a:cubicBezTo>
                  <a:cubicBezTo>
                    <a:pt x="12" y="42"/>
                    <a:pt x="14" y="40"/>
                    <a:pt x="16" y="39"/>
                  </a:cubicBezTo>
                  <a:cubicBezTo>
                    <a:pt x="19" y="37"/>
                    <a:pt x="23" y="35"/>
                    <a:pt x="27" y="34"/>
                  </a:cubicBezTo>
                  <a:cubicBezTo>
                    <a:pt x="34" y="32"/>
                    <a:pt x="41" y="34"/>
                    <a:pt x="47" y="28"/>
                  </a:cubicBezTo>
                  <a:cubicBezTo>
                    <a:pt x="53" y="23"/>
                    <a:pt x="58" y="18"/>
                    <a:pt x="65" y="15"/>
                  </a:cubicBezTo>
                  <a:cubicBezTo>
                    <a:pt x="73" y="12"/>
                    <a:pt x="81" y="11"/>
                    <a:pt x="88" y="9"/>
                  </a:cubicBezTo>
                  <a:cubicBezTo>
                    <a:pt x="95" y="7"/>
                    <a:pt x="102" y="5"/>
                    <a:pt x="109" y="3"/>
                  </a:cubicBezTo>
                  <a:cubicBezTo>
                    <a:pt x="116" y="1"/>
                    <a:pt x="121" y="0"/>
                    <a:pt x="128" y="0"/>
                  </a:cubicBezTo>
                  <a:cubicBezTo>
                    <a:pt x="135" y="1"/>
                    <a:pt x="142" y="3"/>
                    <a:pt x="149" y="4"/>
                  </a:cubicBezTo>
                  <a:cubicBezTo>
                    <a:pt x="153" y="5"/>
                    <a:pt x="163" y="4"/>
                    <a:pt x="166" y="7"/>
                  </a:cubicBezTo>
                  <a:cubicBezTo>
                    <a:pt x="168" y="10"/>
                    <a:pt x="167" y="19"/>
                    <a:pt x="166" y="22"/>
                  </a:cubicBezTo>
                  <a:cubicBezTo>
                    <a:pt x="166" y="26"/>
                    <a:pt x="166" y="30"/>
                    <a:pt x="165" y="34"/>
                  </a:cubicBezTo>
                  <a:cubicBezTo>
                    <a:pt x="164" y="38"/>
                    <a:pt x="161" y="41"/>
                    <a:pt x="159" y="44"/>
                  </a:cubicBezTo>
                  <a:cubicBezTo>
                    <a:pt x="159" y="37"/>
                    <a:pt x="159" y="29"/>
                    <a:pt x="153" y="23"/>
                  </a:cubicBezTo>
                  <a:cubicBezTo>
                    <a:pt x="148" y="18"/>
                    <a:pt x="139" y="15"/>
                    <a:pt x="131" y="15"/>
                  </a:cubicBezTo>
                  <a:cubicBezTo>
                    <a:pt x="118" y="15"/>
                    <a:pt x="101" y="17"/>
                    <a:pt x="88" y="23"/>
                  </a:cubicBezTo>
                  <a:cubicBezTo>
                    <a:pt x="82" y="26"/>
                    <a:pt x="75" y="27"/>
                    <a:pt x="68" y="30"/>
                  </a:cubicBezTo>
                  <a:cubicBezTo>
                    <a:pt x="59" y="33"/>
                    <a:pt x="49" y="34"/>
                    <a:pt x="41" y="37"/>
                  </a:cubicBezTo>
                  <a:cubicBezTo>
                    <a:pt x="37" y="38"/>
                    <a:pt x="36" y="40"/>
                    <a:pt x="33" y="43"/>
                  </a:cubicBezTo>
                  <a:cubicBezTo>
                    <a:pt x="30" y="46"/>
                    <a:pt x="28" y="44"/>
                    <a:pt x="25" y="46"/>
                  </a:cubicBezTo>
                  <a:cubicBezTo>
                    <a:pt x="21" y="48"/>
                    <a:pt x="16" y="50"/>
                    <a:pt x="12" y="51"/>
                  </a:cubicBezTo>
                  <a:cubicBezTo>
                    <a:pt x="9" y="51"/>
                    <a:pt x="2" y="50"/>
                    <a:pt x="0" y="51"/>
                  </a:cubicBezTo>
                </a:path>
              </a:pathLst>
            </a:custGeom>
            <a:solidFill>
              <a:srgbClr val="DEC26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6" name="Freeform 98">
              <a:extLst>
                <a:ext uri="{FF2B5EF4-FFF2-40B4-BE49-F238E27FC236}">
                  <a16:creationId xmlns:a16="http://schemas.microsoft.com/office/drawing/2014/main" id="{16104B6A-8E04-4242-859A-FC58DDF62E39}"/>
                </a:ext>
              </a:extLst>
            </p:cNvPr>
            <p:cNvSpPr>
              <a:spLocks/>
            </p:cNvSpPr>
            <p:nvPr/>
          </p:nvSpPr>
          <p:spPr bwMode="auto">
            <a:xfrm>
              <a:off x="2570" y="2309"/>
              <a:ext cx="373" cy="38"/>
            </a:xfrm>
            <a:custGeom>
              <a:avLst/>
              <a:gdLst>
                <a:gd name="T0" fmla="*/ 0 w 149"/>
                <a:gd name="T1" fmla="*/ 11 h 14"/>
                <a:gd name="T2" fmla="*/ 36 w 149"/>
                <a:gd name="T3" fmla="*/ 10 h 14"/>
                <a:gd name="T4" fmla="*/ 71 w 149"/>
                <a:gd name="T5" fmla="*/ 9 h 14"/>
                <a:gd name="T6" fmla="*/ 107 w 149"/>
                <a:gd name="T7" fmla="*/ 8 h 14"/>
                <a:gd name="T8" fmla="*/ 149 w 149"/>
                <a:gd name="T9" fmla="*/ 0 h 14"/>
                <a:gd name="T10" fmla="*/ 91 w 149"/>
                <a:gd name="T11" fmla="*/ 2 h 14"/>
                <a:gd name="T12" fmla="*/ 58 w 149"/>
                <a:gd name="T13" fmla="*/ 5 h 14"/>
                <a:gd name="T14" fmla="*/ 32 w 149"/>
                <a:gd name="T15" fmla="*/ 8 h 14"/>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4"/>
                <a:gd name="T26" fmla="*/ 149 w 149"/>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4">
                  <a:moveTo>
                    <a:pt x="0" y="11"/>
                  </a:moveTo>
                  <a:cubicBezTo>
                    <a:pt x="11" y="14"/>
                    <a:pt x="25" y="11"/>
                    <a:pt x="36" y="10"/>
                  </a:cubicBezTo>
                  <a:cubicBezTo>
                    <a:pt x="48" y="10"/>
                    <a:pt x="59" y="9"/>
                    <a:pt x="71" y="9"/>
                  </a:cubicBezTo>
                  <a:cubicBezTo>
                    <a:pt x="83" y="8"/>
                    <a:pt x="95" y="9"/>
                    <a:pt x="107" y="8"/>
                  </a:cubicBezTo>
                  <a:cubicBezTo>
                    <a:pt x="121" y="7"/>
                    <a:pt x="134" y="3"/>
                    <a:pt x="149" y="0"/>
                  </a:cubicBezTo>
                  <a:cubicBezTo>
                    <a:pt x="131" y="8"/>
                    <a:pt x="109" y="3"/>
                    <a:pt x="91" y="2"/>
                  </a:cubicBezTo>
                  <a:cubicBezTo>
                    <a:pt x="79" y="1"/>
                    <a:pt x="69" y="3"/>
                    <a:pt x="58" y="5"/>
                  </a:cubicBezTo>
                  <a:cubicBezTo>
                    <a:pt x="50" y="7"/>
                    <a:pt x="40" y="9"/>
                    <a:pt x="32" y="8"/>
                  </a:cubicBezTo>
                </a:path>
              </a:pathLst>
            </a:custGeom>
            <a:solidFill>
              <a:srgbClr val="DEC26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7" name="Freeform 99">
              <a:extLst>
                <a:ext uri="{FF2B5EF4-FFF2-40B4-BE49-F238E27FC236}">
                  <a16:creationId xmlns:a16="http://schemas.microsoft.com/office/drawing/2014/main" id="{6C8D3186-8EFE-40AE-B002-0B27BC39F038}"/>
                </a:ext>
              </a:extLst>
            </p:cNvPr>
            <p:cNvSpPr>
              <a:spLocks/>
            </p:cNvSpPr>
            <p:nvPr/>
          </p:nvSpPr>
          <p:spPr bwMode="auto">
            <a:xfrm>
              <a:off x="3438" y="2056"/>
              <a:ext cx="155" cy="109"/>
            </a:xfrm>
            <a:custGeom>
              <a:avLst/>
              <a:gdLst>
                <a:gd name="T0" fmla="*/ 6 w 62"/>
                <a:gd name="T1" fmla="*/ 36 h 41"/>
                <a:gd name="T2" fmla="*/ 62 w 62"/>
                <a:gd name="T3" fmla="*/ 0 h 41"/>
                <a:gd name="T4" fmla="*/ 45 w 62"/>
                <a:gd name="T5" fmla="*/ 6 h 41"/>
                <a:gd name="T6" fmla="*/ 26 w 62"/>
                <a:gd name="T7" fmla="*/ 12 h 41"/>
                <a:gd name="T8" fmla="*/ 13 w 62"/>
                <a:gd name="T9" fmla="*/ 24 h 41"/>
                <a:gd name="T10" fmla="*/ 6 w 62"/>
                <a:gd name="T11" fmla="*/ 32 h 41"/>
                <a:gd name="T12" fmla="*/ 0 w 62"/>
                <a:gd name="T13" fmla="*/ 41 h 41"/>
                <a:gd name="T14" fmla="*/ 0 60000 65536"/>
                <a:gd name="T15" fmla="*/ 0 60000 65536"/>
                <a:gd name="T16" fmla="*/ 0 60000 65536"/>
                <a:gd name="T17" fmla="*/ 0 60000 65536"/>
                <a:gd name="T18" fmla="*/ 0 60000 65536"/>
                <a:gd name="T19" fmla="*/ 0 60000 65536"/>
                <a:gd name="T20" fmla="*/ 0 60000 65536"/>
                <a:gd name="T21" fmla="*/ 0 w 62"/>
                <a:gd name="T22" fmla="*/ 0 h 41"/>
                <a:gd name="T23" fmla="*/ 62 w 62"/>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1">
                  <a:moveTo>
                    <a:pt x="6" y="36"/>
                  </a:moveTo>
                  <a:cubicBezTo>
                    <a:pt x="22" y="22"/>
                    <a:pt x="42" y="7"/>
                    <a:pt x="62" y="0"/>
                  </a:cubicBezTo>
                  <a:cubicBezTo>
                    <a:pt x="57" y="0"/>
                    <a:pt x="51" y="4"/>
                    <a:pt x="45" y="6"/>
                  </a:cubicBezTo>
                  <a:cubicBezTo>
                    <a:pt x="39" y="8"/>
                    <a:pt x="32" y="10"/>
                    <a:pt x="26" y="12"/>
                  </a:cubicBezTo>
                  <a:cubicBezTo>
                    <a:pt x="19" y="15"/>
                    <a:pt x="17" y="19"/>
                    <a:pt x="13" y="24"/>
                  </a:cubicBezTo>
                  <a:cubicBezTo>
                    <a:pt x="10" y="26"/>
                    <a:pt x="8" y="29"/>
                    <a:pt x="6" y="32"/>
                  </a:cubicBezTo>
                  <a:cubicBezTo>
                    <a:pt x="4" y="35"/>
                    <a:pt x="3" y="40"/>
                    <a:pt x="0" y="41"/>
                  </a:cubicBezTo>
                </a:path>
              </a:pathLst>
            </a:custGeom>
            <a:solidFill>
              <a:srgbClr val="DEC26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8" name="Freeform 100">
              <a:extLst>
                <a:ext uri="{FF2B5EF4-FFF2-40B4-BE49-F238E27FC236}">
                  <a16:creationId xmlns:a16="http://schemas.microsoft.com/office/drawing/2014/main" id="{45B95C29-14A4-48E5-9093-6BD007F4704B}"/>
                </a:ext>
              </a:extLst>
            </p:cNvPr>
            <p:cNvSpPr>
              <a:spLocks/>
            </p:cNvSpPr>
            <p:nvPr/>
          </p:nvSpPr>
          <p:spPr bwMode="auto">
            <a:xfrm>
              <a:off x="1808" y="2608"/>
              <a:ext cx="377" cy="53"/>
            </a:xfrm>
            <a:custGeom>
              <a:avLst/>
              <a:gdLst>
                <a:gd name="T0" fmla="*/ 0 w 151"/>
                <a:gd name="T1" fmla="*/ 2 h 20"/>
                <a:gd name="T2" fmla="*/ 34 w 151"/>
                <a:gd name="T3" fmla="*/ 15 h 20"/>
                <a:gd name="T4" fmla="*/ 73 w 151"/>
                <a:gd name="T5" fmla="*/ 19 h 20"/>
                <a:gd name="T6" fmla="*/ 112 w 151"/>
                <a:gd name="T7" fmla="*/ 17 h 20"/>
                <a:gd name="T8" fmla="*/ 132 w 151"/>
                <a:gd name="T9" fmla="*/ 10 h 20"/>
                <a:gd name="T10" fmla="*/ 151 w 151"/>
                <a:gd name="T11" fmla="*/ 0 h 20"/>
                <a:gd name="T12" fmla="*/ 81 w 151"/>
                <a:gd name="T13" fmla="*/ 14 h 20"/>
                <a:gd name="T14" fmla="*/ 48 w 151"/>
                <a:gd name="T15" fmla="*/ 11 h 20"/>
                <a:gd name="T16" fmla="*/ 25 w 151"/>
                <a:gd name="T17" fmla="*/ 7 h 20"/>
                <a:gd name="T18" fmla="*/ 0 w 15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0"/>
                <a:gd name="T32" fmla="*/ 151 w 15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0">
                  <a:moveTo>
                    <a:pt x="0" y="2"/>
                  </a:moveTo>
                  <a:cubicBezTo>
                    <a:pt x="12" y="5"/>
                    <a:pt x="22" y="12"/>
                    <a:pt x="34" y="15"/>
                  </a:cubicBezTo>
                  <a:cubicBezTo>
                    <a:pt x="47" y="18"/>
                    <a:pt x="59" y="18"/>
                    <a:pt x="73" y="19"/>
                  </a:cubicBezTo>
                  <a:cubicBezTo>
                    <a:pt x="86" y="20"/>
                    <a:pt x="99" y="20"/>
                    <a:pt x="112" y="17"/>
                  </a:cubicBezTo>
                  <a:cubicBezTo>
                    <a:pt x="119" y="14"/>
                    <a:pt x="125" y="12"/>
                    <a:pt x="132" y="10"/>
                  </a:cubicBezTo>
                  <a:cubicBezTo>
                    <a:pt x="138" y="7"/>
                    <a:pt x="145" y="3"/>
                    <a:pt x="151" y="0"/>
                  </a:cubicBezTo>
                  <a:cubicBezTo>
                    <a:pt x="123" y="12"/>
                    <a:pt x="108" y="14"/>
                    <a:pt x="81" y="14"/>
                  </a:cubicBezTo>
                  <a:cubicBezTo>
                    <a:pt x="74" y="15"/>
                    <a:pt x="54" y="13"/>
                    <a:pt x="48" y="11"/>
                  </a:cubicBezTo>
                  <a:cubicBezTo>
                    <a:pt x="39" y="10"/>
                    <a:pt x="33" y="9"/>
                    <a:pt x="25" y="7"/>
                  </a:cubicBezTo>
                  <a:cubicBezTo>
                    <a:pt x="17" y="5"/>
                    <a:pt x="7" y="3"/>
                    <a:pt x="0" y="0"/>
                  </a:cubicBezTo>
                </a:path>
              </a:pathLst>
            </a:custGeom>
            <a:solidFill>
              <a:srgbClr val="DEC26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09" name="Freeform 101">
              <a:extLst>
                <a:ext uri="{FF2B5EF4-FFF2-40B4-BE49-F238E27FC236}">
                  <a16:creationId xmlns:a16="http://schemas.microsoft.com/office/drawing/2014/main" id="{25B0C367-B5BD-42C8-973A-57196533C9E1}"/>
                </a:ext>
              </a:extLst>
            </p:cNvPr>
            <p:cNvSpPr>
              <a:spLocks/>
            </p:cNvSpPr>
            <p:nvPr/>
          </p:nvSpPr>
          <p:spPr bwMode="auto">
            <a:xfrm>
              <a:off x="1653" y="1621"/>
              <a:ext cx="2485" cy="1054"/>
            </a:xfrm>
            <a:custGeom>
              <a:avLst/>
              <a:gdLst>
                <a:gd name="T0" fmla="*/ 48 w 994"/>
                <a:gd name="T1" fmla="*/ 122 h 395"/>
                <a:gd name="T2" fmla="*/ 2 w 994"/>
                <a:gd name="T3" fmla="*/ 206 h 395"/>
                <a:gd name="T4" fmla="*/ 3 w 994"/>
                <a:gd name="T5" fmla="*/ 268 h 395"/>
                <a:gd name="T6" fmla="*/ 20 w 994"/>
                <a:gd name="T7" fmla="*/ 305 h 395"/>
                <a:gd name="T8" fmla="*/ 29 w 994"/>
                <a:gd name="T9" fmla="*/ 337 h 395"/>
                <a:gd name="T10" fmla="*/ 101 w 994"/>
                <a:gd name="T11" fmla="*/ 391 h 395"/>
                <a:gd name="T12" fmla="*/ 146 w 994"/>
                <a:gd name="T13" fmla="*/ 395 h 395"/>
                <a:gd name="T14" fmla="*/ 172 w 994"/>
                <a:gd name="T15" fmla="*/ 392 h 395"/>
                <a:gd name="T16" fmla="*/ 196 w 994"/>
                <a:gd name="T17" fmla="*/ 385 h 395"/>
                <a:gd name="T18" fmla="*/ 224 w 994"/>
                <a:gd name="T19" fmla="*/ 377 h 395"/>
                <a:gd name="T20" fmla="*/ 261 w 994"/>
                <a:gd name="T21" fmla="*/ 367 h 395"/>
                <a:gd name="T22" fmla="*/ 309 w 994"/>
                <a:gd name="T23" fmla="*/ 342 h 395"/>
                <a:gd name="T24" fmla="*/ 344 w 994"/>
                <a:gd name="T25" fmla="*/ 323 h 395"/>
                <a:gd name="T26" fmla="*/ 360 w 994"/>
                <a:gd name="T27" fmla="*/ 274 h 395"/>
                <a:gd name="T28" fmla="*/ 362 w 994"/>
                <a:gd name="T29" fmla="*/ 276 h 395"/>
                <a:gd name="T30" fmla="*/ 414 w 994"/>
                <a:gd name="T31" fmla="*/ 274 h 395"/>
                <a:gd name="T32" fmla="*/ 531 w 994"/>
                <a:gd name="T33" fmla="*/ 262 h 395"/>
                <a:gd name="T34" fmla="*/ 601 w 994"/>
                <a:gd name="T35" fmla="*/ 250 h 395"/>
                <a:gd name="T36" fmla="*/ 667 w 994"/>
                <a:gd name="T37" fmla="*/ 236 h 395"/>
                <a:gd name="T38" fmla="*/ 776 w 994"/>
                <a:gd name="T39" fmla="*/ 174 h 395"/>
                <a:gd name="T40" fmla="*/ 803 w 994"/>
                <a:gd name="T41" fmla="*/ 161 h 395"/>
                <a:gd name="T42" fmla="*/ 826 w 994"/>
                <a:gd name="T43" fmla="*/ 157 h 395"/>
                <a:gd name="T44" fmla="*/ 898 w 994"/>
                <a:gd name="T45" fmla="*/ 129 h 395"/>
                <a:gd name="T46" fmla="*/ 981 w 994"/>
                <a:gd name="T47" fmla="*/ 20 h 395"/>
                <a:gd name="T48" fmla="*/ 906 w 994"/>
                <a:gd name="T49" fmla="*/ 20 h 395"/>
                <a:gd name="T50" fmla="*/ 826 w 994"/>
                <a:gd name="T51" fmla="*/ 25 h 395"/>
                <a:gd name="T52" fmla="*/ 774 w 994"/>
                <a:gd name="T53" fmla="*/ 27 h 395"/>
                <a:gd name="T54" fmla="*/ 730 w 994"/>
                <a:gd name="T55" fmla="*/ 31 h 395"/>
                <a:gd name="T56" fmla="*/ 690 w 994"/>
                <a:gd name="T57" fmla="*/ 38 h 395"/>
                <a:gd name="T58" fmla="*/ 630 w 994"/>
                <a:gd name="T59" fmla="*/ 33 h 395"/>
                <a:gd name="T60" fmla="*/ 557 w 994"/>
                <a:gd name="T61" fmla="*/ 38 h 395"/>
                <a:gd name="T62" fmla="*/ 426 w 994"/>
                <a:gd name="T63" fmla="*/ 40 h 395"/>
                <a:gd name="T64" fmla="*/ 295 w 994"/>
                <a:gd name="T65" fmla="*/ 37 h 395"/>
                <a:gd name="T66" fmla="*/ 164 w 994"/>
                <a:gd name="T67" fmla="*/ 56 h 395"/>
                <a:gd name="T68" fmla="*/ 99 w 994"/>
                <a:gd name="T69" fmla="*/ 84 h 395"/>
                <a:gd name="T70" fmla="*/ 47 w 994"/>
                <a:gd name="T71" fmla="*/ 122 h 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4"/>
                <a:gd name="T109" fmla="*/ 0 h 395"/>
                <a:gd name="T110" fmla="*/ 994 w 994"/>
                <a:gd name="T111" fmla="*/ 395 h 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4" h="395">
                  <a:moveTo>
                    <a:pt x="48" y="122"/>
                  </a:moveTo>
                  <a:cubicBezTo>
                    <a:pt x="9" y="135"/>
                    <a:pt x="3" y="192"/>
                    <a:pt x="2" y="206"/>
                  </a:cubicBezTo>
                  <a:cubicBezTo>
                    <a:pt x="0" y="218"/>
                    <a:pt x="1" y="256"/>
                    <a:pt x="3" y="268"/>
                  </a:cubicBezTo>
                  <a:cubicBezTo>
                    <a:pt x="5" y="280"/>
                    <a:pt x="20" y="291"/>
                    <a:pt x="20" y="305"/>
                  </a:cubicBezTo>
                  <a:cubicBezTo>
                    <a:pt x="21" y="321"/>
                    <a:pt x="23" y="323"/>
                    <a:pt x="29" y="337"/>
                  </a:cubicBezTo>
                  <a:cubicBezTo>
                    <a:pt x="41" y="369"/>
                    <a:pt x="67" y="385"/>
                    <a:pt x="101" y="391"/>
                  </a:cubicBezTo>
                  <a:cubicBezTo>
                    <a:pt x="118" y="394"/>
                    <a:pt x="128" y="394"/>
                    <a:pt x="146" y="395"/>
                  </a:cubicBezTo>
                  <a:cubicBezTo>
                    <a:pt x="153" y="395"/>
                    <a:pt x="164" y="394"/>
                    <a:pt x="172" y="392"/>
                  </a:cubicBezTo>
                  <a:cubicBezTo>
                    <a:pt x="182" y="390"/>
                    <a:pt x="187" y="388"/>
                    <a:pt x="196" y="385"/>
                  </a:cubicBezTo>
                  <a:cubicBezTo>
                    <a:pt x="206" y="382"/>
                    <a:pt x="215" y="381"/>
                    <a:pt x="224" y="377"/>
                  </a:cubicBezTo>
                  <a:cubicBezTo>
                    <a:pt x="241" y="368"/>
                    <a:pt x="243" y="370"/>
                    <a:pt x="261" y="367"/>
                  </a:cubicBezTo>
                  <a:cubicBezTo>
                    <a:pt x="281" y="364"/>
                    <a:pt x="294" y="351"/>
                    <a:pt x="309" y="342"/>
                  </a:cubicBezTo>
                  <a:cubicBezTo>
                    <a:pt x="322" y="335"/>
                    <a:pt x="330" y="331"/>
                    <a:pt x="344" y="323"/>
                  </a:cubicBezTo>
                  <a:cubicBezTo>
                    <a:pt x="356" y="316"/>
                    <a:pt x="368" y="286"/>
                    <a:pt x="360" y="274"/>
                  </a:cubicBezTo>
                  <a:cubicBezTo>
                    <a:pt x="362" y="276"/>
                    <a:pt x="362" y="276"/>
                    <a:pt x="362" y="276"/>
                  </a:cubicBezTo>
                  <a:cubicBezTo>
                    <a:pt x="379" y="276"/>
                    <a:pt x="396" y="275"/>
                    <a:pt x="414" y="274"/>
                  </a:cubicBezTo>
                  <a:cubicBezTo>
                    <a:pt x="451" y="273"/>
                    <a:pt x="495" y="272"/>
                    <a:pt x="531" y="262"/>
                  </a:cubicBezTo>
                  <a:cubicBezTo>
                    <a:pt x="553" y="256"/>
                    <a:pt x="578" y="251"/>
                    <a:pt x="601" y="250"/>
                  </a:cubicBezTo>
                  <a:cubicBezTo>
                    <a:pt x="626" y="249"/>
                    <a:pt x="642" y="243"/>
                    <a:pt x="667" y="236"/>
                  </a:cubicBezTo>
                  <a:cubicBezTo>
                    <a:pt x="704" y="226"/>
                    <a:pt x="741" y="184"/>
                    <a:pt x="776" y="174"/>
                  </a:cubicBezTo>
                  <a:cubicBezTo>
                    <a:pt x="784" y="171"/>
                    <a:pt x="794" y="164"/>
                    <a:pt x="803" y="161"/>
                  </a:cubicBezTo>
                  <a:cubicBezTo>
                    <a:pt x="810" y="159"/>
                    <a:pt x="819" y="159"/>
                    <a:pt x="826" y="157"/>
                  </a:cubicBezTo>
                  <a:cubicBezTo>
                    <a:pt x="843" y="152"/>
                    <a:pt x="883" y="136"/>
                    <a:pt x="898" y="129"/>
                  </a:cubicBezTo>
                  <a:cubicBezTo>
                    <a:pt x="925" y="118"/>
                    <a:pt x="994" y="76"/>
                    <a:pt x="981" y="20"/>
                  </a:cubicBezTo>
                  <a:cubicBezTo>
                    <a:pt x="977" y="0"/>
                    <a:pt x="939" y="9"/>
                    <a:pt x="906" y="20"/>
                  </a:cubicBezTo>
                  <a:cubicBezTo>
                    <a:pt x="883" y="28"/>
                    <a:pt x="851" y="25"/>
                    <a:pt x="826" y="25"/>
                  </a:cubicBezTo>
                  <a:cubicBezTo>
                    <a:pt x="805" y="25"/>
                    <a:pt x="794" y="26"/>
                    <a:pt x="774" y="27"/>
                  </a:cubicBezTo>
                  <a:cubicBezTo>
                    <a:pt x="759" y="27"/>
                    <a:pt x="745" y="30"/>
                    <a:pt x="730" y="31"/>
                  </a:cubicBezTo>
                  <a:cubicBezTo>
                    <a:pt x="714" y="31"/>
                    <a:pt x="706" y="36"/>
                    <a:pt x="690" y="38"/>
                  </a:cubicBezTo>
                  <a:cubicBezTo>
                    <a:pt x="672" y="40"/>
                    <a:pt x="649" y="35"/>
                    <a:pt x="630" y="33"/>
                  </a:cubicBezTo>
                  <a:cubicBezTo>
                    <a:pt x="609" y="31"/>
                    <a:pt x="579" y="33"/>
                    <a:pt x="557" y="38"/>
                  </a:cubicBezTo>
                  <a:cubicBezTo>
                    <a:pt x="517" y="46"/>
                    <a:pt x="470" y="43"/>
                    <a:pt x="426" y="40"/>
                  </a:cubicBezTo>
                  <a:cubicBezTo>
                    <a:pt x="380" y="38"/>
                    <a:pt x="341" y="30"/>
                    <a:pt x="295" y="37"/>
                  </a:cubicBezTo>
                  <a:cubicBezTo>
                    <a:pt x="256" y="43"/>
                    <a:pt x="200" y="36"/>
                    <a:pt x="164" y="56"/>
                  </a:cubicBezTo>
                  <a:cubicBezTo>
                    <a:pt x="150" y="64"/>
                    <a:pt x="111" y="74"/>
                    <a:pt x="99" y="84"/>
                  </a:cubicBezTo>
                  <a:cubicBezTo>
                    <a:pt x="82" y="99"/>
                    <a:pt x="64" y="108"/>
                    <a:pt x="47" y="122"/>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0" name="Freeform 102">
              <a:extLst>
                <a:ext uri="{FF2B5EF4-FFF2-40B4-BE49-F238E27FC236}">
                  <a16:creationId xmlns:a16="http://schemas.microsoft.com/office/drawing/2014/main" id="{220A88E0-DE45-4676-B287-5AB6F0301BBA}"/>
                </a:ext>
              </a:extLst>
            </p:cNvPr>
            <p:cNvSpPr>
              <a:spLocks/>
            </p:cNvSpPr>
            <p:nvPr/>
          </p:nvSpPr>
          <p:spPr bwMode="auto">
            <a:xfrm>
              <a:off x="2773" y="2112"/>
              <a:ext cx="160" cy="61"/>
            </a:xfrm>
            <a:custGeom>
              <a:avLst/>
              <a:gdLst>
                <a:gd name="T0" fmla="*/ 0 w 64"/>
                <a:gd name="T1" fmla="*/ 0 h 23"/>
                <a:gd name="T2" fmla="*/ 64 w 64"/>
                <a:gd name="T3" fmla="*/ 14 h 23"/>
                <a:gd name="T4" fmla="*/ 0 60000 65536"/>
                <a:gd name="T5" fmla="*/ 0 60000 65536"/>
                <a:gd name="T6" fmla="*/ 0 w 64"/>
                <a:gd name="T7" fmla="*/ 0 h 23"/>
                <a:gd name="T8" fmla="*/ 64 w 64"/>
                <a:gd name="T9" fmla="*/ 23 h 23"/>
              </a:gdLst>
              <a:ahLst/>
              <a:cxnLst>
                <a:cxn ang="T4">
                  <a:pos x="T0" y="T1"/>
                </a:cxn>
                <a:cxn ang="T5">
                  <a:pos x="T2" y="T3"/>
                </a:cxn>
              </a:cxnLst>
              <a:rect l="T6" t="T7" r="T8" b="T9"/>
              <a:pathLst>
                <a:path w="64" h="23">
                  <a:moveTo>
                    <a:pt x="0" y="0"/>
                  </a:moveTo>
                  <a:cubicBezTo>
                    <a:pt x="18" y="16"/>
                    <a:pt x="39" y="23"/>
                    <a:pt x="64" y="1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1" name="Freeform 103">
              <a:extLst>
                <a:ext uri="{FF2B5EF4-FFF2-40B4-BE49-F238E27FC236}">
                  <a16:creationId xmlns:a16="http://schemas.microsoft.com/office/drawing/2014/main" id="{126C2CB0-E213-449B-BC58-013DD14FB03A}"/>
                </a:ext>
              </a:extLst>
            </p:cNvPr>
            <p:cNvSpPr>
              <a:spLocks/>
            </p:cNvSpPr>
            <p:nvPr/>
          </p:nvSpPr>
          <p:spPr bwMode="auto">
            <a:xfrm>
              <a:off x="2818" y="2160"/>
              <a:ext cx="27" cy="61"/>
            </a:xfrm>
            <a:custGeom>
              <a:avLst/>
              <a:gdLst>
                <a:gd name="T0" fmla="*/ 11 w 11"/>
                <a:gd name="T1" fmla="*/ 0 h 23"/>
                <a:gd name="T2" fmla="*/ 1 w 11"/>
                <a:gd name="T3" fmla="*/ 23 h 23"/>
                <a:gd name="T4" fmla="*/ 0 60000 65536"/>
                <a:gd name="T5" fmla="*/ 0 60000 65536"/>
                <a:gd name="T6" fmla="*/ 0 w 11"/>
                <a:gd name="T7" fmla="*/ 0 h 23"/>
                <a:gd name="T8" fmla="*/ 11 w 11"/>
                <a:gd name="T9" fmla="*/ 23 h 23"/>
              </a:gdLst>
              <a:ahLst/>
              <a:cxnLst>
                <a:cxn ang="T4">
                  <a:pos x="T0" y="T1"/>
                </a:cxn>
                <a:cxn ang="T5">
                  <a:pos x="T2" y="T3"/>
                </a:cxn>
              </a:cxnLst>
              <a:rect l="T6" t="T7" r="T8" b="T9"/>
              <a:pathLst>
                <a:path w="11" h="23">
                  <a:moveTo>
                    <a:pt x="11" y="0"/>
                  </a:moveTo>
                  <a:cubicBezTo>
                    <a:pt x="3" y="5"/>
                    <a:pt x="0" y="14"/>
                    <a:pt x="1" y="2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2" name="Freeform 104">
              <a:extLst>
                <a:ext uri="{FF2B5EF4-FFF2-40B4-BE49-F238E27FC236}">
                  <a16:creationId xmlns:a16="http://schemas.microsoft.com/office/drawing/2014/main" id="{502F5776-F65D-41CB-A1FB-4C302C666E5D}"/>
                </a:ext>
              </a:extLst>
            </p:cNvPr>
            <p:cNvSpPr>
              <a:spLocks/>
            </p:cNvSpPr>
            <p:nvPr/>
          </p:nvSpPr>
          <p:spPr bwMode="auto">
            <a:xfrm>
              <a:off x="3078" y="1885"/>
              <a:ext cx="47" cy="118"/>
            </a:xfrm>
            <a:custGeom>
              <a:avLst/>
              <a:gdLst>
                <a:gd name="T0" fmla="*/ 10 w 19"/>
                <a:gd name="T1" fmla="*/ 0 h 44"/>
                <a:gd name="T2" fmla="*/ 0 w 19"/>
                <a:gd name="T3" fmla="*/ 44 h 44"/>
                <a:gd name="T4" fmla="*/ 0 60000 65536"/>
                <a:gd name="T5" fmla="*/ 0 60000 65536"/>
                <a:gd name="T6" fmla="*/ 0 w 19"/>
                <a:gd name="T7" fmla="*/ 0 h 44"/>
                <a:gd name="T8" fmla="*/ 19 w 19"/>
                <a:gd name="T9" fmla="*/ 44 h 44"/>
              </a:gdLst>
              <a:ahLst/>
              <a:cxnLst>
                <a:cxn ang="T4">
                  <a:pos x="T0" y="T1"/>
                </a:cxn>
                <a:cxn ang="T5">
                  <a:pos x="T2" y="T3"/>
                </a:cxn>
              </a:cxnLst>
              <a:rect l="T6" t="T7" r="T8" b="T9"/>
              <a:pathLst>
                <a:path w="19" h="44">
                  <a:moveTo>
                    <a:pt x="10" y="0"/>
                  </a:moveTo>
                  <a:cubicBezTo>
                    <a:pt x="19" y="15"/>
                    <a:pt x="12" y="33"/>
                    <a:pt x="0" y="4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3" name="Freeform 105">
              <a:extLst>
                <a:ext uri="{FF2B5EF4-FFF2-40B4-BE49-F238E27FC236}">
                  <a16:creationId xmlns:a16="http://schemas.microsoft.com/office/drawing/2014/main" id="{BDACC5C9-446C-46BB-9753-3EA6AFB5081B}"/>
                </a:ext>
              </a:extLst>
            </p:cNvPr>
            <p:cNvSpPr>
              <a:spLocks/>
            </p:cNvSpPr>
            <p:nvPr/>
          </p:nvSpPr>
          <p:spPr bwMode="auto">
            <a:xfrm>
              <a:off x="3108" y="1952"/>
              <a:ext cx="57" cy="21"/>
            </a:xfrm>
            <a:custGeom>
              <a:avLst/>
              <a:gdLst>
                <a:gd name="T0" fmla="*/ 0 w 23"/>
                <a:gd name="T1" fmla="*/ 0 h 8"/>
                <a:gd name="T2" fmla="*/ 23 w 23"/>
                <a:gd name="T3" fmla="*/ 8 h 8"/>
                <a:gd name="T4" fmla="*/ 0 60000 65536"/>
                <a:gd name="T5" fmla="*/ 0 60000 65536"/>
                <a:gd name="T6" fmla="*/ 0 w 23"/>
                <a:gd name="T7" fmla="*/ 0 h 8"/>
                <a:gd name="T8" fmla="*/ 23 w 23"/>
                <a:gd name="T9" fmla="*/ 8 h 8"/>
              </a:gdLst>
              <a:ahLst/>
              <a:cxnLst>
                <a:cxn ang="T4">
                  <a:pos x="T0" y="T1"/>
                </a:cxn>
                <a:cxn ang="T5">
                  <a:pos x="T2" y="T3"/>
                </a:cxn>
              </a:cxnLst>
              <a:rect l="T6" t="T7" r="T8" b="T9"/>
              <a:pathLst>
                <a:path w="23" h="8">
                  <a:moveTo>
                    <a:pt x="0" y="0"/>
                  </a:moveTo>
                  <a:cubicBezTo>
                    <a:pt x="8" y="1"/>
                    <a:pt x="17" y="3"/>
                    <a:pt x="23" y="8"/>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4" name="Freeform 106">
              <a:extLst>
                <a:ext uri="{FF2B5EF4-FFF2-40B4-BE49-F238E27FC236}">
                  <a16:creationId xmlns:a16="http://schemas.microsoft.com/office/drawing/2014/main" id="{83C68A85-6E9E-4FE6-B414-E29DBB9D2BF2}"/>
                </a:ext>
              </a:extLst>
            </p:cNvPr>
            <p:cNvSpPr>
              <a:spLocks/>
            </p:cNvSpPr>
            <p:nvPr/>
          </p:nvSpPr>
          <p:spPr bwMode="auto">
            <a:xfrm>
              <a:off x="3330" y="1997"/>
              <a:ext cx="115" cy="86"/>
            </a:xfrm>
            <a:custGeom>
              <a:avLst/>
              <a:gdLst>
                <a:gd name="T0" fmla="*/ 0 w 46"/>
                <a:gd name="T1" fmla="*/ 31 h 32"/>
                <a:gd name="T2" fmla="*/ 45 w 46"/>
                <a:gd name="T3" fmla="*/ 0 h 32"/>
                <a:gd name="T4" fmla="*/ 0 60000 65536"/>
                <a:gd name="T5" fmla="*/ 0 60000 65536"/>
                <a:gd name="T6" fmla="*/ 0 w 46"/>
                <a:gd name="T7" fmla="*/ 0 h 32"/>
                <a:gd name="T8" fmla="*/ 46 w 46"/>
                <a:gd name="T9" fmla="*/ 32 h 32"/>
              </a:gdLst>
              <a:ahLst/>
              <a:cxnLst>
                <a:cxn ang="T4">
                  <a:pos x="T0" y="T1"/>
                </a:cxn>
                <a:cxn ang="T5">
                  <a:pos x="T2" y="T3"/>
                </a:cxn>
              </a:cxnLst>
              <a:rect l="T6" t="T7" r="T8" b="T9"/>
              <a:pathLst>
                <a:path w="46" h="32">
                  <a:moveTo>
                    <a:pt x="0" y="31"/>
                  </a:moveTo>
                  <a:cubicBezTo>
                    <a:pt x="18" y="32"/>
                    <a:pt x="46" y="21"/>
                    <a:pt x="4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5" name="Freeform 107">
              <a:extLst>
                <a:ext uri="{FF2B5EF4-FFF2-40B4-BE49-F238E27FC236}">
                  <a16:creationId xmlns:a16="http://schemas.microsoft.com/office/drawing/2014/main" id="{AE216B0B-7DBB-4476-AA79-8D28B53C1724}"/>
                </a:ext>
              </a:extLst>
            </p:cNvPr>
            <p:cNvSpPr>
              <a:spLocks/>
            </p:cNvSpPr>
            <p:nvPr/>
          </p:nvSpPr>
          <p:spPr bwMode="auto">
            <a:xfrm>
              <a:off x="3413" y="2061"/>
              <a:ext cx="10" cy="62"/>
            </a:xfrm>
            <a:custGeom>
              <a:avLst/>
              <a:gdLst>
                <a:gd name="T0" fmla="*/ 0 w 4"/>
                <a:gd name="T1" fmla="*/ 0 h 23"/>
                <a:gd name="T2" fmla="*/ 0 w 4"/>
                <a:gd name="T3" fmla="*/ 23 h 23"/>
                <a:gd name="T4" fmla="*/ 0 60000 65536"/>
                <a:gd name="T5" fmla="*/ 0 60000 65536"/>
                <a:gd name="T6" fmla="*/ 0 w 4"/>
                <a:gd name="T7" fmla="*/ 0 h 23"/>
                <a:gd name="T8" fmla="*/ 4 w 4"/>
                <a:gd name="T9" fmla="*/ 23 h 23"/>
              </a:gdLst>
              <a:ahLst/>
              <a:cxnLst>
                <a:cxn ang="T4">
                  <a:pos x="T0" y="T1"/>
                </a:cxn>
                <a:cxn ang="T5">
                  <a:pos x="T2" y="T3"/>
                </a:cxn>
              </a:cxnLst>
              <a:rect l="T6" t="T7" r="T8" b="T9"/>
              <a:pathLst>
                <a:path w="4" h="23">
                  <a:moveTo>
                    <a:pt x="0" y="0"/>
                  </a:moveTo>
                  <a:cubicBezTo>
                    <a:pt x="4" y="7"/>
                    <a:pt x="4" y="15"/>
                    <a:pt x="0" y="2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6" name="Freeform 108">
              <a:extLst>
                <a:ext uri="{FF2B5EF4-FFF2-40B4-BE49-F238E27FC236}">
                  <a16:creationId xmlns:a16="http://schemas.microsoft.com/office/drawing/2014/main" id="{52E0124B-A6F3-41E6-BCD6-14F6455B2349}"/>
                </a:ext>
              </a:extLst>
            </p:cNvPr>
            <p:cNvSpPr>
              <a:spLocks/>
            </p:cNvSpPr>
            <p:nvPr/>
          </p:nvSpPr>
          <p:spPr bwMode="auto">
            <a:xfrm>
              <a:off x="3428" y="1749"/>
              <a:ext cx="112" cy="43"/>
            </a:xfrm>
            <a:custGeom>
              <a:avLst/>
              <a:gdLst>
                <a:gd name="T0" fmla="*/ 0 w 45"/>
                <a:gd name="T1" fmla="*/ 12 h 16"/>
                <a:gd name="T2" fmla="*/ 45 w 45"/>
                <a:gd name="T3" fmla="*/ 16 h 16"/>
                <a:gd name="T4" fmla="*/ 0 60000 65536"/>
                <a:gd name="T5" fmla="*/ 0 60000 65536"/>
                <a:gd name="T6" fmla="*/ 0 w 45"/>
                <a:gd name="T7" fmla="*/ 0 h 16"/>
                <a:gd name="T8" fmla="*/ 45 w 45"/>
                <a:gd name="T9" fmla="*/ 16 h 16"/>
              </a:gdLst>
              <a:ahLst/>
              <a:cxnLst>
                <a:cxn ang="T4">
                  <a:pos x="T0" y="T1"/>
                </a:cxn>
                <a:cxn ang="T5">
                  <a:pos x="T2" y="T3"/>
                </a:cxn>
              </a:cxnLst>
              <a:rect l="T6" t="T7" r="T8" b="T9"/>
              <a:pathLst>
                <a:path w="45" h="16">
                  <a:moveTo>
                    <a:pt x="0" y="12"/>
                  </a:moveTo>
                  <a:cubicBezTo>
                    <a:pt x="11" y="3"/>
                    <a:pt x="38" y="0"/>
                    <a:pt x="45" y="1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7" name="Freeform 109">
              <a:extLst>
                <a:ext uri="{FF2B5EF4-FFF2-40B4-BE49-F238E27FC236}">
                  <a16:creationId xmlns:a16="http://schemas.microsoft.com/office/drawing/2014/main" id="{8B72F9D3-4513-4228-92B7-384B33A8C514}"/>
                </a:ext>
              </a:extLst>
            </p:cNvPr>
            <p:cNvSpPr>
              <a:spLocks/>
            </p:cNvSpPr>
            <p:nvPr/>
          </p:nvSpPr>
          <p:spPr bwMode="auto">
            <a:xfrm>
              <a:off x="3525" y="1744"/>
              <a:ext cx="38" cy="27"/>
            </a:xfrm>
            <a:custGeom>
              <a:avLst/>
              <a:gdLst>
                <a:gd name="T0" fmla="*/ 0 w 15"/>
                <a:gd name="T1" fmla="*/ 10 h 10"/>
                <a:gd name="T2" fmla="*/ 15 w 15"/>
                <a:gd name="T3" fmla="*/ 0 h 10"/>
                <a:gd name="T4" fmla="*/ 0 60000 65536"/>
                <a:gd name="T5" fmla="*/ 0 60000 65536"/>
                <a:gd name="T6" fmla="*/ 0 w 15"/>
                <a:gd name="T7" fmla="*/ 0 h 10"/>
                <a:gd name="T8" fmla="*/ 15 w 15"/>
                <a:gd name="T9" fmla="*/ 10 h 10"/>
              </a:gdLst>
              <a:ahLst/>
              <a:cxnLst>
                <a:cxn ang="T4">
                  <a:pos x="T0" y="T1"/>
                </a:cxn>
                <a:cxn ang="T5">
                  <a:pos x="T2" y="T3"/>
                </a:cxn>
              </a:cxnLst>
              <a:rect l="T6" t="T7" r="T8" b="T9"/>
              <a:pathLst>
                <a:path w="15" h="10">
                  <a:moveTo>
                    <a:pt x="0" y="10"/>
                  </a:moveTo>
                  <a:cubicBezTo>
                    <a:pt x="2" y="3"/>
                    <a:pt x="7" y="0"/>
                    <a:pt x="1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8" name="Freeform 110">
              <a:extLst>
                <a:ext uri="{FF2B5EF4-FFF2-40B4-BE49-F238E27FC236}">
                  <a16:creationId xmlns:a16="http://schemas.microsoft.com/office/drawing/2014/main" id="{4F118CB1-9BB9-4D4D-BCB3-6EDE011FC7DF}"/>
                </a:ext>
              </a:extLst>
            </p:cNvPr>
            <p:cNvSpPr>
              <a:spLocks/>
            </p:cNvSpPr>
            <p:nvPr/>
          </p:nvSpPr>
          <p:spPr bwMode="auto">
            <a:xfrm>
              <a:off x="3563" y="1837"/>
              <a:ext cx="112" cy="80"/>
            </a:xfrm>
            <a:custGeom>
              <a:avLst/>
              <a:gdLst>
                <a:gd name="T0" fmla="*/ 0 w 45"/>
                <a:gd name="T1" fmla="*/ 20 h 30"/>
                <a:gd name="T2" fmla="*/ 45 w 45"/>
                <a:gd name="T3" fmla="*/ 0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20"/>
                  </a:moveTo>
                  <a:cubicBezTo>
                    <a:pt x="15" y="30"/>
                    <a:pt x="43" y="19"/>
                    <a:pt x="4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19" name="Freeform 111">
              <a:extLst>
                <a:ext uri="{FF2B5EF4-FFF2-40B4-BE49-F238E27FC236}">
                  <a16:creationId xmlns:a16="http://schemas.microsoft.com/office/drawing/2014/main" id="{79D936E7-01E9-43F7-B537-0E5A17136183}"/>
                </a:ext>
              </a:extLst>
            </p:cNvPr>
            <p:cNvSpPr>
              <a:spLocks/>
            </p:cNvSpPr>
            <p:nvPr/>
          </p:nvSpPr>
          <p:spPr bwMode="auto">
            <a:xfrm>
              <a:off x="3640" y="1893"/>
              <a:ext cx="30" cy="59"/>
            </a:xfrm>
            <a:custGeom>
              <a:avLst/>
              <a:gdLst>
                <a:gd name="T0" fmla="*/ 0 w 12"/>
                <a:gd name="T1" fmla="*/ 0 h 22"/>
                <a:gd name="T2" fmla="*/ 10 w 12"/>
                <a:gd name="T3" fmla="*/ 22 h 22"/>
                <a:gd name="T4" fmla="*/ 0 60000 65536"/>
                <a:gd name="T5" fmla="*/ 0 60000 65536"/>
                <a:gd name="T6" fmla="*/ 0 w 12"/>
                <a:gd name="T7" fmla="*/ 0 h 22"/>
                <a:gd name="T8" fmla="*/ 12 w 12"/>
                <a:gd name="T9" fmla="*/ 22 h 22"/>
              </a:gdLst>
              <a:ahLst/>
              <a:cxnLst>
                <a:cxn ang="T4">
                  <a:pos x="T0" y="T1"/>
                </a:cxn>
                <a:cxn ang="T5">
                  <a:pos x="T2" y="T3"/>
                </a:cxn>
              </a:cxnLst>
              <a:rect l="T6" t="T7" r="T8" b="T9"/>
              <a:pathLst>
                <a:path w="12" h="22">
                  <a:moveTo>
                    <a:pt x="0" y="0"/>
                  </a:moveTo>
                  <a:cubicBezTo>
                    <a:pt x="9" y="4"/>
                    <a:pt x="12" y="13"/>
                    <a:pt x="10" y="22"/>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0" name="Freeform 112">
              <a:extLst>
                <a:ext uri="{FF2B5EF4-FFF2-40B4-BE49-F238E27FC236}">
                  <a16:creationId xmlns:a16="http://schemas.microsoft.com/office/drawing/2014/main" id="{2AA9A4F9-AB80-46EE-A809-2A2DDE978FE8}"/>
                </a:ext>
              </a:extLst>
            </p:cNvPr>
            <p:cNvSpPr>
              <a:spLocks/>
            </p:cNvSpPr>
            <p:nvPr/>
          </p:nvSpPr>
          <p:spPr bwMode="auto">
            <a:xfrm>
              <a:off x="3890" y="1835"/>
              <a:ext cx="88" cy="82"/>
            </a:xfrm>
            <a:custGeom>
              <a:avLst/>
              <a:gdLst>
                <a:gd name="T0" fmla="*/ 0 w 35"/>
                <a:gd name="T1" fmla="*/ 27 h 31"/>
                <a:gd name="T2" fmla="*/ 35 w 35"/>
                <a:gd name="T3" fmla="*/ 0 h 31"/>
                <a:gd name="T4" fmla="*/ 0 60000 65536"/>
                <a:gd name="T5" fmla="*/ 0 60000 65536"/>
                <a:gd name="T6" fmla="*/ 0 w 35"/>
                <a:gd name="T7" fmla="*/ 0 h 31"/>
                <a:gd name="T8" fmla="*/ 35 w 35"/>
                <a:gd name="T9" fmla="*/ 31 h 31"/>
              </a:gdLst>
              <a:ahLst/>
              <a:cxnLst>
                <a:cxn ang="T4">
                  <a:pos x="T0" y="T1"/>
                </a:cxn>
                <a:cxn ang="T5">
                  <a:pos x="T2" y="T3"/>
                </a:cxn>
              </a:cxnLst>
              <a:rect l="T6" t="T7" r="T8" b="T9"/>
              <a:pathLst>
                <a:path w="35" h="31">
                  <a:moveTo>
                    <a:pt x="0" y="27"/>
                  </a:moveTo>
                  <a:cubicBezTo>
                    <a:pt x="18" y="31"/>
                    <a:pt x="32" y="16"/>
                    <a:pt x="3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1" name="Freeform 113">
              <a:extLst>
                <a:ext uri="{FF2B5EF4-FFF2-40B4-BE49-F238E27FC236}">
                  <a16:creationId xmlns:a16="http://schemas.microsoft.com/office/drawing/2014/main" id="{17331A64-9423-4218-85D5-943584D780DA}"/>
                </a:ext>
              </a:extLst>
            </p:cNvPr>
            <p:cNvSpPr>
              <a:spLocks/>
            </p:cNvSpPr>
            <p:nvPr/>
          </p:nvSpPr>
          <p:spPr bwMode="auto">
            <a:xfrm>
              <a:off x="3945" y="1803"/>
              <a:ext cx="95" cy="34"/>
            </a:xfrm>
            <a:custGeom>
              <a:avLst/>
              <a:gdLst>
                <a:gd name="T0" fmla="*/ 0 w 38"/>
                <a:gd name="T1" fmla="*/ 6 h 13"/>
                <a:gd name="T2" fmla="*/ 38 w 38"/>
                <a:gd name="T3" fmla="*/ 0 h 13"/>
                <a:gd name="T4" fmla="*/ 0 60000 65536"/>
                <a:gd name="T5" fmla="*/ 0 60000 65536"/>
                <a:gd name="T6" fmla="*/ 0 w 38"/>
                <a:gd name="T7" fmla="*/ 0 h 13"/>
                <a:gd name="T8" fmla="*/ 38 w 38"/>
                <a:gd name="T9" fmla="*/ 13 h 13"/>
              </a:gdLst>
              <a:ahLst/>
              <a:cxnLst>
                <a:cxn ang="T4">
                  <a:pos x="T0" y="T1"/>
                </a:cxn>
                <a:cxn ang="T5">
                  <a:pos x="T2" y="T3"/>
                </a:cxn>
              </a:cxnLst>
              <a:rect l="T6" t="T7" r="T8" b="T9"/>
              <a:pathLst>
                <a:path w="38" h="13">
                  <a:moveTo>
                    <a:pt x="0" y="6"/>
                  </a:moveTo>
                  <a:cubicBezTo>
                    <a:pt x="12" y="13"/>
                    <a:pt x="30" y="10"/>
                    <a:pt x="38"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2" name="Freeform 114">
              <a:extLst>
                <a:ext uri="{FF2B5EF4-FFF2-40B4-BE49-F238E27FC236}">
                  <a16:creationId xmlns:a16="http://schemas.microsoft.com/office/drawing/2014/main" id="{7FC6BEC2-F82C-46D2-B997-ED7A7949E0D3}"/>
                </a:ext>
              </a:extLst>
            </p:cNvPr>
            <p:cNvSpPr>
              <a:spLocks/>
            </p:cNvSpPr>
            <p:nvPr/>
          </p:nvSpPr>
          <p:spPr bwMode="auto">
            <a:xfrm>
              <a:off x="3823" y="1741"/>
              <a:ext cx="37" cy="83"/>
            </a:xfrm>
            <a:custGeom>
              <a:avLst/>
              <a:gdLst>
                <a:gd name="T0" fmla="*/ 0 w 15"/>
                <a:gd name="T1" fmla="*/ 0 h 31"/>
                <a:gd name="T2" fmla="*/ 10 w 15"/>
                <a:gd name="T3" fmla="*/ 31 h 31"/>
                <a:gd name="T4" fmla="*/ 0 60000 65536"/>
                <a:gd name="T5" fmla="*/ 0 60000 65536"/>
                <a:gd name="T6" fmla="*/ 0 w 15"/>
                <a:gd name="T7" fmla="*/ 0 h 31"/>
                <a:gd name="T8" fmla="*/ 15 w 15"/>
                <a:gd name="T9" fmla="*/ 31 h 31"/>
              </a:gdLst>
              <a:ahLst/>
              <a:cxnLst>
                <a:cxn ang="T4">
                  <a:pos x="T0" y="T1"/>
                </a:cxn>
                <a:cxn ang="T5">
                  <a:pos x="T2" y="T3"/>
                </a:cxn>
              </a:cxnLst>
              <a:rect l="T6" t="T7" r="T8" b="T9"/>
              <a:pathLst>
                <a:path w="15" h="31">
                  <a:moveTo>
                    <a:pt x="0" y="0"/>
                  </a:moveTo>
                  <a:cubicBezTo>
                    <a:pt x="10" y="7"/>
                    <a:pt x="15" y="19"/>
                    <a:pt x="10" y="3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3" name="Freeform 115">
              <a:extLst>
                <a:ext uri="{FF2B5EF4-FFF2-40B4-BE49-F238E27FC236}">
                  <a16:creationId xmlns:a16="http://schemas.microsoft.com/office/drawing/2014/main" id="{F2D569A5-83FA-4C3E-9F86-C05152E72E0E}"/>
                </a:ext>
              </a:extLst>
            </p:cNvPr>
            <p:cNvSpPr>
              <a:spLocks/>
            </p:cNvSpPr>
            <p:nvPr/>
          </p:nvSpPr>
          <p:spPr bwMode="auto">
            <a:xfrm>
              <a:off x="3853" y="1755"/>
              <a:ext cx="35" cy="24"/>
            </a:xfrm>
            <a:custGeom>
              <a:avLst/>
              <a:gdLst>
                <a:gd name="T0" fmla="*/ 0 w 14"/>
                <a:gd name="T1" fmla="*/ 9 h 9"/>
                <a:gd name="T2" fmla="*/ 14 w 14"/>
                <a:gd name="T3" fmla="*/ 1 h 9"/>
                <a:gd name="T4" fmla="*/ 0 60000 65536"/>
                <a:gd name="T5" fmla="*/ 0 60000 65536"/>
                <a:gd name="T6" fmla="*/ 0 w 14"/>
                <a:gd name="T7" fmla="*/ 0 h 9"/>
                <a:gd name="T8" fmla="*/ 14 w 14"/>
                <a:gd name="T9" fmla="*/ 9 h 9"/>
              </a:gdLst>
              <a:ahLst/>
              <a:cxnLst>
                <a:cxn ang="T4">
                  <a:pos x="T0" y="T1"/>
                </a:cxn>
                <a:cxn ang="T5">
                  <a:pos x="T2" y="T3"/>
                </a:cxn>
              </a:cxnLst>
              <a:rect l="T6" t="T7" r="T8" b="T9"/>
              <a:pathLst>
                <a:path w="14" h="9">
                  <a:moveTo>
                    <a:pt x="0" y="9"/>
                  </a:moveTo>
                  <a:cubicBezTo>
                    <a:pt x="3" y="3"/>
                    <a:pt x="7" y="0"/>
                    <a:pt x="14" y="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4" name="Freeform 116">
              <a:extLst>
                <a:ext uri="{FF2B5EF4-FFF2-40B4-BE49-F238E27FC236}">
                  <a16:creationId xmlns:a16="http://schemas.microsoft.com/office/drawing/2014/main" id="{E8155C03-3F5F-40D7-8BD4-5A30E6B73AD8}"/>
                </a:ext>
              </a:extLst>
            </p:cNvPr>
            <p:cNvSpPr>
              <a:spLocks/>
            </p:cNvSpPr>
            <p:nvPr/>
          </p:nvSpPr>
          <p:spPr bwMode="auto">
            <a:xfrm>
              <a:off x="3048" y="2221"/>
              <a:ext cx="137" cy="78"/>
            </a:xfrm>
            <a:custGeom>
              <a:avLst/>
              <a:gdLst>
                <a:gd name="T0" fmla="*/ 0 w 55"/>
                <a:gd name="T1" fmla="*/ 17 h 29"/>
                <a:gd name="T2" fmla="*/ 55 w 55"/>
                <a:gd name="T3" fmla="*/ 0 h 29"/>
                <a:gd name="T4" fmla="*/ 0 60000 65536"/>
                <a:gd name="T5" fmla="*/ 0 60000 65536"/>
                <a:gd name="T6" fmla="*/ 0 w 55"/>
                <a:gd name="T7" fmla="*/ 0 h 29"/>
                <a:gd name="T8" fmla="*/ 55 w 55"/>
                <a:gd name="T9" fmla="*/ 29 h 29"/>
              </a:gdLst>
              <a:ahLst/>
              <a:cxnLst>
                <a:cxn ang="T4">
                  <a:pos x="T0" y="T1"/>
                </a:cxn>
                <a:cxn ang="T5">
                  <a:pos x="T2" y="T3"/>
                </a:cxn>
              </a:cxnLst>
              <a:rect l="T6" t="T7" r="T8" b="T9"/>
              <a:pathLst>
                <a:path w="55" h="29">
                  <a:moveTo>
                    <a:pt x="0" y="17"/>
                  </a:moveTo>
                  <a:cubicBezTo>
                    <a:pt x="17" y="29"/>
                    <a:pt x="48" y="18"/>
                    <a:pt x="5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5" name="Freeform 117">
              <a:extLst>
                <a:ext uri="{FF2B5EF4-FFF2-40B4-BE49-F238E27FC236}">
                  <a16:creationId xmlns:a16="http://schemas.microsoft.com/office/drawing/2014/main" id="{C5CD40D4-2A79-4023-92E1-85D1F47A6A5B}"/>
                </a:ext>
              </a:extLst>
            </p:cNvPr>
            <p:cNvSpPr>
              <a:spLocks/>
            </p:cNvSpPr>
            <p:nvPr/>
          </p:nvSpPr>
          <p:spPr bwMode="auto">
            <a:xfrm>
              <a:off x="3160" y="2189"/>
              <a:ext cx="68" cy="43"/>
            </a:xfrm>
            <a:custGeom>
              <a:avLst/>
              <a:gdLst>
                <a:gd name="T0" fmla="*/ 0 w 27"/>
                <a:gd name="T1" fmla="*/ 0 h 16"/>
                <a:gd name="T2" fmla="*/ 27 w 27"/>
                <a:gd name="T3" fmla="*/ 14 h 16"/>
                <a:gd name="T4" fmla="*/ 0 60000 65536"/>
                <a:gd name="T5" fmla="*/ 0 60000 65536"/>
                <a:gd name="T6" fmla="*/ 0 w 27"/>
                <a:gd name="T7" fmla="*/ 0 h 16"/>
                <a:gd name="T8" fmla="*/ 27 w 27"/>
                <a:gd name="T9" fmla="*/ 16 h 16"/>
              </a:gdLst>
              <a:ahLst/>
              <a:cxnLst>
                <a:cxn ang="T4">
                  <a:pos x="T0" y="T1"/>
                </a:cxn>
                <a:cxn ang="T5">
                  <a:pos x="T2" y="T3"/>
                </a:cxn>
              </a:cxnLst>
              <a:rect l="T6" t="T7" r="T8" b="T9"/>
              <a:pathLst>
                <a:path w="27" h="16">
                  <a:moveTo>
                    <a:pt x="0" y="0"/>
                  </a:moveTo>
                  <a:cubicBezTo>
                    <a:pt x="7" y="8"/>
                    <a:pt x="16" y="16"/>
                    <a:pt x="27" y="1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6" name="Freeform 118">
              <a:extLst>
                <a:ext uri="{FF2B5EF4-FFF2-40B4-BE49-F238E27FC236}">
                  <a16:creationId xmlns:a16="http://schemas.microsoft.com/office/drawing/2014/main" id="{D84A4650-A61E-419E-8694-B561E01D5721}"/>
                </a:ext>
              </a:extLst>
            </p:cNvPr>
            <p:cNvSpPr>
              <a:spLocks/>
            </p:cNvSpPr>
            <p:nvPr/>
          </p:nvSpPr>
          <p:spPr bwMode="auto">
            <a:xfrm>
              <a:off x="2793" y="1741"/>
              <a:ext cx="140" cy="46"/>
            </a:xfrm>
            <a:custGeom>
              <a:avLst/>
              <a:gdLst>
                <a:gd name="T0" fmla="*/ 0 w 56"/>
                <a:gd name="T1" fmla="*/ 13 h 17"/>
                <a:gd name="T2" fmla="*/ 56 w 56"/>
                <a:gd name="T3" fmla="*/ 17 h 17"/>
                <a:gd name="T4" fmla="*/ 0 60000 65536"/>
                <a:gd name="T5" fmla="*/ 0 60000 65536"/>
                <a:gd name="T6" fmla="*/ 0 w 56"/>
                <a:gd name="T7" fmla="*/ 0 h 17"/>
                <a:gd name="T8" fmla="*/ 56 w 56"/>
                <a:gd name="T9" fmla="*/ 17 h 17"/>
              </a:gdLst>
              <a:ahLst/>
              <a:cxnLst>
                <a:cxn ang="T4">
                  <a:pos x="T0" y="T1"/>
                </a:cxn>
                <a:cxn ang="T5">
                  <a:pos x="T2" y="T3"/>
                </a:cxn>
              </a:cxnLst>
              <a:rect l="T6" t="T7" r="T8" b="T9"/>
              <a:pathLst>
                <a:path w="56" h="17">
                  <a:moveTo>
                    <a:pt x="0" y="13"/>
                  </a:moveTo>
                  <a:cubicBezTo>
                    <a:pt x="16" y="0"/>
                    <a:pt x="42" y="0"/>
                    <a:pt x="56" y="17"/>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7" name="Freeform 119">
              <a:extLst>
                <a:ext uri="{FF2B5EF4-FFF2-40B4-BE49-F238E27FC236}">
                  <a16:creationId xmlns:a16="http://schemas.microsoft.com/office/drawing/2014/main" id="{05D781AF-1AAC-45E1-A373-4A6EFBFECE0C}"/>
                </a:ext>
              </a:extLst>
            </p:cNvPr>
            <p:cNvSpPr>
              <a:spLocks/>
            </p:cNvSpPr>
            <p:nvPr/>
          </p:nvSpPr>
          <p:spPr bwMode="auto">
            <a:xfrm>
              <a:off x="2903" y="1768"/>
              <a:ext cx="77" cy="67"/>
            </a:xfrm>
            <a:custGeom>
              <a:avLst/>
              <a:gdLst>
                <a:gd name="T0" fmla="*/ 31 w 31"/>
                <a:gd name="T1" fmla="*/ 3 h 25"/>
                <a:gd name="T2" fmla="*/ 0 w 31"/>
                <a:gd name="T3" fmla="*/ 25 h 25"/>
                <a:gd name="T4" fmla="*/ 0 60000 65536"/>
                <a:gd name="T5" fmla="*/ 0 60000 65536"/>
                <a:gd name="T6" fmla="*/ 0 w 31"/>
                <a:gd name="T7" fmla="*/ 0 h 25"/>
                <a:gd name="T8" fmla="*/ 31 w 31"/>
                <a:gd name="T9" fmla="*/ 25 h 25"/>
              </a:gdLst>
              <a:ahLst/>
              <a:cxnLst>
                <a:cxn ang="T4">
                  <a:pos x="T0" y="T1"/>
                </a:cxn>
                <a:cxn ang="T5">
                  <a:pos x="T2" y="T3"/>
                </a:cxn>
              </a:cxnLst>
              <a:rect l="T6" t="T7" r="T8" b="T9"/>
              <a:pathLst>
                <a:path w="31" h="25">
                  <a:moveTo>
                    <a:pt x="31" y="3"/>
                  </a:moveTo>
                  <a:cubicBezTo>
                    <a:pt x="15" y="0"/>
                    <a:pt x="4" y="8"/>
                    <a:pt x="0" y="2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8" name="Freeform 120">
              <a:extLst>
                <a:ext uri="{FF2B5EF4-FFF2-40B4-BE49-F238E27FC236}">
                  <a16:creationId xmlns:a16="http://schemas.microsoft.com/office/drawing/2014/main" id="{873B8DE1-AFF0-4E5A-86B9-38ECC8C4C8DE}"/>
                </a:ext>
              </a:extLst>
            </p:cNvPr>
            <p:cNvSpPr>
              <a:spLocks/>
            </p:cNvSpPr>
            <p:nvPr/>
          </p:nvSpPr>
          <p:spPr bwMode="auto">
            <a:xfrm>
              <a:off x="2408" y="2267"/>
              <a:ext cx="150" cy="90"/>
            </a:xfrm>
            <a:custGeom>
              <a:avLst/>
              <a:gdLst>
                <a:gd name="T0" fmla="*/ 0 w 60"/>
                <a:gd name="T1" fmla="*/ 8 h 34"/>
                <a:gd name="T2" fmla="*/ 60 w 60"/>
                <a:gd name="T3" fmla="*/ 0 h 34"/>
                <a:gd name="T4" fmla="*/ 0 60000 65536"/>
                <a:gd name="T5" fmla="*/ 0 60000 65536"/>
                <a:gd name="T6" fmla="*/ 0 w 60"/>
                <a:gd name="T7" fmla="*/ 0 h 34"/>
                <a:gd name="T8" fmla="*/ 60 w 60"/>
                <a:gd name="T9" fmla="*/ 34 h 34"/>
              </a:gdLst>
              <a:ahLst/>
              <a:cxnLst>
                <a:cxn ang="T4">
                  <a:pos x="T0" y="T1"/>
                </a:cxn>
                <a:cxn ang="T5">
                  <a:pos x="T2" y="T3"/>
                </a:cxn>
              </a:cxnLst>
              <a:rect l="T6" t="T7" r="T8" b="T9"/>
              <a:pathLst>
                <a:path w="60" h="34">
                  <a:moveTo>
                    <a:pt x="0" y="8"/>
                  </a:moveTo>
                  <a:cubicBezTo>
                    <a:pt x="13" y="34"/>
                    <a:pt x="47" y="15"/>
                    <a:pt x="60"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29" name="Freeform 121">
              <a:extLst>
                <a:ext uri="{FF2B5EF4-FFF2-40B4-BE49-F238E27FC236}">
                  <a16:creationId xmlns:a16="http://schemas.microsoft.com/office/drawing/2014/main" id="{2DE95F9B-39C9-4AE9-955F-4FBE9397E699}"/>
                </a:ext>
              </a:extLst>
            </p:cNvPr>
            <p:cNvSpPr>
              <a:spLocks/>
            </p:cNvSpPr>
            <p:nvPr/>
          </p:nvSpPr>
          <p:spPr bwMode="auto">
            <a:xfrm>
              <a:off x="2548" y="2232"/>
              <a:ext cx="65" cy="72"/>
            </a:xfrm>
            <a:custGeom>
              <a:avLst/>
              <a:gdLst>
                <a:gd name="T0" fmla="*/ 0 w 26"/>
                <a:gd name="T1" fmla="*/ 0 h 27"/>
                <a:gd name="T2" fmla="*/ 26 w 26"/>
                <a:gd name="T3" fmla="*/ 23 h 27"/>
                <a:gd name="T4" fmla="*/ 0 60000 65536"/>
                <a:gd name="T5" fmla="*/ 0 60000 65536"/>
                <a:gd name="T6" fmla="*/ 0 w 26"/>
                <a:gd name="T7" fmla="*/ 0 h 27"/>
                <a:gd name="T8" fmla="*/ 26 w 26"/>
                <a:gd name="T9" fmla="*/ 27 h 27"/>
              </a:gdLst>
              <a:ahLst/>
              <a:cxnLst>
                <a:cxn ang="T4">
                  <a:pos x="T0" y="T1"/>
                </a:cxn>
                <a:cxn ang="T5">
                  <a:pos x="T2" y="T3"/>
                </a:cxn>
              </a:cxnLst>
              <a:rect l="T6" t="T7" r="T8" b="T9"/>
              <a:pathLst>
                <a:path w="26" h="27">
                  <a:moveTo>
                    <a:pt x="0" y="0"/>
                  </a:moveTo>
                  <a:cubicBezTo>
                    <a:pt x="3" y="12"/>
                    <a:pt x="11" y="27"/>
                    <a:pt x="26" y="2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0" name="Freeform 122">
              <a:extLst>
                <a:ext uri="{FF2B5EF4-FFF2-40B4-BE49-F238E27FC236}">
                  <a16:creationId xmlns:a16="http://schemas.microsoft.com/office/drawing/2014/main" id="{4E9708DD-DD54-4802-ACA5-4A4376F978C1}"/>
                </a:ext>
              </a:extLst>
            </p:cNvPr>
            <p:cNvSpPr>
              <a:spLocks/>
            </p:cNvSpPr>
            <p:nvPr/>
          </p:nvSpPr>
          <p:spPr bwMode="auto">
            <a:xfrm>
              <a:off x="2568" y="1968"/>
              <a:ext cx="30" cy="123"/>
            </a:xfrm>
            <a:custGeom>
              <a:avLst/>
              <a:gdLst>
                <a:gd name="T0" fmla="*/ 12 w 12"/>
                <a:gd name="T1" fmla="*/ 0 h 46"/>
                <a:gd name="T2" fmla="*/ 10 w 12"/>
                <a:gd name="T3" fmla="*/ 46 h 46"/>
                <a:gd name="T4" fmla="*/ 0 60000 65536"/>
                <a:gd name="T5" fmla="*/ 0 60000 65536"/>
                <a:gd name="T6" fmla="*/ 0 w 12"/>
                <a:gd name="T7" fmla="*/ 0 h 46"/>
                <a:gd name="T8" fmla="*/ 12 w 12"/>
                <a:gd name="T9" fmla="*/ 46 h 46"/>
              </a:gdLst>
              <a:ahLst/>
              <a:cxnLst>
                <a:cxn ang="T4">
                  <a:pos x="T0" y="T1"/>
                </a:cxn>
                <a:cxn ang="T5">
                  <a:pos x="T2" y="T3"/>
                </a:cxn>
              </a:cxnLst>
              <a:rect l="T6" t="T7" r="T8" b="T9"/>
              <a:pathLst>
                <a:path w="12" h="46">
                  <a:moveTo>
                    <a:pt x="12" y="0"/>
                  </a:moveTo>
                  <a:cubicBezTo>
                    <a:pt x="5" y="13"/>
                    <a:pt x="0" y="34"/>
                    <a:pt x="10" y="4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1" name="Freeform 123">
              <a:extLst>
                <a:ext uri="{FF2B5EF4-FFF2-40B4-BE49-F238E27FC236}">
                  <a16:creationId xmlns:a16="http://schemas.microsoft.com/office/drawing/2014/main" id="{8E35EBA7-CD7F-43D8-9AEC-F618CD217BDD}"/>
                </a:ext>
              </a:extLst>
            </p:cNvPr>
            <p:cNvSpPr>
              <a:spLocks/>
            </p:cNvSpPr>
            <p:nvPr/>
          </p:nvSpPr>
          <p:spPr bwMode="auto">
            <a:xfrm>
              <a:off x="2490" y="1984"/>
              <a:ext cx="88" cy="51"/>
            </a:xfrm>
            <a:custGeom>
              <a:avLst/>
              <a:gdLst>
                <a:gd name="T0" fmla="*/ 35 w 35"/>
                <a:gd name="T1" fmla="*/ 19 h 19"/>
                <a:gd name="T2" fmla="*/ 0 w 35"/>
                <a:gd name="T3" fmla="*/ 3 h 19"/>
                <a:gd name="T4" fmla="*/ 0 60000 65536"/>
                <a:gd name="T5" fmla="*/ 0 60000 65536"/>
                <a:gd name="T6" fmla="*/ 0 w 35"/>
                <a:gd name="T7" fmla="*/ 0 h 19"/>
                <a:gd name="T8" fmla="*/ 35 w 35"/>
                <a:gd name="T9" fmla="*/ 19 h 19"/>
              </a:gdLst>
              <a:ahLst/>
              <a:cxnLst>
                <a:cxn ang="T4">
                  <a:pos x="T0" y="T1"/>
                </a:cxn>
                <a:cxn ang="T5">
                  <a:pos x="T2" y="T3"/>
                </a:cxn>
              </a:cxnLst>
              <a:rect l="T6" t="T7" r="T8" b="T9"/>
              <a:pathLst>
                <a:path w="35" h="19">
                  <a:moveTo>
                    <a:pt x="35" y="19"/>
                  </a:moveTo>
                  <a:cubicBezTo>
                    <a:pt x="26" y="9"/>
                    <a:pt x="14" y="0"/>
                    <a:pt x="0" y="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2" name="Freeform 124">
              <a:extLst>
                <a:ext uri="{FF2B5EF4-FFF2-40B4-BE49-F238E27FC236}">
                  <a16:creationId xmlns:a16="http://schemas.microsoft.com/office/drawing/2014/main" id="{4FF74897-4D0E-47C4-8F8A-50282825A2AE}"/>
                </a:ext>
              </a:extLst>
            </p:cNvPr>
            <p:cNvSpPr>
              <a:spLocks/>
            </p:cNvSpPr>
            <p:nvPr/>
          </p:nvSpPr>
          <p:spPr bwMode="auto">
            <a:xfrm>
              <a:off x="2253" y="1709"/>
              <a:ext cx="135" cy="67"/>
            </a:xfrm>
            <a:custGeom>
              <a:avLst/>
              <a:gdLst>
                <a:gd name="T0" fmla="*/ 0 w 54"/>
                <a:gd name="T1" fmla="*/ 21 h 25"/>
                <a:gd name="T2" fmla="*/ 54 w 54"/>
                <a:gd name="T3" fmla="*/ 25 h 25"/>
                <a:gd name="T4" fmla="*/ 0 60000 65536"/>
                <a:gd name="T5" fmla="*/ 0 60000 65536"/>
                <a:gd name="T6" fmla="*/ 0 w 54"/>
                <a:gd name="T7" fmla="*/ 0 h 25"/>
                <a:gd name="T8" fmla="*/ 54 w 54"/>
                <a:gd name="T9" fmla="*/ 25 h 25"/>
              </a:gdLst>
              <a:ahLst/>
              <a:cxnLst>
                <a:cxn ang="T4">
                  <a:pos x="T0" y="T1"/>
                </a:cxn>
                <a:cxn ang="T5">
                  <a:pos x="T2" y="T3"/>
                </a:cxn>
              </a:cxnLst>
              <a:rect l="T6" t="T7" r="T8" b="T9"/>
              <a:pathLst>
                <a:path w="54" h="25">
                  <a:moveTo>
                    <a:pt x="0" y="21"/>
                  </a:moveTo>
                  <a:cubicBezTo>
                    <a:pt x="15" y="0"/>
                    <a:pt x="38" y="16"/>
                    <a:pt x="54" y="2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3" name="Freeform 125">
              <a:extLst>
                <a:ext uri="{FF2B5EF4-FFF2-40B4-BE49-F238E27FC236}">
                  <a16:creationId xmlns:a16="http://schemas.microsoft.com/office/drawing/2014/main" id="{FD145695-2D3A-4955-8B6F-AE9191E2CA57}"/>
                </a:ext>
              </a:extLst>
            </p:cNvPr>
            <p:cNvSpPr>
              <a:spLocks/>
            </p:cNvSpPr>
            <p:nvPr/>
          </p:nvSpPr>
          <p:spPr bwMode="auto">
            <a:xfrm>
              <a:off x="2360" y="1741"/>
              <a:ext cx="110" cy="54"/>
            </a:xfrm>
            <a:custGeom>
              <a:avLst/>
              <a:gdLst>
                <a:gd name="T0" fmla="*/ 0 w 44"/>
                <a:gd name="T1" fmla="*/ 20 h 20"/>
                <a:gd name="T2" fmla="*/ 44 w 44"/>
                <a:gd name="T3" fmla="*/ 15 h 20"/>
                <a:gd name="T4" fmla="*/ 0 60000 65536"/>
                <a:gd name="T5" fmla="*/ 0 60000 65536"/>
                <a:gd name="T6" fmla="*/ 0 w 44"/>
                <a:gd name="T7" fmla="*/ 0 h 20"/>
                <a:gd name="T8" fmla="*/ 44 w 44"/>
                <a:gd name="T9" fmla="*/ 20 h 20"/>
              </a:gdLst>
              <a:ahLst/>
              <a:cxnLst>
                <a:cxn ang="T4">
                  <a:pos x="T0" y="T1"/>
                </a:cxn>
                <a:cxn ang="T5">
                  <a:pos x="T2" y="T3"/>
                </a:cxn>
              </a:cxnLst>
              <a:rect l="T6" t="T7" r="T8" b="T9"/>
              <a:pathLst>
                <a:path w="44" h="20">
                  <a:moveTo>
                    <a:pt x="0" y="20"/>
                  </a:moveTo>
                  <a:cubicBezTo>
                    <a:pt x="12" y="8"/>
                    <a:pt x="30" y="0"/>
                    <a:pt x="44" y="1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4" name="Freeform 126">
              <a:extLst>
                <a:ext uri="{FF2B5EF4-FFF2-40B4-BE49-F238E27FC236}">
                  <a16:creationId xmlns:a16="http://schemas.microsoft.com/office/drawing/2014/main" id="{0BDFDFA4-9608-4031-A439-6790C57CF50F}"/>
                </a:ext>
              </a:extLst>
            </p:cNvPr>
            <p:cNvSpPr>
              <a:spLocks/>
            </p:cNvSpPr>
            <p:nvPr/>
          </p:nvSpPr>
          <p:spPr bwMode="auto">
            <a:xfrm>
              <a:off x="1805" y="1893"/>
              <a:ext cx="73" cy="80"/>
            </a:xfrm>
            <a:custGeom>
              <a:avLst/>
              <a:gdLst>
                <a:gd name="T0" fmla="*/ 29 w 29"/>
                <a:gd name="T1" fmla="*/ 0 h 30"/>
                <a:gd name="T2" fmla="*/ 2 w 29"/>
                <a:gd name="T3" fmla="*/ 30 h 30"/>
                <a:gd name="T4" fmla="*/ 0 60000 65536"/>
                <a:gd name="T5" fmla="*/ 0 60000 65536"/>
                <a:gd name="T6" fmla="*/ 0 w 29"/>
                <a:gd name="T7" fmla="*/ 0 h 30"/>
                <a:gd name="T8" fmla="*/ 29 w 29"/>
                <a:gd name="T9" fmla="*/ 30 h 30"/>
              </a:gdLst>
              <a:ahLst/>
              <a:cxnLst>
                <a:cxn ang="T4">
                  <a:pos x="T0" y="T1"/>
                </a:cxn>
                <a:cxn ang="T5">
                  <a:pos x="T2" y="T3"/>
                </a:cxn>
              </a:cxnLst>
              <a:rect l="T6" t="T7" r="T8" b="T9"/>
              <a:pathLst>
                <a:path w="29" h="30">
                  <a:moveTo>
                    <a:pt x="29" y="0"/>
                  </a:moveTo>
                  <a:cubicBezTo>
                    <a:pt x="12" y="0"/>
                    <a:pt x="0" y="12"/>
                    <a:pt x="2" y="3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5" name="Freeform 127">
              <a:extLst>
                <a:ext uri="{FF2B5EF4-FFF2-40B4-BE49-F238E27FC236}">
                  <a16:creationId xmlns:a16="http://schemas.microsoft.com/office/drawing/2014/main" id="{D94A5B7C-929D-4516-ADAF-A445E604D6B0}"/>
                </a:ext>
              </a:extLst>
            </p:cNvPr>
            <p:cNvSpPr>
              <a:spLocks/>
            </p:cNvSpPr>
            <p:nvPr/>
          </p:nvSpPr>
          <p:spPr bwMode="auto">
            <a:xfrm>
              <a:off x="1765" y="1955"/>
              <a:ext cx="80" cy="101"/>
            </a:xfrm>
            <a:custGeom>
              <a:avLst/>
              <a:gdLst>
                <a:gd name="T0" fmla="*/ 32 w 32"/>
                <a:gd name="T1" fmla="*/ 7 h 38"/>
                <a:gd name="T2" fmla="*/ 1 w 32"/>
                <a:gd name="T3" fmla="*/ 38 h 38"/>
                <a:gd name="T4" fmla="*/ 0 60000 65536"/>
                <a:gd name="T5" fmla="*/ 0 60000 65536"/>
                <a:gd name="T6" fmla="*/ 0 w 32"/>
                <a:gd name="T7" fmla="*/ 0 h 38"/>
                <a:gd name="T8" fmla="*/ 32 w 32"/>
                <a:gd name="T9" fmla="*/ 38 h 38"/>
              </a:gdLst>
              <a:ahLst/>
              <a:cxnLst>
                <a:cxn ang="T4">
                  <a:pos x="T0" y="T1"/>
                </a:cxn>
                <a:cxn ang="T5">
                  <a:pos x="T2" y="T3"/>
                </a:cxn>
              </a:cxnLst>
              <a:rect l="T6" t="T7" r="T8" b="T9"/>
              <a:pathLst>
                <a:path w="32" h="38">
                  <a:moveTo>
                    <a:pt x="32" y="7"/>
                  </a:moveTo>
                  <a:cubicBezTo>
                    <a:pt x="15" y="0"/>
                    <a:pt x="0" y="23"/>
                    <a:pt x="1" y="38"/>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6" name="Freeform 128">
              <a:extLst>
                <a:ext uri="{FF2B5EF4-FFF2-40B4-BE49-F238E27FC236}">
                  <a16:creationId xmlns:a16="http://schemas.microsoft.com/office/drawing/2014/main" id="{6665E838-ADE3-4345-AC41-2426727AA47F}"/>
                </a:ext>
              </a:extLst>
            </p:cNvPr>
            <p:cNvSpPr>
              <a:spLocks/>
            </p:cNvSpPr>
            <p:nvPr/>
          </p:nvSpPr>
          <p:spPr bwMode="auto">
            <a:xfrm>
              <a:off x="1933" y="1936"/>
              <a:ext cx="62" cy="120"/>
            </a:xfrm>
            <a:custGeom>
              <a:avLst/>
              <a:gdLst>
                <a:gd name="T0" fmla="*/ 19 w 25"/>
                <a:gd name="T1" fmla="*/ 0 h 45"/>
                <a:gd name="T2" fmla="*/ 0 w 25"/>
                <a:gd name="T3" fmla="*/ 45 h 45"/>
                <a:gd name="T4" fmla="*/ 0 60000 65536"/>
                <a:gd name="T5" fmla="*/ 0 60000 65536"/>
                <a:gd name="T6" fmla="*/ 0 w 25"/>
                <a:gd name="T7" fmla="*/ 0 h 45"/>
                <a:gd name="T8" fmla="*/ 25 w 25"/>
                <a:gd name="T9" fmla="*/ 45 h 45"/>
              </a:gdLst>
              <a:ahLst/>
              <a:cxnLst>
                <a:cxn ang="T4">
                  <a:pos x="T0" y="T1"/>
                </a:cxn>
                <a:cxn ang="T5">
                  <a:pos x="T2" y="T3"/>
                </a:cxn>
              </a:cxnLst>
              <a:rect l="T6" t="T7" r="T8" b="T9"/>
              <a:pathLst>
                <a:path w="25" h="45">
                  <a:moveTo>
                    <a:pt x="19" y="0"/>
                  </a:moveTo>
                  <a:cubicBezTo>
                    <a:pt x="25" y="17"/>
                    <a:pt x="16" y="38"/>
                    <a:pt x="0" y="4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7" name="Freeform 129">
              <a:extLst>
                <a:ext uri="{FF2B5EF4-FFF2-40B4-BE49-F238E27FC236}">
                  <a16:creationId xmlns:a16="http://schemas.microsoft.com/office/drawing/2014/main" id="{47F2430D-0BA6-4AA3-A787-F1B9AD485BC6}"/>
                </a:ext>
              </a:extLst>
            </p:cNvPr>
            <p:cNvSpPr>
              <a:spLocks/>
            </p:cNvSpPr>
            <p:nvPr/>
          </p:nvSpPr>
          <p:spPr bwMode="auto">
            <a:xfrm>
              <a:off x="1975" y="2008"/>
              <a:ext cx="68" cy="64"/>
            </a:xfrm>
            <a:custGeom>
              <a:avLst/>
              <a:gdLst>
                <a:gd name="T0" fmla="*/ 0 w 27"/>
                <a:gd name="T1" fmla="*/ 2 h 24"/>
                <a:gd name="T2" fmla="*/ 27 w 27"/>
                <a:gd name="T3" fmla="*/ 24 h 24"/>
                <a:gd name="T4" fmla="*/ 0 60000 65536"/>
                <a:gd name="T5" fmla="*/ 0 60000 65536"/>
                <a:gd name="T6" fmla="*/ 0 w 27"/>
                <a:gd name="T7" fmla="*/ 0 h 24"/>
                <a:gd name="T8" fmla="*/ 27 w 27"/>
                <a:gd name="T9" fmla="*/ 24 h 24"/>
              </a:gdLst>
              <a:ahLst/>
              <a:cxnLst>
                <a:cxn ang="T4">
                  <a:pos x="T0" y="T1"/>
                </a:cxn>
                <a:cxn ang="T5">
                  <a:pos x="T2" y="T3"/>
                </a:cxn>
              </a:cxnLst>
              <a:rect l="T6" t="T7" r="T8" b="T9"/>
              <a:pathLst>
                <a:path w="27" h="24">
                  <a:moveTo>
                    <a:pt x="0" y="2"/>
                  </a:moveTo>
                  <a:cubicBezTo>
                    <a:pt x="14" y="0"/>
                    <a:pt x="27" y="9"/>
                    <a:pt x="27" y="2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8" name="Freeform 130">
              <a:extLst>
                <a:ext uri="{FF2B5EF4-FFF2-40B4-BE49-F238E27FC236}">
                  <a16:creationId xmlns:a16="http://schemas.microsoft.com/office/drawing/2014/main" id="{4F55140D-7E35-43D1-BCF0-56445CA5D472}"/>
                </a:ext>
              </a:extLst>
            </p:cNvPr>
            <p:cNvSpPr>
              <a:spLocks/>
            </p:cNvSpPr>
            <p:nvPr/>
          </p:nvSpPr>
          <p:spPr bwMode="auto">
            <a:xfrm>
              <a:off x="2108" y="1827"/>
              <a:ext cx="47" cy="98"/>
            </a:xfrm>
            <a:custGeom>
              <a:avLst/>
              <a:gdLst>
                <a:gd name="T0" fmla="*/ 0 w 19"/>
                <a:gd name="T1" fmla="*/ 0 h 37"/>
                <a:gd name="T2" fmla="*/ 6 w 19"/>
                <a:gd name="T3" fmla="*/ 37 h 37"/>
                <a:gd name="T4" fmla="*/ 0 60000 65536"/>
                <a:gd name="T5" fmla="*/ 0 60000 65536"/>
                <a:gd name="T6" fmla="*/ 0 w 19"/>
                <a:gd name="T7" fmla="*/ 0 h 37"/>
                <a:gd name="T8" fmla="*/ 19 w 19"/>
                <a:gd name="T9" fmla="*/ 37 h 37"/>
              </a:gdLst>
              <a:ahLst/>
              <a:cxnLst>
                <a:cxn ang="T4">
                  <a:pos x="T0" y="T1"/>
                </a:cxn>
                <a:cxn ang="T5">
                  <a:pos x="T2" y="T3"/>
                </a:cxn>
              </a:cxnLst>
              <a:rect l="T6" t="T7" r="T8" b="T9"/>
              <a:pathLst>
                <a:path w="19" h="37">
                  <a:moveTo>
                    <a:pt x="0" y="0"/>
                  </a:moveTo>
                  <a:cubicBezTo>
                    <a:pt x="11" y="9"/>
                    <a:pt x="19" y="27"/>
                    <a:pt x="6" y="37"/>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39" name="Freeform 131">
              <a:extLst>
                <a:ext uri="{FF2B5EF4-FFF2-40B4-BE49-F238E27FC236}">
                  <a16:creationId xmlns:a16="http://schemas.microsoft.com/office/drawing/2014/main" id="{0408802B-D534-4C3E-9D77-D870DF390A79}"/>
                </a:ext>
              </a:extLst>
            </p:cNvPr>
            <p:cNvSpPr>
              <a:spLocks/>
            </p:cNvSpPr>
            <p:nvPr/>
          </p:nvSpPr>
          <p:spPr bwMode="auto">
            <a:xfrm>
              <a:off x="2135" y="1864"/>
              <a:ext cx="70" cy="27"/>
            </a:xfrm>
            <a:custGeom>
              <a:avLst/>
              <a:gdLst>
                <a:gd name="T0" fmla="*/ 0 w 28"/>
                <a:gd name="T1" fmla="*/ 10 h 10"/>
                <a:gd name="T2" fmla="*/ 28 w 28"/>
                <a:gd name="T3" fmla="*/ 2 h 10"/>
                <a:gd name="T4" fmla="*/ 0 60000 65536"/>
                <a:gd name="T5" fmla="*/ 0 60000 65536"/>
                <a:gd name="T6" fmla="*/ 0 w 28"/>
                <a:gd name="T7" fmla="*/ 0 h 10"/>
                <a:gd name="T8" fmla="*/ 28 w 28"/>
                <a:gd name="T9" fmla="*/ 10 h 10"/>
              </a:gdLst>
              <a:ahLst/>
              <a:cxnLst>
                <a:cxn ang="T4">
                  <a:pos x="T0" y="T1"/>
                </a:cxn>
                <a:cxn ang="T5">
                  <a:pos x="T2" y="T3"/>
                </a:cxn>
              </a:cxnLst>
              <a:rect l="T6" t="T7" r="T8" b="T9"/>
              <a:pathLst>
                <a:path w="28" h="10">
                  <a:moveTo>
                    <a:pt x="0" y="10"/>
                  </a:moveTo>
                  <a:cubicBezTo>
                    <a:pt x="8" y="3"/>
                    <a:pt x="18" y="0"/>
                    <a:pt x="28" y="2"/>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0" name="Freeform 132">
              <a:extLst>
                <a:ext uri="{FF2B5EF4-FFF2-40B4-BE49-F238E27FC236}">
                  <a16:creationId xmlns:a16="http://schemas.microsoft.com/office/drawing/2014/main" id="{F043B4D5-22B1-47D0-B0B6-F05B04CA8237}"/>
                </a:ext>
              </a:extLst>
            </p:cNvPr>
            <p:cNvSpPr>
              <a:spLocks/>
            </p:cNvSpPr>
            <p:nvPr/>
          </p:nvSpPr>
          <p:spPr bwMode="auto">
            <a:xfrm>
              <a:off x="2128" y="2317"/>
              <a:ext cx="112" cy="91"/>
            </a:xfrm>
            <a:custGeom>
              <a:avLst/>
              <a:gdLst>
                <a:gd name="T0" fmla="*/ 0 w 45"/>
                <a:gd name="T1" fmla="*/ 24 h 34"/>
                <a:gd name="T2" fmla="*/ 45 w 45"/>
                <a:gd name="T3" fmla="*/ 0 h 34"/>
                <a:gd name="T4" fmla="*/ 0 60000 65536"/>
                <a:gd name="T5" fmla="*/ 0 60000 65536"/>
                <a:gd name="T6" fmla="*/ 0 w 45"/>
                <a:gd name="T7" fmla="*/ 0 h 34"/>
                <a:gd name="T8" fmla="*/ 45 w 45"/>
                <a:gd name="T9" fmla="*/ 34 h 34"/>
              </a:gdLst>
              <a:ahLst/>
              <a:cxnLst>
                <a:cxn ang="T4">
                  <a:pos x="T0" y="T1"/>
                </a:cxn>
                <a:cxn ang="T5">
                  <a:pos x="T2" y="T3"/>
                </a:cxn>
              </a:cxnLst>
              <a:rect l="T6" t="T7" r="T8" b="T9"/>
              <a:pathLst>
                <a:path w="45" h="34">
                  <a:moveTo>
                    <a:pt x="0" y="24"/>
                  </a:moveTo>
                  <a:cubicBezTo>
                    <a:pt x="16" y="34"/>
                    <a:pt x="43" y="19"/>
                    <a:pt x="45"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1" name="Freeform 133">
              <a:extLst>
                <a:ext uri="{FF2B5EF4-FFF2-40B4-BE49-F238E27FC236}">
                  <a16:creationId xmlns:a16="http://schemas.microsoft.com/office/drawing/2014/main" id="{8F7EEBD7-2F93-4920-B86D-0D550996B222}"/>
                </a:ext>
              </a:extLst>
            </p:cNvPr>
            <p:cNvSpPr>
              <a:spLocks/>
            </p:cNvSpPr>
            <p:nvPr/>
          </p:nvSpPr>
          <p:spPr bwMode="auto">
            <a:xfrm>
              <a:off x="2205" y="2293"/>
              <a:ext cx="118" cy="54"/>
            </a:xfrm>
            <a:custGeom>
              <a:avLst/>
              <a:gdLst>
                <a:gd name="T0" fmla="*/ 0 w 47"/>
                <a:gd name="T1" fmla="*/ 0 h 20"/>
                <a:gd name="T2" fmla="*/ 47 w 47"/>
                <a:gd name="T3" fmla="*/ 1 h 20"/>
                <a:gd name="T4" fmla="*/ 0 60000 65536"/>
                <a:gd name="T5" fmla="*/ 0 60000 65536"/>
                <a:gd name="T6" fmla="*/ 0 w 47"/>
                <a:gd name="T7" fmla="*/ 0 h 20"/>
                <a:gd name="T8" fmla="*/ 47 w 47"/>
                <a:gd name="T9" fmla="*/ 20 h 20"/>
              </a:gdLst>
              <a:ahLst/>
              <a:cxnLst>
                <a:cxn ang="T4">
                  <a:pos x="T0" y="T1"/>
                </a:cxn>
                <a:cxn ang="T5">
                  <a:pos x="T2" y="T3"/>
                </a:cxn>
              </a:cxnLst>
              <a:rect l="T6" t="T7" r="T8" b="T9"/>
              <a:pathLst>
                <a:path w="47" h="20">
                  <a:moveTo>
                    <a:pt x="0" y="0"/>
                  </a:moveTo>
                  <a:cubicBezTo>
                    <a:pt x="6" y="20"/>
                    <a:pt x="34" y="11"/>
                    <a:pt x="47" y="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2" name="Freeform 134">
              <a:extLst>
                <a:ext uri="{FF2B5EF4-FFF2-40B4-BE49-F238E27FC236}">
                  <a16:creationId xmlns:a16="http://schemas.microsoft.com/office/drawing/2014/main" id="{9D4E3EDA-C3C8-44ED-B034-09E63A46AED6}"/>
                </a:ext>
              </a:extLst>
            </p:cNvPr>
            <p:cNvSpPr>
              <a:spLocks/>
            </p:cNvSpPr>
            <p:nvPr/>
          </p:nvSpPr>
          <p:spPr bwMode="auto">
            <a:xfrm>
              <a:off x="2130" y="2179"/>
              <a:ext cx="108" cy="53"/>
            </a:xfrm>
            <a:custGeom>
              <a:avLst/>
              <a:gdLst>
                <a:gd name="T0" fmla="*/ 0 w 43"/>
                <a:gd name="T1" fmla="*/ 20 h 20"/>
                <a:gd name="T2" fmla="*/ 43 w 43"/>
                <a:gd name="T3" fmla="*/ 4 h 20"/>
                <a:gd name="T4" fmla="*/ 0 60000 65536"/>
                <a:gd name="T5" fmla="*/ 0 60000 65536"/>
                <a:gd name="T6" fmla="*/ 0 w 43"/>
                <a:gd name="T7" fmla="*/ 0 h 20"/>
                <a:gd name="T8" fmla="*/ 43 w 43"/>
                <a:gd name="T9" fmla="*/ 20 h 20"/>
              </a:gdLst>
              <a:ahLst/>
              <a:cxnLst>
                <a:cxn ang="T4">
                  <a:pos x="T0" y="T1"/>
                </a:cxn>
                <a:cxn ang="T5">
                  <a:pos x="T2" y="T3"/>
                </a:cxn>
              </a:cxnLst>
              <a:rect l="T6" t="T7" r="T8" b="T9"/>
              <a:pathLst>
                <a:path w="43" h="20">
                  <a:moveTo>
                    <a:pt x="0" y="20"/>
                  </a:moveTo>
                  <a:cubicBezTo>
                    <a:pt x="3" y="1"/>
                    <a:pt x="29" y="0"/>
                    <a:pt x="43" y="4"/>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3" name="Freeform 135">
              <a:extLst>
                <a:ext uri="{FF2B5EF4-FFF2-40B4-BE49-F238E27FC236}">
                  <a16:creationId xmlns:a16="http://schemas.microsoft.com/office/drawing/2014/main" id="{5393F066-9D16-4B71-AE46-07B01DA10C97}"/>
                </a:ext>
              </a:extLst>
            </p:cNvPr>
            <p:cNvSpPr>
              <a:spLocks/>
            </p:cNvSpPr>
            <p:nvPr/>
          </p:nvSpPr>
          <p:spPr bwMode="auto">
            <a:xfrm>
              <a:off x="2185" y="2117"/>
              <a:ext cx="28" cy="62"/>
            </a:xfrm>
            <a:custGeom>
              <a:avLst/>
              <a:gdLst>
                <a:gd name="T0" fmla="*/ 0 w 11"/>
                <a:gd name="T1" fmla="*/ 23 h 23"/>
                <a:gd name="T2" fmla="*/ 11 w 11"/>
                <a:gd name="T3" fmla="*/ 0 h 23"/>
                <a:gd name="T4" fmla="*/ 0 60000 65536"/>
                <a:gd name="T5" fmla="*/ 0 60000 65536"/>
                <a:gd name="T6" fmla="*/ 0 w 11"/>
                <a:gd name="T7" fmla="*/ 0 h 23"/>
                <a:gd name="T8" fmla="*/ 11 w 11"/>
                <a:gd name="T9" fmla="*/ 23 h 23"/>
              </a:gdLst>
              <a:ahLst/>
              <a:cxnLst>
                <a:cxn ang="T4">
                  <a:pos x="T0" y="T1"/>
                </a:cxn>
                <a:cxn ang="T5">
                  <a:pos x="T2" y="T3"/>
                </a:cxn>
              </a:cxnLst>
              <a:rect l="T6" t="T7" r="T8" b="T9"/>
              <a:pathLst>
                <a:path w="11" h="23">
                  <a:moveTo>
                    <a:pt x="0" y="23"/>
                  </a:moveTo>
                  <a:cubicBezTo>
                    <a:pt x="0" y="14"/>
                    <a:pt x="2" y="3"/>
                    <a:pt x="11"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4" name="Freeform 136">
              <a:extLst>
                <a:ext uri="{FF2B5EF4-FFF2-40B4-BE49-F238E27FC236}">
                  <a16:creationId xmlns:a16="http://schemas.microsoft.com/office/drawing/2014/main" id="{591E4CD9-289C-4D2E-8247-2CAB5E006529}"/>
                </a:ext>
              </a:extLst>
            </p:cNvPr>
            <p:cNvSpPr>
              <a:spLocks/>
            </p:cNvSpPr>
            <p:nvPr/>
          </p:nvSpPr>
          <p:spPr bwMode="auto">
            <a:xfrm>
              <a:off x="2338" y="1973"/>
              <a:ext cx="37" cy="88"/>
            </a:xfrm>
            <a:custGeom>
              <a:avLst/>
              <a:gdLst>
                <a:gd name="T0" fmla="*/ 5 w 15"/>
                <a:gd name="T1" fmla="*/ 0 h 33"/>
                <a:gd name="T2" fmla="*/ 15 w 15"/>
                <a:gd name="T3" fmla="*/ 33 h 33"/>
                <a:gd name="T4" fmla="*/ 0 60000 65536"/>
                <a:gd name="T5" fmla="*/ 0 60000 65536"/>
                <a:gd name="T6" fmla="*/ 0 w 15"/>
                <a:gd name="T7" fmla="*/ 0 h 33"/>
                <a:gd name="T8" fmla="*/ 15 w 15"/>
                <a:gd name="T9" fmla="*/ 33 h 33"/>
              </a:gdLst>
              <a:ahLst/>
              <a:cxnLst>
                <a:cxn ang="T4">
                  <a:pos x="T0" y="T1"/>
                </a:cxn>
                <a:cxn ang="T5">
                  <a:pos x="T2" y="T3"/>
                </a:cxn>
              </a:cxnLst>
              <a:rect l="T6" t="T7" r="T8" b="T9"/>
              <a:pathLst>
                <a:path w="15" h="33">
                  <a:moveTo>
                    <a:pt x="5" y="0"/>
                  </a:moveTo>
                  <a:cubicBezTo>
                    <a:pt x="0" y="12"/>
                    <a:pt x="3" y="26"/>
                    <a:pt x="15" y="3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5" name="Freeform 137">
              <a:extLst>
                <a:ext uri="{FF2B5EF4-FFF2-40B4-BE49-F238E27FC236}">
                  <a16:creationId xmlns:a16="http://schemas.microsoft.com/office/drawing/2014/main" id="{BFB03368-9CBF-4EBF-8EFF-767EC4D36AA1}"/>
                </a:ext>
              </a:extLst>
            </p:cNvPr>
            <p:cNvSpPr>
              <a:spLocks/>
            </p:cNvSpPr>
            <p:nvPr/>
          </p:nvSpPr>
          <p:spPr bwMode="auto">
            <a:xfrm>
              <a:off x="2295" y="2024"/>
              <a:ext cx="55" cy="5"/>
            </a:xfrm>
            <a:custGeom>
              <a:avLst/>
              <a:gdLst>
                <a:gd name="T0" fmla="*/ 22 w 22"/>
                <a:gd name="T1" fmla="*/ 0 h 2"/>
                <a:gd name="T2" fmla="*/ 0 w 22"/>
                <a:gd name="T3" fmla="*/ 2 h 2"/>
                <a:gd name="T4" fmla="*/ 0 60000 65536"/>
                <a:gd name="T5" fmla="*/ 0 60000 65536"/>
                <a:gd name="T6" fmla="*/ 0 w 22"/>
                <a:gd name="T7" fmla="*/ 0 h 2"/>
                <a:gd name="T8" fmla="*/ 22 w 22"/>
                <a:gd name="T9" fmla="*/ 2 h 2"/>
              </a:gdLst>
              <a:ahLst/>
              <a:cxnLst>
                <a:cxn ang="T4">
                  <a:pos x="T0" y="T1"/>
                </a:cxn>
                <a:cxn ang="T5">
                  <a:pos x="T2" y="T3"/>
                </a:cxn>
              </a:cxnLst>
              <a:rect l="T6" t="T7" r="T8" b="T9"/>
              <a:pathLst>
                <a:path w="22" h="2">
                  <a:moveTo>
                    <a:pt x="22" y="0"/>
                  </a:moveTo>
                  <a:cubicBezTo>
                    <a:pt x="15" y="0"/>
                    <a:pt x="7" y="0"/>
                    <a:pt x="0" y="2"/>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6" name="Freeform 138">
              <a:extLst>
                <a:ext uri="{FF2B5EF4-FFF2-40B4-BE49-F238E27FC236}">
                  <a16:creationId xmlns:a16="http://schemas.microsoft.com/office/drawing/2014/main" id="{198AE8F8-C47E-4736-BAAD-9987AC76E976}"/>
                </a:ext>
              </a:extLst>
            </p:cNvPr>
            <p:cNvSpPr>
              <a:spLocks/>
            </p:cNvSpPr>
            <p:nvPr/>
          </p:nvSpPr>
          <p:spPr bwMode="auto">
            <a:xfrm>
              <a:off x="1685" y="2341"/>
              <a:ext cx="63" cy="123"/>
            </a:xfrm>
            <a:custGeom>
              <a:avLst/>
              <a:gdLst>
                <a:gd name="T0" fmla="*/ 11 w 25"/>
                <a:gd name="T1" fmla="*/ 0 h 46"/>
                <a:gd name="T2" fmla="*/ 25 w 25"/>
                <a:gd name="T3" fmla="*/ 46 h 46"/>
                <a:gd name="T4" fmla="*/ 0 60000 65536"/>
                <a:gd name="T5" fmla="*/ 0 60000 65536"/>
                <a:gd name="T6" fmla="*/ 0 w 25"/>
                <a:gd name="T7" fmla="*/ 0 h 46"/>
                <a:gd name="T8" fmla="*/ 25 w 25"/>
                <a:gd name="T9" fmla="*/ 46 h 46"/>
              </a:gdLst>
              <a:ahLst/>
              <a:cxnLst>
                <a:cxn ang="T4">
                  <a:pos x="T0" y="T1"/>
                </a:cxn>
                <a:cxn ang="T5">
                  <a:pos x="T2" y="T3"/>
                </a:cxn>
              </a:cxnLst>
              <a:rect l="T6" t="T7" r="T8" b="T9"/>
              <a:pathLst>
                <a:path w="25" h="46">
                  <a:moveTo>
                    <a:pt x="11" y="0"/>
                  </a:moveTo>
                  <a:cubicBezTo>
                    <a:pt x="0" y="18"/>
                    <a:pt x="3" y="40"/>
                    <a:pt x="25" y="4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7" name="Freeform 139">
              <a:extLst>
                <a:ext uri="{FF2B5EF4-FFF2-40B4-BE49-F238E27FC236}">
                  <a16:creationId xmlns:a16="http://schemas.microsoft.com/office/drawing/2014/main" id="{4671C00B-B222-47BA-93C7-CA9F08AE5155}"/>
                </a:ext>
              </a:extLst>
            </p:cNvPr>
            <p:cNvSpPr>
              <a:spLocks/>
            </p:cNvSpPr>
            <p:nvPr/>
          </p:nvSpPr>
          <p:spPr bwMode="auto">
            <a:xfrm>
              <a:off x="1735" y="2419"/>
              <a:ext cx="33" cy="101"/>
            </a:xfrm>
            <a:custGeom>
              <a:avLst/>
              <a:gdLst>
                <a:gd name="T0" fmla="*/ 7 w 13"/>
                <a:gd name="T1" fmla="*/ 0 h 38"/>
                <a:gd name="T2" fmla="*/ 13 w 13"/>
                <a:gd name="T3" fmla="*/ 38 h 38"/>
                <a:gd name="T4" fmla="*/ 0 60000 65536"/>
                <a:gd name="T5" fmla="*/ 0 60000 65536"/>
                <a:gd name="T6" fmla="*/ 0 w 13"/>
                <a:gd name="T7" fmla="*/ 0 h 38"/>
                <a:gd name="T8" fmla="*/ 13 w 13"/>
                <a:gd name="T9" fmla="*/ 38 h 38"/>
              </a:gdLst>
              <a:ahLst/>
              <a:cxnLst>
                <a:cxn ang="T4">
                  <a:pos x="T0" y="T1"/>
                </a:cxn>
                <a:cxn ang="T5">
                  <a:pos x="T2" y="T3"/>
                </a:cxn>
              </a:cxnLst>
              <a:rect l="T6" t="T7" r="T8" b="T9"/>
              <a:pathLst>
                <a:path w="13" h="38">
                  <a:moveTo>
                    <a:pt x="7" y="0"/>
                  </a:moveTo>
                  <a:cubicBezTo>
                    <a:pt x="4" y="11"/>
                    <a:pt x="0" y="31"/>
                    <a:pt x="13" y="38"/>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8" name="Freeform 140">
              <a:extLst>
                <a:ext uri="{FF2B5EF4-FFF2-40B4-BE49-F238E27FC236}">
                  <a16:creationId xmlns:a16="http://schemas.microsoft.com/office/drawing/2014/main" id="{A66A7127-8913-4122-89B1-1905135C5EF1}"/>
                </a:ext>
              </a:extLst>
            </p:cNvPr>
            <p:cNvSpPr>
              <a:spLocks/>
            </p:cNvSpPr>
            <p:nvPr/>
          </p:nvSpPr>
          <p:spPr bwMode="auto">
            <a:xfrm>
              <a:off x="1800" y="2205"/>
              <a:ext cx="33" cy="94"/>
            </a:xfrm>
            <a:custGeom>
              <a:avLst/>
              <a:gdLst>
                <a:gd name="T0" fmla="*/ 0 w 13"/>
                <a:gd name="T1" fmla="*/ 0 h 35"/>
                <a:gd name="T2" fmla="*/ 6 w 13"/>
                <a:gd name="T3" fmla="*/ 35 h 35"/>
                <a:gd name="T4" fmla="*/ 0 60000 65536"/>
                <a:gd name="T5" fmla="*/ 0 60000 65536"/>
                <a:gd name="T6" fmla="*/ 0 w 13"/>
                <a:gd name="T7" fmla="*/ 0 h 35"/>
                <a:gd name="T8" fmla="*/ 13 w 13"/>
                <a:gd name="T9" fmla="*/ 35 h 35"/>
              </a:gdLst>
              <a:ahLst/>
              <a:cxnLst>
                <a:cxn ang="T4">
                  <a:pos x="T0" y="T1"/>
                </a:cxn>
                <a:cxn ang="T5">
                  <a:pos x="T2" y="T3"/>
                </a:cxn>
              </a:cxnLst>
              <a:rect l="T6" t="T7" r="T8" b="T9"/>
              <a:pathLst>
                <a:path w="13" h="35">
                  <a:moveTo>
                    <a:pt x="0" y="0"/>
                  </a:moveTo>
                  <a:cubicBezTo>
                    <a:pt x="12" y="8"/>
                    <a:pt x="13" y="23"/>
                    <a:pt x="6" y="3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49" name="Freeform 141">
              <a:extLst>
                <a:ext uri="{FF2B5EF4-FFF2-40B4-BE49-F238E27FC236}">
                  <a16:creationId xmlns:a16="http://schemas.microsoft.com/office/drawing/2014/main" id="{5B1D0240-B1EE-4699-97AC-56DEDF01AD18}"/>
                </a:ext>
              </a:extLst>
            </p:cNvPr>
            <p:cNvSpPr>
              <a:spLocks/>
            </p:cNvSpPr>
            <p:nvPr/>
          </p:nvSpPr>
          <p:spPr bwMode="auto">
            <a:xfrm>
              <a:off x="1825" y="2224"/>
              <a:ext cx="53" cy="19"/>
            </a:xfrm>
            <a:custGeom>
              <a:avLst/>
              <a:gdLst>
                <a:gd name="T0" fmla="*/ 0 w 21"/>
                <a:gd name="T1" fmla="*/ 7 h 7"/>
                <a:gd name="T2" fmla="*/ 21 w 21"/>
                <a:gd name="T3" fmla="*/ 1 h 7"/>
                <a:gd name="T4" fmla="*/ 0 60000 65536"/>
                <a:gd name="T5" fmla="*/ 0 60000 65536"/>
                <a:gd name="T6" fmla="*/ 0 w 21"/>
                <a:gd name="T7" fmla="*/ 0 h 7"/>
                <a:gd name="T8" fmla="*/ 21 w 21"/>
                <a:gd name="T9" fmla="*/ 7 h 7"/>
              </a:gdLst>
              <a:ahLst/>
              <a:cxnLst>
                <a:cxn ang="T4">
                  <a:pos x="T0" y="T1"/>
                </a:cxn>
                <a:cxn ang="T5">
                  <a:pos x="T2" y="T3"/>
                </a:cxn>
              </a:cxnLst>
              <a:rect l="T6" t="T7" r="T8" b="T9"/>
              <a:pathLst>
                <a:path w="21" h="7">
                  <a:moveTo>
                    <a:pt x="0" y="7"/>
                  </a:moveTo>
                  <a:cubicBezTo>
                    <a:pt x="6" y="2"/>
                    <a:pt x="14" y="0"/>
                    <a:pt x="21" y="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0" name="Freeform 142">
              <a:extLst>
                <a:ext uri="{FF2B5EF4-FFF2-40B4-BE49-F238E27FC236}">
                  <a16:creationId xmlns:a16="http://schemas.microsoft.com/office/drawing/2014/main" id="{42573C68-D308-4916-A74E-EB18272C4416}"/>
                </a:ext>
              </a:extLst>
            </p:cNvPr>
            <p:cNvSpPr>
              <a:spLocks/>
            </p:cNvSpPr>
            <p:nvPr/>
          </p:nvSpPr>
          <p:spPr bwMode="auto">
            <a:xfrm>
              <a:off x="1883" y="2547"/>
              <a:ext cx="127" cy="56"/>
            </a:xfrm>
            <a:custGeom>
              <a:avLst/>
              <a:gdLst>
                <a:gd name="T0" fmla="*/ 0 w 51"/>
                <a:gd name="T1" fmla="*/ 0 h 21"/>
                <a:gd name="T2" fmla="*/ 51 w 51"/>
                <a:gd name="T3" fmla="*/ 6 h 21"/>
                <a:gd name="T4" fmla="*/ 0 60000 65536"/>
                <a:gd name="T5" fmla="*/ 0 60000 65536"/>
                <a:gd name="T6" fmla="*/ 0 w 51"/>
                <a:gd name="T7" fmla="*/ 0 h 21"/>
                <a:gd name="T8" fmla="*/ 51 w 51"/>
                <a:gd name="T9" fmla="*/ 21 h 21"/>
              </a:gdLst>
              <a:ahLst/>
              <a:cxnLst>
                <a:cxn ang="T4">
                  <a:pos x="T0" y="T1"/>
                </a:cxn>
                <a:cxn ang="T5">
                  <a:pos x="T2" y="T3"/>
                </a:cxn>
              </a:cxnLst>
              <a:rect l="T6" t="T7" r="T8" b="T9"/>
              <a:pathLst>
                <a:path w="51" h="21">
                  <a:moveTo>
                    <a:pt x="0" y="0"/>
                  </a:moveTo>
                  <a:cubicBezTo>
                    <a:pt x="11" y="21"/>
                    <a:pt x="34" y="16"/>
                    <a:pt x="51" y="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1" name="Freeform 143">
              <a:extLst>
                <a:ext uri="{FF2B5EF4-FFF2-40B4-BE49-F238E27FC236}">
                  <a16:creationId xmlns:a16="http://schemas.microsoft.com/office/drawing/2014/main" id="{E7E800D6-05B6-4A9B-ABC1-2D48BC5EFACD}"/>
                </a:ext>
              </a:extLst>
            </p:cNvPr>
            <p:cNvSpPr>
              <a:spLocks/>
            </p:cNvSpPr>
            <p:nvPr/>
          </p:nvSpPr>
          <p:spPr bwMode="auto">
            <a:xfrm>
              <a:off x="1995" y="2525"/>
              <a:ext cx="35" cy="59"/>
            </a:xfrm>
            <a:custGeom>
              <a:avLst/>
              <a:gdLst>
                <a:gd name="T0" fmla="*/ 0 w 14"/>
                <a:gd name="T1" fmla="*/ 0 h 22"/>
                <a:gd name="T2" fmla="*/ 14 w 14"/>
                <a:gd name="T3" fmla="*/ 22 h 22"/>
                <a:gd name="T4" fmla="*/ 0 60000 65536"/>
                <a:gd name="T5" fmla="*/ 0 60000 65536"/>
                <a:gd name="T6" fmla="*/ 0 w 14"/>
                <a:gd name="T7" fmla="*/ 0 h 22"/>
                <a:gd name="T8" fmla="*/ 14 w 14"/>
                <a:gd name="T9" fmla="*/ 22 h 22"/>
              </a:gdLst>
              <a:ahLst/>
              <a:cxnLst>
                <a:cxn ang="T4">
                  <a:pos x="T0" y="T1"/>
                </a:cxn>
                <a:cxn ang="T5">
                  <a:pos x="T2" y="T3"/>
                </a:cxn>
              </a:cxnLst>
              <a:rect l="T6" t="T7" r="T8" b="T9"/>
              <a:pathLst>
                <a:path w="14" h="22">
                  <a:moveTo>
                    <a:pt x="0" y="0"/>
                  </a:moveTo>
                  <a:cubicBezTo>
                    <a:pt x="0" y="10"/>
                    <a:pt x="5" y="18"/>
                    <a:pt x="14" y="22"/>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2" name="Freeform 144">
              <a:extLst>
                <a:ext uri="{FF2B5EF4-FFF2-40B4-BE49-F238E27FC236}">
                  <a16:creationId xmlns:a16="http://schemas.microsoft.com/office/drawing/2014/main" id="{DC15693A-14C9-4D2A-AF87-B39E10C87C8D}"/>
                </a:ext>
              </a:extLst>
            </p:cNvPr>
            <p:cNvSpPr>
              <a:spLocks/>
            </p:cNvSpPr>
            <p:nvPr/>
          </p:nvSpPr>
          <p:spPr bwMode="auto">
            <a:xfrm>
              <a:off x="1960" y="2309"/>
              <a:ext cx="35" cy="88"/>
            </a:xfrm>
            <a:custGeom>
              <a:avLst/>
              <a:gdLst>
                <a:gd name="T0" fmla="*/ 0 w 14"/>
                <a:gd name="T1" fmla="*/ 0 h 33"/>
                <a:gd name="T2" fmla="*/ 10 w 14"/>
                <a:gd name="T3" fmla="*/ 33 h 33"/>
                <a:gd name="T4" fmla="*/ 0 60000 65536"/>
                <a:gd name="T5" fmla="*/ 0 60000 65536"/>
                <a:gd name="T6" fmla="*/ 0 w 14"/>
                <a:gd name="T7" fmla="*/ 0 h 33"/>
                <a:gd name="T8" fmla="*/ 14 w 14"/>
                <a:gd name="T9" fmla="*/ 33 h 33"/>
              </a:gdLst>
              <a:ahLst/>
              <a:cxnLst>
                <a:cxn ang="T4">
                  <a:pos x="T0" y="T1"/>
                </a:cxn>
                <a:cxn ang="T5">
                  <a:pos x="T2" y="T3"/>
                </a:cxn>
              </a:cxnLst>
              <a:rect l="T6" t="T7" r="T8" b="T9"/>
              <a:pathLst>
                <a:path w="14" h="33">
                  <a:moveTo>
                    <a:pt x="0" y="0"/>
                  </a:moveTo>
                  <a:cubicBezTo>
                    <a:pt x="9" y="9"/>
                    <a:pt x="14" y="21"/>
                    <a:pt x="10" y="33"/>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3" name="Freeform 145">
              <a:extLst>
                <a:ext uri="{FF2B5EF4-FFF2-40B4-BE49-F238E27FC236}">
                  <a16:creationId xmlns:a16="http://schemas.microsoft.com/office/drawing/2014/main" id="{44ADE9C4-BDF8-40D9-929F-15C3E9FDA354}"/>
                </a:ext>
              </a:extLst>
            </p:cNvPr>
            <p:cNvSpPr>
              <a:spLocks/>
            </p:cNvSpPr>
            <p:nvPr/>
          </p:nvSpPr>
          <p:spPr bwMode="auto">
            <a:xfrm>
              <a:off x="1990" y="2341"/>
              <a:ext cx="35" cy="19"/>
            </a:xfrm>
            <a:custGeom>
              <a:avLst/>
              <a:gdLst>
                <a:gd name="T0" fmla="*/ 0 w 14"/>
                <a:gd name="T1" fmla="*/ 7 h 7"/>
                <a:gd name="T2" fmla="*/ 14 w 14"/>
                <a:gd name="T3" fmla="*/ 0 h 7"/>
                <a:gd name="T4" fmla="*/ 0 60000 65536"/>
                <a:gd name="T5" fmla="*/ 0 60000 65536"/>
                <a:gd name="T6" fmla="*/ 0 w 14"/>
                <a:gd name="T7" fmla="*/ 0 h 7"/>
                <a:gd name="T8" fmla="*/ 14 w 14"/>
                <a:gd name="T9" fmla="*/ 7 h 7"/>
              </a:gdLst>
              <a:ahLst/>
              <a:cxnLst>
                <a:cxn ang="T4">
                  <a:pos x="T0" y="T1"/>
                </a:cxn>
                <a:cxn ang="T5">
                  <a:pos x="T2" y="T3"/>
                </a:cxn>
              </a:cxnLst>
              <a:rect l="T6" t="T7" r="T8" b="T9"/>
              <a:pathLst>
                <a:path w="14" h="7">
                  <a:moveTo>
                    <a:pt x="0" y="7"/>
                  </a:moveTo>
                  <a:cubicBezTo>
                    <a:pt x="3" y="2"/>
                    <a:pt x="8" y="0"/>
                    <a:pt x="14"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4" name="Freeform 146">
              <a:extLst>
                <a:ext uri="{FF2B5EF4-FFF2-40B4-BE49-F238E27FC236}">
                  <a16:creationId xmlns:a16="http://schemas.microsoft.com/office/drawing/2014/main" id="{8F2176BE-003D-445E-954E-A327942F95FB}"/>
                </a:ext>
              </a:extLst>
            </p:cNvPr>
            <p:cNvSpPr>
              <a:spLocks/>
            </p:cNvSpPr>
            <p:nvPr/>
          </p:nvSpPr>
          <p:spPr bwMode="auto">
            <a:xfrm>
              <a:off x="2800" y="1915"/>
              <a:ext cx="40" cy="82"/>
            </a:xfrm>
            <a:custGeom>
              <a:avLst/>
              <a:gdLst>
                <a:gd name="T0" fmla="*/ 0 w 16"/>
                <a:gd name="T1" fmla="*/ 0 h 31"/>
                <a:gd name="T2" fmla="*/ 12 w 16"/>
                <a:gd name="T3" fmla="*/ 31 h 31"/>
                <a:gd name="T4" fmla="*/ 0 60000 65536"/>
                <a:gd name="T5" fmla="*/ 0 60000 65536"/>
                <a:gd name="T6" fmla="*/ 0 w 16"/>
                <a:gd name="T7" fmla="*/ 0 h 31"/>
                <a:gd name="T8" fmla="*/ 16 w 16"/>
                <a:gd name="T9" fmla="*/ 31 h 31"/>
              </a:gdLst>
              <a:ahLst/>
              <a:cxnLst>
                <a:cxn ang="T4">
                  <a:pos x="T0" y="T1"/>
                </a:cxn>
                <a:cxn ang="T5">
                  <a:pos x="T2" y="T3"/>
                </a:cxn>
              </a:cxnLst>
              <a:rect l="T6" t="T7" r="T8" b="T9"/>
              <a:pathLst>
                <a:path w="16" h="31">
                  <a:moveTo>
                    <a:pt x="0" y="0"/>
                  </a:moveTo>
                  <a:cubicBezTo>
                    <a:pt x="11" y="5"/>
                    <a:pt x="16" y="21"/>
                    <a:pt x="12" y="3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5" name="Freeform 147">
              <a:extLst>
                <a:ext uri="{FF2B5EF4-FFF2-40B4-BE49-F238E27FC236}">
                  <a16:creationId xmlns:a16="http://schemas.microsoft.com/office/drawing/2014/main" id="{EA6BA090-0FBB-44F0-8D06-ACA03D7CCE94}"/>
                </a:ext>
              </a:extLst>
            </p:cNvPr>
            <p:cNvSpPr>
              <a:spLocks/>
            </p:cNvSpPr>
            <p:nvPr/>
          </p:nvSpPr>
          <p:spPr bwMode="auto">
            <a:xfrm>
              <a:off x="2830" y="1936"/>
              <a:ext cx="30" cy="21"/>
            </a:xfrm>
            <a:custGeom>
              <a:avLst/>
              <a:gdLst>
                <a:gd name="T0" fmla="*/ 0 w 12"/>
                <a:gd name="T1" fmla="*/ 8 h 8"/>
                <a:gd name="T2" fmla="*/ 12 w 12"/>
                <a:gd name="T3" fmla="*/ 0 h 8"/>
                <a:gd name="T4" fmla="*/ 0 60000 65536"/>
                <a:gd name="T5" fmla="*/ 0 60000 65536"/>
                <a:gd name="T6" fmla="*/ 0 w 12"/>
                <a:gd name="T7" fmla="*/ 0 h 8"/>
                <a:gd name="T8" fmla="*/ 12 w 12"/>
                <a:gd name="T9" fmla="*/ 8 h 8"/>
              </a:gdLst>
              <a:ahLst/>
              <a:cxnLst>
                <a:cxn ang="T4">
                  <a:pos x="T0" y="T1"/>
                </a:cxn>
                <a:cxn ang="T5">
                  <a:pos x="T2" y="T3"/>
                </a:cxn>
              </a:cxnLst>
              <a:rect l="T6" t="T7" r="T8" b="T9"/>
              <a:pathLst>
                <a:path w="12" h="8">
                  <a:moveTo>
                    <a:pt x="0" y="8"/>
                  </a:moveTo>
                  <a:cubicBezTo>
                    <a:pt x="2" y="3"/>
                    <a:pt x="6" y="0"/>
                    <a:pt x="12"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6" name="Freeform 148">
              <a:extLst>
                <a:ext uri="{FF2B5EF4-FFF2-40B4-BE49-F238E27FC236}">
                  <a16:creationId xmlns:a16="http://schemas.microsoft.com/office/drawing/2014/main" id="{A9651600-0BCF-4B3F-B84A-3DC89A591A41}"/>
                </a:ext>
              </a:extLst>
            </p:cNvPr>
            <p:cNvSpPr>
              <a:spLocks/>
            </p:cNvSpPr>
            <p:nvPr/>
          </p:nvSpPr>
          <p:spPr bwMode="auto">
            <a:xfrm>
              <a:off x="3155" y="1717"/>
              <a:ext cx="108" cy="54"/>
            </a:xfrm>
            <a:custGeom>
              <a:avLst/>
              <a:gdLst>
                <a:gd name="T0" fmla="*/ 0 w 43"/>
                <a:gd name="T1" fmla="*/ 12 h 20"/>
                <a:gd name="T2" fmla="*/ 43 w 43"/>
                <a:gd name="T3" fmla="*/ 20 h 20"/>
                <a:gd name="T4" fmla="*/ 0 60000 65536"/>
                <a:gd name="T5" fmla="*/ 0 60000 65536"/>
                <a:gd name="T6" fmla="*/ 0 w 43"/>
                <a:gd name="T7" fmla="*/ 0 h 20"/>
                <a:gd name="T8" fmla="*/ 43 w 43"/>
                <a:gd name="T9" fmla="*/ 20 h 20"/>
              </a:gdLst>
              <a:ahLst/>
              <a:cxnLst>
                <a:cxn ang="T4">
                  <a:pos x="T0" y="T1"/>
                </a:cxn>
                <a:cxn ang="T5">
                  <a:pos x="T2" y="T3"/>
                </a:cxn>
              </a:cxnLst>
              <a:rect l="T6" t="T7" r="T8" b="T9"/>
              <a:pathLst>
                <a:path w="43" h="20">
                  <a:moveTo>
                    <a:pt x="0" y="12"/>
                  </a:moveTo>
                  <a:cubicBezTo>
                    <a:pt x="11" y="0"/>
                    <a:pt x="38" y="4"/>
                    <a:pt x="43" y="2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7" name="Freeform 149">
              <a:extLst>
                <a:ext uri="{FF2B5EF4-FFF2-40B4-BE49-F238E27FC236}">
                  <a16:creationId xmlns:a16="http://schemas.microsoft.com/office/drawing/2014/main" id="{798246E9-B036-40B6-9741-A9A4BDA9044F}"/>
                </a:ext>
              </a:extLst>
            </p:cNvPr>
            <p:cNvSpPr>
              <a:spLocks/>
            </p:cNvSpPr>
            <p:nvPr/>
          </p:nvSpPr>
          <p:spPr bwMode="auto">
            <a:xfrm>
              <a:off x="3238" y="1765"/>
              <a:ext cx="60" cy="24"/>
            </a:xfrm>
            <a:custGeom>
              <a:avLst/>
              <a:gdLst>
                <a:gd name="T0" fmla="*/ 0 w 24"/>
                <a:gd name="T1" fmla="*/ 9 h 9"/>
                <a:gd name="T2" fmla="*/ 24 w 24"/>
                <a:gd name="T3" fmla="*/ 1 h 9"/>
                <a:gd name="T4" fmla="*/ 0 60000 65536"/>
                <a:gd name="T5" fmla="*/ 0 60000 65536"/>
                <a:gd name="T6" fmla="*/ 0 w 24"/>
                <a:gd name="T7" fmla="*/ 0 h 9"/>
                <a:gd name="T8" fmla="*/ 24 w 24"/>
                <a:gd name="T9" fmla="*/ 9 h 9"/>
              </a:gdLst>
              <a:ahLst/>
              <a:cxnLst>
                <a:cxn ang="T4">
                  <a:pos x="T0" y="T1"/>
                </a:cxn>
                <a:cxn ang="T5">
                  <a:pos x="T2" y="T3"/>
                </a:cxn>
              </a:cxnLst>
              <a:rect l="T6" t="T7" r="T8" b="T9"/>
              <a:pathLst>
                <a:path w="24" h="9">
                  <a:moveTo>
                    <a:pt x="0" y="9"/>
                  </a:moveTo>
                  <a:cubicBezTo>
                    <a:pt x="6" y="2"/>
                    <a:pt x="15" y="0"/>
                    <a:pt x="24" y="1"/>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8" name="Freeform 150">
              <a:extLst>
                <a:ext uri="{FF2B5EF4-FFF2-40B4-BE49-F238E27FC236}">
                  <a16:creationId xmlns:a16="http://schemas.microsoft.com/office/drawing/2014/main" id="{43F15977-708A-491F-AE87-201D039B14C1}"/>
                </a:ext>
              </a:extLst>
            </p:cNvPr>
            <p:cNvSpPr>
              <a:spLocks/>
            </p:cNvSpPr>
            <p:nvPr/>
          </p:nvSpPr>
          <p:spPr bwMode="auto">
            <a:xfrm>
              <a:off x="2603" y="1816"/>
              <a:ext cx="32" cy="93"/>
            </a:xfrm>
            <a:custGeom>
              <a:avLst/>
              <a:gdLst>
                <a:gd name="T0" fmla="*/ 0 w 13"/>
                <a:gd name="T1" fmla="*/ 0 h 35"/>
                <a:gd name="T2" fmla="*/ 11 w 13"/>
                <a:gd name="T3" fmla="*/ 35 h 35"/>
                <a:gd name="T4" fmla="*/ 0 60000 65536"/>
                <a:gd name="T5" fmla="*/ 0 60000 65536"/>
                <a:gd name="T6" fmla="*/ 0 w 13"/>
                <a:gd name="T7" fmla="*/ 0 h 35"/>
                <a:gd name="T8" fmla="*/ 13 w 13"/>
                <a:gd name="T9" fmla="*/ 35 h 35"/>
              </a:gdLst>
              <a:ahLst/>
              <a:cxnLst>
                <a:cxn ang="T4">
                  <a:pos x="T0" y="T1"/>
                </a:cxn>
                <a:cxn ang="T5">
                  <a:pos x="T2" y="T3"/>
                </a:cxn>
              </a:cxnLst>
              <a:rect l="T6" t="T7" r="T8" b="T9"/>
              <a:pathLst>
                <a:path w="13" h="35">
                  <a:moveTo>
                    <a:pt x="0" y="0"/>
                  </a:moveTo>
                  <a:cubicBezTo>
                    <a:pt x="10" y="9"/>
                    <a:pt x="13" y="22"/>
                    <a:pt x="11" y="3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59" name="Freeform 151">
              <a:extLst>
                <a:ext uri="{FF2B5EF4-FFF2-40B4-BE49-F238E27FC236}">
                  <a16:creationId xmlns:a16="http://schemas.microsoft.com/office/drawing/2014/main" id="{8CEF35C0-CC27-4E6A-ACCB-76FDD6716495}"/>
                </a:ext>
              </a:extLst>
            </p:cNvPr>
            <p:cNvSpPr>
              <a:spLocks/>
            </p:cNvSpPr>
            <p:nvPr/>
          </p:nvSpPr>
          <p:spPr bwMode="auto">
            <a:xfrm>
              <a:off x="2630" y="1853"/>
              <a:ext cx="40" cy="11"/>
            </a:xfrm>
            <a:custGeom>
              <a:avLst/>
              <a:gdLst>
                <a:gd name="T0" fmla="*/ 0 w 16"/>
                <a:gd name="T1" fmla="*/ 4 h 4"/>
                <a:gd name="T2" fmla="*/ 16 w 16"/>
                <a:gd name="T3" fmla="*/ 0 h 4"/>
                <a:gd name="T4" fmla="*/ 0 60000 65536"/>
                <a:gd name="T5" fmla="*/ 0 60000 65536"/>
                <a:gd name="T6" fmla="*/ 0 w 16"/>
                <a:gd name="T7" fmla="*/ 0 h 4"/>
                <a:gd name="T8" fmla="*/ 16 w 16"/>
                <a:gd name="T9" fmla="*/ 4 h 4"/>
              </a:gdLst>
              <a:ahLst/>
              <a:cxnLst>
                <a:cxn ang="T4">
                  <a:pos x="T0" y="T1"/>
                </a:cxn>
                <a:cxn ang="T5">
                  <a:pos x="T2" y="T3"/>
                </a:cxn>
              </a:cxnLst>
              <a:rect l="T6" t="T7" r="T8" b="T9"/>
              <a:pathLst>
                <a:path w="16" h="4">
                  <a:moveTo>
                    <a:pt x="0" y="4"/>
                  </a:moveTo>
                  <a:cubicBezTo>
                    <a:pt x="5" y="1"/>
                    <a:pt x="11" y="0"/>
                    <a:pt x="16"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0" name="Freeform 152">
              <a:extLst>
                <a:ext uri="{FF2B5EF4-FFF2-40B4-BE49-F238E27FC236}">
                  <a16:creationId xmlns:a16="http://schemas.microsoft.com/office/drawing/2014/main" id="{E13D769D-7264-4EFD-888D-56458565D654}"/>
                </a:ext>
              </a:extLst>
            </p:cNvPr>
            <p:cNvSpPr>
              <a:spLocks/>
            </p:cNvSpPr>
            <p:nvPr/>
          </p:nvSpPr>
          <p:spPr bwMode="auto">
            <a:xfrm>
              <a:off x="2403" y="2445"/>
              <a:ext cx="82" cy="59"/>
            </a:xfrm>
            <a:custGeom>
              <a:avLst/>
              <a:gdLst>
                <a:gd name="T0" fmla="*/ 0 w 33"/>
                <a:gd name="T1" fmla="*/ 18 h 22"/>
                <a:gd name="T2" fmla="*/ 33 w 33"/>
                <a:gd name="T3" fmla="*/ 0 h 22"/>
                <a:gd name="T4" fmla="*/ 0 60000 65536"/>
                <a:gd name="T5" fmla="*/ 0 60000 65536"/>
                <a:gd name="T6" fmla="*/ 0 w 33"/>
                <a:gd name="T7" fmla="*/ 0 h 22"/>
                <a:gd name="T8" fmla="*/ 33 w 33"/>
                <a:gd name="T9" fmla="*/ 22 h 22"/>
              </a:gdLst>
              <a:ahLst/>
              <a:cxnLst>
                <a:cxn ang="T4">
                  <a:pos x="T0" y="T1"/>
                </a:cxn>
                <a:cxn ang="T5">
                  <a:pos x="T2" y="T3"/>
                </a:cxn>
              </a:cxnLst>
              <a:rect l="T6" t="T7" r="T8" b="T9"/>
              <a:pathLst>
                <a:path w="33" h="22">
                  <a:moveTo>
                    <a:pt x="0" y="18"/>
                  </a:moveTo>
                  <a:cubicBezTo>
                    <a:pt x="13" y="22"/>
                    <a:pt x="32" y="14"/>
                    <a:pt x="33" y="0"/>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1" name="Freeform 153">
              <a:extLst>
                <a:ext uri="{FF2B5EF4-FFF2-40B4-BE49-F238E27FC236}">
                  <a16:creationId xmlns:a16="http://schemas.microsoft.com/office/drawing/2014/main" id="{E433E81B-2F07-4417-BDD5-C4A51513819A}"/>
                </a:ext>
              </a:extLst>
            </p:cNvPr>
            <p:cNvSpPr>
              <a:spLocks/>
            </p:cNvSpPr>
            <p:nvPr/>
          </p:nvSpPr>
          <p:spPr bwMode="auto">
            <a:xfrm>
              <a:off x="2370" y="2445"/>
              <a:ext cx="38" cy="70"/>
            </a:xfrm>
            <a:custGeom>
              <a:avLst/>
              <a:gdLst>
                <a:gd name="T0" fmla="*/ 10 w 15"/>
                <a:gd name="T1" fmla="*/ 0 h 26"/>
                <a:gd name="T2" fmla="*/ 0 w 15"/>
                <a:gd name="T3" fmla="*/ 26 h 26"/>
                <a:gd name="T4" fmla="*/ 0 60000 65536"/>
                <a:gd name="T5" fmla="*/ 0 60000 65536"/>
                <a:gd name="T6" fmla="*/ 0 w 15"/>
                <a:gd name="T7" fmla="*/ 0 h 26"/>
                <a:gd name="T8" fmla="*/ 15 w 15"/>
                <a:gd name="T9" fmla="*/ 26 h 26"/>
              </a:gdLst>
              <a:ahLst/>
              <a:cxnLst>
                <a:cxn ang="T4">
                  <a:pos x="T0" y="T1"/>
                </a:cxn>
                <a:cxn ang="T5">
                  <a:pos x="T2" y="T3"/>
                </a:cxn>
              </a:cxnLst>
              <a:rect l="T6" t="T7" r="T8" b="T9"/>
              <a:pathLst>
                <a:path w="15" h="26">
                  <a:moveTo>
                    <a:pt x="10" y="0"/>
                  </a:moveTo>
                  <a:cubicBezTo>
                    <a:pt x="15" y="11"/>
                    <a:pt x="11" y="22"/>
                    <a:pt x="0" y="2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2" name="Freeform 154">
              <a:extLst>
                <a:ext uri="{FF2B5EF4-FFF2-40B4-BE49-F238E27FC236}">
                  <a16:creationId xmlns:a16="http://schemas.microsoft.com/office/drawing/2014/main" id="{3FFFCFA7-07F4-42E7-9C2C-67457C9E57A1}"/>
                </a:ext>
              </a:extLst>
            </p:cNvPr>
            <p:cNvSpPr>
              <a:spLocks/>
            </p:cNvSpPr>
            <p:nvPr/>
          </p:nvSpPr>
          <p:spPr bwMode="auto">
            <a:xfrm>
              <a:off x="2230" y="2472"/>
              <a:ext cx="25" cy="67"/>
            </a:xfrm>
            <a:custGeom>
              <a:avLst/>
              <a:gdLst>
                <a:gd name="T0" fmla="*/ 4 w 10"/>
                <a:gd name="T1" fmla="*/ 0 h 25"/>
                <a:gd name="T2" fmla="*/ 10 w 10"/>
                <a:gd name="T3" fmla="*/ 25 h 25"/>
                <a:gd name="T4" fmla="*/ 0 60000 65536"/>
                <a:gd name="T5" fmla="*/ 0 60000 65536"/>
                <a:gd name="T6" fmla="*/ 0 w 10"/>
                <a:gd name="T7" fmla="*/ 0 h 25"/>
                <a:gd name="T8" fmla="*/ 10 w 10"/>
                <a:gd name="T9" fmla="*/ 25 h 25"/>
              </a:gdLst>
              <a:ahLst/>
              <a:cxnLst>
                <a:cxn ang="T4">
                  <a:pos x="T0" y="T1"/>
                </a:cxn>
                <a:cxn ang="T5">
                  <a:pos x="T2" y="T3"/>
                </a:cxn>
              </a:cxnLst>
              <a:rect l="T6" t="T7" r="T8" b="T9"/>
              <a:pathLst>
                <a:path w="10" h="25">
                  <a:moveTo>
                    <a:pt x="4" y="0"/>
                  </a:moveTo>
                  <a:cubicBezTo>
                    <a:pt x="0" y="9"/>
                    <a:pt x="2" y="19"/>
                    <a:pt x="10" y="25"/>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3" name="Freeform 155">
              <a:extLst>
                <a:ext uri="{FF2B5EF4-FFF2-40B4-BE49-F238E27FC236}">
                  <a16:creationId xmlns:a16="http://schemas.microsoft.com/office/drawing/2014/main" id="{4C87651A-C427-4F62-88AE-3E4D42A07F97}"/>
                </a:ext>
              </a:extLst>
            </p:cNvPr>
            <p:cNvSpPr>
              <a:spLocks/>
            </p:cNvSpPr>
            <p:nvPr/>
          </p:nvSpPr>
          <p:spPr bwMode="auto">
            <a:xfrm>
              <a:off x="2188" y="2507"/>
              <a:ext cx="47" cy="16"/>
            </a:xfrm>
            <a:custGeom>
              <a:avLst/>
              <a:gdLst>
                <a:gd name="T0" fmla="*/ 19 w 19"/>
                <a:gd name="T1" fmla="*/ 0 h 6"/>
                <a:gd name="T2" fmla="*/ 0 w 19"/>
                <a:gd name="T3" fmla="*/ 6 h 6"/>
                <a:gd name="T4" fmla="*/ 0 60000 65536"/>
                <a:gd name="T5" fmla="*/ 0 60000 65536"/>
                <a:gd name="T6" fmla="*/ 0 w 19"/>
                <a:gd name="T7" fmla="*/ 0 h 6"/>
                <a:gd name="T8" fmla="*/ 19 w 19"/>
                <a:gd name="T9" fmla="*/ 6 h 6"/>
              </a:gdLst>
              <a:ahLst/>
              <a:cxnLst>
                <a:cxn ang="T4">
                  <a:pos x="T0" y="T1"/>
                </a:cxn>
                <a:cxn ang="T5">
                  <a:pos x="T2" y="T3"/>
                </a:cxn>
              </a:cxnLst>
              <a:rect l="T6" t="T7" r="T8" b="T9"/>
              <a:pathLst>
                <a:path w="19" h="6">
                  <a:moveTo>
                    <a:pt x="19" y="0"/>
                  </a:moveTo>
                  <a:cubicBezTo>
                    <a:pt x="13" y="1"/>
                    <a:pt x="6" y="3"/>
                    <a:pt x="0" y="6"/>
                  </a:cubicBezTo>
                </a:path>
              </a:pathLst>
            </a:custGeom>
            <a:noFill/>
            <a:ln w="7938" cap="rnd">
              <a:solidFill>
                <a:srgbClr val="BE8E0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4" name="Freeform 156">
              <a:extLst>
                <a:ext uri="{FF2B5EF4-FFF2-40B4-BE49-F238E27FC236}">
                  <a16:creationId xmlns:a16="http://schemas.microsoft.com/office/drawing/2014/main" id="{97A50054-3A98-4E21-94A5-C34FAC5253E5}"/>
                </a:ext>
              </a:extLst>
            </p:cNvPr>
            <p:cNvSpPr>
              <a:spLocks/>
            </p:cNvSpPr>
            <p:nvPr/>
          </p:nvSpPr>
          <p:spPr bwMode="auto">
            <a:xfrm>
              <a:off x="2128" y="2341"/>
              <a:ext cx="435" cy="134"/>
            </a:xfrm>
            <a:custGeom>
              <a:avLst/>
              <a:gdLst>
                <a:gd name="T0" fmla="*/ 0 w 174"/>
                <a:gd name="T1" fmla="*/ 49 h 50"/>
                <a:gd name="T2" fmla="*/ 23 w 174"/>
                <a:gd name="T3" fmla="*/ 36 h 50"/>
                <a:gd name="T4" fmla="*/ 46 w 174"/>
                <a:gd name="T5" fmla="*/ 31 h 50"/>
                <a:gd name="T6" fmla="*/ 66 w 174"/>
                <a:gd name="T7" fmla="*/ 16 h 50"/>
                <a:gd name="T8" fmla="*/ 84 w 174"/>
                <a:gd name="T9" fmla="*/ 12 h 50"/>
                <a:gd name="T10" fmla="*/ 132 w 174"/>
                <a:gd name="T11" fmla="*/ 1 h 50"/>
                <a:gd name="T12" fmla="*/ 174 w 174"/>
                <a:gd name="T13" fmla="*/ 5 h 50"/>
                <a:gd name="T14" fmla="*/ 0 60000 65536"/>
                <a:gd name="T15" fmla="*/ 0 60000 65536"/>
                <a:gd name="T16" fmla="*/ 0 60000 65536"/>
                <a:gd name="T17" fmla="*/ 0 60000 65536"/>
                <a:gd name="T18" fmla="*/ 0 60000 65536"/>
                <a:gd name="T19" fmla="*/ 0 60000 65536"/>
                <a:gd name="T20" fmla="*/ 0 60000 65536"/>
                <a:gd name="T21" fmla="*/ 0 w 174"/>
                <a:gd name="T22" fmla="*/ 0 h 50"/>
                <a:gd name="T23" fmla="*/ 174 w 17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 h="50">
                  <a:moveTo>
                    <a:pt x="0" y="49"/>
                  </a:moveTo>
                  <a:cubicBezTo>
                    <a:pt x="12" y="50"/>
                    <a:pt x="14" y="41"/>
                    <a:pt x="23" y="36"/>
                  </a:cubicBezTo>
                  <a:cubicBezTo>
                    <a:pt x="31" y="32"/>
                    <a:pt x="39" y="34"/>
                    <a:pt x="46" y="31"/>
                  </a:cubicBezTo>
                  <a:cubicBezTo>
                    <a:pt x="54" y="28"/>
                    <a:pt x="58" y="20"/>
                    <a:pt x="66" y="16"/>
                  </a:cubicBezTo>
                  <a:cubicBezTo>
                    <a:pt x="71" y="14"/>
                    <a:pt x="79" y="14"/>
                    <a:pt x="84" y="12"/>
                  </a:cubicBezTo>
                  <a:cubicBezTo>
                    <a:pt x="99" y="6"/>
                    <a:pt x="116" y="1"/>
                    <a:pt x="132" y="1"/>
                  </a:cubicBezTo>
                  <a:cubicBezTo>
                    <a:pt x="146" y="0"/>
                    <a:pt x="160" y="7"/>
                    <a:pt x="174" y="5"/>
                  </a:cubicBezTo>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5" name="Freeform 157">
              <a:extLst>
                <a:ext uri="{FF2B5EF4-FFF2-40B4-BE49-F238E27FC236}">
                  <a16:creationId xmlns:a16="http://schemas.microsoft.com/office/drawing/2014/main" id="{774965AF-4517-41D0-AEEB-84AEDE699980}"/>
                </a:ext>
              </a:extLst>
            </p:cNvPr>
            <p:cNvSpPr>
              <a:spLocks/>
            </p:cNvSpPr>
            <p:nvPr/>
          </p:nvSpPr>
          <p:spPr bwMode="auto">
            <a:xfrm>
              <a:off x="2018" y="2024"/>
              <a:ext cx="45" cy="45"/>
            </a:xfrm>
            <a:custGeom>
              <a:avLst/>
              <a:gdLst>
                <a:gd name="T0" fmla="*/ 6 w 18"/>
                <a:gd name="T1" fmla="*/ 17 h 17"/>
                <a:gd name="T2" fmla="*/ 17 w 18"/>
                <a:gd name="T3" fmla="*/ 7 h 17"/>
                <a:gd name="T4" fmla="*/ 0 w 18"/>
                <a:gd name="T5" fmla="*/ 10 h 17"/>
                <a:gd name="T6" fmla="*/ 0 60000 65536"/>
                <a:gd name="T7" fmla="*/ 0 60000 65536"/>
                <a:gd name="T8" fmla="*/ 0 60000 65536"/>
                <a:gd name="T9" fmla="*/ 0 w 18"/>
                <a:gd name="T10" fmla="*/ 0 h 17"/>
                <a:gd name="T11" fmla="*/ 18 w 18"/>
                <a:gd name="T12" fmla="*/ 17 h 17"/>
              </a:gdLst>
              <a:ahLst/>
              <a:cxnLst>
                <a:cxn ang="T6">
                  <a:pos x="T0" y="T1"/>
                </a:cxn>
                <a:cxn ang="T7">
                  <a:pos x="T2" y="T3"/>
                </a:cxn>
                <a:cxn ang="T8">
                  <a:pos x="T4" y="T5"/>
                </a:cxn>
              </a:cxnLst>
              <a:rect l="T9" t="T10" r="T11" b="T12"/>
              <a:pathLst>
                <a:path w="18" h="17">
                  <a:moveTo>
                    <a:pt x="6" y="17"/>
                  </a:moveTo>
                  <a:cubicBezTo>
                    <a:pt x="8" y="15"/>
                    <a:pt x="18" y="11"/>
                    <a:pt x="17" y="7"/>
                  </a:cubicBezTo>
                  <a:cubicBezTo>
                    <a:pt x="15" y="0"/>
                    <a:pt x="2" y="8"/>
                    <a:pt x="0" y="1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6" name="Freeform 158">
              <a:extLst>
                <a:ext uri="{FF2B5EF4-FFF2-40B4-BE49-F238E27FC236}">
                  <a16:creationId xmlns:a16="http://schemas.microsoft.com/office/drawing/2014/main" id="{84080B60-D54D-4F12-B6B7-1F3E18BFEE93}"/>
                </a:ext>
              </a:extLst>
            </p:cNvPr>
            <p:cNvSpPr>
              <a:spLocks/>
            </p:cNvSpPr>
            <p:nvPr/>
          </p:nvSpPr>
          <p:spPr bwMode="auto">
            <a:xfrm>
              <a:off x="2350" y="2048"/>
              <a:ext cx="20" cy="13"/>
            </a:xfrm>
            <a:custGeom>
              <a:avLst/>
              <a:gdLst>
                <a:gd name="T0" fmla="*/ 0 w 8"/>
                <a:gd name="T1" fmla="*/ 5 h 5"/>
                <a:gd name="T2" fmla="*/ 8 w 8"/>
                <a:gd name="T3" fmla="*/ 0 h 5"/>
                <a:gd name="T4" fmla="*/ 0 60000 65536"/>
                <a:gd name="T5" fmla="*/ 0 60000 65536"/>
                <a:gd name="T6" fmla="*/ 0 w 8"/>
                <a:gd name="T7" fmla="*/ 0 h 5"/>
                <a:gd name="T8" fmla="*/ 8 w 8"/>
                <a:gd name="T9" fmla="*/ 5 h 5"/>
              </a:gdLst>
              <a:ahLst/>
              <a:cxnLst>
                <a:cxn ang="T4">
                  <a:pos x="T0" y="T1"/>
                </a:cxn>
                <a:cxn ang="T5">
                  <a:pos x="T2" y="T3"/>
                </a:cxn>
              </a:cxnLst>
              <a:rect l="T6" t="T7" r="T8" b="T9"/>
              <a:pathLst>
                <a:path w="8" h="5">
                  <a:moveTo>
                    <a:pt x="0" y="5"/>
                  </a:moveTo>
                  <a:cubicBezTo>
                    <a:pt x="3" y="4"/>
                    <a:pt x="5" y="3"/>
                    <a:pt x="8"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7" name="Freeform 159">
              <a:extLst>
                <a:ext uri="{FF2B5EF4-FFF2-40B4-BE49-F238E27FC236}">
                  <a16:creationId xmlns:a16="http://schemas.microsoft.com/office/drawing/2014/main" id="{7F3710D3-47F2-4EFA-BA69-02F469EA5F1F}"/>
                </a:ext>
              </a:extLst>
            </p:cNvPr>
            <p:cNvSpPr>
              <a:spLocks/>
            </p:cNvSpPr>
            <p:nvPr/>
          </p:nvSpPr>
          <p:spPr bwMode="auto">
            <a:xfrm>
              <a:off x="2488" y="1968"/>
              <a:ext cx="47" cy="51"/>
            </a:xfrm>
            <a:custGeom>
              <a:avLst/>
              <a:gdLst>
                <a:gd name="T0" fmla="*/ 7 w 19"/>
                <a:gd name="T1" fmla="*/ 2 h 19"/>
                <a:gd name="T2" fmla="*/ 17 w 19"/>
                <a:gd name="T3" fmla="*/ 0 h 19"/>
                <a:gd name="T4" fmla="*/ 0 60000 65536"/>
                <a:gd name="T5" fmla="*/ 0 60000 65536"/>
                <a:gd name="T6" fmla="*/ 0 w 19"/>
                <a:gd name="T7" fmla="*/ 0 h 19"/>
                <a:gd name="T8" fmla="*/ 19 w 19"/>
                <a:gd name="T9" fmla="*/ 19 h 19"/>
              </a:gdLst>
              <a:ahLst/>
              <a:cxnLst>
                <a:cxn ang="T4">
                  <a:pos x="T0" y="T1"/>
                </a:cxn>
                <a:cxn ang="T5">
                  <a:pos x="T2" y="T3"/>
                </a:cxn>
              </a:cxnLst>
              <a:rect l="T6" t="T7" r="T8" b="T9"/>
              <a:pathLst>
                <a:path w="19" h="19">
                  <a:moveTo>
                    <a:pt x="7" y="2"/>
                  </a:moveTo>
                  <a:cubicBezTo>
                    <a:pt x="0" y="19"/>
                    <a:pt x="19" y="13"/>
                    <a:pt x="17"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8" name="Freeform 160">
              <a:extLst>
                <a:ext uri="{FF2B5EF4-FFF2-40B4-BE49-F238E27FC236}">
                  <a16:creationId xmlns:a16="http://schemas.microsoft.com/office/drawing/2014/main" id="{DED2D049-168F-4953-A50A-A0AA03546F6C}"/>
                </a:ext>
              </a:extLst>
            </p:cNvPr>
            <p:cNvSpPr>
              <a:spLocks/>
            </p:cNvSpPr>
            <p:nvPr/>
          </p:nvSpPr>
          <p:spPr bwMode="auto">
            <a:xfrm>
              <a:off x="2620" y="1893"/>
              <a:ext cx="25" cy="8"/>
            </a:xfrm>
            <a:custGeom>
              <a:avLst/>
              <a:gdLst>
                <a:gd name="T0" fmla="*/ 0 w 10"/>
                <a:gd name="T1" fmla="*/ 3 h 3"/>
                <a:gd name="T2" fmla="*/ 10 w 10"/>
                <a:gd name="T3" fmla="*/ 0 h 3"/>
                <a:gd name="T4" fmla="*/ 0 60000 65536"/>
                <a:gd name="T5" fmla="*/ 0 60000 65536"/>
                <a:gd name="T6" fmla="*/ 0 w 10"/>
                <a:gd name="T7" fmla="*/ 0 h 3"/>
                <a:gd name="T8" fmla="*/ 10 w 10"/>
                <a:gd name="T9" fmla="*/ 3 h 3"/>
              </a:gdLst>
              <a:ahLst/>
              <a:cxnLst>
                <a:cxn ang="T4">
                  <a:pos x="T0" y="T1"/>
                </a:cxn>
                <a:cxn ang="T5">
                  <a:pos x="T2" y="T3"/>
                </a:cxn>
              </a:cxnLst>
              <a:rect l="T6" t="T7" r="T8" b="T9"/>
              <a:pathLst>
                <a:path w="10" h="3">
                  <a:moveTo>
                    <a:pt x="0" y="3"/>
                  </a:moveTo>
                  <a:cubicBezTo>
                    <a:pt x="3" y="1"/>
                    <a:pt x="6" y="0"/>
                    <a:pt x="1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69" name="Freeform 161">
              <a:extLst>
                <a:ext uri="{FF2B5EF4-FFF2-40B4-BE49-F238E27FC236}">
                  <a16:creationId xmlns:a16="http://schemas.microsoft.com/office/drawing/2014/main" id="{C15CECEF-FB04-4FE1-8337-DC30A725C517}"/>
                </a:ext>
              </a:extLst>
            </p:cNvPr>
            <p:cNvSpPr>
              <a:spLocks/>
            </p:cNvSpPr>
            <p:nvPr/>
          </p:nvSpPr>
          <p:spPr bwMode="auto">
            <a:xfrm>
              <a:off x="2608" y="1808"/>
              <a:ext cx="12" cy="19"/>
            </a:xfrm>
            <a:custGeom>
              <a:avLst/>
              <a:gdLst>
                <a:gd name="T0" fmla="*/ 5 w 5"/>
                <a:gd name="T1" fmla="*/ 0 h 7"/>
                <a:gd name="T2" fmla="*/ 0 w 5"/>
                <a:gd name="T3" fmla="*/ 7 h 7"/>
                <a:gd name="T4" fmla="*/ 0 60000 65536"/>
                <a:gd name="T5" fmla="*/ 0 60000 65536"/>
                <a:gd name="T6" fmla="*/ 0 w 5"/>
                <a:gd name="T7" fmla="*/ 0 h 7"/>
                <a:gd name="T8" fmla="*/ 5 w 5"/>
                <a:gd name="T9" fmla="*/ 7 h 7"/>
              </a:gdLst>
              <a:ahLst/>
              <a:cxnLst>
                <a:cxn ang="T4">
                  <a:pos x="T0" y="T1"/>
                </a:cxn>
                <a:cxn ang="T5">
                  <a:pos x="T2" y="T3"/>
                </a:cxn>
              </a:cxnLst>
              <a:rect l="T6" t="T7" r="T8" b="T9"/>
              <a:pathLst>
                <a:path w="5" h="7">
                  <a:moveTo>
                    <a:pt x="5" y="0"/>
                  </a:moveTo>
                  <a:cubicBezTo>
                    <a:pt x="3" y="3"/>
                    <a:pt x="1" y="5"/>
                    <a:pt x="0" y="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0" name="Freeform 162">
              <a:extLst>
                <a:ext uri="{FF2B5EF4-FFF2-40B4-BE49-F238E27FC236}">
                  <a16:creationId xmlns:a16="http://schemas.microsoft.com/office/drawing/2014/main" id="{F6B6FEB3-29F0-4C97-B0DF-1B090E1B1EB6}"/>
                </a:ext>
              </a:extLst>
            </p:cNvPr>
            <p:cNvSpPr>
              <a:spLocks/>
            </p:cNvSpPr>
            <p:nvPr/>
          </p:nvSpPr>
          <p:spPr bwMode="auto">
            <a:xfrm>
              <a:off x="2445" y="1755"/>
              <a:ext cx="18" cy="32"/>
            </a:xfrm>
            <a:custGeom>
              <a:avLst/>
              <a:gdLst>
                <a:gd name="T0" fmla="*/ 7 w 7"/>
                <a:gd name="T1" fmla="*/ 3 h 12"/>
                <a:gd name="T2" fmla="*/ 0 w 7"/>
                <a:gd name="T3" fmla="*/ 12 h 12"/>
                <a:gd name="T4" fmla="*/ 2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3"/>
                  </a:moveTo>
                  <a:cubicBezTo>
                    <a:pt x="7" y="8"/>
                    <a:pt x="5" y="12"/>
                    <a:pt x="0" y="12"/>
                  </a:cubicBezTo>
                  <a:cubicBezTo>
                    <a:pt x="1" y="8"/>
                    <a:pt x="1" y="4"/>
                    <a:pt x="2"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1" name="Freeform 163">
              <a:extLst>
                <a:ext uri="{FF2B5EF4-FFF2-40B4-BE49-F238E27FC236}">
                  <a16:creationId xmlns:a16="http://schemas.microsoft.com/office/drawing/2014/main" id="{938FDB4C-4785-4C0F-B2FF-C83FAE553784}"/>
                </a:ext>
              </a:extLst>
            </p:cNvPr>
            <p:cNvSpPr>
              <a:spLocks/>
            </p:cNvSpPr>
            <p:nvPr/>
          </p:nvSpPr>
          <p:spPr bwMode="auto">
            <a:xfrm>
              <a:off x="2358" y="1781"/>
              <a:ext cx="12" cy="14"/>
            </a:xfrm>
            <a:custGeom>
              <a:avLst/>
              <a:gdLst>
                <a:gd name="T0" fmla="*/ 0 w 5"/>
                <a:gd name="T1" fmla="*/ 0 h 5"/>
                <a:gd name="T2" fmla="*/ 5 w 5"/>
                <a:gd name="T3" fmla="*/ 5 h 5"/>
                <a:gd name="T4" fmla="*/ 0 60000 65536"/>
                <a:gd name="T5" fmla="*/ 0 60000 65536"/>
                <a:gd name="T6" fmla="*/ 0 w 5"/>
                <a:gd name="T7" fmla="*/ 0 h 5"/>
                <a:gd name="T8" fmla="*/ 5 w 5"/>
                <a:gd name="T9" fmla="*/ 5 h 5"/>
              </a:gdLst>
              <a:ahLst/>
              <a:cxnLst>
                <a:cxn ang="T4">
                  <a:pos x="T0" y="T1"/>
                </a:cxn>
                <a:cxn ang="T5">
                  <a:pos x="T2" y="T3"/>
                </a:cxn>
              </a:cxnLst>
              <a:rect l="T6" t="T7" r="T8" b="T9"/>
              <a:pathLst>
                <a:path w="5" h="5">
                  <a:moveTo>
                    <a:pt x="0" y="0"/>
                  </a:moveTo>
                  <a:cubicBezTo>
                    <a:pt x="2" y="2"/>
                    <a:pt x="3" y="3"/>
                    <a:pt x="5" y="5"/>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2" name="Freeform 164">
              <a:extLst>
                <a:ext uri="{FF2B5EF4-FFF2-40B4-BE49-F238E27FC236}">
                  <a16:creationId xmlns:a16="http://schemas.microsoft.com/office/drawing/2014/main" id="{08147BC0-C5DB-471D-BDF9-4924251A98CF}"/>
                </a:ext>
              </a:extLst>
            </p:cNvPr>
            <p:cNvSpPr>
              <a:spLocks/>
            </p:cNvSpPr>
            <p:nvPr/>
          </p:nvSpPr>
          <p:spPr bwMode="auto">
            <a:xfrm>
              <a:off x="2250" y="1747"/>
              <a:ext cx="20" cy="21"/>
            </a:xfrm>
            <a:custGeom>
              <a:avLst/>
              <a:gdLst>
                <a:gd name="T0" fmla="*/ 0 w 8"/>
                <a:gd name="T1" fmla="*/ 0 h 8"/>
                <a:gd name="T2" fmla="*/ 8 w 8"/>
                <a:gd name="T3" fmla="*/ 8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0" y="0"/>
                  </a:moveTo>
                  <a:cubicBezTo>
                    <a:pt x="3" y="2"/>
                    <a:pt x="6" y="5"/>
                    <a:pt x="8"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3" name="Freeform 165">
              <a:extLst>
                <a:ext uri="{FF2B5EF4-FFF2-40B4-BE49-F238E27FC236}">
                  <a16:creationId xmlns:a16="http://schemas.microsoft.com/office/drawing/2014/main" id="{C846A0CF-C184-41ED-BC41-E640BC872FAE}"/>
                </a:ext>
              </a:extLst>
            </p:cNvPr>
            <p:cNvSpPr>
              <a:spLocks/>
            </p:cNvSpPr>
            <p:nvPr/>
          </p:nvSpPr>
          <p:spPr bwMode="auto">
            <a:xfrm>
              <a:off x="2103" y="1821"/>
              <a:ext cx="20" cy="16"/>
            </a:xfrm>
            <a:custGeom>
              <a:avLst/>
              <a:gdLst>
                <a:gd name="T0" fmla="*/ 0 w 8"/>
                <a:gd name="T1" fmla="*/ 6 h 6"/>
                <a:gd name="T2" fmla="*/ 8 w 8"/>
                <a:gd name="T3" fmla="*/ 0 h 6"/>
                <a:gd name="T4" fmla="*/ 0 60000 65536"/>
                <a:gd name="T5" fmla="*/ 0 60000 65536"/>
                <a:gd name="T6" fmla="*/ 0 w 8"/>
                <a:gd name="T7" fmla="*/ 0 h 6"/>
                <a:gd name="T8" fmla="*/ 8 w 8"/>
                <a:gd name="T9" fmla="*/ 6 h 6"/>
              </a:gdLst>
              <a:ahLst/>
              <a:cxnLst>
                <a:cxn ang="T4">
                  <a:pos x="T0" y="T1"/>
                </a:cxn>
                <a:cxn ang="T5">
                  <a:pos x="T2" y="T3"/>
                </a:cxn>
              </a:cxnLst>
              <a:rect l="T6" t="T7" r="T8" b="T9"/>
              <a:pathLst>
                <a:path w="8" h="6">
                  <a:moveTo>
                    <a:pt x="0" y="6"/>
                  </a:moveTo>
                  <a:cubicBezTo>
                    <a:pt x="3" y="5"/>
                    <a:pt x="5" y="3"/>
                    <a:pt x="8"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4" name="Freeform 166">
              <a:extLst>
                <a:ext uri="{FF2B5EF4-FFF2-40B4-BE49-F238E27FC236}">
                  <a16:creationId xmlns:a16="http://schemas.microsoft.com/office/drawing/2014/main" id="{F633270B-3F4F-472B-8A8C-A62DADA8AAE1}"/>
                </a:ext>
              </a:extLst>
            </p:cNvPr>
            <p:cNvSpPr>
              <a:spLocks/>
            </p:cNvSpPr>
            <p:nvPr/>
          </p:nvSpPr>
          <p:spPr bwMode="auto">
            <a:xfrm>
              <a:off x="2193" y="1856"/>
              <a:ext cx="2" cy="16"/>
            </a:xfrm>
            <a:custGeom>
              <a:avLst/>
              <a:gdLst>
                <a:gd name="T0" fmla="*/ 0 w 1"/>
                <a:gd name="T1" fmla="*/ 0 h 6"/>
                <a:gd name="T2" fmla="*/ 1 w 1"/>
                <a:gd name="T3" fmla="*/ 6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0"/>
                  </a:moveTo>
                  <a:cubicBezTo>
                    <a:pt x="1" y="2"/>
                    <a:pt x="1" y="4"/>
                    <a:pt x="1"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5" name="Freeform 167">
              <a:extLst>
                <a:ext uri="{FF2B5EF4-FFF2-40B4-BE49-F238E27FC236}">
                  <a16:creationId xmlns:a16="http://schemas.microsoft.com/office/drawing/2014/main" id="{65D35C75-7065-45E9-8ADC-34D1996096D4}"/>
                </a:ext>
              </a:extLst>
            </p:cNvPr>
            <p:cNvSpPr>
              <a:spLocks/>
            </p:cNvSpPr>
            <p:nvPr/>
          </p:nvSpPr>
          <p:spPr bwMode="auto">
            <a:xfrm>
              <a:off x="2120" y="1915"/>
              <a:ext cx="13" cy="10"/>
            </a:xfrm>
            <a:custGeom>
              <a:avLst/>
              <a:gdLst>
                <a:gd name="T0" fmla="*/ 0 w 5"/>
                <a:gd name="T1" fmla="*/ 0 h 4"/>
                <a:gd name="T2" fmla="*/ 5 w 5"/>
                <a:gd name="T3" fmla="*/ 4 h 4"/>
                <a:gd name="T4" fmla="*/ 0 60000 65536"/>
                <a:gd name="T5" fmla="*/ 0 60000 65536"/>
                <a:gd name="T6" fmla="*/ 0 w 5"/>
                <a:gd name="T7" fmla="*/ 0 h 4"/>
                <a:gd name="T8" fmla="*/ 5 w 5"/>
                <a:gd name="T9" fmla="*/ 4 h 4"/>
              </a:gdLst>
              <a:ahLst/>
              <a:cxnLst>
                <a:cxn ang="T4">
                  <a:pos x="T0" y="T1"/>
                </a:cxn>
                <a:cxn ang="T5">
                  <a:pos x="T2" y="T3"/>
                </a:cxn>
              </a:cxnLst>
              <a:rect l="T6" t="T7" r="T8" b="T9"/>
              <a:pathLst>
                <a:path w="5" h="4">
                  <a:moveTo>
                    <a:pt x="0" y="0"/>
                  </a:moveTo>
                  <a:cubicBezTo>
                    <a:pt x="1" y="2"/>
                    <a:pt x="3" y="3"/>
                    <a:pt x="5" y="4"/>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6" name="Freeform 168">
              <a:extLst>
                <a:ext uri="{FF2B5EF4-FFF2-40B4-BE49-F238E27FC236}">
                  <a16:creationId xmlns:a16="http://schemas.microsoft.com/office/drawing/2014/main" id="{C5088634-4EDD-4A67-AFD6-3F1A0D5EEAC7}"/>
                </a:ext>
              </a:extLst>
            </p:cNvPr>
            <p:cNvSpPr>
              <a:spLocks/>
            </p:cNvSpPr>
            <p:nvPr/>
          </p:nvSpPr>
          <p:spPr bwMode="auto">
            <a:xfrm>
              <a:off x="1965" y="1941"/>
              <a:ext cx="38" cy="24"/>
            </a:xfrm>
            <a:custGeom>
              <a:avLst/>
              <a:gdLst>
                <a:gd name="T0" fmla="*/ 15 w 15"/>
                <a:gd name="T1" fmla="*/ 0 h 9"/>
                <a:gd name="T2" fmla="*/ 0 w 15"/>
                <a:gd name="T3" fmla="*/ 4 h 9"/>
                <a:gd name="T4" fmla="*/ 15 w 15"/>
                <a:gd name="T5" fmla="*/ 8 h 9"/>
                <a:gd name="T6" fmla="*/ 0 60000 65536"/>
                <a:gd name="T7" fmla="*/ 0 60000 65536"/>
                <a:gd name="T8" fmla="*/ 0 60000 65536"/>
                <a:gd name="T9" fmla="*/ 0 w 15"/>
                <a:gd name="T10" fmla="*/ 0 h 9"/>
                <a:gd name="T11" fmla="*/ 15 w 15"/>
                <a:gd name="T12" fmla="*/ 9 h 9"/>
              </a:gdLst>
              <a:ahLst/>
              <a:cxnLst>
                <a:cxn ang="T6">
                  <a:pos x="T0" y="T1"/>
                </a:cxn>
                <a:cxn ang="T7">
                  <a:pos x="T2" y="T3"/>
                </a:cxn>
                <a:cxn ang="T8">
                  <a:pos x="T4" y="T5"/>
                </a:cxn>
              </a:cxnLst>
              <a:rect l="T9" t="T10" r="T11" b="T12"/>
              <a:pathLst>
                <a:path w="15" h="9">
                  <a:moveTo>
                    <a:pt x="15" y="0"/>
                  </a:moveTo>
                  <a:cubicBezTo>
                    <a:pt x="10" y="1"/>
                    <a:pt x="4" y="1"/>
                    <a:pt x="0" y="4"/>
                  </a:cubicBezTo>
                  <a:cubicBezTo>
                    <a:pt x="2" y="9"/>
                    <a:pt x="9" y="9"/>
                    <a:pt x="15"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7" name="Freeform 169">
              <a:extLst>
                <a:ext uri="{FF2B5EF4-FFF2-40B4-BE49-F238E27FC236}">
                  <a16:creationId xmlns:a16="http://schemas.microsoft.com/office/drawing/2014/main" id="{0AC2EB3E-CC27-4B85-855D-127BA2BFDCE3}"/>
                </a:ext>
              </a:extLst>
            </p:cNvPr>
            <p:cNvSpPr>
              <a:spLocks/>
            </p:cNvSpPr>
            <p:nvPr/>
          </p:nvSpPr>
          <p:spPr bwMode="auto">
            <a:xfrm>
              <a:off x="1923" y="2027"/>
              <a:ext cx="25" cy="45"/>
            </a:xfrm>
            <a:custGeom>
              <a:avLst/>
              <a:gdLst>
                <a:gd name="T0" fmla="*/ 6 w 10"/>
                <a:gd name="T1" fmla="*/ 17 h 17"/>
                <a:gd name="T2" fmla="*/ 10 w 10"/>
                <a:gd name="T3" fmla="*/ 9 h 17"/>
                <a:gd name="T4" fmla="*/ 0 60000 65536"/>
                <a:gd name="T5" fmla="*/ 0 60000 65536"/>
                <a:gd name="T6" fmla="*/ 0 w 10"/>
                <a:gd name="T7" fmla="*/ 0 h 17"/>
                <a:gd name="T8" fmla="*/ 10 w 10"/>
                <a:gd name="T9" fmla="*/ 17 h 17"/>
              </a:gdLst>
              <a:ahLst/>
              <a:cxnLst>
                <a:cxn ang="T4">
                  <a:pos x="T0" y="T1"/>
                </a:cxn>
                <a:cxn ang="T5">
                  <a:pos x="T2" y="T3"/>
                </a:cxn>
              </a:cxnLst>
              <a:rect l="T6" t="T7" r="T8" b="T9"/>
              <a:pathLst>
                <a:path w="10" h="17">
                  <a:moveTo>
                    <a:pt x="6" y="17"/>
                  </a:moveTo>
                  <a:cubicBezTo>
                    <a:pt x="0" y="9"/>
                    <a:pt x="5" y="0"/>
                    <a:pt x="10" y="9"/>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8" name="Freeform 170">
              <a:extLst>
                <a:ext uri="{FF2B5EF4-FFF2-40B4-BE49-F238E27FC236}">
                  <a16:creationId xmlns:a16="http://schemas.microsoft.com/office/drawing/2014/main" id="{B471E3E1-E8EC-4660-8CC9-4639C41DA272}"/>
                </a:ext>
              </a:extLst>
            </p:cNvPr>
            <p:cNvSpPr>
              <a:spLocks/>
            </p:cNvSpPr>
            <p:nvPr/>
          </p:nvSpPr>
          <p:spPr bwMode="auto">
            <a:xfrm>
              <a:off x="1763" y="2024"/>
              <a:ext cx="37" cy="37"/>
            </a:xfrm>
            <a:custGeom>
              <a:avLst/>
              <a:gdLst>
                <a:gd name="T0" fmla="*/ 0 w 15"/>
                <a:gd name="T1" fmla="*/ 7 h 14"/>
                <a:gd name="T2" fmla="*/ 1 w 15"/>
                <a:gd name="T3" fmla="*/ 0 h 14"/>
                <a:gd name="T4" fmla="*/ 0 60000 65536"/>
                <a:gd name="T5" fmla="*/ 0 60000 65536"/>
                <a:gd name="T6" fmla="*/ 0 w 15"/>
                <a:gd name="T7" fmla="*/ 0 h 14"/>
                <a:gd name="T8" fmla="*/ 15 w 15"/>
                <a:gd name="T9" fmla="*/ 14 h 14"/>
              </a:gdLst>
              <a:ahLst/>
              <a:cxnLst>
                <a:cxn ang="T4">
                  <a:pos x="T0" y="T1"/>
                </a:cxn>
                <a:cxn ang="T5">
                  <a:pos x="T2" y="T3"/>
                </a:cxn>
              </a:cxnLst>
              <a:rect l="T6" t="T7" r="T8" b="T9"/>
              <a:pathLst>
                <a:path w="15" h="14">
                  <a:moveTo>
                    <a:pt x="0" y="7"/>
                  </a:moveTo>
                  <a:cubicBezTo>
                    <a:pt x="7" y="14"/>
                    <a:pt x="15" y="3"/>
                    <a:pt x="1"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79" name="Freeform 171">
              <a:extLst>
                <a:ext uri="{FF2B5EF4-FFF2-40B4-BE49-F238E27FC236}">
                  <a16:creationId xmlns:a16="http://schemas.microsoft.com/office/drawing/2014/main" id="{A8EF2ACD-1B59-47B5-8229-B1C5D9094C30}"/>
                </a:ext>
              </a:extLst>
            </p:cNvPr>
            <p:cNvSpPr>
              <a:spLocks/>
            </p:cNvSpPr>
            <p:nvPr/>
          </p:nvSpPr>
          <p:spPr bwMode="auto">
            <a:xfrm>
              <a:off x="1830" y="1963"/>
              <a:ext cx="10" cy="13"/>
            </a:xfrm>
            <a:custGeom>
              <a:avLst/>
              <a:gdLst>
                <a:gd name="T0" fmla="*/ 0 w 4"/>
                <a:gd name="T1" fmla="*/ 5 h 5"/>
                <a:gd name="T2" fmla="*/ 4 w 4"/>
                <a:gd name="T3" fmla="*/ 0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0" y="5"/>
                  </a:moveTo>
                  <a:cubicBezTo>
                    <a:pt x="1" y="4"/>
                    <a:pt x="2" y="2"/>
                    <a:pt x="4"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0" name="Freeform 172">
              <a:extLst>
                <a:ext uri="{FF2B5EF4-FFF2-40B4-BE49-F238E27FC236}">
                  <a16:creationId xmlns:a16="http://schemas.microsoft.com/office/drawing/2014/main" id="{DF74274A-7EE8-463E-BB46-3823654233B7}"/>
                </a:ext>
              </a:extLst>
            </p:cNvPr>
            <p:cNvSpPr>
              <a:spLocks/>
            </p:cNvSpPr>
            <p:nvPr/>
          </p:nvSpPr>
          <p:spPr bwMode="auto">
            <a:xfrm>
              <a:off x="1853" y="1883"/>
              <a:ext cx="22" cy="26"/>
            </a:xfrm>
            <a:custGeom>
              <a:avLst/>
              <a:gdLst>
                <a:gd name="T0" fmla="*/ 7 w 9"/>
                <a:gd name="T1" fmla="*/ 0 h 10"/>
                <a:gd name="T2" fmla="*/ 1 w 9"/>
                <a:gd name="T3" fmla="*/ 7 h 10"/>
                <a:gd name="T4" fmla="*/ 2 w 9"/>
                <a:gd name="T5" fmla="*/ 4 h 10"/>
                <a:gd name="T6" fmla="*/ 0 60000 65536"/>
                <a:gd name="T7" fmla="*/ 0 60000 65536"/>
                <a:gd name="T8" fmla="*/ 0 60000 65536"/>
                <a:gd name="T9" fmla="*/ 0 w 9"/>
                <a:gd name="T10" fmla="*/ 0 h 10"/>
                <a:gd name="T11" fmla="*/ 9 w 9"/>
                <a:gd name="T12" fmla="*/ 10 h 10"/>
              </a:gdLst>
              <a:ahLst/>
              <a:cxnLst>
                <a:cxn ang="T6">
                  <a:pos x="T0" y="T1"/>
                </a:cxn>
                <a:cxn ang="T7">
                  <a:pos x="T2" y="T3"/>
                </a:cxn>
                <a:cxn ang="T8">
                  <a:pos x="T4" y="T5"/>
                </a:cxn>
              </a:cxnLst>
              <a:rect l="T9" t="T10" r="T11" b="T12"/>
              <a:pathLst>
                <a:path w="9" h="10">
                  <a:moveTo>
                    <a:pt x="7" y="0"/>
                  </a:moveTo>
                  <a:cubicBezTo>
                    <a:pt x="9" y="6"/>
                    <a:pt x="6" y="10"/>
                    <a:pt x="1" y="7"/>
                  </a:cubicBezTo>
                  <a:cubicBezTo>
                    <a:pt x="0" y="6"/>
                    <a:pt x="1" y="6"/>
                    <a:pt x="2" y="4"/>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1" name="Freeform 173">
              <a:extLst>
                <a:ext uri="{FF2B5EF4-FFF2-40B4-BE49-F238E27FC236}">
                  <a16:creationId xmlns:a16="http://schemas.microsoft.com/office/drawing/2014/main" id="{7E7D5AA8-231D-4D38-8A09-15DFE1DA1F53}"/>
                </a:ext>
              </a:extLst>
            </p:cNvPr>
            <p:cNvSpPr>
              <a:spLocks/>
            </p:cNvSpPr>
            <p:nvPr/>
          </p:nvSpPr>
          <p:spPr bwMode="auto">
            <a:xfrm>
              <a:off x="1950" y="2307"/>
              <a:ext cx="23" cy="13"/>
            </a:xfrm>
            <a:custGeom>
              <a:avLst/>
              <a:gdLst>
                <a:gd name="T0" fmla="*/ 0 w 9"/>
                <a:gd name="T1" fmla="*/ 5 h 5"/>
                <a:gd name="T2" fmla="*/ 9 w 9"/>
                <a:gd name="T3" fmla="*/ 0 h 5"/>
                <a:gd name="T4" fmla="*/ 0 60000 65536"/>
                <a:gd name="T5" fmla="*/ 0 60000 65536"/>
                <a:gd name="T6" fmla="*/ 0 w 9"/>
                <a:gd name="T7" fmla="*/ 0 h 5"/>
                <a:gd name="T8" fmla="*/ 9 w 9"/>
                <a:gd name="T9" fmla="*/ 5 h 5"/>
              </a:gdLst>
              <a:ahLst/>
              <a:cxnLst>
                <a:cxn ang="T4">
                  <a:pos x="T0" y="T1"/>
                </a:cxn>
                <a:cxn ang="T5">
                  <a:pos x="T2" y="T3"/>
                </a:cxn>
              </a:cxnLst>
              <a:rect l="T6" t="T7" r="T8" b="T9"/>
              <a:pathLst>
                <a:path w="9" h="5">
                  <a:moveTo>
                    <a:pt x="0" y="5"/>
                  </a:moveTo>
                  <a:cubicBezTo>
                    <a:pt x="3" y="5"/>
                    <a:pt x="6" y="3"/>
                    <a:pt x="9"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2" name="Freeform 174">
              <a:extLst>
                <a:ext uri="{FF2B5EF4-FFF2-40B4-BE49-F238E27FC236}">
                  <a16:creationId xmlns:a16="http://schemas.microsoft.com/office/drawing/2014/main" id="{19E12429-34A5-4B7B-ACC6-04F3197D311C}"/>
                </a:ext>
              </a:extLst>
            </p:cNvPr>
            <p:cNvSpPr>
              <a:spLocks/>
            </p:cNvSpPr>
            <p:nvPr/>
          </p:nvSpPr>
          <p:spPr bwMode="auto">
            <a:xfrm>
              <a:off x="1813" y="2267"/>
              <a:ext cx="27" cy="40"/>
            </a:xfrm>
            <a:custGeom>
              <a:avLst/>
              <a:gdLst>
                <a:gd name="T0" fmla="*/ 0 w 11"/>
                <a:gd name="T1" fmla="*/ 7 h 15"/>
                <a:gd name="T2" fmla="*/ 0 w 11"/>
                <a:gd name="T3" fmla="*/ 0 h 15"/>
                <a:gd name="T4" fmla="*/ 0 60000 65536"/>
                <a:gd name="T5" fmla="*/ 0 60000 65536"/>
                <a:gd name="T6" fmla="*/ 0 w 11"/>
                <a:gd name="T7" fmla="*/ 0 h 15"/>
                <a:gd name="T8" fmla="*/ 11 w 11"/>
                <a:gd name="T9" fmla="*/ 15 h 15"/>
              </a:gdLst>
              <a:ahLst/>
              <a:cxnLst>
                <a:cxn ang="T4">
                  <a:pos x="T0" y="T1"/>
                </a:cxn>
                <a:cxn ang="T5">
                  <a:pos x="T2" y="T3"/>
                </a:cxn>
              </a:cxnLst>
              <a:rect l="T6" t="T7" r="T8" b="T9"/>
              <a:pathLst>
                <a:path w="11" h="15">
                  <a:moveTo>
                    <a:pt x="0" y="7"/>
                  </a:moveTo>
                  <a:cubicBezTo>
                    <a:pt x="6" y="15"/>
                    <a:pt x="11" y="5"/>
                    <a:pt x="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3" name="Freeform 175">
              <a:extLst>
                <a:ext uri="{FF2B5EF4-FFF2-40B4-BE49-F238E27FC236}">
                  <a16:creationId xmlns:a16="http://schemas.microsoft.com/office/drawing/2014/main" id="{137A8688-6EF0-4143-BF2E-C8488A3CB51C}"/>
                </a:ext>
              </a:extLst>
            </p:cNvPr>
            <p:cNvSpPr>
              <a:spLocks/>
            </p:cNvSpPr>
            <p:nvPr/>
          </p:nvSpPr>
          <p:spPr bwMode="auto">
            <a:xfrm>
              <a:off x="1865" y="2211"/>
              <a:ext cx="8" cy="24"/>
            </a:xfrm>
            <a:custGeom>
              <a:avLst/>
              <a:gdLst>
                <a:gd name="T0" fmla="*/ 0 w 3"/>
                <a:gd name="T1" fmla="*/ 9 h 9"/>
                <a:gd name="T2" fmla="*/ 3 w 3"/>
                <a:gd name="T3" fmla="*/ 0 h 9"/>
                <a:gd name="T4" fmla="*/ 0 60000 65536"/>
                <a:gd name="T5" fmla="*/ 0 60000 65536"/>
                <a:gd name="T6" fmla="*/ 0 w 3"/>
                <a:gd name="T7" fmla="*/ 0 h 9"/>
                <a:gd name="T8" fmla="*/ 3 w 3"/>
                <a:gd name="T9" fmla="*/ 9 h 9"/>
              </a:gdLst>
              <a:ahLst/>
              <a:cxnLst>
                <a:cxn ang="T4">
                  <a:pos x="T0" y="T1"/>
                </a:cxn>
                <a:cxn ang="T5">
                  <a:pos x="T2" y="T3"/>
                </a:cxn>
              </a:cxnLst>
              <a:rect l="T6" t="T7" r="T8" b="T9"/>
              <a:pathLst>
                <a:path w="3" h="9">
                  <a:moveTo>
                    <a:pt x="0" y="9"/>
                  </a:moveTo>
                  <a:cubicBezTo>
                    <a:pt x="0" y="6"/>
                    <a:pt x="1" y="3"/>
                    <a:pt x="3"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4" name="Freeform 176">
              <a:extLst>
                <a:ext uri="{FF2B5EF4-FFF2-40B4-BE49-F238E27FC236}">
                  <a16:creationId xmlns:a16="http://schemas.microsoft.com/office/drawing/2014/main" id="{1CD5343B-D6C4-4BB3-8721-40F11A8F9893}"/>
                </a:ext>
              </a:extLst>
            </p:cNvPr>
            <p:cNvSpPr>
              <a:spLocks/>
            </p:cNvSpPr>
            <p:nvPr/>
          </p:nvSpPr>
          <p:spPr bwMode="auto">
            <a:xfrm>
              <a:off x="1795" y="2205"/>
              <a:ext cx="25" cy="16"/>
            </a:xfrm>
            <a:custGeom>
              <a:avLst/>
              <a:gdLst>
                <a:gd name="T0" fmla="*/ 0 w 10"/>
                <a:gd name="T1" fmla="*/ 6 h 6"/>
                <a:gd name="T2" fmla="*/ 10 w 10"/>
                <a:gd name="T3" fmla="*/ 0 h 6"/>
                <a:gd name="T4" fmla="*/ 0 60000 65536"/>
                <a:gd name="T5" fmla="*/ 0 60000 65536"/>
                <a:gd name="T6" fmla="*/ 0 w 10"/>
                <a:gd name="T7" fmla="*/ 0 h 6"/>
                <a:gd name="T8" fmla="*/ 10 w 10"/>
                <a:gd name="T9" fmla="*/ 6 h 6"/>
              </a:gdLst>
              <a:ahLst/>
              <a:cxnLst>
                <a:cxn ang="T4">
                  <a:pos x="T0" y="T1"/>
                </a:cxn>
                <a:cxn ang="T5">
                  <a:pos x="T2" y="T3"/>
                </a:cxn>
              </a:cxnLst>
              <a:rect l="T6" t="T7" r="T8" b="T9"/>
              <a:pathLst>
                <a:path w="10" h="6">
                  <a:moveTo>
                    <a:pt x="0" y="6"/>
                  </a:moveTo>
                  <a:cubicBezTo>
                    <a:pt x="3" y="5"/>
                    <a:pt x="6" y="3"/>
                    <a:pt x="1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5" name="Freeform 177">
              <a:extLst>
                <a:ext uri="{FF2B5EF4-FFF2-40B4-BE49-F238E27FC236}">
                  <a16:creationId xmlns:a16="http://schemas.microsoft.com/office/drawing/2014/main" id="{8B22A781-071E-4DB6-8C1F-F2F54ACB8959}"/>
                </a:ext>
              </a:extLst>
            </p:cNvPr>
            <p:cNvSpPr>
              <a:spLocks/>
            </p:cNvSpPr>
            <p:nvPr/>
          </p:nvSpPr>
          <p:spPr bwMode="auto">
            <a:xfrm>
              <a:off x="1690" y="2341"/>
              <a:ext cx="50" cy="46"/>
            </a:xfrm>
            <a:custGeom>
              <a:avLst/>
              <a:gdLst>
                <a:gd name="T0" fmla="*/ 5 w 20"/>
                <a:gd name="T1" fmla="*/ 0 h 17"/>
                <a:gd name="T2" fmla="*/ 0 w 20"/>
                <a:gd name="T3" fmla="*/ 6 h 17"/>
                <a:gd name="T4" fmla="*/ 0 60000 65536"/>
                <a:gd name="T5" fmla="*/ 0 60000 65536"/>
                <a:gd name="T6" fmla="*/ 0 w 20"/>
                <a:gd name="T7" fmla="*/ 0 h 17"/>
                <a:gd name="T8" fmla="*/ 20 w 20"/>
                <a:gd name="T9" fmla="*/ 17 h 17"/>
              </a:gdLst>
              <a:ahLst/>
              <a:cxnLst>
                <a:cxn ang="T4">
                  <a:pos x="T0" y="T1"/>
                </a:cxn>
                <a:cxn ang="T5">
                  <a:pos x="T2" y="T3"/>
                </a:cxn>
              </a:cxnLst>
              <a:rect l="T6" t="T7" r="T8" b="T9"/>
              <a:pathLst>
                <a:path w="20" h="17">
                  <a:moveTo>
                    <a:pt x="5" y="0"/>
                  </a:moveTo>
                  <a:cubicBezTo>
                    <a:pt x="20" y="7"/>
                    <a:pt x="2" y="17"/>
                    <a:pt x="0"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6" name="Freeform 178">
              <a:extLst>
                <a:ext uri="{FF2B5EF4-FFF2-40B4-BE49-F238E27FC236}">
                  <a16:creationId xmlns:a16="http://schemas.microsoft.com/office/drawing/2014/main" id="{0D1EEE4B-611A-4F63-910D-1D61462AB970}"/>
                </a:ext>
              </a:extLst>
            </p:cNvPr>
            <p:cNvSpPr>
              <a:spLocks/>
            </p:cNvSpPr>
            <p:nvPr/>
          </p:nvSpPr>
          <p:spPr bwMode="auto">
            <a:xfrm>
              <a:off x="1730" y="2421"/>
              <a:ext cx="30" cy="24"/>
            </a:xfrm>
            <a:custGeom>
              <a:avLst/>
              <a:gdLst>
                <a:gd name="T0" fmla="*/ 2 w 12"/>
                <a:gd name="T1" fmla="*/ 0 h 9"/>
                <a:gd name="T2" fmla="*/ 12 w 12"/>
                <a:gd name="T3" fmla="*/ 7 h 9"/>
                <a:gd name="T4" fmla="*/ 0 w 12"/>
                <a:gd name="T5" fmla="*/ 6 h 9"/>
                <a:gd name="T6" fmla="*/ 0 60000 65536"/>
                <a:gd name="T7" fmla="*/ 0 60000 65536"/>
                <a:gd name="T8" fmla="*/ 0 60000 65536"/>
                <a:gd name="T9" fmla="*/ 0 w 12"/>
                <a:gd name="T10" fmla="*/ 0 h 9"/>
                <a:gd name="T11" fmla="*/ 12 w 12"/>
                <a:gd name="T12" fmla="*/ 9 h 9"/>
              </a:gdLst>
              <a:ahLst/>
              <a:cxnLst>
                <a:cxn ang="T6">
                  <a:pos x="T0" y="T1"/>
                </a:cxn>
                <a:cxn ang="T7">
                  <a:pos x="T2" y="T3"/>
                </a:cxn>
                <a:cxn ang="T8">
                  <a:pos x="T4" y="T5"/>
                </a:cxn>
              </a:cxnLst>
              <a:rect l="T9" t="T10" r="T11" b="T12"/>
              <a:pathLst>
                <a:path w="12" h="9">
                  <a:moveTo>
                    <a:pt x="2" y="0"/>
                  </a:moveTo>
                  <a:cubicBezTo>
                    <a:pt x="6" y="0"/>
                    <a:pt x="11" y="3"/>
                    <a:pt x="12" y="7"/>
                  </a:cubicBezTo>
                  <a:cubicBezTo>
                    <a:pt x="8" y="9"/>
                    <a:pt x="3" y="8"/>
                    <a:pt x="0"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7" name="Freeform 179">
              <a:extLst>
                <a:ext uri="{FF2B5EF4-FFF2-40B4-BE49-F238E27FC236}">
                  <a16:creationId xmlns:a16="http://schemas.microsoft.com/office/drawing/2014/main" id="{7A6507C5-A0EE-4DC6-B64A-4284EC8453E2}"/>
                </a:ext>
              </a:extLst>
            </p:cNvPr>
            <p:cNvSpPr>
              <a:spLocks/>
            </p:cNvSpPr>
            <p:nvPr/>
          </p:nvSpPr>
          <p:spPr bwMode="auto">
            <a:xfrm>
              <a:off x="1888" y="2549"/>
              <a:ext cx="10" cy="14"/>
            </a:xfrm>
            <a:custGeom>
              <a:avLst/>
              <a:gdLst>
                <a:gd name="T0" fmla="*/ 0 w 4"/>
                <a:gd name="T1" fmla="*/ 5 h 5"/>
                <a:gd name="T2" fmla="*/ 4 w 4"/>
                <a:gd name="T3" fmla="*/ 0 h 5"/>
                <a:gd name="T4" fmla="*/ 0 60000 65536"/>
                <a:gd name="T5" fmla="*/ 0 60000 65536"/>
                <a:gd name="T6" fmla="*/ 0 w 4"/>
                <a:gd name="T7" fmla="*/ 0 h 5"/>
                <a:gd name="T8" fmla="*/ 4 w 4"/>
                <a:gd name="T9" fmla="*/ 5 h 5"/>
              </a:gdLst>
              <a:ahLst/>
              <a:cxnLst>
                <a:cxn ang="T4">
                  <a:pos x="T0" y="T1"/>
                </a:cxn>
                <a:cxn ang="T5">
                  <a:pos x="T2" y="T3"/>
                </a:cxn>
              </a:cxnLst>
              <a:rect l="T6" t="T7" r="T8" b="T9"/>
              <a:pathLst>
                <a:path w="4" h="5">
                  <a:moveTo>
                    <a:pt x="0" y="5"/>
                  </a:moveTo>
                  <a:cubicBezTo>
                    <a:pt x="1" y="4"/>
                    <a:pt x="2" y="2"/>
                    <a:pt x="4"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8" name="Freeform 180">
              <a:extLst>
                <a:ext uri="{FF2B5EF4-FFF2-40B4-BE49-F238E27FC236}">
                  <a16:creationId xmlns:a16="http://schemas.microsoft.com/office/drawing/2014/main" id="{FFE29C0B-F101-451E-9971-095D8870CC56}"/>
                </a:ext>
              </a:extLst>
            </p:cNvPr>
            <p:cNvSpPr>
              <a:spLocks/>
            </p:cNvSpPr>
            <p:nvPr/>
          </p:nvSpPr>
          <p:spPr bwMode="auto">
            <a:xfrm>
              <a:off x="2018" y="2571"/>
              <a:ext cx="15" cy="10"/>
            </a:xfrm>
            <a:custGeom>
              <a:avLst/>
              <a:gdLst>
                <a:gd name="T0" fmla="*/ 0 w 6"/>
                <a:gd name="T1" fmla="*/ 4 h 4"/>
                <a:gd name="T2" fmla="*/ 6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0" y="4"/>
                  </a:moveTo>
                  <a:cubicBezTo>
                    <a:pt x="2" y="4"/>
                    <a:pt x="4" y="2"/>
                    <a:pt x="6"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89" name="Freeform 181">
              <a:extLst>
                <a:ext uri="{FF2B5EF4-FFF2-40B4-BE49-F238E27FC236}">
                  <a16:creationId xmlns:a16="http://schemas.microsoft.com/office/drawing/2014/main" id="{121FC63B-440F-4C5C-93D5-6675FBAA19EC}"/>
                </a:ext>
              </a:extLst>
            </p:cNvPr>
            <p:cNvSpPr>
              <a:spLocks/>
            </p:cNvSpPr>
            <p:nvPr/>
          </p:nvSpPr>
          <p:spPr bwMode="auto">
            <a:xfrm>
              <a:off x="2233" y="2483"/>
              <a:ext cx="12" cy="2"/>
            </a:xfrm>
            <a:custGeom>
              <a:avLst/>
              <a:gdLst>
                <a:gd name="T0" fmla="*/ 0 w 5"/>
                <a:gd name="T1" fmla="*/ 0 h 1"/>
                <a:gd name="T2" fmla="*/ 5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1"/>
                    <a:pt x="3" y="1"/>
                    <a:pt x="5"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0" name="Freeform 182">
              <a:extLst>
                <a:ext uri="{FF2B5EF4-FFF2-40B4-BE49-F238E27FC236}">
                  <a16:creationId xmlns:a16="http://schemas.microsoft.com/office/drawing/2014/main" id="{73BB9A96-6BF1-43C2-AF37-60E5F835C10D}"/>
                </a:ext>
              </a:extLst>
            </p:cNvPr>
            <p:cNvSpPr>
              <a:spLocks/>
            </p:cNvSpPr>
            <p:nvPr/>
          </p:nvSpPr>
          <p:spPr bwMode="auto">
            <a:xfrm>
              <a:off x="2198" y="2512"/>
              <a:ext cx="7" cy="16"/>
            </a:xfrm>
            <a:custGeom>
              <a:avLst/>
              <a:gdLst>
                <a:gd name="T0" fmla="*/ 0 w 3"/>
                <a:gd name="T1" fmla="*/ 0 h 6"/>
                <a:gd name="T2" fmla="*/ 3 w 3"/>
                <a:gd name="T3" fmla="*/ 6 h 6"/>
                <a:gd name="T4" fmla="*/ 0 60000 65536"/>
                <a:gd name="T5" fmla="*/ 0 60000 65536"/>
                <a:gd name="T6" fmla="*/ 0 w 3"/>
                <a:gd name="T7" fmla="*/ 0 h 6"/>
                <a:gd name="T8" fmla="*/ 3 w 3"/>
                <a:gd name="T9" fmla="*/ 6 h 6"/>
              </a:gdLst>
              <a:ahLst/>
              <a:cxnLst>
                <a:cxn ang="T4">
                  <a:pos x="T0" y="T1"/>
                </a:cxn>
                <a:cxn ang="T5">
                  <a:pos x="T2" y="T3"/>
                </a:cxn>
              </a:cxnLst>
              <a:rect l="T6" t="T7" r="T8" b="T9"/>
              <a:pathLst>
                <a:path w="3" h="6">
                  <a:moveTo>
                    <a:pt x="0" y="0"/>
                  </a:moveTo>
                  <a:cubicBezTo>
                    <a:pt x="0" y="2"/>
                    <a:pt x="2" y="5"/>
                    <a:pt x="3"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1" name="Freeform 183">
              <a:extLst>
                <a:ext uri="{FF2B5EF4-FFF2-40B4-BE49-F238E27FC236}">
                  <a16:creationId xmlns:a16="http://schemas.microsoft.com/office/drawing/2014/main" id="{B9747548-384A-4963-9A38-8E12FD205928}"/>
                </a:ext>
              </a:extLst>
            </p:cNvPr>
            <p:cNvSpPr>
              <a:spLocks/>
            </p:cNvSpPr>
            <p:nvPr/>
          </p:nvSpPr>
          <p:spPr bwMode="auto">
            <a:xfrm>
              <a:off x="2295" y="2285"/>
              <a:ext cx="20" cy="22"/>
            </a:xfrm>
            <a:custGeom>
              <a:avLst/>
              <a:gdLst>
                <a:gd name="T0" fmla="*/ 8 w 8"/>
                <a:gd name="T1" fmla="*/ 8 h 8"/>
                <a:gd name="T2" fmla="*/ 0 w 8"/>
                <a:gd name="T3" fmla="*/ 0 h 8"/>
                <a:gd name="T4" fmla="*/ 0 60000 65536"/>
                <a:gd name="T5" fmla="*/ 0 60000 65536"/>
                <a:gd name="T6" fmla="*/ 0 w 8"/>
                <a:gd name="T7" fmla="*/ 0 h 8"/>
                <a:gd name="T8" fmla="*/ 8 w 8"/>
                <a:gd name="T9" fmla="*/ 8 h 8"/>
              </a:gdLst>
              <a:ahLst/>
              <a:cxnLst>
                <a:cxn ang="T4">
                  <a:pos x="T0" y="T1"/>
                </a:cxn>
                <a:cxn ang="T5">
                  <a:pos x="T2" y="T3"/>
                </a:cxn>
              </a:cxnLst>
              <a:rect l="T6" t="T7" r="T8" b="T9"/>
              <a:pathLst>
                <a:path w="8" h="8">
                  <a:moveTo>
                    <a:pt x="8" y="8"/>
                  </a:moveTo>
                  <a:cubicBezTo>
                    <a:pt x="5" y="6"/>
                    <a:pt x="2" y="3"/>
                    <a:pt x="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2" name="Freeform 184">
              <a:extLst>
                <a:ext uri="{FF2B5EF4-FFF2-40B4-BE49-F238E27FC236}">
                  <a16:creationId xmlns:a16="http://schemas.microsoft.com/office/drawing/2014/main" id="{D04126DB-FD35-483B-ABEB-31A3706E9C05}"/>
                </a:ext>
              </a:extLst>
            </p:cNvPr>
            <p:cNvSpPr>
              <a:spLocks/>
            </p:cNvSpPr>
            <p:nvPr/>
          </p:nvSpPr>
          <p:spPr bwMode="auto">
            <a:xfrm>
              <a:off x="2198" y="2291"/>
              <a:ext cx="35" cy="34"/>
            </a:xfrm>
            <a:custGeom>
              <a:avLst/>
              <a:gdLst>
                <a:gd name="T0" fmla="*/ 0 w 14"/>
                <a:gd name="T1" fmla="*/ 7 h 13"/>
                <a:gd name="T2" fmla="*/ 13 w 14"/>
                <a:gd name="T3" fmla="*/ 0 h 13"/>
                <a:gd name="T4" fmla="*/ 6 w 14"/>
                <a:gd name="T5" fmla="*/ 13 h 13"/>
                <a:gd name="T6" fmla="*/ 0 60000 65536"/>
                <a:gd name="T7" fmla="*/ 0 60000 65536"/>
                <a:gd name="T8" fmla="*/ 0 60000 65536"/>
                <a:gd name="T9" fmla="*/ 0 w 14"/>
                <a:gd name="T10" fmla="*/ 0 h 13"/>
                <a:gd name="T11" fmla="*/ 14 w 14"/>
                <a:gd name="T12" fmla="*/ 13 h 13"/>
              </a:gdLst>
              <a:ahLst/>
              <a:cxnLst>
                <a:cxn ang="T6">
                  <a:pos x="T0" y="T1"/>
                </a:cxn>
                <a:cxn ang="T7">
                  <a:pos x="T2" y="T3"/>
                </a:cxn>
                <a:cxn ang="T8">
                  <a:pos x="T4" y="T5"/>
                </a:cxn>
              </a:cxnLst>
              <a:rect l="T9" t="T10" r="T11" b="T12"/>
              <a:pathLst>
                <a:path w="14" h="13">
                  <a:moveTo>
                    <a:pt x="0" y="7"/>
                  </a:moveTo>
                  <a:cubicBezTo>
                    <a:pt x="5" y="5"/>
                    <a:pt x="9" y="1"/>
                    <a:pt x="13" y="0"/>
                  </a:cubicBezTo>
                  <a:cubicBezTo>
                    <a:pt x="14" y="5"/>
                    <a:pt x="10" y="9"/>
                    <a:pt x="6" y="1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3" name="Freeform 185">
              <a:extLst>
                <a:ext uri="{FF2B5EF4-FFF2-40B4-BE49-F238E27FC236}">
                  <a16:creationId xmlns:a16="http://schemas.microsoft.com/office/drawing/2014/main" id="{2CE0D54A-DCA8-4448-9B63-3A8C3DDFC721}"/>
                </a:ext>
              </a:extLst>
            </p:cNvPr>
            <p:cNvSpPr>
              <a:spLocks/>
            </p:cNvSpPr>
            <p:nvPr/>
          </p:nvSpPr>
          <p:spPr bwMode="auto">
            <a:xfrm>
              <a:off x="2223" y="2171"/>
              <a:ext cx="7" cy="29"/>
            </a:xfrm>
            <a:custGeom>
              <a:avLst/>
              <a:gdLst>
                <a:gd name="T0" fmla="*/ 3 w 3"/>
                <a:gd name="T1" fmla="*/ 0 h 11"/>
                <a:gd name="T2" fmla="*/ 1 w 3"/>
                <a:gd name="T3" fmla="*/ 11 h 11"/>
                <a:gd name="T4" fmla="*/ 0 60000 65536"/>
                <a:gd name="T5" fmla="*/ 0 60000 65536"/>
                <a:gd name="T6" fmla="*/ 0 w 3"/>
                <a:gd name="T7" fmla="*/ 0 h 11"/>
                <a:gd name="T8" fmla="*/ 3 w 3"/>
                <a:gd name="T9" fmla="*/ 11 h 11"/>
              </a:gdLst>
              <a:ahLst/>
              <a:cxnLst>
                <a:cxn ang="T4">
                  <a:pos x="T0" y="T1"/>
                </a:cxn>
                <a:cxn ang="T5">
                  <a:pos x="T2" y="T3"/>
                </a:cxn>
              </a:cxnLst>
              <a:rect l="T6" t="T7" r="T8" b="T9"/>
              <a:pathLst>
                <a:path w="3" h="11">
                  <a:moveTo>
                    <a:pt x="3" y="0"/>
                  </a:moveTo>
                  <a:cubicBezTo>
                    <a:pt x="1" y="4"/>
                    <a:pt x="0" y="8"/>
                    <a:pt x="1" y="11"/>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4" name="Freeform 186">
              <a:extLst>
                <a:ext uri="{FF2B5EF4-FFF2-40B4-BE49-F238E27FC236}">
                  <a16:creationId xmlns:a16="http://schemas.microsoft.com/office/drawing/2014/main" id="{3EB15F76-41D3-4020-A2B8-1A2C037B2DD7}"/>
                </a:ext>
              </a:extLst>
            </p:cNvPr>
            <p:cNvSpPr>
              <a:spLocks/>
            </p:cNvSpPr>
            <p:nvPr/>
          </p:nvSpPr>
          <p:spPr bwMode="auto">
            <a:xfrm>
              <a:off x="2195" y="2109"/>
              <a:ext cx="25" cy="27"/>
            </a:xfrm>
            <a:custGeom>
              <a:avLst/>
              <a:gdLst>
                <a:gd name="T0" fmla="*/ 0 w 10"/>
                <a:gd name="T1" fmla="*/ 0 h 10"/>
                <a:gd name="T2" fmla="*/ 10 w 10"/>
                <a:gd name="T3" fmla="*/ 10 h 10"/>
                <a:gd name="T4" fmla="*/ 0 60000 65536"/>
                <a:gd name="T5" fmla="*/ 0 60000 65536"/>
                <a:gd name="T6" fmla="*/ 0 w 10"/>
                <a:gd name="T7" fmla="*/ 0 h 10"/>
                <a:gd name="T8" fmla="*/ 10 w 10"/>
                <a:gd name="T9" fmla="*/ 10 h 10"/>
              </a:gdLst>
              <a:ahLst/>
              <a:cxnLst>
                <a:cxn ang="T4">
                  <a:pos x="T0" y="T1"/>
                </a:cxn>
                <a:cxn ang="T5">
                  <a:pos x="T2" y="T3"/>
                </a:cxn>
              </a:cxnLst>
              <a:rect l="T6" t="T7" r="T8" b="T9"/>
              <a:pathLst>
                <a:path w="10" h="10">
                  <a:moveTo>
                    <a:pt x="0" y="0"/>
                  </a:moveTo>
                  <a:cubicBezTo>
                    <a:pt x="1" y="5"/>
                    <a:pt x="5" y="8"/>
                    <a:pt x="10" y="1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5" name="Freeform 187">
              <a:extLst>
                <a:ext uri="{FF2B5EF4-FFF2-40B4-BE49-F238E27FC236}">
                  <a16:creationId xmlns:a16="http://schemas.microsoft.com/office/drawing/2014/main" id="{A2574AB3-FA6D-4AD8-87B6-E724349AA9BC}"/>
                </a:ext>
              </a:extLst>
            </p:cNvPr>
            <p:cNvSpPr>
              <a:spLocks/>
            </p:cNvSpPr>
            <p:nvPr/>
          </p:nvSpPr>
          <p:spPr bwMode="auto">
            <a:xfrm>
              <a:off x="1970" y="2384"/>
              <a:ext cx="20" cy="3"/>
            </a:xfrm>
            <a:custGeom>
              <a:avLst/>
              <a:gdLst>
                <a:gd name="T0" fmla="*/ 0 w 8"/>
                <a:gd name="T1" fmla="*/ 0 h 1"/>
                <a:gd name="T2" fmla="*/ 8 w 8"/>
                <a:gd name="T3" fmla="*/ 1 h 1"/>
                <a:gd name="T4" fmla="*/ 0 60000 65536"/>
                <a:gd name="T5" fmla="*/ 0 60000 65536"/>
                <a:gd name="T6" fmla="*/ 0 w 8"/>
                <a:gd name="T7" fmla="*/ 0 h 1"/>
                <a:gd name="T8" fmla="*/ 8 w 8"/>
                <a:gd name="T9" fmla="*/ 1 h 1"/>
              </a:gdLst>
              <a:ahLst/>
              <a:cxnLst>
                <a:cxn ang="T4">
                  <a:pos x="T0" y="T1"/>
                </a:cxn>
                <a:cxn ang="T5">
                  <a:pos x="T2" y="T3"/>
                </a:cxn>
              </a:cxnLst>
              <a:rect l="T6" t="T7" r="T8" b="T9"/>
              <a:pathLst>
                <a:path w="8" h="1">
                  <a:moveTo>
                    <a:pt x="0" y="0"/>
                  </a:moveTo>
                  <a:cubicBezTo>
                    <a:pt x="2" y="1"/>
                    <a:pt x="5" y="1"/>
                    <a:pt x="8" y="1"/>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6" name="Freeform 188">
              <a:extLst>
                <a:ext uri="{FF2B5EF4-FFF2-40B4-BE49-F238E27FC236}">
                  <a16:creationId xmlns:a16="http://schemas.microsoft.com/office/drawing/2014/main" id="{8029CE78-72B5-4183-B7D0-89FBFE8A8BA9}"/>
                </a:ext>
              </a:extLst>
            </p:cNvPr>
            <p:cNvSpPr>
              <a:spLocks/>
            </p:cNvSpPr>
            <p:nvPr/>
          </p:nvSpPr>
          <p:spPr bwMode="auto">
            <a:xfrm>
              <a:off x="2013" y="2325"/>
              <a:ext cx="10" cy="19"/>
            </a:xfrm>
            <a:custGeom>
              <a:avLst/>
              <a:gdLst>
                <a:gd name="T0" fmla="*/ 4 w 4"/>
                <a:gd name="T1" fmla="*/ 7 h 7"/>
                <a:gd name="T2" fmla="*/ 2 w 4"/>
                <a:gd name="T3" fmla="*/ 0 h 7"/>
                <a:gd name="T4" fmla="*/ 0 60000 65536"/>
                <a:gd name="T5" fmla="*/ 0 60000 65536"/>
                <a:gd name="T6" fmla="*/ 0 w 4"/>
                <a:gd name="T7" fmla="*/ 0 h 7"/>
                <a:gd name="T8" fmla="*/ 4 w 4"/>
                <a:gd name="T9" fmla="*/ 7 h 7"/>
              </a:gdLst>
              <a:ahLst/>
              <a:cxnLst>
                <a:cxn ang="T4">
                  <a:pos x="T0" y="T1"/>
                </a:cxn>
                <a:cxn ang="T5">
                  <a:pos x="T2" y="T3"/>
                </a:cxn>
              </a:cxnLst>
              <a:rect l="T6" t="T7" r="T8" b="T9"/>
              <a:pathLst>
                <a:path w="4" h="7">
                  <a:moveTo>
                    <a:pt x="4" y="7"/>
                  </a:moveTo>
                  <a:cubicBezTo>
                    <a:pt x="1" y="5"/>
                    <a:pt x="0" y="3"/>
                    <a:pt x="2"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7" name="Freeform 189">
              <a:extLst>
                <a:ext uri="{FF2B5EF4-FFF2-40B4-BE49-F238E27FC236}">
                  <a16:creationId xmlns:a16="http://schemas.microsoft.com/office/drawing/2014/main" id="{37ECC7F0-CFB2-4305-B735-082D480517CD}"/>
                </a:ext>
              </a:extLst>
            </p:cNvPr>
            <p:cNvSpPr>
              <a:spLocks/>
            </p:cNvSpPr>
            <p:nvPr/>
          </p:nvSpPr>
          <p:spPr bwMode="auto">
            <a:xfrm>
              <a:off x="2130" y="2365"/>
              <a:ext cx="23" cy="30"/>
            </a:xfrm>
            <a:custGeom>
              <a:avLst/>
              <a:gdLst>
                <a:gd name="T0" fmla="*/ 0 w 9"/>
                <a:gd name="T1" fmla="*/ 11 h 11"/>
                <a:gd name="T2" fmla="*/ 9 w 9"/>
                <a:gd name="T3" fmla="*/ 0 h 11"/>
                <a:gd name="T4" fmla="*/ 0 60000 65536"/>
                <a:gd name="T5" fmla="*/ 0 60000 65536"/>
                <a:gd name="T6" fmla="*/ 0 w 9"/>
                <a:gd name="T7" fmla="*/ 0 h 11"/>
                <a:gd name="T8" fmla="*/ 9 w 9"/>
                <a:gd name="T9" fmla="*/ 11 h 11"/>
              </a:gdLst>
              <a:ahLst/>
              <a:cxnLst>
                <a:cxn ang="T4">
                  <a:pos x="T0" y="T1"/>
                </a:cxn>
                <a:cxn ang="T5">
                  <a:pos x="T2" y="T3"/>
                </a:cxn>
              </a:cxnLst>
              <a:rect l="T6" t="T7" r="T8" b="T9"/>
              <a:pathLst>
                <a:path w="9" h="11">
                  <a:moveTo>
                    <a:pt x="0" y="11"/>
                  </a:moveTo>
                  <a:cubicBezTo>
                    <a:pt x="4" y="7"/>
                    <a:pt x="6" y="3"/>
                    <a:pt x="9"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8" name="Freeform 190">
              <a:extLst>
                <a:ext uri="{FF2B5EF4-FFF2-40B4-BE49-F238E27FC236}">
                  <a16:creationId xmlns:a16="http://schemas.microsoft.com/office/drawing/2014/main" id="{3328C0E2-5555-4DE5-8A5F-E4FC3F0F66EE}"/>
                </a:ext>
              </a:extLst>
            </p:cNvPr>
            <p:cNvSpPr>
              <a:spLocks/>
            </p:cNvSpPr>
            <p:nvPr/>
          </p:nvSpPr>
          <p:spPr bwMode="auto">
            <a:xfrm>
              <a:off x="2410" y="2285"/>
              <a:ext cx="28" cy="35"/>
            </a:xfrm>
            <a:custGeom>
              <a:avLst/>
              <a:gdLst>
                <a:gd name="T0" fmla="*/ 0 w 11"/>
                <a:gd name="T1" fmla="*/ 5 h 13"/>
                <a:gd name="T2" fmla="*/ 10 w 11"/>
                <a:gd name="T3" fmla="*/ 0 h 13"/>
                <a:gd name="T4" fmla="*/ 8 w 11"/>
                <a:gd name="T5" fmla="*/ 13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0" y="5"/>
                  </a:moveTo>
                  <a:cubicBezTo>
                    <a:pt x="3" y="3"/>
                    <a:pt x="7" y="1"/>
                    <a:pt x="10" y="0"/>
                  </a:cubicBezTo>
                  <a:cubicBezTo>
                    <a:pt x="11" y="5"/>
                    <a:pt x="9" y="9"/>
                    <a:pt x="8" y="1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4999" name="Freeform 191">
              <a:extLst>
                <a:ext uri="{FF2B5EF4-FFF2-40B4-BE49-F238E27FC236}">
                  <a16:creationId xmlns:a16="http://schemas.microsoft.com/office/drawing/2014/main" id="{DD9AE3A8-1437-4E98-BF0C-F444B8CAE7FF}"/>
                </a:ext>
              </a:extLst>
            </p:cNvPr>
            <p:cNvSpPr>
              <a:spLocks/>
            </p:cNvSpPr>
            <p:nvPr/>
          </p:nvSpPr>
          <p:spPr bwMode="auto">
            <a:xfrm>
              <a:off x="2373" y="2491"/>
              <a:ext cx="12" cy="16"/>
            </a:xfrm>
            <a:custGeom>
              <a:avLst/>
              <a:gdLst>
                <a:gd name="T0" fmla="*/ 5 w 5"/>
                <a:gd name="T1" fmla="*/ 6 h 6"/>
                <a:gd name="T2" fmla="*/ 0 w 5"/>
                <a:gd name="T3" fmla="*/ 0 h 6"/>
                <a:gd name="T4" fmla="*/ 0 60000 65536"/>
                <a:gd name="T5" fmla="*/ 0 60000 65536"/>
                <a:gd name="T6" fmla="*/ 0 w 5"/>
                <a:gd name="T7" fmla="*/ 0 h 6"/>
                <a:gd name="T8" fmla="*/ 5 w 5"/>
                <a:gd name="T9" fmla="*/ 6 h 6"/>
              </a:gdLst>
              <a:ahLst/>
              <a:cxnLst>
                <a:cxn ang="T4">
                  <a:pos x="T0" y="T1"/>
                </a:cxn>
                <a:cxn ang="T5">
                  <a:pos x="T2" y="T3"/>
                </a:cxn>
              </a:cxnLst>
              <a:rect l="T6" t="T7" r="T8" b="T9"/>
              <a:pathLst>
                <a:path w="5" h="6">
                  <a:moveTo>
                    <a:pt x="5" y="6"/>
                  </a:moveTo>
                  <a:cubicBezTo>
                    <a:pt x="2" y="5"/>
                    <a:pt x="1" y="3"/>
                    <a:pt x="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0" name="Freeform 192">
              <a:extLst>
                <a:ext uri="{FF2B5EF4-FFF2-40B4-BE49-F238E27FC236}">
                  <a16:creationId xmlns:a16="http://schemas.microsoft.com/office/drawing/2014/main" id="{732BDAA0-5607-41D6-B7C2-931859DB47CF}"/>
                </a:ext>
              </a:extLst>
            </p:cNvPr>
            <p:cNvSpPr>
              <a:spLocks/>
            </p:cNvSpPr>
            <p:nvPr/>
          </p:nvSpPr>
          <p:spPr bwMode="auto">
            <a:xfrm>
              <a:off x="2773" y="2104"/>
              <a:ext cx="32" cy="45"/>
            </a:xfrm>
            <a:custGeom>
              <a:avLst/>
              <a:gdLst>
                <a:gd name="T0" fmla="*/ 0 w 13"/>
                <a:gd name="T1" fmla="*/ 7 h 17"/>
                <a:gd name="T2" fmla="*/ 8 w 13"/>
                <a:gd name="T3" fmla="*/ 0 h 17"/>
                <a:gd name="T4" fmla="*/ 3 w 13"/>
                <a:gd name="T5" fmla="*/ 17 h 17"/>
                <a:gd name="T6" fmla="*/ 0 60000 65536"/>
                <a:gd name="T7" fmla="*/ 0 60000 65536"/>
                <a:gd name="T8" fmla="*/ 0 60000 65536"/>
                <a:gd name="T9" fmla="*/ 0 w 13"/>
                <a:gd name="T10" fmla="*/ 0 h 17"/>
                <a:gd name="T11" fmla="*/ 13 w 13"/>
                <a:gd name="T12" fmla="*/ 17 h 17"/>
              </a:gdLst>
              <a:ahLst/>
              <a:cxnLst>
                <a:cxn ang="T6">
                  <a:pos x="T0" y="T1"/>
                </a:cxn>
                <a:cxn ang="T7">
                  <a:pos x="T2" y="T3"/>
                </a:cxn>
                <a:cxn ang="T8">
                  <a:pos x="T4" y="T5"/>
                </a:cxn>
              </a:cxnLst>
              <a:rect l="T9" t="T10" r="T11" b="T12"/>
              <a:pathLst>
                <a:path w="13" h="17">
                  <a:moveTo>
                    <a:pt x="0" y="7"/>
                  </a:moveTo>
                  <a:cubicBezTo>
                    <a:pt x="3" y="5"/>
                    <a:pt x="5" y="2"/>
                    <a:pt x="8" y="0"/>
                  </a:cubicBezTo>
                  <a:cubicBezTo>
                    <a:pt x="13" y="5"/>
                    <a:pt x="8" y="13"/>
                    <a:pt x="3" y="1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1" name="Freeform 193">
              <a:extLst>
                <a:ext uri="{FF2B5EF4-FFF2-40B4-BE49-F238E27FC236}">
                  <a16:creationId xmlns:a16="http://schemas.microsoft.com/office/drawing/2014/main" id="{B9D49E10-B1DB-482A-902A-3FBD5134ADD1}"/>
                </a:ext>
              </a:extLst>
            </p:cNvPr>
            <p:cNvSpPr>
              <a:spLocks/>
            </p:cNvSpPr>
            <p:nvPr/>
          </p:nvSpPr>
          <p:spPr bwMode="auto">
            <a:xfrm>
              <a:off x="2900" y="2136"/>
              <a:ext cx="25" cy="35"/>
            </a:xfrm>
            <a:custGeom>
              <a:avLst/>
              <a:gdLst>
                <a:gd name="T0" fmla="*/ 9 w 10"/>
                <a:gd name="T1" fmla="*/ 13 h 13"/>
                <a:gd name="T2" fmla="*/ 10 w 10"/>
                <a:gd name="T3" fmla="*/ 0 h 13"/>
                <a:gd name="T4" fmla="*/ 4 w 10"/>
                <a:gd name="T5" fmla="*/ 13 h 13"/>
                <a:gd name="T6" fmla="*/ 0 60000 65536"/>
                <a:gd name="T7" fmla="*/ 0 60000 65536"/>
                <a:gd name="T8" fmla="*/ 0 60000 65536"/>
                <a:gd name="T9" fmla="*/ 0 w 10"/>
                <a:gd name="T10" fmla="*/ 0 h 13"/>
                <a:gd name="T11" fmla="*/ 10 w 10"/>
                <a:gd name="T12" fmla="*/ 13 h 13"/>
              </a:gdLst>
              <a:ahLst/>
              <a:cxnLst>
                <a:cxn ang="T6">
                  <a:pos x="T0" y="T1"/>
                </a:cxn>
                <a:cxn ang="T7">
                  <a:pos x="T2" y="T3"/>
                </a:cxn>
                <a:cxn ang="T8">
                  <a:pos x="T4" y="T5"/>
                </a:cxn>
              </a:cxnLst>
              <a:rect l="T9" t="T10" r="T11" b="T12"/>
              <a:pathLst>
                <a:path w="10" h="13">
                  <a:moveTo>
                    <a:pt x="9" y="13"/>
                  </a:moveTo>
                  <a:cubicBezTo>
                    <a:pt x="10" y="9"/>
                    <a:pt x="10" y="5"/>
                    <a:pt x="10" y="0"/>
                  </a:cubicBezTo>
                  <a:cubicBezTo>
                    <a:pt x="4" y="1"/>
                    <a:pt x="0" y="8"/>
                    <a:pt x="4" y="1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2" name="Freeform 194">
              <a:extLst>
                <a:ext uri="{FF2B5EF4-FFF2-40B4-BE49-F238E27FC236}">
                  <a16:creationId xmlns:a16="http://schemas.microsoft.com/office/drawing/2014/main" id="{934C86E9-C246-4023-B718-22E36010C22E}"/>
                </a:ext>
              </a:extLst>
            </p:cNvPr>
            <p:cNvSpPr>
              <a:spLocks/>
            </p:cNvSpPr>
            <p:nvPr/>
          </p:nvSpPr>
          <p:spPr bwMode="auto">
            <a:xfrm>
              <a:off x="3083" y="1963"/>
              <a:ext cx="32" cy="58"/>
            </a:xfrm>
            <a:custGeom>
              <a:avLst/>
              <a:gdLst>
                <a:gd name="T0" fmla="*/ 0 w 13"/>
                <a:gd name="T1" fmla="*/ 10 h 22"/>
                <a:gd name="T2" fmla="*/ 3 w 13"/>
                <a:gd name="T3" fmla="*/ 4 h 22"/>
                <a:gd name="T4" fmla="*/ 0 60000 65536"/>
                <a:gd name="T5" fmla="*/ 0 60000 65536"/>
                <a:gd name="T6" fmla="*/ 0 w 13"/>
                <a:gd name="T7" fmla="*/ 0 h 22"/>
                <a:gd name="T8" fmla="*/ 13 w 13"/>
                <a:gd name="T9" fmla="*/ 22 h 22"/>
              </a:gdLst>
              <a:ahLst/>
              <a:cxnLst>
                <a:cxn ang="T4">
                  <a:pos x="T0" y="T1"/>
                </a:cxn>
                <a:cxn ang="T5">
                  <a:pos x="T2" y="T3"/>
                </a:cxn>
              </a:cxnLst>
              <a:rect l="T6" t="T7" r="T8" b="T9"/>
              <a:pathLst>
                <a:path w="13" h="22">
                  <a:moveTo>
                    <a:pt x="0" y="10"/>
                  </a:moveTo>
                  <a:cubicBezTo>
                    <a:pt x="6" y="22"/>
                    <a:pt x="13" y="0"/>
                    <a:pt x="3" y="4"/>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3" name="Freeform 195">
              <a:extLst>
                <a:ext uri="{FF2B5EF4-FFF2-40B4-BE49-F238E27FC236}">
                  <a16:creationId xmlns:a16="http://schemas.microsoft.com/office/drawing/2014/main" id="{B6BEB891-FA9B-4189-80E3-EC93D0BF25FC}"/>
                </a:ext>
              </a:extLst>
            </p:cNvPr>
            <p:cNvSpPr>
              <a:spLocks/>
            </p:cNvSpPr>
            <p:nvPr/>
          </p:nvSpPr>
          <p:spPr bwMode="auto">
            <a:xfrm>
              <a:off x="3103" y="1880"/>
              <a:ext cx="22" cy="24"/>
            </a:xfrm>
            <a:custGeom>
              <a:avLst/>
              <a:gdLst>
                <a:gd name="T0" fmla="*/ 0 w 9"/>
                <a:gd name="T1" fmla="*/ 9 h 9"/>
                <a:gd name="T2" fmla="*/ 9 w 9"/>
                <a:gd name="T3" fmla="*/ 0 h 9"/>
                <a:gd name="T4" fmla="*/ 0 60000 65536"/>
                <a:gd name="T5" fmla="*/ 0 60000 65536"/>
                <a:gd name="T6" fmla="*/ 0 w 9"/>
                <a:gd name="T7" fmla="*/ 0 h 9"/>
                <a:gd name="T8" fmla="*/ 9 w 9"/>
                <a:gd name="T9" fmla="*/ 9 h 9"/>
              </a:gdLst>
              <a:ahLst/>
              <a:cxnLst>
                <a:cxn ang="T4">
                  <a:pos x="T0" y="T1"/>
                </a:cxn>
                <a:cxn ang="T5">
                  <a:pos x="T2" y="T3"/>
                </a:cxn>
              </a:cxnLst>
              <a:rect l="T6" t="T7" r="T8" b="T9"/>
              <a:pathLst>
                <a:path w="9" h="9">
                  <a:moveTo>
                    <a:pt x="0" y="9"/>
                  </a:moveTo>
                  <a:cubicBezTo>
                    <a:pt x="3" y="6"/>
                    <a:pt x="6" y="4"/>
                    <a:pt x="9"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4" name="Freeform 196">
              <a:extLst>
                <a:ext uri="{FF2B5EF4-FFF2-40B4-BE49-F238E27FC236}">
                  <a16:creationId xmlns:a16="http://schemas.microsoft.com/office/drawing/2014/main" id="{ECCB300B-F12E-481D-927A-F425477ED208}"/>
                </a:ext>
              </a:extLst>
            </p:cNvPr>
            <p:cNvSpPr>
              <a:spLocks/>
            </p:cNvSpPr>
            <p:nvPr/>
          </p:nvSpPr>
          <p:spPr bwMode="auto">
            <a:xfrm>
              <a:off x="3160" y="1725"/>
              <a:ext cx="45" cy="64"/>
            </a:xfrm>
            <a:custGeom>
              <a:avLst/>
              <a:gdLst>
                <a:gd name="T0" fmla="*/ 0 w 18"/>
                <a:gd name="T1" fmla="*/ 3 h 24"/>
                <a:gd name="T2" fmla="*/ 8 w 18"/>
                <a:gd name="T3" fmla="*/ 0 h 24"/>
                <a:gd name="T4" fmla="*/ 0 60000 65536"/>
                <a:gd name="T5" fmla="*/ 0 60000 65536"/>
                <a:gd name="T6" fmla="*/ 0 w 18"/>
                <a:gd name="T7" fmla="*/ 0 h 24"/>
                <a:gd name="T8" fmla="*/ 18 w 18"/>
                <a:gd name="T9" fmla="*/ 24 h 24"/>
              </a:gdLst>
              <a:ahLst/>
              <a:cxnLst>
                <a:cxn ang="T4">
                  <a:pos x="T0" y="T1"/>
                </a:cxn>
                <a:cxn ang="T5">
                  <a:pos x="T2" y="T3"/>
                </a:cxn>
              </a:cxnLst>
              <a:rect l="T6" t="T7" r="T8" b="T9"/>
              <a:pathLst>
                <a:path w="18" h="24">
                  <a:moveTo>
                    <a:pt x="0" y="3"/>
                  </a:moveTo>
                  <a:cubicBezTo>
                    <a:pt x="1" y="24"/>
                    <a:pt x="18" y="4"/>
                    <a:pt x="8"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5" name="Freeform 197">
              <a:extLst>
                <a:ext uri="{FF2B5EF4-FFF2-40B4-BE49-F238E27FC236}">
                  <a16:creationId xmlns:a16="http://schemas.microsoft.com/office/drawing/2014/main" id="{0F91C29E-059A-4E81-8F0C-F67D21BE31F9}"/>
                </a:ext>
              </a:extLst>
            </p:cNvPr>
            <p:cNvSpPr>
              <a:spLocks/>
            </p:cNvSpPr>
            <p:nvPr/>
          </p:nvSpPr>
          <p:spPr bwMode="auto">
            <a:xfrm>
              <a:off x="3278" y="1760"/>
              <a:ext cx="7" cy="19"/>
            </a:xfrm>
            <a:custGeom>
              <a:avLst/>
              <a:gdLst>
                <a:gd name="T0" fmla="*/ 3 w 3"/>
                <a:gd name="T1" fmla="*/ 0 h 7"/>
                <a:gd name="T2" fmla="*/ 1 w 3"/>
                <a:gd name="T3" fmla="*/ 7 h 7"/>
                <a:gd name="T4" fmla="*/ 0 60000 65536"/>
                <a:gd name="T5" fmla="*/ 0 60000 65536"/>
                <a:gd name="T6" fmla="*/ 0 w 3"/>
                <a:gd name="T7" fmla="*/ 0 h 7"/>
                <a:gd name="T8" fmla="*/ 3 w 3"/>
                <a:gd name="T9" fmla="*/ 7 h 7"/>
              </a:gdLst>
              <a:ahLst/>
              <a:cxnLst>
                <a:cxn ang="T4">
                  <a:pos x="T0" y="T1"/>
                </a:cxn>
                <a:cxn ang="T5">
                  <a:pos x="T2" y="T3"/>
                </a:cxn>
              </a:cxnLst>
              <a:rect l="T6" t="T7" r="T8" b="T9"/>
              <a:pathLst>
                <a:path w="3" h="7">
                  <a:moveTo>
                    <a:pt x="3" y="0"/>
                  </a:moveTo>
                  <a:cubicBezTo>
                    <a:pt x="1" y="2"/>
                    <a:pt x="0" y="5"/>
                    <a:pt x="1" y="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6" name="Freeform 198">
              <a:extLst>
                <a:ext uri="{FF2B5EF4-FFF2-40B4-BE49-F238E27FC236}">
                  <a16:creationId xmlns:a16="http://schemas.microsoft.com/office/drawing/2014/main" id="{73AAE139-6B5A-4A50-8801-843A61145FC0}"/>
                </a:ext>
              </a:extLst>
            </p:cNvPr>
            <p:cNvSpPr>
              <a:spLocks/>
            </p:cNvSpPr>
            <p:nvPr/>
          </p:nvSpPr>
          <p:spPr bwMode="auto">
            <a:xfrm>
              <a:off x="3335" y="2056"/>
              <a:ext cx="25" cy="43"/>
            </a:xfrm>
            <a:custGeom>
              <a:avLst/>
              <a:gdLst>
                <a:gd name="T0" fmla="*/ 2 w 10"/>
                <a:gd name="T1" fmla="*/ 16 h 16"/>
                <a:gd name="T2" fmla="*/ 4 w 10"/>
                <a:gd name="T3" fmla="*/ 0 h 16"/>
                <a:gd name="T4" fmla="*/ 10 w 10"/>
                <a:gd name="T5" fmla="*/ 11 h 16"/>
                <a:gd name="T6" fmla="*/ 0 60000 65536"/>
                <a:gd name="T7" fmla="*/ 0 60000 65536"/>
                <a:gd name="T8" fmla="*/ 0 60000 65536"/>
                <a:gd name="T9" fmla="*/ 0 w 10"/>
                <a:gd name="T10" fmla="*/ 0 h 16"/>
                <a:gd name="T11" fmla="*/ 10 w 10"/>
                <a:gd name="T12" fmla="*/ 16 h 16"/>
              </a:gdLst>
              <a:ahLst/>
              <a:cxnLst>
                <a:cxn ang="T6">
                  <a:pos x="T0" y="T1"/>
                </a:cxn>
                <a:cxn ang="T7">
                  <a:pos x="T2" y="T3"/>
                </a:cxn>
                <a:cxn ang="T8">
                  <a:pos x="T4" y="T5"/>
                </a:cxn>
              </a:cxnLst>
              <a:rect l="T9" t="T10" r="T11" b="T12"/>
              <a:pathLst>
                <a:path w="10" h="16">
                  <a:moveTo>
                    <a:pt x="2" y="16"/>
                  </a:moveTo>
                  <a:cubicBezTo>
                    <a:pt x="0" y="11"/>
                    <a:pt x="1" y="5"/>
                    <a:pt x="4" y="0"/>
                  </a:cubicBezTo>
                  <a:cubicBezTo>
                    <a:pt x="8" y="2"/>
                    <a:pt x="9" y="7"/>
                    <a:pt x="10" y="11"/>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7" name="Freeform 199">
              <a:extLst>
                <a:ext uri="{FF2B5EF4-FFF2-40B4-BE49-F238E27FC236}">
                  <a16:creationId xmlns:a16="http://schemas.microsoft.com/office/drawing/2014/main" id="{55FB0AAB-34AE-4FA8-A661-A3DCE0C3C907}"/>
                </a:ext>
              </a:extLst>
            </p:cNvPr>
            <p:cNvSpPr>
              <a:spLocks/>
            </p:cNvSpPr>
            <p:nvPr/>
          </p:nvSpPr>
          <p:spPr bwMode="auto">
            <a:xfrm>
              <a:off x="3058" y="2256"/>
              <a:ext cx="12" cy="21"/>
            </a:xfrm>
            <a:custGeom>
              <a:avLst/>
              <a:gdLst>
                <a:gd name="T0" fmla="*/ 0 w 5"/>
                <a:gd name="T1" fmla="*/ 8 h 8"/>
                <a:gd name="T2" fmla="*/ 5 w 5"/>
                <a:gd name="T3" fmla="*/ 0 h 8"/>
                <a:gd name="T4" fmla="*/ 0 60000 65536"/>
                <a:gd name="T5" fmla="*/ 0 60000 65536"/>
                <a:gd name="T6" fmla="*/ 0 w 5"/>
                <a:gd name="T7" fmla="*/ 0 h 8"/>
                <a:gd name="T8" fmla="*/ 5 w 5"/>
                <a:gd name="T9" fmla="*/ 8 h 8"/>
              </a:gdLst>
              <a:ahLst/>
              <a:cxnLst>
                <a:cxn ang="T4">
                  <a:pos x="T0" y="T1"/>
                </a:cxn>
                <a:cxn ang="T5">
                  <a:pos x="T2" y="T3"/>
                </a:cxn>
              </a:cxnLst>
              <a:rect l="T6" t="T7" r="T8" b="T9"/>
              <a:pathLst>
                <a:path w="5" h="8">
                  <a:moveTo>
                    <a:pt x="0" y="8"/>
                  </a:moveTo>
                  <a:cubicBezTo>
                    <a:pt x="1" y="5"/>
                    <a:pt x="2" y="3"/>
                    <a:pt x="5"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8" name="Freeform 200">
              <a:extLst>
                <a:ext uri="{FF2B5EF4-FFF2-40B4-BE49-F238E27FC236}">
                  <a16:creationId xmlns:a16="http://schemas.microsoft.com/office/drawing/2014/main" id="{7780050F-4CF9-4E35-A7A1-E9F6CA6D8406}"/>
                </a:ext>
              </a:extLst>
            </p:cNvPr>
            <p:cNvSpPr>
              <a:spLocks/>
            </p:cNvSpPr>
            <p:nvPr/>
          </p:nvSpPr>
          <p:spPr bwMode="auto">
            <a:xfrm>
              <a:off x="2563" y="2045"/>
              <a:ext cx="42" cy="51"/>
            </a:xfrm>
            <a:custGeom>
              <a:avLst/>
              <a:gdLst>
                <a:gd name="T0" fmla="*/ 4 w 17"/>
                <a:gd name="T1" fmla="*/ 16 h 19"/>
                <a:gd name="T2" fmla="*/ 0 w 17"/>
                <a:gd name="T3" fmla="*/ 8 h 19"/>
                <a:gd name="T4" fmla="*/ 0 60000 65536"/>
                <a:gd name="T5" fmla="*/ 0 60000 65536"/>
                <a:gd name="T6" fmla="*/ 0 w 17"/>
                <a:gd name="T7" fmla="*/ 0 h 19"/>
                <a:gd name="T8" fmla="*/ 17 w 17"/>
                <a:gd name="T9" fmla="*/ 19 h 19"/>
              </a:gdLst>
              <a:ahLst/>
              <a:cxnLst>
                <a:cxn ang="T4">
                  <a:pos x="T0" y="T1"/>
                </a:cxn>
                <a:cxn ang="T5">
                  <a:pos x="T2" y="T3"/>
                </a:cxn>
              </a:cxnLst>
              <a:rect l="T6" t="T7" r="T8" b="T9"/>
              <a:pathLst>
                <a:path w="17" h="19">
                  <a:moveTo>
                    <a:pt x="4" y="16"/>
                  </a:moveTo>
                  <a:cubicBezTo>
                    <a:pt x="15" y="19"/>
                    <a:pt x="17" y="0"/>
                    <a:pt x="0"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09" name="Freeform 201">
              <a:extLst>
                <a:ext uri="{FF2B5EF4-FFF2-40B4-BE49-F238E27FC236}">
                  <a16:creationId xmlns:a16="http://schemas.microsoft.com/office/drawing/2014/main" id="{7695E57F-E803-46EA-8BDD-C57BDFA0F485}"/>
                </a:ext>
              </a:extLst>
            </p:cNvPr>
            <p:cNvSpPr>
              <a:spLocks/>
            </p:cNvSpPr>
            <p:nvPr/>
          </p:nvSpPr>
          <p:spPr bwMode="auto">
            <a:xfrm>
              <a:off x="2585" y="1965"/>
              <a:ext cx="15" cy="16"/>
            </a:xfrm>
            <a:custGeom>
              <a:avLst/>
              <a:gdLst>
                <a:gd name="T0" fmla="*/ 0 w 6"/>
                <a:gd name="T1" fmla="*/ 0 h 6"/>
                <a:gd name="T2" fmla="*/ 6 w 6"/>
                <a:gd name="T3" fmla="*/ 6 h 6"/>
                <a:gd name="T4" fmla="*/ 0 60000 65536"/>
                <a:gd name="T5" fmla="*/ 0 60000 65536"/>
                <a:gd name="T6" fmla="*/ 0 w 6"/>
                <a:gd name="T7" fmla="*/ 0 h 6"/>
                <a:gd name="T8" fmla="*/ 6 w 6"/>
                <a:gd name="T9" fmla="*/ 6 h 6"/>
              </a:gdLst>
              <a:ahLst/>
              <a:cxnLst>
                <a:cxn ang="T4">
                  <a:pos x="T0" y="T1"/>
                </a:cxn>
                <a:cxn ang="T5">
                  <a:pos x="T2" y="T3"/>
                </a:cxn>
              </a:cxnLst>
              <a:rect l="T6" t="T7" r="T8" b="T9"/>
              <a:pathLst>
                <a:path w="6" h="6">
                  <a:moveTo>
                    <a:pt x="0" y="0"/>
                  </a:moveTo>
                  <a:cubicBezTo>
                    <a:pt x="1" y="3"/>
                    <a:pt x="3" y="6"/>
                    <a:pt x="6"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0" name="Freeform 202">
              <a:extLst>
                <a:ext uri="{FF2B5EF4-FFF2-40B4-BE49-F238E27FC236}">
                  <a16:creationId xmlns:a16="http://schemas.microsoft.com/office/drawing/2014/main" id="{99973586-07E5-42C0-B570-0482E80456C2}"/>
                </a:ext>
              </a:extLst>
            </p:cNvPr>
            <p:cNvSpPr>
              <a:spLocks/>
            </p:cNvSpPr>
            <p:nvPr/>
          </p:nvSpPr>
          <p:spPr bwMode="auto">
            <a:xfrm>
              <a:off x="2330" y="1968"/>
              <a:ext cx="20" cy="16"/>
            </a:xfrm>
            <a:custGeom>
              <a:avLst/>
              <a:gdLst>
                <a:gd name="T0" fmla="*/ 8 w 8"/>
                <a:gd name="T1" fmla="*/ 6 h 6"/>
                <a:gd name="T2" fmla="*/ 0 w 8"/>
                <a:gd name="T3" fmla="*/ 2 h 6"/>
                <a:gd name="T4" fmla="*/ 0 60000 65536"/>
                <a:gd name="T5" fmla="*/ 0 60000 65536"/>
                <a:gd name="T6" fmla="*/ 0 w 8"/>
                <a:gd name="T7" fmla="*/ 0 h 6"/>
                <a:gd name="T8" fmla="*/ 8 w 8"/>
                <a:gd name="T9" fmla="*/ 6 h 6"/>
              </a:gdLst>
              <a:ahLst/>
              <a:cxnLst>
                <a:cxn ang="T4">
                  <a:pos x="T0" y="T1"/>
                </a:cxn>
                <a:cxn ang="T5">
                  <a:pos x="T2" y="T3"/>
                </a:cxn>
              </a:cxnLst>
              <a:rect l="T6" t="T7" r="T8" b="T9"/>
              <a:pathLst>
                <a:path w="8" h="6">
                  <a:moveTo>
                    <a:pt x="8" y="6"/>
                  </a:moveTo>
                  <a:cubicBezTo>
                    <a:pt x="8" y="2"/>
                    <a:pt x="4" y="0"/>
                    <a:pt x="0" y="2"/>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1" name="Freeform 203">
              <a:extLst>
                <a:ext uri="{FF2B5EF4-FFF2-40B4-BE49-F238E27FC236}">
                  <a16:creationId xmlns:a16="http://schemas.microsoft.com/office/drawing/2014/main" id="{3E20EB3C-1F30-44F3-863A-747924A3F831}"/>
                </a:ext>
              </a:extLst>
            </p:cNvPr>
            <p:cNvSpPr>
              <a:spLocks/>
            </p:cNvSpPr>
            <p:nvPr/>
          </p:nvSpPr>
          <p:spPr bwMode="auto">
            <a:xfrm>
              <a:off x="2298" y="2005"/>
              <a:ext cx="35" cy="38"/>
            </a:xfrm>
            <a:custGeom>
              <a:avLst/>
              <a:gdLst>
                <a:gd name="T0" fmla="*/ 4 w 14"/>
                <a:gd name="T1" fmla="*/ 14 h 14"/>
                <a:gd name="T2" fmla="*/ 6 w 14"/>
                <a:gd name="T3" fmla="*/ 0 h 14"/>
                <a:gd name="T4" fmla="*/ 14 w 14"/>
                <a:gd name="T5" fmla="*/ 14 h 14"/>
                <a:gd name="T6" fmla="*/ 0 60000 65536"/>
                <a:gd name="T7" fmla="*/ 0 60000 65536"/>
                <a:gd name="T8" fmla="*/ 0 60000 65536"/>
                <a:gd name="T9" fmla="*/ 0 w 14"/>
                <a:gd name="T10" fmla="*/ 0 h 14"/>
                <a:gd name="T11" fmla="*/ 14 w 14"/>
                <a:gd name="T12" fmla="*/ 14 h 14"/>
              </a:gdLst>
              <a:ahLst/>
              <a:cxnLst>
                <a:cxn ang="T6">
                  <a:pos x="T0" y="T1"/>
                </a:cxn>
                <a:cxn ang="T7">
                  <a:pos x="T2" y="T3"/>
                </a:cxn>
                <a:cxn ang="T8">
                  <a:pos x="T4" y="T5"/>
                </a:cxn>
              </a:cxnLst>
              <a:rect l="T9" t="T10" r="T11" b="T12"/>
              <a:pathLst>
                <a:path w="14" h="14">
                  <a:moveTo>
                    <a:pt x="4" y="14"/>
                  </a:moveTo>
                  <a:cubicBezTo>
                    <a:pt x="0" y="10"/>
                    <a:pt x="2" y="3"/>
                    <a:pt x="6" y="0"/>
                  </a:cubicBezTo>
                  <a:cubicBezTo>
                    <a:pt x="11" y="3"/>
                    <a:pt x="12" y="9"/>
                    <a:pt x="14" y="14"/>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2" name="Freeform 204">
              <a:extLst>
                <a:ext uri="{FF2B5EF4-FFF2-40B4-BE49-F238E27FC236}">
                  <a16:creationId xmlns:a16="http://schemas.microsoft.com/office/drawing/2014/main" id="{B7BA493B-B5EF-4A38-9CE6-0C14EF2EF8ED}"/>
                </a:ext>
              </a:extLst>
            </p:cNvPr>
            <p:cNvSpPr>
              <a:spLocks/>
            </p:cNvSpPr>
            <p:nvPr/>
          </p:nvSpPr>
          <p:spPr bwMode="auto">
            <a:xfrm>
              <a:off x="2543" y="2237"/>
              <a:ext cx="15" cy="6"/>
            </a:xfrm>
            <a:custGeom>
              <a:avLst/>
              <a:gdLst>
                <a:gd name="T0" fmla="*/ 6 w 6"/>
                <a:gd name="T1" fmla="*/ 0 h 2"/>
                <a:gd name="T2" fmla="*/ 0 w 6"/>
                <a:gd name="T3" fmla="*/ 2 h 2"/>
                <a:gd name="T4" fmla="*/ 0 60000 65536"/>
                <a:gd name="T5" fmla="*/ 0 60000 65536"/>
                <a:gd name="T6" fmla="*/ 0 w 6"/>
                <a:gd name="T7" fmla="*/ 0 h 2"/>
                <a:gd name="T8" fmla="*/ 6 w 6"/>
                <a:gd name="T9" fmla="*/ 2 h 2"/>
              </a:gdLst>
              <a:ahLst/>
              <a:cxnLst>
                <a:cxn ang="T4">
                  <a:pos x="T0" y="T1"/>
                </a:cxn>
                <a:cxn ang="T5">
                  <a:pos x="T2" y="T3"/>
                </a:cxn>
              </a:cxnLst>
              <a:rect l="T6" t="T7" r="T8" b="T9"/>
              <a:pathLst>
                <a:path w="6" h="2">
                  <a:moveTo>
                    <a:pt x="6" y="0"/>
                  </a:moveTo>
                  <a:cubicBezTo>
                    <a:pt x="4" y="1"/>
                    <a:pt x="1" y="2"/>
                    <a:pt x="0" y="2"/>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3" name="Freeform 205">
              <a:extLst>
                <a:ext uri="{FF2B5EF4-FFF2-40B4-BE49-F238E27FC236}">
                  <a16:creationId xmlns:a16="http://schemas.microsoft.com/office/drawing/2014/main" id="{9A04B4F6-4FD0-41CC-9A94-B48E2906F682}"/>
                </a:ext>
              </a:extLst>
            </p:cNvPr>
            <p:cNvSpPr>
              <a:spLocks/>
            </p:cNvSpPr>
            <p:nvPr/>
          </p:nvSpPr>
          <p:spPr bwMode="auto">
            <a:xfrm>
              <a:off x="3240" y="1773"/>
              <a:ext cx="8" cy="16"/>
            </a:xfrm>
            <a:custGeom>
              <a:avLst/>
              <a:gdLst>
                <a:gd name="T0" fmla="*/ 0 w 3"/>
                <a:gd name="T1" fmla="*/ 0 h 6"/>
                <a:gd name="T2" fmla="*/ 3 w 3"/>
                <a:gd name="T3" fmla="*/ 6 h 6"/>
                <a:gd name="T4" fmla="*/ 0 60000 65536"/>
                <a:gd name="T5" fmla="*/ 0 60000 65536"/>
                <a:gd name="T6" fmla="*/ 0 w 3"/>
                <a:gd name="T7" fmla="*/ 0 h 6"/>
                <a:gd name="T8" fmla="*/ 3 w 3"/>
                <a:gd name="T9" fmla="*/ 6 h 6"/>
              </a:gdLst>
              <a:ahLst/>
              <a:cxnLst>
                <a:cxn ang="T4">
                  <a:pos x="T0" y="T1"/>
                </a:cxn>
                <a:cxn ang="T5">
                  <a:pos x="T2" y="T3"/>
                </a:cxn>
              </a:cxnLst>
              <a:rect l="T6" t="T7" r="T8" b="T9"/>
              <a:pathLst>
                <a:path w="3" h="6">
                  <a:moveTo>
                    <a:pt x="0" y="0"/>
                  </a:moveTo>
                  <a:cubicBezTo>
                    <a:pt x="0" y="3"/>
                    <a:pt x="1" y="5"/>
                    <a:pt x="3"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4" name="Freeform 206">
              <a:extLst>
                <a:ext uri="{FF2B5EF4-FFF2-40B4-BE49-F238E27FC236}">
                  <a16:creationId xmlns:a16="http://schemas.microsoft.com/office/drawing/2014/main" id="{A29B8892-20F3-47CD-A4DC-9AD3C07EC8DF}"/>
                </a:ext>
              </a:extLst>
            </p:cNvPr>
            <p:cNvSpPr>
              <a:spLocks/>
            </p:cNvSpPr>
            <p:nvPr/>
          </p:nvSpPr>
          <p:spPr bwMode="auto">
            <a:xfrm>
              <a:off x="2900" y="1819"/>
              <a:ext cx="13" cy="1"/>
            </a:xfrm>
            <a:custGeom>
              <a:avLst/>
              <a:gdLst>
                <a:gd name="T0" fmla="*/ 0 w 5"/>
                <a:gd name="T1" fmla="*/ 0 h 1"/>
                <a:gd name="T2" fmla="*/ 5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0"/>
                  </a:moveTo>
                  <a:cubicBezTo>
                    <a:pt x="1" y="0"/>
                    <a:pt x="3" y="0"/>
                    <a:pt x="5"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5" name="Freeform 207">
              <a:extLst>
                <a:ext uri="{FF2B5EF4-FFF2-40B4-BE49-F238E27FC236}">
                  <a16:creationId xmlns:a16="http://schemas.microsoft.com/office/drawing/2014/main" id="{E6D36061-454F-48A0-8D51-33754B8D10CC}"/>
                </a:ext>
              </a:extLst>
            </p:cNvPr>
            <p:cNvSpPr>
              <a:spLocks/>
            </p:cNvSpPr>
            <p:nvPr/>
          </p:nvSpPr>
          <p:spPr bwMode="auto">
            <a:xfrm>
              <a:off x="2800" y="1755"/>
              <a:ext cx="5" cy="18"/>
            </a:xfrm>
            <a:custGeom>
              <a:avLst/>
              <a:gdLst>
                <a:gd name="T0" fmla="*/ 0 w 2"/>
                <a:gd name="T1" fmla="*/ 0 h 7"/>
                <a:gd name="T2" fmla="*/ 2 w 2"/>
                <a:gd name="T3" fmla="*/ 7 h 7"/>
                <a:gd name="T4" fmla="*/ 0 60000 65536"/>
                <a:gd name="T5" fmla="*/ 0 60000 65536"/>
                <a:gd name="T6" fmla="*/ 0 w 2"/>
                <a:gd name="T7" fmla="*/ 0 h 7"/>
                <a:gd name="T8" fmla="*/ 2 w 2"/>
                <a:gd name="T9" fmla="*/ 7 h 7"/>
              </a:gdLst>
              <a:ahLst/>
              <a:cxnLst>
                <a:cxn ang="T4">
                  <a:pos x="T0" y="T1"/>
                </a:cxn>
                <a:cxn ang="T5">
                  <a:pos x="T2" y="T3"/>
                </a:cxn>
              </a:cxnLst>
              <a:rect l="T6" t="T7" r="T8" b="T9"/>
              <a:pathLst>
                <a:path w="2" h="7">
                  <a:moveTo>
                    <a:pt x="0" y="0"/>
                  </a:moveTo>
                  <a:cubicBezTo>
                    <a:pt x="0" y="3"/>
                    <a:pt x="0" y="5"/>
                    <a:pt x="2" y="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6" name="Freeform 208">
              <a:extLst>
                <a:ext uri="{FF2B5EF4-FFF2-40B4-BE49-F238E27FC236}">
                  <a16:creationId xmlns:a16="http://schemas.microsoft.com/office/drawing/2014/main" id="{F9453A03-3BA9-443A-8209-14F8D1952027}"/>
                </a:ext>
              </a:extLst>
            </p:cNvPr>
            <p:cNvSpPr>
              <a:spLocks/>
            </p:cNvSpPr>
            <p:nvPr/>
          </p:nvSpPr>
          <p:spPr bwMode="auto">
            <a:xfrm>
              <a:off x="3568" y="1875"/>
              <a:ext cx="17" cy="42"/>
            </a:xfrm>
            <a:custGeom>
              <a:avLst/>
              <a:gdLst>
                <a:gd name="T0" fmla="*/ 0 w 7"/>
                <a:gd name="T1" fmla="*/ 12 h 16"/>
                <a:gd name="T2" fmla="*/ 4 w 7"/>
                <a:gd name="T3" fmla="*/ 0 h 16"/>
                <a:gd name="T4" fmla="*/ 4 w 7"/>
                <a:gd name="T5" fmla="*/ 16 h 16"/>
                <a:gd name="T6" fmla="*/ 0 60000 65536"/>
                <a:gd name="T7" fmla="*/ 0 60000 65536"/>
                <a:gd name="T8" fmla="*/ 0 60000 65536"/>
                <a:gd name="T9" fmla="*/ 0 w 7"/>
                <a:gd name="T10" fmla="*/ 0 h 16"/>
                <a:gd name="T11" fmla="*/ 7 w 7"/>
                <a:gd name="T12" fmla="*/ 16 h 16"/>
              </a:gdLst>
              <a:ahLst/>
              <a:cxnLst>
                <a:cxn ang="T6">
                  <a:pos x="T0" y="T1"/>
                </a:cxn>
                <a:cxn ang="T7">
                  <a:pos x="T2" y="T3"/>
                </a:cxn>
                <a:cxn ang="T8">
                  <a:pos x="T4" y="T5"/>
                </a:cxn>
              </a:cxnLst>
              <a:rect l="T9" t="T10" r="T11" b="T12"/>
              <a:pathLst>
                <a:path w="7" h="16">
                  <a:moveTo>
                    <a:pt x="0" y="12"/>
                  </a:moveTo>
                  <a:cubicBezTo>
                    <a:pt x="0" y="8"/>
                    <a:pt x="0" y="3"/>
                    <a:pt x="4" y="0"/>
                  </a:cubicBezTo>
                  <a:cubicBezTo>
                    <a:pt x="7" y="6"/>
                    <a:pt x="4" y="11"/>
                    <a:pt x="4" y="1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7" name="Freeform 209">
              <a:extLst>
                <a:ext uri="{FF2B5EF4-FFF2-40B4-BE49-F238E27FC236}">
                  <a16:creationId xmlns:a16="http://schemas.microsoft.com/office/drawing/2014/main" id="{AF451E2B-8FF8-4B2F-BFE2-103A3F1D9BAD}"/>
                </a:ext>
              </a:extLst>
            </p:cNvPr>
            <p:cNvSpPr>
              <a:spLocks/>
            </p:cNvSpPr>
            <p:nvPr/>
          </p:nvSpPr>
          <p:spPr bwMode="auto">
            <a:xfrm>
              <a:off x="3660" y="1840"/>
              <a:ext cx="20" cy="8"/>
            </a:xfrm>
            <a:custGeom>
              <a:avLst/>
              <a:gdLst>
                <a:gd name="T0" fmla="*/ 0 w 8"/>
                <a:gd name="T1" fmla="*/ 0 h 3"/>
                <a:gd name="T2" fmla="*/ 8 w 8"/>
                <a:gd name="T3" fmla="*/ 3 h 3"/>
                <a:gd name="T4" fmla="*/ 0 60000 65536"/>
                <a:gd name="T5" fmla="*/ 0 60000 65536"/>
                <a:gd name="T6" fmla="*/ 0 w 8"/>
                <a:gd name="T7" fmla="*/ 0 h 3"/>
                <a:gd name="T8" fmla="*/ 8 w 8"/>
                <a:gd name="T9" fmla="*/ 3 h 3"/>
              </a:gdLst>
              <a:ahLst/>
              <a:cxnLst>
                <a:cxn ang="T4">
                  <a:pos x="T0" y="T1"/>
                </a:cxn>
                <a:cxn ang="T5">
                  <a:pos x="T2" y="T3"/>
                </a:cxn>
              </a:cxnLst>
              <a:rect l="T6" t="T7" r="T8" b="T9"/>
              <a:pathLst>
                <a:path w="8" h="3">
                  <a:moveTo>
                    <a:pt x="0" y="0"/>
                  </a:moveTo>
                  <a:cubicBezTo>
                    <a:pt x="2" y="2"/>
                    <a:pt x="5" y="3"/>
                    <a:pt x="8" y="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8" name="Freeform 210">
              <a:extLst>
                <a:ext uri="{FF2B5EF4-FFF2-40B4-BE49-F238E27FC236}">
                  <a16:creationId xmlns:a16="http://schemas.microsoft.com/office/drawing/2014/main" id="{4807856D-83D7-4282-807E-24078B5EAB42}"/>
                </a:ext>
              </a:extLst>
            </p:cNvPr>
            <p:cNvSpPr>
              <a:spLocks/>
            </p:cNvSpPr>
            <p:nvPr/>
          </p:nvSpPr>
          <p:spPr bwMode="auto">
            <a:xfrm>
              <a:off x="3845" y="1813"/>
              <a:ext cx="20" cy="3"/>
            </a:xfrm>
            <a:custGeom>
              <a:avLst/>
              <a:gdLst>
                <a:gd name="T0" fmla="*/ 0 w 8"/>
                <a:gd name="T1" fmla="*/ 0 h 1"/>
                <a:gd name="T2" fmla="*/ 8 w 8"/>
                <a:gd name="T3" fmla="*/ 0 h 1"/>
                <a:gd name="T4" fmla="*/ 0 60000 65536"/>
                <a:gd name="T5" fmla="*/ 0 60000 65536"/>
                <a:gd name="T6" fmla="*/ 0 w 8"/>
                <a:gd name="T7" fmla="*/ 0 h 1"/>
                <a:gd name="T8" fmla="*/ 8 w 8"/>
                <a:gd name="T9" fmla="*/ 1 h 1"/>
              </a:gdLst>
              <a:ahLst/>
              <a:cxnLst>
                <a:cxn ang="T4">
                  <a:pos x="T0" y="T1"/>
                </a:cxn>
                <a:cxn ang="T5">
                  <a:pos x="T2" y="T3"/>
                </a:cxn>
              </a:cxnLst>
              <a:rect l="T6" t="T7" r="T8" b="T9"/>
              <a:pathLst>
                <a:path w="8" h="1">
                  <a:moveTo>
                    <a:pt x="0" y="0"/>
                  </a:moveTo>
                  <a:cubicBezTo>
                    <a:pt x="2" y="1"/>
                    <a:pt x="5" y="1"/>
                    <a:pt x="8"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19" name="Freeform 211">
              <a:extLst>
                <a:ext uri="{FF2B5EF4-FFF2-40B4-BE49-F238E27FC236}">
                  <a16:creationId xmlns:a16="http://schemas.microsoft.com/office/drawing/2014/main" id="{C2B40106-5491-4A60-89C3-CBFD828A7D44}"/>
                </a:ext>
              </a:extLst>
            </p:cNvPr>
            <p:cNvSpPr>
              <a:spLocks/>
            </p:cNvSpPr>
            <p:nvPr/>
          </p:nvSpPr>
          <p:spPr bwMode="auto">
            <a:xfrm>
              <a:off x="3948" y="1816"/>
              <a:ext cx="12" cy="21"/>
            </a:xfrm>
            <a:custGeom>
              <a:avLst/>
              <a:gdLst>
                <a:gd name="T0" fmla="*/ 5 w 5"/>
                <a:gd name="T1" fmla="*/ 0 h 8"/>
                <a:gd name="T2" fmla="*/ 0 w 5"/>
                <a:gd name="T3" fmla="*/ 8 h 8"/>
                <a:gd name="T4" fmla="*/ 0 60000 65536"/>
                <a:gd name="T5" fmla="*/ 0 60000 65536"/>
                <a:gd name="T6" fmla="*/ 0 w 5"/>
                <a:gd name="T7" fmla="*/ 0 h 8"/>
                <a:gd name="T8" fmla="*/ 5 w 5"/>
                <a:gd name="T9" fmla="*/ 8 h 8"/>
              </a:gdLst>
              <a:ahLst/>
              <a:cxnLst>
                <a:cxn ang="T4">
                  <a:pos x="T0" y="T1"/>
                </a:cxn>
                <a:cxn ang="T5">
                  <a:pos x="T2" y="T3"/>
                </a:cxn>
              </a:cxnLst>
              <a:rect l="T6" t="T7" r="T8" b="T9"/>
              <a:pathLst>
                <a:path w="5" h="8">
                  <a:moveTo>
                    <a:pt x="5" y="0"/>
                  </a:moveTo>
                  <a:cubicBezTo>
                    <a:pt x="2" y="3"/>
                    <a:pt x="1" y="5"/>
                    <a:pt x="0"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0" name="Freeform 212">
              <a:extLst>
                <a:ext uri="{FF2B5EF4-FFF2-40B4-BE49-F238E27FC236}">
                  <a16:creationId xmlns:a16="http://schemas.microsoft.com/office/drawing/2014/main" id="{4FE31309-BCDA-4FDD-9FF4-2E9827346F6E}"/>
                </a:ext>
              </a:extLst>
            </p:cNvPr>
            <p:cNvSpPr>
              <a:spLocks/>
            </p:cNvSpPr>
            <p:nvPr/>
          </p:nvSpPr>
          <p:spPr bwMode="auto">
            <a:xfrm>
              <a:off x="3433" y="1765"/>
              <a:ext cx="7" cy="19"/>
            </a:xfrm>
            <a:custGeom>
              <a:avLst/>
              <a:gdLst>
                <a:gd name="T0" fmla="*/ 1 w 3"/>
                <a:gd name="T1" fmla="*/ 0 h 7"/>
                <a:gd name="T2" fmla="*/ 3 w 3"/>
                <a:gd name="T3" fmla="*/ 7 h 7"/>
                <a:gd name="T4" fmla="*/ 0 60000 65536"/>
                <a:gd name="T5" fmla="*/ 0 60000 65536"/>
                <a:gd name="T6" fmla="*/ 0 w 3"/>
                <a:gd name="T7" fmla="*/ 0 h 7"/>
                <a:gd name="T8" fmla="*/ 3 w 3"/>
                <a:gd name="T9" fmla="*/ 7 h 7"/>
              </a:gdLst>
              <a:ahLst/>
              <a:cxnLst>
                <a:cxn ang="T4">
                  <a:pos x="T0" y="T1"/>
                </a:cxn>
                <a:cxn ang="T5">
                  <a:pos x="T2" y="T3"/>
                </a:cxn>
              </a:cxnLst>
              <a:rect l="T6" t="T7" r="T8" b="T9"/>
              <a:pathLst>
                <a:path w="3" h="7">
                  <a:moveTo>
                    <a:pt x="1" y="0"/>
                  </a:moveTo>
                  <a:cubicBezTo>
                    <a:pt x="0" y="3"/>
                    <a:pt x="1" y="5"/>
                    <a:pt x="3" y="7"/>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1" name="Freeform 213">
              <a:extLst>
                <a:ext uri="{FF2B5EF4-FFF2-40B4-BE49-F238E27FC236}">
                  <a16:creationId xmlns:a16="http://schemas.microsoft.com/office/drawing/2014/main" id="{C4BFBE87-6886-4233-868C-4652AE53A13E}"/>
                </a:ext>
              </a:extLst>
            </p:cNvPr>
            <p:cNvSpPr>
              <a:spLocks/>
            </p:cNvSpPr>
            <p:nvPr/>
          </p:nvSpPr>
          <p:spPr bwMode="auto">
            <a:xfrm>
              <a:off x="3528" y="1776"/>
              <a:ext cx="12" cy="5"/>
            </a:xfrm>
            <a:custGeom>
              <a:avLst/>
              <a:gdLst>
                <a:gd name="T0" fmla="*/ 0 w 5"/>
                <a:gd name="T1" fmla="*/ 2 h 2"/>
                <a:gd name="T2" fmla="*/ 5 w 5"/>
                <a:gd name="T3" fmla="*/ 0 h 2"/>
                <a:gd name="T4" fmla="*/ 0 60000 65536"/>
                <a:gd name="T5" fmla="*/ 0 60000 65536"/>
                <a:gd name="T6" fmla="*/ 0 w 5"/>
                <a:gd name="T7" fmla="*/ 0 h 2"/>
                <a:gd name="T8" fmla="*/ 5 w 5"/>
                <a:gd name="T9" fmla="*/ 2 h 2"/>
              </a:gdLst>
              <a:ahLst/>
              <a:cxnLst>
                <a:cxn ang="T4">
                  <a:pos x="T0" y="T1"/>
                </a:cxn>
                <a:cxn ang="T5">
                  <a:pos x="T2" y="T3"/>
                </a:cxn>
              </a:cxnLst>
              <a:rect l="T6" t="T7" r="T8" b="T9"/>
              <a:pathLst>
                <a:path w="5" h="2">
                  <a:moveTo>
                    <a:pt x="0" y="2"/>
                  </a:moveTo>
                  <a:cubicBezTo>
                    <a:pt x="1" y="2"/>
                    <a:pt x="3" y="1"/>
                    <a:pt x="5"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2" name="Freeform 214">
              <a:extLst>
                <a:ext uri="{FF2B5EF4-FFF2-40B4-BE49-F238E27FC236}">
                  <a16:creationId xmlns:a16="http://schemas.microsoft.com/office/drawing/2014/main" id="{0D102141-2C07-4C45-9719-10CFD1C3112A}"/>
                </a:ext>
              </a:extLst>
            </p:cNvPr>
            <p:cNvSpPr>
              <a:spLocks/>
            </p:cNvSpPr>
            <p:nvPr/>
          </p:nvSpPr>
          <p:spPr bwMode="auto">
            <a:xfrm>
              <a:off x="3543" y="1733"/>
              <a:ext cx="5" cy="22"/>
            </a:xfrm>
            <a:custGeom>
              <a:avLst/>
              <a:gdLst>
                <a:gd name="T0" fmla="*/ 1 w 2"/>
                <a:gd name="T1" fmla="*/ 0 h 8"/>
                <a:gd name="T2" fmla="*/ 2 w 2"/>
                <a:gd name="T3" fmla="*/ 8 h 8"/>
                <a:gd name="T4" fmla="*/ 0 60000 65536"/>
                <a:gd name="T5" fmla="*/ 0 60000 65536"/>
                <a:gd name="T6" fmla="*/ 0 w 2"/>
                <a:gd name="T7" fmla="*/ 0 h 8"/>
                <a:gd name="T8" fmla="*/ 2 w 2"/>
                <a:gd name="T9" fmla="*/ 8 h 8"/>
              </a:gdLst>
              <a:ahLst/>
              <a:cxnLst>
                <a:cxn ang="T4">
                  <a:pos x="T0" y="T1"/>
                </a:cxn>
                <a:cxn ang="T5">
                  <a:pos x="T2" y="T3"/>
                </a:cxn>
              </a:cxnLst>
              <a:rect l="T6" t="T7" r="T8" b="T9"/>
              <a:pathLst>
                <a:path w="2" h="8">
                  <a:moveTo>
                    <a:pt x="1" y="0"/>
                  </a:moveTo>
                  <a:cubicBezTo>
                    <a:pt x="0" y="3"/>
                    <a:pt x="1" y="6"/>
                    <a:pt x="2" y="8"/>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3" name="Freeform 215">
              <a:extLst>
                <a:ext uri="{FF2B5EF4-FFF2-40B4-BE49-F238E27FC236}">
                  <a16:creationId xmlns:a16="http://schemas.microsoft.com/office/drawing/2014/main" id="{F0452D7D-5B4E-4EAD-BAC6-451CA28F789B}"/>
                </a:ext>
              </a:extLst>
            </p:cNvPr>
            <p:cNvSpPr>
              <a:spLocks/>
            </p:cNvSpPr>
            <p:nvPr/>
          </p:nvSpPr>
          <p:spPr bwMode="auto">
            <a:xfrm>
              <a:off x="3433" y="2000"/>
              <a:ext cx="17" cy="16"/>
            </a:xfrm>
            <a:custGeom>
              <a:avLst/>
              <a:gdLst>
                <a:gd name="T0" fmla="*/ 0 w 7"/>
                <a:gd name="T1" fmla="*/ 0 h 6"/>
                <a:gd name="T2" fmla="*/ 7 w 7"/>
                <a:gd name="T3" fmla="*/ 6 h 6"/>
                <a:gd name="T4" fmla="*/ 0 60000 65536"/>
                <a:gd name="T5" fmla="*/ 0 60000 65536"/>
                <a:gd name="T6" fmla="*/ 0 w 7"/>
                <a:gd name="T7" fmla="*/ 0 h 6"/>
                <a:gd name="T8" fmla="*/ 7 w 7"/>
                <a:gd name="T9" fmla="*/ 6 h 6"/>
              </a:gdLst>
              <a:ahLst/>
              <a:cxnLst>
                <a:cxn ang="T4">
                  <a:pos x="T0" y="T1"/>
                </a:cxn>
                <a:cxn ang="T5">
                  <a:pos x="T2" y="T3"/>
                </a:cxn>
              </a:cxnLst>
              <a:rect l="T6" t="T7" r="T8" b="T9"/>
              <a:pathLst>
                <a:path w="7" h="6">
                  <a:moveTo>
                    <a:pt x="0" y="0"/>
                  </a:moveTo>
                  <a:cubicBezTo>
                    <a:pt x="1" y="4"/>
                    <a:pt x="3" y="6"/>
                    <a:pt x="7" y="6"/>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4" name="Freeform 216">
              <a:extLst>
                <a:ext uri="{FF2B5EF4-FFF2-40B4-BE49-F238E27FC236}">
                  <a16:creationId xmlns:a16="http://schemas.microsoft.com/office/drawing/2014/main" id="{CB158CD7-CFB9-44FF-B543-20F418DE731A}"/>
                </a:ext>
              </a:extLst>
            </p:cNvPr>
            <p:cNvSpPr>
              <a:spLocks/>
            </p:cNvSpPr>
            <p:nvPr/>
          </p:nvSpPr>
          <p:spPr bwMode="auto">
            <a:xfrm>
              <a:off x="3658" y="1936"/>
              <a:ext cx="22" cy="5"/>
            </a:xfrm>
            <a:custGeom>
              <a:avLst/>
              <a:gdLst>
                <a:gd name="T0" fmla="*/ 0 w 9"/>
                <a:gd name="T1" fmla="*/ 2 h 2"/>
                <a:gd name="T2" fmla="*/ 9 w 9"/>
                <a:gd name="T3" fmla="*/ 0 h 2"/>
                <a:gd name="T4" fmla="*/ 0 60000 65536"/>
                <a:gd name="T5" fmla="*/ 0 60000 65536"/>
                <a:gd name="T6" fmla="*/ 0 w 9"/>
                <a:gd name="T7" fmla="*/ 0 h 2"/>
                <a:gd name="T8" fmla="*/ 9 w 9"/>
                <a:gd name="T9" fmla="*/ 2 h 2"/>
              </a:gdLst>
              <a:ahLst/>
              <a:cxnLst>
                <a:cxn ang="T4">
                  <a:pos x="T0" y="T1"/>
                </a:cxn>
                <a:cxn ang="T5">
                  <a:pos x="T2" y="T3"/>
                </a:cxn>
              </a:cxnLst>
              <a:rect l="T6" t="T7" r="T8" b="T9"/>
              <a:pathLst>
                <a:path w="9" h="2">
                  <a:moveTo>
                    <a:pt x="0" y="2"/>
                  </a:moveTo>
                  <a:cubicBezTo>
                    <a:pt x="3" y="2"/>
                    <a:pt x="6" y="1"/>
                    <a:pt x="9"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5" name="Freeform 217">
              <a:extLst>
                <a:ext uri="{FF2B5EF4-FFF2-40B4-BE49-F238E27FC236}">
                  <a16:creationId xmlns:a16="http://schemas.microsoft.com/office/drawing/2014/main" id="{46461A2A-D8A6-459D-AE28-8A00D31FA1D1}"/>
                </a:ext>
              </a:extLst>
            </p:cNvPr>
            <p:cNvSpPr>
              <a:spLocks/>
            </p:cNvSpPr>
            <p:nvPr/>
          </p:nvSpPr>
          <p:spPr bwMode="auto">
            <a:xfrm>
              <a:off x="3900" y="1893"/>
              <a:ext cx="5" cy="22"/>
            </a:xfrm>
            <a:custGeom>
              <a:avLst/>
              <a:gdLst>
                <a:gd name="T0" fmla="*/ 1 w 2"/>
                <a:gd name="T1" fmla="*/ 8 h 8"/>
                <a:gd name="T2" fmla="*/ 2 w 2"/>
                <a:gd name="T3" fmla="*/ 0 h 8"/>
                <a:gd name="T4" fmla="*/ 0 60000 65536"/>
                <a:gd name="T5" fmla="*/ 0 60000 65536"/>
                <a:gd name="T6" fmla="*/ 0 w 2"/>
                <a:gd name="T7" fmla="*/ 0 h 8"/>
                <a:gd name="T8" fmla="*/ 2 w 2"/>
                <a:gd name="T9" fmla="*/ 8 h 8"/>
              </a:gdLst>
              <a:ahLst/>
              <a:cxnLst>
                <a:cxn ang="T4">
                  <a:pos x="T0" y="T1"/>
                </a:cxn>
                <a:cxn ang="T5">
                  <a:pos x="T2" y="T3"/>
                </a:cxn>
              </a:cxnLst>
              <a:rect l="T6" t="T7" r="T8" b="T9"/>
              <a:pathLst>
                <a:path w="2" h="8">
                  <a:moveTo>
                    <a:pt x="1" y="8"/>
                  </a:moveTo>
                  <a:cubicBezTo>
                    <a:pt x="0" y="6"/>
                    <a:pt x="0" y="3"/>
                    <a:pt x="2"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6" name="Freeform 218">
              <a:extLst>
                <a:ext uri="{FF2B5EF4-FFF2-40B4-BE49-F238E27FC236}">
                  <a16:creationId xmlns:a16="http://schemas.microsoft.com/office/drawing/2014/main" id="{3AE27F5D-0B52-476B-92A2-92163CD1BC5A}"/>
                </a:ext>
              </a:extLst>
            </p:cNvPr>
            <p:cNvSpPr>
              <a:spLocks/>
            </p:cNvSpPr>
            <p:nvPr/>
          </p:nvSpPr>
          <p:spPr bwMode="auto">
            <a:xfrm>
              <a:off x="2133" y="2456"/>
              <a:ext cx="2" cy="35"/>
            </a:xfrm>
            <a:custGeom>
              <a:avLst/>
              <a:gdLst>
                <a:gd name="T0" fmla="*/ 0 w 1"/>
                <a:gd name="T1" fmla="*/ 0 h 13"/>
                <a:gd name="T2" fmla="*/ 1 w 1"/>
                <a:gd name="T3" fmla="*/ 13 h 13"/>
                <a:gd name="T4" fmla="*/ 0 60000 65536"/>
                <a:gd name="T5" fmla="*/ 0 60000 65536"/>
                <a:gd name="T6" fmla="*/ 0 w 1"/>
                <a:gd name="T7" fmla="*/ 0 h 13"/>
                <a:gd name="T8" fmla="*/ 1 w 1"/>
                <a:gd name="T9" fmla="*/ 13 h 13"/>
              </a:gdLst>
              <a:ahLst/>
              <a:cxnLst>
                <a:cxn ang="T4">
                  <a:pos x="T0" y="T1"/>
                </a:cxn>
                <a:cxn ang="T5">
                  <a:pos x="T2" y="T3"/>
                </a:cxn>
              </a:cxnLst>
              <a:rect l="T6" t="T7" r="T8" b="T9"/>
              <a:pathLst>
                <a:path w="1" h="13">
                  <a:moveTo>
                    <a:pt x="0" y="0"/>
                  </a:moveTo>
                  <a:cubicBezTo>
                    <a:pt x="1" y="4"/>
                    <a:pt x="1" y="9"/>
                    <a:pt x="1" y="1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7" name="Freeform 219">
              <a:extLst>
                <a:ext uri="{FF2B5EF4-FFF2-40B4-BE49-F238E27FC236}">
                  <a16:creationId xmlns:a16="http://schemas.microsoft.com/office/drawing/2014/main" id="{A7AEABD9-1DC9-4958-8145-77BBEE75EACB}"/>
                </a:ext>
              </a:extLst>
            </p:cNvPr>
            <p:cNvSpPr>
              <a:spLocks/>
            </p:cNvSpPr>
            <p:nvPr/>
          </p:nvSpPr>
          <p:spPr bwMode="auto">
            <a:xfrm>
              <a:off x="1993" y="2533"/>
              <a:ext cx="15" cy="8"/>
            </a:xfrm>
            <a:custGeom>
              <a:avLst/>
              <a:gdLst>
                <a:gd name="T0" fmla="*/ 6 w 6"/>
                <a:gd name="T1" fmla="*/ 1 h 3"/>
                <a:gd name="T2" fmla="*/ 0 w 6"/>
                <a:gd name="T3" fmla="*/ 3 h 3"/>
                <a:gd name="T4" fmla="*/ 0 60000 65536"/>
                <a:gd name="T5" fmla="*/ 0 60000 65536"/>
                <a:gd name="T6" fmla="*/ 0 w 6"/>
                <a:gd name="T7" fmla="*/ 0 h 3"/>
                <a:gd name="T8" fmla="*/ 6 w 6"/>
                <a:gd name="T9" fmla="*/ 3 h 3"/>
              </a:gdLst>
              <a:ahLst/>
              <a:cxnLst>
                <a:cxn ang="T4">
                  <a:pos x="T0" y="T1"/>
                </a:cxn>
                <a:cxn ang="T5">
                  <a:pos x="T2" y="T3"/>
                </a:cxn>
              </a:cxnLst>
              <a:rect l="T6" t="T7" r="T8" b="T9"/>
              <a:pathLst>
                <a:path w="6" h="3">
                  <a:moveTo>
                    <a:pt x="6" y="1"/>
                  </a:moveTo>
                  <a:cubicBezTo>
                    <a:pt x="3" y="0"/>
                    <a:pt x="1" y="0"/>
                    <a:pt x="0" y="3"/>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8" name="Freeform 220">
              <a:extLst>
                <a:ext uri="{FF2B5EF4-FFF2-40B4-BE49-F238E27FC236}">
                  <a16:creationId xmlns:a16="http://schemas.microsoft.com/office/drawing/2014/main" id="{76C5F104-8556-4357-835F-234AB0FB70F1}"/>
                </a:ext>
              </a:extLst>
            </p:cNvPr>
            <p:cNvSpPr>
              <a:spLocks/>
            </p:cNvSpPr>
            <p:nvPr/>
          </p:nvSpPr>
          <p:spPr bwMode="auto">
            <a:xfrm>
              <a:off x="3163" y="2192"/>
              <a:ext cx="7" cy="8"/>
            </a:xfrm>
            <a:custGeom>
              <a:avLst/>
              <a:gdLst>
                <a:gd name="T0" fmla="*/ 0 w 3"/>
                <a:gd name="T1" fmla="*/ 3 h 3"/>
                <a:gd name="T2" fmla="*/ 3 w 3"/>
                <a:gd name="T3" fmla="*/ 0 h 3"/>
                <a:gd name="T4" fmla="*/ 0 60000 65536"/>
                <a:gd name="T5" fmla="*/ 0 60000 65536"/>
                <a:gd name="T6" fmla="*/ 0 w 3"/>
                <a:gd name="T7" fmla="*/ 0 h 3"/>
                <a:gd name="T8" fmla="*/ 3 w 3"/>
                <a:gd name="T9" fmla="*/ 3 h 3"/>
              </a:gdLst>
              <a:ahLst/>
              <a:cxnLst>
                <a:cxn ang="T4">
                  <a:pos x="T0" y="T1"/>
                </a:cxn>
                <a:cxn ang="T5">
                  <a:pos x="T2" y="T3"/>
                </a:cxn>
              </a:cxnLst>
              <a:rect l="T6" t="T7" r="T8" b="T9"/>
              <a:pathLst>
                <a:path w="3" h="3">
                  <a:moveTo>
                    <a:pt x="0" y="3"/>
                  </a:moveTo>
                  <a:cubicBezTo>
                    <a:pt x="1" y="2"/>
                    <a:pt x="2" y="1"/>
                    <a:pt x="3"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35029" name="Freeform 221">
              <a:extLst>
                <a:ext uri="{FF2B5EF4-FFF2-40B4-BE49-F238E27FC236}">
                  <a16:creationId xmlns:a16="http://schemas.microsoft.com/office/drawing/2014/main" id="{EA907627-E44A-4624-A21F-FEC76CC6DF20}"/>
                </a:ext>
              </a:extLst>
            </p:cNvPr>
            <p:cNvSpPr>
              <a:spLocks/>
            </p:cNvSpPr>
            <p:nvPr/>
          </p:nvSpPr>
          <p:spPr bwMode="auto">
            <a:xfrm>
              <a:off x="3223" y="2224"/>
              <a:ext cx="1" cy="8"/>
            </a:xfrm>
            <a:custGeom>
              <a:avLst/>
              <a:gdLst>
                <a:gd name="T0" fmla="*/ 0 w 1"/>
                <a:gd name="T1" fmla="*/ 3 h 3"/>
                <a:gd name="T2" fmla="*/ 0 w 1"/>
                <a:gd name="T3" fmla="*/ 0 h 3"/>
                <a:gd name="T4" fmla="*/ 0 60000 65536"/>
                <a:gd name="T5" fmla="*/ 0 60000 65536"/>
                <a:gd name="T6" fmla="*/ 0 w 1"/>
                <a:gd name="T7" fmla="*/ 0 h 3"/>
                <a:gd name="T8" fmla="*/ 1 w 1"/>
                <a:gd name="T9" fmla="*/ 3 h 3"/>
              </a:gdLst>
              <a:ahLst/>
              <a:cxnLst>
                <a:cxn ang="T4">
                  <a:pos x="T0" y="T1"/>
                </a:cxn>
                <a:cxn ang="T5">
                  <a:pos x="T2" y="T3"/>
                </a:cxn>
              </a:cxnLst>
              <a:rect l="T6" t="T7" r="T8" b="T9"/>
              <a:pathLst>
                <a:path w="1" h="3">
                  <a:moveTo>
                    <a:pt x="0" y="3"/>
                  </a:moveTo>
                  <a:cubicBezTo>
                    <a:pt x="0" y="2"/>
                    <a:pt x="0" y="1"/>
                    <a:pt x="0" y="0"/>
                  </a:cubicBezTo>
                </a:path>
              </a:pathLst>
            </a:custGeom>
            <a:noFill/>
            <a:ln w="15875">
              <a:solidFill>
                <a:srgbClr val="FEE8B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22" name="Rectangle 12">
            <a:extLst>
              <a:ext uri="{FF2B5EF4-FFF2-40B4-BE49-F238E27FC236}">
                <a16:creationId xmlns:a16="http://schemas.microsoft.com/office/drawing/2014/main" id="{BD5B5258-2B39-4374-8457-C70FE23251F5}"/>
              </a:ext>
            </a:extLst>
          </p:cNvPr>
          <p:cNvSpPr/>
          <p:nvPr/>
        </p:nvSpPr>
        <p:spPr>
          <a:xfrm>
            <a:off x="0" y="733059"/>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10514011" y="5883275"/>
            <a:ext cx="75354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D60544-C5E5-45B2-ADFC-9530462A1FEB}" type="slidenum">
              <a:rPr lang="cs-CZ" smtClean="0"/>
              <a:pPr/>
              <a:t>17</a:t>
            </a:fld>
            <a:endParaRPr lang="cs-CZ" altLang="cs-CZ">
              <a:solidFill>
                <a:srgbClr val="898989"/>
              </a:solidFill>
            </a:endParaRPr>
          </a:p>
        </p:txBody>
      </p:sp>
      <p:sp>
        <p:nvSpPr>
          <p:cNvPr id="20483" name="Title 1"/>
          <p:cNvSpPr>
            <a:spLocks noGrp="1"/>
          </p:cNvSpPr>
          <p:nvPr>
            <p:ph type="ctrTitle" idx="4294967295"/>
          </p:nvPr>
        </p:nvSpPr>
        <p:spPr>
          <a:xfrm>
            <a:off x="0" y="2393950"/>
            <a:ext cx="9144000" cy="2387600"/>
          </a:xfrm>
        </p:spPr>
        <p:txBody>
          <a:bodyPr>
            <a:normAutofit/>
          </a:bodyPr>
          <a:lstStyle/>
          <a:p>
            <a:pPr algn="ctr"/>
            <a:r>
              <a:rPr lang="cs-CZ" altLang="cs-CZ" dirty="0"/>
              <a:t>Stres a řízení organismu</a:t>
            </a:r>
            <a:r>
              <a:rPr lang="cs-CZ" altLang="cs-CZ" b="1" dirty="0"/>
              <a:t>?</a:t>
            </a:r>
            <a:br>
              <a:rPr lang="cs-CZ" altLang="cs-CZ" dirty="0"/>
            </a:br>
            <a:r>
              <a:rPr lang="cs-CZ" altLang="cs-CZ" dirty="0"/>
              <a:t>=</a:t>
            </a:r>
            <a:br>
              <a:rPr lang="cs-CZ" altLang="cs-CZ" dirty="0"/>
            </a:br>
            <a:r>
              <a:rPr lang="cs-CZ" altLang="cs-CZ" b="1" dirty="0"/>
              <a:t>Úloha tukové tkáně?</a:t>
            </a:r>
            <a:endParaRPr lang="cs-CZ" altLang="cs-CZ" sz="3100" dirty="0"/>
          </a:p>
        </p:txBody>
      </p:sp>
      <p:sp>
        <p:nvSpPr>
          <p:cNvPr id="20484" name="Content Placeholder 2"/>
          <p:cNvSpPr>
            <a:spLocks noGrp="1"/>
          </p:cNvSpPr>
          <p:nvPr>
            <p:ph type="subTitle" idx="4294967295"/>
          </p:nvPr>
        </p:nvSpPr>
        <p:spPr>
          <a:xfrm>
            <a:off x="0" y="3587750"/>
            <a:ext cx="6858000" cy="1655763"/>
          </a:xfrm>
        </p:spPr>
        <p:txBody>
          <a:bodyPr/>
          <a:lstStyle/>
          <a:p>
            <a:pPr marL="0" indent="0" algn="ctr">
              <a:buNone/>
            </a:pPr>
            <a:endParaRPr lang="cs-CZ" altLang="cs-CZ" dirty="0"/>
          </a:p>
          <a:p>
            <a:pPr marL="0" indent="0" algn="ctr">
              <a:buNone/>
            </a:pPr>
            <a:endParaRPr lang="cs-CZ" altLang="cs-CZ" dirty="0"/>
          </a:p>
          <a:p>
            <a:pPr marL="0" indent="0" algn="ctr">
              <a:buNone/>
            </a:pPr>
            <a:endParaRPr lang="cs-CZ" altLang="cs-CZ" dirty="0"/>
          </a:p>
        </p:txBody>
      </p:sp>
      <p:sp>
        <p:nvSpPr>
          <p:cNvPr id="7"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03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Skupina 241">
            <a:extLst>
              <a:ext uri="{FF2B5EF4-FFF2-40B4-BE49-F238E27FC236}">
                <a16:creationId xmlns:a16="http://schemas.microsoft.com/office/drawing/2014/main" id="{2321A12C-1B38-447D-8377-FF1E1CFA6B6A}"/>
              </a:ext>
            </a:extLst>
          </p:cNvPr>
          <p:cNvGrpSpPr>
            <a:grpSpLocks/>
          </p:cNvGrpSpPr>
          <p:nvPr/>
        </p:nvGrpSpPr>
        <p:grpSpPr bwMode="auto">
          <a:xfrm>
            <a:off x="273519" y="5260182"/>
            <a:ext cx="1152525" cy="1100138"/>
            <a:chOff x="4283968" y="5301208"/>
            <a:chExt cx="1584176" cy="1512168"/>
          </a:xfrm>
        </p:grpSpPr>
        <p:grpSp>
          <p:nvGrpSpPr>
            <p:cNvPr id="97" name="Skupina 35">
              <a:extLst>
                <a:ext uri="{FF2B5EF4-FFF2-40B4-BE49-F238E27FC236}">
                  <a16:creationId xmlns:a16="http://schemas.microsoft.com/office/drawing/2014/main" id="{A9CCBF4A-1B9C-4CD0-9F4D-55BC81BDE964}"/>
                </a:ext>
              </a:extLst>
            </p:cNvPr>
            <p:cNvGrpSpPr>
              <a:grpSpLocks/>
            </p:cNvGrpSpPr>
            <p:nvPr/>
          </p:nvGrpSpPr>
          <p:grpSpPr bwMode="auto">
            <a:xfrm>
              <a:off x="4283968" y="5373216"/>
              <a:ext cx="576064" cy="504056"/>
              <a:chOff x="4139952" y="4725144"/>
              <a:chExt cx="576064" cy="504056"/>
            </a:xfrm>
          </p:grpSpPr>
          <p:sp>
            <p:nvSpPr>
              <p:cNvPr id="142" name="Elipsa 71">
                <a:extLst>
                  <a:ext uri="{FF2B5EF4-FFF2-40B4-BE49-F238E27FC236}">
                    <a16:creationId xmlns:a16="http://schemas.microsoft.com/office/drawing/2014/main" id="{C4FD738A-F39F-4C4C-87F6-5C1659C5D237}"/>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43" name="Elipsa 74">
                <a:extLst>
                  <a:ext uri="{FF2B5EF4-FFF2-40B4-BE49-F238E27FC236}">
                    <a16:creationId xmlns:a16="http://schemas.microsoft.com/office/drawing/2014/main" id="{C999FABE-32A8-4EB9-B3BA-0BB263897AE8}"/>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98" name="Skupina 36">
              <a:extLst>
                <a:ext uri="{FF2B5EF4-FFF2-40B4-BE49-F238E27FC236}">
                  <a16:creationId xmlns:a16="http://schemas.microsoft.com/office/drawing/2014/main" id="{53D73D8D-3D20-48D9-AAA9-BC6CCF1B09ED}"/>
                </a:ext>
              </a:extLst>
            </p:cNvPr>
            <p:cNvGrpSpPr>
              <a:grpSpLocks/>
            </p:cNvGrpSpPr>
            <p:nvPr/>
          </p:nvGrpSpPr>
          <p:grpSpPr bwMode="auto">
            <a:xfrm>
              <a:off x="4283968" y="5733256"/>
              <a:ext cx="576064" cy="504056"/>
              <a:chOff x="4139952" y="4725144"/>
              <a:chExt cx="576064" cy="504056"/>
            </a:xfrm>
          </p:grpSpPr>
          <p:sp>
            <p:nvSpPr>
              <p:cNvPr id="140" name="Elipsa 69">
                <a:extLst>
                  <a:ext uri="{FF2B5EF4-FFF2-40B4-BE49-F238E27FC236}">
                    <a16:creationId xmlns:a16="http://schemas.microsoft.com/office/drawing/2014/main" id="{FBAE4028-F9F9-4680-88C9-A6F4FEA9C90B}"/>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41" name="Elipsa 70">
                <a:extLst>
                  <a:ext uri="{FF2B5EF4-FFF2-40B4-BE49-F238E27FC236}">
                    <a16:creationId xmlns:a16="http://schemas.microsoft.com/office/drawing/2014/main" id="{AB599B65-76EB-4728-9FF8-3F1751C7BCA9}"/>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99" name="Skupina 39">
              <a:extLst>
                <a:ext uri="{FF2B5EF4-FFF2-40B4-BE49-F238E27FC236}">
                  <a16:creationId xmlns:a16="http://schemas.microsoft.com/office/drawing/2014/main" id="{7B68E5E6-3EEB-49ED-93DB-300FE88030E9}"/>
                </a:ext>
              </a:extLst>
            </p:cNvPr>
            <p:cNvGrpSpPr>
              <a:grpSpLocks/>
            </p:cNvGrpSpPr>
            <p:nvPr/>
          </p:nvGrpSpPr>
          <p:grpSpPr bwMode="auto">
            <a:xfrm>
              <a:off x="4788024" y="5445224"/>
              <a:ext cx="576064" cy="504056"/>
              <a:chOff x="4139952" y="4725144"/>
              <a:chExt cx="576064" cy="504056"/>
            </a:xfrm>
          </p:grpSpPr>
          <p:sp>
            <p:nvSpPr>
              <p:cNvPr id="138" name="Elipsa 67">
                <a:extLst>
                  <a:ext uri="{FF2B5EF4-FFF2-40B4-BE49-F238E27FC236}">
                    <a16:creationId xmlns:a16="http://schemas.microsoft.com/office/drawing/2014/main" id="{B6ED5076-A442-461D-8E4A-0DD7C98658CA}"/>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9" name="Elipsa 68">
                <a:extLst>
                  <a:ext uri="{FF2B5EF4-FFF2-40B4-BE49-F238E27FC236}">
                    <a16:creationId xmlns:a16="http://schemas.microsoft.com/office/drawing/2014/main" id="{BFDD22C8-94C2-483E-81EA-2ED87BA34724}"/>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0" name="Skupina 42">
              <a:extLst>
                <a:ext uri="{FF2B5EF4-FFF2-40B4-BE49-F238E27FC236}">
                  <a16:creationId xmlns:a16="http://schemas.microsoft.com/office/drawing/2014/main" id="{3BD7AFDF-06F4-49D6-956D-4303AC964E2D}"/>
                </a:ext>
              </a:extLst>
            </p:cNvPr>
            <p:cNvGrpSpPr>
              <a:grpSpLocks/>
            </p:cNvGrpSpPr>
            <p:nvPr/>
          </p:nvGrpSpPr>
          <p:grpSpPr bwMode="auto">
            <a:xfrm>
              <a:off x="4355976" y="6093296"/>
              <a:ext cx="576064" cy="504056"/>
              <a:chOff x="4139952" y="4725144"/>
              <a:chExt cx="576064" cy="504056"/>
            </a:xfrm>
          </p:grpSpPr>
          <p:sp>
            <p:nvSpPr>
              <p:cNvPr id="136" name="Elipsa 65">
                <a:extLst>
                  <a:ext uri="{FF2B5EF4-FFF2-40B4-BE49-F238E27FC236}">
                    <a16:creationId xmlns:a16="http://schemas.microsoft.com/office/drawing/2014/main" id="{E7FB1F90-AEE6-4D90-9808-30786DB7A289}"/>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7" name="Elipsa 66">
                <a:extLst>
                  <a:ext uri="{FF2B5EF4-FFF2-40B4-BE49-F238E27FC236}">
                    <a16:creationId xmlns:a16="http://schemas.microsoft.com/office/drawing/2014/main" id="{2A90E5E1-FE53-412A-9EEB-BA53F5E68506}"/>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1" name="Skupina 45">
              <a:extLst>
                <a:ext uri="{FF2B5EF4-FFF2-40B4-BE49-F238E27FC236}">
                  <a16:creationId xmlns:a16="http://schemas.microsoft.com/office/drawing/2014/main" id="{4249A5C2-DD80-4B0A-A05A-68C1D580CD16}"/>
                </a:ext>
              </a:extLst>
            </p:cNvPr>
            <p:cNvGrpSpPr>
              <a:grpSpLocks/>
            </p:cNvGrpSpPr>
            <p:nvPr/>
          </p:nvGrpSpPr>
          <p:grpSpPr bwMode="auto">
            <a:xfrm>
              <a:off x="5292080" y="5661248"/>
              <a:ext cx="576064" cy="504056"/>
              <a:chOff x="4139952" y="4725144"/>
              <a:chExt cx="576064" cy="504056"/>
            </a:xfrm>
          </p:grpSpPr>
          <p:sp>
            <p:nvSpPr>
              <p:cNvPr id="134" name="Elipsa 63">
                <a:extLst>
                  <a:ext uri="{FF2B5EF4-FFF2-40B4-BE49-F238E27FC236}">
                    <a16:creationId xmlns:a16="http://schemas.microsoft.com/office/drawing/2014/main" id="{304E0517-CCE8-47CD-A42E-F2486C73371E}"/>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5" name="Elipsa 64">
                <a:extLst>
                  <a:ext uri="{FF2B5EF4-FFF2-40B4-BE49-F238E27FC236}">
                    <a16:creationId xmlns:a16="http://schemas.microsoft.com/office/drawing/2014/main" id="{D09C44CD-1D49-4662-8537-A7BA80FF3E88}"/>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2" name="Skupina 48">
              <a:extLst>
                <a:ext uri="{FF2B5EF4-FFF2-40B4-BE49-F238E27FC236}">
                  <a16:creationId xmlns:a16="http://schemas.microsoft.com/office/drawing/2014/main" id="{0DA8591C-6571-450C-BE8C-B10867F75C59}"/>
                </a:ext>
              </a:extLst>
            </p:cNvPr>
            <p:cNvGrpSpPr>
              <a:grpSpLocks/>
            </p:cNvGrpSpPr>
            <p:nvPr/>
          </p:nvGrpSpPr>
          <p:grpSpPr bwMode="auto">
            <a:xfrm>
              <a:off x="4716016" y="5949280"/>
              <a:ext cx="576064" cy="504056"/>
              <a:chOff x="4139952" y="4725144"/>
              <a:chExt cx="576064" cy="504056"/>
            </a:xfrm>
          </p:grpSpPr>
          <p:sp>
            <p:nvSpPr>
              <p:cNvPr id="130" name="Elipsa 61">
                <a:extLst>
                  <a:ext uri="{FF2B5EF4-FFF2-40B4-BE49-F238E27FC236}">
                    <a16:creationId xmlns:a16="http://schemas.microsoft.com/office/drawing/2014/main" id="{66142DB5-5E96-46FE-94EA-A876C67F511B}"/>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3" name="Elipsa 62">
                <a:extLst>
                  <a:ext uri="{FF2B5EF4-FFF2-40B4-BE49-F238E27FC236}">
                    <a16:creationId xmlns:a16="http://schemas.microsoft.com/office/drawing/2014/main" id="{B0AF4C46-0395-44CD-B584-E37F27D0C9A0}"/>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3" name="Skupina 51">
              <a:extLst>
                <a:ext uri="{FF2B5EF4-FFF2-40B4-BE49-F238E27FC236}">
                  <a16:creationId xmlns:a16="http://schemas.microsoft.com/office/drawing/2014/main" id="{6BA8F24C-8F78-4EA4-8916-CD17BE24B5E3}"/>
                </a:ext>
              </a:extLst>
            </p:cNvPr>
            <p:cNvGrpSpPr>
              <a:grpSpLocks/>
            </p:cNvGrpSpPr>
            <p:nvPr/>
          </p:nvGrpSpPr>
          <p:grpSpPr bwMode="auto">
            <a:xfrm>
              <a:off x="5220072" y="6165304"/>
              <a:ext cx="576064" cy="504056"/>
              <a:chOff x="4139952" y="4725144"/>
              <a:chExt cx="576064" cy="504056"/>
            </a:xfrm>
          </p:grpSpPr>
          <p:sp>
            <p:nvSpPr>
              <p:cNvPr id="122" name="Elipsa 59">
                <a:extLst>
                  <a:ext uri="{FF2B5EF4-FFF2-40B4-BE49-F238E27FC236}">
                    <a16:creationId xmlns:a16="http://schemas.microsoft.com/office/drawing/2014/main" id="{98A6E760-EB5B-4FC1-A73C-60781642FA6C}"/>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3" name="Elipsa 60">
                <a:extLst>
                  <a:ext uri="{FF2B5EF4-FFF2-40B4-BE49-F238E27FC236}">
                    <a16:creationId xmlns:a16="http://schemas.microsoft.com/office/drawing/2014/main" id="{3D54B2B3-A375-4DAB-8A61-96E62DE927BA}"/>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4" name="Skupina 54">
              <a:extLst>
                <a:ext uri="{FF2B5EF4-FFF2-40B4-BE49-F238E27FC236}">
                  <a16:creationId xmlns:a16="http://schemas.microsoft.com/office/drawing/2014/main" id="{C34FE65A-B325-408B-A869-6AC914DBA2DD}"/>
                </a:ext>
              </a:extLst>
            </p:cNvPr>
            <p:cNvGrpSpPr>
              <a:grpSpLocks/>
            </p:cNvGrpSpPr>
            <p:nvPr/>
          </p:nvGrpSpPr>
          <p:grpSpPr bwMode="auto">
            <a:xfrm>
              <a:off x="5148064" y="5301208"/>
              <a:ext cx="576064" cy="504056"/>
              <a:chOff x="4139952" y="4725144"/>
              <a:chExt cx="576064" cy="504056"/>
            </a:xfrm>
          </p:grpSpPr>
          <p:sp>
            <p:nvSpPr>
              <p:cNvPr id="113" name="Elipsa 57">
                <a:extLst>
                  <a:ext uri="{FF2B5EF4-FFF2-40B4-BE49-F238E27FC236}">
                    <a16:creationId xmlns:a16="http://schemas.microsoft.com/office/drawing/2014/main" id="{2F4EF25F-C245-416B-8B43-9B53C136621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9" name="Elipsa 58">
                <a:extLst>
                  <a:ext uri="{FF2B5EF4-FFF2-40B4-BE49-F238E27FC236}">
                    <a16:creationId xmlns:a16="http://schemas.microsoft.com/office/drawing/2014/main" id="{B69BDF24-3BE6-4585-8B45-0F9843A336B5}"/>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0" name="Skupina 57">
              <a:extLst>
                <a:ext uri="{FF2B5EF4-FFF2-40B4-BE49-F238E27FC236}">
                  <a16:creationId xmlns:a16="http://schemas.microsoft.com/office/drawing/2014/main" id="{D860BBB8-ADD7-4EB8-B919-B747AF0DDF8E}"/>
                </a:ext>
              </a:extLst>
            </p:cNvPr>
            <p:cNvGrpSpPr>
              <a:grpSpLocks/>
            </p:cNvGrpSpPr>
            <p:nvPr/>
          </p:nvGrpSpPr>
          <p:grpSpPr bwMode="auto">
            <a:xfrm>
              <a:off x="4716016" y="6309320"/>
              <a:ext cx="576064" cy="504056"/>
              <a:chOff x="4139952" y="4725144"/>
              <a:chExt cx="576064" cy="504056"/>
            </a:xfrm>
          </p:grpSpPr>
          <p:sp>
            <p:nvSpPr>
              <p:cNvPr id="111" name="Elipsa 55">
                <a:extLst>
                  <a:ext uri="{FF2B5EF4-FFF2-40B4-BE49-F238E27FC236}">
                    <a16:creationId xmlns:a16="http://schemas.microsoft.com/office/drawing/2014/main" id="{7D7BE9C9-74F5-408A-B1B5-2451801026F8}"/>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2" name="Elipsa 56">
                <a:extLst>
                  <a:ext uri="{FF2B5EF4-FFF2-40B4-BE49-F238E27FC236}">
                    <a16:creationId xmlns:a16="http://schemas.microsoft.com/office/drawing/2014/main" id="{6DC093AB-208E-4219-ACF1-C536C9740746}"/>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sp>
        <p:nvSpPr>
          <p:cNvPr id="21" name="Vývojový diagram: údaje 20">
            <a:extLst>
              <a:ext uri="{FF2B5EF4-FFF2-40B4-BE49-F238E27FC236}">
                <a16:creationId xmlns:a16="http://schemas.microsoft.com/office/drawing/2014/main" id="{D02F2EBB-63A5-45D2-8D72-7B970913E702}"/>
              </a:ext>
            </a:extLst>
          </p:cNvPr>
          <p:cNvSpPr/>
          <p:nvPr/>
        </p:nvSpPr>
        <p:spPr>
          <a:xfrm rot="829240">
            <a:off x="2192605" y="1437422"/>
            <a:ext cx="548441" cy="2880510"/>
          </a:xfrm>
          <a:prstGeom prst="flowChartInputOutp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3" name="Skupina 26">
            <a:extLst>
              <a:ext uri="{FF2B5EF4-FFF2-40B4-BE49-F238E27FC236}">
                <a16:creationId xmlns:a16="http://schemas.microsoft.com/office/drawing/2014/main" id="{C5705325-628A-4E84-9F75-2C84254D4F2E}"/>
              </a:ext>
            </a:extLst>
          </p:cNvPr>
          <p:cNvGrpSpPr>
            <a:grpSpLocks/>
          </p:cNvGrpSpPr>
          <p:nvPr/>
        </p:nvGrpSpPr>
        <p:grpSpPr bwMode="auto">
          <a:xfrm>
            <a:off x="7824788" y="5084764"/>
            <a:ext cx="1693862" cy="1493837"/>
            <a:chOff x="2700338" y="1628775"/>
            <a:chExt cx="3638550" cy="3205163"/>
          </a:xfrm>
        </p:grpSpPr>
        <p:sp>
          <p:nvSpPr>
            <p:cNvPr id="2" name="Volný tvar 72">
              <a:extLst>
                <a:ext uri="{FF2B5EF4-FFF2-40B4-BE49-F238E27FC236}">
                  <a16:creationId xmlns:a16="http://schemas.microsoft.com/office/drawing/2014/main" id="{B3D6BF5F-1A0E-4BD0-93C6-2779F8ED8E8B}"/>
                </a:ext>
              </a:extLst>
            </p:cNvPr>
            <p:cNvSpPr/>
            <p:nvPr/>
          </p:nvSpPr>
          <p:spPr>
            <a:xfrm>
              <a:off x="2700338" y="1628775"/>
              <a:ext cx="3638550" cy="3205163"/>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74" name="Volný tvar 73">
              <a:extLst>
                <a:ext uri="{FF2B5EF4-FFF2-40B4-BE49-F238E27FC236}">
                  <a16:creationId xmlns:a16="http://schemas.microsoft.com/office/drawing/2014/main" id="{2FB94BBF-E06B-48EB-937E-E2E9B2830D4E}"/>
                </a:ext>
              </a:extLst>
            </p:cNvPr>
            <p:cNvSpPr/>
            <p:nvPr/>
          </p:nvSpPr>
          <p:spPr>
            <a:xfrm>
              <a:off x="3242539" y="2275939"/>
              <a:ext cx="2407514" cy="2125422"/>
            </a:xfrm>
            <a:custGeom>
              <a:avLst/>
              <a:gdLst>
                <a:gd name="connsiteX0" fmla="*/ 131233 w 3799416"/>
                <a:gd name="connsiteY0" fmla="*/ 23791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17" fmla="*/ 131233 w 3799416"/>
                <a:gd name="connsiteY17" fmla="*/ 23791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734733 w 3799416"/>
                <a:gd name="connsiteY8" fmla="*/ 1236133 h 3179233"/>
                <a:gd name="connsiteX9" fmla="*/ 3255433 w 3799416"/>
                <a:gd name="connsiteY9" fmla="*/ 1858433 h 3179233"/>
                <a:gd name="connsiteX10" fmla="*/ 3572933 w 3799416"/>
                <a:gd name="connsiteY10" fmla="*/ 2391833 h 3179233"/>
                <a:gd name="connsiteX11" fmla="*/ 3572933 w 3799416"/>
                <a:gd name="connsiteY11" fmla="*/ 3039533 h 3179233"/>
                <a:gd name="connsiteX12" fmla="*/ 2214033 w 3799416"/>
                <a:gd name="connsiteY12" fmla="*/ 3141133 h 3179233"/>
                <a:gd name="connsiteX13" fmla="*/ 1159933 w 3799416"/>
                <a:gd name="connsiteY13" fmla="*/ 3166533 h 3179233"/>
                <a:gd name="connsiteX14" fmla="*/ 182033 w 3799416"/>
                <a:gd name="connsiteY14" fmla="*/ 3064933 h 3179233"/>
                <a:gd name="connsiteX15" fmla="*/ 67733 w 3799416"/>
                <a:gd name="connsiteY15" fmla="*/ 2544233 h 3179233"/>
                <a:gd name="connsiteX16" fmla="*/ 105833 w 3799416"/>
                <a:gd name="connsiteY16"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3255433 w 3799416"/>
                <a:gd name="connsiteY10" fmla="*/ 1858433 h 3179233"/>
                <a:gd name="connsiteX11" fmla="*/ 3572933 w 3799416"/>
                <a:gd name="connsiteY11" fmla="*/ 2391833 h 3179233"/>
                <a:gd name="connsiteX12" fmla="*/ 3572933 w 3799416"/>
                <a:gd name="connsiteY12" fmla="*/ 3039533 h 3179233"/>
                <a:gd name="connsiteX13" fmla="*/ 2214033 w 3799416"/>
                <a:gd name="connsiteY13" fmla="*/ 3141133 h 3179233"/>
                <a:gd name="connsiteX14" fmla="*/ 1159933 w 3799416"/>
                <a:gd name="connsiteY14" fmla="*/ 3166533 h 3179233"/>
                <a:gd name="connsiteX15" fmla="*/ 182033 w 3799416"/>
                <a:gd name="connsiteY15" fmla="*/ 3064933 h 3179233"/>
                <a:gd name="connsiteX16" fmla="*/ 67733 w 3799416"/>
                <a:gd name="connsiteY16" fmla="*/ 2544233 h 3179233"/>
                <a:gd name="connsiteX17" fmla="*/ 105833 w 3799416"/>
                <a:gd name="connsiteY17" fmla="*/ 2328333 h 3179233"/>
                <a:gd name="connsiteX0" fmla="*/ 105833 w 3799416"/>
                <a:gd name="connsiteY0" fmla="*/ 2328333 h 3179233"/>
                <a:gd name="connsiteX1" fmla="*/ 131233 w 3799416"/>
                <a:gd name="connsiteY1" fmla="*/ 2188633 h 3179233"/>
                <a:gd name="connsiteX2" fmla="*/ 397933 w 3799416"/>
                <a:gd name="connsiteY2" fmla="*/ 1744133 h 3179233"/>
                <a:gd name="connsiteX3" fmla="*/ 690033 w 3799416"/>
                <a:gd name="connsiteY3" fmla="*/ 1286933 h 3179233"/>
                <a:gd name="connsiteX4" fmla="*/ 969433 w 3799416"/>
                <a:gd name="connsiteY4" fmla="*/ 677333 h 3179233"/>
                <a:gd name="connsiteX5" fmla="*/ 1363133 w 3799416"/>
                <a:gd name="connsiteY5" fmla="*/ 309033 h 3179233"/>
                <a:gd name="connsiteX6" fmla="*/ 1731433 w 3799416"/>
                <a:gd name="connsiteY6" fmla="*/ 55033 h 3179233"/>
                <a:gd name="connsiteX7" fmla="*/ 2214033 w 3799416"/>
                <a:gd name="connsiteY7" fmla="*/ 639233 h 3179233"/>
                <a:gd name="connsiteX8" fmla="*/ 2489613 w 3799416"/>
                <a:gd name="connsiteY8" fmla="*/ 973377 h 3179233"/>
                <a:gd name="connsiteX9" fmla="*/ 2734733 w 3799416"/>
                <a:gd name="connsiteY9" fmla="*/ 1236133 h 3179233"/>
                <a:gd name="connsiteX10" fmla="*/ 2993669 w 3799416"/>
                <a:gd name="connsiteY10" fmla="*/ 1549441 h 3179233"/>
                <a:gd name="connsiteX11" fmla="*/ 3255433 w 3799416"/>
                <a:gd name="connsiteY11" fmla="*/ 1858433 h 3179233"/>
                <a:gd name="connsiteX12" fmla="*/ 3572933 w 3799416"/>
                <a:gd name="connsiteY12" fmla="*/ 2391833 h 3179233"/>
                <a:gd name="connsiteX13" fmla="*/ 3572933 w 3799416"/>
                <a:gd name="connsiteY13" fmla="*/ 3039533 h 3179233"/>
                <a:gd name="connsiteX14" fmla="*/ 2214033 w 3799416"/>
                <a:gd name="connsiteY14" fmla="*/ 3141133 h 3179233"/>
                <a:gd name="connsiteX15" fmla="*/ 1159933 w 3799416"/>
                <a:gd name="connsiteY15" fmla="*/ 3166533 h 3179233"/>
                <a:gd name="connsiteX16" fmla="*/ 182033 w 3799416"/>
                <a:gd name="connsiteY16" fmla="*/ 3064933 h 3179233"/>
                <a:gd name="connsiteX17" fmla="*/ 67733 w 3799416"/>
                <a:gd name="connsiteY17" fmla="*/ 2544233 h 3179233"/>
                <a:gd name="connsiteX18" fmla="*/ 105833 w 3799416"/>
                <a:gd name="connsiteY18" fmla="*/ 2328333 h 3179233"/>
                <a:gd name="connsiteX0" fmla="*/ 105833 w 3693480"/>
                <a:gd name="connsiteY0" fmla="*/ 2328333 h 3179233"/>
                <a:gd name="connsiteX1" fmla="*/ 131233 w 3693480"/>
                <a:gd name="connsiteY1" fmla="*/ 2188633 h 3179233"/>
                <a:gd name="connsiteX2" fmla="*/ 397933 w 3693480"/>
                <a:gd name="connsiteY2" fmla="*/ 1744133 h 3179233"/>
                <a:gd name="connsiteX3" fmla="*/ 690033 w 3693480"/>
                <a:gd name="connsiteY3" fmla="*/ 1286933 h 3179233"/>
                <a:gd name="connsiteX4" fmla="*/ 969433 w 3693480"/>
                <a:gd name="connsiteY4" fmla="*/ 677333 h 3179233"/>
                <a:gd name="connsiteX5" fmla="*/ 1363133 w 3693480"/>
                <a:gd name="connsiteY5" fmla="*/ 309033 h 3179233"/>
                <a:gd name="connsiteX6" fmla="*/ 1731433 w 3693480"/>
                <a:gd name="connsiteY6" fmla="*/ 55033 h 3179233"/>
                <a:gd name="connsiteX7" fmla="*/ 2214033 w 3693480"/>
                <a:gd name="connsiteY7" fmla="*/ 639233 h 3179233"/>
                <a:gd name="connsiteX8" fmla="*/ 2489613 w 3693480"/>
                <a:gd name="connsiteY8" fmla="*/ 973377 h 3179233"/>
                <a:gd name="connsiteX9" fmla="*/ 2734733 w 3693480"/>
                <a:gd name="connsiteY9" fmla="*/ 1236133 h 3179233"/>
                <a:gd name="connsiteX10" fmla="*/ 2993669 w 3693480"/>
                <a:gd name="connsiteY10" fmla="*/ 1549441 h 3179233"/>
                <a:gd name="connsiteX11" fmla="*/ 3255433 w 3693480"/>
                <a:gd name="connsiteY11" fmla="*/ 1858433 h 3179233"/>
                <a:gd name="connsiteX12" fmla="*/ 3572933 w 3693480"/>
                <a:gd name="connsiteY12" fmla="*/ 2391833 h 3179233"/>
                <a:gd name="connsiteX13" fmla="*/ 3572933 w 3693480"/>
                <a:gd name="connsiteY13" fmla="*/ 3039533 h 3179233"/>
                <a:gd name="connsiteX14" fmla="*/ 2849653 w 3693480"/>
                <a:gd name="connsiteY14" fmla="*/ 3133617 h 3179233"/>
                <a:gd name="connsiteX15" fmla="*/ 2214033 w 3693480"/>
                <a:gd name="connsiteY15" fmla="*/ 3141133 h 3179233"/>
                <a:gd name="connsiteX16" fmla="*/ 1159933 w 3693480"/>
                <a:gd name="connsiteY16" fmla="*/ 3166533 h 3179233"/>
                <a:gd name="connsiteX17" fmla="*/ 182033 w 3693480"/>
                <a:gd name="connsiteY17" fmla="*/ 3064933 h 3179233"/>
                <a:gd name="connsiteX18" fmla="*/ 67733 w 3693480"/>
                <a:gd name="connsiteY18" fmla="*/ 2544233 h 3179233"/>
                <a:gd name="connsiteX19" fmla="*/ 105833 w 3693480"/>
                <a:gd name="connsiteY19" fmla="*/ 2328333 h 3179233"/>
                <a:gd name="connsiteX0" fmla="*/ 50800 w 3638447"/>
                <a:gd name="connsiteY0" fmla="*/ 2328333 h 3205625"/>
                <a:gd name="connsiteX1" fmla="*/ 76200 w 3638447"/>
                <a:gd name="connsiteY1" fmla="*/ 2188633 h 3205625"/>
                <a:gd name="connsiteX2" fmla="*/ 342900 w 3638447"/>
                <a:gd name="connsiteY2" fmla="*/ 1744133 h 3205625"/>
                <a:gd name="connsiteX3" fmla="*/ 635000 w 3638447"/>
                <a:gd name="connsiteY3" fmla="*/ 1286933 h 3205625"/>
                <a:gd name="connsiteX4" fmla="*/ 914400 w 3638447"/>
                <a:gd name="connsiteY4" fmla="*/ 677333 h 3205625"/>
                <a:gd name="connsiteX5" fmla="*/ 1308100 w 3638447"/>
                <a:gd name="connsiteY5" fmla="*/ 309033 h 3205625"/>
                <a:gd name="connsiteX6" fmla="*/ 1676400 w 3638447"/>
                <a:gd name="connsiteY6" fmla="*/ 55033 h 3205625"/>
                <a:gd name="connsiteX7" fmla="*/ 2159000 w 3638447"/>
                <a:gd name="connsiteY7" fmla="*/ 639233 h 3205625"/>
                <a:gd name="connsiteX8" fmla="*/ 2434580 w 3638447"/>
                <a:gd name="connsiteY8" fmla="*/ 973377 h 3205625"/>
                <a:gd name="connsiteX9" fmla="*/ 2679700 w 3638447"/>
                <a:gd name="connsiteY9" fmla="*/ 1236133 h 3205625"/>
                <a:gd name="connsiteX10" fmla="*/ 2938636 w 3638447"/>
                <a:gd name="connsiteY10" fmla="*/ 1549441 h 3205625"/>
                <a:gd name="connsiteX11" fmla="*/ 3200400 w 3638447"/>
                <a:gd name="connsiteY11" fmla="*/ 1858433 h 3205625"/>
                <a:gd name="connsiteX12" fmla="*/ 3517900 w 3638447"/>
                <a:gd name="connsiteY12" fmla="*/ 2391833 h 3205625"/>
                <a:gd name="connsiteX13" fmla="*/ 3517900 w 3638447"/>
                <a:gd name="connsiteY13" fmla="*/ 3039533 h 3205625"/>
                <a:gd name="connsiteX14" fmla="*/ 2794620 w 3638447"/>
                <a:gd name="connsiteY14" fmla="*/ 3133617 h 3205625"/>
                <a:gd name="connsiteX15" fmla="*/ 2159000 w 3638447"/>
                <a:gd name="connsiteY15" fmla="*/ 3141133 h 3205625"/>
                <a:gd name="connsiteX16" fmla="*/ 1104900 w 3638447"/>
                <a:gd name="connsiteY16" fmla="*/ 3166533 h 3205625"/>
                <a:gd name="connsiteX17" fmla="*/ 562372 w 3638447"/>
                <a:gd name="connsiteY17" fmla="*/ 3205625 h 3205625"/>
                <a:gd name="connsiteX18" fmla="*/ 127000 w 3638447"/>
                <a:gd name="connsiteY18" fmla="*/ 3064933 h 3205625"/>
                <a:gd name="connsiteX19" fmla="*/ 12700 w 3638447"/>
                <a:gd name="connsiteY19" fmla="*/ 2544233 h 3205625"/>
                <a:gd name="connsiteX20" fmla="*/ 50800 w 3638447"/>
                <a:gd name="connsiteY20" fmla="*/ 2328333 h 32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38447" h="3205625">
                  <a:moveTo>
                    <a:pt x="50800" y="2328333"/>
                  </a:moveTo>
                  <a:cubicBezTo>
                    <a:pt x="61383" y="2269066"/>
                    <a:pt x="27517" y="2286000"/>
                    <a:pt x="76200" y="2188633"/>
                  </a:cubicBezTo>
                  <a:cubicBezTo>
                    <a:pt x="124883" y="2091266"/>
                    <a:pt x="249767" y="1894416"/>
                    <a:pt x="342900" y="1744133"/>
                  </a:cubicBezTo>
                  <a:cubicBezTo>
                    <a:pt x="436033" y="1593850"/>
                    <a:pt x="539750" y="1464733"/>
                    <a:pt x="635000" y="1286933"/>
                  </a:cubicBezTo>
                  <a:cubicBezTo>
                    <a:pt x="730250" y="1109133"/>
                    <a:pt x="802217" y="840316"/>
                    <a:pt x="914400" y="677333"/>
                  </a:cubicBezTo>
                  <a:cubicBezTo>
                    <a:pt x="1026583" y="514350"/>
                    <a:pt x="1181100" y="412750"/>
                    <a:pt x="1308100" y="309033"/>
                  </a:cubicBezTo>
                  <a:cubicBezTo>
                    <a:pt x="1435100" y="205316"/>
                    <a:pt x="1534583" y="0"/>
                    <a:pt x="1676400" y="55033"/>
                  </a:cubicBezTo>
                  <a:cubicBezTo>
                    <a:pt x="1818217" y="110066"/>
                    <a:pt x="2032637" y="486176"/>
                    <a:pt x="2159000" y="639233"/>
                  </a:cubicBezTo>
                  <a:cubicBezTo>
                    <a:pt x="2285363" y="792290"/>
                    <a:pt x="2347797" y="873894"/>
                    <a:pt x="2434580" y="973377"/>
                  </a:cubicBezTo>
                  <a:cubicBezTo>
                    <a:pt x="2521363" y="1072860"/>
                    <a:pt x="2595691" y="1140122"/>
                    <a:pt x="2679700" y="1236133"/>
                  </a:cubicBezTo>
                  <a:cubicBezTo>
                    <a:pt x="2763709" y="1332144"/>
                    <a:pt x="2851853" y="1445724"/>
                    <a:pt x="2938636" y="1549441"/>
                  </a:cubicBezTo>
                  <a:cubicBezTo>
                    <a:pt x="3025419" y="1653158"/>
                    <a:pt x="3103856" y="1718034"/>
                    <a:pt x="3200400" y="1858433"/>
                  </a:cubicBezTo>
                  <a:cubicBezTo>
                    <a:pt x="3296944" y="1998832"/>
                    <a:pt x="3464983" y="2194983"/>
                    <a:pt x="3517900" y="2391833"/>
                  </a:cubicBezTo>
                  <a:cubicBezTo>
                    <a:pt x="3570817" y="2588683"/>
                    <a:pt x="3638447" y="2915902"/>
                    <a:pt x="3517900" y="3039533"/>
                  </a:cubicBezTo>
                  <a:cubicBezTo>
                    <a:pt x="3397353" y="3163164"/>
                    <a:pt x="3021103" y="3116684"/>
                    <a:pt x="2794620" y="3133617"/>
                  </a:cubicBezTo>
                  <a:cubicBezTo>
                    <a:pt x="2568137" y="3150550"/>
                    <a:pt x="2440620" y="3135647"/>
                    <a:pt x="2159000" y="3141133"/>
                  </a:cubicBezTo>
                  <a:lnTo>
                    <a:pt x="1104900" y="3166533"/>
                  </a:lnTo>
                  <a:cubicBezTo>
                    <a:pt x="838795" y="3177282"/>
                    <a:pt x="743215" y="3192594"/>
                    <a:pt x="562372" y="3205625"/>
                  </a:cubicBezTo>
                  <a:cubicBezTo>
                    <a:pt x="399389" y="3188692"/>
                    <a:pt x="218612" y="3175165"/>
                    <a:pt x="127000" y="3064933"/>
                  </a:cubicBezTo>
                  <a:cubicBezTo>
                    <a:pt x="35388" y="2954701"/>
                    <a:pt x="25400" y="2667000"/>
                    <a:pt x="12700" y="2544233"/>
                  </a:cubicBezTo>
                  <a:cubicBezTo>
                    <a:pt x="0" y="2421466"/>
                    <a:pt x="40217" y="2387600"/>
                    <a:pt x="50800" y="2328333"/>
                  </a:cubicBez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dirty="0">
                <a:solidFill>
                  <a:schemeClr val="tx1"/>
                </a:solidFill>
              </a:endParaRPr>
            </a:p>
          </p:txBody>
        </p:sp>
      </p:grpSp>
      <p:grpSp>
        <p:nvGrpSpPr>
          <p:cNvPr id="5" name="Skupina 34">
            <a:extLst>
              <a:ext uri="{FF2B5EF4-FFF2-40B4-BE49-F238E27FC236}">
                <a16:creationId xmlns:a16="http://schemas.microsoft.com/office/drawing/2014/main" id="{5D28421C-54F5-49E9-95B3-2B7348B43421}"/>
              </a:ext>
            </a:extLst>
          </p:cNvPr>
          <p:cNvGrpSpPr/>
          <p:nvPr/>
        </p:nvGrpSpPr>
        <p:grpSpPr>
          <a:xfrm>
            <a:off x="8417808" y="5899580"/>
            <a:ext cx="504056" cy="294244"/>
            <a:chOff x="4283968" y="2132856"/>
            <a:chExt cx="4194016" cy="2448272"/>
          </a:xfrm>
          <a:solidFill>
            <a:schemeClr val="tx1"/>
          </a:solidFill>
        </p:grpSpPr>
        <p:sp>
          <p:nvSpPr>
            <p:cNvPr id="29" name="Šestiúhelník 28">
              <a:extLst>
                <a:ext uri="{FF2B5EF4-FFF2-40B4-BE49-F238E27FC236}">
                  <a16:creationId xmlns:a16="http://schemas.microsoft.com/office/drawing/2014/main" id="{6936ECA0-04B8-486E-AB55-470E40849E5C}"/>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2" name="Šestiúhelník 31">
              <a:extLst>
                <a:ext uri="{FF2B5EF4-FFF2-40B4-BE49-F238E27FC236}">
                  <a16:creationId xmlns:a16="http://schemas.microsoft.com/office/drawing/2014/main" id="{FA297454-099B-4E0E-A7EA-AEDAA534A164}"/>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3" name="Šestiúhelník 32">
              <a:extLst>
                <a:ext uri="{FF2B5EF4-FFF2-40B4-BE49-F238E27FC236}">
                  <a16:creationId xmlns:a16="http://schemas.microsoft.com/office/drawing/2014/main" id="{8555744D-AB4E-4FE1-AC65-99B067A41628}"/>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4" name="Pravidelný pětiúhelník 33">
              <a:extLst>
                <a:ext uri="{FF2B5EF4-FFF2-40B4-BE49-F238E27FC236}">
                  <a16:creationId xmlns:a16="http://schemas.microsoft.com/office/drawing/2014/main" id="{9736B797-045C-4DAE-9768-33D226B38043}"/>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grpSp>
      <p:grpSp>
        <p:nvGrpSpPr>
          <p:cNvPr id="12" name="Skupina 35">
            <a:extLst>
              <a:ext uri="{FF2B5EF4-FFF2-40B4-BE49-F238E27FC236}">
                <a16:creationId xmlns:a16="http://schemas.microsoft.com/office/drawing/2014/main" id="{C36D5BB8-B71E-4F70-99AF-14079835CCD2}"/>
              </a:ext>
            </a:extLst>
          </p:cNvPr>
          <p:cNvGrpSpPr/>
          <p:nvPr/>
        </p:nvGrpSpPr>
        <p:grpSpPr>
          <a:xfrm>
            <a:off x="8616280" y="6087084"/>
            <a:ext cx="504056" cy="294244"/>
            <a:chOff x="4283968" y="2132856"/>
            <a:chExt cx="4194016" cy="2448272"/>
          </a:xfrm>
          <a:solidFill>
            <a:schemeClr val="tx1"/>
          </a:solidFill>
        </p:grpSpPr>
        <p:sp>
          <p:nvSpPr>
            <p:cNvPr id="37" name="Šestiúhelník 36">
              <a:extLst>
                <a:ext uri="{FF2B5EF4-FFF2-40B4-BE49-F238E27FC236}">
                  <a16:creationId xmlns:a16="http://schemas.microsoft.com/office/drawing/2014/main" id="{6AD84462-285B-4D9C-AA4E-C60A60ABF9CE}"/>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8" name="Šestiúhelník 37">
              <a:extLst>
                <a:ext uri="{FF2B5EF4-FFF2-40B4-BE49-F238E27FC236}">
                  <a16:creationId xmlns:a16="http://schemas.microsoft.com/office/drawing/2014/main" id="{A83D83A1-B241-4F4E-BB36-0590F97E445B}"/>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39" name="Šestiúhelník 38">
              <a:extLst>
                <a:ext uri="{FF2B5EF4-FFF2-40B4-BE49-F238E27FC236}">
                  <a16:creationId xmlns:a16="http://schemas.microsoft.com/office/drawing/2014/main" id="{6022B23E-12CB-4251-A357-F0C56C67D8D1}"/>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0" name="Pravidelný pětiúhelník 39">
              <a:extLst>
                <a:ext uri="{FF2B5EF4-FFF2-40B4-BE49-F238E27FC236}">
                  <a16:creationId xmlns:a16="http://schemas.microsoft.com/office/drawing/2014/main" id="{7D8B887D-6AB7-41B7-B4FD-54F6B6557101}"/>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grpSp>
      <p:grpSp>
        <p:nvGrpSpPr>
          <p:cNvPr id="15" name="Skupina 40">
            <a:extLst>
              <a:ext uri="{FF2B5EF4-FFF2-40B4-BE49-F238E27FC236}">
                <a16:creationId xmlns:a16="http://schemas.microsoft.com/office/drawing/2014/main" id="{04E47CF1-E95C-4559-8A25-805E3F161409}"/>
              </a:ext>
            </a:extLst>
          </p:cNvPr>
          <p:cNvGrpSpPr/>
          <p:nvPr/>
        </p:nvGrpSpPr>
        <p:grpSpPr>
          <a:xfrm>
            <a:off x="8256240" y="5655036"/>
            <a:ext cx="504056" cy="294244"/>
            <a:chOff x="4283968" y="2132856"/>
            <a:chExt cx="4194016" cy="2448272"/>
          </a:xfrm>
          <a:solidFill>
            <a:schemeClr val="tx1"/>
          </a:solidFill>
        </p:grpSpPr>
        <p:sp>
          <p:nvSpPr>
            <p:cNvPr id="42" name="Šestiúhelník 41">
              <a:extLst>
                <a:ext uri="{FF2B5EF4-FFF2-40B4-BE49-F238E27FC236}">
                  <a16:creationId xmlns:a16="http://schemas.microsoft.com/office/drawing/2014/main" id="{35FFF0C2-1B89-481F-AB49-A870C42005A2}"/>
                </a:ext>
              </a:extLst>
            </p:cNvPr>
            <p:cNvSpPr/>
            <p:nvPr/>
          </p:nvSpPr>
          <p:spPr>
            <a:xfrm rot="16200000">
              <a:off x="4211960"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3" name="Šestiúhelník 42">
              <a:extLst>
                <a:ext uri="{FF2B5EF4-FFF2-40B4-BE49-F238E27FC236}">
                  <a16:creationId xmlns:a16="http://schemas.microsoft.com/office/drawing/2014/main" id="{91FFDBB8-E3F8-4C84-AAAD-06075C3587EA}"/>
                </a:ext>
              </a:extLst>
            </p:cNvPr>
            <p:cNvSpPr/>
            <p:nvPr/>
          </p:nvSpPr>
          <p:spPr>
            <a:xfrm rot="16200000">
              <a:off x="5436096" y="328498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4" name="Šestiúhelník 43">
              <a:extLst>
                <a:ext uri="{FF2B5EF4-FFF2-40B4-BE49-F238E27FC236}">
                  <a16:creationId xmlns:a16="http://schemas.microsoft.com/office/drawing/2014/main" id="{F0C0F930-4718-412B-9910-BD2CE075BF2F}"/>
                </a:ext>
              </a:extLst>
            </p:cNvPr>
            <p:cNvSpPr/>
            <p:nvPr/>
          </p:nvSpPr>
          <p:spPr>
            <a:xfrm rot="16200000">
              <a:off x="6012160" y="2204864"/>
              <a:ext cx="1368152" cy="12241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5" name="Pravidelný pětiúhelník 44">
              <a:extLst>
                <a:ext uri="{FF2B5EF4-FFF2-40B4-BE49-F238E27FC236}">
                  <a16:creationId xmlns:a16="http://schemas.microsoft.com/office/drawing/2014/main" id="{350C07EC-4C51-4EDB-86DD-EE83E756F85D}"/>
                </a:ext>
              </a:extLst>
            </p:cNvPr>
            <p:cNvSpPr/>
            <p:nvPr/>
          </p:nvSpPr>
          <p:spPr>
            <a:xfrm rot="1117791">
              <a:off x="7181840" y="2163798"/>
              <a:ext cx="1296144" cy="1224136"/>
            </a:xfrm>
            <a:prstGeom prst="pent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grpSp>
      <p:grpSp>
        <p:nvGrpSpPr>
          <p:cNvPr id="16" name="Skupina 241">
            <a:extLst>
              <a:ext uri="{FF2B5EF4-FFF2-40B4-BE49-F238E27FC236}">
                <a16:creationId xmlns:a16="http://schemas.microsoft.com/office/drawing/2014/main" id="{9472DD55-BD8A-4CBB-A376-327B343A5A69}"/>
              </a:ext>
            </a:extLst>
          </p:cNvPr>
          <p:cNvGrpSpPr>
            <a:grpSpLocks/>
          </p:cNvGrpSpPr>
          <p:nvPr/>
        </p:nvGrpSpPr>
        <p:grpSpPr bwMode="auto">
          <a:xfrm>
            <a:off x="1919289" y="5353050"/>
            <a:ext cx="1152525" cy="1100138"/>
            <a:chOff x="4283968" y="5301208"/>
            <a:chExt cx="1584176" cy="1512168"/>
          </a:xfrm>
        </p:grpSpPr>
        <p:grpSp>
          <p:nvGrpSpPr>
            <p:cNvPr id="13355" name="Skupina 35">
              <a:extLst>
                <a:ext uri="{FF2B5EF4-FFF2-40B4-BE49-F238E27FC236}">
                  <a16:creationId xmlns:a16="http://schemas.microsoft.com/office/drawing/2014/main" id="{3F0C3C6F-7FAF-415D-A79F-C9361B3E7812}"/>
                </a:ext>
              </a:extLst>
            </p:cNvPr>
            <p:cNvGrpSpPr>
              <a:grpSpLocks/>
            </p:cNvGrpSpPr>
            <p:nvPr/>
          </p:nvGrpSpPr>
          <p:grpSpPr bwMode="auto">
            <a:xfrm>
              <a:off x="4283968" y="5373216"/>
              <a:ext cx="576064" cy="504056"/>
              <a:chOff x="4139952" y="4725144"/>
              <a:chExt cx="576064" cy="504056"/>
            </a:xfrm>
          </p:grpSpPr>
          <p:sp>
            <p:nvSpPr>
              <p:cNvPr id="72" name="Elipsa 71">
                <a:extLst>
                  <a:ext uri="{FF2B5EF4-FFF2-40B4-BE49-F238E27FC236}">
                    <a16:creationId xmlns:a16="http://schemas.microsoft.com/office/drawing/2014/main" id="{6DFD56D4-3909-4569-ACC1-B5EEFA2614F9}"/>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75" name="Elipsa 74">
                <a:extLst>
                  <a:ext uri="{FF2B5EF4-FFF2-40B4-BE49-F238E27FC236}">
                    <a16:creationId xmlns:a16="http://schemas.microsoft.com/office/drawing/2014/main" id="{256114F0-B767-4509-9FB7-0294C97353EA}"/>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56" name="Skupina 36">
              <a:extLst>
                <a:ext uri="{FF2B5EF4-FFF2-40B4-BE49-F238E27FC236}">
                  <a16:creationId xmlns:a16="http://schemas.microsoft.com/office/drawing/2014/main" id="{81DEEE6B-81E3-4B25-AF16-70C555C4C9FF}"/>
                </a:ext>
              </a:extLst>
            </p:cNvPr>
            <p:cNvGrpSpPr>
              <a:grpSpLocks/>
            </p:cNvGrpSpPr>
            <p:nvPr/>
          </p:nvGrpSpPr>
          <p:grpSpPr bwMode="auto">
            <a:xfrm>
              <a:off x="4283968" y="5733256"/>
              <a:ext cx="576064" cy="504056"/>
              <a:chOff x="4139952" y="4725144"/>
              <a:chExt cx="576064" cy="504056"/>
            </a:xfrm>
          </p:grpSpPr>
          <p:sp>
            <p:nvSpPr>
              <p:cNvPr id="70" name="Elipsa 69">
                <a:extLst>
                  <a:ext uri="{FF2B5EF4-FFF2-40B4-BE49-F238E27FC236}">
                    <a16:creationId xmlns:a16="http://schemas.microsoft.com/office/drawing/2014/main" id="{16A7147F-1AEC-4A08-B8DE-704B4E7AC000}"/>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71" name="Elipsa 70">
                <a:extLst>
                  <a:ext uri="{FF2B5EF4-FFF2-40B4-BE49-F238E27FC236}">
                    <a16:creationId xmlns:a16="http://schemas.microsoft.com/office/drawing/2014/main" id="{C0F20D18-CCEA-4283-A3B9-30719BFC2D56}"/>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57" name="Skupina 39">
              <a:extLst>
                <a:ext uri="{FF2B5EF4-FFF2-40B4-BE49-F238E27FC236}">
                  <a16:creationId xmlns:a16="http://schemas.microsoft.com/office/drawing/2014/main" id="{EF4D489D-578A-4FBA-9844-7B169C456A96}"/>
                </a:ext>
              </a:extLst>
            </p:cNvPr>
            <p:cNvGrpSpPr>
              <a:grpSpLocks/>
            </p:cNvGrpSpPr>
            <p:nvPr/>
          </p:nvGrpSpPr>
          <p:grpSpPr bwMode="auto">
            <a:xfrm>
              <a:off x="4788024" y="5445224"/>
              <a:ext cx="576064" cy="504056"/>
              <a:chOff x="4139952" y="4725144"/>
              <a:chExt cx="576064" cy="504056"/>
            </a:xfrm>
          </p:grpSpPr>
          <p:sp>
            <p:nvSpPr>
              <p:cNvPr id="68" name="Elipsa 67">
                <a:extLst>
                  <a:ext uri="{FF2B5EF4-FFF2-40B4-BE49-F238E27FC236}">
                    <a16:creationId xmlns:a16="http://schemas.microsoft.com/office/drawing/2014/main" id="{283C0D78-67C8-45FD-8B1F-3003DA6B3288}"/>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9" name="Elipsa 68">
                <a:extLst>
                  <a:ext uri="{FF2B5EF4-FFF2-40B4-BE49-F238E27FC236}">
                    <a16:creationId xmlns:a16="http://schemas.microsoft.com/office/drawing/2014/main" id="{A537573A-8893-4EAF-B1E3-9FE7E5253950}"/>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58" name="Skupina 42">
              <a:extLst>
                <a:ext uri="{FF2B5EF4-FFF2-40B4-BE49-F238E27FC236}">
                  <a16:creationId xmlns:a16="http://schemas.microsoft.com/office/drawing/2014/main" id="{E44298CE-084B-4FFB-BC12-E36E10278AD5}"/>
                </a:ext>
              </a:extLst>
            </p:cNvPr>
            <p:cNvGrpSpPr>
              <a:grpSpLocks/>
            </p:cNvGrpSpPr>
            <p:nvPr/>
          </p:nvGrpSpPr>
          <p:grpSpPr bwMode="auto">
            <a:xfrm>
              <a:off x="4355976" y="6093296"/>
              <a:ext cx="576064" cy="504056"/>
              <a:chOff x="4139952" y="4725144"/>
              <a:chExt cx="576064" cy="504056"/>
            </a:xfrm>
          </p:grpSpPr>
          <p:sp>
            <p:nvSpPr>
              <p:cNvPr id="66" name="Elipsa 65">
                <a:extLst>
                  <a:ext uri="{FF2B5EF4-FFF2-40B4-BE49-F238E27FC236}">
                    <a16:creationId xmlns:a16="http://schemas.microsoft.com/office/drawing/2014/main" id="{302FCEE3-CAD2-4535-8B44-D65AB1173DED}"/>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7" name="Elipsa 66">
                <a:extLst>
                  <a:ext uri="{FF2B5EF4-FFF2-40B4-BE49-F238E27FC236}">
                    <a16:creationId xmlns:a16="http://schemas.microsoft.com/office/drawing/2014/main" id="{F116DFB2-B0DB-4B05-B3AF-22A8EF784651}"/>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59" name="Skupina 45">
              <a:extLst>
                <a:ext uri="{FF2B5EF4-FFF2-40B4-BE49-F238E27FC236}">
                  <a16:creationId xmlns:a16="http://schemas.microsoft.com/office/drawing/2014/main" id="{FFF7019D-4C65-4931-8D8C-EC94942D4E2F}"/>
                </a:ext>
              </a:extLst>
            </p:cNvPr>
            <p:cNvGrpSpPr>
              <a:grpSpLocks/>
            </p:cNvGrpSpPr>
            <p:nvPr/>
          </p:nvGrpSpPr>
          <p:grpSpPr bwMode="auto">
            <a:xfrm>
              <a:off x="5292080" y="5661248"/>
              <a:ext cx="576064" cy="504056"/>
              <a:chOff x="4139952" y="4725144"/>
              <a:chExt cx="576064" cy="504056"/>
            </a:xfrm>
          </p:grpSpPr>
          <p:sp>
            <p:nvSpPr>
              <p:cNvPr id="64" name="Elipsa 63">
                <a:extLst>
                  <a:ext uri="{FF2B5EF4-FFF2-40B4-BE49-F238E27FC236}">
                    <a16:creationId xmlns:a16="http://schemas.microsoft.com/office/drawing/2014/main" id="{E2D0C0A1-B1A8-4EDA-9E75-58DB88863538}"/>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5" name="Elipsa 64">
                <a:extLst>
                  <a:ext uri="{FF2B5EF4-FFF2-40B4-BE49-F238E27FC236}">
                    <a16:creationId xmlns:a16="http://schemas.microsoft.com/office/drawing/2014/main" id="{B12D3688-1750-41E1-89A6-74EC26AB1870}"/>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60" name="Skupina 48">
              <a:extLst>
                <a:ext uri="{FF2B5EF4-FFF2-40B4-BE49-F238E27FC236}">
                  <a16:creationId xmlns:a16="http://schemas.microsoft.com/office/drawing/2014/main" id="{27DE88A0-6DB5-426D-8C5D-81D7A48D8599}"/>
                </a:ext>
              </a:extLst>
            </p:cNvPr>
            <p:cNvGrpSpPr>
              <a:grpSpLocks/>
            </p:cNvGrpSpPr>
            <p:nvPr/>
          </p:nvGrpSpPr>
          <p:grpSpPr bwMode="auto">
            <a:xfrm>
              <a:off x="4716016" y="5949280"/>
              <a:ext cx="576064" cy="504056"/>
              <a:chOff x="4139952" y="4725144"/>
              <a:chExt cx="576064" cy="504056"/>
            </a:xfrm>
          </p:grpSpPr>
          <p:sp>
            <p:nvSpPr>
              <p:cNvPr id="62" name="Elipsa 61">
                <a:extLst>
                  <a:ext uri="{FF2B5EF4-FFF2-40B4-BE49-F238E27FC236}">
                    <a16:creationId xmlns:a16="http://schemas.microsoft.com/office/drawing/2014/main" id="{6741FFFB-F8E6-4996-96FC-61E9AA181E95}"/>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3" name="Elipsa 62">
                <a:extLst>
                  <a:ext uri="{FF2B5EF4-FFF2-40B4-BE49-F238E27FC236}">
                    <a16:creationId xmlns:a16="http://schemas.microsoft.com/office/drawing/2014/main" id="{D3421D5A-FD42-4E61-93F5-3A7AB9319744}"/>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61" name="Skupina 51">
              <a:extLst>
                <a:ext uri="{FF2B5EF4-FFF2-40B4-BE49-F238E27FC236}">
                  <a16:creationId xmlns:a16="http://schemas.microsoft.com/office/drawing/2014/main" id="{D74EBF02-2A79-4259-B7E4-7598B8DE96F6}"/>
                </a:ext>
              </a:extLst>
            </p:cNvPr>
            <p:cNvGrpSpPr>
              <a:grpSpLocks/>
            </p:cNvGrpSpPr>
            <p:nvPr/>
          </p:nvGrpSpPr>
          <p:grpSpPr bwMode="auto">
            <a:xfrm>
              <a:off x="5220072" y="6165304"/>
              <a:ext cx="576064" cy="504056"/>
              <a:chOff x="4139952" y="4725144"/>
              <a:chExt cx="576064" cy="504056"/>
            </a:xfrm>
          </p:grpSpPr>
          <p:sp>
            <p:nvSpPr>
              <p:cNvPr id="60" name="Elipsa 59">
                <a:extLst>
                  <a:ext uri="{FF2B5EF4-FFF2-40B4-BE49-F238E27FC236}">
                    <a16:creationId xmlns:a16="http://schemas.microsoft.com/office/drawing/2014/main" id="{AD0AFBD2-9F57-4E48-8375-83F47F803E37}"/>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61" name="Elipsa 60">
                <a:extLst>
                  <a:ext uri="{FF2B5EF4-FFF2-40B4-BE49-F238E27FC236}">
                    <a16:creationId xmlns:a16="http://schemas.microsoft.com/office/drawing/2014/main" id="{D1D4AB84-BAAF-421E-A81B-4C495BE582C0}"/>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62" name="Skupina 54">
              <a:extLst>
                <a:ext uri="{FF2B5EF4-FFF2-40B4-BE49-F238E27FC236}">
                  <a16:creationId xmlns:a16="http://schemas.microsoft.com/office/drawing/2014/main" id="{1E667A91-F722-47A2-BD3D-9549BE3C692E}"/>
                </a:ext>
              </a:extLst>
            </p:cNvPr>
            <p:cNvGrpSpPr>
              <a:grpSpLocks/>
            </p:cNvGrpSpPr>
            <p:nvPr/>
          </p:nvGrpSpPr>
          <p:grpSpPr bwMode="auto">
            <a:xfrm>
              <a:off x="5148064" y="5301208"/>
              <a:ext cx="576064" cy="504056"/>
              <a:chOff x="4139952" y="4725144"/>
              <a:chExt cx="576064" cy="504056"/>
            </a:xfrm>
          </p:grpSpPr>
          <p:sp>
            <p:nvSpPr>
              <p:cNvPr id="58" name="Elipsa 57">
                <a:extLst>
                  <a:ext uri="{FF2B5EF4-FFF2-40B4-BE49-F238E27FC236}">
                    <a16:creationId xmlns:a16="http://schemas.microsoft.com/office/drawing/2014/main" id="{A6209E98-64F4-4863-956B-3A07AD023CBD}"/>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59" name="Elipsa 58">
                <a:extLst>
                  <a:ext uri="{FF2B5EF4-FFF2-40B4-BE49-F238E27FC236}">
                    <a16:creationId xmlns:a16="http://schemas.microsoft.com/office/drawing/2014/main" id="{FEDC30BD-3D10-4B2D-A7FB-06B1E26E2D1E}"/>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3363" name="Skupina 57">
              <a:extLst>
                <a:ext uri="{FF2B5EF4-FFF2-40B4-BE49-F238E27FC236}">
                  <a16:creationId xmlns:a16="http://schemas.microsoft.com/office/drawing/2014/main" id="{8B633467-515F-4746-86BE-0B202799A95B}"/>
                </a:ext>
              </a:extLst>
            </p:cNvPr>
            <p:cNvGrpSpPr>
              <a:grpSpLocks/>
            </p:cNvGrpSpPr>
            <p:nvPr/>
          </p:nvGrpSpPr>
          <p:grpSpPr bwMode="auto">
            <a:xfrm>
              <a:off x="4716016" y="6309320"/>
              <a:ext cx="576064" cy="504056"/>
              <a:chOff x="4139952" y="4725144"/>
              <a:chExt cx="576064" cy="504056"/>
            </a:xfrm>
          </p:grpSpPr>
          <p:sp>
            <p:nvSpPr>
              <p:cNvPr id="56" name="Elipsa 55">
                <a:extLst>
                  <a:ext uri="{FF2B5EF4-FFF2-40B4-BE49-F238E27FC236}">
                    <a16:creationId xmlns:a16="http://schemas.microsoft.com/office/drawing/2014/main" id="{F791D419-7839-492F-9974-53B826C92826}"/>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57" name="Elipsa 56">
                <a:extLst>
                  <a:ext uri="{FF2B5EF4-FFF2-40B4-BE49-F238E27FC236}">
                    <a16:creationId xmlns:a16="http://schemas.microsoft.com/office/drawing/2014/main" id="{2ABC8B78-EB1D-471E-896C-96F4E35ECFCA}"/>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sp>
        <p:nvSpPr>
          <p:cNvPr id="76" name="TextovéPole 75">
            <a:extLst>
              <a:ext uri="{FF2B5EF4-FFF2-40B4-BE49-F238E27FC236}">
                <a16:creationId xmlns:a16="http://schemas.microsoft.com/office/drawing/2014/main" id="{DF8BA422-7155-4F36-88B6-47E5D2AD9E33}"/>
              </a:ext>
            </a:extLst>
          </p:cNvPr>
          <p:cNvSpPr txBox="1">
            <a:spLocks noChangeArrowheads="1"/>
          </p:cNvSpPr>
          <p:nvPr/>
        </p:nvSpPr>
        <p:spPr bwMode="auto">
          <a:xfrm>
            <a:off x="3432175" y="4652964"/>
            <a:ext cx="1004888"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a:latin typeface="Arial" panose="020B0604020202020204" pitchFamily="34" charset="0"/>
              </a:rPr>
              <a:t>LEPTIN</a:t>
            </a:r>
          </a:p>
        </p:txBody>
      </p:sp>
      <p:sp>
        <p:nvSpPr>
          <p:cNvPr id="120" name="TextovéPole 119">
            <a:extLst>
              <a:ext uri="{FF2B5EF4-FFF2-40B4-BE49-F238E27FC236}">
                <a16:creationId xmlns:a16="http://schemas.microsoft.com/office/drawing/2014/main" id="{C57A35F5-2EAE-480F-B6B1-91AFE07C47F8}"/>
              </a:ext>
            </a:extLst>
          </p:cNvPr>
          <p:cNvSpPr txBox="1">
            <a:spLocks noChangeArrowheads="1"/>
          </p:cNvSpPr>
          <p:nvPr/>
        </p:nvSpPr>
        <p:spPr bwMode="auto">
          <a:xfrm>
            <a:off x="2192979" y="6505576"/>
            <a:ext cx="5702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WAT</a:t>
            </a:r>
          </a:p>
        </p:txBody>
      </p:sp>
      <p:sp>
        <p:nvSpPr>
          <p:cNvPr id="121" name="TextovéPole 120">
            <a:extLst>
              <a:ext uri="{FF2B5EF4-FFF2-40B4-BE49-F238E27FC236}">
                <a16:creationId xmlns:a16="http://schemas.microsoft.com/office/drawing/2014/main" id="{9FD2C681-9344-450A-9764-F8580A9F4297}"/>
              </a:ext>
            </a:extLst>
          </p:cNvPr>
          <p:cNvSpPr txBox="1">
            <a:spLocks noChangeArrowheads="1"/>
          </p:cNvSpPr>
          <p:nvPr/>
        </p:nvSpPr>
        <p:spPr bwMode="auto">
          <a:xfrm>
            <a:off x="8016477" y="6550026"/>
            <a:ext cx="13628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NADLEDVINA</a:t>
            </a:r>
          </a:p>
        </p:txBody>
      </p:sp>
      <p:sp>
        <p:nvSpPr>
          <p:cNvPr id="6" name="Volný tvar 5">
            <a:extLst>
              <a:ext uri="{FF2B5EF4-FFF2-40B4-BE49-F238E27FC236}">
                <a16:creationId xmlns:a16="http://schemas.microsoft.com/office/drawing/2014/main" id="{8DC316B1-AD53-42EF-A2AF-2ED0F38DFD00}"/>
              </a:ext>
            </a:extLst>
          </p:cNvPr>
          <p:cNvSpPr/>
          <p:nvPr/>
        </p:nvSpPr>
        <p:spPr>
          <a:xfrm>
            <a:off x="3711575" y="692150"/>
            <a:ext cx="5913438" cy="2820988"/>
          </a:xfrm>
          <a:custGeom>
            <a:avLst/>
            <a:gdLst>
              <a:gd name="connsiteX0" fmla="*/ 105833 w 4282016"/>
              <a:gd name="connsiteY0" fmla="*/ 110067 h 2042584"/>
              <a:gd name="connsiteX1" fmla="*/ 410633 w 4282016"/>
              <a:gd name="connsiteY1" fmla="*/ 8467 h 2042584"/>
              <a:gd name="connsiteX2" fmla="*/ 1032933 w 4282016"/>
              <a:gd name="connsiteY2" fmla="*/ 59267 h 2042584"/>
              <a:gd name="connsiteX3" fmla="*/ 2137833 w 4282016"/>
              <a:gd name="connsiteY3" fmla="*/ 300567 h 2042584"/>
              <a:gd name="connsiteX4" fmla="*/ 2874433 w 4282016"/>
              <a:gd name="connsiteY4" fmla="*/ 668867 h 2042584"/>
              <a:gd name="connsiteX5" fmla="*/ 3382433 w 4282016"/>
              <a:gd name="connsiteY5" fmla="*/ 986367 h 2042584"/>
              <a:gd name="connsiteX6" fmla="*/ 4030133 w 4282016"/>
              <a:gd name="connsiteY6" fmla="*/ 1265767 h 2042584"/>
              <a:gd name="connsiteX7" fmla="*/ 4271433 w 4282016"/>
              <a:gd name="connsiteY7" fmla="*/ 1507067 h 2042584"/>
              <a:gd name="connsiteX8" fmla="*/ 3966633 w 4282016"/>
              <a:gd name="connsiteY8" fmla="*/ 1761067 h 2042584"/>
              <a:gd name="connsiteX9" fmla="*/ 2849033 w 4282016"/>
              <a:gd name="connsiteY9" fmla="*/ 2015067 h 2042584"/>
              <a:gd name="connsiteX10" fmla="*/ 2798233 w 4282016"/>
              <a:gd name="connsiteY10" fmla="*/ 1926167 h 2042584"/>
              <a:gd name="connsiteX11" fmla="*/ 2468033 w 4282016"/>
              <a:gd name="connsiteY11" fmla="*/ 1761067 h 2042584"/>
              <a:gd name="connsiteX12" fmla="*/ 1680633 w 4282016"/>
              <a:gd name="connsiteY12" fmla="*/ 1430867 h 2042584"/>
              <a:gd name="connsiteX13" fmla="*/ 1032933 w 4282016"/>
              <a:gd name="connsiteY13" fmla="*/ 986367 h 2042584"/>
              <a:gd name="connsiteX14" fmla="*/ 524933 w 4282016"/>
              <a:gd name="connsiteY14" fmla="*/ 668867 h 2042584"/>
              <a:gd name="connsiteX15" fmla="*/ 67733 w 4282016"/>
              <a:gd name="connsiteY15" fmla="*/ 541867 h 2042584"/>
              <a:gd name="connsiteX16" fmla="*/ 118533 w 4282016"/>
              <a:gd name="connsiteY16" fmla="*/ 249767 h 2042584"/>
              <a:gd name="connsiteX17" fmla="*/ 105833 w 4282016"/>
              <a:gd name="connsiteY17" fmla="*/ 110067 h 204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016" h="2042584">
                <a:moveTo>
                  <a:pt x="105833" y="110067"/>
                </a:moveTo>
                <a:cubicBezTo>
                  <a:pt x="154516" y="69850"/>
                  <a:pt x="256116" y="16934"/>
                  <a:pt x="410633" y="8467"/>
                </a:cubicBezTo>
                <a:cubicBezTo>
                  <a:pt x="565150" y="0"/>
                  <a:pt x="745066" y="10584"/>
                  <a:pt x="1032933" y="59267"/>
                </a:cubicBezTo>
                <a:cubicBezTo>
                  <a:pt x="1320800" y="107950"/>
                  <a:pt x="1830916" y="198967"/>
                  <a:pt x="2137833" y="300567"/>
                </a:cubicBezTo>
                <a:cubicBezTo>
                  <a:pt x="2444750" y="402167"/>
                  <a:pt x="2667000" y="554567"/>
                  <a:pt x="2874433" y="668867"/>
                </a:cubicBezTo>
                <a:cubicBezTo>
                  <a:pt x="3081866" y="783167"/>
                  <a:pt x="3189816" y="886884"/>
                  <a:pt x="3382433" y="986367"/>
                </a:cubicBezTo>
                <a:cubicBezTo>
                  <a:pt x="3575050" y="1085850"/>
                  <a:pt x="3881966" y="1178984"/>
                  <a:pt x="4030133" y="1265767"/>
                </a:cubicBezTo>
                <a:cubicBezTo>
                  <a:pt x="4178300" y="1352550"/>
                  <a:pt x="4282016" y="1424517"/>
                  <a:pt x="4271433" y="1507067"/>
                </a:cubicBezTo>
                <a:cubicBezTo>
                  <a:pt x="4260850" y="1589617"/>
                  <a:pt x="4203700" y="1676400"/>
                  <a:pt x="3966633" y="1761067"/>
                </a:cubicBezTo>
                <a:cubicBezTo>
                  <a:pt x="3729566" y="1845734"/>
                  <a:pt x="3043766" y="1987550"/>
                  <a:pt x="2849033" y="2015067"/>
                </a:cubicBezTo>
                <a:cubicBezTo>
                  <a:pt x="2654300" y="2042584"/>
                  <a:pt x="2861733" y="1968500"/>
                  <a:pt x="2798233" y="1926167"/>
                </a:cubicBezTo>
                <a:cubicBezTo>
                  <a:pt x="2734733" y="1883834"/>
                  <a:pt x="2654300" y="1843617"/>
                  <a:pt x="2468033" y="1761067"/>
                </a:cubicBezTo>
                <a:cubicBezTo>
                  <a:pt x="2281766" y="1678517"/>
                  <a:pt x="1919816" y="1559984"/>
                  <a:pt x="1680633" y="1430867"/>
                </a:cubicBezTo>
                <a:cubicBezTo>
                  <a:pt x="1441450" y="1301750"/>
                  <a:pt x="1225550" y="1113367"/>
                  <a:pt x="1032933" y="986367"/>
                </a:cubicBezTo>
                <a:cubicBezTo>
                  <a:pt x="840316" y="859367"/>
                  <a:pt x="685800" y="742950"/>
                  <a:pt x="524933" y="668867"/>
                </a:cubicBezTo>
                <a:cubicBezTo>
                  <a:pt x="364066" y="594784"/>
                  <a:pt x="135466" y="611717"/>
                  <a:pt x="67733" y="541867"/>
                </a:cubicBezTo>
                <a:cubicBezTo>
                  <a:pt x="0" y="472017"/>
                  <a:pt x="110066" y="321734"/>
                  <a:pt x="118533" y="249767"/>
                </a:cubicBezTo>
                <a:cubicBezTo>
                  <a:pt x="127000" y="177800"/>
                  <a:pt x="57150" y="150284"/>
                  <a:pt x="105833" y="1100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7" name="Volný tvar 6">
            <a:extLst>
              <a:ext uri="{FF2B5EF4-FFF2-40B4-BE49-F238E27FC236}">
                <a16:creationId xmlns:a16="http://schemas.microsoft.com/office/drawing/2014/main" id="{629F419F-9146-41B8-A392-418C453C5183}"/>
              </a:ext>
            </a:extLst>
          </p:cNvPr>
          <p:cNvSpPr/>
          <p:nvPr/>
        </p:nvSpPr>
        <p:spPr>
          <a:xfrm>
            <a:off x="3606801" y="1504951"/>
            <a:ext cx="4676775" cy="3503613"/>
          </a:xfrm>
          <a:custGeom>
            <a:avLst/>
            <a:gdLst>
              <a:gd name="connsiteX0" fmla="*/ 520700 w 3702050"/>
              <a:gd name="connsiteY0" fmla="*/ 48683 h 2772833"/>
              <a:gd name="connsiteX1" fmla="*/ 381000 w 3702050"/>
              <a:gd name="connsiteY1" fmla="*/ 48683 h 2772833"/>
              <a:gd name="connsiteX2" fmla="*/ 203200 w 3702050"/>
              <a:gd name="connsiteY2" fmla="*/ 340783 h 2772833"/>
              <a:gd name="connsiteX3" fmla="*/ 25400 w 3702050"/>
              <a:gd name="connsiteY3" fmla="*/ 569383 h 2772833"/>
              <a:gd name="connsiteX4" fmla="*/ 101600 w 3702050"/>
              <a:gd name="connsiteY4" fmla="*/ 874183 h 2772833"/>
              <a:gd name="connsiteX5" fmla="*/ 635000 w 3702050"/>
              <a:gd name="connsiteY5" fmla="*/ 1204383 h 2772833"/>
              <a:gd name="connsiteX6" fmla="*/ 1346200 w 3702050"/>
              <a:gd name="connsiteY6" fmla="*/ 1471083 h 2772833"/>
              <a:gd name="connsiteX7" fmla="*/ 1866900 w 3702050"/>
              <a:gd name="connsiteY7" fmla="*/ 1648883 h 2772833"/>
              <a:gd name="connsiteX8" fmla="*/ 2387600 w 3702050"/>
              <a:gd name="connsiteY8" fmla="*/ 2004483 h 2772833"/>
              <a:gd name="connsiteX9" fmla="*/ 2387600 w 3702050"/>
              <a:gd name="connsiteY9" fmla="*/ 2296583 h 2772833"/>
              <a:gd name="connsiteX10" fmla="*/ 2260600 w 3702050"/>
              <a:gd name="connsiteY10" fmla="*/ 2436283 h 2772833"/>
              <a:gd name="connsiteX11" fmla="*/ 2247900 w 3702050"/>
              <a:gd name="connsiteY11" fmla="*/ 2614083 h 2772833"/>
              <a:gd name="connsiteX12" fmla="*/ 2590800 w 3702050"/>
              <a:gd name="connsiteY12" fmla="*/ 2690283 h 2772833"/>
              <a:gd name="connsiteX13" fmla="*/ 3378200 w 3702050"/>
              <a:gd name="connsiteY13" fmla="*/ 2741083 h 2772833"/>
              <a:gd name="connsiteX14" fmla="*/ 3670300 w 3702050"/>
              <a:gd name="connsiteY14" fmla="*/ 2499783 h 2772833"/>
              <a:gd name="connsiteX15" fmla="*/ 3568700 w 3702050"/>
              <a:gd name="connsiteY15" fmla="*/ 2233083 h 2772833"/>
              <a:gd name="connsiteX16" fmla="*/ 3238500 w 3702050"/>
              <a:gd name="connsiteY16" fmla="*/ 2118783 h 2772833"/>
              <a:gd name="connsiteX17" fmla="*/ 2768600 w 3702050"/>
              <a:gd name="connsiteY17" fmla="*/ 2156883 h 2772833"/>
              <a:gd name="connsiteX18" fmla="*/ 2565400 w 3702050"/>
              <a:gd name="connsiteY18" fmla="*/ 2055283 h 2772833"/>
              <a:gd name="connsiteX19" fmla="*/ 2565400 w 3702050"/>
              <a:gd name="connsiteY19" fmla="*/ 1826683 h 2772833"/>
              <a:gd name="connsiteX20" fmla="*/ 3060700 w 3702050"/>
              <a:gd name="connsiteY20" fmla="*/ 1585383 h 2772833"/>
              <a:gd name="connsiteX21" fmla="*/ 3403600 w 3702050"/>
              <a:gd name="connsiteY21" fmla="*/ 1458383 h 2772833"/>
              <a:gd name="connsiteX22" fmla="*/ 2997200 w 3702050"/>
              <a:gd name="connsiteY22" fmla="*/ 1331383 h 2772833"/>
              <a:gd name="connsiteX23" fmla="*/ 2489200 w 3702050"/>
              <a:gd name="connsiteY23" fmla="*/ 1102783 h 2772833"/>
              <a:gd name="connsiteX24" fmla="*/ 1816100 w 3702050"/>
              <a:gd name="connsiteY24" fmla="*/ 785283 h 2772833"/>
              <a:gd name="connsiteX25" fmla="*/ 1257300 w 3702050"/>
              <a:gd name="connsiteY25" fmla="*/ 353483 h 2772833"/>
              <a:gd name="connsiteX26" fmla="*/ 774700 w 3702050"/>
              <a:gd name="connsiteY26" fmla="*/ 112183 h 2772833"/>
              <a:gd name="connsiteX27" fmla="*/ 520700 w 3702050"/>
              <a:gd name="connsiteY27" fmla="*/ 48683 h 27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02050" h="2772833">
                <a:moveTo>
                  <a:pt x="520700" y="48683"/>
                </a:moveTo>
                <a:cubicBezTo>
                  <a:pt x="455083" y="38100"/>
                  <a:pt x="433917" y="0"/>
                  <a:pt x="381000" y="48683"/>
                </a:cubicBezTo>
                <a:cubicBezTo>
                  <a:pt x="328083" y="97366"/>
                  <a:pt x="262467" y="254000"/>
                  <a:pt x="203200" y="340783"/>
                </a:cubicBezTo>
                <a:cubicBezTo>
                  <a:pt x="143933" y="427566"/>
                  <a:pt x="42333" y="480483"/>
                  <a:pt x="25400" y="569383"/>
                </a:cubicBezTo>
                <a:cubicBezTo>
                  <a:pt x="8467" y="658283"/>
                  <a:pt x="0" y="768350"/>
                  <a:pt x="101600" y="874183"/>
                </a:cubicBezTo>
                <a:cubicBezTo>
                  <a:pt x="203200" y="980016"/>
                  <a:pt x="427567" y="1104900"/>
                  <a:pt x="635000" y="1204383"/>
                </a:cubicBezTo>
                <a:cubicBezTo>
                  <a:pt x="842433" y="1303866"/>
                  <a:pt x="1140883" y="1397000"/>
                  <a:pt x="1346200" y="1471083"/>
                </a:cubicBezTo>
                <a:cubicBezTo>
                  <a:pt x="1551517" y="1545166"/>
                  <a:pt x="1693333" y="1559983"/>
                  <a:pt x="1866900" y="1648883"/>
                </a:cubicBezTo>
                <a:cubicBezTo>
                  <a:pt x="2040467" y="1737783"/>
                  <a:pt x="2300817" y="1896533"/>
                  <a:pt x="2387600" y="2004483"/>
                </a:cubicBezTo>
                <a:cubicBezTo>
                  <a:pt x="2474383" y="2112433"/>
                  <a:pt x="2408767" y="2224616"/>
                  <a:pt x="2387600" y="2296583"/>
                </a:cubicBezTo>
                <a:cubicBezTo>
                  <a:pt x="2366433" y="2368550"/>
                  <a:pt x="2283883" y="2383366"/>
                  <a:pt x="2260600" y="2436283"/>
                </a:cubicBezTo>
                <a:cubicBezTo>
                  <a:pt x="2237317" y="2489200"/>
                  <a:pt x="2192867" y="2571750"/>
                  <a:pt x="2247900" y="2614083"/>
                </a:cubicBezTo>
                <a:cubicBezTo>
                  <a:pt x="2302933" y="2656416"/>
                  <a:pt x="2402417" y="2669116"/>
                  <a:pt x="2590800" y="2690283"/>
                </a:cubicBezTo>
                <a:cubicBezTo>
                  <a:pt x="2779183" y="2711450"/>
                  <a:pt x="3198283" y="2772833"/>
                  <a:pt x="3378200" y="2741083"/>
                </a:cubicBezTo>
                <a:cubicBezTo>
                  <a:pt x="3558117" y="2709333"/>
                  <a:pt x="3638550" y="2584450"/>
                  <a:pt x="3670300" y="2499783"/>
                </a:cubicBezTo>
                <a:cubicBezTo>
                  <a:pt x="3702050" y="2415116"/>
                  <a:pt x="3640667" y="2296583"/>
                  <a:pt x="3568700" y="2233083"/>
                </a:cubicBezTo>
                <a:cubicBezTo>
                  <a:pt x="3496733" y="2169583"/>
                  <a:pt x="3371850" y="2131483"/>
                  <a:pt x="3238500" y="2118783"/>
                </a:cubicBezTo>
                <a:cubicBezTo>
                  <a:pt x="3105150" y="2106083"/>
                  <a:pt x="2880783" y="2167466"/>
                  <a:pt x="2768600" y="2156883"/>
                </a:cubicBezTo>
                <a:cubicBezTo>
                  <a:pt x="2656417" y="2146300"/>
                  <a:pt x="2599267" y="2110316"/>
                  <a:pt x="2565400" y="2055283"/>
                </a:cubicBezTo>
                <a:cubicBezTo>
                  <a:pt x="2531533" y="2000250"/>
                  <a:pt x="2482850" y="1905000"/>
                  <a:pt x="2565400" y="1826683"/>
                </a:cubicBezTo>
                <a:cubicBezTo>
                  <a:pt x="2647950" y="1748366"/>
                  <a:pt x="2921000" y="1646766"/>
                  <a:pt x="3060700" y="1585383"/>
                </a:cubicBezTo>
                <a:cubicBezTo>
                  <a:pt x="3200400" y="1524000"/>
                  <a:pt x="3414183" y="1500716"/>
                  <a:pt x="3403600" y="1458383"/>
                </a:cubicBezTo>
                <a:cubicBezTo>
                  <a:pt x="3393017" y="1416050"/>
                  <a:pt x="3149600" y="1390650"/>
                  <a:pt x="2997200" y="1331383"/>
                </a:cubicBezTo>
                <a:cubicBezTo>
                  <a:pt x="2844800" y="1272116"/>
                  <a:pt x="2489200" y="1102783"/>
                  <a:pt x="2489200" y="1102783"/>
                </a:cubicBezTo>
                <a:cubicBezTo>
                  <a:pt x="2292350" y="1011766"/>
                  <a:pt x="2021417" y="910166"/>
                  <a:pt x="1816100" y="785283"/>
                </a:cubicBezTo>
                <a:cubicBezTo>
                  <a:pt x="1610783" y="660400"/>
                  <a:pt x="1430867" y="465666"/>
                  <a:pt x="1257300" y="353483"/>
                </a:cubicBezTo>
                <a:cubicBezTo>
                  <a:pt x="1083733" y="241300"/>
                  <a:pt x="893233" y="162983"/>
                  <a:pt x="774700" y="112183"/>
                </a:cubicBezTo>
                <a:cubicBezTo>
                  <a:pt x="656167" y="61383"/>
                  <a:pt x="586317" y="59266"/>
                  <a:pt x="520700" y="48683"/>
                </a:cubicBezTo>
                <a:close/>
              </a:path>
            </a:pathLst>
          </a:cu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8" name="Volný tvar 7">
            <a:extLst>
              <a:ext uri="{FF2B5EF4-FFF2-40B4-BE49-F238E27FC236}">
                <a16:creationId xmlns:a16="http://schemas.microsoft.com/office/drawing/2014/main" id="{78250111-BF71-4348-991D-57814CF8A25E}"/>
              </a:ext>
            </a:extLst>
          </p:cNvPr>
          <p:cNvSpPr/>
          <p:nvPr/>
        </p:nvSpPr>
        <p:spPr>
          <a:xfrm>
            <a:off x="4195763" y="2967039"/>
            <a:ext cx="2519362" cy="1938337"/>
          </a:xfrm>
          <a:custGeom>
            <a:avLst/>
            <a:gdLst>
              <a:gd name="connsiteX0" fmla="*/ 135467 w 1993900"/>
              <a:gd name="connsiteY0" fmla="*/ 16933 h 1534583"/>
              <a:gd name="connsiteX1" fmla="*/ 173567 w 1993900"/>
              <a:gd name="connsiteY1" fmla="*/ 156633 h 1534583"/>
              <a:gd name="connsiteX2" fmla="*/ 59267 w 1993900"/>
              <a:gd name="connsiteY2" fmla="*/ 270933 h 1534583"/>
              <a:gd name="connsiteX3" fmla="*/ 529167 w 1993900"/>
              <a:gd name="connsiteY3" fmla="*/ 334433 h 1534583"/>
              <a:gd name="connsiteX4" fmla="*/ 1113367 w 1993900"/>
              <a:gd name="connsiteY4" fmla="*/ 436033 h 1534583"/>
              <a:gd name="connsiteX5" fmla="*/ 1621367 w 1993900"/>
              <a:gd name="connsiteY5" fmla="*/ 855133 h 1534583"/>
              <a:gd name="connsiteX6" fmla="*/ 1684867 w 1993900"/>
              <a:gd name="connsiteY6" fmla="*/ 969433 h 1534583"/>
              <a:gd name="connsiteX7" fmla="*/ 1456267 w 1993900"/>
              <a:gd name="connsiteY7" fmla="*/ 944033 h 1534583"/>
              <a:gd name="connsiteX8" fmla="*/ 1138767 w 1993900"/>
              <a:gd name="connsiteY8" fmla="*/ 994833 h 1534583"/>
              <a:gd name="connsiteX9" fmla="*/ 1049867 w 1993900"/>
              <a:gd name="connsiteY9" fmla="*/ 1274233 h 1534583"/>
              <a:gd name="connsiteX10" fmla="*/ 1291167 w 1993900"/>
              <a:gd name="connsiteY10" fmla="*/ 1502833 h 1534583"/>
              <a:gd name="connsiteX11" fmla="*/ 1786467 w 1993900"/>
              <a:gd name="connsiteY11" fmla="*/ 1464733 h 1534583"/>
              <a:gd name="connsiteX12" fmla="*/ 1799167 w 1993900"/>
              <a:gd name="connsiteY12" fmla="*/ 1375833 h 1534583"/>
              <a:gd name="connsiteX13" fmla="*/ 1837267 w 1993900"/>
              <a:gd name="connsiteY13" fmla="*/ 1274233 h 1534583"/>
              <a:gd name="connsiteX14" fmla="*/ 1938867 w 1993900"/>
              <a:gd name="connsiteY14" fmla="*/ 1147233 h 1534583"/>
              <a:gd name="connsiteX15" fmla="*/ 1976967 w 1993900"/>
              <a:gd name="connsiteY15" fmla="*/ 905933 h 1534583"/>
              <a:gd name="connsiteX16" fmla="*/ 1837267 w 1993900"/>
              <a:gd name="connsiteY16" fmla="*/ 753533 h 1534583"/>
              <a:gd name="connsiteX17" fmla="*/ 1278467 w 1993900"/>
              <a:gd name="connsiteY17" fmla="*/ 410633 h 1534583"/>
              <a:gd name="connsiteX18" fmla="*/ 706967 w 1993900"/>
              <a:gd name="connsiteY18" fmla="*/ 258233 h 1534583"/>
              <a:gd name="connsiteX19" fmla="*/ 135467 w 1993900"/>
              <a:gd name="connsiteY19" fmla="*/ 16933 h 153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93900" h="1534583">
                <a:moveTo>
                  <a:pt x="135467" y="16933"/>
                </a:moveTo>
                <a:cubicBezTo>
                  <a:pt x="46567" y="0"/>
                  <a:pt x="186267" y="114300"/>
                  <a:pt x="173567" y="156633"/>
                </a:cubicBezTo>
                <a:cubicBezTo>
                  <a:pt x="160867" y="198966"/>
                  <a:pt x="0" y="241300"/>
                  <a:pt x="59267" y="270933"/>
                </a:cubicBezTo>
                <a:cubicBezTo>
                  <a:pt x="118534" y="300566"/>
                  <a:pt x="353484" y="306916"/>
                  <a:pt x="529167" y="334433"/>
                </a:cubicBezTo>
                <a:cubicBezTo>
                  <a:pt x="704850" y="361950"/>
                  <a:pt x="931334" y="349250"/>
                  <a:pt x="1113367" y="436033"/>
                </a:cubicBezTo>
                <a:cubicBezTo>
                  <a:pt x="1295400" y="522816"/>
                  <a:pt x="1526117" y="766233"/>
                  <a:pt x="1621367" y="855133"/>
                </a:cubicBezTo>
                <a:cubicBezTo>
                  <a:pt x="1716617" y="944033"/>
                  <a:pt x="1712384" y="954616"/>
                  <a:pt x="1684867" y="969433"/>
                </a:cubicBezTo>
                <a:cubicBezTo>
                  <a:pt x="1657350" y="984250"/>
                  <a:pt x="1547284" y="939800"/>
                  <a:pt x="1456267" y="944033"/>
                </a:cubicBezTo>
                <a:cubicBezTo>
                  <a:pt x="1365250" y="948266"/>
                  <a:pt x="1206500" y="939800"/>
                  <a:pt x="1138767" y="994833"/>
                </a:cubicBezTo>
                <a:cubicBezTo>
                  <a:pt x="1071034" y="1049866"/>
                  <a:pt x="1024467" y="1189566"/>
                  <a:pt x="1049867" y="1274233"/>
                </a:cubicBezTo>
                <a:cubicBezTo>
                  <a:pt x="1075267" y="1358900"/>
                  <a:pt x="1168400" y="1471083"/>
                  <a:pt x="1291167" y="1502833"/>
                </a:cubicBezTo>
                <a:cubicBezTo>
                  <a:pt x="1413934" y="1534583"/>
                  <a:pt x="1701800" y="1485900"/>
                  <a:pt x="1786467" y="1464733"/>
                </a:cubicBezTo>
                <a:cubicBezTo>
                  <a:pt x="1871134" y="1443566"/>
                  <a:pt x="1790700" y="1407583"/>
                  <a:pt x="1799167" y="1375833"/>
                </a:cubicBezTo>
                <a:cubicBezTo>
                  <a:pt x="1807634" y="1344083"/>
                  <a:pt x="1813984" y="1312333"/>
                  <a:pt x="1837267" y="1274233"/>
                </a:cubicBezTo>
                <a:cubicBezTo>
                  <a:pt x="1860550" y="1236133"/>
                  <a:pt x="1915584" y="1208616"/>
                  <a:pt x="1938867" y="1147233"/>
                </a:cubicBezTo>
                <a:cubicBezTo>
                  <a:pt x="1962150" y="1085850"/>
                  <a:pt x="1993900" y="971550"/>
                  <a:pt x="1976967" y="905933"/>
                </a:cubicBezTo>
                <a:cubicBezTo>
                  <a:pt x="1960034" y="840316"/>
                  <a:pt x="1953684" y="836083"/>
                  <a:pt x="1837267" y="753533"/>
                </a:cubicBezTo>
                <a:cubicBezTo>
                  <a:pt x="1720850" y="670983"/>
                  <a:pt x="1466850" y="493183"/>
                  <a:pt x="1278467" y="410633"/>
                </a:cubicBezTo>
                <a:cubicBezTo>
                  <a:pt x="1090084" y="328083"/>
                  <a:pt x="895350" y="325966"/>
                  <a:pt x="706967" y="258233"/>
                </a:cubicBezTo>
                <a:cubicBezTo>
                  <a:pt x="518584" y="190500"/>
                  <a:pt x="224367" y="33866"/>
                  <a:pt x="135467" y="16933"/>
                </a:cubicBezTo>
                <a:close/>
              </a:path>
            </a:pathLst>
          </a:cu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 name="Volný tvar 8">
            <a:extLst>
              <a:ext uri="{FF2B5EF4-FFF2-40B4-BE49-F238E27FC236}">
                <a16:creationId xmlns:a16="http://schemas.microsoft.com/office/drawing/2014/main" id="{DCFD7477-958C-4F36-8489-12F6BE0FE4FD}"/>
              </a:ext>
            </a:extLst>
          </p:cNvPr>
          <p:cNvSpPr/>
          <p:nvPr/>
        </p:nvSpPr>
        <p:spPr>
          <a:xfrm>
            <a:off x="2711451" y="692150"/>
            <a:ext cx="1819275" cy="2616200"/>
          </a:xfrm>
          <a:custGeom>
            <a:avLst/>
            <a:gdLst>
              <a:gd name="connsiteX0" fmla="*/ 239183 w 1274233"/>
              <a:gd name="connsiteY0" fmla="*/ 67733 h 2070100"/>
              <a:gd name="connsiteX1" fmla="*/ 1077383 w 1274233"/>
              <a:gd name="connsiteY1" fmla="*/ 55033 h 2070100"/>
              <a:gd name="connsiteX2" fmla="*/ 1128183 w 1274233"/>
              <a:gd name="connsiteY2" fmla="*/ 397933 h 2070100"/>
              <a:gd name="connsiteX3" fmla="*/ 1001183 w 1274233"/>
              <a:gd name="connsiteY3" fmla="*/ 766233 h 2070100"/>
              <a:gd name="connsiteX4" fmla="*/ 709083 w 1274233"/>
              <a:gd name="connsiteY4" fmla="*/ 1172633 h 2070100"/>
              <a:gd name="connsiteX5" fmla="*/ 772583 w 1274233"/>
              <a:gd name="connsiteY5" fmla="*/ 1502833 h 2070100"/>
              <a:gd name="connsiteX6" fmla="*/ 1077383 w 1274233"/>
              <a:gd name="connsiteY6" fmla="*/ 1706033 h 2070100"/>
              <a:gd name="connsiteX7" fmla="*/ 1217083 w 1274233"/>
              <a:gd name="connsiteY7" fmla="*/ 1807633 h 2070100"/>
              <a:gd name="connsiteX8" fmla="*/ 1267883 w 1274233"/>
              <a:gd name="connsiteY8" fmla="*/ 1947333 h 2070100"/>
              <a:gd name="connsiteX9" fmla="*/ 1178983 w 1274233"/>
              <a:gd name="connsiteY9" fmla="*/ 2061633 h 2070100"/>
              <a:gd name="connsiteX10" fmla="*/ 823383 w 1274233"/>
              <a:gd name="connsiteY10" fmla="*/ 1998133 h 2070100"/>
              <a:gd name="connsiteX11" fmla="*/ 226483 w 1274233"/>
              <a:gd name="connsiteY11" fmla="*/ 1718733 h 2070100"/>
              <a:gd name="connsiteX12" fmla="*/ 10583 w 1274233"/>
              <a:gd name="connsiteY12" fmla="*/ 766233 h 2070100"/>
              <a:gd name="connsiteX13" fmla="*/ 162983 w 1274233"/>
              <a:gd name="connsiteY13" fmla="*/ 156633 h 2070100"/>
              <a:gd name="connsiteX14" fmla="*/ 239183 w 1274233"/>
              <a:gd name="connsiteY14" fmla="*/ 67733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4233" h="2070100">
                <a:moveTo>
                  <a:pt x="239183" y="67733"/>
                </a:moveTo>
                <a:cubicBezTo>
                  <a:pt x="391583" y="50800"/>
                  <a:pt x="929216" y="0"/>
                  <a:pt x="1077383" y="55033"/>
                </a:cubicBezTo>
                <a:cubicBezTo>
                  <a:pt x="1225550" y="110066"/>
                  <a:pt x="1140883" y="279400"/>
                  <a:pt x="1128183" y="397933"/>
                </a:cubicBezTo>
                <a:cubicBezTo>
                  <a:pt x="1115483" y="516466"/>
                  <a:pt x="1071033" y="637116"/>
                  <a:pt x="1001183" y="766233"/>
                </a:cubicBezTo>
                <a:cubicBezTo>
                  <a:pt x="931333" y="895350"/>
                  <a:pt x="747183" y="1049866"/>
                  <a:pt x="709083" y="1172633"/>
                </a:cubicBezTo>
                <a:cubicBezTo>
                  <a:pt x="670983" y="1295400"/>
                  <a:pt x="711200" y="1413933"/>
                  <a:pt x="772583" y="1502833"/>
                </a:cubicBezTo>
                <a:cubicBezTo>
                  <a:pt x="833966" y="1591733"/>
                  <a:pt x="1003300" y="1655233"/>
                  <a:pt x="1077383" y="1706033"/>
                </a:cubicBezTo>
                <a:cubicBezTo>
                  <a:pt x="1151466" y="1756833"/>
                  <a:pt x="1185333" y="1767416"/>
                  <a:pt x="1217083" y="1807633"/>
                </a:cubicBezTo>
                <a:cubicBezTo>
                  <a:pt x="1248833" y="1847850"/>
                  <a:pt x="1274233" y="1905000"/>
                  <a:pt x="1267883" y="1947333"/>
                </a:cubicBezTo>
                <a:cubicBezTo>
                  <a:pt x="1261533" y="1989666"/>
                  <a:pt x="1253066" y="2053166"/>
                  <a:pt x="1178983" y="2061633"/>
                </a:cubicBezTo>
                <a:cubicBezTo>
                  <a:pt x="1104900" y="2070100"/>
                  <a:pt x="982133" y="2055283"/>
                  <a:pt x="823383" y="1998133"/>
                </a:cubicBezTo>
                <a:cubicBezTo>
                  <a:pt x="664633" y="1940983"/>
                  <a:pt x="361950" y="1924050"/>
                  <a:pt x="226483" y="1718733"/>
                </a:cubicBezTo>
                <a:cubicBezTo>
                  <a:pt x="91016" y="1513416"/>
                  <a:pt x="21166" y="1026583"/>
                  <a:pt x="10583" y="766233"/>
                </a:cubicBezTo>
                <a:cubicBezTo>
                  <a:pt x="0" y="505883"/>
                  <a:pt x="124883" y="270933"/>
                  <a:pt x="162983" y="156633"/>
                </a:cubicBezTo>
                <a:cubicBezTo>
                  <a:pt x="201083" y="42333"/>
                  <a:pt x="86783" y="84666"/>
                  <a:pt x="239183" y="67733"/>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 name="Volný tvar 10">
            <a:extLst>
              <a:ext uri="{FF2B5EF4-FFF2-40B4-BE49-F238E27FC236}">
                <a16:creationId xmlns:a16="http://schemas.microsoft.com/office/drawing/2014/main" id="{2CBD9C6E-B37A-4F9F-889E-3BA7F2793ADA}"/>
              </a:ext>
            </a:extLst>
          </p:cNvPr>
          <p:cNvSpPr/>
          <p:nvPr/>
        </p:nvSpPr>
        <p:spPr>
          <a:xfrm>
            <a:off x="4702175" y="1958976"/>
            <a:ext cx="2171700" cy="1450975"/>
          </a:xfrm>
          <a:custGeom>
            <a:avLst/>
            <a:gdLst>
              <a:gd name="connsiteX0" fmla="*/ 593725 w 1719263"/>
              <a:gd name="connsiteY0" fmla="*/ 488950 h 1147762"/>
              <a:gd name="connsiteX1" fmla="*/ 717550 w 1719263"/>
              <a:gd name="connsiteY1" fmla="*/ 593725 h 1147762"/>
              <a:gd name="connsiteX2" fmla="*/ 898525 w 1719263"/>
              <a:gd name="connsiteY2" fmla="*/ 584200 h 1147762"/>
              <a:gd name="connsiteX3" fmla="*/ 946150 w 1719263"/>
              <a:gd name="connsiteY3" fmla="*/ 469900 h 1147762"/>
              <a:gd name="connsiteX4" fmla="*/ 965200 w 1719263"/>
              <a:gd name="connsiteY4" fmla="*/ 622300 h 1147762"/>
              <a:gd name="connsiteX5" fmla="*/ 1060450 w 1719263"/>
              <a:gd name="connsiteY5" fmla="*/ 641350 h 1147762"/>
              <a:gd name="connsiteX6" fmla="*/ 1279525 w 1719263"/>
              <a:gd name="connsiteY6" fmla="*/ 555625 h 1147762"/>
              <a:gd name="connsiteX7" fmla="*/ 1517650 w 1719263"/>
              <a:gd name="connsiteY7" fmla="*/ 98425 h 1147762"/>
              <a:gd name="connsiteX8" fmla="*/ 1489075 w 1719263"/>
              <a:gd name="connsiteY8" fmla="*/ 3175 h 1147762"/>
              <a:gd name="connsiteX9" fmla="*/ 1698625 w 1719263"/>
              <a:gd name="connsiteY9" fmla="*/ 79375 h 1147762"/>
              <a:gd name="connsiteX10" fmla="*/ 1612900 w 1719263"/>
              <a:gd name="connsiteY10" fmla="*/ 98425 h 1147762"/>
              <a:gd name="connsiteX11" fmla="*/ 1565275 w 1719263"/>
              <a:gd name="connsiteY11" fmla="*/ 269875 h 1147762"/>
              <a:gd name="connsiteX12" fmla="*/ 1450975 w 1719263"/>
              <a:gd name="connsiteY12" fmla="*/ 508000 h 1147762"/>
              <a:gd name="connsiteX13" fmla="*/ 1279525 w 1719263"/>
              <a:gd name="connsiteY13" fmla="*/ 669925 h 1147762"/>
              <a:gd name="connsiteX14" fmla="*/ 1031875 w 1719263"/>
              <a:gd name="connsiteY14" fmla="*/ 717550 h 1147762"/>
              <a:gd name="connsiteX15" fmla="*/ 1079500 w 1719263"/>
              <a:gd name="connsiteY15" fmla="*/ 803275 h 1147762"/>
              <a:gd name="connsiteX16" fmla="*/ 1098550 w 1719263"/>
              <a:gd name="connsiteY16" fmla="*/ 927100 h 1147762"/>
              <a:gd name="connsiteX17" fmla="*/ 1184275 w 1719263"/>
              <a:gd name="connsiteY17" fmla="*/ 1069975 h 1147762"/>
              <a:gd name="connsiteX18" fmla="*/ 1060450 w 1719263"/>
              <a:gd name="connsiteY18" fmla="*/ 984250 h 1147762"/>
              <a:gd name="connsiteX19" fmla="*/ 974725 w 1719263"/>
              <a:gd name="connsiteY19" fmla="*/ 917575 h 1147762"/>
              <a:gd name="connsiteX20" fmla="*/ 946150 w 1719263"/>
              <a:gd name="connsiteY20" fmla="*/ 1127125 h 1147762"/>
              <a:gd name="connsiteX21" fmla="*/ 889000 w 1719263"/>
              <a:gd name="connsiteY21" fmla="*/ 1041400 h 1147762"/>
              <a:gd name="connsiteX22" fmla="*/ 812800 w 1719263"/>
              <a:gd name="connsiteY22" fmla="*/ 908050 h 1147762"/>
              <a:gd name="connsiteX23" fmla="*/ 641350 w 1719263"/>
              <a:gd name="connsiteY23" fmla="*/ 993775 h 1147762"/>
              <a:gd name="connsiteX24" fmla="*/ 708025 w 1719263"/>
              <a:gd name="connsiteY24" fmla="*/ 908050 h 1147762"/>
              <a:gd name="connsiteX25" fmla="*/ 431800 w 1719263"/>
              <a:gd name="connsiteY25" fmla="*/ 946150 h 1147762"/>
              <a:gd name="connsiteX26" fmla="*/ 536575 w 1719263"/>
              <a:gd name="connsiteY26" fmla="*/ 879475 h 1147762"/>
              <a:gd name="connsiteX27" fmla="*/ 203200 w 1719263"/>
              <a:gd name="connsiteY27" fmla="*/ 812800 h 1147762"/>
              <a:gd name="connsiteX28" fmla="*/ 31750 w 1719263"/>
              <a:gd name="connsiteY28" fmla="*/ 708025 h 1147762"/>
              <a:gd name="connsiteX29" fmla="*/ 12700 w 1719263"/>
              <a:gd name="connsiteY29" fmla="*/ 612775 h 1147762"/>
              <a:gd name="connsiteX30" fmla="*/ 98425 w 1719263"/>
              <a:gd name="connsiteY30" fmla="*/ 603250 h 1147762"/>
              <a:gd name="connsiteX31" fmla="*/ 88900 w 1719263"/>
              <a:gd name="connsiteY31" fmla="*/ 717550 h 1147762"/>
              <a:gd name="connsiteX32" fmla="*/ 336550 w 1719263"/>
              <a:gd name="connsiteY32" fmla="*/ 803275 h 1147762"/>
              <a:gd name="connsiteX33" fmla="*/ 450850 w 1719263"/>
              <a:gd name="connsiteY33" fmla="*/ 641350 h 1147762"/>
              <a:gd name="connsiteX34" fmla="*/ 546100 w 1719263"/>
              <a:gd name="connsiteY34" fmla="*/ 660400 h 1147762"/>
              <a:gd name="connsiteX35" fmla="*/ 593725 w 1719263"/>
              <a:gd name="connsiteY35" fmla="*/ 488950 h 114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9263" h="1147762">
                <a:moveTo>
                  <a:pt x="593725" y="488950"/>
                </a:moveTo>
                <a:cubicBezTo>
                  <a:pt x="622300" y="477838"/>
                  <a:pt x="666750" y="577850"/>
                  <a:pt x="717550" y="593725"/>
                </a:cubicBezTo>
                <a:cubicBezTo>
                  <a:pt x="768350" y="609600"/>
                  <a:pt x="860425" y="604837"/>
                  <a:pt x="898525" y="584200"/>
                </a:cubicBezTo>
                <a:cubicBezTo>
                  <a:pt x="936625" y="563563"/>
                  <a:pt x="935038" y="463550"/>
                  <a:pt x="946150" y="469900"/>
                </a:cubicBezTo>
                <a:cubicBezTo>
                  <a:pt x="957262" y="476250"/>
                  <a:pt x="946150" y="593725"/>
                  <a:pt x="965200" y="622300"/>
                </a:cubicBezTo>
                <a:cubicBezTo>
                  <a:pt x="984250" y="650875"/>
                  <a:pt x="1008063" y="652462"/>
                  <a:pt x="1060450" y="641350"/>
                </a:cubicBezTo>
                <a:cubicBezTo>
                  <a:pt x="1112837" y="630238"/>
                  <a:pt x="1203325" y="646112"/>
                  <a:pt x="1279525" y="555625"/>
                </a:cubicBezTo>
                <a:cubicBezTo>
                  <a:pt x="1355725" y="465138"/>
                  <a:pt x="1482725" y="190500"/>
                  <a:pt x="1517650" y="98425"/>
                </a:cubicBezTo>
                <a:cubicBezTo>
                  <a:pt x="1552575" y="6350"/>
                  <a:pt x="1458912" y="6350"/>
                  <a:pt x="1489075" y="3175"/>
                </a:cubicBezTo>
                <a:cubicBezTo>
                  <a:pt x="1519238" y="0"/>
                  <a:pt x="1677988" y="63500"/>
                  <a:pt x="1698625" y="79375"/>
                </a:cubicBezTo>
                <a:cubicBezTo>
                  <a:pt x="1719263" y="95250"/>
                  <a:pt x="1635125" y="66675"/>
                  <a:pt x="1612900" y="98425"/>
                </a:cubicBezTo>
                <a:cubicBezTo>
                  <a:pt x="1590675" y="130175"/>
                  <a:pt x="1592263" y="201612"/>
                  <a:pt x="1565275" y="269875"/>
                </a:cubicBezTo>
                <a:cubicBezTo>
                  <a:pt x="1538287" y="338138"/>
                  <a:pt x="1498600" y="441325"/>
                  <a:pt x="1450975" y="508000"/>
                </a:cubicBezTo>
                <a:cubicBezTo>
                  <a:pt x="1403350" y="574675"/>
                  <a:pt x="1349375" y="635000"/>
                  <a:pt x="1279525" y="669925"/>
                </a:cubicBezTo>
                <a:cubicBezTo>
                  <a:pt x="1209675" y="704850"/>
                  <a:pt x="1065212" y="695325"/>
                  <a:pt x="1031875" y="717550"/>
                </a:cubicBezTo>
                <a:cubicBezTo>
                  <a:pt x="998538" y="739775"/>
                  <a:pt x="1068388" y="768350"/>
                  <a:pt x="1079500" y="803275"/>
                </a:cubicBezTo>
                <a:cubicBezTo>
                  <a:pt x="1090613" y="838200"/>
                  <a:pt x="1081088" y="882650"/>
                  <a:pt x="1098550" y="927100"/>
                </a:cubicBezTo>
                <a:cubicBezTo>
                  <a:pt x="1116012" y="971550"/>
                  <a:pt x="1190625" y="1060450"/>
                  <a:pt x="1184275" y="1069975"/>
                </a:cubicBezTo>
                <a:cubicBezTo>
                  <a:pt x="1177925" y="1079500"/>
                  <a:pt x="1095375" y="1009650"/>
                  <a:pt x="1060450" y="984250"/>
                </a:cubicBezTo>
                <a:cubicBezTo>
                  <a:pt x="1025525" y="958850"/>
                  <a:pt x="993775" y="893763"/>
                  <a:pt x="974725" y="917575"/>
                </a:cubicBezTo>
                <a:cubicBezTo>
                  <a:pt x="955675" y="941387"/>
                  <a:pt x="960437" y="1106488"/>
                  <a:pt x="946150" y="1127125"/>
                </a:cubicBezTo>
                <a:cubicBezTo>
                  <a:pt x="931863" y="1147762"/>
                  <a:pt x="911225" y="1077912"/>
                  <a:pt x="889000" y="1041400"/>
                </a:cubicBezTo>
                <a:cubicBezTo>
                  <a:pt x="866775" y="1004888"/>
                  <a:pt x="854075" y="915987"/>
                  <a:pt x="812800" y="908050"/>
                </a:cubicBezTo>
                <a:cubicBezTo>
                  <a:pt x="771525" y="900113"/>
                  <a:pt x="658812" y="993775"/>
                  <a:pt x="641350" y="993775"/>
                </a:cubicBezTo>
                <a:cubicBezTo>
                  <a:pt x="623888" y="993775"/>
                  <a:pt x="742950" y="915987"/>
                  <a:pt x="708025" y="908050"/>
                </a:cubicBezTo>
                <a:cubicBezTo>
                  <a:pt x="673100" y="900113"/>
                  <a:pt x="460375" y="950912"/>
                  <a:pt x="431800" y="946150"/>
                </a:cubicBezTo>
                <a:cubicBezTo>
                  <a:pt x="403225" y="941388"/>
                  <a:pt x="574675" y="901700"/>
                  <a:pt x="536575" y="879475"/>
                </a:cubicBezTo>
                <a:cubicBezTo>
                  <a:pt x="498475" y="857250"/>
                  <a:pt x="287337" y="841375"/>
                  <a:pt x="203200" y="812800"/>
                </a:cubicBezTo>
                <a:cubicBezTo>
                  <a:pt x="119063" y="784225"/>
                  <a:pt x="63500" y="741362"/>
                  <a:pt x="31750" y="708025"/>
                </a:cubicBezTo>
                <a:cubicBezTo>
                  <a:pt x="0" y="674688"/>
                  <a:pt x="1588" y="630237"/>
                  <a:pt x="12700" y="612775"/>
                </a:cubicBezTo>
                <a:cubicBezTo>
                  <a:pt x="23812" y="595313"/>
                  <a:pt x="85725" y="585788"/>
                  <a:pt x="98425" y="603250"/>
                </a:cubicBezTo>
                <a:cubicBezTo>
                  <a:pt x="111125" y="620713"/>
                  <a:pt x="49213" y="684213"/>
                  <a:pt x="88900" y="717550"/>
                </a:cubicBezTo>
                <a:cubicBezTo>
                  <a:pt x="128587" y="750887"/>
                  <a:pt x="276225" y="815975"/>
                  <a:pt x="336550" y="803275"/>
                </a:cubicBezTo>
                <a:cubicBezTo>
                  <a:pt x="396875" y="790575"/>
                  <a:pt x="415925" y="665162"/>
                  <a:pt x="450850" y="641350"/>
                </a:cubicBezTo>
                <a:cubicBezTo>
                  <a:pt x="485775" y="617538"/>
                  <a:pt x="522288" y="681037"/>
                  <a:pt x="546100" y="660400"/>
                </a:cubicBezTo>
                <a:cubicBezTo>
                  <a:pt x="569912" y="639763"/>
                  <a:pt x="565150" y="500062"/>
                  <a:pt x="593725" y="488950"/>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 name="Volný tvar 9">
            <a:extLst>
              <a:ext uri="{FF2B5EF4-FFF2-40B4-BE49-F238E27FC236}">
                <a16:creationId xmlns:a16="http://schemas.microsoft.com/office/drawing/2014/main" id="{C67DEC20-0E60-4668-8E6D-D3AA96122E7D}"/>
              </a:ext>
            </a:extLst>
          </p:cNvPr>
          <p:cNvSpPr/>
          <p:nvPr/>
        </p:nvSpPr>
        <p:spPr>
          <a:xfrm>
            <a:off x="3940176" y="1544638"/>
            <a:ext cx="2606675" cy="1268412"/>
          </a:xfrm>
          <a:custGeom>
            <a:avLst/>
            <a:gdLst>
              <a:gd name="connsiteX0" fmla="*/ 196850 w 2063750"/>
              <a:gd name="connsiteY0" fmla="*/ 465137 h 1004887"/>
              <a:gd name="connsiteX1" fmla="*/ 282575 w 2063750"/>
              <a:gd name="connsiteY1" fmla="*/ 588962 h 1004887"/>
              <a:gd name="connsiteX2" fmla="*/ 101600 w 2063750"/>
              <a:gd name="connsiteY2" fmla="*/ 665162 h 1004887"/>
              <a:gd name="connsiteX3" fmla="*/ 15875 w 2063750"/>
              <a:gd name="connsiteY3" fmla="*/ 722312 h 1004887"/>
              <a:gd name="connsiteX4" fmla="*/ 196850 w 2063750"/>
              <a:gd name="connsiteY4" fmla="*/ 674687 h 1004887"/>
              <a:gd name="connsiteX5" fmla="*/ 206375 w 2063750"/>
              <a:gd name="connsiteY5" fmla="*/ 950912 h 1004887"/>
              <a:gd name="connsiteX6" fmla="*/ 244475 w 2063750"/>
              <a:gd name="connsiteY6" fmla="*/ 827087 h 1004887"/>
              <a:gd name="connsiteX7" fmla="*/ 434975 w 2063750"/>
              <a:gd name="connsiteY7" fmla="*/ 827087 h 1004887"/>
              <a:gd name="connsiteX8" fmla="*/ 549275 w 2063750"/>
              <a:gd name="connsiteY8" fmla="*/ 998537 h 1004887"/>
              <a:gd name="connsiteX9" fmla="*/ 558800 w 2063750"/>
              <a:gd name="connsiteY9" fmla="*/ 865187 h 1004887"/>
              <a:gd name="connsiteX10" fmla="*/ 758825 w 2063750"/>
              <a:gd name="connsiteY10" fmla="*/ 865187 h 1004887"/>
              <a:gd name="connsiteX11" fmla="*/ 777875 w 2063750"/>
              <a:gd name="connsiteY11" fmla="*/ 960437 h 1004887"/>
              <a:gd name="connsiteX12" fmla="*/ 806450 w 2063750"/>
              <a:gd name="connsiteY12" fmla="*/ 808037 h 1004887"/>
              <a:gd name="connsiteX13" fmla="*/ 930275 w 2063750"/>
              <a:gd name="connsiteY13" fmla="*/ 684212 h 1004887"/>
              <a:gd name="connsiteX14" fmla="*/ 1311275 w 2063750"/>
              <a:gd name="connsiteY14" fmla="*/ 750887 h 1004887"/>
              <a:gd name="connsiteX15" fmla="*/ 1311275 w 2063750"/>
              <a:gd name="connsiteY15" fmla="*/ 874712 h 1004887"/>
              <a:gd name="connsiteX16" fmla="*/ 1492250 w 2063750"/>
              <a:gd name="connsiteY16" fmla="*/ 903287 h 1004887"/>
              <a:gd name="connsiteX17" fmla="*/ 1444625 w 2063750"/>
              <a:gd name="connsiteY17" fmla="*/ 769937 h 1004887"/>
              <a:gd name="connsiteX18" fmla="*/ 1320800 w 2063750"/>
              <a:gd name="connsiteY18" fmla="*/ 674687 h 1004887"/>
              <a:gd name="connsiteX19" fmla="*/ 892175 w 2063750"/>
              <a:gd name="connsiteY19" fmla="*/ 598487 h 1004887"/>
              <a:gd name="connsiteX20" fmla="*/ 977900 w 2063750"/>
              <a:gd name="connsiteY20" fmla="*/ 503237 h 1004887"/>
              <a:gd name="connsiteX21" fmla="*/ 1263650 w 2063750"/>
              <a:gd name="connsiteY21" fmla="*/ 388937 h 1004887"/>
              <a:gd name="connsiteX22" fmla="*/ 1901825 w 2063750"/>
              <a:gd name="connsiteY22" fmla="*/ 265112 h 1004887"/>
              <a:gd name="connsiteX23" fmla="*/ 2054225 w 2063750"/>
              <a:gd name="connsiteY23" fmla="*/ 284162 h 1004887"/>
              <a:gd name="connsiteX24" fmla="*/ 1958975 w 2063750"/>
              <a:gd name="connsiteY24" fmla="*/ 131762 h 1004887"/>
              <a:gd name="connsiteX25" fmla="*/ 1854200 w 2063750"/>
              <a:gd name="connsiteY25" fmla="*/ 207962 h 1004887"/>
              <a:gd name="connsiteX26" fmla="*/ 1263650 w 2063750"/>
              <a:gd name="connsiteY26" fmla="*/ 303212 h 1004887"/>
              <a:gd name="connsiteX27" fmla="*/ 1435100 w 2063750"/>
              <a:gd name="connsiteY27" fmla="*/ 207962 h 1004887"/>
              <a:gd name="connsiteX28" fmla="*/ 1663700 w 2063750"/>
              <a:gd name="connsiteY28" fmla="*/ 84137 h 1004887"/>
              <a:gd name="connsiteX29" fmla="*/ 1549400 w 2063750"/>
              <a:gd name="connsiteY29" fmla="*/ 7937 h 1004887"/>
              <a:gd name="connsiteX30" fmla="*/ 1463675 w 2063750"/>
              <a:gd name="connsiteY30" fmla="*/ 131762 h 1004887"/>
              <a:gd name="connsiteX31" fmla="*/ 1206500 w 2063750"/>
              <a:gd name="connsiteY31" fmla="*/ 255587 h 1004887"/>
              <a:gd name="connsiteX32" fmla="*/ 825500 w 2063750"/>
              <a:gd name="connsiteY32" fmla="*/ 484187 h 1004887"/>
              <a:gd name="connsiteX33" fmla="*/ 549275 w 2063750"/>
              <a:gd name="connsiteY33" fmla="*/ 522287 h 1004887"/>
              <a:gd name="connsiteX34" fmla="*/ 482600 w 2063750"/>
              <a:gd name="connsiteY34" fmla="*/ 360362 h 1004887"/>
              <a:gd name="connsiteX35" fmla="*/ 501650 w 2063750"/>
              <a:gd name="connsiteY35" fmla="*/ 522287 h 1004887"/>
              <a:gd name="connsiteX36" fmla="*/ 358775 w 2063750"/>
              <a:gd name="connsiteY36" fmla="*/ 531812 h 1004887"/>
              <a:gd name="connsiteX37" fmla="*/ 196850 w 2063750"/>
              <a:gd name="connsiteY37" fmla="*/ 465137 h 10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63750" h="1004887">
                <a:moveTo>
                  <a:pt x="196850" y="465137"/>
                </a:moveTo>
                <a:cubicBezTo>
                  <a:pt x="184150" y="474662"/>
                  <a:pt x="298450" y="555625"/>
                  <a:pt x="282575" y="588962"/>
                </a:cubicBezTo>
                <a:cubicBezTo>
                  <a:pt x="266700" y="622299"/>
                  <a:pt x="146050" y="642937"/>
                  <a:pt x="101600" y="665162"/>
                </a:cubicBezTo>
                <a:cubicBezTo>
                  <a:pt x="57150" y="687387"/>
                  <a:pt x="0" y="720725"/>
                  <a:pt x="15875" y="722312"/>
                </a:cubicBezTo>
                <a:cubicBezTo>
                  <a:pt x="31750" y="723900"/>
                  <a:pt x="165100" y="636587"/>
                  <a:pt x="196850" y="674687"/>
                </a:cubicBezTo>
                <a:cubicBezTo>
                  <a:pt x="228600" y="712787"/>
                  <a:pt x="198438" y="925512"/>
                  <a:pt x="206375" y="950912"/>
                </a:cubicBezTo>
                <a:cubicBezTo>
                  <a:pt x="214312" y="976312"/>
                  <a:pt x="206375" y="847724"/>
                  <a:pt x="244475" y="827087"/>
                </a:cubicBezTo>
                <a:cubicBezTo>
                  <a:pt x="282575" y="806450"/>
                  <a:pt x="384175" y="798512"/>
                  <a:pt x="434975" y="827087"/>
                </a:cubicBezTo>
                <a:cubicBezTo>
                  <a:pt x="485775" y="855662"/>
                  <a:pt x="528638" y="992187"/>
                  <a:pt x="549275" y="998537"/>
                </a:cubicBezTo>
                <a:cubicBezTo>
                  <a:pt x="569912" y="1004887"/>
                  <a:pt x="523875" y="887412"/>
                  <a:pt x="558800" y="865187"/>
                </a:cubicBezTo>
                <a:cubicBezTo>
                  <a:pt x="593725" y="842962"/>
                  <a:pt x="722313" y="849312"/>
                  <a:pt x="758825" y="865187"/>
                </a:cubicBezTo>
                <a:cubicBezTo>
                  <a:pt x="795338" y="881062"/>
                  <a:pt x="769938" y="969962"/>
                  <a:pt x="777875" y="960437"/>
                </a:cubicBezTo>
                <a:cubicBezTo>
                  <a:pt x="785812" y="950912"/>
                  <a:pt x="781050" y="854074"/>
                  <a:pt x="806450" y="808037"/>
                </a:cubicBezTo>
                <a:cubicBezTo>
                  <a:pt x="831850" y="762000"/>
                  <a:pt x="846138" y="693737"/>
                  <a:pt x="930275" y="684212"/>
                </a:cubicBezTo>
                <a:cubicBezTo>
                  <a:pt x="1014413" y="674687"/>
                  <a:pt x="1247775" y="719137"/>
                  <a:pt x="1311275" y="750887"/>
                </a:cubicBezTo>
                <a:cubicBezTo>
                  <a:pt x="1374775" y="782637"/>
                  <a:pt x="1281112" y="849312"/>
                  <a:pt x="1311275" y="874712"/>
                </a:cubicBezTo>
                <a:cubicBezTo>
                  <a:pt x="1341438" y="900112"/>
                  <a:pt x="1470025" y="920749"/>
                  <a:pt x="1492250" y="903287"/>
                </a:cubicBezTo>
                <a:cubicBezTo>
                  <a:pt x="1514475" y="885825"/>
                  <a:pt x="1473200" y="808037"/>
                  <a:pt x="1444625" y="769937"/>
                </a:cubicBezTo>
                <a:cubicBezTo>
                  <a:pt x="1416050" y="731837"/>
                  <a:pt x="1412875" y="703262"/>
                  <a:pt x="1320800" y="674687"/>
                </a:cubicBezTo>
                <a:cubicBezTo>
                  <a:pt x="1228725" y="646112"/>
                  <a:pt x="949325" y="627062"/>
                  <a:pt x="892175" y="598487"/>
                </a:cubicBezTo>
                <a:cubicBezTo>
                  <a:pt x="835025" y="569912"/>
                  <a:pt x="915988" y="538162"/>
                  <a:pt x="977900" y="503237"/>
                </a:cubicBezTo>
                <a:cubicBezTo>
                  <a:pt x="1039813" y="468312"/>
                  <a:pt x="1109662" y="428625"/>
                  <a:pt x="1263650" y="388937"/>
                </a:cubicBezTo>
                <a:cubicBezTo>
                  <a:pt x="1417638" y="349249"/>
                  <a:pt x="1770063" y="282574"/>
                  <a:pt x="1901825" y="265112"/>
                </a:cubicBezTo>
                <a:cubicBezTo>
                  <a:pt x="2033587" y="247650"/>
                  <a:pt x="2044700" y="306387"/>
                  <a:pt x="2054225" y="284162"/>
                </a:cubicBezTo>
                <a:cubicBezTo>
                  <a:pt x="2063750" y="261937"/>
                  <a:pt x="1992313" y="144462"/>
                  <a:pt x="1958975" y="131762"/>
                </a:cubicBezTo>
                <a:cubicBezTo>
                  <a:pt x="1925638" y="119062"/>
                  <a:pt x="1970087" y="179387"/>
                  <a:pt x="1854200" y="207962"/>
                </a:cubicBezTo>
                <a:cubicBezTo>
                  <a:pt x="1738313" y="236537"/>
                  <a:pt x="1333500" y="303212"/>
                  <a:pt x="1263650" y="303212"/>
                </a:cubicBezTo>
                <a:cubicBezTo>
                  <a:pt x="1193800" y="303212"/>
                  <a:pt x="1435100" y="207962"/>
                  <a:pt x="1435100" y="207962"/>
                </a:cubicBezTo>
                <a:cubicBezTo>
                  <a:pt x="1501775" y="171450"/>
                  <a:pt x="1644650" y="117475"/>
                  <a:pt x="1663700" y="84137"/>
                </a:cubicBezTo>
                <a:cubicBezTo>
                  <a:pt x="1682750" y="50800"/>
                  <a:pt x="1582737" y="0"/>
                  <a:pt x="1549400" y="7937"/>
                </a:cubicBezTo>
                <a:cubicBezTo>
                  <a:pt x="1516063" y="15874"/>
                  <a:pt x="1520825" y="90487"/>
                  <a:pt x="1463675" y="131762"/>
                </a:cubicBezTo>
                <a:cubicBezTo>
                  <a:pt x="1406525" y="173037"/>
                  <a:pt x="1312863" y="196850"/>
                  <a:pt x="1206500" y="255587"/>
                </a:cubicBezTo>
                <a:cubicBezTo>
                  <a:pt x="1100138" y="314325"/>
                  <a:pt x="935037" y="439737"/>
                  <a:pt x="825500" y="484187"/>
                </a:cubicBezTo>
                <a:cubicBezTo>
                  <a:pt x="715963" y="528637"/>
                  <a:pt x="606425" y="542924"/>
                  <a:pt x="549275" y="522287"/>
                </a:cubicBezTo>
                <a:cubicBezTo>
                  <a:pt x="492125" y="501650"/>
                  <a:pt x="490537" y="360362"/>
                  <a:pt x="482600" y="360362"/>
                </a:cubicBezTo>
                <a:cubicBezTo>
                  <a:pt x="474663" y="360362"/>
                  <a:pt x="522287" y="493712"/>
                  <a:pt x="501650" y="522287"/>
                </a:cubicBezTo>
                <a:cubicBezTo>
                  <a:pt x="481013" y="550862"/>
                  <a:pt x="407988" y="541337"/>
                  <a:pt x="358775" y="531812"/>
                </a:cubicBezTo>
                <a:cubicBezTo>
                  <a:pt x="309562" y="522287"/>
                  <a:pt x="209550" y="455612"/>
                  <a:pt x="196850" y="46513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4" name="Volný tvar 13">
            <a:extLst>
              <a:ext uri="{FF2B5EF4-FFF2-40B4-BE49-F238E27FC236}">
                <a16:creationId xmlns:a16="http://schemas.microsoft.com/office/drawing/2014/main" id="{A15C3481-CA98-4E00-BA28-FCEF92D765E9}"/>
              </a:ext>
            </a:extLst>
          </p:cNvPr>
          <p:cNvSpPr/>
          <p:nvPr/>
        </p:nvSpPr>
        <p:spPr>
          <a:xfrm>
            <a:off x="6097588" y="1563688"/>
            <a:ext cx="1484312" cy="2152650"/>
          </a:xfrm>
          <a:custGeom>
            <a:avLst/>
            <a:gdLst>
              <a:gd name="connsiteX0" fmla="*/ 698500 w 1174750"/>
              <a:gd name="connsiteY0" fmla="*/ 11112 h 1703387"/>
              <a:gd name="connsiteX1" fmla="*/ 527050 w 1174750"/>
              <a:gd name="connsiteY1" fmla="*/ 68262 h 1703387"/>
              <a:gd name="connsiteX2" fmla="*/ 393700 w 1174750"/>
              <a:gd name="connsiteY2" fmla="*/ 68262 h 1703387"/>
              <a:gd name="connsiteX3" fmla="*/ 384175 w 1174750"/>
              <a:gd name="connsiteY3" fmla="*/ 163512 h 1703387"/>
              <a:gd name="connsiteX4" fmla="*/ 488950 w 1174750"/>
              <a:gd name="connsiteY4" fmla="*/ 296862 h 1703387"/>
              <a:gd name="connsiteX5" fmla="*/ 660400 w 1174750"/>
              <a:gd name="connsiteY5" fmla="*/ 373062 h 1703387"/>
              <a:gd name="connsiteX6" fmla="*/ 546100 w 1174750"/>
              <a:gd name="connsiteY6" fmla="*/ 554037 h 1703387"/>
              <a:gd name="connsiteX7" fmla="*/ 746125 w 1174750"/>
              <a:gd name="connsiteY7" fmla="*/ 363537 h 1703387"/>
              <a:gd name="connsiteX8" fmla="*/ 889000 w 1174750"/>
              <a:gd name="connsiteY8" fmla="*/ 420687 h 1703387"/>
              <a:gd name="connsiteX9" fmla="*/ 889000 w 1174750"/>
              <a:gd name="connsiteY9" fmla="*/ 287337 h 1703387"/>
              <a:gd name="connsiteX10" fmla="*/ 974725 w 1174750"/>
              <a:gd name="connsiteY10" fmla="*/ 430212 h 1703387"/>
              <a:gd name="connsiteX11" fmla="*/ 898525 w 1174750"/>
              <a:gd name="connsiteY11" fmla="*/ 534987 h 1703387"/>
              <a:gd name="connsiteX12" fmla="*/ 660400 w 1174750"/>
              <a:gd name="connsiteY12" fmla="*/ 858837 h 1703387"/>
              <a:gd name="connsiteX13" fmla="*/ 422275 w 1174750"/>
              <a:gd name="connsiteY13" fmla="*/ 1106487 h 1703387"/>
              <a:gd name="connsiteX14" fmla="*/ 155575 w 1174750"/>
              <a:gd name="connsiteY14" fmla="*/ 1173162 h 1703387"/>
              <a:gd name="connsiteX15" fmla="*/ 88900 w 1174750"/>
              <a:gd name="connsiteY15" fmla="*/ 1125537 h 1703387"/>
              <a:gd name="connsiteX16" fmla="*/ 12700 w 1174750"/>
              <a:gd name="connsiteY16" fmla="*/ 1230312 h 1703387"/>
              <a:gd name="connsiteX17" fmla="*/ 165100 w 1174750"/>
              <a:gd name="connsiteY17" fmla="*/ 1268412 h 1703387"/>
              <a:gd name="connsiteX18" fmla="*/ 479425 w 1174750"/>
              <a:gd name="connsiteY18" fmla="*/ 1144587 h 1703387"/>
              <a:gd name="connsiteX19" fmla="*/ 984250 w 1174750"/>
              <a:gd name="connsiteY19" fmla="*/ 563562 h 1703387"/>
              <a:gd name="connsiteX20" fmla="*/ 955675 w 1174750"/>
              <a:gd name="connsiteY20" fmla="*/ 725487 h 1703387"/>
              <a:gd name="connsiteX21" fmla="*/ 612775 w 1174750"/>
              <a:gd name="connsiteY21" fmla="*/ 1211262 h 1703387"/>
              <a:gd name="connsiteX22" fmla="*/ 450850 w 1174750"/>
              <a:gd name="connsiteY22" fmla="*/ 1535112 h 1703387"/>
              <a:gd name="connsiteX23" fmla="*/ 336550 w 1174750"/>
              <a:gd name="connsiteY23" fmla="*/ 1668462 h 1703387"/>
              <a:gd name="connsiteX24" fmla="*/ 574675 w 1174750"/>
              <a:gd name="connsiteY24" fmla="*/ 1677987 h 1703387"/>
              <a:gd name="connsiteX25" fmla="*/ 555625 w 1174750"/>
              <a:gd name="connsiteY25" fmla="*/ 1516062 h 1703387"/>
              <a:gd name="connsiteX26" fmla="*/ 812800 w 1174750"/>
              <a:gd name="connsiteY26" fmla="*/ 1144587 h 1703387"/>
              <a:gd name="connsiteX27" fmla="*/ 1108075 w 1174750"/>
              <a:gd name="connsiteY27" fmla="*/ 744537 h 1703387"/>
              <a:gd name="connsiteX28" fmla="*/ 1165225 w 1174750"/>
              <a:gd name="connsiteY28" fmla="*/ 392112 h 1703387"/>
              <a:gd name="connsiteX29" fmla="*/ 1050925 w 1174750"/>
              <a:gd name="connsiteY29" fmla="*/ 220662 h 1703387"/>
              <a:gd name="connsiteX30" fmla="*/ 1108075 w 1174750"/>
              <a:gd name="connsiteY30" fmla="*/ 134937 h 1703387"/>
              <a:gd name="connsiteX31" fmla="*/ 1031875 w 1174750"/>
              <a:gd name="connsiteY31" fmla="*/ 11112 h 1703387"/>
              <a:gd name="connsiteX32" fmla="*/ 984250 w 1174750"/>
              <a:gd name="connsiteY32" fmla="*/ 201612 h 1703387"/>
              <a:gd name="connsiteX33" fmla="*/ 946150 w 1174750"/>
              <a:gd name="connsiteY33" fmla="*/ 49212 h 1703387"/>
              <a:gd name="connsiteX34" fmla="*/ 850900 w 1174750"/>
              <a:gd name="connsiteY34" fmla="*/ 144462 h 1703387"/>
              <a:gd name="connsiteX35" fmla="*/ 774700 w 1174750"/>
              <a:gd name="connsiteY35" fmla="*/ 58737 h 1703387"/>
              <a:gd name="connsiteX36" fmla="*/ 698500 w 1174750"/>
              <a:gd name="connsiteY36" fmla="*/ 11112 h 170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74750" h="1703387">
                <a:moveTo>
                  <a:pt x="698500" y="11112"/>
                </a:moveTo>
                <a:cubicBezTo>
                  <a:pt x="657225" y="12699"/>
                  <a:pt x="577850" y="58737"/>
                  <a:pt x="527050" y="68262"/>
                </a:cubicBezTo>
                <a:cubicBezTo>
                  <a:pt x="476250" y="77787"/>
                  <a:pt x="417513" y="52387"/>
                  <a:pt x="393700" y="68262"/>
                </a:cubicBezTo>
                <a:cubicBezTo>
                  <a:pt x="369888" y="84137"/>
                  <a:pt x="368300" y="125412"/>
                  <a:pt x="384175" y="163512"/>
                </a:cubicBezTo>
                <a:cubicBezTo>
                  <a:pt x="400050" y="201612"/>
                  <a:pt x="442913" y="261937"/>
                  <a:pt x="488950" y="296862"/>
                </a:cubicBezTo>
                <a:cubicBezTo>
                  <a:pt x="534987" y="331787"/>
                  <a:pt x="650875" y="330200"/>
                  <a:pt x="660400" y="373062"/>
                </a:cubicBezTo>
                <a:cubicBezTo>
                  <a:pt x="669925" y="415924"/>
                  <a:pt x="531813" y="555624"/>
                  <a:pt x="546100" y="554037"/>
                </a:cubicBezTo>
                <a:cubicBezTo>
                  <a:pt x="560387" y="552450"/>
                  <a:pt x="688975" y="385762"/>
                  <a:pt x="746125" y="363537"/>
                </a:cubicBezTo>
                <a:cubicBezTo>
                  <a:pt x="803275" y="341312"/>
                  <a:pt x="865188" y="433387"/>
                  <a:pt x="889000" y="420687"/>
                </a:cubicBezTo>
                <a:cubicBezTo>
                  <a:pt x="912813" y="407987"/>
                  <a:pt x="874713" y="285750"/>
                  <a:pt x="889000" y="287337"/>
                </a:cubicBezTo>
                <a:cubicBezTo>
                  <a:pt x="903287" y="288924"/>
                  <a:pt x="973138" y="388937"/>
                  <a:pt x="974725" y="430212"/>
                </a:cubicBezTo>
                <a:cubicBezTo>
                  <a:pt x="976312" y="471487"/>
                  <a:pt x="898525" y="534987"/>
                  <a:pt x="898525" y="534987"/>
                </a:cubicBezTo>
                <a:cubicBezTo>
                  <a:pt x="846138" y="606424"/>
                  <a:pt x="739775" y="763587"/>
                  <a:pt x="660400" y="858837"/>
                </a:cubicBezTo>
                <a:cubicBezTo>
                  <a:pt x="581025" y="954087"/>
                  <a:pt x="506413" y="1054100"/>
                  <a:pt x="422275" y="1106487"/>
                </a:cubicBezTo>
                <a:cubicBezTo>
                  <a:pt x="338138" y="1158875"/>
                  <a:pt x="211137" y="1169987"/>
                  <a:pt x="155575" y="1173162"/>
                </a:cubicBezTo>
                <a:cubicBezTo>
                  <a:pt x="100013" y="1176337"/>
                  <a:pt x="112713" y="1116012"/>
                  <a:pt x="88900" y="1125537"/>
                </a:cubicBezTo>
                <a:cubicBezTo>
                  <a:pt x="65088" y="1135062"/>
                  <a:pt x="0" y="1206500"/>
                  <a:pt x="12700" y="1230312"/>
                </a:cubicBezTo>
                <a:cubicBezTo>
                  <a:pt x="25400" y="1254125"/>
                  <a:pt x="87313" y="1282700"/>
                  <a:pt x="165100" y="1268412"/>
                </a:cubicBezTo>
                <a:cubicBezTo>
                  <a:pt x="242888" y="1254125"/>
                  <a:pt x="342900" y="1262062"/>
                  <a:pt x="479425" y="1144587"/>
                </a:cubicBezTo>
                <a:cubicBezTo>
                  <a:pt x="615950" y="1027112"/>
                  <a:pt x="904875" y="633412"/>
                  <a:pt x="984250" y="563562"/>
                </a:cubicBezTo>
                <a:cubicBezTo>
                  <a:pt x="1063625" y="493712"/>
                  <a:pt x="1017588" y="617537"/>
                  <a:pt x="955675" y="725487"/>
                </a:cubicBezTo>
                <a:cubicBezTo>
                  <a:pt x="893762" y="833437"/>
                  <a:pt x="696912" y="1076325"/>
                  <a:pt x="612775" y="1211262"/>
                </a:cubicBezTo>
                <a:cubicBezTo>
                  <a:pt x="528638" y="1346199"/>
                  <a:pt x="496888" y="1458912"/>
                  <a:pt x="450850" y="1535112"/>
                </a:cubicBezTo>
                <a:cubicBezTo>
                  <a:pt x="404813" y="1611312"/>
                  <a:pt x="315913" y="1644650"/>
                  <a:pt x="336550" y="1668462"/>
                </a:cubicBezTo>
                <a:cubicBezTo>
                  <a:pt x="357187" y="1692274"/>
                  <a:pt x="538163" y="1703387"/>
                  <a:pt x="574675" y="1677987"/>
                </a:cubicBezTo>
                <a:cubicBezTo>
                  <a:pt x="611187" y="1652587"/>
                  <a:pt x="515938" y="1604962"/>
                  <a:pt x="555625" y="1516062"/>
                </a:cubicBezTo>
                <a:cubicBezTo>
                  <a:pt x="595313" y="1427162"/>
                  <a:pt x="720725" y="1273174"/>
                  <a:pt x="812800" y="1144587"/>
                </a:cubicBezTo>
                <a:cubicBezTo>
                  <a:pt x="904875" y="1016000"/>
                  <a:pt x="1049338" y="869950"/>
                  <a:pt x="1108075" y="744537"/>
                </a:cubicBezTo>
                <a:cubicBezTo>
                  <a:pt x="1166813" y="619125"/>
                  <a:pt x="1174750" y="479424"/>
                  <a:pt x="1165225" y="392112"/>
                </a:cubicBezTo>
                <a:cubicBezTo>
                  <a:pt x="1155700" y="304800"/>
                  <a:pt x="1060450" y="263524"/>
                  <a:pt x="1050925" y="220662"/>
                </a:cubicBezTo>
                <a:cubicBezTo>
                  <a:pt x="1041400" y="177800"/>
                  <a:pt x="1111250" y="169862"/>
                  <a:pt x="1108075" y="134937"/>
                </a:cubicBezTo>
                <a:cubicBezTo>
                  <a:pt x="1104900" y="100012"/>
                  <a:pt x="1052512" y="0"/>
                  <a:pt x="1031875" y="11112"/>
                </a:cubicBezTo>
                <a:cubicBezTo>
                  <a:pt x="1011238" y="22224"/>
                  <a:pt x="998538" y="195262"/>
                  <a:pt x="984250" y="201612"/>
                </a:cubicBezTo>
                <a:cubicBezTo>
                  <a:pt x="969962" y="207962"/>
                  <a:pt x="968375" y="58737"/>
                  <a:pt x="946150" y="49212"/>
                </a:cubicBezTo>
                <a:cubicBezTo>
                  <a:pt x="923925" y="39687"/>
                  <a:pt x="879475" y="142875"/>
                  <a:pt x="850900" y="144462"/>
                </a:cubicBezTo>
                <a:cubicBezTo>
                  <a:pt x="822325" y="146050"/>
                  <a:pt x="796925" y="87312"/>
                  <a:pt x="774700" y="58737"/>
                </a:cubicBezTo>
                <a:cubicBezTo>
                  <a:pt x="752475" y="30162"/>
                  <a:pt x="739775" y="9525"/>
                  <a:pt x="698500" y="11112"/>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 name="Volný tvar 12">
            <a:extLst>
              <a:ext uri="{FF2B5EF4-FFF2-40B4-BE49-F238E27FC236}">
                <a16:creationId xmlns:a16="http://schemas.microsoft.com/office/drawing/2014/main" id="{6B6F6B6A-80F7-4592-AD56-ECDA8E7AA666}"/>
              </a:ext>
            </a:extLst>
          </p:cNvPr>
          <p:cNvSpPr/>
          <p:nvPr/>
        </p:nvSpPr>
        <p:spPr>
          <a:xfrm>
            <a:off x="5638801" y="1090613"/>
            <a:ext cx="1196975" cy="563562"/>
          </a:xfrm>
          <a:custGeom>
            <a:avLst/>
            <a:gdLst>
              <a:gd name="connsiteX0" fmla="*/ 385762 w 947737"/>
              <a:gd name="connsiteY0" fmla="*/ 423862 h 446087"/>
              <a:gd name="connsiteX1" fmla="*/ 280987 w 947737"/>
              <a:gd name="connsiteY1" fmla="*/ 319087 h 446087"/>
              <a:gd name="connsiteX2" fmla="*/ 147637 w 947737"/>
              <a:gd name="connsiteY2" fmla="*/ 338137 h 446087"/>
              <a:gd name="connsiteX3" fmla="*/ 14287 w 947737"/>
              <a:gd name="connsiteY3" fmla="*/ 366712 h 446087"/>
              <a:gd name="connsiteX4" fmla="*/ 233362 w 947737"/>
              <a:gd name="connsiteY4" fmla="*/ 271462 h 446087"/>
              <a:gd name="connsiteX5" fmla="*/ 204787 w 947737"/>
              <a:gd name="connsiteY5" fmla="*/ 100012 h 446087"/>
              <a:gd name="connsiteX6" fmla="*/ 290512 w 947737"/>
              <a:gd name="connsiteY6" fmla="*/ 176212 h 446087"/>
              <a:gd name="connsiteX7" fmla="*/ 385762 w 947737"/>
              <a:gd name="connsiteY7" fmla="*/ 14287 h 446087"/>
              <a:gd name="connsiteX8" fmla="*/ 481012 w 947737"/>
              <a:gd name="connsiteY8" fmla="*/ 90487 h 446087"/>
              <a:gd name="connsiteX9" fmla="*/ 595312 w 947737"/>
              <a:gd name="connsiteY9" fmla="*/ 52387 h 446087"/>
              <a:gd name="connsiteX10" fmla="*/ 642937 w 947737"/>
              <a:gd name="connsiteY10" fmla="*/ 147637 h 446087"/>
              <a:gd name="connsiteX11" fmla="*/ 795337 w 947737"/>
              <a:gd name="connsiteY11" fmla="*/ 71437 h 446087"/>
              <a:gd name="connsiteX12" fmla="*/ 728662 w 947737"/>
              <a:gd name="connsiteY12" fmla="*/ 138112 h 446087"/>
              <a:gd name="connsiteX13" fmla="*/ 890587 w 947737"/>
              <a:gd name="connsiteY13" fmla="*/ 157162 h 446087"/>
              <a:gd name="connsiteX14" fmla="*/ 795337 w 947737"/>
              <a:gd name="connsiteY14" fmla="*/ 185737 h 446087"/>
              <a:gd name="connsiteX15" fmla="*/ 919162 w 947737"/>
              <a:gd name="connsiteY15" fmla="*/ 280987 h 446087"/>
              <a:gd name="connsiteX16" fmla="*/ 928687 w 947737"/>
              <a:gd name="connsiteY16" fmla="*/ 338137 h 446087"/>
              <a:gd name="connsiteX17" fmla="*/ 804862 w 947737"/>
              <a:gd name="connsiteY17" fmla="*/ 271462 h 446087"/>
              <a:gd name="connsiteX18" fmla="*/ 842962 w 947737"/>
              <a:gd name="connsiteY18" fmla="*/ 423862 h 446087"/>
              <a:gd name="connsiteX19" fmla="*/ 671512 w 947737"/>
              <a:gd name="connsiteY19" fmla="*/ 347662 h 446087"/>
              <a:gd name="connsiteX20" fmla="*/ 538162 w 947737"/>
              <a:gd name="connsiteY20" fmla="*/ 433387 h 446087"/>
              <a:gd name="connsiteX21" fmla="*/ 385762 w 947737"/>
              <a:gd name="connsiteY21" fmla="*/ 423862 h 44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737" h="446087">
                <a:moveTo>
                  <a:pt x="385762" y="423862"/>
                </a:moveTo>
                <a:cubicBezTo>
                  <a:pt x="342900" y="404812"/>
                  <a:pt x="320674" y="333374"/>
                  <a:pt x="280987" y="319087"/>
                </a:cubicBezTo>
                <a:cubicBezTo>
                  <a:pt x="241300" y="304800"/>
                  <a:pt x="192087" y="330200"/>
                  <a:pt x="147637" y="338137"/>
                </a:cubicBezTo>
                <a:cubicBezTo>
                  <a:pt x="103187" y="346074"/>
                  <a:pt x="0" y="377825"/>
                  <a:pt x="14287" y="366712"/>
                </a:cubicBezTo>
                <a:cubicBezTo>
                  <a:pt x="28575" y="355600"/>
                  <a:pt x="201612" y="315912"/>
                  <a:pt x="233362" y="271462"/>
                </a:cubicBezTo>
                <a:cubicBezTo>
                  <a:pt x="265112" y="227012"/>
                  <a:pt x="195262" y="115887"/>
                  <a:pt x="204787" y="100012"/>
                </a:cubicBezTo>
                <a:cubicBezTo>
                  <a:pt x="214312" y="84137"/>
                  <a:pt x="260350" y="190499"/>
                  <a:pt x="290512" y="176212"/>
                </a:cubicBezTo>
                <a:cubicBezTo>
                  <a:pt x="320674" y="161925"/>
                  <a:pt x="354012" y="28575"/>
                  <a:pt x="385762" y="14287"/>
                </a:cubicBezTo>
                <a:cubicBezTo>
                  <a:pt x="417512" y="0"/>
                  <a:pt x="446087" y="84137"/>
                  <a:pt x="481012" y="90487"/>
                </a:cubicBezTo>
                <a:cubicBezTo>
                  <a:pt x="515937" y="96837"/>
                  <a:pt x="568325" y="42862"/>
                  <a:pt x="595312" y="52387"/>
                </a:cubicBezTo>
                <a:cubicBezTo>
                  <a:pt x="622299" y="61912"/>
                  <a:pt x="609600" y="144462"/>
                  <a:pt x="642937" y="147637"/>
                </a:cubicBezTo>
                <a:cubicBezTo>
                  <a:pt x="676274" y="150812"/>
                  <a:pt x="781050" y="73024"/>
                  <a:pt x="795337" y="71437"/>
                </a:cubicBezTo>
                <a:cubicBezTo>
                  <a:pt x="809624" y="69850"/>
                  <a:pt x="712787" y="123825"/>
                  <a:pt x="728662" y="138112"/>
                </a:cubicBezTo>
                <a:cubicBezTo>
                  <a:pt x="744537" y="152400"/>
                  <a:pt x="879475" y="149225"/>
                  <a:pt x="890587" y="157162"/>
                </a:cubicBezTo>
                <a:cubicBezTo>
                  <a:pt x="901700" y="165100"/>
                  <a:pt x="790575" y="165100"/>
                  <a:pt x="795337" y="185737"/>
                </a:cubicBezTo>
                <a:cubicBezTo>
                  <a:pt x="800099" y="206374"/>
                  <a:pt x="896937" y="255587"/>
                  <a:pt x="919162" y="280987"/>
                </a:cubicBezTo>
                <a:cubicBezTo>
                  <a:pt x="941387" y="306387"/>
                  <a:pt x="947737" y="339724"/>
                  <a:pt x="928687" y="338137"/>
                </a:cubicBezTo>
                <a:cubicBezTo>
                  <a:pt x="909637" y="336550"/>
                  <a:pt x="819149" y="257175"/>
                  <a:pt x="804862" y="271462"/>
                </a:cubicBezTo>
                <a:cubicBezTo>
                  <a:pt x="790575" y="285749"/>
                  <a:pt x="865187" y="411162"/>
                  <a:pt x="842962" y="423862"/>
                </a:cubicBezTo>
                <a:cubicBezTo>
                  <a:pt x="820737" y="436562"/>
                  <a:pt x="722312" y="346075"/>
                  <a:pt x="671512" y="347662"/>
                </a:cubicBezTo>
                <a:cubicBezTo>
                  <a:pt x="620712" y="349250"/>
                  <a:pt x="588962" y="420687"/>
                  <a:pt x="538162" y="433387"/>
                </a:cubicBezTo>
                <a:cubicBezTo>
                  <a:pt x="487362" y="446087"/>
                  <a:pt x="428625" y="442912"/>
                  <a:pt x="385762" y="423862"/>
                </a:cubicBez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23" name="Volný tvar 22">
            <a:extLst>
              <a:ext uri="{FF2B5EF4-FFF2-40B4-BE49-F238E27FC236}">
                <a16:creationId xmlns:a16="http://schemas.microsoft.com/office/drawing/2014/main" id="{3097C2AF-5FDB-4CE2-A9BA-6196B1FAFB6D}"/>
              </a:ext>
            </a:extLst>
          </p:cNvPr>
          <p:cNvSpPr/>
          <p:nvPr/>
        </p:nvSpPr>
        <p:spPr>
          <a:xfrm>
            <a:off x="6410325" y="3933825"/>
            <a:ext cx="971550" cy="717550"/>
          </a:xfrm>
          <a:custGeom>
            <a:avLst/>
            <a:gdLst>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55625 w 768350"/>
              <a:gd name="connsiteY19" fmla="*/ 584200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600199 w 768350"/>
              <a:gd name="connsiteY19" fmla="*/ 602481 h 711200"/>
              <a:gd name="connsiteX20" fmla="*/ 536575 w 768350"/>
              <a:gd name="connsiteY20" fmla="*/ 660400 h 711200"/>
              <a:gd name="connsiteX21" fmla="*/ 517525 w 768350"/>
              <a:gd name="connsiteY21" fmla="*/ 698500 h 711200"/>
              <a:gd name="connsiteX22" fmla="*/ 498475 w 768350"/>
              <a:gd name="connsiteY22" fmla="*/ 584200 h 711200"/>
              <a:gd name="connsiteX23" fmla="*/ 327025 w 768350"/>
              <a:gd name="connsiteY23" fmla="*/ 498475 h 711200"/>
              <a:gd name="connsiteX24" fmla="*/ 79375 w 768350"/>
              <a:gd name="connsiteY24"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93725 w 768350"/>
              <a:gd name="connsiteY18" fmla="*/ 622300 h 711200"/>
              <a:gd name="connsiteX19" fmla="*/ 536575 w 768350"/>
              <a:gd name="connsiteY19" fmla="*/ 660400 h 711200"/>
              <a:gd name="connsiteX20" fmla="*/ 517525 w 768350"/>
              <a:gd name="connsiteY20" fmla="*/ 698500 h 711200"/>
              <a:gd name="connsiteX21" fmla="*/ 498475 w 768350"/>
              <a:gd name="connsiteY21" fmla="*/ 584200 h 711200"/>
              <a:gd name="connsiteX22" fmla="*/ 327025 w 768350"/>
              <a:gd name="connsiteY22" fmla="*/ 498475 h 711200"/>
              <a:gd name="connsiteX23" fmla="*/ 79375 w 768350"/>
              <a:gd name="connsiteY23" fmla="*/ 241300 h 711200"/>
              <a:gd name="connsiteX0" fmla="*/ 79375 w 768350"/>
              <a:gd name="connsiteY0" fmla="*/ 241300 h 711200"/>
              <a:gd name="connsiteX1" fmla="*/ 3175 w 768350"/>
              <a:gd name="connsiteY1" fmla="*/ 41275 h 711200"/>
              <a:gd name="connsiteX2" fmla="*/ 60325 w 768350"/>
              <a:gd name="connsiteY2" fmla="*/ 117475 h 711200"/>
              <a:gd name="connsiteX3" fmla="*/ 60325 w 768350"/>
              <a:gd name="connsiteY3" fmla="*/ 12700 h 711200"/>
              <a:gd name="connsiteX4" fmla="*/ 88900 w 768350"/>
              <a:gd name="connsiteY4" fmla="*/ 127000 h 711200"/>
              <a:gd name="connsiteX5" fmla="*/ 107950 w 768350"/>
              <a:gd name="connsiteY5" fmla="*/ 3175 h 711200"/>
              <a:gd name="connsiteX6" fmla="*/ 117475 w 768350"/>
              <a:gd name="connsiteY6" fmla="*/ 107950 h 711200"/>
              <a:gd name="connsiteX7" fmla="*/ 146050 w 768350"/>
              <a:gd name="connsiteY7" fmla="*/ 22225 h 711200"/>
              <a:gd name="connsiteX8" fmla="*/ 165100 w 768350"/>
              <a:gd name="connsiteY8" fmla="*/ 107950 h 711200"/>
              <a:gd name="connsiteX9" fmla="*/ 250825 w 768350"/>
              <a:gd name="connsiteY9" fmla="*/ 31750 h 711200"/>
              <a:gd name="connsiteX10" fmla="*/ 174625 w 768350"/>
              <a:gd name="connsiteY10" fmla="*/ 165100 h 711200"/>
              <a:gd name="connsiteX11" fmla="*/ 231775 w 768350"/>
              <a:gd name="connsiteY11" fmla="*/ 327025 h 711200"/>
              <a:gd name="connsiteX12" fmla="*/ 555625 w 768350"/>
              <a:gd name="connsiteY12" fmla="*/ 574675 h 711200"/>
              <a:gd name="connsiteX13" fmla="*/ 736600 w 768350"/>
              <a:gd name="connsiteY13" fmla="*/ 536575 h 711200"/>
              <a:gd name="connsiteX14" fmla="*/ 746125 w 768350"/>
              <a:gd name="connsiteY14" fmla="*/ 593725 h 711200"/>
              <a:gd name="connsiteX15" fmla="*/ 622300 w 768350"/>
              <a:gd name="connsiteY15" fmla="*/ 641350 h 711200"/>
              <a:gd name="connsiteX16" fmla="*/ 622300 w 768350"/>
              <a:gd name="connsiteY16" fmla="*/ 641350 h 711200"/>
              <a:gd name="connsiteX17" fmla="*/ 612775 w 768350"/>
              <a:gd name="connsiteY17" fmla="*/ 698500 h 711200"/>
              <a:gd name="connsiteX18" fmla="*/ 536575 w 768350"/>
              <a:gd name="connsiteY18" fmla="*/ 660400 h 711200"/>
              <a:gd name="connsiteX19" fmla="*/ 517525 w 768350"/>
              <a:gd name="connsiteY19" fmla="*/ 698500 h 711200"/>
              <a:gd name="connsiteX20" fmla="*/ 498475 w 768350"/>
              <a:gd name="connsiteY20" fmla="*/ 584200 h 711200"/>
              <a:gd name="connsiteX21" fmla="*/ 327025 w 768350"/>
              <a:gd name="connsiteY21" fmla="*/ 498475 h 711200"/>
              <a:gd name="connsiteX22" fmla="*/ 79375 w 768350"/>
              <a:gd name="connsiteY22" fmla="*/ 2413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8350" h="711200">
                <a:moveTo>
                  <a:pt x="79375" y="241300"/>
                </a:moveTo>
                <a:cubicBezTo>
                  <a:pt x="25400" y="165100"/>
                  <a:pt x="6350" y="61913"/>
                  <a:pt x="3175" y="41275"/>
                </a:cubicBezTo>
                <a:cubicBezTo>
                  <a:pt x="0" y="20638"/>
                  <a:pt x="50800" y="122238"/>
                  <a:pt x="60325" y="117475"/>
                </a:cubicBezTo>
                <a:cubicBezTo>
                  <a:pt x="69850" y="112712"/>
                  <a:pt x="55563" y="11113"/>
                  <a:pt x="60325" y="12700"/>
                </a:cubicBezTo>
                <a:cubicBezTo>
                  <a:pt x="65087" y="14287"/>
                  <a:pt x="80962" y="128588"/>
                  <a:pt x="88900" y="127000"/>
                </a:cubicBezTo>
                <a:cubicBezTo>
                  <a:pt x="96838" y="125412"/>
                  <a:pt x="103188" y="6350"/>
                  <a:pt x="107950" y="3175"/>
                </a:cubicBezTo>
                <a:cubicBezTo>
                  <a:pt x="112712" y="0"/>
                  <a:pt x="111125" y="104775"/>
                  <a:pt x="117475" y="107950"/>
                </a:cubicBezTo>
                <a:cubicBezTo>
                  <a:pt x="123825" y="111125"/>
                  <a:pt x="138113" y="22225"/>
                  <a:pt x="146050" y="22225"/>
                </a:cubicBezTo>
                <a:cubicBezTo>
                  <a:pt x="153987" y="22225"/>
                  <a:pt x="147638" y="106363"/>
                  <a:pt x="165100" y="107950"/>
                </a:cubicBezTo>
                <a:cubicBezTo>
                  <a:pt x="182562" y="109537"/>
                  <a:pt x="249238" y="22225"/>
                  <a:pt x="250825" y="31750"/>
                </a:cubicBezTo>
                <a:cubicBezTo>
                  <a:pt x="252413" y="41275"/>
                  <a:pt x="177800" y="115888"/>
                  <a:pt x="174625" y="165100"/>
                </a:cubicBezTo>
                <a:cubicBezTo>
                  <a:pt x="171450" y="214312"/>
                  <a:pt x="168275" y="258763"/>
                  <a:pt x="231775" y="327025"/>
                </a:cubicBezTo>
                <a:cubicBezTo>
                  <a:pt x="295275" y="395287"/>
                  <a:pt x="471488" y="539750"/>
                  <a:pt x="555625" y="574675"/>
                </a:cubicBezTo>
                <a:cubicBezTo>
                  <a:pt x="639763" y="609600"/>
                  <a:pt x="704850" y="533400"/>
                  <a:pt x="736600" y="536575"/>
                </a:cubicBezTo>
                <a:cubicBezTo>
                  <a:pt x="768350" y="539750"/>
                  <a:pt x="765175" y="576263"/>
                  <a:pt x="746125" y="593725"/>
                </a:cubicBezTo>
                <a:cubicBezTo>
                  <a:pt x="727075" y="611187"/>
                  <a:pt x="622300" y="641350"/>
                  <a:pt x="622300" y="641350"/>
                </a:cubicBezTo>
                <a:lnTo>
                  <a:pt x="622300" y="641350"/>
                </a:lnTo>
                <a:cubicBezTo>
                  <a:pt x="620713" y="650875"/>
                  <a:pt x="627062" y="695325"/>
                  <a:pt x="612775" y="698500"/>
                </a:cubicBezTo>
                <a:cubicBezTo>
                  <a:pt x="598488" y="701675"/>
                  <a:pt x="552450" y="660400"/>
                  <a:pt x="536575" y="660400"/>
                </a:cubicBezTo>
                <a:cubicBezTo>
                  <a:pt x="520700" y="660400"/>
                  <a:pt x="523875" y="711200"/>
                  <a:pt x="517525" y="698500"/>
                </a:cubicBezTo>
                <a:cubicBezTo>
                  <a:pt x="511175" y="685800"/>
                  <a:pt x="530225" y="617537"/>
                  <a:pt x="498475" y="584200"/>
                </a:cubicBezTo>
                <a:cubicBezTo>
                  <a:pt x="466725" y="550863"/>
                  <a:pt x="396875" y="549275"/>
                  <a:pt x="327025" y="498475"/>
                </a:cubicBezTo>
                <a:cubicBezTo>
                  <a:pt x="257175" y="447675"/>
                  <a:pt x="133350" y="317500"/>
                  <a:pt x="79375" y="24130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332" name="TextovéPole 111">
            <a:extLst>
              <a:ext uri="{FF2B5EF4-FFF2-40B4-BE49-F238E27FC236}">
                <a16:creationId xmlns:a16="http://schemas.microsoft.com/office/drawing/2014/main" id="{5FCFD3F5-016E-49CB-B981-FCDE1EBF067A}"/>
              </a:ext>
            </a:extLst>
          </p:cNvPr>
          <p:cNvSpPr txBox="1">
            <a:spLocks noChangeArrowheads="1"/>
          </p:cNvSpPr>
          <p:nvPr/>
        </p:nvSpPr>
        <p:spPr bwMode="auto">
          <a:xfrm>
            <a:off x="2996958" y="874713"/>
            <a:ext cx="1002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TŘETÍ </a:t>
            </a:r>
          </a:p>
          <a:p>
            <a:pPr algn="ctr" eaLnBrk="1" hangingPunct="1">
              <a:spcBef>
                <a:spcPct val="0"/>
              </a:spcBef>
              <a:buFontTx/>
              <a:buNone/>
            </a:pPr>
            <a:r>
              <a:rPr lang="cs-CZ" altLang="cs-CZ" sz="1400" b="1" dirty="0">
                <a:latin typeface="Arial" panose="020B0604020202020204" pitchFamily="34" charset="0"/>
              </a:rPr>
              <a:t>KOMORA</a:t>
            </a:r>
          </a:p>
        </p:txBody>
      </p:sp>
      <p:sp>
        <p:nvSpPr>
          <p:cNvPr id="13333" name="TextovéPole 118">
            <a:extLst>
              <a:ext uri="{FF2B5EF4-FFF2-40B4-BE49-F238E27FC236}">
                <a16:creationId xmlns:a16="http://schemas.microsoft.com/office/drawing/2014/main" id="{E0166D26-4643-46B9-B393-251D8862AC45}"/>
              </a:ext>
            </a:extLst>
          </p:cNvPr>
          <p:cNvSpPr txBox="1">
            <a:spLocks noChangeArrowheads="1"/>
          </p:cNvSpPr>
          <p:nvPr/>
        </p:nvSpPr>
        <p:spPr bwMode="auto">
          <a:xfrm>
            <a:off x="4060272" y="1601789"/>
            <a:ext cx="5741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ARC</a:t>
            </a:r>
          </a:p>
        </p:txBody>
      </p:sp>
      <p:sp>
        <p:nvSpPr>
          <p:cNvPr id="13334" name="TextovéPole 121">
            <a:extLst>
              <a:ext uri="{FF2B5EF4-FFF2-40B4-BE49-F238E27FC236}">
                <a16:creationId xmlns:a16="http://schemas.microsoft.com/office/drawing/2014/main" id="{0EBCCCD9-5033-4AE4-99AE-2EA5FCE930A1}"/>
              </a:ext>
            </a:extLst>
          </p:cNvPr>
          <p:cNvSpPr txBox="1">
            <a:spLocks noChangeArrowheads="1"/>
          </p:cNvSpPr>
          <p:nvPr/>
        </p:nvSpPr>
        <p:spPr bwMode="auto">
          <a:xfrm>
            <a:off x="4521098" y="849314"/>
            <a:ext cx="9733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PVN/LHA</a:t>
            </a:r>
          </a:p>
        </p:txBody>
      </p:sp>
      <p:sp>
        <p:nvSpPr>
          <p:cNvPr id="105" name="Šipka nahoru 104">
            <a:extLst>
              <a:ext uri="{FF2B5EF4-FFF2-40B4-BE49-F238E27FC236}">
                <a16:creationId xmlns:a16="http://schemas.microsoft.com/office/drawing/2014/main" id="{88744244-DA60-428E-844F-7F2C2F96DEB4}"/>
              </a:ext>
            </a:extLst>
          </p:cNvPr>
          <p:cNvSpPr/>
          <p:nvPr/>
        </p:nvSpPr>
        <p:spPr>
          <a:xfrm rot="953271">
            <a:off x="3935414" y="2781300"/>
            <a:ext cx="288925" cy="1727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6" name="Šipka nahoru 105">
            <a:extLst>
              <a:ext uri="{FF2B5EF4-FFF2-40B4-BE49-F238E27FC236}">
                <a16:creationId xmlns:a16="http://schemas.microsoft.com/office/drawing/2014/main" id="{CCF457E1-A11D-4B0A-8CD4-1EEAEE2CE426}"/>
              </a:ext>
            </a:extLst>
          </p:cNvPr>
          <p:cNvSpPr/>
          <p:nvPr/>
        </p:nvSpPr>
        <p:spPr>
          <a:xfrm rot="2584126">
            <a:off x="4725989" y="3097214"/>
            <a:ext cx="287337" cy="158432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7" name="Obdélník 106">
            <a:extLst>
              <a:ext uri="{FF2B5EF4-FFF2-40B4-BE49-F238E27FC236}">
                <a16:creationId xmlns:a16="http://schemas.microsoft.com/office/drawing/2014/main" id="{CCF9B29E-93B9-4E32-8852-E9091F435FC9}"/>
              </a:ext>
            </a:extLst>
          </p:cNvPr>
          <p:cNvSpPr/>
          <p:nvPr/>
        </p:nvSpPr>
        <p:spPr>
          <a:xfrm>
            <a:off x="3575051" y="3716338"/>
            <a:ext cx="288925" cy="11906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nvGrpSpPr>
          <p:cNvPr id="27" name="Skupina 109">
            <a:extLst>
              <a:ext uri="{FF2B5EF4-FFF2-40B4-BE49-F238E27FC236}">
                <a16:creationId xmlns:a16="http://schemas.microsoft.com/office/drawing/2014/main" id="{9BF5B6CC-E660-41D0-B1D7-89E4BBD8FC75}"/>
              </a:ext>
            </a:extLst>
          </p:cNvPr>
          <p:cNvGrpSpPr>
            <a:grpSpLocks/>
          </p:cNvGrpSpPr>
          <p:nvPr/>
        </p:nvGrpSpPr>
        <p:grpSpPr bwMode="auto">
          <a:xfrm>
            <a:off x="4943476" y="3933826"/>
            <a:ext cx="360363" cy="358775"/>
            <a:chOff x="611560" y="4509120"/>
            <a:chExt cx="360040" cy="360042"/>
          </a:xfrm>
        </p:grpSpPr>
        <p:sp>
          <p:nvSpPr>
            <p:cNvPr id="108" name="Obdélník 107">
              <a:extLst>
                <a:ext uri="{FF2B5EF4-FFF2-40B4-BE49-F238E27FC236}">
                  <a16:creationId xmlns:a16="http://schemas.microsoft.com/office/drawing/2014/main" id="{BF037135-9E78-4F76-BC27-EF7175FEF7D6}"/>
                </a:ext>
              </a:extLst>
            </p:cNvPr>
            <p:cNvSpPr/>
            <p:nvPr/>
          </p:nvSpPr>
          <p:spPr>
            <a:xfrm>
              <a:off x="611560" y="4652500"/>
              <a:ext cx="360040" cy="7328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sp>
          <p:nvSpPr>
            <p:cNvPr id="109" name="Obdélník 108">
              <a:extLst>
                <a:ext uri="{FF2B5EF4-FFF2-40B4-BE49-F238E27FC236}">
                  <a16:creationId xmlns:a16="http://schemas.microsoft.com/office/drawing/2014/main" id="{8854F09D-37CA-47EB-B881-C9AB11B34497}"/>
                </a:ext>
              </a:extLst>
            </p:cNvPr>
            <p:cNvSpPr/>
            <p:nvPr/>
          </p:nvSpPr>
          <p:spPr>
            <a:xfrm rot="5400000">
              <a:off x="611559" y="4653455"/>
              <a:ext cx="360042" cy="7137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sp>
        <p:nvSpPr>
          <p:cNvPr id="114" name="TextovéPole 113">
            <a:extLst>
              <a:ext uri="{FF2B5EF4-FFF2-40B4-BE49-F238E27FC236}">
                <a16:creationId xmlns:a16="http://schemas.microsoft.com/office/drawing/2014/main" id="{145ED5BA-AC57-43CD-8CEE-8C3B9372C105}"/>
              </a:ext>
            </a:extLst>
          </p:cNvPr>
          <p:cNvSpPr txBox="1">
            <a:spLocks noChangeArrowheads="1"/>
          </p:cNvSpPr>
          <p:nvPr/>
        </p:nvSpPr>
        <p:spPr bwMode="auto">
          <a:xfrm>
            <a:off x="5300663" y="2781301"/>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POMC</a:t>
            </a:r>
          </a:p>
        </p:txBody>
      </p:sp>
      <p:sp>
        <p:nvSpPr>
          <p:cNvPr id="115" name="TextovéPole 114">
            <a:extLst>
              <a:ext uri="{FF2B5EF4-FFF2-40B4-BE49-F238E27FC236}">
                <a16:creationId xmlns:a16="http://schemas.microsoft.com/office/drawing/2014/main" id="{831E884D-9687-453B-984A-9917C8F51DB4}"/>
              </a:ext>
            </a:extLst>
          </p:cNvPr>
          <p:cNvSpPr txBox="1">
            <a:spLocks noChangeArrowheads="1"/>
          </p:cNvSpPr>
          <p:nvPr/>
        </p:nvSpPr>
        <p:spPr bwMode="auto">
          <a:xfrm>
            <a:off x="4065589" y="2257426"/>
            <a:ext cx="1093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NPY/AgRP</a:t>
            </a:r>
          </a:p>
        </p:txBody>
      </p:sp>
      <p:sp>
        <p:nvSpPr>
          <p:cNvPr id="116" name="TextovéPole 115">
            <a:extLst>
              <a:ext uri="{FF2B5EF4-FFF2-40B4-BE49-F238E27FC236}">
                <a16:creationId xmlns:a16="http://schemas.microsoft.com/office/drawing/2014/main" id="{F4AF1163-B1A5-4A64-B206-12C4DDF7953F}"/>
              </a:ext>
            </a:extLst>
          </p:cNvPr>
          <p:cNvSpPr txBox="1">
            <a:spLocks noChangeArrowheads="1"/>
          </p:cNvSpPr>
          <p:nvPr/>
        </p:nvSpPr>
        <p:spPr bwMode="auto">
          <a:xfrm>
            <a:off x="5870576" y="1249364"/>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OREXIN</a:t>
            </a:r>
          </a:p>
        </p:txBody>
      </p:sp>
      <p:sp>
        <p:nvSpPr>
          <p:cNvPr id="117" name="TextovéPole 116">
            <a:extLst>
              <a:ext uri="{FF2B5EF4-FFF2-40B4-BE49-F238E27FC236}">
                <a16:creationId xmlns:a16="http://schemas.microsoft.com/office/drawing/2014/main" id="{B54992FD-7437-4A03-B7EE-0B90028DBED0}"/>
              </a:ext>
            </a:extLst>
          </p:cNvPr>
          <p:cNvSpPr txBox="1">
            <a:spLocks noChangeArrowheads="1"/>
          </p:cNvSpPr>
          <p:nvPr/>
        </p:nvSpPr>
        <p:spPr bwMode="auto">
          <a:xfrm>
            <a:off x="6673851" y="1628776"/>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CRH</a:t>
            </a:r>
          </a:p>
        </p:txBody>
      </p:sp>
      <p:sp>
        <p:nvSpPr>
          <p:cNvPr id="118" name="TextovéPole 117">
            <a:extLst>
              <a:ext uri="{FF2B5EF4-FFF2-40B4-BE49-F238E27FC236}">
                <a16:creationId xmlns:a16="http://schemas.microsoft.com/office/drawing/2014/main" id="{9EBC139D-0B18-4669-9E06-C53DCBC01515}"/>
              </a:ext>
            </a:extLst>
          </p:cNvPr>
          <p:cNvSpPr txBox="1">
            <a:spLocks noChangeArrowheads="1"/>
          </p:cNvSpPr>
          <p:nvPr/>
        </p:nvSpPr>
        <p:spPr bwMode="auto">
          <a:xfrm rot="20241556">
            <a:off x="5214939" y="1585914"/>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NPY</a:t>
            </a:r>
          </a:p>
        </p:txBody>
      </p:sp>
      <p:sp>
        <p:nvSpPr>
          <p:cNvPr id="124" name="TextovéPole 123">
            <a:extLst>
              <a:ext uri="{FF2B5EF4-FFF2-40B4-BE49-F238E27FC236}">
                <a16:creationId xmlns:a16="http://schemas.microsoft.com/office/drawing/2014/main" id="{F06022D5-3C66-4C7D-9899-79364546664D}"/>
              </a:ext>
            </a:extLst>
          </p:cNvPr>
          <p:cNvSpPr txBox="1">
            <a:spLocks noChangeArrowheads="1"/>
          </p:cNvSpPr>
          <p:nvPr/>
        </p:nvSpPr>
        <p:spPr bwMode="auto">
          <a:xfrm rot="21404269">
            <a:off x="5630863" y="1863726"/>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a:latin typeface="Arial" panose="020B0604020202020204" pitchFamily="34" charset="0"/>
              </a:rPr>
              <a:t>AgRP</a:t>
            </a:r>
          </a:p>
        </p:txBody>
      </p:sp>
      <p:sp>
        <p:nvSpPr>
          <p:cNvPr id="125" name="TextovéPole 124">
            <a:extLst>
              <a:ext uri="{FF2B5EF4-FFF2-40B4-BE49-F238E27FC236}">
                <a16:creationId xmlns:a16="http://schemas.microsoft.com/office/drawing/2014/main" id="{86FCA024-C00D-4162-9330-A4FD167A964F}"/>
              </a:ext>
            </a:extLst>
          </p:cNvPr>
          <p:cNvSpPr txBox="1">
            <a:spLocks noChangeArrowheads="1"/>
          </p:cNvSpPr>
          <p:nvPr/>
        </p:nvSpPr>
        <p:spPr bwMode="auto">
          <a:xfrm rot="18718735">
            <a:off x="5869782" y="2289970"/>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cs-CZ" sz="1400" b="1">
                <a:latin typeface="Arial" panose="020B0604020202020204" pitchFamily="34" charset="0"/>
              </a:rPr>
              <a:t>α</a:t>
            </a:r>
            <a:r>
              <a:rPr lang="cs-CZ" altLang="cs-CZ" sz="1400" b="1">
                <a:latin typeface="Arial" panose="020B0604020202020204" pitchFamily="34" charset="0"/>
              </a:rPr>
              <a:t>-MSH</a:t>
            </a:r>
          </a:p>
        </p:txBody>
      </p:sp>
      <p:sp>
        <p:nvSpPr>
          <p:cNvPr id="126" name="Kruhová šipka 125">
            <a:extLst>
              <a:ext uri="{FF2B5EF4-FFF2-40B4-BE49-F238E27FC236}">
                <a16:creationId xmlns:a16="http://schemas.microsoft.com/office/drawing/2014/main" id="{BD9FEEFB-0826-46A6-8D7F-12DBF7237954}"/>
              </a:ext>
            </a:extLst>
          </p:cNvPr>
          <p:cNvSpPr/>
          <p:nvPr/>
        </p:nvSpPr>
        <p:spPr>
          <a:xfrm rot="2552035">
            <a:off x="6475413" y="928688"/>
            <a:ext cx="792162" cy="792162"/>
          </a:xfrm>
          <a:prstGeom prst="circularArrow">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7" name="TextovéPole 126">
            <a:extLst>
              <a:ext uri="{FF2B5EF4-FFF2-40B4-BE49-F238E27FC236}">
                <a16:creationId xmlns:a16="http://schemas.microsoft.com/office/drawing/2014/main" id="{E5F43B3F-622A-4285-9F83-158CEC63763D}"/>
              </a:ext>
            </a:extLst>
          </p:cNvPr>
          <p:cNvSpPr txBox="1">
            <a:spLocks noChangeArrowheads="1"/>
          </p:cNvSpPr>
          <p:nvPr/>
        </p:nvSpPr>
        <p:spPr bwMode="auto">
          <a:xfrm>
            <a:off x="5862925" y="3449638"/>
            <a:ext cx="854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solidFill>
                  <a:schemeClr val="bg1"/>
                </a:solidFill>
                <a:latin typeface="Arial" panose="020B0604020202020204" pitchFamily="34" charset="0"/>
              </a:rPr>
              <a:t>CRH</a:t>
            </a:r>
          </a:p>
        </p:txBody>
      </p:sp>
      <p:sp>
        <p:nvSpPr>
          <p:cNvPr id="128" name="TextovéPole 127">
            <a:extLst>
              <a:ext uri="{FF2B5EF4-FFF2-40B4-BE49-F238E27FC236}">
                <a16:creationId xmlns:a16="http://schemas.microsoft.com/office/drawing/2014/main" id="{531F5CD8-5A94-4F72-AD2E-B47E1A816F6A}"/>
              </a:ext>
            </a:extLst>
          </p:cNvPr>
          <p:cNvSpPr txBox="1">
            <a:spLocks noChangeArrowheads="1"/>
          </p:cNvSpPr>
          <p:nvPr/>
        </p:nvSpPr>
        <p:spPr bwMode="auto">
          <a:xfrm>
            <a:off x="7143751" y="4479926"/>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ACTH</a:t>
            </a:r>
          </a:p>
        </p:txBody>
      </p:sp>
      <p:sp>
        <p:nvSpPr>
          <p:cNvPr id="28" name="Volný tvar 27">
            <a:extLst>
              <a:ext uri="{FF2B5EF4-FFF2-40B4-BE49-F238E27FC236}">
                <a16:creationId xmlns:a16="http://schemas.microsoft.com/office/drawing/2014/main" id="{14EF1A94-D162-4B98-9834-B84139ADAE38}"/>
              </a:ext>
            </a:extLst>
          </p:cNvPr>
          <p:cNvSpPr/>
          <p:nvPr/>
        </p:nvSpPr>
        <p:spPr>
          <a:xfrm rot="20129476">
            <a:off x="8388351" y="4445001"/>
            <a:ext cx="993775" cy="1198563"/>
          </a:xfrm>
          <a:custGeom>
            <a:avLst/>
            <a:gdLst>
              <a:gd name="connsiteX0" fmla="*/ 0 w 994230"/>
              <a:gd name="connsiteY0" fmla="*/ 0 h 1197429"/>
              <a:gd name="connsiteX1" fmla="*/ 435429 w 994230"/>
              <a:gd name="connsiteY1" fmla="*/ 359229 h 1197429"/>
              <a:gd name="connsiteX2" fmla="*/ 947058 w 994230"/>
              <a:gd name="connsiteY2" fmla="*/ 794658 h 1197429"/>
              <a:gd name="connsiteX3" fmla="*/ 718458 w 994230"/>
              <a:gd name="connsiteY3" fmla="*/ 1121229 h 1197429"/>
              <a:gd name="connsiteX4" fmla="*/ 544286 w 994230"/>
              <a:gd name="connsiteY4" fmla="*/ 1197429 h 119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30" h="1197429">
                <a:moveTo>
                  <a:pt x="0" y="0"/>
                </a:moveTo>
                <a:lnTo>
                  <a:pt x="435429" y="359229"/>
                </a:lnTo>
                <a:cubicBezTo>
                  <a:pt x="593272" y="491672"/>
                  <a:pt x="899886" y="667658"/>
                  <a:pt x="947058" y="794658"/>
                </a:cubicBezTo>
                <a:cubicBezTo>
                  <a:pt x="994230" y="921658"/>
                  <a:pt x="785587" y="1054101"/>
                  <a:pt x="718458" y="1121229"/>
                </a:cubicBezTo>
                <a:cubicBezTo>
                  <a:pt x="651329" y="1188357"/>
                  <a:pt x="597807" y="1192893"/>
                  <a:pt x="544286" y="1197429"/>
                </a:cubicBezTo>
              </a:path>
            </a:pathLst>
          </a:cu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129" name="TextovéPole 128">
            <a:extLst>
              <a:ext uri="{FF2B5EF4-FFF2-40B4-BE49-F238E27FC236}">
                <a16:creationId xmlns:a16="http://schemas.microsoft.com/office/drawing/2014/main" id="{04EB45FF-E328-4527-84C1-53D9E92B02B8}"/>
              </a:ext>
            </a:extLst>
          </p:cNvPr>
          <p:cNvSpPr txBox="1">
            <a:spLocks noChangeArrowheads="1"/>
          </p:cNvSpPr>
          <p:nvPr/>
        </p:nvSpPr>
        <p:spPr bwMode="auto">
          <a:xfrm>
            <a:off x="5475286" y="6351588"/>
            <a:ext cx="1773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KORTISOL</a:t>
            </a:r>
          </a:p>
        </p:txBody>
      </p:sp>
      <p:sp>
        <p:nvSpPr>
          <p:cNvPr id="131" name="Šipka nahoru 130">
            <a:extLst>
              <a:ext uri="{FF2B5EF4-FFF2-40B4-BE49-F238E27FC236}">
                <a16:creationId xmlns:a16="http://schemas.microsoft.com/office/drawing/2014/main" id="{207F6B8C-DD0E-451B-A18B-B46432BF6900}"/>
              </a:ext>
            </a:extLst>
          </p:cNvPr>
          <p:cNvSpPr/>
          <p:nvPr/>
        </p:nvSpPr>
        <p:spPr>
          <a:xfrm rot="3131332">
            <a:off x="3057526" y="4972051"/>
            <a:ext cx="360363" cy="576263"/>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2" name="Šipka doleva 131">
            <a:extLst>
              <a:ext uri="{FF2B5EF4-FFF2-40B4-BE49-F238E27FC236}">
                <a16:creationId xmlns:a16="http://schemas.microsoft.com/office/drawing/2014/main" id="{65315FE0-29E2-4B0C-BF35-F29C5B5E7306}"/>
              </a:ext>
            </a:extLst>
          </p:cNvPr>
          <p:cNvSpPr/>
          <p:nvPr/>
        </p:nvSpPr>
        <p:spPr>
          <a:xfrm>
            <a:off x="6743701" y="5805489"/>
            <a:ext cx="936625" cy="287337"/>
          </a:xfrm>
          <a:prstGeom prst="lef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4" name="Šipka: dolů 3">
            <a:extLst>
              <a:ext uri="{FF2B5EF4-FFF2-40B4-BE49-F238E27FC236}">
                <a16:creationId xmlns:a16="http://schemas.microsoft.com/office/drawing/2014/main" id="{BB7BE2FA-3412-4DFA-A6DD-77D000BE7FA8}"/>
              </a:ext>
            </a:extLst>
          </p:cNvPr>
          <p:cNvSpPr/>
          <p:nvPr/>
        </p:nvSpPr>
        <p:spPr>
          <a:xfrm rot="15633840">
            <a:off x="782042" y="511053"/>
            <a:ext cx="1341122" cy="1876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17" name="Ovál 16">
            <a:extLst>
              <a:ext uri="{FF2B5EF4-FFF2-40B4-BE49-F238E27FC236}">
                <a16:creationId xmlns:a16="http://schemas.microsoft.com/office/drawing/2014/main" id="{76850CC7-8D98-4E5E-993B-82754FE51B77}"/>
              </a:ext>
            </a:extLst>
          </p:cNvPr>
          <p:cNvSpPr/>
          <p:nvPr/>
        </p:nvSpPr>
        <p:spPr>
          <a:xfrm>
            <a:off x="5556110" y="3220404"/>
            <a:ext cx="153988" cy="204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6" name="Ovál 85">
            <a:extLst>
              <a:ext uri="{FF2B5EF4-FFF2-40B4-BE49-F238E27FC236}">
                <a16:creationId xmlns:a16="http://schemas.microsoft.com/office/drawing/2014/main" id="{8F85404A-29C8-49C8-AB10-053CC7BCF8E6}"/>
              </a:ext>
            </a:extLst>
          </p:cNvPr>
          <p:cNvSpPr/>
          <p:nvPr/>
        </p:nvSpPr>
        <p:spPr>
          <a:xfrm>
            <a:off x="2334460" y="2920914"/>
            <a:ext cx="153988" cy="204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8" name="Volný tvar: obrazec 17">
            <a:extLst>
              <a:ext uri="{FF2B5EF4-FFF2-40B4-BE49-F238E27FC236}">
                <a16:creationId xmlns:a16="http://schemas.microsoft.com/office/drawing/2014/main" id="{576E01E7-8E1A-4F05-A761-5F2D3C475781}"/>
              </a:ext>
            </a:extLst>
          </p:cNvPr>
          <p:cNvSpPr/>
          <p:nvPr/>
        </p:nvSpPr>
        <p:spPr>
          <a:xfrm>
            <a:off x="1717192" y="3088640"/>
            <a:ext cx="3891128" cy="415575"/>
          </a:xfrm>
          <a:custGeom>
            <a:avLst/>
            <a:gdLst>
              <a:gd name="connsiteX0" fmla="*/ 3891128 w 3891128"/>
              <a:gd name="connsiteY0" fmla="*/ 243840 h 415575"/>
              <a:gd name="connsiteX1" fmla="*/ 162408 w 3891128"/>
              <a:gd name="connsiteY1" fmla="*/ 406400 h 415575"/>
              <a:gd name="connsiteX2" fmla="*/ 619608 w 3891128"/>
              <a:gd name="connsiteY2" fmla="*/ 0 h 415575"/>
              <a:gd name="connsiteX3" fmla="*/ 619608 w 3891128"/>
              <a:gd name="connsiteY3" fmla="*/ 0 h 415575"/>
              <a:gd name="connsiteX4" fmla="*/ 619608 w 3891128"/>
              <a:gd name="connsiteY4" fmla="*/ 0 h 41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128" h="415575">
                <a:moveTo>
                  <a:pt x="3891128" y="243840"/>
                </a:moveTo>
                <a:cubicBezTo>
                  <a:pt x="2299394" y="345440"/>
                  <a:pt x="707661" y="447040"/>
                  <a:pt x="162408" y="406400"/>
                </a:cubicBezTo>
                <a:cubicBezTo>
                  <a:pt x="-382845" y="365760"/>
                  <a:pt x="619608" y="0"/>
                  <a:pt x="619608" y="0"/>
                </a:cubicBezTo>
                <a:lnTo>
                  <a:pt x="619608" y="0"/>
                </a:lnTo>
                <a:lnTo>
                  <a:pt x="61960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Volný tvar: obrazec 18">
            <a:extLst>
              <a:ext uri="{FF2B5EF4-FFF2-40B4-BE49-F238E27FC236}">
                <a16:creationId xmlns:a16="http://schemas.microsoft.com/office/drawing/2014/main" id="{F6D62B71-1035-4BA0-AF1D-34C936C3FC33}"/>
              </a:ext>
            </a:extLst>
          </p:cNvPr>
          <p:cNvSpPr/>
          <p:nvPr/>
        </p:nvSpPr>
        <p:spPr>
          <a:xfrm>
            <a:off x="438736" y="2966720"/>
            <a:ext cx="1979344" cy="2377163"/>
          </a:xfrm>
          <a:custGeom>
            <a:avLst/>
            <a:gdLst>
              <a:gd name="connsiteX0" fmla="*/ 1979344 w 1979344"/>
              <a:gd name="connsiteY0" fmla="*/ 0 h 2377163"/>
              <a:gd name="connsiteX1" fmla="*/ 48944 w 1979344"/>
              <a:gd name="connsiteY1" fmla="*/ 477520 h 2377163"/>
              <a:gd name="connsiteX2" fmla="*/ 587424 w 1979344"/>
              <a:gd name="connsiteY2" fmla="*/ 2296160 h 2377163"/>
              <a:gd name="connsiteX3" fmla="*/ 699184 w 1979344"/>
              <a:gd name="connsiteY3" fmla="*/ 2082800 h 2377163"/>
              <a:gd name="connsiteX4" fmla="*/ 699184 w 1979344"/>
              <a:gd name="connsiteY4" fmla="*/ 2072640 h 2377163"/>
              <a:gd name="connsiteX5" fmla="*/ 709344 w 1979344"/>
              <a:gd name="connsiteY5" fmla="*/ 2062480 h 237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344" h="2377163">
                <a:moveTo>
                  <a:pt x="1979344" y="0"/>
                </a:moveTo>
                <a:cubicBezTo>
                  <a:pt x="1130137" y="47413"/>
                  <a:pt x="280931" y="94827"/>
                  <a:pt x="48944" y="477520"/>
                </a:cubicBezTo>
                <a:cubicBezTo>
                  <a:pt x="-183043" y="860213"/>
                  <a:pt x="479051" y="2028613"/>
                  <a:pt x="587424" y="2296160"/>
                </a:cubicBezTo>
                <a:cubicBezTo>
                  <a:pt x="695797" y="2563707"/>
                  <a:pt x="699184" y="2082800"/>
                  <a:pt x="699184" y="2082800"/>
                </a:cubicBezTo>
                <a:cubicBezTo>
                  <a:pt x="717811" y="2045547"/>
                  <a:pt x="697491" y="2076027"/>
                  <a:pt x="699184" y="2072640"/>
                </a:cubicBezTo>
                <a:cubicBezTo>
                  <a:pt x="700877" y="2069253"/>
                  <a:pt x="705110" y="2065866"/>
                  <a:pt x="709344" y="20624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1" name="TextovéPole 90">
            <a:extLst>
              <a:ext uri="{FF2B5EF4-FFF2-40B4-BE49-F238E27FC236}">
                <a16:creationId xmlns:a16="http://schemas.microsoft.com/office/drawing/2014/main" id="{1CD76F8F-C193-4C0C-97DE-B9AC1166CB63}"/>
              </a:ext>
            </a:extLst>
          </p:cNvPr>
          <p:cNvSpPr txBox="1">
            <a:spLocks noChangeArrowheads="1"/>
          </p:cNvSpPr>
          <p:nvPr/>
        </p:nvSpPr>
        <p:spPr bwMode="auto">
          <a:xfrm>
            <a:off x="1592263" y="2072482"/>
            <a:ext cx="941283"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dirty="0">
                <a:latin typeface="Arial" panose="020B0604020202020204" pitchFamily="34" charset="0"/>
              </a:rPr>
              <a:t>MÍCHA</a:t>
            </a:r>
          </a:p>
        </p:txBody>
      </p:sp>
      <p:grpSp>
        <p:nvGrpSpPr>
          <p:cNvPr id="93" name="Group 57">
            <a:extLst>
              <a:ext uri="{FF2B5EF4-FFF2-40B4-BE49-F238E27FC236}">
                <a16:creationId xmlns:a16="http://schemas.microsoft.com/office/drawing/2014/main" id="{E446CA1D-A99B-4BEE-83F1-41F87401AF17}"/>
              </a:ext>
            </a:extLst>
          </p:cNvPr>
          <p:cNvGrpSpPr>
            <a:grpSpLocks/>
          </p:cNvGrpSpPr>
          <p:nvPr/>
        </p:nvGrpSpPr>
        <p:grpSpPr bwMode="auto">
          <a:xfrm>
            <a:off x="305694" y="5448402"/>
            <a:ext cx="539750" cy="419100"/>
            <a:chOff x="3982" y="3227"/>
            <a:chExt cx="340" cy="264"/>
          </a:xfrm>
        </p:grpSpPr>
        <p:sp>
          <p:nvSpPr>
            <p:cNvPr id="94" name="Freeform 58">
              <a:extLst>
                <a:ext uri="{FF2B5EF4-FFF2-40B4-BE49-F238E27FC236}">
                  <a16:creationId xmlns:a16="http://schemas.microsoft.com/office/drawing/2014/main" id="{14AEF9F7-2EED-4DD3-944C-C6405B135059}"/>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95" name="Freeform 59">
              <a:extLst>
                <a:ext uri="{FF2B5EF4-FFF2-40B4-BE49-F238E27FC236}">
                  <a16:creationId xmlns:a16="http://schemas.microsoft.com/office/drawing/2014/main" id="{72F1E027-2CC3-4FDB-917C-D7D8CBD157A3}"/>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44" name="Group 57">
            <a:extLst>
              <a:ext uri="{FF2B5EF4-FFF2-40B4-BE49-F238E27FC236}">
                <a16:creationId xmlns:a16="http://schemas.microsoft.com/office/drawing/2014/main" id="{2C14AA61-AFFC-499C-8EE1-95D08071391F}"/>
              </a:ext>
            </a:extLst>
          </p:cNvPr>
          <p:cNvGrpSpPr>
            <a:grpSpLocks/>
          </p:cNvGrpSpPr>
          <p:nvPr/>
        </p:nvGrpSpPr>
        <p:grpSpPr bwMode="auto">
          <a:xfrm>
            <a:off x="668842" y="5824538"/>
            <a:ext cx="539750" cy="419100"/>
            <a:chOff x="3982" y="3227"/>
            <a:chExt cx="340" cy="264"/>
          </a:xfrm>
        </p:grpSpPr>
        <p:sp>
          <p:nvSpPr>
            <p:cNvPr id="145" name="Freeform 58">
              <a:extLst>
                <a:ext uri="{FF2B5EF4-FFF2-40B4-BE49-F238E27FC236}">
                  <a16:creationId xmlns:a16="http://schemas.microsoft.com/office/drawing/2014/main" id="{E52D5CE2-B461-41DE-867D-50F9B1A740AC}"/>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46" name="Freeform 59">
              <a:extLst>
                <a:ext uri="{FF2B5EF4-FFF2-40B4-BE49-F238E27FC236}">
                  <a16:creationId xmlns:a16="http://schemas.microsoft.com/office/drawing/2014/main" id="{58CB8DA5-6DA7-4333-8CDF-423C5868D553}"/>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47" name="Group 57">
            <a:extLst>
              <a:ext uri="{FF2B5EF4-FFF2-40B4-BE49-F238E27FC236}">
                <a16:creationId xmlns:a16="http://schemas.microsoft.com/office/drawing/2014/main" id="{0D263BDE-66B8-4FE0-8691-0B57B87D6D99}"/>
              </a:ext>
            </a:extLst>
          </p:cNvPr>
          <p:cNvGrpSpPr>
            <a:grpSpLocks/>
          </p:cNvGrpSpPr>
          <p:nvPr/>
        </p:nvGrpSpPr>
        <p:grpSpPr bwMode="auto">
          <a:xfrm>
            <a:off x="782177" y="5386927"/>
            <a:ext cx="539750" cy="419100"/>
            <a:chOff x="3982" y="3227"/>
            <a:chExt cx="340" cy="264"/>
          </a:xfrm>
        </p:grpSpPr>
        <p:sp>
          <p:nvSpPr>
            <p:cNvPr id="148" name="Freeform 58">
              <a:extLst>
                <a:ext uri="{FF2B5EF4-FFF2-40B4-BE49-F238E27FC236}">
                  <a16:creationId xmlns:a16="http://schemas.microsoft.com/office/drawing/2014/main" id="{0414F7E0-5461-412D-B2A8-A66772FDCCC0}"/>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49" name="Freeform 59">
              <a:extLst>
                <a:ext uri="{FF2B5EF4-FFF2-40B4-BE49-F238E27FC236}">
                  <a16:creationId xmlns:a16="http://schemas.microsoft.com/office/drawing/2014/main" id="{F138417B-E691-4210-B104-53DC60165A3B}"/>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50" name="TextovéPole 149">
            <a:extLst>
              <a:ext uri="{FF2B5EF4-FFF2-40B4-BE49-F238E27FC236}">
                <a16:creationId xmlns:a16="http://schemas.microsoft.com/office/drawing/2014/main" id="{0F9FBE3F-9708-487D-AA7B-149A1D6B09E6}"/>
              </a:ext>
            </a:extLst>
          </p:cNvPr>
          <p:cNvSpPr txBox="1">
            <a:spLocks noChangeArrowheads="1"/>
          </p:cNvSpPr>
          <p:nvPr/>
        </p:nvSpPr>
        <p:spPr bwMode="auto">
          <a:xfrm>
            <a:off x="602945" y="6480929"/>
            <a:ext cx="5400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400" b="1" dirty="0">
                <a:latin typeface="Arial" panose="020B0604020202020204" pitchFamily="34" charset="0"/>
              </a:rPr>
              <a:t>BAT</a:t>
            </a:r>
          </a:p>
        </p:txBody>
      </p:sp>
      <p:sp>
        <p:nvSpPr>
          <p:cNvPr id="22" name="Šipka: nahoru 21">
            <a:extLst>
              <a:ext uri="{FF2B5EF4-FFF2-40B4-BE49-F238E27FC236}">
                <a16:creationId xmlns:a16="http://schemas.microsoft.com/office/drawing/2014/main" id="{605ED85C-A820-46CC-97CE-FF6E7138DE24}"/>
              </a:ext>
            </a:extLst>
          </p:cNvPr>
          <p:cNvSpPr/>
          <p:nvPr/>
        </p:nvSpPr>
        <p:spPr>
          <a:xfrm>
            <a:off x="753108" y="4515058"/>
            <a:ext cx="109112" cy="7516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1" name="TextovéPole 150">
            <a:extLst>
              <a:ext uri="{FF2B5EF4-FFF2-40B4-BE49-F238E27FC236}">
                <a16:creationId xmlns:a16="http://schemas.microsoft.com/office/drawing/2014/main" id="{0A485223-AA4B-45EE-8FCC-9BBE110898F8}"/>
              </a:ext>
            </a:extLst>
          </p:cNvPr>
          <p:cNvSpPr txBox="1">
            <a:spLocks noChangeArrowheads="1"/>
          </p:cNvSpPr>
          <p:nvPr/>
        </p:nvSpPr>
        <p:spPr bwMode="auto">
          <a:xfrm>
            <a:off x="363246" y="4093339"/>
            <a:ext cx="1967205"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dirty="0">
                <a:latin typeface="Arial" panose="020B0604020202020204" pitchFamily="34" charset="0"/>
              </a:rPr>
              <a:t>TERMOGENEZE</a:t>
            </a:r>
          </a:p>
        </p:txBody>
      </p:sp>
      <p:sp>
        <p:nvSpPr>
          <p:cNvPr id="152" name="Rectangle 12">
            <a:extLst>
              <a:ext uri="{FF2B5EF4-FFF2-40B4-BE49-F238E27FC236}">
                <a16:creationId xmlns:a16="http://schemas.microsoft.com/office/drawing/2014/main" id="{87A11863-4134-4BAE-949D-D20F3A3F1AE3}"/>
              </a:ext>
            </a:extLst>
          </p:cNvPr>
          <p:cNvSpPr/>
          <p:nvPr/>
        </p:nvSpPr>
        <p:spPr>
          <a:xfrm>
            <a:off x="-5079" y="580657"/>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3" name="Text Box 2">
            <a:extLst>
              <a:ext uri="{FF2B5EF4-FFF2-40B4-BE49-F238E27FC236}">
                <a16:creationId xmlns:a16="http://schemas.microsoft.com/office/drawing/2014/main" id="{9608D1D0-96E2-4AAC-8F17-A14C401080F9}"/>
              </a:ext>
            </a:extLst>
          </p:cNvPr>
          <p:cNvSpPr txBox="1">
            <a:spLocks noChangeArrowheads="1"/>
          </p:cNvSpPr>
          <p:nvPr/>
        </p:nvSpPr>
        <p:spPr bwMode="auto">
          <a:xfrm>
            <a:off x="1121569" y="0"/>
            <a:ext cx="10123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800" b="1" dirty="0"/>
              <a:t>OSA „MOZEK – TUKOVÁ TKÁŇ“</a:t>
            </a:r>
            <a:endParaRPr lang="fr-FR" altLang="cs-CZ"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126">
            <a:extLst>
              <a:ext uri="{FF2B5EF4-FFF2-40B4-BE49-F238E27FC236}">
                <a16:creationId xmlns:a16="http://schemas.microsoft.com/office/drawing/2014/main" id="{50C6FDB1-30B8-4041-A296-88FF93154B9F}"/>
              </a:ext>
            </a:extLst>
          </p:cNvPr>
          <p:cNvGrpSpPr>
            <a:grpSpLocks/>
          </p:cNvGrpSpPr>
          <p:nvPr/>
        </p:nvGrpSpPr>
        <p:grpSpPr bwMode="auto">
          <a:xfrm>
            <a:off x="2566989" y="4257675"/>
            <a:ext cx="649287" cy="1588"/>
            <a:chOff x="1043608" y="4257092"/>
            <a:chExt cx="648072" cy="1588"/>
          </a:xfrm>
        </p:grpSpPr>
        <p:grpSp>
          <p:nvGrpSpPr>
            <p:cNvPr id="114691" name="Skupina 64">
              <a:extLst>
                <a:ext uri="{FF2B5EF4-FFF2-40B4-BE49-F238E27FC236}">
                  <a16:creationId xmlns:a16="http://schemas.microsoft.com/office/drawing/2014/main" id="{E082AF03-99CE-45EE-969C-963C915FAD09}"/>
                </a:ext>
              </a:extLst>
            </p:cNvPr>
            <p:cNvGrpSpPr>
              <a:grpSpLocks/>
            </p:cNvGrpSpPr>
            <p:nvPr/>
          </p:nvGrpSpPr>
          <p:grpSpPr bwMode="auto">
            <a:xfrm>
              <a:off x="1259632" y="4257092"/>
              <a:ext cx="432048" cy="1588"/>
              <a:chOff x="1259632" y="4257092"/>
              <a:chExt cx="432048" cy="1588"/>
            </a:xfrm>
          </p:grpSpPr>
          <p:cxnSp>
            <p:nvCxnSpPr>
              <p:cNvPr id="57" name="Přímá spojovací šipka 56">
                <a:extLst>
                  <a:ext uri="{FF2B5EF4-FFF2-40B4-BE49-F238E27FC236}">
                    <a16:creationId xmlns:a16="http://schemas.microsoft.com/office/drawing/2014/main" id="{4A8B0494-C9AD-4583-B32C-042AC7E5DD42}"/>
                  </a:ext>
                </a:extLst>
              </p:cNvPr>
              <p:cNvCxnSpPr>
                <a:stCxn id="45" idx="2"/>
              </p:cNvCxnSpPr>
              <p:nvPr/>
            </p:nvCxnSpPr>
            <p:spPr>
              <a:xfrm>
                <a:off x="1476184" y="4257092"/>
                <a:ext cx="215496"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Přímá spojovací čára 60">
                <a:extLst>
                  <a:ext uri="{FF2B5EF4-FFF2-40B4-BE49-F238E27FC236}">
                    <a16:creationId xmlns:a16="http://schemas.microsoft.com/office/drawing/2014/main" id="{BD3E42C2-FD39-4F8A-8311-53E82AD357AF}"/>
                  </a:ext>
                </a:extLst>
              </p:cNvPr>
              <p:cNvCxnSpPr>
                <a:stCxn id="45" idx="6"/>
              </p:cNvCxnSpPr>
              <p:nvPr/>
            </p:nvCxnSpPr>
            <p:spPr>
              <a:xfrm rot="10800000">
                <a:off x="1259104" y="4257092"/>
                <a:ext cx="144192"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25" name="Přímá spojovací čára 124">
              <a:extLst>
                <a:ext uri="{FF2B5EF4-FFF2-40B4-BE49-F238E27FC236}">
                  <a16:creationId xmlns:a16="http://schemas.microsoft.com/office/drawing/2014/main" id="{EFDB853E-8035-45CE-8756-44CF2D4458B4}"/>
                </a:ext>
              </a:extLst>
            </p:cNvPr>
            <p:cNvCxnSpPr>
              <a:stCxn id="44" idx="2"/>
              <a:endCxn id="45" idx="6"/>
            </p:cNvCxnSpPr>
            <p:nvPr/>
          </p:nvCxnSpPr>
          <p:spPr>
            <a:xfrm rot="10800000" flipH="1">
              <a:off x="1043608" y="4257092"/>
              <a:ext cx="3596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Skupina 137">
            <a:extLst>
              <a:ext uri="{FF2B5EF4-FFF2-40B4-BE49-F238E27FC236}">
                <a16:creationId xmlns:a16="http://schemas.microsoft.com/office/drawing/2014/main" id="{64A3E907-D0A2-476D-9D6F-EFBAEF088FD0}"/>
              </a:ext>
            </a:extLst>
          </p:cNvPr>
          <p:cNvGrpSpPr>
            <a:grpSpLocks/>
          </p:cNvGrpSpPr>
          <p:nvPr/>
        </p:nvGrpSpPr>
        <p:grpSpPr bwMode="auto">
          <a:xfrm>
            <a:off x="2962275" y="3862389"/>
            <a:ext cx="38100" cy="935037"/>
            <a:chOff x="1438858" y="3861842"/>
            <a:chExt cx="36798" cy="935310"/>
          </a:xfrm>
        </p:grpSpPr>
        <p:grpSp>
          <p:nvGrpSpPr>
            <p:cNvPr id="114696" name="Skupina 51">
              <a:extLst>
                <a:ext uri="{FF2B5EF4-FFF2-40B4-BE49-F238E27FC236}">
                  <a16:creationId xmlns:a16="http://schemas.microsoft.com/office/drawing/2014/main" id="{A3B1A8E0-5785-488F-A96F-58A0EB6B2FDB}"/>
                </a:ext>
              </a:extLst>
            </p:cNvPr>
            <p:cNvGrpSpPr>
              <a:grpSpLocks/>
            </p:cNvGrpSpPr>
            <p:nvPr/>
          </p:nvGrpSpPr>
          <p:grpSpPr bwMode="auto">
            <a:xfrm>
              <a:off x="1438858" y="3861842"/>
              <a:ext cx="1588" cy="791294"/>
              <a:chOff x="1438858" y="3861842"/>
              <a:chExt cx="1588" cy="791294"/>
            </a:xfrm>
          </p:grpSpPr>
          <p:cxnSp>
            <p:nvCxnSpPr>
              <p:cNvPr id="47" name="Přímá spojovací šipka 46">
                <a:extLst>
                  <a:ext uri="{FF2B5EF4-FFF2-40B4-BE49-F238E27FC236}">
                    <a16:creationId xmlns:a16="http://schemas.microsoft.com/office/drawing/2014/main" id="{356D3BB2-F223-4438-8BDD-D56A3469D22A}"/>
                  </a:ext>
                </a:extLst>
              </p:cNvPr>
              <p:cNvCxnSpPr>
                <a:stCxn id="45" idx="4"/>
                <a:endCxn id="44" idx="0"/>
              </p:cNvCxnSpPr>
              <p:nvPr/>
            </p:nvCxnSpPr>
            <p:spPr>
              <a:xfrm rot="5400000" flipH="1">
                <a:off x="1223662" y="4077038"/>
                <a:ext cx="431926" cy="15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ovací čára 49">
                <a:extLst>
                  <a:ext uri="{FF2B5EF4-FFF2-40B4-BE49-F238E27FC236}">
                    <a16:creationId xmlns:a16="http://schemas.microsoft.com/office/drawing/2014/main" id="{71C14A39-C746-4BF1-B4B3-E2951DAB22CD}"/>
                  </a:ext>
                </a:extLst>
              </p:cNvPr>
              <p:cNvCxnSpPr>
                <a:stCxn id="45" idx="4"/>
                <a:endCxn id="44" idx="4"/>
              </p:cNvCxnSpPr>
              <p:nvPr/>
            </p:nvCxnSpPr>
            <p:spPr>
              <a:xfrm rot="5400000">
                <a:off x="1260157" y="4472414"/>
                <a:ext cx="360468" cy="0"/>
              </a:xfrm>
              <a:prstGeom prst="line">
                <a:avLst/>
              </a:prstGeom>
              <a:ln>
                <a:noFill/>
              </a:ln>
            </p:spPr>
            <p:style>
              <a:lnRef idx="1">
                <a:schemeClr val="accent1"/>
              </a:lnRef>
              <a:fillRef idx="0">
                <a:schemeClr val="accent1"/>
              </a:fillRef>
              <a:effectRef idx="0">
                <a:schemeClr val="accent1"/>
              </a:effectRef>
              <a:fontRef idx="minor">
                <a:schemeClr val="tx1"/>
              </a:fontRef>
            </p:style>
          </p:cxnSp>
        </p:grpSp>
        <p:cxnSp>
          <p:nvCxnSpPr>
            <p:cNvPr id="135" name="Přímá spojovací čára 134">
              <a:extLst>
                <a:ext uri="{FF2B5EF4-FFF2-40B4-BE49-F238E27FC236}">
                  <a16:creationId xmlns:a16="http://schemas.microsoft.com/office/drawing/2014/main" id="{8274C62A-6598-46E3-AA2F-85D6CA1005F5}"/>
                </a:ext>
              </a:extLst>
            </p:cNvPr>
            <p:cNvCxnSpPr>
              <a:stCxn id="45" idx="0"/>
            </p:cNvCxnSpPr>
            <p:nvPr/>
          </p:nvCxnSpPr>
          <p:spPr>
            <a:xfrm rot="16200000" flipH="1">
              <a:off x="1169809" y="4491305"/>
              <a:ext cx="576430" cy="3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Skupina 16">
            <a:extLst>
              <a:ext uri="{FF2B5EF4-FFF2-40B4-BE49-F238E27FC236}">
                <a16:creationId xmlns:a16="http://schemas.microsoft.com/office/drawing/2014/main" id="{D19EC03C-26DB-41BE-8A3A-87A9A5B69C73}"/>
              </a:ext>
            </a:extLst>
          </p:cNvPr>
          <p:cNvGrpSpPr>
            <a:grpSpLocks/>
          </p:cNvGrpSpPr>
          <p:nvPr/>
        </p:nvGrpSpPr>
        <p:grpSpPr bwMode="auto">
          <a:xfrm>
            <a:off x="1524000" y="620714"/>
            <a:ext cx="776288" cy="1165225"/>
            <a:chOff x="319484" y="1040209"/>
            <a:chExt cx="936229" cy="1403351"/>
          </a:xfrm>
        </p:grpSpPr>
        <p:sp>
          <p:nvSpPr>
            <p:cNvPr id="15" name="Volný tvar 14">
              <a:extLst>
                <a:ext uri="{FF2B5EF4-FFF2-40B4-BE49-F238E27FC236}">
                  <a16:creationId xmlns:a16="http://schemas.microsoft.com/office/drawing/2014/main" id="{8C256F84-C9E3-4042-926E-24C186B24D05}"/>
                </a:ext>
              </a:extLst>
            </p:cNvPr>
            <p:cNvSpPr/>
            <p:nvPr/>
          </p:nvSpPr>
          <p:spPr>
            <a:xfrm>
              <a:off x="319484" y="1040209"/>
              <a:ext cx="936229" cy="1403351"/>
            </a:xfrm>
            <a:custGeom>
              <a:avLst/>
              <a:gdLst>
                <a:gd name="connsiteX0" fmla="*/ 783035 w 936229"/>
                <a:gd name="connsiteY0" fmla="*/ 333772 h 1403351"/>
                <a:gd name="connsiteX1" fmla="*/ 721122 w 936229"/>
                <a:gd name="connsiteY1" fmla="*/ 219472 h 1403351"/>
                <a:gd name="connsiteX2" fmla="*/ 637779 w 936229"/>
                <a:gd name="connsiteY2" fmla="*/ 102791 h 1403351"/>
                <a:gd name="connsiteX3" fmla="*/ 421085 w 936229"/>
                <a:gd name="connsiteY3" fmla="*/ 7541 h 1403351"/>
                <a:gd name="connsiteX4" fmla="*/ 199629 w 936229"/>
                <a:gd name="connsiteY4" fmla="*/ 57547 h 1403351"/>
                <a:gd name="connsiteX5" fmla="*/ 37704 w 936229"/>
                <a:gd name="connsiteY5" fmla="*/ 217091 h 1403351"/>
                <a:gd name="connsiteX6" fmla="*/ 13891 w 936229"/>
                <a:gd name="connsiteY6" fmla="*/ 390922 h 1403351"/>
                <a:gd name="connsiteX7" fmla="*/ 6747 w 936229"/>
                <a:gd name="connsiteY7" fmla="*/ 552847 h 1403351"/>
                <a:gd name="connsiteX8" fmla="*/ 54372 w 936229"/>
                <a:gd name="connsiteY8" fmla="*/ 805260 h 1403351"/>
                <a:gd name="connsiteX9" fmla="*/ 216297 w 936229"/>
                <a:gd name="connsiteY9" fmla="*/ 1026716 h 1403351"/>
                <a:gd name="connsiteX10" fmla="*/ 347266 w 936229"/>
                <a:gd name="connsiteY10" fmla="*/ 1121966 h 1403351"/>
                <a:gd name="connsiteX11" fmla="*/ 390129 w 936229"/>
                <a:gd name="connsiteY11" fmla="*/ 1229122 h 1403351"/>
                <a:gd name="connsiteX12" fmla="*/ 513954 w 936229"/>
                <a:gd name="connsiteY12" fmla="*/ 1371997 h 1403351"/>
                <a:gd name="connsiteX13" fmla="*/ 678260 w 936229"/>
                <a:gd name="connsiteY13" fmla="*/ 1383904 h 1403351"/>
                <a:gd name="connsiteX14" fmla="*/ 887810 w 936229"/>
                <a:gd name="connsiteY14" fmla="*/ 1255316 h 1403351"/>
                <a:gd name="connsiteX15" fmla="*/ 933054 w 936229"/>
                <a:gd name="connsiteY15" fmla="*/ 1038622 h 1403351"/>
                <a:gd name="connsiteX16" fmla="*/ 868760 w 936229"/>
                <a:gd name="connsiteY16" fmla="*/ 767160 h 1403351"/>
                <a:gd name="connsiteX17" fmla="*/ 775891 w 936229"/>
                <a:gd name="connsiteY17" fmla="*/ 514747 h 1403351"/>
                <a:gd name="connsiteX18" fmla="*/ 783035 w 936229"/>
                <a:gd name="connsiteY18" fmla="*/ 333772 h 14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229" h="1403351">
                  <a:moveTo>
                    <a:pt x="783035" y="333772"/>
                  </a:moveTo>
                  <a:cubicBezTo>
                    <a:pt x="773907" y="284560"/>
                    <a:pt x="745331" y="257969"/>
                    <a:pt x="721122" y="219472"/>
                  </a:cubicBezTo>
                  <a:cubicBezTo>
                    <a:pt x="696913" y="180975"/>
                    <a:pt x="687785" y="138113"/>
                    <a:pt x="637779" y="102791"/>
                  </a:cubicBezTo>
                  <a:cubicBezTo>
                    <a:pt x="587773" y="67469"/>
                    <a:pt x="494110" y="15082"/>
                    <a:pt x="421085" y="7541"/>
                  </a:cubicBezTo>
                  <a:cubicBezTo>
                    <a:pt x="348060" y="0"/>
                    <a:pt x="263526" y="22622"/>
                    <a:pt x="199629" y="57547"/>
                  </a:cubicBezTo>
                  <a:cubicBezTo>
                    <a:pt x="135732" y="92472"/>
                    <a:pt x="68660" y="161529"/>
                    <a:pt x="37704" y="217091"/>
                  </a:cubicBezTo>
                  <a:cubicBezTo>
                    <a:pt x="6748" y="272654"/>
                    <a:pt x="19050" y="334963"/>
                    <a:pt x="13891" y="390922"/>
                  </a:cubicBezTo>
                  <a:cubicBezTo>
                    <a:pt x="8732" y="446881"/>
                    <a:pt x="0" y="483791"/>
                    <a:pt x="6747" y="552847"/>
                  </a:cubicBezTo>
                  <a:cubicBezTo>
                    <a:pt x="13494" y="621903"/>
                    <a:pt x="19447" y="726282"/>
                    <a:pt x="54372" y="805260"/>
                  </a:cubicBezTo>
                  <a:cubicBezTo>
                    <a:pt x="89297" y="884238"/>
                    <a:pt x="167481" y="973932"/>
                    <a:pt x="216297" y="1026716"/>
                  </a:cubicBezTo>
                  <a:cubicBezTo>
                    <a:pt x="265113" y="1079500"/>
                    <a:pt x="318294" y="1088232"/>
                    <a:pt x="347266" y="1121966"/>
                  </a:cubicBezTo>
                  <a:cubicBezTo>
                    <a:pt x="376238" y="1155700"/>
                    <a:pt x="362348" y="1187450"/>
                    <a:pt x="390129" y="1229122"/>
                  </a:cubicBezTo>
                  <a:cubicBezTo>
                    <a:pt x="417910" y="1270794"/>
                    <a:pt x="465932" y="1346200"/>
                    <a:pt x="513954" y="1371997"/>
                  </a:cubicBezTo>
                  <a:cubicBezTo>
                    <a:pt x="561976" y="1397794"/>
                    <a:pt x="615951" y="1403351"/>
                    <a:pt x="678260" y="1383904"/>
                  </a:cubicBezTo>
                  <a:cubicBezTo>
                    <a:pt x="740569" y="1364457"/>
                    <a:pt x="845344" y="1312863"/>
                    <a:pt x="887810" y="1255316"/>
                  </a:cubicBezTo>
                  <a:cubicBezTo>
                    <a:pt x="930276" y="1197769"/>
                    <a:pt x="936229" y="1119981"/>
                    <a:pt x="933054" y="1038622"/>
                  </a:cubicBezTo>
                  <a:cubicBezTo>
                    <a:pt x="929879" y="957263"/>
                    <a:pt x="894954" y="854473"/>
                    <a:pt x="868760" y="767160"/>
                  </a:cubicBezTo>
                  <a:cubicBezTo>
                    <a:pt x="842566" y="679848"/>
                    <a:pt x="790179" y="588169"/>
                    <a:pt x="775891" y="514747"/>
                  </a:cubicBezTo>
                  <a:cubicBezTo>
                    <a:pt x="761603" y="441325"/>
                    <a:pt x="792163" y="382984"/>
                    <a:pt x="783035" y="333772"/>
                  </a:cubicBezTo>
                  <a:close/>
                </a:path>
              </a:pathLst>
            </a:cu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6" name="Volný tvar 15">
              <a:extLst>
                <a:ext uri="{FF2B5EF4-FFF2-40B4-BE49-F238E27FC236}">
                  <a16:creationId xmlns:a16="http://schemas.microsoft.com/office/drawing/2014/main" id="{5FE2351E-2C92-4A63-8FC5-2D6C7A1424FD}"/>
                </a:ext>
              </a:extLst>
            </p:cNvPr>
            <p:cNvSpPr/>
            <p:nvPr/>
          </p:nvSpPr>
          <p:spPr>
            <a:xfrm>
              <a:off x="436274" y="1177867"/>
              <a:ext cx="582032" cy="862276"/>
            </a:xfrm>
            <a:custGeom>
              <a:avLst/>
              <a:gdLst>
                <a:gd name="connsiteX0" fmla="*/ 294085 w 581026"/>
                <a:gd name="connsiteY0" fmla="*/ 858441 h 862013"/>
                <a:gd name="connsiteX1" fmla="*/ 241697 w 581026"/>
                <a:gd name="connsiteY1" fmla="*/ 789385 h 862013"/>
                <a:gd name="connsiteX2" fmla="*/ 139304 w 581026"/>
                <a:gd name="connsiteY2" fmla="*/ 703660 h 862013"/>
                <a:gd name="connsiteX3" fmla="*/ 108347 w 581026"/>
                <a:gd name="connsiteY3" fmla="*/ 641747 h 862013"/>
                <a:gd name="connsiteX4" fmla="*/ 51197 w 581026"/>
                <a:gd name="connsiteY4" fmla="*/ 567928 h 862013"/>
                <a:gd name="connsiteX5" fmla="*/ 36910 w 581026"/>
                <a:gd name="connsiteY5" fmla="*/ 401241 h 862013"/>
                <a:gd name="connsiteX6" fmla="*/ 1191 w 581026"/>
                <a:gd name="connsiteY6" fmla="*/ 236935 h 862013"/>
                <a:gd name="connsiteX7" fmla="*/ 44054 w 581026"/>
                <a:gd name="connsiteY7" fmla="*/ 84535 h 862013"/>
                <a:gd name="connsiteX8" fmla="*/ 182166 w 581026"/>
                <a:gd name="connsiteY8" fmla="*/ 5953 h 862013"/>
                <a:gd name="connsiteX9" fmla="*/ 375047 w 581026"/>
                <a:gd name="connsiteY9" fmla="*/ 48816 h 862013"/>
                <a:gd name="connsiteX10" fmla="*/ 498872 w 581026"/>
                <a:gd name="connsiteY10" fmla="*/ 220266 h 862013"/>
                <a:gd name="connsiteX11" fmla="*/ 422672 w 581026"/>
                <a:gd name="connsiteY11" fmla="*/ 401241 h 862013"/>
                <a:gd name="connsiteX12" fmla="*/ 317897 w 581026"/>
                <a:gd name="connsiteY12" fmla="*/ 477441 h 862013"/>
                <a:gd name="connsiteX13" fmla="*/ 296466 w 581026"/>
                <a:gd name="connsiteY13" fmla="*/ 603647 h 862013"/>
                <a:gd name="connsiteX14" fmla="*/ 327422 w 581026"/>
                <a:gd name="connsiteY14" fmla="*/ 527447 h 862013"/>
                <a:gd name="connsiteX15" fmla="*/ 406004 w 581026"/>
                <a:gd name="connsiteY15" fmla="*/ 503635 h 862013"/>
                <a:gd name="connsiteX16" fmla="*/ 436960 w 581026"/>
                <a:gd name="connsiteY16" fmla="*/ 453628 h 862013"/>
                <a:gd name="connsiteX17" fmla="*/ 460772 w 581026"/>
                <a:gd name="connsiteY17" fmla="*/ 470297 h 862013"/>
                <a:gd name="connsiteX18" fmla="*/ 453629 w 581026"/>
                <a:gd name="connsiteY18" fmla="*/ 520303 h 862013"/>
                <a:gd name="connsiteX19" fmla="*/ 470297 w 581026"/>
                <a:gd name="connsiteY19" fmla="*/ 603647 h 862013"/>
                <a:gd name="connsiteX20" fmla="*/ 541735 w 581026"/>
                <a:gd name="connsiteY20" fmla="*/ 684610 h 862013"/>
                <a:gd name="connsiteX21" fmla="*/ 579835 w 581026"/>
                <a:gd name="connsiteY21" fmla="*/ 753666 h 862013"/>
                <a:gd name="connsiteX22" fmla="*/ 548879 w 581026"/>
                <a:gd name="connsiteY22" fmla="*/ 832247 h 862013"/>
                <a:gd name="connsiteX23" fmla="*/ 458391 w 581026"/>
                <a:gd name="connsiteY23" fmla="*/ 839391 h 862013"/>
                <a:gd name="connsiteX24" fmla="*/ 391716 w 581026"/>
                <a:gd name="connsiteY24" fmla="*/ 753666 h 862013"/>
                <a:gd name="connsiteX25" fmla="*/ 382191 w 581026"/>
                <a:gd name="connsiteY25" fmla="*/ 696516 h 862013"/>
                <a:gd name="connsiteX26" fmla="*/ 320279 w 581026"/>
                <a:gd name="connsiteY26" fmla="*/ 667941 h 862013"/>
                <a:gd name="connsiteX27" fmla="*/ 270272 w 581026"/>
                <a:gd name="connsiteY27" fmla="*/ 634603 h 862013"/>
                <a:gd name="connsiteX28" fmla="*/ 227410 w 581026"/>
                <a:gd name="connsiteY28" fmla="*/ 575072 h 862013"/>
                <a:gd name="connsiteX29" fmla="*/ 236935 w 581026"/>
                <a:gd name="connsiteY29" fmla="*/ 467916 h 862013"/>
                <a:gd name="connsiteX30" fmla="*/ 294085 w 581026"/>
                <a:gd name="connsiteY30" fmla="*/ 382191 h 862013"/>
                <a:gd name="connsiteX31" fmla="*/ 401241 w 581026"/>
                <a:gd name="connsiteY31" fmla="*/ 301228 h 862013"/>
                <a:gd name="connsiteX32" fmla="*/ 458391 w 581026"/>
                <a:gd name="connsiteY32" fmla="*/ 260747 h 862013"/>
                <a:gd name="connsiteX33" fmla="*/ 427435 w 581026"/>
                <a:gd name="connsiteY33" fmla="*/ 232172 h 862013"/>
                <a:gd name="connsiteX34" fmla="*/ 389335 w 581026"/>
                <a:gd name="connsiteY34" fmla="*/ 198835 h 862013"/>
                <a:gd name="connsiteX35" fmla="*/ 384572 w 581026"/>
                <a:gd name="connsiteY35" fmla="*/ 139303 h 862013"/>
                <a:gd name="connsiteX36" fmla="*/ 365522 w 581026"/>
                <a:gd name="connsiteY36" fmla="*/ 75010 h 862013"/>
                <a:gd name="connsiteX37" fmla="*/ 205979 w 581026"/>
                <a:gd name="connsiteY37" fmla="*/ 55960 h 862013"/>
                <a:gd name="connsiteX38" fmla="*/ 96441 w 581026"/>
                <a:gd name="connsiteY38" fmla="*/ 82153 h 862013"/>
                <a:gd name="connsiteX39" fmla="*/ 32147 w 581026"/>
                <a:gd name="connsiteY39" fmla="*/ 141685 h 862013"/>
                <a:gd name="connsiteX40" fmla="*/ 34529 w 581026"/>
                <a:gd name="connsiteY40" fmla="*/ 291703 h 862013"/>
                <a:gd name="connsiteX41" fmla="*/ 60722 w 581026"/>
                <a:gd name="connsiteY41" fmla="*/ 396478 h 862013"/>
                <a:gd name="connsiteX42" fmla="*/ 98822 w 581026"/>
                <a:gd name="connsiteY42" fmla="*/ 460772 h 862013"/>
                <a:gd name="connsiteX43" fmla="*/ 101204 w 581026"/>
                <a:gd name="connsiteY43" fmla="*/ 536972 h 862013"/>
                <a:gd name="connsiteX44" fmla="*/ 146447 w 581026"/>
                <a:gd name="connsiteY44" fmla="*/ 606028 h 862013"/>
                <a:gd name="connsiteX45" fmla="*/ 184547 w 581026"/>
                <a:gd name="connsiteY45" fmla="*/ 653653 h 862013"/>
                <a:gd name="connsiteX46" fmla="*/ 191691 w 581026"/>
                <a:gd name="connsiteY46" fmla="*/ 708422 h 862013"/>
                <a:gd name="connsiteX47" fmla="*/ 251222 w 581026"/>
                <a:gd name="connsiteY47" fmla="*/ 767953 h 862013"/>
                <a:gd name="connsiteX48" fmla="*/ 294085 w 581026"/>
                <a:gd name="connsiteY48" fmla="*/ 858441 h 86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1026" h="862013">
                  <a:moveTo>
                    <a:pt x="294085" y="858441"/>
                  </a:moveTo>
                  <a:cubicBezTo>
                    <a:pt x="292497" y="862013"/>
                    <a:pt x="267494" y="815182"/>
                    <a:pt x="241697" y="789385"/>
                  </a:cubicBezTo>
                  <a:cubicBezTo>
                    <a:pt x="215900" y="763588"/>
                    <a:pt x="161529" y="728266"/>
                    <a:pt x="139304" y="703660"/>
                  </a:cubicBezTo>
                  <a:cubicBezTo>
                    <a:pt x="117079" y="679054"/>
                    <a:pt x="123032" y="664369"/>
                    <a:pt x="108347" y="641747"/>
                  </a:cubicBezTo>
                  <a:cubicBezTo>
                    <a:pt x="93663" y="619125"/>
                    <a:pt x="63103" y="608012"/>
                    <a:pt x="51197" y="567928"/>
                  </a:cubicBezTo>
                  <a:cubicBezTo>
                    <a:pt x="39291" y="527844"/>
                    <a:pt x="45244" y="456407"/>
                    <a:pt x="36910" y="401241"/>
                  </a:cubicBezTo>
                  <a:cubicBezTo>
                    <a:pt x="28576" y="346075"/>
                    <a:pt x="0" y="289719"/>
                    <a:pt x="1191" y="236935"/>
                  </a:cubicBezTo>
                  <a:cubicBezTo>
                    <a:pt x="2382" y="184151"/>
                    <a:pt x="13892" y="123032"/>
                    <a:pt x="44054" y="84535"/>
                  </a:cubicBezTo>
                  <a:cubicBezTo>
                    <a:pt x="74216" y="46038"/>
                    <a:pt x="127001" y="11906"/>
                    <a:pt x="182166" y="5953"/>
                  </a:cubicBezTo>
                  <a:cubicBezTo>
                    <a:pt x="237331" y="0"/>
                    <a:pt x="322263" y="13097"/>
                    <a:pt x="375047" y="48816"/>
                  </a:cubicBezTo>
                  <a:cubicBezTo>
                    <a:pt x="427831" y="84535"/>
                    <a:pt x="490935" y="161529"/>
                    <a:pt x="498872" y="220266"/>
                  </a:cubicBezTo>
                  <a:cubicBezTo>
                    <a:pt x="506810" y="279004"/>
                    <a:pt x="452834" y="358379"/>
                    <a:pt x="422672" y="401241"/>
                  </a:cubicBezTo>
                  <a:cubicBezTo>
                    <a:pt x="392510" y="444103"/>
                    <a:pt x="338931" y="443707"/>
                    <a:pt x="317897" y="477441"/>
                  </a:cubicBezTo>
                  <a:cubicBezTo>
                    <a:pt x="296863" y="511175"/>
                    <a:pt x="294879" y="595313"/>
                    <a:pt x="296466" y="603647"/>
                  </a:cubicBezTo>
                  <a:cubicBezTo>
                    <a:pt x="298053" y="611981"/>
                    <a:pt x="309166" y="544116"/>
                    <a:pt x="327422" y="527447"/>
                  </a:cubicBezTo>
                  <a:cubicBezTo>
                    <a:pt x="345678" y="510778"/>
                    <a:pt x="387748" y="515938"/>
                    <a:pt x="406004" y="503635"/>
                  </a:cubicBezTo>
                  <a:cubicBezTo>
                    <a:pt x="424260" y="491332"/>
                    <a:pt x="427832" y="459184"/>
                    <a:pt x="436960" y="453628"/>
                  </a:cubicBezTo>
                  <a:cubicBezTo>
                    <a:pt x="446088" y="448072"/>
                    <a:pt x="457994" y="459185"/>
                    <a:pt x="460772" y="470297"/>
                  </a:cubicBezTo>
                  <a:cubicBezTo>
                    <a:pt x="463550" y="481409"/>
                    <a:pt x="452042" y="498078"/>
                    <a:pt x="453629" y="520303"/>
                  </a:cubicBezTo>
                  <a:cubicBezTo>
                    <a:pt x="455216" y="542528"/>
                    <a:pt x="455613" y="576263"/>
                    <a:pt x="470297" y="603647"/>
                  </a:cubicBezTo>
                  <a:cubicBezTo>
                    <a:pt x="484981" y="631031"/>
                    <a:pt x="523479" y="659607"/>
                    <a:pt x="541735" y="684610"/>
                  </a:cubicBezTo>
                  <a:cubicBezTo>
                    <a:pt x="559991" y="709613"/>
                    <a:pt x="578644" y="729060"/>
                    <a:pt x="579835" y="753666"/>
                  </a:cubicBezTo>
                  <a:cubicBezTo>
                    <a:pt x="581026" y="778272"/>
                    <a:pt x="569120" y="817960"/>
                    <a:pt x="548879" y="832247"/>
                  </a:cubicBezTo>
                  <a:cubicBezTo>
                    <a:pt x="528638" y="846534"/>
                    <a:pt x="484585" y="852488"/>
                    <a:pt x="458391" y="839391"/>
                  </a:cubicBezTo>
                  <a:cubicBezTo>
                    <a:pt x="432197" y="826294"/>
                    <a:pt x="404416" y="777479"/>
                    <a:pt x="391716" y="753666"/>
                  </a:cubicBezTo>
                  <a:cubicBezTo>
                    <a:pt x="379016" y="729854"/>
                    <a:pt x="394097" y="710803"/>
                    <a:pt x="382191" y="696516"/>
                  </a:cubicBezTo>
                  <a:cubicBezTo>
                    <a:pt x="370285" y="682229"/>
                    <a:pt x="338932" y="678260"/>
                    <a:pt x="320279" y="667941"/>
                  </a:cubicBezTo>
                  <a:cubicBezTo>
                    <a:pt x="301626" y="657622"/>
                    <a:pt x="285750" y="650081"/>
                    <a:pt x="270272" y="634603"/>
                  </a:cubicBezTo>
                  <a:cubicBezTo>
                    <a:pt x="254794" y="619125"/>
                    <a:pt x="232966" y="602853"/>
                    <a:pt x="227410" y="575072"/>
                  </a:cubicBezTo>
                  <a:cubicBezTo>
                    <a:pt x="221854" y="547291"/>
                    <a:pt x="225823" y="500063"/>
                    <a:pt x="236935" y="467916"/>
                  </a:cubicBezTo>
                  <a:cubicBezTo>
                    <a:pt x="248048" y="435769"/>
                    <a:pt x="266701" y="409972"/>
                    <a:pt x="294085" y="382191"/>
                  </a:cubicBezTo>
                  <a:cubicBezTo>
                    <a:pt x="321469" y="354410"/>
                    <a:pt x="373857" y="321469"/>
                    <a:pt x="401241" y="301228"/>
                  </a:cubicBezTo>
                  <a:cubicBezTo>
                    <a:pt x="428625" y="280987"/>
                    <a:pt x="454025" y="272256"/>
                    <a:pt x="458391" y="260747"/>
                  </a:cubicBezTo>
                  <a:cubicBezTo>
                    <a:pt x="462757" y="249238"/>
                    <a:pt x="438944" y="242491"/>
                    <a:pt x="427435" y="232172"/>
                  </a:cubicBezTo>
                  <a:cubicBezTo>
                    <a:pt x="415926" y="221853"/>
                    <a:pt x="396479" y="214313"/>
                    <a:pt x="389335" y="198835"/>
                  </a:cubicBezTo>
                  <a:cubicBezTo>
                    <a:pt x="382191" y="183357"/>
                    <a:pt x="388541" y="159941"/>
                    <a:pt x="384572" y="139303"/>
                  </a:cubicBezTo>
                  <a:cubicBezTo>
                    <a:pt x="380603" y="118665"/>
                    <a:pt x="395287" y="88900"/>
                    <a:pt x="365522" y="75010"/>
                  </a:cubicBezTo>
                  <a:cubicBezTo>
                    <a:pt x="335757" y="61120"/>
                    <a:pt x="250826" y="54770"/>
                    <a:pt x="205979" y="55960"/>
                  </a:cubicBezTo>
                  <a:cubicBezTo>
                    <a:pt x="161132" y="57151"/>
                    <a:pt x="125413" y="67866"/>
                    <a:pt x="96441" y="82153"/>
                  </a:cubicBezTo>
                  <a:cubicBezTo>
                    <a:pt x="67469" y="96440"/>
                    <a:pt x="42466" y="106760"/>
                    <a:pt x="32147" y="141685"/>
                  </a:cubicBezTo>
                  <a:cubicBezTo>
                    <a:pt x="21828" y="176610"/>
                    <a:pt x="29767" y="249238"/>
                    <a:pt x="34529" y="291703"/>
                  </a:cubicBezTo>
                  <a:cubicBezTo>
                    <a:pt x="39292" y="334169"/>
                    <a:pt x="50007" y="368300"/>
                    <a:pt x="60722" y="396478"/>
                  </a:cubicBezTo>
                  <a:cubicBezTo>
                    <a:pt x="71438" y="424656"/>
                    <a:pt x="92075" y="437356"/>
                    <a:pt x="98822" y="460772"/>
                  </a:cubicBezTo>
                  <a:cubicBezTo>
                    <a:pt x="105569" y="484188"/>
                    <a:pt x="93267" y="512763"/>
                    <a:pt x="101204" y="536972"/>
                  </a:cubicBezTo>
                  <a:cubicBezTo>
                    <a:pt x="109141" y="561181"/>
                    <a:pt x="132557" y="586581"/>
                    <a:pt x="146447" y="606028"/>
                  </a:cubicBezTo>
                  <a:cubicBezTo>
                    <a:pt x="160337" y="625475"/>
                    <a:pt x="177006" y="636587"/>
                    <a:pt x="184547" y="653653"/>
                  </a:cubicBezTo>
                  <a:cubicBezTo>
                    <a:pt x="192088" y="670719"/>
                    <a:pt x="180579" y="689372"/>
                    <a:pt x="191691" y="708422"/>
                  </a:cubicBezTo>
                  <a:cubicBezTo>
                    <a:pt x="202803" y="727472"/>
                    <a:pt x="232569" y="746125"/>
                    <a:pt x="251222" y="767953"/>
                  </a:cubicBezTo>
                  <a:cubicBezTo>
                    <a:pt x="269875" y="789781"/>
                    <a:pt x="295673" y="854869"/>
                    <a:pt x="294085" y="858441"/>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sp>
        <p:nvSpPr>
          <p:cNvPr id="4" name="Rectangle 2">
            <a:extLst>
              <a:ext uri="{FF2B5EF4-FFF2-40B4-BE49-F238E27FC236}">
                <a16:creationId xmlns:a16="http://schemas.microsoft.com/office/drawing/2014/main" id="{2EC490A5-2680-47FE-BAA0-DE435D074898}"/>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a:defRPr/>
            </a:pPr>
            <a:r>
              <a:rPr lang="cs-CZ" sz="3600" b="1" kern="0" cap="small" dirty="0">
                <a:solidFill>
                  <a:srgbClr val="FFFFFF"/>
                </a:solidFill>
                <a:latin typeface="+mj-lt"/>
                <a:ea typeface="+mj-ea"/>
                <a:cs typeface="+mj-cs"/>
              </a:rPr>
              <a:t>Hypothalamus</a:t>
            </a:r>
          </a:p>
        </p:txBody>
      </p:sp>
      <p:sp>
        <p:nvSpPr>
          <p:cNvPr id="7" name="Volný tvar 6">
            <a:extLst>
              <a:ext uri="{FF2B5EF4-FFF2-40B4-BE49-F238E27FC236}">
                <a16:creationId xmlns:a16="http://schemas.microsoft.com/office/drawing/2014/main" id="{C8D29F61-4978-4084-98D7-4A03C4B8D308}"/>
              </a:ext>
            </a:extLst>
          </p:cNvPr>
          <p:cNvSpPr/>
          <p:nvPr/>
        </p:nvSpPr>
        <p:spPr>
          <a:xfrm>
            <a:off x="5150759" y="3487057"/>
            <a:ext cx="1917699" cy="1106714"/>
          </a:xfrm>
          <a:custGeom>
            <a:avLst/>
            <a:gdLst>
              <a:gd name="connsiteX0" fmla="*/ 890813 w 1917699"/>
              <a:gd name="connsiteY0" fmla="*/ 7257 h 1106714"/>
              <a:gd name="connsiteX1" fmla="*/ 596899 w 1917699"/>
              <a:gd name="connsiteY1" fmla="*/ 148772 h 1106714"/>
              <a:gd name="connsiteX2" fmla="*/ 194128 w 1917699"/>
              <a:gd name="connsiteY2" fmla="*/ 464457 h 1106714"/>
              <a:gd name="connsiteX3" fmla="*/ 9071 w 1917699"/>
              <a:gd name="connsiteY3" fmla="*/ 791029 h 1106714"/>
              <a:gd name="connsiteX4" fmla="*/ 139699 w 1917699"/>
              <a:gd name="connsiteY4" fmla="*/ 997857 h 1106714"/>
              <a:gd name="connsiteX5" fmla="*/ 531585 w 1917699"/>
              <a:gd name="connsiteY5" fmla="*/ 1041400 h 1106714"/>
              <a:gd name="connsiteX6" fmla="*/ 803728 w 1917699"/>
              <a:gd name="connsiteY6" fmla="*/ 997857 h 1106714"/>
              <a:gd name="connsiteX7" fmla="*/ 1326242 w 1917699"/>
              <a:gd name="connsiteY7" fmla="*/ 1030514 h 1106714"/>
              <a:gd name="connsiteX8" fmla="*/ 1783442 w 1917699"/>
              <a:gd name="connsiteY8" fmla="*/ 1084943 h 1106714"/>
              <a:gd name="connsiteX9" fmla="*/ 1914071 w 1917699"/>
              <a:gd name="connsiteY9" fmla="*/ 899886 h 1106714"/>
              <a:gd name="connsiteX10" fmla="*/ 1761671 w 1917699"/>
              <a:gd name="connsiteY10" fmla="*/ 486229 h 1106714"/>
              <a:gd name="connsiteX11" fmla="*/ 1217385 w 1917699"/>
              <a:gd name="connsiteY11" fmla="*/ 105229 h 1106714"/>
              <a:gd name="connsiteX12" fmla="*/ 890813 w 1917699"/>
              <a:gd name="connsiteY12" fmla="*/ 7257 h 1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7699" h="1106714">
                <a:moveTo>
                  <a:pt x="890813" y="7257"/>
                </a:moveTo>
                <a:cubicBezTo>
                  <a:pt x="787399" y="14514"/>
                  <a:pt x="713013" y="72572"/>
                  <a:pt x="596899" y="148772"/>
                </a:cubicBezTo>
                <a:cubicBezTo>
                  <a:pt x="480785" y="224972"/>
                  <a:pt x="292099" y="357414"/>
                  <a:pt x="194128" y="464457"/>
                </a:cubicBezTo>
                <a:cubicBezTo>
                  <a:pt x="96157" y="571500"/>
                  <a:pt x="18142" y="702129"/>
                  <a:pt x="9071" y="791029"/>
                </a:cubicBezTo>
                <a:cubicBezTo>
                  <a:pt x="0" y="879929"/>
                  <a:pt x="52613" y="956129"/>
                  <a:pt x="139699" y="997857"/>
                </a:cubicBezTo>
                <a:cubicBezTo>
                  <a:pt x="226785" y="1039585"/>
                  <a:pt x="420914" y="1041400"/>
                  <a:pt x="531585" y="1041400"/>
                </a:cubicBezTo>
                <a:cubicBezTo>
                  <a:pt x="642256" y="1041400"/>
                  <a:pt x="671285" y="999671"/>
                  <a:pt x="803728" y="997857"/>
                </a:cubicBezTo>
                <a:cubicBezTo>
                  <a:pt x="936171" y="996043"/>
                  <a:pt x="1162956" y="1016000"/>
                  <a:pt x="1326242" y="1030514"/>
                </a:cubicBezTo>
                <a:cubicBezTo>
                  <a:pt x="1489528" y="1045028"/>
                  <a:pt x="1685471" y="1106714"/>
                  <a:pt x="1783442" y="1084943"/>
                </a:cubicBezTo>
                <a:cubicBezTo>
                  <a:pt x="1881414" y="1063172"/>
                  <a:pt x="1917699" y="999672"/>
                  <a:pt x="1914071" y="899886"/>
                </a:cubicBezTo>
                <a:cubicBezTo>
                  <a:pt x="1910443" y="800100"/>
                  <a:pt x="1877785" y="618672"/>
                  <a:pt x="1761671" y="486229"/>
                </a:cubicBezTo>
                <a:cubicBezTo>
                  <a:pt x="1645557" y="353786"/>
                  <a:pt x="1355271" y="186872"/>
                  <a:pt x="1217385" y="105229"/>
                </a:cubicBezTo>
                <a:cubicBezTo>
                  <a:pt x="1079499" y="23586"/>
                  <a:pt x="994227" y="0"/>
                  <a:pt x="890813" y="7257"/>
                </a:cubicBezTo>
                <a:close/>
              </a:path>
            </a:pathLst>
          </a:cu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Volný tvar 7">
            <a:extLst>
              <a:ext uri="{FF2B5EF4-FFF2-40B4-BE49-F238E27FC236}">
                <a16:creationId xmlns:a16="http://schemas.microsoft.com/office/drawing/2014/main" id="{346382DF-A8FE-4694-9986-5868806DFC0A}"/>
              </a:ext>
            </a:extLst>
          </p:cNvPr>
          <p:cNvSpPr/>
          <p:nvPr/>
        </p:nvSpPr>
        <p:spPr>
          <a:xfrm>
            <a:off x="4597400" y="2812143"/>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Volný tvar 8">
            <a:extLst>
              <a:ext uri="{FF2B5EF4-FFF2-40B4-BE49-F238E27FC236}">
                <a16:creationId xmlns:a16="http://schemas.microsoft.com/office/drawing/2014/main" id="{83A24946-1326-41BB-B23C-EDD7BBE9FB68}"/>
              </a:ext>
            </a:extLst>
          </p:cNvPr>
          <p:cNvSpPr/>
          <p:nvPr/>
        </p:nvSpPr>
        <p:spPr>
          <a:xfrm>
            <a:off x="4737101" y="1556792"/>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Volný tvar 9">
            <a:extLst>
              <a:ext uri="{FF2B5EF4-FFF2-40B4-BE49-F238E27FC236}">
                <a16:creationId xmlns:a16="http://schemas.microsoft.com/office/drawing/2014/main" id="{B9DCB8AC-4A2E-4528-980D-B87D0ACE9929}"/>
              </a:ext>
            </a:extLst>
          </p:cNvPr>
          <p:cNvSpPr/>
          <p:nvPr/>
        </p:nvSpPr>
        <p:spPr>
          <a:xfrm>
            <a:off x="4925787" y="812800"/>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Volný tvar 10">
            <a:extLst>
              <a:ext uri="{FF2B5EF4-FFF2-40B4-BE49-F238E27FC236}">
                <a16:creationId xmlns:a16="http://schemas.microsoft.com/office/drawing/2014/main" id="{75551393-7C51-43C7-B369-55DF6828C2BB}"/>
              </a:ext>
            </a:extLst>
          </p:cNvPr>
          <p:cNvSpPr/>
          <p:nvPr/>
        </p:nvSpPr>
        <p:spPr>
          <a:xfrm flipH="1">
            <a:off x="6240016" y="2831784"/>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Volný tvar 11">
            <a:extLst>
              <a:ext uri="{FF2B5EF4-FFF2-40B4-BE49-F238E27FC236}">
                <a16:creationId xmlns:a16="http://schemas.microsoft.com/office/drawing/2014/main" id="{596994FC-B880-407A-8855-D17C5BB81C34}"/>
              </a:ext>
            </a:extLst>
          </p:cNvPr>
          <p:cNvSpPr/>
          <p:nvPr/>
        </p:nvSpPr>
        <p:spPr>
          <a:xfrm flipH="1">
            <a:off x="6282490" y="1579927"/>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 name="Volný tvar 12">
            <a:extLst>
              <a:ext uri="{FF2B5EF4-FFF2-40B4-BE49-F238E27FC236}">
                <a16:creationId xmlns:a16="http://schemas.microsoft.com/office/drawing/2014/main" id="{031397E3-94A8-408C-AFE7-BF242DA3726F}"/>
              </a:ext>
            </a:extLst>
          </p:cNvPr>
          <p:cNvSpPr/>
          <p:nvPr/>
        </p:nvSpPr>
        <p:spPr>
          <a:xfrm flipH="1">
            <a:off x="6456041" y="836712"/>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Volný tvar 5">
            <a:extLst>
              <a:ext uri="{FF2B5EF4-FFF2-40B4-BE49-F238E27FC236}">
                <a16:creationId xmlns:a16="http://schemas.microsoft.com/office/drawing/2014/main" id="{104F27BD-9E1E-43A8-AF55-BCDEC59E1634}"/>
              </a:ext>
            </a:extLst>
          </p:cNvPr>
          <p:cNvSpPr/>
          <p:nvPr/>
        </p:nvSpPr>
        <p:spPr>
          <a:xfrm>
            <a:off x="5880101" y="765176"/>
            <a:ext cx="519113" cy="3751263"/>
          </a:xfrm>
          <a:custGeom>
            <a:avLst/>
            <a:gdLst>
              <a:gd name="connsiteX0" fmla="*/ 489857 w 518886"/>
              <a:gd name="connsiteY0" fmla="*/ 3697514 h 3751943"/>
              <a:gd name="connsiteX1" fmla="*/ 272142 w 518886"/>
              <a:gd name="connsiteY1" fmla="*/ 3751943 h 3751943"/>
              <a:gd name="connsiteX2" fmla="*/ 32657 w 518886"/>
              <a:gd name="connsiteY2" fmla="*/ 3697514 h 3751943"/>
              <a:gd name="connsiteX3" fmla="*/ 76199 w 518886"/>
              <a:gd name="connsiteY3" fmla="*/ 3468914 h 3751943"/>
              <a:gd name="connsiteX4" fmla="*/ 185057 w 518886"/>
              <a:gd name="connsiteY4" fmla="*/ 3240314 h 3751943"/>
              <a:gd name="connsiteX5" fmla="*/ 195942 w 518886"/>
              <a:gd name="connsiteY5" fmla="*/ 2554514 h 3751943"/>
              <a:gd name="connsiteX6" fmla="*/ 195942 w 518886"/>
              <a:gd name="connsiteY6" fmla="*/ 627743 h 3751943"/>
              <a:gd name="connsiteX7" fmla="*/ 217714 w 518886"/>
              <a:gd name="connsiteY7" fmla="*/ 170543 h 3751943"/>
              <a:gd name="connsiteX8" fmla="*/ 250371 w 518886"/>
              <a:gd name="connsiteY8" fmla="*/ 7257 h 3751943"/>
              <a:gd name="connsiteX9" fmla="*/ 293914 w 518886"/>
              <a:gd name="connsiteY9" fmla="*/ 214086 h 3751943"/>
              <a:gd name="connsiteX10" fmla="*/ 304799 w 518886"/>
              <a:gd name="connsiteY10" fmla="*/ 954314 h 3751943"/>
              <a:gd name="connsiteX11" fmla="*/ 272142 w 518886"/>
              <a:gd name="connsiteY11" fmla="*/ 2761343 h 3751943"/>
              <a:gd name="connsiteX12" fmla="*/ 283028 w 518886"/>
              <a:gd name="connsiteY12" fmla="*/ 3327400 h 3751943"/>
              <a:gd name="connsiteX13" fmla="*/ 446314 w 518886"/>
              <a:gd name="connsiteY13" fmla="*/ 3534228 h 3751943"/>
              <a:gd name="connsiteX14" fmla="*/ 489857 w 518886"/>
              <a:gd name="connsiteY14" fmla="*/ 3697514 h 37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886" h="3751943">
                <a:moveTo>
                  <a:pt x="489857" y="3697514"/>
                </a:moveTo>
                <a:cubicBezTo>
                  <a:pt x="460828" y="3733800"/>
                  <a:pt x="348342" y="3751943"/>
                  <a:pt x="272142" y="3751943"/>
                </a:cubicBezTo>
                <a:cubicBezTo>
                  <a:pt x="195942" y="3751943"/>
                  <a:pt x="65314" y="3744685"/>
                  <a:pt x="32657" y="3697514"/>
                </a:cubicBezTo>
                <a:cubicBezTo>
                  <a:pt x="0" y="3650343"/>
                  <a:pt x="50799" y="3545114"/>
                  <a:pt x="76199" y="3468914"/>
                </a:cubicBezTo>
                <a:cubicBezTo>
                  <a:pt x="101599" y="3392714"/>
                  <a:pt x="165100" y="3392714"/>
                  <a:pt x="185057" y="3240314"/>
                </a:cubicBezTo>
                <a:cubicBezTo>
                  <a:pt x="205014" y="3087914"/>
                  <a:pt x="194128" y="2989942"/>
                  <a:pt x="195942" y="2554514"/>
                </a:cubicBezTo>
                <a:cubicBezTo>
                  <a:pt x="197756" y="2119086"/>
                  <a:pt x="192313" y="1025071"/>
                  <a:pt x="195942" y="627743"/>
                </a:cubicBezTo>
                <a:cubicBezTo>
                  <a:pt x="199571" y="230415"/>
                  <a:pt x="208643" y="273957"/>
                  <a:pt x="217714" y="170543"/>
                </a:cubicBezTo>
                <a:cubicBezTo>
                  <a:pt x="226785" y="67129"/>
                  <a:pt x="237671" y="0"/>
                  <a:pt x="250371" y="7257"/>
                </a:cubicBezTo>
                <a:cubicBezTo>
                  <a:pt x="263071" y="14514"/>
                  <a:pt x="284843" y="56243"/>
                  <a:pt x="293914" y="214086"/>
                </a:cubicBezTo>
                <a:cubicBezTo>
                  <a:pt x="302985" y="371929"/>
                  <a:pt x="308428" y="529771"/>
                  <a:pt x="304799" y="954314"/>
                </a:cubicBezTo>
                <a:cubicBezTo>
                  <a:pt x="301170" y="1378857"/>
                  <a:pt x="275771" y="2365829"/>
                  <a:pt x="272142" y="2761343"/>
                </a:cubicBezTo>
                <a:cubicBezTo>
                  <a:pt x="268513" y="3156857"/>
                  <a:pt x="253999" y="3198586"/>
                  <a:pt x="283028" y="3327400"/>
                </a:cubicBezTo>
                <a:cubicBezTo>
                  <a:pt x="312057" y="3456214"/>
                  <a:pt x="411843" y="3476171"/>
                  <a:pt x="446314" y="3534228"/>
                </a:cubicBezTo>
                <a:cubicBezTo>
                  <a:pt x="480785" y="3592285"/>
                  <a:pt x="518886" y="3661228"/>
                  <a:pt x="489857" y="3697514"/>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sp>
        <p:nvSpPr>
          <p:cNvPr id="21" name="TextovéPole 20">
            <a:extLst>
              <a:ext uri="{FF2B5EF4-FFF2-40B4-BE49-F238E27FC236}">
                <a16:creationId xmlns:a16="http://schemas.microsoft.com/office/drawing/2014/main" id="{AE63C60B-202D-4638-8296-BB647A050DB9}"/>
              </a:ext>
            </a:extLst>
          </p:cNvPr>
          <p:cNvSpPr txBox="1">
            <a:spLocks noChangeArrowheads="1"/>
          </p:cNvSpPr>
          <p:nvPr/>
        </p:nvSpPr>
        <p:spPr bwMode="auto">
          <a:xfrm>
            <a:off x="6096001" y="364490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ARC</a:t>
            </a:r>
          </a:p>
        </p:txBody>
      </p:sp>
      <p:sp>
        <p:nvSpPr>
          <p:cNvPr id="22" name="TextovéPole 21">
            <a:extLst>
              <a:ext uri="{FF2B5EF4-FFF2-40B4-BE49-F238E27FC236}">
                <a16:creationId xmlns:a16="http://schemas.microsoft.com/office/drawing/2014/main" id="{53F917AB-7DC1-4077-8436-2383ADDE0956}"/>
              </a:ext>
            </a:extLst>
          </p:cNvPr>
          <p:cNvSpPr txBox="1">
            <a:spLocks noChangeArrowheads="1"/>
          </p:cNvSpPr>
          <p:nvPr/>
        </p:nvSpPr>
        <p:spPr bwMode="auto">
          <a:xfrm>
            <a:off x="5591176" y="3625851"/>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ARC</a:t>
            </a:r>
          </a:p>
        </p:txBody>
      </p:sp>
      <p:sp>
        <p:nvSpPr>
          <p:cNvPr id="23" name="TextovéPole 22">
            <a:extLst>
              <a:ext uri="{FF2B5EF4-FFF2-40B4-BE49-F238E27FC236}">
                <a16:creationId xmlns:a16="http://schemas.microsoft.com/office/drawing/2014/main" id="{1889DE46-C22D-4DD5-8653-8514CB879DC0}"/>
              </a:ext>
            </a:extLst>
          </p:cNvPr>
          <p:cNvSpPr txBox="1">
            <a:spLocks noChangeArrowheads="1"/>
          </p:cNvSpPr>
          <p:nvPr/>
        </p:nvSpPr>
        <p:spPr bwMode="auto">
          <a:xfrm>
            <a:off x="5303838"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VMN</a:t>
            </a:r>
          </a:p>
        </p:txBody>
      </p:sp>
      <p:sp>
        <p:nvSpPr>
          <p:cNvPr id="24" name="TextovéPole 23">
            <a:extLst>
              <a:ext uri="{FF2B5EF4-FFF2-40B4-BE49-F238E27FC236}">
                <a16:creationId xmlns:a16="http://schemas.microsoft.com/office/drawing/2014/main" id="{43767A6A-7426-4AF8-907E-347B74D703C1}"/>
              </a:ext>
            </a:extLst>
          </p:cNvPr>
          <p:cNvSpPr txBox="1">
            <a:spLocks noChangeArrowheads="1"/>
          </p:cNvSpPr>
          <p:nvPr/>
        </p:nvSpPr>
        <p:spPr bwMode="auto">
          <a:xfrm>
            <a:off x="5232401"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DMN</a:t>
            </a:r>
          </a:p>
        </p:txBody>
      </p:sp>
      <p:sp>
        <p:nvSpPr>
          <p:cNvPr id="25" name="TextovéPole 24">
            <a:extLst>
              <a:ext uri="{FF2B5EF4-FFF2-40B4-BE49-F238E27FC236}">
                <a16:creationId xmlns:a16="http://schemas.microsoft.com/office/drawing/2014/main" id="{D3BAB0FF-86D9-40D2-86A3-905DE2148F39}"/>
              </a:ext>
            </a:extLst>
          </p:cNvPr>
          <p:cNvSpPr txBox="1">
            <a:spLocks noChangeArrowheads="1"/>
          </p:cNvSpPr>
          <p:nvPr/>
        </p:nvSpPr>
        <p:spPr bwMode="auto">
          <a:xfrm>
            <a:off x="5253039" y="908051"/>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PVN</a:t>
            </a:r>
          </a:p>
        </p:txBody>
      </p:sp>
      <p:sp>
        <p:nvSpPr>
          <p:cNvPr id="26" name="TextovéPole 25">
            <a:extLst>
              <a:ext uri="{FF2B5EF4-FFF2-40B4-BE49-F238E27FC236}">
                <a16:creationId xmlns:a16="http://schemas.microsoft.com/office/drawing/2014/main" id="{8EAB463E-2F05-40D8-A1CF-CBA58740E250}"/>
              </a:ext>
            </a:extLst>
          </p:cNvPr>
          <p:cNvSpPr txBox="1">
            <a:spLocks noChangeArrowheads="1"/>
          </p:cNvSpPr>
          <p:nvPr/>
        </p:nvSpPr>
        <p:spPr bwMode="auto">
          <a:xfrm>
            <a:off x="6311900" y="3049589"/>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VMN</a:t>
            </a:r>
          </a:p>
        </p:txBody>
      </p:sp>
      <p:sp>
        <p:nvSpPr>
          <p:cNvPr id="27" name="TextovéPole 26">
            <a:extLst>
              <a:ext uri="{FF2B5EF4-FFF2-40B4-BE49-F238E27FC236}">
                <a16:creationId xmlns:a16="http://schemas.microsoft.com/office/drawing/2014/main" id="{078F1EB6-DD2B-4282-84F6-3E7A33022560}"/>
              </a:ext>
            </a:extLst>
          </p:cNvPr>
          <p:cNvSpPr txBox="1">
            <a:spLocks noChangeArrowheads="1"/>
          </p:cNvSpPr>
          <p:nvPr/>
        </p:nvSpPr>
        <p:spPr bwMode="auto">
          <a:xfrm>
            <a:off x="6383339" y="1752601"/>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DMN</a:t>
            </a:r>
          </a:p>
        </p:txBody>
      </p:sp>
      <p:sp>
        <p:nvSpPr>
          <p:cNvPr id="28" name="TextovéPole 27">
            <a:extLst>
              <a:ext uri="{FF2B5EF4-FFF2-40B4-BE49-F238E27FC236}">
                <a16:creationId xmlns:a16="http://schemas.microsoft.com/office/drawing/2014/main" id="{6988E120-B77B-4F25-9636-814365657D4A}"/>
              </a:ext>
            </a:extLst>
          </p:cNvPr>
          <p:cNvSpPr txBox="1">
            <a:spLocks noChangeArrowheads="1"/>
          </p:cNvSpPr>
          <p:nvPr/>
        </p:nvSpPr>
        <p:spPr bwMode="auto">
          <a:xfrm>
            <a:off x="6542089" y="908051"/>
            <a:ext cx="554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PVN</a:t>
            </a:r>
          </a:p>
        </p:txBody>
      </p:sp>
      <p:sp>
        <p:nvSpPr>
          <p:cNvPr id="29" name="Volný tvar 28">
            <a:extLst>
              <a:ext uri="{FF2B5EF4-FFF2-40B4-BE49-F238E27FC236}">
                <a16:creationId xmlns:a16="http://schemas.microsoft.com/office/drawing/2014/main" id="{50F21664-8284-414F-8827-576DBAF8CBBA}"/>
              </a:ext>
            </a:extLst>
          </p:cNvPr>
          <p:cNvSpPr/>
          <p:nvPr/>
        </p:nvSpPr>
        <p:spPr>
          <a:xfrm rot="472414">
            <a:off x="4359276" y="1171575"/>
            <a:ext cx="760413" cy="971550"/>
          </a:xfrm>
          <a:custGeom>
            <a:avLst/>
            <a:gdLst>
              <a:gd name="connsiteX0" fmla="*/ 688975 w 688975"/>
              <a:gd name="connsiteY0" fmla="*/ 971550 h 971550"/>
              <a:gd name="connsiteX1" fmla="*/ 174625 w 688975"/>
              <a:gd name="connsiteY1" fmla="*/ 628650 h 971550"/>
              <a:gd name="connsiteX2" fmla="*/ 79375 w 688975"/>
              <a:gd name="connsiteY2" fmla="*/ 133350 h 971550"/>
              <a:gd name="connsiteX3" fmla="*/ 650875 w 688975"/>
              <a:gd name="connsiteY3" fmla="*/ 0 h 971550"/>
            </a:gdLst>
            <a:ahLst/>
            <a:cxnLst>
              <a:cxn ang="0">
                <a:pos x="connsiteX0" y="connsiteY0"/>
              </a:cxn>
              <a:cxn ang="0">
                <a:pos x="connsiteX1" y="connsiteY1"/>
              </a:cxn>
              <a:cxn ang="0">
                <a:pos x="connsiteX2" y="connsiteY2"/>
              </a:cxn>
              <a:cxn ang="0">
                <a:pos x="connsiteX3" y="connsiteY3"/>
              </a:cxn>
            </a:cxnLst>
            <a:rect l="l" t="t" r="r" b="b"/>
            <a:pathLst>
              <a:path w="688975" h="971550">
                <a:moveTo>
                  <a:pt x="688975" y="971550"/>
                </a:moveTo>
                <a:cubicBezTo>
                  <a:pt x="482600" y="869950"/>
                  <a:pt x="276225" y="768350"/>
                  <a:pt x="174625" y="628650"/>
                </a:cubicBezTo>
                <a:cubicBezTo>
                  <a:pt x="73025" y="488950"/>
                  <a:pt x="0" y="238125"/>
                  <a:pt x="79375" y="133350"/>
                </a:cubicBezTo>
                <a:cubicBezTo>
                  <a:pt x="158750" y="28575"/>
                  <a:pt x="404812" y="14287"/>
                  <a:pt x="650875" y="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0" name="Volný tvar 29">
            <a:extLst>
              <a:ext uri="{FF2B5EF4-FFF2-40B4-BE49-F238E27FC236}">
                <a16:creationId xmlns:a16="http://schemas.microsoft.com/office/drawing/2014/main" id="{485D29FE-5C41-4EEE-AF12-1D05AEFA7678}"/>
              </a:ext>
            </a:extLst>
          </p:cNvPr>
          <p:cNvSpPr/>
          <p:nvPr/>
        </p:nvSpPr>
        <p:spPr>
          <a:xfrm>
            <a:off x="4316414" y="2192339"/>
            <a:ext cx="771525" cy="1381125"/>
          </a:xfrm>
          <a:custGeom>
            <a:avLst/>
            <a:gdLst>
              <a:gd name="connsiteX0" fmla="*/ 771525 w 771525"/>
              <a:gd name="connsiteY0" fmla="*/ 0 h 1381125"/>
              <a:gd name="connsiteX1" fmla="*/ 390525 w 771525"/>
              <a:gd name="connsiteY1" fmla="*/ 171450 h 1381125"/>
              <a:gd name="connsiteX2" fmla="*/ 47625 w 771525"/>
              <a:gd name="connsiteY2" fmla="*/ 628650 h 1381125"/>
              <a:gd name="connsiteX3" fmla="*/ 104775 w 771525"/>
              <a:gd name="connsiteY3" fmla="*/ 1257300 h 1381125"/>
              <a:gd name="connsiteX4" fmla="*/ 466725 w 771525"/>
              <a:gd name="connsiteY4" fmla="*/ 137160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81125">
                <a:moveTo>
                  <a:pt x="771525" y="0"/>
                </a:moveTo>
                <a:cubicBezTo>
                  <a:pt x="641350" y="33337"/>
                  <a:pt x="511175" y="66675"/>
                  <a:pt x="390525" y="171450"/>
                </a:cubicBezTo>
                <a:cubicBezTo>
                  <a:pt x="269875" y="276225"/>
                  <a:pt x="95250" y="447675"/>
                  <a:pt x="47625" y="628650"/>
                </a:cubicBezTo>
                <a:cubicBezTo>
                  <a:pt x="0" y="809625"/>
                  <a:pt x="34925" y="1133475"/>
                  <a:pt x="104775" y="1257300"/>
                </a:cubicBezTo>
                <a:cubicBezTo>
                  <a:pt x="174625" y="1381125"/>
                  <a:pt x="320675" y="1376362"/>
                  <a:pt x="466725" y="137160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1" name="Volný tvar 30">
            <a:extLst>
              <a:ext uri="{FF2B5EF4-FFF2-40B4-BE49-F238E27FC236}">
                <a16:creationId xmlns:a16="http://schemas.microsoft.com/office/drawing/2014/main" id="{2E61B5DF-64A1-4579-92E0-673854950CD0}"/>
              </a:ext>
            </a:extLst>
          </p:cNvPr>
          <p:cNvSpPr/>
          <p:nvPr/>
        </p:nvSpPr>
        <p:spPr>
          <a:xfrm>
            <a:off x="5591175" y="2095500"/>
            <a:ext cx="323850" cy="901700"/>
          </a:xfrm>
          <a:custGeom>
            <a:avLst/>
            <a:gdLst>
              <a:gd name="connsiteX0" fmla="*/ 114300 w 323850"/>
              <a:gd name="connsiteY0" fmla="*/ 1009650 h 1009650"/>
              <a:gd name="connsiteX1" fmla="*/ 228600 w 323850"/>
              <a:gd name="connsiteY1" fmla="*/ 514350 h 1009650"/>
              <a:gd name="connsiteX2" fmla="*/ 285750 w 323850"/>
              <a:gd name="connsiteY2" fmla="*/ 133350 h 1009650"/>
              <a:gd name="connsiteX3" fmla="*/ 0 w 323850"/>
              <a:gd name="connsiteY3" fmla="*/ 0 h 1009650"/>
            </a:gdLst>
            <a:ahLst/>
            <a:cxnLst>
              <a:cxn ang="0">
                <a:pos x="connsiteX0" y="connsiteY0"/>
              </a:cxn>
              <a:cxn ang="0">
                <a:pos x="connsiteX1" y="connsiteY1"/>
              </a:cxn>
              <a:cxn ang="0">
                <a:pos x="connsiteX2" y="connsiteY2"/>
              </a:cxn>
              <a:cxn ang="0">
                <a:pos x="connsiteX3" y="connsiteY3"/>
              </a:cxn>
            </a:cxnLst>
            <a:rect l="l" t="t" r="r" b="b"/>
            <a:pathLst>
              <a:path w="323850" h="1009650">
                <a:moveTo>
                  <a:pt x="114300" y="1009650"/>
                </a:moveTo>
                <a:cubicBezTo>
                  <a:pt x="157162" y="835025"/>
                  <a:pt x="200025" y="660400"/>
                  <a:pt x="228600" y="514350"/>
                </a:cubicBezTo>
                <a:cubicBezTo>
                  <a:pt x="257175" y="368300"/>
                  <a:pt x="323850" y="219075"/>
                  <a:pt x="285750" y="133350"/>
                </a:cubicBezTo>
                <a:cubicBezTo>
                  <a:pt x="247650" y="47625"/>
                  <a:pt x="123825" y="23812"/>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2" name="Volný tvar 31">
            <a:extLst>
              <a:ext uri="{FF2B5EF4-FFF2-40B4-BE49-F238E27FC236}">
                <a16:creationId xmlns:a16="http://schemas.microsoft.com/office/drawing/2014/main" id="{AF534454-D9EA-446D-A6AE-AFEE3136CB83}"/>
              </a:ext>
            </a:extLst>
          </p:cNvPr>
          <p:cNvSpPr/>
          <p:nvPr/>
        </p:nvSpPr>
        <p:spPr>
          <a:xfrm>
            <a:off x="5591175" y="1295400"/>
            <a:ext cx="247650" cy="876300"/>
          </a:xfrm>
          <a:custGeom>
            <a:avLst/>
            <a:gdLst>
              <a:gd name="connsiteX0" fmla="*/ 247650 w 247650"/>
              <a:gd name="connsiteY0" fmla="*/ 876300 h 876300"/>
              <a:gd name="connsiteX1" fmla="*/ 171450 w 247650"/>
              <a:gd name="connsiteY1" fmla="*/ 209550 h 876300"/>
              <a:gd name="connsiteX2" fmla="*/ 0 w 247650"/>
              <a:gd name="connsiteY2" fmla="*/ 0 h 876300"/>
            </a:gdLst>
            <a:ahLst/>
            <a:cxnLst>
              <a:cxn ang="0">
                <a:pos x="connsiteX0" y="connsiteY0"/>
              </a:cxn>
              <a:cxn ang="0">
                <a:pos x="connsiteX1" y="connsiteY1"/>
              </a:cxn>
              <a:cxn ang="0">
                <a:pos x="connsiteX2" y="connsiteY2"/>
              </a:cxn>
            </a:cxnLst>
            <a:rect l="l" t="t" r="r" b="b"/>
            <a:pathLst>
              <a:path w="247650" h="876300">
                <a:moveTo>
                  <a:pt x="247650" y="876300"/>
                </a:moveTo>
                <a:cubicBezTo>
                  <a:pt x="230187" y="615950"/>
                  <a:pt x="212725" y="355600"/>
                  <a:pt x="171450" y="209550"/>
                </a:cubicBezTo>
                <a:cubicBezTo>
                  <a:pt x="130175" y="63500"/>
                  <a:pt x="65087" y="31750"/>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3" name="Volný tvar 32">
            <a:extLst>
              <a:ext uri="{FF2B5EF4-FFF2-40B4-BE49-F238E27FC236}">
                <a16:creationId xmlns:a16="http://schemas.microsoft.com/office/drawing/2014/main" id="{7B2B755A-79BB-46DF-A9D7-C6EDBC27D01B}"/>
              </a:ext>
            </a:extLst>
          </p:cNvPr>
          <p:cNvSpPr/>
          <p:nvPr/>
        </p:nvSpPr>
        <p:spPr>
          <a:xfrm>
            <a:off x="5154614" y="3211513"/>
            <a:ext cx="581025" cy="1009650"/>
          </a:xfrm>
          <a:custGeom>
            <a:avLst/>
            <a:gdLst>
              <a:gd name="connsiteX0" fmla="*/ 581025 w 581025"/>
              <a:gd name="connsiteY0" fmla="*/ 1009650 h 1009650"/>
              <a:gd name="connsiteX1" fmla="*/ 66675 w 581025"/>
              <a:gd name="connsiteY1" fmla="*/ 304800 h 1009650"/>
              <a:gd name="connsiteX2" fmla="*/ 180975 w 581025"/>
              <a:gd name="connsiteY2" fmla="*/ 0 h 1009650"/>
            </a:gdLst>
            <a:ahLst/>
            <a:cxnLst>
              <a:cxn ang="0">
                <a:pos x="connsiteX0" y="connsiteY0"/>
              </a:cxn>
              <a:cxn ang="0">
                <a:pos x="connsiteX1" y="connsiteY1"/>
              </a:cxn>
              <a:cxn ang="0">
                <a:pos x="connsiteX2" y="connsiteY2"/>
              </a:cxn>
            </a:cxnLst>
            <a:rect l="l" t="t" r="r" b="b"/>
            <a:pathLst>
              <a:path w="581025" h="1009650">
                <a:moveTo>
                  <a:pt x="581025" y="1009650"/>
                </a:moveTo>
                <a:cubicBezTo>
                  <a:pt x="357187" y="741362"/>
                  <a:pt x="133350" y="473075"/>
                  <a:pt x="66675" y="304800"/>
                </a:cubicBezTo>
                <a:cubicBezTo>
                  <a:pt x="0" y="136525"/>
                  <a:pt x="90487" y="68262"/>
                  <a:pt x="18097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4" name="Volný tvar 33">
            <a:extLst>
              <a:ext uri="{FF2B5EF4-FFF2-40B4-BE49-F238E27FC236}">
                <a16:creationId xmlns:a16="http://schemas.microsoft.com/office/drawing/2014/main" id="{34A0511F-0CE4-493C-8A81-3B5C25D8B643}"/>
              </a:ext>
            </a:extLst>
          </p:cNvPr>
          <p:cNvSpPr/>
          <p:nvPr/>
        </p:nvSpPr>
        <p:spPr>
          <a:xfrm>
            <a:off x="5102226" y="2060576"/>
            <a:ext cx="327025" cy="1368425"/>
          </a:xfrm>
          <a:custGeom>
            <a:avLst/>
            <a:gdLst>
              <a:gd name="connsiteX0" fmla="*/ 79375 w 327025"/>
              <a:gd name="connsiteY0" fmla="*/ 1047750 h 1047750"/>
              <a:gd name="connsiteX1" fmla="*/ 41275 w 327025"/>
              <a:gd name="connsiteY1" fmla="*/ 285750 h 1047750"/>
              <a:gd name="connsiteX2" fmla="*/ 327025 w 327025"/>
              <a:gd name="connsiteY2" fmla="*/ 0 h 1047750"/>
            </a:gdLst>
            <a:ahLst/>
            <a:cxnLst>
              <a:cxn ang="0">
                <a:pos x="connsiteX0" y="connsiteY0"/>
              </a:cxn>
              <a:cxn ang="0">
                <a:pos x="connsiteX1" y="connsiteY1"/>
              </a:cxn>
              <a:cxn ang="0">
                <a:pos x="connsiteX2" y="connsiteY2"/>
              </a:cxn>
            </a:cxnLst>
            <a:rect l="l" t="t" r="r" b="b"/>
            <a:pathLst>
              <a:path w="327025" h="1047750">
                <a:moveTo>
                  <a:pt x="79375" y="1047750"/>
                </a:moveTo>
                <a:cubicBezTo>
                  <a:pt x="39687" y="754062"/>
                  <a:pt x="0" y="460375"/>
                  <a:pt x="41275" y="285750"/>
                </a:cubicBezTo>
                <a:cubicBezTo>
                  <a:pt x="82550" y="111125"/>
                  <a:pt x="204787" y="55562"/>
                  <a:pt x="32702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5" name="Volný tvar 34">
            <a:extLst>
              <a:ext uri="{FF2B5EF4-FFF2-40B4-BE49-F238E27FC236}">
                <a16:creationId xmlns:a16="http://schemas.microsoft.com/office/drawing/2014/main" id="{241C77D4-272E-4E17-97BB-3A02841AF81C}"/>
              </a:ext>
            </a:extLst>
          </p:cNvPr>
          <p:cNvSpPr/>
          <p:nvPr/>
        </p:nvSpPr>
        <p:spPr>
          <a:xfrm rot="625859">
            <a:off x="5127626" y="1209676"/>
            <a:ext cx="149225" cy="1135063"/>
          </a:xfrm>
          <a:custGeom>
            <a:avLst/>
            <a:gdLst>
              <a:gd name="connsiteX0" fmla="*/ 95250 w 95250"/>
              <a:gd name="connsiteY0" fmla="*/ 933450 h 933450"/>
              <a:gd name="connsiteX1" fmla="*/ 0 w 95250"/>
              <a:gd name="connsiteY1" fmla="*/ 495300 h 933450"/>
              <a:gd name="connsiteX2" fmla="*/ 95250 w 95250"/>
              <a:gd name="connsiteY2" fmla="*/ 0 h 933450"/>
            </a:gdLst>
            <a:ahLst/>
            <a:cxnLst>
              <a:cxn ang="0">
                <a:pos x="connsiteX0" y="connsiteY0"/>
              </a:cxn>
              <a:cxn ang="0">
                <a:pos x="connsiteX1" y="connsiteY1"/>
              </a:cxn>
              <a:cxn ang="0">
                <a:pos x="connsiteX2" y="connsiteY2"/>
              </a:cxn>
            </a:cxnLst>
            <a:rect l="l" t="t" r="r" b="b"/>
            <a:pathLst>
              <a:path w="95250" h="933450">
                <a:moveTo>
                  <a:pt x="95250" y="933450"/>
                </a:moveTo>
                <a:cubicBezTo>
                  <a:pt x="47625" y="792162"/>
                  <a:pt x="0" y="650875"/>
                  <a:pt x="0" y="495300"/>
                </a:cubicBezTo>
                <a:cubicBezTo>
                  <a:pt x="0" y="339725"/>
                  <a:pt x="47625" y="169862"/>
                  <a:pt x="95250"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36" name="Elipsa 35">
            <a:extLst>
              <a:ext uri="{FF2B5EF4-FFF2-40B4-BE49-F238E27FC236}">
                <a16:creationId xmlns:a16="http://schemas.microsoft.com/office/drawing/2014/main" id="{0920F7AE-BB38-4C02-9104-231398BFC460}"/>
              </a:ext>
            </a:extLst>
          </p:cNvPr>
          <p:cNvSpPr/>
          <p:nvPr/>
        </p:nvSpPr>
        <p:spPr>
          <a:xfrm>
            <a:off x="2949575" y="1773238"/>
            <a:ext cx="914400"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cs-CZ" sz="1400" b="1" dirty="0">
                <a:solidFill>
                  <a:schemeClr val="tx1"/>
                </a:solidFill>
              </a:rPr>
              <a:t>LHA</a:t>
            </a:r>
          </a:p>
          <a:p>
            <a:pPr algn="ctr">
              <a:defRPr/>
            </a:pPr>
            <a:r>
              <a:rPr lang="cs-CZ" sz="1100" b="1" dirty="0">
                <a:solidFill>
                  <a:schemeClr val="tx1"/>
                </a:solidFill>
              </a:rPr>
              <a:t>MCH</a:t>
            </a:r>
          </a:p>
          <a:p>
            <a:pPr algn="ctr">
              <a:defRPr/>
            </a:pPr>
            <a:r>
              <a:rPr lang="cs-CZ" sz="1100" b="1" dirty="0">
                <a:solidFill>
                  <a:schemeClr val="tx1"/>
                </a:solidFill>
              </a:rPr>
              <a:t>CART</a:t>
            </a:r>
          </a:p>
        </p:txBody>
      </p:sp>
      <p:sp>
        <p:nvSpPr>
          <p:cNvPr id="37" name="Šipka dolů 36">
            <a:extLst>
              <a:ext uri="{FF2B5EF4-FFF2-40B4-BE49-F238E27FC236}">
                <a16:creationId xmlns:a16="http://schemas.microsoft.com/office/drawing/2014/main" id="{C92D9BCD-DB1E-4ED4-B746-515E6D2BAE38}"/>
              </a:ext>
            </a:extLst>
          </p:cNvPr>
          <p:cNvSpPr/>
          <p:nvPr/>
        </p:nvSpPr>
        <p:spPr>
          <a:xfrm rot="18251018">
            <a:off x="2361407" y="1353344"/>
            <a:ext cx="215900" cy="100806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8" name="TextovéPole 37">
            <a:extLst>
              <a:ext uri="{FF2B5EF4-FFF2-40B4-BE49-F238E27FC236}">
                <a16:creationId xmlns:a16="http://schemas.microsoft.com/office/drawing/2014/main" id="{571CE47A-93A2-4B7F-8A79-F184D7759A28}"/>
              </a:ext>
            </a:extLst>
          </p:cNvPr>
          <p:cNvSpPr txBox="1">
            <a:spLocks noChangeArrowheads="1"/>
          </p:cNvSpPr>
          <p:nvPr/>
        </p:nvSpPr>
        <p:spPr bwMode="auto">
          <a:xfrm rot="2088984">
            <a:off x="1871664" y="1984376"/>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OLFACTORY</a:t>
            </a:r>
          </a:p>
        </p:txBody>
      </p:sp>
      <p:sp>
        <p:nvSpPr>
          <p:cNvPr id="39" name="Šipka dolů 38">
            <a:extLst>
              <a:ext uri="{FF2B5EF4-FFF2-40B4-BE49-F238E27FC236}">
                <a16:creationId xmlns:a16="http://schemas.microsoft.com/office/drawing/2014/main" id="{40F1BE09-44FA-40DF-8E83-FBBD61E1C4A9}"/>
              </a:ext>
            </a:extLst>
          </p:cNvPr>
          <p:cNvSpPr/>
          <p:nvPr/>
        </p:nvSpPr>
        <p:spPr>
          <a:xfrm rot="16200000">
            <a:off x="4223544" y="1845469"/>
            <a:ext cx="215900" cy="792162"/>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48" name="Skupina 40">
            <a:extLst>
              <a:ext uri="{FF2B5EF4-FFF2-40B4-BE49-F238E27FC236}">
                <a16:creationId xmlns:a16="http://schemas.microsoft.com/office/drawing/2014/main" id="{C4499437-7CD9-4507-BA61-A6D25487CDF5}"/>
              </a:ext>
            </a:extLst>
          </p:cNvPr>
          <p:cNvGrpSpPr>
            <a:grpSpLocks/>
          </p:cNvGrpSpPr>
          <p:nvPr/>
        </p:nvGrpSpPr>
        <p:grpSpPr bwMode="auto">
          <a:xfrm>
            <a:off x="1631951" y="2997201"/>
            <a:ext cx="1031875" cy="1008063"/>
            <a:chOff x="301312" y="3789040"/>
            <a:chExt cx="1032143" cy="1008384"/>
          </a:xfrm>
        </p:grpSpPr>
        <p:grpSp>
          <p:nvGrpSpPr>
            <p:cNvPr id="114746" name="Skupina 19">
              <a:extLst>
                <a:ext uri="{FF2B5EF4-FFF2-40B4-BE49-F238E27FC236}">
                  <a16:creationId xmlns:a16="http://schemas.microsoft.com/office/drawing/2014/main" id="{154B5111-6CE0-4749-8CAD-0B332F9539D4}"/>
                </a:ext>
              </a:extLst>
            </p:cNvPr>
            <p:cNvGrpSpPr>
              <a:grpSpLocks/>
            </p:cNvGrpSpPr>
            <p:nvPr/>
          </p:nvGrpSpPr>
          <p:grpSpPr bwMode="auto">
            <a:xfrm rot="10800000">
              <a:off x="323528" y="3789040"/>
              <a:ext cx="1008856" cy="1007745"/>
              <a:chOff x="1258888" y="1628775"/>
              <a:chExt cx="1441450" cy="1439863"/>
            </a:xfrm>
          </p:grpSpPr>
          <p:sp>
            <p:nvSpPr>
              <p:cNvPr id="2" name="Elipsa 14">
                <a:extLst>
                  <a:ext uri="{FF2B5EF4-FFF2-40B4-BE49-F238E27FC236}">
                    <a16:creationId xmlns:a16="http://schemas.microsoft.com/office/drawing/2014/main" id="{4622B9CF-64EE-46B3-9643-06D19718B649}"/>
                  </a:ext>
                </a:extLst>
              </p:cNvPr>
              <p:cNvSpPr/>
              <p:nvPr/>
            </p:nvSpPr>
            <p:spPr>
              <a:xfrm>
                <a:off x="1259625" y="1627862"/>
                <a:ext cx="1440691" cy="1440776"/>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solidFill>
                    <a:schemeClr val="tx1"/>
                  </a:solidFill>
                  <a:latin typeface="Arial" pitchFamily="34" charset="0"/>
                </a:endParaRPr>
              </a:p>
            </p:txBody>
          </p:sp>
          <p:sp>
            <p:nvSpPr>
              <p:cNvPr id="78" name="Volný tvar 77">
                <a:extLst>
                  <a:ext uri="{FF2B5EF4-FFF2-40B4-BE49-F238E27FC236}">
                    <a16:creationId xmlns:a16="http://schemas.microsoft.com/office/drawing/2014/main" id="{D6551AA5-4BA5-4516-98C9-ACF476BC5DC0}"/>
                  </a:ext>
                </a:extLst>
              </p:cNvPr>
              <p:cNvSpPr/>
              <p:nvPr/>
            </p:nvSpPr>
            <p:spPr>
              <a:xfrm rot="16200000">
                <a:off x="1876734" y="2592183"/>
                <a:ext cx="211012" cy="741898"/>
              </a:xfrm>
              <a:custGeom>
                <a:avLst/>
                <a:gdLst>
                  <a:gd name="connsiteX0" fmla="*/ 252186 w 558800"/>
                  <a:gd name="connsiteY0" fmla="*/ 3628 h 1106714"/>
                  <a:gd name="connsiteX1" fmla="*/ 12700 w 558800"/>
                  <a:gd name="connsiteY1" fmla="*/ 537028 h 1106714"/>
                  <a:gd name="connsiteX2" fmla="*/ 328386 w 558800"/>
                  <a:gd name="connsiteY2" fmla="*/ 1103085 h 1106714"/>
                  <a:gd name="connsiteX3" fmla="*/ 546100 w 558800"/>
                  <a:gd name="connsiteY3" fmla="*/ 515257 h 1106714"/>
                  <a:gd name="connsiteX4" fmla="*/ 252186 w 558800"/>
                  <a:gd name="connsiteY4" fmla="*/ 3628 h 1106714"/>
                  <a:gd name="connsiteX0" fmla="*/ 183953 w 586094"/>
                  <a:gd name="connsiteY0" fmla="*/ 3628 h 2015164"/>
                  <a:gd name="connsiteX1" fmla="*/ 26347 w 586094"/>
                  <a:gd name="connsiteY1" fmla="*/ 1445478 h 2015164"/>
                  <a:gd name="connsiteX2" fmla="*/ 342033 w 586094"/>
                  <a:gd name="connsiteY2" fmla="*/ 2011535 h 2015164"/>
                  <a:gd name="connsiteX3" fmla="*/ 559747 w 586094"/>
                  <a:gd name="connsiteY3" fmla="*/ 1423707 h 2015164"/>
                  <a:gd name="connsiteX4" fmla="*/ 183953 w 586094"/>
                  <a:gd name="connsiteY4" fmla="*/ 3628 h 2015164"/>
                  <a:gd name="connsiteX0" fmla="*/ 169607 w 557402"/>
                  <a:gd name="connsiteY0" fmla="*/ 3628 h 2383521"/>
                  <a:gd name="connsiteX1" fmla="*/ 12001 w 557402"/>
                  <a:gd name="connsiteY1" fmla="*/ 1445478 h 2383521"/>
                  <a:gd name="connsiteX2" fmla="*/ 241615 w 557402"/>
                  <a:gd name="connsiteY2" fmla="*/ 2379892 h 2383521"/>
                  <a:gd name="connsiteX3" fmla="*/ 545401 w 557402"/>
                  <a:gd name="connsiteY3" fmla="*/ 1423707 h 2383521"/>
                  <a:gd name="connsiteX4" fmla="*/ 169607 w 557402"/>
                  <a:gd name="connsiteY4" fmla="*/ 3628 h 2383521"/>
                  <a:gd name="connsiteX0" fmla="*/ 242292 w 1550437"/>
                  <a:gd name="connsiteY0" fmla="*/ 36286 h 2448836"/>
                  <a:gd name="connsiteX1" fmla="*/ 84686 w 1550437"/>
                  <a:gd name="connsiteY1" fmla="*/ 1478136 h 2448836"/>
                  <a:gd name="connsiteX2" fmla="*/ 314300 w 1550437"/>
                  <a:gd name="connsiteY2" fmla="*/ 2412550 h 2448836"/>
                  <a:gd name="connsiteX3" fmla="*/ 1538436 w 1550437"/>
                  <a:gd name="connsiteY3" fmla="*/ 1260422 h 2448836"/>
                  <a:gd name="connsiteX4" fmla="*/ 242292 w 1550437"/>
                  <a:gd name="connsiteY4" fmla="*/ 36286 h 2448836"/>
                  <a:gd name="connsiteX0" fmla="*/ 1092120 w 2400265"/>
                  <a:gd name="connsiteY0" fmla="*/ 0 h 2376264"/>
                  <a:gd name="connsiteX1" fmla="*/ 12001 w 2400265"/>
                  <a:gd name="connsiteY1" fmla="*/ 1224135 h 2376264"/>
                  <a:gd name="connsiteX2" fmla="*/ 1164128 w 2400265"/>
                  <a:gd name="connsiteY2" fmla="*/ 2376264 h 2376264"/>
                  <a:gd name="connsiteX3" fmla="*/ 2388264 w 2400265"/>
                  <a:gd name="connsiteY3" fmla="*/ 1224136 h 2376264"/>
                  <a:gd name="connsiteX4" fmla="*/ 1092120 w 2400265"/>
                  <a:gd name="connsiteY4" fmla="*/ 0 h 2376264"/>
                  <a:gd name="connsiteX0" fmla="*/ 1152128 w 2376263"/>
                  <a:gd name="connsiteY0" fmla="*/ 0 h 2376265"/>
                  <a:gd name="connsiteX1" fmla="*/ 0 w 2376263"/>
                  <a:gd name="connsiteY1" fmla="*/ 1224136 h 2376265"/>
                  <a:gd name="connsiteX2" fmla="*/ 1152127 w 2376263"/>
                  <a:gd name="connsiteY2" fmla="*/ 2376265 h 2376265"/>
                  <a:gd name="connsiteX3" fmla="*/ 2376263 w 2376263"/>
                  <a:gd name="connsiteY3" fmla="*/ 1224137 h 2376265"/>
                  <a:gd name="connsiteX4" fmla="*/ 1152128 w 2376263"/>
                  <a:gd name="connsiteY4" fmla="*/ 0 h 2376265"/>
                  <a:gd name="connsiteX0" fmla="*/ 360040 w 1584175"/>
                  <a:gd name="connsiteY0" fmla="*/ 0 h 2376265"/>
                  <a:gd name="connsiteX1" fmla="*/ 0 w 1584175"/>
                  <a:gd name="connsiteY1" fmla="*/ 1224137 h 2376265"/>
                  <a:gd name="connsiteX2" fmla="*/ 360039 w 1584175"/>
                  <a:gd name="connsiteY2" fmla="*/ 2376265 h 2376265"/>
                  <a:gd name="connsiteX3" fmla="*/ 1584175 w 1584175"/>
                  <a:gd name="connsiteY3" fmla="*/ 1224137 h 2376265"/>
                  <a:gd name="connsiteX4" fmla="*/ 360040 w 1584175"/>
                  <a:gd name="connsiteY4" fmla="*/ 0 h 2376265"/>
                  <a:gd name="connsiteX0" fmla="*/ 360040 w 720080"/>
                  <a:gd name="connsiteY0" fmla="*/ 0 h 2376265"/>
                  <a:gd name="connsiteX1" fmla="*/ 0 w 720080"/>
                  <a:gd name="connsiteY1" fmla="*/ 1224137 h 2376265"/>
                  <a:gd name="connsiteX2" fmla="*/ 360039 w 720080"/>
                  <a:gd name="connsiteY2" fmla="*/ 2376265 h 2376265"/>
                  <a:gd name="connsiteX3" fmla="*/ 720080 w 720080"/>
                  <a:gd name="connsiteY3" fmla="*/ 1224137 h 2376265"/>
                  <a:gd name="connsiteX4" fmla="*/ 360040 w 720080"/>
                  <a:gd name="connsiteY4" fmla="*/ 0 h 237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0" h="2376265">
                    <a:moveTo>
                      <a:pt x="360040" y="0"/>
                    </a:moveTo>
                    <a:cubicBezTo>
                      <a:pt x="240027" y="0"/>
                      <a:pt x="0" y="828093"/>
                      <a:pt x="0" y="1224137"/>
                    </a:cubicBezTo>
                    <a:cubicBezTo>
                      <a:pt x="0" y="1620181"/>
                      <a:pt x="240026" y="2376265"/>
                      <a:pt x="360039" y="2376265"/>
                    </a:cubicBezTo>
                    <a:cubicBezTo>
                      <a:pt x="480052" y="2376265"/>
                      <a:pt x="720080" y="1620181"/>
                      <a:pt x="720080" y="1224137"/>
                    </a:cubicBezTo>
                    <a:cubicBezTo>
                      <a:pt x="720080" y="828093"/>
                      <a:pt x="480053" y="0"/>
                      <a:pt x="360040" y="0"/>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sp>
          <p:nvSpPr>
            <p:cNvPr id="40" name="Volný tvar 39">
              <a:extLst>
                <a:ext uri="{FF2B5EF4-FFF2-40B4-BE49-F238E27FC236}">
                  <a16:creationId xmlns:a16="http://schemas.microsoft.com/office/drawing/2014/main" id="{B354FBC3-5116-470C-90EA-52F47B2AC969}"/>
                </a:ext>
              </a:extLst>
            </p:cNvPr>
            <p:cNvSpPr/>
            <p:nvPr/>
          </p:nvSpPr>
          <p:spPr>
            <a:xfrm>
              <a:off x="301312" y="3857325"/>
              <a:ext cx="1032143" cy="940099"/>
            </a:xfrm>
            <a:custGeom>
              <a:avLst/>
              <a:gdLst>
                <a:gd name="connsiteX0" fmla="*/ 214630 w 1003300"/>
                <a:gd name="connsiteY0" fmla="*/ 13970 h 937260"/>
                <a:gd name="connsiteX1" fmla="*/ 39370 w 1003300"/>
                <a:gd name="connsiteY1" fmla="*/ 227330 h 937260"/>
                <a:gd name="connsiteX2" fmla="*/ 31750 w 1003300"/>
                <a:gd name="connsiteY2" fmla="*/ 615950 h 937260"/>
                <a:gd name="connsiteX3" fmla="*/ 229870 w 1003300"/>
                <a:gd name="connsiteY3" fmla="*/ 859790 h 937260"/>
                <a:gd name="connsiteX4" fmla="*/ 473710 w 1003300"/>
                <a:gd name="connsiteY4" fmla="*/ 928370 h 937260"/>
                <a:gd name="connsiteX5" fmla="*/ 717550 w 1003300"/>
                <a:gd name="connsiteY5" fmla="*/ 897890 h 937260"/>
                <a:gd name="connsiteX6" fmla="*/ 938530 w 1003300"/>
                <a:gd name="connsiteY6" fmla="*/ 692150 h 937260"/>
                <a:gd name="connsiteX7" fmla="*/ 999490 w 1003300"/>
                <a:gd name="connsiteY7" fmla="*/ 425450 h 937260"/>
                <a:gd name="connsiteX8" fmla="*/ 915670 w 1003300"/>
                <a:gd name="connsiteY8" fmla="*/ 151130 h 937260"/>
                <a:gd name="connsiteX9" fmla="*/ 793750 w 1003300"/>
                <a:gd name="connsiteY9" fmla="*/ 21590 h 937260"/>
                <a:gd name="connsiteX10" fmla="*/ 930910 w 1003300"/>
                <a:gd name="connsiteY10" fmla="*/ 280670 h 937260"/>
                <a:gd name="connsiteX11" fmla="*/ 923290 w 1003300"/>
                <a:gd name="connsiteY11" fmla="*/ 600710 h 937260"/>
                <a:gd name="connsiteX12" fmla="*/ 725170 w 1003300"/>
                <a:gd name="connsiteY12" fmla="*/ 829310 h 937260"/>
                <a:gd name="connsiteX13" fmla="*/ 481330 w 1003300"/>
                <a:gd name="connsiteY13" fmla="*/ 867410 h 937260"/>
                <a:gd name="connsiteX14" fmla="*/ 214630 w 1003300"/>
                <a:gd name="connsiteY14" fmla="*/ 791210 h 937260"/>
                <a:gd name="connsiteX15" fmla="*/ 54610 w 1003300"/>
                <a:gd name="connsiteY15" fmla="*/ 524510 h 937260"/>
                <a:gd name="connsiteX16" fmla="*/ 100330 w 1003300"/>
                <a:gd name="connsiteY16" fmla="*/ 173990 h 937260"/>
                <a:gd name="connsiteX17" fmla="*/ 214630 w 1003300"/>
                <a:gd name="connsiteY17" fmla="*/ 13970 h 937260"/>
                <a:gd name="connsiteX0" fmla="*/ 239708 w 1028378"/>
                <a:gd name="connsiteY0" fmla="*/ 13970 h 937260"/>
                <a:gd name="connsiteX1" fmla="*/ 64448 w 1028378"/>
                <a:gd name="connsiteY1" fmla="*/ 227330 h 937260"/>
                <a:gd name="connsiteX2" fmla="*/ 56828 w 1028378"/>
                <a:gd name="connsiteY2" fmla="*/ 615950 h 937260"/>
                <a:gd name="connsiteX3" fmla="*/ 254948 w 1028378"/>
                <a:gd name="connsiteY3" fmla="*/ 859790 h 937260"/>
                <a:gd name="connsiteX4" fmla="*/ 498788 w 1028378"/>
                <a:gd name="connsiteY4" fmla="*/ 928370 h 937260"/>
                <a:gd name="connsiteX5" fmla="*/ 742628 w 1028378"/>
                <a:gd name="connsiteY5" fmla="*/ 897890 h 937260"/>
                <a:gd name="connsiteX6" fmla="*/ 963608 w 1028378"/>
                <a:gd name="connsiteY6" fmla="*/ 692150 h 937260"/>
                <a:gd name="connsiteX7" fmla="*/ 1024568 w 1028378"/>
                <a:gd name="connsiteY7" fmla="*/ 425450 h 937260"/>
                <a:gd name="connsiteX8" fmla="*/ 940748 w 1028378"/>
                <a:gd name="connsiteY8" fmla="*/ 151130 h 937260"/>
                <a:gd name="connsiteX9" fmla="*/ 818828 w 1028378"/>
                <a:gd name="connsiteY9" fmla="*/ 21590 h 937260"/>
                <a:gd name="connsiteX10" fmla="*/ 955988 w 1028378"/>
                <a:gd name="connsiteY10" fmla="*/ 280670 h 937260"/>
                <a:gd name="connsiteX11" fmla="*/ 948368 w 1028378"/>
                <a:gd name="connsiteY11" fmla="*/ 600710 h 937260"/>
                <a:gd name="connsiteX12" fmla="*/ 750248 w 1028378"/>
                <a:gd name="connsiteY12" fmla="*/ 829310 h 937260"/>
                <a:gd name="connsiteX13" fmla="*/ 506408 w 1028378"/>
                <a:gd name="connsiteY13" fmla="*/ 867410 h 937260"/>
                <a:gd name="connsiteX14" fmla="*/ 239708 w 1028378"/>
                <a:gd name="connsiteY14" fmla="*/ 791210 h 937260"/>
                <a:gd name="connsiteX15" fmla="*/ 79688 w 1028378"/>
                <a:gd name="connsiteY15" fmla="*/ 524510 h 937260"/>
                <a:gd name="connsiteX16" fmla="*/ 125408 w 1028378"/>
                <a:gd name="connsiteY16" fmla="*/ 173990 h 937260"/>
                <a:gd name="connsiteX17" fmla="*/ 239708 w 1028378"/>
                <a:gd name="connsiteY17" fmla="*/ 13970 h 937260"/>
                <a:gd name="connsiteX0" fmla="*/ 239708 w 1028378"/>
                <a:gd name="connsiteY0" fmla="*/ 13970 h 946512"/>
                <a:gd name="connsiteX1" fmla="*/ 64448 w 1028378"/>
                <a:gd name="connsiteY1" fmla="*/ 227330 h 946512"/>
                <a:gd name="connsiteX2" fmla="*/ 56828 w 1028378"/>
                <a:gd name="connsiteY2" fmla="*/ 615950 h 946512"/>
                <a:gd name="connsiteX3" fmla="*/ 254948 w 1028378"/>
                <a:gd name="connsiteY3" fmla="*/ 859790 h 946512"/>
                <a:gd name="connsiteX4" fmla="*/ 454264 w 1028378"/>
                <a:gd name="connsiteY4" fmla="*/ 940162 h 946512"/>
                <a:gd name="connsiteX5" fmla="*/ 742628 w 1028378"/>
                <a:gd name="connsiteY5" fmla="*/ 897890 h 946512"/>
                <a:gd name="connsiteX6" fmla="*/ 963608 w 1028378"/>
                <a:gd name="connsiteY6" fmla="*/ 692150 h 946512"/>
                <a:gd name="connsiteX7" fmla="*/ 1024568 w 1028378"/>
                <a:gd name="connsiteY7" fmla="*/ 425450 h 946512"/>
                <a:gd name="connsiteX8" fmla="*/ 940748 w 1028378"/>
                <a:gd name="connsiteY8" fmla="*/ 151130 h 946512"/>
                <a:gd name="connsiteX9" fmla="*/ 818828 w 1028378"/>
                <a:gd name="connsiteY9" fmla="*/ 21590 h 946512"/>
                <a:gd name="connsiteX10" fmla="*/ 955988 w 1028378"/>
                <a:gd name="connsiteY10" fmla="*/ 280670 h 946512"/>
                <a:gd name="connsiteX11" fmla="*/ 948368 w 1028378"/>
                <a:gd name="connsiteY11" fmla="*/ 600710 h 946512"/>
                <a:gd name="connsiteX12" fmla="*/ 750248 w 1028378"/>
                <a:gd name="connsiteY12" fmla="*/ 829310 h 946512"/>
                <a:gd name="connsiteX13" fmla="*/ 506408 w 1028378"/>
                <a:gd name="connsiteY13" fmla="*/ 867410 h 946512"/>
                <a:gd name="connsiteX14" fmla="*/ 239708 w 1028378"/>
                <a:gd name="connsiteY14" fmla="*/ 791210 h 946512"/>
                <a:gd name="connsiteX15" fmla="*/ 79688 w 1028378"/>
                <a:gd name="connsiteY15" fmla="*/ 524510 h 946512"/>
                <a:gd name="connsiteX16" fmla="*/ 125408 w 1028378"/>
                <a:gd name="connsiteY16" fmla="*/ 173990 h 946512"/>
                <a:gd name="connsiteX17" fmla="*/ 239708 w 1028378"/>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6512"/>
                <a:gd name="connsiteX1" fmla="*/ 64448 w 1032143"/>
                <a:gd name="connsiteY1" fmla="*/ 227330 h 946512"/>
                <a:gd name="connsiteX2" fmla="*/ 56828 w 1032143"/>
                <a:gd name="connsiteY2" fmla="*/ 615950 h 946512"/>
                <a:gd name="connsiteX3" fmla="*/ 254948 w 1032143"/>
                <a:gd name="connsiteY3" fmla="*/ 859790 h 946512"/>
                <a:gd name="connsiteX4" fmla="*/ 454264 w 1032143"/>
                <a:gd name="connsiteY4" fmla="*/ 940162 h 946512"/>
                <a:gd name="connsiteX5" fmla="*/ 742628 w 1032143"/>
                <a:gd name="connsiteY5" fmla="*/ 897890 h 946512"/>
                <a:gd name="connsiteX6" fmla="*/ 963608 w 1032143"/>
                <a:gd name="connsiteY6" fmla="*/ 692150 h 946512"/>
                <a:gd name="connsiteX7" fmla="*/ 1024568 w 1032143"/>
                <a:gd name="connsiteY7" fmla="*/ 425450 h 946512"/>
                <a:gd name="connsiteX8" fmla="*/ 940748 w 1032143"/>
                <a:gd name="connsiteY8" fmla="*/ 151130 h 946512"/>
                <a:gd name="connsiteX9" fmla="*/ 818828 w 1032143"/>
                <a:gd name="connsiteY9" fmla="*/ 21590 h 946512"/>
                <a:gd name="connsiteX10" fmla="*/ 955988 w 1032143"/>
                <a:gd name="connsiteY10" fmla="*/ 280670 h 946512"/>
                <a:gd name="connsiteX11" fmla="*/ 948368 w 1032143"/>
                <a:gd name="connsiteY11" fmla="*/ 600710 h 946512"/>
                <a:gd name="connsiteX12" fmla="*/ 750248 w 1032143"/>
                <a:gd name="connsiteY12" fmla="*/ 829310 h 946512"/>
                <a:gd name="connsiteX13" fmla="*/ 506408 w 1032143"/>
                <a:gd name="connsiteY13" fmla="*/ 867410 h 946512"/>
                <a:gd name="connsiteX14" fmla="*/ 239708 w 1032143"/>
                <a:gd name="connsiteY14" fmla="*/ 791210 h 946512"/>
                <a:gd name="connsiteX15" fmla="*/ 79688 w 1032143"/>
                <a:gd name="connsiteY15" fmla="*/ 524510 h 946512"/>
                <a:gd name="connsiteX16" fmla="*/ 125408 w 1032143"/>
                <a:gd name="connsiteY16" fmla="*/ 173990 h 946512"/>
                <a:gd name="connsiteX17" fmla="*/ 239708 w 1032143"/>
                <a:gd name="connsiteY17" fmla="*/ 13970 h 946512"/>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 name="connsiteX0" fmla="*/ 239708 w 1032143"/>
                <a:gd name="connsiteY0" fmla="*/ 13970 h 940435"/>
                <a:gd name="connsiteX1" fmla="*/ 64448 w 1032143"/>
                <a:gd name="connsiteY1" fmla="*/ 227330 h 940435"/>
                <a:gd name="connsiteX2" fmla="*/ 56828 w 1032143"/>
                <a:gd name="connsiteY2" fmla="*/ 615950 h 940435"/>
                <a:gd name="connsiteX3" fmla="*/ 254948 w 1032143"/>
                <a:gd name="connsiteY3" fmla="*/ 859790 h 940435"/>
                <a:gd name="connsiteX4" fmla="*/ 454264 w 1032143"/>
                <a:gd name="connsiteY4" fmla="*/ 940162 h 940435"/>
                <a:gd name="connsiteX5" fmla="*/ 742628 w 1032143"/>
                <a:gd name="connsiteY5" fmla="*/ 897890 h 940435"/>
                <a:gd name="connsiteX6" fmla="*/ 963608 w 1032143"/>
                <a:gd name="connsiteY6" fmla="*/ 692150 h 940435"/>
                <a:gd name="connsiteX7" fmla="*/ 1024568 w 1032143"/>
                <a:gd name="connsiteY7" fmla="*/ 425450 h 940435"/>
                <a:gd name="connsiteX8" fmla="*/ 940748 w 1032143"/>
                <a:gd name="connsiteY8" fmla="*/ 151130 h 940435"/>
                <a:gd name="connsiteX9" fmla="*/ 818828 w 1032143"/>
                <a:gd name="connsiteY9" fmla="*/ 21590 h 940435"/>
                <a:gd name="connsiteX10" fmla="*/ 955988 w 1032143"/>
                <a:gd name="connsiteY10" fmla="*/ 280670 h 940435"/>
                <a:gd name="connsiteX11" fmla="*/ 948368 w 1032143"/>
                <a:gd name="connsiteY11" fmla="*/ 600710 h 940435"/>
                <a:gd name="connsiteX12" fmla="*/ 750248 w 1032143"/>
                <a:gd name="connsiteY12" fmla="*/ 829310 h 940435"/>
                <a:gd name="connsiteX13" fmla="*/ 506408 w 1032143"/>
                <a:gd name="connsiteY13" fmla="*/ 867410 h 940435"/>
                <a:gd name="connsiteX14" fmla="*/ 239708 w 1032143"/>
                <a:gd name="connsiteY14" fmla="*/ 791210 h 940435"/>
                <a:gd name="connsiteX15" fmla="*/ 79688 w 1032143"/>
                <a:gd name="connsiteY15" fmla="*/ 524510 h 940435"/>
                <a:gd name="connsiteX16" fmla="*/ 125408 w 1032143"/>
                <a:gd name="connsiteY16" fmla="*/ 173990 h 940435"/>
                <a:gd name="connsiteX17" fmla="*/ 239708 w 1032143"/>
                <a:gd name="connsiteY17" fmla="*/ 13970 h 94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143" h="940435">
                  <a:moveTo>
                    <a:pt x="239708" y="13970"/>
                  </a:moveTo>
                  <a:cubicBezTo>
                    <a:pt x="229548" y="22860"/>
                    <a:pt x="94928" y="127000"/>
                    <a:pt x="64448" y="227330"/>
                  </a:cubicBezTo>
                  <a:cubicBezTo>
                    <a:pt x="33968" y="327660"/>
                    <a:pt x="0" y="438036"/>
                    <a:pt x="56828" y="615950"/>
                  </a:cubicBezTo>
                  <a:cubicBezTo>
                    <a:pt x="88578" y="721360"/>
                    <a:pt x="188709" y="805755"/>
                    <a:pt x="254948" y="859790"/>
                  </a:cubicBezTo>
                  <a:cubicBezTo>
                    <a:pt x="379552" y="923623"/>
                    <a:pt x="343466" y="921385"/>
                    <a:pt x="454264" y="940162"/>
                  </a:cubicBezTo>
                  <a:cubicBezTo>
                    <a:pt x="562035" y="940435"/>
                    <a:pt x="629112" y="929973"/>
                    <a:pt x="742628" y="897890"/>
                  </a:cubicBezTo>
                  <a:cubicBezTo>
                    <a:pt x="827519" y="856555"/>
                    <a:pt x="916618" y="770890"/>
                    <a:pt x="963608" y="692150"/>
                  </a:cubicBezTo>
                  <a:cubicBezTo>
                    <a:pt x="1010598" y="613410"/>
                    <a:pt x="1028378" y="515620"/>
                    <a:pt x="1024568" y="425450"/>
                  </a:cubicBezTo>
                  <a:cubicBezTo>
                    <a:pt x="1032143" y="276617"/>
                    <a:pt x="975038" y="218440"/>
                    <a:pt x="940748" y="151130"/>
                  </a:cubicBezTo>
                  <a:cubicBezTo>
                    <a:pt x="906458" y="83820"/>
                    <a:pt x="816288" y="0"/>
                    <a:pt x="818828" y="21590"/>
                  </a:cubicBezTo>
                  <a:cubicBezTo>
                    <a:pt x="821368" y="43180"/>
                    <a:pt x="934398" y="184150"/>
                    <a:pt x="955988" y="280670"/>
                  </a:cubicBezTo>
                  <a:cubicBezTo>
                    <a:pt x="977578" y="377190"/>
                    <a:pt x="982658" y="509270"/>
                    <a:pt x="948368" y="600710"/>
                  </a:cubicBezTo>
                  <a:cubicBezTo>
                    <a:pt x="914078" y="692150"/>
                    <a:pt x="823908" y="784860"/>
                    <a:pt x="750248" y="829310"/>
                  </a:cubicBezTo>
                  <a:cubicBezTo>
                    <a:pt x="676588" y="873760"/>
                    <a:pt x="591498" y="873760"/>
                    <a:pt x="506408" y="867410"/>
                  </a:cubicBezTo>
                  <a:cubicBezTo>
                    <a:pt x="421318" y="861060"/>
                    <a:pt x="310828" y="848360"/>
                    <a:pt x="239708" y="791210"/>
                  </a:cubicBezTo>
                  <a:cubicBezTo>
                    <a:pt x="168588" y="734060"/>
                    <a:pt x="98738" y="627380"/>
                    <a:pt x="79688" y="524510"/>
                  </a:cubicBezTo>
                  <a:cubicBezTo>
                    <a:pt x="60638" y="421640"/>
                    <a:pt x="97468" y="252730"/>
                    <a:pt x="125408" y="173990"/>
                  </a:cubicBezTo>
                  <a:cubicBezTo>
                    <a:pt x="153348" y="95250"/>
                    <a:pt x="249868" y="5080"/>
                    <a:pt x="239708" y="13970"/>
                  </a:cubicBezTo>
                  <a:close/>
                </a:path>
              </a:pathLst>
            </a:cu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
        <p:nvSpPr>
          <p:cNvPr id="42" name="TextovéPole 41">
            <a:extLst>
              <a:ext uri="{FF2B5EF4-FFF2-40B4-BE49-F238E27FC236}">
                <a16:creationId xmlns:a16="http://schemas.microsoft.com/office/drawing/2014/main" id="{7C7349F5-21DD-4015-8322-D647114318B6}"/>
              </a:ext>
            </a:extLst>
          </p:cNvPr>
          <p:cNvSpPr txBox="1">
            <a:spLocks noChangeArrowheads="1"/>
          </p:cNvSpPr>
          <p:nvPr/>
        </p:nvSpPr>
        <p:spPr bwMode="auto">
          <a:xfrm>
            <a:off x="1773238" y="3584576"/>
            <a:ext cx="88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RETINA</a:t>
            </a:r>
          </a:p>
        </p:txBody>
      </p:sp>
      <p:sp>
        <p:nvSpPr>
          <p:cNvPr id="43" name="Šipka dolů 42">
            <a:extLst>
              <a:ext uri="{FF2B5EF4-FFF2-40B4-BE49-F238E27FC236}">
                <a16:creationId xmlns:a16="http://schemas.microsoft.com/office/drawing/2014/main" id="{C1AD8996-BF37-446C-B2E4-FF77FF515C37}"/>
              </a:ext>
            </a:extLst>
          </p:cNvPr>
          <p:cNvSpPr/>
          <p:nvPr/>
        </p:nvSpPr>
        <p:spPr>
          <a:xfrm rot="14885592">
            <a:off x="3640931" y="1994694"/>
            <a:ext cx="230188" cy="2159000"/>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51" name="Skupina 99">
            <a:extLst>
              <a:ext uri="{FF2B5EF4-FFF2-40B4-BE49-F238E27FC236}">
                <a16:creationId xmlns:a16="http://schemas.microsoft.com/office/drawing/2014/main" id="{E7054EB5-6C24-4620-B418-919AFF67CEF4}"/>
              </a:ext>
            </a:extLst>
          </p:cNvPr>
          <p:cNvGrpSpPr>
            <a:grpSpLocks/>
          </p:cNvGrpSpPr>
          <p:nvPr/>
        </p:nvGrpSpPr>
        <p:grpSpPr bwMode="auto">
          <a:xfrm>
            <a:off x="7680326" y="1793875"/>
            <a:ext cx="2016125" cy="914400"/>
            <a:chOff x="6156176" y="1794520"/>
            <a:chExt cx="2016224" cy="914400"/>
          </a:xfrm>
        </p:grpSpPr>
        <p:sp>
          <p:nvSpPr>
            <p:cNvPr id="98" name="Elipsa 97">
              <a:extLst>
                <a:ext uri="{FF2B5EF4-FFF2-40B4-BE49-F238E27FC236}">
                  <a16:creationId xmlns:a16="http://schemas.microsoft.com/office/drawing/2014/main" id="{60615AEB-FB9A-44BD-B2FC-62D65F33F568}"/>
                </a:ext>
              </a:extLst>
            </p:cNvPr>
            <p:cNvSpPr/>
            <p:nvPr/>
          </p:nvSpPr>
          <p:spPr>
            <a:xfrm>
              <a:off x="6681665" y="1794520"/>
              <a:ext cx="914445"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cs-CZ" sz="1400" b="1" dirty="0">
                  <a:solidFill>
                    <a:schemeClr val="tx1"/>
                  </a:solidFill>
                </a:rPr>
                <a:t>LHA</a:t>
              </a:r>
            </a:p>
            <a:p>
              <a:pPr algn="ctr">
                <a:defRPr/>
              </a:pPr>
              <a:endParaRPr lang="cs-CZ" sz="1400" b="1" dirty="0">
                <a:solidFill>
                  <a:schemeClr val="tx1"/>
                </a:solidFill>
              </a:endParaRPr>
            </a:p>
            <a:p>
              <a:pPr algn="ctr">
                <a:defRPr/>
              </a:pPr>
              <a:endParaRPr lang="cs-CZ" sz="1400" b="1" dirty="0">
                <a:solidFill>
                  <a:schemeClr val="tx1"/>
                </a:solidFill>
              </a:endParaRPr>
            </a:p>
          </p:txBody>
        </p:sp>
        <p:sp>
          <p:nvSpPr>
            <p:cNvPr id="114754" name="Obdélník 98">
              <a:extLst>
                <a:ext uri="{FF2B5EF4-FFF2-40B4-BE49-F238E27FC236}">
                  <a16:creationId xmlns:a16="http://schemas.microsoft.com/office/drawing/2014/main" id="{C1E758DE-6E3E-493E-BB36-021FD1AF7017}"/>
                </a:ext>
              </a:extLst>
            </p:cNvPr>
            <p:cNvSpPr>
              <a:spLocks noChangeArrowheads="1"/>
            </p:cNvSpPr>
            <p:nvPr/>
          </p:nvSpPr>
          <p:spPr bwMode="auto">
            <a:xfrm>
              <a:off x="6156176" y="2134017"/>
              <a:ext cx="20162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100" b="1"/>
                <a:t>DYNORPHIN</a:t>
              </a:r>
            </a:p>
            <a:p>
              <a:pPr algn="ctr"/>
              <a:r>
                <a:rPr lang="cs-CZ" altLang="cs-CZ" sz="1100" b="1"/>
                <a:t>OREXINS</a:t>
              </a:r>
            </a:p>
          </p:txBody>
        </p:sp>
      </p:grpSp>
      <p:sp>
        <p:nvSpPr>
          <p:cNvPr id="101" name="Volný tvar 100">
            <a:extLst>
              <a:ext uri="{FF2B5EF4-FFF2-40B4-BE49-F238E27FC236}">
                <a16:creationId xmlns:a16="http://schemas.microsoft.com/office/drawing/2014/main" id="{33AB7A22-B682-4E4F-9D73-5D01598BE1DA}"/>
              </a:ext>
            </a:extLst>
          </p:cNvPr>
          <p:cNvSpPr/>
          <p:nvPr/>
        </p:nvSpPr>
        <p:spPr>
          <a:xfrm>
            <a:off x="7366000" y="2222500"/>
            <a:ext cx="838200" cy="14288"/>
          </a:xfrm>
          <a:custGeom>
            <a:avLst/>
            <a:gdLst>
              <a:gd name="connsiteX0" fmla="*/ 838200 w 838200"/>
              <a:gd name="connsiteY0" fmla="*/ 12700 h 14817"/>
              <a:gd name="connsiteX1" fmla="*/ 495300 w 838200"/>
              <a:gd name="connsiteY1" fmla="*/ 12700 h 14817"/>
              <a:gd name="connsiteX2" fmla="*/ 0 w 838200"/>
              <a:gd name="connsiteY2" fmla="*/ 0 h 14817"/>
            </a:gdLst>
            <a:ahLst/>
            <a:cxnLst>
              <a:cxn ang="0">
                <a:pos x="connsiteX0" y="connsiteY0"/>
              </a:cxn>
              <a:cxn ang="0">
                <a:pos x="connsiteX1" y="connsiteY1"/>
              </a:cxn>
              <a:cxn ang="0">
                <a:pos x="connsiteX2" y="connsiteY2"/>
              </a:cxn>
            </a:cxnLst>
            <a:rect l="l" t="t" r="r" b="b"/>
            <a:pathLst>
              <a:path w="838200" h="14817">
                <a:moveTo>
                  <a:pt x="838200" y="12700"/>
                </a:moveTo>
                <a:cubicBezTo>
                  <a:pt x="736600" y="13758"/>
                  <a:pt x="635000" y="14817"/>
                  <a:pt x="495300" y="12700"/>
                </a:cubicBezTo>
                <a:cubicBezTo>
                  <a:pt x="355600" y="10583"/>
                  <a:pt x="177800" y="5291"/>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02" name="Volný tvar 101">
            <a:extLst>
              <a:ext uri="{FF2B5EF4-FFF2-40B4-BE49-F238E27FC236}">
                <a16:creationId xmlns:a16="http://schemas.microsoft.com/office/drawing/2014/main" id="{D5E22E48-D014-4F0E-BF48-76E3E59A8E2A}"/>
              </a:ext>
            </a:extLst>
          </p:cNvPr>
          <p:cNvSpPr/>
          <p:nvPr/>
        </p:nvSpPr>
        <p:spPr>
          <a:xfrm>
            <a:off x="7239000" y="1168400"/>
            <a:ext cx="571500" cy="1054100"/>
          </a:xfrm>
          <a:custGeom>
            <a:avLst/>
            <a:gdLst>
              <a:gd name="connsiteX0" fmla="*/ 571500 w 571500"/>
              <a:gd name="connsiteY0" fmla="*/ 1054100 h 1054100"/>
              <a:gd name="connsiteX1" fmla="*/ 457200 w 571500"/>
              <a:gd name="connsiteY1" fmla="*/ 266700 h 1054100"/>
              <a:gd name="connsiteX2" fmla="*/ 0 w 571500"/>
              <a:gd name="connsiteY2" fmla="*/ 0 h 1054100"/>
            </a:gdLst>
            <a:ahLst/>
            <a:cxnLst>
              <a:cxn ang="0">
                <a:pos x="connsiteX0" y="connsiteY0"/>
              </a:cxn>
              <a:cxn ang="0">
                <a:pos x="connsiteX1" y="connsiteY1"/>
              </a:cxn>
              <a:cxn ang="0">
                <a:pos x="connsiteX2" y="connsiteY2"/>
              </a:cxn>
            </a:cxnLst>
            <a:rect l="l" t="t" r="r" b="b"/>
            <a:pathLst>
              <a:path w="571500" h="1054100">
                <a:moveTo>
                  <a:pt x="571500" y="1054100"/>
                </a:moveTo>
                <a:cubicBezTo>
                  <a:pt x="561975" y="748241"/>
                  <a:pt x="552450" y="442383"/>
                  <a:pt x="457200" y="266700"/>
                </a:cubicBezTo>
                <a:cubicBezTo>
                  <a:pt x="361950" y="91017"/>
                  <a:pt x="180975" y="45508"/>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03" name="Volný tvar 102">
            <a:extLst>
              <a:ext uri="{FF2B5EF4-FFF2-40B4-BE49-F238E27FC236}">
                <a16:creationId xmlns:a16="http://schemas.microsoft.com/office/drawing/2014/main" id="{19AA5A0E-88B8-49E6-9DCE-B67096640747}"/>
              </a:ext>
            </a:extLst>
          </p:cNvPr>
          <p:cNvSpPr/>
          <p:nvPr/>
        </p:nvSpPr>
        <p:spPr>
          <a:xfrm>
            <a:off x="7480300" y="2247900"/>
            <a:ext cx="414338" cy="1117600"/>
          </a:xfrm>
          <a:custGeom>
            <a:avLst/>
            <a:gdLst>
              <a:gd name="connsiteX0" fmla="*/ 355600 w 414867"/>
              <a:gd name="connsiteY0" fmla="*/ 0 h 1117600"/>
              <a:gd name="connsiteX1" fmla="*/ 355600 w 414867"/>
              <a:gd name="connsiteY1" fmla="*/ 774700 h 1117600"/>
              <a:gd name="connsiteX2" fmla="*/ 0 w 414867"/>
              <a:gd name="connsiteY2" fmla="*/ 1117600 h 1117600"/>
            </a:gdLst>
            <a:ahLst/>
            <a:cxnLst>
              <a:cxn ang="0">
                <a:pos x="connsiteX0" y="connsiteY0"/>
              </a:cxn>
              <a:cxn ang="0">
                <a:pos x="connsiteX1" y="connsiteY1"/>
              </a:cxn>
              <a:cxn ang="0">
                <a:pos x="connsiteX2" y="connsiteY2"/>
              </a:cxn>
            </a:cxnLst>
            <a:rect l="l" t="t" r="r" b="b"/>
            <a:pathLst>
              <a:path w="414867" h="1117600">
                <a:moveTo>
                  <a:pt x="355600" y="0"/>
                </a:moveTo>
                <a:cubicBezTo>
                  <a:pt x="385233" y="294216"/>
                  <a:pt x="414867" y="588433"/>
                  <a:pt x="355600" y="774700"/>
                </a:cubicBezTo>
                <a:cubicBezTo>
                  <a:pt x="296333" y="960967"/>
                  <a:pt x="148166" y="1039283"/>
                  <a:pt x="0" y="11176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04" name="Volný tvar 103">
            <a:extLst>
              <a:ext uri="{FF2B5EF4-FFF2-40B4-BE49-F238E27FC236}">
                <a16:creationId xmlns:a16="http://schemas.microsoft.com/office/drawing/2014/main" id="{08ECC9B8-A0E8-472E-B663-2B8864234F94}"/>
              </a:ext>
            </a:extLst>
          </p:cNvPr>
          <p:cNvSpPr/>
          <p:nvPr/>
        </p:nvSpPr>
        <p:spPr>
          <a:xfrm>
            <a:off x="7023100" y="2247900"/>
            <a:ext cx="960438" cy="2058988"/>
          </a:xfrm>
          <a:custGeom>
            <a:avLst/>
            <a:gdLst>
              <a:gd name="connsiteX0" fmla="*/ 800100 w 960967"/>
              <a:gd name="connsiteY0" fmla="*/ 0 h 2059517"/>
              <a:gd name="connsiteX1" fmla="*/ 952500 w 960967"/>
              <a:gd name="connsiteY1" fmla="*/ 1130300 h 2059517"/>
              <a:gd name="connsiteX2" fmla="*/ 749300 w 960967"/>
              <a:gd name="connsiteY2" fmla="*/ 1905000 h 2059517"/>
              <a:gd name="connsiteX3" fmla="*/ 0 w 960967"/>
              <a:gd name="connsiteY3" fmla="*/ 2057400 h 2059517"/>
            </a:gdLst>
            <a:ahLst/>
            <a:cxnLst>
              <a:cxn ang="0">
                <a:pos x="connsiteX0" y="connsiteY0"/>
              </a:cxn>
              <a:cxn ang="0">
                <a:pos x="connsiteX1" y="connsiteY1"/>
              </a:cxn>
              <a:cxn ang="0">
                <a:pos x="connsiteX2" y="connsiteY2"/>
              </a:cxn>
              <a:cxn ang="0">
                <a:pos x="connsiteX3" y="connsiteY3"/>
              </a:cxn>
            </a:cxnLst>
            <a:rect l="l" t="t" r="r" b="b"/>
            <a:pathLst>
              <a:path w="960967" h="2059517">
                <a:moveTo>
                  <a:pt x="800100" y="0"/>
                </a:moveTo>
                <a:cubicBezTo>
                  <a:pt x="880533" y="406400"/>
                  <a:pt x="960967" y="812800"/>
                  <a:pt x="952500" y="1130300"/>
                </a:cubicBezTo>
                <a:cubicBezTo>
                  <a:pt x="944033" y="1447800"/>
                  <a:pt x="908050" y="1750483"/>
                  <a:pt x="749300" y="1905000"/>
                </a:cubicBezTo>
                <a:cubicBezTo>
                  <a:pt x="590550" y="2059517"/>
                  <a:pt x="295275" y="2058458"/>
                  <a:pt x="0" y="20574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nvGrpSpPr>
          <p:cNvPr id="52" name="Skupina 107">
            <a:extLst>
              <a:ext uri="{FF2B5EF4-FFF2-40B4-BE49-F238E27FC236}">
                <a16:creationId xmlns:a16="http://schemas.microsoft.com/office/drawing/2014/main" id="{161FB32C-69EC-43E9-80BA-7EC895723731}"/>
              </a:ext>
            </a:extLst>
          </p:cNvPr>
          <p:cNvGrpSpPr>
            <a:grpSpLocks/>
          </p:cNvGrpSpPr>
          <p:nvPr/>
        </p:nvGrpSpPr>
        <p:grpSpPr bwMode="auto">
          <a:xfrm>
            <a:off x="8975725" y="2924175"/>
            <a:ext cx="1485900" cy="952500"/>
            <a:chOff x="7010967" y="2924944"/>
            <a:chExt cx="2133033" cy="1368152"/>
          </a:xfrm>
        </p:grpSpPr>
        <p:sp>
          <p:nvSpPr>
            <p:cNvPr id="107" name="Elipsa 106">
              <a:extLst>
                <a:ext uri="{FF2B5EF4-FFF2-40B4-BE49-F238E27FC236}">
                  <a16:creationId xmlns:a16="http://schemas.microsoft.com/office/drawing/2014/main" id="{972BDCB2-7FE2-4228-BD30-8C6161B9EE2F}"/>
                </a:ext>
              </a:extLst>
            </p:cNvPr>
            <p:cNvSpPr/>
            <p:nvPr/>
          </p:nvSpPr>
          <p:spPr>
            <a:xfrm>
              <a:off x="7956704" y="3862129"/>
              <a:ext cx="720127" cy="43096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5" name="Volný tvar 104">
              <a:extLst>
                <a:ext uri="{FF2B5EF4-FFF2-40B4-BE49-F238E27FC236}">
                  <a16:creationId xmlns:a16="http://schemas.microsoft.com/office/drawing/2014/main" id="{D651D3D8-A29F-407B-9977-12AFC4E1ECD5}"/>
                </a:ext>
              </a:extLst>
            </p:cNvPr>
            <p:cNvSpPr/>
            <p:nvPr/>
          </p:nvSpPr>
          <p:spPr>
            <a:xfrm>
              <a:off x="7010967" y="2924944"/>
              <a:ext cx="2133033" cy="1151529"/>
            </a:xfrm>
            <a:custGeom>
              <a:avLst/>
              <a:gdLst>
                <a:gd name="connsiteX0" fmla="*/ 1091938 w 2284429"/>
                <a:gd name="connsiteY0" fmla="*/ 6284 h 1258478"/>
                <a:gd name="connsiteX1" fmla="*/ 460342 w 2284429"/>
                <a:gd name="connsiteY1" fmla="*/ 53418 h 1258478"/>
                <a:gd name="connsiteX2" fmla="*/ 168111 w 2284429"/>
                <a:gd name="connsiteY2" fmla="*/ 260807 h 1258478"/>
                <a:gd name="connsiteX3" fmla="*/ 17282 w 2284429"/>
                <a:gd name="connsiteY3" fmla="*/ 609599 h 1258478"/>
                <a:gd name="connsiteX4" fmla="*/ 102124 w 2284429"/>
                <a:gd name="connsiteY4" fmla="*/ 1033805 h 1258478"/>
                <a:gd name="connsiteX5" fmla="*/ 630025 w 2284429"/>
                <a:gd name="connsiteY5" fmla="*/ 977245 h 1258478"/>
                <a:gd name="connsiteX6" fmla="*/ 1337035 w 2284429"/>
                <a:gd name="connsiteY6" fmla="*/ 732148 h 1258478"/>
                <a:gd name="connsiteX7" fmla="*/ 601744 w 2284429"/>
                <a:gd name="connsiteY7" fmla="*/ 986671 h 1258478"/>
                <a:gd name="connsiteX8" fmla="*/ 422635 w 2284429"/>
                <a:gd name="connsiteY8" fmla="*/ 1090366 h 1258478"/>
                <a:gd name="connsiteX9" fmla="*/ 488623 w 2284429"/>
                <a:gd name="connsiteY9" fmla="*/ 1250622 h 1258478"/>
                <a:gd name="connsiteX10" fmla="*/ 1440730 w 2284429"/>
                <a:gd name="connsiteY10" fmla="*/ 1137500 h 1258478"/>
                <a:gd name="connsiteX11" fmla="*/ 2157167 w 2284429"/>
                <a:gd name="connsiteY11" fmla="*/ 967818 h 1258478"/>
                <a:gd name="connsiteX12" fmla="*/ 2204301 w 2284429"/>
                <a:gd name="connsiteY12" fmla="*/ 487051 h 1258478"/>
                <a:gd name="connsiteX13" fmla="*/ 1704680 w 2284429"/>
                <a:gd name="connsiteY13" fmla="*/ 91125 h 1258478"/>
                <a:gd name="connsiteX14" fmla="*/ 1091938 w 2284429"/>
                <a:gd name="connsiteY14" fmla="*/ 6284 h 1258478"/>
                <a:gd name="connsiteX0" fmla="*/ 1134359 w 2326850"/>
                <a:gd name="connsiteY0" fmla="*/ 53418 h 1305612"/>
                <a:gd name="connsiteX1" fmla="*/ 502763 w 2326850"/>
                <a:gd name="connsiteY1" fmla="*/ 100552 h 1305612"/>
                <a:gd name="connsiteX2" fmla="*/ 59703 w 2326850"/>
                <a:gd name="connsiteY2" fmla="*/ 656733 h 1305612"/>
                <a:gd name="connsiteX3" fmla="*/ 144545 w 2326850"/>
                <a:gd name="connsiteY3" fmla="*/ 1080939 h 1305612"/>
                <a:gd name="connsiteX4" fmla="*/ 672446 w 2326850"/>
                <a:gd name="connsiteY4" fmla="*/ 1024379 h 1305612"/>
                <a:gd name="connsiteX5" fmla="*/ 1379456 w 2326850"/>
                <a:gd name="connsiteY5" fmla="*/ 779282 h 1305612"/>
                <a:gd name="connsiteX6" fmla="*/ 644165 w 2326850"/>
                <a:gd name="connsiteY6" fmla="*/ 1033805 h 1305612"/>
                <a:gd name="connsiteX7" fmla="*/ 465056 w 2326850"/>
                <a:gd name="connsiteY7" fmla="*/ 1137500 h 1305612"/>
                <a:gd name="connsiteX8" fmla="*/ 531044 w 2326850"/>
                <a:gd name="connsiteY8" fmla="*/ 1297756 h 1305612"/>
                <a:gd name="connsiteX9" fmla="*/ 1483151 w 2326850"/>
                <a:gd name="connsiteY9" fmla="*/ 1184634 h 1305612"/>
                <a:gd name="connsiteX10" fmla="*/ 2199588 w 2326850"/>
                <a:gd name="connsiteY10" fmla="*/ 1014952 h 1305612"/>
                <a:gd name="connsiteX11" fmla="*/ 2246722 w 2326850"/>
                <a:gd name="connsiteY11" fmla="*/ 534185 h 1305612"/>
                <a:gd name="connsiteX12" fmla="*/ 1747101 w 2326850"/>
                <a:gd name="connsiteY12" fmla="*/ 138259 h 1305612"/>
                <a:gd name="connsiteX13" fmla="*/ 1134359 w 2326850"/>
                <a:gd name="connsiteY13" fmla="*/ 53418 h 1305612"/>
                <a:gd name="connsiteX0" fmla="*/ 1141645 w 2334136"/>
                <a:gd name="connsiteY0" fmla="*/ 8815 h 1261009"/>
                <a:gd name="connsiteX1" fmla="*/ 553763 w 2334136"/>
                <a:gd name="connsiteY1" fmla="*/ 146547 h 1261009"/>
                <a:gd name="connsiteX2" fmla="*/ 66989 w 2334136"/>
                <a:gd name="connsiteY2" fmla="*/ 612130 h 1261009"/>
                <a:gd name="connsiteX3" fmla="*/ 151831 w 2334136"/>
                <a:gd name="connsiteY3" fmla="*/ 1036336 h 1261009"/>
                <a:gd name="connsiteX4" fmla="*/ 679732 w 2334136"/>
                <a:gd name="connsiteY4" fmla="*/ 979776 h 1261009"/>
                <a:gd name="connsiteX5" fmla="*/ 1386742 w 2334136"/>
                <a:gd name="connsiteY5" fmla="*/ 734679 h 1261009"/>
                <a:gd name="connsiteX6" fmla="*/ 651451 w 2334136"/>
                <a:gd name="connsiteY6" fmla="*/ 989202 h 1261009"/>
                <a:gd name="connsiteX7" fmla="*/ 472342 w 2334136"/>
                <a:gd name="connsiteY7" fmla="*/ 1092897 h 1261009"/>
                <a:gd name="connsiteX8" fmla="*/ 538330 w 2334136"/>
                <a:gd name="connsiteY8" fmla="*/ 1253153 h 1261009"/>
                <a:gd name="connsiteX9" fmla="*/ 1490437 w 2334136"/>
                <a:gd name="connsiteY9" fmla="*/ 1140031 h 1261009"/>
                <a:gd name="connsiteX10" fmla="*/ 2206874 w 2334136"/>
                <a:gd name="connsiteY10" fmla="*/ 970349 h 1261009"/>
                <a:gd name="connsiteX11" fmla="*/ 2254008 w 2334136"/>
                <a:gd name="connsiteY11" fmla="*/ 489582 h 1261009"/>
                <a:gd name="connsiteX12" fmla="*/ 1754387 w 2334136"/>
                <a:gd name="connsiteY12" fmla="*/ 93656 h 1261009"/>
                <a:gd name="connsiteX13" fmla="*/ 1141645 w 2334136"/>
                <a:gd name="connsiteY13" fmla="*/ 8815 h 12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136" h="1261009">
                  <a:moveTo>
                    <a:pt x="1141645" y="8815"/>
                  </a:moveTo>
                  <a:cubicBezTo>
                    <a:pt x="941541" y="17630"/>
                    <a:pt x="732872" y="45995"/>
                    <a:pt x="553763" y="146547"/>
                  </a:cubicBezTo>
                  <a:cubicBezTo>
                    <a:pt x="374654" y="247099"/>
                    <a:pt x="133978" y="463832"/>
                    <a:pt x="66989" y="612130"/>
                  </a:cubicBezTo>
                  <a:cubicBezTo>
                    <a:pt x="0" y="760428"/>
                    <a:pt x="49707" y="975062"/>
                    <a:pt x="151831" y="1036336"/>
                  </a:cubicBezTo>
                  <a:cubicBezTo>
                    <a:pt x="253955" y="1097610"/>
                    <a:pt x="473914" y="1030052"/>
                    <a:pt x="679732" y="979776"/>
                  </a:cubicBezTo>
                  <a:cubicBezTo>
                    <a:pt x="885550" y="929500"/>
                    <a:pt x="1391456" y="733108"/>
                    <a:pt x="1386742" y="734679"/>
                  </a:cubicBezTo>
                  <a:cubicBezTo>
                    <a:pt x="1382029" y="736250"/>
                    <a:pt x="803851" y="929499"/>
                    <a:pt x="651451" y="989202"/>
                  </a:cubicBezTo>
                  <a:cubicBezTo>
                    <a:pt x="499051" y="1048905"/>
                    <a:pt x="491195" y="1048905"/>
                    <a:pt x="472342" y="1092897"/>
                  </a:cubicBezTo>
                  <a:cubicBezTo>
                    <a:pt x="453489" y="1136889"/>
                    <a:pt x="368648" y="1245297"/>
                    <a:pt x="538330" y="1253153"/>
                  </a:cubicBezTo>
                  <a:cubicBezTo>
                    <a:pt x="708012" y="1261009"/>
                    <a:pt x="1212346" y="1187165"/>
                    <a:pt x="1490437" y="1140031"/>
                  </a:cubicBezTo>
                  <a:cubicBezTo>
                    <a:pt x="1768528" y="1092897"/>
                    <a:pt x="2079612" y="1078757"/>
                    <a:pt x="2206874" y="970349"/>
                  </a:cubicBezTo>
                  <a:cubicBezTo>
                    <a:pt x="2334136" y="861941"/>
                    <a:pt x="2329423" y="635698"/>
                    <a:pt x="2254008" y="489582"/>
                  </a:cubicBezTo>
                  <a:cubicBezTo>
                    <a:pt x="2178594" y="343467"/>
                    <a:pt x="1938210" y="173784"/>
                    <a:pt x="1754387" y="93656"/>
                  </a:cubicBezTo>
                  <a:cubicBezTo>
                    <a:pt x="1570564" y="13528"/>
                    <a:pt x="1341749" y="0"/>
                    <a:pt x="1141645" y="8815"/>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6" name="Volný tvar 105">
              <a:extLst>
                <a:ext uri="{FF2B5EF4-FFF2-40B4-BE49-F238E27FC236}">
                  <a16:creationId xmlns:a16="http://schemas.microsoft.com/office/drawing/2014/main" id="{5BF0CB73-5C11-4A26-8C3F-1C4873F71A7C}"/>
                </a:ext>
              </a:extLst>
            </p:cNvPr>
            <p:cNvSpPr/>
            <p:nvPr/>
          </p:nvSpPr>
          <p:spPr>
            <a:xfrm>
              <a:off x="7523716" y="3141569"/>
              <a:ext cx="1267058" cy="757044"/>
            </a:xfrm>
            <a:custGeom>
              <a:avLst/>
              <a:gdLst>
                <a:gd name="connsiteX0" fmla="*/ 270933 w 1265766"/>
                <a:gd name="connsiteY0" fmla="*/ 332317 h 757767"/>
                <a:gd name="connsiteX1" fmla="*/ 270933 w 1265766"/>
                <a:gd name="connsiteY1" fmla="*/ 522817 h 757767"/>
                <a:gd name="connsiteX2" fmla="*/ 80433 w 1265766"/>
                <a:gd name="connsiteY2" fmla="*/ 573617 h 757767"/>
                <a:gd name="connsiteX3" fmla="*/ 16933 w 1265766"/>
                <a:gd name="connsiteY3" fmla="*/ 345017 h 757767"/>
                <a:gd name="connsiteX4" fmla="*/ 182033 w 1265766"/>
                <a:gd name="connsiteY4" fmla="*/ 52917 h 757767"/>
                <a:gd name="connsiteX5" fmla="*/ 791633 w 1265766"/>
                <a:gd name="connsiteY5" fmla="*/ 27517 h 757767"/>
                <a:gd name="connsiteX6" fmla="*/ 1147233 w 1265766"/>
                <a:gd name="connsiteY6" fmla="*/ 205317 h 757767"/>
                <a:gd name="connsiteX7" fmla="*/ 1172633 w 1265766"/>
                <a:gd name="connsiteY7" fmla="*/ 484717 h 757767"/>
                <a:gd name="connsiteX8" fmla="*/ 588433 w 1265766"/>
                <a:gd name="connsiteY8" fmla="*/ 713317 h 757767"/>
                <a:gd name="connsiteX9" fmla="*/ 283633 w 1265766"/>
                <a:gd name="connsiteY9" fmla="*/ 726017 h 757767"/>
                <a:gd name="connsiteX10" fmla="*/ 601133 w 1265766"/>
                <a:gd name="connsiteY10" fmla="*/ 522817 h 757767"/>
                <a:gd name="connsiteX11" fmla="*/ 1058333 w 1265766"/>
                <a:gd name="connsiteY11" fmla="*/ 383117 h 757767"/>
                <a:gd name="connsiteX12" fmla="*/ 664633 w 1265766"/>
                <a:gd name="connsiteY12" fmla="*/ 192617 h 757767"/>
                <a:gd name="connsiteX13" fmla="*/ 334433 w 1265766"/>
                <a:gd name="connsiteY13" fmla="*/ 192617 h 757767"/>
                <a:gd name="connsiteX14" fmla="*/ 270933 w 1265766"/>
                <a:gd name="connsiteY14" fmla="*/ 332317 h 7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5766" h="757767">
                  <a:moveTo>
                    <a:pt x="270933" y="332317"/>
                  </a:moveTo>
                  <a:cubicBezTo>
                    <a:pt x="260350" y="387350"/>
                    <a:pt x="302683" y="482600"/>
                    <a:pt x="270933" y="522817"/>
                  </a:cubicBezTo>
                  <a:cubicBezTo>
                    <a:pt x="239183" y="563034"/>
                    <a:pt x="122766" y="603250"/>
                    <a:pt x="80433" y="573617"/>
                  </a:cubicBezTo>
                  <a:cubicBezTo>
                    <a:pt x="38100" y="543984"/>
                    <a:pt x="0" y="431800"/>
                    <a:pt x="16933" y="345017"/>
                  </a:cubicBezTo>
                  <a:cubicBezTo>
                    <a:pt x="33866" y="258234"/>
                    <a:pt x="52916" y="105834"/>
                    <a:pt x="182033" y="52917"/>
                  </a:cubicBezTo>
                  <a:cubicBezTo>
                    <a:pt x="311150" y="0"/>
                    <a:pt x="630766" y="2117"/>
                    <a:pt x="791633" y="27517"/>
                  </a:cubicBezTo>
                  <a:cubicBezTo>
                    <a:pt x="952500" y="52917"/>
                    <a:pt x="1083733" y="129117"/>
                    <a:pt x="1147233" y="205317"/>
                  </a:cubicBezTo>
                  <a:cubicBezTo>
                    <a:pt x="1210733" y="281517"/>
                    <a:pt x="1265766" y="400050"/>
                    <a:pt x="1172633" y="484717"/>
                  </a:cubicBezTo>
                  <a:cubicBezTo>
                    <a:pt x="1079500" y="569384"/>
                    <a:pt x="736600" y="673100"/>
                    <a:pt x="588433" y="713317"/>
                  </a:cubicBezTo>
                  <a:cubicBezTo>
                    <a:pt x="440266" y="753534"/>
                    <a:pt x="281516" y="757767"/>
                    <a:pt x="283633" y="726017"/>
                  </a:cubicBezTo>
                  <a:cubicBezTo>
                    <a:pt x="285750" y="694267"/>
                    <a:pt x="472016" y="579967"/>
                    <a:pt x="601133" y="522817"/>
                  </a:cubicBezTo>
                  <a:cubicBezTo>
                    <a:pt x="730250" y="465667"/>
                    <a:pt x="1047750" y="438150"/>
                    <a:pt x="1058333" y="383117"/>
                  </a:cubicBezTo>
                  <a:cubicBezTo>
                    <a:pt x="1068916" y="328084"/>
                    <a:pt x="785283" y="224367"/>
                    <a:pt x="664633" y="192617"/>
                  </a:cubicBezTo>
                  <a:cubicBezTo>
                    <a:pt x="543983" y="160867"/>
                    <a:pt x="404283" y="167217"/>
                    <a:pt x="334433" y="192617"/>
                  </a:cubicBezTo>
                  <a:cubicBezTo>
                    <a:pt x="264583" y="218017"/>
                    <a:pt x="281516" y="277284"/>
                    <a:pt x="270933" y="33231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
        <p:nvSpPr>
          <p:cNvPr id="109" name="Volný tvar 108">
            <a:extLst>
              <a:ext uri="{FF2B5EF4-FFF2-40B4-BE49-F238E27FC236}">
                <a16:creationId xmlns:a16="http://schemas.microsoft.com/office/drawing/2014/main" id="{B8617504-39D7-4F4C-BCBD-7532DBF469A2}"/>
              </a:ext>
            </a:extLst>
          </p:cNvPr>
          <p:cNvSpPr/>
          <p:nvPr/>
        </p:nvSpPr>
        <p:spPr>
          <a:xfrm>
            <a:off x="9105901" y="2233614"/>
            <a:ext cx="588963" cy="585787"/>
          </a:xfrm>
          <a:custGeom>
            <a:avLst/>
            <a:gdLst>
              <a:gd name="connsiteX0" fmla="*/ 0 w 588433"/>
              <a:gd name="connsiteY0" fmla="*/ 27517 h 586317"/>
              <a:gd name="connsiteX1" fmla="*/ 495300 w 588433"/>
              <a:gd name="connsiteY1" fmla="*/ 40217 h 586317"/>
              <a:gd name="connsiteX2" fmla="*/ 558800 w 588433"/>
              <a:gd name="connsiteY2" fmla="*/ 268817 h 586317"/>
              <a:gd name="connsiteX3" fmla="*/ 546100 w 588433"/>
              <a:gd name="connsiteY3" fmla="*/ 586317 h 586317"/>
            </a:gdLst>
            <a:ahLst/>
            <a:cxnLst>
              <a:cxn ang="0">
                <a:pos x="connsiteX0" y="connsiteY0"/>
              </a:cxn>
              <a:cxn ang="0">
                <a:pos x="connsiteX1" y="connsiteY1"/>
              </a:cxn>
              <a:cxn ang="0">
                <a:pos x="connsiteX2" y="connsiteY2"/>
              </a:cxn>
              <a:cxn ang="0">
                <a:pos x="connsiteX3" y="connsiteY3"/>
              </a:cxn>
            </a:cxnLst>
            <a:rect l="l" t="t" r="r" b="b"/>
            <a:pathLst>
              <a:path w="588433" h="586317">
                <a:moveTo>
                  <a:pt x="0" y="27517"/>
                </a:moveTo>
                <a:cubicBezTo>
                  <a:pt x="201083" y="13758"/>
                  <a:pt x="402167" y="0"/>
                  <a:pt x="495300" y="40217"/>
                </a:cubicBezTo>
                <a:cubicBezTo>
                  <a:pt x="588433" y="80434"/>
                  <a:pt x="550333" y="177800"/>
                  <a:pt x="558800" y="268817"/>
                </a:cubicBezTo>
                <a:cubicBezTo>
                  <a:pt x="567267" y="359834"/>
                  <a:pt x="556683" y="473075"/>
                  <a:pt x="546100" y="586317"/>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0" name="TextovéPole 109">
            <a:extLst>
              <a:ext uri="{FF2B5EF4-FFF2-40B4-BE49-F238E27FC236}">
                <a16:creationId xmlns:a16="http://schemas.microsoft.com/office/drawing/2014/main" id="{564C1554-0B21-4C2F-BEC5-158C45543F53}"/>
              </a:ext>
            </a:extLst>
          </p:cNvPr>
          <p:cNvSpPr txBox="1">
            <a:spLocks noChangeArrowheads="1"/>
          </p:cNvSpPr>
          <p:nvPr/>
        </p:nvSpPr>
        <p:spPr bwMode="auto">
          <a:xfrm>
            <a:off x="8867776" y="177323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cs-CZ" altLang="cs-CZ" sz="1200" b="1"/>
              <a:t>CEREBRAL CORTEX</a:t>
            </a:r>
          </a:p>
          <a:p>
            <a:pPr algn="r"/>
            <a:r>
              <a:rPr lang="cs-CZ" altLang="cs-CZ" sz="1200" b="1"/>
              <a:t>LIMBIC SYSTEM</a:t>
            </a:r>
          </a:p>
          <a:p>
            <a:pPr algn="r"/>
            <a:r>
              <a:rPr lang="cs-CZ" altLang="cs-CZ" sz="1200" b="1"/>
              <a:t>THALAMUS</a:t>
            </a:r>
          </a:p>
        </p:txBody>
      </p:sp>
      <p:sp>
        <p:nvSpPr>
          <p:cNvPr id="111" name="Slza 110">
            <a:extLst>
              <a:ext uri="{FF2B5EF4-FFF2-40B4-BE49-F238E27FC236}">
                <a16:creationId xmlns:a16="http://schemas.microsoft.com/office/drawing/2014/main" id="{4391C5D4-0FC8-43AA-94BF-1939B2916EB3}"/>
              </a:ext>
            </a:extLst>
          </p:cNvPr>
          <p:cNvSpPr/>
          <p:nvPr/>
        </p:nvSpPr>
        <p:spPr>
          <a:xfrm rot="11805551">
            <a:off x="9318626" y="819151"/>
            <a:ext cx="144463" cy="144463"/>
          </a:xfrm>
          <a:prstGeom prst="teardrop">
            <a:avLst/>
          </a:pr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2" name="TextovéPole 111">
            <a:extLst>
              <a:ext uri="{FF2B5EF4-FFF2-40B4-BE49-F238E27FC236}">
                <a16:creationId xmlns:a16="http://schemas.microsoft.com/office/drawing/2014/main" id="{022EE7B8-674C-4AF4-8744-043A5E1A7CE2}"/>
              </a:ext>
            </a:extLst>
          </p:cNvPr>
          <p:cNvSpPr txBox="1">
            <a:spLocks noChangeArrowheads="1"/>
          </p:cNvSpPr>
          <p:nvPr/>
        </p:nvSpPr>
        <p:spPr bwMode="auto">
          <a:xfrm>
            <a:off x="8543926" y="992189"/>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200" b="1"/>
              <a:t>PITUITARY GLAND</a:t>
            </a:r>
          </a:p>
        </p:txBody>
      </p:sp>
      <p:sp>
        <p:nvSpPr>
          <p:cNvPr id="113" name="Volný tvar 112">
            <a:extLst>
              <a:ext uri="{FF2B5EF4-FFF2-40B4-BE49-F238E27FC236}">
                <a16:creationId xmlns:a16="http://schemas.microsoft.com/office/drawing/2014/main" id="{9AE3B007-6948-4231-AA32-92F27E51CF38}"/>
              </a:ext>
            </a:extLst>
          </p:cNvPr>
          <p:cNvSpPr/>
          <p:nvPr/>
        </p:nvSpPr>
        <p:spPr>
          <a:xfrm>
            <a:off x="7210426" y="828676"/>
            <a:ext cx="1990725" cy="200025"/>
          </a:xfrm>
          <a:custGeom>
            <a:avLst/>
            <a:gdLst>
              <a:gd name="connsiteX0" fmla="*/ 0 w 1990725"/>
              <a:gd name="connsiteY0" fmla="*/ 200025 h 200025"/>
              <a:gd name="connsiteX1" fmla="*/ 1200150 w 1990725"/>
              <a:gd name="connsiteY1" fmla="*/ 28575 h 200025"/>
              <a:gd name="connsiteX2" fmla="*/ 1990725 w 1990725"/>
              <a:gd name="connsiteY2" fmla="*/ 28575 h 200025"/>
            </a:gdLst>
            <a:ahLst/>
            <a:cxnLst>
              <a:cxn ang="0">
                <a:pos x="connsiteX0" y="connsiteY0"/>
              </a:cxn>
              <a:cxn ang="0">
                <a:pos x="connsiteX1" y="connsiteY1"/>
              </a:cxn>
              <a:cxn ang="0">
                <a:pos x="connsiteX2" y="connsiteY2"/>
              </a:cxn>
            </a:cxnLst>
            <a:rect l="l" t="t" r="r" b="b"/>
            <a:pathLst>
              <a:path w="1990725" h="200025">
                <a:moveTo>
                  <a:pt x="0" y="200025"/>
                </a:moveTo>
                <a:cubicBezTo>
                  <a:pt x="434181" y="128587"/>
                  <a:pt x="868363" y="57150"/>
                  <a:pt x="1200150" y="28575"/>
                </a:cubicBezTo>
                <a:cubicBezTo>
                  <a:pt x="1531937" y="0"/>
                  <a:pt x="1761331" y="14287"/>
                  <a:pt x="1990725" y="28575"/>
                </a:cubicBezTo>
              </a:path>
            </a:pathLst>
          </a:cu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nvGrpSpPr>
          <p:cNvPr id="53" name="Skupina 118">
            <a:extLst>
              <a:ext uri="{FF2B5EF4-FFF2-40B4-BE49-F238E27FC236}">
                <a16:creationId xmlns:a16="http://schemas.microsoft.com/office/drawing/2014/main" id="{D59F309C-8FA3-44D3-8B5C-EECFD50DE5AF}"/>
              </a:ext>
            </a:extLst>
          </p:cNvPr>
          <p:cNvGrpSpPr>
            <a:grpSpLocks/>
          </p:cNvGrpSpPr>
          <p:nvPr/>
        </p:nvGrpSpPr>
        <p:grpSpPr bwMode="auto">
          <a:xfrm rot="489241">
            <a:off x="2247901" y="639763"/>
            <a:ext cx="1617663" cy="950912"/>
            <a:chOff x="723342" y="464355"/>
            <a:chExt cx="1617712" cy="950592"/>
          </a:xfrm>
        </p:grpSpPr>
        <p:sp>
          <p:nvSpPr>
            <p:cNvPr id="114" name="Oblouk 113">
              <a:extLst>
                <a:ext uri="{FF2B5EF4-FFF2-40B4-BE49-F238E27FC236}">
                  <a16:creationId xmlns:a16="http://schemas.microsoft.com/office/drawing/2014/main" id="{F921EFED-FC64-43B1-94EA-151B3DA52CB7}"/>
                </a:ext>
              </a:extLst>
            </p:cNvPr>
            <p:cNvSpPr/>
            <p:nvPr/>
          </p:nvSpPr>
          <p:spPr>
            <a:xfrm rot="12882079">
              <a:off x="722704" y="477571"/>
              <a:ext cx="1008093" cy="93631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5" name="Oblouk 114">
              <a:extLst>
                <a:ext uri="{FF2B5EF4-FFF2-40B4-BE49-F238E27FC236}">
                  <a16:creationId xmlns:a16="http://schemas.microsoft.com/office/drawing/2014/main" id="{B48F4CB3-8144-4A39-996F-F5EFFAAEBE95}"/>
                </a:ext>
              </a:extLst>
            </p:cNvPr>
            <p:cNvSpPr/>
            <p:nvPr/>
          </p:nvSpPr>
          <p:spPr>
            <a:xfrm rot="12882079">
              <a:off x="874694" y="463818"/>
              <a:ext cx="1008093" cy="936310"/>
            </a:xfrm>
            <a:prstGeom prst="arc">
              <a:avLst>
                <a:gd name="adj1" fmla="val 17111930"/>
                <a:gd name="adj2" fmla="val 2094684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6" name="Oblouk 115">
              <a:extLst>
                <a:ext uri="{FF2B5EF4-FFF2-40B4-BE49-F238E27FC236}">
                  <a16:creationId xmlns:a16="http://schemas.microsoft.com/office/drawing/2014/main" id="{A6E832C5-DC96-4204-9A54-641A27EE79E9}"/>
                </a:ext>
              </a:extLst>
            </p:cNvPr>
            <p:cNvSpPr/>
            <p:nvPr/>
          </p:nvSpPr>
          <p:spPr>
            <a:xfrm rot="12882079">
              <a:off x="1027138" y="464427"/>
              <a:ext cx="1008094" cy="936310"/>
            </a:xfrm>
            <a:prstGeom prst="arc">
              <a:avLst>
                <a:gd name="adj1" fmla="val 18054815"/>
                <a:gd name="adj2" fmla="val 2033172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7" name="Oblouk 116">
              <a:extLst>
                <a:ext uri="{FF2B5EF4-FFF2-40B4-BE49-F238E27FC236}">
                  <a16:creationId xmlns:a16="http://schemas.microsoft.com/office/drawing/2014/main" id="{FAD7A9BA-C037-4F89-A595-8576A83E09EF}"/>
                </a:ext>
              </a:extLst>
            </p:cNvPr>
            <p:cNvSpPr/>
            <p:nvPr/>
          </p:nvSpPr>
          <p:spPr>
            <a:xfrm rot="12882079">
              <a:off x="1179358" y="463465"/>
              <a:ext cx="1008093" cy="936310"/>
            </a:xfrm>
            <a:prstGeom prst="arc">
              <a:avLst>
                <a:gd name="adj1" fmla="val 18657423"/>
                <a:gd name="adj2" fmla="val 1988160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8" name="Oblouk 117">
              <a:extLst>
                <a:ext uri="{FF2B5EF4-FFF2-40B4-BE49-F238E27FC236}">
                  <a16:creationId xmlns:a16="http://schemas.microsoft.com/office/drawing/2014/main" id="{F64BAC13-7BEC-462B-ACC4-0FE536DFFD4E}"/>
                </a:ext>
              </a:extLst>
            </p:cNvPr>
            <p:cNvSpPr/>
            <p:nvPr/>
          </p:nvSpPr>
          <p:spPr>
            <a:xfrm rot="12882079">
              <a:off x="1331802" y="464075"/>
              <a:ext cx="1008094" cy="936310"/>
            </a:xfrm>
            <a:prstGeom prst="arc">
              <a:avLst>
                <a:gd name="adj1" fmla="val 19253642"/>
                <a:gd name="adj2" fmla="val 1979198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grpSp>
        <p:nvGrpSpPr>
          <p:cNvPr id="54" name="Skupina 96">
            <a:extLst>
              <a:ext uri="{FF2B5EF4-FFF2-40B4-BE49-F238E27FC236}">
                <a16:creationId xmlns:a16="http://schemas.microsoft.com/office/drawing/2014/main" id="{F6E27936-00D8-442E-9488-AFDBCF098DA0}"/>
              </a:ext>
            </a:extLst>
          </p:cNvPr>
          <p:cNvGrpSpPr>
            <a:grpSpLocks/>
          </p:cNvGrpSpPr>
          <p:nvPr/>
        </p:nvGrpSpPr>
        <p:grpSpPr bwMode="auto">
          <a:xfrm>
            <a:off x="2566988" y="3860801"/>
            <a:ext cx="792162" cy="792163"/>
            <a:chOff x="1547664" y="3933056"/>
            <a:chExt cx="792088" cy="792088"/>
          </a:xfrm>
        </p:grpSpPr>
        <p:grpSp>
          <p:nvGrpSpPr>
            <p:cNvPr id="114775" name="Skupina 95">
              <a:extLst>
                <a:ext uri="{FF2B5EF4-FFF2-40B4-BE49-F238E27FC236}">
                  <a16:creationId xmlns:a16="http://schemas.microsoft.com/office/drawing/2014/main" id="{5CF64953-6E72-4215-B1F1-70661E418272}"/>
                </a:ext>
              </a:extLst>
            </p:cNvPr>
            <p:cNvGrpSpPr>
              <a:grpSpLocks/>
            </p:cNvGrpSpPr>
            <p:nvPr/>
          </p:nvGrpSpPr>
          <p:grpSpPr bwMode="auto">
            <a:xfrm>
              <a:off x="1547664" y="3933056"/>
              <a:ext cx="792088" cy="792088"/>
              <a:chOff x="1547664" y="3933056"/>
              <a:chExt cx="792088" cy="792088"/>
            </a:xfrm>
          </p:grpSpPr>
          <p:sp>
            <p:nvSpPr>
              <p:cNvPr id="44" name="Elipsa 43">
                <a:extLst>
                  <a:ext uri="{FF2B5EF4-FFF2-40B4-BE49-F238E27FC236}">
                    <a16:creationId xmlns:a16="http://schemas.microsoft.com/office/drawing/2014/main" id="{5F018DA7-FEE7-49B8-B593-4A06089A0B00}"/>
                  </a:ext>
                </a:extLst>
              </p:cNvPr>
              <p:cNvSpPr/>
              <p:nvPr/>
            </p:nvSpPr>
            <p:spPr>
              <a:xfrm>
                <a:off x="1547664" y="3933056"/>
                <a:ext cx="792088" cy="792088"/>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cs-CZ"/>
              </a:p>
            </p:txBody>
          </p:sp>
          <p:cxnSp>
            <p:nvCxnSpPr>
              <p:cNvPr id="67" name="Přímá spojovací čára 66">
                <a:extLst>
                  <a:ext uri="{FF2B5EF4-FFF2-40B4-BE49-F238E27FC236}">
                    <a16:creationId xmlns:a16="http://schemas.microsoft.com/office/drawing/2014/main" id="{864DD45D-06E4-4F8E-9A42-A987468909C5}"/>
                  </a:ext>
                </a:extLst>
              </p:cNvPr>
              <p:cNvCxnSpPr>
                <a:stCxn id="44" idx="2"/>
              </p:cNvCxnSpPr>
              <p:nvPr/>
            </p:nvCxnSpPr>
            <p:spPr>
              <a:xfrm rot="10800000" flipH="1">
                <a:off x="1547664"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ovací čára 68">
                <a:extLst>
                  <a:ext uri="{FF2B5EF4-FFF2-40B4-BE49-F238E27FC236}">
                    <a16:creationId xmlns:a16="http://schemas.microsoft.com/office/drawing/2014/main" id="{359E8E08-BAC0-4764-AAE9-33A6F40A40EA}"/>
                  </a:ext>
                </a:extLst>
              </p:cNvPr>
              <p:cNvCxnSpPr>
                <a:stCxn id="44" idx="4"/>
              </p:cNvCxnSpPr>
              <p:nvPr/>
            </p:nvCxnSpPr>
            <p:spPr>
              <a:xfrm rot="5400000" flipH="1">
                <a:off x="1872277" y="4652920"/>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ovací čára 72">
                <a:extLst>
                  <a:ext uri="{FF2B5EF4-FFF2-40B4-BE49-F238E27FC236}">
                    <a16:creationId xmlns:a16="http://schemas.microsoft.com/office/drawing/2014/main" id="{D5151FC2-5AC9-4F9F-9866-75E1B4CAC143}"/>
                  </a:ext>
                </a:extLst>
              </p:cNvPr>
              <p:cNvCxnSpPr>
                <a:stCxn id="44" idx="0"/>
              </p:cNvCxnSpPr>
              <p:nvPr/>
            </p:nvCxnSpPr>
            <p:spPr>
              <a:xfrm rot="16200000" flipH="1">
                <a:off x="1872277" y="4005281"/>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ovací čára 74">
                <a:extLst>
                  <a:ext uri="{FF2B5EF4-FFF2-40B4-BE49-F238E27FC236}">
                    <a16:creationId xmlns:a16="http://schemas.microsoft.com/office/drawing/2014/main" id="{D3D81807-D7EC-4D1C-AC05-8F8C00A8D631}"/>
                  </a:ext>
                </a:extLst>
              </p:cNvPr>
              <p:cNvCxnSpPr>
                <a:stCxn id="44" idx="6"/>
              </p:cNvCxnSpPr>
              <p:nvPr/>
            </p:nvCxnSpPr>
            <p:spPr>
              <a:xfrm flipH="1">
                <a:off x="2195303" y="4329893"/>
                <a:ext cx="1444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Přímá spojovací čára 84">
                <a:extLst>
                  <a:ext uri="{FF2B5EF4-FFF2-40B4-BE49-F238E27FC236}">
                    <a16:creationId xmlns:a16="http://schemas.microsoft.com/office/drawing/2014/main" id="{6F710F42-C72C-4F45-8352-D1AFA824C4B3}"/>
                  </a:ext>
                </a:extLst>
              </p:cNvPr>
              <p:cNvCxnSpPr>
                <a:stCxn id="44" idx="1"/>
              </p:cNvCxnSpPr>
              <p:nvPr/>
            </p:nvCxnSpPr>
            <p:spPr>
              <a:xfrm rot="16200000" flipH="1">
                <a:off x="1663541"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ovací čára 86">
                <a:extLst>
                  <a:ext uri="{FF2B5EF4-FFF2-40B4-BE49-F238E27FC236}">
                    <a16:creationId xmlns:a16="http://schemas.microsoft.com/office/drawing/2014/main" id="{913D99CB-3A16-47F6-A1E5-89DCE1FC42D0}"/>
                  </a:ext>
                </a:extLst>
              </p:cNvPr>
              <p:cNvCxnSpPr>
                <a:stCxn id="44" idx="7"/>
              </p:cNvCxnSpPr>
              <p:nvPr/>
            </p:nvCxnSpPr>
            <p:spPr>
              <a:xfrm rot="16200000" flipH="1" flipV="1">
                <a:off x="2123873" y="4048932"/>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ovací čára 88">
                <a:extLst>
                  <a:ext uri="{FF2B5EF4-FFF2-40B4-BE49-F238E27FC236}">
                    <a16:creationId xmlns:a16="http://schemas.microsoft.com/office/drawing/2014/main" id="{5CAD65E0-7FE0-4270-A6ED-97C0CA5A4DC8}"/>
                  </a:ext>
                </a:extLst>
              </p:cNvPr>
              <p:cNvCxnSpPr>
                <a:stCxn id="44" idx="3"/>
              </p:cNvCxnSpPr>
              <p:nvPr/>
            </p:nvCxnSpPr>
            <p:spPr>
              <a:xfrm rot="5400000" flipH="1" flipV="1">
                <a:off x="1663541"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ovací čára 90">
                <a:extLst>
                  <a:ext uri="{FF2B5EF4-FFF2-40B4-BE49-F238E27FC236}">
                    <a16:creationId xmlns:a16="http://schemas.microsoft.com/office/drawing/2014/main" id="{67112A20-FB29-4A56-AA1A-72C6FD45F46A}"/>
                  </a:ext>
                </a:extLst>
              </p:cNvPr>
              <p:cNvCxnSpPr>
                <a:stCxn id="44" idx="5"/>
              </p:cNvCxnSpPr>
              <p:nvPr/>
            </p:nvCxnSpPr>
            <p:spPr>
              <a:xfrm rot="5400000" flipH="1">
                <a:off x="2123873" y="4509263"/>
                <a:ext cx="100003" cy="100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Elipsa 44">
              <a:extLst>
                <a:ext uri="{FF2B5EF4-FFF2-40B4-BE49-F238E27FC236}">
                  <a16:creationId xmlns:a16="http://schemas.microsoft.com/office/drawing/2014/main" id="{3AC784CC-CF06-4C1D-B48C-4C6D5D6A2425}"/>
                </a:ext>
              </a:extLst>
            </p:cNvPr>
            <p:cNvSpPr/>
            <p:nvPr/>
          </p:nvSpPr>
          <p:spPr>
            <a:xfrm flipH="1">
              <a:off x="1907992" y="4293385"/>
              <a:ext cx="71431" cy="7143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sp>
        <p:nvSpPr>
          <p:cNvPr id="141" name="Zaoblený obdélník 140">
            <a:extLst>
              <a:ext uri="{FF2B5EF4-FFF2-40B4-BE49-F238E27FC236}">
                <a16:creationId xmlns:a16="http://schemas.microsoft.com/office/drawing/2014/main" id="{1CB9FAB3-80EB-4F80-8BAE-CAEECFB63EED}"/>
              </a:ext>
            </a:extLst>
          </p:cNvPr>
          <p:cNvSpPr/>
          <p:nvPr/>
        </p:nvSpPr>
        <p:spPr>
          <a:xfrm>
            <a:off x="2207568" y="5229200"/>
            <a:ext cx="216024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GLUCOCORTICOIDS</a:t>
            </a:r>
          </a:p>
        </p:txBody>
      </p:sp>
      <p:sp>
        <p:nvSpPr>
          <p:cNvPr id="142" name="Zaoblený obdélník 141">
            <a:extLst>
              <a:ext uri="{FF2B5EF4-FFF2-40B4-BE49-F238E27FC236}">
                <a16:creationId xmlns:a16="http://schemas.microsoft.com/office/drawing/2014/main" id="{2814E584-F271-44E3-9679-8F4450E2F467}"/>
              </a:ext>
            </a:extLst>
          </p:cNvPr>
          <p:cNvSpPr/>
          <p:nvPr/>
        </p:nvSpPr>
        <p:spPr>
          <a:xfrm>
            <a:off x="4511824" y="5229200"/>
            <a:ext cx="72008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IL-6</a:t>
            </a:r>
          </a:p>
        </p:txBody>
      </p:sp>
      <p:sp>
        <p:nvSpPr>
          <p:cNvPr id="143" name="Zaoblený obdélník 142">
            <a:extLst>
              <a:ext uri="{FF2B5EF4-FFF2-40B4-BE49-F238E27FC236}">
                <a16:creationId xmlns:a16="http://schemas.microsoft.com/office/drawing/2014/main" id="{E2760350-D59D-4154-9B3C-9674060BBBAE}"/>
              </a:ext>
            </a:extLst>
          </p:cNvPr>
          <p:cNvSpPr/>
          <p:nvPr/>
        </p:nvSpPr>
        <p:spPr>
          <a:xfrm>
            <a:off x="5303912" y="5229200"/>
            <a:ext cx="1080120"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INSULIN</a:t>
            </a:r>
          </a:p>
        </p:txBody>
      </p:sp>
      <p:sp>
        <p:nvSpPr>
          <p:cNvPr id="144" name="Zaoblený obdélník 143">
            <a:extLst>
              <a:ext uri="{FF2B5EF4-FFF2-40B4-BE49-F238E27FC236}">
                <a16:creationId xmlns:a16="http://schemas.microsoft.com/office/drawing/2014/main" id="{0C6EF81F-98C4-47B1-9FD9-E11B8EF700C2}"/>
              </a:ext>
            </a:extLst>
          </p:cNvPr>
          <p:cNvSpPr/>
          <p:nvPr/>
        </p:nvSpPr>
        <p:spPr>
          <a:xfrm>
            <a:off x="6456040" y="5229200"/>
            <a:ext cx="2304256"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cs-CZ" sz="1400" b="1"/>
              <a:t>LEPTIN/ ADIPONECTIN/ TNF</a:t>
            </a:r>
            <a:r>
              <a:rPr lang="el-GR" altLang="cs-CZ" sz="1400" b="1"/>
              <a:t>α</a:t>
            </a:r>
            <a:r>
              <a:rPr lang="cs-CZ" altLang="cs-CZ" sz="1400" b="1"/>
              <a:t>, IL-6</a:t>
            </a:r>
          </a:p>
        </p:txBody>
      </p:sp>
      <p:sp>
        <p:nvSpPr>
          <p:cNvPr id="145" name="Zaoblený obdélník 144">
            <a:extLst>
              <a:ext uri="{FF2B5EF4-FFF2-40B4-BE49-F238E27FC236}">
                <a16:creationId xmlns:a16="http://schemas.microsoft.com/office/drawing/2014/main" id="{C9016833-1D7C-4E30-81B8-7042609E4CC6}"/>
              </a:ext>
            </a:extLst>
          </p:cNvPr>
          <p:cNvSpPr/>
          <p:nvPr/>
        </p:nvSpPr>
        <p:spPr>
          <a:xfrm>
            <a:off x="8832304" y="5229200"/>
            <a:ext cx="1152128" cy="576064"/>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400" b="1" dirty="0">
                <a:solidFill>
                  <a:schemeClr val="tx1"/>
                </a:solidFill>
              </a:rPr>
              <a:t>GHRELIN</a:t>
            </a:r>
          </a:p>
        </p:txBody>
      </p:sp>
      <p:grpSp>
        <p:nvGrpSpPr>
          <p:cNvPr id="56" name="Skupina 145">
            <a:extLst>
              <a:ext uri="{FF2B5EF4-FFF2-40B4-BE49-F238E27FC236}">
                <a16:creationId xmlns:a16="http://schemas.microsoft.com/office/drawing/2014/main" id="{2AD655A9-60AA-4B94-9A40-BEFD2768CC89}"/>
              </a:ext>
            </a:extLst>
          </p:cNvPr>
          <p:cNvGrpSpPr>
            <a:grpSpLocks/>
          </p:cNvGrpSpPr>
          <p:nvPr/>
        </p:nvGrpSpPr>
        <p:grpSpPr bwMode="auto">
          <a:xfrm>
            <a:off x="4378325" y="6092825"/>
            <a:ext cx="996950" cy="431800"/>
            <a:chOff x="527578" y="4853899"/>
            <a:chExt cx="2834060" cy="1032248"/>
          </a:xfrm>
        </p:grpSpPr>
        <p:sp>
          <p:nvSpPr>
            <p:cNvPr id="147" name="Volný tvar 146">
              <a:extLst>
                <a:ext uri="{FF2B5EF4-FFF2-40B4-BE49-F238E27FC236}">
                  <a16:creationId xmlns:a16="http://schemas.microsoft.com/office/drawing/2014/main" id="{E316838F-AD1D-4986-A44A-AB436174F0AF}"/>
                </a:ext>
              </a:extLst>
            </p:cNvPr>
            <p:cNvSpPr/>
            <p:nvPr/>
          </p:nvSpPr>
          <p:spPr>
            <a:xfrm rot="21097825">
              <a:off x="527578" y="4853899"/>
              <a:ext cx="2834060" cy="1032248"/>
            </a:xfrm>
            <a:custGeom>
              <a:avLst/>
              <a:gdLst>
                <a:gd name="connsiteX0" fmla="*/ 78557 w 3313522"/>
                <a:gd name="connsiteY0" fmla="*/ 386499 h 1142214"/>
                <a:gd name="connsiteX1" fmla="*/ 512190 w 3313522"/>
                <a:gd name="connsiteY1" fmla="*/ 386499 h 1142214"/>
                <a:gd name="connsiteX2" fmla="*/ 804421 w 3313522"/>
                <a:gd name="connsiteY2" fmla="*/ 226243 h 1142214"/>
                <a:gd name="connsiteX3" fmla="*/ 1313468 w 3313522"/>
                <a:gd name="connsiteY3" fmla="*/ 56561 h 1142214"/>
                <a:gd name="connsiteX4" fmla="*/ 2058186 w 3313522"/>
                <a:gd name="connsiteY4" fmla="*/ 18853 h 1142214"/>
                <a:gd name="connsiteX5" fmla="*/ 2510672 w 3313522"/>
                <a:gd name="connsiteY5" fmla="*/ 169682 h 1142214"/>
                <a:gd name="connsiteX6" fmla="*/ 2821757 w 3313522"/>
                <a:gd name="connsiteY6" fmla="*/ 433633 h 1142214"/>
                <a:gd name="connsiteX7" fmla="*/ 3208256 w 3313522"/>
                <a:gd name="connsiteY7" fmla="*/ 471340 h 1142214"/>
                <a:gd name="connsiteX8" fmla="*/ 3236536 w 3313522"/>
                <a:gd name="connsiteY8" fmla="*/ 763571 h 1142214"/>
                <a:gd name="connsiteX9" fmla="*/ 2746342 w 3313522"/>
                <a:gd name="connsiteY9" fmla="*/ 791851 h 1142214"/>
                <a:gd name="connsiteX10" fmla="*/ 2510672 w 3313522"/>
                <a:gd name="connsiteY10" fmla="*/ 989814 h 1142214"/>
                <a:gd name="connsiteX11" fmla="*/ 2039332 w 3313522"/>
                <a:gd name="connsiteY11" fmla="*/ 1093509 h 1142214"/>
                <a:gd name="connsiteX12" fmla="*/ 1040091 w 3313522"/>
                <a:gd name="connsiteY12" fmla="*/ 1093509 h 1142214"/>
                <a:gd name="connsiteX13" fmla="*/ 531043 w 3313522"/>
                <a:gd name="connsiteY13" fmla="*/ 801278 h 1142214"/>
                <a:gd name="connsiteX14" fmla="*/ 78557 w 3313522"/>
                <a:gd name="connsiteY14" fmla="*/ 707010 h 1142214"/>
                <a:gd name="connsiteX15" fmla="*/ 78557 w 3313522"/>
                <a:gd name="connsiteY15" fmla="*/ 386499 h 1142214"/>
                <a:gd name="connsiteX0" fmla="*/ 84380 w 3319345"/>
                <a:gd name="connsiteY0" fmla="*/ 386499 h 1152351"/>
                <a:gd name="connsiteX1" fmla="*/ 518013 w 3319345"/>
                <a:gd name="connsiteY1" fmla="*/ 386499 h 1152351"/>
                <a:gd name="connsiteX2" fmla="*/ 810244 w 3319345"/>
                <a:gd name="connsiteY2" fmla="*/ 226243 h 1152351"/>
                <a:gd name="connsiteX3" fmla="*/ 1319291 w 3319345"/>
                <a:gd name="connsiteY3" fmla="*/ 56561 h 1152351"/>
                <a:gd name="connsiteX4" fmla="*/ 2064009 w 3319345"/>
                <a:gd name="connsiteY4" fmla="*/ 18853 h 1152351"/>
                <a:gd name="connsiteX5" fmla="*/ 2516495 w 3319345"/>
                <a:gd name="connsiteY5" fmla="*/ 169682 h 1152351"/>
                <a:gd name="connsiteX6" fmla="*/ 2827580 w 3319345"/>
                <a:gd name="connsiteY6" fmla="*/ 433633 h 1152351"/>
                <a:gd name="connsiteX7" fmla="*/ 3214079 w 3319345"/>
                <a:gd name="connsiteY7" fmla="*/ 471340 h 1152351"/>
                <a:gd name="connsiteX8" fmla="*/ 3242359 w 3319345"/>
                <a:gd name="connsiteY8" fmla="*/ 763571 h 1152351"/>
                <a:gd name="connsiteX9" fmla="*/ 2752165 w 3319345"/>
                <a:gd name="connsiteY9" fmla="*/ 791851 h 1152351"/>
                <a:gd name="connsiteX10" fmla="*/ 2516495 w 3319345"/>
                <a:gd name="connsiteY10" fmla="*/ 989814 h 1152351"/>
                <a:gd name="connsiteX11" fmla="*/ 2045155 w 3319345"/>
                <a:gd name="connsiteY11" fmla="*/ 1093509 h 1152351"/>
                <a:gd name="connsiteX12" fmla="*/ 1045914 w 3319345"/>
                <a:gd name="connsiteY12" fmla="*/ 1093509 h 1152351"/>
                <a:gd name="connsiteX13" fmla="*/ 590660 w 3319345"/>
                <a:gd name="connsiteY13" fmla="*/ 740456 h 1152351"/>
                <a:gd name="connsiteX14" fmla="*/ 84380 w 3319345"/>
                <a:gd name="connsiteY14" fmla="*/ 707010 h 1152351"/>
                <a:gd name="connsiteX15" fmla="*/ 84380 w 3319345"/>
                <a:gd name="connsiteY15" fmla="*/ 386499 h 1152351"/>
                <a:gd name="connsiteX0" fmla="*/ 84380 w 3319345"/>
                <a:gd name="connsiteY0" fmla="*/ 386499 h 1159338"/>
                <a:gd name="connsiteX1" fmla="*/ 518013 w 3319345"/>
                <a:gd name="connsiteY1" fmla="*/ 386499 h 1159338"/>
                <a:gd name="connsiteX2" fmla="*/ 810244 w 3319345"/>
                <a:gd name="connsiteY2" fmla="*/ 226243 h 1159338"/>
                <a:gd name="connsiteX3" fmla="*/ 1319291 w 3319345"/>
                <a:gd name="connsiteY3" fmla="*/ 56561 h 1159338"/>
                <a:gd name="connsiteX4" fmla="*/ 2064009 w 3319345"/>
                <a:gd name="connsiteY4" fmla="*/ 18853 h 1159338"/>
                <a:gd name="connsiteX5" fmla="*/ 2516495 w 3319345"/>
                <a:gd name="connsiteY5" fmla="*/ 169682 h 1159338"/>
                <a:gd name="connsiteX6" fmla="*/ 2827580 w 3319345"/>
                <a:gd name="connsiteY6" fmla="*/ 433633 h 1159338"/>
                <a:gd name="connsiteX7" fmla="*/ 3214079 w 3319345"/>
                <a:gd name="connsiteY7" fmla="*/ 471340 h 1159338"/>
                <a:gd name="connsiteX8" fmla="*/ 3242359 w 3319345"/>
                <a:gd name="connsiteY8" fmla="*/ 763571 h 1159338"/>
                <a:gd name="connsiteX9" fmla="*/ 2752165 w 3319345"/>
                <a:gd name="connsiteY9" fmla="*/ 791851 h 1159338"/>
                <a:gd name="connsiteX10" fmla="*/ 2516495 w 3319345"/>
                <a:gd name="connsiteY10" fmla="*/ 989814 h 1159338"/>
                <a:gd name="connsiteX11" fmla="*/ 2045155 w 3319345"/>
                <a:gd name="connsiteY11" fmla="*/ 1093509 h 1159338"/>
                <a:gd name="connsiteX12" fmla="*/ 1166725 w 3319345"/>
                <a:gd name="connsiteY12" fmla="*/ 1100496 h 1159338"/>
                <a:gd name="connsiteX13" fmla="*/ 590660 w 3319345"/>
                <a:gd name="connsiteY13" fmla="*/ 740456 h 1159338"/>
                <a:gd name="connsiteX14" fmla="*/ 84380 w 3319345"/>
                <a:gd name="connsiteY14" fmla="*/ 707010 h 1159338"/>
                <a:gd name="connsiteX15" fmla="*/ 84380 w 3319345"/>
                <a:gd name="connsiteY15" fmla="*/ 386499 h 1159338"/>
                <a:gd name="connsiteX0" fmla="*/ 84380 w 3319345"/>
                <a:gd name="connsiteY0" fmla="*/ 391212 h 1164051"/>
                <a:gd name="connsiteX1" fmla="*/ 518013 w 3319345"/>
                <a:gd name="connsiteY1" fmla="*/ 391212 h 1164051"/>
                <a:gd name="connsiteX2" fmla="*/ 1319291 w 3319345"/>
                <a:gd name="connsiteY2" fmla="*/ 61274 h 1164051"/>
                <a:gd name="connsiteX3" fmla="*/ 2064009 w 3319345"/>
                <a:gd name="connsiteY3" fmla="*/ 23566 h 1164051"/>
                <a:gd name="connsiteX4" fmla="*/ 2516495 w 3319345"/>
                <a:gd name="connsiteY4" fmla="*/ 174395 h 1164051"/>
                <a:gd name="connsiteX5" fmla="*/ 2827580 w 3319345"/>
                <a:gd name="connsiteY5" fmla="*/ 438346 h 1164051"/>
                <a:gd name="connsiteX6" fmla="*/ 3214079 w 3319345"/>
                <a:gd name="connsiteY6" fmla="*/ 476053 h 1164051"/>
                <a:gd name="connsiteX7" fmla="*/ 3242359 w 3319345"/>
                <a:gd name="connsiteY7" fmla="*/ 768284 h 1164051"/>
                <a:gd name="connsiteX8" fmla="*/ 2752165 w 3319345"/>
                <a:gd name="connsiteY8" fmla="*/ 796564 h 1164051"/>
                <a:gd name="connsiteX9" fmla="*/ 2516495 w 3319345"/>
                <a:gd name="connsiteY9" fmla="*/ 994527 h 1164051"/>
                <a:gd name="connsiteX10" fmla="*/ 2045155 w 3319345"/>
                <a:gd name="connsiteY10" fmla="*/ 1098222 h 1164051"/>
                <a:gd name="connsiteX11" fmla="*/ 1166725 w 3319345"/>
                <a:gd name="connsiteY11" fmla="*/ 1105209 h 1164051"/>
                <a:gd name="connsiteX12" fmla="*/ 590660 w 3319345"/>
                <a:gd name="connsiteY12" fmla="*/ 745169 h 1164051"/>
                <a:gd name="connsiteX13" fmla="*/ 84380 w 3319345"/>
                <a:gd name="connsiteY13" fmla="*/ 711723 h 1164051"/>
                <a:gd name="connsiteX14" fmla="*/ 84380 w 3319345"/>
                <a:gd name="connsiteY14" fmla="*/ 391212 h 1164051"/>
                <a:gd name="connsiteX0" fmla="*/ 84380 w 3319345"/>
                <a:gd name="connsiteY0" fmla="*/ 380529 h 1153368"/>
                <a:gd name="connsiteX1" fmla="*/ 518013 w 3319345"/>
                <a:gd name="connsiteY1" fmla="*/ 380529 h 1153368"/>
                <a:gd name="connsiteX2" fmla="*/ 1166725 w 3319345"/>
                <a:gd name="connsiteY2" fmla="*/ 86414 h 1153368"/>
                <a:gd name="connsiteX3" fmla="*/ 2064009 w 3319345"/>
                <a:gd name="connsiteY3" fmla="*/ 12883 h 1153368"/>
                <a:gd name="connsiteX4" fmla="*/ 2516495 w 3319345"/>
                <a:gd name="connsiteY4" fmla="*/ 163712 h 1153368"/>
                <a:gd name="connsiteX5" fmla="*/ 2827580 w 3319345"/>
                <a:gd name="connsiteY5" fmla="*/ 427663 h 1153368"/>
                <a:gd name="connsiteX6" fmla="*/ 3214079 w 3319345"/>
                <a:gd name="connsiteY6" fmla="*/ 465370 h 1153368"/>
                <a:gd name="connsiteX7" fmla="*/ 3242359 w 3319345"/>
                <a:gd name="connsiteY7" fmla="*/ 757601 h 1153368"/>
                <a:gd name="connsiteX8" fmla="*/ 2752165 w 3319345"/>
                <a:gd name="connsiteY8" fmla="*/ 785881 h 1153368"/>
                <a:gd name="connsiteX9" fmla="*/ 2516495 w 3319345"/>
                <a:gd name="connsiteY9" fmla="*/ 983844 h 1153368"/>
                <a:gd name="connsiteX10" fmla="*/ 2045155 w 3319345"/>
                <a:gd name="connsiteY10" fmla="*/ 1087539 h 1153368"/>
                <a:gd name="connsiteX11" fmla="*/ 1166725 w 3319345"/>
                <a:gd name="connsiteY11" fmla="*/ 1094526 h 1153368"/>
                <a:gd name="connsiteX12" fmla="*/ 590660 w 3319345"/>
                <a:gd name="connsiteY12" fmla="*/ 734486 h 1153368"/>
                <a:gd name="connsiteX13" fmla="*/ 84380 w 3319345"/>
                <a:gd name="connsiteY13" fmla="*/ 701040 h 1153368"/>
                <a:gd name="connsiteX14" fmla="*/ 84380 w 3319345"/>
                <a:gd name="connsiteY14" fmla="*/ 380529 h 1153368"/>
                <a:gd name="connsiteX0" fmla="*/ 84380 w 3319345"/>
                <a:gd name="connsiteY0" fmla="*/ 343134 h 1115973"/>
                <a:gd name="connsiteX1" fmla="*/ 518013 w 3319345"/>
                <a:gd name="connsiteY1" fmla="*/ 343134 h 1115973"/>
                <a:gd name="connsiteX2" fmla="*/ 1166725 w 3319345"/>
                <a:gd name="connsiteY2" fmla="*/ 49019 h 1115973"/>
                <a:gd name="connsiteX3" fmla="*/ 2030821 w 3319345"/>
                <a:gd name="connsiteY3" fmla="*/ 49018 h 1115973"/>
                <a:gd name="connsiteX4" fmla="*/ 2516495 w 3319345"/>
                <a:gd name="connsiteY4" fmla="*/ 126317 h 1115973"/>
                <a:gd name="connsiteX5" fmla="*/ 2827580 w 3319345"/>
                <a:gd name="connsiteY5" fmla="*/ 390268 h 1115973"/>
                <a:gd name="connsiteX6" fmla="*/ 3214079 w 3319345"/>
                <a:gd name="connsiteY6" fmla="*/ 427975 h 1115973"/>
                <a:gd name="connsiteX7" fmla="*/ 3242359 w 3319345"/>
                <a:gd name="connsiteY7" fmla="*/ 720206 h 1115973"/>
                <a:gd name="connsiteX8" fmla="*/ 2752165 w 3319345"/>
                <a:gd name="connsiteY8" fmla="*/ 748486 h 1115973"/>
                <a:gd name="connsiteX9" fmla="*/ 2516495 w 3319345"/>
                <a:gd name="connsiteY9" fmla="*/ 946449 h 1115973"/>
                <a:gd name="connsiteX10" fmla="*/ 2045155 w 3319345"/>
                <a:gd name="connsiteY10" fmla="*/ 1050144 h 1115973"/>
                <a:gd name="connsiteX11" fmla="*/ 1166725 w 3319345"/>
                <a:gd name="connsiteY11" fmla="*/ 1057131 h 1115973"/>
                <a:gd name="connsiteX12" fmla="*/ 590660 w 3319345"/>
                <a:gd name="connsiteY12" fmla="*/ 697091 h 1115973"/>
                <a:gd name="connsiteX13" fmla="*/ 84380 w 3319345"/>
                <a:gd name="connsiteY13" fmla="*/ 663645 h 1115973"/>
                <a:gd name="connsiteX14" fmla="*/ 84380 w 3319345"/>
                <a:gd name="connsiteY14" fmla="*/ 343134 h 1115973"/>
                <a:gd name="connsiteX0" fmla="*/ 84380 w 3319345"/>
                <a:gd name="connsiteY0" fmla="*/ 343134 h 1117137"/>
                <a:gd name="connsiteX1" fmla="*/ 518013 w 3319345"/>
                <a:gd name="connsiteY1" fmla="*/ 343134 h 1117137"/>
                <a:gd name="connsiteX2" fmla="*/ 1166725 w 3319345"/>
                <a:gd name="connsiteY2" fmla="*/ 49019 h 1117137"/>
                <a:gd name="connsiteX3" fmla="*/ 2030821 w 3319345"/>
                <a:gd name="connsiteY3" fmla="*/ 49018 h 1117137"/>
                <a:gd name="connsiteX4" fmla="*/ 2516495 w 3319345"/>
                <a:gd name="connsiteY4" fmla="*/ 126317 h 1117137"/>
                <a:gd name="connsiteX5" fmla="*/ 2827580 w 3319345"/>
                <a:gd name="connsiteY5" fmla="*/ 390268 h 1117137"/>
                <a:gd name="connsiteX6" fmla="*/ 3214079 w 3319345"/>
                <a:gd name="connsiteY6" fmla="*/ 427975 h 1117137"/>
                <a:gd name="connsiteX7" fmla="*/ 3242359 w 3319345"/>
                <a:gd name="connsiteY7" fmla="*/ 720206 h 1117137"/>
                <a:gd name="connsiteX8" fmla="*/ 2752165 w 3319345"/>
                <a:gd name="connsiteY8" fmla="*/ 748486 h 1117137"/>
                <a:gd name="connsiteX9" fmla="*/ 2516495 w 3319345"/>
                <a:gd name="connsiteY9" fmla="*/ 946449 h 1117137"/>
                <a:gd name="connsiteX10" fmla="*/ 2102829 w 3319345"/>
                <a:gd name="connsiteY10" fmla="*/ 1057130 h 1117137"/>
                <a:gd name="connsiteX11" fmla="*/ 1166725 w 3319345"/>
                <a:gd name="connsiteY11" fmla="*/ 1057131 h 1117137"/>
                <a:gd name="connsiteX12" fmla="*/ 590660 w 3319345"/>
                <a:gd name="connsiteY12" fmla="*/ 697091 h 1117137"/>
                <a:gd name="connsiteX13" fmla="*/ 84380 w 3319345"/>
                <a:gd name="connsiteY13" fmla="*/ 663645 h 1117137"/>
                <a:gd name="connsiteX14" fmla="*/ 84380 w 3319345"/>
                <a:gd name="connsiteY14" fmla="*/ 343134 h 1117137"/>
                <a:gd name="connsiteX0" fmla="*/ 84380 w 3319345"/>
                <a:gd name="connsiteY0" fmla="*/ 379007 h 1153010"/>
                <a:gd name="connsiteX1" fmla="*/ 518013 w 3319345"/>
                <a:gd name="connsiteY1" fmla="*/ 379007 h 1153010"/>
                <a:gd name="connsiteX2" fmla="*/ 1166725 w 3319345"/>
                <a:gd name="connsiteY2" fmla="*/ 84892 h 1153010"/>
                <a:gd name="connsiteX3" fmla="*/ 2102829 w 3319345"/>
                <a:gd name="connsiteY3" fmla="*/ 12883 h 1153010"/>
                <a:gd name="connsiteX4" fmla="*/ 2516495 w 3319345"/>
                <a:gd name="connsiteY4" fmla="*/ 162190 h 1153010"/>
                <a:gd name="connsiteX5" fmla="*/ 2827580 w 3319345"/>
                <a:gd name="connsiteY5" fmla="*/ 426141 h 1153010"/>
                <a:gd name="connsiteX6" fmla="*/ 3214079 w 3319345"/>
                <a:gd name="connsiteY6" fmla="*/ 463848 h 1153010"/>
                <a:gd name="connsiteX7" fmla="*/ 3242359 w 3319345"/>
                <a:gd name="connsiteY7" fmla="*/ 756079 h 1153010"/>
                <a:gd name="connsiteX8" fmla="*/ 2752165 w 3319345"/>
                <a:gd name="connsiteY8" fmla="*/ 784359 h 1153010"/>
                <a:gd name="connsiteX9" fmla="*/ 2516495 w 3319345"/>
                <a:gd name="connsiteY9" fmla="*/ 982322 h 1153010"/>
                <a:gd name="connsiteX10" fmla="*/ 2102829 w 3319345"/>
                <a:gd name="connsiteY10" fmla="*/ 1093003 h 1153010"/>
                <a:gd name="connsiteX11" fmla="*/ 1166725 w 3319345"/>
                <a:gd name="connsiteY11" fmla="*/ 1093004 h 1153010"/>
                <a:gd name="connsiteX12" fmla="*/ 590660 w 3319345"/>
                <a:gd name="connsiteY12" fmla="*/ 732964 h 1153010"/>
                <a:gd name="connsiteX13" fmla="*/ 84380 w 3319345"/>
                <a:gd name="connsiteY13" fmla="*/ 699518 h 1153010"/>
                <a:gd name="connsiteX14" fmla="*/ 84380 w 3319345"/>
                <a:gd name="connsiteY14" fmla="*/ 379007 h 1153010"/>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516495 w 3319345"/>
                <a:gd name="connsiteY9" fmla="*/ 1030460 h 1201148"/>
                <a:gd name="connsiteX10" fmla="*/ 2102829 w 3319345"/>
                <a:gd name="connsiteY10" fmla="*/ 1141141 h 1201148"/>
                <a:gd name="connsiteX11" fmla="*/ 1166725 w 3319345"/>
                <a:gd name="connsiteY11" fmla="*/ 1141142 h 1201148"/>
                <a:gd name="connsiteX12" fmla="*/ 590660 w 3319345"/>
                <a:gd name="connsiteY12" fmla="*/ 781102 h 1201148"/>
                <a:gd name="connsiteX13" fmla="*/ 84380 w 3319345"/>
                <a:gd name="connsiteY13" fmla="*/ 747656 h 1201148"/>
                <a:gd name="connsiteX14" fmla="*/ 84380 w 3319345"/>
                <a:gd name="connsiteY14" fmla="*/ 427145 h 1201148"/>
                <a:gd name="connsiteX0" fmla="*/ 84380 w 3319345"/>
                <a:gd name="connsiteY0" fmla="*/ 427145 h 1201148"/>
                <a:gd name="connsiteX1" fmla="*/ 518013 w 3319345"/>
                <a:gd name="connsiteY1" fmla="*/ 427145 h 1201148"/>
                <a:gd name="connsiteX2" fmla="*/ 1166725 w 3319345"/>
                <a:gd name="connsiteY2" fmla="*/ 61021 h 1201148"/>
                <a:gd name="connsiteX3" fmla="*/ 2102829 w 3319345"/>
                <a:gd name="connsiteY3" fmla="*/ 61021 h 1201148"/>
                <a:gd name="connsiteX4" fmla="*/ 2516495 w 3319345"/>
                <a:gd name="connsiteY4" fmla="*/ 210328 h 1201148"/>
                <a:gd name="connsiteX5" fmla="*/ 2827580 w 3319345"/>
                <a:gd name="connsiteY5" fmla="*/ 474279 h 1201148"/>
                <a:gd name="connsiteX6" fmla="*/ 3214079 w 3319345"/>
                <a:gd name="connsiteY6" fmla="*/ 511986 h 1201148"/>
                <a:gd name="connsiteX7" fmla="*/ 3242359 w 3319345"/>
                <a:gd name="connsiteY7" fmla="*/ 804217 h 1201148"/>
                <a:gd name="connsiteX8" fmla="*/ 2752165 w 3319345"/>
                <a:gd name="connsiteY8" fmla="*/ 832497 h 1201148"/>
                <a:gd name="connsiteX9" fmla="*/ 2102829 w 3319345"/>
                <a:gd name="connsiteY9" fmla="*/ 1141141 h 1201148"/>
                <a:gd name="connsiteX10" fmla="*/ 1166725 w 3319345"/>
                <a:gd name="connsiteY10" fmla="*/ 1141142 h 1201148"/>
                <a:gd name="connsiteX11" fmla="*/ 590660 w 3319345"/>
                <a:gd name="connsiteY11" fmla="*/ 781102 h 1201148"/>
                <a:gd name="connsiteX12" fmla="*/ 84380 w 3319345"/>
                <a:gd name="connsiteY12" fmla="*/ 747656 h 1201148"/>
                <a:gd name="connsiteX13" fmla="*/ 84380 w 3319345"/>
                <a:gd name="connsiteY13" fmla="*/ 427145 h 1201148"/>
                <a:gd name="connsiteX0" fmla="*/ 84380 w 3319345"/>
                <a:gd name="connsiteY0" fmla="*/ 435000 h 1209003"/>
                <a:gd name="connsiteX1" fmla="*/ 518013 w 3319345"/>
                <a:gd name="connsiteY1" fmla="*/ 435000 h 1209003"/>
                <a:gd name="connsiteX2" fmla="*/ 1166725 w 3319345"/>
                <a:gd name="connsiteY2" fmla="*/ 68876 h 1209003"/>
                <a:gd name="connsiteX3" fmla="*/ 2102829 w 3319345"/>
                <a:gd name="connsiteY3" fmla="*/ 68876 h 1209003"/>
                <a:gd name="connsiteX4" fmla="*/ 2827580 w 3319345"/>
                <a:gd name="connsiteY4" fmla="*/ 482134 h 1209003"/>
                <a:gd name="connsiteX5" fmla="*/ 3214079 w 3319345"/>
                <a:gd name="connsiteY5" fmla="*/ 519841 h 1209003"/>
                <a:gd name="connsiteX6" fmla="*/ 3242359 w 3319345"/>
                <a:gd name="connsiteY6" fmla="*/ 812072 h 1209003"/>
                <a:gd name="connsiteX7" fmla="*/ 2752165 w 3319345"/>
                <a:gd name="connsiteY7" fmla="*/ 840352 h 1209003"/>
                <a:gd name="connsiteX8" fmla="*/ 2102829 w 3319345"/>
                <a:gd name="connsiteY8" fmla="*/ 1148996 h 1209003"/>
                <a:gd name="connsiteX9" fmla="*/ 1166725 w 3319345"/>
                <a:gd name="connsiteY9" fmla="*/ 1148997 h 1209003"/>
                <a:gd name="connsiteX10" fmla="*/ 590660 w 3319345"/>
                <a:gd name="connsiteY10" fmla="*/ 788957 h 1209003"/>
                <a:gd name="connsiteX11" fmla="*/ 84380 w 3319345"/>
                <a:gd name="connsiteY11" fmla="*/ 755511 h 1209003"/>
                <a:gd name="connsiteX12" fmla="*/ 84380 w 3319345"/>
                <a:gd name="connsiteY12" fmla="*/ 435000 h 120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9345" h="1209003">
                  <a:moveTo>
                    <a:pt x="84380" y="435000"/>
                  </a:moveTo>
                  <a:cubicBezTo>
                    <a:pt x="156652" y="381582"/>
                    <a:pt x="337622" y="496021"/>
                    <a:pt x="518013" y="435000"/>
                  </a:cubicBezTo>
                  <a:cubicBezTo>
                    <a:pt x="698404" y="373979"/>
                    <a:pt x="902589" y="129897"/>
                    <a:pt x="1166725" y="68876"/>
                  </a:cubicBezTo>
                  <a:cubicBezTo>
                    <a:pt x="1430861" y="7855"/>
                    <a:pt x="1826020" y="0"/>
                    <a:pt x="2102829" y="68876"/>
                  </a:cubicBezTo>
                  <a:cubicBezTo>
                    <a:pt x="2379638" y="137752"/>
                    <a:pt x="2642372" y="406973"/>
                    <a:pt x="2827580" y="482134"/>
                  </a:cubicBezTo>
                  <a:cubicBezTo>
                    <a:pt x="3012788" y="557295"/>
                    <a:pt x="3144949" y="464851"/>
                    <a:pt x="3214079" y="519841"/>
                  </a:cubicBezTo>
                  <a:cubicBezTo>
                    <a:pt x="3283209" y="574831"/>
                    <a:pt x="3319345" y="758654"/>
                    <a:pt x="3242359" y="812072"/>
                  </a:cubicBezTo>
                  <a:cubicBezTo>
                    <a:pt x="3165373" y="865490"/>
                    <a:pt x="2942087" y="784198"/>
                    <a:pt x="2752165" y="840352"/>
                  </a:cubicBezTo>
                  <a:cubicBezTo>
                    <a:pt x="2562243" y="896506"/>
                    <a:pt x="2367069" y="1097555"/>
                    <a:pt x="2102829" y="1148996"/>
                  </a:cubicBezTo>
                  <a:cubicBezTo>
                    <a:pt x="1838589" y="1200437"/>
                    <a:pt x="1418753" y="1209003"/>
                    <a:pt x="1166725" y="1148997"/>
                  </a:cubicBezTo>
                  <a:cubicBezTo>
                    <a:pt x="914697" y="1088991"/>
                    <a:pt x="771051" y="854538"/>
                    <a:pt x="590660" y="788957"/>
                  </a:cubicBezTo>
                  <a:cubicBezTo>
                    <a:pt x="410269" y="723376"/>
                    <a:pt x="168760" y="814504"/>
                    <a:pt x="84380" y="755511"/>
                  </a:cubicBezTo>
                  <a:cubicBezTo>
                    <a:pt x="0" y="696518"/>
                    <a:pt x="12108" y="488418"/>
                    <a:pt x="84380" y="435000"/>
                  </a:cubicBezTo>
                  <a:close/>
                </a:path>
              </a:pathLst>
            </a:custGeom>
            <a:gradFill flip="none" rotWithShape="1">
              <a:gsLst>
                <a:gs pos="17000">
                  <a:schemeClr val="bg1"/>
                </a:gs>
                <a:gs pos="60000">
                  <a:srgbClr val="FF0000"/>
                </a:gs>
                <a:gs pos="86000">
                  <a:schemeClr val="bg1"/>
                </a:gs>
              </a:gsLst>
              <a:lin ang="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8" name="Volný tvar 147">
              <a:extLst>
                <a:ext uri="{FF2B5EF4-FFF2-40B4-BE49-F238E27FC236}">
                  <a16:creationId xmlns:a16="http://schemas.microsoft.com/office/drawing/2014/main" id="{E5EAF798-A83B-47B3-9C2D-B3F22ED979AA}"/>
                </a:ext>
              </a:extLst>
            </p:cNvPr>
            <p:cNvSpPr/>
            <p:nvPr/>
          </p:nvSpPr>
          <p:spPr>
            <a:xfrm>
              <a:off x="987887" y="4994316"/>
              <a:ext cx="1841236" cy="425043"/>
            </a:xfrm>
            <a:custGeom>
              <a:avLst/>
              <a:gdLst>
                <a:gd name="connsiteX0" fmla="*/ 0 w 1838227"/>
                <a:gd name="connsiteY0" fmla="*/ 424206 h 424206"/>
                <a:gd name="connsiteX1" fmla="*/ 395926 w 1838227"/>
                <a:gd name="connsiteY1" fmla="*/ 141402 h 424206"/>
                <a:gd name="connsiteX2" fmla="*/ 980388 w 1838227"/>
                <a:gd name="connsiteY2" fmla="*/ 9427 h 424206"/>
                <a:gd name="connsiteX3" fmla="*/ 1527143 w 1838227"/>
                <a:gd name="connsiteY3" fmla="*/ 84841 h 424206"/>
                <a:gd name="connsiteX4" fmla="*/ 1838227 w 1838227"/>
                <a:gd name="connsiteY4" fmla="*/ 179109 h 424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227" h="424206">
                  <a:moveTo>
                    <a:pt x="0" y="424206"/>
                  </a:moveTo>
                  <a:cubicBezTo>
                    <a:pt x="116264" y="317369"/>
                    <a:pt x="232528" y="210532"/>
                    <a:pt x="395926" y="141402"/>
                  </a:cubicBezTo>
                  <a:cubicBezTo>
                    <a:pt x="559324" y="72272"/>
                    <a:pt x="791852" y="18854"/>
                    <a:pt x="980388" y="9427"/>
                  </a:cubicBezTo>
                  <a:cubicBezTo>
                    <a:pt x="1168924" y="0"/>
                    <a:pt x="1384170" y="56561"/>
                    <a:pt x="1527143" y="84841"/>
                  </a:cubicBezTo>
                  <a:cubicBezTo>
                    <a:pt x="1670116" y="113121"/>
                    <a:pt x="1754171" y="146115"/>
                    <a:pt x="1838227" y="1791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49" name="Volný tvar 148">
              <a:extLst>
                <a:ext uri="{FF2B5EF4-FFF2-40B4-BE49-F238E27FC236}">
                  <a16:creationId xmlns:a16="http://schemas.microsoft.com/office/drawing/2014/main" id="{50C8D48E-2FD6-4B76-9649-1E3B034EBB25}"/>
                </a:ext>
              </a:extLst>
            </p:cNvPr>
            <p:cNvSpPr/>
            <p:nvPr/>
          </p:nvSpPr>
          <p:spPr>
            <a:xfrm>
              <a:off x="978861" y="5290329"/>
              <a:ext cx="1945033" cy="223906"/>
            </a:xfrm>
            <a:custGeom>
              <a:avLst/>
              <a:gdLst>
                <a:gd name="connsiteX0" fmla="*/ 0 w 1941921"/>
                <a:gd name="connsiteY0" fmla="*/ 226243 h 226243"/>
                <a:gd name="connsiteX1" fmla="*/ 933253 w 1941921"/>
                <a:gd name="connsiteY1" fmla="*/ 94268 h 226243"/>
                <a:gd name="connsiteX2" fmla="*/ 1941921 w 1941921"/>
                <a:gd name="connsiteY2" fmla="*/ 0 h 226243"/>
              </a:gdLst>
              <a:ahLst/>
              <a:cxnLst>
                <a:cxn ang="0">
                  <a:pos x="connsiteX0" y="connsiteY0"/>
                </a:cxn>
                <a:cxn ang="0">
                  <a:pos x="connsiteX1" y="connsiteY1"/>
                </a:cxn>
                <a:cxn ang="0">
                  <a:pos x="connsiteX2" y="connsiteY2"/>
                </a:cxn>
              </a:cxnLst>
              <a:rect l="l" t="t" r="r" b="b"/>
              <a:pathLst>
                <a:path w="1941921" h="226243">
                  <a:moveTo>
                    <a:pt x="0" y="226243"/>
                  </a:moveTo>
                  <a:cubicBezTo>
                    <a:pt x="304800" y="179109"/>
                    <a:pt x="609600" y="131975"/>
                    <a:pt x="933253" y="94268"/>
                  </a:cubicBezTo>
                  <a:cubicBezTo>
                    <a:pt x="1256906" y="56561"/>
                    <a:pt x="1599413" y="28280"/>
                    <a:pt x="1941921"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50" name="Volný tvar 149">
              <a:extLst>
                <a:ext uri="{FF2B5EF4-FFF2-40B4-BE49-F238E27FC236}">
                  <a16:creationId xmlns:a16="http://schemas.microsoft.com/office/drawing/2014/main" id="{1BFBA214-E80E-42A8-90FE-DD4313DE3D60}"/>
                </a:ext>
              </a:extLst>
            </p:cNvPr>
            <p:cNvSpPr/>
            <p:nvPr/>
          </p:nvSpPr>
          <p:spPr>
            <a:xfrm>
              <a:off x="1064607" y="5400383"/>
              <a:ext cx="1773542" cy="345349"/>
            </a:xfrm>
            <a:custGeom>
              <a:avLst/>
              <a:gdLst>
                <a:gd name="connsiteX0" fmla="*/ 0 w 1772239"/>
                <a:gd name="connsiteY0" fmla="*/ 188536 h 345649"/>
                <a:gd name="connsiteX1" fmla="*/ 443060 w 1772239"/>
                <a:gd name="connsiteY1" fmla="*/ 320511 h 345649"/>
                <a:gd name="connsiteX2" fmla="*/ 1206631 w 1772239"/>
                <a:gd name="connsiteY2" fmla="*/ 292231 h 345649"/>
                <a:gd name="connsiteX3" fmla="*/ 1772239 w 1772239"/>
                <a:gd name="connsiteY3" fmla="*/ 0 h 345649"/>
              </a:gdLst>
              <a:ahLst/>
              <a:cxnLst>
                <a:cxn ang="0">
                  <a:pos x="connsiteX0" y="connsiteY0"/>
                </a:cxn>
                <a:cxn ang="0">
                  <a:pos x="connsiteX1" y="connsiteY1"/>
                </a:cxn>
                <a:cxn ang="0">
                  <a:pos x="connsiteX2" y="connsiteY2"/>
                </a:cxn>
                <a:cxn ang="0">
                  <a:pos x="connsiteX3" y="connsiteY3"/>
                </a:cxn>
              </a:cxnLst>
              <a:rect l="l" t="t" r="r" b="b"/>
              <a:pathLst>
                <a:path w="1772239" h="345649">
                  <a:moveTo>
                    <a:pt x="0" y="188536"/>
                  </a:moveTo>
                  <a:cubicBezTo>
                    <a:pt x="120977" y="245882"/>
                    <a:pt x="241955" y="303229"/>
                    <a:pt x="443060" y="320511"/>
                  </a:cubicBezTo>
                  <a:cubicBezTo>
                    <a:pt x="644165" y="337793"/>
                    <a:pt x="985101" y="345649"/>
                    <a:pt x="1206631" y="292231"/>
                  </a:cubicBezTo>
                  <a:cubicBezTo>
                    <a:pt x="1428161" y="238813"/>
                    <a:pt x="1600200" y="119406"/>
                    <a:pt x="1772239"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51" name="Volný tvar 150">
              <a:extLst>
                <a:ext uri="{FF2B5EF4-FFF2-40B4-BE49-F238E27FC236}">
                  <a16:creationId xmlns:a16="http://schemas.microsoft.com/office/drawing/2014/main" id="{35219C8A-BFF6-4702-B8B9-D3A60347BD8B}"/>
                </a:ext>
              </a:extLst>
            </p:cNvPr>
            <p:cNvSpPr/>
            <p:nvPr/>
          </p:nvSpPr>
          <p:spPr>
            <a:xfrm>
              <a:off x="1046555" y="5187862"/>
              <a:ext cx="1741954" cy="269448"/>
            </a:xfrm>
            <a:custGeom>
              <a:avLst/>
              <a:gdLst>
                <a:gd name="connsiteX0" fmla="*/ 0 w 1743959"/>
                <a:gd name="connsiteY0" fmla="*/ 271807 h 271807"/>
                <a:gd name="connsiteX1" fmla="*/ 593889 w 1743959"/>
                <a:gd name="connsiteY1" fmla="*/ 36136 h 271807"/>
                <a:gd name="connsiteX2" fmla="*/ 1743959 w 1743959"/>
                <a:gd name="connsiteY2" fmla="*/ 54990 h 271807"/>
              </a:gdLst>
              <a:ahLst/>
              <a:cxnLst>
                <a:cxn ang="0">
                  <a:pos x="connsiteX0" y="connsiteY0"/>
                </a:cxn>
                <a:cxn ang="0">
                  <a:pos x="connsiteX1" y="connsiteY1"/>
                </a:cxn>
                <a:cxn ang="0">
                  <a:pos x="connsiteX2" y="connsiteY2"/>
                </a:cxn>
              </a:cxnLst>
              <a:rect l="l" t="t" r="r" b="b"/>
              <a:pathLst>
                <a:path w="1743959" h="271807">
                  <a:moveTo>
                    <a:pt x="0" y="271807"/>
                  </a:moveTo>
                  <a:cubicBezTo>
                    <a:pt x="151614" y="172039"/>
                    <a:pt x="303229" y="72272"/>
                    <a:pt x="593889" y="36136"/>
                  </a:cubicBezTo>
                  <a:cubicBezTo>
                    <a:pt x="884549" y="0"/>
                    <a:pt x="1314254" y="27495"/>
                    <a:pt x="1743959" y="5499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52" name="Volný tvar 151">
              <a:extLst>
                <a:ext uri="{FF2B5EF4-FFF2-40B4-BE49-F238E27FC236}">
                  <a16:creationId xmlns:a16="http://schemas.microsoft.com/office/drawing/2014/main" id="{129EF8A2-E6F4-4C68-8F78-F737522BD254}"/>
                </a:ext>
              </a:extLst>
            </p:cNvPr>
            <p:cNvSpPr/>
            <p:nvPr/>
          </p:nvSpPr>
          <p:spPr>
            <a:xfrm>
              <a:off x="1123272" y="5362433"/>
              <a:ext cx="1732928" cy="273242"/>
            </a:xfrm>
            <a:custGeom>
              <a:avLst/>
              <a:gdLst>
                <a:gd name="connsiteX0" fmla="*/ 0 w 1734532"/>
                <a:gd name="connsiteY0" fmla="*/ 207389 h 270235"/>
                <a:gd name="connsiteX1" fmla="*/ 904973 w 1734532"/>
                <a:gd name="connsiteY1" fmla="*/ 235670 h 270235"/>
                <a:gd name="connsiteX2" fmla="*/ 1734532 w 1734532"/>
                <a:gd name="connsiteY2" fmla="*/ 0 h 270235"/>
              </a:gdLst>
              <a:ahLst/>
              <a:cxnLst>
                <a:cxn ang="0">
                  <a:pos x="connsiteX0" y="connsiteY0"/>
                </a:cxn>
                <a:cxn ang="0">
                  <a:pos x="connsiteX1" y="connsiteY1"/>
                </a:cxn>
                <a:cxn ang="0">
                  <a:pos x="connsiteX2" y="connsiteY2"/>
                </a:cxn>
              </a:cxnLst>
              <a:rect l="l" t="t" r="r" b="b"/>
              <a:pathLst>
                <a:path w="1734532" h="270235">
                  <a:moveTo>
                    <a:pt x="0" y="207389"/>
                  </a:moveTo>
                  <a:cubicBezTo>
                    <a:pt x="307942" y="238812"/>
                    <a:pt x="615884" y="270235"/>
                    <a:pt x="904973" y="235670"/>
                  </a:cubicBezTo>
                  <a:cubicBezTo>
                    <a:pt x="1194062" y="201105"/>
                    <a:pt x="1464297" y="100552"/>
                    <a:pt x="1734532"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sp>
        <p:nvSpPr>
          <p:cNvPr id="3" name="Volný tvar 96">
            <a:extLst>
              <a:ext uri="{FF2B5EF4-FFF2-40B4-BE49-F238E27FC236}">
                <a16:creationId xmlns:a16="http://schemas.microsoft.com/office/drawing/2014/main" id="{BE77C1D4-9A44-4583-8334-04C8EBB73AAF}"/>
              </a:ext>
            </a:extLst>
          </p:cNvPr>
          <p:cNvSpPr/>
          <p:nvPr/>
        </p:nvSpPr>
        <p:spPr>
          <a:xfrm>
            <a:off x="2460625" y="5949951"/>
            <a:ext cx="687388" cy="587375"/>
          </a:xfrm>
          <a:custGeom>
            <a:avLst/>
            <a:gdLst>
              <a:gd name="connsiteX0" fmla="*/ 108857 w 687614"/>
              <a:gd name="connsiteY0" fmla="*/ 446314 h 586014"/>
              <a:gd name="connsiteX1" fmla="*/ 10886 w 687614"/>
              <a:gd name="connsiteY1" fmla="*/ 217714 h 586014"/>
              <a:gd name="connsiteX2" fmla="*/ 174171 w 687614"/>
              <a:gd name="connsiteY2" fmla="*/ 152399 h 586014"/>
              <a:gd name="connsiteX3" fmla="*/ 304800 w 687614"/>
              <a:gd name="connsiteY3" fmla="*/ 119742 h 586014"/>
              <a:gd name="connsiteX4" fmla="*/ 326571 w 687614"/>
              <a:gd name="connsiteY4" fmla="*/ 21771 h 586014"/>
              <a:gd name="connsiteX5" fmla="*/ 468086 w 687614"/>
              <a:gd name="connsiteY5" fmla="*/ 32657 h 586014"/>
              <a:gd name="connsiteX6" fmla="*/ 489857 w 687614"/>
              <a:gd name="connsiteY6" fmla="*/ 217714 h 586014"/>
              <a:gd name="connsiteX7" fmla="*/ 522514 w 687614"/>
              <a:gd name="connsiteY7" fmla="*/ 359228 h 586014"/>
              <a:gd name="connsiteX8" fmla="*/ 674914 w 687614"/>
              <a:gd name="connsiteY8" fmla="*/ 533399 h 586014"/>
              <a:gd name="connsiteX9" fmla="*/ 446314 w 687614"/>
              <a:gd name="connsiteY9" fmla="*/ 566057 h 586014"/>
              <a:gd name="connsiteX10" fmla="*/ 359228 w 687614"/>
              <a:gd name="connsiteY10" fmla="*/ 413657 h 586014"/>
              <a:gd name="connsiteX11" fmla="*/ 261257 w 687614"/>
              <a:gd name="connsiteY11" fmla="*/ 370114 h 586014"/>
              <a:gd name="connsiteX12" fmla="*/ 206828 w 687614"/>
              <a:gd name="connsiteY12" fmla="*/ 500742 h 586014"/>
              <a:gd name="connsiteX13" fmla="*/ 108857 w 687614"/>
              <a:gd name="connsiteY13" fmla="*/ 446314 h 5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7614" h="586014">
                <a:moveTo>
                  <a:pt x="108857" y="446314"/>
                </a:moveTo>
                <a:cubicBezTo>
                  <a:pt x="76200" y="399143"/>
                  <a:pt x="0" y="266700"/>
                  <a:pt x="10886" y="217714"/>
                </a:cubicBezTo>
                <a:cubicBezTo>
                  <a:pt x="21772" y="168728"/>
                  <a:pt x="125185" y="168728"/>
                  <a:pt x="174171" y="152399"/>
                </a:cubicBezTo>
                <a:cubicBezTo>
                  <a:pt x="223157" y="136070"/>
                  <a:pt x="279400" y="141513"/>
                  <a:pt x="304800" y="119742"/>
                </a:cubicBezTo>
                <a:cubicBezTo>
                  <a:pt x="330200" y="97971"/>
                  <a:pt x="299357" y="36285"/>
                  <a:pt x="326571" y="21771"/>
                </a:cubicBezTo>
                <a:cubicBezTo>
                  <a:pt x="353785" y="7257"/>
                  <a:pt x="440872" y="0"/>
                  <a:pt x="468086" y="32657"/>
                </a:cubicBezTo>
                <a:cubicBezTo>
                  <a:pt x="495300" y="65314"/>
                  <a:pt x="480786" y="163286"/>
                  <a:pt x="489857" y="217714"/>
                </a:cubicBezTo>
                <a:cubicBezTo>
                  <a:pt x="498928" y="272142"/>
                  <a:pt x="491671" y="306614"/>
                  <a:pt x="522514" y="359228"/>
                </a:cubicBezTo>
                <a:cubicBezTo>
                  <a:pt x="553357" y="411842"/>
                  <a:pt x="687614" y="498928"/>
                  <a:pt x="674914" y="533399"/>
                </a:cubicBezTo>
                <a:cubicBezTo>
                  <a:pt x="662214" y="567871"/>
                  <a:pt x="498928" y="586014"/>
                  <a:pt x="446314" y="566057"/>
                </a:cubicBezTo>
                <a:cubicBezTo>
                  <a:pt x="393700" y="546100"/>
                  <a:pt x="390071" y="446314"/>
                  <a:pt x="359228" y="413657"/>
                </a:cubicBezTo>
                <a:cubicBezTo>
                  <a:pt x="328385" y="381000"/>
                  <a:pt x="286657" y="355600"/>
                  <a:pt x="261257" y="370114"/>
                </a:cubicBezTo>
                <a:cubicBezTo>
                  <a:pt x="235857" y="384628"/>
                  <a:pt x="224971" y="489856"/>
                  <a:pt x="206828" y="500742"/>
                </a:cubicBezTo>
                <a:cubicBezTo>
                  <a:pt x="188685" y="511628"/>
                  <a:pt x="141514" y="493485"/>
                  <a:pt x="108857" y="446314"/>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Volný tvar 145">
            <a:extLst>
              <a:ext uri="{FF2B5EF4-FFF2-40B4-BE49-F238E27FC236}">
                <a16:creationId xmlns:a16="http://schemas.microsoft.com/office/drawing/2014/main" id="{7808D01C-3F8E-4644-BB12-5650FD5CB000}"/>
              </a:ext>
            </a:extLst>
          </p:cNvPr>
          <p:cNvSpPr/>
          <p:nvPr/>
        </p:nvSpPr>
        <p:spPr>
          <a:xfrm flipH="1">
            <a:off x="3181351" y="5949951"/>
            <a:ext cx="754063" cy="665163"/>
          </a:xfrm>
          <a:custGeom>
            <a:avLst/>
            <a:gdLst>
              <a:gd name="connsiteX0" fmla="*/ 287866 w 1898951"/>
              <a:gd name="connsiteY0" fmla="*/ 442686 h 1673981"/>
              <a:gd name="connsiteX1" fmla="*/ 694266 w 1898951"/>
              <a:gd name="connsiteY1" fmla="*/ 181428 h 1673981"/>
              <a:gd name="connsiteX2" fmla="*/ 1013580 w 1898951"/>
              <a:gd name="connsiteY2" fmla="*/ 312057 h 1673981"/>
              <a:gd name="connsiteX3" fmla="*/ 1028095 w 1898951"/>
              <a:gd name="connsiteY3" fmla="*/ 645886 h 1673981"/>
              <a:gd name="connsiteX4" fmla="*/ 1521580 w 1898951"/>
              <a:gd name="connsiteY4" fmla="*/ 21771 h 1673981"/>
              <a:gd name="connsiteX5" fmla="*/ 1884437 w 1898951"/>
              <a:gd name="connsiteY5" fmla="*/ 515257 h 1673981"/>
              <a:gd name="connsiteX6" fmla="*/ 1608666 w 1898951"/>
              <a:gd name="connsiteY6" fmla="*/ 1182914 h 1673981"/>
              <a:gd name="connsiteX7" fmla="*/ 1724780 w 1898951"/>
              <a:gd name="connsiteY7" fmla="*/ 1516743 h 1673981"/>
              <a:gd name="connsiteX8" fmla="*/ 1260323 w 1898951"/>
              <a:gd name="connsiteY8" fmla="*/ 1618343 h 1673981"/>
              <a:gd name="connsiteX9" fmla="*/ 984552 w 1898951"/>
              <a:gd name="connsiteY9" fmla="*/ 1182914 h 1673981"/>
              <a:gd name="connsiteX10" fmla="*/ 113695 w 1898951"/>
              <a:gd name="connsiteY10" fmla="*/ 1342571 h 1673981"/>
              <a:gd name="connsiteX11" fmla="*/ 360437 w 1898951"/>
              <a:gd name="connsiteY11" fmla="*/ 660400 h 1673981"/>
              <a:gd name="connsiteX12" fmla="*/ 462037 w 1898951"/>
              <a:gd name="connsiteY12" fmla="*/ 587828 h 1673981"/>
              <a:gd name="connsiteX13" fmla="*/ 26609 w 1898951"/>
              <a:gd name="connsiteY13" fmla="*/ 558800 h 1673981"/>
              <a:gd name="connsiteX14" fmla="*/ 287866 w 1898951"/>
              <a:gd name="connsiteY14" fmla="*/ 442686 h 167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8951" h="1673981">
                <a:moveTo>
                  <a:pt x="287866" y="442686"/>
                </a:moveTo>
                <a:cubicBezTo>
                  <a:pt x="399142" y="379791"/>
                  <a:pt x="573314" y="203199"/>
                  <a:pt x="694266" y="181428"/>
                </a:cubicBezTo>
                <a:cubicBezTo>
                  <a:pt x="815218" y="159657"/>
                  <a:pt x="957942" y="234647"/>
                  <a:pt x="1013580" y="312057"/>
                </a:cubicBezTo>
                <a:cubicBezTo>
                  <a:pt x="1069218" y="389467"/>
                  <a:pt x="943428" y="694267"/>
                  <a:pt x="1028095" y="645886"/>
                </a:cubicBezTo>
                <a:cubicBezTo>
                  <a:pt x="1112762" y="597505"/>
                  <a:pt x="1378856" y="43542"/>
                  <a:pt x="1521580" y="21771"/>
                </a:cubicBezTo>
                <a:cubicBezTo>
                  <a:pt x="1664304" y="0"/>
                  <a:pt x="1869923" y="321733"/>
                  <a:pt x="1884437" y="515257"/>
                </a:cubicBezTo>
                <a:cubicBezTo>
                  <a:pt x="1898951" y="708781"/>
                  <a:pt x="1635276" y="1016000"/>
                  <a:pt x="1608666" y="1182914"/>
                </a:cubicBezTo>
                <a:cubicBezTo>
                  <a:pt x="1582057" y="1349828"/>
                  <a:pt x="1782837" y="1444172"/>
                  <a:pt x="1724780" y="1516743"/>
                </a:cubicBezTo>
                <a:cubicBezTo>
                  <a:pt x="1666723" y="1589314"/>
                  <a:pt x="1383694" y="1673981"/>
                  <a:pt x="1260323" y="1618343"/>
                </a:cubicBezTo>
                <a:cubicBezTo>
                  <a:pt x="1136952" y="1562705"/>
                  <a:pt x="1175657" y="1228876"/>
                  <a:pt x="984552" y="1182914"/>
                </a:cubicBezTo>
                <a:cubicBezTo>
                  <a:pt x="793447" y="1136952"/>
                  <a:pt x="217714" y="1429657"/>
                  <a:pt x="113695" y="1342571"/>
                </a:cubicBezTo>
                <a:cubicBezTo>
                  <a:pt x="9676" y="1255485"/>
                  <a:pt x="302380" y="786191"/>
                  <a:pt x="360437" y="660400"/>
                </a:cubicBezTo>
                <a:cubicBezTo>
                  <a:pt x="418494" y="534610"/>
                  <a:pt x="517675" y="604761"/>
                  <a:pt x="462037" y="587828"/>
                </a:cubicBezTo>
                <a:cubicBezTo>
                  <a:pt x="406399" y="570895"/>
                  <a:pt x="53218" y="582990"/>
                  <a:pt x="26609" y="558800"/>
                </a:cubicBezTo>
                <a:cubicBezTo>
                  <a:pt x="0" y="534610"/>
                  <a:pt x="176590" y="505581"/>
                  <a:pt x="287866" y="442686"/>
                </a:cubicBez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 name="Volný tvar 103">
            <a:extLst>
              <a:ext uri="{FF2B5EF4-FFF2-40B4-BE49-F238E27FC236}">
                <a16:creationId xmlns:a16="http://schemas.microsoft.com/office/drawing/2014/main" id="{D59EC008-5BD2-4E84-B58D-C11EB0FADFB2}"/>
              </a:ext>
            </a:extLst>
          </p:cNvPr>
          <p:cNvSpPr/>
          <p:nvPr/>
        </p:nvSpPr>
        <p:spPr>
          <a:xfrm>
            <a:off x="5448300" y="6092826"/>
            <a:ext cx="869950" cy="339725"/>
          </a:xfrm>
          <a:custGeom>
            <a:avLst/>
            <a:gdLst>
              <a:gd name="connsiteX0" fmla="*/ 83456 w 870856"/>
              <a:gd name="connsiteY0" fmla="*/ 99785 h 341085"/>
              <a:gd name="connsiteX1" fmla="*/ 214085 w 870856"/>
              <a:gd name="connsiteY1" fmla="*/ 1814 h 341085"/>
              <a:gd name="connsiteX2" fmla="*/ 399142 w 870856"/>
              <a:gd name="connsiteY2" fmla="*/ 110671 h 341085"/>
              <a:gd name="connsiteX3" fmla="*/ 605971 w 870856"/>
              <a:gd name="connsiteY3" fmla="*/ 67128 h 341085"/>
              <a:gd name="connsiteX4" fmla="*/ 780142 w 870856"/>
              <a:gd name="connsiteY4" fmla="*/ 154214 h 341085"/>
              <a:gd name="connsiteX5" fmla="*/ 845456 w 870856"/>
              <a:gd name="connsiteY5" fmla="*/ 263071 h 341085"/>
              <a:gd name="connsiteX6" fmla="*/ 627742 w 870856"/>
              <a:gd name="connsiteY6" fmla="*/ 306614 h 341085"/>
              <a:gd name="connsiteX7" fmla="*/ 551542 w 870856"/>
              <a:gd name="connsiteY7" fmla="*/ 263071 h 341085"/>
              <a:gd name="connsiteX8" fmla="*/ 442685 w 870856"/>
              <a:gd name="connsiteY8" fmla="*/ 339271 h 341085"/>
              <a:gd name="connsiteX9" fmla="*/ 322942 w 870856"/>
              <a:gd name="connsiteY9" fmla="*/ 252185 h 341085"/>
              <a:gd name="connsiteX10" fmla="*/ 39914 w 870856"/>
              <a:gd name="connsiteY10" fmla="*/ 197757 h 341085"/>
              <a:gd name="connsiteX11" fmla="*/ 83456 w 870856"/>
              <a:gd name="connsiteY11" fmla="*/ 154214 h 341085"/>
              <a:gd name="connsiteX12" fmla="*/ 83456 w 870856"/>
              <a:gd name="connsiteY12" fmla="*/ 99785 h 34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856" h="341085">
                <a:moveTo>
                  <a:pt x="83456" y="99785"/>
                </a:moveTo>
                <a:cubicBezTo>
                  <a:pt x="105227" y="74385"/>
                  <a:pt x="161471" y="0"/>
                  <a:pt x="214085" y="1814"/>
                </a:cubicBezTo>
                <a:cubicBezTo>
                  <a:pt x="266699" y="3628"/>
                  <a:pt x="333828" y="99785"/>
                  <a:pt x="399142" y="110671"/>
                </a:cubicBezTo>
                <a:cubicBezTo>
                  <a:pt x="464456" y="121557"/>
                  <a:pt x="542471" y="59871"/>
                  <a:pt x="605971" y="67128"/>
                </a:cubicBezTo>
                <a:cubicBezTo>
                  <a:pt x="669471" y="74385"/>
                  <a:pt x="740228" y="121557"/>
                  <a:pt x="780142" y="154214"/>
                </a:cubicBezTo>
                <a:cubicBezTo>
                  <a:pt x="820056" y="186871"/>
                  <a:pt x="870856" y="237671"/>
                  <a:pt x="845456" y="263071"/>
                </a:cubicBezTo>
                <a:cubicBezTo>
                  <a:pt x="820056" y="288471"/>
                  <a:pt x="676728" y="306614"/>
                  <a:pt x="627742" y="306614"/>
                </a:cubicBezTo>
                <a:cubicBezTo>
                  <a:pt x="578756" y="306614"/>
                  <a:pt x="582385" y="257628"/>
                  <a:pt x="551542" y="263071"/>
                </a:cubicBezTo>
                <a:cubicBezTo>
                  <a:pt x="520699" y="268514"/>
                  <a:pt x="480785" y="341085"/>
                  <a:pt x="442685" y="339271"/>
                </a:cubicBezTo>
                <a:cubicBezTo>
                  <a:pt x="404585" y="337457"/>
                  <a:pt x="390070" y="275771"/>
                  <a:pt x="322942" y="252185"/>
                </a:cubicBezTo>
                <a:cubicBezTo>
                  <a:pt x="255814" y="228599"/>
                  <a:pt x="79828" y="214085"/>
                  <a:pt x="39914" y="197757"/>
                </a:cubicBezTo>
                <a:cubicBezTo>
                  <a:pt x="0" y="181429"/>
                  <a:pt x="79828" y="172357"/>
                  <a:pt x="83456" y="154214"/>
                </a:cubicBezTo>
                <a:cubicBezTo>
                  <a:pt x="87084" y="136071"/>
                  <a:pt x="61685" y="125185"/>
                  <a:pt x="83456" y="9978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58" name="Skupina 241">
            <a:extLst>
              <a:ext uri="{FF2B5EF4-FFF2-40B4-BE49-F238E27FC236}">
                <a16:creationId xmlns:a16="http://schemas.microsoft.com/office/drawing/2014/main" id="{59E249FA-8FB8-430F-B5CD-CD5A49A779F9}"/>
              </a:ext>
            </a:extLst>
          </p:cNvPr>
          <p:cNvGrpSpPr>
            <a:grpSpLocks/>
          </p:cNvGrpSpPr>
          <p:nvPr/>
        </p:nvGrpSpPr>
        <p:grpSpPr bwMode="auto">
          <a:xfrm>
            <a:off x="7248526" y="5876926"/>
            <a:ext cx="754063" cy="720725"/>
            <a:chOff x="4283968" y="5301208"/>
            <a:chExt cx="1584176" cy="1512168"/>
          </a:xfrm>
        </p:grpSpPr>
        <p:grpSp>
          <p:nvGrpSpPr>
            <p:cNvPr id="114812" name="Skupina 35">
              <a:extLst>
                <a:ext uri="{FF2B5EF4-FFF2-40B4-BE49-F238E27FC236}">
                  <a16:creationId xmlns:a16="http://schemas.microsoft.com/office/drawing/2014/main" id="{074E658C-DF11-4A00-912C-4646BB88E4D1}"/>
                </a:ext>
              </a:extLst>
            </p:cNvPr>
            <p:cNvGrpSpPr>
              <a:grpSpLocks/>
            </p:cNvGrpSpPr>
            <p:nvPr/>
          </p:nvGrpSpPr>
          <p:grpSpPr bwMode="auto">
            <a:xfrm>
              <a:off x="4283968" y="5373216"/>
              <a:ext cx="576064" cy="504056"/>
              <a:chOff x="4139952" y="4725144"/>
              <a:chExt cx="576064" cy="504056"/>
            </a:xfrm>
          </p:grpSpPr>
          <p:sp>
            <p:nvSpPr>
              <p:cNvPr id="187" name="Elipsa 186">
                <a:extLst>
                  <a:ext uri="{FF2B5EF4-FFF2-40B4-BE49-F238E27FC236}">
                    <a16:creationId xmlns:a16="http://schemas.microsoft.com/office/drawing/2014/main" id="{CE38A2A5-026A-4273-B997-C5473A02CE6F}"/>
                  </a:ext>
                </a:extLst>
              </p:cNvPr>
              <p:cNvSpPr/>
              <p:nvPr/>
            </p:nvSpPr>
            <p:spPr>
              <a:xfrm>
                <a:off x="4139952" y="4726413"/>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8" name="Elipsa 187">
                <a:extLst>
                  <a:ext uri="{FF2B5EF4-FFF2-40B4-BE49-F238E27FC236}">
                    <a16:creationId xmlns:a16="http://schemas.microsoft.com/office/drawing/2014/main" id="{0BCF6A26-EB71-4FD6-8C82-E60C19E21484}"/>
                  </a:ext>
                </a:extLst>
              </p:cNvPr>
              <p:cNvSpPr/>
              <p:nvPr/>
            </p:nvSpPr>
            <p:spPr>
              <a:xfrm>
                <a:off x="4283362" y="4799690"/>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15" name="Skupina 36">
              <a:extLst>
                <a:ext uri="{FF2B5EF4-FFF2-40B4-BE49-F238E27FC236}">
                  <a16:creationId xmlns:a16="http://schemas.microsoft.com/office/drawing/2014/main" id="{365512D7-79BF-42CF-A069-5B0F074F32E1}"/>
                </a:ext>
              </a:extLst>
            </p:cNvPr>
            <p:cNvGrpSpPr>
              <a:grpSpLocks/>
            </p:cNvGrpSpPr>
            <p:nvPr/>
          </p:nvGrpSpPr>
          <p:grpSpPr bwMode="auto">
            <a:xfrm>
              <a:off x="4283968" y="5733256"/>
              <a:ext cx="576064" cy="504056"/>
              <a:chOff x="4139952" y="4725144"/>
              <a:chExt cx="576064" cy="504056"/>
            </a:xfrm>
          </p:grpSpPr>
          <p:sp>
            <p:nvSpPr>
              <p:cNvPr id="185" name="Elipsa 184">
                <a:extLst>
                  <a:ext uri="{FF2B5EF4-FFF2-40B4-BE49-F238E27FC236}">
                    <a16:creationId xmlns:a16="http://schemas.microsoft.com/office/drawing/2014/main" id="{B42DF47A-3446-4342-B5F4-12DF7F39D06E}"/>
                  </a:ext>
                </a:extLst>
              </p:cNvPr>
              <p:cNvSpPr/>
              <p:nvPr/>
            </p:nvSpPr>
            <p:spPr>
              <a:xfrm>
                <a:off x="4139952" y="472609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6" name="Elipsa 185">
                <a:extLst>
                  <a:ext uri="{FF2B5EF4-FFF2-40B4-BE49-F238E27FC236}">
                    <a16:creationId xmlns:a16="http://schemas.microsoft.com/office/drawing/2014/main" id="{958EADA7-2EC8-44CE-B527-D0E67D91D615}"/>
                  </a:ext>
                </a:extLst>
              </p:cNvPr>
              <p:cNvSpPr/>
              <p:nvPr/>
            </p:nvSpPr>
            <p:spPr>
              <a:xfrm>
                <a:off x="4283362" y="4799373"/>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18" name="Skupina 39">
              <a:extLst>
                <a:ext uri="{FF2B5EF4-FFF2-40B4-BE49-F238E27FC236}">
                  <a16:creationId xmlns:a16="http://schemas.microsoft.com/office/drawing/2014/main" id="{2C8FE2FB-8ABB-414F-A214-6F0796C2A02D}"/>
                </a:ext>
              </a:extLst>
            </p:cNvPr>
            <p:cNvGrpSpPr>
              <a:grpSpLocks/>
            </p:cNvGrpSpPr>
            <p:nvPr/>
          </p:nvGrpSpPr>
          <p:grpSpPr bwMode="auto">
            <a:xfrm>
              <a:off x="4788024" y="5445224"/>
              <a:ext cx="576064" cy="504056"/>
              <a:chOff x="4139952" y="4725144"/>
              <a:chExt cx="576064" cy="504056"/>
            </a:xfrm>
          </p:grpSpPr>
          <p:sp>
            <p:nvSpPr>
              <p:cNvPr id="183" name="Elipsa 182">
                <a:extLst>
                  <a:ext uri="{FF2B5EF4-FFF2-40B4-BE49-F238E27FC236}">
                    <a16:creationId xmlns:a16="http://schemas.microsoft.com/office/drawing/2014/main" id="{7BA32123-07AE-4C5C-B6A1-D9110A146E3D}"/>
                  </a:ext>
                </a:extLst>
              </p:cNvPr>
              <p:cNvSpPr/>
              <p:nvPr/>
            </p:nvSpPr>
            <p:spPr>
              <a:xfrm>
                <a:off x="4139498" y="4724353"/>
                <a:ext cx="576972"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4" name="Elipsa 183">
                <a:extLst>
                  <a:ext uri="{FF2B5EF4-FFF2-40B4-BE49-F238E27FC236}">
                    <a16:creationId xmlns:a16="http://schemas.microsoft.com/office/drawing/2014/main" id="{66DDD0C3-E303-42E2-830F-54288FF22FD7}"/>
                  </a:ext>
                </a:extLst>
              </p:cNvPr>
              <p:cNvSpPr/>
              <p:nvPr/>
            </p:nvSpPr>
            <p:spPr>
              <a:xfrm>
                <a:off x="4282907" y="4797630"/>
                <a:ext cx="290155"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21" name="Skupina 42">
              <a:extLst>
                <a:ext uri="{FF2B5EF4-FFF2-40B4-BE49-F238E27FC236}">
                  <a16:creationId xmlns:a16="http://schemas.microsoft.com/office/drawing/2014/main" id="{B47E1FAE-D9D8-4BBE-B01A-F4FF1C4337A2}"/>
                </a:ext>
              </a:extLst>
            </p:cNvPr>
            <p:cNvGrpSpPr>
              <a:grpSpLocks/>
            </p:cNvGrpSpPr>
            <p:nvPr/>
          </p:nvGrpSpPr>
          <p:grpSpPr bwMode="auto">
            <a:xfrm>
              <a:off x="4355976" y="6093296"/>
              <a:ext cx="576064" cy="504056"/>
              <a:chOff x="4139952" y="4725144"/>
              <a:chExt cx="576064" cy="504056"/>
            </a:xfrm>
          </p:grpSpPr>
          <p:sp>
            <p:nvSpPr>
              <p:cNvPr id="181" name="Elipsa 180">
                <a:extLst>
                  <a:ext uri="{FF2B5EF4-FFF2-40B4-BE49-F238E27FC236}">
                    <a16:creationId xmlns:a16="http://schemas.microsoft.com/office/drawing/2014/main" id="{341D8570-4323-4DB7-A43F-806A9C59401D}"/>
                  </a:ext>
                </a:extLst>
              </p:cNvPr>
              <p:cNvSpPr/>
              <p:nvPr/>
            </p:nvSpPr>
            <p:spPr>
              <a:xfrm>
                <a:off x="4141315" y="4725778"/>
                <a:ext cx="573638"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2" name="Elipsa 181">
                <a:extLst>
                  <a:ext uri="{FF2B5EF4-FFF2-40B4-BE49-F238E27FC236}">
                    <a16:creationId xmlns:a16="http://schemas.microsoft.com/office/drawing/2014/main" id="{5A50F2B0-9E25-4BC1-BA68-D4B1554B3A85}"/>
                  </a:ext>
                </a:extLst>
              </p:cNvPr>
              <p:cNvSpPr/>
              <p:nvPr/>
            </p:nvSpPr>
            <p:spPr>
              <a:xfrm>
                <a:off x="4284726" y="4799054"/>
                <a:ext cx="286819"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24" name="Skupina 45">
              <a:extLst>
                <a:ext uri="{FF2B5EF4-FFF2-40B4-BE49-F238E27FC236}">
                  <a16:creationId xmlns:a16="http://schemas.microsoft.com/office/drawing/2014/main" id="{95C56C50-DA08-4A8B-9468-E550C25B0A6C}"/>
                </a:ext>
              </a:extLst>
            </p:cNvPr>
            <p:cNvGrpSpPr>
              <a:grpSpLocks/>
            </p:cNvGrpSpPr>
            <p:nvPr/>
          </p:nvGrpSpPr>
          <p:grpSpPr bwMode="auto">
            <a:xfrm>
              <a:off x="5292080" y="5661248"/>
              <a:ext cx="576064" cy="504056"/>
              <a:chOff x="4139952" y="4725144"/>
              <a:chExt cx="576064" cy="504056"/>
            </a:xfrm>
          </p:grpSpPr>
          <p:sp>
            <p:nvSpPr>
              <p:cNvPr id="179" name="Elipsa 178">
                <a:extLst>
                  <a:ext uri="{FF2B5EF4-FFF2-40B4-BE49-F238E27FC236}">
                    <a16:creationId xmlns:a16="http://schemas.microsoft.com/office/drawing/2014/main" id="{CC372316-FAFA-404C-A3D9-89C46789590D}"/>
                  </a:ext>
                </a:extLst>
              </p:cNvPr>
              <p:cNvSpPr/>
              <p:nvPr/>
            </p:nvSpPr>
            <p:spPr>
              <a:xfrm>
                <a:off x="4139042" y="4724827"/>
                <a:ext cx="576974"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0" name="Elipsa 179">
                <a:extLst>
                  <a:ext uri="{FF2B5EF4-FFF2-40B4-BE49-F238E27FC236}">
                    <a16:creationId xmlns:a16="http://schemas.microsoft.com/office/drawing/2014/main" id="{843A7739-A28E-4834-B4E8-4146E64EDCBB}"/>
                  </a:ext>
                </a:extLst>
              </p:cNvPr>
              <p:cNvSpPr/>
              <p:nvPr/>
            </p:nvSpPr>
            <p:spPr>
              <a:xfrm>
                <a:off x="4282453" y="4798104"/>
                <a:ext cx="290153"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27" name="Skupina 48">
              <a:extLst>
                <a:ext uri="{FF2B5EF4-FFF2-40B4-BE49-F238E27FC236}">
                  <a16:creationId xmlns:a16="http://schemas.microsoft.com/office/drawing/2014/main" id="{CF125902-BFC5-44AA-8FBF-F688266B8E2D}"/>
                </a:ext>
              </a:extLst>
            </p:cNvPr>
            <p:cNvGrpSpPr>
              <a:grpSpLocks/>
            </p:cNvGrpSpPr>
            <p:nvPr/>
          </p:nvGrpSpPr>
          <p:grpSpPr bwMode="auto">
            <a:xfrm>
              <a:off x="4716016" y="5949280"/>
              <a:ext cx="576064" cy="504056"/>
              <a:chOff x="4139952" y="4725144"/>
              <a:chExt cx="576064" cy="504056"/>
            </a:xfrm>
          </p:grpSpPr>
          <p:sp>
            <p:nvSpPr>
              <p:cNvPr id="177" name="Elipsa 176">
                <a:extLst>
                  <a:ext uri="{FF2B5EF4-FFF2-40B4-BE49-F238E27FC236}">
                    <a16:creationId xmlns:a16="http://schemas.microsoft.com/office/drawing/2014/main" id="{EAB3F140-E6E1-4B92-A0B7-8FDE4AF8B57E}"/>
                  </a:ext>
                </a:extLst>
              </p:cNvPr>
              <p:cNvSpPr/>
              <p:nvPr/>
            </p:nvSpPr>
            <p:spPr>
              <a:xfrm>
                <a:off x="4141467" y="4726573"/>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8" name="Elipsa 177">
                <a:extLst>
                  <a:ext uri="{FF2B5EF4-FFF2-40B4-BE49-F238E27FC236}">
                    <a16:creationId xmlns:a16="http://schemas.microsoft.com/office/drawing/2014/main" id="{F3F04D17-CE6D-4550-9323-5FD69EB394D9}"/>
                  </a:ext>
                </a:extLst>
              </p:cNvPr>
              <p:cNvSpPr/>
              <p:nvPr/>
            </p:nvSpPr>
            <p:spPr>
              <a:xfrm>
                <a:off x="4284877" y="4799850"/>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30" name="Skupina 51">
              <a:extLst>
                <a:ext uri="{FF2B5EF4-FFF2-40B4-BE49-F238E27FC236}">
                  <a16:creationId xmlns:a16="http://schemas.microsoft.com/office/drawing/2014/main" id="{BA3D44EF-171F-4CA6-BA18-5661FE0B3999}"/>
                </a:ext>
              </a:extLst>
            </p:cNvPr>
            <p:cNvGrpSpPr>
              <a:grpSpLocks/>
            </p:cNvGrpSpPr>
            <p:nvPr/>
          </p:nvGrpSpPr>
          <p:grpSpPr bwMode="auto">
            <a:xfrm>
              <a:off x="5220072" y="6165304"/>
              <a:ext cx="576064" cy="504056"/>
              <a:chOff x="4139952" y="4725144"/>
              <a:chExt cx="576064" cy="504056"/>
            </a:xfrm>
          </p:grpSpPr>
          <p:sp>
            <p:nvSpPr>
              <p:cNvPr id="175" name="Elipsa 174">
                <a:extLst>
                  <a:ext uri="{FF2B5EF4-FFF2-40B4-BE49-F238E27FC236}">
                    <a16:creationId xmlns:a16="http://schemas.microsoft.com/office/drawing/2014/main" id="{45B58A1F-D513-4E2D-8884-7C077F11914D}"/>
                  </a:ext>
                </a:extLst>
              </p:cNvPr>
              <p:cNvSpPr/>
              <p:nvPr/>
            </p:nvSpPr>
            <p:spPr>
              <a:xfrm>
                <a:off x="4141013" y="4723717"/>
                <a:ext cx="573638" cy="50627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6" name="Elipsa 175">
                <a:extLst>
                  <a:ext uri="{FF2B5EF4-FFF2-40B4-BE49-F238E27FC236}">
                    <a16:creationId xmlns:a16="http://schemas.microsoft.com/office/drawing/2014/main" id="{5F68E2D4-364A-4EA8-8C08-A46E25D03148}"/>
                  </a:ext>
                </a:extLst>
              </p:cNvPr>
              <p:cNvSpPr/>
              <p:nvPr/>
            </p:nvSpPr>
            <p:spPr>
              <a:xfrm>
                <a:off x="4284421" y="4796994"/>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33" name="Skupina 54">
              <a:extLst>
                <a:ext uri="{FF2B5EF4-FFF2-40B4-BE49-F238E27FC236}">
                  <a16:creationId xmlns:a16="http://schemas.microsoft.com/office/drawing/2014/main" id="{65764454-045B-4E1D-830D-3E724C3EBBE2}"/>
                </a:ext>
              </a:extLst>
            </p:cNvPr>
            <p:cNvGrpSpPr>
              <a:grpSpLocks/>
            </p:cNvGrpSpPr>
            <p:nvPr/>
          </p:nvGrpSpPr>
          <p:grpSpPr bwMode="auto">
            <a:xfrm>
              <a:off x="5148064" y="5301208"/>
              <a:ext cx="576064" cy="504056"/>
              <a:chOff x="4139952" y="4725144"/>
              <a:chExt cx="576064" cy="504056"/>
            </a:xfrm>
          </p:grpSpPr>
          <p:sp>
            <p:nvSpPr>
              <p:cNvPr id="173" name="Elipsa 172">
                <a:extLst>
                  <a:ext uri="{FF2B5EF4-FFF2-40B4-BE49-F238E27FC236}">
                    <a16:creationId xmlns:a16="http://schemas.microsoft.com/office/drawing/2014/main" id="{6D7A753F-8A47-45ED-B784-4537B40857EA}"/>
                  </a:ext>
                </a:extLst>
              </p:cNvPr>
              <p:cNvSpPr/>
              <p:nvPr/>
            </p:nvSpPr>
            <p:spPr>
              <a:xfrm>
                <a:off x="4139649" y="4725144"/>
                <a:ext cx="576972" cy="50294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4" name="Elipsa 173">
                <a:extLst>
                  <a:ext uri="{FF2B5EF4-FFF2-40B4-BE49-F238E27FC236}">
                    <a16:creationId xmlns:a16="http://schemas.microsoft.com/office/drawing/2014/main" id="{09E082B5-C7C7-42C0-A15E-AB4D1C1E9980}"/>
                  </a:ext>
                </a:extLst>
              </p:cNvPr>
              <p:cNvSpPr/>
              <p:nvPr/>
            </p:nvSpPr>
            <p:spPr>
              <a:xfrm>
                <a:off x="4283058" y="4798421"/>
                <a:ext cx="290155" cy="6994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14836" name="Skupina 57">
              <a:extLst>
                <a:ext uri="{FF2B5EF4-FFF2-40B4-BE49-F238E27FC236}">
                  <a16:creationId xmlns:a16="http://schemas.microsoft.com/office/drawing/2014/main" id="{F701B71B-5C23-4F27-8F41-2553D9108559}"/>
                </a:ext>
              </a:extLst>
            </p:cNvPr>
            <p:cNvGrpSpPr>
              <a:grpSpLocks/>
            </p:cNvGrpSpPr>
            <p:nvPr/>
          </p:nvGrpSpPr>
          <p:grpSpPr bwMode="auto">
            <a:xfrm>
              <a:off x="4716016" y="6309320"/>
              <a:ext cx="576064" cy="504056"/>
              <a:chOff x="4139952" y="4725144"/>
              <a:chExt cx="576064" cy="504056"/>
            </a:xfrm>
          </p:grpSpPr>
          <p:sp>
            <p:nvSpPr>
              <p:cNvPr id="171" name="Elipsa 170">
                <a:extLst>
                  <a:ext uri="{FF2B5EF4-FFF2-40B4-BE49-F238E27FC236}">
                    <a16:creationId xmlns:a16="http://schemas.microsoft.com/office/drawing/2014/main" id="{B6C327D9-DAAC-4E2E-A060-141F9A0131F9}"/>
                  </a:ext>
                </a:extLst>
              </p:cNvPr>
              <p:cNvSpPr/>
              <p:nvPr/>
            </p:nvSpPr>
            <p:spPr>
              <a:xfrm>
                <a:off x="4141467" y="4726256"/>
                <a:ext cx="573638" cy="502944"/>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2" name="Elipsa 171">
                <a:extLst>
                  <a:ext uri="{FF2B5EF4-FFF2-40B4-BE49-F238E27FC236}">
                    <a16:creationId xmlns:a16="http://schemas.microsoft.com/office/drawing/2014/main" id="{CB979E3F-B838-4636-B6D0-3D3FD885C162}"/>
                  </a:ext>
                </a:extLst>
              </p:cNvPr>
              <p:cNvSpPr/>
              <p:nvPr/>
            </p:nvSpPr>
            <p:spPr>
              <a:xfrm>
                <a:off x="4284877" y="4799533"/>
                <a:ext cx="286819" cy="6994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sp>
        <p:nvSpPr>
          <p:cNvPr id="19" name="Volný tvar 99">
            <a:extLst>
              <a:ext uri="{FF2B5EF4-FFF2-40B4-BE49-F238E27FC236}">
                <a16:creationId xmlns:a16="http://schemas.microsoft.com/office/drawing/2014/main" id="{E0C1BE53-8286-47F4-8CF6-337867A9CBF2}"/>
              </a:ext>
            </a:extLst>
          </p:cNvPr>
          <p:cNvSpPr/>
          <p:nvPr/>
        </p:nvSpPr>
        <p:spPr>
          <a:xfrm rot="827788">
            <a:off x="9063038" y="5810250"/>
            <a:ext cx="741362" cy="812800"/>
          </a:xfrm>
          <a:custGeom>
            <a:avLst/>
            <a:gdLst>
              <a:gd name="connsiteX0" fmla="*/ 206829 w 1230086"/>
              <a:gd name="connsiteY0" fmla="*/ 83457 h 5158014"/>
              <a:gd name="connsiteX1" fmla="*/ 566058 w 1230086"/>
              <a:gd name="connsiteY1" fmla="*/ 105228 h 5158014"/>
              <a:gd name="connsiteX2" fmla="*/ 685800 w 1230086"/>
              <a:gd name="connsiteY2" fmla="*/ 257628 h 5158014"/>
              <a:gd name="connsiteX3" fmla="*/ 696686 w 1230086"/>
              <a:gd name="connsiteY3" fmla="*/ 595085 h 5158014"/>
              <a:gd name="connsiteX4" fmla="*/ 664029 w 1230086"/>
              <a:gd name="connsiteY4" fmla="*/ 693057 h 5158014"/>
              <a:gd name="connsiteX5" fmla="*/ 631372 w 1230086"/>
              <a:gd name="connsiteY5" fmla="*/ 791028 h 5158014"/>
              <a:gd name="connsiteX6" fmla="*/ 555172 w 1230086"/>
              <a:gd name="connsiteY6" fmla="*/ 867228 h 5158014"/>
              <a:gd name="connsiteX7" fmla="*/ 424543 w 1230086"/>
              <a:gd name="connsiteY7" fmla="*/ 954314 h 5158014"/>
              <a:gd name="connsiteX8" fmla="*/ 250372 w 1230086"/>
              <a:gd name="connsiteY8" fmla="*/ 986971 h 5158014"/>
              <a:gd name="connsiteX9" fmla="*/ 76200 w 1230086"/>
              <a:gd name="connsiteY9" fmla="*/ 1106714 h 5158014"/>
              <a:gd name="connsiteX10" fmla="*/ 152400 w 1230086"/>
              <a:gd name="connsiteY10" fmla="*/ 1357085 h 5158014"/>
              <a:gd name="connsiteX11" fmla="*/ 43543 w 1230086"/>
              <a:gd name="connsiteY11" fmla="*/ 1531257 h 5158014"/>
              <a:gd name="connsiteX12" fmla="*/ 87086 w 1230086"/>
              <a:gd name="connsiteY12" fmla="*/ 1683657 h 5158014"/>
              <a:gd name="connsiteX13" fmla="*/ 0 w 1230086"/>
              <a:gd name="connsiteY13" fmla="*/ 1803400 h 5158014"/>
              <a:gd name="connsiteX14" fmla="*/ 87086 w 1230086"/>
              <a:gd name="connsiteY14" fmla="*/ 1944914 h 5158014"/>
              <a:gd name="connsiteX15" fmla="*/ 54429 w 1230086"/>
              <a:gd name="connsiteY15" fmla="*/ 2173514 h 5158014"/>
              <a:gd name="connsiteX16" fmla="*/ 54429 w 1230086"/>
              <a:gd name="connsiteY16" fmla="*/ 2706914 h 5158014"/>
              <a:gd name="connsiteX17" fmla="*/ 54429 w 1230086"/>
              <a:gd name="connsiteY17" fmla="*/ 3370942 h 5158014"/>
              <a:gd name="connsiteX18" fmla="*/ 43543 w 1230086"/>
              <a:gd name="connsiteY18" fmla="*/ 4111171 h 5158014"/>
              <a:gd name="connsiteX19" fmla="*/ 141515 w 1230086"/>
              <a:gd name="connsiteY19" fmla="*/ 4470400 h 5158014"/>
              <a:gd name="connsiteX20" fmla="*/ 76200 w 1230086"/>
              <a:gd name="connsiteY20" fmla="*/ 4699000 h 5158014"/>
              <a:gd name="connsiteX21" fmla="*/ 97972 w 1230086"/>
              <a:gd name="connsiteY21" fmla="*/ 4905828 h 5158014"/>
              <a:gd name="connsiteX22" fmla="*/ 185058 w 1230086"/>
              <a:gd name="connsiteY22" fmla="*/ 5123542 h 5158014"/>
              <a:gd name="connsiteX23" fmla="*/ 315686 w 1230086"/>
              <a:gd name="connsiteY23" fmla="*/ 5112657 h 5158014"/>
              <a:gd name="connsiteX24" fmla="*/ 250372 w 1230086"/>
              <a:gd name="connsiteY24" fmla="*/ 4916714 h 5158014"/>
              <a:gd name="connsiteX25" fmla="*/ 283029 w 1230086"/>
              <a:gd name="connsiteY25" fmla="*/ 4720771 h 5158014"/>
              <a:gd name="connsiteX26" fmla="*/ 261258 w 1230086"/>
              <a:gd name="connsiteY26" fmla="*/ 4318000 h 5158014"/>
              <a:gd name="connsiteX27" fmla="*/ 195943 w 1230086"/>
              <a:gd name="connsiteY27" fmla="*/ 4187371 h 5158014"/>
              <a:gd name="connsiteX28" fmla="*/ 195943 w 1230086"/>
              <a:gd name="connsiteY28" fmla="*/ 3556000 h 5158014"/>
              <a:gd name="connsiteX29" fmla="*/ 206829 w 1230086"/>
              <a:gd name="connsiteY29" fmla="*/ 2859314 h 5158014"/>
              <a:gd name="connsiteX30" fmla="*/ 185058 w 1230086"/>
              <a:gd name="connsiteY30" fmla="*/ 2217057 h 5158014"/>
              <a:gd name="connsiteX31" fmla="*/ 228600 w 1230086"/>
              <a:gd name="connsiteY31" fmla="*/ 1977571 h 5158014"/>
              <a:gd name="connsiteX32" fmla="*/ 163286 w 1230086"/>
              <a:gd name="connsiteY32" fmla="*/ 1803400 h 5158014"/>
              <a:gd name="connsiteX33" fmla="*/ 217715 w 1230086"/>
              <a:gd name="connsiteY33" fmla="*/ 1661885 h 5158014"/>
              <a:gd name="connsiteX34" fmla="*/ 185058 w 1230086"/>
              <a:gd name="connsiteY34" fmla="*/ 1476828 h 5158014"/>
              <a:gd name="connsiteX35" fmla="*/ 272143 w 1230086"/>
              <a:gd name="connsiteY35" fmla="*/ 1324428 h 5158014"/>
              <a:gd name="connsiteX36" fmla="*/ 217715 w 1230086"/>
              <a:gd name="connsiteY36" fmla="*/ 1128485 h 5158014"/>
              <a:gd name="connsiteX37" fmla="*/ 272143 w 1230086"/>
              <a:gd name="connsiteY37" fmla="*/ 1063171 h 5158014"/>
              <a:gd name="connsiteX38" fmla="*/ 468086 w 1230086"/>
              <a:gd name="connsiteY38" fmla="*/ 1204685 h 5158014"/>
              <a:gd name="connsiteX39" fmla="*/ 827315 w 1230086"/>
              <a:gd name="connsiteY39" fmla="*/ 1226457 h 5158014"/>
              <a:gd name="connsiteX40" fmla="*/ 1175658 w 1230086"/>
              <a:gd name="connsiteY40" fmla="*/ 997857 h 5158014"/>
              <a:gd name="connsiteX41" fmla="*/ 1153886 w 1230086"/>
              <a:gd name="connsiteY41" fmla="*/ 671285 h 5158014"/>
              <a:gd name="connsiteX42" fmla="*/ 914400 w 1230086"/>
              <a:gd name="connsiteY42" fmla="*/ 540657 h 5158014"/>
              <a:gd name="connsiteX43" fmla="*/ 783772 w 1230086"/>
              <a:gd name="connsiteY43" fmla="*/ 627742 h 5158014"/>
              <a:gd name="connsiteX44" fmla="*/ 783772 w 1230086"/>
              <a:gd name="connsiteY44" fmla="*/ 475342 h 5158014"/>
              <a:gd name="connsiteX45" fmla="*/ 751115 w 1230086"/>
              <a:gd name="connsiteY45" fmla="*/ 159657 h 5158014"/>
              <a:gd name="connsiteX46" fmla="*/ 555172 w 1230086"/>
              <a:gd name="connsiteY46" fmla="*/ 39914 h 5158014"/>
              <a:gd name="connsiteX47" fmla="*/ 272143 w 1230086"/>
              <a:gd name="connsiteY47" fmla="*/ 7257 h 5158014"/>
              <a:gd name="connsiteX48" fmla="*/ 206829 w 1230086"/>
              <a:gd name="connsiteY48" fmla="*/ 83457 h 5158014"/>
              <a:gd name="connsiteX0" fmla="*/ 272143 w 1230086"/>
              <a:gd name="connsiteY0" fmla="*/ 10886 h 5161643"/>
              <a:gd name="connsiteX1" fmla="*/ 566058 w 1230086"/>
              <a:gd name="connsiteY1" fmla="*/ 108857 h 5161643"/>
              <a:gd name="connsiteX2" fmla="*/ 685800 w 1230086"/>
              <a:gd name="connsiteY2" fmla="*/ 261257 h 5161643"/>
              <a:gd name="connsiteX3" fmla="*/ 696686 w 1230086"/>
              <a:gd name="connsiteY3" fmla="*/ 598714 h 5161643"/>
              <a:gd name="connsiteX4" fmla="*/ 664029 w 1230086"/>
              <a:gd name="connsiteY4" fmla="*/ 696686 h 5161643"/>
              <a:gd name="connsiteX5" fmla="*/ 631372 w 1230086"/>
              <a:gd name="connsiteY5" fmla="*/ 794657 h 5161643"/>
              <a:gd name="connsiteX6" fmla="*/ 555172 w 1230086"/>
              <a:gd name="connsiteY6" fmla="*/ 870857 h 5161643"/>
              <a:gd name="connsiteX7" fmla="*/ 424543 w 1230086"/>
              <a:gd name="connsiteY7" fmla="*/ 957943 h 5161643"/>
              <a:gd name="connsiteX8" fmla="*/ 250372 w 1230086"/>
              <a:gd name="connsiteY8" fmla="*/ 990600 h 5161643"/>
              <a:gd name="connsiteX9" fmla="*/ 76200 w 1230086"/>
              <a:gd name="connsiteY9" fmla="*/ 1110343 h 5161643"/>
              <a:gd name="connsiteX10" fmla="*/ 152400 w 1230086"/>
              <a:gd name="connsiteY10" fmla="*/ 1360714 h 5161643"/>
              <a:gd name="connsiteX11" fmla="*/ 43543 w 1230086"/>
              <a:gd name="connsiteY11" fmla="*/ 1534886 h 5161643"/>
              <a:gd name="connsiteX12" fmla="*/ 87086 w 1230086"/>
              <a:gd name="connsiteY12" fmla="*/ 1687286 h 5161643"/>
              <a:gd name="connsiteX13" fmla="*/ 0 w 1230086"/>
              <a:gd name="connsiteY13" fmla="*/ 1807029 h 5161643"/>
              <a:gd name="connsiteX14" fmla="*/ 87086 w 1230086"/>
              <a:gd name="connsiteY14" fmla="*/ 1948543 h 5161643"/>
              <a:gd name="connsiteX15" fmla="*/ 54429 w 1230086"/>
              <a:gd name="connsiteY15" fmla="*/ 2177143 h 5161643"/>
              <a:gd name="connsiteX16" fmla="*/ 54429 w 1230086"/>
              <a:gd name="connsiteY16" fmla="*/ 2710543 h 5161643"/>
              <a:gd name="connsiteX17" fmla="*/ 54429 w 1230086"/>
              <a:gd name="connsiteY17" fmla="*/ 3374571 h 5161643"/>
              <a:gd name="connsiteX18" fmla="*/ 43543 w 1230086"/>
              <a:gd name="connsiteY18" fmla="*/ 4114800 h 5161643"/>
              <a:gd name="connsiteX19" fmla="*/ 141515 w 1230086"/>
              <a:gd name="connsiteY19" fmla="*/ 4474029 h 5161643"/>
              <a:gd name="connsiteX20" fmla="*/ 76200 w 1230086"/>
              <a:gd name="connsiteY20" fmla="*/ 4702629 h 5161643"/>
              <a:gd name="connsiteX21" fmla="*/ 97972 w 1230086"/>
              <a:gd name="connsiteY21" fmla="*/ 4909457 h 5161643"/>
              <a:gd name="connsiteX22" fmla="*/ 185058 w 1230086"/>
              <a:gd name="connsiteY22" fmla="*/ 5127171 h 5161643"/>
              <a:gd name="connsiteX23" fmla="*/ 315686 w 1230086"/>
              <a:gd name="connsiteY23" fmla="*/ 5116286 h 5161643"/>
              <a:gd name="connsiteX24" fmla="*/ 250372 w 1230086"/>
              <a:gd name="connsiteY24" fmla="*/ 4920343 h 5161643"/>
              <a:gd name="connsiteX25" fmla="*/ 283029 w 1230086"/>
              <a:gd name="connsiteY25" fmla="*/ 4724400 h 5161643"/>
              <a:gd name="connsiteX26" fmla="*/ 261258 w 1230086"/>
              <a:gd name="connsiteY26" fmla="*/ 4321629 h 5161643"/>
              <a:gd name="connsiteX27" fmla="*/ 195943 w 1230086"/>
              <a:gd name="connsiteY27" fmla="*/ 4191000 h 5161643"/>
              <a:gd name="connsiteX28" fmla="*/ 195943 w 1230086"/>
              <a:gd name="connsiteY28" fmla="*/ 3559629 h 5161643"/>
              <a:gd name="connsiteX29" fmla="*/ 206829 w 1230086"/>
              <a:gd name="connsiteY29" fmla="*/ 2862943 h 5161643"/>
              <a:gd name="connsiteX30" fmla="*/ 185058 w 1230086"/>
              <a:gd name="connsiteY30" fmla="*/ 2220686 h 5161643"/>
              <a:gd name="connsiteX31" fmla="*/ 228600 w 1230086"/>
              <a:gd name="connsiteY31" fmla="*/ 1981200 h 5161643"/>
              <a:gd name="connsiteX32" fmla="*/ 163286 w 1230086"/>
              <a:gd name="connsiteY32" fmla="*/ 1807029 h 5161643"/>
              <a:gd name="connsiteX33" fmla="*/ 217715 w 1230086"/>
              <a:gd name="connsiteY33" fmla="*/ 1665514 h 5161643"/>
              <a:gd name="connsiteX34" fmla="*/ 185058 w 1230086"/>
              <a:gd name="connsiteY34" fmla="*/ 1480457 h 5161643"/>
              <a:gd name="connsiteX35" fmla="*/ 272143 w 1230086"/>
              <a:gd name="connsiteY35" fmla="*/ 1328057 h 5161643"/>
              <a:gd name="connsiteX36" fmla="*/ 217715 w 1230086"/>
              <a:gd name="connsiteY36" fmla="*/ 1132114 h 5161643"/>
              <a:gd name="connsiteX37" fmla="*/ 272143 w 1230086"/>
              <a:gd name="connsiteY37" fmla="*/ 1066800 h 5161643"/>
              <a:gd name="connsiteX38" fmla="*/ 468086 w 1230086"/>
              <a:gd name="connsiteY38" fmla="*/ 1208314 h 5161643"/>
              <a:gd name="connsiteX39" fmla="*/ 827315 w 1230086"/>
              <a:gd name="connsiteY39" fmla="*/ 1230086 h 5161643"/>
              <a:gd name="connsiteX40" fmla="*/ 1175658 w 1230086"/>
              <a:gd name="connsiteY40" fmla="*/ 1001486 h 5161643"/>
              <a:gd name="connsiteX41" fmla="*/ 1153886 w 1230086"/>
              <a:gd name="connsiteY41" fmla="*/ 674914 h 5161643"/>
              <a:gd name="connsiteX42" fmla="*/ 914400 w 1230086"/>
              <a:gd name="connsiteY42" fmla="*/ 544286 h 5161643"/>
              <a:gd name="connsiteX43" fmla="*/ 783772 w 1230086"/>
              <a:gd name="connsiteY43" fmla="*/ 631371 h 5161643"/>
              <a:gd name="connsiteX44" fmla="*/ 783772 w 1230086"/>
              <a:gd name="connsiteY44" fmla="*/ 478971 h 5161643"/>
              <a:gd name="connsiteX45" fmla="*/ 751115 w 1230086"/>
              <a:gd name="connsiteY45" fmla="*/ 163286 h 5161643"/>
              <a:gd name="connsiteX46" fmla="*/ 555172 w 1230086"/>
              <a:gd name="connsiteY46" fmla="*/ 43543 h 5161643"/>
              <a:gd name="connsiteX47" fmla="*/ 272143 w 1230086"/>
              <a:gd name="connsiteY47" fmla="*/ 10886 h 5161643"/>
              <a:gd name="connsiteX0" fmla="*/ 555172 w 1230086"/>
              <a:gd name="connsiteY0" fmla="*/ 9071 h 5127171"/>
              <a:gd name="connsiteX1" fmla="*/ 566058 w 1230086"/>
              <a:gd name="connsiteY1" fmla="*/ 74385 h 5127171"/>
              <a:gd name="connsiteX2" fmla="*/ 685800 w 1230086"/>
              <a:gd name="connsiteY2" fmla="*/ 226785 h 5127171"/>
              <a:gd name="connsiteX3" fmla="*/ 696686 w 1230086"/>
              <a:gd name="connsiteY3" fmla="*/ 564242 h 5127171"/>
              <a:gd name="connsiteX4" fmla="*/ 664029 w 1230086"/>
              <a:gd name="connsiteY4" fmla="*/ 662214 h 5127171"/>
              <a:gd name="connsiteX5" fmla="*/ 631372 w 1230086"/>
              <a:gd name="connsiteY5" fmla="*/ 760185 h 5127171"/>
              <a:gd name="connsiteX6" fmla="*/ 555172 w 1230086"/>
              <a:gd name="connsiteY6" fmla="*/ 836385 h 5127171"/>
              <a:gd name="connsiteX7" fmla="*/ 424543 w 1230086"/>
              <a:gd name="connsiteY7" fmla="*/ 923471 h 5127171"/>
              <a:gd name="connsiteX8" fmla="*/ 250372 w 1230086"/>
              <a:gd name="connsiteY8" fmla="*/ 956128 h 5127171"/>
              <a:gd name="connsiteX9" fmla="*/ 76200 w 1230086"/>
              <a:gd name="connsiteY9" fmla="*/ 1075871 h 5127171"/>
              <a:gd name="connsiteX10" fmla="*/ 152400 w 1230086"/>
              <a:gd name="connsiteY10" fmla="*/ 1326242 h 5127171"/>
              <a:gd name="connsiteX11" fmla="*/ 43543 w 1230086"/>
              <a:gd name="connsiteY11" fmla="*/ 1500414 h 5127171"/>
              <a:gd name="connsiteX12" fmla="*/ 87086 w 1230086"/>
              <a:gd name="connsiteY12" fmla="*/ 1652814 h 5127171"/>
              <a:gd name="connsiteX13" fmla="*/ 0 w 1230086"/>
              <a:gd name="connsiteY13" fmla="*/ 1772557 h 5127171"/>
              <a:gd name="connsiteX14" fmla="*/ 87086 w 1230086"/>
              <a:gd name="connsiteY14" fmla="*/ 1914071 h 5127171"/>
              <a:gd name="connsiteX15" fmla="*/ 54429 w 1230086"/>
              <a:gd name="connsiteY15" fmla="*/ 2142671 h 5127171"/>
              <a:gd name="connsiteX16" fmla="*/ 54429 w 1230086"/>
              <a:gd name="connsiteY16" fmla="*/ 2676071 h 5127171"/>
              <a:gd name="connsiteX17" fmla="*/ 54429 w 1230086"/>
              <a:gd name="connsiteY17" fmla="*/ 3340099 h 5127171"/>
              <a:gd name="connsiteX18" fmla="*/ 43543 w 1230086"/>
              <a:gd name="connsiteY18" fmla="*/ 4080328 h 5127171"/>
              <a:gd name="connsiteX19" fmla="*/ 141515 w 1230086"/>
              <a:gd name="connsiteY19" fmla="*/ 4439557 h 5127171"/>
              <a:gd name="connsiteX20" fmla="*/ 76200 w 1230086"/>
              <a:gd name="connsiteY20" fmla="*/ 4668157 h 5127171"/>
              <a:gd name="connsiteX21" fmla="*/ 97972 w 1230086"/>
              <a:gd name="connsiteY21" fmla="*/ 4874985 h 5127171"/>
              <a:gd name="connsiteX22" fmla="*/ 185058 w 1230086"/>
              <a:gd name="connsiteY22" fmla="*/ 5092699 h 5127171"/>
              <a:gd name="connsiteX23" fmla="*/ 315686 w 1230086"/>
              <a:gd name="connsiteY23" fmla="*/ 5081814 h 5127171"/>
              <a:gd name="connsiteX24" fmla="*/ 250372 w 1230086"/>
              <a:gd name="connsiteY24" fmla="*/ 4885871 h 5127171"/>
              <a:gd name="connsiteX25" fmla="*/ 283029 w 1230086"/>
              <a:gd name="connsiteY25" fmla="*/ 4689928 h 5127171"/>
              <a:gd name="connsiteX26" fmla="*/ 261258 w 1230086"/>
              <a:gd name="connsiteY26" fmla="*/ 4287157 h 5127171"/>
              <a:gd name="connsiteX27" fmla="*/ 195943 w 1230086"/>
              <a:gd name="connsiteY27" fmla="*/ 4156528 h 5127171"/>
              <a:gd name="connsiteX28" fmla="*/ 195943 w 1230086"/>
              <a:gd name="connsiteY28" fmla="*/ 3525157 h 5127171"/>
              <a:gd name="connsiteX29" fmla="*/ 206829 w 1230086"/>
              <a:gd name="connsiteY29" fmla="*/ 2828471 h 5127171"/>
              <a:gd name="connsiteX30" fmla="*/ 185058 w 1230086"/>
              <a:gd name="connsiteY30" fmla="*/ 2186214 h 5127171"/>
              <a:gd name="connsiteX31" fmla="*/ 228600 w 1230086"/>
              <a:gd name="connsiteY31" fmla="*/ 1946728 h 5127171"/>
              <a:gd name="connsiteX32" fmla="*/ 163286 w 1230086"/>
              <a:gd name="connsiteY32" fmla="*/ 1772557 h 5127171"/>
              <a:gd name="connsiteX33" fmla="*/ 217715 w 1230086"/>
              <a:gd name="connsiteY33" fmla="*/ 1631042 h 5127171"/>
              <a:gd name="connsiteX34" fmla="*/ 185058 w 1230086"/>
              <a:gd name="connsiteY34" fmla="*/ 1445985 h 5127171"/>
              <a:gd name="connsiteX35" fmla="*/ 272143 w 1230086"/>
              <a:gd name="connsiteY35" fmla="*/ 1293585 h 5127171"/>
              <a:gd name="connsiteX36" fmla="*/ 217715 w 1230086"/>
              <a:gd name="connsiteY36" fmla="*/ 1097642 h 5127171"/>
              <a:gd name="connsiteX37" fmla="*/ 272143 w 1230086"/>
              <a:gd name="connsiteY37" fmla="*/ 1032328 h 5127171"/>
              <a:gd name="connsiteX38" fmla="*/ 468086 w 1230086"/>
              <a:gd name="connsiteY38" fmla="*/ 1173842 h 5127171"/>
              <a:gd name="connsiteX39" fmla="*/ 827315 w 1230086"/>
              <a:gd name="connsiteY39" fmla="*/ 1195614 h 5127171"/>
              <a:gd name="connsiteX40" fmla="*/ 1175658 w 1230086"/>
              <a:gd name="connsiteY40" fmla="*/ 967014 h 5127171"/>
              <a:gd name="connsiteX41" fmla="*/ 1153886 w 1230086"/>
              <a:gd name="connsiteY41" fmla="*/ 640442 h 5127171"/>
              <a:gd name="connsiteX42" fmla="*/ 914400 w 1230086"/>
              <a:gd name="connsiteY42" fmla="*/ 509814 h 5127171"/>
              <a:gd name="connsiteX43" fmla="*/ 783772 w 1230086"/>
              <a:gd name="connsiteY43" fmla="*/ 596899 h 5127171"/>
              <a:gd name="connsiteX44" fmla="*/ 783772 w 1230086"/>
              <a:gd name="connsiteY44" fmla="*/ 444499 h 5127171"/>
              <a:gd name="connsiteX45" fmla="*/ 751115 w 1230086"/>
              <a:gd name="connsiteY45" fmla="*/ 128814 h 5127171"/>
              <a:gd name="connsiteX46" fmla="*/ 555172 w 1230086"/>
              <a:gd name="connsiteY46" fmla="*/ 9071 h 5127171"/>
              <a:gd name="connsiteX0" fmla="*/ 751115 w 1230086"/>
              <a:gd name="connsiteY0" fmla="*/ 70757 h 5069114"/>
              <a:gd name="connsiteX1" fmla="*/ 566058 w 1230086"/>
              <a:gd name="connsiteY1" fmla="*/ 16328 h 5069114"/>
              <a:gd name="connsiteX2" fmla="*/ 685800 w 1230086"/>
              <a:gd name="connsiteY2" fmla="*/ 168728 h 5069114"/>
              <a:gd name="connsiteX3" fmla="*/ 696686 w 1230086"/>
              <a:gd name="connsiteY3" fmla="*/ 506185 h 5069114"/>
              <a:gd name="connsiteX4" fmla="*/ 664029 w 1230086"/>
              <a:gd name="connsiteY4" fmla="*/ 604157 h 5069114"/>
              <a:gd name="connsiteX5" fmla="*/ 631372 w 1230086"/>
              <a:gd name="connsiteY5" fmla="*/ 702128 h 5069114"/>
              <a:gd name="connsiteX6" fmla="*/ 555172 w 1230086"/>
              <a:gd name="connsiteY6" fmla="*/ 778328 h 5069114"/>
              <a:gd name="connsiteX7" fmla="*/ 424543 w 1230086"/>
              <a:gd name="connsiteY7" fmla="*/ 865414 h 5069114"/>
              <a:gd name="connsiteX8" fmla="*/ 250372 w 1230086"/>
              <a:gd name="connsiteY8" fmla="*/ 898071 h 5069114"/>
              <a:gd name="connsiteX9" fmla="*/ 76200 w 1230086"/>
              <a:gd name="connsiteY9" fmla="*/ 1017814 h 5069114"/>
              <a:gd name="connsiteX10" fmla="*/ 152400 w 1230086"/>
              <a:gd name="connsiteY10" fmla="*/ 1268185 h 5069114"/>
              <a:gd name="connsiteX11" fmla="*/ 43543 w 1230086"/>
              <a:gd name="connsiteY11" fmla="*/ 1442357 h 5069114"/>
              <a:gd name="connsiteX12" fmla="*/ 87086 w 1230086"/>
              <a:gd name="connsiteY12" fmla="*/ 1594757 h 5069114"/>
              <a:gd name="connsiteX13" fmla="*/ 0 w 1230086"/>
              <a:gd name="connsiteY13" fmla="*/ 1714500 h 5069114"/>
              <a:gd name="connsiteX14" fmla="*/ 87086 w 1230086"/>
              <a:gd name="connsiteY14" fmla="*/ 1856014 h 5069114"/>
              <a:gd name="connsiteX15" fmla="*/ 54429 w 1230086"/>
              <a:gd name="connsiteY15" fmla="*/ 2084614 h 5069114"/>
              <a:gd name="connsiteX16" fmla="*/ 54429 w 1230086"/>
              <a:gd name="connsiteY16" fmla="*/ 2618014 h 5069114"/>
              <a:gd name="connsiteX17" fmla="*/ 54429 w 1230086"/>
              <a:gd name="connsiteY17" fmla="*/ 3282042 h 5069114"/>
              <a:gd name="connsiteX18" fmla="*/ 43543 w 1230086"/>
              <a:gd name="connsiteY18" fmla="*/ 4022271 h 5069114"/>
              <a:gd name="connsiteX19" fmla="*/ 141515 w 1230086"/>
              <a:gd name="connsiteY19" fmla="*/ 4381500 h 5069114"/>
              <a:gd name="connsiteX20" fmla="*/ 76200 w 1230086"/>
              <a:gd name="connsiteY20" fmla="*/ 4610100 h 5069114"/>
              <a:gd name="connsiteX21" fmla="*/ 97972 w 1230086"/>
              <a:gd name="connsiteY21" fmla="*/ 4816928 h 5069114"/>
              <a:gd name="connsiteX22" fmla="*/ 185058 w 1230086"/>
              <a:gd name="connsiteY22" fmla="*/ 5034642 h 5069114"/>
              <a:gd name="connsiteX23" fmla="*/ 315686 w 1230086"/>
              <a:gd name="connsiteY23" fmla="*/ 5023757 h 5069114"/>
              <a:gd name="connsiteX24" fmla="*/ 250372 w 1230086"/>
              <a:gd name="connsiteY24" fmla="*/ 4827814 h 5069114"/>
              <a:gd name="connsiteX25" fmla="*/ 283029 w 1230086"/>
              <a:gd name="connsiteY25" fmla="*/ 4631871 h 5069114"/>
              <a:gd name="connsiteX26" fmla="*/ 261258 w 1230086"/>
              <a:gd name="connsiteY26" fmla="*/ 4229100 h 5069114"/>
              <a:gd name="connsiteX27" fmla="*/ 195943 w 1230086"/>
              <a:gd name="connsiteY27" fmla="*/ 4098471 h 5069114"/>
              <a:gd name="connsiteX28" fmla="*/ 195943 w 1230086"/>
              <a:gd name="connsiteY28" fmla="*/ 3467100 h 5069114"/>
              <a:gd name="connsiteX29" fmla="*/ 206829 w 1230086"/>
              <a:gd name="connsiteY29" fmla="*/ 2770414 h 5069114"/>
              <a:gd name="connsiteX30" fmla="*/ 185058 w 1230086"/>
              <a:gd name="connsiteY30" fmla="*/ 2128157 h 5069114"/>
              <a:gd name="connsiteX31" fmla="*/ 228600 w 1230086"/>
              <a:gd name="connsiteY31" fmla="*/ 1888671 h 5069114"/>
              <a:gd name="connsiteX32" fmla="*/ 163286 w 1230086"/>
              <a:gd name="connsiteY32" fmla="*/ 1714500 h 5069114"/>
              <a:gd name="connsiteX33" fmla="*/ 217715 w 1230086"/>
              <a:gd name="connsiteY33" fmla="*/ 1572985 h 5069114"/>
              <a:gd name="connsiteX34" fmla="*/ 185058 w 1230086"/>
              <a:gd name="connsiteY34" fmla="*/ 1387928 h 5069114"/>
              <a:gd name="connsiteX35" fmla="*/ 272143 w 1230086"/>
              <a:gd name="connsiteY35" fmla="*/ 1235528 h 5069114"/>
              <a:gd name="connsiteX36" fmla="*/ 217715 w 1230086"/>
              <a:gd name="connsiteY36" fmla="*/ 1039585 h 5069114"/>
              <a:gd name="connsiteX37" fmla="*/ 272143 w 1230086"/>
              <a:gd name="connsiteY37" fmla="*/ 974271 h 5069114"/>
              <a:gd name="connsiteX38" fmla="*/ 468086 w 1230086"/>
              <a:gd name="connsiteY38" fmla="*/ 1115785 h 5069114"/>
              <a:gd name="connsiteX39" fmla="*/ 827315 w 1230086"/>
              <a:gd name="connsiteY39" fmla="*/ 1137557 h 5069114"/>
              <a:gd name="connsiteX40" fmla="*/ 1175658 w 1230086"/>
              <a:gd name="connsiteY40" fmla="*/ 908957 h 5069114"/>
              <a:gd name="connsiteX41" fmla="*/ 1153886 w 1230086"/>
              <a:gd name="connsiteY41" fmla="*/ 582385 h 5069114"/>
              <a:gd name="connsiteX42" fmla="*/ 914400 w 1230086"/>
              <a:gd name="connsiteY42" fmla="*/ 451757 h 5069114"/>
              <a:gd name="connsiteX43" fmla="*/ 783772 w 1230086"/>
              <a:gd name="connsiteY43" fmla="*/ 538842 h 5069114"/>
              <a:gd name="connsiteX44" fmla="*/ 783772 w 1230086"/>
              <a:gd name="connsiteY44" fmla="*/ 386442 h 5069114"/>
              <a:gd name="connsiteX45" fmla="*/ 751115 w 1230086"/>
              <a:gd name="connsiteY45" fmla="*/ 70757 h 5069114"/>
              <a:gd name="connsiteX0" fmla="*/ 751115 w 1230086"/>
              <a:gd name="connsiteY0" fmla="*/ 36286 h 5034643"/>
              <a:gd name="connsiteX1" fmla="*/ 685800 w 1230086"/>
              <a:gd name="connsiteY1" fmla="*/ 134257 h 5034643"/>
              <a:gd name="connsiteX2" fmla="*/ 696686 w 1230086"/>
              <a:gd name="connsiteY2" fmla="*/ 471714 h 5034643"/>
              <a:gd name="connsiteX3" fmla="*/ 664029 w 1230086"/>
              <a:gd name="connsiteY3" fmla="*/ 569686 h 5034643"/>
              <a:gd name="connsiteX4" fmla="*/ 631372 w 1230086"/>
              <a:gd name="connsiteY4" fmla="*/ 667657 h 5034643"/>
              <a:gd name="connsiteX5" fmla="*/ 555172 w 1230086"/>
              <a:gd name="connsiteY5" fmla="*/ 743857 h 5034643"/>
              <a:gd name="connsiteX6" fmla="*/ 424543 w 1230086"/>
              <a:gd name="connsiteY6" fmla="*/ 830943 h 5034643"/>
              <a:gd name="connsiteX7" fmla="*/ 250372 w 1230086"/>
              <a:gd name="connsiteY7" fmla="*/ 863600 h 5034643"/>
              <a:gd name="connsiteX8" fmla="*/ 76200 w 1230086"/>
              <a:gd name="connsiteY8" fmla="*/ 983343 h 5034643"/>
              <a:gd name="connsiteX9" fmla="*/ 152400 w 1230086"/>
              <a:gd name="connsiteY9" fmla="*/ 1233714 h 5034643"/>
              <a:gd name="connsiteX10" fmla="*/ 43543 w 1230086"/>
              <a:gd name="connsiteY10" fmla="*/ 1407886 h 5034643"/>
              <a:gd name="connsiteX11" fmla="*/ 87086 w 1230086"/>
              <a:gd name="connsiteY11" fmla="*/ 1560286 h 5034643"/>
              <a:gd name="connsiteX12" fmla="*/ 0 w 1230086"/>
              <a:gd name="connsiteY12" fmla="*/ 1680029 h 5034643"/>
              <a:gd name="connsiteX13" fmla="*/ 87086 w 1230086"/>
              <a:gd name="connsiteY13" fmla="*/ 1821543 h 5034643"/>
              <a:gd name="connsiteX14" fmla="*/ 54429 w 1230086"/>
              <a:gd name="connsiteY14" fmla="*/ 2050143 h 5034643"/>
              <a:gd name="connsiteX15" fmla="*/ 54429 w 1230086"/>
              <a:gd name="connsiteY15" fmla="*/ 2583543 h 5034643"/>
              <a:gd name="connsiteX16" fmla="*/ 54429 w 1230086"/>
              <a:gd name="connsiteY16" fmla="*/ 3247571 h 5034643"/>
              <a:gd name="connsiteX17" fmla="*/ 43543 w 1230086"/>
              <a:gd name="connsiteY17" fmla="*/ 3987800 h 5034643"/>
              <a:gd name="connsiteX18" fmla="*/ 141515 w 1230086"/>
              <a:gd name="connsiteY18" fmla="*/ 4347029 h 5034643"/>
              <a:gd name="connsiteX19" fmla="*/ 76200 w 1230086"/>
              <a:gd name="connsiteY19" fmla="*/ 4575629 h 5034643"/>
              <a:gd name="connsiteX20" fmla="*/ 97972 w 1230086"/>
              <a:gd name="connsiteY20" fmla="*/ 4782457 h 5034643"/>
              <a:gd name="connsiteX21" fmla="*/ 185058 w 1230086"/>
              <a:gd name="connsiteY21" fmla="*/ 5000171 h 5034643"/>
              <a:gd name="connsiteX22" fmla="*/ 315686 w 1230086"/>
              <a:gd name="connsiteY22" fmla="*/ 4989286 h 5034643"/>
              <a:gd name="connsiteX23" fmla="*/ 250372 w 1230086"/>
              <a:gd name="connsiteY23" fmla="*/ 4793343 h 5034643"/>
              <a:gd name="connsiteX24" fmla="*/ 283029 w 1230086"/>
              <a:gd name="connsiteY24" fmla="*/ 4597400 h 5034643"/>
              <a:gd name="connsiteX25" fmla="*/ 261258 w 1230086"/>
              <a:gd name="connsiteY25" fmla="*/ 4194629 h 5034643"/>
              <a:gd name="connsiteX26" fmla="*/ 195943 w 1230086"/>
              <a:gd name="connsiteY26" fmla="*/ 4064000 h 5034643"/>
              <a:gd name="connsiteX27" fmla="*/ 195943 w 1230086"/>
              <a:gd name="connsiteY27" fmla="*/ 3432629 h 5034643"/>
              <a:gd name="connsiteX28" fmla="*/ 206829 w 1230086"/>
              <a:gd name="connsiteY28" fmla="*/ 2735943 h 5034643"/>
              <a:gd name="connsiteX29" fmla="*/ 185058 w 1230086"/>
              <a:gd name="connsiteY29" fmla="*/ 2093686 h 5034643"/>
              <a:gd name="connsiteX30" fmla="*/ 228600 w 1230086"/>
              <a:gd name="connsiteY30" fmla="*/ 1854200 h 5034643"/>
              <a:gd name="connsiteX31" fmla="*/ 163286 w 1230086"/>
              <a:gd name="connsiteY31" fmla="*/ 1680029 h 5034643"/>
              <a:gd name="connsiteX32" fmla="*/ 217715 w 1230086"/>
              <a:gd name="connsiteY32" fmla="*/ 1538514 h 5034643"/>
              <a:gd name="connsiteX33" fmla="*/ 185058 w 1230086"/>
              <a:gd name="connsiteY33" fmla="*/ 1353457 h 5034643"/>
              <a:gd name="connsiteX34" fmla="*/ 272143 w 1230086"/>
              <a:gd name="connsiteY34" fmla="*/ 1201057 h 5034643"/>
              <a:gd name="connsiteX35" fmla="*/ 217715 w 1230086"/>
              <a:gd name="connsiteY35" fmla="*/ 1005114 h 5034643"/>
              <a:gd name="connsiteX36" fmla="*/ 272143 w 1230086"/>
              <a:gd name="connsiteY36" fmla="*/ 939800 h 5034643"/>
              <a:gd name="connsiteX37" fmla="*/ 468086 w 1230086"/>
              <a:gd name="connsiteY37" fmla="*/ 1081314 h 5034643"/>
              <a:gd name="connsiteX38" fmla="*/ 827315 w 1230086"/>
              <a:gd name="connsiteY38" fmla="*/ 1103086 h 5034643"/>
              <a:gd name="connsiteX39" fmla="*/ 1175658 w 1230086"/>
              <a:gd name="connsiteY39" fmla="*/ 874486 h 5034643"/>
              <a:gd name="connsiteX40" fmla="*/ 1153886 w 1230086"/>
              <a:gd name="connsiteY40" fmla="*/ 547914 h 5034643"/>
              <a:gd name="connsiteX41" fmla="*/ 914400 w 1230086"/>
              <a:gd name="connsiteY41" fmla="*/ 417286 h 5034643"/>
              <a:gd name="connsiteX42" fmla="*/ 783772 w 1230086"/>
              <a:gd name="connsiteY42" fmla="*/ 504371 h 5034643"/>
              <a:gd name="connsiteX43" fmla="*/ 783772 w 1230086"/>
              <a:gd name="connsiteY43" fmla="*/ 351971 h 5034643"/>
              <a:gd name="connsiteX44" fmla="*/ 751115 w 1230086"/>
              <a:gd name="connsiteY44" fmla="*/ 36286 h 5034643"/>
              <a:gd name="connsiteX0" fmla="*/ 783772 w 1230086"/>
              <a:gd name="connsiteY0" fmla="*/ 237671 h 4920343"/>
              <a:gd name="connsiteX1" fmla="*/ 685800 w 1230086"/>
              <a:gd name="connsiteY1" fmla="*/ 19957 h 4920343"/>
              <a:gd name="connsiteX2" fmla="*/ 696686 w 1230086"/>
              <a:gd name="connsiteY2" fmla="*/ 357414 h 4920343"/>
              <a:gd name="connsiteX3" fmla="*/ 664029 w 1230086"/>
              <a:gd name="connsiteY3" fmla="*/ 455386 h 4920343"/>
              <a:gd name="connsiteX4" fmla="*/ 631372 w 1230086"/>
              <a:gd name="connsiteY4" fmla="*/ 553357 h 4920343"/>
              <a:gd name="connsiteX5" fmla="*/ 555172 w 1230086"/>
              <a:gd name="connsiteY5" fmla="*/ 629557 h 4920343"/>
              <a:gd name="connsiteX6" fmla="*/ 424543 w 1230086"/>
              <a:gd name="connsiteY6" fmla="*/ 716643 h 4920343"/>
              <a:gd name="connsiteX7" fmla="*/ 250372 w 1230086"/>
              <a:gd name="connsiteY7" fmla="*/ 749300 h 4920343"/>
              <a:gd name="connsiteX8" fmla="*/ 76200 w 1230086"/>
              <a:gd name="connsiteY8" fmla="*/ 869043 h 4920343"/>
              <a:gd name="connsiteX9" fmla="*/ 152400 w 1230086"/>
              <a:gd name="connsiteY9" fmla="*/ 1119414 h 4920343"/>
              <a:gd name="connsiteX10" fmla="*/ 43543 w 1230086"/>
              <a:gd name="connsiteY10" fmla="*/ 1293586 h 4920343"/>
              <a:gd name="connsiteX11" fmla="*/ 87086 w 1230086"/>
              <a:gd name="connsiteY11" fmla="*/ 1445986 h 4920343"/>
              <a:gd name="connsiteX12" fmla="*/ 0 w 1230086"/>
              <a:gd name="connsiteY12" fmla="*/ 1565729 h 4920343"/>
              <a:gd name="connsiteX13" fmla="*/ 87086 w 1230086"/>
              <a:gd name="connsiteY13" fmla="*/ 1707243 h 4920343"/>
              <a:gd name="connsiteX14" fmla="*/ 54429 w 1230086"/>
              <a:gd name="connsiteY14" fmla="*/ 1935843 h 4920343"/>
              <a:gd name="connsiteX15" fmla="*/ 54429 w 1230086"/>
              <a:gd name="connsiteY15" fmla="*/ 2469243 h 4920343"/>
              <a:gd name="connsiteX16" fmla="*/ 54429 w 1230086"/>
              <a:gd name="connsiteY16" fmla="*/ 3133271 h 4920343"/>
              <a:gd name="connsiteX17" fmla="*/ 43543 w 1230086"/>
              <a:gd name="connsiteY17" fmla="*/ 3873500 h 4920343"/>
              <a:gd name="connsiteX18" fmla="*/ 141515 w 1230086"/>
              <a:gd name="connsiteY18" fmla="*/ 4232729 h 4920343"/>
              <a:gd name="connsiteX19" fmla="*/ 76200 w 1230086"/>
              <a:gd name="connsiteY19" fmla="*/ 4461329 h 4920343"/>
              <a:gd name="connsiteX20" fmla="*/ 97972 w 1230086"/>
              <a:gd name="connsiteY20" fmla="*/ 4668157 h 4920343"/>
              <a:gd name="connsiteX21" fmla="*/ 185058 w 1230086"/>
              <a:gd name="connsiteY21" fmla="*/ 4885871 h 4920343"/>
              <a:gd name="connsiteX22" fmla="*/ 315686 w 1230086"/>
              <a:gd name="connsiteY22" fmla="*/ 4874986 h 4920343"/>
              <a:gd name="connsiteX23" fmla="*/ 250372 w 1230086"/>
              <a:gd name="connsiteY23" fmla="*/ 4679043 h 4920343"/>
              <a:gd name="connsiteX24" fmla="*/ 283029 w 1230086"/>
              <a:gd name="connsiteY24" fmla="*/ 4483100 h 4920343"/>
              <a:gd name="connsiteX25" fmla="*/ 261258 w 1230086"/>
              <a:gd name="connsiteY25" fmla="*/ 4080329 h 4920343"/>
              <a:gd name="connsiteX26" fmla="*/ 195943 w 1230086"/>
              <a:gd name="connsiteY26" fmla="*/ 3949700 h 4920343"/>
              <a:gd name="connsiteX27" fmla="*/ 195943 w 1230086"/>
              <a:gd name="connsiteY27" fmla="*/ 3318329 h 4920343"/>
              <a:gd name="connsiteX28" fmla="*/ 206829 w 1230086"/>
              <a:gd name="connsiteY28" fmla="*/ 2621643 h 4920343"/>
              <a:gd name="connsiteX29" fmla="*/ 185058 w 1230086"/>
              <a:gd name="connsiteY29" fmla="*/ 1979386 h 4920343"/>
              <a:gd name="connsiteX30" fmla="*/ 228600 w 1230086"/>
              <a:gd name="connsiteY30" fmla="*/ 1739900 h 4920343"/>
              <a:gd name="connsiteX31" fmla="*/ 163286 w 1230086"/>
              <a:gd name="connsiteY31" fmla="*/ 1565729 h 4920343"/>
              <a:gd name="connsiteX32" fmla="*/ 217715 w 1230086"/>
              <a:gd name="connsiteY32" fmla="*/ 1424214 h 4920343"/>
              <a:gd name="connsiteX33" fmla="*/ 185058 w 1230086"/>
              <a:gd name="connsiteY33" fmla="*/ 1239157 h 4920343"/>
              <a:gd name="connsiteX34" fmla="*/ 272143 w 1230086"/>
              <a:gd name="connsiteY34" fmla="*/ 1086757 h 4920343"/>
              <a:gd name="connsiteX35" fmla="*/ 217715 w 1230086"/>
              <a:gd name="connsiteY35" fmla="*/ 890814 h 4920343"/>
              <a:gd name="connsiteX36" fmla="*/ 272143 w 1230086"/>
              <a:gd name="connsiteY36" fmla="*/ 825500 h 4920343"/>
              <a:gd name="connsiteX37" fmla="*/ 468086 w 1230086"/>
              <a:gd name="connsiteY37" fmla="*/ 967014 h 4920343"/>
              <a:gd name="connsiteX38" fmla="*/ 827315 w 1230086"/>
              <a:gd name="connsiteY38" fmla="*/ 988786 h 4920343"/>
              <a:gd name="connsiteX39" fmla="*/ 1175658 w 1230086"/>
              <a:gd name="connsiteY39" fmla="*/ 760186 h 4920343"/>
              <a:gd name="connsiteX40" fmla="*/ 1153886 w 1230086"/>
              <a:gd name="connsiteY40" fmla="*/ 433614 h 4920343"/>
              <a:gd name="connsiteX41" fmla="*/ 914400 w 1230086"/>
              <a:gd name="connsiteY41" fmla="*/ 302986 h 4920343"/>
              <a:gd name="connsiteX42" fmla="*/ 783772 w 1230086"/>
              <a:gd name="connsiteY42" fmla="*/ 390071 h 4920343"/>
              <a:gd name="connsiteX43" fmla="*/ 783772 w 1230086"/>
              <a:gd name="connsiteY43" fmla="*/ 237671 h 492034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54429 w 1230086"/>
              <a:gd name="connsiteY16" fmla="*/ 2916211 h 4703283"/>
              <a:gd name="connsiteX17" fmla="*/ 43543 w 1230086"/>
              <a:gd name="connsiteY17" fmla="*/ 3656440 h 4703283"/>
              <a:gd name="connsiteX18" fmla="*/ 141515 w 1230086"/>
              <a:gd name="connsiteY18" fmla="*/ 4015669 h 4703283"/>
              <a:gd name="connsiteX19" fmla="*/ 76200 w 1230086"/>
              <a:gd name="connsiteY19" fmla="*/ 4244269 h 4703283"/>
              <a:gd name="connsiteX20" fmla="*/ 97972 w 1230086"/>
              <a:gd name="connsiteY20" fmla="*/ 4451097 h 4703283"/>
              <a:gd name="connsiteX21" fmla="*/ 185058 w 1230086"/>
              <a:gd name="connsiteY21" fmla="*/ 4668811 h 4703283"/>
              <a:gd name="connsiteX22" fmla="*/ 315686 w 1230086"/>
              <a:gd name="connsiteY22" fmla="*/ 4657926 h 4703283"/>
              <a:gd name="connsiteX23" fmla="*/ 250372 w 1230086"/>
              <a:gd name="connsiteY23" fmla="*/ 4461983 h 4703283"/>
              <a:gd name="connsiteX24" fmla="*/ 283029 w 1230086"/>
              <a:gd name="connsiteY24" fmla="*/ 4266040 h 4703283"/>
              <a:gd name="connsiteX25" fmla="*/ 261258 w 1230086"/>
              <a:gd name="connsiteY25" fmla="*/ 3863269 h 4703283"/>
              <a:gd name="connsiteX26" fmla="*/ 195943 w 1230086"/>
              <a:gd name="connsiteY26" fmla="*/ 3732640 h 4703283"/>
              <a:gd name="connsiteX27" fmla="*/ 195943 w 1230086"/>
              <a:gd name="connsiteY27" fmla="*/ 3101269 h 4703283"/>
              <a:gd name="connsiteX28" fmla="*/ 206829 w 1230086"/>
              <a:gd name="connsiteY28" fmla="*/ 2404583 h 4703283"/>
              <a:gd name="connsiteX29" fmla="*/ 185058 w 1230086"/>
              <a:gd name="connsiteY29" fmla="*/ 1762326 h 4703283"/>
              <a:gd name="connsiteX30" fmla="*/ 228600 w 1230086"/>
              <a:gd name="connsiteY30" fmla="*/ 1522840 h 4703283"/>
              <a:gd name="connsiteX31" fmla="*/ 163286 w 1230086"/>
              <a:gd name="connsiteY31" fmla="*/ 1348669 h 4703283"/>
              <a:gd name="connsiteX32" fmla="*/ 217715 w 1230086"/>
              <a:gd name="connsiteY32" fmla="*/ 1207154 h 4703283"/>
              <a:gd name="connsiteX33" fmla="*/ 185058 w 1230086"/>
              <a:gd name="connsiteY33" fmla="*/ 1022097 h 4703283"/>
              <a:gd name="connsiteX34" fmla="*/ 272143 w 1230086"/>
              <a:gd name="connsiteY34" fmla="*/ 869697 h 4703283"/>
              <a:gd name="connsiteX35" fmla="*/ 217715 w 1230086"/>
              <a:gd name="connsiteY35" fmla="*/ 673754 h 4703283"/>
              <a:gd name="connsiteX36" fmla="*/ 272143 w 1230086"/>
              <a:gd name="connsiteY36" fmla="*/ 608440 h 4703283"/>
              <a:gd name="connsiteX37" fmla="*/ 468086 w 1230086"/>
              <a:gd name="connsiteY37" fmla="*/ 749954 h 4703283"/>
              <a:gd name="connsiteX38" fmla="*/ 827315 w 1230086"/>
              <a:gd name="connsiteY38" fmla="*/ 771726 h 4703283"/>
              <a:gd name="connsiteX39" fmla="*/ 1175658 w 1230086"/>
              <a:gd name="connsiteY39" fmla="*/ 543126 h 4703283"/>
              <a:gd name="connsiteX40" fmla="*/ 1153886 w 1230086"/>
              <a:gd name="connsiteY40" fmla="*/ 216554 h 4703283"/>
              <a:gd name="connsiteX41" fmla="*/ 914400 w 1230086"/>
              <a:gd name="connsiteY41" fmla="*/ 85926 h 4703283"/>
              <a:gd name="connsiteX42" fmla="*/ 783772 w 1230086"/>
              <a:gd name="connsiteY42" fmla="*/ 173011 h 4703283"/>
              <a:gd name="connsiteX43" fmla="*/ 783772 w 1230086"/>
              <a:gd name="connsiteY43"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195943 w 1230086"/>
              <a:gd name="connsiteY26" fmla="*/ 3101269 h 4703283"/>
              <a:gd name="connsiteX27" fmla="*/ 206829 w 1230086"/>
              <a:gd name="connsiteY27" fmla="*/ 2404583 h 4703283"/>
              <a:gd name="connsiteX28" fmla="*/ 185058 w 1230086"/>
              <a:gd name="connsiteY28" fmla="*/ 1762326 h 4703283"/>
              <a:gd name="connsiteX29" fmla="*/ 228600 w 1230086"/>
              <a:gd name="connsiteY29" fmla="*/ 1522840 h 4703283"/>
              <a:gd name="connsiteX30" fmla="*/ 163286 w 1230086"/>
              <a:gd name="connsiteY30" fmla="*/ 1348669 h 4703283"/>
              <a:gd name="connsiteX31" fmla="*/ 217715 w 1230086"/>
              <a:gd name="connsiteY31" fmla="*/ 1207154 h 4703283"/>
              <a:gd name="connsiteX32" fmla="*/ 185058 w 1230086"/>
              <a:gd name="connsiteY32" fmla="*/ 1022097 h 4703283"/>
              <a:gd name="connsiteX33" fmla="*/ 272143 w 1230086"/>
              <a:gd name="connsiteY33" fmla="*/ 869697 h 4703283"/>
              <a:gd name="connsiteX34" fmla="*/ 217715 w 1230086"/>
              <a:gd name="connsiteY34" fmla="*/ 673754 h 4703283"/>
              <a:gd name="connsiteX35" fmla="*/ 272143 w 1230086"/>
              <a:gd name="connsiteY35" fmla="*/ 608440 h 4703283"/>
              <a:gd name="connsiteX36" fmla="*/ 468086 w 1230086"/>
              <a:gd name="connsiteY36" fmla="*/ 749954 h 4703283"/>
              <a:gd name="connsiteX37" fmla="*/ 827315 w 1230086"/>
              <a:gd name="connsiteY37" fmla="*/ 771726 h 4703283"/>
              <a:gd name="connsiteX38" fmla="*/ 1175658 w 1230086"/>
              <a:gd name="connsiteY38" fmla="*/ 543126 h 4703283"/>
              <a:gd name="connsiteX39" fmla="*/ 1153886 w 1230086"/>
              <a:gd name="connsiteY39" fmla="*/ 216554 h 4703283"/>
              <a:gd name="connsiteX40" fmla="*/ 914400 w 1230086"/>
              <a:gd name="connsiteY40" fmla="*/ 85926 h 4703283"/>
              <a:gd name="connsiteX41" fmla="*/ 783772 w 1230086"/>
              <a:gd name="connsiteY41" fmla="*/ 173011 h 4703283"/>
              <a:gd name="connsiteX42" fmla="*/ 783772 w 1230086"/>
              <a:gd name="connsiteY42" fmla="*/ 20611 h 4703283"/>
              <a:gd name="connsiteX0" fmla="*/ 783772 w 1230086"/>
              <a:gd name="connsiteY0" fmla="*/ 20611 h 4703283"/>
              <a:gd name="connsiteX1" fmla="*/ 719947 w 1230086"/>
              <a:gd name="connsiteY1" fmla="*/ 49348 h 4703283"/>
              <a:gd name="connsiteX2" fmla="*/ 696686 w 1230086"/>
              <a:gd name="connsiteY2" fmla="*/ 140354 h 4703283"/>
              <a:gd name="connsiteX3" fmla="*/ 664029 w 1230086"/>
              <a:gd name="connsiteY3" fmla="*/ 238326 h 4703283"/>
              <a:gd name="connsiteX4" fmla="*/ 631372 w 1230086"/>
              <a:gd name="connsiteY4" fmla="*/ 336297 h 4703283"/>
              <a:gd name="connsiteX5" fmla="*/ 555172 w 1230086"/>
              <a:gd name="connsiteY5" fmla="*/ 412497 h 4703283"/>
              <a:gd name="connsiteX6" fmla="*/ 424543 w 1230086"/>
              <a:gd name="connsiteY6" fmla="*/ 499583 h 4703283"/>
              <a:gd name="connsiteX7" fmla="*/ 250372 w 1230086"/>
              <a:gd name="connsiteY7" fmla="*/ 532240 h 4703283"/>
              <a:gd name="connsiteX8" fmla="*/ 76200 w 1230086"/>
              <a:gd name="connsiteY8" fmla="*/ 651983 h 4703283"/>
              <a:gd name="connsiteX9" fmla="*/ 152400 w 1230086"/>
              <a:gd name="connsiteY9" fmla="*/ 902354 h 4703283"/>
              <a:gd name="connsiteX10" fmla="*/ 43543 w 1230086"/>
              <a:gd name="connsiteY10" fmla="*/ 1076526 h 4703283"/>
              <a:gd name="connsiteX11" fmla="*/ 87086 w 1230086"/>
              <a:gd name="connsiteY11" fmla="*/ 1228926 h 4703283"/>
              <a:gd name="connsiteX12" fmla="*/ 0 w 1230086"/>
              <a:gd name="connsiteY12" fmla="*/ 1348669 h 4703283"/>
              <a:gd name="connsiteX13" fmla="*/ 87086 w 1230086"/>
              <a:gd name="connsiteY13" fmla="*/ 1490183 h 4703283"/>
              <a:gd name="connsiteX14" fmla="*/ 54429 w 1230086"/>
              <a:gd name="connsiteY14" fmla="*/ 1718783 h 4703283"/>
              <a:gd name="connsiteX15" fmla="*/ 54429 w 1230086"/>
              <a:gd name="connsiteY15" fmla="*/ 2252183 h 4703283"/>
              <a:gd name="connsiteX16" fmla="*/ 43543 w 1230086"/>
              <a:gd name="connsiteY16" fmla="*/ 3656440 h 4703283"/>
              <a:gd name="connsiteX17" fmla="*/ 141515 w 1230086"/>
              <a:gd name="connsiteY17" fmla="*/ 4015669 h 4703283"/>
              <a:gd name="connsiteX18" fmla="*/ 76200 w 1230086"/>
              <a:gd name="connsiteY18" fmla="*/ 4244269 h 4703283"/>
              <a:gd name="connsiteX19" fmla="*/ 97972 w 1230086"/>
              <a:gd name="connsiteY19" fmla="*/ 4451097 h 4703283"/>
              <a:gd name="connsiteX20" fmla="*/ 185058 w 1230086"/>
              <a:gd name="connsiteY20" fmla="*/ 4668811 h 4703283"/>
              <a:gd name="connsiteX21" fmla="*/ 315686 w 1230086"/>
              <a:gd name="connsiteY21" fmla="*/ 4657926 h 4703283"/>
              <a:gd name="connsiteX22" fmla="*/ 250372 w 1230086"/>
              <a:gd name="connsiteY22" fmla="*/ 4461983 h 4703283"/>
              <a:gd name="connsiteX23" fmla="*/ 283029 w 1230086"/>
              <a:gd name="connsiteY23" fmla="*/ 4266040 h 4703283"/>
              <a:gd name="connsiteX24" fmla="*/ 261258 w 1230086"/>
              <a:gd name="connsiteY24" fmla="*/ 3863269 h 4703283"/>
              <a:gd name="connsiteX25" fmla="*/ 195943 w 1230086"/>
              <a:gd name="connsiteY25" fmla="*/ 3732640 h 4703283"/>
              <a:gd name="connsiteX26" fmla="*/ 206829 w 1230086"/>
              <a:gd name="connsiteY26" fmla="*/ 2404583 h 4703283"/>
              <a:gd name="connsiteX27" fmla="*/ 185058 w 1230086"/>
              <a:gd name="connsiteY27" fmla="*/ 1762326 h 4703283"/>
              <a:gd name="connsiteX28" fmla="*/ 228600 w 1230086"/>
              <a:gd name="connsiteY28" fmla="*/ 1522840 h 4703283"/>
              <a:gd name="connsiteX29" fmla="*/ 163286 w 1230086"/>
              <a:gd name="connsiteY29" fmla="*/ 1348669 h 4703283"/>
              <a:gd name="connsiteX30" fmla="*/ 217715 w 1230086"/>
              <a:gd name="connsiteY30" fmla="*/ 1207154 h 4703283"/>
              <a:gd name="connsiteX31" fmla="*/ 185058 w 1230086"/>
              <a:gd name="connsiteY31" fmla="*/ 1022097 h 4703283"/>
              <a:gd name="connsiteX32" fmla="*/ 272143 w 1230086"/>
              <a:gd name="connsiteY32" fmla="*/ 869697 h 4703283"/>
              <a:gd name="connsiteX33" fmla="*/ 217715 w 1230086"/>
              <a:gd name="connsiteY33" fmla="*/ 673754 h 4703283"/>
              <a:gd name="connsiteX34" fmla="*/ 272143 w 1230086"/>
              <a:gd name="connsiteY34" fmla="*/ 608440 h 4703283"/>
              <a:gd name="connsiteX35" fmla="*/ 468086 w 1230086"/>
              <a:gd name="connsiteY35" fmla="*/ 749954 h 4703283"/>
              <a:gd name="connsiteX36" fmla="*/ 827315 w 1230086"/>
              <a:gd name="connsiteY36" fmla="*/ 771726 h 4703283"/>
              <a:gd name="connsiteX37" fmla="*/ 1175658 w 1230086"/>
              <a:gd name="connsiteY37" fmla="*/ 543126 h 4703283"/>
              <a:gd name="connsiteX38" fmla="*/ 1153886 w 1230086"/>
              <a:gd name="connsiteY38" fmla="*/ 216554 h 4703283"/>
              <a:gd name="connsiteX39" fmla="*/ 914400 w 1230086"/>
              <a:gd name="connsiteY39" fmla="*/ 85926 h 4703283"/>
              <a:gd name="connsiteX40" fmla="*/ 783772 w 1230086"/>
              <a:gd name="connsiteY40" fmla="*/ 173011 h 4703283"/>
              <a:gd name="connsiteX41" fmla="*/ 783772 w 1230086"/>
              <a:gd name="connsiteY41" fmla="*/ 20611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40" fmla="*/ 134966 w 1230086"/>
              <a:gd name="connsiteY40" fmla="*/ 3747884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195943 w 1230086"/>
              <a:gd name="connsiteY8" fmla="*/ 3732640 h 4703283"/>
              <a:gd name="connsiteX9" fmla="*/ 206829 w 1230086"/>
              <a:gd name="connsiteY9" fmla="*/ 2404583 h 4703283"/>
              <a:gd name="connsiteX10" fmla="*/ 185058 w 1230086"/>
              <a:gd name="connsiteY10" fmla="*/ 1762326 h 4703283"/>
              <a:gd name="connsiteX11" fmla="*/ 228600 w 1230086"/>
              <a:gd name="connsiteY11" fmla="*/ 1522840 h 4703283"/>
              <a:gd name="connsiteX12" fmla="*/ 163286 w 1230086"/>
              <a:gd name="connsiteY12" fmla="*/ 1348669 h 4703283"/>
              <a:gd name="connsiteX13" fmla="*/ 217715 w 1230086"/>
              <a:gd name="connsiteY13" fmla="*/ 1207154 h 4703283"/>
              <a:gd name="connsiteX14" fmla="*/ 185058 w 1230086"/>
              <a:gd name="connsiteY14" fmla="*/ 1022097 h 4703283"/>
              <a:gd name="connsiteX15" fmla="*/ 272143 w 1230086"/>
              <a:gd name="connsiteY15" fmla="*/ 869697 h 4703283"/>
              <a:gd name="connsiteX16" fmla="*/ 217715 w 1230086"/>
              <a:gd name="connsiteY16" fmla="*/ 673754 h 4703283"/>
              <a:gd name="connsiteX17" fmla="*/ 272143 w 1230086"/>
              <a:gd name="connsiteY17" fmla="*/ 608440 h 4703283"/>
              <a:gd name="connsiteX18" fmla="*/ 468086 w 1230086"/>
              <a:gd name="connsiteY18" fmla="*/ 749954 h 4703283"/>
              <a:gd name="connsiteX19" fmla="*/ 827315 w 1230086"/>
              <a:gd name="connsiteY19" fmla="*/ 771726 h 4703283"/>
              <a:gd name="connsiteX20" fmla="*/ 1175658 w 1230086"/>
              <a:gd name="connsiteY20" fmla="*/ 543126 h 4703283"/>
              <a:gd name="connsiteX21" fmla="*/ 1153886 w 1230086"/>
              <a:gd name="connsiteY21" fmla="*/ 216554 h 4703283"/>
              <a:gd name="connsiteX22" fmla="*/ 914400 w 1230086"/>
              <a:gd name="connsiteY22" fmla="*/ 85926 h 4703283"/>
              <a:gd name="connsiteX23" fmla="*/ 783772 w 1230086"/>
              <a:gd name="connsiteY23" fmla="*/ 173011 h 4703283"/>
              <a:gd name="connsiteX24" fmla="*/ 783772 w 1230086"/>
              <a:gd name="connsiteY24" fmla="*/ 20611 h 4703283"/>
              <a:gd name="connsiteX25" fmla="*/ 719947 w 1230086"/>
              <a:gd name="connsiteY25" fmla="*/ 49348 h 4703283"/>
              <a:gd name="connsiteX26" fmla="*/ 696686 w 1230086"/>
              <a:gd name="connsiteY26" fmla="*/ 140354 h 4703283"/>
              <a:gd name="connsiteX27" fmla="*/ 664029 w 1230086"/>
              <a:gd name="connsiteY27" fmla="*/ 238326 h 4703283"/>
              <a:gd name="connsiteX28" fmla="*/ 631372 w 1230086"/>
              <a:gd name="connsiteY28" fmla="*/ 336297 h 4703283"/>
              <a:gd name="connsiteX29" fmla="*/ 555172 w 1230086"/>
              <a:gd name="connsiteY29" fmla="*/ 412497 h 4703283"/>
              <a:gd name="connsiteX30" fmla="*/ 424543 w 1230086"/>
              <a:gd name="connsiteY30" fmla="*/ 499583 h 4703283"/>
              <a:gd name="connsiteX31" fmla="*/ 250372 w 1230086"/>
              <a:gd name="connsiteY31" fmla="*/ 532240 h 4703283"/>
              <a:gd name="connsiteX32" fmla="*/ 76200 w 1230086"/>
              <a:gd name="connsiteY32" fmla="*/ 651983 h 4703283"/>
              <a:gd name="connsiteX33" fmla="*/ 152400 w 1230086"/>
              <a:gd name="connsiteY33" fmla="*/ 902354 h 4703283"/>
              <a:gd name="connsiteX34" fmla="*/ 43543 w 1230086"/>
              <a:gd name="connsiteY34" fmla="*/ 1076526 h 4703283"/>
              <a:gd name="connsiteX35" fmla="*/ 87086 w 1230086"/>
              <a:gd name="connsiteY35" fmla="*/ 1228926 h 4703283"/>
              <a:gd name="connsiteX36" fmla="*/ 0 w 1230086"/>
              <a:gd name="connsiteY36" fmla="*/ 1348669 h 4703283"/>
              <a:gd name="connsiteX37" fmla="*/ 87086 w 1230086"/>
              <a:gd name="connsiteY37" fmla="*/ 1490183 h 4703283"/>
              <a:gd name="connsiteX38" fmla="*/ 54429 w 1230086"/>
              <a:gd name="connsiteY38" fmla="*/ 1718783 h 4703283"/>
              <a:gd name="connsiteX39" fmla="*/ 54429 w 1230086"/>
              <a:gd name="connsiteY39"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61258 w 1230086"/>
              <a:gd name="connsiteY7" fmla="*/ 3863269 h 4703283"/>
              <a:gd name="connsiteX8" fmla="*/ 206829 w 1230086"/>
              <a:gd name="connsiteY8" fmla="*/ 2404583 h 4703283"/>
              <a:gd name="connsiteX9" fmla="*/ 185058 w 1230086"/>
              <a:gd name="connsiteY9" fmla="*/ 1762326 h 4703283"/>
              <a:gd name="connsiteX10" fmla="*/ 228600 w 1230086"/>
              <a:gd name="connsiteY10" fmla="*/ 1522840 h 4703283"/>
              <a:gd name="connsiteX11" fmla="*/ 163286 w 1230086"/>
              <a:gd name="connsiteY11" fmla="*/ 1348669 h 4703283"/>
              <a:gd name="connsiteX12" fmla="*/ 217715 w 1230086"/>
              <a:gd name="connsiteY12" fmla="*/ 1207154 h 4703283"/>
              <a:gd name="connsiteX13" fmla="*/ 185058 w 1230086"/>
              <a:gd name="connsiteY13" fmla="*/ 1022097 h 4703283"/>
              <a:gd name="connsiteX14" fmla="*/ 272143 w 1230086"/>
              <a:gd name="connsiteY14" fmla="*/ 869697 h 4703283"/>
              <a:gd name="connsiteX15" fmla="*/ 217715 w 1230086"/>
              <a:gd name="connsiteY15" fmla="*/ 673754 h 4703283"/>
              <a:gd name="connsiteX16" fmla="*/ 272143 w 1230086"/>
              <a:gd name="connsiteY16" fmla="*/ 608440 h 4703283"/>
              <a:gd name="connsiteX17" fmla="*/ 468086 w 1230086"/>
              <a:gd name="connsiteY17" fmla="*/ 749954 h 4703283"/>
              <a:gd name="connsiteX18" fmla="*/ 827315 w 1230086"/>
              <a:gd name="connsiteY18" fmla="*/ 771726 h 4703283"/>
              <a:gd name="connsiteX19" fmla="*/ 1175658 w 1230086"/>
              <a:gd name="connsiteY19" fmla="*/ 543126 h 4703283"/>
              <a:gd name="connsiteX20" fmla="*/ 1153886 w 1230086"/>
              <a:gd name="connsiteY20" fmla="*/ 216554 h 4703283"/>
              <a:gd name="connsiteX21" fmla="*/ 914400 w 1230086"/>
              <a:gd name="connsiteY21" fmla="*/ 85926 h 4703283"/>
              <a:gd name="connsiteX22" fmla="*/ 783772 w 1230086"/>
              <a:gd name="connsiteY22" fmla="*/ 173011 h 4703283"/>
              <a:gd name="connsiteX23" fmla="*/ 783772 w 1230086"/>
              <a:gd name="connsiteY23" fmla="*/ 20611 h 4703283"/>
              <a:gd name="connsiteX24" fmla="*/ 719947 w 1230086"/>
              <a:gd name="connsiteY24" fmla="*/ 49348 h 4703283"/>
              <a:gd name="connsiteX25" fmla="*/ 696686 w 1230086"/>
              <a:gd name="connsiteY25" fmla="*/ 140354 h 4703283"/>
              <a:gd name="connsiteX26" fmla="*/ 664029 w 1230086"/>
              <a:gd name="connsiteY26" fmla="*/ 238326 h 4703283"/>
              <a:gd name="connsiteX27" fmla="*/ 631372 w 1230086"/>
              <a:gd name="connsiteY27" fmla="*/ 336297 h 4703283"/>
              <a:gd name="connsiteX28" fmla="*/ 555172 w 1230086"/>
              <a:gd name="connsiteY28" fmla="*/ 412497 h 4703283"/>
              <a:gd name="connsiteX29" fmla="*/ 424543 w 1230086"/>
              <a:gd name="connsiteY29" fmla="*/ 499583 h 4703283"/>
              <a:gd name="connsiteX30" fmla="*/ 250372 w 1230086"/>
              <a:gd name="connsiteY30" fmla="*/ 532240 h 4703283"/>
              <a:gd name="connsiteX31" fmla="*/ 76200 w 1230086"/>
              <a:gd name="connsiteY31" fmla="*/ 651983 h 4703283"/>
              <a:gd name="connsiteX32" fmla="*/ 152400 w 1230086"/>
              <a:gd name="connsiteY32" fmla="*/ 902354 h 4703283"/>
              <a:gd name="connsiteX33" fmla="*/ 43543 w 1230086"/>
              <a:gd name="connsiteY33" fmla="*/ 1076526 h 4703283"/>
              <a:gd name="connsiteX34" fmla="*/ 87086 w 1230086"/>
              <a:gd name="connsiteY34" fmla="*/ 1228926 h 4703283"/>
              <a:gd name="connsiteX35" fmla="*/ 0 w 1230086"/>
              <a:gd name="connsiteY35" fmla="*/ 1348669 h 4703283"/>
              <a:gd name="connsiteX36" fmla="*/ 87086 w 1230086"/>
              <a:gd name="connsiteY36" fmla="*/ 1490183 h 4703283"/>
              <a:gd name="connsiteX37" fmla="*/ 54429 w 1230086"/>
              <a:gd name="connsiteY37" fmla="*/ 1718783 h 4703283"/>
              <a:gd name="connsiteX38" fmla="*/ 54429 w 1230086"/>
              <a:gd name="connsiteY38" fmla="*/ 2252183 h 4703283"/>
              <a:gd name="connsiteX0" fmla="*/ 141515 w 1230086"/>
              <a:gd name="connsiteY0" fmla="*/ 4015669 h 4703283"/>
              <a:gd name="connsiteX1" fmla="*/ 76200 w 1230086"/>
              <a:gd name="connsiteY1" fmla="*/ 4244269 h 4703283"/>
              <a:gd name="connsiteX2" fmla="*/ 97972 w 1230086"/>
              <a:gd name="connsiteY2" fmla="*/ 4451097 h 4703283"/>
              <a:gd name="connsiteX3" fmla="*/ 185058 w 1230086"/>
              <a:gd name="connsiteY3" fmla="*/ 4668811 h 4703283"/>
              <a:gd name="connsiteX4" fmla="*/ 315686 w 1230086"/>
              <a:gd name="connsiteY4" fmla="*/ 4657926 h 4703283"/>
              <a:gd name="connsiteX5" fmla="*/ 250372 w 1230086"/>
              <a:gd name="connsiteY5" fmla="*/ 4461983 h 4703283"/>
              <a:gd name="connsiteX6" fmla="*/ 283029 w 1230086"/>
              <a:gd name="connsiteY6" fmla="*/ 4266040 h 4703283"/>
              <a:gd name="connsiteX7" fmla="*/ 206829 w 1230086"/>
              <a:gd name="connsiteY7" fmla="*/ 2404583 h 4703283"/>
              <a:gd name="connsiteX8" fmla="*/ 185058 w 1230086"/>
              <a:gd name="connsiteY8" fmla="*/ 1762326 h 4703283"/>
              <a:gd name="connsiteX9" fmla="*/ 228600 w 1230086"/>
              <a:gd name="connsiteY9" fmla="*/ 1522840 h 4703283"/>
              <a:gd name="connsiteX10" fmla="*/ 163286 w 1230086"/>
              <a:gd name="connsiteY10" fmla="*/ 1348669 h 4703283"/>
              <a:gd name="connsiteX11" fmla="*/ 217715 w 1230086"/>
              <a:gd name="connsiteY11" fmla="*/ 1207154 h 4703283"/>
              <a:gd name="connsiteX12" fmla="*/ 185058 w 1230086"/>
              <a:gd name="connsiteY12" fmla="*/ 1022097 h 4703283"/>
              <a:gd name="connsiteX13" fmla="*/ 272143 w 1230086"/>
              <a:gd name="connsiteY13" fmla="*/ 869697 h 4703283"/>
              <a:gd name="connsiteX14" fmla="*/ 217715 w 1230086"/>
              <a:gd name="connsiteY14" fmla="*/ 673754 h 4703283"/>
              <a:gd name="connsiteX15" fmla="*/ 272143 w 1230086"/>
              <a:gd name="connsiteY15" fmla="*/ 608440 h 4703283"/>
              <a:gd name="connsiteX16" fmla="*/ 468086 w 1230086"/>
              <a:gd name="connsiteY16" fmla="*/ 749954 h 4703283"/>
              <a:gd name="connsiteX17" fmla="*/ 827315 w 1230086"/>
              <a:gd name="connsiteY17" fmla="*/ 771726 h 4703283"/>
              <a:gd name="connsiteX18" fmla="*/ 1175658 w 1230086"/>
              <a:gd name="connsiteY18" fmla="*/ 543126 h 4703283"/>
              <a:gd name="connsiteX19" fmla="*/ 1153886 w 1230086"/>
              <a:gd name="connsiteY19" fmla="*/ 216554 h 4703283"/>
              <a:gd name="connsiteX20" fmla="*/ 914400 w 1230086"/>
              <a:gd name="connsiteY20" fmla="*/ 85926 h 4703283"/>
              <a:gd name="connsiteX21" fmla="*/ 783772 w 1230086"/>
              <a:gd name="connsiteY21" fmla="*/ 173011 h 4703283"/>
              <a:gd name="connsiteX22" fmla="*/ 783772 w 1230086"/>
              <a:gd name="connsiteY22" fmla="*/ 20611 h 4703283"/>
              <a:gd name="connsiteX23" fmla="*/ 719947 w 1230086"/>
              <a:gd name="connsiteY23" fmla="*/ 49348 h 4703283"/>
              <a:gd name="connsiteX24" fmla="*/ 696686 w 1230086"/>
              <a:gd name="connsiteY24" fmla="*/ 140354 h 4703283"/>
              <a:gd name="connsiteX25" fmla="*/ 664029 w 1230086"/>
              <a:gd name="connsiteY25" fmla="*/ 238326 h 4703283"/>
              <a:gd name="connsiteX26" fmla="*/ 631372 w 1230086"/>
              <a:gd name="connsiteY26" fmla="*/ 336297 h 4703283"/>
              <a:gd name="connsiteX27" fmla="*/ 555172 w 1230086"/>
              <a:gd name="connsiteY27" fmla="*/ 412497 h 4703283"/>
              <a:gd name="connsiteX28" fmla="*/ 424543 w 1230086"/>
              <a:gd name="connsiteY28" fmla="*/ 499583 h 4703283"/>
              <a:gd name="connsiteX29" fmla="*/ 250372 w 1230086"/>
              <a:gd name="connsiteY29" fmla="*/ 532240 h 4703283"/>
              <a:gd name="connsiteX30" fmla="*/ 76200 w 1230086"/>
              <a:gd name="connsiteY30" fmla="*/ 651983 h 4703283"/>
              <a:gd name="connsiteX31" fmla="*/ 152400 w 1230086"/>
              <a:gd name="connsiteY31" fmla="*/ 902354 h 4703283"/>
              <a:gd name="connsiteX32" fmla="*/ 43543 w 1230086"/>
              <a:gd name="connsiteY32" fmla="*/ 1076526 h 4703283"/>
              <a:gd name="connsiteX33" fmla="*/ 87086 w 1230086"/>
              <a:gd name="connsiteY33" fmla="*/ 1228926 h 4703283"/>
              <a:gd name="connsiteX34" fmla="*/ 0 w 1230086"/>
              <a:gd name="connsiteY34" fmla="*/ 1348669 h 4703283"/>
              <a:gd name="connsiteX35" fmla="*/ 87086 w 1230086"/>
              <a:gd name="connsiteY35" fmla="*/ 1490183 h 4703283"/>
              <a:gd name="connsiteX36" fmla="*/ 54429 w 1230086"/>
              <a:gd name="connsiteY36" fmla="*/ 1718783 h 4703283"/>
              <a:gd name="connsiteX37" fmla="*/ 54429 w 1230086"/>
              <a:gd name="connsiteY37" fmla="*/ 2252183 h 4703283"/>
              <a:gd name="connsiteX0" fmla="*/ 141515 w 1230086"/>
              <a:gd name="connsiteY0" fmla="*/ 4015669 h 4837540"/>
              <a:gd name="connsiteX1" fmla="*/ 76200 w 1230086"/>
              <a:gd name="connsiteY1" fmla="*/ 4244269 h 4837540"/>
              <a:gd name="connsiteX2" fmla="*/ 97972 w 1230086"/>
              <a:gd name="connsiteY2" fmla="*/ 4451097 h 4837540"/>
              <a:gd name="connsiteX3" fmla="*/ 185058 w 1230086"/>
              <a:gd name="connsiteY3" fmla="*/ 4668811 h 4837540"/>
              <a:gd name="connsiteX4" fmla="*/ 315686 w 1230086"/>
              <a:gd name="connsiteY4" fmla="*/ 4657926 h 4837540"/>
              <a:gd name="connsiteX5" fmla="*/ 250372 w 1230086"/>
              <a:gd name="connsiteY5" fmla="*/ 4461983 h 4837540"/>
              <a:gd name="connsiteX6" fmla="*/ 206829 w 1230086"/>
              <a:gd name="connsiteY6" fmla="*/ 2404583 h 4837540"/>
              <a:gd name="connsiteX7" fmla="*/ 185058 w 1230086"/>
              <a:gd name="connsiteY7" fmla="*/ 1762326 h 4837540"/>
              <a:gd name="connsiteX8" fmla="*/ 228600 w 1230086"/>
              <a:gd name="connsiteY8" fmla="*/ 1522840 h 4837540"/>
              <a:gd name="connsiteX9" fmla="*/ 163286 w 1230086"/>
              <a:gd name="connsiteY9" fmla="*/ 1348669 h 4837540"/>
              <a:gd name="connsiteX10" fmla="*/ 217715 w 1230086"/>
              <a:gd name="connsiteY10" fmla="*/ 1207154 h 4837540"/>
              <a:gd name="connsiteX11" fmla="*/ 185058 w 1230086"/>
              <a:gd name="connsiteY11" fmla="*/ 1022097 h 4837540"/>
              <a:gd name="connsiteX12" fmla="*/ 272143 w 1230086"/>
              <a:gd name="connsiteY12" fmla="*/ 869697 h 4837540"/>
              <a:gd name="connsiteX13" fmla="*/ 217715 w 1230086"/>
              <a:gd name="connsiteY13" fmla="*/ 673754 h 4837540"/>
              <a:gd name="connsiteX14" fmla="*/ 272143 w 1230086"/>
              <a:gd name="connsiteY14" fmla="*/ 608440 h 4837540"/>
              <a:gd name="connsiteX15" fmla="*/ 468086 w 1230086"/>
              <a:gd name="connsiteY15" fmla="*/ 749954 h 4837540"/>
              <a:gd name="connsiteX16" fmla="*/ 827315 w 1230086"/>
              <a:gd name="connsiteY16" fmla="*/ 771726 h 4837540"/>
              <a:gd name="connsiteX17" fmla="*/ 1175658 w 1230086"/>
              <a:gd name="connsiteY17" fmla="*/ 543126 h 4837540"/>
              <a:gd name="connsiteX18" fmla="*/ 1153886 w 1230086"/>
              <a:gd name="connsiteY18" fmla="*/ 216554 h 4837540"/>
              <a:gd name="connsiteX19" fmla="*/ 914400 w 1230086"/>
              <a:gd name="connsiteY19" fmla="*/ 85926 h 4837540"/>
              <a:gd name="connsiteX20" fmla="*/ 783772 w 1230086"/>
              <a:gd name="connsiteY20" fmla="*/ 173011 h 4837540"/>
              <a:gd name="connsiteX21" fmla="*/ 783772 w 1230086"/>
              <a:gd name="connsiteY21" fmla="*/ 20611 h 4837540"/>
              <a:gd name="connsiteX22" fmla="*/ 719947 w 1230086"/>
              <a:gd name="connsiteY22" fmla="*/ 49348 h 4837540"/>
              <a:gd name="connsiteX23" fmla="*/ 696686 w 1230086"/>
              <a:gd name="connsiteY23" fmla="*/ 140354 h 4837540"/>
              <a:gd name="connsiteX24" fmla="*/ 664029 w 1230086"/>
              <a:gd name="connsiteY24" fmla="*/ 238326 h 4837540"/>
              <a:gd name="connsiteX25" fmla="*/ 631372 w 1230086"/>
              <a:gd name="connsiteY25" fmla="*/ 336297 h 4837540"/>
              <a:gd name="connsiteX26" fmla="*/ 555172 w 1230086"/>
              <a:gd name="connsiteY26" fmla="*/ 412497 h 4837540"/>
              <a:gd name="connsiteX27" fmla="*/ 424543 w 1230086"/>
              <a:gd name="connsiteY27" fmla="*/ 499583 h 4837540"/>
              <a:gd name="connsiteX28" fmla="*/ 250372 w 1230086"/>
              <a:gd name="connsiteY28" fmla="*/ 532240 h 4837540"/>
              <a:gd name="connsiteX29" fmla="*/ 76200 w 1230086"/>
              <a:gd name="connsiteY29" fmla="*/ 651983 h 4837540"/>
              <a:gd name="connsiteX30" fmla="*/ 152400 w 1230086"/>
              <a:gd name="connsiteY30" fmla="*/ 902354 h 4837540"/>
              <a:gd name="connsiteX31" fmla="*/ 43543 w 1230086"/>
              <a:gd name="connsiteY31" fmla="*/ 1076526 h 4837540"/>
              <a:gd name="connsiteX32" fmla="*/ 87086 w 1230086"/>
              <a:gd name="connsiteY32" fmla="*/ 1228926 h 4837540"/>
              <a:gd name="connsiteX33" fmla="*/ 0 w 1230086"/>
              <a:gd name="connsiteY33" fmla="*/ 1348669 h 4837540"/>
              <a:gd name="connsiteX34" fmla="*/ 87086 w 1230086"/>
              <a:gd name="connsiteY34" fmla="*/ 1490183 h 4837540"/>
              <a:gd name="connsiteX35" fmla="*/ 54429 w 1230086"/>
              <a:gd name="connsiteY35" fmla="*/ 1718783 h 4837540"/>
              <a:gd name="connsiteX36" fmla="*/ 54429 w 1230086"/>
              <a:gd name="connsiteY36" fmla="*/ 2252183 h 4837540"/>
              <a:gd name="connsiteX0" fmla="*/ 141515 w 1230086"/>
              <a:gd name="connsiteY0" fmla="*/ 4015669 h 5035297"/>
              <a:gd name="connsiteX1" fmla="*/ 76200 w 1230086"/>
              <a:gd name="connsiteY1" fmla="*/ 4244269 h 5035297"/>
              <a:gd name="connsiteX2" fmla="*/ 97972 w 1230086"/>
              <a:gd name="connsiteY2" fmla="*/ 4451097 h 5035297"/>
              <a:gd name="connsiteX3" fmla="*/ 185058 w 1230086"/>
              <a:gd name="connsiteY3" fmla="*/ 4668811 h 5035297"/>
              <a:gd name="connsiteX4" fmla="*/ 315686 w 1230086"/>
              <a:gd name="connsiteY4" fmla="*/ 4657926 h 5035297"/>
              <a:gd name="connsiteX5" fmla="*/ 206829 w 1230086"/>
              <a:gd name="connsiteY5" fmla="*/ 2404583 h 5035297"/>
              <a:gd name="connsiteX6" fmla="*/ 185058 w 1230086"/>
              <a:gd name="connsiteY6" fmla="*/ 1762326 h 5035297"/>
              <a:gd name="connsiteX7" fmla="*/ 228600 w 1230086"/>
              <a:gd name="connsiteY7" fmla="*/ 1522840 h 5035297"/>
              <a:gd name="connsiteX8" fmla="*/ 163286 w 1230086"/>
              <a:gd name="connsiteY8" fmla="*/ 1348669 h 5035297"/>
              <a:gd name="connsiteX9" fmla="*/ 217715 w 1230086"/>
              <a:gd name="connsiteY9" fmla="*/ 1207154 h 5035297"/>
              <a:gd name="connsiteX10" fmla="*/ 185058 w 1230086"/>
              <a:gd name="connsiteY10" fmla="*/ 1022097 h 5035297"/>
              <a:gd name="connsiteX11" fmla="*/ 272143 w 1230086"/>
              <a:gd name="connsiteY11" fmla="*/ 869697 h 5035297"/>
              <a:gd name="connsiteX12" fmla="*/ 217715 w 1230086"/>
              <a:gd name="connsiteY12" fmla="*/ 673754 h 5035297"/>
              <a:gd name="connsiteX13" fmla="*/ 272143 w 1230086"/>
              <a:gd name="connsiteY13" fmla="*/ 608440 h 5035297"/>
              <a:gd name="connsiteX14" fmla="*/ 468086 w 1230086"/>
              <a:gd name="connsiteY14" fmla="*/ 749954 h 5035297"/>
              <a:gd name="connsiteX15" fmla="*/ 827315 w 1230086"/>
              <a:gd name="connsiteY15" fmla="*/ 771726 h 5035297"/>
              <a:gd name="connsiteX16" fmla="*/ 1175658 w 1230086"/>
              <a:gd name="connsiteY16" fmla="*/ 543126 h 5035297"/>
              <a:gd name="connsiteX17" fmla="*/ 1153886 w 1230086"/>
              <a:gd name="connsiteY17" fmla="*/ 216554 h 5035297"/>
              <a:gd name="connsiteX18" fmla="*/ 914400 w 1230086"/>
              <a:gd name="connsiteY18" fmla="*/ 85926 h 5035297"/>
              <a:gd name="connsiteX19" fmla="*/ 783772 w 1230086"/>
              <a:gd name="connsiteY19" fmla="*/ 173011 h 5035297"/>
              <a:gd name="connsiteX20" fmla="*/ 783772 w 1230086"/>
              <a:gd name="connsiteY20" fmla="*/ 20611 h 5035297"/>
              <a:gd name="connsiteX21" fmla="*/ 719947 w 1230086"/>
              <a:gd name="connsiteY21" fmla="*/ 49348 h 5035297"/>
              <a:gd name="connsiteX22" fmla="*/ 696686 w 1230086"/>
              <a:gd name="connsiteY22" fmla="*/ 140354 h 5035297"/>
              <a:gd name="connsiteX23" fmla="*/ 664029 w 1230086"/>
              <a:gd name="connsiteY23" fmla="*/ 238326 h 5035297"/>
              <a:gd name="connsiteX24" fmla="*/ 631372 w 1230086"/>
              <a:gd name="connsiteY24" fmla="*/ 336297 h 5035297"/>
              <a:gd name="connsiteX25" fmla="*/ 555172 w 1230086"/>
              <a:gd name="connsiteY25" fmla="*/ 412497 h 5035297"/>
              <a:gd name="connsiteX26" fmla="*/ 424543 w 1230086"/>
              <a:gd name="connsiteY26" fmla="*/ 499583 h 5035297"/>
              <a:gd name="connsiteX27" fmla="*/ 250372 w 1230086"/>
              <a:gd name="connsiteY27" fmla="*/ 532240 h 5035297"/>
              <a:gd name="connsiteX28" fmla="*/ 76200 w 1230086"/>
              <a:gd name="connsiteY28" fmla="*/ 651983 h 5035297"/>
              <a:gd name="connsiteX29" fmla="*/ 152400 w 1230086"/>
              <a:gd name="connsiteY29" fmla="*/ 902354 h 5035297"/>
              <a:gd name="connsiteX30" fmla="*/ 43543 w 1230086"/>
              <a:gd name="connsiteY30" fmla="*/ 1076526 h 5035297"/>
              <a:gd name="connsiteX31" fmla="*/ 87086 w 1230086"/>
              <a:gd name="connsiteY31" fmla="*/ 1228926 h 5035297"/>
              <a:gd name="connsiteX32" fmla="*/ 0 w 1230086"/>
              <a:gd name="connsiteY32" fmla="*/ 1348669 h 5035297"/>
              <a:gd name="connsiteX33" fmla="*/ 87086 w 1230086"/>
              <a:gd name="connsiteY33" fmla="*/ 1490183 h 5035297"/>
              <a:gd name="connsiteX34" fmla="*/ 54429 w 1230086"/>
              <a:gd name="connsiteY34" fmla="*/ 1718783 h 5035297"/>
              <a:gd name="connsiteX35" fmla="*/ 54429 w 1230086"/>
              <a:gd name="connsiteY35" fmla="*/ 2252183 h 5035297"/>
              <a:gd name="connsiteX0" fmla="*/ 141515 w 1230086"/>
              <a:gd name="connsiteY0" fmla="*/ 4015669 h 5009897"/>
              <a:gd name="connsiteX1" fmla="*/ 76200 w 1230086"/>
              <a:gd name="connsiteY1" fmla="*/ 4244269 h 5009897"/>
              <a:gd name="connsiteX2" fmla="*/ 97972 w 1230086"/>
              <a:gd name="connsiteY2" fmla="*/ 4451097 h 5009897"/>
              <a:gd name="connsiteX3" fmla="*/ 185058 w 1230086"/>
              <a:gd name="connsiteY3" fmla="*/ 4668811 h 5009897"/>
              <a:gd name="connsiteX4" fmla="*/ 206829 w 1230086"/>
              <a:gd name="connsiteY4" fmla="*/ 2404583 h 5009897"/>
              <a:gd name="connsiteX5" fmla="*/ 185058 w 1230086"/>
              <a:gd name="connsiteY5" fmla="*/ 1762326 h 5009897"/>
              <a:gd name="connsiteX6" fmla="*/ 228600 w 1230086"/>
              <a:gd name="connsiteY6" fmla="*/ 1522840 h 5009897"/>
              <a:gd name="connsiteX7" fmla="*/ 163286 w 1230086"/>
              <a:gd name="connsiteY7" fmla="*/ 1348669 h 5009897"/>
              <a:gd name="connsiteX8" fmla="*/ 217715 w 1230086"/>
              <a:gd name="connsiteY8" fmla="*/ 1207154 h 5009897"/>
              <a:gd name="connsiteX9" fmla="*/ 185058 w 1230086"/>
              <a:gd name="connsiteY9" fmla="*/ 1022097 h 5009897"/>
              <a:gd name="connsiteX10" fmla="*/ 272143 w 1230086"/>
              <a:gd name="connsiteY10" fmla="*/ 869697 h 5009897"/>
              <a:gd name="connsiteX11" fmla="*/ 217715 w 1230086"/>
              <a:gd name="connsiteY11" fmla="*/ 673754 h 5009897"/>
              <a:gd name="connsiteX12" fmla="*/ 272143 w 1230086"/>
              <a:gd name="connsiteY12" fmla="*/ 608440 h 5009897"/>
              <a:gd name="connsiteX13" fmla="*/ 468086 w 1230086"/>
              <a:gd name="connsiteY13" fmla="*/ 749954 h 5009897"/>
              <a:gd name="connsiteX14" fmla="*/ 827315 w 1230086"/>
              <a:gd name="connsiteY14" fmla="*/ 771726 h 5009897"/>
              <a:gd name="connsiteX15" fmla="*/ 1175658 w 1230086"/>
              <a:gd name="connsiteY15" fmla="*/ 543126 h 5009897"/>
              <a:gd name="connsiteX16" fmla="*/ 1153886 w 1230086"/>
              <a:gd name="connsiteY16" fmla="*/ 216554 h 5009897"/>
              <a:gd name="connsiteX17" fmla="*/ 914400 w 1230086"/>
              <a:gd name="connsiteY17" fmla="*/ 85926 h 5009897"/>
              <a:gd name="connsiteX18" fmla="*/ 783772 w 1230086"/>
              <a:gd name="connsiteY18" fmla="*/ 173011 h 5009897"/>
              <a:gd name="connsiteX19" fmla="*/ 783772 w 1230086"/>
              <a:gd name="connsiteY19" fmla="*/ 20611 h 5009897"/>
              <a:gd name="connsiteX20" fmla="*/ 719947 w 1230086"/>
              <a:gd name="connsiteY20" fmla="*/ 49348 h 5009897"/>
              <a:gd name="connsiteX21" fmla="*/ 696686 w 1230086"/>
              <a:gd name="connsiteY21" fmla="*/ 140354 h 5009897"/>
              <a:gd name="connsiteX22" fmla="*/ 664029 w 1230086"/>
              <a:gd name="connsiteY22" fmla="*/ 238326 h 5009897"/>
              <a:gd name="connsiteX23" fmla="*/ 631372 w 1230086"/>
              <a:gd name="connsiteY23" fmla="*/ 336297 h 5009897"/>
              <a:gd name="connsiteX24" fmla="*/ 555172 w 1230086"/>
              <a:gd name="connsiteY24" fmla="*/ 412497 h 5009897"/>
              <a:gd name="connsiteX25" fmla="*/ 424543 w 1230086"/>
              <a:gd name="connsiteY25" fmla="*/ 499583 h 5009897"/>
              <a:gd name="connsiteX26" fmla="*/ 250372 w 1230086"/>
              <a:gd name="connsiteY26" fmla="*/ 532240 h 5009897"/>
              <a:gd name="connsiteX27" fmla="*/ 76200 w 1230086"/>
              <a:gd name="connsiteY27" fmla="*/ 651983 h 5009897"/>
              <a:gd name="connsiteX28" fmla="*/ 152400 w 1230086"/>
              <a:gd name="connsiteY28" fmla="*/ 902354 h 5009897"/>
              <a:gd name="connsiteX29" fmla="*/ 43543 w 1230086"/>
              <a:gd name="connsiteY29" fmla="*/ 1076526 h 5009897"/>
              <a:gd name="connsiteX30" fmla="*/ 87086 w 1230086"/>
              <a:gd name="connsiteY30" fmla="*/ 1228926 h 5009897"/>
              <a:gd name="connsiteX31" fmla="*/ 0 w 1230086"/>
              <a:gd name="connsiteY31" fmla="*/ 1348669 h 5009897"/>
              <a:gd name="connsiteX32" fmla="*/ 87086 w 1230086"/>
              <a:gd name="connsiteY32" fmla="*/ 1490183 h 5009897"/>
              <a:gd name="connsiteX33" fmla="*/ 54429 w 1230086"/>
              <a:gd name="connsiteY33" fmla="*/ 1718783 h 5009897"/>
              <a:gd name="connsiteX34" fmla="*/ 54429 w 1230086"/>
              <a:gd name="connsiteY34" fmla="*/ 2252183 h 5009897"/>
              <a:gd name="connsiteX0" fmla="*/ 141515 w 1230086"/>
              <a:gd name="connsiteY0" fmla="*/ 4015669 h 4757711"/>
              <a:gd name="connsiteX1" fmla="*/ 76200 w 1230086"/>
              <a:gd name="connsiteY1" fmla="*/ 4244269 h 4757711"/>
              <a:gd name="connsiteX2" fmla="*/ 97972 w 1230086"/>
              <a:gd name="connsiteY2" fmla="*/ 4451097 h 4757711"/>
              <a:gd name="connsiteX3" fmla="*/ 206829 w 1230086"/>
              <a:gd name="connsiteY3" fmla="*/ 2404583 h 4757711"/>
              <a:gd name="connsiteX4" fmla="*/ 185058 w 1230086"/>
              <a:gd name="connsiteY4" fmla="*/ 1762326 h 4757711"/>
              <a:gd name="connsiteX5" fmla="*/ 228600 w 1230086"/>
              <a:gd name="connsiteY5" fmla="*/ 1522840 h 4757711"/>
              <a:gd name="connsiteX6" fmla="*/ 163286 w 1230086"/>
              <a:gd name="connsiteY6" fmla="*/ 1348669 h 4757711"/>
              <a:gd name="connsiteX7" fmla="*/ 217715 w 1230086"/>
              <a:gd name="connsiteY7" fmla="*/ 1207154 h 4757711"/>
              <a:gd name="connsiteX8" fmla="*/ 185058 w 1230086"/>
              <a:gd name="connsiteY8" fmla="*/ 1022097 h 4757711"/>
              <a:gd name="connsiteX9" fmla="*/ 272143 w 1230086"/>
              <a:gd name="connsiteY9" fmla="*/ 869697 h 4757711"/>
              <a:gd name="connsiteX10" fmla="*/ 217715 w 1230086"/>
              <a:gd name="connsiteY10" fmla="*/ 673754 h 4757711"/>
              <a:gd name="connsiteX11" fmla="*/ 272143 w 1230086"/>
              <a:gd name="connsiteY11" fmla="*/ 608440 h 4757711"/>
              <a:gd name="connsiteX12" fmla="*/ 468086 w 1230086"/>
              <a:gd name="connsiteY12" fmla="*/ 749954 h 4757711"/>
              <a:gd name="connsiteX13" fmla="*/ 827315 w 1230086"/>
              <a:gd name="connsiteY13" fmla="*/ 771726 h 4757711"/>
              <a:gd name="connsiteX14" fmla="*/ 1175658 w 1230086"/>
              <a:gd name="connsiteY14" fmla="*/ 543126 h 4757711"/>
              <a:gd name="connsiteX15" fmla="*/ 1153886 w 1230086"/>
              <a:gd name="connsiteY15" fmla="*/ 216554 h 4757711"/>
              <a:gd name="connsiteX16" fmla="*/ 914400 w 1230086"/>
              <a:gd name="connsiteY16" fmla="*/ 85926 h 4757711"/>
              <a:gd name="connsiteX17" fmla="*/ 783772 w 1230086"/>
              <a:gd name="connsiteY17" fmla="*/ 173011 h 4757711"/>
              <a:gd name="connsiteX18" fmla="*/ 783772 w 1230086"/>
              <a:gd name="connsiteY18" fmla="*/ 20611 h 4757711"/>
              <a:gd name="connsiteX19" fmla="*/ 719947 w 1230086"/>
              <a:gd name="connsiteY19" fmla="*/ 49348 h 4757711"/>
              <a:gd name="connsiteX20" fmla="*/ 696686 w 1230086"/>
              <a:gd name="connsiteY20" fmla="*/ 140354 h 4757711"/>
              <a:gd name="connsiteX21" fmla="*/ 664029 w 1230086"/>
              <a:gd name="connsiteY21" fmla="*/ 238326 h 4757711"/>
              <a:gd name="connsiteX22" fmla="*/ 631372 w 1230086"/>
              <a:gd name="connsiteY22" fmla="*/ 336297 h 4757711"/>
              <a:gd name="connsiteX23" fmla="*/ 555172 w 1230086"/>
              <a:gd name="connsiteY23" fmla="*/ 412497 h 4757711"/>
              <a:gd name="connsiteX24" fmla="*/ 424543 w 1230086"/>
              <a:gd name="connsiteY24" fmla="*/ 499583 h 4757711"/>
              <a:gd name="connsiteX25" fmla="*/ 250372 w 1230086"/>
              <a:gd name="connsiteY25" fmla="*/ 532240 h 4757711"/>
              <a:gd name="connsiteX26" fmla="*/ 76200 w 1230086"/>
              <a:gd name="connsiteY26" fmla="*/ 651983 h 4757711"/>
              <a:gd name="connsiteX27" fmla="*/ 152400 w 1230086"/>
              <a:gd name="connsiteY27" fmla="*/ 902354 h 4757711"/>
              <a:gd name="connsiteX28" fmla="*/ 43543 w 1230086"/>
              <a:gd name="connsiteY28" fmla="*/ 1076526 h 4757711"/>
              <a:gd name="connsiteX29" fmla="*/ 87086 w 1230086"/>
              <a:gd name="connsiteY29" fmla="*/ 1228926 h 4757711"/>
              <a:gd name="connsiteX30" fmla="*/ 0 w 1230086"/>
              <a:gd name="connsiteY30" fmla="*/ 1348669 h 4757711"/>
              <a:gd name="connsiteX31" fmla="*/ 87086 w 1230086"/>
              <a:gd name="connsiteY31" fmla="*/ 1490183 h 4757711"/>
              <a:gd name="connsiteX32" fmla="*/ 54429 w 1230086"/>
              <a:gd name="connsiteY32" fmla="*/ 1718783 h 4757711"/>
              <a:gd name="connsiteX33" fmla="*/ 54429 w 1230086"/>
              <a:gd name="connsiteY33" fmla="*/ 2252183 h 4757711"/>
              <a:gd name="connsiteX0" fmla="*/ 141515 w 1230086"/>
              <a:gd name="connsiteY0" fmla="*/ 4015669 h 4512783"/>
              <a:gd name="connsiteX1" fmla="*/ 76200 w 1230086"/>
              <a:gd name="connsiteY1" fmla="*/ 4244269 h 4512783"/>
              <a:gd name="connsiteX2" fmla="*/ 206829 w 1230086"/>
              <a:gd name="connsiteY2" fmla="*/ 2404583 h 4512783"/>
              <a:gd name="connsiteX3" fmla="*/ 185058 w 1230086"/>
              <a:gd name="connsiteY3" fmla="*/ 1762326 h 4512783"/>
              <a:gd name="connsiteX4" fmla="*/ 228600 w 1230086"/>
              <a:gd name="connsiteY4" fmla="*/ 1522840 h 4512783"/>
              <a:gd name="connsiteX5" fmla="*/ 163286 w 1230086"/>
              <a:gd name="connsiteY5" fmla="*/ 1348669 h 4512783"/>
              <a:gd name="connsiteX6" fmla="*/ 217715 w 1230086"/>
              <a:gd name="connsiteY6" fmla="*/ 1207154 h 4512783"/>
              <a:gd name="connsiteX7" fmla="*/ 185058 w 1230086"/>
              <a:gd name="connsiteY7" fmla="*/ 1022097 h 4512783"/>
              <a:gd name="connsiteX8" fmla="*/ 272143 w 1230086"/>
              <a:gd name="connsiteY8" fmla="*/ 869697 h 4512783"/>
              <a:gd name="connsiteX9" fmla="*/ 217715 w 1230086"/>
              <a:gd name="connsiteY9" fmla="*/ 673754 h 4512783"/>
              <a:gd name="connsiteX10" fmla="*/ 272143 w 1230086"/>
              <a:gd name="connsiteY10" fmla="*/ 608440 h 4512783"/>
              <a:gd name="connsiteX11" fmla="*/ 468086 w 1230086"/>
              <a:gd name="connsiteY11" fmla="*/ 749954 h 4512783"/>
              <a:gd name="connsiteX12" fmla="*/ 827315 w 1230086"/>
              <a:gd name="connsiteY12" fmla="*/ 771726 h 4512783"/>
              <a:gd name="connsiteX13" fmla="*/ 1175658 w 1230086"/>
              <a:gd name="connsiteY13" fmla="*/ 543126 h 4512783"/>
              <a:gd name="connsiteX14" fmla="*/ 1153886 w 1230086"/>
              <a:gd name="connsiteY14" fmla="*/ 216554 h 4512783"/>
              <a:gd name="connsiteX15" fmla="*/ 914400 w 1230086"/>
              <a:gd name="connsiteY15" fmla="*/ 85926 h 4512783"/>
              <a:gd name="connsiteX16" fmla="*/ 783772 w 1230086"/>
              <a:gd name="connsiteY16" fmla="*/ 173011 h 4512783"/>
              <a:gd name="connsiteX17" fmla="*/ 783772 w 1230086"/>
              <a:gd name="connsiteY17" fmla="*/ 20611 h 4512783"/>
              <a:gd name="connsiteX18" fmla="*/ 719947 w 1230086"/>
              <a:gd name="connsiteY18" fmla="*/ 49348 h 4512783"/>
              <a:gd name="connsiteX19" fmla="*/ 696686 w 1230086"/>
              <a:gd name="connsiteY19" fmla="*/ 140354 h 4512783"/>
              <a:gd name="connsiteX20" fmla="*/ 664029 w 1230086"/>
              <a:gd name="connsiteY20" fmla="*/ 238326 h 4512783"/>
              <a:gd name="connsiteX21" fmla="*/ 631372 w 1230086"/>
              <a:gd name="connsiteY21" fmla="*/ 336297 h 4512783"/>
              <a:gd name="connsiteX22" fmla="*/ 555172 w 1230086"/>
              <a:gd name="connsiteY22" fmla="*/ 412497 h 4512783"/>
              <a:gd name="connsiteX23" fmla="*/ 424543 w 1230086"/>
              <a:gd name="connsiteY23" fmla="*/ 499583 h 4512783"/>
              <a:gd name="connsiteX24" fmla="*/ 250372 w 1230086"/>
              <a:gd name="connsiteY24" fmla="*/ 532240 h 4512783"/>
              <a:gd name="connsiteX25" fmla="*/ 76200 w 1230086"/>
              <a:gd name="connsiteY25" fmla="*/ 651983 h 4512783"/>
              <a:gd name="connsiteX26" fmla="*/ 152400 w 1230086"/>
              <a:gd name="connsiteY26" fmla="*/ 902354 h 4512783"/>
              <a:gd name="connsiteX27" fmla="*/ 43543 w 1230086"/>
              <a:gd name="connsiteY27" fmla="*/ 1076526 h 4512783"/>
              <a:gd name="connsiteX28" fmla="*/ 87086 w 1230086"/>
              <a:gd name="connsiteY28" fmla="*/ 1228926 h 4512783"/>
              <a:gd name="connsiteX29" fmla="*/ 0 w 1230086"/>
              <a:gd name="connsiteY29" fmla="*/ 1348669 h 4512783"/>
              <a:gd name="connsiteX30" fmla="*/ 87086 w 1230086"/>
              <a:gd name="connsiteY30" fmla="*/ 1490183 h 4512783"/>
              <a:gd name="connsiteX31" fmla="*/ 54429 w 1230086"/>
              <a:gd name="connsiteY31" fmla="*/ 1718783 h 4512783"/>
              <a:gd name="connsiteX32" fmla="*/ 54429 w 1230086"/>
              <a:gd name="connsiteY32" fmla="*/ 2252183 h 4512783"/>
              <a:gd name="connsiteX0" fmla="*/ 141515 w 1230086"/>
              <a:gd name="connsiteY0" fmla="*/ 4015669 h 4015669"/>
              <a:gd name="connsiteX1" fmla="*/ 206829 w 1230086"/>
              <a:gd name="connsiteY1" fmla="*/ 2404583 h 4015669"/>
              <a:gd name="connsiteX2" fmla="*/ 185058 w 1230086"/>
              <a:gd name="connsiteY2" fmla="*/ 1762326 h 4015669"/>
              <a:gd name="connsiteX3" fmla="*/ 228600 w 1230086"/>
              <a:gd name="connsiteY3" fmla="*/ 1522840 h 4015669"/>
              <a:gd name="connsiteX4" fmla="*/ 163286 w 1230086"/>
              <a:gd name="connsiteY4" fmla="*/ 1348669 h 4015669"/>
              <a:gd name="connsiteX5" fmla="*/ 217715 w 1230086"/>
              <a:gd name="connsiteY5" fmla="*/ 1207154 h 4015669"/>
              <a:gd name="connsiteX6" fmla="*/ 185058 w 1230086"/>
              <a:gd name="connsiteY6" fmla="*/ 1022097 h 4015669"/>
              <a:gd name="connsiteX7" fmla="*/ 272143 w 1230086"/>
              <a:gd name="connsiteY7" fmla="*/ 869697 h 4015669"/>
              <a:gd name="connsiteX8" fmla="*/ 217715 w 1230086"/>
              <a:gd name="connsiteY8" fmla="*/ 673754 h 4015669"/>
              <a:gd name="connsiteX9" fmla="*/ 272143 w 1230086"/>
              <a:gd name="connsiteY9" fmla="*/ 608440 h 4015669"/>
              <a:gd name="connsiteX10" fmla="*/ 468086 w 1230086"/>
              <a:gd name="connsiteY10" fmla="*/ 749954 h 4015669"/>
              <a:gd name="connsiteX11" fmla="*/ 827315 w 1230086"/>
              <a:gd name="connsiteY11" fmla="*/ 771726 h 4015669"/>
              <a:gd name="connsiteX12" fmla="*/ 1175658 w 1230086"/>
              <a:gd name="connsiteY12" fmla="*/ 543126 h 4015669"/>
              <a:gd name="connsiteX13" fmla="*/ 1153886 w 1230086"/>
              <a:gd name="connsiteY13" fmla="*/ 216554 h 4015669"/>
              <a:gd name="connsiteX14" fmla="*/ 914400 w 1230086"/>
              <a:gd name="connsiteY14" fmla="*/ 85926 h 4015669"/>
              <a:gd name="connsiteX15" fmla="*/ 783772 w 1230086"/>
              <a:gd name="connsiteY15" fmla="*/ 173011 h 4015669"/>
              <a:gd name="connsiteX16" fmla="*/ 783772 w 1230086"/>
              <a:gd name="connsiteY16" fmla="*/ 20611 h 4015669"/>
              <a:gd name="connsiteX17" fmla="*/ 719947 w 1230086"/>
              <a:gd name="connsiteY17" fmla="*/ 49348 h 4015669"/>
              <a:gd name="connsiteX18" fmla="*/ 696686 w 1230086"/>
              <a:gd name="connsiteY18" fmla="*/ 140354 h 4015669"/>
              <a:gd name="connsiteX19" fmla="*/ 664029 w 1230086"/>
              <a:gd name="connsiteY19" fmla="*/ 238326 h 4015669"/>
              <a:gd name="connsiteX20" fmla="*/ 631372 w 1230086"/>
              <a:gd name="connsiteY20" fmla="*/ 336297 h 4015669"/>
              <a:gd name="connsiteX21" fmla="*/ 555172 w 1230086"/>
              <a:gd name="connsiteY21" fmla="*/ 412497 h 4015669"/>
              <a:gd name="connsiteX22" fmla="*/ 424543 w 1230086"/>
              <a:gd name="connsiteY22" fmla="*/ 499583 h 4015669"/>
              <a:gd name="connsiteX23" fmla="*/ 250372 w 1230086"/>
              <a:gd name="connsiteY23" fmla="*/ 532240 h 4015669"/>
              <a:gd name="connsiteX24" fmla="*/ 76200 w 1230086"/>
              <a:gd name="connsiteY24" fmla="*/ 651983 h 4015669"/>
              <a:gd name="connsiteX25" fmla="*/ 152400 w 1230086"/>
              <a:gd name="connsiteY25" fmla="*/ 902354 h 4015669"/>
              <a:gd name="connsiteX26" fmla="*/ 43543 w 1230086"/>
              <a:gd name="connsiteY26" fmla="*/ 1076526 h 4015669"/>
              <a:gd name="connsiteX27" fmla="*/ 87086 w 1230086"/>
              <a:gd name="connsiteY27" fmla="*/ 1228926 h 4015669"/>
              <a:gd name="connsiteX28" fmla="*/ 0 w 1230086"/>
              <a:gd name="connsiteY28" fmla="*/ 1348669 h 4015669"/>
              <a:gd name="connsiteX29" fmla="*/ 87086 w 1230086"/>
              <a:gd name="connsiteY29" fmla="*/ 1490183 h 4015669"/>
              <a:gd name="connsiteX30" fmla="*/ 54429 w 1230086"/>
              <a:gd name="connsiteY30" fmla="*/ 1718783 h 4015669"/>
              <a:gd name="connsiteX31" fmla="*/ 54429 w 1230086"/>
              <a:gd name="connsiteY31" fmla="*/ 2252183 h 4015669"/>
              <a:gd name="connsiteX0" fmla="*/ 147586 w 1230086"/>
              <a:gd name="connsiteY0" fmla="*/ 2520391 h 2530927"/>
              <a:gd name="connsiteX1" fmla="*/ 206829 w 1230086"/>
              <a:gd name="connsiteY1" fmla="*/ 2404583 h 2530927"/>
              <a:gd name="connsiteX2" fmla="*/ 185058 w 1230086"/>
              <a:gd name="connsiteY2" fmla="*/ 1762326 h 2530927"/>
              <a:gd name="connsiteX3" fmla="*/ 228600 w 1230086"/>
              <a:gd name="connsiteY3" fmla="*/ 1522840 h 2530927"/>
              <a:gd name="connsiteX4" fmla="*/ 163286 w 1230086"/>
              <a:gd name="connsiteY4" fmla="*/ 1348669 h 2530927"/>
              <a:gd name="connsiteX5" fmla="*/ 217715 w 1230086"/>
              <a:gd name="connsiteY5" fmla="*/ 1207154 h 2530927"/>
              <a:gd name="connsiteX6" fmla="*/ 185058 w 1230086"/>
              <a:gd name="connsiteY6" fmla="*/ 1022097 h 2530927"/>
              <a:gd name="connsiteX7" fmla="*/ 272143 w 1230086"/>
              <a:gd name="connsiteY7" fmla="*/ 869697 h 2530927"/>
              <a:gd name="connsiteX8" fmla="*/ 217715 w 1230086"/>
              <a:gd name="connsiteY8" fmla="*/ 673754 h 2530927"/>
              <a:gd name="connsiteX9" fmla="*/ 272143 w 1230086"/>
              <a:gd name="connsiteY9" fmla="*/ 608440 h 2530927"/>
              <a:gd name="connsiteX10" fmla="*/ 468086 w 1230086"/>
              <a:gd name="connsiteY10" fmla="*/ 749954 h 2530927"/>
              <a:gd name="connsiteX11" fmla="*/ 827315 w 1230086"/>
              <a:gd name="connsiteY11" fmla="*/ 771726 h 2530927"/>
              <a:gd name="connsiteX12" fmla="*/ 1175658 w 1230086"/>
              <a:gd name="connsiteY12" fmla="*/ 543126 h 2530927"/>
              <a:gd name="connsiteX13" fmla="*/ 1153886 w 1230086"/>
              <a:gd name="connsiteY13" fmla="*/ 216554 h 2530927"/>
              <a:gd name="connsiteX14" fmla="*/ 914400 w 1230086"/>
              <a:gd name="connsiteY14" fmla="*/ 85926 h 2530927"/>
              <a:gd name="connsiteX15" fmla="*/ 783772 w 1230086"/>
              <a:gd name="connsiteY15" fmla="*/ 173011 h 2530927"/>
              <a:gd name="connsiteX16" fmla="*/ 783772 w 1230086"/>
              <a:gd name="connsiteY16" fmla="*/ 20611 h 2530927"/>
              <a:gd name="connsiteX17" fmla="*/ 719947 w 1230086"/>
              <a:gd name="connsiteY17" fmla="*/ 49348 h 2530927"/>
              <a:gd name="connsiteX18" fmla="*/ 696686 w 1230086"/>
              <a:gd name="connsiteY18" fmla="*/ 140354 h 2530927"/>
              <a:gd name="connsiteX19" fmla="*/ 664029 w 1230086"/>
              <a:gd name="connsiteY19" fmla="*/ 238326 h 2530927"/>
              <a:gd name="connsiteX20" fmla="*/ 631372 w 1230086"/>
              <a:gd name="connsiteY20" fmla="*/ 336297 h 2530927"/>
              <a:gd name="connsiteX21" fmla="*/ 555172 w 1230086"/>
              <a:gd name="connsiteY21" fmla="*/ 412497 h 2530927"/>
              <a:gd name="connsiteX22" fmla="*/ 424543 w 1230086"/>
              <a:gd name="connsiteY22" fmla="*/ 499583 h 2530927"/>
              <a:gd name="connsiteX23" fmla="*/ 250372 w 1230086"/>
              <a:gd name="connsiteY23" fmla="*/ 532240 h 2530927"/>
              <a:gd name="connsiteX24" fmla="*/ 76200 w 1230086"/>
              <a:gd name="connsiteY24" fmla="*/ 651983 h 2530927"/>
              <a:gd name="connsiteX25" fmla="*/ 152400 w 1230086"/>
              <a:gd name="connsiteY25" fmla="*/ 902354 h 2530927"/>
              <a:gd name="connsiteX26" fmla="*/ 43543 w 1230086"/>
              <a:gd name="connsiteY26" fmla="*/ 1076526 h 2530927"/>
              <a:gd name="connsiteX27" fmla="*/ 87086 w 1230086"/>
              <a:gd name="connsiteY27" fmla="*/ 1228926 h 2530927"/>
              <a:gd name="connsiteX28" fmla="*/ 0 w 1230086"/>
              <a:gd name="connsiteY28" fmla="*/ 1348669 h 2530927"/>
              <a:gd name="connsiteX29" fmla="*/ 87086 w 1230086"/>
              <a:gd name="connsiteY29" fmla="*/ 1490183 h 2530927"/>
              <a:gd name="connsiteX30" fmla="*/ 54429 w 1230086"/>
              <a:gd name="connsiteY30" fmla="*/ 1718783 h 2530927"/>
              <a:gd name="connsiteX31" fmla="*/ 54429 w 1230086"/>
              <a:gd name="connsiteY31"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1718783 h 2530927"/>
              <a:gd name="connsiteX30" fmla="*/ 54429 w 1230086"/>
              <a:gd name="connsiteY30" fmla="*/ 2252183 h 2530927"/>
              <a:gd name="connsiteX0" fmla="*/ 147586 w 1230086"/>
              <a:gd name="connsiteY0" fmla="*/ 2520391 h 2530927"/>
              <a:gd name="connsiteX1" fmla="*/ 206829 w 1230086"/>
              <a:gd name="connsiteY1" fmla="*/ 2404583 h 2530927"/>
              <a:gd name="connsiteX2" fmla="*/ 185058 w 1230086"/>
              <a:gd name="connsiteY2" fmla="*/ 1762326 h 2530927"/>
              <a:gd name="connsiteX3" fmla="*/ 163286 w 1230086"/>
              <a:gd name="connsiteY3" fmla="*/ 1348669 h 2530927"/>
              <a:gd name="connsiteX4" fmla="*/ 217715 w 1230086"/>
              <a:gd name="connsiteY4" fmla="*/ 1207154 h 2530927"/>
              <a:gd name="connsiteX5" fmla="*/ 185058 w 1230086"/>
              <a:gd name="connsiteY5" fmla="*/ 1022097 h 2530927"/>
              <a:gd name="connsiteX6" fmla="*/ 272143 w 1230086"/>
              <a:gd name="connsiteY6" fmla="*/ 869697 h 2530927"/>
              <a:gd name="connsiteX7" fmla="*/ 217715 w 1230086"/>
              <a:gd name="connsiteY7" fmla="*/ 673754 h 2530927"/>
              <a:gd name="connsiteX8" fmla="*/ 272143 w 1230086"/>
              <a:gd name="connsiteY8" fmla="*/ 608440 h 2530927"/>
              <a:gd name="connsiteX9" fmla="*/ 468086 w 1230086"/>
              <a:gd name="connsiteY9" fmla="*/ 749954 h 2530927"/>
              <a:gd name="connsiteX10" fmla="*/ 827315 w 1230086"/>
              <a:gd name="connsiteY10" fmla="*/ 771726 h 2530927"/>
              <a:gd name="connsiteX11" fmla="*/ 1175658 w 1230086"/>
              <a:gd name="connsiteY11" fmla="*/ 543126 h 2530927"/>
              <a:gd name="connsiteX12" fmla="*/ 1153886 w 1230086"/>
              <a:gd name="connsiteY12" fmla="*/ 216554 h 2530927"/>
              <a:gd name="connsiteX13" fmla="*/ 914400 w 1230086"/>
              <a:gd name="connsiteY13" fmla="*/ 85926 h 2530927"/>
              <a:gd name="connsiteX14" fmla="*/ 783772 w 1230086"/>
              <a:gd name="connsiteY14" fmla="*/ 173011 h 2530927"/>
              <a:gd name="connsiteX15" fmla="*/ 783772 w 1230086"/>
              <a:gd name="connsiteY15" fmla="*/ 20611 h 2530927"/>
              <a:gd name="connsiteX16" fmla="*/ 719947 w 1230086"/>
              <a:gd name="connsiteY16" fmla="*/ 49348 h 2530927"/>
              <a:gd name="connsiteX17" fmla="*/ 696686 w 1230086"/>
              <a:gd name="connsiteY17" fmla="*/ 140354 h 2530927"/>
              <a:gd name="connsiteX18" fmla="*/ 664029 w 1230086"/>
              <a:gd name="connsiteY18" fmla="*/ 238326 h 2530927"/>
              <a:gd name="connsiteX19" fmla="*/ 631372 w 1230086"/>
              <a:gd name="connsiteY19" fmla="*/ 336297 h 2530927"/>
              <a:gd name="connsiteX20" fmla="*/ 555172 w 1230086"/>
              <a:gd name="connsiteY20" fmla="*/ 412497 h 2530927"/>
              <a:gd name="connsiteX21" fmla="*/ 424543 w 1230086"/>
              <a:gd name="connsiteY21" fmla="*/ 499583 h 2530927"/>
              <a:gd name="connsiteX22" fmla="*/ 250372 w 1230086"/>
              <a:gd name="connsiteY22" fmla="*/ 532240 h 2530927"/>
              <a:gd name="connsiteX23" fmla="*/ 76200 w 1230086"/>
              <a:gd name="connsiteY23" fmla="*/ 651983 h 2530927"/>
              <a:gd name="connsiteX24" fmla="*/ 152400 w 1230086"/>
              <a:gd name="connsiteY24" fmla="*/ 902354 h 2530927"/>
              <a:gd name="connsiteX25" fmla="*/ 43543 w 1230086"/>
              <a:gd name="connsiteY25" fmla="*/ 1076526 h 2530927"/>
              <a:gd name="connsiteX26" fmla="*/ 87086 w 1230086"/>
              <a:gd name="connsiteY26" fmla="*/ 1228926 h 2530927"/>
              <a:gd name="connsiteX27" fmla="*/ 0 w 1230086"/>
              <a:gd name="connsiteY27" fmla="*/ 1348669 h 2530927"/>
              <a:gd name="connsiteX28" fmla="*/ 87086 w 1230086"/>
              <a:gd name="connsiteY28" fmla="*/ 1490183 h 2530927"/>
              <a:gd name="connsiteX29" fmla="*/ 54429 w 1230086"/>
              <a:gd name="connsiteY29" fmla="*/ 2252183 h 2530927"/>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28" fmla="*/ 54429 w 1230086"/>
              <a:gd name="connsiteY28" fmla="*/ 2252183 h 2404583"/>
              <a:gd name="connsiteX0" fmla="*/ 206829 w 1230086"/>
              <a:gd name="connsiteY0" fmla="*/ 2404583 h 2404583"/>
              <a:gd name="connsiteX1" fmla="*/ 185058 w 1230086"/>
              <a:gd name="connsiteY1" fmla="*/ 1762326 h 2404583"/>
              <a:gd name="connsiteX2" fmla="*/ 163286 w 1230086"/>
              <a:gd name="connsiteY2" fmla="*/ 1348669 h 2404583"/>
              <a:gd name="connsiteX3" fmla="*/ 217715 w 1230086"/>
              <a:gd name="connsiteY3" fmla="*/ 1207154 h 2404583"/>
              <a:gd name="connsiteX4" fmla="*/ 185058 w 1230086"/>
              <a:gd name="connsiteY4" fmla="*/ 1022097 h 2404583"/>
              <a:gd name="connsiteX5" fmla="*/ 272143 w 1230086"/>
              <a:gd name="connsiteY5" fmla="*/ 869697 h 2404583"/>
              <a:gd name="connsiteX6" fmla="*/ 217715 w 1230086"/>
              <a:gd name="connsiteY6" fmla="*/ 673754 h 2404583"/>
              <a:gd name="connsiteX7" fmla="*/ 272143 w 1230086"/>
              <a:gd name="connsiteY7" fmla="*/ 608440 h 2404583"/>
              <a:gd name="connsiteX8" fmla="*/ 468086 w 1230086"/>
              <a:gd name="connsiteY8" fmla="*/ 749954 h 2404583"/>
              <a:gd name="connsiteX9" fmla="*/ 827315 w 1230086"/>
              <a:gd name="connsiteY9" fmla="*/ 771726 h 2404583"/>
              <a:gd name="connsiteX10" fmla="*/ 1175658 w 1230086"/>
              <a:gd name="connsiteY10" fmla="*/ 543126 h 2404583"/>
              <a:gd name="connsiteX11" fmla="*/ 1153886 w 1230086"/>
              <a:gd name="connsiteY11" fmla="*/ 216554 h 2404583"/>
              <a:gd name="connsiteX12" fmla="*/ 914400 w 1230086"/>
              <a:gd name="connsiteY12" fmla="*/ 85926 h 2404583"/>
              <a:gd name="connsiteX13" fmla="*/ 783772 w 1230086"/>
              <a:gd name="connsiteY13" fmla="*/ 173011 h 2404583"/>
              <a:gd name="connsiteX14" fmla="*/ 783772 w 1230086"/>
              <a:gd name="connsiteY14" fmla="*/ 20611 h 2404583"/>
              <a:gd name="connsiteX15" fmla="*/ 719947 w 1230086"/>
              <a:gd name="connsiteY15" fmla="*/ 49348 h 2404583"/>
              <a:gd name="connsiteX16" fmla="*/ 696686 w 1230086"/>
              <a:gd name="connsiteY16" fmla="*/ 140354 h 2404583"/>
              <a:gd name="connsiteX17" fmla="*/ 664029 w 1230086"/>
              <a:gd name="connsiteY17" fmla="*/ 238326 h 2404583"/>
              <a:gd name="connsiteX18" fmla="*/ 631372 w 1230086"/>
              <a:gd name="connsiteY18" fmla="*/ 336297 h 2404583"/>
              <a:gd name="connsiteX19" fmla="*/ 555172 w 1230086"/>
              <a:gd name="connsiteY19" fmla="*/ 412497 h 2404583"/>
              <a:gd name="connsiteX20" fmla="*/ 424543 w 1230086"/>
              <a:gd name="connsiteY20" fmla="*/ 499583 h 2404583"/>
              <a:gd name="connsiteX21" fmla="*/ 250372 w 1230086"/>
              <a:gd name="connsiteY21" fmla="*/ 532240 h 2404583"/>
              <a:gd name="connsiteX22" fmla="*/ 76200 w 1230086"/>
              <a:gd name="connsiteY22" fmla="*/ 651983 h 2404583"/>
              <a:gd name="connsiteX23" fmla="*/ 152400 w 1230086"/>
              <a:gd name="connsiteY23" fmla="*/ 902354 h 2404583"/>
              <a:gd name="connsiteX24" fmla="*/ 43543 w 1230086"/>
              <a:gd name="connsiteY24" fmla="*/ 1076526 h 2404583"/>
              <a:gd name="connsiteX25" fmla="*/ 87086 w 1230086"/>
              <a:gd name="connsiteY25" fmla="*/ 1228926 h 2404583"/>
              <a:gd name="connsiteX26" fmla="*/ 0 w 1230086"/>
              <a:gd name="connsiteY26" fmla="*/ 1348669 h 2404583"/>
              <a:gd name="connsiteX27" fmla="*/ 87086 w 1230086"/>
              <a:gd name="connsiteY27" fmla="*/ 1490183 h 2404583"/>
              <a:gd name="connsiteX0" fmla="*/ 185058 w 1230086"/>
              <a:gd name="connsiteY0" fmla="*/ 1762326 h 1762327"/>
              <a:gd name="connsiteX1" fmla="*/ 163286 w 1230086"/>
              <a:gd name="connsiteY1" fmla="*/ 1348669 h 1762327"/>
              <a:gd name="connsiteX2" fmla="*/ 217715 w 1230086"/>
              <a:gd name="connsiteY2" fmla="*/ 1207154 h 1762327"/>
              <a:gd name="connsiteX3" fmla="*/ 185058 w 1230086"/>
              <a:gd name="connsiteY3" fmla="*/ 1022097 h 1762327"/>
              <a:gd name="connsiteX4" fmla="*/ 272143 w 1230086"/>
              <a:gd name="connsiteY4" fmla="*/ 869697 h 1762327"/>
              <a:gd name="connsiteX5" fmla="*/ 217715 w 1230086"/>
              <a:gd name="connsiteY5" fmla="*/ 673754 h 1762327"/>
              <a:gd name="connsiteX6" fmla="*/ 272143 w 1230086"/>
              <a:gd name="connsiteY6" fmla="*/ 608440 h 1762327"/>
              <a:gd name="connsiteX7" fmla="*/ 468086 w 1230086"/>
              <a:gd name="connsiteY7" fmla="*/ 749954 h 1762327"/>
              <a:gd name="connsiteX8" fmla="*/ 827315 w 1230086"/>
              <a:gd name="connsiteY8" fmla="*/ 771726 h 1762327"/>
              <a:gd name="connsiteX9" fmla="*/ 1175658 w 1230086"/>
              <a:gd name="connsiteY9" fmla="*/ 543126 h 1762327"/>
              <a:gd name="connsiteX10" fmla="*/ 1153886 w 1230086"/>
              <a:gd name="connsiteY10" fmla="*/ 216554 h 1762327"/>
              <a:gd name="connsiteX11" fmla="*/ 914400 w 1230086"/>
              <a:gd name="connsiteY11" fmla="*/ 85926 h 1762327"/>
              <a:gd name="connsiteX12" fmla="*/ 783772 w 1230086"/>
              <a:gd name="connsiteY12" fmla="*/ 173011 h 1762327"/>
              <a:gd name="connsiteX13" fmla="*/ 783772 w 1230086"/>
              <a:gd name="connsiteY13" fmla="*/ 20611 h 1762327"/>
              <a:gd name="connsiteX14" fmla="*/ 719947 w 1230086"/>
              <a:gd name="connsiteY14" fmla="*/ 49348 h 1762327"/>
              <a:gd name="connsiteX15" fmla="*/ 696686 w 1230086"/>
              <a:gd name="connsiteY15" fmla="*/ 140354 h 1762327"/>
              <a:gd name="connsiteX16" fmla="*/ 664029 w 1230086"/>
              <a:gd name="connsiteY16" fmla="*/ 238326 h 1762327"/>
              <a:gd name="connsiteX17" fmla="*/ 631372 w 1230086"/>
              <a:gd name="connsiteY17" fmla="*/ 336297 h 1762327"/>
              <a:gd name="connsiteX18" fmla="*/ 555172 w 1230086"/>
              <a:gd name="connsiteY18" fmla="*/ 412497 h 1762327"/>
              <a:gd name="connsiteX19" fmla="*/ 424543 w 1230086"/>
              <a:gd name="connsiteY19" fmla="*/ 499583 h 1762327"/>
              <a:gd name="connsiteX20" fmla="*/ 250372 w 1230086"/>
              <a:gd name="connsiteY20" fmla="*/ 532240 h 1762327"/>
              <a:gd name="connsiteX21" fmla="*/ 76200 w 1230086"/>
              <a:gd name="connsiteY21" fmla="*/ 651983 h 1762327"/>
              <a:gd name="connsiteX22" fmla="*/ 152400 w 1230086"/>
              <a:gd name="connsiteY22" fmla="*/ 902354 h 1762327"/>
              <a:gd name="connsiteX23" fmla="*/ 43543 w 1230086"/>
              <a:gd name="connsiteY23" fmla="*/ 1076526 h 1762327"/>
              <a:gd name="connsiteX24" fmla="*/ 87086 w 1230086"/>
              <a:gd name="connsiteY24" fmla="*/ 1228926 h 1762327"/>
              <a:gd name="connsiteX25" fmla="*/ 0 w 1230086"/>
              <a:gd name="connsiteY25" fmla="*/ 1348669 h 1762327"/>
              <a:gd name="connsiteX26" fmla="*/ 87086 w 1230086"/>
              <a:gd name="connsiteY26" fmla="*/ 1490183 h 1762327"/>
              <a:gd name="connsiteX0" fmla="*/ 163286 w 1230086"/>
              <a:gd name="connsiteY0" fmla="*/ 1348669 h 1490183"/>
              <a:gd name="connsiteX1" fmla="*/ 217715 w 1230086"/>
              <a:gd name="connsiteY1" fmla="*/ 1207154 h 1490183"/>
              <a:gd name="connsiteX2" fmla="*/ 185058 w 1230086"/>
              <a:gd name="connsiteY2" fmla="*/ 1022097 h 1490183"/>
              <a:gd name="connsiteX3" fmla="*/ 272143 w 1230086"/>
              <a:gd name="connsiteY3" fmla="*/ 869697 h 1490183"/>
              <a:gd name="connsiteX4" fmla="*/ 217715 w 1230086"/>
              <a:gd name="connsiteY4" fmla="*/ 673754 h 1490183"/>
              <a:gd name="connsiteX5" fmla="*/ 272143 w 1230086"/>
              <a:gd name="connsiteY5" fmla="*/ 608440 h 1490183"/>
              <a:gd name="connsiteX6" fmla="*/ 468086 w 1230086"/>
              <a:gd name="connsiteY6" fmla="*/ 749954 h 1490183"/>
              <a:gd name="connsiteX7" fmla="*/ 827315 w 1230086"/>
              <a:gd name="connsiteY7" fmla="*/ 771726 h 1490183"/>
              <a:gd name="connsiteX8" fmla="*/ 1175658 w 1230086"/>
              <a:gd name="connsiteY8" fmla="*/ 543126 h 1490183"/>
              <a:gd name="connsiteX9" fmla="*/ 1153886 w 1230086"/>
              <a:gd name="connsiteY9" fmla="*/ 216554 h 1490183"/>
              <a:gd name="connsiteX10" fmla="*/ 914400 w 1230086"/>
              <a:gd name="connsiteY10" fmla="*/ 85926 h 1490183"/>
              <a:gd name="connsiteX11" fmla="*/ 783772 w 1230086"/>
              <a:gd name="connsiteY11" fmla="*/ 173011 h 1490183"/>
              <a:gd name="connsiteX12" fmla="*/ 783772 w 1230086"/>
              <a:gd name="connsiteY12" fmla="*/ 20611 h 1490183"/>
              <a:gd name="connsiteX13" fmla="*/ 719947 w 1230086"/>
              <a:gd name="connsiteY13" fmla="*/ 49348 h 1490183"/>
              <a:gd name="connsiteX14" fmla="*/ 696686 w 1230086"/>
              <a:gd name="connsiteY14" fmla="*/ 140354 h 1490183"/>
              <a:gd name="connsiteX15" fmla="*/ 664029 w 1230086"/>
              <a:gd name="connsiteY15" fmla="*/ 238326 h 1490183"/>
              <a:gd name="connsiteX16" fmla="*/ 631372 w 1230086"/>
              <a:gd name="connsiteY16" fmla="*/ 336297 h 1490183"/>
              <a:gd name="connsiteX17" fmla="*/ 555172 w 1230086"/>
              <a:gd name="connsiteY17" fmla="*/ 412497 h 1490183"/>
              <a:gd name="connsiteX18" fmla="*/ 424543 w 1230086"/>
              <a:gd name="connsiteY18" fmla="*/ 499583 h 1490183"/>
              <a:gd name="connsiteX19" fmla="*/ 250372 w 1230086"/>
              <a:gd name="connsiteY19" fmla="*/ 532240 h 1490183"/>
              <a:gd name="connsiteX20" fmla="*/ 76200 w 1230086"/>
              <a:gd name="connsiteY20" fmla="*/ 651983 h 1490183"/>
              <a:gd name="connsiteX21" fmla="*/ 152400 w 1230086"/>
              <a:gd name="connsiteY21" fmla="*/ 902354 h 1490183"/>
              <a:gd name="connsiteX22" fmla="*/ 43543 w 1230086"/>
              <a:gd name="connsiteY22" fmla="*/ 1076526 h 1490183"/>
              <a:gd name="connsiteX23" fmla="*/ 87086 w 1230086"/>
              <a:gd name="connsiteY23" fmla="*/ 1228926 h 1490183"/>
              <a:gd name="connsiteX24" fmla="*/ 0 w 1230086"/>
              <a:gd name="connsiteY24" fmla="*/ 1348669 h 1490183"/>
              <a:gd name="connsiteX25" fmla="*/ 87086 w 1230086"/>
              <a:gd name="connsiteY25" fmla="*/ 1490183 h 1490183"/>
              <a:gd name="connsiteX0" fmla="*/ 163286 w 1230086"/>
              <a:gd name="connsiteY0" fmla="*/ 1348669 h 1348668"/>
              <a:gd name="connsiteX1" fmla="*/ 217715 w 1230086"/>
              <a:gd name="connsiteY1" fmla="*/ 1207154 h 1348668"/>
              <a:gd name="connsiteX2" fmla="*/ 185058 w 1230086"/>
              <a:gd name="connsiteY2" fmla="*/ 1022097 h 1348668"/>
              <a:gd name="connsiteX3" fmla="*/ 272143 w 1230086"/>
              <a:gd name="connsiteY3" fmla="*/ 869697 h 1348668"/>
              <a:gd name="connsiteX4" fmla="*/ 217715 w 1230086"/>
              <a:gd name="connsiteY4" fmla="*/ 673754 h 1348668"/>
              <a:gd name="connsiteX5" fmla="*/ 272143 w 1230086"/>
              <a:gd name="connsiteY5" fmla="*/ 608440 h 1348668"/>
              <a:gd name="connsiteX6" fmla="*/ 468086 w 1230086"/>
              <a:gd name="connsiteY6" fmla="*/ 749954 h 1348668"/>
              <a:gd name="connsiteX7" fmla="*/ 827315 w 1230086"/>
              <a:gd name="connsiteY7" fmla="*/ 771726 h 1348668"/>
              <a:gd name="connsiteX8" fmla="*/ 1175658 w 1230086"/>
              <a:gd name="connsiteY8" fmla="*/ 543126 h 1348668"/>
              <a:gd name="connsiteX9" fmla="*/ 1153886 w 1230086"/>
              <a:gd name="connsiteY9" fmla="*/ 216554 h 1348668"/>
              <a:gd name="connsiteX10" fmla="*/ 914400 w 1230086"/>
              <a:gd name="connsiteY10" fmla="*/ 85926 h 1348668"/>
              <a:gd name="connsiteX11" fmla="*/ 783772 w 1230086"/>
              <a:gd name="connsiteY11" fmla="*/ 173011 h 1348668"/>
              <a:gd name="connsiteX12" fmla="*/ 783772 w 1230086"/>
              <a:gd name="connsiteY12" fmla="*/ 20611 h 1348668"/>
              <a:gd name="connsiteX13" fmla="*/ 719947 w 1230086"/>
              <a:gd name="connsiteY13" fmla="*/ 49348 h 1348668"/>
              <a:gd name="connsiteX14" fmla="*/ 696686 w 1230086"/>
              <a:gd name="connsiteY14" fmla="*/ 140354 h 1348668"/>
              <a:gd name="connsiteX15" fmla="*/ 664029 w 1230086"/>
              <a:gd name="connsiteY15" fmla="*/ 238326 h 1348668"/>
              <a:gd name="connsiteX16" fmla="*/ 631372 w 1230086"/>
              <a:gd name="connsiteY16" fmla="*/ 336297 h 1348668"/>
              <a:gd name="connsiteX17" fmla="*/ 555172 w 1230086"/>
              <a:gd name="connsiteY17" fmla="*/ 412497 h 1348668"/>
              <a:gd name="connsiteX18" fmla="*/ 424543 w 1230086"/>
              <a:gd name="connsiteY18" fmla="*/ 499583 h 1348668"/>
              <a:gd name="connsiteX19" fmla="*/ 250372 w 1230086"/>
              <a:gd name="connsiteY19" fmla="*/ 532240 h 1348668"/>
              <a:gd name="connsiteX20" fmla="*/ 76200 w 1230086"/>
              <a:gd name="connsiteY20" fmla="*/ 651983 h 1348668"/>
              <a:gd name="connsiteX21" fmla="*/ 152400 w 1230086"/>
              <a:gd name="connsiteY21" fmla="*/ 902354 h 1348668"/>
              <a:gd name="connsiteX22" fmla="*/ 43543 w 1230086"/>
              <a:gd name="connsiteY22" fmla="*/ 1076526 h 1348668"/>
              <a:gd name="connsiteX23" fmla="*/ 87086 w 1230086"/>
              <a:gd name="connsiteY23" fmla="*/ 1228926 h 1348668"/>
              <a:gd name="connsiteX24" fmla="*/ 0 w 1230086"/>
              <a:gd name="connsiteY24" fmla="*/ 1348669 h 134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0086" h="1348668">
                <a:moveTo>
                  <a:pt x="163286" y="1348669"/>
                </a:moveTo>
                <a:cubicBezTo>
                  <a:pt x="168729" y="1256140"/>
                  <a:pt x="214086" y="1261583"/>
                  <a:pt x="217715" y="1207154"/>
                </a:cubicBezTo>
                <a:cubicBezTo>
                  <a:pt x="221344" y="1152725"/>
                  <a:pt x="175987" y="1078340"/>
                  <a:pt x="185058" y="1022097"/>
                </a:cubicBezTo>
                <a:cubicBezTo>
                  <a:pt x="194129" y="965854"/>
                  <a:pt x="266700" y="927754"/>
                  <a:pt x="272143" y="869697"/>
                </a:cubicBezTo>
                <a:cubicBezTo>
                  <a:pt x="277586" y="811640"/>
                  <a:pt x="217715" y="717297"/>
                  <a:pt x="217715" y="673754"/>
                </a:cubicBezTo>
                <a:cubicBezTo>
                  <a:pt x="217715" y="630211"/>
                  <a:pt x="230415" y="595740"/>
                  <a:pt x="272143" y="608440"/>
                </a:cubicBezTo>
                <a:cubicBezTo>
                  <a:pt x="313871" y="621140"/>
                  <a:pt x="375557" y="722740"/>
                  <a:pt x="468086" y="749954"/>
                </a:cubicBezTo>
                <a:cubicBezTo>
                  <a:pt x="560615" y="777168"/>
                  <a:pt x="709386" y="806197"/>
                  <a:pt x="827315" y="771726"/>
                </a:cubicBezTo>
                <a:cubicBezTo>
                  <a:pt x="945244" y="737255"/>
                  <a:pt x="1121230" y="635655"/>
                  <a:pt x="1175658" y="543126"/>
                </a:cubicBezTo>
                <a:cubicBezTo>
                  <a:pt x="1230086" y="450597"/>
                  <a:pt x="1197429" y="292754"/>
                  <a:pt x="1153886" y="216554"/>
                </a:cubicBezTo>
                <a:cubicBezTo>
                  <a:pt x="1110343" y="140354"/>
                  <a:pt x="976086" y="93183"/>
                  <a:pt x="914400" y="85926"/>
                </a:cubicBezTo>
                <a:cubicBezTo>
                  <a:pt x="852714" y="78669"/>
                  <a:pt x="805543" y="183897"/>
                  <a:pt x="783772" y="173011"/>
                </a:cubicBezTo>
                <a:cubicBezTo>
                  <a:pt x="762001" y="162125"/>
                  <a:pt x="794410" y="41222"/>
                  <a:pt x="783772" y="20611"/>
                </a:cubicBezTo>
                <a:cubicBezTo>
                  <a:pt x="773134" y="0"/>
                  <a:pt x="734461" y="29391"/>
                  <a:pt x="719947" y="49348"/>
                </a:cubicBezTo>
                <a:cubicBezTo>
                  <a:pt x="705433" y="69305"/>
                  <a:pt x="706006" y="108858"/>
                  <a:pt x="696686" y="140354"/>
                </a:cubicBezTo>
                <a:cubicBezTo>
                  <a:pt x="687366" y="171850"/>
                  <a:pt x="664029" y="238326"/>
                  <a:pt x="664029" y="238326"/>
                </a:cubicBezTo>
                <a:cubicBezTo>
                  <a:pt x="653143" y="270983"/>
                  <a:pt x="649515" y="307269"/>
                  <a:pt x="631372" y="336297"/>
                </a:cubicBezTo>
                <a:cubicBezTo>
                  <a:pt x="613229" y="365325"/>
                  <a:pt x="589643" y="385283"/>
                  <a:pt x="555172" y="412497"/>
                </a:cubicBezTo>
                <a:cubicBezTo>
                  <a:pt x="520701" y="439711"/>
                  <a:pt x="475343" y="479626"/>
                  <a:pt x="424543" y="499583"/>
                </a:cubicBezTo>
                <a:cubicBezTo>
                  <a:pt x="373743" y="519540"/>
                  <a:pt x="308429" y="506840"/>
                  <a:pt x="250372" y="532240"/>
                </a:cubicBezTo>
                <a:cubicBezTo>
                  <a:pt x="192315" y="557640"/>
                  <a:pt x="92529" y="590297"/>
                  <a:pt x="76200" y="651983"/>
                </a:cubicBezTo>
                <a:cubicBezTo>
                  <a:pt x="59871" y="713669"/>
                  <a:pt x="157843" y="831597"/>
                  <a:pt x="152400" y="902354"/>
                </a:cubicBezTo>
                <a:cubicBezTo>
                  <a:pt x="146957" y="973111"/>
                  <a:pt x="54429" y="1022097"/>
                  <a:pt x="43543" y="1076526"/>
                </a:cubicBezTo>
                <a:cubicBezTo>
                  <a:pt x="32657" y="1130955"/>
                  <a:pt x="94343" y="1183569"/>
                  <a:pt x="87086" y="1228926"/>
                </a:cubicBezTo>
                <a:cubicBezTo>
                  <a:pt x="79829" y="1274283"/>
                  <a:pt x="0" y="1305126"/>
                  <a:pt x="0" y="1348669"/>
                </a:cubicBezTo>
              </a:path>
            </a:pathLst>
          </a:cu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90" name="TextovéPole 189">
            <a:extLst>
              <a:ext uri="{FF2B5EF4-FFF2-40B4-BE49-F238E27FC236}">
                <a16:creationId xmlns:a16="http://schemas.microsoft.com/office/drawing/2014/main" id="{C9CFE96B-B287-42D4-99BA-977357D6E21F}"/>
              </a:ext>
            </a:extLst>
          </p:cNvPr>
          <p:cNvSpPr txBox="1">
            <a:spLocks noChangeArrowheads="1"/>
          </p:cNvSpPr>
          <p:nvPr/>
        </p:nvSpPr>
        <p:spPr bwMode="auto">
          <a:xfrm>
            <a:off x="2279651" y="6581776"/>
            <a:ext cx="1787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ENDOCRINE GLANDS</a:t>
            </a:r>
          </a:p>
        </p:txBody>
      </p:sp>
      <p:sp>
        <p:nvSpPr>
          <p:cNvPr id="191" name="TextovéPole 190">
            <a:extLst>
              <a:ext uri="{FF2B5EF4-FFF2-40B4-BE49-F238E27FC236}">
                <a16:creationId xmlns:a16="http://schemas.microsoft.com/office/drawing/2014/main" id="{8EE8C53B-2A4D-4CE8-B7BA-16D1081417DE}"/>
              </a:ext>
            </a:extLst>
          </p:cNvPr>
          <p:cNvSpPr txBox="1">
            <a:spLocks noChangeArrowheads="1"/>
          </p:cNvSpPr>
          <p:nvPr/>
        </p:nvSpPr>
        <p:spPr bwMode="auto">
          <a:xfrm>
            <a:off x="4452939" y="6597651"/>
            <a:ext cx="922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MUSCLE</a:t>
            </a:r>
          </a:p>
        </p:txBody>
      </p:sp>
      <p:sp>
        <p:nvSpPr>
          <p:cNvPr id="192" name="TextovéPole 191">
            <a:extLst>
              <a:ext uri="{FF2B5EF4-FFF2-40B4-BE49-F238E27FC236}">
                <a16:creationId xmlns:a16="http://schemas.microsoft.com/office/drawing/2014/main" id="{316F198E-8F60-4699-9842-6B1351A5753D}"/>
              </a:ext>
            </a:extLst>
          </p:cNvPr>
          <p:cNvSpPr txBox="1">
            <a:spLocks noChangeArrowheads="1"/>
          </p:cNvSpPr>
          <p:nvPr/>
        </p:nvSpPr>
        <p:spPr bwMode="auto">
          <a:xfrm>
            <a:off x="5375276" y="6597651"/>
            <a:ext cx="1139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PANCREAS</a:t>
            </a:r>
          </a:p>
        </p:txBody>
      </p:sp>
      <p:sp>
        <p:nvSpPr>
          <p:cNvPr id="193" name="TextovéPole 192">
            <a:extLst>
              <a:ext uri="{FF2B5EF4-FFF2-40B4-BE49-F238E27FC236}">
                <a16:creationId xmlns:a16="http://schemas.microsoft.com/office/drawing/2014/main" id="{FDEA9B1C-DFEE-4D17-BE97-19A6D1437FF0}"/>
              </a:ext>
            </a:extLst>
          </p:cNvPr>
          <p:cNvSpPr txBox="1">
            <a:spLocks noChangeArrowheads="1"/>
          </p:cNvSpPr>
          <p:nvPr/>
        </p:nvSpPr>
        <p:spPr bwMode="auto">
          <a:xfrm>
            <a:off x="6900864"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ADIPOSE TISSUE</a:t>
            </a:r>
          </a:p>
        </p:txBody>
      </p:sp>
      <p:sp>
        <p:nvSpPr>
          <p:cNvPr id="194" name="TextovéPole 193">
            <a:extLst>
              <a:ext uri="{FF2B5EF4-FFF2-40B4-BE49-F238E27FC236}">
                <a16:creationId xmlns:a16="http://schemas.microsoft.com/office/drawing/2014/main" id="{4AF657BB-97AC-4345-BAFE-F59822787D48}"/>
              </a:ext>
            </a:extLst>
          </p:cNvPr>
          <p:cNvSpPr txBox="1">
            <a:spLocks noChangeArrowheads="1"/>
          </p:cNvSpPr>
          <p:nvPr/>
        </p:nvSpPr>
        <p:spPr bwMode="auto">
          <a:xfrm>
            <a:off x="8772526" y="6597651"/>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200" b="1"/>
              <a:t>STOMACH/GUT</a:t>
            </a:r>
          </a:p>
        </p:txBody>
      </p:sp>
      <p:cxnSp>
        <p:nvCxnSpPr>
          <p:cNvPr id="196" name="Přímá spojovací šipka 195">
            <a:extLst>
              <a:ext uri="{FF2B5EF4-FFF2-40B4-BE49-F238E27FC236}">
                <a16:creationId xmlns:a16="http://schemas.microsoft.com/office/drawing/2014/main" id="{CC8042DF-D5D4-4BF4-91E5-745AFD39ADA9}"/>
              </a:ext>
            </a:extLst>
          </p:cNvPr>
          <p:cNvCxnSpPr>
            <a:stCxn id="0" idx="0"/>
            <a:endCxn id="7" idx="4"/>
          </p:cNvCxnSpPr>
          <p:nvPr/>
        </p:nvCxnSpPr>
        <p:spPr>
          <a:xfrm rot="5400000" flipH="1" flipV="1">
            <a:off x="3917158" y="3855245"/>
            <a:ext cx="744537" cy="20034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8" name="Přímá spojovací šipka 197">
            <a:extLst>
              <a:ext uri="{FF2B5EF4-FFF2-40B4-BE49-F238E27FC236}">
                <a16:creationId xmlns:a16="http://schemas.microsoft.com/office/drawing/2014/main" id="{9E03FE76-A7E4-4A3A-89A8-D078ADC6C1B2}"/>
              </a:ext>
            </a:extLst>
          </p:cNvPr>
          <p:cNvCxnSpPr>
            <a:stCxn id="0" idx="0"/>
            <a:endCxn id="7" idx="5"/>
          </p:cNvCxnSpPr>
          <p:nvPr/>
        </p:nvCxnSpPr>
        <p:spPr>
          <a:xfrm rot="5400000" flipH="1" flipV="1">
            <a:off x="4926808" y="4474370"/>
            <a:ext cx="700087" cy="8096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0" name="Přímá spojovací šipka 199">
            <a:extLst>
              <a:ext uri="{FF2B5EF4-FFF2-40B4-BE49-F238E27FC236}">
                <a16:creationId xmlns:a16="http://schemas.microsoft.com/office/drawing/2014/main" id="{34C469EE-6235-48EA-B7B7-52D1EB31B200}"/>
              </a:ext>
            </a:extLst>
          </p:cNvPr>
          <p:cNvCxnSpPr>
            <a:stCxn id="0" idx="0"/>
            <a:endCxn id="6" idx="1"/>
          </p:cNvCxnSpPr>
          <p:nvPr/>
        </p:nvCxnSpPr>
        <p:spPr>
          <a:xfrm rot="5400000" flipH="1" flipV="1">
            <a:off x="5641183" y="4718845"/>
            <a:ext cx="712787" cy="3079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2" name="Přímá spojovací šipka 201">
            <a:extLst>
              <a:ext uri="{FF2B5EF4-FFF2-40B4-BE49-F238E27FC236}">
                <a16:creationId xmlns:a16="http://schemas.microsoft.com/office/drawing/2014/main" id="{734CF901-90DE-4918-9632-AC36B57A6320}"/>
              </a:ext>
            </a:extLst>
          </p:cNvPr>
          <p:cNvCxnSpPr>
            <a:stCxn id="0" idx="0"/>
            <a:endCxn id="7" idx="7"/>
          </p:cNvCxnSpPr>
          <p:nvPr/>
        </p:nvCxnSpPr>
        <p:spPr>
          <a:xfrm rot="16200000" flipV="1">
            <a:off x="6687344" y="4307681"/>
            <a:ext cx="711200" cy="11318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4" name="Přímá spojovací šipka 203">
            <a:extLst>
              <a:ext uri="{FF2B5EF4-FFF2-40B4-BE49-F238E27FC236}">
                <a16:creationId xmlns:a16="http://schemas.microsoft.com/office/drawing/2014/main" id="{399B0BAD-B469-4FD5-9FAA-1313C2511969}"/>
              </a:ext>
            </a:extLst>
          </p:cNvPr>
          <p:cNvCxnSpPr>
            <a:stCxn id="0" idx="0"/>
            <a:endCxn id="7" idx="8"/>
          </p:cNvCxnSpPr>
          <p:nvPr/>
        </p:nvCxnSpPr>
        <p:spPr>
          <a:xfrm rot="16200000" flipV="1">
            <a:off x="7843045" y="3663157"/>
            <a:ext cx="657225" cy="24749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par>
                                <p:cTn id="58" presetID="22" presetClass="entr" presetSubtype="1"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500"/>
                                        <p:tgtEl>
                                          <p:spTgt spid="3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childTnLst>
                          </p:cTn>
                        </p:par>
                        <p:par>
                          <p:cTn id="66" fill="hold" nodeType="afterGroup">
                            <p:stCondLst>
                              <p:cond delay="500"/>
                            </p:stCondLst>
                            <p:childTnLst>
                              <p:par>
                                <p:cTn id="67" presetID="22" presetClass="entr" presetSubtype="4"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childTnLst>
                          </p:cTn>
                        </p:par>
                        <p:par>
                          <p:cTn id="75" fill="hold" nodeType="afterGroup">
                            <p:stCondLst>
                              <p:cond delay="500"/>
                            </p:stCondLst>
                            <p:childTnLst>
                              <p:par>
                                <p:cTn id="76" presetID="22" presetClass="entr" presetSubtype="4"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par>
                          <p:cTn id="79" fill="hold" nodeType="afterGroup">
                            <p:stCondLst>
                              <p:cond delay="1000"/>
                            </p:stCondLst>
                            <p:childTnLst>
                              <p:par>
                                <p:cTn id="80" presetID="22" presetClass="entr" presetSubtype="4" fill="hold" nodeType="after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 calcmode="lin" valueType="num">
                                      <p:cBhvr>
                                        <p:cTn id="89" dur="500" fill="hold"/>
                                        <p:tgtEl>
                                          <p:spTgt spid="36"/>
                                        </p:tgtEl>
                                        <p:attrNameLst>
                                          <p:attrName>style.rotation</p:attrName>
                                        </p:attrNameLst>
                                      </p:cBhvr>
                                      <p:tavLst>
                                        <p:tav tm="0">
                                          <p:val>
                                            <p:fltVal val="360"/>
                                          </p:val>
                                        </p:tav>
                                        <p:tav tm="100000">
                                          <p:val>
                                            <p:fltVal val="0"/>
                                          </p:val>
                                        </p:tav>
                                      </p:tavLst>
                                    </p:anim>
                                    <p:animEffect transition="in" filter="fade">
                                      <p:cBhvr>
                                        <p:cTn id="90" dur="500"/>
                                        <p:tgtEl>
                                          <p:spTgt spid="3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9" presetClass="entr" presetSubtype="0" decel="10000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 calcmode="lin" valueType="num">
                                      <p:cBhvr>
                                        <p:cTn id="97" dur="500" fill="hold"/>
                                        <p:tgtEl>
                                          <p:spTgt spid="46"/>
                                        </p:tgtEl>
                                        <p:attrNameLst>
                                          <p:attrName>style.rotation</p:attrName>
                                        </p:attrNameLst>
                                      </p:cBhvr>
                                      <p:tavLst>
                                        <p:tav tm="0">
                                          <p:val>
                                            <p:fltVal val="360"/>
                                          </p:val>
                                        </p:tav>
                                        <p:tav tm="100000">
                                          <p:val>
                                            <p:fltVal val="0"/>
                                          </p:val>
                                        </p:tav>
                                      </p:tavLst>
                                    </p:anim>
                                    <p:animEffect transition="in" filter="fade">
                                      <p:cBhvr>
                                        <p:cTn id="98" dur="500"/>
                                        <p:tgtEl>
                                          <p:spTgt spid="46"/>
                                        </p:tgtEl>
                                      </p:cBhvr>
                                    </p:animEffect>
                                  </p:childTnLst>
                                </p:cTn>
                              </p:par>
                            </p:childTnLst>
                          </p:cTn>
                        </p:par>
                        <p:par>
                          <p:cTn id="99" fill="hold" nodeType="afterGroup">
                            <p:stCondLst>
                              <p:cond delay="500"/>
                            </p:stCondLst>
                            <p:childTnLst>
                              <p:par>
                                <p:cTn id="100" presetID="22" presetClass="entr" presetSubtype="2"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right)">
                                      <p:cBhvr>
                                        <p:cTn id="102" dur="500"/>
                                        <p:tgtEl>
                                          <p:spTgt spid="53"/>
                                        </p:tgtEl>
                                      </p:cBhvr>
                                    </p:animEffect>
                                  </p:childTnLst>
                                </p:cTn>
                              </p:par>
                            </p:childTnLst>
                          </p:cTn>
                        </p:par>
                        <p:par>
                          <p:cTn id="103" fill="hold" nodeType="afterGroup">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par>
                          <p:cTn id="110" fill="hold" nodeType="afterGroup">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left)">
                                      <p:cBhvr>
                                        <p:cTn id="113" dur="500"/>
                                        <p:tgtEl>
                                          <p:spTgt spid="39"/>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49" presetClass="entr" presetSubtype="0" decel="100000" fill="hold" nodeType="click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 calcmode="lin" valueType="num">
                                      <p:cBhvr>
                                        <p:cTn id="120" dur="500" fill="hold"/>
                                        <p:tgtEl>
                                          <p:spTgt spid="48"/>
                                        </p:tgtEl>
                                        <p:attrNameLst>
                                          <p:attrName>style.rotation</p:attrName>
                                        </p:attrNameLst>
                                      </p:cBhvr>
                                      <p:tavLst>
                                        <p:tav tm="0">
                                          <p:val>
                                            <p:fltVal val="360"/>
                                          </p:val>
                                        </p:tav>
                                        <p:tav tm="100000">
                                          <p:val>
                                            <p:fltVal val="0"/>
                                          </p:val>
                                        </p:tav>
                                      </p:tavLst>
                                    </p:anim>
                                    <p:animEffect transition="in" filter="fade">
                                      <p:cBhvr>
                                        <p:cTn id="121" dur="500"/>
                                        <p:tgtEl>
                                          <p:spTgt spid="48"/>
                                        </p:tgtEl>
                                      </p:cBhvr>
                                    </p:animEffect>
                                  </p:childTnLst>
                                </p:cTn>
                              </p:par>
                              <p:par>
                                <p:cTn id="122" presetID="49" presetClass="entr" presetSubtype="0" decel="100000" fill="hold" grpId="0" nodeType="withEffect">
                                  <p:stCondLst>
                                    <p:cond delay="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
                                          </p:val>
                                        </p:tav>
                                        <p:tav tm="100000">
                                          <p:val>
                                            <p:strVal val="#ppt_w"/>
                                          </p:val>
                                        </p:tav>
                                      </p:tavLst>
                                    </p:anim>
                                    <p:anim calcmode="lin" valueType="num">
                                      <p:cBhvr>
                                        <p:cTn id="125" dur="500" fill="hold"/>
                                        <p:tgtEl>
                                          <p:spTgt spid="42"/>
                                        </p:tgtEl>
                                        <p:attrNameLst>
                                          <p:attrName>ppt_h</p:attrName>
                                        </p:attrNameLst>
                                      </p:cBhvr>
                                      <p:tavLst>
                                        <p:tav tm="0">
                                          <p:val>
                                            <p:fltVal val="0"/>
                                          </p:val>
                                        </p:tav>
                                        <p:tav tm="100000">
                                          <p:val>
                                            <p:strVal val="#ppt_h"/>
                                          </p:val>
                                        </p:tav>
                                      </p:tavLst>
                                    </p:anim>
                                    <p:anim calcmode="lin" valueType="num">
                                      <p:cBhvr>
                                        <p:cTn id="126" dur="500" fill="hold"/>
                                        <p:tgtEl>
                                          <p:spTgt spid="42"/>
                                        </p:tgtEl>
                                        <p:attrNameLst>
                                          <p:attrName>style.rotation</p:attrName>
                                        </p:attrNameLst>
                                      </p:cBhvr>
                                      <p:tavLst>
                                        <p:tav tm="0">
                                          <p:val>
                                            <p:fltVal val="360"/>
                                          </p:val>
                                        </p:tav>
                                        <p:tav tm="100000">
                                          <p:val>
                                            <p:fltVal val="0"/>
                                          </p:val>
                                        </p:tav>
                                      </p:tavLst>
                                    </p:anim>
                                    <p:animEffect transition="in" filter="fade">
                                      <p:cBhvr>
                                        <p:cTn id="127" dur="500"/>
                                        <p:tgtEl>
                                          <p:spTgt spid="42"/>
                                        </p:tgtEl>
                                      </p:cBhvr>
                                    </p:animEffect>
                                  </p:childTnLst>
                                </p:cTn>
                              </p:par>
                            </p:childTnLst>
                          </p:cTn>
                        </p:par>
                        <p:par>
                          <p:cTn id="128" fill="hold" nodeType="afterGroup">
                            <p:stCondLst>
                              <p:cond delay="500"/>
                            </p:stCondLst>
                            <p:childTnLst>
                              <p:par>
                                <p:cTn id="129" presetID="22" presetClass="entr" presetSubtype="4"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down)">
                                      <p:cBhvr>
                                        <p:cTn id="131" dur="500"/>
                                        <p:tgtEl>
                                          <p:spTgt spid="43"/>
                                        </p:tgtEl>
                                      </p:cBhvr>
                                    </p:animEffect>
                                  </p:childTnLst>
                                </p:cTn>
                              </p:par>
                            </p:childTnLst>
                          </p:cTn>
                        </p:par>
                        <p:par>
                          <p:cTn id="132" fill="hold" nodeType="afterGroup">
                            <p:stCondLst>
                              <p:cond delay="1000"/>
                            </p:stCondLst>
                            <p:childTnLst>
                              <p:par>
                                <p:cTn id="133" presetID="10" presetClass="entr" presetSubtype="0" fill="hold" nodeType="after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childTnLst>
                                </p:cTn>
                              </p:par>
                              <p:par>
                                <p:cTn id="136" presetID="10"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500"/>
                                        <p:tgtEl>
                                          <p:spTgt spid="5"/>
                                        </p:tgtEl>
                                      </p:cBhvr>
                                    </p:animEffect>
                                  </p:childTnLst>
                                </p:cTn>
                              </p:par>
                              <p:par>
                                <p:cTn id="139" presetID="10" presetClass="entr" presetSubtype="0" fill="hold" nodeType="with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fade">
                                      <p:cBhvr>
                                        <p:cTn id="141" dur="500"/>
                                        <p:tgtEl>
                                          <p:spTgt spid="20"/>
                                        </p:tgtEl>
                                      </p:cBhvr>
                                    </p:animEffect>
                                  </p:childTnLst>
                                </p:cTn>
                              </p:par>
                            </p:childTnLst>
                          </p:cTn>
                        </p:par>
                        <p:par>
                          <p:cTn id="142" fill="hold" nodeType="afterGroup">
                            <p:stCondLst>
                              <p:cond delay="1500"/>
                            </p:stCondLst>
                            <p:childTnLst>
                              <p:par>
                                <p:cTn id="143" presetID="8" presetClass="emph" presetSubtype="0" repeatCount="indefinite" fill="hold" nodeType="afterEffect">
                                  <p:stCondLst>
                                    <p:cond delay="0"/>
                                  </p:stCondLst>
                                  <p:childTnLst>
                                    <p:animRot by="21600000">
                                      <p:cBhvr>
                                        <p:cTn id="144" dur="1000" fill="hold"/>
                                        <p:tgtEl>
                                          <p:spTgt spid="20"/>
                                        </p:tgtEl>
                                        <p:attrNameLst>
                                          <p:attrName>r</p:attrName>
                                        </p:attrNameLst>
                                      </p:cBhvr>
                                    </p:animRot>
                                  </p:childTnLst>
                                </p:cTn>
                              </p:par>
                              <p:par>
                                <p:cTn id="145" presetID="8" presetClass="emph" presetSubtype="0" repeatCount="indefinite" fill="hold" nodeType="withEffect">
                                  <p:stCondLst>
                                    <p:cond delay="0"/>
                                  </p:stCondLst>
                                  <p:childTnLst>
                                    <p:animRot by="21600000">
                                      <p:cBhvr>
                                        <p:cTn id="146" dur="5000" fill="hold"/>
                                        <p:tgtEl>
                                          <p:spTgt spid="5"/>
                                        </p:tgtEl>
                                        <p:attrNameLst>
                                          <p:attrName>r</p:attrName>
                                        </p:attrNameLst>
                                      </p:cBhvr>
                                    </p:animRo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9" presetClass="entr" presetSubtype="0" decel="100000"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500" fill="hold"/>
                                        <p:tgtEl>
                                          <p:spTgt spid="51"/>
                                        </p:tgtEl>
                                        <p:attrNameLst>
                                          <p:attrName>ppt_w</p:attrName>
                                        </p:attrNameLst>
                                      </p:cBhvr>
                                      <p:tavLst>
                                        <p:tav tm="0">
                                          <p:val>
                                            <p:fltVal val="0"/>
                                          </p:val>
                                        </p:tav>
                                        <p:tav tm="100000">
                                          <p:val>
                                            <p:strVal val="#ppt_w"/>
                                          </p:val>
                                        </p:tav>
                                      </p:tavLst>
                                    </p:anim>
                                    <p:anim calcmode="lin" valueType="num">
                                      <p:cBhvr>
                                        <p:cTn id="152" dur="500" fill="hold"/>
                                        <p:tgtEl>
                                          <p:spTgt spid="51"/>
                                        </p:tgtEl>
                                        <p:attrNameLst>
                                          <p:attrName>ppt_h</p:attrName>
                                        </p:attrNameLst>
                                      </p:cBhvr>
                                      <p:tavLst>
                                        <p:tav tm="0">
                                          <p:val>
                                            <p:fltVal val="0"/>
                                          </p:val>
                                        </p:tav>
                                        <p:tav tm="100000">
                                          <p:val>
                                            <p:strVal val="#ppt_h"/>
                                          </p:val>
                                        </p:tav>
                                      </p:tavLst>
                                    </p:anim>
                                    <p:anim calcmode="lin" valueType="num">
                                      <p:cBhvr>
                                        <p:cTn id="153" dur="500" fill="hold"/>
                                        <p:tgtEl>
                                          <p:spTgt spid="51"/>
                                        </p:tgtEl>
                                        <p:attrNameLst>
                                          <p:attrName>style.rotation</p:attrName>
                                        </p:attrNameLst>
                                      </p:cBhvr>
                                      <p:tavLst>
                                        <p:tav tm="0">
                                          <p:val>
                                            <p:fltVal val="360"/>
                                          </p:val>
                                        </p:tav>
                                        <p:tav tm="100000">
                                          <p:val>
                                            <p:fltVal val="0"/>
                                          </p:val>
                                        </p:tav>
                                      </p:tavLst>
                                    </p:anim>
                                    <p:animEffect transition="in" filter="fade">
                                      <p:cBhvr>
                                        <p:cTn id="154" dur="500"/>
                                        <p:tgtEl>
                                          <p:spTgt spid="51"/>
                                        </p:tgtEl>
                                      </p:cBhvr>
                                    </p:animEffect>
                                  </p:childTnLst>
                                </p:cTn>
                              </p:par>
                            </p:childTnLst>
                          </p:cTn>
                        </p:par>
                        <p:par>
                          <p:cTn id="155" fill="hold" nodeType="afterGroup">
                            <p:stCondLst>
                              <p:cond delay="500"/>
                            </p:stCondLst>
                            <p:childTnLst>
                              <p:par>
                                <p:cTn id="156" presetID="22" presetClass="entr" presetSubtype="2" fill="hold" nodeType="afterEffect">
                                  <p:stCondLst>
                                    <p:cond delay="0"/>
                                  </p:stCondLst>
                                  <p:childTnLst>
                                    <p:set>
                                      <p:cBhvr>
                                        <p:cTn id="157" dur="1" fill="hold">
                                          <p:stCondLst>
                                            <p:cond delay="0"/>
                                          </p:stCondLst>
                                        </p:cTn>
                                        <p:tgtEl>
                                          <p:spTgt spid="101"/>
                                        </p:tgtEl>
                                        <p:attrNameLst>
                                          <p:attrName>style.visibility</p:attrName>
                                        </p:attrNameLst>
                                      </p:cBhvr>
                                      <p:to>
                                        <p:strVal val="visible"/>
                                      </p:to>
                                    </p:set>
                                    <p:animEffect transition="in" filter="wipe(right)">
                                      <p:cBhvr>
                                        <p:cTn id="158" dur="500"/>
                                        <p:tgtEl>
                                          <p:spTgt spid="101"/>
                                        </p:tgtEl>
                                      </p:cBhvr>
                                    </p:animEffect>
                                  </p:childTnLst>
                                </p:cTn>
                              </p:par>
                              <p:par>
                                <p:cTn id="159" presetID="22" presetClass="entr" presetSubtype="4" fill="hold" nodeType="withEffect">
                                  <p:stCondLst>
                                    <p:cond delay="0"/>
                                  </p:stCondLst>
                                  <p:childTnLst>
                                    <p:set>
                                      <p:cBhvr>
                                        <p:cTn id="160" dur="1" fill="hold">
                                          <p:stCondLst>
                                            <p:cond delay="0"/>
                                          </p:stCondLst>
                                        </p:cTn>
                                        <p:tgtEl>
                                          <p:spTgt spid="102"/>
                                        </p:tgtEl>
                                        <p:attrNameLst>
                                          <p:attrName>style.visibility</p:attrName>
                                        </p:attrNameLst>
                                      </p:cBhvr>
                                      <p:to>
                                        <p:strVal val="visible"/>
                                      </p:to>
                                    </p:set>
                                    <p:animEffect transition="in" filter="wipe(down)">
                                      <p:cBhvr>
                                        <p:cTn id="161" dur="500"/>
                                        <p:tgtEl>
                                          <p:spTgt spid="102"/>
                                        </p:tgtEl>
                                      </p:cBhvr>
                                    </p:animEffect>
                                  </p:childTnLst>
                                </p:cTn>
                              </p:par>
                              <p:par>
                                <p:cTn id="162" presetID="22" presetClass="entr" presetSubtype="1" fill="hold" nodeType="withEffect">
                                  <p:stCondLst>
                                    <p:cond delay="0"/>
                                  </p:stCondLst>
                                  <p:childTnLst>
                                    <p:set>
                                      <p:cBhvr>
                                        <p:cTn id="163" dur="1" fill="hold">
                                          <p:stCondLst>
                                            <p:cond delay="0"/>
                                          </p:stCondLst>
                                        </p:cTn>
                                        <p:tgtEl>
                                          <p:spTgt spid="103"/>
                                        </p:tgtEl>
                                        <p:attrNameLst>
                                          <p:attrName>style.visibility</p:attrName>
                                        </p:attrNameLst>
                                      </p:cBhvr>
                                      <p:to>
                                        <p:strVal val="visible"/>
                                      </p:to>
                                    </p:set>
                                    <p:animEffect transition="in" filter="wipe(up)">
                                      <p:cBhvr>
                                        <p:cTn id="164" dur="500"/>
                                        <p:tgtEl>
                                          <p:spTgt spid="103"/>
                                        </p:tgtEl>
                                      </p:cBhvr>
                                    </p:animEffect>
                                  </p:childTnLst>
                                </p:cTn>
                              </p:par>
                              <p:par>
                                <p:cTn id="165" presetID="22" presetClass="entr" presetSubtype="1" fill="hold" nodeType="withEffect">
                                  <p:stCondLst>
                                    <p:cond delay="0"/>
                                  </p:stCondLst>
                                  <p:childTnLst>
                                    <p:set>
                                      <p:cBhvr>
                                        <p:cTn id="166" dur="1" fill="hold">
                                          <p:stCondLst>
                                            <p:cond delay="0"/>
                                          </p:stCondLst>
                                        </p:cTn>
                                        <p:tgtEl>
                                          <p:spTgt spid="104"/>
                                        </p:tgtEl>
                                        <p:attrNameLst>
                                          <p:attrName>style.visibility</p:attrName>
                                        </p:attrNameLst>
                                      </p:cBhvr>
                                      <p:to>
                                        <p:strVal val="visible"/>
                                      </p:to>
                                    </p:set>
                                    <p:animEffect transition="in" filter="wipe(up)">
                                      <p:cBhvr>
                                        <p:cTn id="167" dur="500"/>
                                        <p:tgtEl>
                                          <p:spTgt spid="104"/>
                                        </p:tgtEl>
                                      </p:cBhvr>
                                    </p:animEffect>
                                  </p:childTnLst>
                                </p:cTn>
                              </p:par>
                            </p:childTnLst>
                          </p:cTn>
                        </p:par>
                        <p:par>
                          <p:cTn id="168" fill="hold" nodeType="afterGroup">
                            <p:stCondLst>
                              <p:cond delay="1000"/>
                            </p:stCondLst>
                            <p:childTnLst>
                              <p:par>
                                <p:cTn id="169" presetID="22" presetClass="entr" presetSubtype="8" fill="hold" nodeType="afterEffect">
                                  <p:stCondLst>
                                    <p:cond delay="0"/>
                                  </p:stCondLst>
                                  <p:childTnLst>
                                    <p:set>
                                      <p:cBhvr>
                                        <p:cTn id="170" dur="1" fill="hold">
                                          <p:stCondLst>
                                            <p:cond delay="0"/>
                                          </p:stCondLst>
                                        </p:cTn>
                                        <p:tgtEl>
                                          <p:spTgt spid="109"/>
                                        </p:tgtEl>
                                        <p:attrNameLst>
                                          <p:attrName>style.visibility</p:attrName>
                                        </p:attrNameLst>
                                      </p:cBhvr>
                                      <p:to>
                                        <p:strVal val="visible"/>
                                      </p:to>
                                    </p:set>
                                    <p:animEffect transition="in" filter="wipe(left)">
                                      <p:cBhvr>
                                        <p:cTn id="171" dur="500"/>
                                        <p:tgtEl>
                                          <p:spTgt spid="109"/>
                                        </p:tgtEl>
                                      </p:cBhvr>
                                    </p:animEffect>
                                  </p:childTnLst>
                                </p:cTn>
                              </p:par>
                            </p:childTnLst>
                          </p:cTn>
                        </p:par>
                        <p:par>
                          <p:cTn id="172" fill="hold" nodeType="afterGroup">
                            <p:stCondLst>
                              <p:cond delay="1500"/>
                            </p:stCondLst>
                            <p:childTnLst>
                              <p:par>
                                <p:cTn id="173" presetID="10" presetClass="entr" presetSubtype="0" fill="hold" grpId="0" nodeType="afterEffect">
                                  <p:stCondLst>
                                    <p:cond delay="0"/>
                                  </p:stCondLst>
                                  <p:childTnLst>
                                    <p:set>
                                      <p:cBhvr>
                                        <p:cTn id="174" dur="1" fill="hold">
                                          <p:stCondLst>
                                            <p:cond delay="0"/>
                                          </p:stCondLst>
                                        </p:cTn>
                                        <p:tgtEl>
                                          <p:spTgt spid="110"/>
                                        </p:tgtEl>
                                        <p:attrNameLst>
                                          <p:attrName>style.visibility</p:attrName>
                                        </p:attrNameLst>
                                      </p:cBhvr>
                                      <p:to>
                                        <p:strVal val="visible"/>
                                      </p:to>
                                    </p:set>
                                    <p:animEffect transition="in" filter="fade">
                                      <p:cBhvr>
                                        <p:cTn id="175" dur="500"/>
                                        <p:tgtEl>
                                          <p:spTgt spid="110"/>
                                        </p:tgtEl>
                                      </p:cBhvr>
                                    </p:animEffect>
                                  </p:childTnLst>
                                </p:cTn>
                              </p:par>
                              <p:par>
                                <p:cTn id="176" presetID="10" presetClass="entr" presetSubtype="0" fill="hold"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fade">
                                      <p:cBhvr>
                                        <p:cTn id="178" dur="500"/>
                                        <p:tgtEl>
                                          <p:spTgt spid="52"/>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nodeType="clickEffect">
                                  <p:stCondLst>
                                    <p:cond delay="0"/>
                                  </p:stCondLst>
                                  <p:childTnLst>
                                    <p:set>
                                      <p:cBhvr>
                                        <p:cTn id="182" dur="1" fill="hold">
                                          <p:stCondLst>
                                            <p:cond delay="0"/>
                                          </p:stCondLst>
                                        </p:cTn>
                                        <p:tgtEl>
                                          <p:spTgt spid="113"/>
                                        </p:tgtEl>
                                        <p:attrNameLst>
                                          <p:attrName>style.visibility</p:attrName>
                                        </p:attrNameLst>
                                      </p:cBhvr>
                                      <p:to>
                                        <p:strVal val="visible"/>
                                      </p:to>
                                    </p:set>
                                    <p:animEffect transition="in" filter="wipe(left)">
                                      <p:cBhvr>
                                        <p:cTn id="183" dur="500"/>
                                        <p:tgtEl>
                                          <p:spTgt spid="113"/>
                                        </p:tgtEl>
                                      </p:cBhvr>
                                    </p:animEffect>
                                  </p:childTnLst>
                                </p:cTn>
                              </p:par>
                            </p:childTnLst>
                          </p:cTn>
                        </p:par>
                        <p:par>
                          <p:cTn id="184" fill="hold" nodeType="afterGroup">
                            <p:stCondLst>
                              <p:cond delay="500"/>
                            </p:stCondLst>
                            <p:childTnLst>
                              <p:par>
                                <p:cTn id="185" presetID="10" presetClass="entr" presetSubtype="0" fill="hold" nodeType="afterEffect">
                                  <p:stCondLst>
                                    <p:cond delay="0"/>
                                  </p:stCondLst>
                                  <p:childTnLst>
                                    <p:set>
                                      <p:cBhvr>
                                        <p:cTn id="186" dur="1" fill="hold">
                                          <p:stCondLst>
                                            <p:cond delay="0"/>
                                          </p:stCondLst>
                                        </p:cTn>
                                        <p:tgtEl>
                                          <p:spTgt spid="111"/>
                                        </p:tgtEl>
                                        <p:attrNameLst>
                                          <p:attrName>style.visibility</p:attrName>
                                        </p:attrNameLst>
                                      </p:cBhvr>
                                      <p:to>
                                        <p:strVal val="visible"/>
                                      </p:to>
                                    </p:set>
                                    <p:animEffect transition="in" filter="fade">
                                      <p:cBhvr>
                                        <p:cTn id="187" dur="500"/>
                                        <p:tgtEl>
                                          <p:spTgt spid="11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12"/>
                                        </p:tgtEl>
                                        <p:attrNameLst>
                                          <p:attrName>style.visibility</p:attrName>
                                        </p:attrNameLst>
                                      </p:cBhvr>
                                      <p:to>
                                        <p:strVal val="visible"/>
                                      </p:to>
                                    </p:set>
                                    <p:animEffect transition="in" filter="fade">
                                      <p:cBhvr>
                                        <p:cTn id="190" dur="500"/>
                                        <p:tgtEl>
                                          <p:spTgt spid="112"/>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49" presetClass="entr" presetSubtype="0" decel="100000" fill="hold" grpId="1" nodeType="clickEffect">
                                  <p:stCondLst>
                                    <p:cond delay="0"/>
                                  </p:stCondLst>
                                  <p:childTnLst>
                                    <p:set>
                                      <p:cBhvr>
                                        <p:cTn id="194" dur="1" fill="hold">
                                          <p:stCondLst>
                                            <p:cond delay="0"/>
                                          </p:stCondLst>
                                        </p:cTn>
                                        <p:tgtEl>
                                          <p:spTgt spid="190"/>
                                        </p:tgtEl>
                                        <p:attrNameLst>
                                          <p:attrName>style.visibility</p:attrName>
                                        </p:attrNameLst>
                                      </p:cBhvr>
                                      <p:to>
                                        <p:strVal val="visible"/>
                                      </p:to>
                                    </p:set>
                                    <p:anim calcmode="lin" valueType="num">
                                      <p:cBhvr>
                                        <p:cTn id="195" dur="500" fill="hold"/>
                                        <p:tgtEl>
                                          <p:spTgt spid="190"/>
                                        </p:tgtEl>
                                        <p:attrNameLst>
                                          <p:attrName>ppt_w</p:attrName>
                                        </p:attrNameLst>
                                      </p:cBhvr>
                                      <p:tavLst>
                                        <p:tav tm="0">
                                          <p:val>
                                            <p:fltVal val="0"/>
                                          </p:val>
                                        </p:tav>
                                        <p:tav tm="100000">
                                          <p:val>
                                            <p:strVal val="#ppt_w"/>
                                          </p:val>
                                        </p:tav>
                                      </p:tavLst>
                                    </p:anim>
                                    <p:anim calcmode="lin" valueType="num">
                                      <p:cBhvr>
                                        <p:cTn id="196" dur="500" fill="hold"/>
                                        <p:tgtEl>
                                          <p:spTgt spid="190"/>
                                        </p:tgtEl>
                                        <p:attrNameLst>
                                          <p:attrName>ppt_h</p:attrName>
                                        </p:attrNameLst>
                                      </p:cBhvr>
                                      <p:tavLst>
                                        <p:tav tm="0">
                                          <p:val>
                                            <p:fltVal val="0"/>
                                          </p:val>
                                        </p:tav>
                                        <p:tav tm="100000">
                                          <p:val>
                                            <p:strVal val="#ppt_h"/>
                                          </p:val>
                                        </p:tav>
                                      </p:tavLst>
                                    </p:anim>
                                    <p:anim calcmode="lin" valueType="num">
                                      <p:cBhvr>
                                        <p:cTn id="197" dur="500" fill="hold"/>
                                        <p:tgtEl>
                                          <p:spTgt spid="190"/>
                                        </p:tgtEl>
                                        <p:attrNameLst>
                                          <p:attrName>style.rotation</p:attrName>
                                        </p:attrNameLst>
                                      </p:cBhvr>
                                      <p:tavLst>
                                        <p:tav tm="0">
                                          <p:val>
                                            <p:fltVal val="360"/>
                                          </p:val>
                                        </p:tav>
                                        <p:tav tm="100000">
                                          <p:val>
                                            <p:fltVal val="0"/>
                                          </p:val>
                                        </p:tav>
                                      </p:tavLst>
                                    </p:anim>
                                    <p:animEffect transition="in" filter="fade">
                                      <p:cBhvr>
                                        <p:cTn id="198" dur="500"/>
                                        <p:tgtEl>
                                          <p:spTgt spid="19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90"/>
                                        </p:tgtEl>
                                        <p:attrNameLst>
                                          <p:attrName>style.visibility</p:attrName>
                                        </p:attrNameLst>
                                      </p:cBhvr>
                                      <p:to>
                                        <p:strVal val="visible"/>
                                      </p:to>
                                    </p:set>
                                    <p:animEffect transition="in" filter="fade">
                                      <p:cBhvr>
                                        <p:cTn id="201" dur="500"/>
                                        <p:tgtEl>
                                          <p:spTgt spid="19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91"/>
                                        </p:tgtEl>
                                        <p:attrNameLst>
                                          <p:attrName>style.visibility</p:attrName>
                                        </p:attrNameLst>
                                      </p:cBhvr>
                                      <p:to>
                                        <p:strVal val="visible"/>
                                      </p:to>
                                    </p:set>
                                    <p:animEffect transition="in" filter="fade">
                                      <p:cBhvr>
                                        <p:cTn id="204" dur="500"/>
                                        <p:tgtEl>
                                          <p:spTgt spid="19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2"/>
                                        </p:tgtEl>
                                        <p:attrNameLst>
                                          <p:attrName>style.visibility</p:attrName>
                                        </p:attrNameLst>
                                      </p:cBhvr>
                                      <p:to>
                                        <p:strVal val="visible"/>
                                      </p:to>
                                    </p:set>
                                    <p:animEffect transition="in" filter="fade">
                                      <p:cBhvr>
                                        <p:cTn id="207" dur="500"/>
                                        <p:tgtEl>
                                          <p:spTgt spid="19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93"/>
                                        </p:tgtEl>
                                        <p:attrNameLst>
                                          <p:attrName>style.visibility</p:attrName>
                                        </p:attrNameLst>
                                      </p:cBhvr>
                                      <p:to>
                                        <p:strVal val="visible"/>
                                      </p:to>
                                    </p:set>
                                    <p:animEffect transition="in" filter="fade">
                                      <p:cBhvr>
                                        <p:cTn id="210" dur="500"/>
                                        <p:tgtEl>
                                          <p:spTgt spid="19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94"/>
                                        </p:tgtEl>
                                        <p:attrNameLst>
                                          <p:attrName>style.visibility</p:attrName>
                                        </p:attrNameLst>
                                      </p:cBhvr>
                                      <p:to>
                                        <p:strVal val="visible"/>
                                      </p:to>
                                    </p:set>
                                    <p:animEffect transition="in" filter="fade">
                                      <p:cBhvr>
                                        <p:cTn id="213" dur="500"/>
                                        <p:tgtEl>
                                          <p:spTgt spid="194"/>
                                        </p:tgtEl>
                                      </p:cBhvr>
                                    </p:animEffect>
                                  </p:childTnLst>
                                </p:cTn>
                              </p:par>
                              <p:par>
                                <p:cTn id="214" presetID="49" presetClass="entr" presetSubtype="0" decel="100000" fill="hold" nodeType="withEffect">
                                  <p:stCondLst>
                                    <p:cond delay="0"/>
                                  </p:stCondLst>
                                  <p:childTnLst>
                                    <p:set>
                                      <p:cBhvr>
                                        <p:cTn id="215" dur="1" fill="hold">
                                          <p:stCondLst>
                                            <p:cond delay="0"/>
                                          </p:stCondLst>
                                        </p:cTn>
                                        <p:tgtEl>
                                          <p:spTgt spid="3"/>
                                        </p:tgtEl>
                                        <p:attrNameLst>
                                          <p:attrName>style.visibility</p:attrName>
                                        </p:attrNameLst>
                                      </p:cBhvr>
                                      <p:to>
                                        <p:strVal val="visible"/>
                                      </p:to>
                                    </p:set>
                                    <p:anim calcmode="lin" valueType="num">
                                      <p:cBhvr>
                                        <p:cTn id="216" dur="500" fill="hold"/>
                                        <p:tgtEl>
                                          <p:spTgt spid="3"/>
                                        </p:tgtEl>
                                        <p:attrNameLst>
                                          <p:attrName>ppt_w</p:attrName>
                                        </p:attrNameLst>
                                      </p:cBhvr>
                                      <p:tavLst>
                                        <p:tav tm="0">
                                          <p:val>
                                            <p:fltVal val="0"/>
                                          </p:val>
                                        </p:tav>
                                        <p:tav tm="100000">
                                          <p:val>
                                            <p:strVal val="#ppt_w"/>
                                          </p:val>
                                        </p:tav>
                                      </p:tavLst>
                                    </p:anim>
                                    <p:anim calcmode="lin" valueType="num">
                                      <p:cBhvr>
                                        <p:cTn id="217" dur="500" fill="hold"/>
                                        <p:tgtEl>
                                          <p:spTgt spid="3"/>
                                        </p:tgtEl>
                                        <p:attrNameLst>
                                          <p:attrName>ppt_h</p:attrName>
                                        </p:attrNameLst>
                                      </p:cBhvr>
                                      <p:tavLst>
                                        <p:tav tm="0">
                                          <p:val>
                                            <p:fltVal val="0"/>
                                          </p:val>
                                        </p:tav>
                                        <p:tav tm="100000">
                                          <p:val>
                                            <p:strVal val="#ppt_h"/>
                                          </p:val>
                                        </p:tav>
                                      </p:tavLst>
                                    </p:anim>
                                    <p:anim calcmode="lin" valueType="num">
                                      <p:cBhvr>
                                        <p:cTn id="218" dur="500" fill="hold"/>
                                        <p:tgtEl>
                                          <p:spTgt spid="3"/>
                                        </p:tgtEl>
                                        <p:attrNameLst>
                                          <p:attrName>style.rotation</p:attrName>
                                        </p:attrNameLst>
                                      </p:cBhvr>
                                      <p:tavLst>
                                        <p:tav tm="0">
                                          <p:val>
                                            <p:fltVal val="360"/>
                                          </p:val>
                                        </p:tav>
                                        <p:tav tm="100000">
                                          <p:val>
                                            <p:fltVal val="0"/>
                                          </p:val>
                                        </p:tav>
                                      </p:tavLst>
                                    </p:anim>
                                    <p:animEffect transition="in" filter="fade">
                                      <p:cBhvr>
                                        <p:cTn id="219" dur="500"/>
                                        <p:tgtEl>
                                          <p:spTgt spid="3"/>
                                        </p:tgtEl>
                                      </p:cBhvr>
                                    </p:animEffect>
                                  </p:childTnLst>
                                </p:cTn>
                              </p:par>
                              <p:par>
                                <p:cTn id="220" presetID="49" presetClass="entr" presetSubtype="0" decel="100000" fill="hold" nodeType="withEffect">
                                  <p:stCondLst>
                                    <p:cond delay="0"/>
                                  </p:stCondLst>
                                  <p:childTnLst>
                                    <p:set>
                                      <p:cBhvr>
                                        <p:cTn id="221" dur="1" fill="hold">
                                          <p:stCondLst>
                                            <p:cond delay="0"/>
                                          </p:stCondLst>
                                        </p:cTn>
                                        <p:tgtEl>
                                          <p:spTgt spid="14"/>
                                        </p:tgtEl>
                                        <p:attrNameLst>
                                          <p:attrName>style.visibility</p:attrName>
                                        </p:attrNameLst>
                                      </p:cBhvr>
                                      <p:to>
                                        <p:strVal val="visible"/>
                                      </p:to>
                                    </p:set>
                                    <p:anim calcmode="lin" valueType="num">
                                      <p:cBhvr>
                                        <p:cTn id="222" dur="500" fill="hold"/>
                                        <p:tgtEl>
                                          <p:spTgt spid="14"/>
                                        </p:tgtEl>
                                        <p:attrNameLst>
                                          <p:attrName>ppt_w</p:attrName>
                                        </p:attrNameLst>
                                      </p:cBhvr>
                                      <p:tavLst>
                                        <p:tav tm="0">
                                          <p:val>
                                            <p:fltVal val="0"/>
                                          </p:val>
                                        </p:tav>
                                        <p:tav tm="100000">
                                          <p:val>
                                            <p:strVal val="#ppt_w"/>
                                          </p:val>
                                        </p:tav>
                                      </p:tavLst>
                                    </p:anim>
                                    <p:anim calcmode="lin" valueType="num">
                                      <p:cBhvr>
                                        <p:cTn id="223" dur="500" fill="hold"/>
                                        <p:tgtEl>
                                          <p:spTgt spid="14"/>
                                        </p:tgtEl>
                                        <p:attrNameLst>
                                          <p:attrName>ppt_h</p:attrName>
                                        </p:attrNameLst>
                                      </p:cBhvr>
                                      <p:tavLst>
                                        <p:tav tm="0">
                                          <p:val>
                                            <p:fltVal val="0"/>
                                          </p:val>
                                        </p:tav>
                                        <p:tav tm="100000">
                                          <p:val>
                                            <p:strVal val="#ppt_h"/>
                                          </p:val>
                                        </p:tav>
                                      </p:tavLst>
                                    </p:anim>
                                    <p:anim calcmode="lin" valueType="num">
                                      <p:cBhvr>
                                        <p:cTn id="224" dur="500" fill="hold"/>
                                        <p:tgtEl>
                                          <p:spTgt spid="14"/>
                                        </p:tgtEl>
                                        <p:attrNameLst>
                                          <p:attrName>style.rotation</p:attrName>
                                        </p:attrNameLst>
                                      </p:cBhvr>
                                      <p:tavLst>
                                        <p:tav tm="0">
                                          <p:val>
                                            <p:fltVal val="360"/>
                                          </p:val>
                                        </p:tav>
                                        <p:tav tm="100000">
                                          <p:val>
                                            <p:fltVal val="0"/>
                                          </p:val>
                                        </p:tav>
                                      </p:tavLst>
                                    </p:anim>
                                    <p:animEffect transition="in" filter="fade">
                                      <p:cBhvr>
                                        <p:cTn id="225" dur="500"/>
                                        <p:tgtEl>
                                          <p:spTgt spid="14"/>
                                        </p:tgtEl>
                                      </p:cBhvr>
                                    </p:animEffect>
                                  </p:childTnLst>
                                </p:cTn>
                              </p:par>
                              <p:par>
                                <p:cTn id="226" presetID="49" presetClass="entr" presetSubtype="0" decel="100000" fill="hold" nodeType="withEffect">
                                  <p:stCondLst>
                                    <p:cond delay="0"/>
                                  </p:stCondLst>
                                  <p:childTnLst>
                                    <p:set>
                                      <p:cBhvr>
                                        <p:cTn id="227" dur="1" fill="hold">
                                          <p:stCondLst>
                                            <p:cond delay="0"/>
                                          </p:stCondLst>
                                        </p:cTn>
                                        <p:tgtEl>
                                          <p:spTgt spid="141"/>
                                        </p:tgtEl>
                                        <p:attrNameLst>
                                          <p:attrName>style.visibility</p:attrName>
                                        </p:attrNameLst>
                                      </p:cBhvr>
                                      <p:to>
                                        <p:strVal val="visible"/>
                                      </p:to>
                                    </p:set>
                                    <p:anim calcmode="lin" valueType="num">
                                      <p:cBhvr>
                                        <p:cTn id="228" dur="500" fill="hold"/>
                                        <p:tgtEl>
                                          <p:spTgt spid="141"/>
                                        </p:tgtEl>
                                        <p:attrNameLst>
                                          <p:attrName>ppt_w</p:attrName>
                                        </p:attrNameLst>
                                      </p:cBhvr>
                                      <p:tavLst>
                                        <p:tav tm="0">
                                          <p:val>
                                            <p:fltVal val="0"/>
                                          </p:val>
                                        </p:tav>
                                        <p:tav tm="100000">
                                          <p:val>
                                            <p:strVal val="#ppt_w"/>
                                          </p:val>
                                        </p:tav>
                                      </p:tavLst>
                                    </p:anim>
                                    <p:anim calcmode="lin" valueType="num">
                                      <p:cBhvr>
                                        <p:cTn id="229" dur="500" fill="hold"/>
                                        <p:tgtEl>
                                          <p:spTgt spid="141"/>
                                        </p:tgtEl>
                                        <p:attrNameLst>
                                          <p:attrName>ppt_h</p:attrName>
                                        </p:attrNameLst>
                                      </p:cBhvr>
                                      <p:tavLst>
                                        <p:tav tm="0">
                                          <p:val>
                                            <p:fltVal val="0"/>
                                          </p:val>
                                        </p:tav>
                                        <p:tav tm="100000">
                                          <p:val>
                                            <p:strVal val="#ppt_h"/>
                                          </p:val>
                                        </p:tav>
                                      </p:tavLst>
                                    </p:anim>
                                    <p:anim calcmode="lin" valueType="num">
                                      <p:cBhvr>
                                        <p:cTn id="230" dur="500" fill="hold"/>
                                        <p:tgtEl>
                                          <p:spTgt spid="141"/>
                                        </p:tgtEl>
                                        <p:attrNameLst>
                                          <p:attrName>style.rotation</p:attrName>
                                        </p:attrNameLst>
                                      </p:cBhvr>
                                      <p:tavLst>
                                        <p:tav tm="0">
                                          <p:val>
                                            <p:fltVal val="360"/>
                                          </p:val>
                                        </p:tav>
                                        <p:tav tm="100000">
                                          <p:val>
                                            <p:fltVal val="0"/>
                                          </p:val>
                                        </p:tav>
                                      </p:tavLst>
                                    </p:anim>
                                    <p:animEffect transition="in" filter="fade">
                                      <p:cBhvr>
                                        <p:cTn id="231" dur="500"/>
                                        <p:tgtEl>
                                          <p:spTgt spid="141"/>
                                        </p:tgtEl>
                                      </p:cBhvr>
                                    </p:animEffect>
                                  </p:childTnLst>
                                </p:cTn>
                              </p:par>
                              <p:par>
                                <p:cTn id="232" presetID="49" presetClass="entr" presetSubtype="0" decel="100000" fill="hold" grpId="1" nodeType="withEffect">
                                  <p:stCondLst>
                                    <p:cond delay="0"/>
                                  </p:stCondLst>
                                  <p:childTnLst>
                                    <p:set>
                                      <p:cBhvr>
                                        <p:cTn id="233" dur="1" fill="hold">
                                          <p:stCondLst>
                                            <p:cond delay="0"/>
                                          </p:stCondLst>
                                        </p:cTn>
                                        <p:tgtEl>
                                          <p:spTgt spid="191"/>
                                        </p:tgtEl>
                                        <p:attrNameLst>
                                          <p:attrName>style.visibility</p:attrName>
                                        </p:attrNameLst>
                                      </p:cBhvr>
                                      <p:to>
                                        <p:strVal val="visible"/>
                                      </p:to>
                                    </p:set>
                                    <p:anim calcmode="lin" valueType="num">
                                      <p:cBhvr>
                                        <p:cTn id="234" dur="500" fill="hold"/>
                                        <p:tgtEl>
                                          <p:spTgt spid="191"/>
                                        </p:tgtEl>
                                        <p:attrNameLst>
                                          <p:attrName>ppt_w</p:attrName>
                                        </p:attrNameLst>
                                      </p:cBhvr>
                                      <p:tavLst>
                                        <p:tav tm="0">
                                          <p:val>
                                            <p:fltVal val="0"/>
                                          </p:val>
                                        </p:tav>
                                        <p:tav tm="100000">
                                          <p:val>
                                            <p:strVal val="#ppt_w"/>
                                          </p:val>
                                        </p:tav>
                                      </p:tavLst>
                                    </p:anim>
                                    <p:anim calcmode="lin" valueType="num">
                                      <p:cBhvr>
                                        <p:cTn id="235" dur="500" fill="hold"/>
                                        <p:tgtEl>
                                          <p:spTgt spid="191"/>
                                        </p:tgtEl>
                                        <p:attrNameLst>
                                          <p:attrName>ppt_h</p:attrName>
                                        </p:attrNameLst>
                                      </p:cBhvr>
                                      <p:tavLst>
                                        <p:tav tm="0">
                                          <p:val>
                                            <p:fltVal val="0"/>
                                          </p:val>
                                        </p:tav>
                                        <p:tav tm="100000">
                                          <p:val>
                                            <p:strVal val="#ppt_h"/>
                                          </p:val>
                                        </p:tav>
                                      </p:tavLst>
                                    </p:anim>
                                    <p:anim calcmode="lin" valueType="num">
                                      <p:cBhvr>
                                        <p:cTn id="236" dur="500" fill="hold"/>
                                        <p:tgtEl>
                                          <p:spTgt spid="191"/>
                                        </p:tgtEl>
                                        <p:attrNameLst>
                                          <p:attrName>style.rotation</p:attrName>
                                        </p:attrNameLst>
                                      </p:cBhvr>
                                      <p:tavLst>
                                        <p:tav tm="0">
                                          <p:val>
                                            <p:fltVal val="360"/>
                                          </p:val>
                                        </p:tav>
                                        <p:tav tm="100000">
                                          <p:val>
                                            <p:fltVal val="0"/>
                                          </p:val>
                                        </p:tav>
                                      </p:tavLst>
                                    </p:anim>
                                    <p:animEffect transition="in" filter="fade">
                                      <p:cBhvr>
                                        <p:cTn id="237" dur="500"/>
                                        <p:tgtEl>
                                          <p:spTgt spid="191"/>
                                        </p:tgtEl>
                                      </p:cBhvr>
                                    </p:animEffect>
                                  </p:childTnLst>
                                </p:cTn>
                              </p:par>
                              <p:par>
                                <p:cTn id="238" presetID="49" presetClass="entr" presetSubtype="0" decel="100000" fill="hold" nodeType="withEffect">
                                  <p:stCondLst>
                                    <p:cond delay="0"/>
                                  </p:stCondLst>
                                  <p:childTnLst>
                                    <p:set>
                                      <p:cBhvr>
                                        <p:cTn id="239" dur="1" fill="hold">
                                          <p:stCondLst>
                                            <p:cond delay="0"/>
                                          </p:stCondLst>
                                        </p:cTn>
                                        <p:tgtEl>
                                          <p:spTgt spid="56"/>
                                        </p:tgtEl>
                                        <p:attrNameLst>
                                          <p:attrName>style.visibility</p:attrName>
                                        </p:attrNameLst>
                                      </p:cBhvr>
                                      <p:to>
                                        <p:strVal val="visible"/>
                                      </p:to>
                                    </p:set>
                                    <p:anim calcmode="lin" valueType="num">
                                      <p:cBhvr>
                                        <p:cTn id="240" dur="500" fill="hold"/>
                                        <p:tgtEl>
                                          <p:spTgt spid="56"/>
                                        </p:tgtEl>
                                        <p:attrNameLst>
                                          <p:attrName>ppt_w</p:attrName>
                                        </p:attrNameLst>
                                      </p:cBhvr>
                                      <p:tavLst>
                                        <p:tav tm="0">
                                          <p:val>
                                            <p:fltVal val="0"/>
                                          </p:val>
                                        </p:tav>
                                        <p:tav tm="100000">
                                          <p:val>
                                            <p:strVal val="#ppt_w"/>
                                          </p:val>
                                        </p:tav>
                                      </p:tavLst>
                                    </p:anim>
                                    <p:anim calcmode="lin" valueType="num">
                                      <p:cBhvr>
                                        <p:cTn id="241" dur="500" fill="hold"/>
                                        <p:tgtEl>
                                          <p:spTgt spid="56"/>
                                        </p:tgtEl>
                                        <p:attrNameLst>
                                          <p:attrName>ppt_h</p:attrName>
                                        </p:attrNameLst>
                                      </p:cBhvr>
                                      <p:tavLst>
                                        <p:tav tm="0">
                                          <p:val>
                                            <p:fltVal val="0"/>
                                          </p:val>
                                        </p:tav>
                                        <p:tav tm="100000">
                                          <p:val>
                                            <p:strVal val="#ppt_h"/>
                                          </p:val>
                                        </p:tav>
                                      </p:tavLst>
                                    </p:anim>
                                    <p:anim calcmode="lin" valueType="num">
                                      <p:cBhvr>
                                        <p:cTn id="242" dur="500" fill="hold"/>
                                        <p:tgtEl>
                                          <p:spTgt spid="56"/>
                                        </p:tgtEl>
                                        <p:attrNameLst>
                                          <p:attrName>style.rotation</p:attrName>
                                        </p:attrNameLst>
                                      </p:cBhvr>
                                      <p:tavLst>
                                        <p:tav tm="0">
                                          <p:val>
                                            <p:fltVal val="360"/>
                                          </p:val>
                                        </p:tav>
                                        <p:tav tm="100000">
                                          <p:val>
                                            <p:fltVal val="0"/>
                                          </p:val>
                                        </p:tav>
                                      </p:tavLst>
                                    </p:anim>
                                    <p:animEffect transition="in" filter="fade">
                                      <p:cBhvr>
                                        <p:cTn id="243" dur="500"/>
                                        <p:tgtEl>
                                          <p:spTgt spid="56"/>
                                        </p:tgtEl>
                                      </p:cBhvr>
                                    </p:animEffect>
                                  </p:childTnLst>
                                </p:cTn>
                              </p:par>
                              <p:par>
                                <p:cTn id="244" presetID="49" presetClass="entr" presetSubtype="0" decel="100000" fill="hold" nodeType="withEffect">
                                  <p:stCondLst>
                                    <p:cond delay="0"/>
                                  </p:stCondLst>
                                  <p:childTnLst>
                                    <p:set>
                                      <p:cBhvr>
                                        <p:cTn id="245" dur="1" fill="hold">
                                          <p:stCondLst>
                                            <p:cond delay="0"/>
                                          </p:stCondLst>
                                        </p:cTn>
                                        <p:tgtEl>
                                          <p:spTgt spid="142"/>
                                        </p:tgtEl>
                                        <p:attrNameLst>
                                          <p:attrName>style.visibility</p:attrName>
                                        </p:attrNameLst>
                                      </p:cBhvr>
                                      <p:to>
                                        <p:strVal val="visible"/>
                                      </p:to>
                                    </p:set>
                                    <p:anim calcmode="lin" valueType="num">
                                      <p:cBhvr>
                                        <p:cTn id="246" dur="500" fill="hold"/>
                                        <p:tgtEl>
                                          <p:spTgt spid="142"/>
                                        </p:tgtEl>
                                        <p:attrNameLst>
                                          <p:attrName>ppt_w</p:attrName>
                                        </p:attrNameLst>
                                      </p:cBhvr>
                                      <p:tavLst>
                                        <p:tav tm="0">
                                          <p:val>
                                            <p:fltVal val="0"/>
                                          </p:val>
                                        </p:tav>
                                        <p:tav tm="100000">
                                          <p:val>
                                            <p:strVal val="#ppt_w"/>
                                          </p:val>
                                        </p:tav>
                                      </p:tavLst>
                                    </p:anim>
                                    <p:anim calcmode="lin" valueType="num">
                                      <p:cBhvr>
                                        <p:cTn id="247" dur="500" fill="hold"/>
                                        <p:tgtEl>
                                          <p:spTgt spid="142"/>
                                        </p:tgtEl>
                                        <p:attrNameLst>
                                          <p:attrName>ppt_h</p:attrName>
                                        </p:attrNameLst>
                                      </p:cBhvr>
                                      <p:tavLst>
                                        <p:tav tm="0">
                                          <p:val>
                                            <p:fltVal val="0"/>
                                          </p:val>
                                        </p:tav>
                                        <p:tav tm="100000">
                                          <p:val>
                                            <p:strVal val="#ppt_h"/>
                                          </p:val>
                                        </p:tav>
                                      </p:tavLst>
                                    </p:anim>
                                    <p:anim calcmode="lin" valueType="num">
                                      <p:cBhvr>
                                        <p:cTn id="248" dur="500" fill="hold"/>
                                        <p:tgtEl>
                                          <p:spTgt spid="142"/>
                                        </p:tgtEl>
                                        <p:attrNameLst>
                                          <p:attrName>style.rotation</p:attrName>
                                        </p:attrNameLst>
                                      </p:cBhvr>
                                      <p:tavLst>
                                        <p:tav tm="0">
                                          <p:val>
                                            <p:fltVal val="360"/>
                                          </p:val>
                                        </p:tav>
                                        <p:tav tm="100000">
                                          <p:val>
                                            <p:fltVal val="0"/>
                                          </p:val>
                                        </p:tav>
                                      </p:tavLst>
                                    </p:anim>
                                    <p:animEffect transition="in" filter="fade">
                                      <p:cBhvr>
                                        <p:cTn id="249" dur="500"/>
                                        <p:tgtEl>
                                          <p:spTgt spid="142"/>
                                        </p:tgtEl>
                                      </p:cBhvr>
                                    </p:animEffect>
                                  </p:childTnLst>
                                </p:cTn>
                              </p:par>
                              <p:par>
                                <p:cTn id="250" presetID="49" presetClass="entr" presetSubtype="0" decel="100000" fill="hold" grpId="1" nodeType="withEffect">
                                  <p:stCondLst>
                                    <p:cond delay="0"/>
                                  </p:stCondLst>
                                  <p:childTnLst>
                                    <p:set>
                                      <p:cBhvr>
                                        <p:cTn id="251" dur="1" fill="hold">
                                          <p:stCondLst>
                                            <p:cond delay="0"/>
                                          </p:stCondLst>
                                        </p:cTn>
                                        <p:tgtEl>
                                          <p:spTgt spid="192"/>
                                        </p:tgtEl>
                                        <p:attrNameLst>
                                          <p:attrName>style.visibility</p:attrName>
                                        </p:attrNameLst>
                                      </p:cBhvr>
                                      <p:to>
                                        <p:strVal val="visible"/>
                                      </p:to>
                                    </p:set>
                                    <p:anim calcmode="lin" valueType="num">
                                      <p:cBhvr>
                                        <p:cTn id="252" dur="500" fill="hold"/>
                                        <p:tgtEl>
                                          <p:spTgt spid="192"/>
                                        </p:tgtEl>
                                        <p:attrNameLst>
                                          <p:attrName>ppt_w</p:attrName>
                                        </p:attrNameLst>
                                      </p:cBhvr>
                                      <p:tavLst>
                                        <p:tav tm="0">
                                          <p:val>
                                            <p:fltVal val="0"/>
                                          </p:val>
                                        </p:tav>
                                        <p:tav tm="100000">
                                          <p:val>
                                            <p:strVal val="#ppt_w"/>
                                          </p:val>
                                        </p:tav>
                                      </p:tavLst>
                                    </p:anim>
                                    <p:anim calcmode="lin" valueType="num">
                                      <p:cBhvr>
                                        <p:cTn id="253" dur="500" fill="hold"/>
                                        <p:tgtEl>
                                          <p:spTgt spid="192"/>
                                        </p:tgtEl>
                                        <p:attrNameLst>
                                          <p:attrName>ppt_h</p:attrName>
                                        </p:attrNameLst>
                                      </p:cBhvr>
                                      <p:tavLst>
                                        <p:tav tm="0">
                                          <p:val>
                                            <p:fltVal val="0"/>
                                          </p:val>
                                        </p:tav>
                                        <p:tav tm="100000">
                                          <p:val>
                                            <p:strVal val="#ppt_h"/>
                                          </p:val>
                                        </p:tav>
                                      </p:tavLst>
                                    </p:anim>
                                    <p:anim calcmode="lin" valueType="num">
                                      <p:cBhvr>
                                        <p:cTn id="254" dur="500" fill="hold"/>
                                        <p:tgtEl>
                                          <p:spTgt spid="192"/>
                                        </p:tgtEl>
                                        <p:attrNameLst>
                                          <p:attrName>style.rotation</p:attrName>
                                        </p:attrNameLst>
                                      </p:cBhvr>
                                      <p:tavLst>
                                        <p:tav tm="0">
                                          <p:val>
                                            <p:fltVal val="360"/>
                                          </p:val>
                                        </p:tav>
                                        <p:tav tm="100000">
                                          <p:val>
                                            <p:fltVal val="0"/>
                                          </p:val>
                                        </p:tav>
                                      </p:tavLst>
                                    </p:anim>
                                    <p:animEffect transition="in" filter="fade">
                                      <p:cBhvr>
                                        <p:cTn id="255" dur="500"/>
                                        <p:tgtEl>
                                          <p:spTgt spid="192"/>
                                        </p:tgtEl>
                                      </p:cBhvr>
                                    </p:animEffect>
                                  </p:childTnLst>
                                </p:cTn>
                              </p:par>
                              <p:par>
                                <p:cTn id="256" presetID="49" presetClass="entr" presetSubtype="0" decel="100000" fill="hold" nodeType="withEffect">
                                  <p:stCondLst>
                                    <p:cond delay="0"/>
                                  </p:stCondLst>
                                  <p:childTnLst>
                                    <p:set>
                                      <p:cBhvr>
                                        <p:cTn id="257" dur="1" fill="hold">
                                          <p:stCondLst>
                                            <p:cond delay="0"/>
                                          </p:stCondLst>
                                        </p:cTn>
                                        <p:tgtEl>
                                          <p:spTgt spid="18"/>
                                        </p:tgtEl>
                                        <p:attrNameLst>
                                          <p:attrName>style.visibility</p:attrName>
                                        </p:attrNameLst>
                                      </p:cBhvr>
                                      <p:to>
                                        <p:strVal val="visible"/>
                                      </p:to>
                                    </p:set>
                                    <p:anim calcmode="lin" valueType="num">
                                      <p:cBhvr>
                                        <p:cTn id="258" dur="500" fill="hold"/>
                                        <p:tgtEl>
                                          <p:spTgt spid="18"/>
                                        </p:tgtEl>
                                        <p:attrNameLst>
                                          <p:attrName>ppt_w</p:attrName>
                                        </p:attrNameLst>
                                      </p:cBhvr>
                                      <p:tavLst>
                                        <p:tav tm="0">
                                          <p:val>
                                            <p:fltVal val="0"/>
                                          </p:val>
                                        </p:tav>
                                        <p:tav tm="100000">
                                          <p:val>
                                            <p:strVal val="#ppt_w"/>
                                          </p:val>
                                        </p:tav>
                                      </p:tavLst>
                                    </p:anim>
                                    <p:anim calcmode="lin" valueType="num">
                                      <p:cBhvr>
                                        <p:cTn id="259" dur="500" fill="hold"/>
                                        <p:tgtEl>
                                          <p:spTgt spid="18"/>
                                        </p:tgtEl>
                                        <p:attrNameLst>
                                          <p:attrName>ppt_h</p:attrName>
                                        </p:attrNameLst>
                                      </p:cBhvr>
                                      <p:tavLst>
                                        <p:tav tm="0">
                                          <p:val>
                                            <p:fltVal val="0"/>
                                          </p:val>
                                        </p:tav>
                                        <p:tav tm="100000">
                                          <p:val>
                                            <p:strVal val="#ppt_h"/>
                                          </p:val>
                                        </p:tav>
                                      </p:tavLst>
                                    </p:anim>
                                    <p:anim calcmode="lin" valueType="num">
                                      <p:cBhvr>
                                        <p:cTn id="260" dur="500" fill="hold"/>
                                        <p:tgtEl>
                                          <p:spTgt spid="18"/>
                                        </p:tgtEl>
                                        <p:attrNameLst>
                                          <p:attrName>style.rotation</p:attrName>
                                        </p:attrNameLst>
                                      </p:cBhvr>
                                      <p:tavLst>
                                        <p:tav tm="0">
                                          <p:val>
                                            <p:fltVal val="360"/>
                                          </p:val>
                                        </p:tav>
                                        <p:tav tm="100000">
                                          <p:val>
                                            <p:fltVal val="0"/>
                                          </p:val>
                                        </p:tav>
                                      </p:tavLst>
                                    </p:anim>
                                    <p:animEffect transition="in" filter="fade">
                                      <p:cBhvr>
                                        <p:cTn id="261" dur="500"/>
                                        <p:tgtEl>
                                          <p:spTgt spid="18"/>
                                        </p:tgtEl>
                                      </p:cBhvr>
                                    </p:animEffect>
                                  </p:childTnLst>
                                </p:cTn>
                              </p:par>
                              <p:par>
                                <p:cTn id="262" presetID="49" presetClass="entr" presetSubtype="0" decel="100000" fill="hold" nodeType="withEffect">
                                  <p:stCondLst>
                                    <p:cond delay="0"/>
                                  </p:stCondLst>
                                  <p:childTnLst>
                                    <p:set>
                                      <p:cBhvr>
                                        <p:cTn id="263" dur="1" fill="hold">
                                          <p:stCondLst>
                                            <p:cond delay="0"/>
                                          </p:stCondLst>
                                        </p:cTn>
                                        <p:tgtEl>
                                          <p:spTgt spid="143"/>
                                        </p:tgtEl>
                                        <p:attrNameLst>
                                          <p:attrName>style.visibility</p:attrName>
                                        </p:attrNameLst>
                                      </p:cBhvr>
                                      <p:to>
                                        <p:strVal val="visible"/>
                                      </p:to>
                                    </p:set>
                                    <p:anim calcmode="lin" valueType="num">
                                      <p:cBhvr>
                                        <p:cTn id="264" dur="500" fill="hold"/>
                                        <p:tgtEl>
                                          <p:spTgt spid="143"/>
                                        </p:tgtEl>
                                        <p:attrNameLst>
                                          <p:attrName>ppt_w</p:attrName>
                                        </p:attrNameLst>
                                      </p:cBhvr>
                                      <p:tavLst>
                                        <p:tav tm="0">
                                          <p:val>
                                            <p:fltVal val="0"/>
                                          </p:val>
                                        </p:tav>
                                        <p:tav tm="100000">
                                          <p:val>
                                            <p:strVal val="#ppt_w"/>
                                          </p:val>
                                        </p:tav>
                                      </p:tavLst>
                                    </p:anim>
                                    <p:anim calcmode="lin" valueType="num">
                                      <p:cBhvr>
                                        <p:cTn id="265" dur="500" fill="hold"/>
                                        <p:tgtEl>
                                          <p:spTgt spid="143"/>
                                        </p:tgtEl>
                                        <p:attrNameLst>
                                          <p:attrName>ppt_h</p:attrName>
                                        </p:attrNameLst>
                                      </p:cBhvr>
                                      <p:tavLst>
                                        <p:tav tm="0">
                                          <p:val>
                                            <p:fltVal val="0"/>
                                          </p:val>
                                        </p:tav>
                                        <p:tav tm="100000">
                                          <p:val>
                                            <p:strVal val="#ppt_h"/>
                                          </p:val>
                                        </p:tav>
                                      </p:tavLst>
                                    </p:anim>
                                    <p:anim calcmode="lin" valueType="num">
                                      <p:cBhvr>
                                        <p:cTn id="266" dur="500" fill="hold"/>
                                        <p:tgtEl>
                                          <p:spTgt spid="143"/>
                                        </p:tgtEl>
                                        <p:attrNameLst>
                                          <p:attrName>style.rotation</p:attrName>
                                        </p:attrNameLst>
                                      </p:cBhvr>
                                      <p:tavLst>
                                        <p:tav tm="0">
                                          <p:val>
                                            <p:fltVal val="360"/>
                                          </p:val>
                                        </p:tav>
                                        <p:tav tm="100000">
                                          <p:val>
                                            <p:fltVal val="0"/>
                                          </p:val>
                                        </p:tav>
                                      </p:tavLst>
                                    </p:anim>
                                    <p:animEffect transition="in" filter="fade">
                                      <p:cBhvr>
                                        <p:cTn id="267" dur="500"/>
                                        <p:tgtEl>
                                          <p:spTgt spid="143"/>
                                        </p:tgtEl>
                                      </p:cBhvr>
                                    </p:animEffect>
                                  </p:childTnLst>
                                </p:cTn>
                              </p:par>
                              <p:par>
                                <p:cTn id="268" presetID="49" presetClass="entr" presetSubtype="0" decel="100000" fill="hold" grpId="1" nodeType="withEffect">
                                  <p:stCondLst>
                                    <p:cond delay="0"/>
                                  </p:stCondLst>
                                  <p:childTnLst>
                                    <p:set>
                                      <p:cBhvr>
                                        <p:cTn id="269" dur="1" fill="hold">
                                          <p:stCondLst>
                                            <p:cond delay="0"/>
                                          </p:stCondLst>
                                        </p:cTn>
                                        <p:tgtEl>
                                          <p:spTgt spid="193"/>
                                        </p:tgtEl>
                                        <p:attrNameLst>
                                          <p:attrName>style.visibility</p:attrName>
                                        </p:attrNameLst>
                                      </p:cBhvr>
                                      <p:to>
                                        <p:strVal val="visible"/>
                                      </p:to>
                                    </p:set>
                                    <p:anim calcmode="lin" valueType="num">
                                      <p:cBhvr>
                                        <p:cTn id="270" dur="500" fill="hold"/>
                                        <p:tgtEl>
                                          <p:spTgt spid="193"/>
                                        </p:tgtEl>
                                        <p:attrNameLst>
                                          <p:attrName>ppt_w</p:attrName>
                                        </p:attrNameLst>
                                      </p:cBhvr>
                                      <p:tavLst>
                                        <p:tav tm="0">
                                          <p:val>
                                            <p:fltVal val="0"/>
                                          </p:val>
                                        </p:tav>
                                        <p:tav tm="100000">
                                          <p:val>
                                            <p:strVal val="#ppt_w"/>
                                          </p:val>
                                        </p:tav>
                                      </p:tavLst>
                                    </p:anim>
                                    <p:anim calcmode="lin" valueType="num">
                                      <p:cBhvr>
                                        <p:cTn id="271" dur="500" fill="hold"/>
                                        <p:tgtEl>
                                          <p:spTgt spid="193"/>
                                        </p:tgtEl>
                                        <p:attrNameLst>
                                          <p:attrName>ppt_h</p:attrName>
                                        </p:attrNameLst>
                                      </p:cBhvr>
                                      <p:tavLst>
                                        <p:tav tm="0">
                                          <p:val>
                                            <p:fltVal val="0"/>
                                          </p:val>
                                        </p:tav>
                                        <p:tav tm="100000">
                                          <p:val>
                                            <p:strVal val="#ppt_h"/>
                                          </p:val>
                                        </p:tav>
                                      </p:tavLst>
                                    </p:anim>
                                    <p:anim calcmode="lin" valueType="num">
                                      <p:cBhvr>
                                        <p:cTn id="272" dur="500" fill="hold"/>
                                        <p:tgtEl>
                                          <p:spTgt spid="193"/>
                                        </p:tgtEl>
                                        <p:attrNameLst>
                                          <p:attrName>style.rotation</p:attrName>
                                        </p:attrNameLst>
                                      </p:cBhvr>
                                      <p:tavLst>
                                        <p:tav tm="0">
                                          <p:val>
                                            <p:fltVal val="360"/>
                                          </p:val>
                                        </p:tav>
                                        <p:tav tm="100000">
                                          <p:val>
                                            <p:fltVal val="0"/>
                                          </p:val>
                                        </p:tav>
                                      </p:tavLst>
                                    </p:anim>
                                    <p:animEffect transition="in" filter="fade">
                                      <p:cBhvr>
                                        <p:cTn id="273" dur="500"/>
                                        <p:tgtEl>
                                          <p:spTgt spid="193"/>
                                        </p:tgtEl>
                                      </p:cBhvr>
                                    </p:animEffect>
                                  </p:childTnLst>
                                </p:cTn>
                              </p:par>
                              <p:par>
                                <p:cTn id="274" presetID="49" presetClass="entr" presetSubtype="0" decel="100000" fill="hold" nodeType="with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500" fill="hold"/>
                                        <p:tgtEl>
                                          <p:spTgt spid="58"/>
                                        </p:tgtEl>
                                        <p:attrNameLst>
                                          <p:attrName>ppt_w</p:attrName>
                                        </p:attrNameLst>
                                      </p:cBhvr>
                                      <p:tavLst>
                                        <p:tav tm="0">
                                          <p:val>
                                            <p:fltVal val="0"/>
                                          </p:val>
                                        </p:tav>
                                        <p:tav tm="100000">
                                          <p:val>
                                            <p:strVal val="#ppt_w"/>
                                          </p:val>
                                        </p:tav>
                                      </p:tavLst>
                                    </p:anim>
                                    <p:anim calcmode="lin" valueType="num">
                                      <p:cBhvr>
                                        <p:cTn id="277" dur="500" fill="hold"/>
                                        <p:tgtEl>
                                          <p:spTgt spid="58"/>
                                        </p:tgtEl>
                                        <p:attrNameLst>
                                          <p:attrName>ppt_h</p:attrName>
                                        </p:attrNameLst>
                                      </p:cBhvr>
                                      <p:tavLst>
                                        <p:tav tm="0">
                                          <p:val>
                                            <p:fltVal val="0"/>
                                          </p:val>
                                        </p:tav>
                                        <p:tav tm="100000">
                                          <p:val>
                                            <p:strVal val="#ppt_h"/>
                                          </p:val>
                                        </p:tav>
                                      </p:tavLst>
                                    </p:anim>
                                    <p:anim calcmode="lin" valueType="num">
                                      <p:cBhvr>
                                        <p:cTn id="278" dur="500" fill="hold"/>
                                        <p:tgtEl>
                                          <p:spTgt spid="58"/>
                                        </p:tgtEl>
                                        <p:attrNameLst>
                                          <p:attrName>style.rotation</p:attrName>
                                        </p:attrNameLst>
                                      </p:cBhvr>
                                      <p:tavLst>
                                        <p:tav tm="0">
                                          <p:val>
                                            <p:fltVal val="360"/>
                                          </p:val>
                                        </p:tav>
                                        <p:tav tm="100000">
                                          <p:val>
                                            <p:fltVal val="0"/>
                                          </p:val>
                                        </p:tav>
                                      </p:tavLst>
                                    </p:anim>
                                    <p:animEffect transition="in" filter="fade">
                                      <p:cBhvr>
                                        <p:cTn id="279" dur="500"/>
                                        <p:tgtEl>
                                          <p:spTgt spid="58"/>
                                        </p:tgtEl>
                                      </p:cBhvr>
                                    </p:animEffect>
                                  </p:childTnLst>
                                </p:cTn>
                              </p:par>
                              <p:par>
                                <p:cTn id="280" presetID="49" presetClass="entr" presetSubtype="0" decel="100000" fill="hold" nodeType="withEffect">
                                  <p:stCondLst>
                                    <p:cond delay="0"/>
                                  </p:stCondLst>
                                  <p:childTnLst>
                                    <p:set>
                                      <p:cBhvr>
                                        <p:cTn id="281" dur="1" fill="hold">
                                          <p:stCondLst>
                                            <p:cond delay="0"/>
                                          </p:stCondLst>
                                        </p:cTn>
                                        <p:tgtEl>
                                          <p:spTgt spid="144"/>
                                        </p:tgtEl>
                                        <p:attrNameLst>
                                          <p:attrName>style.visibility</p:attrName>
                                        </p:attrNameLst>
                                      </p:cBhvr>
                                      <p:to>
                                        <p:strVal val="visible"/>
                                      </p:to>
                                    </p:set>
                                    <p:anim calcmode="lin" valueType="num">
                                      <p:cBhvr>
                                        <p:cTn id="282" dur="500" fill="hold"/>
                                        <p:tgtEl>
                                          <p:spTgt spid="144"/>
                                        </p:tgtEl>
                                        <p:attrNameLst>
                                          <p:attrName>ppt_w</p:attrName>
                                        </p:attrNameLst>
                                      </p:cBhvr>
                                      <p:tavLst>
                                        <p:tav tm="0">
                                          <p:val>
                                            <p:fltVal val="0"/>
                                          </p:val>
                                        </p:tav>
                                        <p:tav tm="100000">
                                          <p:val>
                                            <p:strVal val="#ppt_w"/>
                                          </p:val>
                                        </p:tav>
                                      </p:tavLst>
                                    </p:anim>
                                    <p:anim calcmode="lin" valueType="num">
                                      <p:cBhvr>
                                        <p:cTn id="283" dur="500" fill="hold"/>
                                        <p:tgtEl>
                                          <p:spTgt spid="144"/>
                                        </p:tgtEl>
                                        <p:attrNameLst>
                                          <p:attrName>ppt_h</p:attrName>
                                        </p:attrNameLst>
                                      </p:cBhvr>
                                      <p:tavLst>
                                        <p:tav tm="0">
                                          <p:val>
                                            <p:fltVal val="0"/>
                                          </p:val>
                                        </p:tav>
                                        <p:tav tm="100000">
                                          <p:val>
                                            <p:strVal val="#ppt_h"/>
                                          </p:val>
                                        </p:tav>
                                      </p:tavLst>
                                    </p:anim>
                                    <p:anim calcmode="lin" valueType="num">
                                      <p:cBhvr>
                                        <p:cTn id="284" dur="500" fill="hold"/>
                                        <p:tgtEl>
                                          <p:spTgt spid="144"/>
                                        </p:tgtEl>
                                        <p:attrNameLst>
                                          <p:attrName>style.rotation</p:attrName>
                                        </p:attrNameLst>
                                      </p:cBhvr>
                                      <p:tavLst>
                                        <p:tav tm="0">
                                          <p:val>
                                            <p:fltVal val="360"/>
                                          </p:val>
                                        </p:tav>
                                        <p:tav tm="100000">
                                          <p:val>
                                            <p:fltVal val="0"/>
                                          </p:val>
                                        </p:tav>
                                      </p:tavLst>
                                    </p:anim>
                                    <p:animEffect transition="in" filter="fade">
                                      <p:cBhvr>
                                        <p:cTn id="285" dur="500"/>
                                        <p:tgtEl>
                                          <p:spTgt spid="144"/>
                                        </p:tgtEl>
                                      </p:cBhvr>
                                    </p:animEffect>
                                  </p:childTnLst>
                                </p:cTn>
                              </p:par>
                              <p:par>
                                <p:cTn id="286" presetID="49" presetClass="entr" presetSubtype="0" decel="100000" fill="hold" grpId="1" nodeType="withEffect">
                                  <p:stCondLst>
                                    <p:cond delay="0"/>
                                  </p:stCondLst>
                                  <p:childTnLst>
                                    <p:set>
                                      <p:cBhvr>
                                        <p:cTn id="287" dur="1" fill="hold">
                                          <p:stCondLst>
                                            <p:cond delay="0"/>
                                          </p:stCondLst>
                                        </p:cTn>
                                        <p:tgtEl>
                                          <p:spTgt spid="194"/>
                                        </p:tgtEl>
                                        <p:attrNameLst>
                                          <p:attrName>style.visibility</p:attrName>
                                        </p:attrNameLst>
                                      </p:cBhvr>
                                      <p:to>
                                        <p:strVal val="visible"/>
                                      </p:to>
                                    </p:set>
                                    <p:anim calcmode="lin" valueType="num">
                                      <p:cBhvr>
                                        <p:cTn id="288" dur="500" fill="hold"/>
                                        <p:tgtEl>
                                          <p:spTgt spid="194"/>
                                        </p:tgtEl>
                                        <p:attrNameLst>
                                          <p:attrName>ppt_w</p:attrName>
                                        </p:attrNameLst>
                                      </p:cBhvr>
                                      <p:tavLst>
                                        <p:tav tm="0">
                                          <p:val>
                                            <p:fltVal val="0"/>
                                          </p:val>
                                        </p:tav>
                                        <p:tav tm="100000">
                                          <p:val>
                                            <p:strVal val="#ppt_w"/>
                                          </p:val>
                                        </p:tav>
                                      </p:tavLst>
                                    </p:anim>
                                    <p:anim calcmode="lin" valueType="num">
                                      <p:cBhvr>
                                        <p:cTn id="289" dur="500" fill="hold"/>
                                        <p:tgtEl>
                                          <p:spTgt spid="194"/>
                                        </p:tgtEl>
                                        <p:attrNameLst>
                                          <p:attrName>ppt_h</p:attrName>
                                        </p:attrNameLst>
                                      </p:cBhvr>
                                      <p:tavLst>
                                        <p:tav tm="0">
                                          <p:val>
                                            <p:fltVal val="0"/>
                                          </p:val>
                                        </p:tav>
                                        <p:tav tm="100000">
                                          <p:val>
                                            <p:strVal val="#ppt_h"/>
                                          </p:val>
                                        </p:tav>
                                      </p:tavLst>
                                    </p:anim>
                                    <p:anim calcmode="lin" valueType="num">
                                      <p:cBhvr>
                                        <p:cTn id="290" dur="500" fill="hold"/>
                                        <p:tgtEl>
                                          <p:spTgt spid="194"/>
                                        </p:tgtEl>
                                        <p:attrNameLst>
                                          <p:attrName>style.rotation</p:attrName>
                                        </p:attrNameLst>
                                      </p:cBhvr>
                                      <p:tavLst>
                                        <p:tav tm="0">
                                          <p:val>
                                            <p:fltVal val="360"/>
                                          </p:val>
                                        </p:tav>
                                        <p:tav tm="100000">
                                          <p:val>
                                            <p:fltVal val="0"/>
                                          </p:val>
                                        </p:tav>
                                      </p:tavLst>
                                    </p:anim>
                                    <p:animEffect transition="in" filter="fade">
                                      <p:cBhvr>
                                        <p:cTn id="291" dur="500"/>
                                        <p:tgtEl>
                                          <p:spTgt spid="194"/>
                                        </p:tgtEl>
                                      </p:cBhvr>
                                    </p:animEffect>
                                  </p:childTnLst>
                                </p:cTn>
                              </p:par>
                              <p:par>
                                <p:cTn id="292" presetID="49" presetClass="entr" presetSubtype="0" decel="100000" fill="hold" nodeType="withEffect">
                                  <p:stCondLst>
                                    <p:cond delay="0"/>
                                  </p:stCondLst>
                                  <p:childTnLst>
                                    <p:set>
                                      <p:cBhvr>
                                        <p:cTn id="293" dur="1" fill="hold">
                                          <p:stCondLst>
                                            <p:cond delay="0"/>
                                          </p:stCondLst>
                                        </p:cTn>
                                        <p:tgtEl>
                                          <p:spTgt spid="19"/>
                                        </p:tgtEl>
                                        <p:attrNameLst>
                                          <p:attrName>style.visibility</p:attrName>
                                        </p:attrNameLst>
                                      </p:cBhvr>
                                      <p:to>
                                        <p:strVal val="visible"/>
                                      </p:to>
                                    </p:set>
                                    <p:anim calcmode="lin" valueType="num">
                                      <p:cBhvr>
                                        <p:cTn id="294" dur="500" fill="hold"/>
                                        <p:tgtEl>
                                          <p:spTgt spid="19"/>
                                        </p:tgtEl>
                                        <p:attrNameLst>
                                          <p:attrName>ppt_w</p:attrName>
                                        </p:attrNameLst>
                                      </p:cBhvr>
                                      <p:tavLst>
                                        <p:tav tm="0">
                                          <p:val>
                                            <p:fltVal val="0"/>
                                          </p:val>
                                        </p:tav>
                                        <p:tav tm="100000">
                                          <p:val>
                                            <p:strVal val="#ppt_w"/>
                                          </p:val>
                                        </p:tav>
                                      </p:tavLst>
                                    </p:anim>
                                    <p:anim calcmode="lin" valueType="num">
                                      <p:cBhvr>
                                        <p:cTn id="295" dur="500" fill="hold"/>
                                        <p:tgtEl>
                                          <p:spTgt spid="19"/>
                                        </p:tgtEl>
                                        <p:attrNameLst>
                                          <p:attrName>ppt_h</p:attrName>
                                        </p:attrNameLst>
                                      </p:cBhvr>
                                      <p:tavLst>
                                        <p:tav tm="0">
                                          <p:val>
                                            <p:fltVal val="0"/>
                                          </p:val>
                                        </p:tav>
                                        <p:tav tm="100000">
                                          <p:val>
                                            <p:strVal val="#ppt_h"/>
                                          </p:val>
                                        </p:tav>
                                      </p:tavLst>
                                    </p:anim>
                                    <p:anim calcmode="lin" valueType="num">
                                      <p:cBhvr>
                                        <p:cTn id="296" dur="500" fill="hold"/>
                                        <p:tgtEl>
                                          <p:spTgt spid="19"/>
                                        </p:tgtEl>
                                        <p:attrNameLst>
                                          <p:attrName>style.rotation</p:attrName>
                                        </p:attrNameLst>
                                      </p:cBhvr>
                                      <p:tavLst>
                                        <p:tav tm="0">
                                          <p:val>
                                            <p:fltVal val="360"/>
                                          </p:val>
                                        </p:tav>
                                        <p:tav tm="100000">
                                          <p:val>
                                            <p:fltVal val="0"/>
                                          </p:val>
                                        </p:tav>
                                      </p:tavLst>
                                    </p:anim>
                                    <p:animEffect transition="in" filter="fade">
                                      <p:cBhvr>
                                        <p:cTn id="297" dur="500"/>
                                        <p:tgtEl>
                                          <p:spTgt spid="19"/>
                                        </p:tgtEl>
                                      </p:cBhvr>
                                    </p:animEffect>
                                  </p:childTnLst>
                                </p:cTn>
                              </p:par>
                              <p:par>
                                <p:cTn id="298" presetID="49" presetClass="entr" presetSubtype="0" decel="100000" fill="hold" nodeType="withEffect">
                                  <p:stCondLst>
                                    <p:cond delay="0"/>
                                  </p:stCondLst>
                                  <p:childTnLst>
                                    <p:set>
                                      <p:cBhvr>
                                        <p:cTn id="299" dur="1" fill="hold">
                                          <p:stCondLst>
                                            <p:cond delay="0"/>
                                          </p:stCondLst>
                                        </p:cTn>
                                        <p:tgtEl>
                                          <p:spTgt spid="145"/>
                                        </p:tgtEl>
                                        <p:attrNameLst>
                                          <p:attrName>style.visibility</p:attrName>
                                        </p:attrNameLst>
                                      </p:cBhvr>
                                      <p:to>
                                        <p:strVal val="visible"/>
                                      </p:to>
                                    </p:set>
                                    <p:anim calcmode="lin" valueType="num">
                                      <p:cBhvr>
                                        <p:cTn id="300" dur="500" fill="hold"/>
                                        <p:tgtEl>
                                          <p:spTgt spid="145"/>
                                        </p:tgtEl>
                                        <p:attrNameLst>
                                          <p:attrName>ppt_w</p:attrName>
                                        </p:attrNameLst>
                                      </p:cBhvr>
                                      <p:tavLst>
                                        <p:tav tm="0">
                                          <p:val>
                                            <p:fltVal val="0"/>
                                          </p:val>
                                        </p:tav>
                                        <p:tav tm="100000">
                                          <p:val>
                                            <p:strVal val="#ppt_w"/>
                                          </p:val>
                                        </p:tav>
                                      </p:tavLst>
                                    </p:anim>
                                    <p:anim calcmode="lin" valueType="num">
                                      <p:cBhvr>
                                        <p:cTn id="301" dur="500" fill="hold"/>
                                        <p:tgtEl>
                                          <p:spTgt spid="145"/>
                                        </p:tgtEl>
                                        <p:attrNameLst>
                                          <p:attrName>ppt_h</p:attrName>
                                        </p:attrNameLst>
                                      </p:cBhvr>
                                      <p:tavLst>
                                        <p:tav tm="0">
                                          <p:val>
                                            <p:fltVal val="0"/>
                                          </p:val>
                                        </p:tav>
                                        <p:tav tm="100000">
                                          <p:val>
                                            <p:strVal val="#ppt_h"/>
                                          </p:val>
                                        </p:tav>
                                      </p:tavLst>
                                    </p:anim>
                                    <p:anim calcmode="lin" valueType="num">
                                      <p:cBhvr>
                                        <p:cTn id="302" dur="500" fill="hold"/>
                                        <p:tgtEl>
                                          <p:spTgt spid="145"/>
                                        </p:tgtEl>
                                        <p:attrNameLst>
                                          <p:attrName>style.rotation</p:attrName>
                                        </p:attrNameLst>
                                      </p:cBhvr>
                                      <p:tavLst>
                                        <p:tav tm="0">
                                          <p:val>
                                            <p:fltVal val="360"/>
                                          </p:val>
                                        </p:tav>
                                        <p:tav tm="100000">
                                          <p:val>
                                            <p:fltVal val="0"/>
                                          </p:val>
                                        </p:tav>
                                      </p:tavLst>
                                    </p:anim>
                                    <p:animEffect transition="in" filter="fade">
                                      <p:cBhvr>
                                        <p:cTn id="303" dur="500"/>
                                        <p:tgtEl>
                                          <p:spTgt spid="145"/>
                                        </p:tgtEl>
                                      </p:cBhvr>
                                    </p:animEffect>
                                  </p:childTnLst>
                                </p:cTn>
                              </p:par>
                            </p:childTnLst>
                          </p:cTn>
                        </p:par>
                        <p:par>
                          <p:cTn id="304" fill="hold" nodeType="afterGroup">
                            <p:stCondLst>
                              <p:cond delay="500"/>
                            </p:stCondLst>
                            <p:childTnLst>
                              <p:par>
                                <p:cTn id="305" presetID="22" presetClass="entr" presetSubtype="4" fill="hold" nodeType="afterEffect">
                                  <p:stCondLst>
                                    <p:cond delay="0"/>
                                  </p:stCondLst>
                                  <p:childTnLst>
                                    <p:set>
                                      <p:cBhvr>
                                        <p:cTn id="306" dur="1" fill="hold">
                                          <p:stCondLst>
                                            <p:cond delay="0"/>
                                          </p:stCondLst>
                                        </p:cTn>
                                        <p:tgtEl>
                                          <p:spTgt spid="196"/>
                                        </p:tgtEl>
                                        <p:attrNameLst>
                                          <p:attrName>style.visibility</p:attrName>
                                        </p:attrNameLst>
                                      </p:cBhvr>
                                      <p:to>
                                        <p:strVal val="visible"/>
                                      </p:to>
                                    </p:set>
                                    <p:animEffect transition="in" filter="wipe(down)">
                                      <p:cBhvr>
                                        <p:cTn id="307" dur="500"/>
                                        <p:tgtEl>
                                          <p:spTgt spid="196"/>
                                        </p:tgtEl>
                                      </p:cBhvr>
                                    </p:animEffect>
                                  </p:childTnLst>
                                </p:cTn>
                              </p:par>
                              <p:par>
                                <p:cTn id="308" presetID="22" presetClass="entr" presetSubtype="4" fill="hold" nodeType="withEffect">
                                  <p:stCondLst>
                                    <p:cond delay="0"/>
                                  </p:stCondLst>
                                  <p:childTnLst>
                                    <p:set>
                                      <p:cBhvr>
                                        <p:cTn id="309" dur="1" fill="hold">
                                          <p:stCondLst>
                                            <p:cond delay="0"/>
                                          </p:stCondLst>
                                        </p:cTn>
                                        <p:tgtEl>
                                          <p:spTgt spid="198"/>
                                        </p:tgtEl>
                                        <p:attrNameLst>
                                          <p:attrName>style.visibility</p:attrName>
                                        </p:attrNameLst>
                                      </p:cBhvr>
                                      <p:to>
                                        <p:strVal val="visible"/>
                                      </p:to>
                                    </p:set>
                                    <p:animEffect transition="in" filter="wipe(down)">
                                      <p:cBhvr>
                                        <p:cTn id="310" dur="500"/>
                                        <p:tgtEl>
                                          <p:spTgt spid="198"/>
                                        </p:tgtEl>
                                      </p:cBhvr>
                                    </p:animEffect>
                                  </p:childTnLst>
                                </p:cTn>
                              </p:par>
                              <p:par>
                                <p:cTn id="311" presetID="22" presetClass="entr" presetSubtype="4" fill="hold" nodeType="withEffect">
                                  <p:stCondLst>
                                    <p:cond delay="0"/>
                                  </p:stCondLst>
                                  <p:childTnLst>
                                    <p:set>
                                      <p:cBhvr>
                                        <p:cTn id="312" dur="1" fill="hold">
                                          <p:stCondLst>
                                            <p:cond delay="0"/>
                                          </p:stCondLst>
                                        </p:cTn>
                                        <p:tgtEl>
                                          <p:spTgt spid="200"/>
                                        </p:tgtEl>
                                        <p:attrNameLst>
                                          <p:attrName>style.visibility</p:attrName>
                                        </p:attrNameLst>
                                      </p:cBhvr>
                                      <p:to>
                                        <p:strVal val="visible"/>
                                      </p:to>
                                    </p:set>
                                    <p:animEffect transition="in" filter="wipe(down)">
                                      <p:cBhvr>
                                        <p:cTn id="313" dur="500"/>
                                        <p:tgtEl>
                                          <p:spTgt spid="200"/>
                                        </p:tgtEl>
                                      </p:cBhvr>
                                    </p:animEffect>
                                  </p:childTnLst>
                                </p:cTn>
                              </p:par>
                              <p:par>
                                <p:cTn id="314" presetID="22" presetClass="entr" presetSubtype="4" fill="hold" nodeType="withEffect">
                                  <p:stCondLst>
                                    <p:cond delay="0"/>
                                  </p:stCondLst>
                                  <p:childTnLst>
                                    <p:set>
                                      <p:cBhvr>
                                        <p:cTn id="315" dur="1" fill="hold">
                                          <p:stCondLst>
                                            <p:cond delay="0"/>
                                          </p:stCondLst>
                                        </p:cTn>
                                        <p:tgtEl>
                                          <p:spTgt spid="202"/>
                                        </p:tgtEl>
                                        <p:attrNameLst>
                                          <p:attrName>style.visibility</p:attrName>
                                        </p:attrNameLst>
                                      </p:cBhvr>
                                      <p:to>
                                        <p:strVal val="visible"/>
                                      </p:to>
                                    </p:set>
                                    <p:animEffect transition="in" filter="wipe(down)">
                                      <p:cBhvr>
                                        <p:cTn id="316" dur="500"/>
                                        <p:tgtEl>
                                          <p:spTgt spid="202"/>
                                        </p:tgtEl>
                                      </p:cBhvr>
                                    </p:animEffect>
                                  </p:childTnLst>
                                </p:cTn>
                              </p:par>
                              <p:par>
                                <p:cTn id="317" presetID="22" presetClass="entr" presetSubtype="4" fill="hold" nodeType="withEffect">
                                  <p:stCondLst>
                                    <p:cond delay="0"/>
                                  </p:stCondLst>
                                  <p:childTnLst>
                                    <p:set>
                                      <p:cBhvr>
                                        <p:cTn id="318" dur="1" fill="hold">
                                          <p:stCondLst>
                                            <p:cond delay="0"/>
                                          </p:stCondLst>
                                        </p:cTn>
                                        <p:tgtEl>
                                          <p:spTgt spid="204"/>
                                        </p:tgtEl>
                                        <p:attrNameLst>
                                          <p:attrName>style.visibility</p:attrName>
                                        </p:attrNameLst>
                                      </p:cBhvr>
                                      <p:to>
                                        <p:strVal val="visible"/>
                                      </p:to>
                                    </p:set>
                                    <p:animEffect transition="in" filter="wipe(down)">
                                      <p:cBhvr>
                                        <p:cTn id="319"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6" grpId="0" animBg="1"/>
      <p:bldP spid="37" grpId="0" animBg="1"/>
      <p:bldP spid="38" grpId="0"/>
      <p:bldP spid="39" grpId="0" animBg="1"/>
      <p:bldP spid="42" grpId="0"/>
      <p:bldP spid="43" grpId="0" animBg="1"/>
      <p:bldP spid="110" grpId="0"/>
      <p:bldP spid="112" grpId="0"/>
      <p:bldP spid="190" grpId="0"/>
      <p:bldP spid="190" grpId="1"/>
      <p:bldP spid="191" grpId="0"/>
      <p:bldP spid="191" grpId="1"/>
      <p:bldP spid="192" grpId="0"/>
      <p:bldP spid="192" grpId="1"/>
      <p:bldP spid="193" grpId="0"/>
      <p:bldP spid="193" grpId="1"/>
      <p:bldP spid="194" grpId="0"/>
      <p:bldP spid="19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2DF2A9-E16E-4B32-8618-D53B7B2725A6}"/>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7183AE22-C3E7-4486-ACFF-D1746E451470}"/>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500460A9-1BA8-4A90-83A4-205F36150B90}"/>
              </a:ext>
            </a:extLst>
          </p:cNvPr>
          <p:cNvSpPr>
            <a:spLocks noGrp="1"/>
          </p:cNvSpPr>
          <p:nvPr>
            <p:ph type="title"/>
          </p:nvPr>
        </p:nvSpPr>
        <p:spPr>
          <a:xfrm>
            <a:off x="2529946" y="2765616"/>
            <a:ext cx="10753200" cy="451576"/>
          </a:xfrm>
        </p:spPr>
        <p:txBody>
          <a:bodyPr/>
          <a:lstStyle/>
          <a:p>
            <a:r>
              <a:rPr lang="cs-CZ" dirty="0"/>
              <a:t>Tuková tkáň</a:t>
            </a:r>
          </a:p>
        </p:txBody>
      </p:sp>
      <p:sp>
        <p:nvSpPr>
          <p:cNvPr id="5" name="Zástupný obsah 4">
            <a:extLst>
              <a:ext uri="{FF2B5EF4-FFF2-40B4-BE49-F238E27FC236}">
                <a16:creationId xmlns:a16="http://schemas.microsoft.com/office/drawing/2014/main" id="{4DB7F1F3-20F1-4302-A008-52DDC8EC0ED3}"/>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404667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Obdélník 167">
            <a:extLst>
              <a:ext uri="{FF2B5EF4-FFF2-40B4-BE49-F238E27FC236}">
                <a16:creationId xmlns:a16="http://schemas.microsoft.com/office/drawing/2014/main" id="{ACAADFEE-10E1-4C3B-A96E-7B963D3E829F}"/>
              </a:ext>
            </a:extLst>
          </p:cNvPr>
          <p:cNvSpPr/>
          <p:nvPr/>
        </p:nvSpPr>
        <p:spPr>
          <a:xfrm>
            <a:off x="0" y="476250"/>
            <a:ext cx="6096000" cy="638175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69" name="Obdélník 168">
            <a:extLst>
              <a:ext uri="{FF2B5EF4-FFF2-40B4-BE49-F238E27FC236}">
                <a16:creationId xmlns:a16="http://schemas.microsoft.com/office/drawing/2014/main" id="{A1059271-D10B-4D88-8F9E-E78CF83BF90C}"/>
              </a:ext>
            </a:extLst>
          </p:cNvPr>
          <p:cNvSpPr/>
          <p:nvPr/>
        </p:nvSpPr>
        <p:spPr>
          <a:xfrm>
            <a:off x="6096001" y="476250"/>
            <a:ext cx="6210299" cy="63817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2" name="Skupina 8">
            <a:extLst>
              <a:ext uri="{FF2B5EF4-FFF2-40B4-BE49-F238E27FC236}">
                <a16:creationId xmlns:a16="http://schemas.microsoft.com/office/drawing/2014/main" id="{57F2DC5E-510F-4852-A3D5-D58F473E25A7}"/>
              </a:ext>
            </a:extLst>
          </p:cNvPr>
          <p:cNvGrpSpPr>
            <a:grpSpLocks/>
          </p:cNvGrpSpPr>
          <p:nvPr/>
        </p:nvGrpSpPr>
        <p:grpSpPr bwMode="auto">
          <a:xfrm>
            <a:off x="4151314" y="1658939"/>
            <a:ext cx="936625" cy="1031875"/>
            <a:chOff x="590508" y="1621050"/>
            <a:chExt cx="1452097" cy="1599675"/>
          </a:xfrm>
        </p:grpSpPr>
        <p:sp>
          <p:nvSpPr>
            <p:cNvPr id="6" name="Volný tvar 5">
              <a:extLst>
                <a:ext uri="{FF2B5EF4-FFF2-40B4-BE49-F238E27FC236}">
                  <a16:creationId xmlns:a16="http://schemas.microsoft.com/office/drawing/2014/main" id="{6E167B0C-F2EB-4E26-BA80-ACF14442AD39}"/>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Volný tvar 7">
              <a:extLst>
                <a:ext uri="{FF2B5EF4-FFF2-40B4-BE49-F238E27FC236}">
                  <a16:creationId xmlns:a16="http://schemas.microsoft.com/office/drawing/2014/main" id="{D661D7D7-73C1-4298-AB53-DCE4D6FDF04E}"/>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3" name="Skupina 9">
            <a:extLst>
              <a:ext uri="{FF2B5EF4-FFF2-40B4-BE49-F238E27FC236}">
                <a16:creationId xmlns:a16="http://schemas.microsoft.com/office/drawing/2014/main" id="{50F824D4-3A4A-4D55-A829-7AE680077232}"/>
              </a:ext>
            </a:extLst>
          </p:cNvPr>
          <p:cNvGrpSpPr>
            <a:grpSpLocks/>
          </p:cNvGrpSpPr>
          <p:nvPr/>
        </p:nvGrpSpPr>
        <p:grpSpPr bwMode="auto">
          <a:xfrm>
            <a:off x="6816725" y="1658939"/>
            <a:ext cx="935038" cy="1031875"/>
            <a:chOff x="590508" y="1621050"/>
            <a:chExt cx="1452097" cy="1599675"/>
          </a:xfrm>
        </p:grpSpPr>
        <p:sp>
          <p:nvSpPr>
            <p:cNvPr id="11" name="Volný tvar 10">
              <a:extLst>
                <a:ext uri="{FF2B5EF4-FFF2-40B4-BE49-F238E27FC236}">
                  <a16:creationId xmlns:a16="http://schemas.microsoft.com/office/drawing/2014/main" id="{C8DA7DE9-B8E2-41FD-AA62-B7F0AA966737}"/>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chemeClr val="accent5">
                <a:lumMod val="75000"/>
              </a:schemeClr>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Volný tvar 11">
              <a:extLst>
                <a:ext uri="{FF2B5EF4-FFF2-40B4-BE49-F238E27FC236}">
                  <a16:creationId xmlns:a16="http://schemas.microsoft.com/office/drawing/2014/main" id="{9A7FE666-5DE8-4617-8F2C-181270CB58A0}"/>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4" name="Skupina 12">
            <a:extLst>
              <a:ext uri="{FF2B5EF4-FFF2-40B4-BE49-F238E27FC236}">
                <a16:creationId xmlns:a16="http://schemas.microsoft.com/office/drawing/2014/main" id="{9255BF19-85CF-466A-A97E-586C657D50B1}"/>
              </a:ext>
            </a:extLst>
          </p:cNvPr>
          <p:cNvGrpSpPr>
            <a:grpSpLocks/>
          </p:cNvGrpSpPr>
          <p:nvPr/>
        </p:nvGrpSpPr>
        <p:grpSpPr bwMode="auto">
          <a:xfrm>
            <a:off x="7319964" y="1658939"/>
            <a:ext cx="936625" cy="1031875"/>
            <a:chOff x="590508" y="1621050"/>
            <a:chExt cx="1452097" cy="1599675"/>
          </a:xfrm>
        </p:grpSpPr>
        <p:sp>
          <p:nvSpPr>
            <p:cNvPr id="14" name="Volný tvar 13">
              <a:extLst>
                <a:ext uri="{FF2B5EF4-FFF2-40B4-BE49-F238E27FC236}">
                  <a16:creationId xmlns:a16="http://schemas.microsoft.com/office/drawing/2014/main" id="{E01CAEEF-6EE0-41A7-B00C-560B324A95CD}"/>
                </a:ext>
              </a:extLst>
            </p:cNvPr>
            <p:cNvSpPr/>
            <p:nvPr/>
          </p:nvSpPr>
          <p:spPr>
            <a:xfrm rot="7885886">
              <a:off x="516719" y="1694839"/>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Volný tvar 14">
              <a:extLst>
                <a:ext uri="{FF2B5EF4-FFF2-40B4-BE49-F238E27FC236}">
                  <a16:creationId xmlns:a16="http://schemas.microsoft.com/office/drawing/2014/main" id="{647146DB-72E1-445D-8331-2E9C285E5D39}"/>
                </a:ext>
              </a:extLst>
            </p:cNvPr>
            <p:cNvSpPr/>
            <p:nvPr/>
          </p:nvSpPr>
          <p:spPr>
            <a:xfrm>
              <a:off x="1259949" y="1916375"/>
              <a:ext cx="206739"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5" name="Skupina 15">
            <a:extLst>
              <a:ext uri="{FF2B5EF4-FFF2-40B4-BE49-F238E27FC236}">
                <a16:creationId xmlns:a16="http://schemas.microsoft.com/office/drawing/2014/main" id="{7A420219-20CE-401B-9AA7-B9ED02AF57C4}"/>
              </a:ext>
            </a:extLst>
          </p:cNvPr>
          <p:cNvGrpSpPr>
            <a:grpSpLocks/>
          </p:cNvGrpSpPr>
          <p:nvPr/>
        </p:nvGrpSpPr>
        <p:grpSpPr bwMode="auto">
          <a:xfrm>
            <a:off x="3648075" y="1658939"/>
            <a:ext cx="935038" cy="1031875"/>
            <a:chOff x="590508" y="1621050"/>
            <a:chExt cx="1452097" cy="1599675"/>
          </a:xfrm>
        </p:grpSpPr>
        <p:sp>
          <p:nvSpPr>
            <p:cNvPr id="17" name="Volný tvar 16">
              <a:extLst>
                <a:ext uri="{FF2B5EF4-FFF2-40B4-BE49-F238E27FC236}">
                  <a16:creationId xmlns:a16="http://schemas.microsoft.com/office/drawing/2014/main" id="{46559CBE-2395-4D92-B8D6-47E59F83F61D}"/>
                </a:ext>
              </a:extLst>
            </p:cNvPr>
            <p:cNvSpPr/>
            <p:nvPr/>
          </p:nvSpPr>
          <p:spPr>
            <a:xfrm rot="7885886">
              <a:off x="516718" y="1694840"/>
              <a:ext cx="1599675" cy="1452097"/>
            </a:xfrm>
            <a:custGeom>
              <a:avLst/>
              <a:gdLst>
                <a:gd name="connsiteX0" fmla="*/ 4572 w 3436620"/>
                <a:gd name="connsiteY0" fmla="*/ 1563624 h 2869692"/>
                <a:gd name="connsiteX1" fmla="*/ 416052 w 3436620"/>
                <a:gd name="connsiteY1" fmla="*/ 1609344 h 2869692"/>
                <a:gd name="connsiteX2" fmla="*/ 690372 w 3436620"/>
                <a:gd name="connsiteY2" fmla="*/ 1737360 h 2869692"/>
                <a:gd name="connsiteX3" fmla="*/ 973836 w 3436620"/>
                <a:gd name="connsiteY3" fmla="*/ 1746504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690372 w 3436620"/>
                <a:gd name="connsiteY2" fmla="*/ 1737360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312164 w 3436620"/>
                <a:gd name="connsiteY4" fmla="*/ 1645920 h 2869692"/>
                <a:gd name="connsiteX5" fmla="*/ 1970532 w 3436620"/>
                <a:gd name="connsiteY5" fmla="*/ 1069848 h 2869692"/>
                <a:gd name="connsiteX6" fmla="*/ 2537460 w 3436620"/>
                <a:gd name="connsiteY6" fmla="*/ 548640 h 2869692"/>
                <a:gd name="connsiteX7" fmla="*/ 3003804 w 3436620"/>
                <a:gd name="connsiteY7" fmla="*/ 210312 h 2869692"/>
                <a:gd name="connsiteX8" fmla="*/ 3022092 w 3436620"/>
                <a:gd name="connsiteY8" fmla="*/ 9144 h 2869692"/>
                <a:gd name="connsiteX9" fmla="*/ 3296412 w 3436620"/>
                <a:gd name="connsiteY9" fmla="*/ 155448 h 2869692"/>
                <a:gd name="connsiteX10" fmla="*/ 3433572 w 3436620"/>
                <a:gd name="connsiteY10" fmla="*/ 274320 h 2869692"/>
                <a:gd name="connsiteX11" fmla="*/ 3314700 w 3436620"/>
                <a:gd name="connsiteY11" fmla="*/ 320040 h 2869692"/>
                <a:gd name="connsiteX12" fmla="*/ 3104388 w 3436620"/>
                <a:gd name="connsiteY12" fmla="*/ 329184 h 2869692"/>
                <a:gd name="connsiteX13" fmla="*/ 2318004 w 3436620"/>
                <a:gd name="connsiteY13" fmla="*/ 886968 h 2869692"/>
                <a:gd name="connsiteX14" fmla="*/ 1421892 w 3436620"/>
                <a:gd name="connsiteY14" fmla="*/ 1700784 h 2869692"/>
                <a:gd name="connsiteX15" fmla="*/ 1385316 w 3436620"/>
                <a:gd name="connsiteY15" fmla="*/ 1938528 h 2869692"/>
                <a:gd name="connsiteX16" fmla="*/ 1815084 w 3436620"/>
                <a:gd name="connsiteY16" fmla="*/ 1691640 h 2869692"/>
                <a:gd name="connsiteX17" fmla="*/ 1997964 w 3436620"/>
                <a:gd name="connsiteY17" fmla="*/ 1645920 h 2869692"/>
                <a:gd name="connsiteX18" fmla="*/ 1513332 w 3436620"/>
                <a:gd name="connsiteY18" fmla="*/ 1929384 h 2869692"/>
                <a:gd name="connsiteX19" fmla="*/ 1440180 w 3436620"/>
                <a:gd name="connsiteY19" fmla="*/ 2020824 h 2869692"/>
                <a:gd name="connsiteX20" fmla="*/ 1540764 w 3436620"/>
                <a:gd name="connsiteY20" fmla="*/ 2185416 h 2869692"/>
                <a:gd name="connsiteX21" fmla="*/ 1732788 w 3436620"/>
                <a:gd name="connsiteY21" fmla="*/ 2304288 h 2869692"/>
                <a:gd name="connsiteX22" fmla="*/ 1367028 w 3436620"/>
                <a:gd name="connsiteY22" fmla="*/ 2185416 h 2869692"/>
                <a:gd name="connsiteX23" fmla="*/ 1476756 w 3436620"/>
                <a:gd name="connsiteY23" fmla="*/ 2423160 h 2869692"/>
                <a:gd name="connsiteX24" fmla="*/ 1248156 w 3436620"/>
                <a:gd name="connsiteY24" fmla="*/ 2231136 h 2869692"/>
                <a:gd name="connsiteX25" fmla="*/ 1037844 w 3436620"/>
                <a:gd name="connsiteY25" fmla="*/ 2340864 h 2869692"/>
                <a:gd name="connsiteX26" fmla="*/ 909828 w 3436620"/>
                <a:gd name="connsiteY26" fmla="*/ 2834640 h 2869692"/>
                <a:gd name="connsiteX27" fmla="*/ 964692 w 3436620"/>
                <a:gd name="connsiteY27" fmla="*/ 2304288 h 2869692"/>
                <a:gd name="connsiteX28" fmla="*/ 754380 w 3436620"/>
                <a:gd name="connsiteY28" fmla="*/ 2459736 h 2869692"/>
                <a:gd name="connsiteX29" fmla="*/ 589788 w 3436620"/>
                <a:gd name="connsiteY29" fmla="*/ 2770632 h 2869692"/>
                <a:gd name="connsiteX30" fmla="*/ 370332 w 3436620"/>
                <a:gd name="connsiteY30" fmla="*/ 2862072 h 2869692"/>
                <a:gd name="connsiteX31" fmla="*/ 571500 w 3436620"/>
                <a:gd name="connsiteY31" fmla="*/ 2724912 h 2869692"/>
                <a:gd name="connsiteX32" fmla="*/ 726948 w 3436620"/>
                <a:gd name="connsiteY32" fmla="*/ 2331720 h 2869692"/>
                <a:gd name="connsiteX33" fmla="*/ 571500 w 3436620"/>
                <a:gd name="connsiteY33" fmla="*/ 2157984 h 2869692"/>
                <a:gd name="connsiteX34" fmla="*/ 196596 w 3436620"/>
                <a:gd name="connsiteY34" fmla="*/ 2322576 h 2869692"/>
                <a:gd name="connsiteX35" fmla="*/ 32004 w 3436620"/>
                <a:gd name="connsiteY35" fmla="*/ 2203704 h 2869692"/>
                <a:gd name="connsiteX36" fmla="*/ 214884 w 3436620"/>
                <a:gd name="connsiteY36" fmla="*/ 2276856 h 2869692"/>
                <a:gd name="connsiteX37" fmla="*/ 489204 w 3436620"/>
                <a:gd name="connsiteY37" fmla="*/ 2112264 h 2869692"/>
                <a:gd name="connsiteX38" fmla="*/ 608076 w 3436620"/>
                <a:gd name="connsiteY38" fmla="*/ 2002536 h 2869692"/>
                <a:gd name="connsiteX39" fmla="*/ 544068 w 3436620"/>
                <a:gd name="connsiteY39" fmla="*/ 1856232 h 2869692"/>
                <a:gd name="connsiteX40" fmla="*/ 525780 w 3436620"/>
                <a:gd name="connsiteY40" fmla="*/ 1764792 h 2869692"/>
                <a:gd name="connsiteX41" fmla="*/ 443484 w 3436620"/>
                <a:gd name="connsiteY41" fmla="*/ 1673352 h 2869692"/>
                <a:gd name="connsiteX42" fmla="*/ 4572 w 3436620"/>
                <a:gd name="connsiteY42"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882413 w 3436620"/>
                <a:gd name="connsiteY4" fmla="*/ 1570484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977174 w 3436620"/>
                <a:gd name="connsiteY3" fmla="*/ 1582838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859580 w 3436620"/>
                <a:gd name="connsiteY3" fmla="*/ 1014326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773900 w 3436620"/>
                <a:gd name="connsiteY2" fmla="*/ 1570161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 name="connsiteX0" fmla="*/ 4572 w 3436620"/>
                <a:gd name="connsiteY0" fmla="*/ 1563624 h 2869692"/>
                <a:gd name="connsiteX1" fmla="*/ 416052 w 3436620"/>
                <a:gd name="connsiteY1" fmla="*/ 1609344 h 2869692"/>
                <a:gd name="connsiteX2" fmla="*/ 672263 w 3436620"/>
                <a:gd name="connsiteY2" fmla="*/ 1563823 h 2869692"/>
                <a:gd name="connsiteX3" fmla="*/ 799254 w 3436620"/>
                <a:gd name="connsiteY3" fmla="*/ 1163612 h 2869692"/>
                <a:gd name="connsiteX4" fmla="*/ 1024824 w 3436620"/>
                <a:gd name="connsiteY4" fmla="*/ 1636826 h 2869692"/>
                <a:gd name="connsiteX5" fmla="*/ 1312164 w 3436620"/>
                <a:gd name="connsiteY5" fmla="*/ 1645920 h 2869692"/>
                <a:gd name="connsiteX6" fmla="*/ 1970532 w 3436620"/>
                <a:gd name="connsiteY6" fmla="*/ 1069848 h 2869692"/>
                <a:gd name="connsiteX7" fmla="*/ 2537460 w 3436620"/>
                <a:gd name="connsiteY7" fmla="*/ 548640 h 2869692"/>
                <a:gd name="connsiteX8" fmla="*/ 3003804 w 3436620"/>
                <a:gd name="connsiteY8" fmla="*/ 210312 h 2869692"/>
                <a:gd name="connsiteX9" fmla="*/ 3022092 w 3436620"/>
                <a:gd name="connsiteY9" fmla="*/ 9144 h 2869692"/>
                <a:gd name="connsiteX10" fmla="*/ 3296412 w 3436620"/>
                <a:gd name="connsiteY10" fmla="*/ 155448 h 2869692"/>
                <a:gd name="connsiteX11" fmla="*/ 3433572 w 3436620"/>
                <a:gd name="connsiteY11" fmla="*/ 274320 h 2869692"/>
                <a:gd name="connsiteX12" fmla="*/ 3314700 w 3436620"/>
                <a:gd name="connsiteY12" fmla="*/ 320040 h 2869692"/>
                <a:gd name="connsiteX13" fmla="*/ 3104388 w 3436620"/>
                <a:gd name="connsiteY13" fmla="*/ 329184 h 2869692"/>
                <a:gd name="connsiteX14" fmla="*/ 2318004 w 3436620"/>
                <a:gd name="connsiteY14" fmla="*/ 886968 h 2869692"/>
                <a:gd name="connsiteX15" fmla="*/ 1421892 w 3436620"/>
                <a:gd name="connsiteY15" fmla="*/ 1700784 h 2869692"/>
                <a:gd name="connsiteX16" fmla="*/ 1385316 w 3436620"/>
                <a:gd name="connsiteY16" fmla="*/ 1938528 h 2869692"/>
                <a:gd name="connsiteX17" fmla="*/ 1815084 w 3436620"/>
                <a:gd name="connsiteY17" fmla="*/ 1691640 h 2869692"/>
                <a:gd name="connsiteX18" fmla="*/ 1997964 w 3436620"/>
                <a:gd name="connsiteY18" fmla="*/ 1645920 h 2869692"/>
                <a:gd name="connsiteX19" fmla="*/ 1513332 w 3436620"/>
                <a:gd name="connsiteY19" fmla="*/ 1929384 h 2869692"/>
                <a:gd name="connsiteX20" fmla="*/ 1440180 w 3436620"/>
                <a:gd name="connsiteY20" fmla="*/ 2020824 h 2869692"/>
                <a:gd name="connsiteX21" fmla="*/ 1540764 w 3436620"/>
                <a:gd name="connsiteY21" fmla="*/ 2185416 h 2869692"/>
                <a:gd name="connsiteX22" fmla="*/ 1732788 w 3436620"/>
                <a:gd name="connsiteY22" fmla="*/ 2304288 h 2869692"/>
                <a:gd name="connsiteX23" fmla="*/ 1367028 w 3436620"/>
                <a:gd name="connsiteY23" fmla="*/ 2185416 h 2869692"/>
                <a:gd name="connsiteX24" fmla="*/ 1476756 w 3436620"/>
                <a:gd name="connsiteY24" fmla="*/ 2423160 h 2869692"/>
                <a:gd name="connsiteX25" fmla="*/ 1248156 w 3436620"/>
                <a:gd name="connsiteY25" fmla="*/ 2231136 h 2869692"/>
                <a:gd name="connsiteX26" fmla="*/ 1037844 w 3436620"/>
                <a:gd name="connsiteY26" fmla="*/ 2340864 h 2869692"/>
                <a:gd name="connsiteX27" fmla="*/ 909828 w 3436620"/>
                <a:gd name="connsiteY27" fmla="*/ 2834640 h 2869692"/>
                <a:gd name="connsiteX28" fmla="*/ 964692 w 3436620"/>
                <a:gd name="connsiteY28" fmla="*/ 2304288 h 2869692"/>
                <a:gd name="connsiteX29" fmla="*/ 754380 w 3436620"/>
                <a:gd name="connsiteY29" fmla="*/ 2459736 h 2869692"/>
                <a:gd name="connsiteX30" fmla="*/ 589788 w 3436620"/>
                <a:gd name="connsiteY30" fmla="*/ 2770632 h 2869692"/>
                <a:gd name="connsiteX31" fmla="*/ 370332 w 3436620"/>
                <a:gd name="connsiteY31" fmla="*/ 2862072 h 2869692"/>
                <a:gd name="connsiteX32" fmla="*/ 571500 w 3436620"/>
                <a:gd name="connsiteY32" fmla="*/ 2724912 h 2869692"/>
                <a:gd name="connsiteX33" fmla="*/ 726948 w 3436620"/>
                <a:gd name="connsiteY33" fmla="*/ 2331720 h 2869692"/>
                <a:gd name="connsiteX34" fmla="*/ 571500 w 3436620"/>
                <a:gd name="connsiteY34" fmla="*/ 2157984 h 2869692"/>
                <a:gd name="connsiteX35" fmla="*/ 196596 w 3436620"/>
                <a:gd name="connsiteY35" fmla="*/ 2322576 h 2869692"/>
                <a:gd name="connsiteX36" fmla="*/ 32004 w 3436620"/>
                <a:gd name="connsiteY36" fmla="*/ 2203704 h 2869692"/>
                <a:gd name="connsiteX37" fmla="*/ 214884 w 3436620"/>
                <a:gd name="connsiteY37" fmla="*/ 2276856 h 2869692"/>
                <a:gd name="connsiteX38" fmla="*/ 489204 w 3436620"/>
                <a:gd name="connsiteY38" fmla="*/ 2112264 h 2869692"/>
                <a:gd name="connsiteX39" fmla="*/ 608076 w 3436620"/>
                <a:gd name="connsiteY39" fmla="*/ 2002536 h 2869692"/>
                <a:gd name="connsiteX40" fmla="*/ 544068 w 3436620"/>
                <a:gd name="connsiteY40" fmla="*/ 1856232 h 2869692"/>
                <a:gd name="connsiteX41" fmla="*/ 525780 w 3436620"/>
                <a:gd name="connsiteY41" fmla="*/ 1764792 h 2869692"/>
                <a:gd name="connsiteX42" fmla="*/ 443484 w 3436620"/>
                <a:gd name="connsiteY42" fmla="*/ 1673352 h 2869692"/>
                <a:gd name="connsiteX43" fmla="*/ 4572 w 3436620"/>
                <a:gd name="connsiteY43" fmla="*/ 1563624 h 286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36620" h="2869692">
                  <a:moveTo>
                    <a:pt x="4572" y="1563624"/>
                  </a:moveTo>
                  <a:cubicBezTo>
                    <a:pt x="0" y="1552956"/>
                    <a:pt x="304770" y="1609311"/>
                    <a:pt x="416052" y="1609344"/>
                  </a:cubicBezTo>
                  <a:cubicBezTo>
                    <a:pt x="527334" y="1609377"/>
                    <a:pt x="578743" y="1568241"/>
                    <a:pt x="672263" y="1563823"/>
                  </a:cubicBezTo>
                  <a:cubicBezTo>
                    <a:pt x="784761" y="1567100"/>
                    <a:pt x="767606" y="895501"/>
                    <a:pt x="799254" y="1163612"/>
                  </a:cubicBezTo>
                  <a:cubicBezTo>
                    <a:pt x="817339" y="1163666"/>
                    <a:pt x="939339" y="1556441"/>
                    <a:pt x="1024824" y="1636826"/>
                  </a:cubicBezTo>
                  <a:cubicBezTo>
                    <a:pt x="1110309" y="1717211"/>
                    <a:pt x="1154546" y="1740416"/>
                    <a:pt x="1312164" y="1645920"/>
                  </a:cubicBezTo>
                  <a:cubicBezTo>
                    <a:pt x="1469782" y="1551424"/>
                    <a:pt x="1766316" y="1252728"/>
                    <a:pt x="1970532" y="1069848"/>
                  </a:cubicBezTo>
                  <a:cubicBezTo>
                    <a:pt x="2174748" y="886968"/>
                    <a:pt x="2365248" y="691896"/>
                    <a:pt x="2537460" y="548640"/>
                  </a:cubicBezTo>
                  <a:cubicBezTo>
                    <a:pt x="2709672" y="405384"/>
                    <a:pt x="2923032" y="300228"/>
                    <a:pt x="3003804" y="210312"/>
                  </a:cubicBezTo>
                  <a:cubicBezTo>
                    <a:pt x="3084576" y="120396"/>
                    <a:pt x="2973324" y="18288"/>
                    <a:pt x="3022092" y="9144"/>
                  </a:cubicBezTo>
                  <a:cubicBezTo>
                    <a:pt x="3070860" y="0"/>
                    <a:pt x="3227832" y="111252"/>
                    <a:pt x="3296412" y="155448"/>
                  </a:cubicBezTo>
                  <a:cubicBezTo>
                    <a:pt x="3364992" y="199644"/>
                    <a:pt x="3430524" y="246888"/>
                    <a:pt x="3433572" y="274320"/>
                  </a:cubicBezTo>
                  <a:cubicBezTo>
                    <a:pt x="3436620" y="301752"/>
                    <a:pt x="3369564" y="310896"/>
                    <a:pt x="3314700" y="320040"/>
                  </a:cubicBezTo>
                  <a:cubicBezTo>
                    <a:pt x="3259836" y="329184"/>
                    <a:pt x="3270504" y="234696"/>
                    <a:pt x="3104388" y="329184"/>
                  </a:cubicBezTo>
                  <a:cubicBezTo>
                    <a:pt x="2938272" y="423672"/>
                    <a:pt x="2598420" y="658368"/>
                    <a:pt x="2318004" y="886968"/>
                  </a:cubicBezTo>
                  <a:cubicBezTo>
                    <a:pt x="2037588" y="1115568"/>
                    <a:pt x="1577340" y="1525524"/>
                    <a:pt x="1421892" y="1700784"/>
                  </a:cubicBezTo>
                  <a:cubicBezTo>
                    <a:pt x="1266444" y="1876044"/>
                    <a:pt x="1319784" y="1940052"/>
                    <a:pt x="1385316" y="1938528"/>
                  </a:cubicBezTo>
                  <a:cubicBezTo>
                    <a:pt x="1450848" y="1937004"/>
                    <a:pt x="1712976" y="1740408"/>
                    <a:pt x="1815084" y="1691640"/>
                  </a:cubicBezTo>
                  <a:cubicBezTo>
                    <a:pt x="1917192" y="1642872"/>
                    <a:pt x="2048256" y="1606296"/>
                    <a:pt x="1997964" y="1645920"/>
                  </a:cubicBezTo>
                  <a:cubicBezTo>
                    <a:pt x="1947672" y="1685544"/>
                    <a:pt x="1606296" y="1866900"/>
                    <a:pt x="1513332" y="1929384"/>
                  </a:cubicBezTo>
                  <a:cubicBezTo>
                    <a:pt x="1420368" y="1991868"/>
                    <a:pt x="1435608" y="1978152"/>
                    <a:pt x="1440180" y="2020824"/>
                  </a:cubicBezTo>
                  <a:cubicBezTo>
                    <a:pt x="1444752" y="2063496"/>
                    <a:pt x="1491996" y="2138172"/>
                    <a:pt x="1540764" y="2185416"/>
                  </a:cubicBezTo>
                  <a:cubicBezTo>
                    <a:pt x="1589532" y="2232660"/>
                    <a:pt x="1761744" y="2304288"/>
                    <a:pt x="1732788" y="2304288"/>
                  </a:cubicBezTo>
                  <a:cubicBezTo>
                    <a:pt x="1703832" y="2304288"/>
                    <a:pt x="1409700" y="2165604"/>
                    <a:pt x="1367028" y="2185416"/>
                  </a:cubicBezTo>
                  <a:cubicBezTo>
                    <a:pt x="1324356" y="2205228"/>
                    <a:pt x="1496568" y="2415540"/>
                    <a:pt x="1476756" y="2423160"/>
                  </a:cubicBezTo>
                  <a:cubicBezTo>
                    <a:pt x="1456944" y="2430780"/>
                    <a:pt x="1321308" y="2244852"/>
                    <a:pt x="1248156" y="2231136"/>
                  </a:cubicBezTo>
                  <a:cubicBezTo>
                    <a:pt x="1175004" y="2217420"/>
                    <a:pt x="1094232" y="2240280"/>
                    <a:pt x="1037844" y="2340864"/>
                  </a:cubicBezTo>
                  <a:cubicBezTo>
                    <a:pt x="981456" y="2441448"/>
                    <a:pt x="922020" y="2840736"/>
                    <a:pt x="909828" y="2834640"/>
                  </a:cubicBezTo>
                  <a:cubicBezTo>
                    <a:pt x="897636" y="2828544"/>
                    <a:pt x="990600" y="2366772"/>
                    <a:pt x="964692" y="2304288"/>
                  </a:cubicBezTo>
                  <a:cubicBezTo>
                    <a:pt x="938784" y="2241804"/>
                    <a:pt x="816864" y="2382012"/>
                    <a:pt x="754380" y="2459736"/>
                  </a:cubicBezTo>
                  <a:cubicBezTo>
                    <a:pt x="691896" y="2537460"/>
                    <a:pt x="653796" y="2703576"/>
                    <a:pt x="589788" y="2770632"/>
                  </a:cubicBezTo>
                  <a:cubicBezTo>
                    <a:pt x="525780" y="2837688"/>
                    <a:pt x="373380" y="2869692"/>
                    <a:pt x="370332" y="2862072"/>
                  </a:cubicBezTo>
                  <a:cubicBezTo>
                    <a:pt x="367284" y="2854452"/>
                    <a:pt x="512064" y="2813304"/>
                    <a:pt x="571500" y="2724912"/>
                  </a:cubicBezTo>
                  <a:cubicBezTo>
                    <a:pt x="630936" y="2636520"/>
                    <a:pt x="726948" y="2426208"/>
                    <a:pt x="726948" y="2331720"/>
                  </a:cubicBezTo>
                  <a:cubicBezTo>
                    <a:pt x="726948" y="2237232"/>
                    <a:pt x="659892" y="2159508"/>
                    <a:pt x="571500" y="2157984"/>
                  </a:cubicBezTo>
                  <a:cubicBezTo>
                    <a:pt x="483108" y="2156460"/>
                    <a:pt x="286512" y="2314956"/>
                    <a:pt x="196596" y="2322576"/>
                  </a:cubicBezTo>
                  <a:cubicBezTo>
                    <a:pt x="106680" y="2330196"/>
                    <a:pt x="28956" y="2211324"/>
                    <a:pt x="32004" y="2203704"/>
                  </a:cubicBezTo>
                  <a:cubicBezTo>
                    <a:pt x="35052" y="2196084"/>
                    <a:pt x="138684" y="2292096"/>
                    <a:pt x="214884" y="2276856"/>
                  </a:cubicBezTo>
                  <a:cubicBezTo>
                    <a:pt x="291084" y="2261616"/>
                    <a:pt x="423672" y="2157984"/>
                    <a:pt x="489204" y="2112264"/>
                  </a:cubicBezTo>
                  <a:cubicBezTo>
                    <a:pt x="554736" y="2066544"/>
                    <a:pt x="598932" y="2045208"/>
                    <a:pt x="608076" y="2002536"/>
                  </a:cubicBezTo>
                  <a:cubicBezTo>
                    <a:pt x="617220" y="1959864"/>
                    <a:pt x="557784" y="1895856"/>
                    <a:pt x="544068" y="1856232"/>
                  </a:cubicBezTo>
                  <a:cubicBezTo>
                    <a:pt x="530352" y="1816608"/>
                    <a:pt x="542544" y="1795272"/>
                    <a:pt x="525780" y="1764792"/>
                  </a:cubicBezTo>
                  <a:cubicBezTo>
                    <a:pt x="509016" y="1734312"/>
                    <a:pt x="527304" y="1705356"/>
                    <a:pt x="443484" y="1673352"/>
                  </a:cubicBezTo>
                  <a:cubicBezTo>
                    <a:pt x="359664" y="1641348"/>
                    <a:pt x="9144" y="1574292"/>
                    <a:pt x="4572" y="1563624"/>
                  </a:cubicBez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 name="Volný tvar 17">
              <a:extLst>
                <a:ext uri="{FF2B5EF4-FFF2-40B4-BE49-F238E27FC236}">
                  <a16:creationId xmlns:a16="http://schemas.microsoft.com/office/drawing/2014/main" id="{231F19DF-7512-4302-8E44-6A7F99E11EB3}"/>
                </a:ext>
              </a:extLst>
            </p:cNvPr>
            <p:cNvSpPr/>
            <p:nvPr/>
          </p:nvSpPr>
          <p:spPr>
            <a:xfrm>
              <a:off x="1258621" y="1916375"/>
              <a:ext cx="209555" cy="127974"/>
            </a:xfrm>
            <a:custGeom>
              <a:avLst/>
              <a:gdLst>
                <a:gd name="connsiteX0" fmla="*/ 7937 w 279399"/>
                <a:gd name="connsiteY0" fmla="*/ 97896 h 127529"/>
                <a:gd name="connsiteX1" fmla="*/ 141287 w 279399"/>
                <a:gd name="connsiteY1" fmla="*/ 8996 h 127529"/>
                <a:gd name="connsiteX2" fmla="*/ 271462 w 279399"/>
                <a:gd name="connsiteY2" fmla="*/ 43921 h 127529"/>
                <a:gd name="connsiteX3" fmla="*/ 188912 w 279399"/>
                <a:gd name="connsiteY3" fmla="*/ 113771 h 127529"/>
                <a:gd name="connsiteX4" fmla="*/ 7937 w 279399"/>
                <a:gd name="connsiteY4" fmla="*/ 97896 h 127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399" h="127529">
                  <a:moveTo>
                    <a:pt x="7937" y="97896"/>
                  </a:moveTo>
                  <a:cubicBezTo>
                    <a:pt x="0" y="80434"/>
                    <a:pt x="97366" y="17992"/>
                    <a:pt x="141287" y="8996"/>
                  </a:cubicBezTo>
                  <a:cubicBezTo>
                    <a:pt x="185208" y="0"/>
                    <a:pt x="263525" y="26459"/>
                    <a:pt x="271462" y="43921"/>
                  </a:cubicBezTo>
                  <a:cubicBezTo>
                    <a:pt x="279399" y="61383"/>
                    <a:pt x="230187" y="100013"/>
                    <a:pt x="188912" y="113771"/>
                  </a:cubicBezTo>
                  <a:cubicBezTo>
                    <a:pt x="147637" y="127529"/>
                    <a:pt x="15874" y="115358"/>
                    <a:pt x="7937" y="97896"/>
                  </a:cubicBezTo>
                  <a:close/>
                </a:path>
              </a:pathLst>
            </a:custGeom>
            <a:solidFill>
              <a:schemeClr val="accent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
        <p:nvSpPr>
          <p:cNvPr id="19" name="Volný tvar 18">
            <a:extLst>
              <a:ext uri="{FF2B5EF4-FFF2-40B4-BE49-F238E27FC236}">
                <a16:creationId xmlns:a16="http://schemas.microsoft.com/office/drawing/2014/main" id="{0F2683D8-4C48-44CE-8902-7EE85532DD5F}"/>
              </a:ext>
            </a:extLst>
          </p:cNvPr>
          <p:cNvSpPr/>
          <p:nvPr/>
        </p:nvSpPr>
        <p:spPr>
          <a:xfrm>
            <a:off x="1343025" y="765175"/>
            <a:ext cx="9620250" cy="863600"/>
          </a:xfrm>
          <a:custGeom>
            <a:avLst/>
            <a:gdLst>
              <a:gd name="connsiteX0" fmla="*/ 171450 w 9620250"/>
              <a:gd name="connsiteY0" fmla="*/ 234950 h 474663"/>
              <a:gd name="connsiteX1" fmla="*/ 923925 w 9620250"/>
              <a:gd name="connsiteY1" fmla="*/ 92075 h 474663"/>
              <a:gd name="connsiteX2" fmla="*/ 2876550 w 9620250"/>
              <a:gd name="connsiteY2" fmla="*/ 177800 h 474663"/>
              <a:gd name="connsiteX3" fmla="*/ 5553075 w 9620250"/>
              <a:gd name="connsiteY3" fmla="*/ 34925 h 474663"/>
              <a:gd name="connsiteX4" fmla="*/ 7486650 w 9620250"/>
              <a:gd name="connsiteY4" fmla="*/ 139700 h 474663"/>
              <a:gd name="connsiteX5" fmla="*/ 9315450 w 9620250"/>
              <a:gd name="connsiteY5" fmla="*/ 15875 h 474663"/>
              <a:gd name="connsiteX6" fmla="*/ 9315450 w 9620250"/>
              <a:gd name="connsiteY6" fmla="*/ 234950 h 474663"/>
              <a:gd name="connsiteX7" fmla="*/ 7953375 w 9620250"/>
              <a:gd name="connsiteY7" fmla="*/ 368300 h 474663"/>
              <a:gd name="connsiteX8" fmla="*/ 6124575 w 9620250"/>
              <a:gd name="connsiteY8" fmla="*/ 263525 h 474663"/>
              <a:gd name="connsiteX9" fmla="*/ 4105275 w 9620250"/>
              <a:gd name="connsiteY9" fmla="*/ 311150 h 474663"/>
              <a:gd name="connsiteX10" fmla="*/ 2514600 w 9620250"/>
              <a:gd name="connsiteY10" fmla="*/ 434975 h 474663"/>
              <a:gd name="connsiteX11" fmla="*/ 1162050 w 9620250"/>
              <a:gd name="connsiteY11" fmla="*/ 311150 h 474663"/>
              <a:gd name="connsiteX12" fmla="*/ 171450 w 9620250"/>
              <a:gd name="connsiteY12" fmla="*/ 463550 h 474663"/>
              <a:gd name="connsiteX13" fmla="*/ 171450 w 9620250"/>
              <a:gd name="connsiteY13" fmla="*/ 234950 h 47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0250" h="474663">
                <a:moveTo>
                  <a:pt x="171450" y="234950"/>
                </a:moveTo>
                <a:cubicBezTo>
                  <a:pt x="296862" y="173038"/>
                  <a:pt x="473075" y="101600"/>
                  <a:pt x="923925" y="92075"/>
                </a:cubicBezTo>
                <a:cubicBezTo>
                  <a:pt x="1374775" y="82550"/>
                  <a:pt x="2105025" y="187325"/>
                  <a:pt x="2876550" y="177800"/>
                </a:cubicBezTo>
                <a:cubicBezTo>
                  <a:pt x="3648075" y="168275"/>
                  <a:pt x="4784725" y="41275"/>
                  <a:pt x="5553075" y="34925"/>
                </a:cubicBezTo>
                <a:cubicBezTo>
                  <a:pt x="6321425" y="28575"/>
                  <a:pt x="6859588" y="142875"/>
                  <a:pt x="7486650" y="139700"/>
                </a:cubicBezTo>
                <a:cubicBezTo>
                  <a:pt x="8113712" y="136525"/>
                  <a:pt x="9010650" y="0"/>
                  <a:pt x="9315450" y="15875"/>
                </a:cubicBezTo>
                <a:cubicBezTo>
                  <a:pt x="9620250" y="31750"/>
                  <a:pt x="9542462" y="176213"/>
                  <a:pt x="9315450" y="234950"/>
                </a:cubicBezTo>
                <a:cubicBezTo>
                  <a:pt x="9088438" y="293687"/>
                  <a:pt x="8485187" y="363538"/>
                  <a:pt x="7953375" y="368300"/>
                </a:cubicBezTo>
                <a:cubicBezTo>
                  <a:pt x="7421563" y="373062"/>
                  <a:pt x="6124575" y="263525"/>
                  <a:pt x="6124575" y="263525"/>
                </a:cubicBezTo>
                <a:cubicBezTo>
                  <a:pt x="5483225" y="254000"/>
                  <a:pt x="4706938" y="282575"/>
                  <a:pt x="4105275" y="311150"/>
                </a:cubicBezTo>
                <a:cubicBezTo>
                  <a:pt x="3503612" y="339725"/>
                  <a:pt x="3005137" y="434975"/>
                  <a:pt x="2514600" y="434975"/>
                </a:cubicBezTo>
                <a:cubicBezTo>
                  <a:pt x="2024063" y="434975"/>
                  <a:pt x="1552575" y="306388"/>
                  <a:pt x="1162050" y="311150"/>
                </a:cubicBezTo>
                <a:cubicBezTo>
                  <a:pt x="771525" y="315913"/>
                  <a:pt x="342900" y="474663"/>
                  <a:pt x="171450" y="463550"/>
                </a:cubicBezTo>
                <a:cubicBezTo>
                  <a:pt x="0" y="452438"/>
                  <a:pt x="46038" y="296862"/>
                  <a:pt x="171450" y="2349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0" name="Osmicípá hvězda 19">
            <a:extLst>
              <a:ext uri="{FF2B5EF4-FFF2-40B4-BE49-F238E27FC236}">
                <a16:creationId xmlns:a16="http://schemas.microsoft.com/office/drawing/2014/main" id="{C0A036E5-B91C-4188-944B-0F44FB94B0BB}"/>
              </a:ext>
            </a:extLst>
          </p:cNvPr>
          <p:cNvSpPr/>
          <p:nvPr/>
        </p:nvSpPr>
        <p:spPr>
          <a:xfrm>
            <a:off x="1631950" y="1566864"/>
            <a:ext cx="287338" cy="288925"/>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1" name="TextovéPole 20">
            <a:extLst>
              <a:ext uri="{FF2B5EF4-FFF2-40B4-BE49-F238E27FC236}">
                <a16:creationId xmlns:a16="http://schemas.microsoft.com/office/drawing/2014/main" id="{B1AAA45A-F565-4830-88BA-18D03DE448A0}"/>
              </a:ext>
            </a:extLst>
          </p:cNvPr>
          <p:cNvSpPr txBox="1">
            <a:spLocks noChangeArrowheads="1"/>
          </p:cNvSpPr>
          <p:nvPr/>
        </p:nvSpPr>
        <p:spPr bwMode="auto">
          <a:xfrm>
            <a:off x="1919289" y="1566864"/>
            <a:ext cx="822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LEPTIN</a:t>
            </a:r>
          </a:p>
        </p:txBody>
      </p:sp>
      <p:sp>
        <p:nvSpPr>
          <p:cNvPr id="32" name="Vývojový diagram: příprava 31">
            <a:extLst>
              <a:ext uri="{FF2B5EF4-FFF2-40B4-BE49-F238E27FC236}">
                <a16:creationId xmlns:a16="http://schemas.microsoft.com/office/drawing/2014/main" id="{16C51CC7-E374-416F-9E1F-1B43382907CF}"/>
              </a:ext>
            </a:extLst>
          </p:cNvPr>
          <p:cNvSpPr/>
          <p:nvPr/>
        </p:nvSpPr>
        <p:spPr>
          <a:xfrm>
            <a:off x="1631950" y="2071688"/>
            <a:ext cx="287338" cy="144462"/>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3" name="TextovéPole 32">
            <a:extLst>
              <a:ext uri="{FF2B5EF4-FFF2-40B4-BE49-F238E27FC236}">
                <a16:creationId xmlns:a16="http://schemas.microsoft.com/office/drawing/2014/main" id="{6F583F4D-A393-45DF-A3B9-9AA3CCA8D0BF}"/>
              </a:ext>
            </a:extLst>
          </p:cNvPr>
          <p:cNvSpPr txBox="1">
            <a:spLocks noChangeArrowheads="1"/>
          </p:cNvSpPr>
          <p:nvPr/>
        </p:nvSpPr>
        <p:spPr bwMode="auto">
          <a:xfrm>
            <a:off x="1919289" y="2000250"/>
            <a:ext cx="9032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INSULIN</a:t>
            </a:r>
          </a:p>
        </p:txBody>
      </p:sp>
      <p:sp>
        <p:nvSpPr>
          <p:cNvPr id="34" name="TextovéPole 33">
            <a:extLst>
              <a:ext uri="{FF2B5EF4-FFF2-40B4-BE49-F238E27FC236}">
                <a16:creationId xmlns:a16="http://schemas.microsoft.com/office/drawing/2014/main" id="{4ACA2625-1AE9-40AE-A8B5-BA1F920923B9}"/>
              </a:ext>
            </a:extLst>
          </p:cNvPr>
          <p:cNvSpPr txBox="1">
            <a:spLocks noChangeArrowheads="1"/>
          </p:cNvSpPr>
          <p:nvPr/>
        </p:nvSpPr>
        <p:spPr bwMode="auto">
          <a:xfrm rot="16200000">
            <a:off x="2967039" y="2051051"/>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NPY NEURON</a:t>
            </a:r>
          </a:p>
        </p:txBody>
      </p:sp>
      <p:sp>
        <p:nvSpPr>
          <p:cNvPr id="35" name="TextovéPole 34">
            <a:extLst>
              <a:ext uri="{FF2B5EF4-FFF2-40B4-BE49-F238E27FC236}">
                <a16:creationId xmlns:a16="http://schemas.microsoft.com/office/drawing/2014/main" id="{E76704A3-EFE8-4E90-A047-E5D5E11CEFE9}"/>
              </a:ext>
            </a:extLst>
          </p:cNvPr>
          <p:cNvSpPr txBox="1">
            <a:spLocks noChangeArrowheads="1"/>
          </p:cNvSpPr>
          <p:nvPr/>
        </p:nvSpPr>
        <p:spPr bwMode="auto">
          <a:xfrm rot="5400000">
            <a:off x="4375151" y="2051051"/>
            <a:ext cx="154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AgRP NEURON</a:t>
            </a:r>
          </a:p>
        </p:txBody>
      </p:sp>
      <p:sp>
        <p:nvSpPr>
          <p:cNvPr id="36" name="TextovéPole 35">
            <a:extLst>
              <a:ext uri="{FF2B5EF4-FFF2-40B4-BE49-F238E27FC236}">
                <a16:creationId xmlns:a16="http://schemas.microsoft.com/office/drawing/2014/main" id="{F4804265-B50E-4857-83FE-1BB690199F7B}"/>
              </a:ext>
            </a:extLst>
          </p:cNvPr>
          <p:cNvSpPr txBox="1">
            <a:spLocks noChangeArrowheads="1"/>
          </p:cNvSpPr>
          <p:nvPr/>
        </p:nvSpPr>
        <p:spPr bwMode="auto">
          <a:xfrm rot="16200000">
            <a:off x="6049964" y="2063751"/>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POMC NEURON</a:t>
            </a:r>
          </a:p>
        </p:txBody>
      </p:sp>
      <p:sp>
        <p:nvSpPr>
          <p:cNvPr id="37" name="TextovéPole 36">
            <a:extLst>
              <a:ext uri="{FF2B5EF4-FFF2-40B4-BE49-F238E27FC236}">
                <a16:creationId xmlns:a16="http://schemas.microsoft.com/office/drawing/2014/main" id="{420ECA20-84D0-4843-9F23-41C0983D128A}"/>
              </a:ext>
            </a:extLst>
          </p:cNvPr>
          <p:cNvSpPr txBox="1">
            <a:spLocks noChangeArrowheads="1"/>
          </p:cNvSpPr>
          <p:nvPr/>
        </p:nvSpPr>
        <p:spPr bwMode="auto">
          <a:xfrm rot="5400000">
            <a:off x="7562851" y="2063751"/>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CART NEURON</a:t>
            </a:r>
          </a:p>
        </p:txBody>
      </p:sp>
      <p:sp>
        <p:nvSpPr>
          <p:cNvPr id="38" name="Šipka dolů 37">
            <a:extLst>
              <a:ext uri="{FF2B5EF4-FFF2-40B4-BE49-F238E27FC236}">
                <a16:creationId xmlns:a16="http://schemas.microsoft.com/office/drawing/2014/main" id="{476FC47F-FA8D-4DD0-89FE-44A71BCEEA2E}"/>
              </a:ext>
            </a:extLst>
          </p:cNvPr>
          <p:cNvSpPr/>
          <p:nvPr/>
        </p:nvSpPr>
        <p:spPr>
          <a:xfrm rot="18845621" flipH="1">
            <a:off x="4804569" y="2909094"/>
            <a:ext cx="144462" cy="647700"/>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3" name="Elipsa 42">
            <a:extLst>
              <a:ext uri="{FF2B5EF4-FFF2-40B4-BE49-F238E27FC236}">
                <a16:creationId xmlns:a16="http://schemas.microsoft.com/office/drawing/2014/main" id="{70634AC1-CC3F-423C-B741-6C57A8D9A67E}"/>
              </a:ext>
            </a:extLst>
          </p:cNvPr>
          <p:cNvSpPr/>
          <p:nvPr/>
        </p:nvSpPr>
        <p:spPr>
          <a:xfrm>
            <a:off x="3432176" y="36036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4" name="Elipsa 43">
            <a:extLst>
              <a:ext uri="{FF2B5EF4-FFF2-40B4-BE49-F238E27FC236}">
                <a16:creationId xmlns:a16="http://schemas.microsoft.com/office/drawing/2014/main" id="{3D8DAA5E-D2EC-4C3A-B637-7AA4F834A53B}"/>
              </a:ext>
            </a:extLst>
          </p:cNvPr>
          <p:cNvSpPr/>
          <p:nvPr/>
        </p:nvSpPr>
        <p:spPr>
          <a:xfrm>
            <a:off x="3216276" y="3819525"/>
            <a:ext cx="358775"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5" name="Elipsa 44">
            <a:extLst>
              <a:ext uri="{FF2B5EF4-FFF2-40B4-BE49-F238E27FC236}">
                <a16:creationId xmlns:a16="http://schemas.microsoft.com/office/drawing/2014/main" id="{2807130E-0C9E-4882-8E57-9E00A721D6F4}"/>
              </a:ext>
            </a:extLst>
          </p:cNvPr>
          <p:cNvSpPr/>
          <p:nvPr/>
        </p:nvSpPr>
        <p:spPr>
          <a:xfrm>
            <a:off x="3648076" y="38195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6" name="Elipsa 45">
            <a:extLst>
              <a:ext uri="{FF2B5EF4-FFF2-40B4-BE49-F238E27FC236}">
                <a16:creationId xmlns:a16="http://schemas.microsoft.com/office/drawing/2014/main" id="{98CA3CCC-0F27-486A-ACBC-01E4C25C6425}"/>
              </a:ext>
            </a:extLst>
          </p:cNvPr>
          <p:cNvSpPr/>
          <p:nvPr/>
        </p:nvSpPr>
        <p:spPr>
          <a:xfrm>
            <a:off x="3432176" y="4035425"/>
            <a:ext cx="360363" cy="2159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8" name="Šipka dolů 47">
            <a:extLst>
              <a:ext uri="{FF2B5EF4-FFF2-40B4-BE49-F238E27FC236}">
                <a16:creationId xmlns:a16="http://schemas.microsoft.com/office/drawing/2014/main" id="{99549F99-C271-4741-B9D7-0D8B34C286AC}"/>
              </a:ext>
            </a:extLst>
          </p:cNvPr>
          <p:cNvSpPr/>
          <p:nvPr/>
        </p:nvSpPr>
        <p:spPr>
          <a:xfrm rot="2754379">
            <a:off x="3786188" y="2908300"/>
            <a:ext cx="144462" cy="649288"/>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0" name="Šipka dolů 49">
            <a:extLst>
              <a:ext uri="{FF2B5EF4-FFF2-40B4-BE49-F238E27FC236}">
                <a16:creationId xmlns:a16="http://schemas.microsoft.com/office/drawing/2014/main" id="{30DE9810-1FB3-4BD3-983C-CC3F6B6A6268}"/>
              </a:ext>
            </a:extLst>
          </p:cNvPr>
          <p:cNvSpPr/>
          <p:nvPr/>
        </p:nvSpPr>
        <p:spPr>
          <a:xfrm>
            <a:off x="7540625" y="2882901"/>
            <a:ext cx="139700" cy="360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1" name="Elipsa 50">
            <a:extLst>
              <a:ext uri="{FF2B5EF4-FFF2-40B4-BE49-F238E27FC236}">
                <a16:creationId xmlns:a16="http://schemas.microsoft.com/office/drawing/2014/main" id="{1837219B-2597-4116-B413-CCA70678D472}"/>
              </a:ext>
            </a:extLst>
          </p:cNvPr>
          <p:cNvSpPr/>
          <p:nvPr/>
        </p:nvSpPr>
        <p:spPr>
          <a:xfrm>
            <a:off x="4943476" y="36036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2" name="Elipsa 51">
            <a:extLst>
              <a:ext uri="{FF2B5EF4-FFF2-40B4-BE49-F238E27FC236}">
                <a16:creationId xmlns:a16="http://schemas.microsoft.com/office/drawing/2014/main" id="{31433053-F11E-43C7-A303-5C53BDC154C6}"/>
              </a:ext>
            </a:extLst>
          </p:cNvPr>
          <p:cNvSpPr/>
          <p:nvPr/>
        </p:nvSpPr>
        <p:spPr>
          <a:xfrm>
            <a:off x="47275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3" name="Elipsa 52">
            <a:extLst>
              <a:ext uri="{FF2B5EF4-FFF2-40B4-BE49-F238E27FC236}">
                <a16:creationId xmlns:a16="http://schemas.microsoft.com/office/drawing/2014/main" id="{72B848EC-506D-4905-82CD-141D08F61E33}"/>
              </a:ext>
            </a:extLst>
          </p:cNvPr>
          <p:cNvSpPr/>
          <p:nvPr/>
        </p:nvSpPr>
        <p:spPr>
          <a:xfrm>
            <a:off x="5159376" y="38195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4" name="Elipsa 53">
            <a:extLst>
              <a:ext uri="{FF2B5EF4-FFF2-40B4-BE49-F238E27FC236}">
                <a16:creationId xmlns:a16="http://schemas.microsoft.com/office/drawing/2014/main" id="{22D4C345-82D2-4E49-A975-5EB68227BB49}"/>
              </a:ext>
            </a:extLst>
          </p:cNvPr>
          <p:cNvSpPr/>
          <p:nvPr/>
        </p:nvSpPr>
        <p:spPr>
          <a:xfrm>
            <a:off x="4943476" y="4035425"/>
            <a:ext cx="360363" cy="2159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5" name="Elipsa 54">
            <a:extLst>
              <a:ext uri="{FF2B5EF4-FFF2-40B4-BE49-F238E27FC236}">
                <a16:creationId xmlns:a16="http://schemas.microsoft.com/office/drawing/2014/main" id="{0E9E3D03-04F0-4A42-A477-84D1CD3AB236}"/>
              </a:ext>
            </a:extLst>
          </p:cNvPr>
          <p:cNvSpPr/>
          <p:nvPr/>
        </p:nvSpPr>
        <p:spPr>
          <a:xfrm>
            <a:off x="6743701"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6" name="Elipsa 55">
            <a:extLst>
              <a:ext uri="{FF2B5EF4-FFF2-40B4-BE49-F238E27FC236}">
                <a16:creationId xmlns:a16="http://schemas.microsoft.com/office/drawing/2014/main" id="{0689FD71-EC34-49FF-96CB-59326CC293FC}"/>
              </a:ext>
            </a:extLst>
          </p:cNvPr>
          <p:cNvSpPr/>
          <p:nvPr/>
        </p:nvSpPr>
        <p:spPr>
          <a:xfrm>
            <a:off x="8256588"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7" name="Elipsa 56">
            <a:extLst>
              <a:ext uri="{FF2B5EF4-FFF2-40B4-BE49-F238E27FC236}">
                <a16:creationId xmlns:a16="http://schemas.microsoft.com/office/drawing/2014/main" id="{74F0F394-3067-4FB8-BF80-7F163FABB2DB}"/>
              </a:ext>
            </a:extLst>
          </p:cNvPr>
          <p:cNvSpPr/>
          <p:nvPr/>
        </p:nvSpPr>
        <p:spPr>
          <a:xfrm>
            <a:off x="7248526" y="3314700"/>
            <a:ext cx="360363"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8" name="Elipsa 57">
            <a:extLst>
              <a:ext uri="{FF2B5EF4-FFF2-40B4-BE49-F238E27FC236}">
                <a16:creationId xmlns:a16="http://schemas.microsoft.com/office/drawing/2014/main" id="{5F949947-2DFB-4D81-9CB4-7A459913BF4A}"/>
              </a:ext>
            </a:extLst>
          </p:cNvPr>
          <p:cNvSpPr/>
          <p:nvPr/>
        </p:nvSpPr>
        <p:spPr>
          <a:xfrm>
            <a:off x="7751763" y="3314700"/>
            <a:ext cx="360362" cy="217488"/>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105" name="TextovéPole 62">
            <a:extLst>
              <a:ext uri="{FF2B5EF4-FFF2-40B4-BE49-F238E27FC236}">
                <a16:creationId xmlns:a16="http://schemas.microsoft.com/office/drawing/2014/main" id="{847838F5-D12E-4E26-A162-3BCE66AEF822}"/>
              </a:ext>
            </a:extLst>
          </p:cNvPr>
          <p:cNvSpPr txBox="1">
            <a:spLocks noChangeArrowheads="1"/>
          </p:cNvSpPr>
          <p:nvPr/>
        </p:nvSpPr>
        <p:spPr bwMode="auto">
          <a:xfrm>
            <a:off x="9120188" y="939800"/>
            <a:ext cx="15922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BLOOD VESSEL</a:t>
            </a:r>
          </a:p>
        </p:txBody>
      </p:sp>
      <p:sp>
        <p:nvSpPr>
          <p:cNvPr id="64" name="TextovéPole 63">
            <a:extLst>
              <a:ext uri="{FF2B5EF4-FFF2-40B4-BE49-F238E27FC236}">
                <a16:creationId xmlns:a16="http://schemas.microsoft.com/office/drawing/2014/main" id="{1B7C124F-763D-4931-AF7B-3CC964C6061C}"/>
              </a:ext>
            </a:extLst>
          </p:cNvPr>
          <p:cNvSpPr txBox="1">
            <a:spLocks noChangeArrowheads="1"/>
          </p:cNvSpPr>
          <p:nvPr/>
        </p:nvSpPr>
        <p:spPr bwMode="auto">
          <a:xfrm>
            <a:off x="2805114" y="3532189"/>
            <a:ext cx="554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NPY</a:t>
            </a:r>
          </a:p>
        </p:txBody>
      </p:sp>
      <p:sp>
        <p:nvSpPr>
          <p:cNvPr id="65" name="TextovéPole 64">
            <a:extLst>
              <a:ext uri="{FF2B5EF4-FFF2-40B4-BE49-F238E27FC236}">
                <a16:creationId xmlns:a16="http://schemas.microsoft.com/office/drawing/2014/main" id="{8B5F6751-34DF-45F6-8272-A624E2D6A70D}"/>
              </a:ext>
            </a:extLst>
          </p:cNvPr>
          <p:cNvSpPr txBox="1">
            <a:spLocks noChangeArrowheads="1"/>
          </p:cNvSpPr>
          <p:nvPr/>
        </p:nvSpPr>
        <p:spPr bwMode="auto">
          <a:xfrm>
            <a:off x="4295775" y="3532189"/>
            <a:ext cx="6731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AgRP</a:t>
            </a:r>
          </a:p>
        </p:txBody>
      </p:sp>
      <p:sp>
        <p:nvSpPr>
          <p:cNvPr id="66" name="TextovéPole 65">
            <a:extLst>
              <a:ext uri="{FF2B5EF4-FFF2-40B4-BE49-F238E27FC236}">
                <a16:creationId xmlns:a16="http://schemas.microsoft.com/office/drawing/2014/main" id="{D083CAB4-8AD5-4D26-9FE0-E3507A068F9B}"/>
              </a:ext>
            </a:extLst>
          </p:cNvPr>
          <p:cNvSpPr txBox="1">
            <a:spLocks noChangeArrowheads="1"/>
          </p:cNvSpPr>
          <p:nvPr/>
        </p:nvSpPr>
        <p:spPr bwMode="auto">
          <a:xfrm>
            <a:off x="6743701" y="3027364"/>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cs-CZ" sz="1400" b="1"/>
              <a:t>α</a:t>
            </a:r>
            <a:r>
              <a:rPr lang="cs-CZ" altLang="cs-CZ" sz="1400" b="1"/>
              <a:t>-MSH</a:t>
            </a:r>
          </a:p>
        </p:txBody>
      </p:sp>
      <p:sp>
        <p:nvSpPr>
          <p:cNvPr id="68" name="Elipsa 67">
            <a:extLst>
              <a:ext uri="{FF2B5EF4-FFF2-40B4-BE49-F238E27FC236}">
                <a16:creationId xmlns:a16="http://schemas.microsoft.com/office/drawing/2014/main" id="{2B2D97CB-6AAE-4B4A-B75D-8DEE66D6AEB9}"/>
              </a:ext>
            </a:extLst>
          </p:cNvPr>
          <p:cNvSpPr/>
          <p:nvPr/>
        </p:nvSpPr>
        <p:spPr>
          <a:xfrm rot="16260000" flipH="1">
            <a:off x="5608638" y="5138738"/>
            <a:ext cx="152400" cy="7588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69" name="Elipsa 68">
            <a:extLst>
              <a:ext uri="{FF2B5EF4-FFF2-40B4-BE49-F238E27FC236}">
                <a16:creationId xmlns:a16="http://schemas.microsoft.com/office/drawing/2014/main" id="{28933597-4D87-4B20-89D7-CBE3A0263D03}"/>
              </a:ext>
            </a:extLst>
          </p:cNvPr>
          <p:cNvSpPr/>
          <p:nvPr/>
        </p:nvSpPr>
        <p:spPr>
          <a:xfrm rot="900000">
            <a:off x="5540375" y="5732464"/>
            <a:ext cx="160338" cy="52387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70" name="Elipsa 69">
            <a:extLst>
              <a:ext uri="{FF2B5EF4-FFF2-40B4-BE49-F238E27FC236}">
                <a16:creationId xmlns:a16="http://schemas.microsoft.com/office/drawing/2014/main" id="{57AA23CD-EB08-45F9-8263-712EB7917A86}"/>
              </a:ext>
            </a:extLst>
          </p:cNvPr>
          <p:cNvSpPr/>
          <p:nvPr/>
        </p:nvSpPr>
        <p:spPr>
          <a:xfrm rot="20700000" flipH="1">
            <a:off x="5665789" y="5745164"/>
            <a:ext cx="160337" cy="52228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71" name="Elipsa 70">
            <a:extLst>
              <a:ext uri="{FF2B5EF4-FFF2-40B4-BE49-F238E27FC236}">
                <a16:creationId xmlns:a16="http://schemas.microsoft.com/office/drawing/2014/main" id="{95EF4DEC-CA57-449B-B6B0-CA770F918705}"/>
              </a:ext>
            </a:extLst>
          </p:cNvPr>
          <p:cNvSpPr/>
          <p:nvPr/>
        </p:nvSpPr>
        <p:spPr>
          <a:xfrm>
            <a:off x="5534026" y="5303839"/>
            <a:ext cx="296863" cy="593725"/>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72" name="Elipsa 71">
            <a:extLst>
              <a:ext uri="{FF2B5EF4-FFF2-40B4-BE49-F238E27FC236}">
                <a16:creationId xmlns:a16="http://schemas.microsoft.com/office/drawing/2014/main" id="{60E436DD-97BA-4836-8D86-ADAE4F55829D}"/>
              </a:ext>
            </a:extLst>
          </p:cNvPr>
          <p:cNvSpPr/>
          <p:nvPr/>
        </p:nvSpPr>
        <p:spPr>
          <a:xfrm>
            <a:off x="5534026" y="5073650"/>
            <a:ext cx="296863" cy="3302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cs-CZ"/>
          </a:p>
        </p:txBody>
      </p:sp>
      <p:sp>
        <p:nvSpPr>
          <p:cNvPr id="73" name="TextovéPole 72">
            <a:extLst>
              <a:ext uri="{FF2B5EF4-FFF2-40B4-BE49-F238E27FC236}">
                <a16:creationId xmlns:a16="http://schemas.microsoft.com/office/drawing/2014/main" id="{AD0DEF1B-D381-4655-934F-AE7C53BE8F68}"/>
              </a:ext>
            </a:extLst>
          </p:cNvPr>
          <p:cNvSpPr txBox="1">
            <a:spLocks noChangeArrowheads="1"/>
          </p:cNvSpPr>
          <p:nvPr/>
        </p:nvSpPr>
        <p:spPr bwMode="auto">
          <a:xfrm>
            <a:off x="3071813" y="5548314"/>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MORE FOOD  INTAKE</a:t>
            </a:r>
          </a:p>
        </p:txBody>
      </p:sp>
      <p:sp>
        <p:nvSpPr>
          <p:cNvPr id="80" name="TextovéPole 79">
            <a:extLst>
              <a:ext uri="{FF2B5EF4-FFF2-40B4-BE49-F238E27FC236}">
                <a16:creationId xmlns:a16="http://schemas.microsoft.com/office/drawing/2014/main" id="{E43B9926-9DDC-4053-8B4D-7574BDE8AE47}"/>
              </a:ext>
            </a:extLst>
          </p:cNvPr>
          <p:cNvSpPr txBox="1">
            <a:spLocks noChangeArrowheads="1"/>
          </p:cNvSpPr>
          <p:nvPr/>
        </p:nvSpPr>
        <p:spPr bwMode="auto">
          <a:xfrm>
            <a:off x="7104064" y="5475289"/>
            <a:ext cx="197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LESS FOOD  INTAKE</a:t>
            </a:r>
          </a:p>
        </p:txBody>
      </p:sp>
      <p:sp>
        <p:nvSpPr>
          <p:cNvPr id="81" name="Šipka dolů 80">
            <a:extLst>
              <a:ext uri="{FF2B5EF4-FFF2-40B4-BE49-F238E27FC236}">
                <a16:creationId xmlns:a16="http://schemas.microsoft.com/office/drawing/2014/main" id="{C16D6513-98B1-4E27-B4DA-6413EC78FD70}"/>
              </a:ext>
            </a:extLst>
          </p:cNvPr>
          <p:cNvSpPr/>
          <p:nvPr/>
        </p:nvSpPr>
        <p:spPr>
          <a:xfrm rot="20177896" flipH="1">
            <a:off x="5211763" y="4324350"/>
            <a:ext cx="144462" cy="649288"/>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2" name="Šipka dolů 81">
            <a:extLst>
              <a:ext uri="{FF2B5EF4-FFF2-40B4-BE49-F238E27FC236}">
                <a16:creationId xmlns:a16="http://schemas.microsoft.com/office/drawing/2014/main" id="{0283E25B-B4BD-4BF4-962C-6818317FDE23}"/>
              </a:ext>
            </a:extLst>
          </p:cNvPr>
          <p:cNvSpPr/>
          <p:nvPr/>
        </p:nvSpPr>
        <p:spPr>
          <a:xfrm rot="17837991">
            <a:off x="4325145" y="3907632"/>
            <a:ext cx="144462" cy="1774825"/>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5" name="Šipka dolů 84">
            <a:extLst>
              <a:ext uri="{FF2B5EF4-FFF2-40B4-BE49-F238E27FC236}">
                <a16:creationId xmlns:a16="http://schemas.microsoft.com/office/drawing/2014/main" id="{3A445528-D150-430F-AE94-A72696150B8C}"/>
              </a:ext>
            </a:extLst>
          </p:cNvPr>
          <p:cNvSpPr/>
          <p:nvPr/>
        </p:nvSpPr>
        <p:spPr>
          <a:xfrm rot="4702626">
            <a:off x="6931026" y="4202113"/>
            <a:ext cx="138112" cy="1376363"/>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7" name="Skupina 90">
            <a:extLst>
              <a:ext uri="{FF2B5EF4-FFF2-40B4-BE49-F238E27FC236}">
                <a16:creationId xmlns:a16="http://schemas.microsoft.com/office/drawing/2014/main" id="{B925AFB8-74A3-4F79-A6CB-9806E38930E4}"/>
              </a:ext>
            </a:extLst>
          </p:cNvPr>
          <p:cNvGrpSpPr>
            <a:grpSpLocks/>
          </p:cNvGrpSpPr>
          <p:nvPr/>
        </p:nvGrpSpPr>
        <p:grpSpPr bwMode="auto">
          <a:xfrm>
            <a:off x="6672264" y="4035426"/>
            <a:ext cx="503237" cy="504825"/>
            <a:chOff x="5148064" y="4005064"/>
            <a:chExt cx="504056" cy="504056"/>
          </a:xfrm>
        </p:grpSpPr>
        <p:sp>
          <p:nvSpPr>
            <p:cNvPr id="86" name="Oblouk 85">
              <a:extLst>
                <a:ext uri="{FF2B5EF4-FFF2-40B4-BE49-F238E27FC236}">
                  <a16:creationId xmlns:a16="http://schemas.microsoft.com/office/drawing/2014/main" id="{8BF8A8E6-3547-424F-A238-1614376472BE}"/>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90" name="Obdélník 89">
              <a:extLst>
                <a:ext uri="{FF2B5EF4-FFF2-40B4-BE49-F238E27FC236}">
                  <a16:creationId xmlns:a16="http://schemas.microsoft.com/office/drawing/2014/main" id="{C1ADB6B1-CEFB-483B-81B4-F2337796C402}"/>
                </a:ext>
              </a:extLst>
            </p:cNvPr>
            <p:cNvSpPr/>
            <p:nvPr/>
          </p:nvSpPr>
          <p:spPr>
            <a:xfrm>
              <a:off x="5364315" y="4364878"/>
              <a:ext cx="46112"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9" name="Skupina 91">
            <a:extLst>
              <a:ext uri="{FF2B5EF4-FFF2-40B4-BE49-F238E27FC236}">
                <a16:creationId xmlns:a16="http://schemas.microsoft.com/office/drawing/2014/main" id="{EE8CB087-A1C4-4B0A-9416-8826D6E4494E}"/>
              </a:ext>
            </a:extLst>
          </p:cNvPr>
          <p:cNvGrpSpPr>
            <a:grpSpLocks/>
          </p:cNvGrpSpPr>
          <p:nvPr/>
        </p:nvGrpSpPr>
        <p:grpSpPr bwMode="auto">
          <a:xfrm>
            <a:off x="7175501" y="4035426"/>
            <a:ext cx="504825" cy="504825"/>
            <a:chOff x="5148064" y="4005064"/>
            <a:chExt cx="504056" cy="504056"/>
          </a:xfrm>
        </p:grpSpPr>
        <p:sp>
          <p:nvSpPr>
            <p:cNvPr id="93" name="Oblouk 92">
              <a:extLst>
                <a:ext uri="{FF2B5EF4-FFF2-40B4-BE49-F238E27FC236}">
                  <a16:creationId xmlns:a16="http://schemas.microsoft.com/office/drawing/2014/main" id="{0E38C70B-4DDD-43CE-8E77-7932A410D5B9}"/>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94" name="Obdélník 93">
              <a:extLst>
                <a:ext uri="{FF2B5EF4-FFF2-40B4-BE49-F238E27FC236}">
                  <a16:creationId xmlns:a16="http://schemas.microsoft.com/office/drawing/2014/main" id="{EFAAEA8A-3B50-432A-A210-31B2817D87E3}"/>
                </a:ext>
              </a:extLst>
            </p:cNvPr>
            <p:cNvSpPr/>
            <p:nvPr/>
          </p:nvSpPr>
          <p:spPr>
            <a:xfrm>
              <a:off x="5363635" y="4364878"/>
              <a:ext cx="45968"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10" name="Skupina 94">
            <a:extLst>
              <a:ext uri="{FF2B5EF4-FFF2-40B4-BE49-F238E27FC236}">
                <a16:creationId xmlns:a16="http://schemas.microsoft.com/office/drawing/2014/main" id="{CB72C957-9876-4E4B-A3A0-4CDD7DF5930B}"/>
              </a:ext>
            </a:extLst>
          </p:cNvPr>
          <p:cNvGrpSpPr>
            <a:grpSpLocks/>
          </p:cNvGrpSpPr>
          <p:nvPr/>
        </p:nvGrpSpPr>
        <p:grpSpPr bwMode="auto">
          <a:xfrm>
            <a:off x="7680325" y="4035426"/>
            <a:ext cx="503238" cy="504825"/>
            <a:chOff x="5148064" y="4005064"/>
            <a:chExt cx="504056" cy="504056"/>
          </a:xfrm>
        </p:grpSpPr>
        <p:sp>
          <p:nvSpPr>
            <p:cNvPr id="96" name="Oblouk 95">
              <a:extLst>
                <a:ext uri="{FF2B5EF4-FFF2-40B4-BE49-F238E27FC236}">
                  <a16:creationId xmlns:a16="http://schemas.microsoft.com/office/drawing/2014/main" id="{7E5BC22C-9687-41C5-95F8-34FB50C54653}"/>
                </a:ext>
              </a:extLst>
            </p:cNvPr>
            <p:cNvSpPr/>
            <p:nvPr/>
          </p:nvSpPr>
          <p:spPr>
            <a:xfrm rot="5400000">
              <a:off x="5220184" y="3932944"/>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97" name="Obdélník 96">
              <a:extLst>
                <a:ext uri="{FF2B5EF4-FFF2-40B4-BE49-F238E27FC236}">
                  <a16:creationId xmlns:a16="http://schemas.microsoft.com/office/drawing/2014/main" id="{0E1E9DAC-06DF-42AD-8268-BECFC0D5E707}"/>
                </a:ext>
              </a:extLst>
            </p:cNvPr>
            <p:cNvSpPr/>
            <p:nvPr/>
          </p:nvSpPr>
          <p:spPr>
            <a:xfrm>
              <a:off x="5364315" y="4364878"/>
              <a:ext cx="46113"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13" name="Skupina 97">
            <a:extLst>
              <a:ext uri="{FF2B5EF4-FFF2-40B4-BE49-F238E27FC236}">
                <a16:creationId xmlns:a16="http://schemas.microsoft.com/office/drawing/2014/main" id="{C544CCED-5E39-4EA9-91E1-84F762D5B233}"/>
              </a:ext>
            </a:extLst>
          </p:cNvPr>
          <p:cNvGrpSpPr>
            <a:grpSpLocks/>
          </p:cNvGrpSpPr>
          <p:nvPr/>
        </p:nvGrpSpPr>
        <p:grpSpPr bwMode="auto">
          <a:xfrm>
            <a:off x="8183564" y="4035426"/>
            <a:ext cx="504825" cy="504825"/>
            <a:chOff x="5148064" y="4005064"/>
            <a:chExt cx="504056" cy="504056"/>
          </a:xfrm>
        </p:grpSpPr>
        <p:sp>
          <p:nvSpPr>
            <p:cNvPr id="99" name="Oblouk 98">
              <a:extLst>
                <a:ext uri="{FF2B5EF4-FFF2-40B4-BE49-F238E27FC236}">
                  <a16:creationId xmlns:a16="http://schemas.microsoft.com/office/drawing/2014/main" id="{72FA6DD7-B2B8-461C-8F71-37D97F150812}"/>
                </a:ext>
              </a:extLst>
            </p:cNvPr>
            <p:cNvSpPr/>
            <p:nvPr/>
          </p:nvSpPr>
          <p:spPr>
            <a:xfrm rot="5400000">
              <a:off x="5220185" y="3932943"/>
              <a:ext cx="359814" cy="504056"/>
            </a:xfrm>
            <a:prstGeom prst="arc">
              <a:avLst>
                <a:gd name="adj1" fmla="val 17498691"/>
                <a:gd name="adj2" fmla="val 43813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b="1"/>
            </a:p>
          </p:txBody>
        </p:sp>
        <p:sp>
          <p:nvSpPr>
            <p:cNvPr id="100" name="Obdélník 99">
              <a:extLst>
                <a:ext uri="{FF2B5EF4-FFF2-40B4-BE49-F238E27FC236}">
                  <a16:creationId xmlns:a16="http://schemas.microsoft.com/office/drawing/2014/main" id="{504FE2AE-5167-403E-9105-9DE61E76E615}"/>
                </a:ext>
              </a:extLst>
            </p:cNvPr>
            <p:cNvSpPr/>
            <p:nvPr/>
          </p:nvSpPr>
          <p:spPr>
            <a:xfrm>
              <a:off x="5363635" y="4364878"/>
              <a:ext cx="45967" cy="14424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b="1"/>
            </a:p>
          </p:txBody>
        </p:sp>
      </p:grpSp>
      <p:sp>
        <p:nvSpPr>
          <p:cNvPr id="101" name="TextovéPole 100">
            <a:extLst>
              <a:ext uri="{FF2B5EF4-FFF2-40B4-BE49-F238E27FC236}">
                <a16:creationId xmlns:a16="http://schemas.microsoft.com/office/drawing/2014/main" id="{863FE717-77DD-403B-95CF-85C933A950BF}"/>
              </a:ext>
            </a:extLst>
          </p:cNvPr>
          <p:cNvSpPr txBox="1">
            <a:spLocks noChangeArrowheads="1"/>
          </p:cNvSpPr>
          <p:nvPr/>
        </p:nvSpPr>
        <p:spPr bwMode="auto">
          <a:xfrm>
            <a:off x="8616951" y="4160839"/>
            <a:ext cx="1300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cs-CZ" sz="1400" b="1"/>
              <a:t>α</a:t>
            </a:r>
            <a:r>
              <a:rPr lang="cs-CZ" altLang="cs-CZ" sz="1400" b="1"/>
              <a:t>-MSH</a:t>
            </a:r>
          </a:p>
          <a:p>
            <a:pPr algn="ctr"/>
            <a:r>
              <a:rPr lang="cs-CZ" altLang="cs-CZ" sz="1400" b="1"/>
              <a:t>RECEPTORS</a:t>
            </a:r>
          </a:p>
        </p:txBody>
      </p:sp>
      <p:sp>
        <p:nvSpPr>
          <p:cNvPr id="103" name="Osmicípá hvězda 102">
            <a:extLst>
              <a:ext uri="{FF2B5EF4-FFF2-40B4-BE49-F238E27FC236}">
                <a16:creationId xmlns:a16="http://schemas.microsoft.com/office/drawing/2014/main" id="{C154B34F-D4D2-4936-80D2-5BEBD9A2175E}"/>
              </a:ext>
            </a:extLst>
          </p:cNvPr>
          <p:cNvSpPr/>
          <p:nvPr/>
        </p:nvSpPr>
        <p:spPr>
          <a:xfrm>
            <a:off x="1524000" y="1155700"/>
            <a:ext cx="287338" cy="287338"/>
          </a:xfrm>
          <a:prstGeom prst="star8">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4" name="Vývojový diagram: příprava 103">
            <a:extLst>
              <a:ext uri="{FF2B5EF4-FFF2-40B4-BE49-F238E27FC236}">
                <a16:creationId xmlns:a16="http://schemas.microsoft.com/office/drawing/2014/main" id="{D345BE6F-8CF1-493F-B17F-165E80F010D4}"/>
              </a:ext>
            </a:extLst>
          </p:cNvPr>
          <p:cNvSpPr/>
          <p:nvPr/>
        </p:nvSpPr>
        <p:spPr>
          <a:xfrm>
            <a:off x="1847850" y="1155701"/>
            <a:ext cx="287338" cy="142875"/>
          </a:xfrm>
          <a:prstGeom prst="flowChartPreparation">
            <a:avLst/>
          </a:prstGeom>
          <a:solidFill>
            <a:srgbClr val="C0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7" name="Šipka doprava 106">
            <a:extLst>
              <a:ext uri="{FF2B5EF4-FFF2-40B4-BE49-F238E27FC236}">
                <a16:creationId xmlns:a16="http://schemas.microsoft.com/office/drawing/2014/main" id="{747DCA64-F1ED-4BEE-B41D-2ECC385C7A4C}"/>
              </a:ext>
            </a:extLst>
          </p:cNvPr>
          <p:cNvSpPr/>
          <p:nvPr/>
        </p:nvSpPr>
        <p:spPr>
          <a:xfrm rot="944130">
            <a:off x="6454776" y="1217614"/>
            <a:ext cx="1008063" cy="142875"/>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8" name="TextovéPole 107">
            <a:extLst>
              <a:ext uri="{FF2B5EF4-FFF2-40B4-BE49-F238E27FC236}">
                <a16:creationId xmlns:a16="http://schemas.microsoft.com/office/drawing/2014/main" id="{27512B1D-5A26-40F1-A47F-A84583E48DE0}"/>
              </a:ext>
            </a:extLst>
          </p:cNvPr>
          <p:cNvSpPr txBox="1">
            <a:spLocks noChangeArrowheads="1"/>
          </p:cNvSpPr>
          <p:nvPr/>
        </p:nvSpPr>
        <p:spPr bwMode="auto">
          <a:xfrm rot="20663824" flipH="1">
            <a:off x="4535488" y="10128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INHIBITS</a:t>
            </a:r>
          </a:p>
        </p:txBody>
      </p:sp>
      <p:sp>
        <p:nvSpPr>
          <p:cNvPr id="109" name="Šipka doprava 108">
            <a:extLst>
              <a:ext uri="{FF2B5EF4-FFF2-40B4-BE49-F238E27FC236}">
                <a16:creationId xmlns:a16="http://schemas.microsoft.com/office/drawing/2014/main" id="{7B814FFD-6D5D-4ECD-9AC8-554396E209C0}"/>
              </a:ext>
            </a:extLst>
          </p:cNvPr>
          <p:cNvSpPr/>
          <p:nvPr/>
        </p:nvSpPr>
        <p:spPr>
          <a:xfrm rot="20655870" flipH="1">
            <a:off x="4584701" y="1217614"/>
            <a:ext cx="100806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0" name="TextovéPole 109">
            <a:extLst>
              <a:ext uri="{FF2B5EF4-FFF2-40B4-BE49-F238E27FC236}">
                <a16:creationId xmlns:a16="http://schemas.microsoft.com/office/drawing/2014/main" id="{DF2DB6D7-706F-4013-9799-CE38E867F009}"/>
              </a:ext>
            </a:extLst>
          </p:cNvPr>
          <p:cNvSpPr txBox="1">
            <a:spLocks noChangeArrowheads="1"/>
          </p:cNvSpPr>
          <p:nvPr/>
        </p:nvSpPr>
        <p:spPr bwMode="auto">
          <a:xfrm rot="936176">
            <a:off x="6411914" y="989014"/>
            <a:ext cx="117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ACTIVATES</a:t>
            </a:r>
          </a:p>
        </p:txBody>
      </p:sp>
      <p:sp>
        <p:nvSpPr>
          <p:cNvPr id="112" name="Zkosené hrany 111">
            <a:extLst>
              <a:ext uri="{FF2B5EF4-FFF2-40B4-BE49-F238E27FC236}">
                <a16:creationId xmlns:a16="http://schemas.microsoft.com/office/drawing/2014/main" id="{2A3EA2C3-2872-4B8F-8AD6-7E8A9CCC2B70}"/>
              </a:ext>
            </a:extLst>
          </p:cNvPr>
          <p:cNvSpPr/>
          <p:nvPr/>
        </p:nvSpPr>
        <p:spPr>
          <a:xfrm>
            <a:off x="62071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3" name="Zkosené hrany 112">
            <a:extLst>
              <a:ext uri="{FF2B5EF4-FFF2-40B4-BE49-F238E27FC236}">
                <a16:creationId xmlns:a16="http://schemas.microsoft.com/office/drawing/2014/main" id="{491BC657-C12B-4B49-A6E2-4AB349FB48E4}"/>
              </a:ext>
            </a:extLst>
          </p:cNvPr>
          <p:cNvSpPr/>
          <p:nvPr/>
        </p:nvSpPr>
        <p:spPr>
          <a:xfrm>
            <a:off x="6351588" y="5154614"/>
            <a:ext cx="144462"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4" name="Zkosené hrany 113">
            <a:extLst>
              <a:ext uri="{FF2B5EF4-FFF2-40B4-BE49-F238E27FC236}">
                <a16:creationId xmlns:a16="http://schemas.microsoft.com/office/drawing/2014/main" id="{BA7DED64-E6AB-4232-9CCB-EC3F1B60F513}"/>
              </a:ext>
            </a:extLst>
          </p:cNvPr>
          <p:cNvSpPr/>
          <p:nvPr/>
        </p:nvSpPr>
        <p:spPr>
          <a:xfrm>
            <a:off x="6496051" y="5154614"/>
            <a:ext cx="142875"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5" name="Zkosené hrany 114">
            <a:extLst>
              <a:ext uri="{FF2B5EF4-FFF2-40B4-BE49-F238E27FC236}">
                <a16:creationId xmlns:a16="http://schemas.microsoft.com/office/drawing/2014/main" id="{39B546C3-6695-499C-9348-45AE4A54761E}"/>
              </a:ext>
            </a:extLst>
          </p:cNvPr>
          <p:cNvSpPr/>
          <p:nvPr/>
        </p:nvSpPr>
        <p:spPr>
          <a:xfrm>
            <a:off x="6638926" y="5154614"/>
            <a:ext cx="144463" cy="142875"/>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6" name="Zkosené hrany 115">
            <a:extLst>
              <a:ext uri="{FF2B5EF4-FFF2-40B4-BE49-F238E27FC236}">
                <a16:creationId xmlns:a16="http://schemas.microsoft.com/office/drawing/2014/main" id="{4E94F065-8DC2-46B3-A316-786A0F257D86}"/>
              </a:ext>
            </a:extLst>
          </p:cNvPr>
          <p:cNvSpPr/>
          <p:nvPr/>
        </p:nvSpPr>
        <p:spPr>
          <a:xfrm>
            <a:off x="62071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7" name="Zkosené hrany 116">
            <a:extLst>
              <a:ext uri="{FF2B5EF4-FFF2-40B4-BE49-F238E27FC236}">
                <a16:creationId xmlns:a16="http://schemas.microsoft.com/office/drawing/2014/main" id="{FC9CDF7F-8ECF-4D0A-BB7D-61CC94265388}"/>
              </a:ext>
            </a:extLst>
          </p:cNvPr>
          <p:cNvSpPr/>
          <p:nvPr/>
        </p:nvSpPr>
        <p:spPr>
          <a:xfrm>
            <a:off x="6351588" y="5297488"/>
            <a:ext cx="144462"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8" name="Zkosené hrany 117">
            <a:extLst>
              <a:ext uri="{FF2B5EF4-FFF2-40B4-BE49-F238E27FC236}">
                <a16:creationId xmlns:a16="http://schemas.microsoft.com/office/drawing/2014/main" id="{1969270F-BB13-409A-A8DE-F9CE3502A474}"/>
              </a:ext>
            </a:extLst>
          </p:cNvPr>
          <p:cNvSpPr/>
          <p:nvPr/>
        </p:nvSpPr>
        <p:spPr>
          <a:xfrm>
            <a:off x="6496051" y="5297488"/>
            <a:ext cx="142875"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9" name="Zkosené hrany 118">
            <a:extLst>
              <a:ext uri="{FF2B5EF4-FFF2-40B4-BE49-F238E27FC236}">
                <a16:creationId xmlns:a16="http://schemas.microsoft.com/office/drawing/2014/main" id="{EC978930-5442-4D07-9631-9A45B5F3443E}"/>
              </a:ext>
            </a:extLst>
          </p:cNvPr>
          <p:cNvSpPr/>
          <p:nvPr/>
        </p:nvSpPr>
        <p:spPr>
          <a:xfrm>
            <a:off x="6638926" y="5297488"/>
            <a:ext cx="144463" cy="144462"/>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0" name="Zkosené hrany 119">
            <a:extLst>
              <a:ext uri="{FF2B5EF4-FFF2-40B4-BE49-F238E27FC236}">
                <a16:creationId xmlns:a16="http://schemas.microsoft.com/office/drawing/2014/main" id="{291D38AC-EC75-40E0-B38F-D0329FE7ABE9}"/>
              </a:ext>
            </a:extLst>
          </p:cNvPr>
          <p:cNvSpPr/>
          <p:nvPr/>
        </p:nvSpPr>
        <p:spPr>
          <a:xfrm>
            <a:off x="62071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1" name="Zkosené hrany 120">
            <a:extLst>
              <a:ext uri="{FF2B5EF4-FFF2-40B4-BE49-F238E27FC236}">
                <a16:creationId xmlns:a16="http://schemas.microsoft.com/office/drawing/2014/main" id="{F0865A32-711A-4385-8619-F652C769589D}"/>
              </a:ext>
            </a:extLst>
          </p:cNvPr>
          <p:cNvSpPr/>
          <p:nvPr/>
        </p:nvSpPr>
        <p:spPr>
          <a:xfrm>
            <a:off x="6351588" y="54419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2" name="Zkosené hrany 121">
            <a:extLst>
              <a:ext uri="{FF2B5EF4-FFF2-40B4-BE49-F238E27FC236}">
                <a16:creationId xmlns:a16="http://schemas.microsoft.com/office/drawing/2014/main" id="{696E0830-688A-48C3-9B27-BE18FF72FFBD}"/>
              </a:ext>
            </a:extLst>
          </p:cNvPr>
          <p:cNvSpPr/>
          <p:nvPr/>
        </p:nvSpPr>
        <p:spPr>
          <a:xfrm>
            <a:off x="6496051" y="54419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3" name="Zkosené hrany 122">
            <a:extLst>
              <a:ext uri="{FF2B5EF4-FFF2-40B4-BE49-F238E27FC236}">
                <a16:creationId xmlns:a16="http://schemas.microsoft.com/office/drawing/2014/main" id="{AF72C8D0-753E-483A-B779-EDEF16AF6ADA}"/>
              </a:ext>
            </a:extLst>
          </p:cNvPr>
          <p:cNvSpPr/>
          <p:nvPr/>
        </p:nvSpPr>
        <p:spPr>
          <a:xfrm>
            <a:off x="6638926" y="54419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4" name="Zkosené hrany 123">
            <a:extLst>
              <a:ext uri="{FF2B5EF4-FFF2-40B4-BE49-F238E27FC236}">
                <a16:creationId xmlns:a16="http://schemas.microsoft.com/office/drawing/2014/main" id="{BB5FF257-1FC2-4DED-812C-EB2106724084}"/>
              </a:ext>
            </a:extLst>
          </p:cNvPr>
          <p:cNvSpPr/>
          <p:nvPr/>
        </p:nvSpPr>
        <p:spPr>
          <a:xfrm>
            <a:off x="62071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5" name="Zkosené hrany 124">
            <a:extLst>
              <a:ext uri="{FF2B5EF4-FFF2-40B4-BE49-F238E27FC236}">
                <a16:creationId xmlns:a16="http://schemas.microsoft.com/office/drawing/2014/main" id="{AF68CD6A-5FA4-4947-B99B-C8D7BAB5BEB3}"/>
              </a:ext>
            </a:extLst>
          </p:cNvPr>
          <p:cNvSpPr/>
          <p:nvPr/>
        </p:nvSpPr>
        <p:spPr>
          <a:xfrm>
            <a:off x="6351588" y="55943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6" name="Zkosené hrany 125">
            <a:extLst>
              <a:ext uri="{FF2B5EF4-FFF2-40B4-BE49-F238E27FC236}">
                <a16:creationId xmlns:a16="http://schemas.microsoft.com/office/drawing/2014/main" id="{93359DBA-E8F0-4DBE-9339-3A4F7A0456A0}"/>
              </a:ext>
            </a:extLst>
          </p:cNvPr>
          <p:cNvSpPr/>
          <p:nvPr/>
        </p:nvSpPr>
        <p:spPr>
          <a:xfrm>
            <a:off x="6496051" y="55943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7" name="Zkosené hrany 126">
            <a:extLst>
              <a:ext uri="{FF2B5EF4-FFF2-40B4-BE49-F238E27FC236}">
                <a16:creationId xmlns:a16="http://schemas.microsoft.com/office/drawing/2014/main" id="{9260799B-4BB7-4154-A80C-EDEC79F6A14D}"/>
              </a:ext>
            </a:extLst>
          </p:cNvPr>
          <p:cNvSpPr/>
          <p:nvPr/>
        </p:nvSpPr>
        <p:spPr>
          <a:xfrm>
            <a:off x="6638926" y="55943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8" name="Zkosené hrany 127">
            <a:extLst>
              <a:ext uri="{FF2B5EF4-FFF2-40B4-BE49-F238E27FC236}">
                <a16:creationId xmlns:a16="http://schemas.microsoft.com/office/drawing/2014/main" id="{C315D16B-ABCC-4B9B-8142-E6AEBE883D2E}"/>
              </a:ext>
            </a:extLst>
          </p:cNvPr>
          <p:cNvSpPr/>
          <p:nvPr/>
        </p:nvSpPr>
        <p:spPr>
          <a:xfrm>
            <a:off x="62071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9" name="Zkosené hrany 128">
            <a:extLst>
              <a:ext uri="{FF2B5EF4-FFF2-40B4-BE49-F238E27FC236}">
                <a16:creationId xmlns:a16="http://schemas.microsoft.com/office/drawing/2014/main" id="{BB31FDF1-438D-42E4-9B8C-839D923192D2}"/>
              </a:ext>
            </a:extLst>
          </p:cNvPr>
          <p:cNvSpPr/>
          <p:nvPr/>
        </p:nvSpPr>
        <p:spPr>
          <a:xfrm>
            <a:off x="6351588" y="57467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0" name="Zkosené hrany 129">
            <a:extLst>
              <a:ext uri="{FF2B5EF4-FFF2-40B4-BE49-F238E27FC236}">
                <a16:creationId xmlns:a16="http://schemas.microsoft.com/office/drawing/2014/main" id="{C538E358-B59D-4219-8386-5DF33313EFDE}"/>
              </a:ext>
            </a:extLst>
          </p:cNvPr>
          <p:cNvSpPr/>
          <p:nvPr/>
        </p:nvSpPr>
        <p:spPr>
          <a:xfrm>
            <a:off x="6496051" y="57467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1" name="Zkosené hrany 130">
            <a:extLst>
              <a:ext uri="{FF2B5EF4-FFF2-40B4-BE49-F238E27FC236}">
                <a16:creationId xmlns:a16="http://schemas.microsoft.com/office/drawing/2014/main" id="{58152B13-3528-4AF0-9FE0-A7ADA8DF2ED2}"/>
              </a:ext>
            </a:extLst>
          </p:cNvPr>
          <p:cNvSpPr/>
          <p:nvPr/>
        </p:nvSpPr>
        <p:spPr>
          <a:xfrm>
            <a:off x="6638926" y="57467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2" name="Zkosené hrany 131">
            <a:extLst>
              <a:ext uri="{FF2B5EF4-FFF2-40B4-BE49-F238E27FC236}">
                <a16:creationId xmlns:a16="http://schemas.microsoft.com/office/drawing/2014/main" id="{2D1C2F64-15C2-48C9-A6FF-B3F7D364B612}"/>
              </a:ext>
            </a:extLst>
          </p:cNvPr>
          <p:cNvSpPr/>
          <p:nvPr/>
        </p:nvSpPr>
        <p:spPr>
          <a:xfrm>
            <a:off x="62071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3" name="Zkosené hrany 132">
            <a:extLst>
              <a:ext uri="{FF2B5EF4-FFF2-40B4-BE49-F238E27FC236}">
                <a16:creationId xmlns:a16="http://schemas.microsoft.com/office/drawing/2014/main" id="{424A2919-EA0E-46A0-B33D-337A04C4D9E9}"/>
              </a:ext>
            </a:extLst>
          </p:cNvPr>
          <p:cNvSpPr/>
          <p:nvPr/>
        </p:nvSpPr>
        <p:spPr>
          <a:xfrm>
            <a:off x="6351588" y="58991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4" name="Zkosené hrany 133">
            <a:extLst>
              <a:ext uri="{FF2B5EF4-FFF2-40B4-BE49-F238E27FC236}">
                <a16:creationId xmlns:a16="http://schemas.microsoft.com/office/drawing/2014/main" id="{75E099A3-2292-4866-9A66-CC1DBA78A1C4}"/>
              </a:ext>
            </a:extLst>
          </p:cNvPr>
          <p:cNvSpPr/>
          <p:nvPr/>
        </p:nvSpPr>
        <p:spPr>
          <a:xfrm>
            <a:off x="6496051" y="58991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5" name="Zkosené hrany 134">
            <a:extLst>
              <a:ext uri="{FF2B5EF4-FFF2-40B4-BE49-F238E27FC236}">
                <a16:creationId xmlns:a16="http://schemas.microsoft.com/office/drawing/2014/main" id="{DD4ED293-02F2-4976-97A3-2FDE1DDCB030}"/>
              </a:ext>
            </a:extLst>
          </p:cNvPr>
          <p:cNvSpPr/>
          <p:nvPr/>
        </p:nvSpPr>
        <p:spPr>
          <a:xfrm>
            <a:off x="6638926" y="58991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6" name="Zkosené hrany 135">
            <a:extLst>
              <a:ext uri="{FF2B5EF4-FFF2-40B4-BE49-F238E27FC236}">
                <a16:creationId xmlns:a16="http://schemas.microsoft.com/office/drawing/2014/main" id="{5D329902-0180-486A-ADAE-C5CF29F5A490}"/>
              </a:ext>
            </a:extLst>
          </p:cNvPr>
          <p:cNvSpPr/>
          <p:nvPr/>
        </p:nvSpPr>
        <p:spPr>
          <a:xfrm>
            <a:off x="62071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7" name="Zkosené hrany 136">
            <a:extLst>
              <a:ext uri="{FF2B5EF4-FFF2-40B4-BE49-F238E27FC236}">
                <a16:creationId xmlns:a16="http://schemas.microsoft.com/office/drawing/2014/main" id="{07B4952B-4D11-4F1A-A20A-CFFE0E69AC5D}"/>
              </a:ext>
            </a:extLst>
          </p:cNvPr>
          <p:cNvSpPr/>
          <p:nvPr/>
        </p:nvSpPr>
        <p:spPr>
          <a:xfrm>
            <a:off x="6351588" y="6051551"/>
            <a:ext cx="144462"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8" name="Zkosené hrany 137">
            <a:extLst>
              <a:ext uri="{FF2B5EF4-FFF2-40B4-BE49-F238E27FC236}">
                <a16:creationId xmlns:a16="http://schemas.microsoft.com/office/drawing/2014/main" id="{1B64025C-4775-4EDC-8F63-881BB958558F}"/>
              </a:ext>
            </a:extLst>
          </p:cNvPr>
          <p:cNvSpPr/>
          <p:nvPr/>
        </p:nvSpPr>
        <p:spPr>
          <a:xfrm>
            <a:off x="6496051" y="6051551"/>
            <a:ext cx="142875"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9" name="Zkosené hrany 138">
            <a:extLst>
              <a:ext uri="{FF2B5EF4-FFF2-40B4-BE49-F238E27FC236}">
                <a16:creationId xmlns:a16="http://schemas.microsoft.com/office/drawing/2014/main" id="{F4D740B6-179C-447C-860E-6D9FCC4A5E31}"/>
              </a:ext>
            </a:extLst>
          </p:cNvPr>
          <p:cNvSpPr/>
          <p:nvPr/>
        </p:nvSpPr>
        <p:spPr>
          <a:xfrm>
            <a:off x="6638926" y="6051551"/>
            <a:ext cx="144463" cy="144463"/>
          </a:xfrm>
          <a:prstGeom prst="bevel">
            <a:avLst/>
          </a:prstGeom>
          <a:solidFill>
            <a:srgbClr val="6633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3" name="Obdélník 172">
            <a:extLst>
              <a:ext uri="{FF2B5EF4-FFF2-40B4-BE49-F238E27FC236}">
                <a16:creationId xmlns:a16="http://schemas.microsoft.com/office/drawing/2014/main" id="{2DD490CC-900F-4C88-99BC-861CDA1F2E71}"/>
              </a:ext>
            </a:extLst>
          </p:cNvPr>
          <p:cNvSpPr/>
          <p:nvPr/>
        </p:nvSpPr>
        <p:spPr>
          <a:xfrm>
            <a:off x="5591175" y="3819526"/>
            <a:ext cx="1009650" cy="576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4" name="Šipka doprava 83">
            <a:extLst>
              <a:ext uri="{FF2B5EF4-FFF2-40B4-BE49-F238E27FC236}">
                <a16:creationId xmlns:a16="http://schemas.microsoft.com/office/drawing/2014/main" id="{E4AABEF7-0047-4C99-A0C0-E55D6C00A02E}"/>
              </a:ext>
            </a:extLst>
          </p:cNvPr>
          <p:cNvSpPr/>
          <p:nvPr/>
        </p:nvSpPr>
        <p:spPr>
          <a:xfrm rot="944130">
            <a:off x="5592763" y="4097338"/>
            <a:ext cx="1008062" cy="14446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2" name="TextovéPole 101">
            <a:extLst>
              <a:ext uri="{FF2B5EF4-FFF2-40B4-BE49-F238E27FC236}">
                <a16:creationId xmlns:a16="http://schemas.microsoft.com/office/drawing/2014/main" id="{D0A49249-1A22-44A4-B412-52BFD9B42807}"/>
              </a:ext>
            </a:extLst>
          </p:cNvPr>
          <p:cNvSpPr txBox="1">
            <a:spLocks noChangeArrowheads="1"/>
          </p:cNvSpPr>
          <p:nvPr/>
        </p:nvSpPr>
        <p:spPr bwMode="auto">
          <a:xfrm rot="936176">
            <a:off x="5616575" y="3870326"/>
            <a:ext cx="952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sz="1400" b="1"/>
              <a:t>INHIBITS</a:t>
            </a:r>
          </a:p>
        </p:txBody>
      </p:sp>
      <p:sp>
        <p:nvSpPr>
          <p:cNvPr id="105" name="Rectangle 2">
            <a:extLst>
              <a:ext uri="{FF2B5EF4-FFF2-40B4-BE49-F238E27FC236}">
                <a16:creationId xmlns:a16="http://schemas.microsoft.com/office/drawing/2014/main" id="{8D47F8E1-973F-4BA4-98F5-4B62EFD06483}"/>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a:defRPr/>
            </a:pPr>
            <a:r>
              <a:rPr lang="cs-CZ" sz="3600" b="1" kern="0" cap="small" dirty="0" err="1">
                <a:solidFill>
                  <a:srgbClr val="FFFFFF"/>
                </a:solidFill>
                <a:latin typeface="+mj-lt"/>
                <a:ea typeface="+mj-ea"/>
                <a:cs typeface="+mj-cs"/>
              </a:rPr>
              <a:t>Orexigenní</a:t>
            </a:r>
            <a:r>
              <a:rPr lang="cs-CZ" sz="3600" b="1" kern="0" cap="small" dirty="0">
                <a:solidFill>
                  <a:srgbClr val="FFFFFF"/>
                </a:solidFill>
                <a:latin typeface="+mj-lt"/>
                <a:ea typeface="+mj-ea"/>
                <a:cs typeface="+mj-cs"/>
              </a:rPr>
              <a:t>-</a:t>
            </a:r>
            <a:r>
              <a:rPr lang="cs-CZ" sz="3600" b="1" kern="0" cap="small" dirty="0" err="1">
                <a:solidFill>
                  <a:srgbClr val="FFFFFF"/>
                </a:solidFill>
                <a:latin typeface="+mj-lt"/>
                <a:ea typeface="+mj-ea"/>
                <a:cs typeface="+mj-cs"/>
              </a:rPr>
              <a:t>anorexigenní</a:t>
            </a:r>
            <a:r>
              <a:rPr lang="cs-CZ" sz="3600" b="1" kern="0" cap="small" dirty="0">
                <a:solidFill>
                  <a:srgbClr val="FFFFFF"/>
                </a:solidFill>
                <a:latin typeface="+mj-lt"/>
                <a:ea typeface="+mj-ea"/>
                <a:cs typeface="+mj-cs"/>
              </a:rPr>
              <a:t> cesty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 calcmode="lin" valueType="num">
                                      <p:cBhvr>
                                        <p:cTn id="15" dur="500" fill="hold"/>
                                        <p:tgtEl>
                                          <p:spTgt spid="34"/>
                                        </p:tgtEl>
                                        <p:attrNameLst>
                                          <p:attrName>style.rotation</p:attrName>
                                        </p:attrNameLst>
                                      </p:cBhvr>
                                      <p:tavLst>
                                        <p:tav tm="0">
                                          <p:val>
                                            <p:fltVal val="360"/>
                                          </p:val>
                                        </p:tav>
                                        <p:tav tm="100000">
                                          <p:val>
                                            <p:fltVal val="0"/>
                                          </p:val>
                                        </p:tav>
                                      </p:tavLst>
                                    </p:anim>
                                    <p:animEffect transition="in" filter="fade">
                                      <p:cBhvr>
                                        <p:cTn id="16" dur="500"/>
                                        <p:tgtEl>
                                          <p:spTgt spid="3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attrNameLst>
                                          <p:attrName>style.rotation</p:attrName>
                                        </p:attrNameLst>
                                      </p:cBhvr>
                                      <p:tavLst>
                                        <p:tav tm="0">
                                          <p:val>
                                            <p:fltVal val="360"/>
                                          </p:val>
                                        </p:tav>
                                        <p:tav tm="100000">
                                          <p:val>
                                            <p:fltVal val="0"/>
                                          </p:val>
                                        </p:tav>
                                      </p:tavLst>
                                    </p:anim>
                                    <p:animEffect transition="in" filter="fade">
                                      <p:cBhvr>
                                        <p:cTn id="22" dur="500"/>
                                        <p:tgtEl>
                                          <p:spTgt spid="3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nodeType="afterGroup">
                            <p:stCondLst>
                              <p:cond delay="1000"/>
                            </p:stCondLst>
                            <p:childTnLst>
                              <p:par>
                                <p:cTn id="37" presetID="49" presetClass="entr" presetSubtype="0" decel="10000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 calcmode="lin" valueType="num">
                                      <p:cBhvr>
                                        <p:cTn id="41" dur="500" fill="hold"/>
                                        <p:tgtEl>
                                          <p:spTgt spid="45"/>
                                        </p:tgtEl>
                                        <p:attrNameLst>
                                          <p:attrName>style.rotation</p:attrName>
                                        </p:attrNameLst>
                                      </p:cBhvr>
                                      <p:tavLst>
                                        <p:tav tm="0">
                                          <p:val>
                                            <p:fltVal val="360"/>
                                          </p:val>
                                        </p:tav>
                                        <p:tav tm="100000">
                                          <p:val>
                                            <p:fltVal val="0"/>
                                          </p:val>
                                        </p:tav>
                                      </p:tavLst>
                                    </p:anim>
                                    <p:animEffect transition="in" filter="fade">
                                      <p:cBhvr>
                                        <p:cTn id="42" dur="500"/>
                                        <p:tgtEl>
                                          <p:spTgt spid="45"/>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 calcmode="lin" valueType="num">
                                      <p:cBhvr>
                                        <p:cTn id="53" dur="500" fill="hold"/>
                                        <p:tgtEl>
                                          <p:spTgt spid="44"/>
                                        </p:tgtEl>
                                        <p:attrNameLst>
                                          <p:attrName>style.rotation</p:attrName>
                                        </p:attrNameLst>
                                      </p:cBhvr>
                                      <p:tavLst>
                                        <p:tav tm="0">
                                          <p:val>
                                            <p:fltVal val="360"/>
                                          </p:val>
                                        </p:tav>
                                        <p:tav tm="100000">
                                          <p:val>
                                            <p:fltVal val="0"/>
                                          </p:val>
                                        </p:tav>
                                      </p:tavLst>
                                    </p:anim>
                                    <p:animEffect transition="in" filter="fade">
                                      <p:cBhvr>
                                        <p:cTn id="54" dur="500"/>
                                        <p:tgtEl>
                                          <p:spTgt spid="44"/>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 calcmode="lin" valueType="num">
                                      <p:cBhvr>
                                        <p:cTn id="59" dur="500" fill="hold"/>
                                        <p:tgtEl>
                                          <p:spTgt spid="46"/>
                                        </p:tgtEl>
                                        <p:attrNameLst>
                                          <p:attrName>style.rotation</p:attrName>
                                        </p:attrNameLst>
                                      </p:cBhvr>
                                      <p:tavLst>
                                        <p:tav tm="0">
                                          <p:val>
                                            <p:fltVal val="360"/>
                                          </p:val>
                                        </p:tav>
                                        <p:tav tm="100000">
                                          <p:val>
                                            <p:fltVal val="0"/>
                                          </p:val>
                                        </p:tav>
                                      </p:tavLst>
                                    </p:anim>
                                    <p:animEffect transition="in" filter="fade">
                                      <p:cBhvr>
                                        <p:cTn id="60" dur="500"/>
                                        <p:tgtEl>
                                          <p:spTgt spid="46"/>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 calcmode="lin" valueType="num">
                                      <p:cBhvr>
                                        <p:cTn id="65" dur="500" fill="hold"/>
                                        <p:tgtEl>
                                          <p:spTgt spid="52"/>
                                        </p:tgtEl>
                                        <p:attrNameLst>
                                          <p:attrName>style.rotation</p:attrName>
                                        </p:attrNameLst>
                                      </p:cBhvr>
                                      <p:tavLst>
                                        <p:tav tm="0">
                                          <p:val>
                                            <p:fltVal val="360"/>
                                          </p:val>
                                        </p:tav>
                                        <p:tav tm="100000">
                                          <p:val>
                                            <p:fltVal val="0"/>
                                          </p:val>
                                        </p:tav>
                                      </p:tavLst>
                                    </p:anim>
                                    <p:animEffect transition="in" filter="fade">
                                      <p:cBhvr>
                                        <p:cTn id="66" dur="500"/>
                                        <p:tgtEl>
                                          <p:spTgt spid="52"/>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 calcmode="lin" valueType="num">
                                      <p:cBhvr>
                                        <p:cTn id="71" dur="500" fill="hold"/>
                                        <p:tgtEl>
                                          <p:spTgt spid="51"/>
                                        </p:tgtEl>
                                        <p:attrNameLst>
                                          <p:attrName>style.rotation</p:attrName>
                                        </p:attrNameLst>
                                      </p:cBhvr>
                                      <p:tavLst>
                                        <p:tav tm="0">
                                          <p:val>
                                            <p:fltVal val="360"/>
                                          </p:val>
                                        </p:tav>
                                        <p:tav tm="100000">
                                          <p:val>
                                            <p:fltVal val="0"/>
                                          </p:val>
                                        </p:tav>
                                      </p:tavLst>
                                    </p:anim>
                                    <p:animEffect transition="in" filter="fade">
                                      <p:cBhvr>
                                        <p:cTn id="72" dur="500"/>
                                        <p:tgtEl>
                                          <p:spTgt spid="51"/>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 calcmode="lin" valueType="num">
                                      <p:cBhvr>
                                        <p:cTn id="75" dur="500" fill="hold"/>
                                        <p:tgtEl>
                                          <p:spTgt spid="53"/>
                                        </p:tgtEl>
                                        <p:attrNameLst>
                                          <p:attrName>ppt_w</p:attrName>
                                        </p:attrNameLst>
                                      </p:cBhvr>
                                      <p:tavLst>
                                        <p:tav tm="0">
                                          <p:val>
                                            <p:fltVal val="0"/>
                                          </p:val>
                                        </p:tav>
                                        <p:tav tm="100000">
                                          <p:val>
                                            <p:strVal val="#ppt_w"/>
                                          </p:val>
                                        </p:tav>
                                      </p:tavLst>
                                    </p:anim>
                                    <p:anim calcmode="lin" valueType="num">
                                      <p:cBhvr>
                                        <p:cTn id="76" dur="500" fill="hold"/>
                                        <p:tgtEl>
                                          <p:spTgt spid="53"/>
                                        </p:tgtEl>
                                        <p:attrNameLst>
                                          <p:attrName>ppt_h</p:attrName>
                                        </p:attrNameLst>
                                      </p:cBhvr>
                                      <p:tavLst>
                                        <p:tav tm="0">
                                          <p:val>
                                            <p:fltVal val="0"/>
                                          </p:val>
                                        </p:tav>
                                        <p:tav tm="100000">
                                          <p:val>
                                            <p:strVal val="#ppt_h"/>
                                          </p:val>
                                        </p:tav>
                                      </p:tavLst>
                                    </p:anim>
                                    <p:anim calcmode="lin" valueType="num">
                                      <p:cBhvr>
                                        <p:cTn id="77" dur="500" fill="hold"/>
                                        <p:tgtEl>
                                          <p:spTgt spid="53"/>
                                        </p:tgtEl>
                                        <p:attrNameLst>
                                          <p:attrName>style.rotation</p:attrName>
                                        </p:attrNameLst>
                                      </p:cBhvr>
                                      <p:tavLst>
                                        <p:tav tm="0">
                                          <p:val>
                                            <p:fltVal val="360"/>
                                          </p:val>
                                        </p:tav>
                                        <p:tav tm="100000">
                                          <p:val>
                                            <p:fltVal val="0"/>
                                          </p:val>
                                        </p:tav>
                                      </p:tavLst>
                                    </p:anim>
                                    <p:animEffect transition="in" filter="fade">
                                      <p:cBhvr>
                                        <p:cTn id="78" dur="500"/>
                                        <p:tgtEl>
                                          <p:spTgt spid="53"/>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ppt_w</p:attrName>
                                        </p:attrNameLst>
                                      </p:cBhvr>
                                      <p:tavLst>
                                        <p:tav tm="0">
                                          <p:val>
                                            <p:fltVal val="0"/>
                                          </p:val>
                                        </p:tav>
                                        <p:tav tm="100000">
                                          <p:val>
                                            <p:strVal val="#ppt_w"/>
                                          </p:val>
                                        </p:tav>
                                      </p:tavLst>
                                    </p:anim>
                                    <p:anim calcmode="lin" valueType="num">
                                      <p:cBhvr>
                                        <p:cTn id="82" dur="500" fill="hold"/>
                                        <p:tgtEl>
                                          <p:spTgt spid="54"/>
                                        </p:tgtEl>
                                        <p:attrNameLst>
                                          <p:attrName>ppt_h</p:attrName>
                                        </p:attrNameLst>
                                      </p:cBhvr>
                                      <p:tavLst>
                                        <p:tav tm="0">
                                          <p:val>
                                            <p:fltVal val="0"/>
                                          </p:val>
                                        </p:tav>
                                        <p:tav tm="100000">
                                          <p:val>
                                            <p:strVal val="#ppt_h"/>
                                          </p:val>
                                        </p:tav>
                                      </p:tavLst>
                                    </p:anim>
                                    <p:anim calcmode="lin" valueType="num">
                                      <p:cBhvr>
                                        <p:cTn id="83" dur="500" fill="hold"/>
                                        <p:tgtEl>
                                          <p:spTgt spid="54"/>
                                        </p:tgtEl>
                                        <p:attrNameLst>
                                          <p:attrName>style.rotation</p:attrName>
                                        </p:attrNameLst>
                                      </p:cBhvr>
                                      <p:tavLst>
                                        <p:tav tm="0">
                                          <p:val>
                                            <p:fltVal val="360"/>
                                          </p:val>
                                        </p:tav>
                                        <p:tav tm="100000">
                                          <p:val>
                                            <p:fltVal val="0"/>
                                          </p:val>
                                        </p:tav>
                                      </p:tavLst>
                                    </p:anim>
                                    <p:animEffect transition="in" filter="fade">
                                      <p:cBhvr>
                                        <p:cTn id="84" dur="500"/>
                                        <p:tgtEl>
                                          <p:spTgt spid="54"/>
                                        </p:tgtEl>
                                      </p:cBhvr>
                                    </p:animEffect>
                                  </p:childTnLst>
                                </p:cTn>
                              </p:par>
                              <p:par>
                                <p:cTn id="85" presetID="49" presetClass="entr" presetSubtype="0" decel="10000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 calcmode="lin" valueType="num">
                                      <p:cBhvr>
                                        <p:cTn id="89" dur="500" fill="hold"/>
                                        <p:tgtEl>
                                          <p:spTgt spid="65"/>
                                        </p:tgtEl>
                                        <p:attrNameLst>
                                          <p:attrName>style.rotation</p:attrName>
                                        </p:attrNameLst>
                                      </p:cBhvr>
                                      <p:tavLst>
                                        <p:tav tm="0">
                                          <p:val>
                                            <p:fltVal val="360"/>
                                          </p:val>
                                        </p:tav>
                                        <p:tav tm="100000">
                                          <p:val>
                                            <p:fltVal val="0"/>
                                          </p:val>
                                        </p:tav>
                                      </p:tavLst>
                                    </p:anim>
                                    <p:animEffect transition="in" filter="fade">
                                      <p:cBhvr>
                                        <p:cTn id="90" dur="500"/>
                                        <p:tgtEl>
                                          <p:spTgt spid="65"/>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 calcmode="lin" valueType="num">
                                      <p:cBhvr>
                                        <p:cTn id="95" dur="500" fill="hold"/>
                                        <p:tgtEl>
                                          <p:spTgt spid="64"/>
                                        </p:tgtEl>
                                        <p:attrNameLst>
                                          <p:attrName>style.rotation</p:attrName>
                                        </p:attrNameLst>
                                      </p:cBhvr>
                                      <p:tavLst>
                                        <p:tav tm="0">
                                          <p:val>
                                            <p:fltVal val="360"/>
                                          </p:val>
                                        </p:tav>
                                        <p:tav tm="100000">
                                          <p:val>
                                            <p:fltVal val="0"/>
                                          </p:val>
                                        </p:tav>
                                      </p:tavLst>
                                    </p:anim>
                                    <p:animEffect transition="in" filter="fade">
                                      <p:cBhvr>
                                        <p:cTn id="96" dur="500"/>
                                        <p:tgtEl>
                                          <p:spTgt spid="64"/>
                                        </p:tgtEl>
                                      </p:cBhvr>
                                    </p:animEffect>
                                  </p:childTnLst>
                                </p:cTn>
                              </p:par>
                            </p:childTnLst>
                          </p:cTn>
                        </p:par>
                        <p:par>
                          <p:cTn id="97" fill="hold" nodeType="afterGroup">
                            <p:stCondLst>
                              <p:cond delay="1500"/>
                            </p:stCondLst>
                            <p:childTnLst>
                              <p:par>
                                <p:cTn id="98" presetID="22" presetClass="entr" presetSubtype="1" fill="hold" grpId="0" nodeType="after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wipe(up)">
                                      <p:cBhvr>
                                        <p:cTn id="100" dur="500"/>
                                        <p:tgtEl>
                                          <p:spTgt spid="82"/>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up)">
                                      <p:cBhvr>
                                        <p:cTn id="103" dur="500"/>
                                        <p:tgtEl>
                                          <p:spTgt spid="81"/>
                                        </p:tgtEl>
                                      </p:cBhvr>
                                    </p:animEffect>
                                  </p:childTnLst>
                                </p:cTn>
                              </p:par>
                            </p:childTnLst>
                          </p:cTn>
                        </p:par>
                        <p:par>
                          <p:cTn id="104" fill="hold" nodeType="afterGroup">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500"/>
                                        <p:tgtEl>
                                          <p:spTgt spid="6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500"/>
                                        <p:tgtEl>
                                          <p:spTgt spid="70"/>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1"/>
                                        </p:tgtEl>
                                        <p:attrNameLst>
                                          <p:attrName>style.visibility</p:attrName>
                                        </p:attrNameLst>
                                      </p:cBhvr>
                                      <p:to>
                                        <p:strVal val="visible"/>
                                      </p:to>
                                    </p:set>
                                    <p:animEffect transition="in" filter="fade">
                                      <p:cBhvr>
                                        <p:cTn id="116" dur="500"/>
                                        <p:tgtEl>
                                          <p:spTgt spid="7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fade">
                                      <p:cBhvr>
                                        <p:cTn id="119" dur="500"/>
                                        <p:tgtEl>
                                          <p:spTgt spid="7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2"/>
                                        </p:tgtEl>
                                        <p:attrNameLst>
                                          <p:attrName>style.visibility</p:attrName>
                                        </p:attrNameLst>
                                      </p:cBhvr>
                                      <p:to>
                                        <p:strVal val="visible"/>
                                      </p:to>
                                    </p:set>
                                    <p:animEffect transition="in" filter="fade">
                                      <p:cBhvr>
                                        <p:cTn id="122" dur="500"/>
                                        <p:tgtEl>
                                          <p:spTgt spid="11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500"/>
                                        <p:tgtEl>
                                          <p:spTgt spid="11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14"/>
                                        </p:tgtEl>
                                        <p:attrNameLst>
                                          <p:attrName>style.visibility</p:attrName>
                                        </p:attrNameLst>
                                      </p:cBhvr>
                                      <p:to>
                                        <p:strVal val="visible"/>
                                      </p:to>
                                    </p:set>
                                    <p:animEffect transition="in" filter="fade">
                                      <p:cBhvr>
                                        <p:cTn id="128" dur="500"/>
                                        <p:tgtEl>
                                          <p:spTgt spid="11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15"/>
                                        </p:tgtEl>
                                        <p:attrNameLst>
                                          <p:attrName>style.visibility</p:attrName>
                                        </p:attrNameLst>
                                      </p:cBhvr>
                                      <p:to>
                                        <p:strVal val="visible"/>
                                      </p:to>
                                    </p:set>
                                    <p:animEffect transition="in" filter="fade">
                                      <p:cBhvr>
                                        <p:cTn id="131" dur="500"/>
                                        <p:tgtEl>
                                          <p:spTgt spid="11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fade">
                                      <p:cBhvr>
                                        <p:cTn id="134" dur="500"/>
                                        <p:tgtEl>
                                          <p:spTgt spid="11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Effect transition="in" filter="fade">
                                      <p:cBhvr>
                                        <p:cTn id="137" dur="500"/>
                                        <p:tgtEl>
                                          <p:spTgt spid="11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8"/>
                                        </p:tgtEl>
                                        <p:attrNameLst>
                                          <p:attrName>style.visibility</p:attrName>
                                        </p:attrNameLst>
                                      </p:cBhvr>
                                      <p:to>
                                        <p:strVal val="visible"/>
                                      </p:to>
                                    </p:set>
                                    <p:animEffect transition="in" filter="fade">
                                      <p:cBhvr>
                                        <p:cTn id="140" dur="500"/>
                                        <p:tgtEl>
                                          <p:spTgt spid="11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fade">
                                      <p:cBhvr>
                                        <p:cTn id="143" dur="500"/>
                                        <p:tgtEl>
                                          <p:spTgt spid="11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20"/>
                                        </p:tgtEl>
                                        <p:attrNameLst>
                                          <p:attrName>style.visibility</p:attrName>
                                        </p:attrNameLst>
                                      </p:cBhvr>
                                      <p:to>
                                        <p:strVal val="visible"/>
                                      </p:to>
                                    </p:set>
                                    <p:animEffect transition="in" filter="fade">
                                      <p:cBhvr>
                                        <p:cTn id="146" dur="500"/>
                                        <p:tgtEl>
                                          <p:spTgt spid="12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21"/>
                                        </p:tgtEl>
                                        <p:attrNameLst>
                                          <p:attrName>style.visibility</p:attrName>
                                        </p:attrNameLst>
                                      </p:cBhvr>
                                      <p:to>
                                        <p:strVal val="visible"/>
                                      </p:to>
                                    </p:set>
                                    <p:animEffect transition="in" filter="fade">
                                      <p:cBhvr>
                                        <p:cTn id="149" dur="500"/>
                                        <p:tgtEl>
                                          <p:spTgt spid="12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22"/>
                                        </p:tgtEl>
                                        <p:attrNameLst>
                                          <p:attrName>style.visibility</p:attrName>
                                        </p:attrNameLst>
                                      </p:cBhvr>
                                      <p:to>
                                        <p:strVal val="visible"/>
                                      </p:to>
                                    </p:set>
                                    <p:animEffect transition="in" filter="fade">
                                      <p:cBhvr>
                                        <p:cTn id="152" dur="500"/>
                                        <p:tgtEl>
                                          <p:spTgt spid="12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500"/>
                                        <p:tgtEl>
                                          <p:spTgt spid="12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24"/>
                                        </p:tgtEl>
                                        <p:attrNameLst>
                                          <p:attrName>style.visibility</p:attrName>
                                        </p:attrNameLst>
                                      </p:cBhvr>
                                      <p:to>
                                        <p:strVal val="visible"/>
                                      </p:to>
                                    </p:set>
                                    <p:animEffect transition="in" filter="fade">
                                      <p:cBhvr>
                                        <p:cTn id="158" dur="500"/>
                                        <p:tgtEl>
                                          <p:spTgt spid="12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25"/>
                                        </p:tgtEl>
                                        <p:attrNameLst>
                                          <p:attrName>style.visibility</p:attrName>
                                        </p:attrNameLst>
                                      </p:cBhvr>
                                      <p:to>
                                        <p:strVal val="visible"/>
                                      </p:to>
                                    </p:set>
                                    <p:animEffect transition="in" filter="fade">
                                      <p:cBhvr>
                                        <p:cTn id="161" dur="500"/>
                                        <p:tgtEl>
                                          <p:spTgt spid="12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26"/>
                                        </p:tgtEl>
                                        <p:attrNameLst>
                                          <p:attrName>style.visibility</p:attrName>
                                        </p:attrNameLst>
                                      </p:cBhvr>
                                      <p:to>
                                        <p:strVal val="visible"/>
                                      </p:to>
                                    </p:set>
                                    <p:animEffect transition="in" filter="fade">
                                      <p:cBhvr>
                                        <p:cTn id="164" dur="500"/>
                                        <p:tgtEl>
                                          <p:spTgt spid="12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7"/>
                                        </p:tgtEl>
                                        <p:attrNameLst>
                                          <p:attrName>style.visibility</p:attrName>
                                        </p:attrNameLst>
                                      </p:cBhvr>
                                      <p:to>
                                        <p:strVal val="visible"/>
                                      </p:to>
                                    </p:set>
                                    <p:animEffect transition="in" filter="fade">
                                      <p:cBhvr>
                                        <p:cTn id="167" dur="500"/>
                                        <p:tgtEl>
                                          <p:spTgt spid="12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28"/>
                                        </p:tgtEl>
                                        <p:attrNameLst>
                                          <p:attrName>style.visibility</p:attrName>
                                        </p:attrNameLst>
                                      </p:cBhvr>
                                      <p:to>
                                        <p:strVal val="visible"/>
                                      </p:to>
                                    </p:set>
                                    <p:animEffect transition="in" filter="fade">
                                      <p:cBhvr>
                                        <p:cTn id="170" dur="500"/>
                                        <p:tgtEl>
                                          <p:spTgt spid="12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9"/>
                                        </p:tgtEl>
                                        <p:attrNameLst>
                                          <p:attrName>style.visibility</p:attrName>
                                        </p:attrNameLst>
                                      </p:cBhvr>
                                      <p:to>
                                        <p:strVal val="visible"/>
                                      </p:to>
                                    </p:set>
                                    <p:animEffect transition="in" filter="fade">
                                      <p:cBhvr>
                                        <p:cTn id="173" dur="500"/>
                                        <p:tgtEl>
                                          <p:spTgt spid="12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32"/>
                                        </p:tgtEl>
                                        <p:attrNameLst>
                                          <p:attrName>style.visibility</p:attrName>
                                        </p:attrNameLst>
                                      </p:cBhvr>
                                      <p:to>
                                        <p:strVal val="visible"/>
                                      </p:to>
                                    </p:set>
                                    <p:animEffect transition="in" filter="fade">
                                      <p:cBhvr>
                                        <p:cTn id="182" dur="500"/>
                                        <p:tgtEl>
                                          <p:spTgt spid="13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33"/>
                                        </p:tgtEl>
                                        <p:attrNameLst>
                                          <p:attrName>style.visibility</p:attrName>
                                        </p:attrNameLst>
                                      </p:cBhvr>
                                      <p:to>
                                        <p:strVal val="visible"/>
                                      </p:to>
                                    </p:set>
                                    <p:animEffect transition="in" filter="fade">
                                      <p:cBhvr>
                                        <p:cTn id="185" dur="500"/>
                                        <p:tgtEl>
                                          <p:spTgt spid="13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34"/>
                                        </p:tgtEl>
                                        <p:attrNameLst>
                                          <p:attrName>style.visibility</p:attrName>
                                        </p:attrNameLst>
                                      </p:cBhvr>
                                      <p:to>
                                        <p:strVal val="visible"/>
                                      </p:to>
                                    </p:set>
                                    <p:animEffect transition="in" filter="fade">
                                      <p:cBhvr>
                                        <p:cTn id="188" dur="500"/>
                                        <p:tgtEl>
                                          <p:spTgt spid="13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35"/>
                                        </p:tgtEl>
                                        <p:attrNameLst>
                                          <p:attrName>style.visibility</p:attrName>
                                        </p:attrNameLst>
                                      </p:cBhvr>
                                      <p:to>
                                        <p:strVal val="visible"/>
                                      </p:to>
                                    </p:set>
                                    <p:animEffect transition="in" filter="fade">
                                      <p:cBhvr>
                                        <p:cTn id="191" dur="500"/>
                                        <p:tgtEl>
                                          <p:spTgt spid="13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36"/>
                                        </p:tgtEl>
                                        <p:attrNameLst>
                                          <p:attrName>style.visibility</p:attrName>
                                        </p:attrNameLst>
                                      </p:cBhvr>
                                      <p:to>
                                        <p:strVal val="visible"/>
                                      </p:to>
                                    </p:set>
                                    <p:animEffect transition="in" filter="fade">
                                      <p:cBhvr>
                                        <p:cTn id="194" dur="500"/>
                                        <p:tgtEl>
                                          <p:spTgt spid="13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37"/>
                                        </p:tgtEl>
                                        <p:attrNameLst>
                                          <p:attrName>style.visibility</p:attrName>
                                        </p:attrNameLst>
                                      </p:cBhvr>
                                      <p:to>
                                        <p:strVal val="visible"/>
                                      </p:to>
                                    </p:set>
                                    <p:animEffect transition="in" filter="fade">
                                      <p:cBhvr>
                                        <p:cTn id="197" dur="500"/>
                                        <p:tgtEl>
                                          <p:spTgt spid="137"/>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38"/>
                                        </p:tgtEl>
                                        <p:attrNameLst>
                                          <p:attrName>style.visibility</p:attrName>
                                        </p:attrNameLst>
                                      </p:cBhvr>
                                      <p:to>
                                        <p:strVal val="visible"/>
                                      </p:to>
                                    </p:set>
                                    <p:animEffect transition="in" filter="fade">
                                      <p:cBhvr>
                                        <p:cTn id="200" dur="500"/>
                                        <p:tgtEl>
                                          <p:spTgt spid="13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39"/>
                                        </p:tgtEl>
                                        <p:attrNameLst>
                                          <p:attrName>style.visibility</p:attrName>
                                        </p:attrNameLst>
                                      </p:cBhvr>
                                      <p:to>
                                        <p:strVal val="visible"/>
                                      </p:to>
                                    </p:set>
                                    <p:animEffect transition="in" filter="fade">
                                      <p:cBhvr>
                                        <p:cTn id="203" dur="500"/>
                                        <p:tgtEl>
                                          <p:spTgt spid="139"/>
                                        </p:tgtEl>
                                      </p:cBhvr>
                                    </p:animEffect>
                                  </p:childTnLst>
                                </p:cTn>
                              </p:par>
                            </p:childTnLst>
                          </p:cTn>
                        </p:par>
                        <p:par>
                          <p:cTn id="204" fill="hold" nodeType="afterGroup">
                            <p:stCondLst>
                              <p:cond delay="2500"/>
                            </p:stCondLst>
                            <p:childTnLst>
                              <p:par>
                                <p:cTn id="205" presetID="49" presetClass="entr" presetSubtype="0" decel="100000" fill="hold" grpId="0" nodeType="afterEffect">
                                  <p:stCondLst>
                                    <p:cond delay="0"/>
                                  </p:stCondLst>
                                  <p:childTnLst>
                                    <p:set>
                                      <p:cBhvr>
                                        <p:cTn id="206" dur="1" fill="hold">
                                          <p:stCondLst>
                                            <p:cond delay="0"/>
                                          </p:stCondLst>
                                        </p:cTn>
                                        <p:tgtEl>
                                          <p:spTgt spid="73"/>
                                        </p:tgtEl>
                                        <p:attrNameLst>
                                          <p:attrName>style.visibility</p:attrName>
                                        </p:attrNameLst>
                                      </p:cBhvr>
                                      <p:to>
                                        <p:strVal val="visible"/>
                                      </p:to>
                                    </p:set>
                                    <p:anim calcmode="lin" valueType="num">
                                      <p:cBhvr>
                                        <p:cTn id="207" dur="500" fill="hold"/>
                                        <p:tgtEl>
                                          <p:spTgt spid="73"/>
                                        </p:tgtEl>
                                        <p:attrNameLst>
                                          <p:attrName>ppt_w</p:attrName>
                                        </p:attrNameLst>
                                      </p:cBhvr>
                                      <p:tavLst>
                                        <p:tav tm="0">
                                          <p:val>
                                            <p:fltVal val="0"/>
                                          </p:val>
                                        </p:tav>
                                        <p:tav tm="100000">
                                          <p:val>
                                            <p:strVal val="#ppt_w"/>
                                          </p:val>
                                        </p:tav>
                                      </p:tavLst>
                                    </p:anim>
                                    <p:anim calcmode="lin" valueType="num">
                                      <p:cBhvr>
                                        <p:cTn id="208" dur="500" fill="hold"/>
                                        <p:tgtEl>
                                          <p:spTgt spid="73"/>
                                        </p:tgtEl>
                                        <p:attrNameLst>
                                          <p:attrName>ppt_h</p:attrName>
                                        </p:attrNameLst>
                                      </p:cBhvr>
                                      <p:tavLst>
                                        <p:tav tm="0">
                                          <p:val>
                                            <p:fltVal val="0"/>
                                          </p:val>
                                        </p:tav>
                                        <p:tav tm="100000">
                                          <p:val>
                                            <p:strVal val="#ppt_h"/>
                                          </p:val>
                                        </p:tav>
                                      </p:tavLst>
                                    </p:anim>
                                    <p:anim calcmode="lin" valueType="num">
                                      <p:cBhvr>
                                        <p:cTn id="209" dur="500" fill="hold"/>
                                        <p:tgtEl>
                                          <p:spTgt spid="73"/>
                                        </p:tgtEl>
                                        <p:attrNameLst>
                                          <p:attrName>style.rotation</p:attrName>
                                        </p:attrNameLst>
                                      </p:cBhvr>
                                      <p:tavLst>
                                        <p:tav tm="0">
                                          <p:val>
                                            <p:fltVal val="360"/>
                                          </p:val>
                                        </p:tav>
                                        <p:tav tm="100000">
                                          <p:val>
                                            <p:fltVal val="0"/>
                                          </p:val>
                                        </p:tav>
                                      </p:tavLst>
                                    </p:anim>
                                    <p:animEffect transition="in" filter="fade">
                                      <p:cBhvr>
                                        <p:cTn id="210" dur="500"/>
                                        <p:tgtEl>
                                          <p:spTgt spid="73"/>
                                        </p:tgtEl>
                                      </p:cBhvr>
                                    </p:animEffect>
                                  </p:childTnLst>
                                </p:cTn>
                              </p:par>
                              <p:par>
                                <p:cTn id="211" presetID="1" presetClass="emph" presetSubtype="2" fill="hold" nodeType="withEffect">
                                  <p:stCondLst>
                                    <p:cond delay="0"/>
                                  </p:stCondLst>
                                  <p:childTnLst>
                                    <p:animClr clrSpc="rgb" dir="cw">
                                      <p:cBhvr>
                                        <p:cTn id="212" dur="2000" fill="hold"/>
                                        <p:tgtEl>
                                          <p:spTgt spid="73"/>
                                        </p:tgtEl>
                                        <p:attrNameLst>
                                          <p:attrName>fillcolor</p:attrName>
                                        </p:attrNameLst>
                                      </p:cBhvr>
                                      <p:to>
                                        <a:srgbClr val="FF3300"/>
                                      </p:to>
                                    </p:animClr>
                                    <p:set>
                                      <p:cBhvr>
                                        <p:cTn id="213" dur="2000" fill="hold"/>
                                        <p:tgtEl>
                                          <p:spTgt spid="73"/>
                                        </p:tgtEl>
                                        <p:attrNameLst>
                                          <p:attrName>fill.type</p:attrName>
                                        </p:attrNameLst>
                                      </p:cBhvr>
                                      <p:to>
                                        <p:strVal val="solid"/>
                                      </p:to>
                                    </p:set>
                                    <p:set>
                                      <p:cBhvr>
                                        <p:cTn id="214" dur="2000" fill="hold"/>
                                        <p:tgtEl>
                                          <p:spTgt spid="73"/>
                                        </p:tgtEl>
                                        <p:attrNameLst>
                                          <p:attrName>fill.on</p:attrName>
                                        </p:attrNameLst>
                                      </p:cBhvr>
                                      <p:to>
                                        <p:strVal val="true"/>
                                      </p:to>
                                    </p:set>
                                  </p:childTnLst>
                                </p:cTn>
                              </p:par>
                            </p:childTnLst>
                          </p:cTn>
                        </p:par>
                        <p:par>
                          <p:cTn id="215" fill="hold" nodeType="afterGroup">
                            <p:stCondLst>
                              <p:cond delay="4500"/>
                            </p:stCondLst>
                            <p:childTnLst>
                              <p:par>
                                <p:cTn id="216" presetID="10" presetClass="exit" presetSubtype="0" fill="hold" grpId="1" nodeType="afterEffect">
                                  <p:stCondLst>
                                    <p:cond delay="0"/>
                                  </p:stCondLst>
                                  <p:childTnLst>
                                    <p:animEffect transition="out" filter="fade">
                                      <p:cBhvr>
                                        <p:cTn id="217" dur="500"/>
                                        <p:tgtEl>
                                          <p:spTgt spid="115"/>
                                        </p:tgtEl>
                                      </p:cBhvr>
                                    </p:animEffect>
                                    <p:set>
                                      <p:cBhvr>
                                        <p:cTn id="218" dur="1" fill="hold">
                                          <p:stCondLst>
                                            <p:cond delay="499"/>
                                          </p:stCondLst>
                                        </p:cTn>
                                        <p:tgtEl>
                                          <p:spTgt spid="115"/>
                                        </p:tgtEl>
                                        <p:attrNameLst>
                                          <p:attrName>style.visibility</p:attrName>
                                        </p:attrNameLst>
                                      </p:cBhvr>
                                      <p:to>
                                        <p:strVal val="hidden"/>
                                      </p:to>
                                    </p:set>
                                  </p:childTnLst>
                                </p:cTn>
                              </p:par>
                            </p:childTnLst>
                          </p:cTn>
                        </p:par>
                        <p:par>
                          <p:cTn id="219" fill="hold" nodeType="afterGroup">
                            <p:stCondLst>
                              <p:cond delay="5000"/>
                            </p:stCondLst>
                            <p:childTnLst>
                              <p:par>
                                <p:cTn id="220" presetID="10" presetClass="exit" presetSubtype="0" fill="hold" grpId="1" nodeType="afterEffect">
                                  <p:stCondLst>
                                    <p:cond delay="0"/>
                                  </p:stCondLst>
                                  <p:childTnLst>
                                    <p:animEffect transition="out" filter="fade">
                                      <p:cBhvr>
                                        <p:cTn id="221" dur="500"/>
                                        <p:tgtEl>
                                          <p:spTgt spid="114"/>
                                        </p:tgtEl>
                                      </p:cBhvr>
                                    </p:animEffect>
                                    <p:set>
                                      <p:cBhvr>
                                        <p:cTn id="222" dur="1" fill="hold">
                                          <p:stCondLst>
                                            <p:cond delay="499"/>
                                          </p:stCondLst>
                                        </p:cTn>
                                        <p:tgtEl>
                                          <p:spTgt spid="114"/>
                                        </p:tgtEl>
                                        <p:attrNameLst>
                                          <p:attrName>style.visibility</p:attrName>
                                        </p:attrNameLst>
                                      </p:cBhvr>
                                      <p:to>
                                        <p:strVal val="hidden"/>
                                      </p:to>
                                    </p:set>
                                  </p:childTnLst>
                                </p:cTn>
                              </p:par>
                            </p:childTnLst>
                          </p:cTn>
                        </p:par>
                        <p:par>
                          <p:cTn id="223" fill="hold" nodeType="afterGroup">
                            <p:stCondLst>
                              <p:cond delay="5500"/>
                            </p:stCondLst>
                            <p:childTnLst>
                              <p:par>
                                <p:cTn id="224" presetID="10" presetClass="exit" presetSubtype="0" fill="hold" grpId="1" nodeType="afterEffect">
                                  <p:stCondLst>
                                    <p:cond delay="0"/>
                                  </p:stCondLst>
                                  <p:childTnLst>
                                    <p:animEffect transition="out" filter="fade">
                                      <p:cBhvr>
                                        <p:cTn id="225" dur="500"/>
                                        <p:tgtEl>
                                          <p:spTgt spid="113"/>
                                        </p:tgtEl>
                                      </p:cBhvr>
                                    </p:animEffect>
                                    <p:set>
                                      <p:cBhvr>
                                        <p:cTn id="226" dur="1" fill="hold">
                                          <p:stCondLst>
                                            <p:cond delay="499"/>
                                          </p:stCondLst>
                                        </p:cTn>
                                        <p:tgtEl>
                                          <p:spTgt spid="113"/>
                                        </p:tgtEl>
                                        <p:attrNameLst>
                                          <p:attrName>style.visibility</p:attrName>
                                        </p:attrNameLst>
                                      </p:cBhvr>
                                      <p:to>
                                        <p:strVal val="hidden"/>
                                      </p:to>
                                    </p:set>
                                  </p:childTnLst>
                                </p:cTn>
                              </p:par>
                            </p:childTnLst>
                          </p:cTn>
                        </p:par>
                        <p:par>
                          <p:cTn id="227" fill="hold" nodeType="afterGroup">
                            <p:stCondLst>
                              <p:cond delay="6000"/>
                            </p:stCondLst>
                            <p:childTnLst>
                              <p:par>
                                <p:cTn id="228" presetID="10" presetClass="exit" presetSubtype="0" fill="hold" grpId="1" nodeType="afterEffect">
                                  <p:stCondLst>
                                    <p:cond delay="0"/>
                                  </p:stCondLst>
                                  <p:childTnLst>
                                    <p:animEffect transition="out" filter="fade">
                                      <p:cBhvr>
                                        <p:cTn id="229" dur="500"/>
                                        <p:tgtEl>
                                          <p:spTgt spid="112"/>
                                        </p:tgtEl>
                                      </p:cBhvr>
                                    </p:animEffect>
                                    <p:set>
                                      <p:cBhvr>
                                        <p:cTn id="230" dur="1" fill="hold">
                                          <p:stCondLst>
                                            <p:cond delay="499"/>
                                          </p:stCondLst>
                                        </p:cTn>
                                        <p:tgtEl>
                                          <p:spTgt spid="112"/>
                                        </p:tgtEl>
                                        <p:attrNameLst>
                                          <p:attrName>style.visibility</p:attrName>
                                        </p:attrNameLst>
                                      </p:cBhvr>
                                      <p:to>
                                        <p:strVal val="hidden"/>
                                      </p:to>
                                    </p:set>
                                  </p:childTnLst>
                                </p:cTn>
                              </p:par>
                            </p:childTnLst>
                          </p:cTn>
                        </p:par>
                        <p:par>
                          <p:cTn id="231" fill="hold" nodeType="afterGroup">
                            <p:stCondLst>
                              <p:cond delay="6500"/>
                            </p:stCondLst>
                            <p:childTnLst>
                              <p:par>
                                <p:cTn id="232" presetID="10" presetClass="exit" presetSubtype="0" fill="hold" grpId="1" nodeType="afterEffect">
                                  <p:stCondLst>
                                    <p:cond delay="0"/>
                                  </p:stCondLst>
                                  <p:childTnLst>
                                    <p:animEffect transition="out" filter="fade">
                                      <p:cBhvr>
                                        <p:cTn id="233" dur="500"/>
                                        <p:tgtEl>
                                          <p:spTgt spid="119"/>
                                        </p:tgtEl>
                                      </p:cBhvr>
                                    </p:animEffect>
                                    <p:set>
                                      <p:cBhvr>
                                        <p:cTn id="234" dur="1" fill="hold">
                                          <p:stCondLst>
                                            <p:cond delay="499"/>
                                          </p:stCondLst>
                                        </p:cTn>
                                        <p:tgtEl>
                                          <p:spTgt spid="119"/>
                                        </p:tgtEl>
                                        <p:attrNameLst>
                                          <p:attrName>style.visibility</p:attrName>
                                        </p:attrNameLst>
                                      </p:cBhvr>
                                      <p:to>
                                        <p:strVal val="hidden"/>
                                      </p:to>
                                    </p:set>
                                  </p:childTnLst>
                                </p:cTn>
                              </p:par>
                            </p:childTnLst>
                          </p:cTn>
                        </p:par>
                        <p:par>
                          <p:cTn id="235" fill="hold" nodeType="afterGroup">
                            <p:stCondLst>
                              <p:cond delay="7000"/>
                            </p:stCondLst>
                            <p:childTnLst>
                              <p:par>
                                <p:cTn id="236" presetID="10" presetClass="exit" presetSubtype="0" fill="hold" grpId="1" nodeType="afterEffect">
                                  <p:stCondLst>
                                    <p:cond delay="0"/>
                                  </p:stCondLst>
                                  <p:childTnLst>
                                    <p:animEffect transition="out" filter="fade">
                                      <p:cBhvr>
                                        <p:cTn id="237" dur="500"/>
                                        <p:tgtEl>
                                          <p:spTgt spid="118"/>
                                        </p:tgtEl>
                                      </p:cBhvr>
                                    </p:animEffect>
                                    <p:set>
                                      <p:cBhvr>
                                        <p:cTn id="238" dur="1" fill="hold">
                                          <p:stCondLst>
                                            <p:cond delay="499"/>
                                          </p:stCondLst>
                                        </p:cTn>
                                        <p:tgtEl>
                                          <p:spTgt spid="118"/>
                                        </p:tgtEl>
                                        <p:attrNameLst>
                                          <p:attrName>style.visibility</p:attrName>
                                        </p:attrNameLst>
                                      </p:cBhvr>
                                      <p:to>
                                        <p:strVal val="hidden"/>
                                      </p:to>
                                    </p:set>
                                  </p:childTnLst>
                                </p:cTn>
                              </p:par>
                            </p:childTnLst>
                          </p:cTn>
                        </p:par>
                        <p:par>
                          <p:cTn id="239" fill="hold" nodeType="afterGroup">
                            <p:stCondLst>
                              <p:cond delay="7500"/>
                            </p:stCondLst>
                            <p:childTnLst>
                              <p:par>
                                <p:cTn id="240" presetID="10" presetClass="exit" presetSubtype="0" fill="hold" grpId="1" nodeType="afterEffect">
                                  <p:stCondLst>
                                    <p:cond delay="0"/>
                                  </p:stCondLst>
                                  <p:childTnLst>
                                    <p:animEffect transition="out" filter="fade">
                                      <p:cBhvr>
                                        <p:cTn id="241" dur="500"/>
                                        <p:tgtEl>
                                          <p:spTgt spid="117"/>
                                        </p:tgtEl>
                                      </p:cBhvr>
                                    </p:animEffect>
                                    <p:set>
                                      <p:cBhvr>
                                        <p:cTn id="242" dur="1" fill="hold">
                                          <p:stCondLst>
                                            <p:cond delay="499"/>
                                          </p:stCondLst>
                                        </p:cTn>
                                        <p:tgtEl>
                                          <p:spTgt spid="117"/>
                                        </p:tgtEl>
                                        <p:attrNameLst>
                                          <p:attrName>style.visibility</p:attrName>
                                        </p:attrNameLst>
                                      </p:cBhvr>
                                      <p:to>
                                        <p:strVal val="hidden"/>
                                      </p:to>
                                    </p:set>
                                  </p:childTnLst>
                                </p:cTn>
                              </p:par>
                            </p:childTnLst>
                          </p:cTn>
                        </p:par>
                        <p:par>
                          <p:cTn id="243" fill="hold" nodeType="afterGroup">
                            <p:stCondLst>
                              <p:cond delay="8000"/>
                            </p:stCondLst>
                            <p:childTnLst>
                              <p:par>
                                <p:cTn id="244" presetID="10" presetClass="exit" presetSubtype="0" fill="hold" grpId="1" nodeType="afterEffect">
                                  <p:stCondLst>
                                    <p:cond delay="0"/>
                                  </p:stCondLst>
                                  <p:childTnLst>
                                    <p:animEffect transition="out" filter="fade">
                                      <p:cBhvr>
                                        <p:cTn id="245" dur="500"/>
                                        <p:tgtEl>
                                          <p:spTgt spid="116"/>
                                        </p:tgtEl>
                                      </p:cBhvr>
                                    </p:animEffect>
                                    <p:set>
                                      <p:cBhvr>
                                        <p:cTn id="246" dur="1" fill="hold">
                                          <p:stCondLst>
                                            <p:cond delay="499"/>
                                          </p:stCondLst>
                                        </p:cTn>
                                        <p:tgtEl>
                                          <p:spTgt spid="116"/>
                                        </p:tgtEl>
                                        <p:attrNameLst>
                                          <p:attrName>style.visibility</p:attrName>
                                        </p:attrNameLst>
                                      </p:cBhvr>
                                      <p:to>
                                        <p:strVal val="hidden"/>
                                      </p:to>
                                    </p:set>
                                  </p:childTnLst>
                                </p:cTn>
                              </p:par>
                            </p:childTnLst>
                          </p:cTn>
                        </p:par>
                        <p:par>
                          <p:cTn id="247" fill="hold" nodeType="afterGroup">
                            <p:stCondLst>
                              <p:cond delay="8500"/>
                            </p:stCondLst>
                            <p:childTnLst>
                              <p:par>
                                <p:cTn id="248" presetID="10" presetClass="exit" presetSubtype="0" fill="hold" grpId="1" nodeType="afterEffect">
                                  <p:stCondLst>
                                    <p:cond delay="0"/>
                                  </p:stCondLst>
                                  <p:childTnLst>
                                    <p:animEffect transition="out" filter="fade">
                                      <p:cBhvr>
                                        <p:cTn id="249" dur="500"/>
                                        <p:tgtEl>
                                          <p:spTgt spid="123"/>
                                        </p:tgtEl>
                                      </p:cBhvr>
                                    </p:animEffect>
                                    <p:set>
                                      <p:cBhvr>
                                        <p:cTn id="250" dur="1" fill="hold">
                                          <p:stCondLst>
                                            <p:cond delay="499"/>
                                          </p:stCondLst>
                                        </p:cTn>
                                        <p:tgtEl>
                                          <p:spTgt spid="123"/>
                                        </p:tgtEl>
                                        <p:attrNameLst>
                                          <p:attrName>style.visibility</p:attrName>
                                        </p:attrNameLst>
                                      </p:cBhvr>
                                      <p:to>
                                        <p:strVal val="hidden"/>
                                      </p:to>
                                    </p:set>
                                  </p:childTnLst>
                                </p:cTn>
                              </p:par>
                            </p:childTnLst>
                          </p:cTn>
                        </p:par>
                        <p:par>
                          <p:cTn id="251" fill="hold" nodeType="afterGroup">
                            <p:stCondLst>
                              <p:cond delay="9000"/>
                            </p:stCondLst>
                            <p:childTnLst>
                              <p:par>
                                <p:cTn id="252" presetID="10" presetClass="exit" presetSubtype="0" fill="hold" grpId="1" nodeType="afterEffect">
                                  <p:stCondLst>
                                    <p:cond delay="0"/>
                                  </p:stCondLst>
                                  <p:childTnLst>
                                    <p:animEffect transition="out" filter="fade">
                                      <p:cBhvr>
                                        <p:cTn id="253" dur="500"/>
                                        <p:tgtEl>
                                          <p:spTgt spid="122"/>
                                        </p:tgtEl>
                                      </p:cBhvr>
                                    </p:animEffect>
                                    <p:set>
                                      <p:cBhvr>
                                        <p:cTn id="254" dur="1" fill="hold">
                                          <p:stCondLst>
                                            <p:cond delay="499"/>
                                          </p:stCondLst>
                                        </p:cTn>
                                        <p:tgtEl>
                                          <p:spTgt spid="122"/>
                                        </p:tgtEl>
                                        <p:attrNameLst>
                                          <p:attrName>style.visibility</p:attrName>
                                        </p:attrNameLst>
                                      </p:cBhvr>
                                      <p:to>
                                        <p:strVal val="hidden"/>
                                      </p:to>
                                    </p:set>
                                  </p:childTnLst>
                                </p:cTn>
                              </p:par>
                            </p:childTnLst>
                          </p:cTn>
                        </p:par>
                        <p:par>
                          <p:cTn id="255" fill="hold" nodeType="afterGroup">
                            <p:stCondLst>
                              <p:cond delay="9500"/>
                            </p:stCondLst>
                            <p:childTnLst>
                              <p:par>
                                <p:cTn id="256" presetID="10" presetClass="exit" presetSubtype="0" fill="hold" grpId="1" nodeType="afterEffect">
                                  <p:stCondLst>
                                    <p:cond delay="0"/>
                                  </p:stCondLst>
                                  <p:childTnLst>
                                    <p:animEffect transition="out" filter="fade">
                                      <p:cBhvr>
                                        <p:cTn id="257" dur="500"/>
                                        <p:tgtEl>
                                          <p:spTgt spid="121"/>
                                        </p:tgtEl>
                                      </p:cBhvr>
                                    </p:animEffect>
                                    <p:set>
                                      <p:cBhvr>
                                        <p:cTn id="258" dur="1" fill="hold">
                                          <p:stCondLst>
                                            <p:cond delay="499"/>
                                          </p:stCondLst>
                                        </p:cTn>
                                        <p:tgtEl>
                                          <p:spTgt spid="121"/>
                                        </p:tgtEl>
                                        <p:attrNameLst>
                                          <p:attrName>style.visibility</p:attrName>
                                        </p:attrNameLst>
                                      </p:cBhvr>
                                      <p:to>
                                        <p:strVal val="hidden"/>
                                      </p:to>
                                    </p:set>
                                  </p:childTnLst>
                                </p:cTn>
                              </p:par>
                            </p:childTnLst>
                          </p:cTn>
                        </p:par>
                        <p:par>
                          <p:cTn id="259" fill="hold" nodeType="afterGroup">
                            <p:stCondLst>
                              <p:cond delay="10000"/>
                            </p:stCondLst>
                            <p:childTnLst>
                              <p:par>
                                <p:cTn id="260" presetID="10" presetClass="exit" presetSubtype="0" fill="hold" grpId="1" nodeType="afterEffect">
                                  <p:stCondLst>
                                    <p:cond delay="0"/>
                                  </p:stCondLst>
                                  <p:childTnLst>
                                    <p:animEffect transition="out" filter="fade">
                                      <p:cBhvr>
                                        <p:cTn id="261" dur="500"/>
                                        <p:tgtEl>
                                          <p:spTgt spid="120"/>
                                        </p:tgtEl>
                                      </p:cBhvr>
                                    </p:animEffect>
                                    <p:set>
                                      <p:cBhvr>
                                        <p:cTn id="262" dur="1" fill="hold">
                                          <p:stCondLst>
                                            <p:cond delay="499"/>
                                          </p:stCondLst>
                                        </p:cTn>
                                        <p:tgtEl>
                                          <p:spTgt spid="120"/>
                                        </p:tgtEl>
                                        <p:attrNameLst>
                                          <p:attrName>style.visibility</p:attrName>
                                        </p:attrNameLst>
                                      </p:cBhvr>
                                      <p:to>
                                        <p:strVal val="hidden"/>
                                      </p:to>
                                    </p:set>
                                  </p:childTnLst>
                                </p:cTn>
                              </p:par>
                            </p:childTnLst>
                          </p:cTn>
                        </p:par>
                        <p:par>
                          <p:cTn id="263" fill="hold" nodeType="afterGroup">
                            <p:stCondLst>
                              <p:cond delay="10500"/>
                            </p:stCondLst>
                            <p:childTnLst>
                              <p:par>
                                <p:cTn id="264" presetID="10" presetClass="exit" presetSubtype="0" fill="hold" grpId="1" nodeType="afterEffect">
                                  <p:stCondLst>
                                    <p:cond delay="0"/>
                                  </p:stCondLst>
                                  <p:childTnLst>
                                    <p:animEffect transition="out" filter="fade">
                                      <p:cBhvr>
                                        <p:cTn id="265" dur="500"/>
                                        <p:tgtEl>
                                          <p:spTgt spid="127"/>
                                        </p:tgtEl>
                                      </p:cBhvr>
                                    </p:animEffect>
                                    <p:set>
                                      <p:cBhvr>
                                        <p:cTn id="266" dur="1" fill="hold">
                                          <p:stCondLst>
                                            <p:cond delay="499"/>
                                          </p:stCondLst>
                                        </p:cTn>
                                        <p:tgtEl>
                                          <p:spTgt spid="127"/>
                                        </p:tgtEl>
                                        <p:attrNameLst>
                                          <p:attrName>style.visibility</p:attrName>
                                        </p:attrNameLst>
                                      </p:cBhvr>
                                      <p:to>
                                        <p:strVal val="hidden"/>
                                      </p:to>
                                    </p:set>
                                  </p:childTnLst>
                                </p:cTn>
                              </p:par>
                            </p:childTnLst>
                          </p:cTn>
                        </p:par>
                        <p:par>
                          <p:cTn id="267" fill="hold" nodeType="afterGroup">
                            <p:stCondLst>
                              <p:cond delay="11000"/>
                            </p:stCondLst>
                            <p:childTnLst>
                              <p:par>
                                <p:cTn id="268" presetID="6" presetClass="emph" presetSubtype="0" fill="hold" grpId="1" nodeType="afterEffect">
                                  <p:stCondLst>
                                    <p:cond delay="0"/>
                                  </p:stCondLst>
                                  <p:childTnLst>
                                    <p:animScale>
                                      <p:cBhvr>
                                        <p:cTn id="269" dur="2000" fill="hold"/>
                                        <p:tgtEl>
                                          <p:spTgt spid="71"/>
                                        </p:tgtEl>
                                      </p:cBhvr>
                                      <p:by x="150000" y="100000"/>
                                    </p:animScale>
                                  </p:childTnLst>
                                </p:cTn>
                              </p:par>
                            </p:childTnLst>
                          </p:cTn>
                        </p:par>
                      </p:childTnLst>
                    </p:cTn>
                  </p:par>
                  <p:par>
                    <p:cTn id="270" fill="hold" nodeType="clickPar">
                      <p:stCondLst>
                        <p:cond delay="indefinite"/>
                      </p:stCondLst>
                      <p:childTnLst>
                        <p:par>
                          <p:cTn id="271" fill="hold" nodeType="withGroup">
                            <p:stCondLst>
                              <p:cond delay="0"/>
                            </p:stCondLst>
                            <p:childTnLst>
                              <p:par>
                                <p:cTn id="272" presetID="49" presetClass="entr" presetSubtype="0" decel="100000" fill="hold" nodeType="clickEffect">
                                  <p:stCondLst>
                                    <p:cond delay="0"/>
                                  </p:stCondLst>
                                  <p:childTnLst>
                                    <p:set>
                                      <p:cBhvr>
                                        <p:cTn id="273" dur="1" fill="hold">
                                          <p:stCondLst>
                                            <p:cond delay="0"/>
                                          </p:stCondLst>
                                        </p:cTn>
                                        <p:tgtEl>
                                          <p:spTgt spid="3"/>
                                        </p:tgtEl>
                                        <p:attrNameLst>
                                          <p:attrName>style.visibility</p:attrName>
                                        </p:attrNameLst>
                                      </p:cBhvr>
                                      <p:to>
                                        <p:strVal val="visible"/>
                                      </p:to>
                                    </p:set>
                                    <p:anim calcmode="lin" valueType="num">
                                      <p:cBhvr>
                                        <p:cTn id="274" dur="500" fill="hold"/>
                                        <p:tgtEl>
                                          <p:spTgt spid="3"/>
                                        </p:tgtEl>
                                        <p:attrNameLst>
                                          <p:attrName>ppt_w</p:attrName>
                                        </p:attrNameLst>
                                      </p:cBhvr>
                                      <p:tavLst>
                                        <p:tav tm="0">
                                          <p:val>
                                            <p:fltVal val="0"/>
                                          </p:val>
                                        </p:tav>
                                        <p:tav tm="100000">
                                          <p:val>
                                            <p:strVal val="#ppt_w"/>
                                          </p:val>
                                        </p:tav>
                                      </p:tavLst>
                                    </p:anim>
                                    <p:anim calcmode="lin" valueType="num">
                                      <p:cBhvr>
                                        <p:cTn id="275" dur="500" fill="hold"/>
                                        <p:tgtEl>
                                          <p:spTgt spid="3"/>
                                        </p:tgtEl>
                                        <p:attrNameLst>
                                          <p:attrName>ppt_h</p:attrName>
                                        </p:attrNameLst>
                                      </p:cBhvr>
                                      <p:tavLst>
                                        <p:tav tm="0">
                                          <p:val>
                                            <p:fltVal val="0"/>
                                          </p:val>
                                        </p:tav>
                                        <p:tav tm="100000">
                                          <p:val>
                                            <p:strVal val="#ppt_h"/>
                                          </p:val>
                                        </p:tav>
                                      </p:tavLst>
                                    </p:anim>
                                    <p:anim calcmode="lin" valueType="num">
                                      <p:cBhvr>
                                        <p:cTn id="276" dur="500" fill="hold"/>
                                        <p:tgtEl>
                                          <p:spTgt spid="3"/>
                                        </p:tgtEl>
                                        <p:attrNameLst>
                                          <p:attrName>style.rotation</p:attrName>
                                        </p:attrNameLst>
                                      </p:cBhvr>
                                      <p:tavLst>
                                        <p:tav tm="0">
                                          <p:val>
                                            <p:fltVal val="360"/>
                                          </p:val>
                                        </p:tav>
                                        <p:tav tm="100000">
                                          <p:val>
                                            <p:fltVal val="0"/>
                                          </p:val>
                                        </p:tav>
                                      </p:tavLst>
                                    </p:anim>
                                    <p:animEffect transition="in" filter="fade">
                                      <p:cBhvr>
                                        <p:cTn id="277" dur="500"/>
                                        <p:tgtEl>
                                          <p:spTgt spid="3"/>
                                        </p:tgtEl>
                                      </p:cBhvr>
                                    </p:animEffect>
                                  </p:childTnLst>
                                </p:cTn>
                              </p:par>
                              <p:par>
                                <p:cTn id="278" presetID="49" presetClass="entr" presetSubtype="0" decel="100000" fill="hold" nodeType="withEffect">
                                  <p:stCondLst>
                                    <p:cond delay="0"/>
                                  </p:stCondLst>
                                  <p:childTnLst>
                                    <p:set>
                                      <p:cBhvr>
                                        <p:cTn id="279" dur="1" fill="hold">
                                          <p:stCondLst>
                                            <p:cond delay="0"/>
                                          </p:stCondLst>
                                        </p:cTn>
                                        <p:tgtEl>
                                          <p:spTgt spid="4"/>
                                        </p:tgtEl>
                                        <p:attrNameLst>
                                          <p:attrName>style.visibility</p:attrName>
                                        </p:attrNameLst>
                                      </p:cBhvr>
                                      <p:to>
                                        <p:strVal val="visible"/>
                                      </p:to>
                                    </p:set>
                                    <p:anim calcmode="lin" valueType="num">
                                      <p:cBhvr>
                                        <p:cTn id="280" dur="500" fill="hold"/>
                                        <p:tgtEl>
                                          <p:spTgt spid="4"/>
                                        </p:tgtEl>
                                        <p:attrNameLst>
                                          <p:attrName>ppt_w</p:attrName>
                                        </p:attrNameLst>
                                      </p:cBhvr>
                                      <p:tavLst>
                                        <p:tav tm="0">
                                          <p:val>
                                            <p:fltVal val="0"/>
                                          </p:val>
                                        </p:tav>
                                        <p:tav tm="100000">
                                          <p:val>
                                            <p:strVal val="#ppt_w"/>
                                          </p:val>
                                        </p:tav>
                                      </p:tavLst>
                                    </p:anim>
                                    <p:anim calcmode="lin" valueType="num">
                                      <p:cBhvr>
                                        <p:cTn id="281" dur="500" fill="hold"/>
                                        <p:tgtEl>
                                          <p:spTgt spid="4"/>
                                        </p:tgtEl>
                                        <p:attrNameLst>
                                          <p:attrName>ppt_h</p:attrName>
                                        </p:attrNameLst>
                                      </p:cBhvr>
                                      <p:tavLst>
                                        <p:tav tm="0">
                                          <p:val>
                                            <p:fltVal val="0"/>
                                          </p:val>
                                        </p:tav>
                                        <p:tav tm="100000">
                                          <p:val>
                                            <p:strVal val="#ppt_h"/>
                                          </p:val>
                                        </p:tav>
                                      </p:tavLst>
                                    </p:anim>
                                    <p:anim calcmode="lin" valueType="num">
                                      <p:cBhvr>
                                        <p:cTn id="282" dur="500" fill="hold"/>
                                        <p:tgtEl>
                                          <p:spTgt spid="4"/>
                                        </p:tgtEl>
                                        <p:attrNameLst>
                                          <p:attrName>style.rotation</p:attrName>
                                        </p:attrNameLst>
                                      </p:cBhvr>
                                      <p:tavLst>
                                        <p:tav tm="0">
                                          <p:val>
                                            <p:fltVal val="360"/>
                                          </p:val>
                                        </p:tav>
                                        <p:tav tm="100000">
                                          <p:val>
                                            <p:fltVal val="0"/>
                                          </p:val>
                                        </p:tav>
                                      </p:tavLst>
                                    </p:anim>
                                    <p:animEffect transition="in" filter="fade">
                                      <p:cBhvr>
                                        <p:cTn id="283" dur="500"/>
                                        <p:tgtEl>
                                          <p:spTgt spid="4"/>
                                        </p:tgtEl>
                                      </p:cBhvr>
                                    </p:animEffect>
                                  </p:childTnLst>
                                </p:cTn>
                              </p:par>
                              <p:par>
                                <p:cTn id="284" presetID="49" presetClass="entr" presetSubtype="0" decel="100000" fill="hold" grpId="0" nodeType="withEffect">
                                  <p:stCondLst>
                                    <p:cond delay="0"/>
                                  </p:stCondLst>
                                  <p:childTnLst>
                                    <p:set>
                                      <p:cBhvr>
                                        <p:cTn id="285" dur="1" fill="hold">
                                          <p:stCondLst>
                                            <p:cond delay="0"/>
                                          </p:stCondLst>
                                        </p:cTn>
                                        <p:tgtEl>
                                          <p:spTgt spid="36"/>
                                        </p:tgtEl>
                                        <p:attrNameLst>
                                          <p:attrName>style.visibility</p:attrName>
                                        </p:attrNameLst>
                                      </p:cBhvr>
                                      <p:to>
                                        <p:strVal val="visible"/>
                                      </p:to>
                                    </p:set>
                                    <p:anim calcmode="lin" valueType="num">
                                      <p:cBhvr>
                                        <p:cTn id="286" dur="500" fill="hold"/>
                                        <p:tgtEl>
                                          <p:spTgt spid="36"/>
                                        </p:tgtEl>
                                        <p:attrNameLst>
                                          <p:attrName>ppt_w</p:attrName>
                                        </p:attrNameLst>
                                      </p:cBhvr>
                                      <p:tavLst>
                                        <p:tav tm="0">
                                          <p:val>
                                            <p:fltVal val="0"/>
                                          </p:val>
                                        </p:tav>
                                        <p:tav tm="100000">
                                          <p:val>
                                            <p:strVal val="#ppt_w"/>
                                          </p:val>
                                        </p:tav>
                                      </p:tavLst>
                                    </p:anim>
                                    <p:anim calcmode="lin" valueType="num">
                                      <p:cBhvr>
                                        <p:cTn id="287" dur="500" fill="hold"/>
                                        <p:tgtEl>
                                          <p:spTgt spid="36"/>
                                        </p:tgtEl>
                                        <p:attrNameLst>
                                          <p:attrName>ppt_h</p:attrName>
                                        </p:attrNameLst>
                                      </p:cBhvr>
                                      <p:tavLst>
                                        <p:tav tm="0">
                                          <p:val>
                                            <p:fltVal val="0"/>
                                          </p:val>
                                        </p:tav>
                                        <p:tav tm="100000">
                                          <p:val>
                                            <p:strVal val="#ppt_h"/>
                                          </p:val>
                                        </p:tav>
                                      </p:tavLst>
                                    </p:anim>
                                    <p:anim calcmode="lin" valueType="num">
                                      <p:cBhvr>
                                        <p:cTn id="288" dur="500" fill="hold"/>
                                        <p:tgtEl>
                                          <p:spTgt spid="36"/>
                                        </p:tgtEl>
                                        <p:attrNameLst>
                                          <p:attrName>style.rotation</p:attrName>
                                        </p:attrNameLst>
                                      </p:cBhvr>
                                      <p:tavLst>
                                        <p:tav tm="0">
                                          <p:val>
                                            <p:fltVal val="360"/>
                                          </p:val>
                                        </p:tav>
                                        <p:tav tm="100000">
                                          <p:val>
                                            <p:fltVal val="0"/>
                                          </p:val>
                                        </p:tav>
                                      </p:tavLst>
                                    </p:anim>
                                    <p:animEffect transition="in" filter="fade">
                                      <p:cBhvr>
                                        <p:cTn id="289" dur="500"/>
                                        <p:tgtEl>
                                          <p:spTgt spid="36"/>
                                        </p:tgtEl>
                                      </p:cBhvr>
                                    </p:animEffect>
                                  </p:childTnLst>
                                </p:cTn>
                              </p:par>
                              <p:par>
                                <p:cTn id="290" presetID="49" presetClass="entr" presetSubtype="0" decel="100000" fill="hold" grpId="0" nodeType="withEffect">
                                  <p:stCondLst>
                                    <p:cond delay="0"/>
                                  </p:stCondLst>
                                  <p:childTnLst>
                                    <p:set>
                                      <p:cBhvr>
                                        <p:cTn id="291" dur="1" fill="hold">
                                          <p:stCondLst>
                                            <p:cond delay="0"/>
                                          </p:stCondLst>
                                        </p:cTn>
                                        <p:tgtEl>
                                          <p:spTgt spid="37"/>
                                        </p:tgtEl>
                                        <p:attrNameLst>
                                          <p:attrName>style.visibility</p:attrName>
                                        </p:attrNameLst>
                                      </p:cBhvr>
                                      <p:to>
                                        <p:strVal val="visible"/>
                                      </p:to>
                                    </p:set>
                                    <p:anim calcmode="lin" valueType="num">
                                      <p:cBhvr>
                                        <p:cTn id="292" dur="500" fill="hold"/>
                                        <p:tgtEl>
                                          <p:spTgt spid="37"/>
                                        </p:tgtEl>
                                        <p:attrNameLst>
                                          <p:attrName>ppt_w</p:attrName>
                                        </p:attrNameLst>
                                      </p:cBhvr>
                                      <p:tavLst>
                                        <p:tav tm="0">
                                          <p:val>
                                            <p:fltVal val="0"/>
                                          </p:val>
                                        </p:tav>
                                        <p:tav tm="100000">
                                          <p:val>
                                            <p:strVal val="#ppt_w"/>
                                          </p:val>
                                        </p:tav>
                                      </p:tavLst>
                                    </p:anim>
                                    <p:anim calcmode="lin" valueType="num">
                                      <p:cBhvr>
                                        <p:cTn id="293" dur="500" fill="hold"/>
                                        <p:tgtEl>
                                          <p:spTgt spid="37"/>
                                        </p:tgtEl>
                                        <p:attrNameLst>
                                          <p:attrName>ppt_h</p:attrName>
                                        </p:attrNameLst>
                                      </p:cBhvr>
                                      <p:tavLst>
                                        <p:tav tm="0">
                                          <p:val>
                                            <p:fltVal val="0"/>
                                          </p:val>
                                        </p:tav>
                                        <p:tav tm="100000">
                                          <p:val>
                                            <p:strVal val="#ppt_h"/>
                                          </p:val>
                                        </p:tav>
                                      </p:tavLst>
                                    </p:anim>
                                    <p:anim calcmode="lin" valueType="num">
                                      <p:cBhvr>
                                        <p:cTn id="294" dur="500" fill="hold"/>
                                        <p:tgtEl>
                                          <p:spTgt spid="37"/>
                                        </p:tgtEl>
                                        <p:attrNameLst>
                                          <p:attrName>style.rotation</p:attrName>
                                        </p:attrNameLst>
                                      </p:cBhvr>
                                      <p:tavLst>
                                        <p:tav tm="0">
                                          <p:val>
                                            <p:fltVal val="360"/>
                                          </p:val>
                                        </p:tav>
                                        <p:tav tm="100000">
                                          <p:val>
                                            <p:fltVal val="0"/>
                                          </p:val>
                                        </p:tav>
                                      </p:tavLst>
                                    </p:anim>
                                    <p:animEffect transition="in" filter="fade">
                                      <p:cBhvr>
                                        <p:cTn id="295" dur="500"/>
                                        <p:tgtEl>
                                          <p:spTgt spid="37"/>
                                        </p:tgtEl>
                                      </p:cBhvr>
                                    </p:animEffect>
                                  </p:childTnLst>
                                </p:cTn>
                              </p:par>
                            </p:childTnLst>
                          </p:cTn>
                        </p:par>
                        <p:par>
                          <p:cTn id="296" fill="hold" nodeType="afterGroup">
                            <p:stCondLst>
                              <p:cond delay="500"/>
                            </p:stCondLst>
                            <p:childTnLst>
                              <p:par>
                                <p:cTn id="297" presetID="22" presetClass="entr" presetSubtype="1" fill="hold" grpId="0" nodeType="afterEffect">
                                  <p:stCondLst>
                                    <p:cond delay="0"/>
                                  </p:stCondLst>
                                  <p:childTnLst>
                                    <p:set>
                                      <p:cBhvr>
                                        <p:cTn id="298" dur="1" fill="hold">
                                          <p:stCondLst>
                                            <p:cond delay="0"/>
                                          </p:stCondLst>
                                        </p:cTn>
                                        <p:tgtEl>
                                          <p:spTgt spid="50"/>
                                        </p:tgtEl>
                                        <p:attrNameLst>
                                          <p:attrName>style.visibility</p:attrName>
                                        </p:attrNameLst>
                                      </p:cBhvr>
                                      <p:to>
                                        <p:strVal val="visible"/>
                                      </p:to>
                                    </p:set>
                                    <p:animEffect transition="in" filter="wipe(up)">
                                      <p:cBhvr>
                                        <p:cTn id="299" dur="500"/>
                                        <p:tgtEl>
                                          <p:spTgt spid="50"/>
                                        </p:tgtEl>
                                      </p:cBhvr>
                                    </p:animEffect>
                                  </p:childTnLst>
                                </p:cTn>
                              </p:par>
                            </p:childTnLst>
                          </p:cTn>
                        </p:par>
                        <p:par>
                          <p:cTn id="300" fill="hold" nodeType="afterGroup">
                            <p:stCondLst>
                              <p:cond delay="1000"/>
                            </p:stCondLst>
                            <p:childTnLst>
                              <p:par>
                                <p:cTn id="301" presetID="49" presetClass="entr" presetSubtype="0" decel="10000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 calcmode="lin" valueType="num">
                                      <p:cBhvr>
                                        <p:cTn id="303" dur="500" fill="hold"/>
                                        <p:tgtEl>
                                          <p:spTgt spid="66"/>
                                        </p:tgtEl>
                                        <p:attrNameLst>
                                          <p:attrName>ppt_w</p:attrName>
                                        </p:attrNameLst>
                                      </p:cBhvr>
                                      <p:tavLst>
                                        <p:tav tm="0">
                                          <p:val>
                                            <p:fltVal val="0"/>
                                          </p:val>
                                        </p:tav>
                                        <p:tav tm="100000">
                                          <p:val>
                                            <p:strVal val="#ppt_w"/>
                                          </p:val>
                                        </p:tav>
                                      </p:tavLst>
                                    </p:anim>
                                    <p:anim calcmode="lin" valueType="num">
                                      <p:cBhvr>
                                        <p:cTn id="304" dur="500" fill="hold"/>
                                        <p:tgtEl>
                                          <p:spTgt spid="66"/>
                                        </p:tgtEl>
                                        <p:attrNameLst>
                                          <p:attrName>ppt_h</p:attrName>
                                        </p:attrNameLst>
                                      </p:cBhvr>
                                      <p:tavLst>
                                        <p:tav tm="0">
                                          <p:val>
                                            <p:fltVal val="0"/>
                                          </p:val>
                                        </p:tav>
                                        <p:tav tm="100000">
                                          <p:val>
                                            <p:strVal val="#ppt_h"/>
                                          </p:val>
                                        </p:tav>
                                      </p:tavLst>
                                    </p:anim>
                                    <p:anim calcmode="lin" valueType="num">
                                      <p:cBhvr>
                                        <p:cTn id="305" dur="500" fill="hold"/>
                                        <p:tgtEl>
                                          <p:spTgt spid="66"/>
                                        </p:tgtEl>
                                        <p:attrNameLst>
                                          <p:attrName>style.rotation</p:attrName>
                                        </p:attrNameLst>
                                      </p:cBhvr>
                                      <p:tavLst>
                                        <p:tav tm="0">
                                          <p:val>
                                            <p:fltVal val="360"/>
                                          </p:val>
                                        </p:tav>
                                        <p:tav tm="100000">
                                          <p:val>
                                            <p:fltVal val="0"/>
                                          </p:val>
                                        </p:tav>
                                      </p:tavLst>
                                    </p:anim>
                                    <p:animEffect transition="in" filter="fade">
                                      <p:cBhvr>
                                        <p:cTn id="306" dur="500"/>
                                        <p:tgtEl>
                                          <p:spTgt spid="66"/>
                                        </p:tgtEl>
                                      </p:cBhvr>
                                    </p:animEffect>
                                  </p:childTnLst>
                                </p:cTn>
                              </p:par>
                              <p:par>
                                <p:cTn id="307" presetID="49" presetClass="entr" presetSubtype="0" decel="100000" fill="hold" grpId="0" nodeType="withEffect">
                                  <p:stCondLst>
                                    <p:cond delay="0"/>
                                  </p:stCondLst>
                                  <p:childTnLst>
                                    <p:set>
                                      <p:cBhvr>
                                        <p:cTn id="308" dur="1" fill="hold">
                                          <p:stCondLst>
                                            <p:cond delay="0"/>
                                          </p:stCondLst>
                                        </p:cTn>
                                        <p:tgtEl>
                                          <p:spTgt spid="55"/>
                                        </p:tgtEl>
                                        <p:attrNameLst>
                                          <p:attrName>style.visibility</p:attrName>
                                        </p:attrNameLst>
                                      </p:cBhvr>
                                      <p:to>
                                        <p:strVal val="visible"/>
                                      </p:to>
                                    </p:set>
                                    <p:anim calcmode="lin" valueType="num">
                                      <p:cBhvr>
                                        <p:cTn id="309" dur="500" fill="hold"/>
                                        <p:tgtEl>
                                          <p:spTgt spid="55"/>
                                        </p:tgtEl>
                                        <p:attrNameLst>
                                          <p:attrName>ppt_w</p:attrName>
                                        </p:attrNameLst>
                                      </p:cBhvr>
                                      <p:tavLst>
                                        <p:tav tm="0">
                                          <p:val>
                                            <p:fltVal val="0"/>
                                          </p:val>
                                        </p:tav>
                                        <p:tav tm="100000">
                                          <p:val>
                                            <p:strVal val="#ppt_w"/>
                                          </p:val>
                                        </p:tav>
                                      </p:tavLst>
                                    </p:anim>
                                    <p:anim calcmode="lin" valueType="num">
                                      <p:cBhvr>
                                        <p:cTn id="310" dur="500" fill="hold"/>
                                        <p:tgtEl>
                                          <p:spTgt spid="55"/>
                                        </p:tgtEl>
                                        <p:attrNameLst>
                                          <p:attrName>ppt_h</p:attrName>
                                        </p:attrNameLst>
                                      </p:cBhvr>
                                      <p:tavLst>
                                        <p:tav tm="0">
                                          <p:val>
                                            <p:fltVal val="0"/>
                                          </p:val>
                                        </p:tav>
                                        <p:tav tm="100000">
                                          <p:val>
                                            <p:strVal val="#ppt_h"/>
                                          </p:val>
                                        </p:tav>
                                      </p:tavLst>
                                    </p:anim>
                                    <p:anim calcmode="lin" valueType="num">
                                      <p:cBhvr>
                                        <p:cTn id="311" dur="500" fill="hold"/>
                                        <p:tgtEl>
                                          <p:spTgt spid="55"/>
                                        </p:tgtEl>
                                        <p:attrNameLst>
                                          <p:attrName>style.rotation</p:attrName>
                                        </p:attrNameLst>
                                      </p:cBhvr>
                                      <p:tavLst>
                                        <p:tav tm="0">
                                          <p:val>
                                            <p:fltVal val="360"/>
                                          </p:val>
                                        </p:tav>
                                        <p:tav tm="100000">
                                          <p:val>
                                            <p:fltVal val="0"/>
                                          </p:val>
                                        </p:tav>
                                      </p:tavLst>
                                    </p:anim>
                                    <p:animEffect transition="in" filter="fade">
                                      <p:cBhvr>
                                        <p:cTn id="312" dur="500"/>
                                        <p:tgtEl>
                                          <p:spTgt spid="55"/>
                                        </p:tgtEl>
                                      </p:cBhvr>
                                    </p:animEffect>
                                  </p:childTnLst>
                                </p:cTn>
                              </p:par>
                              <p:par>
                                <p:cTn id="313" presetID="49" presetClass="entr" presetSubtype="0" decel="100000" fill="hold" grpId="0" nodeType="withEffect">
                                  <p:stCondLst>
                                    <p:cond delay="0"/>
                                  </p:stCondLst>
                                  <p:childTnLst>
                                    <p:set>
                                      <p:cBhvr>
                                        <p:cTn id="314" dur="1" fill="hold">
                                          <p:stCondLst>
                                            <p:cond delay="0"/>
                                          </p:stCondLst>
                                        </p:cTn>
                                        <p:tgtEl>
                                          <p:spTgt spid="57"/>
                                        </p:tgtEl>
                                        <p:attrNameLst>
                                          <p:attrName>style.visibility</p:attrName>
                                        </p:attrNameLst>
                                      </p:cBhvr>
                                      <p:to>
                                        <p:strVal val="visible"/>
                                      </p:to>
                                    </p:set>
                                    <p:anim calcmode="lin" valueType="num">
                                      <p:cBhvr>
                                        <p:cTn id="315" dur="500" fill="hold"/>
                                        <p:tgtEl>
                                          <p:spTgt spid="57"/>
                                        </p:tgtEl>
                                        <p:attrNameLst>
                                          <p:attrName>ppt_w</p:attrName>
                                        </p:attrNameLst>
                                      </p:cBhvr>
                                      <p:tavLst>
                                        <p:tav tm="0">
                                          <p:val>
                                            <p:fltVal val="0"/>
                                          </p:val>
                                        </p:tav>
                                        <p:tav tm="100000">
                                          <p:val>
                                            <p:strVal val="#ppt_w"/>
                                          </p:val>
                                        </p:tav>
                                      </p:tavLst>
                                    </p:anim>
                                    <p:anim calcmode="lin" valueType="num">
                                      <p:cBhvr>
                                        <p:cTn id="316" dur="500" fill="hold"/>
                                        <p:tgtEl>
                                          <p:spTgt spid="57"/>
                                        </p:tgtEl>
                                        <p:attrNameLst>
                                          <p:attrName>ppt_h</p:attrName>
                                        </p:attrNameLst>
                                      </p:cBhvr>
                                      <p:tavLst>
                                        <p:tav tm="0">
                                          <p:val>
                                            <p:fltVal val="0"/>
                                          </p:val>
                                        </p:tav>
                                        <p:tav tm="100000">
                                          <p:val>
                                            <p:strVal val="#ppt_h"/>
                                          </p:val>
                                        </p:tav>
                                      </p:tavLst>
                                    </p:anim>
                                    <p:anim calcmode="lin" valueType="num">
                                      <p:cBhvr>
                                        <p:cTn id="317" dur="500" fill="hold"/>
                                        <p:tgtEl>
                                          <p:spTgt spid="57"/>
                                        </p:tgtEl>
                                        <p:attrNameLst>
                                          <p:attrName>style.rotation</p:attrName>
                                        </p:attrNameLst>
                                      </p:cBhvr>
                                      <p:tavLst>
                                        <p:tav tm="0">
                                          <p:val>
                                            <p:fltVal val="360"/>
                                          </p:val>
                                        </p:tav>
                                        <p:tav tm="100000">
                                          <p:val>
                                            <p:fltVal val="0"/>
                                          </p:val>
                                        </p:tav>
                                      </p:tavLst>
                                    </p:anim>
                                    <p:animEffect transition="in" filter="fade">
                                      <p:cBhvr>
                                        <p:cTn id="318" dur="500"/>
                                        <p:tgtEl>
                                          <p:spTgt spid="57"/>
                                        </p:tgtEl>
                                      </p:cBhvr>
                                    </p:animEffect>
                                  </p:childTnLst>
                                </p:cTn>
                              </p:par>
                              <p:par>
                                <p:cTn id="319" presetID="49" presetClass="entr" presetSubtype="0" decel="100000" fill="hold" grpId="0" nodeType="withEffect">
                                  <p:stCondLst>
                                    <p:cond delay="0"/>
                                  </p:stCondLst>
                                  <p:childTnLst>
                                    <p:set>
                                      <p:cBhvr>
                                        <p:cTn id="320" dur="1" fill="hold">
                                          <p:stCondLst>
                                            <p:cond delay="0"/>
                                          </p:stCondLst>
                                        </p:cTn>
                                        <p:tgtEl>
                                          <p:spTgt spid="58"/>
                                        </p:tgtEl>
                                        <p:attrNameLst>
                                          <p:attrName>style.visibility</p:attrName>
                                        </p:attrNameLst>
                                      </p:cBhvr>
                                      <p:to>
                                        <p:strVal val="visible"/>
                                      </p:to>
                                    </p:set>
                                    <p:anim calcmode="lin" valueType="num">
                                      <p:cBhvr>
                                        <p:cTn id="321" dur="500" fill="hold"/>
                                        <p:tgtEl>
                                          <p:spTgt spid="58"/>
                                        </p:tgtEl>
                                        <p:attrNameLst>
                                          <p:attrName>ppt_w</p:attrName>
                                        </p:attrNameLst>
                                      </p:cBhvr>
                                      <p:tavLst>
                                        <p:tav tm="0">
                                          <p:val>
                                            <p:fltVal val="0"/>
                                          </p:val>
                                        </p:tav>
                                        <p:tav tm="100000">
                                          <p:val>
                                            <p:strVal val="#ppt_w"/>
                                          </p:val>
                                        </p:tav>
                                      </p:tavLst>
                                    </p:anim>
                                    <p:anim calcmode="lin" valueType="num">
                                      <p:cBhvr>
                                        <p:cTn id="322" dur="500" fill="hold"/>
                                        <p:tgtEl>
                                          <p:spTgt spid="58"/>
                                        </p:tgtEl>
                                        <p:attrNameLst>
                                          <p:attrName>ppt_h</p:attrName>
                                        </p:attrNameLst>
                                      </p:cBhvr>
                                      <p:tavLst>
                                        <p:tav tm="0">
                                          <p:val>
                                            <p:fltVal val="0"/>
                                          </p:val>
                                        </p:tav>
                                        <p:tav tm="100000">
                                          <p:val>
                                            <p:strVal val="#ppt_h"/>
                                          </p:val>
                                        </p:tav>
                                      </p:tavLst>
                                    </p:anim>
                                    <p:anim calcmode="lin" valueType="num">
                                      <p:cBhvr>
                                        <p:cTn id="323" dur="500" fill="hold"/>
                                        <p:tgtEl>
                                          <p:spTgt spid="58"/>
                                        </p:tgtEl>
                                        <p:attrNameLst>
                                          <p:attrName>style.rotation</p:attrName>
                                        </p:attrNameLst>
                                      </p:cBhvr>
                                      <p:tavLst>
                                        <p:tav tm="0">
                                          <p:val>
                                            <p:fltVal val="360"/>
                                          </p:val>
                                        </p:tav>
                                        <p:tav tm="100000">
                                          <p:val>
                                            <p:fltVal val="0"/>
                                          </p:val>
                                        </p:tav>
                                      </p:tavLst>
                                    </p:anim>
                                    <p:animEffect transition="in" filter="fade">
                                      <p:cBhvr>
                                        <p:cTn id="324" dur="500"/>
                                        <p:tgtEl>
                                          <p:spTgt spid="58"/>
                                        </p:tgtEl>
                                      </p:cBhvr>
                                    </p:animEffect>
                                  </p:childTnLst>
                                </p:cTn>
                              </p:par>
                              <p:par>
                                <p:cTn id="325" presetID="49" presetClass="entr" presetSubtype="0" decel="100000" fill="hold" grpId="0" nodeType="withEffect">
                                  <p:stCondLst>
                                    <p:cond delay="0"/>
                                  </p:stCondLst>
                                  <p:childTnLst>
                                    <p:set>
                                      <p:cBhvr>
                                        <p:cTn id="326" dur="1" fill="hold">
                                          <p:stCondLst>
                                            <p:cond delay="0"/>
                                          </p:stCondLst>
                                        </p:cTn>
                                        <p:tgtEl>
                                          <p:spTgt spid="56"/>
                                        </p:tgtEl>
                                        <p:attrNameLst>
                                          <p:attrName>style.visibility</p:attrName>
                                        </p:attrNameLst>
                                      </p:cBhvr>
                                      <p:to>
                                        <p:strVal val="visible"/>
                                      </p:to>
                                    </p:set>
                                    <p:anim calcmode="lin" valueType="num">
                                      <p:cBhvr>
                                        <p:cTn id="327" dur="500" fill="hold"/>
                                        <p:tgtEl>
                                          <p:spTgt spid="56"/>
                                        </p:tgtEl>
                                        <p:attrNameLst>
                                          <p:attrName>ppt_w</p:attrName>
                                        </p:attrNameLst>
                                      </p:cBhvr>
                                      <p:tavLst>
                                        <p:tav tm="0">
                                          <p:val>
                                            <p:fltVal val="0"/>
                                          </p:val>
                                        </p:tav>
                                        <p:tav tm="100000">
                                          <p:val>
                                            <p:strVal val="#ppt_w"/>
                                          </p:val>
                                        </p:tav>
                                      </p:tavLst>
                                    </p:anim>
                                    <p:anim calcmode="lin" valueType="num">
                                      <p:cBhvr>
                                        <p:cTn id="328" dur="500" fill="hold"/>
                                        <p:tgtEl>
                                          <p:spTgt spid="56"/>
                                        </p:tgtEl>
                                        <p:attrNameLst>
                                          <p:attrName>ppt_h</p:attrName>
                                        </p:attrNameLst>
                                      </p:cBhvr>
                                      <p:tavLst>
                                        <p:tav tm="0">
                                          <p:val>
                                            <p:fltVal val="0"/>
                                          </p:val>
                                        </p:tav>
                                        <p:tav tm="100000">
                                          <p:val>
                                            <p:strVal val="#ppt_h"/>
                                          </p:val>
                                        </p:tav>
                                      </p:tavLst>
                                    </p:anim>
                                    <p:anim calcmode="lin" valueType="num">
                                      <p:cBhvr>
                                        <p:cTn id="329" dur="500" fill="hold"/>
                                        <p:tgtEl>
                                          <p:spTgt spid="56"/>
                                        </p:tgtEl>
                                        <p:attrNameLst>
                                          <p:attrName>style.rotation</p:attrName>
                                        </p:attrNameLst>
                                      </p:cBhvr>
                                      <p:tavLst>
                                        <p:tav tm="0">
                                          <p:val>
                                            <p:fltVal val="360"/>
                                          </p:val>
                                        </p:tav>
                                        <p:tav tm="100000">
                                          <p:val>
                                            <p:fltVal val="0"/>
                                          </p:val>
                                        </p:tav>
                                      </p:tavLst>
                                    </p:anim>
                                    <p:animEffect transition="in" filter="fade">
                                      <p:cBhvr>
                                        <p:cTn id="330" dur="500"/>
                                        <p:tgtEl>
                                          <p:spTgt spid="56"/>
                                        </p:tgtEl>
                                      </p:cBhvr>
                                    </p:animEffect>
                                  </p:childTnLst>
                                </p:cTn>
                              </p:par>
                            </p:childTnLst>
                          </p:cTn>
                        </p:par>
                        <p:par>
                          <p:cTn id="331" fill="hold" nodeType="afterGroup">
                            <p:stCondLst>
                              <p:cond delay="1500"/>
                            </p:stCondLst>
                            <p:childTnLst>
                              <p:par>
                                <p:cTn id="332" presetID="49" presetClass="entr" presetSubtype="0" decel="100000" fill="hold" nodeType="afterEffect">
                                  <p:stCondLst>
                                    <p:cond delay="0"/>
                                  </p:stCondLst>
                                  <p:childTnLst>
                                    <p:set>
                                      <p:cBhvr>
                                        <p:cTn id="333" dur="1" fill="hold">
                                          <p:stCondLst>
                                            <p:cond delay="0"/>
                                          </p:stCondLst>
                                        </p:cTn>
                                        <p:tgtEl>
                                          <p:spTgt spid="7"/>
                                        </p:tgtEl>
                                        <p:attrNameLst>
                                          <p:attrName>style.visibility</p:attrName>
                                        </p:attrNameLst>
                                      </p:cBhvr>
                                      <p:to>
                                        <p:strVal val="visible"/>
                                      </p:to>
                                    </p:set>
                                    <p:anim calcmode="lin" valueType="num">
                                      <p:cBhvr>
                                        <p:cTn id="334" dur="500" fill="hold"/>
                                        <p:tgtEl>
                                          <p:spTgt spid="7"/>
                                        </p:tgtEl>
                                        <p:attrNameLst>
                                          <p:attrName>ppt_w</p:attrName>
                                        </p:attrNameLst>
                                      </p:cBhvr>
                                      <p:tavLst>
                                        <p:tav tm="0">
                                          <p:val>
                                            <p:fltVal val="0"/>
                                          </p:val>
                                        </p:tav>
                                        <p:tav tm="100000">
                                          <p:val>
                                            <p:strVal val="#ppt_w"/>
                                          </p:val>
                                        </p:tav>
                                      </p:tavLst>
                                    </p:anim>
                                    <p:anim calcmode="lin" valueType="num">
                                      <p:cBhvr>
                                        <p:cTn id="335" dur="500" fill="hold"/>
                                        <p:tgtEl>
                                          <p:spTgt spid="7"/>
                                        </p:tgtEl>
                                        <p:attrNameLst>
                                          <p:attrName>ppt_h</p:attrName>
                                        </p:attrNameLst>
                                      </p:cBhvr>
                                      <p:tavLst>
                                        <p:tav tm="0">
                                          <p:val>
                                            <p:fltVal val="0"/>
                                          </p:val>
                                        </p:tav>
                                        <p:tav tm="100000">
                                          <p:val>
                                            <p:strVal val="#ppt_h"/>
                                          </p:val>
                                        </p:tav>
                                      </p:tavLst>
                                    </p:anim>
                                    <p:anim calcmode="lin" valueType="num">
                                      <p:cBhvr>
                                        <p:cTn id="336" dur="500" fill="hold"/>
                                        <p:tgtEl>
                                          <p:spTgt spid="7"/>
                                        </p:tgtEl>
                                        <p:attrNameLst>
                                          <p:attrName>style.rotation</p:attrName>
                                        </p:attrNameLst>
                                      </p:cBhvr>
                                      <p:tavLst>
                                        <p:tav tm="0">
                                          <p:val>
                                            <p:fltVal val="360"/>
                                          </p:val>
                                        </p:tav>
                                        <p:tav tm="100000">
                                          <p:val>
                                            <p:fltVal val="0"/>
                                          </p:val>
                                        </p:tav>
                                      </p:tavLst>
                                    </p:anim>
                                    <p:animEffect transition="in" filter="fade">
                                      <p:cBhvr>
                                        <p:cTn id="337" dur="500"/>
                                        <p:tgtEl>
                                          <p:spTgt spid="7"/>
                                        </p:tgtEl>
                                      </p:cBhvr>
                                    </p:animEffect>
                                  </p:childTnLst>
                                </p:cTn>
                              </p:par>
                              <p:par>
                                <p:cTn id="338" presetID="49" presetClass="entr" presetSubtype="0" decel="10000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 calcmode="lin" valueType="num">
                                      <p:cBhvr>
                                        <p:cTn id="340" dur="500" fill="hold"/>
                                        <p:tgtEl>
                                          <p:spTgt spid="9"/>
                                        </p:tgtEl>
                                        <p:attrNameLst>
                                          <p:attrName>ppt_w</p:attrName>
                                        </p:attrNameLst>
                                      </p:cBhvr>
                                      <p:tavLst>
                                        <p:tav tm="0">
                                          <p:val>
                                            <p:fltVal val="0"/>
                                          </p:val>
                                        </p:tav>
                                        <p:tav tm="100000">
                                          <p:val>
                                            <p:strVal val="#ppt_w"/>
                                          </p:val>
                                        </p:tav>
                                      </p:tavLst>
                                    </p:anim>
                                    <p:anim calcmode="lin" valueType="num">
                                      <p:cBhvr>
                                        <p:cTn id="341" dur="500" fill="hold"/>
                                        <p:tgtEl>
                                          <p:spTgt spid="9"/>
                                        </p:tgtEl>
                                        <p:attrNameLst>
                                          <p:attrName>ppt_h</p:attrName>
                                        </p:attrNameLst>
                                      </p:cBhvr>
                                      <p:tavLst>
                                        <p:tav tm="0">
                                          <p:val>
                                            <p:fltVal val="0"/>
                                          </p:val>
                                        </p:tav>
                                        <p:tav tm="100000">
                                          <p:val>
                                            <p:strVal val="#ppt_h"/>
                                          </p:val>
                                        </p:tav>
                                      </p:tavLst>
                                    </p:anim>
                                    <p:anim calcmode="lin" valueType="num">
                                      <p:cBhvr>
                                        <p:cTn id="342" dur="500" fill="hold"/>
                                        <p:tgtEl>
                                          <p:spTgt spid="9"/>
                                        </p:tgtEl>
                                        <p:attrNameLst>
                                          <p:attrName>style.rotation</p:attrName>
                                        </p:attrNameLst>
                                      </p:cBhvr>
                                      <p:tavLst>
                                        <p:tav tm="0">
                                          <p:val>
                                            <p:fltVal val="360"/>
                                          </p:val>
                                        </p:tav>
                                        <p:tav tm="100000">
                                          <p:val>
                                            <p:fltVal val="0"/>
                                          </p:val>
                                        </p:tav>
                                      </p:tavLst>
                                    </p:anim>
                                    <p:animEffect transition="in" filter="fade">
                                      <p:cBhvr>
                                        <p:cTn id="343" dur="500"/>
                                        <p:tgtEl>
                                          <p:spTgt spid="9"/>
                                        </p:tgtEl>
                                      </p:cBhvr>
                                    </p:animEffect>
                                  </p:childTnLst>
                                </p:cTn>
                              </p:par>
                              <p:par>
                                <p:cTn id="344" presetID="49" presetClass="entr" presetSubtype="0" decel="100000" fill="hold" nodeType="withEffect">
                                  <p:stCondLst>
                                    <p:cond delay="0"/>
                                  </p:stCondLst>
                                  <p:childTnLst>
                                    <p:set>
                                      <p:cBhvr>
                                        <p:cTn id="345" dur="1" fill="hold">
                                          <p:stCondLst>
                                            <p:cond delay="0"/>
                                          </p:stCondLst>
                                        </p:cTn>
                                        <p:tgtEl>
                                          <p:spTgt spid="10"/>
                                        </p:tgtEl>
                                        <p:attrNameLst>
                                          <p:attrName>style.visibility</p:attrName>
                                        </p:attrNameLst>
                                      </p:cBhvr>
                                      <p:to>
                                        <p:strVal val="visible"/>
                                      </p:to>
                                    </p:set>
                                    <p:anim calcmode="lin" valueType="num">
                                      <p:cBhvr>
                                        <p:cTn id="346" dur="500" fill="hold"/>
                                        <p:tgtEl>
                                          <p:spTgt spid="10"/>
                                        </p:tgtEl>
                                        <p:attrNameLst>
                                          <p:attrName>ppt_w</p:attrName>
                                        </p:attrNameLst>
                                      </p:cBhvr>
                                      <p:tavLst>
                                        <p:tav tm="0">
                                          <p:val>
                                            <p:fltVal val="0"/>
                                          </p:val>
                                        </p:tav>
                                        <p:tav tm="100000">
                                          <p:val>
                                            <p:strVal val="#ppt_w"/>
                                          </p:val>
                                        </p:tav>
                                      </p:tavLst>
                                    </p:anim>
                                    <p:anim calcmode="lin" valueType="num">
                                      <p:cBhvr>
                                        <p:cTn id="347" dur="500" fill="hold"/>
                                        <p:tgtEl>
                                          <p:spTgt spid="10"/>
                                        </p:tgtEl>
                                        <p:attrNameLst>
                                          <p:attrName>ppt_h</p:attrName>
                                        </p:attrNameLst>
                                      </p:cBhvr>
                                      <p:tavLst>
                                        <p:tav tm="0">
                                          <p:val>
                                            <p:fltVal val="0"/>
                                          </p:val>
                                        </p:tav>
                                        <p:tav tm="100000">
                                          <p:val>
                                            <p:strVal val="#ppt_h"/>
                                          </p:val>
                                        </p:tav>
                                      </p:tavLst>
                                    </p:anim>
                                    <p:anim calcmode="lin" valueType="num">
                                      <p:cBhvr>
                                        <p:cTn id="348" dur="500" fill="hold"/>
                                        <p:tgtEl>
                                          <p:spTgt spid="10"/>
                                        </p:tgtEl>
                                        <p:attrNameLst>
                                          <p:attrName>style.rotation</p:attrName>
                                        </p:attrNameLst>
                                      </p:cBhvr>
                                      <p:tavLst>
                                        <p:tav tm="0">
                                          <p:val>
                                            <p:fltVal val="360"/>
                                          </p:val>
                                        </p:tav>
                                        <p:tav tm="100000">
                                          <p:val>
                                            <p:fltVal val="0"/>
                                          </p:val>
                                        </p:tav>
                                      </p:tavLst>
                                    </p:anim>
                                    <p:animEffect transition="in" filter="fade">
                                      <p:cBhvr>
                                        <p:cTn id="349" dur="500"/>
                                        <p:tgtEl>
                                          <p:spTgt spid="10"/>
                                        </p:tgtEl>
                                      </p:cBhvr>
                                    </p:animEffect>
                                  </p:childTnLst>
                                </p:cTn>
                              </p:par>
                              <p:par>
                                <p:cTn id="350" presetID="49" presetClass="entr" presetSubtype="0" decel="100000" fill="hold" nodeType="withEffect">
                                  <p:stCondLst>
                                    <p:cond delay="0"/>
                                  </p:stCondLst>
                                  <p:childTnLst>
                                    <p:set>
                                      <p:cBhvr>
                                        <p:cTn id="351" dur="1" fill="hold">
                                          <p:stCondLst>
                                            <p:cond delay="0"/>
                                          </p:stCondLst>
                                        </p:cTn>
                                        <p:tgtEl>
                                          <p:spTgt spid="13"/>
                                        </p:tgtEl>
                                        <p:attrNameLst>
                                          <p:attrName>style.visibility</p:attrName>
                                        </p:attrNameLst>
                                      </p:cBhvr>
                                      <p:to>
                                        <p:strVal val="visible"/>
                                      </p:to>
                                    </p:set>
                                    <p:anim calcmode="lin" valueType="num">
                                      <p:cBhvr>
                                        <p:cTn id="352" dur="500" fill="hold"/>
                                        <p:tgtEl>
                                          <p:spTgt spid="13"/>
                                        </p:tgtEl>
                                        <p:attrNameLst>
                                          <p:attrName>ppt_w</p:attrName>
                                        </p:attrNameLst>
                                      </p:cBhvr>
                                      <p:tavLst>
                                        <p:tav tm="0">
                                          <p:val>
                                            <p:fltVal val="0"/>
                                          </p:val>
                                        </p:tav>
                                        <p:tav tm="100000">
                                          <p:val>
                                            <p:strVal val="#ppt_w"/>
                                          </p:val>
                                        </p:tav>
                                      </p:tavLst>
                                    </p:anim>
                                    <p:anim calcmode="lin" valueType="num">
                                      <p:cBhvr>
                                        <p:cTn id="353" dur="500" fill="hold"/>
                                        <p:tgtEl>
                                          <p:spTgt spid="13"/>
                                        </p:tgtEl>
                                        <p:attrNameLst>
                                          <p:attrName>ppt_h</p:attrName>
                                        </p:attrNameLst>
                                      </p:cBhvr>
                                      <p:tavLst>
                                        <p:tav tm="0">
                                          <p:val>
                                            <p:fltVal val="0"/>
                                          </p:val>
                                        </p:tav>
                                        <p:tav tm="100000">
                                          <p:val>
                                            <p:strVal val="#ppt_h"/>
                                          </p:val>
                                        </p:tav>
                                      </p:tavLst>
                                    </p:anim>
                                    <p:anim calcmode="lin" valueType="num">
                                      <p:cBhvr>
                                        <p:cTn id="354" dur="500" fill="hold"/>
                                        <p:tgtEl>
                                          <p:spTgt spid="13"/>
                                        </p:tgtEl>
                                        <p:attrNameLst>
                                          <p:attrName>style.rotation</p:attrName>
                                        </p:attrNameLst>
                                      </p:cBhvr>
                                      <p:tavLst>
                                        <p:tav tm="0">
                                          <p:val>
                                            <p:fltVal val="360"/>
                                          </p:val>
                                        </p:tav>
                                        <p:tav tm="100000">
                                          <p:val>
                                            <p:fltVal val="0"/>
                                          </p:val>
                                        </p:tav>
                                      </p:tavLst>
                                    </p:anim>
                                    <p:animEffect transition="in" filter="fade">
                                      <p:cBhvr>
                                        <p:cTn id="355" dur="500"/>
                                        <p:tgtEl>
                                          <p:spTgt spid="13"/>
                                        </p:tgtEl>
                                      </p:cBhvr>
                                    </p:animEffect>
                                  </p:childTnLst>
                                </p:cTn>
                              </p:par>
                              <p:par>
                                <p:cTn id="356" presetID="49" presetClass="entr" presetSubtype="0" decel="100000" fill="hold" grpId="0" nodeType="withEffect">
                                  <p:stCondLst>
                                    <p:cond delay="0"/>
                                  </p:stCondLst>
                                  <p:childTnLst>
                                    <p:set>
                                      <p:cBhvr>
                                        <p:cTn id="357" dur="1" fill="hold">
                                          <p:stCondLst>
                                            <p:cond delay="0"/>
                                          </p:stCondLst>
                                        </p:cTn>
                                        <p:tgtEl>
                                          <p:spTgt spid="101"/>
                                        </p:tgtEl>
                                        <p:attrNameLst>
                                          <p:attrName>style.visibility</p:attrName>
                                        </p:attrNameLst>
                                      </p:cBhvr>
                                      <p:to>
                                        <p:strVal val="visible"/>
                                      </p:to>
                                    </p:set>
                                    <p:anim calcmode="lin" valueType="num">
                                      <p:cBhvr>
                                        <p:cTn id="358" dur="500" fill="hold"/>
                                        <p:tgtEl>
                                          <p:spTgt spid="101"/>
                                        </p:tgtEl>
                                        <p:attrNameLst>
                                          <p:attrName>ppt_w</p:attrName>
                                        </p:attrNameLst>
                                      </p:cBhvr>
                                      <p:tavLst>
                                        <p:tav tm="0">
                                          <p:val>
                                            <p:fltVal val="0"/>
                                          </p:val>
                                        </p:tav>
                                        <p:tav tm="100000">
                                          <p:val>
                                            <p:strVal val="#ppt_w"/>
                                          </p:val>
                                        </p:tav>
                                      </p:tavLst>
                                    </p:anim>
                                    <p:anim calcmode="lin" valueType="num">
                                      <p:cBhvr>
                                        <p:cTn id="359" dur="500" fill="hold"/>
                                        <p:tgtEl>
                                          <p:spTgt spid="101"/>
                                        </p:tgtEl>
                                        <p:attrNameLst>
                                          <p:attrName>ppt_h</p:attrName>
                                        </p:attrNameLst>
                                      </p:cBhvr>
                                      <p:tavLst>
                                        <p:tav tm="0">
                                          <p:val>
                                            <p:fltVal val="0"/>
                                          </p:val>
                                        </p:tav>
                                        <p:tav tm="100000">
                                          <p:val>
                                            <p:strVal val="#ppt_h"/>
                                          </p:val>
                                        </p:tav>
                                      </p:tavLst>
                                    </p:anim>
                                    <p:anim calcmode="lin" valueType="num">
                                      <p:cBhvr>
                                        <p:cTn id="360" dur="500" fill="hold"/>
                                        <p:tgtEl>
                                          <p:spTgt spid="101"/>
                                        </p:tgtEl>
                                        <p:attrNameLst>
                                          <p:attrName>style.rotation</p:attrName>
                                        </p:attrNameLst>
                                      </p:cBhvr>
                                      <p:tavLst>
                                        <p:tav tm="0">
                                          <p:val>
                                            <p:fltVal val="360"/>
                                          </p:val>
                                        </p:tav>
                                        <p:tav tm="100000">
                                          <p:val>
                                            <p:fltVal val="0"/>
                                          </p:val>
                                        </p:tav>
                                      </p:tavLst>
                                    </p:anim>
                                    <p:animEffect transition="in" filter="fade">
                                      <p:cBhvr>
                                        <p:cTn id="361" dur="500"/>
                                        <p:tgtEl>
                                          <p:spTgt spid="101"/>
                                        </p:tgtEl>
                                      </p:cBhvr>
                                    </p:animEffect>
                                  </p:childTnLst>
                                </p:cTn>
                              </p:par>
                            </p:childTnLst>
                          </p:cTn>
                        </p:par>
                        <p:par>
                          <p:cTn id="362" fill="hold" nodeType="afterGroup">
                            <p:stCondLst>
                              <p:cond delay="2000"/>
                            </p:stCondLst>
                            <p:childTnLst>
                              <p:par>
                                <p:cTn id="363" presetID="42" presetClass="path" presetSubtype="0" accel="50000" decel="50000" fill="hold" grpId="1" nodeType="afterEffect">
                                  <p:stCondLst>
                                    <p:cond delay="0"/>
                                  </p:stCondLst>
                                  <p:childTnLst>
                                    <p:animMotion origin="layout" path="M -1.38889E-6 1.11111E-6 L -1.38889E-6 0.12083 " pathEditMode="relative" rAng="0" ptsTypes="AA">
                                      <p:cBhvr>
                                        <p:cTn id="364" dur="2000" fill="hold"/>
                                        <p:tgtEl>
                                          <p:spTgt spid="55"/>
                                        </p:tgtEl>
                                        <p:attrNameLst>
                                          <p:attrName>ppt_x</p:attrName>
                                          <p:attrName>ppt_y</p:attrName>
                                        </p:attrNameLst>
                                      </p:cBhvr>
                                      <p:rCtr x="0" y="6042"/>
                                    </p:animMotion>
                                  </p:childTnLst>
                                </p:cTn>
                              </p:par>
                              <p:par>
                                <p:cTn id="365" presetID="42" presetClass="path" presetSubtype="0" accel="50000" decel="50000" fill="hold" grpId="1" nodeType="withEffect">
                                  <p:stCondLst>
                                    <p:cond delay="0"/>
                                  </p:stCondLst>
                                  <p:childTnLst>
                                    <p:animMotion origin="layout" path="M 2.77778E-7 1.11111E-6 L 2.77778E-7 0.12083 " pathEditMode="relative" rAng="0" ptsTypes="AA">
                                      <p:cBhvr>
                                        <p:cTn id="366" dur="2000" fill="hold"/>
                                        <p:tgtEl>
                                          <p:spTgt spid="57"/>
                                        </p:tgtEl>
                                        <p:attrNameLst>
                                          <p:attrName>ppt_x</p:attrName>
                                          <p:attrName>ppt_y</p:attrName>
                                        </p:attrNameLst>
                                      </p:cBhvr>
                                      <p:rCtr x="0" y="6042"/>
                                    </p:animMotion>
                                  </p:childTnLst>
                                </p:cTn>
                              </p:par>
                              <p:par>
                                <p:cTn id="367" presetID="42" presetClass="path" presetSubtype="0" accel="50000" decel="50000" fill="hold" grpId="1" nodeType="withEffect">
                                  <p:stCondLst>
                                    <p:cond delay="0"/>
                                  </p:stCondLst>
                                  <p:childTnLst>
                                    <p:animMotion origin="layout" path="M -4.44444E-6 1.11111E-6 L -4.44444E-6 0.12083 " pathEditMode="relative" rAng="0" ptsTypes="AA">
                                      <p:cBhvr>
                                        <p:cTn id="368" dur="2000" fill="hold"/>
                                        <p:tgtEl>
                                          <p:spTgt spid="58"/>
                                        </p:tgtEl>
                                        <p:attrNameLst>
                                          <p:attrName>ppt_x</p:attrName>
                                          <p:attrName>ppt_y</p:attrName>
                                        </p:attrNameLst>
                                      </p:cBhvr>
                                      <p:rCtr x="0" y="6042"/>
                                    </p:animMotion>
                                  </p:childTnLst>
                                </p:cTn>
                              </p:par>
                              <p:par>
                                <p:cTn id="369" presetID="42" presetClass="path" presetSubtype="0" accel="50000" decel="50000" fill="hold" grpId="1" nodeType="withEffect">
                                  <p:stCondLst>
                                    <p:cond delay="0"/>
                                  </p:stCondLst>
                                  <p:childTnLst>
                                    <p:animMotion origin="layout" path="M -2.77778E-6 1.11111E-6 L -2.77778E-6 0.12083 " pathEditMode="relative" rAng="0" ptsTypes="AA">
                                      <p:cBhvr>
                                        <p:cTn id="370" dur="2000" fill="hold"/>
                                        <p:tgtEl>
                                          <p:spTgt spid="56"/>
                                        </p:tgtEl>
                                        <p:attrNameLst>
                                          <p:attrName>ppt_x</p:attrName>
                                          <p:attrName>ppt_y</p:attrName>
                                        </p:attrNameLst>
                                      </p:cBhvr>
                                      <p:rCtr x="0" y="6042"/>
                                    </p:animMotion>
                                  </p:childTnLst>
                                </p:cTn>
                              </p:par>
                            </p:childTnLst>
                          </p:cTn>
                        </p:par>
                        <p:par>
                          <p:cTn id="371" fill="hold" nodeType="afterGroup">
                            <p:stCondLst>
                              <p:cond delay="4000"/>
                            </p:stCondLst>
                            <p:childTnLst>
                              <p:par>
                                <p:cTn id="372" presetID="22" presetClass="entr" presetSubtype="1" fill="hold" grpId="0" nodeType="afterEffect">
                                  <p:stCondLst>
                                    <p:cond delay="0"/>
                                  </p:stCondLst>
                                  <p:childTnLst>
                                    <p:set>
                                      <p:cBhvr>
                                        <p:cTn id="373" dur="1" fill="hold">
                                          <p:stCondLst>
                                            <p:cond delay="0"/>
                                          </p:stCondLst>
                                        </p:cTn>
                                        <p:tgtEl>
                                          <p:spTgt spid="85"/>
                                        </p:tgtEl>
                                        <p:attrNameLst>
                                          <p:attrName>style.visibility</p:attrName>
                                        </p:attrNameLst>
                                      </p:cBhvr>
                                      <p:to>
                                        <p:strVal val="visible"/>
                                      </p:to>
                                    </p:set>
                                    <p:animEffect transition="in" filter="wipe(up)">
                                      <p:cBhvr>
                                        <p:cTn id="374" dur="500"/>
                                        <p:tgtEl>
                                          <p:spTgt spid="85"/>
                                        </p:tgtEl>
                                      </p:cBhvr>
                                    </p:animEffect>
                                  </p:childTnLst>
                                </p:cTn>
                              </p:par>
                            </p:childTnLst>
                          </p:cTn>
                        </p:par>
                        <p:par>
                          <p:cTn id="375" fill="hold" nodeType="afterGroup">
                            <p:stCondLst>
                              <p:cond delay="4500"/>
                            </p:stCondLst>
                            <p:childTnLst>
                              <p:par>
                                <p:cTn id="376" presetID="49" presetClass="entr" presetSubtype="0" decel="100000" fill="hold" grpId="0" nodeType="afterEffect">
                                  <p:stCondLst>
                                    <p:cond delay="0"/>
                                  </p:stCondLst>
                                  <p:childTnLst>
                                    <p:set>
                                      <p:cBhvr>
                                        <p:cTn id="377" dur="1" fill="hold">
                                          <p:stCondLst>
                                            <p:cond delay="0"/>
                                          </p:stCondLst>
                                        </p:cTn>
                                        <p:tgtEl>
                                          <p:spTgt spid="80"/>
                                        </p:tgtEl>
                                        <p:attrNameLst>
                                          <p:attrName>style.visibility</p:attrName>
                                        </p:attrNameLst>
                                      </p:cBhvr>
                                      <p:to>
                                        <p:strVal val="visible"/>
                                      </p:to>
                                    </p:set>
                                    <p:anim calcmode="lin" valueType="num">
                                      <p:cBhvr>
                                        <p:cTn id="378" dur="500" fill="hold"/>
                                        <p:tgtEl>
                                          <p:spTgt spid="80"/>
                                        </p:tgtEl>
                                        <p:attrNameLst>
                                          <p:attrName>ppt_w</p:attrName>
                                        </p:attrNameLst>
                                      </p:cBhvr>
                                      <p:tavLst>
                                        <p:tav tm="0">
                                          <p:val>
                                            <p:fltVal val="0"/>
                                          </p:val>
                                        </p:tav>
                                        <p:tav tm="100000">
                                          <p:val>
                                            <p:strVal val="#ppt_w"/>
                                          </p:val>
                                        </p:tav>
                                      </p:tavLst>
                                    </p:anim>
                                    <p:anim calcmode="lin" valueType="num">
                                      <p:cBhvr>
                                        <p:cTn id="379" dur="500" fill="hold"/>
                                        <p:tgtEl>
                                          <p:spTgt spid="80"/>
                                        </p:tgtEl>
                                        <p:attrNameLst>
                                          <p:attrName>ppt_h</p:attrName>
                                        </p:attrNameLst>
                                      </p:cBhvr>
                                      <p:tavLst>
                                        <p:tav tm="0">
                                          <p:val>
                                            <p:fltVal val="0"/>
                                          </p:val>
                                        </p:tav>
                                        <p:tav tm="100000">
                                          <p:val>
                                            <p:strVal val="#ppt_h"/>
                                          </p:val>
                                        </p:tav>
                                      </p:tavLst>
                                    </p:anim>
                                    <p:anim calcmode="lin" valueType="num">
                                      <p:cBhvr>
                                        <p:cTn id="380" dur="500" fill="hold"/>
                                        <p:tgtEl>
                                          <p:spTgt spid="80"/>
                                        </p:tgtEl>
                                        <p:attrNameLst>
                                          <p:attrName>style.rotation</p:attrName>
                                        </p:attrNameLst>
                                      </p:cBhvr>
                                      <p:tavLst>
                                        <p:tav tm="0">
                                          <p:val>
                                            <p:fltVal val="360"/>
                                          </p:val>
                                        </p:tav>
                                        <p:tav tm="100000">
                                          <p:val>
                                            <p:fltVal val="0"/>
                                          </p:val>
                                        </p:tav>
                                      </p:tavLst>
                                    </p:anim>
                                    <p:animEffect transition="in" filter="fade">
                                      <p:cBhvr>
                                        <p:cTn id="381" dur="500"/>
                                        <p:tgtEl>
                                          <p:spTgt spid="80"/>
                                        </p:tgtEl>
                                      </p:cBhvr>
                                    </p:animEffect>
                                  </p:childTnLst>
                                </p:cTn>
                              </p:par>
                              <p:par>
                                <p:cTn id="382" presetID="1" presetClass="emph" presetSubtype="2" fill="hold" nodeType="withEffect">
                                  <p:stCondLst>
                                    <p:cond delay="0"/>
                                  </p:stCondLst>
                                  <p:childTnLst>
                                    <p:animClr clrSpc="rgb" dir="cw">
                                      <p:cBhvr>
                                        <p:cTn id="383" dur="2000" fill="hold"/>
                                        <p:tgtEl>
                                          <p:spTgt spid="80"/>
                                        </p:tgtEl>
                                        <p:attrNameLst>
                                          <p:attrName>fillcolor</p:attrName>
                                        </p:attrNameLst>
                                      </p:cBhvr>
                                      <p:to>
                                        <a:srgbClr val="FF3300"/>
                                      </p:to>
                                    </p:animClr>
                                    <p:set>
                                      <p:cBhvr>
                                        <p:cTn id="384" dur="2000" fill="hold"/>
                                        <p:tgtEl>
                                          <p:spTgt spid="80"/>
                                        </p:tgtEl>
                                        <p:attrNameLst>
                                          <p:attrName>fill.type</p:attrName>
                                        </p:attrNameLst>
                                      </p:cBhvr>
                                      <p:to>
                                        <p:strVal val="solid"/>
                                      </p:to>
                                    </p:set>
                                    <p:set>
                                      <p:cBhvr>
                                        <p:cTn id="385" dur="2000" fill="hold"/>
                                        <p:tgtEl>
                                          <p:spTgt spid="80"/>
                                        </p:tgtEl>
                                        <p:attrNameLst>
                                          <p:attrName>fill.on</p:attrName>
                                        </p:attrNameLst>
                                      </p:cBhvr>
                                      <p:to>
                                        <p:strVal val="true"/>
                                      </p:to>
                                    </p:set>
                                  </p:childTnLst>
                                </p:cTn>
                              </p:par>
                            </p:childTnLst>
                          </p:cTn>
                        </p:par>
                        <p:par>
                          <p:cTn id="386" fill="hold" nodeType="afterGroup">
                            <p:stCondLst>
                              <p:cond delay="6500"/>
                            </p:stCondLst>
                            <p:childTnLst>
                              <p:par>
                                <p:cTn id="387" presetID="10" presetClass="entr" presetSubtype="0" fill="hold" grpId="2" nodeType="afterEffect">
                                  <p:stCondLst>
                                    <p:cond delay="0"/>
                                  </p:stCondLst>
                                  <p:childTnLst>
                                    <p:set>
                                      <p:cBhvr>
                                        <p:cTn id="388" dur="1" fill="hold">
                                          <p:stCondLst>
                                            <p:cond delay="0"/>
                                          </p:stCondLst>
                                        </p:cTn>
                                        <p:tgtEl>
                                          <p:spTgt spid="127"/>
                                        </p:tgtEl>
                                        <p:attrNameLst>
                                          <p:attrName>style.visibility</p:attrName>
                                        </p:attrNameLst>
                                      </p:cBhvr>
                                      <p:to>
                                        <p:strVal val="visible"/>
                                      </p:to>
                                    </p:set>
                                    <p:animEffect transition="in" filter="fade">
                                      <p:cBhvr>
                                        <p:cTn id="389" dur="500"/>
                                        <p:tgtEl>
                                          <p:spTgt spid="127"/>
                                        </p:tgtEl>
                                      </p:cBhvr>
                                    </p:animEffect>
                                  </p:childTnLst>
                                </p:cTn>
                              </p:par>
                            </p:childTnLst>
                          </p:cTn>
                        </p:par>
                        <p:par>
                          <p:cTn id="390" fill="hold" nodeType="afterGroup">
                            <p:stCondLst>
                              <p:cond delay="7000"/>
                            </p:stCondLst>
                            <p:childTnLst>
                              <p:par>
                                <p:cTn id="391" presetID="10" presetClass="entr" presetSubtype="0" fill="hold" grpId="2" nodeType="afterEffect">
                                  <p:stCondLst>
                                    <p:cond delay="0"/>
                                  </p:stCondLst>
                                  <p:childTnLst>
                                    <p:set>
                                      <p:cBhvr>
                                        <p:cTn id="392" dur="1" fill="hold">
                                          <p:stCondLst>
                                            <p:cond delay="0"/>
                                          </p:stCondLst>
                                        </p:cTn>
                                        <p:tgtEl>
                                          <p:spTgt spid="120"/>
                                        </p:tgtEl>
                                        <p:attrNameLst>
                                          <p:attrName>style.visibility</p:attrName>
                                        </p:attrNameLst>
                                      </p:cBhvr>
                                      <p:to>
                                        <p:strVal val="visible"/>
                                      </p:to>
                                    </p:set>
                                    <p:animEffect transition="in" filter="fade">
                                      <p:cBhvr>
                                        <p:cTn id="393" dur="500"/>
                                        <p:tgtEl>
                                          <p:spTgt spid="120"/>
                                        </p:tgtEl>
                                      </p:cBhvr>
                                    </p:animEffect>
                                  </p:childTnLst>
                                </p:cTn>
                              </p:par>
                            </p:childTnLst>
                          </p:cTn>
                        </p:par>
                        <p:par>
                          <p:cTn id="394" fill="hold" nodeType="afterGroup">
                            <p:stCondLst>
                              <p:cond delay="7500"/>
                            </p:stCondLst>
                            <p:childTnLst>
                              <p:par>
                                <p:cTn id="395" presetID="10" presetClass="entr" presetSubtype="0" fill="hold" grpId="2" nodeType="afterEffect">
                                  <p:stCondLst>
                                    <p:cond delay="0"/>
                                  </p:stCondLst>
                                  <p:childTnLst>
                                    <p:set>
                                      <p:cBhvr>
                                        <p:cTn id="396" dur="1" fill="hold">
                                          <p:stCondLst>
                                            <p:cond delay="0"/>
                                          </p:stCondLst>
                                        </p:cTn>
                                        <p:tgtEl>
                                          <p:spTgt spid="121"/>
                                        </p:tgtEl>
                                        <p:attrNameLst>
                                          <p:attrName>style.visibility</p:attrName>
                                        </p:attrNameLst>
                                      </p:cBhvr>
                                      <p:to>
                                        <p:strVal val="visible"/>
                                      </p:to>
                                    </p:set>
                                    <p:animEffect transition="in" filter="fade">
                                      <p:cBhvr>
                                        <p:cTn id="397" dur="500"/>
                                        <p:tgtEl>
                                          <p:spTgt spid="121"/>
                                        </p:tgtEl>
                                      </p:cBhvr>
                                    </p:animEffect>
                                  </p:childTnLst>
                                </p:cTn>
                              </p:par>
                            </p:childTnLst>
                          </p:cTn>
                        </p:par>
                        <p:par>
                          <p:cTn id="398" fill="hold" nodeType="afterGroup">
                            <p:stCondLst>
                              <p:cond delay="8000"/>
                            </p:stCondLst>
                            <p:childTnLst>
                              <p:par>
                                <p:cTn id="399" presetID="10" presetClass="entr" presetSubtype="0" fill="hold" grpId="2" nodeType="afterEffect">
                                  <p:stCondLst>
                                    <p:cond delay="0"/>
                                  </p:stCondLst>
                                  <p:childTnLst>
                                    <p:set>
                                      <p:cBhvr>
                                        <p:cTn id="400" dur="1" fill="hold">
                                          <p:stCondLst>
                                            <p:cond delay="0"/>
                                          </p:stCondLst>
                                        </p:cTn>
                                        <p:tgtEl>
                                          <p:spTgt spid="122"/>
                                        </p:tgtEl>
                                        <p:attrNameLst>
                                          <p:attrName>style.visibility</p:attrName>
                                        </p:attrNameLst>
                                      </p:cBhvr>
                                      <p:to>
                                        <p:strVal val="visible"/>
                                      </p:to>
                                    </p:set>
                                    <p:animEffect transition="in" filter="fade">
                                      <p:cBhvr>
                                        <p:cTn id="401" dur="500"/>
                                        <p:tgtEl>
                                          <p:spTgt spid="122"/>
                                        </p:tgtEl>
                                      </p:cBhvr>
                                    </p:animEffect>
                                  </p:childTnLst>
                                </p:cTn>
                              </p:par>
                            </p:childTnLst>
                          </p:cTn>
                        </p:par>
                        <p:par>
                          <p:cTn id="402" fill="hold" nodeType="afterGroup">
                            <p:stCondLst>
                              <p:cond delay="8500"/>
                            </p:stCondLst>
                            <p:childTnLst>
                              <p:par>
                                <p:cTn id="403" presetID="10" presetClass="entr" presetSubtype="0" fill="hold" grpId="2" nodeType="afterEffect">
                                  <p:stCondLst>
                                    <p:cond delay="0"/>
                                  </p:stCondLst>
                                  <p:childTnLst>
                                    <p:set>
                                      <p:cBhvr>
                                        <p:cTn id="404" dur="1" fill="hold">
                                          <p:stCondLst>
                                            <p:cond delay="0"/>
                                          </p:stCondLst>
                                        </p:cTn>
                                        <p:tgtEl>
                                          <p:spTgt spid="123"/>
                                        </p:tgtEl>
                                        <p:attrNameLst>
                                          <p:attrName>style.visibility</p:attrName>
                                        </p:attrNameLst>
                                      </p:cBhvr>
                                      <p:to>
                                        <p:strVal val="visible"/>
                                      </p:to>
                                    </p:set>
                                    <p:animEffect transition="in" filter="fade">
                                      <p:cBhvr>
                                        <p:cTn id="405" dur="500"/>
                                        <p:tgtEl>
                                          <p:spTgt spid="123"/>
                                        </p:tgtEl>
                                      </p:cBhvr>
                                    </p:animEffect>
                                  </p:childTnLst>
                                </p:cTn>
                              </p:par>
                            </p:childTnLst>
                          </p:cTn>
                        </p:par>
                        <p:par>
                          <p:cTn id="406" fill="hold" nodeType="afterGroup">
                            <p:stCondLst>
                              <p:cond delay="9000"/>
                            </p:stCondLst>
                            <p:childTnLst>
                              <p:par>
                                <p:cTn id="407" presetID="10" presetClass="entr" presetSubtype="0" fill="hold" grpId="2" nodeType="afterEffect">
                                  <p:stCondLst>
                                    <p:cond delay="0"/>
                                  </p:stCondLst>
                                  <p:childTnLst>
                                    <p:set>
                                      <p:cBhvr>
                                        <p:cTn id="408" dur="1" fill="hold">
                                          <p:stCondLst>
                                            <p:cond delay="0"/>
                                          </p:stCondLst>
                                        </p:cTn>
                                        <p:tgtEl>
                                          <p:spTgt spid="116"/>
                                        </p:tgtEl>
                                        <p:attrNameLst>
                                          <p:attrName>style.visibility</p:attrName>
                                        </p:attrNameLst>
                                      </p:cBhvr>
                                      <p:to>
                                        <p:strVal val="visible"/>
                                      </p:to>
                                    </p:set>
                                    <p:animEffect transition="in" filter="fade">
                                      <p:cBhvr>
                                        <p:cTn id="409" dur="500"/>
                                        <p:tgtEl>
                                          <p:spTgt spid="116"/>
                                        </p:tgtEl>
                                      </p:cBhvr>
                                    </p:animEffect>
                                  </p:childTnLst>
                                </p:cTn>
                              </p:par>
                            </p:childTnLst>
                          </p:cTn>
                        </p:par>
                        <p:par>
                          <p:cTn id="410" fill="hold" nodeType="afterGroup">
                            <p:stCondLst>
                              <p:cond delay="9500"/>
                            </p:stCondLst>
                            <p:childTnLst>
                              <p:par>
                                <p:cTn id="411" presetID="10" presetClass="entr" presetSubtype="0" fill="hold" grpId="2" nodeType="afterEffect">
                                  <p:stCondLst>
                                    <p:cond delay="0"/>
                                  </p:stCondLst>
                                  <p:childTnLst>
                                    <p:set>
                                      <p:cBhvr>
                                        <p:cTn id="412" dur="1" fill="hold">
                                          <p:stCondLst>
                                            <p:cond delay="0"/>
                                          </p:stCondLst>
                                        </p:cTn>
                                        <p:tgtEl>
                                          <p:spTgt spid="117"/>
                                        </p:tgtEl>
                                        <p:attrNameLst>
                                          <p:attrName>style.visibility</p:attrName>
                                        </p:attrNameLst>
                                      </p:cBhvr>
                                      <p:to>
                                        <p:strVal val="visible"/>
                                      </p:to>
                                    </p:set>
                                    <p:animEffect transition="in" filter="fade">
                                      <p:cBhvr>
                                        <p:cTn id="413" dur="500"/>
                                        <p:tgtEl>
                                          <p:spTgt spid="117"/>
                                        </p:tgtEl>
                                      </p:cBhvr>
                                    </p:animEffect>
                                  </p:childTnLst>
                                </p:cTn>
                              </p:par>
                            </p:childTnLst>
                          </p:cTn>
                        </p:par>
                        <p:par>
                          <p:cTn id="414" fill="hold" nodeType="afterGroup">
                            <p:stCondLst>
                              <p:cond delay="10000"/>
                            </p:stCondLst>
                            <p:childTnLst>
                              <p:par>
                                <p:cTn id="415" presetID="10" presetClass="entr" presetSubtype="0" fill="hold" grpId="2" nodeType="afterEffect">
                                  <p:stCondLst>
                                    <p:cond delay="0"/>
                                  </p:stCondLst>
                                  <p:childTnLst>
                                    <p:set>
                                      <p:cBhvr>
                                        <p:cTn id="416" dur="1" fill="hold">
                                          <p:stCondLst>
                                            <p:cond delay="0"/>
                                          </p:stCondLst>
                                        </p:cTn>
                                        <p:tgtEl>
                                          <p:spTgt spid="118"/>
                                        </p:tgtEl>
                                        <p:attrNameLst>
                                          <p:attrName>style.visibility</p:attrName>
                                        </p:attrNameLst>
                                      </p:cBhvr>
                                      <p:to>
                                        <p:strVal val="visible"/>
                                      </p:to>
                                    </p:set>
                                    <p:animEffect transition="in" filter="fade">
                                      <p:cBhvr>
                                        <p:cTn id="417" dur="500"/>
                                        <p:tgtEl>
                                          <p:spTgt spid="118"/>
                                        </p:tgtEl>
                                      </p:cBhvr>
                                    </p:animEffect>
                                  </p:childTnLst>
                                </p:cTn>
                              </p:par>
                            </p:childTnLst>
                          </p:cTn>
                        </p:par>
                        <p:par>
                          <p:cTn id="418" fill="hold" nodeType="afterGroup">
                            <p:stCondLst>
                              <p:cond delay="10500"/>
                            </p:stCondLst>
                            <p:childTnLst>
                              <p:par>
                                <p:cTn id="419" presetID="10" presetClass="entr" presetSubtype="0" fill="hold" grpId="2" nodeType="afterEffect">
                                  <p:stCondLst>
                                    <p:cond delay="0"/>
                                  </p:stCondLst>
                                  <p:childTnLst>
                                    <p:set>
                                      <p:cBhvr>
                                        <p:cTn id="420" dur="1" fill="hold">
                                          <p:stCondLst>
                                            <p:cond delay="0"/>
                                          </p:stCondLst>
                                        </p:cTn>
                                        <p:tgtEl>
                                          <p:spTgt spid="119"/>
                                        </p:tgtEl>
                                        <p:attrNameLst>
                                          <p:attrName>style.visibility</p:attrName>
                                        </p:attrNameLst>
                                      </p:cBhvr>
                                      <p:to>
                                        <p:strVal val="visible"/>
                                      </p:to>
                                    </p:set>
                                    <p:animEffect transition="in" filter="fade">
                                      <p:cBhvr>
                                        <p:cTn id="421" dur="500"/>
                                        <p:tgtEl>
                                          <p:spTgt spid="119"/>
                                        </p:tgtEl>
                                      </p:cBhvr>
                                    </p:animEffect>
                                  </p:childTnLst>
                                </p:cTn>
                              </p:par>
                            </p:childTnLst>
                          </p:cTn>
                        </p:par>
                        <p:par>
                          <p:cTn id="422" fill="hold" nodeType="afterGroup">
                            <p:stCondLst>
                              <p:cond delay="11000"/>
                            </p:stCondLst>
                            <p:childTnLst>
                              <p:par>
                                <p:cTn id="423" presetID="10" presetClass="entr" presetSubtype="0" fill="hold" grpId="2" nodeType="afterEffect">
                                  <p:stCondLst>
                                    <p:cond delay="0"/>
                                  </p:stCondLst>
                                  <p:childTnLst>
                                    <p:set>
                                      <p:cBhvr>
                                        <p:cTn id="424" dur="1" fill="hold">
                                          <p:stCondLst>
                                            <p:cond delay="0"/>
                                          </p:stCondLst>
                                        </p:cTn>
                                        <p:tgtEl>
                                          <p:spTgt spid="112"/>
                                        </p:tgtEl>
                                        <p:attrNameLst>
                                          <p:attrName>style.visibility</p:attrName>
                                        </p:attrNameLst>
                                      </p:cBhvr>
                                      <p:to>
                                        <p:strVal val="visible"/>
                                      </p:to>
                                    </p:set>
                                    <p:animEffect transition="in" filter="fade">
                                      <p:cBhvr>
                                        <p:cTn id="425" dur="500"/>
                                        <p:tgtEl>
                                          <p:spTgt spid="112"/>
                                        </p:tgtEl>
                                      </p:cBhvr>
                                    </p:animEffect>
                                  </p:childTnLst>
                                </p:cTn>
                              </p:par>
                            </p:childTnLst>
                          </p:cTn>
                        </p:par>
                        <p:par>
                          <p:cTn id="426" fill="hold" nodeType="afterGroup">
                            <p:stCondLst>
                              <p:cond delay="11500"/>
                            </p:stCondLst>
                            <p:childTnLst>
                              <p:par>
                                <p:cTn id="427" presetID="10" presetClass="entr" presetSubtype="0" fill="hold" grpId="2" nodeType="afterEffect">
                                  <p:stCondLst>
                                    <p:cond delay="0"/>
                                  </p:stCondLst>
                                  <p:childTnLst>
                                    <p:set>
                                      <p:cBhvr>
                                        <p:cTn id="428" dur="1" fill="hold">
                                          <p:stCondLst>
                                            <p:cond delay="0"/>
                                          </p:stCondLst>
                                        </p:cTn>
                                        <p:tgtEl>
                                          <p:spTgt spid="113"/>
                                        </p:tgtEl>
                                        <p:attrNameLst>
                                          <p:attrName>style.visibility</p:attrName>
                                        </p:attrNameLst>
                                      </p:cBhvr>
                                      <p:to>
                                        <p:strVal val="visible"/>
                                      </p:to>
                                    </p:set>
                                    <p:animEffect transition="in" filter="fade">
                                      <p:cBhvr>
                                        <p:cTn id="429" dur="500"/>
                                        <p:tgtEl>
                                          <p:spTgt spid="113"/>
                                        </p:tgtEl>
                                      </p:cBhvr>
                                    </p:animEffect>
                                  </p:childTnLst>
                                </p:cTn>
                              </p:par>
                            </p:childTnLst>
                          </p:cTn>
                        </p:par>
                        <p:par>
                          <p:cTn id="430" fill="hold" nodeType="afterGroup">
                            <p:stCondLst>
                              <p:cond delay="12000"/>
                            </p:stCondLst>
                            <p:childTnLst>
                              <p:par>
                                <p:cTn id="431" presetID="10" presetClass="entr" presetSubtype="0" fill="hold" grpId="2" nodeType="afterEffect">
                                  <p:stCondLst>
                                    <p:cond delay="0"/>
                                  </p:stCondLst>
                                  <p:childTnLst>
                                    <p:set>
                                      <p:cBhvr>
                                        <p:cTn id="432" dur="1" fill="hold">
                                          <p:stCondLst>
                                            <p:cond delay="0"/>
                                          </p:stCondLst>
                                        </p:cTn>
                                        <p:tgtEl>
                                          <p:spTgt spid="114"/>
                                        </p:tgtEl>
                                        <p:attrNameLst>
                                          <p:attrName>style.visibility</p:attrName>
                                        </p:attrNameLst>
                                      </p:cBhvr>
                                      <p:to>
                                        <p:strVal val="visible"/>
                                      </p:to>
                                    </p:set>
                                    <p:animEffect transition="in" filter="fade">
                                      <p:cBhvr>
                                        <p:cTn id="433" dur="500"/>
                                        <p:tgtEl>
                                          <p:spTgt spid="114"/>
                                        </p:tgtEl>
                                      </p:cBhvr>
                                    </p:animEffect>
                                  </p:childTnLst>
                                </p:cTn>
                              </p:par>
                            </p:childTnLst>
                          </p:cTn>
                        </p:par>
                        <p:par>
                          <p:cTn id="434" fill="hold" nodeType="afterGroup">
                            <p:stCondLst>
                              <p:cond delay="12500"/>
                            </p:stCondLst>
                            <p:childTnLst>
                              <p:par>
                                <p:cTn id="435" presetID="10" presetClass="entr" presetSubtype="0" fill="hold" grpId="2" nodeType="afterEffect">
                                  <p:stCondLst>
                                    <p:cond delay="0"/>
                                  </p:stCondLst>
                                  <p:childTnLst>
                                    <p:set>
                                      <p:cBhvr>
                                        <p:cTn id="436" dur="1" fill="hold">
                                          <p:stCondLst>
                                            <p:cond delay="0"/>
                                          </p:stCondLst>
                                        </p:cTn>
                                        <p:tgtEl>
                                          <p:spTgt spid="115"/>
                                        </p:tgtEl>
                                        <p:attrNameLst>
                                          <p:attrName>style.visibility</p:attrName>
                                        </p:attrNameLst>
                                      </p:cBhvr>
                                      <p:to>
                                        <p:strVal val="visible"/>
                                      </p:to>
                                    </p:set>
                                    <p:animEffect transition="in" filter="fade">
                                      <p:cBhvr>
                                        <p:cTn id="437" dur="500"/>
                                        <p:tgtEl>
                                          <p:spTgt spid="115"/>
                                        </p:tgtEl>
                                      </p:cBhvr>
                                    </p:animEffect>
                                  </p:childTnLst>
                                </p:cTn>
                              </p:par>
                            </p:childTnLst>
                          </p:cTn>
                        </p:par>
                        <p:par>
                          <p:cTn id="438" fill="hold" nodeType="afterGroup">
                            <p:stCondLst>
                              <p:cond delay="13000"/>
                            </p:stCondLst>
                            <p:childTnLst>
                              <p:par>
                                <p:cTn id="439" presetID="6" presetClass="emph" presetSubtype="0" fill="hold" grpId="2" nodeType="afterEffect">
                                  <p:stCondLst>
                                    <p:cond delay="0"/>
                                  </p:stCondLst>
                                  <p:childTnLst>
                                    <p:animScale>
                                      <p:cBhvr>
                                        <p:cTn id="440" dur="2000" fill="hold"/>
                                        <p:tgtEl>
                                          <p:spTgt spid="71"/>
                                        </p:tgtEl>
                                      </p:cBhvr>
                                      <p:by x="75000" y="100000"/>
                                    </p:animScale>
                                  </p:childTnLst>
                                </p:cTn>
                              </p:par>
                            </p:childTnLst>
                          </p:cTn>
                        </p:par>
                      </p:childTnLst>
                    </p:cTn>
                  </p:par>
                  <p:par>
                    <p:cTn id="441" fill="hold" nodeType="clickPar">
                      <p:stCondLst>
                        <p:cond delay="indefinite"/>
                      </p:stCondLst>
                      <p:childTnLst>
                        <p:par>
                          <p:cTn id="442" fill="hold" nodeType="withGroup">
                            <p:stCondLst>
                              <p:cond delay="0"/>
                            </p:stCondLst>
                            <p:childTnLst>
                              <p:par>
                                <p:cTn id="443" presetID="22" presetClass="entr" presetSubtype="8" fill="hold" grpId="0" nodeType="clickEffect">
                                  <p:stCondLst>
                                    <p:cond delay="0"/>
                                  </p:stCondLst>
                                  <p:childTnLst>
                                    <p:set>
                                      <p:cBhvr>
                                        <p:cTn id="444" dur="1" fill="hold">
                                          <p:stCondLst>
                                            <p:cond delay="0"/>
                                          </p:stCondLst>
                                        </p:cTn>
                                        <p:tgtEl>
                                          <p:spTgt spid="102"/>
                                        </p:tgtEl>
                                        <p:attrNameLst>
                                          <p:attrName>style.visibility</p:attrName>
                                        </p:attrNameLst>
                                      </p:cBhvr>
                                      <p:to>
                                        <p:strVal val="visible"/>
                                      </p:to>
                                    </p:set>
                                    <p:animEffect transition="in" filter="wipe(left)">
                                      <p:cBhvr>
                                        <p:cTn id="445" dur="500"/>
                                        <p:tgtEl>
                                          <p:spTgt spid="102"/>
                                        </p:tgtEl>
                                      </p:cBhvr>
                                    </p:animEffect>
                                  </p:childTnLst>
                                </p:cTn>
                              </p:par>
                              <p:par>
                                <p:cTn id="446" presetID="22" presetClass="entr" presetSubtype="8" fill="hold" grpId="0" nodeType="withEffect">
                                  <p:stCondLst>
                                    <p:cond delay="0"/>
                                  </p:stCondLst>
                                  <p:childTnLst>
                                    <p:set>
                                      <p:cBhvr>
                                        <p:cTn id="447" dur="1" fill="hold">
                                          <p:stCondLst>
                                            <p:cond delay="0"/>
                                          </p:stCondLst>
                                        </p:cTn>
                                        <p:tgtEl>
                                          <p:spTgt spid="84"/>
                                        </p:tgtEl>
                                        <p:attrNameLst>
                                          <p:attrName>style.visibility</p:attrName>
                                        </p:attrNameLst>
                                      </p:cBhvr>
                                      <p:to>
                                        <p:strVal val="visible"/>
                                      </p:to>
                                    </p:set>
                                    <p:animEffect transition="in" filter="wipe(left)">
                                      <p:cBhvr>
                                        <p:cTn id="448" dur="500"/>
                                        <p:tgtEl>
                                          <p:spTgt spid="84"/>
                                        </p:tgtEl>
                                      </p:cBhvr>
                                    </p:animEffect>
                                  </p:childTnLst>
                                </p:cTn>
                              </p:par>
                              <p:par>
                                <p:cTn id="449" presetID="10" presetClass="entr" presetSubtype="0" fill="hold" grpId="0" nodeType="withEffect">
                                  <p:stCondLst>
                                    <p:cond delay="0"/>
                                  </p:stCondLst>
                                  <p:childTnLst>
                                    <p:set>
                                      <p:cBhvr>
                                        <p:cTn id="450" dur="1" fill="hold">
                                          <p:stCondLst>
                                            <p:cond delay="0"/>
                                          </p:stCondLst>
                                        </p:cTn>
                                        <p:tgtEl>
                                          <p:spTgt spid="173"/>
                                        </p:tgtEl>
                                        <p:attrNameLst>
                                          <p:attrName>style.visibility</p:attrName>
                                        </p:attrNameLst>
                                      </p:cBhvr>
                                      <p:to>
                                        <p:strVal val="visible"/>
                                      </p:to>
                                    </p:set>
                                    <p:animEffect transition="in" filter="fade">
                                      <p:cBhvr>
                                        <p:cTn id="451" dur="500"/>
                                        <p:tgtEl>
                                          <p:spTgt spid="173"/>
                                        </p:tgtEl>
                                      </p:cBhvr>
                                    </p:animEffect>
                                  </p:childTnLst>
                                </p:cTn>
                              </p:par>
                            </p:childTnLst>
                          </p:cTn>
                        </p:par>
                      </p:childTnLst>
                    </p:cTn>
                  </p:par>
                  <p:par>
                    <p:cTn id="452" fill="hold" nodeType="clickPar">
                      <p:stCondLst>
                        <p:cond delay="indefinite"/>
                      </p:stCondLst>
                      <p:childTnLst>
                        <p:par>
                          <p:cTn id="453" fill="hold" nodeType="withGroup">
                            <p:stCondLst>
                              <p:cond delay="0"/>
                            </p:stCondLst>
                            <p:childTnLst>
                              <p:par>
                                <p:cTn id="454" presetID="10" presetClass="entr" presetSubtype="0" fill="hold" grpId="0" nodeType="clickEffect">
                                  <p:stCondLst>
                                    <p:cond delay="0"/>
                                  </p:stCondLst>
                                  <p:childTnLst>
                                    <p:set>
                                      <p:cBhvr>
                                        <p:cTn id="455" dur="1" fill="hold">
                                          <p:stCondLst>
                                            <p:cond delay="0"/>
                                          </p:stCondLst>
                                        </p:cTn>
                                        <p:tgtEl>
                                          <p:spTgt spid="20"/>
                                        </p:tgtEl>
                                        <p:attrNameLst>
                                          <p:attrName>style.visibility</p:attrName>
                                        </p:attrNameLst>
                                      </p:cBhvr>
                                      <p:to>
                                        <p:strVal val="visible"/>
                                      </p:to>
                                    </p:set>
                                    <p:animEffect transition="in" filter="fade">
                                      <p:cBhvr>
                                        <p:cTn id="456" dur="500"/>
                                        <p:tgtEl>
                                          <p:spTgt spid="20"/>
                                        </p:tgtEl>
                                      </p:cBhvr>
                                    </p:animEffect>
                                  </p:childTnLst>
                                </p:cTn>
                              </p:par>
                              <p:par>
                                <p:cTn id="457" presetID="10" presetClass="entr" presetSubtype="0" fill="hold" grpId="0" nodeType="withEffect">
                                  <p:stCondLst>
                                    <p:cond delay="0"/>
                                  </p:stCondLst>
                                  <p:childTnLst>
                                    <p:set>
                                      <p:cBhvr>
                                        <p:cTn id="458" dur="1" fill="hold">
                                          <p:stCondLst>
                                            <p:cond delay="0"/>
                                          </p:stCondLst>
                                        </p:cTn>
                                        <p:tgtEl>
                                          <p:spTgt spid="21"/>
                                        </p:tgtEl>
                                        <p:attrNameLst>
                                          <p:attrName>style.visibility</p:attrName>
                                        </p:attrNameLst>
                                      </p:cBhvr>
                                      <p:to>
                                        <p:strVal val="visible"/>
                                      </p:to>
                                    </p:set>
                                    <p:animEffect transition="in" filter="fade">
                                      <p:cBhvr>
                                        <p:cTn id="459" dur="500"/>
                                        <p:tgtEl>
                                          <p:spTgt spid="21"/>
                                        </p:tgtEl>
                                      </p:cBhvr>
                                    </p:animEffect>
                                  </p:childTnLst>
                                </p:cTn>
                              </p:par>
                              <p:par>
                                <p:cTn id="460" presetID="10" presetClass="entr" presetSubtype="0" fill="hold" grpId="0" nodeType="withEffect">
                                  <p:stCondLst>
                                    <p:cond delay="0"/>
                                  </p:stCondLst>
                                  <p:childTnLst>
                                    <p:set>
                                      <p:cBhvr>
                                        <p:cTn id="461" dur="1" fill="hold">
                                          <p:stCondLst>
                                            <p:cond delay="0"/>
                                          </p:stCondLst>
                                        </p:cTn>
                                        <p:tgtEl>
                                          <p:spTgt spid="32"/>
                                        </p:tgtEl>
                                        <p:attrNameLst>
                                          <p:attrName>style.visibility</p:attrName>
                                        </p:attrNameLst>
                                      </p:cBhvr>
                                      <p:to>
                                        <p:strVal val="visible"/>
                                      </p:to>
                                    </p:set>
                                    <p:animEffect transition="in" filter="fade">
                                      <p:cBhvr>
                                        <p:cTn id="462" dur="500"/>
                                        <p:tgtEl>
                                          <p:spTgt spid="32"/>
                                        </p:tgtEl>
                                      </p:cBhvr>
                                    </p:animEffect>
                                  </p:childTnLst>
                                </p:cTn>
                              </p:par>
                              <p:par>
                                <p:cTn id="463" presetID="10" presetClass="entr" presetSubtype="0" fill="hold" grpId="0" nodeType="withEffect">
                                  <p:stCondLst>
                                    <p:cond delay="0"/>
                                  </p:stCondLst>
                                  <p:childTnLst>
                                    <p:set>
                                      <p:cBhvr>
                                        <p:cTn id="464" dur="1" fill="hold">
                                          <p:stCondLst>
                                            <p:cond delay="0"/>
                                          </p:stCondLst>
                                        </p:cTn>
                                        <p:tgtEl>
                                          <p:spTgt spid="33"/>
                                        </p:tgtEl>
                                        <p:attrNameLst>
                                          <p:attrName>style.visibility</p:attrName>
                                        </p:attrNameLst>
                                      </p:cBhvr>
                                      <p:to>
                                        <p:strVal val="visible"/>
                                      </p:to>
                                    </p:set>
                                    <p:animEffect transition="in" filter="fade">
                                      <p:cBhvr>
                                        <p:cTn id="465" dur="500"/>
                                        <p:tgtEl>
                                          <p:spTgt spid="33"/>
                                        </p:tgtEl>
                                      </p:cBhvr>
                                    </p:animEffect>
                                  </p:childTnLst>
                                </p:cTn>
                              </p:par>
                            </p:childTnLst>
                          </p:cTn>
                        </p:par>
                        <p:par>
                          <p:cTn id="466" fill="hold" nodeType="afterGroup">
                            <p:stCondLst>
                              <p:cond delay="500"/>
                            </p:stCondLst>
                            <p:childTnLst>
                              <p:par>
                                <p:cTn id="467" presetID="22" presetClass="entr" presetSubtype="8" fill="hold" grpId="0" nodeType="afterEffect">
                                  <p:stCondLst>
                                    <p:cond delay="0"/>
                                  </p:stCondLst>
                                  <p:childTnLst>
                                    <p:set>
                                      <p:cBhvr>
                                        <p:cTn id="468" dur="1" fill="hold">
                                          <p:stCondLst>
                                            <p:cond delay="0"/>
                                          </p:stCondLst>
                                        </p:cTn>
                                        <p:tgtEl>
                                          <p:spTgt spid="3105"/>
                                        </p:tgtEl>
                                        <p:attrNameLst>
                                          <p:attrName>style.visibility</p:attrName>
                                        </p:attrNameLst>
                                      </p:cBhvr>
                                      <p:to>
                                        <p:strVal val="visible"/>
                                      </p:to>
                                    </p:set>
                                    <p:animEffect transition="in" filter="wipe(left)">
                                      <p:cBhvr>
                                        <p:cTn id="469" dur="500"/>
                                        <p:tgtEl>
                                          <p:spTgt spid="3105"/>
                                        </p:tgtEl>
                                      </p:cBhvr>
                                    </p:animEffect>
                                  </p:childTnLst>
                                </p:cTn>
                              </p:par>
                              <p:par>
                                <p:cTn id="470" presetID="22" presetClass="entr" presetSubtype="8" fill="hold" nodeType="withEffect">
                                  <p:stCondLst>
                                    <p:cond delay="0"/>
                                  </p:stCondLst>
                                  <p:childTnLst>
                                    <p:set>
                                      <p:cBhvr>
                                        <p:cTn id="471" dur="1" fill="hold">
                                          <p:stCondLst>
                                            <p:cond delay="0"/>
                                          </p:stCondLst>
                                        </p:cTn>
                                        <p:tgtEl>
                                          <p:spTgt spid="19"/>
                                        </p:tgtEl>
                                        <p:attrNameLst>
                                          <p:attrName>style.visibility</p:attrName>
                                        </p:attrNameLst>
                                      </p:cBhvr>
                                      <p:to>
                                        <p:strVal val="visible"/>
                                      </p:to>
                                    </p:set>
                                    <p:animEffect transition="in" filter="wipe(left)">
                                      <p:cBhvr>
                                        <p:cTn id="472" dur="500"/>
                                        <p:tgtEl>
                                          <p:spTgt spid="19"/>
                                        </p:tgtEl>
                                      </p:cBhvr>
                                    </p:animEffect>
                                  </p:childTnLst>
                                </p:cTn>
                              </p:par>
                            </p:childTnLst>
                          </p:cTn>
                        </p:par>
                        <p:par>
                          <p:cTn id="473" fill="hold" nodeType="afterGroup">
                            <p:stCondLst>
                              <p:cond delay="1000"/>
                            </p:stCondLst>
                            <p:childTnLst>
                              <p:par>
                                <p:cTn id="474" presetID="49" presetClass="entr" presetSubtype="0" decel="100000" fill="hold" grpId="0" nodeType="afterEffect">
                                  <p:stCondLst>
                                    <p:cond delay="0"/>
                                  </p:stCondLst>
                                  <p:childTnLst>
                                    <p:set>
                                      <p:cBhvr>
                                        <p:cTn id="475" dur="1" fill="hold">
                                          <p:stCondLst>
                                            <p:cond delay="0"/>
                                          </p:stCondLst>
                                        </p:cTn>
                                        <p:tgtEl>
                                          <p:spTgt spid="103"/>
                                        </p:tgtEl>
                                        <p:attrNameLst>
                                          <p:attrName>style.visibility</p:attrName>
                                        </p:attrNameLst>
                                      </p:cBhvr>
                                      <p:to>
                                        <p:strVal val="visible"/>
                                      </p:to>
                                    </p:set>
                                    <p:anim calcmode="lin" valueType="num">
                                      <p:cBhvr>
                                        <p:cTn id="476" dur="500" fill="hold"/>
                                        <p:tgtEl>
                                          <p:spTgt spid="103"/>
                                        </p:tgtEl>
                                        <p:attrNameLst>
                                          <p:attrName>ppt_w</p:attrName>
                                        </p:attrNameLst>
                                      </p:cBhvr>
                                      <p:tavLst>
                                        <p:tav tm="0">
                                          <p:val>
                                            <p:fltVal val="0"/>
                                          </p:val>
                                        </p:tav>
                                        <p:tav tm="100000">
                                          <p:val>
                                            <p:strVal val="#ppt_w"/>
                                          </p:val>
                                        </p:tav>
                                      </p:tavLst>
                                    </p:anim>
                                    <p:anim calcmode="lin" valueType="num">
                                      <p:cBhvr>
                                        <p:cTn id="477" dur="500" fill="hold"/>
                                        <p:tgtEl>
                                          <p:spTgt spid="103"/>
                                        </p:tgtEl>
                                        <p:attrNameLst>
                                          <p:attrName>ppt_h</p:attrName>
                                        </p:attrNameLst>
                                      </p:cBhvr>
                                      <p:tavLst>
                                        <p:tav tm="0">
                                          <p:val>
                                            <p:fltVal val="0"/>
                                          </p:val>
                                        </p:tav>
                                        <p:tav tm="100000">
                                          <p:val>
                                            <p:strVal val="#ppt_h"/>
                                          </p:val>
                                        </p:tav>
                                      </p:tavLst>
                                    </p:anim>
                                    <p:anim calcmode="lin" valueType="num">
                                      <p:cBhvr>
                                        <p:cTn id="478" dur="500" fill="hold"/>
                                        <p:tgtEl>
                                          <p:spTgt spid="103"/>
                                        </p:tgtEl>
                                        <p:attrNameLst>
                                          <p:attrName>style.rotation</p:attrName>
                                        </p:attrNameLst>
                                      </p:cBhvr>
                                      <p:tavLst>
                                        <p:tav tm="0">
                                          <p:val>
                                            <p:fltVal val="360"/>
                                          </p:val>
                                        </p:tav>
                                        <p:tav tm="100000">
                                          <p:val>
                                            <p:fltVal val="0"/>
                                          </p:val>
                                        </p:tav>
                                      </p:tavLst>
                                    </p:anim>
                                    <p:animEffect transition="in" filter="fade">
                                      <p:cBhvr>
                                        <p:cTn id="479" dur="500"/>
                                        <p:tgtEl>
                                          <p:spTgt spid="103"/>
                                        </p:tgtEl>
                                      </p:cBhvr>
                                    </p:animEffect>
                                  </p:childTnLst>
                                </p:cTn>
                              </p:par>
                              <p:par>
                                <p:cTn id="480" presetID="49" presetClass="entr" presetSubtype="0" decel="100000" fill="hold" grpId="0" nodeType="withEffect">
                                  <p:stCondLst>
                                    <p:cond delay="0"/>
                                  </p:stCondLst>
                                  <p:childTnLst>
                                    <p:set>
                                      <p:cBhvr>
                                        <p:cTn id="481" dur="1" fill="hold">
                                          <p:stCondLst>
                                            <p:cond delay="0"/>
                                          </p:stCondLst>
                                        </p:cTn>
                                        <p:tgtEl>
                                          <p:spTgt spid="104"/>
                                        </p:tgtEl>
                                        <p:attrNameLst>
                                          <p:attrName>style.visibility</p:attrName>
                                        </p:attrNameLst>
                                      </p:cBhvr>
                                      <p:to>
                                        <p:strVal val="visible"/>
                                      </p:to>
                                    </p:set>
                                    <p:anim calcmode="lin" valueType="num">
                                      <p:cBhvr>
                                        <p:cTn id="482" dur="500" fill="hold"/>
                                        <p:tgtEl>
                                          <p:spTgt spid="104"/>
                                        </p:tgtEl>
                                        <p:attrNameLst>
                                          <p:attrName>ppt_w</p:attrName>
                                        </p:attrNameLst>
                                      </p:cBhvr>
                                      <p:tavLst>
                                        <p:tav tm="0">
                                          <p:val>
                                            <p:fltVal val="0"/>
                                          </p:val>
                                        </p:tav>
                                        <p:tav tm="100000">
                                          <p:val>
                                            <p:strVal val="#ppt_w"/>
                                          </p:val>
                                        </p:tav>
                                      </p:tavLst>
                                    </p:anim>
                                    <p:anim calcmode="lin" valueType="num">
                                      <p:cBhvr>
                                        <p:cTn id="483" dur="500" fill="hold"/>
                                        <p:tgtEl>
                                          <p:spTgt spid="104"/>
                                        </p:tgtEl>
                                        <p:attrNameLst>
                                          <p:attrName>ppt_h</p:attrName>
                                        </p:attrNameLst>
                                      </p:cBhvr>
                                      <p:tavLst>
                                        <p:tav tm="0">
                                          <p:val>
                                            <p:fltVal val="0"/>
                                          </p:val>
                                        </p:tav>
                                        <p:tav tm="100000">
                                          <p:val>
                                            <p:strVal val="#ppt_h"/>
                                          </p:val>
                                        </p:tav>
                                      </p:tavLst>
                                    </p:anim>
                                    <p:anim calcmode="lin" valueType="num">
                                      <p:cBhvr>
                                        <p:cTn id="484" dur="500" fill="hold"/>
                                        <p:tgtEl>
                                          <p:spTgt spid="104"/>
                                        </p:tgtEl>
                                        <p:attrNameLst>
                                          <p:attrName>style.rotation</p:attrName>
                                        </p:attrNameLst>
                                      </p:cBhvr>
                                      <p:tavLst>
                                        <p:tav tm="0">
                                          <p:val>
                                            <p:fltVal val="360"/>
                                          </p:val>
                                        </p:tav>
                                        <p:tav tm="100000">
                                          <p:val>
                                            <p:fltVal val="0"/>
                                          </p:val>
                                        </p:tav>
                                      </p:tavLst>
                                    </p:anim>
                                    <p:animEffect transition="in" filter="fade">
                                      <p:cBhvr>
                                        <p:cTn id="485" dur="500"/>
                                        <p:tgtEl>
                                          <p:spTgt spid="104"/>
                                        </p:tgtEl>
                                      </p:cBhvr>
                                    </p:animEffect>
                                  </p:childTnLst>
                                </p:cTn>
                              </p:par>
                            </p:childTnLst>
                          </p:cTn>
                        </p:par>
                        <p:par>
                          <p:cTn id="486" fill="hold" nodeType="afterGroup">
                            <p:stCondLst>
                              <p:cond delay="1500"/>
                            </p:stCondLst>
                            <p:childTnLst>
                              <p:par>
                                <p:cTn id="487" presetID="0" presetClass="path" presetSubtype="0" accel="50000" decel="50000" fill="hold" grpId="1" nodeType="afterEffect">
                                  <p:stCondLst>
                                    <p:cond delay="0"/>
                                  </p:stCondLst>
                                  <p:childTnLst>
                                    <p:animMotion origin="layout" path="M 5E-6 3.33333E-6 C 0.01893 -0.0125 0.03785 -0.02477 0.06129 -0.02824 C 0.08455 -0.03148 0.11372 -0.02315 0.13959 -0.02084 C 0.16528 -0.01852 0.17917 -0.01389 0.21563 -0.01412 C 0.25226 -0.01412 0.31667 -0.01898 0.35869 -0.02153 C 0.4007 -0.02431 0.43455 -0.02709 0.46858 -0.02986 " pathEditMode="relative" rAng="0" ptsTypes="aaaaaA">
                                      <p:cBhvr>
                                        <p:cTn id="488" dur="2000" fill="hold"/>
                                        <p:tgtEl>
                                          <p:spTgt spid="103"/>
                                        </p:tgtEl>
                                        <p:attrNameLst>
                                          <p:attrName>ppt_x</p:attrName>
                                          <p:attrName>ppt_y</p:attrName>
                                        </p:attrNameLst>
                                      </p:cBhvr>
                                      <p:rCtr x="23420" y="-1574"/>
                                    </p:animMotion>
                                  </p:childTnLst>
                                </p:cTn>
                              </p:par>
                              <p:par>
                                <p:cTn id="489" presetID="0" presetClass="path" presetSubtype="0" accel="50000" decel="50000" fill="hold" grpId="1" nodeType="withEffect">
                                  <p:stCondLst>
                                    <p:cond delay="0"/>
                                  </p:stCondLst>
                                  <p:childTnLst>
                                    <p:animMotion origin="layout" path="M -1.66667E-6 0 C 0.0191 -0.0125 0.03837 -0.02477 0.06198 -0.02824 C 0.08542 -0.03148 0.11493 -0.02315 0.1408 -0.02083 C 0.16684 -0.01852 0.1809 -0.01389 0.21771 -0.01412 C 0.25452 -0.01412 0.31945 -0.01898 0.36198 -0.02153 C 0.40434 -0.02431 0.43837 -0.02708 0.47257 -0.02986 " pathEditMode="relative" rAng="0" ptsTypes="aaaaaA">
                                      <p:cBhvr>
                                        <p:cTn id="490" dur="2000" fill="hold"/>
                                        <p:tgtEl>
                                          <p:spTgt spid="104"/>
                                        </p:tgtEl>
                                        <p:attrNameLst>
                                          <p:attrName>ppt_x</p:attrName>
                                          <p:attrName>ppt_y</p:attrName>
                                        </p:attrNameLst>
                                      </p:cBhvr>
                                      <p:rCtr x="23628" y="-1574"/>
                                    </p:animMotion>
                                  </p:childTnLst>
                                </p:cTn>
                              </p:par>
                            </p:childTnLst>
                          </p:cTn>
                        </p:par>
                      </p:childTnLst>
                    </p:cTn>
                  </p:par>
                  <p:par>
                    <p:cTn id="491" fill="hold" nodeType="clickPar">
                      <p:stCondLst>
                        <p:cond delay="indefinite"/>
                      </p:stCondLst>
                      <p:childTnLst>
                        <p:par>
                          <p:cTn id="492" fill="hold" nodeType="withGroup">
                            <p:stCondLst>
                              <p:cond delay="0"/>
                            </p:stCondLst>
                            <p:childTnLst>
                              <p:par>
                                <p:cTn id="493" presetID="22" presetClass="entr" presetSubtype="2" fill="hold" grpId="0" nodeType="clickEffect">
                                  <p:stCondLst>
                                    <p:cond delay="0"/>
                                  </p:stCondLst>
                                  <p:childTnLst>
                                    <p:set>
                                      <p:cBhvr>
                                        <p:cTn id="494" dur="1" fill="hold">
                                          <p:stCondLst>
                                            <p:cond delay="0"/>
                                          </p:stCondLst>
                                        </p:cTn>
                                        <p:tgtEl>
                                          <p:spTgt spid="108"/>
                                        </p:tgtEl>
                                        <p:attrNameLst>
                                          <p:attrName>style.visibility</p:attrName>
                                        </p:attrNameLst>
                                      </p:cBhvr>
                                      <p:to>
                                        <p:strVal val="visible"/>
                                      </p:to>
                                    </p:set>
                                    <p:animEffect transition="in" filter="wipe(right)">
                                      <p:cBhvr>
                                        <p:cTn id="495" dur="500"/>
                                        <p:tgtEl>
                                          <p:spTgt spid="108"/>
                                        </p:tgtEl>
                                      </p:cBhvr>
                                    </p:animEffect>
                                  </p:childTnLst>
                                </p:cTn>
                              </p:par>
                              <p:par>
                                <p:cTn id="496" presetID="22" presetClass="entr" presetSubtype="2" fill="hold" grpId="0" nodeType="withEffect">
                                  <p:stCondLst>
                                    <p:cond delay="0"/>
                                  </p:stCondLst>
                                  <p:childTnLst>
                                    <p:set>
                                      <p:cBhvr>
                                        <p:cTn id="497" dur="1" fill="hold">
                                          <p:stCondLst>
                                            <p:cond delay="0"/>
                                          </p:stCondLst>
                                        </p:cTn>
                                        <p:tgtEl>
                                          <p:spTgt spid="109"/>
                                        </p:tgtEl>
                                        <p:attrNameLst>
                                          <p:attrName>style.visibility</p:attrName>
                                        </p:attrNameLst>
                                      </p:cBhvr>
                                      <p:to>
                                        <p:strVal val="visible"/>
                                      </p:to>
                                    </p:set>
                                    <p:animEffect transition="in" filter="wipe(right)">
                                      <p:cBhvr>
                                        <p:cTn id="498" dur="500"/>
                                        <p:tgtEl>
                                          <p:spTgt spid="109"/>
                                        </p:tgtEl>
                                      </p:cBhvr>
                                    </p:animEffect>
                                  </p:childTnLst>
                                </p:cTn>
                              </p:par>
                              <p:par>
                                <p:cTn id="499" presetID="22" presetClass="entr" presetSubtype="8" fill="hold" grpId="0" nodeType="withEffect">
                                  <p:stCondLst>
                                    <p:cond delay="0"/>
                                  </p:stCondLst>
                                  <p:childTnLst>
                                    <p:set>
                                      <p:cBhvr>
                                        <p:cTn id="500" dur="1" fill="hold">
                                          <p:stCondLst>
                                            <p:cond delay="0"/>
                                          </p:stCondLst>
                                        </p:cTn>
                                        <p:tgtEl>
                                          <p:spTgt spid="107"/>
                                        </p:tgtEl>
                                        <p:attrNameLst>
                                          <p:attrName>style.visibility</p:attrName>
                                        </p:attrNameLst>
                                      </p:cBhvr>
                                      <p:to>
                                        <p:strVal val="visible"/>
                                      </p:to>
                                    </p:set>
                                    <p:animEffect transition="in" filter="wipe(left)">
                                      <p:cBhvr>
                                        <p:cTn id="501" dur="500"/>
                                        <p:tgtEl>
                                          <p:spTgt spid="107"/>
                                        </p:tgtEl>
                                      </p:cBhvr>
                                    </p:animEffect>
                                  </p:childTnLst>
                                </p:cTn>
                              </p:par>
                              <p:par>
                                <p:cTn id="502" presetID="22" presetClass="entr" presetSubtype="8" fill="hold" grpId="0" nodeType="withEffect">
                                  <p:stCondLst>
                                    <p:cond delay="0"/>
                                  </p:stCondLst>
                                  <p:childTnLst>
                                    <p:set>
                                      <p:cBhvr>
                                        <p:cTn id="503" dur="1" fill="hold">
                                          <p:stCondLst>
                                            <p:cond delay="0"/>
                                          </p:stCondLst>
                                        </p:cTn>
                                        <p:tgtEl>
                                          <p:spTgt spid="110"/>
                                        </p:tgtEl>
                                        <p:attrNameLst>
                                          <p:attrName>style.visibility</p:attrName>
                                        </p:attrNameLst>
                                      </p:cBhvr>
                                      <p:to>
                                        <p:strVal val="visible"/>
                                      </p:to>
                                    </p:set>
                                    <p:animEffect transition="in" filter="wipe(left)">
                                      <p:cBhvr>
                                        <p:cTn id="50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2" grpId="0" animBg="1"/>
      <p:bldP spid="33" grpId="0"/>
      <p:bldP spid="34" grpId="0"/>
      <p:bldP spid="35" grpId="0"/>
      <p:bldP spid="36" grpId="0"/>
      <p:bldP spid="37" grpId="0"/>
      <p:bldP spid="38" grpId="0" animBg="1"/>
      <p:bldP spid="43" grpId="0" animBg="1"/>
      <p:bldP spid="44" grpId="0" animBg="1"/>
      <p:bldP spid="45" grpId="0" animBg="1"/>
      <p:bldP spid="46" grpId="0" animBg="1"/>
      <p:bldP spid="48" grpId="0" animBg="1"/>
      <p:bldP spid="50" grpId="0" animBg="1"/>
      <p:bldP spid="51" grpId="0" animBg="1"/>
      <p:bldP spid="52" grpId="0" animBg="1"/>
      <p:bldP spid="53" grpId="0" animBg="1"/>
      <p:bldP spid="54" grpId="0" animBg="1"/>
      <p:bldP spid="55" grpId="0" animBg="1"/>
      <p:bldP spid="55" grpId="1" animBg="1"/>
      <p:bldP spid="56" grpId="0" animBg="1"/>
      <p:bldP spid="56" grpId="1" animBg="1"/>
      <p:bldP spid="57" grpId="0" animBg="1"/>
      <p:bldP spid="57" grpId="1" animBg="1"/>
      <p:bldP spid="58" grpId="0" animBg="1"/>
      <p:bldP spid="58" grpId="1" animBg="1"/>
      <p:bldP spid="3105" grpId="0"/>
      <p:bldP spid="64" grpId="0"/>
      <p:bldP spid="65" grpId="0"/>
      <p:bldP spid="66" grpId="0"/>
      <p:bldP spid="68" grpId="0" animBg="1"/>
      <p:bldP spid="69" grpId="0" animBg="1"/>
      <p:bldP spid="70" grpId="0" animBg="1"/>
      <p:bldP spid="71" grpId="0" animBg="1"/>
      <p:bldP spid="71" grpId="1" animBg="1"/>
      <p:bldP spid="71" grpId="2" animBg="1"/>
      <p:bldP spid="72" grpId="0" animBg="1"/>
      <p:bldP spid="73" grpId="0"/>
      <p:bldP spid="80" grpId="0"/>
      <p:bldP spid="81" grpId="0" animBg="1"/>
      <p:bldP spid="82" grpId="0" animBg="1"/>
      <p:bldP spid="85" grpId="0" animBg="1"/>
      <p:bldP spid="101" grpId="0"/>
      <p:bldP spid="103" grpId="0" animBg="1"/>
      <p:bldP spid="103" grpId="1" animBg="1"/>
      <p:bldP spid="104" grpId="0" animBg="1"/>
      <p:bldP spid="104" grpId="1" animBg="1"/>
      <p:bldP spid="107" grpId="0" animBg="1"/>
      <p:bldP spid="108" grpId="0"/>
      <p:bldP spid="109" grpId="0" animBg="1"/>
      <p:bldP spid="110" grpId="0"/>
      <p:bldP spid="112" grpId="0" animBg="1"/>
      <p:bldP spid="112" grpId="1" animBg="1"/>
      <p:bldP spid="112" grpId="2" animBg="1"/>
      <p:bldP spid="113" grpId="0" animBg="1"/>
      <p:bldP spid="113" grpId="1" animBg="1"/>
      <p:bldP spid="113" grpId="2" animBg="1"/>
      <p:bldP spid="114" grpId="0" animBg="1"/>
      <p:bldP spid="114" grpId="1" animBg="1"/>
      <p:bldP spid="114"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19" grpId="1" animBg="1"/>
      <p:bldP spid="119" grpId="2" animBg="1"/>
      <p:bldP spid="120" grpId="0" animBg="1"/>
      <p:bldP spid="120" grpId="1" animBg="1"/>
      <p:bldP spid="120" grpId="2" animBg="1"/>
      <p:bldP spid="121" grpId="0" animBg="1"/>
      <p:bldP spid="121" grpId="1" animBg="1"/>
      <p:bldP spid="121" grpId="2" animBg="1"/>
      <p:bldP spid="122" grpId="0" animBg="1"/>
      <p:bldP spid="122" grpId="1" animBg="1"/>
      <p:bldP spid="122" grpId="2" animBg="1"/>
      <p:bldP spid="123" grpId="0" animBg="1"/>
      <p:bldP spid="123" grpId="1" animBg="1"/>
      <p:bldP spid="123" grpId="2" animBg="1"/>
      <p:bldP spid="124" grpId="0" animBg="1"/>
      <p:bldP spid="125" grpId="0" animBg="1"/>
      <p:bldP spid="126" grpId="0" animBg="1"/>
      <p:bldP spid="127" grpId="0" animBg="1"/>
      <p:bldP spid="127" grpId="1" animBg="1"/>
      <p:bldP spid="127" grpId="2"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73" grpId="0" animBg="1"/>
      <p:bldP spid="84" grpId="0" animBg="1"/>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1DDF313-CE19-4057-8AA0-8D57AC0EE103}"/>
              </a:ext>
            </a:extLst>
          </p:cNvPr>
          <p:cNvSpPr txBox="1">
            <a:spLocks noChangeArrowheads="1"/>
          </p:cNvSpPr>
          <p:nvPr/>
        </p:nvSpPr>
        <p:spPr bwMode="auto">
          <a:xfrm>
            <a:off x="1524000" y="-12700"/>
            <a:ext cx="9144000" cy="488950"/>
          </a:xfrm>
          <a:prstGeom prst="rect">
            <a:avLst/>
          </a:prstGeom>
          <a:solidFill>
            <a:schemeClr val="tx1"/>
          </a:solidFill>
          <a:ln w="9525">
            <a:noFill/>
            <a:miter lim="800000"/>
            <a:headEnd/>
            <a:tailEnd/>
          </a:ln>
        </p:spPr>
        <p:txBody>
          <a:bodyPr anchor="ctr"/>
          <a:lstStyle/>
          <a:p>
            <a:pPr algn="ctr">
              <a:defRPr/>
            </a:pPr>
            <a:r>
              <a:rPr lang="cs-CZ" sz="3600" b="1" kern="0" cap="small" dirty="0">
                <a:solidFill>
                  <a:srgbClr val="FFFFFF"/>
                </a:solidFill>
                <a:latin typeface="+mj-lt"/>
                <a:ea typeface="+mj-ea"/>
                <a:cs typeface="+mj-cs"/>
              </a:rPr>
              <a:t>Základní komunikace mezi neurony</a:t>
            </a:r>
          </a:p>
        </p:txBody>
      </p:sp>
      <p:grpSp>
        <p:nvGrpSpPr>
          <p:cNvPr id="2" name="Skupina 19">
            <a:extLst>
              <a:ext uri="{FF2B5EF4-FFF2-40B4-BE49-F238E27FC236}">
                <a16:creationId xmlns:a16="http://schemas.microsoft.com/office/drawing/2014/main" id="{1384BC08-C97F-4B99-A74C-622D474515CF}"/>
              </a:ext>
            </a:extLst>
          </p:cNvPr>
          <p:cNvGrpSpPr>
            <a:grpSpLocks/>
          </p:cNvGrpSpPr>
          <p:nvPr/>
        </p:nvGrpSpPr>
        <p:grpSpPr bwMode="auto">
          <a:xfrm>
            <a:off x="2560638" y="2332039"/>
            <a:ext cx="4259262" cy="2947987"/>
            <a:chOff x="1035957" y="2563586"/>
            <a:chExt cx="4259943" cy="2948214"/>
          </a:xfrm>
        </p:grpSpPr>
        <p:sp>
          <p:nvSpPr>
            <p:cNvPr id="5" name="Volný tvar 4">
              <a:extLst>
                <a:ext uri="{FF2B5EF4-FFF2-40B4-BE49-F238E27FC236}">
                  <a16:creationId xmlns:a16="http://schemas.microsoft.com/office/drawing/2014/main" id="{C89D8027-BA1F-4424-A802-7E31258B33EA}"/>
                </a:ext>
              </a:extLst>
            </p:cNvPr>
            <p:cNvSpPr/>
            <p:nvPr/>
          </p:nvSpPr>
          <p:spPr>
            <a:xfrm>
              <a:off x="1035957" y="2563586"/>
              <a:ext cx="4259943" cy="2948214"/>
            </a:xfrm>
            <a:custGeom>
              <a:avLst/>
              <a:gdLst>
                <a:gd name="connsiteX0" fmla="*/ 74386 w 4259943"/>
                <a:gd name="connsiteY0" fmla="*/ 1518557 h 2948214"/>
                <a:gd name="connsiteX1" fmla="*/ 400957 w 4259943"/>
                <a:gd name="connsiteY1" fmla="*/ 1605643 h 2948214"/>
                <a:gd name="connsiteX2" fmla="*/ 640443 w 4259943"/>
                <a:gd name="connsiteY2" fmla="*/ 1627414 h 2948214"/>
                <a:gd name="connsiteX3" fmla="*/ 825500 w 4259943"/>
                <a:gd name="connsiteY3" fmla="*/ 1801585 h 2948214"/>
                <a:gd name="connsiteX4" fmla="*/ 1293586 w 4259943"/>
                <a:gd name="connsiteY4" fmla="*/ 1725385 h 2948214"/>
                <a:gd name="connsiteX5" fmla="*/ 1750786 w 4259943"/>
                <a:gd name="connsiteY5" fmla="*/ 1366157 h 2948214"/>
                <a:gd name="connsiteX6" fmla="*/ 2273300 w 4259943"/>
                <a:gd name="connsiteY6" fmla="*/ 908957 h 2948214"/>
                <a:gd name="connsiteX7" fmla="*/ 2578100 w 4259943"/>
                <a:gd name="connsiteY7" fmla="*/ 582385 h 2948214"/>
                <a:gd name="connsiteX8" fmla="*/ 2926443 w 4259943"/>
                <a:gd name="connsiteY8" fmla="*/ 353785 h 2948214"/>
                <a:gd name="connsiteX9" fmla="*/ 3067957 w 4259943"/>
                <a:gd name="connsiteY9" fmla="*/ 157843 h 2948214"/>
                <a:gd name="connsiteX10" fmla="*/ 3111500 w 4259943"/>
                <a:gd name="connsiteY10" fmla="*/ 5443 h 2948214"/>
                <a:gd name="connsiteX11" fmla="*/ 3340100 w 4259943"/>
                <a:gd name="connsiteY11" fmla="*/ 125185 h 2948214"/>
                <a:gd name="connsiteX12" fmla="*/ 3525157 w 4259943"/>
                <a:gd name="connsiteY12" fmla="*/ 277585 h 2948214"/>
                <a:gd name="connsiteX13" fmla="*/ 3296557 w 4259943"/>
                <a:gd name="connsiteY13" fmla="*/ 364671 h 2948214"/>
                <a:gd name="connsiteX14" fmla="*/ 3111500 w 4259943"/>
                <a:gd name="connsiteY14" fmla="*/ 353785 h 2948214"/>
                <a:gd name="connsiteX15" fmla="*/ 2872014 w 4259943"/>
                <a:gd name="connsiteY15" fmla="*/ 549728 h 2948214"/>
                <a:gd name="connsiteX16" fmla="*/ 2578100 w 4259943"/>
                <a:gd name="connsiteY16" fmla="*/ 745671 h 2948214"/>
                <a:gd name="connsiteX17" fmla="*/ 2186214 w 4259943"/>
                <a:gd name="connsiteY17" fmla="*/ 1126671 h 2948214"/>
                <a:gd name="connsiteX18" fmla="*/ 1674586 w 4259943"/>
                <a:gd name="connsiteY18" fmla="*/ 1551214 h 2948214"/>
                <a:gd name="connsiteX19" fmla="*/ 1348014 w 4259943"/>
                <a:gd name="connsiteY19" fmla="*/ 1834243 h 2948214"/>
                <a:gd name="connsiteX20" fmla="*/ 1478643 w 4259943"/>
                <a:gd name="connsiteY20" fmla="*/ 1910443 h 2948214"/>
                <a:gd name="connsiteX21" fmla="*/ 1500414 w 4259943"/>
                <a:gd name="connsiteY21" fmla="*/ 2030185 h 2948214"/>
                <a:gd name="connsiteX22" fmla="*/ 1739900 w 4259943"/>
                <a:gd name="connsiteY22" fmla="*/ 2041071 h 2948214"/>
                <a:gd name="connsiteX23" fmla="*/ 2273300 w 4259943"/>
                <a:gd name="connsiteY23" fmla="*/ 2171700 h 2948214"/>
                <a:gd name="connsiteX24" fmla="*/ 2697843 w 4259943"/>
                <a:gd name="connsiteY24" fmla="*/ 2356757 h 2948214"/>
                <a:gd name="connsiteX25" fmla="*/ 3318329 w 4259943"/>
                <a:gd name="connsiteY25" fmla="*/ 2574471 h 2948214"/>
                <a:gd name="connsiteX26" fmla="*/ 4069443 w 4259943"/>
                <a:gd name="connsiteY26" fmla="*/ 2661557 h 2948214"/>
                <a:gd name="connsiteX27" fmla="*/ 4243614 w 4259943"/>
                <a:gd name="connsiteY27" fmla="*/ 2661557 h 2948214"/>
                <a:gd name="connsiteX28" fmla="*/ 4167414 w 4259943"/>
                <a:gd name="connsiteY28" fmla="*/ 2846614 h 2948214"/>
                <a:gd name="connsiteX29" fmla="*/ 4134757 w 4259943"/>
                <a:gd name="connsiteY29" fmla="*/ 2933700 h 2948214"/>
                <a:gd name="connsiteX30" fmla="*/ 3960586 w 4259943"/>
                <a:gd name="connsiteY30" fmla="*/ 2781300 h 2948214"/>
                <a:gd name="connsiteX31" fmla="*/ 3361872 w 4259943"/>
                <a:gd name="connsiteY31" fmla="*/ 2683328 h 2948214"/>
                <a:gd name="connsiteX32" fmla="*/ 2676072 w 4259943"/>
                <a:gd name="connsiteY32" fmla="*/ 2454728 h 2948214"/>
                <a:gd name="connsiteX33" fmla="*/ 2022929 w 4259943"/>
                <a:gd name="connsiteY33" fmla="*/ 2226128 h 2948214"/>
                <a:gd name="connsiteX34" fmla="*/ 1533072 w 4259943"/>
                <a:gd name="connsiteY34" fmla="*/ 2117271 h 2948214"/>
                <a:gd name="connsiteX35" fmla="*/ 1456872 w 4259943"/>
                <a:gd name="connsiteY35" fmla="*/ 2193471 h 2948214"/>
                <a:gd name="connsiteX36" fmla="*/ 1805214 w 4259943"/>
                <a:gd name="connsiteY36" fmla="*/ 2498271 h 2948214"/>
                <a:gd name="connsiteX37" fmla="*/ 1391557 w 4259943"/>
                <a:gd name="connsiteY37" fmla="*/ 2258785 h 2948214"/>
                <a:gd name="connsiteX38" fmla="*/ 1250043 w 4259943"/>
                <a:gd name="connsiteY38" fmla="*/ 2868385 h 2948214"/>
                <a:gd name="connsiteX39" fmla="*/ 1239157 w 4259943"/>
                <a:gd name="connsiteY39" fmla="*/ 2269671 h 2948214"/>
                <a:gd name="connsiteX40" fmla="*/ 967014 w 4259943"/>
                <a:gd name="connsiteY40" fmla="*/ 2422071 h 2948214"/>
                <a:gd name="connsiteX41" fmla="*/ 749300 w 4259943"/>
                <a:gd name="connsiteY41" fmla="*/ 2933700 h 2948214"/>
                <a:gd name="connsiteX42" fmla="*/ 912586 w 4259943"/>
                <a:gd name="connsiteY42" fmla="*/ 2334985 h 2948214"/>
                <a:gd name="connsiteX43" fmla="*/ 618672 w 4259943"/>
                <a:gd name="connsiteY43" fmla="*/ 2378528 h 2948214"/>
                <a:gd name="connsiteX44" fmla="*/ 792843 w 4259943"/>
                <a:gd name="connsiteY44" fmla="*/ 2247900 h 2948214"/>
                <a:gd name="connsiteX45" fmla="*/ 618672 w 4259943"/>
                <a:gd name="connsiteY45" fmla="*/ 2106385 h 2948214"/>
                <a:gd name="connsiteX46" fmla="*/ 30843 w 4259943"/>
                <a:gd name="connsiteY46" fmla="*/ 2084614 h 2948214"/>
                <a:gd name="connsiteX47" fmla="*/ 433614 w 4259943"/>
                <a:gd name="connsiteY47" fmla="*/ 2019300 h 2948214"/>
                <a:gd name="connsiteX48" fmla="*/ 760186 w 4259943"/>
                <a:gd name="connsiteY48" fmla="*/ 1921328 h 2948214"/>
                <a:gd name="connsiteX49" fmla="*/ 586014 w 4259943"/>
                <a:gd name="connsiteY49" fmla="*/ 1670957 h 2948214"/>
                <a:gd name="connsiteX50" fmla="*/ 259443 w 4259943"/>
                <a:gd name="connsiteY50" fmla="*/ 1638300 h 2948214"/>
                <a:gd name="connsiteX51" fmla="*/ 74386 w 4259943"/>
                <a:gd name="connsiteY51" fmla="*/ 1518557 h 294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59943" h="2948214">
                  <a:moveTo>
                    <a:pt x="74386" y="1518557"/>
                  </a:moveTo>
                  <a:cubicBezTo>
                    <a:pt x="97972" y="1513114"/>
                    <a:pt x="306614" y="1587500"/>
                    <a:pt x="400957" y="1605643"/>
                  </a:cubicBezTo>
                  <a:cubicBezTo>
                    <a:pt x="495300" y="1623786"/>
                    <a:pt x="569686" y="1594757"/>
                    <a:pt x="640443" y="1627414"/>
                  </a:cubicBezTo>
                  <a:cubicBezTo>
                    <a:pt x="711200" y="1660071"/>
                    <a:pt x="716643" y="1785256"/>
                    <a:pt x="825500" y="1801585"/>
                  </a:cubicBezTo>
                  <a:cubicBezTo>
                    <a:pt x="934357" y="1817914"/>
                    <a:pt x="1139372" y="1797956"/>
                    <a:pt x="1293586" y="1725385"/>
                  </a:cubicBezTo>
                  <a:cubicBezTo>
                    <a:pt x="1447800" y="1652814"/>
                    <a:pt x="1587500" y="1502228"/>
                    <a:pt x="1750786" y="1366157"/>
                  </a:cubicBezTo>
                  <a:cubicBezTo>
                    <a:pt x="1914072" y="1230086"/>
                    <a:pt x="2135414" y="1039586"/>
                    <a:pt x="2273300" y="908957"/>
                  </a:cubicBezTo>
                  <a:cubicBezTo>
                    <a:pt x="2411186" y="778328"/>
                    <a:pt x="2469243" y="674914"/>
                    <a:pt x="2578100" y="582385"/>
                  </a:cubicBezTo>
                  <a:cubicBezTo>
                    <a:pt x="2686957" y="489856"/>
                    <a:pt x="2844800" y="424542"/>
                    <a:pt x="2926443" y="353785"/>
                  </a:cubicBezTo>
                  <a:cubicBezTo>
                    <a:pt x="3008086" y="283028"/>
                    <a:pt x="3037114" y="215900"/>
                    <a:pt x="3067957" y="157843"/>
                  </a:cubicBezTo>
                  <a:cubicBezTo>
                    <a:pt x="3098800" y="99786"/>
                    <a:pt x="3066143" y="10886"/>
                    <a:pt x="3111500" y="5443"/>
                  </a:cubicBezTo>
                  <a:cubicBezTo>
                    <a:pt x="3156857" y="0"/>
                    <a:pt x="3271157" y="79828"/>
                    <a:pt x="3340100" y="125185"/>
                  </a:cubicBezTo>
                  <a:cubicBezTo>
                    <a:pt x="3409043" y="170542"/>
                    <a:pt x="3532414" y="237671"/>
                    <a:pt x="3525157" y="277585"/>
                  </a:cubicBezTo>
                  <a:cubicBezTo>
                    <a:pt x="3517900" y="317499"/>
                    <a:pt x="3365500" y="351971"/>
                    <a:pt x="3296557" y="364671"/>
                  </a:cubicBezTo>
                  <a:cubicBezTo>
                    <a:pt x="3227614" y="377371"/>
                    <a:pt x="3182257" y="322942"/>
                    <a:pt x="3111500" y="353785"/>
                  </a:cubicBezTo>
                  <a:cubicBezTo>
                    <a:pt x="3040743" y="384628"/>
                    <a:pt x="2960914" y="484414"/>
                    <a:pt x="2872014" y="549728"/>
                  </a:cubicBezTo>
                  <a:cubicBezTo>
                    <a:pt x="2783114" y="615042"/>
                    <a:pt x="2692400" y="649514"/>
                    <a:pt x="2578100" y="745671"/>
                  </a:cubicBezTo>
                  <a:cubicBezTo>
                    <a:pt x="2463800" y="841828"/>
                    <a:pt x="2336800" y="992414"/>
                    <a:pt x="2186214" y="1126671"/>
                  </a:cubicBezTo>
                  <a:cubicBezTo>
                    <a:pt x="2035628" y="1260928"/>
                    <a:pt x="1814286" y="1433285"/>
                    <a:pt x="1674586" y="1551214"/>
                  </a:cubicBezTo>
                  <a:cubicBezTo>
                    <a:pt x="1534886" y="1669143"/>
                    <a:pt x="1380671" y="1774372"/>
                    <a:pt x="1348014" y="1834243"/>
                  </a:cubicBezTo>
                  <a:cubicBezTo>
                    <a:pt x="1315357" y="1894114"/>
                    <a:pt x="1453243" y="1877786"/>
                    <a:pt x="1478643" y="1910443"/>
                  </a:cubicBezTo>
                  <a:cubicBezTo>
                    <a:pt x="1504043" y="1943100"/>
                    <a:pt x="1456871" y="2008414"/>
                    <a:pt x="1500414" y="2030185"/>
                  </a:cubicBezTo>
                  <a:cubicBezTo>
                    <a:pt x="1543957" y="2051956"/>
                    <a:pt x="1611086" y="2017485"/>
                    <a:pt x="1739900" y="2041071"/>
                  </a:cubicBezTo>
                  <a:cubicBezTo>
                    <a:pt x="1868714" y="2064657"/>
                    <a:pt x="2113643" y="2119086"/>
                    <a:pt x="2273300" y="2171700"/>
                  </a:cubicBezTo>
                  <a:cubicBezTo>
                    <a:pt x="2432957" y="2224314"/>
                    <a:pt x="2523672" y="2289629"/>
                    <a:pt x="2697843" y="2356757"/>
                  </a:cubicBezTo>
                  <a:cubicBezTo>
                    <a:pt x="2872014" y="2423885"/>
                    <a:pt x="3089729" y="2523671"/>
                    <a:pt x="3318329" y="2574471"/>
                  </a:cubicBezTo>
                  <a:cubicBezTo>
                    <a:pt x="3546929" y="2625271"/>
                    <a:pt x="3915229" y="2647043"/>
                    <a:pt x="4069443" y="2661557"/>
                  </a:cubicBezTo>
                  <a:cubicBezTo>
                    <a:pt x="4223657" y="2676071"/>
                    <a:pt x="4227286" y="2630714"/>
                    <a:pt x="4243614" y="2661557"/>
                  </a:cubicBezTo>
                  <a:cubicBezTo>
                    <a:pt x="4259943" y="2692400"/>
                    <a:pt x="4185557" y="2801257"/>
                    <a:pt x="4167414" y="2846614"/>
                  </a:cubicBezTo>
                  <a:cubicBezTo>
                    <a:pt x="4149271" y="2891971"/>
                    <a:pt x="4169228" y="2944586"/>
                    <a:pt x="4134757" y="2933700"/>
                  </a:cubicBezTo>
                  <a:cubicBezTo>
                    <a:pt x="4100286" y="2922814"/>
                    <a:pt x="4089400" y="2823029"/>
                    <a:pt x="3960586" y="2781300"/>
                  </a:cubicBezTo>
                  <a:cubicBezTo>
                    <a:pt x="3831772" y="2739571"/>
                    <a:pt x="3575958" y="2737757"/>
                    <a:pt x="3361872" y="2683328"/>
                  </a:cubicBezTo>
                  <a:cubicBezTo>
                    <a:pt x="3147786" y="2628899"/>
                    <a:pt x="2676072" y="2454728"/>
                    <a:pt x="2676072" y="2454728"/>
                  </a:cubicBezTo>
                  <a:cubicBezTo>
                    <a:pt x="2452915" y="2378528"/>
                    <a:pt x="2213429" y="2282371"/>
                    <a:pt x="2022929" y="2226128"/>
                  </a:cubicBezTo>
                  <a:cubicBezTo>
                    <a:pt x="1832429" y="2169885"/>
                    <a:pt x="1627415" y="2122714"/>
                    <a:pt x="1533072" y="2117271"/>
                  </a:cubicBezTo>
                  <a:cubicBezTo>
                    <a:pt x="1438729" y="2111828"/>
                    <a:pt x="1411515" y="2129971"/>
                    <a:pt x="1456872" y="2193471"/>
                  </a:cubicBezTo>
                  <a:cubicBezTo>
                    <a:pt x="1502229" y="2256971"/>
                    <a:pt x="1816100" y="2487385"/>
                    <a:pt x="1805214" y="2498271"/>
                  </a:cubicBezTo>
                  <a:cubicBezTo>
                    <a:pt x="1794328" y="2509157"/>
                    <a:pt x="1484085" y="2197099"/>
                    <a:pt x="1391557" y="2258785"/>
                  </a:cubicBezTo>
                  <a:cubicBezTo>
                    <a:pt x="1299029" y="2320471"/>
                    <a:pt x="1275443" y="2866571"/>
                    <a:pt x="1250043" y="2868385"/>
                  </a:cubicBezTo>
                  <a:cubicBezTo>
                    <a:pt x="1224643" y="2870199"/>
                    <a:pt x="1286328" y="2344057"/>
                    <a:pt x="1239157" y="2269671"/>
                  </a:cubicBezTo>
                  <a:cubicBezTo>
                    <a:pt x="1191986" y="2195285"/>
                    <a:pt x="1048657" y="2311400"/>
                    <a:pt x="967014" y="2422071"/>
                  </a:cubicBezTo>
                  <a:cubicBezTo>
                    <a:pt x="885371" y="2532742"/>
                    <a:pt x="758371" y="2948214"/>
                    <a:pt x="749300" y="2933700"/>
                  </a:cubicBezTo>
                  <a:cubicBezTo>
                    <a:pt x="740229" y="2919186"/>
                    <a:pt x="934357" y="2427514"/>
                    <a:pt x="912586" y="2334985"/>
                  </a:cubicBezTo>
                  <a:cubicBezTo>
                    <a:pt x="890815" y="2242456"/>
                    <a:pt x="638629" y="2393042"/>
                    <a:pt x="618672" y="2378528"/>
                  </a:cubicBezTo>
                  <a:cubicBezTo>
                    <a:pt x="598715" y="2364014"/>
                    <a:pt x="792843" y="2293257"/>
                    <a:pt x="792843" y="2247900"/>
                  </a:cubicBezTo>
                  <a:cubicBezTo>
                    <a:pt x="792843" y="2202543"/>
                    <a:pt x="745672" y="2133599"/>
                    <a:pt x="618672" y="2106385"/>
                  </a:cubicBezTo>
                  <a:cubicBezTo>
                    <a:pt x="491672" y="2079171"/>
                    <a:pt x="61686" y="2099128"/>
                    <a:pt x="30843" y="2084614"/>
                  </a:cubicBezTo>
                  <a:cubicBezTo>
                    <a:pt x="0" y="2070100"/>
                    <a:pt x="312057" y="2046514"/>
                    <a:pt x="433614" y="2019300"/>
                  </a:cubicBezTo>
                  <a:cubicBezTo>
                    <a:pt x="555171" y="1992086"/>
                    <a:pt x="734786" y="1979385"/>
                    <a:pt x="760186" y="1921328"/>
                  </a:cubicBezTo>
                  <a:cubicBezTo>
                    <a:pt x="785586" y="1863271"/>
                    <a:pt x="669471" y="1718128"/>
                    <a:pt x="586014" y="1670957"/>
                  </a:cubicBezTo>
                  <a:cubicBezTo>
                    <a:pt x="502557" y="1623786"/>
                    <a:pt x="346528" y="1661886"/>
                    <a:pt x="259443" y="1638300"/>
                  </a:cubicBezTo>
                  <a:cubicBezTo>
                    <a:pt x="172358" y="1614714"/>
                    <a:pt x="50800" y="1524000"/>
                    <a:pt x="74386" y="1518557"/>
                  </a:cubicBezTo>
                  <a:close/>
                </a:path>
              </a:pathLst>
            </a:cu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Elipsa 8">
              <a:extLst>
                <a:ext uri="{FF2B5EF4-FFF2-40B4-BE49-F238E27FC236}">
                  <a16:creationId xmlns:a16="http://schemas.microsoft.com/office/drawing/2014/main" id="{EF2AE6AD-6EC8-4B4B-8F5E-3ACE2668D6E9}"/>
                </a:ext>
              </a:extLst>
            </p:cNvPr>
            <p:cNvSpPr/>
            <p:nvPr/>
          </p:nvSpPr>
          <p:spPr>
            <a:xfrm>
              <a:off x="1907633" y="4581453"/>
              <a:ext cx="360421" cy="144474"/>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3" name="Skupina 18">
            <a:extLst>
              <a:ext uri="{FF2B5EF4-FFF2-40B4-BE49-F238E27FC236}">
                <a16:creationId xmlns:a16="http://schemas.microsoft.com/office/drawing/2014/main" id="{72E9F0C4-29FB-42FA-946E-5962BD7A4305}"/>
              </a:ext>
            </a:extLst>
          </p:cNvPr>
          <p:cNvGrpSpPr>
            <a:grpSpLocks/>
          </p:cNvGrpSpPr>
          <p:nvPr/>
        </p:nvGrpSpPr>
        <p:grpSpPr bwMode="auto">
          <a:xfrm>
            <a:off x="5380038" y="1125538"/>
            <a:ext cx="2724150" cy="1358900"/>
            <a:chOff x="3855357" y="1357086"/>
            <a:chExt cx="2725058" cy="1358900"/>
          </a:xfrm>
        </p:grpSpPr>
        <p:sp>
          <p:nvSpPr>
            <p:cNvPr id="6" name="Volný tvar 5">
              <a:extLst>
                <a:ext uri="{FF2B5EF4-FFF2-40B4-BE49-F238E27FC236}">
                  <a16:creationId xmlns:a16="http://schemas.microsoft.com/office/drawing/2014/main" id="{02EF9837-39BB-48CC-B5AC-1F7289B801F2}"/>
                </a:ext>
              </a:extLst>
            </p:cNvPr>
            <p:cNvSpPr/>
            <p:nvPr/>
          </p:nvSpPr>
          <p:spPr>
            <a:xfrm>
              <a:off x="3855357" y="1357086"/>
              <a:ext cx="2725058" cy="1358900"/>
            </a:xfrm>
            <a:custGeom>
              <a:avLst/>
              <a:gdLst>
                <a:gd name="connsiteX0" fmla="*/ 2501900 w 2725058"/>
                <a:gd name="connsiteY0" fmla="*/ 232228 h 1358900"/>
                <a:gd name="connsiteX1" fmla="*/ 2088243 w 2725058"/>
                <a:gd name="connsiteY1" fmla="*/ 460828 h 1358900"/>
                <a:gd name="connsiteX2" fmla="*/ 1620157 w 2725058"/>
                <a:gd name="connsiteY2" fmla="*/ 765628 h 1358900"/>
                <a:gd name="connsiteX3" fmla="*/ 1217386 w 2725058"/>
                <a:gd name="connsiteY3" fmla="*/ 1026885 h 1358900"/>
                <a:gd name="connsiteX4" fmla="*/ 1075872 w 2725058"/>
                <a:gd name="connsiteY4" fmla="*/ 1233714 h 1358900"/>
                <a:gd name="connsiteX5" fmla="*/ 879929 w 2725058"/>
                <a:gd name="connsiteY5" fmla="*/ 1353457 h 1358900"/>
                <a:gd name="connsiteX6" fmla="*/ 553357 w 2725058"/>
                <a:gd name="connsiteY6" fmla="*/ 1201057 h 1358900"/>
                <a:gd name="connsiteX7" fmla="*/ 509814 w 2725058"/>
                <a:gd name="connsiteY7" fmla="*/ 1026885 h 1358900"/>
                <a:gd name="connsiteX8" fmla="*/ 63500 w 2725058"/>
                <a:gd name="connsiteY8" fmla="*/ 961571 h 1358900"/>
                <a:gd name="connsiteX9" fmla="*/ 128814 w 2725058"/>
                <a:gd name="connsiteY9" fmla="*/ 928914 h 1358900"/>
                <a:gd name="connsiteX10" fmla="*/ 520700 w 2725058"/>
                <a:gd name="connsiteY10" fmla="*/ 994228 h 1358900"/>
                <a:gd name="connsiteX11" fmla="*/ 596900 w 2725058"/>
                <a:gd name="connsiteY11" fmla="*/ 918028 h 1358900"/>
                <a:gd name="connsiteX12" fmla="*/ 183243 w 2725058"/>
                <a:gd name="connsiteY12" fmla="*/ 645885 h 1358900"/>
                <a:gd name="connsiteX13" fmla="*/ 259443 w 2725058"/>
                <a:gd name="connsiteY13" fmla="*/ 547914 h 1358900"/>
                <a:gd name="connsiteX14" fmla="*/ 248557 w 2725058"/>
                <a:gd name="connsiteY14" fmla="*/ 635000 h 1358900"/>
                <a:gd name="connsiteX15" fmla="*/ 553357 w 2725058"/>
                <a:gd name="connsiteY15" fmla="*/ 809171 h 1358900"/>
                <a:gd name="connsiteX16" fmla="*/ 803729 w 2725058"/>
                <a:gd name="connsiteY16" fmla="*/ 852714 h 1358900"/>
                <a:gd name="connsiteX17" fmla="*/ 1054100 w 2725058"/>
                <a:gd name="connsiteY17" fmla="*/ 580571 h 1358900"/>
                <a:gd name="connsiteX18" fmla="*/ 1217386 w 2725058"/>
                <a:gd name="connsiteY18" fmla="*/ 504371 h 1358900"/>
                <a:gd name="connsiteX19" fmla="*/ 1021443 w 2725058"/>
                <a:gd name="connsiteY19" fmla="*/ 656771 h 1358900"/>
                <a:gd name="connsiteX20" fmla="*/ 967014 w 2725058"/>
                <a:gd name="connsiteY20" fmla="*/ 798285 h 1358900"/>
                <a:gd name="connsiteX21" fmla="*/ 1141186 w 2725058"/>
                <a:gd name="connsiteY21" fmla="*/ 874485 h 1358900"/>
                <a:gd name="connsiteX22" fmla="*/ 1413329 w 2725058"/>
                <a:gd name="connsiteY22" fmla="*/ 809171 h 1358900"/>
                <a:gd name="connsiteX23" fmla="*/ 1946729 w 2725058"/>
                <a:gd name="connsiteY23" fmla="*/ 449943 h 1358900"/>
                <a:gd name="connsiteX24" fmla="*/ 2338614 w 2725058"/>
                <a:gd name="connsiteY24" fmla="*/ 210457 h 1358900"/>
                <a:gd name="connsiteX25" fmla="*/ 2305957 w 2725058"/>
                <a:gd name="connsiteY25" fmla="*/ 79828 h 1358900"/>
                <a:gd name="connsiteX26" fmla="*/ 2414814 w 2725058"/>
                <a:gd name="connsiteY26" fmla="*/ 25400 h 1358900"/>
                <a:gd name="connsiteX27" fmla="*/ 2708729 w 2725058"/>
                <a:gd name="connsiteY27" fmla="*/ 232228 h 1358900"/>
                <a:gd name="connsiteX28" fmla="*/ 2501900 w 2725058"/>
                <a:gd name="connsiteY28" fmla="*/ 232228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5058" h="1358900">
                  <a:moveTo>
                    <a:pt x="2501900" y="232228"/>
                  </a:moveTo>
                  <a:cubicBezTo>
                    <a:pt x="2398486" y="270328"/>
                    <a:pt x="2235200" y="371928"/>
                    <a:pt x="2088243" y="460828"/>
                  </a:cubicBezTo>
                  <a:cubicBezTo>
                    <a:pt x="1941286" y="549728"/>
                    <a:pt x="1620157" y="765628"/>
                    <a:pt x="1620157" y="765628"/>
                  </a:cubicBezTo>
                  <a:cubicBezTo>
                    <a:pt x="1475014" y="859971"/>
                    <a:pt x="1308100" y="948871"/>
                    <a:pt x="1217386" y="1026885"/>
                  </a:cubicBezTo>
                  <a:cubicBezTo>
                    <a:pt x="1126672" y="1104899"/>
                    <a:pt x="1132115" y="1179285"/>
                    <a:pt x="1075872" y="1233714"/>
                  </a:cubicBezTo>
                  <a:cubicBezTo>
                    <a:pt x="1019629" y="1288143"/>
                    <a:pt x="967015" y="1358900"/>
                    <a:pt x="879929" y="1353457"/>
                  </a:cubicBezTo>
                  <a:cubicBezTo>
                    <a:pt x="792843" y="1348014"/>
                    <a:pt x="615043" y="1255486"/>
                    <a:pt x="553357" y="1201057"/>
                  </a:cubicBezTo>
                  <a:cubicBezTo>
                    <a:pt x="491671" y="1146628"/>
                    <a:pt x="591457" y="1066799"/>
                    <a:pt x="509814" y="1026885"/>
                  </a:cubicBezTo>
                  <a:cubicBezTo>
                    <a:pt x="428171" y="986971"/>
                    <a:pt x="127000" y="977899"/>
                    <a:pt x="63500" y="961571"/>
                  </a:cubicBezTo>
                  <a:cubicBezTo>
                    <a:pt x="0" y="945243"/>
                    <a:pt x="52614" y="923471"/>
                    <a:pt x="128814" y="928914"/>
                  </a:cubicBezTo>
                  <a:cubicBezTo>
                    <a:pt x="205014" y="934357"/>
                    <a:pt x="442686" y="996042"/>
                    <a:pt x="520700" y="994228"/>
                  </a:cubicBezTo>
                  <a:cubicBezTo>
                    <a:pt x="598714" y="992414"/>
                    <a:pt x="653143" y="976085"/>
                    <a:pt x="596900" y="918028"/>
                  </a:cubicBezTo>
                  <a:cubicBezTo>
                    <a:pt x="540657" y="859971"/>
                    <a:pt x="239486" y="707571"/>
                    <a:pt x="183243" y="645885"/>
                  </a:cubicBezTo>
                  <a:cubicBezTo>
                    <a:pt x="127000" y="584199"/>
                    <a:pt x="248558" y="549728"/>
                    <a:pt x="259443" y="547914"/>
                  </a:cubicBezTo>
                  <a:cubicBezTo>
                    <a:pt x="270328" y="546100"/>
                    <a:pt x="199571" y="591457"/>
                    <a:pt x="248557" y="635000"/>
                  </a:cubicBezTo>
                  <a:cubicBezTo>
                    <a:pt x="297543" y="678543"/>
                    <a:pt x="460828" y="772885"/>
                    <a:pt x="553357" y="809171"/>
                  </a:cubicBezTo>
                  <a:cubicBezTo>
                    <a:pt x="645886" y="845457"/>
                    <a:pt x="720272" y="890814"/>
                    <a:pt x="803729" y="852714"/>
                  </a:cubicBezTo>
                  <a:cubicBezTo>
                    <a:pt x="887186" y="814614"/>
                    <a:pt x="985157" y="638628"/>
                    <a:pt x="1054100" y="580571"/>
                  </a:cubicBezTo>
                  <a:cubicBezTo>
                    <a:pt x="1123043" y="522514"/>
                    <a:pt x="1222829" y="491671"/>
                    <a:pt x="1217386" y="504371"/>
                  </a:cubicBezTo>
                  <a:cubicBezTo>
                    <a:pt x="1211943" y="517071"/>
                    <a:pt x="1063172" y="607785"/>
                    <a:pt x="1021443" y="656771"/>
                  </a:cubicBezTo>
                  <a:cubicBezTo>
                    <a:pt x="979714" y="705757"/>
                    <a:pt x="947057" y="761999"/>
                    <a:pt x="967014" y="798285"/>
                  </a:cubicBezTo>
                  <a:cubicBezTo>
                    <a:pt x="986971" y="834571"/>
                    <a:pt x="1066800" y="872671"/>
                    <a:pt x="1141186" y="874485"/>
                  </a:cubicBezTo>
                  <a:cubicBezTo>
                    <a:pt x="1215572" y="876299"/>
                    <a:pt x="1279072" y="879928"/>
                    <a:pt x="1413329" y="809171"/>
                  </a:cubicBezTo>
                  <a:cubicBezTo>
                    <a:pt x="1547586" y="738414"/>
                    <a:pt x="1792515" y="549729"/>
                    <a:pt x="1946729" y="449943"/>
                  </a:cubicBezTo>
                  <a:cubicBezTo>
                    <a:pt x="2100943" y="350157"/>
                    <a:pt x="2278743" y="272143"/>
                    <a:pt x="2338614" y="210457"/>
                  </a:cubicBezTo>
                  <a:cubicBezTo>
                    <a:pt x="2398485" y="148771"/>
                    <a:pt x="2293257" y="110671"/>
                    <a:pt x="2305957" y="79828"/>
                  </a:cubicBezTo>
                  <a:cubicBezTo>
                    <a:pt x="2318657" y="48985"/>
                    <a:pt x="2347685" y="0"/>
                    <a:pt x="2414814" y="25400"/>
                  </a:cubicBezTo>
                  <a:cubicBezTo>
                    <a:pt x="2481943" y="50800"/>
                    <a:pt x="2692400" y="195942"/>
                    <a:pt x="2708729" y="232228"/>
                  </a:cubicBezTo>
                  <a:cubicBezTo>
                    <a:pt x="2725058" y="268514"/>
                    <a:pt x="2605314" y="194128"/>
                    <a:pt x="2501900" y="232228"/>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Elipsa 9">
              <a:extLst>
                <a:ext uri="{FF2B5EF4-FFF2-40B4-BE49-F238E27FC236}">
                  <a16:creationId xmlns:a16="http://schemas.microsoft.com/office/drawing/2014/main" id="{13DA5CAD-1E01-48E3-806C-51161F3AD652}"/>
                </a:ext>
              </a:extLst>
            </p:cNvPr>
            <p:cNvSpPr/>
            <p:nvPr/>
          </p:nvSpPr>
          <p:spPr>
            <a:xfrm rot="19858102">
              <a:off x="4574734" y="2404836"/>
              <a:ext cx="257261" cy="111125"/>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5" name="Skupina 20">
            <a:extLst>
              <a:ext uri="{FF2B5EF4-FFF2-40B4-BE49-F238E27FC236}">
                <a16:creationId xmlns:a16="http://schemas.microsoft.com/office/drawing/2014/main" id="{73FA6C62-1939-4F22-AC37-AB47304BD09E}"/>
              </a:ext>
            </a:extLst>
          </p:cNvPr>
          <p:cNvGrpSpPr>
            <a:grpSpLocks/>
          </p:cNvGrpSpPr>
          <p:nvPr/>
        </p:nvGrpSpPr>
        <p:grpSpPr bwMode="auto">
          <a:xfrm>
            <a:off x="6405564" y="2295526"/>
            <a:ext cx="1616075" cy="3800475"/>
            <a:chOff x="4882243" y="2527300"/>
            <a:chExt cx="1614714" cy="3800928"/>
          </a:xfrm>
        </p:grpSpPr>
        <p:sp>
          <p:nvSpPr>
            <p:cNvPr id="7" name="Volný tvar 6">
              <a:extLst>
                <a:ext uri="{FF2B5EF4-FFF2-40B4-BE49-F238E27FC236}">
                  <a16:creationId xmlns:a16="http://schemas.microsoft.com/office/drawing/2014/main" id="{86C3EF2D-AD86-4671-9819-7127E2AB306A}"/>
                </a:ext>
              </a:extLst>
            </p:cNvPr>
            <p:cNvSpPr/>
            <p:nvPr/>
          </p:nvSpPr>
          <p:spPr>
            <a:xfrm>
              <a:off x="4882243" y="2527300"/>
              <a:ext cx="1614714" cy="3800928"/>
            </a:xfrm>
            <a:custGeom>
              <a:avLst/>
              <a:gdLst>
                <a:gd name="connsiteX0" fmla="*/ 92528 w 1614714"/>
                <a:gd name="connsiteY0" fmla="*/ 3361871 h 3800928"/>
                <a:gd name="connsiteX1" fmla="*/ 364671 w 1614714"/>
                <a:gd name="connsiteY1" fmla="*/ 3155043 h 3800928"/>
                <a:gd name="connsiteX2" fmla="*/ 451757 w 1614714"/>
                <a:gd name="connsiteY2" fmla="*/ 3089729 h 3800928"/>
                <a:gd name="connsiteX3" fmla="*/ 462643 w 1614714"/>
                <a:gd name="connsiteY3" fmla="*/ 2893786 h 3800928"/>
                <a:gd name="connsiteX4" fmla="*/ 571500 w 1614714"/>
                <a:gd name="connsiteY4" fmla="*/ 2697843 h 3800928"/>
                <a:gd name="connsiteX5" fmla="*/ 1006928 w 1614714"/>
                <a:gd name="connsiteY5" fmla="*/ 2632529 h 3800928"/>
                <a:gd name="connsiteX6" fmla="*/ 1191986 w 1614714"/>
                <a:gd name="connsiteY6" fmla="*/ 2316843 h 3800928"/>
                <a:gd name="connsiteX7" fmla="*/ 1453243 w 1614714"/>
                <a:gd name="connsiteY7" fmla="*/ 1554843 h 3800928"/>
                <a:gd name="connsiteX8" fmla="*/ 1453243 w 1614714"/>
                <a:gd name="connsiteY8" fmla="*/ 738414 h 3800928"/>
                <a:gd name="connsiteX9" fmla="*/ 865414 w 1614714"/>
                <a:gd name="connsiteY9" fmla="*/ 368300 h 3800928"/>
                <a:gd name="connsiteX10" fmla="*/ 190500 w 1614714"/>
                <a:gd name="connsiteY10" fmla="*/ 194129 h 3800928"/>
                <a:gd name="connsiteX11" fmla="*/ 5443 w 1614714"/>
                <a:gd name="connsiteY11" fmla="*/ 194129 h 3800928"/>
                <a:gd name="connsiteX12" fmla="*/ 157843 w 1614714"/>
                <a:gd name="connsiteY12" fmla="*/ 9071 h 3800928"/>
                <a:gd name="connsiteX13" fmla="*/ 234043 w 1614714"/>
                <a:gd name="connsiteY13" fmla="*/ 139700 h 3800928"/>
                <a:gd name="connsiteX14" fmla="*/ 625928 w 1614714"/>
                <a:gd name="connsiteY14" fmla="*/ 259443 h 3800928"/>
                <a:gd name="connsiteX15" fmla="*/ 1159328 w 1614714"/>
                <a:gd name="connsiteY15" fmla="*/ 400957 h 3800928"/>
                <a:gd name="connsiteX16" fmla="*/ 1496786 w 1614714"/>
                <a:gd name="connsiteY16" fmla="*/ 662214 h 3800928"/>
                <a:gd name="connsiteX17" fmla="*/ 1605643 w 1614714"/>
                <a:gd name="connsiteY17" fmla="*/ 1130300 h 3800928"/>
                <a:gd name="connsiteX18" fmla="*/ 1442357 w 1614714"/>
                <a:gd name="connsiteY18" fmla="*/ 1935843 h 3800928"/>
                <a:gd name="connsiteX19" fmla="*/ 1104900 w 1614714"/>
                <a:gd name="connsiteY19" fmla="*/ 2676071 h 3800928"/>
                <a:gd name="connsiteX20" fmla="*/ 1137557 w 1614714"/>
                <a:gd name="connsiteY20" fmla="*/ 2980871 h 3800928"/>
                <a:gd name="connsiteX21" fmla="*/ 1507671 w 1614714"/>
                <a:gd name="connsiteY21" fmla="*/ 3122386 h 3800928"/>
                <a:gd name="connsiteX22" fmla="*/ 1594757 w 1614714"/>
                <a:gd name="connsiteY22" fmla="*/ 3253014 h 3800928"/>
                <a:gd name="connsiteX23" fmla="*/ 1485900 w 1614714"/>
                <a:gd name="connsiteY23" fmla="*/ 3155043 h 3800928"/>
                <a:gd name="connsiteX24" fmla="*/ 1148443 w 1614714"/>
                <a:gd name="connsiteY24" fmla="*/ 3046186 h 3800928"/>
                <a:gd name="connsiteX25" fmla="*/ 996043 w 1614714"/>
                <a:gd name="connsiteY25" fmla="*/ 3187700 h 3800928"/>
                <a:gd name="connsiteX26" fmla="*/ 821871 w 1614714"/>
                <a:gd name="connsiteY26" fmla="*/ 3220357 h 3800928"/>
                <a:gd name="connsiteX27" fmla="*/ 723900 w 1614714"/>
                <a:gd name="connsiteY27" fmla="*/ 3448957 h 3800928"/>
                <a:gd name="connsiteX28" fmla="*/ 832757 w 1614714"/>
                <a:gd name="connsiteY28" fmla="*/ 3786414 h 3800928"/>
                <a:gd name="connsiteX29" fmla="*/ 680357 w 1614714"/>
                <a:gd name="connsiteY29" fmla="*/ 3536043 h 3800928"/>
                <a:gd name="connsiteX30" fmla="*/ 484414 w 1614714"/>
                <a:gd name="connsiteY30" fmla="*/ 3688443 h 3800928"/>
                <a:gd name="connsiteX31" fmla="*/ 658586 w 1614714"/>
                <a:gd name="connsiteY31" fmla="*/ 3459843 h 3800928"/>
                <a:gd name="connsiteX32" fmla="*/ 680357 w 1614714"/>
                <a:gd name="connsiteY32" fmla="*/ 3242129 h 3800928"/>
                <a:gd name="connsiteX33" fmla="*/ 517071 w 1614714"/>
                <a:gd name="connsiteY33" fmla="*/ 3111500 h 3800928"/>
                <a:gd name="connsiteX34" fmla="*/ 92528 w 1614714"/>
                <a:gd name="connsiteY34" fmla="*/ 3361871 h 380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14714" h="3800928">
                  <a:moveTo>
                    <a:pt x="92528" y="3361871"/>
                  </a:moveTo>
                  <a:cubicBezTo>
                    <a:pt x="67128" y="3369128"/>
                    <a:pt x="364671" y="3155043"/>
                    <a:pt x="364671" y="3155043"/>
                  </a:cubicBezTo>
                  <a:cubicBezTo>
                    <a:pt x="424542" y="3109686"/>
                    <a:pt x="435428" y="3133272"/>
                    <a:pt x="451757" y="3089729"/>
                  </a:cubicBezTo>
                  <a:cubicBezTo>
                    <a:pt x="468086" y="3046186"/>
                    <a:pt x="442686" y="2959100"/>
                    <a:pt x="462643" y="2893786"/>
                  </a:cubicBezTo>
                  <a:cubicBezTo>
                    <a:pt x="482600" y="2828472"/>
                    <a:pt x="480786" y="2741386"/>
                    <a:pt x="571500" y="2697843"/>
                  </a:cubicBezTo>
                  <a:cubicBezTo>
                    <a:pt x="662214" y="2654300"/>
                    <a:pt x="903514" y="2696029"/>
                    <a:pt x="1006928" y="2632529"/>
                  </a:cubicBezTo>
                  <a:cubicBezTo>
                    <a:pt x="1110342" y="2569029"/>
                    <a:pt x="1117600" y="2496457"/>
                    <a:pt x="1191986" y="2316843"/>
                  </a:cubicBezTo>
                  <a:cubicBezTo>
                    <a:pt x="1266372" y="2137229"/>
                    <a:pt x="1409700" y="1817914"/>
                    <a:pt x="1453243" y="1554843"/>
                  </a:cubicBezTo>
                  <a:cubicBezTo>
                    <a:pt x="1496786" y="1291772"/>
                    <a:pt x="1551214" y="936171"/>
                    <a:pt x="1453243" y="738414"/>
                  </a:cubicBezTo>
                  <a:cubicBezTo>
                    <a:pt x="1355272" y="540657"/>
                    <a:pt x="1075871" y="459014"/>
                    <a:pt x="865414" y="368300"/>
                  </a:cubicBezTo>
                  <a:cubicBezTo>
                    <a:pt x="654957" y="277586"/>
                    <a:pt x="333828" y="223157"/>
                    <a:pt x="190500" y="194129"/>
                  </a:cubicBezTo>
                  <a:cubicBezTo>
                    <a:pt x="47172" y="165101"/>
                    <a:pt x="10886" y="224972"/>
                    <a:pt x="5443" y="194129"/>
                  </a:cubicBezTo>
                  <a:cubicBezTo>
                    <a:pt x="0" y="163286"/>
                    <a:pt x="119743" y="18143"/>
                    <a:pt x="157843" y="9071"/>
                  </a:cubicBezTo>
                  <a:cubicBezTo>
                    <a:pt x="195943" y="0"/>
                    <a:pt x="156029" y="97971"/>
                    <a:pt x="234043" y="139700"/>
                  </a:cubicBezTo>
                  <a:cubicBezTo>
                    <a:pt x="312057" y="181429"/>
                    <a:pt x="471714" y="215900"/>
                    <a:pt x="625928" y="259443"/>
                  </a:cubicBezTo>
                  <a:cubicBezTo>
                    <a:pt x="780142" y="302986"/>
                    <a:pt x="1014185" y="333829"/>
                    <a:pt x="1159328" y="400957"/>
                  </a:cubicBezTo>
                  <a:cubicBezTo>
                    <a:pt x="1304471" y="468085"/>
                    <a:pt x="1422400" y="540657"/>
                    <a:pt x="1496786" y="662214"/>
                  </a:cubicBezTo>
                  <a:cubicBezTo>
                    <a:pt x="1571172" y="783771"/>
                    <a:pt x="1614714" y="918029"/>
                    <a:pt x="1605643" y="1130300"/>
                  </a:cubicBezTo>
                  <a:cubicBezTo>
                    <a:pt x="1596572" y="1342571"/>
                    <a:pt x="1525814" y="1678215"/>
                    <a:pt x="1442357" y="1935843"/>
                  </a:cubicBezTo>
                  <a:cubicBezTo>
                    <a:pt x="1358900" y="2193472"/>
                    <a:pt x="1155700" y="2501900"/>
                    <a:pt x="1104900" y="2676071"/>
                  </a:cubicBezTo>
                  <a:cubicBezTo>
                    <a:pt x="1054100" y="2850242"/>
                    <a:pt x="1070429" y="2906485"/>
                    <a:pt x="1137557" y="2980871"/>
                  </a:cubicBezTo>
                  <a:cubicBezTo>
                    <a:pt x="1204685" y="3055257"/>
                    <a:pt x="1431471" y="3077029"/>
                    <a:pt x="1507671" y="3122386"/>
                  </a:cubicBezTo>
                  <a:cubicBezTo>
                    <a:pt x="1583871" y="3167743"/>
                    <a:pt x="1598385" y="3247571"/>
                    <a:pt x="1594757" y="3253014"/>
                  </a:cubicBezTo>
                  <a:cubicBezTo>
                    <a:pt x="1591129" y="3258457"/>
                    <a:pt x="1560286" y="3189514"/>
                    <a:pt x="1485900" y="3155043"/>
                  </a:cubicBezTo>
                  <a:cubicBezTo>
                    <a:pt x="1411514" y="3120572"/>
                    <a:pt x="1230086" y="3040743"/>
                    <a:pt x="1148443" y="3046186"/>
                  </a:cubicBezTo>
                  <a:cubicBezTo>
                    <a:pt x="1066800" y="3051629"/>
                    <a:pt x="1050472" y="3158672"/>
                    <a:pt x="996043" y="3187700"/>
                  </a:cubicBezTo>
                  <a:cubicBezTo>
                    <a:pt x="941614" y="3216729"/>
                    <a:pt x="867228" y="3176814"/>
                    <a:pt x="821871" y="3220357"/>
                  </a:cubicBezTo>
                  <a:cubicBezTo>
                    <a:pt x="776514" y="3263900"/>
                    <a:pt x="722086" y="3354614"/>
                    <a:pt x="723900" y="3448957"/>
                  </a:cubicBezTo>
                  <a:cubicBezTo>
                    <a:pt x="725714" y="3543300"/>
                    <a:pt x="840014" y="3771900"/>
                    <a:pt x="832757" y="3786414"/>
                  </a:cubicBezTo>
                  <a:cubicBezTo>
                    <a:pt x="825500" y="3800928"/>
                    <a:pt x="738414" y="3552371"/>
                    <a:pt x="680357" y="3536043"/>
                  </a:cubicBezTo>
                  <a:cubicBezTo>
                    <a:pt x="622300" y="3519715"/>
                    <a:pt x="488043" y="3701143"/>
                    <a:pt x="484414" y="3688443"/>
                  </a:cubicBezTo>
                  <a:cubicBezTo>
                    <a:pt x="480786" y="3675743"/>
                    <a:pt x="625929" y="3534229"/>
                    <a:pt x="658586" y="3459843"/>
                  </a:cubicBezTo>
                  <a:cubicBezTo>
                    <a:pt x="691243" y="3385457"/>
                    <a:pt x="703943" y="3300186"/>
                    <a:pt x="680357" y="3242129"/>
                  </a:cubicBezTo>
                  <a:cubicBezTo>
                    <a:pt x="656771" y="3184072"/>
                    <a:pt x="615043" y="3089729"/>
                    <a:pt x="517071" y="3111500"/>
                  </a:cubicBezTo>
                  <a:cubicBezTo>
                    <a:pt x="419100" y="3133271"/>
                    <a:pt x="117928" y="3354614"/>
                    <a:pt x="92528" y="3361871"/>
                  </a:cubicBezTo>
                  <a:close/>
                </a:path>
              </a:pathLst>
            </a:cu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Elipsa 10">
              <a:extLst>
                <a:ext uri="{FF2B5EF4-FFF2-40B4-BE49-F238E27FC236}">
                  <a16:creationId xmlns:a16="http://schemas.microsoft.com/office/drawing/2014/main" id="{2DBD8D82-40C8-45AA-B54C-E4875BAD3288}"/>
                </a:ext>
              </a:extLst>
            </p:cNvPr>
            <p:cNvSpPr/>
            <p:nvPr/>
          </p:nvSpPr>
          <p:spPr>
            <a:xfrm rot="2242890">
              <a:off x="5543672" y="5410544"/>
              <a:ext cx="223649" cy="19369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grpSp>
        <p:nvGrpSpPr>
          <p:cNvPr id="16" name="Skupina 21">
            <a:extLst>
              <a:ext uri="{FF2B5EF4-FFF2-40B4-BE49-F238E27FC236}">
                <a16:creationId xmlns:a16="http://schemas.microsoft.com/office/drawing/2014/main" id="{036F1C98-BE74-4017-A0E8-BE5607B4E4AC}"/>
              </a:ext>
            </a:extLst>
          </p:cNvPr>
          <p:cNvGrpSpPr>
            <a:grpSpLocks/>
          </p:cNvGrpSpPr>
          <p:nvPr/>
        </p:nvGrpSpPr>
        <p:grpSpPr bwMode="auto">
          <a:xfrm>
            <a:off x="6070601" y="2636839"/>
            <a:ext cx="1751013" cy="2232025"/>
            <a:chOff x="4546600" y="2868386"/>
            <a:chExt cx="1750786" cy="2233385"/>
          </a:xfrm>
        </p:grpSpPr>
        <p:sp>
          <p:nvSpPr>
            <p:cNvPr id="8" name="Volný tvar 7">
              <a:extLst>
                <a:ext uri="{FF2B5EF4-FFF2-40B4-BE49-F238E27FC236}">
                  <a16:creationId xmlns:a16="http://schemas.microsoft.com/office/drawing/2014/main" id="{B0697AF6-E662-43B6-8533-FF7C7EDD7E5A}"/>
                </a:ext>
              </a:extLst>
            </p:cNvPr>
            <p:cNvSpPr/>
            <p:nvPr/>
          </p:nvSpPr>
          <p:spPr>
            <a:xfrm>
              <a:off x="4546600" y="2868386"/>
              <a:ext cx="1750786" cy="2233385"/>
            </a:xfrm>
            <a:custGeom>
              <a:avLst/>
              <a:gdLst>
                <a:gd name="connsiteX0" fmla="*/ 14514 w 1750786"/>
                <a:gd name="connsiteY0" fmla="*/ 201385 h 2233385"/>
                <a:gd name="connsiteX1" fmla="*/ 47171 w 1750786"/>
                <a:gd name="connsiteY1" fmla="*/ 92528 h 2233385"/>
                <a:gd name="connsiteX2" fmla="*/ 188686 w 1750786"/>
                <a:gd name="connsiteY2" fmla="*/ 5443 h 2233385"/>
                <a:gd name="connsiteX3" fmla="*/ 221343 w 1750786"/>
                <a:gd name="connsiteY3" fmla="*/ 125185 h 2233385"/>
                <a:gd name="connsiteX4" fmla="*/ 232229 w 1750786"/>
                <a:gd name="connsiteY4" fmla="*/ 342900 h 2233385"/>
                <a:gd name="connsiteX5" fmla="*/ 417286 w 1750786"/>
                <a:gd name="connsiteY5" fmla="*/ 745671 h 2233385"/>
                <a:gd name="connsiteX6" fmla="*/ 700314 w 1750786"/>
                <a:gd name="connsiteY6" fmla="*/ 778328 h 2233385"/>
                <a:gd name="connsiteX7" fmla="*/ 852714 w 1750786"/>
                <a:gd name="connsiteY7" fmla="*/ 517071 h 2233385"/>
                <a:gd name="connsiteX8" fmla="*/ 1016000 w 1750786"/>
                <a:gd name="connsiteY8" fmla="*/ 342900 h 2233385"/>
                <a:gd name="connsiteX9" fmla="*/ 1168400 w 1750786"/>
                <a:gd name="connsiteY9" fmla="*/ 125185 h 2233385"/>
                <a:gd name="connsiteX10" fmla="*/ 1103086 w 1750786"/>
                <a:gd name="connsiteY10" fmla="*/ 332014 h 2233385"/>
                <a:gd name="connsiteX11" fmla="*/ 1103086 w 1750786"/>
                <a:gd name="connsiteY11" fmla="*/ 408214 h 2233385"/>
                <a:gd name="connsiteX12" fmla="*/ 1397000 w 1750786"/>
                <a:gd name="connsiteY12" fmla="*/ 419100 h 2233385"/>
                <a:gd name="connsiteX13" fmla="*/ 1494971 w 1750786"/>
                <a:gd name="connsiteY13" fmla="*/ 560614 h 2233385"/>
                <a:gd name="connsiteX14" fmla="*/ 1690914 w 1750786"/>
                <a:gd name="connsiteY14" fmla="*/ 527957 h 2233385"/>
                <a:gd name="connsiteX15" fmla="*/ 1429657 w 1750786"/>
                <a:gd name="connsiteY15" fmla="*/ 625928 h 2233385"/>
                <a:gd name="connsiteX16" fmla="*/ 1603829 w 1750786"/>
                <a:gd name="connsiteY16" fmla="*/ 843643 h 2233385"/>
                <a:gd name="connsiteX17" fmla="*/ 1745343 w 1750786"/>
                <a:gd name="connsiteY17" fmla="*/ 887185 h 2233385"/>
                <a:gd name="connsiteX18" fmla="*/ 1571171 w 1750786"/>
                <a:gd name="connsiteY18" fmla="*/ 919843 h 2233385"/>
                <a:gd name="connsiteX19" fmla="*/ 1538514 w 1750786"/>
                <a:gd name="connsiteY19" fmla="*/ 1083128 h 2233385"/>
                <a:gd name="connsiteX20" fmla="*/ 1516743 w 1750786"/>
                <a:gd name="connsiteY20" fmla="*/ 854528 h 2233385"/>
                <a:gd name="connsiteX21" fmla="*/ 1331686 w 1750786"/>
                <a:gd name="connsiteY21" fmla="*/ 821871 h 2233385"/>
                <a:gd name="connsiteX22" fmla="*/ 1070429 w 1750786"/>
                <a:gd name="connsiteY22" fmla="*/ 832757 h 2233385"/>
                <a:gd name="connsiteX23" fmla="*/ 896257 w 1750786"/>
                <a:gd name="connsiteY23" fmla="*/ 778328 h 2233385"/>
                <a:gd name="connsiteX24" fmla="*/ 645886 w 1750786"/>
                <a:gd name="connsiteY24" fmla="*/ 887185 h 2233385"/>
                <a:gd name="connsiteX25" fmla="*/ 558800 w 1750786"/>
                <a:gd name="connsiteY25" fmla="*/ 1311728 h 2233385"/>
                <a:gd name="connsiteX26" fmla="*/ 798286 w 1750786"/>
                <a:gd name="connsiteY26" fmla="*/ 1932214 h 2233385"/>
                <a:gd name="connsiteX27" fmla="*/ 841829 w 1750786"/>
                <a:gd name="connsiteY27" fmla="*/ 2193471 h 2233385"/>
                <a:gd name="connsiteX28" fmla="*/ 624114 w 1750786"/>
                <a:gd name="connsiteY28" fmla="*/ 2171700 h 2233385"/>
                <a:gd name="connsiteX29" fmla="*/ 700314 w 1750786"/>
                <a:gd name="connsiteY29" fmla="*/ 1943100 h 2233385"/>
                <a:gd name="connsiteX30" fmla="*/ 547914 w 1750786"/>
                <a:gd name="connsiteY30" fmla="*/ 1453243 h 2233385"/>
                <a:gd name="connsiteX31" fmla="*/ 460829 w 1750786"/>
                <a:gd name="connsiteY31" fmla="*/ 1072243 h 2233385"/>
                <a:gd name="connsiteX32" fmla="*/ 569686 w 1750786"/>
                <a:gd name="connsiteY32" fmla="*/ 865414 h 2233385"/>
                <a:gd name="connsiteX33" fmla="*/ 439057 w 1750786"/>
                <a:gd name="connsiteY33" fmla="*/ 843643 h 2233385"/>
                <a:gd name="connsiteX34" fmla="*/ 221343 w 1750786"/>
                <a:gd name="connsiteY34" fmla="*/ 636814 h 2233385"/>
                <a:gd name="connsiteX35" fmla="*/ 134257 w 1750786"/>
                <a:gd name="connsiteY35" fmla="*/ 288471 h 2233385"/>
                <a:gd name="connsiteX36" fmla="*/ 14514 w 1750786"/>
                <a:gd name="connsiteY36" fmla="*/ 201385 h 223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50786" h="2233385">
                  <a:moveTo>
                    <a:pt x="14514" y="201385"/>
                  </a:moveTo>
                  <a:cubicBezTo>
                    <a:pt x="0" y="168728"/>
                    <a:pt x="18142" y="125185"/>
                    <a:pt x="47171" y="92528"/>
                  </a:cubicBezTo>
                  <a:cubicBezTo>
                    <a:pt x="76200" y="59871"/>
                    <a:pt x="159657" y="0"/>
                    <a:pt x="188686" y="5443"/>
                  </a:cubicBezTo>
                  <a:cubicBezTo>
                    <a:pt x="217715" y="10886"/>
                    <a:pt x="214086" y="68942"/>
                    <a:pt x="221343" y="125185"/>
                  </a:cubicBezTo>
                  <a:cubicBezTo>
                    <a:pt x="228600" y="181428"/>
                    <a:pt x="199572" y="239486"/>
                    <a:pt x="232229" y="342900"/>
                  </a:cubicBezTo>
                  <a:cubicBezTo>
                    <a:pt x="264886" y="446314"/>
                    <a:pt x="339272" y="673100"/>
                    <a:pt x="417286" y="745671"/>
                  </a:cubicBezTo>
                  <a:cubicBezTo>
                    <a:pt x="495300" y="818242"/>
                    <a:pt x="627743" y="816428"/>
                    <a:pt x="700314" y="778328"/>
                  </a:cubicBezTo>
                  <a:cubicBezTo>
                    <a:pt x="772885" y="740228"/>
                    <a:pt x="800100" y="589642"/>
                    <a:pt x="852714" y="517071"/>
                  </a:cubicBezTo>
                  <a:cubicBezTo>
                    <a:pt x="905328" y="444500"/>
                    <a:pt x="963386" y="408214"/>
                    <a:pt x="1016000" y="342900"/>
                  </a:cubicBezTo>
                  <a:cubicBezTo>
                    <a:pt x="1068614" y="277586"/>
                    <a:pt x="1153886" y="126999"/>
                    <a:pt x="1168400" y="125185"/>
                  </a:cubicBezTo>
                  <a:cubicBezTo>
                    <a:pt x="1182914" y="123371"/>
                    <a:pt x="1113972" y="284843"/>
                    <a:pt x="1103086" y="332014"/>
                  </a:cubicBezTo>
                  <a:cubicBezTo>
                    <a:pt x="1092200" y="379186"/>
                    <a:pt x="1054100" y="393700"/>
                    <a:pt x="1103086" y="408214"/>
                  </a:cubicBezTo>
                  <a:cubicBezTo>
                    <a:pt x="1152072" y="422728"/>
                    <a:pt x="1331686" y="393700"/>
                    <a:pt x="1397000" y="419100"/>
                  </a:cubicBezTo>
                  <a:cubicBezTo>
                    <a:pt x="1462314" y="444500"/>
                    <a:pt x="1445985" y="542471"/>
                    <a:pt x="1494971" y="560614"/>
                  </a:cubicBezTo>
                  <a:cubicBezTo>
                    <a:pt x="1543957" y="578757"/>
                    <a:pt x="1701800" y="517071"/>
                    <a:pt x="1690914" y="527957"/>
                  </a:cubicBezTo>
                  <a:cubicBezTo>
                    <a:pt x="1680028" y="538843"/>
                    <a:pt x="1444171" y="573314"/>
                    <a:pt x="1429657" y="625928"/>
                  </a:cubicBezTo>
                  <a:cubicBezTo>
                    <a:pt x="1415143" y="678542"/>
                    <a:pt x="1551215" y="800100"/>
                    <a:pt x="1603829" y="843643"/>
                  </a:cubicBezTo>
                  <a:cubicBezTo>
                    <a:pt x="1656443" y="887186"/>
                    <a:pt x="1750786" y="874485"/>
                    <a:pt x="1745343" y="887185"/>
                  </a:cubicBezTo>
                  <a:cubicBezTo>
                    <a:pt x="1739900" y="899885"/>
                    <a:pt x="1605642" y="887186"/>
                    <a:pt x="1571171" y="919843"/>
                  </a:cubicBezTo>
                  <a:cubicBezTo>
                    <a:pt x="1536700" y="952500"/>
                    <a:pt x="1547585" y="1094014"/>
                    <a:pt x="1538514" y="1083128"/>
                  </a:cubicBezTo>
                  <a:cubicBezTo>
                    <a:pt x="1529443" y="1072242"/>
                    <a:pt x="1551214" y="898071"/>
                    <a:pt x="1516743" y="854528"/>
                  </a:cubicBezTo>
                  <a:cubicBezTo>
                    <a:pt x="1482272" y="810985"/>
                    <a:pt x="1406072" y="825500"/>
                    <a:pt x="1331686" y="821871"/>
                  </a:cubicBezTo>
                  <a:cubicBezTo>
                    <a:pt x="1257300" y="818243"/>
                    <a:pt x="1143000" y="840014"/>
                    <a:pt x="1070429" y="832757"/>
                  </a:cubicBezTo>
                  <a:cubicBezTo>
                    <a:pt x="997858" y="825500"/>
                    <a:pt x="967014" y="769257"/>
                    <a:pt x="896257" y="778328"/>
                  </a:cubicBezTo>
                  <a:cubicBezTo>
                    <a:pt x="825500" y="787399"/>
                    <a:pt x="702129" y="798285"/>
                    <a:pt x="645886" y="887185"/>
                  </a:cubicBezTo>
                  <a:cubicBezTo>
                    <a:pt x="589643" y="976085"/>
                    <a:pt x="533400" y="1137557"/>
                    <a:pt x="558800" y="1311728"/>
                  </a:cubicBezTo>
                  <a:cubicBezTo>
                    <a:pt x="584200" y="1485899"/>
                    <a:pt x="751115" y="1785257"/>
                    <a:pt x="798286" y="1932214"/>
                  </a:cubicBezTo>
                  <a:cubicBezTo>
                    <a:pt x="845457" y="2079171"/>
                    <a:pt x="870858" y="2153557"/>
                    <a:pt x="841829" y="2193471"/>
                  </a:cubicBezTo>
                  <a:cubicBezTo>
                    <a:pt x="812800" y="2233385"/>
                    <a:pt x="647700" y="2213428"/>
                    <a:pt x="624114" y="2171700"/>
                  </a:cubicBezTo>
                  <a:cubicBezTo>
                    <a:pt x="600528" y="2129972"/>
                    <a:pt x="713014" y="2062843"/>
                    <a:pt x="700314" y="1943100"/>
                  </a:cubicBezTo>
                  <a:cubicBezTo>
                    <a:pt x="687614" y="1823357"/>
                    <a:pt x="587828" y="1598386"/>
                    <a:pt x="547914" y="1453243"/>
                  </a:cubicBezTo>
                  <a:cubicBezTo>
                    <a:pt x="508000" y="1308100"/>
                    <a:pt x="457200" y="1170214"/>
                    <a:pt x="460829" y="1072243"/>
                  </a:cubicBezTo>
                  <a:cubicBezTo>
                    <a:pt x="464458" y="974272"/>
                    <a:pt x="573315" y="903514"/>
                    <a:pt x="569686" y="865414"/>
                  </a:cubicBezTo>
                  <a:cubicBezTo>
                    <a:pt x="566057" y="827314"/>
                    <a:pt x="497114" y="881743"/>
                    <a:pt x="439057" y="843643"/>
                  </a:cubicBezTo>
                  <a:cubicBezTo>
                    <a:pt x="381000" y="805543"/>
                    <a:pt x="272143" y="729343"/>
                    <a:pt x="221343" y="636814"/>
                  </a:cubicBezTo>
                  <a:cubicBezTo>
                    <a:pt x="170543" y="544285"/>
                    <a:pt x="161471" y="359228"/>
                    <a:pt x="134257" y="288471"/>
                  </a:cubicBezTo>
                  <a:cubicBezTo>
                    <a:pt x="107043" y="217714"/>
                    <a:pt x="29028" y="234042"/>
                    <a:pt x="14514" y="201385"/>
                  </a:cubicBezTo>
                  <a:close/>
                </a:path>
              </a:pathLst>
            </a:cu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Elipsa 11">
              <a:extLst>
                <a:ext uri="{FF2B5EF4-FFF2-40B4-BE49-F238E27FC236}">
                  <a16:creationId xmlns:a16="http://schemas.microsoft.com/office/drawing/2014/main" id="{C05E3FFE-1E0A-4A80-8AE0-EE4C03AAC79A}"/>
                </a:ext>
              </a:extLst>
            </p:cNvPr>
            <p:cNvSpPr/>
            <p:nvPr/>
          </p:nvSpPr>
          <p:spPr>
            <a:xfrm rot="2242890">
              <a:off x="5545009" y="3403699"/>
              <a:ext cx="222221" cy="195382"/>
            </a:xfrm>
            <a:prstGeom prst="ellips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cs-CZ"/>
            </a:p>
          </p:txBody>
        </p:sp>
      </p:grpSp>
      <p:sp>
        <p:nvSpPr>
          <p:cNvPr id="13" name="TextovéPole 12">
            <a:extLst>
              <a:ext uri="{FF2B5EF4-FFF2-40B4-BE49-F238E27FC236}">
                <a16:creationId xmlns:a16="http://schemas.microsoft.com/office/drawing/2014/main" id="{DB8BC2C7-3FDF-43AA-BD29-BE066D0FA39B}"/>
              </a:ext>
            </a:extLst>
          </p:cNvPr>
          <p:cNvSpPr txBox="1">
            <a:spLocks noChangeArrowheads="1"/>
          </p:cNvSpPr>
          <p:nvPr/>
        </p:nvSpPr>
        <p:spPr bwMode="auto">
          <a:xfrm>
            <a:off x="6456364" y="1252539"/>
            <a:ext cx="853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t>CRH</a:t>
            </a:r>
          </a:p>
        </p:txBody>
      </p:sp>
      <p:sp>
        <p:nvSpPr>
          <p:cNvPr id="14" name="TextovéPole 13">
            <a:extLst>
              <a:ext uri="{FF2B5EF4-FFF2-40B4-BE49-F238E27FC236}">
                <a16:creationId xmlns:a16="http://schemas.microsoft.com/office/drawing/2014/main" id="{66D305E7-D1E5-43E8-81E5-972CA94BD0AF}"/>
              </a:ext>
            </a:extLst>
          </p:cNvPr>
          <p:cNvSpPr txBox="1">
            <a:spLocks noChangeArrowheads="1"/>
          </p:cNvSpPr>
          <p:nvPr/>
        </p:nvSpPr>
        <p:spPr bwMode="auto">
          <a:xfrm>
            <a:off x="3216276" y="3484564"/>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t>NPY</a:t>
            </a:r>
          </a:p>
        </p:txBody>
      </p:sp>
      <p:sp>
        <p:nvSpPr>
          <p:cNvPr id="17" name="TextovéPole 16">
            <a:extLst>
              <a:ext uri="{FF2B5EF4-FFF2-40B4-BE49-F238E27FC236}">
                <a16:creationId xmlns:a16="http://schemas.microsoft.com/office/drawing/2014/main" id="{D9D9F901-8261-4667-8983-74F4F7828458}"/>
              </a:ext>
            </a:extLst>
          </p:cNvPr>
          <p:cNvSpPr txBox="1">
            <a:spLocks noChangeArrowheads="1"/>
          </p:cNvSpPr>
          <p:nvPr/>
        </p:nvSpPr>
        <p:spPr bwMode="auto">
          <a:xfrm>
            <a:off x="5375275" y="3484564"/>
            <a:ext cx="15696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t>GHRELIN</a:t>
            </a:r>
          </a:p>
        </p:txBody>
      </p:sp>
      <p:sp>
        <p:nvSpPr>
          <p:cNvPr id="18" name="TextovéPole 17">
            <a:extLst>
              <a:ext uri="{FF2B5EF4-FFF2-40B4-BE49-F238E27FC236}">
                <a16:creationId xmlns:a16="http://schemas.microsoft.com/office/drawing/2014/main" id="{002022CB-20AA-42FA-B334-C5C248EAA455}"/>
              </a:ext>
            </a:extLst>
          </p:cNvPr>
          <p:cNvSpPr txBox="1">
            <a:spLocks noChangeArrowheads="1"/>
          </p:cNvSpPr>
          <p:nvPr/>
        </p:nvSpPr>
        <p:spPr bwMode="auto">
          <a:xfrm>
            <a:off x="7608888" y="492442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cs-CZ" b="1"/>
              <a:t>POMC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000"/>
                                        <p:tgtEl>
                                          <p:spTgt spid="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style.rotation</p:attrName>
                                        </p:attrNameLst>
                                      </p:cBhvr>
                                      <p:tavLst>
                                        <p:tav tm="0">
                                          <p:val>
                                            <p:fltVal val="720"/>
                                          </p:val>
                                        </p:tav>
                                        <p:tav tm="100000">
                                          <p:val>
                                            <p:fltVal val="0"/>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 calcmode="lin" valueType="num">
                                      <p:cBhvr>
                                        <p:cTn id="39" dur="2000" fill="hold"/>
                                        <p:tgtEl>
                                          <p:spTgt spid="16"/>
                                        </p:tgtEl>
                                        <p:attrNameLst>
                                          <p:attrName>ppt_w</p:attrName>
                                        </p:attrNameLst>
                                      </p:cBhvr>
                                      <p:tavLst>
                                        <p:tav tm="0">
                                          <p:val>
                                            <p:fltVal val="0"/>
                                          </p:val>
                                        </p:tav>
                                        <p:tav tm="100000">
                                          <p:val>
                                            <p:strVal val="#ppt_w"/>
                                          </p:val>
                                        </p:tav>
                                      </p:tavLst>
                                    </p:anim>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Volný tvar 9">
            <a:extLst>
              <a:ext uri="{FF2B5EF4-FFF2-40B4-BE49-F238E27FC236}">
                <a16:creationId xmlns:a16="http://schemas.microsoft.com/office/drawing/2014/main" id="{E20E701C-6D4D-4DFE-BF0E-1F53ECF07CC6}"/>
              </a:ext>
            </a:extLst>
          </p:cNvPr>
          <p:cNvSpPr/>
          <p:nvPr/>
        </p:nvSpPr>
        <p:spPr>
          <a:xfrm>
            <a:off x="3063124" y="1813064"/>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7" name="Volný tvar 12">
            <a:extLst>
              <a:ext uri="{FF2B5EF4-FFF2-40B4-BE49-F238E27FC236}">
                <a16:creationId xmlns:a16="http://schemas.microsoft.com/office/drawing/2014/main" id="{9479B761-D4B2-408D-89CA-93F41AA4FDF9}"/>
              </a:ext>
            </a:extLst>
          </p:cNvPr>
          <p:cNvSpPr/>
          <p:nvPr/>
        </p:nvSpPr>
        <p:spPr>
          <a:xfrm flipH="1">
            <a:off x="4593378" y="1836976"/>
            <a:ext cx="898071" cy="843642"/>
          </a:xfrm>
          <a:custGeom>
            <a:avLst/>
            <a:gdLst>
              <a:gd name="connsiteX0" fmla="*/ 658585 w 898071"/>
              <a:gd name="connsiteY0" fmla="*/ 47171 h 843642"/>
              <a:gd name="connsiteX1" fmla="*/ 136071 w 898071"/>
              <a:gd name="connsiteY1" fmla="*/ 36286 h 843642"/>
              <a:gd name="connsiteX2" fmla="*/ 16328 w 898071"/>
              <a:gd name="connsiteY2" fmla="*/ 264886 h 843642"/>
              <a:gd name="connsiteX3" fmla="*/ 38100 w 898071"/>
              <a:gd name="connsiteY3" fmla="*/ 613229 h 843642"/>
              <a:gd name="connsiteX4" fmla="*/ 92528 w 898071"/>
              <a:gd name="connsiteY4" fmla="*/ 809171 h 843642"/>
              <a:gd name="connsiteX5" fmla="*/ 419100 w 898071"/>
              <a:gd name="connsiteY5" fmla="*/ 820057 h 843642"/>
              <a:gd name="connsiteX6" fmla="*/ 821871 w 898071"/>
              <a:gd name="connsiteY6" fmla="*/ 776514 h 843642"/>
              <a:gd name="connsiteX7" fmla="*/ 876300 w 898071"/>
              <a:gd name="connsiteY7" fmla="*/ 569686 h 843642"/>
              <a:gd name="connsiteX8" fmla="*/ 810985 w 898071"/>
              <a:gd name="connsiteY8" fmla="*/ 134257 h 843642"/>
              <a:gd name="connsiteX9" fmla="*/ 658585 w 898071"/>
              <a:gd name="connsiteY9" fmla="*/ 47171 h 84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8071" h="843642">
                <a:moveTo>
                  <a:pt x="658585" y="47171"/>
                </a:moveTo>
                <a:cubicBezTo>
                  <a:pt x="546099" y="30843"/>
                  <a:pt x="243114" y="0"/>
                  <a:pt x="136071" y="36286"/>
                </a:cubicBezTo>
                <a:cubicBezTo>
                  <a:pt x="29028" y="72572"/>
                  <a:pt x="32657" y="168729"/>
                  <a:pt x="16328" y="264886"/>
                </a:cubicBezTo>
                <a:cubicBezTo>
                  <a:pt x="0" y="361043"/>
                  <a:pt x="25400" y="522515"/>
                  <a:pt x="38100" y="613229"/>
                </a:cubicBezTo>
                <a:cubicBezTo>
                  <a:pt x="50800" y="703943"/>
                  <a:pt x="29028" y="774700"/>
                  <a:pt x="92528" y="809171"/>
                </a:cubicBezTo>
                <a:cubicBezTo>
                  <a:pt x="156028" y="843642"/>
                  <a:pt x="297543" y="825500"/>
                  <a:pt x="419100" y="820057"/>
                </a:cubicBezTo>
                <a:cubicBezTo>
                  <a:pt x="540657" y="814614"/>
                  <a:pt x="745671" y="818243"/>
                  <a:pt x="821871" y="776514"/>
                </a:cubicBezTo>
                <a:cubicBezTo>
                  <a:pt x="898071" y="734786"/>
                  <a:pt x="878114" y="676729"/>
                  <a:pt x="876300" y="569686"/>
                </a:cubicBezTo>
                <a:cubicBezTo>
                  <a:pt x="874486" y="462643"/>
                  <a:pt x="845456" y="221343"/>
                  <a:pt x="810985" y="134257"/>
                </a:cubicBezTo>
                <a:cubicBezTo>
                  <a:pt x="776514" y="47171"/>
                  <a:pt x="771071" y="63499"/>
                  <a:pt x="658585" y="47171"/>
                </a:cubicBez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8" name="Volný tvar 5">
            <a:extLst>
              <a:ext uri="{FF2B5EF4-FFF2-40B4-BE49-F238E27FC236}">
                <a16:creationId xmlns:a16="http://schemas.microsoft.com/office/drawing/2014/main" id="{C89038D3-8E6E-4C2F-8F0C-10A8010CEC95}"/>
              </a:ext>
            </a:extLst>
          </p:cNvPr>
          <p:cNvSpPr/>
          <p:nvPr/>
        </p:nvSpPr>
        <p:spPr>
          <a:xfrm>
            <a:off x="4017438" y="1765439"/>
            <a:ext cx="519113" cy="3751263"/>
          </a:xfrm>
          <a:custGeom>
            <a:avLst/>
            <a:gdLst>
              <a:gd name="connsiteX0" fmla="*/ 489857 w 518886"/>
              <a:gd name="connsiteY0" fmla="*/ 3697514 h 3751943"/>
              <a:gd name="connsiteX1" fmla="*/ 272142 w 518886"/>
              <a:gd name="connsiteY1" fmla="*/ 3751943 h 3751943"/>
              <a:gd name="connsiteX2" fmla="*/ 32657 w 518886"/>
              <a:gd name="connsiteY2" fmla="*/ 3697514 h 3751943"/>
              <a:gd name="connsiteX3" fmla="*/ 76199 w 518886"/>
              <a:gd name="connsiteY3" fmla="*/ 3468914 h 3751943"/>
              <a:gd name="connsiteX4" fmla="*/ 185057 w 518886"/>
              <a:gd name="connsiteY4" fmla="*/ 3240314 h 3751943"/>
              <a:gd name="connsiteX5" fmla="*/ 195942 w 518886"/>
              <a:gd name="connsiteY5" fmla="*/ 2554514 h 3751943"/>
              <a:gd name="connsiteX6" fmla="*/ 195942 w 518886"/>
              <a:gd name="connsiteY6" fmla="*/ 627743 h 3751943"/>
              <a:gd name="connsiteX7" fmla="*/ 217714 w 518886"/>
              <a:gd name="connsiteY7" fmla="*/ 170543 h 3751943"/>
              <a:gd name="connsiteX8" fmla="*/ 250371 w 518886"/>
              <a:gd name="connsiteY8" fmla="*/ 7257 h 3751943"/>
              <a:gd name="connsiteX9" fmla="*/ 293914 w 518886"/>
              <a:gd name="connsiteY9" fmla="*/ 214086 h 3751943"/>
              <a:gd name="connsiteX10" fmla="*/ 304799 w 518886"/>
              <a:gd name="connsiteY10" fmla="*/ 954314 h 3751943"/>
              <a:gd name="connsiteX11" fmla="*/ 272142 w 518886"/>
              <a:gd name="connsiteY11" fmla="*/ 2761343 h 3751943"/>
              <a:gd name="connsiteX12" fmla="*/ 283028 w 518886"/>
              <a:gd name="connsiteY12" fmla="*/ 3327400 h 3751943"/>
              <a:gd name="connsiteX13" fmla="*/ 446314 w 518886"/>
              <a:gd name="connsiteY13" fmla="*/ 3534228 h 3751943"/>
              <a:gd name="connsiteX14" fmla="*/ 489857 w 518886"/>
              <a:gd name="connsiteY14" fmla="*/ 3697514 h 37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886" h="3751943">
                <a:moveTo>
                  <a:pt x="489857" y="3697514"/>
                </a:moveTo>
                <a:cubicBezTo>
                  <a:pt x="460828" y="3733800"/>
                  <a:pt x="348342" y="3751943"/>
                  <a:pt x="272142" y="3751943"/>
                </a:cubicBezTo>
                <a:cubicBezTo>
                  <a:pt x="195942" y="3751943"/>
                  <a:pt x="65314" y="3744685"/>
                  <a:pt x="32657" y="3697514"/>
                </a:cubicBezTo>
                <a:cubicBezTo>
                  <a:pt x="0" y="3650343"/>
                  <a:pt x="50799" y="3545114"/>
                  <a:pt x="76199" y="3468914"/>
                </a:cubicBezTo>
                <a:cubicBezTo>
                  <a:pt x="101599" y="3392714"/>
                  <a:pt x="165100" y="3392714"/>
                  <a:pt x="185057" y="3240314"/>
                </a:cubicBezTo>
                <a:cubicBezTo>
                  <a:pt x="205014" y="3087914"/>
                  <a:pt x="194128" y="2989942"/>
                  <a:pt x="195942" y="2554514"/>
                </a:cubicBezTo>
                <a:cubicBezTo>
                  <a:pt x="197756" y="2119086"/>
                  <a:pt x="192313" y="1025071"/>
                  <a:pt x="195942" y="627743"/>
                </a:cubicBezTo>
                <a:cubicBezTo>
                  <a:pt x="199571" y="230415"/>
                  <a:pt x="208643" y="273957"/>
                  <a:pt x="217714" y="170543"/>
                </a:cubicBezTo>
                <a:cubicBezTo>
                  <a:pt x="226785" y="67129"/>
                  <a:pt x="237671" y="0"/>
                  <a:pt x="250371" y="7257"/>
                </a:cubicBezTo>
                <a:cubicBezTo>
                  <a:pt x="263071" y="14514"/>
                  <a:pt x="284843" y="56243"/>
                  <a:pt x="293914" y="214086"/>
                </a:cubicBezTo>
                <a:cubicBezTo>
                  <a:pt x="302985" y="371929"/>
                  <a:pt x="308428" y="529771"/>
                  <a:pt x="304799" y="954314"/>
                </a:cubicBezTo>
                <a:cubicBezTo>
                  <a:pt x="301170" y="1378857"/>
                  <a:pt x="275771" y="2365829"/>
                  <a:pt x="272142" y="2761343"/>
                </a:cubicBezTo>
                <a:cubicBezTo>
                  <a:pt x="268513" y="3156857"/>
                  <a:pt x="253999" y="3198586"/>
                  <a:pt x="283028" y="3327400"/>
                </a:cubicBezTo>
                <a:cubicBezTo>
                  <a:pt x="312057" y="3456214"/>
                  <a:pt x="411843" y="3476171"/>
                  <a:pt x="446314" y="3534228"/>
                </a:cubicBezTo>
                <a:cubicBezTo>
                  <a:pt x="480785" y="3592285"/>
                  <a:pt x="518886" y="3661228"/>
                  <a:pt x="489857" y="3697514"/>
                </a:cubicBezTo>
                <a:close/>
              </a:path>
            </a:pathLst>
          </a:cu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sp>
        <p:nvSpPr>
          <p:cNvPr id="33" name="TextovéPole 32">
            <a:extLst>
              <a:ext uri="{FF2B5EF4-FFF2-40B4-BE49-F238E27FC236}">
                <a16:creationId xmlns:a16="http://schemas.microsoft.com/office/drawing/2014/main" id="{A33DD2EC-F82C-4BAD-A744-C38AE6624BC1}"/>
              </a:ext>
            </a:extLst>
          </p:cNvPr>
          <p:cNvSpPr txBox="1">
            <a:spLocks noChangeArrowheads="1"/>
          </p:cNvSpPr>
          <p:nvPr/>
        </p:nvSpPr>
        <p:spPr bwMode="auto">
          <a:xfrm>
            <a:off x="3390376" y="1908314"/>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PVN</a:t>
            </a:r>
          </a:p>
        </p:txBody>
      </p:sp>
      <p:sp>
        <p:nvSpPr>
          <p:cNvPr id="36" name="TextovéPole 35">
            <a:extLst>
              <a:ext uri="{FF2B5EF4-FFF2-40B4-BE49-F238E27FC236}">
                <a16:creationId xmlns:a16="http://schemas.microsoft.com/office/drawing/2014/main" id="{F46E3F6D-5A75-4E57-A209-24C5BBA2E52E}"/>
              </a:ext>
            </a:extLst>
          </p:cNvPr>
          <p:cNvSpPr txBox="1">
            <a:spLocks noChangeArrowheads="1"/>
          </p:cNvSpPr>
          <p:nvPr/>
        </p:nvSpPr>
        <p:spPr bwMode="auto">
          <a:xfrm>
            <a:off x="4679426" y="1908314"/>
            <a:ext cx="554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PVN</a:t>
            </a:r>
          </a:p>
        </p:txBody>
      </p:sp>
      <p:sp>
        <p:nvSpPr>
          <p:cNvPr id="41" name="Volný tvar 32">
            <a:extLst>
              <a:ext uri="{FF2B5EF4-FFF2-40B4-BE49-F238E27FC236}">
                <a16:creationId xmlns:a16="http://schemas.microsoft.com/office/drawing/2014/main" id="{CB5E83FA-4805-4D84-9F0C-309DE768C455}"/>
              </a:ext>
            </a:extLst>
          </p:cNvPr>
          <p:cNvSpPr/>
          <p:nvPr/>
        </p:nvSpPr>
        <p:spPr>
          <a:xfrm>
            <a:off x="3291951" y="4211777"/>
            <a:ext cx="581025" cy="1009650"/>
          </a:xfrm>
          <a:custGeom>
            <a:avLst/>
            <a:gdLst>
              <a:gd name="connsiteX0" fmla="*/ 581025 w 581025"/>
              <a:gd name="connsiteY0" fmla="*/ 1009650 h 1009650"/>
              <a:gd name="connsiteX1" fmla="*/ 66675 w 581025"/>
              <a:gd name="connsiteY1" fmla="*/ 304800 h 1009650"/>
              <a:gd name="connsiteX2" fmla="*/ 180975 w 581025"/>
              <a:gd name="connsiteY2" fmla="*/ 0 h 1009650"/>
            </a:gdLst>
            <a:ahLst/>
            <a:cxnLst>
              <a:cxn ang="0">
                <a:pos x="connsiteX0" y="connsiteY0"/>
              </a:cxn>
              <a:cxn ang="0">
                <a:pos x="connsiteX1" y="connsiteY1"/>
              </a:cxn>
              <a:cxn ang="0">
                <a:pos x="connsiteX2" y="connsiteY2"/>
              </a:cxn>
            </a:cxnLst>
            <a:rect l="l" t="t" r="r" b="b"/>
            <a:pathLst>
              <a:path w="581025" h="1009650">
                <a:moveTo>
                  <a:pt x="581025" y="1009650"/>
                </a:moveTo>
                <a:cubicBezTo>
                  <a:pt x="357187" y="741362"/>
                  <a:pt x="133350" y="473075"/>
                  <a:pt x="66675" y="304800"/>
                </a:cubicBezTo>
                <a:cubicBezTo>
                  <a:pt x="0" y="136525"/>
                  <a:pt x="90487" y="68262"/>
                  <a:pt x="18097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4" name="Elipsa 35">
            <a:extLst>
              <a:ext uri="{FF2B5EF4-FFF2-40B4-BE49-F238E27FC236}">
                <a16:creationId xmlns:a16="http://schemas.microsoft.com/office/drawing/2014/main" id="{ECCEC188-303C-45AA-8D0A-ED2A2D8BA2DB}"/>
              </a:ext>
            </a:extLst>
          </p:cNvPr>
          <p:cNvSpPr/>
          <p:nvPr/>
        </p:nvSpPr>
        <p:spPr>
          <a:xfrm>
            <a:off x="1086913" y="2773502"/>
            <a:ext cx="914400"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bg1"/>
                </a:solidFill>
              </a:rPr>
              <a:t>LHA</a:t>
            </a:r>
          </a:p>
          <a:p>
            <a:pPr algn="ctr" eaLnBrk="1" hangingPunct="1">
              <a:defRPr/>
            </a:pPr>
            <a:r>
              <a:rPr lang="cs-CZ" sz="1100" b="1" dirty="0">
                <a:solidFill>
                  <a:schemeClr val="bg1"/>
                </a:solidFill>
              </a:rPr>
              <a:t>MCH</a:t>
            </a:r>
          </a:p>
          <a:p>
            <a:pPr algn="ctr" eaLnBrk="1" hangingPunct="1">
              <a:defRPr/>
            </a:pPr>
            <a:r>
              <a:rPr lang="cs-CZ" sz="1100" b="1" dirty="0">
                <a:solidFill>
                  <a:schemeClr val="bg1"/>
                </a:solidFill>
              </a:rPr>
              <a:t>CART</a:t>
            </a:r>
          </a:p>
        </p:txBody>
      </p:sp>
      <p:sp>
        <p:nvSpPr>
          <p:cNvPr id="45" name="Šipka dolů 36">
            <a:extLst>
              <a:ext uri="{FF2B5EF4-FFF2-40B4-BE49-F238E27FC236}">
                <a16:creationId xmlns:a16="http://schemas.microsoft.com/office/drawing/2014/main" id="{2BCA4824-14CB-47A9-A1C0-3A0CECEF1452}"/>
              </a:ext>
            </a:extLst>
          </p:cNvPr>
          <p:cNvSpPr/>
          <p:nvPr/>
        </p:nvSpPr>
        <p:spPr>
          <a:xfrm rot="18251018">
            <a:off x="481539" y="2200553"/>
            <a:ext cx="215900" cy="100806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6" name="TextovéPole 45">
            <a:extLst>
              <a:ext uri="{FF2B5EF4-FFF2-40B4-BE49-F238E27FC236}">
                <a16:creationId xmlns:a16="http://schemas.microsoft.com/office/drawing/2014/main" id="{44F4AC56-D92B-4BEA-9A74-4FC7AB594C3F}"/>
              </a:ext>
            </a:extLst>
          </p:cNvPr>
          <p:cNvSpPr txBox="1">
            <a:spLocks noChangeArrowheads="1"/>
          </p:cNvSpPr>
          <p:nvPr/>
        </p:nvSpPr>
        <p:spPr bwMode="auto">
          <a:xfrm rot="2088984">
            <a:off x="126332" y="2901227"/>
            <a:ext cx="1152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200" b="1" dirty="0" err="1">
                <a:latin typeface="Arial" panose="020B0604020202020204" pitchFamily="34" charset="0"/>
              </a:rPr>
              <a:t>smell</a:t>
            </a:r>
            <a:endParaRPr lang="cs-CZ" altLang="cs-CZ" sz="1200" b="1" dirty="0">
              <a:latin typeface="Arial" panose="020B0604020202020204" pitchFamily="34" charset="0"/>
            </a:endParaRPr>
          </a:p>
        </p:txBody>
      </p:sp>
      <p:sp>
        <p:nvSpPr>
          <p:cNvPr id="48" name="Šipka dolů 42">
            <a:extLst>
              <a:ext uri="{FF2B5EF4-FFF2-40B4-BE49-F238E27FC236}">
                <a16:creationId xmlns:a16="http://schemas.microsoft.com/office/drawing/2014/main" id="{26D1C4DB-0E51-46E2-B15F-0A52A8C7AC4D}"/>
              </a:ext>
            </a:extLst>
          </p:cNvPr>
          <p:cNvSpPr/>
          <p:nvPr/>
        </p:nvSpPr>
        <p:spPr>
          <a:xfrm rot="14885592">
            <a:off x="1778269" y="2994958"/>
            <a:ext cx="230188" cy="2159000"/>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5" name="Volný tvar 103">
            <a:extLst>
              <a:ext uri="{FF2B5EF4-FFF2-40B4-BE49-F238E27FC236}">
                <a16:creationId xmlns:a16="http://schemas.microsoft.com/office/drawing/2014/main" id="{F0D28A60-2742-44A6-963B-6A85A4FFC9A8}"/>
              </a:ext>
            </a:extLst>
          </p:cNvPr>
          <p:cNvSpPr/>
          <p:nvPr/>
        </p:nvSpPr>
        <p:spPr>
          <a:xfrm>
            <a:off x="5160438" y="3248164"/>
            <a:ext cx="960438" cy="2058988"/>
          </a:xfrm>
          <a:custGeom>
            <a:avLst/>
            <a:gdLst>
              <a:gd name="connsiteX0" fmla="*/ 800100 w 960967"/>
              <a:gd name="connsiteY0" fmla="*/ 0 h 2059517"/>
              <a:gd name="connsiteX1" fmla="*/ 952500 w 960967"/>
              <a:gd name="connsiteY1" fmla="*/ 1130300 h 2059517"/>
              <a:gd name="connsiteX2" fmla="*/ 749300 w 960967"/>
              <a:gd name="connsiteY2" fmla="*/ 1905000 h 2059517"/>
              <a:gd name="connsiteX3" fmla="*/ 0 w 960967"/>
              <a:gd name="connsiteY3" fmla="*/ 2057400 h 2059517"/>
            </a:gdLst>
            <a:ahLst/>
            <a:cxnLst>
              <a:cxn ang="0">
                <a:pos x="connsiteX0" y="connsiteY0"/>
              </a:cxn>
              <a:cxn ang="0">
                <a:pos x="connsiteX1" y="connsiteY1"/>
              </a:cxn>
              <a:cxn ang="0">
                <a:pos x="connsiteX2" y="connsiteY2"/>
              </a:cxn>
              <a:cxn ang="0">
                <a:pos x="connsiteX3" y="connsiteY3"/>
              </a:cxn>
            </a:cxnLst>
            <a:rect l="l" t="t" r="r" b="b"/>
            <a:pathLst>
              <a:path w="960967" h="2059517">
                <a:moveTo>
                  <a:pt x="800100" y="0"/>
                </a:moveTo>
                <a:cubicBezTo>
                  <a:pt x="880533" y="406400"/>
                  <a:pt x="960967" y="812800"/>
                  <a:pt x="952500" y="1130300"/>
                </a:cubicBezTo>
                <a:cubicBezTo>
                  <a:pt x="944033" y="1447800"/>
                  <a:pt x="908050" y="1750483"/>
                  <a:pt x="749300" y="1905000"/>
                </a:cubicBezTo>
                <a:cubicBezTo>
                  <a:pt x="590550" y="2059517"/>
                  <a:pt x="295275" y="2058458"/>
                  <a:pt x="0" y="20574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61" name="Slza 60">
            <a:extLst>
              <a:ext uri="{FF2B5EF4-FFF2-40B4-BE49-F238E27FC236}">
                <a16:creationId xmlns:a16="http://schemas.microsoft.com/office/drawing/2014/main" id="{9C4BFD87-C223-4059-A3A8-6FC1D657E5DB}"/>
              </a:ext>
            </a:extLst>
          </p:cNvPr>
          <p:cNvSpPr/>
          <p:nvPr/>
        </p:nvSpPr>
        <p:spPr>
          <a:xfrm rot="11805551">
            <a:off x="7455963" y="1819414"/>
            <a:ext cx="144463" cy="144463"/>
          </a:xfrm>
          <a:prstGeom prst="teardrop">
            <a:avLst/>
          </a:prstGeom>
          <a:solidFill>
            <a:srgbClr val="99663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2" name="TextovéPole 61">
            <a:extLst>
              <a:ext uri="{FF2B5EF4-FFF2-40B4-BE49-F238E27FC236}">
                <a16:creationId xmlns:a16="http://schemas.microsoft.com/office/drawing/2014/main" id="{68EFE252-9542-4A32-9232-54654AEF28A4}"/>
              </a:ext>
            </a:extLst>
          </p:cNvPr>
          <p:cNvSpPr txBox="1">
            <a:spLocks noChangeArrowheads="1"/>
          </p:cNvSpPr>
          <p:nvPr/>
        </p:nvSpPr>
        <p:spPr bwMode="auto">
          <a:xfrm>
            <a:off x="6651771" y="1981637"/>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EPIPHYSIS</a:t>
            </a:r>
          </a:p>
        </p:txBody>
      </p:sp>
      <p:sp>
        <p:nvSpPr>
          <p:cNvPr id="63" name="Volný tvar 112">
            <a:extLst>
              <a:ext uri="{FF2B5EF4-FFF2-40B4-BE49-F238E27FC236}">
                <a16:creationId xmlns:a16="http://schemas.microsoft.com/office/drawing/2014/main" id="{075CF20F-7B07-4B97-83BA-AB23D3E89D4E}"/>
              </a:ext>
            </a:extLst>
          </p:cNvPr>
          <p:cNvSpPr/>
          <p:nvPr/>
        </p:nvSpPr>
        <p:spPr>
          <a:xfrm>
            <a:off x="5347763" y="1828939"/>
            <a:ext cx="1990725" cy="200025"/>
          </a:xfrm>
          <a:custGeom>
            <a:avLst/>
            <a:gdLst>
              <a:gd name="connsiteX0" fmla="*/ 0 w 1990725"/>
              <a:gd name="connsiteY0" fmla="*/ 200025 h 200025"/>
              <a:gd name="connsiteX1" fmla="*/ 1200150 w 1990725"/>
              <a:gd name="connsiteY1" fmla="*/ 28575 h 200025"/>
              <a:gd name="connsiteX2" fmla="*/ 1990725 w 1990725"/>
              <a:gd name="connsiteY2" fmla="*/ 28575 h 200025"/>
            </a:gdLst>
            <a:ahLst/>
            <a:cxnLst>
              <a:cxn ang="0">
                <a:pos x="connsiteX0" y="connsiteY0"/>
              </a:cxn>
              <a:cxn ang="0">
                <a:pos x="connsiteX1" y="connsiteY1"/>
              </a:cxn>
              <a:cxn ang="0">
                <a:pos x="connsiteX2" y="connsiteY2"/>
              </a:cxn>
            </a:cxnLst>
            <a:rect l="l" t="t" r="r" b="b"/>
            <a:pathLst>
              <a:path w="1990725" h="200025">
                <a:moveTo>
                  <a:pt x="0" y="200025"/>
                </a:moveTo>
                <a:cubicBezTo>
                  <a:pt x="434181" y="128587"/>
                  <a:pt x="868363" y="57150"/>
                  <a:pt x="1200150" y="28575"/>
                </a:cubicBezTo>
                <a:cubicBezTo>
                  <a:pt x="1531937" y="0"/>
                  <a:pt x="1761331" y="14287"/>
                  <a:pt x="1990725" y="28575"/>
                </a:cubicBezTo>
              </a:path>
            </a:pathLst>
          </a:cu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grpSp>
        <p:nvGrpSpPr>
          <p:cNvPr id="76" name="Skupina 241">
            <a:extLst>
              <a:ext uri="{FF2B5EF4-FFF2-40B4-BE49-F238E27FC236}">
                <a16:creationId xmlns:a16="http://schemas.microsoft.com/office/drawing/2014/main" id="{C2D2BC95-1917-45C7-BEF2-0373D35AC22B}"/>
              </a:ext>
            </a:extLst>
          </p:cNvPr>
          <p:cNvGrpSpPr>
            <a:grpSpLocks/>
          </p:cNvGrpSpPr>
          <p:nvPr/>
        </p:nvGrpSpPr>
        <p:grpSpPr bwMode="auto">
          <a:xfrm>
            <a:off x="10554154" y="1590160"/>
            <a:ext cx="1152525" cy="1100138"/>
            <a:chOff x="4283968" y="5301208"/>
            <a:chExt cx="1584176" cy="1512168"/>
          </a:xfrm>
        </p:grpSpPr>
        <p:grpSp>
          <p:nvGrpSpPr>
            <p:cNvPr id="77" name="Skupina 35">
              <a:extLst>
                <a:ext uri="{FF2B5EF4-FFF2-40B4-BE49-F238E27FC236}">
                  <a16:creationId xmlns:a16="http://schemas.microsoft.com/office/drawing/2014/main" id="{3D040A6E-5C9F-4B80-A0DD-2D0BB506F496}"/>
                </a:ext>
              </a:extLst>
            </p:cNvPr>
            <p:cNvGrpSpPr>
              <a:grpSpLocks/>
            </p:cNvGrpSpPr>
            <p:nvPr/>
          </p:nvGrpSpPr>
          <p:grpSpPr bwMode="auto">
            <a:xfrm>
              <a:off x="4283968" y="5373216"/>
              <a:ext cx="576064" cy="504056"/>
              <a:chOff x="4139952" y="4725144"/>
              <a:chExt cx="576064" cy="504056"/>
            </a:xfrm>
          </p:grpSpPr>
          <p:sp>
            <p:nvSpPr>
              <p:cNvPr id="102" name="Elipsa 71">
                <a:extLst>
                  <a:ext uri="{FF2B5EF4-FFF2-40B4-BE49-F238E27FC236}">
                    <a16:creationId xmlns:a16="http://schemas.microsoft.com/office/drawing/2014/main" id="{14FAA6BD-C37A-4777-8EAF-CC1548CAA102}"/>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3" name="Elipsa 74">
                <a:extLst>
                  <a:ext uri="{FF2B5EF4-FFF2-40B4-BE49-F238E27FC236}">
                    <a16:creationId xmlns:a16="http://schemas.microsoft.com/office/drawing/2014/main" id="{5FE6066C-256E-4386-BAA6-3AE245E42140}"/>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78" name="Skupina 36">
              <a:extLst>
                <a:ext uri="{FF2B5EF4-FFF2-40B4-BE49-F238E27FC236}">
                  <a16:creationId xmlns:a16="http://schemas.microsoft.com/office/drawing/2014/main" id="{7E32CBD2-1FFF-4062-BC95-CD878F8FB943}"/>
                </a:ext>
              </a:extLst>
            </p:cNvPr>
            <p:cNvGrpSpPr>
              <a:grpSpLocks/>
            </p:cNvGrpSpPr>
            <p:nvPr/>
          </p:nvGrpSpPr>
          <p:grpSpPr bwMode="auto">
            <a:xfrm>
              <a:off x="4283968" y="5733256"/>
              <a:ext cx="576064" cy="504056"/>
              <a:chOff x="4139952" y="4725144"/>
              <a:chExt cx="576064" cy="504056"/>
            </a:xfrm>
          </p:grpSpPr>
          <p:sp>
            <p:nvSpPr>
              <p:cNvPr id="100" name="Elipsa 69">
                <a:extLst>
                  <a:ext uri="{FF2B5EF4-FFF2-40B4-BE49-F238E27FC236}">
                    <a16:creationId xmlns:a16="http://schemas.microsoft.com/office/drawing/2014/main" id="{70E69B21-AEBD-43B3-BEA2-A5DDDF2E126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1" name="Elipsa 70">
                <a:extLst>
                  <a:ext uri="{FF2B5EF4-FFF2-40B4-BE49-F238E27FC236}">
                    <a16:creationId xmlns:a16="http://schemas.microsoft.com/office/drawing/2014/main" id="{0B98D361-03C9-47DD-B782-DF63D253C947}"/>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79" name="Skupina 39">
              <a:extLst>
                <a:ext uri="{FF2B5EF4-FFF2-40B4-BE49-F238E27FC236}">
                  <a16:creationId xmlns:a16="http://schemas.microsoft.com/office/drawing/2014/main" id="{A6849E69-8DE2-4E72-89CC-E99919613658}"/>
                </a:ext>
              </a:extLst>
            </p:cNvPr>
            <p:cNvGrpSpPr>
              <a:grpSpLocks/>
            </p:cNvGrpSpPr>
            <p:nvPr/>
          </p:nvGrpSpPr>
          <p:grpSpPr bwMode="auto">
            <a:xfrm>
              <a:off x="4788024" y="5445224"/>
              <a:ext cx="576064" cy="504056"/>
              <a:chOff x="4139952" y="4725144"/>
              <a:chExt cx="576064" cy="504056"/>
            </a:xfrm>
          </p:grpSpPr>
          <p:sp>
            <p:nvSpPr>
              <p:cNvPr id="98" name="Elipsa 67">
                <a:extLst>
                  <a:ext uri="{FF2B5EF4-FFF2-40B4-BE49-F238E27FC236}">
                    <a16:creationId xmlns:a16="http://schemas.microsoft.com/office/drawing/2014/main" id="{56D49A4E-F522-4BBA-B1D4-B71DB0010411}"/>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9" name="Elipsa 68">
                <a:extLst>
                  <a:ext uri="{FF2B5EF4-FFF2-40B4-BE49-F238E27FC236}">
                    <a16:creationId xmlns:a16="http://schemas.microsoft.com/office/drawing/2014/main" id="{349B426B-CB8A-42D2-8CB9-AA760174FD44}"/>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0" name="Skupina 42">
              <a:extLst>
                <a:ext uri="{FF2B5EF4-FFF2-40B4-BE49-F238E27FC236}">
                  <a16:creationId xmlns:a16="http://schemas.microsoft.com/office/drawing/2014/main" id="{F06EDF5D-CC79-462C-A3E5-883E4201A7A9}"/>
                </a:ext>
              </a:extLst>
            </p:cNvPr>
            <p:cNvGrpSpPr>
              <a:grpSpLocks/>
            </p:cNvGrpSpPr>
            <p:nvPr/>
          </p:nvGrpSpPr>
          <p:grpSpPr bwMode="auto">
            <a:xfrm>
              <a:off x="4355976" y="6093296"/>
              <a:ext cx="576064" cy="504056"/>
              <a:chOff x="4139952" y="4725144"/>
              <a:chExt cx="576064" cy="504056"/>
            </a:xfrm>
          </p:grpSpPr>
          <p:sp>
            <p:nvSpPr>
              <p:cNvPr id="96" name="Elipsa 65">
                <a:extLst>
                  <a:ext uri="{FF2B5EF4-FFF2-40B4-BE49-F238E27FC236}">
                    <a16:creationId xmlns:a16="http://schemas.microsoft.com/office/drawing/2014/main" id="{B269C818-25DB-4413-939C-C3565D09A4C6}"/>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7" name="Elipsa 66">
                <a:extLst>
                  <a:ext uri="{FF2B5EF4-FFF2-40B4-BE49-F238E27FC236}">
                    <a16:creationId xmlns:a16="http://schemas.microsoft.com/office/drawing/2014/main" id="{0D0E9195-88F1-49AE-BF5A-53EFCADA98C0}"/>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1" name="Skupina 45">
              <a:extLst>
                <a:ext uri="{FF2B5EF4-FFF2-40B4-BE49-F238E27FC236}">
                  <a16:creationId xmlns:a16="http://schemas.microsoft.com/office/drawing/2014/main" id="{C61D9279-E69E-4FDE-91D5-9EB50406AC74}"/>
                </a:ext>
              </a:extLst>
            </p:cNvPr>
            <p:cNvGrpSpPr>
              <a:grpSpLocks/>
            </p:cNvGrpSpPr>
            <p:nvPr/>
          </p:nvGrpSpPr>
          <p:grpSpPr bwMode="auto">
            <a:xfrm>
              <a:off x="5292080" y="5661248"/>
              <a:ext cx="576064" cy="504056"/>
              <a:chOff x="4139952" y="4725144"/>
              <a:chExt cx="576064" cy="504056"/>
            </a:xfrm>
          </p:grpSpPr>
          <p:sp>
            <p:nvSpPr>
              <p:cNvPr id="94" name="Elipsa 63">
                <a:extLst>
                  <a:ext uri="{FF2B5EF4-FFF2-40B4-BE49-F238E27FC236}">
                    <a16:creationId xmlns:a16="http://schemas.microsoft.com/office/drawing/2014/main" id="{04210FFE-55B2-4942-81D3-CE9BC373CD67}"/>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5" name="Elipsa 64">
                <a:extLst>
                  <a:ext uri="{FF2B5EF4-FFF2-40B4-BE49-F238E27FC236}">
                    <a16:creationId xmlns:a16="http://schemas.microsoft.com/office/drawing/2014/main" id="{0B500154-C592-4B54-BCFC-6536CC326006}"/>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2" name="Skupina 48">
              <a:extLst>
                <a:ext uri="{FF2B5EF4-FFF2-40B4-BE49-F238E27FC236}">
                  <a16:creationId xmlns:a16="http://schemas.microsoft.com/office/drawing/2014/main" id="{39FD1D87-3EF6-43FA-85E8-C2C70C8AB556}"/>
                </a:ext>
              </a:extLst>
            </p:cNvPr>
            <p:cNvGrpSpPr>
              <a:grpSpLocks/>
            </p:cNvGrpSpPr>
            <p:nvPr/>
          </p:nvGrpSpPr>
          <p:grpSpPr bwMode="auto">
            <a:xfrm>
              <a:off x="4716016" y="5949280"/>
              <a:ext cx="576064" cy="504056"/>
              <a:chOff x="4139952" y="4725144"/>
              <a:chExt cx="576064" cy="504056"/>
            </a:xfrm>
          </p:grpSpPr>
          <p:sp>
            <p:nvSpPr>
              <p:cNvPr id="92" name="Elipsa 61">
                <a:extLst>
                  <a:ext uri="{FF2B5EF4-FFF2-40B4-BE49-F238E27FC236}">
                    <a16:creationId xmlns:a16="http://schemas.microsoft.com/office/drawing/2014/main" id="{5ECAA3E0-070E-4E8C-A4B4-8C37465216BD}"/>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3" name="Elipsa 62">
                <a:extLst>
                  <a:ext uri="{FF2B5EF4-FFF2-40B4-BE49-F238E27FC236}">
                    <a16:creationId xmlns:a16="http://schemas.microsoft.com/office/drawing/2014/main" id="{F0E49BB6-1C33-4322-A841-162F08E91538}"/>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3" name="Skupina 51">
              <a:extLst>
                <a:ext uri="{FF2B5EF4-FFF2-40B4-BE49-F238E27FC236}">
                  <a16:creationId xmlns:a16="http://schemas.microsoft.com/office/drawing/2014/main" id="{D27D4597-317C-4B6F-8283-280AAD2A8909}"/>
                </a:ext>
              </a:extLst>
            </p:cNvPr>
            <p:cNvGrpSpPr>
              <a:grpSpLocks/>
            </p:cNvGrpSpPr>
            <p:nvPr/>
          </p:nvGrpSpPr>
          <p:grpSpPr bwMode="auto">
            <a:xfrm>
              <a:off x="5220072" y="6165304"/>
              <a:ext cx="576064" cy="504056"/>
              <a:chOff x="4139952" y="4725144"/>
              <a:chExt cx="576064" cy="504056"/>
            </a:xfrm>
          </p:grpSpPr>
          <p:sp>
            <p:nvSpPr>
              <p:cNvPr id="90" name="Elipsa 59">
                <a:extLst>
                  <a:ext uri="{FF2B5EF4-FFF2-40B4-BE49-F238E27FC236}">
                    <a16:creationId xmlns:a16="http://schemas.microsoft.com/office/drawing/2014/main" id="{4C8EB924-0569-4A30-BE76-A242C6BC528B}"/>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91" name="Elipsa 60">
                <a:extLst>
                  <a:ext uri="{FF2B5EF4-FFF2-40B4-BE49-F238E27FC236}">
                    <a16:creationId xmlns:a16="http://schemas.microsoft.com/office/drawing/2014/main" id="{A9416D18-7231-4DCA-BDAC-87C29DBE377A}"/>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4" name="Skupina 54">
              <a:extLst>
                <a:ext uri="{FF2B5EF4-FFF2-40B4-BE49-F238E27FC236}">
                  <a16:creationId xmlns:a16="http://schemas.microsoft.com/office/drawing/2014/main" id="{F05005E3-2BE6-4510-BBC9-006489B9A29E}"/>
                </a:ext>
              </a:extLst>
            </p:cNvPr>
            <p:cNvGrpSpPr>
              <a:grpSpLocks/>
            </p:cNvGrpSpPr>
            <p:nvPr/>
          </p:nvGrpSpPr>
          <p:grpSpPr bwMode="auto">
            <a:xfrm>
              <a:off x="5148064" y="5301208"/>
              <a:ext cx="576064" cy="504056"/>
              <a:chOff x="4139952" y="4725144"/>
              <a:chExt cx="576064" cy="504056"/>
            </a:xfrm>
          </p:grpSpPr>
          <p:sp>
            <p:nvSpPr>
              <p:cNvPr id="88" name="Elipsa 57">
                <a:extLst>
                  <a:ext uri="{FF2B5EF4-FFF2-40B4-BE49-F238E27FC236}">
                    <a16:creationId xmlns:a16="http://schemas.microsoft.com/office/drawing/2014/main" id="{0EED7FCB-68CD-46A4-80A0-40526EE594B8}"/>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89" name="Elipsa 58">
                <a:extLst>
                  <a:ext uri="{FF2B5EF4-FFF2-40B4-BE49-F238E27FC236}">
                    <a16:creationId xmlns:a16="http://schemas.microsoft.com/office/drawing/2014/main" id="{C7156073-FFB8-4577-B9A4-EC589D00B95D}"/>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85" name="Skupina 57">
              <a:extLst>
                <a:ext uri="{FF2B5EF4-FFF2-40B4-BE49-F238E27FC236}">
                  <a16:creationId xmlns:a16="http://schemas.microsoft.com/office/drawing/2014/main" id="{274F7D62-3973-45B8-83ED-F495AC161D31}"/>
                </a:ext>
              </a:extLst>
            </p:cNvPr>
            <p:cNvGrpSpPr>
              <a:grpSpLocks/>
            </p:cNvGrpSpPr>
            <p:nvPr/>
          </p:nvGrpSpPr>
          <p:grpSpPr bwMode="auto">
            <a:xfrm>
              <a:off x="4716016" y="6309320"/>
              <a:ext cx="576064" cy="504056"/>
              <a:chOff x="4139952" y="4725144"/>
              <a:chExt cx="576064" cy="504056"/>
            </a:xfrm>
          </p:grpSpPr>
          <p:sp>
            <p:nvSpPr>
              <p:cNvPr id="86" name="Elipsa 55">
                <a:extLst>
                  <a:ext uri="{FF2B5EF4-FFF2-40B4-BE49-F238E27FC236}">
                    <a16:creationId xmlns:a16="http://schemas.microsoft.com/office/drawing/2014/main" id="{182A1A16-F20D-403F-96AA-91FF1A99FF9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87" name="Elipsa 56">
                <a:extLst>
                  <a:ext uri="{FF2B5EF4-FFF2-40B4-BE49-F238E27FC236}">
                    <a16:creationId xmlns:a16="http://schemas.microsoft.com/office/drawing/2014/main" id="{FC8A4653-2072-4B73-B382-8B582DC15922}"/>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grpSp>
        <p:nvGrpSpPr>
          <p:cNvPr id="104" name="Skupina 241">
            <a:extLst>
              <a:ext uri="{FF2B5EF4-FFF2-40B4-BE49-F238E27FC236}">
                <a16:creationId xmlns:a16="http://schemas.microsoft.com/office/drawing/2014/main" id="{72767098-AB9E-442C-8FFB-C3C5D8267513}"/>
              </a:ext>
            </a:extLst>
          </p:cNvPr>
          <p:cNvGrpSpPr>
            <a:grpSpLocks/>
          </p:cNvGrpSpPr>
          <p:nvPr/>
        </p:nvGrpSpPr>
        <p:grpSpPr bwMode="auto">
          <a:xfrm>
            <a:off x="10537624" y="3293934"/>
            <a:ext cx="1152525" cy="1100138"/>
            <a:chOff x="4283968" y="5301208"/>
            <a:chExt cx="1584176" cy="1512168"/>
          </a:xfrm>
        </p:grpSpPr>
        <p:grpSp>
          <p:nvGrpSpPr>
            <p:cNvPr id="105" name="Skupina 35">
              <a:extLst>
                <a:ext uri="{FF2B5EF4-FFF2-40B4-BE49-F238E27FC236}">
                  <a16:creationId xmlns:a16="http://schemas.microsoft.com/office/drawing/2014/main" id="{1318B063-07A2-4357-8601-F00CA9079F5A}"/>
                </a:ext>
              </a:extLst>
            </p:cNvPr>
            <p:cNvGrpSpPr>
              <a:grpSpLocks/>
            </p:cNvGrpSpPr>
            <p:nvPr/>
          </p:nvGrpSpPr>
          <p:grpSpPr bwMode="auto">
            <a:xfrm>
              <a:off x="4283968" y="5373216"/>
              <a:ext cx="576064" cy="504056"/>
              <a:chOff x="4139952" y="4725144"/>
              <a:chExt cx="576064" cy="504056"/>
            </a:xfrm>
          </p:grpSpPr>
          <p:sp>
            <p:nvSpPr>
              <p:cNvPr id="130" name="Elipsa 71">
                <a:extLst>
                  <a:ext uri="{FF2B5EF4-FFF2-40B4-BE49-F238E27FC236}">
                    <a16:creationId xmlns:a16="http://schemas.microsoft.com/office/drawing/2014/main" id="{4C5E9DCA-E24A-47CB-ABE3-E379278AB68E}"/>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31" name="Elipsa 74">
                <a:extLst>
                  <a:ext uri="{FF2B5EF4-FFF2-40B4-BE49-F238E27FC236}">
                    <a16:creationId xmlns:a16="http://schemas.microsoft.com/office/drawing/2014/main" id="{6A56A1AE-BE13-4F8A-89F6-81902B1A8FB5}"/>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6" name="Skupina 36">
              <a:extLst>
                <a:ext uri="{FF2B5EF4-FFF2-40B4-BE49-F238E27FC236}">
                  <a16:creationId xmlns:a16="http://schemas.microsoft.com/office/drawing/2014/main" id="{41A2DE10-F53B-4923-930C-05BD28F3A69A}"/>
                </a:ext>
              </a:extLst>
            </p:cNvPr>
            <p:cNvGrpSpPr>
              <a:grpSpLocks/>
            </p:cNvGrpSpPr>
            <p:nvPr/>
          </p:nvGrpSpPr>
          <p:grpSpPr bwMode="auto">
            <a:xfrm>
              <a:off x="4283968" y="5733256"/>
              <a:ext cx="576064" cy="504056"/>
              <a:chOff x="4139952" y="4725144"/>
              <a:chExt cx="576064" cy="504056"/>
            </a:xfrm>
          </p:grpSpPr>
          <p:sp>
            <p:nvSpPr>
              <p:cNvPr id="128" name="Elipsa 69">
                <a:extLst>
                  <a:ext uri="{FF2B5EF4-FFF2-40B4-BE49-F238E27FC236}">
                    <a16:creationId xmlns:a16="http://schemas.microsoft.com/office/drawing/2014/main" id="{3EBCC817-43DC-4500-9FF6-510F4E99F776}"/>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9" name="Elipsa 70">
                <a:extLst>
                  <a:ext uri="{FF2B5EF4-FFF2-40B4-BE49-F238E27FC236}">
                    <a16:creationId xmlns:a16="http://schemas.microsoft.com/office/drawing/2014/main" id="{089D43DF-9FFF-458C-B3B4-B80FDC349E22}"/>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7" name="Skupina 39">
              <a:extLst>
                <a:ext uri="{FF2B5EF4-FFF2-40B4-BE49-F238E27FC236}">
                  <a16:creationId xmlns:a16="http://schemas.microsoft.com/office/drawing/2014/main" id="{D503F12F-88C2-44CB-93A7-BE28602A44A3}"/>
                </a:ext>
              </a:extLst>
            </p:cNvPr>
            <p:cNvGrpSpPr>
              <a:grpSpLocks/>
            </p:cNvGrpSpPr>
            <p:nvPr/>
          </p:nvGrpSpPr>
          <p:grpSpPr bwMode="auto">
            <a:xfrm>
              <a:off x="4788024" y="5445224"/>
              <a:ext cx="576064" cy="504056"/>
              <a:chOff x="4139952" y="4725144"/>
              <a:chExt cx="576064" cy="504056"/>
            </a:xfrm>
          </p:grpSpPr>
          <p:sp>
            <p:nvSpPr>
              <p:cNvPr id="126" name="Elipsa 67">
                <a:extLst>
                  <a:ext uri="{FF2B5EF4-FFF2-40B4-BE49-F238E27FC236}">
                    <a16:creationId xmlns:a16="http://schemas.microsoft.com/office/drawing/2014/main" id="{A8F765C5-FE0D-445A-A1CF-09425A605E5F}"/>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7" name="Elipsa 68">
                <a:extLst>
                  <a:ext uri="{FF2B5EF4-FFF2-40B4-BE49-F238E27FC236}">
                    <a16:creationId xmlns:a16="http://schemas.microsoft.com/office/drawing/2014/main" id="{BD98521F-476C-49E2-885A-2394E566C165}"/>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8" name="Skupina 42">
              <a:extLst>
                <a:ext uri="{FF2B5EF4-FFF2-40B4-BE49-F238E27FC236}">
                  <a16:creationId xmlns:a16="http://schemas.microsoft.com/office/drawing/2014/main" id="{7B414207-4B1B-413F-8AAF-3DC5F2CA8D2C}"/>
                </a:ext>
              </a:extLst>
            </p:cNvPr>
            <p:cNvGrpSpPr>
              <a:grpSpLocks/>
            </p:cNvGrpSpPr>
            <p:nvPr/>
          </p:nvGrpSpPr>
          <p:grpSpPr bwMode="auto">
            <a:xfrm>
              <a:off x="4355976" y="6093296"/>
              <a:ext cx="576064" cy="504056"/>
              <a:chOff x="4139952" y="4725144"/>
              <a:chExt cx="576064" cy="504056"/>
            </a:xfrm>
          </p:grpSpPr>
          <p:sp>
            <p:nvSpPr>
              <p:cNvPr id="124" name="Elipsa 65">
                <a:extLst>
                  <a:ext uri="{FF2B5EF4-FFF2-40B4-BE49-F238E27FC236}">
                    <a16:creationId xmlns:a16="http://schemas.microsoft.com/office/drawing/2014/main" id="{A06ADD64-F907-4A5F-8961-59880472117B}"/>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5" name="Elipsa 66">
                <a:extLst>
                  <a:ext uri="{FF2B5EF4-FFF2-40B4-BE49-F238E27FC236}">
                    <a16:creationId xmlns:a16="http://schemas.microsoft.com/office/drawing/2014/main" id="{1916BE96-A4C2-4CD1-9564-8D4CE42DB0B3}"/>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09" name="Skupina 45">
              <a:extLst>
                <a:ext uri="{FF2B5EF4-FFF2-40B4-BE49-F238E27FC236}">
                  <a16:creationId xmlns:a16="http://schemas.microsoft.com/office/drawing/2014/main" id="{61337C13-FFA6-4FBE-90A8-D8FC152CA181}"/>
                </a:ext>
              </a:extLst>
            </p:cNvPr>
            <p:cNvGrpSpPr>
              <a:grpSpLocks/>
            </p:cNvGrpSpPr>
            <p:nvPr/>
          </p:nvGrpSpPr>
          <p:grpSpPr bwMode="auto">
            <a:xfrm>
              <a:off x="5292080" y="5661248"/>
              <a:ext cx="576064" cy="504056"/>
              <a:chOff x="4139952" y="4725144"/>
              <a:chExt cx="576064" cy="504056"/>
            </a:xfrm>
          </p:grpSpPr>
          <p:sp>
            <p:nvSpPr>
              <p:cNvPr id="122" name="Elipsa 63">
                <a:extLst>
                  <a:ext uri="{FF2B5EF4-FFF2-40B4-BE49-F238E27FC236}">
                    <a16:creationId xmlns:a16="http://schemas.microsoft.com/office/drawing/2014/main" id="{061C3533-7CAE-49BF-97AD-5872C4DD97A6}"/>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3" name="Elipsa 64">
                <a:extLst>
                  <a:ext uri="{FF2B5EF4-FFF2-40B4-BE49-F238E27FC236}">
                    <a16:creationId xmlns:a16="http://schemas.microsoft.com/office/drawing/2014/main" id="{869612F0-DC3E-4443-9C65-5BD701A53251}"/>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0" name="Skupina 48">
              <a:extLst>
                <a:ext uri="{FF2B5EF4-FFF2-40B4-BE49-F238E27FC236}">
                  <a16:creationId xmlns:a16="http://schemas.microsoft.com/office/drawing/2014/main" id="{FA400EF7-5DBA-4CE2-90B7-136E319650C0}"/>
                </a:ext>
              </a:extLst>
            </p:cNvPr>
            <p:cNvGrpSpPr>
              <a:grpSpLocks/>
            </p:cNvGrpSpPr>
            <p:nvPr/>
          </p:nvGrpSpPr>
          <p:grpSpPr bwMode="auto">
            <a:xfrm>
              <a:off x="4716016" y="5949280"/>
              <a:ext cx="576064" cy="504056"/>
              <a:chOff x="4139952" y="4725144"/>
              <a:chExt cx="576064" cy="504056"/>
            </a:xfrm>
          </p:grpSpPr>
          <p:sp>
            <p:nvSpPr>
              <p:cNvPr id="120" name="Elipsa 61">
                <a:extLst>
                  <a:ext uri="{FF2B5EF4-FFF2-40B4-BE49-F238E27FC236}">
                    <a16:creationId xmlns:a16="http://schemas.microsoft.com/office/drawing/2014/main" id="{15F8DB96-4E8A-4FC5-A343-F4A78CA3913E}"/>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21" name="Elipsa 62">
                <a:extLst>
                  <a:ext uri="{FF2B5EF4-FFF2-40B4-BE49-F238E27FC236}">
                    <a16:creationId xmlns:a16="http://schemas.microsoft.com/office/drawing/2014/main" id="{26C6804F-C8C1-499E-B0F0-565A56F72BA2}"/>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1" name="Skupina 51">
              <a:extLst>
                <a:ext uri="{FF2B5EF4-FFF2-40B4-BE49-F238E27FC236}">
                  <a16:creationId xmlns:a16="http://schemas.microsoft.com/office/drawing/2014/main" id="{7C4F4186-6601-4DC4-9405-EDF213091EAE}"/>
                </a:ext>
              </a:extLst>
            </p:cNvPr>
            <p:cNvGrpSpPr>
              <a:grpSpLocks/>
            </p:cNvGrpSpPr>
            <p:nvPr/>
          </p:nvGrpSpPr>
          <p:grpSpPr bwMode="auto">
            <a:xfrm>
              <a:off x="5220072" y="6165304"/>
              <a:ext cx="576064" cy="504056"/>
              <a:chOff x="4139952" y="4725144"/>
              <a:chExt cx="576064" cy="504056"/>
            </a:xfrm>
          </p:grpSpPr>
          <p:sp>
            <p:nvSpPr>
              <p:cNvPr id="118" name="Elipsa 59">
                <a:extLst>
                  <a:ext uri="{FF2B5EF4-FFF2-40B4-BE49-F238E27FC236}">
                    <a16:creationId xmlns:a16="http://schemas.microsoft.com/office/drawing/2014/main" id="{46020EEB-EA68-4EAC-9D35-A63CA32B2C14}"/>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9" name="Elipsa 60">
                <a:extLst>
                  <a:ext uri="{FF2B5EF4-FFF2-40B4-BE49-F238E27FC236}">
                    <a16:creationId xmlns:a16="http://schemas.microsoft.com/office/drawing/2014/main" id="{97B60952-728A-4A0A-97A6-A0B4C2FE5B6A}"/>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2" name="Skupina 54">
              <a:extLst>
                <a:ext uri="{FF2B5EF4-FFF2-40B4-BE49-F238E27FC236}">
                  <a16:creationId xmlns:a16="http://schemas.microsoft.com/office/drawing/2014/main" id="{FA156B53-5146-4CEA-AC63-B7467C325B26}"/>
                </a:ext>
              </a:extLst>
            </p:cNvPr>
            <p:cNvGrpSpPr>
              <a:grpSpLocks/>
            </p:cNvGrpSpPr>
            <p:nvPr/>
          </p:nvGrpSpPr>
          <p:grpSpPr bwMode="auto">
            <a:xfrm>
              <a:off x="5148064" y="5301208"/>
              <a:ext cx="576064" cy="504056"/>
              <a:chOff x="4139952" y="4725144"/>
              <a:chExt cx="576064" cy="504056"/>
            </a:xfrm>
          </p:grpSpPr>
          <p:sp>
            <p:nvSpPr>
              <p:cNvPr id="116" name="Elipsa 57">
                <a:extLst>
                  <a:ext uri="{FF2B5EF4-FFF2-40B4-BE49-F238E27FC236}">
                    <a16:creationId xmlns:a16="http://schemas.microsoft.com/office/drawing/2014/main" id="{9344AEAE-757B-4F5B-82E6-92186605EF90}"/>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7" name="Elipsa 58">
                <a:extLst>
                  <a:ext uri="{FF2B5EF4-FFF2-40B4-BE49-F238E27FC236}">
                    <a16:creationId xmlns:a16="http://schemas.microsoft.com/office/drawing/2014/main" id="{5530424C-2EE4-4231-85E3-E185FC318A15}"/>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13" name="Skupina 57">
              <a:extLst>
                <a:ext uri="{FF2B5EF4-FFF2-40B4-BE49-F238E27FC236}">
                  <a16:creationId xmlns:a16="http://schemas.microsoft.com/office/drawing/2014/main" id="{E1255356-2CA6-4954-BF25-C70045ECF752}"/>
                </a:ext>
              </a:extLst>
            </p:cNvPr>
            <p:cNvGrpSpPr>
              <a:grpSpLocks/>
            </p:cNvGrpSpPr>
            <p:nvPr/>
          </p:nvGrpSpPr>
          <p:grpSpPr bwMode="auto">
            <a:xfrm>
              <a:off x="4716016" y="6309320"/>
              <a:ext cx="576064" cy="504056"/>
              <a:chOff x="4139952" y="4725144"/>
              <a:chExt cx="576064" cy="504056"/>
            </a:xfrm>
          </p:grpSpPr>
          <p:sp>
            <p:nvSpPr>
              <p:cNvPr id="114" name="Elipsa 55">
                <a:extLst>
                  <a:ext uri="{FF2B5EF4-FFF2-40B4-BE49-F238E27FC236}">
                    <a16:creationId xmlns:a16="http://schemas.microsoft.com/office/drawing/2014/main" id="{EEB16A62-B423-44FF-8004-CC6DBAE51884}"/>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15" name="Elipsa 56">
                <a:extLst>
                  <a:ext uri="{FF2B5EF4-FFF2-40B4-BE49-F238E27FC236}">
                    <a16:creationId xmlns:a16="http://schemas.microsoft.com/office/drawing/2014/main" id="{801A89FA-0BAF-411D-8B4E-D6F2F6E63233}"/>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grpSp>
        <p:nvGrpSpPr>
          <p:cNvPr id="132" name="Group 57">
            <a:extLst>
              <a:ext uri="{FF2B5EF4-FFF2-40B4-BE49-F238E27FC236}">
                <a16:creationId xmlns:a16="http://schemas.microsoft.com/office/drawing/2014/main" id="{1FFC34DE-BB88-437D-B91E-EB1336FC53CE}"/>
              </a:ext>
            </a:extLst>
          </p:cNvPr>
          <p:cNvGrpSpPr>
            <a:grpSpLocks/>
          </p:cNvGrpSpPr>
          <p:nvPr/>
        </p:nvGrpSpPr>
        <p:grpSpPr bwMode="auto">
          <a:xfrm>
            <a:off x="10587631" y="3511042"/>
            <a:ext cx="539750" cy="419100"/>
            <a:chOff x="3982" y="3227"/>
            <a:chExt cx="340" cy="264"/>
          </a:xfrm>
        </p:grpSpPr>
        <p:sp>
          <p:nvSpPr>
            <p:cNvPr id="133" name="Freeform 58">
              <a:extLst>
                <a:ext uri="{FF2B5EF4-FFF2-40B4-BE49-F238E27FC236}">
                  <a16:creationId xmlns:a16="http://schemas.microsoft.com/office/drawing/2014/main" id="{0A4368F3-0DA0-4D83-A23C-DDC0C20DCEFF}"/>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34" name="Freeform 59">
              <a:extLst>
                <a:ext uri="{FF2B5EF4-FFF2-40B4-BE49-F238E27FC236}">
                  <a16:creationId xmlns:a16="http://schemas.microsoft.com/office/drawing/2014/main" id="{D472C90D-687D-44CD-B7DC-8172AEC12FC6}"/>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35" name="Group 57">
            <a:extLst>
              <a:ext uri="{FF2B5EF4-FFF2-40B4-BE49-F238E27FC236}">
                <a16:creationId xmlns:a16="http://schemas.microsoft.com/office/drawing/2014/main" id="{E6F4A154-E29C-403E-AA60-79CBA3B03E72}"/>
              </a:ext>
            </a:extLst>
          </p:cNvPr>
          <p:cNvGrpSpPr>
            <a:grpSpLocks/>
          </p:cNvGrpSpPr>
          <p:nvPr/>
        </p:nvGrpSpPr>
        <p:grpSpPr bwMode="auto">
          <a:xfrm>
            <a:off x="10817353" y="3919419"/>
            <a:ext cx="539750" cy="419100"/>
            <a:chOff x="3982" y="3227"/>
            <a:chExt cx="340" cy="264"/>
          </a:xfrm>
        </p:grpSpPr>
        <p:sp>
          <p:nvSpPr>
            <p:cNvPr id="136" name="Freeform 58">
              <a:extLst>
                <a:ext uri="{FF2B5EF4-FFF2-40B4-BE49-F238E27FC236}">
                  <a16:creationId xmlns:a16="http://schemas.microsoft.com/office/drawing/2014/main" id="{AD2E65D7-DE4D-4F3E-8BF6-3609BBCF630F}"/>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37" name="Freeform 59">
              <a:extLst>
                <a:ext uri="{FF2B5EF4-FFF2-40B4-BE49-F238E27FC236}">
                  <a16:creationId xmlns:a16="http://schemas.microsoft.com/office/drawing/2014/main" id="{C619839C-5BF6-4720-B7FC-1E0D11D17ECC}"/>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41" name="Skupina 241">
            <a:extLst>
              <a:ext uri="{FF2B5EF4-FFF2-40B4-BE49-F238E27FC236}">
                <a16:creationId xmlns:a16="http://schemas.microsoft.com/office/drawing/2014/main" id="{29C5B7B1-7D33-40F9-B0C7-ADF48C26853C}"/>
              </a:ext>
            </a:extLst>
          </p:cNvPr>
          <p:cNvGrpSpPr>
            <a:grpSpLocks/>
          </p:cNvGrpSpPr>
          <p:nvPr/>
        </p:nvGrpSpPr>
        <p:grpSpPr bwMode="auto">
          <a:xfrm>
            <a:off x="10464596" y="5242573"/>
            <a:ext cx="1152525" cy="1100138"/>
            <a:chOff x="4283968" y="5301208"/>
            <a:chExt cx="1584176" cy="1512168"/>
          </a:xfrm>
        </p:grpSpPr>
        <p:grpSp>
          <p:nvGrpSpPr>
            <p:cNvPr id="142" name="Skupina 35">
              <a:extLst>
                <a:ext uri="{FF2B5EF4-FFF2-40B4-BE49-F238E27FC236}">
                  <a16:creationId xmlns:a16="http://schemas.microsoft.com/office/drawing/2014/main" id="{8D86A68D-ED28-4477-8D45-5F0F81998C67}"/>
                </a:ext>
              </a:extLst>
            </p:cNvPr>
            <p:cNvGrpSpPr>
              <a:grpSpLocks/>
            </p:cNvGrpSpPr>
            <p:nvPr/>
          </p:nvGrpSpPr>
          <p:grpSpPr bwMode="auto">
            <a:xfrm>
              <a:off x="4283968" y="5373216"/>
              <a:ext cx="576064" cy="504056"/>
              <a:chOff x="4139952" y="4725144"/>
              <a:chExt cx="576064" cy="504056"/>
            </a:xfrm>
          </p:grpSpPr>
          <p:sp>
            <p:nvSpPr>
              <p:cNvPr id="167" name="Elipsa 71">
                <a:extLst>
                  <a:ext uri="{FF2B5EF4-FFF2-40B4-BE49-F238E27FC236}">
                    <a16:creationId xmlns:a16="http://schemas.microsoft.com/office/drawing/2014/main" id="{62528EE3-D136-44CD-9072-E7F358AA7311}"/>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8" name="Elipsa 74">
                <a:extLst>
                  <a:ext uri="{FF2B5EF4-FFF2-40B4-BE49-F238E27FC236}">
                    <a16:creationId xmlns:a16="http://schemas.microsoft.com/office/drawing/2014/main" id="{AB1C475C-8962-48B8-8CFE-73EE0A84D9C8}"/>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3" name="Skupina 36">
              <a:extLst>
                <a:ext uri="{FF2B5EF4-FFF2-40B4-BE49-F238E27FC236}">
                  <a16:creationId xmlns:a16="http://schemas.microsoft.com/office/drawing/2014/main" id="{82FD7195-4863-4366-9E7E-FB99D1D7DA1A}"/>
                </a:ext>
              </a:extLst>
            </p:cNvPr>
            <p:cNvGrpSpPr>
              <a:grpSpLocks/>
            </p:cNvGrpSpPr>
            <p:nvPr/>
          </p:nvGrpSpPr>
          <p:grpSpPr bwMode="auto">
            <a:xfrm>
              <a:off x="4283968" y="5733256"/>
              <a:ext cx="576064" cy="504056"/>
              <a:chOff x="4139952" y="4725144"/>
              <a:chExt cx="576064" cy="504056"/>
            </a:xfrm>
          </p:grpSpPr>
          <p:sp>
            <p:nvSpPr>
              <p:cNvPr id="165" name="Elipsa 69">
                <a:extLst>
                  <a:ext uri="{FF2B5EF4-FFF2-40B4-BE49-F238E27FC236}">
                    <a16:creationId xmlns:a16="http://schemas.microsoft.com/office/drawing/2014/main" id="{42FE5D97-3818-473A-9FB5-10705896EAAD}"/>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6" name="Elipsa 70">
                <a:extLst>
                  <a:ext uri="{FF2B5EF4-FFF2-40B4-BE49-F238E27FC236}">
                    <a16:creationId xmlns:a16="http://schemas.microsoft.com/office/drawing/2014/main" id="{EAF7EF94-4546-48DE-87DC-1658985DCF92}"/>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4" name="Skupina 39">
              <a:extLst>
                <a:ext uri="{FF2B5EF4-FFF2-40B4-BE49-F238E27FC236}">
                  <a16:creationId xmlns:a16="http://schemas.microsoft.com/office/drawing/2014/main" id="{C1E15D7A-356C-4C3F-912D-C06836E72BDC}"/>
                </a:ext>
              </a:extLst>
            </p:cNvPr>
            <p:cNvGrpSpPr>
              <a:grpSpLocks/>
            </p:cNvGrpSpPr>
            <p:nvPr/>
          </p:nvGrpSpPr>
          <p:grpSpPr bwMode="auto">
            <a:xfrm>
              <a:off x="4788024" y="5445224"/>
              <a:ext cx="576064" cy="504056"/>
              <a:chOff x="4139952" y="4725144"/>
              <a:chExt cx="576064" cy="504056"/>
            </a:xfrm>
          </p:grpSpPr>
          <p:sp>
            <p:nvSpPr>
              <p:cNvPr id="163" name="Elipsa 67">
                <a:extLst>
                  <a:ext uri="{FF2B5EF4-FFF2-40B4-BE49-F238E27FC236}">
                    <a16:creationId xmlns:a16="http://schemas.microsoft.com/office/drawing/2014/main" id="{803908CA-939A-4EC9-A3E6-0FEE72FFDCC2}"/>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4" name="Elipsa 68">
                <a:extLst>
                  <a:ext uri="{FF2B5EF4-FFF2-40B4-BE49-F238E27FC236}">
                    <a16:creationId xmlns:a16="http://schemas.microsoft.com/office/drawing/2014/main" id="{5F1F5A3F-D8D2-46C7-84A6-147F21E9FC86}"/>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5" name="Skupina 42">
              <a:extLst>
                <a:ext uri="{FF2B5EF4-FFF2-40B4-BE49-F238E27FC236}">
                  <a16:creationId xmlns:a16="http://schemas.microsoft.com/office/drawing/2014/main" id="{C72941FC-8BDC-4D3D-BA63-FF90CBFEF12F}"/>
                </a:ext>
              </a:extLst>
            </p:cNvPr>
            <p:cNvGrpSpPr>
              <a:grpSpLocks/>
            </p:cNvGrpSpPr>
            <p:nvPr/>
          </p:nvGrpSpPr>
          <p:grpSpPr bwMode="auto">
            <a:xfrm>
              <a:off x="4355976" y="6093296"/>
              <a:ext cx="576064" cy="504056"/>
              <a:chOff x="4139952" y="4725144"/>
              <a:chExt cx="576064" cy="504056"/>
            </a:xfrm>
          </p:grpSpPr>
          <p:sp>
            <p:nvSpPr>
              <p:cNvPr id="161" name="Elipsa 65">
                <a:extLst>
                  <a:ext uri="{FF2B5EF4-FFF2-40B4-BE49-F238E27FC236}">
                    <a16:creationId xmlns:a16="http://schemas.microsoft.com/office/drawing/2014/main" id="{8D9DC974-981D-435A-9533-3EA4C65A6A05}"/>
                  </a:ext>
                </a:extLst>
              </p:cNvPr>
              <p:cNvSpPr/>
              <p:nvPr/>
            </p:nvSpPr>
            <p:spPr>
              <a:xfrm>
                <a:off x="4139951"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2" name="Elipsa 66">
                <a:extLst>
                  <a:ext uri="{FF2B5EF4-FFF2-40B4-BE49-F238E27FC236}">
                    <a16:creationId xmlns:a16="http://schemas.microsoft.com/office/drawing/2014/main" id="{8CBDFA0F-79A7-4889-A0B1-BB84E4EE224C}"/>
                  </a:ext>
                </a:extLst>
              </p:cNvPr>
              <p:cNvSpPr/>
              <p:nvPr/>
            </p:nvSpPr>
            <p:spPr>
              <a:xfrm>
                <a:off x="4283967"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6" name="Skupina 45">
              <a:extLst>
                <a:ext uri="{FF2B5EF4-FFF2-40B4-BE49-F238E27FC236}">
                  <a16:creationId xmlns:a16="http://schemas.microsoft.com/office/drawing/2014/main" id="{BE518394-2A56-4385-97A3-DFC3C61B9A6B}"/>
                </a:ext>
              </a:extLst>
            </p:cNvPr>
            <p:cNvGrpSpPr>
              <a:grpSpLocks/>
            </p:cNvGrpSpPr>
            <p:nvPr/>
          </p:nvGrpSpPr>
          <p:grpSpPr bwMode="auto">
            <a:xfrm>
              <a:off x="5292080" y="5661248"/>
              <a:ext cx="576064" cy="504056"/>
              <a:chOff x="4139952" y="4725144"/>
              <a:chExt cx="576064" cy="504056"/>
            </a:xfrm>
          </p:grpSpPr>
          <p:sp>
            <p:nvSpPr>
              <p:cNvPr id="159" name="Elipsa 63">
                <a:extLst>
                  <a:ext uri="{FF2B5EF4-FFF2-40B4-BE49-F238E27FC236}">
                    <a16:creationId xmlns:a16="http://schemas.microsoft.com/office/drawing/2014/main" id="{8B630824-4DCE-4907-851B-47317A08A547}"/>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60" name="Elipsa 64">
                <a:extLst>
                  <a:ext uri="{FF2B5EF4-FFF2-40B4-BE49-F238E27FC236}">
                    <a16:creationId xmlns:a16="http://schemas.microsoft.com/office/drawing/2014/main" id="{8907187B-D176-442C-A9E4-03C19CD4FA49}"/>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7" name="Skupina 48">
              <a:extLst>
                <a:ext uri="{FF2B5EF4-FFF2-40B4-BE49-F238E27FC236}">
                  <a16:creationId xmlns:a16="http://schemas.microsoft.com/office/drawing/2014/main" id="{13478E02-2F04-44F5-8B42-8B9142EB8884}"/>
                </a:ext>
              </a:extLst>
            </p:cNvPr>
            <p:cNvGrpSpPr>
              <a:grpSpLocks/>
            </p:cNvGrpSpPr>
            <p:nvPr/>
          </p:nvGrpSpPr>
          <p:grpSpPr bwMode="auto">
            <a:xfrm>
              <a:off x="4716016" y="5949280"/>
              <a:ext cx="576064" cy="504056"/>
              <a:chOff x="4139952" y="4725144"/>
              <a:chExt cx="576064" cy="504056"/>
            </a:xfrm>
          </p:grpSpPr>
          <p:sp>
            <p:nvSpPr>
              <p:cNvPr id="157" name="Elipsa 61">
                <a:extLst>
                  <a:ext uri="{FF2B5EF4-FFF2-40B4-BE49-F238E27FC236}">
                    <a16:creationId xmlns:a16="http://schemas.microsoft.com/office/drawing/2014/main" id="{CAD05573-FDB2-4E8C-9850-4DFBC696431A}"/>
                  </a:ext>
                </a:extLst>
              </p:cNvPr>
              <p:cNvSpPr/>
              <p:nvPr/>
            </p:nvSpPr>
            <p:spPr>
              <a:xfrm>
                <a:off x="4139952" y="4725144"/>
                <a:ext cx="576064" cy="504055"/>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58" name="Elipsa 62">
                <a:extLst>
                  <a:ext uri="{FF2B5EF4-FFF2-40B4-BE49-F238E27FC236}">
                    <a16:creationId xmlns:a16="http://schemas.microsoft.com/office/drawing/2014/main" id="{F4596E86-AA4D-459C-A5CB-842DFB1D10F6}"/>
                  </a:ext>
                </a:extLst>
              </p:cNvPr>
              <p:cNvSpPr/>
              <p:nvPr/>
            </p:nvSpPr>
            <p:spPr>
              <a:xfrm>
                <a:off x="4283968" y="4797151"/>
                <a:ext cx="288032" cy="72009"/>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8" name="Skupina 51">
              <a:extLst>
                <a:ext uri="{FF2B5EF4-FFF2-40B4-BE49-F238E27FC236}">
                  <a16:creationId xmlns:a16="http://schemas.microsoft.com/office/drawing/2014/main" id="{49B51752-9B41-41C9-9CB0-26A7D750D951}"/>
                </a:ext>
              </a:extLst>
            </p:cNvPr>
            <p:cNvGrpSpPr>
              <a:grpSpLocks/>
            </p:cNvGrpSpPr>
            <p:nvPr/>
          </p:nvGrpSpPr>
          <p:grpSpPr bwMode="auto">
            <a:xfrm>
              <a:off x="5220072" y="6165304"/>
              <a:ext cx="576064" cy="504056"/>
              <a:chOff x="4139952" y="4725144"/>
              <a:chExt cx="576064" cy="504056"/>
            </a:xfrm>
          </p:grpSpPr>
          <p:sp>
            <p:nvSpPr>
              <p:cNvPr id="155" name="Elipsa 59">
                <a:extLst>
                  <a:ext uri="{FF2B5EF4-FFF2-40B4-BE49-F238E27FC236}">
                    <a16:creationId xmlns:a16="http://schemas.microsoft.com/office/drawing/2014/main" id="{A5A84C44-9BC4-4040-9FF1-2B34CDEABA73}"/>
                  </a:ext>
                </a:extLst>
              </p:cNvPr>
              <p:cNvSpPr/>
              <p:nvPr/>
            </p:nvSpPr>
            <p:spPr>
              <a:xfrm>
                <a:off x="4139951"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56" name="Elipsa 60">
                <a:extLst>
                  <a:ext uri="{FF2B5EF4-FFF2-40B4-BE49-F238E27FC236}">
                    <a16:creationId xmlns:a16="http://schemas.microsoft.com/office/drawing/2014/main" id="{955228D1-A740-459B-866B-5075320A0C11}"/>
                  </a:ext>
                </a:extLst>
              </p:cNvPr>
              <p:cNvSpPr/>
              <p:nvPr/>
            </p:nvSpPr>
            <p:spPr>
              <a:xfrm>
                <a:off x="4283967"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49" name="Skupina 54">
              <a:extLst>
                <a:ext uri="{FF2B5EF4-FFF2-40B4-BE49-F238E27FC236}">
                  <a16:creationId xmlns:a16="http://schemas.microsoft.com/office/drawing/2014/main" id="{22CFF9A6-B002-467C-A767-27A8441B4450}"/>
                </a:ext>
              </a:extLst>
            </p:cNvPr>
            <p:cNvGrpSpPr>
              <a:grpSpLocks/>
            </p:cNvGrpSpPr>
            <p:nvPr/>
          </p:nvGrpSpPr>
          <p:grpSpPr bwMode="auto">
            <a:xfrm>
              <a:off x="5148064" y="5301208"/>
              <a:ext cx="576064" cy="504056"/>
              <a:chOff x="4139952" y="4725144"/>
              <a:chExt cx="576064" cy="504056"/>
            </a:xfrm>
          </p:grpSpPr>
          <p:sp>
            <p:nvSpPr>
              <p:cNvPr id="153" name="Elipsa 57">
                <a:extLst>
                  <a:ext uri="{FF2B5EF4-FFF2-40B4-BE49-F238E27FC236}">
                    <a16:creationId xmlns:a16="http://schemas.microsoft.com/office/drawing/2014/main" id="{4B893CF3-339E-4537-8D12-0836F7C90B89}"/>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54" name="Elipsa 58">
                <a:extLst>
                  <a:ext uri="{FF2B5EF4-FFF2-40B4-BE49-F238E27FC236}">
                    <a16:creationId xmlns:a16="http://schemas.microsoft.com/office/drawing/2014/main" id="{E0808312-C56E-4763-8FFE-149F19535405}"/>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nvGrpSpPr>
            <p:cNvPr id="150" name="Skupina 57">
              <a:extLst>
                <a:ext uri="{FF2B5EF4-FFF2-40B4-BE49-F238E27FC236}">
                  <a16:creationId xmlns:a16="http://schemas.microsoft.com/office/drawing/2014/main" id="{B9F324A3-6C5B-41F6-98A5-952E8AD20C1E}"/>
                </a:ext>
              </a:extLst>
            </p:cNvPr>
            <p:cNvGrpSpPr>
              <a:grpSpLocks/>
            </p:cNvGrpSpPr>
            <p:nvPr/>
          </p:nvGrpSpPr>
          <p:grpSpPr bwMode="auto">
            <a:xfrm>
              <a:off x="4716016" y="6309320"/>
              <a:ext cx="576064" cy="504056"/>
              <a:chOff x="4139952" y="4725144"/>
              <a:chExt cx="576064" cy="504056"/>
            </a:xfrm>
          </p:grpSpPr>
          <p:sp>
            <p:nvSpPr>
              <p:cNvPr id="151" name="Elipsa 55">
                <a:extLst>
                  <a:ext uri="{FF2B5EF4-FFF2-40B4-BE49-F238E27FC236}">
                    <a16:creationId xmlns:a16="http://schemas.microsoft.com/office/drawing/2014/main" id="{50E54477-DD34-455E-804B-358CA23FE815}"/>
                  </a:ext>
                </a:extLst>
              </p:cNvPr>
              <p:cNvSpPr/>
              <p:nvPr/>
            </p:nvSpPr>
            <p:spPr>
              <a:xfrm>
                <a:off x="4139952" y="4725144"/>
                <a:ext cx="576064" cy="504056"/>
              </a:xfrm>
              <a:prstGeom prst="ellipse">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52" name="Elipsa 56">
                <a:extLst>
                  <a:ext uri="{FF2B5EF4-FFF2-40B4-BE49-F238E27FC236}">
                    <a16:creationId xmlns:a16="http://schemas.microsoft.com/office/drawing/2014/main" id="{998ADB3F-FA55-4766-A75E-909D4BE9D2D0}"/>
                  </a:ext>
                </a:extLst>
              </p:cNvPr>
              <p:cNvSpPr/>
              <p:nvPr/>
            </p:nvSpPr>
            <p:spPr>
              <a:xfrm>
                <a:off x="4283968" y="4797153"/>
                <a:ext cx="288032" cy="72007"/>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endParaRPr>
              </a:p>
            </p:txBody>
          </p:sp>
        </p:grpSp>
      </p:grpSp>
      <p:grpSp>
        <p:nvGrpSpPr>
          <p:cNvPr id="169" name="Group 57">
            <a:extLst>
              <a:ext uri="{FF2B5EF4-FFF2-40B4-BE49-F238E27FC236}">
                <a16:creationId xmlns:a16="http://schemas.microsoft.com/office/drawing/2014/main" id="{D654CFBE-624F-4336-B0D0-F3F226ADF102}"/>
              </a:ext>
            </a:extLst>
          </p:cNvPr>
          <p:cNvGrpSpPr>
            <a:grpSpLocks/>
          </p:cNvGrpSpPr>
          <p:nvPr/>
        </p:nvGrpSpPr>
        <p:grpSpPr bwMode="auto">
          <a:xfrm>
            <a:off x="10496771" y="5430793"/>
            <a:ext cx="539750" cy="419100"/>
            <a:chOff x="3982" y="3227"/>
            <a:chExt cx="340" cy="264"/>
          </a:xfrm>
        </p:grpSpPr>
        <p:sp>
          <p:nvSpPr>
            <p:cNvPr id="170" name="Freeform 58">
              <a:extLst>
                <a:ext uri="{FF2B5EF4-FFF2-40B4-BE49-F238E27FC236}">
                  <a16:creationId xmlns:a16="http://schemas.microsoft.com/office/drawing/2014/main" id="{D926BFDA-7838-4347-B549-5AC710A076A6}"/>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1" name="Freeform 59">
              <a:extLst>
                <a:ext uri="{FF2B5EF4-FFF2-40B4-BE49-F238E27FC236}">
                  <a16:creationId xmlns:a16="http://schemas.microsoft.com/office/drawing/2014/main" id="{CA735732-DB10-4FDE-9BAB-8FE3EAA6542D}"/>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72" name="Group 57">
            <a:extLst>
              <a:ext uri="{FF2B5EF4-FFF2-40B4-BE49-F238E27FC236}">
                <a16:creationId xmlns:a16="http://schemas.microsoft.com/office/drawing/2014/main" id="{82ED4CBA-F31E-45E6-BF26-7AE569A8FA02}"/>
              </a:ext>
            </a:extLst>
          </p:cNvPr>
          <p:cNvGrpSpPr>
            <a:grpSpLocks/>
          </p:cNvGrpSpPr>
          <p:nvPr/>
        </p:nvGrpSpPr>
        <p:grpSpPr bwMode="auto">
          <a:xfrm>
            <a:off x="10859919" y="5806929"/>
            <a:ext cx="539750" cy="419100"/>
            <a:chOff x="3982" y="3227"/>
            <a:chExt cx="340" cy="264"/>
          </a:xfrm>
        </p:grpSpPr>
        <p:sp>
          <p:nvSpPr>
            <p:cNvPr id="173" name="Freeform 58">
              <a:extLst>
                <a:ext uri="{FF2B5EF4-FFF2-40B4-BE49-F238E27FC236}">
                  <a16:creationId xmlns:a16="http://schemas.microsoft.com/office/drawing/2014/main" id="{719E900D-B7F1-45F0-8641-F7B166BE29C0}"/>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 name="Freeform 59">
              <a:extLst>
                <a:ext uri="{FF2B5EF4-FFF2-40B4-BE49-F238E27FC236}">
                  <a16:creationId xmlns:a16="http://schemas.microsoft.com/office/drawing/2014/main" id="{E45A1F1E-41DA-4F91-B3BD-C66216A2B1B3}"/>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75" name="Group 57">
            <a:extLst>
              <a:ext uri="{FF2B5EF4-FFF2-40B4-BE49-F238E27FC236}">
                <a16:creationId xmlns:a16="http://schemas.microsoft.com/office/drawing/2014/main" id="{45D15FD7-974D-4109-A2E3-6FC9D9285883}"/>
              </a:ext>
            </a:extLst>
          </p:cNvPr>
          <p:cNvGrpSpPr>
            <a:grpSpLocks/>
          </p:cNvGrpSpPr>
          <p:nvPr/>
        </p:nvGrpSpPr>
        <p:grpSpPr bwMode="auto">
          <a:xfrm>
            <a:off x="10973254" y="5369318"/>
            <a:ext cx="539750" cy="419100"/>
            <a:chOff x="3982" y="3227"/>
            <a:chExt cx="340" cy="264"/>
          </a:xfrm>
        </p:grpSpPr>
        <p:sp>
          <p:nvSpPr>
            <p:cNvPr id="176" name="Freeform 58">
              <a:extLst>
                <a:ext uri="{FF2B5EF4-FFF2-40B4-BE49-F238E27FC236}">
                  <a16:creationId xmlns:a16="http://schemas.microsoft.com/office/drawing/2014/main" id="{96816E7B-F187-4E04-9E2A-81995CA359DF}"/>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7" name="Freeform 59">
              <a:extLst>
                <a:ext uri="{FF2B5EF4-FFF2-40B4-BE49-F238E27FC236}">
                  <a16:creationId xmlns:a16="http://schemas.microsoft.com/office/drawing/2014/main" id="{9B02E132-E4CB-4C46-9771-103A194F0A48}"/>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78" name="Group 57">
            <a:extLst>
              <a:ext uri="{FF2B5EF4-FFF2-40B4-BE49-F238E27FC236}">
                <a16:creationId xmlns:a16="http://schemas.microsoft.com/office/drawing/2014/main" id="{CE566950-8949-4860-8FF8-BB6D0D4E0031}"/>
              </a:ext>
            </a:extLst>
          </p:cNvPr>
          <p:cNvGrpSpPr>
            <a:grpSpLocks/>
          </p:cNvGrpSpPr>
          <p:nvPr/>
        </p:nvGrpSpPr>
        <p:grpSpPr bwMode="auto">
          <a:xfrm>
            <a:off x="10489019" y="5780986"/>
            <a:ext cx="539750" cy="419100"/>
            <a:chOff x="3982" y="3227"/>
            <a:chExt cx="340" cy="264"/>
          </a:xfrm>
        </p:grpSpPr>
        <p:sp>
          <p:nvSpPr>
            <p:cNvPr id="179" name="Freeform 58">
              <a:extLst>
                <a:ext uri="{FF2B5EF4-FFF2-40B4-BE49-F238E27FC236}">
                  <a16:creationId xmlns:a16="http://schemas.microsoft.com/office/drawing/2014/main" id="{FA57196C-441C-4998-9D11-F4E12E55820D}"/>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0" name="Freeform 59">
              <a:extLst>
                <a:ext uri="{FF2B5EF4-FFF2-40B4-BE49-F238E27FC236}">
                  <a16:creationId xmlns:a16="http://schemas.microsoft.com/office/drawing/2014/main" id="{CFFD29BB-5D30-4420-9BA4-3FE21E53BF36}"/>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81" name="Group 57">
            <a:extLst>
              <a:ext uri="{FF2B5EF4-FFF2-40B4-BE49-F238E27FC236}">
                <a16:creationId xmlns:a16="http://schemas.microsoft.com/office/drawing/2014/main" id="{ACD6C351-7245-43E1-AB07-D1521AA6CB5D}"/>
              </a:ext>
            </a:extLst>
          </p:cNvPr>
          <p:cNvGrpSpPr>
            <a:grpSpLocks/>
          </p:cNvGrpSpPr>
          <p:nvPr/>
        </p:nvGrpSpPr>
        <p:grpSpPr bwMode="auto">
          <a:xfrm>
            <a:off x="11254782" y="5585473"/>
            <a:ext cx="539750" cy="419100"/>
            <a:chOff x="3982" y="3227"/>
            <a:chExt cx="340" cy="264"/>
          </a:xfrm>
        </p:grpSpPr>
        <p:sp>
          <p:nvSpPr>
            <p:cNvPr id="182" name="Freeform 58">
              <a:extLst>
                <a:ext uri="{FF2B5EF4-FFF2-40B4-BE49-F238E27FC236}">
                  <a16:creationId xmlns:a16="http://schemas.microsoft.com/office/drawing/2014/main" id="{69987E07-A8C4-4445-90DE-B677B25F4DDD}"/>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3" name="Freeform 59">
              <a:extLst>
                <a:ext uri="{FF2B5EF4-FFF2-40B4-BE49-F238E27FC236}">
                  <a16:creationId xmlns:a16="http://schemas.microsoft.com/office/drawing/2014/main" id="{BCB93F82-7096-45EF-AC4D-C776CCEB8CF4}"/>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84" name="Group 57">
            <a:extLst>
              <a:ext uri="{FF2B5EF4-FFF2-40B4-BE49-F238E27FC236}">
                <a16:creationId xmlns:a16="http://schemas.microsoft.com/office/drawing/2014/main" id="{03AA2481-8271-4D18-A1EB-07948D749C88}"/>
              </a:ext>
            </a:extLst>
          </p:cNvPr>
          <p:cNvGrpSpPr>
            <a:grpSpLocks/>
          </p:cNvGrpSpPr>
          <p:nvPr/>
        </p:nvGrpSpPr>
        <p:grpSpPr bwMode="auto">
          <a:xfrm>
            <a:off x="10863682" y="6049325"/>
            <a:ext cx="539750" cy="419100"/>
            <a:chOff x="3982" y="3227"/>
            <a:chExt cx="340" cy="264"/>
          </a:xfrm>
        </p:grpSpPr>
        <p:sp>
          <p:nvSpPr>
            <p:cNvPr id="185" name="Freeform 58">
              <a:extLst>
                <a:ext uri="{FF2B5EF4-FFF2-40B4-BE49-F238E27FC236}">
                  <a16:creationId xmlns:a16="http://schemas.microsoft.com/office/drawing/2014/main" id="{C786604B-26AD-4696-9F50-D410DD7271B7}"/>
                </a:ext>
              </a:extLst>
            </p:cNvPr>
            <p:cNvSpPr>
              <a:spLocks noChangeAspect="1"/>
            </p:cNvSpPr>
            <p:nvPr/>
          </p:nvSpPr>
          <p:spPr bwMode="auto">
            <a:xfrm rot="10800000">
              <a:off x="3982" y="3227"/>
              <a:ext cx="340" cy="264"/>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solidFill>
              <a:srgbClr val="FF6600"/>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6" name="Freeform 59">
              <a:extLst>
                <a:ext uri="{FF2B5EF4-FFF2-40B4-BE49-F238E27FC236}">
                  <a16:creationId xmlns:a16="http://schemas.microsoft.com/office/drawing/2014/main" id="{D4681F96-AA1E-4358-89E2-07B008B6E0F6}"/>
                </a:ext>
              </a:extLst>
            </p:cNvPr>
            <p:cNvSpPr>
              <a:spLocks noChangeAspect="1"/>
            </p:cNvSpPr>
            <p:nvPr/>
          </p:nvSpPr>
          <p:spPr bwMode="auto">
            <a:xfrm rot="10800000">
              <a:off x="4003" y="3252"/>
              <a:ext cx="296" cy="21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solidFill>
              <a:srgbClr val="FFCC66"/>
            </a:soli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 name="Skupina 1"/>
          <p:cNvGrpSpPr/>
          <p:nvPr/>
        </p:nvGrpSpPr>
        <p:grpSpPr>
          <a:xfrm rot="5655605">
            <a:off x="139868" y="4115793"/>
            <a:ext cx="615435" cy="672564"/>
            <a:chOff x="206400" y="4724583"/>
            <a:chExt cx="1008594" cy="1007424"/>
          </a:xfrm>
        </p:grpSpPr>
        <p:grpSp>
          <p:nvGrpSpPr>
            <p:cNvPr id="188" name="Skupina 19">
              <a:extLst>
                <a:ext uri="{FF2B5EF4-FFF2-40B4-BE49-F238E27FC236}">
                  <a16:creationId xmlns:a16="http://schemas.microsoft.com/office/drawing/2014/main" id="{67B02682-35AA-48F8-8019-90CBB828BFA3}"/>
                </a:ext>
              </a:extLst>
            </p:cNvPr>
            <p:cNvGrpSpPr>
              <a:grpSpLocks/>
            </p:cNvGrpSpPr>
            <p:nvPr/>
          </p:nvGrpSpPr>
          <p:grpSpPr bwMode="auto">
            <a:xfrm rot="10800000">
              <a:off x="206400" y="4724583"/>
              <a:ext cx="1008594" cy="1007424"/>
              <a:chOff x="1258888" y="1628775"/>
              <a:chExt cx="1441450" cy="1439863"/>
            </a:xfrm>
            <a:solidFill>
              <a:schemeClr val="tx1"/>
            </a:solidFill>
          </p:grpSpPr>
          <p:sp>
            <p:nvSpPr>
              <p:cNvPr id="190" name="Elipsa 14">
                <a:extLst>
                  <a:ext uri="{FF2B5EF4-FFF2-40B4-BE49-F238E27FC236}">
                    <a16:creationId xmlns:a16="http://schemas.microsoft.com/office/drawing/2014/main" id="{160194E1-6182-4358-87BA-D013DE7C218A}"/>
                  </a:ext>
                </a:extLst>
              </p:cNvPr>
              <p:cNvSpPr/>
              <p:nvPr/>
            </p:nvSpPr>
            <p:spPr>
              <a:xfrm>
                <a:off x="1259625" y="1627862"/>
                <a:ext cx="1440691" cy="1440776"/>
              </a:xfrm>
              <a:prstGeom prst="ellipse">
                <a:avLst/>
              </a:prstGeom>
              <a:grp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solidFill>
                    <a:schemeClr val="tx1"/>
                  </a:solidFill>
                  <a:latin typeface="Arial" pitchFamily="34" charset="0"/>
                </a:endParaRPr>
              </a:p>
            </p:txBody>
          </p:sp>
          <p:sp>
            <p:nvSpPr>
              <p:cNvPr id="191" name="Volný tvar 77">
                <a:extLst>
                  <a:ext uri="{FF2B5EF4-FFF2-40B4-BE49-F238E27FC236}">
                    <a16:creationId xmlns:a16="http://schemas.microsoft.com/office/drawing/2014/main" id="{93249AF0-CC44-4ED7-87DA-3F333BFA3244}"/>
                  </a:ext>
                </a:extLst>
              </p:cNvPr>
              <p:cNvSpPr/>
              <p:nvPr/>
            </p:nvSpPr>
            <p:spPr>
              <a:xfrm rot="16200000">
                <a:off x="1881271" y="2592183"/>
                <a:ext cx="211012" cy="741898"/>
              </a:xfrm>
              <a:custGeom>
                <a:avLst/>
                <a:gdLst>
                  <a:gd name="connsiteX0" fmla="*/ 252186 w 558800"/>
                  <a:gd name="connsiteY0" fmla="*/ 3628 h 1106714"/>
                  <a:gd name="connsiteX1" fmla="*/ 12700 w 558800"/>
                  <a:gd name="connsiteY1" fmla="*/ 537028 h 1106714"/>
                  <a:gd name="connsiteX2" fmla="*/ 328386 w 558800"/>
                  <a:gd name="connsiteY2" fmla="*/ 1103085 h 1106714"/>
                  <a:gd name="connsiteX3" fmla="*/ 546100 w 558800"/>
                  <a:gd name="connsiteY3" fmla="*/ 515257 h 1106714"/>
                  <a:gd name="connsiteX4" fmla="*/ 252186 w 558800"/>
                  <a:gd name="connsiteY4" fmla="*/ 3628 h 1106714"/>
                  <a:gd name="connsiteX0" fmla="*/ 183953 w 586094"/>
                  <a:gd name="connsiteY0" fmla="*/ 3628 h 2015164"/>
                  <a:gd name="connsiteX1" fmla="*/ 26347 w 586094"/>
                  <a:gd name="connsiteY1" fmla="*/ 1445478 h 2015164"/>
                  <a:gd name="connsiteX2" fmla="*/ 342033 w 586094"/>
                  <a:gd name="connsiteY2" fmla="*/ 2011535 h 2015164"/>
                  <a:gd name="connsiteX3" fmla="*/ 559747 w 586094"/>
                  <a:gd name="connsiteY3" fmla="*/ 1423707 h 2015164"/>
                  <a:gd name="connsiteX4" fmla="*/ 183953 w 586094"/>
                  <a:gd name="connsiteY4" fmla="*/ 3628 h 2015164"/>
                  <a:gd name="connsiteX0" fmla="*/ 169607 w 557402"/>
                  <a:gd name="connsiteY0" fmla="*/ 3628 h 2383521"/>
                  <a:gd name="connsiteX1" fmla="*/ 12001 w 557402"/>
                  <a:gd name="connsiteY1" fmla="*/ 1445478 h 2383521"/>
                  <a:gd name="connsiteX2" fmla="*/ 241615 w 557402"/>
                  <a:gd name="connsiteY2" fmla="*/ 2379892 h 2383521"/>
                  <a:gd name="connsiteX3" fmla="*/ 545401 w 557402"/>
                  <a:gd name="connsiteY3" fmla="*/ 1423707 h 2383521"/>
                  <a:gd name="connsiteX4" fmla="*/ 169607 w 557402"/>
                  <a:gd name="connsiteY4" fmla="*/ 3628 h 2383521"/>
                  <a:gd name="connsiteX0" fmla="*/ 242292 w 1550437"/>
                  <a:gd name="connsiteY0" fmla="*/ 36286 h 2448836"/>
                  <a:gd name="connsiteX1" fmla="*/ 84686 w 1550437"/>
                  <a:gd name="connsiteY1" fmla="*/ 1478136 h 2448836"/>
                  <a:gd name="connsiteX2" fmla="*/ 314300 w 1550437"/>
                  <a:gd name="connsiteY2" fmla="*/ 2412550 h 2448836"/>
                  <a:gd name="connsiteX3" fmla="*/ 1538436 w 1550437"/>
                  <a:gd name="connsiteY3" fmla="*/ 1260422 h 2448836"/>
                  <a:gd name="connsiteX4" fmla="*/ 242292 w 1550437"/>
                  <a:gd name="connsiteY4" fmla="*/ 36286 h 2448836"/>
                  <a:gd name="connsiteX0" fmla="*/ 1092120 w 2400265"/>
                  <a:gd name="connsiteY0" fmla="*/ 0 h 2376264"/>
                  <a:gd name="connsiteX1" fmla="*/ 12001 w 2400265"/>
                  <a:gd name="connsiteY1" fmla="*/ 1224135 h 2376264"/>
                  <a:gd name="connsiteX2" fmla="*/ 1164128 w 2400265"/>
                  <a:gd name="connsiteY2" fmla="*/ 2376264 h 2376264"/>
                  <a:gd name="connsiteX3" fmla="*/ 2388264 w 2400265"/>
                  <a:gd name="connsiteY3" fmla="*/ 1224136 h 2376264"/>
                  <a:gd name="connsiteX4" fmla="*/ 1092120 w 2400265"/>
                  <a:gd name="connsiteY4" fmla="*/ 0 h 2376264"/>
                  <a:gd name="connsiteX0" fmla="*/ 1152128 w 2376263"/>
                  <a:gd name="connsiteY0" fmla="*/ 0 h 2376265"/>
                  <a:gd name="connsiteX1" fmla="*/ 0 w 2376263"/>
                  <a:gd name="connsiteY1" fmla="*/ 1224136 h 2376265"/>
                  <a:gd name="connsiteX2" fmla="*/ 1152127 w 2376263"/>
                  <a:gd name="connsiteY2" fmla="*/ 2376265 h 2376265"/>
                  <a:gd name="connsiteX3" fmla="*/ 2376263 w 2376263"/>
                  <a:gd name="connsiteY3" fmla="*/ 1224137 h 2376265"/>
                  <a:gd name="connsiteX4" fmla="*/ 1152128 w 2376263"/>
                  <a:gd name="connsiteY4" fmla="*/ 0 h 2376265"/>
                  <a:gd name="connsiteX0" fmla="*/ 360040 w 1584175"/>
                  <a:gd name="connsiteY0" fmla="*/ 0 h 2376265"/>
                  <a:gd name="connsiteX1" fmla="*/ 0 w 1584175"/>
                  <a:gd name="connsiteY1" fmla="*/ 1224137 h 2376265"/>
                  <a:gd name="connsiteX2" fmla="*/ 360039 w 1584175"/>
                  <a:gd name="connsiteY2" fmla="*/ 2376265 h 2376265"/>
                  <a:gd name="connsiteX3" fmla="*/ 1584175 w 1584175"/>
                  <a:gd name="connsiteY3" fmla="*/ 1224137 h 2376265"/>
                  <a:gd name="connsiteX4" fmla="*/ 360040 w 1584175"/>
                  <a:gd name="connsiteY4" fmla="*/ 0 h 2376265"/>
                  <a:gd name="connsiteX0" fmla="*/ 360040 w 720080"/>
                  <a:gd name="connsiteY0" fmla="*/ 0 h 2376265"/>
                  <a:gd name="connsiteX1" fmla="*/ 0 w 720080"/>
                  <a:gd name="connsiteY1" fmla="*/ 1224137 h 2376265"/>
                  <a:gd name="connsiteX2" fmla="*/ 360039 w 720080"/>
                  <a:gd name="connsiteY2" fmla="*/ 2376265 h 2376265"/>
                  <a:gd name="connsiteX3" fmla="*/ 720080 w 720080"/>
                  <a:gd name="connsiteY3" fmla="*/ 1224137 h 2376265"/>
                  <a:gd name="connsiteX4" fmla="*/ 360040 w 720080"/>
                  <a:gd name="connsiteY4" fmla="*/ 0 h 237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0" h="2376265">
                    <a:moveTo>
                      <a:pt x="360040" y="0"/>
                    </a:moveTo>
                    <a:cubicBezTo>
                      <a:pt x="240027" y="0"/>
                      <a:pt x="0" y="828093"/>
                      <a:pt x="0" y="1224137"/>
                    </a:cubicBezTo>
                    <a:cubicBezTo>
                      <a:pt x="0" y="1620181"/>
                      <a:pt x="240026" y="2376265"/>
                      <a:pt x="360039" y="2376265"/>
                    </a:cubicBezTo>
                    <a:cubicBezTo>
                      <a:pt x="480052" y="2376265"/>
                      <a:pt x="720080" y="1620181"/>
                      <a:pt x="720080" y="1224137"/>
                    </a:cubicBezTo>
                    <a:cubicBezTo>
                      <a:pt x="720080" y="828093"/>
                      <a:pt x="480053" y="0"/>
                      <a:pt x="360040" y="0"/>
                    </a:cubicBezTo>
                    <a:close/>
                  </a:path>
                </a:pathLst>
              </a:custGeom>
              <a:grp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205" name="Ovál 204">
              <a:extLst>
                <a:ext uri="{FF2B5EF4-FFF2-40B4-BE49-F238E27FC236}">
                  <a16:creationId xmlns:a16="http://schemas.microsoft.com/office/drawing/2014/main" id="{DD2D2D2B-7FC4-4BCB-AA33-84DF6F180C60}"/>
                </a:ext>
              </a:extLst>
            </p:cNvPr>
            <p:cNvSpPr/>
            <p:nvPr/>
          </p:nvSpPr>
          <p:spPr>
            <a:xfrm>
              <a:off x="411331" y="4739859"/>
              <a:ext cx="627450" cy="181347"/>
            </a:xfrm>
            <a:prstGeom prst="ellipse">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213" name="TextovéPole 212">
            <a:extLst>
              <a:ext uri="{FF2B5EF4-FFF2-40B4-BE49-F238E27FC236}">
                <a16:creationId xmlns:a16="http://schemas.microsoft.com/office/drawing/2014/main" id="{9BDBECA6-2187-4F58-92E7-9697D64A8C1B}"/>
              </a:ext>
            </a:extLst>
          </p:cNvPr>
          <p:cNvSpPr txBox="1">
            <a:spLocks noChangeArrowheads="1"/>
          </p:cNvSpPr>
          <p:nvPr/>
        </p:nvSpPr>
        <p:spPr bwMode="auto">
          <a:xfrm>
            <a:off x="10263328" y="1279782"/>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WAT - </a:t>
            </a:r>
            <a:r>
              <a:rPr lang="cs-CZ" altLang="cs-CZ" sz="1200" b="1" dirty="0" err="1">
                <a:latin typeface="Arial" panose="020B0604020202020204" pitchFamily="34" charset="0"/>
              </a:rPr>
              <a:t>lipolysis</a:t>
            </a:r>
            <a:endParaRPr lang="cs-CZ" altLang="cs-CZ" sz="1200" b="1" dirty="0">
              <a:latin typeface="Arial" panose="020B0604020202020204" pitchFamily="34" charset="0"/>
            </a:endParaRPr>
          </a:p>
        </p:txBody>
      </p:sp>
      <p:sp>
        <p:nvSpPr>
          <p:cNvPr id="214" name="TextovéPole 213">
            <a:extLst>
              <a:ext uri="{FF2B5EF4-FFF2-40B4-BE49-F238E27FC236}">
                <a16:creationId xmlns:a16="http://schemas.microsoft.com/office/drawing/2014/main" id="{03621B08-1263-4958-B6F9-C626902D0265}"/>
              </a:ext>
            </a:extLst>
          </p:cNvPr>
          <p:cNvSpPr txBox="1">
            <a:spLocks noChangeArrowheads="1"/>
          </p:cNvSpPr>
          <p:nvPr/>
        </p:nvSpPr>
        <p:spPr bwMode="auto">
          <a:xfrm>
            <a:off x="10329040" y="2966577"/>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err="1">
                <a:latin typeface="Arial" panose="020B0604020202020204" pitchFamily="34" charset="0"/>
              </a:rPr>
              <a:t>BeAT</a:t>
            </a:r>
            <a:r>
              <a:rPr lang="cs-CZ" altLang="cs-CZ" sz="1200" b="1" dirty="0">
                <a:latin typeface="Arial" panose="020B0604020202020204" pitchFamily="34" charset="0"/>
              </a:rPr>
              <a:t> - BROWNING</a:t>
            </a:r>
          </a:p>
        </p:txBody>
      </p:sp>
      <p:sp>
        <p:nvSpPr>
          <p:cNvPr id="215" name="TextovéPole 214">
            <a:extLst>
              <a:ext uri="{FF2B5EF4-FFF2-40B4-BE49-F238E27FC236}">
                <a16:creationId xmlns:a16="http://schemas.microsoft.com/office/drawing/2014/main" id="{08C4ED5B-D6C7-45A5-B651-4C6A2D9D5523}"/>
              </a:ext>
            </a:extLst>
          </p:cNvPr>
          <p:cNvSpPr txBox="1">
            <a:spLocks noChangeArrowheads="1"/>
          </p:cNvSpPr>
          <p:nvPr/>
        </p:nvSpPr>
        <p:spPr bwMode="auto">
          <a:xfrm>
            <a:off x="10354128" y="4761119"/>
            <a:ext cx="180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BAT – BROWNING, TERMOGENESIS</a:t>
            </a:r>
          </a:p>
        </p:txBody>
      </p:sp>
      <p:sp>
        <p:nvSpPr>
          <p:cNvPr id="22" name="Volný tvar 7">
            <a:extLst>
              <a:ext uri="{FF2B5EF4-FFF2-40B4-BE49-F238E27FC236}">
                <a16:creationId xmlns:a16="http://schemas.microsoft.com/office/drawing/2014/main" id="{A99B77CE-75C6-443E-9F84-29FD24027FA2}"/>
              </a:ext>
            </a:extLst>
          </p:cNvPr>
          <p:cNvSpPr/>
          <p:nvPr/>
        </p:nvSpPr>
        <p:spPr>
          <a:xfrm>
            <a:off x="2734738" y="3812407"/>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 name="Volný tvar 8">
            <a:extLst>
              <a:ext uri="{FF2B5EF4-FFF2-40B4-BE49-F238E27FC236}">
                <a16:creationId xmlns:a16="http://schemas.microsoft.com/office/drawing/2014/main" id="{DE12D382-DFC9-4372-AFCE-FECC728DA1EB}"/>
              </a:ext>
            </a:extLst>
          </p:cNvPr>
          <p:cNvSpPr/>
          <p:nvPr/>
        </p:nvSpPr>
        <p:spPr>
          <a:xfrm>
            <a:off x="2874438" y="2557056"/>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 name="Volný tvar 10">
            <a:extLst>
              <a:ext uri="{FF2B5EF4-FFF2-40B4-BE49-F238E27FC236}">
                <a16:creationId xmlns:a16="http://schemas.microsoft.com/office/drawing/2014/main" id="{1BAC05D1-BA43-408C-894C-500FA7976099}"/>
              </a:ext>
            </a:extLst>
          </p:cNvPr>
          <p:cNvSpPr/>
          <p:nvPr/>
        </p:nvSpPr>
        <p:spPr>
          <a:xfrm flipH="1">
            <a:off x="4377354" y="3832048"/>
            <a:ext cx="1420586" cy="1101272"/>
          </a:xfrm>
          <a:custGeom>
            <a:avLst/>
            <a:gdLst>
              <a:gd name="connsiteX0" fmla="*/ 1313543 w 1420586"/>
              <a:gd name="connsiteY0" fmla="*/ 159657 h 1101272"/>
              <a:gd name="connsiteX1" fmla="*/ 954314 w 1420586"/>
              <a:gd name="connsiteY1" fmla="*/ 7257 h 1101272"/>
              <a:gd name="connsiteX2" fmla="*/ 486229 w 1420586"/>
              <a:gd name="connsiteY2" fmla="*/ 116114 h 1101272"/>
              <a:gd name="connsiteX3" fmla="*/ 83457 w 1420586"/>
              <a:gd name="connsiteY3" fmla="*/ 475343 h 1101272"/>
              <a:gd name="connsiteX4" fmla="*/ 18143 w 1420586"/>
              <a:gd name="connsiteY4" fmla="*/ 834571 h 1101272"/>
              <a:gd name="connsiteX5" fmla="*/ 192314 w 1420586"/>
              <a:gd name="connsiteY5" fmla="*/ 1041400 h 1101272"/>
              <a:gd name="connsiteX6" fmla="*/ 573314 w 1420586"/>
              <a:gd name="connsiteY6" fmla="*/ 1041400 h 1101272"/>
              <a:gd name="connsiteX7" fmla="*/ 1150257 w 1420586"/>
              <a:gd name="connsiteY7" fmla="*/ 682171 h 1101272"/>
              <a:gd name="connsiteX8" fmla="*/ 1389743 w 1420586"/>
              <a:gd name="connsiteY8" fmla="*/ 399143 h 1101272"/>
              <a:gd name="connsiteX9" fmla="*/ 1313543 w 1420586"/>
              <a:gd name="connsiteY9" fmla="*/ 159657 h 1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0586" h="1101272">
                <a:moveTo>
                  <a:pt x="1313543" y="159657"/>
                </a:moveTo>
                <a:cubicBezTo>
                  <a:pt x="1240972" y="94343"/>
                  <a:pt x="1092200" y="14514"/>
                  <a:pt x="954314" y="7257"/>
                </a:cubicBezTo>
                <a:cubicBezTo>
                  <a:pt x="816428" y="0"/>
                  <a:pt x="631372" y="38100"/>
                  <a:pt x="486229" y="116114"/>
                </a:cubicBezTo>
                <a:cubicBezTo>
                  <a:pt x="341086" y="194128"/>
                  <a:pt x="161471" y="355600"/>
                  <a:pt x="83457" y="475343"/>
                </a:cubicBezTo>
                <a:cubicBezTo>
                  <a:pt x="5443" y="595086"/>
                  <a:pt x="0" y="740228"/>
                  <a:pt x="18143" y="834571"/>
                </a:cubicBezTo>
                <a:cubicBezTo>
                  <a:pt x="36286" y="928914"/>
                  <a:pt x="99786" y="1006929"/>
                  <a:pt x="192314" y="1041400"/>
                </a:cubicBezTo>
                <a:cubicBezTo>
                  <a:pt x="284842" y="1075871"/>
                  <a:pt x="413657" y="1101272"/>
                  <a:pt x="573314" y="1041400"/>
                </a:cubicBezTo>
                <a:cubicBezTo>
                  <a:pt x="732971" y="981528"/>
                  <a:pt x="1014186" y="789214"/>
                  <a:pt x="1150257" y="682171"/>
                </a:cubicBezTo>
                <a:cubicBezTo>
                  <a:pt x="1286328" y="575128"/>
                  <a:pt x="1358900" y="484414"/>
                  <a:pt x="1389743" y="399143"/>
                </a:cubicBezTo>
                <a:cubicBezTo>
                  <a:pt x="1420586" y="313872"/>
                  <a:pt x="1386114" y="224971"/>
                  <a:pt x="1313543" y="159657"/>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6" name="Volný tvar 11">
            <a:extLst>
              <a:ext uri="{FF2B5EF4-FFF2-40B4-BE49-F238E27FC236}">
                <a16:creationId xmlns:a16="http://schemas.microsoft.com/office/drawing/2014/main" id="{3A12D079-83C3-4159-B28D-6858DE103B1F}"/>
              </a:ext>
            </a:extLst>
          </p:cNvPr>
          <p:cNvSpPr/>
          <p:nvPr/>
        </p:nvSpPr>
        <p:spPr>
          <a:xfrm flipH="1">
            <a:off x="4419827" y="2580191"/>
            <a:ext cx="1253671" cy="1328056"/>
          </a:xfrm>
          <a:custGeom>
            <a:avLst/>
            <a:gdLst>
              <a:gd name="connsiteX0" fmla="*/ 1075871 w 1253671"/>
              <a:gd name="connsiteY0" fmla="*/ 83457 h 1328056"/>
              <a:gd name="connsiteX1" fmla="*/ 749300 w 1253671"/>
              <a:gd name="connsiteY1" fmla="*/ 72571 h 1328056"/>
              <a:gd name="connsiteX2" fmla="*/ 400957 w 1253671"/>
              <a:gd name="connsiteY2" fmla="*/ 83457 h 1328056"/>
              <a:gd name="connsiteX3" fmla="*/ 183243 w 1253671"/>
              <a:gd name="connsiteY3" fmla="*/ 83457 h 1328056"/>
              <a:gd name="connsiteX4" fmla="*/ 41729 w 1253671"/>
              <a:gd name="connsiteY4" fmla="*/ 333828 h 1328056"/>
              <a:gd name="connsiteX5" fmla="*/ 19957 w 1253671"/>
              <a:gd name="connsiteY5" fmla="*/ 976085 h 1328056"/>
              <a:gd name="connsiteX6" fmla="*/ 161471 w 1253671"/>
              <a:gd name="connsiteY6" fmla="*/ 1226457 h 1328056"/>
              <a:gd name="connsiteX7" fmla="*/ 618671 w 1253671"/>
              <a:gd name="connsiteY7" fmla="*/ 1182914 h 1328056"/>
              <a:gd name="connsiteX8" fmla="*/ 934357 w 1253671"/>
              <a:gd name="connsiteY8" fmla="*/ 1215571 h 1328056"/>
              <a:gd name="connsiteX9" fmla="*/ 1119414 w 1253671"/>
              <a:gd name="connsiteY9" fmla="*/ 1313543 h 1328056"/>
              <a:gd name="connsiteX10" fmla="*/ 1239157 w 1253671"/>
              <a:gd name="connsiteY10" fmla="*/ 1204685 h 1328056"/>
              <a:gd name="connsiteX11" fmla="*/ 1206500 w 1253671"/>
              <a:gd name="connsiteY11" fmla="*/ 573314 h 1328056"/>
              <a:gd name="connsiteX12" fmla="*/ 1075871 w 1253671"/>
              <a:gd name="connsiteY12" fmla="*/ 83457 h 13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3671" h="1328056">
                <a:moveTo>
                  <a:pt x="1075871" y="83457"/>
                </a:moveTo>
                <a:cubicBezTo>
                  <a:pt x="999671" y="0"/>
                  <a:pt x="861786" y="72571"/>
                  <a:pt x="749300" y="72571"/>
                </a:cubicBezTo>
                <a:cubicBezTo>
                  <a:pt x="636814" y="72571"/>
                  <a:pt x="495300" y="81643"/>
                  <a:pt x="400957" y="83457"/>
                </a:cubicBezTo>
                <a:cubicBezTo>
                  <a:pt x="306614" y="85271"/>
                  <a:pt x="243114" y="41729"/>
                  <a:pt x="183243" y="83457"/>
                </a:cubicBezTo>
                <a:cubicBezTo>
                  <a:pt x="123372" y="125186"/>
                  <a:pt x="68943" y="185057"/>
                  <a:pt x="41729" y="333828"/>
                </a:cubicBezTo>
                <a:cubicBezTo>
                  <a:pt x="14515" y="482599"/>
                  <a:pt x="0" y="827314"/>
                  <a:pt x="19957" y="976085"/>
                </a:cubicBezTo>
                <a:cubicBezTo>
                  <a:pt x="39914" y="1124857"/>
                  <a:pt x="61685" y="1191986"/>
                  <a:pt x="161471" y="1226457"/>
                </a:cubicBezTo>
                <a:cubicBezTo>
                  <a:pt x="261257" y="1260928"/>
                  <a:pt x="489857" y="1184728"/>
                  <a:pt x="618671" y="1182914"/>
                </a:cubicBezTo>
                <a:cubicBezTo>
                  <a:pt x="747485" y="1181100"/>
                  <a:pt x="850900" y="1193800"/>
                  <a:pt x="934357" y="1215571"/>
                </a:cubicBezTo>
                <a:cubicBezTo>
                  <a:pt x="1017814" y="1237343"/>
                  <a:pt x="1068614" y="1315357"/>
                  <a:pt x="1119414" y="1313543"/>
                </a:cubicBezTo>
                <a:cubicBezTo>
                  <a:pt x="1170214" y="1311729"/>
                  <a:pt x="1224643" y="1328056"/>
                  <a:pt x="1239157" y="1204685"/>
                </a:cubicBezTo>
                <a:cubicBezTo>
                  <a:pt x="1253671" y="1081314"/>
                  <a:pt x="1235529" y="758371"/>
                  <a:pt x="1206500" y="573314"/>
                </a:cubicBezTo>
                <a:cubicBezTo>
                  <a:pt x="1177472" y="388257"/>
                  <a:pt x="1152071" y="166914"/>
                  <a:pt x="1075871" y="83457"/>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9" name="TextovéPole 28">
            <a:extLst>
              <a:ext uri="{FF2B5EF4-FFF2-40B4-BE49-F238E27FC236}">
                <a16:creationId xmlns:a16="http://schemas.microsoft.com/office/drawing/2014/main" id="{CF82F868-B0B6-4B56-9211-1FCF720EFF7D}"/>
              </a:ext>
            </a:extLst>
          </p:cNvPr>
          <p:cNvSpPr txBox="1">
            <a:spLocks noChangeArrowheads="1"/>
          </p:cNvSpPr>
          <p:nvPr/>
        </p:nvSpPr>
        <p:spPr bwMode="auto">
          <a:xfrm>
            <a:off x="4233338" y="4645164"/>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ARC</a:t>
            </a:r>
          </a:p>
        </p:txBody>
      </p:sp>
      <p:sp>
        <p:nvSpPr>
          <p:cNvPr id="30" name="TextovéPole 29">
            <a:extLst>
              <a:ext uri="{FF2B5EF4-FFF2-40B4-BE49-F238E27FC236}">
                <a16:creationId xmlns:a16="http://schemas.microsoft.com/office/drawing/2014/main" id="{3DC9422D-155C-451D-85E4-BE957039B733}"/>
              </a:ext>
            </a:extLst>
          </p:cNvPr>
          <p:cNvSpPr txBox="1">
            <a:spLocks noChangeArrowheads="1"/>
          </p:cNvSpPr>
          <p:nvPr/>
        </p:nvSpPr>
        <p:spPr bwMode="auto">
          <a:xfrm>
            <a:off x="3728513" y="4626114"/>
            <a:ext cx="574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ARC</a:t>
            </a:r>
          </a:p>
        </p:txBody>
      </p:sp>
      <p:sp>
        <p:nvSpPr>
          <p:cNvPr id="31" name="TextovéPole 30">
            <a:extLst>
              <a:ext uri="{FF2B5EF4-FFF2-40B4-BE49-F238E27FC236}">
                <a16:creationId xmlns:a16="http://schemas.microsoft.com/office/drawing/2014/main" id="{18357679-1A73-455A-8A70-34BBA711F4DE}"/>
              </a:ext>
            </a:extLst>
          </p:cNvPr>
          <p:cNvSpPr txBox="1">
            <a:spLocks noChangeArrowheads="1"/>
          </p:cNvSpPr>
          <p:nvPr/>
        </p:nvSpPr>
        <p:spPr bwMode="auto">
          <a:xfrm>
            <a:off x="3441176" y="4049852"/>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VMN</a:t>
            </a:r>
          </a:p>
        </p:txBody>
      </p:sp>
      <p:sp>
        <p:nvSpPr>
          <p:cNvPr id="32" name="TextovéPole 31">
            <a:extLst>
              <a:ext uri="{FF2B5EF4-FFF2-40B4-BE49-F238E27FC236}">
                <a16:creationId xmlns:a16="http://schemas.microsoft.com/office/drawing/2014/main" id="{212C0EF6-B447-4829-B900-D9CF74D3A996}"/>
              </a:ext>
            </a:extLst>
          </p:cNvPr>
          <p:cNvSpPr txBox="1">
            <a:spLocks noChangeArrowheads="1"/>
          </p:cNvSpPr>
          <p:nvPr/>
        </p:nvSpPr>
        <p:spPr bwMode="auto">
          <a:xfrm>
            <a:off x="3369738" y="2752864"/>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DMN</a:t>
            </a:r>
          </a:p>
        </p:txBody>
      </p:sp>
      <p:sp>
        <p:nvSpPr>
          <p:cNvPr id="34" name="TextovéPole 33">
            <a:extLst>
              <a:ext uri="{FF2B5EF4-FFF2-40B4-BE49-F238E27FC236}">
                <a16:creationId xmlns:a16="http://schemas.microsoft.com/office/drawing/2014/main" id="{542FA600-AC21-459E-8EBD-3E6D903C0828}"/>
              </a:ext>
            </a:extLst>
          </p:cNvPr>
          <p:cNvSpPr txBox="1">
            <a:spLocks noChangeArrowheads="1"/>
          </p:cNvSpPr>
          <p:nvPr/>
        </p:nvSpPr>
        <p:spPr bwMode="auto">
          <a:xfrm>
            <a:off x="4449238" y="4049852"/>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VMN</a:t>
            </a:r>
          </a:p>
        </p:txBody>
      </p:sp>
      <p:sp>
        <p:nvSpPr>
          <p:cNvPr id="35" name="TextovéPole 34">
            <a:extLst>
              <a:ext uri="{FF2B5EF4-FFF2-40B4-BE49-F238E27FC236}">
                <a16:creationId xmlns:a16="http://schemas.microsoft.com/office/drawing/2014/main" id="{A6520F5F-EF27-40AE-B220-6B0719E3CAE2}"/>
              </a:ext>
            </a:extLst>
          </p:cNvPr>
          <p:cNvSpPr txBox="1">
            <a:spLocks noChangeArrowheads="1"/>
          </p:cNvSpPr>
          <p:nvPr/>
        </p:nvSpPr>
        <p:spPr bwMode="auto">
          <a:xfrm>
            <a:off x="4520676" y="2752864"/>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DMN</a:t>
            </a:r>
          </a:p>
        </p:txBody>
      </p:sp>
      <p:sp>
        <p:nvSpPr>
          <p:cNvPr id="37" name="Volný tvar 28">
            <a:extLst>
              <a:ext uri="{FF2B5EF4-FFF2-40B4-BE49-F238E27FC236}">
                <a16:creationId xmlns:a16="http://schemas.microsoft.com/office/drawing/2014/main" id="{2F87BE35-6E93-4F53-A361-A9929EBCAA82}"/>
              </a:ext>
            </a:extLst>
          </p:cNvPr>
          <p:cNvSpPr/>
          <p:nvPr/>
        </p:nvSpPr>
        <p:spPr>
          <a:xfrm rot="472414">
            <a:off x="2496613" y="2171839"/>
            <a:ext cx="760413" cy="971550"/>
          </a:xfrm>
          <a:custGeom>
            <a:avLst/>
            <a:gdLst>
              <a:gd name="connsiteX0" fmla="*/ 688975 w 688975"/>
              <a:gd name="connsiteY0" fmla="*/ 971550 h 971550"/>
              <a:gd name="connsiteX1" fmla="*/ 174625 w 688975"/>
              <a:gd name="connsiteY1" fmla="*/ 628650 h 971550"/>
              <a:gd name="connsiteX2" fmla="*/ 79375 w 688975"/>
              <a:gd name="connsiteY2" fmla="*/ 133350 h 971550"/>
              <a:gd name="connsiteX3" fmla="*/ 650875 w 688975"/>
              <a:gd name="connsiteY3" fmla="*/ 0 h 971550"/>
            </a:gdLst>
            <a:ahLst/>
            <a:cxnLst>
              <a:cxn ang="0">
                <a:pos x="connsiteX0" y="connsiteY0"/>
              </a:cxn>
              <a:cxn ang="0">
                <a:pos x="connsiteX1" y="connsiteY1"/>
              </a:cxn>
              <a:cxn ang="0">
                <a:pos x="connsiteX2" y="connsiteY2"/>
              </a:cxn>
              <a:cxn ang="0">
                <a:pos x="connsiteX3" y="connsiteY3"/>
              </a:cxn>
            </a:cxnLst>
            <a:rect l="l" t="t" r="r" b="b"/>
            <a:pathLst>
              <a:path w="688975" h="971550">
                <a:moveTo>
                  <a:pt x="688975" y="971550"/>
                </a:moveTo>
                <a:cubicBezTo>
                  <a:pt x="482600" y="869950"/>
                  <a:pt x="276225" y="768350"/>
                  <a:pt x="174625" y="628650"/>
                </a:cubicBezTo>
                <a:cubicBezTo>
                  <a:pt x="73025" y="488950"/>
                  <a:pt x="0" y="238125"/>
                  <a:pt x="79375" y="133350"/>
                </a:cubicBezTo>
                <a:cubicBezTo>
                  <a:pt x="158750" y="28575"/>
                  <a:pt x="404812" y="14287"/>
                  <a:pt x="650875" y="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8" name="Volný tvar 29">
            <a:extLst>
              <a:ext uri="{FF2B5EF4-FFF2-40B4-BE49-F238E27FC236}">
                <a16:creationId xmlns:a16="http://schemas.microsoft.com/office/drawing/2014/main" id="{8B70344D-EF4A-48E9-A5C1-FAC2A28EC3DF}"/>
              </a:ext>
            </a:extLst>
          </p:cNvPr>
          <p:cNvSpPr/>
          <p:nvPr/>
        </p:nvSpPr>
        <p:spPr>
          <a:xfrm>
            <a:off x="2453751" y="3192602"/>
            <a:ext cx="771525" cy="1381125"/>
          </a:xfrm>
          <a:custGeom>
            <a:avLst/>
            <a:gdLst>
              <a:gd name="connsiteX0" fmla="*/ 771525 w 771525"/>
              <a:gd name="connsiteY0" fmla="*/ 0 h 1381125"/>
              <a:gd name="connsiteX1" fmla="*/ 390525 w 771525"/>
              <a:gd name="connsiteY1" fmla="*/ 171450 h 1381125"/>
              <a:gd name="connsiteX2" fmla="*/ 47625 w 771525"/>
              <a:gd name="connsiteY2" fmla="*/ 628650 h 1381125"/>
              <a:gd name="connsiteX3" fmla="*/ 104775 w 771525"/>
              <a:gd name="connsiteY3" fmla="*/ 1257300 h 1381125"/>
              <a:gd name="connsiteX4" fmla="*/ 466725 w 771525"/>
              <a:gd name="connsiteY4" fmla="*/ 1371600 h 138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5" h="1381125">
                <a:moveTo>
                  <a:pt x="771525" y="0"/>
                </a:moveTo>
                <a:cubicBezTo>
                  <a:pt x="641350" y="33337"/>
                  <a:pt x="511175" y="66675"/>
                  <a:pt x="390525" y="171450"/>
                </a:cubicBezTo>
                <a:cubicBezTo>
                  <a:pt x="269875" y="276225"/>
                  <a:pt x="95250" y="447675"/>
                  <a:pt x="47625" y="628650"/>
                </a:cubicBezTo>
                <a:cubicBezTo>
                  <a:pt x="0" y="809625"/>
                  <a:pt x="34925" y="1133475"/>
                  <a:pt x="104775" y="1257300"/>
                </a:cubicBezTo>
                <a:cubicBezTo>
                  <a:pt x="174625" y="1381125"/>
                  <a:pt x="320675" y="1376362"/>
                  <a:pt x="466725" y="1371600"/>
                </a:cubicBezTo>
              </a:path>
            </a:pathLst>
          </a:custGeom>
          <a:ln w="38100">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9" name="Volný tvar 30">
            <a:extLst>
              <a:ext uri="{FF2B5EF4-FFF2-40B4-BE49-F238E27FC236}">
                <a16:creationId xmlns:a16="http://schemas.microsoft.com/office/drawing/2014/main" id="{4BBA0F96-C385-4024-B24B-6D767FF001C7}"/>
              </a:ext>
            </a:extLst>
          </p:cNvPr>
          <p:cNvSpPr/>
          <p:nvPr/>
        </p:nvSpPr>
        <p:spPr>
          <a:xfrm>
            <a:off x="3728513" y="3095764"/>
            <a:ext cx="323850" cy="901700"/>
          </a:xfrm>
          <a:custGeom>
            <a:avLst/>
            <a:gdLst>
              <a:gd name="connsiteX0" fmla="*/ 114300 w 323850"/>
              <a:gd name="connsiteY0" fmla="*/ 1009650 h 1009650"/>
              <a:gd name="connsiteX1" fmla="*/ 228600 w 323850"/>
              <a:gd name="connsiteY1" fmla="*/ 514350 h 1009650"/>
              <a:gd name="connsiteX2" fmla="*/ 285750 w 323850"/>
              <a:gd name="connsiteY2" fmla="*/ 133350 h 1009650"/>
              <a:gd name="connsiteX3" fmla="*/ 0 w 323850"/>
              <a:gd name="connsiteY3" fmla="*/ 0 h 1009650"/>
            </a:gdLst>
            <a:ahLst/>
            <a:cxnLst>
              <a:cxn ang="0">
                <a:pos x="connsiteX0" y="connsiteY0"/>
              </a:cxn>
              <a:cxn ang="0">
                <a:pos x="connsiteX1" y="connsiteY1"/>
              </a:cxn>
              <a:cxn ang="0">
                <a:pos x="connsiteX2" y="connsiteY2"/>
              </a:cxn>
              <a:cxn ang="0">
                <a:pos x="connsiteX3" y="connsiteY3"/>
              </a:cxn>
            </a:cxnLst>
            <a:rect l="l" t="t" r="r" b="b"/>
            <a:pathLst>
              <a:path w="323850" h="1009650">
                <a:moveTo>
                  <a:pt x="114300" y="1009650"/>
                </a:moveTo>
                <a:cubicBezTo>
                  <a:pt x="157162" y="835025"/>
                  <a:pt x="200025" y="660400"/>
                  <a:pt x="228600" y="514350"/>
                </a:cubicBezTo>
                <a:cubicBezTo>
                  <a:pt x="257175" y="368300"/>
                  <a:pt x="323850" y="219075"/>
                  <a:pt x="285750" y="133350"/>
                </a:cubicBezTo>
                <a:cubicBezTo>
                  <a:pt x="247650" y="47625"/>
                  <a:pt x="123825" y="23812"/>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0" name="Volný tvar 31">
            <a:extLst>
              <a:ext uri="{FF2B5EF4-FFF2-40B4-BE49-F238E27FC236}">
                <a16:creationId xmlns:a16="http://schemas.microsoft.com/office/drawing/2014/main" id="{CF7A6913-9715-4A15-B5FD-15847BCEB063}"/>
              </a:ext>
            </a:extLst>
          </p:cNvPr>
          <p:cNvSpPr/>
          <p:nvPr/>
        </p:nvSpPr>
        <p:spPr>
          <a:xfrm>
            <a:off x="3728513" y="2295664"/>
            <a:ext cx="247650" cy="876300"/>
          </a:xfrm>
          <a:custGeom>
            <a:avLst/>
            <a:gdLst>
              <a:gd name="connsiteX0" fmla="*/ 247650 w 247650"/>
              <a:gd name="connsiteY0" fmla="*/ 876300 h 876300"/>
              <a:gd name="connsiteX1" fmla="*/ 171450 w 247650"/>
              <a:gd name="connsiteY1" fmla="*/ 209550 h 876300"/>
              <a:gd name="connsiteX2" fmla="*/ 0 w 247650"/>
              <a:gd name="connsiteY2" fmla="*/ 0 h 876300"/>
            </a:gdLst>
            <a:ahLst/>
            <a:cxnLst>
              <a:cxn ang="0">
                <a:pos x="connsiteX0" y="connsiteY0"/>
              </a:cxn>
              <a:cxn ang="0">
                <a:pos x="connsiteX1" y="connsiteY1"/>
              </a:cxn>
              <a:cxn ang="0">
                <a:pos x="connsiteX2" y="connsiteY2"/>
              </a:cxn>
            </a:cxnLst>
            <a:rect l="l" t="t" r="r" b="b"/>
            <a:pathLst>
              <a:path w="247650" h="876300">
                <a:moveTo>
                  <a:pt x="247650" y="876300"/>
                </a:moveTo>
                <a:cubicBezTo>
                  <a:pt x="230187" y="615950"/>
                  <a:pt x="212725" y="355600"/>
                  <a:pt x="171450" y="209550"/>
                </a:cubicBezTo>
                <a:cubicBezTo>
                  <a:pt x="130175" y="63500"/>
                  <a:pt x="65087" y="31750"/>
                  <a:pt x="0" y="0"/>
                </a:cubicBezTo>
              </a:path>
            </a:pathLst>
          </a:custGeom>
          <a:ln w="3810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2" name="Volný tvar 33">
            <a:extLst>
              <a:ext uri="{FF2B5EF4-FFF2-40B4-BE49-F238E27FC236}">
                <a16:creationId xmlns:a16="http://schemas.microsoft.com/office/drawing/2014/main" id="{A842734A-E4C9-4B3E-BB04-756153BFF931}"/>
              </a:ext>
            </a:extLst>
          </p:cNvPr>
          <p:cNvSpPr/>
          <p:nvPr/>
        </p:nvSpPr>
        <p:spPr>
          <a:xfrm>
            <a:off x="3239563" y="3060839"/>
            <a:ext cx="327025" cy="1368425"/>
          </a:xfrm>
          <a:custGeom>
            <a:avLst/>
            <a:gdLst>
              <a:gd name="connsiteX0" fmla="*/ 79375 w 327025"/>
              <a:gd name="connsiteY0" fmla="*/ 1047750 h 1047750"/>
              <a:gd name="connsiteX1" fmla="*/ 41275 w 327025"/>
              <a:gd name="connsiteY1" fmla="*/ 285750 h 1047750"/>
              <a:gd name="connsiteX2" fmla="*/ 327025 w 327025"/>
              <a:gd name="connsiteY2" fmla="*/ 0 h 1047750"/>
            </a:gdLst>
            <a:ahLst/>
            <a:cxnLst>
              <a:cxn ang="0">
                <a:pos x="connsiteX0" y="connsiteY0"/>
              </a:cxn>
              <a:cxn ang="0">
                <a:pos x="connsiteX1" y="connsiteY1"/>
              </a:cxn>
              <a:cxn ang="0">
                <a:pos x="connsiteX2" y="connsiteY2"/>
              </a:cxn>
            </a:cxnLst>
            <a:rect l="l" t="t" r="r" b="b"/>
            <a:pathLst>
              <a:path w="327025" h="1047750">
                <a:moveTo>
                  <a:pt x="79375" y="1047750"/>
                </a:moveTo>
                <a:cubicBezTo>
                  <a:pt x="39687" y="754062"/>
                  <a:pt x="0" y="460375"/>
                  <a:pt x="41275" y="285750"/>
                </a:cubicBezTo>
                <a:cubicBezTo>
                  <a:pt x="82550" y="111125"/>
                  <a:pt x="204787" y="55562"/>
                  <a:pt x="327025"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3" name="Volný tvar 34">
            <a:extLst>
              <a:ext uri="{FF2B5EF4-FFF2-40B4-BE49-F238E27FC236}">
                <a16:creationId xmlns:a16="http://schemas.microsoft.com/office/drawing/2014/main" id="{7BA00EFA-CED1-4FB3-8910-B84611ED3692}"/>
              </a:ext>
            </a:extLst>
          </p:cNvPr>
          <p:cNvSpPr/>
          <p:nvPr/>
        </p:nvSpPr>
        <p:spPr>
          <a:xfrm rot="625859">
            <a:off x="3264963" y="2209939"/>
            <a:ext cx="149225" cy="1135063"/>
          </a:xfrm>
          <a:custGeom>
            <a:avLst/>
            <a:gdLst>
              <a:gd name="connsiteX0" fmla="*/ 95250 w 95250"/>
              <a:gd name="connsiteY0" fmla="*/ 933450 h 933450"/>
              <a:gd name="connsiteX1" fmla="*/ 0 w 95250"/>
              <a:gd name="connsiteY1" fmla="*/ 495300 h 933450"/>
              <a:gd name="connsiteX2" fmla="*/ 95250 w 95250"/>
              <a:gd name="connsiteY2" fmla="*/ 0 h 933450"/>
            </a:gdLst>
            <a:ahLst/>
            <a:cxnLst>
              <a:cxn ang="0">
                <a:pos x="connsiteX0" y="connsiteY0"/>
              </a:cxn>
              <a:cxn ang="0">
                <a:pos x="connsiteX1" y="connsiteY1"/>
              </a:cxn>
              <a:cxn ang="0">
                <a:pos x="connsiteX2" y="connsiteY2"/>
              </a:cxn>
            </a:cxnLst>
            <a:rect l="l" t="t" r="r" b="b"/>
            <a:pathLst>
              <a:path w="95250" h="933450">
                <a:moveTo>
                  <a:pt x="95250" y="933450"/>
                </a:moveTo>
                <a:cubicBezTo>
                  <a:pt x="47625" y="792162"/>
                  <a:pt x="0" y="650875"/>
                  <a:pt x="0" y="495300"/>
                </a:cubicBezTo>
                <a:cubicBezTo>
                  <a:pt x="0" y="339725"/>
                  <a:pt x="47625" y="169862"/>
                  <a:pt x="95250" y="0"/>
                </a:cubicBezTo>
              </a:path>
            </a:pathLst>
          </a:cu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47" name="Šipka dolů 38">
            <a:extLst>
              <a:ext uri="{FF2B5EF4-FFF2-40B4-BE49-F238E27FC236}">
                <a16:creationId xmlns:a16="http://schemas.microsoft.com/office/drawing/2014/main" id="{F918F5A3-7260-421B-8098-F8036C5AAA47}"/>
              </a:ext>
            </a:extLst>
          </p:cNvPr>
          <p:cNvSpPr/>
          <p:nvPr/>
        </p:nvSpPr>
        <p:spPr>
          <a:xfrm rot="16200000">
            <a:off x="2360882" y="2845733"/>
            <a:ext cx="215900" cy="792162"/>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49" name="Skupina 99">
            <a:extLst>
              <a:ext uri="{FF2B5EF4-FFF2-40B4-BE49-F238E27FC236}">
                <a16:creationId xmlns:a16="http://schemas.microsoft.com/office/drawing/2014/main" id="{EF049026-0BC9-48DC-90CB-66DAE7C487B1}"/>
              </a:ext>
            </a:extLst>
          </p:cNvPr>
          <p:cNvGrpSpPr>
            <a:grpSpLocks/>
          </p:cNvGrpSpPr>
          <p:nvPr/>
        </p:nvGrpSpPr>
        <p:grpSpPr bwMode="auto">
          <a:xfrm>
            <a:off x="5788167" y="2794139"/>
            <a:ext cx="2016125" cy="914400"/>
            <a:chOff x="6156176" y="1794520"/>
            <a:chExt cx="2016224" cy="914400"/>
          </a:xfrm>
        </p:grpSpPr>
        <p:sp>
          <p:nvSpPr>
            <p:cNvPr id="50" name="Elipsa 97">
              <a:extLst>
                <a:ext uri="{FF2B5EF4-FFF2-40B4-BE49-F238E27FC236}">
                  <a16:creationId xmlns:a16="http://schemas.microsoft.com/office/drawing/2014/main" id="{280E7A51-A66F-49CC-90E3-4A9F65D6FF08}"/>
                </a:ext>
              </a:extLst>
            </p:cNvPr>
            <p:cNvSpPr/>
            <p:nvPr/>
          </p:nvSpPr>
          <p:spPr>
            <a:xfrm>
              <a:off x="6681665" y="1794520"/>
              <a:ext cx="914445" cy="914400"/>
            </a:xfrm>
            <a:prstGeom prst="ellipse">
              <a:avLst/>
            </a:prstGeom>
            <a:solidFill>
              <a:srgbClr val="FFCC66"/>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cs-CZ" sz="1400" b="1" dirty="0">
                  <a:solidFill>
                    <a:schemeClr val="bg1"/>
                  </a:solidFill>
                  <a:latin typeface="Calibri" charset="0"/>
                  <a:ea typeface="Calibri" charset="0"/>
                  <a:cs typeface="Calibri" charset="0"/>
                </a:rPr>
                <a:t>LHA</a:t>
              </a:r>
            </a:p>
            <a:p>
              <a:pPr algn="ctr" eaLnBrk="1" hangingPunct="1">
                <a:defRPr/>
              </a:pPr>
              <a:endParaRPr lang="cs-CZ" sz="1400" b="1" dirty="0">
                <a:solidFill>
                  <a:schemeClr val="bg1"/>
                </a:solidFill>
                <a:latin typeface="Calibri" charset="0"/>
                <a:ea typeface="Calibri" charset="0"/>
                <a:cs typeface="Calibri" charset="0"/>
              </a:endParaRPr>
            </a:p>
            <a:p>
              <a:pPr algn="ctr" eaLnBrk="1" hangingPunct="1">
                <a:defRPr/>
              </a:pPr>
              <a:endParaRPr lang="cs-CZ" sz="1400" b="1" dirty="0">
                <a:solidFill>
                  <a:schemeClr val="tx1"/>
                </a:solidFill>
                <a:latin typeface="Calibri" charset="0"/>
                <a:ea typeface="Calibri" charset="0"/>
                <a:cs typeface="Calibri" charset="0"/>
              </a:endParaRPr>
            </a:p>
          </p:txBody>
        </p:sp>
        <p:sp>
          <p:nvSpPr>
            <p:cNvPr id="51" name="Obdélník 98">
              <a:extLst>
                <a:ext uri="{FF2B5EF4-FFF2-40B4-BE49-F238E27FC236}">
                  <a16:creationId xmlns:a16="http://schemas.microsoft.com/office/drawing/2014/main" id="{774B37EA-9EA4-4516-AD53-17981A695F0F}"/>
                </a:ext>
              </a:extLst>
            </p:cNvPr>
            <p:cNvSpPr>
              <a:spLocks noChangeArrowheads="1"/>
            </p:cNvSpPr>
            <p:nvPr/>
          </p:nvSpPr>
          <p:spPr bwMode="auto">
            <a:xfrm>
              <a:off x="6156176" y="2134017"/>
              <a:ext cx="20162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100" b="1" dirty="0">
                  <a:solidFill>
                    <a:schemeClr val="bg1"/>
                  </a:solidFill>
                  <a:latin typeface="Arial" panose="020B0604020202020204" pitchFamily="34" charset="0"/>
                </a:rPr>
                <a:t>DYNORPHIN</a:t>
              </a:r>
            </a:p>
            <a:p>
              <a:pPr algn="ctr" eaLnBrk="1" hangingPunct="1">
                <a:spcBef>
                  <a:spcPct val="0"/>
                </a:spcBef>
                <a:buFontTx/>
                <a:buNone/>
              </a:pPr>
              <a:r>
                <a:rPr lang="cs-CZ" altLang="cs-CZ" sz="1100" b="1" dirty="0">
                  <a:solidFill>
                    <a:schemeClr val="bg1"/>
                  </a:solidFill>
                  <a:latin typeface="Arial" panose="020B0604020202020204" pitchFamily="34" charset="0"/>
                </a:rPr>
                <a:t>OREXINS</a:t>
              </a:r>
            </a:p>
          </p:txBody>
        </p:sp>
      </p:grpSp>
      <p:sp>
        <p:nvSpPr>
          <p:cNvPr id="52" name="Volný tvar 100">
            <a:extLst>
              <a:ext uri="{FF2B5EF4-FFF2-40B4-BE49-F238E27FC236}">
                <a16:creationId xmlns:a16="http://schemas.microsoft.com/office/drawing/2014/main" id="{36432206-024A-4426-B337-2117C8ABBF67}"/>
              </a:ext>
            </a:extLst>
          </p:cNvPr>
          <p:cNvSpPr/>
          <p:nvPr/>
        </p:nvSpPr>
        <p:spPr>
          <a:xfrm>
            <a:off x="5503338" y="3222764"/>
            <a:ext cx="838200" cy="14288"/>
          </a:xfrm>
          <a:custGeom>
            <a:avLst/>
            <a:gdLst>
              <a:gd name="connsiteX0" fmla="*/ 838200 w 838200"/>
              <a:gd name="connsiteY0" fmla="*/ 12700 h 14817"/>
              <a:gd name="connsiteX1" fmla="*/ 495300 w 838200"/>
              <a:gd name="connsiteY1" fmla="*/ 12700 h 14817"/>
              <a:gd name="connsiteX2" fmla="*/ 0 w 838200"/>
              <a:gd name="connsiteY2" fmla="*/ 0 h 14817"/>
            </a:gdLst>
            <a:ahLst/>
            <a:cxnLst>
              <a:cxn ang="0">
                <a:pos x="connsiteX0" y="connsiteY0"/>
              </a:cxn>
              <a:cxn ang="0">
                <a:pos x="connsiteX1" y="connsiteY1"/>
              </a:cxn>
              <a:cxn ang="0">
                <a:pos x="connsiteX2" y="connsiteY2"/>
              </a:cxn>
            </a:cxnLst>
            <a:rect l="l" t="t" r="r" b="b"/>
            <a:pathLst>
              <a:path w="838200" h="14817">
                <a:moveTo>
                  <a:pt x="838200" y="12700"/>
                </a:moveTo>
                <a:cubicBezTo>
                  <a:pt x="736600" y="13758"/>
                  <a:pt x="635000" y="14817"/>
                  <a:pt x="495300" y="12700"/>
                </a:cubicBezTo>
                <a:cubicBezTo>
                  <a:pt x="355600" y="10583"/>
                  <a:pt x="177800" y="5291"/>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53" name="Volný tvar 101">
            <a:extLst>
              <a:ext uri="{FF2B5EF4-FFF2-40B4-BE49-F238E27FC236}">
                <a16:creationId xmlns:a16="http://schemas.microsoft.com/office/drawing/2014/main" id="{02B5F7A0-D4EE-424B-A0FF-E436015FEDC3}"/>
              </a:ext>
            </a:extLst>
          </p:cNvPr>
          <p:cNvSpPr/>
          <p:nvPr/>
        </p:nvSpPr>
        <p:spPr>
          <a:xfrm>
            <a:off x="5376338" y="2168664"/>
            <a:ext cx="571500" cy="1054100"/>
          </a:xfrm>
          <a:custGeom>
            <a:avLst/>
            <a:gdLst>
              <a:gd name="connsiteX0" fmla="*/ 571500 w 571500"/>
              <a:gd name="connsiteY0" fmla="*/ 1054100 h 1054100"/>
              <a:gd name="connsiteX1" fmla="*/ 457200 w 571500"/>
              <a:gd name="connsiteY1" fmla="*/ 266700 h 1054100"/>
              <a:gd name="connsiteX2" fmla="*/ 0 w 571500"/>
              <a:gd name="connsiteY2" fmla="*/ 0 h 1054100"/>
            </a:gdLst>
            <a:ahLst/>
            <a:cxnLst>
              <a:cxn ang="0">
                <a:pos x="connsiteX0" y="connsiteY0"/>
              </a:cxn>
              <a:cxn ang="0">
                <a:pos x="connsiteX1" y="connsiteY1"/>
              </a:cxn>
              <a:cxn ang="0">
                <a:pos x="connsiteX2" y="connsiteY2"/>
              </a:cxn>
            </a:cxnLst>
            <a:rect l="l" t="t" r="r" b="b"/>
            <a:pathLst>
              <a:path w="571500" h="1054100">
                <a:moveTo>
                  <a:pt x="571500" y="1054100"/>
                </a:moveTo>
                <a:cubicBezTo>
                  <a:pt x="561975" y="748241"/>
                  <a:pt x="552450" y="442383"/>
                  <a:pt x="457200" y="266700"/>
                </a:cubicBezTo>
                <a:cubicBezTo>
                  <a:pt x="361950" y="91017"/>
                  <a:pt x="180975" y="45508"/>
                  <a:pt x="0"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54" name="Volný tvar 102">
            <a:extLst>
              <a:ext uri="{FF2B5EF4-FFF2-40B4-BE49-F238E27FC236}">
                <a16:creationId xmlns:a16="http://schemas.microsoft.com/office/drawing/2014/main" id="{3AAA05DA-3D54-46BC-B788-6B8C363E8836}"/>
              </a:ext>
            </a:extLst>
          </p:cNvPr>
          <p:cNvSpPr/>
          <p:nvPr/>
        </p:nvSpPr>
        <p:spPr>
          <a:xfrm>
            <a:off x="5617638" y="3248164"/>
            <a:ext cx="414338" cy="1117600"/>
          </a:xfrm>
          <a:custGeom>
            <a:avLst/>
            <a:gdLst>
              <a:gd name="connsiteX0" fmla="*/ 355600 w 414867"/>
              <a:gd name="connsiteY0" fmla="*/ 0 h 1117600"/>
              <a:gd name="connsiteX1" fmla="*/ 355600 w 414867"/>
              <a:gd name="connsiteY1" fmla="*/ 774700 h 1117600"/>
              <a:gd name="connsiteX2" fmla="*/ 0 w 414867"/>
              <a:gd name="connsiteY2" fmla="*/ 1117600 h 1117600"/>
            </a:gdLst>
            <a:ahLst/>
            <a:cxnLst>
              <a:cxn ang="0">
                <a:pos x="connsiteX0" y="connsiteY0"/>
              </a:cxn>
              <a:cxn ang="0">
                <a:pos x="connsiteX1" y="connsiteY1"/>
              </a:cxn>
              <a:cxn ang="0">
                <a:pos x="connsiteX2" y="connsiteY2"/>
              </a:cxn>
            </a:cxnLst>
            <a:rect l="l" t="t" r="r" b="b"/>
            <a:pathLst>
              <a:path w="414867" h="1117600">
                <a:moveTo>
                  <a:pt x="355600" y="0"/>
                </a:moveTo>
                <a:cubicBezTo>
                  <a:pt x="385233" y="294216"/>
                  <a:pt x="414867" y="588433"/>
                  <a:pt x="355600" y="774700"/>
                </a:cubicBezTo>
                <a:cubicBezTo>
                  <a:pt x="296333" y="960967"/>
                  <a:pt x="148166" y="1039283"/>
                  <a:pt x="0" y="111760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60" name="Volný tvar 108">
            <a:extLst>
              <a:ext uri="{FF2B5EF4-FFF2-40B4-BE49-F238E27FC236}">
                <a16:creationId xmlns:a16="http://schemas.microsoft.com/office/drawing/2014/main" id="{7A830E15-6C5D-4F65-89D8-6C348BF4D131}"/>
              </a:ext>
            </a:extLst>
          </p:cNvPr>
          <p:cNvSpPr/>
          <p:nvPr/>
        </p:nvSpPr>
        <p:spPr>
          <a:xfrm>
            <a:off x="7243238" y="3233877"/>
            <a:ext cx="588963" cy="585787"/>
          </a:xfrm>
          <a:custGeom>
            <a:avLst/>
            <a:gdLst>
              <a:gd name="connsiteX0" fmla="*/ 0 w 588433"/>
              <a:gd name="connsiteY0" fmla="*/ 27517 h 586317"/>
              <a:gd name="connsiteX1" fmla="*/ 495300 w 588433"/>
              <a:gd name="connsiteY1" fmla="*/ 40217 h 586317"/>
              <a:gd name="connsiteX2" fmla="*/ 558800 w 588433"/>
              <a:gd name="connsiteY2" fmla="*/ 268817 h 586317"/>
              <a:gd name="connsiteX3" fmla="*/ 546100 w 588433"/>
              <a:gd name="connsiteY3" fmla="*/ 586317 h 586317"/>
            </a:gdLst>
            <a:ahLst/>
            <a:cxnLst>
              <a:cxn ang="0">
                <a:pos x="connsiteX0" y="connsiteY0"/>
              </a:cxn>
              <a:cxn ang="0">
                <a:pos x="connsiteX1" y="connsiteY1"/>
              </a:cxn>
              <a:cxn ang="0">
                <a:pos x="connsiteX2" y="connsiteY2"/>
              </a:cxn>
              <a:cxn ang="0">
                <a:pos x="connsiteX3" y="connsiteY3"/>
              </a:cxn>
            </a:cxnLst>
            <a:rect l="l" t="t" r="r" b="b"/>
            <a:pathLst>
              <a:path w="588433" h="586317">
                <a:moveTo>
                  <a:pt x="0" y="27517"/>
                </a:moveTo>
                <a:cubicBezTo>
                  <a:pt x="201083" y="13758"/>
                  <a:pt x="402167" y="0"/>
                  <a:pt x="495300" y="40217"/>
                </a:cubicBezTo>
                <a:cubicBezTo>
                  <a:pt x="588433" y="80434"/>
                  <a:pt x="550333" y="177800"/>
                  <a:pt x="558800" y="268817"/>
                </a:cubicBezTo>
                <a:cubicBezTo>
                  <a:pt x="567267" y="359834"/>
                  <a:pt x="556683" y="473075"/>
                  <a:pt x="546100" y="586317"/>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21" name="Volný tvar 6">
            <a:extLst>
              <a:ext uri="{FF2B5EF4-FFF2-40B4-BE49-F238E27FC236}">
                <a16:creationId xmlns:a16="http://schemas.microsoft.com/office/drawing/2014/main" id="{E0B21E2A-9D33-4CB1-B255-E99B2DAE2CDA}"/>
              </a:ext>
            </a:extLst>
          </p:cNvPr>
          <p:cNvSpPr/>
          <p:nvPr/>
        </p:nvSpPr>
        <p:spPr>
          <a:xfrm>
            <a:off x="3288096" y="4487321"/>
            <a:ext cx="1917699" cy="1106714"/>
          </a:xfrm>
          <a:custGeom>
            <a:avLst/>
            <a:gdLst>
              <a:gd name="connsiteX0" fmla="*/ 890813 w 1917699"/>
              <a:gd name="connsiteY0" fmla="*/ 7257 h 1106714"/>
              <a:gd name="connsiteX1" fmla="*/ 596899 w 1917699"/>
              <a:gd name="connsiteY1" fmla="*/ 148772 h 1106714"/>
              <a:gd name="connsiteX2" fmla="*/ 194128 w 1917699"/>
              <a:gd name="connsiteY2" fmla="*/ 464457 h 1106714"/>
              <a:gd name="connsiteX3" fmla="*/ 9071 w 1917699"/>
              <a:gd name="connsiteY3" fmla="*/ 791029 h 1106714"/>
              <a:gd name="connsiteX4" fmla="*/ 139699 w 1917699"/>
              <a:gd name="connsiteY4" fmla="*/ 997857 h 1106714"/>
              <a:gd name="connsiteX5" fmla="*/ 531585 w 1917699"/>
              <a:gd name="connsiteY5" fmla="*/ 1041400 h 1106714"/>
              <a:gd name="connsiteX6" fmla="*/ 803728 w 1917699"/>
              <a:gd name="connsiteY6" fmla="*/ 997857 h 1106714"/>
              <a:gd name="connsiteX7" fmla="*/ 1326242 w 1917699"/>
              <a:gd name="connsiteY7" fmla="*/ 1030514 h 1106714"/>
              <a:gd name="connsiteX8" fmla="*/ 1783442 w 1917699"/>
              <a:gd name="connsiteY8" fmla="*/ 1084943 h 1106714"/>
              <a:gd name="connsiteX9" fmla="*/ 1914071 w 1917699"/>
              <a:gd name="connsiteY9" fmla="*/ 899886 h 1106714"/>
              <a:gd name="connsiteX10" fmla="*/ 1761671 w 1917699"/>
              <a:gd name="connsiteY10" fmla="*/ 486229 h 1106714"/>
              <a:gd name="connsiteX11" fmla="*/ 1217385 w 1917699"/>
              <a:gd name="connsiteY11" fmla="*/ 105229 h 1106714"/>
              <a:gd name="connsiteX12" fmla="*/ 890813 w 1917699"/>
              <a:gd name="connsiteY12" fmla="*/ 7257 h 11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7699" h="1106714">
                <a:moveTo>
                  <a:pt x="890813" y="7257"/>
                </a:moveTo>
                <a:cubicBezTo>
                  <a:pt x="787399" y="14514"/>
                  <a:pt x="713013" y="72572"/>
                  <a:pt x="596899" y="148772"/>
                </a:cubicBezTo>
                <a:cubicBezTo>
                  <a:pt x="480785" y="224972"/>
                  <a:pt x="292099" y="357414"/>
                  <a:pt x="194128" y="464457"/>
                </a:cubicBezTo>
                <a:cubicBezTo>
                  <a:pt x="96157" y="571500"/>
                  <a:pt x="18142" y="702129"/>
                  <a:pt x="9071" y="791029"/>
                </a:cubicBezTo>
                <a:cubicBezTo>
                  <a:pt x="0" y="879929"/>
                  <a:pt x="52613" y="956129"/>
                  <a:pt x="139699" y="997857"/>
                </a:cubicBezTo>
                <a:cubicBezTo>
                  <a:pt x="226785" y="1039585"/>
                  <a:pt x="420914" y="1041400"/>
                  <a:pt x="531585" y="1041400"/>
                </a:cubicBezTo>
                <a:cubicBezTo>
                  <a:pt x="642256" y="1041400"/>
                  <a:pt x="671285" y="999671"/>
                  <a:pt x="803728" y="997857"/>
                </a:cubicBezTo>
                <a:cubicBezTo>
                  <a:pt x="936171" y="996043"/>
                  <a:pt x="1162956" y="1016000"/>
                  <a:pt x="1326242" y="1030514"/>
                </a:cubicBezTo>
                <a:cubicBezTo>
                  <a:pt x="1489528" y="1045028"/>
                  <a:pt x="1685471" y="1106714"/>
                  <a:pt x="1783442" y="1084943"/>
                </a:cubicBezTo>
                <a:cubicBezTo>
                  <a:pt x="1881414" y="1063172"/>
                  <a:pt x="1917699" y="999672"/>
                  <a:pt x="1914071" y="899886"/>
                </a:cubicBezTo>
                <a:cubicBezTo>
                  <a:pt x="1910443" y="800100"/>
                  <a:pt x="1877785" y="618672"/>
                  <a:pt x="1761671" y="486229"/>
                </a:cubicBezTo>
                <a:cubicBezTo>
                  <a:pt x="1645557" y="353786"/>
                  <a:pt x="1355271" y="186872"/>
                  <a:pt x="1217385" y="105229"/>
                </a:cubicBezTo>
                <a:cubicBezTo>
                  <a:pt x="1079499" y="23586"/>
                  <a:pt x="994227" y="0"/>
                  <a:pt x="890813" y="7257"/>
                </a:cubicBezTo>
                <a:close/>
              </a:path>
            </a:pathLst>
          </a:cu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208" name="Skupina 107">
            <a:extLst>
              <a:ext uri="{FF2B5EF4-FFF2-40B4-BE49-F238E27FC236}">
                <a16:creationId xmlns:a16="http://schemas.microsoft.com/office/drawing/2014/main" id="{072E0A34-AB56-411B-96E9-A88149982093}"/>
              </a:ext>
            </a:extLst>
          </p:cNvPr>
          <p:cNvGrpSpPr>
            <a:grpSpLocks/>
          </p:cNvGrpSpPr>
          <p:nvPr/>
        </p:nvGrpSpPr>
        <p:grpSpPr bwMode="auto">
          <a:xfrm>
            <a:off x="6895280" y="3879107"/>
            <a:ext cx="1485900" cy="952500"/>
            <a:chOff x="7010967" y="2924944"/>
            <a:chExt cx="2133033" cy="1368152"/>
          </a:xfrm>
          <a:solidFill>
            <a:schemeClr val="bg1">
              <a:lumMod val="50000"/>
              <a:lumOff val="50000"/>
            </a:schemeClr>
          </a:solidFill>
        </p:grpSpPr>
        <p:sp>
          <p:nvSpPr>
            <p:cNvPr id="209" name="Elipsa 106">
              <a:extLst>
                <a:ext uri="{FF2B5EF4-FFF2-40B4-BE49-F238E27FC236}">
                  <a16:creationId xmlns:a16="http://schemas.microsoft.com/office/drawing/2014/main" id="{C675C686-98AA-423C-A17E-884066B6590A}"/>
                </a:ext>
              </a:extLst>
            </p:cNvPr>
            <p:cNvSpPr/>
            <p:nvPr/>
          </p:nvSpPr>
          <p:spPr>
            <a:xfrm>
              <a:off x="7956704" y="3862129"/>
              <a:ext cx="720127" cy="4309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0" name="Volný tvar 104">
              <a:extLst>
                <a:ext uri="{FF2B5EF4-FFF2-40B4-BE49-F238E27FC236}">
                  <a16:creationId xmlns:a16="http://schemas.microsoft.com/office/drawing/2014/main" id="{3ABC893A-E455-4971-8BF5-70E644FB96DA}"/>
                </a:ext>
              </a:extLst>
            </p:cNvPr>
            <p:cNvSpPr/>
            <p:nvPr/>
          </p:nvSpPr>
          <p:spPr>
            <a:xfrm>
              <a:off x="7010967" y="2924944"/>
              <a:ext cx="2133033" cy="1151529"/>
            </a:xfrm>
            <a:custGeom>
              <a:avLst/>
              <a:gdLst>
                <a:gd name="connsiteX0" fmla="*/ 1091938 w 2284429"/>
                <a:gd name="connsiteY0" fmla="*/ 6284 h 1258478"/>
                <a:gd name="connsiteX1" fmla="*/ 460342 w 2284429"/>
                <a:gd name="connsiteY1" fmla="*/ 53418 h 1258478"/>
                <a:gd name="connsiteX2" fmla="*/ 168111 w 2284429"/>
                <a:gd name="connsiteY2" fmla="*/ 260807 h 1258478"/>
                <a:gd name="connsiteX3" fmla="*/ 17282 w 2284429"/>
                <a:gd name="connsiteY3" fmla="*/ 609599 h 1258478"/>
                <a:gd name="connsiteX4" fmla="*/ 102124 w 2284429"/>
                <a:gd name="connsiteY4" fmla="*/ 1033805 h 1258478"/>
                <a:gd name="connsiteX5" fmla="*/ 630025 w 2284429"/>
                <a:gd name="connsiteY5" fmla="*/ 977245 h 1258478"/>
                <a:gd name="connsiteX6" fmla="*/ 1337035 w 2284429"/>
                <a:gd name="connsiteY6" fmla="*/ 732148 h 1258478"/>
                <a:gd name="connsiteX7" fmla="*/ 601744 w 2284429"/>
                <a:gd name="connsiteY7" fmla="*/ 986671 h 1258478"/>
                <a:gd name="connsiteX8" fmla="*/ 422635 w 2284429"/>
                <a:gd name="connsiteY8" fmla="*/ 1090366 h 1258478"/>
                <a:gd name="connsiteX9" fmla="*/ 488623 w 2284429"/>
                <a:gd name="connsiteY9" fmla="*/ 1250622 h 1258478"/>
                <a:gd name="connsiteX10" fmla="*/ 1440730 w 2284429"/>
                <a:gd name="connsiteY10" fmla="*/ 1137500 h 1258478"/>
                <a:gd name="connsiteX11" fmla="*/ 2157167 w 2284429"/>
                <a:gd name="connsiteY11" fmla="*/ 967818 h 1258478"/>
                <a:gd name="connsiteX12" fmla="*/ 2204301 w 2284429"/>
                <a:gd name="connsiteY12" fmla="*/ 487051 h 1258478"/>
                <a:gd name="connsiteX13" fmla="*/ 1704680 w 2284429"/>
                <a:gd name="connsiteY13" fmla="*/ 91125 h 1258478"/>
                <a:gd name="connsiteX14" fmla="*/ 1091938 w 2284429"/>
                <a:gd name="connsiteY14" fmla="*/ 6284 h 1258478"/>
                <a:gd name="connsiteX0" fmla="*/ 1134359 w 2326850"/>
                <a:gd name="connsiteY0" fmla="*/ 53418 h 1305612"/>
                <a:gd name="connsiteX1" fmla="*/ 502763 w 2326850"/>
                <a:gd name="connsiteY1" fmla="*/ 100552 h 1305612"/>
                <a:gd name="connsiteX2" fmla="*/ 59703 w 2326850"/>
                <a:gd name="connsiteY2" fmla="*/ 656733 h 1305612"/>
                <a:gd name="connsiteX3" fmla="*/ 144545 w 2326850"/>
                <a:gd name="connsiteY3" fmla="*/ 1080939 h 1305612"/>
                <a:gd name="connsiteX4" fmla="*/ 672446 w 2326850"/>
                <a:gd name="connsiteY4" fmla="*/ 1024379 h 1305612"/>
                <a:gd name="connsiteX5" fmla="*/ 1379456 w 2326850"/>
                <a:gd name="connsiteY5" fmla="*/ 779282 h 1305612"/>
                <a:gd name="connsiteX6" fmla="*/ 644165 w 2326850"/>
                <a:gd name="connsiteY6" fmla="*/ 1033805 h 1305612"/>
                <a:gd name="connsiteX7" fmla="*/ 465056 w 2326850"/>
                <a:gd name="connsiteY7" fmla="*/ 1137500 h 1305612"/>
                <a:gd name="connsiteX8" fmla="*/ 531044 w 2326850"/>
                <a:gd name="connsiteY8" fmla="*/ 1297756 h 1305612"/>
                <a:gd name="connsiteX9" fmla="*/ 1483151 w 2326850"/>
                <a:gd name="connsiteY9" fmla="*/ 1184634 h 1305612"/>
                <a:gd name="connsiteX10" fmla="*/ 2199588 w 2326850"/>
                <a:gd name="connsiteY10" fmla="*/ 1014952 h 1305612"/>
                <a:gd name="connsiteX11" fmla="*/ 2246722 w 2326850"/>
                <a:gd name="connsiteY11" fmla="*/ 534185 h 1305612"/>
                <a:gd name="connsiteX12" fmla="*/ 1747101 w 2326850"/>
                <a:gd name="connsiteY12" fmla="*/ 138259 h 1305612"/>
                <a:gd name="connsiteX13" fmla="*/ 1134359 w 2326850"/>
                <a:gd name="connsiteY13" fmla="*/ 53418 h 1305612"/>
                <a:gd name="connsiteX0" fmla="*/ 1141645 w 2334136"/>
                <a:gd name="connsiteY0" fmla="*/ 8815 h 1261009"/>
                <a:gd name="connsiteX1" fmla="*/ 553763 w 2334136"/>
                <a:gd name="connsiteY1" fmla="*/ 146547 h 1261009"/>
                <a:gd name="connsiteX2" fmla="*/ 66989 w 2334136"/>
                <a:gd name="connsiteY2" fmla="*/ 612130 h 1261009"/>
                <a:gd name="connsiteX3" fmla="*/ 151831 w 2334136"/>
                <a:gd name="connsiteY3" fmla="*/ 1036336 h 1261009"/>
                <a:gd name="connsiteX4" fmla="*/ 679732 w 2334136"/>
                <a:gd name="connsiteY4" fmla="*/ 979776 h 1261009"/>
                <a:gd name="connsiteX5" fmla="*/ 1386742 w 2334136"/>
                <a:gd name="connsiteY5" fmla="*/ 734679 h 1261009"/>
                <a:gd name="connsiteX6" fmla="*/ 651451 w 2334136"/>
                <a:gd name="connsiteY6" fmla="*/ 989202 h 1261009"/>
                <a:gd name="connsiteX7" fmla="*/ 472342 w 2334136"/>
                <a:gd name="connsiteY7" fmla="*/ 1092897 h 1261009"/>
                <a:gd name="connsiteX8" fmla="*/ 538330 w 2334136"/>
                <a:gd name="connsiteY8" fmla="*/ 1253153 h 1261009"/>
                <a:gd name="connsiteX9" fmla="*/ 1490437 w 2334136"/>
                <a:gd name="connsiteY9" fmla="*/ 1140031 h 1261009"/>
                <a:gd name="connsiteX10" fmla="*/ 2206874 w 2334136"/>
                <a:gd name="connsiteY10" fmla="*/ 970349 h 1261009"/>
                <a:gd name="connsiteX11" fmla="*/ 2254008 w 2334136"/>
                <a:gd name="connsiteY11" fmla="*/ 489582 h 1261009"/>
                <a:gd name="connsiteX12" fmla="*/ 1754387 w 2334136"/>
                <a:gd name="connsiteY12" fmla="*/ 93656 h 1261009"/>
                <a:gd name="connsiteX13" fmla="*/ 1141645 w 2334136"/>
                <a:gd name="connsiteY13" fmla="*/ 8815 h 126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136" h="1261009">
                  <a:moveTo>
                    <a:pt x="1141645" y="8815"/>
                  </a:moveTo>
                  <a:cubicBezTo>
                    <a:pt x="941541" y="17630"/>
                    <a:pt x="732872" y="45995"/>
                    <a:pt x="553763" y="146547"/>
                  </a:cubicBezTo>
                  <a:cubicBezTo>
                    <a:pt x="374654" y="247099"/>
                    <a:pt x="133978" y="463832"/>
                    <a:pt x="66989" y="612130"/>
                  </a:cubicBezTo>
                  <a:cubicBezTo>
                    <a:pt x="0" y="760428"/>
                    <a:pt x="49707" y="975062"/>
                    <a:pt x="151831" y="1036336"/>
                  </a:cubicBezTo>
                  <a:cubicBezTo>
                    <a:pt x="253955" y="1097610"/>
                    <a:pt x="473914" y="1030052"/>
                    <a:pt x="679732" y="979776"/>
                  </a:cubicBezTo>
                  <a:cubicBezTo>
                    <a:pt x="885550" y="929500"/>
                    <a:pt x="1391456" y="733108"/>
                    <a:pt x="1386742" y="734679"/>
                  </a:cubicBezTo>
                  <a:cubicBezTo>
                    <a:pt x="1382029" y="736250"/>
                    <a:pt x="803851" y="929499"/>
                    <a:pt x="651451" y="989202"/>
                  </a:cubicBezTo>
                  <a:cubicBezTo>
                    <a:pt x="499051" y="1048905"/>
                    <a:pt x="491195" y="1048905"/>
                    <a:pt x="472342" y="1092897"/>
                  </a:cubicBezTo>
                  <a:cubicBezTo>
                    <a:pt x="453489" y="1136889"/>
                    <a:pt x="368648" y="1245297"/>
                    <a:pt x="538330" y="1253153"/>
                  </a:cubicBezTo>
                  <a:cubicBezTo>
                    <a:pt x="708012" y="1261009"/>
                    <a:pt x="1212346" y="1187165"/>
                    <a:pt x="1490437" y="1140031"/>
                  </a:cubicBezTo>
                  <a:cubicBezTo>
                    <a:pt x="1768528" y="1092897"/>
                    <a:pt x="2079612" y="1078757"/>
                    <a:pt x="2206874" y="970349"/>
                  </a:cubicBezTo>
                  <a:cubicBezTo>
                    <a:pt x="2334136" y="861941"/>
                    <a:pt x="2329423" y="635698"/>
                    <a:pt x="2254008" y="489582"/>
                  </a:cubicBezTo>
                  <a:cubicBezTo>
                    <a:pt x="2178594" y="343467"/>
                    <a:pt x="1938210" y="173784"/>
                    <a:pt x="1754387" y="93656"/>
                  </a:cubicBezTo>
                  <a:cubicBezTo>
                    <a:pt x="1570564" y="13528"/>
                    <a:pt x="1341749" y="0"/>
                    <a:pt x="1141645" y="8815"/>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1" name="Volný tvar 105">
              <a:extLst>
                <a:ext uri="{FF2B5EF4-FFF2-40B4-BE49-F238E27FC236}">
                  <a16:creationId xmlns:a16="http://schemas.microsoft.com/office/drawing/2014/main" id="{417FCEC9-7013-4EBB-B694-8017412465AA}"/>
                </a:ext>
              </a:extLst>
            </p:cNvPr>
            <p:cNvSpPr/>
            <p:nvPr/>
          </p:nvSpPr>
          <p:spPr>
            <a:xfrm>
              <a:off x="7523716" y="3141569"/>
              <a:ext cx="1267058" cy="757044"/>
            </a:xfrm>
            <a:custGeom>
              <a:avLst/>
              <a:gdLst>
                <a:gd name="connsiteX0" fmla="*/ 270933 w 1265766"/>
                <a:gd name="connsiteY0" fmla="*/ 332317 h 757767"/>
                <a:gd name="connsiteX1" fmla="*/ 270933 w 1265766"/>
                <a:gd name="connsiteY1" fmla="*/ 522817 h 757767"/>
                <a:gd name="connsiteX2" fmla="*/ 80433 w 1265766"/>
                <a:gd name="connsiteY2" fmla="*/ 573617 h 757767"/>
                <a:gd name="connsiteX3" fmla="*/ 16933 w 1265766"/>
                <a:gd name="connsiteY3" fmla="*/ 345017 h 757767"/>
                <a:gd name="connsiteX4" fmla="*/ 182033 w 1265766"/>
                <a:gd name="connsiteY4" fmla="*/ 52917 h 757767"/>
                <a:gd name="connsiteX5" fmla="*/ 791633 w 1265766"/>
                <a:gd name="connsiteY5" fmla="*/ 27517 h 757767"/>
                <a:gd name="connsiteX6" fmla="*/ 1147233 w 1265766"/>
                <a:gd name="connsiteY6" fmla="*/ 205317 h 757767"/>
                <a:gd name="connsiteX7" fmla="*/ 1172633 w 1265766"/>
                <a:gd name="connsiteY7" fmla="*/ 484717 h 757767"/>
                <a:gd name="connsiteX8" fmla="*/ 588433 w 1265766"/>
                <a:gd name="connsiteY8" fmla="*/ 713317 h 757767"/>
                <a:gd name="connsiteX9" fmla="*/ 283633 w 1265766"/>
                <a:gd name="connsiteY9" fmla="*/ 726017 h 757767"/>
                <a:gd name="connsiteX10" fmla="*/ 601133 w 1265766"/>
                <a:gd name="connsiteY10" fmla="*/ 522817 h 757767"/>
                <a:gd name="connsiteX11" fmla="*/ 1058333 w 1265766"/>
                <a:gd name="connsiteY11" fmla="*/ 383117 h 757767"/>
                <a:gd name="connsiteX12" fmla="*/ 664633 w 1265766"/>
                <a:gd name="connsiteY12" fmla="*/ 192617 h 757767"/>
                <a:gd name="connsiteX13" fmla="*/ 334433 w 1265766"/>
                <a:gd name="connsiteY13" fmla="*/ 192617 h 757767"/>
                <a:gd name="connsiteX14" fmla="*/ 270933 w 1265766"/>
                <a:gd name="connsiteY14" fmla="*/ 332317 h 7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5766" h="757767">
                  <a:moveTo>
                    <a:pt x="270933" y="332317"/>
                  </a:moveTo>
                  <a:cubicBezTo>
                    <a:pt x="260350" y="387350"/>
                    <a:pt x="302683" y="482600"/>
                    <a:pt x="270933" y="522817"/>
                  </a:cubicBezTo>
                  <a:cubicBezTo>
                    <a:pt x="239183" y="563034"/>
                    <a:pt x="122766" y="603250"/>
                    <a:pt x="80433" y="573617"/>
                  </a:cubicBezTo>
                  <a:cubicBezTo>
                    <a:pt x="38100" y="543984"/>
                    <a:pt x="0" y="431800"/>
                    <a:pt x="16933" y="345017"/>
                  </a:cubicBezTo>
                  <a:cubicBezTo>
                    <a:pt x="33866" y="258234"/>
                    <a:pt x="52916" y="105834"/>
                    <a:pt x="182033" y="52917"/>
                  </a:cubicBezTo>
                  <a:cubicBezTo>
                    <a:pt x="311150" y="0"/>
                    <a:pt x="630766" y="2117"/>
                    <a:pt x="791633" y="27517"/>
                  </a:cubicBezTo>
                  <a:cubicBezTo>
                    <a:pt x="952500" y="52917"/>
                    <a:pt x="1083733" y="129117"/>
                    <a:pt x="1147233" y="205317"/>
                  </a:cubicBezTo>
                  <a:cubicBezTo>
                    <a:pt x="1210733" y="281517"/>
                    <a:pt x="1265766" y="400050"/>
                    <a:pt x="1172633" y="484717"/>
                  </a:cubicBezTo>
                  <a:cubicBezTo>
                    <a:pt x="1079500" y="569384"/>
                    <a:pt x="736600" y="673100"/>
                    <a:pt x="588433" y="713317"/>
                  </a:cubicBezTo>
                  <a:cubicBezTo>
                    <a:pt x="440266" y="753534"/>
                    <a:pt x="281516" y="757767"/>
                    <a:pt x="283633" y="726017"/>
                  </a:cubicBezTo>
                  <a:cubicBezTo>
                    <a:pt x="285750" y="694267"/>
                    <a:pt x="472016" y="579967"/>
                    <a:pt x="601133" y="522817"/>
                  </a:cubicBezTo>
                  <a:cubicBezTo>
                    <a:pt x="730250" y="465667"/>
                    <a:pt x="1047750" y="438150"/>
                    <a:pt x="1058333" y="383117"/>
                  </a:cubicBezTo>
                  <a:cubicBezTo>
                    <a:pt x="1068916" y="328084"/>
                    <a:pt x="785283" y="224367"/>
                    <a:pt x="664633" y="192617"/>
                  </a:cubicBezTo>
                  <a:cubicBezTo>
                    <a:pt x="543983" y="160867"/>
                    <a:pt x="404283" y="167217"/>
                    <a:pt x="334433" y="192617"/>
                  </a:cubicBezTo>
                  <a:cubicBezTo>
                    <a:pt x="264583" y="218017"/>
                    <a:pt x="281516" y="277284"/>
                    <a:pt x="270933" y="3323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220" name="TextovéPole 219">
            <a:extLst>
              <a:ext uri="{FF2B5EF4-FFF2-40B4-BE49-F238E27FC236}">
                <a16:creationId xmlns:a16="http://schemas.microsoft.com/office/drawing/2014/main" id="{172C9282-B0F9-4121-923F-EA2644ED417F}"/>
              </a:ext>
            </a:extLst>
          </p:cNvPr>
          <p:cNvSpPr txBox="1">
            <a:spLocks noChangeArrowheads="1"/>
          </p:cNvSpPr>
          <p:nvPr/>
        </p:nvSpPr>
        <p:spPr bwMode="auto">
          <a:xfrm>
            <a:off x="3677422" y="4732703"/>
            <a:ext cx="5741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400" b="1" dirty="0">
                <a:solidFill>
                  <a:schemeClr val="bg1"/>
                </a:solidFill>
                <a:latin typeface="Arial" panose="020B0604020202020204" pitchFamily="34" charset="0"/>
              </a:rPr>
              <a:t>ARC</a:t>
            </a:r>
          </a:p>
        </p:txBody>
      </p:sp>
      <p:sp>
        <p:nvSpPr>
          <p:cNvPr id="229" name="TextovéPole 228">
            <a:extLst>
              <a:ext uri="{FF2B5EF4-FFF2-40B4-BE49-F238E27FC236}">
                <a16:creationId xmlns:a16="http://schemas.microsoft.com/office/drawing/2014/main" id="{71D6900E-F640-47C5-9F48-0095E5DAAC5E}"/>
              </a:ext>
            </a:extLst>
          </p:cNvPr>
          <p:cNvSpPr txBox="1">
            <a:spLocks noChangeArrowheads="1"/>
          </p:cNvSpPr>
          <p:nvPr/>
        </p:nvSpPr>
        <p:spPr bwMode="auto">
          <a:xfrm>
            <a:off x="6946684" y="6259366"/>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MÍCHA</a:t>
            </a:r>
          </a:p>
        </p:txBody>
      </p:sp>
      <p:sp>
        <p:nvSpPr>
          <p:cNvPr id="230" name="Ovál 229">
            <a:extLst>
              <a:ext uri="{FF2B5EF4-FFF2-40B4-BE49-F238E27FC236}">
                <a16:creationId xmlns:a16="http://schemas.microsoft.com/office/drawing/2014/main" id="{A00EE3B6-DAEE-442B-8B2A-0AC7A67828D3}"/>
              </a:ext>
            </a:extLst>
          </p:cNvPr>
          <p:cNvSpPr/>
          <p:nvPr/>
        </p:nvSpPr>
        <p:spPr>
          <a:xfrm>
            <a:off x="7624920" y="5853756"/>
            <a:ext cx="330899" cy="3447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6" name="TextovéPole 235">
            <a:extLst>
              <a:ext uri="{FF2B5EF4-FFF2-40B4-BE49-F238E27FC236}">
                <a16:creationId xmlns:a16="http://schemas.microsoft.com/office/drawing/2014/main" id="{E9219A03-7346-4FEB-A304-364645920A68}"/>
              </a:ext>
            </a:extLst>
          </p:cNvPr>
          <p:cNvSpPr txBox="1"/>
          <p:nvPr/>
        </p:nvSpPr>
        <p:spPr>
          <a:xfrm rot="20794734">
            <a:off x="8317485" y="5568805"/>
            <a:ext cx="2123723" cy="307777"/>
          </a:xfrm>
          <a:prstGeom prst="rect">
            <a:avLst/>
          </a:prstGeom>
          <a:noFill/>
        </p:spPr>
        <p:txBody>
          <a:bodyPr wrap="none" rtlCol="0">
            <a:spAutoFit/>
          </a:bodyPr>
          <a:lstStyle/>
          <a:p>
            <a:r>
              <a:rPr lang="cs-CZ" sz="1400" dirty="0">
                <a:latin typeface="Calibri" charset="0"/>
                <a:ea typeface="Calibri" charset="0"/>
                <a:cs typeface="Calibri" charset="0"/>
              </a:rPr>
              <a:t>Ganglion </a:t>
            </a:r>
            <a:r>
              <a:rPr lang="cs-CZ" sz="1400" dirty="0" err="1">
                <a:latin typeface="Calibri" charset="0"/>
                <a:ea typeface="Calibri" charset="0"/>
                <a:cs typeface="Calibri" charset="0"/>
              </a:rPr>
              <a:t>stellatum</a:t>
            </a:r>
            <a:r>
              <a:rPr lang="cs-CZ" sz="1400" dirty="0">
                <a:latin typeface="Calibri" charset="0"/>
                <a:ea typeface="Calibri" charset="0"/>
                <a:cs typeface="Calibri" charset="0"/>
              </a:rPr>
              <a:t> (T1-T6)</a:t>
            </a:r>
          </a:p>
        </p:txBody>
      </p:sp>
      <p:sp>
        <p:nvSpPr>
          <p:cNvPr id="237" name="TextovéPole 236">
            <a:extLst>
              <a:ext uri="{FF2B5EF4-FFF2-40B4-BE49-F238E27FC236}">
                <a16:creationId xmlns:a16="http://schemas.microsoft.com/office/drawing/2014/main" id="{80703A12-490D-40C3-991D-15A16B6DEC2E}"/>
              </a:ext>
            </a:extLst>
          </p:cNvPr>
          <p:cNvSpPr txBox="1"/>
          <p:nvPr/>
        </p:nvSpPr>
        <p:spPr>
          <a:xfrm rot="19286931">
            <a:off x="8569169" y="4676788"/>
            <a:ext cx="1565300" cy="307777"/>
          </a:xfrm>
          <a:prstGeom prst="rect">
            <a:avLst/>
          </a:prstGeom>
          <a:noFill/>
        </p:spPr>
        <p:txBody>
          <a:bodyPr wrap="none" rtlCol="0">
            <a:spAutoFit/>
          </a:bodyPr>
          <a:lstStyle/>
          <a:p>
            <a:r>
              <a:rPr lang="cs-CZ" sz="1400" dirty="0">
                <a:latin typeface="Calibri" charset="0"/>
                <a:ea typeface="Calibri" charset="0"/>
                <a:cs typeface="Calibri" charset="0"/>
              </a:rPr>
              <a:t>Sympatikus (T7-L3)</a:t>
            </a:r>
          </a:p>
        </p:txBody>
      </p:sp>
      <p:sp>
        <p:nvSpPr>
          <p:cNvPr id="238" name="TextovéPole 237">
            <a:extLst>
              <a:ext uri="{FF2B5EF4-FFF2-40B4-BE49-F238E27FC236}">
                <a16:creationId xmlns:a16="http://schemas.microsoft.com/office/drawing/2014/main" id="{7DA80C72-800C-41F5-8A9D-8E33C9755D54}"/>
              </a:ext>
            </a:extLst>
          </p:cNvPr>
          <p:cNvSpPr txBox="1"/>
          <p:nvPr/>
        </p:nvSpPr>
        <p:spPr>
          <a:xfrm rot="18311695">
            <a:off x="8484022" y="3523593"/>
            <a:ext cx="1656672" cy="307777"/>
          </a:xfrm>
          <a:prstGeom prst="rect">
            <a:avLst/>
          </a:prstGeom>
          <a:noFill/>
        </p:spPr>
        <p:txBody>
          <a:bodyPr wrap="none" rtlCol="0">
            <a:spAutoFit/>
          </a:bodyPr>
          <a:lstStyle/>
          <a:p>
            <a:r>
              <a:rPr lang="cs-CZ" sz="1400" dirty="0">
                <a:latin typeface="Calibri" charset="0"/>
                <a:ea typeface="Calibri" charset="0"/>
                <a:cs typeface="Calibri" charset="0"/>
              </a:rPr>
              <a:t>Sympatikus (T13-L3)</a:t>
            </a:r>
          </a:p>
        </p:txBody>
      </p:sp>
      <p:sp>
        <p:nvSpPr>
          <p:cNvPr id="249" name="TextovéPole 248">
            <a:extLst>
              <a:ext uri="{FF2B5EF4-FFF2-40B4-BE49-F238E27FC236}">
                <a16:creationId xmlns:a16="http://schemas.microsoft.com/office/drawing/2014/main" id="{168E4154-EDDA-4D08-B576-91594D4C1BCE}"/>
              </a:ext>
            </a:extLst>
          </p:cNvPr>
          <p:cNvSpPr txBox="1">
            <a:spLocks noChangeArrowheads="1"/>
          </p:cNvSpPr>
          <p:nvPr/>
        </p:nvSpPr>
        <p:spPr bwMode="auto">
          <a:xfrm rot="2088984">
            <a:off x="158719" y="3963170"/>
            <a:ext cx="1152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200" b="1" dirty="0">
                <a:latin typeface="Arial" panose="020B0604020202020204" pitchFamily="34" charset="0"/>
              </a:rPr>
              <a:t>vision</a:t>
            </a:r>
          </a:p>
        </p:txBody>
      </p:sp>
      <p:sp>
        <p:nvSpPr>
          <p:cNvPr id="259" name="Šipka: doleva 258">
            <a:extLst>
              <a:ext uri="{FF2B5EF4-FFF2-40B4-BE49-F238E27FC236}">
                <a16:creationId xmlns:a16="http://schemas.microsoft.com/office/drawing/2014/main" id="{8D74FFB7-ADAE-4717-8AA9-A3E78177495B}"/>
              </a:ext>
            </a:extLst>
          </p:cNvPr>
          <p:cNvSpPr/>
          <p:nvPr/>
        </p:nvSpPr>
        <p:spPr>
          <a:xfrm>
            <a:off x="5978423" y="1268271"/>
            <a:ext cx="4313390" cy="3430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0" name="TextovéPole 259">
            <a:extLst>
              <a:ext uri="{FF2B5EF4-FFF2-40B4-BE49-F238E27FC236}">
                <a16:creationId xmlns:a16="http://schemas.microsoft.com/office/drawing/2014/main" id="{03C68DE3-AEAA-4D77-AA49-784A426FB770}"/>
              </a:ext>
            </a:extLst>
          </p:cNvPr>
          <p:cNvSpPr txBox="1">
            <a:spLocks noChangeArrowheads="1"/>
          </p:cNvSpPr>
          <p:nvPr/>
        </p:nvSpPr>
        <p:spPr bwMode="auto">
          <a:xfrm>
            <a:off x="7207972" y="1072166"/>
            <a:ext cx="23464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200" b="1" dirty="0">
                <a:latin typeface="Arial" panose="020B0604020202020204" pitchFamily="34" charset="0"/>
              </a:rPr>
              <a:t>ENDOCRINE SIGNAL</a:t>
            </a:r>
          </a:p>
        </p:txBody>
      </p:sp>
      <p:sp>
        <p:nvSpPr>
          <p:cNvPr id="192"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3" name="Šipka dolů 38">
            <a:extLst>
              <a:ext uri="{FF2B5EF4-FFF2-40B4-BE49-F238E27FC236}">
                <a16:creationId xmlns:a16="http://schemas.microsoft.com/office/drawing/2014/main" id="{F918F5A3-7260-421B-8098-F8036C5AAA47}"/>
              </a:ext>
            </a:extLst>
          </p:cNvPr>
          <p:cNvSpPr/>
          <p:nvPr/>
        </p:nvSpPr>
        <p:spPr>
          <a:xfrm>
            <a:off x="7768830" y="4923481"/>
            <a:ext cx="55604" cy="792162"/>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4" name="Šipka dolů 38">
            <a:extLst>
              <a:ext uri="{FF2B5EF4-FFF2-40B4-BE49-F238E27FC236}">
                <a16:creationId xmlns:a16="http://schemas.microsoft.com/office/drawing/2014/main" id="{F918F5A3-7260-421B-8098-F8036C5AAA47}"/>
              </a:ext>
            </a:extLst>
          </p:cNvPr>
          <p:cNvSpPr/>
          <p:nvPr/>
        </p:nvSpPr>
        <p:spPr>
          <a:xfrm rot="14225516">
            <a:off x="7957844" y="5714720"/>
            <a:ext cx="105497" cy="14408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5" name="Ovál 194">
            <a:extLst>
              <a:ext uri="{FF2B5EF4-FFF2-40B4-BE49-F238E27FC236}">
                <a16:creationId xmlns:a16="http://schemas.microsoft.com/office/drawing/2014/main" id="{A00EE3B6-DAEE-442B-8B2A-0AC7A67828D3}"/>
              </a:ext>
            </a:extLst>
          </p:cNvPr>
          <p:cNvSpPr/>
          <p:nvPr/>
        </p:nvSpPr>
        <p:spPr>
          <a:xfrm>
            <a:off x="8087404" y="5595146"/>
            <a:ext cx="122080" cy="12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6" name="Ovál 195">
            <a:extLst>
              <a:ext uri="{FF2B5EF4-FFF2-40B4-BE49-F238E27FC236}">
                <a16:creationId xmlns:a16="http://schemas.microsoft.com/office/drawing/2014/main" id="{A00EE3B6-DAEE-442B-8B2A-0AC7A67828D3}"/>
              </a:ext>
            </a:extLst>
          </p:cNvPr>
          <p:cNvSpPr/>
          <p:nvPr/>
        </p:nvSpPr>
        <p:spPr>
          <a:xfrm>
            <a:off x="8189425" y="5824307"/>
            <a:ext cx="122080" cy="12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7" name="Ovál 196">
            <a:extLst>
              <a:ext uri="{FF2B5EF4-FFF2-40B4-BE49-F238E27FC236}">
                <a16:creationId xmlns:a16="http://schemas.microsoft.com/office/drawing/2014/main" id="{A00EE3B6-DAEE-442B-8B2A-0AC7A67828D3}"/>
              </a:ext>
            </a:extLst>
          </p:cNvPr>
          <p:cNvSpPr/>
          <p:nvPr/>
        </p:nvSpPr>
        <p:spPr>
          <a:xfrm>
            <a:off x="8220011" y="6056163"/>
            <a:ext cx="122080" cy="129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1" name="Šipka dolů 38">
            <a:extLst>
              <a:ext uri="{FF2B5EF4-FFF2-40B4-BE49-F238E27FC236}">
                <a16:creationId xmlns:a16="http://schemas.microsoft.com/office/drawing/2014/main" id="{F918F5A3-7260-421B-8098-F8036C5AAA47}"/>
              </a:ext>
            </a:extLst>
          </p:cNvPr>
          <p:cNvSpPr/>
          <p:nvPr/>
        </p:nvSpPr>
        <p:spPr>
          <a:xfrm rot="15074478">
            <a:off x="8028330" y="5871258"/>
            <a:ext cx="105497" cy="14408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2" name="Šipka dolů 38">
            <a:extLst>
              <a:ext uri="{FF2B5EF4-FFF2-40B4-BE49-F238E27FC236}">
                <a16:creationId xmlns:a16="http://schemas.microsoft.com/office/drawing/2014/main" id="{F918F5A3-7260-421B-8098-F8036C5AAA47}"/>
              </a:ext>
            </a:extLst>
          </p:cNvPr>
          <p:cNvSpPr/>
          <p:nvPr/>
        </p:nvSpPr>
        <p:spPr>
          <a:xfrm rot="16200000">
            <a:off x="8059715" y="6034924"/>
            <a:ext cx="105497" cy="14408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3" name="Šipka dolů 38">
            <a:extLst>
              <a:ext uri="{FF2B5EF4-FFF2-40B4-BE49-F238E27FC236}">
                <a16:creationId xmlns:a16="http://schemas.microsoft.com/office/drawing/2014/main" id="{F918F5A3-7260-421B-8098-F8036C5AAA47}"/>
              </a:ext>
            </a:extLst>
          </p:cNvPr>
          <p:cNvSpPr/>
          <p:nvPr/>
        </p:nvSpPr>
        <p:spPr>
          <a:xfrm rot="12899154">
            <a:off x="9299070" y="1916546"/>
            <a:ext cx="105497" cy="4000707"/>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4" name="Šipka dolů 38">
            <a:extLst>
              <a:ext uri="{FF2B5EF4-FFF2-40B4-BE49-F238E27FC236}">
                <a16:creationId xmlns:a16="http://schemas.microsoft.com/office/drawing/2014/main" id="{F918F5A3-7260-421B-8098-F8036C5AAA47}"/>
              </a:ext>
            </a:extLst>
          </p:cNvPr>
          <p:cNvSpPr/>
          <p:nvPr/>
        </p:nvSpPr>
        <p:spPr>
          <a:xfrm rot="13912380">
            <a:off x="9392030" y="3597374"/>
            <a:ext cx="105497" cy="2745367"/>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6" name="Šipka dolů 38">
            <a:extLst>
              <a:ext uri="{FF2B5EF4-FFF2-40B4-BE49-F238E27FC236}">
                <a16:creationId xmlns:a16="http://schemas.microsoft.com/office/drawing/2014/main" id="{F918F5A3-7260-421B-8098-F8036C5AAA47}"/>
              </a:ext>
            </a:extLst>
          </p:cNvPr>
          <p:cNvSpPr/>
          <p:nvPr/>
        </p:nvSpPr>
        <p:spPr>
          <a:xfrm rot="15479639">
            <a:off x="9352025" y="4905997"/>
            <a:ext cx="105497" cy="2004423"/>
          </a:xfrm>
          <a:prstGeom prst="downArrow">
            <a:avLst/>
          </a:prstGeom>
          <a:solidFill>
            <a:srgbClr val="FFCC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7" name="Rectangle 2">
            <a:extLst>
              <a:ext uri="{FF2B5EF4-FFF2-40B4-BE49-F238E27FC236}">
                <a16:creationId xmlns:a16="http://schemas.microsoft.com/office/drawing/2014/main" id="{8BC00DDA-9589-4126-A77F-2588B9512CBF}"/>
              </a:ext>
            </a:extLst>
          </p:cNvPr>
          <p:cNvSpPr txBox="1">
            <a:spLocks noChangeArrowheads="1"/>
          </p:cNvSpPr>
          <p:nvPr/>
        </p:nvSpPr>
        <p:spPr>
          <a:xfrm>
            <a:off x="0" y="152278"/>
            <a:ext cx="12191999" cy="685800"/>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20000"/>
              </a:lnSpc>
            </a:pPr>
            <a:r>
              <a:rPr lang="cs-CZ" altLang="cs-CZ" b="1" dirty="0">
                <a:latin typeface="Calibri" charset="0"/>
                <a:ea typeface="Calibri" charset="0"/>
                <a:cs typeface="Calibri" charset="0"/>
              </a:rPr>
              <a:t>Brain-</a:t>
            </a:r>
            <a:r>
              <a:rPr lang="cs-CZ" altLang="cs-CZ" b="1" dirty="0" err="1">
                <a:latin typeface="Calibri" charset="0"/>
                <a:ea typeface="Calibri" charset="0"/>
                <a:cs typeface="Calibri" charset="0"/>
              </a:rPr>
              <a:t>adipose</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tissue</a:t>
            </a:r>
            <a:r>
              <a:rPr lang="cs-CZ" altLang="cs-CZ" b="1" dirty="0">
                <a:latin typeface="Calibri" charset="0"/>
                <a:ea typeface="Calibri" charset="0"/>
                <a:cs typeface="Calibri" charset="0"/>
              </a:rPr>
              <a:t> axis II</a:t>
            </a:r>
            <a:endParaRPr lang="fr-FR" altLang="cs-CZ" b="1" dirty="0">
              <a:latin typeface="Calibri" charset="0"/>
              <a:ea typeface="Calibri" charset="0"/>
              <a:cs typeface="Calibri" charset="0"/>
            </a:endParaRPr>
          </a:p>
        </p:txBody>
      </p:sp>
    </p:spTree>
    <p:extLst>
      <p:ext uri="{BB962C8B-B14F-4D97-AF65-F5344CB8AC3E}">
        <p14:creationId xmlns:p14="http://schemas.microsoft.com/office/powerpoint/2010/main" val="211917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10514011" y="5883275"/>
            <a:ext cx="75354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D60544-C5E5-45B2-ADFC-9530462A1FEB}" type="slidenum">
              <a:rPr lang="cs-CZ" smtClean="0"/>
              <a:pPr/>
              <a:t>23</a:t>
            </a:fld>
            <a:endParaRPr lang="cs-CZ" altLang="cs-CZ">
              <a:solidFill>
                <a:srgbClr val="898989"/>
              </a:solidFill>
            </a:endParaRPr>
          </a:p>
        </p:txBody>
      </p:sp>
      <p:sp>
        <p:nvSpPr>
          <p:cNvPr id="20483" name="Title 1"/>
          <p:cNvSpPr>
            <a:spLocks noGrp="1"/>
          </p:cNvSpPr>
          <p:nvPr>
            <p:ph type="ctrTitle" idx="4294967295"/>
          </p:nvPr>
        </p:nvSpPr>
        <p:spPr>
          <a:xfrm>
            <a:off x="0" y="2393950"/>
            <a:ext cx="9144000" cy="2387600"/>
          </a:xfrm>
        </p:spPr>
        <p:txBody>
          <a:bodyPr>
            <a:normAutofit/>
          </a:bodyPr>
          <a:lstStyle/>
          <a:p>
            <a:pPr algn="ctr"/>
            <a:r>
              <a:rPr lang="cs-CZ" altLang="cs-CZ" dirty="0"/>
              <a:t>Stres a řízení organismu</a:t>
            </a:r>
            <a:r>
              <a:rPr lang="cs-CZ" altLang="cs-CZ" b="1" dirty="0"/>
              <a:t>?</a:t>
            </a:r>
            <a:br>
              <a:rPr lang="cs-CZ" altLang="cs-CZ" dirty="0"/>
            </a:br>
            <a:r>
              <a:rPr lang="cs-CZ" altLang="cs-CZ" dirty="0"/>
              <a:t>=</a:t>
            </a:r>
            <a:br>
              <a:rPr lang="cs-CZ" altLang="cs-CZ" dirty="0"/>
            </a:br>
            <a:r>
              <a:rPr lang="cs-CZ" altLang="cs-CZ" b="1" dirty="0"/>
              <a:t>Co to vše znamená?</a:t>
            </a:r>
            <a:endParaRPr lang="cs-CZ" altLang="cs-CZ" sz="3100" dirty="0"/>
          </a:p>
        </p:txBody>
      </p:sp>
      <p:sp>
        <p:nvSpPr>
          <p:cNvPr id="20484" name="Content Placeholder 2"/>
          <p:cNvSpPr>
            <a:spLocks noGrp="1"/>
          </p:cNvSpPr>
          <p:nvPr>
            <p:ph type="subTitle" idx="4294967295"/>
          </p:nvPr>
        </p:nvSpPr>
        <p:spPr>
          <a:xfrm>
            <a:off x="0" y="3587750"/>
            <a:ext cx="6858000" cy="1655763"/>
          </a:xfrm>
        </p:spPr>
        <p:txBody>
          <a:bodyPr/>
          <a:lstStyle/>
          <a:p>
            <a:pPr marL="0" indent="0" algn="ctr">
              <a:buNone/>
            </a:pPr>
            <a:endParaRPr lang="cs-CZ" altLang="cs-CZ" dirty="0"/>
          </a:p>
          <a:p>
            <a:pPr marL="0" indent="0" algn="ctr">
              <a:buNone/>
            </a:pPr>
            <a:endParaRPr lang="cs-CZ" altLang="cs-CZ" dirty="0"/>
          </a:p>
          <a:p>
            <a:pPr marL="0" indent="0" algn="ctr">
              <a:buNone/>
            </a:pPr>
            <a:endParaRPr lang="cs-CZ" altLang="cs-CZ" dirty="0"/>
          </a:p>
        </p:txBody>
      </p:sp>
      <p:sp>
        <p:nvSpPr>
          <p:cNvPr id="7"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Šipka: doprava 1">
            <a:extLst>
              <a:ext uri="{FF2B5EF4-FFF2-40B4-BE49-F238E27FC236}">
                <a16:creationId xmlns:a16="http://schemas.microsoft.com/office/drawing/2014/main" id="{B31EBE3F-1D9E-455C-9B46-96FA5E24F34A}"/>
              </a:ext>
            </a:extLst>
          </p:cNvPr>
          <p:cNvSpPr/>
          <p:nvPr/>
        </p:nvSpPr>
        <p:spPr>
          <a:xfrm>
            <a:off x="355600" y="5639117"/>
            <a:ext cx="2245360" cy="426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547E38DD-8E6E-4E4E-BD36-33240C5F5408}"/>
              </a:ext>
            </a:extLst>
          </p:cNvPr>
          <p:cNvSpPr/>
          <p:nvPr/>
        </p:nvSpPr>
        <p:spPr>
          <a:xfrm>
            <a:off x="355600" y="4799171"/>
            <a:ext cx="2245360" cy="426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6C19E2B1-4D9D-4D03-8537-39DF4F58D9BD}"/>
              </a:ext>
            </a:extLst>
          </p:cNvPr>
          <p:cNvSpPr txBox="1"/>
          <p:nvPr/>
        </p:nvSpPr>
        <p:spPr>
          <a:xfrm>
            <a:off x="2915920" y="4781550"/>
            <a:ext cx="8128000" cy="369332"/>
          </a:xfrm>
          <a:prstGeom prst="rect">
            <a:avLst/>
          </a:prstGeom>
          <a:noFill/>
        </p:spPr>
        <p:txBody>
          <a:bodyPr wrap="square" rtlCol="0">
            <a:spAutoFit/>
          </a:bodyPr>
          <a:lstStyle/>
          <a:p>
            <a:r>
              <a:rPr lang="cs-CZ" dirty="0"/>
              <a:t>Lze objektivně změřit stres? </a:t>
            </a:r>
          </a:p>
        </p:txBody>
      </p:sp>
      <p:sp>
        <p:nvSpPr>
          <p:cNvPr id="9" name="TextovéPole 8">
            <a:extLst>
              <a:ext uri="{FF2B5EF4-FFF2-40B4-BE49-F238E27FC236}">
                <a16:creationId xmlns:a16="http://schemas.microsoft.com/office/drawing/2014/main" id="{68D4FB22-208B-4D5C-B354-EA1FDB01A962}"/>
              </a:ext>
            </a:extLst>
          </p:cNvPr>
          <p:cNvSpPr txBox="1"/>
          <p:nvPr/>
        </p:nvSpPr>
        <p:spPr>
          <a:xfrm>
            <a:off x="2915920" y="5602208"/>
            <a:ext cx="8128000" cy="369332"/>
          </a:xfrm>
          <a:prstGeom prst="rect">
            <a:avLst/>
          </a:prstGeom>
          <a:noFill/>
        </p:spPr>
        <p:txBody>
          <a:bodyPr wrap="square" rtlCol="0">
            <a:spAutoFit/>
          </a:bodyPr>
          <a:lstStyle/>
          <a:p>
            <a:r>
              <a:rPr lang="cs-CZ" dirty="0"/>
              <a:t> Jakou roli ve stresu hraje tuková tkáň?</a:t>
            </a:r>
          </a:p>
        </p:txBody>
      </p:sp>
    </p:spTree>
    <p:extLst>
      <p:ext uri="{BB962C8B-B14F-4D97-AF65-F5344CB8AC3E}">
        <p14:creationId xmlns:p14="http://schemas.microsoft.com/office/powerpoint/2010/main" val="300720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Zaoblený obdélník 232"/>
          <p:cNvSpPr/>
          <p:nvPr/>
        </p:nvSpPr>
        <p:spPr>
          <a:xfrm>
            <a:off x="4540292" y="4666830"/>
            <a:ext cx="3067877" cy="1570483"/>
          </a:xfrm>
          <a:prstGeom prst="roundRect">
            <a:avLst/>
          </a:prstGeom>
          <a:solidFill>
            <a:srgbClr val="FFCC99"/>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defTabSz="914400">
              <a:defRPr/>
            </a:pPr>
            <a:endParaRPr lang="cs-CZ" kern="0">
              <a:solidFill>
                <a:prstClr val="white"/>
              </a:solidFill>
              <a:latin typeface="Calibri"/>
            </a:endParaRPr>
          </a:p>
        </p:txBody>
      </p:sp>
      <p:sp>
        <p:nvSpPr>
          <p:cNvPr id="94" name="Zaoblený obdélník 217"/>
          <p:cNvSpPr/>
          <p:nvPr/>
        </p:nvSpPr>
        <p:spPr>
          <a:xfrm>
            <a:off x="4540292" y="3010646"/>
            <a:ext cx="3067877" cy="1570483"/>
          </a:xfrm>
          <a:prstGeom prst="roundRect">
            <a:avLst/>
          </a:prstGeom>
          <a:solidFill>
            <a:schemeClr val="accent4">
              <a:lumMod val="60000"/>
              <a:lumOff val="40000"/>
            </a:scheme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defTabSz="914400">
              <a:defRPr/>
            </a:pPr>
            <a:endParaRPr lang="cs-CZ" kern="0" dirty="0">
              <a:solidFill>
                <a:prstClr val="white"/>
              </a:solidFill>
              <a:highlight>
                <a:srgbClr val="FFFF00"/>
              </a:highlight>
              <a:latin typeface="Calibri"/>
            </a:endParaRPr>
          </a:p>
        </p:txBody>
      </p:sp>
      <p:sp>
        <p:nvSpPr>
          <p:cNvPr id="95" name="Zaoblený obdélník 215"/>
          <p:cNvSpPr/>
          <p:nvPr/>
        </p:nvSpPr>
        <p:spPr>
          <a:xfrm>
            <a:off x="4522641" y="1384361"/>
            <a:ext cx="3067877" cy="1569201"/>
          </a:xfrm>
          <a:prstGeom prst="roundRect">
            <a:avLst/>
          </a:prstGeom>
          <a:solidFill>
            <a:schemeClr val="accent1">
              <a:lumMod val="60000"/>
              <a:lumOff val="40000"/>
            </a:scheme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defTabSz="914400">
              <a:defRPr/>
            </a:pPr>
            <a:endParaRPr lang="cs-CZ" kern="0">
              <a:solidFill>
                <a:prstClr val="white"/>
              </a:solidFill>
              <a:latin typeface="Calibri"/>
            </a:endParaRPr>
          </a:p>
        </p:txBody>
      </p:sp>
      <p:grpSp>
        <p:nvGrpSpPr>
          <p:cNvPr id="60" name="Skupina 59"/>
          <p:cNvGrpSpPr/>
          <p:nvPr/>
        </p:nvGrpSpPr>
        <p:grpSpPr>
          <a:xfrm>
            <a:off x="6302689" y="3294515"/>
            <a:ext cx="1005217" cy="944422"/>
            <a:chOff x="3361494" y="3077164"/>
            <a:chExt cx="1108921" cy="1041854"/>
          </a:xfrm>
        </p:grpSpPr>
        <p:grpSp>
          <p:nvGrpSpPr>
            <p:cNvPr id="59" name="Skupina 58"/>
            <p:cNvGrpSpPr/>
            <p:nvPr/>
          </p:nvGrpSpPr>
          <p:grpSpPr>
            <a:xfrm>
              <a:off x="3400554" y="3077164"/>
              <a:ext cx="1069861" cy="1041854"/>
              <a:chOff x="2358248" y="3131747"/>
              <a:chExt cx="1235859" cy="1203506"/>
            </a:xfrm>
          </p:grpSpPr>
          <p:grpSp>
            <p:nvGrpSpPr>
              <p:cNvPr id="11" name="Skupina 10"/>
              <p:cNvGrpSpPr/>
              <p:nvPr/>
            </p:nvGrpSpPr>
            <p:grpSpPr>
              <a:xfrm>
                <a:off x="2699792" y="3462658"/>
                <a:ext cx="383158" cy="383158"/>
                <a:chOff x="2264693" y="-211174"/>
                <a:chExt cx="936104" cy="936104"/>
              </a:xfrm>
              <a:effectLst>
                <a:outerShdw blurRad="50800" dist="38100" dir="2700000" algn="tl" rotWithShape="0">
                  <a:prstClr val="black">
                    <a:alpha val="40000"/>
                  </a:prstClr>
                </a:outerShdw>
              </a:effectLst>
            </p:grpSpPr>
            <p:sp>
              <p:nvSpPr>
                <p:cNvPr id="12" name="Ovál 11"/>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2"/>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15" name="Skupina 14"/>
              <p:cNvGrpSpPr/>
              <p:nvPr/>
            </p:nvGrpSpPr>
            <p:grpSpPr>
              <a:xfrm>
                <a:off x="2852192" y="3615058"/>
                <a:ext cx="383158" cy="383158"/>
                <a:chOff x="2264693" y="-211174"/>
                <a:chExt cx="936104" cy="936104"/>
              </a:xfrm>
              <a:effectLst>
                <a:outerShdw blurRad="50800" dist="38100" dir="2700000" algn="tl" rotWithShape="0">
                  <a:prstClr val="black">
                    <a:alpha val="40000"/>
                  </a:prstClr>
                </a:outerShdw>
              </a:effectLst>
            </p:grpSpPr>
            <p:sp>
              <p:nvSpPr>
                <p:cNvPr id="16" name="Ovál 15"/>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olný tvar 16"/>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vál 17"/>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19" name="Skupina 18"/>
              <p:cNvGrpSpPr/>
              <p:nvPr/>
            </p:nvGrpSpPr>
            <p:grpSpPr>
              <a:xfrm>
                <a:off x="2937328" y="3224254"/>
                <a:ext cx="383158" cy="383158"/>
                <a:chOff x="2264693" y="-211174"/>
                <a:chExt cx="936104" cy="936104"/>
              </a:xfrm>
              <a:effectLst>
                <a:outerShdw blurRad="50800" dist="38100" dir="2700000" algn="tl" rotWithShape="0">
                  <a:prstClr val="black">
                    <a:alpha val="40000"/>
                  </a:prstClr>
                </a:outerShdw>
              </a:effectLst>
            </p:grpSpPr>
            <p:sp>
              <p:nvSpPr>
                <p:cNvPr id="20" name="Ovál 19"/>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23" name="Skupina 22"/>
              <p:cNvGrpSpPr/>
              <p:nvPr/>
            </p:nvGrpSpPr>
            <p:grpSpPr>
              <a:xfrm>
                <a:off x="3006291" y="3556106"/>
                <a:ext cx="383158" cy="383158"/>
                <a:chOff x="2264693" y="-211174"/>
                <a:chExt cx="936104" cy="936104"/>
              </a:xfrm>
              <a:effectLst>
                <a:outerShdw blurRad="50800" dist="38100" dir="2700000" algn="tl" rotWithShape="0">
                  <a:prstClr val="black">
                    <a:alpha val="40000"/>
                  </a:prstClr>
                </a:outerShdw>
              </a:effectLst>
            </p:grpSpPr>
            <p:sp>
              <p:nvSpPr>
                <p:cNvPr id="24" name="Ovál 23"/>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Volný tvar 24"/>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vál 25"/>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27" name="Skupina 26"/>
              <p:cNvGrpSpPr/>
              <p:nvPr/>
            </p:nvGrpSpPr>
            <p:grpSpPr>
              <a:xfrm>
                <a:off x="2643294" y="3204103"/>
                <a:ext cx="383158" cy="383158"/>
                <a:chOff x="2264693" y="-211174"/>
                <a:chExt cx="936104" cy="936104"/>
              </a:xfrm>
              <a:effectLst>
                <a:outerShdw blurRad="50800" dist="38100" dir="2700000" algn="tl" rotWithShape="0">
                  <a:prstClr val="black">
                    <a:alpha val="40000"/>
                  </a:prstClr>
                </a:outerShdw>
              </a:effectLst>
            </p:grpSpPr>
            <p:sp>
              <p:nvSpPr>
                <p:cNvPr id="28" name="Ovál 27"/>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Volný tvar 28"/>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vál 29"/>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31" name="Skupina 30"/>
              <p:cNvGrpSpPr/>
              <p:nvPr/>
            </p:nvGrpSpPr>
            <p:grpSpPr>
              <a:xfrm>
                <a:off x="2430382" y="3416278"/>
                <a:ext cx="383158" cy="383158"/>
                <a:chOff x="2264693" y="-211174"/>
                <a:chExt cx="936104" cy="936104"/>
              </a:xfrm>
              <a:effectLst>
                <a:outerShdw blurRad="50800" dist="38100" dir="2700000" algn="tl" rotWithShape="0">
                  <a:prstClr val="black">
                    <a:alpha val="40000"/>
                  </a:prstClr>
                </a:outerShdw>
              </a:effectLst>
            </p:grpSpPr>
            <p:sp>
              <p:nvSpPr>
                <p:cNvPr id="32" name="Ovál 31"/>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Volný tvar 32"/>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Ovál 33"/>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35" name="Skupina 34"/>
              <p:cNvGrpSpPr/>
              <p:nvPr/>
            </p:nvGrpSpPr>
            <p:grpSpPr>
              <a:xfrm>
                <a:off x="2625975" y="3754384"/>
                <a:ext cx="383158" cy="383158"/>
                <a:chOff x="2264693" y="-211174"/>
                <a:chExt cx="936104" cy="936104"/>
              </a:xfrm>
              <a:effectLst>
                <a:outerShdw blurRad="50800" dist="38100" dir="2700000" algn="tl" rotWithShape="0">
                  <a:prstClr val="black">
                    <a:alpha val="40000"/>
                  </a:prstClr>
                </a:outerShdw>
              </a:effectLst>
            </p:grpSpPr>
            <p:sp>
              <p:nvSpPr>
                <p:cNvPr id="36" name="Ovál 35"/>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Volný tvar 36"/>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8" name="Ovál 37"/>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39" name="Skupina 38"/>
              <p:cNvGrpSpPr/>
              <p:nvPr/>
            </p:nvGrpSpPr>
            <p:grpSpPr>
              <a:xfrm>
                <a:off x="2375567" y="3727838"/>
                <a:ext cx="383158" cy="383158"/>
                <a:chOff x="2264693" y="-211174"/>
                <a:chExt cx="936104" cy="936104"/>
              </a:xfrm>
              <a:effectLst>
                <a:outerShdw blurRad="50800" dist="38100" dir="2700000" algn="tl" rotWithShape="0">
                  <a:prstClr val="black">
                    <a:alpha val="40000"/>
                  </a:prstClr>
                </a:outerShdw>
              </a:effectLst>
            </p:grpSpPr>
            <p:sp>
              <p:nvSpPr>
                <p:cNvPr id="40" name="Ovál 39"/>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Volný tvar 40"/>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Ovál 41"/>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43" name="Skupina 42"/>
              <p:cNvGrpSpPr/>
              <p:nvPr/>
            </p:nvGrpSpPr>
            <p:grpSpPr>
              <a:xfrm>
                <a:off x="2904450" y="3880238"/>
                <a:ext cx="383158" cy="383158"/>
                <a:chOff x="2264693" y="-211174"/>
                <a:chExt cx="936104" cy="936104"/>
              </a:xfrm>
              <a:effectLst>
                <a:outerShdw blurRad="50800" dist="38100" dir="2700000" algn="tl" rotWithShape="0">
                  <a:prstClr val="black">
                    <a:alpha val="40000"/>
                  </a:prstClr>
                </a:outerShdw>
              </a:effectLst>
            </p:grpSpPr>
            <p:sp>
              <p:nvSpPr>
                <p:cNvPr id="44" name="Ovál 43"/>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Volný tvar 44"/>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vál 45"/>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47" name="Skupina 46"/>
              <p:cNvGrpSpPr/>
              <p:nvPr/>
            </p:nvGrpSpPr>
            <p:grpSpPr>
              <a:xfrm>
                <a:off x="2358248" y="3131747"/>
                <a:ext cx="383158" cy="383158"/>
                <a:chOff x="2264693" y="-211174"/>
                <a:chExt cx="936104" cy="936104"/>
              </a:xfrm>
              <a:effectLst>
                <a:outerShdw blurRad="50800" dist="38100" dir="2700000" algn="tl" rotWithShape="0">
                  <a:prstClr val="black">
                    <a:alpha val="40000"/>
                  </a:prstClr>
                </a:outerShdw>
              </a:effectLst>
            </p:grpSpPr>
            <p:sp>
              <p:nvSpPr>
                <p:cNvPr id="48" name="Ovál 47"/>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Volný tvar 48"/>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Ovál 49"/>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51" name="Skupina 50"/>
              <p:cNvGrpSpPr/>
              <p:nvPr/>
            </p:nvGrpSpPr>
            <p:grpSpPr>
              <a:xfrm>
                <a:off x="3210949" y="3275517"/>
                <a:ext cx="383158" cy="383158"/>
                <a:chOff x="2264693" y="-211174"/>
                <a:chExt cx="936104" cy="936104"/>
              </a:xfrm>
              <a:effectLst>
                <a:outerShdw blurRad="50800" dist="38100" dir="2700000" algn="tl" rotWithShape="0">
                  <a:prstClr val="black">
                    <a:alpha val="40000"/>
                  </a:prstClr>
                </a:outerShdw>
              </a:effectLst>
            </p:grpSpPr>
            <p:sp>
              <p:nvSpPr>
                <p:cNvPr id="52" name="Ovál 51"/>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Volný tvar 52"/>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Ovál 53"/>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55" name="Skupina 54"/>
              <p:cNvGrpSpPr/>
              <p:nvPr/>
            </p:nvGrpSpPr>
            <p:grpSpPr>
              <a:xfrm>
                <a:off x="2477296" y="3952095"/>
                <a:ext cx="383158" cy="383158"/>
                <a:chOff x="2264693" y="-211174"/>
                <a:chExt cx="936104" cy="936104"/>
              </a:xfrm>
              <a:effectLst>
                <a:outerShdw blurRad="50800" dist="38100" dir="2700000" algn="tl" rotWithShape="0">
                  <a:prstClr val="black">
                    <a:alpha val="40000"/>
                  </a:prstClr>
                </a:outerShdw>
              </a:effectLst>
            </p:grpSpPr>
            <p:sp>
              <p:nvSpPr>
                <p:cNvPr id="56" name="Ovál 55"/>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7" name="Volný tvar 56"/>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8" name="Ovál 57"/>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sp>
          <p:nvSpPr>
            <p:cNvPr id="4" name="Kosočtverec 3"/>
            <p:cNvSpPr/>
            <p:nvPr/>
          </p:nvSpPr>
          <p:spPr>
            <a:xfrm>
              <a:off x="3361494" y="3349428"/>
              <a:ext cx="199316" cy="199316"/>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Pravidelný pětiúhelník 4"/>
            <p:cNvSpPr/>
            <p:nvPr/>
          </p:nvSpPr>
          <p:spPr>
            <a:xfrm rot="19538956">
              <a:off x="4201898" y="3559894"/>
              <a:ext cx="170318" cy="162208"/>
            </a:xfrm>
            <a:prstGeom prst="pentag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Vývojový diagram: vyjmutí 5"/>
            <p:cNvSpPr/>
            <p:nvPr/>
          </p:nvSpPr>
          <p:spPr>
            <a:xfrm rot="16624333">
              <a:off x="4055952" y="3877374"/>
              <a:ext cx="187184" cy="187184"/>
            </a:xfrm>
            <a:prstGeom prst="flowChartExtra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Dvojitá šipka 6"/>
            <p:cNvSpPr/>
            <p:nvPr/>
          </p:nvSpPr>
          <p:spPr>
            <a:xfrm rot="18720345">
              <a:off x="4144607" y="3104213"/>
              <a:ext cx="132622" cy="132622"/>
            </a:xfrm>
            <a:prstGeom prst="chevr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Osmicípá hvězda 7"/>
            <p:cNvSpPr/>
            <p:nvPr/>
          </p:nvSpPr>
          <p:spPr>
            <a:xfrm>
              <a:off x="3414043" y="3869752"/>
              <a:ext cx="205618" cy="205618"/>
            </a:xfrm>
            <a:prstGeom prst="star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rozhodnutí 8"/>
            <p:cNvSpPr/>
            <p:nvPr/>
          </p:nvSpPr>
          <p:spPr>
            <a:xfrm>
              <a:off x="3760355" y="3388205"/>
              <a:ext cx="223022" cy="149425"/>
            </a:xfrm>
            <a:prstGeom prst="flowChartDecisi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1" name="TextovéPole 60"/>
          <p:cNvSpPr txBox="1"/>
          <p:nvPr/>
        </p:nvSpPr>
        <p:spPr>
          <a:xfrm>
            <a:off x="4600260" y="3129144"/>
            <a:ext cx="1320811" cy="369332"/>
          </a:xfrm>
          <a:prstGeom prst="rect">
            <a:avLst/>
          </a:prstGeom>
          <a:noFill/>
        </p:spPr>
        <p:txBody>
          <a:bodyPr wrap="none" rtlCol="0">
            <a:spAutoFit/>
          </a:bodyPr>
          <a:lstStyle/>
          <a:p>
            <a:r>
              <a:rPr lang="cs-CZ" b="1" dirty="0">
                <a:solidFill>
                  <a:schemeClr val="bg1"/>
                </a:solidFill>
              </a:rPr>
              <a:t>WAT/BAT</a:t>
            </a:r>
          </a:p>
        </p:txBody>
      </p:sp>
      <p:grpSp>
        <p:nvGrpSpPr>
          <p:cNvPr id="90" name="Skupina 89"/>
          <p:cNvGrpSpPr/>
          <p:nvPr/>
        </p:nvGrpSpPr>
        <p:grpSpPr>
          <a:xfrm>
            <a:off x="6106866" y="4869161"/>
            <a:ext cx="1353300" cy="902969"/>
            <a:chOff x="270773" y="4277143"/>
            <a:chExt cx="1970063" cy="1314494"/>
          </a:xfrm>
        </p:grpSpPr>
        <p:sp>
          <p:nvSpPr>
            <p:cNvPr id="64" name="Volný tvar 63"/>
            <p:cNvSpPr/>
            <p:nvPr/>
          </p:nvSpPr>
          <p:spPr>
            <a:xfrm>
              <a:off x="270773" y="4277143"/>
              <a:ext cx="1970063" cy="1314494"/>
            </a:xfrm>
            <a:custGeom>
              <a:avLst/>
              <a:gdLst>
                <a:gd name="connsiteX0" fmla="*/ 1455477 w 2771057"/>
                <a:gd name="connsiteY0" fmla="*/ 1397267 h 1844338"/>
                <a:gd name="connsiteX1" fmla="*/ 925638 w 2771057"/>
                <a:gd name="connsiteY1" fmla="*/ 1209260 h 1844338"/>
                <a:gd name="connsiteX2" fmla="*/ 301795 w 2771057"/>
                <a:gd name="connsiteY2" fmla="*/ 1226352 h 1844338"/>
                <a:gd name="connsiteX3" fmla="*/ 28330 w 2771057"/>
                <a:gd name="connsiteY3" fmla="*/ 858882 h 1844338"/>
                <a:gd name="connsiteX4" fmla="*/ 207791 w 2771057"/>
                <a:gd name="connsiteY4" fmla="*/ 81215 h 1844338"/>
                <a:gd name="connsiteX5" fmla="*/ 1788763 w 2771057"/>
                <a:gd name="connsiteY5" fmla="*/ 106853 h 1844338"/>
                <a:gd name="connsiteX6" fmla="*/ 2711709 w 2771057"/>
                <a:gd name="connsiteY6" fmla="*/ 816153 h 1844338"/>
                <a:gd name="connsiteX7" fmla="*/ 2574977 w 2771057"/>
                <a:gd name="connsiteY7" fmla="*/ 1798920 h 1844338"/>
                <a:gd name="connsiteX8" fmla="*/ 1728943 w 2771057"/>
                <a:gd name="connsiteY8" fmla="*/ 1653641 h 1844338"/>
                <a:gd name="connsiteX9" fmla="*/ 1455477 w 2771057"/>
                <a:gd name="connsiteY9" fmla="*/ 1397267 h 1844338"/>
                <a:gd name="connsiteX0" fmla="*/ 1728943 w 2771057"/>
                <a:gd name="connsiteY0" fmla="*/ 1653641 h 1848945"/>
                <a:gd name="connsiteX1" fmla="*/ 925638 w 2771057"/>
                <a:gd name="connsiteY1" fmla="*/ 1209260 h 1848945"/>
                <a:gd name="connsiteX2" fmla="*/ 301795 w 2771057"/>
                <a:gd name="connsiteY2" fmla="*/ 1226352 h 1848945"/>
                <a:gd name="connsiteX3" fmla="*/ 28330 w 2771057"/>
                <a:gd name="connsiteY3" fmla="*/ 858882 h 1848945"/>
                <a:gd name="connsiteX4" fmla="*/ 207791 w 2771057"/>
                <a:gd name="connsiteY4" fmla="*/ 81215 h 1848945"/>
                <a:gd name="connsiteX5" fmla="*/ 1788763 w 2771057"/>
                <a:gd name="connsiteY5" fmla="*/ 106853 h 1848945"/>
                <a:gd name="connsiteX6" fmla="*/ 2711709 w 2771057"/>
                <a:gd name="connsiteY6" fmla="*/ 816153 h 1848945"/>
                <a:gd name="connsiteX7" fmla="*/ 2574977 w 2771057"/>
                <a:gd name="connsiteY7" fmla="*/ 1798920 h 1848945"/>
                <a:gd name="connsiteX8" fmla="*/ 1728943 w 2771057"/>
                <a:gd name="connsiteY8" fmla="*/ 1653641 h 18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057" h="1848945">
                  <a:moveTo>
                    <a:pt x="1728943" y="1653641"/>
                  </a:moveTo>
                  <a:cubicBezTo>
                    <a:pt x="1454053" y="1555364"/>
                    <a:pt x="1163496" y="1280475"/>
                    <a:pt x="925638" y="1209260"/>
                  </a:cubicBezTo>
                  <a:cubicBezTo>
                    <a:pt x="687780" y="1138045"/>
                    <a:pt x="451346" y="1284748"/>
                    <a:pt x="301795" y="1226352"/>
                  </a:cubicBezTo>
                  <a:cubicBezTo>
                    <a:pt x="152244" y="1167956"/>
                    <a:pt x="43997" y="1049738"/>
                    <a:pt x="28330" y="858882"/>
                  </a:cubicBezTo>
                  <a:cubicBezTo>
                    <a:pt x="12663" y="668026"/>
                    <a:pt x="-85614" y="206553"/>
                    <a:pt x="207791" y="81215"/>
                  </a:cubicBezTo>
                  <a:cubicBezTo>
                    <a:pt x="501196" y="-44123"/>
                    <a:pt x="1371443" y="-15637"/>
                    <a:pt x="1788763" y="106853"/>
                  </a:cubicBezTo>
                  <a:cubicBezTo>
                    <a:pt x="2206083" y="229343"/>
                    <a:pt x="2580673" y="534142"/>
                    <a:pt x="2711709" y="816153"/>
                  </a:cubicBezTo>
                  <a:cubicBezTo>
                    <a:pt x="2842745" y="1098164"/>
                    <a:pt x="2738771" y="1659339"/>
                    <a:pt x="2574977" y="1798920"/>
                  </a:cubicBezTo>
                  <a:cubicBezTo>
                    <a:pt x="2411183" y="1938501"/>
                    <a:pt x="2003833" y="1751918"/>
                    <a:pt x="1728943" y="1653641"/>
                  </a:cubicBezTo>
                  <a:close/>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Volný tvar 64"/>
            <p:cNvSpPr/>
            <p:nvPr/>
          </p:nvSpPr>
          <p:spPr>
            <a:xfrm>
              <a:off x="435828" y="4386924"/>
              <a:ext cx="695296" cy="664378"/>
            </a:xfrm>
            <a:custGeom>
              <a:avLst/>
              <a:gdLst>
                <a:gd name="connsiteX0" fmla="*/ 316202 w 695296"/>
                <a:gd name="connsiteY0" fmla="*/ 5614 h 664378"/>
                <a:gd name="connsiteX1" fmla="*/ 34191 w 695296"/>
                <a:gd name="connsiteY1" fmla="*/ 167984 h 664378"/>
                <a:gd name="connsiteX2" fmla="*/ 34191 w 695296"/>
                <a:gd name="connsiteY2" fmla="*/ 578183 h 664378"/>
                <a:gd name="connsiteX3" fmla="*/ 299110 w 695296"/>
                <a:gd name="connsiteY3" fmla="*/ 561091 h 664378"/>
                <a:gd name="connsiteX4" fmla="*/ 529847 w 695296"/>
                <a:gd name="connsiteY4" fmla="*/ 663640 h 664378"/>
                <a:gd name="connsiteX5" fmla="*/ 623851 w 695296"/>
                <a:gd name="connsiteY5" fmla="*/ 586728 h 664378"/>
                <a:gd name="connsiteX6" fmla="*/ 692217 w 695296"/>
                <a:gd name="connsiteY6" fmla="*/ 253442 h 664378"/>
                <a:gd name="connsiteX7" fmla="*/ 521301 w 695296"/>
                <a:gd name="connsiteY7" fmla="*/ 56889 h 664378"/>
                <a:gd name="connsiteX8" fmla="*/ 316202 w 695296"/>
                <a:gd name="connsiteY8" fmla="*/ 5614 h 66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296" h="664378">
                  <a:moveTo>
                    <a:pt x="316202" y="5614"/>
                  </a:moveTo>
                  <a:cubicBezTo>
                    <a:pt x="235017" y="24130"/>
                    <a:pt x="81193" y="72556"/>
                    <a:pt x="34191" y="167984"/>
                  </a:cubicBezTo>
                  <a:cubicBezTo>
                    <a:pt x="-12811" y="263412"/>
                    <a:pt x="-9962" y="512665"/>
                    <a:pt x="34191" y="578183"/>
                  </a:cubicBezTo>
                  <a:cubicBezTo>
                    <a:pt x="78344" y="643701"/>
                    <a:pt x="216501" y="546848"/>
                    <a:pt x="299110" y="561091"/>
                  </a:cubicBezTo>
                  <a:cubicBezTo>
                    <a:pt x="381719" y="575334"/>
                    <a:pt x="475724" y="659367"/>
                    <a:pt x="529847" y="663640"/>
                  </a:cubicBezTo>
                  <a:cubicBezTo>
                    <a:pt x="583971" y="667913"/>
                    <a:pt x="596789" y="655094"/>
                    <a:pt x="623851" y="586728"/>
                  </a:cubicBezTo>
                  <a:cubicBezTo>
                    <a:pt x="650913" y="518362"/>
                    <a:pt x="709309" y="341749"/>
                    <a:pt x="692217" y="253442"/>
                  </a:cubicBezTo>
                  <a:cubicBezTo>
                    <a:pt x="675125" y="165135"/>
                    <a:pt x="582546" y="96769"/>
                    <a:pt x="521301" y="56889"/>
                  </a:cubicBezTo>
                  <a:cubicBezTo>
                    <a:pt x="460056" y="17009"/>
                    <a:pt x="397387" y="-12902"/>
                    <a:pt x="316202" y="5614"/>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66" name="Volný tvar 65"/>
            <p:cNvSpPr/>
            <p:nvPr/>
          </p:nvSpPr>
          <p:spPr>
            <a:xfrm>
              <a:off x="1126470" y="4699988"/>
              <a:ext cx="275578" cy="547718"/>
            </a:xfrm>
            <a:custGeom>
              <a:avLst/>
              <a:gdLst>
                <a:gd name="connsiteX0" fmla="*/ 1575 w 275578"/>
                <a:gd name="connsiteY0" fmla="*/ 376214 h 547718"/>
                <a:gd name="connsiteX1" fmla="*/ 69941 w 275578"/>
                <a:gd name="connsiteY1" fmla="*/ 25836 h 547718"/>
                <a:gd name="connsiteX2" fmla="*/ 78487 w 275578"/>
                <a:gd name="connsiteY2" fmla="*/ 265119 h 547718"/>
                <a:gd name="connsiteX3" fmla="*/ 172491 w 275578"/>
                <a:gd name="connsiteY3" fmla="*/ 199 h 547718"/>
                <a:gd name="connsiteX4" fmla="*/ 155399 w 275578"/>
                <a:gd name="connsiteY4" fmla="*/ 316393 h 547718"/>
                <a:gd name="connsiteX5" fmla="*/ 275040 w 275578"/>
                <a:gd name="connsiteY5" fmla="*/ 77111 h 547718"/>
                <a:gd name="connsiteX6" fmla="*/ 198128 w 275578"/>
                <a:gd name="connsiteY6" fmla="*/ 538584 h 547718"/>
                <a:gd name="connsiteX7" fmla="*/ 163945 w 275578"/>
                <a:gd name="connsiteY7" fmla="*/ 393305 h 547718"/>
                <a:gd name="connsiteX8" fmla="*/ 104124 w 275578"/>
                <a:gd name="connsiteY8" fmla="*/ 504401 h 547718"/>
                <a:gd name="connsiteX9" fmla="*/ 104124 w 275578"/>
                <a:gd name="connsiteY9" fmla="*/ 324939 h 547718"/>
                <a:gd name="connsiteX10" fmla="*/ 27212 w 275578"/>
                <a:gd name="connsiteY10" fmla="*/ 453126 h 547718"/>
                <a:gd name="connsiteX11" fmla="*/ 1575 w 275578"/>
                <a:gd name="connsiteY11" fmla="*/ 376214 h 54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578" h="547718">
                  <a:moveTo>
                    <a:pt x="1575" y="376214"/>
                  </a:moveTo>
                  <a:cubicBezTo>
                    <a:pt x="8697" y="304999"/>
                    <a:pt x="57122" y="44352"/>
                    <a:pt x="69941" y="25836"/>
                  </a:cubicBezTo>
                  <a:cubicBezTo>
                    <a:pt x="82760" y="7320"/>
                    <a:pt x="61395" y="269392"/>
                    <a:pt x="78487" y="265119"/>
                  </a:cubicBezTo>
                  <a:cubicBezTo>
                    <a:pt x="95579" y="260846"/>
                    <a:pt x="159672" y="-8347"/>
                    <a:pt x="172491" y="199"/>
                  </a:cubicBezTo>
                  <a:cubicBezTo>
                    <a:pt x="185310" y="8745"/>
                    <a:pt x="138308" y="303574"/>
                    <a:pt x="155399" y="316393"/>
                  </a:cubicBezTo>
                  <a:cubicBezTo>
                    <a:pt x="172490" y="329212"/>
                    <a:pt x="267919" y="40079"/>
                    <a:pt x="275040" y="77111"/>
                  </a:cubicBezTo>
                  <a:cubicBezTo>
                    <a:pt x="282162" y="114143"/>
                    <a:pt x="216644" y="485885"/>
                    <a:pt x="198128" y="538584"/>
                  </a:cubicBezTo>
                  <a:cubicBezTo>
                    <a:pt x="179612" y="591283"/>
                    <a:pt x="179612" y="399002"/>
                    <a:pt x="163945" y="393305"/>
                  </a:cubicBezTo>
                  <a:cubicBezTo>
                    <a:pt x="148278" y="387608"/>
                    <a:pt x="114094" y="515795"/>
                    <a:pt x="104124" y="504401"/>
                  </a:cubicBezTo>
                  <a:cubicBezTo>
                    <a:pt x="94154" y="493007"/>
                    <a:pt x="116943" y="333485"/>
                    <a:pt x="104124" y="324939"/>
                  </a:cubicBezTo>
                  <a:cubicBezTo>
                    <a:pt x="91305" y="316393"/>
                    <a:pt x="41455" y="444580"/>
                    <a:pt x="27212" y="453126"/>
                  </a:cubicBezTo>
                  <a:cubicBezTo>
                    <a:pt x="12969" y="461672"/>
                    <a:pt x="-5547" y="447429"/>
                    <a:pt x="1575" y="376214"/>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Volný tvar 66"/>
            <p:cNvSpPr/>
            <p:nvPr/>
          </p:nvSpPr>
          <p:spPr>
            <a:xfrm>
              <a:off x="1486968" y="4862548"/>
              <a:ext cx="111096" cy="433392"/>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Volný tvar 67"/>
            <p:cNvSpPr/>
            <p:nvPr/>
          </p:nvSpPr>
          <p:spPr>
            <a:xfrm>
              <a:off x="1582477" y="4883018"/>
              <a:ext cx="100601" cy="392452"/>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Volný tvar 68"/>
            <p:cNvSpPr/>
            <p:nvPr/>
          </p:nvSpPr>
          <p:spPr>
            <a:xfrm>
              <a:off x="1675745" y="4934388"/>
              <a:ext cx="73834" cy="288032"/>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0" name="Ovál 69"/>
            <p:cNvSpPr/>
            <p:nvPr/>
          </p:nvSpPr>
          <p:spPr>
            <a:xfrm>
              <a:off x="1763688" y="5013176"/>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Ovál 70"/>
            <p:cNvSpPr/>
            <p:nvPr/>
          </p:nvSpPr>
          <p:spPr>
            <a:xfrm>
              <a:off x="1916088" y="5165576"/>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2" name="Ovál 71"/>
            <p:cNvSpPr/>
            <p:nvPr/>
          </p:nvSpPr>
          <p:spPr>
            <a:xfrm>
              <a:off x="1952092" y="4965252"/>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3" name="Ovál 72"/>
            <p:cNvSpPr/>
            <p:nvPr/>
          </p:nvSpPr>
          <p:spPr>
            <a:xfrm>
              <a:off x="2063478" y="5090591"/>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4" name="Ovál 73"/>
            <p:cNvSpPr/>
            <p:nvPr/>
          </p:nvSpPr>
          <p:spPr>
            <a:xfrm>
              <a:off x="1803674" y="5307619"/>
              <a:ext cx="72008"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77" name="Skupina 76"/>
            <p:cNvGrpSpPr/>
            <p:nvPr/>
          </p:nvGrpSpPr>
          <p:grpSpPr>
            <a:xfrm>
              <a:off x="1539201" y="4661213"/>
              <a:ext cx="58863" cy="77550"/>
              <a:chOff x="1956074" y="5437159"/>
              <a:chExt cx="72008" cy="94868"/>
            </a:xfrm>
          </p:grpSpPr>
          <p:sp>
            <p:nvSpPr>
              <p:cNvPr id="75" name="Ovál 74"/>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6" name="Ovál 75"/>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78" name="Skupina 77"/>
            <p:cNvGrpSpPr/>
            <p:nvPr/>
          </p:nvGrpSpPr>
          <p:grpSpPr>
            <a:xfrm>
              <a:off x="1196941" y="4437112"/>
              <a:ext cx="58863" cy="77550"/>
              <a:chOff x="1956074" y="5437159"/>
              <a:chExt cx="72008" cy="94868"/>
            </a:xfrm>
          </p:grpSpPr>
          <p:sp>
            <p:nvSpPr>
              <p:cNvPr id="79" name="Ovál 78"/>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0" name="Ovál 79"/>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81" name="Skupina 80"/>
            <p:cNvGrpSpPr/>
            <p:nvPr/>
          </p:nvGrpSpPr>
          <p:grpSpPr>
            <a:xfrm>
              <a:off x="1428105" y="4455915"/>
              <a:ext cx="58863" cy="77550"/>
              <a:chOff x="1956074" y="5437159"/>
              <a:chExt cx="72008" cy="94868"/>
            </a:xfrm>
          </p:grpSpPr>
          <p:sp>
            <p:nvSpPr>
              <p:cNvPr id="82" name="Ovál 81"/>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3" name="Ovál 82"/>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84" name="Skupina 83"/>
            <p:cNvGrpSpPr/>
            <p:nvPr/>
          </p:nvGrpSpPr>
          <p:grpSpPr>
            <a:xfrm>
              <a:off x="1734256" y="4617658"/>
              <a:ext cx="58863" cy="77550"/>
              <a:chOff x="1956074" y="5437159"/>
              <a:chExt cx="72008" cy="94868"/>
            </a:xfrm>
          </p:grpSpPr>
          <p:sp>
            <p:nvSpPr>
              <p:cNvPr id="85" name="Ovál 84"/>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6" name="Ovál 85"/>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87" name="Skupina 86"/>
            <p:cNvGrpSpPr/>
            <p:nvPr/>
          </p:nvGrpSpPr>
          <p:grpSpPr>
            <a:xfrm>
              <a:off x="1782374" y="4805468"/>
              <a:ext cx="58863" cy="77550"/>
              <a:chOff x="1956074" y="5437159"/>
              <a:chExt cx="72008" cy="94868"/>
            </a:xfrm>
          </p:grpSpPr>
          <p:sp>
            <p:nvSpPr>
              <p:cNvPr id="88" name="Ovál 87"/>
              <p:cNvSpPr/>
              <p:nvPr/>
            </p:nvSpPr>
            <p:spPr>
              <a:xfrm>
                <a:off x="1956074" y="5460019"/>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9" name="Ovál 88"/>
              <p:cNvSpPr/>
              <p:nvPr/>
            </p:nvSpPr>
            <p:spPr>
              <a:xfrm>
                <a:off x="1969218" y="54371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sp>
        <p:nvSpPr>
          <p:cNvPr id="91" name="TextovéPole 90"/>
          <p:cNvSpPr txBox="1"/>
          <p:nvPr/>
        </p:nvSpPr>
        <p:spPr>
          <a:xfrm>
            <a:off x="4655840" y="4797152"/>
            <a:ext cx="1030988" cy="369332"/>
          </a:xfrm>
          <a:prstGeom prst="rect">
            <a:avLst/>
          </a:prstGeom>
          <a:noFill/>
        </p:spPr>
        <p:txBody>
          <a:bodyPr wrap="none" rtlCol="0">
            <a:spAutoFit/>
          </a:bodyPr>
          <a:lstStyle/>
          <a:p>
            <a:r>
              <a:rPr lang="cs-CZ" b="1" dirty="0">
                <a:solidFill>
                  <a:schemeClr val="bg1"/>
                </a:solidFill>
              </a:rPr>
              <a:t>BUŇKA</a:t>
            </a:r>
          </a:p>
        </p:txBody>
      </p:sp>
      <p:sp>
        <p:nvSpPr>
          <p:cNvPr id="96" name="Freeform 38"/>
          <p:cNvSpPr/>
          <p:nvPr/>
        </p:nvSpPr>
        <p:spPr>
          <a:xfrm>
            <a:off x="6498511" y="1529672"/>
            <a:ext cx="607881" cy="1306856"/>
          </a:xfrm>
          <a:custGeom>
            <a:avLst/>
            <a:gdLst>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1480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4528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3355 w 1021668"/>
              <a:gd name="connsiteY64" fmla="*/ 23455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2880 w 1021668"/>
              <a:gd name="connsiteY64" fmla="*/ 19264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2880 w 1021668"/>
              <a:gd name="connsiteY63" fmla="*/ 192644 h 2227890"/>
              <a:gd name="connsiteX64" fmla="*/ 343355 w 1021668"/>
              <a:gd name="connsiteY64" fmla="*/ 234554 h 2227890"/>
              <a:gd name="connsiteX65" fmla="*/ 370025 w 1021668"/>
              <a:gd name="connsiteY65" fmla="*/ 280274 h 2227890"/>
              <a:gd name="connsiteX66" fmla="*/ 421460 w 1021668"/>
              <a:gd name="connsiteY66" fmla="*/ 27265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07160 h 2222366"/>
              <a:gd name="connsiteX1" fmla="*/ 335735 w 1021668"/>
              <a:gd name="connsiteY1" fmla="*/ 716710 h 2222366"/>
              <a:gd name="connsiteX2" fmla="*/ 362405 w 1021668"/>
              <a:gd name="connsiteY2" fmla="*/ 796720 h 2222366"/>
              <a:gd name="connsiteX3" fmla="*/ 335735 w 1021668"/>
              <a:gd name="connsiteY3" fmla="*/ 960550 h 2222366"/>
              <a:gd name="connsiteX4" fmla="*/ 309065 w 1021668"/>
              <a:gd name="connsiteY4" fmla="*/ 1048180 h 2222366"/>
              <a:gd name="connsiteX5" fmla="*/ 297635 w 1021668"/>
              <a:gd name="connsiteY5" fmla="*/ 1223440 h 2222366"/>
              <a:gd name="connsiteX6" fmla="*/ 324305 w 1021668"/>
              <a:gd name="connsiteY6" fmla="*/ 1448230 h 2222366"/>
              <a:gd name="connsiteX7" fmla="*/ 331925 w 1021668"/>
              <a:gd name="connsiteY7" fmla="*/ 1646350 h 2222366"/>
              <a:gd name="connsiteX8" fmla="*/ 320495 w 1021668"/>
              <a:gd name="connsiteY8" fmla="*/ 1787320 h 2222366"/>
              <a:gd name="connsiteX9" fmla="*/ 373835 w 1021668"/>
              <a:gd name="connsiteY9" fmla="*/ 2054020 h 2222366"/>
              <a:gd name="connsiteX10" fmla="*/ 370025 w 1021668"/>
              <a:gd name="connsiteY10" fmla="*/ 2114980 h 2222366"/>
              <a:gd name="connsiteX11" fmla="*/ 293825 w 1021668"/>
              <a:gd name="connsiteY11" fmla="*/ 2172130 h 2222366"/>
              <a:gd name="connsiteX12" fmla="*/ 350975 w 1021668"/>
              <a:gd name="connsiteY12" fmla="*/ 2221660 h 2222366"/>
              <a:gd name="connsiteX13" fmla="*/ 453845 w 1021668"/>
              <a:gd name="connsiteY13" fmla="*/ 2134030 h 2222366"/>
              <a:gd name="connsiteX14" fmla="*/ 438605 w 1021668"/>
              <a:gd name="connsiteY14" fmla="*/ 2019730 h 2222366"/>
              <a:gd name="connsiteX15" fmla="*/ 453845 w 1021668"/>
              <a:gd name="connsiteY15" fmla="*/ 1840660 h 2222366"/>
              <a:gd name="connsiteX16" fmla="*/ 446225 w 1021668"/>
              <a:gd name="connsiteY16" fmla="*/ 1585390 h 2222366"/>
              <a:gd name="connsiteX17" fmla="*/ 427175 w 1021668"/>
              <a:gd name="connsiteY17" fmla="*/ 1482520 h 2222366"/>
              <a:gd name="connsiteX18" fmla="*/ 469085 w 1021668"/>
              <a:gd name="connsiteY18" fmla="*/ 1177720 h 2222366"/>
              <a:gd name="connsiteX19" fmla="*/ 503375 w 1021668"/>
              <a:gd name="connsiteY19" fmla="*/ 1314880 h 2222366"/>
              <a:gd name="connsiteX20" fmla="*/ 537665 w 1021668"/>
              <a:gd name="connsiteY20" fmla="*/ 1509190 h 2222366"/>
              <a:gd name="connsiteX21" fmla="*/ 533855 w 1021668"/>
              <a:gd name="connsiteY21" fmla="*/ 1589200 h 2222366"/>
              <a:gd name="connsiteX22" fmla="*/ 522425 w 1021668"/>
              <a:gd name="connsiteY22" fmla="*/ 1760650 h 2222366"/>
              <a:gd name="connsiteX23" fmla="*/ 545285 w 1021668"/>
              <a:gd name="connsiteY23" fmla="*/ 1905430 h 2222366"/>
              <a:gd name="connsiteX24" fmla="*/ 522425 w 1021668"/>
              <a:gd name="connsiteY24" fmla="*/ 2065450 h 2222366"/>
              <a:gd name="connsiteX25" fmla="*/ 526235 w 1021668"/>
              <a:gd name="connsiteY25" fmla="*/ 2153080 h 2222366"/>
              <a:gd name="connsiteX26" fmla="*/ 610055 w 1021668"/>
              <a:gd name="connsiteY26" fmla="*/ 2214040 h 2222366"/>
              <a:gd name="connsiteX27" fmla="*/ 686255 w 1021668"/>
              <a:gd name="connsiteY27" fmla="*/ 2172130 h 2222366"/>
              <a:gd name="connsiteX28" fmla="*/ 598625 w 1021668"/>
              <a:gd name="connsiteY28" fmla="*/ 2095930 h 2222366"/>
              <a:gd name="connsiteX29" fmla="*/ 613865 w 1021668"/>
              <a:gd name="connsiteY29" fmla="*/ 1913050 h 2222366"/>
              <a:gd name="connsiteX30" fmla="*/ 659585 w 1021668"/>
              <a:gd name="connsiteY30" fmla="*/ 1676830 h 2222366"/>
              <a:gd name="connsiteX31" fmla="*/ 655775 w 1021668"/>
              <a:gd name="connsiteY31" fmla="*/ 1478710 h 2222366"/>
              <a:gd name="connsiteX32" fmla="*/ 678635 w 1021668"/>
              <a:gd name="connsiteY32" fmla="*/ 1272970 h 2222366"/>
              <a:gd name="connsiteX33" fmla="*/ 678635 w 1021668"/>
              <a:gd name="connsiteY33" fmla="*/ 1101520 h 2222366"/>
              <a:gd name="connsiteX34" fmla="*/ 602435 w 1021668"/>
              <a:gd name="connsiteY34" fmla="*/ 850060 h 2222366"/>
              <a:gd name="connsiteX35" fmla="*/ 644345 w 1021668"/>
              <a:gd name="connsiteY35" fmla="*/ 686230 h 2222366"/>
              <a:gd name="connsiteX36" fmla="*/ 644345 w 1021668"/>
              <a:gd name="connsiteY36" fmla="*/ 530020 h 2222366"/>
              <a:gd name="connsiteX37" fmla="*/ 728165 w 1021668"/>
              <a:gd name="connsiteY37" fmla="*/ 735760 h 2222366"/>
              <a:gd name="connsiteX38" fmla="*/ 735785 w 1021668"/>
              <a:gd name="connsiteY38" fmla="*/ 853870 h 2222366"/>
              <a:gd name="connsiteX39" fmla="*/ 842465 w 1021668"/>
              <a:gd name="connsiteY39" fmla="*/ 1059610 h 2222366"/>
              <a:gd name="connsiteX40" fmla="*/ 811985 w 1021668"/>
              <a:gd name="connsiteY40" fmla="*/ 1177720 h 2222366"/>
              <a:gd name="connsiteX41" fmla="*/ 811985 w 1021668"/>
              <a:gd name="connsiteY41" fmla="*/ 1250110 h 2222366"/>
              <a:gd name="connsiteX42" fmla="*/ 861515 w 1021668"/>
              <a:gd name="connsiteY42" fmla="*/ 1151050 h 2222366"/>
              <a:gd name="connsiteX43" fmla="*/ 895805 w 1021668"/>
              <a:gd name="connsiteY43" fmla="*/ 1303450 h 2222366"/>
              <a:gd name="connsiteX44" fmla="*/ 891995 w 1021668"/>
              <a:gd name="connsiteY44" fmla="*/ 1166290 h 2222366"/>
              <a:gd name="connsiteX45" fmla="*/ 956765 w 1021668"/>
              <a:gd name="connsiteY45" fmla="*/ 1284400 h 2222366"/>
              <a:gd name="connsiteX46" fmla="*/ 899615 w 1021668"/>
              <a:gd name="connsiteY46" fmla="*/ 1147240 h 2222366"/>
              <a:gd name="connsiteX47" fmla="*/ 1002485 w 1021668"/>
              <a:gd name="connsiteY47" fmla="*/ 1265350 h 2222366"/>
              <a:gd name="connsiteX48" fmla="*/ 914855 w 1021668"/>
              <a:gd name="connsiteY48" fmla="*/ 1143430 h 2222366"/>
              <a:gd name="connsiteX49" fmla="*/ 1021535 w 1021668"/>
              <a:gd name="connsiteY49" fmla="*/ 1196770 h 2222366"/>
              <a:gd name="connsiteX50" fmla="*/ 888185 w 1021668"/>
              <a:gd name="connsiteY50" fmla="*/ 1059610 h 2222366"/>
              <a:gd name="connsiteX51" fmla="*/ 861515 w 1021668"/>
              <a:gd name="connsiteY51" fmla="*/ 937690 h 2222366"/>
              <a:gd name="connsiteX52" fmla="*/ 796745 w 1021668"/>
              <a:gd name="connsiteY52" fmla="*/ 716710 h 2222366"/>
              <a:gd name="connsiteX53" fmla="*/ 773885 w 1021668"/>
              <a:gd name="connsiteY53" fmla="*/ 503350 h 2222366"/>
              <a:gd name="connsiteX54" fmla="*/ 701495 w 1021668"/>
              <a:gd name="connsiteY54" fmla="*/ 385240 h 2222366"/>
              <a:gd name="connsiteX55" fmla="*/ 583385 w 1021668"/>
              <a:gd name="connsiteY55" fmla="*/ 335710 h 2222366"/>
              <a:gd name="connsiteX56" fmla="*/ 552905 w 1021668"/>
              <a:gd name="connsiteY56" fmla="*/ 263320 h 2222366"/>
              <a:gd name="connsiteX57" fmla="*/ 602435 w 1021668"/>
              <a:gd name="connsiteY57" fmla="*/ 187120 h 2222366"/>
              <a:gd name="connsiteX58" fmla="*/ 613865 w 1021668"/>
              <a:gd name="connsiteY58" fmla="*/ 80440 h 2222366"/>
              <a:gd name="connsiteX59" fmla="*/ 530045 w 1021668"/>
              <a:gd name="connsiteY59" fmla="*/ 4240 h 2222366"/>
              <a:gd name="connsiteX60" fmla="*/ 385265 w 1021668"/>
              <a:gd name="connsiteY60" fmla="*/ 21385 h 2222366"/>
              <a:gd name="connsiteX61" fmla="*/ 362405 w 1021668"/>
              <a:gd name="connsiteY61" fmla="*/ 118540 h 2222366"/>
              <a:gd name="connsiteX62" fmla="*/ 301445 w 1021668"/>
              <a:gd name="connsiteY62" fmla="*/ 175690 h 2222366"/>
              <a:gd name="connsiteX63" fmla="*/ 352880 w 1021668"/>
              <a:gd name="connsiteY63" fmla="*/ 187120 h 2222366"/>
              <a:gd name="connsiteX64" fmla="*/ 343355 w 1021668"/>
              <a:gd name="connsiteY64" fmla="*/ 229030 h 2222366"/>
              <a:gd name="connsiteX65" fmla="*/ 370025 w 1021668"/>
              <a:gd name="connsiteY65" fmla="*/ 274750 h 2222366"/>
              <a:gd name="connsiteX66" fmla="*/ 421460 w 1021668"/>
              <a:gd name="connsiteY66" fmla="*/ 267130 h 2222366"/>
              <a:gd name="connsiteX67" fmla="*/ 453845 w 1021668"/>
              <a:gd name="connsiteY67" fmla="*/ 309040 h 2222366"/>
              <a:gd name="connsiteX68" fmla="*/ 316685 w 1021668"/>
              <a:gd name="connsiteY68" fmla="*/ 377620 h 2222366"/>
              <a:gd name="connsiteX69" fmla="*/ 225245 w 1021668"/>
              <a:gd name="connsiteY69" fmla="*/ 427150 h 2222366"/>
              <a:gd name="connsiteX70" fmla="*/ 164285 w 1021668"/>
              <a:gd name="connsiteY70" fmla="*/ 739570 h 2222366"/>
              <a:gd name="connsiteX71" fmla="*/ 129995 w 1021668"/>
              <a:gd name="connsiteY71" fmla="*/ 815770 h 2222366"/>
              <a:gd name="connsiteX72" fmla="*/ 80465 w 1021668"/>
              <a:gd name="connsiteY72" fmla="*/ 1040560 h 2222366"/>
              <a:gd name="connsiteX73" fmla="*/ 30935 w 1021668"/>
              <a:gd name="connsiteY73" fmla="*/ 1116760 h 2222366"/>
              <a:gd name="connsiteX74" fmla="*/ 455 w 1021668"/>
              <a:gd name="connsiteY74" fmla="*/ 1246300 h 2222366"/>
              <a:gd name="connsiteX75" fmla="*/ 53795 w 1021668"/>
              <a:gd name="connsiteY75" fmla="*/ 1170100 h 2222366"/>
              <a:gd name="connsiteX76" fmla="*/ 19505 w 1021668"/>
              <a:gd name="connsiteY76" fmla="*/ 1303450 h 2222366"/>
              <a:gd name="connsiteX77" fmla="*/ 69035 w 1021668"/>
              <a:gd name="connsiteY77" fmla="*/ 1185340 h 2222366"/>
              <a:gd name="connsiteX78" fmla="*/ 65225 w 1021668"/>
              <a:gd name="connsiteY78" fmla="*/ 1333930 h 2222366"/>
              <a:gd name="connsiteX79" fmla="*/ 84275 w 1021668"/>
              <a:gd name="connsiteY79" fmla="*/ 1196770 h 2222366"/>
              <a:gd name="connsiteX80" fmla="*/ 107135 w 1021668"/>
              <a:gd name="connsiteY80" fmla="*/ 1318690 h 2222366"/>
              <a:gd name="connsiteX81" fmla="*/ 91895 w 1021668"/>
              <a:gd name="connsiteY81" fmla="*/ 1173910 h 2222366"/>
              <a:gd name="connsiteX82" fmla="*/ 118565 w 1021668"/>
              <a:gd name="connsiteY82" fmla="*/ 1158670 h 2222366"/>
              <a:gd name="connsiteX83" fmla="*/ 156665 w 1021668"/>
              <a:gd name="connsiteY83" fmla="*/ 1238680 h 2222366"/>
              <a:gd name="connsiteX84" fmla="*/ 141425 w 1021668"/>
              <a:gd name="connsiteY84" fmla="*/ 1132000 h 2222366"/>
              <a:gd name="connsiteX85" fmla="*/ 122375 w 1021668"/>
              <a:gd name="connsiteY85" fmla="*/ 1074850 h 2222366"/>
              <a:gd name="connsiteX86" fmla="*/ 194765 w 1021668"/>
              <a:gd name="connsiteY86" fmla="*/ 933880 h 2222366"/>
              <a:gd name="connsiteX87" fmla="*/ 251915 w 1021668"/>
              <a:gd name="connsiteY87" fmla="*/ 743380 h 2222366"/>
              <a:gd name="connsiteX88" fmla="*/ 320495 w 1021668"/>
              <a:gd name="connsiteY88" fmla="*/ 507160 h 2222366"/>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95805 w 1021668"/>
              <a:gd name="connsiteY43" fmla="*/ 1303282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56765 w 1021668"/>
              <a:gd name="connsiteY46" fmla="*/ 1284232 h 2222198"/>
              <a:gd name="connsiteX47" fmla="*/ 899615 w 1021668"/>
              <a:gd name="connsiteY47" fmla="*/ 1147072 h 2222198"/>
              <a:gd name="connsiteX48" fmla="*/ 1002485 w 1021668"/>
              <a:gd name="connsiteY48" fmla="*/ 1265182 h 2222198"/>
              <a:gd name="connsiteX49" fmla="*/ 914855 w 1021668"/>
              <a:gd name="connsiteY49" fmla="*/ 1143262 h 2222198"/>
              <a:gd name="connsiteX50" fmla="*/ 1021535 w 1021668"/>
              <a:gd name="connsiteY50" fmla="*/ 1196602 h 2222198"/>
              <a:gd name="connsiteX51" fmla="*/ 888185 w 1021668"/>
              <a:gd name="connsiteY51" fmla="*/ 1059442 h 2222198"/>
              <a:gd name="connsiteX52" fmla="*/ 861515 w 1021668"/>
              <a:gd name="connsiteY52" fmla="*/ 937522 h 2222198"/>
              <a:gd name="connsiteX53" fmla="*/ 796745 w 1021668"/>
              <a:gd name="connsiteY53" fmla="*/ 716542 h 2222198"/>
              <a:gd name="connsiteX54" fmla="*/ 773885 w 1021668"/>
              <a:gd name="connsiteY54" fmla="*/ 503182 h 2222198"/>
              <a:gd name="connsiteX55" fmla="*/ 701495 w 1021668"/>
              <a:gd name="connsiteY55" fmla="*/ 385072 h 2222198"/>
              <a:gd name="connsiteX56" fmla="*/ 583385 w 1021668"/>
              <a:gd name="connsiteY56" fmla="*/ 335542 h 2222198"/>
              <a:gd name="connsiteX57" fmla="*/ 552905 w 1021668"/>
              <a:gd name="connsiteY57" fmla="*/ 263152 h 2222198"/>
              <a:gd name="connsiteX58" fmla="*/ 602435 w 1021668"/>
              <a:gd name="connsiteY58" fmla="*/ 186952 h 2222198"/>
              <a:gd name="connsiteX59" fmla="*/ 613865 w 1021668"/>
              <a:gd name="connsiteY59" fmla="*/ 80272 h 2222198"/>
              <a:gd name="connsiteX60" fmla="*/ 530045 w 1021668"/>
              <a:gd name="connsiteY60" fmla="*/ 4072 h 2222198"/>
              <a:gd name="connsiteX61" fmla="*/ 385265 w 1021668"/>
              <a:gd name="connsiteY61" fmla="*/ 21217 h 2222198"/>
              <a:gd name="connsiteX62" fmla="*/ 350975 w 1021668"/>
              <a:gd name="connsiteY62" fmla="*/ 112657 h 2222198"/>
              <a:gd name="connsiteX63" fmla="*/ 301445 w 1021668"/>
              <a:gd name="connsiteY63" fmla="*/ 175522 h 2222198"/>
              <a:gd name="connsiteX64" fmla="*/ 352880 w 1021668"/>
              <a:gd name="connsiteY64" fmla="*/ 186952 h 2222198"/>
              <a:gd name="connsiteX65" fmla="*/ 343355 w 1021668"/>
              <a:gd name="connsiteY65" fmla="*/ 228862 h 2222198"/>
              <a:gd name="connsiteX66" fmla="*/ 370025 w 1021668"/>
              <a:gd name="connsiteY66" fmla="*/ 274582 h 2222198"/>
              <a:gd name="connsiteX67" fmla="*/ 421460 w 1021668"/>
              <a:gd name="connsiteY67" fmla="*/ 266962 h 2222198"/>
              <a:gd name="connsiteX68" fmla="*/ 453845 w 1021668"/>
              <a:gd name="connsiteY68" fmla="*/ 308872 h 2222198"/>
              <a:gd name="connsiteX69" fmla="*/ 316685 w 1021668"/>
              <a:gd name="connsiteY69" fmla="*/ 377452 h 2222198"/>
              <a:gd name="connsiteX70" fmla="*/ 225245 w 1021668"/>
              <a:gd name="connsiteY70" fmla="*/ 426982 h 2222198"/>
              <a:gd name="connsiteX71" fmla="*/ 164285 w 1021668"/>
              <a:gd name="connsiteY71" fmla="*/ 739402 h 2222198"/>
              <a:gd name="connsiteX72" fmla="*/ 129995 w 1021668"/>
              <a:gd name="connsiteY72" fmla="*/ 815602 h 2222198"/>
              <a:gd name="connsiteX73" fmla="*/ 80465 w 1021668"/>
              <a:gd name="connsiteY73" fmla="*/ 1040392 h 2222198"/>
              <a:gd name="connsiteX74" fmla="*/ 30935 w 1021668"/>
              <a:gd name="connsiteY74" fmla="*/ 1116592 h 2222198"/>
              <a:gd name="connsiteX75" fmla="*/ 455 w 1021668"/>
              <a:gd name="connsiteY75" fmla="*/ 1246132 h 2222198"/>
              <a:gd name="connsiteX76" fmla="*/ 53795 w 1021668"/>
              <a:gd name="connsiteY76" fmla="*/ 1169932 h 2222198"/>
              <a:gd name="connsiteX77" fmla="*/ 19505 w 1021668"/>
              <a:gd name="connsiteY77" fmla="*/ 1303282 h 2222198"/>
              <a:gd name="connsiteX78" fmla="*/ 69035 w 1021668"/>
              <a:gd name="connsiteY78" fmla="*/ 1185172 h 2222198"/>
              <a:gd name="connsiteX79" fmla="*/ 65225 w 1021668"/>
              <a:gd name="connsiteY79" fmla="*/ 1333762 h 2222198"/>
              <a:gd name="connsiteX80" fmla="*/ 84275 w 1021668"/>
              <a:gd name="connsiteY80" fmla="*/ 1196602 h 2222198"/>
              <a:gd name="connsiteX81" fmla="*/ 107135 w 1021668"/>
              <a:gd name="connsiteY81" fmla="*/ 1318522 h 2222198"/>
              <a:gd name="connsiteX82" fmla="*/ 91895 w 1021668"/>
              <a:gd name="connsiteY82" fmla="*/ 1173742 h 2222198"/>
              <a:gd name="connsiteX83" fmla="*/ 118565 w 1021668"/>
              <a:gd name="connsiteY83" fmla="*/ 1158502 h 2222198"/>
              <a:gd name="connsiteX84" fmla="*/ 156665 w 1021668"/>
              <a:gd name="connsiteY84" fmla="*/ 1238512 h 2222198"/>
              <a:gd name="connsiteX85" fmla="*/ 141425 w 1021668"/>
              <a:gd name="connsiteY85" fmla="*/ 1131832 h 2222198"/>
              <a:gd name="connsiteX86" fmla="*/ 122375 w 1021668"/>
              <a:gd name="connsiteY86" fmla="*/ 1074682 h 2222198"/>
              <a:gd name="connsiteX87" fmla="*/ 194765 w 1021668"/>
              <a:gd name="connsiteY87" fmla="*/ 933712 h 2222198"/>
              <a:gd name="connsiteX88" fmla="*/ 251915 w 1021668"/>
              <a:gd name="connsiteY88" fmla="*/ 743212 h 2222198"/>
              <a:gd name="connsiteX89" fmla="*/ 320495 w 1021668"/>
              <a:gd name="connsiteY89"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43430 w 1021668"/>
              <a:gd name="connsiteY46" fmla="*/ 1299472 h 2222198"/>
              <a:gd name="connsiteX47" fmla="*/ 956765 w 1021668"/>
              <a:gd name="connsiteY47" fmla="*/ 1284232 h 2222198"/>
              <a:gd name="connsiteX48" fmla="*/ 899615 w 1021668"/>
              <a:gd name="connsiteY48" fmla="*/ 1147072 h 2222198"/>
              <a:gd name="connsiteX49" fmla="*/ 1002485 w 1021668"/>
              <a:gd name="connsiteY49" fmla="*/ 1265182 h 2222198"/>
              <a:gd name="connsiteX50" fmla="*/ 914855 w 1021668"/>
              <a:gd name="connsiteY50" fmla="*/ 1143262 h 2222198"/>
              <a:gd name="connsiteX51" fmla="*/ 1021535 w 1021668"/>
              <a:gd name="connsiteY51" fmla="*/ 1196602 h 2222198"/>
              <a:gd name="connsiteX52" fmla="*/ 888185 w 1021668"/>
              <a:gd name="connsiteY52" fmla="*/ 1059442 h 2222198"/>
              <a:gd name="connsiteX53" fmla="*/ 861515 w 1021668"/>
              <a:gd name="connsiteY53" fmla="*/ 937522 h 2222198"/>
              <a:gd name="connsiteX54" fmla="*/ 796745 w 1021668"/>
              <a:gd name="connsiteY54" fmla="*/ 716542 h 2222198"/>
              <a:gd name="connsiteX55" fmla="*/ 773885 w 1021668"/>
              <a:gd name="connsiteY55" fmla="*/ 503182 h 2222198"/>
              <a:gd name="connsiteX56" fmla="*/ 701495 w 1021668"/>
              <a:gd name="connsiteY56" fmla="*/ 385072 h 2222198"/>
              <a:gd name="connsiteX57" fmla="*/ 583385 w 1021668"/>
              <a:gd name="connsiteY57" fmla="*/ 335542 h 2222198"/>
              <a:gd name="connsiteX58" fmla="*/ 552905 w 1021668"/>
              <a:gd name="connsiteY58" fmla="*/ 263152 h 2222198"/>
              <a:gd name="connsiteX59" fmla="*/ 602435 w 1021668"/>
              <a:gd name="connsiteY59" fmla="*/ 186952 h 2222198"/>
              <a:gd name="connsiteX60" fmla="*/ 613865 w 1021668"/>
              <a:gd name="connsiteY60" fmla="*/ 80272 h 2222198"/>
              <a:gd name="connsiteX61" fmla="*/ 530045 w 1021668"/>
              <a:gd name="connsiteY61" fmla="*/ 4072 h 2222198"/>
              <a:gd name="connsiteX62" fmla="*/ 385265 w 1021668"/>
              <a:gd name="connsiteY62" fmla="*/ 21217 h 2222198"/>
              <a:gd name="connsiteX63" fmla="*/ 350975 w 1021668"/>
              <a:gd name="connsiteY63" fmla="*/ 112657 h 2222198"/>
              <a:gd name="connsiteX64" fmla="*/ 301445 w 1021668"/>
              <a:gd name="connsiteY64" fmla="*/ 175522 h 2222198"/>
              <a:gd name="connsiteX65" fmla="*/ 352880 w 1021668"/>
              <a:gd name="connsiteY65" fmla="*/ 186952 h 2222198"/>
              <a:gd name="connsiteX66" fmla="*/ 343355 w 1021668"/>
              <a:gd name="connsiteY66" fmla="*/ 228862 h 2222198"/>
              <a:gd name="connsiteX67" fmla="*/ 370025 w 1021668"/>
              <a:gd name="connsiteY67" fmla="*/ 274582 h 2222198"/>
              <a:gd name="connsiteX68" fmla="*/ 421460 w 1021668"/>
              <a:gd name="connsiteY68" fmla="*/ 266962 h 2222198"/>
              <a:gd name="connsiteX69" fmla="*/ 453845 w 1021668"/>
              <a:gd name="connsiteY69" fmla="*/ 308872 h 2222198"/>
              <a:gd name="connsiteX70" fmla="*/ 316685 w 1021668"/>
              <a:gd name="connsiteY70" fmla="*/ 377452 h 2222198"/>
              <a:gd name="connsiteX71" fmla="*/ 225245 w 1021668"/>
              <a:gd name="connsiteY71" fmla="*/ 426982 h 2222198"/>
              <a:gd name="connsiteX72" fmla="*/ 164285 w 1021668"/>
              <a:gd name="connsiteY72" fmla="*/ 739402 h 2222198"/>
              <a:gd name="connsiteX73" fmla="*/ 129995 w 1021668"/>
              <a:gd name="connsiteY73" fmla="*/ 815602 h 2222198"/>
              <a:gd name="connsiteX74" fmla="*/ 80465 w 1021668"/>
              <a:gd name="connsiteY74" fmla="*/ 1040392 h 2222198"/>
              <a:gd name="connsiteX75" fmla="*/ 30935 w 1021668"/>
              <a:gd name="connsiteY75" fmla="*/ 1116592 h 2222198"/>
              <a:gd name="connsiteX76" fmla="*/ 455 w 1021668"/>
              <a:gd name="connsiteY76" fmla="*/ 1246132 h 2222198"/>
              <a:gd name="connsiteX77" fmla="*/ 53795 w 1021668"/>
              <a:gd name="connsiteY77" fmla="*/ 1169932 h 2222198"/>
              <a:gd name="connsiteX78" fmla="*/ 19505 w 1021668"/>
              <a:gd name="connsiteY78" fmla="*/ 1303282 h 2222198"/>
              <a:gd name="connsiteX79" fmla="*/ 69035 w 1021668"/>
              <a:gd name="connsiteY79" fmla="*/ 1185172 h 2222198"/>
              <a:gd name="connsiteX80" fmla="*/ 65225 w 1021668"/>
              <a:gd name="connsiteY80" fmla="*/ 1333762 h 2222198"/>
              <a:gd name="connsiteX81" fmla="*/ 84275 w 1021668"/>
              <a:gd name="connsiteY81" fmla="*/ 1196602 h 2222198"/>
              <a:gd name="connsiteX82" fmla="*/ 107135 w 1021668"/>
              <a:gd name="connsiteY82" fmla="*/ 1318522 h 2222198"/>
              <a:gd name="connsiteX83" fmla="*/ 91895 w 1021668"/>
              <a:gd name="connsiteY83" fmla="*/ 1173742 h 2222198"/>
              <a:gd name="connsiteX84" fmla="*/ 118565 w 1021668"/>
              <a:gd name="connsiteY84" fmla="*/ 1158502 h 2222198"/>
              <a:gd name="connsiteX85" fmla="*/ 156665 w 1021668"/>
              <a:gd name="connsiteY85" fmla="*/ 1238512 h 2222198"/>
              <a:gd name="connsiteX86" fmla="*/ 141425 w 1021668"/>
              <a:gd name="connsiteY86" fmla="*/ 1131832 h 2222198"/>
              <a:gd name="connsiteX87" fmla="*/ 122375 w 1021668"/>
              <a:gd name="connsiteY87" fmla="*/ 1074682 h 2222198"/>
              <a:gd name="connsiteX88" fmla="*/ 194765 w 1021668"/>
              <a:gd name="connsiteY88" fmla="*/ 933712 h 2222198"/>
              <a:gd name="connsiteX89" fmla="*/ 251915 w 1021668"/>
              <a:gd name="connsiteY89" fmla="*/ 743212 h 2222198"/>
              <a:gd name="connsiteX90" fmla="*/ 320495 w 1021668"/>
              <a:gd name="connsiteY90" fmla="*/ 506992 h 2222198"/>
              <a:gd name="connsiteX0" fmla="*/ 320495 w 1021667"/>
              <a:gd name="connsiteY0" fmla="*/ 506992 h 2222198"/>
              <a:gd name="connsiteX1" fmla="*/ 335735 w 1021667"/>
              <a:gd name="connsiteY1" fmla="*/ 716542 h 2222198"/>
              <a:gd name="connsiteX2" fmla="*/ 362405 w 1021667"/>
              <a:gd name="connsiteY2" fmla="*/ 796552 h 2222198"/>
              <a:gd name="connsiteX3" fmla="*/ 335735 w 1021667"/>
              <a:gd name="connsiteY3" fmla="*/ 960382 h 2222198"/>
              <a:gd name="connsiteX4" fmla="*/ 309065 w 1021667"/>
              <a:gd name="connsiteY4" fmla="*/ 1048012 h 2222198"/>
              <a:gd name="connsiteX5" fmla="*/ 297635 w 1021667"/>
              <a:gd name="connsiteY5" fmla="*/ 1223272 h 2222198"/>
              <a:gd name="connsiteX6" fmla="*/ 324305 w 1021667"/>
              <a:gd name="connsiteY6" fmla="*/ 1448062 h 2222198"/>
              <a:gd name="connsiteX7" fmla="*/ 331925 w 1021667"/>
              <a:gd name="connsiteY7" fmla="*/ 1646182 h 2222198"/>
              <a:gd name="connsiteX8" fmla="*/ 320495 w 1021667"/>
              <a:gd name="connsiteY8" fmla="*/ 1787152 h 2222198"/>
              <a:gd name="connsiteX9" fmla="*/ 373835 w 1021667"/>
              <a:gd name="connsiteY9" fmla="*/ 2053852 h 2222198"/>
              <a:gd name="connsiteX10" fmla="*/ 370025 w 1021667"/>
              <a:gd name="connsiteY10" fmla="*/ 2114812 h 2222198"/>
              <a:gd name="connsiteX11" fmla="*/ 293825 w 1021667"/>
              <a:gd name="connsiteY11" fmla="*/ 2171962 h 2222198"/>
              <a:gd name="connsiteX12" fmla="*/ 350975 w 1021667"/>
              <a:gd name="connsiteY12" fmla="*/ 2221492 h 2222198"/>
              <a:gd name="connsiteX13" fmla="*/ 453845 w 1021667"/>
              <a:gd name="connsiteY13" fmla="*/ 2133862 h 2222198"/>
              <a:gd name="connsiteX14" fmla="*/ 438605 w 1021667"/>
              <a:gd name="connsiteY14" fmla="*/ 2019562 h 2222198"/>
              <a:gd name="connsiteX15" fmla="*/ 453845 w 1021667"/>
              <a:gd name="connsiteY15" fmla="*/ 1840492 h 2222198"/>
              <a:gd name="connsiteX16" fmla="*/ 446225 w 1021667"/>
              <a:gd name="connsiteY16" fmla="*/ 1585222 h 2222198"/>
              <a:gd name="connsiteX17" fmla="*/ 427175 w 1021667"/>
              <a:gd name="connsiteY17" fmla="*/ 1482352 h 2222198"/>
              <a:gd name="connsiteX18" fmla="*/ 469085 w 1021667"/>
              <a:gd name="connsiteY18" fmla="*/ 1177552 h 2222198"/>
              <a:gd name="connsiteX19" fmla="*/ 503375 w 1021667"/>
              <a:gd name="connsiteY19" fmla="*/ 1314712 h 2222198"/>
              <a:gd name="connsiteX20" fmla="*/ 537665 w 1021667"/>
              <a:gd name="connsiteY20" fmla="*/ 1509022 h 2222198"/>
              <a:gd name="connsiteX21" fmla="*/ 533855 w 1021667"/>
              <a:gd name="connsiteY21" fmla="*/ 1589032 h 2222198"/>
              <a:gd name="connsiteX22" fmla="*/ 522425 w 1021667"/>
              <a:gd name="connsiteY22" fmla="*/ 1760482 h 2222198"/>
              <a:gd name="connsiteX23" fmla="*/ 545285 w 1021667"/>
              <a:gd name="connsiteY23" fmla="*/ 1905262 h 2222198"/>
              <a:gd name="connsiteX24" fmla="*/ 522425 w 1021667"/>
              <a:gd name="connsiteY24" fmla="*/ 2065282 h 2222198"/>
              <a:gd name="connsiteX25" fmla="*/ 526235 w 1021667"/>
              <a:gd name="connsiteY25" fmla="*/ 2152912 h 2222198"/>
              <a:gd name="connsiteX26" fmla="*/ 610055 w 1021667"/>
              <a:gd name="connsiteY26" fmla="*/ 2213872 h 2222198"/>
              <a:gd name="connsiteX27" fmla="*/ 686255 w 1021667"/>
              <a:gd name="connsiteY27" fmla="*/ 2171962 h 2222198"/>
              <a:gd name="connsiteX28" fmla="*/ 598625 w 1021667"/>
              <a:gd name="connsiteY28" fmla="*/ 2095762 h 2222198"/>
              <a:gd name="connsiteX29" fmla="*/ 613865 w 1021667"/>
              <a:gd name="connsiteY29" fmla="*/ 1912882 h 2222198"/>
              <a:gd name="connsiteX30" fmla="*/ 659585 w 1021667"/>
              <a:gd name="connsiteY30" fmla="*/ 1676662 h 2222198"/>
              <a:gd name="connsiteX31" fmla="*/ 655775 w 1021667"/>
              <a:gd name="connsiteY31" fmla="*/ 1478542 h 2222198"/>
              <a:gd name="connsiteX32" fmla="*/ 678635 w 1021667"/>
              <a:gd name="connsiteY32" fmla="*/ 1272802 h 2222198"/>
              <a:gd name="connsiteX33" fmla="*/ 678635 w 1021667"/>
              <a:gd name="connsiteY33" fmla="*/ 1101352 h 2222198"/>
              <a:gd name="connsiteX34" fmla="*/ 602435 w 1021667"/>
              <a:gd name="connsiteY34" fmla="*/ 849892 h 2222198"/>
              <a:gd name="connsiteX35" fmla="*/ 644345 w 1021667"/>
              <a:gd name="connsiteY35" fmla="*/ 686062 h 2222198"/>
              <a:gd name="connsiteX36" fmla="*/ 644345 w 1021667"/>
              <a:gd name="connsiteY36" fmla="*/ 529852 h 2222198"/>
              <a:gd name="connsiteX37" fmla="*/ 728165 w 1021667"/>
              <a:gd name="connsiteY37" fmla="*/ 735592 h 2222198"/>
              <a:gd name="connsiteX38" fmla="*/ 735785 w 1021667"/>
              <a:gd name="connsiteY38" fmla="*/ 853702 h 2222198"/>
              <a:gd name="connsiteX39" fmla="*/ 842465 w 1021667"/>
              <a:gd name="connsiteY39" fmla="*/ 1059442 h 2222198"/>
              <a:gd name="connsiteX40" fmla="*/ 811985 w 1021667"/>
              <a:gd name="connsiteY40" fmla="*/ 1177552 h 2222198"/>
              <a:gd name="connsiteX41" fmla="*/ 811985 w 1021667"/>
              <a:gd name="connsiteY41" fmla="*/ 1249942 h 2222198"/>
              <a:gd name="connsiteX42" fmla="*/ 861515 w 1021667"/>
              <a:gd name="connsiteY42" fmla="*/ 1150882 h 2222198"/>
              <a:gd name="connsiteX43" fmla="*/ 872945 w 1021667"/>
              <a:gd name="connsiteY43" fmla="*/ 1305187 h 2222198"/>
              <a:gd name="connsiteX44" fmla="*/ 891995 w 1021667"/>
              <a:gd name="connsiteY44" fmla="*/ 1303282 h 2222198"/>
              <a:gd name="connsiteX45" fmla="*/ 891995 w 1021667"/>
              <a:gd name="connsiteY45" fmla="*/ 1166122 h 2222198"/>
              <a:gd name="connsiteX46" fmla="*/ 943430 w 1021667"/>
              <a:gd name="connsiteY46" fmla="*/ 1299472 h 2222198"/>
              <a:gd name="connsiteX47" fmla="*/ 956765 w 1021667"/>
              <a:gd name="connsiteY47" fmla="*/ 1284232 h 2222198"/>
              <a:gd name="connsiteX48" fmla="*/ 899615 w 1021667"/>
              <a:gd name="connsiteY48" fmla="*/ 1147072 h 2222198"/>
              <a:gd name="connsiteX49" fmla="*/ 1002485 w 1021667"/>
              <a:gd name="connsiteY49" fmla="*/ 1265182 h 2222198"/>
              <a:gd name="connsiteX50" fmla="*/ 1008200 w 1021667"/>
              <a:gd name="connsiteY50" fmla="*/ 1249942 h 2222198"/>
              <a:gd name="connsiteX51" fmla="*/ 914855 w 1021667"/>
              <a:gd name="connsiteY51" fmla="*/ 1143262 h 2222198"/>
              <a:gd name="connsiteX52" fmla="*/ 1021535 w 1021667"/>
              <a:gd name="connsiteY52" fmla="*/ 1196602 h 2222198"/>
              <a:gd name="connsiteX53" fmla="*/ 888185 w 1021667"/>
              <a:gd name="connsiteY53" fmla="*/ 1059442 h 2222198"/>
              <a:gd name="connsiteX54" fmla="*/ 861515 w 1021667"/>
              <a:gd name="connsiteY54" fmla="*/ 937522 h 2222198"/>
              <a:gd name="connsiteX55" fmla="*/ 796745 w 1021667"/>
              <a:gd name="connsiteY55" fmla="*/ 716542 h 2222198"/>
              <a:gd name="connsiteX56" fmla="*/ 773885 w 1021667"/>
              <a:gd name="connsiteY56" fmla="*/ 503182 h 2222198"/>
              <a:gd name="connsiteX57" fmla="*/ 701495 w 1021667"/>
              <a:gd name="connsiteY57" fmla="*/ 385072 h 2222198"/>
              <a:gd name="connsiteX58" fmla="*/ 583385 w 1021667"/>
              <a:gd name="connsiteY58" fmla="*/ 335542 h 2222198"/>
              <a:gd name="connsiteX59" fmla="*/ 552905 w 1021667"/>
              <a:gd name="connsiteY59" fmla="*/ 263152 h 2222198"/>
              <a:gd name="connsiteX60" fmla="*/ 602435 w 1021667"/>
              <a:gd name="connsiteY60" fmla="*/ 186952 h 2222198"/>
              <a:gd name="connsiteX61" fmla="*/ 613865 w 1021667"/>
              <a:gd name="connsiteY61" fmla="*/ 80272 h 2222198"/>
              <a:gd name="connsiteX62" fmla="*/ 530045 w 1021667"/>
              <a:gd name="connsiteY62" fmla="*/ 4072 h 2222198"/>
              <a:gd name="connsiteX63" fmla="*/ 385265 w 1021667"/>
              <a:gd name="connsiteY63" fmla="*/ 21217 h 2222198"/>
              <a:gd name="connsiteX64" fmla="*/ 350975 w 1021667"/>
              <a:gd name="connsiteY64" fmla="*/ 112657 h 2222198"/>
              <a:gd name="connsiteX65" fmla="*/ 301445 w 1021667"/>
              <a:gd name="connsiteY65" fmla="*/ 175522 h 2222198"/>
              <a:gd name="connsiteX66" fmla="*/ 352880 w 1021667"/>
              <a:gd name="connsiteY66" fmla="*/ 186952 h 2222198"/>
              <a:gd name="connsiteX67" fmla="*/ 343355 w 1021667"/>
              <a:gd name="connsiteY67" fmla="*/ 228862 h 2222198"/>
              <a:gd name="connsiteX68" fmla="*/ 370025 w 1021667"/>
              <a:gd name="connsiteY68" fmla="*/ 274582 h 2222198"/>
              <a:gd name="connsiteX69" fmla="*/ 421460 w 1021667"/>
              <a:gd name="connsiteY69" fmla="*/ 266962 h 2222198"/>
              <a:gd name="connsiteX70" fmla="*/ 453845 w 1021667"/>
              <a:gd name="connsiteY70" fmla="*/ 308872 h 2222198"/>
              <a:gd name="connsiteX71" fmla="*/ 316685 w 1021667"/>
              <a:gd name="connsiteY71" fmla="*/ 377452 h 2222198"/>
              <a:gd name="connsiteX72" fmla="*/ 225245 w 1021667"/>
              <a:gd name="connsiteY72" fmla="*/ 426982 h 2222198"/>
              <a:gd name="connsiteX73" fmla="*/ 164285 w 1021667"/>
              <a:gd name="connsiteY73" fmla="*/ 739402 h 2222198"/>
              <a:gd name="connsiteX74" fmla="*/ 129995 w 1021667"/>
              <a:gd name="connsiteY74" fmla="*/ 815602 h 2222198"/>
              <a:gd name="connsiteX75" fmla="*/ 80465 w 1021667"/>
              <a:gd name="connsiteY75" fmla="*/ 1040392 h 2222198"/>
              <a:gd name="connsiteX76" fmla="*/ 30935 w 1021667"/>
              <a:gd name="connsiteY76" fmla="*/ 1116592 h 2222198"/>
              <a:gd name="connsiteX77" fmla="*/ 455 w 1021667"/>
              <a:gd name="connsiteY77" fmla="*/ 1246132 h 2222198"/>
              <a:gd name="connsiteX78" fmla="*/ 53795 w 1021667"/>
              <a:gd name="connsiteY78" fmla="*/ 1169932 h 2222198"/>
              <a:gd name="connsiteX79" fmla="*/ 19505 w 1021667"/>
              <a:gd name="connsiteY79" fmla="*/ 1303282 h 2222198"/>
              <a:gd name="connsiteX80" fmla="*/ 69035 w 1021667"/>
              <a:gd name="connsiteY80" fmla="*/ 1185172 h 2222198"/>
              <a:gd name="connsiteX81" fmla="*/ 65225 w 1021667"/>
              <a:gd name="connsiteY81" fmla="*/ 1333762 h 2222198"/>
              <a:gd name="connsiteX82" fmla="*/ 84275 w 1021667"/>
              <a:gd name="connsiteY82" fmla="*/ 1196602 h 2222198"/>
              <a:gd name="connsiteX83" fmla="*/ 107135 w 1021667"/>
              <a:gd name="connsiteY83" fmla="*/ 1318522 h 2222198"/>
              <a:gd name="connsiteX84" fmla="*/ 91895 w 1021667"/>
              <a:gd name="connsiteY84" fmla="*/ 1173742 h 2222198"/>
              <a:gd name="connsiteX85" fmla="*/ 118565 w 1021667"/>
              <a:gd name="connsiteY85" fmla="*/ 1158502 h 2222198"/>
              <a:gd name="connsiteX86" fmla="*/ 156665 w 1021667"/>
              <a:gd name="connsiteY86" fmla="*/ 1238512 h 2222198"/>
              <a:gd name="connsiteX87" fmla="*/ 141425 w 1021667"/>
              <a:gd name="connsiteY87" fmla="*/ 1131832 h 2222198"/>
              <a:gd name="connsiteX88" fmla="*/ 122375 w 1021667"/>
              <a:gd name="connsiteY88" fmla="*/ 1074682 h 2222198"/>
              <a:gd name="connsiteX89" fmla="*/ 194765 w 1021667"/>
              <a:gd name="connsiteY89" fmla="*/ 933712 h 2222198"/>
              <a:gd name="connsiteX90" fmla="*/ 251915 w 1021667"/>
              <a:gd name="connsiteY90" fmla="*/ 743212 h 2222198"/>
              <a:gd name="connsiteX91" fmla="*/ 320495 w 1021667"/>
              <a:gd name="connsiteY91" fmla="*/ 506992 h 2222198"/>
              <a:gd name="connsiteX0" fmla="*/ 320495 w 1029280"/>
              <a:gd name="connsiteY0" fmla="*/ 506992 h 2222198"/>
              <a:gd name="connsiteX1" fmla="*/ 335735 w 1029280"/>
              <a:gd name="connsiteY1" fmla="*/ 716542 h 2222198"/>
              <a:gd name="connsiteX2" fmla="*/ 362405 w 1029280"/>
              <a:gd name="connsiteY2" fmla="*/ 796552 h 2222198"/>
              <a:gd name="connsiteX3" fmla="*/ 335735 w 1029280"/>
              <a:gd name="connsiteY3" fmla="*/ 960382 h 2222198"/>
              <a:gd name="connsiteX4" fmla="*/ 309065 w 1029280"/>
              <a:gd name="connsiteY4" fmla="*/ 1048012 h 2222198"/>
              <a:gd name="connsiteX5" fmla="*/ 297635 w 1029280"/>
              <a:gd name="connsiteY5" fmla="*/ 1223272 h 2222198"/>
              <a:gd name="connsiteX6" fmla="*/ 324305 w 1029280"/>
              <a:gd name="connsiteY6" fmla="*/ 1448062 h 2222198"/>
              <a:gd name="connsiteX7" fmla="*/ 331925 w 1029280"/>
              <a:gd name="connsiteY7" fmla="*/ 1646182 h 2222198"/>
              <a:gd name="connsiteX8" fmla="*/ 320495 w 1029280"/>
              <a:gd name="connsiteY8" fmla="*/ 1787152 h 2222198"/>
              <a:gd name="connsiteX9" fmla="*/ 373835 w 1029280"/>
              <a:gd name="connsiteY9" fmla="*/ 2053852 h 2222198"/>
              <a:gd name="connsiteX10" fmla="*/ 370025 w 1029280"/>
              <a:gd name="connsiteY10" fmla="*/ 2114812 h 2222198"/>
              <a:gd name="connsiteX11" fmla="*/ 293825 w 1029280"/>
              <a:gd name="connsiteY11" fmla="*/ 2171962 h 2222198"/>
              <a:gd name="connsiteX12" fmla="*/ 350975 w 1029280"/>
              <a:gd name="connsiteY12" fmla="*/ 2221492 h 2222198"/>
              <a:gd name="connsiteX13" fmla="*/ 453845 w 1029280"/>
              <a:gd name="connsiteY13" fmla="*/ 2133862 h 2222198"/>
              <a:gd name="connsiteX14" fmla="*/ 438605 w 1029280"/>
              <a:gd name="connsiteY14" fmla="*/ 2019562 h 2222198"/>
              <a:gd name="connsiteX15" fmla="*/ 453845 w 1029280"/>
              <a:gd name="connsiteY15" fmla="*/ 1840492 h 2222198"/>
              <a:gd name="connsiteX16" fmla="*/ 446225 w 1029280"/>
              <a:gd name="connsiteY16" fmla="*/ 1585222 h 2222198"/>
              <a:gd name="connsiteX17" fmla="*/ 427175 w 1029280"/>
              <a:gd name="connsiteY17" fmla="*/ 1482352 h 2222198"/>
              <a:gd name="connsiteX18" fmla="*/ 469085 w 1029280"/>
              <a:gd name="connsiteY18" fmla="*/ 1177552 h 2222198"/>
              <a:gd name="connsiteX19" fmla="*/ 503375 w 1029280"/>
              <a:gd name="connsiteY19" fmla="*/ 1314712 h 2222198"/>
              <a:gd name="connsiteX20" fmla="*/ 537665 w 1029280"/>
              <a:gd name="connsiteY20" fmla="*/ 1509022 h 2222198"/>
              <a:gd name="connsiteX21" fmla="*/ 533855 w 1029280"/>
              <a:gd name="connsiteY21" fmla="*/ 1589032 h 2222198"/>
              <a:gd name="connsiteX22" fmla="*/ 522425 w 1029280"/>
              <a:gd name="connsiteY22" fmla="*/ 1760482 h 2222198"/>
              <a:gd name="connsiteX23" fmla="*/ 545285 w 1029280"/>
              <a:gd name="connsiteY23" fmla="*/ 1905262 h 2222198"/>
              <a:gd name="connsiteX24" fmla="*/ 522425 w 1029280"/>
              <a:gd name="connsiteY24" fmla="*/ 2065282 h 2222198"/>
              <a:gd name="connsiteX25" fmla="*/ 526235 w 1029280"/>
              <a:gd name="connsiteY25" fmla="*/ 2152912 h 2222198"/>
              <a:gd name="connsiteX26" fmla="*/ 610055 w 1029280"/>
              <a:gd name="connsiteY26" fmla="*/ 2213872 h 2222198"/>
              <a:gd name="connsiteX27" fmla="*/ 686255 w 1029280"/>
              <a:gd name="connsiteY27" fmla="*/ 2171962 h 2222198"/>
              <a:gd name="connsiteX28" fmla="*/ 598625 w 1029280"/>
              <a:gd name="connsiteY28" fmla="*/ 2095762 h 2222198"/>
              <a:gd name="connsiteX29" fmla="*/ 613865 w 1029280"/>
              <a:gd name="connsiteY29" fmla="*/ 1912882 h 2222198"/>
              <a:gd name="connsiteX30" fmla="*/ 659585 w 1029280"/>
              <a:gd name="connsiteY30" fmla="*/ 1676662 h 2222198"/>
              <a:gd name="connsiteX31" fmla="*/ 655775 w 1029280"/>
              <a:gd name="connsiteY31" fmla="*/ 1478542 h 2222198"/>
              <a:gd name="connsiteX32" fmla="*/ 678635 w 1029280"/>
              <a:gd name="connsiteY32" fmla="*/ 1272802 h 2222198"/>
              <a:gd name="connsiteX33" fmla="*/ 678635 w 1029280"/>
              <a:gd name="connsiteY33" fmla="*/ 1101352 h 2222198"/>
              <a:gd name="connsiteX34" fmla="*/ 602435 w 1029280"/>
              <a:gd name="connsiteY34" fmla="*/ 849892 h 2222198"/>
              <a:gd name="connsiteX35" fmla="*/ 644345 w 1029280"/>
              <a:gd name="connsiteY35" fmla="*/ 686062 h 2222198"/>
              <a:gd name="connsiteX36" fmla="*/ 644345 w 1029280"/>
              <a:gd name="connsiteY36" fmla="*/ 529852 h 2222198"/>
              <a:gd name="connsiteX37" fmla="*/ 728165 w 1029280"/>
              <a:gd name="connsiteY37" fmla="*/ 735592 h 2222198"/>
              <a:gd name="connsiteX38" fmla="*/ 735785 w 1029280"/>
              <a:gd name="connsiteY38" fmla="*/ 853702 h 2222198"/>
              <a:gd name="connsiteX39" fmla="*/ 842465 w 1029280"/>
              <a:gd name="connsiteY39" fmla="*/ 1059442 h 2222198"/>
              <a:gd name="connsiteX40" fmla="*/ 811985 w 1029280"/>
              <a:gd name="connsiteY40" fmla="*/ 1177552 h 2222198"/>
              <a:gd name="connsiteX41" fmla="*/ 811985 w 1029280"/>
              <a:gd name="connsiteY41" fmla="*/ 1249942 h 2222198"/>
              <a:gd name="connsiteX42" fmla="*/ 861515 w 1029280"/>
              <a:gd name="connsiteY42" fmla="*/ 1150882 h 2222198"/>
              <a:gd name="connsiteX43" fmla="*/ 872945 w 1029280"/>
              <a:gd name="connsiteY43" fmla="*/ 1305187 h 2222198"/>
              <a:gd name="connsiteX44" fmla="*/ 891995 w 1029280"/>
              <a:gd name="connsiteY44" fmla="*/ 1303282 h 2222198"/>
              <a:gd name="connsiteX45" fmla="*/ 891995 w 1029280"/>
              <a:gd name="connsiteY45" fmla="*/ 1166122 h 2222198"/>
              <a:gd name="connsiteX46" fmla="*/ 943430 w 1029280"/>
              <a:gd name="connsiteY46" fmla="*/ 1299472 h 2222198"/>
              <a:gd name="connsiteX47" fmla="*/ 956765 w 1029280"/>
              <a:gd name="connsiteY47" fmla="*/ 1284232 h 2222198"/>
              <a:gd name="connsiteX48" fmla="*/ 899615 w 1029280"/>
              <a:gd name="connsiteY48" fmla="*/ 1147072 h 2222198"/>
              <a:gd name="connsiteX49" fmla="*/ 1002485 w 1029280"/>
              <a:gd name="connsiteY49" fmla="*/ 1265182 h 2222198"/>
              <a:gd name="connsiteX50" fmla="*/ 1008200 w 1029280"/>
              <a:gd name="connsiteY50" fmla="*/ 1249942 h 2222198"/>
              <a:gd name="connsiteX51" fmla="*/ 914855 w 1029280"/>
              <a:gd name="connsiteY51" fmla="*/ 1143262 h 2222198"/>
              <a:gd name="connsiteX52" fmla="*/ 1029155 w 1029280"/>
              <a:gd name="connsiteY52" fmla="*/ 1217557 h 2222198"/>
              <a:gd name="connsiteX53" fmla="*/ 888185 w 1029280"/>
              <a:gd name="connsiteY53" fmla="*/ 1059442 h 2222198"/>
              <a:gd name="connsiteX54" fmla="*/ 861515 w 1029280"/>
              <a:gd name="connsiteY54" fmla="*/ 937522 h 2222198"/>
              <a:gd name="connsiteX55" fmla="*/ 796745 w 1029280"/>
              <a:gd name="connsiteY55" fmla="*/ 716542 h 2222198"/>
              <a:gd name="connsiteX56" fmla="*/ 773885 w 1029280"/>
              <a:gd name="connsiteY56" fmla="*/ 503182 h 2222198"/>
              <a:gd name="connsiteX57" fmla="*/ 701495 w 1029280"/>
              <a:gd name="connsiteY57" fmla="*/ 385072 h 2222198"/>
              <a:gd name="connsiteX58" fmla="*/ 583385 w 1029280"/>
              <a:gd name="connsiteY58" fmla="*/ 335542 h 2222198"/>
              <a:gd name="connsiteX59" fmla="*/ 552905 w 1029280"/>
              <a:gd name="connsiteY59" fmla="*/ 263152 h 2222198"/>
              <a:gd name="connsiteX60" fmla="*/ 602435 w 1029280"/>
              <a:gd name="connsiteY60" fmla="*/ 186952 h 2222198"/>
              <a:gd name="connsiteX61" fmla="*/ 613865 w 1029280"/>
              <a:gd name="connsiteY61" fmla="*/ 80272 h 2222198"/>
              <a:gd name="connsiteX62" fmla="*/ 530045 w 1029280"/>
              <a:gd name="connsiteY62" fmla="*/ 4072 h 2222198"/>
              <a:gd name="connsiteX63" fmla="*/ 385265 w 1029280"/>
              <a:gd name="connsiteY63" fmla="*/ 21217 h 2222198"/>
              <a:gd name="connsiteX64" fmla="*/ 350975 w 1029280"/>
              <a:gd name="connsiteY64" fmla="*/ 112657 h 2222198"/>
              <a:gd name="connsiteX65" fmla="*/ 301445 w 1029280"/>
              <a:gd name="connsiteY65" fmla="*/ 175522 h 2222198"/>
              <a:gd name="connsiteX66" fmla="*/ 352880 w 1029280"/>
              <a:gd name="connsiteY66" fmla="*/ 186952 h 2222198"/>
              <a:gd name="connsiteX67" fmla="*/ 343355 w 1029280"/>
              <a:gd name="connsiteY67" fmla="*/ 228862 h 2222198"/>
              <a:gd name="connsiteX68" fmla="*/ 370025 w 1029280"/>
              <a:gd name="connsiteY68" fmla="*/ 274582 h 2222198"/>
              <a:gd name="connsiteX69" fmla="*/ 421460 w 1029280"/>
              <a:gd name="connsiteY69" fmla="*/ 266962 h 2222198"/>
              <a:gd name="connsiteX70" fmla="*/ 453845 w 1029280"/>
              <a:gd name="connsiteY70" fmla="*/ 308872 h 2222198"/>
              <a:gd name="connsiteX71" fmla="*/ 316685 w 1029280"/>
              <a:gd name="connsiteY71" fmla="*/ 377452 h 2222198"/>
              <a:gd name="connsiteX72" fmla="*/ 225245 w 1029280"/>
              <a:gd name="connsiteY72" fmla="*/ 426982 h 2222198"/>
              <a:gd name="connsiteX73" fmla="*/ 164285 w 1029280"/>
              <a:gd name="connsiteY73" fmla="*/ 739402 h 2222198"/>
              <a:gd name="connsiteX74" fmla="*/ 129995 w 1029280"/>
              <a:gd name="connsiteY74" fmla="*/ 815602 h 2222198"/>
              <a:gd name="connsiteX75" fmla="*/ 80465 w 1029280"/>
              <a:gd name="connsiteY75" fmla="*/ 1040392 h 2222198"/>
              <a:gd name="connsiteX76" fmla="*/ 30935 w 1029280"/>
              <a:gd name="connsiteY76" fmla="*/ 1116592 h 2222198"/>
              <a:gd name="connsiteX77" fmla="*/ 455 w 1029280"/>
              <a:gd name="connsiteY77" fmla="*/ 1246132 h 2222198"/>
              <a:gd name="connsiteX78" fmla="*/ 53795 w 1029280"/>
              <a:gd name="connsiteY78" fmla="*/ 1169932 h 2222198"/>
              <a:gd name="connsiteX79" fmla="*/ 19505 w 1029280"/>
              <a:gd name="connsiteY79" fmla="*/ 1303282 h 2222198"/>
              <a:gd name="connsiteX80" fmla="*/ 69035 w 1029280"/>
              <a:gd name="connsiteY80" fmla="*/ 1185172 h 2222198"/>
              <a:gd name="connsiteX81" fmla="*/ 65225 w 1029280"/>
              <a:gd name="connsiteY81" fmla="*/ 1333762 h 2222198"/>
              <a:gd name="connsiteX82" fmla="*/ 84275 w 1029280"/>
              <a:gd name="connsiteY82" fmla="*/ 1196602 h 2222198"/>
              <a:gd name="connsiteX83" fmla="*/ 107135 w 1029280"/>
              <a:gd name="connsiteY83" fmla="*/ 1318522 h 2222198"/>
              <a:gd name="connsiteX84" fmla="*/ 91895 w 1029280"/>
              <a:gd name="connsiteY84" fmla="*/ 1173742 h 2222198"/>
              <a:gd name="connsiteX85" fmla="*/ 118565 w 1029280"/>
              <a:gd name="connsiteY85" fmla="*/ 1158502 h 2222198"/>
              <a:gd name="connsiteX86" fmla="*/ 156665 w 1029280"/>
              <a:gd name="connsiteY86" fmla="*/ 1238512 h 2222198"/>
              <a:gd name="connsiteX87" fmla="*/ 141425 w 1029280"/>
              <a:gd name="connsiteY87" fmla="*/ 1131832 h 2222198"/>
              <a:gd name="connsiteX88" fmla="*/ 122375 w 1029280"/>
              <a:gd name="connsiteY88" fmla="*/ 1074682 h 2222198"/>
              <a:gd name="connsiteX89" fmla="*/ 194765 w 1029280"/>
              <a:gd name="connsiteY89" fmla="*/ 933712 h 2222198"/>
              <a:gd name="connsiteX90" fmla="*/ 251915 w 1029280"/>
              <a:gd name="connsiteY90" fmla="*/ 743212 h 2222198"/>
              <a:gd name="connsiteX91" fmla="*/ 320495 w 1029280"/>
              <a:gd name="connsiteY91"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107135 w 1033649"/>
              <a:gd name="connsiteY85" fmla="*/ 1183267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42440 w 1033649"/>
              <a:gd name="connsiteY33" fmla="*/ 699397 h 2222198"/>
              <a:gd name="connsiteX34" fmla="*/ 644345 w 1033649"/>
              <a:gd name="connsiteY34" fmla="*/ 529852 h 2222198"/>
              <a:gd name="connsiteX35" fmla="*/ 728165 w 1033649"/>
              <a:gd name="connsiteY35" fmla="*/ 735592 h 2222198"/>
              <a:gd name="connsiteX36" fmla="*/ 735785 w 1033649"/>
              <a:gd name="connsiteY36" fmla="*/ 853702 h 2222198"/>
              <a:gd name="connsiteX37" fmla="*/ 842465 w 1033649"/>
              <a:gd name="connsiteY37" fmla="*/ 1059442 h 2222198"/>
              <a:gd name="connsiteX38" fmla="*/ 811985 w 1033649"/>
              <a:gd name="connsiteY38" fmla="*/ 1177552 h 2222198"/>
              <a:gd name="connsiteX39" fmla="*/ 811985 w 1033649"/>
              <a:gd name="connsiteY39" fmla="*/ 1249942 h 2222198"/>
              <a:gd name="connsiteX40" fmla="*/ 861515 w 1033649"/>
              <a:gd name="connsiteY40" fmla="*/ 1150882 h 2222198"/>
              <a:gd name="connsiteX41" fmla="*/ 872945 w 1033649"/>
              <a:gd name="connsiteY41" fmla="*/ 1305187 h 2222198"/>
              <a:gd name="connsiteX42" fmla="*/ 891995 w 1033649"/>
              <a:gd name="connsiteY42" fmla="*/ 1303282 h 2222198"/>
              <a:gd name="connsiteX43" fmla="*/ 891995 w 1033649"/>
              <a:gd name="connsiteY43" fmla="*/ 1166122 h 2222198"/>
              <a:gd name="connsiteX44" fmla="*/ 943430 w 1033649"/>
              <a:gd name="connsiteY44" fmla="*/ 1299472 h 2222198"/>
              <a:gd name="connsiteX45" fmla="*/ 956765 w 1033649"/>
              <a:gd name="connsiteY45" fmla="*/ 1284232 h 2222198"/>
              <a:gd name="connsiteX46" fmla="*/ 899615 w 1033649"/>
              <a:gd name="connsiteY46" fmla="*/ 1147072 h 2222198"/>
              <a:gd name="connsiteX47" fmla="*/ 1002485 w 1033649"/>
              <a:gd name="connsiteY47" fmla="*/ 1265182 h 2222198"/>
              <a:gd name="connsiteX48" fmla="*/ 1008200 w 1033649"/>
              <a:gd name="connsiteY48" fmla="*/ 1249942 h 2222198"/>
              <a:gd name="connsiteX49" fmla="*/ 914855 w 1033649"/>
              <a:gd name="connsiteY49" fmla="*/ 1143262 h 2222198"/>
              <a:gd name="connsiteX50" fmla="*/ 1029155 w 1033649"/>
              <a:gd name="connsiteY50" fmla="*/ 1217557 h 2222198"/>
              <a:gd name="connsiteX51" fmla="*/ 998675 w 1033649"/>
              <a:gd name="connsiteY51" fmla="*/ 1166122 h 2222198"/>
              <a:gd name="connsiteX52" fmla="*/ 905330 w 1033649"/>
              <a:gd name="connsiteY52" fmla="*/ 1057537 h 2222198"/>
              <a:gd name="connsiteX53" fmla="*/ 861515 w 1033649"/>
              <a:gd name="connsiteY53" fmla="*/ 937522 h 2222198"/>
              <a:gd name="connsiteX54" fmla="*/ 796745 w 1033649"/>
              <a:gd name="connsiteY54" fmla="*/ 716542 h 2222198"/>
              <a:gd name="connsiteX55" fmla="*/ 773885 w 1033649"/>
              <a:gd name="connsiteY55" fmla="*/ 503182 h 2222198"/>
              <a:gd name="connsiteX56" fmla="*/ 701495 w 1033649"/>
              <a:gd name="connsiteY56" fmla="*/ 385072 h 2222198"/>
              <a:gd name="connsiteX57" fmla="*/ 583385 w 1033649"/>
              <a:gd name="connsiteY57" fmla="*/ 335542 h 2222198"/>
              <a:gd name="connsiteX58" fmla="*/ 552905 w 1033649"/>
              <a:gd name="connsiteY58" fmla="*/ 263152 h 2222198"/>
              <a:gd name="connsiteX59" fmla="*/ 602435 w 1033649"/>
              <a:gd name="connsiteY59" fmla="*/ 186952 h 2222198"/>
              <a:gd name="connsiteX60" fmla="*/ 613865 w 1033649"/>
              <a:gd name="connsiteY60" fmla="*/ 80272 h 2222198"/>
              <a:gd name="connsiteX61" fmla="*/ 530045 w 1033649"/>
              <a:gd name="connsiteY61" fmla="*/ 4072 h 2222198"/>
              <a:gd name="connsiteX62" fmla="*/ 385265 w 1033649"/>
              <a:gd name="connsiteY62" fmla="*/ 21217 h 2222198"/>
              <a:gd name="connsiteX63" fmla="*/ 350975 w 1033649"/>
              <a:gd name="connsiteY63" fmla="*/ 112657 h 2222198"/>
              <a:gd name="connsiteX64" fmla="*/ 301445 w 1033649"/>
              <a:gd name="connsiteY64" fmla="*/ 175522 h 2222198"/>
              <a:gd name="connsiteX65" fmla="*/ 352880 w 1033649"/>
              <a:gd name="connsiteY65" fmla="*/ 186952 h 2222198"/>
              <a:gd name="connsiteX66" fmla="*/ 343355 w 1033649"/>
              <a:gd name="connsiteY66" fmla="*/ 228862 h 2222198"/>
              <a:gd name="connsiteX67" fmla="*/ 370025 w 1033649"/>
              <a:gd name="connsiteY67" fmla="*/ 274582 h 2222198"/>
              <a:gd name="connsiteX68" fmla="*/ 421460 w 1033649"/>
              <a:gd name="connsiteY68" fmla="*/ 266962 h 2222198"/>
              <a:gd name="connsiteX69" fmla="*/ 453845 w 1033649"/>
              <a:gd name="connsiteY69" fmla="*/ 308872 h 2222198"/>
              <a:gd name="connsiteX70" fmla="*/ 316685 w 1033649"/>
              <a:gd name="connsiteY70" fmla="*/ 377452 h 2222198"/>
              <a:gd name="connsiteX71" fmla="*/ 225245 w 1033649"/>
              <a:gd name="connsiteY71" fmla="*/ 426982 h 2222198"/>
              <a:gd name="connsiteX72" fmla="*/ 164285 w 1033649"/>
              <a:gd name="connsiteY72" fmla="*/ 739402 h 2222198"/>
              <a:gd name="connsiteX73" fmla="*/ 129995 w 1033649"/>
              <a:gd name="connsiteY73" fmla="*/ 815602 h 2222198"/>
              <a:gd name="connsiteX74" fmla="*/ 80465 w 1033649"/>
              <a:gd name="connsiteY74" fmla="*/ 1040392 h 2222198"/>
              <a:gd name="connsiteX75" fmla="*/ 30935 w 1033649"/>
              <a:gd name="connsiteY75" fmla="*/ 1116592 h 2222198"/>
              <a:gd name="connsiteX76" fmla="*/ 455 w 1033649"/>
              <a:gd name="connsiteY76" fmla="*/ 1246132 h 2222198"/>
              <a:gd name="connsiteX77" fmla="*/ 53795 w 1033649"/>
              <a:gd name="connsiteY77" fmla="*/ 1169932 h 2222198"/>
              <a:gd name="connsiteX78" fmla="*/ 19505 w 1033649"/>
              <a:gd name="connsiteY78" fmla="*/ 1303282 h 2222198"/>
              <a:gd name="connsiteX79" fmla="*/ 40460 w 1033649"/>
              <a:gd name="connsiteY79" fmla="*/ 1270897 h 2222198"/>
              <a:gd name="connsiteX80" fmla="*/ 69035 w 1033649"/>
              <a:gd name="connsiteY80" fmla="*/ 1185172 h 2222198"/>
              <a:gd name="connsiteX81" fmla="*/ 65225 w 1033649"/>
              <a:gd name="connsiteY81" fmla="*/ 1333762 h 2222198"/>
              <a:gd name="connsiteX82" fmla="*/ 74750 w 1033649"/>
              <a:gd name="connsiteY82" fmla="*/ 1297567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27758 w 1033649"/>
              <a:gd name="connsiteY33" fmla="*/ 882920 h 2222198"/>
              <a:gd name="connsiteX34" fmla="*/ 644345 w 1033649"/>
              <a:gd name="connsiteY34" fmla="*/ 529852 h 2222198"/>
              <a:gd name="connsiteX35" fmla="*/ 728165 w 1033649"/>
              <a:gd name="connsiteY35" fmla="*/ 735592 h 2222198"/>
              <a:gd name="connsiteX36" fmla="*/ 735785 w 1033649"/>
              <a:gd name="connsiteY36" fmla="*/ 853702 h 2222198"/>
              <a:gd name="connsiteX37" fmla="*/ 842465 w 1033649"/>
              <a:gd name="connsiteY37" fmla="*/ 1059442 h 2222198"/>
              <a:gd name="connsiteX38" fmla="*/ 811985 w 1033649"/>
              <a:gd name="connsiteY38" fmla="*/ 1177552 h 2222198"/>
              <a:gd name="connsiteX39" fmla="*/ 811985 w 1033649"/>
              <a:gd name="connsiteY39" fmla="*/ 1249942 h 2222198"/>
              <a:gd name="connsiteX40" fmla="*/ 861515 w 1033649"/>
              <a:gd name="connsiteY40" fmla="*/ 1150882 h 2222198"/>
              <a:gd name="connsiteX41" fmla="*/ 872945 w 1033649"/>
              <a:gd name="connsiteY41" fmla="*/ 1305187 h 2222198"/>
              <a:gd name="connsiteX42" fmla="*/ 891995 w 1033649"/>
              <a:gd name="connsiteY42" fmla="*/ 1303282 h 2222198"/>
              <a:gd name="connsiteX43" fmla="*/ 891995 w 1033649"/>
              <a:gd name="connsiteY43" fmla="*/ 1166122 h 2222198"/>
              <a:gd name="connsiteX44" fmla="*/ 943430 w 1033649"/>
              <a:gd name="connsiteY44" fmla="*/ 1299472 h 2222198"/>
              <a:gd name="connsiteX45" fmla="*/ 956765 w 1033649"/>
              <a:gd name="connsiteY45" fmla="*/ 1284232 h 2222198"/>
              <a:gd name="connsiteX46" fmla="*/ 899615 w 1033649"/>
              <a:gd name="connsiteY46" fmla="*/ 1147072 h 2222198"/>
              <a:gd name="connsiteX47" fmla="*/ 1002485 w 1033649"/>
              <a:gd name="connsiteY47" fmla="*/ 1265182 h 2222198"/>
              <a:gd name="connsiteX48" fmla="*/ 1008200 w 1033649"/>
              <a:gd name="connsiteY48" fmla="*/ 1249942 h 2222198"/>
              <a:gd name="connsiteX49" fmla="*/ 914855 w 1033649"/>
              <a:gd name="connsiteY49" fmla="*/ 1143262 h 2222198"/>
              <a:gd name="connsiteX50" fmla="*/ 1029155 w 1033649"/>
              <a:gd name="connsiteY50" fmla="*/ 1217557 h 2222198"/>
              <a:gd name="connsiteX51" fmla="*/ 998675 w 1033649"/>
              <a:gd name="connsiteY51" fmla="*/ 1166122 h 2222198"/>
              <a:gd name="connsiteX52" fmla="*/ 905330 w 1033649"/>
              <a:gd name="connsiteY52" fmla="*/ 1057537 h 2222198"/>
              <a:gd name="connsiteX53" fmla="*/ 861515 w 1033649"/>
              <a:gd name="connsiteY53" fmla="*/ 937522 h 2222198"/>
              <a:gd name="connsiteX54" fmla="*/ 796745 w 1033649"/>
              <a:gd name="connsiteY54" fmla="*/ 716542 h 2222198"/>
              <a:gd name="connsiteX55" fmla="*/ 773885 w 1033649"/>
              <a:gd name="connsiteY55" fmla="*/ 503182 h 2222198"/>
              <a:gd name="connsiteX56" fmla="*/ 701495 w 1033649"/>
              <a:gd name="connsiteY56" fmla="*/ 385072 h 2222198"/>
              <a:gd name="connsiteX57" fmla="*/ 583385 w 1033649"/>
              <a:gd name="connsiteY57" fmla="*/ 335542 h 2222198"/>
              <a:gd name="connsiteX58" fmla="*/ 552905 w 1033649"/>
              <a:gd name="connsiteY58" fmla="*/ 263152 h 2222198"/>
              <a:gd name="connsiteX59" fmla="*/ 602435 w 1033649"/>
              <a:gd name="connsiteY59" fmla="*/ 186952 h 2222198"/>
              <a:gd name="connsiteX60" fmla="*/ 613865 w 1033649"/>
              <a:gd name="connsiteY60" fmla="*/ 80272 h 2222198"/>
              <a:gd name="connsiteX61" fmla="*/ 530045 w 1033649"/>
              <a:gd name="connsiteY61" fmla="*/ 4072 h 2222198"/>
              <a:gd name="connsiteX62" fmla="*/ 385265 w 1033649"/>
              <a:gd name="connsiteY62" fmla="*/ 21217 h 2222198"/>
              <a:gd name="connsiteX63" fmla="*/ 350975 w 1033649"/>
              <a:gd name="connsiteY63" fmla="*/ 112657 h 2222198"/>
              <a:gd name="connsiteX64" fmla="*/ 301445 w 1033649"/>
              <a:gd name="connsiteY64" fmla="*/ 175522 h 2222198"/>
              <a:gd name="connsiteX65" fmla="*/ 352880 w 1033649"/>
              <a:gd name="connsiteY65" fmla="*/ 186952 h 2222198"/>
              <a:gd name="connsiteX66" fmla="*/ 343355 w 1033649"/>
              <a:gd name="connsiteY66" fmla="*/ 228862 h 2222198"/>
              <a:gd name="connsiteX67" fmla="*/ 370025 w 1033649"/>
              <a:gd name="connsiteY67" fmla="*/ 274582 h 2222198"/>
              <a:gd name="connsiteX68" fmla="*/ 421460 w 1033649"/>
              <a:gd name="connsiteY68" fmla="*/ 266962 h 2222198"/>
              <a:gd name="connsiteX69" fmla="*/ 453845 w 1033649"/>
              <a:gd name="connsiteY69" fmla="*/ 308872 h 2222198"/>
              <a:gd name="connsiteX70" fmla="*/ 316685 w 1033649"/>
              <a:gd name="connsiteY70" fmla="*/ 377452 h 2222198"/>
              <a:gd name="connsiteX71" fmla="*/ 225245 w 1033649"/>
              <a:gd name="connsiteY71" fmla="*/ 426982 h 2222198"/>
              <a:gd name="connsiteX72" fmla="*/ 164285 w 1033649"/>
              <a:gd name="connsiteY72" fmla="*/ 739402 h 2222198"/>
              <a:gd name="connsiteX73" fmla="*/ 129995 w 1033649"/>
              <a:gd name="connsiteY73" fmla="*/ 815602 h 2222198"/>
              <a:gd name="connsiteX74" fmla="*/ 80465 w 1033649"/>
              <a:gd name="connsiteY74" fmla="*/ 1040392 h 2222198"/>
              <a:gd name="connsiteX75" fmla="*/ 30935 w 1033649"/>
              <a:gd name="connsiteY75" fmla="*/ 1116592 h 2222198"/>
              <a:gd name="connsiteX76" fmla="*/ 455 w 1033649"/>
              <a:gd name="connsiteY76" fmla="*/ 1246132 h 2222198"/>
              <a:gd name="connsiteX77" fmla="*/ 53795 w 1033649"/>
              <a:gd name="connsiteY77" fmla="*/ 1169932 h 2222198"/>
              <a:gd name="connsiteX78" fmla="*/ 19505 w 1033649"/>
              <a:gd name="connsiteY78" fmla="*/ 1303282 h 2222198"/>
              <a:gd name="connsiteX79" fmla="*/ 40460 w 1033649"/>
              <a:gd name="connsiteY79" fmla="*/ 1270897 h 2222198"/>
              <a:gd name="connsiteX80" fmla="*/ 69035 w 1033649"/>
              <a:gd name="connsiteY80" fmla="*/ 1185172 h 2222198"/>
              <a:gd name="connsiteX81" fmla="*/ 65225 w 1033649"/>
              <a:gd name="connsiteY81" fmla="*/ 1333762 h 2222198"/>
              <a:gd name="connsiteX82" fmla="*/ 74750 w 1033649"/>
              <a:gd name="connsiteY82" fmla="*/ 1297567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033649" h="2222198">
                <a:moveTo>
                  <a:pt x="320495" y="506992"/>
                </a:moveTo>
                <a:cubicBezTo>
                  <a:pt x="334465" y="502547"/>
                  <a:pt x="333195" y="640977"/>
                  <a:pt x="335735" y="716542"/>
                </a:cubicBezTo>
                <a:cubicBezTo>
                  <a:pt x="338275" y="792107"/>
                  <a:pt x="340180" y="905137"/>
                  <a:pt x="335735" y="960382"/>
                </a:cubicBezTo>
                <a:cubicBezTo>
                  <a:pt x="331290" y="1015627"/>
                  <a:pt x="315415" y="1004197"/>
                  <a:pt x="309065" y="1048012"/>
                </a:cubicBezTo>
                <a:cubicBezTo>
                  <a:pt x="302715" y="1091827"/>
                  <a:pt x="295095" y="1156597"/>
                  <a:pt x="297635" y="1223272"/>
                </a:cubicBezTo>
                <a:cubicBezTo>
                  <a:pt x="300175" y="1289947"/>
                  <a:pt x="318590" y="1377577"/>
                  <a:pt x="324305" y="1448062"/>
                </a:cubicBezTo>
                <a:cubicBezTo>
                  <a:pt x="330020" y="1518547"/>
                  <a:pt x="332560" y="1589667"/>
                  <a:pt x="331925" y="1646182"/>
                </a:cubicBezTo>
                <a:cubicBezTo>
                  <a:pt x="331290" y="1702697"/>
                  <a:pt x="313510" y="1719207"/>
                  <a:pt x="320495" y="1787152"/>
                </a:cubicBezTo>
                <a:cubicBezTo>
                  <a:pt x="327480" y="1855097"/>
                  <a:pt x="365580" y="1999242"/>
                  <a:pt x="373835" y="2053852"/>
                </a:cubicBezTo>
                <a:cubicBezTo>
                  <a:pt x="382090" y="2108462"/>
                  <a:pt x="383360" y="2095127"/>
                  <a:pt x="370025" y="2114812"/>
                </a:cubicBezTo>
                <a:cubicBezTo>
                  <a:pt x="356690" y="2134497"/>
                  <a:pt x="297000" y="2154182"/>
                  <a:pt x="293825" y="2171962"/>
                </a:cubicBezTo>
                <a:cubicBezTo>
                  <a:pt x="290650" y="2189742"/>
                  <a:pt x="324305" y="2227842"/>
                  <a:pt x="350975" y="2221492"/>
                </a:cubicBezTo>
                <a:cubicBezTo>
                  <a:pt x="377645" y="2215142"/>
                  <a:pt x="439240" y="2167517"/>
                  <a:pt x="453845" y="2133862"/>
                </a:cubicBezTo>
                <a:cubicBezTo>
                  <a:pt x="468450" y="2100207"/>
                  <a:pt x="438605" y="2068457"/>
                  <a:pt x="438605" y="2019562"/>
                </a:cubicBezTo>
                <a:cubicBezTo>
                  <a:pt x="438605" y="1970667"/>
                  <a:pt x="452575" y="1912882"/>
                  <a:pt x="453845" y="1840492"/>
                </a:cubicBezTo>
                <a:cubicBezTo>
                  <a:pt x="455115" y="1768102"/>
                  <a:pt x="450670" y="1644912"/>
                  <a:pt x="446225" y="1585222"/>
                </a:cubicBezTo>
                <a:cubicBezTo>
                  <a:pt x="441780" y="1525532"/>
                  <a:pt x="423365" y="1550297"/>
                  <a:pt x="427175" y="1482352"/>
                </a:cubicBezTo>
                <a:cubicBezTo>
                  <a:pt x="430985" y="1414407"/>
                  <a:pt x="456385" y="1205492"/>
                  <a:pt x="469085" y="1177552"/>
                </a:cubicBezTo>
                <a:cubicBezTo>
                  <a:pt x="481785" y="1149612"/>
                  <a:pt x="491945" y="1259467"/>
                  <a:pt x="503375" y="1314712"/>
                </a:cubicBezTo>
                <a:cubicBezTo>
                  <a:pt x="514805" y="1369957"/>
                  <a:pt x="532585" y="1463302"/>
                  <a:pt x="537665" y="1509022"/>
                </a:cubicBezTo>
                <a:cubicBezTo>
                  <a:pt x="542745" y="1554742"/>
                  <a:pt x="536395" y="1547122"/>
                  <a:pt x="533855" y="1589032"/>
                </a:cubicBezTo>
                <a:cubicBezTo>
                  <a:pt x="531315" y="1630942"/>
                  <a:pt x="520520" y="1707777"/>
                  <a:pt x="522425" y="1760482"/>
                </a:cubicBezTo>
                <a:cubicBezTo>
                  <a:pt x="524330" y="1813187"/>
                  <a:pt x="545285" y="1854462"/>
                  <a:pt x="545285" y="1905262"/>
                </a:cubicBezTo>
                <a:cubicBezTo>
                  <a:pt x="545285" y="1956062"/>
                  <a:pt x="525600" y="2024007"/>
                  <a:pt x="522425" y="2065282"/>
                </a:cubicBezTo>
                <a:cubicBezTo>
                  <a:pt x="519250" y="2106557"/>
                  <a:pt x="511630" y="2128147"/>
                  <a:pt x="526235" y="2152912"/>
                </a:cubicBezTo>
                <a:cubicBezTo>
                  <a:pt x="540840" y="2177677"/>
                  <a:pt x="583385" y="2210697"/>
                  <a:pt x="610055" y="2213872"/>
                </a:cubicBezTo>
                <a:cubicBezTo>
                  <a:pt x="636725" y="2217047"/>
                  <a:pt x="688160" y="2191647"/>
                  <a:pt x="686255" y="2171962"/>
                </a:cubicBezTo>
                <a:cubicBezTo>
                  <a:pt x="684350" y="2152277"/>
                  <a:pt x="610690" y="2138942"/>
                  <a:pt x="598625" y="2095762"/>
                </a:cubicBezTo>
                <a:cubicBezTo>
                  <a:pt x="586560" y="2052582"/>
                  <a:pt x="603705" y="1982732"/>
                  <a:pt x="613865" y="1912882"/>
                </a:cubicBezTo>
                <a:cubicBezTo>
                  <a:pt x="624025" y="1843032"/>
                  <a:pt x="652600" y="1749052"/>
                  <a:pt x="659585" y="1676662"/>
                </a:cubicBezTo>
                <a:cubicBezTo>
                  <a:pt x="666570" y="1604272"/>
                  <a:pt x="652600" y="1545852"/>
                  <a:pt x="655775" y="1478542"/>
                </a:cubicBezTo>
                <a:cubicBezTo>
                  <a:pt x="658950" y="1411232"/>
                  <a:pt x="674825" y="1335667"/>
                  <a:pt x="678635" y="1272802"/>
                </a:cubicBezTo>
                <a:cubicBezTo>
                  <a:pt x="682445" y="1209937"/>
                  <a:pt x="687114" y="1166332"/>
                  <a:pt x="678635" y="1101352"/>
                </a:cubicBezTo>
                <a:cubicBezTo>
                  <a:pt x="670156" y="1036372"/>
                  <a:pt x="633473" y="978170"/>
                  <a:pt x="627758" y="882920"/>
                </a:cubicBezTo>
                <a:cubicBezTo>
                  <a:pt x="622043" y="787670"/>
                  <a:pt x="627611" y="554407"/>
                  <a:pt x="644345" y="529852"/>
                </a:cubicBezTo>
                <a:cubicBezTo>
                  <a:pt x="661079" y="505297"/>
                  <a:pt x="712925" y="681617"/>
                  <a:pt x="728165" y="735592"/>
                </a:cubicBezTo>
                <a:cubicBezTo>
                  <a:pt x="743405" y="789567"/>
                  <a:pt x="716735" y="799727"/>
                  <a:pt x="735785" y="853702"/>
                </a:cubicBezTo>
                <a:cubicBezTo>
                  <a:pt x="754835" y="907677"/>
                  <a:pt x="829765" y="1005467"/>
                  <a:pt x="842465" y="1059442"/>
                </a:cubicBezTo>
                <a:cubicBezTo>
                  <a:pt x="855165" y="1113417"/>
                  <a:pt x="817065" y="1145802"/>
                  <a:pt x="811985" y="1177552"/>
                </a:cubicBezTo>
                <a:cubicBezTo>
                  <a:pt x="806905" y="1209302"/>
                  <a:pt x="803730" y="1254387"/>
                  <a:pt x="811985" y="1249942"/>
                </a:cubicBezTo>
                <a:cubicBezTo>
                  <a:pt x="820240" y="1245497"/>
                  <a:pt x="851355" y="1141675"/>
                  <a:pt x="861515" y="1150882"/>
                </a:cubicBezTo>
                <a:cubicBezTo>
                  <a:pt x="871675" y="1160089"/>
                  <a:pt x="867865" y="1279787"/>
                  <a:pt x="872945" y="1305187"/>
                </a:cubicBezTo>
                <a:cubicBezTo>
                  <a:pt x="878025" y="1330587"/>
                  <a:pt x="888820" y="1326459"/>
                  <a:pt x="891995" y="1303282"/>
                </a:cubicBezTo>
                <a:cubicBezTo>
                  <a:pt x="895170" y="1280105"/>
                  <a:pt x="883423" y="1166757"/>
                  <a:pt x="891995" y="1166122"/>
                </a:cubicBezTo>
                <a:cubicBezTo>
                  <a:pt x="900567" y="1165487"/>
                  <a:pt x="932635" y="1279787"/>
                  <a:pt x="943430" y="1299472"/>
                </a:cubicBezTo>
                <a:cubicBezTo>
                  <a:pt x="954225" y="1319157"/>
                  <a:pt x="964068" y="1309632"/>
                  <a:pt x="956765" y="1284232"/>
                </a:cubicBezTo>
                <a:cubicBezTo>
                  <a:pt x="949463" y="1258832"/>
                  <a:pt x="891995" y="1150247"/>
                  <a:pt x="899615" y="1147072"/>
                </a:cubicBezTo>
                <a:cubicBezTo>
                  <a:pt x="907235" y="1143897"/>
                  <a:pt x="984388" y="1248037"/>
                  <a:pt x="1002485" y="1265182"/>
                </a:cubicBezTo>
                <a:cubicBezTo>
                  <a:pt x="1020582" y="1282327"/>
                  <a:pt x="1022805" y="1270262"/>
                  <a:pt x="1008200" y="1249942"/>
                </a:cubicBezTo>
                <a:cubicBezTo>
                  <a:pt x="993595" y="1229622"/>
                  <a:pt x="911363" y="1148659"/>
                  <a:pt x="914855" y="1143262"/>
                </a:cubicBezTo>
                <a:cubicBezTo>
                  <a:pt x="918347" y="1137865"/>
                  <a:pt x="1015185" y="1213747"/>
                  <a:pt x="1029155" y="1217557"/>
                </a:cubicBezTo>
                <a:cubicBezTo>
                  <a:pt x="1043125" y="1221367"/>
                  <a:pt x="1022170" y="1192474"/>
                  <a:pt x="998675" y="1166122"/>
                </a:cubicBezTo>
                <a:cubicBezTo>
                  <a:pt x="961845" y="1145485"/>
                  <a:pt x="928190" y="1095637"/>
                  <a:pt x="905330" y="1057537"/>
                </a:cubicBezTo>
                <a:cubicBezTo>
                  <a:pt x="882470" y="1019437"/>
                  <a:pt x="879613" y="994355"/>
                  <a:pt x="861515" y="937522"/>
                </a:cubicBezTo>
                <a:cubicBezTo>
                  <a:pt x="843418" y="880690"/>
                  <a:pt x="811350" y="788932"/>
                  <a:pt x="796745" y="716542"/>
                </a:cubicBezTo>
                <a:cubicBezTo>
                  <a:pt x="782140" y="644152"/>
                  <a:pt x="789760" y="558427"/>
                  <a:pt x="773885" y="503182"/>
                </a:cubicBezTo>
                <a:cubicBezTo>
                  <a:pt x="758010" y="447937"/>
                  <a:pt x="733245" y="413012"/>
                  <a:pt x="701495" y="385072"/>
                </a:cubicBezTo>
                <a:cubicBezTo>
                  <a:pt x="669745" y="357132"/>
                  <a:pt x="608150" y="355862"/>
                  <a:pt x="583385" y="335542"/>
                </a:cubicBezTo>
                <a:cubicBezTo>
                  <a:pt x="558620" y="315222"/>
                  <a:pt x="549730" y="287917"/>
                  <a:pt x="552905" y="263152"/>
                </a:cubicBezTo>
                <a:cubicBezTo>
                  <a:pt x="556080" y="238387"/>
                  <a:pt x="592275" y="217432"/>
                  <a:pt x="602435" y="186952"/>
                </a:cubicBezTo>
                <a:cubicBezTo>
                  <a:pt x="612595" y="156472"/>
                  <a:pt x="625930" y="110752"/>
                  <a:pt x="613865" y="80272"/>
                </a:cubicBezTo>
                <a:cubicBezTo>
                  <a:pt x="601800" y="49792"/>
                  <a:pt x="568145" y="13914"/>
                  <a:pt x="530045" y="4072"/>
                </a:cubicBezTo>
                <a:cubicBezTo>
                  <a:pt x="491945" y="-5770"/>
                  <a:pt x="415110" y="3120"/>
                  <a:pt x="385265" y="21217"/>
                </a:cubicBezTo>
                <a:cubicBezTo>
                  <a:pt x="355420" y="39315"/>
                  <a:pt x="364945" y="86940"/>
                  <a:pt x="350975" y="112657"/>
                </a:cubicBezTo>
                <a:cubicBezTo>
                  <a:pt x="337005" y="138374"/>
                  <a:pt x="301128" y="163140"/>
                  <a:pt x="301445" y="175522"/>
                </a:cubicBezTo>
                <a:cubicBezTo>
                  <a:pt x="301762" y="187904"/>
                  <a:pt x="345895" y="178062"/>
                  <a:pt x="352880" y="186952"/>
                </a:cubicBezTo>
                <a:cubicBezTo>
                  <a:pt x="359865" y="195842"/>
                  <a:pt x="340498" y="214257"/>
                  <a:pt x="343355" y="228862"/>
                </a:cubicBezTo>
                <a:cubicBezTo>
                  <a:pt x="346212" y="243467"/>
                  <a:pt x="357007" y="268232"/>
                  <a:pt x="370025" y="274582"/>
                </a:cubicBezTo>
                <a:cubicBezTo>
                  <a:pt x="383043" y="280932"/>
                  <a:pt x="407490" y="261247"/>
                  <a:pt x="421460" y="266962"/>
                </a:cubicBezTo>
                <a:cubicBezTo>
                  <a:pt x="435430" y="272677"/>
                  <a:pt x="471308" y="290457"/>
                  <a:pt x="453845" y="308872"/>
                </a:cubicBezTo>
                <a:cubicBezTo>
                  <a:pt x="436383" y="327287"/>
                  <a:pt x="354785" y="357767"/>
                  <a:pt x="316685" y="377452"/>
                </a:cubicBezTo>
                <a:cubicBezTo>
                  <a:pt x="278585" y="397137"/>
                  <a:pt x="250645" y="366657"/>
                  <a:pt x="225245" y="426982"/>
                </a:cubicBezTo>
                <a:cubicBezTo>
                  <a:pt x="199845" y="487307"/>
                  <a:pt x="180160" y="674632"/>
                  <a:pt x="164285" y="739402"/>
                </a:cubicBezTo>
                <a:cubicBezTo>
                  <a:pt x="148410" y="804172"/>
                  <a:pt x="143965" y="765437"/>
                  <a:pt x="129995" y="815602"/>
                </a:cubicBezTo>
                <a:cubicBezTo>
                  <a:pt x="116025" y="865767"/>
                  <a:pt x="96975" y="990227"/>
                  <a:pt x="80465" y="1040392"/>
                </a:cubicBezTo>
                <a:cubicBezTo>
                  <a:pt x="63955" y="1090557"/>
                  <a:pt x="44270" y="1082302"/>
                  <a:pt x="30935" y="1116592"/>
                </a:cubicBezTo>
                <a:cubicBezTo>
                  <a:pt x="17600" y="1150882"/>
                  <a:pt x="-3355" y="1237242"/>
                  <a:pt x="455" y="1246132"/>
                </a:cubicBezTo>
                <a:cubicBezTo>
                  <a:pt x="4265" y="1255022"/>
                  <a:pt x="50620" y="1160407"/>
                  <a:pt x="53795" y="1169932"/>
                </a:cubicBezTo>
                <a:cubicBezTo>
                  <a:pt x="56970" y="1179457"/>
                  <a:pt x="21728" y="1286454"/>
                  <a:pt x="19505" y="1303282"/>
                </a:cubicBezTo>
                <a:cubicBezTo>
                  <a:pt x="17282" y="1320110"/>
                  <a:pt x="32205" y="1290582"/>
                  <a:pt x="40460" y="1270897"/>
                </a:cubicBezTo>
                <a:cubicBezTo>
                  <a:pt x="48715" y="1251212"/>
                  <a:pt x="64908" y="1174695"/>
                  <a:pt x="69035" y="1185172"/>
                </a:cubicBezTo>
                <a:cubicBezTo>
                  <a:pt x="73163" y="1195650"/>
                  <a:pt x="64273" y="1315030"/>
                  <a:pt x="65225" y="1333762"/>
                </a:cubicBezTo>
                <a:cubicBezTo>
                  <a:pt x="66177" y="1352494"/>
                  <a:pt x="71575" y="1320427"/>
                  <a:pt x="74750" y="1297567"/>
                </a:cubicBezTo>
                <a:cubicBezTo>
                  <a:pt x="77925" y="1274707"/>
                  <a:pt x="80783" y="1199460"/>
                  <a:pt x="84275" y="1196602"/>
                </a:cubicBezTo>
                <a:cubicBezTo>
                  <a:pt x="87768" y="1193745"/>
                  <a:pt x="91895" y="1260102"/>
                  <a:pt x="95705" y="1280422"/>
                </a:cubicBezTo>
                <a:cubicBezTo>
                  <a:pt x="99515" y="1300742"/>
                  <a:pt x="105230" y="1334714"/>
                  <a:pt x="107135" y="1318522"/>
                </a:cubicBezTo>
                <a:cubicBezTo>
                  <a:pt x="109040" y="1302330"/>
                  <a:pt x="105230" y="1209937"/>
                  <a:pt x="107135" y="1183267"/>
                </a:cubicBezTo>
                <a:cubicBezTo>
                  <a:pt x="109040" y="1156597"/>
                  <a:pt x="110310" y="1149295"/>
                  <a:pt x="118565" y="1158502"/>
                </a:cubicBezTo>
                <a:cubicBezTo>
                  <a:pt x="126820" y="1167710"/>
                  <a:pt x="152855" y="1242957"/>
                  <a:pt x="156665" y="1238512"/>
                </a:cubicBezTo>
                <a:cubicBezTo>
                  <a:pt x="160475" y="1234067"/>
                  <a:pt x="147140" y="1159137"/>
                  <a:pt x="141425" y="1131832"/>
                </a:cubicBezTo>
                <a:cubicBezTo>
                  <a:pt x="135710" y="1104527"/>
                  <a:pt x="113485" y="1107702"/>
                  <a:pt x="122375" y="1074682"/>
                </a:cubicBezTo>
                <a:cubicBezTo>
                  <a:pt x="131265" y="1041662"/>
                  <a:pt x="173175" y="988957"/>
                  <a:pt x="194765" y="933712"/>
                </a:cubicBezTo>
                <a:cubicBezTo>
                  <a:pt x="216355" y="878467"/>
                  <a:pt x="232230" y="812427"/>
                  <a:pt x="251915" y="743212"/>
                </a:cubicBezTo>
                <a:cubicBezTo>
                  <a:pt x="271600" y="673997"/>
                  <a:pt x="306525" y="511437"/>
                  <a:pt x="320495" y="506992"/>
                </a:cubicBezTo>
                <a:close/>
              </a:path>
            </a:pathLst>
          </a:custGeom>
          <a:solidFill>
            <a:srgbClr val="FF9999"/>
          </a:solidFill>
          <a:ln w="25400" cap="flat" cmpd="sng" algn="ctr">
            <a:solidFill>
              <a:schemeClr val="tx1"/>
            </a:solidFill>
            <a:prstDash val="solid"/>
          </a:ln>
          <a:effectLst/>
        </p:spPr>
        <p:txBody>
          <a:bodyPr rtlCol="0" anchor="ctr"/>
          <a:lstStyle/>
          <a:p>
            <a:pPr algn="ctr" defTabSz="914400">
              <a:defRPr/>
            </a:pPr>
            <a:endParaRPr lang="en-US" kern="0" dirty="0">
              <a:solidFill>
                <a:prstClr val="white"/>
              </a:solidFill>
              <a:latin typeface="Calibri"/>
            </a:endParaRPr>
          </a:p>
        </p:txBody>
      </p:sp>
      <p:sp>
        <p:nvSpPr>
          <p:cNvPr id="97" name="TextovéPole 96"/>
          <p:cNvSpPr txBox="1"/>
          <p:nvPr/>
        </p:nvSpPr>
        <p:spPr>
          <a:xfrm>
            <a:off x="4559143" y="1484784"/>
            <a:ext cx="2217210" cy="369332"/>
          </a:xfrm>
          <a:prstGeom prst="rect">
            <a:avLst/>
          </a:prstGeom>
          <a:noFill/>
        </p:spPr>
        <p:txBody>
          <a:bodyPr wrap="none" rtlCol="0">
            <a:spAutoFit/>
          </a:bodyPr>
          <a:lstStyle/>
          <a:p>
            <a:r>
              <a:rPr lang="cs-CZ" b="1" dirty="0">
                <a:solidFill>
                  <a:schemeClr val="bg1"/>
                </a:solidFill>
              </a:rPr>
              <a:t>LIDÉ/POPULACE</a:t>
            </a:r>
          </a:p>
        </p:txBody>
      </p:sp>
      <p:sp>
        <p:nvSpPr>
          <p:cNvPr id="92" name="TextovéPole 91"/>
          <p:cNvSpPr txBox="1"/>
          <p:nvPr/>
        </p:nvSpPr>
        <p:spPr>
          <a:xfrm>
            <a:off x="4578899" y="5445224"/>
            <a:ext cx="1513556" cy="553998"/>
          </a:xfrm>
          <a:prstGeom prst="rect">
            <a:avLst/>
          </a:prstGeom>
          <a:noFill/>
        </p:spPr>
        <p:txBody>
          <a:bodyPr wrap="none" rtlCol="0">
            <a:spAutoFit/>
          </a:bodyPr>
          <a:lstStyle/>
          <a:p>
            <a:r>
              <a:rPr lang="cs-CZ" sz="1000" b="1" dirty="0" err="1">
                <a:solidFill>
                  <a:schemeClr val="bg1"/>
                </a:solidFill>
              </a:rPr>
              <a:t>Adipogeneze</a:t>
            </a:r>
            <a:r>
              <a:rPr lang="cs-CZ" sz="1000" b="1" dirty="0">
                <a:solidFill>
                  <a:schemeClr val="bg1"/>
                </a:solidFill>
              </a:rPr>
              <a:t> </a:t>
            </a:r>
          </a:p>
          <a:p>
            <a:r>
              <a:rPr lang="cs-CZ" sz="1000" b="1" dirty="0">
                <a:solidFill>
                  <a:schemeClr val="bg1"/>
                </a:solidFill>
              </a:rPr>
              <a:t>Lipolýza</a:t>
            </a:r>
          </a:p>
          <a:p>
            <a:r>
              <a:rPr lang="cs-CZ" sz="1000" b="1" dirty="0" err="1">
                <a:solidFill>
                  <a:schemeClr val="bg1"/>
                </a:solidFill>
              </a:rPr>
              <a:t>Hypetrofie</a:t>
            </a:r>
            <a:r>
              <a:rPr lang="cs-CZ" sz="1000" b="1" dirty="0">
                <a:solidFill>
                  <a:schemeClr val="bg1"/>
                </a:solidFill>
              </a:rPr>
              <a:t>/hyperplazie</a:t>
            </a:r>
          </a:p>
        </p:txBody>
      </p:sp>
      <p:sp>
        <p:nvSpPr>
          <p:cNvPr id="100" name="TextovéPole 99"/>
          <p:cNvSpPr txBox="1"/>
          <p:nvPr/>
        </p:nvSpPr>
        <p:spPr>
          <a:xfrm>
            <a:off x="4583832" y="3493458"/>
            <a:ext cx="1127232" cy="861774"/>
          </a:xfrm>
          <a:prstGeom prst="rect">
            <a:avLst/>
          </a:prstGeom>
          <a:noFill/>
        </p:spPr>
        <p:txBody>
          <a:bodyPr wrap="none" rtlCol="0">
            <a:spAutoFit/>
          </a:bodyPr>
          <a:lstStyle/>
          <a:p>
            <a:pPr marL="285750" indent="-285750">
              <a:buFont typeface="Wingdings" pitchFamily="2" charset="2"/>
              <a:buChar char="Ø"/>
            </a:pPr>
            <a:r>
              <a:rPr lang="cs-CZ" sz="1000" b="1" dirty="0" err="1"/>
              <a:t>Leptin</a:t>
            </a:r>
            <a:endParaRPr lang="cs-CZ" sz="1000" b="1" dirty="0"/>
          </a:p>
          <a:p>
            <a:pPr marL="285750" indent="-285750">
              <a:buFont typeface="Wingdings" pitchFamily="2" charset="2"/>
              <a:buChar char="Ø"/>
            </a:pPr>
            <a:r>
              <a:rPr lang="cs-CZ" sz="1000" b="1" dirty="0" err="1">
                <a:solidFill>
                  <a:schemeClr val="bg1"/>
                </a:solidFill>
              </a:rPr>
              <a:t>Adipokiny</a:t>
            </a:r>
            <a:endParaRPr lang="cs-CZ" sz="1000" b="1" dirty="0">
              <a:solidFill>
                <a:schemeClr val="bg1"/>
              </a:solidFill>
            </a:endParaRPr>
          </a:p>
          <a:p>
            <a:pPr marL="285750" indent="-285750">
              <a:buFont typeface="Wingdings" pitchFamily="2" charset="2"/>
              <a:buChar char="Ø"/>
            </a:pPr>
            <a:r>
              <a:rPr lang="cs-CZ" sz="1000" b="1" dirty="0" err="1">
                <a:solidFill>
                  <a:schemeClr val="bg1"/>
                </a:solidFill>
              </a:rPr>
              <a:t>Cytokiny</a:t>
            </a:r>
            <a:endParaRPr lang="cs-CZ" sz="1000" b="1" dirty="0">
              <a:solidFill>
                <a:schemeClr val="bg1"/>
              </a:solidFill>
            </a:endParaRPr>
          </a:p>
          <a:p>
            <a:pPr marL="285750" indent="-285750">
              <a:buFont typeface="Wingdings" pitchFamily="2" charset="2"/>
              <a:buChar char="Ø"/>
            </a:pPr>
            <a:r>
              <a:rPr lang="cs-CZ" sz="1000" b="1" dirty="0" err="1">
                <a:solidFill>
                  <a:schemeClr val="bg1"/>
                </a:solidFill>
              </a:rPr>
              <a:t>Chemokiny</a:t>
            </a:r>
            <a:endParaRPr lang="cs-CZ" sz="1000" b="1" dirty="0">
              <a:solidFill>
                <a:schemeClr val="bg1"/>
              </a:solidFill>
            </a:endParaRPr>
          </a:p>
          <a:p>
            <a:pPr marL="285750" indent="-285750">
              <a:buFont typeface="Wingdings" pitchFamily="2" charset="2"/>
              <a:buChar char="Ø"/>
            </a:pPr>
            <a:r>
              <a:rPr lang="cs-CZ" sz="1000" b="1" dirty="0">
                <a:solidFill>
                  <a:schemeClr val="bg1"/>
                </a:solidFill>
              </a:rPr>
              <a:t>jiné</a:t>
            </a:r>
          </a:p>
        </p:txBody>
      </p:sp>
      <p:sp>
        <p:nvSpPr>
          <p:cNvPr id="101" name="TextovéPole 100"/>
          <p:cNvSpPr txBox="1"/>
          <p:nvPr/>
        </p:nvSpPr>
        <p:spPr>
          <a:xfrm>
            <a:off x="5173521" y="1919154"/>
            <a:ext cx="583814" cy="861774"/>
          </a:xfrm>
          <a:prstGeom prst="rect">
            <a:avLst/>
          </a:prstGeom>
          <a:noFill/>
        </p:spPr>
        <p:txBody>
          <a:bodyPr wrap="none" rtlCol="0">
            <a:spAutoFit/>
          </a:bodyPr>
          <a:lstStyle/>
          <a:p>
            <a:pPr algn="ctr"/>
            <a:r>
              <a:rPr lang="cs-CZ" sz="1000" b="1" dirty="0">
                <a:solidFill>
                  <a:schemeClr val="bg1"/>
                </a:solidFill>
              </a:rPr>
              <a:t>Zdraví</a:t>
            </a:r>
          </a:p>
          <a:p>
            <a:pPr algn="ctr"/>
            <a:endParaRPr lang="cs-CZ" sz="1000" b="1" dirty="0">
              <a:solidFill>
                <a:schemeClr val="bg1"/>
              </a:solidFill>
            </a:endParaRPr>
          </a:p>
          <a:p>
            <a:pPr algn="ctr"/>
            <a:r>
              <a:rPr lang="cs-CZ" sz="1000" b="1" dirty="0">
                <a:solidFill>
                  <a:schemeClr val="bg1"/>
                </a:solidFill>
              </a:rPr>
              <a:t>X</a:t>
            </a:r>
          </a:p>
          <a:p>
            <a:pPr algn="ctr"/>
            <a:endParaRPr lang="cs-CZ" sz="1000" b="1" dirty="0">
              <a:solidFill>
                <a:schemeClr val="bg1"/>
              </a:solidFill>
            </a:endParaRPr>
          </a:p>
          <a:p>
            <a:pPr algn="ctr"/>
            <a:r>
              <a:rPr lang="cs-CZ" sz="1000" b="1" dirty="0">
                <a:solidFill>
                  <a:schemeClr val="bg1"/>
                </a:solidFill>
              </a:rPr>
              <a:t>Nemoc</a:t>
            </a:r>
          </a:p>
        </p:txBody>
      </p:sp>
      <p:sp>
        <p:nvSpPr>
          <p:cNvPr id="102" name="Kruhová šipka 101"/>
          <p:cNvSpPr/>
          <p:nvPr/>
        </p:nvSpPr>
        <p:spPr>
          <a:xfrm rot="16200000">
            <a:off x="3909905" y="4132736"/>
            <a:ext cx="1041581" cy="1041581"/>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3" name="Kruhová šipka 102"/>
          <p:cNvSpPr/>
          <p:nvPr/>
        </p:nvSpPr>
        <p:spPr>
          <a:xfrm rot="16200000" flipH="1" flipV="1">
            <a:off x="7176121" y="4149081"/>
            <a:ext cx="1041581" cy="1041581"/>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4" name="Kruhová šipka 103"/>
          <p:cNvSpPr/>
          <p:nvPr/>
        </p:nvSpPr>
        <p:spPr>
          <a:xfrm rot="16200000">
            <a:off x="3914260" y="2420890"/>
            <a:ext cx="1041581" cy="1041581"/>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5" name="Kruhová šipka 104"/>
          <p:cNvSpPr/>
          <p:nvPr/>
        </p:nvSpPr>
        <p:spPr>
          <a:xfrm rot="16200000" flipH="1" flipV="1">
            <a:off x="7180476" y="2437235"/>
            <a:ext cx="1041581" cy="1041581"/>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6" name="Kruhová šipka 105"/>
          <p:cNvSpPr/>
          <p:nvPr/>
        </p:nvSpPr>
        <p:spPr>
          <a:xfrm rot="16200000">
            <a:off x="2613307" y="2527415"/>
            <a:ext cx="3737761" cy="2630878"/>
          </a:xfrm>
          <a:prstGeom prst="circularArrow">
            <a:avLst>
              <a:gd name="adj1" fmla="val 4073"/>
              <a:gd name="adj2" fmla="val 529443"/>
              <a:gd name="adj3" fmla="val 21011529"/>
              <a:gd name="adj4" fmla="val 10800000"/>
              <a:gd name="adj5" fmla="val 599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7" name="Kruhová šipka 106"/>
          <p:cNvSpPr/>
          <p:nvPr/>
        </p:nvSpPr>
        <p:spPr>
          <a:xfrm rot="16200000" flipH="1" flipV="1">
            <a:off x="5792001" y="2508680"/>
            <a:ext cx="3737761" cy="2630878"/>
          </a:xfrm>
          <a:prstGeom prst="circularArrow">
            <a:avLst>
              <a:gd name="adj1" fmla="val 4073"/>
              <a:gd name="adj2" fmla="val 529443"/>
              <a:gd name="adj3" fmla="val 21011529"/>
              <a:gd name="adj4" fmla="val 10800000"/>
              <a:gd name="adj5" fmla="val 599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09" name="Rectangle 12">
            <a:extLst>
              <a:ext uri="{FF2B5EF4-FFF2-40B4-BE49-F238E27FC236}">
                <a16:creationId xmlns:a16="http://schemas.microsoft.com/office/drawing/2014/main" id="{BE687CB7-5FF6-4B3F-A31B-2EA9DED9680A}"/>
              </a:ext>
            </a:extLst>
          </p:cNvPr>
          <p:cNvSpPr/>
          <p:nvPr/>
        </p:nvSpPr>
        <p:spPr>
          <a:xfrm>
            <a:off x="-5079" y="580657"/>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Šipka: nahoru 1">
            <a:extLst>
              <a:ext uri="{FF2B5EF4-FFF2-40B4-BE49-F238E27FC236}">
                <a16:creationId xmlns:a16="http://schemas.microsoft.com/office/drawing/2014/main" id="{3CF727AC-0E51-412E-81BB-E29D928213B6}"/>
              </a:ext>
            </a:extLst>
          </p:cNvPr>
          <p:cNvSpPr/>
          <p:nvPr/>
        </p:nvSpPr>
        <p:spPr>
          <a:xfrm rot="3755361">
            <a:off x="8623584" y="171742"/>
            <a:ext cx="256530" cy="2347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Šipka: nahoru 2">
            <a:extLst>
              <a:ext uri="{FF2B5EF4-FFF2-40B4-BE49-F238E27FC236}">
                <a16:creationId xmlns:a16="http://schemas.microsoft.com/office/drawing/2014/main" id="{81456A0C-9AFA-4B00-94C9-BDA8399D08E3}"/>
              </a:ext>
            </a:extLst>
          </p:cNvPr>
          <p:cNvSpPr/>
          <p:nvPr/>
        </p:nvSpPr>
        <p:spPr>
          <a:xfrm>
            <a:off x="972706" y="1083302"/>
            <a:ext cx="2201858" cy="51681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Integrace</a:t>
            </a:r>
          </a:p>
        </p:txBody>
      </p:sp>
      <p:sp>
        <p:nvSpPr>
          <p:cNvPr id="10" name="TextovéPole 9">
            <a:extLst>
              <a:ext uri="{FF2B5EF4-FFF2-40B4-BE49-F238E27FC236}">
                <a16:creationId xmlns:a16="http://schemas.microsoft.com/office/drawing/2014/main" id="{AB85DE15-B808-45EE-99FA-1B38A07EC355}"/>
              </a:ext>
            </a:extLst>
          </p:cNvPr>
          <p:cNvSpPr txBox="1"/>
          <p:nvPr/>
        </p:nvSpPr>
        <p:spPr>
          <a:xfrm>
            <a:off x="9806869" y="580657"/>
            <a:ext cx="2385131" cy="1477328"/>
          </a:xfrm>
          <a:prstGeom prst="rect">
            <a:avLst/>
          </a:prstGeom>
          <a:noFill/>
        </p:spPr>
        <p:txBody>
          <a:bodyPr wrap="square" rtlCol="0">
            <a:spAutoFit/>
          </a:bodyPr>
          <a:lstStyle/>
          <a:p>
            <a:r>
              <a:rPr lang="cs-CZ" dirty="0"/>
              <a:t>Epidemiologické studie – tělesné složení, incidence/prevalence fenotypů</a:t>
            </a:r>
          </a:p>
        </p:txBody>
      </p:sp>
      <p:sp>
        <p:nvSpPr>
          <p:cNvPr id="111" name="TextovéPole 110">
            <a:extLst>
              <a:ext uri="{FF2B5EF4-FFF2-40B4-BE49-F238E27FC236}">
                <a16:creationId xmlns:a16="http://schemas.microsoft.com/office/drawing/2014/main" id="{72803E24-7BB0-490F-8847-B179147195F7}"/>
              </a:ext>
            </a:extLst>
          </p:cNvPr>
          <p:cNvSpPr txBox="1"/>
          <p:nvPr/>
        </p:nvSpPr>
        <p:spPr>
          <a:xfrm>
            <a:off x="9573189" y="5172670"/>
            <a:ext cx="2032000" cy="923330"/>
          </a:xfrm>
          <a:prstGeom prst="rect">
            <a:avLst/>
          </a:prstGeom>
          <a:noFill/>
        </p:spPr>
        <p:txBody>
          <a:bodyPr wrap="square" rtlCol="0">
            <a:spAutoFit/>
          </a:bodyPr>
          <a:lstStyle/>
          <a:p>
            <a:r>
              <a:rPr lang="cs-CZ" dirty="0"/>
              <a:t>Signální dráhy buněk ve WAT, </a:t>
            </a:r>
            <a:r>
              <a:rPr lang="cs-CZ" dirty="0" err="1"/>
              <a:t>adipogeneze</a:t>
            </a:r>
            <a:endParaRPr lang="cs-CZ" dirty="0"/>
          </a:p>
        </p:txBody>
      </p:sp>
      <p:sp>
        <p:nvSpPr>
          <p:cNvPr id="112" name="Šipka: nahoru 111">
            <a:extLst>
              <a:ext uri="{FF2B5EF4-FFF2-40B4-BE49-F238E27FC236}">
                <a16:creationId xmlns:a16="http://schemas.microsoft.com/office/drawing/2014/main" id="{ED86AC3B-A684-40EC-8F3E-0DB8B3926CD8}"/>
              </a:ext>
            </a:extLst>
          </p:cNvPr>
          <p:cNvSpPr/>
          <p:nvPr/>
        </p:nvSpPr>
        <p:spPr>
          <a:xfrm rot="5400000">
            <a:off x="8820627" y="2593234"/>
            <a:ext cx="256530" cy="2347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TextovéPole 112">
            <a:extLst>
              <a:ext uri="{FF2B5EF4-FFF2-40B4-BE49-F238E27FC236}">
                <a16:creationId xmlns:a16="http://schemas.microsoft.com/office/drawing/2014/main" id="{FE21CD74-F4EE-4DF5-8821-2261E8F7292D}"/>
              </a:ext>
            </a:extLst>
          </p:cNvPr>
          <p:cNvSpPr txBox="1"/>
          <p:nvPr/>
        </p:nvSpPr>
        <p:spPr>
          <a:xfrm>
            <a:off x="10160000" y="3235168"/>
            <a:ext cx="2032000" cy="646331"/>
          </a:xfrm>
          <a:prstGeom prst="rect">
            <a:avLst/>
          </a:prstGeom>
          <a:noFill/>
        </p:spPr>
        <p:txBody>
          <a:bodyPr wrap="square" rtlCol="0">
            <a:spAutoFit/>
          </a:bodyPr>
          <a:lstStyle/>
          <a:p>
            <a:r>
              <a:rPr lang="cs-CZ" dirty="0" err="1"/>
              <a:t>Crosstalk</a:t>
            </a:r>
            <a:r>
              <a:rPr lang="cs-CZ" dirty="0"/>
              <a:t> – WAT/BAT - sval</a:t>
            </a:r>
          </a:p>
        </p:txBody>
      </p:sp>
      <p:sp>
        <p:nvSpPr>
          <p:cNvPr id="114" name="Šipka: nahoru 113">
            <a:extLst>
              <a:ext uri="{FF2B5EF4-FFF2-40B4-BE49-F238E27FC236}">
                <a16:creationId xmlns:a16="http://schemas.microsoft.com/office/drawing/2014/main" id="{B5FD2921-7090-4A76-BE62-419F3EA43FDB}"/>
              </a:ext>
            </a:extLst>
          </p:cNvPr>
          <p:cNvSpPr/>
          <p:nvPr/>
        </p:nvSpPr>
        <p:spPr>
          <a:xfrm rot="5400000">
            <a:off x="8336391" y="5003385"/>
            <a:ext cx="285753" cy="16649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95191645"/>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Content Placeholder 2"/>
          <p:cNvSpPr>
            <a:spLocks noGrp="1"/>
          </p:cNvSpPr>
          <p:nvPr>
            <p:ph type="subTitle" idx="4294967295"/>
          </p:nvPr>
        </p:nvSpPr>
        <p:spPr>
          <a:xfrm>
            <a:off x="0" y="3587750"/>
            <a:ext cx="6858000" cy="1655763"/>
          </a:xfrm>
        </p:spPr>
        <p:txBody>
          <a:bodyPr/>
          <a:lstStyle/>
          <a:p>
            <a:pPr marL="0" indent="0" algn="ctr">
              <a:buNone/>
            </a:pPr>
            <a:endParaRPr lang="cs-CZ" altLang="cs-CZ" dirty="0"/>
          </a:p>
          <a:p>
            <a:pPr marL="0" indent="0" algn="ctr">
              <a:buNone/>
            </a:pPr>
            <a:endParaRPr lang="cs-CZ" altLang="cs-CZ" dirty="0"/>
          </a:p>
          <a:p>
            <a:pPr marL="0" indent="0" algn="ctr">
              <a:buNone/>
            </a:pPr>
            <a:endParaRPr lang="cs-CZ" altLang="cs-CZ" dirty="0"/>
          </a:p>
        </p:txBody>
      </p:sp>
      <p:sp>
        <p:nvSpPr>
          <p:cNvPr id="7"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1"/>
          <p:cNvSpPr txBox="1">
            <a:spLocks/>
          </p:cNvSpPr>
          <p:nvPr/>
        </p:nvSpPr>
        <p:spPr>
          <a:xfrm>
            <a:off x="1342664" y="1318241"/>
            <a:ext cx="9144000" cy="238273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altLang="cs-CZ" sz="3200" dirty="0">
                <a:latin typeface="Calibri" charset="0"/>
                <a:ea typeface="Calibri" charset="0"/>
                <a:cs typeface="Calibri" charset="0"/>
              </a:rPr>
              <a:t>Stres a </a:t>
            </a:r>
            <a:r>
              <a:rPr lang="cs-CZ" altLang="cs-CZ" sz="3200" dirty="0" err="1">
                <a:latin typeface="Calibri" charset="0"/>
                <a:ea typeface="Calibri" charset="0"/>
                <a:cs typeface="Calibri" charset="0"/>
              </a:rPr>
              <a:t>metabolic</a:t>
            </a:r>
            <a:r>
              <a:rPr lang="cs-CZ" altLang="cs-CZ" sz="3200" dirty="0">
                <a:latin typeface="Calibri" charset="0"/>
                <a:ea typeface="Calibri" charset="0"/>
                <a:cs typeface="Calibri" charset="0"/>
              </a:rPr>
              <a:t> </a:t>
            </a:r>
            <a:r>
              <a:rPr lang="cs-CZ" altLang="cs-CZ" sz="3200" dirty="0" err="1">
                <a:latin typeface="Calibri" charset="0"/>
                <a:ea typeface="Calibri" charset="0"/>
                <a:cs typeface="Calibri" charset="0"/>
              </a:rPr>
              <a:t>control</a:t>
            </a:r>
            <a:br>
              <a:rPr lang="cs-CZ" altLang="cs-CZ" sz="3200" dirty="0">
                <a:latin typeface="Calibri" charset="0"/>
                <a:ea typeface="Calibri" charset="0"/>
                <a:cs typeface="Calibri" charset="0"/>
              </a:rPr>
            </a:br>
            <a:r>
              <a:rPr lang="cs-CZ" altLang="cs-CZ" sz="5400" b="1" dirty="0">
                <a:latin typeface="Calibri" charset="0"/>
                <a:ea typeface="Calibri" charset="0"/>
                <a:cs typeface="Calibri" charset="0"/>
              </a:rPr>
              <a:t>Mozek versus tuková tkáň</a:t>
            </a:r>
            <a:endParaRPr lang="cs-CZ" altLang="cs-CZ" sz="5400" dirty="0">
              <a:latin typeface="Calibri" charset="0"/>
              <a:ea typeface="Calibri" charset="0"/>
              <a:cs typeface="Calibri" charset="0"/>
            </a:endParaRPr>
          </a:p>
        </p:txBody>
      </p:sp>
    </p:spTree>
    <p:extLst>
      <p:ext uri="{BB962C8B-B14F-4D97-AF65-F5344CB8AC3E}">
        <p14:creationId xmlns:p14="http://schemas.microsoft.com/office/powerpoint/2010/main" val="234514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750E47D9-B7AF-4776-97ED-1CA3302A50AC}"/>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Obdélník 3">
            <a:extLst>
              <a:ext uri="{FF2B5EF4-FFF2-40B4-BE49-F238E27FC236}">
                <a16:creationId xmlns:a16="http://schemas.microsoft.com/office/drawing/2014/main" id="{A2BF4353-3BE5-4871-9D6B-1B48801D4FD8}"/>
              </a:ext>
            </a:extLst>
          </p:cNvPr>
          <p:cNvSpPr/>
          <p:nvPr/>
        </p:nvSpPr>
        <p:spPr>
          <a:xfrm>
            <a:off x="1631950" y="1992313"/>
            <a:ext cx="8928100" cy="2862262"/>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p>
            <a:pPr algn="ctr" eaLnBrk="1" hangingPunct="1">
              <a:defRPr/>
            </a:pPr>
            <a:endParaRPr lang="cs-CZ" sz="2000" dirty="0"/>
          </a:p>
          <a:p>
            <a:pPr algn="ctr" eaLnBrk="1" hangingPunct="1">
              <a:defRPr/>
            </a:pPr>
            <a:r>
              <a:rPr lang="cs-CZ" sz="2000" dirty="0"/>
              <a:t>„</a:t>
            </a:r>
            <a:r>
              <a:rPr lang="cs-CZ" sz="2000" i="1" dirty="0"/>
              <a:t>Škodlivé síly, zčásti psychické, zčásti fyzické, kterým je naše pozemská existence vystavována a které jsou dány škodlivými hybnými silami, nemusejí nutně mít potenciál způsobit vznik onemocnění či poškození zdraví člověka, onemocníme pouze tehdy, jestliže je náš organismus dostatečně poškozen a vnímavý vůči útoku těchto škodlivých si, které mohou být přítomny, a mohou způsobit změnu nebo poškození zdravotního stavu – tyto vlivy samy o sobě tedy nemusejí navodit u každého v každém okamžiku onemocnění“.</a:t>
            </a:r>
          </a:p>
          <a:p>
            <a:pPr algn="ctr" eaLnBrk="1" hangingPunct="1">
              <a:defRPr/>
            </a:pPr>
            <a:r>
              <a:rPr lang="cs-CZ" sz="2000" dirty="0"/>
              <a:t> </a:t>
            </a:r>
          </a:p>
        </p:txBody>
      </p:sp>
      <p:sp>
        <p:nvSpPr>
          <p:cNvPr id="11268" name="Rectangle 1">
            <a:extLst>
              <a:ext uri="{FF2B5EF4-FFF2-40B4-BE49-F238E27FC236}">
                <a16:creationId xmlns:a16="http://schemas.microsoft.com/office/drawing/2014/main" id="{8D450A1C-1F82-4683-818B-7D63BE58573E}"/>
              </a:ext>
            </a:extLst>
          </p:cNvPr>
          <p:cNvSpPr>
            <a:spLocks noChangeArrowheads="1"/>
          </p:cNvSpPr>
          <p:nvPr/>
        </p:nvSpPr>
        <p:spPr bwMode="auto">
          <a:xfrm>
            <a:off x="5988050" y="5026026"/>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cs-CZ"/>
              <a:t>C.F.S. Hahnemann</a:t>
            </a:r>
            <a:endParaRPr lang="cs-CZ" altLang="cs-CZ"/>
          </a:p>
          <a:p>
            <a:pPr algn="r" eaLnBrk="1" hangingPunct="1"/>
            <a:r>
              <a:rPr lang="en-US" altLang="cs-CZ"/>
              <a:t>Organon of Medicine</a:t>
            </a:r>
            <a:endParaRPr lang="cs-CZ" altLang="cs-CZ"/>
          </a:p>
          <a:p>
            <a:pPr algn="r" eaLnBrk="1" hangingPunct="1"/>
            <a:r>
              <a:rPr lang="en-US" altLang="cs-CZ"/>
              <a:t>1810</a:t>
            </a:r>
            <a:endParaRPr lang="cs-CZ" altLang="cs-CZ"/>
          </a:p>
        </p:txBody>
      </p:sp>
      <p:sp>
        <p:nvSpPr>
          <p:cNvPr id="11269" name="Nadpis 1">
            <a:extLst>
              <a:ext uri="{FF2B5EF4-FFF2-40B4-BE49-F238E27FC236}">
                <a16:creationId xmlns:a16="http://schemas.microsoft.com/office/drawing/2014/main" id="{5AB7C311-4BE3-44B7-ABD9-E5E6D8F7BFAD}"/>
              </a:ext>
            </a:extLst>
          </p:cNvPr>
          <p:cNvSpPr txBox="1">
            <a:spLocks/>
          </p:cNvSpPr>
          <p:nvPr/>
        </p:nvSpPr>
        <p:spPr bwMode="auto">
          <a:xfrm>
            <a:off x="417390" y="-17161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dirty="0">
                <a:latin typeface="Calibri" panose="020F0502020204030204" pitchFamily="34" charset="0"/>
              </a:rPr>
              <a:t>Komplexní onemocnění (1810)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BAE98CD1-44E8-4BDA-BB0F-475913BB47ED}"/>
              </a:ext>
            </a:extLst>
          </p:cNvPr>
          <p:cNvSpPr txBox="1">
            <a:spLocks/>
          </p:cNvSpPr>
          <p:nvPr/>
        </p:nvSpPr>
        <p:spPr bwMode="auto">
          <a:xfrm>
            <a:off x="268411" y="57150"/>
            <a:ext cx="82296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dirty="0">
                <a:latin typeface="Calibri" panose="020F0502020204030204" pitchFamily="34" charset="0"/>
              </a:rPr>
              <a:t>Komplexní onemocnění (1992)</a:t>
            </a:r>
          </a:p>
        </p:txBody>
      </p:sp>
      <p:sp>
        <p:nvSpPr>
          <p:cNvPr id="3" name="Obdélník 2">
            <a:extLst>
              <a:ext uri="{FF2B5EF4-FFF2-40B4-BE49-F238E27FC236}">
                <a16:creationId xmlns:a16="http://schemas.microsoft.com/office/drawing/2014/main" id="{C7EEBE6C-F891-4B5C-B946-808CEADFC2F8}"/>
              </a:ext>
            </a:extLst>
          </p:cNvPr>
          <p:cNvSpPr/>
          <p:nvPr/>
        </p:nvSpPr>
        <p:spPr>
          <a:xfrm>
            <a:off x="1631950" y="1600556"/>
            <a:ext cx="8928100" cy="3786187"/>
          </a:xfrm>
          <a:prstGeom prst="rect">
            <a:avLst/>
          </a:prstGeom>
          <a:solidFill>
            <a:srgbClr val="FFFFCC"/>
          </a:solidFill>
          <a:ln w="28575">
            <a:solidFill>
              <a:srgbClr val="996633"/>
            </a:solidFill>
          </a:ln>
          <a:effectLst>
            <a:outerShdw blurRad="50800" dist="38100" dir="2700000" algn="tl" rotWithShape="0">
              <a:prstClr val="black">
                <a:alpha val="40000"/>
              </a:prstClr>
            </a:outerShdw>
          </a:effectLst>
        </p:spPr>
        <p:txBody>
          <a:bodyPr>
            <a:spAutoFit/>
          </a:bodyPr>
          <a:lstStyle/>
          <a:p>
            <a:pPr algn="ctr" eaLnBrk="1" hangingPunct="1">
              <a:defRPr/>
            </a:pPr>
            <a:endParaRPr lang="cs-CZ" sz="2000" i="1" dirty="0"/>
          </a:p>
          <a:p>
            <a:pPr algn="ctr" eaLnBrk="1" hangingPunct="1">
              <a:defRPr/>
            </a:pPr>
            <a:r>
              <a:rPr lang="cs-CZ" sz="2000" i="1" dirty="0"/>
              <a:t>„Mnoho onemocnění, která tvoří základní zátěž systému veřejného zdravotnictví v západní společnosti, je způsobeno kombinací řady faktorů.</a:t>
            </a:r>
          </a:p>
          <a:p>
            <a:pPr algn="ctr" eaLnBrk="1" hangingPunct="1">
              <a:defRPr/>
            </a:pPr>
            <a:endParaRPr lang="cs-CZ" sz="2000" i="1" dirty="0"/>
          </a:p>
          <a:p>
            <a:pPr algn="ctr" eaLnBrk="1" hangingPunct="1">
              <a:defRPr/>
            </a:pPr>
            <a:r>
              <a:rPr lang="cs-CZ" sz="2000" i="1" dirty="0"/>
              <a:t>Objevila se hypotéza, že variace v řadě různých genetických lokusů mohou způsobit jemné změny v úrovni genové exprese či funkce, čímž jedince predisponují k řadě moderních onemocnění, která tímto označujeme za komplexní, respektive multifaktoriální.</a:t>
            </a:r>
          </a:p>
          <a:p>
            <a:pPr algn="ctr" eaLnBrk="1" hangingPunct="1">
              <a:defRPr/>
            </a:pPr>
            <a:endParaRPr lang="cs-CZ" sz="2000" i="1" dirty="0"/>
          </a:p>
          <a:p>
            <a:pPr algn="ctr" eaLnBrk="1" hangingPunct="1">
              <a:defRPr/>
            </a:pPr>
            <a:r>
              <a:rPr lang="cs-CZ" sz="2000" i="1" dirty="0"/>
              <a:t>Tyto genetické variace mohou interagovat s faktory okolního prostředí, čímž určují celkové riziko jedince pro rozvoj daného onemocnění.“</a:t>
            </a:r>
          </a:p>
          <a:p>
            <a:pPr algn="ctr" eaLnBrk="1" hangingPunct="1">
              <a:defRPr/>
            </a:pPr>
            <a:endParaRPr lang="cs-CZ" sz="2000" i="1" dirty="0"/>
          </a:p>
        </p:txBody>
      </p:sp>
      <p:sp>
        <p:nvSpPr>
          <p:cNvPr id="10244" name="TextBox 4">
            <a:extLst>
              <a:ext uri="{FF2B5EF4-FFF2-40B4-BE49-F238E27FC236}">
                <a16:creationId xmlns:a16="http://schemas.microsoft.com/office/drawing/2014/main" id="{BF2C09F5-10FA-4E02-A5BE-75B79E43CF65}"/>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10245" name="Rectangle 1">
            <a:extLst>
              <a:ext uri="{FF2B5EF4-FFF2-40B4-BE49-F238E27FC236}">
                <a16:creationId xmlns:a16="http://schemas.microsoft.com/office/drawing/2014/main" id="{51BC65C2-EF23-4A31-AB50-680B6CC384F8}"/>
              </a:ext>
            </a:extLst>
          </p:cNvPr>
          <p:cNvSpPr>
            <a:spLocks noChangeArrowheads="1"/>
          </p:cNvSpPr>
          <p:nvPr/>
        </p:nvSpPr>
        <p:spPr bwMode="auto">
          <a:xfrm>
            <a:off x="5988050" y="5516564"/>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cs-CZ"/>
              <a:t>Talmud and Humphries</a:t>
            </a:r>
            <a:endParaRPr lang="cs-CZ" altLang="cs-CZ"/>
          </a:p>
          <a:p>
            <a:pPr algn="r" eaLnBrk="1" hangingPunct="1"/>
            <a:r>
              <a:rPr lang="en-US" altLang="cs-CZ"/>
              <a:t>Oxford Textbook of </a:t>
            </a:r>
            <a:r>
              <a:rPr lang="cs-CZ" altLang="cs-CZ"/>
              <a:t>Pathology</a:t>
            </a:r>
          </a:p>
          <a:p>
            <a:pPr algn="r" eaLnBrk="1" hangingPunct="1"/>
            <a:r>
              <a:rPr lang="cs-CZ" altLang="cs-CZ"/>
              <a:t>1992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ovéPole 1">
            <a:extLst>
              <a:ext uri="{FF2B5EF4-FFF2-40B4-BE49-F238E27FC236}">
                <a16:creationId xmlns:a16="http://schemas.microsoft.com/office/drawing/2014/main" id="{C44657B5-20BB-40E7-BF85-B60EDB760AA4}"/>
              </a:ext>
            </a:extLst>
          </p:cNvPr>
          <p:cNvSpPr txBox="1">
            <a:spLocks noChangeArrowheads="1"/>
          </p:cNvSpPr>
          <p:nvPr/>
        </p:nvSpPr>
        <p:spPr bwMode="auto">
          <a:xfrm>
            <a:off x="1631950" y="6021389"/>
            <a:ext cx="7831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000"/>
              <a:t>Mendelian disorders and multifactorial traits: the big divide or one for all?</a:t>
            </a:r>
          </a:p>
          <a:p>
            <a:pPr eaLnBrk="1" hangingPunct="1"/>
            <a:r>
              <a:rPr lang="cs-CZ" altLang="cs-CZ" sz="1000"/>
              <a:t>Stylianos E. Antonarakis, Aravinda Chakravarti, Jonathan C. Cohen &amp; John Hardy</a:t>
            </a:r>
          </a:p>
          <a:p>
            <a:pPr eaLnBrk="1" hangingPunct="1"/>
            <a:r>
              <a:rPr lang="cs-CZ" altLang="cs-CZ" sz="1000"/>
              <a:t>Nature Reviews Genetics 11, 380-384 (May 2010)</a:t>
            </a:r>
          </a:p>
        </p:txBody>
      </p:sp>
      <p:sp>
        <p:nvSpPr>
          <p:cNvPr id="12291" name="Nadpis 1">
            <a:extLst>
              <a:ext uri="{FF2B5EF4-FFF2-40B4-BE49-F238E27FC236}">
                <a16:creationId xmlns:a16="http://schemas.microsoft.com/office/drawing/2014/main" id="{6665E903-3188-41F6-8F4C-F9A9F76FF872}"/>
              </a:ext>
            </a:extLst>
          </p:cNvPr>
          <p:cNvSpPr txBox="1">
            <a:spLocks/>
          </p:cNvSpPr>
          <p:nvPr/>
        </p:nvSpPr>
        <p:spPr bwMode="auto">
          <a:xfrm>
            <a:off x="3203576" y="754063"/>
            <a:ext cx="6488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Etiopatogeneze nemocí</a:t>
            </a:r>
            <a:endParaRPr lang="cs-CZ" altLang="cs-CZ" sz="3600" b="1">
              <a:latin typeface="Calibri" panose="020F0502020204030204" pitchFamily="34" charset="0"/>
            </a:endParaRPr>
          </a:p>
        </p:txBody>
      </p:sp>
      <p:sp>
        <p:nvSpPr>
          <p:cNvPr id="12292" name="TextBox 5">
            <a:extLst>
              <a:ext uri="{FF2B5EF4-FFF2-40B4-BE49-F238E27FC236}">
                <a16:creationId xmlns:a16="http://schemas.microsoft.com/office/drawing/2014/main" id="{AECA2D5F-0AB5-4D7A-AC45-55A1BF749704}"/>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cxnSp>
        <p:nvCxnSpPr>
          <p:cNvPr id="7" name="Straight Arrow Connector 6">
            <a:extLst>
              <a:ext uri="{FF2B5EF4-FFF2-40B4-BE49-F238E27FC236}">
                <a16:creationId xmlns:a16="http://schemas.microsoft.com/office/drawing/2014/main" id="{E0DBA947-18F7-419F-A859-D61F874B6CC7}"/>
              </a:ext>
            </a:extLst>
          </p:cNvPr>
          <p:cNvCxnSpPr/>
          <p:nvPr/>
        </p:nvCxnSpPr>
        <p:spPr>
          <a:xfrm flipV="1">
            <a:off x="3162300" y="1539875"/>
            <a:ext cx="0" cy="3608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5D25BF-04DC-4950-A1E6-AB935180977D}"/>
              </a:ext>
            </a:extLst>
          </p:cNvPr>
          <p:cNvCxnSpPr/>
          <p:nvPr/>
        </p:nvCxnSpPr>
        <p:spPr>
          <a:xfrm>
            <a:off x="3090864" y="5026025"/>
            <a:ext cx="69992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263778E-5660-4DB5-A6E6-2DE59908BF83}"/>
              </a:ext>
            </a:extLst>
          </p:cNvPr>
          <p:cNvSpPr/>
          <p:nvPr/>
        </p:nvSpPr>
        <p:spPr>
          <a:xfrm>
            <a:off x="4667251" y="2290763"/>
            <a:ext cx="2232025" cy="1511300"/>
          </a:xfrm>
          <a:prstGeom prst="ellipse">
            <a:avLst/>
          </a:prstGeom>
          <a:gradFill>
            <a:gsLst>
              <a:gs pos="65000">
                <a:srgbClr val="7030A0"/>
              </a:gs>
              <a:gs pos="100000">
                <a:srgbClr val="7030A0"/>
              </a:gs>
              <a:gs pos="58000">
                <a:srgbClr val="00B050"/>
              </a:gs>
              <a:gs pos="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Oval 17">
            <a:extLst>
              <a:ext uri="{FF2B5EF4-FFF2-40B4-BE49-F238E27FC236}">
                <a16:creationId xmlns:a16="http://schemas.microsoft.com/office/drawing/2014/main" id="{83566DDE-7A36-408E-A4F4-4269A8FFDDB1}"/>
              </a:ext>
            </a:extLst>
          </p:cNvPr>
          <p:cNvSpPr/>
          <p:nvPr/>
        </p:nvSpPr>
        <p:spPr>
          <a:xfrm>
            <a:off x="3162301" y="1692275"/>
            <a:ext cx="2232025" cy="1511300"/>
          </a:xfrm>
          <a:prstGeom prst="ellipse">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cs-CZ" sz="1400" b="1" dirty="0"/>
              <a:t>Vzácné alely způsobující nemoci s mendelovskou dědičností</a:t>
            </a:r>
            <a:endParaRPr lang="en-US" sz="1400" b="1" dirty="0"/>
          </a:p>
        </p:txBody>
      </p:sp>
      <p:sp>
        <p:nvSpPr>
          <p:cNvPr id="22" name="Oval 21">
            <a:extLst>
              <a:ext uri="{FF2B5EF4-FFF2-40B4-BE49-F238E27FC236}">
                <a16:creationId xmlns:a16="http://schemas.microsoft.com/office/drawing/2014/main" id="{8FE0E712-0496-4ADC-9242-CE0D3508D460}"/>
              </a:ext>
            </a:extLst>
          </p:cNvPr>
          <p:cNvSpPr/>
          <p:nvPr/>
        </p:nvSpPr>
        <p:spPr>
          <a:xfrm>
            <a:off x="6216651" y="2897188"/>
            <a:ext cx="2232025" cy="1511300"/>
          </a:xfrm>
          <a:prstGeom prst="ellipse">
            <a:avLst/>
          </a:prstGeom>
          <a:gradFill flip="none" rotWithShape="1">
            <a:gsLst>
              <a:gs pos="33000">
                <a:srgbClr val="FFC000"/>
              </a:gs>
              <a:gs pos="0">
                <a:srgbClr val="FFC000"/>
              </a:gs>
              <a:gs pos="49000">
                <a:srgbClr val="00B050"/>
              </a:gs>
              <a:gs pos="43000">
                <a:srgbClr val="00B05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72B8BE65-DF1B-4F14-9AA3-1BEE95506114}"/>
              </a:ext>
            </a:extLst>
          </p:cNvPr>
          <p:cNvSpPr/>
          <p:nvPr/>
        </p:nvSpPr>
        <p:spPr>
          <a:xfrm>
            <a:off x="5443539" y="2597150"/>
            <a:ext cx="2232025" cy="1512888"/>
          </a:xfrm>
          <a:prstGeom prst="ellipse">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cs-CZ" sz="1400" b="1" dirty="0">
                <a:solidFill>
                  <a:schemeClr val="tx1"/>
                </a:solidFill>
              </a:rPr>
              <a:t>Varianty s nízkou frekvencí se středním efektem</a:t>
            </a:r>
            <a:endParaRPr lang="en-US" sz="1400" b="1" dirty="0">
              <a:solidFill>
                <a:schemeClr val="tx1"/>
              </a:solidFill>
            </a:endParaRPr>
          </a:p>
        </p:txBody>
      </p:sp>
      <p:sp>
        <p:nvSpPr>
          <p:cNvPr id="24" name="Oval 23">
            <a:extLst>
              <a:ext uri="{FF2B5EF4-FFF2-40B4-BE49-F238E27FC236}">
                <a16:creationId xmlns:a16="http://schemas.microsoft.com/office/drawing/2014/main" id="{169CC862-0BAC-47BE-98FD-93C95B9FC9D0}"/>
              </a:ext>
            </a:extLst>
          </p:cNvPr>
          <p:cNvSpPr/>
          <p:nvPr/>
        </p:nvSpPr>
        <p:spPr>
          <a:xfrm>
            <a:off x="3186114" y="3495675"/>
            <a:ext cx="2325687" cy="151288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t>Vzácné varianty s nízkým efektem (velmi těžko identifikovatelné)</a:t>
            </a:r>
            <a:endParaRPr lang="en-US" sz="1400" b="1" dirty="0"/>
          </a:p>
        </p:txBody>
      </p:sp>
      <p:sp>
        <p:nvSpPr>
          <p:cNvPr id="23" name="Oval 22">
            <a:extLst>
              <a:ext uri="{FF2B5EF4-FFF2-40B4-BE49-F238E27FC236}">
                <a16:creationId xmlns:a16="http://schemas.microsoft.com/office/drawing/2014/main" id="{E50CD6DB-6311-4656-A2AE-6A62DDDCF6BE}"/>
              </a:ext>
            </a:extLst>
          </p:cNvPr>
          <p:cNvSpPr/>
          <p:nvPr/>
        </p:nvSpPr>
        <p:spPr>
          <a:xfrm>
            <a:off x="7729539" y="3468689"/>
            <a:ext cx="2232025" cy="15128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Běžné varianty účastnící se rozvoje běžných onemocění (GWA studie)</a:t>
            </a:r>
            <a:endParaRPr lang="en-US" sz="1400" b="1" dirty="0">
              <a:solidFill>
                <a:schemeClr val="tx1"/>
              </a:solidFill>
            </a:endParaRPr>
          </a:p>
        </p:txBody>
      </p:sp>
      <p:sp>
        <p:nvSpPr>
          <p:cNvPr id="25" name="Oval 24">
            <a:extLst>
              <a:ext uri="{FF2B5EF4-FFF2-40B4-BE49-F238E27FC236}">
                <a16:creationId xmlns:a16="http://schemas.microsoft.com/office/drawing/2014/main" id="{2AB9B721-4594-4A2E-B23B-30355E039F32}"/>
              </a:ext>
            </a:extLst>
          </p:cNvPr>
          <p:cNvSpPr/>
          <p:nvPr/>
        </p:nvSpPr>
        <p:spPr>
          <a:xfrm>
            <a:off x="7729539" y="1692275"/>
            <a:ext cx="2232025" cy="15113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t>Běžné varianty s velkým efektem na běžné nemoci</a:t>
            </a:r>
            <a:endParaRPr lang="en-US" sz="1400" b="1" dirty="0"/>
          </a:p>
        </p:txBody>
      </p:sp>
      <p:sp>
        <p:nvSpPr>
          <p:cNvPr id="12302" name="TextBox 18">
            <a:extLst>
              <a:ext uri="{FF2B5EF4-FFF2-40B4-BE49-F238E27FC236}">
                <a16:creationId xmlns:a16="http://schemas.microsoft.com/office/drawing/2014/main" id="{EA924F64-A762-4306-9611-29900FEEF079}"/>
              </a:ext>
            </a:extLst>
          </p:cNvPr>
          <p:cNvSpPr txBox="1">
            <a:spLocks noChangeArrowheads="1"/>
          </p:cNvSpPr>
          <p:nvPr/>
        </p:nvSpPr>
        <p:spPr bwMode="auto">
          <a:xfrm rot="16200000">
            <a:off x="1562963" y="2840982"/>
            <a:ext cx="938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Efekt</a:t>
            </a:r>
            <a:endParaRPr lang="en-US" altLang="cs-CZ" b="1"/>
          </a:p>
        </p:txBody>
      </p:sp>
      <p:sp>
        <p:nvSpPr>
          <p:cNvPr id="12303" name="TextBox 28">
            <a:extLst>
              <a:ext uri="{FF2B5EF4-FFF2-40B4-BE49-F238E27FC236}">
                <a16:creationId xmlns:a16="http://schemas.microsoft.com/office/drawing/2014/main" id="{E0EB67AE-DD0D-4988-97AF-4A65EA1509D3}"/>
              </a:ext>
            </a:extLst>
          </p:cNvPr>
          <p:cNvSpPr txBox="1">
            <a:spLocks noChangeArrowheads="1"/>
          </p:cNvSpPr>
          <p:nvPr/>
        </p:nvSpPr>
        <p:spPr bwMode="auto">
          <a:xfrm>
            <a:off x="5683250" y="5435601"/>
            <a:ext cx="2478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Frekvence alely</a:t>
            </a:r>
            <a:endParaRPr lang="en-US" altLang="cs-CZ" b="1"/>
          </a:p>
        </p:txBody>
      </p:sp>
      <p:sp>
        <p:nvSpPr>
          <p:cNvPr id="30" name="TextBox 29">
            <a:extLst>
              <a:ext uri="{FF2B5EF4-FFF2-40B4-BE49-F238E27FC236}">
                <a16:creationId xmlns:a16="http://schemas.microsoft.com/office/drawing/2014/main" id="{33C5D104-B2A4-4970-BB04-418D677CBE3F}"/>
              </a:ext>
            </a:extLst>
          </p:cNvPr>
          <p:cNvSpPr txBox="1"/>
          <p:nvPr/>
        </p:nvSpPr>
        <p:spPr>
          <a:xfrm>
            <a:off x="3187701" y="5148264"/>
            <a:ext cx="1019175"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Velmi vzácná</a:t>
            </a:r>
            <a:endParaRPr lang="en-US" sz="1200" b="1" cap="small" dirty="0">
              <a:latin typeface="Calibri" pitchFamily="34" charset="0"/>
            </a:endParaRPr>
          </a:p>
        </p:txBody>
      </p:sp>
      <p:sp>
        <p:nvSpPr>
          <p:cNvPr id="31" name="TextBox 30">
            <a:extLst>
              <a:ext uri="{FF2B5EF4-FFF2-40B4-BE49-F238E27FC236}">
                <a16:creationId xmlns:a16="http://schemas.microsoft.com/office/drawing/2014/main" id="{7EAD1A3C-B4EF-427A-A302-1D3A2E200402}"/>
              </a:ext>
            </a:extLst>
          </p:cNvPr>
          <p:cNvSpPr txBox="1"/>
          <p:nvPr/>
        </p:nvSpPr>
        <p:spPr>
          <a:xfrm>
            <a:off x="4781550" y="5148264"/>
            <a:ext cx="685800"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Vzácná</a:t>
            </a:r>
            <a:endParaRPr lang="en-US" sz="1200" b="1" cap="small" dirty="0">
              <a:latin typeface="Calibri" pitchFamily="34" charset="0"/>
            </a:endParaRPr>
          </a:p>
        </p:txBody>
      </p:sp>
      <p:sp>
        <p:nvSpPr>
          <p:cNvPr id="32" name="TextBox 31">
            <a:extLst>
              <a:ext uri="{FF2B5EF4-FFF2-40B4-BE49-F238E27FC236}">
                <a16:creationId xmlns:a16="http://schemas.microsoft.com/office/drawing/2014/main" id="{C410D3FD-4278-4B17-8AB4-F3E172A7D1E6}"/>
              </a:ext>
            </a:extLst>
          </p:cNvPr>
          <p:cNvSpPr txBox="1"/>
          <p:nvPr/>
        </p:nvSpPr>
        <p:spPr>
          <a:xfrm>
            <a:off x="6186489" y="5148264"/>
            <a:ext cx="1347787"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S nízkou frekvencí</a:t>
            </a:r>
            <a:endParaRPr lang="en-US" sz="1200" b="1" cap="small" dirty="0">
              <a:latin typeface="Calibri" pitchFamily="34" charset="0"/>
            </a:endParaRPr>
          </a:p>
        </p:txBody>
      </p:sp>
      <p:sp>
        <p:nvSpPr>
          <p:cNvPr id="33" name="TextBox 32">
            <a:extLst>
              <a:ext uri="{FF2B5EF4-FFF2-40B4-BE49-F238E27FC236}">
                <a16:creationId xmlns:a16="http://schemas.microsoft.com/office/drawing/2014/main" id="{02EAB389-71F5-44F9-9B5B-CD87FA9ECCC9}"/>
              </a:ext>
            </a:extLst>
          </p:cNvPr>
          <p:cNvSpPr txBox="1"/>
          <p:nvPr/>
        </p:nvSpPr>
        <p:spPr>
          <a:xfrm>
            <a:off x="8707438" y="5159376"/>
            <a:ext cx="863600"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Běžná</a:t>
            </a:r>
            <a:endParaRPr lang="en-US" sz="1200" b="1" cap="small" dirty="0">
              <a:latin typeface="Calibri" pitchFamily="34" charset="0"/>
            </a:endParaRPr>
          </a:p>
        </p:txBody>
      </p:sp>
      <p:sp>
        <p:nvSpPr>
          <p:cNvPr id="35" name="TextBox 34">
            <a:extLst>
              <a:ext uri="{FF2B5EF4-FFF2-40B4-BE49-F238E27FC236}">
                <a16:creationId xmlns:a16="http://schemas.microsoft.com/office/drawing/2014/main" id="{4FDBF73E-6BFF-41B0-BE84-9ACCC07C320C}"/>
              </a:ext>
            </a:extLst>
          </p:cNvPr>
          <p:cNvSpPr txBox="1"/>
          <p:nvPr/>
        </p:nvSpPr>
        <p:spPr>
          <a:xfrm>
            <a:off x="2298700" y="4654551"/>
            <a:ext cx="673100" cy="277813"/>
          </a:xfrm>
          <a:prstGeom prst="rect">
            <a:avLst/>
          </a:prstGeom>
          <a:solidFill>
            <a:schemeClr val="accent6">
              <a:lumMod val="20000"/>
              <a:lumOff val="80000"/>
            </a:schemeClr>
          </a:solidFill>
        </p:spPr>
        <p:txBody>
          <a:bodyPr>
            <a:spAutoFit/>
          </a:bodyPr>
          <a:lstStyle/>
          <a:p>
            <a:pPr algn="ctr" eaLnBrk="1" hangingPunct="1">
              <a:defRPr/>
            </a:pPr>
            <a:r>
              <a:rPr lang="cs-CZ" sz="1200" b="1" cap="small" dirty="0">
                <a:latin typeface="Calibri" pitchFamily="34" charset="0"/>
              </a:rPr>
              <a:t>nízký</a:t>
            </a:r>
            <a:endParaRPr lang="en-US" sz="1200" b="1" cap="small" dirty="0">
              <a:latin typeface="Calibri" pitchFamily="34" charset="0"/>
            </a:endParaRPr>
          </a:p>
        </p:txBody>
      </p:sp>
      <p:sp>
        <p:nvSpPr>
          <p:cNvPr id="36" name="TextBox 35">
            <a:extLst>
              <a:ext uri="{FF2B5EF4-FFF2-40B4-BE49-F238E27FC236}">
                <a16:creationId xmlns:a16="http://schemas.microsoft.com/office/drawing/2014/main" id="{03079337-AAC8-4D8B-BE2E-A6D8814B3C22}"/>
              </a:ext>
            </a:extLst>
          </p:cNvPr>
          <p:cNvSpPr txBox="1"/>
          <p:nvPr/>
        </p:nvSpPr>
        <p:spPr>
          <a:xfrm>
            <a:off x="2298700" y="1990726"/>
            <a:ext cx="673100" cy="276225"/>
          </a:xfrm>
          <a:prstGeom prst="rect">
            <a:avLst/>
          </a:prstGeom>
          <a:solidFill>
            <a:schemeClr val="accent2">
              <a:lumMod val="75000"/>
            </a:schemeClr>
          </a:solidFill>
        </p:spPr>
        <p:txBody>
          <a:bodyPr>
            <a:spAutoFit/>
          </a:bodyPr>
          <a:lstStyle/>
          <a:p>
            <a:pPr algn="ctr" eaLnBrk="1" hangingPunct="1">
              <a:defRPr/>
            </a:pPr>
            <a:r>
              <a:rPr lang="cs-CZ" sz="1200" b="1" cap="small" dirty="0">
                <a:solidFill>
                  <a:schemeClr val="bg1"/>
                </a:solidFill>
                <a:latin typeface="Calibri" pitchFamily="34" charset="0"/>
              </a:rPr>
              <a:t>Vysoký</a:t>
            </a:r>
            <a:endParaRPr lang="en-US" sz="1200" b="1" cap="small" dirty="0">
              <a:solidFill>
                <a:schemeClr val="bg1"/>
              </a:solidFill>
              <a:latin typeface="Calibri" pitchFamily="34" charset="0"/>
            </a:endParaRPr>
          </a:p>
        </p:txBody>
      </p:sp>
      <p:sp>
        <p:nvSpPr>
          <p:cNvPr id="37" name="TextBox 36">
            <a:extLst>
              <a:ext uri="{FF2B5EF4-FFF2-40B4-BE49-F238E27FC236}">
                <a16:creationId xmlns:a16="http://schemas.microsoft.com/office/drawing/2014/main" id="{A1273E99-2A3D-4FA3-AD10-DAA2EA6D4162}"/>
              </a:ext>
            </a:extLst>
          </p:cNvPr>
          <p:cNvSpPr txBox="1"/>
          <p:nvPr/>
        </p:nvSpPr>
        <p:spPr>
          <a:xfrm>
            <a:off x="2298700" y="3790951"/>
            <a:ext cx="673100" cy="276225"/>
          </a:xfrm>
          <a:prstGeom prst="rect">
            <a:avLst/>
          </a:prstGeom>
          <a:solidFill>
            <a:schemeClr val="accent6">
              <a:lumMod val="40000"/>
              <a:lumOff val="60000"/>
            </a:schemeClr>
          </a:solidFill>
        </p:spPr>
        <p:txBody>
          <a:bodyPr>
            <a:spAutoFit/>
          </a:bodyPr>
          <a:lstStyle/>
          <a:p>
            <a:pPr algn="ctr" eaLnBrk="1" hangingPunct="1">
              <a:defRPr/>
            </a:pPr>
            <a:r>
              <a:rPr lang="cs-CZ" sz="1200" b="1" cap="small" dirty="0">
                <a:latin typeface="Calibri" pitchFamily="34" charset="0"/>
              </a:rPr>
              <a:t>Mírný</a:t>
            </a:r>
            <a:endParaRPr lang="en-US" sz="1200" b="1" cap="small" dirty="0">
              <a:latin typeface="Calibri" pitchFamily="34" charset="0"/>
            </a:endParaRPr>
          </a:p>
        </p:txBody>
      </p:sp>
      <p:sp>
        <p:nvSpPr>
          <p:cNvPr id="38" name="TextBox 37">
            <a:extLst>
              <a:ext uri="{FF2B5EF4-FFF2-40B4-BE49-F238E27FC236}">
                <a16:creationId xmlns:a16="http://schemas.microsoft.com/office/drawing/2014/main" id="{772262B5-5AC1-4F23-A1BE-136D3DBB597F}"/>
              </a:ext>
            </a:extLst>
          </p:cNvPr>
          <p:cNvSpPr txBox="1"/>
          <p:nvPr/>
        </p:nvSpPr>
        <p:spPr>
          <a:xfrm>
            <a:off x="2298700" y="2884488"/>
            <a:ext cx="673100" cy="277812"/>
          </a:xfrm>
          <a:prstGeom prst="rect">
            <a:avLst/>
          </a:prstGeom>
          <a:solidFill>
            <a:schemeClr val="accent6">
              <a:lumMod val="60000"/>
              <a:lumOff val="40000"/>
            </a:schemeClr>
          </a:solidFill>
        </p:spPr>
        <p:txBody>
          <a:bodyPr>
            <a:spAutoFit/>
          </a:bodyPr>
          <a:lstStyle/>
          <a:p>
            <a:pPr algn="ctr" eaLnBrk="1" hangingPunct="1">
              <a:defRPr/>
            </a:pPr>
            <a:r>
              <a:rPr lang="cs-CZ" sz="1200" b="1" cap="small" dirty="0">
                <a:latin typeface="Calibri" pitchFamily="34" charset="0"/>
              </a:rPr>
              <a:t>Střední</a:t>
            </a:r>
            <a:endParaRPr lang="en-US" sz="1200" b="1" cap="small" dirty="0">
              <a:latin typeface="Calibri" pitchFamily="34" charset="0"/>
            </a:endParaRPr>
          </a:p>
        </p:txBody>
      </p:sp>
      <p:pic>
        <p:nvPicPr>
          <p:cNvPr id="12312" name="Picture 27" descr="nrg2793-f1">
            <a:extLst>
              <a:ext uri="{FF2B5EF4-FFF2-40B4-BE49-F238E27FC236}">
                <a16:creationId xmlns:a16="http://schemas.microsoft.com/office/drawing/2014/main" id="{622671B1-5AE8-43E4-9110-BC646E2C2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068" t="94083"/>
          <a:stretch>
            <a:fillRect/>
          </a:stretch>
        </p:blipFill>
        <p:spPr bwMode="auto">
          <a:xfrm>
            <a:off x="8220076" y="6310314"/>
            <a:ext cx="22066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Box 25">
            <a:extLst>
              <a:ext uri="{FF2B5EF4-FFF2-40B4-BE49-F238E27FC236}">
                <a16:creationId xmlns:a16="http://schemas.microsoft.com/office/drawing/2014/main" id="{781F0184-2E41-4109-960F-66044F5347E7}"/>
              </a:ext>
            </a:extLst>
          </p:cNvPr>
          <p:cNvSpPr txBox="1">
            <a:spLocks noChangeArrowheads="1"/>
          </p:cNvSpPr>
          <p:nvPr/>
        </p:nvSpPr>
        <p:spPr bwMode="auto">
          <a:xfrm>
            <a:off x="2506663" y="1568451"/>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50.0</a:t>
            </a:r>
            <a:endParaRPr lang="en-US" altLang="cs-CZ" sz="1600"/>
          </a:p>
        </p:txBody>
      </p:sp>
      <p:sp>
        <p:nvSpPr>
          <p:cNvPr id="12314" name="TextBox 42">
            <a:extLst>
              <a:ext uri="{FF2B5EF4-FFF2-40B4-BE49-F238E27FC236}">
                <a16:creationId xmlns:a16="http://schemas.microsoft.com/office/drawing/2014/main" id="{F72A3559-3049-428E-9A53-0150438EC65F}"/>
              </a:ext>
            </a:extLst>
          </p:cNvPr>
          <p:cNvSpPr txBox="1">
            <a:spLocks noChangeArrowheads="1"/>
          </p:cNvSpPr>
          <p:nvPr/>
        </p:nvSpPr>
        <p:spPr bwMode="auto">
          <a:xfrm>
            <a:off x="2586038" y="2576514"/>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3.0</a:t>
            </a:r>
            <a:endParaRPr lang="en-US" altLang="cs-CZ" sz="1600"/>
          </a:p>
        </p:txBody>
      </p:sp>
      <p:sp>
        <p:nvSpPr>
          <p:cNvPr id="12315" name="TextBox 43">
            <a:extLst>
              <a:ext uri="{FF2B5EF4-FFF2-40B4-BE49-F238E27FC236}">
                <a16:creationId xmlns:a16="http://schemas.microsoft.com/office/drawing/2014/main" id="{356EC206-D08C-432F-B3B5-793C6D16F9F2}"/>
              </a:ext>
            </a:extLst>
          </p:cNvPr>
          <p:cNvSpPr txBox="1">
            <a:spLocks noChangeArrowheads="1"/>
          </p:cNvSpPr>
          <p:nvPr/>
        </p:nvSpPr>
        <p:spPr bwMode="auto">
          <a:xfrm>
            <a:off x="2586038" y="34194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1.5</a:t>
            </a:r>
            <a:endParaRPr lang="en-US" altLang="cs-CZ" sz="1600"/>
          </a:p>
        </p:txBody>
      </p:sp>
      <p:sp>
        <p:nvSpPr>
          <p:cNvPr id="12316" name="TextBox 44">
            <a:extLst>
              <a:ext uri="{FF2B5EF4-FFF2-40B4-BE49-F238E27FC236}">
                <a16:creationId xmlns:a16="http://schemas.microsoft.com/office/drawing/2014/main" id="{1A8D576D-0FD6-49BF-ABF0-4C73B34328DD}"/>
              </a:ext>
            </a:extLst>
          </p:cNvPr>
          <p:cNvSpPr txBox="1">
            <a:spLocks noChangeArrowheads="1"/>
          </p:cNvSpPr>
          <p:nvPr/>
        </p:nvSpPr>
        <p:spPr bwMode="auto">
          <a:xfrm>
            <a:off x="2620963" y="4283076"/>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1.1</a:t>
            </a:r>
            <a:endParaRPr lang="en-US" altLang="cs-CZ" sz="1600"/>
          </a:p>
        </p:txBody>
      </p:sp>
      <p:sp>
        <p:nvSpPr>
          <p:cNvPr id="12317" name="TextBox 2047">
            <a:extLst>
              <a:ext uri="{FF2B5EF4-FFF2-40B4-BE49-F238E27FC236}">
                <a16:creationId xmlns:a16="http://schemas.microsoft.com/office/drawing/2014/main" id="{32186ED2-7387-4EE8-AD67-A82A954C4D27}"/>
              </a:ext>
            </a:extLst>
          </p:cNvPr>
          <p:cNvSpPr txBox="1">
            <a:spLocks noChangeArrowheads="1"/>
          </p:cNvSpPr>
          <p:nvPr/>
        </p:nvSpPr>
        <p:spPr bwMode="auto">
          <a:xfrm>
            <a:off x="4144963" y="5122864"/>
            <a:ext cx="696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0.001</a:t>
            </a:r>
            <a:endParaRPr lang="en-US" altLang="cs-CZ" sz="1600"/>
          </a:p>
        </p:txBody>
      </p:sp>
      <p:sp>
        <p:nvSpPr>
          <p:cNvPr id="12318" name="TextBox 46">
            <a:extLst>
              <a:ext uri="{FF2B5EF4-FFF2-40B4-BE49-F238E27FC236}">
                <a16:creationId xmlns:a16="http://schemas.microsoft.com/office/drawing/2014/main" id="{64C029CB-A89A-4A0F-8155-FECC75AD5D96}"/>
              </a:ext>
            </a:extLst>
          </p:cNvPr>
          <p:cNvSpPr txBox="1">
            <a:spLocks noChangeArrowheads="1"/>
          </p:cNvSpPr>
          <p:nvPr/>
        </p:nvSpPr>
        <p:spPr bwMode="auto">
          <a:xfrm>
            <a:off x="5511800" y="5124450"/>
            <a:ext cx="698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0.005</a:t>
            </a:r>
            <a:endParaRPr lang="en-US" altLang="cs-CZ" sz="1600"/>
          </a:p>
        </p:txBody>
      </p:sp>
      <p:sp>
        <p:nvSpPr>
          <p:cNvPr id="12319" name="TextBox 47">
            <a:extLst>
              <a:ext uri="{FF2B5EF4-FFF2-40B4-BE49-F238E27FC236}">
                <a16:creationId xmlns:a16="http://schemas.microsoft.com/office/drawing/2014/main" id="{D7ACC625-80E3-46EB-B7FB-8BDA2D9A943C}"/>
              </a:ext>
            </a:extLst>
          </p:cNvPr>
          <p:cNvSpPr txBox="1">
            <a:spLocks noChangeArrowheads="1"/>
          </p:cNvSpPr>
          <p:nvPr/>
        </p:nvSpPr>
        <p:spPr bwMode="auto">
          <a:xfrm>
            <a:off x="7756526" y="5124450"/>
            <a:ext cx="582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0.05</a:t>
            </a:r>
            <a:endParaRPr lang="en-US" altLang="cs-CZ" sz="1600"/>
          </a:p>
        </p:txBody>
      </p:sp>
      <p:cxnSp>
        <p:nvCxnSpPr>
          <p:cNvPr id="14" name="Straight Connector 13">
            <a:extLst>
              <a:ext uri="{FF2B5EF4-FFF2-40B4-BE49-F238E27FC236}">
                <a16:creationId xmlns:a16="http://schemas.microsoft.com/office/drawing/2014/main" id="{E3800A7C-BE71-4C3D-B505-F9338801CE2C}"/>
              </a:ext>
            </a:extLst>
          </p:cNvPr>
          <p:cNvCxnSpPr/>
          <p:nvPr/>
        </p:nvCxnSpPr>
        <p:spPr>
          <a:xfrm>
            <a:off x="3162301" y="2916239"/>
            <a:ext cx="5472113" cy="210978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2D4CC2-79F0-4526-A9D1-9B958A68BF9B}"/>
              </a:ext>
            </a:extLst>
          </p:cNvPr>
          <p:cNvCxnSpPr/>
          <p:nvPr/>
        </p:nvCxnSpPr>
        <p:spPr>
          <a:xfrm>
            <a:off x="4170363" y="1539875"/>
            <a:ext cx="5994400" cy="23114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50" name="Rectangle 2049">
            <a:extLst>
              <a:ext uri="{FF2B5EF4-FFF2-40B4-BE49-F238E27FC236}">
                <a16:creationId xmlns:a16="http://schemas.microsoft.com/office/drawing/2014/main" id="{A336D456-ABBC-47BE-BF52-BF70052A8534}"/>
              </a:ext>
            </a:extLst>
          </p:cNvPr>
          <p:cNvSpPr/>
          <p:nvPr/>
        </p:nvSpPr>
        <p:spPr>
          <a:xfrm>
            <a:off x="7196138" y="611189"/>
            <a:ext cx="2017712" cy="338137"/>
          </a:xfrm>
          <a:prstGeom prst="rect">
            <a:avLst/>
          </a:prstGeom>
        </p:spPr>
        <p:txBody>
          <a:bodyPr>
            <a:spAutoFit/>
          </a:bodyPr>
          <a:lstStyle/>
          <a:p>
            <a:pPr algn="ctr" eaLnBrk="1" hangingPunct="1">
              <a:defRPr/>
            </a:pPr>
            <a:r>
              <a:rPr lang="cs-CZ" sz="1600" b="1" dirty="0">
                <a:solidFill>
                  <a:schemeClr val="bg1">
                    <a:lumMod val="50000"/>
                  </a:schemeClr>
                </a:solidFill>
              </a:rPr>
              <a:t>v kontextu genů</a:t>
            </a:r>
            <a:endParaRPr lang="en-US" sz="1600" dirty="0">
              <a:solidFill>
                <a:schemeClr val="bg1">
                  <a:lumMod val="50000"/>
                </a:schemeClr>
              </a:solidFill>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449C132B-339E-4898-B1B2-BC68F73768A1}"/>
              </a:ext>
            </a:extLst>
          </p:cNvPr>
          <p:cNvSpPr/>
          <p:nvPr/>
        </p:nvSpPr>
        <p:spPr>
          <a:xfrm>
            <a:off x="5456548" y="3937650"/>
            <a:ext cx="2232248" cy="1233718"/>
          </a:xfrm>
          <a:prstGeom prst="ellipse">
            <a:avLst/>
          </a:prstGeom>
          <a:gradFill flip="none" rotWithShape="1">
            <a:gsLst>
              <a:gs pos="0">
                <a:srgbClr val="660033">
                  <a:tint val="66000"/>
                  <a:satMod val="160000"/>
                </a:srgbClr>
              </a:gs>
              <a:gs pos="50000">
                <a:srgbClr val="660033">
                  <a:tint val="44500"/>
                  <a:satMod val="160000"/>
                </a:srgbClr>
              </a:gs>
              <a:gs pos="100000">
                <a:srgbClr val="660033">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25" name="Oval 24">
            <a:extLst>
              <a:ext uri="{FF2B5EF4-FFF2-40B4-BE49-F238E27FC236}">
                <a16:creationId xmlns:a16="http://schemas.microsoft.com/office/drawing/2014/main" id="{5BD1273F-C69B-4100-87A5-11FFC222774D}"/>
              </a:ext>
            </a:extLst>
          </p:cNvPr>
          <p:cNvSpPr/>
          <p:nvPr/>
        </p:nvSpPr>
        <p:spPr>
          <a:xfrm>
            <a:off x="7040724" y="2621076"/>
            <a:ext cx="2232248" cy="1233718"/>
          </a:xfrm>
          <a:prstGeom prst="ellipse">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7" name="Oval 6">
            <a:extLst>
              <a:ext uri="{FF2B5EF4-FFF2-40B4-BE49-F238E27FC236}">
                <a16:creationId xmlns:a16="http://schemas.microsoft.com/office/drawing/2014/main" id="{26784A89-1D33-4903-9AE7-7F87005B1EB9}"/>
              </a:ext>
            </a:extLst>
          </p:cNvPr>
          <p:cNvSpPr/>
          <p:nvPr/>
        </p:nvSpPr>
        <p:spPr>
          <a:xfrm>
            <a:off x="2161722" y="1210928"/>
            <a:ext cx="2232248" cy="1233718"/>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6" name="Oval 15">
            <a:extLst>
              <a:ext uri="{FF2B5EF4-FFF2-40B4-BE49-F238E27FC236}">
                <a16:creationId xmlns:a16="http://schemas.microsoft.com/office/drawing/2014/main" id="{021EF0EE-9C1E-4CF2-B020-31DE6008698E}"/>
              </a:ext>
            </a:extLst>
          </p:cNvPr>
          <p:cNvSpPr/>
          <p:nvPr/>
        </p:nvSpPr>
        <p:spPr>
          <a:xfrm>
            <a:off x="5384540" y="1196752"/>
            <a:ext cx="2232248" cy="1233718"/>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7" name="Oval 16">
            <a:extLst>
              <a:ext uri="{FF2B5EF4-FFF2-40B4-BE49-F238E27FC236}">
                <a16:creationId xmlns:a16="http://schemas.microsoft.com/office/drawing/2014/main" id="{F0EE6288-4AEC-4E8E-9FBD-B449272F2551}"/>
              </a:ext>
            </a:extLst>
          </p:cNvPr>
          <p:cNvSpPr/>
          <p:nvPr/>
        </p:nvSpPr>
        <p:spPr>
          <a:xfrm>
            <a:off x="3728356" y="2621076"/>
            <a:ext cx="2232248" cy="123371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8" name="Oval 17">
            <a:extLst>
              <a:ext uri="{FF2B5EF4-FFF2-40B4-BE49-F238E27FC236}">
                <a16:creationId xmlns:a16="http://schemas.microsoft.com/office/drawing/2014/main" id="{93FD551C-1928-4037-ADC6-BC1D537F843B}"/>
              </a:ext>
            </a:extLst>
          </p:cNvPr>
          <p:cNvSpPr/>
          <p:nvPr/>
        </p:nvSpPr>
        <p:spPr>
          <a:xfrm>
            <a:off x="7104112" y="5300388"/>
            <a:ext cx="2232248" cy="1200704"/>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9" name="Oval 18">
            <a:extLst>
              <a:ext uri="{FF2B5EF4-FFF2-40B4-BE49-F238E27FC236}">
                <a16:creationId xmlns:a16="http://schemas.microsoft.com/office/drawing/2014/main" id="{AA447CFD-8C37-4404-A0B9-ACEE1F9E4D35}"/>
              </a:ext>
            </a:extLst>
          </p:cNvPr>
          <p:cNvSpPr/>
          <p:nvPr/>
        </p:nvSpPr>
        <p:spPr>
          <a:xfrm>
            <a:off x="2161722" y="3947232"/>
            <a:ext cx="2232248" cy="1233718"/>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21" name="Oval 20">
            <a:extLst>
              <a:ext uri="{FF2B5EF4-FFF2-40B4-BE49-F238E27FC236}">
                <a16:creationId xmlns:a16="http://schemas.microsoft.com/office/drawing/2014/main" id="{BB301B9C-F7C9-436F-ADB4-C963B9B107CF}"/>
              </a:ext>
            </a:extLst>
          </p:cNvPr>
          <p:cNvSpPr/>
          <p:nvPr/>
        </p:nvSpPr>
        <p:spPr>
          <a:xfrm>
            <a:off x="3728356" y="5171368"/>
            <a:ext cx="2232248" cy="12337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pic>
        <p:nvPicPr>
          <p:cNvPr id="14362" name="Picture 4" descr="nrg2537-f1">
            <a:extLst>
              <a:ext uri="{FF2B5EF4-FFF2-40B4-BE49-F238E27FC236}">
                <a16:creationId xmlns:a16="http://schemas.microsoft.com/office/drawing/2014/main" id="{0136DAB4-2E17-4B4B-B3ED-CFE26C926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445" t="95827"/>
          <a:stretch>
            <a:fillRect/>
          </a:stretch>
        </p:blipFill>
        <p:spPr bwMode="auto">
          <a:xfrm>
            <a:off x="9048751" y="6415088"/>
            <a:ext cx="1439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Box 4">
            <a:extLst>
              <a:ext uri="{FF2B5EF4-FFF2-40B4-BE49-F238E27FC236}">
                <a16:creationId xmlns:a16="http://schemas.microsoft.com/office/drawing/2014/main" id="{3E829F75-A930-47EC-BB16-A4A58B2C0A61}"/>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14364" name="Nadpis 1">
            <a:extLst>
              <a:ext uri="{FF2B5EF4-FFF2-40B4-BE49-F238E27FC236}">
                <a16:creationId xmlns:a16="http://schemas.microsoft.com/office/drawing/2014/main" id="{A8A21D31-CCA0-479C-9135-CCDC6FC3DE58}"/>
              </a:ext>
            </a:extLst>
          </p:cNvPr>
          <p:cNvSpPr txBox="1">
            <a:spLocks/>
          </p:cNvSpPr>
          <p:nvPr/>
        </p:nvSpPr>
        <p:spPr bwMode="auto">
          <a:xfrm>
            <a:off x="3890963" y="2000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Komplexní onemocnění</a:t>
            </a:r>
          </a:p>
        </p:txBody>
      </p:sp>
      <p:sp>
        <p:nvSpPr>
          <p:cNvPr id="14365" name="Rectangle 1">
            <a:extLst>
              <a:ext uri="{FF2B5EF4-FFF2-40B4-BE49-F238E27FC236}">
                <a16:creationId xmlns:a16="http://schemas.microsoft.com/office/drawing/2014/main" id="{6DC084B6-E0EA-4D10-BDC6-59F301AC303E}"/>
              </a:ext>
            </a:extLst>
          </p:cNvPr>
          <p:cNvSpPr>
            <a:spLocks noChangeArrowheads="1"/>
          </p:cNvSpPr>
          <p:nvPr/>
        </p:nvSpPr>
        <p:spPr bwMode="auto">
          <a:xfrm>
            <a:off x="2216150" y="1419225"/>
            <a:ext cx="202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GENOVÁ EXPRESE</a:t>
            </a:r>
          </a:p>
          <a:p>
            <a:pPr algn="ctr" eaLnBrk="1" hangingPunct="1"/>
            <a:r>
              <a:rPr lang="cs-CZ" altLang="cs-CZ" sz="1400"/>
              <a:t>Microarray analýza hladin transkriptu v cílové tkáni</a:t>
            </a:r>
            <a:endParaRPr lang="en-US" altLang="cs-CZ" sz="1400"/>
          </a:p>
        </p:txBody>
      </p:sp>
      <p:sp>
        <p:nvSpPr>
          <p:cNvPr id="14366" name="Rectangle 8">
            <a:extLst>
              <a:ext uri="{FF2B5EF4-FFF2-40B4-BE49-F238E27FC236}">
                <a16:creationId xmlns:a16="http://schemas.microsoft.com/office/drawing/2014/main" id="{AF2348B9-FD52-4612-A710-8E000A258827}"/>
              </a:ext>
            </a:extLst>
          </p:cNvPr>
          <p:cNvSpPr>
            <a:spLocks noChangeArrowheads="1"/>
          </p:cNvSpPr>
          <p:nvPr/>
        </p:nvSpPr>
        <p:spPr bwMode="auto">
          <a:xfrm>
            <a:off x="5519738" y="1365250"/>
            <a:ext cx="202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GENOTYPOVÁNÍ</a:t>
            </a:r>
          </a:p>
          <a:p>
            <a:pPr algn="ctr" eaLnBrk="1" hangingPunct="1"/>
            <a:r>
              <a:rPr lang="cs-CZ" altLang="cs-CZ" sz="1400"/>
              <a:t>Genome-wide genotypování SNP a dalších variant</a:t>
            </a:r>
            <a:endParaRPr lang="en-US" altLang="cs-CZ" sz="1400"/>
          </a:p>
        </p:txBody>
      </p:sp>
      <p:sp>
        <p:nvSpPr>
          <p:cNvPr id="14367" name="Rectangle 9">
            <a:extLst>
              <a:ext uri="{FF2B5EF4-FFF2-40B4-BE49-F238E27FC236}">
                <a16:creationId xmlns:a16="http://schemas.microsoft.com/office/drawing/2014/main" id="{A36B2E24-A5AC-4B8E-84B4-5AD726F0A6B6}"/>
              </a:ext>
            </a:extLst>
          </p:cNvPr>
          <p:cNvSpPr>
            <a:spLocks noChangeArrowheads="1"/>
          </p:cNvSpPr>
          <p:nvPr/>
        </p:nvSpPr>
        <p:spPr bwMode="auto">
          <a:xfrm>
            <a:off x="7104063" y="3021014"/>
            <a:ext cx="2025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EPIGENETIKÉ MODIFIKACE</a:t>
            </a:r>
            <a:endParaRPr lang="en-US" altLang="cs-CZ" sz="1400" b="1"/>
          </a:p>
        </p:txBody>
      </p:sp>
      <p:sp>
        <p:nvSpPr>
          <p:cNvPr id="14368" name="Rectangle 10">
            <a:extLst>
              <a:ext uri="{FF2B5EF4-FFF2-40B4-BE49-F238E27FC236}">
                <a16:creationId xmlns:a16="http://schemas.microsoft.com/office/drawing/2014/main" id="{679DC7E9-0F9A-4A24-94D6-A0689BF1159A}"/>
              </a:ext>
            </a:extLst>
          </p:cNvPr>
          <p:cNvSpPr>
            <a:spLocks noChangeArrowheads="1"/>
          </p:cNvSpPr>
          <p:nvPr/>
        </p:nvSpPr>
        <p:spPr bwMode="auto">
          <a:xfrm>
            <a:off x="7185026" y="5530851"/>
            <a:ext cx="2024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NEGENETICKÉ EFEKTY</a:t>
            </a:r>
          </a:p>
          <a:p>
            <a:pPr algn="ctr" eaLnBrk="1" hangingPunct="1"/>
            <a:r>
              <a:rPr lang="cs-CZ" altLang="cs-CZ" sz="1400"/>
              <a:t>Vlivy vnějšího prostředí</a:t>
            </a:r>
            <a:endParaRPr lang="en-US" altLang="cs-CZ" sz="1400"/>
          </a:p>
        </p:txBody>
      </p:sp>
      <p:sp>
        <p:nvSpPr>
          <p:cNvPr id="12" name="Rectangle 11">
            <a:extLst>
              <a:ext uri="{FF2B5EF4-FFF2-40B4-BE49-F238E27FC236}">
                <a16:creationId xmlns:a16="http://schemas.microsoft.com/office/drawing/2014/main" id="{88A667D0-1239-47C6-95D8-BD58BCB9A655}"/>
              </a:ext>
            </a:extLst>
          </p:cNvPr>
          <p:cNvSpPr/>
          <p:nvPr/>
        </p:nvSpPr>
        <p:spPr>
          <a:xfrm>
            <a:off x="4108451" y="5297488"/>
            <a:ext cx="1439863" cy="1014412"/>
          </a:xfrm>
          <a:prstGeom prst="rect">
            <a:avLst/>
          </a:prstGeom>
        </p:spPr>
        <p:txBody>
          <a:bodyPr>
            <a:spAutoFit/>
          </a:bodyPr>
          <a:lstStyle/>
          <a:p>
            <a:pPr algn="ctr" eaLnBrk="1" hangingPunct="1">
              <a:defRPr/>
            </a:pPr>
            <a:r>
              <a:rPr lang="cs-CZ" sz="2000" b="1" cap="all" dirty="0"/>
              <a:t>Riziko vzniku nemoci</a:t>
            </a:r>
            <a:endParaRPr lang="en-US" sz="2000" b="1" cap="all" dirty="0"/>
          </a:p>
        </p:txBody>
      </p:sp>
      <p:sp>
        <p:nvSpPr>
          <p:cNvPr id="13" name="Rectangle 12">
            <a:extLst>
              <a:ext uri="{FF2B5EF4-FFF2-40B4-BE49-F238E27FC236}">
                <a16:creationId xmlns:a16="http://schemas.microsoft.com/office/drawing/2014/main" id="{03020B26-42A6-4A21-8DCC-C1720BFB12A0}"/>
              </a:ext>
            </a:extLst>
          </p:cNvPr>
          <p:cNvSpPr/>
          <p:nvPr/>
        </p:nvSpPr>
        <p:spPr>
          <a:xfrm>
            <a:off x="2279651" y="4297364"/>
            <a:ext cx="2024063" cy="307975"/>
          </a:xfrm>
          <a:prstGeom prst="rect">
            <a:avLst/>
          </a:prstGeom>
        </p:spPr>
        <p:txBody>
          <a:bodyPr>
            <a:spAutoFit/>
          </a:bodyPr>
          <a:lstStyle/>
          <a:p>
            <a:pPr algn="ctr" eaLnBrk="1" hangingPunct="1">
              <a:defRPr/>
            </a:pPr>
            <a:r>
              <a:rPr lang="cs-CZ" sz="1400" b="1" cap="all" dirty="0"/>
              <a:t>ANALÝZA SÍTÍ</a:t>
            </a:r>
            <a:endParaRPr lang="en-US" sz="1400" b="1" cap="all" dirty="0"/>
          </a:p>
        </p:txBody>
      </p:sp>
      <p:sp>
        <p:nvSpPr>
          <p:cNvPr id="14" name="Rectangle 13">
            <a:extLst>
              <a:ext uri="{FF2B5EF4-FFF2-40B4-BE49-F238E27FC236}">
                <a16:creationId xmlns:a16="http://schemas.microsoft.com/office/drawing/2014/main" id="{AB11D05E-C706-40B5-AC8B-06996F746DC0}"/>
              </a:ext>
            </a:extLst>
          </p:cNvPr>
          <p:cNvSpPr/>
          <p:nvPr/>
        </p:nvSpPr>
        <p:spPr>
          <a:xfrm>
            <a:off x="5529263" y="4198939"/>
            <a:ext cx="2024062" cy="739775"/>
          </a:xfrm>
          <a:prstGeom prst="rect">
            <a:avLst/>
          </a:prstGeom>
        </p:spPr>
        <p:txBody>
          <a:bodyPr>
            <a:spAutoFit/>
          </a:bodyPr>
          <a:lstStyle/>
          <a:p>
            <a:pPr algn="ctr" eaLnBrk="1" hangingPunct="1">
              <a:defRPr/>
            </a:pPr>
            <a:r>
              <a:rPr lang="cs-CZ" sz="1400" b="1" cap="all" dirty="0"/>
              <a:t>Integrace s celogenomovými studiemi</a:t>
            </a:r>
            <a:endParaRPr lang="en-US" sz="1400" b="1" cap="all" dirty="0"/>
          </a:p>
        </p:txBody>
      </p:sp>
      <p:sp>
        <p:nvSpPr>
          <p:cNvPr id="14372" name="Rectangle 14">
            <a:extLst>
              <a:ext uri="{FF2B5EF4-FFF2-40B4-BE49-F238E27FC236}">
                <a16:creationId xmlns:a16="http://schemas.microsoft.com/office/drawing/2014/main" id="{1F04B333-1C5A-4A90-A893-05422F83F66A}"/>
              </a:ext>
            </a:extLst>
          </p:cNvPr>
          <p:cNvSpPr>
            <a:spLocks noChangeArrowheads="1"/>
          </p:cNvSpPr>
          <p:nvPr/>
        </p:nvSpPr>
        <p:spPr bwMode="auto">
          <a:xfrm>
            <a:off x="3863976" y="2786064"/>
            <a:ext cx="20240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eQTLs</a:t>
            </a:r>
          </a:p>
          <a:p>
            <a:pPr algn="ctr" eaLnBrk="1" hangingPunct="1"/>
            <a:r>
              <a:rPr lang="cs-CZ" altLang="cs-CZ" sz="1400"/>
              <a:t>Asociace genetických markerků s genovou expresí</a:t>
            </a:r>
            <a:endParaRPr lang="en-US" altLang="cs-CZ" sz="1400"/>
          </a:p>
        </p:txBody>
      </p:sp>
      <p:sp>
        <p:nvSpPr>
          <p:cNvPr id="8" name="Left Arrow 7">
            <a:extLst>
              <a:ext uri="{FF2B5EF4-FFF2-40B4-BE49-F238E27FC236}">
                <a16:creationId xmlns:a16="http://schemas.microsoft.com/office/drawing/2014/main" id="{DD390FA3-9259-4DA7-A78C-6B2B4FDC57C1}"/>
              </a:ext>
            </a:extLst>
          </p:cNvPr>
          <p:cNvSpPr/>
          <p:nvPr/>
        </p:nvSpPr>
        <p:spPr>
          <a:xfrm rot="13784358">
            <a:off x="3888582" y="2416969"/>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7" name="Left Arrow 26">
            <a:extLst>
              <a:ext uri="{FF2B5EF4-FFF2-40B4-BE49-F238E27FC236}">
                <a16:creationId xmlns:a16="http://schemas.microsoft.com/office/drawing/2014/main" id="{2836BA9F-D2D3-428B-B6F0-C7A4A8F515BB}"/>
              </a:ext>
            </a:extLst>
          </p:cNvPr>
          <p:cNvSpPr/>
          <p:nvPr/>
        </p:nvSpPr>
        <p:spPr>
          <a:xfrm>
            <a:off x="6076951" y="3109913"/>
            <a:ext cx="8921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8" name="Left Arrow 27">
            <a:extLst>
              <a:ext uri="{FF2B5EF4-FFF2-40B4-BE49-F238E27FC236}">
                <a16:creationId xmlns:a16="http://schemas.microsoft.com/office/drawing/2014/main" id="{7B111BF5-2A3E-4F75-9AFE-7287B9E0451C}"/>
              </a:ext>
            </a:extLst>
          </p:cNvPr>
          <p:cNvSpPr/>
          <p:nvPr/>
        </p:nvSpPr>
        <p:spPr>
          <a:xfrm rot="19022460">
            <a:off x="5492750" y="2425700"/>
            <a:ext cx="355600"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9" name="Left Arrow 28">
            <a:extLst>
              <a:ext uri="{FF2B5EF4-FFF2-40B4-BE49-F238E27FC236}">
                <a16:creationId xmlns:a16="http://schemas.microsoft.com/office/drawing/2014/main" id="{B268C03F-2357-479B-91F8-EA0B483234EA}"/>
              </a:ext>
            </a:extLst>
          </p:cNvPr>
          <p:cNvSpPr/>
          <p:nvPr/>
        </p:nvSpPr>
        <p:spPr>
          <a:xfrm rot="19022460">
            <a:off x="3843339" y="3759201"/>
            <a:ext cx="357187" cy="2333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0" name="Left Arrow 29">
            <a:extLst>
              <a:ext uri="{FF2B5EF4-FFF2-40B4-BE49-F238E27FC236}">
                <a16:creationId xmlns:a16="http://schemas.microsoft.com/office/drawing/2014/main" id="{C48685D9-0F3F-4AB8-8D27-8A496556AC3B}"/>
              </a:ext>
            </a:extLst>
          </p:cNvPr>
          <p:cNvSpPr/>
          <p:nvPr/>
        </p:nvSpPr>
        <p:spPr>
          <a:xfrm rot="13784358">
            <a:off x="5409407" y="3839369"/>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1" name="Left Arrow 30">
            <a:extLst>
              <a:ext uri="{FF2B5EF4-FFF2-40B4-BE49-F238E27FC236}">
                <a16:creationId xmlns:a16="http://schemas.microsoft.com/office/drawing/2014/main" id="{DAA9BF59-F964-4EE1-A66A-61B0C8B1B85D}"/>
              </a:ext>
            </a:extLst>
          </p:cNvPr>
          <p:cNvSpPr/>
          <p:nvPr/>
        </p:nvSpPr>
        <p:spPr>
          <a:xfrm rot="13784358">
            <a:off x="3472657" y="5283994"/>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2" name="Left Arrow 31">
            <a:extLst>
              <a:ext uri="{FF2B5EF4-FFF2-40B4-BE49-F238E27FC236}">
                <a16:creationId xmlns:a16="http://schemas.microsoft.com/office/drawing/2014/main" id="{63788403-4358-41A0-B40F-83F5F6A8D50A}"/>
              </a:ext>
            </a:extLst>
          </p:cNvPr>
          <p:cNvSpPr/>
          <p:nvPr/>
        </p:nvSpPr>
        <p:spPr>
          <a:xfrm rot="19022460">
            <a:off x="5776913" y="5180013"/>
            <a:ext cx="355600" cy="233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3" name="Left Arrow 32">
            <a:extLst>
              <a:ext uri="{FF2B5EF4-FFF2-40B4-BE49-F238E27FC236}">
                <a16:creationId xmlns:a16="http://schemas.microsoft.com/office/drawing/2014/main" id="{4635305F-FB02-44E4-B6CC-E4A0E7D6145F}"/>
              </a:ext>
            </a:extLst>
          </p:cNvPr>
          <p:cNvSpPr/>
          <p:nvPr/>
        </p:nvSpPr>
        <p:spPr>
          <a:xfrm>
            <a:off x="6076951" y="5702300"/>
            <a:ext cx="8921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01">
            <a:extLst>
              <a:ext uri="{FF2B5EF4-FFF2-40B4-BE49-F238E27FC236}">
                <a16:creationId xmlns:a16="http://schemas.microsoft.com/office/drawing/2014/main" id="{A462CC48-ABCE-4561-8C45-8359F2798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19" t="20398" b="2249"/>
          <a:stretch>
            <a:fillRect/>
          </a:stretch>
        </p:blipFill>
        <p:spPr bwMode="auto">
          <a:xfrm>
            <a:off x="946944" y="1"/>
            <a:ext cx="60579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002">
            <a:extLst>
              <a:ext uri="{FF2B5EF4-FFF2-40B4-BE49-F238E27FC236}">
                <a16:creationId xmlns:a16="http://schemas.microsoft.com/office/drawing/2014/main" id="{E4FC2EC9-5E33-4039-98A5-A64676C41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696"/>
          <a:stretch>
            <a:fillRect/>
          </a:stretch>
        </p:blipFill>
        <p:spPr bwMode="auto">
          <a:xfrm>
            <a:off x="6404769" y="1"/>
            <a:ext cx="4840288"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006">
            <a:extLst>
              <a:ext uri="{FF2B5EF4-FFF2-40B4-BE49-F238E27FC236}">
                <a16:creationId xmlns:a16="http://schemas.microsoft.com/office/drawing/2014/main" id="{BB5254EF-D3C9-4D6C-B442-0F8B78253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44" y="3448050"/>
            <a:ext cx="57213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007">
            <a:extLst>
              <a:ext uri="{FF2B5EF4-FFF2-40B4-BE49-F238E27FC236}">
                <a16:creationId xmlns:a16="http://schemas.microsoft.com/office/drawing/2014/main" id="{B2E27732-989D-4E0D-9C08-1FD19F3942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995" y="3455988"/>
            <a:ext cx="4729163"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a:extLst>
              <a:ext uri="{FF2B5EF4-FFF2-40B4-BE49-F238E27FC236}">
                <a16:creationId xmlns:a16="http://schemas.microsoft.com/office/drawing/2014/main" id="{6EEAAEFE-4129-465D-B9DE-6EAC73B2B0CB}"/>
              </a:ext>
            </a:extLst>
          </p:cNvPr>
          <p:cNvSpPr>
            <a:spLocks noChangeShapeType="1"/>
          </p:cNvSpPr>
          <p:nvPr/>
        </p:nvSpPr>
        <p:spPr bwMode="auto">
          <a:xfrm>
            <a:off x="946945" y="3457575"/>
            <a:ext cx="10298113" cy="0"/>
          </a:xfrm>
          <a:prstGeom prst="line">
            <a:avLst/>
          </a:prstGeom>
          <a:noFill/>
          <a:ln w="57150">
            <a:solidFill>
              <a:srgbClr val="339933"/>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271" name="Text Box 7">
            <a:extLst>
              <a:ext uri="{FF2B5EF4-FFF2-40B4-BE49-F238E27FC236}">
                <a16:creationId xmlns:a16="http://schemas.microsoft.com/office/drawing/2014/main" id="{8289FAF6-3FBF-473F-90FF-E1FB6157FEF5}"/>
              </a:ext>
            </a:extLst>
          </p:cNvPr>
          <p:cNvSpPr txBox="1">
            <a:spLocks noChangeArrowheads="1"/>
          </p:cNvSpPr>
          <p:nvPr/>
        </p:nvSpPr>
        <p:spPr bwMode="auto">
          <a:xfrm>
            <a:off x="5625307" y="1"/>
            <a:ext cx="15059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4800" b="1"/>
              <a:t>WAT</a:t>
            </a:r>
          </a:p>
        </p:txBody>
      </p:sp>
      <p:sp>
        <p:nvSpPr>
          <p:cNvPr id="11272" name="Text Box 8">
            <a:extLst>
              <a:ext uri="{FF2B5EF4-FFF2-40B4-BE49-F238E27FC236}">
                <a16:creationId xmlns:a16="http://schemas.microsoft.com/office/drawing/2014/main" id="{D2AE9EAA-D7AD-4A23-B7AD-F1579ADF953F}"/>
              </a:ext>
            </a:extLst>
          </p:cNvPr>
          <p:cNvSpPr txBox="1">
            <a:spLocks noChangeArrowheads="1"/>
          </p:cNvSpPr>
          <p:nvPr/>
        </p:nvSpPr>
        <p:spPr bwMode="auto">
          <a:xfrm>
            <a:off x="5691983" y="3435351"/>
            <a:ext cx="143668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4800" b="1"/>
              <a:t>BAT</a:t>
            </a:r>
          </a:p>
        </p:txBody>
      </p:sp>
      <p:sp>
        <p:nvSpPr>
          <p:cNvPr id="11273" name="Text Box 9">
            <a:extLst>
              <a:ext uri="{FF2B5EF4-FFF2-40B4-BE49-F238E27FC236}">
                <a16:creationId xmlns:a16="http://schemas.microsoft.com/office/drawing/2014/main" id="{D2C9B9EC-F391-4EDE-91FE-DF3192080629}"/>
              </a:ext>
            </a:extLst>
          </p:cNvPr>
          <p:cNvSpPr txBox="1">
            <a:spLocks noChangeArrowheads="1"/>
          </p:cNvSpPr>
          <p:nvPr/>
        </p:nvSpPr>
        <p:spPr bwMode="auto">
          <a:xfrm>
            <a:off x="1054894" y="6508750"/>
            <a:ext cx="263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cs-CZ" sz="1400"/>
              <a:t>For letter symbols, see slide 36</a:t>
            </a:r>
            <a:endParaRPr lang="en-US" altLang="cs-CZ" sz="1400"/>
          </a:p>
        </p:txBody>
      </p:sp>
    </p:spTree>
    <p:extLst>
      <p:ext uri="{BB962C8B-B14F-4D97-AF65-F5344CB8AC3E}">
        <p14:creationId xmlns:p14="http://schemas.microsoft.com/office/powerpoint/2010/main" val="1796934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a:extLst>
              <a:ext uri="{FF2B5EF4-FFF2-40B4-BE49-F238E27FC236}">
                <a16:creationId xmlns:a16="http://schemas.microsoft.com/office/drawing/2014/main" id="{FDCD6800-83FB-44D7-8A97-36563610FE8A}"/>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29699" name="Nadpis 1">
            <a:extLst>
              <a:ext uri="{FF2B5EF4-FFF2-40B4-BE49-F238E27FC236}">
                <a16:creationId xmlns:a16="http://schemas.microsoft.com/office/drawing/2014/main" id="{3D3CC6FF-C913-4B9E-AF27-FB64582A7133}"/>
              </a:ext>
            </a:extLst>
          </p:cNvPr>
          <p:cNvSpPr txBox="1">
            <a:spLocks/>
          </p:cNvSpPr>
          <p:nvPr/>
        </p:nvSpPr>
        <p:spPr bwMode="auto">
          <a:xfrm>
            <a:off x="3100388" y="7127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Nebo je to jinak?</a:t>
            </a:r>
          </a:p>
        </p:txBody>
      </p:sp>
      <p:sp>
        <p:nvSpPr>
          <p:cNvPr id="23" name="Zástupný symbol pro obsah 2">
            <a:extLst>
              <a:ext uri="{FF2B5EF4-FFF2-40B4-BE49-F238E27FC236}">
                <a16:creationId xmlns:a16="http://schemas.microsoft.com/office/drawing/2014/main" id="{C96253FB-A3EF-4827-910F-EA7C53AA2C24}"/>
              </a:ext>
            </a:extLst>
          </p:cNvPr>
          <p:cNvSpPr>
            <a:spLocks noGrp="1"/>
          </p:cNvSpPr>
          <p:nvPr>
            <p:ph idx="1"/>
          </p:nvPr>
        </p:nvSpPr>
        <p:spPr>
          <a:xfrm>
            <a:off x="1703388" y="3213101"/>
            <a:ext cx="8856662" cy="595313"/>
          </a:xfrm>
          <a:solidFill>
            <a:srgbClr val="FFFFCC"/>
          </a:solidFill>
          <a:ln>
            <a:solidFill>
              <a:srgbClr val="660033"/>
            </a:solidFill>
          </a:ln>
          <a:effectLst>
            <a:outerShdw blurRad="50800" dist="38100" dir="2700000" algn="tl" rotWithShape="0">
              <a:prstClr val="black">
                <a:alpha val="40000"/>
              </a:prstClr>
            </a:outerShdw>
          </a:effectLst>
        </p:spPr>
        <p:txBody>
          <a:bodyPr/>
          <a:lstStyle/>
          <a:p>
            <a:pPr marL="0" indent="0" algn="ctr">
              <a:buNone/>
              <a:defRPr/>
            </a:pPr>
            <a:r>
              <a:rPr lang="cs-CZ" sz="2800" b="1" dirty="0"/>
              <a:t>Spořivý </a:t>
            </a:r>
            <a:r>
              <a:rPr lang="cs-CZ" sz="2800" b="1" dirty="0" err="1"/>
              <a:t>epigenom</a:t>
            </a:r>
            <a:r>
              <a:rPr lang="cs-CZ" sz="2800" b="1" dirty="0"/>
              <a:t>?</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Zástupný symbol pro obsah 4">
            <a:extLst>
              <a:ext uri="{FF2B5EF4-FFF2-40B4-BE49-F238E27FC236}">
                <a16:creationId xmlns:a16="http://schemas.microsoft.com/office/drawing/2014/main" id="{EC8E9B50-C8D9-443A-9367-8FDE6481CC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27350" y="1198564"/>
            <a:ext cx="7399338" cy="4903787"/>
          </a:xfrm>
        </p:spPr>
      </p:pic>
      <p:sp>
        <p:nvSpPr>
          <p:cNvPr id="30723" name="TextBox 3">
            <a:extLst>
              <a:ext uri="{FF2B5EF4-FFF2-40B4-BE49-F238E27FC236}">
                <a16:creationId xmlns:a16="http://schemas.microsoft.com/office/drawing/2014/main" id="{E9B0A371-5834-443C-98CD-6A6889B66131}"/>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0724" name="Nadpis 1">
            <a:extLst>
              <a:ext uri="{FF2B5EF4-FFF2-40B4-BE49-F238E27FC236}">
                <a16:creationId xmlns:a16="http://schemas.microsoft.com/office/drawing/2014/main" id="{5004FAE4-28E0-47EC-8EC5-E0DBBC4209D9}"/>
              </a:ext>
            </a:extLst>
          </p:cNvPr>
          <p:cNvSpPr txBox="1">
            <a:spLocks/>
          </p:cNvSpPr>
          <p:nvPr/>
        </p:nvSpPr>
        <p:spPr bwMode="auto">
          <a:xfrm>
            <a:off x="2927350" y="315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Mapy pro Barkerovu hypotézu</a:t>
            </a:r>
          </a:p>
        </p:txBody>
      </p:sp>
      <p:sp>
        <p:nvSpPr>
          <p:cNvPr id="2" name="TextovéPole 1">
            <a:extLst>
              <a:ext uri="{FF2B5EF4-FFF2-40B4-BE49-F238E27FC236}">
                <a16:creationId xmlns:a16="http://schemas.microsoft.com/office/drawing/2014/main" id="{28B692B2-AD20-49D9-8B24-1A5E366E327F}"/>
              </a:ext>
            </a:extLst>
          </p:cNvPr>
          <p:cNvSpPr txBox="1"/>
          <p:nvPr/>
        </p:nvSpPr>
        <p:spPr>
          <a:xfrm>
            <a:off x="2327308" y="1879974"/>
            <a:ext cx="1664276" cy="769441"/>
          </a:xfrm>
          <a:prstGeom prst="rect">
            <a:avLst/>
          </a:prstGeom>
          <a:solidFill>
            <a:schemeClr val="bg1"/>
          </a:solidFill>
        </p:spPr>
        <p:txBody>
          <a:bodyPr>
            <a:spAutoFit/>
          </a:bodyPr>
          <a:lstStyle/>
          <a:p>
            <a:pPr eaLnBrk="1" hangingPunct="1">
              <a:defRPr/>
            </a:pPr>
            <a:r>
              <a:rPr lang="cs-CZ" sz="2200" b="1" dirty="0">
                <a:effectLst>
                  <a:glow rad="101600">
                    <a:schemeClr val="bg1">
                      <a:lumMod val="85000"/>
                      <a:alpha val="60000"/>
                    </a:schemeClr>
                  </a:glow>
                </a:effectLst>
              </a:rPr>
              <a:t>1921-1925</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1B96EC2D-3CEF-44F0-80DD-F955BD647801}"/>
              </a:ext>
            </a:extLst>
          </p:cNvPr>
          <p:cNvSpPr>
            <a:spLocks noGrp="1"/>
          </p:cNvSpPr>
          <p:nvPr>
            <p:ph idx="1"/>
          </p:nvPr>
        </p:nvSpPr>
        <p:spPr>
          <a:xfrm>
            <a:off x="1631951" y="5230814"/>
            <a:ext cx="5472113" cy="935037"/>
          </a:xfrm>
          <a:solidFill>
            <a:srgbClr val="00B0F0"/>
          </a:solidFill>
          <a:ln>
            <a:solidFill>
              <a:srgbClr val="660033"/>
            </a:solidFill>
          </a:ln>
          <a:effectLst>
            <a:outerShdw blurRad="50800" dist="38100" dir="2700000" algn="tl" rotWithShape="0">
              <a:prstClr val="black">
                <a:alpha val="40000"/>
              </a:prstClr>
            </a:outerShdw>
          </a:effectLst>
        </p:spPr>
        <p:txBody>
          <a:bodyPr>
            <a:normAutofit fontScale="92500" lnSpcReduction="10000"/>
          </a:bodyPr>
          <a:lstStyle/>
          <a:p>
            <a:pPr marL="0" indent="0">
              <a:buNone/>
              <a:defRPr/>
            </a:pPr>
            <a:r>
              <a:rPr lang="cs-CZ" sz="1800" dirty="0"/>
              <a:t>Barker DJ: </a:t>
            </a:r>
            <a:r>
              <a:rPr lang="en-US" sz="1800" dirty="0"/>
              <a:t>The origins of the developmental origins theory.</a:t>
            </a:r>
            <a:endParaRPr lang="cs-CZ" sz="1800" dirty="0"/>
          </a:p>
          <a:p>
            <a:pPr marL="0" indent="0">
              <a:buNone/>
              <a:defRPr/>
            </a:pPr>
            <a:r>
              <a:rPr lang="sv-SE" sz="1800" dirty="0"/>
              <a:t>J Intern Med. 2007 May;261(5):412-7.</a:t>
            </a:r>
            <a:endParaRPr lang="en-US" sz="1800" dirty="0"/>
          </a:p>
        </p:txBody>
      </p:sp>
      <p:sp>
        <p:nvSpPr>
          <p:cNvPr id="4" name="Zaoblený obdélníkový popisek 3">
            <a:extLst>
              <a:ext uri="{FF2B5EF4-FFF2-40B4-BE49-F238E27FC236}">
                <a16:creationId xmlns:a16="http://schemas.microsoft.com/office/drawing/2014/main" id="{B98F2E58-F9AE-4C0A-9F82-D370A2E04969}"/>
              </a:ext>
            </a:extLst>
          </p:cNvPr>
          <p:cNvSpPr/>
          <p:nvPr/>
        </p:nvSpPr>
        <p:spPr>
          <a:xfrm>
            <a:off x="7321550" y="1484313"/>
            <a:ext cx="3238500" cy="4595812"/>
          </a:xfrm>
          <a:prstGeom prst="wedgeRoundRectCallout">
            <a:avLst>
              <a:gd name="adj1" fmla="val -55980"/>
              <a:gd name="adj2" fmla="val -37664"/>
              <a:gd name="adj3" fmla="val 16667"/>
            </a:avLst>
          </a:prstGeom>
          <a:solidFill>
            <a:srgbClr val="FFCC00"/>
          </a:solidFill>
          <a:ln>
            <a:solidFill>
              <a:srgbClr val="66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Velká pozitivní geografická korelace mezi standardizovanou novorozeneckou mortalitou 1921-1925 a výskytem nemocí srdce 1968-1978</a:t>
            </a:r>
          </a:p>
        </p:txBody>
      </p:sp>
      <p:sp>
        <p:nvSpPr>
          <p:cNvPr id="32772" name="TextBox 7">
            <a:extLst>
              <a:ext uri="{FF2B5EF4-FFF2-40B4-BE49-F238E27FC236}">
                <a16:creationId xmlns:a16="http://schemas.microsoft.com/office/drawing/2014/main" id="{25C0F2A6-F57B-490B-ADC7-2405F0671915}"/>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2773" name="Nadpis 1">
            <a:extLst>
              <a:ext uri="{FF2B5EF4-FFF2-40B4-BE49-F238E27FC236}">
                <a16:creationId xmlns:a16="http://schemas.microsoft.com/office/drawing/2014/main" id="{574C78DE-4F3B-400D-931D-025E2C325F03}"/>
              </a:ext>
            </a:extLst>
          </p:cNvPr>
          <p:cNvSpPr txBox="1">
            <a:spLocks/>
          </p:cNvSpPr>
          <p:nvPr/>
        </p:nvSpPr>
        <p:spPr bwMode="auto">
          <a:xfrm>
            <a:off x="3205163" y="5508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600" b="1">
                <a:latin typeface="Calibri" panose="020F0502020204030204" pitchFamily="34" charset="0"/>
              </a:rPr>
              <a:t>Přehled</a:t>
            </a:r>
            <a:r>
              <a:rPr lang="cs-CZ" altLang="cs-CZ" sz="3200" b="1">
                <a:latin typeface="Calibri" panose="020F0502020204030204" pitchFamily="34" charset="0"/>
              </a:rPr>
              <a:t> </a:t>
            </a:r>
            <a:r>
              <a:rPr lang="cs-CZ" altLang="cs-CZ" sz="2800" b="1">
                <a:latin typeface="Calibri" panose="020F0502020204030204" pitchFamily="34" charset="0"/>
              </a:rPr>
              <a:t>stěžejních prací </a:t>
            </a:r>
            <a:r>
              <a:rPr lang="cs-CZ" altLang="cs-CZ" sz="3600" b="1">
                <a:latin typeface="Calibri" panose="020F0502020204030204" pitchFamily="34" charset="0"/>
              </a:rPr>
              <a:t>Barkera et al.</a:t>
            </a:r>
          </a:p>
        </p:txBody>
      </p:sp>
      <p:sp>
        <p:nvSpPr>
          <p:cNvPr id="11" name="Rectangle 10">
            <a:extLst>
              <a:ext uri="{FF2B5EF4-FFF2-40B4-BE49-F238E27FC236}">
                <a16:creationId xmlns:a16="http://schemas.microsoft.com/office/drawing/2014/main" id="{2EE986FF-B654-4DEB-8B95-018046D8164E}"/>
              </a:ext>
            </a:extLst>
          </p:cNvPr>
          <p:cNvSpPr/>
          <p:nvPr/>
        </p:nvSpPr>
        <p:spPr>
          <a:xfrm>
            <a:off x="1631951" y="1484313"/>
            <a:ext cx="5472113" cy="1569660"/>
          </a:xfrm>
          <a:prstGeom prst="rect">
            <a:avLst/>
          </a:prstGeom>
          <a:solidFill>
            <a:srgbClr val="FFCC66"/>
          </a:solidFill>
          <a:ln>
            <a:solidFill>
              <a:srgbClr val="660033"/>
            </a:solidFill>
          </a:ln>
          <a:effectLst>
            <a:outerShdw blurRad="50800" dist="38100" dir="2700000" algn="tl" rotWithShape="0">
              <a:prstClr val="black">
                <a:alpha val="40000"/>
              </a:prstClr>
            </a:outerShdw>
          </a:effectLst>
        </p:spPr>
        <p:txBody>
          <a:bodyPr>
            <a:spAutoFit/>
          </a:bodyPr>
          <a:lstStyle/>
          <a:p>
            <a:pPr eaLnBrk="1" hangingPunct="1">
              <a:defRPr/>
            </a:pPr>
            <a:r>
              <a:rPr lang="cs-CZ" dirty="0"/>
              <a:t>Barker DJ et al: I</a:t>
            </a:r>
            <a:r>
              <a:rPr lang="en-US" dirty="0" err="1"/>
              <a:t>nfant</a:t>
            </a:r>
            <a:r>
              <a:rPr lang="en-US" dirty="0"/>
              <a:t> mortality, </a:t>
            </a:r>
            <a:r>
              <a:rPr lang="cs-CZ" dirty="0"/>
              <a:t> </a:t>
            </a:r>
            <a:r>
              <a:rPr lang="en-US" dirty="0"/>
              <a:t>childhood nutrition, </a:t>
            </a:r>
            <a:r>
              <a:rPr lang="cs-CZ" dirty="0"/>
              <a:t>i</a:t>
            </a:r>
            <a:r>
              <a:rPr lang="en-US" dirty="0" err="1"/>
              <a:t>schaemic</a:t>
            </a:r>
            <a:r>
              <a:rPr lang="en-US" dirty="0"/>
              <a:t> heart disease in England and Wales.</a:t>
            </a:r>
            <a:endParaRPr lang="cs-CZ" dirty="0"/>
          </a:p>
          <a:p>
            <a:pPr eaLnBrk="1" hangingPunct="1">
              <a:defRPr/>
            </a:pPr>
            <a:r>
              <a:rPr lang="en-US" dirty="0"/>
              <a:t>Lancet. 1986 May 10;1(8489):1077-81</a:t>
            </a:r>
            <a:endParaRPr lang="cs-CZ" dirty="0"/>
          </a:p>
        </p:txBody>
      </p:sp>
      <p:sp>
        <p:nvSpPr>
          <p:cNvPr id="12" name="Rectangle 11">
            <a:extLst>
              <a:ext uri="{FF2B5EF4-FFF2-40B4-BE49-F238E27FC236}">
                <a16:creationId xmlns:a16="http://schemas.microsoft.com/office/drawing/2014/main" id="{7D6FB0D7-4A15-4871-9F3D-027EB36E182B}"/>
              </a:ext>
            </a:extLst>
          </p:cNvPr>
          <p:cNvSpPr/>
          <p:nvPr/>
        </p:nvSpPr>
        <p:spPr>
          <a:xfrm>
            <a:off x="1631951" y="2720976"/>
            <a:ext cx="5472113" cy="1200329"/>
          </a:xfrm>
          <a:prstGeom prst="rect">
            <a:avLst/>
          </a:prstGeom>
          <a:solidFill>
            <a:srgbClr val="FFFF00"/>
          </a:solidFill>
          <a:ln>
            <a:solidFill>
              <a:srgbClr val="660033"/>
            </a:solidFill>
          </a:ln>
          <a:effectLst>
            <a:outerShdw blurRad="50800" dist="38100" dir="2700000" algn="tl" rotWithShape="0">
              <a:prstClr val="black">
                <a:alpha val="40000"/>
              </a:prstClr>
            </a:outerShdw>
          </a:effectLst>
        </p:spPr>
        <p:txBody>
          <a:bodyPr>
            <a:spAutoFit/>
          </a:bodyPr>
          <a:lstStyle/>
          <a:p>
            <a:pPr eaLnBrk="1" hangingPunct="1">
              <a:defRPr/>
            </a:pPr>
            <a:r>
              <a:rPr lang="cs-CZ" dirty="0"/>
              <a:t>Barker DJ et al: </a:t>
            </a:r>
            <a:r>
              <a:rPr lang="en-US" dirty="0"/>
              <a:t>Weight in infancy and death from </a:t>
            </a:r>
            <a:r>
              <a:rPr lang="en-US" dirty="0" err="1"/>
              <a:t>ischaemic</a:t>
            </a:r>
            <a:r>
              <a:rPr lang="en-US" dirty="0"/>
              <a:t> heart disease.</a:t>
            </a:r>
            <a:endParaRPr lang="cs-CZ" dirty="0"/>
          </a:p>
          <a:p>
            <a:pPr eaLnBrk="1" hangingPunct="1">
              <a:defRPr/>
            </a:pPr>
            <a:r>
              <a:rPr lang="fr-FR" dirty="0"/>
              <a:t>Lancet. 1989 Sep 9;2(8663):577-80.</a:t>
            </a:r>
            <a:endParaRPr lang="en-US" dirty="0"/>
          </a:p>
        </p:txBody>
      </p:sp>
      <p:sp>
        <p:nvSpPr>
          <p:cNvPr id="13" name="Rectangle 12">
            <a:extLst>
              <a:ext uri="{FF2B5EF4-FFF2-40B4-BE49-F238E27FC236}">
                <a16:creationId xmlns:a16="http://schemas.microsoft.com/office/drawing/2014/main" id="{66ED3FAE-171F-47EF-ABC4-EBCCBAD28160}"/>
              </a:ext>
            </a:extLst>
          </p:cNvPr>
          <p:cNvSpPr/>
          <p:nvPr/>
        </p:nvSpPr>
        <p:spPr>
          <a:xfrm>
            <a:off x="1625601" y="3946526"/>
            <a:ext cx="5478463" cy="1200329"/>
          </a:xfrm>
          <a:prstGeom prst="rect">
            <a:avLst/>
          </a:prstGeom>
          <a:solidFill>
            <a:srgbClr val="92D050"/>
          </a:solidFill>
          <a:ln>
            <a:solidFill>
              <a:srgbClr val="660033"/>
            </a:solidFill>
          </a:ln>
          <a:effectLst>
            <a:outerShdw blurRad="50800" dist="38100" dir="2700000" algn="tl" rotWithShape="0">
              <a:prstClr val="black">
                <a:alpha val="40000"/>
              </a:prstClr>
            </a:outerShdw>
          </a:effectLst>
        </p:spPr>
        <p:txBody>
          <a:bodyPr>
            <a:spAutoFit/>
          </a:bodyPr>
          <a:lstStyle/>
          <a:p>
            <a:pPr eaLnBrk="1" hangingPunct="1">
              <a:defRPr/>
            </a:pPr>
            <a:r>
              <a:rPr lang="cs-CZ" dirty="0"/>
              <a:t>Barker DJ et al. </a:t>
            </a:r>
            <a:r>
              <a:rPr lang="en-US" dirty="0"/>
              <a:t>Fetal nutrition and cardiovascular disease in adult life.</a:t>
            </a:r>
            <a:endParaRPr lang="cs-CZ" dirty="0"/>
          </a:p>
          <a:p>
            <a:pPr eaLnBrk="1" hangingPunct="1">
              <a:defRPr/>
            </a:pPr>
            <a:r>
              <a:rPr lang="fr-FR" dirty="0"/>
              <a:t>Lancet. 1993 </a:t>
            </a:r>
            <a:r>
              <a:rPr lang="fr-FR" dirty="0" err="1"/>
              <a:t>Apr</a:t>
            </a:r>
            <a:r>
              <a:rPr lang="fr-FR" dirty="0"/>
              <a:t> 10;341(8850):938-4</a:t>
            </a:r>
            <a:endParaRPr lang="en-US" dirty="0"/>
          </a:p>
        </p:txBody>
      </p:sp>
      <p:sp>
        <p:nvSpPr>
          <p:cNvPr id="14" name="Zaoblený obdélníkový popisek 3">
            <a:extLst>
              <a:ext uri="{FF2B5EF4-FFF2-40B4-BE49-F238E27FC236}">
                <a16:creationId xmlns:a16="http://schemas.microsoft.com/office/drawing/2014/main" id="{97A0586F-8088-40C7-B4F5-268AAE9D9621}"/>
              </a:ext>
            </a:extLst>
          </p:cNvPr>
          <p:cNvSpPr/>
          <p:nvPr/>
        </p:nvSpPr>
        <p:spPr>
          <a:xfrm>
            <a:off x="7319963" y="1484313"/>
            <a:ext cx="3238500" cy="4595812"/>
          </a:xfrm>
          <a:prstGeom prst="wedgeRoundRectCallout">
            <a:avLst>
              <a:gd name="adj1" fmla="val -55980"/>
              <a:gd name="adj2" fmla="val -12904"/>
              <a:gd name="adj3" fmla="val 16667"/>
            </a:avLst>
          </a:prstGeom>
          <a:solidFill>
            <a:srgbClr val="FFFF00"/>
          </a:solidFill>
          <a:ln>
            <a:solidFill>
              <a:srgbClr val="66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Možný vztah mezi ICHS a porodní hmotností</a:t>
            </a:r>
          </a:p>
        </p:txBody>
      </p:sp>
      <p:sp>
        <p:nvSpPr>
          <p:cNvPr id="15" name="Zaoblený obdélníkový popisek 3">
            <a:extLst>
              <a:ext uri="{FF2B5EF4-FFF2-40B4-BE49-F238E27FC236}">
                <a16:creationId xmlns:a16="http://schemas.microsoft.com/office/drawing/2014/main" id="{BA71DBAB-B0BC-4A2F-A512-D1A45ED0B75B}"/>
              </a:ext>
            </a:extLst>
          </p:cNvPr>
          <p:cNvSpPr/>
          <p:nvPr/>
        </p:nvSpPr>
        <p:spPr>
          <a:xfrm>
            <a:off x="7319963" y="1484313"/>
            <a:ext cx="3238500" cy="4595812"/>
          </a:xfrm>
          <a:prstGeom prst="wedgeRoundRectCallout">
            <a:avLst>
              <a:gd name="adj1" fmla="val -55352"/>
              <a:gd name="adj2" fmla="val 14509"/>
              <a:gd name="adj3" fmla="val 16667"/>
            </a:avLst>
          </a:prstGeom>
          <a:solidFill>
            <a:srgbClr val="92D050"/>
          </a:solidFill>
          <a:ln>
            <a:solidFill>
              <a:srgbClr val="66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Podvýživa matky v těhotenství vede k nízké porodní hmotnosti a následně zvýšenému riziku kardiovaskulárních onemocnění – fetální programování.</a:t>
            </a:r>
          </a:p>
        </p:txBody>
      </p:sp>
      <p:sp>
        <p:nvSpPr>
          <p:cNvPr id="16" name="Zaoblený obdélníkový popisek 3">
            <a:extLst>
              <a:ext uri="{FF2B5EF4-FFF2-40B4-BE49-F238E27FC236}">
                <a16:creationId xmlns:a16="http://schemas.microsoft.com/office/drawing/2014/main" id="{AAE855BD-293D-4120-9456-D12F750E4A08}"/>
              </a:ext>
            </a:extLst>
          </p:cNvPr>
          <p:cNvSpPr/>
          <p:nvPr/>
        </p:nvSpPr>
        <p:spPr>
          <a:xfrm>
            <a:off x="7319963" y="1484313"/>
            <a:ext cx="3238500" cy="4595812"/>
          </a:xfrm>
          <a:prstGeom prst="wedgeRoundRectCallout">
            <a:avLst>
              <a:gd name="adj1" fmla="val -56293"/>
              <a:gd name="adj2" fmla="val 42364"/>
              <a:gd name="adj3" fmla="val 16667"/>
            </a:avLst>
          </a:prstGeom>
          <a:solidFill>
            <a:srgbClr val="00B0F0"/>
          </a:solidFill>
          <a:ln>
            <a:solidFill>
              <a:srgbClr val="6600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Zásadní vliv na vznik onemocnění má nesoulad mezi prostředím, které dítě přes matku vnímalo během intrauterinního života a prostředím, ve kterém v postnatálním období žije.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8" fill="hold" grpId="1" nodeType="clickEffect">
                                  <p:stCondLst>
                                    <p:cond delay="0"/>
                                  </p:stCondLst>
                                  <p:childTnLst>
                                    <p:animEffect transition="out" filter="wipe(left)">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8" fill="hold" grpId="1" nodeType="clickEffect">
                                  <p:stCondLst>
                                    <p:cond delay="0"/>
                                  </p:stCondLst>
                                  <p:childTnLst>
                                    <p:animEffect transition="out" filter="wipe(left)">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2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animBg="1"/>
      <p:bldP spid="14" grpId="1" animBg="1"/>
      <p:bldP spid="15" grpId="0" animBg="1"/>
      <p:bldP spid="15" grpId="1"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a:extLst>
              <a:ext uri="{FF2B5EF4-FFF2-40B4-BE49-F238E27FC236}">
                <a16:creationId xmlns:a16="http://schemas.microsoft.com/office/drawing/2014/main" id="{A4383CD1-8BC0-479E-B801-04D8046D81E9}"/>
              </a:ext>
            </a:extLst>
          </p:cNvPr>
          <p:cNvSpPr txBox="1">
            <a:spLocks noChangeArrowheads="1"/>
          </p:cNvSpPr>
          <p:nvPr/>
        </p:nvSpPr>
        <p:spPr bwMode="auto">
          <a:xfrm>
            <a:off x="181400" y="57150"/>
            <a:ext cx="10649998" cy="13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defRPr/>
            </a:pPr>
            <a:r>
              <a:rPr lang="it-IT" b="1" dirty="0">
                <a:solidFill>
                  <a:schemeClr val="tx2"/>
                </a:solidFill>
                <a:latin typeface="+mj-lt"/>
              </a:rPr>
              <a:t>Offspring birth weights after maternal intrauterine</a:t>
            </a:r>
            <a:r>
              <a:rPr lang="cs-CZ" b="1" dirty="0">
                <a:solidFill>
                  <a:schemeClr val="tx2"/>
                </a:solidFill>
                <a:latin typeface="+mj-lt"/>
              </a:rPr>
              <a:t> </a:t>
            </a:r>
            <a:r>
              <a:rPr lang="it-IT" b="1" dirty="0">
                <a:solidFill>
                  <a:schemeClr val="tx2"/>
                </a:solidFill>
                <a:latin typeface="+mj-lt"/>
              </a:rPr>
              <a:t>undernutrition: a comparison within sibships</a:t>
            </a:r>
            <a:r>
              <a:rPr lang="it-IT" b="1" dirty="0">
                <a:solidFill>
                  <a:srgbClr val="002060"/>
                </a:solidFill>
                <a:latin typeface="+mj-lt"/>
              </a:rPr>
              <a:t>.</a:t>
            </a:r>
            <a:r>
              <a:rPr lang="it-IT" sz="2000" dirty="0">
                <a:solidFill>
                  <a:srgbClr val="002060"/>
                </a:solidFill>
                <a:latin typeface="+mj-lt"/>
              </a:rPr>
              <a:t> </a:t>
            </a:r>
            <a:endParaRPr lang="cs-CZ" sz="2000" dirty="0">
              <a:solidFill>
                <a:srgbClr val="002060"/>
              </a:solidFill>
              <a:latin typeface="+mj-lt"/>
            </a:endParaRPr>
          </a:p>
          <a:p>
            <a:pPr eaLnBrk="1" hangingPunct="1">
              <a:defRPr/>
            </a:pPr>
            <a:endParaRPr lang="cs-CZ" sz="1050" i="1" dirty="0">
              <a:solidFill>
                <a:srgbClr val="002060"/>
              </a:solidFill>
              <a:latin typeface="+mj-lt"/>
            </a:endParaRPr>
          </a:p>
          <a:p>
            <a:pPr eaLnBrk="1" hangingPunct="1">
              <a:defRPr/>
            </a:pPr>
            <a:r>
              <a:rPr lang="it-IT" sz="2000" i="1" dirty="0">
                <a:solidFill>
                  <a:srgbClr val="002060"/>
                </a:solidFill>
                <a:latin typeface="+mj-lt"/>
              </a:rPr>
              <a:t>Lumey LH, Am J Epidemiol 1997; 146:810–819</a:t>
            </a:r>
          </a:p>
        </p:txBody>
      </p:sp>
      <p:sp>
        <p:nvSpPr>
          <p:cNvPr id="33795" name="Text Box 3">
            <a:extLst>
              <a:ext uri="{FF2B5EF4-FFF2-40B4-BE49-F238E27FC236}">
                <a16:creationId xmlns:a16="http://schemas.microsoft.com/office/drawing/2014/main" id="{CC3CF11F-39BB-4F10-AB87-6593FEF3A7FE}"/>
              </a:ext>
            </a:extLst>
          </p:cNvPr>
          <p:cNvSpPr txBox="1">
            <a:spLocks noChangeArrowheads="1"/>
          </p:cNvSpPr>
          <p:nvPr/>
        </p:nvSpPr>
        <p:spPr bwMode="auto">
          <a:xfrm>
            <a:off x="580076" y="2082304"/>
            <a:ext cx="52911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CC"/>
              </a:buClr>
              <a:buFont typeface="Wingdings" panose="05000000000000000000" pitchFamily="2" charset="2"/>
              <a:buChar char="ü"/>
            </a:pPr>
            <a:r>
              <a:rPr lang="cs-CZ" altLang="cs-CZ" dirty="0"/>
              <a:t> </a:t>
            </a:r>
            <a:r>
              <a:rPr lang="cs-CZ" altLang="cs-CZ" sz="1600" dirty="0"/>
              <a:t>Srpen 1944 – duben 1946, Amsterdam</a:t>
            </a:r>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Období válečného hladomoru</a:t>
            </a:r>
          </a:p>
          <a:p>
            <a:pPr eaLnBrk="1" hangingPunct="1">
              <a:buClr>
                <a:srgbClr val="0000CC"/>
              </a:buClr>
            </a:pPr>
            <a:r>
              <a:rPr lang="cs-CZ" altLang="cs-CZ" sz="1600" dirty="0"/>
              <a:t>    (zahrnovalo i holandský zimní hladomor)</a:t>
            </a:r>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Podvýživa byla definována separátně pro každý    </a:t>
            </a:r>
          </a:p>
          <a:p>
            <a:pPr eaLnBrk="1" hangingPunct="1">
              <a:buClr>
                <a:srgbClr val="0000CC"/>
              </a:buClr>
            </a:pPr>
            <a:r>
              <a:rPr lang="cs-CZ" altLang="cs-CZ" sz="1600" dirty="0"/>
              <a:t>    trimestr těhotenství, přičemž za hraniční hodnotu     </a:t>
            </a:r>
          </a:p>
          <a:p>
            <a:pPr eaLnBrk="1" hangingPunct="1">
              <a:buClr>
                <a:srgbClr val="0000CC"/>
              </a:buClr>
            </a:pPr>
            <a:r>
              <a:rPr lang="cs-CZ" altLang="cs-CZ" sz="1600" dirty="0"/>
              <a:t>    byl považován denní příjem 1000 kalorií (4180 </a:t>
            </a:r>
            <a:r>
              <a:rPr lang="cs-CZ" altLang="cs-CZ" sz="1600" dirty="0" err="1"/>
              <a:t>kJ</a:t>
            </a:r>
            <a:r>
              <a:rPr lang="cs-CZ" altLang="cs-CZ" sz="1600" dirty="0"/>
              <a:t>)</a:t>
            </a:r>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Rodinná anamnéza zahrnovala 437 rodin se </a:t>
            </a:r>
          </a:p>
          <a:p>
            <a:pPr eaLnBrk="1" hangingPunct="1">
              <a:buClr>
                <a:srgbClr val="0000CC"/>
              </a:buClr>
            </a:pPr>
            <a:r>
              <a:rPr lang="cs-CZ" altLang="cs-CZ" sz="1600" dirty="0"/>
              <a:t>    dvěma sourozenci a 107 rodin se třemi sourozenci </a:t>
            </a:r>
          </a:p>
          <a:p>
            <a:pPr eaLnBrk="1" hangingPunct="1">
              <a:buClr>
                <a:srgbClr val="0000CC"/>
              </a:buClr>
            </a:pPr>
            <a:r>
              <a:rPr lang="cs-CZ" altLang="cs-CZ" sz="1600" dirty="0"/>
              <a:t>    narozenými v letech 1960 až 1985</a:t>
            </a:r>
          </a:p>
          <a:p>
            <a:pPr eaLnBrk="1" hangingPunct="1">
              <a:buClr>
                <a:srgbClr val="0000CC"/>
              </a:buClr>
            </a:pPr>
            <a:endParaRPr lang="cs-CZ" altLang="cs-CZ" sz="1600" dirty="0"/>
          </a:p>
          <a:p>
            <a:pPr eaLnBrk="1" hangingPunct="1">
              <a:buClr>
                <a:srgbClr val="0000CC"/>
              </a:buClr>
            </a:pPr>
            <a:r>
              <a:rPr lang="cs-CZ" altLang="cs-CZ" sz="1600" b="1" dirty="0"/>
              <a:t> </a:t>
            </a:r>
            <a:r>
              <a:rPr lang="cs-CZ" altLang="cs-CZ" sz="1600" b="1" dirty="0">
                <a:solidFill>
                  <a:srgbClr val="FF0000"/>
                </a:solidFill>
              </a:rPr>
              <a:t>Porodní hmotnosti dětí, jejichž matky byly hladomoru vystaveny ve třetím trimestru, sníženy nebyly</a:t>
            </a:r>
            <a:endParaRPr lang="it-IT" altLang="cs-CZ" sz="1600" b="1" dirty="0"/>
          </a:p>
        </p:txBody>
      </p:sp>
      <p:pic>
        <p:nvPicPr>
          <p:cNvPr id="33796" name="Picture 2">
            <a:extLst>
              <a:ext uri="{FF2B5EF4-FFF2-40B4-BE49-F238E27FC236}">
                <a16:creationId xmlns:a16="http://schemas.microsoft.com/office/drawing/2014/main" id="{34922733-2283-4D3C-9F53-EB4446FDE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6" y="1773238"/>
            <a:ext cx="294322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5">
            <a:extLst>
              <a:ext uri="{FF2B5EF4-FFF2-40B4-BE49-F238E27FC236}">
                <a16:creationId xmlns:a16="http://schemas.microsoft.com/office/drawing/2014/main" id="{41DF66AB-6104-40DB-98AB-8531BE3854E7}"/>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bdélník 1">
            <a:extLst>
              <a:ext uri="{FF2B5EF4-FFF2-40B4-BE49-F238E27FC236}">
                <a16:creationId xmlns:a16="http://schemas.microsoft.com/office/drawing/2014/main" id="{E4EB707C-3AAC-4FEB-8666-61E2C36CA0A0}"/>
              </a:ext>
            </a:extLst>
          </p:cNvPr>
          <p:cNvSpPr>
            <a:spLocks noChangeArrowheads="1"/>
          </p:cNvSpPr>
          <p:nvPr/>
        </p:nvSpPr>
        <p:spPr bwMode="auto">
          <a:xfrm>
            <a:off x="2279651" y="2271158"/>
            <a:ext cx="19796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CC"/>
              </a:buClr>
              <a:buFont typeface="Wingdings" panose="05000000000000000000" pitchFamily="2" charset="2"/>
              <a:buChar char="ü"/>
            </a:pPr>
            <a:r>
              <a:rPr lang="cs-CZ" altLang="cs-CZ" sz="1600" dirty="0"/>
              <a:t> 437 rodin se dvěma </a:t>
            </a:r>
          </a:p>
          <a:p>
            <a:pPr eaLnBrk="1" hangingPunct="1">
              <a:buClr>
                <a:srgbClr val="0000CC"/>
              </a:buClr>
            </a:pPr>
            <a:r>
              <a:rPr lang="cs-CZ" altLang="cs-CZ" sz="1600" dirty="0"/>
              <a:t>       sourozenci </a:t>
            </a:r>
          </a:p>
          <a:p>
            <a:pPr eaLnBrk="1" hangingPunct="1">
              <a:buClr>
                <a:srgbClr val="0000CC"/>
              </a:buClr>
            </a:pPr>
            <a:endParaRPr lang="cs-CZ" altLang="cs-CZ" sz="1600" dirty="0"/>
          </a:p>
          <a:p>
            <a:pPr eaLnBrk="1" hangingPunct="1">
              <a:buClr>
                <a:srgbClr val="0000CC"/>
              </a:buClr>
            </a:pPr>
            <a:endParaRPr lang="cs-CZ" altLang="cs-CZ" sz="1600" dirty="0"/>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107 rodin se třemi </a:t>
            </a:r>
          </a:p>
          <a:p>
            <a:pPr eaLnBrk="1" hangingPunct="1">
              <a:buClr>
                <a:srgbClr val="0000CC"/>
              </a:buClr>
            </a:pPr>
            <a:r>
              <a:rPr lang="cs-CZ" altLang="cs-CZ" sz="1600" dirty="0"/>
              <a:t>        sourozenci</a:t>
            </a:r>
          </a:p>
          <a:p>
            <a:pPr eaLnBrk="1" hangingPunct="1">
              <a:buClr>
                <a:srgbClr val="0000CC"/>
              </a:buClr>
            </a:pPr>
            <a:endParaRPr lang="cs-CZ" altLang="cs-CZ" sz="1600" dirty="0"/>
          </a:p>
          <a:p>
            <a:pPr eaLnBrk="1" hangingPunct="1">
              <a:buClr>
                <a:srgbClr val="0000CC"/>
              </a:buClr>
            </a:pPr>
            <a:endParaRPr lang="cs-CZ" altLang="cs-CZ" sz="1600" dirty="0"/>
          </a:p>
          <a:p>
            <a:pPr eaLnBrk="1" hangingPunct="1">
              <a:buClr>
                <a:srgbClr val="0000CC"/>
              </a:buClr>
            </a:pPr>
            <a:endParaRPr lang="cs-CZ" altLang="cs-CZ" sz="1600" dirty="0"/>
          </a:p>
          <a:p>
            <a:pPr eaLnBrk="1" hangingPunct="1">
              <a:buClr>
                <a:srgbClr val="0000CC"/>
              </a:buClr>
              <a:buFont typeface="Wingdings" panose="05000000000000000000" pitchFamily="2" charset="2"/>
              <a:buChar char="ü"/>
            </a:pPr>
            <a:r>
              <a:rPr lang="cs-CZ" altLang="cs-CZ" sz="1600" dirty="0"/>
              <a:t>  narozeni v letech </a:t>
            </a:r>
          </a:p>
          <a:p>
            <a:pPr eaLnBrk="1" hangingPunct="1">
              <a:buClr>
                <a:srgbClr val="0000CC"/>
              </a:buClr>
            </a:pPr>
            <a:r>
              <a:rPr lang="cs-CZ" altLang="cs-CZ" sz="1600" dirty="0"/>
              <a:t>        1960 až 1985</a:t>
            </a:r>
          </a:p>
        </p:txBody>
      </p:sp>
      <p:sp>
        <p:nvSpPr>
          <p:cNvPr id="34819" name="TextBox 17">
            <a:extLst>
              <a:ext uri="{FF2B5EF4-FFF2-40B4-BE49-F238E27FC236}">
                <a16:creationId xmlns:a16="http://schemas.microsoft.com/office/drawing/2014/main" id="{27AD570B-8FB2-426C-BF62-279011D14C05}"/>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19" name="Text Box 2">
            <a:extLst>
              <a:ext uri="{FF2B5EF4-FFF2-40B4-BE49-F238E27FC236}">
                <a16:creationId xmlns:a16="http://schemas.microsoft.com/office/drawing/2014/main" id="{0083D488-7AF6-41CE-B13F-932629ED2688}"/>
              </a:ext>
            </a:extLst>
          </p:cNvPr>
          <p:cNvSpPr txBox="1">
            <a:spLocks noChangeArrowheads="1"/>
          </p:cNvSpPr>
          <p:nvPr/>
        </p:nvSpPr>
        <p:spPr bwMode="auto">
          <a:xfrm>
            <a:off x="3748088" y="401638"/>
            <a:ext cx="6811962" cy="166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1" hangingPunct="1">
              <a:defRPr/>
            </a:pPr>
            <a:r>
              <a:rPr lang="it-IT" b="1" dirty="0">
                <a:solidFill>
                  <a:srgbClr val="002060"/>
                </a:solidFill>
                <a:latin typeface="+mj-lt"/>
              </a:rPr>
              <a:t>Offspring birth weights after maternal intrauterine</a:t>
            </a:r>
            <a:r>
              <a:rPr lang="cs-CZ" b="1" dirty="0">
                <a:solidFill>
                  <a:srgbClr val="002060"/>
                </a:solidFill>
                <a:latin typeface="+mj-lt"/>
              </a:rPr>
              <a:t> </a:t>
            </a:r>
            <a:r>
              <a:rPr lang="it-IT" b="1" dirty="0">
                <a:solidFill>
                  <a:srgbClr val="002060"/>
                </a:solidFill>
                <a:latin typeface="+mj-lt"/>
              </a:rPr>
              <a:t>undernutrition: a comparison within sibships.</a:t>
            </a:r>
            <a:r>
              <a:rPr lang="it-IT" sz="2000" dirty="0">
                <a:solidFill>
                  <a:srgbClr val="002060"/>
                </a:solidFill>
                <a:latin typeface="+mj-lt"/>
              </a:rPr>
              <a:t> </a:t>
            </a:r>
            <a:endParaRPr lang="cs-CZ" sz="2000" dirty="0">
              <a:solidFill>
                <a:srgbClr val="002060"/>
              </a:solidFill>
              <a:latin typeface="+mj-lt"/>
            </a:endParaRPr>
          </a:p>
          <a:p>
            <a:pPr eaLnBrk="1" hangingPunct="1">
              <a:defRPr/>
            </a:pPr>
            <a:endParaRPr lang="cs-CZ" sz="1050" i="1" dirty="0">
              <a:solidFill>
                <a:srgbClr val="002060"/>
              </a:solidFill>
              <a:latin typeface="+mj-lt"/>
            </a:endParaRPr>
          </a:p>
          <a:p>
            <a:pPr eaLnBrk="1" hangingPunct="1">
              <a:defRPr/>
            </a:pPr>
            <a:r>
              <a:rPr lang="it-IT" sz="2000" i="1" dirty="0">
                <a:solidFill>
                  <a:srgbClr val="002060"/>
                </a:solidFill>
                <a:latin typeface="+mj-lt"/>
              </a:rPr>
              <a:t>Lumey LH, Am J Epidemiol 1997; 146:810–819</a:t>
            </a:r>
          </a:p>
        </p:txBody>
      </p:sp>
      <p:grpSp>
        <p:nvGrpSpPr>
          <p:cNvPr id="790539" name="Group 790538">
            <a:extLst>
              <a:ext uri="{FF2B5EF4-FFF2-40B4-BE49-F238E27FC236}">
                <a16:creationId xmlns:a16="http://schemas.microsoft.com/office/drawing/2014/main" id="{E7550C77-1D7E-4D1A-8916-B9F90BFC3C01}"/>
              </a:ext>
            </a:extLst>
          </p:cNvPr>
          <p:cNvGrpSpPr/>
          <p:nvPr/>
        </p:nvGrpSpPr>
        <p:grpSpPr>
          <a:xfrm>
            <a:off x="4223792" y="1630440"/>
            <a:ext cx="6336704" cy="4894905"/>
            <a:chOff x="2861088" y="1628800"/>
            <a:chExt cx="6336704" cy="4894905"/>
          </a:xfrm>
          <a:effectLst>
            <a:outerShdw blurRad="50800" dist="38100" algn="l" rotWithShape="0">
              <a:prstClr val="black">
                <a:alpha val="40000"/>
              </a:prstClr>
            </a:outerShdw>
          </a:effectLst>
        </p:grpSpPr>
        <p:sp>
          <p:nvSpPr>
            <p:cNvPr id="790538" name="Rectangle 790537">
              <a:extLst>
                <a:ext uri="{FF2B5EF4-FFF2-40B4-BE49-F238E27FC236}">
                  <a16:creationId xmlns:a16="http://schemas.microsoft.com/office/drawing/2014/main" id="{A2863114-1413-4C6F-AF38-997F381FE4D4}"/>
                </a:ext>
              </a:extLst>
            </p:cNvPr>
            <p:cNvSpPr/>
            <p:nvPr/>
          </p:nvSpPr>
          <p:spPr>
            <a:xfrm>
              <a:off x="2883773" y="1628800"/>
              <a:ext cx="6314019" cy="4894905"/>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0540" name="Text Box 12">
              <a:extLst>
                <a:ext uri="{FF2B5EF4-FFF2-40B4-BE49-F238E27FC236}">
                  <a16:creationId xmlns:a16="http://schemas.microsoft.com/office/drawing/2014/main" id="{5C60530E-1727-4A75-945E-E4ACA4B0ACDB}"/>
                </a:ext>
              </a:extLst>
            </p:cNvPr>
            <p:cNvSpPr txBox="1">
              <a:spLocks noChangeArrowheads="1"/>
            </p:cNvSpPr>
            <p:nvPr/>
          </p:nvSpPr>
          <p:spPr bwMode="auto">
            <a:xfrm>
              <a:off x="3891885" y="1772918"/>
              <a:ext cx="5252115" cy="1569660"/>
            </a:xfrm>
            <a:prstGeom prst="rect">
              <a:avLst/>
            </a:prstGeom>
            <a:noFill/>
            <a:ln>
              <a:noFill/>
            </a:ln>
            <a:effectLst/>
          </p:spPr>
          <p:txBody>
            <a:bodyPr>
              <a:spAutoFit/>
            </a:bodyPr>
            <a:lstStyle/>
            <a:p>
              <a:pPr eaLnBrk="1" hangingPunct="1">
                <a:defRPr/>
              </a:pPr>
              <a:r>
                <a:rPr lang="cs-CZ" dirty="0"/>
                <a:t>Hmotnost prvorozeného ve srovnání s  hmotností </a:t>
              </a:r>
            </a:p>
            <a:p>
              <a:pPr eaLnBrk="1" hangingPunct="1">
                <a:defRPr/>
              </a:pPr>
              <a:r>
                <a:rPr lang="cs-CZ" dirty="0">
                  <a:effectLst>
                    <a:outerShdw blurRad="38100" dist="38100" dir="2700000" algn="tl">
                      <a:srgbClr val="C0C0C0"/>
                    </a:outerShdw>
                  </a:effectLst>
                </a:rPr>
                <a:t>       </a:t>
              </a:r>
              <a:r>
                <a:rPr lang="cs-CZ" b="1" u="sng" dirty="0">
                  <a:effectLst>
                    <a:outerShdw blurRad="38100" dist="38100" dir="2700000" algn="tl">
                      <a:srgbClr val="C0C0C0"/>
                    </a:outerShdw>
                  </a:effectLst>
                </a:rPr>
                <a:t>druhorozeného</a:t>
              </a:r>
              <a:r>
                <a:rPr lang="cs-CZ" dirty="0">
                  <a:effectLst>
                    <a:outerShdw blurRad="38100" dist="38100" dir="2700000" algn="tl">
                      <a:srgbClr val="C0C0C0"/>
                    </a:outerShdw>
                  </a:effectLst>
                </a:rPr>
                <a:t>         </a:t>
              </a:r>
              <a:r>
                <a:rPr lang="cs-CZ" b="1" u="sng" dirty="0">
                  <a:effectLst>
                    <a:outerShdw blurRad="38100" dist="38100" dir="2700000" algn="tl">
                      <a:srgbClr val="C0C0C0"/>
                    </a:outerShdw>
                  </a:effectLst>
                </a:rPr>
                <a:t>třetirozeného</a:t>
              </a:r>
              <a:endParaRPr lang="it-IT" b="1" u="sng" dirty="0">
                <a:effectLst>
                  <a:outerShdw blurRad="38100" dist="38100" dir="2700000" algn="tl">
                    <a:srgbClr val="C0C0C0"/>
                  </a:outerShdw>
                </a:effectLst>
              </a:endParaRPr>
            </a:p>
          </p:txBody>
        </p:sp>
        <p:grpSp>
          <p:nvGrpSpPr>
            <p:cNvPr id="7" name="Group 6">
              <a:extLst>
                <a:ext uri="{FF2B5EF4-FFF2-40B4-BE49-F238E27FC236}">
                  <a16:creationId xmlns:a16="http://schemas.microsoft.com/office/drawing/2014/main" id="{CA46A067-34A4-4951-911C-36C7DD981653}"/>
                </a:ext>
              </a:extLst>
            </p:cNvPr>
            <p:cNvGrpSpPr/>
            <p:nvPr/>
          </p:nvGrpSpPr>
          <p:grpSpPr>
            <a:xfrm>
              <a:off x="3675862" y="2391589"/>
              <a:ext cx="5040559" cy="3917731"/>
              <a:chOff x="2987825" y="2300507"/>
              <a:chExt cx="5040559" cy="3917731"/>
            </a:xfrm>
          </p:grpSpPr>
          <p:cxnSp>
            <p:nvCxnSpPr>
              <p:cNvPr id="4" name="Straight Connector 3">
                <a:extLst>
                  <a:ext uri="{FF2B5EF4-FFF2-40B4-BE49-F238E27FC236}">
                    <a16:creationId xmlns:a16="http://schemas.microsoft.com/office/drawing/2014/main" id="{95545349-6BED-40E9-AEFF-FAB1887C012C}"/>
                  </a:ext>
                </a:extLst>
              </p:cNvPr>
              <p:cNvCxnSpPr/>
              <p:nvPr/>
            </p:nvCxnSpPr>
            <p:spPr>
              <a:xfrm>
                <a:off x="3203848" y="2300507"/>
                <a:ext cx="0" cy="39177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1EBCDE-AFA5-468B-9623-1FE74B8CD103}"/>
                  </a:ext>
                </a:extLst>
              </p:cNvPr>
              <p:cNvCxnSpPr/>
              <p:nvPr/>
            </p:nvCxnSpPr>
            <p:spPr>
              <a:xfrm flipH="1">
                <a:off x="2987825" y="2489201"/>
                <a:ext cx="504055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C5B6CF5F-15F2-4294-8236-2472572647D7}"/>
                </a:ext>
              </a:extLst>
            </p:cNvPr>
            <p:cNvCxnSpPr/>
            <p:nvPr/>
          </p:nvCxnSpPr>
          <p:spPr>
            <a:xfrm>
              <a:off x="3675862" y="3278782"/>
              <a:ext cx="50405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A977E2-B6FA-4D61-88CE-126F1B764C95}"/>
                </a:ext>
              </a:extLst>
            </p:cNvPr>
            <p:cNvCxnSpPr/>
            <p:nvPr/>
          </p:nvCxnSpPr>
          <p:spPr>
            <a:xfrm>
              <a:off x="3675861" y="3952130"/>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FDD0EB-3704-466D-999B-451C5EB83679}"/>
                </a:ext>
              </a:extLst>
            </p:cNvPr>
            <p:cNvCxnSpPr/>
            <p:nvPr/>
          </p:nvCxnSpPr>
          <p:spPr>
            <a:xfrm>
              <a:off x="3675861" y="4640842"/>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C55A1BA-6A21-4A2D-8F5E-1E6851CAEA08}"/>
                </a:ext>
              </a:extLst>
            </p:cNvPr>
            <p:cNvCxnSpPr/>
            <p:nvPr/>
          </p:nvCxnSpPr>
          <p:spPr>
            <a:xfrm>
              <a:off x="3675861" y="5330442"/>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544ADA-36ED-4B6F-A6A7-EBE4B2A6BD08}"/>
                </a:ext>
              </a:extLst>
            </p:cNvPr>
            <p:cNvCxnSpPr/>
            <p:nvPr/>
          </p:nvCxnSpPr>
          <p:spPr>
            <a:xfrm>
              <a:off x="3675861" y="6030202"/>
              <a:ext cx="5040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1BA8659-3B9E-4B1D-AF43-694181E85193}"/>
                </a:ext>
              </a:extLst>
            </p:cNvPr>
            <p:cNvSpPr/>
            <p:nvPr/>
          </p:nvSpPr>
          <p:spPr>
            <a:xfrm>
              <a:off x="4571828" y="2594570"/>
              <a:ext cx="1408289" cy="17558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it-IT" sz="3600" b="1" dirty="0">
                  <a:solidFill>
                    <a:schemeClr val="bg1"/>
                  </a:solidFill>
                </a:rPr>
                <a:t>-252g</a:t>
              </a:r>
            </a:p>
          </p:txBody>
        </p:sp>
        <p:sp>
          <p:nvSpPr>
            <p:cNvPr id="33" name="Rectangle 32">
              <a:extLst>
                <a:ext uri="{FF2B5EF4-FFF2-40B4-BE49-F238E27FC236}">
                  <a16:creationId xmlns:a16="http://schemas.microsoft.com/office/drawing/2014/main" id="{F2A34B2B-6F3C-4A6D-932A-0ED349984F52}"/>
                </a:ext>
              </a:extLst>
            </p:cNvPr>
            <p:cNvSpPr/>
            <p:nvPr/>
          </p:nvSpPr>
          <p:spPr>
            <a:xfrm>
              <a:off x="6700197" y="2583977"/>
              <a:ext cx="1408289" cy="29819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it-IT" sz="3600" b="1" dirty="0">
                  <a:solidFill>
                    <a:schemeClr val="bg1"/>
                  </a:solidFill>
                </a:rPr>
                <a:t>-419g</a:t>
              </a:r>
            </a:p>
          </p:txBody>
        </p:sp>
        <p:sp>
          <p:nvSpPr>
            <p:cNvPr id="11" name="TextBox 10">
              <a:extLst>
                <a:ext uri="{FF2B5EF4-FFF2-40B4-BE49-F238E27FC236}">
                  <a16:creationId xmlns:a16="http://schemas.microsoft.com/office/drawing/2014/main" id="{1303432A-EAB7-4D77-AC90-7F73C1DFEF1A}"/>
                </a:ext>
              </a:extLst>
            </p:cNvPr>
            <p:cNvSpPr txBox="1"/>
            <p:nvPr/>
          </p:nvSpPr>
          <p:spPr>
            <a:xfrm>
              <a:off x="3387829" y="2338337"/>
              <a:ext cx="380232" cy="461665"/>
            </a:xfrm>
            <a:prstGeom prst="rect">
              <a:avLst/>
            </a:prstGeom>
            <a:noFill/>
          </p:spPr>
          <p:txBody>
            <a:bodyPr wrap="none">
              <a:spAutoFit/>
            </a:bodyPr>
            <a:lstStyle/>
            <a:p>
              <a:pPr eaLnBrk="1" hangingPunct="1">
                <a:defRPr/>
              </a:pPr>
              <a:r>
                <a:rPr lang="cs-CZ" b="1" dirty="0"/>
                <a:t>0</a:t>
              </a:r>
              <a:endParaRPr lang="en-US" b="1" dirty="0"/>
            </a:p>
          </p:txBody>
        </p:sp>
        <p:sp>
          <p:nvSpPr>
            <p:cNvPr id="35" name="TextBox 34">
              <a:extLst>
                <a:ext uri="{FF2B5EF4-FFF2-40B4-BE49-F238E27FC236}">
                  <a16:creationId xmlns:a16="http://schemas.microsoft.com/office/drawing/2014/main" id="{83F9334F-FEA9-4801-A061-A5A449FBCD52}"/>
                </a:ext>
              </a:extLst>
            </p:cNvPr>
            <p:cNvSpPr txBox="1"/>
            <p:nvPr/>
          </p:nvSpPr>
          <p:spPr>
            <a:xfrm>
              <a:off x="2861088" y="3058417"/>
              <a:ext cx="994183" cy="461665"/>
            </a:xfrm>
            <a:prstGeom prst="rect">
              <a:avLst/>
            </a:prstGeom>
            <a:noFill/>
          </p:spPr>
          <p:txBody>
            <a:bodyPr wrap="none">
              <a:spAutoFit/>
            </a:bodyPr>
            <a:lstStyle/>
            <a:p>
              <a:pPr eaLnBrk="1" hangingPunct="1">
                <a:defRPr/>
              </a:pPr>
              <a:r>
                <a:rPr lang="cs-CZ" b="1" dirty="0"/>
                <a:t>- 100</a:t>
              </a:r>
              <a:endParaRPr lang="en-US" b="1" dirty="0"/>
            </a:p>
          </p:txBody>
        </p:sp>
        <p:sp>
          <p:nvSpPr>
            <p:cNvPr id="36" name="TextBox 35">
              <a:extLst>
                <a:ext uri="{FF2B5EF4-FFF2-40B4-BE49-F238E27FC236}">
                  <a16:creationId xmlns:a16="http://schemas.microsoft.com/office/drawing/2014/main" id="{B56BE6FF-FF98-4C1A-958B-1E584059F01F}"/>
                </a:ext>
              </a:extLst>
            </p:cNvPr>
            <p:cNvSpPr txBox="1"/>
            <p:nvPr/>
          </p:nvSpPr>
          <p:spPr>
            <a:xfrm>
              <a:off x="2861088" y="3736106"/>
              <a:ext cx="994183" cy="461665"/>
            </a:xfrm>
            <a:prstGeom prst="rect">
              <a:avLst/>
            </a:prstGeom>
            <a:noFill/>
          </p:spPr>
          <p:txBody>
            <a:bodyPr wrap="none">
              <a:spAutoFit/>
            </a:bodyPr>
            <a:lstStyle/>
            <a:p>
              <a:pPr eaLnBrk="1" hangingPunct="1">
                <a:defRPr/>
              </a:pPr>
              <a:r>
                <a:rPr lang="cs-CZ" b="1" dirty="0"/>
                <a:t>- 200</a:t>
              </a:r>
              <a:endParaRPr lang="en-US" b="1" dirty="0"/>
            </a:p>
          </p:txBody>
        </p:sp>
        <p:sp>
          <p:nvSpPr>
            <p:cNvPr id="37" name="TextBox 36">
              <a:extLst>
                <a:ext uri="{FF2B5EF4-FFF2-40B4-BE49-F238E27FC236}">
                  <a16:creationId xmlns:a16="http://schemas.microsoft.com/office/drawing/2014/main" id="{C1C2E808-63E5-4C7E-9BE8-7AC6A3A4F7AB}"/>
                </a:ext>
              </a:extLst>
            </p:cNvPr>
            <p:cNvSpPr txBox="1"/>
            <p:nvPr/>
          </p:nvSpPr>
          <p:spPr>
            <a:xfrm>
              <a:off x="2861088" y="4426569"/>
              <a:ext cx="994183" cy="461665"/>
            </a:xfrm>
            <a:prstGeom prst="rect">
              <a:avLst/>
            </a:prstGeom>
            <a:noFill/>
          </p:spPr>
          <p:txBody>
            <a:bodyPr wrap="none">
              <a:spAutoFit/>
            </a:bodyPr>
            <a:lstStyle/>
            <a:p>
              <a:pPr eaLnBrk="1" hangingPunct="1">
                <a:defRPr/>
              </a:pPr>
              <a:r>
                <a:rPr lang="cs-CZ" b="1" dirty="0"/>
                <a:t>- 300</a:t>
              </a:r>
              <a:endParaRPr lang="en-US" b="1" dirty="0"/>
            </a:p>
          </p:txBody>
        </p:sp>
        <p:sp>
          <p:nvSpPr>
            <p:cNvPr id="38" name="TextBox 37">
              <a:extLst>
                <a:ext uri="{FF2B5EF4-FFF2-40B4-BE49-F238E27FC236}">
                  <a16:creationId xmlns:a16="http://schemas.microsoft.com/office/drawing/2014/main" id="{B1A91F23-FFE5-41C6-8BC9-73689D2E43DB}"/>
                </a:ext>
              </a:extLst>
            </p:cNvPr>
            <p:cNvSpPr txBox="1"/>
            <p:nvPr/>
          </p:nvSpPr>
          <p:spPr>
            <a:xfrm>
              <a:off x="2861088" y="5104258"/>
              <a:ext cx="994183" cy="461665"/>
            </a:xfrm>
            <a:prstGeom prst="rect">
              <a:avLst/>
            </a:prstGeom>
            <a:noFill/>
          </p:spPr>
          <p:txBody>
            <a:bodyPr wrap="none">
              <a:spAutoFit/>
            </a:bodyPr>
            <a:lstStyle/>
            <a:p>
              <a:pPr eaLnBrk="1" hangingPunct="1">
                <a:defRPr/>
              </a:pPr>
              <a:r>
                <a:rPr lang="cs-CZ" b="1" dirty="0"/>
                <a:t>- 400</a:t>
              </a:r>
              <a:endParaRPr lang="en-US" b="1" dirty="0"/>
            </a:p>
          </p:txBody>
        </p:sp>
        <p:sp>
          <p:nvSpPr>
            <p:cNvPr id="39" name="TextBox 38">
              <a:extLst>
                <a:ext uri="{FF2B5EF4-FFF2-40B4-BE49-F238E27FC236}">
                  <a16:creationId xmlns:a16="http://schemas.microsoft.com/office/drawing/2014/main" id="{3989D7ED-0008-4AE4-8A8F-C08002CB9978}"/>
                </a:ext>
              </a:extLst>
            </p:cNvPr>
            <p:cNvSpPr txBox="1"/>
            <p:nvPr/>
          </p:nvSpPr>
          <p:spPr>
            <a:xfrm>
              <a:off x="2883773" y="5824338"/>
              <a:ext cx="994183" cy="461665"/>
            </a:xfrm>
            <a:prstGeom prst="rect">
              <a:avLst/>
            </a:prstGeom>
            <a:noFill/>
          </p:spPr>
          <p:txBody>
            <a:bodyPr wrap="none">
              <a:spAutoFit/>
            </a:bodyPr>
            <a:lstStyle/>
            <a:p>
              <a:pPr eaLnBrk="1" hangingPunct="1">
                <a:defRPr/>
              </a:pPr>
              <a:r>
                <a:rPr lang="cs-CZ" b="1" dirty="0"/>
                <a:t>- 500</a:t>
              </a:r>
              <a:endParaRPr lang="en-US" b="1" dirty="0"/>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5BD421E1-294E-4099-B70C-9CC6B1D84FFB}"/>
              </a:ext>
            </a:extLst>
          </p:cNvPr>
          <p:cNvSpPr/>
          <p:nvPr/>
        </p:nvSpPr>
        <p:spPr>
          <a:xfrm>
            <a:off x="1631950" y="1196975"/>
            <a:ext cx="5976938" cy="5047536"/>
          </a:xfrm>
          <a:prstGeom prst="rect">
            <a:avLst/>
          </a:prstGeom>
          <a:solidFill>
            <a:srgbClr val="FFFFCC"/>
          </a:solidFill>
          <a:ln w="28575">
            <a:solidFill>
              <a:srgbClr val="996633"/>
            </a:solidFill>
          </a:ln>
          <a:effectLst>
            <a:outerShdw blurRad="50800" dist="38100" dir="2700000" algn="tl" rotWithShape="0">
              <a:prstClr val="black">
                <a:alpha val="40000"/>
              </a:prstClr>
            </a:outerShdw>
          </a:effectLst>
        </p:spPr>
        <p:txBody>
          <a:bodyPr>
            <a:spAutoFit/>
          </a:bodyPr>
          <a:lstStyle/>
          <a:p>
            <a:pPr algn="just" eaLnBrk="1" hangingPunct="1">
              <a:defRPr/>
            </a:pPr>
            <a:endParaRPr lang="cs-CZ" sz="1100" b="1" dirty="0"/>
          </a:p>
          <a:p>
            <a:pPr algn="just" eaLnBrk="1" hangingPunct="1">
              <a:defRPr/>
            </a:pPr>
            <a:r>
              <a:rPr lang="cs-CZ" sz="1800" b="1" dirty="0"/>
              <a:t>Vrozené vs. získané charakteristiky</a:t>
            </a:r>
          </a:p>
          <a:p>
            <a:pPr algn="just" eaLnBrk="1" hangingPunct="1">
              <a:defRPr/>
            </a:pPr>
            <a:r>
              <a:rPr lang="cs-CZ" sz="1800" dirty="0"/>
              <a:t> </a:t>
            </a:r>
          </a:p>
          <a:p>
            <a:pPr algn="just" eaLnBrk="1" hangingPunct="1">
              <a:defRPr/>
            </a:pPr>
            <a:r>
              <a:rPr lang="cs-CZ" sz="1800" dirty="0"/>
              <a:t>V své knize z roku 1809 „</a:t>
            </a:r>
            <a:r>
              <a:rPr lang="cs-CZ" sz="1800" b="1" i="1" dirty="0" err="1"/>
              <a:t>Philosophie</a:t>
            </a:r>
            <a:r>
              <a:rPr lang="cs-CZ" sz="1800" b="1" i="1" dirty="0"/>
              <a:t> </a:t>
            </a:r>
            <a:r>
              <a:rPr lang="cs-CZ" sz="1800" b="1" i="1" dirty="0" err="1"/>
              <a:t>Zoologique</a:t>
            </a:r>
            <a:r>
              <a:rPr lang="cs-CZ" sz="1800" dirty="0"/>
              <a:t>“ uvádí Jean-</a:t>
            </a:r>
            <a:r>
              <a:rPr lang="cs-CZ" sz="1800" dirty="0" err="1"/>
              <a:t>Baptiste</a:t>
            </a:r>
            <a:r>
              <a:rPr lang="cs-CZ" sz="1800" dirty="0"/>
              <a:t> </a:t>
            </a:r>
            <a:r>
              <a:rPr lang="cs-CZ" sz="1800" dirty="0" err="1"/>
              <a:t>Lamarck</a:t>
            </a:r>
            <a:r>
              <a:rPr lang="cs-CZ" sz="1800" dirty="0"/>
              <a:t>, že každý druh čelí unikátnímu typu stimulace ze svého okolí. Tyto vlivy označil jako „nervová tekutina“. Podle </a:t>
            </a:r>
            <a:r>
              <a:rPr lang="cs-CZ" sz="1800" dirty="0" err="1"/>
              <a:t>Lamarcka</a:t>
            </a:r>
            <a:r>
              <a:rPr lang="cs-CZ" sz="1800" dirty="0"/>
              <a:t> může být tato nervová tekutina přenášena na jednotlivé potomky. </a:t>
            </a:r>
          </a:p>
          <a:p>
            <a:pPr algn="just" eaLnBrk="1" hangingPunct="1">
              <a:defRPr/>
            </a:pPr>
            <a:r>
              <a:rPr lang="cs-CZ" sz="1800" dirty="0"/>
              <a:t> </a:t>
            </a:r>
          </a:p>
          <a:p>
            <a:pPr algn="just" eaLnBrk="1" hangingPunct="1">
              <a:defRPr/>
            </a:pPr>
            <a:r>
              <a:rPr lang="cs-CZ" sz="1800" dirty="0"/>
              <a:t>Lamarkismus byl standardním vysvětlením některých mechanismů evoluce až do doby, kdy Charles Darwin a Alfred </a:t>
            </a:r>
            <a:r>
              <a:rPr lang="cs-CZ" sz="1800" dirty="0" err="1"/>
              <a:t>Russel</a:t>
            </a:r>
            <a:r>
              <a:rPr lang="cs-CZ" sz="1800" dirty="0"/>
              <a:t> </a:t>
            </a:r>
            <a:r>
              <a:rPr lang="cs-CZ" sz="1800" dirty="0" err="1"/>
              <a:t>Wallace</a:t>
            </a:r>
            <a:r>
              <a:rPr lang="cs-CZ" sz="1800" dirty="0"/>
              <a:t> přišli s teorií evoluce přirozeným výběrem v roce 1859. Revidovaná teorie </a:t>
            </a:r>
            <a:r>
              <a:rPr lang="cs-CZ" sz="1800" dirty="0" err="1"/>
              <a:t>neolamarkismu</a:t>
            </a:r>
            <a:r>
              <a:rPr lang="cs-CZ" sz="1800" dirty="0"/>
              <a:t> už nepřitáhla dostatečnou pozornost v rámci vědecké komunity. Jako obecně přijímaná teorie tedy dlouhou dobu platilo, že získané charakteristiky se nemohou dědit.</a:t>
            </a:r>
          </a:p>
          <a:p>
            <a:pPr algn="just" eaLnBrk="1" hangingPunct="1">
              <a:defRPr/>
            </a:pPr>
            <a:endParaRPr lang="cs-CZ" sz="500" dirty="0"/>
          </a:p>
        </p:txBody>
      </p:sp>
      <p:sp>
        <p:nvSpPr>
          <p:cNvPr id="38915" name="TextBox 3">
            <a:extLst>
              <a:ext uri="{FF2B5EF4-FFF2-40B4-BE49-F238E27FC236}">
                <a16:creationId xmlns:a16="http://schemas.microsoft.com/office/drawing/2014/main" id="{5108F304-5383-42EC-BC11-1097E7F44E23}"/>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8916" name="Nadpis 1">
            <a:extLst>
              <a:ext uri="{FF2B5EF4-FFF2-40B4-BE49-F238E27FC236}">
                <a16:creationId xmlns:a16="http://schemas.microsoft.com/office/drawing/2014/main" id="{35BE90ED-4007-4F95-BF19-B60FACAF4D5E}"/>
              </a:ext>
            </a:extLst>
          </p:cNvPr>
          <p:cNvSpPr txBox="1">
            <a:spLocks/>
          </p:cNvSpPr>
          <p:nvPr/>
        </p:nvSpPr>
        <p:spPr bwMode="auto">
          <a:xfrm>
            <a:off x="90193" y="-10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dirty="0" err="1">
                <a:solidFill>
                  <a:schemeClr val="tx2"/>
                </a:solidFill>
                <a:latin typeface="Calibri" panose="020F0502020204030204" pitchFamily="34" charset="0"/>
              </a:rPr>
              <a:t>Transgenerační</a:t>
            </a:r>
            <a:r>
              <a:rPr lang="cs-CZ" altLang="cs-CZ" sz="4000" b="1" dirty="0">
                <a:solidFill>
                  <a:schemeClr val="tx2"/>
                </a:solidFill>
                <a:latin typeface="Calibri" panose="020F0502020204030204" pitchFamily="34" charset="0"/>
              </a:rPr>
              <a:t> dědičnost</a:t>
            </a:r>
          </a:p>
        </p:txBody>
      </p:sp>
      <p:sp>
        <p:nvSpPr>
          <p:cNvPr id="38917" name="Rectangle 6">
            <a:extLst>
              <a:ext uri="{FF2B5EF4-FFF2-40B4-BE49-F238E27FC236}">
                <a16:creationId xmlns:a16="http://schemas.microsoft.com/office/drawing/2014/main" id="{DEBEC0FF-8AA4-411D-8353-F8C3127B90B7}"/>
              </a:ext>
            </a:extLst>
          </p:cNvPr>
          <p:cNvSpPr>
            <a:spLocks noChangeArrowheads="1"/>
          </p:cNvSpPr>
          <p:nvPr/>
        </p:nvSpPr>
        <p:spPr bwMode="auto">
          <a:xfrm>
            <a:off x="7248526" y="6423026"/>
            <a:ext cx="32750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700"/>
              <a:t>http://ecx.images-amazon.com/images/I/51ZQ0F3QBJL._SL500_AA300_.jpg</a:t>
            </a:r>
          </a:p>
        </p:txBody>
      </p:sp>
      <p:pic>
        <p:nvPicPr>
          <p:cNvPr id="38918" name="Picture 2" descr="http://ecx.images-amazon.com/images/I/51ZQ0F3QBJL._SL500_AA300_.jpg">
            <a:extLst>
              <a:ext uri="{FF2B5EF4-FFF2-40B4-BE49-F238E27FC236}">
                <a16:creationId xmlns:a16="http://schemas.microsoft.com/office/drawing/2014/main" id="{0C3E4F9C-BD6A-4799-A848-CE5E209B3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23" t="1978" r="19742"/>
          <a:stretch>
            <a:fillRect/>
          </a:stretch>
        </p:blipFill>
        <p:spPr bwMode="auto">
          <a:xfrm>
            <a:off x="7751764" y="1528764"/>
            <a:ext cx="2835275"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Zástupný symbol pro obsah 1">
            <a:extLst>
              <a:ext uri="{FF2B5EF4-FFF2-40B4-BE49-F238E27FC236}">
                <a16:creationId xmlns:a16="http://schemas.microsoft.com/office/drawing/2014/main" id="{3C9ABBEC-965E-4939-BC50-45CF7575F4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32176" y="1341438"/>
            <a:ext cx="6696075" cy="4845050"/>
          </a:xfrm>
        </p:spPr>
      </p:pic>
      <p:sp>
        <p:nvSpPr>
          <p:cNvPr id="39939" name="TextBox 3">
            <a:extLst>
              <a:ext uri="{FF2B5EF4-FFF2-40B4-BE49-F238E27FC236}">
                <a16:creationId xmlns:a16="http://schemas.microsoft.com/office/drawing/2014/main" id="{5DDBA697-442B-4095-800E-F077D5A6B420}"/>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5" name="Nadpis 1">
            <a:extLst>
              <a:ext uri="{FF2B5EF4-FFF2-40B4-BE49-F238E27FC236}">
                <a16:creationId xmlns:a16="http://schemas.microsoft.com/office/drawing/2014/main" id="{F1D4D51C-C6B2-4354-9EAC-6BBBFA80ABED}"/>
              </a:ext>
            </a:extLst>
          </p:cNvPr>
          <p:cNvSpPr txBox="1">
            <a:spLocks/>
          </p:cNvSpPr>
          <p:nvPr/>
        </p:nvSpPr>
        <p:spPr>
          <a:xfrm>
            <a:off x="303949" y="0"/>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Fetální modelování</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F7FE8F58-443A-4A16-95AE-62D9144606BC}"/>
              </a:ext>
            </a:extLst>
          </p:cNvPr>
          <p:cNvSpPr>
            <a:spLocks noChangeArrowheads="1"/>
          </p:cNvSpPr>
          <p:nvPr/>
        </p:nvSpPr>
        <p:spPr bwMode="auto">
          <a:xfrm>
            <a:off x="5359400" y="2017714"/>
            <a:ext cx="1841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cs-CZ" sz="1000">
              <a:solidFill>
                <a:srgbClr val="000000"/>
              </a:solidFill>
              <a:latin typeface="Comic Sans MS" panose="030F0702030302020204" pitchFamily="66" charset="0"/>
              <a:ea typeface="MS PGothic" panose="020B0600070205080204" pitchFamily="34" charset="-128"/>
            </a:endParaRPr>
          </a:p>
          <a:p>
            <a:pPr eaLnBrk="1" hangingPunct="1">
              <a:spcBef>
                <a:spcPct val="50000"/>
              </a:spcBef>
            </a:pPr>
            <a:endParaRPr lang="en-US" altLang="cs-CZ" sz="1000">
              <a:solidFill>
                <a:srgbClr val="000000"/>
              </a:solidFill>
              <a:latin typeface="Comic Sans MS" panose="030F0702030302020204" pitchFamily="66" charset="0"/>
              <a:ea typeface="MS PGothic" panose="020B0600070205080204" pitchFamily="34" charset="-128"/>
            </a:endParaRPr>
          </a:p>
        </p:txBody>
      </p:sp>
      <p:sp>
        <p:nvSpPr>
          <p:cNvPr id="22" name="Rectangle 22">
            <a:extLst>
              <a:ext uri="{FF2B5EF4-FFF2-40B4-BE49-F238E27FC236}">
                <a16:creationId xmlns:a16="http://schemas.microsoft.com/office/drawing/2014/main" id="{B3F413A8-2B57-4732-A256-C50E9F480A45}"/>
              </a:ext>
            </a:extLst>
          </p:cNvPr>
          <p:cNvSpPr/>
          <p:nvPr/>
        </p:nvSpPr>
        <p:spPr>
          <a:xfrm>
            <a:off x="7831138" y="5057776"/>
            <a:ext cx="2728912" cy="1323975"/>
          </a:xfrm>
          <a:prstGeom prst="rect">
            <a:avLst/>
          </a:prstGeom>
        </p:spPr>
        <p:txBody>
          <a:bodyPr>
            <a:spAutoFit/>
          </a:bodyPr>
          <a:lstStyle/>
          <a:p>
            <a:pPr algn="ctr" fontAlgn="auto">
              <a:spcBef>
                <a:spcPts val="0"/>
              </a:spcBef>
              <a:spcAft>
                <a:spcPts val="0"/>
              </a:spcAft>
              <a:defRPr/>
            </a:pPr>
            <a:r>
              <a:rPr lang="cs-CZ" sz="1600" b="1" dirty="0">
                <a:solidFill>
                  <a:srgbClr val="FF0000"/>
                </a:solidFill>
                <a:effectLst>
                  <a:outerShdw blurRad="38100" dist="38100" dir="2700000" algn="tl">
                    <a:srgbClr val="FFFFFF"/>
                  </a:outerShdw>
                </a:effectLst>
                <a:latin typeface="Calibri" pitchFamily="34" charset="0"/>
              </a:rPr>
              <a:t>Ztráta epigenetické odpovědi</a:t>
            </a:r>
          </a:p>
          <a:p>
            <a:pPr algn="ctr" fontAlgn="auto">
              <a:spcBef>
                <a:spcPts val="0"/>
              </a:spcBef>
              <a:spcAft>
                <a:spcPts val="0"/>
              </a:spcAft>
              <a:defRPr/>
            </a:pPr>
            <a:endParaRPr lang="cs-CZ" sz="1600" b="1" dirty="0">
              <a:solidFill>
                <a:srgbClr val="FF0000"/>
              </a:solidFill>
              <a:effectLst>
                <a:outerShdw blurRad="38100" dist="38100" dir="2700000" algn="tl">
                  <a:srgbClr val="FFFFFF"/>
                </a:outerShdw>
              </a:effectLst>
              <a:latin typeface="Calibri" pitchFamily="34" charset="0"/>
            </a:endParaRPr>
          </a:p>
          <a:p>
            <a:pPr algn="ctr" fontAlgn="auto">
              <a:spcBef>
                <a:spcPts val="0"/>
              </a:spcBef>
              <a:spcAft>
                <a:spcPts val="0"/>
              </a:spcAft>
              <a:defRPr/>
            </a:pPr>
            <a:r>
              <a:rPr lang="cs-CZ" sz="1600" b="1" dirty="0">
                <a:solidFill>
                  <a:srgbClr val="FF0000"/>
                </a:solidFill>
                <a:effectLst>
                  <a:outerShdw blurRad="38100" dist="38100" dir="2700000" algn="tl">
                    <a:srgbClr val="FFFFFF"/>
                  </a:outerShdw>
                </a:effectLst>
                <a:latin typeface="Calibri" pitchFamily="34" charset="0"/>
              </a:rPr>
              <a:t>Ztráta fenotypické plasticity</a:t>
            </a:r>
          </a:p>
          <a:p>
            <a:pPr algn="ctr" fontAlgn="auto">
              <a:spcBef>
                <a:spcPts val="0"/>
              </a:spcBef>
              <a:spcAft>
                <a:spcPts val="0"/>
              </a:spcAft>
              <a:defRPr/>
            </a:pPr>
            <a:endParaRPr lang="cs-CZ" sz="1600" b="1" dirty="0">
              <a:solidFill>
                <a:srgbClr val="FF0000"/>
              </a:solidFill>
              <a:effectLst>
                <a:outerShdw blurRad="38100" dist="38100" dir="2700000" algn="tl">
                  <a:srgbClr val="FFFFFF"/>
                </a:outerShdw>
              </a:effectLst>
              <a:latin typeface="Calibri" pitchFamily="34" charset="0"/>
            </a:endParaRPr>
          </a:p>
          <a:p>
            <a:pPr algn="ctr" fontAlgn="auto">
              <a:spcBef>
                <a:spcPts val="0"/>
              </a:spcBef>
              <a:spcAft>
                <a:spcPts val="0"/>
              </a:spcAft>
              <a:defRPr/>
            </a:pPr>
            <a:r>
              <a:rPr lang="cs-CZ" sz="1600" b="1" dirty="0">
                <a:solidFill>
                  <a:srgbClr val="FF0000"/>
                </a:solidFill>
                <a:effectLst>
                  <a:outerShdw blurRad="38100" dist="38100" dir="2700000" algn="tl">
                    <a:srgbClr val="FFFFFF"/>
                  </a:outerShdw>
                </a:effectLst>
                <a:latin typeface="Calibri" pitchFamily="34" charset="0"/>
              </a:rPr>
              <a:t>Onemocnění</a:t>
            </a:r>
            <a:r>
              <a:rPr lang="sv-SE" sz="1600" b="1" dirty="0">
                <a:solidFill>
                  <a:srgbClr val="FF0000"/>
                </a:solidFill>
                <a:effectLst>
                  <a:outerShdw blurRad="38100" dist="38100" dir="2700000" algn="tl">
                    <a:srgbClr val="FFFFFF"/>
                  </a:outerShdw>
                </a:effectLst>
                <a:latin typeface="Calibri" pitchFamily="34" charset="0"/>
              </a:rPr>
              <a:t>, </a:t>
            </a:r>
            <a:r>
              <a:rPr lang="cs-CZ" sz="1600" b="1" dirty="0">
                <a:solidFill>
                  <a:srgbClr val="FF0000"/>
                </a:solidFill>
                <a:effectLst>
                  <a:outerShdw blurRad="38100" dist="38100" dir="2700000" algn="tl">
                    <a:srgbClr val="FFFFFF"/>
                  </a:outerShdw>
                </a:effectLst>
                <a:latin typeface="Calibri" pitchFamily="34" charset="0"/>
              </a:rPr>
              <a:t>věk</a:t>
            </a:r>
            <a:r>
              <a:rPr lang="sv-SE" sz="1600" b="1" dirty="0">
                <a:solidFill>
                  <a:srgbClr val="FF0000"/>
                </a:solidFill>
                <a:effectLst>
                  <a:outerShdw blurRad="38100" dist="38100" dir="2700000" algn="tl">
                    <a:srgbClr val="FFFFFF"/>
                  </a:outerShdw>
                </a:effectLst>
                <a:latin typeface="Calibri" pitchFamily="34" charset="0"/>
              </a:rPr>
              <a:t>, </a:t>
            </a:r>
            <a:r>
              <a:rPr lang="cs-CZ" sz="1600" b="1" dirty="0">
                <a:solidFill>
                  <a:srgbClr val="FF0000"/>
                </a:solidFill>
                <a:effectLst>
                  <a:outerShdw blurRad="38100" dist="38100" dir="2700000" algn="tl">
                    <a:srgbClr val="FFFFFF"/>
                  </a:outerShdw>
                </a:effectLst>
                <a:latin typeface="Calibri" pitchFamily="34" charset="0"/>
              </a:rPr>
              <a:t>chování</a:t>
            </a:r>
            <a:r>
              <a:rPr lang="sv-SE" sz="1600" b="1" dirty="0">
                <a:solidFill>
                  <a:srgbClr val="FF0000"/>
                </a:solidFill>
                <a:effectLst>
                  <a:outerShdw blurRad="38100" dist="38100" dir="2700000" algn="tl">
                    <a:srgbClr val="FFFFFF"/>
                  </a:outerShdw>
                </a:effectLst>
                <a:latin typeface="Calibri" pitchFamily="34" charset="0"/>
              </a:rPr>
              <a:t>?</a:t>
            </a:r>
          </a:p>
        </p:txBody>
      </p:sp>
      <p:sp>
        <p:nvSpPr>
          <p:cNvPr id="41988" name="TextBox 23">
            <a:extLst>
              <a:ext uri="{FF2B5EF4-FFF2-40B4-BE49-F238E27FC236}">
                <a16:creationId xmlns:a16="http://schemas.microsoft.com/office/drawing/2014/main" id="{784C4415-4B40-475D-A019-03C72DD01786}"/>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grpSp>
        <p:nvGrpSpPr>
          <p:cNvPr id="58" name="Skupina 57">
            <a:extLst>
              <a:ext uri="{FF2B5EF4-FFF2-40B4-BE49-F238E27FC236}">
                <a16:creationId xmlns:a16="http://schemas.microsoft.com/office/drawing/2014/main" id="{9C2D442F-2134-4CB1-82D7-E99B60BAAD62}"/>
              </a:ext>
            </a:extLst>
          </p:cNvPr>
          <p:cNvGrpSpPr>
            <a:grpSpLocks/>
          </p:cNvGrpSpPr>
          <p:nvPr/>
        </p:nvGrpSpPr>
        <p:grpSpPr bwMode="auto">
          <a:xfrm>
            <a:off x="5087939" y="3189287"/>
            <a:ext cx="1754062" cy="1205372"/>
            <a:chOff x="3563888" y="3188942"/>
            <a:chExt cx="1753866" cy="1206032"/>
          </a:xfrm>
        </p:grpSpPr>
        <p:grpSp>
          <p:nvGrpSpPr>
            <p:cNvPr id="25" name="Skupina 44">
              <a:extLst>
                <a:ext uri="{FF2B5EF4-FFF2-40B4-BE49-F238E27FC236}">
                  <a16:creationId xmlns:a16="http://schemas.microsoft.com/office/drawing/2014/main" id="{743F2B65-A557-4E87-ADB0-879A201476D9}"/>
                </a:ext>
              </a:extLst>
            </p:cNvPr>
            <p:cNvGrpSpPr/>
            <p:nvPr/>
          </p:nvGrpSpPr>
          <p:grpSpPr>
            <a:xfrm rot="1000991">
              <a:off x="3563888" y="3188942"/>
              <a:ext cx="1492077" cy="1053978"/>
              <a:chOff x="1511300" y="1866900"/>
              <a:chExt cx="1492250" cy="1054100"/>
            </a:xfrm>
            <a:effectLst>
              <a:outerShdw blurRad="50800" dist="38100" dir="2700000" algn="tl" rotWithShape="0">
                <a:prstClr val="black">
                  <a:alpha val="40000"/>
                </a:prstClr>
              </a:outerShdw>
            </a:effectLst>
          </p:grpSpPr>
          <p:cxnSp>
            <p:nvCxnSpPr>
              <p:cNvPr id="26" name="Přímá spojnice 9">
                <a:extLst>
                  <a:ext uri="{FF2B5EF4-FFF2-40B4-BE49-F238E27FC236}">
                    <a16:creationId xmlns:a16="http://schemas.microsoft.com/office/drawing/2014/main" id="{FF0E7B12-BDE0-403B-BFD0-8D599312127A}"/>
                  </a:ext>
                </a:extLst>
              </p:cNvPr>
              <p:cNvCxnSpPr/>
              <p:nvPr/>
            </p:nvCxnSpPr>
            <p:spPr>
              <a:xfrm>
                <a:off x="1605408" y="2580903"/>
                <a:ext cx="144016" cy="311150"/>
              </a:xfrm>
              <a:prstGeom prst="line">
                <a:avLst/>
              </a:prstGeom>
              <a:noFill/>
              <a:ln w="38100" cap="flat" cmpd="sng" algn="ctr">
                <a:solidFill>
                  <a:srgbClr val="C0504D">
                    <a:lumMod val="50000"/>
                  </a:srgbClr>
                </a:solidFill>
                <a:prstDash val="solid"/>
              </a:ln>
              <a:effectLst/>
            </p:spPr>
          </p:cxnSp>
          <p:cxnSp>
            <p:nvCxnSpPr>
              <p:cNvPr id="27" name="Přímá spojnice 14">
                <a:extLst>
                  <a:ext uri="{FF2B5EF4-FFF2-40B4-BE49-F238E27FC236}">
                    <a16:creationId xmlns:a16="http://schemas.microsoft.com/office/drawing/2014/main" id="{E7B80EDA-FA2D-48C8-8D83-A414249E3B51}"/>
                  </a:ext>
                </a:extLst>
              </p:cNvPr>
              <p:cNvCxnSpPr/>
              <p:nvPr/>
            </p:nvCxnSpPr>
            <p:spPr>
              <a:xfrm>
                <a:off x="1703337" y="2613102"/>
                <a:ext cx="82650" cy="178567"/>
              </a:xfrm>
              <a:prstGeom prst="line">
                <a:avLst/>
              </a:prstGeom>
              <a:noFill/>
              <a:ln w="38100" cap="flat" cmpd="sng" algn="ctr">
                <a:solidFill>
                  <a:srgbClr val="C0504D">
                    <a:lumMod val="50000"/>
                  </a:srgbClr>
                </a:solidFill>
                <a:prstDash val="solid"/>
              </a:ln>
              <a:effectLst/>
            </p:spPr>
          </p:cxnSp>
          <p:cxnSp>
            <p:nvCxnSpPr>
              <p:cNvPr id="28" name="Přímá spojnice 16">
                <a:extLst>
                  <a:ext uri="{FF2B5EF4-FFF2-40B4-BE49-F238E27FC236}">
                    <a16:creationId xmlns:a16="http://schemas.microsoft.com/office/drawing/2014/main" id="{FC7E03F6-1CAE-48A3-8FC1-88CB85FC0A9D}"/>
                  </a:ext>
                </a:extLst>
              </p:cNvPr>
              <p:cNvCxnSpPr>
                <a:stCxn id="43" idx="2"/>
                <a:endCxn id="42" idx="2"/>
              </p:cNvCxnSpPr>
              <p:nvPr/>
            </p:nvCxnSpPr>
            <p:spPr>
              <a:xfrm>
                <a:off x="1816100" y="2501900"/>
                <a:ext cx="120650" cy="241300"/>
              </a:xfrm>
              <a:prstGeom prst="line">
                <a:avLst/>
              </a:prstGeom>
              <a:noFill/>
              <a:ln w="38100" cap="flat" cmpd="sng" algn="ctr">
                <a:solidFill>
                  <a:srgbClr val="C0504D">
                    <a:lumMod val="50000"/>
                  </a:srgbClr>
                </a:solidFill>
                <a:prstDash val="solid"/>
              </a:ln>
              <a:effectLst/>
            </p:spPr>
          </p:cxnSp>
          <p:cxnSp>
            <p:nvCxnSpPr>
              <p:cNvPr id="29" name="Přímá spojnice 17">
                <a:extLst>
                  <a:ext uri="{FF2B5EF4-FFF2-40B4-BE49-F238E27FC236}">
                    <a16:creationId xmlns:a16="http://schemas.microsoft.com/office/drawing/2014/main" id="{09B16AF9-9E51-49C5-ABF3-CF0AB5E70DC5}"/>
                  </a:ext>
                </a:extLst>
              </p:cNvPr>
              <p:cNvCxnSpPr/>
              <p:nvPr/>
            </p:nvCxnSpPr>
            <p:spPr>
              <a:xfrm>
                <a:off x="1870148" y="2403749"/>
                <a:ext cx="158307" cy="342026"/>
              </a:xfrm>
              <a:prstGeom prst="line">
                <a:avLst/>
              </a:prstGeom>
              <a:noFill/>
              <a:ln w="38100" cap="flat" cmpd="sng" algn="ctr">
                <a:solidFill>
                  <a:srgbClr val="C0504D">
                    <a:lumMod val="50000"/>
                  </a:srgbClr>
                </a:solidFill>
                <a:prstDash val="solid"/>
              </a:ln>
              <a:effectLst/>
            </p:spPr>
          </p:cxnSp>
          <p:cxnSp>
            <p:nvCxnSpPr>
              <p:cNvPr id="30" name="Přímá spojnice 19">
                <a:extLst>
                  <a:ext uri="{FF2B5EF4-FFF2-40B4-BE49-F238E27FC236}">
                    <a16:creationId xmlns:a16="http://schemas.microsoft.com/office/drawing/2014/main" id="{45B6D1B2-CFD4-49B9-AA38-EF24ACA37F56}"/>
                  </a:ext>
                </a:extLst>
              </p:cNvPr>
              <p:cNvCxnSpPr/>
              <p:nvPr/>
            </p:nvCxnSpPr>
            <p:spPr>
              <a:xfrm>
                <a:off x="1966667" y="2392316"/>
                <a:ext cx="113212" cy="244596"/>
              </a:xfrm>
              <a:prstGeom prst="line">
                <a:avLst/>
              </a:prstGeom>
              <a:noFill/>
              <a:ln w="38100" cap="flat" cmpd="sng" algn="ctr">
                <a:solidFill>
                  <a:srgbClr val="C0504D">
                    <a:lumMod val="50000"/>
                  </a:srgbClr>
                </a:solidFill>
                <a:prstDash val="solid"/>
              </a:ln>
              <a:effectLst/>
            </p:spPr>
          </p:cxnSp>
          <p:cxnSp>
            <p:nvCxnSpPr>
              <p:cNvPr id="31" name="Přímá spojnice 22">
                <a:extLst>
                  <a:ext uri="{FF2B5EF4-FFF2-40B4-BE49-F238E27FC236}">
                    <a16:creationId xmlns:a16="http://schemas.microsoft.com/office/drawing/2014/main" id="{7B533A2B-8588-4525-BA53-6EDFEB3F698D}"/>
                  </a:ext>
                </a:extLst>
              </p:cNvPr>
              <p:cNvCxnSpPr/>
              <p:nvPr/>
            </p:nvCxnSpPr>
            <p:spPr>
              <a:xfrm>
                <a:off x="2371979" y="2260205"/>
                <a:ext cx="80985" cy="174969"/>
              </a:xfrm>
              <a:prstGeom prst="line">
                <a:avLst/>
              </a:prstGeom>
              <a:noFill/>
              <a:ln w="38100" cap="flat" cmpd="sng" algn="ctr">
                <a:solidFill>
                  <a:srgbClr val="C0504D">
                    <a:lumMod val="50000"/>
                  </a:srgbClr>
                </a:solidFill>
                <a:prstDash val="solid"/>
              </a:ln>
              <a:effectLst/>
            </p:spPr>
          </p:cxnSp>
          <p:cxnSp>
            <p:nvCxnSpPr>
              <p:cNvPr id="32" name="Přímá spojnice 24">
                <a:extLst>
                  <a:ext uri="{FF2B5EF4-FFF2-40B4-BE49-F238E27FC236}">
                    <a16:creationId xmlns:a16="http://schemas.microsoft.com/office/drawing/2014/main" id="{3D5C334A-9FEC-49CF-A3E4-CD7840CEC600}"/>
                  </a:ext>
                </a:extLst>
              </p:cNvPr>
              <p:cNvCxnSpPr/>
              <p:nvPr/>
            </p:nvCxnSpPr>
            <p:spPr>
              <a:xfrm>
                <a:off x="2152300" y="2217176"/>
                <a:ext cx="81064" cy="175140"/>
              </a:xfrm>
              <a:prstGeom prst="line">
                <a:avLst/>
              </a:prstGeom>
              <a:noFill/>
              <a:ln w="38100" cap="flat" cmpd="sng" algn="ctr">
                <a:solidFill>
                  <a:srgbClr val="FF0000"/>
                </a:solidFill>
                <a:prstDash val="solid"/>
              </a:ln>
              <a:effectLst/>
            </p:spPr>
          </p:cxnSp>
          <p:cxnSp>
            <p:nvCxnSpPr>
              <p:cNvPr id="33" name="Přímá spojnice 25">
                <a:extLst>
                  <a:ext uri="{FF2B5EF4-FFF2-40B4-BE49-F238E27FC236}">
                    <a16:creationId xmlns:a16="http://schemas.microsoft.com/office/drawing/2014/main" id="{2C9250C2-03A9-4C32-9810-899E5917442F}"/>
                  </a:ext>
                </a:extLst>
              </p:cNvPr>
              <p:cNvCxnSpPr/>
              <p:nvPr/>
            </p:nvCxnSpPr>
            <p:spPr>
              <a:xfrm>
                <a:off x="2245737" y="2204864"/>
                <a:ext cx="79153" cy="171012"/>
              </a:xfrm>
              <a:prstGeom prst="line">
                <a:avLst/>
              </a:prstGeom>
              <a:noFill/>
              <a:ln w="38100" cap="flat" cmpd="sng" algn="ctr">
                <a:solidFill>
                  <a:sysClr val="window" lastClr="FFFFFF">
                    <a:lumMod val="65000"/>
                  </a:sysClr>
                </a:solidFill>
                <a:prstDash val="solid"/>
              </a:ln>
              <a:effectLst/>
            </p:spPr>
          </p:cxnSp>
          <p:cxnSp>
            <p:nvCxnSpPr>
              <p:cNvPr id="34" name="Přímá spojnice 26">
                <a:extLst>
                  <a:ext uri="{FF2B5EF4-FFF2-40B4-BE49-F238E27FC236}">
                    <a16:creationId xmlns:a16="http://schemas.microsoft.com/office/drawing/2014/main" id="{AD454A8C-B65D-4D71-B3C4-362D1D2774EA}"/>
                  </a:ext>
                </a:extLst>
              </p:cNvPr>
              <p:cNvCxnSpPr/>
              <p:nvPr/>
            </p:nvCxnSpPr>
            <p:spPr>
              <a:xfrm>
                <a:off x="2104664" y="2320358"/>
                <a:ext cx="80985" cy="174969"/>
              </a:xfrm>
              <a:prstGeom prst="line">
                <a:avLst/>
              </a:prstGeom>
              <a:noFill/>
              <a:ln w="38100" cap="flat" cmpd="sng" algn="ctr">
                <a:solidFill>
                  <a:srgbClr val="C0504D">
                    <a:lumMod val="50000"/>
                  </a:srgbClr>
                </a:solidFill>
                <a:prstDash val="solid"/>
              </a:ln>
              <a:effectLst/>
            </p:spPr>
          </p:cxnSp>
          <p:cxnSp>
            <p:nvCxnSpPr>
              <p:cNvPr id="35" name="Přímá spojnice 27">
                <a:extLst>
                  <a:ext uri="{FF2B5EF4-FFF2-40B4-BE49-F238E27FC236}">
                    <a16:creationId xmlns:a16="http://schemas.microsoft.com/office/drawing/2014/main" id="{B35CD681-2C24-4BCF-818B-86B513997562}"/>
                  </a:ext>
                </a:extLst>
              </p:cNvPr>
              <p:cNvCxnSpPr/>
              <p:nvPr/>
            </p:nvCxnSpPr>
            <p:spPr>
              <a:xfrm>
                <a:off x="2484582" y="2128460"/>
                <a:ext cx="114518" cy="247417"/>
              </a:xfrm>
              <a:prstGeom prst="line">
                <a:avLst/>
              </a:prstGeom>
              <a:noFill/>
              <a:ln w="38100" cap="flat" cmpd="sng" algn="ctr">
                <a:solidFill>
                  <a:srgbClr val="C0504D">
                    <a:lumMod val="50000"/>
                  </a:srgbClr>
                </a:solidFill>
                <a:prstDash val="solid"/>
              </a:ln>
              <a:effectLst/>
            </p:spPr>
          </p:cxnSp>
          <p:cxnSp>
            <p:nvCxnSpPr>
              <p:cNvPr id="36" name="Přímá spojnice 29">
                <a:extLst>
                  <a:ext uri="{FF2B5EF4-FFF2-40B4-BE49-F238E27FC236}">
                    <a16:creationId xmlns:a16="http://schemas.microsoft.com/office/drawing/2014/main" id="{0CCC7D1A-EA2A-4B42-A2BA-6C5441C59F22}"/>
                  </a:ext>
                </a:extLst>
              </p:cNvPr>
              <p:cNvCxnSpPr/>
              <p:nvPr/>
            </p:nvCxnSpPr>
            <p:spPr>
              <a:xfrm>
                <a:off x="2614895" y="1969759"/>
                <a:ext cx="156905" cy="307113"/>
              </a:xfrm>
              <a:prstGeom prst="line">
                <a:avLst/>
              </a:prstGeom>
              <a:noFill/>
              <a:ln w="38100" cap="flat" cmpd="sng" algn="ctr">
                <a:solidFill>
                  <a:srgbClr val="C0504D">
                    <a:lumMod val="50000"/>
                  </a:srgbClr>
                </a:solidFill>
                <a:prstDash val="solid"/>
              </a:ln>
              <a:effectLst/>
            </p:spPr>
          </p:cxnSp>
          <p:cxnSp>
            <p:nvCxnSpPr>
              <p:cNvPr id="37" name="Přímá spojnice 31">
                <a:extLst>
                  <a:ext uri="{FF2B5EF4-FFF2-40B4-BE49-F238E27FC236}">
                    <a16:creationId xmlns:a16="http://schemas.microsoft.com/office/drawing/2014/main" id="{DE9A13E4-D5CA-4AEB-8811-62138C1D1BC7}"/>
                  </a:ext>
                </a:extLst>
              </p:cNvPr>
              <p:cNvCxnSpPr/>
              <p:nvPr/>
            </p:nvCxnSpPr>
            <p:spPr>
              <a:xfrm>
                <a:off x="2538994" y="2019341"/>
                <a:ext cx="167941" cy="362840"/>
              </a:xfrm>
              <a:prstGeom prst="line">
                <a:avLst/>
              </a:prstGeom>
              <a:noFill/>
              <a:ln w="38100" cap="flat" cmpd="sng" algn="ctr">
                <a:solidFill>
                  <a:srgbClr val="C0504D">
                    <a:lumMod val="50000"/>
                  </a:srgbClr>
                </a:solidFill>
                <a:prstDash val="solid"/>
              </a:ln>
              <a:effectLst/>
            </p:spPr>
          </p:cxnSp>
          <p:cxnSp>
            <p:nvCxnSpPr>
              <p:cNvPr id="38" name="Přímá spojnice 33">
                <a:extLst>
                  <a:ext uri="{FF2B5EF4-FFF2-40B4-BE49-F238E27FC236}">
                    <a16:creationId xmlns:a16="http://schemas.microsoft.com/office/drawing/2014/main" id="{1B2F1074-E475-4C5C-935B-583FA3805106}"/>
                  </a:ext>
                </a:extLst>
              </p:cNvPr>
              <p:cNvCxnSpPr/>
              <p:nvPr/>
            </p:nvCxnSpPr>
            <p:spPr>
              <a:xfrm>
                <a:off x="2771800" y="1945055"/>
                <a:ext cx="91074" cy="178260"/>
              </a:xfrm>
              <a:prstGeom prst="line">
                <a:avLst/>
              </a:prstGeom>
              <a:noFill/>
              <a:ln w="38100" cap="flat" cmpd="sng" algn="ctr">
                <a:solidFill>
                  <a:srgbClr val="C0504D">
                    <a:lumMod val="50000"/>
                  </a:srgbClr>
                </a:solidFill>
                <a:prstDash val="solid"/>
              </a:ln>
              <a:effectLst/>
            </p:spPr>
          </p:cxnSp>
          <p:cxnSp>
            <p:nvCxnSpPr>
              <p:cNvPr id="39" name="Přímá spojnice 35">
                <a:extLst>
                  <a:ext uri="{FF2B5EF4-FFF2-40B4-BE49-F238E27FC236}">
                    <a16:creationId xmlns:a16="http://schemas.microsoft.com/office/drawing/2014/main" id="{B84477E5-217E-4A70-8391-DCBF1546BF48}"/>
                  </a:ext>
                </a:extLst>
              </p:cNvPr>
              <p:cNvCxnSpPr/>
              <p:nvPr/>
            </p:nvCxnSpPr>
            <p:spPr>
              <a:xfrm>
                <a:off x="2817337" y="1871569"/>
                <a:ext cx="149061" cy="322049"/>
              </a:xfrm>
              <a:prstGeom prst="line">
                <a:avLst/>
              </a:prstGeom>
              <a:noFill/>
              <a:ln w="38100" cap="flat" cmpd="sng" algn="ctr">
                <a:solidFill>
                  <a:srgbClr val="C0504D">
                    <a:lumMod val="50000"/>
                  </a:srgbClr>
                </a:solidFill>
                <a:prstDash val="solid"/>
              </a:ln>
              <a:effectLst/>
            </p:spPr>
          </p:cxnSp>
          <p:cxnSp>
            <p:nvCxnSpPr>
              <p:cNvPr id="40" name="Přímá spojnice 41">
                <a:extLst>
                  <a:ext uri="{FF2B5EF4-FFF2-40B4-BE49-F238E27FC236}">
                    <a16:creationId xmlns:a16="http://schemas.microsoft.com/office/drawing/2014/main" id="{C45CF210-6792-498A-8BFA-EED5E98CAC7E}"/>
                  </a:ext>
                </a:extLst>
              </p:cNvPr>
              <p:cNvCxnSpPr/>
              <p:nvPr/>
            </p:nvCxnSpPr>
            <p:spPr>
              <a:xfrm>
                <a:off x="2224308" y="2369576"/>
                <a:ext cx="81064" cy="175140"/>
              </a:xfrm>
              <a:prstGeom prst="line">
                <a:avLst/>
              </a:prstGeom>
              <a:noFill/>
              <a:ln w="38100" cap="flat" cmpd="sng" algn="ctr">
                <a:solidFill>
                  <a:sysClr val="window" lastClr="FFFFFF">
                    <a:lumMod val="65000"/>
                  </a:sysClr>
                </a:solidFill>
                <a:prstDash val="solid"/>
              </a:ln>
              <a:effectLst/>
            </p:spPr>
          </p:cxnSp>
          <p:cxnSp>
            <p:nvCxnSpPr>
              <p:cNvPr id="41" name="Přímá spojnice 43">
                <a:extLst>
                  <a:ext uri="{FF2B5EF4-FFF2-40B4-BE49-F238E27FC236}">
                    <a16:creationId xmlns:a16="http://schemas.microsoft.com/office/drawing/2014/main" id="{8558CCBA-B69D-4322-84DA-9DD87B2A55E5}"/>
                  </a:ext>
                </a:extLst>
              </p:cNvPr>
              <p:cNvCxnSpPr/>
              <p:nvPr/>
            </p:nvCxnSpPr>
            <p:spPr>
              <a:xfrm>
                <a:off x="2315940" y="2357264"/>
                <a:ext cx="79153" cy="171012"/>
              </a:xfrm>
              <a:prstGeom prst="line">
                <a:avLst/>
              </a:prstGeom>
              <a:noFill/>
              <a:ln w="38100" cap="flat" cmpd="sng" algn="ctr">
                <a:solidFill>
                  <a:srgbClr val="FF0000"/>
                </a:solidFill>
                <a:prstDash val="solid"/>
              </a:ln>
              <a:effectLst/>
            </p:spPr>
          </p:cxnSp>
          <p:sp>
            <p:nvSpPr>
              <p:cNvPr id="42" name="Volný tvar 2">
                <a:extLst>
                  <a:ext uri="{FF2B5EF4-FFF2-40B4-BE49-F238E27FC236}">
                    <a16:creationId xmlns:a16="http://schemas.microsoft.com/office/drawing/2014/main" id="{B0D0EF54-F553-490E-BE8F-1C261E22C54D}"/>
                  </a:ext>
                </a:extLst>
              </p:cNvPr>
              <p:cNvSpPr/>
              <p:nvPr/>
            </p:nvSpPr>
            <p:spPr>
              <a:xfrm>
                <a:off x="1511300" y="1866900"/>
                <a:ext cx="1314450" cy="890780"/>
              </a:xfrm>
              <a:custGeom>
                <a:avLst/>
                <a:gdLst>
                  <a:gd name="connsiteX0" fmla="*/ 0 w 1314450"/>
                  <a:gd name="connsiteY0" fmla="*/ 685800 h 890780"/>
                  <a:gd name="connsiteX1" fmla="*/ 203200 w 1314450"/>
                  <a:gd name="connsiteY1" fmla="*/ 742950 h 890780"/>
                  <a:gd name="connsiteX2" fmla="*/ 425450 w 1314450"/>
                  <a:gd name="connsiteY2" fmla="*/ 876300 h 890780"/>
                  <a:gd name="connsiteX3" fmla="*/ 546100 w 1314450"/>
                  <a:gd name="connsiteY3" fmla="*/ 863600 h 890780"/>
                  <a:gd name="connsiteX4" fmla="*/ 584200 w 1314450"/>
                  <a:gd name="connsiteY4" fmla="*/ 666750 h 890780"/>
                  <a:gd name="connsiteX5" fmla="*/ 590550 w 1314450"/>
                  <a:gd name="connsiteY5" fmla="*/ 438150 h 890780"/>
                  <a:gd name="connsiteX6" fmla="*/ 647700 w 1314450"/>
                  <a:gd name="connsiteY6" fmla="*/ 349250 h 890780"/>
                  <a:gd name="connsiteX7" fmla="*/ 806450 w 1314450"/>
                  <a:gd name="connsiteY7" fmla="*/ 355600 h 890780"/>
                  <a:gd name="connsiteX8" fmla="*/ 1117600 w 1314450"/>
                  <a:gd name="connsiteY8" fmla="*/ 527050 h 890780"/>
                  <a:gd name="connsiteX9" fmla="*/ 1238250 w 1314450"/>
                  <a:gd name="connsiteY9" fmla="*/ 476250 h 890780"/>
                  <a:gd name="connsiteX10" fmla="*/ 1257300 w 1314450"/>
                  <a:gd name="connsiteY10" fmla="*/ 273050 h 890780"/>
                  <a:gd name="connsiteX11" fmla="*/ 1263650 w 1314450"/>
                  <a:gd name="connsiteY11" fmla="*/ 63500 h 890780"/>
                  <a:gd name="connsiteX12" fmla="*/ 1314450 w 1314450"/>
                  <a:gd name="connsiteY12" fmla="*/ 0 h 89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890780">
                    <a:moveTo>
                      <a:pt x="0" y="685800"/>
                    </a:moveTo>
                    <a:cubicBezTo>
                      <a:pt x="66146" y="698500"/>
                      <a:pt x="132292" y="711200"/>
                      <a:pt x="203200" y="742950"/>
                    </a:cubicBezTo>
                    <a:cubicBezTo>
                      <a:pt x="274108" y="774700"/>
                      <a:pt x="368300" y="856192"/>
                      <a:pt x="425450" y="876300"/>
                    </a:cubicBezTo>
                    <a:cubicBezTo>
                      <a:pt x="482600" y="896408"/>
                      <a:pt x="519642" y="898525"/>
                      <a:pt x="546100" y="863600"/>
                    </a:cubicBezTo>
                    <a:cubicBezTo>
                      <a:pt x="572558" y="828675"/>
                      <a:pt x="576792" y="737658"/>
                      <a:pt x="584200" y="666750"/>
                    </a:cubicBezTo>
                    <a:cubicBezTo>
                      <a:pt x="591608" y="595842"/>
                      <a:pt x="579967" y="491067"/>
                      <a:pt x="590550" y="438150"/>
                    </a:cubicBezTo>
                    <a:cubicBezTo>
                      <a:pt x="601133" y="385233"/>
                      <a:pt x="611717" y="363008"/>
                      <a:pt x="647700" y="349250"/>
                    </a:cubicBezTo>
                    <a:cubicBezTo>
                      <a:pt x="683683" y="335492"/>
                      <a:pt x="728133" y="325967"/>
                      <a:pt x="806450" y="355600"/>
                    </a:cubicBezTo>
                    <a:cubicBezTo>
                      <a:pt x="884767" y="385233"/>
                      <a:pt x="1045633" y="506942"/>
                      <a:pt x="1117600" y="527050"/>
                    </a:cubicBezTo>
                    <a:cubicBezTo>
                      <a:pt x="1189567" y="547158"/>
                      <a:pt x="1214967" y="518583"/>
                      <a:pt x="1238250" y="476250"/>
                    </a:cubicBezTo>
                    <a:cubicBezTo>
                      <a:pt x="1261533" y="433917"/>
                      <a:pt x="1253067" y="341842"/>
                      <a:pt x="1257300" y="273050"/>
                    </a:cubicBezTo>
                    <a:cubicBezTo>
                      <a:pt x="1261533" y="204258"/>
                      <a:pt x="1254125" y="109008"/>
                      <a:pt x="1263650" y="63500"/>
                    </a:cubicBezTo>
                    <a:cubicBezTo>
                      <a:pt x="1273175" y="17992"/>
                      <a:pt x="1293812" y="8996"/>
                      <a:pt x="1314450" y="0"/>
                    </a:cubicBezTo>
                  </a:path>
                </a:pathLst>
              </a:custGeom>
              <a:noFill/>
              <a:ln w="381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 name="Volný tvar 4">
                <a:extLst>
                  <a:ext uri="{FF2B5EF4-FFF2-40B4-BE49-F238E27FC236}">
                    <a16:creationId xmlns:a16="http://schemas.microsoft.com/office/drawing/2014/main" id="{08389513-0DCC-428C-B9CE-5BAA69D19FDA}"/>
                  </a:ext>
                </a:extLst>
              </p:cNvPr>
              <p:cNvSpPr/>
              <p:nvPr/>
            </p:nvSpPr>
            <p:spPr>
              <a:xfrm>
                <a:off x="1733550" y="1961890"/>
                <a:ext cx="1270000" cy="959110"/>
              </a:xfrm>
              <a:custGeom>
                <a:avLst/>
                <a:gdLst>
                  <a:gd name="connsiteX0" fmla="*/ 0 w 1270000"/>
                  <a:gd name="connsiteY0" fmla="*/ 959110 h 959110"/>
                  <a:gd name="connsiteX1" fmla="*/ 82550 w 1270000"/>
                  <a:gd name="connsiteY1" fmla="*/ 743210 h 959110"/>
                  <a:gd name="connsiteX2" fmla="*/ 82550 w 1270000"/>
                  <a:gd name="connsiteY2" fmla="*/ 540010 h 959110"/>
                  <a:gd name="connsiteX3" fmla="*/ 139700 w 1270000"/>
                  <a:gd name="connsiteY3" fmla="*/ 425710 h 959110"/>
                  <a:gd name="connsiteX4" fmla="*/ 298450 w 1270000"/>
                  <a:gd name="connsiteY4" fmla="*/ 444760 h 959110"/>
                  <a:gd name="connsiteX5" fmla="*/ 527050 w 1270000"/>
                  <a:gd name="connsiteY5" fmla="*/ 578110 h 959110"/>
                  <a:gd name="connsiteX6" fmla="*/ 666750 w 1270000"/>
                  <a:gd name="connsiteY6" fmla="*/ 578110 h 959110"/>
                  <a:gd name="connsiteX7" fmla="*/ 723900 w 1270000"/>
                  <a:gd name="connsiteY7" fmla="*/ 463810 h 959110"/>
                  <a:gd name="connsiteX8" fmla="*/ 736600 w 1270000"/>
                  <a:gd name="connsiteY8" fmla="*/ 216160 h 959110"/>
                  <a:gd name="connsiteX9" fmla="*/ 793750 w 1270000"/>
                  <a:gd name="connsiteY9" fmla="*/ 57410 h 959110"/>
                  <a:gd name="connsiteX10" fmla="*/ 901700 w 1270000"/>
                  <a:gd name="connsiteY10" fmla="*/ 6610 h 959110"/>
                  <a:gd name="connsiteX11" fmla="*/ 1168400 w 1270000"/>
                  <a:gd name="connsiteY11" fmla="*/ 190760 h 959110"/>
                  <a:gd name="connsiteX12" fmla="*/ 1270000 w 1270000"/>
                  <a:gd name="connsiteY12" fmla="*/ 228860 h 95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0000" h="959110">
                    <a:moveTo>
                      <a:pt x="0" y="959110"/>
                    </a:moveTo>
                    <a:cubicBezTo>
                      <a:pt x="34396" y="886085"/>
                      <a:pt x="68792" y="813060"/>
                      <a:pt x="82550" y="743210"/>
                    </a:cubicBezTo>
                    <a:cubicBezTo>
                      <a:pt x="96308" y="673360"/>
                      <a:pt x="73025" y="592927"/>
                      <a:pt x="82550" y="540010"/>
                    </a:cubicBezTo>
                    <a:cubicBezTo>
                      <a:pt x="92075" y="487093"/>
                      <a:pt x="103717" y="441585"/>
                      <a:pt x="139700" y="425710"/>
                    </a:cubicBezTo>
                    <a:cubicBezTo>
                      <a:pt x="175683" y="409835"/>
                      <a:pt x="233892" y="419360"/>
                      <a:pt x="298450" y="444760"/>
                    </a:cubicBezTo>
                    <a:cubicBezTo>
                      <a:pt x="363008" y="470160"/>
                      <a:pt x="465667" y="555885"/>
                      <a:pt x="527050" y="578110"/>
                    </a:cubicBezTo>
                    <a:cubicBezTo>
                      <a:pt x="588433" y="600335"/>
                      <a:pt x="633942" y="597160"/>
                      <a:pt x="666750" y="578110"/>
                    </a:cubicBezTo>
                    <a:cubicBezTo>
                      <a:pt x="699558" y="559060"/>
                      <a:pt x="712258" y="524135"/>
                      <a:pt x="723900" y="463810"/>
                    </a:cubicBezTo>
                    <a:cubicBezTo>
                      <a:pt x="735542" y="403485"/>
                      <a:pt x="724958" y="283893"/>
                      <a:pt x="736600" y="216160"/>
                    </a:cubicBezTo>
                    <a:cubicBezTo>
                      <a:pt x="748242" y="148427"/>
                      <a:pt x="766233" y="92335"/>
                      <a:pt x="793750" y="57410"/>
                    </a:cubicBezTo>
                    <a:cubicBezTo>
                      <a:pt x="821267" y="22485"/>
                      <a:pt x="839258" y="-15615"/>
                      <a:pt x="901700" y="6610"/>
                    </a:cubicBezTo>
                    <a:cubicBezTo>
                      <a:pt x="964142" y="28835"/>
                      <a:pt x="1107017" y="153718"/>
                      <a:pt x="1168400" y="190760"/>
                    </a:cubicBezTo>
                    <a:cubicBezTo>
                      <a:pt x="1229783" y="227802"/>
                      <a:pt x="1249891" y="228331"/>
                      <a:pt x="1270000" y="228860"/>
                    </a:cubicBezTo>
                  </a:path>
                </a:pathLst>
              </a:custGeom>
              <a:noFill/>
              <a:ln w="381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sp>
          <p:nvSpPr>
            <p:cNvPr id="42022" name="TextovéPole 16">
              <a:extLst>
                <a:ext uri="{FF2B5EF4-FFF2-40B4-BE49-F238E27FC236}">
                  <a16:creationId xmlns:a16="http://schemas.microsoft.com/office/drawing/2014/main" id="{0D801239-B621-4763-A8A3-45110DE96D44}"/>
                </a:ext>
              </a:extLst>
            </p:cNvPr>
            <p:cNvSpPr txBox="1">
              <a:spLocks noChangeArrowheads="1"/>
            </p:cNvSpPr>
            <p:nvPr/>
          </p:nvSpPr>
          <p:spPr bwMode="auto">
            <a:xfrm>
              <a:off x="4499992" y="3933056"/>
              <a:ext cx="817762" cy="46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SNP</a:t>
              </a:r>
            </a:p>
          </p:txBody>
        </p:sp>
      </p:grpSp>
      <p:sp>
        <p:nvSpPr>
          <p:cNvPr id="19" name="TextovéPole 18">
            <a:extLst>
              <a:ext uri="{FF2B5EF4-FFF2-40B4-BE49-F238E27FC236}">
                <a16:creationId xmlns:a16="http://schemas.microsoft.com/office/drawing/2014/main" id="{E909939C-E6BA-455F-BAE4-A7EB4B05504A}"/>
              </a:ext>
            </a:extLst>
          </p:cNvPr>
          <p:cNvSpPr txBox="1"/>
          <p:nvPr/>
        </p:nvSpPr>
        <p:spPr>
          <a:xfrm>
            <a:off x="4583833" y="1859340"/>
            <a:ext cx="2520677"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cs-CZ" b="1" dirty="0">
                <a:latin typeface="Calibri" pitchFamily="34" charset="0"/>
              </a:rPr>
              <a:t>GENOTYP</a:t>
            </a:r>
          </a:p>
          <a:p>
            <a:pPr marL="285750" indent="-285750">
              <a:buFont typeface="Arial" pitchFamily="34" charset="0"/>
              <a:buChar char="•"/>
              <a:defRPr/>
            </a:pPr>
            <a:r>
              <a:rPr lang="cs-CZ" b="1" dirty="0">
                <a:latin typeface="Calibri" pitchFamily="34" charset="0"/>
              </a:rPr>
              <a:t>genové polymorfismy</a:t>
            </a:r>
          </a:p>
          <a:p>
            <a:pPr marL="285750" indent="-285750">
              <a:buFont typeface="Arial" pitchFamily="34" charset="0"/>
              <a:buChar char="•"/>
              <a:defRPr/>
            </a:pPr>
            <a:r>
              <a:rPr lang="cs-CZ" b="1" dirty="0">
                <a:latin typeface="Calibri" pitchFamily="34" charset="0"/>
              </a:rPr>
              <a:t>somatické/ zárodečné mutace</a:t>
            </a:r>
          </a:p>
        </p:txBody>
      </p:sp>
      <p:sp>
        <p:nvSpPr>
          <p:cNvPr id="44" name="TextovéPole 43">
            <a:extLst>
              <a:ext uri="{FF2B5EF4-FFF2-40B4-BE49-F238E27FC236}">
                <a16:creationId xmlns:a16="http://schemas.microsoft.com/office/drawing/2014/main" id="{C7CCB10C-33C6-4FE2-9514-27D0E4EA5360}"/>
              </a:ext>
            </a:extLst>
          </p:cNvPr>
          <p:cNvSpPr txBox="1"/>
          <p:nvPr/>
        </p:nvSpPr>
        <p:spPr>
          <a:xfrm>
            <a:off x="1631505" y="1360508"/>
            <a:ext cx="2520677" cy="4893647"/>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cs-CZ" b="1" dirty="0">
                <a:latin typeface="Calibri" pitchFamily="34" charset="0"/>
              </a:rPr>
              <a:t>PROSTŘEDÍ</a:t>
            </a:r>
          </a:p>
          <a:p>
            <a:pPr marL="285750" indent="-285750">
              <a:buFont typeface="Arial" pitchFamily="34" charset="0"/>
              <a:buChar char="•"/>
              <a:defRPr/>
            </a:pPr>
            <a:r>
              <a:rPr lang="cs-CZ" b="1" dirty="0">
                <a:latin typeface="Calibri" pitchFamily="34" charset="0"/>
              </a:rPr>
              <a:t>strava</a:t>
            </a:r>
          </a:p>
          <a:p>
            <a:pPr marL="285750" indent="-285750">
              <a:buFont typeface="Arial" pitchFamily="34" charset="0"/>
              <a:buChar char="•"/>
              <a:defRPr/>
            </a:pPr>
            <a:r>
              <a:rPr lang="cs-CZ" b="1" dirty="0">
                <a:latin typeface="Calibri" pitchFamily="34" charset="0"/>
              </a:rPr>
              <a:t>toxiny</a:t>
            </a:r>
          </a:p>
          <a:p>
            <a:pPr marL="285750" indent="-285750">
              <a:buFont typeface="Arial" pitchFamily="34" charset="0"/>
              <a:buChar char="•"/>
              <a:defRPr/>
            </a:pPr>
            <a:r>
              <a:rPr lang="cs-CZ" b="1" dirty="0">
                <a:latin typeface="Calibri" pitchFamily="34" charset="0"/>
              </a:rPr>
              <a:t>intrauterinní prostředí</a:t>
            </a:r>
          </a:p>
          <a:p>
            <a:pPr marL="285750" indent="-285750">
              <a:buFont typeface="Arial" pitchFamily="34" charset="0"/>
              <a:buChar char="•"/>
              <a:defRPr/>
            </a:pPr>
            <a:r>
              <a:rPr lang="cs-CZ" b="1" dirty="0">
                <a:latin typeface="Calibri" pitchFamily="34" charset="0"/>
              </a:rPr>
              <a:t>infekce</a:t>
            </a:r>
          </a:p>
          <a:p>
            <a:pPr marL="285750" indent="-285750">
              <a:buFont typeface="Arial" pitchFamily="34" charset="0"/>
              <a:buChar char="•"/>
              <a:defRPr/>
            </a:pPr>
            <a:r>
              <a:rPr lang="cs-CZ" b="1" dirty="0">
                <a:latin typeface="Calibri" pitchFamily="34" charset="0"/>
              </a:rPr>
              <a:t>kouření</a:t>
            </a:r>
          </a:p>
          <a:p>
            <a:pPr marL="285750" indent="-285750">
              <a:buFont typeface="Arial" pitchFamily="34" charset="0"/>
              <a:buChar char="•"/>
              <a:defRPr/>
            </a:pPr>
            <a:r>
              <a:rPr lang="cs-CZ" b="1" dirty="0">
                <a:latin typeface="Calibri" pitchFamily="34" charset="0"/>
              </a:rPr>
              <a:t>událost v časném postnatálním období</a:t>
            </a:r>
          </a:p>
          <a:p>
            <a:pPr marL="285750" indent="-285750">
              <a:buFont typeface="Arial" pitchFamily="34" charset="0"/>
              <a:buChar char="•"/>
              <a:defRPr/>
            </a:pPr>
            <a:r>
              <a:rPr lang="cs-CZ" b="1" dirty="0">
                <a:latin typeface="Calibri" pitchFamily="34" charset="0"/>
              </a:rPr>
              <a:t>léky</a:t>
            </a:r>
          </a:p>
          <a:p>
            <a:pPr marL="285750" indent="-285750">
              <a:buFont typeface="Arial" pitchFamily="34" charset="0"/>
              <a:buChar char="•"/>
              <a:defRPr/>
            </a:pPr>
            <a:r>
              <a:rPr lang="cs-CZ" b="1" dirty="0">
                <a:latin typeface="Calibri" pitchFamily="34" charset="0"/>
              </a:rPr>
              <a:t>…</a:t>
            </a:r>
          </a:p>
        </p:txBody>
      </p:sp>
      <p:sp>
        <p:nvSpPr>
          <p:cNvPr id="45" name="Plus 44">
            <a:extLst>
              <a:ext uri="{FF2B5EF4-FFF2-40B4-BE49-F238E27FC236}">
                <a16:creationId xmlns:a16="http://schemas.microsoft.com/office/drawing/2014/main" id="{DBA16DF5-6EFF-4D48-A9A6-4E6C439E939D}"/>
              </a:ext>
            </a:extLst>
          </p:cNvPr>
          <p:cNvSpPr/>
          <p:nvPr/>
        </p:nvSpPr>
        <p:spPr>
          <a:xfrm>
            <a:off x="4151314" y="2349500"/>
            <a:ext cx="420687" cy="419100"/>
          </a:xfrm>
          <a:prstGeom prst="mathPlus">
            <a:avLst>
              <a:gd name="adj1" fmla="val 13319"/>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sp>
        <p:nvSpPr>
          <p:cNvPr id="46" name="Left Arrow 27">
            <a:extLst>
              <a:ext uri="{FF2B5EF4-FFF2-40B4-BE49-F238E27FC236}">
                <a16:creationId xmlns:a16="http://schemas.microsoft.com/office/drawing/2014/main" id="{0128CABA-894C-4198-BDDC-4A3C78924292}"/>
              </a:ext>
            </a:extLst>
          </p:cNvPr>
          <p:cNvSpPr/>
          <p:nvPr/>
        </p:nvSpPr>
        <p:spPr>
          <a:xfrm rot="10800000" flipV="1">
            <a:off x="7237414" y="2474913"/>
            <a:ext cx="587375" cy="233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48" name="TextovéPole 47">
            <a:extLst>
              <a:ext uri="{FF2B5EF4-FFF2-40B4-BE49-F238E27FC236}">
                <a16:creationId xmlns:a16="http://schemas.microsoft.com/office/drawing/2014/main" id="{B1AB85F8-DCCF-4382-88D1-1F80AD331BF1}"/>
              </a:ext>
            </a:extLst>
          </p:cNvPr>
          <p:cNvSpPr txBox="1"/>
          <p:nvPr/>
        </p:nvSpPr>
        <p:spPr>
          <a:xfrm>
            <a:off x="5955936" y="1196753"/>
            <a:ext cx="2159566" cy="461665"/>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wrap="none">
            <a:spAutoFit/>
          </a:bodyPr>
          <a:lstStyle/>
          <a:p>
            <a:pPr eaLnBrk="1" hangingPunct="1">
              <a:defRPr/>
            </a:pPr>
            <a:r>
              <a:rPr lang="cs-CZ" b="1" dirty="0">
                <a:latin typeface="Calibri" pitchFamily="34" charset="0"/>
              </a:rPr>
              <a:t>STOCHASTICITA</a:t>
            </a:r>
          </a:p>
        </p:txBody>
      </p:sp>
      <p:sp>
        <p:nvSpPr>
          <p:cNvPr id="49" name="TextovéPole 48">
            <a:extLst>
              <a:ext uri="{FF2B5EF4-FFF2-40B4-BE49-F238E27FC236}">
                <a16:creationId xmlns:a16="http://schemas.microsoft.com/office/drawing/2014/main" id="{74760E9A-CC83-41B2-9553-AAE52E7909E9}"/>
              </a:ext>
            </a:extLst>
          </p:cNvPr>
          <p:cNvSpPr txBox="1"/>
          <p:nvPr/>
        </p:nvSpPr>
        <p:spPr>
          <a:xfrm>
            <a:off x="7976592" y="1700808"/>
            <a:ext cx="2583904" cy="304698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cs-CZ" b="1" dirty="0">
                <a:latin typeface="Calibri" pitchFamily="34" charset="0"/>
              </a:rPr>
              <a:t>EPIGENOTYPY</a:t>
            </a:r>
          </a:p>
          <a:p>
            <a:pPr marL="285750" indent="-285750">
              <a:buFont typeface="Arial" pitchFamily="34" charset="0"/>
              <a:buChar char="•"/>
              <a:defRPr/>
            </a:pPr>
            <a:r>
              <a:rPr lang="cs-CZ" b="1" dirty="0">
                <a:latin typeface="Calibri" pitchFamily="34" charset="0"/>
              </a:rPr>
              <a:t>DNA-</a:t>
            </a:r>
            <a:r>
              <a:rPr lang="cs-CZ" b="1" dirty="0" err="1">
                <a:latin typeface="Calibri" pitchFamily="34" charset="0"/>
              </a:rPr>
              <a:t>methylace</a:t>
            </a:r>
            <a:endParaRPr lang="cs-CZ" b="1" dirty="0">
              <a:latin typeface="Calibri" pitchFamily="34" charset="0"/>
            </a:endParaRPr>
          </a:p>
          <a:p>
            <a:pPr marL="285750" indent="-285750">
              <a:buFont typeface="Arial" pitchFamily="34" charset="0"/>
              <a:buChar char="•"/>
              <a:defRPr/>
            </a:pPr>
            <a:r>
              <a:rPr lang="cs-CZ" b="1" dirty="0">
                <a:latin typeface="Calibri" pitchFamily="34" charset="0"/>
              </a:rPr>
              <a:t>Modifikace histonů</a:t>
            </a:r>
          </a:p>
          <a:p>
            <a:pPr marL="285750" indent="-285750">
              <a:buFont typeface="Arial" pitchFamily="34" charset="0"/>
              <a:buChar char="•"/>
              <a:defRPr/>
            </a:pPr>
            <a:r>
              <a:rPr lang="cs-CZ" b="1" dirty="0">
                <a:latin typeface="Calibri" pitchFamily="34" charset="0"/>
              </a:rPr>
              <a:t>malé RNA</a:t>
            </a:r>
          </a:p>
          <a:p>
            <a:pPr marL="285750" indent="-285750">
              <a:buFont typeface="Arial" pitchFamily="34" charset="0"/>
              <a:buChar char="•"/>
              <a:defRPr/>
            </a:pPr>
            <a:r>
              <a:rPr lang="cs-CZ" b="1" dirty="0">
                <a:latin typeface="Calibri" pitchFamily="34" charset="0"/>
              </a:rPr>
              <a:t>Proteiny modifikující chromatin</a:t>
            </a:r>
          </a:p>
        </p:txBody>
      </p:sp>
      <p:sp>
        <p:nvSpPr>
          <p:cNvPr id="50" name="Left Arrow 27">
            <a:extLst>
              <a:ext uri="{FF2B5EF4-FFF2-40B4-BE49-F238E27FC236}">
                <a16:creationId xmlns:a16="http://schemas.microsoft.com/office/drawing/2014/main" id="{07A49BE9-0C89-413E-B01B-B960023CCAC5}"/>
              </a:ext>
            </a:extLst>
          </p:cNvPr>
          <p:cNvSpPr/>
          <p:nvPr/>
        </p:nvSpPr>
        <p:spPr>
          <a:xfrm rot="12470243" flipV="1">
            <a:off x="7302501" y="1824038"/>
            <a:ext cx="5873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51" name="Left Arrow 27">
            <a:extLst>
              <a:ext uri="{FF2B5EF4-FFF2-40B4-BE49-F238E27FC236}">
                <a16:creationId xmlns:a16="http://schemas.microsoft.com/office/drawing/2014/main" id="{7F7D6145-B504-40B1-AEB8-F68D532AC634}"/>
              </a:ext>
            </a:extLst>
          </p:cNvPr>
          <p:cNvSpPr/>
          <p:nvPr/>
        </p:nvSpPr>
        <p:spPr>
          <a:xfrm rot="18349866" flipV="1">
            <a:off x="6380770" y="4709446"/>
            <a:ext cx="2128162" cy="493443"/>
          </a:xfrm>
          <a:prstGeom prst="lef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52" name="Left Arrow 27">
            <a:extLst>
              <a:ext uri="{FF2B5EF4-FFF2-40B4-BE49-F238E27FC236}">
                <a16:creationId xmlns:a16="http://schemas.microsoft.com/office/drawing/2014/main" id="{FA0D2E98-D211-4CA8-BD2C-40A8F622D88E}"/>
              </a:ext>
            </a:extLst>
          </p:cNvPr>
          <p:cNvSpPr/>
          <p:nvPr/>
        </p:nvSpPr>
        <p:spPr>
          <a:xfrm rot="16200000" flipV="1">
            <a:off x="5567469" y="5175303"/>
            <a:ext cx="817693" cy="493443"/>
          </a:xfrm>
          <a:prstGeom prst="lef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53" name="Left Arrow 27">
            <a:extLst>
              <a:ext uri="{FF2B5EF4-FFF2-40B4-BE49-F238E27FC236}">
                <a16:creationId xmlns:a16="http://schemas.microsoft.com/office/drawing/2014/main" id="{EF566FEF-3F2E-41C4-90A9-38F3D38A1985}"/>
              </a:ext>
            </a:extLst>
          </p:cNvPr>
          <p:cNvSpPr/>
          <p:nvPr/>
        </p:nvSpPr>
        <p:spPr>
          <a:xfrm rot="14042715" flipV="1">
            <a:off x="3962969" y="5040394"/>
            <a:ext cx="1306823" cy="493443"/>
          </a:xfrm>
          <a:prstGeom prst="leftArrow">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sz="3200"/>
          </a:p>
        </p:txBody>
      </p:sp>
      <p:sp>
        <p:nvSpPr>
          <p:cNvPr id="54" name="TextovéPole 53">
            <a:extLst>
              <a:ext uri="{FF2B5EF4-FFF2-40B4-BE49-F238E27FC236}">
                <a16:creationId xmlns:a16="http://schemas.microsoft.com/office/drawing/2014/main" id="{13521B96-3455-42A0-BD48-4CA56AC8E2AF}"/>
              </a:ext>
            </a:extLst>
          </p:cNvPr>
          <p:cNvSpPr txBox="1"/>
          <p:nvPr/>
        </p:nvSpPr>
        <p:spPr>
          <a:xfrm>
            <a:off x="5193520" y="5924871"/>
            <a:ext cx="1550553"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a:effectLst>
            <a:outerShdw blurRad="50800" dist="38100" dir="2700000" algn="tl" rotWithShape="0">
              <a:prstClr val="black">
                <a:alpha val="40000"/>
              </a:prstClr>
            </a:outerShdw>
          </a:effectLst>
        </p:spPr>
        <p:txBody>
          <a:bodyPr wrap="none">
            <a:spAutoFit/>
          </a:bodyPr>
          <a:lstStyle/>
          <a:p>
            <a:pPr eaLnBrk="1" hangingPunct="1">
              <a:defRPr/>
            </a:pPr>
            <a:r>
              <a:rPr lang="cs-CZ" sz="2800" b="1" dirty="0">
                <a:latin typeface="Calibri" pitchFamily="34" charset="0"/>
              </a:rPr>
              <a:t>FENOTYP</a:t>
            </a:r>
          </a:p>
        </p:txBody>
      </p:sp>
      <p:sp>
        <p:nvSpPr>
          <p:cNvPr id="55" name="TextovéPole 54">
            <a:extLst>
              <a:ext uri="{FF2B5EF4-FFF2-40B4-BE49-F238E27FC236}">
                <a16:creationId xmlns:a16="http://schemas.microsoft.com/office/drawing/2014/main" id="{2B8099FB-3CDF-4D80-8C9E-18AE188624D9}"/>
              </a:ext>
            </a:extLst>
          </p:cNvPr>
          <p:cNvSpPr txBox="1">
            <a:spLocks noChangeArrowheads="1"/>
          </p:cNvSpPr>
          <p:nvPr/>
        </p:nvSpPr>
        <p:spPr bwMode="auto">
          <a:xfrm>
            <a:off x="4727576" y="4367213"/>
            <a:ext cx="2447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600" b="1">
                <a:latin typeface="Calibri" panose="020F0502020204030204" pitchFamily="34" charset="0"/>
              </a:rPr>
              <a:t>Aktivita různých metabolických enzymů</a:t>
            </a:r>
          </a:p>
        </p:txBody>
      </p:sp>
      <p:sp>
        <p:nvSpPr>
          <p:cNvPr id="56" name="TextovéPole 55">
            <a:extLst>
              <a:ext uri="{FF2B5EF4-FFF2-40B4-BE49-F238E27FC236}">
                <a16:creationId xmlns:a16="http://schemas.microsoft.com/office/drawing/2014/main" id="{4ACF1EF9-5D77-4412-860A-414829F7DF2F}"/>
              </a:ext>
            </a:extLst>
          </p:cNvPr>
          <p:cNvSpPr txBox="1">
            <a:spLocks noChangeArrowheads="1"/>
          </p:cNvSpPr>
          <p:nvPr/>
        </p:nvSpPr>
        <p:spPr bwMode="auto">
          <a:xfrm>
            <a:off x="7967663" y="4243389"/>
            <a:ext cx="2449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600" b="1">
                <a:latin typeface="Calibri" panose="020F0502020204030204" pitchFamily="34" charset="0"/>
              </a:rPr>
              <a:t>Regulace genové exprese</a:t>
            </a:r>
          </a:p>
        </p:txBody>
      </p:sp>
      <p:sp>
        <p:nvSpPr>
          <p:cNvPr id="57" name="TextovéPole 56">
            <a:extLst>
              <a:ext uri="{FF2B5EF4-FFF2-40B4-BE49-F238E27FC236}">
                <a16:creationId xmlns:a16="http://schemas.microsoft.com/office/drawing/2014/main" id="{9E8DA09E-539D-4501-B8CC-C80A8F55B8FB}"/>
              </a:ext>
            </a:extLst>
          </p:cNvPr>
          <p:cNvSpPr txBox="1">
            <a:spLocks noChangeArrowheads="1"/>
          </p:cNvSpPr>
          <p:nvPr/>
        </p:nvSpPr>
        <p:spPr bwMode="auto">
          <a:xfrm>
            <a:off x="2711451" y="5013325"/>
            <a:ext cx="2447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2800" b="1">
                <a:latin typeface="Calibri" panose="020F0502020204030204" pitchFamily="34" charset="0"/>
              </a:rPr>
              <a:t>Jak?</a:t>
            </a:r>
          </a:p>
        </p:txBody>
      </p:sp>
      <p:sp>
        <p:nvSpPr>
          <p:cNvPr id="42020" name="Nadpis 1">
            <a:extLst>
              <a:ext uri="{FF2B5EF4-FFF2-40B4-BE49-F238E27FC236}">
                <a16:creationId xmlns:a16="http://schemas.microsoft.com/office/drawing/2014/main" id="{62FF82E4-CA2E-4295-B089-9124C849CD62}"/>
              </a:ext>
            </a:extLst>
          </p:cNvPr>
          <p:cNvSpPr txBox="1">
            <a:spLocks/>
          </p:cNvSpPr>
          <p:nvPr/>
        </p:nvSpPr>
        <p:spPr bwMode="auto">
          <a:xfrm>
            <a:off x="1558925" y="539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4000" b="1">
              <a:solidFill>
                <a:srgbClr val="FF0000"/>
              </a:solidFill>
              <a:latin typeface="Calibri" panose="020F050202020403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32"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plus(out)">
                                      <p:cBhvr>
                                        <p:cTn id="12" dur="500"/>
                                        <p:tgtEl>
                                          <p:spTgt spid="45"/>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nodeType="after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nodeType="afterGroup">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par>
                                <p:cTn id="40" presetID="22" presetClass="entr" presetSubtype="1"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par>
                                <p:cTn id="43" presetID="22" presetClass="entr" presetSubtype="1"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up)">
                                      <p:cBhvr>
                                        <p:cTn id="45" dur="500"/>
                                        <p:tgtEl>
                                          <p:spTgt spid="51"/>
                                        </p:tgtEl>
                                      </p:cBhvr>
                                    </p:animEffect>
                                  </p:childTnLst>
                                </p:cTn>
                              </p:par>
                            </p:childTnLst>
                          </p:cTn>
                        </p:par>
                        <p:par>
                          <p:cTn id="46" fill="hold" nodeType="afterGroup">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nodeType="afterGroup">
                            <p:stCondLst>
                              <p:cond delay="1000"/>
                            </p:stCondLst>
                            <p:childTnLst>
                              <p:par>
                                <p:cTn id="57" presetID="10" presetClass="entr" presetSubtype="0"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6" grpId="0" animBg="1"/>
      <p:bldP spid="50" grpId="0" animBg="1"/>
      <p:bldP spid="55" grpId="0"/>
      <p:bldP spid="56" grpId="0"/>
      <p:bldP spid="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91BF6-0A80-42B5-ABD5-01EA9A950A8B}"/>
              </a:ext>
            </a:extLst>
          </p:cNvPr>
          <p:cNvSpPr/>
          <p:nvPr/>
        </p:nvSpPr>
        <p:spPr>
          <a:xfrm>
            <a:off x="9083676" y="0"/>
            <a:ext cx="1584325" cy="155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046" name="Nadpis 1">
            <a:extLst>
              <a:ext uri="{FF2B5EF4-FFF2-40B4-BE49-F238E27FC236}">
                <a16:creationId xmlns:a16="http://schemas.microsoft.com/office/drawing/2014/main" id="{F29F30BD-C25A-4C41-9A76-3134C3F282A8}"/>
              </a:ext>
            </a:extLst>
          </p:cNvPr>
          <p:cNvSpPr>
            <a:spLocks noGrp="1"/>
          </p:cNvSpPr>
          <p:nvPr>
            <p:ph type="title"/>
          </p:nvPr>
        </p:nvSpPr>
        <p:spPr>
          <a:xfrm>
            <a:off x="92267" y="24518"/>
            <a:ext cx="9164638" cy="215900"/>
          </a:xfrm>
        </p:spPr>
        <p:txBody>
          <a:bodyPr>
            <a:normAutofit fontScale="90000"/>
          </a:bodyPr>
          <a:lstStyle/>
          <a:p>
            <a:pPr>
              <a:defRPr/>
            </a:pPr>
            <a:r>
              <a:rPr lang="cs-CZ" sz="3200" dirty="0"/>
              <a:t>Epigenetické mechanismy v rámci modelování</a:t>
            </a:r>
          </a:p>
        </p:txBody>
      </p:sp>
      <p:sp>
        <p:nvSpPr>
          <p:cNvPr id="372" name="Zaoblený obdélník 232">
            <a:extLst>
              <a:ext uri="{FF2B5EF4-FFF2-40B4-BE49-F238E27FC236}">
                <a16:creationId xmlns:a16="http://schemas.microsoft.com/office/drawing/2014/main" id="{9DA3909E-F19D-4A1A-A8D9-9C57F929FA63}"/>
              </a:ext>
            </a:extLst>
          </p:cNvPr>
          <p:cNvSpPr/>
          <p:nvPr/>
        </p:nvSpPr>
        <p:spPr>
          <a:xfrm>
            <a:off x="1631950" y="4787900"/>
            <a:ext cx="8928100" cy="1944688"/>
          </a:xfrm>
          <a:prstGeom prst="roundRect">
            <a:avLst/>
          </a:prstGeom>
          <a:solidFill>
            <a:srgbClr val="FFCC99"/>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73" name="Zaoblený obdélník 236">
            <a:extLst>
              <a:ext uri="{FF2B5EF4-FFF2-40B4-BE49-F238E27FC236}">
                <a16:creationId xmlns:a16="http://schemas.microsoft.com/office/drawing/2014/main" id="{8DA8D158-8D8B-439A-A2D4-66A88EFA604D}"/>
              </a:ext>
            </a:extLst>
          </p:cNvPr>
          <p:cNvSpPr/>
          <p:nvPr/>
        </p:nvSpPr>
        <p:spPr>
          <a:xfrm>
            <a:off x="8759826" y="5084763"/>
            <a:ext cx="1717675" cy="1543050"/>
          </a:xfrm>
          <a:prstGeom prst="roundRect">
            <a:avLst/>
          </a:prstGeom>
          <a:solidFill>
            <a:srgbClr val="EEECE1">
              <a:lumMod val="9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sz="1600" kern="0">
              <a:solidFill>
                <a:prstClr val="white"/>
              </a:solidFill>
              <a:latin typeface="Calibri"/>
            </a:endParaRPr>
          </a:p>
        </p:txBody>
      </p:sp>
      <p:sp>
        <p:nvSpPr>
          <p:cNvPr id="374" name="Zaoblený obdélník 233">
            <a:extLst>
              <a:ext uri="{FF2B5EF4-FFF2-40B4-BE49-F238E27FC236}">
                <a16:creationId xmlns:a16="http://schemas.microsoft.com/office/drawing/2014/main" id="{C44B77F4-8817-4223-BC19-D62CBFF4BC32}"/>
              </a:ext>
            </a:extLst>
          </p:cNvPr>
          <p:cNvSpPr/>
          <p:nvPr/>
        </p:nvSpPr>
        <p:spPr>
          <a:xfrm>
            <a:off x="5016501" y="5099050"/>
            <a:ext cx="1878013" cy="1543050"/>
          </a:xfrm>
          <a:prstGeom prst="roundRect">
            <a:avLst/>
          </a:prstGeom>
          <a:solidFill>
            <a:srgbClr val="9BBB59">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sz="1600" kern="0">
              <a:solidFill>
                <a:prstClr val="white"/>
              </a:solidFill>
              <a:latin typeface="Calibri"/>
            </a:endParaRPr>
          </a:p>
        </p:txBody>
      </p:sp>
      <p:sp>
        <p:nvSpPr>
          <p:cNvPr id="375" name="Zaoblený obdélník 234">
            <a:extLst>
              <a:ext uri="{FF2B5EF4-FFF2-40B4-BE49-F238E27FC236}">
                <a16:creationId xmlns:a16="http://schemas.microsoft.com/office/drawing/2014/main" id="{9F94C70F-DD18-4052-A460-35BE51E0FD60}"/>
              </a:ext>
            </a:extLst>
          </p:cNvPr>
          <p:cNvSpPr/>
          <p:nvPr/>
        </p:nvSpPr>
        <p:spPr>
          <a:xfrm>
            <a:off x="6970714" y="5099050"/>
            <a:ext cx="1717675" cy="1543050"/>
          </a:xfrm>
          <a:prstGeom prst="roundRect">
            <a:avLst/>
          </a:prstGeom>
          <a:solidFill>
            <a:srgbClr val="F79646">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sz="1600" kern="0">
              <a:solidFill>
                <a:prstClr val="white"/>
              </a:solidFill>
              <a:latin typeface="Calibri"/>
            </a:endParaRPr>
          </a:p>
        </p:txBody>
      </p:sp>
      <p:sp>
        <p:nvSpPr>
          <p:cNvPr id="376" name="Zaoblený obdélník 235">
            <a:extLst>
              <a:ext uri="{FF2B5EF4-FFF2-40B4-BE49-F238E27FC236}">
                <a16:creationId xmlns:a16="http://schemas.microsoft.com/office/drawing/2014/main" id="{49FD6597-5DC6-40DB-B09B-80FE24B70EFB}"/>
              </a:ext>
            </a:extLst>
          </p:cNvPr>
          <p:cNvSpPr/>
          <p:nvPr/>
        </p:nvSpPr>
        <p:spPr>
          <a:xfrm>
            <a:off x="3216276" y="5099050"/>
            <a:ext cx="1757363" cy="1543050"/>
          </a:xfrm>
          <a:prstGeom prst="roundRect">
            <a:avLst/>
          </a:prstGeom>
          <a:solidFill>
            <a:srgbClr val="FFFFCC"/>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sz="1600" kern="0">
              <a:solidFill>
                <a:prstClr val="white"/>
              </a:solidFill>
              <a:latin typeface="Calibri"/>
            </a:endParaRPr>
          </a:p>
        </p:txBody>
      </p:sp>
      <p:sp>
        <p:nvSpPr>
          <p:cNvPr id="377" name="Zaoblený obdélník 217">
            <a:extLst>
              <a:ext uri="{FF2B5EF4-FFF2-40B4-BE49-F238E27FC236}">
                <a16:creationId xmlns:a16="http://schemas.microsoft.com/office/drawing/2014/main" id="{EE792493-83B4-4625-8ECB-08C31D1C638B}"/>
              </a:ext>
            </a:extLst>
          </p:cNvPr>
          <p:cNvSpPr/>
          <p:nvPr/>
        </p:nvSpPr>
        <p:spPr>
          <a:xfrm>
            <a:off x="1631950" y="2795589"/>
            <a:ext cx="8928100" cy="1944687"/>
          </a:xfrm>
          <a:prstGeom prst="roundRect">
            <a:avLst/>
          </a:prstGeom>
          <a:solidFill>
            <a:srgbClr val="FFFFCC"/>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78" name="Zaoblený obdélník 219">
            <a:extLst>
              <a:ext uri="{FF2B5EF4-FFF2-40B4-BE49-F238E27FC236}">
                <a16:creationId xmlns:a16="http://schemas.microsoft.com/office/drawing/2014/main" id="{8811A8AA-71A2-4199-B1B1-0A3F64597DCA}"/>
              </a:ext>
            </a:extLst>
          </p:cNvPr>
          <p:cNvSpPr/>
          <p:nvPr/>
        </p:nvSpPr>
        <p:spPr>
          <a:xfrm>
            <a:off x="5821363" y="3082925"/>
            <a:ext cx="2290762" cy="1543050"/>
          </a:xfrm>
          <a:prstGeom prst="roundRect">
            <a:avLst/>
          </a:prstGeom>
          <a:solidFill>
            <a:srgbClr val="F79646">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79" name="Zaoblený obdélník 220">
            <a:extLst>
              <a:ext uri="{FF2B5EF4-FFF2-40B4-BE49-F238E27FC236}">
                <a16:creationId xmlns:a16="http://schemas.microsoft.com/office/drawing/2014/main" id="{8E9A53EE-04BD-4090-9C7D-183209866236}"/>
              </a:ext>
            </a:extLst>
          </p:cNvPr>
          <p:cNvSpPr/>
          <p:nvPr/>
        </p:nvSpPr>
        <p:spPr>
          <a:xfrm>
            <a:off x="8197851" y="3082925"/>
            <a:ext cx="2290763" cy="1543050"/>
          </a:xfrm>
          <a:prstGeom prst="roundRect">
            <a:avLst/>
          </a:prstGeom>
          <a:solidFill>
            <a:srgbClr val="FFCC66"/>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0" name="Zaoblený obdélník 221">
            <a:extLst>
              <a:ext uri="{FF2B5EF4-FFF2-40B4-BE49-F238E27FC236}">
                <a16:creationId xmlns:a16="http://schemas.microsoft.com/office/drawing/2014/main" id="{C3DDF162-AF10-4F57-93F2-C5E43A63C502}"/>
              </a:ext>
            </a:extLst>
          </p:cNvPr>
          <p:cNvSpPr/>
          <p:nvPr/>
        </p:nvSpPr>
        <p:spPr>
          <a:xfrm>
            <a:off x="3432176" y="3082925"/>
            <a:ext cx="2290763" cy="1543050"/>
          </a:xfrm>
          <a:prstGeom prst="roundRect">
            <a:avLst/>
          </a:prstGeom>
          <a:solidFill>
            <a:srgbClr val="4F81BD">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1" name="Zaoblený obdélník 215">
            <a:extLst>
              <a:ext uri="{FF2B5EF4-FFF2-40B4-BE49-F238E27FC236}">
                <a16:creationId xmlns:a16="http://schemas.microsoft.com/office/drawing/2014/main" id="{602B398D-02BE-4731-A9ED-C5BA900A1A68}"/>
              </a:ext>
            </a:extLst>
          </p:cNvPr>
          <p:cNvSpPr/>
          <p:nvPr/>
        </p:nvSpPr>
        <p:spPr>
          <a:xfrm>
            <a:off x="1631950" y="765175"/>
            <a:ext cx="8928100" cy="1943100"/>
          </a:xfrm>
          <a:prstGeom prst="roundRect">
            <a:avLst/>
          </a:prstGeom>
          <a:solidFill>
            <a:srgbClr val="F79646">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2" name="Zaoblený obdélník 46">
            <a:extLst>
              <a:ext uri="{FF2B5EF4-FFF2-40B4-BE49-F238E27FC236}">
                <a16:creationId xmlns:a16="http://schemas.microsoft.com/office/drawing/2014/main" id="{3C70B614-FEC5-4C71-825D-710861B410A0}"/>
              </a:ext>
            </a:extLst>
          </p:cNvPr>
          <p:cNvSpPr/>
          <p:nvPr/>
        </p:nvSpPr>
        <p:spPr>
          <a:xfrm>
            <a:off x="4008439" y="1036638"/>
            <a:ext cx="2949575" cy="1543050"/>
          </a:xfrm>
          <a:prstGeom prst="roundRect">
            <a:avLst/>
          </a:prstGeom>
          <a:solidFill>
            <a:srgbClr val="EEECE1">
              <a:lumMod val="9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3" name="Zaoblený obdélník 216">
            <a:extLst>
              <a:ext uri="{FF2B5EF4-FFF2-40B4-BE49-F238E27FC236}">
                <a16:creationId xmlns:a16="http://schemas.microsoft.com/office/drawing/2014/main" id="{540BB23D-CFF5-4723-AC00-3D4DF7A8279E}"/>
              </a:ext>
            </a:extLst>
          </p:cNvPr>
          <p:cNvSpPr/>
          <p:nvPr/>
        </p:nvSpPr>
        <p:spPr>
          <a:xfrm>
            <a:off x="7067551" y="1036638"/>
            <a:ext cx="3349625" cy="1543050"/>
          </a:xfrm>
          <a:prstGeom prst="roundRect">
            <a:avLst/>
          </a:prstGeom>
          <a:solidFill>
            <a:srgbClr val="EEECE1">
              <a:lumMod val="9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grpSp>
        <p:nvGrpSpPr>
          <p:cNvPr id="384" name="Skupina 44">
            <a:extLst>
              <a:ext uri="{FF2B5EF4-FFF2-40B4-BE49-F238E27FC236}">
                <a16:creationId xmlns:a16="http://schemas.microsoft.com/office/drawing/2014/main" id="{4B30F0F3-C318-4863-B46E-51C31F9D2489}"/>
              </a:ext>
            </a:extLst>
          </p:cNvPr>
          <p:cNvGrpSpPr/>
          <p:nvPr/>
        </p:nvGrpSpPr>
        <p:grpSpPr>
          <a:xfrm>
            <a:off x="1703513" y="948808"/>
            <a:ext cx="2189833" cy="1546861"/>
            <a:chOff x="1511300" y="1866900"/>
            <a:chExt cx="1492250" cy="1054100"/>
          </a:xfrm>
          <a:effectLst>
            <a:outerShdw blurRad="50800" dist="38100" dir="2700000" algn="tl" rotWithShape="0">
              <a:prstClr val="black">
                <a:alpha val="40000"/>
              </a:prstClr>
            </a:outerShdw>
          </a:effectLst>
        </p:grpSpPr>
        <p:cxnSp>
          <p:nvCxnSpPr>
            <p:cNvPr id="385" name="Přímá spojnice 9">
              <a:extLst>
                <a:ext uri="{FF2B5EF4-FFF2-40B4-BE49-F238E27FC236}">
                  <a16:creationId xmlns:a16="http://schemas.microsoft.com/office/drawing/2014/main" id="{D753E18A-148B-413F-ADDF-1F8C9B9D336D}"/>
                </a:ext>
              </a:extLst>
            </p:cNvPr>
            <p:cNvCxnSpPr/>
            <p:nvPr/>
          </p:nvCxnSpPr>
          <p:spPr>
            <a:xfrm>
              <a:off x="1605408" y="2580903"/>
              <a:ext cx="144016" cy="311150"/>
            </a:xfrm>
            <a:prstGeom prst="line">
              <a:avLst/>
            </a:prstGeom>
            <a:noFill/>
            <a:ln w="38100" cap="flat" cmpd="sng" algn="ctr">
              <a:solidFill>
                <a:srgbClr val="C0504D">
                  <a:lumMod val="50000"/>
                </a:srgbClr>
              </a:solidFill>
              <a:prstDash val="solid"/>
            </a:ln>
            <a:effectLst/>
          </p:spPr>
        </p:cxnSp>
        <p:cxnSp>
          <p:nvCxnSpPr>
            <p:cNvPr id="386" name="Přímá spojnice 14">
              <a:extLst>
                <a:ext uri="{FF2B5EF4-FFF2-40B4-BE49-F238E27FC236}">
                  <a16:creationId xmlns:a16="http://schemas.microsoft.com/office/drawing/2014/main" id="{80F54F49-B4E5-42B9-A0AA-5B270BCAE262}"/>
                </a:ext>
              </a:extLst>
            </p:cNvPr>
            <p:cNvCxnSpPr/>
            <p:nvPr/>
          </p:nvCxnSpPr>
          <p:spPr>
            <a:xfrm>
              <a:off x="1703337" y="2613102"/>
              <a:ext cx="82650" cy="178567"/>
            </a:xfrm>
            <a:prstGeom prst="line">
              <a:avLst/>
            </a:prstGeom>
            <a:noFill/>
            <a:ln w="38100" cap="flat" cmpd="sng" algn="ctr">
              <a:solidFill>
                <a:srgbClr val="C0504D">
                  <a:lumMod val="50000"/>
                </a:srgbClr>
              </a:solidFill>
              <a:prstDash val="solid"/>
            </a:ln>
            <a:effectLst/>
          </p:spPr>
        </p:cxnSp>
        <p:cxnSp>
          <p:nvCxnSpPr>
            <p:cNvPr id="387" name="Přímá spojnice 16">
              <a:extLst>
                <a:ext uri="{FF2B5EF4-FFF2-40B4-BE49-F238E27FC236}">
                  <a16:creationId xmlns:a16="http://schemas.microsoft.com/office/drawing/2014/main" id="{AED950D0-566D-40A6-B05F-9FC9DE026ACB}"/>
                </a:ext>
              </a:extLst>
            </p:cNvPr>
            <p:cNvCxnSpPr>
              <a:stCxn id="402" idx="2"/>
              <a:endCxn id="401" idx="2"/>
            </p:cNvCxnSpPr>
            <p:nvPr/>
          </p:nvCxnSpPr>
          <p:spPr>
            <a:xfrm>
              <a:off x="1816100" y="2501900"/>
              <a:ext cx="120650" cy="241300"/>
            </a:xfrm>
            <a:prstGeom prst="line">
              <a:avLst/>
            </a:prstGeom>
            <a:noFill/>
            <a:ln w="38100" cap="flat" cmpd="sng" algn="ctr">
              <a:solidFill>
                <a:srgbClr val="C0504D">
                  <a:lumMod val="50000"/>
                </a:srgbClr>
              </a:solidFill>
              <a:prstDash val="solid"/>
            </a:ln>
            <a:effectLst/>
          </p:spPr>
        </p:cxnSp>
        <p:cxnSp>
          <p:nvCxnSpPr>
            <p:cNvPr id="388" name="Přímá spojnice 17">
              <a:extLst>
                <a:ext uri="{FF2B5EF4-FFF2-40B4-BE49-F238E27FC236}">
                  <a16:creationId xmlns:a16="http://schemas.microsoft.com/office/drawing/2014/main" id="{160157B9-46F8-4B36-A515-1B5C832E0320}"/>
                </a:ext>
              </a:extLst>
            </p:cNvPr>
            <p:cNvCxnSpPr/>
            <p:nvPr/>
          </p:nvCxnSpPr>
          <p:spPr>
            <a:xfrm>
              <a:off x="1870148" y="2403749"/>
              <a:ext cx="158307" cy="342026"/>
            </a:xfrm>
            <a:prstGeom prst="line">
              <a:avLst/>
            </a:prstGeom>
            <a:noFill/>
            <a:ln w="38100" cap="flat" cmpd="sng" algn="ctr">
              <a:solidFill>
                <a:srgbClr val="C0504D">
                  <a:lumMod val="50000"/>
                </a:srgbClr>
              </a:solidFill>
              <a:prstDash val="solid"/>
            </a:ln>
            <a:effectLst/>
          </p:spPr>
        </p:cxnSp>
        <p:cxnSp>
          <p:nvCxnSpPr>
            <p:cNvPr id="389" name="Přímá spojnice 19">
              <a:extLst>
                <a:ext uri="{FF2B5EF4-FFF2-40B4-BE49-F238E27FC236}">
                  <a16:creationId xmlns:a16="http://schemas.microsoft.com/office/drawing/2014/main" id="{BE8F11ED-4BA6-4219-8278-D4385F90551A}"/>
                </a:ext>
              </a:extLst>
            </p:cNvPr>
            <p:cNvCxnSpPr/>
            <p:nvPr/>
          </p:nvCxnSpPr>
          <p:spPr>
            <a:xfrm>
              <a:off x="1966667" y="2392316"/>
              <a:ext cx="113212" cy="244596"/>
            </a:xfrm>
            <a:prstGeom prst="line">
              <a:avLst/>
            </a:prstGeom>
            <a:noFill/>
            <a:ln w="38100" cap="flat" cmpd="sng" algn="ctr">
              <a:solidFill>
                <a:srgbClr val="C0504D">
                  <a:lumMod val="50000"/>
                </a:srgbClr>
              </a:solidFill>
              <a:prstDash val="solid"/>
            </a:ln>
            <a:effectLst/>
          </p:spPr>
        </p:cxnSp>
        <p:cxnSp>
          <p:nvCxnSpPr>
            <p:cNvPr id="390" name="Přímá spojnice 22">
              <a:extLst>
                <a:ext uri="{FF2B5EF4-FFF2-40B4-BE49-F238E27FC236}">
                  <a16:creationId xmlns:a16="http://schemas.microsoft.com/office/drawing/2014/main" id="{94926385-BB31-4F46-B2A0-D523E63FEF65}"/>
                </a:ext>
              </a:extLst>
            </p:cNvPr>
            <p:cNvCxnSpPr/>
            <p:nvPr/>
          </p:nvCxnSpPr>
          <p:spPr>
            <a:xfrm>
              <a:off x="2371979" y="2260205"/>
              <a:ext cx="80985" cy="174969"/>
            </a:xfrm>
            <a:prstGeom prst="line">
              <a:avLst/>
            </a:prstGeom>
            <a:noFill/>
            <a:ln w="38100" cap="flat" cmpd="sng" algn="ctr">
              <a:solidFill>
                <a:srgbClr val="C0504D">
                  <a:lumMod val="50000"/>
                </a:srgbClr>
              </a:solidFill>
              <a:prstDash val="solid"/>
            </a:ln>
            <a:effectLst/>
          </p:spPr>
        </p:cxnSp>
        <p:cxnSp>
          <p:nvCxnSpPr>
            <p:cNvPr id="391" name="Přímá spojnice 24">
              <a:extLst>
                <a:ext uri="{FF2B5EF4-FFF2-40B4-BE49-F238E27FC236}">
                  <a16:creationId xmlns:a16="http://schemas.microsoft.com/office/drawing/2014/main" id="{0D50C56D-D4AD-473F-9D96-F212FEE47BE0}"/>
                </a:ext>
              </a:extLst>
            </p:cNvPr>
            <p:cNvCxnSpPr/>
            <p:nvPr/>
          </p:nvCxnSpPr>
          <p:spPr>
            <a:xfrm>
              <a:off x="2152300" y="2217176"/>
              <a:ext cx="81064" cy="175140"/>
            </a:xfrm>
            <a:prstGeom prst="line">
              <a:avLst/>
            </a:prstGeom>
            <a:noFill/>
            <a:ln w="38100" cap="flat" cmpd="sng" algn="ctr">
              <a:solidFill>
                <a:srgbClr val="FF0000"/>
              </a:solidFill>
              <a:prstDash val="solid"/>
            </a:ln>
            <a:effectLst/>
          </p:spPr>
        </p:cxnSp>
        <p:cxnSp>
          <p:nvCxnSpPr>
            <p:cNvPr id="392" name="Přímá spojnice 25">
              <a:extLst>
                <a:ext uri="{FF2B5EF4-FFF2-40B4-BE49-F238E27FC236}">
                  <a16:creationId xmlns:a16="http://schemas.microsoft.com/office/drawing/2014/main" id="{EFD6D36C-92EC-4539-AE5F-80AD0B36FC3B}"/>
                </a:ext>
              </a:extLst>
            </p:cNvPr>
            <p:cNvCxnSpPr/>
            <p:nvPr/>
          </p:nvCxnSpPr>
          <p:spPr>
            <a:xfrm>
              <a:off x="2245737" y="2204864"/>
              <a:ext cx="79153" cy="171012"/>
            </a:xfrm>
            <a:prstGeom prst="line">
              <a:avLst/>
            </a:prstGeom>
            <a:noFill/>
            <a:ln w="38100" cap="flat" cmpd="sng" algn="ctr">
              <a:solidFill>
                <a:sysClr val="window" lastClr="FFFFFF">
                  <a:lumMod val="65000"/>
                </a:sysClr>
              </a:solidFill>
              <a:prstDash val="solid"/>
            </a:ln>
            <a:effectLst/>
          </p:spPr>
        </p:cxnSp>
        <p:cxnSp>
          <p:nvCxnSpPr>
            <p:cNvPr id="393" name="Přímá spojnice 26">
              <a:extLst>
                <a:ext uri="{FF2B5EF4-FFF2-40B4-BE49-F238E27FC236}">
                  <a16:creationId xmlns:a16="http://schemas.microsoft.com/office/drawing/2014/main" id="{7D078946-F36F-4256-9168-6204D63D5FE0}"/>
                </a:ext>
              </a:extLst>
            </p:cNvPr>
            <p:cNvCxnSpPr/>
            <p:nvPr/>
          </p:nvCxnSpPr>
          <p:spPr>
            <a:xfrm>
              <a:off x="2104664" y="2320358"/>
              <a:ext cx="80985" cy="174969"/>
            </a:xfrm>
            <a:prstGeom prst="line">
              <a:avLst/>
            </a:prstGeom>
            <a:noFill/>
            <a:ln w="38100" cap="flat" cmpd="sng" algn="ctr">
              <a:solidFill>
                <a:srgbClr val="C0504D">
                  <a:lumMod val="50000"/>
                </a:srgbClr>
              </a:solidFill>
              <a:prstDash val="solid"/>
            </a:ln>
            <a:effectLst/>
          </p:spPr>
        </p:cxnSp>
        <p:cxnSp>
          <p:nvCxnSpPr>
            <p:cNvPr id="394" name="Přímá spojnice 27">
              <a:extLst>
                <a:ext uri="{FF2B5EF4-FFF2-40B4-BE49-F238E27FC236}">
                  <a16:creationId xmlns:a16="http://schemas.microsoft.com/office/drawing/2014/main" id="{2CBC5184-81BD-4C80-BAF5-652CA6B4542D}"/>
                </a:ext>
              </a:extLst>
            </p:cNvPr>
            <p:cNvCxnSpPr/>
            <p:nvPr/>
          </p:nvCxnSpPr>
          <p:spPr>
            <a:xfrm>
              <a:off x="2484582" y="2128460"/>
              <a:ext cx="114518" cy="247417"/>
            </a:xfrm>
            <a:prstGeom prst="line">
              <a:avLst/>
            </a:prstGeom>
            <a:noFill/>
            <a:ln w="38100" cap="flat" cmpd="sng" algn="ctr">
              <a:solidFill>
                <a:srgbClr val="C0504D">
                  <a:lumMod val="50000"/>
                </a:srgbClr>
              </a:solidFill>
              <a:prstDash val="solid"/>
            </a:ln>
            <a:effectLst/>
          </p:spPr>
        </p:cxnSp>
        <p:cxnSp>
          <p:nvCxnSpPr>
            <p:cNvPr id="395" name="Přímá spojnice 29">
              <a:extLst>
                <a:ext uri="{FF2B5EF4-FFF2-40B4-BE49-F238E27FC236}">
                  <a16:creationId xmlns:a16="http://schemas.microsoft.com/office/drawing/2014/main" id="{AC478C3C-1A60-451A-A162-0546C652B1A8}"/>
                </a:ext>
              </a:extLst>
            </p:cNvPr>
            <p:cNvCxnSpPr/>
            <p:nvPr/>
          </p:nvCxnSpPr>
          <p:spPr>
            <a:xfrm>
              <a:off x="2614895" y="1969759"/>
              <a:ext cx="156905" cy="307113"/>
            </a:xfrm>
            <a:prstGeom prst="line">
              <a:avLst/>
            </a:prstGeom>
            <a:noFill/>
            <a:ln w="38100" cap="flat" cmpd="sng" algn="ctr">
              <a:solidFill>
                <a:srgbClr val="C0504D">
                  <a:lumMod val="50000"/>
                </a:srgbClr>
              </a:solidFill>
              <a:prstDash val="solid"/>
            </a:ln>
            <a:effectLst/>
          </p:spPr>
        </p:cxnSp>
        <p:cxnSp>
          <p:nvCxnSpPr>
            <p:cNvPr id="396" name="Přímá spojnice 31">
              <a:extLst>
                <a:ext uri="{FF2B5EF4-FFF2-40B4-BE49-F238E27FC236}">
                  <a16:creationId xmlns:a16="http://schemas.microsoft.com/office/drawing/2014/main" id="{D373D4BE-9C39-4D98-9CF7-F806FA87388B}"/>
                </a:ext>
              </a:extLst>
            </p:cNvPr>
            <p:cNvCxnSpPr/>
            <p:nvPr/>
          </p:nvCxnSpPr>
          <p:spPr>
            <a:xfrm>
              <a:off x="2538994" y="2019341"/>
              <a:ext cx="167941" cy="362840"/>
            </a:xfrm>
            <a:prstGeom prst="line">
              <a:avLst/>
            </a:prstGeom>
            <a:noFill/>
            <a:ln w="38100" cap="flat" cmpd="sng" algn="ctr">
              <a:solidFill>
                <a:srgbClr val="C0504D">
                  <a:lumMod val="50000"/>
                </a:srgbClr>
              </a:solidFill>
              <a:prstDash val="solid"/>
            </a:ln>
            <a:effectLst/>
          </p:spPr>
        </p:cxnSp>
        <p:cxnSp>
          <p:nvCxnSpPr>
            <p:cNvPr id="397" name="Přímá spojnice 33">
              <a:extLst>
                <a:ext uri="{FF2B5EF4-FFF2-40B4-BE49-F238E27FC236}">
                  <a16:creationId xmlns:a16="http://schemas.microsoft.com/office/drawing/2014/main" id="{49F2057B-97CE-4E35-8E22-72E9F5C0C6F9}"/>
                </a:ext>
              </a:extLst>
            </p:cNvPr>
            <p:cNvCxnSpPr/>
            <p:nvPr/>
          </p:nvCxnSpPr>
          <p:spPr>
            <a:xfrm>
              <a:off x="2771800" y="1945055"/>
              <a:ext cx="91074" cy="178260"/>
            </a:xfrm>
            <a:prstGeom prst="line">
              <a:avLst/>
            </a:prstGeom>
            <a:noFill/>
            <a:ln w="38100" cap="flat" cmpd="sng" algn="ctr">
              <a:solidFill>
                <a:srgbClr val="C0504D">
                  <a:lumMod val="50000"/>
                </a:srgbClr>
              </a:solidFill>
              <a:prstDash val="solid"/>
            </a:ln>
            <a:effectLst/>
          </p:spPr>
        </p:cxnSp>
        <p:cxnSp>
          <p:nvCxnSpPr>
            <p:cNvPr id="398" name="Přímá spojnice 35">
              <a:extLst>
                <a:ext uri="{FF2B5EF4-FFF2-40B4-BE49-F238E27FC236}">
                  <a16:creationId xmlns:a16="http://schemas.microsoft.com/office/drawing/2014/main" id="{8034438A-0FCD-41E9-9C3B-DFE69BF958C3}"/>
                </a:ext>
              </a:extLst>
            </p:cNvPr>
            <p:cNvCxnSpPr/>
            <p:nvPr/>
          </p:nvCxnSpPr>
          <p:spPr>
            <a:xfrm>
              <a:off x="2817337" y="1871569"/>
              <a:ext cx="149061" cy="322049"/>
            </a:xfrm>
            <a:prstGeom prst="line">
              <a:avLst/>
            </a:prstGeom>
            <a:noFill/>
            <a:ln w="38100" cap="flat" cmpd="sng" algn="ctr">
              <a:solidFill>
                <a:srgbClr val="C0504D">
                  <a:lumMod val="50000"/>
                </a:srgbClr>
              </a:solidFill>
              <a:prstDash val="solid"/>
            </a:ln>
            <a:effectLst/>
          </p:spPr>
        </p:cxnSp>
        <p:cxnSp>
          <p:nvCxnSpPr>
            <p:cNvPr id="399" name="Přímá spojnice 41">
              <a:extLst>
                <a:ext uri="{FF2B5EF4-FFF2-40B4-BE49-F238E27FC236}">
                  <a16:creationId xmlns:a16="http://schemas.microsoft.com/office/drawing/2014/main" id="{D0761E8D-54DC-4204-9392-ED0544B1182F}"/>
                </a:ext>
              </a:extLst>
            </p:cNvPr>
            <p:cNvCxnSpPr/>
            <p:nvPr/>
          </p:nvCxnSpPr>
          <p:spPr>
            <a:xfrm>
              <a:off x="2224308" y="2369576"/>
              <a:ext cx="81064" cy="175140"/>
            </a:xfrm>
            <a:prstGeom prst="line">
              <a:avLst/>
            </a:prstGeom>
            <a:noFill/>
            <a:ln w="38100" cap="flat" cmpd="sng" algn="ctr">
              <a:solidFill>
                <a:sysClr val="window" lastClr="FFFFFF">
                  <a:lumMod val="65000"/>
                </a:sysClr>
              </a:solidFill>
              <a:prstDash val="solid"/>
            </a:ln>
            <a:effectLst/>
          </p:spPr>
        </p:cxnSp>
        <p:cxnSp>
          <p:nvCxnSpPr>
            <p:cNvPr id="400" name="Přímá spojnice 43">
              <a:extLst>
                <a:ext uri="{FF2B5EF4-FFF2-40B4-BE49-F238E27FC236}">
                  <a16:creationId xmlns:a16="http://schemas.microsoft.com/office/drawing/2014/main" id="{EF8BC638-F7B3-46D1-8F2E-DD568F887A92}"/>
                </a:ext>
              </a:extLst>
            </p:cNvPr>
            <p:cNvCxnSpPr/>
            <p:nvPr/>
          </p:nvCxnSpPr>
          <p:spPr>
            <a:xfrm>
              <a:off x="2315940" y="2357264"/>
              <a:ext cx="79153" cy="171012"/>
            </a:xfrm>
            <a:prstGeom prst="line">
              <a:avLst/>
            </a:prstGeom>
            <a:noFill/>
            <a:ln w="38100" cap="flat" cmpd="sng" algn="ctr">
              <a:solidFill>
                <a:srgbClr val="FF0000"/>
              </a:solidFill>
              <a:prstDash val="solid"/>
            </a:ln>
            <a:effectLst/>
          </p:spPr>
        </p:cxnSp>
        <p:sp>
          <p:nvSpPr>
            <p:cNvPr id="401" name="Volný tvar 2">
              <a:extLst>
                <a:ext uri="{FF2B5EF4-FFF2-40B4-BE49-F238E27FC236}">
                  <a16:creationId xmlns:a16="http://schemas.microsoft.com/office/drawing/2014/main" id="{26421159-127F-4FCF-83F0-CDF4E17BA824}"/>
                </a:ext>
              </a:extLst>
            </p:cNvPr>
            <p:cNvSpPr/>
            <p:nvPr/>
          </p:nvSpPr>
          <p:spPr>
            <a:xfrm>
              <a:off x="1511300" y="1866900"/>
              <a:ext cx="1314450" cy="890780"/>
            </a:xfrm>
            <a:custGeom>
              <a:avLst/>
              <a:gdLst>
                <a:gd name="connsiteX0" fmla="*/ 0 w 1314450"/>
                <a:gd name="connsiteY0" fmla="*/ 685800 h 890780"/>
                <a:gd name="connsiteX1" fmla="*/ 203200 w 1314450"/>
                <a:gd name="connsiteY1" fmla="*/ 742950 h 890780"/>
                <a:gd name="connsiteX2" fmla="*/ 425450 w 1314450"/>
                <a:gd name="connsiteY2" fmla="*/ 876300 h 890780"/>
                <a:gd name="connsiteX3" fmla="*/ 546100 w 1314450"/>
                <a:gd name="connsiteY3" fmla="*/ 863600 h 890780"/>
                <a:gd name="connsiteX4" fmla="*/ 584200 w 1314450"/>
                <a:gd name="connsiteY4" fmla="*/ 666750 h 890780"/>
                <a:gd name="connsiteX5" fmla="*/ 590550 w 1314450"/>
                <a:gd name="connsiteY5" fmla="*/ 438150 h 890780"/>
                <a:gd name="connsiteX6" fmla="*/ 647700 w 1314450"/>
                <a:gd name="connsiteY6" fmla="*/ 349250 h 890780"/>
                <a:gd name="connsiteX7" fmla="*/ 806450 w 1314450"/>
                <a:gd name="connsiteY7" fmla="*/ 355600 h 890780"/>
                <a:gd name="connsiteX8" fmla="*/ 1117600 w 1314450"/>
                <a:gd name="connsiteY8" fmla="*/ 527050 h 890780"/>
                <a:gd name="connsiteX9" fmla="*/ 1238250 w 1314450"/>
                <a:gd name="connsiteY9" fmla="*/ 476250 h 890780"/>
                <a:gd name="connsiteX10" fmla="*/ 1257300 w 1314450"/>
                <a:gd name="connsiteY10" fmla="*/ 273050 h 890780"/>
                <a:gd name="connsiteX11" fmla="*/ 1263650 w 1314450"/>
                <a:gd name="connsiteY11" fmla="*/ 63500 h 890780"/>
                <a:gd name="connsiteX12" fmla="*/ 1314450 w 1314450"/>
                <a:gd name="connsiteY12" fmla="*/ 0 h 89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890780">
                  <a:moveTo>
                    <a:pt x="0" y="685800"/>
                  </a:moveTo>
                  <a:cubicBezTo>
                    <a:pt x="66146" y="698500"/>
                    <a:pt x="132292" y="711200"/>
                    <a:pt x="203200" y="742950"/>
                  </a:cubicBezTo>
                  <a:cubicBezTo>
                    <a:pt x="274108" y="774700"/>
                    <a:pt x="368300" y="856192"/>
                    <a:pt x="425450" y="876300"/>
                  </a:cubicBezTo>
                  <a:cubicBezTo>
                    <a:pt x="482600" y="896408"/>
                    <a:pt x="519642" y="898525"/>
                    <a:pt x="546100" y="863600"/>
                  </a:cubicBezTo>
                  <a:cubicBezTo>
                    <a:pt x="572558" y="828675"/>
                    <a:pt x="576792" y="737658"/>
                    <a:pt x="584200" y="666750"/>
                  </a:cubicBezTo>
                  <a:cubicBezTo>
                    <a:pt x="591608" y="595842"/>
                    <a:pt x="579967" y="491067"/>
                    <a:pt x="590550" y="438150"/>
                  </a:cubicBezTo>
                  <a:cubicBezTo>
                    <a:pt x="601133" y="385233"/>
                    <a:pt x="611717" y="363008"/>
                    <a:pt x="647700" y="349250"/>
                  </a:cubicBezTo>
                  <a:cubicBezTo>
                    <a:pt x="683683" y="335492"/>
                    <a:pt x="728133" y="325967"/>
                    <a:pt x="806450" y="355600"/>
                  </a:cubicBezTo>
                  <a:cubicBezTo>
                    <a:pt x="884767" y="385233"/>
                    <a:pt x="1045633" y="506942"/>
                    <a:pt x="1117600" y="527050"/>
                  </a:cubicBezTo>
                  <a:cubicBezTo>
                    <a:pt x="1189567" y="547158"/>
                    <a:pt x="1214967" y="518583"/>
                    <a:pt x="1238250" y="476250"/>
                  </a:cubicBezTo>
                  <a:cubicBezTo>
                    <a:pt x="1261533" y="433917"/>
                    <a:pt x="1253067" y="341842"/>
                    <a:pt x="1257300" y="273050"/>
                  </a:cubicBezTo>
                  <a:cubicBezTo>
                    <a:pt x="1261533" y="204258"/>
                    <a:pt x="1254125" y="109008"/>
                    <a:pt x="1263650" y="63500"/>
                  </a:cubicBezTo>
                  <a:cubicBezTo>
                    <a:pt x="1273175" y="17992"/>
                    <a:pt x="1293812" y="8996"/>
                    <a:pt x="1314450" y="0"/>
                  </a:cubicBezTo>
                </a:path>
              </a:pathLst>
            </a:custGeom>
            <a:noFill/>
            <a:ln w="381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02" name="Volný tvar 4">
              <a:extLst>
                <a:ext uri="{FF2B5EF4-FFF2-40B4-BE49-F238E27FC236}">
                  <a16:creationId xmlns:a16="http://schemas.microsoft.com/office/drawing/2014/main" id="{FF208BA2-223B-4B10-BB25-29474139194D}"/>
                </a:ext>
              </a:extLst>
            </p:cNvPr>
            <p:cNvSpPr/>
            <p:nvPr/>
          </p:nvSpPr>
          <p:spPr>
            <a:xfrm>
              <a:off x="1733550" y="1961890"/>
              <a:ext cx="1270000" cy="959110"/>
            </a:xfrm>
            <a:custGeom>
              <a:avLst/>
              <a:gdLst>
                <a:gd name="connsiteX0" fmla="*/ 0 w 1270000"/>
                <a:gd name="connsiteY0" fmla="*/ 959110 h 959110"/>
                <a:gd name="connsiteX1" fmla="*/ 82550 w 1270000"/>
                <a:gd name="connsiteY1" fmla="*/ 743210 h 959110"/>
                <a:gd name="connsiteX2" fmla="*/ 82550 w 1270000"/>
                <a:gd name="connsiteY2" fmla="*/ 540010 h 959110"/>
                <a:gd name="connsiteX3" fmla="*/ 139700 w 1270000"/>
                <a:gd name="connsiteY3" fmla="*/ 425710 h 959110"/>
                <a:gd name="connsiteX4" fmla="*/ 298450 w 1270000"/>
                <a:gd name="connsiteY4" fmla="*/ 444760 h 959110"/>
                <a:gd name="connsiteX5" fmla="*/ 527050 w 1270000"/>
                <a:gd name="connsiteY5" fmla="*/ 578110 h 959110"/>
                <a:gd name="connsiteX6" fmla="*/ 666750 w 1270000"/>
                <a:gd name="connsiteY6" fmla="*/ 578110 h 959110"/>
                <a:gd name="connsiteX7" fmla="*/ 723900 w 1270000"/>
                <a:gd name="connsiteY7" fmla="*/ 463810 h 959110"/>
                <a:gd name="connsiteX8" fmla="*/ 736600 w 1270000"/>
                <a:gd name="connsiteY8" fmla="*/ 216160 h 959110"/>
                <a:gd name="connsiteX9" fmla="*/ 793750 w 1270000"/>
                <a:gd name="connsiteY9" fmla="*/ 57410 h 959110"/>
                <a:gd name="connsiteX10" fmla="*/ 901700 w 1270000"/>
                <a:gd name="connsiteY10" fmla="*/ 6610 h 959110"/>
                <a:gd name="connsiteX11" fmla="*/ 1168400 w 1270000"/>
                <a:gd name="connsiteY11" fmla="*/ 190760 h 959110"/>
                <a:gd name="connsiteX12" fmla="*/ 1270000 w 1270000"/>
                <a:gd name="connsiteY12" fmla="*/ 228860 h 95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0000" h="959110">
                  <a:moveTo>
                    <a:pt x="0" y="959110"/>
                  </a:moveTo>
                  <a:cubicBezTo>
                    <a:pt x="34396" y="886085"/>
                    <a:pt x="68792" y="813060"/>
                    <a:pt x="82550" y="743210"/>
                  </a:cubicBezTo>
                  <a:cubicBezTo>
                    <a:pt x="96308" y="673360"/>
                    <a:pt x="73025" y="592927"/>
                    <a:pt x="82550" y="540010"/>
                  </a:cubicBezTo>
                  <a:cubicBezTo>
                    <a:pt x="92075" y="487093"/>
                    <a:pt x="103717" y="441585"/>
                    <a:pt x="139700" y="425710"/>
                  </a:cubicBezTo>
                  <a:cubicBezTo>
                    <a:pt x="175683" y="409835"/>
                    <a:pt x="233892" y="419360"/>
                    <a:pt x="298450" y="444760"/>
                  </a:cubicBezTo>
                  <a:cubicBezTo>
                    <a:pt x="363008" y="470160"/>
                    <a:pt x="465667" y="555885"/>
                    <a:pt x="527050" y="578110"/>
                  </a:cubicBezTo>
                  <a:cubicBezTo>
                    <a:pt x="588433" y="600335"/>
                    <a:pt x="633942" y="597160"/>
                    <a:pt x="666750" y="578110"/>
                  </a:cubicBezTo>
                  <a:cubicBezTo>
                    <a:pt x="699558" y="559060"/>
                    <a:pt x="712258" y="524135"/>
                    <a:pt x="723900" y="463810"/>
                  </a:cubicBezTo>
                  <a:cubicBezTo>
                    <a:pt x="735542" y="403485"/>
                    <a:pt x="724958" y="283893"/>
                    <a:pt x="736600" y="216160"/>
                  </a:cubicBezTo>
                  <a:cubicBezTo>
                    <a:pt x="748242" y="148427"/>
                    <a:pt x="766233" y="92335"/>
                    <a:pt x="793750" y="57410"/>
                  </a:cubicBezTo>
                  <a:cubicBezTo>
                    <a:pt x="821267" y="22485"/>
                    <a:pt x="839258" y="-15615"/>
                    <a:pt x="901700" y="6610"/>
                  </a:cubicBezTo>
                  <a:cubicBezTo>
                    <a:pt x="964142" y="28835"/>
                    <a:pt x="1107017" y="153718"/>
                    <a:pt x="1168400" y="190760"/>
                  </a:cubicBezTo>
                  <a:cubicBezTo>
                    <a:pt x="1229783" y="227802"/>
                    <a:pt x="1249891" y="228331"/>
                    <a:pt x="1270000" y="228860"/>
                  </a:cubicBezTo>
                </a:path>
              </a:pathLst>
            </a:custGeom>
            <a:noFill/>
            <a:ln w="381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sp>
        <p:nvSpPr>
          <p:cNvPr id="403" name="TextovéPole 45">
            <a:extLst>
              <a:ext uri="{FF2B5EF4-FFF2-40B4-BE49-F238E27FC236}">
                <a16:creationId xmlns:a16="http://schemas.microsoft.com/office/drawing/2014/main" id="{FABC242A-5916-46B2-8A6E-04F51D24E0B3}"/>
              </a:ext>
            </a:extLst>
          </p:cNvPr>
          <p:cNvSpPr txBox="1">
            <a:spLocks noChangeArrowheads="1"/>
          </p:cNvSpPr>
          <p:nvPr/>
        </p:nvSpPr>
        <p:spPr bwMode="auto">
          <a:xfrm>
            <a:off x="1703389" y="831851"/>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dirty="0">
                <a:solidFill>
                  <a:prstClr val="black"/>
                </a:solidFill>
              </a:rPr>
              <a:t>DNA metylace</a:t>
            </a:r>
          </a:p>
        </p:txBody>
      </p:sp>
      <p:sp>
        <p:nvSpPr>
          <p:cNvPr id="404" name="TextovéPole 48">
            <a:extLst>
              <a:ext uri="{FF2B5EF4-FFF2-40B4-BE49-F238E27FC236}">
                <a16:creationId xmlns:a16="http://schemas.microsoft.com/office/drawing/2014/main" id="{077F1010-0C02-46CB-8E40-A67D10602479}"/>
              </a:ext>
            </a:extLst>
          </p:cNvPr>
          <p:cNvSpPr txBox="1">
            <a:spLocks noChangeArrowheads="1"/>
          </p:cNvSpPr>
          <p:nvPr/>
        </p:nvSpPr>
        <p:spPr bwMode="auto">
          <a:xfrm>
            <a:off x="4656138" y="750889"/>
            <a:ext cx="143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udržování DNMT</a:t>
            </a:r>
          </a:p>
        </p:txBody>
      </p:sp>
      <p:sp>
        <p:nvSpPr>
          <p:cNvPr id="405" name="TextovéPole 49">
            <a:extLst>
              <a:ext uri="{FF2B5EF4-FFF2-40B4-BE49-F238E27FC236}">
                <a16:creationId xmlns:a16="http://schemas.microsoft.com/office/drawing/2014/main" id="{85B2C946-DCEA-40E7-A16E-CE93E7E7A906}"/>
              </a:ext>
            </a:extLst>
          </p:cNvPr>
          <p:cNvSpPr txBox="1">
            <a:spLocks noChangeArrowheads="1"/>
          </p:cNvSpPr>
          <p:nvPr/>
        </p:nvSpPr>
        <p:spPr bwMode="auto">
          <a:xfrm>
            <a:off x="7894639" y="765176"/>
            <a:ext cx="1292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i="1" kern="0">
                <a:solidFill>
                  <a:prstClr val="black"/>
                </a:solidFill>
              </a:rPr>
              <a:t>de novo</a:t>
            </a:r>
            <a:r>
              <a:rPr lang="cs-CZ" sz="1400" b="1" kern="0">
                <a:solidFill>
                  <a:prstClr val="black"/>
                </a:solidFill>
              </a:rPr>
              <a:t> DNMT</a:t>
            </a:r>
          </a:p>
        </p:txBody>
      </p:sp>
      <p:grpSp>
        <p:nvGrpSpPr>
          <p:cNvPr id="43028" name="Skupina 52">
            <a:extLst>
              <a:ext uri="{FF2B5EF4-FFF2-40B4-BE49-F238E27FC236}">
                <a16:creationId xmlns:a16="http://schemas.microsoft.com/office/drawing/2014/main" id="{D4318967-F926-4BAC-B702-EAFDAB0D4152}"/>
              </a:ext>
            </a:extLst>
          </p:cNvPr>
          <p:cNvGrpSpPr>
            <a:grpSpLocks/>
          </p:cNvGrpSpPr>
          <p:nvPr/>
        </p:nvGrpSpPr>
        <p:grpSpPr bwMode="auto">
          <a:xfrm>
            <a:off x="4075114" y="1614489"/>
            <a:ext cx="796925" cy="460375"/>
            <a:chOff x="5391593" y="1463521"/>
            <a:chExt cx="629307" cy="305492"/>
          </a:xfrm>
        </p:grpSpPr>
        <p:sp>
          <p:nvSpPr>
            <p:cNvPr id="407" name="Ovál 50">
              <a:extLst>
                <a:ext uri="{FF2B5EF4-FFF2-40B4-BE49-F238E27FC236}">
                  <a16:creationId xmlns:a16="http://schemas.microsoft.com/office/drawing/2014/main" id="{F2B3DE24-DBA6-45BA-B9C7-E42210A3C896}"/>
                </a:ext>
              </a:extLst>
            </p:cNvPr>
            <p:cNvSpPr/>
            <p:nvPr/>
          </p:nvSpPr>
          <p:spPr>
            <a:xfrm>
              <a:off x="5391593" y="1463521"/>
              <a:ext cx="589192" cy="305492"/>
            </a:xfrm>
            <a:prstGeom prst="ellipse">
              <a:avLst/>
            </a:prstGeom>
            <a:solidFill>
              <a:srgbClr val="C0504D">
                <a:lumMod val="60000"/>
                <a:lumOff val="4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408" name="Obdélník 51">
              <a:extLst>
                <a:ext uri="{FF2B5EF4-FFF2-40B4-BE49-F238E27FC236}">
                  <a16:creationId xmlns:a16="http://schemas.microsoft.com/office/drawing/2014/main" id="{6D850B0A-0F34-4C84-B35B-517AF1E610A6}"/>
                </a:ext>
              </a:extLst>
            </p:cNvPr>
            <p:cNvSpPr>
              <a:spLocks noChangeArrowheads="1"/>
            </p:cNvSpPr>
            <p:nvPr/>
          </p:nvSpPr>
          <p:spPr bwMode="auto">
            <a:xfrm>
              <a:off x="5404129" y="1517245"/>
              <a:ext cx="616771" cy="20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cs-CZ" sz="1400" b="1" kern="0">
                  <a:solidFill>
                    <a:prstClr val="black"/>
                  </a:solidFill>
                  <a:latin typeface="Calibri"/>
                </a:rPr>
                <a:t>DNMT1</a:t>
              </a:r>
            </a:p>
          </p:txBody>
        </p:sp>
      </p:grpSp>
      <p:sp>
        <p:nvSpPr>
          <p:cNvPr id="409" name="TextovéPole 53">
            <a:extLst>
              <a:ext uri="{FF2B5EF4-FFF2-40B4-BE49-F238E27FC236}">
                <a16:creationId xmlns:a16="http://schemas.microsoft.com/office/drawing/2014/main" id="{23B5A06E-349F-46FF-A74D-08BF618E2872}"/>
              </a:ext>
            </a:extLst>
          </p:cNvPr>
          <p:cNvSpPr txBox="1">
            <a:spLocks noChangeArrowheads="1"/>
          </p:cNvSpPr>
          <p:nvPr/>
        </p:nvSpPr>
        <p:spPr bwMode="auto">
          <a:xfrm>
            <a:off x="4800601" y="1150938"/>
            <a:ext cx="1547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hemimethylovaná DNA</a:t>
            </a:r>
          </a:p>
        </p:txBody>
      </p:sp>
      <p:sp>
        <p:nvSpPr>
          <p:cNvPr id="410" name="TextovéPole 56">
            <a:extLst>
              <a:ext uri="{FF2B5EF4-FFF2-40B4-BE49-F238E27FC236}">
                <a16:creationId xmlns:a16="http://schemas.microsoft.com/office/drawing/2014/main" id="{E967A5FC-6FF2-4527-85B1-E0B763E5B70C}"/>
              </a:ext>
            </a:extLst>
          </p:cNvPr>
          <p:cNvSpPr txBox="1">
            <a:spLocks noChangeArrowheads="1"/>
          </p:cNvSpPr>
          <p:nvPr/>
        </p:nvSpPr>
        <p:spPr bwMode="auto">
          <a:xfrm>
            <a:off x="4800601" y="1541463"/>
            <a:ext cx="1628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Vazba  na methylovanou</a:t>
            </a:r>
          </a:p>
          <a:p>
            <a:pPr fontAlgn="auto">
              <a:spcBef>
                <a:spcPts val="0"/>
              </a:spcBef>
              <a:spcAft>
                <a:spcPts val="0"/>
              </a:spcAft>
              <a:defRPr/>
            </a:pPr>
            <a:r>
              <a:rPr lang="cs-CZ" sz="1100" b="1" kern="0">
                <a:solidFill>
                  <a:prstClr val="black"/>
                </a:solidFill>
              </a:rPr>
              <a:t>DNA cestou URHF1</a:t>
            </a:r>
          </a:p>
        </p:txBody>
      </p:sp>
      <p:sp>
        <p:nvSpPr>
          <p:cNvPr id="411" name="TextovéPole 57">
            <a:extLst>
              <a:ext uri="{FF2B5EF4-FFF2-40B4-BE49-F238E27FC236}">
                <a16:creationId xmlns:a16="http://schemas.microsoft.com/office/drawing/2014/main" id="{FE1AE881-A8CF-49DA-8C55-F875D228BEBE}"/>
              </a:ext>
            </a:extLst>
          </p:cNvPr>
          <p:cNvSpPr txBox="1">
            <a:spLocks noChangeArrowheads="1"/>
          </p:cNvSpPr>
          <p:nvPr/>
        </p:nvSpPr>
        <p:spPr bwMode="auto">
          <a:xfrm>
            <a:off x="4800601" y="2046288"/>
            <a:ext cx="1965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Nepřímá suprese  </a:t>
            </a:r>
          </a:p>
          <a:p>
            <a:pPr fontAlgn="auto">
              <a:spcBef>
                <a:spcPts val="0"/>
              </a:spcBef>
              <a:spcAft>
                <a:spcPts val="0"/>
              </a:spcAft>
              <a:defRPr/>
            </a:pPr>
            <a:r>
              <a:rPr lang="cs-CZ" sz="1100" b="1" kern="0">
                <a:solidFill>
                  <a:prstClr val="black"/>
                </a:solidFill>
              </a:rPr>
              <a:t>miR-29b prostřednictvím SP1</a:t>
            </a:r>
          </a:p>
        </p:txBody>
      </p:sp>
      <p:grpSp>
        <p:nvGrpSpPr>
          <p:cNvPr id="43032" name="Skupina 63">
            <a:extLst>
              <a:ext uri="{FF2B5EF4-FFF2-40B4-BE49-F238E27FC236}">
                <a16:creationId xmlns:a16="http://schemas.microsoft.com/office/drawing/2014/main" id="{0CD690F3-BFD6-4755-8628-22A7F67D0FF1}"/>
              </a:ext>
            </a:extLst>
          </p:cNvPr>
          <p:cNvGrpSpPr>
            <a:grpSpLocks/>
          </p:cNvGrpSpPr>
          <p:nvPr/>
        </p:nvGrpSpPr>
        <p:grpSpPr bwMode="auto">
          <a:xfrm>
            <a:off x="7067551" y="1252538"/>
            <a:ext cx="862013" cy="474662"/>
            <a:chOff x="5303962" y="2085463"/>
            <a:chExt cx="672618" cy="305492"/>
          </a:xfrm>
        </p:grpSpPr>
        <p:sp>
          <p:nvSpPr>
            <p:cNvPr id="413" name="Ovál 59">
              <a:extLst>
                <a:ext uri="{FF2B5EF4-FFF2-40B4-BE49-F238E27FC236}">
                  <a16:creationId xmlns:a16="http://schemas.microsoft.com/office/drawing/2014/main" id="{C51EF122-8239-42CE-8907-BA4D605FC55F}"/>
                </a:ext>
              </a:extLst>
            </p:cNvPr>
            <p:cNvSpPr/>
            <p:nvPr/>
          </p:nvSpPr>
          <p:spPr>
            <a:xfrm>
              <a:off x="5339885" y="2085463"/>
              <a:ext cx="589624" cy="305492"/>
            </a:xfrm>
            <a:prstGeom prst="ellipse">
              <a:avLst/>
            </a:prstGeom>
            <a:solidFill>
              <a:srgbClr val="C0504D">
                <a:lumMod val="75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414" name="Obdélník 60">
              <a:extLst>
                <a:ext uri="{FF2B5EF4-FFF2-40B4-BE49-F238E27FC236}">
                  <a16:creationId xmlns:a16="http://schemas.microsoft.com/office/drawing/2014/main" id="{E9F9DF0D-BD86-4148-A349-4DAB8B64CB56}"/>
                </a:ext>
              </a:extLst>
            </p:cNvPr>
            <p:cNvSpPr>
              <a:spLocks noChangeArrowheads="1"/>
            </p:cNvSpPr>
            <p:nvPr/>
          </p:nvSpPr>
          <p:spPr bwMode="auto">
            <a:xfrm>
              <a:off x="5303962" y="2135527"/>
              <a:ext cx="672618" cy="19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white"/>
                  </a:solidFill>
                  <a:latin typeface="Calibri"/>
                </a:rPr>
                <a:t>DNMT3A</a:t>
              </a:r>
              <a:endParaRPr lang="cs-CZ" sz="1100" b="1" kern="0">
                <a:solidFill>
                  <a:prstClr val="white"/>
                </a:solidFill>
                <a:latin typeface="Calibri"/>
              </a:endParaRPr>
            </a:p>
          </p:txBody>
        </p:sp>
      </p:grpSp>
      <p:grpSp>
        <p:nvGrpSpPr>
          <p:cNvPr id="43033" name="Skupina 64">
            <a:extLst>
              <a:ext uri="{FF2B5EF4-FFF2-40B4-BE49-F238E27FC236}">
                <a16:creationId xmlns:a16="http://schemas.microsoft.com/office/drawing/2014/main" id="{B703D0F9-8573-4527-A579-73E99BD96D92}"/>
              </a:ext>
            </a:extLst>
          </p:cNvPr>
          <p:cNvGrpSpPr>
            <a:grpSpLocks/>
          </p:cNvGrpSpPr>
          <p:nvPr/>
        </p:nvGrpSpPr>
        <p:grpSpPr bwMode="auto">
          <a:xfrm>
            <a:off x="7118351" y="1912938"/>
            <a:ext cx="892175" cy="450850"/>
            <a:chOff x="5342883" y="2564904"/>
            <a:chExt cx="633743" cy="305492"/>
          </a:xfrm>
        </p:grpSpPr>
        <p:sp>
          <p:nvSpPr>
            <p:cNvPr id="416" name="Ovál 61">
              <a:extLst>
                <a:ext uri="{FF2B5EF4-FFF2-40B4-BE49-F238E27FC236}">
                  <a16:creationId xmlns:a16="http://schemas.microsoft.com/office/drawing/2014/main" id="{1E5D0617-D106-4AB3-88D8-7D61A51D498B}"/>
                </a:ext>
              </a:extLst>
            </p:cNvPr>
            <p:cNvSpPr/>
            <p:nvPr/>
          </p:nvSpPr>
          <p:spPr>
            <a:xfrm>
              <a:off x="5342883" y="2564904"/>
              <a:ext cx="589765" cy="305492"/>
            </a:xfrm>
            <a:prstGeom prst="ellipse">
              <a:avLst/>
            </a:prstGeom>
            <a:solidFill>
              <a:srgbClr val="EEECE1">
                <a:lumMod val="75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417" name="Obdélník 62">
              <a:extLst>
                <a:ext uri="{FF2B5EF4-FFF2-40B4-BE49-F238E27FC236}">
                  <a16:creationId xmlns:a16="http://schemas.microsoft.com/office/drawing/2014/main" id="{122F7072-5632-495D-8B0E-D6E0F707D9D4}"/>
                </a:ext>
              </a:extLst>
            </p:cNvPr>
            <p:cNvSpPr>
              <a:spLocks noChangeArrowheads="1"/>
            </p:cNvSpPr>
            <p:nvPr/>
          </p:nvSpPr>
          <p:spPr bwMode="auto">
            <a:xfrm>
              <a:off x="5354160" y="2611158"/>
              <a:ext cx="622466" cy="20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cs-CZ" sz="1400" b="1" kern="0">
                  <a:solidFill>
                    <a:prstClr val="black"/>
                  </a:solidFill>
                  <a:latin typeface="Calibri"/>
                </a:rPr>
                <a:t>DNMT3B</a:t>
              </a:r>
            </a:p>
          </p:txBody>
        </p:sp>
      </p:grpSp>
      <p:sp>
        <p:nvSpPr>
          <p:cNvPr id="418" name="TextovéPole 65">
            <a:extLst>
              <a:ext uri="{FF2B5EF4-FFF2-40B4-BE49-F238E27FC236}">
                <a16:creationId xmlns:a16="http://schemas.microsoft.com/office/drawing/2014/main" id="{0320D7CB-A2C0-4D2F-8A4E-06F8BC44271C}"/>
              </a:ext>
            </a:extLst>
          </p:cNvPr>
          <p:cNvSpPr txBox="1">
            <a:spLocks noChangeArrowheads="1"/>
          </p:cNvSpPr>
          <p:nvPr/>
        </p:nvSpPr>
        <p:spPr bwMode="auto">
          <a:xfrm>
            <a:off x="7948614" y="1139825"/>
            <a:ext cx="2124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Vazba cestou EZH2 a G9A (HMTs)</a:t>
            </a:r>
          </a:p>
        </p:txBody>
      </p:sp>
      <p:sp>
        <p:nvSpPr>
          <p:cNvPr id="419" name="TextovéPole 66">
            <a:extLst>
              <a:ext uri="{FF2B5EF4-FFF2-40B4-BE49-F238E27FC236}">
                <a16:creationId xmlns:a16="http://schemas.microsoft.com/office/drawing/2014/main" id="{8306B135-58C3-493A-B811-AA48B96F290D}"/>
              </a:ext>
            </a:extLst>
          </p:cNvPr>
          <p:cNvSpPr txBox="1">
            <a:spLocks noChangeArrowheads="1"/>
          </p:cNvSpPr>
          <p:nvPr/>
        </p:nvSpPr>
        <p:spPr bwMode="auto">
          <a:xfrm>
            <a:off x="7956551" y="1427163"/>
            <a:ext cx="2339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Interakce s nukleozómy obsahujícími</a:t>
            </a:r>
          </a:p>
          <a:p>
            <a:pPr fontAlgn="auto">
              <a:spcBef>
                <a:spcPts val="0"/>
              </a:spcBef>
              <a:spcAft>
                <a:spcPts val="0"/>
              </a:spcAft>
              <a:defRPr/>
            </a:pPr>
            <a:r>
              <a:rPr lang="cs-CZ" sz="1100" b="1" kern="0">
                <a:solidFill>
                  <a:prstClr val="black"/>
                </a:solidFill>
              </a:rPr>
              <a:t>metylovanou DNA</a:t>
            </a:r>
          </a:p>
        </p:txBody>
      </p:sp>
      <p:sp>
        <p:nvSpPr>
          <p:cNvPr id="420" name="TextovéPole 67">
            <a:extLst>
              <a:ext uri="{FF2B5EF4-FFF2-40B4-BE49-F238E27FC236}">
                <a16:creationId xmlns:a16="http://schemas.microsoft.com/office/drawing/2014/main" id="{C361D026-4FC0-49F9-87AD-C8EAF261EDA4}"/>
              </a:ext>
            </a:extLst>
          </p:cNvPr>
          <p:cNvSpPr txBox="1">
            <a:spLocks noChangeArrowheads="1"/>
          </p:cNvSpPr>
          <p:nvPr/>
        </p:nvSpPr>
        <p:spPr bwMode="auto">
          <a:xfrm>
            <a:off x="7958138" y="1931988"/>
            <a:ext cx="15287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Přímá represe miR-29b</a:t>
            </a:r>
          </a:p>
        </p:txBody>
      </p:sp>
      <p:sp>
        <p:nvSpPr>
          <p:cNvPr id="421" name="TextovéPole 68">
            <a:extLst>
              <a:ext uri="{FF2B5EF4-FFF2-40B4-BE49-F238E27FC236}">
                <a16:creationId xmlns:a16="http://schemas.microsoft.com/office/drawing/2014/main" id="{63F4B385-AAAA-4DE4-86F9-B66C948DD3A8}"/>
              </a:ext>
            </a:extLst>
          </p:cNvPr>
          <p:cNvSpPr txBox="1">
            <a:spLocks noChangeArrowheads="1"/>
          </p:cNvSpPr>
          <p:nvPr/>
        </p:nvSpPr>
        <p:spPr bwMode="auto">
          <a:xfrm>
            <a:off x="7954963" y="2230439"/>
            <a:ext cx="20447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DNMT3A vazba cestou HRR3me</a:t>
            </a:r>
          </a:p>
        </p:txBody>
      </p:sp>
      <p:grpSp>
        <p:nvGrpSpPr>
          <p:cNvPr id="422" name="Skupina 153">
            <a:extLst>
              <a:ext uri="{FF2B5EF4-FFF2-40B4-BE49-F238E27FC236}">
                <a16:creationId xmlns:a16="http://schemas.microsoft.com/office/drawing/2014/main" id="{543A75A7-5CCC-4D05-BF84-5FE4E12BAE74}"/>
              </a:ext>
            </a:extLst>
          </p:cNvPr>
          <p:cNvGrpSpPr/>
          <p:nvPr/>
        </p:nvGrpSpPr>
        <p:grpSpPr>
          <a:xfrm>
            <a:off x="1881028" y="3197360"/>
            <a:ext cx="1178027" cy="1136336"/>
            <a:chOff x="2339385" y="4100295"/>
            <a:chExt cx="1971933" cy="1902145"/>
          </a:xfrm>
          <a:effectLst>
            <a:glow rad="25400">
              <a:sysClr val="window" lastClr="FFFFFF">
                <a:lumMod val="65000"/>
              </a:sysClr>
            </a:glow>
            <a:outerShdw blurRad="50800" dist="38100" dir="2700000" algn="tl" rotWithShape="0">
              <a:prstClr val="black">
                <a:alpha val="40000"/>
              </a:prstClr>
            </a:outerShdw>
          </a:effectLst>
        </p:grpSpPr>
        <p:sp>
          <p:nvSpPr>
            <p:cNvPr id="423" name="Volný tvar 73">
              <a:extLst>
                <a:ext uri="{FF2B5EF4-FFF2-40B4-BE49-F238E27FC236}">
                  <a16:creationId xmlns:a16="http://schemas.microsoft.com/office/drawing/2014/main" id="{9C31DC32-BC74-4E35-B842-5552D2708563}"/>
                </a:ext>
              </a:extLst>
            </p:cNvPr>
            <p:cNvSpPr/>
            <p:nvPr/>
          </p:nvSpPr>
          <p:spPr>
            <a:xfrm>
              <a:off x="2748506" y="5060950"/>
              <a:ext cx="629694" cy="495099"/>
            </a:xfrm>
            <a:custGeom>
              <a:avLst/>
              <a:gdLst>
                <a:gd name="connsiteX0" fmla="*/ 7394 w 629694"/>
                <a:gd name="connsiteY0" fmla="*/ 0 h 495099"/>
                <a:gd name="connsiteX1" fmla="*/ 10569 w 629694"/>
                <a:gd name="connsiteY1" fmla="*/ 92075 h 495099"/>
                <a:gd name="connsiteX2" fmla="*/ 108994 w 629694"/>
                <a:gd name="connsiteY2" fmla="*/ 69850 h 495099"/>
                <a:gd name="connsiteX3" fmla="*/ 147094 w 629694"/>
                <a:gd name="connsiteY3" fmla="*/ 136525 h 495099"/>
                <a:gd name="connsiteX4" fmla="*/ 223294 w 629694"/>
                <a:gd name="connsiteY4" fmla="*/ 136525 h 495099"/>
                <a:gd name="connsiteX5" fmla="*/ 258219 w 629694"/>
                <a:gd name="connsiteY5" fmla="*/ 225425 h 495099"/>
                <a:gd name="connsiteX6" fmla="*/ 366169 w 629694"/>
                <a:gd name="connsiteY6" fmla="*/ 219075 h 495099"/>
                <a:gd name="connsiteX7" fmla="*/ 391569 w 629694"/>
                <a:gd name="connsiteY7" fmla="*/ 320675 h 495099"/>
                <a:gd name="connsiteX8" fmla="*/ 499519 w 629694"/>
                <a:gd name="connsiteY8" fmla="*/ 330200 h 495099"/>
                <a:gd name="connsiteX9" fmla="*/ 493169 w 629694"/>
                <a:gd name="connsiteY9" fmla="*/ 428625 h 495099"/>
                <a:gd name="connsiteX10" fmla="*/ 566194 w 629694"/>
                <a:gd name="connsiteY10" fmla="*/ 400050 h 495099"/>
                <a:gd name="connsiteX11" fmla="*/ 566194 w 629694"/>
                <a:gd name="connsiteY11" fmla="*/ 492125 h 495099"/>
                <a:gd name="connsiteX12" fmla="*/ 629694 w 629694"/>
                <a:gd name="connsiteY12" fmla="*/ 463550 h 49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694" h="495099">
                  <a:moveTo>
                    <a:pt x="7394" y="0"/>
                  </a:moveTo>
                  <a:cubicBezTo>
                    <a:pt x="515" y="40216"/>
                    <a:pt x="-6364" y="80433"/>
                    <a:pt x="10569" y="92075"/>
                  </a:cubicBezTo>
                  <a:cubicBezTo>
                    <a:pt x="27502" y="103717"/>
                    <a:pt x="86240" y="62442"/>
                    <a:pt x="108994" y="69850"/>
                  </a:cubicBezTo>
                  <a:cubicBezTo>
                    <a:pt x="131748" y="77258"/>
                    <a:pt x="128044" y="125413"/>
                    <a:pt x="147094" y="136525"/>
                  </a:cubicBezTo>
                  <a:cubicBezTo>
                    <a:pt x="166144" y="147637"/>
                    <a:pt x="204773" y="121708"/>
                    <a:pt x="223294" y="136525"/>
                  </a:cubicBezTo>
                  <a:cubicBezTo>
                    <a:pt x="241815" y="151342"/>
                    <a:pt x="234407" y="211667"/>
                    <a:pt x="258219" y="225425"/>
                  </a:cubicBezTo>
                  <a:cubicBezTo>
                    <a:pt x="282031" y="239183"/>
                    <a:pt x="343944" y="203200"/>
                    <a:pt x="366169" y="219075"/>
                  </a:cubicBezTo>
                  <a:cubicBezTo>
                    <a:pt x="388394" y="234950"/>
                    <a:pt x="369344" y="302154"/>
                    <a:pt x="391569" y="320675"/>
                  </a:cubicBezTo>
                  <a:cubicBezTo>
                    <a:pt x="413794" y="339196"/>
                    <a:pt x="482586" y="312208"/>
                    <a:pt x="499519" y="330200"/>
                  </a:cubicBezTo>
                  <a:cubicBezTo>
                    <a:pt x="516452" y="348192"/>
                    <a:pt x="482057" y="416983"/>
                    <a:pt x="493169" y="428625"/>
                  </a:cubicBezTo>
                  <a:cubicBezTo>
                    <a:pt x="504282" y="440267"/>
                    <a:pt x="554023" y="389467"/>
                    <a:pt x="566194" y="400050"/>
                  </a:cubicBezTo>
                  <a:cubicBezTo>
                    <a:pt x="578365" y="410633"/>
                    <a:pt x="555611" y="481542"/>
                    <a:pt x="566194" y="492125"/>
                  </a:cubicBezTo>
                  <a:cubicBezTo>
                    <a:pt x="576777" y="502708"/>
                    <a:pt x="603235" y="483129"/>
                    <a:pt x="629694" y="463550"/>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4" name="Volný tvar 74">
              <a:extLst>
                <a:ext uri="{FF2B5EF4-FFF2-40B4-BE49-F238E27FC236}">
                  <a16:creationId xmlns:a16="http://schemas.microsoft.com/office/drawing/2014/main" id="{2C0B9B23-2F4F-4A12-BC9A-6AD34D65094F}"/>
                </a:ext>
              </a:extLst>
            </p:cNvPr>
            <p:cNvSpPr/>
            <p:nvPr/>
          </p:nvSpPr>
          <p:spPr>
            <a:xfrm>
              <a:off x="2799554" y="5111750"/>
              <a:ext cx="150021" cy="279400"/>
            </a:xfrm>
            <a:custGeom>
              <a:avLst/>
              <a:gdLst>
                <a:gd name="connsiteX0" fmla="*/ 3971 w 150021"/>
                <a:gd name="connsiteY0" fmla="*/ 279400 h 279400"/>
                <a:gd name="connsiteX1" fmla="*/ 3971 w 150021"/>
                <a:gd name="connsiteY1" fmla="*/ 196850 h 279400"/>
                <a:gd name="connsiteX2" fmla="*/ 45246 w 150021"/>
                <a:gd name="connsiteY2" fmla="*/ 222250 h 279400"/>
                <a:gd name="connsiteX3" fmla="*/ 16671 w 150021"/>
                <a:gd name="connsiteY3" fmla="*/ 133350 h 279400"/>
                <a:gd name="connsiteX4" fmla="*/ 111921 w 150021"/>
                <a:gd name="connsiteY4" fmla="*/ 142875 h 279400"/>
                <a:gd name="connsiteX5" fmla="*/ 45246 w 150021"/>
                <a:gd name="connsiteY5" fmla="*/ 82550 h 279400"/>
                <a:gd name="connsiteX6" fmla="*/ 143671 w 150021"/>
                <a:gd name="connsiteY6" fmla="*/ 76200 h 279400"/>
                <a:gd name="connsiteX7" fmla="*/ 86521 w 150021"/>
                <a:gd name="connsiteY7" fmla="*/ 12700 h 279400"/>
                <a:gd name="connsiteX8" fmla="*/ 150021 w 150021"/>
                <a:gd name="connsiteY8" fmla="*/ 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021" h="279400">
                  <a:moveTo>
                    <a:pt x="3971" y="279400"/>
                  </a:moveTo>
                  <a:cubicBezTo>
                    <a:pt x="531" y="242887"/>
                    <a:pt x="-2908" y="206375"/>
                    <a:pt x="3971" y="196850"/>
                  </a:cubicBezTo>
                  <a:cubicBezTo>
                    <a:pt x="10850" y="187325"/>
                    <a:pt x="43129" y="232833"/>
                    <a:pt x="45246" y="222250"/>
                  </a:cubicBezTo>
                  <a:cubicBezTo>
                    <a:pt x="47363" y="211667"/>
                    <a:pt x="5559" y="146579"/>
                    <a:pt x="16671" y="133350"/>
                  </a:cubicBezTo>
                  <a:cubicBezTo>
                    <a:pt x="27783" y="120121"/>
                    <a:pt x="107158" y="151342"/>
                    <a:pt x="111921" y="142875"/>
                  </a:cubicBezTo>
                  <a:cubicBezTo>
                    <a:pt x="116684" y="134408"/>
                    <a:pt x="39954" y="93662"/>
                    <a:pt x="45246" y="82550"/>
                  </a:cubicBezTo>
                  <a:cubicBezTo>
                    <a:pt x="50538" y="71437"/>
                    <a:pt x="136792" y="87842"/>
                    <a:pt x="143671" y="76200"/>
                  </a:cubicBezTo>
                  <a:cubicBezTo>
                    <a:pt x="150550" y="64558"/>
                    <a:pt x="85463" y="25400"/>
                    <a:pt x="86521" y="12700"/>
                  </a:cubicBezTo>
                  <a:cubicBezTo>
                    <a:pt x="87579" y="0"/>
                    <a:pt x="118800" y="0"/>
                    <a:pt x="150021" y="0"/>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5" name="Volný tvar 76">
              <a:extLst>
                <a:ext uri="{FF2B5EF4-FFF2-40B4-BE49-F238E27FC236}">
                  <a16:creationId xmlns:a16="http://schemas.microsoft.com/office/drawing/2014/main" id="{508FE14D-5CC9-4701-9CB1-76FFE13E7308}"/>
                </a:ext>
              </a:extLst>
            </p:cNvPr>
            <p:cNvSpPr/>
            <p:nvPr/>
          </p:nvSpPr>
          <p:spPr>
            <a:xfrm>
              <a:off x="3505592" y="5029200"/>
              <a:ext cx="181838" cy="288925"/>
            </a:xfrm>
            <a:custGeom>
              <a:avLst/>
              <a:gdLst>
                <a:gd name="connsiteX0" fmla="*/ 75808 w 181838"/>
                <a:gd name="connsiteY0" fmla="*/ 0 h 288925"/>
                <a:gd name="connsiteX1" fmla="*/ 158358 w 181838"/>
                <a:gd name="connsiteY1" fmla="*/ 79375 h 288925"/>
                <a:gd name="connsiteX2" fmla="*/ 174233 w 181838"/>
                <a:gd name="connsiteY2" fmla="*/ 50800 h 288925"/>
                <a:gd name="connsiteX3" fmla="*/ 50408 w 181838"/>
                <a:gd name="connsiteY3" fmla="*/ 104775 h 288925"/>
                <a:gd name="connsiteX4" fmla="*/ 152008 w 181838"/>
                <a:gd name="connsiteY4" fmla="*/ 184150 h 288925"/>
                <a:gd name="connsiteX5" fmla="*/ 158358 w 181838"/>
                <a:gd name="connsiteY5" fmla="*/ 152400 h 288925"/>
                <a:gd name="connsiteX6" fmla="*/ 28183 w 181838"/>
                <a:gd name="connsiteY6" fmla="*/ 193675 h 288925"/>
                <a:gd name="connsiteX7" fmla="*/ 110733 w 181838"/>
                <a:gd name="connsiteY7" fmla="*/ 273050 h 288925"/>
                <a:gd name="connsiteX8" fmla="*/ 123433 w 181838"/>
                <a:gd name="connsiteY8" fmla="*/ 241300 h 288925"/>
                <a:gd name="connsiteX9" fmla="*/ 12308 w 181838"/>
                <a:gd name="connsiteY9" fmla="*/ 266700 h 288925"/>
                <a:gd name="connsiteX10" fmla="*/ 2783 w 181838"/>
                <a:gd name="connsiteY10"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838" h="288925">
                  <a:moveTo>
                    <a:pt x="75808" y="0"/>
                  </a:moveTo>
                  <a:cubicBezTo>
                    <a:pt x="108881" y="35454"/>
                    <a:pt x="141954" y="70908"/>
                    <a:pt x="158358" y="79375"/>
                  </a:cubicBezTo>
                  <a:cubicBezTo>
                    <a:pt x="174762" y="87842"/>
                    <a:pt x="192225" y="46567"/>
                    <a:pt x="174233" y="50800"/>
                  </a:cubicBezTo>
                  <a:cubicBezTo>
                    <a:pt x="156241" y="55033"/>
                    <a:pt x="54112" y="82550"/>
                    <a:pt x="50408" y="104775"/>
                  </a:cubicBezTo>
                  <a:cubicBezTo>
                    <a:pt x="46704" y="127000"/>
                    <a:pt x="134016" y="176213"/>
                    <a:pt x="152008" y="184150"/>
                  </a:cubicBezTo>
                  <a:cubicBezTo>
                    <a:pt x="170000" y="192088"/>
                    <a:pt x="178995" y="150813"/>
                    <a:pt x="158358" y="152400"/>
                  </a:cubicBezTo>
                  <a:cubicBezTo>
                    <a:pt x="137721" y="153987"/>
                    <a:pt x="36120" y="173567"/>
                    <a:pt x="28183" y="193675"/>
                  </a:cubicBezTo>
                  <a:cubicBezTo>
                    <a:pt x="20246" y="213783"/>
                    <a:pt x="94858" y="265113"/>
                    <a:pt x="110733" y="273050"/>
                  </a:cubicBezTo>
                  <a:cubicBezTo>
                    <a:pt x="126608" y="280987"/>
                    <a:pt x="139837" y="242358"/>
                    <a:pt x="123433" y="241300"/>
                  </a:cubicBezTo>
                  <a:cubicBezTo>
                    <a:pt x="107029" y="240242"/>
                    <a:pt x="32416" y="258763"/>
                    <a:pt x="12308" y="266700"/>
                  </a:cubicBezTo>
                  <a:cubicBezTo>
                    <a:pt x="-7800" y="274637"/>
                    <a:pt x="2783" y="288925"/>
                    <a:pt x="2783" y="288925"/>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6" name="Volný tvar 77">
              <a:extLst>
                <a:ext uri="{FF2B5EF4-FFF2-40B4-BE49-F238E27FC236}">
                  <a16:creationId xmlns:a16="http://schemas.microsoft.com/office/drawing/2014/main" id="{EF613A52-04EF-4949-B661-ADFE80DC20B7}"/>
                </a:ext>
              </a:extLst>
            </p:cNvPr>
            <p:cNvSpPr/>
            <p:nvPr/>
          </p:nvSpPr>
          <p:spPr>
            <a:xfrm>
              <a:off x="3721000" y="5000625"/>
              <a:ext cx="187425" cy="422275"/>
            </a:xfrm>
            <a:custGeom>
              <a:avLst/>
              <a:gdLst>
                <a:gd name="connsiteX0" fmla="*/ 3275 w 187425"/>
                <a:gd name="connsiteY0" fmla="*/ 0 h 422275"/>
                <a:gd name="connsiteX1" fmla="*/ 117575 w 187425"/>
                <a:gd name="connsiteY1" fmla="*/ 73025 h 422275"/>
                <a:gd name="connsiteX2" fmla="*/ 133450 w 187425"/>
                <a:gd name="connsiteY2" fmla="*/ 25400 h 422275"/>
                <a:gd name="connsiteX3" fmla="*/ 69950 w 187425"/>
                <a:gd name="connsiteY3" fmla="*/ 165100 h 422275"/>
                <a:gd name="connsiteX4" fmla="*/ 100 w 187425"/>
                <a:gd name="connsiteY4" fmla="*/ 206375 h 422275"/>
                <a:gd name="connsiteX5" fmla="*/ 85825 w 187425"/>
                <a:gd name="connsiteY5" fmla="*/ 177800 h 422275"/>
                <a:gd name="connsiteX6" fmla="*/ 98525 w 187425"/>
                <a:gd name="connsiteY6" fmla="*/ 282575 h 422275"/>
                <a:gd name="connsiteX7" fmla="*/ 15975 w 187425"/>
                <a:gd name="connsiteY7" fmla="*/ 327025 h 422275"/>
                <a:gd name="connsiteX8" fmla="*/ 136625 w 187425"/>
                <a:gd name="connsiteY8" fmla="*/ 285750 h 422275"/>
                <a:gd name="connsiteX9" fmla="*/ 149325 w 187425"/>
                <a:gd name="connsiteY9" fmla="*/ 374650 h 422275"/>
                <a:gd name="connsiteX10" fmla="*/ 76300 w 187425"/>
                <a:gd name="connsiteY10" fmla="*/ 377825 h 422275"/>
                <a:gd name="connsiteX11" fmla="*/ 187425 w 187425"/>
                <a:gd name="connsiteY11"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25" h="422275">
                  <a:moveTo>
                    <a:pt x="3275" y="0"/>
                  </a:moveTo>
                  <a:cubicBezTo>
                    <a:pt x="49577" y="34396"/>
                    <a:pt x="95879" y="68792"/>
                    <a:pt x="117575" y="73025"/>
                  </a:cubicBezTo>
                  <a:cubicBezTo>
                    <a:pt x="139271" y="77258"/>
                    <a:pt x="141387" y="10054"/>
                    <a:pt x="133450" y="25400"/>
                  </a:cubicBezTo>
                  <a:cubicBezTo>
                    <a:pt x="125513" y="40746"/>
                    <a:pt x="92175" y="134938"/>
                    <a:pt x="69950" y="165100"/>
                  </a:cubicBezTo>
                  <a:cubicBezTo>
                    <a:pt x="47725" y="195262"/>
                    <a:pt x="-2546" y="204258"/>
                    <a:pt x="100" y="206375"/>
                  </a:cubicBezTo>
                  <a:cubicBezTo>
                    <a:pt x="2746" y="208492"/>
                    <a:pt x="69421" y="165100"/>
                    <a:pt x="85825" y="177800"/>
                  </a:cubicBezTo>
                  <a:cubicBezTo>
                    <a:pt x="102229" y="190500"/>
                    <a:pt x="110167" y="257704"/>
                    <a:pt x="98525" y="282575"/>
                  </a:cubicBezTo>
                  <a:cubicBezTo>
                    <a:pt x="86883" y="307446"/>
                    <a:pt x="9625" y="326496"/>
                    <a:pt x="15975" y="327025"/>
                  </a:cubicBezTo>
                  <a:cubicBezTo>
                    <a:pt x="22325" y="327554"/>
                    <a:pt x="114400" y="277813"/>
                    <a:pt x="136625" y="285750"/>
                  </a:cubicBezTo>
                  <a:cubicBezTo>
                    <a:pt x="158850" y="293688"/>
                    <a:pt x="159379" y="359304"/>
                    <a:pt x="149325" y="374650"/>
                  </a:cubicBezTo>
                  <a:cubicBezTo>
                    <a:pt x="139271" y="389996"/>
                    <a:pt x="69950" y="369888"/>
                    <a:pt x="76300" y="377825"/>
                  </a:cubicBezTo>
                  <a:cubicBezTo>
                    <a:pt x="82650" y="385762"/>
                    <a:pt x="135037" y="404018"/>
                    <a:pt x="187425" y="422275"/>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7" name="Volný tvar 78">
              <a:extLst>
                <a:ext uri="{FF2B5EF4-FFF2-40B4-BE49-F238E27FC236}">
                  <a16:creationId xmlns:a16="http://schemas.microsoft.com/office/drawing/2014/main" id="{CA8A498A-072E-4AC9-913D-F47D362F0CA0}"/>
                </a:ext>
              </a:extLst>
            </p:cNvPr>
            <p:cNvSpPr/>
            <p:nvPr/>
          </p:nvSpPr>
          <p:spPr>
            <a:xfrm>
              <a:off x="2797175" y="4835410"/>
              <a:ext cx="331758" cy="689682"/>
            </a:xfrm>
            <a:custGeom>
              <a:avLst/>
              <a:gdLst>
                <a:gd name="connsiteX0" fmla="*/ 0 w 331758"/>
                <a:gd name="connsiteY0" fmla="*/ 127115 h 689682"/>
                <a:gd name="connsiteX1" fmla="*/ 60325 w 331758"/>
                <a:gd name="connsiteY1" fmla="*/ 171565 h 689682"/>
                <a:gd name="connsiteX2" fmla="*/ 136525 w 331758"/>
                <a:gd name="connsiteY2" fmla="*/ 111240 h 689682"/>
                <a:gd name="connsiteX3" fmla="*/ 117475 w 331758"/>
                <a:gd name="connsiteY3" fmla="*/ 115 h 689682"/>
                <a:gd name="connsiteX4" fmla="*/ 127000 w 331758"/>
                <a:gd name="connsiteY4" fmla="*/ 92190 h 689682"/>
                <a:gd name="connsiteX5" fmla="*/ 225425 w 331758"/>
                <a:gd name="connsiteY5" fmla="*/ 193790 h 689682"/>
                <a:gd name="connsiteX6" fmla="*/ 254000 w 331758"/>
                <a:gd name="connsiteY6" fmla="*/ 136640 h 689682"/>
                <a:gd name="connsiteX7" fmla="*/ 206375 w 331758"/>
                <a:gd name="connsiteY7" fmla="*/ 139815 h 689682"/>
                <a:gd name="connsiteX8" fmla="*/ 241300 w 331758"/>
                <a:gd name="connsiteY8" fmla="*/ 327140 h 689682"/>
                <a:gd name="connsiteX9" fmla="*/ 292100 w 331758"/>
                <a:gd name="connsiteY9" fmla="*/ 282690 h 689682"/>
                <a:gd name="connsiteX10" fmla="*/ 244475 w 331758"/>
                <a:gd name="connsiteY10" fmla="*/ 276340 h 689682"/>
                <a:gd name="connsiteX11" fmla="*/ 269875 w 331758"/>
                <a:gd name="connsiteY11" fmla="*/ 489065 h 689682"/>
                <a:gd name="connsiteX12" fmla="*/ 320675 w 331758"/>
                <a:gd name="connsiteY12" fmla="*/ 463665 h 689682"/>
                <a:gd name="connsiteX13" fmla="*/ 266700 w 331758"/>
                <a:gd name="connsiteY13" fmla="*/ 473190 h 689682"/>
                <a:gd name="connsiteX14" fmla="*/ 263525 w 331758"/>
                <a:gd name="connsiteY14" fmla="*/ 644640 h 689682"/>
                <a:gd name="connsiteX15" fmla="*/ 330200 w 331758"/>
                <a:gd name="connsiteY15" fmla="*/ 609715 h 689682"/>
                <a:gd name="connsiteX16" fmla="*/ 187325 w 331758"/>
                <a:gd name="connsiteY16" fmla="*/ 619240 h 689682"/>
                <a:gd name="connsiteX17" fmla="*/ 114300 w 331758"/>
                <a:gd name="connsiteY17" fmla="*/ 689090 h 689682"/>
                <a:gd name="connsiteX18" fmla="*/ 200025 w 331758"/>
                <a:gd name="connsiteY18" fmla="*/ 647815 h 689682"/>
                <a:gd name="connsiteX19" fmla="*/ 155575 w 331758"/>
                <a:gd name="connsiteY19" fmla="*/ 562090 h 689682"/>
                <a:gd name="connsiteX20" fmla="*/ 57150 w 331758"/>
                <a:gd name="connsiteY20" fmla="*/ 581140 h 68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758" h="689682">
                  <a:moveTo>
                    <a:pt x="0" y="127115"/>
                  </a:moveTo>
                  <a:cubicBezTo>
                    <a:pt x="18785" y="150663"/>
                    <a:pt x="37571" y="174211"/>
                    <a:pt x="60325" y="171565"/>
                  </a:cubicBezTo>
                  <a:cubicBezTo>
                    <a:pt x="83079" y="168919"/>
                    <a:pt x="127000" y="139815"/>
                    <a:pt x="136525" y="111240"/>
                  </a:cubicBezTo>
                  <a:cubicBezTo>
                    <a:pt x="146050" y="82665"/>
                    <a:pt x="119062" y="3290"/>
                    <a:pt x="117475" y="115"/>
                  </a:cubicBezTo>
                  <a:cubicBezTo>
                    <a:pt x="115888" y="-3060"/>
                    <a:pt x="109008" y="59911"/>
                    <a:pt x="127000" y="92190"/>
                  </a:cubicBezTo>
                  <a:cubicBezTo>
                    <a:pt x="144992" y="124469"/>
                    <a:pt x="204258" y="186382"/>
                    <a:pt x="225425" y="193790"/>
                  </a:cubicBezTo>
                  <a:cubicBezTo>
                    <a:pt x="246592" y="201198"/>
                    <a:pt x="257175" y="145636"/>
                    <a:pt x="254000" y="136640"/>
                  </a:cubicBezTo>
                  <a:cubicBezTo>
                    <a:pt x="250825" y="127644"/>
                    <a:pt x="208492" y="108065"/>
                    <a:pt x="206375" y="139815"/>
                  </a:cubicBezTo>
                  <a:cubicBezTo>
                    <a:pt x="204258" y="171565"/>
                    <a:pt x="227013" y="303328"/>
                    <a:pt x="241300" y="327140"/>
                  </a:cubicBezTo>
                  <a:cubicBezTo>
                    <a:pt x="255587" y="350952"/>
                    <a:pt x="291571" y="291157"/>
                    <a:pt x="292100" y="282690"/>
                  </a:cubicBezTo>
                  <a:cubicBezTo>
                    <a:pt x="292629" y="274223"/>
                    <a:pt x="248179" y="241944"/>
                    <a:pt x="244475" y="276340"/>
                  </a:cubicBezTo>
                  <a:cubicBezTo>
                    <a:pt x="240771" y="310736"/>
                    <a:pt x="257175" y="457844"/>
                    <a:pt x="269875" y="489065"/>
                  </a:cubicBezTo>
                  <a:cubicBezTo>
                    <a:pt x="282575" y="520286"/>
                    <a:pt x="321204" y="466311"/>
                    <a:pt x="320675" y="463665"/>
                  </a:cubicBezTo>
                  <a:cubicBezTo>
                    <a:pt x="320146" y="461019"/>
                    <a:pt x="276225" y="443028"/>
                    <a:pt x="266700" y="473190"/>
                  </a:cubicBezTo>
                  <a:cubicBezTo>
                    <a:pt x="257175" y="503352"/>
                    <a:pt x="252942" y="621886"/>
                    <a:pt x="263525" y="644640"/>
                  </a:cubicBezTo>
                  <a:cubicBezTo>
                    <a:pt x="274108" y="667394"/>
                    <a:pt x="342900" y="613948"/>
                    <a:pt x="330200" y="609715"/>
                  </a:cubicBezTo>
                  <a:cubicBezTo>
                    <a:pt x="317500" y="605482"/>
                    <a:pt x="223308" y="606011"/>
                    <a:pt x="187325" y="619240"/>
                  </a:cubicBezTo>
                  <a:cubicBezTo>
                    <a:pt x="151342" y="632469"/>
                    <a:pt x="112183" y="684328"/>
                    <a:pt x="114300" y="689090"/>
                  </a:cubicBezTo>
                  <a:cubicBezTo>
                    <a:pt x="116417" y="693852"/>
                    <a:pt x="193146" y="668981"/>
                    <a:pt x="200025" y="647815"/>
                  </a:cubicBezTo>
                  <a:cubicBezTo>
                    <a:pt x="206904" y="626649"/>
                    <a:pt x="179388" y="573203"/>
                    <a:pt x="155575" y="562090"/>
                  </a:cubicBezTo>
                  <a:cubicBezTo>
                    <a:pt x="131763" y="550978"/>
                    <a:pt x="94456" y="566059"/>
                    <a:pt x="57150" y="581140"/>
                  </a:cubicBezTo>
                </a:path>
              </a:pathLst>
            </a:custGeom>
            <a:noFill/>
            <a:ln w="76200" cap="flat" cmpd="sng" algn="ctr">
              <a:solidFill>
                <a:srgbClr val="00FF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8" name="Volný tvar 79">
              <a:extLst>
                <a:ext uri="{FF2B5EF4-FFF2-40B4-BE49-F238E27FC236}">
                  <a16:creationId xmlns:a16="http://schemas.microsoft.com/office/drawing/2014/main" id="{D8E557D0-752F-4D6A-A81D-5827D2FD35AA}"/>
                </a:ext>
              </a:extLst>
            </p:cNvPr>
            <p:cNvSpPr/>
            <p:nvPr/>
          </p:nvSpPr>
          <p:spPr>
            <a:xfrm>
              <a:off x="3374398" y="4794250"/>
              <a:ext cx="346819" cy="708025"/>
            </a:xfrm>
            <a:custGeom>
              <a:avLst/>
              <a:gdLst>
                <a:gd name="connsiteX0" fmla="*/ 70477 w 346819"/>
                <a:gd name="connsiteY0" fmla="*/ 0 h 708025"/>
                <a:gd name="connsiteX1" fmla="*/ 121277 w 346819"/>
                <a:gd name="connsiteY1" fmla="*/ 158750 h 708025"/>
                <a:gd name="connsiteX2" fmla="*/ 111752 w 346819"/>
                <a:gd name="connsiteY2" fmla="*/ 98425 h 708025"/>
                <a:gd name="connsiteX3" fmla="*/ 627 w 346819"/>
                <a:gd name="connsiteY3" fmla="*/ 120650 h 708025"/>
                <a:gd name="connsiteX4" fmla="*/ 67302 w 346819"/>
                <a:gd name="connsiteY4" fmla="*/ 238125 h 708025"/>
                <a:gd name="connsiteX5" fmla="*/ 83177 w 346819"/>
                <a:gd name="connsiteY5" fmla="*/ 161925 h 708025"/>
                <a:gd name="connsiteX6" fmla="*/ 83177 w 346819"/>
                <a:gd name="connsiteY6" fmla="*/ 263525 h 708025"/>
                <a:gd name="connsiteX7" fmla="*/ 184777 w 346819"/>
                <a:gd name="connsiteY7" fmla="*/ 390525 h 708025"/>
                <a:gd name="connsiteX8" fmla="*/ 168902 w 346819"/>
                <a:gd name="connsiteY8" fmla="*/ 320675 h 708025"/>
                <a:gd name="connsiteX9" fmla="*/ 226052 w 346819"/>
                <a:gd name="connsiteY9" fmla="*/ 536575 h 708025"/>
                <a:gd name="connsiteX10" fmla="*/ 346702 w 346819"/>
                <a:gd name="connsiteY10" fmla="*/ 504825 h 708025"/>
                <a:gd name="connsiteX11" fmla="*/ 248277 w 346819"/>
                <a:gd name="connsiteY11" fmla="*/ 523875 h 708025"/>
                <a:gd name="connsiteX12" fmla="*/ 245102 w 346819"/>
                <a:gd name="connsiteY12" fmla="*/ 657225 h 708025"/>
                <a:gd name="connsiteX13" fmla="*/ 334002 w 346819"/>
                <a:gd name="connsiteY13" fmla="*/ 650875 h 708025"/>
                <a:gd name="connsiteX14" fmla="*/ 241927 w 346819"/>
                <a:gd name="connsiteY14" fmla="*/ 708025 h 70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819" h="708025">
                  <a:moveTo>
                    <a:pt x="70477" y="0"/>
                  </a:moveTo>
                  <a:cubicBezTo>
                    <a:pt x="92437" y="71173"/>
                    <a:pt x="114398" y="142346"/>
                    <a:pt x="121277" y="158750"/>
                  </a:cubicBezTo>
                  <a:cubicBezTo>
                    <a:pt x="128156" y="175154"/>
                    <a:pt x="131860" y="104775"/>
                    <a:pt x="111752" y="98425"/>
                  </a:cubicBezTo>
                  <a:cubicBezTo>
                    <a:pt x="91644" y="92075"/>
                    <a:pt x="8035" y="97367"/>
                    <a:pt x="627" y="120650"/>
                  </a:cubicBezTo>
                  <a:cubicBezTo>
                    <a:pt x="-6781" y="143933"/>
                    <a:pt x="53544" y="231246"/>
                    <a:pt x="67302" y="238125"/>
                  </a:cubicBezTo>
                  <a:cubicBezTo>
                    <a:pt x="81060" y="245004"/>
                    <a:pt x="80531" y="157692"/>
                    <a:pt x="83177" y="161925"/>
                  </a:cubicBezTo>
                  <a:cubicBezTo>
                    <a:pt x="85823" y="166158"/>
                    <a:pt x="66244" y="225425"/>
                    <a:pt x="83177" y="263525"/>
                  </a:cubicBezTo>
                  <a:cubicBezTo>
                    <a:pt x="100110" y="301625"/>
                    <a:pt x="170490" y="381000"/>
                    <a:pt x="184777" y="390525"/>
                  </a:cubicBezTo>
                  <a:cubicBezTo>
                    <a:pt x="199064" y="400050"/>
                    <a:pt x="162023" y="296333"/>
                    <a:pt x="168902" y="320675"/>
                  </a:cubicBezTo>
                  <a:cubicBezTo>
                    <a:pt x="175781" y="345017"/>
                    <a:pt x="196419" y="505883"/>
                    <a:pt x="226052" y="536575"/>
                  </a:cubicBezTo>
                  <a:cubicBezTo>
                    <a:pt x="255685" y="567267"/>
                    <a:pt x="342998" y="506942"/>
                    <a:pt x="346702" y="504825"/>
                  </a:cubicBezTo>
                  <a:cubicBezTo>
                    <a:pt x="350406" y="502708"/>
                    <a:pt x="265210" y="498475"/>
                    <a:pt x="248277" y="523875"/>
                  </a:cubicBezTo>
                  <a:cubicBezTo>
                    <a:pt x="231344" y="549275"/>
                    <a:pt x="230815" y="636058"/>
                    <a:pt x="245102" y="657225"/>
                  </a:cubicBezTo>
                  <a:cubicBezTo>
                    <a:pt x="259390" y="678392"/>
                    <a:pt x="334531" y="642408"/>
                    <a:pt x="334002" y="650875"/>
                  </a:cubicBezTo>
                  <a:cubicBezTo>
                    <a:pt x="333473" y="659342"/>
                    <a:pt x="287700" y="683683"/>
                    <a:pt x="241927" y="708025"/>
                  </a:cubicBezTo>
                </a:path>
              </a:pathLst>
            </a:custGeom>
            <a:noFill/>
            <a:ln w="76200" cap="flat" cmpd="sng" algn="ctr">
              <a:solidFill>
                <a:srgbClr val="00FF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29" name="Volný tvar 81">
              <a:extLst>
                <a:ext uri="{FF2B5EF4-FFF2-40B4-BE49-F238E27FC236}">
                  <a16:creationId xmlns:a16="http://schemas.microsoft.com/office/drawing/2014/main" id="{5203041C-AAF8-4EA4-BCE8-15B9AC5ACF91}"/>
                </a:ext>
              </a:extLst>
            </p:cNvPr>
            <p:cNvSpPr/>
            <p:nvPr/>
          </p:nvSpPr>
          <p:spPr>
            <a:xfrm>
              <a:off x="3517900" y="4616450"/>
              <a:ext cx="254088" cy="211958"/>
            </a:xfrm>
            <a:custGeom>
              <a:avLst/>
              <a:gdLst>
                <a:gd name="connsiteX0" fmla="*/ 50800 w 254088"/>
                <a:gd name="connsiteY0" fmla="*/ 0 h 211958"/>
                <a:gd name="connsiteX1" fmla="*/ 117475 w 254088"/>
                <a:gd name="connsiteY1" fmla="*/ 114300 h 211958"/>
                <a:gd name="connsiteX2" fmla="*/ 104775 w 254088"/>
                <a:gd name="connsiteY2" fmla="*/ 60325 h 211958"/>
                <a:gd name="connsiteX3" fmla="*/ 149225 w 254088"/>
                <a:gd name="connsiteY3" fmla="*/ 209550 h 211958"/>
                <a:gd name="connsiteX4" fmla="*/ 254000 w 254088"/>
                <a:gd name="connsiteY4" fmla="*/ 155575 h 211958"/>
                <a:gd name="connsiteX5" fmla="*/ 130175 w 254088"/>
                <a:gd name="connsiteY5" fmla="*/ 196850 h 211958"/>
                <a:gd name="connsiteX6" fmla="*/ 0 w 254088"/>
                <a:gd name="connsiteY6" fmla="*/ 142875 h 21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88" h="211958">
                  <a:moveTo>
                    <a:pt x="50800" y="0"/>
                  </a:moveTo>
                  <a:cubicBezTo>
                    <a:pt x="79639" y="52123"/>
                    <a:pt x="108479" y="104246"/>
                    <a:pt x="117475" y="114300"/>
                  </a:cubicBezTo>
                  <a:cubicBezTo>
                    <a:pt x="126471" y="124354"/>
                    <a:pt x="99483" y="44450"/>
                    <a:pt x="104775" y="60325"/>
                  </a:cubicBezTo>
                  <a:cubicBezTo>
                    <a:pt x="110067" y="76200"/>
                    <a:pt x="124354" y="193675"/>
                    <a:pt x="149225" y="209550"/>
                  </a:cubicBezTo>
                  <a:cubicBezTo>
                    <a:pt x="174096" y="225425"/>
                    <a:pt x="257175" y="157692"/>
                    <a:pt x="254000" y="155575"/>
                  </a:cubicBezTo>
                  <a:cubicBezTo>
                    <a:pt x="250825" y="153458"/>
                    <a:pt x="172508" y="198967"/>
                    <a:pt x="130175" y="196850"/>
                  </a:cubicBezTo>
                  <a:cubicBezTo>
                    <a:pt x="87842" y="194733"/>
                    <a:pt x="43921" y="168804"/>
                    <a:pt x="0" y="142875"/>
                  </a:cubicBezTo>
                </a:path>
              </a:pathLst>
            </a:custGeom>
            <a:noFill/>
            <a:ln w="76200" cap="flat" cmpd="sng" algn="ctr">
              <a:solidFill>
                <a:srgbClr val="FF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0" name="Volný tvar 82">
              <a:extLst>
                <a:ext uri="{FF2B5EF4-FFF2-40B4-BE49-F238E27FC236}">
                  <a16:creationId xmlns:a16="http://schemas.microsoft.com/office/drawing/2014/main" id="{34CFA772-61F4-4D1E-920D-2050E4A11631}"/>
                </a:ext>
              </a:extLst>
            </p:cNvPr>
            <p:cNvSpPr/>
            <p:nvPr/>
          </p:nvSpPr>
          <p:spPr>
            <a:xfrm>
              <a:off x="2833089" y="4929783"/>
              <a:ext cx="291111" cy="153392"/>
            </a:xfrm>
            <a:custGeom>
              <a:avLst/>
              <a:gdLst>
                <a:gd name="connsiteX0" fmla="*/ 33936 w 291111"/>
                <a:gd name="connsiteY0" fmla="*/ 153392 h 153392"/>
                <a:gd name="connsiteX1" fmla="*/ 2186 w 291111"/>
                <a:gd name="connsiteY1" fmla="*/ 4167 h 153392"/>
                <a:gd name="connsiteX2" fmla="*/ 87911 w 291111"/>
                <a:gd name="connsiteY2" fmla="*/ 48617 h 153392"/>
                <a:gd name="connsiteX3" fmla="*/ 119661 w 291111"/>
                <a:gd name="connsiteY3" fmla="*/ 124817 h 153392"/>
                <a:gd name="connsiteX4" fmla="*/ 291111 w 291111"/>
                <a:gd name="connsiteY4" fmla="*/ 74017 h 153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111" h="153392">
                  <a:moveTo>
                    <a:pt x="33936" y="153392"/>
                  </a:moveTo>
                  <a:cubicBezTo>
                    <a:pt x="13563" y="87510"/>
                    <a:pt x="-6810" y="21629"/>
                    <a:pt x="2186" y="4167"/>
                  </a:cubicBezTo>
                  <a:cubicBezTo>
                    <a:pt x="11182" y="-13296"/>
                    <a:pt x="68332" y="28509"/>
                    <a:pt x="87911" y="48617"/>
                  </a:cubicBezTo>
                  <a:cubicBezTo>
                    <a:pt x="107490" y="68725"/>
                    <a:pt x="85794" y="120584"/>
                    <a:pt x="119661" y="124817"/>
                  </a:cubicBezTo>
                  <a:cubicBezTo>
                    <a:pt x="153528" y="129050"/>
                    <a:pt x="222319" y="101533"/>
                    <a:pt x="291111" y="74017"/>
                  </a:cubicBezTo>
                </a:path>
              </a:pathLst>
            </a:custGeom>
            <a:noFill/>
            <a:ln w="76200" cap="flat" cmpd="sng" algn="ctr">
              <a:solidFill>
                <a:srgbClr val="FF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1" name="Volný tvar 83">
              <a:extLst>
                <a:ext uri="{FF2B5EF4-FFF2-40B4-BE49-F238E27FC236}">
                  <a16:creationId xmlns:a16="http://schemas.microsoft.com/office/drawing/2014/main" id="{D9B57FEA-E09B-440E-8F4D-BEC3F7D2ED41}"/>
                </a:ext>
              </a:extLst>
            </p:cNvPr>
            <p:cNvSpPr/>
            <p:nvPr/>
          </p:nvSpPr>
          <p:spPr>
            <a:xfrm>
              <a:off x="2895600" y="4641109"/>
              <a:ext cx="938935" cy="319339"/>
            </a:xfrm>
            <a:custGeom>
              <a:avLst/>
              <a:gdLst>
                <a:gd name="connsiteX0" fmla="*/ 0 w 938935"/>
                <a:gd name="connsiteY0" fmla="*/ 57891 h 319339"/>
                <a:gd name="connsiteX1" fmla="*/ 158750 w 938935"/>
                <a:gd name="connsiteY1" fmla="*/ 76941 h 319339"/>
                <a:gd name="connsiteX2" fmla="*/ 396875 w 938935"/>
                <a:gd name="connsiteY2" fmla="*/ 741 h 319339"/>
                <a:gd name="connsiteX3" fmla="*/ 508000 w 938935"/>
                <a:gd name="connsiteY3" fmla="*/ 130916 h 319339"/>
                <a:gd name="connsiteX4" fmla="*/ 771525 w 938935"/>
                <a:gd name="connsiteY4" fmla="*/ 280141 h 319339"/>
                <a:gd name="connsiteX5" fmla="*/ 482600 w 938935"/>
                <a:gd name="connsiteY5" fmla="*/ 95991 h 319339"/>
                <a:gd name="connsiteX6" fmla="*/ 514350 w 938935"/>
                <a:gd name="connsiteY6" fmla="*/ 181716 h 319339"/>
                <a:gd name="connsiteX7" fmla="*/ 927100 w 938935"/>
                <a:gd name="connsiteY7" fmla="*/ 296016 h 319339"/>
                <a:gd name="connsiteX8" fmla="*/ 822325 w 938935"/>
                <a:gd name="connsiteY8" fmla="*/ 318241 h 319339"/>
                <a:gd name="connsiteX9" fmla="*/ 774700 w 938935"/>
                <a:gd name="connsiteY9" fmla="*/ 276966 h 31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935" h="319339">
                  <a:moveTo>
                    <a:pt x="0" y="57891"/>
                  </a:moveTo>
                  <a:cubicBezTo>
                    <a:pt x="46302" y="72178"/>
                    <a:pt x="92604" y="86466"/>
                    <a:pt x="158750" y="76941"/>
                  </a:cubicBezTo>
                  <a:cubicBezTo>
                    <a:pt x="224896" y="67416"/>
                    <a:pt x="338667" y="-8255"/>
                    <a:pt x="396875" y="741"/>
                  </a:cubicBezTo>
                  <a:cubicBezTo>
                    <a:pt x="455083" y="9737"/>
                    <a:pt x="445558" y="84349"/>
                    <a:pt x="508000" y="130916"/>
                  </a:cubicBezTo>
                  <a:cubicBezTo>
                    <a:pt x="570442" y="177483"/>
                    <a:pt x="775758" y="285962"/>
                    <a:pt x="771525" y="280141"/>
                  </a:cubicBezTo>
                  <a:cubicBezTo>
                    <a:pt x="767292" y="274320"/>
                    <a:pt x="525463" y="112395"/>
                    <a:pt x="482600" y="95991"/>
                  </a:cubicBezTo>
                  <a:cubicBezTo>
                    <a:pt x="439738" y="79587"/>
                    <a:pt x="440267" y="148379"/>
                    <a:pt x="514350" y="181716"/>
                  </a:cubicBezTo>
                  <a:cubicBezTo>
                    <a:pt x="588433" y="215054"/>
                    <a:pt x="875771" y="273262"/>
                    <a:pt x="927100" y="296016"/>
                  </a:cubicBezTo>
                  <a:cubicBezTo>
                    <a:pt x="978429" y="318770"/>
                    <a:pt x="847725" y="321416"/>
                    <a:pt x="822325" y="318241"/>
                  </a:cubicBezTo>
                  <a:cubicBezTo>
                    <a:pt x="796925" y="315066"/>
                    <a:pt x="785812" y="296016"/>
                    <a:pt x="774700" y="276966"/>
                  </a:cubicBezTo>
                </a:path>
              </a:pathLst>
            </a:custGeom>
            <a:noFill/>
            <a:ln w="76200" cap="flat" cmpd="sng" algn="ctr">
              <a:solidFill>
                <a:srgbClr val="FFFF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2" name="Volný tvar 84">
              <a:extLst>
                <a:ext uri="{FF2B5EF4-FFF2-40B4-BE49-F238E27FC236}">
                  <a16:creationId xmlns:a16="http://schemas.microsoft.com/office/drawing/2014/main" id="{552FCB8D-FD3D-4E5D-9FE3-FE07F4819235}"/>
                </a:ext>
              </a:extLst>
            </p:cNvPr>
            <p:cNvSpPr/>
            <p:nvPr/>
          </p:nvSpPr>
          <p:spPr>
            <a:xfrm>
              <a:off x="3095625" y="5254625"/>
              <a:ext cx="752475" cy="485775"/>
            </a:xfrm>
            <a:custGeom>
              <a:avLst/>
              <a:gdLst>
                <a:gd name="connsiteX0" fmla="*/ 752475 w 752475"/>
                <a:gd name="connsiteY0" fmla="*/ 485775 h 485775"/>
                <a:gd name="connsiteX1" fmla="*/ 612775 w 752475"/>
                <a:gd name="connsiteY1" fmla="*/ 292100 h 485775"/>
                <a:gd name="connsiteX2" fmla="*/ 333375 w 752475"/>
                <a:gd name="connsiteY2" fmla="*/ 327025 h 485775"/>
                <a:gd name="connsiteX3" fmla="*/ 415925 w 752475"/>
                <a:gd name="connsiteY3" fmla="*/ 69850 h 485775"/>
                <a:gd name="connsiteX4" fmla="*/ 79375 w 752475"/>
                <a:gd name="connsiteY4" fmla="*/ 155575 h 485775"/>
                <a:gd name="connsiteX5" fmla="*/ 0 w 752475"/>
                <a:gd name="connsiteY5"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475" h="485775">
                  <a:moveTo>
                    <a:pt x="752475" y="485775"/>
                  </a:moveTo>
                  <a:cubicBezTo>
                    <a:pt x="717550" y="402166"/>
                    <a:pt x="682625" y="318558"/>
                    <a:pt x="612775" y="292100"/>
                  </a:cubicBezTo>
                  <a:cubicBezTo>
                    <a:pt x="542925" y="265642"/>
                    <a:pt x="366183" y="364067"/>
                    <a:pt x="333375" y="327025"/>
                  </a:cubicBezTo>
                  <a:cubicBezTo>
                    <a:pt x="300567" y="289983"/>
                    <a:pt x="458258" y="98425"/>
                    <a:pt x="415925" y="69850"/>
                  </a:cubicBezTo>
                  <a:cubicBezTo>
                    <a:pt x="373592" y="41275"/>
                    <a:pt x="148696" y="167217"/>
                    <a:pt x="79375" y="155575"/>
                  </a:cubicBezTo>
                  <a:cubicBezTo>
                    <a:pt x="10054" y="143933"/>
                    <a:pt x="5027" y="71966"/>
                    <a:pt x="0" y="0"/>
                  </a:cubicBezTo>
                </a:path>
              </a:pathLst>
            </a:custGeom>
            <a:noFill/>
            <a:ln w="76200" cap="flat" cmpd="sng" algn="ctr">
              <a:solidFill>
                <a:srgbClr val="FFFF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3" name="Volný tvar 75">
              <a:extLst>
                <a:ext uri="{FF2B5EF4-FFF2-40B4-BE49-F238E27FC236}">
                  <a16:creationId xmlns:a16="http://schemas.microsoft.com/office/drawing/2014/main" id="{916502AF-5678-4E24-A11B-1D65FC6FDD83}"/>
                </a:ext>
              </a:extLst>
            </p:cNvPr>
            <p:cNvSpPr/>
            <p:nvPr/>
          </p:nvSpPr>
          <p:spPr>
            <a:xfrm>
              <a:off x="3238500" y="5197175"/>
              <a:ext cx="302109" cy="340025"/>
            </a:xfrm>
            <a:custGeom>
              <a:avLst/>
              <a:gdLst>
                <a:gd name="connsiteX0" fmla="*/ 0 w 302109"/>
                <a:gd name="connsiteY0" fmla="*/ 241600 h 340025"/>
                <a:gd name="connsiteX1" fmla="*/ 88900 w 302109"/>
                <a:gd name="connsiteY1" fmla="*/ 184450 h 340025"/>
                <a:gd name="connsiteX2" fmla="*/ 98425 w 302109"/>
                <a:gd name="connsiteY2" fmla="*/ 155875 h 340025"/>
                <a:gd name="connsiteX3" fmla="*/ 25400 w 302109"/>
                <a:gd name="connsiteY3" fmla="*/ 86025 h 340025"/>
                <a:gd name="connsiteX4" fmla="*/ 123825 w 302109"/>
                <a:gd name="connsiteY4" fmla="*/ 89200 h 340025"/>
                <a:gd name="connsiteX5" fmla="*/ 104775 w 302109"/>
                <a:gd name="connsiteY5" fmla="*/ 300 h 340025"/>
                <a:gd name="connsiteX6" fmla="*/ 184150 w 302109"/>
                <a:gd name="connsiteY6" fmla="*/ 124125 h 340025"/>
                <a:gd name="connsiteX7" fmla="*/ 174625 w 302109"/>
                <a:gd name="connsiteY7" fmla="*/ 209850 h 340025"/>
                <a:gd name="connsiteX8" fmla="*/ 260350 w 302109"/>
                <a:gd name="connsiteY8" fmla="*/ 127300 h 340025"/>
                <a:gd name="connsiteX9" fmla="*/ 301625 w 302109"/>
                <a:gd name="connsiteY9" fmla="*/ 247950 h 340025"/>
                <a:gd name="connsiteX10" fmla="*/ 234950 w 302109"/>
                <a:gd name="connsiteY10" fmla="*/ 254300 h 340025"/>
                <a:gd name="connsiteX11" fmla="*/ 263525 w 302109"/>
                <a:gd name="connsiteY11" fmla="*/ 340025 h 34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09" h="340025">
                  <a:moveTo>
                    <a:pt x="0" y="241600"/>
                  </a:moveTo>
                  <a:cubicBezTo>
                    <a:pt x="36248" y="220169"/>
                    <a:pt x="72496" y="198738"/>
                    <a:pt x="88900" y="184450"/>
                  </a:cubicBezTo>
                  <a:cubicBezTo>
                    <a:pt x="105304" y="170162"/>
                    <a:pt x="109008" y="172279"/>
                    <a:pt x="98425" y="155875"/>
                  </a:cubicBezTo>
                  <a:cubicBezTo>
                    <a:pt x="87842" y="139471"/>
                    <a:pt x="21167" y="97137"/>
                    <a:pt x="25400" y="86025"/>
                  </a:cubicBezTo>
                  <a:cubicBezTo>
                    <a:pt x="29633" y="74912"/>
                    <a:pt x="110596" y="103487"/>
                    <a:pt x="123825" y="89200"/>
                  </a:cubicBezTo>
                  <a:cubicBezTo>
                    <a:pt x="137054" y="74912"/>
                    <a:pt x="94721" y="-5521"/>
                    <a:pt x="104775" y="300"/>
                  </a:cubicBezTo>
                  <a:cubicBezTo>
                    <a:pt x="114829" y="6121"/>
                    <a:pt x="172508" y="89200"/>
                    <a:pt x="184150" y="124125"/>
                  </a:cubicBezTo>
                  <a:cubicBezTo>
                    <a:pt x="195792" y="159050"/>
                    <a:pt x="161925" y="209321"/>
                    <a:pt x="174625" y="209850"/>
                  </a:cubicBezTo>
                  <a:cubicBezTo>
                    <a:pt x="187325" y="210379"/>
                    <a:pt x="239183" y="120950"/>
                    <a:pt x="260350" y="127300"/>
                  </a:cubicBezTo>
                  <a:cubicBezTo>
                    <a:pt x="281517" y="133650"/>
                    <a:pt x="305858" y="226783"/>
                    <a:pt x="301625" y="247950"/>
                  </a:cubicBezTo>
                  <a:cubicBezTo>
                    <a:pt x="297392" y="269117"/>
                    <a:pt x="241300" y="238954"/>
                    <a:pt x="234950" y="254300"/>
                  </a:cubicBezTo>
                  <a:cubicBezTo>
                    <a:pt x="228600" y="269646"/>
                    <a:pt x="246062" y="304835"/>
                    <a:pt x="263525" y="340025"/>
                  </a:cubicBezTo>
                </a:path>
              </a:pathLst>
            </a:custGeom>
            <a:noFill/>
            <a:ln w="76200" cap="flat" cmpd="sng" algn="ctr">
              <a:solidFill>
                <a:srgbClr val="0000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34" name="Volný tvar 80">
              <a:extLst>
                <a:ext uri="{FF2B5EF4-FFF2-40B4-BE49-F238E27FC236}">
                  <a16:creationId xmlns:a16="http://schemas.microsoft.com/office/drawing/2014/main" id="{AE194D56-6958-42EC-B85D-CE99905F843F}"/>
                </a:ext>
              </a:extLst>
            </p:cNvPr>
            <p:cNvSpPr/>
            <p:nvPr/>
          </p:nvSpPr>
          <p:spPr>
            <a:xfrm>
              <a:off x="3038475" y="4473575"/>
              <a:ext cx="248055" cy="540746"/>
            </a:xfrm>
            <a:custGeom>
              <a:avLst/>
              <a:gdLst>
                <a:gd name="connsiteX0" fmla="*/ 0 w 248055"/>
                <a:gd name="connsiteY0" fmla="*/ 130175 h 540746"/>
                <a:gd name="connsiteX1" fmla="*/ 111125 w 248055"/>
                <a:gd name="connsiteY1" fmla="*/ 203200 h 540746"/>
                <a:gd name="connsiteX2" fmla="*/ 60325 w 248055"/>
                <a:gd name="connsiteY2" fmla="*/ 266700 h 540746"/>
                <a:gd name="connsiteX3" fmla="*/ 142875 w 248055"/>
                <a:gd name="connsiteY3" fmla="*/ 269875 h 540746"/>
                <a:gd name="connsiteX4" fmla="*/ 69850 w 248055"/>
                <a:gd name="connsiteY4" fmla="*/ 349250 h 540746"/>
                <a:gd name="connsiteX5" fmla="*/ 168275 w 248055"/>
                <a:gd name="connsiteY5" fmla="*/ 381000 h 540746"/>
                <a:gd name="connsiteX6" fmla="*/ 107950 w 248055"/>
                <a:gd name="connsiteY6" fmla="*/ 349250 h 540746"/>
                <a:gd name="connsiteX7" fmla="*/ 136525 w 248055"/>
                <a:gd name="connsiteY7" fmla="*/ 492125 h 540746"/>
                <a:gd name="connsiteX8" fmla="*/ 161925 w 248055"/>
                <a:gd name="connsiteY8" fmla="*/ 422275 h 540746"/>
                <a:gd name="connsiteX9" fmla="*/ 244475 w 248055"/>
                <a:gd name="connsiteY9" fmla="*/ 539750 h 540746"/>
                <a:gd name="connsiteX10" fmla="*/ 231775 w 248055"/>
                <a:gd name="connsiteY10" fmla="*/ 342900 h 540746"/>
                <a:gd name="connsiteX11" fmla="*/ 219075 w 248055"/>
                <a:gd name="connsiteY11" fmla="*/ 425450 h 540746"/>
                <a:gd name="connsiteX12" fmla="*/ 234950 w 248055"/>
                <a:gd name="connsiteY12" fmla="*/ 247650 h 540746"/>
                <a:gd name="connsiteX13" fmla="*/ 161925 w 248055"/>
                <a:gd name="connsiteY13" fmla="*/ 263525 h 540746"/>
                <a:gd name="connsiteX14" fmla="*/ 219075 w 248055"/>
                <a:gd name="connsiteY14" fmla="*/ 130175 h 540746"/>
                <a:gd name="connsiteX15" fmla="*/ 149225 w 248055"/>
                <a:gd name="connsiteY15" fmla="*/ 133350 h 540746"/>
                <a:gd name="connsiteX16" fmla="*/ 209550 w 248055"/>
                <a:gd name="connsiteY16" fmla="*/ 63500 h 540746"/>
                <a:gd name="connsiteX17" fmla="*/ 149225 w 248055"/>
                <a:gd name="connsiteY17" fmla="*/ 0 h 54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055" h="540746">
                  <a:moveTo>
                    <a:pt x="0" y="130175"/>
                  </a:moveTo>
                  <a:cubicBezTo>
                    <a:pt x="50535" y="155310"/>
                    <a:pt x="101071" y="180446"/>
                    <a:pt x="111125" y="203200"/>
                  </a:cubicBezTo>
                  <a:cubicBezTo>
                    <a:pt x="121179" y="225954"/>
                    <a:pt x="55033" y="255588"/>
                    <a:pt x="60325" y="266700"/>
                  </a:cubicBezTo>
                  <a:cubicBezTo>
                    <a:pt x="65617" y="277813"/>
                    <a:pt x="141288" y="256117"/>
                    <a:pt x="142875" y="269875"/>
                  </a:cubicBezTo>
                  <a:cubicBezTo>
                    <a:pt x="144462" y="283633"/>
                    <a:pt x="65617" y="330729"/>
                    <a:pt x="69850" y="349250"/>
                  </a:cubicBezTo>
                  <a:cubicBezTo>
                    <a:pt x="74083" y="367771"/>
                    <a:pt x="161925" y="381000"/>
                    <a:pt x="168275" y="381000"/>
                  </a:cubicBezTo>
                  <a:cubicBezTo>
                    <a:pt x="174625" y="381000"/>
                    <a:pt x="113242" y="330729"/>
                    <a:pt x="107950" y="349250"/>
                  </a:cubicBezTo>
                  <a:cubicBezTo>
                    <a:pt x="102658" y="367771"/>
                    <a:pt x="127529" y="479954"/>
                    <a:pt x="136525" y="492125"/>
                  </a:cubicBezTo>
                  <a:cubicBezTo>
                    <a:pt x="145521" y="504296"/>
                    <a:pt x="143933" y="414338"/>
                    <a:pt x="161925" y="422275"/>
                  </a:cubicBezTo>
                  <a:cubicBezTo>
                    <a:pt x="179917" y="430213"/>
                    <a:pt x="232833" y="552979"/>
                    <a:pt x="244475" y="539750"/>
                  </a:cubicBezTo>
                  <a:cubicBezTo>
                    <a:pt x="256117" y="526521"/>
                    <a:pt x="236008" y="361950"/>
                    <a:pt x="231775" y="342900"/>
                  </a:cubicBezTo>
                  <a:cubicBezTo>
                    <a:pt x="227542" y="323850"/>
                    <a:pt x="218546" y="441325"/>
                    <a:pt x="219075" y="425450"/>
                  </a:cubicBezTo>
                  <a:cubicBezTo>
                    <a:pt x="219604" y="409575"/>
                    <a:pt x="244475" y="274637"/>
                    <a:pt x="234950" y="247650"/>
                  </a:cubicBezTo>
                  <a:cubicBezTo>
                    <a:pt x="225425" y="220663"/>
                    <a:pt x="164571" y="283104"/>
                    <a:pt x="161925" y="263525"/>
                  </a:cubicBezTo>
                  <a:cubicBezTo>
                    <a:pt x="159279" y="243946"/>
                    <a:pt x="221192" y="151871"/>
                    <a:pt x="219075" y="130175"/>
                  </a:cubicBezTo>
                  <a:cubicBezTo>
                    <a:pt x="216958" y="108479"/>
                    <a:pt x="150812" y="144462"/>
                    <a:pt x="149225" y="133350"/>
                  </a:cubicBezTo>
                  <a:cubicBezTo>
                    <a:pt x="147638" y="122238"/>
                    <a:pt x="209550" y="85725"/>
                    <a:pt x="209550" y="63500"/>
                  </a:cubicBezTo>
                  <a:cubicBezTo>
                    <a:pt x="209550" y="41275"/>
                    <a:pt x="179387" y="20637"/>
                    <a:pt x="149225" y="0"/>
                  </a:cubicBezTo>
                </a:path>
              </a:pathLst>
            </a:custGeom>
            <a:noFill/>
            <a:ln w="76200" cap="flat" cmpd="sng" algn="ctr">
              <a:solidFill>
                <a:srgbClr val="FF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nvGrpSpPr>
            <p:cNvPr id="435" name="Skupina 152">
              <a:extLst>
                <a:ext uri="{FF2B5EF4-FFF2-40B4-BE49-F238E27FC236}">
                  <a16:creationId xmlns:a16="http://schemas.microsoft.com/office/drawing/2014/main" id="{6947B376-6D23-403B-939D-0C3822E67E8D}"/>
                </a:ext>
              </a:extLst>
            </p:cNvPr>
            <p:cNvGrpSpPr/>
            <p:nvPr/>
          </p:nvGrpSpPr>
          <p:grpSpPr>
            <a:xfrm>
              <a:off x="2339385" y="4100295"/>
              <a:ext cx="1971933" cy="1902145"/>
              <a:chOff x="2339385" y="4100295"/>
              <a:chExt cx="1971933" cy="1902145"/>
            </a:xfrm>
          </p:grpSpPr>
          <p:cxnSp>
            <p:nvCxnSpPr>
              <p:cNvPr id="436" name="Přímá spojnice 86">
                <a:extLst>
                  <a:ext uri="{FF2B5EF4-FFF2-40B4-BE49-F238E27FC236}">
                    <a16:creationId xmlns:a16="http://schemas.microsoft.com/office/drawing/2014/main" id="{4D1D303C-D936-4387-934A-8562B780D1A0}"/>
                  </a:ext>
                </a:extLst>
              </p:cNvPr>
              <p:cNvCxnSpPr>
                <a:stCxn id="466" idx="7"/>
              </p:cNvCxnSpPr>
              <p:nvPr/>
            </p:nvCxnSpPr>
            <p:spPr>
              <a:xfrm>
                <a:off x="2339975" y="5111750"/>
                <a:ext cx="212886" cy="68501"/>
              </a:xfrm>
              <a:prstGeom prst="line">
                <a:avLst/>
              </a:prstGeom>
              <a:noFill/>
              <a:ln w="9525" cap="flat" cmpd="sng" algn="ctr">
                <a:solidFill>
                  <a:sysClr val="windowText" lastClr="000000"/>
                </a:solidFill>
                <a:prstDash val="solid"/>
              </a:ln>
              <a:effectLst/>
            </p:spPr>
          </p:cxnSp>
          <p:cxnSp>
            <p:nvCxnSpPr>
              <p:cNvPr id="437" name="Přímá spojnice 87">
                <a:extLst>
                  <a:ext uri="{FF2B5EF4-FFF2-40B4-BE49-F238E27FC236}">
                    <a16:creationId xmlns:a16="http://schemas.microsoft.com/office/drawing/2014/main" id="{083F0289-B0E1-4370-81B4-C35FDFE9BF80}"/>
                  </a:ext>
                </a:extLst>
              </p:cNvPr>
              <p:cNvCxnSpPr/>
              <p:nvPr/>
            </p:nvCxnSpPr>
            <p:spPr>
              <a:xfrm>
                <a:off x="2411760" y="5082009"/>
                <a:ext cx="212886" cy="68501"/>
              </a:xfrm>
              <a:prstGeom prst="line">
                <a:avLst/>
              </a:prstGeom>
              <a:noFill/>
              <a:ln w="9525" cap="flat" cmpd="sng" algn="ctr">
                <a:solidFill>
                  <a:sysClr val="windowText" lastClr="000000"/>
                </a:solidFill>
                <a:prstDash val="solid"/>
              </a:ln>
              <a:effectLst/>
            </p:spPr>
          </p:cxnSp>
          <p:cxnSp>
            <p:nvCxnSpPr>
              <p:cNvPr id="438" name="Přímá spojnice 88">
                <a:extLst>
                  <a:ext uri="{FF2B5EF4-FFF2-40B4-BE49-F238E27FC236}">
                    <a16:creationId xmlns:a16="http://schemas.microsoft.com/office/drawing/2014/main" id="{846FE222-7AC5-4FD3-9730-75C88D53B066}"/>
                  </a:ext>
                </a:extLst>
              </p:cNvPr>
              <p:cNvCxnSpPr/>
              <p:nvPr/>
            </p:nvCxnSpPr>
            <p:spPr>
              <a:xfrm>
                <a:off x="2411760" y="5016683"/>
                <a:ext cx="212886" cy="68501"/>
              </a:xfrm>
              <a:prstGeom prst="line">
                <a:avLst/>
              </a:prstGeom>
              <a:noFill/>
              <a:ln w="9525" cap="flat" cmpd="sng" algn="ctr">
                <a:solidFill>
                  <a:sysClr val="windowText" lastClr="000000"/>
                </a:solidFill>
                <a:prstDash val="solid"/>
              </a:ln>
              <a:effectLst/>
            </p:spPr>
          </p:cxnSp>
          <p:cxnSp>
            <p:nvCxnSpPr>
              <p:cNvPr id="439" name="Přímá spojnice 89">
                <a:extLst>
                  <a:ext uri="{FF2B5EF4-FFF2-40B4-BE49-F238E27FC236}">
                    <a16:creationId xmlns:a16="http://schemas.microsoft.com/office/drawing/2014/main" id="{C10D4D42-96E8-4EED-9F96-C55A8E4A8311}"/>
                  </a:ext>
                </a:extLst>
              </p:cNvPr>
              <p:cNvCxnSpPr/>
              <p:nvPr/>
            </p:nvCxnSpPr>
            <p:spPr>
              <a:xfrm>
                <a:off x="2493293" y="4825727"/>
                <a:ext cx="212886" cy="68501"/>
              </a:xfrm>
              <a:prstGeom prst="line">
                <a:avLst/>
              </a:prstGeom>
              <a:noFill/>
              <a:ln w="9525" cap="flat" cmpd="sng" algn="ctr">
                <a:solidFill>
                  <a:sysClr val="windowText" lastClr="000000"/>
                </a:solidFill>
                <a:prstDash val="solid"/>
              </a:ln>
              <a:effectLst/>
            </p:spPr>
          </p:cxnSp>
          <p:cxnSp>
            <p:nvCxnSpPr>
              <p:cNvPr id="440" name="Přímá spojnice 90">
                <a:extLst>
                  <a:ext uri="{FF2B5EF4-FFF2-40B4-BE49-F238E27FC236}">
                    <a16:creationId xmlns:a16="http://schemas.microsoft.com/office/drawing/2014/main" id="{5E16C061-3AB1-4569-B39B-C480F29EFDD3}"/>
                  </a:ext>
                </a:extLst>
              </p:cNvPr>
              <p:cNvCxnSpPr/>
              <p:nvPr/>
            </p:nvCxnSpPr>
            <p:spPr>
              <a:xfrm>
                <a:off x="2430810" y="4731826"/>
                <a:ext cx="212886" cy="68501"/>
              </a:xfrm>
              <a:prstGeom prst="line">
                <a:avLst/>
              </a:prstGeom>
              <a:noFill/>
              <a:ln w="9525" cap="flat" cmpd="sng" algn="ctr">
                <a:solidFill>
                  <a:sysClr val="windowText" lastClr="000000"/>
                </a:solidFill>
                <a:prstDash val="solid"/>
              </a:ln>
              <a:effectLst/>
            </p:spPr>
          </p:cxnSp>
          <p:cxnSp>
            <p:nvCxnSpPr>
              <p:cNvPr id="441" name="Přímá spojnice 91">
                <a:extLst>
                  <a:ext uri="{FF2B5EF4-FFF2-40B4-BE49-F238E27FC236}">
                    <a16:creationId xmlns:a16="http://schemas.microsoft.com/office/drawing/2014/main" id="{837F7283-CFA1-421E-BB10-83137EA0EBA8}"/>
                  </a:ext>
                </a:extLst>
              </p:cNvPr>
              <p:cNvCxnSpPr/>
              <p:nvPr/>
            </p:nvCxnSpPr>
            <p:spPr>
              <a:xfrm>
                <a:off x="2483768" y="4653136"/>
                <a:ext cx="212886" cy="68501"/>
              </a:xfrm>
              <a:prstGeom prst="line">
                <a:avLst/>
              </a:prstGeom>
              <a:noFill/>
              <a:ln w="9525" cap="flat" cmpd="sng" algn="ctr">
                <a:solidFill>
                  <a:sysClr val="windowText" lastClr="000000"/>
                </a:solidFill>
                <a:prstDash val="solid"/>
              </a:ln>
              <a:effectLst/>
            </p:spPr>
          </p:cxnSp>
          <p:cxnSp>
            <p:nvCxnSpPr>
              <p:cNvPr id="442" name="Přímá spojnice 92">
                <a:extLst>
                  <a:ext uri="{FF2B5EF4-FFF2-40B4-BE49-F238E27FC236}">
                    <a16:creationId xmlns:a16="http://schemas.microsoft.com/office/drawing/2014/main" id="{97207756-D18C-4A60-BF9B-71989D38CE5F}"/>
                  </a:ext>
                </a:extLst>
              </p:cNvPr>
              <p:cNvCxnSpPr/>
              <p:nvPr/>
            </p:nvCxnSpPr>
            <p:spPr>
              <a:xfrm>
                <a:off x="2608697" y="4456162"/>
                <a:ext cx="168632" cy="179338"/>
              </a:xfrm>
              <a:prstGeom prst="line">
                <a:avLst/>
              </a:prstGeom>
              <a:noFill/>
              <a:ln w="9525" cap="flat" cmpd="sng" algn="ctr">
                <a:solidFill>
                  <a:sysClr val="windowText" lastClr="000000"/>
                </a:solidFill>
                <a:prstDash val="solid"/>
              </a:ln>
              <a:effectLst/>
            </p:spPr>
          </p:cxnSp>
          <p:cxnSp>
            <p:nvCxnSpPr>
              <p:cNvPr id="443" name="Přímá spojnice 94">
                <a:extLst>
                  <a:ext uri="{FF2B5EF4-FFF2-40B4-BE49-F238E27FC236}">
                    <a16:creationId xmlns:a16="http://schemas.microsoft.com/office/drawing/2014/main" id="{75AEC69A-C901-4F22-B733-B6FBD057C013}"/>
                  </a:ext>
                </a:extLst>
              </p:cNvPr>
              <p:cNvCxnSpPr/>
              <p:nvPr/>
            </p:nvCxnSpPr>
            <p:spPr>
              <a:xfrm>
                <a:off x="2699792" y="4470623"/>
                <a:ext cx="168632" cy="179338"/>
              </a:xfrm>
              <a:prstGeom prst="line">
                <a:avLst/>
              </a:prstGeom>
              <a:noFill/>
              <a:ln w="9525" cap="flat" cmpd="sng" algn="ctr">
                <a:solidFill>
                  <a:sysClr val="windowText" lastClr="000000"/>
                </a:solidFill>
                <a:prstDash val="solid"/>
              </a:ln>
              <a:effectLst/>
            </p:spPr>
          </p:cxnSp>
          <p:cxnSp>
            <p:nvCxnSpPr>
              <p:cNvPr id="444" name="Přímá spojnice 95">
                <a:extLst>
                  <a:ext uri="{FF2B5EF4-FFF2-40B4-BE49-F238E27FC236}">
                    <a16:creationId xmlns:a16="http://schemas.microsoft.com/office/drawing/2014/main" id="{02DECB80-2F98-4E14-BEB5-B6AAFDFA1918}"/>
                  </a:ext>
                </a:extLst>
              </p:cNvPr>
              <p:cNvCxnSpPr/>
              <p:nvPr/>
            </p:nvCxnSpPr>
            <p:spPr>
              <a:xfrm>
                <a:off x="2728134" y="4389090"/>
                <a:ext cx="168632" cy="179338"/>
              </a:xfrm>
              <a:prstGeom prst="line">
                <a:avLst/>
              </a:prstGeom>
              <a:noFill/>
              <a:ln w="9525" cap="flat" cmpd="sng" algn="ctr">
                <a:solidFill>
                  <a:sysClr val="windowText" lastClr="000000"/>
                </a:solidFill>
                <a:prstDash val="solid"/>
              </a:ln>
              <a:effectLst/>
            </p:spPr>
          </p:cxnSp>
          <p:cxnSp>
            <p:nvCxnSpPr>
              <p:cNvPr id="445" name="Přímá spojnice 96">
                <a:extLst>
                  <a:ext uri="{FF2B5EF4-FFF2-40B4-BE49-F238E27FC236}">
                    <a16:creationId xmlns:a16="http://schemas.microsoft.com/office/drawing/2014/main" id="{B55FF3D8-C606-43AE-AB02-8506623C39B4}"/>
                  </a:ext>
                </a:extLst>
              </p:cNvPr>
              <p:cNvCxnSpPr/>
              <p:nvPr/>
            </p:nvCxnSpPr>
            <p:spPr>
              <a:xfrm>
                <a:off x="2959687" y="4230613"/>
                <a:ext cx="100145" cy="179338"/>
              </a:xfrm>
              <a:prstGeom prst="line">
                <a:avLst/>
              </a:prstGeom>
              <a:noFill/>
              <a:ln w="9525" cap="flat" cmpd="sng" algn="ctr">
                <a:solidFill>
                  <a:sysClr val="windowText" lastClr="000000"/>
                </a:solidFill>
                <a:prstDash val="solid"/>
              </a:ln>
              <a:effectLst/>
            </p:spPr>
          </p:cxnSp>
          <p:cxnSp>
            <p:nvCxnSpPr>
              <p:cNvPr id="446" name="Přímá spojnice 98">
                <a:extLst>
                  <a:ext uri="{FF2B5EF4-FFF2-40B4-BE49-F238E27FC236}">
                    <a16:creationId xmlns:a16="http://schemas.microsoft.com/office/drawing/2014/main" id="{DED181A1-BD57-4440-9F7B-92AE23799344}"/>
                  </a:ext>
                </a:extLst>
              </p:cNvPr>
              <p:cNvCxnSpPr/>
              <p:nvPr/>
            </p:nvCxnSpPr>
            <p:spPr>
              <a:xfrm>
                <a:off x="3015820" y="4205213"/>
                <a:ext cx="100145" cy="179338"/>
              </a:xfrm>
              <a:prstGeom prst="line">
                <a:avLst/>
              </a:prstGeom>
              <a:noFill/>
              <a:ln w="9525" cap="flat" cmpd="sng" algn="ctr">
                <a:solidFill>
                  <a:sysClr val="windowText" lastClr="000000"/>
                </a:solidFill>
                <a:prstDash val="solid"/>
              </a:ln>
              <a:effectLst/>
            </p:spPr>
          </p:cxnSp>
          <p:cxnSp>
            <p:nvCxnSpPr>
              <p:cNvPr id="447" name="Přímá spojnice 99">
                <a:extLst>
                  <a:ext uri="{FF2B5EF4-FFF2-40B4-BE49-F238E27FC236}">
                    <a16:creationId xmlns:a16="http://schemas.microsoft.com/office/drawing/2014/main" id="{4FE6A7D9-87C1-4158-B0AB-7F5E6A3B93C6}"/>
                  </a:ext>
                </a:extLst>
              </p:cNvPr>
              <p:cNvCxnSpPr/>
              <p:nvPr/>
            </p:nvCxnSpPr>
            <p:spPr>
              <a:xfrm>
                <a:off x="3059832" y="4126855"/>
                <a:ext cx="100145" cy="179338"/>
              </a:xfrm>
              <a:prstGeom prst="line">
                <a:avLst/>
              </a:prstGeom>
              <a:noFill/>
              <a:ln w="9525" cap="flat" cmpd="sng" algn="ctr">
                <a:solidFill>
                  <a:sysClr val="windowText" lastClr="000000"/>
                </a:solidFill>
                <a:prstDash val="solid"/>
              </a:ln>
              <a:effectLst/>
            </p:spPr>
          </p:cxnSp>
          <p:cxnSp>
            <p:nvCxnSpPr>
              <p:cNvPr id="448" name="Přímá spojnice 100">
                <a:extLst>
                  <a:ext uri="{FF2B5EF4-FFF2-40B4-BE49-F238E27FC236}">
                    <a16:creationId xmlns:a16="http://schemas.microsoft.com/office/drawing/2014/main" id="{E9202904-C355-49D2-ABB3-D1C6C8CA2486}"/>
                  </a:ext>
                </a:extLst>
              </p:cNvPr>
              <p:cNvCxnSpPr/>
              <p:nvPr/>
            </p:nvCxnSpPr>
            <p:spPr>
              <a:xfrm flipH="1">
                <a:off x="3325351" y="4100295"/>
                <a:ext cx="34531" cy="179338"/>
              </a:xfrm>
              <a:prstGeom prst="line">
                <a:avLst/>
              </a:prstGeom>
              <a:noFill/>
              <a:ln w="9525" cap="flat" cmpd="sng" algn="ctr">
                <a:solidFill>
                  <a:sysClr val="windowText" lastClr="000000"/>
                </a:solidFill>
                <a:prstDash val="solid"/>
              </a:ln>
              <a:effectLst/>
            </p:spPr>
          </p:cxnSp>
          <p:cxnSp>
            <p:nvCxnSpPr>
              <p:cNvPr id="449" name="Přímá spojnice 102">
                <a:extLst>
                  <a:ext uri="{FF2B5EF4-FFF2-40B4-BE49-F238E27FC236}">
                    <a16:creationId xmlns:a16="http://schemas.microsoft.com/office/drawing/2014/main" id="{731B0CF1-AF38-4A79-8B1B-5494CEBE9D5B}"/>
                  </a:ext>
                </a:extLst>
              </p:cNvPr>
              <p:cNvCxnSpPr/>
              <p:nvPr/>
            </p:nvCxnSpPr>
            <p:spPr>
              <a:xfrm flipH="1">
                <a:off x="3372641" y="4168130"/>
                <a:ext cx="34531" cy="179338"/>
              </a:xfrm>
              <a:prstGeom prst="line">
                <a:avLst/>
              </a:prstGeom>
              <a:noFill/>
              <a:ln w="9525" cap="flat" cmpd="sng" algn="ctr">
                <a:solidFill>
                  <a:sysClr val="windowText" lastClr="000000"/>
                </a:solidFill>
                <a:prstDash val="solid"/>
              </a:ln>
              <a:effectLst/>
            </p:spPr>
          </p:cxnSp>
          <p:cxnSp>
            <p:nvCxnSpPr>
              <p:cNvPr id="450" name="Přímá spojnice 103">
                <a:extLst>
                  <a:ext uri="{FF2B5EF4-FFF2-40B4-BE49-F238E27FC236}">
                    <a16:creationId xmlns:a16="http://schemas.microsoft.com/office/drawing/2014/main" id="{386BB656-AC26-46FC-AA83-A5FAECB70F0A}"/>
                  </a:ext>
                </a:extLst>
              </p:cNvPr>
              <p:cNvCxnSpPr/>
              <p:nvPr/>
            </p:nvCxnSpPr>
            <p:spPr>
              <a:xfrm flipH="1">
                <a:off x="3444649" y="4171305"/>
                <a:ext cx="34531" cy="179338"/>
              </a:xfrm>
              <a:prstGeom prst="line">
                <a:avLst/>
              </a:prstGeom>
              <a:noFill/>
              <a:ln w="9525" cap="flat" cmpd="sng" algn="ctr">
                <a:solidFill>
                  <a:sysClr val="windowText" lastClr="000000"/>
                </a:solidFill>
                <a:prstDash val="solid"/>
              </a:ln>
              <a:effectLst/>
            </p:spPr>
          </p:cxnSp>
          <p:cxnSp>
            <p:nvCxnSpPr>
              <p:cNvPr id="451" name="Přímá spojnice 104">
                <a:extLst>
                  <a:ext uri="{FF2B5EF4-FFF2-40B4-BE49-F238E27FC236}">
                    <a16:creationId xmlns:a16="http://schemas.microsoft.com/office/drawing/2014/main" id="{D2C90CAA-CE27-4156-BED6-FD02AE66233B}"/>
                  </a:ext>
                </a:extLst>
              </p:cNvPr>
              <p:cNvCxnSpPr/>
              <p:nvPr/>
            </p:nvCxnSpPr>
            <p:spPr>
              <a:xfrm flipH="1">
                <a:off x="3470049" y="4267696"/>
                <a:ext cx="34531" cy="179338"/>
              </a:xfrm>
              <a:prstGeom prst="line">
                <a:avLst/>
              </a:prstGeom>
              <a:noFill/>
              <a:ln w="9525" cap="flat" cmpd="sng" algn="ctr">
                <a:solidFill>
                  <a:sysClr val="windowText" lastClr="000000"/>
                </a:solidFill>
                <a:prstDash val="solid"/>
              </a:ln>
              <a:effectLst/>
            </p:spPr>
          </p:cxnSp>
          <p:cxnSp>
            <p:nvCxnSpPr>
              <p:cNvPr id="452" name="Přímá spojnice 105">
                <a:extLst>
                  <a:ext uri="{FF2B5EF4-FFF2-40B4-BE49-F238E27FC236}">
                    <a16:creationId xmlns:a16="http://schemas.microsoft.com/office/drawing/2014/main" id="{C9B7B6B5-F5C1-411C-BAE7-2A2AF4CBA0DC}"/>
                  </a:ext>
                </a:extLst>
              </p:cNvPr>
              <p:cNvCxnSpPr/>
              <p:nvPr/>
            </p:nvCxnSpPr>
            <p:spPr>
              <a:xfrm flipH="1">
                <a:off x="3605183" y="4389090"/>
                <a:ext cx="34532" cy="89669"/>
              </a:xfrm>
              <a:prstGeom prst="line">
                <a:avLst/>
              </a:prstGeom>
              <a:noFill/>
              <a:ln w="9525" cap="flat" cmpd="sng" algn="ctr">
                <a:solidFill>
                  <a:sysClr val="windowText" lastClr="000000"/>
                </a:solidFill>
                <a:prstDash val="solid"/>
              </a:ln>
              <a:effectLst/>
            </p:spPr>
          </p:cxnSp>
          <p:cxnSp>
            <p:nvCxnSpPr>
              <p:cNvPr id="453" name="Přímá spojnice 107">
                <a:extLst>
                  <a:ext uri="{FF2B5EF4-FFF2-40B4-BE49-F238E27FC236}">
                    <a16:creationId xmlns:a16="http://schemas.microsoft.com/office/drawing/2014/main" id="{90280397-73AF-43D4-953A-AB1C14A38711}"/>
                  </a:ext>
                </a:extLst>
              </p:cNvPr>
              <p:cNvCxnSpPr/>
              <p:nvPr/>
            </p:nvCxnSpPr>
            <p:spPr>
              <a:xfrm flipH="1">
                <a:off x="3676547" y="4416276"/>
                <a:ext cx="34532" cy="89669"/>
              </a:xfrm>
              <a:prstGeom prst="line">
                <a:avLst/>
              </a:prstGeom>
              <a:noFill/>
              <a:ln w="9525" cap="flat" cmpd="sng" algn="ctr">
                <a:solidFill>
                  <a:sysClr val="windowText" lastClr="000000"/>
                </a:solidFill>
                <a:prstDash val="solid"/>
              </a:ln>
              <a:effectLst/>
            </p:spPr>
          </p:cxnSp>
          <p:cxnSp>
            <p:nvCxnSpPr>
              <p:cNvPr id="454" name="Přímá spojnice 108">
                <a:extLst>
                  <a:ext uri="{FF2B5EF4-FFF2-40B4-BE49-F238E27FC236}">
                    <a16:creationId xmlns:a16="http://schemas.microsoft.com/office/drawing/2014/main" id="{D99939C8-F7EE-4F3E-84A7-5182ADA83FAC}"/>
                  </a:ext>
                </a:extLst>
              </p:cNvPr>
              <p:cNvCxnSpPr/>
              <p:nvPr/>
            </p:nvCxnSpPr>
            <p:spPr>
              <a:xfrm flipH="1">
                <a:off x="3771988" y="4470623"/>
                <a:ext cx="223948" cy="124991"/>
              </a:xfrm>
              <a:prstGeom prst="line">
                <a:avLst/>
              </a:prstGeom>
              <a:noFill/>
              <a:ln w="9525" cap="flat" cmpd="sng" algn="ctr">
                <a:solidFill>
                  <a:sysClr val="windowText" lastClr="000000"/>
                </a:solidFill>
                <a:prstDash val="solid"/>
              </a:ln>
              <a:effectLst/>
            </p:spPr>
          </p:cxnSp>
          <p:cxnSp>
            <p:nvCxnSpPr>
              <p:cNvPr id="455" name="Přímá spojnice 110">
                <a:extLst>
                  <a:ext uri="{FF2B5EF4-FFF2-40B4-BE49-F238E27FC236}">
                    <a16:creationId xmlns:a16="http://schemas.microsoft.com/office/drawing/2014/main" id="{9CC0CE2C-1E5E-4409-8F25-9F670C7394C7}"/>
                  </a:ext>
                </a:extLst>
              </p:cNvPr>
              <p:cNvCxnSpPr/>
              <p:nvPr/>
            </p:nvCxnSpPr>
            <p:spPr>
              <a:xfrm flipH="1">
                <a:off x="3830712" y="4505945"/>
                <a:ext cx="223948" cy="124991"/>
              </a:xfrm>
              <a:prstGeom prst="line">
                <a:avLst/>
              </a:prstGeom>
              <a:noFill/>
              <a:ln w="9525" cap="flat" cmpd="sng" algn="ctr">
                <a:solidFill>
                  <a:sysClr val="windowText" lastClr="000000"/>
                </a:solidFill>
                <a:prstDash val="solid"/>
              </a:ln>
              <a:effectLst/>
            </p:spPr>
          </p:cxnSp>
          <p:cxnSp>
            <p:nvCxnSpPr>
              <p:cNvPr id="456" name="Přímá spojnice 111">
                <a:extLst>
                  <a:ext uri="{FF2B5EF4-FFF2-40B4-BE49-F238E27FC236}">
                    <a16:creationId xmlns:a16="http://schemas.microsoft.com/office/drawing/2014/main" id="{854F4DD0-3D4F-4955-81AB-668595FBD673}"/>
                  </a:ext>
                </a:extLst>
              </p:cNvPr>
              <p:cNvCxnSpPr/>
              <p:nvPr/>
            </p:nvCxnSpPr>
            <p:spPr>
              <a:xfrm flipH="1">
                <a:off x="3973587" y="4770636"/>
                <a:ext cx="71548" cy="0"/>
              </a:xfrm>
              <a:prstGeom prst="line">
                <a:avLst/>
              </a:prstGeom>
              <a:noFill/>
              <a:ln w="9525" cap="flat" cmpd="sng" algn="ctr">
                <a:solidFill>
                  <a:sysClr val="windowText" lastClr="000000"/>
                </a:solidFill>
                <a:prstDash val="solid"/>
              </a:ln>
              <a:effectLst/>
            </p:spPr>
          </p:cxnSp>
          <p:cxnSp>
            <p:nvCxnSpPr>
              <p:cNvPr id="457" name="Přímá spojnice 113">
                <a:extLst>
                  <a:ext uri="{FF2B5EF4-FFF2-40B4-BE49-F238E27FC236}">
                    <a16:creationId xmlns:a16="http://schemas.microsoft.com/office/drawing/2014/main" id="{0A8D755C-CC57-4451-988D-BD805B87BA2A}"/>
                  </a:ext>
                </a:extLst>
              </p:cNvPr>
              <p:cNvCxnSpPr/>
              <p:nvPr/>
            </p:nvCxnSpPr>
            <p:spPr>
              <a:xfrm flipH="1">
                <a:off x="3980061" y="4859635"/>
                <a:ext cx="71548" cy="0"/>
              </a:xfrm>
              <a:prstGeom prst="line">
                <a:avLst/>
              </a:prstGeom>
              <a:noFill/>
              <a:ln w="9525" cap="flat" cmpd="sng" algn="ctr">
                <a:solidFill>
                  <a:sysClr val="windowText" lastClr="000000"/>
                </a:solidFill>
                <a:prstDash val="solid"/>
              </a:ln>
              <a:effectLst/>
            </p:spPr>
          </p:cxnSp>
          <p:cxnSp>
            <p:nvCxnSpPr>
              <p:cNvPr id="458" name="Přímá spojnice 114">
                <a:extLst>
                  <a:ext uri="{FF2B5EF4-FFF2-40B4-BE49-F238E27FC236}">
                    <a16:creationId xmlns:a16="http://schemas.microsoft.com/office/drawing/2014/main" id="{BAA83ACB-2419-4448-80BA-FE3FFC910290}"/>
                  </a:ext>
                </a:extLst>
              </p:cNvPr>
              <p:cNvCxnSpPr/>
              <p:nvPr/>
            </p:nvCxnSpPr>
            <p:spPr>
              <a:xfrm flipH="1">
                <a:off x="3937813" y="5060950"/>
                <a:ext cx="274147" cy="1885"/>
              </a:xfrm>
              <a:prstGeom prst="line">
                <a:avLst/>
              </a:prstGeom>
              <a:noFill/>
              <a:ln w="9525" cap="flat" cmpd="sng" algn="ctr">
                <a:solidFill>
                  <a:sysClr val="windowText" lastClr="000000"/>
                </a:solidFill>
                <a:prstDash val="solid"/>
              </a:ln>
              <a:effectLst/>
            </p:spPr>
          </p:cxnSp>
          <p:cxnSp>
            <p:nvCxnSpPr>
              <p:cNvPr id="459" name="Přímá spojnice 116">
                <a:extLst>
                  <a:ext uri="{FF2B5EF4-FFF2-40B4-BE49-F238E27FC236}">
                    <a16:creationId xmlns:a16="http://schemas.microsoft.com/office/drawing/2014/main" id="{97A01F08-A5E2-4FC6-833D-E2E737895548}"/>
                  </a:ext>
                </a:extLst>
              </p:cNvPr>
              <p:cNvCxnSpPr/>
              <p:nvPr/>
            </p:nvCxnSpPr>
            <p:spPr>
              <a:xfrm flipH="1">
                <a:off x="4006354" y="5144115"/>
                <a:ext cx="274147" cy="1885"/>
              </a:xfrm>
              <a:prstGeom prst="line">
                <a:avLst/>
              </a:prstGeom>
              <a:noFill/>
              <a:ln w="9525" cap="flat" cmpd="sng" algn="ctr">
                <a:solidFill>
                  <a:sysClr val="windowText" lastClr="000000"/>
                </a:solidFill>
                <a:prstDash val="solid"/>
              </a:ln>
              <a:effectLst/>
            </p:spPr>
          </p:cxnSp>
          <p:cxnSp>
            <p:nvCxnSpPr>
              <p:cNvPr id="460" name="Přímá spojnice 117">
                <a:extLst>
                  <a:ext uri="{FF2B5EF4-FFF2-40B4-BE49-F238E27FC236}">
                    <a16:creationId xmlns:a16="http://schemas.microsoft.com/office/drawing/2014/main" id="{508E8C46-9260-4FE4-B8D4-5EE06E281B5E}"/>
                  </a:ext>
                </a:extLst>
              </p:cNvPr>
              <p:cNvCxnSpPr/>
              <p:nvPr/>
            </p:nvCxnSpPr>
            <p:spPr>
              <a:xfrm flipH="1">
                <a:off x="4100888" y="5205412"/>
                <a:ext cx="201838" cy="3790"/>
              </a:xfrm>
              <a:prstGeom prst="line">
                <a:avLst/>
              </a:prstGeom>
              <a:noFill/>
              <a:ln w="9525" cap="flat" cmpd="sng" algn="ctr">
                <a:solidFill>
                  <a:sysClr val="windowText" lastClr="000000"/>
                </a:solidFill>
                <a:prstDash val="solid"/>
              </a:ln>
              <a:effectLst/>
            </p:spPr>
          </p:cxnSp>
          <p:cxnSp>
            <p:nvCxnSpPr>
              <p:cNvPr id="461" name="Přímá spojnice 119">
                <a:extLst>
                  <a:ext uri="{FF2B5EF4-FFF2-40B4-BE49-F238E27FC236}">
                    <a16:creationId xmlns:a16="http://schemas.microsoft.com/office/drawing/2014/main" id="{D2D21F66-ACD8-40AA-9C69-59901AAAAD35}"/>
                  </a:ext>
                </a:extLst>
              </p:cNvPr>
              <p:cNvCxnSpPr/>
              <p:nvPr/>
            </p:nvCxnSpPr>
            <p:spPr>
              <a:xfrm flipH="1" flipV="1">
                <a:off x="4015835" y="5357812"/>
                <a:ext cx="100919" cy="33338"/>
              </a:xfrm>
              <a:prstGeom prst="line">
                <a:avLst/>
              </a:prstGeom>
              <a:noFill/>
              <a:ln w="9525" cap="flat" cmpd="sng" algn="ctr">
                <a:solidFill>
                  <a:sysClr val="windowText" lastClr="000000"/>
                </a:solidFill>
                <a:prstDash val="solid"/>
              </a:ln>
              <a:effectLst/>
            </p:spPr>
          </p:cxnSp>
          <p:cxnSp>
            <p:nvCxnSpPr>
              <p:cNvPr id="462" name="Přímá spojnice 121">
                <a:extLst>
                  <a:ext uri="{FF2B5EF4-FFF2-40B4-BE49-F238E27FC236}">
                    <a16:creationId xmlns:a16="http://schemas.microsoft.com/office/drawing/2014/main" id="{BB1B4E7E-5544-4E76-923E-022C1AE89BD0}"/>
                  </a:ext>
                </a:extLst>
              </p:cNvPr>
              <p:cNvCxnSpPr/>
              <p:nvPr/>
            </p:nvCxnSpPr>
            <p:spPr>
              <a:xfrm flipH="1" flipV="1">
                <a:off x="3848101" y="5476874"/>
                <a:ext cx="197034" cy="184374"/>
              </a:xfrm>
              <a:prstGeom prst="line">
                <a:avLst/>
              </a:prstGeom>
              <a:noFill/>
              <a:ln w="9525" cap="flat" cmpd="sng" algn="ctr">
                <a:solidFill>
                  <a:sysClr val="windowText" lastClr="000000"/>
                </a:solidFill>
                <a:prstDash val="solid"/>
              </a:ln>
              <a:effectLst/>
            </p:spPr>
          </p:cxnSp>
          <p:cxnSp>
            <p:nvCxnSpPr>
              <p:cNvPr id="463" name="Přímá spojnice 123">
                <a:extLst>
                  <a:ext uri="{FF2B5EF4-FFF2-40B4-BE49-F238E27FC236}">
                    <a16:creationId xmlns:a16="http://schemas.microsoft.com/office/drawing/2014/main" id="{7B983CC9-53F0-41A3-B09D-15CCEF183E51}"/>
                  </a:ext>
                </a:extLst>
              </p:cNvPr>
              <p:cNvCxnSpPr/>
              <p:nvPr/>
            </p:nvCxnSpPr>
            <p:spPr>
              <a:xfrm flipH="1" flipV="1">
                <a:off x="3942686" y="5476874"/>
                <a:ext cx="197034" cy="184374"/>
              </a:xfrm>
              <a:prstGeom prst="line">
                <a:avLst/>
              </a:prstGeom>
              <a:noFill/>
              <a:ln w="9525" cap="flat" cmpd="sng" algn="ctr">
                <a:solidFill>
                  <a:sysClr val="windowText" lastClr="000000"/>
                </a:solidFill>
                <a:prstDash val="solid"/>
              </a:ln>
              <a:effectLst/>
            </p:spPr>
          </p:cxnSp>
          <p:cxnSp>
            <p:nvCxnSpPr>
              <p:cNvPr id="464" name="Přímá spojnice 124">
                <a:extLst>
                  <a:ext uri="{FF2B5EF4-FFF2-40B4-BE49-F238E27FC236}">
                    <a16:creationId xmlns:a16="http://schemas.microsoft.com/office/drawing/2014/main" id="{4220AE23-6791-4C98-B1FB-76290B5A9927}"/>
                  </a:ext>
                </a:extLst>
              </p:cNvPr>
              <p:cNvCxnSpPr/>
              <p:nvPr/>
            </p:nvCxnSpPr>
            <p:spPr>
              <a:xfrm flipH="1" flipV="1">
                <a:off x="3754918" y="5476985"/>
                <a:ext cx="197034" cy="184374"/>
              </a:xfrm>
              <a:prstGeom prst="line">
                <a:avLst/>
              </a:prstGeom>
              <a:noFill/>
              <a:ln w="9525" cap="flat" cmpd="sng" algn="ctr">
                <a:solidFill>
                  <a:sysClr val="windowText" lastClr="000000"/>
                </a:solidFill>
                <a:prstDash val="solid"/>
              </a:ln>
              <a:effectLst/>
            </p:spPr>
          </p:cxnSp>
          <p:sp>
            <p:nvSpPr>
              <p:cNvPr id="465" name="Volný tvar 71">
                <a:extLst>
                  <a:ext uri="{FF2B5EF4-FFF2-40B4-BE49-F238E27FC236}">
                    <a16:creationId xmlns:a16="http://schemas.microsoft.com/office/drawing/2014/main" id="{DE39EA95-6B04-4563-AC3E-CBDF6E78CD69}"/>
                  </a:ext>
                </a:extLst>
              </p:cNvPr>
              <p:cNvSpPr/>
              <p:nvPr/>
            </p:nvSpPr>
            <p:spPr>
              <a:xfrm>
                <a:off x="2366823" y="4114199"/>
                <a:ext cx="1814704" cy="1884352"/>
              </a:xfrm>
              <a:custGeom>
                <a:avLst/>
                <a:gdLst>
                  <a:gd name="connsiteX0" fmla="*/ 1081227 w 1814704"/>
                  <a:gd name="connsiteY0" fmla="*/ 333976 h 1884352"/>
                  <a:gd name="connsiteX1" fmla="*/ 985977 w 1814704"/>
                  <a:gd name="connsiteY1" fmla="*/ 226026 h 1884352"/>
                  <a:gd name="connsiteX2" fmla="*/ 855802 w 1814704"/>
                  <a:gd name="connsiteY2" fmla="*/ 35526 h 1884352"/>
                  <a:gd name="connsiteX3" fmla="*/ 687527 w 1814704"/>
                  <a:gd name="connsiteY3" fmla="*/ 10126 h 1884352"/>
                  <a:gd name="connsiteX4" fmla="*/ 557352 w 1814704"/>
                  <a:gd name="connsiteY4" fmla="*/ 153001 h 1884352"/>
                  <a:gd name="connsiteX5" fmla="*/ 579577 w 1814704"/>
                  <a:gd name="connsiteY5" fmla="*/ 416526 h 1884352"/>
                  <a:gd name="connsiteX6" fmla="*/ 493852 w 1814704"/>
                  <a:gd name="connsiteY6" fmla="*/ 546701 h 1884352"/>
                  <a:gd name="connsiteX7" fmla="*/ 189052 w 1814704"/>
                  <a:gd name="connsiteY7" fmla="*/ 489551 h 1884352"/>
                  <a:gd name="connsiteX8" fmla="*/ 55702 w 1814704"/>
                  <a:gd name="connsiteY8" fmla="*/ 638776 h 1884352"/>
                  <a:gd name="connsiteX9" fmla="*/ 211277 w 1814704"/>
                  <a:gd name="connsiteY9" fmla="*/ 819751 h 1884352"/>
                  <a:gd name="connsiteX10" fmla="*/ 312877 w 1814704"/>
                  <a:gd name="connsiteY10" fmla="*/ 968976 h 1884352"/>
                  <a:gd name="connsiteX11" fmla="*/ 81102 w 1814704"/>
                  <a:gd name="connsiteY11" fmla="*/ 1181701 h 1884352"/>
                  <a:gd name="connsiteX12" fmla="*/ 4902 w 1814704"/>
                  <a:gd name="connsiteY12" fmla="*/ 1359501 h 1884352"/>
                  <a:gd name="connsiteX13" fmla="*/ 201752 w 1814704"/>
                  <a:gd name="connsiteY13" fmla="*/ 1457926 h 1884352"/>
                  <a:gd name="connsiteX14" fmla="*/ 452577 w 1814704"/>
                  <a:gd name="connsiteY14" fmla="*/ 1423001 h 1884352"/>
                  <a:gd name="connsiteX15" fmla="*/ 512902 w 1814704"/>
                  <a:gd name="connsiteY15" fmla="*/ 1781776 h 1884352"/>
                  <a:gd name="connsiteX16" fmla="*/ 665302 w 1814704"/>
                  <a:gd name="connsiteY16" fmla="*/ 1877026 h 1884352"/>
                  <a:gd name="connsiteX17" fmla="*/ 852627 w 1814704"/>
                  <a:gd name="connsiteY17" fmla="*/ 1626201 h 1884352"/>
                  <a:gd name="connsiteX18" fmla="*/ 992327 w 1814704"/>
                  <a:gd name="connsiteY18" fmla="*/ 1556351 h 1884352"/>
                  <a:gd name="connsiteX19" fmla="*/ 1157427 w 1814704"/>
                  <a:gd name="connsiteY19" fmla="*/ 1727801 h 1884352"/>
                  <a:gd name="connsiteX20" fmla="*/ 1347927 w 1814704"/>
                  <a:gd name="connsiteY20" fmla="*/ 1784951 h 1884352"/>
                  <a:gd name="connsiteX21" fmla="*/ 1376502 w 1814704"/>
                  <a:gd name="connsiteY21" fmla="*/ 1496026 h 1884352"/>
                  <a:gd name="connsiteX22" fmla="*/ 1366977 w 1814704"/>
                  <a:gd name="connsiteY22" fmla="*/ 1369026 h 1884352"/>
                  <a:gd name="connsiteX23" fmla="*/ 1697177 w 1814704"/>
                  <a:gd name="connsiteY23" fmla="*/ 1327751 h 1884352"/>
                  <a:gd name="connsiteX24" fmla="*/ 1814652 w 1814704"/>
                  <a:gd name="connsiteY24" fmla="*/ 1251551 h 1884352"/>
                  <a:gd name="connsiteX25" fmla="*/ 1709877 w 1814704"/>
                  <a:gd name="connsiteY25" fmla="*/ 1073751 h 1884352"/>
                  <a:gd name="connsiteX26" fmla="*/ 1544777 w 1814704"/>
                  <a:gd name="connsiteY26" fmla="*/ 972151 h 1884352"/>
                  <a:gd name="connsiteX27" fmla="*/ 1671777 w 1814704"/>
                  <a:gd name="connsiteY27" fmla="*/ 778476 h 1884352"/>
                  <a:gd name="connsiteX28" fmla="*/ 1725752 w 1814704"/>
                  <a:gd name="connsiteY28" fmla="*/ 597501 h 1884352"/>
                  <a:gd name="connsiteX29" fmla="*/ 1576527 w 1814704"/>
                  <a:gd name="connsiteY29" fmla="*/ 502251 h 1884352"/>
                  <a:gd name="connsiteX30" fmla="*/ 1386027 w 1814704"/>
                  <a:gd name="connsiteY30" fmla="*/ 553051 h 1884352"/>
                  <a:gd name="connsiteX31" fmla="*/ 1398727 w 1814704"/>
                  <a:gd name="connsiteY31" fmla="*/ 308576 h 1884352"/>
                  <a:gd name="connsiteX32" fmla="*/ 1249502 w 1814704"/>
                  <a:gd name="connsiteY32" fmla="*/ 260951 h 1884352"/>
                  <a:gd name="connsiteX33" fmla="*/ 1081227 w 1814704"/>
                  <a:gd name="connsiteY33" fmla="*/ 333976 h 188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4704" h="1884352">
                    <a:moveTo>
                      <a:pt x="1081227" y="333976"/>
                    </a:moveTo>
                    <a:cubicBezTo>
                      <a:pt x="1037306" y="328155"/>
                      <a:pt x="1023548" y="275768"/>
                      <a:pt x="985977" y="226026"/>
                    </a:cubicBezTo>
                    <a:cubicBezTo>
                      <a:pt x="948406" y="176284"/>
                      <a:pt x="905544" y="71509"/>
                      <a:pt x="855802" y="35526"/>
                    </a:cubicBezTo>
                    <a:cubicBezTo>
                      <a:pt x="806060" y="-457"/>
                      <a:pt x="737269" y="-9453"/>
                      <a:pt x="687527" y="10126"/>
                    </a:cubicBezTo>
                    <a:cubicBezTo>
                      <a:pt x="637785" y="29705"/>
                      <a:pt x="575344" y="85268"/>
                      <a:pt x="557352" y="153001"/>
                    </a:cubicBezTo>
                    <a:cubicBezTo>
                      <a:pt x="539360" y="220734"/>
                      <a:pt x="590160" y="350909"/>
                      <a:pt x="579577" y="416526"/>
                    </a:cubicBezTo>
                    <a:cubicBezTo>
                      <a:pt x="568994" y="482143"/>
                      <a:pt x="558939" y="534530"/>
                      <a:pt x="493852" y="546701"/>
                    </a:cubicBezTo>
                    <a:cubicBezTo>
                      <a:pt x="428765" y="558872"/>
                      <a:pt x="262077" y="474205"/>
                      <a:pt x="189052" y="489551"/>
                    </a:cubicBezTo>
                    <a:cubicBezTo>
                      <a:pt x="116027" y="504897"/>
                      <a:pt x="51998" y="583743"/>
                      <a:pt x="55702" y="638776"/>
                    </a:cubicBezTo>
                    <a:cubicBezTo>
                      <a:pt x="59406" y="693809"/>
                      <a:pt x="168414" y="764718"/>
                      <a:pt x="211277" y="819751"/>
                    </a:cubicBezTo>
                    <a:cubicBezTo>
                      <a:pt x="254139" y="874784"/>
                      <a:pt x="334573" y="908651"/>
                      <a:pt x="312877" y="968976"/>
                    </a:cubicBezTo>
                    <a:cubicBezTo>
                      <a:pt x="291181" y="1029301"/>
                      <a:pt x="132431" y="1116614"/>
                      <a:pt x="81102" y="1181701"/>
                    </a:cubicBezTo>
                    <a:cubicBezTo>
                      <a:pt x="29773" y="1246788"/>
                      <a:pt x="-15206" y="1313464"/>
                      <a:pt x="4902" y="1359501"/>
                    </a:cubicBezTo>
                    <a:cubicBezTo>
                      <a:pt x="25010" y="1405538"/>
                      <a:pt x="127140" y="1447343"/>
                      <a:pt x="201752" y="1457926"/>
                    </a:cubicBezTo>
                    <a:cubicBezTo>
                      <a:pt x="276364" y="1468509"/>
                      <a:pt x="400719" y="1369026"/>
                      <a:pt x="452577" y="1423001"/>
                    </a:cubicBezTo>
                    <a:cubicBezTo>
                      <a:pt x="504435" y="1476976"/>
                      <a:pt x="477448" y="1706105"/>
                      <a:pt x="512902" y="1781776"/>
                    </a:cubicBezTo>
                    <a:cubicBezTo>
                      <a:pt x="548356" y="1857447"/>
                      <a:pt x="608681" y="1902955"/>
                      <a:pt x="665302" y="1877026"/>
                    </a:cubicBezTo>
                    <a:cubicBezTo>
                      <a:pt x="721923" y="1851097"/>
                      <a:pt x="798123" y="1679647"/>
                      <a:pt x="852627" y="1626201"/>
                    </a:cubicBezTo>
                    <a:cubicBezTo>
                      <a:pt x="907131" y="1572755"/>
                      <a:pt x="941527" y="1539418"/>
                      <a:pt x="992327" y="1556351"/>
                    </a:cubicBezTo>
                    <a:cubicBezTo>
                      <a:pt x="1043127" y="1573284"/>
                      <a:pt x="1098160" y="1689701"/>
                      <a:pt x="1157427" y="1727801"/>
                    </a:cubicBezTo>
                    <a:cubicBezTo>
                      <a:pt x="1216694" y="1765901"/>
                      <a:pt x="1311415" y="1823580"/>
                      <a:pt x="1347927" y="1784951"/>
                    </a:cubicBezTo>
                    <a:cubicBezTo>
                      <a:pt x="1384439" y="1746322"/>
                      <a:pt x="1373327" y="1565347"/>
                      <a:pt x="1376502" y="1496026"/>
                    </a:cubicBezTo>
                    <a:cubicBezTo>
                      <a:pt x="1379677" y="1426705"/>
                      <a:pt x="1313531" y="1397072"/>
                      <a:pt x="1366977" y="1369026"/>
                    </a:cubicBezTo>
                    <a:cubicBezTo>
                      <a:pt x="1420423" y="1340980"/>
                      <a:pt x="1622565" y="1347330"/>
                      <a:pt x="1697177" y="1327751"/>
                    </a:cubicBezTo>
                    <a:cubicBezTo>
                      <a:pt x="1771790" y="1308172"/>
                      <a:pt x="1812535" y="1293884"/>
                      <a:pt x="1814652" y="1251551"/>
                    </a:cubicBezTo>
                    <a:cubicBezTo>
                      <a:pt x="1816769" y="1209218"/>
                      <a:pt x="1754856" y="1120318"/>
                      <a:pt x="1709877" y="1073751"/>
                    </a:cubicBezTo>
                    <a:cubicBezTo>
                      <a:pt x="1664898" y="1027184"/>
                      <a:pt x="1551127" y="1021364"/>
                      <a:pt x="1544777" y="972151"/>
                    </a:cubicBezTo>
                    <a:cubicBezTo>
                      <a:pt x="1538427" y="922938"/>
                      <a:pt x="1641615" y="840918"/>
                      <a:pt x="1671777" y="778476"/>
                    </a:cubicBezTo>
                    <a:cubicBezTo>
                      <a:pt x="1701939" y="716034"/>
                      <a:pt x="1741627" y="643539"/>
                      <a:pt x="1725752" y="597501"/>
                    </a:cubicBezTo>
                    <a:cubicBezTo>
                      <a:pt x="1709877" y="551464"/>
                      <a:pt x="1633148" y="509659"/>
                      <a:pt x="1576527" y="502251"/>
                    </a:cubicBezTo>
                    <a:cubicBezTo>
                      <a:pt x="1519906" y="494843"/>
                      <a:pt x="1415660" y="585330"/>
                      <a:pt x="1386027" y="553051"/>
                    </a:cubicBezTo>
                    <a:cubicBezTo>
                      <a:pt x="1356394" y="520772"/>
                      <a:pt x="1421481" y="357259"/>
                      <a:pt x="1398727" y="308576"/>
                    </a:cubicBezTo>
                    <a:cubicBezTo>
                      <a:pt x="1375973" y="259893"/>
                      <a:pt x="1299773" y="255130"/>
                      <a:pt x="1249502" y="260951"/>
                    </a:cubicBezTo>
                    <a:cubicBezTo>
                      <a:pt x="1199231" y="266772"/>
                      <a:pt x="1125148" y="339797"/>
                      <a:pt x="1081227" y="333976"/>
                    </a:cubicBezTo>
                    <a:close/>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66" name="Volný tvar 72">
                <a:extLst>
                  <a:ext uri="{FF2B5EF4-FFF2-40B4-BE49-F238E27FC236}">
                    <a16:creationId xmlns:a16="http://schemas.microsoft.com/office/drawing/2014/main" id="{73EF2EDC-F419-43A5-97B0-88040F39C603}"/>
                  </a:ext>
                </a:extLst>
              </p:cNvPr>
              <p:cNvSpPr/>
              <p:nvPr/>
            </p:nvSpPr>
            <p:spPr>
              <a:xfrm>
                <a:off x="2339385" y="4100295"/>
                <a:ext cx="1971933" cy="1902145"/>
              </a:xfrm>
              <a:custGeom>
                <a:avLst/>
                <a:gdLst>
                  <a:gd name="connsiteX0" fmla="*/ 753065 w 1971933"/>
                  <a:gd name="connsiteY0" fmla="*/ 373280 h 1902145"/>
                  <a:gd name="connsiteX1" fmla="*/ 533990 w 1971933"/>
                  <a:gd name="connsiteY1" fmla="*/ 278030 h 1902145"/>
                  <a:gd name="connsiteX2" fmla="*/ 292690 w 1971933"/>
                  <a:gd name="connsiteY2" fmla="*/ 306605 h 1902145"/>
                  <a:gd name="connsiteX3" fmla="*/ 260940 w 1971933"/>
                  <a:gd name="connsiteY3" fmla="*/ 481230 h 1902145"/>
                  <a:gd name="connsiteX4" fmla="*/ 397465 w 1971933"/>
                  <a:gd name="connsiteY4" fmla="*/ 709830 h 1902145"/>
                  <a:gd name="connsiteX5" fmla="*/ 349840 w 1971933"/>
                  <a:gd name="connsiteY5" fmla="*/ 836830 h 1902145"/>
                  <a:gd name="connsiteX6" fmla="*/ 108540 w 1971933"/>
                  <a:gd name="connsiteY6" fmla="*/ 871755 h 1902145"/>
                  <a:gd name="connsiteX7" fmla="*/ 590 w 1971933"/>
                  <a:gd name="connsiteY7" fmla="*/ 1011455 h 1902145"/>
                  <a:gd name="connsiteX8" fmla="*/ 76790 w 1971933"/>
                  <a:gd name="connsiteY8" fmla="*/ 1173380 h 1902145"/>
                  <a:gd name="connsiteX9" fmla="*/ 305390 w 1971933"/>
                  <a:gd name="connsiteY9" fmla="*/ 1243230 h 1902145"/>
                  <a:gd name="connsiteX10" fmla="*/ 378415 w 1971933"/>
                  <a:gd name="connsiteY10" fmla="*/ 1338480 h 1902145"/>
                  <a:gd name="connsiteX11" fmla="*/ 295865 w 1971933"/>
                  <a:gd name="connsiteY11" fmla="*/ 1586130 h 1902145"/>
                  <a:gd name="connsiteX12" fmla="*/ 387940 w 1971933"/>
                  <a:gd name="connsiteY12" fmla="*/ 1757580 h 1902145"/>
                  <a:gd name="connsiteX13" fmla="*/ 648290 w 1971933"/>
                  <a:gd name="connsiteY13" fmla="*/ 1640105 h 1902145"/>
                  <a:gd name="connsiteX14" fmla="*/ 810215 w 1971933"/>
                  <a:gd name="connsiteY14" fmla="*/ 1586130 h 1902145"/>
                  <a:gd name="connsiteX15" fmla="*/ 949915 w 1971933"/>
                  <a:gd name="connsiteY15" fmla="*/ 1843305 h 1902145"/>
                  <a:gd name="connsiteX16" fmla="*/ 1115015 w 1971933"/>
                  <a:gd name="connsiteY16" fmla="*/ 1884580 h 1902145"/>
                  <a:gd name="connsiteX17" fmla="*/ 1188040 w 1971933"/>
                  <a:gd name="connsiteY17" fmla="*/ 1611530 h 1902145"/>
                  <a:gd name="connsiteX18" fmla="*/ 1295990 w 1971933"/>
                  <a:gd name="connsiteY18" fmla="*/ 1484530 h 1902145"/>
                  <a:gd name="connsiteX19" fmla="*/ 1629365 w 1971933"/>
                  <a:gd name="connsiteY19" fmla="*/ 1563905 h 1902145"/>
                  <a:gd name="connsiteX20" fmla="*/ 1842090 w 1971933"/>
                  <a:gd name="connsiteY20" fmla="*/ 1538505 h 1902145"/>
                  <a:gd name="connsiteX21" fmla="*/ 1623015 w 1971933"/>
                  <a:gd name="connsiteY21" fmla="*/ 1319430 h 1902145"/>
                  <a:gd name="connsiteX22" fmla="*/ 1769065 w 1971933"/>
                  <a:gd name="connsiteY22" fmla="*/ 1195605 h 1902145"/>
                  <a:gd name="connsiteX23" fmla="*/ 1950040 w 1971933"/>
                  <a:gd name="connsiteY23" fmla="*/ 1147980 h 1902145"/>
                  <a:gd name="connsiteX24" fmla="*/ 1934165 w 1971933"/>
                  <a:gd name="connsiteY24" fmla="*/ 970180 h 1902145"/>
                  <a:gd name="connsiteX25" fmla="*/ 1638890 w 1971933"/>
                  <a:gd name="connsiteY25" fmla="*/ 868580 h 1902145"/>
                  <a:gd name="connsiteX26" fmla="*/ 1613490 w 1971933"/>
                  <a:gd name="connsiteY26" fmla="*/ 681255 h 1902145"/>
                  <a:gd name="connsiteX27" fmla="*/ 1762715 w 1971933"/>
                  <a:gd name="connsiteY27" fmla="*/ 420905 h 1902145"/>
                  <a:gd name="connsiteX28" fmla="*/ 1711915 w 1971933"/>
                  <a:gd name="connsiteY28" fmla="*/ 322480 h 1902145"/>
                  <a:gd name="connsiteX29" fmla="*/ 1343615 w 1971933"/>
                  <a:gd name="connsiteY29" fmla="*/ 411380 h 1902145"/>
                  <a:gd name="connsiteX30" fmla="*/ 1242015 w 1971933"/>
                  <a:gd name="connsiteY30" fmla="*/ 379630 h 1902145"/>
                  <a:gd name="connsiteX31" fmla="*/ 1194390 w 1971933"/>
                  <a:gd name="connsiteY31" fmla="*/ 135155 h 1902145"/>
                  <a:gd name="connsiteX32" fmla="*/ 1016590 w 1971933"/>
                  <a:gd name="connsiteY32" fmla="*/ 1805 h 1902145"/>
                  <a:gd name="connsiteX33" fmla="*/ 800690 w 1971933"/>
                  <a:gd name="connsiteY33" fmla="*/ 227230 h 1902145"/>
                  <a:gd name="connsiteX34" fmla="*/ 753065 w 1971933"/>
                  <a:gd name="connsiteY34" fmla="*/ 373280 h 1902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71933" h="1902145">
                    <a:moveTo>
                      <a:pt x="753065" y="373280"/>
                    </a:moveTo>
                    <a:cubicBezTo>
                      <a:pt x="708615" y="381747"/>
                      <a:pt x="610719" y="289142"/>
                      <a:pt x="533990" y="278030"/>
                    </a:cubicBezTo>
                    <a:cubicBezTo>
                      <a:pt x="457261" y="266917"/>
                      <a:pt x="338198" y="272738"/>
                      <a:pt x="292690" y="306605"/>
                    </a:cubicBezTo>
                    <a:cubicBezTo>
                      <a:pt x="247182" y="340472"/>
                      <a:pt x="243477" y="414026"/>
                      <a:pt x="260940" y="481230"/>
                    </a:cubicBezTo>
                    <a:cubicBezTo>
                      <a:pt x="278402" y="548434"/>
                      <a:pt x="382648" y="650563"/>
                      <a:pt x="397465" y="709830"/>
                    </a:cubicBezTo>
                    <a:cubicBezTo>
                      <a:pt x="412282" y="769097"/>
                      <a:pt x="397994" y="809843"/>
                      <a:pt x="349840" y="836830"/>
                    </a:cubicBezTo>
                    <a:cubicBezTo>
                      <a:pt x="301686" y="863818"/>
                      <a:pt x="166748" y="842651"/>
                      <a:pt x="108540" y="871755"/>
                    </a:cubicBezTo>
                    <a:cubicBezTo>
                      <a:pt x="50332" y="900859"/>
                      <a:pt x="5882" y="961184"/>
                      <a:pt x="590" y="1011455"/>
                    </a:cubicBezTo>
                    <a:cubicBezTo>
                      <a:pt x="-4702" y="1061726"/>
                      <a:pt x="25990" y="1134751"/>
                      <a:pt x="76790" y="1173380"/>
                    </a:cubicBezTo>
                    <a:cubicBezTo>
                      <a:pt x="127590" y="1212009"/>
                      <a:pt x="255119" y="1215713"/>
                      <a:pt x="305390" y="1243230"/>
                    </a:cubicBezTo>
                    <a:cubicBezTo>
                      <a:pt x="355661" y="1270747"/>
                      <a:pt x="380002" y="1281330"/>
                      <a:pt x="378415" y="1338480"/>
                    </a:cubicBezTo>
                    <a:cubicBezTo>
                      <a:pt x="376827" y="1395630"/>
                      <a:pt x="294277" y="1516280"/>
                      <a:pt x="295865" y="1586130"/>
                    </a:cubicBezTo>
                    <a:cubicBezTo>
                      <a:pt x="297452" y="1655980"/>
                      <a:pt x="329203" y="1748584"/>
                      <a:pt x="387940" y="1757580"/>
                    </a:cubicBezTo>
                    <a:cubicBezTo>
                      <a:pt x="446677" y="1766576"/>
                      <a:pt x="577911" y="1668680"/>
                      <a:pt x="648290" y="1640105"/>
                    </a:cubicBezTo>
                    <a:cubicBezTo>
                      <a:pt x="718669" y="1611530"/>
                      <a:pt x="759944" y="1552263"/>
                      <a:pt x="810215" y="1586130"/>
                    </a:cubicBezTo>
                    <a:cubicBezTo>
                      <a:pt x="860486" y="1619997"/>
                      <a:pt x="899115" y="1793563"/>
                      <a:pt x="949915" y="1843305"/>
                    </a:cubicBezTo>
                    <a:cubicBezTo>
                      <a:pt x="1000715" y="1893047"/>
                      <a:pt x="1075328" y="1923209"/>
                      <a:pt x="1115015" y="1884580"/>
                    </a:cubicBezTo>
                    <a:cubicBezTo>
                      <a:pt x="1154702" y="1845951"/>
                      <a:pt x="1157878" y="1678205"/>
                      <a:pt x="1188040" y="1611530"/>
                    </a:cubicBezTo>
                    <a:cubicBezTo>
                      <a:pt x="1218202" y="1544855"/>
                      <a:pt x="1222436" y="1492468"/>
                      <a:pt x="1295990" y="1484530"/>
                    </a:cubicBezTo>
                    <a:cubicBezTo>
                      <a:pt x="1369544" y="1476592"/>
                      <a:pt x="1538348" y="1554909"/>
                      <a:pt x="1629365" y="1563905"/>
                    </a:cubicBezTo>
                    <a:cubicBezTo>
                      <a:pt x="1720382" y="1572901"/>
                      <a:pt x="1843148" y="1579251"/>
                      <a:pt x="1842090" y="1538505"/>
                    </a:cubicBezTo>
                    <a:cubicBezTo>
                      <a:pt x="1841032" y="1497759"/>
                      <a:pt x="1635186" y="1376580"/>
                      <a:pt x="1623015" y="1319430"/>
                    </a:cubicBezTo>
                    <a:cubicBezTo>
                      <a:pt x="1610844" y="1262280"/>
                      <a:pt x="1714561" y="1224180"/>
                      <a:pt x="1769065" y="1195605"/>
                    </a:cubicBezTo>
                    <a:cubicBezTo>
                      <a:pt x="1823569" y="1167030"/>
                      <a:pt x="1922523" y="1185551"/>
                      <a:pt x="1950040" y="1147980"/>
                    </a:cubicBezTo>
                    <a:cubicBezTo>
                      <a:pt x="1977557" y="1110409"/>
                      <a:pt x="1986023" y="1016747"/>
                      <a:pt x="1934165" y="970180"/>
                    </a:cubicBezTo>
                    <a:cubicBezTo>
                      <a:pt x="1882307" y="923613"/>
                      <a:pt x="1692336" y="916734"/>
                      <a:pt x="1638890" y="868580"/>
                    </a:cubicBezTo>
                    <a:cubicBezTo>
                      <a:pt x="1585444" y="820426"/>
                      <a:pt x="1592852" y="755868"/>
                      <a:pt x="1613490" y="681255"/>
                    </a:cubicBezTo>
                    <a:cubicBezTo>
                      <a:pt x="1634128" y="606642"/>
                      <a:pt x="1746311" y="480701"/>
                      <a:pt x="1762715" y="420905"/>
                    </a:cubicBezTo>
                    <a:cubicBezTo>
                      <a:pt x="1779119" y="361109"/>
                      <a:pt x="1781765" y="324067"/>
                      <a:pt x="1711915" y="322480"/>
                    </a:cubicBezTo>
                    <a:cubicBezTo>
                      <a:pt x="1642065" y="320892"/>
                      <a:pt x="1421932" y="401855"/>
                      <a:pt x="1343615" y="411380"/>
                    </a:cubicBezTo>
                    <a:cubicBezTo>
                      <a:pt x="1265298" y="420905"/>
                      <a:pt x="1266886" y="425667"/>
                      <a:pt x="1242015" y="379630"/>
                    </a:cubicBezTo>
                    <a:cubicBezTo>
                      <a:pt x="1217144" y="333593"/>
                      <a:pt x="1231961" y="198126"/>
                      <a:pt x="1194390" y="135155"/>
                    </a:cubicBezTo>
                    <a:cubicBezTo>
                      <a:pt x="1156819" y="72184"/>
                      <a:pt x="1082207" y="-13541"/>
                      <a:pt x="1016590" y="1805"/>
                    </a:cubicBezTo>
                    <a:cubicBezTo>
                      <a:pt x="950973" y="17151"/>
                      <a:pt x="843552" y="163201"/>
                      <a:pt x="800690" y="227230"/>
                    </a:cubicBezTo>
                    <a:cubicBezTo>
                      <a:pt x="757828" y="291259"/>
                      <a:pt x="797515" y="364813"/>
                      <a:pt x="753065" y="373280"/>
                    </a:cubicBezTo>
                    <a:close/>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cxnSp>
            <p:nvCxnSpPr>
              <p:cNvPr id="467" name="Přímá spojnice 125">
                <a:extLst>
                  <a:ext uri="{FF2B5EF4-FFF2-40B4-BE49-F238E27FC236}">
                    <a16:creationId xmlns:a16="http://schemas.microsoft.com/office/drawing/2014/main" id="{484A6075-7176-414E-BEA7-F2EC227AFA67}"/>
                  </a:ext>
                </a:extLst>
              </p:cNvPr>
              <p:cNvCxnSpPr/>
              <p:nvPr/>
            </p:nvCxnSpPr>
            <p:spPr>
              <a:xfrm flipH="1" flipV="1">
                <a:off x="3591106" y="5661359"/>
                <a:ext cx="86198" cy="226779"/>
              </a:xfrm>
              <a:prstGeom prst="line">
                <a:avLst/>
              </a:prstGeom>
              <a:noFill/>
              <a:ln w="9525" cap="flat" cmpd="sng" algn="ctr">
                <a:solidFill>
                  <a:sysClr val="windowText" lastClr="000000"/>
                </a:solidFill>
                <a:prstDash val="solid"/>
              </a:ln>
              <a:effectLst/>
            </p:spPr>
          </p:cxnSp>
          <p:cxnSp>
            <p:nvCxnSpPr>
              <p:cNvPr id="468" name="Přímá spojnice 126">
                <a:extLst>
                  <a:ext uri="{FF2B5EF4-FFF2-40B4-BE49-F238E27FC236}">
                    <a16:creationId xmlns:a16="http://schemas.microsoft.com/office/drawing/2014/main" id="{09BDB9F6-8823-478F-B802-1D3477A774EE}"/>
                  </a:ext>
                </a:extLst>
              </p:cNvPr>
              <p:cNvCxnSpPr>
                <a:endCxn id="466" idx="18"/>
              </p:cNvCxnSpPr>
              <p:nvPr/>
            </p:nvCxnSpPr>
            <p:spPr>
              <a:xfrm flipH="1" flipV="1">
                <a:off x="3635375" y="5584825"/>
                <a:ext cx="82055" cy="228643"/>
              </a:xfrm>
              <a:prstGeom prst="line">
                <a:avLst/>
              </a:prstGeom>
              <a:noFill/>
              <a:ln w="9525" cap="flat" cmpd="sng" algn="ctr">
                <a:solidFill>
                  <a:sysClr val="windowText" lastClr="000000"/>
                </a:solidFill>
                <a:prstDash val="solid"/>
              </a:ln>
              <a:effectLst/>
            </p:spPr>
          </p:cxnSp>
          <p:cxnSp>
            <p:nvCxnSpPr>
              <p:cNvPr id="469" name="Přímá spojnice 127">
                <a:extLst>
                  <a:ext uri="{FF2B5EF4-FFF2-40B4-BE49-F238E27FC236}">
                    <a16:creationId xmlns:a16="http://schemas.microsoft.com/office/drawing/2014/main" id="{E68AF6E7-9198-4ED1-B943-5BCD94087775}"/>
                  </a:ext>
                </a:extLst>
              </p:cNvPr>
              <p:cNvCxnSpPr/>
              <p:nvPr/>
            </p:nvCxnSpPr>
            <p:spPr>
              <a:xfrm flipH="1" flipV="1">
                <a:off x="3547807" y="5738688"/>
                <a:ext cx="36313" cy="149560"/>
              </a:xfrm>
              <a:prstGeom prst="line">
                <a:avLst/>
              </a:prstGeom>
              <a:noFill/>
              <a:ln w="9525" cap="flat" cmpd="sng" algn="ctr">
                <a:solidFill>
                  <a:sysClr val="windowText" lastClr="000000"/>
                </a:solidFill>
                <a:prstDash val="solid"/>
              </a:ln>
              <a:effectLst/>
            </p:spPr>
          </p:cxnSp>
          <p:cxnSp>
            <p:nvCxnSpPr>
              <p:cNvPr id="470" name="Přímá spojnice 135">
                <a:extLst>
                  <a:ext uri="{FF2B5EF4-FFF2-40B4-BE49-F238E27FC236}">
                    <a16:creationId xmlns:a16="http://schemas.microsoft.com/office/drawing/2014/main" id="{928B2D8F-6939-4614-8316-B26636889DA2}"/>
                  </a:ext>
                </a:extLst>
              </p:cNvPr>
              <p:cNvCxnSpPr/>
              <p:nvPr/>
            </p:nvCxnSpPr>
            <p:spPr>
              <a:xfrm flipV="1">
                <a:off x="2397957" y="5318125"/>
                <a:ext cx="157751" cy="88225"/>
              </a:xfrm>
              <a:prstGeom prst="line">
                <a:avLst/>
              </a:prstGeom>
              <a:noFill/>
              <a:ln w="9525" cap="flat" cmpd="sng" algn="ctr">
                <a:solidFill>
                  <a:sysClr val="windowText" lastClr="000000"/>
                </a:solidFill>
                <a:prstDash val="solid"/>
              </a:ln>
              <a:effectLst/>
            </p:spPr>
          </p:cxnSp>
          <p:cxnSp>
            <p:nvCxnSpPr>
              <p:cNvPr id="471" name="Přímá spojnice 137">
                <a:extLst>
                  <a:ext uri="{FF2B5EF4-FFF2-40B4-BE49-F238E27FC236}">
                    <a16:creationId xmlns:a16="http://schemas.microsoft.com/office/drawing/2014/main" id="{E0AF2356-39B6-4CA7-B61F-CAA579FD8880}"/>
                  </a:ext>
                </a:extLst>
              </p:cNvPr>
              <p:cNvCxnSpPr/>
              <p:nvPr/>
            </p:nvCxnSpPr>
            <p:spPr>
              <a:xfrm flipV="1">
                <a:off x="2404892" y="5374481"/>
                <a:ext cx="185319" cy="104895"/>
              </a:xfrm>
              <a:prstGeom prst="line">
                <a:avLst/>
              </a:prstGeom>
              <a:noFill/>
              <a:ln w="9525" cap="flat" cmpd="sng" algn="ctr">
                <a:solidFill>
                  <a:sysClr val="windowText" lastClr="000000"/>
                </a:solidFill>
                <a:prstDash val="solid"/>
              </a:ln>
              <a:effectLst/>
            </p:spPr>
          </p:cxnSp>
          <p:cxnSp>
            <p:nvCxnSpPr>
              <p:cNvPr id="472" name="Přímá spojnice 139">
                <a:extLst>
                  <a:ext uri="{FF2B5EF4-FFF2-40B4-BE49-F238E27FC236}">
                    <a16:creationId xmlns:a16="http://schemas.microsoft.com/office/drawing/2014/main" id="{50804485-F128-454E-B68F-E374764F755B}"/>
                  </a:ext>
                </a:extLst>
              </p:cNvPr>
              <p:cNvCxnSpPr/>
              <p:nvPr/>
            </p:nvCxnSpPr>
            <p:spPr>
              <a:xfrm flipV="1">
                <a:off x="2501671" y="5432305"/>
                <a:ext cx="185319" cy="104895"/>
              </a:xfrm>
              <a:prstGeom prst="line">
                <a:avLst/>
              </a:prstGeom>
              <a:noFill/>
              <a:ln w="9525" cap="flat" cmpd="sng" algn="ctr">
                <a:solidFill>
                  <a:sysClr val="windowText" lastClr="000000"/>
                </a:solidFill>
                <a:prstDash val="solid"/>
              </a:ln>
              <a:effectLst/>
            </p:spPr>
          </p:cxnSp>
          <p:cxnSp>
            <p:nvCxnSpPr>
              <p:cNvPr id="473" name="Přímá spojnice 140">
                <a:extLst>
                  <a:ext uri="{FF2B5EF4-FFF2-40B4-BE49-F238E27FC236}">
                    <a16:creationId xmlns:a16="http://schemas.microsoft.com/office/drawing/2014/main" id="{BA1C0862-A5B6-4697-85C4-42987B05C2F7}"/>
                  </a:ext>
                </a:extLst>
              </p:cNvPr>
              <p:cNvCxnSpPr/>
              <p:nvPr/>
            </p:nvCxnSpPr>
            <p:spPr>
              <a:xfrm flipV="1">
                <a:off x="2654071" y="5569061"/>
                <a:ext cx="131596" cy="120540"/>
              </a:xfrm>
              <a:prstGeom prst="line">
                <a:avLst/>
              </a:prstGeom>
              <a:noFill/>
              <a:ln w="9525" cap="flat" cmpd="sng" algn="ctr">
                <a:solidFill>
                  <a:sysClr val="windowText" lastClr="000000"/>
                </a:solidFill>
                <a:prstDash val="solid"/>
              </a:ln>
              <a:effectLst/>
            </p:spPr>
          </p:cxnSp>
          <p:cxnSp>
            <p:nvCxnSpPr>
              <p:cNvPr id="474" name="Přímá spojnice 142">
                <a:extLst>
                  <a:ext uri="{FF2B5EF4-FFF2-40B4-BE49-F238E27FC236}">
                    <a16:creationId xmlns:a16="http://schemas.microsoft.com/office/drawing/2014/main" id="{8F844AB2-6418-43FC-9FF5-C1844DA99B78}"/>
                  </a:ext>
                </a:extLst>
              </p:cNvPr>
              <p:cNvCxnSpPr/>
              <p:nvPr/>
            </p:nvCxnSpPr>
            <p:spPr>
              <a:xfrm flipH="1" flipV="1">
                <a:off x="3064752" y="5738111"/>
                <a:ext cx="1140" cy="150137"/>
              </a:xfrm>
              <a:prstGeom prst="line">
                <a:avLst/>
              </a:prstGeom>
              <a:noFill/>
              <a:ln w="9525" cap="flat" cmpd="sng" algn="ctr">
                <a:solidFill>
                  <a:sysClr val="windowText" lastClr="000000"/>
                </a:solidFill>
                <a:prstDash val="solid"/>
              </a:ln>
              <a:effectLst/>
            </p:spPr>
          </p:cxnSp>
          <p:cxnSp>
            <p:nvCxnSpPr>
              <p:cNvPr id="475" name="Přímá spojnice 143">
                <a:extLst>
                  <a:ext uri="{FF2B5EF4-FFF2-40B4-BE49-F238E27FC236}">
                    <a16:creationId xmlns:a16="http://schemas.microsoft.com/office/drawing/2014/main" id="{B19B5192-A032-4165-B42A-9DEC5CEFCF1F}"/>
                  </a:ext>
                </a:extLst>
              </p:cNvPr>
              <p:cNvCxnSpPr/>
              <p:nvPr/>
            </p:nvCxnSpPr>
            <p:spPr>
              <a:xfrm flipV="1">
                <a:off x="2674875" y="5661415"/>
                <a:ext cx="131596" cy="120540"/>
              </a:xfrm>
              <a:prstGeom prst="line">
                <a:avLst/>
              </a:prstGeom>
              <a:noFill/>
              <a:ln w="9525" cap="flat" cmpd="sng" algn="ctr">
                <a:solidFill>
                  <a:sysClr val="windowText" lastClr="000000"/>
                </a:solidFill>
                <a:prstDash val="solid"/>
              </a:ln>
              <a:effectLst/>
            </p:spPr>
          </p:cxnSp>
          <p:cxnSp>
            <p:nvCxnSpPr>
              <p:cNvPr id="476" name="Přímá spojnice 144">
                <a:extLst>
                  <a:ext uri="{FF2B5EF4-FFF2-40B4-BE49-F238E27FC236}">
                    <a16:creationId xmlns:a16="http://schemas.microsoft.com/office/drawing/2014/main" id="{CFF76F9B-F1E6-4F95-BCDD-86AE2BBBD7F6}"/>
                  </a:ext>
                </a:extLst>
              </p:cNvPr>
              <p:cNvCxnSpPr/>
              <p:nvPr/>
            </p:nvCxnSpPr>
            <p:spPr>
              <a:xfrm flipV="1">
                <a:off x="2718310" y="5714478"/>
                <a:ext cx="131596" cy="120540"/>
              </a:xfrm>
              <a:prstGeom prst="line">
                <a:avLst/>
              </a:prstGeom>
              <a:noFill/>
              <a:ln w="9525" cap="flat" cmpd="sng" algn="ctr">
                <a:solidFill>
                  <a:sysClr val="windowText" lastClr="000000"/>
                </a:solidFill>
                <a:prstDash val="solid"/>
              </a:ln>
              <a:effectLst/>
            </p:spPr>
          </p:cxnSp>
          <p:cxnSp>
            <p:nvCxnSpPr>
              <p:cNvPr id="477" name="Přímá spojnice 146">
                <a:extLst>
                  <a:ext uri="{FF2B5EF4-FFF2-40B4-BE49-F238E27FC236}">
                    <a16:creationId xmlns:a16="http://schemas.microsoft.com/office/drawing/2014/main" id="{7261B3DE-219F-4CD0-8F43-3EE01B8FA080}"/>
                  </a:ext>
                </a:extLst>
              </p:cNvPr>
              <p:cNvCxnSpPr/>
              <p:nvPr/>
            </p:nvCxnSpPr>
            <p:spPr>
              <a:xfrm flipH="1" flipV="1">
                <a:off x="2959687" y="5762380"/>
                <a:ext cx="3367" cy="186900"/>
              </a:xfrm>
              <a:prstGeom prst="line">
                <a:avLst/>
              </a:prstGeom>
              <a:noFill/>
              <a:ln w="9525" cap="flat" cmpd="sng" algn="ctr">
                <a:solidFill>
                  <a:sysClr val="windowText" lastClr="000000"/>
                </a:solidFill>
                <a:prstDash val="solid"/>
              </a:ln>
              <a:effectLst/>
            </p:spPr>
          </p:cxnSp>
          <p:cxnSp>
            <p:nvCxnSpPr>
              <p:cNvPr id="478" name="Přímá spojnice 148">
                <a:extLst>
                  <a:ext uri="{FF2B5EF4-FFF2-40B4-BE49-F238E27FC236}">
                    <a16:creationId xmlns:a16="http://schemas.microsoft.com/office/drawing/2014/main" id="{18B46A9E-7D53-48C8-8BFC-2C1A8F585F80}"/>
                  </a:ext>
                </a:extLst>
              </p:cNvPr>
              <p:cNvCxnSpPr/>
              <p:nvPr/>
            </p:nvCxnSpPr>
            <p:spPr>
              <a:xfrm flipH="1" flipV="1">
                <a:off x="3286530" y="5691153"/>
                <a:ext cx="3367" cy="186900"/>
              </a:xfrm>
              <a:prstGeom prst="line">
                <a:avLst/>
              </a:prstGeom>
              <a:noFill/>
              <a:ln w="9525" cap="flat" cmpd="sng" algn="ctr">
                <a:solidFill>
                  <a:sysClr val="windowText" lastClr="000000"/>
                </a:solidFill>
                <a:prstDash val="solid"/>
              </a:ln>
              <a:effectLst/>
            </p:spPr>
          </p:cxnSp>
          <p:cxnSp>
            <p:nvCxnSpPr>
              <p:cNvPr id="479" name="Přímá spojnice 150">
                <a:extLst>
                  <a:ext uri="{FF2B5EF4-FFF2-40B4-BE49-F238E27FC236}">
                    <a16:creationId xmlns:a16="http://schemas.microsoft.com/office/drawing/2014/main" id="{45F97C2C-625C-405E-BC8B-9738B99263B5}"/>
                  </a:ext>
                </a:extLst>
              </p:cNvPr>
              <p:cNvCxnSpPr/>
              <p:nvPr/>
            </p:nvCxnSpPr>
            <p:spPr>
              <a:xfrm flipH="1" flipV="1">
                <a:off x="3356515" y="5772701"/>
                <a:ext cx="3367" cy="186900"/>
              </a:xfrm>
              <a:prstGeom prst="line">
                <a:avLst/>
              </a:prstGeom>
              <a:noFill/>
              <a:ln w="9525" cap="flat" cmpd="sng" algn="ctr">
                <a:solidFill>
                  <a:sysClr val="windowText" lastClr="000000"/>
                </a:solidFill>
                <a:prstDash val="solid"/>
              </a:ln>
              <a:effectLst/>
            </p:spPr>
          </p:cxnSp>
          <p:cxnSp>
            <p:nvCxnSpPr>
              <p:cNvPr id="480" name="Přímá spojnice 151">
                <a:extLst>
                  <a:ext uri="{FF2B5EF4-FFF2-40B4-BE49-F238E27FC236}">
                    <a16:creationId xmlns:a16="http://schemas.microsoft.com/office/drawing/2014/main" id="{224B575B-1CE2-41A4-BC20-B71823E0E764}"/>
                  </a:ext>
                </a:extLst>
              </p:cNvPr>
              <p:cNvCxnSpPr/>
              <p:nvPr/>
            </p:nvCxnSpPr>
            <p:spPr>
              <a:xfrm flipH="1" flipV="1">
                <a:off x="3407172" y="5738018"/>
                <a:ext cx="3367" cy="186900"/>
              </a:xfrm>
              <a:prstGeom prst="line">
                <a:avLst/>
              </a:prstGeom>
              <a:noFill/>
              <a:ln w="9525" cap="flat" cmpd="sng" algn="ctr">
                <a:solidFill>
                  <a:sysClr val="windowText" lastClr="000000"/>
                </a:solidFill>
                <a:prstDash val="solid"/>
              </a:ln>
              <a:effectLst/>
            </p:spPr>
          </p:cxnSp>
        </p:grpSp>
      </p:grpSp>
      <p:grpSp>
        <p:nvGrpSpPr>
          <p:cNvPr id="43039" name="Skupina 185">
            <a:extLst>
              <a:ext uri="{FF2B5EF4-FFF2-40B4-BE49-F238E27FC236}">
                <a16:creationId xmlns:a16="http://schemas.microsoft.com/office/drawing/2014/main" id="{57C548F3-7926-4423-8CB3-CCC1D7226DC5}"/>
              </a:ext>
            </a:extLst>
          </p:cNvPr>
          <p:cNvGrpSpPr>
            <a:grpSpLocks/>
          </p:cNvGrpSpPr>
          <p:nvPr/>
        </p:nvGrpSpPr>
        <p:grpSpPr bwMode="auto">
          <a:xfrm>
            <a:off x="1774825" y="5581650"/>
            <a:ext cx="1296988" cy="654050"/>
            <a:chOff x="9252520" y="3832457"/>
            <a:chExt cx="1052917" cy="531407"/>
          </a:xfrm>
        </p:grpSpPr>
        <p:sp>
          <p:nvSpPr>
            <p:cNvPr id="482" name="Ovál 154">
              <a:extLst>
                <a:ext uri="{FF2B5EF4-FFF2-40B4-BE49-F238E27FC236}">
                  <a16:creationId xmlns:a16="http://schemas.microsoft.com/office/drawing/2014/main" id="{05494E88-272F-4EE2-A3C6-20495BD3F3AA}"/>
                </a:ext>
              </a:extLst>
            </p:cNvPr>
            <p:cNvSpPr/>
            <p:nvPr/>
          </p:nvSpPr>
          <p:spPr>
            <a:xfrm>
              <a:off x="9252520" y="3965090"/>
              <a:ext cx="308030" cy="360040"/>
            </a:xfrm>
            <a:prstGeom prst="ellipse">
              <a:avLst/>
            </a:prstGeom>
            <a:gradFill flip="none" rotWithShape="1">
              <a:gsLst>
                <a:gs pos="0">
                  <a:srgbClr val="EEECE1">
                    <a:lumMod val="50000"/>
                    <a:shade val="30000"/>
                    <a:satMod val="115000"/>
                  </a:srgbClr>
                </a:gs>
                <a:gs pos="72000">
                  <a:srgbClr val="EEECE1">
                    <a:lumMod val="50000"/>
                    <a:shade val="67500"/>
                    <a:satMod val="115000"/>
                  </a:srgbClr>
                </a:gs>
                <a:gs pos="100000">
                  <a:srgbClr val="EEECE1">
                    <a:lumMod val="50000"/>
                    <a:shade val="100000"/>
                    <a:satMod val="115000"/>
                  </a:srgbClr>
                </a:gs>
              </a:gsLst>
              <a:path path="circle">
                <a:fillToRect l="50000" t="50000" r="50000" b="50000"/>
              </a:path>
              <a:tileRect/>
            </a:grad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3" name="Ovál 155">
              <a:extLst>
                <a:ext uri="{FF2B5EF4-FFF2-40B4-BE49-F238E27FC236}">
                  <a16:creationId xmlns:a16="http://schemas.microsoft.com/office/drawing/2014/main" id="{3EDAC880-6382-4BEB-9CCE-CA4D1001B7E1}"/>
                </a:ext>
              </a:extLst>
            </p:cNvPr>
            <p:cNvSpPr/>
            <p:nvPr/>
          </p:nvSpPr>
          <p:spPr>
            <a:xfrm>
              <a:off x="9673516" y="3877586"/>
              <a:ext cx="253992" cy="296877"/>
            </a:xfrm>
            <a:prstGeom prst="ellipse">
              <a:avLst/>
            </a:prstGeom>
            <a:gradFill flip="none" rotWithShape="1">
              <a:gsLst>
                <a:gs pos="0">
                  <a:srgbClr val="EEECE1">
                    <a:lumMod val="50000"/>
                    <a:shade val="30000"/>
                    <a:satMod val="115000"/>
                  </a:srgbClr>
                </a:gs>
                <a:gs pos="72000">
                  <a:srgbClr val="EEECE1">
                    <a:lumMod val="50000"/>
                    <a:shade val="67500"/>
                    <a:satMod val="115000"/>
                  </a:srgbClr>
                </a:gs>
                <a:gs pos="100000">
                  <a:srgbClr val="EEECE1">
                    <a:lumMod val="50000"/>
                    <a:shade val="100000"/>
                    <a:satMod val="115000"/>
                  </a:srgbClr>
                </a:gs>
              </a:gsLst>
              <a:path path="circle">
                <a:fillToRect l="50000" t="50000" r="50000" b="50000"/>
              </a:path>
              <a:tileRect/>
            </a:grad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4" name="Ovál 156">
              <a:extLst>
                <a:ext uri="{FF2B5EF4-FFF2-40B4-BE49-F238E27FC236}">
                  <a16:creationId xmlns:a16="http://schemas.microsoft.com/office/drawing/2014/main" id="{B62BAC17-DC08-4BC4-926D-BFDE7C6A0DB1}"/>
                </a:ext>
              </a:extLst>
            </p:cNvPr>
            <p:cNvSpPr/>
            <p:nvPr/>
          </p:nvSpPr>
          <p:spPr>
            <a:xfrm>
              <a:off x="10040642" y="3832457"/>
              <a:ext cx="213995" cy="250127"/>
            </a:xfrm>
            <a:prstGeom prst="ellipse">
              <a:avLst/>
            </a:prstGeom>
            <a:gradFill flip="none" rotWithShape="1">
              <a:gsLst>
                <a:gs pos="0">
                  <a:srgbClr val="EEECE1">
                    <a:lumMod val="50000"/>
                    <a:shade val="30000"/>
                    <a:satMod val="115000"/>
                  </a:srgbClr>
                </a:gs>
                <a:gs pos="72000">
                  <a:srgbClr val="EEECE1">
                    <a:lumMod val="50000"/>
                    <a:shade val="67500"/>
                    <a:satMod val="115000"/>
                  </a:srgbClr>
                </a:gs>
                <a:gs pos="100000">
                  <a:srgbClr val="EEECE1">
                    <a:lumMod val="50000"/>
                    <a:shade val="100000"/>
                    <a:satMod val="115000"/>
                  </a:srgbClr>
                </a:gs>
              </a:gsLst>
              <a:path path="circle">
                <a:fillToRect l="50000" t="50000" r="50000" b="50000"/>
              </a:path>
              <a:tileRect/>
            </a:grad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5" name="Volný tvar 157">
              <a:extLst>
                <a:ext uri="{FF2B5EF4-FFF2-40B4-BE49-F238E27FC236}">
                  <a16:creationId xmlns:a16="http://schemas.microsoft.com/office/drawing/2014/main" id="{437B4B36-3AAC-4873-A150-C97A2148ABB8}"/>
                </a:ext>
              </a:extLst>
            </p:cNvPr>
            <p:cNvSpPr/>
            <p:nvPr/>
          </p:nvSpPr>
          <p:spPr>
            <a:xfrm>
              <a:off x="9261542" y="3967889"/>
              <a:ext cx="179137" cy="395975"/>
            </a:xfrm>
            <a:custGeom>
              <a:avLst/>
              <a:gdLst>
                <a:gd name="connsiteX0" fmla="*/ 0 w 178848"/>
                <a:gd name="connsiteY0" fmla="*/ 400141 h 400141"/>
                <a:gd name="connsiteX1" fmla="*/ 123825 w 178848"/>
                <a:gd name="connsiteY1" fmla="*/ 358866 h 400141"/>
                <a:gd name="connsiteX2" fmla="*/ 177800 w 178848"/>
                <a:gd name="connsiteY2" fmla="*/ 168366 h 400141"/>
                <a:gd name="connsiteX3" fmla="*/ 155575 w 178848"/>
                <a:gd name="connsiteY3" fmla="*/ 35016 h 400141"/>
                <a:gd name="connsiteX4" fmla="*/ 107950 w 178848"/>
                <a:gd name="connsiteY4" fmla="*/ 91 h 400141"/>
                <a:gd name="connsiteX5" fmla="*/ 73025 w 178848"/>
                <a:gd name="connsiteY5" fmla="*/ 41366 h 400141"/>
                <a:gd name="connsiteX0" fmla="*/ 0 w 178998"/>
                <a:gd name="connsiteY0" fmla="*/ 395438 h 395438"/>
                <a:gd name="connsiteX1" fmla="*/ 123825 w 178998"/>
                <a:gd name="connsiteY1" fmla="*/ 354163 h 395438"/>
                <a:gd name="connsiteX2" fmla="*/ 177800 w 178998"/>
                <a:gd name="connsiteY2" fmla="*/ 163663 h 395438"/>
                <a:gd name="connsiteX3" fmla="*/ 155575 w 178998"/>
                <a:gd name="connsiteY3" fmla="*/ 30313 h 395438"/>
                <a:gd name="connsiteX4" fmla="*/ 91281 w 178998"/>
                <a:gd name="connsiteY4" fmla="*/ 151 h 395438"/>
                <a:gd name="connsiteX5" fmla="*/ 73025 w 178998"/>
                <a:gd name="connsiteY5" fmla="*/ 36663 h 395438"/>
                <a:gd name="connsiteX0" fmla="*/ 0 w 178998"/>
                <a:gd name="connsiteY0" fmla="*/ 395438 h 395438"/>
                <a:gd name="connsiteX1" fmla="*/ 123825 w 178998"/>
                <a:gd name="connsiteY1" fmla="*/ 354163 h 395438"/>
                <a:gd name="connsiteX2" fmla="*/ 177800 w 178998"/>
                <a:gd name="connsiteY2" fmla="*/ 163663 h 395438"/>
                <a:gd name="connsiteX3" fmla="*/ 155575 w 178998"/>
                <a:gd name="connsiteY3" fmla="*/ 30313 h 395438"/>
                <a:gd name="connsiteX4" fmla="*/ 91281 w 178998"/>
                <a:gd name="connsiteY4" fmla="*/ 151 h 395438"/>
                <a:gd name="connsiteX5" fmla="*/ 53975 w 178998"/>
                <a:gd name="connsiteY5" fmla="*/ 36663 h 3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98" h="395438">
                  <a:moveTo>
                    <a:pt x="0" y="395438"/>
                  </a:moveTo>
                  <a:cubicBezTo>
                    <a:pt x="47096" y="394115"/>
                    <a:pt x="94192" y="392792"/>
                    <a:pt x="123825" y="354163"/>
                  </a:cubicBezTo>
                  <a:cubicBezTo>
                    <a:pt x="153458" y="315534"/>
                    <a:pt x="172508" y="217638"/>
                    <a:pt x="177800" y="163663"/>
                  </a:cubicBezTo>
                  <a:cubicBezTo>
                    <a:pt x="183092" y="109688"/>
                    <a:pt x="169995" y="57565"/>
                    <a:pt x="155575" y="30313"/>
                  </a:cubicBezTo>
                  <a:cubicBezTo>
                    <a:pt x="141155" y="3061"/>
                    <a:pt x="108214" y="-907"/>
                    <a:pt x="91281" y="151"/>
                  </a:cubicBezTo>
                  <a:cubicBezTo>
                    <a:pt x="74348" y="1209"/>
                    <a:pt x="64558" y="16554"/>
                    <a:pt x="53975" y="36663"/>
                  </a:cubicBezTo>
                </a:path>
              </a:pathLst>
            </a:custGeom>
            <a:no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6" name="Volný tvar 158">
              <a:extLst>
                <a:ext uri="{FF2B5EF4-FFF2-40B4-BE49-F238E27FC236}">
                  <a16:creationId xmlns:a16="http://schemas.microsoft.com/office/drawing/2014/main" id="{13F013FE-0101-48B5-B725-332089CE17F2}"/>
                </a:ext>
              </a:extLst>
            </p:cNvPr>
            <p:cNvSpPr/>
            <p:nvPr/>
          </p:nvSpPr>
          <p:spPr>
            <a:xfrm>
              <a:off x="9386551" y="3962730"/>
              <a:ext cx="168828" cy="357281"/>
            </a:xfrm>
            <a:custGeom>
              <a:avLst/>
              <a:gdLst>
                <a:gd name="connsiteX0" fmla="*/ 25400 w 165842"/>
                <a:gd name="connsiteY0" fmla="*/ 357773 h 357773"/>
                <a:gd name="connsiteX1" fmla="*/ 133350 w 165842"/>
                <a:gd name="connsiteY1" fmla="*/ 319673 h 357773"/>
                <a:gd name="connsiteX2" fmla="*/ 165100 w 165842"/>
                <a:gd name="connsiteY2" fmla="*/ 192673 h 357773"/>
                <a:gd name="connsiteX3" fmla="*/ 149225 w 165842"/>
                <a:gd name="connsiteY3" fmla="*/ 68848 h 357773"/>
                <a:gd name="connsiteX4" fmla="*/ 79375 w 165842"/>
                <a:gd name="connsiteY4" fmla="*/ 5348 h 357773"/>
                <a:gd name="connsiteX5" fmla="*/ 28575 w 165842"/>
                <a:gd name="connsiteY5" fmla="*/ 5348 h 357773"/>
                <a:gd name="connsiteX6" fmla="*/ 0 w 165842"/>
                <a:gd name="connsiteY6" fmla="*/ 21223 h 357773"/>
                <a:gd name="connsiteX0" fmla="*/ 27781 w 168223"/>
                <a:gd name="connsiteY0" fmla="*/ 357373 h 357373"/>
                <a:gd name="connsiteX1" fmla="*/ 135731 w 168223"/>
                <a:gd name="connsiteY1" fmla="*/ 319273 h 357373"/>
                <a:gd name="connsiteX2" fmla="*/ 167481 w 168223"/>
                <a:gd name="connsiteY2" fmla="*/ 192273 h 357373"/>
                <a:gd name="connsiteX3" fmla="*/ 151606 w 168223"/>
                <a:gd name="connsiteY3" fmla="*/ 68448 h 357373"/>
                <a:gd name="connsiteX4" fmla="*/ 81756 w 168223"/>
                <a:gd name="connsiteY4" fmla="*/ 4948 h 357373"/>
                <a:gd name="connsiteX5" fmla="*/ 30956 w 168223"/>
                <a:gd name="connsiteY5" fmla="*/ 4948 h 357373"/>
                <a:gd name="connsiteX6" fmla="*/ 0 w 168223"/>
                <a:gd name="connsiteY6" fmla="*/ 11298 h 3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223" h="357373">
                  <a:moveTo>
                    <a:pt x="27781" y="357373"/>
                  </a:moveTo>
                  <a:cubicBezTo>
                    <a:pt x="70114" y="352081"/>
                    <a:pt x="112448" y="346790"/>
                    <a:pt x="135731" y="319273"/>
                  </a:cubicBezTo>
                  <a:cubicBezTo>
                    <a:pt x="159014" y="291756"/>
                    <a:pt x="164835" y="234077"/>
                    <a:pt x="167481" y="192273"/>
                  </a:cubicBezTo>
                  <a:cubicBezTo>
                    <a:pt x="170127" y="150469"/>
                    <a:pt x="165894" y="99669"/>
                    <a:pt x="151606" y="68448"/>
                  </a:cubicBezTo>
                  <a:cubicBezTo>
                    <a:pt x="137319" y="37227"/>
                    <a:pt x="101864" y="15531"/>
                    <a:pt x="81756" y="4948"/>
                  </a:cubicBezTo>
                  <a:cubicBezTo>
                    <a:pt x="61648" y="-5635"/>
                    <a:pt x="44582" y="3890"/>
                    <a:pt x="30956" y="4948"/>
                  </a:cubicBezTo>
                  <a:cubicBezTo>
                    <a:pt x="17330" y="6006"/>
                    <a:pt x="7673" y="4683"/>
                    <a:pt x="0" y="1129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7" name="Volný tvar 159">
              <a:extLst>
                <a:ext uri="{FF2B5EF4-FFF2-40B4-BE49-F238E27FC236}">
                  <a16:creationId xmlns:a16="http://schemas.microsoft.com/office/drawing/2014/main" id="{DBD24812-70F9-4BF8-BF6E-68356A7692E7}"/>
                </a:ext>
              </a:extLst>
            </p:cNvPr>
            <p:cNvSpPr/>
            <p:nvPr/>
          </p:nvSpPr>
          <p:spPr>
            <a:xfrm>
              <a:off x="9525737" y="3899528"/>
              <a:ext cx="300281" cy="334065"/>
            </a:xfrm>
            <a:custGeom>
              <a:avLst/>
              <a:gdLst>
                <a:gd name="connsiteX0" fmla="*/ 0 w 300260"/>
                <a:gd name="connsiteY0" fmla="*/ 333901 h 333901"/>
                <a:gd name="connsiteX1" fmla="*/ 139700 w 300260"/>
                <a:gd name="connsiteY1" fmla="*/ 321201 h 333901"/>
                <a:gd name="connsiteX2" fmla="*/ 222250 w 300260"/>
                <a:gd name="connsiteY2" fmla="*/ 318026 h 333901"/>
                <a:gd name="connsiteX3" fmla="*/ 282575 w 300260"/>
                <a:gd name="connsiteY3" fmla="*/ 235476 h 333901"/>
                <a:gd name="connsiteX4" fmla="*/ 298450 w 300260"/>
                <a:gd name="connsiteY4" fmla="*/ 89426 h 333901"/>
                <a:gd name="connsiteX5" fmla="*/ 247650 w 300260"/>
                <a:gd name="connsiteY5" fmla="*/ 10051 h 333901"/>
                <a:gd name="connsiteX6" fmla="*/ 190500 w 300260"/>
                <a:gd name="connsiteY6" fmla="*/ 3701 h 33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260" h="333901">
                  <a:moveTo>
                    <a:pt x="0" y="333901"/>
                  </a:moveTo>
                  <a:lnTo>
                    <a:pt x="139700" y="321201"/>
                  </a:lnTo>
                  <a:cubicBezTo>
                    <a:pt x="176742" y="318555"/>
                    <a:pt x="198438" y="332313"/>
                    <a:pt x="222250" y="318026"/>
                  </a:cubicBezTo>
                  <a:cubicBezTo>
                    <a:pt x="246062" y="303739"/>
                    <a:pt x="269875" y="273576"/>
                    <a:pt x="282575" y="235476"/>
                  </a:cubicBezTo>
                  <a:cubicBezTo>
                    <a:pt x="295275" y="197376"/>
                    <a:pt x="304271" y="126997"/>
                    <a:pt x="298450" y="89426"/>
                  </a:cubicBezTo>
                  <a:cubicBezTo>
                    <a:pt x="292629" y="51855"/>
                    <a:pt x="265642" y="24339"/>
                    <a:pt x="247650" y="10051"/>
                  </a:cubicBezTo>
                  <a:cubicBezTo>
                    <a:pt x="229658" y="-4237"/>
                    <a:pt x="210079" y="-268"/>
                    <a:pt x="190500" y="3701"/>
                  </a:cubicBezTo>
                </a:path>
              </a:pathLst>
            </a:custGeom>
            <a:no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8" name="Volný tvar 160">
              <a:extLst>
                <a:ext uri="{FF2B5EF4-FFF2-40B4-BE49-F238E27FC236}">
                  <a16:creationId xmlns:a16="http://schemas.microsoft.com/office/drawing/2014/main" id="{65F43FAA-C1E0-440F-A463-EFFB8DFF6FAA}"/>
                </a:ext>
              </a:extLst>
            </p:cNvPr>
            <p:cNvSpPr/>
            <p:nvPr/>
          </p:nvSpPr>
          <p:spPr>
            <a:xfrm>
              <a:off x="9761580" y="3878891"/>
              <a:ext cx="161095" cy="304398"/>
            </a:xfrm>
            <a:custGeom>
              <a:avLst/>
              <a:gdLst>
                <a:gd name="connsiteX0" fmla="*/ 3175 w 126896"/>
                <a:gd name="connsiteY0" fmla="*/ 307884 h 314975"/>
                <a:gd name="connsiteX1" fmla="*/ 60325 w 126896"/>
                <a:gd name="connsiteY1" fmla="*/ 304709 h 314975"/>
                <a:gd name="connsiteX2" fmla="*/ 114300 w 126896"/>
                <a:gd name="connsiteY2" fmla="*/ 209459 h 314975"/>
                <a:gd name="connsiteX3" fmla="*/ 120650 w 126896"/>
                <a:gd name="connsiteY3" fmla="*/ 79284 h 314975"/>
                <a:gd name="connsiteX4" fmla="*/ 38100 w 126896"/>
                <a:gd name="connsiteY4" fmla="*/ 3084 h 314975"/>
                <a:gd name="connsiteX5" fmla="*/ 0 w 126896"/>
                <a:gd name="connsiteY5" fmla="*/ 22134 h 314975"/>
                <a:gd name="connsiteX0" fmla="*/ 43656 w 167377"/>
                <a:gd name="connsiteY0" fmla="*/ 307073 h 314164"/>
                <a:gd name="connsiteX1" fmla="*/ 100806 w 167377"/>
                <a:gd name="connsiteY1" fmla="*/ 303898 h 314164"/>
                <a:gd name="connsiteX2" fmla="*/ 154781 w 167377"/>
                <a:gd name="connsiteY2" fmla="*/ 208648 h 314164"/>
                <a:gd name="connsiteX3" fmla="*/ 161131 w 167377"/>
                <a:gd name="connsiteY3" fmla="*/ 78473 h 314164"/>
                <a:gd name="connsiteX4" fmla="*/ 78581 w 167377"/>
                <a:gd name="connsiteY4" fmla="*/ 2273 h 314164"/>
                <a:gd name="connsiteX5" fmla="*/ 0 w 167377"/>
                <a:gd name="connsiteY5" fmla="*/ 26085 h 314164"/>
                <a:gd name="connsiteX0" fmla="*/ 43656 w 167553"/>
                <a:gd name="connsiteY0" fmla="*/ 296880 h 303971"/>
                <a:gd name="connsiteX1" fmla="*/ 100806 w 167553"/>
                <a:gd name="connsiteY1" fmla="*/ 293705 h 303971"/>
                <a:gd name="connsiteX2" fmla="*/ 154781 w 167553"/>
                <a:gd name="connsiteY2" fmla="*/ 198455 h 303971"/>
                <a:gd name="connsiteX3" fmla="*/ 161131 w 167553"/>
                <a:gd name="connsiteY3" fmla="*/ 68280 h 303971"/>
                <a:gd name="connsiteX4" fmla="*/ 76200 w 167553"/>
                <a:gd name="connsiteY4" fmla="*/ 3986 h 303971"/>
                <a:gd name="connsiteX5" fmla="*/ 0 w 167553"/>
                <a:gd name="connsiteY5" fmla="*/ 15892 h 303971"/>
                <a:gd name="connsiteX0" fmla="*/ 43656 w 162167"/>
                <a:gd name="connsiteY0" fmla="*/ 296424 h 303515"/>
                <a:gd name="connsiteX1" fmla="*/ 100806 w 162167"/>
                <a:gd name="connsiteY1" fmla="*/ 293249 h 303515"/>
                <a:gd name="connsiteX2" fmla="*/ 154781 w 162167"/>
                <a:gd name="connsiteY2" fmla="*/ 197999 h 303515"/>
                <a:gd name="connsiteX3" fmla="*/ 161131 w 162167"/>
                <a:gd name="connsiteY3" fmla="*/ 67824 h 303515"/>
                <a:gd name="connsiteX4" fmla="*/ 149562 w 162167"/>
                <a:gd name="connsiteY4" fmla="*/ 61647 h 303515"/>
                <a:gd name="connsiteX5" fmla="*/ 76200 w 162167"/>
                <a:gd name="connsiteY5" fmla="*/ 3530 h 303515"/>
                <a:gd name="connsiteX6" fmla="*/ 0 w 162167"/>
                <a:gd name="connsiteY6" fmla="*/ 15436 h 303515"/>
                <a:gd name="connsiteX0" fmla="*/ 43656 w 167553"/>
                <a:gd name="connsiteY0" fmla="*/ 296424 h 303515"/>
                <a:gd name="connsiteX1" fmla="*/ 100806 w 167553"/>
                <a:gd name="connsiteY1" fmla="*/ 293249 h 303515"/>
                <a:gd name="connsiteX2" fmla="*/ 154781 w 167553"/>
                <a:gd name="connsiteY2" fmla="*/ 197999 h 303515"/>
                <a:gd name="connsiteX3" fmla="*/ 161131 w 167553"/>
                <a:gd name="connsiteY3" fmla="*/ 67824 h 303515"/>
                <a:gd name="connsiteX4" fmla="*/ 76200 w 167553"/>
                <a:gd name="connsiteY4" fmla="*/ 3530 h 303515"/>
                <a:gd name="connsiteX5" fmla="*/ 0 w 167553"/>
                <a:gd name="connsiteY5" fmla="*/ 15436 h 303515"/>
                <a:gd name="connsiteX0" fmla="*/ 43656 w 161292"/>
                <a:gd name="connsiteY0" fmla="*/ 296879 h 303970"/>
                <a:gd name="connsiteX1" fmla="*/ 100806 w 161292"/>
                <a:gd name="connsiteY1" fmla="*/ 293704 h 303970"/>
                <a:gd name="connsiteX2" fmla="*/ 154781 w 161292"/>
                <a:gd name="connsiteY2" fmla="*/ 198454 h 303970"/>
                <a:gd name="connsiteX3" fmla="*/ 151606 w 161292"/>
                <a:gd name="connsiteY3" fmla="*/ 68279 h 303970"/>
                <a:gd name="connsiteX4" fmla="*/ 76200 w 161292"/>
                <a:gd name="connsiteY4" fmla="*/ 3985 h 303970"/>
                <a:gd name="connsiteX5" fmla="*/ 0 w 161292"/>
                <a:gd name="connsiteY5" fmla="*/ 15891 h 30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2" h="303970">
                  <a:moveTo>
                    <a:pt x="43656" y="296879"/>
                  </a:moveTo>
                  <a:cubicBezTo>
                    <a:pt x="62970" y="303493"/>
                    <a:pt x="82285" y="310108"/>
                    <a:pt x="100806" y="293704"/>
                  </a:cubicBezTo>
                  <a:cubicBezTo>
                    <a:pt x="119327" y="277300"/>
                    <a:pt x="146314" y="236025"/>
                    <a:pt x="154781" y="198454"/>
                  </a:cubicBezTo>
                  <a:cubicBezTo>
                    <a:pt x="163248" y="160883"/>
                    <a:pt x="164703" y="100691"/>
                    <a:pt x="151606" y="68279"/>
                  </a:cubicBezTo>
                  <a:cubicBezTo>
                    <a:pt x="138509" y="35868"/>
                    <a:pt x="101468" y="12716"/>
                    <a:pt x="76200" y="3985"/>
                  </a:cubicBezTo>
                  <a:cubicBezTo>
                    <a:pt x="50932" y="-4746"/>
                    <a:pt x="8996" y="1603"/>
                    <a:pt x="0" y="1589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9" name="Volný tvar 161">
              <a:extLst>
                <a:ext uri="{FF2B5EF4-FFF2-40B4-BE49-F238E27FC236}">
                  <a16:creationId xmlns:a16="http://schemas.microsoft.com/office/drawing/2014/main" id="{CEB9ED33-F7EF-44DE-B2CB-E3DD2573739B}"/>
                </a:ext>
              </a:extLst>
            </p:cNvPr>
            <p:cNvSpPr/>
            <p:nvPr/>
          </p:nvSpPr>
          <p:spPr>
            <a:xfrm>
              <a:off x="9876280" y="3860833"/>
              <a:ext cx="271929" cy="294080"/>
            </a:xfrm>
            <a:custGeom>
              <a:avLst/>
              <a:gdLst>
                <a:gd name="connsiteX0" fmla="*/ 0 w 232111"/>
                <a:gd name="connsiteY0" fmla="*/ 287026 h 287026"/>
                <a:gd name="connsiteX1" fmla="*/ 133350 w 232111"/>
                <a:gd name="connsiteY1" fmla="*/ 264801 h 287026"/>
                <a:gd name="connsiteX2" fmla="*/ 187325 w 232111"/>
                <a:gd name="connsiteY2" fmla="*/ 242576 h 287026"/>
                <a:gd name="connsiteX3" fmla="*/ 231775 w 232111"/>
                <a:gd name="connsiteY3" fmla="*/ 137801 h 287026"/>
                <a:gd name="connsiteX4" fmla="*/ 206375 w 232111"/>
                <a:gd name="connsiteY4" fmla="*/ 17151 h 287026"/>
                <a:gd name="connsiteX5" fmla="*/ 180975 w 232111"/>
                <a:gd name="connsiteY5" fmla="*/ 4451 h 287026"/>
                <a:gd name="connsiteX6" fmla="*/ 142875 w 232111"/>
                <a:gd name="connsiteY6" fmla="*/ 52076 h 287026"/>
                <a:gd name="connsiteX0" fmla="*/ 0 w 263068"/>
                <a:gd name="connsiteY0" fmla="*/ 296551 h 296551"/>
                <a:gd name="connsiteX1" fmla="*/ 164307 w 263068"/>
                <a:gd name="connsiteY1" fmla="*/ 264801 h 296551"/>
                <a:gd name="connsiteX2" fmla="*/ 218282 w 263068"/>
                <a:gd name="connsiteY2" fmla="*/ 242576 h 296551"/>
                <a:gd name="connsiteX3" fmla="*/ 262732 w 263068"/>
                <a:gd name="connsiteY3" fmla="*/ 137801 h 296551"/>
                <a:gd name="connsiteX4" fmla="*/ 237332 w 263068"/>
                <a:gd name="connsiteY4" fmla="*/ 17151 h 296551"/>
                <a:gd name="connsiteX5" fmla="*/ 211932 w 263068"/>
                <a:gd name="connsiteY5" fmla="*/ 4451 h 296551"/>
                <a:gd name="connsiteX6" fmla="*/ 173832 w 263068"/>
                <a:gd name="connsiteY6" fmla="*/ 52076 h 296551"/>
                <a:gd name="connsiteX0" fmla="*/ 0 w 262760"/>
                <a:gd name="connsiteY0" fmla="*/ 292100 h 292100"/>
                <a:gd name="connsiteX1" fmla="*/ 164307 w 262760"/>
                <a:gd name="connsiteY1" fmla="*/ 260350 h 292100"/>
                <a:gd name="connsiteX2" fmla="*/ 218282 w 262760"/>
                <a:gd name="connsiteY2" fmla="*/ 238125 h 292100"/>
                <a:gd name="connsiteX3" fmla="*/ 262732 w 262760"/>
                <a:gd name="connsiteY3" fmla="*/ 133350 h 292100"/>
                <a:gd name="connsiteX4" fmla="*/ 211932 w 262760"/>
                <a:gd name="connsiteY4" fmla="*/ 0 h 292100"/>
                <a:gd name="connsiteX5" fmla="*/ 173832 w 262760"/>
                <a:gd name="connsiteY5" fmla="*/ 47625 h 292100"/>
                <a:gd name="connsiteX0" fmla="*/ 0 w 272279"/>
                <a:gd name="connsiteY0" fmla="*/ 293559 h 293559"/>
                <a:gd name="connsiteX1" fmla="*/ 164307 w 272279"/>
                <a:gd name="connsiteY1" fmla="*/ 261809 h 293559"/>
                <a:gd name="connsiteX2" fmla="*/ 218282 w 272279"/>
                <a:gd name="connsiteY2" fmla="*/ 239584 h 293559"/>
                <a:gd name="connsiteX3" fmla="*/ 272257 w 272279"/>
                <a:gd name="connsiteY3" fmla="*/ 103853 h 293559"/>
                <a:gd name="connsiteX4" fmla="*/ 211932 w 272279"/>
                <a:gd name="connsiteY4" fmla="*/ 1459 h 293559"/>
                <a:gd name="connsiteX5" fmla="*/ 173832 w 272279"/>
                <a:gd name="connsiteY5" fmla="*/ 49084 h 29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279" h="293559">
                  <a:moveTo>
                    <a:pt x="0" y="293559"/>
                  </a:moveTo>
                  <a:cubicBezTo>
                    <a:pt x="51064" y="286150"/>
                    <a:pt x="127927" y="270805"/>
                    <a:pt x="164307" y="261809"/>
                  </a:cubicBezTo>
                  <a:cubicBezTo>
                    <a:pt x="200687" y="252813"/>
                    <a:pt x="200290" y="265910"/>
                    <a:pt x="218282" y="239584"/>
                  </a:cubicBezTo>
                  <a:cubicBezTo>
                    <a:pt x="236274" y="213258"/>
                    <a:pt x="273315" y="143540"/>
                    <a:pt x="272257" y="103853"/>
                  </a:cubicBezTo>
                  <a:cubicBezTo>
                    <a:pt x="271199" y="64166"/>
                    <a:pt x="228336" y="10587"/>
                    <a:pt x="211932" y="1459"/>
                  </a:cubicBezTo>
                  <a:cubicBezTo>
                    <a:pt x="195528" y="-7669"/>
                    <a:pt x="187590" y="28182"/>
                    <a:pt x="173832" y="49084"/>
                  </a:cubicBezTo>
                </a:path>
              </a:pathLst>
            </a:custGeom>
            <a:noFill/>
            <a:ln w="381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90" name="Volný tvar 162">
              <a:extLst>
                <a:ext uri="{FF2B5EF4-FFF2-40B4-BE49-F238E27FC236}">
                  <a16:creationId xmlns:a16="http://schemas.microsoft.com/office/drawing/2014/main" id="{9FB17258-F975-400F-84B4-4134404D9879}"/>
                </a:ext>
              </a:extLst>
            </p:cNvPr>
            <p:cNvSpPr/>
            <p:nvPr/>
          </p:nvSpPr>
          <p:spPr>
            <a:xfrm>
              <a:off x="10100524" y="3837616"/>
              <a:ext cx="144341" cy="252805"/>
            </a:xfrm>
            <a:custGeom>
              <a:avLst/>
              <a:gdLst>
                <a:gd name="connsiteX0" fmla="*/ 0 w 117150"/>
                <a:gd name="connsiteY0" fmla="*/ 235309 h 250781"/>
                <a:gd name="connsiteX1" fmla="*/ 73025 w 117150"/>
                <a:gd name="connsiteY1" fmla="*/ 244834 h 250781"/>
                <a:gd name="connsiteX2" fmla="*/ 107950 w 117150"/>
                <a:gd name="connsiteY2" fmla="*/ 155934 h 250781"/>
                <a:gd name="connsiteX3" fmla="*/ 111125 w 117150"/>
                <a:gd name="connsiteY3" fmla="*/ 38459 h 250781"/>
                <a:gd name="connsiteX4" fmla="*/ 34925 w 117150"/>
                <a:gd name="connsiteY4" fmla="*/ 359 h 250781"/>
                <a:gd name="connsiteX5" fmla="*/ 9525 w 117150"/>
                <a:gd name="connsiteY5" fmla="*/ 22584 h 250781"/>
                <a:gd name="connsiteX0" fmla="*/ 0 w 117251"/>
                <a:gd name="connsiteY0" fmla="*/ 235309 h 238726"/>
                <a:gd name="connsiteX1" fmla="*/ 70644 w 117251"/>
                <a:gd name="connsiteY1" fmla="*/ 213877 h 238726"/>
                <a:gd name="connsiteX2" fmla="*/ 107950 w 117251"/>
                <a:gd name="connsiteY2" fmla="*/ 155934 h 238726"/>
                <a:gd name="connsiteX3" fmla="*/ 111125 w 117251"/>
                <a:gd name="connsiteY3" fmla="*/ 38459 h 238726"/>
                <a:gd name="connsiteX4" fmla="*/ 34925 w 117251"/>
                <a:gd name="connsiteY4" fmla="*/ 359 h 238726"/>
                <a:gd name="connsiteX5" fmla="*/ 9525 w 117251"/>
                <a:gd name="connsiteY5" fmla="*/ 22584 h 238726"/>
                <a:gd name="connsiteX0" fmla="*/ 0 w 118127"/>
                <a:gd name="connsiteY0" fmla="*/ 249420 h 252837"/>
                <a:gd name="connsiteX1" fmla="*/ 70644 w 118127"/>
                <a:gd name="connsiteY1" fmla="*/ 227988 h 252837"/>
                <a:gd name="connsiteX2" fmla="*/ 107950 w 118127"/>
                <a:gd name="connsiteY2" fmla="*/ 170045 h 252837"/>
                <a:gd name="connsiteX3" fmla="*/ 111125 w 118127"/>
                <a:gd name="connsiteY3" fmla="*/ 52570 h 252837"/>
                <a:gd name="connsiteX4" fmla="*/ 23018 w 118127"/>
                <a:gd name="connsiteY4" fmla="*/ 182 h 252837"/>
                <a:gd name="connsiteX5" fmla="*/ 9525 w 118127"/>
                <a:gd name="connsiteY5" fmla="*/ 36695 h 252837"/>
                <a:gd name="connsiteX0" fmla="*/ 26194 w 144321"/>
                <a:gd name="connsiteY0" fmla="*/ 250024 h 253441"/>
                <a:gd name="connsiteX1" fmla="*/ 96838 w 144321"/>
                <a:gd name="connsiteY1" fmla="*/ 228592 h 253441"/>
                <a:gd name="connsiteX2" fmla="*/ 134144 w 144321"/>
                <a:gd name="connsiteY2" fmla="*/ 170649 h 253441"/>
                <a:gd name="connsiteX3" fmla="*/ 137319 w 144321"/>
                <a:gd name="connsiteY3" fmla="*/ 53174 h 253441"/>
                <a:gd name="connsiteX4" fmla="*/ 49212 w 144321"/>
                <a:gd name="connsiteY4" fmla="*/ 786 h 253441"/>
                <a:gd name="connsiteX5" fmla="*/ 0 w 144321"/>
                <a:gd name="connsiteY5" fmla="*/ 25392 h 25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321" h="253441">
                  <a:moveTo>
                    <a:pt x="26194" y="250024"/>
                  </a:moveTo>
                  <a:cubicBezTo>
                    <a:pt x="53710" y="261401"/>
                    <a:pt x="78846" y="241821"/>
                    <a:pt x="96838" y="228592"/>
                  </a:cubicBezTo>
                  <a:cubicBezTo>
                    <a:pt x="114830" y="215363"/>
                    <a:pt x="127397" y="199885"/>
                    <a:pt x="134144" y="170649"/>
                  </a:cubicBezTo>
                  <a:cubicBezTo>
                    <a:pt x="140891" y="141413"/>
                    <a:pt x="151474" y="81484"/>
                    <a:pt x="137319" y="53174"/>
                  </a:cubicBezTo>
                  <a:cubicBezTo>
                    <a:pt x="123164" y="24864"/>
                    <a:pt x="72099" y="5416"/>
                    <a:pt x="49212" y="786"/>
                  </a:cubicBezTo>
                  <a:cubicBezTo>
                    <a:pt x="26326" y="-3844"/>
                    <a:pt x="4233" y="12956"/>
                    <a:pt x="0" y="25392"/>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91" name="Volný tvar 163">
              <a:extLst>
                <a:ext uri="{FF2B5EF4-FFF2-40B4-BE49-F238E27FC236}">
                  <a16:creationId xmlns:a16="http://schemas.microsoft.com/office/drawing/2014/main" id="{BB394B07-3315-482E-AEE6-6F0208B6D420}"/>
                </a:ext>
              </a:extLst>
            </p:cNvPr>
            <p:cNvSpPr/>
            <p:nvPr/>
          </p:nvSpPr>
          <p:spPr>
            <a:xfrm>
              <a:off x="10203625" y="4074944"/>
              <a:ext cx="101812" cy="41274"/>
            </a:xfrm>
            <a:custGeom>
              <a:avLst/>
              <a:gdLst>
                <a:gd name="connsiteX0" fmla="*/ 0 w 101600"/>
                <a:gd name="connsiteY0" fmla="*/ 101 h 41376"/>
                <a:gd name="connsiteX1" fmla="*/ 60325 w 101600"/>
                <a:gd name="connsiteY1" fmla="*/ 6451 h 41376"/>
                <a:gd name="connsiteX2" fmla="*/ 101600 w 101600"/>
                <a:gd name="connsiteY2" fmla="*/ 41376 h 41376"/>
              </a:gdLst>
              <a:ahLst/>
              <a:cxnLst>
                <a:cxn ang="0">
                  <a:pos x="connsiteX0" y="connsiteY0"/>
                </a:cxn>
                <a:cxn ang="0">
                  <a:pos x="connsiteX1" y="connsiteY1"/>
                </a:cxn>
                <a:cxn ang="0">
                  <a:pos x="connsiteX2" y="connsiteY2"/>
                </a:cxn>
              </a:cxnLst>
              <a:rect l="l" t="t" r="r" b="b"/>
              <a:pathLst>
                <a:path w="101600" h="41376">
                  <a:moveTo>
                    <a:pt x="0" y="101"/>
                  </a:moveTo>
                  <a:cubicBezTo>
                    <a:pt x="21696" y="-164"/>
                    <a:pt x="43392" y="-428"/>
                    <a:pt x="60325" y="6451"/>
                  </a:cubicBezTo>
                  <a:cubicBezTo>
                    <a:pt x="77258" y="13330"/>
                    <a:pt x="89429" y="27353"/>
                    <a:pt x="101600" y="41376"/>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grpSp>
        <p:nvGrpSpPr>
          <p:cNvPr id="43040" name="Skupina 167">
            <a:extLst>
              <a:ext uri="{FF2B5EF4-FFF2-40B4-BE49-F238E27FC236}">
                <a16:creationId xmlns:a16="http://schemas.microsoft.com/office/drawing/2014/main" id="{52EB12E5-B028-4891-9436-7DF831D33026}"/>
              </a:ext>
            </a:extLst>
          </p:cNvPr>
          <p:cNvGrpSpPr>
            <a:grpSpLocks/>
          </p:cNvGrpSpPr>
          <p:nvPr/>
        </p:nvGrpSpPr>
        <p:grpSpPr bwMode="auto">
          <a:xfrm>
            <a:off x="3455990" y="3905251"/>
            <a:ext cx="615874" cy="474663"/>
            <a:chOff x="4712868" y="1444685"/>
            <a:chExt cx="615799" cy="474693"/>
          </a:xfrm>
        </p:grpSpPr>
        <p:sp>
          <p:nvSpPr>
            <p:cNvPr id="493" name="Ovál 168">
              <a:extLst>
                <a:ext uri="{FF2B5EF4-FFF2-40B4-BE49-F238E27FC236}">
                  <a16:creationId xmlns:a16="http://schemas.microsoft.com/office/drawing/2014/main" id="{8D7E6046-8265-4AD3-9CA3-664753705F4A}"/>
                </a:ext>
              </a:extLst>
            </p:cNvPr>
            <p:cNvSpPr/>
            <p:nvPr/>
          </p:nvSpPr>
          <p:spPr>
            <a:xfrm>
              <a:off x="4727153" y="1444685"/>
              <a:ext cx="574605" cy="474693"/>
            </a:xfrm>
            <a:prstGeom prst="ellipse">
              <a:avLst/>
            </a:prstGeom>
            <a:solidFill>
              <a:srgbClr val="1F497D">
                <a:lumMod val="5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494" name="Obdélník 169">
              <a:extLst>
                <a:ext uri="{FF2B5EF4-FFF2-40B4-BE49-F238E27FC236}">
                  <a16:creationId xmlns:a16="http://schemas.microsoft.com/office/drawing/2014/main" id="{1A9A5ABF-97FD-424D-B432-B4CFA4CA2876}"/>
                </a:ext>
              </a:extLst>
            </p:cNvPr>
            <p:cNvSpPr>
              <a:spLocks noChangeArrowheads="1"/>
            </p:cNvSpPr>
            <p:nvPr/>
          </p:nvSpPr>
          <p:spPr bwMode="auto">
            <a:xfrm>
              <a:off x="4712868" y="1527240"/>
              <a:ext cx="615799" cy="3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white"/>
                  </a:solidFill>
                  <a:latin typeface="Calibri"/>
                </a:rPr>
                <a:t>HDAC</a:t>
              </a:r>
            </a:p>
          </p:txBody>
        </p:sp>
      </p:grpSp>
      <p:grpSp>
        <p:nvGrpSpPr>
          <p:cNvPr id="43041" name="Skupina 170">
            <a:extLst>
              <a:ext uri="{FF2B5EF4-FFF2-40B4-BE49-F238E27FC236}">
                <a16:creationId xmlns:a16="http://schemas.microsoft.com/office/drawing/2014/main" id="{83C2F268-B448-4F1B-A738-F05295702377}"/>
              </a:ext>
            </a:extLst>
          </p:cNvPr>
          <p:cNvGrpSpPr>
            <a:grpSpLocks/>
          </p:cNvGrpSpPr>
          <p:nvPr/>
        </p:nvGrpSpPr>
        <p:grpSpPr bwMode="auto">
          <a:xfrm>
            <a:off x="5856289" y="3225801"/>
            <a:ext cx="542925" cy="504825"/>
            <a:chOff x="5376088" y="1469872"/>
            <a:chExt cx="411160" cy="305492"/>
          </a:xfrm>
        </p:grpSpPr>
        <p:sp>
          <p:nvSpPr>
            <p:cNvPr id="496" name="Ovál 171">
              <a:extLst>
                <a:ext uri="{FF2B5EF4-FFF2-40B4-BE49-F238E27FC236}">
                  <a16:creationId xmlns:a16="http://schemas.microsoft.com/office/drawing/2014/main" id="{0BB0AC8B-A132-41B7-9EA8-EF6421B03DA6}"/>
                </a:ext>
              </a:extLst>
            </p:cNvPr>
            <p:cNvSpPr/>
            <p:nvPr/>
          </p:nvSpPr>
          <p:spPr>
            <a:xfrm>
              <a:off x="5384503" y="1469872"/>
              <a:ext cx="402745" cy="305492"/>
            </a:xfrm>
            <a:prstGeom prst="ellipse">
              <a:avLst/>
            </a:prstGeom>
            <a:solidFill>
              <a:srgbClr val="F79646">
                <a:lumMod val="40000"/>
                <a:lumOff val="6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400" kern="0" dirty="0">
                <a:solidFill>
                  <a:prstClr val="white"/>
                </a:solidFill>
                <a:latin typeface="Calibri"/>
              </a:endParaRPr>
            </a:p>
          </p:txBody>
        </p:sp>
        <p:sp>
          <p:nvSpPr>
            <p:cNvPr id="497" name="Obdélník 172">
              <a:extLst>
                <a:ext uri="{FF2B5EF4-FFF2-40B4-BE49-F238E27FC236}">
                  <a16:creationId xmlns:a16="http://schemas.microsoft.com/office/drawing/2014/main" id="{6B403262-E102-414D-B2C3-5CDF3A49B54B}"/>
                </a:ext>
              </a:extLst>
            </p:cNvPr>
            <p:cNvSpPr>
              <a:spLocks noChangeArrowheads="1"/>
            </p:cNvSpPr>
            <p:nvPr/>
          </p:nvSpPr>
          <p:spPr bwMode="auto">
            <a:xfrm>
              <a:off x="5376088" y="1526552"/>
              <a:ext cx="411160" cy="1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black"/>
                  </a:solidFill>
                  <a:latin typeface="Calibri"/>
                </a:rPr>
                <a:t>HMT</a:t>
              </a:r>
            </a:p>
          </p:txBody>
        </p:sp>
      </p:grpSp>
      <p:grpSp>
        <p:nvGrpSpPr>
          <p:cNvPr id="43042" name="Skupina 173">
            <a:extLst>
              <a:ext uri="{FF2B5EF4-FFF2-40B4-BE49-F238E27FC236}">
                <a16:creationId xmlns:a16="http://schemas.microsoft.com/office/drawing/2014/main" id="{56447866-99E8-4EA6-AA21-2865F667A009}"/>
              </a:ext>
            </a:extLst>
          </p:cNvPr>
          <p:cNvGrpSpPr>
            <a:grpSpLocks/>
          </p:cNvGrpSpPr>
          <p:nvPr/>
        </p:nvGrpSpPr>
        <p:grpSpPr bwMode="auto">
          <a:xfrm>
            <a:off x="5876925" y="3817938"/>
            <a:ext cx="571500" cy="488950"/>
            <a:chOff x="5384720" y="1457171"/>
            <a:chExt cx="402253" cy="305492"/>
          </a:xfrm>
        </p:grpSpPr>
        <p:sp>
          <p:nvSpPr>
            <p:cNvPr id="499" name="Ovál 174">
              <a:extLst>
                <a:ext uri="{FF2B5EF4-FFF2-40B4-BE49-F238E27FC236}">
                  <a16:creationId xmlns:a16="http://schemas.microsoft.com/office/drawing/2014/main" id="{6ADD9389-E146-4E8F-B43B-253418644934}"/>
                </a:ext>
              </a:extLst>
            </p:cNvPr>
            <p:cNvSpPr/>
            <p:nvPr/>
          </p:nvSpPr>
          <p:spPr>
            <a:xfrm>
              <a:off x="5384720" y="1457171"/>
              <a:ext cx="402253" cy="305492"/>
            </a:xfrm>
            <a:prstGeom prst="ellipse">
              <a:avLst/>
            </a:prstGeom>
            <a:solidFill>
              <a:srgbClr val="F79646">
                <a:lumMod val="75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400" kern="0" dirty="0">
                <a:solidFill>
                  <a:prstClr val="white"/>
                </a:solidFill>
                <a:latin typeface="Calibri"/>
              </a:endParaRPr>
            </a:p>
          </p:txBody>
        </p:sp>
        <p:sp>
          <p:nvSpPr>
            <p:cNvPr id="500" name="Obdélník 175">
              <a:extLst>
                <a:ext uri="{FF2B5EF4-FFF2-40B4-BE49-F238E27FC236}">
                  <a16:creationId xmlns:a16="http://schemas.microsoft.com/office/drawing/2014/main" id="{89088DD2-8263-474C-90BB-1859DF315EBD}"/>
                </a:ext>
              </a:extLst>
            </p:cNvPr>
            <p:cNvSpPr>
              <a:spLocks noChangeArrowheads="1"/>
            </p:cNvSpPr>
            <p:nvPr/>
          </p:nvSpPr>
          <p:spPr bwMode="auto">
            <a:xfrm>
              <a:off x="5385838" y="1510731"/>
              <a:ext cx="400018" cy="19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black"/>
                  </a:solidFill>
                  <a:latin typeface="Calibri"/>
                </a:rPr>
                <a:t>HDM</a:t>
              </a:r>
            </a:p>
          </p:txBody>
        </p:sp>
      </p:grpSp>
      <p:grpSp>
        <p:nvGrpSpPr>
          <p:cNvPr id="43043" name="Skupina 176">
            <a:extLst>
              <a:ext uri="{FF2B5EF4-FFF2-40B4-BE49-F238E27FC236}">
                <a16:creationId xmlns:a16="http://schemas.microsoft.com/office/drawing/2014/main" id="{B2A5D2C0-0046-42A3-9783-EEDD8642A30C}"/>
              </a:ext>
            </a:extLst>
          </p:cNvPr>
          <p:cNvGrpSpPr>
            <a:grpSpLocks/>
          </p:cNvGrpSpPr>
          <p:nvPr/>
        </p:nvGrpSpPr>
        <p:grpSpPr bwMode="auto">
          <a:xfrm>
            <a:off x="8207375" y="3213100"/>
            <a:ext cx="673100" cy="501650"/>
            <a:chOff x="5359188" y="1469871"/>
            <a:chExt cx="434922" cy="305492"/>
          </a:xfrm>
        </p:grpSpPr>
        <p:sp>
          <p:nvSpPr>
            <p:cNvPr id="502" name="Ovál 177">
              <a:extLst>
                <a:ext uri="{FF2B5EF4-FFF2-40B4-BE49-F238E27FC236}">
                  <a16:creationId xmlns:a16="http://schemas.microsoft.com/office/drawing/2014/main" id="{605E0EC7-F544-47B6-8907-4C3B28578B2E}"/>
                </a:ext>
              </a:extLst>
            </p:cNvPr>
            <p:cNvSpPr/>
            <p:nvPr/>
          </p:nvSpPr>
          <p:spPr>
            <a:xfrm>
              <a:off x="5384832" y="1469871"/>
              <a:ext cx="402098" cy="305492"/>
            </a:xfrm>
            <a:prstGeom prst="ellipse">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400" kern="0" dirty="0">
                <a:solidFill>
                  <a:prstClr val="white"/>
                </a:solidFill>
                <a:latin typeface="Calibri"/>
              </a:endParaRPr>
            </a:p>
          </p:txBody>
        </p:sp>
        <p:sp>
          <p:nvSpPr>
            <p:cNvPr id="503" name="Obdélník 178">
              <a:extLst>
                <a:ext uri="{FF2B5EF4-FFF2-40B4-BE49-F238E27FC236}">
                  <a16:creationId xmlns:a16="http://schemas.microsoft.com/office/drawing/2014/main" id="{701883EE-A712-4CA9-998C-927CA2DBD861}"/>
                </a:ext>
              </a:extLst>
            </p:cNvPr>
            <p:cNvSpPr>
              <a:spLocks noChangeArrowheads="1"/>
            </p:cNvSpPr>
            <p:nvPr/>
          </p:nvSpPr>
          <p:spPr bwMode="auto">
            <a:xfrm>
              <a:off x="5359188" y="1524009"/>
              <a:ext cx="434922" cy="18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black"/>
                  </a:solidFill>
                  <a:latin typeface="Calibri"/>
                </a:rPr>
                <a:t>Kinase</a:t>
              </a:r>
            </a:p>
          </p:txBody>
        </p:sp>
      </p:grpSp>
      <p:grpSp>
        <p:nvGrpSpPr>
          <p:cNvPr id="43044" name="Skupina 179">
            <a:extLst>
              <a:ext uri="{FF2B5EF4-FFF2-40B4-BE49-F238E27FC236}">
                <a16:creationId xmlns:a16="http://schemas.microsoft.com/office/drawing/2014/main" id="{85C48AD9-8C39-4FE9-A029-561A4ED30E82}"/>
              </a:ext>
            </a:extLst>
          </p:cNvPr>
          <p:cNvGrpSpPr>
            <a:grpSpLocks/>
          </p:cNvGrpSpPr>
          <p:nvPr/>
        </p:nvGrpSpPr>
        <p:grpSpPr bwMode="auto">
          <a:xfrm>
            <a:off x="8215314" y="3806825"/>
            <a:ext cx="688975" cy="490538"/>
            <a:chOff x="5360033" y="1469871"/>
            <a:chExt cx="463645" cy="305492"/>
          </a:xfrm>
        </p:grpSpPr>
        <p:sp>
          <p:nvSpPr>
            <p:cNvPr id="505" name="Ovál 180">
              <a:extLst>
                <a:ext uri="{FF2B5EF4-FFF2-40B4-BE49-F238E27FC236}">
                  <a16:creationId xmlns:a16="http://schemas.microsoft.com/office/drawing/2014/main" id="{CA379D63-9251-49AC-A3FB-671115AC86BD}"/>
                </a:ext>
              </a:extLst>
            </p:cNvPr>
            <p:cNvSpPr/>
            <p:nvPr/>
          </p:nvSpPr>
          <p:spPr>
            <a:xfrm>
              <a:off x="5384604" y="1469871"/>
              <a:ext cx="402752" cy="305492"/>
            </a:xfrm>
            <a:prstGeom prst="ellipse">
              <a:avLst/>
            </a:prstGeom>
            <a:solidFill>
              <a:srgbClr val="FFCC66"/>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400" kern="0" dirty="0">
                <a:solidFill>
                  <a:prstClr val="white"/>
                </a:solidFill>
                <a:latin typeface="Calibri"/>
              </a:endParaRPr>
            </a:p>
          </p:txBody>
        </p:sp>
        <p:sp>
          <p:nvSpPr>
            <p:cNvPr id="506" name="Obdélník 181">
              <a:extLst>
                <a:ext uri="{FF2B5EF4-FFF2-40B4-BE49-F238E27FC236}">
                  <a16:creationId xmlns:a16="http://schemas.microsoft.com/office/drawing/2014/main" id="{31E91010-1D17-435A-B630-686DF7F97902}"/>
                </a:ext>
              </a:extLst>
            </p:cNvPr>
            <p:cNvSpPr>
              <a:spLocks noChangeArrowheads="1"/>
            </p:cNvSpPr>
            <p:nvPr/>
          </p:nvSpPr>
          <p:spPr bwMode="auto">
            <a:xfrm>
              <a:off x="5360033" y="1520292"/>
              <a:ext cx="463645" cy="19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black"/>
                  </a:solidFill>
                  <a:latin typeface="Calibri"/>
                </a:rPr>
                <a:t>Phosp.</a:t>
              </a:r>
            </a:p>
          </p:txBody>
        </p:sp>
      </p:grpSp>
      <p:sp>
        <p:nvSpPr>
          <p:cNvPr id="507" name="TextovéPole 183">
            <a:extLst>
              <a:ext uri="{FF2B5EF4-FFF2-40B4-BE49-F238E27FC236}">
                <a16:creationId xmlns:a16="http://schemas.microsoft.com/office/drawing/2014/main" id="{A956E32E-0571-4A3B-8B55-F9A247A1A83F}"/>
              </a:ext>
            </a:extLst>
          </p:cNvPr>
          <p:cNvSpPr txBox="1">
            <a:spLocks noChangeArrowheads="1"/>
          </p:cNvSpPr>
          <p:nvPr/>
        </p:nvSpPr>
        <p:spPr bwMode="auto">
          <a:xfrm>
            <a:off x="1703388" y="2847976"/>
            <a:ext cx="1617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Modifikace histonů</a:t>
            </a:r>
          </a:p>
        </p:txBody>
      </p:sp>
      <p:sp>
        <p:nvSpPr>
          <p:cNvPr id="508" name="TextovéPole 184">
            <a:extLst>
              <a:ext uri="{FF2B5EF4-FFF2-40B4-BE49-F238E27FC236}">
                <a16:creationId xmlns:a16="http://schemas.microsoft.com/office/drawing/2014/main" id="{012A7704-9B82-40D7-8A65-76D170C0F647}"/>
              </a:ext>
            </a:extLst>
          </p:cNvPr>
          <p:cNvSpPr txBox="1">
            <a:spLocks noChangeArrowheads="1"/>
          </p:cNvSpPr>
          <p:nvPr/>
        </p:nvSpPr>
        <p:spPr bwMode="auto">
          <a:xfrm>
            <a:off x="1919289" y="4849814"/>
            <a:ext cx="1152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Remodelace chromatinu</a:t>
            </a:r>
          </a:p>
        </p:txBody>
      </p:sp>
      <p:grpSp>
        <p:nvGrpSpPr>
          <p:cNvPr id="43047" name="Skupina 225">
            <a:extLst>
              <a:ext uri="{FF2B5EF4-FFF2-40B4-BE49-F238E27FC236}">
                <a16:creationId xmlns:a16="http://schemas.microsoft.com/office/drawing/2014/main" id="{8F80135B-ED6D-4B45-93FA-D6476FFCC9AC}"/>
              </a:ext>
            </a:extLst>
          </p:cNvPr>
          <p:cNvGrpSpPr>
            <a:grpSpLocks/>
          </p:cNvGrpSpPr>
          <p:nvPr/>
        </p:nvGrpSpPr>
        <p:grpSpPr bwMode="auto">
          <a:xfrm>
            <a:off x="3479800" y="3276601"/>
            <a:ext cx="598488" cy="454025"/>
            <a:chOff x="1994799" y="3355730"/>
            <a:chExt cx="598152" cy="454269"/>
          </a:xfrm>
        </p:grpSpPr>
        <p:sp>
          <p:nvSpPr>
            <p:cNvPr id="510" name="Ovál 165">
              <a:extLst>
                <a:ext uri="{FF2B5EF4-FFF2-40B4-BE49-F238E27FC236}">
                  <a16:creationId xmlns:a16="http://schemas.microsoft.com/office/drawing/2014/main" id="{A0BBB32C-8889-4B33-A6B7-EC5B99F568E5}"/>
                </a:ext>
              </a:extLst>
            </p:cNvPr>
            <p:cNvSpPr/>
            <p:nvPr/>
          </p:nvSpPr>
          <p:spPr>
            <a:xfrm>
              <a:off x="1994799" y="3355730"/>
              <a:ext cx="598152" cy="454269"/>
            </a:xfrm>
            <a:prstGeom prst="ellipse">
              <a:avLst/>
            </a:prstGeom>
            <a:solidFill>
              <a:srgbClr val="1F497D">
                <a:lumMod val="60000"/>
                <a:lumOff val="4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dirty="0">
                <a:solidFill>
                  <a:prstClr val="white"/>
                </a:solidFill>
                <a:latin typeface="Calibri"/>
              </a:endParaRPr>
            </a:p>
          </p:txBody>
        </p:sp>
        <p:sp>
          <p:nvSpPr>
            <p:cNvPr id="511" name="Obdélník 186">
              <a:extLst>
                <a:ext uri="{FF2B5EF4-FFF2-40B4-BE49-F238E27FC236}">
                  <a16:creationId xmlns:a16="http://schemas.microsoft.com/office/drawing/2014/main" id="{00FD7BF8-74E3-48A0-A3DC-BB8DDC201049}"/>
                </a:ext>
              </a:extLst>
            </p:cNvPr>
            <p:cNvSpPr>
              <a:spLocks noChangeArrowheads="1"/>
            </p:cNvSpPr>
            <p:nvPr/>
          </p:nvSpPr>
          <p:spPr bwMode="auto">
            <a:xfrm>
              <a:off x="2053504" y="3428794"/>
              <a:ext cx="495371" cy="30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auto">
                <a:spcBef>
                  <a:spcPts val="0"/>
                </a:spcBef>
                <a:spcAft>
                  <a:spcPts val="0"/>
                </a:spcAft>
                <a:defRPr/>
              </a:pPr>
              <a:r>
                <a:rPr lang="cs-CZ" sz="1400" b="1" kern="0">
                  <a:solidFill>
                    <a:prstClr val="white"/>
                  </a:solidFill>
                  <a:latin typeface="Calibri"/>
                </a:rPr>
                <a:t>HAT</a:t>
              </a:r>
            </a:p>
          </p:txBody>
        </p:sp>
      </p:grpSp>
      <p:sp>
        <p:nvSpPr>
          <p:cNvPr id="512" name="TextovéPole 187">
            <a:extLst>
              <a:ext uri="{FF2B5EF4-FFF2-40B4-BE49-F238E27FC236}">
                <a16:creationId xmlns:a16="http://schemas.microsoft.com/office/drawing/2014/main" id="{82C71BE5-F944-4449-BA6B-F9DA5C02AE3D}"/>
              </a:ext>
            </a:extLst>
          </p:cNvPr>
          <p:cNvSpPr txBox="1">
            <a:spLocks noChangeArrowheads="1"/>
          </p:cNvSpPr>
          <p:nvPr/>
        </p:nvSpPr>
        <p:spPr bwMode="auto">
          <a:xfrm>
            <a:off x="4156075" y="2774951"/>
            <a:ext cx="90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Acetylace</a:t>
            </a:r>
          </a:p>
        </p:txBody>
      </p:sp>
      <p:sp>
        <p:nvSpPr>
          <p:cNvPr id="513" name="TextovéPole 188">
            <a:extLst>
              <a:ext uri="{FF2B5EF4-FFF2-40B4-BE49-F238E27FC236}">
                <a16:creationId xmlns:a16="http://schemas.microsoft.com/office/drawing/2014/main" id="{C4B84E1C-90AE-428A-AE80-C8EC26998AFB}"/>
              </a:ext>
            </a:extLst>
          </p:cNvPr>
          <p:cNvSpPr txBox="1">
            <a:spLocks noChangeArrowheads="1"/>
          </p:cNvSpPr>
          <p:nvPr/>
        </p:nvSpPr>
        <p:spPr bwMode="auto">
          <a:xfrm>
            <a:off x="6316664" y="2774951"/>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Methylace</a:t>
            </a:r>
          </a:p>
        </p:txBody>
      </p:sp>
      <p:sp>
        <p:nvSpPr>
          <p:cNvPr id="514" name="TextovéPole 189">
            <a:extLst>
              <a:ext uri="{FF2B5EF4-FFF2-40B4-BE49-F238E27FC236}">
                <a16:creationId xmlns:a16="http://schemas.microsoft.com/office/drawing/2014/main" id="{99CCA27F-065B-4BCC-9C49-06975850E509}"/>
              </a:ext>
            </a:extLst>
          </p:cNvPr>
          <p:cNvSpPr txBox="1">
            <a:spLocks noChangeArrowheads="1"/>
          </p:cNvSpPr>
          <p:nvPr/>
        </p:nvSpPr>
        <p:spPr bwMode="auto">
          <a:xfrm>
            <a:off x="8569325" y="2774951"/>
            <a:ext cx="102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Fosforylace</a:t>
            </a:r>
          </a:p>
        </p:txBody>
      </p:sp>
      <p:sp>
        <p:nvSpPr>
          <p:cNvPr id="515" name="TextovéPole 190">
            <a:extLst>
              <a:ext uri="{FF2B5EF4-FFF2-40B4-BE49-F238E27FC236}">
                <a16:creationId xmlns:a16="http://schemas.microsoft.com/office/drawing/2014/main" id="{44E1C3DC-0C22-4481-AE45-A6520BDE6F7F}"/>
              </a:ext>
            </a:extLst>
          </p:cNvPr>
          <p:cNvSpPr txBox="1">
            <a:spLocks noChangeArrowheads="1"/>
          </p:cNvSpPr>
          <p:nvPr/>
        </p:nvSpPr>
        <p:spPr bwMode="auto">
          <a:xfrm>
            <a:off x="4079876" y="3197225"/>
            <a:ext cx="1635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HDAC1 a 2 mohou být vázány přes  MeCP2</a:t>
            </a:r>
          </a:p>
        </p:txBody>
      </p:sp>
      <p:sp>
        <p:nvSpPr>
          <p:cNvPr id="516" name="TextovéPole 191">
            <a:extLst>
              <a:ext uri="{FF2B5EF4-FFF2-40B4-BE49-F238E27FC236}">
                <a16:creationId xmlns:a16="http://schemas.microsoft.com/office/drawing/2014/main" id="{1EE26F6D-D329-4BFE-BF71-E0E849978F4A}"/>
              </a:ext>
            </a:extLst>
          </p:cNvPr>
          <p:cNvSpPr txBox="1">
            <a:spLocks noChangeArrowheads="1"/>
          </p:cNvSpPr>
          <p:nvPr/>
        </p:nvSpPr>
        <p:spPr bwMode="auto">
          <a:xfrm>
            <a:off x="4079876" y="3741739"/>
            <a:ext cx="17065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miR-449a má za cíl HDAC1</a:t>
            </a:r>
          </a:p>
        </p:txBody>
      </p:sp>
      <p:sp>
        <p:nvSpPr>
          <p:cNvPr id="517" name="TextovéPole 192">
            <a:extLst>
              <a:ext uri="{FF2B5EF4-FFF2-40B4-BE49-F238E27FC236}">
                <a16:creationId xmlns:a16="http://schemas.microsoft.com/office/drawing/2014/main" id="{BC5AB0A2-C961-490F-BF6B-D9CCCB4E1C09}"/>
              </a:ext>
            </a:extLst>
          </p:cNvPr>
          <p:cNvSpPr txBox="1">
            <a:spLocks noChangeArrowheads="1"/>
          </p:cNvSpPr>
          <p:nvPr/>
        </p:nvSpPr>
        <p:spPr bwMode="auto">
          <a:xfrm>
            <a:off x="4079876" y="4133851"/>
            <a:ext cx="1643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SET7 (HMT) reguluje DNMT1 stabilitu</a:t>
            </a:r>
          </a:p>
        </p:txBody>
      </p:sp>
      <p:sp>
        <p:nvSpPr>
          <p:cNvPr id="518" name="TextovéPole 193">
            <a:extLst>
              <a:ext uri="{FF2B5EF4-FFF2-40B4-BE49-F238E27FC236}">
                <a16:creationId xmlns:a16="http://schemas.microsoft.com/office/drawing/2014/main" id="{4FE301E5-47C2-462A-B74E-446D10E6F8BA}"/>
              </a:ext>
            </a:extLst>
          </p:cNvPr>
          <p:cNvSpPr txBox="1">
            <a:spLocks noChangeArrowheads="1"/>
          </p:cNvSpPr>
          <p:nvPr/>
        </p:nvSpPr>
        <p:spPr bwMode="auto">
          <a:xfrm>
            <a:off x="6413500" y="3082926"/>
            <a:ext cx="16271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SETDB1 a Suv39h (HMTs) se vážou přes MBD1</a:t>
            </a:r>
          </a:p>
        </p:txBody>
      </p:sp>
      <p:sp>
        <p:nvSpPr>
          <p:cNvPr id="519" name="TextovéPole 194">
            <a:extLst>
              <a:ext uri="{FF2B5EF4-FFF2-40B4-BE49-F238E27FC236}">
                <a16:creationId xmlns:a16="http://schemas.microsoft.com/office/drawing/2014/main" id="{A9218808-EC60-43A5-A641-5945B2276943}"/>
              </a:ext>
            </a:extLst>
          </p:cNvPr>
          <p:cNvSpPr txBox="1">
            <a:spLocks noChangeArrowheads="1"/>
          </p:cNvSpPr>
          <p:nvPr/>
        </p:nvSpPr>
        <p:spPr bwMode="auto">
          <a:xfrm>
            <a:off x="6423025" y="3635376"/>
            <a:ext cx="17605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KDM1B (HDM) je nutný pro maternální imprint</a:t>
            </a:r>
          </a:p>
        </p:txBody>
      </p:sp>
      <p:sp>
        <p:nvSpPr>
          <p:cNvPr id="520" name="TextovéPole 195">
            <a:extLst>
              <a:ext uri="{FF2B5EF4-FFF2-40B4-BE49-F238E27FC236}">
                <a16:creationId xmlns:a16="http://schemas.microsoft.com/office/drawing/2014/main" id="{C6EC5E66-2879-449C-9A87-298EE819C31B}"/>
              </a:ext>
            </a:extLst>
          </p:cNvPr>
          <p:cNvSpPr txBox="1">
            <a:spLocks noChangeArrowheads="1"/>
          </p:cNvSpPr>
          <p:nvPr/>
        </p:nvSpPr>
        <p:spPr bwMode="auto">
          <a:xfrm>
            <a:off x="6416676" y="4203701"/>
            <a:ext cx="1871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LSD1 je podjednotkou komplexu NuRD</a:t>
            </a:r>
          </a:p>
        </p:txBody>
      </p:sp>
      <p:sp>
        <p:nvSpPr>
          <p:cNvPr id="521" name="TextovéPole 196">
            <a:extLst>
              <a:ext uri="{FF2B5EF4-FFF2-40B4-BE49-F238E27FC236}">
                <a16:creationId xmlns:a16="http://schemas.microsoft.com/office/drawing/2014/main" id="{EDCC1201-B7A0-4F99-A6B3-5F6B0FA61DAE}"/>
              </a:ext>
            </a:extLst>
          </p:cNvPr>
          <p:cNvSpPr txBox="1">
            <a:spLocks noChangeArrowheads="1"/>
          </p:cNvSpPr>
          <p:nvPr/>
        </p:nvSpPr>
        <p:spPr bwMode="auto">
          <a:xfrm>
            <a:off x="8839200" y="3219450"/>
            <a:ext cx="1720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H3S10ph blokuje H3K9me</a:t>
            </a:r>
          </a:p>
        </p:txBody>
      </p:sp>
      <p:sp>
        <p:nvSpPr>
          <p:cNvPr id="522" name="TextovéPole 197">
            <a:extLst>
              <a:ext uri="{FF2B5EF4-FFF2-40B4-BE49-F238E27FC236}">
                <a16:creationId xmlns:a16="http://schemas.microsoft.com/office/drawing/2014/main" id="{A9C78795-AAD4-4934-8507-2D73CBC835D9}"/>
              </a:ext>
            </a:extLst>
          </p:cNvPr>
          <p:cNvSpPr txBox="1">
            <a:spLocks noChangeArrowheads="1"/>
          </p:cNvSpPr>
          <p:nvPr/>
        </p:nvSpPr>
        <p:spPr bwMode="auto">
          <a:xfrm>
            <a:off x="8839200" y="3514726"/>
            <a:ext cx="17208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H3S10ph usnadňuje rozpoznání  H3 přes GCN5 (HAT)</a:t>
            </a:r>
          </a:p>
        </p:txBody>
      </p:sp>
      <p:sp>
        <p:nvSpPr>
          <p:cNvPr id="523" name="TextovéPole 198">
            <a:extLst>
              <a:ext uri="{FF2B5EF4-FFF2-40B4-BE49-F238E27FC236}">
                <a16:creationId xmlns:a16="http://schemas.microsoft.com/office/drawing/2014/main" id="{F80B25D1-92CF-4AD1-A3CA-16300201B63D}"/>
              </a:ext>
            </a:extLst>
          </p:cNvPr>
          <p:cNvSpPr txBox="1">
            <a:spLocks noChangeArrowheads="1"/>
          </p:cNvSpPr>
          <p:nvPr/>
        </p:nvSpPr>
        <p:spPr bwMode="auto">
          <a:xfrm>
            <a:off x="8839200" y="4090988"/>
            <a:ext cx="1720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JAK2 fosforyluje H3, s uvolněním HP1</a:t>
            </a:r>
            <a:r>
              <a:rPr lang="el-GR" sz="1100" b="1" kern="0">
                <a:solidFill>
                  <a:prstClr val="black"/>
                </a:solidFill>
              </a:rPr>
              <a:t>α</a:t>
            </a:r>
            <a:endParaRPr lang="cs-CZ" sz="1100" b="1" kern="0">
              <a:solidFill>
                <a:prstClr val="black"/>
              </a:solidFill>
            </a:endParaRPr>
          </a:p>
        </p:txBody>
      </p:sp>
      <p:sp>
        <p:nvSpPr>
          <p:cNvPr id="524" name="TextovéPole 199">
            <a:extLst>
              <a:ext uri="{FF2B5EF4-FFF2-40B4-BE49-F238E27FC236}">
                <a16:creationId xmlns:a16="http://schemas.microsoft.com/office/drawing/2014/main" id="{F5E00C8F-25C0-4A5F-A40D-B28A373259A1}"/>
              </a:ext>
            </a:extLst>
          </p:cNvPr>
          <p:cNvSpPr txBox="1">
            <a:spLocks noChangeArrowheads="1"/>
          </p:cNvSpPr>
          <p:nvPr/>
        </p:nvSpPr>
        <p:spPr bwMode="auto">
          <a:xfrm>
            <a:off x="3648076" y="4797426"/>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SWI/SNF</a:t>
            </a:r>
          </a:p>
        </p:txBody>
      </p:sp>
      <p:sp>
        <p:nvSpPr>
          <p:cNvPr id="525" name="TextovéPole 200">
            <a:extLst>
              <a:ext uri="{FF2B5EF4-FFF2-40B4-BE49-F238E27FC236}">
                <a16:creationId xmlns:a16="http://schemas.microsoft.com/office/drawing/2014/main" id="{E625690A-C7A9-48D3-9426-8D8C28BFFA41}"/>
              </a:ext>
            </a:extLst>
          </p:cNvPr>
          <p:cNvSpPr txBox="1">
            <a:spLocks noChangeArrowheads="1"/>
          </p:cNvSpPr>
          <p:nvPr/>
        </p:nvSpPr>
        <p:spPr bwMode="auto">
          <a:xfrm>
            <a:off x="5667375" y="4803776"/>
            <a:ext cx="528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ISWI</a:t>
            </a:r>
          </a:p>
        </p:txBody>
      </p:sp>
      <p:sp>
        <p:nvSpPr>
          <p:cNvPr id="526" name="TextovéPole 201">
            <a:extLst>
              <a:ext uri="{FF2B5EF4-FFF2-40B4-BE49-F238E27FC236}">
                <a16:creationId xmlns:a16="http://schemas.microsoft.com/office/drawing/2014/main" id="{46A6B080-9086-45B2-863D-6D815B2C05A4}"/>
              </a:ext>
            </a:extLst>
          </p:cNvPr>
          <p:cNvSpPr txBox="1">
            <a:spLocks noChangeArrowheads="1"/>
          </p:cNvSpPr>
          <p:nvPr/>
        </p:nvSpPr>
        <p:spPr bwMode="auto">
          <a:xfrm>
            <a:off x="7439025" y="4802189"/>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Mi-2</a:t>
            </a:r>
          </a:p>
        </p:txBody>
      </p:sp>
      <p:sp>
        <p:nvSpPr>
          <p:cNvPr id="527" name="TextovéPole 202">
            <a:extLst>
              <a:ext uri="{FF2B5EF4-FFF2-40B4-BE49-F238E27FC236}">
                <a16:creationId xmlns:a16="http://schemas.microsoft.com/office/drawing/2014/main" id="{48945EE6-D6B7-447D-9931-DB637DEB0D74}"/>
              </a:ext>
            </a:extLst>
          </p:cNvPr>
          <p:cNvSpPr txBox="1">
            <a:spLocks noChangeArrowheads="1"/>
          </p:cNvSpPr>
          <p:nvPr/>
        </p:nvSpPr>
        <p:spPr bwMode="auto">
          <a:xfrm>
            <a:off x="9256714" y="4803776"/>
            <a:ext cx="655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a:solidFill>
                  <a:prstClr val="black"/>
                </a:solidFill>
              </a:rPr>
              <a:t>INO80</a:t>
            </a:r>
          </a:p>
        </p:txBody>
      </p:sp>
      <p:sp>
        <p:nvSpPr>
          <p:cNvPr id="528" name="TextovéPole 203">
            <a:extLst>
              <a:ext uri="{FF2B5EF4-FFF2-40B4-BE49-F238E27FC236}">
                <a16:creationId xmlns:a16="http://schemas.microsoft.com/office/drawing/2014/main" id="{88AE7E9F-0B10-4D9C-BB7F-139A093767E8}"/>
              </a:ext>
            </a:extLst>
          </p:cNvPr>
          <p:cNvSpPr txBox="1"/>
          <p:nvPr/>
        </p:nvSpPr>
        <p:spPr>
          <a:xfrm>
            <a:off x="3211513" y="5145088"/>
            <a:ext cx="2044700" cy="576262"/>
          </a:xfrm>
          <a:prstGeom prst="rect">
            <a:avLst/>
          </a:prstGeom>
          <a:noFill/>
        </p:spPr>
        <p:txBody>
          <a:bodyPr>
            <a:spAutoFit/>
          </a:bodyPr>
          <a:lstStyle/>
          <a:p>
            <a:pPr eaLnBrk="1" hangingPunct="1">
              <a:defRPr/>
            </a:pPr>
            <a:r>
              <a:rPr lang="cs-CZ" sz="1050" b="1" dirty="0">
                <a:solidFill>
                  <a:prstClr val="black"/>
                </a:solidFill>
                <a:latin typeface="Calibri"/>
              </a:rPr>
              <a:t>miR-9* a  miR-124 zprostředkovávají </a:t>
            </a:r>
            <a:r>
              <a:rPr lang="cs-CZ" sz="1050" b="1" dirty="0" err="1">
                <a:solidFill>
                  <a:prstClr val="black"/>
                </a:solidFill>
                <a:latin typeface="Calibri"/>
              </a:rPr>
              <a:t>switch</a:t>
            </a:r>
            <a:r>
              <a:rPr lang="cs-CZ" sz="1050" b="1" dirty="0">
                <a:solidFill>
                  <a:prstClr val="black"/>
                </a:solidFill>
                <a:latin typeface="Calibri"/>
              </a:rPr>
              <a:t>  BAF  </a:t>
            </a:r>
            <a:r>
              <a:rPr lang="cs-CZ" sz="1050" b="1" dirty="0" err="1">
                <a:solidFill>
                  <a:prstClr val="black"/>
                </a:solidFill>
                <a:latin typeface="Calibri"/>
              </a:rPr>
              <a:t>npBAF</a:t>
            </a:r>
            <a:r>
              <a:rPr lang="cs-CZ" sz="1050" b="1" dirty="0">
                <a:solidFill>
                  <a:prstClr val="black"/>
                </a:solidFill>
                <a:latin typeface="Calibri"/>
              </a:rPr>
              <a:t> </a:t>
            </a:r>
          </a:p>
        </p:txBody>
      </p:sp>
      <p:sp>
        <p:nvSpPr>
          <p:cNvPr id="529" name="TextovéPole 204">
            <a:extLst>
              <a:ext uri="{FF2B5EF4-FFF2-40B4-BE49-F238E27FC236}">
                <a16:creationId xmlns:a16="http://schemas.microsoft.com/office/drawing/2014/main" id="{57B1CF23-CFD7-491E-B4F7-C53C29CB75EB}"/>
              </a:ext>
            </a:extLst>
          </p:cNvPr>
          <p:cNvSpPr txBox="1"/>
          <p:nvPr/>
        </p:nvSpPr>
        <p:spPr>
          <a:xfrm>
            <a:off x="3187701" y="5688014"/>
            <a:ext cx="2068513" cy="261937"/>
          </a:xfrm>
          <a:prstGeom prst="rect">
            <a:avLst/>
          </a:prstGeom>
          <a:noFill/>
        </p:spPr>
        <p:txBody>
          <a:bodyPr>
            <a:spAutoFit/>
          </a:bodyPr>
          <a:lstStyle/>
          <a:p>
            <a:pPr eaLnBrk="1" hangingPunct="1">
              <a:defRPr/>
            </a:pPr>
            <a:r>
              <a:rPr lang="cs-CZ" sz="1050" b="1" dirty="0">
                <a:solidFill>
                  <a:prstClr val="black"/>
                </a:solidFill>
                <a:latin typeface="Calibri"/>
              </a:rPr>
              <a:t>BRM se váže přes MeCP2</a:t>
            </a:r>
          </a:p>
        </p:txBody>
      </p:sp>
      <p:sp>
        <p:nvSpPr>
          <p:cNvPr id="530" name="TextovéPole 205">
            <a:extLst>
              <a:ext uri="{FF2B5EF4-FFF2-40B4-BE49-F238E27FC236}">
                <a16:creationId xmlns:a16="http://schemas.microsoft.com/office/drawing/2014/main" id="{8E4FCB10-D74A-45C8-A3A2-45182F16CBA8}"/>
              </a:ext>
            </a:extLst>
          </p:cNvPr>
          <p:cNvSpPr txBox="1"/>
          <p:nvPr/>
        </p:nvSpPr>
        <p:spPr>
          <a:xfrm>
            <a:off x="3216276" y="5883276"/>
            <a:ext cx="2068513" cy="576263"/>
          </a:xfrm>
          <a:prstGeom prst="rect">
            <a:avLst/>
          </a:prstGeom>
          <a:noFill/>
        </p:spPr>
        <p:txBody>
          <a:bodyPr>
            <a:spAutoFit/>
          </a:bodyPr>
          <a:lstStyle/>
          <a:p>
            <a:pPr eaLnBrk="1" hangingPunct="1">
              <a:defRPr/>
            </a:pPr>
            <a:r>
              <a:rPr lang="cs-CZ" sz="1050" b="1" dirty="0">
                <a:solidFill>
                  <a:prstClr val="black"/>
                </a:solidFill>
                <a:latin typeface="Calibri"/>
              </a:rPr>
              <a:t>ISW2 vylučuje SWI/SNF z promotorů prostřednictvím změny polohy </a:t>
            </a:r>
            <a:r>
              <a:rPr lang="cs-CZ" sz="1050" b="1" dirty="0" err="1">
                <a:solidFill>
                  <a:prstClr val="black"/>
                </a:solidFill>
                <a:latin typeface="Calibri"/>
              </a:rPr>
              <a:t>nukleozómů</a:t>
            </a:r>
            <a:endParaRPr lang="cs-CZ" sz="1050" b="1" dirty="0">
              <a:solidFill>
                <a:prstClr val="black"/>
              </a:solidFill>
              <a:latin typeface="Calibri"/>
            </a:endParaRPr>
          </a:p>
        </p:txBody>
      </p:sp>
      <p:sp>
        <p:nvSpPr>
          <p:cNvPr id="531" name="TextovéPole 206">
            <a:extLst>
              <a:ext uri="{FF2B5EF4-FFF2-40B4-BE49-F238E27FC236}">
                <a16:creationId xmlns:a16="http://schemas.microsoft.com/office/drawing/2014/main" id="{70C66C24-E59F-412C-92E0-5AA489E5FB63}"/>
              </a:ext>
            </a:extLst>
          </p:cNvPr>
          <p:cNvSpPr txBox="1"/>
          <p:nvPr/>
        </p:nvSpPr>
        <p:spPr>
          <a:xfrm>
            <a:off x="5081588" y="5157789"/>
            <a:ext cx="1446212" cy="415925"/>
          </a:xfrm>
          <a:prstGeom prst="rect">
            <a:avLst/>
          </a:prstGeom>
          <a:noFill/>
        </p:spPr>
        <p:txBody>
          <a:bodyPr>
            <a:spAutoFit/>
          </a:bodyPr>
          <a:lstStyle/>
          <a:p>
            <a:pPr eaLnBrk="1" hangingPunct="1">
              <a:defRPr/>
            </a:pPr>
            <a:r>
              <a:rPr lang="cs-CZ" sz="1050" b="1" dirty="0">
                <a:solidFill>
                  <a:prstClr val="black"/>
                </a:solidFill>
                <a:latin typeface="Calibri"/>
              </a:rPr>
              <a:t>NURF rozpoznává H3K4me3</a:t>
            </a:r>
          </a:p>
        </p:txBody>
      </p:sp>
      <p:sp>
        <p:nvSpPr>
          <p:cNvPr id="532" name="TextovéPole 207">
            <a:extLst>
              <a:ext uri="{FF2B5EF4-FFF2-40B4-BE49-F238E27FC236}">
                <a16:creationId xmlns:a16="http://schemas.microsoft.com/office/drawing/2014/main" id="{D2391C0E-7D9E-4422-B442-D4AF862DB036}"/>
              </a:ext>
            </a:extLst>
          </p:cNvPr>
          <p:cNvSpPr txBox="1"/>
          <p:nvPr/>
        </p:nvSpPr>
        <p:spPr>
          <a:xfrm>
            <a:off x="5080000" y="5556251"/>
            <a:ext cx="2014538" cy="415925"/>
          </a:xfrm>
          <a:prstGeom prst="rect">
            <a:avLst/>
          </a:prstGeom>
          <a:noFill/>
        </p:spPr>
        <p:txBody>
          <a:bodyPr>
            <a:spAutoFit/>
          </a:bodyPr>
          <a:lstStyle/>
          <a:p>
            <a:pPr eaLnBrk="1" hangingPunct="1">
              <a:defRPr/>
            </a:pPr>
            <a:r>
              <a:rPr lang="cs-CZ" sz="1050" b="1" dirty="0">
                <a:solidFill>
                  <a:prstClr val="black"/>
                </a:solidFill>
                <a:latin typeface="Calibri"/>
              </a:rPr>
              <a:t>H4K16ac inhibuje </a:t>
            </a:r>
            <a:r>
              <a:rPr lang="cs-CZ" sz="1050" b="1" dirty="0" err="1">
                <a:solidFill>
                  <a:prstClr val="black"/>
                </a:solidFill>
                <a:latin typeface="Calibri"/>
              </a:rPr>
              <a:t>remodelaci</a:t>
            </a:r>
            <a:r>
              <a:rPr lang="cs-CZ" sz="1050" b="1" dirty="0">
                <a:solidFill>
                  <a:prstClr val="black"/>
                </a:solidFill>
                <a:latin typeface="Calibri"/>
              </a:rPr>
              <a:t> chromatinu cestou ISWI</a:t>
            </a:r>
          </a:p>
        </p:txBody>
      </p:sp>
      <p:sp>
        <p:nvSpPr>
          <p:cNvPr id="533" name="TextovéPole 208">
            <a:extLst>
              <a:ext uri="{FF2B5EF4-FFF2-40B4-BE49-F238E27FC236}">
                <a16:creationId xmlns:a16="http://schemas.microsoft.com/office/drawing/2014/main" id="{829C22AC-43A9-4161-90BE-5DD548366579}"/>
              </a:ext>
            </a:extLst>
          </p:cNvPr>
          <p:cNvSpPr txBox="1"/>
          <p:nvPr/>
        </p:nvSpPr>
        <p:spPr>
          <a:xfrm>
            <a:off x="5089525" y="5949951"/>
            <a:ext cx="2014538" cy="576263"/>
          </a:xfrm>
          <a:prstGeom prst="rect">
            <a:avLst/>
          </a:prstGeom>
          <a:noFill/>
        </p:spPr>
        <p:txBody>
          <a:bodyPr>
            <a:spAutoFit/>
          </a:bodyPr>
          <a:lstStyle/>
          <a:p>
            <a:pPr eaLnBrk="1" hangingPunct="1">
              <a:defRPr/>
            </a:pPr>
            <a:r>
              <a:rPr lang="cs-CZ" sz="1050" b="1" dirty="0">
                <a:solidFill>
                  <a:prstClr val="black"/>
                </a:solidFill>
                <a:latin typeface="Calibri"/>
              </a:rPr>
              <a:t>SET domény (HMT) rozpozná-</a:t>
            </a:r>
          </a:p>
          <a:p>
            <a:pPr eaLnBrk="1" hangingPunct="1">
              <a:defRPr/>
            </a:pPr>
            <a:r>
              <a:rPr lang="cs-CZ" sz="1050" b="1" dirty="0" err="1">
                <a:solidFill>
                  <a:prstClr val="black"/>
                </a:solidFill>
                <a:latin typeface="Calibri"/>
              </a:rPr>
              <a:t>vají</a:t>
            </a:r>
            <a:r>
              <a:rPr lang="cs-CZ" sz="1050" b="1" dirty="0">
                <a:solidFill>
                  <a:prstClr val="black"/>
                </a:solidFill>
                <a:latin typeface="Calibri"/>
              </a:rPr>
              <a:t>  ISWI-</a:t>
            </a:r>
            <a:r>
              <a:rPr lang="cs-CZ" sz="1050" b="1" dirty="0" err="1">
                <a:solidFill>
                  <a:prstClr val="black"/>
                </a:solidFill>
                <a:latin typeface="Calibri"/>
              </a:rPr>
              <a:t>remodelované</a:t>
            </a:r>
            <a:r>
              <a:rPr lang="cs-CZ" sz="1050" b="1" dirty="0">
                <a:solidFill>
                  <a:prstClr val="black"/>
                </a:solidFill>
                <a:latin typeface="Calibri"/>
              </a:rPr>
              <a:t> typy </a:t>
            </a:r>
            <a:r>
              <a:rPr lang="cs-CZ" sz="1050" b="1" dirty="0" err="1">
                <a:solidFill>
                  <a:prstClr val="black"/>
                </a:solidFill>
                <a:latin typeface="Calibri"/>
              </a:rPr>
              <a:t>nukleozómů</a:t>
            </a:r>
            <a:endParaRPr lang="cs-CZ" sz="1050" b="1" dirty="0">
              <a:solidFill>
                <a:prstClr val="black"/>
              </a:solidFill>
              <a:latin typeface="Calibri"/>
            </a:endParaRPr>
          </a:p>
        </p:txBody>
      </p:sp>
      <p:sp>
        <p:nvSpPr>
          <p:cNvPr id="534" name="TextovéPole 209">
            <a:extLst>
              <a:ext uri="{FF2B5EF4-FFF2-40B4-BE49-F238E27FC236}">
                <a16:creationId xmlns:a16="http://schemas.microsoft.com/office/drawing/2014/main" id="{2691BD58-965B-4388-B83C-615C629195C2}"/>
              </a:ext>
            </a:extLst>
          </p:cNvPr>
          <p:cNvSpPr txBox="1">
            <a:spLocks noChangeArrowheads="1"/>
          </p:cNvSpPr>
          <p:nvPr/>
        </p:nvSpPr>
        <p:spPr bwMode="auto">
          <a:xfrm>
            <a:off x="7032626" y="5132389"/>
            <a:ext cx="16557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100" b="1" kern="0">
                <a:solidFill>
                  <a:prstClr val="black"/>
                </a:solidFill>
              </a:rPr>
              <a:t>CHD5 exprese je reprimována metylací CpG ostrůvků</a:t>
            </a:r>
          </a:p>
        </p:txBody>
      </p:sp>
      <p:sp>
        <p:nvSpPr>
          <p:cNvPr id="535" name="TextovéPole 210">
            <a:extLst>
              <a:ext uri="{FF2B5EF4-FFF2-40B4-BE49-F238E27FC236}">
                <a16:creationId xmlns:a16="http://schemas.microsoft.com/office/drawing/2014/main" id="{B41D2D6E-76A6-4EB6-824F-C01BE9145BFD}"/>
              </a:ext>
            </a:extLst>
          </p:cNvPr>
          <p:cNvSpPr txBox="1"/>
          <p:nvPr/>
        </p:nvSpPr>
        <p:spPr>
          <a:xfrm>
            <a:off x="7019926" y="5710239"/>
            <a:ext cx="1668463" cy="415925"/>
          </a:xfrm>
          <a:prstGeom prst="rect">
            <a:avLst/>
          </a:prstGeom>
          <a:noFill/>
        </p:spPr>
        <p:txBody>
          <a:bodyPr>
            <a:spAutoFit/>
          </a:bodyPr>
          <a:lstStyle/>
          <a:p>
            <a:pPr eaLnBrk="1" hangingPunct="1">
              <a:defRPr/>
            </a:pPr>
            <a:r>
              <a:rPr lang="cs-CZ" sz="1050" b="1" dirty="0">
                <a:solidFill>
                  <a:prstClr val="black"/>
                </a:solidFill>
                <a:latin typeface="Calibri"/>
              </a:rPr>
              <a:t>MBD3 je integrální podjednotka Mi-2/</a:t>
            </a:r>
            <a:r>
              <a:rPr lang="cs-CZ" sz="1050" b="1" dirty="0" err="1">
                <a:solidFill>
                  <a:prstClr val="black"/>
                </a:solidFill>
                <a:latin typeface="Calibri"/>
              </a:rPr>
              <a:t>NurD</a:t>
            </a:r>
            <a:endParaRPr lang="cs-CZ" sz="1050" b="1" dirty="0">
              <a:solidFill>
                <a:prstClr val="black"/>
              </a:solidFill>
              <a:latin typeface="Calibri"/>
            </a:endParaRPr>
          </a:p>
        </p:txBody>
      </p:sp>
      <p:sp>
        <p:nvSpPr>
          <p:cNvPr id="536" name="TextovéPole 211">
            <a:extLst>
              <a:ext uri="{FF2B5EF4-FFF2-40B4-BE49-F238E27FC236}">
                <a16:creationId xmlns:a16="http://schemas.microsoft.com/office/drawing/2014/main" id="{47617CF6-9C1F-4578-87ED-911F6688B40A}"/>
              </a:ext>
            </a:extLst>
          </p:cNvPr>
          <p:cNvSpPr txBox="1"/>
          <p:nvPr/>
        </p:nvSpPr>
        <p:spPr>
          <a:xfrm>
            <a:off x="7032625" y="6149976"/>
            <a:ext cx="1911350" cy="415925"/>
          </a:xfrm>
          <a:prstGeom prst="rect">
            <a:avLst/>
          </a:prstGeom>
          <a:noFill/>
        </p:spPr>
        <p:txBody>
          <a:bodyPr>
            <a:spAutoFit/>
          </a:bodyPr>
          <a:lstStyle/>
          <a:p>
            <a:pPr eaLnBrk="1" hangingPunct="1">
              <a:defRPr/>
            </a:pPr>
            <a:r>
              <a:rPr lang="cs-CZ" sz="1050" b="1" dirty="0">
                <a:solidFill>
                  <a:prstClr val="black"/>
                </a:solidFill>
                <a:latin typeface="Calibri"/>
              </a:rPr>
              <a:t>HDAC a 2 jsou integrální součásti Mi-2/</a:t>
            </a:r>
            <a:r>
              <a:rPr lang="cs-CZ" sz="1050" b="1" dirty="0" err="1">
                <a:solidFill>
                  <a:prstClr val="black"/>
                </a:solidFill>
                <a:latin typeface="Calibri"/>
              </a:rPr>
              <a:t>NuRD</a:t>
            </a:r>
            <a:endParaRPr lang="cs-CZ" sz="1050" b="1" dirty="0">
              <a:solidFill>
                <a:prstClr val="black"/>
              </a:solidFill>
              <a:latin typeface="Calibri"/>
            </a:endParaRPr>
          </a:p>
        </p:txBody>
      </p:sp>
      <p:sp>
        <p:nvSpPr>
          <p:cNvPr id="537" name="TextovéPole 212">
            <a:extLst>
              <a:ext uri="{FF2B5EF4-FFF2-40B4-BE49-F238E27FC236}">
                <a16:creationId xmlns:a16="http://schemas.microsoft.com/office/drawing/2014/main" id="{B0027AB0-619C-46C1-B89F-3926D0C169F4}"/>
              </a:ext>
            </a:extLst>
          </p:cNvPr>
          <p:cNvSpPr txBox="1"/>
          <p:nvPr/>
        </p:nvSpPr>
        <p:spPr>
          <a:xfrm>
            <a:off x="8759825" y="5157788"/>
            <a:ext cx="1949450" cy="576262"/>
          </a:xfrm>
          <a:prstGeom prst="rect">
            <a:avLst/>
          </a:prstGeom>
          <a:noFill/>
        </p:spPr>
        <p:txBody>
          <a:bodyPr>
            <a:spAutoFit/>
          </a:bodyPr>
          <a:lstStyle/>
          <a:p>
            <a:pPr eaLnBrk="1" hangingPunct="1">
              <a:defRPr/>
            </a:pPr>
            <a:r>
              <a:rPr lang="cs-CZ" sz="1050" b="1" dirty="0">
                <a:solidFill>
                  <a:prstClr val="black"/>
                </a:solidFill>
                <a:latin typeface="Calibri"/>
              </a:rPr>
              <a:t>SWR1 </a:t>
            </a:r>
            <a:r>
              <a:rPr lang="cs-CZ" sz="1050" b="1" dirty="0" err="1">
                <a:solidFill>
                  <a:prstClr val="black"/>
                </a:solidFill>
                <a:latin typeface="Calibri"/>
              </a:rPr>
              <a:t>removes</a:t>
            </a:r>
            <a:r>
              <a:rPr lang="cs-CZ" sz="1050" b="1" dirty="0">
                <a:solidFill>
                  <a:prstClr val="black"/>
                </a:solidFill>
                <a:latin typeface="Calibri"/>
              </a:rPr>
              <a:t> </a:t>
            </a:r>
            <a:r>
              <a:rPr lang="cs-CZ" sz="1050" b="1" dirty="0" err="1">
                <a:solidFill>
                  <a:prstClr val="black"/>
                </a:solidFill>
                <a:latin typeface="Calibri"/>
              </a:rPr>
              <a:t>the</a:t>
            </a:r>
            <a:r>
              <a:rPr lang="cs-CZ" sz="1050" b="1" dirty="0">
                <a:solidFill>
                  <a:prstClr val="black"/>
                </a:solidFill>
                <a:latin typeface="Calibri"/>
              </a:rPr>
              <a:t> H2AH2B </a:t>
            </a:r>
            <a:r>
              <a:rPr lang="cs-CZ" sz="1050" b="1" dirty="0" err="1">
                <a:solidFill>
                  <a:prstClr val="black"/>
                </a:solidFill>
                <a:latin typeface="Calibri"/>
              </a:rPr>
              <a:t>dimmers</a:t>
            </a:r>
            <a:r>
              <a:rPr lang="cs-CZ" sz="1050" b="1" dirty="0">
                <a:solidFill>
                  <a:prstClr val="black"/>
                </a:solidFill>
                <a:latin typeface="Calibri"/>
              </a:rPr>
              <a:t> and </a:t>
            </a:r>
            <a:r>
              <a:rPr lang="cs-CZ" sz="1050" b="1" dirty="0" err="1">
                <a:solidFill>
                  <a:prstClr val="black"/>
                </a:solidFill>
                <a:latin typeface="Calibri"/>
              </a:rPr>
              <a:t>replaces</a:t>
            </a:r>
            <a:r>
              <a:rPr lang="cs-CZ" sz="1050" b="1" dirty="0">
                <a:solidFill>
                  <a:prstClr val="black"/>
                </a:solidFill>
                <a:latin typeface="Calibri"/>
              </a:rPr>
              <a:t> </a:t>
            </a:r>
            <a:r>
              <a:rPr lang="cs-CZ" sz="1050" b="1" dirty="0" err="1">
                <a:solidFill>
                  <a:prstClr val="black"/>
                </a:solidFill>
                <a:latin typeface="Calibri"/>
              </a:rPr>
              <a:t>them</a:t>
            </a:r>
            <a:r>
              <a:rPr lang="cs-CZ" sz="1050" b="1" dirty="0">
                <a:solidFill>
                  <a:prstClr val="black"/>
                </a:solidFill>
                <a:latin typeface="Calibri"/>
              </a:rPr>
              <a:t> </a:t>
            </a:r>
            <a:r>
              <a:rPr lang="cs-CZ" sz="1050" b="1" dirty="0" err="1">
                <a:solidFill>
                  <a:prstClr val="black"/>
                </a:solidFill>
                <a:latin typeface="Calibri"/>
              </a:rPr>
              <a:t>with</a:t>
            </a:r>
            <a:r>
              <a:rPr lang="cs-CZ" sz="1050" b="1" dirty="0">
                <a:solidFill>
                  <a:prstClr val="black"/>
                </a:solidFill>
                <a:latin typeface="Calibri"/>
              </a:rPr>
              <a:t> H2A.Z-H2B </a:t>
            </a:r>
            <a:r>
              <a:rPr lang="cs-CZ" sz="1050" b="1" dirty="0" err="1">
                <a:solidFill>
                  <a:prstClr val="black"/>
                </a:solidFill>
                <a:latin typeface="Calibri"/>
              </a:rPr>
              <a:t>dimmers</a:t>
            </a:r>
            <a:endParaRPr lang="cs-CZ" sz="1050" b="1" dirty="0">
              <a:solidFill>
                <a:prstClr val="black"/>
              </a:solidFill>
              <a:latin typeface="Calibri"/>
            </a:endParaRPr>
          </a:p>
        </p:txBody>
      </p:sp>
      <p:sp>
        <p:nvSpPr>
          <p:cNvPr id="538" name="TextovéPole 213">
            <a:extLst>
              <a:ext uri="{FF2B5EF4-FFF2-40B4-BE49-F238E27FC236}">
                <a16:creationId xmlns:a16="http://schemas.microsoft.com/office/drawing/2014/main" id="{920033E8-96C6-48DC-ACFA-0F9183A585EF}"/>
              </a:ext>
            </a:extLst>
          </p:cNvPr>
          <p:cNvSpPr txBox="1"/>
          <p:nvPr/>
        </p:nvSpPr>
        <p:spPr>
          <a:xfrm>
            <a:off x="8759825" y="5805489"/>
            <a:ext cx="1949450" cy="261937"/>
          </a:xfrm>
          <a:prstGeom prst="rect">
            <a:avLst/>
          </a:prstGeom>
          <a:noFill/>
        </p:spPr>
        <p:txBody>
          <a:bodyPr>
            <a:spAutoFit/>
          </a:bodyPr>
          <a:lstStyle/>
          <a:p>
            <a:pPr eaLnBrk="1" hangingPunct="1">
              <a:defRPr/>
            </a:pPr>
            <a:r>
              <a:rPr lang="cs-CZ" sz="1050" b="1" dirty="0">
                <a:solidFill>
                  <a:prstClr val="black"/>
                </a:solidFill>
                <a:latin typeface="Calibri"/>
              </a:rPr>
              <a:t>p400 má HAT aktivitu</a:t>
            </a:r>
          </a:p>
        </p:txBody>
      </p:sp>
      <p:sp>
        <p:nvSpPr>
          <p:cNvPr id="539" name="TextovéPole 214">
            <a:extLst>
              <a:ext uri="{FF2B5EF4-FFF2-40B4-BE49-F238E27FC236}">
                <a16:creationId xmlns:a16="http://schemas.microsoft.com/office/drawing/2014/main" id="{D5123444-B98C-47C1-9B70-09B3C32DDF3C}"/>
              </a:ext>
            </a:extLst>
          </p:cNvPr>
          <p:cNvSpPr txBox="1"/>
          <p:nvPr/>
        </p:nvSpPr>
        <p:spPr>
          <a:xfrm>
            <a:off x="8759825" y="6165850"/>
            <a:ext cx="1949450" cy="254000"/>
          </a:xfrm>
          <a:prstGeom prst="rect">
            <a:avLst/>
          </a:prstGeom>
          <a:noFill/>
        </p:spPr>
        <p:txBody>
          <a:bodyPr>
            <a:spAutoFit/>
          </a:bodyPr>
          <a:lstStyle/>
          <a:p>
            <a:pPr eaLnBrk="1" hangingPunct="1">
              <a:defRPr/>
            </a:pPr>
            <a:r>
              <a:rPr lang="cs-CZ" sz="1050" b="1" dirty="0">
                <a:solidFill>
                  <a:prstClr val="black"/>
                </a:solidFill>
                <a:latin typeface="Calibri"/>
              </a:rPr>
              <a:t>H2Aph zvyšuje vazbu INO80</a:t>
            </a:r>
          </a:p>
        </p:txBody>
      </p:sp>
      <p:sp>
        <p:nvSpPr>
          <p:cNvPr id="43076" name="TextovéPole 224">
            <a:extLst>
              <a:ext uri="{FF2B5EF4-FFF2-40B4-BE49-F238E27FC236}">
                <a16:creationId xmlns:a16="http://schemas.microsoft.com/office/drawing/2014/main" id="{2CC59CC6-5987-42E3-AE48-254DB3CAC060}"/>
              </a:ext>
            </a:extLst>
          </p:cNvPr>
          <p:cNvSpPr txBox="1">
            <a:spLocks noChangeArrowheads="1"/>
          </p:cNvSpPr>
          <p:nvPr/>
        </p:nvSpPr>
        <p:spPr bwMode="auto">
          <a:xfrm>
            <a:off x="2135189" y="4379914"/>
            <a:ext cx="1114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400" b="1">
                <a:solidFill>
                  <a:srgbClr val="A6A6A6"/>
                </a:solidFill>
                <a:latin typeface="Calibri" panose="020F0502020204030204" pitchFamily="34" charset="0"/>
              </a:rPr>
              <a:t>Mimo jiné …</a:t>
            </a:r>
          </a:p>
        </p:txBody>
      </p:sp>
      <p:sp>
        <p:nvSpPr>
          <p:cNvPr id="541" name="TextovéPole 45">
            <a:extLst>
              <a:ext uri="{FF2B5EF4-FFF2-40B4-BE49-F238E27FC236}">
                <a16:creationId xmlns:a16="http://schemas.microsoft.com/office/drawing/2014/main" id="{A18D21B4-4105-46DD-BB2C-A0149D64163C}"/>
              </a:ext>
            </a:extLst>
          </p:cNvPr>
          <p:cNvSpPr txBox="1">
            <a:spLocks noChangeArrowheads="1"/>
          </p:cNvSpPr>
          <p:nvPr/>
        </p:nvSpPr>
        <p:spPr bwMode="auto">
          <a:xfrm>
            <a:off x="1651001" y="1033464"/>
            <a:ext cx="153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cs-CZ" sz="1400" b="1" kern="0" dirty="0">
                <a:solidFill>
                  <a:prstClr val="black"/>
                </a:solidFill>
              </a:rPr>
              <a:t>DNA </a:t>
            </a:r>
            <a:r>
              <a:rPr lang="cs-CZ" sz="1400" b="1" kern="0" dirty="0" err="1">
                <a:solidFill>
                  <a:prstClr val="black"/>
                </a:solidFill>
              </a:rPr>
              <a:t>Demetylace</a:t>
            </a:r>
            <a:r>
              <a:rPr lang="cs-CZ" sz="1400" b="1" kern="0" dirty="0">
                <a:solidFill>
                  <a:prstClr val="black"/>
                </a:solidFill>
              </a:rPr>
              <a:t>?</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5" descr="new_logo_nephro">
            <a:extLst>
              <a:ext uri="{FF2B5EF4-FFF2-40B4-BE49-F238E27FC236}">
                <a16:creationId xmlns:a16="http://schemas.microsoft.com/office/drawing/2014/main" id="{4A06DB78-C438-4763-B0BF-7864AF0E8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9" y="6237288"/>
            <a:ext cx="16732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6">
            <a:extLst>
              <a:ext uri="{FF2B5EF4-FFF2-40B4-BE49-F238E27FC236}">
                <a16:creationId xmlns:a16="http://schemas.microsoft.com/office/drawing/2014/main" id="{22FDC266-FBED-46C5-9374-2DBB89C07608}"/>
              </a:ext>
            </a:extLst>
          </p:cNvPr>
          <p:cNvSpPr txBox="1">
            <a:spLocks noChangeArrowheads="1"/>
          </p:cNvSpPr>
          <p:nvPr/>
        </p:nvSpPr>
        <p:spPr bwMode="auto">
          <a:xfrm>
            <a:off x="1665288" y="6211889"/>
            <a:ext cx="7239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eaLnBrk="1">
              <a:lnSpc>
                <a:spcPct val="97000"/>
              </a:lnSpc>
              <a:buClr>
                <a:srgbClr val="FFFFFF"/>
              </a:buClr>
              <a:buSzPct val="45000"/>
              <a:buFont typeface="StarSymbol" charset="0"/>
              <a:buNone/>
              <a:defRPr/>
            </a:pPr>
            <a:r>
              <a:rPr lang="en-GB" sz="1050" dirty="0" err="1"/>
              <a:t>Braam</a:t>
            </a:r>
            <a:r>
              <a:rPr lang="en-GB" sz="1050" dirty="0"/>
              <a:t> B </a:t>
            </a:r>
            <a:r>
              <a:rPr lang="en-GB" sz="1050" i="1" dirty="0"/>
              <a:t>et al. </a:t>
            </a:r>
            <a:r>
              <a:rPr lang="en-GB" sz="1050" dirty="0"/>
              <a:t>(2007) </a:t>
            </a:r>
            <a:r>
              <a:rPr lang="en-US" sz="1050" dirty="0"/>
              <a:t>Technology Insight: innovative options for end-stage renal disease</a:t>
            </a:r>
            <a:r>
              <a:rPr lang="en-US" sz="1050" dirty="0">
                <a:cs typeface="Arial" charset="0"/>
              </a:rPr>
              <a:t>—</a:t>
            </a:r>
            <a:r>
              <a:rPr lang="en-US" sz="1050" dirty="0"/>
              <a:t>from kidney</a:t>
            </a:r>
            <a:r>
              <a:rPr lang="cs-CZ" sz="1050" dirty="0"/>
              <a:t> </a:t>
            </a:r>
            <a:r>
              <a:rPr lang="en-US" sz="1050" dirty="0"/>
              <a:t>refurbishment to artificial kidney </a:t>
            </a:r>
            <a:r>
              <a:rPr lang="en-US" sz="1050" i="1" dirty="0"/>
              <a:t>Nat </a:t>
            </a:r>
            <a:r>
              <a:rPr lang="en-US" sz="1050" i="1" dirty="0" err="1"/>
              <a:t>Clin</a:t>
            </a:r>
            <a:r>
              <a:rPr lang="en-US" sz="1050" i="1" dirty="0"/>
              <a:t> </a:t>
            </a:r>
            <a:r>
              <a:rPr lang="en-US" sz="1050" i="1" dirty="0" err="1"/>
              <a:t>Pract</a:t>
            </a:r>
            <a:r>
              <a:rPr lang="en-US" sz="1050" i="1" dirty="0"/>
              <a:t> </a:t>
            </a:r>
            <a:r>
              <a:rPr lang="en-US" sz="1050" i="1" dirty="0" err="1"/>
              <a:t>Nephrol</a:t>
            </a:r>
            <a:r>
              <a:rPr lang="en-US" sz="1050" dirty="0"/>
              <a:t> </a:t>
            </a:r>
            <a:r>
              <a:rPr lang="en-US" sz="1050" b="1" dirty="0"/>
              <a:t>3:</a:t>
            </a:r>
            <a:r>
              <a:rPr lang="en-US" sz="1050" dirty="0"/>
              <a:t> 564–572 doi:10.1038/</a:t>
            </a:r>
            <a:r>
              <a:rPr lang="en-GB" sz="1050" dirty="0"/>
              <a:t>ncpneph0600</a:t>
            </a:r>
          </a:p>
        </p:txBody>
      </p:sp>
      <p:sp>
        <p:nvSpPr>
          <p:cNvPr id="44036" name="TextBox 17">
            <a:extLst>
              <a:ext uri="{FF2B5EF4-FFF2-40B4-BE49-F238E27FC236}">
                <a16:creationId xmlns:a16="http://schemas.microsoft.com/office/drawing/2014/main" id="{BBCE76B1-51FE-479C-8086-1A9B225175FF}"/>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44037" name="Nadpis 1">
            <a:extLst>
              <a:ext uri="{FF2B5EF4-FFF2-40B4-BE49-F238E27FC236}">
                <a16:creationId xmlns:a16="http://schemas.microsoft.com/office/drawing/2014/main" id="{8C04F044-8E15-4728-AB0D-FCCC89E3B47B}"/>
              </a:ext>
            </a:extLst>
          </p:cNvPr>
          <p:cNvSpPr txBox="1">
            <a:spLocks/>
          </p:cNvSpPr>
          <p:nvPr/>
        </p:nvSpPr>
        <p:spPr bwMode="auto">
          <a:xfrm>
            <a:off x="334963" y="57150"/>
            <a:ext cx="85693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200" b="1" dirty="0">
                <a:solidFill>
                  <a:schemeClr val="tx2"/>
                </a:solidFill>
                <a:latin typeface="Calibri" panose="020F0502020204030204" pitchFamily="34" charset="0"/>
              </a:rPr>
              <a:t>Kontinuální model vývojové plasticity</a:t>
            </a:r>
            <a:endParaRPr lang="en-GB" altLang="cs-CZ" sz="3200" b="1" dirty="0">
              <a:solidFill>
                <a:schemeClr val="tx2"/>
              </a:solidFill>
              <a:latin typeface="Calibri" panose="020F0502020204030204" pitchFamily="34" charset="0"/>
            </a:endParaRPr>
          </a:p>
        </p:txBody>
      </p:sp>
      <p:sp>
        <p:nvSpPr>
          <p:cNvPr id="2" name="Rectangle 1">
            <a:extLst>
              <a:ext uri="{FF2B5EF4-FFF2-40B4-BE49-F238E27FC236}">
                <a16:creationId xmlns:a16="http://schemas.microsoft.com/office/drawing/2014/main" id="{21266AAE-AE68-49E8-AB9A-75DA1954511E}"/>
              </a:ext>
            </a:extLst>
          </p:cNvPr>
          <p:cNvSpPr/>
          <p:nvPr/>
        </p:nvSpPr>
        <p:spPr>
          <a:xfrm>
            <a:off x="7240589" y="966789"/>
            <a:ext cx="4158511" cy="461665"/>
          </a:xfrm>
          <a:prstGeom prst="rect">
            <a:avLst/>
          </a:prstGeom>
        </p:spPr>
        <p:txBody>
          <a:bodyPr wrap="none">
            <a:spAutoFit/>
          </a:bodyPr>
          <a:lstStyle/>
          <a:p>
            <a:pPr eaLnBrk="1" hangingPunct="1">
              <a:defRPr/>
            </a:pPr>
            <a:r>
              <a:rPr lang="cs-CZ" b="1" dirty="0">
                <a:solidFill>
                  <a:schemeClr val="bg1">
                    <a:lumMod val="50000"/>
                  </a:schemeClr>
                </a:solidFill>
              </a:rPr>
              <a:t>Vývojová plasticita v čase</a:t>
            </a:r>
            <a:endParaRPr lang="en-US" b="1" dirty="0">
              <a:solidFill>
                <a:schemeClr val="bg1">
                  <a:lumMod val="50000"/>
                </a:schemeClr>
              </a:solidFill>
            </a:endParaRPr>
          </a:p>
        </p:txBody>
      </p:sp>
      <p:pic>
        <p:nvPicPr>
          <p:cNvPr id="44039" name="Picture 2">
            <a:extLst>
              <a:ext uri="{FF2B5EF4-FFF2-40B4-BE49-F238E27FC236}">
                <a16:creationId xmlns:a16="http://schemas.microsoft.com/office/drawing/2014/main" id="{8694A6C9-3E2B-46BB-89F5-36773FFAE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257425"/>
            <a:ext cx="8139113"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4006CE8E-CFAE-4110-A331-F7055EA901CB}"/>
              </a:ext>
            </a:extLst>
          </p:cNvPr>
          <p:cNvSpPr>
            <a:spLocks noChangeArrowheads="1"/>
          </p:cNvSpPr>
          <p:nvPr/>
        </p:nvSpPr>
        <p:spPr bwMode="auto">
          <a:xfrm>
            <a:off x="1127920" y="3838781"/>
            <a:ext cx="9974262" cy="2705100"/>
          </a:xfrm>
          <a:prstGeom prst="rect">
            <a:avLst/>
          </a:prstGeom>
          <a:solidFill>
            <a:schemeClr val="tx1">
              <a:lumMod val="50000"/>
            </a:schemeClr>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fr-FR"/>
          </a:p>
        </p:txBody>
      </p:sp>
      <p:sp>
        <p:nvSpPr>
          <p:cNvPr id="12292" name="Text Box 5">
            <a:extLst>
              <a:ext uri="{FF2B5EF4-FFF2-40B4-BE49-F238E27FC236}">
                <a16:creationId xmlns:a16="http://schemas.microsoft.com/office/drawing/2014/main" id="{A3ED6901-C61E-422D-9137-24938A9C84F5}"/>
              </a:ext>
            </a:extLst>
          </p:cNvPr>
          <p:cNvSpPr txBox="1">
            <a:spLocks noChangeArrowheads="1"/>
          </p:cNvSpPr>
          <p:nvPr/>
        </p:nvSpPr>
        <p:spPr bwMode="auto">
          <a:xfrm>
            <a:off x="1278732" y="4045478"/>
            <a:ext cx="29418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sz="2800" b="1" dirty="0" err="1">
                <a:solidFill>
                  <a:schemeClr val="bg1"/>
                </a:solidFill>
              </a:rPr>
              <a:t>White</a:t>
            </a:r>
            <a:r>
              <a:rPr lang="cs-CZ" altLang="fr-FR" sz="2800" b="1" dirty="0">
                <a:solidFill>
                  <a:schemeClr val="bg1"/>
                </a:solidFill>
              </a:rPr>
              <a:t> adipocyte</a:t>
            </a:r>
            <a:endParaRPr lang="fr-FR" altLang="fr-FR" sz="2800" b="1" dirty="0">
              <a:solidFill>
                <a:schemeClr val="bg1"/>
              </a:solidFill>
            </a:endParaRPr>
          </a:p>
        </p:txBody>
      </p:sp>
      <p:grpSp>
        <p:nvGrpSpPr>
          <p:cNvPr id="12293" name="Group 6">
            <a:extLst>
              <a:ext uri="{FF2B5EF4-FFF2-40B4-BE49-F238E27FC236}">
                <a16:creationId xmlns:a16="http://schemas.microsoft.com/office/drawing/2014/main" id="{1F9C6556-B403-4E78-B785-2352828AC328}"/>
              </a:ext>
            </a:extLst>
          </p:cNvPr>
          <p:cNvGrpSpPr>
            <a:grpSpLocks/>
          </p:cNvGrpSpPr>
          <p:nvPr/>
        </p:nvGrpSpPr>
        <p:grpSpPr bwMode="auto">
          <a:xfrm>
            <a:off x="1454944" y="4705878"/>
            <a:ext cx="1612900" cy="1536700"/>
            <a:chOff x="3913" y="1061"/>
            <a:chExt cx="1771" cy="1587"/>
          </a:xfrm>
        </p:grpSpPr>
        <p:sp>
          <p:nvSpPr>
            <p:cNvPr id="12446" name="Oval 7">
              <a:extLst>
                <a:ext uri="{FF2B5EF4-FFF2-40B4-BE49-F238E27FC236}">
                  <a16:creationId xmlns:a16="http://schemas.microsoft.com/office/drawing/2014/main" id="{8887FCF4-946D-44E8-A189-398F28DA3ABA}"/>
                </a:ext>
              </a:extLst>
            </p:cNvPr>
            <p:cNvSpPr>
              <a:spLocks noChangeAspect="1" noChangeArrowheads="1"/>
            </p:cNvSpPr>
            <p:nvPr/>
          </p:nvSpPr>
          <p:spPr bwMode="auto">
            <a:xfrm>
              <a:off x="3913" y="1061"/>
              <a:ext cx="1771" cy="1587"/>
            </a:xfrm>
            <a:prstGeom prst="ellipse">
              <a:avLst/>
            </a:prstGeom>
            <a:solidFill>
              <a:srgbClr val="FFFFCC"/>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7" name="Oval 8">
              <a:extLst>
                <a:ext uri="{FF2B5EF4-FFF2-40B4-BE49-F238E27FC236}">
                  <a16:creationId xmlns:a16="http://schemas.microsoft.com/office/drawing/2014/main" id="{ADAFC7E4-59AD-40A2-8485-182F62DC9FA6}"/>
                </a:ext>
              </a:extLst>
            </p:cNvPr>
            <p:cNvSpPr>
              <a:spLocks noChangeAspect="1" noChangeArrowheads="1"/>
            </p:cNvSpPr>
            <p:nvPr/>
          </p:nvSpPr>
          <p:spPr bwMode="auto">
            <a:xfrm>
              <a:off x="3966" y="1119"/>
              <a:ext cx="1472" cy="1472"/>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8" name="Oval 9">
              <a:extLst>
                <a:ext uri="{FF2B5EF4-FFF2-40B4-BE49-F238E27FC236}">
                  <a16:creationId xmlns:a16="http://schemas.microsoft.com/office/drawing/2014/main" id="{FD7F1ED4-8B03-4841-9FA4-443F0111B2BB}"/>
                </a:ext>
              </a:extLst>
            </p:cNvPr>
            <p:cNvSpPr>
              <a:spLocks noChangeAspect="1" noChangeArrowheads="1"/>
            </p:cNvSpPr>
            <p:nvPr/>
          </p:nvSpPr>
          <p:spPr bwMode="auto">
            <a:xfrm>
              <a:off x="5489" y="1693"/>
              <a:ext cx="109" cy="323"/>
            </a:xfrm>
            <a:prstGeom prst="ellipse">
              <a:avLst/>
            </a:prstGeom>
            <a:gradFill rotWithShape="1">
              <a:gsLst>
                <a:gs pos="0">
                  <a:srgbClr val="000000"/>
                </a:gs>
                <a:gs pos="50000">
                  <a:srgbClr val="666666"/>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nvGrpSpPr>
            <p:cNvPr id="12449" name="Group 10">
              <a:extLst>
                <a:ext uri="{FF2B5EF4-FFF2-40B4-BE49-F238E27FC236}">
                  <a16:creationId xmlns:a16="http://schemas.microsoft.com/office/drawing/2014/main" id="{DA33F418-9811-46B3-8306-5198B3244364}"/>
                </a:ext>
              </a:extLst>
            </p:cNvPr>
            <p:cNvGrpSpPr>
              <a:grpSpLocks noChangeAspect="1"/>
            </p:cNvGrpSpPr>
            <p:nvPr/>
          </p:nvGrpSpPr>
          <p:grpSpPr bwMode="auto">
            <a:xfrm rot="-3578275">
              <a:off x="5280" y="2261"/>
              <a:ext cx="216" cy="115"/>
              <a:chOff x="1567" y="1859"/>
              <a:chExt cx="1113" cy="689"/>
            </a:xfrm>
          </p:grpSpPr>
          <p:sp>
            <p:nvSpPr>
              <p:cNvPr id="12456" name="Freeform 11">
                <a:extLst>
                  <a:ext uri="{FF2B5EF4-FFF2-40B4-BE49-F238E27FC236}">
                    <a16:creationId xmlns:a16="http://schemas.microsoft.com/office/drawing/2014/main" id="{1B02EE3D-0747-4ED6-AF00-8BE4BE2B7E71}"/>
                  </a:ext>
                </a:extLst>
              </p:cNvPr>
              <p:cNvSpPr>
                <a:spLocks noChangeAspect="1"/>
              </p:cNvSpPr>
              <p:nvPr/>
            </p:nvSpPr>
            <p:spPr bwMode="auto">
              <a:xfrm>
                <a:off x="1567" y="1859"/>
                <a:ext cx="1113" cy="689"/>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gradFill rotWithShape="1">
                <a:gsLst>
                  <a:gs pos="0">
                    <a:srgbClr val="C34E00"/>
                  </a:gs>
                  <a:gs pos="50000">
                    <a:srgbClr val="FF6600"/>
                  </a:gs>
                  <a:gs pos="100000">
                    <a:srgbClr val="C34E00"/>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57" name="Freeform 12">
                <a:extLst>
                  <a:ext uri="{FF2B5EF4-FFF2-40B4-BE49-F238E27FC236}">
                    <a16:creationId xmlns:a16="http://schemas.microsoft.com/office/drawing/2014/main" id="{65EE76C5-C9D9-4896-A9D3-D37E7CCE8F55}"/>
                  </a:ext>
                </a:extLst>
              </p:cNvPr>
              <p:cNvSpPr>
                <a:spLocks noChangeAspect="1"/>
              </p:cNvSpPr>
              <p:nvPr/>
            </p:nvSpPr>
            <p:spPr bwMode="auto">
              <a:xfrm>
                <a:off x="1641" y="1918"/>
                <a:ext cx="971" cy="56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2450" name="Group 13">
              <a:extLst>
                <a:ext uri="{FF2B5EF4-FFF2-40B4-BE49-F238E27FC236}">
                  <a16:creationId xmlns:a16="http://schemas.microsoft.com/office/drawing/2014/main" id="{9CC0ADA8-AA4E-4C51-ABE5-675E296AD301}"/>
                </a:ext>
              </a:extLst>
            </p:cNvPr>
            <p:cNvGrpSpPr>
              <a:grpSpLocks noChangeAspect="1"/>
            </p:cNvGrpSpPr>
            <p:nvPr/>
          </p:nvGrpSpPr>
          <p:grpSpPr bwMode="auto">
            <a:xfrm rot="3675788">
              <a:off x="5398" y="2055"/>
              <a:ext cx="212" cy="112"/>
              <a:chOff x="1567" y="1859"/>
              <a:chExt cx="1113" cy="689"/>
            </a:xfrm>
          </p:grpSpPr>
          <p:sp>
            <p:nvSpPr>
              <p:cNvPr id="12454" name="Freeform 14">
                <a:extLst>
                  <a:ext uri="{FF2B5EF4-FFF2-40B4-BE49-F238E27FC236}">
                    <a16:creationId xmlns:a16="http://schemas.microsoft.com/office/drawing/2014/main" id="{DE228C15-DC19-4550-A342-E02D28B93996}"/>
                  </a:ext>
                </a:extLst>
              </p:cNvPr>
              <p:cNvSpPr>
                <a:spLocks noChangeAspect="1"/>
              </p:cNvSpPr>
              <p:nvPr/>
            </p:nvSpPr>
            <p:spPr bwMode="auto">
              <a:xfrm>
                <a:off x="1567" y="1859"/>
                <a:ext cx="1113" cy="689"/>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gradFill rotWithShape="1">
                <a:gsLst>
                  <a:gs pos="0">
                    <a:srgbClr val="C34E00"/>
                  </a:gs>
                  <a:gs pos="50000">
                    <a:srgbClr val="FF6600"/>
                  </a:gs>
                  <a:gs pos="100000">
                    <a:srgbClr val="C34E00"/>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55" name="Freeform 15">
                <a:extLst>
                  <a:ext uri="{FF2B5EF4-FFF2-40B4-BE49-F238E27FC236}">
                    <a16:creationId xmlns:a16="http://schemas.microsoft.com/office/drawing/2014/main" id="{5EE1572E-1300-44EE-ADBF-70C21FDD0E91}"/>
                  </a:ext>
                </a:extLst>
              </p:cNvPr>
              <p:cNvSpPr>
                <a:spLocks noChangeAspect="1"/>
              </p:cNvSpPr>
              <p:nvPr/>
            </p:nvSpPr>
            <p:spPr bwMode="auto">
              <a:xfrm>
                <a:off x="1641" y="1918"/>
                <a:ext cx="971" cy="56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2451" name="Group 16">
              <a:extLst>
                <a:ext uri="{FF2B5EF4-FFF2-40B4-BE49-F238E27FC236}">
                  <a16:creationId xmlns:a16="http://schemas.microsoft.com/office/drawing/2014/main" id="{CC5B5438-BCAD-4989-8FF8-28673DB763E6}"/>
                </a:ext>
              </a:extLst>
            </p:cNvPr>
            <p:cNvGrpSpPr>
              <a:grpSpLocks noChangeAspect="1"/>
            </p:cNvGrpSpPr>
            <p:nvPr/>
          </p:nvGrpSpPr>
          <p:grpSpPr bwMode="auto">
            <a:xfrm rot="3675788">
              <a:off x="5363" y="1464"/>
              <a:ext cx="221" cy="117"/>
              <a:chOff x="1567" y="1859"/>
              <a:chExt cx="1113" cy="689"/>
            </a:xfrm>
          </p:grpSpPr>
          <p:sp>
            <p:nvSpPr>
              <p:cNvPr id="12452" name="Freeform 17">
                <a:extLst>
                  <a:ext uri="{FF2B5EF4-FFF2-40B4-BE49-F238E27FC236}">
                    <a16:creationId xmlns:a16="http://schemas.microsoft.com/office/drawing/2014/main" id="{A2AA8C31-3194-488D-9788-D664D52CAE8C}"/>
                  </a:ext>
                </a:extLst>
              </p:cNvPr>
              <p:cNvSpPr>
                <a:spLocks noChangeAspect="1"/>
              </p:cNvSpPr>
              <p:nvPr/>
            </p:nvSpPr>
            <p:spPr bwMode="auto">
              <a:xfrm>
                <a:off x="1567" y="1859"/>
                <a:ext cx="1113" cy="689"/>
              </a:xfrm>
              <a:custGeom>
                <a:avLst/>
                <a:gdLst>
                  <a:gd name="T0" fmla="*/ 404 w 1113"/>
                  <a:gd name="T1" fmla="*/ 19 h 689"/>
                  <a:gd name="T2" fmla="*/ 296 w 1113"/>
                  <a:gd name="T3" fmla="*/ 46 h 689"/>
                  <a:gd name="T4" fmla="*/ 215 w 1113"/>
                  <a:gd name="T5" fmla="*/ 76 h 689"/>
                  <a:gd name="T6" fmla="*/ 158 w 1113"/>
                  <a:gd name="T7" fmla="*/ 106 h 689"/>
                  <a:gd name="T8" fmla="*/ 98 w 1113"/>
                  <a:gd name="T9" fmla="*/ 142 h 689"/>
                  <a:gd name="T10" fmla="*/ 41 w 1113"/>
                  <a:gd name="T11" fmla="*/ 202 h 689"/>
                  <a:gd name="T12" fmla="*/ 11 w 1113"/>
                  <a:gd name="T13" fmla="*/ 286 h 689"/>
                  <a:gd name="T14" fmla="*/ 2 w 1113"/>
                  <a:gd name="T15" fmla="*/ 376 h 689"/>
                  <a:gd name="T16" fmla="*/ 23 w 1113"/>
                  <a:gd name="T17" fmla="*/ 481 h 689"/>
                  <a:gd name="T18" fmla="*/ 59 w 1113"/>
                  <a:gd name="T19" fmla="*/ 526 h 689"/>
                  <a:gd name="T20" fmla="*/ 107 w 1113"/>
                  <a:gd name="T21" fmla="*/ 562 h 689"/>
                  <a:gd name="T22" fmla="*/ 167 w 1113"/>
                  <a:gd name="T23" fmla="*/ 598 h 689"/>
                  <a:gd name="T24" fmla="*/ 287 w 1113"/>
                  <a:gd name="T25" fmla="*/ 649 h 689"/>
                  <a:gd name="T26" fmla="*/ 419 w 1113"/>
                  <a:gd name="T27" fmla="*/ 676 h 689"/>
                  <a:gd name="T28" fmla="*/ 563 w 1113"/>
                  <a:gd name="T29" fmla="*/ 688 h 689"/>
                  <a:gd name="T30" fmla="*/ 758 w 1113"/>
                  <a:gd name="T31" fmla="*/ 667 h 689"/>
                  <a:gd name="T32" fmla="*/ 941 w 1113"/>
                  <a:gd name="T33" fmla="*/ 598 h 689"/>
                  <a:gd name="T34" fmla="*/ 1052 w 1113"/>
                  <a:gd name="T35" fmla="*/ 499 h 689"/>
                  <a:gd name="T36" fmla="*/ 1097 w 1113"/>
                  <a:gd name="T37" fmla="*/ 397 h 689"/>
                  <a:gd name="T38" fmla="*/ 1103 w 1113"/>
                  <a:gd name="T39" fmla="*/ 292 h 689"/>
                  <a:gd name="T40" fmla="*/ 1034 w 1113"/>
                  <a:gd name="T41" fmla="*/ 178 h 689"/>
                  <a:gd name="T42" fmla="*/ 920 w 1113"/>
                  <a:gd name="T43" fmla="*/ 85 h 689"/>
                  <a:gd name="T44" fmla="*/ 755 w 1113"/>
                  <a:gd name="T45" fmla="*/ 28 h 689"/>
                  <a:gd name="T46" fmla="*/ 653 w 1113"/>
                  <a:gd name="T47" fmla="*/ 4 h 689"/>
                  <a:gd name="T48" fmla="*/ 536 w 1113"/>
                  <a:gd name="T49" fmla="*/ 4 h 689"/>
                  <a:gd name="T50" fmla="*/ 473 w 1113"/>
                  <a:gd name="T51" fmla="*/ 7 h 689"/>
                  <a:gd name="T52" fmla="*/ 404 w 1113"/>
                  <a:gd name="T53" fmla="*/ 19 h 6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3"/>
                  <a:gd name="T82" fmla="*/ 0 h 689"/>
                  <a:gd name="T83" fmla="*/ 1113 w 1113"/>
                  <a:gd name="T84" fmla="*/ 689 h 6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3" h="689">
                    <a:moveTo>
                      <a:pt x="404" y="19"/>
                    </a:moveTo>
                    <a:cubicBezTo>
                      <a:pt x="378" y="24"/>
                      <a:pt x="327" y="37"/>
                      <a:pt x="296" y="46"/>
                    </a:cubicBezTo>
                    <a:cubicBezTo>
                      <a:pt x="265" y="55"/>
                      <a:pt x="238" y="66"/>
                      <a:pt x="215" y="76"/>
                    </a:cubicBezTo>
                    <a:cubicBezTo>
                      <a:pt x="192" y="86"/>
                      <a:pt x="177" y="95"/>
                      <a:pt x="158" y="106"/>
                    </a:cubicBezTo>
                    <a:cubicBezTo>
                      <a:pt x="139" y="117"/>
                      <a:pt x="117" y="126"/>
                      <a:pt x="98" y="142"/>
                    </a:cubicBezTo>
                    <a:cubicBezTo>
                      <a:pt x="79" y="158"/>
                      <a:pt x="55" y="178"/>
                      <a:pt x="41" y="202"/>
                    </a:cubicBezTo>
                    <a:cubicBezTo>
                      <a:pt x="27" y="226"/>
                      <a:pt x="17" y="257"/>
                      <a:pt x="11" y="286"/>
                    </a:cubicBezTo>
                    <a:cubicBezTo>
                      <a:pt x="5" y="315"/>
                      <a:pt x="0" y="344"/>
                      <a:pt x="2" y="376"/>
                    </a:cubicBezTo>
                    <a:cubicBezTo>
                      <a:pt x="4" y="408"/>
                      <a:pt x="13" y="456"/>
                      <a:pt x="23" y="481"/>
                    </a:cubicBezTo>
                    <a:cubicBezTo>
                      <a:pt x="33" y="506"/>
                      <a:pt x="45" y="513"/>
                      <a:pt x="59" y="526"/>
                    </a:cubicBezTo>
                    <a:cubicBezTo>
                      <a:pt x="73" y="539"/>
                      <a:pt x="89" y="550"/>
                      <a:pt x="107" y="562"/>
                    </a:cubicBezTo>
                    <a:cubicBezTo>
                      <a:pt x="125" y="574"/>
                      <a:pt x="137" y="584"/>
                      <a:pt x="167" y="598"/>
                    </a:cubicBezTo>
                    <a:cubicBezTo>
                      <a:pt x="197" y="612"/>
                      <a:pt x="245" y="636"/>
                      <a:pt x="287" y="649"/>
                    </a:cubicBezTo>
                    <a:cubicBezTo>
                      <a:pt x="329" y="662"/>
                      <a:pt x="373" y="670"/>
                      <a:pt x="419" y="676"/>
                    </a:cubicBezTo>
                    <a:cubicBezTo>
                      <a:pt x="465" y="682"/>
                      <a:pt x="507" y="689"/>
                      <a:pt x="563" y="688"/>
                    </a:cubicBezTo>
                    <a:cubicBezTo>
                      <a:pt x="619" y="687"/>
                      <a:pt x="695" y="682"/>
                      <a:pt x="758" y="667"/>
                    </a:cubicBezTo>
                    <a:cubicBezTo>
                      <a:pt x="821" y="652"/>
                      <a:pt x="892" y="626"/>
                      <a:pt x="941" y="598"/>
                    </a:cubicBezTo>
                    <a:cubicBezTo>
                      <a:pt x="990" y="570"/>
                      <a:pt x="1026" y="533"/>
                      <a:pt x="1052" y="499"/>
                    </a:cubicBezTo>
                    <a:cubicBezTo>
                      <a:pt x="1078" y="465"/>
                      <a:pt x="1089" y="431"/>
                      <a:pt x="1097" y="397"/>
                    </a:cubicBezTo>
                    <a:cubicBezTo>
                      <a:pt x="1105" y="363"/>
                      <a:pt x="1113" y="328"/>
                      <a:pt x="1103" y="292"/>
                    </a:cubicBezTo>
                    <a:cubicBezTo>
                      <a:pt x="1093" y="256"/>
                      <a:pt x="1064" y="212"/>
                      <a:pt x="1034" y="178"/>
                    </a:cubicBezTo>
                    <a:cubicBezTo>
                      <a:pt x="1004" y="144"/>
                      <a:pt x="966" y="110"/>
                      <a:pt x="920" y="85"/>
                    </a:cubicBezTo>
                    <a:cubicBezTo>
                      <a:pt x="874" y="60"/>
                      <a:pt x="800" y="42"/>
                      <a:pt x="755" y="28"/>
                    </a:cubicBezTo>
                    <a:cubicBezTo>
                      <a:pt x="710" y="14"/>
                      <a:pt x="689" y="8"/>
                      <a:pt x="653" y="4"/>
                    </a:cubicBezTo>
                    <a:cubicBezTo>
                      <a:pt x="617" y="0"/>
                      <a:pt x="566" y="3"/>
                      <a:pt x="536" y="4"/>
                    </a:cubicBezTo>
                    <a:cubicBezTo>
                      <a:pt x="506" y="5"/>
                      <a:pt x="495" y="5"/>
                      <a:pt x="473" y="7"/>
                    </a:cubicBezTo>
                    <a:cubicBezTo>
                      <a:pt x="451" y="9"/>
                      <a:pt x="418" y="17"/>
                      <a:pt x="404" y="19"/>
                    </a:cubicBezTo>
                    <a:close/>
                  </a:path>
                </a:pathLst>
              </a:custGeom>
              <a:gradFill rotWithShape="1">
                <a:gsLst>
                  <a:gs pos="0">
                    <a:srgbClr val="C34E00"/>
                  </a:gs>
                  <a:gs pos="50000">
                    <a:srgbClr val="FF6600"/>
                  </a:gs>
                  <a:gs pos="100000">
                    <a:srgbClr val="C34E00"/>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53" name="Freeform 18">
                <a:extLst>
                  <a:ext uri="{FF2B5EF4-FFF2-40B4-BE49-F238E27FC236}">
                    <a16:creationId xmlns:a16="http://schemas.microsoft.com/office/drawing/2014/main" id="{124FA865-7DC7-4343-ACC3-141FEFCA67AB}"/>
                  </a:ext>
                </a:extLst>
              </p:cNvPr>
              <p:cNvSpPr>
                <a:spLocks noChangeAspect="1"/>
              </p:cNvSpPr>
              <p:nvPr/>
            </p:nvSpPr>
            <p:spPr bwMode="auto">
              <a:xfrm>
                <a:off x="1641" y="1918"/>
                <a:ext cx="971" cy="566"/>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317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sp>
        <p:nvSpPr>
          <p:cNvPr id="12294" name="Line 19">
            <a:extLst>
              <a:ext uri="{FF2B5EF4-FFF2-40B4-BE49-F238E27FC236}">
                <a16:creationId xmlns:a16="http://schemas.microsoft.com/office/drawing/2014/main" id="{7397D695-1472-4C03-9729-4CA56BF9E552}"/>
              </a:ext>
            </a:extLst>
          </p:cNvPr>
          <p:cNvSpPr>
            <a:spLocks noChangeShapeType="1"/>
          </p:cNvSpPr>
          <p:nvPr/>
        </p:nvSpPr>
        <p:spPr bwMode="auto">
          <a:xfrm rot="16200000">
            <a:off x="3785394" y="5090053"/>
            <a:ext cx="1588" cy="646112"/>
          </a:xfrm>
          <a:prstGeom prst="line">
            <a:avLst/>
          </a:prstGeom>
          <a:noFill/>
          <a:ln w="5715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2295" name="Text Box 20">
            <a:extLst>
              <a:ext uri="{FF2B5EF4-FFF2-40B4-BE49-F238E27FC236}">
                <a16:creationId xmlns:a16="http://schemas.microsoft.com/office/drawing/2014/main" id="{FDE2FEC7-F29A-4517-AE3B-E9AA2720E865}"/>
              </a:ext>
            </a:extLst>
          </p:cNvPr>
          <p:cNvSpPr txBox="1">
            <a:spLocks noChangeArrowheads="1"/>
          </p:cNvSpPr>
          <p:nvPr/>
        </p:nvSpPr>
        <p:spPr bwMode="auto">
          <a:xfrm>
            <a:off x="4590657" y="3912845"/>
            <a:ext cx="51466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b="1" dirty="0" err="1">
                <a:solidFill>
                  <a:schemeClr val="bg1"/>
                </a:solidFill>
              </a:rPr>
              <a:t>Unilocular</a:t>
            </a:r>
            <a:r>
              <a:rPr lang="cs-CZ" altLang="cs-CZ" sz="2000" b="1" dirty="0">
                <a:solidFill>
                  <a:schemeClr val="bg1"/>
                </a:solidFill>
              </a:rPr>
              <a:t> </a:t>
            </a:r>
            <a:r>
              <a:rPr lang="fr-FR" altLang="cs-CZ" sz="2000" b="1" dirty="0">
                <a:solidFill>
                  <a:schemeClr val="bg1"/>
                </a:solidFill>
              </a:rPr>
              <a:t>(</a:t>
            </a:r>
            <a:r>
              <a:rPr lang="fr-FR" altLang="cs-CZ" sz="2000" b="1" dirty="0">
                <a:solidFill>
                  <a:schemeClr val="bg1"/>
                </a:solidFill>
                <a:sym typeface="Wingdings" panose="05000000000000000000" pitchFamily="2" charset="2"/>
              </a:rPr>
              <a:t> 200µm)</a:t>
            </a:r>
          </a:p>
          <a:p>
            <a:pPr eaLnBrk="1" hangingPunct="1"/>
            <a:r>
              <a:rPr lang="cs-CZ" altLang="cs-CZ" sz="2000" b="1" dirty="0" err="1">
                <a:solidFill>
                  <a:schemeClr val="bg1"/>
                </a:solidFill>
              </a:rPr>
              <a:t>Storage</a:t>
            </a:r>
            <a:r>
              <a:rPr lang="cs-CZ" altLang="cs-CZ" sz="2000" b="1" dirty="0">
                <a:solidFill>
                  <a:schemeClr val="bg1"/>
                </a:solidFill>
              </a:rPr>
              <a:t> and </a:t>
            </a:r>
            <a:r>
              <a:rPr lang="cs-CZ" altLang="cs-CZ" sz="2000" b="1" dirty="0" err="1">
                <a:solidFill>
                  <a:schemeClr val="bg1"/>
                </a:solidFill>
              </a:rPr>
              <a:t>mobilization</a:t>
            </a:r>
            <a:r>
              <a:rPr lang="cs-CZ" altLang="cs-CZ" sz="2000" b="1" dirty="0">
                <a:solidFill>
                  <a:schemeClr val="bg1"/>
                </a:solidFill>
              </a:rPr>
              <a:t> </a:t>
            </a:r>
            <a:r>
              <a:rPr lang="cs-CZ" altLang="cs-CZ" sz="2000" b="1" dirty="0" err="1">
                <a:solidFill>
                  <a:schemeClr val="bg1"/>
                </a:solidFill>
              </a:rPr>
              <a:t>of</a:t>
            </a:r>
            <a:r>
              <a:rPr lang="cs-CZ" altLang="cs-CZ" sz="2000" b="1" dirty="0">
                <a:solidFill>
                  <a:schemeClr val="bg1"/>
                </a:solidFill>
              </a:rPr>
              <a:t> </a:t>
            </a:r>
            <a:r>
              <a:rPr lang="cs-CZ" altLang="cs-CZ" sz="2000" b="1" dirty="0" err="1">
                <a:solidFill>
                  <a:schemeClr val="bg1"/>
                </a:solidFill>
              </a:rPr>
              <a:t>lipids</a:t>
            </a:r>
            <a:r>
              <a:rPr lang="fr-FR" altLang="cs-CZ" sz="2000" b="1" dirty="0">
                <a:solidFill>
                  <a:schemeClr val="bg1"/>
                </a:solidFill>
              </a:rPr>
              <a:t>(+++)</a:t>
            </a:r>
          </a:p>
          <a:p>
            <a:pPr eaLnBrk="1" hangingPunct="1"/>
            <a:r>
              <a:rPr lang="fr-FR" altLang="cs-CZ" sz="2000" b="1" dirty="0">
                <a:solidFill>
                  <a:schemeClr val="bg1"/>
                </a:solidFill>
                <a:sym typeface="Wingdings" panose="05000000000000000000" pitchFamily="2" charset="2"/>
              </a:rPr>
              <a:t>Mitochondri</a:t>
            </a:r>
            <a:r>
              <a:rPr lang="cs-CZ" altLang="cs-CZ" sz="2000" b="1" dirty="0">
                <a:solidFill>
                  <a:schemeClr val="bg1"/>
                </a:solidFill>
                <a:sym typeface="Wingdings" panose="05000000000000000000" pitchFamily="2" charset="2"/>
              </a:rPr>
              <a:t>a</a:t>
            </a:r>
            <a:r>
              <a:rPr lang="fr-FR" altLang="cs-CZ" sz="2000" b="1" dirty="0">
                <a:solidFill>
                  <a:schemeClr val="bg1"/>
                </a:solidFill>
                <a:sym typeface="Wingdings" panose="05000000000000000000" pitchFamily="2" charset="2"/>
              </a:rPr>
              <a:t> (+)</a:t>
            </a:r>
            <a:endParaRPr lang="fr-FR" altLang="cs-CZ" sz="2000" b="1" dirty="0">
              <a:solidFill>
                <a:schemeClr val="bg1"/>
              </a:solidFill>
            </a:endParaRPr>
          </a:p>
          <a:p>
            <a:pPr eaLnBrk="1" hangingPunct="1"/>
            <a:r>
              <a:rPr lang="cs-CZ" altLang="cs-CZ" sz="2000" b="1" dirty="0">
                <a:solidFill>
                  <a:schemeClr val="bg1"/>
                </a:solidFill>
              </a:rPr>
              <a:t>Beta </a:t>
            </a:r>
            <a:r>
              <a:rPr lang="cs-CZ" altLang="cs-CZ" sz="2000" b="1" dirty="0" err="1">
                <a:solidFill>
                  <a:schemeClr val="bg1"/>
                </a:solidFill>
              </a:rPr>
              <a:t>oxidation</a:t>
            </a:r>
            <a:r>
              <a:rPr lang="cs-CZ" altLang="cs-CZ" sz="2000" b="1" dirty="0">
                <a:solidFill>
                  <a:schemeClr val="bg1"/>
                </a:solidFill>
              </a:rPr>
              <a:t> </a:t>
            </a:r>
            <a:r>
              <a:rPr lang="fr-FR" altLang="cs-CZ" sz="2000" b="1" dirty="0">
                <a:solidFill>
                  <a:schemeClr val="bg1"/>
                </a:solidFill>
              </a:rPr>
              <a:t>(+)</a:t>
            </a:r>
          </a:p>
          <a:p>
            <a:pPr eaLnBrk="1" hangingPunct="1"/>
            <a:r>
              <a:rPr lang="cs-CZ" altLang="cs-CZ" sz="2000" b="1" dirty="0" err="1">
                <a:solidFill>
                  <a:schemeClr val="bg1"/>
                </a:solidFill>
              </a:rPr>
              <a:t>Respiratory</a:t>
            </a:r>
            <a:r>
              <a:rPr lang="cs-CZ" altLang="cs-CZ" sz="2000" b="1" dirty="0">
                <a:solidFill>
                  <a:schemeClr val="bg1"/>
                </a:solidFill>
              </a:rPr>
              <a:t> </a:t>
            </a:r>
            <a:r>
              <a:rPr lang="cs-CZ" altLang="cs-CZ" sz="2000" b="1" dirty="0" err="1">
                <a:solidFill>
                  <a:schemeClr val="bg1"/>
                </a:solidFill>
              </a:rPr>
              <a:t>chain</a:t>
            </a:r>
            <a:r>
              <a:rPr lang="cs-CZ" altLang="cs-CZ" sz="2000" b="1" dirty="0">
                <a:solidFill>
                  <a:schemeClr val="bg1"/>
                </a:solidFill>
              </a:rPr>
              <a:t> </a:t>
            </a:r>
            <a:r>
              <a:rPr lang="fr-FR" altLang="cs-CZ" sz="2000" b="1" dirty="0">
                <a:solidFill>
                  <a:schemeClr val="bg1"/>
                </a:solidFill>
              </a:rPr>
              <a:t>(+)</a:t>
            </a:r>
          </a:p>
          <a:p>
            <a:pPr eaLnBrk="1" hangingPunct="1"/>
            <a:r>
              <a:rPr lang="fr-FR" altLang="cs-CZ" sz="2000" b="1" dirty="0">
                <a:solidFill>
                  <a:schemeClr val="bg1"/>
                </a:solidFill>
              </a:rPr>
              <a:t>UCP1 (0)</a:t>
            </a:r>
          </a:p>
          <a:p>
            <a:pPr eaLnBrk="1" hangingPunct="1"/>
            <a:endParaRPr lang="fr-FR" altLang="cs-CZ" dirty="0">
              <a:solidFill>
                <a:schemeClr val="bg1"/>
              </a:solidFill>
            </a:endParaRPr>
          </a:p>
          <a:p>
            <a:pPr eaLnBrk="1" hangingPunct="1"/>
            <a:r>
              <a:rPr lang="fr-FR" altLang="cs-CZ" b="1" dirty="0">
                <a:solidFill>
                  <a:schemeClr val="bg1"/>
                </a:solidFill>
              </a:rPr>
              <a:t>PGC-1</a:t>
            </a:r>
            <a:r>
              <a:rPr lang="fr-FR" altLang="cs-CZ" b="1" dirty="0">
                <a:solidFill>
                  <a:schemeClr val="bg1"/>
                </a:solidFill>
                <a:latin typeface="Symbol" panose="05050102010706020507" pitchFamily="18" charset="2"/>
              </a:rPr>
              <a:t>a</a:t>
            </a:r>
            <a:r>
              <a:rPr lang="fr-FR" altLang="cs-CZ" b="1" dirty="0">
                <a:solidFill>
                  <a:schemeClr val="bg1"/>
                </a:solidFill>
              </a:rPr>
              <a:t> </a:t>
            </a:r>
            <a:r>
              <a:rPr lang="fr-FR" altLang="cs-CZ" sz="2000" b="1" dirty="0">
                <a:solidFill>
                  <a:schemeClr val="bg1"/>
                </a:solidFill>
              </a:rPr>
              <a:t>(+)</a:t>
            </a:r>
          </a:p>
        </p:txBody>
      </p:sp>
      <p:grpSp>
        <p:nvGrpSpPr>
          <p:cNvPr id="12296" name="Group 21">
            <a:extLst>
              <a:ext uri="{FF2B5EF4-FFF2-40B4-BE49-F238E27FC236}">
                <a16:creationId xmlns:a16="http://schemas.microsoft.com/office/drawing/2014/main" id="{0CD7C73C-1D00-490C-8B94-26A7A7F8BB25}"/>
              </a:ext>
            </a:extLst>
          </p:cNvPr>
          <p:cNvGrpSpPr>
            <a:grpSpLocks noChangeAspect="1"/>
          </p:cNvGrpSpPr>
          <p:nvPr/>
        </p:nvGrpSpPr>
        <p:grpSpPr bwMode="auto">
          <a:xfrm>
            <a:off x="9741694" y="4055004"/>
            <a:ext cx="922338" cy="1285875"/>
            <a:chOff x="3979" y="94"/>
            <a:chExt cx="786" cy="1258"/>
          </a:xfrm>
        </p:grpSpPr>
        <p:grpSp>
          <p:nvGrpSpPr>
            <p:cNvPr id="12403" name="Group 22">
              <a:extLst>
                <a:ext uri="{FF2B5EF4-FFF2-40B4-BE49-F238E27FC236}">
                  <a16:creationId xmlns:a16="http://schemas.microsoft.com/office/drawing/2014/main" id="{B023DD0A-7842-4EF2-AD3B-EC8310BE6CC2}"/>
                </a:ext>
              </a:extLst>
            </p:cNvPr>
            <p:cNvGrpSpPr>
              <a:grpSpLocks noChangeAspect="1"/>
            </p:cNvGrpSpPr>
            <p:nvPr/>
          </p:nvGrpSpPr>
          <p:grpSpPr bwMode="auto">
            <a:xfrm>
              <a:off x="3979" y="120"/>
              <a:ext cx="786" cy="1232"/>
              <a:chOff x="510" y="620"/>
              <a:chExt cx="771" cy="882"/>
            </a:xfrm>
          </p:grpSpPr>
          <p:sp>
            <p:nvSpPr>
              <p:cNvPr id="12408" name="Freeform 23">
                <a:extLst>
                  <a:ext uri="{FF2B5EF4-FFF2-40B4-BE49-F238E27FC236}">
                    <a16:creationId xmlns:a16="http://schemas.microsoft.com/office/drawing/2014/main" id="{93630BA6-6FAC-4014-942B-2D9B5430D087}"/>
                  </a:ext>
                </a:extLst>
              </p:cNvPr>
              <p:cNvSpPr>
                <a:spLocks noChangeAspect="1"/>
              </p:cNvSpPr>
              <p:nvPr/>
            </p:nvSpPr>
            <p:spPr bwMode="auto">
              <a:xfrm>
                <a:off x="727" y="1434"/>
                <a:ext cx="284" cy="68"/>
              </a:xfrm>
              <a:custGeom>
                <a:avLst/>
                <a:gdLst>
                  <a:gd name="T0" fmla="*/ 3 w 284"/>
                  <a:gd name="T1" fmla="*/ 0 h 68"/>
                  <a:gd name="T2" fmla="*/ 281 w 284"/>
                  <a:gd name="T3" fmla="*/ 0 h 68"/>
                  <a:gd name="T4" fmla="*/ 282 w 284"/>
                  <a:gd name="T5" fmla="*/ 7 h 68"/>
                  <a:gd name="T6" fmla="*/ 283 w 284"/>
                  <a:gd name="T7" fmla="*/ 14 h 68"/>
                  <a:gd name="T8" fmla="*/ 283 w 284"/>
                  <a:gd name="T9" fmla="*/ 21 h 68"/>
                  <a:gd name="T10" fmla="*/ 283 w 284"/>
                  <a:gd name="T11" fmla="*/ 28 h 68"/>
                  <a:gd name="T12" fmla="*/ 283 w 284"/>
                  <a:gd name="T13" fmla="*/ 35 h 68"/>
                  <a:gd name="T14" fmla="*/ 281 w 284"/>
                  <a:gd name="T15" fmla="*/ 41 h 68"/>
                  <a:gd name="T16" fmla="*/ 279 w 284"/>
                  <a:gd name="T17" fmla="*/ 47 h 68"/>
                  <a:gd name="T18" fmla="*/ 275 w 284"/>
                  <a:gd name="T19" fmla="*/ 52 h 68"/>
                  <a:gd name="T20" fmla="*/ 281 w 284"/>
                  <a:gd name="T21" fmla="*/ 67 h 68"/>
                  <a:gd name="T22" fmla="*/ 3 w 284"/>
                  <a:gd name="T23" fmla="*/ 67 h 68"/>
                  <a:gd name="T24" fmla="*/ 8 w 284"/>
                  <a:gd name="T25" fmla="*/ 47 h 68"/>
                  <a:gd name="T26" fmla="*/ 3 w 284"/>
                  <a:gd name="T27" fmla="*/ 43 h 68"/>
                  <a:gd name="T28" fmla="*/ 1 w 284"/>
                  <a:gd name="T29" fmla="*/ 39 h 68"/>
                  <a:gd name="T30" fmla="*/ 1 w 284"/>
                  <a:gd name="T31" fmla="*/ 34 h 68"/>
                  <a:gd name="T32" fmla="*/ 0 w 284"/>
                  <a:gd name="T33" fmla="*/ 28 h 68"/>
                  <a:gd name="T34" fmla="*/ 1 w 284"/>
                  <a:gd name="T35" fmla="*/ 21 h 68"/>
                  <a:gd name="T36" fmla="*/ 1 w 284"/>
                  <a:gd name="T37" fmla="*/ 14 h 68"/>
                  <a:gd name="T38" fmla="*/ 3 w 284"/>
                  <a:gd name="T39" fmla="*/ 6 h 68"/>
                  <a:gd name="T40" fmla="*/ 3 w 284"/>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4"/>
                  <a:gd name="T64" fmla="*/ 0 h 68"/>
                  <a:gd name="T65" fmla="*/ 284 w 284"/>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4" h="68">
                    <a:moveTo>
                      <a:pt x="3" y="0"/>
                    </a:moveTo>
                    <a:lnTo>
                      <a:pt x="281" y="0"/>
                    </a:lnTo>
                    <a:lnTo>
                      <a:pt x="282" y="7"/>
                    </a:lnTo>
                    <a:lnTo>
                      <a:pt x="283" y="14"/>
                    </a:lnTo>
                    <a:lnTo>
                      <a:pt x="283" y="21"/>
                    </a:lnTo>
                    <a:lnTo>
                      <a:pt x="283" y="28"/>
                    </a:lnTo>
                    <a:lnTo>
                      <a:pt x="283" y="35"/>
                    </a:lnTo>
                    <a:lnTo>
                      <a:pt x="281" y="41"/>
                    </a:lnTo>
                    <a:lnTo>
                      <a:pt x="279" y="47"/>
                    </a:lnTo>
                    <a:lnTo>
                      <a:pt x="275" y="52"/>
                    </a:lnTo>
                    <a:lnTo>
                      <a:pt x="281" y="67"/>
                    </a:lnTo>
                    <a:lnTo>
                      <a:pt x="3" y="67"/>
                    </a:lnTo>
                    <a:lnTo>
                      <a:pt x="8" y="47"/>
                    </a:lnTo>
                    <a:lnTo>
                      <a:pt x="3" y="43"/>
                    </a:lnTo>
                    <a:lnTo>
                      <a:pt x="1" y="39"/>
                    </a:lnTo>
                    <a:lnTo>
                      <a:pt x="1" y="34"/>
                    </a:lnTo>
                    <a:lnTo>
                      <a:pt x="0" y="28"/>
                    </a:lnTo>
                    <a:lnTo>
                      <a:pt x="1" y="21"/>
                    </a:lnTo>
                    <a:lnTo>
                      <a:pt x="1" y="14"/>
                    </a:lnTo>
                    <a:lnTo>
                      <a:pt x="3" y="6"/>
                    </a:lnTo>
                    <a:lnTo>
                      <a:pt x="3" y="0"/>
                    </a:lnTo>
                  </a:path>
                </a:pathLst>
              </a:custGeom>
              <a:solidFill>
                <a:srgbClr val="EFB87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9" name="Freeform 24">
                <a:extLst>
                  <a:ext uri="{FF2B5EF4-FFF2-40B4-BE49-F238E27FC236}">
                    <a16:creationId xmlns:a16="http://schemas.microsoft.com/office/drawing/2014/main" id="{94A65FCF-0EFC-4497-9439-4012861709C5}"/>
                  </a:ext>
                </a:extLst>
              </p:cNvPr>
              <p:cNvSpPr>
                <a:spLocks noChangeAspect="1"/>
              </p:cNvSpPr>
              <p:nvPr/>
            </p:nvSpPr>
            <p:spPr bwMode="auto">
              <a:xfrm>
                <a:off x="860" y="1454"/>
                <a:ext cx="19" cy="48"/>
              </a:xfrm>
              <a:custGeom>
                <a:avLst/>
                <a:gdLst>
                  <a:gd name="T0" fmla="*/ 0 w 19"/>
                  <a:gd name="T1" fmla="*/ 0 h 48"/>
                  <a:gd name="T2" fmla="*/ 2 w 19"/>
                  <a:gd name="T3" fmla="*/ 8 h 48"/>
                  <a:gd name="T4" fmla="*/ 6 w 19"/>
                  <a:gd name="T5" fmla="*/ 21 h 48"/>
                  <a:gd name="T6" fmla="*/ 8 w 19"/>
                  <a:gd name="T7" fmla="*/ 34 h 48"/>
                  <a:gd name="T8" fmla="*/ 8 w 19"/>
                  <a:gd name="T9" fmla="*/ 47 h 48"/>
                  <a:gd name="T10" fmla="*/ 10 w 19"/>
                  <a:gd name="T11" fmla="*/ 47 h 48"/>
                  <a:gd name="T12" fmla="*/ 10 w 19"/>
                  <a:gd name="T13" fmla="*/ 41 h 48"/>
                  <a:gd name="T14" fmla="*/ 11 w 19"/>
                  <a:gd name="T15" fmla="*/ 31 h 48"/>
                  <a:gd name="T16" fmla="*/ 14 w 19"/>
                  <a:gd name="T17" fmla="*/ 20 h 48"/>
                  <a:gd name="T18" fmla="*/ 16 w 19"/>
                  <a:gd name="T19" fmla="*/ 9 h 48"/>
                  <a:gd name="T20" fmla="*/ 18 w 19"/>
                  <a:gd name="T21" fmla="*/ 1 h 48"/>
                  <a:gd name="T22" fmla="*/ 0 w 19"/>
                  <a:gd name="T23" fmla="*/ 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48"/>
                  <a:gd name="T38" fmla="*/ 19 w 19"/>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48">
                    <a:moveTo>
                      <a:pt x="0" y="0"/>
                    </a:moveTo>
                    <a:lnTo>
                      <a:pt x="2" y="8"/>
                    </a:lnTo>
                    <a:lnTo>
                      <a:pt x="6" y="21"/>
                    </a:lnTo>
                    <a:lnTo>
                      <a:pt x="8" y="34"/>
                    </a:lnTo>
                    <a:lnTo>
                      <a:pt x="8" y="47"/>
                    </a:lnTo>
                    <a:lnTo>
                      <a:pt x="10" y="47"/>
                    </a:lnTo>
                    <a:lnTo>
                      <a:pt x="10" y="41"/>
                    </a:lnTo>
                    <a:lnTo>
                      <a:pt x="11" y="31"/>
                    </a:lnTo>
                    <a:lnTo>
                      <a:pt x="14" y="20"/>
                    </a:lnTo>
                    <a:lnTo>
                      <a:pt x="16" y="9"/>
                    </a:lnTo>
                    <a:lnTo>
                      <a:pt x="18" y="1"/>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0" name="Freeform 25">
                <a:extLst>
                  <a:ext uri="{FF2B5EF4-FFF2-40B4-BE49-F238E27FC236}">
                    <a16:creationId xmlns:a16="http://schemas.microsoft.com/office/drawing/2014/main" id="{389A6EA3-832F-4F19-ADB3-FD3E9BFDC851}"/>
                  </a:ext>
                </a:extLst>
              </p:cNvPr>
              <p:cNvSpPr>
                <a:spLocks noChangeAspect="1"/>
              </p:cNvSpPr>
              <p:nvPr/>
            </p:nvSpPr>
            <p:spPr bwMode="auto">
              <a:xfrm>
                <a:off x="732" y="1458"/>
                <a:ext cx="38" cy="31"/>
              </a:xfrm>
              <a:custGeom>
                <a:avLst/>
                <a:gdLst>
                  <a:gd name="T0" fmla="*/ 1 w 38"/>
                  <a:gd name="T1" fmla="*/ 0 h 31"/>
                  <a:gd name="T2" fmla="*/ 0 w 38"/>
                  <a:gd name="T3" fmla="*/ 5 h 31"/>
                  <a:gd name="T4" fmla="*/ 0 w 38"/>
                  <a:gd name="T5" fmla="*/ 10 h 31"/>
                  <a:gd name="T6" fmla="*/ 1 w 38"/>
                  <a:gd name="T7" fmla="*/ 15 h 31"/>
                  <a:gd name="T8" fmla="*/ 4 w 38"/>
                  <a:gd name="T9" fmla="*/ 18 h 31"/>
                  <a:gd name="T10" fmla="*/ 12 w 38"/>
                  <a:gd name="T11" fmla="*/ 25 h 31"/>
                  <a:gd name="T12" fmla="*/ 22 w 38"/>
                  <a:gd name="T13" fmla="*/ 29 h 31"/>
                  <a:gd name="T14" fmla="*/ 29 w 38"/>
                  <a:gd name="T15" fmla="*/ 30 h 31"/>
                  <a:gd name="T16" fmla="*/ 37 w 38"/>
                  <a:gd name="T17" fmla="*/ 30 h 31"/>
                  <a:gd name="T18" fmla="*/ 29 w 38"/>
                  <a:gd name="T19" fmla="*/ 29 h 31"/>
                  <a:gd name="T20" fmla="*/ 23 w 38"/>
                  <a:gd name="T21" fmla="*/ 27 h 31"/>
                  <a:gd name="T22" fmla="*/ 14 w 38"/>
                  <a:gd name="T23" fmla="*/ 20 h 31"/>
                  <a:gd name="T24" fmla="*/ 7 w 38"/>
                  <a:gd name="T25" fmla="*/ 11 h 31"/>
                  <a:gd name="T26" fmla="*/ 1 w 38"/>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1"/>
                  <a:gd name="T44" fmla="*/ 38 w 38"/>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1">
                    <a:moveTo>
                      <a:pt x="1" y="0"/>
                    </a:moveTo>
                    <a:lnTo>
                      <a:pt x="0" y="5"/>
                    </a:lnTo>
                    <a:lnTo>
                      <a:pt x="0" y="10"/>
                    </a:lnTo>
                    <a:lnTo>
                      <a:pt x="1" y="15"/>
                    </a:lnTo>
                    <a:lnTo>
                      <a:pt x="4" y="18"/>
                    </a:lnTo>
                    <a:lnTo>
                      <a:pt x="12" y="25"/>
                    </a:lnTo>
                    <a:lnTo>
                      <a:pt x="22" y="29"/>
                    </a:lnTo>
                    <a:lnTo>
                      <a:pt x="29" y="30"/>
                    </a:lnTo>
                    <a:lnTo>
                      <a:pt x="37" y="30"/>
                    </a:lnTo>
                    <a:lnTo>
                      <a:pt x="29" y="29"/>
                    </a:lnTo>
                    <a:lnTo>
                      <a:pt x="23" y="27"/>
                    </a:lnTo>
                    <a:lnTo>
                      <a:pt x="14" y="20"/>
                    </a:lnTo>
                    <a:lnTo>
                      <a:pt x="7" y="11"/>
                    </a:lnTo>
                    <a:lnTo>
                      <a:pt x="1"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1" name="Freeform 26">
                <a:extLst>
                  <a:ext uri="{FF2B5EF4-FFF2-40B4-BE49-F238E27FC236}">
                    <a16:creationId xmlns:a16="http://schemas.microsoft.com/office/drawing/2014/main" id="{F6592571-7D5D-4B1D-B0A0-8F0295070C19}"/>
                  </a:ext>
                </a:extLst>
              </p:cNvPr>
              <p:cNvSpPr>
                <a:spLocks noChangeAspect="1"/>
              </p:cNvSpPr>
              <p:nvPr/>
            </p:nvSpPr>
            <p:spPr bwMode="auto">
              <a:xfrm>
                <a:off x="781" y="1464"/>
                <a:ext cx="63" cy="23"/>
              </a:xfrm>
              <a:custGeom>
                <a:avLst/>
                <a:gdLst>
                  <a:gd name="T0" fmla="*/ 10 w 63"/>
                  <a:gd name="T1" fmla="*/ 18 h 23"/>
                  <a:gd name="T2" fmla="*/ 17 w 63"/>
                  <a:gd name="T3" fmla="*/ 20 h 23"/>
                  <a:gd name="T4" fmla="*/ 25 w 63"/>
                  <a:gd name="T5" fmla="*/ 22 h 23"/>
                  <a:gd name="T6" fmla="*/ 33 w 63"/>
                  <a:gd name="T7" fmla="*/ 20 h 23"/>
                  <a:gd name="T8" fmla="*/ 39 w 63"/>
                  <a:gd name="T9" fmla="*/ 18 h 23"/>
                  <a:gd name="T10" fmla="*/ 45 w 63"/>
                  <a:gd name="T11" fmla="*/ 15 h 23"/>
                  <a:gd name="T12" fmla="*/ 51 w 63"/>
                  <a:gd name="T13" fmla="*/ 11 h 23"/>
                  <a:gd name="T14" fmla="*/ 62 w 63"/>
                  <a:gd name="T15" fmla="*/ 0 h 23"/>
                  <a:gd name="T16" fmla="*/ 47 w 63"/>
                  <a:gd name="T17" fmla="*/ 8 h 23"/>
                  <a:gd name="T18" fmla="*/ 38 w 63"/>
                  <a:gd name="T19" fmla="*/ 11 h 23"/>
                  <a:gd name="T20" fmla="*/ 29 w 63"/>
                  <a:gd name="T21" fmla="*/ 11 h 23"/>
                  <a:gd name="T22" fmla="*/ 20 w 63"/>
                  <a:gd name="T23" fmla="*/ 13 h 23"/>
                  <a:gd name="T24" fmla="*/ 10 w 63"/>
                  <a:gd name="T25" fmla="*/ 13 h 23"/>
                  <a:gd name="T26" fmla="*/ 0 w 63"/>
                  <a:gd name="T27" fmla="*/ 12 h 23"/>
                  <a:gd name="T28" fmla="*/ 10 w 63"/>
                  <a:gd name="T29" fmla="*/ 18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23"/>
                  <a:gd name="T47" fmla="*/ 63 w 63"/>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23">
                    <a:moveTo>
                      <a:pt x="10" y="18"/>
                    </a:moveTo>
                    <a:lnTo>
                      <a:pt x="17" y="20"/>
                    </a:lnTo>
                    <a:lnTo>
                      <a:pt x="25" y="22"/>
                    </a:lnTo>
                    <a:lnTo>
                      <a:pt x="33" y="20"/>
                    </a:lnTo>
                    <a:lnTo>
                      <a:pt x="39" y="18"/>
                    </a:lnTo>
                    <a:lnTo>
                      <a:pt x="45" y="15"/>
                    </a:lnTo>
                    <a:lnTo>
                      <a:pt x="51" y="11"/>
                    </a:lnTo>
                    <a:lnTo>
                      <a:pt x="62" y="0"/>
                    </a:lnTo>
                    <a:lnTo>
                      <a:pt x="47" y="8"/>
                    </a:lnTo>
                    <a:lnTo>
                      <a:pt x="38" y="11"/>
                    </a:lnTo>
                    <a:lnTo>
                      <a:pt x="29" y="11"/>
                    </a:lnTo>
                    <a:lnTo>
                      <a:pt x="20" y="13"/>
                    </a:lnTo>
                    <a:lnTo>
                      <a:pt x="10" y="13"/>
                    </a:lnTo>
                    <a:lnTo>
                      <a:pt x="0" y="12"/>
                    </a:lnTo>
                    <a:lnTo>
                      <a:pt x="10" y="18"/>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2" name="Freeform 27">
                <a:extLst>
                  <a:ext uri="{FF2B5EF4-FFF2-40B4-BE49-F238E27FC236}">
                    <a16:creationId xmlns:a16="http://schemas.microsoft.com/office/drawing/2014/main" id="{12395280-7781-4BCF-91F7-AC234ED1269C}"/>
                  </a:ext>
                </a:extLst>
              </p:cNvPr>
              <p:cNvSpPr>
                <a:spLocks noChangeAspect="1"/>
              </p:cNvSpPr>
              <p:nvPr/>
            </p:nvSpPr>
            <p:spPr bwMode="auto">
              <a:xfrm>
                <a:off x="907" y="1473"/>
                <a:ext cx="89" cy="20"/>
              </a:xfrm>
              <a:custGeom>
                <a:avLst/>
                <a:gdLst>
                  <a:gd name="T0" fmla="*/ 0 w 89"/>
                  <a:gd name="T1" fmla="*/ 0 h 20"/>
                  <a:gd name="T2" fmla="*/ 1 w 89"/>
                  <a:gd name="T3" fmla="*/ 5 h 20"/>
                  <a:gd name="T4" fmla="*/ 3 w 89"/>
                  <a:gd name="T5" fmla="*/ 8 h 20"/>
                  <a:gd name="T6" fmla="*/ 12 w 89"/>
                  <a:gd name="T7" fmla="*/ 13 h 20"/>
                  <a:gd name="T8" fmla="*/ 22 w 89"/>
                  <a:gd name="T9" fmla="*/ 15 h 20"/>
                  <a:gd name="T10" fmla="*/ 31 w 89"/>
                  <a:gd name="T11" fmla="*/ 13 h 20"/>
                  <a:gd name="T12" fmla="*/ 38 w 89"/>
                  <a:gd name="T13" fmla="*/ 17 h 20"/>
                  <a:gd name="T14" fmla="*/ 46 w 89"/>
                  <a:gd name="T15" fmla="*/ 18 h 20"/>
                  <a:gd name="T16" fmla="*/ 53 w 89"/>
                  <a:gd name="T17" fmla="*/ 19 h 20"/>
                  <a:gd name="T18" fmla="*/ 61 w 89"/>
                  <a:gd name="T19" fmla="*/ 19 h 20"/>
                  <a:gd name="T20" fmla="*/ 67 w 89"/>
                  <a:gd name="T21" fmla="*/ 18 h 20"/>
                  <a:gd name="T22" fmla="*/ 75 w 89"/>
                  <a:gd name="T23" fmla="*/ 16 h 20"/>
                  <a:gd name="T24" fmla="*/ 81 w 89"/>
                  <a:gd name="T25" fmla="*/ 13 h 20"/>
                  <a:gd name="T26" fmla="*/ 88 w 89"/>
                  <a:gd name="T27" fmla="*/ 9 h 20"/>
                  <a:gd name="T28" fmla="*/ 82 w 89"/>
                  <a:gd name="T29" fmla="*/ 11 h 20"/>
                  <a:gd name="T30" fmla="*/ 76 w 89"/>
                  <a:gd name="T31" fmla="*/ 12 h 20"/>
                  <a:gd name="T32" fmla="*/ 61 w 89"/>
                  <a:gd name="T33" fmla="*/ 14 h 20"/>
                  <a:gd name="T34" fmla="*/ 53 w 89"/>
                  <a:gd name="T35" fmla="*/ 13 h 20"/>
                  <a:gd name="T36" fmla="*/ 46 w 89"/>
                  <a:gd name="T37" fmla="*/ 12 h 20"/>
                  <a:gd name="T38" fmla="*/ 40 w 89"/>
                  <a:gd name="T39" fmla="*/ 8 h 20"/>
                  <a:gd name="T40" fmla="*/ 37 w 89"/>
                  <a:gd name="T41" fmla="*/ 3 h 20"/>
                  <a:gd name="T42" fmla="*/ 28 w 89"/>
                  <a:gd name="T43" fmla="*/ 6 h 20"/>
                  <a:gd name="T44" fmla="*/ 17 w 89"/>
                  <a:gd name="T45" fmla="*/ 7 h 20"/>
                  <a:gd name="T46" fmla="*/ 8 w 89"/>
                  <a:gd name="T47" fmla="*/ 6 h 20"/>
                  <a:gd name="T48" fmla="*/ 3 w 89"/>
                  <a:gd name="T49" fmla="*/ 3 h 20"/>
                  <a:gd name="T50" fmla="*/ 0 w 89"/>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20"/>
                  <a:gd name="T80" fmla="*/ 89 w 89"/>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20">
                    <a:moveTo>
                      <a:pt x="0" y="0"/>
                    </a:moveTo>
                    <a:lnTo>
                      <a:pt x="1" y="5"/>
                    </a:lnTo>
                    <a:lnTo>
                      <a:pt x="3" y="8"/>
                    </a:lnTo>
                    <a:lnTo>
                      <a:pt x="12" y="13"/>
                    </a:lnTo>
                    <a:lnTo>
                      <a:pt x="22" y="15"/>
                    </a:lnTo>
                    <a:lnTo>
                      <a:pt x="31" y="13"/>
                    </a:lnTo>
                    <a:lnTo>
                      <a:pt x="38" y="17"/>
                    </a:lnTo>
                    <a:lnTo>
                      <a:pt x="46" y="18"/>
                    </a:lnTo>
                    <a:lnTo>
                      <a:pt x="53" y="19"/>
                    </a:lnTo>
                    <a:lnTo>
                      <a:pt x="61" y="19"/>
                    </a:lnTo>
                    <a:lnTo>
                      <a:pt x="67" y="18"/>
                    </a:lnTo>
                    <a:lnTo>
                      <a:pt x="75" y="16"/>
                    </a:lnTo>
                    <a:lnTo>
                      <a:pt x="81" y="13"/>
                    </a:lnTo>
                    <a:lnTo>
                      <a:pt x="88" y="9"/>
                    </a:lnTo>
                    <a:lnTo>
                      <a:pt x="82" y="11"/>
                    </a:lnTo>
                    <a:lnTo>
                      <a:pt x="76" y="12"/>
                    </a:lnTo>
                    <a:lnTo>
                      <a:pt x="61" y="14"/>
                    </a:lnTo>
                    <a:lnTo>
                      <a:pt x="53" y="13"/>
                    </a:lnTo>
                    <a:lnTo>
                      <a:pt x="46" y="12"/>
                    </a:lnTo>
                    <a:lnTo>
                      <a:pt x="40" y="8"/>
                    </a:lnTo>
                    <a:lnTo>
                      <a:pt x="37" y="3"/>
                    </a:lnTo>
                    <a:lnTo>
                      <a:pt x="28" y="6"/>
                    </a:lnTo>
                    <a:lnTo>
                      <a:pt x="17" y="7"/>
                    </a:lnTo>
                    <a:lnTo>
                      <a:pt x="8" y="6"/>
                    </a:lnTo>
                    <a:lnTo>
                      <a:pt x="3" y="3"/>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3" name="Freeform 28">
                <a:extLst>
                  <a:ext uri="{FF2B5EF4-FFF2-40B4-BE49-F238E27FC236}">
                    <a16:creationId xmlns:a16="http://schemas.microsoft.com/office/drawing/2014/main" id="{D9F03674-FA35-494F-9804-1B875E924801}"/>
                  </a:ext>
                </a:extLst>
              </p:cNvPr>
              <p:cNvSpPr>
                <a:spLocks noChangeAspect="1"/>
              </p:cNvSpPr>
              <p:nvPr/>
            </p:nvSpPr>
            <p:spPr bwMode="auto">
              <a:xfrm>
                <a:off x="605" y="1324"/>
                <a:ext cx="504" cy="135"/>
              </a:xfrm>
              <a:custGeom>
                <a:avLst/>
                <a:gdLst>
                  <a:gd name="T0" fmla="*/ 0 w 504"/>
                  <a:gd name="T1" fmla="*/ 0 h 135"/>
                  <a:gd name="T2" fmla="*/ 6 w 504"/>
                  <a:gd name="T3" fmla="*/ 17 h 135"/>
                  <a:gd name="T4" fmla="*/ 12 w 504"/>
                  <a:gd name="T5" fmla="*/ 35 h 135"/>
                  <a:gd name="T6" fmla="*/ 18 w 504"/>
                  <a:gd name="T7" fmla="*/ 68 h 135"/>
                  <a:gd name="T8" fmla="*/ 23 w 504"/>
                  <a:gd name="T9" fmla="*/ 84 h 135"/>
                  <a:gd name="T10" fmla="*/ 32 w 504"/>
                  <a:gd name="T11" fmla="*/ 99 h 135"/>
                  <a:gd name="T12" fmla="*/ 39 w 504"/>
                  <a:gd name="T13" fmla="*/ 108 h 135"/>
                  <a:gd name="T14" fmla="*/ 51 w 504"/>
                  <a:gd name="T15" fmla="*/ 114 h 135"/>
                  <a:gd name="T16" fmla="*/ 65 w 504"/>
                  <a:gd name="T17" fmla="*/ 119 h 135"/>
                  <a:gd name="T18" fmla="*/ 99 w 504"/>
                  <a:gd name="T19" fmla="*/ 122 h 135"/>
                  <a:gd name="T20" fmla="*/ 132 w 504"/>
                  <a:gd name="T21" fmla="*/ 124 h 135"/>
                  <a:gd name="T22" fmla="*/ 292 w 504"/>
                  <a:gd name="T23" fmla="*/ 134 h 135"/>
                  <a:gd name="T24" fmla="*/ 308 w 504"/>
                  <a:gd name="T25" fmla="*/ 134 h 135"/>
                  <a:gd name="T26" fmla="*/ 316 w 504"/>
                  <a:gd name="T27" fmla="*/ 132 h 135"/>
                  <a:gd name="T28" fmla="*/ 324 w 504"/>
                  <a:gd name="T29" fmla="*/ 130 h 135"/>
                  <a:gd name="T30" fmla="*/ 330 w 504"/>
                  <a:gd name="T31" fmla="*/ 126 h 135"/>
                  <a:gd name="T32" fmla="*/ 335 w 504"/>
                  <a:gd name="T33" fmla="*/ 113 h 135"/>
                  <a:gd name="T34" fmla="*/ 359 w 504"/>
                  <a:gd name="T35" fmla="*/ 118 h 135"/>
                  <a:gd name="T36" fmla="*/ 389 w 504"/>
                  <a:gd name="T37" fmla="*/ 119 h 135"/>
                  <a:gd name="T38" fmla="*/ 404 w 504"/>
                  <a:gd name="T39" fmla="*/ 119 h 135"/>
                  <a:gd name="T40" fmla="*/ 418 w 504"/>
                  <a:gd name="T41" fmla="*/ 118 h 135"/>
                  <a:gd name="T42" fmla="*/ 428 w 504"/>
                  <a:gd name="T43" fmla="*/ 115 h 135"/>
                  <a:gd name="T44" fmla="*/ 438 w 504"/>
                  <a:gd name="T45" fmla="*/ 111 h 135"/>
                  <a:gd name="T46" fmla="*/ 451 w 504"/>
                  <a:gd name="T47" fmla="*/ 99 h 135"/>
                  <a:gd name="T48" fmla="*/ 463 w 504"/>
                  <a:gd name="T49" fmla="*/ 85 h 135"/>
                  <a:gd name="T50" fmla="*/ 481 w 504"/>
                  <a:gd name="T51" fmla="*/ 55 h 135"/>
                  <a:gd name="T52" fmla="*/ 493 w 504"/>
                  <a:gd name="T53" fmla="*/ 28 h 135"/>
                  <a:gd name="T54" fmla="*/ 503 w 504"/>
                  <a:gd name="T55" fmla="*/ 0 h 135"/>
                  <a:gd name="T56" fmla="*/ 0 w 504"/>
                  <a:gd name="T57" fmla="*/ 0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4"/>
                  <a:gd name="T88" fmla="*/ 0 h 135"/>
                  <a:gd name="T89" fmla="*/ 504 w 504"/>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4" h="135">
                    <a:moveTo>
                      <a:pt x="0" y="0"/>
                    </a:moveTo>
                    <a:lnTo>
                      <a:pt x="6" y="17"/>
                    </a:lnTo>
                    <a:lnTo>
                      <a:pt x="12" y="35"/>
                    </a:lnTo>
                    <a:lnTo>
                      <a:pt x="18" y="68"/>
                    </a:lnTo>
                    <a:lnTo>
                      <a:pt x="23" y="84"/>
                    </a:lnTo>
                    <a:lnTo>
                      <a:pt x="32" y="99"/>
                    </a:lnTo>
                    <a:lnTo>
                      <a:pt x="39" y="108"/>
                    </a:lnTo>
                    <a:lnTo>
                      <a:pt x="51" y="114"/>
                    </a:lnTo>
                    <a:lnTo>
                      <a:pt x="65" y="119"/>
                    </a:lnTo>
                    <a:lnTo>
                      <a:pt x="99" y="122"/>
                    </a:lnTo>
                    <a:lnTo>
                      <a:pt x="132" y="124"/>
                    </a:lnTo>
                    <a:lnTo>
                      <a:pt x="292" y="134"/>
                    </a:lnTo>
                    <a:lnTo>
                      <a:pt x="308" y="134"/>
                    </a:lnTo>
                    <a:lnTo>
                      <a:pt x="316" y="132"/>
                    </a:lnTo>
                    <a:lnTo>
                      <a:pt x="324" y="130"/>
                    </a:lnTo>
                    <a:lnTo>
                      <a:pt x="330" y="126"/>
                    </a:lnTo>
                    <a:lnTo>
                      <a:pt x="335" y="113"/>
                    </a:lnTo>
                    <a:lnTo>
                      <a:pt x="359" y="118"/>
                    </a:lnTo>
                    <a:lnTo>
                      <a:pt x="389" y="119"/>
                    </a:lnTo>
                    <a:lnTo>
                      <a:pt x="404" y="119"/>
                    </a:lnTo>
                    <a:lnTo>
                      <a:pt x="418" y="118"/>
                    </a:lnTo>
                    <a:lnTo>
                      <a:pt x="428" y="115"/>
                    </a:lnTo>
                    <a:lnTo>
                      <a:pt x="438" y="111"/>
                    </a:lnTo>
                    <a:lnTo>
                      <a:pt x="451" y="99"/>
                    </a:lnTo>
                    <a:lnTo>
                      <a:pt x="463" y="85"/>
                    </a:lnTo>
                    <a:lnTo>
                      <a:pt x="481" y="55"/>
                    </a:lnTo>
                    <a:lnTo>
                      <a:pt x="493" y="28"/>
                    </a:lnTo>
                    <a:lnTo>
                      <a:pt x="503" y="0"/>
                    </a:lnTo>
                    <a:lnTo>
                      <a:pt x="0" y="0"/>
                    </a:lnTo>
                  </a:path>
                </a:pathLst>
              </a:custGeom>
              <a:solidFill>
                <a:srgbClr val="FFFFFF"/>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4" name="Freeform 29">
                <a:extLst>
                  <a:ext uri="{FF2B5EF4-FFF2-40B4-BE49-F238E27FC236}">
                    <a16:creationId xmlns:a16="http://schemas.microsoft.com/office/drawing/2014/main" id="{A96C2003-0DFF-47C5-9976-52E71BCD4FB9}"/>
                  </a:ext>
                </a:extLst>
              </p:cNvPr>
              <p:cNvSpPr>
                <a:spLocks noChangeAspect="1"/>
              </p:cNvSpPr>
              <p:nvPr/>
            </p:nvSpPr>
            <p:spPr bwMode="auto">
              <a:xfrm>
                <a:off x="939" y="1326"/>
                <a:ext cx="51" cy="116"/>
              </a:xfrm>
              <a:custGeom>
                <a:avLst/>
                <a:gdLst>
                  <a:gd name="T0" fmla="*/ 0 w 51"/>
                  <a:gd name="T1" fmla="*/ 110 h 116"/>
                  <a:gd name="T2" fmla="*/ 22 w 51"/>
                  <a:gd name="T3" fmla="*/ 0 h 116"/>
                  <a:gd name="T4" fmla="*/ 50 w 51"/>
                  <a:gd name="T5" fmla="*/ 1 h 116"/>
                  <a:gd name="T6" fmla="*/ 20 w 51"/>
                  <a:gd name="T7" fmla="*/ 115 h 116"/>
                  <a:gd name="T8" fmla="*/ 8 w 51"/>
                  <a:gd name="T9" fmla="*/ 111 h 116"/>
                  <a:gd name="T10" fmla="*/ 0 w 51"/>
                  <a:gd name="T11" fmla="*/ 110 h 116"/>
                  <a:gd name="T12" fmla="*/ 0 60000 65536"/>
                  <a:gd name="T13" fmla="*/ 0 60000 65536"/>
                  <a:gd name="T14" fmla="*/ 0 60000 65536"/>
                  <a:gd name="T15" fmla="*/ 0 60000 65536"/>
                  <a:gd name="T16" fmla="*/ 0 60000 65536"/>
                  <a:gd name="T17" fmla="*/ 0 60000 65536"/>
                  <a:gd name="T18" fmla="*/ 0 w 51"/>
                  <a:gd name="T19" fmla="*/ 0 h 116"/>
                  <a:gd name="T20" fmla="*/ 51 w 51"/>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51" h="116">
                    <a:moveTo>
                      <a:pt x="0" y="110"/>
                    </a:moveTo>
                    <a:lnTo>
                      <a:pt x="22" y="0"/>
                    </a:lnTo>
                    <a:lnTo>
                      <a:pt x="50" y="1"/>
                    </a:lnTo>
                    <a:lnTo>
                      <a:pt x="20" y="115"/>
                    </a:lnTo>
                    <a:lnTo>
                      <a:pt x="8" y="111"/>
                    </a:lnTo>
                    <a:lnTo>
                      <a:pt x="0" y="110"/>
                    </a:lnTo>
                  </a:path>
                </a:pathLst>
              </a:custGeom>
              <a:solidFill>
                <a:srgbClr val="808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5" name="Freeform 30">
                <a:extLst>
                  <a:ext uri="{FF2B5EF4-FFF2-40B4-BE49-F238E27FC236}">
                    <a16:creationId xmlns:a16="http://schemas.microsoft.com/office/drawing/2014/main" id="{BABA34A8-B070-4B85-BD19-9EF5E383D67C}"/>
                  </a:ext>
                </a:extLst>
              </p:cNvPr>
              <p:cNvSpPr>
                <a:spLocks noChangeAspect="1"/>
              </p:cNvSpPr>
              <p:nvPr/>
            </p:nvSpPr>
            <p:spPr bwMode="auto">
              <a:xfrm>
                <a:off x="605" y="1324"/>
                <a:ext cx="236" cy="87"/>
              </a:xfrm>
              <a:custGeom>
                <a:avLst/>
                <a:gdLst>
                  <a:gd name="T0" fmla="*/ 0 w 236"/>
                  <a:gd name="T1" fmla="*/ 0 h 87"/>
                  <a:gd name="T2" fmla="*/ 3 w 236"/>
                  <a:gd name="T3" fmla="*/ 9 h 87"/>
                  <a:gd name="T4" fmla="*/ 8 w 236"/>
                  <a:gd name="T5" fmla="*/ 20 h 87"/>
                  <a:gd name="T6" fmla="*/ 11 w 236"/>
                  <a:gd name="T7" fmla="*/ 41 h 87"/>
                  <a:gd name="T8" fmla="*/ 16 w 236"/>
                  <a:gd name="T9" fmla="*/ 61 h 87"/>
                  <a:gd name="T10" fmla="*/ 23 w 236"/>
                  <a:gd name="T11" fmla="*/ 82 h 87"/>
                  <a:gd name="T12" fmla="*/ 24 w 236"/>
                  <a:gd name="T13" fmla="*/ 86 h 87"/>
                  <a:gd name="T14" fmla="*/ 29 w 236"/>
                  <a:gd name="T15" fmla="*/ 77 h 87"/>
                  <a:gd name="T16" fmla="*/ 38 w 236"/>
                  <a:gd name="T17" fmla="*/ 69 h 87"/>
                  <a:gd name="T18" fmla="*/ 47 w 236"/>
                  <a:gd name="T19" fmla="*/ 61 h 87"/>
                  <a:gd name="T20" fmla="*/ 74 w 236"/>
                  <a:gd name="T21" fmla="*/ 49 h 87"/>
                  <a:gd name="T22" fmla="*/ 100 w 236"/>
                  <a:gd name="T23" fmla="*/ 37 h 87"/>
                  <a:gd name="T24" fmla="*/ 148 w 236"/>
                  <a:gd name="T25" fmla="*/ 25 h 87"/>
                  <a:gd name="T26" fmla="*/ 190 w 236"/>
                  <a:gd name="T27" fmla="*/ 18 h 87"/>
                  <a:gd name="T28" fmla="*/ 235 w 236"/>
                  <a:gd name="T29" fmla="*/ 12 h 87"/>
                  <a:gd name="T30" fmla="*/ 0 w 236"/>
                  <a:gd name="T31" fmla="*/ 0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87"/>
                  <a:gd name="T50" fmla="*/ 236 w 236"/>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87">
                    <a:moveTo>
                      <a:pt x="0" y="0"/>
                    </a:moveTo>
                    <a:lnTo>
                      <a:pt x="3" y="9"/>
                    </a:lnTo>
                    <a:lnTo>
                      <a:pt x="8" y="20"/>
                    </a:lnTo>
                    <a:lnTo>
                      <a:pt x="11" y="41"/>
                    </a:lnTo>
                    <a:lnTo>
                      <a:pt x="16" y="61"/>
                    </a:lnTo>
                    <a:lnTo>
                      <a:pt x="23" y="82"/>
                    </a:lnTo>
                    <a:lnTo>
                      <a:pt x="24" y="86"/>
                    </a:lnTo>
                    <a:lnTo>
                      <a:pt x="29" y="77"/>
                    </a:lnTo>
                    <a:lnTo>
                      <a:pt x="38" y="69"/>
                    </a:lnTo>
                    <a:lnTo>
                      <a:pt x="47" y="61"/>
                    </a:lnTo>
                    <a:lnTo>
                      <a:pt x="74" y="49"/>
                    </a:lnTo>
                    <a:lnTo>
                      <a:pt x="100" y="37"/>
                    </a:lnTo>
                    <a:lnTo>
                      <a:pt x="148" y="25"/>
                    </a:lnTo>
                    <a:lnTo>
                      <a:pt x="190" y="18"/>
                    </a:lnTo>
                    <a:lnTo>
                      <a:pt x="235" y="12"/>
                    </a:lnTo>
                    <a:lnTo>
                      <a:pt x="0" y="0"/>
                    </a:lnTo>
                  </a:path>
                </a:pathLst>
              </a:custGeom>
              <a:solidFill>
                <a:srgbClr val="000000"/>
              </a:solidFill>
              <a:ln w="12700" cap="rnd">
                <a:solidFill>
                  <a:srgbClr val="B0B0B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6" name="Freeform 31">
                <a:extLst>
                  <a:ext uri="{FF2B5EF4-FFF2-40B4-BE49-F238E27FC236}">
                    <a16:creationId xmlns:a16="http://schemas.microsoft.com/office/drawing/2014/main" id="{BD139B2F-2D48-4320-9330-7E424F27F492}"/>
                  </a:ext>
                </a:extLst>
              </p:cNvPr>
              <p:cNvSpPr>
                <a:spLocks noChangeAspect="1"/>
              </p:cNvSpPr>
              <p:nvPr/>
            </p:nvSpPr>
            <p:spPr bwMode="auto">
              <a:xfrm>
                <a:off x="999" y="1331"/>
                <a:ext cx="106" cy="59"/>
              </a:xfrm>
              <a:custGeom>
                <a:avLst/>
                <a:gdLst>
                  <a:gd name="T0" fmla="*/ 0 w 106"/>
                  <a:gd name="T1" fmla="*/ 10 h 59"/>
                  <a:gd name="T2" fmla="*/ 10 w 106"/>
                  <a:gd name="T3" fmla="*/ 13 h 59"/>
                  <a:gd name="T4" fmla="*/ 23 w 106"/>
                  <a:gd name="T5" fmla="*/ 16 h 59"/>
                  <a:gd name="T6" fmla="*/ 36 w 106"/>
                  <a:gd name="T7" fmla="*/ 20 h 59"/>
                  <a:gd name="T8" fmla="*/ 48 w 106"/>
                  <a:gd name="T9" fmla="*/ 25 h 59"/>
                  <a:gd name="T10" fmla="*/ 60 w 106"/>
                  <a:gd name="T11" fmla="*/ 31 h 59"/>
                  <a:gd name="T12" fmla="*/ 69 w 106"/>
                  <a:gd name="T13" fmla="*/ 39 h 59"/>
                  <a:gd name="T14" fmla="*/ 77 w 106"/>
                  <a:gd name="T15" fmla="*/ 47 h 59"/>
                  <a:gd name="T16" fmla="*/ 81 w 106"/>
                  <a:gd name="T17" fmla="*/ 58 h 59"/>
                  <a:gd name="T18" fmla="*/ 95 w 106"/>
                  <a:gd name="T19" fmla="*/ 29 h 59"/>
                  <a:gd name="T20" fmla="*/ 100 w 106"/>
                  <a:gd name="T21" fmla="*/ 15 h 59"/>
                  <a:gd name="T22" fmla="*/ 105 w 106"/>
                  <a:gd name="T23" fmla="*/ 0 h 59"/>
                  <a:gd name="T24" fmla="*/ 0 w 106"/>
                  <a:gd name="T25" fmla="*/ 1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9"/>
                  <a:gd name="T41" fmla="*/ 106 w 106"/>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9">
                    <a:moveTo>
                      <a:pt x="0" y="10"/>
                    </a:moveTo>
                    <a:lnTo>
                      <a:pt x="10" y="13"/>
                    </a:lnTo>
                    <a:lnTo>
                      <a:pt x="23" y="16"/>
                    </a:lnTo>
                    <a:lnTo>
                      <a:pt x="36" y="20"/>
                    </a:lnTo>
                    <a:lnTo>
                      <a:pt x="48" y="25"/>
                    </a:lnTo>
                    <a:lnTo>
                      <a:pt x="60" y="31"/>
                    </a:lnTo>
                    <a:lnTo>
                      <a:pt x="69" y="39"/>
                    </a:lnTo>
                    <a:lnTo>
                      <a:pt x="77" y="47"/>
                    </a:lnTo>
                    <a:lnTo>
                      <a:pt x="81" y="58"/>
                    </a:lnTo>
                    <a:lnTo>
                      <a:pt x="95" y="29"/>
                    </a:lnTo>
                    <a:lnTo>
                      <a:pt x="100" y="15"/>
                    </a:lnTo>
                    <a:lnTo>
                      <a:pt x="105" y="0"/>
                    </a:lnTo>
                    <a:lnTo>
                      <a:pt x="0" y="10"/>
                    </a:lnTo>
                  </a:path>
                </a:pathLst>
              </a:custGeom>
              <a:solidFill>
                <a:srgbClr val="000000"/>
              </a:solidFill>
              <a:ln w="12700" cap="rnd">
                <a:solidFill>
                  <a:srgbClr val="B0B0B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7" name="Freeform 32">
                <a:extLst>
                  <a:ext uri="{FF2B5EF4-FFF2-40B4-BE49-F238E27FC236}">
                    <a16:creationId xmlns:a16="http://schemas.microsoft.com/office/drawing/2014/main" id="{895C164B-52B3-4818-9720-EAA551675FE4}"/>
                  </a:ext>
                </a:extLst>
              </p:cNvPr>
              <p:cNvSpPr>
                <a:spLocks noChangeAspect="1"/>
              </p:cNvSpPr>
              <p:nvPr/>
            </p:nvSpPr>
            <p:spPr bwMode="auto">
              <a:xfrm>
                <a:off x="510" y="835"/>
                <a:ext cx="771" cy="517"/>
              </a:xfrm>
              <a:custGeom>
                <a:avLst/>
                <a:gdLst>
                  <a:gd name="T0" fmla="*/ 235 w 771"/>
                  <a:gd name="T1" fmla="*/ 36 h 517"/>
                  <a:gd name="T2" fmla="*/ 328 w 771"/>
                  <a:gd name="T3" fmla="*/ 58 h 517"/>
                  <a:gd name="T4" fmla="*/ 438 w 771"/>
                  <a:gd name="T5" fmla="*/ 62 h 517"/>
                  <a:gd name="T6" fmla="*/ 494 w 771"/>
                  <a:gd name="T7" fmla="*/ 58 h 517"/>
                  <a:gd name="T8" fmla="*/ 533 w 771"/>
                  <a:gd name="T9" fmla="*/ 37 h 517"/>
                  <a:gd name="T10" fmla="*/ 552 w 771"/>
                  <a:gd name="T11" fmla="*/ 10 h 517"/>
                  <a:gd name="T12" fmla="*/ 582 w 771"/>
                  <a:gd name="T13" fmla="*/ 24 h 517"/>
                  <a:gd name="T14" fmla="*/ 604 w 771"/>
                  <a:gd name="T15" fmla="*/ 43 h 517"/>
                  <a:gd name="T16" fmla="*/ 623 w 771"/>
                  <a:gd name="T17" fmla="*/ 70 h 517"/>
                  <a:gd name="T18" fmla="*/ 652 w 771"/>
                  <a:gd name="T19" fmla="*/ 142 h 517"/>
                  <a:gd name="T20" fmla="*/ 661 w 771"/>
                  <a:gd name="T21" fmla="*/ 173 h 517"/>
                  <a:gd name="T22" fmla="*/ 688 w 771"/>
                  <a:gd name="T23" fmla="*/ 198 h 517"/>
                  <a:gd name="T24" fmla="*/ 701 w 771"/>
                  <a:gd name="T25" fmla="*/ 211 h 517"/>
                  <a:gd name="T26" fmla="*/ 713 w 771"/>
                  <a:gd name="T27" fmla="*/ 244 h 517"/>
                  <a:gd name="T28" fmla="*/ 723 w 771"/>
                  <a:gd name="T29" fmla="*/ 225 h 517"/>
                  <a:gd name="T30" fmla="*/ 737 w 771"/>
                  <a:gd name="T31" fmla="*/ 212 h 517"/>
                  <a:gd name="T32" fmla="*/ 750 w 771"/>
                  <a:gd name="T33" fmla="*/ 211 h 517"/>
                  <a:gd name="T34" fmla="*/ 750 w 771"/>
                  <a:gd name="T35" fmla="*/ 223 h 517"/>
                  <a:gd name="T36" fmla="*/ 755 w 771"/>
                  <a:gd name="T37" fmla="*/ 224 h 517"/>
                  <a:gd name="T38" fmla="*/ 765 w 771"/>
                  <a:gd name="T39" fmla="*/ 223 h 517"/>
                  <a:gd name="T40" fmla="*/ 770 w 771"/>
                  <a:gd name="T41" fmla="*/ 233 h 517"/>
                  <a:gd name="T42" fmla="*/ 755 w 771"/>
                  <a:gd name="T43" fmla="*/ 249 h 517"/>
                  <a:gd name="T44" fmla="*/ 749 w 771"/>
                  <a:gd name="T45" fmla="*/ 261 h 517"/>
                  <a:gd name="T46" fmla="*/ 744 w 771"/>
                  <a:gd name="T47" fmla="*/ 304 h 517"/>
                  <a:gd name="T48" fmla="*/ 723 w 771"/>
                  <a:gd name="T49" fmla="*/ 329 h 517"/>
                  <a:gd name="T50" fmla="*/ 695 w 771"/>
                  <a:gd name="T51" fmla="*/ 343 h 517"/>
                  <a:gd name="T52" fmla="*/ 659 w 771"/>
                  <a:gd name="T53" fmla="*/ 343 h 517"/>
                  <a:gd name="T54" fmla="*/ 634 w 771"/>
                  <a:gd name="T55" fmla="*/ 335 h 517"/>
                  <a:gd name="T56" fmla="*/ 639 w 771"/>
                  <a:gd name="T57" fmla="*/ 359 h 517"/>
                  <a:gd name="T58" fmla="*/ 644 w 771"/>
                  <a:gd name="T59" fmla="*/ 392 h 517"/>
                  <a:gd name="T60" fmla="*/ 643 w 771"/>
                  <a:gd name="T61" fmla="*/ 425 h 517"/>
                  <a:gd name="T62" fmla="*/ 635 w 771"/>
                  <a:gd name="T63" fmla="*/ 456 h 517"/>
                  <a:gd name="T64" fmla="*/ 618 w 771"/>
                  <a:gd name="T65" fmla="*/ 484 h 517"/>
                  <a:gd name="T66" fmla="*/ 590 w 771"/>
                  <a:gd name="T67" fmla="*/ 501 h 517"/>
                  <a:gd name="T68" fmla="*/ 551 w 771"/>
                  <a:gd name="T69" fmla="*/ 508 h 517"/>
                  <a:gd name="T70" fmla="*/ 448 w 771"/>
                  <a:gd name="T71" fmla="*/ 499 h 517"/>
                  <a:gd name="T72" fmla="*/ 400 w 771"/>
                  <a:gd name="T73" fmla="*/ 495 h 517"/>
                  <a:gd name="T74" fmla="*/ 339 w 771"/>
                  <a:gd name="T75" fmla="*/ 497 h 517"/>
                  <a:gd name="T76" fmla="*/ 194 w 771"/>
                  <a:gd name="T77" fmla="*/ 513 h 517"/>
                  <a:gd name="T78" fmla="*/ 137 w 771"/>
                  <a:gd name="T79" fmla="*/ 514 h 517"/>
                  <a:gd name="T80" fmla="*/ 100 w 771"/>
                  <a:gd name="T81" fmla="*/ 510 h 517"/>
                  <a:gd name="T82" fmla="*/ 67 w 771"/>
                  <a:gd name="T83" fmla="*/ 501 h 517"/>
                  <a:gd name="T84" fmla="*/ 37 w 771"/>
                  <a:gd name="T85" fmla="*/ 484 h 517"/>
                  <a:gd name="T86" fmla="*/ 15 w 771"/>
                  <a:gd name="T87" fmla="*/ 464 h 517"/>
                  <a:gd name="T88" fmla="*/ 3 w 771"/>
                  <a:gd name="T89" fmla="*/ 440 h 517"/>
                  <a:gd name="T90" fmla="*/ 0 w 771"/>
                  <a:gd name="T91" fmla="*/ 412 h 517"/>
                  <a:gd name="T92" fmla="*/ 6 w 771"/>
                  <a:gd name="T93" fmla="*/ 371 h 517"/>
                  <a:gd name="T94" fmla="*/ 28 w 771"/>
                  <a:gd name="T95" fmla="*/ 315 h 517"/>
                  <a:gd name="T96" fmla="*/ 60 w 771"/>
                  <a:gd name="T97" fmla="*/ 271 h 517"/>
                  <a:gd name="T98" fmla="*/ 56 w 771"/>
                  <a:gd name="T99" fmla="*/ 207 h 517"/>
                  <a:gd name="T100" fmla="*/ 62 w 771"/>
                  <a:gd name="T101" fmla="*/ 174 h 517"/>
                  <a:gd name="T102" fmla="*/ 85 w 771"/>
                  <a:gd name="T103" fmla="*/ 100 h 517"/>
                  <a:gd name="T104" fmla="*/ 100 w 771"/>
                  <a:gd name="T105" fmla="*/ 55 h 517"/>
                  <a:gd name="T106" fmla="*/ 120 w 771"/>
                  <a:gd name="T107" fmla="*/ 31 h 517"/>
                  <a:gd name="T108" fmla="*/ 149 w 771"/>
                  <a:gd name="T109" fmla="*/ 13 h 517"/>
                  <a:gd name="T110" fmla="*/ 185 w 771"/>
                  <a:gd name="T111" fmla="*/ 2 h 517"/>
                  <a:gd name="T112" fmla="*/ 210 w 771"/>
                  <a:gd name="T113" fmla="*/ 14 h 5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1"/>
                  <a:gd name="T172" fmla="*/ 0 h 517"/>
                  <a:gd name="T173" fmla="*/ 771 w 771"/>
                  <a:gd name="T174" fmla="*/ 517 h 5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1" h="517">
                    <a:moveTo>
                      <a:pt x="210" y="14"/>
                    </a:moveTo>
                    <a:lnTo>
                      <a:pt x="235" y="36"/>
                    </a:lnTo>
                    <a:lnTo>
                      <a:pt x="282" y="50"/>
                    </a:lnTo>
                    <a:lnTo>
                      <a:pt x="328" y="58"/>
                    </a:lnTo>
                    <a:lnTo>
                      <a:pt x="387" y="59"/>
                    </a:lnTo>
                    <a:lnTo>
                      <a:pt x="438" y="62"/>
                    </a:lnTo>
                    <a:lnTo>
                      <a:pt x="478" y="62"/>
                    </a:lnTo>
                    <a:lnTo>
                      <a:pt x="494" y="58"/>
                    </a:lnTo>
                    <a:lnTo>
                      <a:pt x="509" y="54"/>
                    </a:lnTo>
                    <a:lnTo>
                      <a:pt x="533" y="37"/>
                    </a:lnTo>
                    <a:lnTo>
                      <a:pt x="546" y="20"/>
                    </a:lnTo>
                    <a:lnTo>
                      <a:pt x="552" y="10"/>
                    </a:lnTo>
                    <a:lnTo>
                      <a:pt x="570" y="17"/>
                    </a:lnTo>
                    <a:lnTo>
                      <a:pt x="582" y="24"/>
                    </a:lnTo>
                    <a:lnTo>
                      <a:pt x="594" y="33"/>
                    </a:lnTo>
                    <a:lnTo>
                      <a:pt x="604" y="43"/>
                    </a:lnTo>
                    <a:lnTo>
                      <a:pt x="613" y="55"/>
                    </a:lnTo>
                    <a:lnTo>
                      <a:pt x="623" y="70"/>
                    </a:lnTo>
                    <a:lnTo>
                      <a:pt x="638" y="107"/>
                    </a:lnTo>
                    <a:lnTo>
                      <a:pt x="652" y="142"/>
                    </a:lnTo>
                    <a:lnTo>
                      <a:pt x="659" y="165"/>
                    </a:lnTo>
                    <a:lnTo>
                      <a:pt x="661" y="173"/>
                    </a:lnTo>
                    <a:lnTo>
                      <a:pt x="673" y="186"/>
                    </a:lnTo>
                    <a:lnTo>
                      <a:pt x="688" y="198"/>
                    </a:lnTo>
                    <a:lnTo>
                      <a:pt x="696" y="204"/>
                    </a:lnTo>
                    <a:lnTo>
                      <a:pt x="701" y="211"/>
                    </a:lnTo>
                    <a:lnTo>
                      <a:pt x="707" y="223"/>
                    </a:lnTo>
                    <a:lnTo>
                      <a:pt x="713" y="244"/>
                    </a:lnTo>
                    <a:lnTo>
                      <a:pt x="717" y="234"/>
                    </a:lnTo>
                    <a:lnTo>
                      <a:pt x="723" y="225"/>
                    </a:lnTo>
                    <a:lnTo>
                      <a:pt x="732" y="216"/>
                    </a:lnTo>
                    <a:lnTo>
                      <a:pt x="737" y="212"/>
                    </a:lnTo>
                    <a:lnTo>
                      <a:pt x="744" y="211"/>
                    </a:lnTo>
                    <a:lnTo>
                      <a:pt x="750" y="211"/>
                    </a:lnTo>
                    <a:lnTo>
                      <a:pt x="753" y="216"/>
                    </a:lnTo>
                    <a:lnTo>
                      <a:pt x="750" y="223"/>
                    </a:lnTo>
                    <a:lnTo>
                      <a:pt x="747" y="230"/>
                    </a:lnTo>
                    <a:lnTo>
                      <a:pt x="755" y="224"/>
                    </a:lnTo>
                    <a:lnTo>
                      <a:pt x="760" y="223"/>
                    </a:lnTo>
                    <a:lnTo>
                      <a:pt x="765" y="223"/>
                    </a:lnTo>
                    <a:lnTo>
                      <a:pt x="769" y="228"/>
                    </a:lnTo>
                    <a:lnTo>
                      <a:pt x="770" y="233"/>
                    </a:lnTo>
                    <a:lnTo>
                      <a:pt x="760" y="242"/>
                    </a:lnTo>
                    <a:lnTo>
                      <a:pt x="755" y="249"/>
                    </a:lnTo>
                    <a:lnTo>
                      <a:pt x="753" y="254"/>
                    </a:lnTo>
                    <a:lnTo>
                      <a:pt x="749" y="261"/>
                    </a:lnTo>
                    <a:lnTo>
                      <a:pt x="748" y="290"/>
                    </a:lnTo>
                    <a:lnTo>
                      <a:pt x="744" y="304"/>
                    </a:lnTo>
                    <a:lnTo>
                      <a:pt x="734" y="317"/>
                    </a:lnTo>
                    <a:lnTo>
                      <a:pt x="723" y="329"/>
                    </a:lnTo>
                    <a:lnTo>
                      <a:pt x="709" y="338"/>
                    </a:lnTo>
                    <a:lnTo>
                      <a:pt x="695" y="343"/>
                    </a:lnTo>
                    <a:lnTo>
                      <a:pt x="677" y="344"/>
                    </a:lnTo>
                    <a:lnTo>
                      <a:pt x="659" y="343"/>
                    </a:lnTo>
                    <a:lnTo>
                      <a:pt x="643" y="339"/>
                    </a:lnTo>
                    <a:lnTo>
                      <a:pt x="634" y="335"/>
                    </a:lnTo>
                    <a:lnTo>
                      <a:pt x="635" y="346"/>
                    </a:lnTo>
                    <a:lnTo>
                      <a:pt x="639" y="359"/>
                    </a:lnTo>
                    <a:lnTo>
                      <a:pt x="643" y="375"/>
                    </a:lnTo>
                    <a:lnTo>
                      <a:pt x="644" y="392"/>
                    </a:lnTo>
                    <a:lnTo>
                      <a:pt x="644" y="409"/>
                    </a:lnTo>
                    <a:lnTo>
                      <a:pt x="643" y="425"/>
                    </a:lnTo>
                    <a:lnTo>
                      <a:pt x="640" y="441"/>
                    </a:lnTo>
                    <a:lnTo>
                      <a:pt x="635" y="456"/>
                    </a:lnTo>
                    <a:lnTo>
                      <a:pt x="627" y="471"/>
                    </a:lnTo>
                    <a:lnTo>
                      <a:pt x="618" y="484"/>
                    </a:lnTo>
                    <a:lnTo>
                      <a:pt x="604" y="493"/>
                    </a:lnTo>
                    <a:lnTo>
                      <a:pt x="590" y="501"/>
                    </a:lnTo>
                    <a:lnTo>
                      <a:pt x="573" y="506"/>
                    </a:lnTo>
                    <a:lnTo>
                      <a:pt x="551" y="508"/>
                    </a:lnTo>
                    <a:lnTo>
                      <a:pt x="531" y="508"/>
                    </a:lnTo>
                    <a:lnTo>
                      <a:pt x="448" y="499"/>
                    </a:lnTo>
                    <a:lnTo>
                      <a:pt x="424" y="496"/>
                    </a:lnTo>
                    <a:lnTo>
                      <a:pt x="400" y="495"/>
                    </a:lnTo>
                    <a:lnTo>
                      <a:pt x="378" y="495"/>
                    </a:lnTo>
                    <a:lnTo>
                      <a:pt x="339" y="497"/>
                    </a:lnTo>
                    <a:lnTo>
                      <a:pt x="302" y="501"/>
                    </a:lnTo>
                    <a:lnTo>
                      <a:pt x="194" y="513"/>
                    </a:lnTo>
                    <a:lnTo>
                      <a:pt x="156" y="516"/>
                    </a:lnTo>
                    <a:lnTo>
                      <a:pt x="137" y="514"/>
                    </a:lnTo>
                    <a:lnTo>
                      <a:pt x="119" y="513"/>
                    </a:lnTo>
                    <a:lnTo>
                      <a:pt x="100" y="510"/>
                    </a:lnTo>
                    <a:lnTo>
                      <a:pt x="84" y="506"/>
                    </a:lnTo>
                    <a:lnTo>
                      <a:pt x="67" y="501"/>
                    </a:lnTo>
                    <a:lnTo>
                      <a:pt x="52" y="493"/>
                    </a:lnTo>
                    <a:lnTo>
                      <a:pt x="37" y="484"/>
                    </a:lnTo>
                    <a:lnTo>
                      <a:pt x="23" y="473"/>
                    </a:lnTo>
                    <a:lnTo>
                      <a:pt x="15" y="464"/>
                    </a:lnTo>
                    <a:lnTo>
                      <a:pt x="9" y="454"/>
                    </a:lnTo>
                    <a:lnTo>
                      <a:pt x="3" y="440"/>
                    </a:lnTo>
                    <a:lnTo>
                      <a:pt x="0" y="426"/>
                    </a:lnTo>
                    <a:lnTo>
                      <a:pt x="0" y="412"/>
                    </a:lnTo>
                    <a:lnTo>
                      <a:pt x="1" y="395"/>
                    </a:lnTo>
                    <a:lnTo>
                      <a:pt x="6" y="371"/>
                    </a:lnTo>
                    <a:lnTo>
                      <a:pt x="16" y="341"/>
                    </a:lnTo>
                    <a:lnTo>
                      <a:pt x="28" y="315"/>
                    </a:lnTo>
                    <a:lnTo>
                      <a:pt x="44" y="291"/>
                    </a:lnTo>
                    <a:lnTo>
                      <a:pt x="60" y="271"/>
                    </a:lnTo>
                    <a:lnTo>
                      <a:pt x="56" y="218"/>
                    </a:lnTo>
                    <a:lnTo>
                      <a:pt x="56" y="207"/>
                    </a:lnTo>
                    <a:lnTo>
                      <a:pt x="57" y="191"/>
                    </a:lnTo>
                    <a:lnTo>
                      <a:pt x="62" y="174"/>
                    </a:lnTo>
                    <a:lnTo>
                      <a:pt x="81" y="126"/>
                    </a:lnTo>
                    <a:lnTo>
                      <a:pt x="85" y="100"/>
                    </a:lnTo>
                    <a:lnTo>
                      <a:pt x="91" y="72"/>
                    </a:lnTo>
                    <a:lnTo>
                      <a:pt x="100" y="55"/>
                    </a:lnTo>
                    <a:lnTo>
                      <a:pt x="110" y="42"/>
                    </a:lnTo>
                    <a:lnTo>
                      <a:pt x="120" y="31"/>
                    </a:lnTo>
                    <a:lnTo>
                      <a:pt x="135" y="20"/>
                    </a:lnTo>
                    <a:lnTo>
                      <a:pt x="149" y="13"/>
                    </a:lnTo>
                    <a:lnTo>
                      <a:pt x="164" y="7"/>
                    </a:lnTo>
                    <a:lnTo>
                      <a:pt x="185" y="2"/>
                    </a:lnTo>
                    <a:lnTo>
                      <a:pt x="203" y="0"/>
                    </a:lnTo>
                    <a:lnTo>
                      <a:pt x="210" y="14"/>
                    </a:lnTo>
                  </a:path>
                </a:pathLst>
              </a:custGeom>
              <a:solidFill>
                <a:srgbClr val="EFB87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8" name="Freeform 33">
                <a:extLst>
                  <a:ext uri="{FF2B5EF4-FFF2-40B4-BE49-F238E27FC236}">
                    <a16:creationId xmlns:a16="http://schemas.microsoft.com/office/drawing/2014/main" id="{19FA7C34-2AAC-451C-945A-FEACB0E5FB45}"/>
                  </a:ext>
                </a:extLst>
              </p:cNvPr>
              <p:cNvSpPr>
                <a:spLocks noChangeAspect="1"/>
              </p:cNvSpPr>
              <p:nvPr/>
            </p:nvSpPr>
            <p:spPr bwMode="auto">
              <a:xfrm>
                <a:off x="706" y="620"/>
                <a:ext cx="370" cy="287"/>
              </a:xfrm>
              <a:custGeom>
                <a:avLst/>
                <a:gdLst>
                  <a:gd name="T0" fmla="*/ 320 w 370"/>
                  <a:gd name="T1" fmla="*/ 73 h 287"/>
                  <a:gd name="T2" fmla="*/ 317 w 370"/>
                  <a:gd name="T3" fmla="*/ 49 h 287"/>
                  <a:gd name="T4" fmla="*/ 309 w 370"/>
                  <a:gd name="T5" fmla="*/ 29 h 287"/>
                  <a:gd name="T6" fmla="*/ 295 w 370"/>
                  <a:gd name="T7" fmla="*/ 14 h 287"/>
                  <a:gd name="T8" fmla="*/ 275 w 370"/>
                  <a:gd name="T9" fmla="*/ 3 h 287"/>
                  <a:gd name="T10" fmla="*/ 252 w 370"/>
                  <a:gd name="T11" fmla="*/ 0 h 287"/>
                  <a:gd name="T12" fmla="*/ 227 w 370"/>
                  <a:gd name="T13" fmla="*/ 2 h 287"/>
                  <a:gd name="T14" fmla="*/ 200 w 370"/>
                  <a:gd name="T15" fmla="*/ 9 h 287"/>
                  <a:gd name="T16" fmla="*/ 182 w 370"/>
                  <a:gd name="T17" fmla="*/ 20 h 287"/>
                  <a:gd name="T18" fmla="*/ 163 w 370"/>
                  <a:gd name="T19" fmla="*/ 34 h 287"/>
                  <a:gd name="T20" fmla="*/ 141 w 370"/>
                  <a:gd name="T21" fmla="*/ 40 h 287"/>
                  <a:gd name="T22" fmla="*/ 119 w 370"/>
                  <a:gd name="T23" fmla="*/ 55 h 287"/>
                  <a:gd name="T24" fmla="*/ 106 w 370"/>
                  <a:gd name="T25" fmla="*/ 65 h 287"/>
                  <a:gd name="T26" fmla="*/ 95 w 370"/>
                  <a:gd name="T27" fmla="*/ 62 h 287"/>
                  <a:gd name="T28" fmla="*/ 90 w 370"/>
                  <a:gd name="T29" fmla="*/ 70 h 287"/>
                  <a:gd name="T30" fmla="*/ 86 w 370"/>
                  <a:gd name="T31" fmla="*/ 91 h 287"/>
                  <a:gd name="T32" fmla="*/ 91 w 370"/>
                  <a:gd name="T33" fmla="*/ 99 h 287"/>
                  <a:gd name="T34" fmla="*/ 76 w 370"/>
                  <a:gd name="T35" fmla="*/ 105 h 287"/>
                  <a:gd name="T36" fmla="*/ 43 w 370"/>
                  <a:gd name="T37" fmla="*/ 123 h 287"/>
                  <a:gd name="T38" fmla="*/ 19 w 370"/>
                  <a:gd name="T39" fmla="*/ 149 h 287"/>
                  <a:gd name="T40" fmla="*/ 3 w 370"/>
                  <a:gd name="T41" fmla="*/ 183 h 287"/>
                  <a:gd name="T42" fmla="*/ 1 w 370"/>
                  <a:gd name="T43" fmla="*/ 210 h 287"/>
                  <a:gd name="T44" fmla="*/ 10 w 370"/>
                  <a:gd name="T45" fmla="*/ 235 h 287"/>
                  <a:gd name="T46" fmla="*/ 22 w 370"/>
                  <a:gd name="T47" fmla="*/ 248 h 287"/>
                  <a:gd name="T48" fmla="*/ 49 w 370"/>
                  <a:gd name="T49" fmla="*/ 263 h 287"/>
                  <a:gd name="T50" fmla="*/ 81 w 370"/>
                  <a:gd name="T51" fmla="*/ 273 h 287"/>
                  <a:gd name="T52" fmla="*/ 124 w 370"/>
                  <a:gd name="T53" fmla="*/ 279 h 287"/>
                  <a:gd name="T54" fmla="*/ 215 w 370"/>
                  <a:gd name="T55" fmla="*/ 282 h 287"/>
                  <a:gd name="T56" fmla="*/ 276 w 370"/>
                  <a:gd name="T57" fmla="*/ 286 h 287"/>
                  <a:gd name="T58" fmla="*/ 308 w 370"/>
                  <a:gd name="T59" fmla="*/ 279 h 287"/>
                  <a:gd name="T60" fmla="*/ 333 w 370"/>
                  <a:gd name="T61" fmla="*/ 264 h 287"/>
                  <a:gd name="T62" fmla="*/ 354 w 370"/>
                  <a:gd name="T63" fmla="*/ 243 h 287"/>
                  <a:gd name="T64" fmla="*/ 366 w 370"/>
                  <a:gd name="T65" fmla="*/ 219 h 287"/>
                  <a:gd name="T66" fmla="*/ 369 w 370"/>
                  <a:gd name="T67" fmla="*/ 189 h 287"/>
                  <a:gd name="T68" fmla="*/ 362 w 370"/>
                  <a:gd name="T69" fmla="*/ 159 h 287"/>
                  <a:gd name="T70" fmla="*/ 345 w 370"/>
                  <a:gd name="T71" fmla="*/ 129 h 287"/>
                  <a:gd name="T72" fmla="*/ 337 w 370"/>
                  <a:gd name="T73" fmla="*/ 115 h 287"/>
                  <a:gd name="T74" fmla="*/ 343 w 370"/>
                  <a:gd name="T75" fmla="*/ 108 h 287"/>
                  <a:gd name="T76" fmla="*/ 338 w 370"/>
                  <a:gd name="T77" fmla="*/ 98 h 287"/>
                  <a:gd name="T78" fmla="*/ 336 w 370"/>
                  <a:gd name="T79" fmla="*/ 86 h 287"/>
                  <a:gd name="T80" fmla="*/ 333 w 370"/>
                  <a:gd name="T81" fmla="*/ 78 h 287"/>
                  <a:gd name="T82" fmla="*/ 319 w 370"/>
                  <a:gd name="T83" fmla="*/ 87 h 2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0"/>
                  <a:gd name="T127" fmla="*/ 0 h 287"/>
                  <a:gd name="T128" fmla="*/ 370 w 370"/>
                  <a:gd name="T129" fmla="*/ 287 h 2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0" h="287">
                    <a:moveTo>
                      <a:pt x="319" y="87"/>
                    </a:moveTo>
                    <a:lnTo>
                      <a:pt x="320" y="73"/>
                    </a:lnTo>
                    <a:lnTo>
                      <a:pt x="320" y="60"/>
                    </a:lnTo>
                    <a:lnTo>
                      <a:pt x="317" y="49"/>
                    </a:lnTo>
                    <a:lnTo>
                      <a:pt x="313" y="37"/>
                    </a:lnTo>
                    <a:lnTo>
                      <a:pt x="309" y="29"/>
                    </a:lnTo>
                    <a:lnTo>
                      <a:pt x="301" y="20"/>
                    </a:lnTo>
                    <a:lnTo>
                      <a:pt x="295" y="14"/>
                    </a:lnTo>
                    <a:lnTo>
                      <a:pt x="285" y="9"/>
                    </a:lnTo>
                    <a:lnTo>
                      <a:pt x="275" y="3"/>
                    </a:lnTo>
                    <a:lnTo>
                      <a:pt x="264" y="1"/>
                    </a:lnTo>
                    <a:lnTo>
                      <a:pt x="252" y="0"/>
                    </a:lnTo>
                    <a:lnTo>
                      <a:pt x="239" y="0"/>
                    </a:lnTo>
                    <a:lnTo>
                      <a:pt x="227" y="2"/>
                    </a:lnTo>
                    <a:lnTo>
                      <a:pt x="214" y="4"/>
                    </a:lnTo>
                    <a:lnTo>
                      <a:pt x="200" y="9"/>
                    </a:lnTo>
                    <a:lnTo>
                      <a:pt x="191" y="14"/>
                    </a:lnTo>
                    <a:lnTo>
                      <a:pt x="182" y="20"/>
                    </a:lnTo>
                    <a:lnTo>
                      <a:pt x="169" y="30"/>
                    </a:lnTo>
                    <a:lnTo>
                      <a:pt x="163" y="34"/>
                    </a:lnTo>
                    <a:lnTo>
                      <a:pt x="156" y="37"/>
                    </a:lnTo>
                    <a:lnTo>
                      <a:pt x="141" y="40"/>
                    </a:lnTo>
                    <a:lnTo>
                      <a:pt x="129" y="46"/>
                    </a:lnTo>
                    <a:lnTo>
                      <a:pt x="119" y="55"/>
                    </a:lnTo>
                    <a:lnTo>
                      <a:pt x="111" y="68"/>
                    </a:lnTo>
                    <a:lnTo>
                      <a:pt x="106" y="65"/>
                    </a:lnTo>
                    <a:lnTo>
                      <a:pt x="102" y="63"/>
                    </a:lnTo>
                    <a:lnTo>
                      <a:pt x="95" y="62"/>
                    </a:lnTo>
                    <a:lnTo>
                      <a:pt x="91" y="66"/>
                    </a:lnTo>
                    <a:lnTo>
                      <a:pt x="90" y="70"/>
                    </a:lnTo>
                    <a:lnTo>
                      <a:pt x="95" y="80"/>
                    </a:lnTo>
                    <a:lnTo>
                      <a:pt x="86" y="91"/>
                    </a:lnTo>
                    <a:lnTo>
                      <a:pt x="86" y="96"/>
                    </a:lnTo>
                    <a:lnTo>
                      <a:pt x="91" y="99"/>
                    </a:lnTo>
                    <a:lnTo>
                      <a:pt x="95" y="100"/>
                    </a:lnTo>
                    <a:lnTo>
                      <a:pt x="76" y="105"/>
                    </a:lnTo>
                    <a:lnTo>
                      <a:pt x="59" y="113"/>
                    </a:lnTo>
                    <a:lnTo>
                      <a:pt x="43" y="123"/>
                    </a:lnTo>
                    <a:lnTo>
                      <a:pt x="28" y="134"/>
                    </a:lnTo>
                    <a:lnTo>
                      <a:pt x="19" y="149"/>
                    </a:lnTo>
                    <a:lnTo>
                      <a:pt x="9" y="164"/>
                    </a:lnTo>
                    <a:lnTo>
                      <a:pt x="3" y="183"/>
                    </a:lnTo>
                    <a:lnTo>
                      <a:pt x="0" y="201"/>
                    </a:lnTo>
                    <a:lnTo>
                      <a:pt x="1" y="210"/>
                    </a:lnTo>
                    <a:lnTo>
                      <a:pt x="3" y="219"/>
                    </a:lnTo>
                    <a:lnTo>
                      <a:pt x="10" y="235"/>
                    </a:lnTo>
                    <a:lnTo>
                      <a:pt x="15" y="241"/>
                    </a:lnTo>
                    <a:lnTo>
                      <a:pt x="22" y="248"/>
                    </a:lnTo>
                    <a:lnTo>
                      <a:pt x="36" y="256"/>
                    </a:lnTo>
                    <a:lnTo>
                      <a:pt x="49" y="263"/>
                    </a:lnTo>
                    <a:lnTo>
                      <a:pt x="65" y="269"/>
                    </a:lnTo>
                    <a:lnTo>
                      <a:pt x="81" y="273"/>
                    </a:lnTo>
                    <a:lnTo>
                      <a:pt x="102" y="277"/>
                    </a:lnTo>
                    <a:lnTo>
                      <a:pt x="124" y="279"/>
                    </a:lnTo>
                    <a:lnTo>
                      <a:pt x="169" y="281"/>
                    </a:lnTo>
                    <a:lnTo>
                      <a:pt x="215" y="282"/>
                    </a:lnTo>
                    <a:lnTo>
                      <a:pt x="260" y="284"/>
                    </a:lnTo>
                    <a:lnTo>
                      <a:pt x="276" y="286"/>
                    </a:lnTo>
                    <a:lnTo>
                      <a:pt x="294" y="282"/>
                    </a:lnTo>
                    <a:lnTo>
                      <a:pt x="308" y="279"/>
                    </a:lnTo>
                    <a:lnTo>
                      <a:pt x="322" y="271"/>
                    </a:lnTo>
                    <a:lnTo>
                      <a:pt x="333" y="264"/>
                    </a:lnTo>
                    <a:lnTo>
                      <a:pt x="345" y="254"/>
                    </a:lnTo>
                    <a:lnTo>
                      <a:pt x="354" y="243"/>
                    </a:lnTo>
                    <a:lnTo>
                      <a:pt x="361" y="231"/>
                    </a:lnTo>
                    <a:lnTo>
                      <a:pt x="366" y="219"/>
                    </a:lnTo>
                    <a:lnTo>
                      <a:pt x="369" y="204"/>
                    </a:lnTo>
                    <a:lnTo>
                      <a:pt x="369" y="189"/>
                    </a:lnTo>
                    <a:lnTo>
                      <a:pt x="367" y="175"/>
                    </a:lnTo>
                    <a:lnTo>
                      <a:pt x="362" y="159"/>
                    </a:lnTo>
                    <a:lnTo>
                      <a:pt x="356" y="144"/>
                    </a:lnTo>
                    <a:lnTo>
                      <a:pt x="345" y="129"/>
                    </a:lnTo>
                    <a:lnTo>
                      <a:pt x="333" y="115"/>
                    </a:lnTo>
                    <a:lnTo>
                      <a:pt x="337" y="115"/>
                    </a:lnTo>
                    <a:lnTo>
                      <a:pt x="343" y="113"/>
                    </a:lnTo>
                    <a:lnTo>
                      <a:pt x="343" y="108"/>
                    </a:lnTo>
                    <a:lnTo>
                      <a:pt x="341" y="102"/>
                    </a:lnTo>
                    <a:lnTo>
                      <a:pt x="338" y="98"/>
                    </a:lnTo>
                    <a:lnTo>
                      <a:pt x="333" y="91"/>
                    </a:lnTo>
                    <a:lnTo>
                      <a:pt x="336" y="86"/>
                    </a:lnTo>
                    <a:lnTo>
                      <a:pt x="336" y="80"/>
                    </a:lnTo>
                    <a:lnTo>
                      <a:pt x="333" y="78"/>
                    </a:lnTo>
                    <a:lnTo>
                      <a:pt x="325" y="81"/>
                    </a:lnTo>
                    <a:lnTo>
                      <a:pt x="319" y="87"/>
                    </a:lnTo>
                  </a:path>
                </a:pathLst>
              </a:custGeom>
              <a:solidFill>
                <a:srgbClr val="EFB87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19" name="Freeform 34">
                <a:extLst>
                  <a:ext uri="{FF2B5EF4-FFF2-40B4-BE49-F238E27FC236}">
                    <a16:creationId xmlns:a16="http://schemas.microsoft.com/office/drawing/2014/main" id="{BF838932-DBFC-4AC9-8C16-A9117D328028}"/>
                  </a:ext>
                </a:extLst>
              </p:cNvPr>
              <p:cNvSpPr>
                <a:spLocks noChangeAspect="1"/>
              </p:cNvSpPr>
              <p:nvPr/>
            </p:nvSpPr>
            <p:spPr bwMode="auto">
              <a:xfrm>
                <a:off x="1022" y="686"/>
                <a:ext cx="20" cy="17"/>
              </a:xfrm>
              <a:custGeom>
                <a:avLst/>
                <a:gdLst>
                  <a:gd name="T0" fmla="*/ 0 w 20"/>
                  <a:gd name="T1" fmla="*/ 0 h 17"/>
                  <a:gd name="T2" fmla="*/ 1 w 20"/>
                  <a:gd name="T3" fmla="*/ 4 h 17"/>
                  <a:gd name="T4" fmla="*/ 1 w 20"/>
                  <a:gd name="T5" fmla="*/ 8 h 17"/>
                  <a:gd name="T6" fmla="*/ 3 w 20"/>
                  <a:gd name="T7" fmla="*/ 8 h 17"/>
                  <a:gd name="T8" fmla="*/ 4 w 20"/>
                  <a:gd name="T9" fmla="*/ 8 h 17"/>
                  <a:gd name="T10" fmla="*/ 6 w 20"/>
                  <a:gd name="T11" fmla="*/ 12 h 17"/>
                  <a:gd name="T12" fmla="*/ 8 w 20"/>
                  <a:gd name="T13" fmla="*/ 12 h 17"/>
                  <a:gd name="T14" fmla="*/ 9 w 20"/>
                  <a:gd name="T15" fmla="*/ 16 h 17"/>
                  <a:gd name="T16" fmla="*/ 11 w 20"/>
                  <a:gd name="T17" fmla="*/ 16 h 17"/>
                  <a:gd name="T18" fmla="*/ 12 w 20"/>
                  <a:gd name="T19" fmla="*/ 16 h 17"/>
                  <a:gd name="T20" fmla="*/ 13 w 20"/>
                  <a:gd name="T21" fmla="*/ 16 h 17"/>
                  <a:gd name="T22" fmla="*/ 14 w 20"/>
                  <a:gd name="T23" fmla="*/ 16 h 17"/>
                  <a:gd name="T24" fmla="*/ 16 w 20"/>
                  <a:gd name="T25" fmla="*/ 16 h 17"/>
                  <a:gd name="T26" fmla="*/ 17 w 20"/>
                  <a:gd name="T27" fmla="*/ 12 h 17"/>
                  <a:gd name="T28" fmla="*/ 19 w 20"/>
                  <a:gd name="T29" fmla="*/ 12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7"/>
                  <a:gd name="T47" fmla="*/ 20 w 20"/>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7">
                    <a:moveTo>
                      <a:pt x="0" y="0"/>
                    </a:moveTo>
                    <a:lnTo>
                      <a:pt x="1" y="4"/>
                    </a:lnTo>
                    <a:lnTo>
                      <a:pt x="1" y="8"/>
                    </a:lnTo>
                    <a:lnTo>
                      <a:pt x="3" y="8"/>
                    </a:lnTo>
                    <a:lnTo>
                      <a:pt x="4" y="8"/>
                    </a:lnTo>
                    <a:lnTo>
                      <a:pt x="6" y="12"/>
                    </a:lnTo>
                    <a:lnTo>
                      <a:pt x="8" y="12"/>
                    </a:lnTo>
                    <a:lnTo>
                      <a:pt x="9" y="16"/>
                    </a:lnTo>
                    <a:lnTo>
                      <a:pt x="11" y="16"/>
                    </a:lnTo>
                    <a:lnTo>
                      <a:pt x="12" y="16"/>
                    </a:lnTo>
                    <a:lnTo>
                      <a:pt x="13" y="16"/>
                    </a:lnTo>
                    <a:lnTo>
                      <a:pt x="14" y="16"/>
                    </a:lnTo>
                    <a:lnTo>
                      <a:pt x="16" y="16"/>
                    </a:lnTo>
                    <a:lnTo>
                      <a:pt x="17" y="12"/>
                    </a:lnTo>
                    <a:lnTo>
                      <a:pt x="19" y="12"/>
                    </a:lnTo>
                  </a:path>
                </a:pathLst>
              </a:custGeom>
              <a:noFill/>
              <a:ln w="12700" cap="rnd">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0" name="Freeform 35">
                <a:extLst>
                  <a:ext uri="{FF2B5EF4-FFF2-40B4-BE49-F238E27FC236}">
                    <a16:creationId xmlns:a16="http://schemas.microsoft.com/office/drawing/2014/main" id="{70C68F5C-D34D-45A5-A661-B99CF89A9E3C}"/>
                  </a:ext>
                </a:extLst>
              </p:cNvPr>
              <p:cNvSpPr>
                <a:spLocks noChangeAspect="1"/>
              </p:cNvSpPr>
              <p:nvPr/>
            </p:nvSpPr>
            <p:spPr bwMode="auto">
              <a:xfrm>
                <a:off x="925" y="678"/>
                <a:ext cx="58" cy="26"/>
              </a:xfrm>
              <a:custGeom>
                <a:avLst/>
                <a:gdLst>
                  <a:gd name="T0" fmla="*/ 57 w 58"/>
                  <a:gd name="T1" fmla="*/ 25 h 26"/>
                  <a:gd name="T2" fmla="*/ 8 w 58"/>
                  <a:gd name="T3" fmla="*/ 23 h 26"/>
                  <a:gd name="T4" fmla="*/ 1 w 58"/>
                  <a:gd name="T5" fmla="*/ 23 h 26"/>
                  <a:gd name="T6" fmla="*/ 0 w 58"/>
                  <a:gd name="T7" fmla="*/ 21 h 26"/>
                  <a:gd name="T8" fmla="*/ 0 w 58"/>
                  <a:gd name="T9" fmla="*/ 18 h 26"/>
                  <a:gd name="T10" fmla="*/ 0 w 58"/>
                  <a:gd name="T11" fmla="*/ 16 h 26"/>
                  <a:gd name="T12" fmla="*/ 1 w 58"/>
                  <a:gd name="T13" fmla="*/ 13 h 26"/>
                  <a:gd name="T14" fmla="*/ 1 w 58"/>
                  <a:gd name="T15" fmla="*/ 11 h 26"/>
                  <a:gd name="T16" fmla="*/ 3 w 58"/>
                  <a:gd name="T17" fmla="*/ 8 h 26"/>
                  <a:gd name="T18" fmla="*/ 5 w 58"/>
                  <a:gd name="T19" fmla="*/ 7 h 26"/>
                  <a:gd name="T20" fmla="*/ 8 w 58"/>
                  <a:gd name="T21" fmla="*/ 4 h 26"/>
                  <a:gd name="T22" fmla="*/ 12 w 58"/>
                  <a:gd name="T23" fmla="*/ 2 h 26"/>
                  <a:gd name="T24" fmla="*/ 19 w 58"/>
                  <a:gd name="T25" fmla="*/ 0 h 26"/>
                  <a:gd name="T26" fmla="*/ 22 w 58"/>
                  <a:gd name="T27" fmla="*/ 0 h 26"/>
                  <a:gd name="T28" fmla="*/ 29 w 58"/>
                  <a:gd name="T29" fmla="*/ 0 h 26"/>
                  <a:gd name="T30" fmla="*/ 32 w 58"/>
                  <a:gd name="T31" fmla="*/ 0 h 26"/>
                  <a:gd name="T32" fmla="*/ 37 w 58"/>
                  <a:gd name="T33" fmla="*/ 2 h 26"/>
                  <a:gd name="T34" fmla="*/ 32 w 58"/>
                  <a:gd name="T35" fmla="*/ 2 h 26"/>
                  <a:gd name="T36" fmla="*/ 25 w 58"/>
                  <a:gd name="T37" fmla="*/ 2 h 26"/>
                  <a:gd name="T38" fmla="*/ 22 w 58"/>
                  <a:gd name="T39" fmla="*/ 3 h 26"/>
                  <a:gd name="T40" fmla="*/ 16 w 58"/>
                  <a:gd name="T41" fmla="*/ 5 h 26"/>
                  <a:gd name="T42" fmla="*/ 12 w 58"/>
                  <a:gd name="T43" fmla="*/ 7 h 26"/>
                  <a:gd name="T44" fmla="*/ 10 w 58"/>
                  <a:gd name="T45" fmla="*/ 10 h 26"/>
                  <a:gd name="T46" fmla="*/ 8 w 58"/>
                  <a:gd name="T47" fmla="*/ 13 h 26"/>
                  <a:gd name="T48" fmla="*/ 7 w 58"/>
                  <a:gd name="T49" fmla="*/ 17 h 26"/>
                  <a:gd name="T50" fmla="*/ 7 w 58"/>
                  <a:gd name="T51" fmla="*/ 21 h 26"/>
                  <a:gd name="T52" fmla="*/ 57 w 58"/>
                  <a:gd name="T53" fmla="*/ 25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
                  <a:gd name="T82" fmla="*/ 0 h 26"/>
                  <a:gd name="T83" fmla="*/ 58 w 58"/>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 h="26">
                    <a:moveTo>
                      <a:pt x="57" y="25"/>
                    </a:moveTo>
                    <a:lnTo>
                      <a:pt x="8" y="23"/>
                    </a:lnTo>
                    <a:lnTo>
                      <a:pt x="1" y="23"/>
                    </a:lnTo>
                    <a:lnTo>
                      <a:pt x="0" y="21"/>
                    </a:lnTo>
                    <a:lnTo>
                      <a:pt x="0" y="18"/>
                    </a:lnTo>
                    <a:lnTo>
                      <a:pt x="0" y="16"/>
                    </a:lnTo>
                    <a:lnTo>
                      <a:pt x="1" y="13"/>
                    </a:lnTo>
                    <a:lnTo>
                      <a:pt x="1" y="11"/>
                    </a:lnTo>
                    <a:lnTo>
                      <a:pt x="3" y="8"/>
                    </a:lnTo>
                    <a:lnTo>
                      <a:pt x="5" y="7"/>
                    </a:lnTo>
                    <a:lnTo>
                      <a:pt x="8" y="4"/>
                    </a:lnTo>
                    <a:lnTo>
                      <a:pt x="12" y="2"/>
                    </a:lnTo>
                    <a:lnTo>
                      <a:pt x="19" y="0"/>
                    </a:lnTo>
                    <a:lnTo>
                      <a:pt x="22" y="0"/>
                    </a:lnTo>
                    <a:lnTo>
                      <a:pt x="29" y="0"/>
                    </a:lnTo>
                    <a:lnTo>
                      <a:pt x="32" y="0"/>
                    </a:lnTo>
                    <a:lnTo>
                      <a:pt x="37" y="2"/>
                    </a:lnTo>
                    <a:lnTo>
                      <a:pt x="32" y="2"/>
                    </a:lnTo>
                    <a:lnTo>
                      <a:pt x="25" y="2"/>
                    </a:lnTo>
                    <a:lnTo>
                      <a:pt x="22" y="3"/>
                    </a:lnTo>
                    <a:lnTo>
                      <a:pt x="16" y="5"/>
                    </a:lnTo>
                    <a:lnTo>
                      <a:pt x="12" y="7"/>
                    </a:lnTo>
                    <a:lnTo>
                      <a:pt x="10" y="10"/>
                    </a:lnTo>
                    <a:lnTo>
                      <a:pt x="8" y="13"/>
                    </a:lnTo>
                    <a:lnTo>
                      <a:pt x="7" y="17"/>
                    </a:lnTo>
                    <a:lnTo>
                      <a:pt x="7" y="21"/>
                    </a:lnTo>
                    <a:lnTo>
                      <a:pt x="57" y="25"/>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1" name="Freeform 36">
                <a:extLst>
                  <a:ext uri="{FF2B5EF4-FFF2-40B4-BE49-F238E27FC236}">
                    <a16:creationId xmlns:a16="http://schemas.microsoft.com/office/drawing/2014/main" id="{BF805904-7037-4699-AD32-5E2DB7DFFC6D}"/>
                  </a:ext>
                </a:extLst>
              </p:cNvPr>
              <p:cNvSpPr>
                <a:spLocks noChangeAspect="1"/>
              </p:cNvSpPr>
              <p:nvPr/>
            </p:nvSpPr>
            <p:spPr bwMode="auto">
              <a:xfrm>
                <a:off x="834" y="672"/>
                <a:ext cx="55" cy="28"/>
              </a:xfrm>
              <a:custGeom>
                <a:avLst/>
                <a:gdLst>
                  <a:gd name="T0" fmla="*/ 54 w 55"/>
                  <a:gd name="T1" fmla="*/ 27 h 28"/>
                  <a:gd name="T2" fmla="*/ 7 w 55"/>
                  <a:gd name="T3" fmla="*/ 25 h 28"/>
                  <a:gd name="T4" fmla="*/ 0 w 55"/>
                  <a:gd name="T5" fmla="*/ 25 h 28"/>
                  <a:gd name="T6" fmla="*/ 0 w 55"/>
                  <a:gd name="T7" fmla="*/ 19 h 28"/>
                  <a:gd name="T8" fmla="*/ 0 w 55"/>
                  <a:gd name="T9" fmla="*/ 14 h 28"/>
                  <a:gd name="T10" fmla="*/ 3 w 55"/>
                  <a:gd name="T11" fmla="*/ 10 h 28"/>
                  <a:gd name="T12" fmla="*/ 7 w 55"/>
                  <a:gd name="T13" fmla="*/ 6 h 28"/>
                  <a:gd name="T14" fmla="*/ 12 w 55"/>
                  <a:gd name="T15" fmla="*/ 3 h 28"/>
                  <a:gd name="T16" fmla="*/ 19 w 55"/>
                  <a:gd name="T17" fmla="*/ 1 h 28"/>
                  <a:gd name="T18" fmla="*/ 24 w 55"/>
                  <a:gd name="T19" fmla="*/ 0 h 28"/>
                  <a:gd name="T20" fmla="*/ 30 w 55"/>
                  <a:gd name="T21" fmla="*/ 1 h 28"/>
                  <a:gd name="T22" fmla="*/ 34 w 55"/>
                  <a:gd name="T23" fmla="*/ 3 h 28"/>
                  <a:gd name="T24" fmla="*/ 25 w 55"/>
                  <a:gd name="T25" fmla="*/ 3 h 28"/>
                  <a:gd name="T26" fmla="*/ 17 w 55"/>
                  <a:gd name="T27" fmla="*/ 7 h 28"/>
                  <a:gd name="T28" fmla="*/ 11 w 55"/>
                  <a:gd name="T29" fmla="*/ 9 h 28"/>
                  <a:gd name="T30" fmla="*/ 9 w 55"/>
                  <a:gd name="T31" fmla="*/ 12 h 28"/>
                  <a:gd name="T32" fmla="*/ 7 w 55"/>
                  <a:gd name="T33" fmla="*/ 17 h 28"/>
                  <a:gd name="T34" fmla="*/ 7 w 55"/>
                  <a:gd name="T35" fmla="*/ 23 h 28"/>
                  <a:gd name="T36" fmla="*/ 54 w 55"/>
                  <a:gd name="T37" fmla="*/ 27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28"/>
                  <a:gd name="T59" fmla="*/ 55 w 55"/>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28">
                    <a:moveTo>
                      <a:pt x="54" y="27"/>
                    </a:moveTo>
                    <a:lnTo>
                      <a:pt x="7" y="25"/>
                    </a:lnTo>
                    <a:lnTo>
                      <a:pt x="0" y="25"/>
                    </a:lnTo>
                    <a:lnTo>
                      <a:pt x="0" y="19"/>
                    </a:lnTo>
                    <a:lnTo>
                      <a:pt x="0" y="14"/>
                    </a:lnTo>
                    <a:lnTo>
                      <a:pt x="3" y="10"/>
                    </a:lnTo>
                    <a:lnTo>
                      <a:pt x="7" y="6"/>
                    </a:lnTo>
                    <a:lnTo>
                      <a:pt x="12" y="3"/>
                    </a:lnTo>
                    <a:lnTo>
                      <a:pt x="19" y="1"/>
                    </a:lnTo>
                    <a:lnTo>
                      <a:pt x="24" y="0"/>
                    </a:lnTo>
                    <a:lnTo>
                      <a:pt x="30" y="1"/>
                    </a:lnTo>
                    <a:lnTo>
                      <a:pt x="34" y="3"/>
                    </a:lnTo>
                    <a:lnTo>
                      <a:pt x="25" y="3"/>
                    </a:lnTo>
                    <a:lnTo>
                      <a:pt x="17" y="7"/>
                    </a:lnTo>
                    <a:lnTo>
                      <a:pt x="11" y="9"/>
                    </a:lnTo>
                    <a:lnTo>
                      <a:pt x="9" y="12"/>
                    </a:lnTo>
                    <a:lnTo>
                      <a:pt x="7" y="17"/>
                    </a:lnTo>
                    <a:lnTo>
                      <a:pt x="7" y="23"/>
                    </a:lnTo>
                    <a:lnTo>
                      <a:pt x="54" y="27"/>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2" name="Freeform 37">
                <a:extLst>
                  <a:ext uri="{FF2B5EF4-FFF2-40B4-BE49-F238E27FC236}">
                    <a16:creationId xmlns:a16="http://schemas.microsoft.com/office/drawing/2014/main" id="{E9E65885-4061-4261-88E8-11C97CF394F1}"/>
                  </a:ext>
                </a:extLst>
              </p:cNvPr>
              <p:cNvSpPr>
                <a:spLocks noChangeAspect="1"/>
              </p:cNvSpPr>
              <p:nvPr/>
            </p:nvSpPr>
            <p:spPr bwMode="auto">
              <a:xfrm>
                <a:off x="939" y="703"/>
                <a:ext cx="25" cy="18"/>
              </a:xfrm>
              <a:custGeom>
                <a:avLst/>
                <a:gdLst>
                  <a:gd name="T0" fmla="*/ 24 w 25"/>
                  <a:gd name="T1" fmla="*/ 2 h 18"/>
                  <a:gd name="T2" fmla="*/ 22 w 25"/>
                  <a:gd name="T3" fmla="*/ 8 h 18"/>
                  <a:gd name="T4" fmla="*/ 19 w 25"/>
                  <a:gd name="T5" fmla="*/ 12 h 18"/>
                  <a:gd name="T6" fmla="*/ 15 w 25"/>
                  <a:gd name="T7" fmla="*/ 14 h 18"/>
                  <a:gd name="T8" fmla="*/ 14 w 25"/>
                  <a:gd name="T9" fmla="*/ 17 h 18"/>
                  <a:gd name="T10" fmla="*/ 12 w 25"/>
                  <a:gd name="T11" fmla="*/ 17 h 18"/>
                  <a:gd name="T12" fmla="*/ 11 w 25"/>
                  <a:gd name="T13" fmla="*/ 17 h 18"/>
                  <a:gd name="T14" fmla="*/ 9 w 25"/>
                  <a:gd name="T15" fmla="*/ 14 h 18"/>
                  <a:gd name="T16" fmla="*/ 5 w 25"/>
                  <a:gd name="T17" fmla="*/ 12 h 18"/>
                  <a:gd name="T18" fmla="*/ 2 w 25"/>
                  <a:gd name="T19" fmla="*/ 8 h 18"/>
                  <a:gd name="T20" fmla="*/ 0 w 25"/>
                  <a:gd name="T21" fmla="*/ 0 h 18"/>
                  <a:gd name="T22" fmla="*/ 24 w 25"/>
                  <a:gd name="T23" fmla="*/ 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8"/>
                  <a:gd name="T38" fmla="*/ 25 w 2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8">
                    <a:moveTo>
                      <a:pt x="24" y="2"/>
                    </a:moveTo>
                    <a:lnTo>
                      <a:pt x="22" y="8"/>
                    </a:lnTo>
                    <a:lnTo>
                      <a:pt x="19" y="12"/>
                    </a:lnTo>
                    <a:lnTo>
                      <a:pt x="15" y="14"/>
                    </a:lnTo>
                    <a:lnTo>
                      <a:pt x="14" y="17"/>
                    </a:lnTo>
                    <a:lnTo>
                      <a:pt x="12" y="17"/>
                    </a:lnTo>
                    <a:lnTo>
                      <a:pt x="11" y="17"/>
                    </a:lnTo>
                    <a:lnTo>
                      <a:pt x="9" y="14"/>
                    </a:lnTo>
                    <a:lnTo>
                      <a:pt x="5" y="12"/>
                    </a:lnTo>
                    <a:lnTo>
                      <a:pt x="2" y="8"/>
                    </a:lnTo>
                    <a:lnTo>
                      <a:pt x="0" y="0"/>
                    </a:lnTo>
                    <a:lnTo>
                      <a:pt x="24" y="2"/>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3" name="Freeform 38">
                <a:extLst>
                  <a:ext uri="{FF2B5EF4-FFF2-40B4-BE49-F238E27FC236}">
                    <a16:creationId xmlns:a16="http://schemas.microsoft.com/office/drawing/2014/main" id="{0AB71636-8645-4C75-A7B4-1586A93E8EDE}"/>
                  </a:ext>
                </a:extLst>
              </p:cNvPr>
              <p:cNvSpPr>
                <a:spLocks noChangeAspect="1"/>
              </p:cNvSpPr>
              <p:nvPr/>
            </p:nvSpPr>
            <p:spPr bwMode="auto">
              <a:xfrm>
                <a:off x="847" y="698"/>
                <a:ext cx="25" cy="17"/>
              </a:xfrm>
              <a:custGeom>
                <a:avLst/>
                <a:gdLst>
                  <a:gd name="T0" fmla="*/ 24 w 25"/>
                  <a:gd name="T1" fmla="*/ 2 h 17"/>
                  <a:gd name="T2" fmla="*/ 21 w 25"/>
                  <a:gd name="T3" fmla="*/ 8 h 17"/>
                  <a:gd name="T4" fmla="*/ 19 w 25"/>
                  <a:gd name="T5" fmla="*/ 12 h 17"/>
                  <a:gd name="T6" fmla="*/ 16 w 25"/>
                  <a:gd name="T7" fmla="*/ 14 h 17"/>
                  <a:gd name="T8" fmla="*/ 14 w 25"/>
                  <a:gd name="T9" fmla="*/ 16 h 17"/>
                  <a:gd name="T10" fmla="*/ 12 w 25"/>
                  <a:gd name="T11" fmla="*/ 16 h 17"/>
                  <a:gd name="T12" fmla="*/ 9 w 25"/>
                  <a:gd name="T13" fmla="*/ 16 h 17"/>
                  <a:gd name="T14" fmla="*/ 7 w 25"/>
                  <a:gd name="T15" fmla="*/ 14 h 17"/>
                  <a:gd name="T16" fmla="*/ 5 w 25"/>
                  <a:gd name="T17" fmla="*/ 12 h 17"/>
                  <a:gd name="T18" fmla="*/ 1 w 25"/>
                  <a:gd name="T19" fmla="*/ 8 h 17"/>
                  <a:gd name="T20" fmla="*/ 0 w 25"/>
                  <a:gd name="T21" fmla="*/ 0 h 17"/>
                  <a:gd name="T22" fmla="*/ 24 w 25"/>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7"/>
                  <a:gd name="T38" fmla="*/ 25 w 2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7">
                    <a:moveTo>
                      <a:pt x="24" y="2"/>
                    </a:moveTo>
                    <a:lnTo>
                      <a:pt x="21" y="8"/>
                    </a:lnTo>
                    <a:lnTo>
                      <a:pt x="19" y="12"/>
                    </a:lnTo>
                    <a:lnTo>
                      <a:pt x="16" y="14"/>
                    </a:lnTo>
                    <a:lnTo>
                      <a:pt x="14" y="16"/>
                    </a:lnTo>
                    <a:lnTo>
                      <a:pt x="12" y="16"/>
                    </a:lnTo>
                    <a:lnTo>
                      <a:pt x="9" y="16"/>
                    </a:lnTo>
                    <a:lnTo>
                      <a:pt x="7" y="14"/>
                    </a:lnTo>
                    <a:lnTo>
                      <a:pt x="5" y="12"/>
                    </a:lnTo>
                    <a:lnTo>
                      <a:pt x="1" y="8"/>
                    </a:lnTo>
                    <a:lnTo>
                      <a:pt x="0" y="0"/>
                    </a:lnTo>
                    <a:lnTo>
                      <a:pt x="24" y="2"/>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4" name="Freeform 39">
                <a:extLst>
                  <a:ext uri="{FF2B5EF4-FFF2-40B4-BE49-F238E27FC236}">
                    <a16:creationId xmlns:a16="http://schemas.microsoft.com/office/drawing/2014/main" id="{787D2885-1847-48C6-B9A7-641BAB9ECAED}"/>
                  </a:ext>
                </a:extLst>
              </p:cNvPr>
              <p:cNvSpPr>
                <a:spLocks noChangeAspect="1"/>
              </p:cNvSpPr>
              <p:nvPr/>
            </p:nvSpPr>
            <p:spPr bwMode="auto">
              <a:xfrm>
                <a:off x="883" y="676"/>
                <a:ext cx="34" cy="55"/>
              </a:xfrm>
              <a:custGeom>
                <a:avLst/>
                <a:gdLst>
                  <a:gd name="T0" fmla="*/ 14 w 34"/>
                  <a:gd name="T1" fmla="*/ 0 h 55"/>
                  <a:gd name="T2" fmla="*/ 18 w 34"/>
                  <a:gd name="T3" fmla="*/ 5 h 55"/>
                  <a:gd name="T4" fmla="*/ 19 w 34"/>
                  <a:gd name="T5" fmla="*/ 11 h 55"/>
                  <a:gd name="T6" fmla="*/ 18 w 34"/>
                  <a:gd name="T7" fmla="*/ 17 h 55"/>
                  <a:gd name="T8" fmla="*/ 16 w 34"/>
                  <a:gd name="T9" fmla="*/ 21 h 55"/>
                  <a:gd name="T10" fmla="*/ 7 w 34"/>
                  <a:gd name="T11" fmla="*/ 24 h 55"/>
                  <a:gd name="T12" fmla="*/ 4 w 34"/>
                  <a:gd name="T13" fmla="*/ 27 h 55"/>
                  <a:gd name="T14" fmla="*/ 1 w 34"/>
                  <a:gd name="T15" fmla="*/ 30 h 55"/>
                  <a:gd name="T16" fmla="*/ 0 w 34"/>
                  <a:gd name="T17" fmla="*/ 33 h 55"/>
                  <a:gd name="T18" fmla="*/ 0 w 34"/>
                  <a:gd name="T19" fmla="*/ 37 h 55"/>
                  <a:gd name="T20" fmla="*/ 0 w 34"/>
                  <a:gd name="T21" fmla="*/ 41 h 55"/>
                  <a:gd name="T22" fmla="*/ 3 w 34"/>
                  <a:gd name="T23" fmla="*/ 45 h 55"/>
                  <a:gd name="T24" fmla="*/ 12 w 34"/>
                  <a:gd name="T25" fmla="*/ 54 h 55"/>
                  <a:gd name="T26" fmla="*/ 9 w 34"/>
                  <a:gd name="T27" fmla="*/ 48 h 55"/>
                  <a:gd name="T28" fmla="*/ 7 w 34"/>
                  <a:gd name="T29" fmla="*/ 43 h 55"/>
                  <a:gd name="T30" fmla="*/ 7 w 34"/>
                  <a:gd name="T31" fmla="*/ 37 h 55"/>
                  <a:gd name="T32" fmla="*/ 11 w 34"/>
                  <a:gd name="T33" fmla="*/ 32 h 55"/>
                  <a:gd name="T34" fmla="*/ 16 w 34"/>
                  <a:gd name="T35" fmla="*/ 27 h 55"/>
                  <a:gd name="T36" fmla="*/ 20 w 34"/>
                  <a:gd name="T37" fmla="*/ 26 h 55"/>
                  <a:gd name="T38" fmla="*/ 27 w 34"/>
                  <a:gd name="T39" fmla="*/ 26 h 55"/>
                  <a:gd name="T40" fmla="*/ 33 w 34"/>
                  <a:gd name="T41" fmla="*/ 27 h 55"/>
                  <a:gd name="T42" fmla="*/ 30 w 34"/>
                  <a:gd name="T43" fmla="*/ 24 h 55"/>
                  <a:gd name="T44" fmla="*/ 28 w 34"/>
                  <a:gd name="T45" fmla="*/ 22 h 55"/>
                  <a:gd name="T46" fmla="*/ 22 w 34"/>
                  <a:gd name="T47" fmla="*/ 20 h 55"/>
                  <a:gd name="T48" fmla="*/ 23 w 34"/>
                  <a:gd name="T49" fmla="*/ 15 h 55"/>
                  <a:gd name="T50" fmla="*/ 22 w 34"/>
                  <a:gd name="T51" fmla="*/ 9 h 55"/>
                  <a:gd name="T52" fmla="*/ 18 w 34"/>
                  <a:gd name="T53" fmla="*/ 3 h 55"/>
                  <a:gd name="T54" fmla="*/ 14 w 34"/>
                  <a:gd name="T55" fmla="*/ 0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
                  <a:gd name="T85" fmla="*/ 0 h 55"/>
                  <a:gd name="T86" fmla="*/ 34 w 34"/>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 h="55">
                    <a:moveTo>
                      <a:pt x="14" y="0"/>
                    </a:moveTo>
                    <a:lnTo>
                      <a:pt x="18" y="5"/>
                    </a:lnTo>
                    <a:lnTo>
                      <a:pt x="19" y="11"/>
                    </a:lnTo>
                    <a:lnTo>
                      <a:pt x="18" y="17"/>
                    </a:lnTo>
                    <a:lnTo>
                      <a:pt x="16" y="21"/>
                    </a:lnTo>
                    <a:lnTo>
                      <a:pt x="7" y="24"/>
                    </a:lnTo>
                    <a:lnTo>
                      <a:pt x="4" y="27"/>
                    </a:lnTo>
                    <a:lnTo>
                      <a:pt x="1" y="30"/>
                    </a:lnTo>
                    <a:lnTo>
                      <a:pt x="0" y="33"/>
                    </a:lnTo>
                    <a:lnTo>
                      <a:pt x="0" y="37"/>
                    </a:lnTo>
                    <a:lnTo>
                      <a:pt x="0" y="41"/>
                    </a:lnTo>
                    <a:lnTo>
                      <a:pt x="3" y="45"/>
                    </a:lnTo>
                    <a:lnTo>
                      <a:pt x="12" y="54"/>
                    </a:lnTo>
                    <a:lnTo>
                      <a:pt x="9" y="48"/>
                    </a:lnTo>
                    <a:lnTo>
                      <a:pt x="7" y="43"/>
                    </a:lnTo>
                    <a:lnTo>
                      <a:pt x="7" y="37"/>
                    </a:lnTo>
                    <a:lnTo>
                      <a:pt x="11" y="32"/>
                    </a:lnTo>
                    <a:lnTo>
                      <a:pt x="16" y="27"/>
                    </a:lnTo>
                    <a:lnTo>
                      <a:pt x="20" y="26"/>
                    </a:lnTo>
                    <a:lnTo>
                      <a:pt x="27" y="26"/>
                    </a:lnTo>
                    <a:lnTo>
                      <a:pt x="33" y="27"/>
                    </a:lnTo>
                    <a:lnTo>
                      <a:pt x="30" y="24"/>
                    </a:lnTo>
                    <a:lnTo>
                      <a:pt x="28" y="22"/>
                    </a:lnTo>
                    <a:lnTo>
                      <a:pt x="22" y="20"/>
                    </a:lnTo>
                    <a:lnTo>
                      <a:pt x="23" y="15"/>
                    </a:lnTo>
                    <a:lnTo>
                      <a:pt x="22" y="9"/>
                    </a:lnTo>
                    <a:lnTo>
                      <a:pt x="18" y="3"/>
                    </a:lnTo>
                    <a:lnTo>
                      <a:pt x="14"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5" name="Freeform 40">
                <a:extLst>
                  <a:ext uri="{FF2B5EF4-FFF2-40B4-BE49-F238E27FC236}">
                    <a16:creationId xmlns:a16="http://schemas.microsoft.com/office/drawing/2014/main" id="{0DC8D2DD-32D2-4AED-AE4D-2133708350EC}"/>
                  </a:ext>
                </a:extLst>
              </p:cNvPr>
              <p:cNvSpPr>
                <a:spLocks noChangeAspect="1"/>
              </p:cNvSpPr>
              <p:nvPr/>
            </p:nvSpPr>
            <p:spPr bwMode="auto">
              <a:xfrm>
                <a:off x="946" y="653"/>
                <a:ext cx="70" cy="42"/>
              </a:xfrm>
              <a:custGeom>
                <a:avLst/>
                <a:gdLst>
                  <a:gd name="T0" fmla="*/ 0 w 70"/>
                  <a:gd name="T1" fmla="*/ 10 h 42"/>
                  <a:gd name="T2" fmla="*/ 10 w 70"/>
                  <a:gd name="T3" fmla="*/ 7 h 42"/>
                  <a:gd name="T4" fmla="*/ 20 w 70"/>
                  <a:gd name="T5" fmla="*/ 7 h 42"/>
                  <a:gd name="T6" fmla="*/ 29 w 70"/>
                  <a:gd name="T7" fmla="*/ 9 h 42"/>
                  <a:gd name="T8" fmla="*/ 38 w 70"/>
                  <a:gd name="T9" fmla="*/ 12 h 42"/>
                  <a:gd name="T10" fmla="*/ 47 w 70"/>
                  <a:gd name="T11" fmla="*/ 18 h 42"/>
                  <a:gd name="T12" fmla="*/ 55 w 70"/>
                  <a:gd name="T13" fmla="*/ 25 h 42"/>
                  <a:gd name="T14" fmla="*/ 69 w 70"/>
                  <a:gd name="T15" fmla="*/ 41 h 42"/>
                  <a:gd name="T16" fmla="*/ 60 w 70"/>
                  <a:gd name="T17" fmla="*/ 26 h 42"/>
                  <a:gd name="T18" fmla="*/ 49 w 70"/>
                  <a:gd name="T19" fmla="*/ 12 h 42"/>
                  <a:gd name="T20" fmla="*/ 42 w 70"/>
                  <a:gd name="T21" fmla="*/ 6 h 42"/>
                  <a:gd name="T22" fmla="*/ 35 w 70"/>
                  <a:gd name="T23" fmla="*/ 3 h 42"/>
                  <a:gd name="T24" fmla="*/ 27 w 70"/>
                  <a:gd name="T25" fmla="*/ 0 h 42"/>
                  <a:gd name="T26" fmla="*/ 19 w 70"/>
                  <a:gd name="T27" fmla="*/ 0 h 42"/>
                  <a:gd name="T28" fmla="*/ 8 w 70"/>
                  <a:gd name="T29" fmla="*/ 4 h 42"/>
                  <a:gd name="T30" fmla="*/ 0 w 70"/>
                  <a:gd name="T31" fmla="*/ 1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42"/>
                  <a:gd name="T50" fmla="*/ 70 w 70"/>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42">
                    <a:moveTo>
                      <a:pt x="0" y="10"/>
                    </a:moveTo>
                    <a:lnTo>
                      <a:pt x="10" y="7"/>
                    </a:lnTo>
                    <a:lnTo>
                      <a:pt x="20" y="7"/>
                    </a:lnTo>
                    <a:lnTo>
                      <a:pt x="29" y="9"/>
                    </a:lnTo>
                    <a:lnTo>
                      <a:pt x="38" y="12"/>
                    </a:lnTo>
                    <a:lnTo>
                      <a:pt x="47" y="18"/>
                    </a:lnTo>
                    <a:lnTo>
                      <a:pt x="55" y="25"/>
                    </a:lnTo>
                    <a:lnTo>
                      <a:pt x="69" y="41"/>
                    </a:lnTo>
                    <a:lnTo>
                      <a:pt x="60" y="26"/>
                    </a:lnTo>
                    <a:lnTo>
                      <a:pt x="49" y="12"/>
                    </a:lnTo>
                    <a:lnTo>
                      <a:pt x="42" y="6"/>
                    </a:lnTo>
                    <a:lnTo>
                      <a:pt x="35" y="3"/>
                    </a:lnTo>
                    <a:lnTo>
                      <a:pt x="27" y="0"/>
                    </a:lnTo>
                    <a:lnTo>
                      <a:pt x="19" y="0"/>
                    </a:lnTo>
                    <a:lnTo>
                      <a:pt x="8" y="4"/>
                    </a:lnTo>
                    <a:lnTo>
                      <a:pt x="0" y="1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6" name="Freeform 41">
                <a:extLst>
                  <a:ext uri="{FF2B5EF4-FFF2-40B4-BE49-F238E27FC236}">
                    <a16:creationId xmlns:a16="http://schemas.microsoft.com/office/drawing/2014/main" id="{FB47E2B7-04A9-49A9-BE2C-E4BBF799C3B0}"/>
                  </a:ext>
                </a:extLst>
              </p:cNvPr>
              <p:cNvSpPr>
                <a:spLocks noChangeAspect="1"/>
              </p:cNvSpPr>
              <p:nvPr/>
            </p:nvSpPr>
            <p:spPr bwMode="auto">
              <a:xfrm>
                <a:off x="862" y="650"/>
                <a:ext cx="37" cy="18"/>
              </a:xfrm>
              <a:custGeom>
                <a:avLst/>
                <a:gdLst>
                  <a:gd name="T0" fmla="*/ 0 w 37"/>
                  <a:gd name="T1" fmla="*/ 11 h 18"/>
                  <a:gd name="T2" fmla="*/ 18 w 37"/>
                  <a:gd name="T3" fmla="*/ 11 h 18"/>
                  <a:gd name="T4" fmla="*/ 36 w 37"/>
                  <a:gd name="T5" fmla="*/ 17 h 18"/>
                  <a:gd name="T6" fmla="*/ 24 w 37"/>
                  <a:gd name="T7" fmla="*/ 10 h 18"/>
                  <a:gd name="T8" fmla="*/ 19 w 37"/>
                  <a:gd name="T9" fmla="*/ 5 h 18"/>
                  <a:gd name="T10" fmla="*/ 14 w 37"/>
                  <a:gd name="T11" fmla="*/ 0 h 18"/>
                  <a:gd name="T12" fmla="*/ 8 w 37"/>
                  <a:gd name="T13" fmla="*/ 6 h 18"/>
                  <a:gd name="T14" fmla="*/ 0 w 37"/>
                  <a:gd name="T15" fmla="*/ 11 h 18"/>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8"/>
                  <a:gd name="T26" fmla="*/ 37 w 37"/>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8">
                    <a:moveTo>
                      <a:pt x="0" y="11"/>
                    </a:moveTo>
                    <a:lnTo>
                      <a:pt x="18" y="11"/>
                    </a:lnTo>
                    <a:lnTo>
                      <a:pt x="36" y="17"/>
                    </a:lnTo>
                    <a:lnTo>
                      <a:pt x="24" y="10"/>
                    </a:lnTo>
                    <a:lnTo>
                      <a:pt x="19" y="5"/>
                    </a:lnTo>
                    <a:lnTo>
                      <a:pt x="14" y="0"/>
                    </a:lnTo>
                    <a:lnTo>
                      <a:pt x="8" y="6"/>
                    </a:lnTo>
                    <a:lnTo>
                      <a:pt x="0" y="11"/>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7" name="Freeform 42">
                <a:extLst>
                  <a:ext uri="{FF2B5EF4-FFF2-40B4-BE49-F238E27FC236}">
                    <a16:creationId xmlns:a16="http://schemas.microsoft.com/office/drawing/2014/main" id="{EDD5ECC3-6CA9-476E-9246-DAD56F22DD39}"/>
                  </a:ext>
                </a:extLst>
              </p:cNvPr>
              <p:cNvSpPr>
                <a:spLocks noChangeAspect="1"/>
              </p:cNvSpPr>
              <p:nvPr/>
            </p:nvSpPr>
            <p:spPr bwMode="auto">
              <a:xfrm>
                <a:off x="869" y="716"/>
                <a:ext cx="16" cy="18"/>
              </a:xfrm>
              <a:custGeom>
                <a:avLst/>
                <a:gdLst>
                  <a:gd name="T0" fmla="*/ 6 w 16"/>
                  <a:gd name="T1" fmla="*/ 15 h 18"/>
                  <a:gd name="T2" fmla="*/ 3 w 16"/>
                  <a:gd name="T3" fmla="*/ 13 h 18"/>
                  <a:gd name="T4" fmla="*/ 1 w 16"/>
                  <a:gd name="T5" fmla="*/ 10 h 18"/>
                  <a:gd name="T6" fmla="*/ 0 w 16"/>
                  <a:gd name="T7" fmla="*/ 5 h 18"/>
                  <a:gd name="T8" fmla="*/ 3 w 16"/>
                  <a:gd name="T9" fmla="*/ 0 h 18"/>
                  <a:gd name="T10" fmla="*/ 5 w 16"/>
                  <a:gd name="T11" fmla="*/ 0 h 18"/>
                  <a:gd name="T12" fmla="*/ 8 w 16"/>
                  <a:gd name="T13" fmla="*/ 1 h 18"/>
                  <a:gd name="T14" fmla="*/ 11 w 16"/>
                  <a:gd name="T15" fmla="*/ 3 h 18"/>
                  <a:gd name="T16" fmla="*/ 13 w 16"/>
                  <a:gd name="T17" fmla="*/ 6 h 18"/>
                  <a:gd name="T18" fmla="*/ 15 w 16"/>
                  <a:gd name="T19" fmla="*/ 11 h 18"/>
                  <a:gd name="T20" fmla="*/ 11 w 16"/>
                  <a:gd name="T21" fmla="*/ 17 h 18"/>
                  <a:gd name="T22" fmla="*/ 9 w 16"/>
                  <a:gd name="T23" fmla="*/ 17 h 18"/>
                  <a:gd name="T24" fmla="*/ 6 w 16"/>
                  <a:gd name="T25" fmla="*/ 15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8"/>
                  <a:gd name="T41" fmla="*/ 16 w 1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8">
                    <a:moveTo>
                      <a:pt x="6" y="15"/>
                    </a:moveTo>
                    <a:lnTo>
                      <a:pt x="3" y="13"/>
                    </a:lnTo>
                    <a:lnTo>
                      <a:pt x="1" y="10"/>
                    </a:lnTo>
                    <a:lnTo>
                      <a:pt x="0" y="5"/>
                    </a:lnTo>
                    <a:lnTo>
                      <a:pt x="3" y="0"/>
                    </a:lnTo>
                    <a:lnTo>
                      <a:pt x="5" y="0"/>
                    </a:lnTo>
                    <a:lnTo>
                      <a:pt x="8" y="1"/>
                    </a:lnTo>
                    <a:lnTo>
                      <a:pt x="11" y="3"/>
                    </a:lnTo>
                    <a:lnTo>
                      <a:pt x="13" y="6"/>
                    </a:lnTo>
                    <a:lnTo>
                      <a:pt x="15" y="11"/>
                    </a:lnTo>
                    <a:lnTo>
                      <a:pt x="11" y="17"/>
                    </a:lnTo>
                    <a:lnTo>
                      <a:pt x="9" y="17"/>
                    </a:lnTo>
                    <a:lnTo>
                      <a:pt x="6" y="15"/>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8" name="Freeform 43">
                <a:extLst>
                  <a:ext uri="{FF2B5EF4-FFF2-40B4-BE49-F238E27FC236}">
                    <a16:creationId xmlns:a16="http://schemas.microsoft.com/office/drawing/2014/main" id="{24EA686F-85DD-453E-901A-B9D23680332D}"/>
                  </a:ext>
                </a:extLst>
              </p:cNvPr>
              <p:cNvSpPr>
                <a:spLocks noChangeAspect="1"/>
              </p:cNvSpPr>
              <p:nvPr/>
            </p:nvSpPr>
            <p:spPr bwMode="auto">
              <a:xfrm>
                <a:off x="903" y="720"/>
                <a:ext cx="17" cy="17"/>
              </a:xfrm>
              <a:custGeom>
                <a:avLst/>
                <a:gdLst>
                  <a:gd name="T0" fmla="*/ 8 w 17"/>
                  <a:gd name="T1" fmla="*/ 16 h 17"/>
                  <a:gd name="T2" fmla="*/ 4 w 17"/>
                  <a:gd name="T3" fmla="*/ 14 h 17"/>
                  <a:gd name="T4" fmla="*/ 1 w 17"/>
                  <a:gd name="T5" fmla="*/ 12 h 17"/>
                  <a:gd name="T6" fmla="*/ 0 w 17"/>
                  <a:gd name="T7" fmla="*/ 7 h 17"/>
                  <a:gd name="T8" fmla="*/ 3 w 17"/>
                  <a:gd name="T9" fmla="*/ 1 h 17"/>
                  <a:gd name="T10" fmla="*/ 6 w 17"/>
                  <a:gd name="T11" fmla="*/ 0 h 17"/>
                  <a:gd name="T12" fmla="*/ 13 w 17"/>
                  <a:gd name="T13" fmla="*/ 0 h 17"/>
                  <a:gd name="T14" fmla="*/ 16 w 17"/>
                  <a:gd name="T15" fmla="*/ 5 h 17"/>
                  <a:gd name="T16" fmla="*/ 13 w 17"/>
                  <a:gd name="T17" fmla="*/ 12 h 17"/>
                  <a:gd name="T18" fmla="*/ 8 w 17"/>
                  <a:gd name="T19" fmla="*/ 1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8" y="16"/>
                    </a:moveTo>
                    <a:lnTo>
                      <a:pt x="4" y="14"/>
                    </a:lnTo>
                    <a:lnTo>
                      <a:pt x="1" y="12"/>
                    </a:lnTo>
                    <a:lnTo>
                      <a:pt x="0" y="7"/>
                    </a:lnTo>
                    <a:lnTo>
                      <a:pt x="3" y="1"/>
                    </a:lnTo>
                    <a:lnTo>
                      <a:pt x="6" y="0"/>
                    </a:lnTo>
                    <a:lnTo>
                      <a:pt x="13" y="0"/>
                    </a:lnTo>
                    <a:lnTo>
                      <a:pt x="16" y="5"/>
                    </a:lnTo>
                    <a:lnTo>
                      <a:pt x="13" y="12"/>
                    </a:lnTo>
                    <a:lnTo>
                      <a:pt x="8" y="16"/>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29" name="Freeform 44">
                <a:extLst>
                  <a:ext uri="{FF2B5EF4-FFF2-40B4-BE49-F238E27FC236}">
                    <a16:creationId xmlns:a16="http://schemas.microsoft.com/office/drawing/2014/main" id="{24CC1876-5B78-4260-9FA9-6634F0BBF0C7}"/>
                  </a:ext>
                </a:extLst>
              </p:cNvPr>
              <p:cNvSpPr>
                <a:spLocks noChangeAspect="1"/>
              </p:cNvSpPr>
              <p:nvPr/>
            </p:nvSpPr>
            <p:spPr bwMode="auto">
              <a:xfrm>
                <a:off x="883" y="752"/>
                <a:ext cx="16" cy="23"/>
              </a:xfrm>
              <a:custGeom>
                <a:avLst/>
                <a:gdLst>
                  <a:gd name="T0" fmla="*/ 15 w 16"/>
                  <a:gd name="T1" fmla="*/ 10 h 23"/>
                  <a:gd name="T2" fmla="*/ 15 w 16"/>
                  <a:gd name="T3" fmla="*/ 17 h 23"/>
                  <a:gd name="T4" fmla="*/ 12 w 16"/>
                  <a:gd name="T5" fmla="*/ 19 h 23"/>
                  <a:gd name="T6" fmla="*/ 9 w 16"/>
                  <a:gd name="T7" fmla="*/ 22 h 23"/>
                  <a:gd name="T8" fmla="*/ 5 w 16"/>
                  <a:gd name="T9" fmla="*/ 19 h 23"/>
                  <a:gd name="T10" fmla="*/ 3 w 16"/>
                  <a:gd name="T11" fmla="*/ 18 h 23"/>
                  <a:gd name="T12" fmla="*/ 2 w 16"/>
                  <a:gd name="T13" fmla="*/ 15 h 23"/>
                  <a:gd name="T14" fmla="*/ 0 w 16"/>
                  <a:gd name="T15" fmla="*/ 12 h 23"/>
                  <a:gd name="T16" fmla="*/ 0 w 16"/>
                  <a:gd name="T17" fmla="*/ 4 h 23"/>
                  <a:gd name="T18" fmla="*/ 3 w 16"/>
                  <a:gd name="T19" fmla="*/ 2 h 23"/>
                  <a:gd name="T20" fmla="*/ 7 w 16"/>
                  <a:gd name="T21" fmla="*/ 0 h 23"/>
                  <a:gd name="T22" fmla="*/ 9 w 16"/>
                  <a:gd name="T23" fmla="*/ 3 h 23"/>
                  <a:gd name="T24" fmla="*/ 12 w 16"/>
                  <a:gd name="T25" fmla="*/ 4 h 23"/>
                  <a:gd name="T26" fmla="*/ 14 w 16"/>
                  <a:gd name="T27" fmla="*/ 7 h 23"/>
                  <a:gd name="T28" fmla="*/ 15 w 16"/>
                  <a:gd name="T29" fmla="*/ 1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3"/>
                  <a:gd name="T47" fmla="*/ 16 w 16"/>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3">
                    <a:moveTo>
                      <a:pt x="15" y="10"/>
                    </a:moveTo>
                    <a:lnTo>
                      <a:pt x="15" y="17"/>
                    </a:lnTo>
                    <a:lnTo>
                      <a:pt x="12" y="19"/>
                    </a:lnTo>
                    <a:lnTo>
                      <a:pt x="9" y="22"/>
                    </a:lnTo>
                    <a:lnTo>
                      <a:pt x="5" y="19"/>
                    </a:lnTo>
                    <a:lnTo>
                      <a:pt x="3" y="18"/>
                    </a:lnTo>
                    <a:lnTo>
                      <a:pt x="2" y="15"/>
                    </a:lnTo>
                    <a:lnTo>
                      <a:pt x="0" y="12"/>
                    </a:lnTo>
                    <a:lnTo>
                      <a:pt x="0" y="4"/>
                    </a:lnTo>
                    <a:lnTo>
                      <a:pt x="3" y="2"/>
                    </a:lnTo>
                    <a:lnTo>
                      <a:pt x="7" y="0"/>
                    </a:lnTo>
                    <a:lnTo>
                      <a:pt x="9" y="3"/>
                    </a:lnTo>
                    <a:lnTo>
                      <a:pt x="12" y="4"/>
                    </a:lnTo>
                    <a:lnTo>
                      <a:pt x="14" y="7"/>
                    </a:lnTo>
                    <a:lnTo>
                      <a:pt x="15" y="1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0" name="Freeform 45">
                <a:extLst>
                  <a:ext uri="{FF2B5EF4-FFF2-40B4-BE49-F238E27FC236}">
                    <a16:creationId xmlns:a16="http://schemas.microsoft.com/office/drawing/2014/main" id="{8EDBB914-206F-46B0-B192-E9BD200ABFB9}"/>
                  </a:ext>
                </a:extLst>
              </p:cNvPr>
              <p:cNvSpPr>
                <a:spLocks noChangeAspect="1"/>
              </p:cNvSpPr>
              <p:nvPr/>
            </p:nvSpPr>
            <p:spPr bwMode="auto">
              <a:xfrm>
                <a:off x="1033" y="983"/>
                <a:ext cx="18" cy="18"/>
              </a:xfrm>
              <a:custGeom>
                <a:avLst/>
                <a:gdLst>
                  <a:gd name="T0" fmla="*/ 17 w 18"/>
                  <a:gd name="T1" fmla="*/ 5 h 18"/>
                  <a:gd name="T2" fmla="*/ 15 w 18"/>
                  <a:gd name="T3" fmla="*/ 13 h 18"/>
                  <a:gd name="T4" fmla="*/ 13 w 18"/>
                  <a:gd name="T5" fmla="*/ 15 h 18"/>
                  <a:gd name="T6" fmla="*/ 8 w 18"/>
                  <a:gd name="T7" fmla="*/ 17 h 18"/>
                  <a:gd name="T8" fmla="*/ 1 w 18"/>
                  <a:gd name="T9" fmla="*/ 13 h 18"/>
                  <a:gd name="T10" fmla="*/ 0 w 18"/>
                  <a:gd name="T11" fmla="*/ 6 h 18"/>
                  <a:gd name="T12" fmla="*/ 5 w 18"/>
                  <a:gd name="T13" fmla="*/ 2 h 18"/>
                  <a:gd name="T14" fmla="*/ 8 w 18"/>
                  <a:gd name="T15" fmla="*/ 0 h 18"/>
                  <a:gd name="T16" fmla="*/ 13 w 18"/>
                  <a:gd name="T17" fmla="*/ 0 h 18"/>
                  <a:gd name="T18" fmla="*/ 17 w 18"/>
                  <a:gd name="T19" fmla="*/ 5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8"/>
                  <a:gd name="T32" fmla="*/ 18 w 1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8">
                    <a:moveTo>
                      <a:pt x="17" y="5"/>
                    </a:moveTo>
                    <a:lnTo>
                      <a:pt x="15" y="13"/>
                    </a:lnTo>
                    <a:lnTo>
                      <a:pt x="13" y="15"/>
                    </a:lnTo>
                    <a:lnTo>
                      <a:pt x="8" y="17"/>
                    </a:lnTo>
                    <a:lnTo>
                      <a:pt x="1" y="13"/>
                    </a:lnTo>
                    <a:lnTo>
                      <a:pt x="0" y="6"/>
                    </a:lnTo>
                    <a:lnTo>
                      <a:pt x="5" y="2"/>
                    </a:lnTo>
                    <a:lnTo>
                      <a:pt x="8" y="0"/>
                    </a:lnTo>
                    <a:lnTo>
                      <a:pt x="13" y="0"/>
                    </a:lnTo>
                    <a:lnTo>
                      <a:pt x="17" y="5"/>
                    </a:lnTo>
                  </a:path>
                </a:pathLst>
              </a:custGeom>
              <a:solidFill>
                <a:srgbClr val="EFB87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1" name="Freeform 46">
                <a:extLst>
                  <a:ext uri="{FF2B5EF4-FFF2-40B4-BE49-F238E27FC236}">
                    <a16:creationId xmlns:a16="http://schemas.microsoft.com/office/drawing/2014/main" id="{B40CA465-2338-4AA2-8B20-022CBEEC4D5B}"/>
                  </a:ext>
                </a:extLst>
              </p:cNvPr>
              <p:cNvSpPr>
                <a:spLocks noChangeAspect="1"/>
              </p:cNvSpPr>
              <p:nvPr/>
            </p:nvSpPr>
            <p:spPr bwMode="auto">
              <a:xfrm>
                <a:off x="859" y="710"/>
                <a:ext cx="18" cy="18"/>
              </a:xfrm>
              <a:custGeom>
                <a:avLst/>
                <a:gdLst>
                  <a:gd name="T0" fmla="*/ 17 w 18"/>
                  <a:gd name="T1" fmla="*/ 0 h 18"/>
                  <a:gd name="T2" fmla="*/ 7 w 18"/>
                  <a:gd name="T3" fmla="*/ 1 h 18"/>
                  <a:gd name="T4" fmla="*/ 2 w 18"/>
                  <a:gd name="T5" fmla="*/ 3 h 18"/>
                  <a:gd name="T6" fmla="*/ 0 w 18"/>
                  <a:gd name="T7" fmla="*/ 7 h 18"/>
                  <a:gd name="T8" fmla="*/ 1 w 18"/>
                  <a:gd name="T9" fmla="*/ 11 h 18"/>
                  <a:gd name="T10" fmla="*/ 2 w 18"/>
                  <a:gd name="T11" fmla="*/ 14 h 18"/>
                  <a:gd name="T12" fmla="*/ 7 w 18"/>
                  <a:gd name="T13" fmla="*/ 16 h 18"/>
                  <a:gd name="T14" fmla="*/ 10 w 18"/>
                  <a:gd name="T15" fmla="*/ 17 h 1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8"/>
                  <a:gd name="T26" fmla="*/ 18 w 18"/>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8">
                    <a:moveTo>
                      <a:pt x="17" y="0"/>
                    </a:moveTo>
                    <a:lnTo>
                      <a:pt x="7" y="1"/>
                    </a:lnTo>
                    <a:lnTo>
                      <a:pt x="2" y="3"/>
                    </a:lnTo>
                    <a:lnTo>
                      <a:pt x="0" y="7"/>
                    </a:lnTo>
                    <a:lnTo>
                      <a:pt x="1" y="11"/>
                    </a:lnTo>
                    <a:lnTo>
                      <a:pt x="2" y="14"/>
                    </a:lnTo>
                    <a:lnTo>
                      <a:pt x="7" y="16"/>
                    </a:lnTo>
                    <a:lnTo>
                      <a:pt x="10" y="1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2" name="Freeform 47">
                <a:extLst>
                  <a:ext uri="{FF2B5EF4-FFF2-40B4-BE49-F238E27FC236}">
                    <a16:creationId xmlns:a16="http://schemas.microsoft.com/office/drawing/2014/main" id="{73F207D0-E7BC-4983-B54C-FD99C0863CE3}"/>
                  </a:ext>
                </a:extLst>
              </p:cNvPr>
              <p:cNvSpPr>
                <a:spLocks noChangeAspect="1"/>
              </p:cNvSpPr>
              <p:nvPr/>
            </p:nvSpPr>
            <p:spPr bwMode="auto">
              <a:xfrm>
                <a:off x="919" y="710"/>
                <a:ext cx="16" cy="23"/>
              </a:xfrm>
              <a:custGeom>
                <a:avLst/>
                <a:gdLst>
                  <a:gd name="T0" fmla="*/ 0 w 16"/>
                  <a:gd name="T1" fmla="*/ 0 h 23"/>
                  <a:gd name="T2" fmla="*/ 6 w 16"/>
                  <a:gd name="T3" fmla="*/ 1 h 23"/>
                  <a:gd name="T4" fmla="*/ 13 w 16"/>
                  <a:gd name="T5" fmla="*/ 3 h 23"/>
                  <a:gd name="T6" fmla="*/ 14 w 16"/>
                  <a:gd name="T7" fmla="*/ 8 h 23"/>
                  <a:gd name="T8" fmla="*/ 15 w 16"/>
                  <a:gd name="T9" fmla="*/ 11 h 23"/>
                  <a:gd name="T10" fmla="*/ 13 w 16"/>
                  <a:gd name="T11" fmla="*/ 17 h 23"/>
                  <a:gd name="T12" fmla="*/ 8 w 16"/>
                  <a:gd name="T13" fmla="*/ 21 h 23"/>
                  <a:gd name="T14" fmla="*/ 1 w 16"/>
                  <a:gd name="T15" fmla="*/ 22 h 23"/>
                  <a:gd name="T16" fmla="*/ 5 w 16"/>
                  <a:gd name="T17" fmla="*/ 21 h 23"/>
                  <a:gd name="T18" fmla="*/ 8 w 16"/>
                  <a:gd name="T19" fmla="*/ 19 h 23"/>
                  <a:gd name="T20" fmla="*/ 10 w 16"/>
                  <a:gd name="T21" fmla="*/ 15 h 23"/>
                  <a:gd name="T22" fmla="*/ 11 w 16"/>
                  <a:gd name="T23" fmla="*/ 12 h 23"/>
                  <a:gd name="T24" fmla="*/ 10 w 16"/>
                  <a:gd name="T25" fmla="*/ 7 h 23"/>
                  <a:gd name="T26" fmla="*/ 8 w 16"/>
                  <a:gd name="T27" fmla="*/ 3 h 23"/>
                  <a:gd name="T28" fmla="*/ 4 w 16"/>
                  <a:gd name="T29" fmla="*/ 1 h 23"/>
                  <a:gd name="T30" fmla="*/ 0 w 16"/>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3"/>
                  <a:gd name="T50" fmla="*/ 16 w 16"/>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3">
                    <a:moveTo>
                      <a:pt x="0" y="0"/>
                    </a:moveTo>
                    <a:lnTo>
                      <a:pt x="6" y="1"/>
                    </a:lnTo>
                    <a:lnTo>
                      <a:pt x="13" y="3"/>
                    </a:lnTo>
                    <a:lnTo>
                      <a:pt x="14" y="8"/>
                    </a:lnTo>
                    <a:lnTo>
                      <a:pt x="15" y="11"/>
                    </a:lnTo>
                    <a:lnTo>
                      <a:pt x="13" y="17"/>
                    </a:lnTo>
                    <a:lnTo>
                      <a:pt x="8" y="21"/>
                    </a:lnTo>
                    <a:lnTo>
                      <a:pt x="1" y="22"/>
                    </a:lnTo>
                    <a:lnTo>
                      <a:pt x="5" y="21"/>
                    </a:lnTo>
                    <a:lnTo>
                      <a:pt x="8" y="19"/>
                    </a:lnTo>
                    <a:lnTo>
                      <a:pt x="10" y="15"/>
                    </a:lnTo>
                    <a:lnTo>
                      <a:pt x="11" y="12"/>
                    </a:lnTo>
                    <a:lnTo>
                      <a:pt x="10" y="7"/>
                    </a:lnTo>
                    <a:lnTo>
                      <a:pt x="8" y="3"/>
                    </a:lnTo>
                    <a:lnTo>
                      <a:pt x="4" y="1"/>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3" name="Freeform 48">
                <a:extLst>
                  <a:ext uri="{FF2B5EF4-FFF2-40B4-BE49-F238E27FC236}">
                    <a16:creationId xmlns:a16="http://schemas.microsoft.com/office/drawing/2014/main" id="{5AA88569-1B6D-4B29-8270-3BFE5236D006}"/>
                  </a:ext>
                </a:extLst>
              </p:cNvPr>
              <p:cNvSpPr>
                <a:spLocks noChangeAspect="1"/>
              </p:cNvSpPr>
              <p:nvPr/>
            </p:nvSpPr>
            <p:spPr bwMode="auto">
              <a:xfrm>
                <a:off x="802" y="688"/>
                <a:ext cx="19" cy="32"/>
              </a:xfrm>
              <a:custGeom>
                <a:avLst/>
                <a:gdLst>
                  <a:gd name="T0" fmla="*/ 14 w 19"/>
                  <a:gd name="T1" fmla="*/ 0 h 32"/>
                  <a:gd name="T2" fmla="*/ 13 w 19"/>
                  <a:gd name="T3" fmla="*/ 7 h 32"/>
                  <a:gd name="T4" fmla="*/ 13 w 19"/>
                  <a:gd name="T5" fmla="*/ 14 h 32"/>
                  <a:gd name="T6" fmla="*/ 14 w 19"/>
                  <a:gd name="T7" fmla="*/ 21 h 32"/>
                  <a:gd name="T8" fmla="*/ 18 w 19"/>
                  <a:gd name="T9" fmla="*/ 27 h 32"/>
                  <a:gd name="T10" fmla="*/ 0 w 19"/>
                  <a:gd name="T11" fmla="*/ 31 h 32"/>
                  <a:gd name="T12" fmla="*/ 0 60000 65536"/>
                  <a:gd name="T13" fmla="*/ 0 60000 65536"/>
                  <a:gd name="T14" fmla="*/ 0 60000 65536"/>
                  <a:gd name="T15" fmla="*/ 0 60000 65536"/>
                  <a:gd name="T16" fmla="*/ 0 60000 65536"/>
                  <a:gd name="T17" fmla="*/ 0 60000 65536"/>
                  <a:gd name="T18" fmla="*/ 0 w 19"/>
                  <a:gd name="T19" fmla="*/ 0 h 32"/>
                  <a:gd name="T20" fmla="*/ 19 w 1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9" h="32">
                    <a:moveTo>
                      <a:pt x="14" y="0"/>
                    </a:moveTo>
                    <a:lnTo>
                      <a:pt x="13" y="7"/>
                    </a:lnTo>
                    <a:lnTo>
                      <a:pt x="13" y="14"/>
                    </a:lnTo>
                    <a:lnTo>
                      <a:pt x="14" y="21"/>
                    </a:lnTo>
                    <a:lnTo>
                      <a:pt x="18" y="27"/>
                    </a:lnTo>
                    <a:lnTo>
                      <a:pt x="0" y="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4" name="Freeform 49">
                <a:extLst>
                  <a:ext uri="{FF2B5EF4-FFF2-40B4-BE49-F238E27FC236}">
                    <a16:creationId xmlns:a16="http://schemas.microsoft.com/office/drawing/2014/main" id="{01D30C5C-82F0-4047-8CE3-93F0A4707E6C}"/>
                  </a:ext>
                </a:extLst>
              </p:cNvPr>
              <p:cNvSpPr>
                <a:spLocks noChangeAspect="1"/>
              </p:cNvSpPr>
              <p:nvPr/>
            </p:nvSpPr>
            <p:spPr bwMode="auto">
              <a:xfrm>
                <a:off x="992" y="705"/>
                <a:ext cx="37" cy="45"/>
              </a:xfrm>
              <a:custGeom>
                <a:avLst/>
                <a:gdLst>
                  <a:gd name="T0" fmla="*/ 0 w 37"/>
                  <a:gd name="T1" fmla="*/ 0 h 45"/>
                  <a:gd name="T2" fmla="*/ 10 w 37"/>
                  <a:gd name="T3" fmla="*/ 3 h 45"/>
                  <a:gd name="T4" fmla="*/ 19 w 37"/>
                  <a:gd name="T5" fmla="*/ 12 h 45"/>
                  <a:gd name="T6" fmla="*/ 26 w 37"/>
                  <a:gd name="T7" fmla="*/ 22 h 45"/>
                  <a:gd name="T8" fmla="*/ 27 w 37"/>
                  <a:gd name="T9" fmla="*/ 27 h 45"/>
                  <a:gd name="T10" fmla="*/ 28 w 37"/>
                  <a:gd name="T11" fmla="*/ 33 h 45"/>
                  <a:gd name="T12" fmla="*/ 27 w 37"/>
                  <a:gd name="T13" fmla="*/ 38 h 45"/>
                  <a:gd name="T14" fmla="*/ 25 w 37"/>
                  <a:gd name="T15" fmla="*/ 44 h 45"/>
                  <a:gd name="T16" fmla="*/ 31 w 37"/>
                  <a:gd name="T17" fmla="*/ 38 h 45"/>
                  <a:gd name="T18" fmla="*/ 35 w 37"/>
                  <a:gd name="T19" fmla="*/ 32 h 45"/>
                  <a:gd name="T20" fmla="*/ 36 w 37"/>
                  <a:gd name="T21" fmla="*/ 26 h 45"/>
                  <a:gd name="T22" fmla="*/ 34 w 37"/>
                  <a:gd name="T23" fmla="*/ 19 h 45"/>
                  <a:gd name="T24" fmla="*/ 28 w 37"/>
                  <a:gd name="T25" fmla="*/ 10 h 45"/>
                  <a:gd name="T26" fmla="*/ 19 w 37"/>
                  <a:gd name="T27" fmla="*/ 5 h 45"/>
                  <a:gd name="T28" fmla="*/ 10 w 37"/>
                  <a:gd name="T29" fmla="*/ 2 h 45"/>
                  <a:gd name="T30" fmla="*/ 0 w 37"/>
                  <a:gd name="T31" fmla="*/ 0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45"/>
                  <a:gd name="T50" fmla="*/ 37 w 37"/>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45">
                    <a:moveTo>
                      <a:pt x="0" y="0"/>
                    </a:moveTo>
                    <a:lnTo>
                      <a:pt x="10" y="3"/>
                    </a:lnTo>
                    <a:lnTo>
                      <a:pt x="19" y="12"/>
                    </a:lnTo>
                    <a:lnTo>
                      <a:pt x="26" y="22"/>
                    </a:lnTo>
                    <a:lnTo>
                      <a:pt x="27" y="27"/>
                    </a:lnTo>
                    <a:lnTo>
                      <a:pt x="28" y="33"/>
                    </a:lnTo>
                    <a:lnTo>
                      <a:pt x="27" y="38"/>
                    </a:lnTo>
                    <a:lnTo>
                      <a:pt x="25" y="44"/>
                    </a:lnTo>
                    <a:lnTo>
                      <a:pt x="31" y="38"/>
                    </a:lnTo>
                    <a:lnTo>
                      <a:pt x="35" y="32"/>
                    </a:lnTo>
                    <a:lnTo>
                      <a:pt x="36" y="26"/>
                    </a:lnTo>
                    <a:lnTo>
                      <a:pt x="34" y="19"/>
                    </a:lnTo>
                    <a:lnTo>
                      <a:pt x="28" y="10"/>
                    </a:lnTo>
                    <a:lnTo>
                      <a:pt x="19" y="5"/>
                    </a:lnTo>
                    <a:lnTo>
                      <a:pt x="10" y="2"/>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5" name="Freeform 50">
                <a:extLst>
                  <a:ext uri="{FF2B5EF4-FFF2-40B4-BE49-F238E27FC236}">
                    <a16:creationId xmlns:a16="http://schemas.microsoft.com/office/drawing/2014/main" id="{2CFD9989-6F8E-4C88-B0DE-FAEAB1C322BB}"/>
                  </a:ext>
                </a:extLst>
              </p:cNvPr>
              <p:cNvSpPr>
                <a:spLocks noChangeAspect="1"/>
              </p:cNvSpPr>
              <p:nvPr/>
            </p:nvSpPr>
            <p:spPr bwMode="auto">
              <a:xfrm>
                <a:off x="869" y="744"/>
                <a:ext cx="17" cy="35"/>
              </a:xfrm>
              <a:custGeom>
                <a:avLst/>
                <a:gdLst>
                  <a:gd name="T0" fmla="*/ 16 w 17"/>
                  <a:gd name="T1" fmla="*/ 0 h 35"/>
                  <a:gd name="T2" fmla="*/ 8 w 17"/>
                  <a:gd name="T3" fmla="*/ 1 h 35"/>
                  <a:gd name="T4" fmla="*/ 5 w 17"/>
                  <a:gd name="T5" fmla="*/ 3 h 35"/>
                  <a:gd name="T6" fmla="*/ 1 w 17"/>
                  <a:gd name="T7" fmla="*/ 8 h 35"/>
                  <a:gd name="T8" fmla="*/ 0 w 17"/>
                  <a:gd name="T9" fmla="*/ 12 h 35"/>
                  <a:gd name="T10" fmla="*/ 1 w 17"/>
                  <a:gd name="T11" fmla="*/ 17 h 35"/>
                  <a:gd name="T12" fmla="*/ 1 w 17"/>
                  <a:gd name="T13" fmla="*/ 23 h 35"/>
                  <a:gd name="T14" fmla="*/ 7 w 17"/>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35"/>
                  <a:gd name="T26" fmla="*/ 17 w 17"/>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35">
                    <a:moveTo>
                      <a:pt x="16" y="0"/>
                    </a:moveTo>
                    <a:lnTo>
                      <a:pt x="8" y="1"/>
                    </a:lnTo>
                    <a:lnTo>
                      <a:pt x="5" y="3"/>
                    </a:lnTo>
                    <a:lnTo>
                      <a:pt x="1" y="8"/>
                    </a:lnTo>
                    <a:lnTo>
                      <a:pt x="0" y="12"/>
                    </a:lnTo>
                    <a:lnTo>
                      <a:pt x="1" y="17"/>
                    </a:lnTo>
                    <a:lnTo>
                      <a:pt x="1" y="23"/>
                    </a:lnTo>
                    <a:lnTo>
                      <a:pt x="7" y="3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6" name="Freeform 51">
                <a:extLst>
                  <a:ext uri="{FF2B5EF4-FFF2-40B4-BE49-F238E27FC236}">
                    <a16:creationId xmlns:a16="http://schemas.microsoft.com/office/drawing/2014/main" id="{A2415E4B-8CAF-4BD4-B57A-419A174EE423}"/>
                  </a:ext>
                </a:extLst>
              </p:cNvPr>
              <p:cNvSpPr>
                <a:spLocks noChangeAspect="1"/>
              </p:cNvSpPr>
              <p:nvPr/>
            </p:nvSpPr>
            <p:spPr bwMode="auto">
              <a:xfrm>
                <a:off x="891" y="754"/>
                <a:ext cx="25" cy="39"/>
              </a:xfrm>
              <a:custGeom>
                <a:avLst/>
                <a:gdLst>
                  <a:gd name="T0" fmla="*/ 9 w 25"/>
                  <a:gd name="T1" fmla="*/ 0 h 39"/>
                  <a:gd name="T2" fmla="*/ 11 w 25"/>
                  <a:gd name="T3" fmla="*/ 5 h 39"/>
                  <a:gd name="T4" fmla="*/ 12 w 25"/>
                  <a:gd name="T5" fmla="*/ 10 h 39"/>
                  <a:gd name="T6" fmla="*/ 13 w 25"/>
                  <a:gd name="T7" fmla="*/ 14 h 39"/>
                  <a:gd name="T8" fmla="*/ 14 w 25"/>
                  <a:gd name="T9" fmla="*/ 18 h 39"/>
                  <a:gd name="T10" fmla="*/ 13 w 25"/>
                  <a:gd name="T11" fmla="*/ 21 h 39"/>
                  <a:gd name="T12" fmla="*/ 13 w 25"/>
                  <a:gd name="T13" fmla="*/ 24 h 39"/>
                  <a:gd name="T14" fmla="*/ 12 w 25"/>
                  <a:gd name="T15" fmla="*/ 27 h 39"/>
                  <a:gd name="T16" fmla="*/ 12 w 25"/>
                  <a:gd name="T17" fmla="*/ 29 h 39"/>
                  <a:gd name="T18" fmla="*/ 9 w 25"/>
                  <a:gd name="T19" fmla="*/ 33 h 39"/>
                  <a:gd name="T20" fmla="*/ 7 w 25"/>
                  <a:gd name="T21" fmla="*/ 35 h 39"/>
                  <a:gd name="T22" fmla="*/ 3 w 25"/>
                  <a:gd name="T23" fmla="*/ 35 h 39"/>
                  <a:gd name="T24" fmla="*/ 0 w 25"/>
                  <a:gd name="T25" fmla="*/ 35 h 39"/>
                  <a:gd name="T26" fmla="*/ 1 w 25"/>
                  <a:gd name="T27" fmla="*/ 38 h 39"/>
                  <a:gd name="T28" fmla="*/ 4 w 25"/>
                  <a:gd name="T29" fmla="*/ 38 h 39"/>
                  <a:gd name="T30" fmla="*/ 8 w 25"/>
                  <a:gd name="T31" fmla="*/ 38 h 39"/>
                  <a:gd name="T32" fmla="*/ 11 w 25"/>
                  <a:gd name="T33" fmla="*/ 37 h 39"/>
                  <a:gd name="T34" fmla="*/ 13 w 25"/>
                  <a:gd name="T35" fmla="*/ 36 h 39"/>
                  <a:gd name="T36" fmla="*/ 17 w 25"/>
                  <a:gd name="T37" fmla="*/ 35 h 39"/>
                  <a:gd name="T38" fmla="*/ 20 w 25"/>
                  <a:gd name="T39" fmla="*/ 31 h 39"/>
                  <a:gd name="T40" fmla="*/ 22 w 25"/>
                  <a:gd name="T41" fmla="*/ 29 h 39"/>
                  <a:gd name="T42" fmla="*/ 22 w 25"/>
                  <a:gd name="T43" fmla="*/ 25 h 39"/>
                  <a:gd name="T44" fmla="*/ 24 w 25"/>
                  <a:gd name="T45" fmla="*/ 22 h 39"/>
                  <a:gd name="T46" fmla="*/ 22 w 25"/>
                  <a:gd name="T47" fmla="*/ 18 h 39"/>
                  <a:gd name="T48" fmla="*/ 20 w 25"/>
                  <a:gd name="T49" fmla="*/ 14 h 39"/>
                  <a:gd name="T50" fmla="*/ 17 w 25"/>
                  <a:gd name="T51" fmla="*/ 10 h 39"/>
                  <a:gd name="T52" fmla="*/ 13 w 25"/>
                  <a:gd name="T53" fmla="*/ 4 h 39"/>
                  <a:gd name="T54" fmla="*/ 9 w 25"/>
                  <a:gd name="T55" fmla="*/ 0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
                  <a:gd name="T85" fmla="*/ 0 h 39"/>
                  <a:gd name="T86" fmla="*/ 25 w 25"/>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 h="39">
                    <a:moveTo>
                      <a:pt x="9" y="0"/>
                    </a:moveTo>
                    <a:lnTo>
                      <a:pt x="11" y="5"/>
                    </a:lnTo>
                    <a:lnTo>
                      <a:pt x="12" y="10"/>
                    </a:lnTo>
                    <a:lnTo>
                      <a:pt x="13" y="14"/>
                    </a:lnTo>
                    <a:lnTo>
                      <a:pt x="14" y="18"/>
                    </a:lnTo>
                    <a:lnTo>
                      <a:pt x="13" y="21"/>
                    </a:lnTo>
                    <a:lnTo>
                      <a:pt x="13" y="24"/>
                    </a:lnTo>
                    <a:lnTo>
                      <a:pt x="12" y="27"/>
                    </a:lnTo>
                    <a:lnTo>
                      <a:pt x="12" y="29"/>
                    </a:lnTo>
                    <a:lnTo>
                      <a:pt x="9" y="33"/>
                    </a:lnTo>
                    <a:lnTo>
                      <a:pt x="7" y="35"/>
                    </a:lnTo>
                    <a:lnTo>
                      <a:pt x="3" y="35"/>
                    </a:lnTo>
                    <a:lnTo>
                      <a:pt x="0" y="35"/>
                    </a:lnTo>
                    <a:lnTo>
                      <a:pt x="1" y="38"/>
                    </a:lnTo>
                    <a:lnTo>
                      <a:pt x="4" y="38"/>
                    </a:lnTo>
                    <a:lnTo>
                      <a:pt x="8" y="38"/>
                    </a:lnTo>
                    <a:lnTo>
                      <a:pt x="11" y="37"/>
                    </a:lnTo>
                    <a:lnTo>
                      <a:pt x="13" y="36"/>
                    </a:lnTo>
                    <a:lnTo>
                      <a:pt x="17" y="35"/>
                    </a:lnTo>
                    <a:lnTo>
                      <a:pt x="20" y="31"/>
                    </a:lnTo>
                    <a:lnTo>
                      <a:pt x="22" y="29"/>
                    </a:lnTo>
                    <a:lnTo>
                      <a:pt x="22" y="25"/>
                    </a:lnTo>
                    <a:lnTo>
                      <a:pt x="24" y="22"/>
                    </a:lnTo>
                    <a:lnTo>
                      <a:pt x="22" y="18"/>
                    </a:lnTo>
                    <a:lnTo>
                      <a:pt x="20" y="14"/>
                    </a:lnTo>
                    <a:lnTo>
                      <a:pt x="17" y="10"/>
                    </a:lnTo>
                    <a:lnTo>
                      <a:pt x="13" y="4"/>
                    </a:lnTo>
                    <a:lnTo>
                      <a:pt x="9"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7" name="Freeform 52">
                <a:extLst>
                  <a:ext uri="{FF2B5EF4-FFF2-40B4-BE49-F238E27FC236}">
                    <a16:creationId xmlns:a16="http://schemas.microsoft.com/office/drawing/2014/main" id="{A72F9C07-DB82-4F83-ABF9-60C719639934}"/>
                  </a:ext>
                </a:extLst>
              </p:cNvPr>
              <p:cNvSpPr>
                <a:spLocks noChangeAspect="1"/>
              </p:cNvSpPr>
              <p:nvPr/>
            </p:nvSpPr>
            <p:spPr bwMode="auto">
              <a:xfrm>
                <a:off x="789" y="833"/>
                <a:ext cx="178" cy="35"/>
              </a:xfrm>
              <a:custGeom>
                <a:avLst/>
                <a:gdLst>
                  <a:gd name="T0" fmla="*/ 0 w 178"/>
                  <a:gd name="T1" fmla="*/ 0 h 35"/>
                  <a:gd name="T2" fmla="*/ 7 w 178"/>
                  <a:gd name="T3" fmla="*/ 10 h 35"/>
                  <a:gd name="T4" fmla="*/ 11 w 178"/>
                  <a:gd name="T5" fmla="*/ 14 h 35"/>
                  <a:gd name="T6" fmla="*/ 16 w 178"/>
                  <a:gd name="T7" fmla="*/ 17 h 35"/>
                  <a:gd name="T8" fmla="*/ 27 w 178"/>
                  <a:gd name="T9" fmla="*/ 20 h 35"/>
                  <a:gd name="T10" fmla="*/ 48 w 178"/>
                  <a:gd name="T11" fmla="*/ 21 h 35"/>
                  <a:gd name="T12" fmla="*/ 68 w 178"/>
                  <a:gd name="T13" fmla="*/ 21 h 35"/>
                  <a:gd name="T14" fmla="*/ 93 w 178"/>
                  <a:gd name="T15" fmla="*/ 24 h 35"/>
                  <a:gd name="T16" fmla="*/ 116 w 178"/>
                  <a:gd name="T17" fmla="*/ 25 h 35"/>
                  <a:gd name="T18" fmla="*/ 141 w 178"/>
                  <a:gd name="T19" fmla="*/ 23 h 35"/>
                  <a:gd name="T20" fmla="*/ 153 w 178"/>
                  <a:gd name="T21" fmla="*/ 20 h 35"/>
                  <a:gd name="T22" fmla="*/ 164 w 178"/>
                  <a:gd name="T23" fmla="*/ 17 h 35"/>
                  <a:gd name="T24" fmla="*/ 168 w 178"/>
                  <a:gd name="T25" fmla="*/ 14 h 35"/>
                  <a:gd name="T26" fmla="*/ 177 w 178"/>
                  <a:gd name="T27" fmla="*/ 8 h 35"/>
                  <a:gd name="T28" fmla="*/ 173 w 178"/>
                  <a:gd name="T29" fmla="*/ 15 h 35"/>
                  <a:gd name="T30" fmla="*/ 169 w 178"/>
                  <a:gd name="T31" fmla="*/ 21 h 35"/>
                  <a:gd name="T32" fmla="*/ 159 w 178"/>
                  <a:gd name="T33" fmla="*/ 27 h 35"/>
                  <a:gd name="T34" fmla="*/ 148 w 178"/>
                  <a:gd name="T35" fmla="*/ 30 h 35"/>
                  <a:gd name="T36" fmla="*/ 137 w 178"/>
                  <a:gd name="T37" fmla="*/ 32 h 35"/>
                  <a:gd name="T38" fmla="*/ 126 w 178"/>
                  <a:gd name="T39" fmla="*/ 34 h 35"/>
                  <a:gd name="T40" fmla="*/ 54 w 178"/>
                  <a:gd name="T41" fmla="*/ 28 h 35"/>
                  <a:gd name="T42" fmla="*/ 37 w 178"/>
                  <a:gd name="T43" fmla="*/ 28 h 35"/>
                  <a:gd name="T44" fmla="*/ 28 w 178"/>
                  <a:gd name="T45" fmla="*/ 27 h 35"/>
                  <a:gd name="T46" fmla="*/ 20 w 178"/>
                  <a:gd name="T47" fmla="*/ 25 h 35"/>
                  <a:gd name="T48" fmla="*/ 12 w 178"/>
                  <a:gd name="T49" fmla="*/ 22 h 35"/>
                  <a:gd name="T50" fmla="*/ 5 w 178"/>
                  <a:gd name="T51" fmla="*/ 17 h 35"/>
                  <a:gd name="T52" fmla="*/ 1 w 178"/>
                  <a:gd name="T53" fmla="*/ 10 h 35"/>
                  <a:gd name="T54" fmla="*/ 0 w 178"/>
                  <a:gd name="T55" fmla="*/ 0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35"/>
                  <a:gd name="T86" fmla="*/ 178 w 178"/>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35">
                    <a:moveTo>
                      <a:pt x="0" y="0"/>
                    </a:moveTo>
                    <a:lnTo>
                      <a:pt x="7" y="10"/>
                    </a:lnTo>
                    <a:lnTo>
                      <a:pt x="11" y="14"/>
                    </a:lnTo>
                    <a:lnTo>
                      <a:pt x="16" y="17"/>
                    </a:lnTo>
                    <a:lnTo>
                      <a:pt x="27" y="20"/>
                    </a:lnTo>
                    <a:lnTo>
                      <a:pt x="48" y="21"/>
                    </a:lnTo>
                    <a:lnTo>
                      <a:pt x="68" y="21"/>
                    </a:lnTo>
                    <a:lnTo>
                      <a:pt x="93" y="24"/>
                    </a:lnTo>
                    <a:lnTo>
                      <a:pt x="116" y="25"/>
                    </a:lnTo>
                    <a:lnTo>
                      <a:pt x="141" y="23"/>
                    </a:lnTo>
                    <a:lnTo>
                      <a:pt x="153" y="20"/>
                    </a:lnTo>
                    <a:lnTo>
                      <a:pt x="164" y="17"/>
                    </a:lnTo>
                    <a:lnTo>
                      <a:pt x="168" y="14"/>
                    </a:lnTo>
                    <a:lnTo>
                      <a:pt x="177" y="8"/>
                    </a:lnTo>
                    <a:lnTo>
                      <a:pt x="173" y="15"/>
                    </a:lnTo>
                    <a:lnTo>
                      <a:pt x="169" y="21"/>
                    </a:lnTo>
                    <a:lnTo>
                      <a:pt x="159" y="27"/>
                    </a:lnTo>
                    <a:lnTo>
                      <a:pt x="148" y="30"/>
                    </a:lnTo>
                    <a:lnTo>
                      <a:pt x="137" y="32"/>
                    </a:lnTo>
                    <a:lnTo>
                      <a:pt x="126" y="34"/>
                    </a:lnTo>
                    <a:lnTo>
                      <a:pt x="54" y="28"/>
                    </a:lnTo>
                    <a:lnTo>
                      <a:pt x="37" y="28"/>
                    </a:lnTo>
                    <a:lnTo>
                      <a:pt x="28" y="27"/>
                    </a:lnTo>
                    <a:lnTo>
                      <a:pt x="20" y="25"/>
                    </a:lnTo>
                    <a:lnTo>
                      <a:pt x="12" y="22"/>
                    </a:lnTo>
                    <a:lnTo>
                      <a:pt x="5" y="17"/>
                    </a:lnTo>
                    <a:lnTo>
                      <a:pt x="1" y="10"/>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8" name="Freeform 53">
                <a:extLst>
                  <a:ext uri="{FF2B5EF4-FFF2-40B4-BE49-F238E27FC236}">
                    <a16:creationId xmlns:a16="http://schemas.microsoft.com/office/drawing/2014/main" id="{6C014085-CD61-4E51-94FB-8C45718D5ADD}"/>
                  </a:ext>
                </a:extLst>
              </p:cNvPr>
              <p:cNvSpPr>
                <a:spLocks noChangeAspect="1"/>
              </p:cNvSpPr>
              <p:nvPr/>
            </p:nvSpPr>
            <p:spPr bwMode="auto">
              <a:xfrm>
                <a:off x="571" y="906"/>
                <a:ext cx="256" cy="203"/>
              </a:xfrm>
              <a:custGeom>
                <a:avLst/>
                <a:gdLst>
                  <a:gd name="T0" fmla="*/ 66 w 256"/>
                  <a:gd name="T1" fmla="*/ 0 h 203"/>
                  <a:gd name="T2" fmla="*/ 55 w 256"/>
                  <a:gd name="T3" fmla="*/ 14 h 203"/>
                  <a:gd name="T4" fmla="*/ 50 w 256"/>
                  <a:gd name="T5" fmla="*/ 20 h 203"/>
                  <a:gd name="T6" fmla="*/ 46 w 256"/>
                  <a:gd name="T7" fmla="*/ 28 h 203"/>
                  <a:gd name="T8" fmla="*/ 46 w 256"/>
                  <a:gd name="T9" fmla="*/ 36 h 203"/>
                  <a:gd name="T10" fmla="*/ 48 w 256"/>
                  <a:gd name="T11" fmla="*/ 43 h 203"/>
                  <a:gd name="T12" fmla="*/ 52 w 256"/>
                  <a:gd name="T13" fmla="*/ 50 h 203"/>
                  <a:gd name="T14" fmla="*/ 57 w 256"/>
                  <a:gd name="T15" fmla="*/ 56 h 203"/>
                  <a:gd name="T16" fmla="*/ 47 w 256"/>
                  <a:gd name="T17" fmla="*/ 74 h 203"/>
                  <a:gd name="T18" fmla="*/ 39 w 256"/>
                  <a:gd name="T19" fmla="*/ 92 h 203"/>
                  <a:gd name="T20" fmla="*/ 37 w 256"/>
                  <a:gd name="T21" fmla="*/ 103 h 203"/>
                  <a:gd name="T22" fmla="*/ 37 w 256"/>
                  <a:gd name="T23" fmla="*/ 113 h 203"/>
                  <a:gd name="T24" fmla="*/ 37 w 256"/>
                  <a:gd name="T25" fmla="*/ 123 h 203"/>
                  <a:gd name="T26" fmla="*/ 40 w 256"/>
                  <a:gd name="T27" fmla="*/ 133 h 203"/>
                  <a:gd name="T28" fmla="*/ 46 w 256"/>
                  <a:gd name="T29" fmla="*/ 138 h 203"/>
                  <a:gd name="T30" fmla="*/ 51 w 256"/>
                  <a:gd name="T31" fmla="*/ 142 h 203"/>
                  <a:gd name="T32" fmla="*/ 59 w 256"/>
                  <a:gd name="T33" fmla="*/ 145 h 203"/>
                  <a:gd name="T34" fmla="*/ 37 w 256"/>
                  <a:gd name="T35" fmla="*/ 163 h 203"/>
                  <a:gd name="T36" fmla="*/ 19 w 256"/>
                  <a:gd name="T37" fmla="*/ 181 h 203"/>
                  <a:gd name="T38" fmla="*/ 0 w 256"/>
                  <a:gd name="T39" fmla="*/ 202 h 203"/>
                  <a:gd name="T40" fmla="*/ 12 w 256"/>
                  <a:gd name="T41" fmla="*/ 190 h 203"/>
                  <a:gd name="T42" fmla="*/ 46 w 256"/>
                  <a:gd name="T43" fmla="*/ 168 h 203"/>
                  <a:gd name="T44" fmla="*/ 83 w 256"/>
                  <a:gd name="T45" fmla="*/ 148 h 203"/>
                  <a:gd name="T46" fmla="*/ 98 w 256"/>
                  <a:gd name="T47" fmla="*/ 142 h 203"/>
                  <a:gd name="T48" fmla="*/ 135 w 256"/>
                  <a:gd name="T49" fmla="*/ 131 h 203"/>
                  <a:gd name="T50" fmla="*/ 174 w 256"/>
                  <a:gd name="T51" fmla="*/ 125 h 203"/>
                  <a:gd name="T52" fmla="*/ 215 w 256"/>
                  <a:gd name="T53" fmla="*/ 120 h 203"/>
                  <a:gd name="T54" fmla="*/ 255 w 256"/>
                  <a:gd name="T55" fmla="*/ 116 h 203"/>
                  <a:gd name="T56" fmla="*/ 210 w 256"/>
                  <a:gd name="T57" fmla="*/ 116 h 203"/>
                  <a:gd name="T58" fmla="*/ 165 w 256"/>
                  <a:gd name="T59" fmla="*/ 118 h 203"/>
                  <a:gd name="T60" fmla="*/ 142 w 256"/>
                  <a:gd name="T61" fmla="*/ 120 h 203"/>
                  <a:gd name="T62" fmla="*/ 119 w 256"/>
                  <a:gd name="T63" fmla="*/ 123 h 203"/>
                  <a:gd name="T64" fmla="*/ 98 w 256"/>
                  <a:gd name="T65" fmla="*/ 128 h 203"/>
                  <a:gd name="T66" fmla="*/ 76 w 256"/>
                  <a:gd name="T67" fmla="*/ 136 h 203"/>
                  <a:gd name="T68" fmla="*/ 70 w 256"/>
                  <a:gd name="T69" fmla="*/ 132 h 203"/>
                  <a:gd name="T70" fmla="*/ 65 w 256"/>
                  <a:gd name="T71" fmla="*/ 127 h 203"/>
                  <a:gd name="T72" fmla="*/ 62 w 256"/>
                  <a:gd name="T73" fmla="*/ 121 h 203"/>
                  <a:gd name="T74" fmla="*/ 59 w 256"/>
                  <a:gd name="T75" fmla="*/ 116 h 203"/>
                  <a:gd name="T76" fmla="*/ 56 w 256"/>
                  <a:gd name="T77" fmla="*/ 103 h 203"/>
                  <a:gd name="T78" fmla="*/ 56 w 256"/>
                  <a:gd name="T79" fmla="*/ 89 h 203"/>
                  <a:gd name="T80" fmla="*/ 59 w 256"/>
                  <a:gd name="T81" fmla="*/ 81 h 203"/>
                  <a:gd name="T82" fmla="*/ 71 w 256"/>
                  <a:gd name="T83" fmla="*/ 63 h 203"/>
                  <a:gd name="T84" fmla="*/ 85 w 256"/>
                  <a:gd name="T85" fmla="*/ 49 h 203"/>
                  <a:gd name="T86" fmla="*/ 117 w 256"/>
                  <a:gd name="T87" fmla="*/ 20 h 203"/>
                  <a:gd name="T88" fmla="*/ 105 w 256"/>
                  <a:gd name="T89" fmla="*/ 27 h 203"/>
                  <a:gd name="T90" fmla="*/ 93 w 256"/>
                  <a:gd name="T91" fmla="*/ 35 h 203"/>
                  <a:gd name="T92" fmla="*/ 81 w 256"/>
                  <a:gd name="T93" fmla="*/ 42 h 203"/>
                  <a:gd name="T94" fmla="*/ 73 w 256"/>
                  <a:gd name="T95" fmla="*/ 44 h 203"/>
                  <a:gd name="T96" fmla="*/ 68 w 256"/>
                  <a:gd name="T97" fmla="*/ 46 h 203"/>
                  <a:gd name="T98" fmla="*/ 60 w 256"/>
                  <a:gd name="T99" fmla="*/ 44 h 203"/>
                  <a:gd name="T100" fmla="*/ 55 w 256"/>
                  <a:gd name="T101" fmla="*/ 38 h 203"/>
                  <a:gd name="T102" fmla="*/ 55 w 256"/>
                  <a:gd name="T103" fmla="*/ 33 h 203"/>
                  <a:gd name="T104" fmla="*/ 55 w 256"/>
                  <a:gd name="T105" fmla="*/ 29 h 203"/>
                  <a:gd name="T106" fmla="*/ 58 w 256"/>
                  <a:gd name="T107" fmla="*/ 19 h 203"/>
                  <a:gd name="T108" fmla="*/ 66 w 256"/>
                  <a:gd name="T109" fmla="*/ 0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6"/>
                  <a:gd name="T166" fmla="*/ 0 h 203"/>
                  <a:gd name="T167" fmla="*/ 256 w 256"/>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6" h="203">
                    <a:moveTo>
                      <a:pt x="66" y="0"/>
                    </a:moveTo>
                    <a:lnTo>
                      <a:pt x="55" y="14"/>
                    </a:lnTo>
                    <a:lnTo>
                      <a:pt x="50" y="20"/>
                    </a:lnTo>
                    <a:lnTo>
                      <a:pt x="46" y="28"/>
                    </a:lnTo>
                    <a:lnTo>
                      <a:pt x="46" y="36"/>
                    </a:lnTo>
                    <a:lnTo>
                      <a:pt x="48" y="43"/>
                    </a:lnTo>
                    <a:lnTo>
                      <a:pt x="52" y="50"/>
                    </a:lnTo>
                    <a:lnTo>
                      <a:pt x="57" y="56"/>
                    </a:lnTo>
                    <a:lnTo>
                      <a:pt x="47" y="74"/>
                    </a:lnTo>
                    <a:lnTo>
                      <a:pt x="39" y="92"/>
                    </a:lnTo>
                    <a:lnTo>
                      <a:pt x="37" y="103"/>
                    </a:lnTo>
                    <a:lnTo>
                      <a:pt x="37" y="113"/>
                    </a:lnTo>
                    <a:lnTo>
                      <a:pt x="37" y="123"/>
                    </a:lnTo>
                    <a:lnTo>
                      <a:pt x="40" y="133"/>
                    </a:lnTo>
                    <a:lnTo>
                      <a:pt x="46" y="138"/>
                    </a:lnTo>
                    <a:lnTo>
                      <a:pt x="51" y="142"/>
                    </a:lnTo>
                    <a:lnTo>
                      <a:pt x="59" y="145"/>
                    </a:lnTo>
                    <a:lnTo>
                      <a:pt x="37" y="163"/>
                    </a:lnTo>
                    <a:lnTo>
                      <a:pt x="19" y="181"/>
                    </a:lnTo>
                    <a:lnTo>
                      <a:pt x="0" y="202"/>
                    </a:lnTo>
                    <a:lnTo>
                      <a:pt x="12" y="190"/>
                    </a:lnTo>
                    <a:lnTo>
                      <a:pt x="46" y="168"/>
                    </a:lnTo>
                    <a:lnTo>
                      <a:pt x="83" y="148"/>
                    </a:lnTo>
                    <a:lnTo>
                      <a:pt x="98" y="142"/>
                    </a:lnTo>
                    <a:lnTo>
                      <a:pt x="135" y="131"/>
                    </a:lnTo>
                    <a:lnTo>
                      <a:pt x="174" y="125"/>
                    </a:lnTo>
                    <a:lnTo>
                      <a:pt x="215" y="120"/>
                    </a:lnTo>
                    <a:lnTo>
                      <a:pt x="255" y="116"/>
                    </a:lnTo>
                    <a:lnTo>
                      <a:pt x="210" y="116"/>
                    </a:lnTo>
                    <a:lnTo>
                      <a:pt x="165" y="118"/>
                    </a:lnTo>
                    <a:lnTo>
                      <a:pt x="142" y="120"/>
                    </a:lnTo>
                    <a:lnTo>
                      <a:pt x="119" y="123"/>
                    </a:lnTo>
                    <a:lnTo>
                      <a:pt x="98" y="128"/>
                    </a:lnTo>
                    <a:lnTo>
                      <a:pt x="76" y="136"/>
                    </a:lnTo>
                    <a:lnTo>
                      <a:pt x="70" y="132"/>
                    </a:lnTo>
                    <a:lnTo>
                      <a:pt x="65" y="127"/>
                    </a:lnTo>
                    <a:lnTo>
                      <a:pt x="62" y="121"/>
                    </a:lnTo>
                    <a:lnTo>
                      <a:pt x="59" y="116"/>
                    </a:lnTo>
                    <a:lnTo>
                      <a:pt x="56" y="103"/>
                    </a:lnTo>
                    <a:lnTo>
                      <a:pt x="56" y="89"/>
                    </a:lnTo>
                    <a:lnTo>
                      <a:pt x="59" y="81"/>
                    </a:lnTo>
                    <a:lnTo>
                      <a:pt x="71" y="63"/>
                    </a:lnTo>
                    <a:lnTo>
                      <a:pt x="85" y="49"/>
                    </a:lnTo>
                    <a:lnTo>
                      <a:pt x="117" y="20"/>
                    </a:lnTo>
                    <a:lnTo>
                      <a:pt x="105" y="27"/>
                    </a:lnTo>
                    <a:lnTo>
                      <a:pt x="93" y="35"/>
                    </a:lnTo>
                    <a:lnTo>
                      <a:pt x="81" y="42"/>
                    </a:lnTo>
                    <a:lnTo>
                      <a:pt x="73" y="44"/>
                    </a:lnTo>
                    <a:lnTo>
                      <a:pt x="68" y="46"/>
                    </a:lnTo>
                    <a:lnTo>
                      <a:pt x="60" y="44"/>
                    </a:lnTo>
                    <a:lnTo>
                      <a:pt x="55" y="38"/>
                    </a:lnTo>
                    <a:lnTo>
                      <a:pt x="55" y="33"/>
                    </a:lnTo>
                    <a:lnTo>
                      <a:pt x="55" y="29"/>
                    </a:lnTo>
                    <a:lnTo>
                      <a:pt x="58" y="19"/>
                    </a:lnTo>
                    <a:lnTo>
                      <a:pt x="66"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39" name="Freeform 54">
                <a:extLst>
                  <a:ext uri="{FF2B5EF4-FFF2-40B4-BE49-F238E27FC236}">
                    <a16:creationId xmlns:a16="http://schemas.microsoft.com/office/drawing/2014/main" id="{0508EA7E-5B0D-4AEA-A7A1-1683E8A1887E}"/>
                  </a:ext>
                </a:extLst>
              </p:cNvPr>
              <p:cNvSpPr>
                <a:spLocks noChangeAspect="1"/>
              </p:cNvSpPr>
              <p:nvPr/>
            </p:nvSpPr>
            <p:spPr bwMode="auto">
              <a:xfrm>
                <a:off x="845" y="973"/>
                <a:ext cx="273" cy="106"/>
              </a:xfrm>
              <a:custGeom>
                <a:avLst/>
                <a:gdLst>
                  <a:gd name="T0" fmla="*/ 0 w 273"/>
                  <a:gd name="T1" fmla="*/ 49 h 106"/>
                  <a:gd name="T2" fmla="*/ 27 w 273"/>
                  <a:gd name="T3" fmla="*/ 49 h 106"/>
                  <a:gd name="T4" fmla="*/ 55 w 273"/>
                  <a:gd name="T5" fmla="*/ 50 h 106"/>
                  <a:gd name="T6" fmla="*/ 84 w 273"/>
                  <a:gd name="T7" fmla="*/ 52 h 106"/>
                  <a:gd name="T8" fmla="*/ 112 w 273"/>
                  <a:gd name="T9" fmla="*/ 57 h 106"/>
                  <a:gd name="T10" fmla="*/ 143 w 273"/>
                  <a:gd name="T11" fmla="*/ 64 h 106"/>
                  <a:gd name="T12" fmla="*/ 173 w 273"/>
                  <a:gd name="T13" fmla="*/ 74 h 106"/>
                  <a:gd name="T14" fmla="*/ 206 w 273"/>
                  <a:gd name="T15" fmla="*/ 87 h 106"/>
                  <a:gd name="T16" fmla="*/ 237 w 273"/>
                  <a:gd name="T17" fmla="*/ 105 h 106"/>
                  <a:gd name="T18" fmla="*/ 247 w 273"/>
                  <a:gd name="T19" fmla="*/ 103 h 106"/>
                  <a:gd name="T20" fmla="*/ 255 w 273"/>
                  <a:gd name="T21" fmla="*/ 100 h 106"/>
                  <a:gd name="T22" fmla="*/ 262 w 273"/>
                  <a:gd name="T23" fmla="*/ 95 h 106"/>
                  <a:gd name="T24" fmla="*/ 268 w 273"/>
                  <a:gd name="T25" fmla="*/ 88 h 106"/>
                  <a:gd name="T26" fmla="*/ 271 w 273"/>
                  <a:gd name="T27" fmla="*/ 81 h 106"/>
                  <a:gd name="T28" fmla="*/ 272 w 273"/>
                  <a:gd name="T29" fmla="*/ 73 h 106"/>
                  <a:gd name="T30" fmla="*/ 271 w 273"/>
                  <a:gd name="T31" fmla="*/ 63 h 106"/>
                  <a:gd name="T32" fmla="*/ 268 w 273"/>
                  <a:gd name="T33" fmla="*/ 54 h 106"/>
                  <a:gd name="T34" fmla="*/ 252 w 273"/>
                  <a:gd name="T35" fmla="*/ 27 h 106"/>
                  <a:gd name="T36" fmla="*/ 246 w 273"/>
                  <a:gd name="T37" fmla="*/ 14 h 106"/>
                  <a:gd name="T38" fmla="*/ 240 w 273"/>
                  <a:gd name="T39" fmla="*/ 0 h 106"/>
                  <a:gd name="T40" fmla="*/ 243 w 273"/>
                  <a:gd name="T41" fmla="*/ 9 h 106"/>
                  <a:gd name="T42" fmla="*/ 244 w 273"/>
                  <a:gd name="T43" fmla="*/ 18 h 106"/>
                  <a:gd name="T44" fmla="*/ 250 w 273"/>
                  <a:gd name="T45" fmla="*/ 36 h 106"/>
                  <a:gd name="T46" fmla="*/ 252 w 273"/>
                  <a:gd name="T47" fmla="*/ 46 h 106"/>
                  <a:gd name="T48" fmla="*/ 252 w 273"/>
                  <a:gd name="T49" fmla="*/ 56 h 106"/>
                  <a:gd name="T50" fmla="*/ 252 w 273"/>
                  <a:gd name="T51" fmla="*/ 66 h 106"/>
                  <a:gd name="T52" fmla="*/ 248 w 273"/>
                  <a:gd name="T53" fmla="*/ 75 h 106"/>
                  <a:gd name="T54" fmla="*/ 244 w 273"/>
                  <a:gd name="T55" fmla="*/ 79 h 106"/>
                  <a:gd name="T56" fmla="*/ 237 w 273"/>
                  <a:gd name="T57" fmla="*/ 81 h 106"/>
                  <a:gd name="T58" fmla="*/ 233 w 273"/>
                  <a:gd name="T59" fmla="*/ 80 h 106"/>
                  <a:gd name="T60" fmla="*/ 227 w 273"/>
                  <a:gd name="T61" fmla="*/ 78 h 106"/>
                  <a:gd name="T62" fmla="*/ 211 w 273"/>
                  <a:gd name="T63" fmla="*/ 69 h 106"/>
                  <a:gd name="T64" fmla="*/ 194 w 273"/>
                  <a:gd name="T65" fmla="*/ 63 h 106"/>
                  <a:gd name="T66" fmla="*/ 174 w 273"/>
                  <a:gd name="T67" fmla="*/ 56 h 106"/>
                  <a:gd name="T68" fmla="*/ 153 w 273"/>
                  <a:gd name="T69" fmla="*/ 51 h 106"/>
                  <a:gd name="T70" fmla="*/ 128 w 273"/>
                  <a:gd name="T71" fmla="*/ 47 h 106"/>
                  <a:gd name="T72" fmla="*/ 104 w 273"/>
                  <a:gd name="T73" fmla="*/ 45 h 106"/>
                  <a:gd name="T74" fmla="*/ 79 w 273"/>
                  <a:gd name="T75" fmla="*/ 44 h 106"/>
                  <a:gd name="T76" fmla="*/ 55 w 273"/>
                  <a:gd name="T77" fmla="*/ 46 h 106"/>
                  <a:gd name="T78" fmla="*/ 27 w 273"/>
                  <a:gd name="T79" fmla="*/ 48 h 106"/>
                  <a:gd name="T80" fmla="*/ 0 w 273"/>
                  <a:gd name="T81" fmla="*/ 49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106"/>
                  <a:gd name="T125" fmla="*/ 273 w 273"/>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106">
                    <a:moveTo>
                      <a:pt x="0" y="49"/>
                    </a:moveTo>
                    <a:lnTo>
                      <a:pt x="27" y="49"/>
                    </a:lnTo>
                    <a:lnTo>
                      <a:pt x="55" y="50"/>
                    </a:lnTo>
                    <a:lnTo>
                      <a:pt x="84" y="52"/>
                    </a:lnTo>
                    <a:lnTo>
                      <a:pt x="112" y="57"/>
                    </a:lnTo>
                    <a:lnTo>
                      <a:pt x="143" y="64"/>
                    </a:lnTo>
                    <a:lnTo>
                      <a:pt x="173" y="74"/>
                    </a:lnTo>
                    <a:lnTo>
                      <a:pt x="206" y="87"/>
                    </a:lnTo>
                    <a:lnTo>
                      <a:pt x="237" y="105"/>
                    </a:lnTo>
                    <a:lnTo>
                      <a:pt x="247" y="103"/>
                    </a:lnTo>
                    <a:lnTo>
                      <a:pt x="255" y="100"/>
                    </a:lnTo>
                    <a:lnTo>
                      <a:pt x="262" y="95"/>
                    </a:lnTo>
                    <a:lnTo>
                      <a:pt x="268" y="88"/>
                    </a:lnTo>
                    <a:lnTo>
                      <a:pt x="271" y="81"/>
                    </a:lnTo>
                    <a:lnTo>
                      <a:pt x="272" y="73"/>
                    </a:lnTo>
                    <a:lnTo>
                      <a:pt x="271" y="63"/>
                    </a:lnTo>
                    <a:lnTo>
                      <a:pt x="268" y="54"/>
                    </a:lnTo>
                    <a:lnTo>
                      <a:pt x="252" y="27"/>
                    </a:lnTo>
                    <a:lnTo>
                      <a:pt x="246" y="14"/>
                    </a:lnTo>
                    <a:lnTo>
                      <a:pt x="240" y="0"/>
                    </a:lnTo>
                    <a:lnTo>
                      <a:pt x="243" y="9"/>
                    </a:lnTo>
                    <a:lnTo>
                      <a:pt x="244" y="18"/>
                    </a:lnTo>
                    <a:lnTo>
                      <a:pt x="250" y="36"/>
                    </a:lnTo>
                    <a:lnTo>
                      <a:pt x="252" y="46"/>
                    </a:lnTo>
                    <a:lnTo>
                      <a:pt x="252" y="56"/>
                    </a:lnTo>
                    <a:lnTo>
                      <a:pt x="252" y="66"/>
                    </a:lnTo>
                    <a:lnTo>
                      <a:pt x="248" y="75"/>
                    </a:lnTo>
                    <a:lnTo>
                      <a:pt x="244" y="79"/>
                    </a:lnTo>
                    <a:lnTo>
                      <a:pt x="237" y="81"/>
                    </a:lnTo>
                    <a:lnTo>
                      <a:pt x="233" y="80"/>
                    </a:lnTo>
                    <a:lnTo>
                      <a:pt x="227" y="78"/>
                    </a:lnTo>
                    <a:lnTo>
                      <a:pt x="211" y="69"/>
                    </a:lnTo>
                    <a:lnTo>
                      <a:pt x="194" y="63"/>
                    </a:lnTo>
                    <a:lnTo>
                      <a:pt x="174" y="56"/>
                    </a:lnTo>
                    <a:lnTo>
                      <a:pt x="153" y="51"/>
                    </a:lnTo>
                    <a:lnTo>
                      <a:pt x="128" y="47"/>
                    </a:lnTo>
                    <a:lnTo>
                      <a:pt x="104" y="45"/>
                    </a:lnTo>
                    <a:lnTo>
                      <a:pt x="79" y="44"/>
                    </a:lnTo>
                    <a:lnTo>
                      <a:pt x="55" y="46"/>
                    </a:lnTo>
                    <a:lnTo>
                      <a:pt x="27" y="48"/>
                    </a:lnTo>
                    <a:lnTo>
                      <a:pt x="0" y="49"/>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0" name="Freeform 55">
                <a:extLst>
                  <a:ext uri="{FF2B5EF4-FFF2-40B4-BE49-F238E27FC236}">
                    <a16:creationId xmlns:a16="http://schemas.microsoft.com/office/drawing/2014/main" id="{42A379BF-58BD-4C4B-95CF-05DC38DAFB06}"/>
                  </a:ext>
                </a:extLst>
              </p:cNvPr>
              <p:cNvSpPr>
                <a:spLocks noChangeAspect="1"/>
              </p:cNvSpPr>
              <p:nvPr/>
            </p:nvSpPr>
            <p:spPr bwMode="auto">
              <a:xfrm>
                <a:off x="1088" y="1079"/>
                <a:ext cx="55" cy="92"/>
              </a:xfrm>
              <a:custGeom>
                <a:avLst/>
                <a:gdLst>
                  <a:gd name="T0" fmla="*/ 0 w 55"/>
                  <a:gd name="T1" fmla="*/ 0 h 92"/>
                  <a:gd name="T2" fmla="*/ 6 w 55"/>
                  <a:gd name="T3" fmla="*/ 5 h 92"/>
                  <a:gd name="T4" fmla="*/ 13 w 55"/>
                  <a:gd name="T5" fmla="*/ 10 h 92"/>
                  <a:gd name="T6" fmla="*/ 21 w 55"/>
                  <a:gd name="T7" fmla="*/ 18 h 92"/>
                  <a:gd name="T8" fmla="*/ 28 w 55"/>
                  <a:gd name="T9" fmla="*/ 27 h 92"/>
                  <a:gd name="T10" fmla="*/ 35 w 55"/>
                  <a:gd name="T11" fmla="*/ 39 h 92"/>
                  <a:gd name="T12" fmla="*/ 42 w 55"/>
                  <a:gd name="T13" fmla="*/ 53 h 92"/>
                  <a:gd name="T14" fmla="*/ 48 w 55"/>
                  <a:gd name="T15" fmla="*/ 69 h 92"/>
                  <a:gd name="T16" fmla="*/ 54 w 55"/>
                  <a:gd name="T17" fmla="*/ 91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92"/>
                  <a:gd name="T29" fmla="*/ 55 w 55"/>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92">
                    <a:moveTo>
                      <a:pt x="0" y="0"/>
                    </a:moveTo>
                    <a:lnTo>
                      <a:pt x="6" y="5"/>
                    </a:lnTo>
                    <a:lnTo>
                      <a:pt x="13" y="10"/>
                    </a:lnTo>
                    <a:lnTo>
                      <a:pt x="21" y="18"/>
                    </a:lnTo>
                    <a:lnTo>
                      <a:pt x="28" y="27"/>
                    </a:lnTo>
                    <a:lnTo>
                      <a:pt x="35" y="39"/>
                    </a:lnTo>
                    <a:lnTo>
                      <a:pt x="42" y="53"/>
                    </a:lnTo>
                    <a:lnTo>
                      <a:pt x="48" y="69"/>
                    </a:lnTo>
                    <a:lnTo>
                      <a:pt x="54" y="9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1" name="Freeform 56">
                <a:extLst>
                  <a:ext uri="{FF2B5EF4-FFF2-40B4-BE49-F238E27FC236}">
                    <a16:creationId xmlns:a16="http://schemas.microsoft.com/office/drawing/2014/main" id="{51FE8887-6527-43AD-BE99-958E879AE6E9}"/>
                  </a:ext>
                </a:extLst>
              </p:cNvPr>
              <p:cNvSpPr>
                <a:spLocks noChangeAspect="1"/>
              </p:cNvSpPr>
              <p:nvPr/>
            </p:nvSpPr>
            <p:spPr bwMode="auto">
              <a:xfrm>
                <a:off x="1223" y="1071"/>
                <a:ext cx="44" cy="52"/>
              </a:xfrm>
              <a:custGeom>
                <a:avLst/>
                <a:gdLst>
                  <a:gd name="T0" fmla="*/ 0 w 44"/>
                  <a:gd name="T1" fmla="*/ 9 h 52"/>
                  <a:gd name="T2" fmla="*/ 3 w 44"/>
                  <a:gd name="T3" fmla="*/ 15 h 52"/>
                  <a:gd name="T4" fmla="*/ 4 w 44"/>
                  <a:gd name="T5" fmla="*/ 23 h 52"/>
                  <a:gd name="T6" fmla="*/ 3 w 44"/>
                  <a:gd name="T7" fmla="*/ 32 h 52"/>
                  <a:gd name="T8" fmla="*/ 1 w 44"/>
                  <a:gd name="T9" fmla="*/ 51 h 52"/>
                  <a:gd name="T10" fmla="*/ 4 w 44"/>
                  <a:gd name="T11" fmla="*/ 38 h 52"/>
                  <a:gd name="T12" fmla="*/ 9 w 44"/>
                  <a:gd name="T13" fmla="*/ 26 h 52"/>
                  <a:gd name="T14" fmla="*/ 17 w 44"/>
                  <a:gd name="T15" fmla="*/ 13 h 52"/>
                  <a:gd name="T16" fmla="*/ 22 w 44"/>
                  <a:gd name="T17" fmla="*/ 6 h 52"/>
                  <a:gd name="T18" fmla="*/ 28 w 44"/>
                  <a:gd name="T19" fmla="*/ 2 h 52"/>
                  <a:gd name="T20" fmla="*/ 32 w 44"/>
                  <a:gd name="T21" fmla="*/ 0 h 52"/>
                  <a:gd name="T22" fmla="*/ 36 w 44"/>
                  <a:gd name="T23" fmla="*/ 1 h 52"/>
                  <a:gd name="T24" fmla="*/ 40 w 44"/>
                  <a:gd name="T25" fmla="*/ 3 h 52"/>
                  <a:gd name="T26" fmla="*/ 43 w 44"/>
                  <a:gd name="T27" fmla="*/ 6 h 52"/>
                  <a:gd name="T28" fmla="*/ 43 w 44"/>
                  <a:gd name="T29" fmla="*/ 11 h 52"/>
                  <a:gd name="T30" fmla="*/ 41 w 44"/>
                  <a:gd name="T31" fmla="*/ 16 h 52"/>
                  <a:gd name="T32" fmla="*/ 37 w 44"/>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52"/>
                  <a:gd name="T53" fmla="*/ 44 w 44"/>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52">
                    <a:moveTo>
                      <a:pt x="0" y="9"/>
                    </a:moveTo>
                    <a:lnTo>
                      <a:pt x="3" y="15"/>
                    </a:lnTo>
                    <a:lnTo>
                      <a:pt x="4" y="23"/>
                    </a:lnTo>
                    <a:lnTo>
                      <a:pt x="3" y="32"/>
                    </a:lnTo>
                    <a:lnTo>
                      <a:pt x="1" y="51"/>
                    </a:lnTo>
                    <a:lnTo>
                      <a:pt x="4" y="38"/>
                    </a:lnTo>
                    <a:lnTo>
                      <a:pt x="9" y="26"/>
                    </a:lnTo>
                    <a:lnTo>
                      <a:pt x="17" y="13"/>
                    </a:lnTo>
                    <a:lnTo>
                      <a:pt x="22" y="6"/>
                    </a:lnTo>
                    <a:lnTo>
                      <a:pt x="28" y="2"/>
                    </a:lnTo>
                    <a:lnTo>
                      <a:pt x="32" y="0"/>
                    </a:lnTo>
                    <a:lnTo>
                      <a:pt x="36" y="1"/>
                    </a:lnTo>
                    <a:lnTo>
                      <a:pt x="40" y="3"/>
                    </a:lnTo>
                    <a:lnTo>
                      <a:pt x="43" y="6"/>
                    </a:lnTo>
                    <a:lnTo>
                      <a:pt x="43" y="11"/>
                    </a:lnTo>
                    <a:lnTo>
                      <a:pt x="41" y="16"/>
                    </a:lnTo>
                    <a:lnTo>
                      <a:pt x="37" y="2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2" name="Line 57">
                <a:extLst>
                  <a:ext uri="{FF2B5EF4-FFF2-40B4-BE49-F238E27FC236}">
                    <a16:creationId xmlns:a16="http://schemas.microsoft.com/office/drawing/2014/main" id="{95317112-1A01-4E63-85C7-145996E113CE}"/>
                  </a:ext>
                </a:extLst>
              </p:cNvPr>
              <p:cNvSpPr>
                <a:spLocks noChangeAspect="1" noChangeShapeType="1"/>
              </p:cNvSpPr>
              <p:nvPr/>
            </p:nvSpPr>
            <p:spPr bwMode="auto">
              <a:xfrm flipH="1">
                <a:off x="1256" y="1069"/>
                <a:ext cx="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2443" name="Freeform 58">
                <a:extLst>
                  <a:ext uri="{FF2B5EF4-FFF2-40B4-BE49-F238E27FC236}">
                    <a16:creationId xmlns:a16="http://schemas.microsoft.com/office/drawing/2014/main" id="{7A87E08E-DCE0-4193-8584-9200A0797B76}"/>
                  </a:ext>
                </a:extLst>
              </p:cNvPr>
              <p:cNvSpPr>
                <a:spLocks noChangeAspect="1"/>
              </p:cNvSpPr>
              <p:nvPr/>
            </p:nvSpPr>
            <p:spPr bwMode="auto">
              <a:xfrm>
                <a:off x="800" y="1229"/>
                <a:ext cx="42" cy="17"/>
              </a:xfrm>
              <a:custGeom>
                <a:avLst/>
                <a:gdLst>
                  <a:gd name="T0" fmla="*/ 18 w 42"/>
                  <a:gd name="T1" fmla="*/ 0 h 17"/>
                  <a:gd name="T2" fmla="*/ 29 w 42"/>
                  <a:gd name="T3" fmla="*/ 0 h 17"/>
                  <a:gd name="T4" fmla="*/ 32 w 42"/>
                  <a:gd name="T5" fmla="*/ 1 h 17"/>
                  <a:gd name="T6" fmla="*/ 38 w 42"/>
                  <a:gd name="T7" fmla="*/ 3 h 17"/>
                  <a:gd name="T8" fmla="*/ 41 w 42"/>
                  <a:gd name="T9" fmla="*/ 6 h 17"/>
                  <a:gd name="T10" fmla="*/ 38 w 42"/>
                  <a:gd name="T11" fmla="*/ 10 h 17"/>
                  <a:gd name="T12" fmla="*/ 32 w 42"/>
                  <a:gd name="T13" fmla="*/ 12 h 17"/>
                  <a:gd name="T14" fmla="*/ 22 w 42"/>
                  <a:gd name="T15" fmla="*/ 16 h 17"/>
                  <a:gd name="T16" fmla="*/ 14 w 42"/>
                  <a:gd name="T17" fmla="*/ 16 h 17"/>
                  <a:gd name="T18" fmla="*/ 9 w 42"/>
                  <a:gd name="T19" fmla="*/ 14 h 17"/>
                  <a:gd name="T20" fmla="*/ 3 w 42"/>
                  <a:gd name="T21" fmla="*/ 12 h 17"/>
                  <a:gd name="T22" fmla="*/ 0 w 42"/>
                  <a:gd name="T23" fmla="*/ 10 h 17"/>
                  <a:gd name="T24" fmla="*/ 2 w 42"/>
                  <a:gd name="T25" fmla="*/ 5 h 17"/>
                  <a:gd name="T26" fmla="*/ 8 w 42"/>
                  <a:gd name="T27" fmla="*/ 3 h 17"/>
                  <a:gd name="T28" fmla="*/ 18 w 42"/>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17"/>
                  <a:gd name="T47" fmla="*/ 42 w 42"/>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17">
                    <a:moveTo>
                      <a:pt x="18" y="0"/>
                    </a:moveTo>
                    <a:lnTo>
                      <a:pt x="29" y="0"/>
                    </a:lnTo>
                    <a:lnTo>
                      <a:pt x="32" y="1"/>
                    </a:lnTo>
                    <a:lnTo>
                      <a:pt x="38" y="3"/>
                    </a:lnTo>
                    <a:lnTo>
                      <a:pt x="41" y="6"/>
                    </a:lnTo>
                    <a:lnTo>
                      <a:pt x="38" y="10"/>
                    </a:lnTo>
                    <a:lnTo>
                      <a:pt x="32" y="12"/>
                    </a:lnTo>
                    <a:lnTo>
                      <a:pt x="22" y="16"/>
                    </a:lnTo>
                    <a:lnTo>
                      <a:pt x="14" y="16"/>
                    </a:lnTo>
                    <a:lnTo>
                      <a:pt x="9" y="14"/>
                    </a:lnTo>
                    <a:lnTo>
                      <a:pt x="3" y="12"/>
                    </a:lnTo>
                    <a:lnTo>
                      <a:pt x="0" y="10"/>
                    </a:lnTo>
                    <a:lnTo>
                      <a:pt x="2" y="5"/>
                    </a:lnTo>
                    <a:lnTo>
                      <a:pt x="8" y="3"/>
                    </a:lnTo>
                    <a:lnTo>
                      <a:pt x="18"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4" name="Freeform 59">
                <a:extLst>
                  <a:ext uri="{FF2B5EF4-FFF2-40B4-BE49-F238E27FC236}">
                    <a16:creationId xmlns:a16="http://schemas.microsoft.com/office/drawing/2014/main" id="{A3575C8B-DE80-4461-B19E-E29E2B9BD4BF}"/>
                  </a:ext>
                </a:extLst>
              </p:cNvPr>
              <p:cNvSpPr>
                <a:spLocks noChangeAspect="1"/>
              </p:cNvSpPr>
              <p:nvPr/>
            </p:nvSpPr>
            <p:spPr bwMode="auto">
              <a:xfrm>
                <a:off x="788" y="1215"/>
                <a:ext cx="71" cy="17"/>
              </a:xfrm>
              <a:custGeom>
                <a:avLst/>
                <a:gdLst>
                  <a:gd name="T0" fmla="*/ 0 w 71"/>
                  <a:gd name="T1" fmla="*/ 8 h 17"/>
                  <a:gd name="T2" fmla="*/ 17 w 71"/>
                  <a:gd name="T3" fmla="*/ 2 h 17"/>
                  <a:gd name="T4" fmla="*/ 26 w 71"/>
                  <a:gd name="T5" fmla="*/ 0 h 17"/>
                  <a:gd name="T6" fmla="*/ 35 w 71"/>
                  <a:gd name="T7" fmla="*/ 0 h 17"/>
                  <a:gd name="T8" fmla="*/ 46 w 71"/>
                  <a:gd name="T9" fmla="*/ 1 h 17"/>
                  <a:gd name="T10" fmla="*/ 55 w 71"/>
                  <a:gd name="T11" fmla="*/ 4 h 17"/>
                  <a:gd name="T12" fmla="*/ 62 w 71"/>
                  <a:gd name="T13" fmla="*/ 8 h 17"/>
                  <a:gd name="T14" fmla="*/ 70 w 7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7"/>
                  <a:gd name="T26" fmla="*/ 71 w 7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7">
                    <a:moveTo>
                      <a:pt x="0" y="8"/>
                    </a:moveTo>
                    <a:lnTo>
                      <a:pt x="17" y="2"/>
                    </a:lnTo>
                    <a:lnTo>
                      <a:pt x="26" y="0"/>
                    </a:lnTo>
                    <a:lnTo>
                      <a:pt x="35" y="0"/>
                    </a:lnTo>
                    <a:lnTo>
                      <a:pt x="46" y="1"/>
                    </a:lnTo>
                    <a:lnTo>
                      <a:pt x="55" y="4"/>
                    </a:lnTo>
                    <a:lnTo>
                      <a:pt x="62" y="8"/>
                    </a:lnTo>
                    <a:lnTo>
                      <a:pt x="70"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45" name="Freeform 60">
                <a:extLst>
                  <a:ext uri="{FF2B5EF4-FFF2-40B4-BE49-F238E27FC236}">
                    <a16:creationId xmlns:a16="http://schemas.microsoft.com/office/drawing/2014/main" id="{336E6FD6-36E1-4F05-B426-E48A17579572}"/>
                  </a:ext>
                </a:extLst>
              </p:cNvPr>
              <p:cNvSpPr>
                <a:spLocks noChangeAspect="1"/>
              </p:cNvSpPr>
              <p:nvPr/>
            </p:nvSpPr>
            <p:spPr bwMode="auto">
              <a:xfrm>
                <a:off x="778" y="1240"/>
                <a:ext cx="83" cy="27"/>
              </a:xfrm>
              <a:custGeom>
                <a:avLst/>
                <a:gdLst>
                  <a:gd name="T0" fmla="*/ 0 w 83"/>
                  <a:gd name="T1" fmla="*/ 0 h 27"/>
                  <a:gd name="T2" fmla="*/ 3 w 83"/>
                  <a:gd name="T3" fmla="*/ 7 h 27"/>
                  <a:gd name="T4" fmla="*/ 7 w 83"/>
                  <a:gd name="T5" fmla="*/ 13 h 27"/>
                  <a:gd name="T6" fmla="*/ 16 w 83"/>
                  <a:gd name="T7" fmla="*/ 20 h 27"/>
                  <a:gd name="T8" fmla="*/ 27 w 83"/>
                  <a:gd name="T9" fmla="*/ 23 h 27"/>
                  <a:gd name="T10" fmla="*/ 37 w 83"/>
                  <a:gd name="T11" fmla="*/ 26 h 27"/>
                  <a:gd name="T12" fmla="*/ 48 w 83"/>
                  <a:gd name="T13" fmla="*/ 26 h 27"/>
                  <a:gd name="T14" fmla="*/ 58 w 83"/>
                  <a:gd name="T15" fmla="*/ 23 h 27"/>
                  <a:gd name="T16" fmla="*/ 68 w 83"/>
                  <a:gd name="T17" fmla="*/ 19 h 27"/>
                  <a:gd name="T18" fmla="*/ 76 w 83"/>
                  <a:gd name="T19" fmla="*/ 12 h 27"/>
                  <a:gd name="T20" fmla="*/ 82 w 83"/>
                  <a:gd name="T21" fmla="*/ 3 h 27"/>
                  <a:gd name="T22" fmla="*/ 72 w 83"/>
                  <a:gd name="T23" fmla="*/ 10 h 27"/>
                  <a:gd name="T24" fmla="*/ 61 w 83"/>
                  <a:gd name="T25" fmla="*/ 15 h 27"/>
                  <a:gd name="T26" fmla="*/ 50 w 83"/>
                  <a:gd name="T27" fmla="*/ 17 h 27"/>
                  <a:gd name="T28" fmla="*/ 40 w 83"/>
                  <a:gd name="T29" fmla="*/ 18 h 27"/>
                  <a:gd name="T30" fmla="*/ 29 w 83"/>
                  <a:gd name="T31" fmla="*/ 16 h 27"/>
                  <a:gd name="T32" fmla="*/ 19 w 83"/>
                  <a:gd name="T33" fmla="*/ 13 h 27"/>
                  <a:gd name="T34" fmla="*/ 9 w 83"/>
                  <a:gd name="T35" fmla="*/ 8 h 27"/>
                  <a:gd name="T36" fmla="*/ 0 w 83"/>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27"/>
                  <a:gd name="T59" fmla="*/ 83 w 83"/>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27">
                    <a:moveTo>
                      <a:pt x="0" y="0"/>
                    </a:moveTo>
                    <a:lnTo>
                      <a:pt x="3" y="7"/>
                    </a:lnTo>
                    <a:lnTo>
                      <a:pt x="7" y="13"/>
                    </a:lnTo>
                    <a:lnTo>
                      <a:pt x="16" y="20"/>
                    </a:lnTo>
                    <a:lnTo>
                      <a:pt x="27" y="23"/>
                    </a:lnTo>
                    <a:lnTo>
                      <a:pt x="37" y="26"/>
                    </a:lnTo>
                    <a:lnTo>
                      <a:pt x="48" y="26"/>
                    </a:lnTo>
                    <a:lnTo>
                      <a:pt x="58" y="23"/>
                    </a:lnTo>
                    <a:lnTo>
                      <a:pt x="68" y="19"/>
                    </a:lnTo>
                    <a:lnTo>
                      <a:pt x="76" y="12"/>
                    </a:lnTo>
                    <a:lnTo>
                      <a:pt x="82" y="3"/>
                    </a:lnTo>
                    <a:lnTo>
                      <a:pt x="72" y="10"/>
                    </a:lnTo>
                    <a:lnTo>
                      <a:pt x="61" y="15"/>
                    </a:lnTo>
                    <a:lnTo>
                      <a:pt x="50" y="17"/>
                    </a:lnTo>
                    <a:lnTo>
                      <a:pt x="40" y="18"/>
                    </a:lnTo>
                    <a:lnTo>
                      <a:pt x="29" y="16"/>
                    </a:lnTo>
                    <a:lnTo>
                      <a:pt x="19" y="13"/>
                    </a:lnTo>
                    <a:lnTo>
                      <a:pt x="9" y="8"/>
                    </a:lnTo>
                    <a:lnTo>
                      <a:pt x="0" y="0"/>
                    </a:lnTo>
                  </a:path>
                </a:pathLst>
              </a:custGeom>
              <a:solidFill>
                <a:srgbClr val="000000"/>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2404" name="Freeform 61">
              <a:extLst>
                <a:ext uri="{FF2B5EF4-FFF2-40B4-BE49-F238E27FC236}">
                  <a16:creationId xmlns:a16="http://schemas.microsoft.com/office/drawing/2014/main" id="{5065B275-A923-4205-ACE5-62A7BBD7F8D2}"/>
                </a:ext>
              </a:extLst>
            </p:cNvPr>
            <p:cNvSpPr>
              <a:spLocks noChangeAspect="1"/>
            </p:cNvSpPr>
            <p:nvPr/>
          </p:nvSpPr>
          <p:spPr bwMode="auto">
            <a:xfrm>
              <a:off x="4314" y="98"/>
              <a:ext cx="174" cy="63"/>
            </a:xfrm>
            <a:custGeom>
              <a:avLst/>
              <a:gdLst>
                <a:gd name="T0" fmla="*/ 0 w 174"/>
                <a:gd name="T1" fmla="*/ 0 h 63"/>
                <a:gd name="T2" fmla="*/ 87 w 174"/>
                <a:gd name="T3" fmla="*/ 55 h 63"/>
                <a:gd name="T4" fmla="*/ 174 w 174"/>
                <a:gd name="T5" fmla="*/ 48 h 63"/>
                <a:gd name="T6" fmla="*/ 0 60000 65536"/>
                <a:gd name="T7" fmla="*/ 0 60000 65536"/>
                <a:gd name="T8" fmla="*/ 0 60000 65536"/>
                <a:gd name="T9" fmla="*/ 0 w 174"/>
                <a:gd name="T10" fmla="*/ 0 h 63"/>
                <a:gd name="T11" fmla="*/ 174 w 174"/>
                <a:gd name="T12" fmla="*/ 63 h 63"/>
              </a:gdLst>
              <a:ahLst/>
              <a:cxnLst>
                <a:cxn ang="T6">
                  <a:pos x="T0" y="T1"/>
                </a:cxn>
                <a:cxn ang="T7">
                  <a:pos x="T2" y="T3"/>
                </a:cxn>
                <a:cxn ang="T8">
                  <a:pos x="T4" y="T5"/>
                </a:cxn>
              </a:cxnLst>
              <a:rect l="T9" t="T10" r="T11" b="T12"/>
              <a:pathLst>
                <a:path w="174" h="63">
                  <a:moveTo>
                    <a:pt x="0" y="0"/>
                  </a:moveTo>
                  <a:cubicBezTo>
                    <a:pt x="29" y="23"/>
                    <a:pt x="58" y="47"/>
                    <a:pt x="87" y="55"/>
                  </a:cubicBezTo>
                  <a:cubicBezTo>
                    <a:pt x="116" y="63"/>
                    <a:pt x="145" y="55"/>
                    <a:pt x="174" y="48"/>
                  </a:cubicBezTo>
                </a:path>
              </a:pathLst>
            </a:custGeom>
            <a:solidFill>
              <a:srgbClr val="CC6600"/>
            </a:solidFill>
            <a:ln w="9525">
              <a:solidFill>
                <a:srgbClr val="CC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5" name="Freeform 62">
              <a:extLst>
                <a:ext uri="{FF2B5EF4-FFF2-40B4-BE49-F238E27FC236}">
                  <a16:creationId xmlns:a16="http://schemas.microsoft.com/office/drawing/2014/main" id="{9CDE7C9D-9081-4A15-B780-287CF96CAA8C}"/>
                </a:ext>
              </a:extLst>
            </p:cNvPr>
            <p:cNvSpPr>
              <a:spLocks noChangeAspect="1"/>
            </p:cNvSpPr>
            <p:nvPr/>
          </p:nvSpPr>
          <p:spPr bwMode="auto">
            <a:xfrm>
              <a:off x="4314" y="94"/>
              <a:ext cx="178" cy="54"/>
            </a:xfrm>
            <a:custGeom>
              <a:avLst/>
              <a:gdLst>
                <a:gd name="T0" fmla="*/ 0 w 178"/>
                <a:gd name="T1" fmla="*/ 0 h 54"/>
                <a:gd name="T2" fmla="*/ 86 w 178"/>
                <a:gd name="T3" fmla="*/ 27 h 54"/>
                <a:gd name="T4" fmla="*/ 132 w 178"/>
                <a:gd name="T5" fmla="*/ 24 h 54"/>
                <a:gd name="T6" fmla="*/ 171 w 178"/>
                <a:gd name="T7" fmla="*/ 43 h 54"/>
                <a:gd name="T8" fmla="*/ 173 w 178"/>
                <a:gd name="T9" fmla="*/ 54 h 54"/>
                <a:gd name="T10" fmla="*/ 0 60000 65536"/>
                <a:gd name="T11" fmla="*/ 0 60000 65536"/>
                <a:gd name="T12" fmla="*/ 0 60000 65536"/>
                <a:gd name="T13" fmla="*/ 0 60000 65536"/>
                <a:gd name="T14" fmla="*/ 0 60000 65536"/>
                <a:gd name="T15" fmla="*/ 0 w 178"/>
                <a:gd name="T16" fmla="*/ 0 h 54"/>
                <a:gd name="T17" fmla="*/ 178 w 178"/>
                <a:gd name="T18" fmla="*/ 54 h 54"/>
              </a:gdLst>
              <a:ahLst/>
              <a:cxnLst>
                <a:cxn ang="T10">
                  <a:pos x="T0" y="T1"/>
                </a:cxn>
                <a:cxn ang="T11">
                  <a:pos x="T2" y="T3"/>
                </a:cxn>
                <a:cxn ang="T12">
                  <a:pos x="T4" y="T5"/>
                </a:cxn>
                <a:cxn ang="T13">
                  <a:pos x="T6" y="T7"/>
                </a:cxn>
                <a:cxn ang="T14">
                  <a:pos x="T8" y="T9"/>
                </a:cxn>
              </a:cxnLst>
              <a:rect l="T15" t="T16" r="T17" b="T18"/>
              <a:pathLst>
                <a:path w="178" h="54">
                  <a:moveTo>
                    <a:pt x="0" y="0"/>
                  </a:moveTo>
                  <a:cubicBezTo>
                    <a:pt x="32" y="11"/>
                    <a:pt x="64" y="23"/>
                    <a:pt x="86" y="27"/>
                  </a:cubicBezTo>
                  <a:cubicBezTo>
                    <a:pt x="108" y="31"/>
                    <a:pt x="118" y="21"/>
                    <a:pt x="132" y="24"/>
                  </a:cubicBezTo>
                  <a:cubicBezTo>
                    <a:pt x="146" y="27"/>
                    <a:pt x="164" y="38"/>
                    <a:pt x="171" y="43"/>
                  </a:cubicBezTo>
                  <a:cubicBezTo>
                    <a:pt x="178" y="48"/>
                    <a:pt x="175" y="51"/>
                    <a:pt x="173" y="54"/>
                  </a:cubicBezTo>
                </a:path>
              </a:pathLst>
            </a:custGeom>
            <a:solidFill>
              <a:srgbClr val="CC6600"/>
            </a:solidFill>
            <a:ln w="9525">
              <a:solidFill>
                <a:srgbClr val="CC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6" name="Freeform 63">
              <a:extLst>
                <a:ext uri="{FF2B5EF4-FFF2-40B4-BE49-F238E27FC236}">
                  <a16:creationId xmlns:a16="http://schemas.microsoft.com/office/drawing/2014/main" id="{5CE7721F-28F0-4B26-A226-1976D78BA4A8}"/>
                </a:ext>
              </a:extLst>
            </p:cNvPr>
            <p:cNvSpPr>
              <a:spLocks noChangeAspect="1"/>
            </p:cNvSpPr>
            <p:nvPr/>
          </p:nvSpPr>
          <p:spPr bwMode="auto">
            <a:xfrm>
              <a:off x="4472" y="133"/>
              <a:ext cx="40" cy="114"/>
            </a:xfrm>
            <a:custGeom>
              <a:avLst/>
              <a:gdLst>
                <a:gd name="T0" fmla="*/ 3 w 40"/>
                <a:gd name="T1" fmla="*/ 20 h 114"/>
                <a:gd name="T2" fmla="*/ 27 w 40"/>
                <a:gd name="T3" fmla="*/ 85 h 114"/>
                <a:gd name="T4" fmla="*/ 33 w 40"/>
                <a:gd name="T5" fmla="*/ 112 h 114"/>
                <a:gd name="T6" fmla="*/ 40 w 40"/>
                <a:gd name="T7" fmla="*/ 70 h 114"/>
                <a:gd name="T8" fmla="*/ 33 w 40"/>
                <a:gd name="T9" fmla="*/ 25 h 114"/>
                <a:gd name="T10" fmla="*/ 10 w 40"/>
                <a:gd name="T11" fmla="*/ 2 h 114"/>
                <a:gd name="T12" fmla="*/ 3 w 40"/>
                <a:gd name="T13" fmla="*/ 20 h 114"/>
                <a:gd name="T14" fmla="*/ 0 60000 65536"/>
                <a:gd name="T15" fmla="*/ 0 60000 65536"/>
                <a:gd name="T16" fmla="*/ 0 60000 65536"/>
                <a:gd name="T17" fmla="*/ 0 60000 65536"/>
                <a:gd name="T18" fmla="*/ 0 60000 65536"/>
                <a:gd name="T19" fmla="*/ 0 60000 65536"/>
                <a:gd name="T20" fmla="*/ 0 60000 65536"/>
                <a:gd name="T21" fmla="*/ 0 w 40"/>
                <a:gd name="T22" fmla="*/ 0 h 114"/>
                <a:gd name="T23" fmla="*/ 40 w 40"/>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14">
                  <a:moveTo>
                    <a:pt x="3" y="20"/>
                  </a:moveTo>
                  <a:cubicBezTo>
                    <a:pt x="6" y="34"/>
                    <a:pt x="22" y="70"/>
                    <a:pt x="27" y="85"/>
                  </a:cubicBezTo>
                  <a:cubicBezTo>
                    <a:pt x="32" y="100"/>
                    <a:pt x="31" y="114"/>
                    <a:pt x="33" y="112"/>
                  </a:cubicBezTo>
                  <a:cubicBezTo>
                    <a:pt x="35" y="110"/>
                    <a:pt x="40" y="84"/>
                    <a:pt x="40" y="70"/>
                  </a:cubicBezTo>
                  <a:cubicBezTo>
                    <a:pt x="40" y="56"/>
                    <a:pt x="38" y="36"/>
                    <a:pt x="33" y="25"/>
                  </a:cubicBezTo>
                  <a:cubicBezTo>
                    <a:pt x="28" y="14"/>
                    <a:pt x="15" y="4"/>
                    <a:pt x="10" y="2"/>
                  </a:cubicBezTo>
                  <a:cubicBezTo>
                    <a:pt x="5" y="0"/>
                    <a:pt x="0" y="6"/>
                    <a:pt x="3" y="20"/>
                  </a:cubicBezTo>
                  <a:close/>
                </a:path>
              </a:pathLst>
            </a:custGeom>
            <a:solidFill>
              <a:srgbClr val="CC6600"/>
            </a:solidFill>
            <a:ln w="9525">
              <a:solidFill>
                <a:srgbClr val="CC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7" name="Freeform 64">
              <a:extLst>
                <a:ext uri="{FF2B5EF4-FFF2-40B4-BE49-F238E27FC236}">
                  <a16:creationId xmlns:a16="http://schemas.microsoft.com/office/drawing/2014/main" id="{7600629B-C4D7-4F01-B9F9-FBCAF55A65FD}"/>
                </a:ext>
              </a:extLst>
            </p:cNvPr>
            <p:cNvSpPr>
              <a:spLocks noChangeAspect="1"/>
            </p:cNvSpPr>
            <p:nvPr/>
          </p:nvSpPr>
          <p:spPr bwMode="auto">
            <a:xfrm>
              <a:off x="4331" y="121"/>
              <a:ext cx="40" cy="54"/>
            </a:xfrm>
            <a:custGeom>
              <a:avLst/>
              <a:gdLst>
                <a:gd name="T0" fmla="*/ 1 w 40"/>
                <a:gd name="T1" fmla="*/ 49 h 54"/>
                <a:gd name="T2" fmla="*/ 21 w 40"/>
                <a:gd name="T3" fmla="*/ 5 h 54"/>
                <a:gd name="T4" fmla="*/ 39 w 40"/>
                <a:gd name="T5" fmla="*/ 19 h 54"/>
                <a:gd name="T6" fmla="*/ 25 w 40"/>
                <a:gd name="T7" fmla="*/ 35 h 54"/>
                <a:gd name="T8" fmla="*/ 1 w 40"/>
                <a:gd name="T9" fmla="*/ 49 h 54"/>
                <a:gd name="T10" fmla="*/ 0 60000 65536"/>
                <a:gd name="T11" fmla="*/ 0 60000 65536"/>
                <a:gd name="T12" fmla="*/ 0 60000 65536"/>
                <a:gd name="T13" fmla="*/ 0 60000 65536"/>
                <a:gd name="T14" fmla="*/ 0 60000 65536"/>
                <a:gd name="T15" fmla="*/ 0 w 40"/>
                <a:gd name="T16" fmla="*/ 0 h 54"/>
                <a:gd name="T17" fmla="*/ 40 w 40"/>
                <a:gd name="T18" fmla="*/ 54 h 54"/>
              </a:gdLst>
              <a:ahLst/>
              <a:cxnLst>
                <a:cxn ang="T10">
                  <a:pos x="T0" y="T1"/>
                </a:cxn>
                <a:cxn ang="T11">
                  <a:pos x="T2" y="T3"/>
                </a:cxn>
                <a:cxn ang="T12">
                  <a:pos x="T4" y="T5"/>
                </a:cxn>
                <a:cxn ang="T13">
                  <a:pos x="T6" y="T7"/>
                </a:cxn>
                <a:cxn ang="T14">
                  <a:pos x="T8" y="T9"/>
                </a:cxn>
              </a:cxnLst>
              <a:rect l="T15" t="T16" r="T17" b="T18"/>
              <a:pathLst>
                <a:path w="40" h="54">
                  <a:moveTo>
                    <a:pt x="1" y="49"/>
                  </a:moveTo>
                  <a:cubicBezTo>
                    <a:pt x="0" y="44"/>
                    <a:pt x="15" y="10"/>
                    <a:pt x="21" y="5"/>
                  </a:cubicBezTo>
                  <a:cubicBezTo>
                    <a:pt x="27" y="0"/>
                    <a:pt x="38" y="14"/>
                    <a:pt x="39" y="19"/>
                  </a:cubicBezTo>
                  <a:cubicBezTo>
                    <a:pt x="40" y="24"/>
                    <a:pt x="31" y="31"/>
                    <a:pt x="25" y="35"/>
                  </a:cubicBezTo>
                  <a:cubicBezTo>
                    <a:pt x="19" y="39"/>
                    <a:pt x="2" y="54"/>
                    <a:pt x="1" y="49"/>
                  </a:cubicBezTo>
                  <a:close/>
                </a:path>
              </a:pathLst>
            </a:custGeom>
            <a:solidFill>
              <a:srgbClr val="CC6600"/>
            </a:solidFill>
            <a:ln w="9525">
              <a:solidFill>
                <a:srgbClr val="CC66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12297" name="Group 65">
            <a:extLst>
              <a:ext uri="{FF2B5EF4-FFF2-40B4-BE49-F238E27FC236}">
                <a16:creationId xmlns:a16="http://schemas.microsoft.com/office/drawing/2014/main" id="{62B2F42A-ED95-4BB4-93C5-175B1AA7E6D6}"/>
              </a:ext>
            </a:extLst>
          </p:cNvPr>
          <p:cNvGrpSpPr>
            <a:grpSpLocks noChangeAspect="1"/>
          </p:cNvGrpSpPr>
          <p:nvPr/>
        </p:nvGrpSpPr>
        <p:grpSpPr bwMode="auto">
          <a:xfrm>
            <a:off x="9511508" y="5585354"/>
            <a:ext cx="1381125" cy="1011237"/>
            <a:chOff x="748" y="1074"/>
            <a:chExt cx="950" cy="696"/>
          </a:xfrm>
        </p:grpSpPr>
        <p:sp>
          <p:nvSpPr>
            <p:cNvPr id="12367" name="Line 66">
              <a:extLst>
                <a:ext uri="{FF2B5EF4-FFF2-40B4-BE49-F238E27FC236}">
                  <a16:creationId xmlns:a16="http://schemas.microsoft.com/office/drawing/2014/main" id="{44C35071-16AF-4237-A864-B4B50A09EADE}"/>
                </a:ext>
              </a:extLst>
            </p:cNvPr>
            <p:cNvSpPr>
              <a:spLocks noChangeAspect="1" noChangeShapeType="1"/>
            </p:cNvSpPr>
            <p:nvPr/>
          </p:nvSpPr>
          <p:spPr bwMode="auto">
            <a:xfrm>
              <a:off x="1298" y="1756"/>
              <a:ext cx="256" cy="1"/>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68" name="Line 67">
              <a:extLst>
                <a:ext uri="{FF2B5EF4-FFF2-40B4-BE49-F238E27FC236}">
                  <a16:creationId xmlns:a16="http://schemas.microsoft.com/office/drawing/2014/main" id="{2CAF0F71-F725-47E3-94B1-B7D64A83520E}"/>
                </a:ext>
              </a:extLst>
            </p:cNvPr>
            <p:cNvSpPr>
              <a:spLocks noChangeAspect="1" noChangeShapeType="1"/>
            </p:cNvSpPr>
            <p:nvPr/>
          </p:nvSpPr>
          <p:spPr bwMode="auto">
            <a:xfrm>
              <a:off x="1337" y="1749"/>
              <a:ext cx="225" cy="2"/>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69" name="Line 68">
              <a:extLst>
                <a:ext uri="{FF2B5EF4-FFF2-40B4-BE49-F238E27FC236}">
                  <a16:creationId xmlns:a16="http://schemas.microsoft.com/office/drawing/2014/main" id="{D976A00C-4AD5-447A-BB76-929B4266306A}"/>
                </a:ext>
              </a:extLst>
            </p:cNvPr>
            <p:cNvSpPr>
              <a:spLocks noChangeAspect="1" noChangeShapeType="1"/>
            </p:cNvSpPr>
            <p:nvPr/>
          </p:nvSpPr>
          <p:spPr bwMode="auto">
            <a:xfrm>
              <a:off x="1423" y="1742"/>
              <a:ext cx="157" cy="1"/>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70" name="Line 69">
              <a:extLst>
                <a:ext uri="{FF2B5EF4-FFF2-40B4-BE49-F238E27FC236}">
                  <a16:creationId xmlns:a16="http://schemas.microsoft.com/office/drawing/2014/main" id="{E19F84CB-F3A9-49D8-B5F3-371CF3A46310}"/>
                </a:ext>
              </a:extLst>
            </p:cNvPr>
            <p:cNvSpPr>
              <a:spLocks noChangeAspect="1" noChangeShapeType="1"/>
            </p:cNvSpPr>
            <p:nvPr/>
          </p:nvSpPr>
          <p:spPr bwMode="auto">
            <a:xfrm>
              <a:off x="1470" y="1735"/>
              <a:ext cx="81" cy="2"/>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71" name="Line 70">
              <a:extLst>
                <a:ext uri="{FF2B5EF4-FFF2-40B4-BE49-F238E27FC236}">
                  <a16:creationId xmlns:a16="http://schemas.microsoft.com/office/drawing/2014/main" id="{0D9F9E53-8E31-4521-9AE6-FB972C156439}"/>
                </a:ext>
              </a:extLst>
            </p:cNvPr>
            <p:cNvSpPr>
              <a:spLocks noChangeAspect="1" noChangeShapeType="1"/>
            </p:cNvSpPr>
            <p:nvPr/>
          </p:nvSpPr>
          <p:spPr bwMode="auto">
            <a:xfrm>
              <a:off x="1494" y="1730"/>
              <a:ext cx="37" cy="5"/>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72" name="Freeform 71">
              <a:extLst>
                <a:ext uri="{FF2B5EF4-FFF2-40B4-BE49-F238E27FC236}">
                  <a16:creationId xmlns:a16="http://schemas.microsoft.com/office/drawing/2014/main" id="{0B589214-EF37-4F3D-B1DA-1A7DB302BF7C}"/>
                </a:ext>
              </a:extLst>
            </p:cNvPr>
            <p:cNvSpPr>
              <a:spLocks noChangeAspect="1"/>
            </p:cNvSpPr>
            <p:nvPr/>
          </p:nvSpPr>
          <p:spPr bwMode="auto">
            <a:xfrm>
              <a:off x="1541" y="1251"/>
              <a:ext cx="39" cy="101"/>
            </a:xfrm>
            <a:custGeom>
              <a:avLst/>
              <a:gdLst>
                <a:gd name="T0" fmla="*/ 0 w 15"/>
                <a:gd name="T1" fmla="*/ 0 h 43"/>
                <a:gd name="T2" fmla="*/ 3 w 15"/>
                <a:gd name="T3" fmla="*/ 2 h 43"/>
                <a:gd name="T4" fmla="*/ 6 w 15"/>
                <a:gd name="T5" fmla="*/ 6 h 43"/>
                <a:gd name="T6" fmla="*/ 8 w 15"/>
                <a:gd name="T7" fmla="*/ 12 h 43"/>
                <a:gd name="T8" fmla="*/ 11 w 15"/>
                <a:gd name="T9" fmla="*/ 18 h 43"/>
                <a:gd name="T10" fmla="*/ 12 w 15"/>
                <a:gd name="T11" fmla="*/ 24 h 43"/>
                <a:gd name="T12" fmla="*/ 13 w 15"/>
                <a:gd name="T13" fmla="*/ 31 h 43"/>
                <a:gd name="T14" fmla="*/ 14 w 15"/>
                <a:gd name="T15" fmla="*/ 37 h 43"/>
                <a:gd name="T16" fmla="*/ 14 w 15"/>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3"/>
                <a:gd name="T29" fmla="*/ 15 w 1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3">
                  <a:moveTo>
                    <a:pt x="0" y="0"/>
                  </a:moveTo>
                  <a:lnTo>
                    <a:pt x="3" y="2"/>
                  </a:lnTo>
                  <a:lnTo>
                    <a:pt x="6" y="6"/>
                  </a:lnTo>
                  <a:lnTo>
                    <a:pt x="8" y="12"/>
                  </a:lnTo>
                  <a:lnTo>
                    <a:pt x="11" y="18"/>
                  </a:lnTo>
                  <a:lnTo>
                    <a:pt x="12" y="24"/>
                  </a:lnTo>
                  <a:lnTo>
                    <a:pt x="13" y="31"/>
                  </a:lnTo>
                  <a:lnTo>
                    <a:pt x="14" y="37"/>
                  </a:lnTo>
                  <a:lnTo>
                    <a:pt x="14" y="42"/>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3" name="Freeform 72">
              <a:extLst>
                <a:ext uri="{FF2B5EF4-FFF2-40B4-BE49-F238E27FC236}">
                  <a16:creationId xmlns:a16="http://schemas.microsoft.com/office/drawing/2014/main" id="{6C99649F-C449-4980-A984-4089433B3264}"/>
                </a:ext>
              </a:extLst>
            </p:cNvPr>
            <p:cNvSpPr>
              <a:spLocks noChangeAspect="1"/>
            </p:cNvSpPr>
            <p:nvPr/>
          </p:nvSpPr>
          <p:spPr bwMode="auto">
            <a:xfrm>
              <a:off x="1536" y="1251"/>
              <a:ext cx="36" cy="130"/>
            </a:xfrm>
            <a:custGeom>
              <a:avLst/>
              <a:gdLst>
                <a:gd name="T0" fmla="*/ 0 w 14"/>
                <a:gd name="T1" fmla="*/ 0 h 55"/>
                <a:gd name="T2" fmla="*/ 5 w 14"/>
                <a:gd name="T3" fmla="*/ 7 h 55"/>
                <a:gd name="T4" fmla="*/ 10 w 14"/>
                <a:gd name="T5" fmla="*/ 15 h 55"/>
                <a:gd name="T6" fmla="*/ 11 w 14"/>
                <a:gd name="T7" fmla="*/ 22 h 55"/>
                <a:gd name="T8" fmla="*/ 13 w 14"/>
                <a:gd name="T9" fmla="*/ 29 h 55"/>
                <a:gd name="T10" fmla="*/ 11 w 14"/>
                <a:gd name="T11" fmla="*/ 36 h 55"/>
                <a:gd name="T12" fmla="*/ 10 w 14"/>
                <a:gd name="T13" fmla="*/ 42 h 55"/>
                <a:gd name="T14" fmla="*/ 10 w 14"/>
                <a:gd name="T15" fmla="*/ 49 h 55"/>
                <a:gd name="T16" fmla="*/ 10 w 14"/>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0" y="0"/>
                  </a:moveTo>
                  <a:lnTo>
                    <a:pt x="5" y="7"/>
                  </a:lnTo>
                  <a:lnTo>
                    <a:pt x="10" y="15"/>
                  </a:lnTo>
                  <a:lnTo>
                    <a:pt x="11" y="22"/>
                  </a:lnTo>
                  <a:lnTo>
                    <a:pt x="13" y="29"/>
                  </a:lnTo>
                  <a:lnTo>
                    <a:pt x="11" y="36"/>
                  </a:lnTo>
                  <a:lnTo>
                    <a:pt x="10" y="42"/>
                  </a:lnTo>
                  <a:lnTo>
                    <a:pt x="10" y="49"/>
                  </a:lnTo>
                  <a:lnTo>
                    <a:pt x="10" y="54"/>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4" name="Freeform 73">
              <a:extLst>
                <a:ext uri="{FF2B5EF4-FFF2-40B4-BE49-F238E27FC236}">
                  <a16:creationId xmlns:a16="http://schemas.microsoft.com/office/drawing/2014/main" id="{72E6AC2F-8B55-4960-92F4-60F550A54B86}"/>
                </a:ext>
              </a:extLst>
            </p:cNvPr>
            <p:cNvSpPr>
              <a:spLocks noChangeAspect="1"/>
            </p:cNvSpPr>
            <p:nvPr/>
          </p:nvSpPr>
          <p:spPr bwMode="auto">
            <a:xfrm>
              <a:off x="879" y="1652"/>
              <a:ext cx="348" cy="118"/>
            </a:xfrm>
            <a:custGeom>
              <a:avLst/>
              <a:gdLst>
                <a:gd name="T0" fmla="*/ 95 w 133"/>
                <a:gd name="T1" fmla="*/ 0 h 50"/>
                <a:gd name="T2" fmla="*/ 95 w 133"/>
                <a:gd name="T3" fmla="*/ 6 h 50"/>
                <a:gd name="T4" fmla="*/ 92 w 133"/>
                <a:gd name="T5" fmla="*/ 10 h 50"/>
                <a:gd name="T6" fmla="*/ 90 w 133"/>
                <a:gd name="T7" fmla="*/ 11 h 50"/>
                <a:gd name="T8" fmla="*/ 83 w 133"/>
                <a:gd name="T9" fmla="*/ 10 h 50"/>
                <a:gd name="T10" fmla="*/ 72 w 133"/>
                <a:gd name="T11" fmla="*/ 8 h 50"/>
                <a:gd name="T12" fmla="*/ 62 w 133"/>
                <a:gd name="T13" fmla="*/ 6 h 50"/>
                <a:gd name="T14" fmla="*/ 52 w 133"/>
                <a:gd name="T15" fmla="*/ 6 h 50"/>
                <a:gd name="T16" fmla="*/ 41 w 133"/>
                <a:gd name="T17" fmla="*/ 6 h 50"/>
                <a:gd name="T18" fmla="*/ 29 w 133"/>
                <a:gd name="T19" fmla="*/ 8 h 50"/>
                <a:gd name="T20" fmla="*/ 19 w 133"/>
                <a:gd name="T21" fmla="*/ 12 h 50"/>
                <a:gd name="T22" fmla="*/ 10 w 133"/>
                <a:gd name="T23" fmla="*/ 18 h 50"/>
                <a:gd name="T24" fmla="*/ 0 w 133"/>
                <a:gd name="T25" fmla="*/ 29 h 50"/>
                <a:gd name="T26" fmla="*/ 5 w 133"/>
                <a:gd name="T27" fmla="*/ 37 h 50"/>
                <a:gd name="T28" fmla="*/ 14 w 133"/>
                <a:gd name="T29" fmla="*/ 44 h 50"/>
                <a:gd name="T30" fmla="*/ 28 w 133"/>
                <a:gd name="T31" fmla="*/ 47 h 50"/>
                <a:gd name="T32" fmla="*/ 44 w 133"/>
                <a:gd name="T33" fmla="*/ 48 h 50"/>
                <a:gd name="T34" fmla="*/ 61 w 133"/>
                <a:gd name="T35" fmla="*/ 49 h 50"/>
                <a:gd name="T36" fmla="*/ 77 w 133"/>
                <a:gd name="T37" fmla="*/ 48 h 50"/>
                <a:gd name="T38" fmla="*/ 92 w 133"/>
                <a:gd name="T39" fmla="*/ 47 h 50"/>
                <a:gd name="T40" fmla="*/ 106 w 133"/>
                <a:gd name="T41" fmla="*/ 45 h 50"/>
                <a:gd name="T42" fmla="*/ 109 w 133"/>
                <a:gd name="T43" fmla="*/ 47 h 50"/>
                <a:gd name="T44" fmla="*/ 114 w 133"/>
                <a:gd name="T45" fmla="*/ 45 h 50"/>
                <a:gd name="T46" fmla="*/ 117 w 133"/>
                <a:gd name="T47" fmla="*/ 44 h 50"/>
                <a:gd name="T48" fmla="*/ 119 w 133"/>
                <a:gd name="T49" fmla="*/ 38 h 50"/>
                <a:gd name="T50" fmla="*/ 132 w 133"/>
                <a:gd name="T51" fmla="*/ 25 h 50"/>
                <a:gd name="T52" fmla="*/ 129 w 133"/>
                <a:gd name="T53" fmla="*/ 22 h 50"/>
                <a:gd name="T54" fmla="*/ 126 w 133"/>
                <a:gd name="T55" fmla="*/ 21 h 50"/>
                <a:gd name="T56" fmla="*/ 122 w 133"/>
                <a:gd name="T57" fmla="*/ 20 h 50"/>
                <a:gd name="T58" fmla="*/ 119 w 133"/>
                <a:gd name="T59" fmla="*/ 17 h 50"/>
                <a:gd name="T60" fmla="*/ 115 w 133"/>
                <a:gd name="T61" fmla="*/ 15 h 50"/>
                <a:gd name="T62" fmla="*/ 114 w 133"/>
                <a:gd name="T63" fmla="*/ 12 h 50"/>
                <a:gd name="T64" fmla="*/ 113 w 133"/>
                <a:gd name="T65" fmla="*/ 8 h 50"/>
                <a:gd name="T66" fmla="*/ 113 w 133"/>
                <a:gd name="T67" fmla="*/ 3 h 50"/>
                <a:gd name="T68" fmla="*/ 95 w 133"/>
                <a:gd name="T69" fmla="*/ 0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
                <a:gd name="T106" fmla="*/ 0 h 50"/>
                <a:gd name="T107" fmla="*/ 133 w 133"/>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 h="50">
                  <a:moveTo>
                    <a:pt x="95" y="0"/>
                  </a:moveTo>
                  <a:lnTo>
                    <a:pt x="95" y="6"/>
                  </a:lnTo>
                  <a:lnTo>
                    <a:pt x="92" y="10"/>
                  </a:lnTo>
                  <a:lnTo>
                    <a:pt x="90" y="11"/>
                  </a:lnTo>
                  <a:lnTo>
                    <a:pt x="83" y="10"/>
                  </a:lnTo>
                  <a:lnTo>
                    <a:pt x="72" y="8"/>
                  </a:lnTo>
                  <a:lnTo>
                    <a:pt x="62" y="6"/>
                  </a:lnTo>
                  <a:lnTo>
                    <a:pt x="52" y="6"/>
                  </a:lnTo>
                  <a:lnTo>
                    <a:pt x="41" y="6"/>
                  </a:lnTo>
                  <a:lnTo>
                    <a:pt x="29" y="8"/>
                  </a:lnTo>
                  <a:lnTo>
                    <a:pt x="19" y="12"/>
                  </a:lnTo>
                  <a:lnTo>
                    <a:pt x="10" y="18"/>
                  </a:lnTo>
                  <a:lnTo>
                    <a:pt x="0" y="29"/>
                  </a:lnTo>
                  <a:lnTo>
                    <a:pt x="5" y="37"/>
                  </a:lnTo>
                  <a:lnTo>
                    <a:pt x="14" y="44"/>
                  </a:lnTo>
                  <a:lnTo>
                    <a:pt x="28" y="47"/>
                  </a:lnTo>
                  <a:lnTo>
                    <a:pt x="44" y="48"/>
                  </a:lnTo>
                  <a:lnTo>
                    <a:pt x="61" y="49"/>
                  </a:lnTo>
                  <a:lnTo>
                    <a:pt x="77" y="48"/>
                  </a:lnTo>
                  <a:lnTo>
                    <a:pt x="92" y="47"/>
                  </a:lnTo>
                  <a:lnTo>
                    <a:pt x="106" y="45"/>
                  </a:lnTo>
                  <a:lnTo>
                    <a:pt x="109" y="47"/>
                  </a:lnTo>
                  <a:lnTo>
                    <a:pt x="114" y="45"/>
                  </a:lnTo>
                  <a:lnTo>
                    <a:pt x="117" y="44"/>
                  </a:lnTo>
                  <a:lnTo>
                    <a:pt x="119" y="38"/>
                  </a:lnTo>
                  <a:lnTo>
                    <a:pt x="132" y="25"/>
                  </a:lnTo>
                  <a:lnTo>
                    <a:pt x="129" y="22"/>
                  </a:lnTo>
                  <a:lnTo>
                    <a:pt x="126" y="21"/>
                  </a:lnTo>
                  <a:lnTo>
                    <a:pt x="122" y="20"/>
                  </a:lnTo>
                  <a:lnTo>
                    <a:pt x="119" y="17"/>
                  </a:lnTo>
                  <a:lnTo>
                    <a:pt x="115" y="15"/>
                  </a:lnTo>
                  <a:lnTo>
                    <a:pt x="114" y="12"/>
                  </a:lnTo>
                  <a:lnTo>
                    <a:pt x="113" y="8"/>
                  </a:lnTo>
                  <a:lnTo>
                    <a:pt x="113" y="3"/>
                  </a:lnTo>
                  <a:lnTo>
                    <a:pt x="95"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5" name="Freeform 74">
              <a:extLst>
                <a:ext uri="{FF2B5EF4-FFF2-40B4-BE49-F238E27FC236}">
                  <a16:creationId xmlns:a16="http://schemas.microsoft.com/office/drawing/2014/main" id="{98A1A66C-5A5D-40AD-AF67-20B6E5B8B765}"/>
                </a:ext>
              </a:extLst>
            </p:cNvPr>
            <p:cNvSpPr>
              <a:spLocks noChangeAspect="1"/>
            </p:cNvSpPr>
            <p:nvPr/>
          </p:nvSpPr>
          <p:spPr bwMode="auto">
            <a:xfrm>
              <a:off x="1230" y="1628"/>
              <a:ext cx="342" cy="128"/>
            </a:xfrm>
            <a:custGeom>
              <a:avLst/>
              <a:gdLst>
                <a:gd name="T0" fmla="*/ 27 w 131"/>
                <a:gd name="T1" fmla="*/ 0 h 54"/>
                <a:gd name="T2" fmla="*/ 28 w 131"/>
                <a:gd name="T3" fmla="*/ 7 h 54"/>
                <a:gd name="T4" fmla="*/ 32 w 131"/>
                <a:gd name="T5" fmla="*/ 12 h 54"/>
                <a:gd name="T6" fmla="*/ 37 w 131"/>
                <a:gd name="T7" fmla="*/ 15 h 54"/>
                <a:gd name="T8" fmla="*/ 44 w 131"/>
                <a:gd name="T9" fmla="*/ 13 h 54"/>
                <a:gd name="T10" fmla="*/ 53 w 131"/>
                <a:gd name="T11" fmla="*/ 9 h 54"/>
                <a:gd name="T12" fmla="*/ 63 w 131"/>
                <a:gd name="T13" fmla="*/ 5 h 54"/>
                <a:gd name="T14" fmla="*/ 73 w 131"/>
                <a:gd name="T15" fmla="*/ 2 h 54"/>
                <a:gd name="T16" fmla="*/ 84 w 131"/>
                <a:gd name="T17" fmla="*/ 1 h 54"/>
                <a:gd name="T18" fmla="*/ 96 w 131"/>
                <a:gd name="T19" fmla="*/ 1 h 54"/>
                <a:gd name="T20" fmla="*/ 107 w 131"/>
                <a:gd name="T21" fmla="*/ 4 h 54"/>
                <a:gd name="T22" fmla="*/ 119 w 131"/>
                <a:gd name="T23" fmla="*/ 10 h 54"/>
                <a:gd name="T24" fmla="*/ 130 w 131"/>
                <a:gd name="T25" fmla="*/ 17 h 54"/>
                <a:gd name="T26" fmla="*/ 127 w 131"/>
                <a:gd name="T27" fmla="*/ 27 h 54"/>
                <a:gd name="T28" fmla="*/ 119 w 131"/>
                <a:gd name="T29" fmla="*/ 34 h 54"/>
                <a:gd name="T30" fmla="*/ 105 w 131"/>
                <a:gd name="T31" fmla="*/ 40 h 54"/>
                <a:gd name="T32" fmla="*/ 91 w 131"/>
                <a:gd name="T33" fmla="*/ 44 h 54"/>
                <a:gd name="T34" fmla="*/ 74 w 131"/>
                <a:gd name="T35" fmla="*/ 47 h 54"/>
                <a:gd name="T36" fmla="*/ 58 w 131"/>
                <a:gd name="T37" fmla="*/ 50 h 54"/>
                <a:gd name="T38" fmla="*/ 42 w 131"/>
                <a:gd name="T39" fmla="*/ 51 h 54"/>
                <a:gd name="T40" fmla="*/ 29 w 131"/>
                <a:gd name="T41" fmla="*/ 52 h 54"/>
                <a:gd name="T42" fmla="*/ 25 w 131"/>
                <a:gd name="T43" fmla="*/ 53 h 54"/>
                <a:gd name="T44" fmla="*/ 22 w 131"/>
                <a:gd name="T45" fmla="*/ 53 h 54"/>
                <a:gd name="T46" fmla="*/ 18 w 131"/>
                <a:gd name="T47" fmla="*/ 51 h 54"/>
                <a:gd name="T48" fmla="*/ 14 w 131"/>
                <a:gd name="T49" fmla="*/ 46 h 54"/>
                <a:gd name="T50" fmla="*/ 0 w 131"/>
                <a:gd name="T51" fmla="*/ 36 h 54"/>
                <a:gd name="T52" fmla="*/ 2 w 131"/>
                <a:gd name="T53" fmla="*/ 33 h 54"/>
                <a:gd name="T54" fmla="*/ 4 w 131"/>
                <a:gd name="T55" fmla="*/ 29 h 54"/>
                <a:gd name="T56" fmla="*/ 6 w 131"/>
                <a:gd name="T57" fmla="*/ 27 h 54"/>
                <a:gd name="T58" fmla="*/ 10 w 131"/>
                <a:gd name="T59" fmla="*/ 23 h 54"/>
                <a:gd name="T60" fmla="*/ 11 w 131"/>
                <a:gd name="T61" fmla="*/ 20 h 54"/>
                <a:gd name="T62" fmla="*/ 14 w 131"/>
                <a:gd name="T63" fmla="*/ 15 h 54"/>
                <a:gd name="T64" fmla="*/ 14 w 131"/>
                <a:gd name="T65" fmla="*/ 11 h 54"/>
                <a:gd name="T66" fmla="*/ 11 w 131"/>
                <a:gd name="T67" fmla="*/ 6 h 54"/>
                <a:gd name="T68" fmla="*/ 27 w 131"/>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54"/>
                <a:gd name="T107" fmla="*/ 131 w 131"/>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54">
                  <a:moveTo>
                    <a:pt x="27" y="0"/>
                  </a:moveTo>
                  <a:lnTo>
                    <a:pt x="28" y="7"/>
                  </a:lnTo>
                  <a:lnTo>
                    <a:pt x="32" y="12"/>
                  </a:lnTo>
                  <a:lnTo>
                    <a:pt x="37" y="15"/>
                  </a:lnTo>
                  <a:lnTo>
                    <a:pt x="44" y="13"/>
                  </a:lnTo>
                  <a:lnTo>
                    <a:pt x="53" y="9"/>
                  </a:lnTo>
                  <a:lnTo>
                    <a:pt x="63" y="5"/>
                  </a:lnTo>
                  <a:lnTo>
                    <a:pt x="73" y="2"/>
                  </a:lnTo>
                  <a:lnTo>
                    <a:pt x="84" y="1"/>
                  </a:lnTo>
                  <a:lnTo>
                    <a:pt x="96" y="1"/>
                  </a:lnTo>
                  <a:lnTo>
                    <a:pt x="107" y="4"/>
                  </a:lnTo>
                  <a:lnTo>
                    <a:pt x="119" y="10"/>
                  </a:lnTo>
                  <a:lnTo>
                    <a:pt x="130" y="17"/>
                  </a:lnTo>
                  <a:lnTo>
                    <a:pt x="127" y="27"/>
                  </a:lnTo>
                  <a:lnTo>
                    <a:pt x="119" y="34"/>
                  </a:lnTo>
                  <a:lnTo>
                    <a:pt x="105" y="40"/>
                  </a:lnTo>
                  <a:lnTo>
                    <a:pt x="91" y="44"/>
                  </a:lnTo>
                  <a:lnTo>
                    <a:pt x="74" y="47"/>
                  </a:lnTo>
                  <a:lnTo>
                    <a:pt x="58" y="50"/>
                  </a:lnTo>
                  <a:lnTo>
                    <a:pt x="42" y="51"/>
                  </a:lnTo>
                  <a:lnTo>
                    <a:pt x="29" y="52"/>
                  </a:lnTo>
                  <a:lnTo>
                    <a:pt x="25" y="53"/>
                  </a:lnTo>
                  <a:lnTo>
                    <a:pt x="22" y="53"/>
                  </a:lnTo>
                  <a:lnTo>
                    <a:pt x="18" y="51"/>
                  </a:lnTo>
                  <a:lnTo>
                    <a:pt x="14" y="46"/>
                  </a:lnTo>
                  <a:lnTo>
                    <a:pt x="0" y="36"/>
                  </a:lnTo>
                  <a:lnTo>
                    <a:pt x="2" y="33"/>
                  </a:lnTo>
                  <a:lnTo>
                    <a:pt x="4" y="29"/>
                  </a:lnTo>
                  <a:lnTo>
                    <a:pt x="6" y="27"/>
                  </a:lnTo>
                  <a:lnTo>
                    <a:pt x="10" y="23"/>
                  </a:lnTo>
                  <a:lnTo>
                    <a:pt x="11" y="20"/>
                  </a:lnTo>
                  <a:lnTo>
                    <a:pt x="14" y="15"/>
                  </a:lnTo>
                  <a:lnTo>
                    <a:pt x="14" y="11"/>
                  </a:lnTo>
                  <a:lnTo>
                    <a:pt x="11" y="6"/>
                  </a:lnTo>
                  <a:lnTo>
                    <a:pt x="27"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6" name="Freeform 75">
              <a:extLst>
                <a:ext uri="{FF2B5EF4-FFF2-40B4-BE49-F238E27FC236}">
                  <a16:creationId xmlns:a16="http://schemas.microsoft.com/office/drawing/2014/main" id="{015B0491-4BB5-4FAB-BF98-0B5BA9286035}"/>
                </a:ext>
              </a:extLst>
            </p:cNvPr>
            <p:cNvSpPr>
              <a:spLocks noChangeAspect="1"/>
            </p:cNvSpPr>
            <p:nvPr/>
          </p:nvSpPr>
          <p:spPr bwMode="auto">
            <a:xfrm>
              <a:off x="1324" y="1423"/>
              <a:ext cx="374" cy="170"/>
            </a:xfrm>
            <a:custGeom>
              <a:avLst/>
              <a:gdLst>
                <a:gd name="T0" fmla="*/ 113 w 143"/>
                <a:gd name="T1" fmla="*/ 9 h 72"/>
                <a:gd name="T2" fmla="*/ 100 w 143"/>
                <a:gd name="T3" fmla="*/ 10 h 72"/>
                <a:gd name="T4" fmla="*/ 85 w 143"/>
                <a:gd name="T5" fmla="*/ 17 h 72"/>
                <a:gd name="T6" fmla="*/ 71 w 143"/>
                <a:gd name="T7" fmla="*/ 28 h 72"/>
                <a:gd name="T8" fmla="*/ 50 w 143"/>
                <a:gd name="T9" fmla="*/ 46 h 72"/>
                <a:gd name="T10" fmla="*/ 19 w 143"/>
                <a:gd name="T11" fmla="*/ 63 h 72"/>
                <a:gd name="T12" fmla="*/ 0 w 143"/>
                <a:gd name="T13" fmla="*/ 58 h 72"/>
                <a:gd name="T14" fmla="*/ 22 w 143"/>
                <a:gd name="T15" fmla="*/ 49 h 72"/>
                <a:gd name="T16" fmla="*/ 42 w 143"/>
                <a:gd name="T17" fmla="*/ 36 h 72"/>
                <a:gd name="T18" fmla="*/ 59 w 143"/>
                <a:gd name="T19" fmla="*/ 23 h 72"/>
                <a:gd name="T20" fmla="*/ 75 w 143"/>
                <a:gd name="T21" fmla="*/ 10 h 72"/>
                <a:gd name="T22" fmla="*/ 85 w 143"/>
                <a:gd name="T23" fmla="*/ 4 h 72"/>
                <a:gd name="T24" fmla="*/ 96 w 143"/>
                <a:gd name="T25" fmla="*/ 1 h 72"/>
                <a:gd name="T26" fmla="*/ 106 w 143"/>
                <a:gd name="T27" fmla="*/ 0 h 72"/>
                <a:gd name="T28" fmla="*/ 117 w 143"/>
                <a:gd name="T29" fmla="*/ 1 h 72"/>
                <a:gd name="T30" fmla="*/ 125 w 143"/>
                <a:gd name="T31" fmla="*/ 2 h 72"/>
                <a:gd name="T32" fmla="*/ 132 w 143"/>
                <a:gd name="T33" fmla="*/ 6 h 72"/>
                <a:gd name="T34" fmla="*/ 137 w 143"/>
                <a:gd name="T35" fmla="*/ 11 h 72"/>
                <a:gd name="T36" fmla="*/ 141 w 143"/>
                <a:gd name="T37" fmla="*/ 19 h 72"/>
                <a:gd name="T38" fmla="*/ 141 w 143"/>
                <a:gd name="T39" fmla="*/ 31 h 72"/>
                <a:gd name="T40" fmla="*/ 137 w 143"/>
                <a:gd name="T41" fmla="*/ 43 h 72"/>
                <a:gd name="T42" fmla="*/ 130 w 143"/>
                <a:gd name="T43" fmla="*/ 52 h 72"/>
                <a:gd name="T44" fmla="*/ 120 w 143"/>
                <a:gd name="T45" fmla="*/ 58 h 72"/>
                <a:gd name="T46" fmla="*/ 110 w 143"/>
                <a:gd name="T47" fmla="*/ 61 h 72"/>
                <a:gd name="T48" fmla="*/ 101 w 143"/>
                <a:gd name="T49" fmla="*/ 62 h 72"/>
                <a:gd name="T50" fmla="*/ 92 w 143"/>
                <a:gd name="T51" fmla="*/ 58 h 72"/>
                <a:gd name="T52" fmla="*/ 85 w 143"/>
                <a:gd name="T53" fmla="*/ 54 h 72"/>
                <a:gd name="T54" fmla="*/ 101 w 143"/>
                <a:gd name="T55" fmla="*/ 56 h 72"/>
                <a:gd name="T56" fmla="*/ 111 w 143"/>
                <a:gd name="T57" fmla="*/ 54 h 72"/>
                <a:gd name="T58" fmla="*/ 121 w 143"/>
                <a:gd name="T59" fmla="*/ 49 h 72"/>
                <a:gd name="T60" fmla="*/ 127 w 143"/>
                <a:gd name="T61" fmla="*/ 41 h 72"/>
                <a:gd name="T62" fmla="*/ 132 w 143"/>
                <a:gd name="T63" fmla="*/ 33 h 72"/>
                <a:gd name="T64" fmla="*/ 132 w 143"/>
                <a:gd name="T65" fmla="*/ 23 h 72"/>
                <a:gd name="T66" fmla="*/ 128 w 143"/>
                <a:gd name="T67" fmla="*/ 15 h 72"/>
                <a:gd name="T68" fmla="*/ 119 w 143"/>
                <a:gd name="T69" fmla="*/ 1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72"/>
                <a:gd name="T107" fmla="*/ 143 w 143"/>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72">
                  <a:moveTo>
                    <a:pt x="119" y="10"/>
                  </a:moveTo>
                  <a:lnTo>
                    <a:pt x="113" y="9"/>
                  </a:lnTo>
                  <a:lnTo>
                    <a:pt x="105" y="9"/>
                  </a:lnTo>
                  <a:lnTo>
                    <a:pt x="100" y="10"/>
                  </a:lnTo>
                  <a:lnTo>
                    <a:pt x="92" y="13"/>
                  </a:lnTo>
                  <a:lnTo>
                    <a:pt x="85" y="17"/>
                  </a:lnTo>
                  <a:lnTo>
                    <a:pt x="78" y="23"/>
                  </a:lnTo>
                  <a:lnTo>
                    <a:pt x="71" y="28"/>
                  </a:lnTo>
                  <a:lnTo>
                    <a:pt x="63" y="34"/>
                  </a:lnTo>
                  <a:lnTo>
                    <a:pt x="50" y="46"/>
                  </a:lnTo>
                  <a:lnTo>
                    <a:pt x="37" y="54"/>
                  </a:lnTo>
                  <a:lnTo>
                    <a:pt x="19" y="63"/>
                  </a:lnTo>
                  <a:lnTo>
                    <a:pt x="0" y="71"/>
                  </a:lnTo>
                  <a:lnTo>
                    <a:pt x="0" y="58"/>
                  </a:lnTo>
                  <a:lnTo>
                    <a:pt x="11" y="54"/>
                  </a:lnTo>
                  <a:lnTo>
                    <a:pt x="22" y="49"/>
                  </a:lnTo>
                  <a:lnTo>
                    <a:pt x="33" y="42"/>
                  </a:lnTo>
                  <a:lnTo>
                    <a:pt x="42" y="36"/>
                  </a:lnTo>
                  <a:lnTo>
                    <a:pt x="50" y="29"/>
                  </a:lnTo>
                  <a:lnTo>
                    <a:pt x="59" y="23"/>
                  </a:lnTo>
                  <a:lnTo>
                    <a:pt x="70" y="16"/>
                  </a:lnTo>
                  <a:lnTo>
                    <a:pt x="75" y="10"/>
                  </a:lnTo>
                  <a:lnTo>
                    <a:pt x="80" y="7"/>
                  </a:lnTo>
                  <a:lnTo>
                    <a:pt x="85" y="4"/>
                  </a:lnTo>
                  <a:lnTo>
                    <a:pt x="91" y="2"/>
                  </a:lnTo>
                  <a:lnTo>
                    <a:pt x="96" y="1"/>
                  </a:lnTo>
                  <a:lnTo>
                    <a:pt x="101" y="0"/>
                  </a:lnTo>
                  <a:lnTo>
                    <a:pt x="106" y="0"/>
                  </a:lnTo>
                  <a:lnTo>
                    <a:pt x="111" y="0"/>
                  </a:lnTo>
                  <a:lnTo>
                    <a:pt x="117" y="1"/>
                  </a:lnTo>
                  <a:lnTo>
                    <a:pt x="121" y="1"/>
                  </a:lnTo>
                  <a:lnTo>
                    <a:pt x="125" y="2"/>
                  </a:lnTo>
                  <a:lnTo>
                    <a:pt x="130" y="5"/>
                  </a:lnTo>
                  <a:lnTo>
                    <a:pt x="132" y="6"/>
                  </a:lnTo>
                  <a:lnTo>
                    <a:pt x="136" y="9"/>
                  </a:lnTo>
                  <a:lnTo>
                    <a:pt x="137" y="11"/>
                  </a:lnTo>
                  <a:lnTo>
                    <a:pt x="140" y="14"/>
                  </a:lnTo>
                  <a:lnTo>
                    <a:pt x="141" y="19"/>
                  </a:lnTo>
                  <a:lnTo>
                    <a:pt x="142" y="26"/>
                  </a:lnTo>
                  <a:lnTo>
                    <a:pt x="141" y="31"/>
                  </a:lnTo>
                  <a:lnTo>
                    <a:pt x="139" y="38"/>
                  </a:lnTo>
                  <a:lnTo>
                    <a:pt x="137" y="43"/>
                  </a:lnTo>
                  <a:lnTo>
                    <a:pt x="133" y="48"/>
                  </a:lnTo>
                  <a:lnTo>
                    <a:pt x="130" y="52"/>
                  </a:lnTo>
                  <a:lnTo>
                    <a:pt x="125" y="54"/>
                  </a:lnTo>
                  <a:lnTo>
                    <a:pt x="120" y="58"/>
                  </a:lnTo>
                  <a:lnTo>
                    <a:pt x="116" y="59"/>
                  </a:lnTo>
                  <a:lnTo>
                    <a:pt x="110" y="61"/>
                  </a:lnTo>
                  <a:lnTo>
                    <a:pt x="105" y="62"/>
                  </a:lnTo>
                  <a:lnTo>
                    <a:pt x="101" y="62"/>
                  </a:lnTo>
                  <a:lnTo>
                    <a:pt x="96" y="60"/>
                  </a:lnTo>
                  <a:lnTo>
                    <a:pt x="92" y="58"/>
                  </a:lnTo>
                  <a:lnTo>
                    <a:pt x="89" y="56"/>
                  </a:lnTo>
                  <a:lnTo>
                    <a:pt x="85" y="54"/>
                  </a:lnTo>
                  <a:lnTo>
                    <a:pt x="93" y="55"/>
                  </a:lnTo>
                  <a:lnTo>
                    <a:pt x="101" y="56"/>
                  </a:lnTo>
                  <a:lnTo>
                    <a:pt x="105" y="55"/>
                  </a:lnTo>
                  <a:lnTo>
                    <a:pt x="111" y="54"/>
                  </a:lnTo>
                  <a:lnTo>
                    <a:pt x="117" y="51"/>
                  </a:lnTo>
                  <a:lnTo>
                    <a:pt x="121" y="49"/>
                  </a:lnTo>
                  <a:lnTo>
                    <a:pt x="124" y="46"/>
                  </a:lnTo>
                  <a:lnTo>
                    <a:pt x="127" y="41"/>
                  </a:lnTo>
                  <a:lnTo>
                    <a:pt x="131" y="36"/>
                  </a:lnTo>
                  <a:lnTo>
                    <a:pt x="132" y="33"/>
                  </a:lnTo>
                  <a:lnTo>
                    <a:pt x="132" y="28"/>
                  </a:lnTo>
                  <a:lnTo>
                    <a:pt x="132" y="23"/>
                  </a:lnTo>
                  <a:lnTo>
                    <a:pt x="131" y="18"/>
                  </a:lnTo>
                  <a:lnTo>
                    <a:pt x="128" y="15"/>
                  </a:lnTo>
                  <a:lnTo>
                    <a:pt x="124" y="11"/>
                  </a:lnTo>
                  <a:lnTo>
                    <a:pt x="119" y="1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7" name="Freeform 76">
              <a:extLst>
                <a:ext uri="{FF2B5EF4-FFF2-40B4-BE49-F238E27FC236}">
                  <a16:creationId xmlns:a16="http://schemas.microsoft.com/office/drawing/2014/main" id="{508A58F3-74D1-4CC5-B444-F98AE298F5C1}"/>
                </a:ext>
              </a:extLst>
            </p:cNvPr>
            <p:cNvSpPr>
              <a:spLocks noChangeAspect="1"/>
            </p:cNvSpPr>
            <p:nvPr/>
          </p:nvSpPr>
          <p:spPr bwMode="auto">
            <a:xfrm>
              <a:off x="1046" y="1343"/>
              <a:ext cx="293" cy="323"/>
            </a:xfrm>
            <a:custGeom>
              <a:avLst/>
              <a:gdLst>
                <a:gd name="T0" fmla="*/ 64 w 112"/>
                <a:gd name="T1" fmla="*/ 0 h 137"/>
                <a:gd name="T2" fmla="*/ 63 w 112"/>
                <a:gd name="T3" fmla="*/ 17 h 137"/>
                <a:gd name="T4" fmla="*/ 65 w 112"/>
                <a:gd name="T5" fmla="*/ 22 h 137"/>
                <a:gd name="T6" fmla="*/ 73 w 112"/>
                <a:gd name="T7" fmla="*/ 24 h 137"/>
                <a:gd name="T8" fmla="*/ 82 w 112"/>
                <a:gd name="T9" fmla="*/ 30 h 137"/>
                <a:gd name="T10" fmla="*/ 88 w 112"/>
                <a:gd name="T11" fmla="*/ 32 h 137"/>
                <a:gd name="T12" fmla="*/ 92 w 112"/>
                <a:gd name="T13" fmla="*/ 36 h 137"/>
                <a:gd name="T14" fmla="*/ 95 w 112"/>
                <a:gd name="T15" fmla="*/ 44 h 137"/>
                <a:gd name="T16" fmla="*/ 95 w 112"/>
                <a:gd name="T17" fmla="*/ 54 h 137"/>
                <a:gd name="T18" fmla="*/ 100 w 112"/>
                <a:gd name="T19" fmla="*/ 70 h 137"/>
                <a:gd name="T20" fmla="*/ 108 w 112"/>
                <a:gd name="T21" fmla="*/ 83 h 137"/>
                <a:gd name="T22" fmla="*/ 110 w 112"/>
                <a:gd name="T23" fmla="*/ 91 h 137"/>
                <a:gd name="T24" fmla="*/ 111 w 112"/>
                <a:gd name="T25" fmla="*/ 97 h 137"/>
                <a:gd name="T26" fmla="*/ 111 w 112"/>
                <a:gd name="T27" fmla="*/ 103 h 137"/>
                <a:gd name="T28" fmla="*/ 108 w 112"/>
                <a:gd name="T29" fmla="*/ 111 h 137"/>
                <a:gd name="T30" fmla="*/ 102 w 112"/>
                <a:gd name="T31" fmla="*/ 119 h 137"/>
                <a:gd name="T32" fmla="*/ 96 w 112"/>
                <a:gd name="T33" fmla="*/ 124 h 137"/>
                <a:gd name="T34" fmla="*/ 89 w 112"/>
                <a:gd name="T35" fmla="*/ 128 h 137"/>
                <a:gd name="T36" fmla="*/ 80 w 112"/>
                <a:gd name="T37" fmla="*/ 132 h 137"/>
                <a:gd name="T38" fmla="*/ 71 w 112"/>
                <a:gd name="T39" fmla="*/ 135 h 137"/>
                <a:gd name="T40" fmla="*/ 58 w 112"/>
                <a:gd name="T41" fmla="*/ 136 h 137"/>
                <a:gd name="T42" fmla="*/ 29 w 112"/>
                <a:gd name="T43" fmla="*/ 134 h 137"/>
                <a:gd name="T44" fmla="*/ 14 w 112"/>
                <a:gd name="T45" fmla="*/ 126 h 137"/>
                <a:gd name="T46" fmla="*/ 6 w 112"/>
                <a:gd name="T47" fmla="*/ 120 h 137"/>
                <a:gd name="T48" fmla="*/ 2 w 112"/>
                <a:gd name="T49" fmla="*/ 111 h 137"/>
                <a:gd name="T50" fmla="*/ 0 w 112"/>
                <a:gd name="T51" fmla="*/ 102 h 137"/>
                <a:gd name="T52" fmla="*/ 2 w 112"/>
                <a:gd name="T53" fmla="*/ 91 h 137"/>
                <a:gd name="T54" fmla="*/ 7 w 112"/>
                <a:gd name="T55" fmla="*/ 80 h 137"/>
                <a:gd name="T56" fmla="*/ 10 w 112"/>
                <a:gd name="T57" fmla="*/ 50 h 137"/>
                <a:gd name="T58" fmla="*/ 10 w 112"/>
                <a:gd name="T59" fmla="*/ 44 h 137"/>
                <a:gd name="T60" fmla="*/ 11 w 112"/>
                <a:gd name="T61" fmla="*/ 40 h 137"/>
                <a:gd name="T62" fmla="*/ 14 w 112"/>
                <a:gd name="T63" fmla="*/ 37 h 137"/>
                <a:gd name="T64" fmla="*/ 22 w 112"/>
                <a:gd name="T65" fmla="*/ 34 h 137"/>
                <a:gd name="T66" fmla="*/ 24 w 112"/>
                <a:gd name="T67" fmla="*/ 30 h 137"/>
                <a:gd name="T68" fmla="*/ 29 w 112"/>
                <a:gd name="T69" fmla="*/ 27 h 137"/>
                <a:gd name="T70" fmla="*/ 34 w 112"/>
                <a:gd name="T71" fmla="*/ 27 h 137"/>
                <a:gd name="T72" fmla="*/ 35 w 112"/>
                <a:gd name="T73" fmla="*/ 22 h 137"/>
                <a:gd name="T74" fmla="*/ 27 w 112"/>
                <a:gd name="T75" fmla="*/ 4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37"/>
                <a:gd name="T116" fmla="*/ 112 w 112"/>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37">
                  <a:moveTo>
                    <a:pt x="45" y="3"/>
                  </a:moveTo>
                  <a:lnTo>
                    <a:pt x="64" y="0"/>
                  </a:lnTo>
                  <a:lnTo>
                    <a:pt x="63" y="13"/>
                  </a:lnTo>
                  <a:lnTo>
                    <a:pt x="63" y="17"/>
                  </a:lnTo>
                  <a:lnTo>
                    <a:pt x="64" y="20"/>
                  </a:lnTo>
                  <a:lnTo>
                    <a:pt x="65" y="22"/>
                  </a:lnTo>
                  <a:lnTo>
                    <a:pt x="68" y="24"/>
                  </a:lnTo>
                  <a:lnTo>
                    <a:pt x="73" y="24"/>
                  </a:lnTo>
                  <a:lnTo>
                    <a:pt x="79" y="30"/>
                  </a:lnTo>
                  <a:lnTo>
                    <a:pt x="82" y="30"/>
                  </a:lnTo>
                  <a:lnTo>
                    <a:pt x="85" y="31"/>
                  </a:lnTo>
                  <a:lnTo>
                    <a:pt x="88" y="32"/>
                  </a:lnTo>
                  <a:lnTo>
                    <a:pt x="91" y="34"/>
                  </a:lnTo>
                  <a:lnTo>
                    <a:pt x="92" y="36"/>
                  </a:lnTo>
                  <a:lnTo>
                    <a:pt x="93" y="40"/>
                  </a:lnTo>
                  <a:lnTo>
                    <a:pt x="95" y="44"/>
                  </a:lnTo>
                  <a:lnTo>
                    <a:pt x="95" y="46"/>
                  </a:lnTo>
                  <a:lnTo>
                    <a:pt x="95" y="54"/>
                  </a:lnTo>
                  <a:lnTo>
                    <a:pt x="92" y="62"/>
                  </a:lnTo>
                  <a:lnTo>
                    <a:pt x="100" y="70"/>
                  </a:lnTo>
                  <a:lnTo>
                    <a:pt x="105" y="78"/>
                  </a:lnTo>
                  <a:lnTo>
                    <a:pt x="108" y="83"/>
                  </a:lnTo>
                  <a:lnTo>
                    <a:pt x="110" y="88"/>
                  </a:lnTo>
                  <a:lnTo>
                    <a:pt x="110" y="91"/>
                  </a:lnTo>
                  <a:lnTo>
                    <a:pt x="111" y="95"/>
                  </a:lnTo>
                  <a:lnTo>
                    <a:pt x="111" y="97"/>
                  </a:lnTo>
                  <a:lnTo>
                    <a:pt x="111" y="101"/>
                  </a:lnTo>
                  <a:lnTo>
                    <a:pt x="111" y="103"/>
                  </a:lnTo>
                  <a:lnTo>
                    <a:pt x="110" y="107"/>
                  </a:lnTo>
                  <a:lnTo>
                    <a:pt x="108" y="111"/>
                  </a:lnTo>
                  <a:lnTo>
                    <a:pt x="105" y="117"/>
                  </a:lnTo>
                  <a:lnTo>
                    <a:pt x="102" y="119"/>
                  </a:lnTo>
                  <a:lnTo>
                    <a:pt x="100" y="123"/>
                  </a:lnTo>
                  <a:lnTo>
                    <a:pt x="96" y="124"/>
                  </a:lnTo>
                  <a:lnTo>
                    <a:pt x="93" y="127"/>
                  </a:lnTo>
                  <a:lnTo>
                    <a:pt x="89" y="128"/>
                  </a:lnTo>
                  <a:lnTo>
                    <a:pt x="85" y="131"/>
                  </a:lnTo>
                  <a:lnTo>
                    <a:pt x="80" y="132"/>
                  </a:lnTo>
                  <a:lnTo>
                    <a:pt x="75" y="133"/>
                  </a:lnTo>
                  <a:lnTo>
                    <a:pt x="71" y="135"/>
                  </a:lnTo>
                  <a:lnTo>
                    <a:pt x="64" y="135"/>
                  </a:lnTo>
                  <a:lnTo>
                    <a:pt x="58" y="136"/>
                  </a:lnTo>
                  <a:lnTo>
                    <a:pt x="43" y="136"/>
                  </a:lnTo>
                  <a:lnTo>
                    <a:pt x="29" y="134"/>
                  </a:lnTo>
                  <a:lnTo>
                    <a:pt x="18" y="130"/>
                  </a:lnTo>
                  <a:lnTo>
                    <a:pt x="14" y="126"/>
                  </a:lnTo>
                  <a:lnTo>
                    <a:pt x="9" y="123"/>
                  </a:lnTo>
                  <a:lnTo>
                    <a:pt x="6" y="120"/>
                  </a:lnTo>
                  <a:lnTo>
                    <a:pt x="3" y="115"/>
                  </a:lnTo>
                  <a:lnTo>
                    <a:pt x="2" y="111"/>
                  </a:lnTo>
                  <a:lnTo>
                    <a:pt x="1" y="107"/>
                  </a:lnTo>
                  <a:lnTo>
                    <a:pt x="0" y="102"/>
                  </a:lnTo>
                  <a:lnTo>
                    <a:pt x="1" y="96"/>
                  </a:lnTo>
                  <a:lnTo>
                    <a:pt x="2" y="91"/>
                  </a:lnTo>
                  <a:lnTo>
                    <a:pt x="4" y="85"/>
                  </a:lnTo>
                  <a:lnTo>
                    <a:pt x="7" y="80"/>
                  </a:lnTo>
                  <a:lnTo>
                    <a:pt x="10" y="77"/>
                  </a:lnTo>
                  <a:lnTo>
                    <a:pt x="10" y="50"/>
                  </a:lnTo>
                  <a:lnTo>
                    <a:pt x="10" y="47"/>
                  </a:lnTo>
                  <a:lnTo>
                    <a:pt x="10" y="44"/>
                  </a:lnTo>
                  <a:lnTo>
                    <a:pt x="10" y="42"/>
                  </a:lnTo>
                  <a:lnTo>
                    <a:pt x="11" y="40"/>
                  </a:lnTo>
                  <a:lnTo>
                    <a:pt x="13" y="38"/>
                  </a:lnTo>
                  <a:lnTo>
                    <a:pt x="14" y="37"/>
                  </a:lnTo>
                  <a:lnTo>
                    <a:pt x="18" y="36"/>
                  </a:lnTo>
                  <a:lnTo>
                    <a:pt x="22" y="34"/>
                  </a:lnTo>
                  <a:lnTo>
                    <a:pt x="23" y="32"/>
                  </a:lnTo>
                  <a:lnTo>
                    <a:pt x="24" y="30"/>
                  </a:lnTo>
                  <a:lnTo>
                    <a:pt x="26" y="29"/>
                  </a:lnTo>
                  <a:lnTo>
                    <a:pt x="29" y="27"/>
                  </a:lnTo>
                  <a:lnTo>
                    <a:pt x="33" y="27"/>
                  </a:lnTo>
                  <a:lnTo>
                    <a:pt x="34" y="27"/>
                  </a:lnTo>
                  <a:lnTo>
                    <a:pt x="37" y="27"/>
                  </a:lnTo>
                  <a:lnTo>
                    <a:pt x="35" y="22"/>
                  </a:lnTo>
                  <a:lnTo>
                    <a:pt x="33" y="15"/>
                  </a:lnTo>
                  <a:lnTo>
                    <a:pt x="27" y="4"/>
                  </a:lnTo>
                  <a:lnTo>
                    <a:pt x="45" y="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8" name="Freeform 77">
              <a:extLst>
                <a:ext uri="{FF2B5EF4-FFF2-40B4-BE49-F238E27FC236}">
                  <a16:creationId xmlns:a16="http://schemas.microsoft.com/office/drawing/2014/main" id="{E7E7337B-E625-465C-B0FA-AC5E8B046356}"/>
                </a:ext>
              </a:extLst>
            </p:cNvPr>
            <p:cNvSpPr>
              <a:spLocks noChangeAspect="1"/>
            </p:cNvSpPr>
            <p:nvPr/>
          </p:nvSpPr>
          <p:spPr bwMode="auto">
            <a:xfrm>
              <a:off x="748" y="1105"/>
              <a:ext cx="819" cy="313"/>
            </a:xfrm>
            <a:custGeom>
              <a:avLst/>
              <a:gdLst>
                <a:gd name="T0" fmla="*/ 124 w 313"/>
                <a:gd name="T1" fmla="*/ 113 h 133"/>
                <a:gd name="T2" fmla="*/ 111 w 313"/>
                <a:gd name="T3" fmla="*/ 111 h 133"/>
                <a:gd name="T4" fmla="*/ 98 w 313"/>
                <a:gd name="T5" fmla="*/ 114 h 133"/>
                <a:gd name="T6" fmla="*/ 78 w 313"/>
                <a:gd name="T7" fmla="*/ 127 h 133"/>
                <a:gd name="T8" fmla="*/ 53 w 313"/>
                <a:gd name="T9" fmla="*/ 132 h 133"/>
                <a:gd name="T10" fmla="*/ 26 w 313"/>
                <a:gd name="T11" fmla="*/ 128 h 133"/>
                <a:gd name="T12" fmla="*/ 6 w 313"/>
                <a:gd name="T13" fmla="*/ 115 h 133"/>
                <a:gd name="T14" fmla="*/ 1 w 313"/>
                <a:gd name="T15" fmla="*/ 91 h 133"/>
                <a:gd name="T16" fmla="*/ 1 w 313"/>
                <a:gd name="T17" fmla="*/ 71 h 133"/>
                <a:gd name="T18" fmla="*/ 6 w 313"/>
                <a:gd name="T19" fmla="*/ 53 h 133"/>
                <a:gd name="T20" fmla="*/ 14 w 313"/>
                <a:gd name="T21" fmla="*/ 41 h 133"/>
                <a:gd name="T22" fmla="*/ 30 w 313"/>
                <a:gd name="T23" fmla="*/ 33 h 133"/>
                <a:gd name="T24" fmla="*/ 50 w 313"/>
                <a:gd name="T25" fmla="*/ 30 h 133"/>
                <a:gd name="T26" fmla="*/ 80 w 313"/>
                <a:gd name="T27" fmla="*/ 31 h 133"/>
                <a:gd name="T28" fmla="*/ 103 w 313"/>
                <a:gd name="T29" fmla="*/ 30 h 133"/>
                <a:gd name="T30" fmla="*/ 123 w 313"/>
                <a:gd name="T31" fmla="*/ 17 h 133"/>
                <a:gd name="T32" fmla="*/ 148 w 313"/>
                <a:gd name="T33" fmla="*/ 14 h 133"/>
                <a:gd name="T34" fmla="*/ 163 w 313"/>
                <a:gd name="T35" fmla="*/ 6 h 133"/>
                <a:gd name="T36" fmla="*/ 172 w 313"/>
                <a:gd name="T37" fmla="*/ 0 h 133"/>
                <a:gd name="T38" fmla="*/ 184 w 313"/>
                <a:gd name="T39" fmla="*/ 4 h 133"/>
                <a:gd name="T40" fmla="*/ 191 w 313"/>
                <a:gd name="T41" fmla="*/ 12 h 133"/>
                <a:gd name="T42" fmla="*/ 193 w 313"/>
                <a:gd name="T43" fmla="*/ 6 h 133"/>
                <a:gd name="T44" fmla="*/ 198 w 313"/>
                <a:gd name="T45" fmla="*/ 6 h 133"/>
                <a:gd name="T46" fmla="*/ 210 w 313"/>
                <a:gd name="T47" fmla="*/ 17 h 133"/>
                <a:gd name="T48" fmla="*/ 212 w 313"/>
                <a:gd name="T49" fmla="*/ 30 h 133"/>
                <a:gd name="T50" fmla="*/ 210 w 313"/>
                <a:gd name="T51" fmla="*/ 48 h 133"/>
                <a:gd name="T52" fmla="*/ 239 w 313"/>
                <a:gd name="T53" fmla="*/ 22 h 133"/>
                <a:gd name="T54" fmla="*/ 257 w 313"/>
                <a:gd name="T55" fmla="*/ 12 h 133"/>
                <a:gd name="T56" fmla="*/ 275 w 313"/>
                <a:gd name="T57" fmla="*/ 8 h 133"/>
                <a:gd name="T58" fmla="*/ 295 w 313"/>
                <a:gd name="T59" fmla="*/ 14 h 133"/>
                <a:gd name="T60" fmla="*/ 312 w 313"/>
                <a:gd name="T61" fmla="*/ 37 h 133"/>
                <a:gd name="T62" fmla="*/ 309 w 313"/>
                <a:gd name="T63" fmla="*/ 52 h 133"/>
                <a:gd name="T64" fmla="*/ 302 w 313"/>
                <a:gd name="T65" fmla="*/ 66 h 133"/>
                <a:gd name="T66" fmla="*/ 288 w 313"/>
                <a:gd name="T67" fmla="*/ 77 h 133"/>
                <a:gd name="T68" fmla="*/ 272 w 313"/>
                <a:gd name="T69" fmla="*/ 84 h 133"/>
                <a:gd name="T70" fmla="*/ 255 w 313"/>
                <a:gd name="T71" fmla="*/ 88 h 133"/>
                <a:gd name="T72" fmla="*/ 252 w 313"/>
                <a:gd name="T73" fmla="*/ 95 h 133"/>
                <a:gd name="T74" fmla="*/ 245 w 313"/>
                <a:gd name="T75" fmla="*/ 99 h 133"/>
                <a:gd name="T76" fmla="*/ 236 w 313"/>
                <a:gd name="T77" fmla="*/ 101 h 133"/>
                <a:gd name="T78" fmla="*/ 227 w 313"/>
                <a:gd name="T79" fmla="*/ 99 h 133"/>
                <a:gd name="T80" fmla="*/ 219 w 313"/>
                <a:gd name="T81" fmla="*/ 98 h 133"/>
                <a:gd name="T82" fmla="*/ 211 w 313"/>
                <a:gd name="T83" fmla="*/ 99 h 133"/>
                <a:gd name="T84" fmla="*/ 200 w 313"/>
                <a:gd name="T85" fmla="*/ 106 h 133"/>
                <a:gd name="T86" fmla="*/ 183 w 313"/>
                <a:gd name="T87" fmla="*/ 105 h 133"/>
                <a:gd name="T88" fmla="*/ 164 w 313"/>
                <a:gd name="T89" fmla="*/ 111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133"/>
                <a:gd name="T137" fmla="*/ 313 w 313"/>
                <a:gd name="T138" fmla="*/ 133 h 1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133">
                  <a:moveTo>
                    <a:pt x="149" y="113"/>
                  </a:moveTo>
                  <a:lnTo>
                    <a:pt x="129" y="113"/>
                  </a:lnTo>
                  <a:lnTo>
                    <a:pt x="124" y="113"/>
                  </a:lnTo>
                  <a:lnTo>
                    <a:pt x="120" y="113"/>
                  </a:lnTo>
                  <a:lnTo>
                    <a:pt x="116" y="112"/>
                  </a:lnTo>
                  <a:lnTo>
                    <a:pt x="111" y="111"/>
                  </a:lnTo>
                  <a:lnTo>
                    <a:pt x="106" y="110"/>
                  </a:lnTo>
                  <a:lnTo>
                    <a:pt x="101" y="108"/>
                  </a:lnTo>
                  <a:lnTo>
                    <a:pt x="98" y="114"/>
                  </a:lnTo>
                  <a:lnTo>
                    <a:pt x="93" y="119"/>
                  </a:lnTo>
                  <a:lnTo>
                    <a:pt x="85" y="123"/>
                  </a:lnTo>
                  <a:lnTo>
                    <a:pt x="78" y="127"/>
                  </a:lnTo>
                  <a:lnTo>
                    <a:pt x="70" y="128"/>
                  </a:lnTo>
                  <a:lnTo>
                    <a:pt x="61" y="131"/>
                  </a:lnTo>
                  <a:lnTo>
                    <a:pt x="53" y="132"/>
                  </a:lnTo>
                  <a:lnTo>
                    <a:pt x="42" y="132"/>
                  </a:lnTo>
                  <a:lnTo>
                    <a:pt x="34" y="131"/>
                  </a:lnTo>
                  <a:lnTo>
                    <a:pt x="26" y="128"/>
                  </a:lnTo>
                  <a:lnTo>
                    <a:pt x="18" y="126"/>
                  </a:lnTo>
                  <a:lnTo>
                    <a:pt x="11" y="121"/>
                  </a:lnTo>
                  <a:lnTo>
                    <a:pt x="6" y="115"/>
                  </a:lnTo>
                  <a:lnTo>
                    <a:pt x="2" y="108"/>
                  </a:lnTo>
                  <a:lnTo>
                    <a:pt x="1" y="99"/>
                  </a:lnTo>
                  <a:lnTo>
                    <a:pt x="1" y="91"/>
                  </a:lnTo>
                  <a:lnTo>
                    <a:pt x="0" y="83"/>
                  </a:lnTo>
                  <a:lnTo>
                    <a:pt x="1" y="77"/>
                  </a:lnTo>
                  <a:lnTo>
                    <a:pt x="1" y="71"/>
                  </a:lnTo>
                  <a:lnTo>
                    <a:pt x="2" y="63"/>
                  </a:lnTo>
                  <a:lnTo>
                    <a:pt x="3" y="58"/>
                  </a:lnTo>
                  <a:lnTo>
                    <a:pt x="6" y="53"/>
                  </a:lnTo>
                  <a:lnTo>
                    <a:pt x="7" y="48"/>
                  </a:lnTo>
                  <a:lnTo>
                    <a:pt x="11" y="44"/>
                  </a:lnTo>
                  <a:lnTo>
                    <a:pt x="14" y="41"/>
                  </a:lnTo>
                  <a:lnTo>
                    <a:pt x="19" y="38"/>
                  </a:lnTo>
                  <a:lnTo>
                    <a:pt x="24" y="34"/>
                  </a:lnTo>
                  <a:lnTo>
                    <a:pt x="30" y="33"/>
                  </a:lnTo>
                  <a:lnTo>
                    <a:pt x="37" y="31"/>
                  </a:lnTo>
                  <a:lnTo>
                    <a:pt x="44" y="30"/>
                  </a:lnTo>
                  <a:lnTo>
                    <a:pt x="50" y="30"/>
                  </a:lnTo>
                  <a:lnTo>
                    <a:pt x="59" y="30"/>
                  </a:lnTo>
                  <a:lnTo>
                    <a:pt x="70" y="30"/>
                  </a:lnTo>
                  <a:lnTo>
                    <a:pt x="80" y="31"/>
                  </a:lnTo>
                  <a:lnTo>
                    <a:pt x="89" y="34"/>
                  </a:lnTo>
                  <a:lnTo>
                    <a:pt x="99" y="37"/>
                  </a:lnTo>
                  <a:lnTo>
                    <a:pt x="103" y="30"/>
                  </a:lnTo>
                  <a:lnTo>
                    <a:pt x="109" y="23"/>
                  </a:lnTo>
                  <a:lnTo>
                    <a:pt x="116" y="20"/>
                  </a:lnTo>
                  <a:lnTo>
                    <a:pt x="123" y="17"/>
                  </a:lnTo>
                  <a:lnTo>
                    <a:pt x="130" y="15"/>
                  </a:lnTo>
                  <a:lnTo>
                    <a:pt x="138" y="14"/>
                  </a:lnTo>
                  <a:lnTo>
                    <a:pt x="148" y="14"/>
                  </a:lnTo>
                  <a:lnTo>
                    <a:pt x="157" y="16"/>
                  </a:lnTo>
                  <a:lnTo>
                    <a:pt x="160" y="11"/>
                  </a:lnTo>
                  <a:lnTo>
                    <a:pt x="163" y="6"/>
                  </a:lnTo>
                  <a:lnTo>
                    <a:pt x="166" y="2"/>
                  </a:lnTo>
                  <a:lnTo>
                    <a:pt x="169" y="1"/>
                  </a:lnTo>
                  <a:lnTo>
                    <a:pt x="172" y="0"/>
                  </a:lnTo>
                  <a:lnTo>
                    <a:pt x="179" y="1"/>
                  </a:lnTo>
                  <a:lnTo>
                    <a:pt x="183" y="2"/>
                  </a:lnTo>
                  <a:lnTo>
                    <a:pt x="184" y="4"/>
                  </a:lnTo>
                  <a:lnTo>
                    <a:pt x="188" y="6"/>
                  </a:lnTo>
                  <a:lnTo>
                    <a:pt x="189" y="9"/>
                  </a:lnTo>
                  <a:lnTo>
                    <a:pt x="191" y="12"/>
                  </a:lnTo>
                  <a:lnTo>
                    <a:pt x="192" y="11"/>
                  </a:lnTo>
                  <a:lnTo>
                    <a:pt x="192" y="9"/>
                  </a:lnTo>
                  <a:lnTo>
                    <a:pt x="193" y="6"/>
                  </a:lnTo>
                  <a:lnTo>
                    <a:pt x="196" y="5"/>
                  </a:lnTo>
                  <a:lnTo>
                    <a:pt x="197" y="5"/>
                  </a:lnTo>
                  <a:lnTo>
                    <a:pt x="198" y="6"/>
                  </a:lnTo>
                  <a:lnTo>
                    <a:pt x="202" y="8"/>
                  </a:lnTo>
                  <a:lnTo>
                    <a:pt x="205" y="11"/>
                  </a:lnTo>
                  <a:lnTo>
                    <a:pt x="210" y="17"/>
                  </a:lnTo>
                  <a:lnTo>
                    <a:pt x="211" y="20"/>
                  </a:lnTo>
                  <a:lnTo>
                    <a:pt x="211" y="23"/>
                  </a:lnTo>
                  <a:lnTo>
                    <a:pt x="212" y="30"/>
                  </a:lnTo>
                  <a:lnTo>
                    <a:pt x="212" y="36"/>
                  </a:lnTo>
                  <a:lnTo>
                    <a:pt x="211" y="42"/>
                  </a:lnTo>
                  <a:lnTo>
                    <a:pt x="210" y="48"/>
                  </a:lnTo>
                  <a:lnTo>
                    <a:pt x="221" y="38"/>
                  </a:lnTo>
                  <a:lnTo>
                    <a:pt x="233" y="26"/>
                  </a:lnTo>
                  <a:lnTo>
                    <a:pt x="239" y="22"/>
                  </a:lnTo>
                  <a:lnTo>
                    <a:pt x="244" y="18"/>
                  </a:lnTo>
                  <a:lnTo>
                    <a:pt x="250" y="14"/>
                  </a:lnTo>
                  <a:lnTo>
                    <a:pt x="257" y="12"/>
                  </a:lnTo>
                  <a:lnTo>
                    <a:pt x="262" y="10"/>
                  </a:lnTo>
                  <a:lnTo>
                    <a:pt x="267" y="9"/>
                  </a:lnTo>
                  <a:lnTo>
                    <a:pt x="275" y="8"/>
                  </a:lnTo>
                  <a:lnTo>
                    <a:pt x="280" y="9"/>
                  </a:lnTo>
                  <a:lnTo>
                    <a:pt x="287" y="11"/>
                  </a:lnTo>
                  <a:lnTo>
                    <a:pt x="295" y="14"/>
                  </a:lnTo>
                  <a:lnTo>
                    <a:pt x="301" y="18"/>
                  </a:lnTo>
                  <a:lnTo>
                    <a:pt x="311" y="31"/>
                  </a:lnTo>
                  <a:lnTo>
                    <a:pt x="312" y="37"/>
                  </a:lnTo>
                  <a:lnTo>
                    <a:pt x="312" y="42"/>
                  </a:lnTo>
                  <a:lnTo>
                    <a:pt x="311" y="47"/>
                  </a:lnTo>
                  <a:lnTo>
                    <a:pt x="309" y="52"/>
                  </a:lnTo>
                  <a:lnTo>
                    <a:pt x="308" y="56"/>
                  </a:lnTo>
                  <a:lnTo>
                    <a:pt x="305" y="60"/>
                  </a:lnTo>
                  <a:lnTo>
                    <a:pt x="302" y="66"/>
                  </a:lnTo>
                  <a:lnTo>
                    <a:pt x="298" y="69"/>
                  </a:lnTo>
                  <a:lnTo>
                    <a:pt x="293" y="74"/>
                  </a:lnTo>
                  <a:lnTo>
                    <a:pt x="288" y="77"/>
                  </a:lnTo>
                  <a:lnTo>
                    <a:pt x="284" y="80"/>
                  </a:lnTo>
                  <a:lnTo>
                    <a:pt x="279" y="83"/>
                  </a:lnTo>
                  <a:lnTo>
                    <a:pt x="272" y="84"/>
                  </a:lnTo>
                  <a:lnTo>
                    <a:pt x="267" y="87"/>
                  </a:lnTo>
                  <a:lnTo>
                    <a:pt x="261" y="88"/>
                  </a:lnTo>
                  <a:lnTo>
                    <a:pt x="255" y="88"/>
                  </a:lnTo>
                  <a:lnTo>
                    <a:pt x="255" y="91"/>
                  </a:lnTo>
                  <a:lnTo>
                    <a:pt x="254" y="92"/>
                  </a:lnTo>
                  <a:lnTo>
                    <a:pt x="252" y="95"/>
                  </a:lnTo>
                  <a:lnTo>
                    <a:pt x="250" y="97"/>
                  </a:lnTo>
                  <a:lnTo>
                    <a:pt x="248" y="98"/>
                  </a:lnTo>
                  <a:lnTo>
                    <a:pt x="245" y="99"/>
                  </a:lnTo>
                  <a:lnTo>
                    <a:pt x="243" y="99"/>
                  </a:lnTo>
                  <a:lnTo>
                    <a:pt x="240" y="101"/>
                  </a:lnTo>
                  <a:lnTo>
                    <a:pt x="236" y="101"/>
                  </a:lnTo>
                  <a:lnTo>
                    <a:pt x="233" y="101"/>
                  </a:lnTo>
                  <a:lnTo>
                    <a:pt x="230" y="101"/>
                  </a:lnTo>
                  <a:lnTo>
                    <a:pt x="227" y="99"/>
                  </a:lnTo>
                  <a:lnTo>
                    <a:pt x="224" y="99"/>
                  </a:lnTo>
                  <a:lnTo>
                    <a:pt x="221" y="99"/>
                  </a:lnTo>
                  <a:lnTo>
                    <a:pt x="219" y="98"/>
                  </a:lnTo>
                  <a:lnTo>
                    <a:pt x="217" y="95"/>
                  </a:lnTo>
                  <a:lnTo>
                    <a:pt x="213" y="98"/>
                  </a:lnTo>
                  <a:lnTo>
                    <a:pt x="211" y="99"/>
                  </a:lnTo>
                  <a:lnTo>
                    <a:pt x="207" y="103"/>
                  </a:lnTo>
                  <a:lnTo>
                    <a:pt x="204" y="104"/>
                  </a:lnTo>
                  <a:lnTo>
                    <a:pt x="200" y="106"/>
                  </a:lnTo>
                  <a:lnTo>
                    <a:pt x="196" y="107"/>
                  </a:lnTo>
                  <a:lnTo>
                    <a:pt x="189" y="107"/>
                  </a:lnTo>
                  <a:lnTo>
                    <a:pt x="183" y="105"/>
                  </a:lnTo>
                  <a:lnTo>
                    <a:pt x="180" y="108"/>
                  </a:lnTo>
                  <a:lnTo>
                    <a:pt x="172" y="110"/>
                  </a:lnTo>
                  <a:lnTo>
                    <a:pt x="164" y="111"/>
                  </a:lnTo>
                  <a:lnTo>
                    <a:pt x="156" y="112"/>
                  </a:lnTo>
                  <a:lnTo>
                    <a:pt x="149" y="11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79" name="Freeform 78">
              <a:extLst>
                <a:ext uri="{FF2B5EF4-FFF2-40B4-BE49-F238E27FC236}">
                  <a16:creationId xmlns:a16="http://schemas.microsoft.com/office/drawing/2014/main" id="{B3866CFA-82F9-4AAF-8EF0-D839F3A9804D}"/>
                </a:ext>
              </a:extLst>
            </p:cNvPr>
            <p:cNvSpPr>
              <a:spLocks noChangeAspect="1"/>
            </p:cNvSpPr>
            <p:nvPr/>
          </p:nvSpPr>
          <p:spPr bwMode="auto">
            <a:xfrm>
              <a:off x="1073" y="1444"/>
              <a:ext cx="49" cy="85"/>
            </a:xfrm>
            <a:custGeom>
              <a:avLst/>
              <a:gdLst>
                <a:gd name="T0" fmla="*/ 0 w 19"/>
                <a:gd name="T1" fmla="*/ 35 h 36"/>
                <a:gd name="T2" fmla="*/ 1 w 19"/>
                <a:gd name="T3" fmla="*/ 34 h 36"/>
                <a:gd name="T4" fmla="*/ 2 w 19"/>
                <a:gd name="T5" fmla="*/ 33 h 36"/>
                <a:gd name="T6" fmla="*/ 2 w 19"/>
                <a:gd name="T7" fmla="*/ 32 h 36"/>
                <a:gd name="T8" fmla="*/ 3 w 19"/>
                <a:gd name="T9" fmla="*/ 30 h 36"/>
                <a:gd name="T10" fmla="*/ 4 w 19"/>
                <a:gd name="T11" fmla="*/ 28 h 36"/>
                <a:gd name="T12" fmla="*/ 6 w 19"/>
                <a:gd name="T13" fmla="*/ 27 h 36"/>
                <a:gd name="T14" fmla="*/ 6 w 19"/>
                <a:gd name="T15" fmla="*/ 26 h 36"/>
                <a:gd name="T16" fmla="*/ 6 w 19"/>
                <a:gd name="T17" fmla="*/ 25 h 36"/>
                <a:gd name="T18" fmla="*/ 8 w 19"/>
                <a:gd name="T19" fmla="*/ 23 h 36"/>
                <a:gd name="T20" fmla="*/ 9 w 19"/>
                <a:gd name="T21" fmla="*/ 21 h 36"/>
                <a:gd name="T22" fmla="*/ 10 w 19"/>
                <a:gd name="T23" fmla="*/ 20 h 36"/>
                <a:gd name="T24" fmla="*/ 11 w 19"/>
                <a:gd name="T25" fmla="*/ 20 h 36"/>
                <a:gd name="T26" fmla="*/ 11 w 19"/>
                <a:gd name="T27" fmla="*/ 19 h 36"/>
                <a:gd name="T28" fmla="*/ 12 w 19"/>
                <a:gd name="T29" fmla="*/ 18 h 36"/>
                <a:gd name="T30" fmla="*/ 13 w 19"/>
                <a:gd name="T31" fmla="*/ 16 h 36"/>
                <a:gd name="T32" fmla="*/ 14 w 19"/>
                <a:gd name="T33" fmla="*/ 15 h 36"/>
                <a:gd name="T34" fmla="*/ 14 w 19"/>
                <a:gd name="T35" fmla="*/ 14 h 36"/>
                <a:gd name="T36" fmla="*/ 14 w 19"/>
                <a:gd name="T37" fmla="*/ 13 h 36"/>
                <a:gd name="T38" fmla="*/ 14 w 19"/>
                <a:gd name="T39" fmla="*/ 11 h 36"/>
                <a:gd name="T40" fmla="*/ 15 w 19"/>
                <a:gd name="T41" fmla="*/ 11 h 36"/>
                <a:gd name="T42" fmla="*/ 16 w 19"/>
                <a:gd name="T43" fmla="*/ 9 h 36"/>
                <a:gd name="T44" fmla="*/ 16 w 19"/>
                <a:gd name="T45" fmla="*/ 8 h 36"/>
                <a:gd name="T46" fmla="*/ 17 w 19"/>
                <a:gd name="T47" fmla="*/ 6 h 36"/>
                <a:gd name="T48" fmla="*/ 17 w 19"/>
                <a:gd name="T49" fmla="*/ 5 h 36"/>
                <a:gd name="T50" fmla="*/ 17 w 19"/>
                <a:gd name="T51" fmla="*/ 4 h 36"/>
                <a:gd name="T52" fmla="*/ 17 w 19"/>
                <a:gd name="T53" fmla="*/ 2 h 36"/>
                <a:gd name="T54" fmla="*/ 18 w 19"/>
                <a:gd name="T55" fmla="*/ 2 h 36"/>
                <a:gd name="T56" fmla="*/ 18 w 19"/>
                <a:gd name="T57" fmla="*/ 1 h 36"/>
                <a:gd name="T58" fmla="*/ 18 w 19"/>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6"/>
                <a:gd name="T92" fmla="*/ 19 w 19"/>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6">
                  <a:moveTo>
                    <a:pt x="0" y="35"/>
                  </a:moveTo>
                  <a:lnTo>
                    <a:pt x="1" y="34"/>
                  </a:lnTo>
                  <a:lnTo>
                    <a:pt x="2" y="33"/>
                  </a:lnTo>
                  <a:lnTo>
                    <a:pt x="2" y="32"/>
                  </a:lnTo>
                  <a:lnTo>
                    <a:pt x="3" y="30"/>
                  </a:lnTo>
                  <a:lnTo>
                    <a:pt x="4" y="28"/>
                  </a:lnTo>
                  <a:lnTo>
                    <a:pt x="6" y="27"/>
                  </a:lnTo>
                  <a:lnTo>
                    <a:pt x="6" y="26"/>
                  </a:lnTo>
                  <a:lnTo>
                    <a:pt x="6" y="25"/>
                  </a:lnTo>
                  <a:lnTo>
                    <a:pt x="8" y="23"/>
                  </a:lnTo>
                  <a:lnTo>
                    <a:pt x="9" y="21"/>
                  </a:lnTo>
                  <a:lnTo>
                    <a:pt x="10" y="20"/>
                  </a:lnTo>
                  <a:lnTo>
                    <a:pt x="11" y="20"/>
                  </a:lnTo>
                  <a:lnTo>
                    <a:pt x="11" y="19"/>
                  </a:lnTo>
                  <a:lnTo>
                    <a:pt x="12" y="18"/>
                  </a:lnTo>
                  <a:lnTo>
                    <a:pt x="13" y="16"/>
                  </a:lnTo>
                  <a:lnTo>
                    <a:pt x="14" y="15"/>
                  </a:lnTo>
                  <a:lnTo>
                    <a:pt x="14" y="14"/>
                  </a:lnTo>
                  <a:lnTo>
                    <a:pt x="14" y="13"/>
                  </a:lnTo>
                  <a:lnTo>
                    <a:pt x="14" y="11"/>
                  </a:lnTo>
                  <a:lnTo>
                    <a:pt x="15" y="11"/>
                  </a:lnTo>
                  <a:lnTo>
                    <a:pt x="16" y="9"/>
                  </a:lnTo>
                  <a:lnTo>
                    <a:pt x="16" y="8"/>
                  </a:lnTo>
                  <a:lnTo>
                    <a:pt x="17" y="6"/>
                  </a:lnTo>
                  <a:lnTo>
                    <a:pt x="17" y="5"/>
                  </a:lnTo>
                  <a:lnTo>
                    <a:pt x="17" y="4"/>
                  </a:lnTo>
                  <a:lnTo>
                    <a:pt x="17" y="2"/>
                  </a:lnTo>
                  <a:lnTo>
                    <a:pt x="18" y="2"/>
                  </a:lnTo>
                  <a:lnTo>
                    <a:pt x="18" y="1"/>
                  </a:lnTo>
                  <a:lnTo>
                    <a:pt x="18"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0" name="Freeform 79">
              <a:extLst>
                <a:ext uri="{FF2B5EF4-FFF2-40B4-BE49-F238E27FC236}">
                  <a16:creationId xmlns:a16="http://schemas.microsoft.com/office/drawing/2014/main" id="{5A80674F-633C-45D8-B970-8229787A4419}"/>
                </a:ext>
              </a:extLst>
            </p:cNvPr>
            <p:cNvSpPr>
              <a:spLocks noChangeAspect="1"/>
            </p:cNvSpPr>
            <p:nvPr/>
          </p:nvSpPr>
          <p:spPr bwMode="auto">
            <a:xfrm>
              <a:off x="1253" y="1449"/>
              <a:ext cx="37" cy="47"/>
            </a:xfrm>
            <a:custGeom>
              <a:avLst/>
              <a:gdLst>
                <a:gd name="T0" fmla="*/ 13 w 14"/>
                <a:gd name="T1" fmla="*/ 19 h 20"/>
                <a:gd name="T2" fmla="*/ 11 w 14"/>
                <a:gd name="T3" fmla="*/ 18 h 20"/>
                <a:gd name="T4" fmla="*/ 10 w 14"/>
                <a:gd name="T5" fmla="*/ 18 h 20"/>
                <a:gd name="T6" fmla="*/ 10 w 14"/>
                <a:gd name="T7" fmla="*/ 17 h 20"/>
                <a:gd name="T8" fmla="*/ 9 w 14"/>
                <a:gd name="T9" fmla="*/ 16 h 20"/>
                <a:gd name="T10" fmla="*/ 8 w 14"/>
                <a:gd name="T11" fmla="*/ 15 h 20"/>
                <a:gd name="T12" fmla="*/ 7 w 14"/>
                <a:gd name="T13" fmla="*/ 14 h 20"/>
                <a:gd name="T14" fmla="*/ 6 w 14"/>
                <a:gd name="T15" fmla="*/ 14 h 20"/>
                <a:gd name="T16" fmla="*/ 6 w 14"/>
                <a:gd name="T17" fmla="*/ 12 h 20"/>
                <a:gd name="T18" fmla="*/ 5 w 14"/>
                <a:gd name="T19" fmla="*/ 11 h 20"/>
                <a:gd name="T20" fmla="*/ 3 w 14"/>
                <a:gd name="T21" fmla="*/ 10 h 20"/>
                <a:gd name="T22" fmla="*/ 3 w 14"/>
                <a:gd name="T23" fmla="*/ 9 h 20"/>
                <a:gd name="T24" fmla="*/ 3 w 14"/>
                <a:gd name="T25" fmla="*/ 8 h 20"/>
                <a:gd name="T26" fmla="*/ 2 w 14"/>
                <a:gd name="T27" fmla="*/ 8 h 20"/>
                <a:gd name="T28" fmla="*/ 2 w 14"/>
                <a:gd name="T29" fmla="*/ 6 h 20"/>
                <a:gd name="T30" fmla="*/ 2 w 14"/>
                <a:gd name="T31" fmla="*/ 5 h 20"/>
                <a:gd name="T32" fmla="*/ 2 w 14"/>
                <a:gd name="T33" fmla="*/ 4 h 20"/>
                <a:gd name="T34" fmla="*/ 1 w 14"/>
                <a:gd name="T35" fmla="*/ 2 h 20"/>
                <a:gd name="T36" fmla="*/ 0 w 14"/>
                <a:gd name="T37" fmla="*/ 1 h 20"/>
                <a:gd name="T38" fmla="*/ 0 w 14"/>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20"/>
                <a:gd name="T62" fmla="*/ 14 w 1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20">
                  <a:moveTo>
                    <a:pt x="13" y="19"/>
                  </a:moveTo>
                  <a:lnTo>
                    <a:pt x="11" y="18"/>
                  </a:lnTo>
                  <a:lnTo>
                    <a:pt x="10" y="18"/>
                  </a:lnTo>
                  <a:lnTo>
                    <a:pt x="10" y="17"/>
                  </a:lnTo>
                  <a:lnTo>
                    <a:pt x="9" y="16"/>
                  </a:lnTo>
                  <a:lnTo>
                    <a:pt x="8" y="15"/>
                  </a:lnTo>
                  <a:lnTo>
                    <a:pt x="7" y="14"/>
                  </a:lnTo>
                  <a:lnTo>
                    <a:pt x="6" y="14"/>
                  </a:lnTo>
                  <a:lnTo>
                    <a:pt x="6" y="12"/>
                  </a:lnTo>
                  <a:lnTo>
                    <a:pt x="5" y="11"/>
                  </a:lnTo>
                  <a:lnTo>
                    <a:pt x="3" y="10"/>
                  </a:lnTo>
                  <a:lnTo>
                    <a:pt x="3" y="9"/>
                  </a:lnTo>
                  <a:lnTo>
                    <a:pt x="3" y="8"/>
                  </a:lnTo>
                  <a:lnTo>
                    <a:pt x="2" y="8"/>
                  </a:lnTo>
                  <a:lnTo>
                    <a:pt x="2" y="6"/>
                  </a:lnTo>
                  <a:lnTo>
                    <a:pt x="2" y="5"/>
                  </a:lnTo>
                  <a:lnTo>
                    <a:pt x="2" y="4"/>
                  </a:lnTo>
                  <a:lnTo>
                    <a:pt x="1" y="2"/>
                  </a:lnTo>
                  <a:lnTo>
                    <a:pt x="0" y="1"/>
                  </a:lnTo>
                  <a:lnTo>
                    <a:pt x="0"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1" name="Freeform 80">
              <a:extLst>
                <a:ext uri="{FF2B5EF4-FFF2-40B4-BE49-F238E27FC236}">
                  <a16:creationId xmlns:a16="http://schemas.microsoft.com/office/drawing/2014/main" id="{B69CE2ED-775A-4259-89D3-2C5EB7E0EDE0}"/>
                </a:ext>
              </a:extLst>
            </p:cNvPr>
            <p:cNvSpPr>
              <a:spLocks noChangeAspect="1"/>
            </p:cNvSpPr>
            <p:nvPr/>
          </p:nvSpPr>
          <p:spPr bwMode="auto">
            <a:xfrm>
              <a:off x="1326" y="1286"/>
              <a:ext cx="92" cy="29"/>
            </a:xfrm>
            <a:custGeom>
              <a:avLst/>
              <a:gdLst>
                <a:gd name="T0" fmla="*/ 34 w 35"/>
                <a:gd name="T1" fmla="*/ 11 h 12"/>
                <a:gd name="T2" fmla="*/ 29 w 35"/>
                <a:gd name="T3" fmla="*/ 11 h 12"/>
                <a:gd name="T4" fmla="*/ 24 w 35"/>
                <a:gd name="T5" fmla="*/ 10 h 12"/>
                <a:gd name="T6" fmla="*/ 20 w 35"/>
                <a:gd name="T7" fmla="*/ 8 h 12"/>
                <a:gd name="T8" fmla="*/ 15 w 35"/>
                <a:gd name="T9" fmla="*/ 8 h 12"/>
                <a:gd name="T10" fmla="*/ 11 w 35"/>
                <a:gd name="T11" fmla="*/ 6 h 12"/>
                <a:gd name="T12" fmla="*/ 7 w 35"/>
                <a:gd name="T13" fmla="*/ 3 h 12"/>
                <a:gd name="T14" fmla="*/ 3 w 35"/>
                <a:gd name="T15" fmla="*/ 1 h 12"/>
                <a:gd name="T16" fmla="*/ 0 w 3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2"/>
                <a:gd name="T29" fmla="*/ 35 w 3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2">
                  <a:moveTo>
                    <a:pt x="34" y="11"/>
                  </a:moveTo>
                  <a:lnTo>
                    <a:pt x="29" y="11"/>
                  </a:lnTo>
                  <a:lnTo>
                    <a:pt x="24" y="10"/>
                  </a:lnTo>
                  <a:lnTo>
                    <a:pt x="20" y="8"/>
                  </a:lnTo>
                  <a:lnTo>
                    <a:pt x="15" y="8"/>
                  </a:lnTo>
                  <a:lnTo>
                    <a:pt x="11" y="6"/>
                  </a:lnTo>
                  <a:lnTo>
                    <a:pt x="7" y="3"/>
                  </a:lnTo>
                  <a:lnTo>
                    <a:pt x="3" y="1"/>
                  </a:lnTo>
                  <a:lnTo>
                    <a:pt x="0"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2" name="Freeform 81">
              <a:extLst>
                <a:ext uri="{FF2B5EF4-FFF2-40B4-BE49-F238E27FC236}">
                  <a16:creationId xmlns:a16="http://schemas.microsoft.com/office/drawing/2014/main" id="{902E6DCA-25FA-4AEB-839A-4AC5079A62BA}"/>
                </a:ext>
              </a:extLst>
            </p:cNvPr>
            <p:cNvSpPr>
              <a:spLocks noChangeAspect="1"/>
            </p:cNvSpPr>
            <p:nvPr/>
          </p:nvSpPr>
          <p:spPr bwMode="auto">
            <a:xfrm>
              <a:off x="1319" y="1277"/>
              <a:ext cx="39" cy="38"/>
            </a:xfrm>
            <a:custGeom>
              <a:avLst/>
              <a:gdLst>
                <a:gd name="T0" fmla="*/ 0 w 15"/>
                <a:gd name="T1" fmla="*/ 15 h 16"/>
                <a:gd name="T2" fmla="*/ 0 w 15"/>
                <a:gd name="T3" fmla="*/ 13 h 16"/>
                <a:gd name="T4" fmla="*/ 0 w 15"/>
                <a:gd name="T5" fmla="*/ 10 h 16"/>
                <a:gd name="T6" fmla="*/ 1 w 15"/>
                <a:gd name="T7" fmla="*/ 8 h 16"/>
                <a:gd name="T8" fmla="*/ 3 w 15"/>
                <a:gd name="T9" fmla="*/ 6 h 16"/>
                <a:gd name="T10" fmla="*/ 4 w 15"/>
                <a:gd name="T11" fmla="*/ 4 h 16"/>
                <a:gd name="T12" fmla="*/ 8 w 15"/>
                <a:gd name="T13" fmla="*/ 2 h 16"/>
                <a:gd name="T14" fmla="*/ 11 w 15"/>
                <a:gd name="T15" fmla="*/ 1 h 16"/>
                <a:gd name="T16" fmla="*/ 14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15"/>
                  </a:moveTo>
                  <a:lnTo>
                    <a:pt x="0" y="13"/>
                  </a:lnTo>
                  <a:lnTo>
                    <a:pt x="0" y="10"/>
                  </a:lnTo>
                  <a:lnTo>
                    <a:pt x="1" y="8"/>
                  </a:lnTo>
                  <a:lnTo>
                    <a:pt x="3" y="6"/>
                  </a:lnTo>
                  <a:lnTo>
                    <a:pt x="4" y="4"/>
                  </a:lnTo>
                  <a:lnTo>
                    <a:pt x="8" y="2"/>
                  </a:lnTo>
                  <a:lnTo>
                    <a:pt x="11" y="1"/>
                  </a:lnTo>
                  <a:lnTo>
                    <a:pt x="14"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3" name="Line 82">
              <a:extLst>
                <a:ext uri="{FF2B5EF4-FFF2-40B4-BE49-F238E27FC236}">
                  <a16:creationId xmlns:a16="http://schemas.microsoft.com/office/drawing/2014/main" id="{DE81A6F1-9D71-4C05-A190-D895BAEEAE74}"/>
                </a:ext>
              </a:extLst>
            </p:cNvPr>
            <p:cNvSpPr>
              <a:spLocks noChangeAspect="1" noChangeShapeType="1"/>
            </p:cNvSpPr>
            <p:nvPr/>
          </p:nvSpPr>
          <p:spPr bwMode="auto">
            <a:xfrm>
              <a:off x="1018" y="1197"/>
              <a:ext cx="20" cy="4"/>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84" name="Freeform 83">
              <a:extLst>
                <a:ext uri="{FF2B5EF4-FFF2-40B4-BE49-F238E27FC236}">
                  <a16:creationId xmlns:a16="http://schemas.microsoft.com/office/drawing/2014/main" id="{A3ACD160-0E31-4D6D-BDDD-11ADB57E0C70}"/>
                </a:ext>
              </a:extLst>
            </p:cNvPr>
            <p:cNvSpPr>
              <a:spLocks noChangeAspect="1"/>
            </p:cNvSpPr>
            <p:nvPr/>
          </p:nvSpPr>
          <p:spPr bwMode="auto">
            <a:xfrm>
              <a:off x="858" y="1204"/>
              <a:ext cx="186" cy="170"/>
            </a:xfrm>
            <a:custGeom>
              <a:avLst/>
              <a:gdLst>
                <a:gd name="T0" fmla="*/ 70 w 71"/>
                <a:gd name="T1" fmla="*/ 40 h 72"/>
                <a:gd name="T2" fmla="*/ 66 w 71"/>
                <a:gd name="T3" fmla="*/ 44 h 72"/>
                <a:gd name="T4" fmla="*/ 63 w 71"/>
                <a:gd name="T5" fmla="*/ 47 h 72"/>
                <a:gd name="T6" fmla="*/ 59 w 71"/>
                <a:gd name="T7" fmla="*/ 51 h 72"/>
                <a:gd name="T8" fmla="*/ 54 w 71"/>
                <a:gd name="T9" fmla="*/ 54 h 72"/>
                <a:gd name="T10" fmla="*/ 50 w 71"/>
                <a:gd name="T11" fmla="*/ 58 h 72"/>
                <a:gd name="T12" fmla="*/ 45 w 71"/>
                <a:gd name="T13" fmla="*/ 62 h 72"/>
                <a:gd name="T14" fmla="*/ 42 w 71"/>
                <a:gd name="T15" fmla="*/ 65 h 72"/>
                <a:gd name="T16" fmla="*/ 37 w 71"/>
                <a:gd name="T17" fmla="*/ 67 h 72"/>
                <a:gd name="T18" fmla="*/ 33 w 71"/>
                <a:gd name="T19" fmla="*/ 69 h 72"/>
                <a:gd name="T20" fmla="*/ 28 w 71"/>
                <a:gd name="T21" fmla="*/ 70 h 72"/>
                <a:gd name="T22" fmla="*/ 24 w 71"/>
                <a:gd name="T23" fmla="*/ 71 h 72"/>
                <a:gd name="T24" fmla="*/ 19 w 71"/>
                <a:gd name="T25" fmla="*/ 70 h 72"/>
                <a:gd name="T26" fmla="*/ 14 w 71"/>
                <a:gd name="T27" fmla="*/ 70 h 72"/>
                <a:gd name="T28" fmla="*/ 11 w 71"/>
                <a:gd name="T29" fmla="*/ 67 h 72"/>
                <a:gd name="T30" fmla="*/ 6 w 71"/>
                <a:gd name="T31" fmla="*/ 65 h 72"/>
                <a:gd name="T32" fmla="*/ 3 w 71"/>
                <a:gd name="T33" fmla="*/ 60 h 72"/>
                <a:gd name="T34" fmla="*/ 2 w 71"/>
                <a:gd name="T35" fmla="*/ 55 h 72"/>
                <a:gd name="T36" fmla="*/ 1 w 71"/>
                <a:gd name="T37" fmla="*/ 49 h 72"/>
                <a:gd name="T38" fmla="*/ 0 w 71"/>
                <a:gd name="T39" fmla="*/ 43 h 72"/>
                <a:gd name="T40" fmla="*/ 1 w 71"/>
                <a:gd name="T41" fmla="*/ 36 h 72"/>
                <a:gd name="T42" fmla="*/ 2 w 71"/>
                <a:gd name="T43" fmla="*/ 29 h 72"/>
                <a:gd name="T44" fmla="*/ 3 w 71"/>
                <a:gd name="T45" fmla="*/ 22 h 72"/>
                <a:gd name="T46" fmla="*/ 6 w 71"/>
                <a:gd name="T47" fmla="*/ 15 h 72"/>
                <a:gd name="T48" fmla="*/ 12 w 71"/>
                <a:gd name="T49" fmla="*/ 9 h 72"/>
                <a:gd name="T50" fmla="*/ 18 w 71"/>
                <a:gd name="T51" fmla="*/ 5 h 72"/>
                <a:gd name="T52" fmla="*/ 24 w 71"/>
                <a:gd name="T53" fmla="*/ 1 h 72"/>
                <a:gd name="T54" fmla="*/ 32 w 71"/>
                <a:gd name="T55" fmla="*/ 1 h 72"/>
                <a:gd name="T56" fmla="*/ 37 w 71"/>
                <a:gd name="T57" fmla="*/ 0 h 72"/>
                <a:gd name="T58" fmla="*/ 45 w 71"/>
                <a:gd name="T59" fmla="*/ 1 h 72"/>
                <a:gd name="T60" fmla="*/ 53 w 71"/>
                <a:gd name="T61" fmla="*/ 3 h 72"/>
                <a:gd name="T62" fmla="*/ 60 w 71"/>
                <a:gd name="T63" fmla="*/ 6 h 72"/>
                <a:gd name="T64" fmla="*/ 69 w 71"/>
                <a:gd name="T65" fmla="*/ 10 h 72"/>
                <a:gd name="T66" fmla="*/ 68 w 71"/>
                <a:gd name="T67" fmla="*/ 15 h 72"/>
                <a:gd name="T68" fmla="*/ 50 w 71"/>
                <a:gd name="T69" fmla="*/ 15 h 72"/>
                <a:gd name="T70" fmla="*/ 44 w 71"/>
                <a:gd name="T71" fmla="*/ 16 h 72"/>
                <a:gd name="T72" fmla="*/ 40 w 71"/>
                <a:gd name="T73" fmla="*/ 19 h 72"/>
                <a:gd name="T74" fmla="*/ 37 w 71"/>
                <a:gd name="T75" fmla="*/ 24 h 72"/>
                <a:gd name="T76" fmla="*/ 35 w 71"/>
                <a:gd name="T77" fmla="*/ 29 h 72"/>
                <a:gd name="T78" fmla="*/ 35 w 71"/>
                <a:gd name="T79" fmla="*/ 33 h 72"/>
                <a:gd name="T80" fmla="*/ 37 w 71"/>
                <a:gd name="T81" fmla="*/ 37 h 72"/>
                <a:gd name="T82" fmla="*/ 41 w 71"/>
                <a:gd name="T83" fmla="*/ 40 h 72"/>
                <a:gd name="T84" fmla="*/ 45 w 71"/>
                <a:gd name="T85" fmla="*/ 40 h 72"/>
                <a:gd name="T86" fmla="*/ 70 w 71"/>
                <a:gd name="T87" fmla="*/ 4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2"/>
                <a:gd name="T134" fmla="*/ 71 w 71"/>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2">
                  <a:moveTo>
                    <a:pt x="70" y="40"/>
                  </a:moveTo>
                  <a:lnTo>
                    <a:pt x="66" y="44"/>
                  </a:lnTo>
                  <a:lnTo>
                    <a:pt x="63" y="47"/>
                  </a:lnTo>
                  <a:lnTo>
                    <a:pt x="59" y="51"/>
                  </a:lnTo>
                  <a:lnTo>
                    <a:pt x="54" y="54"/>
                  </a:lnTo>
                  <a:lnTo>
                    <a:pt x="50" y="58"/>
                  </a:lnTo>
                  <a:lnTo>
                    <a:pt x="45" y="62"/>
                  </a:lnTo>
                  <a:lnTo>
                    <a:pt x="42" y="65"/>
                  </a:lnTo>
                  <a:lnTo>
                    <a:pt x="37" y="67"/>
                  </a:lnTo>
                  <a:lnTo>
                    <a:pt x="33" y="69"/>
                  </a:lnTo>
                  <a:lnTo>
                    <a:pt x="28" y="70"/>
                  </a:lnTo>
                  <a:lnTo>
                    <a:pt x="24" y="71"/>
                  </a:lnTo>
                  <a:lnTo>
                    <a:pt x="19" y="70"/>
                  </a:lnTo>
                  <a:lnTo>
                    <a:pt x="14" y="70"/>
                  </a:lnTo>
                  <a:lnTo>
                    <a:pt x="11" y="67"/>
                  </a:lnTo>
                  <a:lnTo>
                    <a:pt x="6" y="65"/>
                  </a:lnTo>
                  <a:lnTo>
                    <a:pt x="3" y="60"/>
                  </a:lnTo>
                  <a:lnTo>
                    <a:pt x="2" y="55"/>
                  </a:lnTo>
                  <a:lnTo>
                    <a:pt x="1" y="49"/>
                  </a:lnTo>
                  <a:lnTo>
                    <a:pt x="0" y="43"/>
                  </a:lnTo>
                  <a:lnTo>
                    <a:pt x="1" y="36"/>
                  </a:lnTo>
                  <a:lnTo>
                    <a:pt x="2" y="29"/>
                  </a:lnTo>
                  <a:lnTo>
                    <a:pt x="3" y="22"/>
                  </a:lnTo>
                  <a:lnTo>
                    <a:pt x="6" y="15"/>
                  </a:lnTo>
                  <a:lnTo>
                    <a:pt x="12" y="9"/>
                  </a:lnTo>
                  <a:lnTo>
                    <a:pt x="18" y="5"/>
                  </a:lnTo>
                  <a:lnTo>
                    <a:pt x="24" y="1"/>
                  </a:lnTo>
                  <a:lnTo>
                    <a:pt x="32" y="1"/>
                  </a:lnTo>
                  <a:lnTo>
                    <a:pt x="37" y="0"/>
                  </a:lnTo>
                  <a:lnTo>
                    <a:pt x="45" y="1"/>
                  </a:lnTo>
                  <a:lnTo>
                    <a:pt x="53" y="3"/>
                  </a:lnTo>
                  <a:lnTo>
                    <a:pt x="60" y="6"/>
                  </a:lnTo>
                  <a:lnTo>
                    <a:pt x="69" y="10"/>
                  </a:lnTo>
                  <a:lnTo>
                    <a:pt x="68" y="15"/>
                  </a:lnTo>
                  <a:lnTo>
                    <a:pt x="50" y="15"/>
                  </a:lnTo>
                  <a:lnTo>
                    <a:pt x="44" y="16"/>
                  </a:lnTo>
                  <a:lnTo>
                    <a:pt x="40" y="19"/>
                  </a:lnTo>
                  <a:lnTo>
                    <a:pt x="37" y="24"/>
                  </a:lnTo>
                  <a:lnTo>
                    <a:pt x="35" y="29"/>
                  </a:lnTo>
                  <a:lnTo>
                    <a:pt x="35" y="33"/>
                  </a:lnTo>
                  <a:lnTo>
                    <a:pt x="37" y="37"/>
                  </a:lnTo>
                  <a:lnTo>
                    <a:pt x="41" y="40"/>
                  </a:lnTo>
                  <a:lnTo>
                    <a:pt x="45" y="40"/>
                  </a:lnTo>
                  <a:lnTo>
                    <a:pt x="70" y="4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5" name="Line 84">
              <a:extLst>
                <a:ext uri="{FF2B5EF4-FFF2-40B4-BE49-F238E27FC236}">
                  <a16:creationId xmlns:a16="http://schemas.microsoft.com/office/drawing/2014/main" id="{DBE6728A-AD0F-4D43-AE1E-6A600E47B0A6}"/>
                </a:ext>
              </a:extLst>
            </p:cNvPr>
            <p:cNvSpPr>
              <a:spLocks noChangeAspect="1" noChangeShapeType="1"/>
            </p:cNvSpPr>
            <p:nvPr/>
          </p:nvSpPr>
          <p:spPr bwMode="auto">
            <a:xfrm flipV="1">
              <a:off x="999" y="1317"/>
              <a:ext cx="24" cy="40"/>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86" name="Freeform 85">
              <a:extLst>
                <a:ext uri="{FF2B5EF4-FFF2-40B4-BE49-F238E27FC236}">
                  <a16:creationId xmlns:a16="http://schemas.microsoft.com/office/drawing/2014/main" id="{8C00D53A-C93F-44AF-A487-C657DAF26F3E}"/>
                </a:ext>
              </a:extLst>
            </p:cNvPr>
            <p:cNvSpPr>
              <a:spLocks noChangeAspect="1"/>
            </p:cNvSpPr>
            <p:nvPr/>
          </p:nvSpPr>
          <p:spPr bwMode="auto">
            <a:xfrm>
              <a:off x="1164" y="1074"/>
              <a:ext cx="39" cy="33"/>
            </a:xfrm>
            <a:custGeom>
              <a:avLst/>
              <a:gdLst>
                <a:gd name="T0" fmla="*/ 0 w 15"/>
                <a:gd name="T1" fmla="*/ 13 h 14"/>
                <a:gd name="T2" fmla="*/ 1 w 15"/>
                <a:gd name="T3" fmla="*/ 10 h 14"/>
                <a:gd name="T4" fmla="*/ 3 w 15"/>
                <a:gd name="T5" fmla="*/ 7 h 14"/>
                <a:gd name="T6" fmla="*/ 6 w 15"/>
                <a:gd name="T7" fmla="*/ 3 h 14"/>
                <a:gd name="T8" fmla="*/ 8 w 15"/>
                <a:gd name="T9" fmla="*/ 2 h 14"/>
                <a:gd name="T10" fmla="*/ 11 w 15"/>
                <a:gd name="T11" fmla="*/ 1 h 14"/>
                <a:gd name="T12" fmla="*/ 14 w 15"/>
                <a:gd name="T13" fmla="*/ 0 h 14"/>
                <a:gd name="T14" fmla="*/ 0 60000 65536"/>
                <a:gd name="T15" fmla="*/ 0 60000 65536"/>
                <a:gd name="T16" fmla="*/ 0 60000 65536"/>
                <a:gd name="T17" fmla="*/ 0 60000 65536"/>
                <a:gd name="T18" fmla="*/ 0 60000 65536"/>
                <a:gd name="T19" fmla="*/ 0 60000 65536"/>
                <a:gd name="T20" fmla="*/ 0 60000 65536"/>
                <a:gd name="T21" fmla="*/ 0 w 15"/>
                <a:gd name="T22" fmla="*/ 0 h 14"/>
                <a:gd name="T23" fmla="*/ 15 w 1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4">
                  <a:moveTo>
                    <a:pt x="0" y="13"/>
                  </a:moveTo>
                  <a:lnTo>
                    <a:pt x="1" y="10"/>
                  </a:lnTo>
                  <a:lnTo>
                    <a:pt x="3" y="7"/>
                  </a:lnTo>
                  <a:lnTo>
                    <a:pt x="6" y="3"/>
                  </a:lnTo>
                  <a:lnTo>
                    <a:pt x="8" y="2"/>
                  </a:lnTo>
                  <a:lnTo>
                    <a:pt x="11" y="1"/>
                  </a:lnTo>
                  <a:lnTo>
                    <a:pt x="14"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7" name="Freeform 86">
              <a:extLst>
                <a:ext uri="{FF2B5EF4-FFF2-40B4-BE49-F238E27FC236}">
                  <a16:creationId xmlns:a16="http://schemas.microsoft.com/office/drawing/2014/main" id="{4CA09E30-B517-4143-B708-E2978BD4A994}"/>
                </a:ext>
              </a:extLst>
            </p:cNvPr>
            <p:cNvSpPr>
              <a:spLocks noChangeAspect="1"/>
            </p:cNvSpPr>
            <p:nvPr/>
          </p:nvSpPr>
          <p:spPr bwMode="auto">
            <a:xfrm>
              <a:off x="1271" y="1098"/>
              <a:ext cx="40" cy="28"/>
            </a:xfrm>
            <a:custGeom>
              <a:avLst/>
              <a:gdLst>
                <a:gd name="T0" fmla="*/ 0 w 15"/>
                <a:gd name="T1" fmla="*/ 0 h 12"/>
                <a:gd name="T2" fmla="*/ 5 w 15"/>
                <a:gd name="T3" fmla="*/ 1 h 12"/>
                <a:gd name="T4" fmla="*/ 9 w 15"/>
                <a:gd name="T5" fmla="*/ 4 h 12"/>
                <a:gd name="T6" fmla="*/ 14 w 15"/>
                <a:gd name="T7" fmla="*/ 11 h 12"/>
                <a:gd name="T8" fmla="*/ 0 60000 65536"/>
                <a:gd name="T9" fmla="*/ 0 60000 65536"/>
                <a:gd name="T10" fmla="*/ 0 60000 65536"/>
                <a:gd name="T11" fmla="*/ 0 60000 65536"/>
                <a:gd name="T12" fmla="*/ 0 w 15"/>
                <a:gd name="T13" fmla="*/ 0 h 12"/>
                <a:gd name="T14" fmla="*/ 15 w 15"/>
                <a:gd name="T15" fmla="*/ 12 h 12"/>
              </a:gdLst>
              <a:ahLst/>
              <a:cxnLst>
                <a:cxn ang="T8">
                  <a:pos x="T0" y="T1"/>
                </a:cxn>
                <a:cxn ang="T9">
                  <a:pos x="T2" y="T3"/>
                </a:cxn>
                <a:cxn ang="T10">
                  <a:pos x="T4" y="T5"/>
                </a:cxn>
                <a:cxn ang="T11">
                  <a:pos x="T6" y="T7"/>
                </a:cxn>
              </a:cxnLst>
              <a:rect l="T12" t="T13" r="T14" b="T15"/>
              <a:pathLst>
                <a:path w="15" h="12">
                  <a:moveTo>
                    <a:pt x="0" y="0"/>
                  </a:moveTo>
                  <a:lnTo>
                    <a:pt x="5" y="1"/>
                  </a:lnTo>
                  <a:lnTo>
                    <a:pt x="9" y="4"/>
                  </a:lnTo>
                  <a:lnTo>
                    <a:pt x="14" y="1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88" name="Line 87">
              <a:extLst>
                <a:ext uri="{FF2B5EF4-FFF2-40B4-BE49-F238E27FC236}">
                  <a16:creationId xmlns:a16="http://schemas.microsoft.com/office/drawing/2014/main" id="{E4E3FD42-41EC-4DA2-A61D-DC69CCAADF2A}"/>
                </a:ext>
              </a:extLst>
            </p:cNvPr>
            <p:cNvSpPr>
              <a:spLocks noChangeAspect="1" noChangeShapeType="1"/>
            </p:cNvSpPr>
            <p:nvPr/>
          </p:nvSpPr>
          <p:spPr bwMode="auto">
            <a:xfrm flipH="1">
              <a:off x="1285" y="1225"/>
              <a:ext cx="18" cy="5"/>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2389" name="Freeform 88">
              <a:extLst>
                <a:ext uri="{FF2B5EF4-FFF2-40B4-BE49-F238E27FC236}">
                  <a16:creationId xmlns:a16="http://schemas.microsoft.com/office/drawing/2014/main" id="{DFEBD32B-8680-40E3-B904-E4755DF84093}"/>
                </a:ext>
              </a:extLst>
            </p:cNvPr>
            <p:cNvSpPr>
              <a:spLocks noChangeAspect="1"/>
            </p:cNvSpPr>
            <p:nvPr/>
          </p:nvSpPr>
          <p:spPr bwMode="auto">
            <a:xfrm>
              <a:off x="1253" y="1126"/>
              <a:ext cx="52" cy="94"/>
            </a:xfrm>
            <a:custGeom>
              <a:avLst/>
              <a:gdLst>
                <a:gd name="T0" fmla="*/ 17 w 20"/>
                <a:gd name="T1" fmla="*/ 39 h 40"/>
                <a:gd name="T2" fmla="*/ 17 w 20"/>
                <a:gd name="T3" fmla="*/ 35 h 40"/>
                <a:gd name="T4" fmla="*/ 18 w 20"/>
                <a:gd name="T5" fmla="*/ 34 h 40"/>
                <a:gd name="T6" fmla="*/ 19 w 20"/>
                <a:gd name="T7" fmla="*/ 27 h 40"/>
                <a:gd name="T8" fmla="*/ 19 w 20"/>
                <a:gd name="T9" fmla="*/ 21 h 40"/>
                <a:gd name="T10" fmla="*/ 19 w 20"/>
                <a:gd name="T11" fmla="*/ 18 h 40"/>
                <a:gd name="T12" fmla="*/ 18 w 20"/>
                <a:gd name="T13" fmla="*/ 15 h 40"/>
                <a:gd name="T14" fmla="*/ 16 w 20"/>
                <a:gd name="T15" fmla="*/ 7 h 40"/>
                <a:gd name="T16" fmla="*/ 15 w 20"/>
                <a:gd name="T17" fmla="*/ 5 h 40"/>
                <a:gd name="T18" fmla="*/ 12 w 20"/>
                <a:gd name="T19" fmla="*/ 2 h 40"/>
                <a:gd name="T20" fmla="*/ 11 w 20"/>
                <a:gd name="T21" fmla="*/ 2 h 40"/>
                <a:gd name="T22" fmla="*/ 8 w 20"/>
                <a:gd name="T23" fmla="*/ 1 h 40"/>
                <a:gd name="T24" fmla="*/ 6 w 20"/>
                <a:gd name="T25" fmla="*/ 0 h 40"/>
                <a:gd name="T26" fmla="*/ 3 w 20"/>
                <a:gd name="T27" fmla="*/ 2 h 40"/>
                <a:gd name="T28" fmla="*/ 2 w 20"/>
                <a:gd name="T29" fmla="*/ 2 h 40"/>
                <a:gd name="T30" fmla="*/ 1 w 20"/>
                <a:gd name="T31" fmla="*/ 5 h 40"/>
                <a:gd name="T32" fmla="*/ 0 w 20"/>
                <a:gd name="T33" fmla="*/ 7 h 40"/>
                <a:gd name="T34" fmla="*/ 0 w 20"/>
                <a:gd name="T35" fmla="*/ 9 h 40"/>
                <a:gd name="T36" fmla="*/ 0 w 20"/>
                <a:gd name="T37" fmla="*/ 15 h 40"/>
                <a:gd name="T38" fmla="*/ 1 w 20"/>
                <a:gd name="T39" fmla="*/ 22 h 40"/>
                <a:gd name="T40" fmla="*/ 2 w 20"/>
                <a:gd name="T41" fmla="*/ 33 h 40"/>
                <a:gd name="T42" fmla="*/ 2 w 20"/>
                <a:gd name="T43" fmla="*/ 37 h 40"/>
                <a:gd name="T44" fmla="*/ 6 w 20"/>
                <a:gd name="T45" fmla="*/ 36 h 40"/>
                <a:gd name="T46" fmla="*/ 10 w 20"/>
                <a:gd name="T47" fmla="*/ 36 h 40"/>
                <a:gd name="T48" fmla="*/ 13 w 20"/>
                <a:gd name="T49" fmla="*/ 37 h 40"/>
                <a:gd name="T50" fmla="*/ 17 w 20"/>
                <a:gd name="T51" fmla="*/ 39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40"/>
                <a:gd name="T80" fmla="*/ 20 w 20"/>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40">
                  <a:moveTo>
                    <a:pt x="17" y="39"/>
                  </a:moveTo>
                  <a:lnTo>
                    <a:pt x="17" y="35"/>
                  </a:lnTo>
                  <a:lnTo>
                    <a:pt x="18" y="34"/>
                  </a:lnTo>
                  <a:lnTo>
                    <a:pt x="19" y="27"/>
                  </a:lnTo>
                  <a:lnTo>
                    <a:pt x="19" y="21"/>
                  </a:lnTo>
                  <a:lnTo>
                    <a:pt x="19" y="18"/>
                  </a:lnTo>
                  <a:lnTo>
                    <a:pt x="18" y="15"/>
                  </a:lnTo>
                  <a:lnTo>
                    <a:pt x="16" y="7"/>
                  </a:lnTo>
                  <a:lnTo>
                    <a:pt x="15" y="5"/>
                  </a:lnTo>
                  <a:lnTo>
                    <a:pt x="12" y="2"/>
                  </a:lnTo>
                  <a:lnTo>
                    <a:pt x="11" y="2"/>
                  </a:lnTo>
                  <a:lnTo>
                    <a:pt x="8" y="1"/>
                  </a:lnTo>
                  <a:lnTo>
                    <a:pt x="6" y="0"/>
                  </a:lnTo>
                  <a:lnTo>
                    <a:pt x="3" y="2"/>
                  </a:lnTo>
                  <a:lnTo>
                    <a:pt x="2" y="2"/>
                  </a:lnTo>
                  <a:lnTo>
                    <a:pt x="1" y="5"/>
                  </a:lnTo>
                  <a:lnTo>
                    <a:pt x="0" y="7"/>
                  </a:lnTo>
                  <a:lnTo>
                    <a:pt x="0" y="9"/>
                  </a:lnTo>
                  <a:lnTo>
                    <a:pt x="0" y="15"/>
                  </a:lnTo>
                  <a:lnTo>
                    <a:pt x="1" y="22"/>
                  </a:lnTo>
                  <a:lnTo>
                    <a:pt x="2" y="33"/>
                  </a:lnTo>
                  <a:lnTo>
                    <a:pt x="2" y="37"/>
                  </a:lnTo>
                  <a:lnTo>
                    <a:pt x="6" y="36"/>
                  </a:lnTo>
                  <a:lnTo>
                    <a:pt x="10" y="36"/>
                  </a:lnTo>
                  <a:lnTo>
                    <a:pt x="13" y="37"/>
                  </a:lnTo>
                  <a:lnTo>
                    <a:pt x="17" y="39"/>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0" name="Freeform 89">
              <a:extLst>
                <a:ext uri="{FF2B5EF4-FFF2-40B4-BE49-F238E27FC236}">
                  <a16:creationId xmlns:a16="http://schemas.microsoft.com/office/drawing/2014/main" id="{61625DFB-1F1E-4E41-B904-CCC1EA9580E6}"/>
                </a:ext>
              </a:extLst>
            </p:cNvPr>
            <p:cNvSpPr>
              <a:spLocks noChangeAspect="1"/>
            </p:cNvSpPr>
            <p:nvPr/>
          </p:nvSpPr>
          <p:spPr bwMode="auto">
            <a:xfrm>
              <a:off x="1261" y="1183"/>
              <a:ext cx="39" cy="28"/>
            </a:xfrm>
            <a:custGeom>
              <a:avLst/>
              <a:gdLst>
                <a:gd name="T0" fmla="*/ 7 w 15"/>
                <a:gd name="T1" fmla="*/ 0 h 12"/>
                <a:gd name="T2" fmla="*/ 11 w 15"/>
                <a:gd name="T3" fmla="*/ 1 h 12"/>
                <a:gd name="T4" fmla="*/ 12 w 15"/>
                <a:gd name="T5" fmla="*/ 2 h 12"/>
                <a:gd name="T6" fmla="*/ 14 w 15"/>
                <a:gd name="T7" fmla="*/ 4 h 12"/>
                <a:gd name="T8" fmla="*/ 12 w 15"/>
                <a:gd name="T9" fmla="*/ 8 h 12"/>
                <a:gd name="T10" fmla="*/ 9 w 15"/>
                <a:gd name="T11" fmla="*/ 9 h 12"/>
                <a:gd name="T12" fmla="*/ 7 w 15"/>
                <a:gd name="T13" fmla="*/ 11 h 12"/>
                <a:gd name="T14" fmla="*/ 4 w 15"/>
                <a:gd name="T15" fmla="*/ 9 h 12"/>
                <a:gd name="T16" fmla="*/ 0 w 15"/>
                <a:gd name="T17" fmla="*/ 8 h 12"/>
                <a:gd name="T18" fmla="*/ 0 w 15"/>
                <a:gd name="T19" fmla="*/ 4 h 12"/>
                <a:gd name="T20" fmla="*/ 0 w 15"/>
                <a:gd name="T21" fmla="*/ 2 h 12"/>
                <a:gd name="T22" fmla="*/ 4 w 15"/>
                <a:gd name="T23" fmla="*/ 1 h 12"/>
                <a:gd name="T24" fmla="*/ 7 w 15"/>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7" y="0"/>
                  </a:moveTo>
                  <a:lnTo>
                    <a:pt x="11" y="1"/>
                  </a:lnTo>
                  <a:lnTo>
                    <a:pt x="12" y="2"/>
                  </a:lnTo>
                  <a:lnTo>
                    <a:pt x="14" y="4"/>
                  </a:lnTo>
                  <a:lnTo>
                    <a:pt x="12" y="8"/>
                  </a:lnTo>
                  <a:lnTo>
                    <a:pt x="9" y="9"/>
                  </a:lnTo>
                  <a:lnTo>
                    <a:pt x="7" y="11"/>
                  </a:lnTo>
                  <a:lnTo>
                    <a:pt x="4" y="9"/>
                  </a:lnTo>
                  <a:lnTo>
                    <a:pt x="0" y="8"/>
                  </a:lnTo>
                  <a:lnTo>
                    <a:pt x="0" y="4"/>
                  </a:lnTo>
                  <a:lnTo>
                    <a:pt x="0" y="2"/>
                  </a:lnTo>
                  <a:lnTo>
                    <a:pt x="4" y="1"/>
                  </a:lnTo>
                  <a:lnTo>
                    <a:pt x="7"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1" name="Freeform 90">
              <a:extLst>
                <a:ext uri="{FF2B5EF4-FFF2-40B4-BE49-F238E27FC236}">
                  <a16:creationId xmlns:a16="http://schemas.microsoft.com/office/drawing/2014/main" id="{107CECEB-03C8-4693-AA62-5D17A98207EE}"/>
                </a:ext>
              </a:extLst>
            </p:cNvPr>
            <p:cNvSpPr>
              <a:spLocks noChangeAspect="1"/>
            </p:cNvSpPr>
            <p:nvPr/>
          </p:nvSpPr>
          <p:spPr bwMode="auto">
            <a:xfrm>
              <a:off x="1167" y="1114"/>
              <a:ext cx="94" cy="156"/>
            </a:xfrm>
            <a:custGeom>
              <a:avLst/>
              <a:gdLst>
                <a:gd name="T0" fmla="*/ 6 w 36"/>
                <a:gd name="T1" fmla="*/ 65 h 66"/>
                <a:gd name="T2" fmla="*/ 5 w 36"/>
                <a:gd name="T3" fmla="*/ 62 h 66"/>
                <a:gd name="T4" fmla="*/ 1 w 36"/>
                <a:gd name="T5" fmla="*/ 49 h 66"/>
                <a:gd name="T6" fmla="*/ 0 w 36"/>
                <a:gd name="T7" fmla="*/ 37 h 66"/>
                <a:gd name="T8" fmla="*/ 0 w 36"/>
                <a:gd name="T9" fmla="*/ 33 h 66"/>
                <a:gd name="T10" fmla="*/ 0 w 36"/>
                <a:gd name="T11" fmla="*/ 27 h 66"/>
                <a:gd name="T12" fmla="*/ 0 w 36"/>
                <a:gd name="T13" fmla="*/ 22 h 66"/>
                <a:gd name="T14" fmla="*/ 1 w 36"/>
                <a:gd name="T15" fmla="*/ 17 h 66"/>
                <a:gd name="T16" fmla="*/ 2 w 36"/>
                <a:gd name="T17" fmla="*/ 13 h 66"/>
                <a:gd name="T18" fmla="*/ 5 w 36"/>
                <a:gd name="T19" fmla="*/ 9 h 66"/>
                <a:gd name="T20" fmla="*/ 6 w 36"/>
                <a:gd name="T21" fmla="*/ 5 h 66"/>
                <a:gd name="T22" fmla="*/ 10 w 36"/>
                <a:gd name="T23" fmla="*/ 2 h 66"/>
                <a:gd name="T24" fmla="*/ 14 w 36"/>
                <a:gd name="T25" fmla="*/ 1 h 66"/>
                <a:gd name="T26" fmla="*/ 16 w 36"/>
                <a:gd name="T27" fmla="*/ 0 h 66"/>
                <a:gd name="T28" fmla="*/ 20 w 36"/>
                <a:gd name="T29" fmla="*/ 1 h 66"/>
                <a:gd name="T30" fmla="*/ 23 w 36"/>
                <a:gd name="T31" fmla="*/ 1 h 66"/>
                <a:gd name="T32" fmla="*/ 26 w 36"/>
                <a:gd name="T33" fmla="*/ 3 h 66"/>
                <a:gd name="T34" fmla="*/ 28 w 36"/>
                <a:gd name="T35" fmla="*/ 6 h 66"/>
                <a:gd name="T36" fmla="*/ 31 w 36"/>
                <a:gd name="T37" fmla="*/ 9 h 66"/>
                <a:gd name="T38" fmla="*/ 31 w 36"/>
                <a:gd name="T39" fmla="*/ 15 h 66"/>
                <a:gd name="T40" fmla="*/ 33 w 36"/>
                <a:gd name="T41" fmla="*/ 19 h 66"/>
                <a:gd name="T42" fmla="*/ 34 w 36"/>
                <a:gd name="T43" fmla="*/ 30 h 66"/>
                <a:gd name="T44" fmla="*/ 34 w 36"/>
                <a:gd name="T45" fmla="*/ 37 h 66"/>
                <a:gd name="T46" fmla="*/ 35 w 36"/>
                <a:gd name="T47" fmla="*/ 43 h 66"/>
                <a:gd name="T48" fmla="*/ 28 w 36"/>
                <a:gd name="T49" fmla="*/ 45 h 66"/>
                <a:gd name="T50" fmla="*/ 22 w 36"/>
                <a:gd name="T51" fmla="*/ 46 h 66"/>
                <a:gd name="T52" fmla="*/ 18 w 36"/>
                <a:gd name="T53" fmla="*/ 49 h 66"/>
                <a:gd name="T54" fmla="*/ 14 w 36"/>
                <a:gd name="T55" fmla="*/ 53 h 66"/>
                <a:gd name="T56" fmla="*/ 9 w 36"/>
                <a:gd name="T57" fmla="*/ 59 h 66"/>
                <a:gd name="T58" fmla="*/ 6 w 36"/>
                <a:gd name="T59" fmla="*/ 65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66"/>
                <a:gd name="T92" fmla="*/ 36 w 36"/>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66">
                  <a:moveTo>
                    <a:pt x="6" y="65"/>
                  </a:moveTo>
                  <a:lnTo>
                    <a:pt x="5" y="62"/>
                  </a:lnTo>
                  <a:lnTo>
                    <a:pt x="1" y="49"/>
                  </a:lnTo>
                  <a:lnTo>
                    <a:pt x="0" y="37"/>
                  </a:lnTo>
                  <a:lnTo>
                    <a:pt x="0" y="33"/>
                  </a:lnTo>
                  <a:lnTo>
                    <a:pt x="0" y="27"/>
                  </a:lnTo>
                  <a:lnTo>
                    <a:pt x="0" y="22"/>
                  </a:lnTo>
                  <a:lnTo>
                    <a:pt x="1" y="17"/>
                  </a:lnTo>
                  <a:lnTo>
                    <a:pt x="2" y="13"/>
                  </a:lnTo>
                  <a:lnTo>
                    <a:pt x="5" y="9"/>
                  </a:lnTo>
                  <a:lnTo>
                    <a:pt x="6" y="5"/>
                  </a:lnTo>
                  <a:lnTo>
                    <a:pt x="10" y="2"/>
                  </a:lnTo>
                  <a:lnTo>
                    <a:pt x="14" y="1"/>
                  </a:lnTo>
                  <a:lnTo>
                    <a:pt x="16" y="0"/>
                  </a:lnTo>
                  <a:lnTo>
                    <a:pt x="20" y="1"/>
                  </a:lnTo>
                  <a:lnTo>
                    <a:pt x="23" y="1"/>
                  </a:lnTo>
                  <a:lnTo>
                    <a:pt x="26" y="3"/>
                  </a:lnTo>
                  <a:lnTo>
                    <a:pt x="28" y="6"/>
                  </a:lnTo>
                  <a:lnTo>
                    <a:pt x="31" y="9"/>
                  </a:lnTo>
                  <a:lnTo>
                    <a:pt x="31" y="15"/>
                  </a:lnTo>
                  <a:lnTo>
                    <a:pt x="33" y="19"/>
                  </a:lnTo>
                  <a:lnTo>
                    <a:pt x="34" y="30"/>
                  </a:lnTo>
                  <a:lnTo>
                    <a:pt x="34" y="37"/>
                  </a:lnTo>
                  <a:lnTo>
                    <a:pt x="35" y="43"/>
                  </a:lnTo>
                  <a:lnTo>
                    <a:pt x="28" y="45"/>
                  </a:lnTo>
                  <a:lnTo>
                    <a:pt x="22" y="46"/>
                  </a:lnTo>
                  <a:lnTo>
                    <a:pt x="18" y="49"/>
                  </a:lnTo>
                  <a:lnTo>
                    <a:pt x="14" y="53"/>
                  </a:lnTo>
                  <a:lnTo>
                    <a:pt x="9" y="59"/>
                  </a:lnTo>
                  <a:lnTo>
                    <a:pt x="6" y="65"/>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2" name="Freeform 91">
              <a:extLst>
                <a:ext uri="{FF2B5EF4-FFF2-40B4-BE49-F238E27FC236}">
                  <a16:creationId xmlns:a16="http://schemas.microsoft.com/office/drawing/2014/main" id="{72A941C4-8B99-4592-97DB-A84F0B2E20E6}"/>
                </a:ext>
              </a:extLst>
            </p:cNvPr>
            <p:cNvSpPr>
              <a:spLocks noChangeAspect="1"/>
            </p:cNvSpPr>
            <p:nvPr/>
          </p:nvSpPr>
          <p:spPr bwMode="auto">
            <a:xfrm>
              <a:off x="1188" y="1190"/>
              <a:ext cx="36" cy="28"/>
            </a:xfrm>
            <a:custGeom>
              <a:avLst/>
              <a:gdLst>
                <a:gd name="T0" fmla="*/ 13 w 14"/>
                <a:gd name="T1" fmla="*/ 6 h 12"/>
                <a:gd name="T2" fmla="*/ 11 w 14"/>
                <a:gd name="T3" fmla="*/ 2 h 12"/>
                <a:gd name="T4" fmla="*/ 10 w 14"/>
                <a:gd name="T5" fmla="*/ 1 h 12"/>
                <a:gd name="T6" fmla="*/ 9 w 14"/>
                <a:gd name="T7" fmla="*/ 1 h 12"/>
                <a:gd name="T8" fmla="*/ 6 w 14"/>
                <a:gd name="T9" fmla="*/ 0 h 12"/>
                <a:gd name="T10" fmla="*/ 3 w 14"/>
                <a:gd name="T11" fmla="*/ 0 h 12"/>
                <a:gd name="T12" fmla="*/ 2 w 14"/>
                <a:gd name="T13" fmla="*/ 1 h 12"/>
                <a:gd name="T14" fmla="*/ 0 w 14"/>
                <a:gd name="T15" fmla="*/ 2 h 12"/>
                <a:gd name="T16" fmla="*/ 0 w 14"/>
                <a:gd name="T17" fmla="*/ 6 h 12"/>
                <a:gd name="T18" fmla="*/ 1 w 14"/>
                <a:gd name="T19" fmla="*/ 8 h 12"/>
                <a:gd name="T20" fmla="*/ 2 w 14"/>
                <a:gd name="T21" fmla="*/ 8 h 12"/>
                <a:gd name="T22" fmla="*/ 3 w 14"/>
                <a:gd name="T23" fmla="*/ 10 h 12"/>
                <a:gd name="T24" fmla="*/ 5 w 14"/>
                <a:gd name="T25" fmla="*/ 11 h 12"/>
                <a:gd name="T26" fmla="*/ 7 w 14"/>
                <a:gd name="T27" fmla="*/ 10 h 12"/>
                <a:gd name="T28" fmla="*/ 10 w 14"/>
                <a:gd name="T29" fmla="*/ 8 h 12"/>
                <a:gd name="T30" fmla="*/ 11 w 14"/>
                <a:gd name="T31" fmla="*/ 8 h 12"/>
                <a:gd name="T32" fmla="*/ 13 w 1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2"/>
                <a:gd name="T53" fmla="*/ 14 w 1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2">
                  <a:moveTo>
                    <a:pt x="13" y="6"/>
                  </a:moveTo>
                  <a:lnTo>
                    <a:pt x="11" y="2"/>
                  </a:lnTo>
                  <a:lnTo>
                    <a:pt x="10" y="1"/>
                  </a:lnTo>
                  <a:lnTo>
                    <a:pt x="9" y="1"/>
                  </a:lnTo>
                  <a:lnTo>
                    <a:pt x="6" y="0"/>
                  </a:lnTo>
                  <a:lnTo>
                    <a:pt x="3" y="0"/>
                  </a:lnTo>
                  <a:lnTo>
                    <a:pt x="2" y="1"/>
                  </a:lnTo>
                  <a:lnTo>
                    <a:pt x="0" y="2"/>
                  </a:lnTo>
                  <a:lnTo>
                    <a:pt x="0" y="6"/>
                  </a:lnTo>
                  <a:lnTo>
                    <a:pt x="1" y="8"/>
                  </a:lnTo>
                  <a:lnTo>
                    <a:pt x="2" y="8"/>
                  </a:lnTo>
                  <a:lnTo>
                    <a:pt x="3" y="10"/>
                  </a:lnTo>
                  <a:lnTo>
                    <a:pt x="5" y="11"/>
                  </a:lnTo>
                  <a:lnTo>
                    <a:pt x="7" y="10"/>
                  </a:lnTo>
                  <a:lnTo>
                    <a:pt x="10" y="8"/>
                  </a:lnTo>
                  <a:lnTo>
                    <a:pt x="11" y="8"/>
                  </a:lnTo>
                  <a:lnTo>
                    <a:pt x="13" y="6"/>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3" name="Freeform 92">
              <a:extLst>
                <a:ext uri="{FF2B5EF4-FFF2-40B4-BE49-F238E27FC236}">
                  <a16:creationId xmlns:a16="http://schemas.microsoft.com/office/drawing/2014/main" id="{BABCAA49-FDD0-456E-B399-1148303E2C43}"/>
                </a:ext>
              </a:extLst>
            </p:cNvPr>
            <p:cNvSpPr>
              <a:spLocks noChangeAspect="1"/>
            </p:cNvSpPr>
            <p:nvPr/>
          </p:nvSpPr>
          <p:spPr bwMode="auto">
            <a:xfrm>
              <a:off x="1536" y="1105"/>
              <a:ext cx="94" cy="78"/>
            </a:xfrm>
            <a:custGeom>
              <a:avLst/>
              <a:gdLst>
                <a:gd name="T0" fmla="*/ 31 w 36"/>
                <a:gd name="T1" fmla="*/ 2 h 33"/>
                <a:gd name="T2" fmla="*/ 27 w 36"/>
                <a:gd name="T3" fmla="*/ 1 h 33"/>
                <a:gd name="T4" fmla="*/ 21 w 36"/>
                <a:gd name="T5" fmla="*/ 0 h 33"/>
                <a:gd name="T6" fmla="*/ 16 w 36"/>
                <a:gd name="T7" fmla="*/ 1 h 33"/>
                <a:gd name="T8" fmla="*/ 11 w 36"/>
                <a:gd name="T9" fmla="*/ 2 h 33"/>
                <a:gd name="T10" fmla="*/ 5 w 36"/>
                <a:gd name="T11" fmla="*/ 7 h 33"/>
                <a:gd name="T12" fmla="*/ 2 w 36"/>
                <a:gd name="T13" fmla="*/ 13 h 33"/>
                <a:gd name="T14" fmla="*/ 1 w 36"/>
                <a:gd name="T15" fmla="*/ 16 h 33"/>
                <a:gd name="T16" fmla="*/ 0 w 36"/>
                <a:gd name="T17" fmla="*/ 19 h 33"/>
                <a:gd name="T18" fmla="*/ 0 w 36"/>
                <a:gd name="T19" fmla="*/ 23 h 33"/>
                <a:gd name="T20" fmla="*/ 1 w 36"/>
                <a:gd name="T21" fmla="*/ 26 h 33"/>
                <a:gd name="T22" fmla="*/ 2 w 36"/>
                <a:gd name="T23" fmla="*/ 29 h 33"/>
                <a:gd name="T24" fmla="*/ 4 w 36"/>
                <a:gd name="T25" fmla="*/ 30 h 33"/>
                <a:gd name="T26" fmla="*/ 6 w 36"/>
                <a:gd name="T27" fmla="*/ 31 h 33"/>
                <a:gd name="T28" fmla="*/ 10 w 36"/>
                <a:gd name="T29" fmla="*/ 32 h 33"/>
                <a:gd name="T30" fmla="*/ 11 w 36"/>
                <a:gd name="T31" fmla="*/ 32 h 33"/>
                <a:gd name="T32" fmla="*/ 16 w 36"/>
                <a:gd name="T33" fmla="*/ 31 h 33"/>
                <a:gd name="T34" fmla="*/ 21 w 36"/>
                <a:gd name="T35" fmla="*/ 30 h 33"/>
                <a:gd name="T36" fmla="*/ 25 w 36"/>
                <a:gd name="T37" fmla="*/ 27 h 33"/>
                <a:gd name="T38" fmla="*/ 29 w 36"/>
                <a:gd name="T39" fmla="*/ 24 h 33"/>
                <a:gd name="T40" fmla="*/ 32 w 36"/>
                <a:gd name="T41" fmla="*/ 20 h 33"/>
                <a:gd name="T42" fmla="*/ 34 w 36"/>
                <a:gd name="T43" fmla="*/ 16 h 33"/>
                <a:gd name="T44" fmla="*/ 35 w 36"/>
                <a:gd name="T45" fmla="*/ 11 h 33"/>
                <a:gd name="T46" fmla="*/ 33 w 36"/>
                <a:gd name="T47" fmla="*/ 6 h 33"/>
                <a:gd name="T48" fmla="*/ 32 w 36"/>
                <a:gd name="T49" fmla="*/ 3 h 33"/>
                <a:gd name="T50" fmla="*/ 31 w 36"/>
                <a:gd name="T51" fmla="*/ 2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33"/>
                <a:gd name="T80" fmla="*/ 36 w 36"/>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33">
                  <a:moveTo>
                    <a:pt x="31" y="2"/>
                  </a:moveTo>
                  <a:lnTo>
                    <a:pt x="27" y="1"/>
                  </a:lnTo>
                  <a:lnTo>
                    <a:pt x="21" y="0"/>
                  </a:lnTo>
                  <a:lnTo>
                    <a:pt x="16" y="1"/>
                  </a:lnTo>
                  <a:lnTo>
                    <a:pt x="11" y="2"/>
                  </a:lnTo>
                  <a:lnTo>
                    <a:pt x="5" y="7"/>
                  </a:lnTo>
                  <a:lnTo>
                    <a:pt x="2" y="13"/>
                  </a:lnTo>
                  <a:lnTo>
                    <a:pt x="1" y="16"/>
                  </a:lnTo>
                  <a:lnTo>
                    <a:pt x="0" y="19"/>
                  </a:lnTo>
                  <a:lnTo>
                    <a:pt x="0" y="23"/>
                  </a:lnTo>
                  <a:lnTo>
                    <a:pt x="1" y="26"/>
                  </a:lnTo>
                  <a:lnTo>
                    <a:pt x="2" y="29"/>
                  </a:lnTo>
                  <a:lnTo>
                    <a:pt x="4" y="30"/>
                  </a:lnTo>
                  <a:lnTo>
                    <a:pt x="6" y="31"/>
                  </a:lnTo>
                  <a:lnTo>
                    <a:pt x="10" y="32"/>
                  </a:lnTo>
                  <a:lnTo>
                    <a:pt x="11" y="32"/>
                  </a:lnTo>
                  <a:lnTo>
                    <a:pt x="16" y="31"/>
                  </a:lnTo>
                  <a:lnTo>
                    <a:pt x="21" y="30"/>
                  </a:lnTo>
                  <a:lnTo>
                    <a:pt x="25" y="27"/>
                  </a:lnTo>
                  <a:lnTo>
                    <a:pt x="29" y="24"/>
                  </a:lnTo>
                  <a:lnTo>
                    <a:pt x="32" y="20"/>
                  </a:lnTo>
                  <a:lnTo>
                    <a:pt x="34" y="16"/>
                  </a:lnTo>
                  <a:lnTo>
                    <a:pt x="35" y="11"/>
                  </a:lnTo>
                  <a:lnTo>
                    <a:pt x="33" y="6"/>
                  </a:lnTo>
                  <a:lnTo>
                    <a:pt x="32" y="3"/>
                  </a:lnTo>
                  <a:lnTo>
                    <a:pt x="31" y="2"/>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4" name="Freeform 93">
              <a:extLst>
                <a:ext uri="{FF2B5EF4-FFF2-40B4-BE49-F238E27FC236}">
                  <a16:creationId xmlns:a16="http://schemas.microsoft.com/office/drawing/2014/main" id="{9C226C9E-6178-4A31-8759-5D974925D2A5}"/>
                </a:ext>
              </a:extLst>
            </p:cNvPr>
            <p:cNvSpPr>
              <a:spLocks noChangeAspect="1"/>
            </p:cNvSpPr>
            <p:nvPr/>
          </p:nvSpPr>
          <p:spPr bwMode="auto">
            <a:xfrm>
              <a:off x="1300" y="1242"/>
              <a:ext cx="110" cy="250"/>
            </a:xfrm>
            <a:custGeom>
              <a:avLst/>
              <a:gdLst>
                <a:gd name="T0" fmla="*/ 19 w 42"/>
                <a:gd name="T1" fmla="*/ 105 h 106"/>
                <a:gd name="T2" fmla="*/ 19 w 42"/>
                <a:gd name="T3" fmla="*/ 83 h 106"/>
                <a:gd name="T4" fmla="*/ 21 w 42"/>
                <a:gd name="T5" fmla="*/ 70 h 106"/>
                <a:gd name="T6" fmla="*/ 22 w 42"/>
                <a:gd name="T7" fmla="*/ 55 h 106"/>
                <a:gd name="T8" fmla="*/ 25 w 42"/>
                <a:gd name="T9" fmla="*/ 42 h 106"/>
                <a:gd name="T10" fmla="*/ 29 w 42"/>
                <a:gd name="T11" fmla="*/ 30 h 106"/>
                <a:gd name="T12" fmla="*/ 33 w 42"/>
                <a:gd name="T13" fmla="*/ 18 h 106"/>
                <a:gd name="T14" fmla="*/ 38 w 42"/>
                <a:gd name="T15" fmla="*/ 6 h 106"/>
                <a:gd name="T16" fmla="*/ 41 w 42"/>
                <a:gd name="T17" fmla="*/ 0 h 106"/>
                <a:gd name="T18" fmla="*/ 37 w 42"/>
                <a:gd name="T19" fmla="*/ 3 h 106"/>
                <a:gd name="T20" fmla="*/ 32 w 42"/>
                <a:gd name="T21" fmla="*/ 8 h 106"/>
                <a:gd name="T22" fmla="*/ 29 w 42"/>
                <a:gd name="T23" fmla="*/ 13 h 106"/>
                <a:gd name="T24" fmla="*/ 26 w 42"/>
                <a:gd name="T25" fmla="*/ 18 h 106"/>
                <a:gd name="T26" fmla="*/ 17 w 42"/>
                <a:gd name="T27" fmla="*/ 33 h 106"/>
                <a:gd name="T28" fmla="*/ 10 w 42"/>
                <a:gd name="T29" fmla="*/ 49 h 106"/>
                <a:gd name="T30" fmla="*/ 2 w 42"/>
                <a:gd name="T31" fmla="*/ 78 h 106"/>
                <a:gd name="T32" fmla="*/ 0 w 42"/>
                <a:gd name="T33" fmla="*/ 84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6"/>
                <a:gd name="T53" fmla="*/ 42 w 4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6">
                  <a:moveTo>
                    <a:pt x="19" y="105"/>
                  </a:moveTo>
                  <a:lnTo>
                    <a:pt x="19" y="83"/>
                  </a:lnTo>
                  <a:lnTo>
                    <a:pt x="21" y="70"/>
                  </a:lnTo>
                  <a:lnTo>
                    <a:pt x="22" y="55"/>
                  </a:lnTo>
                  <a:lnTo>
                    <a:pt x="25" y="42"/>
                  </a:lnTo>
                  <a:lnTo>
                    <a:pt x="29" y="30"/>
                  </a:lnTo>
                  <a:lnTo>
                    <a:pt x="33" y="18"/>
                  </a:lnTo>
                  <a:lnTo>
                    <a:pt x="38" y="6"/>
                  </a:lnTo>
                  <a:lnTo>
                    <a:pt x="41" y="0"/>
                  </a:lnTo>
                  <a:lnTo>
                    <a:pt x="37" y="3"/>
                  </a:lnTo>
                  <a:lnTo>
                    <a:pt x="32" y="8"/>
                  </a:lnTo>
                  <a:lnTo>
                    <a:pt x="29" y="13"/>
                  </a:lnTo>
                  <a:lnTo>
                    <a:pt x="26" y="18"/>
                  </a:lnTo>
                  <a:lnTo>
                    <a:pt x="17" y="33"/>
                  </a:lnTo>
                  <a:lnTo>
                    <a:pt x="10" y="49"/>
                  </a:lnTo>
                  <a:lnTo>
                    <a:pt x="2" y="78"/>
                  </a:lnTo>
                  <a:lnTo>
                    <a:pt x="0" y="84"/>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5" name="Freeform 94">
              <a:extLst>
                <a:ext uri="{FF2B5EF4-FFF2-40B4-BE49-F238E27FC236}">
                  <a16:creationId xmlns:a16="http://schemas.microsoft.com/office/drawing/2014/main" id="{4B82A520-F3E9-4FA7-BC48-F793A218E6B9}"/>
                </a:ext>
              </a:extLst>
            </p:cNvPr>
            <p:cNvSpPr>
              <a:spLocks noChangeAspect="1"/>
            </p:cNvSpPr>
            <p:nvPr/>
          </p:nvSpPr>
          <p:spPr bwMode="auto">
            <a:xfrm>
              <a:off x="1546" y="1107"/>
              <a:ext cx="76" cy="38"/>
            </a:xfrm>
            <a:custGeom>
              <a:avLst/>
              <a:gdLst>
                <a:gd name="T0" fmla="*/ 0 w 29"/>
                <a:gd name="T1" fmla="*/ 15 h 16"/>
                <a:gd name="T2" fmla="*/ 2 w 29"/>
                <a:gd name="T3" fmla="*/ 10 h 16"/>
                <a:gd name="T4" fmla="*/ 4 w 29"/>
                <a:gd name="T5" fmla="*/ 6 h 16"/>
                <a:gd name="T6" fmla="*/ 5 w 29"/>
                <a:gd name="T7" fmla="*/ 5 h 16"/>
                <a:gd name="T8" fmla="*/ 9 w 29"/>
                <a:gd name="T9" fmla="*/ 3 h 16"/>
                <a:gd name="T10" fmla="*/ 11 w 29"/>
                <a:gd name="T11" fmla="*/ 2 h 16"/>
                <a:gd name="T12" fmla="*/ 15 w 29"/>
                <a:gd name="T13" fmla="*/ 1 h 16"/>
                <a:gd name="T14" fmla="*/ 18 w 29"/>
                <a:gd name="T15" fmla="*/ 0 h 16"/>
                <a:gd name="T16" fmla="*/ 21 w 29"/>
                <a:gd name="T17" fmla="*/ 0 h 16"/>
                <a:gd name="T18" fmla="*/ 25 w 29"/>
                <a:gd name="T19" fmla="*/ 1 h 16"/>
                <a:gd name="T20" fmla="*/ 28 w 29"/>
                <a:gd name="T21" fmla="*/ 2 h 16"/>
                <a:gd name="T22" fmla="*/ 22 w 29"/>
                <a:gd name="T23" fmla="*/ 1 h 16"/>
                <a:gd name="T24" fmla="*/ 18 w 29"/>
                <a:gd name="T25" fmla="*/ 1 h 16"/>
                <a:gd name="T26" fmla="*/ 14 w 29"/>
                <a:gd name="T27" fmla="*/ 2 h 16"/>
                <a:gd name="T28" fmla="*/ 11 w 29"/>
                <a:gd name="T29" fmla="*/ 3 h 16"/>
                <a:gd name="T30" fmla="*/ 9 w 29"/>
                <a:gd name="T31" fmla="*/ 6 h 16"/>
                <a:gd name="T32" fmla="*/ 5 w 29"/>
                <a:gd name="T33" fmla="*/ 10 h 16"/>
                <a:gd name="T34" fmla="*/ 3 w 29"/>
                <a:gd name="T35" fmla="*/ 15 h 16"/>
                <a:gd name="T36" fmla="*/ 0 w 29"/>
                <a:gd name="T37" fmla="*/ 15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16"/>
                <a:gd name="T59" fmla="*/ 29 w 2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16">
                  <a:moveTo>
                    <a:pt x="0" y="15"/>
                  </a:moveTo>
                  <a:lnTo>
                    <a:pt x="2" y="10"/>
                  </a:lnTo>
                  <a:lnTo>
                    <a:pt x="4" y="6"/>
                  </a:lnTo>
                  <a:lnTo>
                    <a:pt x="5" y="5"/>
                  </a:lnTo>
                  <a:lnTo>
                    <a:pt x="9" y="3"/>
                  </a:lnTo>
                  <a:lnTo>
                    <a:pt x="11" y="2"/>
                  </a:lnTo>
                  <a:lnTo>
                    <a:pt x="15" y="1"/>
                  </a:lnTo>
                  <a:lnTo>
                    <a:pt x="18" y="0"/>
                  </a:lnTo>
                  <a:lnTo>
                    <a:pt x="21" y="0"/>
                  </a:lnTo>
                  <a:lnTo>
                    <a:pt x="25" y="1"/>
                  </a:lnTo>
                  <a:lnTo>
                    <a:pt x="28" y="2"/>
                  </a:lnTo>
                  <a:lnTo>
                    <a:pt x="22" y="1"/>
                  </a:lnTo>
                  <a:lnTo>
                    <a:pt x="18" y="1"/>
                  </a:lnTo>
                  <a:lnTo>
                    <a:pt x="14" y="2"/>
                  </a:lnTo>
                  <a:lnTo>
                    <a:pt x="11" y="3"/>
                  </a:lnTo>
                  <a:lnTo>
                    <a:pt x="9" y="6"/>
                  </a:lnTo>
                  <a:lnTo>
                    <a:pt x="5" y="10"/>
                  </a:lnTo>
                  <a:lnTo>
                    <a:pt x="3" y="15"/>
                  </a:lnTo>
                  <a:lnTo>
                    <a:pt x="0" y="15"/>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6" name="Freeform 95">
              <a:extLst>
                <a:ext uri="{FF2B5EF4-FFF2-40B4-BE49-F238E27FC236}">
                  <a16:creationId xmlns:a16="http://schemas.microsoft.com/office/drawing/2014/main" id="{D0B3E805-A76E-4AF1-8567-365C5D5A66D6}"/>
                </a:ext>
              </a:extLst>
            </p:cNvPr>
            <p:cNvSpPr>
              <a:spLocks noChangeAspect="1"/>
            </p:cNvSpPr>
            <p:nvPr/>
          </p:nvSpPr>
          <p:spPr bwMode="auto">
            <a:xfrm>
              <a:off x="1316" y="1133"/>
              <a:ext cx="180" cy="87"/>
            </a:xfrm>
            <a:custGeom>
              <a:avLst/>
              <a:gdLst>
                <a:gd name="T0" fmla="*/ 0 w 69"/>
                <a:gd name="T1" fmla="*/ 36 h 37"/>
                <a:gd name="T2" fmla="*/ 7 w 69"/>
                <a:gd name="T3" fmla="*/ 28 h 37"/>
                <a:gd name="T4" fmla="*/ 19 w 69"/>
                <a:gd name="T5" fmla="*/ 15 h 37"/>
                <a:gd name="T6" fmla="*/ 30 w 69"/>
                <a:gd name="T7" fmla="*/ 8 h 37"/>
                <a:gd name="T8" fmla="*/ 37 w 69"/>
                <a:gd name="T9" fmla="*/ 5 h 37"/>
                <a:gd name="T10" fmla="*/ 44 w 69"/>
                <a:gd name="T11" fmla="*/ 1 h 37"/>
                <a:gd name="T12" fmla="*/ 52 w 69"/>
                <a:gd name="T13" fmla="*/ 0 h 37"/>
                <a:gd name="T14" fmla="*/ 61 w 69"/>
                <a:gd name="T15" fmla="*/ 0 h 37"/>
                <a:gd name="T16" fmla="*/ 68 w 69"/>
                <a:gd name="T17" fmla="*/ 1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7"/>
                <a:gd name="T29" fmla="*/ 69 w 6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7">
                  <a:moveTo>
                    <a:pt x="0" y="36"/>
                  </a:moveTo>
                  <a:lnTo>
                    <a:pt x="7" y="28"/>
                  </a:lnTo>
                  <a:lnTo>
                    <a:pt x="19" y="15"/>
                  </a:lnTo>
                  <a:lnTo>
                    <a:pt x="30" y="8"/>
                  </a:lnTo>
                  <a:lnTo>
                    <a:pt x="37" y="5"/>
                  </a:lnTo>
                  <a:lnTo>
                    <a:pt x="44" y="1"/>
                  </a:lnTo>
                  <a:lnTo>
                    <a:pt x="52" y="0"/>
                  </a:lnTo>
                  <a:lnTo>
                    <a:pt x="61" y="0"/>
                  </a:lnTo>
                  <a:lnTo>
                    <a:pt x="68" y="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7" name="Freeform 96">
              <a:extLst>
                <a:ext uri="{FF2B5EF4-FFF2-40B4-BE49-F238E27FC236}">
                  <a16:creationId xmlns:a16="http://schemas.microsoft.com/office/drawing/2014/main" id="{EDEA848F-BA9C-4527-99B8-1837F8EFACAC}"/>
                </a:ext>
              </a:extLst>
            </p:cNvPr>
            <p:cNvSpPr>
              <a:spLocks noChangeAspect="1"/>
            </p:cNvSpPr>
            <p:nvPr/>
          </p:nvSpPr>
          <p:spPr bwMode="auto">
            <a:xfrm>
              <a:off x="764" y="1185"/>
              <a:ext cx="261" cy="94"/>
            </a:xfrm>
            <a:custGeom>
              <a:avLst/>
              <a:gdLst>
                <a:gd name="T0" fmla="*/ 0 w 100"/>
                <a:gd name="T1" fmla="*/ 39 h 40"/>
                <a:gd name="T2" fmla="*/ 1 w 100"/>
                <a:gd name="T3" fmla="*/ 29 h 40"/>
                <a:gd name="T4" fmla="*/ 4 w 100"/>
                <a:gd name="T5" fmla="*/ 20 h 40"/>
                <a:gd name="T6" fmla="*/ 10 w 100"/>
                <a:gd name="T7" fmla="*/ 13 h 40"/>
                <a:gd name="T8" fmla="*/ 18 w 100"/>
                <a:gd name="T9" fmla="*/ 6 h 40"/>
                <a:gd name="T10" fmla="*/ 24 w 100"/>
                <a:gd name="T11" fmla="*/ 2 h 40"/>
                <a:gd name="T12" fmla="*/ 33 w 100"/>
                <a:gd name="T13" fmla="*/ 1 h 40"/>
                <a:gd name="T14" fmla="*/ 42 w 100"/>
                <a:gd name="T15" fmla="*/ 0 h 40"/>
                <a:gd name="T16" fmla="*/ 52 w 100"/>
                <a:gd name="T17" fmla="*/ 0 h 40"/>
                <a:gd name="T18" fmla="*/ 65 w 100"/>
                <a:gd name="T19" fmla="*/ 0 h 40"/>
                <a:gd name="T20" fmla="*/ 76 w 100"/>
                <a:gd name="T21" fmla="*/ 1 h 40"/>
                <a:gd name="T22" fmla="*/ 91 w 100"/>
                <a:gd name="T23" fmla="*/ 3 h 40"/>
                <a:gd name="T24" fmla="*/ 99 w 100"/>
                <a:gd name="T25" fmla="*/ 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40"/>
                <a:gd name="T41" fmla="*/ 100 w 10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40">
                  <a:moveTo>
                    <a:pt x="0" y="39"/>
                  </a:moveTo>
                  <a:lnTo>
                    <a:pt x="1" y="29"/>
                  </a:lnTo>
                  <a:lnTo>
                    <a:pt x="4" y="20"/>
                  </a:lnTo>
                  <a:lnTo>
                    <a:pt x="10" y="13"/>
                  </a:lnTo>
                  <a:lnTo>
                    <a:pt x="18" y="6"/>
                  </a:lnTo>
                  <a:lnTo>
                    <a:pt x="24" y="2"/>
                  </a:lnTo>
                  <a:lnTo>
                    <a:pt x="33" y="1"/>
                  </a:lnTo>
                  <a:lnTo>
                    <a:pt x="42" y="0"/>
                  </a:lnTo>
                  <a:lnTo>
                    <a:pt x="52" y="0"/>
                  </a:lnTo>
                  <a:lnTo>
                    <a:pt x="65" y="0"/>
                  </a:lnTo>
                  <a:lnTo>
                    <a:pt x="76" y="1"/>
                  </a:lnTo>
                  <a:lnTo>
                    <a:pt x="91" y="3"/>
                  </a:lnTo>
                  <a:lnTo>
                    <a:pt x="99" y="6"/>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8" name="Freeform 97">
              <a:extLst>
                <a:ext uri="{FF2B5EF4-FFF2-40B4-BE49-F238E27FC236}">
                  <a16:creationId xmlns:a16="http://schemas.microsoft.com/office/drawing/2014/main" id="{732A0959-4ED0-47E5-A0AA-6807D9D48246}"/>
                </a:ext>
              </a:extLst>
            </p:cNvPr>
            <p:cNvSpPr>
              <a:spLocks noChangeAspect="1"/>
            </p:cNvSpPr>
            <p:nvPr/>
          </p:nvSpPr>
          <p:spPr bwMode="auto">
            <a:xfrm>
              <a:off x="1028" y="1145"/>
              <a:ext cx="120" cy="42"/>
            </a:xfrm>
            <a:custGeom>
              <a:avLst/>
              <a:gdLst>
                <a:gd name="T0" fmla="*/ 0 w 46"/>
                <a:gd name="T1" fmla="*/ 17 h 18"/>
                <a:gd name="T2" fmla="*/ 3 w 46"/>
                <a:gd name="T3" fmla="*/ 11 h 18"/>
                <a:gd name="T4" fmla="*/ 10 w 46"/>
                <a:gd name="T5" fmla="*/ 6 h 18"/>
                <a:gd name="T6" fmla="*/ 19 w 46"/>
                <a:gd name="T7" fmla="*/ 2 h 18"/>
                <a:gd name="T8" fmla="*/ 27 w 46"/>
                <a:gd name="T9" fmla="*/ 1 h 18"/>
                <a:gd name="T10" fmla="*/ 38 w 46"/>
                <a:gd name="T11" fmla="*/ 0 h 18"/>
                <a:gd name="T12" fmla="*/ 45 w 46"/>
                <a:gd name="T13" fmla="*/ 1 h 18"/>
                <a:gd name="T14" fmla="*/ 0 60000 65536"/>
                <a:gd name="T15" fmla="*/ 0 60000 65536"/>
                <a:gd name="T16" fmla="*/ 0 60000 65536"/>
                <a:gd name="T17" fmla="*/ 0 60000 65536"/>
                <a:gd name="T18" fmla="*/ 0 60000 65536"/>
                <a:gd name="T19" fmla="*/ 0 60000 65536"/>
                <a:gd name="T20" fmla="*/ 0 60000 65536"/>
                <a:gd name="T21" fmla="*/ 0 w 46"/>
                <a:gd name="T22" fmla="*/ 0 h 18"/>
                <a:gd name="T23" fmla="*/ 46 w 4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8">
                  <a:moveTo>
                    <a:pt x="0" y="17"/>
                  </a:moveTo>
                  <a:lnTo>
                    <a:pt x="3" y="11"/>
                  </a:lnTo>
                  <a:lnTo>
                    <a:pt x="10" y="6"/>
                  </a:lnTo>
                  <a:lnTo>
                    <a:pt x="19" y="2"/>
                  </a:lnTo>
                  <a:lnTo>
                    <a:pt x="27" y="1"/>
                  </a:lnTo>
                  <a:lnTo>
                    <a:pt x="38" y="0"/>
                  </a:lnTo>
                  <a:lnTo>
                    <a:pt x="45" y="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399" name="Freeform 98">
              <a:extLst>
                <a:ext uri="{FF2B5EF4-FFF2-40B4-BE49-F238E27FC236}">
                  <a16:creationId xmlns:a16="http://schemas.microsoft.com/office/drawing/2014/main" id="{F0D9E9D5-D18A-450F-9C24-C9695C1F68EA}"/>
                </a:ext>
              </a:extLst>
            </p:cNvPr>
            <p:cNvSpPr>
              <a:spLocks noChangeAspect="1"/>
            </p:cNvSpPr>
            <p:nvPr/>
          </p:nvSpPr>
          <p:spPr bwMode="auto">
            <a:xfrm>
              <a:off x="1342" y="1428"/>
              <a:ext cx="346" cy="137"/>
            </a:xfrm>
            <a:custGeom>
              <a:avLst/>
              <a:gdLst>
                <a:gd name="T0" fmla="*/ 0 w 132"/>
                <a:gd name="T1" fmla="*/ 57 h 58"/>
                <a:gd name="T2" fmla="*/ 10 w 132"/>
                <a:gd name="T3" fmla="*/ 53 h 58"/>
                <a:gd name="T4" fmla="*/ 19 w 132"/>
                <a:gd name="T5" fmla="*/ 48 h 58"/>
                <a:gd name="T6" fmla="*/ 29 w 132"/>
                <a:gd name="T7" fmla="*/ 42 h 58"/>
                <a:gd name="T8" fmla="*/ 41 w 132"/>
                <a:gd name="T9" fmla="*/ 34 h 58"/>
                <a:gd name="T10" fmla="*/ 51 w 132"/>
                <a:gd name="T11" fmla="*/ 27 h 58"/>
                <a:gd name="T12" fmla="*/ 59 w 132"/>
                <a:gd name="T13" fmla="*/ 19 h 58"/>
                <a:gd name="T14" fmla="*/ 69 w 132"/>
                <a:gd name="T15" fmla="*/ 13 h 58"/>
                <a:gd name="T16" fmla="*/ 77 w 132"/>
                <a:gd name="T17" fmla="*/ 8 h 58"/>
                <a:gd name="T18" fmla="*/ 82 w 132"/>
                <a:gd name="T19" fmla="*/ 4 h 58"/>
                <a:gd name="T20" fmla="*/ 89 w 132"/>
                <a:gd name="T21" fmla="*/ 1 h 58"/>
                <a:gd name="T22" fmla="*/ 94 w 132"/>
                <a:gd name="T23" fmla="*/ 1 h 58"/>
                <a:gd name="T24" fmla="*/ 99 w 132"/>
                <a:gd name="T25" fmla="*/ 0 h 58"/>
                <a:gd name="T26" fmla="*/ 106 w 132"/>
                <a:gd name="T27" fmla="*/ 0 h 58"/>
                <a:gd name="T28" fmla="*/ 112 w 132"/>
                <a:gd name="T29" fmla="*/ 1 h 58"/>
                <a:gd name="T30" fmla="*/ 119 w 132"/>
                <a:gd name="T31" fmla="*/ 2 h 58"/>
                <a:gd name="T32" fmla="*/ 124 w 132"/>
                <a:gd name="T33" fmla="*/ 5 h 58"/>
                <a:gd name="T34" fmla="*/ 128 w 132"/>
                <a:gd name="T35" fmla="*/ 8 h 58"/>
                <a:gd name="T36" fmla="*/ 131 w 132"/>
                <a:gd name="T37" fmla="*/ 11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8"/>
                <a:gd name="T59" fmla="*/ 132 w 132"/>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8">
                  <a:moveTo>
                    <a:pt x="0" y="57"/>
                  </a:moveTo>
                  <a:lnTo>
                    <a:pt x="10" y="53"/>
                  </a:lnTo>
                  <a:lnTo>
                    <a:pt x="19" y="48"/>
                  </a:lnTo>
                  <a:lnTo>
                    <a:pt x="29" y="42"/>
                  </a:lnTo>
                  <a:lnTo>
                    <a:pt x="41" y="34"/>
                  </a:lnTo>
                  <a:lnTo>
                    <a:pt x="51" y="27"/>
                  </a:lnTo>
                  <a:lnTo>
                    <a:pt x="59" y="19"/>
                  </a:lnTo>
                  <a:lnTo>
                    <a:pt x="69" y="13"/>
                  </a:lnTo>
                  <a:lnTo>
                    <a:pt x="77" y="8"/>
                  </a:lnTo>
                  <a:lnTo>
                    <a:pt x="82" y="4"/>
                  </a:lnTo>
                  <a:lnTo>
                    <a:pt x="89" y="1"/>
                  </a:lnTo>
                  <a:lnTo>
                    <a:pt x="94" y="1"/>
                  </a:lnTo>
                  <a:lnTo>
                    <a:pt x="99" y="0"/>
                  </a:lnTo>
                  <a:lnTo>
                    <a:pt x="106" y="0"/>
                  </a:lnTo>
                  <a:lnTo>
                    <a:pt x="112" y="1"/>
                  </a:lnTo>
                  <a:lnTo>
                    <a:pt x="119" y="2"/>
                  </a:lnTo>
                  <a:lnTo>
                    <a:pt x="124" y="5"/>
                  </a:lnTo>
                  <a:lnTo>
                    <a:pt x="128" y="8"/>
                  </a:lnTo>
                  <a:lnTo>
                    <a:pt x="131" y="11"/>
                  </a:lnTo>
                </a:path>
              </a:pathLst>
            </a:custGeom>
            <a:solidFill>
              <a:srgbClr val="EAEAEA"/>
            </a:solidFill>
            <a:ln w="12700" cap="rnd">
              <a:solidFill>
                <a:schemeClr val="tx1"/>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0" name="Freeform 99">
              <a:extLst>
                <a:ext uri="{FF2B5EF4-FFF2-40B4-BE49-F238E27FC236}">
                  <a16:creationId xmlns:a16="http://schemas.microsoft.com/office/drawing/2014/main" id="{0C36DA85-3B84-414C-B84F-3D3C5AB7ED98}"/>
                </a:ext>
              </a:extLst>
            </p:cNvPr>
            <p:cNvSpPr>
              <a:spLocks noChangeAspect="1"/>
            </p:cNvSpPr>
            <p:nvPr/>
          </p:nvSpPr>
          <p:spPr bwMode="auto">
            <a:xfrm>
              <a:off x="1562" y="1529"/>
              <a:ext cx="99" cy="29"/>
            </a:xfrm>
            <a:custGeom>
              <a:avLst/>
              <a:gdLst>
                <a:gd name="T0" fmla="*/ 0 w 38"/>
                <a:gd name="T1" fmla="*/ 10 h 12"/>
                <a:gd name="T2" fmla="*/ 4 w 38"/>
                <a:gd name="T3" fmla="*/ 11 h 12"/>
                <a:gd name="T4" fmla="*/ 9 w 38"/>
                <a:gd name="T5" fmla="*/ 11 h 12"/>
                <a:gd name="T6" fmla="*/ 15 w 38"/>
                <a:gd name="T7" fmla="*/ 11 h 12"/>
                <a:gd name="T8" fmla="*/ 21 w 38"/>
                <a:gd name="T9" fmla="*/ 9 h 12"/>
                <a:gd name="T10" fmla="*/ 27 w 38"/>
                <a:gd name="T11" fmla="*/ 6 h 12"/>
                <a:gd name="T12" fmla="*/ 32 w 38"/>
                <a:gd name="T13" fmla="*/ 4 h 12"/>
                <a:gd name="T14" fmla="*/ 37 w 38"/>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2"/>
                <a:gd name="T26" fmla="*/ 38 w 3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2">
                  <a:moveTo>
                    <a:pt x="0" y="10"/>
                  </a:moveTo>
                  <a:lnTo>
                    <a:pt x="4" y="11"/>
                  </a:lnTo>
                  <a:lnTo>
                    <a:pt x="9" y="11"/>
                  </a:lnTo>
                  <a:lnTo>
                    <a:pt x="15" y="11"/>
                  </a:lnTo>
                  <a:lnTo>
                    <a:pt x="21" y="9"/>
                  </a:lnTo>
                  <a:lnTo>
                    <a:pt x="27" y="6"/>
                  </a:lnTo>
                  <a:lnTo>
                    <a:pt x="32" y="4"/>
                  </a:lnTo>
                  <a:lnTo>
                    <a:pt x="37" y="0"/>
                  </a:lnTo>
                </a:path>
              </a:pathLst>
            </a:custGeom>
            <a:solidFill>
              <a:srgbClr val="EAEAEA"/>
            </a:solidFill>
            <a:ln w="12700" cap="rnd">
              <a:solidFill>
                <a:schemeClr val="tx1"/>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1" name="Freeform 100">
              <a:extLst>
                <a:ext uri="{FF2B5EF4-FFF2-40B4-BE49-F238E27FC236}">
                  <a16:creationId xmlns:a16="http://schemas.microsoft.com/office/drawing/2014/main" id="{522AB563-4F1F-46FD-BE64-2808FB864F5E}"/>
                </a:ext>
              </a:extLst>
            </p:cNvPr>
            <p:cNvSpPr>
              <a:spLocks noChangeAspect="1"/>
            </p:cNvSpPr>
            <p:nvPr/>
          </p:nvSpPr>
          <p:spPr bwMode="auto">
            <a:xfrm>
              <a:off x="900" y="1676"/>
              <a:ext cx="199" cy="37"/>
            </a:xfrm>
            <a:custGeom>
              <a:avLst/>
              <a:gdLst>
                <a:gd name="T0" fmla="*/ 0 w 76"/>
                <a:gd name="T1" fmla="*/ 15 h 16"/>
                <a:gd name="T2" fmla="*/ 7 w 76"/>
                <a:gd name="T3" fmla="*/ 8 h 16"/>
                <a:gd name="T4" fmla="*/ 18 w 76"/>
                <a:gd name="T5" fmla="*/ 3 h 16"/>
                <a:gd name="T6" fmla="*/ 27 w 76"/>
                <a:gd name="T7" fmla="*/ 1 h 16"/>
                <a:gd name="T8" fmla="*/ 40 w 76"/>
                <a:gd name="T9" fmla="*/ 0 h 16"/>
                <a:gd name="T10" fmla="*/ 52 w 76"/>
                <a:gd name="T11" fmla="*/ 0 h 16"/>
                <a:gd name="T12" fmla="*/ 65 w 76"/>
                <a:gd name="T13" fmla="*/ 1 h 16"/>
                <a:gd name="T14" fmla="*/ 75 w 76"/>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6"/>
                <a:gd name="T26" fmla="*/ 76 w 7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6">
                  <a:moveTo>
                    <a:pt x="0" y="15"/>
                  </a:moveTo>
                  <a:lnTo>
                    <a:pt x="7" y="8"/>
                  </a:lnTo>
                  <a:lnTo>
                    <a:pt x="18" y="3"/>
                  </a:lnTo>
                  <a:lnTo>
                    <a:pt x="27" y="1"/>
                  </a:lnTo>
                  <a:lnTo>
                    <a:pt x="40" y="0"/>
                  </a:lnTo>
                  <a:lnTo>
                    <a:pt x="52" y="0"/>
                  </a:lnTo>
                  <a:lnTo>
                    <a:pt x="65" y="1"/>
                  </a:lnTo>
                  <a:lnTo>
                    <a:pt x="75" y="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2402" name="Freeform 101">
              <a:extLst>
                <a:ext uri="{FF2B5EF4-FFF2-40B4-BE49-F238E27FC236}">
                  <a16:creationId xmlns:a16="http://schemas.microsoft.com/office/drawing/2014/main" id="{C2B825D5-A5FA-4FF9-B2EE-7751A423F30A}"/>
                </a:ext>
              </a:extLst>
            </p:cNvPr>
            <p:cNvSpPr>
              <a:spLocks noChangeAspect="1"/>
            </p:cNvSpPr>
            <p:nvPr/>
          </p:nvSpPr>
          <p:spPr bwMode="auto">
            <a:xfrm>
              <a:off x="1339" y="1638"/>
              <a:ext cx="199" cy="33"/>
            </a:xfrm>
            <a:custGeom>
              <a:avLst/>
              <a:gdLst>
                <a:gd name="T0" fmla="*/ 0 w 76"/>
                <a:gd name="T1" fmla="*/ 13 h 14"/>
                <a:gd name="T2" fmla="*/ 13 w 76"/>
                <a:gd name="T3" fmla="*/ 7 h 14"/>
                <a:gd name="T4" fmla="*/ 24 w 76"/>
                <a:gd name="T5" fmla="*/ 3 h 14"/>
                <a:gd name="T6" fmla="*/ 34 w 76"/>
                <a:gd name="T7" fmla="*/ 1 h 14"/>
                <a:gd name="T8" fmla="*/ 44 w 76"/>
                <a:gd name="T9" fmla="*/ 0 h 14"/>
                <a:gd name="T10" fmla="*/ 54 w 76"/>
                <a:gd name="T11" fmla="*/ 1 h 14"/>
                <a:gd name="T12" fmla="*/ 65 w 76"/>
                <a:gd name="T13" fmla="*/ 3 h 14"/>
                <a:gd name="T14" fmla="*/ 75 w 76"/>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4"/>
                <a:gd name="T26" fmla="*/ 76 w 7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4">
                  <a:moveTo>
                    <a:pt x="0" y="13"/>
                  </a:moveTo>
                  <a:lnTo>
                    <a:pt x="13" y="7"/>
                  </a:lnTo>
                  <a:lnTo>
                    <a:pt x="24" y="3"/>
                  </a:lnTo>
                  <a:lnTo>
                    <a:pt x="34" y="1"/>
                  </a:lnTo>
                  <a:lnTo>
                    <a:pt x="44" y="0"/>
                  </a:lnTo>
                  <a:lnTo>
                    <a:pt x="54" y="1"/>
                  </a:lnTo>
                  <a:lnTo>
                    <a:pt x="65" y="3"/>
                  </a:lnTo>
                  <a:lnTo>
                    <a:pt x="75" y="9"/>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4679" name="Rectangle 103">
            <a:extLst>
              <a:ext uri="{FF2B5EF4-FFF2-40B4-BE49-F238E27FC236}">
                <a16:creationId xmlns:a16="http://schemas.microsoft.com/office/drawing/2014/main" id="{B86787E8-27C2-405A-A33A-A04FF9E231A9}"/>
              </a:ext>
            </a:extLst>
          </p:cNvPr>
          <p:cNvSpPr>
            <a:spLocks noChangeArrowheads="1"/>
          </p:cNvSpPr>
          <p:nvPr/>
        </p:nvSpPr>
        <p:spPr bwMode="auto">
          <a:xfrm>
            <a:off x="1129507" y="1129046"/>
            <a:ext cx="9972675" cy="2647950"/>
          </a:xfrm>
          <a:prstGeom prst="rect">
            <a:avLst/>
          </a:prstGeom>
          <a:solidFill>
            <a:schemeClr val="tx1">
              <a:lumMod val="85000"/>
            </a:schemeClr>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a:defRPr/>
            </a:pPr>
            <a:endParaRPr lang="fr-FR"/>
          </a:p>
        </p:txBody>
      </p:sp>
      <p:sp>
        <p:nvSpPr>
          <p:cNvPr id="12300" name="Text Box 104">
            <a:extLst>
              <a:ext uri="{FF2B5EF4-FFF2-40B4-BE49-F238E27FC236}">
                <a16:creationId xmlns:a16="http://schemas.microsoft.com/office/drawing/2014/main" id="{AACC3F90-C095-42D7-A554-F51C76E93167}"/>
              </a:ext>
            </a:extLst>
          </p:cNvPr>
          <p:cNvSpPr txBox="1">
            <a:spLocks noChangeArrowheads="1"/>
          </p:cNvSpPr>
          <p:nvPr/>
        </p:nvSpPr>
        <p:spPr bwMode="auto">
          <a:xfrm>
            <a:off x="1240354" y="1152859"/>
            <a:ext cx="3081293" cy="523220"/>
          </a:xfrm>
          <a:prstGeom prst="rect">
            <a:avLst/>
          </a:prstGeom>
          <a:solidFill>
            <a:schemeClr val="tx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sz="2800" b="1" dirty="0">
                <a:solidFill>
                  <a:schemeClr val="bg1"/>
                </a:solidFill>
              </a:rPr>
              <a:t>Brown adipocyte</a:t>
            </a:r>
            <a:endParaRPr lang="fr-FR" altLang="fr-FR" sz="2800" b="1" dirty="0">
              <a:solidFill>
                <a:schemeClr val="bg1"/>
              </a:solidFill>
            </a:endParaRPr>
          </a:p>
        </p:txBody>
      </p:sp>
      <p:sp>
        <p:nvSpPr>
          <p:cNvPr id="12302" name="Line 131">
            <a:extLst>
              <a:ext uri="{FF2B5EF4-FFF2-40B4-BE49-F238E27FC236}">
                <a16:creationId xmlns:a16="http://schemas.microsoft.com/office/drawing/2014/main" id="{8353469E-0F88-41D0-8AD4-B415612081B6}"/>
              </a:ext>
            </a:extLst>
          </p:cNvPr>
          <p:cNvSpPr>
            <a:spLocks noChangeShapeType="1"/>
          </p:cNvSpPr>
          <p:nvPr/>
        </p:nvSpPr>
        <p:spPr bwMode="auto">
          <a:xfrm rot="16200000" flipH="1">
            <a:off x="4008059" y="2250069"/>
            <a:ext cx="1588" cy="647205"/>
          </a:xfrm>
          <a:prstGeom prst="line">
            <a:avLst/>
          </a:prstGeom>
          <a:solidFill>
            <a:schemeClr val="tx1">
              <a:lumMod val="85000"/>
            </a:schemeClr>
          </a:solidFill>
          <a:ln w="57150">
            <a:solidFill>
              <a:srgbClr val="FF3399"/>
            </a:solidFill>
            <a:round/>
            <a:headEnd/>
            <a:tailEnd type="triangle" w="med" len="med"/>
          </a:ln>
        </p:spPr>
        <p:txBody>
          <a:bodyPr/>
          <a:lstStyle/>
          <a:p>
            <a:endParaRPr lang="cs-CZ"/>
          </a:p>
        </p:txBody>
      </p:sp>
      <p:pic>
        <p:nvPicPr>
          <p:cNvPr id="12304" name="Picture 169" descr="Baby_crawling">
            <a:extLst>
              <a:ext uri="{FF2B5EF4-FFF2-40B4-BE49-F238E27FC236}">
                <a16:creationId xmlns:a16="http://schemas.microsoft.com/office/drawing/2014/main" id="{8CD52F0B-B973-4690-9401-FB67326A4D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18259" y="1327484"/>
            <a:ext cx="1087018" cy="1085850"/>
          </a:xfrm>
          <a:prstGeom prst="rect">
            <a:avLst/>
          </a:prstGeom>
          <a:solidFill>
            <a:schemeClr val="tx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05" name="Text Box 170">
            <a:extLst>
              <a:ext uri="{FF2B5EF4-FFF2-40B4-BE49-F238E27FC236}">
                <a16:creationId xmlns:a16="http://schemas.microsoft.com/office/drawing/2014/main" id="{AEAE80FC-ACA9-456D-A238-3BD2891A457C}"/>
              </a:ext>
            </a:extLst>
          </p:cNvPr>
          <p:cNvSpPr txBox="1">
            <a:spLocks noChangeArrowheads="1"/>
          </p:cNvSpPr>
          <p:nvPr/>
        </p:nvSpPr>
        <p:spPr bwMode="auto">
          <a:xfrm>
            <a:off x="4546105" y="1198896"/>
            <a:ext cx="5145457" cy="2677656"/>
          </a:xfrm>
          <a:prstGeom prst="rect">
            <a:avLst/>
          </a:prstGeom>
          <a:solidFill>
            <a:schemeClr val="tx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b="1" dirty="0" err="1">
                <a:solidFill>
                  <a:schemeClr val="bg1"/>
                </a:solidFill>
              </a:rPr>
              <a:t>Multilocular</a:t>
            </a:r>
            <a:endParaRPr lang="fr-FR" altLang="cs-CZ" sz="2000" b="1" dirty="0">
              <a:solidFill>
                <a:schemeClr val="bg1"/>
              </a:solidFill>
            </a:endParaRPr>
          </a:p>
          <a:p>
            <a:pPr eaLnBrk="1" hangingPunct="1"/>
            <a:r>
              <a:rPr lang="cs-CZ" altLang="cs-CZ" sz="2000" b="1" dirty="0" err="1">
                <a:solidFill>
                  <a:schemeClr val="bg1"/>
                </a:solidFill>
              </a:rPr>
              <a:t>Storage</a:t>
            </a:r>
            <a:r>
              <a:rPr lang="cs-CZ" altLang="cs-CZ" sz="2000" b="1" dirty="0">
                <a:solidFill>
                  <a:schemeClr val="bg1"/>
                </a:solidFill>
              </a:rPr>
              <a:t> and </a:t>
            </a:r>
            <a:r>
              <a:rPr lang="cs-CZ" altLang="cs-CZ" sz="2000" b="1" dirty="0" err="1">
                <a:solidFill>
                  <a:schemeClr val="bg1"/>
                </a:solidFill>
              </a:rPr>
              <a:t>mobilization</a:t>
            </a:r>
            <a:r>
              <a:rPr lang="cs-CZ" altLang="cs-CZ" sz="2000" b="1" dirty="0">
                <a:solidFill>
                  <a:schemeClr val="bg1"/>
                </a:solidFill>
              </a:rPr>
              <a:t> </a:t>
            </a:r>
            <a:r>
              <a:rPr lang="cs-CZ" altLang="cs-CZ" sz="2000" b="1" dirty="0" err="1">
                <a:solidFill>
                  <a:schemeClr val="bg1"/>
                </a:solidFill>
              </a:rPr>
              <a:t>of</a:t>
            </a:r>
            <a:r>
              <a:rPr lang="cs-CZ" altLang="cs-CZ" sz="2000" b="1" dirty="0">
                <a:solidFill>
                  <a:schemeClr val="bg1"/>
                </a:solidFill>
              </a:rPr>
              <a:t> </a:t>
            </a:r>
            <a:r>
              <a:rPr lang="cs-CZ" altLang="cs-CZ" sz="2000" b="1" dirty="0" err="1">
                <a:solidFill>
                  <a:schemeClr val="bg1"/>
                </a:solidFill>
              </a:rPr>
              <a:t>lipids</a:t>
            </a:r>
            <a:r>
              <a:rPr lang="cs-CZ" altLang="cs-CZ" sz="2000" b="1" dirty="0">
                <a:solidFill>
                  <a:schemeClr val="bg1"/>
                </a:solidFill>
              </a:rPr>
              <a:t> </a:t>
            </a:r>
            <a:r>
              <a:rPr lang="fr-FR" altLang="cs-CZ" sz="2000" b="1" dirty="0">
                <a:solidFill>
                  <a:schemeClr val="bg1"/>
                </a:solidFill>
              </a:rPr>
              <a:t>(++)</a:t>
            </a:r>
          </a:p>
          <a:p>
            <a:pPr eaLnBrk="1" hangingPunct="1"/>
            <a:r>
              <a:rPr lang="fr-FR" altLang="cs-CZ" sz="2000" b="1" dirty="0">
                <a:solidFill>
                  <a:schemeClr val="bg1"/>
                </a:solidFill>
              </a:rPr>
              <a:t>Mitochondri</a:t>
            </a:r>
            <a:r>
              <a:rPr lang="cs-CZ" altLang="cs-CZ" sz="2000" b="1" dirty="0">
                <a:solidFill>
                  <a:schemeClr val="bg1"/>
                </a:solidFill>
              </a:rPr>
              <a:t>a</a:t>
            </a:r>
            <a:r>
              <a:rPr lang="fr-FR" altLang="cs-CZ" sz="2000" b="1" dirty="0">
                <a:solidFill>
                  <a:schemeClr val="bg1"/>
                </a:solidFill>
              </a:rPr>
              <a:t> (+++)</a:t>
            </a:r>
          </a:p>
          <a:p>
            <a:pPr eaLnBrk="1" hangingPunct="1"/>
            <a:r>
              <a:rPr lang="cs-CZ" altLang="cs-CZ" sz="2000" b="1" dirty="0">
                <a:solidFill>
                  <a:schemeClr val="bg1"/>
                </a:solidFill>
              </a:rPr>
              <a:t>Beta </a:t>
            </a:r>
            <a:r>
              <a:rPr lang="cs-CZ" altLang="cs-CZ" sz="2000" b="1" dirty="0" err="1">
                <a:solidFill>
                  <a:schemeClr val="bg1"/>
                </a:solidFill>
              </a:rPr>
              <a:t>oxidation</a:t>
            </a:r>
            <a:r>
              <a:rPr lang="cs-CZ" altLang="cs-CZ" sz="2000" b="1" dirty="0">
                <a:solidFill>
                  <a:schemeClr val="bg1"/>
                </a:solidFill>
              </a:rPr>
              <a:t> </a:t>
            </a:r>
            <a:r>
              <a:rPr lang="fr-FR" altLang="cs-CZ" sz="2000" b="1" dirty="0">
                <a:solidFill>
                  <a:schemeClr val="bg1"/>
                </a:solidFill>
              </a:rPr>
              <a:t>(+++)</a:t>
            </a:r>
          </a:p>
          <a:p>
            <a:pPr eaLnBrk="1" hangingPunct="1"/>
            <a:r>
              <a:rPr lang="cs-CZ" altLang="cs-CZ" sz="2000" b="1" dirty="0" err="1">
                <a:solidFill>
                  <a:schemeClr val="bg1"/>
                </a:solidFill>
              </a:rPr>
              <a:t>Respiratory</a:t>
            </a:r>
            <a:r>
              <a:rPr lang="cs-CZ" altLang="cs-CZ" sz="2000" b="1" dirty="0">
                <a:solidFill>
                  <a:schemeClr val="bg1"/>
                </a:solidFill>
              </a:rPr>
              <a:t> </a:t>
            </a:r>
            <a:r>
              <a:rPr lang="cs-CZ" altLang="cs-CZ" sz="2000" b="1" dirty="0" err="1">
                <a:solidFill>
                  <a:schemeClr val="bg1"/>
                </a:solidFill>
              </a:rPr>
              <a:t>chain</a:t>
            </a:r>
            <a:r>
              <a:rPr lang="cs-CZ" altLang="cs-CZ" sz="2000" b="1" dirty="0">
                <a:solidFill>
                  <a:schemeClr val="bg1"/>
                </a:solidFill>
              </a:rPr>
              <a:t> </a:t>
            </a:r>
            <a:r>
              <a:rPr lang="fr-FR" altLang="cs-CZ" sz="2000" b="1" dirty="0">
                <a:solidFill>
                  <a:schemeClr val="bg1"/>
                </a:solidFill>
              </a:rPr>
              <a:t>(+++)</a:t>
            </a:r>
          </a:p>
          <a:p>
            <a:pPr eaLnBrk="1" hangingPunct="1"/>
            <a:r>
              <a:rPr lang="fr-FR" altLang="cs-CZ" sz="2000" b="1" dirty="0">
                <a:solidFill>
                  <a:schemeClr val="bg1"/>
                </a:solidFill>
              </a:rPr>
              <a:t>UCP1 (+++)</a:t>
            </a:r>
          </a:p>
          <a:p>
            <a:pPr eaLnBrk="1" hangingPunct="1"/>
            <a:endParaRPr lang="fr-FR" altLang="cs-CZ" dirty="0">
              <a:solidFill>
                <a:schemeClr val="bg1"/>
              </a:solidFill>
            </a:endParaRPr>
          </a:p>
          <a:p>
            <a:pPr eaLnBrk="1" hangingPunct="1"/>
            <a:r>
              <a:rPr lang="fr-FR" altLang="cs-CZ" b="1" dirty="0">
                <a:solidFill>
                  <a:schemeClr val="bg1"/>
                </a:solidFill>
              </a:rPr>
              <a:t>PGC-1</a:t>
            </a:r>
            <a:r>
              <a:rPr lang="fr-FR" altLang="cs-CZ" b="1" dirty="0">
                <a:solidFill>
                  <a:schemeClr val="bg1"/>
                </a:solidFill>
                <a:latin typeface="Symbol" panose="05050102010706020507" pitchFamily="18" charset="2"/>
              </a:rPr>
              <a:t>a</a:t>
            </a:r>
            <a:r>
              <a:rPr lang="fr-FR" altLang="cs-CZ" b="1" dirty="0">
                <a:solidFill>
                  <a:schemeClr val="bg1"/>
                </a:solidFill>
              </a:rPr>
              <a:t> </a:t>
            </a:r>
            <a:r>
              <a:rPr lang="fr-FR" altLang="cs-CZ" sz="2000" b="1" dirty="0">
                <a:solidFill>
                  <a:schemeClr val="bg1"/>
                </a:solidFill>
              </a:rPr>
              <a:t>(+++)</a:t>
            </a:r>
          </a:p>
        </p:txBody>
      </p:sp>
      <p:sp>
        <p:nvSpPr>
          <p:cNvPr id="171" name="Rectangle 2">
            <a:extLst>
              <a:ext uri="{FF2B5EF4-FFF2-40B4-BE49-F238E27FC236}">
                <a16:creationId xmlns:a16="http://schemas.microsoft.com/office/drawing/2014/main" id="{8310BD45-153E-4B30-A876-2AA76D899DEA}"/>
              </a:ext>
            </a:extLst>
          </p:cNvPr>
          <p:cNvSpPr txBox="1">
            <a:spLocks noChangeArrowheads="1"/>
          </p:cNvSpPr>
          <p:nvPr/>
        </p:nvSpPr>
        <p:spPr>
          <a:xfrm>
            <a:off x="0" y="152278"/>
            <a:ext cx="12191999" cy="685800"/>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altLang="cs-CZ" b="1" dirty="0" err="1">
                <a:latin typeface="Calibri" charset="0"/>
                <a:ea typeface="Calibri" charset="0"/>
                <a:cs typeface="Calibri" charset="0"/>
              </a:rPr>
              <a:t>White</a:t>
            </a:r>
            <a:r>
              <a:rPr lang="cs-CZ" altLang="cs-CZ" b="1" dirty="0">
                <a:latin typeface="Calibri" charset="0"/>
                <a:ea typeface="Calibri" charset="0"/>
                <a:cs typeface="Calibri" charset="0"/>
              </a:rPr>
              <a:t> and </a:t>
            </a:r>
            <a:r>
              <a:rPr lang="cs-CZ" altLang="cs-CZ" b="1" dirty="0" err="1">
                <a:latin typeface="Calibri" charset="0"/>
                <a:ea typeface="Calibri" charset="0"/>
                <a:cs typeface="Calibri" charset="0"/>
              </a:rPr>
              <a:t>brown</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adipocytes</a:t>
            </a:r>
            <a:endParaRPr lang="en-US" altLang="cs-CZ" sz="4400" b="1" dirty="0">
              <a:latin typeface="Calibri" charset="0"/>
              <a:ea typeface="Calibri" charset="0"/>
              <a:cs typeface="Calibri" charset="0"/>
            </a:endParaRPr>
          </a:p>
        </p:txBody>
      </p:sp>
      <p:grpSp>
        <p:nvGrpSpPr>
          <p:cNvPr id="172" name="Group 65">
            <a:extLst>
              <a:ext uri="{FF2B5EF4-FFF2-40B4-BE49-F238E27FC236}">
                <a16:creationId xmlns:a16="http://schemas.microsoft.com/office/drawing/2014/main" id="{62B2F42A-ED95-4BB4-93C5-175B1AA7E6D6}"/>
              </a:ext>
            </a:extLst>
          </p:cNvPr>
          <p:cNvGrpSpPr>
            <a:grpSpLocks noChangeAspect="1"/>
          </p:cNvGrpSpPr>
          <p:nvPr/>
        </p:nvGrpSpPr>
        <p:grpSpPr bwMode="auto">
          <a:xfrm>
            <a:off x="9460624" y="2554307"/>
            <a:ext cx="1381125" cy="1011237"/>
            <a:chOff x="748" y="1074"/>
            <a:chExt cx="950" cy="696"/>
          </a:xfrm>
        </p:grpSpPr>
        <p:sp>
          <p:nvSpPr>
            <p:cNvPr id="173" name="Line 66">
              <a:extLst>
                <a:ext uri="{FF2B5EF4-FFF2-40B4-BE49-F238E27FC236}">
                  <a16:creationId xmlns:a16="http://schemas.microsoft.com/office/drawing/2014/main" id="{44C35071-16AF-4237-A864-B4B50A09EADE}"/>
                </a:ext>
              </a:extLst>
            </p:cNvPr>
            <p:cNvSpPr>
              <a:spLocks noChangeAspect="1" noChangeShapeType="1"/>
            </p:cNvSpPr>
            <p:nvPr/>
          </p:nvSpPr>
          <p:spPr bwMode="auto">
            <a:xfrm>
              <a:off x="1298" y="1756"/>
              <a:ext cx="256" cy="1"/>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4" name="Line 67">
              <a:extLst>
                <a:ext uri="{FF2B5EF4-FFF2-40B4-BE49-F238E27FC236}">
                  <a16:creationId xmlns:a16="http://schemas.microsoft.com/office/drawing/2014/main" id="{2CAF0F71-F725-47E3-94B1-B7D64A83520E}"/>
                </a:ext>
              </a:extLst>
            </p:cNvPr>
            <p:cNvSpPr>
              <a:spLocks noChangeAspect="1" noChangeShapeType="1"/>
            </p:cNvSpPr>
            <p:nvPr/>
          </p:nvSpPr>
          <p:spPr bwMode="auto">
            <a:xfrm>
              <a:off x="1337" y="1749"/>
              <a:ext cx="225" cy="2"/>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5" name="Line 68">
              <a:extLst>
                <a:ext uri="{FF2B5EF4-FFF2-40B4-BE49-F238E27FC236}">
                  <a16:creationId xmlns:a16="http://schemas.microsoft.com/office/drawing/2014/main" id="{D976A00C-4AD5-447A-BB76-929B4266306A}"/>
                </a:ext>
              </a:extLst>
            </p:cNvPr>
            <p:cNvSpPr>
              <a:spLocks noChangeAspect="1" noChangeShapeType="1"/>
            </p:cNvSpPr>
            <p:nvPr/>
          </p:nvSpPr>
          <p:spPr bwMode="auto">
            <a:xfrm>
              <a:off x="1423" y="1742"/>
              <a:ext cx="157" cy="1"/>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6" name="Line 69">
              <a:extLst>
                <a:ext uri="{FF2B5EF4-FFF2-40B4-BE49-F238E27FC236}">
                  <a16:creationId xmlns:a16="http://schemas.microsoft.com/office/drawing/2014/main" id="{E19F84CB-F3A9-49D8-B5F3-371CF3A46310}"/>
                </a:ext>
              </a:extLst>
            </p:cNvPr>
            <p:cNvSpPr>
              <a:spLocks noChangeAspect="1" noChangeShapeType="1"/>
            </p:cNvSpPr>
            <p:nvPr/>
          </p:nvSpPr>
          <p:spPr bwMode="auto">
            <a:xfrm>
              <a:off x="1470" y="1735"/>
              <a:ext cx="81" cy="2"/>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7" name="Line 70">
              <a:extLst>
                <a:ext uri="{FF2B5EF4-FFF2-40B4-BE49-F238E27FC236}">
                  <a16:creationId xmlns:a16="http://schemas.microsoft.com/office/drawing/2014/main" id="{0D9F9E53-8E31-4521-9AE6-FB972C156439}"/>
                </a:ext>
              </a:extLst>
            </p:cNvPr>
            <p:cNvSpPr>
              <a:spLocks noChangeAspect="1" noChangeShapeType="1"/>
            </p:cNvSpPr>
            <p:nvPr/>
          </p:nvSpPr>
          <p:spPr bwMode="auto">
            <a:xfrm>
              <a:off x="1494" y="1730"/>
              <a:ext cx="37" cy="5"/>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78" name="Freeform 71">
              <a:extLst>
                <a:ext uri="{FF2B5EF4-FFF2-40B4-BE49-F238E27FC236}">
                  <a16:creationId xmlns:a16="http://schemas.microsoft.com/office/drawing/2014/main" id="{0B589214-EF37-4F3D-B1DA-1A7DB302BF7C}"/>
                </a:ext>
              </a:extLst>
            </p:cNvPr>
            <p:cNvSpPr>
              <a:spLocks noChangeAspect="1"/>
            </p:cNvSpPr>
            <p:nvPr/>
          </p:nvSpPr>
          <p:spPr bwMode="auto">
            <a:xfrm>
              <a:off x="1541" y="1251"/>
              <a:ext cx="39" cy="101"/>
            </a:xfrm>
            <a:custGeom>
              <a:avLst/>
              <a:gdLst>
                <a:gd name="T0" fmla="*/ 0 w 15"/>
                <a:gd name="T1" fmla="*/ 0 h 43"/>
                <a:gd name="T2" fmla="*/ 3 w 15"/>
                <a:gd name="T3" fmla="*/ 2 h 43"/>
                <a:gd name="T4" fmla="*/ 6 w 15"/>
                <a:gd name="T5" fmla="*/ 6 h 43"/>
                <a:gd name="T6" fmla="*/ 8 w 15"/>
                <a:gd name="T7" fmla="*/ 12 h 43"/>
                <a:gd name="T8" fmla="*/ 11 w 15"/>
                <a:gd name="T9" fmla="*/ 18 h 43"/>
                <a:gd name="T10" fmla="*/ 12 w 15"/>
                <a:gd name="T11" fmla="*/ 24 h 43"/>
                <a:gd name="T12" fmla="*/ 13 w 15"/>
                <a:gd name="T13" fmla="*/ 31 h 43"/>
                <a:gd name="T14" fmla="*/ 14 w 15"/>
                <a:gd name="T15" fmla="*/ 37 h 43"/>
                <a:gd name="T16" fmla="*/ 14 w 15"/>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3"/>
                <a:gd name="T29" fmla="*/ 15 w 1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3">
                  <a:moveTo>
                    <a:pt x="0" y="0"/>
                  </a:moveTo>
                  <a:lnTo>
                    <a:pt x="3" y="2"/>
                  </a:lnTo>
                  <a:lnTo>
                    <a:pt x="6" y="6"/>
                  </a:lnTo>
                  <a:lnTo>
                    <a:pt x="8" y="12"/>
                  </a:lnTo>
                  <a:lnTo>
                    <a:pt x="11" y="18"/>
                  </a:lnTo>
                  <a:lnTo>
                    <a:pt x="12" y="24"/>
                  </a:lnTo>
                  <a:lnTo>
                    <a:pt x="13" y="31"/>
                  </a:lnTo>
                  <a:lnTo>
                    <a:pt x="14" y="37"/>
                  </a:lnTo>
                  <a:lnTo>
                    <a:pt x="14" y="42"/>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9" name="Freeform 72">
              <a:extLst>
                <a:ext uri="{FF2B5EF4-FFF2-40B4-BE49-F238E27FC236}">
                  <a16:creationId xmlns:a16="http://schemas.microsoft.com/office/drawing/2014/main" id="{6C99649F-C449-4980-A984-4089433B3264}"/>
                </a:ext>
              </a:extLst>
            </p:cNvPr>
            <p:cNvSpPr>
              <a:spLocks noChangeAspect="1"/>
            </p:cNvSpPr>
            <p:nvPr/>
          </p:nvSpPr>
          <p:spPr bwMode="auto">
            <a:xfrm>
              <a:off x="1536" y="1251"/>
              <a:ext cx="36" cy="130"/>
            </a:xfrm>
            <a:custGeom>
              <a:avLst/>
              <a:gdLst>
                <a:gd name="T0" fmla="*/ 0 w 14"/>
                <a:gd name="T1" fmla="*/ 0 h 55"/>
                <a:gd name="T2" fmla="*/ 5 w 14"/>
                <a:gd name="T3" fmla="*/ 7 h 55"/>
                <a:gd name="T4" fmla="*/ 10 w 14"/>
                <a:gd name="T5" fmla="*/ 15 h 55"/>
                <a:gd name="T6" fmla="*/ 11 w 14"/>
                <a:gd name="T7" fmla="*/ 22 h 55"/>
                <a:gd name="T8" fmla="*/ 13 w 14"/>
                <a:gd name="T9" fmla="*/ 29 h 55"/>
                <a:gd name="T10" fmla="*/ 11 w 14"/>
                <a:gd name="T11" fmla="*/ 36 h 55"/>
                <a:gd name="T12" fmla="*/ 10 w 14"/>
                <a:gd name="T13" fmla="*/ 42 h 55"/>
                <a:gd name="T14" fmla="*/ 10 w 14"/>
                <a:gd name="T15" fmla="*/ 49 h 55"/>
                <a:gd name="T16" fmla="*/ 10 w 14"/>
                <a:gd name="T17" fmla="*/ 54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5"/>
                <a:gd name="T29" fmla="*/ 14 w 14"/>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5">
                  <a:moveTo>
                    <a:pt x="0" y="0"/>
                  </a:moveTo>
                  <a:lnTo>
                    <a:pt x="5" y="7"/>
                  </a:lnTo>
                  <a:lnTo>
                    <a:pt x="10" y="15"/>
                  </a:lnTo>
                  <a:lnTo>
                    <a:pt x="11" y="22"/>
                  </a:lnTo>
                  <a:lnTo>
                    <a:pt x="13" y="29"/>
                  </a:lnTo>
                  <a:lnTo>
                    <a:pt x="11" y="36"/>
                  </a:lnTo>
                  <a:lnTo>
                    <a:pt x="10" y="42"/>
                  </a:lnTo>
                  <a:lnTo>
                    <a:pt x="10" y="49"/>
                  </a:lnTo>
                  <a:lnTo>
                    <a:pt x="10" y="54"/>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0" name="Freeform 73">
              <a:extLst>
                <a:ext uri="{FF2B5EF4-FFF2-40B4-BE49-F238E27FC236}">
                  <a16:creationId xmlns:a16="http://schemas.microsoft.com/office/drawing/2014/main" id="{72E6AC2F-8B55-4960-92F4-60F550A54B86}"/>
                </a:ext>
              </a:extLst>
            </p:cNvPr>
            <p:cNvSpPr>
              <a:spLocks noChangeAspect="1"/>
            </p:cNvSpPr>
            <p:nvPr/>
          </p:nvSpPr>
          <p:spPr bwMode="auto">
            <a:xfrm>
              <a:off x="879" y="1652"/>
              <a:ext cx="348" cy="118"/>
            </a:xfrm>
            <a:custGeom>
              <a:avLst/>
              <a:gdLst>
                <a:gd name="T0" fmla="*/ 95 w 133"/>
                <a:gd name="T1" fmla="*/ 0 h 50"/>
                <a:gd name="T2" fmla="*/ 95 w 133"/>
                <a:gd name="T3" fmla="*/ 6 h 50"/>
                <a:gd name="T4" fmla="*/ 92 w 133"/>
                <a:gd name="T5" fmla="*/ 10 h 50"/>
                <a:gd name="T6" fmla="*/ 90 w 133"/>
                <a:gd name="T7" fmla="*/ 11 h 50"/>
                <a:gd name="T8" fmla="*/ 83 w 133"/>
                <a:gd name="T9" fmla="*/ 10 h 50"/>
                <a:gd name="T10" fmla="*/ 72 w 133"/>
                <a:gd name="T11" fmla="*/ 8 h 50"/>
                <a:gd name="T12" fmla="*/ 62 w 133"/>
                <a:gd name="T13" fmla="*/ 6 h 50"/>
                <a:gd name="T14" fmla="*/ 52 w 133"/>
                <a:gd name="T15" fmla="*/ 6 h 50"/>
                <a:gd name="T16" fmla="*/ 41 w 133"/>
                <a:gd name="T17" fmla="*/ 6 h 50"/>
                <a:gd name="T18" fmla="*/ 29 w 133"/>
                <a:gd name="T19" fmla="*/ 8 h 50"/>
                <a:gd name="T20" fmla="*/ 19 w 133"/>
                <a:gd name="T21" fmla="*/ 12 h 50"/>
                <a:gd name="T22" fmla="*/ 10 w 133"/>
                <a:gd name="T23" fmla="*/ 18 h 50"/>
                <a:gd name="T24" fmla="*/ 0 w 133"/>
                <a:gd name="T25" fmla="*/ 29 h 50"/>
                <a:gd name="T26" fmla="*/ 5 w 133"/>
                <a:gd name="T27" fmla="*/ 37 h 50"/>
                <a:gd name="T28" fmla="*/ 14 w 133"/>
                <a:gd name="T29" fmla="*/ 44 h 50"/>
                <a:gd name="T30" fmla="*/ 28 w 133"/>
                <a:gd name="T31" fmla="*/ 47 h 50"/>
                <a:gd name="T32" fmla="*/ 44 w 133"/>
                <a:gd name="T33" fmla="*/ 48 h 50"/>
                <a:gd name="T34" fmla="*/ 61 w 133"/>
                <a:gd name="T35" fmla="*/ 49 h 50"/>
                <a:gd name="T36" fmla="*/ 77 w 133"/>
                <a:gd name="T37" fmla="*/ 48 h 50"/>
                <a:gd name="T38" fmla="*/ 92 w 133"/>
                <a:gd name="T39" fmla="*/ 47 h 50"/>
                <a:gd name="T40" fmla="*/ 106 w 133"/>
                <a:gd name="T41" fmla="*/ 45 h 50"/>
                <a:gd name="T42" fmla="*/ 109 w 133"/>
                <a:gd name="T43" fmla="*/ 47 h 50"/>
                <a:gd name="T44" fmla="*/ 114 w 133"/>
                <a:gd name="T45" fmla="*/ 45 h 50"/>
                <a:gd name="T46" fmla="*/ 117 w 133"/>
                <a:gd name="T47" fmla="*/ 44 h 50"/>
                <a:gd name="T48" fmla="*/ 119 w 133"/>
                <a:gd name="T49" fmla="*/ 38 h 50"/>
                <a:gd name="T50" fmla="*/ 132 w 133"/>
                <a:gd name="T51" fmla="*/ 25 h 50"/>
                <a:gd name="T52" fmla="*/ 129 w 133"/>
                <a:gd name="T53" fmla="*/ 22 h 50"/>
                <a:gd name="T54" fmla="*/ 126 w 133"/>
                <a:gd name="T55" fmla="*/ 21 h 50"/>
                <a:gd name="T56" fmla="*/ 122 w 133"/>
                <a:gd name="T57" fmla="*/ 20 h 50"/>
                <a:gd name="T58" fmla="*/ 119 w 133"/>
                <a:gd name="T59" fmla="*/ 17 h 50"/>
                <a:gd name="T60" fmla="*/ 115 w 133"/>
                <a:gd name="T61" fmla="*/ 15 h 50"/>
                <a:gd name="T62" fmla="*/ 114 w 133"/>
                <a:gd name="T63" fmla="*/ 12 h 50"/>
                <a:gd name="T64" fmla="*/ 113 w 133"/>
                <a:gd name="T65" fmla="*/ 8 h 50"/>
                <a:gd name="T66" fmla="*/ 113 w 133"/>
                <a:gd name="T67" fmla="*/ 3 h 50"/>
                <a:gd name="T68" fmla="*/ 95 w 133"/>
                <a:gd name="T69" fmla="*/ 0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
                <a:gd name="T106" fmla="*/ 0 h 50"/>
                <a:gd name="T107" fmla="*/ 133 w 133"/>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 h="50">
                  <a:moveTo>
                    <a:pt x="95" y="0"/>
                  </a:moveTo>
                  <a:lnTo>
                    <a:pt x="95" y="6"/>
                  </a:lnTo>
                  <a:lnTo>
                    <a:pt x="92" y="10"/>
                  </a:lnTo>
                  <a:lnTo>
                    <a:pt x="90" y="11"/>
                  </a:lnTo>
                  <a:lnTo>
                    <a:pt x="83" y="10"/>
                  </a:lnTo>
                  <a:lnTo>
                    <a:pt x="72" y="8"/>
                  </a:lnTo>
                  <a:lnTo>
                    <a:pt x="62" y="6"/>
                  </a:lnTo>
                  <a:lnTo>
                    <a:pt x="52" y="6"/>
                  </a:lnTo>
                  <a:lnTo>
                    <a:pt x="41" y="6"/>
                  </a:lnTo>
                  <a:lnTo>
                    <a:pt x="29" y="8"/>
                  </a:lnTo>
                  <a:lnTo>
                    <a:pt x="19" y="12"/>
                  </a:lnTo>
                  <a:lnTo>
                    <a:pt x="10" y="18"/>
                  </a:lnTo>
                  <a:lnTo>
                    <a:pt x="0" y="29"/>
                  </a:lnTo>
                  <a:lnTo>
                    <a:pt x="5" y="37"/>
                  </a:lnTo>
                  <a:lnTo>
                    <a:pt x="14" y="44"/>
                  </a:lnTo>
                  <a:lnTo>
                    <a:pt x="28" y="47"/>
                  </a:lnTo>
                  <a:lnTo>
                    <a:pt x="44" y="48"/>
                  </a:lnTo>
                  <a:lnTo>
                    <a:pt x="61" y="49"/>
                  </a:lnTo>
                  <a:lnTo>
                    <a:pt x="77" y="48"/>
                  </a:lnTo>
                  <a:lnTo>
                    <a:pt x="92" y="47"/>
                  </a:lnTo>
                  <a:lnTo>
                    <a:pt x="106" y="45"/>
                  </a:lnTo>
                  <a:lnTo>
                    <a:pt x="109" y="47"/>
                  </a:lnTo>
                  <a:lnTo>
                    <a:pt x="114" y="45"/>
                  </a:lnTo>
                  <a:lnTo>
                    <a:pt x="117" y="44"/>
                  </a:lnTo>
                  <a:lnTo>
                    <a:pt x="119" y="38"/>
                  </a:lnTo>
                  <a:lnTo>
                    <a:pt x="132" y="25"/>
                  </a:lnTo>
                  <a:lnTo>
                    <a:pt x="129" y="22"/>
                  </a:lnTo>
                  <a:lnTo>
                    <a:pt x="126" y="21"/>
                  </a:lnTo>
                  <a:lnTo>
                    <a:pt x="122" y="20"/>
                  </a:lnTo>
                  <a:lnTo>
                    <a:pt x="119" y="17"/>
                  </a:lnTo>
                  <a:lnTo>
                    <a:pt x="115" y="15"/>
                  </a:lnTo>
                  <a:lnTo>
                    <a:pt x="114" y="12"/>
                  </a:lnTo>
                  <a:lnTo>
                    <a:pt x="113" y="8"/>
                  </a:lnTo>
                  <a:lnTo>
                    <a:pt x="113" y="3"/>
                  </a:lnTo>
                  <a:lnTo>
                    <a:pt x="95"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1" name="Freeform 74">
              <a:extLst>
                <a:ext uri="{FF2B5EF4-FFF2-40B4-BE49-F238E27FC236}">
                  <a16:creationId xmlns:a16="http://schemas.microsoft.com/office/drawing/2014/main" id="{98A1A66C-5A5D-40AD-AF67-20B6E5B8B765}"/>
                </a:ext>
              </a:extLst>
            </p:cNvPr>
            <p:cNvSpPr>
              <a:spLocks noChangeAspect="1"/>
            </p:cNvSpPr>
            <p:nvPr/>
          </p:nvSpPr>
          <p:spPr bwMode="auto">
            <a:xfrm>
              <a:off x="1230" y="1628"/>
              <a:ext cx="342" cy="128"/>
            </a:xfrm>
            <a:custGeom>
              <a:avLst/>
              <a:gdLst>
                <a:gd name="T0" fmla="*/ 27 w 131"/>
                <a:gd name="T1" fmla="*/ 0 h 54"/>
                <a:gd name="T2" fmla="*/ 28 w 131"/>
                <a:gd name="T3" fmla="*/ 7 h 54"/>
                <a:gd name="T4" fmla="*/ 32 w 131"/>
                <a:gd name="T5" fmla="*/ 12 h 54"/>
                <a:gd name="T6" fmla="*/ 37 w 131"/>
                <a:gd name="T7" fmla="*/ 15 h 54"/>
                <a:gd name="T8" fmla="*/ 44 w 131"/>
                <a:gd name="T9" fmla="*/ 13 h 54"/>
                <a:gd name="T10" fmla="*/ 53 w 131"/>
                <a:gd name="T11" fmla="*/ 9 h 54"/>
                <a:gd name="T12" fmla="*/ 63 w 131"/>
                <a:gd name="T13" fmla="*/ 5 h 54"/>
                <a:gd name="T14" fmla="*/ 73 w 131"/>
                <a:gd name="T15" fmla="*/ 2 h 54"/>
                <a:gd name="T16" fmla="*/ 84 w 131"/>
                <a:gd name="T17" fmla="*/ 1 h 54"/>
                <a:gd name="T18" fmla="*/ 96 w 131"/>
                <a:gd name="T19" fmla="*/ 1 h 54"/>
                <a:gd name="T20" fmla="*/ 107 w 131"/>
                <a:gd name="T21" fmla="*/ 4 h 54"/>
                <a:gd name="T22" fmla="*/ 119 w 131"/>
                <a:gd name="T23" fmla="*/ 10 h 54"/>
                <a:gd name="T24" fmla="*/ 130 w 131"/>
                <a:gd name="T25" fmla="*/ 17 h 54"/>
                <a:gd name="T26" fmla="*/ 127 w 131"/>
                <a:gd name="T27" fmla="*/ 27 h 54"/>
                <a:gd name="T28" fmla="*/ 119 w 131"/>
                <a:gd name="T29" fmla="*/ 34 h 54"/>
                <a:gd name="T30" fmla="*/ 105 w 131"/>
                <a:gd name="T31" fmla="*/ 40 h 54"/>
                <a:gd name="T32" fmla="*/ 91 w 131"/>
                <a:gd name="T33" fmla="*/ 44 h 54"/>
                <a:gd name="T34" fmla="*/ 74 w 131"/>
                <a:gd name="T35" fmla="*/ 47 h 54"/>
                <a:gd name="T36" fmla="*/ 58 w 131"/>
                <a:gd name="T37" fmla="*/ 50 h 54"/>
                <a:gd name="T38" fmla="*/ 42 w 131"/>
                <a:gd name="T39" fmla="*/ 51 h 54"/>
                <a:gd name="T40" fmla="*/ 29 w 131"/>
                <a:gd name="T41" fmla="*/ 52 h 54"/>
                <a:gd name="T42" fmla="*/ 25 w 131"/>
                <a:gd name="T43" fmla="*/ 53 h 54"/>
                <a:gd name="T44" fmla="*/ 22 w 131"/>
                <a:gd name="T45" fmla="*/ 53 h 54"/>
                <a:gd name="T46" fmla="*/ 18 w 131"/>
                <a:gd name="T47" fmla="*/ 51 h 54"/>
                <a:gd name="T48" fmla="*/ 14 w 131"/>
                <a:gd name="T49" fmla="*/ 46 h 54"/>
                <a:gd name="T50" fmla="*/ 0 w 131"/>
                <a:gd name="T51" fmla="*/ 36 h 54"/>
                <a:gd name="T52" fmla="*/ 2 w 131"/>
                <a:gd name="T53" fmla="*/ 33 h 54"/>
                <a:gd name="T54" fmla="*/ 4 w 131"/>
                <a:gd name="T55" fmla="*/ 29 h 54"/>
                <a:gd name="T56" fmla="*/ 6 w 131"/>
                <a:gd name="T57" fmla="*/ 27 h 54"/>
                <a:gd name="T58" fmla="*/ 10 w 131"/>
                <a:gd name="T59" fmla="*/ 23 h 54"/>
                <a:gd name="T60" fmla="*/ 11 w 131"/>
                <a:gd name="T61" fmla="*/ 20 h 54"/>
                <a:gd name="T62" fmla="*/ 14 w 131"/>
                <a:gd name="T63" fmla="*/ 15 h 54"/>
                <a:gd name="T64" fmla="*/ 14 w 131"/>
                <a:gd name="T65" fmla="*/ 11 h 54"/>
                <a:gd name="T66" fmla="*/ 11 w 131"/>
                <a:gd name="T67" fmla="*/ 6 h 54"/>
                <a:gd name="T68" fmla="*/ 27 w 131"/>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54"/>
                <a:gd name="T107" fmla="*/ 131 w 131"/>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54">
                  <a:moveTo>
                    <a:pt x="27" y="0"/>
                  </a:moveTo>
                  <a:lnTo>
                    <a:pt x="28" y="7"/>
                  </a:lnTo>
                  <a:lnTo>
                    <a:pt x="32" y="12"/>
                  </a:lnTo>
                  <a:lnTo>
                    <a:pt x="37" y="15"/>
                  </a:lnTo>
                  <a:lnTo>
                    <a:pt x="44" y="13"/>
                  </a:lnTo>
                  <a:lnTo>
                    <a:pt x="53" y="9"/>
                  </a:lnTo>
                  <a:lnTo>
                    <a:pt x="63" y="5"/>
                  </a:lnTo>
                  <a:lnTo>
                    <a:pt x="73" y="2"/>
                  </a:lnTo>
                  <a:lnTo>
                    <a:pt x="84" y="1"/>
                  </a:lnTo>
                  <a:lnTo>
                    <a:pt x="96" y="1"/>
                  </a:lnTo>
                  <a:lnTo>
                    <a:pt x="107" y="4"/>
                  </a:lnTo>
                  <a:lnTo>
                    <a:pt x="119" y="10"/>
                  </a:lnTo>
                  <a:lnTo>
                    <a:pt x="130" y="17"/>
                  </a:lnTo>
                  <a:lnTo>
                    <a:pt x="127" y="27"/>
                  </a:lnTo>
                  <a:lnTo>
                    <a:pt x="119" y="34"/>
                  </a:lnTo>
                  <a:lnTo>
                    <a:pt x="105" y="40"/>
                  </a:lnTo>
                  <a:lnTo>
                    <a:pt x="91" y="44"/>
                  </a:lnTo>
                  <a:lnTo>
                    <a:pt x="74" y="47"/>
                  </a:lnTo>
                  <a:lnTo>
                    <a:pt x="58" y="50"/>
                  </a:lnTo>
                  <a:lnTo>
                    <a:pt x="42" y="51"/>
                  </a:lnTo>
                  <a:lnTo>
                    <a:pt x="29" y="52"/>
                  </a:lnTo>
                  <a:lnTo>
                    <a:pt x="25" y="53"/>
                  </a:lnTo>
                  <a:lnTo>
                    <a:pt x="22" y="53"/>
                  </a:lnTo>
                  <a:lnTo>
                    <a:pt x="18" y="51"/>
                  </a:lnTo>
                  <a:lnTo>
                    <a:pt x="14" y="46"/>
                  </a:lnTo>
                  <a:lnTo>
                    <a:pt x="0" y="36"/>
                  </a:lnTo>
                  <a:lnTo>
                    <a:pt x="2" y="33"/>
                  </a:lnTo>
                  <a:lnTo>
                    <a:pt x="4" y="29"/>
                  </a:lnTo>
                  <a:lnTo>
                    <a:pt x="6" y="27"/>
                  </a:lnTo>
                  <a:lnTo>
                    <a:pt x="10" y="23"/>
                  </a:lnTo>
                  <a:lnTo>
                    <a:pt x="11" y="20"/>
                  </a:lnTo>
                  <a:lnTo>
                    <a:pt x="14" y="15"/>
                  </a:lnTo>
                  <a:lnTo>
                    <a:pt x="14" y="11"/>
                  </a:lnTo>
                  <a:lnTo>
                    <a:pt x="11" y="6"/>
                  </a:lnTo>
                  <a:lnTo>
                    <a:pt x="27"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2" name="Freeform 75">
              <a:extLst>
                <a:ext uri="{FF2B5EF4-FFF2-40B4-BE49-F238E27FC236}">
                  <a16:creationId xmlns:a16="http://schemas.microsoft.com/office/drawing/2014/main" id="{015B0491-4BB5-4FAB-BF98-0B5BA9286035}"/>
                </a:ext>
              </a:extLst>
            </p:cNvPr>
            <p:cNvSpPr>
              <a:spLocks noChangeAspect="1"/>
            </p:cNvSpPr>
            <p:nvPr/>
          </p:nvSpPr>
          <p:spPr bwMode="auto">
            <a:xfrm>
              <a:off x="1324" y="1423"/>
              <a:ext cx="374" cy="170"/>
            </a:xfrm>
            <a:custGeom>
              <a:avLst/>
              <a:gdLst>
                <a:gd name="T0" fmla="*/ 113 w 143"/>
                <a:gd name="T1" fmla="*/ 9 h 72"/>
                <a:gd name="T2" fmla="*/ 100 w 143"/>
                <a:gd name="T3" fmla="*/ 10 h 72"/>
                <a:gd name="T4" fmla="*/ 85 w 143"/>
                <a:gd name="T5" fmla="*/ 17 h 72"/>
                <a:gd name="T6" fmla="*/ 71 w 143"/>
                <a:gd name="T7" fmla="*/ 28 h 72"/>
                <a:gd name="T8" fmla="*/ 50 w 143"/>
                <a:gd name="T9" fmla="*/ 46 h 72"/>
                <a:gd name="T10" fmla="*/ 19 w 143"/>
                <a:gd name="T11" fmla="*/ 63 h 72"/>
                <a:gd name="T12" fmla="*/ 0 w 143"/>
                <a:gd name="T13" fmla="*/ 58 h 72"/>
                <a:gd name="T14" fmla="*/ 22 w 143"/>
                <a:gd name="T15" fmla="*/ 49 h 72"/>
                <a:gd name="T16" fmla="*/ 42 w 143"/>
                <a:gd name="T17" fmla="*/ 36 h 72"/>
                <a:gd name="T18" fmla="*/ 59 w 143"/>
                <a:gd name="T19" fmla="*/ 23 h 72"/>
                <a:gd name="T20" fmla="*/ 75 w 143"/>
                <a:gd name="T21" fmla="*/ 10 h 72"/>
                <a:gd name="T22" fmla="*/ 85 w 143"/>
                <a:gd name="T23" fmla="*/ 4 h 72"/>
                <a:gd name="T24" fmla="*/ 96 w 143"/>
                <a:gd name="T25" fmla="*/ 1 h 72"/>
                <a:gd name="T26" fmla="*/ 106 w 143"/>
                <a:gd name="T27" fmla="*/ 0 h 72"/>
                <a:gd name="T28" fmla="*/ 117 w 143"/>
                <a:gd name="T29" fmla="*/ 1 h 72"/>
                <a:gd name="T30" fmla="*/ 125 w 143"/>
                <a:gd name="T31" fmla="*/ 2 h 72"/>
                <a:gd name="T32" fmla="*/ 132 w 143"/>
                <a:gd name="T33" fmla="*/ 6 h 72"/>
                <a:gd name="T34" fmla="*/ 137 w 143"/>
                <a:gd name="T35" fmla="*/ 11 h 72"/>
                <a:gd name="T36" fmla="*/ 141 w 143"/>
                <a:gd name="T37" fmla="*/ 19 h 72"/>
                <a:gd name="T38" fmla="*/ 141 w 143"/>
                <a:gd name="T39" fmla="*/ 31 h 72"/>
                <a:gd name="T40" fmla="*/ 137 w 143"/>
                <a:gd name="T41" fmla="*/ 43 h 72"/>
                <a:gd name="T42" fmla="*/ 130 w 143"/>
                <a:gd name="T43" fmla="*/ 52 h 72"/>
                <a:gd name="T44" fmla="*/ 120 w 143"/>
                <a:gd name="T45" fmla="*/ 58 h 72"/>
                <a:gd name="T46" fmla="*/ 110 w 143"/>
                <a:gd name="T47" fmla="*/ 61 h 72"/>
                <a:gd name="T48" fmla="*/ 101 w 143"/>
                <a:gd name="T49" fmla="*/ 62 h 72"/>
                <a:gd name="T50" fmla="*/ 92 w 143"/>
                <a:gd name="T51" fmla="*/ 58 h 72"/>
                <a:gd name="T52" fmla="*/ 85 w 143"/>
                <a:gd name="T53" fmla="*/ 54 h 72"/>
                <a:gd name="T54" fmla="*/ 101 w 143"/>
                <a:gd name="T55" fmla="*/ 56 h 72"/>
                <a:gd name="T56" fmla="*/ 111 w 143"/>
                <a:gd name="T57" fmla="*/ 54 h 72"/>
                <a:gd name="T58" fmla="*/ 121 w 143"/>
                <a:gd name="T59" fmla="*/ 49 h 72"/>
                <a:gd name="T60" fmla="*/ 127 w 143"/>
                <a:gd name="T61" fmla="*/ 41 h 72"/>
                <a:gd name="T62" fmla="*/ 132 w 143"/>
                <a:gd name="T63" fmla="*/ 33 h 72"/>
                <a:gd name="T64" fmla="*/ 132 w 143"/>
                <a:gd name="T65" fmla="*/ 23 h 72"/>
                <a:gd name="T66" fmla="*/ 128 w 143"/>
                <a:gd name="T67" fmla="*/ 15 h 72"/>
                <a:gd name="T68" fmla="*/ 119 w 143"/>
                <a:gd name="T69" fmla="*/ 1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72"/>
                <a:gd name="T107" fmla="*/ 143 w 143"/>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72">
                  <a:moveTo>
                    <a:pt x="119" y="10"/>
                  </a:moveTo>
                  <a:lnTo>
                    <a:pt x="113" y="9"/>
                  </a:lnTo>
                  <a:lnTo>
                    <a:pt x="105" y="9"/>
                  </a:lnTo>
                  <a:lnTo>
                    <a:pt x="100" y="10"/>
                  </a:lnTo>
                  <a:lnTo>
                    <a:pt x="92" y="13"/>
                  </a:lnTo>
                  <a:lnTo>
                    <a:pt x="85" y="17"/>
                  </a:lnTo>
                  <a:lnTo>
                    <a:pt x="78" y="23"/>
                  </a:lnTo>
                  <a:lnTo>
                    <a:pt x="71" y="28"/>
                  </a:lnTo>
                  <a:lnTo>
                    <a:pt x="63" y="34"/>
                  </a:lnTo>
                  <a:lnTo>
                    <a:pt x="50" y="46"/>
                  </a:lnTo>
                  <a:lnTo>
                    <a:pt x="37" y="54"/>
                  </a:lnTo>
                  <a:lnTo>
                    <a:pt x="19" y="63"/>
                  </a:lnTo>
                  <a:lnTo>
                    <a:pt x="0" y="71"/>
                  </a:lnTo>
                  <a:lnTo>
                    <a:pt x="0" y="58"/>
                  </a:lnTo>
                  <a:lnTo>
                    <a:pt x="11" y="54"/>
                  </a:lnTo>
                  <a:lnTo>
                    <a:pt x="22" y="49"/>
                  </a:lnTo>
                  <a:lnTo>
                    <a:pt x="33" y="42"/>
                  </a:lnTo>
                  <a:lnTo>
                    <a:pt x="42" y="36"/>
                  </a:lnTo>
                  <a:lnTo>
                    <a:pt x="50" y="29"/>
                  </a:lnTo>
                  <a:lnTo>
                    <a:pt x="59" y="23"/>
                  </a:lnTo>
                  <a:lnTo>
                    <a:pt x="70" y="16"/>
                  </a:lnTo>
                  <a:lnTo>
                    <a:pt x="75" y="10"/>
                  </a:lnTo>
                  <a:lnTo>
                    <a:pt x="80" y="7"/>
                  </a:lnTo>
                  <a:lnTo>
                    <a:pt x="85" y="4"/>
                  </a:lnTo>
                  <a:lnTo>
                    <a:pt x="91" y="2"/>
                  </a:lnTo>
                  <a:lnTo>
                    <a:pt x="96" y="1"/>
                  </a:lnTo>
                  <a:lnTo>
                    <a:pt x="101" y="0"/>
                  </a:lnTo>
                  <a:lnTo>
                    <a:pt x="106" y="0"/>
                  </a:lnTo>
                  <a:lnTo>
                    <a:pt x="111" y="0"/>
                  </a:lnTo>
                  <a:lnTo>
                    <a:pt x="117" y="1"/>
                  </a:lnTo>
                  <a:lnTo>
                    <a:pt x="121" y="1"/>
                  </a:lnTo>
                  <a:lnTo>
                    <a:pt x="125" y="2"/>
                  </a:lnTo>
                  <a:lnTo>
                    <a:pt x="130" y="5"/>
                  </a:lnTo>
                  <a:lnTo>
                    <a:pt x="132" y="6"/>
                  </a:lnTo>
                  <a:lnTo>
                    <a:pt x="136" y="9"/>
                  </a:lnTo>
                  <a:lnTo>
                    <a:pt x="137" y="11"/>
                  </a:lnTo>
                  <a:lnTo>
                    <a:pt x="140" y="14"/>
                  </a:lnTo>
                  <a:lnTo>
                    <a:pt x="141" y="19"/>
                  </a:lnTo>
                  <a:lnTo>
                    <a:pt x="142" y="26"/>
                  </a:lnTo>
                  <a:lnTo>
                    <a:pt x="141" y="31"/>
                  </a:lnTo>
                  <a:lnTo>
                    <a:pt x="139" y="38"/>
                  </a:lnTo>
                  <a:lnTo>
                    <a:pt x="137" y="43"/>
                  </a:lnTo>
                  <a:lnTo>
                    <a:pt x="133" y="48"/>
                  </a:lnTo>
                  <a:lnTo>
                    <a:pt x="130" y="52"/>
                  </a:lnTo>
                  <a:lnTo>
                    <a:pt x="125" y="54"/>
                  </a:lnTo>
                  <a:lnTo>
                    <a:pt x="120" y="58"/>
                  </a:lnTo>
                  <a:lnTo>
                    <a:pt x="116" y="59"/>
                  </a:lnTo>
                  <a:lnTo>
                    <a:pt x="110" y="61"/>
                  </a:lnTo>
                  <a:lnTo>
                    <a:pt x="105" y="62"/>
                  </a:lnTo>
                  <a:lnTo>
                    <a:pt x="101" y="62"/>
                  </a:lnTo>
                  <a:lnTo>
                    <a:pt x="96" y="60"/>
                  </a:lnTo>
                  <a:lnTo>
                    <a:pt x="92" y="58"/>
                  </a:lnTo>
                  <a:lnTo>
                    <a:pt x="89" y="56"/>
                  </a:lnTo>
                  <a:lnTo>
                    <a:pt x="85" y="54"/>
                  </a:lnTo>
                  <a:lnTo>
                    <a:pt x="93" y="55"/>
                  </a:lnTo>
                  <a:lnTo>
                    <a:pt x="101" y="56"/>
                  </a:lnTo>
                  <a:lnTo>
                    <a:pt x="105" y="55"/>
                  </a:lnTo>
                  <a:lnTo>
                    <a:pt x="111" y="54"/>
                  </a:lnTo>
                  <a:lnTo>
                    <a:pt x="117" y="51"/>
                  </a:lnTo>
                  <a:lnTo>
                    <a:pt x="121" y="49"/>
                  </a:lnTo>
                  <a:lnTo>
                    <a:pt x="124" y="46"/>
                  </a:lnTo>
                  <a:lnTo>
                    <a:pt x="127" y="41"/>
                  </a:lnTo>
                  <a:lnTo>
                    <a:pt x="131" y="36"/>
                  </a:lnTo>
                  <a:lnTo>
                    <a:pt x="132" y="33"/>
                  </a:lnTo>
                  <a:lnTo>
                    <a:pt x="132" y="28"/>
                  </a:lnTo>
                  <a:lnTo>
                    <a:pt x="132" y="23"/>
                  </a:lnTo>
                  <a:lnTo>
                    <a:pt x="131" y="18"/>
                  </a:lnTo>
                  <a:lnTo>
                    <a:pt x="128" y="15"/>
                  </a:lnTo>
                  <a:lnTo>
                    <a:pt x="124" y="11"/>
                  </a:lnTo>
                  <a:lnTo>
                    <a:pt x="119" y="1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3" name="Freeform 76">
              <a:extLst>
                <a:ext uri="{FF2B5EF4-FFF2-40B4-BE49-F238E27FC236}">
                  <a16:creationId xmlns:a16="http://schemas.microsoft.com/office/drawing/2014/main" id="{508A58F3-74D1-4CC5-B444-F98AE298F5C1}"/>
                </a:ext>
              </a:extLst>
            </p:cNvPr>
            <p:cNvSpPr>
              <a:spLocks noChangeAspect="1"/>
            </p:cNvSpPr>
            <p:nvPr/>
          </p:nvSpPr>
          <p:spPr bwMode="auto">
            <a:xfrm>
              <a:off x="1046" y="1343"/>
              <a:ext cx="293" cy="323"/>
            </a:xfrm>
            <a:custGeom>
              <a:avLst/>
              <a:gdLst>
                <a:gd name="T0" fmla="*/ 64 w 112"/>
                <a:gd name="T1" fmla="*/ 0 h 137"/>
                <a:gd name="T2" fmla="*/ 63 w 112"/>
                <a:gd name="T3" fmla="*/ 17 h 137"/>
                <a:gd name="T4" fmla="*/ 65 w 112"/>
                <a:gd name="T5" fmla="*/ 22 h 137"/>
                <a:gd name="T6" fmla="*/ 73 w 112"/>
                <a:gd name="T7" fmla="*/ 24 h 137"/>
                <a:gd name="T8" fmla="*/ 82 w 112"/>
                <a:gd name="T9" fmla="*/ 30 h 137"/>
                <a:gd name="T10" fmla="*/ 88 w 112"/>
                <a:gd name="T11" fmla="*/ 32 h 137"/>
                <a:gd name="T12" fmla="*/ 92 w 112"/>
                <a:gd name="T13" fmla="*/ 36 h 137"/>
                <a:gd name="T14" fmla="*/ 95 w 112"/>
                <a:gd name="T15" fmla="*/ 44 h 137"/>
                <a:gd name="T16" fmla="*/ 95 w 112"/>
                <a:gd name="T17" fmla="*/ 54 h 137"/>
                <a:gd name="T18" fmla="*/ 100 w 112"/>
                <a:gd name="T19" fmla="*/ 70 h 137"/>
                <a:gd name="T20" fmla="*/ 108 w 112"/>
                <a:gd name="T21" fmla="*/ 83 h 137"/>
                <a:gd name="T22" fmla="*/ 110 w 112"/>
                <a:gd name="T23" fmla="*/ 91 h 137"/>
                <a:gd name="T24" fmla="*/ 111 w 112"/>
                <a:gd name="T25" fmla="*/ 97 h 137"/>
                <a:gd name="T26" fmla="*/ 111 w 112"/>
                <a:gd name="T27" fmla="*/ 103 h 137"/>
                <a:gd name="T28" fmla="*/ 108 w 112"/>
                <a:gd name="T29" fmla="*/ 111 h 137"/>
                <a:gd name="T30" fmla="*/ 102 w 112"/>
                <a:gd name="T31" fmla="*/ 119 h 137"/>
                <a:gd name="T32" fmla="*/ 96 w 112"/>
                <a:gd name="T33" fmla="*/ 124 h 137"/>
                <a:gd name="T34" fmla="*/ 89 w 112"/>
                <a:gd name="T35" fmla="*/ 128 h 137"/>
                <a:gd name="T36" fmla="*/ 80 w 112"/>
                <a:gd name="T37" fmla="*/ 132 h 137"/>
                <a:gd name="T38" fmla="*/ 71 w 112"/>
                <a:gd name="T39" fmla="*/ 135 h 137"/>
                <a:gd name="T40" fmla="*/ 58 w 112"/>
                <a:gd name="T41" fmla="*/ 136 h 137"/>
                <a:gd name="T42" fmla="*/ 29 w 112"/>
                <a:gd name="T43" fmla="*/ 134 h 137"/>
                <a:gd name="T44" fmla="*/ 14 w 112"/>
                <a:gd name="T45" fmla="*/ 126 h 137"/>
                <a:gd name="T46" fmla="*/ 6 w 112"/>
                <a:gd name="T47" fmla="*/ 120 h 137"/>
                <a:gd name="T48" fmla="*/ 2 w 112"/>
                <a:gd name="T49" fmla="*/ 111 h 137"/>
                <a:gd name="T50" fmla="*/ 0 w 112"/>
                <a:gd name="T51" fmla="*/ 102 h 137"/>
                <a:gd name="T52" fmla="*/ 2 w 112"/>
                <a:gd name="T53" fmla="*/ 91 h 137"/>
                <a:gd name="T54" fmla="*/ 7 w 112"/>
                <a:gd name="T55" fmla="*/ 80 h 137"/>
                <a:gd name="T56" fmla="*/ 10 w 112"/>
                <a:gd name="T57" fmla="*/ 50 h 137"/>
                <a:gd name="T58" fmla="*/ 10 w 112"/>
                <a:gd name="T59" fmla="*/ 44 h 137"/>
                <a:gd name="T60" fmla="*/ 11 w 112"/>
                <a:gd name="T61" fmla="*/ 40 h 137"/>
                <a:gd name="T62" fmla="*/ 14 w 112"/>
                <a:gd name="T63" fmla="*/ 37 h 137"/>
                <a:gd name="T64" fmla="*/ 22 w 112"/>
                <a:gd name="T65" fmla="*/ 34 h 137"/>
                <a:gd name="T66" fmla="*/ 24 w 112"/>
                <a:gd name="T67" fmla="*/ 30 h 137"/>
                <a:gd name="T68" fmla="*/ 29 w 112"/>
                <a:gd name="T69" fmla="*/ 27 h 137"/>
                <a:gd name="T70" fmla="*/ 34 w 112"/>
                <a:gd name="T71" fmla="*/ 27 h 137"/>
                <a:gd name="T72" fmla="*/ 35 w 112"/>
                <a:gd name="T73" fmla="*/ 22 h 137"/>
                <a:gd name="T74" fmla="*/ 27 w 112"/>
                <a:gd name="T75" fmla="*/ 4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
                <a:gd name="T115" fmla="*/ 0 h 137"/>
                <a:gd name="T116" fmla="*/ 112 w 112"/>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 h="137">
                  <a:moveTo>
                    <a:pt x="45" y="3"/>
                  </a:moveTo>
                  <a:lnTo>
                    <a:pt x="64" y="0"/>
                  </a:lnTo>
                  <a:lnTo>
                    <a:pt x="63" y="13"/>
                  </a:lnTo>
                  <a:lnTo>
                    <a:pt x="63" y="17"/>
                  </a:lnTo>
                  <a:lnTo>
                    <a:pt x="64" y="20"/>
                  </a:lnTo>
                  <a:lnTo>
                    <a:pt x="65" y="22"/>
                  </a:lnTo>
                  <a:lnTo>
                    <a:pt x="68" y="24"/>
                  </a:lnTo>
                  <a:lnTo>
                    <a:pt x="73" y="24"/>
                  </a:lnTo>
                  <a:lnTo>
                    <a:pt x="79" y="30"/>
                  </a:lnTo>
                  <a:lnTo>
                    <a:pt x="82" y="30"/>
                  </a:lnTo>
                  <a:lnTo>
                    <a:pt x="85" y="31"/>
                  </a:lnTo>
                  <a:lnTo>
                    <a:pt x="88" y="32"/>
                  </a:lnTo>
                  <a:lnTo>
                    <a:pt x="91" y="34"/>
                  </a:lnTo>
                  <a:lnTo>
                    <a:pt x="92" y="36"/>
                  </a:lnTo>
                  <a:lnTo>
                    <a:pt x="93" y="40"/>
                  </a:lnTo>
                  <a:lnTo>
                    <a:pt x="95" y="44"/>
                  </a:lnTo>
                  <a:lnTo>
                    <a:pt x="95" y="46"/>
                  </a:lnTo>
                  <a:lnTo>
                    <a:pt x="95" y="54"/>
                  </a:lnTo>
                  <a:lnTo>
                    <a:pt x="92" y="62"/>
                  </a:lnTo>
                  <a:lnTo>
                    <a:pt x="100" y="70"/>
                  </a:lnTo>
                  <a:lnTo>
                    <a:pt x="105" y="78"/>
                  </a:lnTo>
                  <a:lnTo>
                    <a:pt x="108" y="83"/>
                  </a:lnTo>
                  <a:lnTo>
                    <a:pt x="110" y="88"/>
                  </a:lnTo>
                  <a:lnTo>
                    <a:pt x="110" y="91"/>
                  </a:lnTo>
                  <a:lnTo>
                    <a:pt x="111" y="95"/>
                  </a:lnTo>
                  <a:lnTo>
                    <a:pt x="111" y="97"/>
                  </a:lnTo>
                  <a:lnTo>
                    <a:pt x="111" y="101"/>
                  </a:lnTo>
                  <a:lnTo>
                    <a:pt x="111" y="103"/>
                  </a:lnTo>
                  <a:lnTo>
                    <a:pt x="110" y="107"/>
                  </a:lnTo>
                  <a:lnTo>
                    <a:pt x="108" y="111"/>
                  </a:lnTo>
                  <a:lnTo>
                    <a:pt x="105" y="117"/>
                  </a:lnTo>
                  <a:lnTo>
                    <a:pt x="102" y="119"/>
                  </a:lnTo>
                  <a:lnTo>
                    <a:pt x="100" y="123"/>
                  </a:lnTo>
                  <a:lnTo>
                    <a:pt x="96" y="124"/>
                  </a:lnTo>
                  <a:lnTo>
                    <a:pt x="93" y="127"/>
                  </a:lnTo>
                  <a:lnTo>
                    <a:pt x="89" y="128"/>
                  </a:lnTo>
                  <a:lnTo>
                    <a:pt x="85" y="131"/>
                  </a:lnTo>
                  <a:lnTo>
                    <a:pt x="80" y="132"/>
                  </a:lnTo>
                  <a:lnTo>
                    <a:pt x="75" y="133"/>
                  </a:lnTo>
                  <a:lnTo>
                    <a:pt x="71" y="135"/>
                  </a:lnTo>
                  <a:lnTo>
                    <a:pt x="64" y="135"/>
                  </a:lnTo>
                  <a:lnTo>
                    <a:pt x="58" y="136"/>
                  </a:lnTo>
                  <a:lnTo>
                    <a:pt x="43" y="136"/>
                  </a:lnTo>
                  <a:lnTo>
                    <a:pt x="29" y="134"/>
                  </a:lnTo>
                  <a:lnTo>
                    <a:pt x="18" y="130"/>
                  </a:lnTo>
                  <a:lnTo>
                    <a:pt x="14" y="126"/>
                  </a:lnTo>
                  <a:lnTo>
                    <a:pt x="9" y="123"/>
                  </a:lnTo>
                  <a:lnTo>
                    <a:pt x="6" y="120"/>
                  </a:lnTo>
                  <a:lnTo>
                    <a:pt x="3" y="115"/>
                  </a:lnTo>
                  <a:lnTo>
                    <a:pt x="2" y="111"/>
                  </a:lnTo>
                  <a:lnTo>
                    <a:pt x="1" y="107"/>
                  </a:lnTo>
                  <a:lnTo>
                    <a:pt x="0" y="102"/>
                  </a:lnTo>
                  <a:lnTo>
                    <a:pt x="1" y="96"/>
                  </a:lnTo>
                  <a:lnTo>
                    <a:pt x="2" y="91"/>
                  </a:lnTo>
                  <a:lnTo>
                    <a:pt x="4" y="85"/>
                  </a:lnTo>
                  <a:lnTo>
                    <a:pt x="7" y="80"/>
                  </a:lnTo>
                  <a:lnTo>
                    <a:pt x="10" y="77"/>
                  </a:lnTo>
                  <a:lnTo>
                    <a:pt x="10" y="50"/>
                  </a:lnTo>
                  <a:lnTo>
                    <a:pt x="10" y="47"/>
                  </a:lnTo>
                  <a:lnTo>
                    <a:pt x="10" y="44"/>
                  </a:lnTo>
                  <a:lnTo>
                    <a:pt x="10" y="42"/>
                  </a:lnTo>
                  <a:lnTo>
                    <a:pt x="11" y="40"/>
                  </a:lnTo>
                  <a:lnTo>
                    <a:pt x="13" y="38"/>
                  </a:lnTo>
                  <a:lnTo>
                    <a:pt x="14" y="37"/>
                  </a:lnTo>
                  <a:lnTo>
                    <a:pt x="18" y="36"/>
                  </a:lnTo>
                  <a:lnTo>
                    <a:pt x="22" y="34"/>
                  </a:lnTo>
                  <a:lnTo>
                    <a:pt x="23" y="32"/>
                  </a:lnTo>
                  <a:lnTo>
                    <a:pt x="24" y="30"/>
                  </a:lnTo>
                  <a:lnTo>
                    <a:pt x="26" y="29"/>
                  </a:lnTo>
                  <a:lnTo>
                    <a:pt x="29" y="27"/>
                  </a:lnTo>
                  <a:lnTo>
                    <a:pt x="33" y="27"/>
                  </a:lnTo>
                  <a:lnTo>
                    <a:pt x="34" y="27"/>
                  </a:lnTo>
                  <a:lnTo>
                    <a:pt x="37" y="27"/>
                  </a:lnTo>
                  <a:lnTo>
                    <a:pt x="35" y="22"/>
                  </a:lnTo>
                  <a:lnTo>
                    <a:pt x="33" y="15"/>
                  </a:lnTo>
                  <a:lnTo>
                    <a:pt x="27" y="4"/>
                  </a:lnTo>
                  <a:lnTo>
                    <a:pt x="45" y="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4" name="Freeform 77">
              <a:extLst>
                <a:ext uri="{FF2B5EF4-FFF2-40B4-BE49-F238E27FC236}">
                  <a16:creationId xmlns:a16="http://schemas.microsoft.com/office/drawing/2014/main" id="{E7E7337B-E625-465C-B0FA-AC5E8B046356}"/>
                </a:ext>
              </a:extLst>
            </p:cNvPr>
            <p:cNvSpPr>
              <a:spLocks noChangeAspect="1"/>
            </p:cNvSpPr>
            <p:nvPr/>
          </p:nvSpPr>
          <p:spPr bwMode="auto">
            <a:xfrm>
              <a:off x="748" y="1105"/>
              <a:ext cx="819" cy="313"/>
            </a:xfrm>
            <a:custGeom>
              <a:avLst/>
              <a:gdLst>
                <a:gd name="T0" fmla="*/ 124 w 313"/>
                <a:gd name="T1" fmla="*/ 113 h 133"/>
                <a:gd name="T2" fmla="*/ 111 w 313"/>
                <a:gd name="T3" fmla="*/ 111 h 133"/>
                <a:gd name="T4" fmla="*/ 98 w 313"/>
                <a:gd name="T5" fmla="*/ 114 h 133"/>
                <a:gd name="T6" fmla="*/ 78 w 313"/>
                <a:gd name="T7" fmla="*/ 127 h 133"/>
                <a:gd name="T8" fmla="*/ 53 w 313"/>
                <a:gd name="T9" fmla="*/ 132 h 133"/>
                <a:gd name="T10" fmla="*/ 26 w 313"/>
                <a:gd name="T11" fmla="*/ 128 h 133"/>
                <a:gd name="T12" fmla="*/ 6 w 313"/>
                <a:gd name="T13" fmla="*/ 115 h 133"/>
                <a:gd name="T14" fmla="*/ 1 w 313"/>
                <a:gd name="T15" fmla="*/ 91 h 133"/>
                <a:gd name="T16" fmla="*/ 1 w 313"/>
                <a:gd name="T17" fmla="*/ 71 h 133"/>
                <a:gd name="T18" fmla="*/ 6 w 313"/>
                <a:gd name="T19" fmla="*/ 53 h 133"/>
                <a:gd name="T20" fmla="*/ 14 w 313"/>
                <a:gd name="T21" fmla="*/ 41 h 133"/>
                <a:gd name="T22" fmla="*/ 30 w 313"/>
                <a:gd name="T23" fmla="*/ 33 h 133"/>
                <a:gd name="T24" fmla="*/ 50 w 313"/>
                <a:gd name="T25" fmla="*/ 30 h 133"/>
                <a:gd name="T26" fmla="*/ 80 w 313"/>
                <a:gd name="T27" fmla="*/ 31 h 133"/>
                <a:gd name="T28" fmla="*/ 103 w 313"/>
                <a:gd name="T29" fmla="*/ 30 h 133"/>
                <a:gd name="T30" fmla="*/ 123 w 313"/>
                <a:gd name="T31" fmla="*/ 17 h 133"/>
                <a:gd name="T32" fmla="*/ 148 w 313"/>
                <a:gd name="T33" fmla="*/ 14 h 133"/>
                <a:gd name="T34" fmla="*/ 163 w 313"/>
                <a:gd name="T35" fmla="*/ 6 h 133"/>
                <a:gd name="T36" fmla="*/ 172 w 313"/>
                <a:gd name="T37" fmla="*/ 0 h 133"/>
                <a:gd name="T38" fmla="*/ 184 w 313"/>
                <a:gd name="T39" fmla="*/ 4 h 133"/>
                <a:gd name="T40" fmla="*/ 191 w 313"/>
                <a:gd name="T41" fmla="*/ 12 h 133"/>
                <a:gd name="T42" fmla="*/ 193 w 313"/>
                <a:gd name="T43" fmla="*/ 6 h 133"/>
                <a:gd name="T44" fmla="*/ 198 w 313"/>
                <a:gd name="T45" fmla="*/ 6 h 133"/>
                <a:gd name="T46" fmla="*/ 210 w 313"/>
                <a:gd name="T47" fmla="*/ 17 h 133"/>
                <a:gd name="T48" fmla="*/ 212 w 313"/>
                <a:gd name="T49" fmla="*/ 30 h 133"/>
                <a:gd name="T50" fmla="*/ 210 w 313"/>
                <a:gd name="T51" fmla="*/ 48 h 133"/>
                <a:gd name="T52" fmla="*/ 239 w 313"/>
                <a:gd name="T53" fmla="*/ 22 h 133"/>
                <a:gd name="T54" fmla="*/ 257 w 313"/>
                <a:gd name="T55" fmla="*/ 12 h 133"/>
                <a:gd name="T56" fmla="*/ 275 w 313"/>
                <a:gd name="T57" fmla="*/ 8 h 133"/>
                <a:gd name="T58" fmla="*/ 295 w 313"/>
                <a:gd name="T59" fmla="*/ 14 h 133"/>
                <a:gd name="T60" fmla="*/ 312 w 313"/>
                <a:gd name="T61" fmla="*/ 37 h 133"/>
                <a:gd name="T62" fmla="*/ 309 w 313"/>
                <a:gd name="T63" fmla="*/ 52 h 133"/>
                <a:gd name="T64" fmla="*/ 302 w 313"/>
                <a:gd name="T65" fmla="*/ 66 h 133"/>
                <a:gd name="T66" fmla="*/ 288 w 313"/>
                <a:gd name="T67" fmla="*/ 77 h 133"/>
                <a:gd name="T68" fmla="*/ 272 w 313"/>
                <a:gd name="T69" fmla="*/ 84 h 133"/>
                <a:gd name="T70" fmla="*/ 255 w 313"/>
                <a:gd name="T71" fmla="*/ 88 h 133"/>
                <a:gd name="T72" fmla="*/ 252 w 313"/>
                <a:gd name="T73" fmla="*/ 95 h 133"/>
                <a:gd name="T74" fmla="*/ 245 w 313"/>
                <a:gd name="T75" fmla="*/ 99 h 133"/>
                <a:gd name="T76" fmla="*/ 236 w 313"/>
                <a:gd name="T77" fmla="*/ 101 h 133"/>
                <a:gd name="T78" fmla="*/ 227 w 313"/>
                <a:gd name="T79" fmla="*/ 99 h 133"/>
                <a:gd name="T80" fmla="*/ 219 w 313"/>
                <a:gd name="T81" fmla="*/ 98 h 133"/>
                <a:gd name="T82" fmla="*/ 211 w 313"/>
                <a:gd name="T83" fmla="*/ 99 h 133"/>
                <a:gd name="T84" fmla="*/ 200 w 313"/>
                <a:gd name="T85" fmla="*/ 106 h 133"/>
                <a:gd name="T86" fmla="*/ 183 w 313"/>
                <a:gd name="T87" fmla="*/ 105 h 133"/>
                <a:gd name="T88" fmla="*/ 164 w 313"/>
                <a:gd name="T89" fmla="*/ 111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133"/>
                <a:gd name="T137" fmla="*/ 313 w 313"/>
                <a:gd name="T138" fmla="*/ 133 h 1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133">
                  <a:moveTo>
                    <a:pt x="149" y="113"/>
                  </a:moveTo>
                  <a:lnTo>
                    <a:pt x="129" y="113"/>
                  </a:lnTo>
                  <a:lnTo>
                    <a:pt x="124" y="113"/>
                  </a:lnTo>
                  <a:lnTo>
                    <a:pt x="120" y="113"/>
                  </a:lnTo>
                  <a:lnTo>
                    <a:pt x="116" y="112"/>
                  </a:lnTo>
                  <a:lnTo>
                    <a:pt x="111" y="111"/>
                  </a:lnTo>
                  <a:lnTo>
                    <a:pt x="106" y="110"/>
                  </a:lnTo>
                  <a:lnTo>
                    <a:pt x="101" y="108"/>
                  </a:lnTo>
                  <a:lnTo>
                    <a:pt x="98" y="114"/>
                  </a:lnTo>
                  <a:lnTo>
                    <a:pt x="93" y="119"/>
                  </a:lnTo>
                  <a:lnTo>
                    <a:pt x="85" y="123"/>
                  </a:lnTo>
                  <a:lnTo>
                    <a:pt x="78" y="127"/>
                  </a:lnTo>
                  <a:lnTo>
                    <a:pt x="70" y="128"/>
                  </a:lnTo>
                  <a:lnTo>
                    <a:pt x="61" y="131"/>
                  </a:lnTo>
                  <a:lnTo>
                    <a:pt x="53" y="132"/>
                  </a:lnTo>
                  <a:lnTo>
                    <a:pt x="42" y="132"/>
                  </a:lnTo>
                  <a:lnTo>
                    <a:pt x="34" y="131"/>
                  </a:lnTo>
                  <a:lnTo>
                    <a:pt x="26" y="128"/>
                  </a:lnTo>
                  <a:lnTo>
                    <a:pt x="18" y="126"/>
                  </a:lnTo>
                  <a:lnTo>
                    <a:pt x="11" y="121"/>
                  </a:lnTo>
                  <a:lnTo>
                    <a:pt x="6" y="115"/>
                  </a:lnTo>
                  <a:lnTo>
                    <a:pt x="2" y="108"/>
                  </a:lnTo>
                  <a:lnTo>
                    <a:pt x="1" y="99"/>
                  </a:lnTo>
                  <a:lnTo>
                    <a:pt x="1" y="91"/>
                  </a:lnTo>
                  <a:lnTo>
                    <a:pt x="0" y="83"/>
                  </a:lnTo>
                  <a:lnTo>
                    <a:pt x="1" y="77"/>
                  </a:lnTo>
                  <a:lnTo>
                    <a:pt x="1" y="71"/>
                  </a:lnTo>
                  <a:lnTo>
                    <a:pt x="2" y="63"/>
                  </a:lnTo>
                  <a:lnTo>
                    <a:pt x="3" y="58"/>
                  </a:lnTo>
                  <a:lnTo>
                    <a:pt x="6" y="53"/>
                  </a:lnTo>
                  <a:lnTo>
                    <a:pt x="7" y="48"/>
                  </a:lnTo>
                  <a:lnTo>
                    <a:pt x="11" y="44"/>
                  </a:lnTo>
                  <a:lnTo>
                    <a:pt x="14" y="41"/>
                  </a:lnTo>
                  <a:lnTo>
                    <a:pt x="19" y="38"/>
                  </a:lnTo>
                  <a:lnTo>
                    <a:pt x="24" y="34"/>
                  </a:lnTo>
                  <a:lnTo>
                    <a:pt x="30" y="33"/>
                  </a:lnTo>
                  <a:lnTo>
                    <a:pt x="37" y="31"/>
                  </a:lnTo>
                  <a:lnTo>
                    <a:pt x="44" y="30"/>
                  </a:lnTo>
                  <a:lnTo>
                    <a:pt x="50" y="30"/>
                  </a:lnTo>
                  <a:lnTo>
                    <a:pt x="59" y="30"/>
                  </a:lnTo>
                  <a:lnTo>
                    <a:pt x="70" y="30"/>
                  </a:lnTo>
                  <a:lnTo>
                    <a:pt x="80" y="31"/>
                  </a:lnTo>
                  <a:lnTo>
                    <a:pt x="89" y="34"/>
                  </a:lnTo>
                  <a:lnTo>
                    <a:pt x="99" y="37"/>
                  </a:lnTo>
                  <a:lnTo>
                    <a:pt x="103" y="30"/>
                  </a:lnTo>
                  <a:lnTo>
                    <a:pt x="109" y="23"/>
                  </a:lnTo>
                  <a:lnTo>
                    <a:pt x="116" y="20"/>
                  </a:lnTo>
                  <a:lnTo>
                    <a:pt x="123" y="17"/>
                  </a:lnTo>
                  <a:lnTo>
                    <a:pt x="130" y="15"/>
                  </a:lnTo>
                  <a:lnTo>
                    <a:pt x="138" y="14"/>
                  </a:lnTo>
                  <a:lnTo>
                    <a:pt x="148" y="14"/>
                  </a:lnTo>
                  <a:lnTo>
                    <a:pt x="157" y="16"/>
                  </a:lnTo>
                  <a:lnTo>
                    <a:pt x="160" y="11"/>
                  </a:lnTo>
                  <a:lnTo>
                    <a:pt x="163" y="6"/>
                  </a:lnTo>
                  <a:lnTo>
                    <a:pt x="166" y="2"/>
                  </a:lnTo>
                  <a:lnTo>
                    <a:pt x="169" y="1"/>
                  </a:lnTo>
                  <a:lnTo>
                    <a:pt x="172" y="0"/>
                  </a:lnTo>
                  <a:lnTo>
                    <a:pt x="179" y="1"/>
                  </a:lnTo>
                  <a:lnTo>
                    <a:pt x="183" y="2"/>
                  </a:lnTo>
                  <a:lnTo>
                    <a:pt x="184" y="4"/>
                  </a:lnTo>
                  <a:lnTo>
                    <a:pt x="188" y="6"/>
                  </a:lnTo>
                  <a:lnTo>
                    <a:pt x="189" y="9"/>
                  </a:lnTo>
                  <a:lnTo>
                    <a:pt x="191" y="12"/>
                  </a:lnTo>
                  <a:lnTo>
                    <a:pt x="192" y="11"/>
                  </a:lnTo>
                  <a:lnTo>
                    <a:pt x="192" y="9"/>
                  </a:lnTo>
                  <a:lnTo>
                    <a:pt x="193" y="6"/>
                  </a:lnTo>
                  <a:lnTo>
                    <a:pt x="196" y="5"/>
                  </a:lnTo>
                  <a:lnTo>
                    <a:pt x="197" y="5"/>
                  </a:lnTo>
                  <a:lnTo>
                    <a:pt x="198" y="6"/>
                  </a:lnTo>
                  <a:lnTo>
                    <a:pt x="202" y="8"/>
                  </a:lnTo>
                  <a:lnTo>
                    <a:pt x="205" y="11"/>
                  </a:lnTo>
                  <a:lnTo>
                    <a:pt x="210" y="17"/>
                  </a:lnTo>
                  <a:lnTo>
                    <a:pt x="211" y="20"/>
                  </a:lnTo>
                  <a:lnTo>
                    <a:pt x="211" y="23"/>
                  </a:lnTo>
                  <a:lnTo>
                    <a:pt x="212" y="30"/>
                  </a:lnTo>
                  <a:lnTo>
                    <a:pt x="212" y="36"/>
                  </a:lnTo>
                  <a:lnTo>
                    <a:pt x="211" y="42"/>
                  </a:lnTo>
                  <a:lnTo>
                    <a:pt x="210" y="48"/>
                  </a:lnTo>
                  <a:lnTo>
                    <a:pt x="221" y="38"/>
                  </a:lnTo>
                  <a:lnTo>
                    <a:pt x="233" y="26"/>
                  </a:lnTo>
                  <a:lnTo>
                    <a:pt x="239" y="22"/>
                  </a:lnTo>
                  <a:lnTo>
                    <a:pt x="244" y="18"/>
                  </a:lnTo>
                  <a:lnTo>
                    <a:pt x="250" y="14"/>
                  </a:lnTo>
                  <a:lnTo>
                    <a:pt x="257" y="12"/>
                  </a:lnTo>
                  <a:lnTo>
                    <a:pt x="262" y="10"/>
                  </a:lnTo>
                  <a:lnTo>
                    <a:pt x="267" y="9"/>
                  </a:lnTo>
                  <a:lnTo>
                    <a:pt x="275" y="8"/>
                  </a:lnTo>
                  <a:lnTo>
                    <a:pt x="280" y="9"/>
                  </a:lnTo>
                  <a:lnTo>
                    <a:pt x="287" y="11"/>
                  </a:lnTo>
                  <a:lnTo>
                    <a:pt x="295" y="14"/>
                  </a:lnTo>
                  <a:lnTo>
                    <a:pt x="301" y="18"/>
                  </a:lnTo>
                  <a:lnTo>
                    <a:pt x="311" y="31"/>
                  </a:lnTo>
                  <a:lnTo>
                    <a:pt x="312" y="37"/>
                  </a:lnTo>
                  <a:lnTo>
                    <a:pt x="312" y="42"/>
                  </a:lnTo>
                  <a:lnTo>
                    <a:pt x="311" y="47"/>
                  </a:lnTo>
                  <a:lnTo>
                    <a:pt x="309" y="52"/>
                  </a:lnTo>
                  <a:lnTo>
                    <a:pt x="308" y="56"/>
                  </a:lnTo>
                  <a:lnTo>
                    <a:pt x="305" y="60"/>
                  </a:lnTo>
                  <a:lnTo>
                    <a:pt x="302" y="66"/>
                  </a:lnTo>
                  <a:lnTo>
                    <a:pt x="298" y="69"/>
                  </a:lnTo>
                  <a:lnTo>
                    <a:pt x="293" y="74"/>
                  </a:lnTo>
                  <a:lnTo>
                    <a:pt x="288" y="77"/>
                  </a:lnTo>
                  <a:lnTo>
                    <a:pt x="284" y="80"/>
                  </a:lnTo>
                  <a:lnTo>
                    <a:pt x="279" y="83"/>
                  </a:lnTo>
                  <a:lnTo>
                    <a:pt x="272" y="84"/>
                  </a:lnTo>
                  <a:lnTo>
                    <a:pt x="267" y="87"/>
                  </a:lnTo>
                  <a:lnTo>
                    <a:pt x="261" y="88"/>
                  </a:lnTo>
                  <a:lnTo>
                    <a:pt x="255" y="88"/>
                  </a:lnTo>
                  <a:lnTo>
                    <a:pt x="255" y="91"/>
                  </a:lnTo>
                  <a:lnTo>
                    <a:pt x="254" y="92"/>
                  </a:lnTo>
                  <a:lnTo>
                    <a:pt x="252" y="95"/>
                  </a:lnTo>
                  <a:lnTo>
                    <a:pt x="250" y="97"/>
                  </a:lnTo>
                  <a:lnTo>
                    <a:pt x="248" y="98"/>
                  </a:lnTo>
                  <a:lnTo>
                    <a:pt x="245" y="99"/>
                  </a:lnTo>
                  <a:lnTo>
                    <a:pt x="243" y="99"/>
                  </a:lnTo>
                  <a:lnTo>
                    <a:pt x="240" y="101"/>
                  </a:lnTo>
                  <a:lnTo>
                    <a:pt x="236" y="101"/>
                  </a:lnTo>
                  <a:lnTo>
                    <a:pt x="233" y="101"/>
                  </a:lnTo>
                  <a:lnTo>
                    <a:pt x="230" y="101"/>
                  </a:lnTo>
                  <a:lnTo>
                    <a:pt x="227" y="99"/>
                  </a:lnTo>
                  <a:lnTo>
                    <a:pt x="224" y="99"/>
                  </a:lnTo>
                  <a:lnTo>
                    <a:pt x="221" y="99"/>
                  </a:lnTo>
                  <a:lnTo>
                    <a:pt x="219" y="98"/>
                  </a:lnTo>
                  <a:lnTo>
                    <a:pt x="217" y="95"/>
                  </a:lnTo>
                  <a:lnTo>
                    <a:pt x="213" y="98"/>
                  </a:lnTo>
                  <a:lnTo>
                    <a:pt x="211" y="99"/>
                  </a:lnTo>
                  <a:lnTo>
                    <a:pt x="207" y="103"/>
                  </a:lnTo>
                  <a:lnTo>
                    <a:pt x="204" y="104"/>
                  </a:lnTo>
                  <a:lnTo>
                    <a:pt x="200" y="106"/>
                  </a:lnTo>
                  <a:lnTo>
                    <a:pt x="196" y="107"/>
                  </a:lnTo>
                  <a:lnTo>
                    <a:pt x="189" y="107"/>
                  </a:lnTo>
                  <a:lnTo>
                    <a:pt x="183" y="105"/>
                  </a:lnTo>
                  <a:lnTo>
                    <a:pt x="180" y="108"/>
                  </a:lnTo>
                  <a:lnTo>
                    <a:pt x="172" y="110"/>
                  </a:lnTo>
                  <a:lnTo>
                    <a:pt x="164" y="111"/>
                  </a:lnTo>
                  <a:lnTo>
                    <a:pt x="156" y="112"/>
                  </a:lnTo>
                  <a:lnTo>
                    <a:pt x="149" y="11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5" name="Freeform 78">
              <a:extLst>
                <a:ext uri="{FF2B5EF4-FFF2-40B4-BE49-F238E27FC236}">
                  <a16:creationId xmlns:a16="http://schemas.microsoft.com/office/drawing/2014/main" id="{B3866CFA-82F9-4AAF-8EF0-D839F3A9804D}"/>
                </a:ext>
              </a:extLst>
            </p:cNvPr>
            <p:cNvSpPr>
              <a:spLocks noChangeAspect="1"/>
            </p:cNvSpPr>
            <p:nvPr/>
          </p:nvSpPr>
          <p:spPr bwMode="auto">
            <a:xfrm>
              <a:off x="1073" y="1444"/>
              <a:ext cx="49" cy="85"/>
            </a:xfrm>
            <a:custGeom>
              <a:avLst/>
              <a:gdLst>
                <a:gd name="T0" fmla="*/ 0 w 19"/>
                <a:gd name="T1" fmla="*/ 35 h 36"/>
                <a:gd name="T2" fmla="*/ 1 w 19"/>
                <a:gd name="T3" fmla="*/ 34 h 36"/>
                <a:gd name="T4" fmla="*/ 2 w 19"/>
                <a:gd name="T5" fmla="*/ 33 h 36"/>
                <a:gd name="T6" fmla="*/ 2 w 19"/>
                <a:gd name="T7" fmla="*/ 32 h 36"/>
                <a:gd name="T8" fmla="*/ 3 w 19"/>
                <a:gd name="T9" fmla="*/ 30 h 36"/>
                <a:gd name="T10" fmla="*/ 4 w 19"/>
                <a:gd name="T11" fmla="*/ 28 h 36"/>
                <a:gd name="T12" fmla="*/ 6 w 19"/>
                <a:gd name="T13" fmla="*/ 27 h 36"/>
                <a:gd name="T14" fmla="*/ 6 w 19"/>
                <a:gd name="T15" fmla="*/ 26 h 36"/>
                <a:gd name="T16" fmla="*/ 6 w 19"/>
                <a:gd name="T17" fmla="*/ 25 h 36"/>
                <a:gd name="T18" fmla="*/ 8 w 19"/>
                <a:gd name="T19" fmla="*/ 23 h 36"/>
                <a:gd name="T20" fmla="*/ 9 w 19"/>
                <a:gd name="T21" fmla="*/ 21 h 36"/>
                <a:gd name="T22" fmla="*/ 10 w 19"/>
                <a:gd name="T23" fmla="*/ 20 h 36"/>
                <a:gd name="T24" fmla="*/ 11 w 19"/>
                <a:gd name="T25" fmla="*/ 20 h 36"/>
                <a:gd name="T26" fmla="*/ 11 w 19"/>
                <a:gd name="T27" fmla="*/ 19 h 36"/>
                <a:gd name="T28" fmla="*/ 12 w 19"/>
                <a:gd name="T29" fmla="*/ 18 h 36"/>
                <a:gd name="T30" fmla="*/ 13 w 19"/>
                <a:gd name="T31" fmla="*/ 16 h 36"/>
                <a:gd name="T32" fmla="*/ 14 w 19"/>
                <a:gd name="T33" fmla="*/ 15 h 36"/>
                <a:gd name="T34" fmla="*/ 14 w 19"/>
                <a:gd name="T35" fmla="*/ 14 h 36"/>
                <a:gd name="T36" fmla="*/ 14 w 19"/>
                <a:gd name="T37" fmla="*/ 13 h 36"/>
                <a:gd name="T38" fmla="*/ 14 w 19"/>
                <a:gd name="T39" fmla="*/ 11 h 36"/>
                <a:gd name="T40" fmla="*/ 15 w 19"/>
                <a:gd name="T41" fmla="*/ 11 h 36"/>
                <a:gd name="T42" fmla="*/ 16 w 19"/>
                <a:gd name="T43" fmla="*/ 9 h 36"/>
                <a:gd name="T44" fmla="*/ 16 w 19"/>
                <a:gd name="T45" fmla="*/ 8 h 36"/>
                <a:gd name="T46" fmla="*/ 17 w 19"/>
                <a:gd name="T47" fmla="*/ 6 h 36"/>
                <a:gd name="T48" fmla="*/ 17 w 19"/>
                <a:gd name="T49" fmla="*/ 5 h 36"/>
                <a:gd name="T50" fmla="*/ 17 w 19"/>
                <a:gd name="T51" fmla="*/ 4 h 36"/>
                <a:gd name="T52" fmla="*/ 17 w 19"/>
                <a:gd name="T53" fmla="*/ 2 h 36"/>
                <a:gd name="T54" fmla="*/ 18 w 19"/>
                <a:gd name="T55" fmla="*/ 2 h 36"/>
                <a:gd name="T56" fmla="*/ 18 w 19"/>
                <a:gd name="T57" fmla="*/ 1 h 36"/>
                <a:gd name="T58" fmla="*/ 18 w 19"/>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36"/>
                <a:gd name="T92" fmla="*/ 19 w 19"/>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36">
                  <a:moveTo>
                    <a:pt x="0" y="35"/>
                  </a:moveTo>
                  <a:lnTo>
                    <a:pt x="1" y="34"/>
                  </a:lnTo>
                  <a:lnTo>
                    <a:pt x="2" y="33"/>
                  </a:lnTo>
                  <a:lnTo>
                    <a:pt x="2" y="32"/>
                  </a:lnTo>
                  <a:lnTo>
                    <a:pt x="3" y="30"/>
                  </a:lnTo>
                  <a:lnTo>
                    <a:pt x="4" y="28"/>
                  </a:lnTo>
                  <a:lnTo>
                    <a:pt x="6" y="27"/>
                  </a:lnTo>
                  <a:lnTo>
                    <a:pt x="6" y="26"/>
                  </a:lnTo>
                  <a:lnTo>
                    <a:pt x="6" y="25"/>
                  </a:lnTo>
                  <a:lnTo>
                    <a:pt x="8" y="23"/>
                  </a:lnTo>
                  <a:lnTo>
                    <a:pt x="9" y="21"/>
                  </a:lnTo>
                  <a:lnTo>
                    <a:pt x="10" y="20"/>
                  </a:lnTo>
                  <a:lnTo>
                    <a:pt x="11" y="20"/>
                  </a:lnTo>
                  <a:lnTo>
                    <a:pt x="11" y="19"/>
                  </a:lnTo>
                  <a:lnTo>
                    <a:pt x="12" y="18"/>
                  </a:lnTo>
                  <a:lnTo>
                    <a:pt x="13" y="16"/>
                  </a:lnTo>
                  <a:lnTo>
                    <a:pt x="14" y="15"/>
                  </a:lnTo>
                  <a:lnTo>
                    <a:pt x="14" y="14"/>
                  </a:lnTo>
                  <a:lnTo>
                    <a:pt x="14" y="13"/>
                  </a:lnTo>
                  <a:lnTo>
                    <a:pt x="14" y="11"/>
                  </a:lnTo>
                  <a:lnTo>
                    <a:pt x="15" y="11"/>
                  </a:lnTo>
                  <a:lnTo>
                    <a:pt x="16" y="9"/>
                  </a:lnTo>
                  <a:lnTo>
                    <a:pt x="16" y="8"/>
                  </a:lnTo>
                  <a:lnTo>
                    <a:pt x="17" y="6"/>
                  </a:lnTo>
                  <a:lnTo>
                    <a:pt x="17" y="5"/>
                  </a:lnTo>
                  <a:lnTo>
                    <a:pt x="17" y="4"/>
                  </a:lnTo>
                  <a:lnTo>
                    <a:pt x="17" y="2"/>
                  </a:lnTo>
                  <a:lnTo>
                    <a:pt x="18" y="2"/>
                  </a:lnTo>
                  <a:lnTo>
                    <a:pt x="18" y="1"/>
                  </a:lnTo>
                  <a:lnTo>
                    <a:pt x="18"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6" name="Freeform 79">
              <a:extLst>
                <a:ext uri="{FF2B5EF4-FFF2-40B4-BE49-F238E27FC236}">
                  <a16:creationId xmlns:a16="http://schemas.microsoft.com/office/drawing/2014/main" id="{5A80674F-633C-45D8-B970-8229787A4419}"/>
                </a:ext>
              </a:extLst>
            </p:cNvPr>
            <p:cNvSpPr>
              <a:spLocks noChangeAspect="1"/>
            </p:cNvSpPr>
            <p:nvPr/>
          </p:nvSpPr>
          <p:spPr bwMode="auto">
            <a:xfrm>
              <a:off x="1253" y="1449"/>
              <a:ext cx="37" cy="47"/>
            </a:xfrm>
            <a:custGeom>
              <a:avLst/>
              <a:gdLst>
                <a:gd name="T0" fmla="*/ 13 w 14"/>
                <a:gd name="T1" fmla="*/ 19 h 20"/>
                <a:gd name="T2" fmla="*/ 11 w 14"/>
                <a:gd name="T3" fmla="*/ 18 h 20"/>
                <a:gd name="T4" fmla="*/ 10 w 14"/>
                <a:gd name="T5" fmla="*/ 18 h 20"/>
                <a:gd name="T6" fmla="*/ 10 w 14"/>
                <a:gd name="T7" fmla="*/ 17 h 20"/>
                <a:gd name="T8" fmla="*/ 9 w 14"/>
                <a:gd name="T9" fmla="*/ 16 h 20"/>
                <a:gd name="T10" fmla="*/ 8 w 14"/>
                <a:gd name="T11" fmla="*/ 15 h 20"/>
                <a:gd name="T12" fmla="*/ 7 w 14"/>
                <a:gd name="T13" fmla="*/ 14 h 20"/>
                <a:gd name="T14" fmla="*/ 6 w 14"/>
                <a:gd name="T15" fmla="*/ 14 h 20"/>
                <a:gd name="T16" fmla="*/ 6 w 14"/>
                <a:gd name="T17" fmla="*/ 12 h 20"/>
                <a:gd name="T18" fmla="*/ 5 w 14"/>
                <a:gd name="T19" fmla="*/ 11 h 20"/>
                <a:gd name="T20" fmla="*/ 3 w 14"/>
                <a:gd name="T21" fmla="*/ 10 h 20"/>
                <a:gd name="T22" fmla="*/ 3 w 14"/>
                <a:gd name="T23" fmla="*/ 9 h 20"/>
                <a:gd name="T24" fmla="*/ 3 w 14"/>
                <a:gd name="T25" fmla="*/ 8 h 20"/>
                <a:gd name="T26" fmla="*/ 2 w 14"/>
                <a:gd name="T27" fmla="*/ 8 h 20"/>
                <a:gd name="T28" fmla="*/ 2 w 14"/>
                <a:gd name="T29" fmla="*/ 6 h 20"/>
                <a:gd name="T30" fmla="*/ 2 w 14"/>
                <a:gd name="T31" fmla="*/ 5 h 20"/>
                <a:gd name="T32" fmla="*/ 2 w 14"/>
                <a:gd name="T33" fmla="*/ 4 h 20"/>
                <a:gd name="T34" fmla="*/ 1 w 14"/>
                <a:gd name="T35" fmla="*/ 2 h 20"/>
                <a:gd name="T36" fmla="*/ 0 w 14"/>
                <a:gd name="T37" fmla="*/ 1 h 20"/>
                <a:gd name="T38" fmla="*/ 0 w 14"/>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
                <a:gd name="T61" fmla="*/ 0 h 20"/>
                <a:gd name="T62" fmla="*/ 14 w 1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 h="20">
                  <a:moveTo>
                    <a:pt x="13" y="19"/>
                  </a:moveTo>
                  <a:lnTo>
                    <a:pt x="11" y="18"/>
                  </a:lnTo>
                  <a:lnTo>
                    <a:pt x="10" y="18"/>
                  </a:lnTo>
                  <a:lnTo>
                    <a:pt x="10" y="17"/>
                  </a:lnTo>
                  <a:lnTo>
                    <a:pt x="9" y="16"/>
                  </a:lnTo>
                  <a:lnTo>
                    <a:pt x="8" y="15"/>
                  </a:lnTo>
                  <a:lnTo>
                    <a:pt x="7" y="14"/>
                  </a:lnTo>
                  <a:lnTo>
                    <a:pt x="6" y="14"/>
                  </a:lnTo>
                  <a:lnTo>
                    <a:pt x="6" y="12"/>
                  </a:lnTo>
                  <a:lnTo>
                    <a:pt x="5" y="11"/>
                  </a:lnTo>
                  <a:lnTo>
                    <a:pt x="3" y="10"/>
                  </a:lnTo>
                  <a:lnTo>
                    <a:pt x="3" y="9"/>
                  </a:lnTo>
                  <a:lnTo>
                    <a:pt x="3" y="8"/>
                  </a:lnTo>
                  <a:lnTo>
                    <a:pt x="2" y="8"/>
                  </a:lnTo>
                  <a:lnTo>
                    <a:pt x="2" y="6"/>
                  </a:lnTo>
                  <a:lnTo>
                    <a:pt x="2" y="5"/>
                  </a:lnTo>
                  <a:lnTo>
                    <a:pt x="2" y="4"/>
                  </a:lnTo>
                  <a:lnTo>
                    <a:pt x="1" y="2"/>
                  </a:lnTo>
                  <a:lnTo>
                    <a:pt x="0" y="1"/>
                  </a:lnTo>
                  <a:lnTo>
                    <a:pt x="0"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7" name="Freeform 80">
              <a:extLst>
                <a:ext uri="{FF2B5EF4-FFF2-40B4-BE49-F238E27FC236}">
                  <a16:creationId xmlns:a16="http://schemas.microsoft.com/office/drawing/2014/main" id="{B69CE2ED-775A-4259-89D3-2C5EB7E0EDE0}"/>
                </a:ext>
              </a:extLst>
            </p:cNvPr>
            <p:cNvSpPr>
              <a:spLocks noChangeAspect="1"/>
            </p:cNvSpPr>
            <p:nvPr/>
          </p:nvSpPr>
          <p:spPr bwMode="auto">
            <a:xfrm>
              <a:off x="1326" y="1286"/>
              <a:ext cx="92" cy="29"/>
            </a:xfrm>
            <a:custGeom>
              <a:avLst/>
              <a:gdLst>
                <a:gd name="T0" fmla="*/ 34 w 35"/>
                <a:gd name="T1" fmla="*/ 11 h 12"/>
                <a:gd name="T2" fmla="*/ 29 w 35"/>
                <a:gd name="T3" fmla="*/ 11 h 12"/>
                <a:gd name="T4" fmla="*/ 24 w 35"/>
                <a:gd name="T5" fmla="*/ 10 h 12"/>
                <a:gd name="T6" fmla="*/ 20 w 35"/>
                <a:gd name="T7" fmla="*/ 8 h 12"/>
                <a:gd name="T8" fmla="*/ 15 w 35"/>
                <a:gd name="T9" fmla="*/ 8 h 12"/>
                <a:gd name="T10" fmla="*/ 11 w 35"/>
                <a:gd name="T11" fmla="*/ 6 h 12"/>
                <a:gd name="T12" fmla="*/ 7 w 35"/>
                <a:gd name="T13" fmla="*/ 3 h 12"/>
                <a:gd name="T14" fmla="*/ 3 w 35"/>
                <a:gd name="T15" fmla="*/ 1 h 12"/>
                <a:gd name="T16" fmla="*/ 0 w 3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2"/>
                <a:gd name="T29" fmla="*/ 35 w 3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2">
                  <a:moveTo>
                    <a:pt x="34" y="11"/>
                  </a:moveTo>
                  <a:lnTo>
                    <a:pt x="29" y="11"/>
                  </a:lnTo>
                  <a:lnTo>
                    <a:pt x="24" y="10"/>
                  </a:lnTo>
                  <a:lnTo>
                    <a:pt x="20" y="8"/>
                  </a:lnTo>
                  <a:lnTo>
                    <a:pt x="15" y="8"/>
                  </a:lnTo>
                  <a:lnTo>
                    <a:pt x="11" y="6"/>
                  </a:lnTo>
                  <a:lnTo>
                    <a:pt x="7" y="3"/>
                  </a:lnTo>
                  <a:lnTo>
                    <a:pt x="3" y="1"/>
                  </a:lnTo>
                  <a:lnTo>
                    <a:pt x="0"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8" name="Freeform 81">
              <a:extLst>
                <a:ext uri="{FF2B5EF4-FFF2-40B4-BE49-F238E27FC236}">
                  <a16:creationId xmlns:a16="http://schemas.microsoft.com/office/drawing/2014/main" id="{902E6DCA-25FA-4AEB-839A-4AC5079A62BA}"/>
                </a:ext>
              </a:extLst>
            </p:cNvPr>
            <p:cNvSpPr>
              <a:spLocks noChangeAspect="1"/>
            </p:cNvSpPr>
            <p:nvPr/>
          </p:nvSpPr>
          <p:spPr bwMode="auto">
            <a:xfrm>
              <a:off x="1319" y="1277"/>
              <a:ext cx="39" cy="38"/>
            </a:xfrm>
            <a:custGeom>
              <a:avLst/>
              <a:gdLst>
                <a:gd name="T0" fmla="*/ 0 w 15"/>
                <a:gd name="T1" fmla="*/ 15 h 16"/>
                <a:gd name="T2" fmla="*/ 0 w 15"/>
                <a:gd name="T3" fmla="*/ 13 h 16"/>
                <a:gd name="T4" fmla="*/ 0 w 15"/>
                <a:gd name="T5" fmla="*/ 10 h 16"/>
                <a:gd name="T6" fmla="*/ 1 w 15"/>
                <a:gd name="T7" fmla="*/ 8 h 16"/>
                <a:gd name="T8" fmla="*/ 3 w 15"/>
                <a:gd name="T9" fmla="*/ 6 h 16"/>
                <a:gd name="T10" fmla="*/ 4 w 15"/>
                <a:gd name="T11" fmla="*/ 4 h 16"/>
                <a:gd name="T12" fmla="*/ 8 w 15"/>
                <a:gd name="T13" fmla="*/ 2 h 16"/>
                <a:gd name="T14" fmla="*/ 11 w 15"/>
                <a:gd name="T15" fmla="*/ 1 h 16"/>
                <a:gd name="T16" fmla="*/ 14 w 15"/>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0" y="15"/>
                  </a:moveTo>
                  <a:lnTo>
                    <a:pt x="0" y="13"/>
                  </a:lnTo>
                  <a:lnTo>
                    <a:pt x="0" y="10"/>
                  </a:lnTo>
                  <a:lnTo>
                    <a:pt x="1" y="8"/>
                  </a:lnTo>
                  <a:lnTo>
                    <a:pt x="3" y="6"/>
                  </a:lnTo>
                  <a:lnTo>
                    <a:pt x="4" y="4"/>
                  </a:lnTo>
                  <a:lnTo>
                    <a:pt x="8" y="2"/>
                  </a:lnTo>
                  <a:lnTo>
                    <a:pt x="11" y="1"/>
                  </a:lnTo>
                  <a:lnTo>
                    <a:pt x="14"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89" name="Line 82">
              <a:extLst>
                <a:ext uri="{FF2B5EF4-FFF2-40B4-BE49-F238E27FC236}">
                  <a16:creationId xmlns:a16="http://schemas.microsoft.com/office/drawing/2014/main" id="{DE81A6F1-9D71-4C05-A190-D895BAEEAE74}"/>
                </a:ext>
              </a:extLst>
            </p:cNvPr>
            <p:cNvSpPr>
              <a:spLocks noChangeAspect="1" noChangeShapeType="1"/>
            </p:cNvSpPr>
            <p:nvPr/>
          </p:nvSpPr>
          <p:spPr bwMode="auto">
            <a:xfrm>
              <a:off x="1018" y="1197"/>
              <a:ext cx="20" cy="4"/>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90" name="Freeform 83">
              <a:extLst>
                <a:ext uri="{FF2B5EF4-FFF2-40B4-BE49-F238E27FC236}">
                  <a16:creationId xmlns:a16="http://schemas.microsoft.com/office/drawing/2014/main" id="{A3ACD160-0E31-4D6D-BDDD-11ADB57E0C70}"/>
                </a:ext>
              </a:extLst>
            </p:cNvPr>
            <p:cNvSpPr>
              <a:spLocks noChangeAspect="1"/>
            </p:cNvSpPr>
            <p:nvPr/>
          </p:nvSpPr>
          <p:spPr bwMode="auto">
            <a:xfrm>
              <a:off x="858" y="1204"/>
              <a:ext cx="186" cy="170"/>
            </a:xfrm>
            <a:custGeom>
              <a:avLst/>
              <a:gdLst>
                <a:gd name="T0" fmla="*/ 70 w 71"/>
                <a:gd name="T1" fmla="*/ 40 h 72"/>
                <a:gd name="T2" fmla="*/ 66 w 71"/>
                <a:gd name="T3" fmla="*/ 44 h 72"/>
                <a:gd name="T4" fmla="*/ 63 w 71"/>
                <a:gd name="T5" fmla="*/ 47 h 72"/>
                <a:gd name="T6" fmla="*/ 59 w 71"/>
                <a:gd name="T7" fmla="*/ 51 h 72"/>
                <a:gd name="T8" fmla="*/ 54 w 71"/>
                <a:gd name="T9" fmla="*/ 54 h 72"/>
                <a:gd name="T10" fmla="*/ 50 w 71"/>
                <a:gd name="T11" fmla="*/ 58 h 72"/>
                <a:gd name="T12" fmla="*/ 45 w 71"/>
                <a:gd name="T13" fmla="*/ 62 h 72"/>
                <a:gd name="T14" fmla="*/ 42 w 71"/>
                <a:gd name="T15" fmla="*/ 65 h 72"/>
                <a:gd name="T16" fmla="*/ 37 w 71"/>
                <a:gd name="T17" fmla="*/ 67 h 72"/>
                <a:gd name="T18" fmla="*/ 33 w 71"/>
                <a:gd name="T19" fmla="*/ 69 h 72"/>
                <a:gd name="T20" fmla="*/ 28 w 71"/>
                <a:gd name="T21" fmla="*/ 70 h 72"/>
                <a:gd name="T22" fmla="*/ 24 w 71"/>
                <a:gd name="T23" fmla="*/ 71 h 72"/>
                <a:gd name="T24" fmla="*/ 19 w 71"/>
                <a:gd name="T25" fmla="*/ 70 h 72"/>
                <a:gd name="T26" fmla="*/ 14 w 71"/>
                <a:gd name="T27" fmla="*/ 70 h 72"/>
                <a:gd name="T28" fmla="*/ 11 w 71"/>
                <a:gd name="T29" fmla="*/ 67 h 72"/>
                <a:gd name="T30" fmla="*/ 6 w 71"/>
                <a:gd name="T31" fmla="*/ 65 h 72"/>
                <a:gd name="T32" fmla="*/ 3 w 71"/>
                <a:gd name="T33" fmla="*/ 60 h 72"/>
                <a:gd name="T34" fmla="*/ 2 w 71"/>
                <a:gd name="T35" fmla="*/ 55 h 72"/>
                <a:gd name="T36" fmla="*/ 1 w 71"/>
                <a:gd name="T37" fmla="*/ 49 h 72"/>
                <a:gd name="T38" fmla="*/ 0 w 71"/>
                <a:gd name="T39" fmla="*/ 43 h 72"/>
                <a:gd name="T40" fmla="*/ 1 w 71"/>
                <a:gd name="T41" fmla="*/ 36 h 72"/>
                <a:gd name="T42" fmla="*/ 2 w 71"/>
                <a:gd name="T43" fmla="*/ 29 h 72"/>
                <a:gd name="T44" fmla="*/ 3 w 71"/>
                <a:gd name="T45" fmla="*/ 22 h 72"/>
                <a:gd name="T46" fmla="*/ 6 w 71"/>
                <a:gd name="T47" fmla="*/ 15 h 72"/>
                <a:gd name="T48" fmla="*/ 12 w 71"/>
                <a:gd name="T49" fmla="*/ 9 h 72"/>
                <a:gd name="T50" fmla="*/ 18 w 71"/>
                <a:gd name="T51" fmla="*/ 5 h 72"/>
                <a:gd name="T52" fmla="*/ 24 w 71"/>
                <a:gd name="T53" fmla="*/ 1 h 72"/>
                <a:gd name="T54" fmla="*/ 32 w 71"/>
                <a:gd name="T55" fmla="*/ 1 h 72"/>
                <a:gd name="T56" fmla="*/ 37 w 71"/>
                <a:gd name="T57" fmla="*/ 0 h 72"/>
                <a:gd name="T58" fmla="*/ 45 w 71"/>
                <a:gd name="T59" fmla="*/ 1 h 72"/>
                <a:gd name="T60" fmla="*/ 53 w 71"/>
                <a:gd name="T61" fmla="*/ 3 h 72"/>
                <a:gd name="T62" fmla="*/ 60 w 71"/>
                <a:gd name="T63" fmla="*/ 6 h 72"/>
                <a:gd name="T64" fmla="*/ 69 w 71"/>
                <a:gd name="T65" fmla="*/ 10 h 72"/>
                <a:gd name="T66" fmla="*/ 68 w 71"/>
                <a:gd name="T67" fmla="*/ 15 h 72"/>
                <a:gd name="T68" fmla="*/ 50 w 71"/>
                <a:gd name="T69" fmla="*/ 15 h 72"/>
                <a:gd name="T70" fmla="*/ 44 w 71"/>
                <a:gd name="T71" fmla="*/ 16 h 72"/>
                <a:gd name="T72" fmla="*/ 40 w 71"/>
                <a:gd name="T73" fmla="*/ 19 h 72"/>
                <a:gd name="T74" fmla="*/ 37 w 71"/>
                <a:gd name="T75" fmla="*/ 24 h 72"/>
                <a:gd name="T76" fmla="*/ 35 w 71"/>
                <a:gd name="T77" fmla="*/ 29 h 72"/>
                <a:gd name="T78" fmla="*/ 35 w 71"/>
                <a:gd name="T79" fmla="*/ 33 h 72"/>
                <a:gd name="T80" fmla="*/ 37 w 71"/>
                <a:gd name="T81" fmla="*/ 37 h 72"/>
                <a:gd name="T82" fmla="*/ 41 w 71"/>
                <a:gd name="T83" fmla="*/ 40 h 72"/>
                <a:gd name="T84" fmla="*/ 45 w 71"/>
                <a:gd name="T85" fmla="*/ 40 h 72"/>
                <a:gd name="T86" fmla="*/ 70 w 71"/>
                <a:gd name="T87" fmla="*/ 40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2"/>
                <a:gd name="T134" fmla="*/ 71 w 71"/>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2">
                  <a:moveTo>
                    <a:pt x="70" y="40"/>
                  </a:moveTo>
                  <a:lnTo>
                    <a:pt x="66" y="44"/>
                  </a:lnTo>
                  <a:lnTo>
                    <a:pt x="63" y="47"/>
                  </a:lnTo>
                  <a:lnTo>
                    <a:pt x="59" y="51"/>
                  </a:lnTo>
                  <a:lnTo>
                    <a:pt x="54" y="54"/>
                  </a:lnTo>
                  <a:lnTo>
                    <a:pt x="50" y="58"/>
                  </a:lnTo>
                  <a:lnTo>
                    <a:pt x="45" y="62"/>
                  </a:lnTo>
                  <a:lnTo>
                    <a:pt x="42" y="65"/>
                  </a:lnTo>
                  <a:lnTo>
                    <a:pt x="37" y="67"/>
                  </a:lnTo>
                  <a:lnTo>
                    <a:pt x="33" y="69"/>
                  </a:lnTo>
                  <a:lnTo>
                    <a:pt x="28" y="70"/>
                  </a:lnTo>
                  <a:lnTo>
                    <a:pt x="24" y="71"/>
                  </a:lnTo>
                  <a:lnTo>
                    <a:pt x="19" y="70"/>
                  </a:lnTo>
                  <a:lnTo>
                    <a:pt x="14" y="70"/>
                  </a:lnTo>
                  <a:lnTo>
                    <a:pt x="11" y="67"/>
                  </a:lnTo>
                  <a:lnTo>
                    <a:pt x="6" y="65"/>
                  </a:lnTo>
                  <a:lnTo>
                    <a:pt x="3" y="60"/>
                  </a:lnTo>
                  <a:lnTo>
                    <a:pt x="2" y="55"/>
                  </a:lnTo>
                  <a:lnTo>
                    <a:pt x="1" y="49"/>
                  </a:lnTo>
                  <a:lnTo>
                    <a:pt x="0" y="43"/>
                  </a:lnTo>
                  <a:lnTo>
                    <a:pt x="1" y="36"/>
                  </a:lnTo>
                  <a:lnTo>
                    <a:pt x="2" y="29"/>
                  </a:lnTo>
                  <a:lnTo>
                    <a:pt x="3" y="22"/>
                  </a:lnTo>
                  <a:lnTo>
                    <a:pt x="6" y="15"/>
                  </a:lnTo>
                  <a:lnTo>
                    <a:pt x="12" y="9"/>
                  </a:lnTo>
                  <a:lnTo>
                    <a:pt x="18" y="5"/>
                  </a:lnTo>
                  <a:lnTo>
                    <a:pt x="24" y="1"/>
                  </a:lnTo>
                  <a:lnTo>
                    <a:pt x="32" y="1"/>
                  </a:lnTo>
                  <a:lnTo>
                    <a:pt x="37" y="0"/>
                  </a:lnTo>
                  <a:lnTo>
                    <a:pt x="45" y="1"/>
                  </a:lnTo>
                  <a:lnTo>
                    <a:pt x="53" y="3"/>
                  </a:lnTo>
                  <a:lnTo>
                    <a:pt x="60" y="6"/>
                  </a:lnTo>
                  <a:lnTo>
                    <a:pt x="69" y="10"/>
                  </a:lnTo>
                  <a:lnTo>
                    <a:pt x="68" y="15"/>
                  </a:lnTo>
                  <a:lnTo>
                    <a:pt x="50" y="15"/>
                  </a:lnTo>
                  <a:lnTo>
                    <a:pt x="44" y="16"/>
                  </a:lnTo>
                  <a:lnTo>
                    <a:pt x="40" y="19"/>
                  </a:lnTo>
                  <a:lnTo>
                    <a:pt x="37" y="24"/>
                  </a:lnTo>
                  <a:lnTo>
                    <a:pt x="35" y="29"/>
                  </a:lnTo>
                  <a:lnTo>
                    <a:pt x="35" y="33"/>
                  </a:lnTo>
                  <a:lnTo>
                    <a:pt x="37" y="37"/>
                  </a:lnTo>
                  <a:lnTo>
                    <a:pt x="41" y="40"/>
                  </a:lnTo>
                  <a:lnTo>
                    <a:pt x="45" y="40"/>
                  </a:lnTo>
                  <a:lnTo>
                    <a:pt x="70" y="4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1" name="Line 84">
              <a:extLst>
                <a:ext uri="{FF2B5EF4-FFF2-40B4-BE49-F238E27FC236}">
                  <a16:creationId xmlns:a16="http://schemas.microsoft.com/office/drawing/2014/main" id="{DBE6728A-AD0F-4D43-AE1E-6A600E47B0A6}"/>
                </a:ext>
              </a:extLst>
            </p:cNvPr>
            <p:cNvSpPr>
              <a:spLocks noChangeAspect="1" noChangeShapeType="1"/>
            </p:cNvSpPr>
            <p:nvPr/>
          </p:nvSpPr>
          <p:spPr bwMode="auto">
            <a:xfrm flipV="1">
              <a:off x="999" y="1317"/>
              <a:ext cx="24" cy="40"/>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92" name="Freeform 85">
              <a:extLst>
                <a:ext uri="{FF2B5EF4-FFF2-40B4-BE49-F238E27FC236}">
                  <a16:creationId xmlns:a16="http://schemas.microsoft.com/office/drawing/2014/main" id="{8C00D53A-C93F-44AF-A487-C657DAF26F3E}"/>
                </a:ext>
              </a:extLst>
            </p:cNvPr>
            <p:cNvSpPr>
              <a:spLocks noChangeAspect="1"/>
            </p:cNvSpPr>
            <p:nvPr/>
          </p:nvSpPr>
          <p:spPr bwMode="auto">
            <a:xfrm>
              <a:off x="1164" y="1074"/>
              <a:ext cx="39" cy="33"/>
            </a:xfrm>
            <a:custGeom>
              <a:avLst/>
              <a:gdLst>
                <a:gd name="T0" fmla="*/ 0 w 15"/>
                <a:gd name="T1" fmla="*/ 13 h 14"/>
                <a:gd name="T2" fmla="*/ 1 w 15"/>
                <a:gd name="T3" fmla="*/ 10 h 14"/>
                <a:gd name="T4" fmla="*/ 3 w 15"/>
                <a:gd name="T5" fmla="*/ 7 h 14"/>
                <a:gd name="T6" fmla="*/ 6 w 15"/>
                <a:gd name="T7" fmla="*/ 3 h 14"/>
                <a:gd name="T8" fmla="*/ 8 w 15"/>
                <a:gd name="T9" fmla="*/ 2 h 14"/>
                <a:gd name="T10" fmla="*/ 11 w 15"/>
                <a:gd name="T11" fmla="*/ 1 h 14"/>
                <a:gd name="T12" fmla="*/ 14 w 15"/>
                <a:gd name="T13" fmla="*/ 0 h 14"/>
                <a:gd name="T14" fmla="*/ 0 60000 65536"/>
                <a:gd name="T15" fmla="*/ 0 60000 65536"/>
                <a:gd name="T16" fmla="*/ 0 60000 65536"/>
                <a:gd name="T17" fmla="*/ 0 60000 65536"/>
                <a:gd name="T18" fmla="*/ 0 60000 65536"/>
                <a:gd name="T19" fmla="*/ 0 60000 65536"/>
                <a:gd name="T20" fmla="*/ 0 60000 65536"/>
                <a:gd name="T21" fmla="*/ 0 w 15"/>
                <a:gd name="T22" fmla="*/ 0 h 14"/>
                <a:gd name="T23" fmla="*/ 15 w 1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4">
                  <a:moveTo>
                    <a:pt x="0" y="13"/>
                  </a:moveTo>
                  <a:lnTo>
                    <a:pt x="1" y="10"/>
                  </a:lnTo>
                  <a:lnTo>
                    <a:pt x="3" y="7"/>
                  </a:lnTo>
                  <a:lnTo>
                    <a:pt x="6" y="3"/>
                  </a:lnTo>
                  <a:lnTo>
                    <a:pt x="8" y="2"/>
                  </a:lnTo>
                  <a:lnTo>
                    <a:pt x="11" y="1"/>
                  </a:lnTo>
                  <a:lnTo>
                    <a:pt x="14"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3" name="Freeform 86">
              <a:extLst>
                <a:ext uri="{FF2B5EF4-FFF2-40B4-BE49-F238E27FC236}">
                  <a16:creationId xmlns:a16="http://schemas.microsoft.com/office/drawing/2014/main" id="{4CA09E30-B517-4143-B708-E2978BD4A994}"/>
                </a:ext>
              </a:extLst>
            </p:cNvPr>
            <p:cNvSpPr>
              <a:spLocks noChangeAspect="1"/>
            </p:cNvSpPr>
            <p:nvPr/>
          </p:nvSpPr>
          <p:spPr bwMode="auto">
            <a:xfrm>
              <a:off x="1271" y="1098"/>
              <a:ext cx="40" cy="28"/>
            </a:xfrm>
            <a:custGeom>
              <a:avLst/>
              <a:gdLst>
                <a:gd name="T0" fmla="*/ 0 w 15"/>
                <a:gd name="T1" fmla="*/ 0 h 12"/>
                <a:gd name="T2" fmla="*/ 5 w 15"/>
                <a:gd name="T3" fmla="*/ 1 h 12"/>
                <a:gd name="T4" fmla="*/ 9 w 15"/>
                <a:gd name="T5" fmla="*/ 4 h 12"/>
                <a:gd name="T6" fmla="*/ 14 w 15"/>
                <a:gd name="T7" fmla="*/ 11 h 12"/>
                <a:gd name="T8" fmla="*/ 0 60000 65536"/>
                <a:gd name="T9" fmla="*/ 0 60000 65536"/>
                <a:gd name="T10" fmla="*/ 0 60000 65536"/>
                <a:gd name="T11" fmla="*/ 0 60000 65536"/>
                <a:gd name="T12" fmla="*/ 0 w 15"/>
                <a:gd name="T13" fmla="*/ 0 h 12"/>
                <a:gd name="T14" fmla="*/ 15 w 15"/>
                <a:gd name="T15" fmla="*/ 12 h 12"/>
              </a:gdLst>
              <a:ahLst/>
              <a:cxnLst>
                <a:cxn ang="T8">
                  <a:pos x="T0" y="T1"/>
                </a:cxn>
                <a:cxn ang="T9">
                  <a:pos x="T2" y="T3"/>
                </a:cxn>
                <a:cxn ang="T10">
                  <a:pos x="T4" y="T5"/>
                </a:cxn>
                <a:cxn ang="T11">
                  <a:pos x="T6" y="T7"/>
                </a:cxn>
              </a:cxnLst>
              <a:rect l="T12" t="T13" r="T14" b="T15"/>
              <a:pathLst>
                <a:path w="15" h="12">
                  <a:moveTo>
                    <a:pt x="0" y="0"/>
                  </a:moveTo>
                  <a:lnTo>
                    <a:pt x="5" y="1"/>
                  </a:lnTo>
                  <a:lnTo>
                    <a:pt x="9" y="4"/>
                  </a:lnTo>
                  <a:lnTo>
                    <a:pt x="14" y="1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4" name="Line 87">
              <a:extLst>
                <a:ext uri="{FF2B5EF4-FFF2-40B4-BE49-F238E27FC236}">
                  <a16:creationId xmlns:a16="http://schemas.microsoft.com/office/drawing/2014/main" id="{E4E3FD42-41EC-4DA2-A61D-DC69CCAADF2A}"/>
                </a:ext>
              </a:extLst>
            </p:cNvPr>
            <p:cNvSpPr>
              <a:spLocks noChangeAspect="1" noChangeShapeType="1"/>
            </p:cNvSpPr>
            <p:nvPr/>
          </p:nvSpPr>
          <p:spPr bwMode="auto">
            <a:xfrm flipH="1">
              <a:off x="1285" y="1225"/>
              <a:ext cx="18" cy="5"/>
            </a:xfrm>
            <a:prstGeom prst="line">
              <a:avLst/>
            </a:prstGeom>
            <a:noFill/>
            <a:ln w="12700">
              <a:solidFill>
                <a:srgbClr val="CC66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195" name="Freeform 88">
              <a:extLst>
                <a:ext uri="{FF2B5EF4-FFF2-40B4-BE49-F238E27FC236}">
                  <a16:creationId xmlns:a16="http://schemas.microsoft.com/office/drawing/2014/main" id="{DFEBD32B-8680-40E3-B904-E4755DF84093}"/>
                </a:ext>
              </a:extLst>
            </p:cNvPr>
            <p:cNvSpPr>
              <a:spLocks noChangeAspect="1"/>
            </p:cNvSpPr>
            <p:nvPr/>
          </p:nvSpPr>
          <p:spPr bwMode="auto">
            <a:xfrm>
              <a:off x="1253" y="1126"/>
              <a:ext cx="52" cy="94"/>
            </a:xfrm>
            <a:custGeom>
              <a:avLst/>
              <a:gdLst>
                <a:gd name="T0" fmla="*/ 17 w 20"/>
                <a:gd name="T1" fmla="*/ 39 h 40"/>
                <a:gd name="T2" fmla="*/ 17 w 20"/>
                <a:gd name="T3" fmla="*/ 35 h 40"/>
                <a:gd name="T4" fmla="*/ 18 w 20"/>
                <a:gd name="T5" fmla="*/ 34 h 40"/>
                <a:gd name="T6" fmla="*/ 19 w 20"/>
                <a:gd name="T7" fmla="*/ 27 h 40"/>
                <a:gd name="T8" fmla="*/ 19 w 20"/>
                <a:gd name="T9" fmla="*/ 21 h 40"/>
                <a:gd name="T10" fmla="*/ 19 w 20"/>
                <a:gd name="T11" fmla="*/ 18 h 40"/>
                <a:gd name="T12" fmla="*/ 18 w 20"/>
                <a:gd name="T13" fmla="*/ 15 h 40"/>
                <a:gd name="T14" fmla="*/ 16 w 20"/>
                <a:gd name="T15" fmla="*/ 7 h 40"/>
                <a:gd name="T16" fmla="*/ 15 w 20"/>
                <a:gd name="T17" fmla="*/ 5 h 40"/>
                <a:gd name="T18" fmla="*/ 12 w 20"/>
                <a:gd name="T19" fmla="*/ 2 h 40"/>
                <a:gd name="T20" fmla="*/ 11 w 20"/>
                <a:gd name="T21" fmla="*/ 2 h 40"/>
                <a:gd name="T22" fmla="*/ 8 w 20"/>
                <a:gd name="T23" fmla="*/ 1 h 40"/>
                <a:gd name="T24" fmla="*/ 6 w 20"/>
                <a:gd name="T25" fmla="*/ 0 h 40"/>
                <a:gd name="T26" fmla="*/ 3 w 20"/>
                <a:gd name="T27" fmla="*/ 2 h 40"/>
                <a:gd name="T28" fmla="*/ 2 w 20"/>
                <a:gd name="T29" fmla="*/ 2 h 40"/>
                <a:gd name="T30" fmla="*/ 1 w 20"/>
                <a:gd name="T31" fmla="*/ 5 h 40"/>
                <a:gd name="T32" fmla="*/ 0 w 20"/>
                <a:gd name="T33" fmla="*/ 7 h 40"/>
                <a:gd name="T34" fmla="*/ 0 w 20"/>
                <a:gd name="T35" fmla="*/ 9 h 40"/>
                <a:gd name="T36" fmla="*/ 0 w 20"/>
                <a:gd name="T37" fmla="*/ 15 h 40"/>
                <a:gd name="T38" fmla="*/ 1 w 20"/>
                <a:gd name="T39" fmla="*/ 22 h 40"/>
                <a:gd name="T40" fmla="*/ 2 w 20"/>
                <a:gd name="T41" fmla="*/ 33 h 40"/>
                <a:gd name="T42" fmla="*/ 2 w 20"/>
                <a:gd name="T43" fmla="*/ 37 h 40"/>
                <a:gd name="T44" fmla="*/ 6 w 20"/>
                <a:gd name="T45" fmla="*/ 36 h 40"/>
                <a:gd name="T46" fmla="*/ 10 w 20"/>
                <a:gd name="T47" fmla="*/ 36 h 40"/>
                <a:gd name="T48" fmla="*/ 13 w 20"/>
                <a:gd name="T49" fmla="*/ 37 h 40"/>
                <a:gd name="T50" fmla="*/ 17 w 20"/>
                <a:gd name="T51" fmla="*/ 39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40"/>
                <a:gd name="T80" fmla="*/ 20 w 20"/>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40">
                  <a:moveTo>
                    <a:pt x="17" y="39"/>
                  </a:moveTo>
                  <a:lnTo>
                    <a:pt x="17" y="35"/>
                  </a:lnTo>
                  <a:lnTo>
                    <a:pt x="18" y="34"/>
                  </a:lnTo>
                  <a:lnTo>
                    <a:pt x="19" y="27"/>
                  </a:lnTo>
                  <a:lnTo>
                    <a:pt x="19" y="21"/>
                  </a:lnTo>
                  <a:lnTo>
                    <a:pt x="19" y="18"/>
                  </a:lnTo>
                  <a:lnTo>
                    <a:pt x="18" y="15"/>
                  </a:lnTo>
                  <a:lnTo>
                    <a:pt x="16" y="7"/>
                  </a:lnTo>
                  <a:lnTo>
                    <a:pt x="15" y="5"/>
                  </a:lnTo>
                  <a:lnTo>
                    <a:pt x="12" y="2"/>
                  </a:lnTo>
                  <a:lnTo>
                    <a:pt x="11" y="2"/>
                  </a:lnTo>
                  <a:lnTo>
                    <a:pt x="8" y="1"/>
                  </a:lnTo>
                  <a:lnTo>
                    <a:pt x="6" y="0"/>
                  </a:lnTo>
                  <a:lnTo>
                    <a:pt x="3" y="2"/>
                  </a:lnTo>
                  <a:lnTo>
                    <a:pt x="2" y="2"/>
                  </a:lnTo>
                  <a:lnTo>
                    <a:pt x="1" y="5"/>
                  </a:lnTo>
                  <a:lnTo>
                    <a:pt x="0" y="7"/>
                  </a:lnTo>
                  <a:lnTo>
                    <a:pt x="0" y="9"/>
                  </a:lnTo>
                  <a:lnTo>
                    <a:pt x="0" y="15"/>
                  </a:lnTo>
                  <a:lnTo>
                    <a:pt x="1" y="22"/>
                  </a:lnTo>
                  <a:lnTo>
                    <a:pt x="2" y="33"/>
                  </a:lnTo>
                  <a:lnTo>
                    <a:pt x="2" y="37"/>
                  </a:lnTo>
                  <a:lnTo>
                    <a:pt x="6" y="36"/>
                  </a:lnTo>
                  <a:lnTo>
                    <a:pt x="10" y="36"/>
                  </a:lnTo>
                  <a:lnTo>
                    <a:pt x="13" y="37"/>
                  </a:lnTo>
                  <a:lnTo>
                    <a:pt x="17" y="39"/>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6" name="Freeform 89">
              <a:extLst>
                <a:ext uri="{FF2B5EF4-FFF2-40B4-BE49-F238E27FC236}">
                  <a16:creationId xmlns:a16="http://schemas.microsoft.com/office/drawing/2014/main" id="{61625DFB-1F1E-4E41-B904-CCC1EA9580E6}"/>
                </a:ext>
              </a:extLst>
            </p:cNvPr>
            <p:cNvSpPr>
              <a:spLocks noChangeAspect="1"/>
            </p:cNvSpPr>
            <p:nvPr/>
          </p:nvSpPr>
          <p:spPr bwMode="auto">
            <a:xfrm>
              <a:off x="1261" y="1183"/>
              <a:ext cx="39" cy="28"/>
            </a:xfrm>
            <a:custGeom>
              <a:avLst/>
              <a:gdLst>
                <a:gd name="T0" fmla="*/ 7 w 15"/>
                <a:gd name="T1" fmla="*/ 0 h 12"/>
                <a:gd name="T2" fmla="*/ 11 w 15"/>
                <a:gd name="T3" fmla="*/ 1 h 12"/>
                <a:gd name="T4" fmla="*/ 12 w 15"/>
                <a:gd name="T5" fmla="*/ 2 h 12"/>
                <a:gd name="T6" fmla="*/ 14 w 15"/>
                <a:gd name="T7" fmla="*/ 4 h 12"/>
                <a:gd name="T8" fmla="*/ 12 w 15"/>
                <a:gd name="T9" fmla="*/ 8 h 12"/>
                <a:gd name="T10" fmla="*/ 9 w 15"/>
                <a:gd name="T11" fmla="*/ 9 h 12"/>
                <a:gd name="T12" fmla="*/ 7 w 15"/>
                <a:gd name="T13" fmla="*/ 11 h 12"/>
                <a:gd name="T14" fmla="*/ 4 w 15"/>
                <a:gd name="T15" fmla="*/ 9 h 12"/>
                <a:gd name="T16" fmla="*/ 0 w 15"/>
                <a:gd name="T17" fmla="*/ 8 h 12"/>
                <a:gd name="T18" fmla="*/ 0 w 15"/>
                <a:gd name="T19" fmla="*/ 4 h 12"/>
                <a:gd name="T20" fmla="*/ 0 w 15"/>
                <a:gd name="T21" fmla="*/ 2 h 12"/>
                <a:gd name="T22" fmla="*/ 4 w 15"/>
                <a:gd name="T23" fmla="*/ 1 h 12"/>
                <a:gd name="T24" fmla="*/ 7 w 15"/>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7" y="0"/>
                  </a:moveTo>
                  <a:lnTo>
                    <a:pt x="11" y="1"/>
                  </a:lnTo>
                  <a:lnTo>
                    <a:pt x="12" y="2"/>
                  </a:lnTo>
                  <a:lnTo>
                    <a:pt x="14" y="4"/>
                  </a:lnTo>
                  <a:lnTo>
                    <a:pt x="12" y="8"/>
                  </a:lnTo>
                  <a:lnTo>
                    <a:pt x="9" y="9"/>
                  </a:lnTo>
                  <a:lnTo>
                    <a:pt x="7" y="11"/>
                  </a:lnTo>
                  <a:lnTo>
                    <a:pt x="4" y="9"/>
                  </a:lnTo>
                  <a:lnTo>
                    <a:pt x="0" y="8"/>
                  </a:lnTo>
                  <a:lnTo>
                    <a:pt x="0" y="4"/>
                  </a:lnTo>
                  <a:lnTo>
                    <a:pt x="0" y="2"/>
                  </a:lnTo>
                  <a:lnTo>
                    <a:pt x="4" y="1"/>
                  </a:lnTo>
                  <a:lnTo>
                    <a:pt x="7" y="0"/>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7" name="Freeform 90">
              <a:extLst>
                <a:ext uri="{FF2B5EF4-FFF2-40B4-BE49-F238E27FC236}">
                  <a16:creationId xmlns:a16="http://schemas.microsoft.com/office/drawing/2014/main" id="{107CECEB-03C8-4693-AA62-5D17A98207EE}"/>
                </a:ext>
              </a:extLst>
            </p:cNvPr>
            <p:cNvSpPr>
              <a:spLocks noChangeAspect="1"/>
            </p:cNvSpPr>
            <p:nvPr/>
          </p:nvSpPr>
          <p:spPr bwMode="auto">
            <a:xfrm>
              <a:off x="1167" y="1114"/>
              <a:ext cx="94" cy="156"/>
            </a:xfrm>
            <a:custGeom>
              <a:avLst/>
              <a:gdLst>
                <a:gd name="T0" fmla="*/ 6 w 36"/>
                <a:gd name="T1" fmla="*/ 65 h 66"/>
                <a:gd name="T2" fmla="*/ 5 w 36"/>
                <a:gd name="T3" fmla="*/ 62 h 66"/>
                <a:gd name="T4" fmla="*/ 1 w 36"/>
                <a:gd name="T5" fmla="*/ 49 h 66"/>
                <a:gd name="T6" fmla="*/ 0 w 36"/>
                <a:gd name="T7" fmla="*/ 37 h 66"/>
                <a:gd name="T8" fmla="*/ 0 w 36"/>
                <a:gd name="T9" fmla="*/ 33 h 66"/>
                <a:gd name="T10" fmla="*/ 0 w 36"/>
                <a:gd name="T11" fmla="*/ 27 h 66"/>
                <a:gd name="T12" fmla="*/ 0 w 36"/>
                <a:gd name="T13" fmla="*/ 22 h 66"/>
                <a:gd name="T14" fmla="*/ 1 w 36"/>
                <a:gd name="T15" fmla="*/ 17 h 66"/>
                <a:gd name="T16" fmla="*/ 2 w 36"/>
                <a:gd name="T17" fmla="*/ 13 h 66"/>
                <a:gd name="T18" fmla="*/ 5 w 36"/>
                <a:gd name="T19" fmla="*/ 9 h 66"/>
                <a:gd name="T20" fmla="*/ 6 w 36"/>
                <a:gd name="T21" fmla="*/ 5 h 66"/>
                <a:gd name="T22" fmla="*/ 10 w 36"/>
                <a:gd name="T23" fmla="*/ 2 h 66"/>
                <a:gd name="T24" fmla="*/ 14 w 36"/>
                <a:gd name="T25" fmla="*/ 1 h 66"/>
                <a:gd name="T26" fmla="*/ 16 w 36"/>
                <a:gd name="T27" fmla="*/ 0 h 66"/>
                <a:gd name="T28" fmla="*/ 20 w 36"/>
                <a:gd name="T29" fmla="*/ 1 h 66"/>
                <a:gd name="T30" fmla="*/ 23 w 36"/>
                <a:gd name="T31" fmla="*/ 1 h 66"/>
                <a:gd name="T32" fmla="*/ 26 w 36"/>
                <a:gd name="T33" fmla="*/ 3 h 66"/>
                <a:gd name="T34" fmla="*/ 28 w 36"/>
                <a:gd name="T35" fmla="*/ 6 h 66"/>
                <a:gd name="T36" fmla="*/ 31 w 36"/>
                <a:gd name="T37" fmla="*/ 9 h 66"/>
                <a:gd name="T38" fmla="*/ 31 w 36"/>
                <a:gd name="T39" fmla="*/ 15 h 66"/>
                <a:gd name="T40" fmla="*/ 33 w 36"/>
                <a:gd name="T41" fmla="*/ 19 h 66"/>
                <a:gd name="T42" fmla="*/ 34 w 36"/>
                <a:gd name="T43" fmla="*/ 30 h 66"/>
                <a:gd name="T44" fmla="*/ 34 w 36"/>
                <a:gd name="T45" fmla="*/ 37 h 66"/>
                <a:gd name="T46" fmla="*/ 35 w 36"/>
                <a:gd name="T47" fmla="*/ 43 h 66"/>
                <a:gd name="T48" fmla="*/ 28 w 36"/>
                <a:gd name="T49" fmla="*/ 45 h 66"/>
                <a:gd name="T50" fmla="*/ 22 w 36"/>
                <a:gd name="T51" fmla="*/ 46 h 66"/>
                <a:gd name="T52" fmla="*/ 18 w 36"/>
                <a:gd name="T53" fmla="*/ 49 h 66"/>
                <a:gd name="T54" fmla="*/ 14 w 36"/>
                <a:gd name="T55" fmla="*/ 53 h 66"/>
                <a:gd name="T56" fmla="*/ 9 w 36"/>
                <a:gd name="T57" fmla="*/ 59 h 66"/>
                <a:gd name="T58" fmla="*/ 6 w 36"/>
                <a:gd name="T59" fmla="*/ 65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66"/>
                <a:gd name="T92" fmla="*/ 36 w 36"/>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66">
                  <a:moveTo>
                    <a:pt x="6" y="65"/>
                  </a:moveTo>
                  <a:lnTo>
                    <a:pt x="5" y="62"/>
                  </a:lnTo>
                  <a:lnTo>
                    <a:pt x="1" y="49"/>
                  </a:lnTo>
                  <a:lnTo>
                    <a:pt x="0" y="37"/>
                  </a:lnTo>
                  <a:lnTo>
                    <a:pt x="0" y="33"/>
                  </a:lnTo>
                  <a:lnTo>
                    <a:pt x="0" y="27"/>
                  </a:lnTo>
                  <a:lnTo>
                    <a:pt x="0" y="22"/>
                  </a:lnTo>
                  <a:lnTo>
                    <a:pt x="1" y="17"/>
                  </a:lnTo>
                  <a:lnTo>
                    <a:pt x="2" y="13"/>
                  </a:lnTo>
                  <a:lnTo>
                    <a:pt x="5" y="9"/>
                  </a:lnTo>
                  <a:lnTo>
                    <a:pt x="6" y="5"/>
                  </a:lnTo>
                  <a:lnTo>
                    <a:pt x="10" y="2"/>
                  </a:lnTo>
                  <a:lnTo>
                    <a:pt x="14" y="1"/>
                  </a:lnTo>
                  <a:lnTo>
                    <a:pt x="16" y="0"/>
                  </a:lnTo>
                  <a:lnTo>
                    <a:pt x="20" y="1"/>
                  </a:lnTo>
                  <a:lnTo>
                    <a:pt x="23" y="1"/>
                  </a:lnTo>
                  <a:lnTo>
                    <a:pt x="26" y="3"/>
                  </a:lnTo>
                  <a:lnTo>
                    <a:pt x="28" y="6"/>
                  </a:lnTo>
                  <a:lnTo>
                    <a:pt x="31" y="9"/>
                  </a:lnTo>
                  <a:lnTo>
                    <a:pt x="31" y="15"/>
                  </a:lnTo>
                  <a:lnTo>
                    <a:pt x="33" y="19"/>
                  </a:lnTo>
                  <a:lnTo>
                    <a:pt x="34" y="30"/>
                  </a:lnTo>
                  <a:lnTo>
                    <a:pt x="34" y="37"/>
                  </a:lnTo>
                  <a:lnTo>
                    <a:pt x="35" y="43"/>
                  </a:lnTo>
                  <a:lnTo>
                    <a:pt x="28" y="45"/>
                  </a:lnTo>
                  <a:lnTo>
                    <a:pt x="22" y="46"/>
                  </a:lnTo>
                  <a:lnTo>
                    <a:pt x="18" y="49"/>
                  </a:lnTo>
                  <a:lnTo>
                    <a:pt x="14" y="53"/>
                  </a:lnTo>
                  <a:lnTo>
                    <a:pt x="9" y="59"/>
                  </a:lnTo>
                  <a:lnTo>
                    <a:pt x="6" y="65"/>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8" name="Freeform 91">
              <a:extLst>
                <a:ext uri="{FF2B5EF4-FFF2-40B4-BE49-F238E27FC236}">
                  <a16:creationId xmlns:a16="http://schemas.microsoft.com/office/drawing/2014/main" id="{72A941C4-8B99-4592-97DB-A84F0B2E20E6}"/>
                </a:ext>
              </a:extLst>
            </p:cNvPr>
            <p:cNvSpPr>
              <a:spLocks noChangeAspect="1"/>
            </p:cNvSpPr>
            <p:nvPr/>
          </p:nvSpPr>
          <p:spPr bwMode="auto">
            <a:xfrm>
              <a:off x="1188" y="1190"/>
              <a:ext cx="36" cy="28"/>
            </a:xfrm>
            <a:custGeom>
              <a:avLst/>
              <a:gdLst>
                <a:gd name="T0" fmla="*/ 13 w 14"/>
                <a:gd name="T1" fmla="*/ 6 h 12"/>
                <a:gd name="T2" fmla="*/ 11 w 14"/>
                <a:gd name="T3" fmla="*/ 2 h 12"/>
                <a:gd name="T4" fmla="*/ 10 w 14"/>
                <a:gd name="T5" fmla="*/ 1 h 12"/>
                <a:gd name="T6" fmla="*/ 9 w 14"/>
                <a:gd name="T7" fmla="*/ 1 h 12"/>
                <a:gd name="T8" fmla="*/ 6 w 14"/>
                <a:gd name="T9" fmla="*/ 0 h 12"/>
                <a:gd name="T10" fmla="*/ 3 w 14"/>
                <a:gd name="T11" fmla="*/ 0 h 12"/>
                <a:gd name="T12" fmla="*/ 2 w 14"/>
                <a:gd name="T13" fmla="*/ 1 h 12"/>
                <a:gd name="T14" fmla="*/ 0 w 14"/>
                <a:gd name="T15" fmla="*/ 2 h 12"/>
                <a:gd name="T16" fmla="*/ 0 w 14"/>
                <a:gd name="T17" fmla="*/ 6 h 12"/>
                <a:gd name="T18" fmla="*/ 1 w 14"/>
                <a:gd name="T19" fmla="*/ 8 h 12"/>
                <a:gd name="T20" fmla="*/ 2 w 14"/>
                <a:gd name="T21" fmla="*/ 8 h 12"/>
                <a:gd name="T22" fmla="*/ 3 w 14"/>
                <a:gd name="T23" fmla="*/ 10 h 12"/>
                <a:gd name="T24" fmla="*/ 5 w 14"/>
                <a:gd name="T25" fmla="*/ 11 h 12"/>
                <a:gd name="T26" fmla="*/ 7 w 14"/>
                <a:gd name="T27" fmla="*/ 10 h 12"/>
                <a:gd name="T28" fmla="*/ 10 w 14"/>
                <a:gd name="T29" fmla="*/ 8 h 12"/>
                <a:gd name="T30" fmla="*/ 11 w 14"/>
                <a:gd name="T31" fmla="*/ 8 h 12"/>
                <a:gd name="T32" fmla="*/ 13 w 1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2"/>
                <a:gd name="T53" fmla="*/ 14 w 1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2">
                  <a:moveTo>
                    <a:pt x="13" y="6"/>
                  </a:moveTo>
                  <a:lnTo>
                    <a:pt x="11" y="2"/>
                  </a:lnTo>
                  <a:lnTo>
                    <a:pt x="10" y="1"/>
                  </a:lnTo>
                  <a:lnTo>
                    <a:pt x="9" y="1"/>
                  </a:lnTo>
                  <a:lnTo>
                    <a:pt x="6" y="0"/>
                  </a:lnTo>
                  <a:lnTo>
                    <a:pt x="3" y="0"/>
                  </a:lnTo>
                  <a:lnTo>
                    <a:pt x="2" y="1"/>
                  </a:lnTo>
                  <a:lnTo>
                    <a:pt x="0" y="2"/>
                  </a:lnTo>
                  <a:lnTo>
                    <a:pt x="0" y="6"/>
                  </a:lnTo>
                  <a:lnTo>
                    <a:pt x="1" y="8"/>
                  </a:lnTo>
                  <a:lnTo>
                    <a:pt x="2" y="8"/>
                  </a:lnTo>
                  <a:lnTo>
                    <a:pt x="3" y="10"/>
                  </a:lnTo>
                  <a:lnTo>
                    <a:pt x="5" y="11"/>
                  </a:lnTo>
                  <a:lnTo>
                    <a:pt x="7" y="10"/>
                  </a:lnTo>
                  <a:lnTo>
                    <a:pt x="10" y="8"/>
                  </a:lnTo>
                  <a:lnTo>
                    <a:pt x="11" y="8"/>
                  </a:lnTo>
                  <a:lnTo>
                    <a:pt x="13" y="6"/>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99" name="Freeform 92">
              <a:extLst>
                <a:ext uri="{FF2B5EF4-FFF2-40B4-BE49-F238E27FC236}">
                  <a16:creationId xmlns:a16="http://schemas.microsoft.com/office/drawing/2014/main" id="{BABCAA49-FDD0-456E-B399-1148303E2C43}"/>
                </a:ext>
              </a:extLst>
            </p:cNvPr>
            <p:cNvSpPr>
              <a:spLocks noChangeAspect="1"/>
            </p:cNvSpPr>
            <p:nvPr/>
          </p:nvSpPr>
          <p:spPr bwMode="auto">
            <a:xfrm>
              <a:off x="1536" y="1105"/>
              <a:ext cx="94" cy="78"/>
            </a:xfrm>
            <a:custGeom>
              <a:avLst/>
              <a:gdLst>
                <a:gd name="T0" fmla="*/ 31 w 36"/>
                <a:gd name="T1" fmla="*/ 2 h 33"/>
                <a:gd name="T2" fmla="*/ 27 w 36"/>
                <a:gd name="T3" fmla="*/ 1 h 33"/>
                <a:gd name="T4" fmla="*/ 21 w 36"/>
                <a:gd name="T5" fmla="*/ 0 h 33"/>
                <a:gd name="T6" fmla="*/ 16 w 36"/>
                <a:gd name="T7" fmla="*/ 1 h 33"/>
                <a:gd name="T8" fmla="*/ 11 w 36"/>
                <a:gd name="T9" fmla="*/ 2 h 33"/>
                <a:gd name="T10" fmla="*/ 5 w 36"/>
                <a:gd name="T11" fmla="*/ 7 h 33"/>
                <a:gd name="T12" fmla="*/ 2 w 36"/>
                <a:gd name="T13" fmla="*/ 13 h 33"/>
                <a:gd name="T14" fmla="*/ 1 w 36"/>
                <a:gd name="T15" fmla="*/ 16 h 33"/>
                <a:gd name="T16" fmla="*/ 0 w 36"/>
                <a:gd name="T17" fmla="*/ 19 h 33"/>
                <a:gd name="T18" fmla="*/ 0 w 36"/>
                <a:gd name="T19" fmla="*/ 23 h 33"/>
                <a:gd name="T20" fmla="*/ 1 w 36"/>
                <a:gd name="T21" fmla="*/ 26 h 33"/>
                <a:gd name="T22" fmla="*/ 2 w 36"/>
                <a:gd name="T23" fmla="*/ 29 h 33"/>
                <a:gd name="T24" fmla="*/ 4 w 36"/>
                <a:gd name="T25" fmla="*/ 30 h 33"/>
                <a:gd name="T26" fmla="*/ 6 w 36"/>
                <a:gd name="T27" fmla="*/ 31 h 33"/>
                <a:gd name="T28" fmla="*/ 10 w 36"/>
                <a:gd name="T29" fmla="*/ 32 h 33"/>
                <a:gd name="T30" fmla="*/ 11 w 36"/>
                <a:gd name="T31" fmla="*/ 32 h 33"/>
                <a:gd name="T32" fmla="*/ 16 w 36"/>
                <a:gd name="T33" fmla="*/ 31 h 33"/>
                <a:gd name="T34" fmla="*/ 21 w 36"/>
                <a:gd name="T35" fmla="*/ 30 h 33"/>
                <a:gd name="T36" fmla="*/ 25 w 36"/>
                <a:gd name="T37" fmla="*/ 27 h 33"/>
                <a:gd name="T38" fmla="*/ 29 w 36"/>
                <a:gd name="T39" fmla="*/ 24 h 33"/>
                <a:gd name="T40" fmla="*/ 32 w 36"/>
                <a:gd name="T41" fmla="*/ 20 h 33"/>
                <a:gd name="T42" fmla="*/ 34 w 36"/>
                <a:gd name="T43" fmla="*/ 16 h 33"/>
                <a:gd name="T44" fmla="*/ 35 w 36"/>
                <a:gd name="T45" fmla="*/ 11 h 33"/>
                <a:gd name="T46" fmla="*/ 33 w 36"/>
                <a:gd name="T47" fmla="*/ 6 h 33"/>
                <a:gd name="T48" fmla="*/ 32 w 36"/>
                <a:gd name="T49" fmla="*/ 3 h 33"/>
                <a:gd name="T50" fmla="*/ 31 w 36"/>
                <a:gd name="T51" fmla="*/ 2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33"/>
                <a:gd name="T80" fmla="*/ 36 w 36"/>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33">
                  <a:moveTo>
                    <a:pt x="31" y="2"/>
                  </a:moveTo>
                  <a:lnTo>
                    <a:pt x="27" y="1"/>
                  </a:lnTo>
                  <a:lnTo>
                    <a:pt x="21" y="0"/>
                  </a:lnTo>
                  <a:lnTo>
                    <a:pt x="16" y="1"/>
                  </a:lnTo>
                  <a:lnTo>
                    <a:pt x="11" y="2"/>
                  </a:lnTo>
                  <a:lnTo>
                    <a:pt x="5" y="7"/>
                  </a:lnTo>
                  <a:lnTo>
                    <a:pt x="2" y="13"/>
                  </a:lnTo>
                  <a:lnTo>
                    <a:pt x="1" y="16"/>
                  </a:lnTo>
                  <a:lnTo>
                    <a:pt x="0" y="19"/>
                  </a:lnTo>
                  <a:lnTo>
                    <a:pt x="0" y="23"/>
                  </a:lnTo>
                  <a:lnTo>
                    <a:pt x="1" y="26"/>
                  </a:lnTo>
                  <a:lnTo>
                    <a:pt x="2" y="29"/>
                  </a:lnTo>
                  <a:lnTo>
                    <a:pt x="4" y="30"/>
                  </a:lnTo>
                  <a:lnTo>
                    <a:pt x="6" y="31"/>
                  </a:lnTo>
                  <a:lnTo>
                    <a:pt x="10" y="32"/>
                  </a:lnTo>
                  <a:lnTo>
                    <a:pt x="11" y="32"/>
                  </a:lnTo>
                  <a:lnTo>
                    <a:pt x="16" y="31"/>
                  </a:lnTo>
                  <a:lnTo>
                    <a:pt x="21" y="30"/>
                  </a:lnTo>
                  <a:lnTo>
                    <a:pt x="25" y="27"/>
                  </a:lnTo>
                  <a:lnTo>
                    <a:pt x="29" y="24"/>
                  </a:lnTo>
                  <a:lnTo>
                    <a:pt x="32" y="20"/>
                  </a:lnTo>
                  <a:lnTo>
                    <a:pt x="34" y="16"/>
                  </a:lnTo>
                  <a:lnTo>
                    <a:pt x="35" y="11"/>
                  </a:lnTo>
                  <a:lnTo>
                    <a:pt x="33" y="6"/>
                  </a:lnTo>
                  <a:lnTo>
                    <a:pt x="32" y="3"/>
                  </a:lnTo>
                  <a:lnTo>
                    <a:pt x="31" y="2"/>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0" name="Freeform 93">
              <a:extLst>
                <a:ext uri="{FF2B5EF4-FFF2-40B4-BE49-F238E27FC236}">
                  <a16:creationId xmlns:a16="http://schemas.microsoft.com/office/drawing/2014/main" id="{9C226C9E-6178-4A31-8759-5D974925D2A5}"/>
                </a:ext>
              </a:extLst>
            </p:cNvPr>
            <p:cNvSpPr>
              <a:spLocks noChangeAspect="1"/>
            </p:cNvSpPr>
            <p:nvPr/>
          </p:nvSpPr>
          <p:spPr bwMode="auto">
            <a:xfrm>
              <a:off x="1300" y="1242"/>
              <a:ext cx="110" cy="250"/>
            </a:xfrm>
            <a:custGeom>
              <a:avLst/>
              <a:gdLst>
                <a:gd name="T0" fmla="*/ 19 w 42"/>
                <a:gd name="T1" fmla="*/ 105 h 106"/>
                <a:gd name="T2" fmla="*/ 19 w 42"/>
                <a:gd name="T3" fmla="*/ 83 h 106"/>
                <a:gd name="T4" fmla="*/ 21 w 42"/>
                <a:gd name="T5" fmla="*/ 70 h 106"/>
                <a:gd name="T6" fmla="*/ 22 w 42"/>
                <a:gd name="T7" fmla="*/ 55 h 106"/>
                <a:gd name="T8" fmla="*/ 25 w 42"/>
                <a:gd name="T9" fmla="*/ 42 h 106"/>
                <a:gd name="T10" fmla="*/ 29 w 42"/>
                <a:gd name="T11" fmla="*/ 30 h 106"/>
                <a:gd name="T12" fmla="*/ 33 w 42"/>
                <a:gd name="T13" fmla="*/ 18 h 106"/>
                <a:gd name="T14" fmla="*/ 38 w 42"/>
                <a:gd name="T15" fmla="*/ 6 h 106"/>
                <a:gd name="T16" fmla="*/ 41 w 42"/>
                <a:gd name="T17" fmla="*/ 0 h 106"/>
                <a:gd name="T18" fmla="*/ 37 w 42"/>
                <a:gd name="T19" fmla="*/ 3 h 106"/>
                <a:gd name="T20" fmla="*/ 32 w 42"/>
                <a:gd name="T21" fmla="*/ 8 h 106"/>
                <a:gd name="T22" fmla="*/ 29 w 42"/>
                <a:gd name="T23" fmla="*/ 13 h 106"/>
                <a:gd name="T24" fmla="*/ 26 w 42"/>
                <a:gd name="T25" fmla="*/ 18 h 106"/>
                <a:gd name="T26" fmla="*/ 17 w 42"/>
                <a:gd name="T27" fmla="*/ 33 h 106"/>
                <a:gd name="T28" fmla="*/ 10 w 42"/>
                <a:gd name="T29" fmla="*/ 49 h 106"/>
                <a:gd name="T30" fmla="*/ 2 w 42"/>
                <a:gd name="T31" fmla="*/ 78 h 106"/>
                <a:gd name="T32" fmla="*/ 0 w 42"/>
                <a:gd name="T33" fmla="*/ 84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06"/>
                <a:gd name="T53" fmla="*/ 42 w 4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06">
                  <a:moveTo>
                    <a:pt x="19" y="105"/>
                  </a:moveTo>
                  <a:lnTo>
                    <a:pt x="19" y="83"/>
                  </a:lnTo>
                  <a:lnTo>
                    <a:pt x="21" y="70"/>
                  </a:lnTo>
                  <a:lnTo>
                    <a:pt x="22" y="55"/>
                  </a:lnTo>
                  <a:lnTo>
                    <a:pt x="25" y="42"/>
                  </a:lnTo>
                  <a:lnTo>
                    <a:pt x="29" y="30"/>
                  </a:lnTo>
                  <a:lnTo>
                    <a:pt x="33" y="18"/>
                  </a:lnTo>
                  <a:lnTo>
                    <a:pt x="38" y="6"/>
                  </a:lnTo>
                  <a:lnTo>
                    <a:pt x="41" y="0"/>
                  </a:lnTo>
                  <a:lnTo>
                    <a:pt x="37" y="3"/>
                  </a:lnTo>
                  <a:lnTo>
                    <a:pt x="32" y="8"/>
                  </a:lnTo>
                  <a:lnTo>
                    <a:pt x="29" y="13"/>
                  </a:lnTo>
                  <a:lnTo>
                    <a:pt x="26" y="18"/>
                  </a:lnTo>
                  <a:lnTo>
                    <a:pt x="17" y="33"/>
                  </a:lnTo>
                  <a:lnTo>
                    <a:pt x="10" y="49"/>
                  </a:lnTo>
                  <a:lnTo>
                    <a:pt x="2" y="78"/>
                  </a:lnTo>
                  <a:lnTo>
                    <a:pt x="0" y="84"/>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1" name="Freeform 94">
              <a:extLst>
                <a:ext uri="{FF2B5EF4-FFF2-40B4-BE49-F238E27FC236}">
                  <a16:creationId xmlns:a16="http://schemas.microsoft.com/office/drawing/2014/main" id="{4B82A520-F3E9-4FA7-BC48-F793A218E6B9}"/>
                </a:ext>
              </a:extLst>
            </p:cNvPr>
            <p:cNvSpPr>
              <a:spLocks noChangeAspect="1"/>
            </p:cNvSpPr>
            <p:nvPr/>
          </p:nvSpPr>
          <p:spPr bwMode="auto">
            <a:xfrm>
              <a:off x="1546" y="1107"/>
              <a:ext cx="76" cy="38"/>
            </a:xfrm>
            <a:custGeom>
              <a:avLst/>
              <a:gdLst>
                <a:gd name="T0" fmla="*/ 0 w 29"/>
                <a:gd name="T1" fmla="*/ 15 h 16"/>
                <a:gd name="T2" fmla="*/ 2 w 29"/>
                <a:gd name="T3" fmla="*/ 10 h 16"/>
                <a:gd name="T4" fmla="*/ 4 w 29"/>
                <a:gd name="T5" fmla="*/ 6 h 16"/>
                <a:gd name="T6" fmla="*/ 5 w 29"/>
                <a:gd name="T7" fmla="*/ 5 h 16"/>
                <a:gd name="T8" fmla="*/ 9 w 29"/>
                <a:gd name="T9" fmla="*/ 3 h 16"/>
                <a:gd name="T10" fmla="*/ 11 w 29"/>
                <a:gd name="T11" fmla="*/ 2 h 16"/>
                <a:gd name="T12" fmla="*/ 15 w 29"/>
                <a:gd name="T13" fmla="*/ 1 h 16"/>
                <a:gd name="T14" fmla="*/ 18 w 29"/>
                <a:gd name="T15" fmla="*/ 0 h 16"/>
                <a:gd name="T16" fmla="*/ 21 w 29"/>
                <a:gd name="T17" fmla="*/ 0 h 16"/>
                <a:gd name="T18" fmla="*/ 25 w 29"/>
                <a:gd name="T19" fmla="*/ 1 h 16"/>
                <a:gd name="T20" fmla="*/ 28 w 29"/>
                <a:gd name="T21" fmla="*/ 2 h 16"/>
                <a:gd name="T22" fmla="*/ 22 w 29"/>
                <a:gd name="T23" fmla="*/ 1 h 16"/>
                <a:gd name="T24" fmla="*/ 18 w 29"/>
                <a:gd name="T25" fmla="*/ 1 h 16"/>
                <a:gd name="T26" fmla="*/ 14 w 29"/>
                <a:gd name="T27" fmla="*/ 2 h 16"/>
                <a:gd name="T28" fmla="*/ 11 w 29"/>
                <a:gd name="T29" fmla="*/ 3 h 16"/>
                <a:gd name="T30" fmla="*/ 9 w 29"/>
                <a:gd name="T31" fmla="*/ 6 h 16"/>
                <a:gd name="T32" fmla="*/ 5 w 29"/>
                <a:gd name="T33" fmla="*/ 10 h 16"/>
                <a:gd name="T34" fmla="*/ 3 w 29"/>
                <a:gd name="T35" fmla="*/ 15 h 16"/>
                <a:gd name="T36" fmla="*/ 0 w 29"/>
                <a:gd name="T37" fmla="*/ 15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16"/>
                <a:gd name="T59" fmla="*/ 29 w 2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16">
                  <a:moveTo>
                    <a:pt x="0" y="15"/>
                  </a:moveTo>
                  <a:lnTo>
                    <a:pt x="2" y="10"/>
                  </a:lnTo>
                  <a:lnTo>
                    <a:pt x="4" y="6"/>
                  </a:lnTo>
                  <a:lnTo>
                    <a:pt x="5" y="5"/>
                  </a:lnTo>
                  <a:lnTo>
                    <a:pt x="9" y="3"/>
                  </a:lnTo>
                  <a:lnTo>
                    <a:pt x="11" y="2"/>
                  </a:lnTo>
                  <a:lnTo>
                    <a:pt x="15" y="1"/>
                  </a:lnTo>
                  <a:lnTo>
                    <a:pt x="18" y="0"/>
                  </a:lnTo>
                  <a:lnTo>
                    <a:pt x="21" y="0"/>
                  </a:lnTo>
                  <a:lnTo>
                    <a:pt x="25" y="1"/>
                  </a:lnTo>
                  <a:lnTo>
                    <a:pt x="28" y="2"/>
                  </a:lnTo>
                  <a:lnTo>
                    <a:pt x="22" y="1"/>
                  </a:lnTo>
                  <a:lnTo>
                    <a:pt x="18" y="1"/>
                  </a:lnTo>
                  <a:lnTo>
                    <a:pt x="14" y="2"/>
                  </a:lnTo>
                  <a:lnTo>
                    <a:pt x="11" y="3"/>
                  </a:lnTo>
                  <a:lnTo>
                    <a:pt x="9" y="6"/>
                  </a:lnTo>
                  <a:lnTo>
                    <a:pt x="5" y="10"/>
                  </a:lnTo>
                  <a:lnTo>
                    <a:pt x="3" y="15"/>
                  </a:lnTo>
                  <a:lnTo>
                    <a:pt x="0" y="15"/>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2" name="Freeform 95">
              <a:extLst>
                <a:ext uri="{FF2B5EF4-FFF2-40B4-BE49-F238E27FC236}">
                  <a16:creationId xmlns:a16="http://schemas.microsoft.com/office/drawing/2014/main" id="{D0B3E805-A76E-4AF1-8567-365C5D5A66D6}"/>
                </a:ext>
              </a:extLst>
            </p:cNvPr>
            <p:cNvSpPr>
              <a:spLocks noChangeAspect="1"/>
            </p:cNvSpPr>
            <p:nvPr/>
          </p:nvSpPr>
          <p:spPr bwMode="auto">
            <a:xfrm>
              <a:off x="1316" y="1133"/>
              <a:ext cx="180" cy="87"/>
            </a:xfrm>
            <a:custGeom>
              <a:avLst/>
              <a:gdLst>
                <a:gd name="T0" fmla="*/ 0 w 69"/>
                <a:gd name="T1" fmla="*/ 36 h 37"/>
                <a:gd name="T2" fmla="*/ 7 w 69"/>
                <a:gd name="T3" fmla="*/ 28 h 37"/>
                <a:gd name="T4" fmla="*/ 19 w 69"/>
                <a:gd name="T5" fmla="*/ 15 h 37"/>
                <a:gd name="T6" fmla="*/ 30 w 69"/>
                <a:gd name="T7" fmla="*/ 8 h 37"/>
                <a:gd name="T8" fmla="*/ 37 w 69"/>
                <a:gd name="T9" fmla="*/ 5 h 37"/>
                <a:gd name="T10" fmla="*/ 44 w 69"/>
                <a:gd name="T11" fmla="*/ 1 h 37"/>
                <a:gd name="T12" fmla="*/ 52 w 69"/>
                <a:gd name="T13" fmla="*/ 0 h 37"/>
                <a:gd name="T14" fmla="*/ 61 w 69"/>
                <a:gd name="T15" fmla="*/ 0 h 37"/>
                <a:gd name="T16" fmla="*/ 68 w 69"/>
                <a:gd name="T17" fmla="*/ 1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37"/>
                <a:gd name="T29" fmla="*/ 69 w 69"/>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37">
                  <a:moveTo>
                    <a:pt x="0" y="36"/>
                  </a:moveTo>
                  <a:lnTo>
                    <a:pt x="7" y="28"/>
                  </a:lnTo>
                  <a:lnTo>
                    <a:pt x="19" y="15"/>
                  </a:lnTo>
                  <a:lnTo>
                    <a:pt x="30" y="8"/>
                  </a:lnTo>
                  <a:lnTo>
                    <a:pt x="37" y="5"/>
                  </a:lnTo>
                  <a:lnTo>
                    <a:pt x="44" y="1"/>
                  </a:lnTo>
                  <a:lnTo>
                    <a:pt x="52" y="0"/>
                  </a:lnTo>
                  <a:lnTo>
                    <a:pt x="61" y="0"/>
                  </a:lnTo>
                  <a:lnTo>
                    <a:pt x="68" y="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3" name="Freeform 96">
              <a:extLst>
                <a:ext uri="{FF2B5EF4-FFF2-40B4-BE49-F238E27FC236}">
                  <a16:creationId xmlns:a16="http://schemas.microsoft.com/office/drawing/2014/main" id="{EDEA848F-BA9C-4527-99B8-1837F8EFACAC}"/>
                </a:ext>
              </a:extLst>
            </p:cNvPr>
            <p:cNvSpPr>
              <a:spLocks noChangeAspect="1"/>
            </p:cNvSpPr>
            <p:nvPr/>
          </p:nvSpPr>
          <p:spPr bwMode="auto">
            <a:xfrm>
              <a:off x="764" y="1185"/>
              <a:ext cx="261" cy="94"/>
            </a:xfrm>
            <a:custGeom>
              <a:avLst/>
              <a:gdLst>
                <a:gd name="T0" fmla="*/ 0 w 100"/>
                <a:gd name="T1" fmla="*/ 39 h 40"/>
                <a:gd name="T2" fmla="*/ 1 w 100"/>
                <a:gd name="T3" fmla="*/ 29 h 40"/>
                <a:gd name="T4" fmla="*/ 4 w 100"/>
                <a:gd name="T5" fmla="*/ 20 h 40"/>
                <a:gd name="T6" fmla="*/ 10 w 100"/>
                <a:gd name="T7" fmla="*/ 13 h 40"/>
                <a:gd name="T8" fmla="*/ 18 w 100"/>
                <a:gd name="T9" fmla="*/ 6 h 40"/>
                <a:gd name="T10" fmla="*/ 24 w 100"/>
                <a:gd name="T11" fmla="*/ 2 h 40"/>
                <a:gd name="T12" fmla="*/ 33 w 100"/>
                <a:gd name="T13" fmla="*/ 1 h 40"/>
                <a:gd name="T14" fmla="*/ 42 w 100"/>
                <a:gd name="T15" fmla="*/ 0 h 40"/>
                <a:gd name="T16" fmla="*/ 52 w 100"/>
                <a:gd name="T17" fmla="*/ 0 h 40"/>
                <a:gd name="T18" fmla="*/ 65 w 100"/>
                <a:gd name="T19" fmla="*/ 0 h 40"/>
                <a:gd name="T20" fmla="*/ 76 w 100"/>
                <a:gd name="T21" fmla="*/ 1 h 40"/>
                <a:gd name="T22" fmla="*/ 91 w 100"/>
                <a:gd name="T23" fmla="*/ 3 h 40"/>
                <a:gd name="T24" fmla="*/ 99 w 100"/>
                <a:gd name="T25" fmla="*/ 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40"/>
                <a:gd name="T41" fmla="*/ 100 w 100"/>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40">
                  <a:moveTo>
                    <a:pt x="0" y="39"/>
                  </a:moveTo>
                  <a:lnTo>
                    <a:pt x="1" y="29"/>
                  </a:lnTo>
                  <a:lnTo>
                    <a:pt x="4" y="20"/>
                  </a:lnTo>
                  <a:lnTo>
                    <a:pt x="10" y="13"/>
                  </a:lnTo>
                  <a:lnTo>
                    <a:pt x="18" y="6"/>
                  </a:lnTo>
                  <a:lnTo>
                    <a:pt x="24" y="2"/>
                  </a:lnTo>
                  <a:lnTo>
                    <a:pt x="33" y="1"/>
                  </a:lnTo>
                  <a:lnTo>
                    <a:pt x="42" y="0"/>
                  </a:lnTo>
                  <a:lnTo>
                    <a:pt x="52" y="0"/>
                  </a:lnTo>
                  <a:lnTo>
                    <a:pt x="65" y="0"/>
                  </a:lnTo>
                  <a:lnTo>
                    <a:pt x="76" y="1"/>
                  </a:lnTo>
                  <a:lnTo>
                    <a:pt x="91" y="3"/>
                  </a:lnTo>
                  <a:lnTo>
                    <a:pt x="99" y="6"/>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4" name="Freeform 97">
              <a:extLst>
                <a:ext uri="{FF2B5EF4-FFF2-40B4-BE49-F238E27FC236}">
                  <a16:creationId xmlns:a16="http://schemas.microsoft.com/office/drawing/2014/main" id="{732A0959-4ED0-47E5-A0AA-6807D9D48246}"/>
                </a:ext>
              </a:extLst>
            </p:cNvPr>
            <p:cNvSpPr>
              <a:spLocks noChangeAspect="1"/>
            </p:cNvSpPr>
            <p:nvPr/>
          </p:nvSpPr>
          <p:spPr bwMode="auto">
            <a:xfrm>
              <a:off x="1028" y="1145"/>
              <a:ext cx="120" cy="42"/>
            </a:xfrm>
            <a:custGeom>
              <a:avLst/>
              <a:gdLst>
                <a:gd name="T0" fmla="*/ 0 w 46"/>
                <a:gd name="T1" fmla="*/ 17 h 18"/>
                <a:gd name="T2" fmla="*/ 3 w 46"/>
                <a:gd name="T3" fmla="*/ 11 h 18"/>
                <a:gd name="T4" fmla="*/ 10 w 46"/>
                <a:gd name="T5" fmla="*/ 6 h 18"/>
                <a:gd name="T6" fmla="*/ 19 w 46"/>
                <a:gd name="T7" fmla="*/ 2 h 18"/>
                <a:gd name="T8" fmla="*/ 27 w 46"/>
                <a:gd name="T9" fmla="*/ 1 h 18"/>
                <a:gd name="T10" fmla="*/ 38 w 46"/>
                <a:gd name="T11" fmla="*/ 0 h 18"/>
                <a:gd name="T12" fmla="*/ 45 w 46"/>
                <a:gd name="T13" fmla="*/ 1 h 18"/>
                <a:gd name="T14" fmla="*/ 0 60000 65536"/>
                <a:gd name="T15" fmla="*/ 0 60000 65536"/>
                <a:gd name="T16" fmla="*/ 0 60000 65536"/>
                <a:gd name="T17" fmla="*/ 0 60000 65536"/>
                <a:gd name="T18" fmla="*/ 0 60000 65536"/>
                <a:gd name="T19" fmla="*/ 0 60000 65536"/>
                <a:gd name="T20" fmla="*/ 0 60000 65536"/>
                <a:gd name="T21" fmla="*/ 0 w 46"/>
                <a:gd name="T22" fmla="*/ 0 h 18"/>
                <a:gd name="T23" fmla="*/ 46 w 46"/>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8">
                  <a:moveTo>
                    <a:pt x="0" y="17"/>
                  </a:moveTo>
                  <a:lnTo>
                    <a:pt x="3" y="11"/>
                  </a:lnTo>
                  <a:lnTo>
                    <a:pt x="10" y="6"/>
                  </a:lnTo>
                  <a:lnTo>
                    <a:pt x="19" y="2"/>
                  </a:lnTo>
                  <a:lnTo>
                    <a:pt x="27" y="1"/>
                  </a:lnTo>
                  <a:lnTo>
                    <a:pt x="38" y="0"/>
                  </a:lnTo>
                  <a:lnTo>
                    <a:pt x="45" y="1"/>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5" name="Freeform 98">
              <a:extLst>
                <a:ext uri="{FF2B5EF4-FFF2-40B4-BE49-F238E27FC236}">
                  <a16:creationId xmlns:a16="http://schemas.microsoft.com/office/drawing/2014/main" id="{F0D9E9D5-D18A-450F-9C24-C9695C1F68EA}"/>
                </a:ext>
              </a:extLst>
            </p:cNvPr>
            <p:cNvSpPr>
              <a:spLocks noChangeAspect="1"/>
            </p:cNvSpPr>
            <p:nvPr/>
          </p:nvSpPr>
          <p:spPr bwMode="auto">
            <a:xfrm>
              <a:off x="1342" y="1428"/>
              <a:ext cx="346" cy="137"/>
            </a:xfrm>
            <a:custGeom>
              <a:avLst/>
              <a:gdLst>
                <a:gd name="T0" fmla="*/ 0 w 132"/>
                <a:gd name="T1" fmla="*/ 57 h 58"/>
                <a:gd name="T2" fmla="*/ 10 w 132"/>
                <a:gd name="T3" fmla="*/ 53 h 58"/>
                <a:gd name="T4" fmla="*/ 19 w 132"/>
                <a:gd name="T5" fmla="*/ 48 h 58"/>
                <a:gd name="T6" fmla="*/ 29 w 132"/>
                <a:gd name="T7" fmla="*/ 42 h 58"/>
                <a:gd name="T8" fmla="*/ 41 w 132"/>
                <a:gd name="T9" fmla="*/ 34 h 58"/>
                <a:gd name="T10" fmla="*/ 51 w 132"/>
                <a:gd name="T11" fmla="*/ 27 h 58"/>
                <a:gd name="T12" fmla="*/ 59 w 132"/>
                <a:gd name="T13" fmla="*/ 19 h 58"/>
                <a:gd name="T14" fmla="*/ 69 w 132"/>
                <a:gd name="T15" fmla="*/ 13 h 58"/>
                <a:gd name="T16" fmla="*/ 77 w 132"/>
                <a:gd name="T17" fmla="*/ 8 h 58"/>
                <a:gd name="T18" fmla="*/ 82 w 132"/>
                <a:gd name="T19" fmla="*/ 4 h 58"/>
                <a:gd name="T20" fmla="*/ 89 w 132"/>
                <a:gd name="T21" fmla="*/ 1 h 58"/>
                <a:gd name="T22" fmla="*/ 94 w 132"/>
                <a:gd name="T23" fmla="*/ 1 h 58"/>
                <a:gd name="T24" fmla="*/ 99 w 132"/>
                <a:gd name="T25" fmla="*/ 0 h 58"/>
                <a:gd name="T26" fmla="*/ 106 w 132"/>
                <a:gd name="T27" fmla="*/ 0 h 58"/>
                <a:gd name="T28" fmla="*/ 112 w 132"/>
                <a:gd name="T29" fmla="*/ 1 h 58"/>
                <a:gd name="T30" fmla="*/ 119 w 132"/>
                <a:gd name="T31" fmla="*/ 2 h 58"/>
                <a:gd name="T32" fmla="*/ 124 w 132"/>
                <a:gd name="T33" fmla="*/ 5 h 58"/>
                <a:gd name="T34" fmla="*/ 128 w 132"/>
                <a:gd name="T35" fmla="*/ 8 h 58"/>
                <a:gd name="T36" fmla="*/ 131 w 132"/>
                <a:gd name="T37" fmla="*/ 11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8"/>
                <a:gd name="T59" fmla="*/ 132 w 132"/>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8">
                  <a:moveTo>
                    <a:pt x="0" y="57"/>
                  </a:moveTo>
                  <a:lnTo>
                    <a:pt x="10" y="53"/>
                  </a:lnTo>
                  <a:lnTo>
                    <a:pt x="19" y="48"/>
                  </a:lnTo>
                  <a:lnTo>
                    <a:pt x="29" y="42"/>
                  </a:lnTo>
                  <a:lnTo>
                    <a:pt x="41" y="34"/>
                  </a:lnTo>
                  <a:lnTo>
                    <a:pt x="51" y="27"/>
                  </a:lnTo>
                  <a:lnTo>
                    <a:pt x="59" y="19"/>
                  </a:lnTo>
                  <a:lnTo>
                    <a:pt x="69" y="13"/>
                  </a:lnTo>
                  <a:lnTo>
                    <a:pt x="77" y="8"/>
                  </a:lnTo>
                  <a:lnTo>
                    <a:pt x="82" y="4"/>
                  </a:lnTo>
                  <a:lnTo>
                    <a:pt x="89" y="1"/>
                  </a:lnTo>
                  <a:lnTo>
                    <a:pt x="94" y="1"/>
                  </a:lnTo>
                  <a:lnTo>
                    <a:pt x="99" y="0"/>
                  </a:lnTo>
                  <a:lnTo>
                    <a:pt x="106" y="0"/>
                  </a:lnTo>
                  <a:lnTo>
                    <a:pt x="112" y="1"/>
                  </a:lnTo>
                  <a:lnTo>
                    <a:pt x="119" y="2"/>
                  </a:lnTo>
                  <a:lnTo>
                    <a:pt x="124" y="5"/>
                  </a:lnTo>
                  <a:lnTo>
                    <a:pt x="128" y="8"/>
                  </a:lnTo>
                  <a:lnTo>
                    <a:pt x="131" y="11"/>
                  </a:lnTo>
                </a:path>
              </a:pathLst>
            </a:custGeom>
            <a:solidFill>
              <a:srgbClr val="EAEAEA"/>
            </a:solidFill>
            <a:ln w="12700" cap="rnd">
              <a:solidFill>
                <a:schemeClr val="tx1"/>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6" name="Freeform 99">
              <a:extLst>
                <a:ext uri="{FF2B5EF4-FFF2-40B4-BE49-F238E27FC236}">
                  <a16:creationId xmlns:a16="http://schemas.microsoft.com/office/drawing/2014/main" id="{0C36DA85-3B84-414C-B84F-3D3C5AB7ED98}"/>
                </a:ext>
              </a:extLst>
            </p:cNvPr>
            <p:cNvSpPr>
              <a:spLocks noChangeAspect="1"/>
            </p:cNvSpPr>
            <p:nvPr/>
          </p:nvSpPr>
          <p:spPr bwMode="auto">
            <a:xfrm>
              <a:off x="1562" y="1529"/>
              <a:ext cx="99" cy="29"/>
            </a:xfrm>
            <a:custGeom>
              <a:avLst/>
              <a:gdLst>
                <a:gd name="T0" fmla="*/ 0 w 38"/>
                <a:gd name="T1" fmla="*/ 10 h 12"/>
                <a:gd name="T2" fmla="*/ 4 w 38"/>
                <a:gd name="T3" fmla="*/ 11 h 12"/>
                <a:gd name="T4" fmla="*/ 9 w 38"/>
                <a:gd name="T5" fmla="*/ 11 h 12"/>
                <a:gd name="T6" fmla="*/ 15 w 38"/>
                <a:gd name="T7" fmla="*/ 11 h 12"/>
                <a:gd name="T8" fmla="*/ 21 w 38"/>
                <a:gd name="T9" fmla="*/ 9 h 12"/>
                <a:gd name="T10" fmla="*/ 27 w 38"/>
                <a:gd name="T11" fmla="*/ 6 h 12"/>
                <a:gd name="T12" fmla="*/ 32 w 38"/>
                <a:gd name="T13" fmla="*/ 4 h 12"/>
                <a:gd name="T14" fmla="*/ 37 w 38"/>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2"/>
                <a:gd name="T26" fmla="*/ 38 w 3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2">
                  <a:moveTo>
                    <a:pt x="0" y="10"/>
                  </a:moveTo>
                  <a:lnTo>
                    <a:pt x="4" y="11"/>
                  </a:lnTo>
                  <a:lnTo>
                    <a:pt x="9" y="11"/>
                  </a:lnTo>
                  <a:lnTo>
                    <a:pt x="15" y="11"/>
                  </a:lnTo>
                  <a:lnTo>
                    <a:pt x="21" y="9"/>
                  </a:lnTo>
                  <a:lnTo>
                    <a:pt x="27" y="6"/>
                  </a:lnTo>
                  <a:lnTo>
                    <a:pt x="32" y="4"/>
                  </a:lnTo>
                  <a:lnTo>
                    <a:pt x="37" y="0"/>
                  </a:lnTo>
                </a:path>
              </a:pathLst>
            </a:custGeom>
            <a:solidFill>
              <a:srgbClr val="EAEAEA"/>
            </a:solidFill>
            <a:ln w="12700" cap="rnd">
              <a:solidFill>
                <a:schemeClr val="tx1"/>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7" name="Freeform 100">
              <a:extLst>
                <a:ext uri="{FF2B5EF4-FFF2-40B4-BE49-F238E27FC236}">
                  <a16:creationId xmlns:a16="http://schemas.microsoft.com/office/drawing/2014/main" id="{522AB563-4F1F-46FD-BE64-2808FB864F5E}"/>
                </a:ext>
              </a:extLst>
            </p:cNvPr>
            <p:cNvSpPr>
              <a:spLocks noChangeAspect="1"/>
            </p:cNvSpPr>
            <p:nvPr/>
          </p:nvSpPr>
          <p:spPr bwMode="auto">
            <a:xfrm>
              <a:off x="900" y="1676"/>
              <a:ext cx="199" cy="37"/>
            </a:xfrm>
            <a:custGeom>
              <a:avLst/>
              <a:gdLst>
                <a:gd name="T0" fmla="*/ 0 w 76"/>
                <a:gd name="T1" fmla="*/ 15 h 16"/>
                <a:gd name="T2" fmla="*/ 7 w 76"/>
                <a:gd name="T3" fmla="*/ 8 h 16"/>
                <a:gd name="T4" fmla="*/ 18 w 76"/>
                <a:gd name="T5" fmla="*/ 3 h 16"/>
                <a:gd name="T6" fmla="*/ 27 w 76"/>
                <a:gd name="T7" fmla="*/ 1 h 16"/>
                <a:gd name="T8" fmla="*/ 40 w 76"/>
                <a:gd name="T9" fmla="*/ 0 h 16"/>
                <a:gd name="T10" fmla="*/ 52 w 76"/>
                <a:gd name="T11" fmla="*/ 0 h 16"/>
                <a:gd name="T12" fmla="*/ 65 w 76"/>
                <a:gd name="T13" fmla="*/ 1 h 16"/>
                <a:gd name="T14" fmla="*/ 75 w 76"/>
                <a:gd name="T15" fmla="*/ 3 h 16"/>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6"/>
                <a:gd name="T26" fmla="*/ 76 w 7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6">
                  <a:moveTo>
                    <a:pt x="0" y="15"/>
                  </a:moveTo>
                  <a:lnTo>
                    <a:pt x="7" y="8"/>
                  </a:lnTo>
                  <a:lnTo>
                    <a:pt x="18" y="3"/>
                  </a:lnTo>
                  <a:lnTo>
                    <a:pt x="27" y="1"/>
                  </a:lnTo>
                  <a:lnTo>
                    <a:pt x="40" y="0"/>
                  </a:lnTo>
                  <a:lnTo>
                    <a:pt x="52" y="0"/>
                  </a:lnTo>
                  <a:lnTo>
                    <a:pt x="65" y="1"/>
                  </a:lnTo>
                  <a:lnTo>
                    <a:pt x="75" y="3"/>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08" name="Freeform 101">
              <a:extLst>
                <a:ext uri="{FF2B5EF4-FFF2-40B4-BE49-F238E27FC236}">
                  <a16:creationId xmlns:a16="http://schemas.microsoft.com/office/drawing/2014/main" id="{C2B825D5-A5FA-4FF9-B2EE-7751A423F30A}"/>
                </a:ext>
              </a:extLst>
            </p:cNvPr>
            <p:cNvSpPr>
              <a:spLocks noChangeAspect="1"/>
            </p:cNvSpPr>
            <p:nvPr/>
          </p:nvSpPr>
          <p:spPr bwMode="auto">
            <a:xfrm>
              <a:off x="1339" y="1638"/>
              <a:ext cx="199" cy="33"/>
            </a:xfrm>
            <a:custGeom>
              <a:avLst/>
              <a:gdLst>
                <a:gd name="T0" fmla="*/ 0 w 76"/>
                <a:gd name="T1" fmla="*/ 13 h 14"/>
                <a:gd name="T2" fmla="*/ 13 w 76"/>
                <a:gd name="T3" fmla="*/ 7 h 14"/>
                <a:gd name="T4" fmla="*/ 24 w 76"/>
                <a:gd name="T5" fmla="*/ 3 h 14"/>
                <a:gd name="T6" fmla="*/ 34 w 76"/>
                <a:gd name="T7" fmla="*/ 1 h 14"/>
                <a:gd name="T8" fmla="*/ 44 w 76"/>
                <a:gd name="T9" fmla="*/ 0 h 14"/>
                <a:gd name="T10" fmla="*/ 54 w 76"/>
                <a:gd name="T11" fmla="*/ 1 h 14"/>
                <a:gd name="T12" fmla="*/ 65 w 76"/>
                <a:gd name="T13" fmla="*/ 3 h 14"/>
                <a:gd name="T14" fmla="*/ 75 w 76"/>
                <a:gd name="T15" fmla="*/ 9 h 14"/>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14"/>
                <a:gd name="T26" fmla="*/ 76 w 7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14">
                  <a:moveTo>
                    <a:pt x="0" y="13"/>
                  </a:moveTo>
                  <a:lnTo>
                    <a:pt x="13" y="7"/>
                  </a:lnTo>
                  <a:lnTo>
                    <a:pt x="24" y="3"/>
                  </a:lnTo>
                  <a:lnTo>
                    <a:pt x="34" y="1"/>
                  </a:lnTo>
                  <a:lnTo>
                    <a:pt x="44" y="0"/>
                  </a:lnTo>
                  <a:lnTo>
                    <a:pt x="54" y="1"/>
                  </a:lnTo>
                  <a:lnTo>
                    <a:pt x="65" y="3"/>
                  </a:lnTo>
                  <a:lnTo>
                    <a:pt x="75" y="9"/>
                  </a:lnTo>
                </a:path>
              </a:pathLst>
            </a:custGeom>
            <a:solidFill>
              <a:srgbClr val="EAEAEA"/>
            </a:solidFill>
            <a:ln w="12700" cap="rnd">
              <a:solidFill>
                <a:srgbClr val="CC6600"/>
              </a:solidFill>
              <a:round/>
              <a:headEnd type="none" w="sm" len="sm"/>
              <a:tailEnd type="none" w="sm" len="sm"/>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09"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0" name="Oval 106">
            <a:extLst>
              <a:ext uri="{FF2B5EF4-FFF2-40B4-BE49-F238E27FC236}">
                <a16:creationId xmlns:a16="http://schemas.microsoft.com/office/drawing/2014/main" id="{0FFB4C3D-B07B-495C-8BD0-A7F21B9E8C15}"/>
              </a:ext>
            </a:extLst>
          </p:cNvPr>
          <p:cNvSpPr>
            <a:spLocks noChangeArrowheads="1"/>
          </p:cNvSpPr>
          <p:nvPr/>
        </p:nvSpPr>
        <p:spPr bwMode="auto">
          <a:xfrm>
            <a:off x="1483975" y="1864752"/>
            <a:ext cx="2138279" cy="1227138"/>
          </a:xfrm>
          <a:prstGeom prst="ellipse">
            <a:avLst/>
          </a:prstGeom>
          <a:solidFill>
            <a:srgbClr val="FFFFCC"/>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0" name="Freeform 114">
            <a:extLst>
              <a:ext uri="{FF2B5EF4-FFF2-40B4-BE49-F238E27FC236}">
                <a16:creationId xmlns:a16="http://schemas.microsoft.com/office/drawing/2014/main" id="{4785BFA0-AF61-4199-AE03-CE70F3232E10}"/>
              </a:ext>
            </a:extLst>
          </p:cNvPr>
          <p:cNvSpPr>
            <a:spLocks/>
          </p:cNvSpPr>
          <p:nvPr/>
        </p:nvSpPr>
        <p:spPr bwMode="auto">
          <a:xfrm rot="20190336">
            <a:off x="2167812" y="2358560"/>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1" name="Freeform 114">
            <a:extLst>
              <a:ext uri="{FF2B5EF4-FFF2-40B4-BE49-F238E27FC236}">
                <a16:creationId xmlns:a16="http://schemas.microsoft.com/office/drawing/2014/main" id="{8DFA0E00-F855-4939-A22A-540361049B27}"/>
              </a:ext>
            </a:extLst>
          </p:cNvPr>
          <p:cNvSpPr>
            <a:spLocks/>
          </p:cNvSpPr>
          <p:nvPr/>
        </p:nvSpPr>
        <p:spPr bwMode="auto">
          <a:xfrm rot="20190336">
            <a:off x="1992477" y="1953525"/>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2" name="Freeform 114">
            <a:extLst>
              <a:ext uri="{FF2B5EF4-FFF2-40B4-BE49-F238E27FC236}">
                <a16:creationId xmlns:a16="http://schemas.microsoft.com/office/drawing/2014/main" id="{D53627E6-DDF1-48EF-BF31-7790B0445DF2}"/>
              </a:ext>
            </a:extLst>
          </p:cNvPr>
          <p:cNvSpPr>
            <a:spLocks/>
          </p:cNvSpPr>
          <p:nvPr/>
        </p:nvSpPr>
        <p:spPr bwMode="auto">
          <a:xfrm rot="20190336">
            <a:off x="1702372" y="2272709"/>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3" name="Freeform 114">
            <a:extLst>
              <a:ext uri="{FF2B5EF4-FFF2-40B4-BE49-F238E27FC236}">
                <a16:creationId xmlns:a16="http://schemas.microsoft.com/office/drawing/2014/main" id="{858B2886-3E25-4832-88C3-8EB71B3AC1D3}"/>
              </a:ext>
            </a:extLst>
          </p:cNvPr>
          <p:cNvSpPr>
            <a:spLocks/>
          </p:cNvSpPr>
          <p:nvPr/>
        </p:nvSpPr>
        <p:spPr bwMode="auto">
          <a:xfrm rot="20190336">
            <a:off x="2629326" y="2066412"/>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4" name="Freeform 114">
            <a:extLst>
              <a:ext uri="{FF2B5EF4-FFF2-40B4-BE49-F238E27FC236}">
                <a16:creationId xmlns:a16="http://schemas.microsoft.com/office/drawing/2014/main" id="{3C038916-2847-40BD-8041-9490F81B917D}"/>
              </a:ext>
            </a:extLst>
          </p:cNvPr>
          <p:cNvSpPr>
            <a:spLocks/>
          </p:cNvSpPr>
          <p:nvPr/>
        </p:nvSpPr>
        <p:spPr bwMode="auto">
          <a:xfrm rot="20190336">
            <a:off x="2491397" y="2757856"/>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5" name="Freeform 114">
            <a:extLst>
              <a:ext uri="{FF2B5EF4-FFF2-40B4-BE49-F238E27FC236}">
                <a16:creationId xmlns:a16="http://schemas.microsoft.com/office/drawing/2014/main" id="{6717BAEF-2B48-4790-944F-69EAF456DF0D}"/>
              </a:ext>
            </a:extLst>
          </p:cNvPr>
          <p:cNvSpPr>
            <a:spLocks/>
          </p:cNvSpPr>
          <p:nvPr/>
        </p:nvSpPr>
        <p:spPr bwMode="auto">
          <a:xfrm rot="20190336">
            <a:off x="3155721" y="2421083"/>
            <a:ext cx="362062" cy="239523"/>
          </a:xfrm>
          <a:custGeom>
            <a:avLst/>
            <a:gdLst>
              <a:gd name="T0" fmla="*/ 156 w 971"/>
              <a:gd name="T1" fmla="*/ 104 h 566"/>
              <a:gd name="T2" fmla="*/ 72 w 971"/>
              <a:gd name="T3" fmla="*/ 134 h 566"/>
              <a:gd name="T4" fmla="*/ 9 w 971"/>
              <a:gd name="T5" fmla="*/ 197 h 566"/>
              <a:gd name="T6" fmla="*/ 0 w 971"/>
              <a:gd name="T7" fmla="*/ 347 h 566"/>
              <a:gd name="T8" fmla="*/ 27 w 971"/>
              <a:gd name="T9" fmla="*/ 434 h 566"/>
              <a:gd name="T10" fmla="*/ 60 w 971"/>
              <a:gd name="T11" fmla="*/ 365 h 566"/>
              <a:gd name="T12" fmla="*/ 90 w 971"/>
              <a:gd name="T13" fmla="*/ 308 h 566"/>
              <a:gd name="T14" fmla="*/ 135 w 971"/>
              <a:gd name="T15" fmla="*/ 494 h 566"/>
              <a:gd name="T16" fmla="*/ 273 w 971"/>
              <a:gd name="T17" fmla="*/ 530 h 566"/>
              <a:gd name="T18" fmla="*/ 303 w 971"/>
              <a:gd name="T19" fmla="*/ 452 h 566"/>
              <a:gd name="T20" fmla="*/ 306 w 971"/>
              <a:gd name="T21" fmla="*/ 308 h 566"/>
              <a:gd name="T22" fmla="*/ 336 w 971"/>
              <a:gd name="T23" fmla="*/ 260 h 566"/>
              <a:gd name="T24" fmla="*/ 366 w 971"/>
              <a:gd name="T25" fmla="*/ 524 h 566"/>
              <a:gd name="T26" fmla="*/ 549 w 971"/>
              <a:gd name="T27" fmla="*/ 533 h 566"/>
              <a:gd name="T28" fmla="*/ 564 w 971"/>
              <a:gd name="T29" fmla="*/ 293 h 566"/>
              <a:gd name="T30" fmla="*/ 633 w 971"/>
              <a:gd name="T31" fmla="*/ 281 h 566"/>
              <a:gd name="T32" fmla="*/ 780 w 971"/>
              <a:gd name="T33" fmla="*/ 500 h 566"/>
              <a:gd name="T34" fmla="*/ 780 w 971"/>
              <a:gd name="T35" fmla="*/ 299 h 566"/>
              <a:gd name="T36" fmla="*/ 831 w 971"/>
              <a:gd name="T37" fmla="*/ 320 h 566"/>
              <a:gd name="T38" fmla="*/ 873 w 971"/>
              <a:gd name="T39" fmla="*/ 473 h 566"/>
              <a:gd name="T40" fmla="*/ 966 w 971"/>
              <a:gd name="T41" fmla="*/ 269 h 566"/>
              <a:gd name="T42" fmla="*/ 786 w 971"/>
              <a:gd name="T43" fmla="*/ 95 h 566"/>
              <a:gd name="T44" fmla="*/ 738 w 971"/>
              <a:gd name="T45" fmla="*/ 245 h 566"/>
              <a:gd name="T46" fmla="*/ 723 w 971"/>
              <a:gd name="T47" fmla="*/ 416 h 566"/>
              <a:gd name="T48" fmla="*/ 684 w 971"/>
              <a:gd name="T49" fmla="*/ 173 h 566"/>
              <a:gd name="T50" fmla="*/ 720 w 971"/>
              <a:gd name="T51" fmla="*/ 71 h 566"/>
              <a:gd name="T52" fmla="*/ 519 w 971"/>
              <a:gd name="T53" fmla="*/ 14 h 566"/>
              <a:gd name="T54" fmla="*/ 504 w 971"/>
              <a:gd name="T55" fmla="*/ 371 h 566"/>
              <a:gd name="T56" fmla="*/ 429 w 971"/>
              <a:gd name="T57" fmla="*/ 404 h 566"/>
              <a:gd name="T58" fmla="*/ 453 w 971"/>
              <a:gd name="T59" fmla="*/ 77 h 566"/>
              <a:gd name="T60" fmla="*/ 330 w 971"/>
              <a:gd name="T61" fmla="*/ 23 h 566"/>
              <a:gd name="T62" fmla="*/ 234 w 971"/>
              <a:gd name="T63" fmla="*/ 152 h 566"/>
              <a:gd name="T64" fmla="*/ 165 w 971"/>
              <a:gd name="T65" fmla="*/ 401 h 566"/>
              <a:gd name="T66" fmla="*/ 183 w 971"/>
              <a:gd name="T67" fmla="*/ 10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1"/>
              <a:gd name="T103" fmla="*/ 0 h 566"/>
              <a:gd name="T104" fmla="*/ 971 w 971"/>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1" h="566">
                <a:moveTo>
                  <a:pt x="183" y="104"/>
                </a:moveTo>
                <a:cubicBezTo>
                  <a:pt x="181" y="88"/>
                  <a:pt x="167" y="102"/>
                  <a:pt x="156" y="104"/>
                </a:cubicBezTo>
                <a:cubicBezTo>
                  <a:pt x="145" y="106"/>
                  <a:pt x="131" y="111"/>
                  <a:pt x="117" y="116"/>
                </a:cubicBezTo>
                <a:cubicBezTo>
                  <a:pt x="103" y="121"/>
                  <a:pt x="85" y="127"/>
                  <a:pt x="72" y="134"/>
                </a:cubicBezTo>
                <a:cubicBezTo>
                  <a:pt x="59" y="141"/>
                  <a:pt x="49" y="148"/>
                  <a:pt x="39" y="158"/>
                </a:cubicBezTo>
                <a:cubicBezTo>
                  <a:pt x="29" y="168"/>
                  <a:pt x="14" y="179"/>
                  <a:pt x="9" y="197"/>
                </a:cubicBezTo>
                <a:cubicBezTo>
                  <a:pt x="4" y="215"/>
                  <a:pt x="11" y="241"/>
                  <a:pt x="9" y="266"/>
                </a:cubicBezTo>
                <a:cubicBezTo>
                  <a:pt x="7" y="291"/>
                  <a:pt x="0" y="326"/>
                  <a:pt x="0" y="347"/>
                </a:cubicBezTo>
                <a:cubicBezTo>
                  <a:pt x="0" y="368"/>
                  <a:pt x="5" y="378"/>
                  <a:pt x="9" y="392"/>
                </a:cubicBezTo>
                <a:cubicBezTo>
                  <a:pt x="13" y="406"/>
                  <a:pt x="20" y="427"/>
                  <a:pt x="27" y="434"/>
                </a:cubicBezTo>
                <a:cubicBezTo>
                  <a:pt x="34" y="441"/>
                  <a:pt x="46" y="445"/>
                  <a:pt x="51" y="434"/>
                </a:cubicBezTo>
                <a:cubicBezTo>
                  <a:pt x="56" y="423"/>
                  <a:pt x="58" y="385"/>
                  <a:pt x="60" y="365"/>
                </a:cubicBezTo>
                <a:cubicBezTo>
                  <a:pt x="62" y="345"/>
                  <a:pt x="58" y="323"/>
                  <a:pt x="63" y="314"/>
                </a:cubicBezTo>
                <a:cubicBezTo>
                  <a:pt x="68" y="305"/>
                  <a:pt x="84" y="284"/>
                  <a:pt x="90" y="308"/>
                </a:cubicBezTo>
                <a:cubicBezTo>
                  <a:pt x="96" y="332"/>
                  <a:pt x="95" y="427"/>
                  <a:pt x="102" y="458"/>
                </a:cubicBezTo>
                <a:cubicBezTo>
                  <a:pt x="109" y="489"/>
                  <a:pt x="122" y="484"/>
                  <a:pt x="135" y="494"/>
                </a:cubicBezTo>
                <a:cubicBezTo>
                  <a:pt x="148" y="504"/>
                  <a:pt x="160" y="512"/>
                  <a:pt x="183" y="518"/>
                </a:cubicBezTo>
                <a:cubicBezTo>
                  <a:pt x="206" y="524"/>
                  <a:pt x="253" y="528"/>
                  <a:pt x="273" y="530"/>
                </a:cubicBezTo>
                <a:cubicBezTo>
                  <a:pt x="293" y="532"/>
                  <a:pt x="301" y="543"/>
                  <a:pt x="306" y="530"/>
                </a:cubicBezTo>
                <a:cubicBezTo>
                  <a:pt x="311" y="517"/>
                  <a:pt x="302" y="480"/>
                  <a:pt x="303" y="452"/>
                </a:cubicBezTo>
                <a:cubicBezTo>
                  <a:pt x="304" y="424"/>
                  <a:pt x="311" y="383"/>
                  <a:pt x="312" y="359"/>
                </a:cubicBezTo>
                <a:cubicBezTo>
                  <a:pt x="313" y="335"/>
                  <a:pt x="306" y="320"/>
                  <a:pt x="306" y="308"/>
                </a:cubicBezTo>
                <a:cubicBezTo>
                  <a:pt x="306" y="296"/>
                  <a:pt x="310" y="292"/>
                  <a:pt x="315" y="284"/>
                </a:cubicBezTo>
                <a:cubicBezTo>
                  <a:pt x="320" y="276"/>
                  <a:pt x="328" y="257"/>
                  <a:pt x="336" y="260"/>
                </a:cubicBezTo>
                <a:cubicBezTo>
                  <a:pt x="344" y="263"/>
                  <a:pt x="361" y="261"/>
                  <a:pt x="366" y="305"/>
                </a:cubicBezTo>
                <a:cubicBezTo>
                  <a:pt x="371" y="349"/>
                  <a:pt x="351" y="483"/>
                  <a:pt x="366" y="524"/>
                </a:cubicBezTo>
                <a:cubicBezTo>
                  <a:pt x="381" y="565"/>
                  <a:pt x="426" y="550"/>
                  <a:pt x="456" y="551"/>
                </a:cubicBezTo>
                <a:cubicBezTo>
                  <a:pt x="486" y="552"/>
                  <a:pt x="529" y="545"/>
                  <a:pt x="549" y="533"/>
                </a:cubicBezTo>
                <a:cubicBezTo>
                  <a:pt x="569" y="521"/>
                  <a:pt x="571" y="519"/>
                  <a:pt x="573" y="479"/>
                </a:cubicBezTo>
                <a:cubicBezTo>
                  <a:pt x="575" y="439"/>
                  <a:pt x="562" y="330"/>
                  <a:pt x="564" y="293"/>
                </a:cubicBezTo>
                <a:cubicBezTo>
                  <a:pt x="566" y="256"/>
                  <a:pt x="577" y="256"/>
                  <a:pt x="588" y="254"/>
                </a:cubicBezTo>
                <a:cubicBezTo>
                  <a:pt x="599" y="252"/>
                  <a:pt x="627" y="235"/>
                  <a:pt x="633" y="281"/>
                </a:cubicBezTo>
                <a:cubicBezTo>
                  <a:pt x="639" y="327"/>
                  <a:pt x="603" y="494"/>
                  <a:pt x="627" y="530"/>
                </a:cubicBezTo>
                <a:cubicBezTo>
                  <a:pt x="651" y="566"/>
                  <a:pt x="754" y="517"/>
                  <a:pt x="780" y="500"/>
                </a:cubicBezTo>
                <a:cubicBezTo>
                  <a:pt x="806" y="483"/>
                  <a:pt x="783" y="461"/>
                  <a:pt x="783" y="428"/>
                </a:cubicBezTo>
                <a:cubicBezTo>
                  <a:pt x="783" y="395"/>
                  <a:pt x="775" y="330"/>
                  <a:pt x="780" y="299"/>
                </a:cubicBezTo>
                <a:cubicBezTo>
                  <a:pt x="785" y="268"/>
                  <a:pt x="805" y="236"/>
                  <a:pt x="813" y="239"/>
                </a:cubicBezTo>
                <a:cubicBezTo>
                  <a:pt x="821" y="242"/>
                  <a:pt x="828" y="279"/>
                  <a:pt x="831" y="320"/>
                </a:cubicBezTo>
                <a:cubicBezTo>
                  <a:pt x="834" y="361"/>
                  <a:pt x="824" y="460"/>
                  <a:pt x="831" y="485"/>
                </a:cubicBezTo>
                <a:cubicBezTo>
                  <a:pt x="838" y="510"/>
                  <a:pt x="857" y="484"/>
                  <a:pt x="873" y="473"/>
                </a:cubicBezTo>
                <a:cubicBezTo>
                  <a:pt x="889" y="462"/>
                  <a:pt x="915" y="456"/>
                  <a:pt x="930" y="422"/>
                </a:cubicBezTo>
                <a:cubicBezTo>
                  <a:pt x="945" y="388"/>
                  <a:pt x="971" y="316"/>
                  <a:pt x="966" y="269"/>
                </a:cubicBezTo>
                <a:cubicBezTo>
                  <a:pt x="961" y="222"/>
                  <a:pt x="927" y="169"/>
                  <a:pt x="897" y="140"/>
                </a:cubicBezTo>
                <a:cubicBezTo>
                  <a:pt x="867" y="111"/>
                  <a:pt x="812" y="97"/>
                  <a:pt x="786" y="95"/>
                </a:cubicBezTo>
                <a:cubicBezTo>
                  <a:pt x="760" y="93"/>
                  <a:pt x="746" y="100"/>
                  <a:pt x="738" y="125"/>
                </a:cubicBezTo>
                <a:cubicBezTo>
                  <a:pt x="730" y="150"/>
                  <a:pt x="738" y="204"/>
                  <a:pt x="738" y="245"/>
                </a:cubicBezTo>
                <a:cubicBezTo>
                  <a:pt x="738" y="286"/>
                  <a:pt x="737" y="346"/>
                  <a:pt x="735" y="374"/>
                </a:cubicBezTo>
                <a:cubicBezTo>
                  <a:pt x="733" y="402"/>
                  <a:pt x="733" y="415"/>
                  <a:pt x="723" y="416"/>
                </a:cubicBezTo>
                <a:cubicBezTo>
                  <a:pt x="713" y="417"/>
                  <a:pt x="681" y="420"/>
                  <a:pt x="675" y="380"/>
                </a:cubicBezTo>
                <a:cubicBezTo>
                  <a:pt x="669" y="340"/>
                  <a:pt x="680" y="220"/>
                  <a:pt x="684" y="173"/>
                </a:cubicBezTo>
                <a:cubicBezTo>
                  <a:pt x="688" y="126"/>
                  <a:pt x="696" y="112"/>
                  <a:pt x="702" y="95"/>
                </a:cubicBezTo>
                <a:cubicBezTo>
                  <a:pt x="708" y="78"/>
                  <a:pt x="727" y="83"/>
                  <a:pt x="720" y="71"/>
                </a:cubicBezTo>
                <a:cubicBezTo>
                  <a:pt x="713" y="59"/>
                  <a:pt x="693" y="32"/>
                  <a:pt x="660" y="23"/>
                </a:cubicBezTo>
                <a:cubicBezTo>
                  <a:pt x="627" y="14"/>
                  <a:pt x="544" y="0"/>
                  <a:pt x="519" y="14"/>
                </a:cubicBezTo>
                <a:cubicBezTo>
                  <a:pt x="494" y="28"/>
                  <a:pt x="509" y="51"/>
                  <a:pt x="507" y="110"/>
                </a:cubicBezTo>
                <a:cubicBezTo>
                  <a:pt x="505" y="169"/>
                  <a:pt x="511" y="318"/>
                  <a:pt x="504" y="371"/>
                </a:cubicBezTo>
                <a:cubicBezTo>
                  <a:pt x="497" y="424"/>
                  <a:pt x="477" y="426"/>
                  <a:pt x="465" y="431"/>
                </a:cubicBezTo>
                <a:cubicBezTo>
                  <a:pt x="453" y="436"/>
                  <a:pt x="432" y="446"/>
                  <a:pt x="429" y="404"/>
                </a:cubicBezTo>
                <a:cubicBezTo>
                  <a:pt x="426" y="362"/>
                  <a:pt x="440" y="233"/>
                  <a:pt x="444" y="179"/>
                </a:cubicBezTo>
                <a:cubicBezTo>
                  <a:pt x="448" y="125"/>
                  <a:pt x="457" y="104"/>
                  <a:pt x="453" y="77"/>
                </a:cubicBezTo>
                <a:cubicBezTo>
                  <a:pt x="449" y="50"/>
                  <a:pt x="441" y="23"/>
                  <a:pt x="420" y="14"/>
                </a:cubicBezTo>
                <a:cubicBezTo>
                  <a:pt x="399" y="5"/>
                  <a:pt x="354" y="20"/>
                  <a:pt x="330" y="23"/>
                </a:cubicBezTo>
                <a:cubicBezTo>
                  <a:pt x="306" y="26"/>
                  <a:pt x="289" y="14"/>
                  <a:pt x="273" y="35"/>
                </a:cubicBezTo>
                <a:cubicBezTo>
                  <a:pt x="257" y="56"/>
                  <a:pt x="242" y="91"/>
                  <a:pt x="234" y="152"/>
                </a:cubicBezTo>
                <a:cubicBezTo>
                  <a:pt x="226" y="213"/>
                  <a:pt x="233" y="360"/>
                  <a:pt x="222" y="401"/>
                </a:cubicBezTo>
                <a:cubicBezTo>
                  <a:pt x="211" y="442"/>
                  <a:pt x="174" y="435"/>
                  <a:pt x="165" y="401"/>
                </a:cubicBezTo>
                <a:cubicBezTo>
                  <a:pt x="156" y="367"/>
                  <a:pt x="165" y="247"/>
                  <a:pt x="168" y="197"/>
                </a:cubicBezTo>
                <a:cubicBezTo>
                  <a:pt x="171" y="147"/>
                  <a:pt x="185" y="120"/>
                  <a:pt x="183" y="104"/>
                </a:cubicBezTo>
                <a:close/>
              </a:path>
            </a:pathLst>
          </a:custGeom>
          <a:gradFill rotWithShape="1">
            <a:gsLst>
              <a:gs pos="0">
                <a:srgbClr val="C29B4E"/>
              </a:gs>
              <a:gs pos="50000">
                <a:srgbClr val="FFCC66"/>
              </a:gs>
              <a:gs pos="100000">
                <a:srgbClr val="C29B4E"/>
              </a:gs>
            </a:gsLst>
            <a:lin ang="5400000" scaled="1"/>
          </a:gradFill>
          <a:ln w="9525">
            <a:solidFill>
              <a:schemeClr val="tx1"/>
            </a:solidFill>
            <a:miter lim="800000"/>
            <a:headEnd/>
            <a:tailEnd/>
          </a:ln>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6" name="Oval 111">
            <a:extLst>
              <a:ext uri="{FF2B5EF4-FFF2-40B4-BE49-F238E27FC236}">
                <a16:creationId xmlns:a16="http://schemas.microsoft.com/office/drawing/2014/main" id="{F3659800-CA18-4079-8688-547122CF5458}"/>
              </a:ext>
            </a:extLst>
          </p:cNvPr>
          <p:cNvSpPr>
            <a:spLocks noChangeAspect="1" noChangeArrowheads="1"/>
          </p:cNvSpPr>
          <p:nvPr/>
        </p:nvSpPr>
        <p:spPr bwMode="auto">
          <a:xfrm>
            <a:off x="1939040" y="2686856"/>
            <a:ext cx="256593" cy="272697"/>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7" name="Oval 111">
            <a:extLst>
              <a:ext uri="{FF2B5EF4-FFF2-40B4-BE49-F238E27FC236}">
                <a16:creationId xmlns:a16="http://schemas.microsoft.com/office/drawing/2014/main" id="{53036A39-ACD1-41E0-A555-2E73FA6DA562}"/>
              </a:ext>
            </a:extLst>
          </p:cNvPr>
          <p:cNvSpPr>
            <a:spLocks noChangeAspect="1" noChangeArrowheads="1"/>
          </p:cNvSpPr>
          <p:nvPr/>
        </p:nvSpPr>
        <p:spPr bwMode="auto">
          <a:xfrm>
            <a:off x="2391582" y="1901484"/>
            <a:ext cx="256593" cy="272697"/>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8" name="Oval 111">
            <a:extLst>
              <a:ext uri="{FF2B5EF4-FFF2-40B4-BE49-F238E27FC236}">
                <a16:creationId xmlns:a16="http://schemas.microsoft.com/office/drawing/2014/main" id="{0CE0F6CA-17C6-4DD9-A8E4-15851D477DFB}"/>
              </a:ext>
            </a:extLst>
          </p:cNvPr>
          <p:cNvSpPr>
            <a:spLocks noChangeAspect="1" noChangeArrowheads="1"/>
          </p:cNvSpPr>
          <p:nvPr/>
        </p:nvSpPr>
        <p:spPr bwMode="auto">
          <a:xfrm>
            <a:off x="2632767" y="2353221"/>
            <a:ext cx="256593" cy="272697"/>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19" name="Oval 111">
            <a:extLst>
              <a:ext uri="{FF2B5EF4-FFF2-40B4-BE49-F238E27FC236}">
                <a16:creationId xmlns:a16="http://schemas.microsoft.com/office/drawing/2014/main" id="{9C22785E-790D-4A7D-8978-C76450A1C6D8}"/>
              </a:ext>
            </a:extLst>
          </p:cNvPr>
          <p:cNvSpPr>
            <a:spLocks noChangeAspect="1" noChangeArrowheads="1"/>
          </p:cNvSpPr>
          <p:nvPr/>
        </p:nvSpPr>
        <p:spPr bwMode="auto">
          <a:xfrm>
            <a:off x="3035658" y="2095480"/>
            <a:ext cx="256593" cy="272697"/>
          </a:xfrm>
          <a:prstGeom prst="ellipse">
            <a:avLst/>
          </a:prstGeom>
          <a:gradFill rotWithShape="1">
            <a:gsLst>
              <a:gs pos="0">
                <a:srgbClr val="FFFFFF"/>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20" name="Oval 110">
            <a:extLst>
              <a:ext uri="{FF2B5EF4-FFF2-40B4-BE49-F238E27FC236}">
                <a16:creationId xmlns:a16="http://schemas.microsoft.com/office/drawing/2014/main" id="{7931F24B-CAC0-4C47-A39C-1D60310E2F7F}"/>
              </a:ext>
            </a:extLst>
          </p:cNvPr>
          <p:cNvSpPr>
            <a:spLocks noChangeAspect="1" noChangeArrowheads="1"/>
          </p:cNvSpPr>
          <p:nvPr/>
        </p:nvSpPr>
        <p:spPr bwMode="auto">
          <a:xfrm>
            <a:off x="2966026" y="2495322"/>
            <a:ext cx="116536" cy="367005"/>
          </a:xfrm>
          <a:prstGeom prst="ellipse">
            <a:avLst/>
          </a:prstGeom>
          <a:gradFill rotWithShape="1">
            <a:gsLst>
              <a:gs pos="0">
                <a:srgbClr val="000000"/>
              </a:gs>
              <a:gs pos="50000">
                <a:srgbClr val="666666"/>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 name="TextovéPole 1">
            <a:extLst>
              <a:ext uri="{FF2B5EF4-FFF2-40B4-BE49-F238E27FC236}">
                <a16:creationId xmlns:a16="http://schemas.microsoft.com/office/drawing/2014/main" id="{E8F4336A-3424-4410-8B41-8FE994B4967A}"/>
              </a:ext>
            </a:extLst>
          </p:cNvPr>
          <p:cNvSpPr txBox="1"/>
          <p:nvPr/>
        </p:nvSpPr>
        <p:spPr>
          <a:xfrm>
            <a:off x="75851" y="6592728"/>
            <a:ext cx="6697667" cy="338554"/>
          </a:xfrm>
          <a:prstGeom prst="rect">
            <a:avLst/>
          </a:prstGeom>
          <a:noFill/>
        </p:spPr>
        <p:txBody>
          <a:bodyPr wrap="none" rtlCol="0">
            <a:spAutoFit/>
          </a:bodyPr>
          <a:lstStyle/>
          <a:p>
            <a:r>
              <a:rPr lang="cs-CZ" sz="800" dirty="0" err="1"/>
              <a:t>Adopted</a:t>
            </a:r>
            <a:r>
              <a:rPr lang="cs-CZ" sz="800" dirty="0"/>
              <a:t> </a:t>
            </a:r>
            <a:r>
              <a:rPr lang="cs-CZ" sz="800" dirty="0" err="1"/>
              <a:t>from</a:t>
            </a:r>
            <a:r>
              <a:rPr lang="cs-CZ" sz="800" dirty="0"/>
              <a:t> prof. D. </a:t>
            </a:r>
            <a:r>
              <a:rPr lang="cs-CZ" sz="800" dirty="0" err="1"/>
              <a:t>Langin</a:t>
            </a:r>
            <a:r>
              <a:rPr lang="cs-CZ" sz="800" dirty="0"/>
              <a:t>, </a:t>
            </a:r>
            <a:r>
              <a:rPr lang="en-US" altLang="cs-CZ" sz="800" b="1" dirty="0"/>
              <a:t>Physiopathology of obesity and current theories on the association between an excess of fat mass and insulin resistance</a:t>
            </a:r>
          </a:p>
          <a:p>
            <a:endParaRPr lang="cs-CZ" sz="800" dirty="0"/>
          </a:p>
        </p:txBody>
      </p:sp>
    </p:spTree>
    <p:extLst>
      <p:ext uri="{BB962C8B-B14F-4D97-AF65-F5344CB8AC3E}">
        <p14:creationId xmlns:p14="http://schemas.microsoft.com/office/powerpoint/2010/main" val="1044294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a:extLst>
              <a:ext uri="{FF2B5EF4-FFF2-40B4-BE49-F238E27FC236}">
                <a16:creationId xmlns:a16="http://schemas.microsoft.com/office/drawing/2014/main" id="{3D0B6B03-A1A0-40C7-A27E-2787EA6718A1}"/>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00182686-8E56-428A-A60D-4CC05553D6B2}"/>
              </a:ext>
            </a:extLst>
          </p:cNvPr>
          <p:cNvSpPr txBox="1">
            <a:spLocks/>
          </p:cNvSpPr>
          <p:nvPr/>
        </p:nvSpPr>
        <p:spPr>
          <a:xfrm>
            <a:off x="152400" y="-223076"/>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Fetální modelování</a:t>
            </a:r>
            <a:r>
              <a:rPr lang="cs-CZ" sz="2000" b="1" dirty="0">
                <a:solidFill>
                  <a:schemeClr val="tx2"/>
                </a:solidFill>
              </a:rPr>
              <a:t> – fyziologický význam</a:t>
            </a:r>
            <a:endParaRPr lang="cs-CZ" sz="4000" b="1" dirty="0">
              <a:solidFill>
                <a:schemeClr val="tx2"/>
              </a:solidFill>
            </a:endParaRPr>
          </a:p>
        </p:txBody>
      </p:sp>
      <p:sp>
        <p:nvSpPr>
          <p:cNvPr id="45060" name="Text Box 4">
            <a:extLst>
              <a:ext uri="{FF2B5EF4-FFF2-40B4-BE49-F238E27FC236}">
                <a16:creationId xmlns:a16="http://schemas.microsoft.com/office/drawing/2014/main" id="{B1AD6037-D9A7-418E-B2A2-B3B18824B77E}"/>
              </a:ext>
            </a:extLst>
          </p:cNvPr>
          <p:cNvSpPr txBox="1">
            <a:spLocks noChangeArrowheads="1"/>
          </p:cNvSpPr>
          <p:nvPr/>
        </p:nvSpPr>
        <p:spPr bwMode="auto">
          <a:xfrm>
            <a:off x="1992313" y="6165850"/>
            <a:ext cx="6551612"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endParaRPr lang="en-GB" altLang="cs-CZ" sz="1100" b="1">
              <a:solidFill>
                <a:srgbClr val="000000"/>
              </a:solidFill>
              <a:ea typeface="msgothic"/>
              <a:cs typeface="msgothic"/>
            </a:endParaRPr>
          </a:p>
        </p:txBody>
      </p:sp>
      <p:sp>
        <p:nvSpPr>
          <p:cNvPr id="45061" name="Text Box 4">
            <a:extLst>
              <a:ext uri="{FF2B5EF4-FFF2-40B4-BE49-F238E27FC236}">
                <a16:creationId xmlns:a16="http://schemas.microsoft.com/office/drawing/2014/main" id="{735B70BB-C979-4B06-AFC3-11E8962F6C7A}"/>
              </a:ext>
            </a:extLst>
          </p:cNvPr>
          <p:cNvSpPr txBox="1">
            <a:spLocks noChangeArrowheads="1"/>
          </p:cNvSpPr>
          <p:nvPr/>
        </p:nvSpPr>
        <p:spPr bwMode="auto">
          <a:xfrm>
            <a:off x="1611314" y="6237289"/>
            <a:ext cx="75088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cs-CZ" altLang="cs-CZ" sz="1100" b="1">
                <a:solidFill>
                  <a:srgbClr val="000000"/>
                </a:solidFill>
                <a:latin typeface="Calibri" panose="020F0502020204030204" pitchFamily="34" charset="0"/>
                <a:ea typeface="msgothic"/>
                <a:cs typeface="msgothic"/>
              </a:rPr>
              <a:t>Fowden L et al. </a:t>
            </a:r>
            <a:r>
              <a:rPr lang="en-US" altLang="cs-CZ" sz="1100" b="1">
                <a:solidFill>
                  <a:srgbClr val="000000"/>
                </a:solidFill>
                <a:latin typeface="Calibri" panose="020F0502020204030204" pitchFamily="34" charset="0"/>
                <a:ea typeface="msgothic"/>
                <a:cs typeface="msgothic"/>
              </a:rPr>
              <a:t>Endocrine and metabolic programming during intrauterine development</a:t>
            </a:r>
            <a:r>
              <a:rPr lang="cs-CZ" altLang="cs-CZ" sz="1100" b="1">
                <a:solidFill>
                  <a:srgbClr val="000000"/>
                </a:solidFill>
                <a:latin typeface="Calibri" panose="020F0502020204030204" pitchFamily="34" charset="0"/>
                <a:ea typeface="msgothic"/>
                <a:cs typeface="msgothic"/>
              </a:rPr>
              <a:t>. </a:t>
            </a:r>
            <a:r>
              <a:rPr lang="en-US" altLang="cs-CZ" sz="1100">
                <a:solidFill>
                  <a:srgbClr val="000000"/>
                </a:solidFill>
                <a:latin typeface="Calibri" panose="020F0502020204030204" pitchFamily="34" charset="0"/>
                <a:ea typeface="msgothic"/>
                <a:cs typeface="msgothic"/>
              </a:rPr>
              <a:t>Early Human Development</a:t>
            </a:r>
          </a:p>
          <a:p>
            <a:pPr eaLnBrk="1" hangingPunct="1"/>
            <a:r>
              <a:rPr lang="en-US" altLang="cs-CZ" sz="1100">
                <a:solidFill>
                  <a:srgbClr val="000000"/>
                </a:solidFill>
                <a:latin typeface="Calibri" panose="020F0502020204030204" pitchFamily="34" charset="0"/>
                <a:ea typeface="msgothic"/>
                <a:cs typeface="msgothic"/>
              </a:rPr>
              <a:t>Volume 81, Issue 9, September 2005, Pages 723–734</a:t>
            </a:r>
          </a:p>
          <a:p>
            <a:pPr eaLnBrk="1" hangingPunct="1"/>
            <a:endParaRPr lang="en-US" altLang="cs-CZ" sz="1100" b="1">
              <a:solidFill>
                <a:srgbClr val="000000"/>
              </a:solidFill>
              <a:latin typeface="Calibri" panose="020F0502020204030204" pitchFamily="34" charset="0"/>
              <a:ea typeface="msgothic"/>
              <a:cs typeface="msgothic"/>
            </a:endParaRPr>
          </a:p>
          <a:p>
            <a:pPr eaLnBrk="1" hangingPunct="1"/>
            <a:endParaRPr lang="en-GB" altLang="cs-CZ" sz="1100" b="1">
              <a:solidFill>
                <a:srgbClr val="000000"/>
              </a:solidFill>
              <a:latin typeface="Calibri" panose="020F0502020204030204" pitchFamily="34" charset="0"/>
              <a:ea typeface="msgothic"/>
              <a:cs typeface="msgothic"/>
            </a:endParaRPr>
          </a:p>
        </p:txBody>
      </p:sp>
      <p:sp>
        <p:nvSpPr>
          <p:cNvPr id="3" name="TextovéPole 2">
            <a:extLst>
              <a:ext uri="{FF2B5EF4-FFF2-40B4-BE49-F238E27FC236}">
                <a16:creationId xmlns:a16="http://schemas.microsoft.com/office/drawing/2014/main" id="{DC12ABFA-3AF9-4DBA-B04E-2F58DCB52A60}"/>
              </a:ext>
            </a:extLst>
          </p:cNvPr>
          <p:cNvSpPr txBox="1"/>
          <p:nvPr/>
        </p:nvSpPr>
        <p:spPr>
          <a:xfrm>
            <a:off x="3981450" y="1181101"/>
            <a:ext cx="5923416" cy="461665"/>
          </a:xfrm>
          <a:prstGeom prst="rect">
            <a:avLst/>
          </a:prstGeom>
          <a:solidFill>
            <a:srgbClr val="FFFF00"/>
          </a:solidFill>
          <a:ln>
            <a:solidFill>
              <a:schemeClr val="tx1"/>
            </a:solidFill>
          </a:ln>
        </p:spPr>
        <p:txBody>
          <a:bodyPr wrap="none">
            <a:spAutoFit/>
          </a:bodyPr>
          <a:lstStyle/>
          <a:p>
            <a:pPr eaLnBrk="1" hangingPunct="1">
              <a:defRPr/>
            </a:pPr>
            <a:r>
              <a:rPr lang="cs-CZ" b="1" cap="small" dirty="0" err="1"/>
              <a:t>Suboptimální</a:t>
            </a:r>
            <a:r>
              <a:rPr lang="cs-CZ" b="1" cap="small" dirty="0"/>
              <a:t> Intrauterinní Podmínky</a:t>
            </a:r>
          </a:p>
        </p:txBody>
      </p:sp>
      <p:sp>
        <p:nvSpPr>
          <p:cNvPr id="5" name="TextovéPole 4">
            <a:extLst>
              <a:ext uri="{FF2B5EF4-FFF2-40B4-BE49-F238E27FC236}">
                <a16:creationId xmlns:a16="http://schemas.microsoft.com/office/drawing/2014/main" id="{BE88C1A7-2472-49D4-9665-4E4636C8B066}"/>
              </a:ext>
            </a:extLst>
          </p:cNvPr>
          <p:cNvSpPr txBox="1"/>
          <p:nvPr/>
        </p:nvSpPr>
        <p:spPr>
          <a:xfrm>
            <a:off x="1847850" y="1700214"/>
            <a:ext cx="1295400" cy="1200329"/>
          </a:xfrm>
          <a:prstGeom prst="rect">
            <a:avLst/>
          </a:prstGeom>
          <a:solidFill>
            <a:srgbClr val="FF9999"/>
          </a:solidFill>
          <a:ln>
            <a:solidFill>
              <a:schemeClr val="tx1"/>
            </a:solidFill>
          </a:ln>
        </p:spPr>
        <p:txBody>
          <a:bodyPr>
            <a:spAutoFit/>
          </a:bodyPr>
          <a:lstStyle/>
          <a:p>
            <a:pPr algn="ctr" eaLnBrk="1" hangingPunct="1">
              <a:defRPr/>
            </a:pPr>
            <a:r>
              <a:rPr lang="cs-CZ" sz="1200" b="1" cap="small" dirty="0"/>
              <a:t>Osa </a:t>
            </a:r>
            <a:r>
              <a:rPr lang="cs-CZ" sz="1200" b="1" cap="small" dirty="0" err="1"/>
              <a:t>Hypothalamus</a:t>
            </a:r>
            <a:r>
              <a:rPr lang="cs-CZ" sz="1200" b="1" cap="small" dirty="0"/>
              <a:t>-</a:t>
            </a:r>
          </a:p>
          <a:p>
            <a:pPr algn="ctr" eaLnBrk="1" hangingPunct="1">
              <a:defRPr/>
            </a:pPr>
            <a:r>
              <a:rPr lang="cs-CZ" sz="1200" b="1" cap="small" dirty="0"/>
              <a:t>Hypofýza-Somatotropní hormon</a:t>
            </a:r>
          </a:p>
        </p:txBody>
      </p:sp>
      <p:sp>
        <p:nvSpPr>
          <p:cNvPr id="10" name="TextovéPole 9">
            <a:extLst>
              <a:ext uri="{FF2B5EF4-FFF2-40B4-BE49-F238E27FC236}">
                <a16:creationId xmlns:a16="http://schemas.microsoft.com/office/drawing/2014/main" id="{4DB39B6A-6F55-43F6-A33F-9922E1140A60}"/>
              </a:ext>
            </a:extLst>
          </p:cNvPr>
          <p:cNvSpPr txBox="1"/>
          <p:nvPr/>
        </p:nvSpPr>
        <p:spPr>
          <a:xfrm>
            <a:off x="3287713" y="1700214"/>
            <a:ext cx="1295400" cy="1200329"/>
          </a:xfrm>
          <a:prstGeom prst="rect">
            <a:avLst/>
          </a:prstGeom>
          <a:solidFill>
            <a:srgbClr val="FFC000"/>
          </a:solidFill>
          <a:ln>
            <a:solidFill>
              <a:schemeClr val="tx1"/>
            </a:solidFill>
          </a:ln>
        </p:spPr>
        <p:txBody>
          <a:bodyPr>
            <a:spAutoFit/>
          </a:bodyPr>
          <a:lstStyle/>
          <a:p>
            <a:pPr algn="ctr" eaLnBrk="1" hangingPunct="1">
              <a:defRPr/>
            </a:pPr>
            <a:r>
              <a:rPr lang="cs-CZ" sz="1200" b="1" cap="small" dirty="0"/>
              <a:t>Osa </a:t>
            </a:r>
            <a:r>
              <a:rPr lang="cs-CZ" sz="1200" b="1" cap="small" dirty="0" err="1"/>
              <a:t>Hypothalamus</a:t>
            </a:r>
            <a:r>
              <a:rPr lang="cs-CZ" sz="1200" b="1" cap="small" dirty="0"/>
              <a:t>-</a:t>
            </a:r>
          </a:p>
          <a:p>
            <a:pPr algn="ctr" eaLnBrk="1" hangingPunct="1">
              <a:defRPr/>
            </a:pPr>
            <a:r>
              <a:rPr lang="cs-CZ" sz="1200" b="1" cap="small" dirty="0"/>
              <a:t>Hypofýza-Gonadotropní hormon</a:t>
            </a:r>
          </a:p>
        </p:txBody>
      </p:sp>
      <p:sp>
        <p:nvSpPr>
          <p:cNvPr id="11" name="TextovéPole 10">
            <a:extLst>
              <a:ext uri="{FF2B5EF4-FFF2-40B4-BE49-F238E27FC236}">
                <a16:creationId xmlns:a16="http://schemas.microsoft.com/office/drawing/2014/main" id="{A741AC7D-5FB6-4F55-9BD3-B11A03AA6FA7}"/>
              </a:ext>
            </a:extLst>
          </p:cNvPr>
          <p:cNvSpPr txBox="1"/>
          <p:nvPr/>
        </p:nvSpPr>
        <p:spPr>
          <a:xfrm>
            <a:off x="4727575" y="1700214"/>
            <a:ext cx="1296988" cy="1200329"/>
          </a:xfrm>
          <a:prstGeom prst="rect">
            <a:avLst/>
          </a:prstGeom>
          <a:solidFill>
            <a:srgbClr val="92D050"/>
          </a:solidFill>
          <a:ln>
            <a:solidFill>
              <a:schemeClr val="tx1"/>
            </a:solidFill>
          </a:ln>
        </p:spPr>
        <p:txBody>
          <a:bodyPr>
            <a:spAutoFit/>
          </a:bodyPr>
          <a:lstStyle/>
          <a:p>
            <a:pPr algn="ctr" eaLnBrk="1" hangingPunct="1">
              <a:defRPr/>
            </a:pPr>
            <a:endParaRPr lang="cs-CZ" sz="600" b="1" cap="small" dirty="0"/>
          </a:p>
          <a:p>
            <a:pPr algn="ctr" eaLnBrk="1" hangingPunct="1">
              <a:defRPr/>
            </a:pPr>
            <a:r>
              <a:rPr lang="cs-CZ" sz="1200" b="1" cap="small" dirty="0"/>
              <a:t>Osa </a:t>
            </a:r>
            <a:r>
              <a:rPr lang="cs-CZ" sz="1200" b="1" cap="small" dirty="0" err="1"/>
              <a:t>Hypothalamus</a:t>
            </a:r>
            <a:r>
              <a:rPr lang="cs-CZ" sz="1200" b="1" cap="small" dirty="0"/>
              <a:t>-</a:t>
            </a:r>
          </a:p>
          <a:p>
            <a:pPr algn="ctr" eaLnBrk="1" hangingPunct="1">
              <a:defRPr/>
            </a:pPr>
            <a:r>
              <a:rPr lang="cs-CZ" sz="1200" b="1" cap="small" dirty="0"/>
              <a:t>Hypofýza-Nadledviny</a:t>
            </a:r>
          </a:p>
          <a:p>
            <a:pPr algn="ctr" eaLnBrk="1" hangingPunct="1">
              <a:defRPr/>
            </a:pPr>
            <a:endParaRPr lang="cs-CZ" sz="600" b="1" cap="small" dirty="0"/>
          </a:p>
        </p:txBody>
      </p:sp>
      <p:sp>
        <p:nvSpPr>
          <p:cNvPr id="12" name="TextovéPole 11">
            <a:extLst>
              <a:ext uri="{FF2B5EF4-FFF2-40B4-BE49-F238E27FC236}">
                <a16:creationId xmlns:a16="http://schemas.microsoft.com/office/drawing/2014/main" id="{F81A3591-1D7B-4275-8CF8-05E4E61BBCA0}"/>
              </a:ext>
            </a:extLst>
          </p:cNvPr>
          <p:cNvSpPr txBox="1"/>
          <p:nvPr/>
        </p:nvSpPr>
        <p:spPr>
          <a:xfrm>
            <a:off x="6167439" y="1700213"/>
            <a:ext cx="1296987" cy="1016000"/>
          </a:xfrm>
          <a:prstGeom prst="rect">
            <a:avLst/>
          </a:prstGeom>
          <a:solidFill>
            <a:schemeClr val="accent2">
              <a:lumMod val="20000"/>
              <a:lumOff val="80000"/>
            </a:schemeClr>
          </a:solidFill>
          <a:ln>
            <a:solidFill>
              <a:schemeClr val="tx1"/>
            </a:solidFill>
          </a:ln>
        </p:spPr>
        <p:txBody>
          <a:bodyPr>
            <a:spAutoFit/>
          </a:bodyPr>
          <a:lstStyle/>
          <a:p>
            <a:pPr algn="ctr" eaLnBrk="1" hangingPunct="1">
              <a:defRPr/>
            </a:pPr>
            <a:endParaRPr lang="cs-CZ" sz="600" b="1" cap="small" dirty="0"/>
          </a:p>
          <a:p>
            <a:pPr algn="ctr" eaLnBrk="1" hangingPunct="1">
              <a:defRPr/>
            </a:pPr>
            <a:r>
              <a:rPr lang="cs-CZ" sz="1200" b="1" cap="small" dirty="0"/>
              <a:t>Energetická bilance</a:t>
            </a:r>
          </a:p>
          <a:p>
            <a:pPr algn="ctr" eaLnBrk="1" hangingPunct="1">
              <a:defRPr/>
            </a:pPr>
            <a:r>
              <a:rPr lang="cs-CZ" sz="1200" b="1" cap="small" dirty="0"/>
              <a:t>&amp;</a:t>
            </a:r>
          </a:p>
          <a:p>
            <a:pPr algn="ctr" eaLnBrk="1" hangingPunct="1">
              <a:defRPr/>
            </a:pPr>
            <a:r>
              <a:rPr lang="cs-CZ" sz="1200" b="1" cap="small" dirty="0"/>
              <a:t>Apetit</a:t>
            </a:r>
          </a:p>
          <a:p>
            <a:pPr algn="ctr" eaLnBrk="1" hangingPunct="1">
              <a:defRPr/>
            </a:pPr>
            <a:endParaRPr lang="cs-CZ" sz="600" b="1" cap="small" dirty="0"/>
          </a:p>
        </p:txBody>
      </p:sp>
      <p:sp>
        <p:nvSpPr>
          <p:cNvPr id="13" name="TextovéPole 12">
            <a:extLst>
              <a:ext uri="{FF2B5EF4-FFF2-40B4-BE49-F238E27FC236}">
                <a16:creationId xmlns:a16="http://schemas.microsoft.com/office/drawing/2014/main" id="{02C30382-E893-410C-B4C4-749C6C201628}"/>
              </a:ext>
            </a:extLst>
          </p:cNvPr>
          <p:cNvSpPr txBox="1"/>
          <p:nvPr/>
        </p:nvSpPr>
        <p:spPr>
          <a:xfrm>
            <a:off x="7608888" y="1700213"/>
            <a:ext cx="1295400" cy="1016000"/>
          </a:xfrm>
          <a:prstGeom prst="rect">
            <a:avLst/>
          </a:prstGeom>
          <a:solidFill>
            <a:srgbClr val="9933FF"/>
          </a:solidFill>
          <a:ln>
            <a:solidFill>
              <a:schemeClr val="tx1"/>
            </a:solidFill>
          </a:ln>
        </p:spPr>
        <p:txBody>
          <a:bodyPr>
            <a:spAutoFit/>
          </a:bodyPr>
          <a:lstStyle/>
          <a:p>
            <a:pPr algn="ctr" eaLnBrk="1" hangingPunct="1">
              <a:defRPr/>
            </a:pPr>
            <a:endParaRPr lang="cs-CZ" sz="600" b="1" cap="small" dirty="0"/>
          </a:p>
          <a:p>
            <a:pPr algn="ctr" eaLnBrk="1" hangingPunct="1">
              <a:defRPr/>
            </a:pPr>
            <a:endParaRPr lang="cs-CZ" sz="1200" b="1" cap="small" dirty="0"/>
          </a:p>
          <a:p>
            <a:pPr algn="ctr" eaLnBrk="1" hangingPunct="1">
              <a:defRPr/>
            </a:pPr>
            <a:r>
              <a:rPr lang="cs-CZ" sz="1200" b="1" cap="small" dirty="0"/>
              <a:t>Endokrinní pankreas</a:t>
            </a:r>
          </a:p>
          <a:p>
            <a:pPr algn="ctr" eaLnBrk="1" hangingPunct="1">
              <a:defRPr/>
            </a:pPr>
            <a:endParaRPr lang="cs-CZ" sz="1200" b="1" cap="small" dirty="0"/>
          </a:p>
          <a:p>
            <a:pPr algn="ctr" eaLnBrk="1" hangingPunct="1">
              <a:defRPr/>
            </a:pPr>
            <a:endParaRPr lang="cs-CZ" sz="600" b="1" cap="small" dirty="0"/>
          </a:p>
        </p:txBody>
      </p:sp>
      <p:sp>
        <p:nvSpPr>
          <p:cNvPr id="14" name="TextovéPole 13">
            <a:extLst>
              <a:ext uri="{FF2B5EF4-FFF2-40B4-BE49-F238E27FC236}">
                <a16:creationId xmlns:a16="http://schemas.microsoft.com/office/drawing/2014/main" id="{FE6780D5-1E41-46D3-AFEB-CD38D26C08A2}"/>
              </a:ext>
            </a:extLst>
          </p:cNvPr>
          <p:cNvSpPr txBox="1"/>
          <p:nvPr/>
        </p:nvSpPr>
        <p:spPr>
          <a:xfrm>
            <a:off x="9048750" y="1700213"/>
            <a:ext cx="1295400" cy="1016000"/>
          </a:xfrm>
          <a:prstGeom prst="rect">
            <a:avLst/>
          </a:prstGeom>
          <a:solidFill>
            <a:schemeClr val="bg1">
              <a:lumMod val="65000"/>
            </a:schemeClr>
          </a:solidFill>
          <a:ln>
            <a:solidFill>
              <a:schemeClr val="tx1"/>
            </a:solidFill>
          </a:ln>
        </p:spPr>
        <p:txBody>
          <a:bodyPr>
            <a:spAutoFit/>
          </a:bodyPr>
          <a:lstStyle/>
          <a:p>
            <a:pPr algn="ctr" eaLnBrk="1" hangingPunct="1">
              <a:defRPr/>
            </a:pPr>
            <a:endParaRPr lang="cs-CZ" sz="600" b="1" cap="small" dirty="0"/>
          </a:p>
          <a:p>
            <a:pPr algn="ctr" eaLnBrk="1" hangingPunct="1">
              <a:defRPr/>
            </a:pPr>
            <a:r>
              <a:rPr lang="cs-CZ" sz="1200" b="1" cap="small" dirty="0"/>
              <a:t>Dřeň nadledvin</a:t>
            </a:r>
          </a:p>
          <a:p>
            <a:pPr algn="ctr" eaLnBrk="1" hangingPunct="1">
              <a:defRPr/>
            </a:pPr>
            <a:r>
              <a:rPr lang="cs-CZ" sz="1200" b="1" cap="small" dirty="0"/>
              <a:t>&amp;</a:t>
            </a:r>
          </a:p>
          <a:p>
            <a:pPr algn="ctr" eaLnBrk="1" hangingPunct="1">
              <a:defRPr/>
            </a:pPr>
            <a:r>
              <a:rPr lang="cs-CZ" sz="1200" b="1" cap="small" dirty="0"/>
              <a:t>Sympatikus</a:t>
            </a:r>
          </a:p>
          <a:p>
            <a:pPr algn="ctr" eaLnBrk="1" hangingPunct="1">
              <a:defRPr/>
            </a:pPr>
            <a:endParaRPr lang="cs-CZ" sz="600" b="1" cap="small" dirty="0"/>
          </a:p>
        </p:txBody>
      </p:sp>
      <p:sp>
        <p:nvSpPr>
          <p:cNvPr id="15" name="TextovéPole 14">
            <a:extLst>
              <a:ext uri="{FF2B5EF4-FFF2-40B4-BE49-F238E27FC236}">
                <a16:creationId xmlns:a16="http://schemas.microsoft.com/office/drawing/2014/main" id="{206AE7C6-24FD-43F6-8647-0BD18C8B4E54}"/>
              </a:ext>
            </a:extLst>
          </p:cNvPr>
          <p:cNvSpPr txBox="1"/>
          <p:nvPr/>
        </p:nvSpPr>
        <p:spPr>
          <a:xfrm>
            <a:off x="5448300" y="2854326"/>
            <a:ext cx="1295400" cy="646113"/>
          </a:xfrm>
          <a:prstGeom prst="rect">
            <a:avLst/>
          </a:prstGeom>
          <a:solidFill>
            <a:srgbClr val="FFFF00"/>
          </a:solidFill>
          <a:ln>
            <a:solidFill>
              <a:schemeClr val="tx1"/>
            </a:solidFill>
          </a:ln>
        </p:spPr>
        <p:txBody>
          <a:bodyPr>
            <a:spAutoFit/>
          </a:bodyPr>
          <a:lstStyle/>
          <a:p>
            <a:pPr algn="ctr" eaLnBrk="1" hangingPunct="1">
              <a:defRPr/>
            </a:pPr>
            <a:endParaRPr lang="cs-CZ" sz="600" b="1" cap="small" dirty="0"/>
          </a:p>
          <a:p>
            <a:pPr algn="ctr" eaLnBrk="1" hangingPunct="1">
              <a:defRPr/>
            </a:pPr>
            <a:endParaRPr lang="cs-CZ" sz="600" b="1" cap="small" dirty="0"/>
          </a:p>
          <a:p>
            <a:pPr algn="ctr" eaLnBrk="1" hangingPunct="1">
              <a:defRPr/>
            </a:pPr>
            <a:r>
              <a:rPr lang="cs-CZ" sz="1200" b="1" cap="small" dirty="0"/>
              <a:t>Tuková tkáň</a:t>
            </a:r>
          </a:p>
          <a:p>
            <a:pPr algn="ctr" eaLnBrk="1" hangingPunct="1">
              <a:defRPr/>
            </a:pPr>
            <a:endParaRPr lang="cs-CZ" sz="600" b="1" cap="small" dirty="0"/>
          </a:p>
          <a:p>
            <a:pPr algn="ctr" eaLnBrk="1" hangingPunct="1">
              <a:defRPr/>
            </a:pPr>
            <a:endParaRPr lang="cs-CZ" sz="600" b="1" cap="small" dirty="0"/>
          </a:p>
        </p:txBody>
      </p:sp>
      <p:sp>
        <p:nvSpPr>
          <p:cNvPr id="8" name="Ovál 7">
            <a:extLst>
              <a:ext uri="{FF2B5EF4-FFF2-40B4-BE49-F238E27FC236}">
                <a16:creationId xmlns:a16="http://schemas.microsoft.com/office/drawing/2014/main" id="{C771F105-9BF2-4AFD-AA01-0DFDD9E329A0}"/>
              </a:ext>
            </a:extLst>
          </p:cNvPr>
          <p:cNvSpPr/>
          <p:nvPr/>
        </p:nvSpPr>
        <p:spPr>
          <a:xfrm>
            <a:off x="1919289" y="3705225"/>
            <a:ext cx="720725"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GH</a:t>
            </a:r>
          </a:p>
        </p:txBody>
      </p:sp>
      <p:sp>
        <p:nvSpPr>
          <p:cNvPr id="16" name="Ovál 15">
            <a:extLst>
              <a:ext uri="{FF2B5EF4-FFF2-40B4-BE49-F238E27FC236}">
                <a16:creationId xmlns:a16="http://schemas.microsoft.com/office/drawing/2014/main" id="{177604D9-3E79-4D55-B638-21F8F822CB01}"/>
              </a:ext>
            </a:extLst>
          </p:cNvPr>
          <p:cNvSpPr/>
          <p:nvPr/>
        </p:nvSpPr>
        <p:spPr>
          <a:xfrm>
            <a:off x="6456364" y="4179888"/>
            <a:ext cx="719137"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GH</a:t>
            </a:r>
          </a:p>
        </p:txBody>
      </p:sp>
      <p:cxnSp>
        <p:nvCxnSpPr>
          <p:cNvPr id="18" name="Přímá spojnice se šipkou 17">
            <a:extLst>
              <a:ext uri="{FF2B5EF4-FFF2-40B4-BE49-F238E27FC236}">
                <a16:creationId xmlns:a16="http://schemas.microsoft.com/office/drawing/2014/main" id="{B7810AB6-0FEB-4635-8114-83ED30AE6B70}"/>
              </a:ext>
            </a:extLst>
          </p:cNvPr>
          <p:cNvCxnSpPr>
            <a:stCxn id="5" idx="2"/>
            <a:endCxn id="8" idx="0"/>
          </p:cNvCxnSpPr>
          <p:nvPr/>
        </p:nvCxnSpPr>
        <p:spPr>
          <a:xfrm flipH="1">
            <a:off x="2279652" y="2900543"/>
            <a:ext cx="215899" cy="80468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ál 18">
            <a:extLst>
              <a:ext uri="{FF2B5EF4-FFF2-40B4-BE49-F238E27FC236}">
                <a16:creationId xmlns:a16="http://schemas.microsoft.com/office/drawing/2014/main" id="{42463380-83F6-4378-A731-D8DA9C325BC0}"/>
              </a:ext>
            </a:extLst>
          </p:cNvPr>
          <p:cNvSpPr/>
          <p:nvPr/>
        </p:nvSpPr>
        <p:spPr>
          <a:xfrm>
            <a:off x="1919289" y="4271963"/>
            <a:ext cx="720725" cy="2286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IGF</a:t>
            </a:r>
          </a:p>
        </p:txBody>
      </p:sp>
      <p:cxnSp>
        <p:nvCxnSpPr>
          <p:cNvPr id="20" name="Přímá spojnice se šipkou 19">
            <a:extLst>
              <a:ext uri="{FF2B5EF4-FFF2-40B4-BE49-F238E27FC236}">
                <a16:creationId xmlns:a16="http://schemas.microsoft.com/office/drawing/2014/main" id="{DFA3F61C-BF9D-4744-AEF4-8CA0FE419F44}"/>
              </a:ext>
            </a:extLst>
          </p:cNvPr>
          <p:cNvCxnSpPr>
            <a:stCxn id="8" idx="4"/>
            <a:endCxn id="19" idx="0"/>
          </p:cNvCxnSpPr>
          <p:nvPr/>
        </p:nvCxnSpPr>
        <p:spPr>
          <a:xfrm>
            <a:off x="2279650" y="3933825"/>
            <a:ext cx="0" cy="3381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Zaoblený obdélník 22">
            <a:extLst>
              <a:ext uri="{FF2B5EF4-FFF2-40B4-BE49-F238E27FC236}">
                <a16:creationId xmlns:a16="http://schemas.microsoft.com/office/drawing/2014/main" id="{49EB9EAA-EF82-4FEC-B0BF-E91527BCCAEA}"/>
              </a:ext>
            </a:extLst>
          </p:cNvPr>
          <p:cNvSpPr/>
          <p:nvPr/>
        </p:nvSpPr>
        <p:spPr>
          <a:xfrm>
            <a:off x="2162175" y="5013325"/>
            <a:ext cx="1773238"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a:t>Syntéza proteinů</a:t>
            </a:r>
          </a:p>
        </p:txBody>
      </p:sp>
      <p:cxnSp>
        <p:nvCxnSpPr>
          <p:cNvPr id="24" name="Přímá spojnice se šipkou 23">
            <a:extLst>
              <a:ext uri="{FF2B5EF4-FFF2-40B4-BE49-F238E27FC236}">
                <a16:creationId xmlns:a16="http://schemas.microsoft.com/office/drawing/2014/main" id="{8E56DEF4-BEC4-4B91-A818-25BAA9AC6B48}"/>
              </a:ext>
            </a:extLst>
          </p:cNvPr>
          <p:cNvCxnSpPr>
            <a:stCxn id="19" idx="4"/>
            <a:endCxn id="23" idx="0"/>
          </p:cNvCxnSpPr>
          <p:nvPr/>
        </p:nvCxnSpPr>
        <p:spPr>
          <a:xfrm>
            <a:off x="2279650" y="4500563"/>
            <a:ext cx="768350" cy="512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Ovál 27">
            <a:extLst>
              <a:ext uri="{FF2B5EF4-FFF2-40B4-BE49-F238E27FC236}">
                <a16:creationId xmlns:a16="http://schemas.microsoft.com/office/drawing/2014/main" id="{AC32BDBA-CB0F-4ED9-9B17-9B7282162750}"/>
              </a:ext>
            </a:extLst>
          </p:cNvPr>
          <p:cNvSpPr/>
          <p:nvPr/>
        </p:nvSpPr>
        <p:spPr>
          <a:xfrm>
            <a:off x="2698751" y="4271963"/>
            <a:ext cx="1177925"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Insulin</a:t>
            </a:r>
          </a:p>
        </p:txBody>
      </p:sp>
      <p:sp>
        <p:nvSpPr>
          <p:cNvPr id="29" name="Ovál 28">
            <a:extLst>
              <a:ext uri="{FF2B5EF4-FFF2-40B4-BE49-F238E27FC236}">
                <a16:creationId xmlns:a16="http://schemas.microsoft.com/office/drawing/2014/main" id="{8C016979-4A5C-44F7-9507-716377EFF4EA}"/>
              </a:ext>
            </a:extLst>
          </p:cNvPr>
          <p:cNvSpPr/>
          <p:nvPr/>
        </p:nvSpPr>
        <p:spPr>
          <a:xfrm>
            <a:off x="7202488" y="4043363"/>
            <a:ext cx="1179512"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Insulin</a:t>
            </a:r>
          </a:p>
        </p:txBody>
      </p:sp>
      <p:sp>
        <p:nvSpPr>
          <p:cNvPr id="31" name="Oblouk 30">
            <a:extLst>
              <a:ext uri="{FF2B5EF4-FFF2-40B4-BE49-F238E27FC236}">
                <a16:creationId xmlns:a16="http://schemas.microsoft.com/office/drawing/2014/main" id="{B712AB19-69D4-429C-906E-37EDA08FDD39}"/>
              </a:ext>
            </a:extLst>
          </p:cNvPr>
          <p:cNvSpPr/>
          <p:nvPr/>
        </p:nvSpPr>
        <p:spPr>
          <a:xfrm rot="16200000">
            <a:off x="2636838" y="4092576"/>
            <a:ext cx="230188" cy="401637"/>
          </a:xfrm>
          <a:prstGeom prst="arc">
            <a:avLst>
              <a:gd name="adj1" fmla="val 16919507"/>
              <a:gd name="adj2" fmla="val 5148473"/>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2" name="Oblouk 31">
            <a:extLst>
              <a:ext uri="{FF2B5EF4-FFF2-40B4-BE49-F238E27FC236}">
                <a16:creationId xmlns:a16="http://schemas.microsoft.com/office/drawing/2014/main" id="{EE931D98-472D-484F-BE45-4E77B7DBDE20}"/>
              </a:ext>
            </a:extLst>
          </p:cNvPr>
          <p:cNvSpPr/>
          <p:nvPr/>
        </p:nvSpPr>
        <p:spPr>
          <a:xfrm rot="16200000" flipH="1" flipV="1">
            <a:off x="2642395" y="4266407"/>
            <a:ext cx="252412" cy="403225"/>
          </a:xfrm>
          <a:prstGeom prst="arc">
            <a:avLst>
              <a:gd name="adj1" fmla="val 16919507"/>
              <a:gd name="adj2" fmla="val 5148473"/>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
        <p:nvSpPr>
          <p:cNvPr id="33" name="Zaoblený obdélník 32">
            <a:extLst>
              <a:ext uri="{FF2B5EF4-FFF2-40B4-BE49-F238E27FC236}">
                <a16:creationId xmlns:a16="http://schemas.microsoft.com/office/drawing/2014/main" id="{804F1969-7B03-4380-BD58-BAB5FE2F85DC}"/>
              </a:ext>
            </a:extLst>
          </p:cNvPr>
          <p:cNvSpPr/>
          <p:nvPr/>
        </p:nvSpPr>
        <p:spPr>
          <a:xfrm>
            <a:off x="1974851" y="5856288"/>
            <a:ext cx="2176463" cy="228600"/>
          </a:xfrm>
          <a:prstGeom prst="round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a:solidFill>
                  <a:schemeClr val="bg1"/>
                </a:solidFill>
              </a:rPr>
              <a:t>Katabolismus proteinů</a:t>
            </a:r>
          </a:p>
        </p:txBody>
      </p:sp>
      <p:cxnSp>
        <p:nvCxnSpPr>
          <p:cNvPr id="34" name="Přímá spojnice se šipkou 33">
            <a:extLst>
              <a:ext uri="{FF2B5EF4-FFF2-40B4-BE49-F238E27FC236}">
                <a16:creationId xmlns:a16="http://schemas.microsoft.com/office/drawing/2014/main" id="{42C1EADA-C0BF-454A-B51F-894D46483D0E}"/>
              </a:ext>
            </a:extLst>
          </p:cNvPr>
          <p:cNvCxnSpPr/>
          <p:nvPr/>
        </p:nvCxnSpPr>
        <p:spPr>
          <a:xfrm>
            <a:off x="3017838" y="5300663"/>
            <a:ext cx="0" cy="500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970D0BE3-CCF5-4CAE-9F46-96817F84303D}"/>
              </a:ext>
            </a:extLst>
          </p:cNvPr>
          <p:cNvCxnSpPr/>
          <p:nvPr/>
        </p:nvCxnSpPr>
        <p:spPr>
          <a:xfrm flipV="1">
            <a:off x="3113088" y="5300664"/>
            <a:ext cx="0" cy="504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Ovál 40">
            <a:extLst>
              <a:ext uri="{FF2B5EF4-FFF2-40B4-BE49-F238E27FC236}">
                <a16:creationId xmlns:a16="http://schemas.microsoft.com/office/drawing/2014/main" id="{8CF49F5C-E33E-41E8-8B5C-F5DE058D47BF}"/>
              </a:ext>
            </a:extLst>
          </p:cNvPr>
          <p:cNvSpPr/>
          <p:nvPr/>
        </p:nvSpPr>
        <p:spPr>
          <a:xfrm>
            <a:off x="3255964" y="3263901"/>
            <a:ext cx="1360487" cy="473075"/>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Pohlavní steroidy</a:t>
            </a:r>
          </a:p>
        </p:txBody>
      </p:sp>
      <p:sp>
        <p:nvSpPr>
          <p:cNvPr id="42" name="Zaoblený obdélník 41">
            <a:extLst>
              <a:ext uri="{FF2B5EF4-FFF2-40B4-BE49-F238E27FC236}">
                <a16:creationId xmlns:a16="http://schemas.microsoft.com/office/drawing/2014/main" id="{E9367A32-25F8-4B54-86B0-0564E3837AB1}"/>
              </a:ext>
            </a:extLst>
          </p:cNvPr>
          <p:cNvSpPr/>
          <p:nvPr/>
        </p:nvSpPr>
        <p:spPr>
          <a:xfrm>
            <a:off x="4540250" y="5000625"/>
            <a:ext cx="1411288"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err="1"/>
              <a:t>Dyslipidémie</a:t>
            </a:r>
            <a:endParaRPr lang="cs-CZ" sz="1400" b="1" cap="small" dirty="0"/>
          </a:p>
        </p:txBody>
      </p:sp>
      <p:sp>
        <p:nvSpPr>
          <p:cNvPr id="43" name="Zaoblený obdélník 42">
            <a:extLst>
              <a:ext uri="{FF2B5EF4-FFF2-40B4-BE49-F238E27FC236}">
                <a16:creationId xmlns:a16="http://schemas.microsoft.com/office/drawing/2014/main" id="{B8C6F9F1-E887-4AD5-B026-527A9546F9CA}"/>
              </a:ext>
            </a:extLst>
          </p:cNvPr>
          <p:cNvSpPr/>
          <p:nvPr/>
        </p:nvSpPr>
        <p:spPr>
          <a:xfrm>
            <a:off x="6276975" y="5000625"/>
            <a:ext cx="2122488"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a:t>Insulinová rezistence</a:t>
            </a:r>
          </a:p>
        </p:txBody>
      </p:sp>
      <p:sp>
        <p:nvSpPr>
          <p:cNvPr id="44" name="Zaoblený obdélník 43">
            <a:extLst>
              <a:ext uri="{FF2B5EF4-FFF2-40B4-BE49-F238E27FC236}">
                <a16:creationId xmlns:a16="http://schemas.microsoft.com/office/drawing/2014/main" id="{4BE1973A-70DB-47D3-AD8B-60C0AB4192FB}"/>
              </a:ext>
            </a:extLst>
          </p:cNvPr>
          <p:cNvSpPr/>
          <p:nvPr/>
        </p:nvSpPr>
        <p:spPr>
          <a:xfrm>
            <a:off x="8863013" y="5000625"/>
            <a:ext cx="162560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a:t>Tvorba glukosy</a:t>
            </a:r>
          </a:p>
        </p:txBody>
      </p:sp>
      <p:sp>
        <p:nvSpPr>
          <p:cNvPr id="45" name="Zaoblený obdélník 44">
            <a:extLst>
              <a:ext uri="{FF2B5EF4-FFF2-40B4-BE49-F238E27FC236}">
                <a16:creationId xmlns:a16="http://schemas.microsoft.com/office/drawing/2014/main" id="{9EDFC9E5-3126-4C5E-BEB1-17DE219562C1}"/>
              </a:ext>
            </a:extLst>
          </p:cNvPr>
          <p:cNvSpPr/>
          <p:nvPr/>
        </p:nvSpPr>
        <p:spPr>
          <a:xfrm>
            <a:off x="7208838" y="5732463"/>
            <a:ext cx="2455862" cy="4762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r>
              <a:rPr lang="cs-CZ" sz="1400" b="1" cap="small" dirty="0" err="1"/>
              <a:t>Glukosová</a:t>
            </a:r>
            <a:r>
              <a:rPr lang="cs-CZ" sz="1400" b="1" cap="small" dirty="0"/>
              <a:t> intolerance a hyperglykémie</a:t>
            </a:r>
          </a:p>
        </p:txBody>
      </p:sp>
      <p:cxnSp>
        <p:nvCxnSpPr>
          <p:cNvPr id="48" name="Přímá spojnice se šipkou 47">
            <a:extLst>
              <a:ext uri="{FF2B5EF4-FFF2-40B4-BE49-F238E27FC236}">
                <a16:creationId xmlns:a16="http://schemas.microsoft.com/office/drawing/2014/main" id="{03D74A35-FB43-4B2B-B3D6-4F254F57E458}"/>
              </a:ext>
            </a:extLst>
          </p:cNvPr>
          <p:cNvCxnSpPr>
            <a:stCxn id="10" idx="2"/>
            <a:endCxn id="41" idx="0"/>
          </p:cNvCxnSpPr>
          <p:nvPr/>
        </p:nvCxnSpPr>
        <p:spPr>
          <a:xfrm>
            <a:off x="3935413" y="2900542"/>
            <a:ext cx="794" cy="3633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a:extLst>
              <a:ext uri="{FF2B5EF4-FFF2-40B4-BE49-F238E27FC236}">
                <a16:creationId xmlns:a16="http://schemas.microsoft.com/office/drawing/2014/main" id="{221FFEEE-55C4-4830-B941-7C7D3BFBB2ED}"/>
              </a:ext>
            </a:extLst>
          </p:cNvPr>
          <p:cNvCxnSpPr>
            <a:stCxn id="41" idx="1"/>
          </p:cNvCxnSpPr>
          <p:nvPr/>
        </p:nvCxnSpPr>
        <p:spPr>
          <a:xfrm flipH="1" flipV="1">
            <a:off x="2751138" y="2716214"/>
            <a:ext cx="703262" cy="6175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Ovál 53">
            <a:extLst>
              <a:ext uri="{FF2B5EF4-FFF2-40B4-BE49-F238E27FC236}">
                <a16:creationId xmlns:a16="http://schemas.microsoft.com/office/drawing/2014/main" id="{A1FFC888-0DBF-4A96-9B57-0977E27F4316}"/>
              </a:ext>
            </a:extLst>
          </p:cNvPr>
          <p:cNvSpPr/>
          <p:nvPr/>
        </p:nvSpPr>
        <p:spPr>
          <a:xfrm>
            <a:off x="4551363" y="3746501"/>
            <a:ext cx="1371600" cy="40322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Kortizol</a:t>
            </a:r>
          </a:p>
        </p:txBody>
      </p:sp>
      <p:cxnSp>
        <p:nvCxnSpPr>
          <p:cNvPr id="55" name="Přímá spojnice se šipkou 54">
            <a:extLst>
              <a:ext uri="{FF2B5EF4-FFF2-40B4-BE49-F238E27FC236}">
                <a16:creationId xmlns:a16="http://schemas.microsoft.com/office/drawing/2014/main" id="{9BA0900E-E3FA-49E0-99BA-22C0B2137F13}"/>
              </a:ext>
            </a:extLst>
          </p:cNvPr>
          <p:cNvCxnSpPr>
            <a:stCxn id="41" idx="7"/>
          </p:cNvCxnSpPr>
          <p:nvPr/>
        </p:nvCxnSpPr>
        <p:spPr>
          <a:xfrm flipV="1">
            <a:off x="4416426" y="2716214"/>
            <a:ext cx="614363" cy="617537"/>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8" name="Přímá spojnice se šipkou 57">
            <a:extLst>
              <a:ext uri="{FF2B5EF4-FFF2-40B4-BE49-F238E27FC236}">
                <a16:creationId xmlns:a16="http://schemas.microsoft.com/office/drawing/2014/main" id="{3B7A2A45-88F4-4DA8-BAB1-AA94D1BD92E3}"/>
              </a:ext>
            </a:extLst>
          </p:cNvPr>
          <p:cNvCxnSpPr>
            <a:stCxn id="41" idx="4"/>
          </p:cNvCxnSpPr>
          <p:nvPr/>
        </p:nvCxnSpPr>
        <p:spPr>
          <a:xfrm flipH="1">
            <a:off x="3922713" y="3736975"/>
            <a:ext cx="12700" cy="126365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Přímá spojnice se šipkou 60">
            <a:extLst>
              <a:ext uri="{FF2B5EF4-FFF2-40B4-BE49-F238E27FC236}">
                <a16:creationId xmlns:a16="http://schemas.microsoft.com/office/drawing/2014/main" id="{F7C96363-6B9F-48F7-863B-093A49193D87}"/>
              </a:ext>
            </a:extLst>
          </p:cNvPr>
          <p:cNvCxnSpPr>
            <a:stCxn id="28" idx="4"/>
          </p:cNvCxnSpPr>
          <p:nvPr/>
        </p:nvCxnSpPr>
        <p:spPr>
          <a:xfrm>
            <a:off x="3287713" y="4500563"/>
            <a:ext cx="0" cy="5000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Přímá spojnice se šipkou 63">
            <a:extLst>
              <a:ext uri="{FF2B5EF4-FFF2-40B4-BE49-F238E27FC236}">
                <a16:creationId xmlns:a16="http://schemas.microsoft.com/office/drawing/2014/main" id="{BE87810E-1A67-4F0D-AA12-CF505F480B23}"/>
              </a:ext>
            </a:extLst>
          </p:cNvPr>
          <p:cNvCxnSpPr/>
          <p:nvPr/>
        </p:nvCxnSpPr>
        <p:spPr>
          <a:xfrm>
            <a:off x="5232400" y="2716213"/>
            <a:ext cx="0" cy="10207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Přímá spojnice se šipkou 68">
            <a:extLst>
              <a:ext uri="{FF2B5EF4-FFF2-40B4-BE49-F238E27FC236}">
                <a16:creationId xmlns:a16="http://schemas.microsoft.com/office/drawing/2014/main" id="{3B0856F1-6056-4137-830B-F8948C3537D1}"/>
              </a:ext>
            </a:extLst>
          </p:cNvPr>
          <p:cNvCxnSpPr>
            <a:stCxn id="54" idx="3"/>
          </p:cNvCxnSpPr>
          <p:nvPr/>
        </p:nvCxnSpPr>
        <p:spPr>
          <a:xfrm flipH="1">
            <a:off x="3719514" y="4090988"/>
            <a:ext cx="1031875" cy="1765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a:extLst>
              <a:ext uri="{FF2B5EF4-FFF2-40B4-BE49-F238E27FC236}">
                <a16:creationId xmlns:a16="http://schemas.microsoft.com/office/drawing/2014/main" id="{31287F08-128E-421C-ABCA-14BC419B50E5}"/>
              </a:ext>
            </a:extLst>
          </p:cNvPr>
          <p:cNvCxnSpPr>
            <a:stCxn id="54" idx="4"/>
          </p:cNvCxnSpPr>
          <p:nvPr/>
        </p:nvCxnSpPr>
        <p:spPr>
          <a:xfrm flipH="1">
            <a:off x="5232401" y="4149725"/>
            <a:ext cx="4763" cy="8509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Přímá spojnice se šipkou 74">
            <a:extLst>
              <a:ext uri="{FF2B5EF4-FFF2-40B4-BE49-F238E27FC236}">
                <a16:creationId xmlns:a16="http://schemas.microsoft.com/office/drawing/2014/main" id="{21E1AA2E-5672-4C78-B6AD-4C1BABC8D71F}"/>
              </a:ext>
            </a:extLst>
          </p:cNvPr>
          <p:cNvCxnSpPr>
            <a:stCxn id="54" idx="7"/>
          </p:cNvCxnSpPr>
          <p:nvPr/>
        </p:nvCxnSpPr>
        <p:spPr>
          <a:xfrm flipV="1">
            <a:off x="5722938" y="3500438"/>
            <a:ext cx="157162"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a:extLst>
              <a:ext uri="{FF2B5EF4-FFF2-40B4-BE49-F238E27FC236}">
                <a16:creationId xmlns:a16="http://schemas.microsoft.com/office/drawing/2014/main" id="{153F3A3E-8B5B-4A9E-93B9-B6737B67909D}"/>
              </a:ext>
            </a:extLst>
          </p:cNvPr>
          <p:cNvCxnSpPr>
            <a:stCxn id="3" idx="2"/>
            <a:endCxn id="15" idx="0"/>
          </p:cNvCxnSpPr>
          <p:nvPr/>
        </p:nvCxnSpPr>
        <p:spPr>
          <a:xfrm flipH="1">
            <a:off x="6096000" y="1642765"/>
            <a:ext cx="847158" cy="121156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1" name="Přímá spojnice se šipkou 80">
            <a:extLst>
              <a:ext uri="{FF2B5EF4-FFF2-40B4-BE49-F238E27FC236}">
                <a16:creationId xmlns:a16="http://schemas.microsoft.com/office/drawing/2014/main" id="{58949AB9-3B59-4541-871A-DEA3CF2F642B}"/>
              </a:ext>
            </a:extLst>
          </p:cNvPr>
          <p:cNvCxnSpPr>
            <a:stCxn id="3" idx="1"/>
            <a:endCxn id="5" idx="0"/>
          </p:cNvCxnSpPr>
          <p:nvPr/>
        </p:nvCxnSpPr>
        <p:spPr>
          <a:xfrm flipH="1">
            <a:off x="2495550" y="1411933"/>
            <a:ext cx="1485900" cy="2882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Přímá spojnice se šipkou 83">
            <a:extLst>
              <a:ext uri="{FF2B5EF4-FFF2-40B4-BE49-F238E27FC236}">
                <a16:creationId xmlns:a16="http://schemas.microsoft.com/office/drawing/2014/main" id="{FA7EEB1C-00FE-4BC0-87AE-AED88FDE0F2A}"/>
              </a:ext>
            </a:extLst>
          </p:cNvPr>
          <p:cNvCxnSpPr>
            <a:endCxn id="10" idx="0"/>
          </p:cNvCxnSpPr>
          <p:nvPr/>
        </p:nvCxnSpPr>
        <p:spPr>
          <a:xfrm flipH="1">
            <a:off x="3935413" y="1549401"/>
            <a:ext cx="322262" cy="150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Přímá spojnice se šipkou 86">
            <a:extLst>
              <a:ext uri="{FF2B5EF4-FFF2-40B4-BE49-F238E27FC236}">
                <a16:creationId xmlns:a16="http://schemas.microsoft.com/office/drawing/2014/main" id="{BCB2950D-0029-4EBB-AD24-2743057FCB35}"/>
              </a:ext>
            </a:extLst>
          </p:cNvPr>
          <p:cNvCxnSpPr>
            <a:endCxn id="11" idx="0"/>
          </p:cNvCxnSpPr>
          <p:nvPr/>
        </p:nvCxnSpPr>
        <p:spPr>
          <a:xfrm>
            <a:off x="5365751" y="1549401"/>
            <a:ext cx="10319" cy="150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Přímá spojnice se šipkou 89">
            <a:extLst>
              <a:ext uri="{FF2B5EF4-FFF2-40B4-BE49-F238E27FC236}">
                <a16:creationId xmlns:a16="http://schemas.microsoft.com/office/drawing/2014/main" id="{F4A7F5F3-DB59-4B69-8224-DFD085103733}"/>
              </a:ext>
            </a:extLst>
          </p:cNvPr>
          <p:cNvCxnSpPr>
            <a:endCxn id="12" idx="0"/>
          </p:cNvCxnSpPr>
          <p:nvPr/>
        </p:nvCxnSpPr>
        <p:spPr>
          <a:xfrm>
            <a:off x="6816725" y="1549401"/>
            <a:ext cx="0" cy="1508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Přímá spojnice se šipkou 92">
            <a:extLst>
              <a:ext uri="{FF2B5EF4-FFF2-40B4-BE49-F238E27FC236}">
                <a16:creationId xmlns:a16="http://schemas.microsoft.com/office/drawing/2014/main" id="{74287D63-533A-47D8-B0E8-9008F388B992}"/>
              </a:ext>
            </a:extLst>
          </p:cNvPr>
          <p:cNvCxnSpPr/>
          <p:nvPr/>
        </p:nvCxnSpPr>
        <p:spPr>
          <a:xfrm>
            <a:off x="7934326" y="1550988"/>
            <a:ext cx="322263" cy="1508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Přímá spojnice se šipkou 93">
            <a:extLst>
              <a:ext uri="{FF2B5EF4-FFF2-40B4-BE49-F238E27FC236}">
                <a16:creationId xmlns:a16="http://schemas.microsoft.com/office/drawing/2014/main" id="{E7D59F8D-059B-4A9F-81D1-A6C31087D7DC}"/>
              </a:ext>
            </a:extLst>
          </p:cNvPr>
          <p:cNvCxnSpPr>
            <a:stCxn id="3" idx="3"/>
            <a:endCxn id="14" idx="0"/>
          </p:cNvCxnSpPr>
          <p:nvPr/>
        </p:nvCxnSpPr>
        <p:spPr>
          <a:xfrm flipH="1">
            <a:off x="9696450" y="1411933"/>
            <a:ext cx="208416" cy="2882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Přímá spojnice se šipkou 96">
            <a:extLst>
              <a:ext uri="{FF2B5EF4-FFF2-40B4-BE49-F238E27FC236}">
                <a16:creationId xmlns:a16="http://schemas.microsoft.com/office/drawing/2014/main" id="{3D74381F-3C8B-464C-AAC5-E5DF655D06D0}"/>
              </a:ext>
            </a:extLst>
          </p:cNvPr>
          <p:cNvCxnSpPr>
            <a:stCxn id="12" idx="3"/>
            <a:endCxn id="13" idx="1"/>
          </p:cNvCxnSpPr>
          <p:nvPr/>
        </p:nvCxnSpPr>
        <p:spPr>
          <a:xfrm>
            <a:off x="7464426" y="2208213"/>
            <a:ext cx="14446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Přímá spojnice se šipkou 99">
            <a:extLst>
              <a:ext uri="{FF2B5EF4-FFF2-40B4-BE49-F238E27FC236}">
                <a16:creationId xmlns:a16="http://schemas.microsoft.com/office/drawing/2014/main" id="{5FB6C51E-5168-4281-A01C-4492D0BAFC07}"/>
              </a:ext>
            </a:extLst>
          </p:cNvPr>
          <p:cNvCxnSpPr>
            <a:stCxn id="13" idx="3"/>
            <a:endCxn id="14" idx="1"/>
          </p:cNvCxnSpPr>
          <p:nvPr/>
        </p:nvCxnSpPr>
        <p:spPr>
          <a:xfrm>
            <a:off x="8904288" y="2208213"/>
            <a:ext cx="14446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Přímá spojnice se šipkou 102">
            <a:extLst>
              <a:ext uri="{FF2B5EF4-FFF2-40B4-BE49-F238E27FC236}">
                <a16:creationId xmlns:a16="http://schemas.microsoft.com/office/drawing/2014/main" id="{A9289468-D1FA-487A-87C3-B73661347756}"/>
              </a:ext>
            </a:extLst>
          </p:cNvPr>
          <p:cNvCxnSpPr>
            <a:stCxn id="12" idx="2"/>
          </p:cNvCxnSpPr>
          <p:nvPr/>
        </p:nvCxnSpPr>
        <p:spPr>
          <a:xfrm flipH="1">
            <a:off x="6672263" y="2716213"/>
            <a:ext cx="144462" cy="2079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Ovál 105">
            <a:extLst>
              <a:ext uri="{FF2B5EF4-FFF2-40B4-BE49-F238E27FC236}">
                <a16:creationId xmlns:a16="http://schemas.microsoft.com/office/drawing/2014/main" id="{C81A973F-B1AD-4058-96FA-8F95F6BB735A}"/>
              </a:ext>
            </a:extLst>
          </p:cNvPr>
          <p:cNvSpPr/>
          <p:nvPr/>
        </p:nvSpPr>
        <p:spPr>
          <a:xfrm>
            <a:off x="7032626" y="3429000"/>
            <a:ext cx="1012825"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err="1">
                <a:solidFill>
                  <a:schemeClr val="tx1"/>
                </a:solidFill>
              </a:rPr>
              <a:t>Leptin</a:t>
            </a:r>
            <a:endParaRPr lang="cs-CZ" sz="1400" b="1" cap="small" dirty="0">
              <a:solidFill>
                <a:schemeClr val="tx1"/>
              </a:solidFill>
            </a:endParaRPr>
          </a:p>
        </p:txBody>
      </p:sp>
      <p:sp>
        <p:nvSpPr>
          <p:cNvPr id="107" name="Ovál 106">
            <a:extLst>
              <a:ext uri="{FF2B5EF4-FFF2-40B4-BE49-F238E27FC236}">
                <a16:creationId xmlns:a16="http://schemas.microsoft.com/office/drawing/2014/main" id="{0DBC1B6E-1AED-48CB-A1A6-FDE6EEF7DBCE}"/>
              </a:ext>
            </a:extLst>
          </p:cNvPr>
          <p:cNvSpPr/>
          <p:nvPr/>
        </p:nvSpPr>
        <p:spPr>
          <a:xfrm>
            <a:off x="8162925" y="3805238"/>
            <a:ext cx="1606550" cy="228600"/>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err="1">
                <a:solidFill>
                  <a:schemeClr val="tx1"/>
                </a:solidFill>
              </a:rPr>
              <a:t>Glukagon</a:t>
            </a:r>
            <a:endParaRPr lang="cs-CZ" sz="1400" b="1" cap="small" dirty="0">
              <a:solidFill>
                <a:schemeClr val="tx1"/>
              </a:solidFill>
            </a:endParaRPr>
          </a:p>
        </p:txBody>
      </p:sp>
      <p:sp>
        <p:nvSpPr>
          <p:cNvPr id="108" name="Ovál 107">
            <a:extLst>
              <a:ext uri="{FF2B5EF4-FFF2-40B4-BE49-F238E27FC236}">
                <a16:creationId xmlns:a16="http://schemas.microsoft.com/office/drawing/2014/main" id="{B4C81C95-0D21-4FB9-8307-B7B6157D61FD}"/>
              </a:ext>
            </a:extLst>
          </p:cNvPr>
          <p:cNvSpPr/>
          <p:nvPr/>
        </p:nvSpPr>
        <p:spPr>
          <a:xfrm>
            <a:off x="8485188" y="3149600"/>
            <a:ext cx="2133600" cy="228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cap="small" dirty="0">
                <a:solidFill>
                  <a:schemeClr val="tx1"/>
                </a:solidFill>
              </a:rPr>
              <a:t>Katecholaminy</a:t>
            </a:r>
          </a:p>
        </p:txBody>
      </p:sp>
      <p:cxnSp>
        <p:nvCxnSpPr>
          <p:cNvPr id="109" name="Přímá spojnice se šipkou 108">
            <a:extLst>
              <a:ext uri="{FF2B5EF4-FFF2-40B4-BE49-F238E27FC236}">
                <a16:creationId xmlns:a16="http://schemas.microsoft.com/office/drawing/2014/main" id="{62800B3E-1534-4684-B231-55F1CEB8509F}"/>
              </a:ext>
            </a:extLst>
          </p:cNvPr>
          <p:cNvCxnSpPr>
            <a:stCxn id="15" idx="3"/>
            <a:endCxn id="106" idx="2"/>
          </p:cNvCxnSpPr>
          <p:nvPr/>
        </p:nvCxnSpPr>
        <p:spPr>
          <a:xfrm>
            <a:off x="6743701" y="3178176"/>
            <a:ext cx="288925" cy="3651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112">
            <a:extLst>
              <a:ext uri="{FF2B5EF4-FFF2-40B4-BE49-F238E27FC236}">
                <a16:creationId xmlns:a16="http://schemas.microsoft.com/office/drawing/2014/main" id="{092BECE7-6F8A-4197-83C9-A9A6BED1AAB0}"/>
              </a:ext>
            </a:extLst>
          </p:cNvPr>
          <p:cNvCxnSpPr>
            <a:stCxn id="106" idx="1"/>
          </p:cNvCxnSpPr>
          <p:nvPr/>
        </p:nvCxnSpPr>
        <p:spPr>
          <a:xfrm flipH="1" flipV="1">
            <a:off x="7032625" y="2716214"/>
            <a:ext cx="147638" cy="7461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Přímá spojnice se šipkou 115">
            <a:extLst>
              <a:ext uri="{FF2B5EF4-FFF2-40B4-BE49-F238E27FC236}">
                <a16:creationId xmlns:a16="http://schemas.microsoft.com/office/drawing/2014/main" id="{1123AA8B-13FC-4282-9531-2FFB9068ECDE}"/>
              </a:ext>
            </a:extLst>
          </p:cNvPr>
          <p:cNvCxnSpPr>
            <a:stCxn id="106" idx="0"/>
          </p:cNvCxnSpPr>
          <p:nvPr/>
        </p:nvCxnSpPr>
        <p:spPr>
          <a:xfrm flipV="1">
            <a:off x="7539039" y="2716214"/>
            <a:ext cx="358775" cy="7127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Přímá spojnice se šipkou 120">
            <a:extLst>
              <a:ext uri="{FF2B5EF4-FFF2-40B4-BE49-F238E27FC236}">
                <a16:creationId xmlns:a16="http://schemas.microsoft.com/office/drawing/2014/main" id="{FA70F838-900F-45F7-A341-4637163710DC}"/>
              </a:ext>
            </a:extLst>
          </p:cNvPr>
          <p:cNvCxnSpPr>
            <a:stCxn id="13" idx="2"/>
          </p:cNvCxnSpPr>
          <p:nvPr/>
        </p:nvCxnSpPr>
        <p:spPr>
          <a:xfrm flipH="1">
            <a:off x="8045450" y="2716213"/>
            <a:ext cx="211138" cy="1327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Přímá spojnice se šipkou 123">
            <a:extLst>
              <a:ext uri="{FF2B5EF4-FFF2-40B4-BE49-F238E27FC236}">
                <a16:creationId xmlns:a16="http://schemas.microsoft.com/office/drawing/2014/main" id="{F0AF2870-535A-4E41-A112-73837B5D4BBD}"/>
              </a:ext>
            </a:extLst>
          </p:cNvPr>
          <p:cNvCxnSpPr>
            <a:endCxn id="107" idx="1"/>
          </p:cNvCxnSpPr>
          <p:nvPr/>
        </p:nvCxnSpPr>
        <p:spPr>
          <a:xfrm flipH="1">
            <a:off x="8397876" y="2716213"/>
            <a:ext cx="11113" cy="11239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Přímá spojnice se šipkou 126">
            <a:extLst>
              <a:ext uri="{FF2B5EF4-FFF2-40B4-BE49-F238E27FC236}">
                <a16:creationId xmlns:a16="http://schemas.microsoft.com/office/drawing/2014/main" id="{B49B7C5D-353B-438A-BE1B-3B5A4FE752FD}"/>
              </a:ext>
            </a:extLst>
          </p:cNvPr>
          <p:cNvCxnSpPr>
            <a:stCxn id="14" idx="2"/>
            <a:endCxn id="108" idx="0"/>
          </p:cNvCxnSpPr>
          <p:nvPr/>
        </p:nvCxnSpPr>
        <p:spPr>
          <a:xfrm flipH="1">
            <a:off x="9551988" y="2716214"/>
            <a:ext cx="144462"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Přímá spojnice se šipkou 129">
            <a:extLst>
              <a:ext uri="{FF2B5EF4-FFF2-40B4-BE49-F238E27FC236}">
                <a16:creationId xmlns:a16="http://schemas.microsoft.com/office/drawing/2014/main" id="{B0B36571-F136-44AB-894F-A35BCA9732C7}"/>
              </a:ext>
            </a:extLst>
          </p:cNvPr>
          <p:cNvCxnSpPr>
            <a:stCxn id="29" idx="1"/>
          </p:cNvCxnSpPr>
          <p:nvPr/>
        </p:nvCxnSpPr>
        <p:spPr>
          <a:xfrm flipH="1" flipV="1">
            <a:off x="6672263" y="3500438"/>
            <a:ext cx="703262" cy="5762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Přímá spojnice se šipkou 133">
            <a:extLst>
              <a:ext uri="{FF2B5EF4-FFF2-40B4-BE49-F238E27FC236}">
                <a16:creationId xmlns:a16="http://schemas.microsoft.com/office/drawing/2014/main" id="{A4802561-AFD5-43AA-9663-B018D542F281}"/>
              </a:ext>
            </a:extLst>
          </p:cNvPr>
          <p:cNvCxnSpPr>
            <a:stCxn id="16" idx="0"/>
          </p:cNvCxnSpPr>
          <p:nvPr/>
        </p:nvCxnSpPr>
        <p:spPr>
          <a:xfrm flipH="1" flipV="1">
            <a:off x="6456363" y="3500438"/>
            <a:ext cx="360362" cy="67945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7" name="Přímá spojnice se šipkou 136">
            <a:extLst>
              <a:ext uri="{FF2B5EF4-FFF2-40B4-BE49-F238E27FC236}">
                <a16:creationId xmlns:a16="http://schemas.microsoft.com/office/drawing/2014/main" id="{8098BB37-E6AB-4D58-9CFE-A8F942B989EE}"/>
              </a:ext>
            </a:extLst>
          </p:cNvPr>
          <p:cNvCxnSpPr>
            <a:stCxn id="15" idx="2"/>
          </p:cNvCxnSpPr>
          <p:nvPr/>
        </p:nvCxnSpPr>
        <p:spPr>
          <a:xfrm>
            <a:off x="6096001" y="3500438"/>
            <a:ext cx="360363" cy="147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Přímá spojnice se šipkou 139">
            <a:extLst>
              <a:ext uri="{FF2B5EF4-FFF2-40B4-BE49-F238E27FC236}">
                <a16:creationId xmlns:a16="http://schemas.microsoft.com/office/drawing/2014/main" id="{86996942-3F22-4869-8A90-4FF5820214D7}"/>
              </a:ext>
            </a:extLst>
          </p:cNvPr>
          <p:cNvCxnSpPr>
            <a:stCxn id="16" idx="4"/>
          </p:cNvCxnSpPr>
          <p:nvPr/>
        </p:nvCxnSpPr>
        <p:spPr>
          <a:xfrm>
            <a:off x="6816725" y="4408488"/>
            <a:ext cx="19050" cy="565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Přímá spojnice se šipkou 142">
            <a:extLst>
              <a:ext uri="{FF2B5EF4-FFF2-40B4-BE49-F238E27FC236}">
                <a16:creationId xmlns:a16="http://schemas.microsoft.com/office/drawing/2014/main" id="{672D1E95-24C2-4A95-B4EF-32233F16CE9E}"/>
              </a:ext>
            </a:extLst>
          </p:cNvPr>
          <p:cNvCxnSpPr>
            <a:stCxn id="29" idx="4"/>
          </p:cNvCxnSpPr>
          <p:nvPr/>
        </p:nvCxnSpPr>
        <p:spPr>
          <a:xfrm flipH="1">
            <a:off x="7608888" y="4271964"/>
            <a:ext cx="184150" cy="7016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Přímá spojnice se šipkou 145">
            <a:extLst>
              <a:ext uri="{FF2B5EF4-FFF2-40B4-BE49-F238E27FC236}">
                <a16:creationId xmlns:a16="http://schemas.microsoft.com/office/drawing/2014/main" id="{D796D596-D6A1-4F77-B964-87ED7F819AAF}"/>
              </a:ext>
            </a:extLst>
          </p:cNvPr>
          <p:cNvCxnSpPr>
            <a:stCxn id="54" idx="5"/>
          </p:cNvCxnSpPr>
          <p:nvPr/>
        </p:nvCxnSpPr>
        <p:spPr>
          <a:xfrm>
            <a:off x="5722939" y="4090989"/>
            <a:ext cx="554037" cy="9096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Přímá spojnice se šipkou 149">
            <a:extLst>
              <a:ext uri="{FF2B5EF4-FFF2-40B4-BE49-F238E27FC236}">
                <a16:creationId xmlns:a16="http://schemas.microsoft.com/office/drawing/2014/main" id="{12B319C4-DFCA-4449-B04C-4388836EFBC1}"/>
              </a:ext>
            </a:extLst>
          </p:cNvPr>
          <p:cNvCxnSpPr>
            <a:stCxn id="42" idx="3"/>
            <a:endCxn id="43" idx="1"/>
          </p:cNvCxnSpPr>
          <p:nvPr/>
        </p:nvCxnSpPr>
        <p:spPr>
          <a:xfrm>
            <a:off x="5951539" y="5114925"/>
            <a:ext cx="32543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Přímá spojnice se šipkou 152">
            <a:extLst>
              <a:ext uri="{FF2B5EF4-FFF2-40B4-BE49-F238E27FC236}">
                <a16:creationId xmlns:a16="http://schemas.microsoft.com/office/drawing/2014/main" id="{2C078F6C-CE22-4D52-8340-CFEE46BD8756}"/>
              </a:ext>
            </a:extLst>
          </p:cNvPr>
          <p:cNvCxnSpPr>
            <a:stCxn id="42" idx="2"/>
            <a:endCxn id="45" idx="1"/>
          </p:cNvCxnSpPr>
          <p:nvPr/>
        </p:nvCxnSpPr>
        <p:spPr>
          <a:xfrm>
            <a:off x="5246688" y="5229226"/>
            <a:ext cx="1962150" cy="7413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Přímá spojnice se šipkou 155">
            <a:extLst>
              <a:ext uri="{FF2B5EF4-FFF2-40B4-BE49-F238E27FC236}">
                <a16:creationId xmlns:a16="http://schemas.microsoft.com/office/drawing/2014/main" id="{B62D1567-749A-4BEB-8763-A989A6BE70D5}"/>
              </a:ext>
            </a:extLst>
          </p:cNvPr>
          <p:cNvCxnSpPr>
            <a:stCxn id="43" idx="2"/>
          </p:cNvCxnSpPr>
          <p:nvPr/>
        </p:nvCxnSpPr>
        <p:spPr>
          <a:xfrm>
            <a:off x="7339013" y="5229225"/>
            <a:ext cx="379412" cy="5032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Přímá spojnice se šipkou 158">
            <a:extLst>
              <a:ext uri="{FF2B5EF4-FFF2-40B4-BE49-F238E27FC236}">
                <a16:creationId xmlns:a16="http://schemas.microsoft.com/office/drawing/2014/main" id="{9926DD02-BC03-4552-B890-38E81E4A6B14}"/>
              </a:ext>
            </a:extLst>
          </p:cNvPr>
          <p:cNvCxnSpPr>
            <a:stCxn id="44" idx="2"/>
          </p:cNvCxnSpPr>
          <p:nvPr/>
        </p:nvCxnSpPr>
        <p:spPr>
          <a:xfrm flipH="1">
            <a:off x="9336089" y="5229225"/>
            <a:ext cx="339725" cy="5032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Přímá spojnice se šipkou 161">
            <a:extLst>
              <a:ext uri="{FF2B5EF4-FFF2-40B4-BE49-F238E27FC236}">
                <a16:creationId xmlns:a16="http://schemas.microsoft.com/office/drawing/2014/main" id="{05BDA8B1-C812-4E07-8F04-A32AFCF29B15}"/>
              </a:ext>
            </a:extLst>
          </p:cNvPr>
          <p:cNvCxnSpPr>
            <a:stCxn id="29" idx="5"/>
          </p:cNvCxnSpPr>
          <p:nvPr/>
        </p:nvCxnSpPr>
        <p:spPr>
          <a:xfrm>
            <a:off x="8208963" y="4238625"/>
            <a:ext cx="74295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Přímá spojnice se šipkou 164">
            <a:extLst>
              <a:ext uri="{FF2B5EF4-FFF2-40B4-BE49-F238E27FC236}">
                <a16:creationId xmlns:a16="http://schemas.microsoft.com/office/drawing/2014/main" id="{1FACA27C-37A2-4D5F-A042-5AB5957E4228}"/>
              </a:ext>
            </a:extLst>
          </p:cNvPr>
          <p:cNvCxnSpPr/>
          <p:nvPr/>
        </p:nvCxnSpPr>
        <p:spPr>
          <a:xfrm>
            <a:off x="8759826" y="4043363"/>
            <a:ext cx="504825" cy="9572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Přímá spojnice se šipkou 167">
            <a:extLst>
              <a:ext uri="{FF2B5EF4-FFF2-40B4-BE49-F238E27FC236}">
                <a16:creationId xmlns:a16="http://schemas.microsoft.com/office/drawing/2014/main" id="{213D4F02-5423-4B59-A364-E0EBE2AF83B5}"/>
              </a:ext>
            </a:extLst>
          </p:cNvPr>
          <p:cNvCxnSpPr/>
          <p:nvPr/>
        </p:nvCxnSpPr>
        <p:spPr>
          <a:xfrm>
            <a:off x="9867900" y="3378200"/>
            <a:ext cx="44450" cy="15954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Přímá spojnice se šipkou 170">
            <a:extLst>
              <a:ext uri="{FF2B5EF4-FFF2-40B4-BE49-F238E27FC236}">
                <a16:creationId xmlns:a16="http://schemas.microsoft.com/office/drawing/2014/main" id="{D1021D4A-C32B-48B5-8238-4FA201F01C02}"/>
              </a:ext>
            </a:extLst>
          </p:cNvPr>
          <p:cNvCxnSpPr/>
          <p:nvPr/>
        </p:nvCxnSpPr>
        <p:spPr>
          <a:xfrm flipH="1">
            <a:off x="8399463" y="5114925"/>
            <a:ext cx="463550" cy="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45132" name="Skupina 177">
            <a:extLst>
              <a:ext uri="{FF2B5EF4-FFF2-40B4-BE49-F238E27FC236}">
                <a16:creationId xmlns:a16="http://schemas.microsoft.com/office/drawing/2014/main" id="{B383CA57-3AA6-401F-9B9B-0B3AAA7426BD}"/>
              </a:ext>
            </a:extLst>
          </p:cNvPr>
          <p:cNvGrpSpPr>
            <a:grpSpLocks/>
          </p:cNvGrpSpPr>
          <p:nvPr/>
        </p:nvGrpSpPr>
        <p:grpSpPr bwMode="auto">
          <a:xfrm>
            <a:off x="2474914" y="4746625"/>
            <a:ext cx="185737" cy="185738"/>
            <a:chOff x="-1404664" y="1180568"/>
            <a:chExt cx="914400" cy="914995"/>
          </a:xfrm>
        </p:grpSpPr>
        <p:sp>
          <p:nvSpPr>
            <p:cNvPr id="179" name="Ovál 178">
              <a:extLst>
                <a:ext uri="{FF2B5EF4-FFF2-40B4-BE49-F238E27FC236}">
                  <a16:creationId xmlns:a16="http://schemas.microsoft.com/office/drawing/2014/main" id="{782F5351-9758-4EB5-87A5-9E4E4829181B}"/>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0" name="Plus 179">
              <a:extLst>
                <a:ext uri="{FF2B5EF4-FFF2-40B4-BE49-F238E27FC236}">
                  <a16:creationId xmlns:a16="http://schemas.microsoft.com/office/drawing/2014/main" id="{0CA9B023-66F5-46F0-90DA-376260EB747E}"/>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3" name="Skupina 180">
            <a:extLst>
              <a:ext uri="{FF2B5EF4-FFF2-40B4-BE49-F238E27FC236}">
                <a16:creationId xmlns:a16="http://schemas.microsoft.com/office/drawing/2014/main" id="{54D6AB99-D546-4251-80CA-ABD4CD32C991}"/>
              </a:ext>
            </a:extLst>
          </p:cNvPr>
          <p:cNvGrpSpPr>
            <a:grpSpLocks/>
          </p:cNvGrpSpPr>
          <p:nvPr/>
        </p:nvGrpSpPr>
        <p:grpSpPr bwMode="auto">
          <a:xfrm>
            <a:off x="2768600" y="4597400"/>
            <a:ext cx="184150" cy="185738"/>
            <a:chOff x="-1404664" y="1180568"/>
            <a:chExt cx="914400" cy="914995"/>
          </a:xfrm>
        </p:grpSpPr>
        <p:sp>
          <p:nvSpPr>
            <p:cNvPr id="182" name="Ovál 181">
              <a:extLst>
                <a:ext uri="{FF2B5EF4-FFF2-40B4-BE49-F238E27FC236}">
                  <a16:creationId xmlns:a16="http://schemas.microsoft.com/office/drawing/2014/main" id="{DA941B54-43AE-4816-A2FF-CB6EED8015BB}"/>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3" name="Plus 182">
              <a:extLst>
                <a:ext uri="{FF2B5EF4-FFF2-40B4-BE49-F238E27FC236}">
                  <a16:creationId xmlns:a16="http://schemas.microsoft.com/office/drawing/2014/main" id="{2DD06CB7-6923-40C5-B019-AB5552667AB5}"/>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4" name="Skupina 187">
            <a:extLst>
              <a:ext uri="{FF2B5EF4-FFF2-40B4-BE49-F238E27FC236}">
                <a16:creationId xmlns:a16="http://schemas.microsoft.com/office/drawing/2014/main" id="{0D7C8E06-3999-43F3-8C16-F4CECDAD82B9}"/>
              </a:ext>
            </a:extLst>
          </p:cNvPr>
          <p:cNvGrpSpPr>
            <a:grpSpLocks/>
          </p:cNvGrpSpPr>
          <p:nvPr/>
        </p:nvGrpSpPr>
        <p:grpSpPr bwMode="auto">
          <a:xfrm>
            <a:off x="2552700" y="3979863"/>
            <a:ext cx="185738" cy="184150"/>
            <a:chOff x="-612576" y="3241291"/>
            <a:chExt cx="184546" cy="184546"/>
          </a:xfrm>
        </p:grpSpPr>
        <p:sp>
          <p:nvSpPr>
            <p:cNvPr id="185" name="Ovál 184">
              <a:extLst>
                <a:ext uri="{FF2B5EF4-FFF2-40B4-BE49-F238E27FC236}">
                  <a16:creationId xmlns:a16="http://schemas.microsoft.com/office/drawing/2014/main" id="{7B976BF0-51BA-46A9-B0D3-122307271778}"/>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7" name="Minus 186">
              <a:extLst>
                <a:ext uri="{FF2B5EF4-FFF2-40B4-BE49-F238E27FC236}">
                  <a16:creationId xmlns:a16="http://schemas.microsoft.com/office/drawing/2014/main" id="{34E32784-8DD5-4913-882D-1F1BBB026AB1}"/>
                </a:ext>
              </a:extLst>
            </p:cNvPr>
            <p:cNvSpPr/>
            <p:nvPr/>
          </p:nvSpPr>
          <p:spPr>
            <a:xfrm>
              <a:off x="-568411" y="3311291"/>
              <a:ext cx="97793"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5135" name="Skupina 188">
            <a:extLst>
              <a:ext uri="{FF2B5EF4-FFF2-40B4-BE49-F238E27FC236}">
                <a16:creationId xmlns:a16="http://schemas.microsoft.com/office/drawing/2014/main" id="{4491948B-8A6C-4A1B-9C79-4EEC8F38C9A5}"/>
              </a:ext>
            </a:extLst>
          </p:cNvPr>
          <p:cNvGrpSpPr>
            <a:grpSpLocks/>
          </p:cNvGrpSpPr>
          <p:nvPr/>
        </p:nvGrpSpPr>
        <p:grpSpPr bwMode="auto">
          <a:xfrm>
            <a:off x="3287713" y="4627564"/>
            <a:ext cx="184150" cy="185737"/>
            <a:chOff x="-1404664" y="1180568"/>
            <a:chExt cx="914400" cy="914995"/>
          </a:xfrm>
        </p:grpSpPr>
        <p:sp>
          <p:nvSpPr>
            <p:cNvPr id="190" name="Ovál 189">
              <a:extLst>
                <a:ext uri="{FF2B5EF4-FFF2-40B4-BE49-F238E27FC236}">
                  <a16:creationId xmlns:a16="http://schemas.microsoft.com/office/drawing/2014/main" id="{BB764CE1-AA00-49F7-9396-FE8AC82F50F2}"/>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1" name="Plus 190">
              <a:extLst>
                <a:ext uri="{FF2B5EF4-FFF2-40B4-BE49-F238E27FC236}">
                  <a16:creationId xmlns:a16="http://schemas.microsoft.com/office/drawing/2014/main" id="{7E85644C-C399-4DD5-886C-921BF0C1DE15}"/>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6" name="Skupina 191">
            <a:extLst>
              <a:ext uri="{FF2B5EF4-FFF2-40B4-BE49-F238E27FC236}">
                <a16:creationId xmlns:a16="http://schemas.microsoft.com/office/drawing/2014/main" id="{324754CA-405F-47AE-A080-1BA6F663B398}"/>
              </a:ext>
            </a:extLst>
          </p:cNvPr>
          <p:cNvGrpSpPr>
            <a:grpSpLocks/>
          </p:cNvGrpSpPr>
          <p:nvPr/>
        </p:nvGrpSpPr>
        <p:grpSpPr bwMode="auto">
          <a:xfrm>
            <a:off x="3735389" y="4567238"/>
            <a:ext cx="185737" cy="184150"/>
            <a:chOff x="-1404664" y="1180568"/>
            <a:chExt cx="914400" cy="914995"/>
          </a:xfrm>
        </p:grpSpPr>
        <p:sp>
          <p:nvSpPr>
            <p:cNvPr id="193" name="Ovál 192">
              <a:extLst>
                <a:ext uri="{FF2B5EF4-FFF2-40B4-BE49-F238E27FC236}">
                  <a16:creationId xmlns:a16="http://schemas.microsoft.com/office/drawing/2014/main" id="{61BD4950-EABA-4A85-9F2B-3BD8698E6091}"/>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4" name="Plus 193">
              <a:extLst>
                <a:ext uri="{FF2B5EF4-FFF2-40B4-BE49-F238E27FC236}">
                  <a16:creationId xmlns:a16="http://schemas.microsoft.com/office/drawing/2014/main" id="{90DF2DE7-8B49-48E5-87BA-A3865B7F3410}"/>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7" name="Skupina 194">
            <a:extLst>
              <a:ext uri="{FF2B5EF4-FFF2-40B4-BE49-F238E27FC236}">
                <a16:creationId xmlns:a16="http://schemas.microsoft.com/office/drawing/2014/main" id="{074C745B-5A63-4158-BEC2-AD47D8AA0275}"/>
              </a:ext>
            </a:extLst>
          </p:cNvPr>
          <p:cNvGrpSpPr>
            <a:grpSpLocks/>
          </p:cNvGrpSpPr>
          <p:nvPr/>
        </p:nvGrpSpPr>
        <p:grpSpPr bwMode="auto">
          <a:xfrm>
            <a:off x="3916364" y="4575175"/>
            <a:ext cx="185737" cy="184150"/>
            <a:chOff x="-612576" y="3241291"/>
            <a:chExt cx="184546" cy="184546"/>
          </a:xfrm>
        </p:grpSpPr>
        <p:sp>
          <p:nvSpPr>
            <p:cNvPr id="196" name="Ovál 195">
              <a:extLst>
                <a:ext uri="{FF2B5EF4-FFF2-40B4-BE49-F238E27FC236}">
                  <a16:creationId xmlns:a16="http://schemas.microsoft.com/office/drawing/2014/main" id="{98A845B8-DD14-440B-A18C-BB1DC8C4F2F5}"/>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7" name="Minus 196">
              <a:extLst>
                <a:ext uri="{FF2B5EF4-FFF2-40B4-BE49-F238E27FC236}">
                  <a16:creationId xmlns:a16="http://schemas.microsoft.com/office/drawing/2014/main" id="{D3E11143-54B4-484C-AA5A-B6A58A3409E7}"/>
                </a:ext>
              </a:extLst>
            </p:cNvPr>
            <p:cNvSpPr/>
            <p:nvPr/>
          </p:nvSpPr>
          <p:spPr>
            <a:xfrm>
              <a:off x="-568411" y="3311291"/>
              <a:ext cx="97794"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5138" name="Skupina 197">
            <a:extLst>
              <a:ext uri="{FF2B5EF4-FFF2-40B4-BE49-F238E27FC236}">
                <a16:creationId xmlns:a16="http://schemas.microsoft.com/office/drawing/2014/main" id="{4F282590-130E-4347-BB9F-9E66C3969943}"/>
              </a:ext>
            </a:extLst>
          </p:cNvPr>
          <p:cNvGrpSpPr>
            <a:grpSpLocks/>
          </p:cNvGrpSpPr>
          <p:nvPr/>
        </p:nvGrpSpPr>
        <p:grpSpPr bwMode="auto">
          <a:xfrm>
            <a:off x="3876675" y="5507039"/>
            <a:ext cx="185738" cy="185737"/>
            <a:chOff x="-1404664" y="1180568"/>
            <a:chExt cx="914400" cy="914995"/>
          </a:xfrm>
        </p:grpSpPr>
        <p:sp>
          <p:nvSpPr>
            <p:cNvPr id="199" name="Ovál 198">
              <a:extLst>
                <a:ext uri="{FF2B5EF4-FFF2-40B4-BE49-F238E27FC236}">
                  <a16:creationId xmlns:a16="http://schemas.microsoft.com/office/drawing/2014/main" id="{254049C0-63F3-494D-BD24-55A333BE5036}"/>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0" name="Plus 199">
              <a:extLst>
                <a:ext uri="{FF2B5EF4-FFF2-40B4-BE49-F238E27FC236}">
                  <a16:creationId xmlns:a16="http://schemas.microsoft.com/office/drawing/2014/main" id="{53615AD2-D14C-483E-921B-D7F73A32D192}"/>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39" name="Skupina 200">
            <a:extLst>
              <a:ext uri="{FF2B5EF4-FFF2-40B4-BE49-F238E27FC236}">
                <a16:creationId xmlns:a16="http://schemas.microsoft.com/office/drawing/2014/main" id="{BA2258CA-B813-41F2-A584-07C500E3994D}"/>
              </a:ext>
            </a:extLst>
          </p:cNvPr>
          <p:cNvGrpSpPr>
            <a:grpSpLocks/>
          </p:cNvGrpSpPr>
          <p:nvPr/>
        </p:nvGrpSpPr>
        <p:grpSpPr bwMode="auto">
          <a:xfrm>
            <a:off x="5232400" y="4597400"/>
            <a:ext cx="184150" cy="184150"/>
            <a:chOff x="-1404664" y="1180568"/>
            <a:chExt cx="914400" cy="914995"/>
          </a:xfrm>
        </p:grpSpPr>
        <p:sp>
          <p:nvSpPr>
            <p:cNvPr id="202" name="Ovál 201">
              <a:extLst>
                <a:ext uri="{FF2B5EF4-FFF2-40B4-BE49-F238E27FC236}">
                  <a16:creationId xmlns:a16="http://schemas.microsoft.com/office/drawing/2014/main" id="{E55B1D29-2139-4ACE-916F-ECC0E99F4229}"/>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3" name="Plus 202">
              <a:extLst>
                <a:ext uri="{FF2B5EF4-FFF2-40B4-BE49-F238E27FC236}">
                  <a16:creationId xmlns:a16="http://schemas.microsoft.com/office/drawing/2014/main" id="{665AB972-C0BA-4E78-A53C-16C42792980E}"/>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cxnSp>
        <p:nvCxnSpPr>
          <p:cNvPr id="204" name="Přímá spojnice se šipkou 203">
            <a:extLst>
              <a:ext uri="{FF2B5EF4-FFF2-40B4-BE49-F238E27FC236}">
                <a16:creationId xmlns:a16="http://schemas.microsoft.com/office/drawing/2014/main" id="{E7A95587-3AC0-42FA-B1B5-7A5F599D450C}"/>
              </a:ext>
            </a:extLst>
          </p:cNvPr>
          <p:cNvCxnSpPr/>
          <p:nvPr/>
        </p:nvCxnSpPr>
        <p:spPr>
          <a:xfrm flipH="1">
            <a:off x="5922964" y="4497389"/>
            <a:ext cx="1587" cy="5032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5141" name="Skupina 206">
            <a:extLst>
              <a:ext uri="{FF2B5EF4-FFF2-40B4-BE49-F238E27FC236}">
                <a16:creationId xmlns:a16="http://schemas.microsoft.com/office/drawing/2014/main" id="{D82EB049-373A-4F95-8829-F2833A9F4A92}"/>
              </a:ext>
            </a:extLst>
          </p:cNvPr>
          <p:cNvGrpSpPr>
            <a:grpSpLocks/>
          </p:cNvGrpSpPr>
          <p:nvPr/>
        </p:nvGrpSpPr>
        <p:grpSpPr bwMode="auto">
          <a:xfrm>
            <a:off x="5737225" y="4673600"/>
            <a:ext cx="184150" cy="185738"/>
            <a:chOff x="-1404664" y="1180568"/>
            <a:chExt cx="914400" cy="914995"/>
          </a:xfrm>
        </p:grpSpPr>
        <p:sp>
          <p:nvSpPr>
            <p:cNvPr id="208" name="Ovál 207">
              <a:extLst>
                <a:ext uri="{FF2B5EF4-FFF2-40B4-BE49-F238E27FC236}">
                  <a16:creationId xmlns:a16="http://schemas.microsoft.com/office/drawing/2014/main" id="{C4D4A41A-DA96-489D-B695-EF9245782FD7}"/>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09" name="Plus 208">
              <a:extLst>
                <a:ext uri="{FF2B5EF4-FFF2-40B4-BE49-F238E27FC236}">
                  <a16:creationId xmlns:a16="http://schemas.microsoft.com/office/drawing/2014/main" id="{EF699009-D25F-4E9E-8542-847D09EC8E36}"/>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2" name="Skupina 209">
            <a:extLst>
              <a:ext uri="{FF2B5EF4-FFF2-40B4-BE49-F238E27FC236}">
                <a16:creationId xmlns:a16="http://schemas.microsoft.com/office/drawing/2014/main" id="{D72C807F-C0E2-4172-8829-5A873680266F}"/>
              </a:ext>
            </a:extLst>
          </p:cNvPr>
          <p:cNvGrpSpPr>
            <a:grpSpLocks/>
          </p:cNvGrpSpPr>
          <p:nvPr/>
        </p:nvGrpSpPr>
        <p:grpSpPr bwMode="auto">
          <a:xfrm>
            <a:off x="5842000" y="4605338"/>
            <a:ext cx="184150" cy="184150"/>
            <a:chOff x="-612576" y="3241291"/>
            <a:chExt cx="184546" cy="184546"/>
          </a:xfrm>
        </p:grpSpPr>
        <p:sp>
          <p:nvSpPr>
            <p:cNvPr id="211" name="Ovál 210">
              <a:extLst>
                <a:ext uri="{FF2B5EF4-FFF2-40B4-BE49-F238E27FC236}">
                  <a16:creationId xmlns:a16="http://schemas.microsoft.com/office/drawing/2014/main" id="{DE8C7712-586E-47AB-8C4B-21CB349769AD}"/>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2" name="Minus 211">
              <a:extLst>
                <a:ext uri="{FF2B5EF4-FFF2-40B4-BE49-F238E27FC236}">
                  <a16:creationId xmlns:a16="http://schemas.microsoft.com/office/drawing/2014/main" id="{CE6E704E-D035-44D7-981C-1AAD93222C82}"/>
                </a:ext>
              </a:extLst>
            </p:cNvPr>
            <p:cNvSpPr/>
            <p:nvPr/>
          </p:nvSpPr>
          <p:spPr>
            <a:xfrm>
              <a:off x="-568030" y="3311291"/>
              <a:ext cx="97046"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sp>
        <p:nvSpPr>
          <p:cNvPr id="217" name="Volný tvar 216">
            <a:extLst>
              <a:ext uri="{FF2B5EF4-FFF2-40B4-BE49-F238E27FC236}">
                <a16:creationId xmlns:a16="http://schemas.microsoft.com/office/drawing/2014/main" id="{3D908CAF-40C7-402F-B339-4359FA4CE092}"/>
              </a:ext>
            </a:extLst>
          </p:cNvPr>
          <p:cNvSpPr/>
          <p:nvPr/>
        </p:nvSpPr>
        <p:spPr>
          <a:xfrm>
            <a:off x="5829301" y="4302125"/>
            <a:ext cx="104775" cy="204788"/>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18" name="Přímá spojnice se šipkou 217">
            <a:extLst>
              <a:ext uri="{FF2B5EF4-FFF2-40B4-BE49-F238E27FC236}">
                <a16:creationId xmlns:a16="http://schemas.microsoft.com/office/drawing/2014/main" id="{29D1B37A-D7DC-486A-891B-10D657E14923}"/>
              </a:ext>
            </a:extLst>
          </p:cNvPr>
          <p:cNvCxnSpPr/>
          <p:nvPr/>
        </p:nvCxnSpPr>
        <p:spPr>
          <a:xfrm flipH="1">
            <a:off x="5934076" y="3500438"/>
            <a:ext cx="4763" cy="81280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5145" name="Skupina 219">
            <a:extLst>
              <a:ext uri="{FF2B5EF4-FFF2-40B4-BE49-F238E27FC236}">
                <a16:creationId xmlns:a16="http://schemas.microsoft.com/office/drawing/2014/main" id="{D69C526A-7E9C-4E8F-B4A2-5ECC21DA48CE}"/>
              </a:ext>
            </a:extLst>
          </p:cNvPr>
          <p:cNvGrpSpPr>
            <a:grpSpLocks/>
          </p:cNvGrpSpPr>
          <p:nvPr/>
        </p:nvGrpSpPr>
        <p:grpSpPr bwMode="auto">
          <a:xfrm>
            <a:off x="6026150" y="5149850"/>
            <a:ext cx="184150" cy="184150"/>
            <a:chOff x="-1404664" y="1180568"/>
            <a:chExt cx="914400" cy="914995"/>
          </a:xfrm>
        </p:grpSpPr>
        <p:sp>
          <p:nvSpPr>
            <p:cNvPr id="221" name="Ovál 220">
              <a:extLst>
                <a:ext uri="{FF2B5EF4-FFF2-40B4-BE49-F238E27FC236}">
                  <a16:creationId xmlns:a16="http://schemas.microsoft.com/office/drawing/2014/main" id="{4CE3080F-FDC5-49D3-A3C4-88121C316579}"/>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2" name="Plus 221">
              <a:extLst>
                <a:ext uri="{FF2B5EF4-FFF2-40B4-BE49-F238E27FC236}">
                  <a16:creationId xmlns:a16="http://schemas.microsoft.com/office/drawing/2014/main" id="{4FB00EA7-B4F3-4F78-9154-E8244DF4AB27}"/>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6" name="Skupina 222">
            <a:extLst>
              <a:ext uri="{FF2B5EF4-FFF2-40B4-BE49-F238E27FC236}">
                <a16:creationId xmlns:a16="http://schemas.microsoft.com/office/drawing/2014/main" id="{5C503130-0708-4A02-A087-7235EBD38BAB}"/>
              </a:ext>
            </a:extLst>
          </p:cNvPr>
          <p:cNvGrpSpPr>
            <a:grpSpLocks/>
          </p:cNvGrpSpPr>
          <p:nvPr/>
        </p:nvGrpSpPr>
        <p:grpSpPr bwMode="auto">
          <a:xfrm>
            <a:off x="6075363" y="4572000"/>
            <a:ext cx="184150" cy="184150"/>
            <a:chOff x="-1404664" y="1180568"/>
            <a:chExt cx="914400" cy="914995"/>
          </a:xfrm>
        </p:grpSpPr>
        <p:sp>
          <p:nvSpPr>
            <p:cNvPr id="224" name="Ovál 223">
              <a:extLst>
                <a:ext uri="{FF2B5EF4-FFF2-40B4-BE49-F238E27FC236}">
                  <a16:creationId xmlns:a16="http://schemas.microsoft.com/office/drawing/2014/main" id="{B50357E0-6E31-40C0-877A-4C96ED0297EF}"/>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5" name="Plus 224">
              <a:extLst>
                <a:ext uri="{FF2B5EF4-FFF2-40B4-BE49-F238E27FC236}">
                  <a16:creationId xmlns:a16="http://schemas.microsoft.com/office/drawing/2014/main" id="{8AF8CF27-0451-4D95-91D4-8CF4652FAC6E}"/>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7" name="Skupina 225">
            <a:extLst>
              <a:ext uri="{FF2B5EF4-FFF2-40B4-BE49-F238E27FC236}">
                <a16:creationId xmlns:a16="http://schemas.microsoft.com/office/drawing/2014/main" id="{DB402AEA-CDC6-4D5D-B80E-7074E159D1AF}"/>
              </a:ext>
            </a:extLst>
          </p:cNvPr>
          <p:cNvGrpSpPr>
            <a:grpSpLocks/>
          </p:cNvGrpSpPr>
          <p:nvPr/>
        </p:nvGrpSpPr>
        <p:grpSpPr bwMode="auto">
          <a:xfrm>
            <a:off x="6364288" y="4521200"/>
            <a:ext cx="184150" cy="185738"/>
            <a:chOff x="-1404664" y="1180568"/>
            <a:chExt cx="914400" cy="914995"/>
          </a:xfrm>
        </p:grpSpPr>
        <p:sp>
          <p:nvSpPr>
            <p:cNvPr id="227" name="Ovál 226">
              <a:extLst>
                <a:ext uri="{FF2B5EF4-FFF2-40B4-BE49-F238E27FC236}">
                  <a16:creationId xmlns:a16="http://schemas.microsoft.com/office/drawing/2014/main" id="{68EFAB61-84E3-4217-AEE5-DAB73D099CDF}"/>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8" name="Plus 227">
              <a:extLst>
                <a:ext uri="{FF2B5EF4-FFF2-40B4-BE49-F238E27FC236}">
                  <a16:creationId xmlns:a16="http://schemas.microsoft.com/office/drawing/2014/main" id="{1D096460-A608-4101-82A1-688EB0030E77}"/>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8" name="Skupina 228">
            <a:extLst>
              <a:ext uri="{FF2B5EF4-FFF2-40B4-BE49-F238E27FC236}">
                <a16:creationId xmlns:a16="http://schemas.microsoft.com/office/drawing/2014/main" id="{9EDCDC9E-E7AF-4EDA-B89D-F02645AA78F4}"/>
              </a:ext>
            </a:extLst>
          </p:cNvPr>
          <p:cNvGrpSpPr>
            <a:grpSpLocks/>
          </p:cNvGrpSpPr>
          <p:nvPr/>
        </p:nvGrpSpPr>
        <p:grpSpPr bwMode="auto">
          <a:xfrm>
            <a:off x="6846889" y="4535488"/>
            <a:ext cx="185737" cy="184150"/>
            <a:chOff x="-1404664" y="1180568"/>
            <a:chExt cx="914400" cy="914995"/>
          </a:xfrm>
        </p:grpSpPr>
        <p:sp>
          <p:nvSpPr>
            <p:cNvPr id="230" name="Ovál 229">
              <a:extLst>
                <a:ext uri="{FF2B5EF4-FFF2-40B4-BE49-F238E27FC236}">
                  <a16:creationId xmlns:a16="http://schemas.microsoft.com/office/drawing/2014/main" id="{7702899B-2CCE-4C29-8D0D-8EE3715CE2B8}"/>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1" name="Plus 230">
              <a:extLst>
                <a:ext uri="{FF2B5EF4-FFF2-40B4-BE49-F238E27FC236}">
                  <a16:creationId xmlns:a16="http://schemas.microsoft.com/office/drawing/2014/main" id="{7F622A42-1030-474B-B565-E6AA222D9F65}"/>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49" name="Skupina 231">
            <a:extLst>
              <a:ext uri="{FF2B5EF4-FFF2-40B4-BE49-F238E27FC236}">
                <a16:creationId xmlns:a16="http://schemas.microsoft.com/office/drawing/2014/main" id="{6D26F228-9576-44CD-BC49-04BF832E4BBB}"/>
              </a:ext>
            </a:extLst>
          </p:cNvPr>
          <p:cNvGrpSpPr>
            <a:grpSpLocks/>
          </p:cNvGrpSpPr>
          <p:nvPr/>
        </p:nvGrpSpPr>
        <p:grpSpPr bwMode="auto">
          <a:xfrm>
            <a:off x="7496175" y="4540250"/>
            <a:ext cx="184150" cy="184150"/>
            <a:chOff x="-612576" y="3241291"/>
            <a:chExt cx="184546" cy="184546"/>
          </a:xfrm>
        </p:grpSpPr>
        <p:sp>
          <p:nvSpPr>
            <p:cNvPr id="233" name="Ovál 232">
              <a:extLst>
                <a:ext uri="{FF2B5EF4-FFF2-40B4-BE49-F238E27FC236}">
                  <a16:creationId xmlns:a16="http://schemas.microsoft.com/office/drawing/2014/main" id="{2D27E0F8-8F1B-4FA7-88AE-AFCAE5CC5F61}"/>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4" name="Minus 233">
              <a:extLst>
                <a:ext uri="{FF2B5EF4-FFF2-40B4-BE49-F238E27FC236}">
                  <a16:creationId xmlns:a16="http://schemas.microsoft.com/office/drawing/2014/main" id="{DA6D062E-3F33-4AD0-9A75-C382C52FE76D}"/>
                </a:ext>
              </a:extLst>
            </p:cNvPr>
            <p:cNvSpPr/>
            <p:nvPr/>
          </p:nvSpPr>
          <p:spPr>
            <a:xfrm>
              <a:off x="-568030" y="3311291"/>
              <a:ext cx="97046"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5150" name="Skupina 236">
            <a:extLst>
              <a:ext uri="{FF2B5EF4-FFF2-40B4-BE49-F238E27FC236}">
                <a16:creationId xmlns:a16="http://schemas.microsoft.com/office/drawing/2014/main" id="{5C62C177-C17F-4583-953F-4B417DC183A4}"/>
              </a:ext>
            </a:extLst>
          </p:cNvPr>
          <p:cNvGrpSpPr>
            <a:grpSpLocks/>
          </p:cNvGrpSpPr>
          <p:nvPr/>
        </p:nvGrpSpPr>
        <p:grpSpPr bwMode="auto">
          <a:xfrm>
            <a:off x="8382000" y="4572000"/>
            <a:ext cx="184150" cy="184150"/>
            <a:chOff x="-612576" y="3241291"/>
            <a:chExt cx="184546" cy="184546"/>
          </a:xfrm>
        </p:grpSpPr>
        <p:sp>
          <p:nvSpPr>
            <p:cNvPr id="238" name="Ovál 237">
              <a:extLst>
                <a:ext uri="{FF2B5EF4-FFF2-40B4-BE49-F238E27FC236}">
                  <a16:creationId xmlns:a16="http://schemas.microsoft.com/office/drawing/2014/main" id="{BAD6CF76-B91D-423B-980D-E2289DF9BA01}"/>
                </a:ext>
              </a:extLst>
            </p:cNvPr>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39" name="Minus 238">
              <a:extLst>
                <a:ext uri="{FF2B5EF4-FFF2-40B4-BE49-F238E27FC236}">
                  <a16:creationId xmlns:a16="http://schemas.microsoft.com/office/drawing/2014/main" id="{802EEE73-5D52-4037-A342-0BA4E6F1FA1C}"/>
                </a:ext>
              </a:extLst>
            </p:cNvPr>
            <p:cNvSpPr/>
            <p:nvPr/>
          </p:nvSpPr>
          <p:spPr>
            <a:xfrm>
              <a:off x="-568030" y="3311291"/>
              <a:ext cx="97046" cy="44546"/>
            </a:xfrm>
            <a:prstGeom prst="mathMinus">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5151" name="Skupina 239">
            <a:extLst>
              <a:ext uri="{FF2B5EF4-FFF2-40B4-BE49-F238E27FC236}">
                <a16:creationId xmlns:a16="http://schemas.microsoft.com/office/drawing/2014/main" id="{42C0E9BA-2C5F-435C-9F3D-E87E54515628}"/>
              </a:ext>
            </a:extLst>
          </p:cNvPr>
          <p:cNvGrpSpPr>
            <a:grpSpLocks/>
          </p:cNvGrpSpPr>
          <p:nvPr/>
        </p:nvGrpSpPr>
        <p:grpSpPr bwMode="auto">
          <a:xfrm>
            <a:off x="8616950" y="5135564"/>
            <a:ext cx="184150" cy="185737"/>
            <a:chOff x="-1404664" y="1180568"/>
            <a:chExt cx="914400" cy="914995"/>
          </a:xfrm>
        </p:grpSpPr>
        <p:sp>
          <p:nvSpPr>
            <p:cNvPr id="241" name="Ovál 240">
              <a:extLst>
                <a:ext uri="{FF2B5EF4-FFF2-40B4-BE49-F238E27FC236}">
                  <a16:creationId xmlns:a16="http://schemas.microsoft.com/office/drawing/2014/main" id="{677F4205-3F9B-43B3-AE1D-CB378B65C0A4}"/>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2" name="Plus 241">
              <a:extLst>
                <a:ext uri="{FF2B5EF4-FFF2-40B4-BE49-F238E27FC236}">
                  <a16:creationId xmlns:a16="http://schemas.microsoft.com/office/drawing/2014/main" id="{660B535B-DE0C-4762-BA3B-464EA230096F}"/>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52" name="Skupina 242">
            <a:extLst>
              <a:ext uri="{FF2B5EF4-FFF2-40B4-BE49-F238E27FC236}">
                <a16:creationId xmlns:a16="http://schemas.microsoft.com/office/drawing/2014/main" id="{8F476118-FF9F-4D12-A894-398BA233FB90}"/>
              </a:ext>
            </a:extLst>
          </p:cNvPr>
          <p:cNvGrpSpPr>
            <a:grpSpLocks/>
          </p:cNvGrpSpPr>
          <p:nvPr/>
        </p:nvGrpSpPr>
        <p:grpSpPr bwMode="auto">
          <a:xfrm>
            <a:off x="9115425" y="4551364"/>
            <a:ext cx="184150" cy="185737"/>
            <a:chOff x="-1404664" y="1180568"/>
            <a:chExt cx="914400" cy="914995"/>
          </a:xfrm>
        </p:grpSpPr>
        <p:sp>
          <p:nvSpPr>
            <p:cNvPr id="244" name="Ovál 243">
              <a:extLst>
                <a:ext uri="{FF2B5EF4-FFF2-40B4-BE49-F238E27FC236}">
                  <a16:creationId xmlns:a16="http://schemas.microsoft.com/office/drawing/2014/main" id="{B339B167-CB2A-405D-BF82-B3E382A6033B}"/>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5" name="Plus 244">
              <a:extLst>
                <a:ext uri="{FF2B5EF4-FFF2-40B4-BE49-F238E27FC236}">
                  <a16:creationId xmlns:a16="http://schemas.microsoft.com/office/drawing/2014/main" id="{A890F320-2D49-431B-B6B4-45EAEE4F9B54}"/>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grpSp>
        <p:nvGrpSpPr>
          <p:cNvPr id="45153" name="Skupina 245">
            <a:extLst>
              <a:ext uri="{FF2B5EF4-FFF2-40B4-BE49-F238E27FC236}">
                <a16:creationId xmlns:a16="http://schemas.microsoft.com/office/drawing/2014/main" id="{D648605D-0F91-42A4-99F7-407AD235465C}"/>
              </a:ext>
            </a:extLst>
          </p:cNvPr>
          <p:cNvGrpSpPr>
            <a:grpSpLocks/>
          </p:cNvGrpSpPr>
          <p:nvPr/>
        </p:nvGrpSpPr>
        <p:grpSpPr bwMode="auto">
          <a:xfrm>
            <a:off x="9918700" y="4564064"/>
            <a:ext cx="185738" cy="185737"/>
            <a:chOff x="-1404664" y="1180568"/>
            <a:chExt cx="914400" cy="914995"/>
          </a:xfrm>
        </p:grpSpPr>
        <p:sp>
          <p:nvSpPr>
            <p:cNvPr id="247" name="Ovál 246">
              <a:extLst>
                <a:ext uri="{FF2B5EF4-FFF2-40B4-BE49-F238E27FC236}">
                  <a16:creationId xmlns:a16="http://schemas.microsoft.com/office/drawing/2014/main" id="{E533664B-0339-4C69-A18C-B4A662E3D8BB}"/>
                </a:ext>
              </a:extLst>
            </p:cNvPr>
            <p:cNvSpPr/>
            <p:nvPr/>
          </p:nvSpPr>
          <p:spPr>
            <a:xfrm>
              <a:off x="-1404664" y="1180568"/>
              <a:ext cx="914400" cy="91499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48" name="Plus 247">
              <a:extLst>
                <a:ext uri="{FF2B5EF4-FFF2-40B4-BE49-F238E27FC236}">
                  <a16:creationId xmlns:a16="http://schemas.microsoft.com/office/drawing/2014/main" id="{480C884D-35C0-4E9D-A552-497E88120D72}"/>
                </a:ext>
              </a:extLst>
            </p:cNvPr>
            <p:cNvSpPr/>
            <p:nvPr/>
          </p:nvSpPr>
          <p:spPr>
            <a:xfrm>
              <a:off x="-1404664" y="1180568"/>
              <a:ext cx="914400" cy="914995"/>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grpSp>
      <p:cxnSp>
        <p:nvCxnSpPr>
          <p:cNvPr id="249" name="Přímá spojnice se šipkou 248">
            <a:extLst>
              <a:ext uri="{FF2B5EF4-FFF2-40B4-BE49-F238E27FC236}">
                <a16:creationId xmlns:a16="http://schemas.microsoft.com/office/drawing/2014/main" id="{C480C540-8D92-4A64-A722-19A19ED59364}"/>
              </a:ext>
            </a:extLst>
          </p:cNvPr>
          <p:cNvCxnSpPr/>
          <p:nvPr/>
        </p:nvCxnSpPr>
        <p:spPr>
          <a:xfrm flipH="1">
            <a:off x="6743701" y="3078163"/>
            <a:ext cx="2889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Volný tvar 250">
            <a:extLst>
              <a:ext uri="{FF2B5EF4-FFF2-40B4-BE49-F238E27FC236}">
                <a16:creationId xmlns:a16="http://schemas.microsoft.com/office/drawing/2014/main" id="{7FD990A7-E9C8-45A0-98D5-5C3FC9E1616F}"/>
              </a:ext>
            </a:extLst>
          </p:cNvPr>
          <p:cNvSpPr/>
          <p:nvPr/>
        </p:nvSpPr>
        <p:spPr>
          <a:xfrm rot="5400000">
            <a:off x="7068345" y="2937670"/>
            <a:ext cx="104775" cy="20478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53" name="Přímá spojnice se šipkou 252">
            <a:extLst>
              <a:ext uri="{FF2B5EF4-FFF2-40B4-BE49-F238E27FC236}">
                <a16:creationId xmlns:a16="http://schemas.microsoft.com/office/drawing/2014/main" id="{9BA33B9D-DD08-41C1-80B8-F84B218A408F}"/>
              </a:ext>
            </a:extLst>
          </p:cNvPr>
          <p:cNvCxnSpPr/>
          <p:nvPr/>
        </p:nvCxnSpPr>
        <p:spPr>
          <a:xfrm flipH="1">
            <a:off x="7208839" y="3082925"/>
            <a:ext cx="428625"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6" name="Volný tvar 255">
            <a:extLst>
              <a:ext uri="{FF2B5EF4-FFF2-40B4-BE49-F238E27FC236}">
                <a16:creationId xmlns:a16="http://schemas.microsoft.com/office/drawing/2014/main" id="{F6815CFE-AD26-47C3-A4D7-84307808BF73}"/>
              </a:ext>
            </a:extLst>
          </p:cNvPr>
          <p:cNvSpPr/>
          <p:nvPr/>
        </p:nvSpPr>
        <p:spPr>
          <a:xfrm rot="5400000">
            <a:off x="7674770" y="2937670"/>
            <a:ext cx="104775" cy="20478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57" name="Přímá spojnice se šipkou 256">
            <a:extLst>
              <a:ext uri="{FF2B5EF4-FFF2-40B4-BE49-F238E27FC236}">
                <a16:creationId xmlns:a16="http://schemas.microsoft.com/office/drawing/2014/main" id="{CDC4C5A9-7558-4487-AB7D-A0100DF2745E}"/>
              </a:ext>
            </a:extLst>
          </p:cNvPr>
          <p:cNvCxnSpPr/>
          <p:nvPr/>
        </p:nvCxnSpPr>
        <p:spPr>
          <a:xfrm flipH="1">
            <a:off x="7815263" y="3082925"/>
            <a:ext cx="296862"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9" name="Volný tvar 258">
            <a:extLst>
              <a:ext uri="{FF2B5EF4-FFF2-40B4-BE49-F238E27FC236}">
                <a16:creationId xmlns:a16="http://schemas.microsoft.com/office/drawing/2014/main" id="{318607AE-4755-47B1-8A19-8818B1A0A158}"/>
              </a:ext>
            </a:extLst>
          </p:cNvPr>
          <p:cNvSpPr/>
          <p:nvPr/>
        </p:nvSpPr>
        <p:spPr>
          <a:xfrm rot="5400000">
            <a:off x="8124826" y="2967039"/>
            <a:ext cx="106363" cy="16033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60" name="Volný tvar 259">
            <a:extLst>
              <a:ext uri="{FF2B5EF4-FFF2-40B4-BE49-F238E27FC236}">
                <a16:creationId xmlns:a16="http://schemas.microsoft.com/office/drawing/2014/main" id="{47B1EF5A-DDB2-4871-A1FE-366A91D1C105}"/>
              </a:ext>
            </a:extLst>
          </p:cNvPr>
          <p:cNvSpPr/>
          <p:nvPr/>
        </p:nvSpPr>
        <p:spPr>
          <a:xfrm rot="5400000">
            <a:off x="8382001" y="2971801"/>
            <a:ext cx="106362" cy="16033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61" name="Přímá spojnice se šipkou 260">
            <a:extLst>
              <a:ext uri="{FF2B5EF4-FFF2-40B4-BE49-F238E27FC236}">
                <a16:creationId xmlns:a16="http://schemas.microsoft.com/office/drawing/2014/main" id="{ED6C1626-2555-41E5-B03D-10CA8059F3B9}"/>
              </a:ext>
            </a:extLst>
          </p:cNvPr>
          <p:cNvCxnSpPr/>
          <p:nvPr/>
        </p:nvCxnSpPr>
        <p:spPr>
          <a:xfrm flipH="1">
            <a:off x="8245476" y="3094038"/>
            <a:ext cx="123825"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Přímá spojnice se šipkou 263">
            <a:extLst>
              <a:ext uri="{FF2B5EF4-FFF2-40B4-BE49-F238E27FC236}">
                <a16:creationId xmlns:a16="http://schemas.microsoft.com/office/drawing/2014/main" id="{7D0C0DF6-4BC4-410B-9444-51D5B2803A32}"/>
              </a:ext>
            </a:extLst>
          </p:cNvPr>
          <p:cNvCxnSpPr/>
          <p:nvPr/>
        </p:nvCxnSpPr>
        <p:spPr>
          <a:xfrm flipH="1">
            <a:off x="8505826" y="3095625"/>
            <a:ext cx="123825"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5" name="Přímá spojnice se šipkou 264">
            <a:extLst>
              <a:ext uri="{FF2B5EF4-FFF2-40B4-BE49-F238E27FC236}">
                <a16:creationId xmlns:a16="http://schemas.microsoft.com/office/drawing/2014/main" id="{CAD6BA86-777B-47E9-9FF9-E4B245B22B89}"/>
              </a:ext>
            </a:extLst>
          </p:cNvPr>
          <p:cNvCxnSpPr/>
          <p:nvPr/>
        </p:nvCxnSpPr>
        <p:spPr>
          <a:xfrm>
            <a:off x="8616950" y="3082925"/>
            <a:ext cx="0" cy="12700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46BFC748-6ECC-4C14-B855-8CA10081F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5475" y="6237288"/>
            <a:ext cx="966788" cy="347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7" name="Text Box 4">
            <a:extLst>
              <a:ext uri="{FF2B5EF4-FFF2-40B4-BE49-F238E27FC236}">
                <a16:creationId xmlns:a16="http://schemas.microsoft.com/office/drawing/2014/main" id="{895DBB62-A8CD-4BDE-8131-17FE88B16C0A}"/>
              </a:ext>
            </a:extLst>
          </p:cNvPr>
          <p:cNvSpPr txBox="1">
            <a:spLocks noChangeArrowheads="1"/>
          </p:cNvSpPr>
          <p:nvPr/>
        </p:nvSpPr>
        <p:spPr bwMode="auto">
          <a:xfrm>
            <a:off x="1611313" y="6165851"/>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en-GB" altLang="cs-CZ" sz="1100" b="1">
                <a:solidFill>
                  <a:srgbClr val="000000"/>
                </a:solidFill>
                <a:ea typeface="msgothic"/>
                <a:cs typeface="msgothic"/>
              </a:rPr>
              <a:t>Hochberg Z et al. Endocrine Reviews 2011;32:159-224</a:t>
            </a:r>
          </a:p>
        </p:txBody>
      </p:sp>
      <p:sp>
        <p:nvSpPr>
          <p:cNvPr id="47108" name="Text Box 5">
            <a:extLst>
              <a:ext uri="{FF2B5EF4-FFF2-40B4-BE49-F238E27FC236}">
                <a16:creationId xmlns:a16="http://schemas.microsoft.com/office/drawing/2014/main" id="{1321B145-FCD2-4730-950F-B57F7F444292}"/>
              </a:ext>
            </a:extLst>
          </p:cNvPr>
          <p:cNvSpPr txBox="1">
            <a:spLocks noChangeArrowheads="1"/>
          </p:cNvSpPr>
          <p:nvPr/>
        </p:nvSpPr>
        <p:spPr bwMode="auto">
          <a:xfrm>
            <a:off x="1622426" y="6381751"/>
            <a:ext cx="49307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9pPr>
          </a:lstStyle>
          <a:p>
            <a:pPr eaLnBrk="1" hangingPunct="1"/>
            <a:r>
              <a:rPr lang="en-GB" altLang="cs-CZ" sz="900">
                <a:solidFill>
                  <a:srgbClr val="000000"/>
                </a:solidFill>
                <a:ea typeface="msgothic"/>
                <a:cs typeface="msgothic"/>
              </a:rPr>
              <a:t>©2011 by Endocrine Society</a:t>
            </a:r>
          </a:p>
        </p:txBody>
      </p:sp>
      <p:sp>
        <p:nvSpPr>
          <p:cNvPr id="47109" name="TextBox 40">
            <a:extLst>
              <a:ext uri="{FF2B5EF4-FFF2-40B4-BE49-F238E27FC236}">
                <a16:creationId xmlns:a16="http://schemas.microsoft.com/office/drawing/2014/main" id="{A6E067AC-AB04-4873-AA78-D884299C0AE0}"/>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42" name="Nadpis 1">
            <a:extLst>
              <a:ext uri="{FF2B5EF4-FFF2-40B4-BE49-F238E27FC236}">
                <a16:creationId xmlns:a16="http://schemas.microsoft.com/office/drawing/2014/main" id="{517300AA-A98B-4ABB-92EC-662A9D31B23F}"/>
              </a:ext>
            </a:extLst>
          </p:cNvPr>
          <p:cNvSpPr txBox="1">
            <a:spLocks/>
          </p:cNvSpPr>
          <p:nvPr/>
        </p:nvSpPr>
        <p:spPr>
          <a:xfrm>
            <a:off x="53976" y="1428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Fetální modelování</a:t>
            </a:r>
            <a:r>
              <a:rPr lang="cs-CZ" sz="2800" b="1" dirty="0">
                <a:solidFill>
                  <a:schemeClr val="tx2"/>
                </a:solidFill>
              </a:rPr>
              <a:t> </a:t>
            </a:r>
            <a:r>
              <a:rPr lang="cs-CZ" sz="2000" b="1" dirty="0">
                <a:solidFill>
                  <a:schemeClr val="tx2"/>
                </a:solidFill>
              </a:rPr>
              <a:t>– patofyziologie</a:t>
            </a:r>
            <a:endParaRPr lang="cs-CZ" sz="4000" b="1" dirty="0">
              <a:solidFill>
                <a:schemeClr val="tx2"/>
              </a:solidFill>
            </a:endParaRPr>
          </a:p>
        </p:txBody>
      </p:sp>
      <p:grpSp>
        <p:nvGrpSpPr>
          <p:cNvPr id="47111" name="Group 42">
            <a:extLst>
              <a:ext uri="{FF2B5EF4-FFF2-40B4-BE49-F238E27FC236}">
                <a16:creationId xmlns:a16="http://schemas.microsoft.com/office/drawing/2014/main" id="{3B013257-F278-45E1-A441-CDABB908F09D}"/>
              </a:ext>
            </a:extLst>
          </p:cNvPr>
          <p:cNvGrpSpPr>
            <a:grpSpLocks/>
          </p:cNvGrpSpPr>
          <p:nvPr/>
        </p:nvGrpSpPr>
        <p:grpSpPr bwMode="auto">
          <a:xfrm>
            <a:off x="1765301" y="1506538"/>
            <a:ext cx="8723313" cy="4514850"/>
            <a:chOff x="97920" y="1362254"/>
            <a:chExt cx="8722552" cy="4515018"/>
          </a:xfrm>
        </p:grpSpPr>
        <p:sp>
          <p:nvSpPr>
            <p:cNvPr id="44" name="Obdélník 1">
              <a:extLst>
                <a:ext uri="{FF2B5EF4-FFF2-40B4-BE49-F238E27FC236}">
                  <a16:creationId xmlns:a16="http://schemas.microsoft.com/office/drawing/2014/main" id="{FB6E25C7-7EA3-47A2-A0E2-089B66FA0539}"/>
                </a:ext>
              </a:extLst>
            </p:cNvPr>
            <p:cNvSpPr/>
            <p:nvPr/>
          </p:nvSpPr>
          <p:spPr>
            <a:xfrm>
              <a:off x="2629762" y="1362254"/>
              <a:ext cx="2158812" cy="4176867"/>
            </a:xfrm>
            <a:prstGeom prst="rect">
              <a:avLst/>
            </a:prstGeom>
            <a:gradFill>
              <a:gsLst>
                <a:gs pos="0">
                  <a:srgbClr val="4BACC6">
                    <a:lumMod val="20000"/>
                    <a:lumOff val="80000"/>
                  </a:srgbClr>
                </a:gs>
                <a:gs pos="100000">
                  <a:srgbClr val="4BACC6">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5" name="Obdélník 7">
              <a:extLst>
                <a:ext uri="{FF2B5EF4-FFF2-40B4-BE49-F238E27FC236}">
                  <a16:creationId xmlns:a16="http://schemas.microsoft.com/office/drawing/2014/main" id="{3739E432-23EA-416E-956C-CFE7407D3A5B}"/>
                </a:ext>
              </a:extLst>
            </p:cNvPr>
            <p:cNvSpPr/>
            <p:nvPr/>
          </p:nvSpPr>
          <p:spPr>
            <a:xfrm>
              <a:off x="5364785" y="1362254"/>
              <a:ext cx="1727049" cy="4176867"/>
            </a:xfrm>
            <a:prstGeom prst="rect">
              <a:avLst/>
            </a:prstGeom>
            <a:gradFill>
              <a:gsLst>
                <a:gs pos="0">
                  <a:srgbClr val="C0504D">
                    <a:lumMod val="20000"/>
                    <a:lumOff val="80000"/>
                  </a:srgbClr>
                </a:gs>
                <a:gs pos="100000">
                  <a:srgbClr val="C0504D">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6" name="Zaoblený obdélník 3">
              <a:extLst>
                <a:ext uri="{FF2B5EF4-FFF2-40B4-BE49-F238E27FC236}">
                  <a16:creationId xmlns:a16="http://schemas.microsoft.com/office/drawing/2014/main" id="{8E2552A7-328A-411F-A161-A41EB74B255D}"/>
                </a:ext>
              </a:extLst>
            </p:cNvPr>
            <p:cNvSpPr/>
            <p:nvPr/>
          </p:nvSpPr>
          <p:spPr>
            <a:xfrm>
              <a:off x="1170976" y="1362254"/>
              <a:ext cx="1392117" cy="287348"/>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r>
                <a:rPr lang="cs-CZ" sz="1600" b="1" i="1" kern="0" dirty="0">
                  <a:solidFill>
                    <a:prstClr val="white"/>
                  </a:solidFill>
                  <a:latin typeface="Calibri"/>
                </a:rPr>
                <a:t>Deprivováno</a:t>
              </a:r>
            </a:p>
          </p:txBody>
        </p:sp>
        <p:sp>
          <p:nvSpPr>
            <p:cNvPr id="47" name="Zaoblený obdélník 10">
              <a:extLst>
                <a:ext uri="{FF2B5EF4-FFF2-40B4-BE49-F238E27FC236}">
                  <a16:creationId xmlns:a16="http://schemas.microsoft.com/office/drawing/2014/main" id="{B7F66679-E4F8-4270-94BB-10F0DDA5AF8B}"/>
                </a:ext>
              </a:extLst>
            </p:cNvPr>
            <p:cNvSpPr/>
            <p:nvPr/>
          </p:nvSpPr>
          <p:spPr>
            <a:xfrm>
              <a:off x="1170976" y="5323213"/>
              <a:ext cx="1396878" cy="287349"/>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r>
                <a:rPr lang="cs-CZ" sz="1600" b="1" i="1" kern="0" dirty="0">
                  <a:solidFill>
                    <a:prstClr val="white"/>
                  </a:solidFill>
                  <a:latin typeface="Calibri"/>
                </a:rPr>
                <a:t>Přiměřené</a:t>
              </a:r>
            </a:p>
          </p:txBody>
        </p:sp>
        <p:sp>
          <p:nvSpPr>
            <p:cNvPr id="48" name="Ovál 4">
              <a:extLst>
                <a:ext uri="{FF2B5EF4-FFF2-40B4-BE49-F238E27FC236}">
                  <a16:creationId xmlns:a16="http://schemas.microsoft.com/office/drawing/2014/main" id="{18F83463-7FA4-4577-894F-634C76E928D4}"/>
                </a:ext>
              </a:extLst>
            </p:cNvPr>
            <p:cNvSpPr/>
            <p:nvPr/>
          </p:nvSpPr>
          <p:spPr>
            <a:xfrm>
              <a:off x="1696394" y="3075230"/>
              <a:ext cx="774632" cy="749328"/>
            </a:xfrm>
            <a:prstGeom prst="ellipse">
              <a:avLst/>
            </a:prstGeom>
            <a:no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9" name="Ovál 12">
              <a:extLst>
                <a:ext uri="{FF2B5EF4-FFF2-40B4-BE49-F238E27FC236}">
                  <a16:creationId xmlns:a16="http://schemas.microsoft.com/office/drawing/2014/main" id="{CF0FE440-4848-4E30-B26A-0A997CED45F0}"/>
                </a:ext>
              </a:extLst>
            </p:cNvPr>
            <p:cNvSpPr/>
            <p:nvPr/>
          </p:nvSpPr>
          <p:spPr>
            <a:xfrm>
              <a:off x="3275818" y="1578162"/>
              <a:ext cx="773046" cy="749328"/>
            </a:xfrm>
            <a:prstGeom prst="ellipse">
              <a:avLst/>
            </a:pr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0" name="Ovál 13">
              <a:extLst>
                <a:ext uri="{FF2B5EF4-FFF2-40B4-BE49-F238E27FC236}">
                  <a16:creationId xmlns:a16="http://schemas.microsoft.com/office/drawing/2014/main" id="{B7A82524-9B97-4922-A937-EE040E583C46}"/>
                </a:ext>
              </a:extLst>
            </p:cNvPr>
            <p:cNvSpPr/>
            <p:nvPr/>
          </p:nvSpPr>
          <p:spPr>
            <a:xfrm>
              <a:off x="5840994" y="1578162"/>
              <a:ext cx="774632" cy="749328"/>
            </a:xfrm>
            <a:prstGeom prst="ellipse">
              <a:avLst/>
            </a:pr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1" name="Ovál 14">
              <a:extLst>
                <a:ext uri="{FF2B5EF4-FFF2-40B4-BE49-F238E27FC236}">
                  <a16:creationId xmlns:a16="http://schemas.microsoft.com/office/drawing/2014/main" id="{09945D3D-951E-4601-A4D0-280DA567182E}"/>
                </a:ext>
              </a:extLst>
            </p:cNvPr>
            <p:cNvSpPr/>
            <p:nvPr/>
          </p:nvSpPr>
          <p:spPr>
            <a:xfrm>
              <a:off x="3275818" y="4573886"/>
              <a:ext cx="773046" cy="749328"/>
            </a:xfrm>
            <a:prstGeom prst="ellipse">
              <a:avLst/>
            </a:prstGeom>
            <a:no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2" name="Ovál 15">
              <a:extLst>
                <a:ext uri="{FF2B5EF4-FFF2-40B4-BE49-F238E27FC236}">
                  <a16:creationId xmlns:a16="http://schemas.microsoft.com/office/drawing/2014/main" id="{ABDF3AAD-AB5D-4FC3-AEB7-ADF64C0425C3}"/>
                </a:ext>
              </a:extLst>
            </p:cNvPr>
            <p:cNvSpPr/>
            <p:nvPr/>
          </p:nvSpPr>
          <p:spPr>
            <a:xfrm>
              <a:off x="5840994" y="4573886"/>
              <a:ext cx="774632" cy="749328"/>
            </a:xfrm>
            <a:prstGeom prst="ellipse">
              <a:avLst/>
            </a:prstGeom>
            <a:no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3" name="Ovál 16">
              <a:extLst>
                <a:ext uri="{FF2B5EF4-FFF2-40B4-BE49-F238E27FC236}">
                  <a16:creationId xmlns:a16="http://schemas.microsoft.com/office/drawing/2014/main" id="{A305E043-FB62-498F-8FC6-5905724B9702}"/>
                </a:ext>
              </a:extLst>
            </p:cNvPr>
            <p:cNvSpPr/>
            <p:nvPr/>
          </p:nvSpPr>
          <p:spPr>
            <a:xfrm>
              <a:off x="5867980" y="3665802"/>
              <a:ext cx="773045" cy="750916"/>
            </a:xfrm>
            <a:prstGeom prst="ellipse">
              <a:avLst/>
            </a:prstGeom>
            <a:solidFill>
              <a:sysClr val="window" lastClr="FFFFFF">
                <a:lumMod val="65000"/>
              </a:sys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4" name="Volný tvar 5">
              <a:extLst>
                <a:ext uri="{FF2B5EF4-FFF2-40B4-BE49-F238E27FC236}">
                  <a16:creationId xmlns:a16="http://schemas.microsoft.com/office/drawing/2014/main" id="{509897AA-7C45-486C-998E-E1D317966B61}"/>
                </a:ext>
              </a:extLst>
            </p:cNvPr>
            <p:cNvSpPr/>
            <p:nvPr/>
          </p:nvSpPr>
          <p:spPr>
            <a:xfrm>
              <a:off x="2548806" y="2430681"/>
              <a:ext cx="1147663" cy="960474"/>
            </a:xfrm>
            <a:custGeom>
              <a:avLst/>
              <a:gdLst>
                <a:gd name="connsiteX0" fmla="*/ 0 w 1146875"/>
                <a:gd name="connsiteY0" fmla="*/ 960895 h 960895"/>
                <a:gd name="connsiteX1" fmla="*/ 480448 w 1146875"/>
                <a:gd name="connsiteY1" fmla="*/ 798163 h 960895"/>
                <a:gd name="connsiteX2" fmla="*/ 929898 w 1146875"/>
                <a:gd name="connsiteY2" fmla="*/ 387458 h 960895"/>
                <a:gd name="connsiteX3" fmla="*/ 1146875 w 1146875"/>
                <a:gd name="connsiteY3" fmla="*/ 0 h 960895"/>
              </a:gdLst>
              <a:ahLst/>
              <a:cxnLst>
                <a:cxn ang="0">
                  <a:pos x="connsiteX0" y="connsiteY0"/>
                </a:cxn>
                <a:cxn ang="0">
                  <a:pos x="connsiteX1" y="connsiteY1"/>
                </a:cxn>
                <a:cxn ang="0">
                  <a:pos x="connsiteX2" y="connsiteY2"/>
                </a:cxn>
                <a:cxn ang="0">
                  <a:pos x="connsiteX3" y="connsiteY3"/>
                </a:cxn>
              </a:cxnLst>
              <a:rect l="l" t="t" r="r" b="b"/>
              <a:pathLst>
                <a:path w="1146875" h="960895">
                  <a:moveTo>
                    <a:pt x="0" y="960895"/>
                  </a:moveTo>
                  <a:cubicBezTo>
                    <a:pt x="162732" y="927315"/>
                    <a:pt x="325465" y="893736"/>
                    <a:pt x="480448" y="798163"/>
                  </a:cubicBezTo>
                  <a:cubicBezTo>
                    <a:pt x="635431" y="702590"/>
                    <a:pt x="818827" y="520485"/>
                    <a:pt x="929898" y="387458"/>
                  </a:cubicBezTo>
                  <a:cubicBezTo>
                    <a:pt x="1040969" y="254431"/>
                    <a:pt x="1093922" y="127215"/>
                    <a:pt x="1146875" y="0"/>
                  </a:cubicBezTo>
                </a:path>
              </a:pathLst>
            </a:custGeom>
            <a:noFill/>
            <a:ln w="76200" cap="flat" cmpd="sng" algn="ctr">
              <a:solidFill>
                <a:sysClr val="windowText" lastClr="000000"/>
              </a:solidFill>
              <a:prstDash val="solid"/>
              <a:headEnd type="none" w="med" len="med"/>
              <a:tailEnd type="triangle" w="med" len="me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55" name="Volný tvar 18">
              <a:extLst>
                <a:ext uri="{FF2B5EF4-FFF2-40B4-BE49-F238E27FC236}">
                  <a16:creationId xmlns:a16="http://schemas.microsoft.com/office/drawing/2014/main" id="{A16CE25B-CF8C-4A31-8183-A5404E185238}"/>
                </a:ext>
              </a:extLst>
            </p:cNvPr>
            <p:cNvSpPr/>
            <p:nvPr/>
          </p:nvSpPr>
          <p:spPr>
            <a:xfrm flipV="1">
              <a:off x="2555156" y="3522921"/>
              <a:ext cx="1147663" cy="960474"/>
            </a:xfrm>
            <a:custGeom>
              <a:avLst/>
              <a:gdLst>
                <a:gd name="connsiteX0" fmla="*/ 0 w 1146875"/>
                <a:gd name="connsiteY0" fmla="*/ 960895 h 960895"/>
                <a:gd name="connsiteX1" fmla="*/ 480448 w 1146875"/>
                <a:gd name="connsiteY1" fmla="*/ 798163 h 960895"/>
                <a:gd name="connsiteX2" fmla="*/ 929898 w 1146875"/>
                <a:gd name="connsiteY2" fmla="*/ 387458 h 960895"/>
                <a:gd name="connsiteX3" fmla="*/ 1146875 w 1146875"/>
                <a:gd name="connsiteY3" fmla="*/ 0 h 960895"/>
              </a:gdLst>
              <a:ahLst/>
              <a:cxnLst>
                <a:cxn ang="0">
                  <a:pos x="connsiteX0" y="connsiteY0"/>
                </a:cxn>
                <a:cxn ang="0">
                  <a:pos x="connsiteX1" y="connsiteY1"/>
                </a:cxn>
                <a:cxn ang="0">
                  <a:pos x="connsiteX2" y="connsiteY2"/>
                </a:cxn>
                <a:cxn ang="0">
                  <a:pos x="connsiteX3" y="connsiteY3"/>
                </a:cxn>
              </a:cxnLst>
              <a:rect l="l" t="t" r="r" b="b"/>
              <a:pathLst>
                <a:path w="1146875" h="960895">
                  <a:moveTo>
                    <a:pt x="0" y="960895"/>
                  </a:moveTo>
                  <a:cubicBezTo>
                    <a:pt x="162732" y="927315"/>
                    <a:pt x="325465" y="893736"/>
                    <a:pt x="480448" y="798163"/>
                  </a:cubicBezTo>
                  <a:cubicBezTo>
                    <a:pt x="635431" y="702590"/>
                    <a:pt x="818827" y="520485"/>
                    <a:pt x="929898" y="387458"/>
                  </a:cubicBezTo>
                  <a:cubicBezTo>
                    <a:pt x="1040969" y="254431"/>
                    <a:pt x="1093922" y="127215"/>
                    <a:pt x="1146875" y="0"/>
                  </a:cubicBezTo>
                </a:path>
              </a:pathLst>
            </a:custGeom>
            <a:noFill/>
            <a:ln w="76200" cap="flat" cmpd="sng" algn="ctr">
              <a:solidFill>
                <a:sysClr val="windowText" lastClr="000000"/>
              </a:solidFill>
              <a:prstDash val="solid"/>
              <a:headEnd type="none" w="med" len="med"/>
              <a:tailEnd type="triangle" w="med" len="med"/>
            </a:ln>
            <a:effectLst/>
          </p:spPr>
          <p:txBody>
            <a:bodyPr anchor="ctr"/>
            <a:lstStyle/>
            <a:p>
              <a:pPr algn="ctr" fontAlgn="auto">
                <a:spcBef>
                  <a:spcPts val="0"/>
                </a:spcBef>
                <a:spcAft>
                  <a:spcPts val="0"/>
                </a:spcAft>
                <a:defRPr/>
              </a:pPr>
              <a:endParaRPr lang="cs-CZ" kern="0">
                <a:solidFill>
                  <a:prstClr val="white"/>
                </a:solidFill>
                <a:latin typeface="Calibri"/>
              </a:endParaRPr>
            </a:p>
          </p:txBody>
        </p:sp>
        <p:cxnSp>
          <p:nvCxnSpPr>
            <p:cNvPr id="47124" name="Přímá spojnice 8">
              <a:extLst>
                <a:ext uri="{FF2B5EF4-FFF2-40B4-BE49-F238E27FC236}">
                  <a16:creationId xmlns:a16="http://schemas.microsoft.com/office/drawing/2014/main" id="{142B1985-B449-44F9-9C9B-15CC3816A9AD}"/>
                </a:ext>
              </a:extLst>
            </p:cNvPr>
            <p:cNvCxnSpPr>
              <a:cxnSpLocks noChangeShapeType="1"/>
            </p:cNvCxnSpPr>
            <p:nvPr/>
          </p:nvCxnSpPr>
          <p:spPr bwMode="auto">
            <a:xfrm>
              <a:off x="4788024" y="1952991"/>
              <a:ext cx="648072"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125" name="Přímá spojnice 23">
              <a:extLst>
                <a:ext uri="{FF2B5EF4-FFF2-40B4-BE49-F238E27FC236}">
                  <a16:creationId xmlns:a16="http://schemas.microsoft.com/office/drawing/2014/main" id="{93E8D066-C8C2-42E6-BC61-1E90356DEC8E}"/>
                </a:ext>
              </a:extLst>
            </p:cNvPr>
            <p:cNvCxnSpPr>
              <a:cxnSpLocks noChangeShapeType="1"/>
            </p:cNvCxnSpPr>
            <p:nvPr/>
          </p:nvCxnSpPr>
          <p:spPr bwMode="auto">
            <a:xfrm>
              <a:off x="4788024" y="4962654"/>
              <a:ext cx="648072"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126" name="Přímá spojnice 24">
              <a:extLst>
                <a:ext uri="{FF2B5EF4-FFF2-40B4-BE49-F238E27FC236}">
                  <a16:creationId xmlns:a16="http://schemas.microsoft.com/office/drawing/2014/main" id="{68AAC8DE-747A-4D73-BB6C-36D00E8959AE}"/>
                </a:ext>
              </a:extLst>
            </p:cNvPr>
            <p:cNvCxnSpPr>
              <a:cxnSpLocks noChangeShapeType="1"/>
            </p:cNvCxnSpPr>
            <p:nvPr/>
          </p:nvCxnSpPr>
          <p:spPr bwMode="auto">
            <a:xfrm>
              <a:off x="4049158" y="2298358"/>
              <a:ext cx="1818986" cy="144016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Obdélník 21">
              <a:extLst>
                <a:ext uri="{FF2B5EF4-FFF2-40B4-BE49-F238E27FC236}">
                  <a16:creationId xmlns:a16="http://schemas.microsoft.com/office/drawing/2014/main" id="{BDEE8219-B604-49CC-A45D-9F202EB4FD20}"/>
                </a:ext>
              </a:extLst>
            </p:cNvPr>
            <p:cNvSpPr/>
            <p:nvPr/>
          </p:nvSpPr>
          <p:spPr>
            <a:xfrm>
              <a:off x="2877391" y="2514822"/>
              <a:ext cx="144449" cy="1901896"/>
            </a:xfrm>
            <a:prstGeom prst="rect">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black"/>
                </a:solidFill>
                <a:latin typeface="Calibri"/>
              </a:endParaRPr>
            </a:p>
          </p:txBody>
        </p:sp>
        <p:sp>
          <p:nvSpPr>
            <p:cNvPr id="60" name="Obdélník 29">
              <a:extLst>
                <a:ext uri="{FF2B5EF4-FFF2-40B4-BE49-F238E27FC236}">
                  <a16:creationId xmlns:a16="http://schemas.microsoft.com/office/drawing/2014/main" id="{5F33EB4C-C642-49BD-AC46-90080E3C618F}"/>
                </a:ext>
              </a:extLst>
            </p:cNvPr>
            <p:cNvSpPr/>
            <p:nvPr/>
          </p:nvSpPr>
          <p:spPr>
            <a:xfrm>
              <a:off x="3204387" y="2514822"/>
              <a:ext cx="142863" cy="1901896"/>
            </a:xfrm>
            <a:prstGeom prst="rect">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kern="0">
                <a:solidFill>
                  <a:prstClr val="black"/>
                </a:solidFill>
                <a:latin typeface="Calibri"/>
              </a:endParaRPr>
            </a:p>
          </p:txBody>
        </p:sp>
        <p:sp>
          <p:nvSpPr>
            <p:cNvPr id="61" name="TextovéPole 22">
              <a:extLst>
                <a:ext uri="{FF2B5EF4-FFF2-40B4-BE49-F238E27FC236}">
                  <a16:creationId xmlns:a16="http://schemas.microsoft.com/office/drawing/2014/main" id="{AF15D4CA-B037-4647-A3BC-B70C6314FD44}"/>
                </a:ext>
              </a:extLst>
            </p:cNvPr>
            <p:cNvSpPr txBox="1"/>
            <p:nvPr/>
          </p:nvSpPr>
          <p:spPr>
            <a:xfrm>
              <a:off x="2555156" y="5539121"/>
              <a:ext cx="2206432" cy="338151"/>
            </a:xfrm>
            <a:prstGeom prst="rect">
              <a:avLst/>
            </a:prstGeom>
            <a:noFill/>
          </p:spPr>
          <p:txBody>
            <a:bodyPr wrap="none">
              <a:spAutoFit/>
            </a:bodyPr>
            <a:lstStyle/>
            <a:p>
              <a:pPr fontAlgn="auto">
                <a:spcBef>
                  <a:spcPts val="0"/>
                </a:spcBef>
                <a:spcAft>
                  <a:spcPts val="0"/>
                </a:spcAft>
                <a:defRPr/>
              </a:pPr>
              <a:r>
                <a:rPr lang="cs-CZ" sz="1600" b="1" kern="0" dirty="0">
                  <a:solidFill>
                    <a:prstClr val="black"/>
                  </a:solidFill>
                  <a:latin typeface="Calibri"/>
                </a:rPr>
                <a:t>Prostředí během vývoje</a:t>
              </a:r>
            </a:p>
          </p:txBody>
        </p:sp>
        <p:sp>
          <p:nvSpPr>
            <p:cNvPr id="62" name="TextovéPole 31">
              <a:extLst>
                <a:ext uri="{FF2B5EF4-FFF2-40B4-BE49-F238E27FC236}">
                  <a16:creationId xmlns:a16="http://schemas.microsoft.com/office/drawing/2014/main" id="{3EF68F99-39F8-4B9B-A2E2-E1C8165FC310}"/>
                </a:ext>
              </a:extLst>
            </p:cNvPr>
            <p:cNvSpPr txBox="1"/>
            <p:nvPr/>
          </p:nvSpPr>
          <p:spPr>
            <a:xfrm>
              <a:off x="5220336" y="5539121"/>
              <a:ext cx="2027060" cy="338151"/>
            </a:xfrm>
            <a:prstGeom prst="rect">
              <a:avLst/>
            </a:prstGeom>
            <a:noFill/>
          </p:spPr>
          <p:txBody>
            <a:bodyPr wrap="none">
              <a:spAutoFit/>
            </a:bodyPr>
            <a:lstStyle/>
            <a:p>
              <a:pPr fontAlgn="auto">
                <a:spcBef>
                  <a:spcPts val="0"/>
                </a:spcBef>
                <a:spcAft>
                  <a:spcPts val="0"/>
                </a:spcAft>
                <a:defRPr/>
              </a:pPr>
              <a:r>
                <a:rPr lang="cs-CZ" sz="1600" b="1" kern="0" dirty="0">
                  <a:solidFill>
                    <a:prstClr val="black"/>
                  </a:solidFill>
                  <a:latin typeface="Calibri"/>
                </a:rPr>
                <a:t>Prostředí v dospělosti</a:t>
              </a:r>
            </a:p>
          </p:txBody>
        </p:sp>
        <p:sp>
          <p:nvSpPr>
            <p:cNvPr id="63" name="TextovéPole 32">
              <a:extLst>
                <a:ext uri="{FF2B5EF4-FFF2-40B4-BE49-F238E27FC236}">
                  <a16:creationId xmlns:a16="http://schemas.microsoft.com/office/drawing/2014/main" id="{22109D86-F9D2-4F2F-A349-52D79B3F88AE}"/>
                </a:ext>
              </a:extLst>
            </p:cNvPr>
            <p:cNvSpPr txBox="1"/>
            <p:nvPr/>
          </p:nvSpPr>
          <p:spPr>
            <a:xfrm>
              <a:off x="7091835" y="4778681"/>
              <a:ext cx="1461960" cy="338150"/>
            </a:xfrm>
            <a:prstGeom prst="rect">
              <a:avLst/>
            </a:prstGeom>
            <a:noFill/>
          </p:spPr>
          <p:txBody>
            <a:bodyPr wrap="none">
              <a:spAutoFit/>
            </a:bodyPr>
            <a:lstStyle/>
            <a:p>
              <a:pPr fontAlgn="auto">
                <a:spcBef>
                  <a:spcPts val="0"/>
                </a:spcBef>
                <a:spcAft>
                  <a:spcPts val="0"/>
                </a:spcAft>
                <a:defRPr/>
              </a:pPr>
              <a:r>
                <a:rPr lang="cs-CZ" sz="1600" b="1" kern="0" dirty="0">
                  <a:solidFill>
                    <a:prstClr val="black"/>
                  </a:solidFill>
                  <a:latin typeface="Calibri"/>
                </a:rPr>
                <a:t>Zdravý (match)</a:t>
              </a:r>
            </a:p>
          </p:txBody>
        </p:sp>
        <p:sp>
          <p:nvSpPr>
            <p:cNvPr id="64" name="TextovéPole 33">
              <a:extLst>
                <a:ext uri="{FF2B5EF4-FFF2-40B4-BE49-F238E27FC236}">
                  <a16:creationId xmlns:a16="http://schemas.microsoft.com/office/drawing/2014/main" id="{871C2A0B-EE76-4A88-A24D-7B6BBF8A9AFD}"/>
                </a:ext>
              </a:extLst>
            </p:cNvPr>
            <p:cNvSpPr txBox="1"/>
            <p:nvPr/>
          </p:nvSpPr>
          <p:spPr>
            <a:xfrm>
              <a:off x="7091835" y="1782957"/>
              <a:ext cx="1461960" cy="339738"/>
            </a:xfrm>
            <a:prstGeom prst="rect">
              <a:avLst/>
            </a:prstGeom>
            <a:noFill/>
          </p:spPr>
          <p:txBody>
            <a:bodyPr wrap="none">
              <a:spAutoFit/>
            </a:bodyPr>
            <a:lstStyle/>
            <a:p>
              <a:pPr fontAlgn="auto">
                <a:spcBef>
                  <a:spcPts val="0"/>
                </a:spcBef>
                <a:spcAft>
                  <a:spcPts val="0"/>
                </a:spcAft>
                <a:defRPr/>
              </a:pPr>
              <a:r>
                <a:rPr lang="cs-CZ" sz="1600" b="1" kern="0" dirty="0">
                  <a:solidFill>
                    <a:prstClr val="black"/>
                  </a:solidFill>
                  <a:latin typeface="Calibri"/>
                </a:rPr>
                <a:t>Zdravý (match)</a:t>
              </a:r>
            </a:p>
          </p:txBody>
        </p:sp>
        <p:sp>
          <p:nvSpPr>
            <p:cNvPr id="65" name="TextovéPole 34">
              <a:extLst>
                <a:ext uri="{FF2B5EF4-FFF2-40B4-BE49-F238E27FC236}">
                  <a16:creationId xmlns:a16="http://schemas.microsoft.com/office/drawing/2014/main" id="{0C701A6C-480F-446E-A4BB-2268EF19FCC7}"/>
                </a:ext>
              </a:extLst>
            </p:cNvPr>
            <p:cNvSpPr txBox="1"/>
            <p:nvPr/>
          </p:nvSpPr>
          <p:spPr>
            <a:xfrm>
              <a:off x="7028340" y="3665802"/>
              <a:ext cx="1792132" cy="1077953"/>
            </a:xfrm>
            <a:prstGeom prst="rect">
              <a:avLst/>
            </a:prstGeom>
            <a:noFill/>
          </p:spPr>
          <p:txBody>
            <a:bodyPr>
              <a:spAutoFit/>
            </a:bodyPr>
            <a:lstStyle/>
            <a:p>
              <a:pPr fontAlgn="auto">
                <a:spcBef>
                  <a:spcPts val="0"/>
                </a:spcBef>
                <a:spcAft>
                  <a:spcPts val="0"/>
                </a:spcAft>
                <a:defRPr/>
              </a:pPr>
              <a:r>
                <a:rPr lang="cs-CZ" sz="1600" b="1" kern="0" dirty="0">
                  <a:solidFill>
                    <a:prstClr val="black"/>
                  </a:solidFill>
                  <a:latin typeface="Calibri"/>
                </a:rPr>
                <a:t>Zvýšené riziko metabolického onemocnění</a:t>
              </a:r>
            </a:p>
            <a:p>
              <a:pPr fontAlgn="auto">
                <a:spcBef>
                  <a:spcPts val="0"/>
                </a:spcBef>
                <a:spcAft>
                  <a:spcPts val="0"/>
                </a:spcAft>
                <a:defRPr/>
              </a:pPr>
              <a:r>
                <a:rPr lang="cs-CZ" sz="1600" b="1" kern="0" dirty="0">
                  <a:solidFill>
                    <a:prstClr val="black"/>
                  </a:solidFill>
                  <a:latin typeface="Calibri"/>
                </a:rPr>
                <a:t>(mismatch)</a:t>
              </a:r>
            </a:p>
          </p:txBody>
        </p:sp>
        <p:sp>
          <p:nvSpPr>
            <p:cNvPr id="66" name="TextovéPole 35">
              <a:extLst>
                <a:ext uri="{FF2B5EF4-FFF2-40B4-BE49-F238E27FC236}">
                  <a16:creationId xmlns:a16="http://schemas.microsoft.com/office/drawing/2014/main" id="{2041D442-3EEA-419C-8C2D-A6A08306CF1E}"/>
                </a:ext>
              </a:extLst>
            </p:cNvPr>
            <p:cNvSpPr txBox="1"/>
            <p:nvPr/>
          </p:nvSpPr>
          <p:spPr>
            <a:xfrm rot="2348457">
              <a:off x="3669483" y="2576736"/>
              <a:ext cx="2623909" cy="831881"/>
            </a:xfrm>
            <a:prstGeom prst="rect">
              <a:avLst/>
            </a:prstGeom>
            <a:noFill/>
          </p:spPr>
          <p:txBody>
            <a:bodyPr>
              <a:spAutoFit/>
            </a:bodyPr>
            <a:lstStyle/>
            <a:p>
              <a:pPr fontAlgn="auto">
                <a:spcBef>
                  <a:spcPts val="0"/>
                </a:spcBef>
                <a:spcAft>
                  <a:spcPts val="0"/>
                </a:spcAft>
                <a:defRPr/>
              </a:pPr>
              <a:r>
                <a:rPr lang="cs-CZ" sz="1600" b="1" kern="0" dirty="0">
                  <a:solidFill>
                    <a:prstClr val="black"/>
                  </a:solidFill>
                  <a:latin typeface="Calibri"/>
                </a:rPr>
                <a:t>Prostředí v dospělosti je </a:t>
              </a:r>
            </a:p>
            <a:p>
              <a:pPr fontAlgn="auto">
                <a:spcBef>
                  <a:spcPts val="0"/>
                </a:spcBef>
                <a:spcAft>
                  <a:spcPts val="0"/>
                </a:spcAft>
                <a:defRPr/>
              </a:pPr>
              <a:endParaRPr lang="cs-CZ" sz="1600" b="1" kern="0" dirty="0">
                <a:solidFill>
                  <a:prstClr val="black"/>
                </a:solidFill>
                <a:latin typeface="Calibri"/>
              </a:endParaRPr>
            </a:p>
            <a:p>
              <a:pPr fontAlgn="auto">
                <a:spcBef>
                  <a:spcPts val="0"/>
                </a:spcBef>
                <a:spcAft>
                  <a:spcPts val="0"/>
                </a:spcAft>
                <a:defRPr/>
              </a:pPr>
              <a:r>
                <a:rPr lang="cs-CZ" sz="1600" b="1" kern="0" dirty="0">
                  <a:solidFill>
                    <a:prstClr val="black"/>
                  </a:solidFill>
                  <a:latin typeface="Calibri"/>
                </a:rPr>
                <a:t>bohatší než bylo očekáváno</a:t>
              </a:r>
            </a:p>
          </p:txBody>
        </p:sp>
        <p:sp>
          <p:nvSpPr>
            <p:cNvPr id="67" name="Obdélníkový popisek 25">
              <a:extLst>
                <a:ext uri="{FF2B5EF4-FFF2-40B4-BE49-F238E27FC236}">
                  <a16:creationId xmlns:a16="http://schemas.microsoft.com/office/drawing/2014/main" id="{9F05C184-8D53-43BB-8412-01D5BEF1F7FD}"/>
                </a:ext>
              </a:extLst>
            </p:cNvPr>
            <p:cNvSpPr/>
            <p:nvPr/>
          </p:nvSpPr>
          <p:spPr>
            <a:xfrm>
              <a:off x="324913" y="2592612"/>
              <a:ext cx="1692127" cy="425466"/>
            </a:xfrm>
            <a:prstGeom prst="wedgeRectCallout">
              <a:avLst>
                <a:gd name="adj1" fmla="val 33437"/>
                <a:gd name="adj2" fmla="val 93821"/>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cs-CZ" sz="1400" kern="0" dirty="0">
                  <a:solidFill>
                    <a:prstClr val="black"/>
                  </a:solidFill>
                  <a:latin typeface="Calibri"/>
                </a:rPr>
                <a:t>Zděděný genotyp a fenotyp</a:t>
              </a:r>
            </a:p>
          </p:txBody>
        </p:sp>
        <p:sp>
          <p:nvSpPr>
            <p:cNvPr id="68" name="Obdélníkový popisek 37">
              <a:extLst>
                <a:ext uri="{FF2B5EF4-FFF2-40B4-BE49-F238E27FC236}">
                  <a16:creationId xmlns:a16="http://schemas.microsoft.com/office/drawing/2014/main" id="{28E6E856-0856-4F9D-8A34-17767C99D394}"/>
                </a:ext>
              </a:extLst>
            </p:cNvPr>
            <p:cNvSpPr/>
            <p:nvPr/>
          </p:nvSpPr>
          <p:spPr>
            <a:xfrm>
              <a:off x="97920" y="1782957"/>
              <a:ext cx="2379455" cy="647724"/>
            </a:xfrm>
            <a:prstGeom prst="wedgeRectCallout">
              <a:avLst>
                <a:gd name="adj1" fmla="val 77122"/>
                <a:gd name="adj2" fmla="val 84902"/>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cs-CZ" sz="1400" kern="0" dirty="0">
                  <a:solidFill>
                    <a:prstClr val="black"/>
                  </a:solidFill>
                  <a:latin typeface="Calibri"/>
                </a:rPr>
                <a:t>Překážky, např. podvýživa, přenastavení metabolických setpointů</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BF4BBA4F-34E7-45EF-BEC4-FB6B0D374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5475" y="6237288"/>
            <a:ext cx="966788" cy="347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5" name="Text Box 4">
            <a:extLst>
              <a:ext uri="{FF2B5EF4-FFF2-40B4-BE49-F238E27FC236}">
                <a16:creationId xmlns:a16="http://schemas.microsoft.com/office/drawing/2014/main" id="{120FFC5A-2713-43F9-A052-81C3CDC5AB1A}"/>
              </a:ext>
            </a:extLst>
          </p:cNvPr>
          <p:cNvSpPr txBox="1">
            <a:spLocks noChangeArrowheads="1"/>
          </p:cNvSpPr>
          <p:nvPr/>
        </p:nvSpPr>
        <p:spPr bwMode="auto">
          <a:xfrm>
            <a:off x="4224338" y="6308726"/>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en-GB" altLang="cs-CZ" sz="1100" b="1">
                <a:solidFill>
                  <a:srgbClr val="000000"/>
                </a:solidFill>
                <a:ea typeface="msgothic"/>
                <a:cs typeface="msgothic"/>
              </a:rPr>
              <a:t>Hochberg Z et al. Endocrine Reviews 2011;32:159-224</a:t>
            </a:r>
          </a:p>
        </p:txBody>
      </p:sp>
      <p:sp>
        <p:nvSpPr>
          <p:cNvPr id="49156" name="Text Box 5">
            <a:extLst>
              <a:ext uri="{FF2B5EF4-FFF2-40B4-BE49-F238E27FC236}">
                <a16:creationId xmlns:a16="http://schemas.microsoft.com/office/drawing/2014/main" id="{0F1F9201-6DC3-4A90-A66D-381D7CD94E31}"/>
              </a:ext>
            </a:extLst>
          </p:cNvPr>
          <p:cNvSpPr txBox="1">
            <a:spLocks noChangeArrowheads="1"/>
          </p:cNvSpPr>
          <p:nvPr/>
        </p:nvSpPr>
        <p:spPr bwMode="auto">
          <a:xfrm>
            <a:off x="4224339" y="6496051"/>
            <a:ext cx="493077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9pPr>
          </a:lstStyle>
          <a:p>
            <a:pPr eaLnBrk="1" hangingPunct="1"/>
            <a:r>
              <a:rPr lang="en-GB" altLang="cs-CZ" sz="900">
                <a:solidFill>
                  <a:srgbClr val="000000"/>
                </a:solidFill>
                <a:ea typeface="msgothic"/>
                <a:cs typeface="msgothic"/>
              </a:rPr>
              <a:t>©2011 by Endocrine Society</a:t>
            </a:r>
          </a:p>
        </p:txBody>
      </p:sp>
      <p:sp>
        <p:nvSpPr>
          <p:cNvPr id="49157" name="TextBox 41">
            <a:extLst>
              <a:ext uri="{FF2B5EF4-FFF2-40B4-BE49-F238E27FC236}">
                <a16:creationId xmlns:a16="http://schemas.microsoft.com/office/drawing/2014/main" id="{D5833ECA-747E-4316-B703-28366180EB57}"/>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49158" name="Nadpis 1">
            <a:extLst>
              <a:ext uri="{FF2B5EF4-FFF2-40B4-BE49-F238E27FC236}">
                <a16:creationId xmlns:a16="http://schemas.microsoft.com/office/drawing/2014/main" id="{47BBAD7A-691F-4548-AE1C-A87059B23C90}"/>
              </a:ext>
            </a:extLst>
          </p:cNvPr>
          <p:cNvSpPr txBox="1">
            <a:spLocks/>
          </p:cNvSpPr>
          <p:nvPr/>
        </p:nvSpPr>
        <p:spPr bwMode="auto">
          <a:xfrm>
            <a:off x="45924" y="-20750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200" b="1" dirty="0">
                <a:solidFill>
                  <a:schemeClr val="tx2"/>
                </a:solidFill>
                <a:latin typeface="Calibri" panose="020F0502020204030204" pitchFamily="34" charset="0"/>
              </a:rPr>
              <a:t>Prenatální období adaptivní plasticity</a:t>
            </a:r>
          </a:p>
        </p:txBody>
      </p:sp>
      <p:sp>
        <p:nvSpPr>
          <p:cNvPr id="44" name="Šipka dolů 2">
            <a:extLst>
              <a:ext uri="{FF2B5EF4-FFF2-40B4-BE49-F238E27FC236}">
                <a16:creationId xmlns:a16="http://schemas.microsoft.com/office/drawing/2014/main" id="{8485B49A-ED14-4430-8B01-B8F97B8CB183}"/>
              </a:ext>
            </a:extLst>
          </p:cNvPr>
          <p:cNvSpPr/>
          <p:nvPr/>
        </p:nvSpPr>
        <p:spPr>
          <a:xfrm>
            <a:off x="2711450" y="1484314"/>
            <a:ext cx="215900" cy="2808287"/>
          </a:xfrm>
          <a:prstGeom prst="downArrow">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5" name="Šipka dolů 11">
            <a:extLst>
              <a:ext uri="{FF2B5EF4-FFF2-40B4-BE49-F238E27FC236}">
                <a16:creationId xmlns:a16="http://schemas.microsoft.com/office/drawing/2014/main" id="{B77340D0-538D-4085-9059-07A441342A55}"/>
              </a:ext>
            </a:extLst>
          </p:cNvPr>
          <p:cNvSpPr/>
          <p:nvPr/>
        </p:nvSpPr>
        <p:spPr>
          <a:xfrm>
            <a:off x="4697413" y="1449388"/>
            <a:ext cx="215900" cy="2489200"/>
          </a:xfrm>
          <a:prstGeom prst="downArrow">
            <a:avLst/>
          </a:prstGeom>
          <a:solidFill>
            <a:srgbClr val="C0504D">
              <a:lumMod val="20000"/>
              <a:lumOff val="8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6" name="Šipka dolů 12">
            <a:extLst>
              <a:ext uri="{FF2B5EF4-FFF2-40B4-BE49-F238E27FC236}">
                <a16:creationId xmlns:a16="http://schemas.microsoft.com/office/drawing/2014/main" id="{590F90C4-5256-43DC-9D2C-CF9D9C751213}"/>
              </a:ext>
            </a:extLst>
          </p:cNvPr>
          <p:cNvSpPr/>
          <p:nvPr/>
        </p:nvSpPr>
        <p:spPr>
          <a:xfrm>
            <a:off x="6369050" y="1449388"/>
            <a:ext cx="215900" cy="2266950"/>
          </a:xfrm>
          <a:prstGeom prst="downArrow">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7" name="Šipka dolů 13">
            <a:extLst>
              <a:ext uri="{FF2B5EF4-FFF2-40B4-BE49-F238E27FC236}">
                <a16:creationId xmlns:a16="http://schemas.microsoft.com/office/drawing/2014/main" id="{87BF1D0B-A8E5-447B-B3A4-FBFB11790B4A}"/>
              </a:ext>
            </a:extLst>
          </p:cNvPr>
          <p:cNvSpPr/>
          <p:nvPr/>
        </p:nvSpPr>
        <p:spPr>
          <a:xfrm>
            <a:off x="8183563" y="1449389"/>
            <a:ext cx="215900" cy="1951037"/>
          </a:xfrm>
          <a:prstGeom prst="downArrow">
            <a:avLst/>
          </a:prstGeom>
          <a:solidFill>
            <a:srgbClr val="C0504D">
              <a:lumMod val="60000"/>
              <a:lumOff val="4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48" name="Zaoblený obdélník 1">
            <a:extLst>
              <a:ext uri="{FF2B5EF4-FFF2-40B4-BE49-F238E27FC236}">
                <a16:creationId xmlns:a16="http://schemas.microsoft.com/office/drawing/2014/main" id="{4594E772-1B5D-470E-91D6-15C641403A80}"/>
              </a:ext>
            </a:extLst>
          </p:cNvPr>
          <p:cNvSpPr/>
          <p:nvPr/>
        </p:nvSpPr>
        <p:spPr>
          <a:xfrm>
            <a:off x="1631951" y="1196975"/>
            <a:ext cx="2505075" cy="503238"/>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r>
              <a:rPr lang="cs-CZ" sz="2000" b="1" kern="0" cap="small" dirty="0">
                <a:solidFill>
                  <a:prstClr val="white"/>
                </a:solidFill>
                <a:latin typeface="Calibri"/>
              </a:rPr>
              <a:t>Prenatální prostředí</a:t>
            </a:r>
          </a:p>
        </p:txBody>
      </p:sp>
      <p:sp>
        <p:nvSpPr>
          <p:cNvPr id="49" name="Zaoblený obdélník 7">
            <a:extLst>
              <a:ext uri="{FF2B5EF4-FFF2-40B4-BE49-F238E27FC236}">
                <a16:creationId xmlns:a16="http://schemas.microsoft.com/office/drawing/2014/main" id="{D3013F53-31B5-4A93-870A-EBDEC59A569E}"/>
              </a:ext>
            </a:extLst>
          </p:cNvPr>
          <p:cNvSpPr/>
          <p:nvPr/>
        </p:nvSpPr>
        <p:spPr>
          <a:xfrm>
            <a:off x="4224339" y="1196975"/>
            <a:ext cx="4821237" cy="503238"/>
          </a:xfrm>
          <a:prstGeom prst="roundRect">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2000" b="1" kern="0" cap="small" dirty="0">
                <a:solidFill>
                  <a:prstClr val="white"/>
                </a:solidFill>
                <a:latin typeface="Calibri"/>
              </a:rPr>
              <a:t>Postnatální prostředí</a:t>
            </a:r>
          </a:p>
        </p:txBody>
      </p:sp>
      <p:sp>
        <p:nvSpPr>
          <p:cNvPr id="50" name="Zaoblený obdélník 8">
            <a:extLst>
              <a:ext uri="{FF2B5EF4-FFF2-40B4-BE49-F238E27FC236}">
                <a16:creationId xmlns:a16="http://schemas.microsoft.com/office/drawing/2014/main" id="{4945ECCA-ECC5-4740-B2FB-FE0F722A816D}"/>
              </a:ext>
            </a:extLst>
          </p:cNvPr>
          <p:cNvSpPr/>
          <p:nvPr/>
        </p:nvSpPr>
        <p:spPr>
          <a:xfrm>
            <a:off x="4440239" y="1773239"/>
            <a:ext cx="4605337" cy="331787"/>
          </a:xfrm>
          <a:prstGeom prst="roundRect">
            <a:avLst/>
          </a:prstGeom>
          <a:solidFill>
            <a:srgbClr val="F79646"/>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r>
              <a:rPr lang="cs-CZ" sz="2000" b="1" kern="0" cap="small" dirty="0">
                <a:solidFill>
                  <a:prstClr val="white"/>
                </a:solidFill>
                <a:latin typeface="Calibri"/>
              </a:rPr>
              <a:t>Endokrinní řízení</a:t>
            </a:r>
          </a:p>
        </p:txBody>
      </p:sp>
      <p:sp>
        <p:nvSpPr>
          <p:cNvPr id="51" name="Zaoblený obdélník 9">
            <a:extLst>
              <a:ext uri="{FF2B5EF4-FFF2-40B4-BE49-F238E27FC236}">
                <a16:creationId xmlns:a16="http://schemas.microsoft.com/office/drawing/2014/main" id="{BF58842A-D63B-4570-9B4E-9D5EDAA48E6D}"/>
              </a:ext>
            </a:extLst>
          </p:cNvPr>
          <p:cNvSpPr/>
          <p:nvPr/>
        </p:nvSpPr>
        <p:spPr>
          <a:xfrm>
            <a:off x="2279651" y="2205039"/>
            <a:ext cx="6765925" cy="331787"/>
          </a:xfrm>
          <a:prstGeom prst="roundRect">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r>
              <a:rPr lang="cs-CZ" sz="2000" b="1" kern="0" cap="small" dirty="0">
                <a:solidFill>
                  <a:prstClr val="white"/>
                </a:solidFill>
                <a:latin typeface="Calibri"/>
              </a:rPr>
              <a:t>Plasticita</a:t>
            </a:r>
          </a:p>
        </p:txBody>
      </p:sp>
      <p:sp>
        <p:nvSpPr>
          <p:cNvPr id="52" name="Obousměrná vodorovná šipka 16">
            <a:extLst>
              <a:ext uri="{FF2B5EF4-FFF2-40B4-BE49-F238E27FC236}">
                <a16:creationId xmlns:a16="http://schemas.microsoft.com/office/drawing/2014/main" id="{6EB476AC-5D3D-4565-9B4D-5529D50E130A}"/>
              </a:ext>
            </a:extLst>
          </p:cNvPr>
          <p:cNvSpPr/>
          <p:nvPr/>
        </p:nvSpPr>
        <p:spPr>
          <a:xfrm>
            <a:off x="7004050" y="3803651"/>
            <a:ext cx="596900" cy="360363"/>
          </a:xfrm>
          <a:prstGeom prst="leftRightArrow">
            <a:avLst/>
          </a:prstGeom>
          <a:gradFill>
            <a:gsLst>
              <a:gs pos="0">
                <a:srgbClr val="C0504D">
                  <a:lumMod val="40000"/>
                  <a:lumOff val="60000"/>
                </a:srgbClr>
              </a:gs>
              <a:gs pos="58000">
                <a:srgbClr val="C0504D">
                  <a:lumMod val="60000"/>
                  <a:lumOff val="40000"/>
                </a:srgbClr>
              </a:gs>
              <a:gs pos="100000">
                <a:srgbClr val="C0504D">
                  <a:lumMod val="60000"/>
                  <a:lumOff val="40000"/>
                </a:srgbClr>
              </a:gs>
            </a:gsLst>
            <a:lin ang="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3" name="Obousměrná vodorovná šipka 17">
            <a:extLst>
              <a:ext uri="{FF2B5EF4-FFF2-40B4-BE49-F238E27FC236}">
                <a16:creationId xmlns:a16="http://schemas.microsoft.com/office/drawing/2014/main" id="{2877F7C5-93C0-40A9-8035-8DF04882980B}"/>
              </a:ext>
            </a:extLst>
          </p:cNvPr>
          <p:cNvSpPr/>
          <p:nvPr/>
        </p:nvSpPr>
        <p:spPr>
          <a:xfrm>
            <a:off x="9048751" y="3360738"/>
            <a:ext cx="595313" cy="360362"/>
          </a:xfrm>
          <a:prstGeom prst="leftRightArrow">
            <a:avLst/>
          </a:prstGeom>
          <a:gradFill>
            <a:gsLst>
              <a:gs pos="0">
                <a:srgbClr val="C0504D">
                  <a:lumMod val="60000"/>
                  <a:lumOff val="40000"/>
                </a:srgbClr>
              </a:gs>
              <a:gs pos="58000">
                <a:srgbClr val="C0504D">
                  <a:lumMod val="75000"/>
                </a:srgbClr>
              </a:gs>
              <a:gs pos="100000">
                <a:srgbClr val="C0504D">
                  <a:lumMod val="75000"/>
                </a:srgbClr>
              </a:gs>
            </a:gsLst>
            <a:lin ang="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4" name="Šipka dolů 18">
            <a:extLst>
              <a:ext uri="{FF2B5EF4-FFF2-40B4-BE49-F238E27FC236}">
                <a16:creationId xmlns:a16="http://schemas.microsoft.com/office/drawing/2014/main" id="{4D2E523B-3FAD-4BA0-835C-D8AF9215E244}"/>
              </a:ext>
            </a:extLst>
          </p:cNvPr>
          <p:cNvSpPr/>
          <p:nvPr/>
        </p:nvSpPr>
        <p:spPr>
          <a:xfrm>
            <a:off x="2711450" y="4868864"/>
            <a:ext cx="215900" cy="1095375"/>
          </a:xfrm>
          <a:prstGeom prst="downArrow">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5" name="Šipka dolů 19">
            <a:extLst>
              <a:ext uri="{FF2B5EF4-FFF2-40B4-BE49-F238E27FC236}">
                <a16:creationId xmlns:a16="http://schemas.microsoft.com/office/drawing/2014/main" id="{E1CD3B6E-7C28-4C1C-8332-92A9969A330B}"/>
              </a:ext>
            </a:extLst>
          </p:cNvPr>
          <p:cNvSpPr/>
          <p:nvPr/>
        </p:nvSpPr>
        <p:spPr>
          <a:xfrm>
            <a:off x="4646613" y="4611689"/>
            <a:ext cx="215900" cy="1038225"/>
          </a:xfrm>
          <a:prstGeom prst="downArrow">
            <a:avLst/>
          </a:prstGeom>
          <a:solidFill>
            <a:srgbClr val="C0504D">
              <a:lumMod val="20000"/>
              <a:lumOff val="8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6" name="Šipka dolů 20">
            <a:extLst>
              <a:ext uri="{FF2B5EF4-FFF2-40B4-BE49-F238E27FC236}">
                <a16:creationId xmlns:a16="http://schemas.microsoft.com/office/drawing/2014/main" id="{29C487B1-07F1-456A-95C1-0EE19D5655A5}"/>
              </a:ext>
            </a:extLst>
          </p:cNvPr>
          <p:cNvSpPr/>
          <p:nvPr/>
        </p:nvSpPr>
        <p:spPr>
          <a:xfrm>
            <a:off x="6383339" y="4308475"/>
            <a:ext cx="217487" cy="871538"/>
          </a:xfrm>
          <a:prstGeom prst="downArrow">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7" name="Šipka dolů 21">
            <a:extLst>
              <a:ext uri="{FF2B5EF4-FFF2-40B4-BE49-F238E27FC236}">
                <a16:creationId xmlns:a16="http://schemas.microsoft.com/office/drawing/2014/main" id="{8186D898-437D-4A15-82BC-839966C6FAEB}"/>
              </a:ext>
            </a:extLst>
          </p:cNvPr>
          <p:cNvSpPr/>
          <p:nvPr/>
        </p:nvSpPr>
        <p:spPr>
          <a:xfrm>
            <a:off x="8183563" y="4019551"/>
            <a:ext cx="215900" cy="792163"/>
          </a:xfrm>
          <a:prstGeom prst="downArrow">
            <a:avLst/>
          </a:prstGeom>
          <a:solidFill>
            <a:srgbClr val="C0504D">
              <a:lumMod val="60000"/>
              <a:lumOff val="4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58" name="Obdélník 4">
            <a:extLst>
              <a:ext uri="{FF2B5EF4-FFF2-40B4-BE49-F238E27FC236}">
                <a16:creationId xmlns:a16="http://schemas.microsoft.com/office/drawing/2014/main" id="{7ED2F403-7B10-4F87-8502-611F0C484F08}"/>
              </a:ext>
            </a:extLst>
          </p:cNvPr>
          <p:cNvSpPr/>
          <p:nvPr/>
        </p:nvSpPr>
        <p:spPr>
          <a:xfrm>
            <a:off x="2135188" y="4565651"/>
            <a:ext cx="1363662" cy="231775"/>
          </a:xfrm>
          <a:prstGeom prst="rect">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white"/>
                </a:solidFill>
                <a:latin typeface="Calibri"/>
              </a:rPr>
              <a:t>Prenatální růst</a:t>
            </a:r>
          </a:p>
        </p:txBody>
      </p:sp>
      <p:sp>
        <p:nvSpPr>
          <p:cNvPr id="59" name="Obdélník 23">
            <a:extLst>
              <a:ext uri="{FF2B5EF4-FFF2-40B4-BE49-F238E27FC236}">
                <a16:creationId xmlns:a16="http://schemas.microsoft.com/office/drawing/2014/main" id="{631DC9D4-D9E6-4F4C-A76B-A72856F39A57}"/>
              </a:ext>
            </a:extLst>
          </p:cNvPr>
          <p:cNvSpPr/>
          <p:nvPr/>
        </p:nvSpPr>
        <p:spPr>
          <a:xfrm>
            <a:off x="6003925" y="4019551"/>
            <a:ext cx="935038" cy="231775"/>
          </a:xfrm>
          <a:prstGeom prst="rect">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DĚTSTVÍ</a:t>
            </a:r>
          </a:p>
        </p:txBody>
      </p:sp>
      <p:sp>
        <p:nvSpPr>
          <p:cNvPr id="60" name="Obdélník 24">
            <a:extLst>
              <a:ext uri="{FF2B5EF4-FFF2-40B4-BE49-F238E27FC236}">
                <a16:creationId xmlns:a16="http://schemas.microsoft.com/office/drawing/2014/main" id="{3C7F3E84-B853-46E0-A015-DC1A8C7F4F9C}"/>
              </a:ext>
            </a:extLst>
          </p:cNvPr>
          <p:cNvSpPr/>
          <p:nvPr/>
        </p:nvSpPr>
        <p:spPr>
          <a:xfrm>
            <a:off x="4265614" y="4178301"/>
            <a:ext cx="979487" cy="436563"/>
          </a:xfrm>
          <a:prstGeom prst="rect">
            <a:avLst/>
          </a:prstGeom>
          <a:solidFill>
            <a:srgbClr val="C0504D">
              <a:lumMod val="20000"/>
              <a:lumOff val="8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KOJENECKÝ VĚK</a:t>
            </a:r>
          </a:p>
        </p:txBody>
      </p:sp>
      <p:sp>
        <p:nvSpPr>
          <p:cNvPr id="61" name="Obdélník 25">
            <a:extLst>
              <a:ext uri="{FF2B5EF4-FFF2-40B4-BE49-F238E27FC236}">
                <a16:creationId xmlns:a16="http://schemas.microsoft.com/office/drawing/2014/main" id="{EA6D7FBF-A487-46AE-BF2D-4540676D858E}"/>
              </a:ext>
            </a:extLst>
          </p:cNvPr>
          <p:cNvSpPr/>
          <p:nvPr/>
        </p:nvSpPr>
        <p:spPr>
          <a:xfrm>
            <a:off x="7685088" y="3716339"/>
            <a:ext cx="1363662" cy="231775"/>
          </a:xfrm>
          <a:prstGeom prst="rect">
            <a:avLst/>
          </a:prstGeom>
          <a:solidFill>
            <a:srgbClr val="C0504D">
              <a:lumMod val="60000"/>
              <a:lumOff val="4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DOSPÍVÁNÍ</a:t>
            </a:r>
          </a:p>
        </p:txBody>
      </p:sp>
      <p:sp>
        <p:nvSpPr>
          <p:cNvPr id="62" name="Obdélník 26">
            <a:extLst>
              <a:ext uri="{FF2B5EF4-FFF2-40B4-BE49-F238E27FC236}">
                <a16:creationId xmlns:a16="http://schemas.microsoft.com/office/drawing/2014/main" id="{19275E71-26FC-48BD-B360-FB3D7A5644E7}"/>
              </a:ext>
            </a:extLst>
          </p:cNvPr>
          <p:cNvSpPr/>
          <p:nvPr/>
        </p:nvSpPr>
        <p:spPr>
          <a:xfrm>
            <a:off x="9551988" y="3141664"/>
            <a:ext cx="1008062" cy="230187"/>
          </a:xfrm>
          <a:prstGeom prst="rect">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white"/>
                </a:solidFill>
                <a:latin typeface="Calibri"/>
              </a:rPr>
              <a:t>Adolescence</a:t>
            </a:r>
          </a:p>
        </p:txBody>
      </p:sp>
      <p:sp>
        <p:nvSpPr>
          <p:cNvPr id="63" name="TextovéPole 5">
            <a:extLst>
              <a:ext uri="{FF2B5EF4-FFF2-40B4-BE49-F238E27FC236}">
                <a16:creationId xmlns:a16="http://schemas.microsoft.com/office/drawing/2014/main" id="{C2BB4EE2-A062-4909-A38D-FF836E4C0B1E}"/>
              </a:ext>
            </a:extLst>
          </p:cNvPr>
          <p:cNvSpPr txBox="1"/>
          <p:nvPr/>
        </p:nvSpPr>
        <p:spPr>
          <a:xfrm>
            <a:off x="2351089" y="4295776"/>
            <a:ext cx="936625" cy="277813"/>
          </a:xfrm>
          <a:prstGeom prst="rect">
            <a:avLst/>
          </a:prstGeom>
          <a:noFill/>
        </p:spPr>
        <p:txBody>
          <a:bodyPr wrap="none">
            <a:spAutoFit/>
          </a:bodyPr>
          <a:lstStyle/>
          <a:p>
            <a:pPr eaLnBrk="1" hangingPunct="1">
              <a:defRPr/>
            </a:pPr>
            <a:r>
              <a:rPr lang="cs-CZ" sz="1200" b="1" cap="small" dirty="0">
                <a:solidFill>
                  <a:prstClr val="black"/>
                </a:solidFill>
                <a:latin typeface="Calibri"/>
              </a:rPr>
              <a:t>Prematurita</a:t>
            </a:r>
          </a:p>
        </p:txBody>
      </p:sp>
      <p:sp>
        <p:nvSpPr>
          <p:cNvPr id="64" name="TextovéPole 29">
            <a:extLst>
              <a:ext uri="{FF2B5EF4-FFF2-40B4-BE49-F238E27FC236}">
                <a16:creationId xmlns:a16="http://schemas.microsoft.com/office/drawing/2014/main" id="{CDAE0947-1572-43D3-8DFB-96F846616B1A}"/>
              </a:ext>
            </a:extLst>
          </p:cNvPr>
          <p:cNvSpPr txBox="1"/>
          <p:nvPr/>
        </p:nvSpPr>
        <p:spPr>
          <a:xfrm>
            <a:off x="4367213" y="3887789"/>
            <a:ext cx="850900" cy="276225"/>
          </a:xfrm>
          <a:prstGeom prst="rect">
            <a:avLst/>
          </a:prstGeom>
          <a:noFill/>
        </p:spPr>
        <p:txBody>
          <a:bodyPr wrap="none">
            <a:spAutoFit/>
          </a:bodyPr>
          <a:lstStyle/>
          <a:p>
            <a:pPr eaLnBrk="1" hangingPunct="1">
              <a:defRPr/>
            </a:pPr>
            <a:r>
              <a:rPr lang="cs-CZ" sz="1200" b="1" cap="small" dirty="0">
                <a:solidFill>
                  <a:prstClr val="black"/>
                </a:solidFill>
                <a:latin typeface="Calibri"/>
              </a:rPr>
              <a:t>IC-přechod</a:t>
            </a:r>
          </a:p>
        </p:txBody>
      </p:sp>
      <p:sp>
        <p:nvSpPr>
          <p:cNvPr id="65" name="TextovéPole 30">
            <a:extLst>
              <a:ext uri="{FF2B5EF4-FFF2-40B4-BE49-F238E27FC236}">
                <a16:creationId xmlns:a16="http://schemas.microsoft.com/office/drawing/2014/main" id="{B166D78A-D4CC-48DA-8B49-A9396E2D28D7}"/>
              </a:ext>
            </a:extLst>
          </p:cNvPr>
          <p:cNvSpPr txBox="1"/>
          <p:nvPr/>
        </p:nvSpPr>
        <p:spPr>
          <a:xfrm>
            <a:off x="6024564" y="3732214"/>
            <a:ext cx="909637" cy="276225"/>
          </a:xfrm>
          <a:prstGeom prst="rect">
            <a:avLst/>
          </a:prstGeom>
          <a:noFill/>
        </p:spPr>
        <p:txBody>
          <a:bodyPr wrap="none">
            <a:spAutoFit/>
          </a:bodyPr>
          <a:lstStyle/>
          <a:p>
            <a:pPr eaLnBrk="1" hangingPunct="1">
              <a:defRPr/>
            </a:pPr>
            <a:r>
              <a:rPr lang="cs-CZ" sz="1200" b="1" cap="small" dirty="0">
                <a:solidFill>
                  <a:prstClr val="black"/>
                </a:solidFill>
                <a:latin typeface="Calibri"/>
              </a:rPr>
              <a:t>Adrenarché</a:t>
            </a:r>
          </a:p>
        </p:txBody>
      </p:sp>
      <p:sp>
        <p:nvSpPr>
          <p:cNvPr id="66" name="TextovéPole 31">
            <a:extLst>
              <a:ext uri="{FF2B5EF4-FFF2-40B4-BE49-F238E27FC236}">
                <a16:creationId xmlns:a16="http://schemas.microsoft.com/office/drawing/2014/main" id="{3884827F-06D6-45D5-A7A8-58B4FC3D51FC}"/>
              </a:ext>
            </a:extLst>
          </p:cNvPr>
          <p:cNvSpPr txBox="1"/>
          <p:nvPr/>
        </p:nvSpPr>
        <p:spPr>
          <a:xfrm>
            <a:off x="7816850" y="3382963"/>
            <a:ext cx="1303338" cy="277812"/>
          </a:xfrm>
          <a:prstGeom prst="rect">
            <a:avLst/>
          </a:prstGeom>
          <a:noFill/>
        </p:spPr>
        <p:txBody>
          <a:bodyPr>
            <a:spAutoFit/>
          </a:bodyPr>
          <a:lstStyle/>
          <a:p>
            <a:pPr eaLnBrk="1" hangingPunct="1">
              <a:defRPr/>
            </a:pPr>
            <a:r>
              <a:rPr lang="cs-CZ" sz="1200" b="1" cap="small" dirty="0">
                <a:solidFill>
                  <a:prstClr val="black"/>
                </a:solidFill>
                <a:latin typeface="Calibri"/>
              </a:rPr>
              <a:t>Začátek puberty</a:t>
            </a:r>
          </a:p>
        </p:txBody>
      </p:sp>
      <p:sp>
        <p:nvSpPr>
          <p:cNvPr id="67" name="Obdélník 32">
            <a:extLst>
              <a:ext uri="{FF2B5EF4-FFF2-40B4-BE49-F238E27FC236}">
                <a16:creationId xmlns:a16="http://schemas.microsoft.com/office/drawing/2014/main" id="{D0E2A898-91D0-480B-9842-F214FBCE46DB}"/>
              </a:ext>
            </a:extLst>
          </p:cNvPr>
          <p:cNvSpPr/>
          <p:nvPr/>
        </p:nvSpPr>
        <p:spPr>
          <a:xfrm>
            <a:off x="3035301" y="5016500"/>
            <a:ext cx="1535113" cy="230188"/>
          </a:xfrm>
          <a:prstGeom prst="rect">
            <a:avLst/>
          </a:prstGeom>
          <a:solidFill>
            <a:srgbClr val="8064A2"/>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white"/>
                </a:solidFill>
                <a:latin typeface="Calibri"/>
              </a:rPr>
              <a:t>Velikost při porodu</a:t>
            </a:r>
          </a:p>
        </p:txBody>
      </p:sp>
      <p:sp>
        <p:nvSpPr>
          <p:cNvPr id="68" name="Šipka dolů 33">
            <a:extLst>
              <a:ext uri="{FF2B5EF4-FFF2-40B4-BE49-F238E27FC236}">
                <a16:creationId xmlns:a16="http://schemas.microsoft.com/office/drawing/2014/main" id="{A70FB689-896F-419B-9CAC-A37D987B5F8A}"/>
              </a:ext>
            </a:extLst>
          </p:cNvPr>
          <p:cNvSpPr/>
          <p:nvPr/>
        </p:nvSpPr>
        <p:spPr>
          <a:xfrm>
            <a:off x="3751263" y="4551364"/>
            <a:ext cx="215900" cy="447675"/>
          </a:xfrm>
          <a:prstGeom prst="downArrow">
            <a:avLst/>
          </a:prstGeom>
          <a:solidFill>
            <a:srgbClr val="8064A2">
              <a:lumMod val="75000"/>
            </a:srgbClr>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69" name="Obdélník 34">
            <a:extLst>
              <a:ext uri="{FF2B5EF4-FFF2-40B4-BE49-F238E27FC236}">
                <a16:creationId xmlns:a16="http://schemas.microsoft.com/office/drawing/2014/main" id="{487F6E02-B98E-4036-8CA5-4B18D21D9D8E}"/>
              </a:ext>
            </a:extLst>
          </p:cNvPr>
          <p:cNvSpPr/>
          <p:nvPr/>
        </p:nvSpPr>
        <p:spPr>
          <a:xfrm>
            <a:off x="3546476" y="5603876"/>
            <a:ext cx="2657475" cy="303213"/>
          </a:xfrm>
          <a:prstGeom prst="rect">
            <a:avLst/>
          </a:prstGeom>
          <a:solidFill>
            <a:srgbClr val="C0504D">
              <a:lumMod val="20000"/>
              <a:lumOff val="8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Výška v dospělosti</a:t>
            </a:r>
          </a:p>
        </p:txBody>
      </p:sp>
      <p:sp>
        <p:nvSpPr>
          <p:cNvPr id="70" name="Obdélník 35">
            <a:extLst>
              <a:ext uri="{FF2B5EF4-FFF2-40B4-BE49-F238E27FC236}">
                <a16:creationId xmlns:a16="http://schemas.microsoft.com/office/drawing/2014/main" id="{733D3778-E05B-4314-A01C-475DF28E5E75}"/>
              </a:ext>
            </a:extLst>
          </p:cNvPr>
          <p:cNvSpPr/>
          <p:nvPr/>
        </p:nvSpPr>
        <p:spPr>
          <a:xfrm>
            <a:off x="5427664" y="5253038"/>
            <a:ext cx="2638425" cy="279400"/>
          </a:xfrm>
          <a:prstGeom prst="rect">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Složení těla</a:t>
            </a:r>
          </a:p>
        </p:txBody>
      </p:sp>
      <p:sp>
        <p:nvSpPr>
          <p:cNvPr id="71" name="Obdélník 36">
            <a:extLst>
              <a:ext uri="{FF2B5EF4-FFF2-40B4-BE49-F238E27FC236}">
                <a16:creationId xmlns:a16="http://schemas.microsoft.com/office/drawing/2014/main" id="{39A0FDC5-A8AF-4F29-A349-BFF18CE5A96D}"/>
              </a:ext>
            </a:extLst>
          </p:cNvPr>
          <p:cNvSpPr/>
          <p:nvPr/>
        </p:nvSpPr>
        <p:spPr>
          <a:xfrm>
            <a:off x="1739900" y="6021389"/>
            <a:ext cx="2173288" cy="287337"/>
          </a:xfrm>
          <a:prstGeom prst="rect">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white"/>
                </a:solidFill>
                <a:latin typeface="Calibri"/>
              </a:rPr>
              <a:t>Nemoc v dospělosti</a:t>
            </a:r>
          </a:p>
        </p:txBody>
      </p:sp>
      <p:sp>
        <p:nvSpPr>
          <p:cNvPr id="72" name="Obdélník 37">
            <a:extLst>
              <a:ext uri="{FF2B5EF4-FFF2-40B4-BE49-F238E27FC236}">
                <a16:creationId xmlns:a16="http://schemas.microsoft.com/office/drawing/2014/main" id="{B0056EE1-DC98-49D8-8665-80E60027B1EC}"/>
              </a:ext>
            </a:extLst>
          </p:cNvPr>
          <p:cNvSpPr/>
          <p:nvPr/>
        </p:nvSpPr>
        <p:spPr>
          <a:xfrm>
            <a:off x="7600950" y="4775201"/>
            <a:ext cx="1519238" cy="396875"/>
          </a:xfrm>
          <a:prstGeom prst="rect">
            <a:avLst/>
          </a:prstGeom>
          <a:solidFill>
            <a:srgbClr val="C0504D">
              <a:lumMod val="60000"/>
              <a:lumOff val="4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cs-CZ" sz="1200" b="1" kern="0" cap="small" dirty="0">
                <a:solidFill>
                  <a:prstClr val="black"/>
                </a:solidFill>
                <a:latin typeface="Calibri"/>
              </a:rPr>
              <a:t>Plodnost, DÉLKA ŽIVOTA</a:t>
            </a:r>
          </a:p>
        </p:txBody>
      </p:sp>
      <p:sp>
        <p:nvSpPr>
          <p:cNvPr id="73" name="Obousměrná vodorovná šipka 39">
            <a:extLst>
              <a:ext uri="{FF2B5EF4-FFF2-40B4-BE49-F238E27FC236}">
                <a16:creationId xmlns:a16="http://schemas.microsoft.com/office/drawing/2014/main" id="{EEDD2536-877F-483D-B9D2-F6280C889BF9}"/>
              </a:ext>
            </a:extLst>
          </p:cNvPr>
          <p:cNvSpPr/>
          <p:nvPr/>
        </p:nvSpPr>
        <p:spPr>
          <a:xfrm>
            <a:off x="5303838" y="4086226"/>
            <a:ext cx="596900" cy="360363"/>
          </a:xfrm>
          <a:prstGeom prst="leftRightArrow">
            <a:avLst/>
          </a:prstGeom>
          <a:gradFill>
            <a:gsLst>
              <a:gs pos="0">
                <a:srgbClr val="C0504D">
                  <a:lumMod val="20000"/>
                  <a:lumOff val="80000"/>
                </a:srgbClr>
              </a:gs>
              <a:gs pos="58000">
                <a:srgbClr val="C0504D">
                  <a:lumMod val="40000"/>
                  <a:lumOff val="60000"/>
                </a:srgbClr>
              </a:gs>
              <a:gs pos="100000">
                <a:srgbClr val="C0504D">
                  <a:lumMod val="40000"/>
                  <a:lumOff val="60000"/>
                </a:srgbClr>
              </a:gs>
            </a:gsLst>
            <a:lin ang="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
        <p:nvSpPr>
          <p:cNvPr id="74" name="Obousměrná vodorovná šipka 40">
            <a:extLst>
              <a:ext uri="{FF2B5EF4-FFF2-40B4-BE49-F238E27FC236}">
                <a16:creationId xmlns:a16="http://schemas.microsoft.com/office/drawing/2014/main" id="{56C50522-5CB4-4A6C-B47C-DF3D1B220464}"/>
              </a:ext>
            </a:extLst>
          </p:cNvPr>
          <p:cNvSpPr/>
          <p:nvPr/>
        </p:nvSpPr>
        <p:spPr>
          <a:xfrm>
            <a:off x="3571876" y="4292601"/>
            <a:ext cx="595313" cy="360363"/>
          </a:xfrm>
          <a:prstGeom prst="leftRightArrow">
            <a:avLst/>
          </a:prstGeom>
          <a:gradFill>
            <a:gsLst>
              <a:gs pos="0">
                <a:srgbClr val="4BACC6">
                  <a:lumMod val="75000"/>
                </a:srgbClr>
              </a:gs>
              <a:gs pos="58000">
                <a:srgbClr val="C0504D">
                  <a:lumMod val="20000"/>
                  <a:lumOff val="80000"/>
                </a:srgbClr>
              </a:gs>
              <a:gs pos="100000">
                <a:srgbClr val="C0504D">
                  <a:lumMod val="20000"/>
                  <a:lumOff val="80000"/>
                </a:srgbClr>
              </a:gs>
            </a:gsLst>
            <a:lin ang="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b="1" kern="0" cap="small">
              <a:solidFill>
                <a:prstClr val="white"/>
              </a:solidFill>
              <a:latin typeface="Calibr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B85BDBAB-0C3D-4995-95E9-343D609D9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5475" y="6237288"/>
            <a:ext cx="966788" cy="347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Text Box 4">
            <a:extLst>
              <a:ext uri="{FF2B5EF4-FFF2-40B4-BE49-F238E27FC236}">
                <a16:creationId xmlns:a16="http://schemas.microsoft.com/office/drawing/2014/main" id="{E570C494-26F2-4E49-A53A-0070AFE5D6C9}"/>
              </a:ext>
            </a:extLst>
          </p:cNvPr>
          <p:cNvSpPr txBox="1">
            <a:spLocks noChangeArrowheads="1"/>
          </p:cNvSpPr>
          <p:nvPr/>
        </p:nvSpPr>
        <p:spPr bwMode="auto">
          <a:xfrm>
            <a:off x="1611313" y="6165851"/>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en-GB" altLang="cs-CZ" sz="1100" b="1">
                <a:solidFill>
                  <a:srgbClr val="000000"/>
                </a:solidFill>
                <a:ea typeface="msgothic"/>
                <a:cs typeface="msgothic"/>
              </a:rPr>
              <a:t>Hochberg Z et al. Endocrine Reviews 2011;32:159-224</a:t>
            </a:r>
          </a:p>
        </p:txBody>
      </p:sp>
      <p:sp>
        <p:nvSpPr>
          <p:cNvPr id="51204" name="Text Box 5">
            <a:extLst>
              <a:ext uri="{FF2B5EF4-FFF2-40B4-BE49-F238E27FC236}">
                <a16:creationId xmlns:a16="http://schemas.microsoft.com/office/drawing/2014/main" id="{8173FC8E-7E44-421C-B2BC-776BDF335D04}"/>
              </a:ext>
            </a:extLst>
          </p:cNvPr>
          <p:cNvSpPr txBox="1">
            <a:spLocks noChangeArrowheads="1"/>
          </p:cNvSpPr>
          <p:nvPr/>
        </p:nvSpPr>
        <p:spPr bwMode="auto">
          <a:xfrm>
            <a:off x="1622426" y="6369051"/>
            <a:ext cx="49307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9pPr>
          </a:lstStyle>
          <a:p>
            <a:pPr eaLnBrk="1" hangingPunct="1"/>
            <a:r>
              <a:rPr lang="en-GB" altLang="cs-CZ" sz="900">
                <a:solidFill>
                  <a:srgbClr val="000000"/>
                </a:solidFill>
                <a:ea typeface="msgothic"/>
                <a:cs typeface="msgothic"/>
              </a:rPr>
              <a:t>©2011 by Endocrine Society</a:t>
            </a:r>
          </a:p>
        </p:txBody>
      </p:sp>
      <p:sp>
        <p:nvSpPr>
          <p:cNvPr id="51205" name="TextBox 193">
            <a:extLst>
              <a:ext uri="{FF2B5EF4-FFF2-40B4-BE49-F238E27FC236}">
                <a16:creationId xmlns:a16="http://schemas.microsoft.com/office/drawing/2014/main" id="{752E1EE8-B0DC-463B-9C04-B082079771E8}"/>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grpSp>
        <p:nvGrpSpPr>
          <p:cNvPr id="51206" name="Group 386">
            <a:extLst>
              <a:ext uri="{FF2B5EF4-FFF2-40B4-BE49-F238E27FC236}">
                <a16:creationId xmlns:a16="http://schemas.microsoft.com/office/drawing/2014/main" id="{55BDA2F4-39B6-4613-A78D-4F4C81A62697}"/>
              </a:ext>
            </a:extLst>
          </p:cNvPr>
          <p:cNvGrpSpPr>
            <a:grpSpLocks/>
          </p:cNvGrpSpPr>
          <p:nvPr/>
        </p:nvGrpSpPr>
        <p:grpSpPr bwMode="auto">
          <a:xfrm>
            <a:off x="5375275" y="1724025"/>
            <a:ext cx="831850" cy="1798638"/>
            <a:chOff x="3467035" y="1292067"/>
            <a:chExt cx="831210" cy="1799113"/>
          </a:xfrm>
        </p:grpSpPr>
        <p:sp>
          <p:nvSpPr>
            <p:cNvPr id="388" name="Freeform 387">
              <a:extLst>
                <a:ext uri="{FF2B5EF4-FFF2-40B4-BE49-F238E27FC236}">
                  <a16:creationId xmlns:a16="http://schemas.microsoft.com/office/drawing/2014/main" id="{6E0C7933-67D5-4F9D-8070-1FB8800A619D}"/>
                </a:ext>
              </a:extLst>
            </p:cNvPr>
            <p:cNvSpPr/>
            <p:nvPr/>
          </p:nvSpPr>
          <p:spPr>
            <a:xfrm>
              <a:off x="3467035" y="1292067"/>
              <a:ext cx="831210" cy="1799113"/>
            </a:xfrm>
            <a:custGeom>
              <a:avLst/>
              <a:gdLst>
                <a:gd name="connsiteX0" fmla="*/ 223585 w 734125"/>
                <a:gd name="connsiteY0" fmla="*/ 1799113 h 1799113"/>
                <a:gd name="connsiteX1" fmla="*/ 223585 w 734125"/>
                <a:gd name="connsiteY1" fmla="*/ 1687353 h 1799113"/>
                <a:gd name="connsiteX2" fmla="*/ 124525 w 734125"/>
                <a:gd name="connsiteY2" fmla="*/ 1573053 h 1799113"/>
                <a:gd name="connsiteX3" fmla="*/ 137225 w 734125"/>
                <a:gd name="connsiteY3" fmla="*/ 1392713 h 1799113"/>
                <a:gd name="connsiteX4" fmla="*/ 78805 w 734125"/>
                <a:gd name="connsiteY4" fmla="*/ 1273333 h 1799113"/>
                <a:gd name="connsiteX5" fmla="*/ 65 w 734125"/>
                <a:gd name="connsiteY5" fmla="*/ 1092993 h 1799113"/>
                <a:gd name="connsiteX6" fmla="*/ 66105 w 734125"/>
                <a:gd name="connsiteY6" fmla="*/ 732313 h 1799113"/>
                <a:gd name="connsiteX7" fmla="*/ 109285 w 734125"/>
                <a:gd name="connsiteY7" fmla="*/ 587533 h 1799113"/>
                <a:gd name="connsiteX8" fmla="*/ 203265 w 734125"/>
                <a:gd name="connsiteY8" fmla="*/ 485933 h 1799113"/>
                <a:gd name="connsiteX9" fmla="*/ 147385 w 734125"/>
                <a:gd name="connsiteY9" fmla="*/ 432593 h 1799113"/>
                <a:gd name="connsiteX10" fmla="*/ 129605 w 734125"/>
                <a:gd name="connsiteY10" fmla="*/ 242093 h 1799113"/>
                <a:gd name="connsiteX11" fmla="*/ 177865 w 734125"/>
                <a:gd name="connsiteY11" fmla="*/ 97313 h 1799113"/>
                <a:gd name="connsiteX12" fmla="*/ 269305 w 734125"/>
                <a:gd name="connsiteY12" fmla="*/ 13493 h 1799113"/>
                <a:gd name="connsiteX13" fmla="*/ 442025 w 734125"/>
                <a:gd name="connsiteY13" fmla="*/ 3333 h 1799113"/>
                <a:gd name="connsiteX14" fmla="*/ 563945 w 734125"/>
                <a:gd name="connsiteY14" fmla="*/ 46513 h 1799113"/>
                <a:gd name="connsiteX15" fmla="*/ 627445 w 734125"/>
                <a:gd name="connsiteY15" fmla="*/ 173513 h 1799113"/>
                <a:gd name="connsiteX16" fmla="*/ 594425 w 734125"/>
                <a:gd name="connsiteY16" fmla="*/ 221773 h 1799113"/>
                <a:gd name="connsiteX17" fmla="*/ 589345 w 734125"/>
                <a:gd name="connsiteY17" fmla="*/ 259873 h 1799113"/>
                <a:gd name="connsiteX18" fmla="*/ 619825 w 734125"/>
                <a:gd name="connsiteY18" fmla="*/ 305593 h 1799113"/>
                <a:gd name="connsiteX19" fmla="*/ 589345 w 734125"/>
                <a:gd name="connsiteY19" fmla="*/ 343693 h 1799113"/>
                <a:gd name="connsiteX20" fmla="*/ 569025 w 734125"/>
                <a:gd name="connsiteY20" fmla="*/ 409733 h 1799113"/>
                <a:gd name="connsiteX21" fmla="*/ 528385 w 734125"/>
                <a:gd name="connsiteY21" fmla="*/ 450373 h 1799113"/>
                <a:gd name="connsiteX22" fmla="*/ 457265 w 734125"/>
                <a:gd name="connsiteY22" fmla="*/ 450373 h 1799113"/>
                <a:gd name="connsiteX23" fmla="*/ 434405 w 734125"/>
                <a:gd name="connsiteY23" fmla="*/ 496093 h 1799113"/>
                <a:gd name="connsiteX24" fmla="*/ 487745 w 734125"/>
                <a:gd name="connsiteY24" fmla="*/ 582453 h 1799113"/>
                <a:gd name="connsiteX25" fmla="*/ 637605 w 734125"/>
                <a:gd name="connsiteY25" fmla="*/ 778033 h 1799113"/>
                <a:gd name="connsiteX26" fmla="*/ 734125 w 734125"/>
                <a:gd name="connsiteY26" fmla="*/ 882173 h 1799113"/>
                <a:gd name="connsiteX0" fmla="*/ 223585 w 734125"/>
                <a:gd name="connsiteY0" fmla="*/ 1799113 h 1799113"/>
                <a:gd name="connsiteX1" fmla="*/ 223585 w 734125"/>
                <a:gd name="connsiteY1" fmla="*/ 1687353 h 1799113"/>
                <a:gd name="connsiteX2" fmla="*/ 124525 w 734125"/>
                <a:gd name="connsiteY2" fmla="*/ 1573053 h 1799113"/>
                <a:gd name="connsiteX3" fmla="*/ 137225 w 734125"/>
                <a:gd name="connsiteY3" fmla="*/ 1392713 h 1799113"/>
                <a:gd name="connsiteX4" fmla="*/ 78805 w 734125"/>
                <a:gd name="connsiteY4" fmla="*/ 1273333 h 1799113"/>
                <a:gd name="connsiteX5" fmla="*/ 65 w 734125"/>
                <a:gd name="connsiteY5" fmla="*/ 1092993 h 1799113"/>
                <a:gd name="connsiteX6" fmla="*/ 66105 w 734125"/>
                <a:gd name="connsiteY6" fmla="*/ 732313 h 1799113"/>
                <a:gd name="connsiteX7" fmla="*/ 109285 w 734125"/>
                <a:gd name="connsiteY7" fmla="*/ 587533 h 1799113"/>
                <a:gd name="connsiteX8" fmla="*/ 203265 w 734125"/>
                <a:gd name="connsiteY8" fmla="*/ 485933 h 1799113"/>
                <a:gd name="connsiteX9" fmla="*/ 147385 w 734125"/>
                <a:gd name="connsiteY9" fmla="*/ 432593 h 1799113"/>
                <a:gd name="connsiteX10" fmla="*/ 129605 w 734125"/>
                <a:gd name="connsiteY10" fmla="*/ 242093 h 1799113"/>
                <a:gd name="connsiteX11" fmla="*/ 177865 w 734125"/>
                <a:gd name="connsiteY11" fmla="*/ 97313 h 1799113"/>
                <a:gd name="connsiteX12" fmla="*/ 269305 w 734125"/>
                <a:gd name="connsiteY12" fmla="*/ 13493 h 1799113"/>
                <a:gd name="connsiteX13" fmla="*/ 442025 w 734125"/>
                <a:gd name="connsiteY13" fmla="*/ 3333 h 1799113"/>
                <a:gd name="connsiteX14" fmla="*/ 563945 w 734125"/>
                <a:gd name="connsiteY14" fmla="*/ 46513 h 1799113"/>
                <a:gd name="connsiteX15" fmla="*/ 627445 w 734125"/>
                <a:gd name="connsiteY15" fmla="*/ 173513 h 1799113"/>
                <a:gd name="connsiteX16" fmla="*/ 594425 w 734125"/>
                <a:gd name="connsiteY16" fmla="*/ 221773 h 1799113"/>
                <a:gd name="connsiteX17" fmla="*/ 589345 w 734125"/>
                <a:gd name="connsiteY17" fmla="*/ 259873 h 1799113"/>
                <a:gd name="connsiteX18" fmla="*/ 619825 w 734125"/>
                <a:gd name="connsiteY18" fmla="*/ 305593 h 1799113"/>
                <a:gd name="connsiteX19" fmla="*/ 589345 w 734125"/>
                <a:gd name="connsiteY19" fmla="*/ 343693 h 1799113"/>
                <a:gd name="connsiteX20" fmla="*/ 569025 w 734125"/>
                <a:gd name="connsiteY20" fmla="*/ 409733 h 1799113"/>
                <a:gd name="connsiteX21" fmla="*/ 528385 w 734125"/>
                <a:gd name="connsiteY21" fmla="*/ 450373 h 1799113"/>
                <a:gd name="connsiteX22" fmla="*/ 457265 w 734125"/>
                <a:gd name="connsiteY22" fmla="*/ 450373 h 1799113"/>
                <a:gd name="connsiteX23" fmla="*/ 434405 w 734125"/>
                <a:gd name="connsiteY23" fmla="*/ 496093 h 1799113"/>
                <a:gd name="connsiteX24" fmla="*/ 487745 w 734125"/>
                <a:gd name="connsiteY24" fmla="*/ 582453 h 1799113"/>
                <a:gd name="connsiteX25" fmla="*/ 637605 w 734125"/>
                <a:gd name="connsiteY25" fmla="*/ 778033 h 1799113"/>
                <a:gd name="connsiteX26" fmla="*/ 670625 w 734125"/>
                <a:gd name="connsiteY26" fmla="*/ 808513 h 1799113"/>
                <a:gd name="connsiteX27" fmla="*/ 734125 w 734125"/>
                <a:gd name="connsiteY27" fmla="*/ 882173 h 1799113"/>
                <a:gd name="connsiteX0" fmla="*/ 223585 w 746825"/>
                <a:gd name="connsiteY0" fmla="*/ 1799113 h 1799113"/>
                <a:gd name="connsiteX1" fmla="*/ 223585 w 746825"/>
                <a:gd name="connsiteY1" fmla="*/ 1687353 h 1799113"/>
                <a:gd name="connsiteX2" fmla="*/ 124525 w 746825"/>
                <a:gd name="connsiteY2" fmla="*/ 1573053 h 1799113"/>
                <a:gd name="connsiteX3" fmla="*/ 137225 w 746825"/>
                <a:gd name="connsiteY3" fmla="*/ 1392713 h 1799113"/>
                <a:gd name="connsiteX4" fmla="*/ 78805 w 746825"/>
                <a:gd name="connsiteY4" fmla="*/ 1273333 h 1799113"/>
                <a:gd name="connsiteX5" fmla="*/ 65 w 746825"/>
                <a:gd name="connsiteY5" fmla="*/ 1092993 h 1799113"/>
                <a:gd name="connsiteX6" fmla="*/ 66105 w 746825"/>
                <a:gd name="connsiteY6" fmla="*/ 732313 h 1799113"/>
                <a:gd name="connsiteX7" fmla="*/ 109285 w 746825"/>
                <a:gd name="connsiteY7" fmla="*/ 587533 h 1799113"/>
                <a:gd name="connsiteX8" fmla="*/ 203265 w 746825"/>
                <a:gd name="connsiteY8" fmla="*/ 485933 h 1799113"/>
                <a:gd name="connsiteX9" fmla="*/ 147385 w 746825"/>
                <a:gd name="connsiteY9" fmla="*/ 432593 h 1799113"/>
                <a:gd name="connsiteX10" fmla="*/ 129605 w 746825"/>
                <a:gd name="connsiteY10" fmla="*/ 242093 h 1799113"/>
                <a:gd name="connsiteX11" fmla="*/ 177865 w 746825"/>
                <a:gd name="connsiteY11" fmla="*/ 97313 h 1799113"/>
                <a:gd name="connsiteX12" fmla="*/ 269305 w 746825"/>
                <a:gd name="connsiteY12" fmla="*/ 13493 h 1799113"/>
                <a:gd name="connsiteX13" fmla="*/ 442025 w 746825"/>
                <a:gd name="connsiteY13" fmla="*/ 3333 h 1799113"/>
                <a:gd name="connsiteX14" fmla="*/ 563945 w 746825"/>
                <a:gd name="connsiteY14" fmla="*/ 46513 h 1799113"/>
                <a:gd name="connsiteX15" fmla="*/ 627445 w 746825"/>
                <a:gd name="connsiteY15" fmla="*/ 173513 h 1799113"/>
                <a:gd name="connsiteX16" fmla="*/ 594425 w 746825"/>
                <a:gd name="connsiteY16" fmla="*/ 221773 h 1799113"/>
                <a:gd name="connsiteX17" fmla="*/ 589345 w 746825"/>
                <a:gd name="connsiteY17" fmla="*/ 259873 h 1799113"/>
                <a:gd name="connsiteX18" fmla="*/ 619825 w 746825"/>
                <a:gd name="connsiteY18" fmla="*/ 305593 h 1799113"/>
                <a:gd name="connsiteX19" fmla="*/ 589345 w 746825"/>
                <a:gd name="connsiteY19" fmla="*/ 343693 h 1799113"/>
                <a:gd name="connsiteX20" fmla="*/ 569025 w 746825"/>
                <a:gd name="connsiteY20" fmla="*/ 409733 h 1799113"/>
                <a:gd name="connsiteX21" fmla="*/ 528385 w 746825"/>
                <a:gd name="connsiteY21" fmla="*/ 450373 h 1799113"/>
                <a:gd name="connsiteX22" fmla="*/ 457265 w 746825"/>
                <a:gd name="connsiteY22" fmla="*/ 450373 h 1799113"/>
                <a:gd name="connsiteX23" fmla="*/ 434405 w 746825"/>
                <a:gd name="connsiteY23" fmla="*/ 496093 h 1799113"/>
                <a:gd name="connsiteX24" fmla="*/ 487745 w 746825"/>
                <a:gd name="connsiteY24" fmla="*/ 582453 h 1799113"/>
                <a:gd name="connsiteX25" fmla="*/ 637605 w 746825"/>
                <a:gd name="connsiteY25" fmla="*/ 778033 h 1799113"/>
                <a:gd name="connsiteX26" fmla="*/ 670625 w 746825"/>
                <a:gd name="connsiteY26" fmla="*/ 808513 h 1799113"/>
                <a:gd name="connsiteX27" fmla="*/ 746825 w 746825"/>
                <a:gd name="connsiteY27" fmla="*/ 912653 h 1799113"/>
                <a:gd name="connsiteX0" fmla="*/ 223585 w 747938"/>
                <a:gd name="connsiteY0" fmla="*/ 1799113 h 1799113"/>
                <a:gd name="connsiteX1" fmla="*/ 223585 w 747938"/>
                <a:gd name="connsiteY1" fmla="*/ 1687353 h 1799113"/>
                <a:gd name="connsiteX2" fmla="*/ 124525 w 747938"/>
                <a:gd name="connsiteY2" fmla="*/ 1573053 h 1799113"/>
                <a:gd name="connsiteX3" fmla="*/ 137225 w 747938"/>
                <a:gd name="connsiteY3" fmla="*/ 1392713 h 1799113"/>
                <a:gd name="connsiteX4" fmla="*/ 78805 w 747938"/>
                <a:gd name="connsiteY4" fmla="*/ 1273333 h 1799113"/>
                <a:gd name="connsiteX5" fmla="*/ 65 w 747938"/>
                <a:gd name="connsiteY5" fmla="*/ 1092993 h 1799113"/>
                <a:gd name="connsiteX6" fmla="*/ 66105 w 747938"/>
                <a:gd name="connsiteY6" fmla="*/ 732313 h 1799113"/>
                <a:gd name="connsiteX7" fmla="*/ 109285 w 747938"/>
                <a:gd name="connsiteY7" fmla="*/ 587533 h 1799113"/>
                <a:gd name="connsiteX8" fmla="*/ 203265 w 747938"/>
                <a:gd name="connsiteY8" fmla="*/ 485933 h 1799113"/>
                <a:gd name="connsiteX9" fmla="*/ 147385 w 747938"/>
                <a:gd name="connsiteY9" fmla="*/ 432593 h 1799113"/>
                <a:gd name="connsiteX10" fmla="*/ 129605 w 747938"/>
                <a:gd name="connsiteY10" fmla="*/ 242093 h 1799113"/>
                <a:gd name="connsiteX11" fmla="*/ 177865 w 747938"/>
                <a:gd name="connsiteY11" fmla="*/ 97313 h 1799113"/>
                <a:gd name="connsiteX12" fmla="*/ 269305 w 747938"/>
                <a:gd name="connsiteY12" fmla="*/ 13493 h 1799113"/>
                <a:gd name="connsiteX13" fmla="*/ 442025 w 747938"/>
                <a:gd name="connsiteY13" fmla="*/ 3333 h 1799113"/>
                <a:gd name="connsiteX14" fmla="*/ 563945 w 747938"/>
                <a:gd name="connsiteY14" fmla="*/ 46513 h 1799113"/>
                <a:gd name="connsiteX15" fmla="*/ 627445 w 747938"/>
                <a:gd name="connsiteY15" fmla="*/ 173513 h 1799113"/>
                <a:gd name="connsiteX16" fmla="*/ 594425 w 747938"/>
                <a:gd name="connsiteY16" fmla="*/ 221773 h 1799113"/>
                <a:gd name="connsiteX17" fmla="*/ 589345 w 747938"/>
                <a:gd name="connsiteY17" fmla="*/ 259873 h 1799113"/>
                <a:gd name="connsiteX18" fmla="*/ 619825 w 747938"/>
                <a:gd name="connsiteY18" fmla="*/ 305593 h 1799113"/>
                <a:gd name="connsiteX19" fmla="*/ 589345 w 747938"/>
                <a:gd name="connsiteY19" fmla="*/ 343693 h 1799113"/>
                <a:gd name="connsiteX20" fmla="*/ 569025 w 747938"/>
                <a:gd name="connsiteY20" fmla="*/ 409733 h 1799113"/>
                <a:gd name="connsiteX21" fmla="*/ 528385 w 747938"/>
                <a:gd name="connsiteY21" fmla="*/ 450373 h 1799113"/>
                <a:gd name="connsiteX22" fmla="*/ 457265 w 747938"/>
                <a:gd name="connsiteY22" fmla="*/ 450373 h 1799113"/>
                <a:gd name="connsiteX23" fmla="*/ 434405 w 747938"/>
                <a:gd name="connsiteY23" fmla="*/ 496093 h 1799113"/>
                <a:gd name="connsiteX24" fmla="*/ 487745 w 747938"/>
                <a:gd name="connsiteY24" fmla="*/ 582453 h 1799113"/>
                <a:gd name="connsiteX25" fmla="*/ 637605 w 747938"/>
                <a:gd name="connsiteY25" fmla="*/ 778033 h 1799113"/>
                <a:gd name="connsiteX26" fmla="*/ 741745 w 747938"/>
                <a:gd name="connsiteY26" fmla="*/ 887253 h 1799113"/>
                <a:gd name="connsiteX27" fmla="*/ 746825 w 747938"/>
                <a:gd name="connsiteY27" fmla="*/ 912653 h 1799113"/>
                <a:gd name="connsiteX0" fmla="*/ 223585 w 743831"/>
                <a:gd name="connsiteY0" fmla="*/ 1799113 h 1799113"/>
                <a:gd name="connsiteX1" fmla="*/ 223585 w 743831"/>
                <a:gd name="connsiteY1" fmla="*/ 1687353 h 1799113"/>
                <a:gd name="connsiteX2" fmla="*/ 124525 w 743831"/>
                <a:gd name="connsiteY2" fmla="*/ 1573053 h 1799113"/>
                <a:gd name="connsiteX3" fmla="*/ 137225 w 743831"/>
                <a:gd name="connsiteY3" fmla="*/ 1392713 h 1799113"/>
                <a:gd name="connsiteX4" fmla="*/ 78805 w 743831"/>
                <a:gd name="connsiteY4" fmla="*/ 1273333 h 1799113"/>
                <a:gd name="connsiteX5" fmla="*/ 65 w 743831"/>
                <a:gd name="connsiteY5" fmla="*/ 1092993 h 1799113"/>
                <a:gd name="connsiteX6" fmla="*/ 66105 w 743831"/>
                <a:gd name="connsiteY6" fmla="*/ 732313 h 1799113"/>
                <a:gd name="connsiteX7" fmla="*/ 109285 w 743831"/>
                <a:gd name="connsiteY7" fmla="*/ 587533 h 1799113"/>
                <a:gd name="connsiteX8" fmla="*/ 203265 w 743831"/>
                <a:gd name="connsiteY8" fmla="*/ 485933 h 1799113"/>
                <a:gd name="connsiteX9" fmla="*/ 147385 w 743831"/>
                <a:gd name="connsiteY9" fmla="*/ 432593 h 1799113"/>
                <a:gd name="connsiteX10" fmla="*/ 129605 w 743831"/>
                <a:gd name="connsiteY10" fmla="*/ 242093 h 1799113"/>
                <a:gd name="connsiteX11" fmla="*/ 177865 w 743831"/>
                <a:gd name="connsiteY11" fmla="*/ 97313 h 1799113"/>
                <a:gd name="connsiteX12" fmla="*/ 269305 w 743831"/>
                <a:gd name="connsiteY12" fmla="*/ 13493 h 1799113"/>
                <a:gd name="connsiteX13" fmla="*/ 442025 w 743831"/>
                <a:gd name="connsiteY13" fmla="*/ 3333 h 1799113"/>
                <a:gd name="connsiteX14" fmla="*/ 563945 w 743831"/>
                <a:gd name="connsiteY14" fmla="*/ 46513 h 1799113"/>
                <a:gd name="connsiteX15" fmla="*/ 627445 w 743831"/>
                <a:gd name="connsiteY15" fmla="*/ 173513 h 1799113"/>
                <a:gd name="connsiteX16" fmla="*/ 594425 w 743831"/>
                <a:gd name="connsiteY16" fmla="*/ 221773 h 1799113"/>
                <a:gd name="connsiteX17" fmla="*/ 589345 w 743831"/>
                <a:gd name="connsiteY17" fmla="*/ 259873 h 1799113"/>
                <a:gd name="connsiteX18" fmla="*/ 619825 w 743831"/>
                <a:gd name="connsiteY18" fmla="*/ 305593 h 1799113"/>
                <a:gd name="connsiteX19" fmla="*/ 589345 w 743831"/>
                <a:gd name="connsiteY19" fmla="*/ 343693 h 1799113"/>
                <a:gd name="connsiteX20" fmla="*/ 569025 w 743831"/>
                <a:gd name="connsiteY20" fmla="*/ 409733 h 1799113"/>
                <a:gd name="connsiteX21" fmla="*/ 528385 w 743831"/>
                <a:gd name="connsiteY21" fmla="*/ 450373 h 1799113"/>
                <a:gd name="connsiteX22" fmla="*/ 457265 w 743831"/>
                <a:gd name="connsiteY22" fmla="*/ 450373 h 1799113"/>
                <a:gd name="connsiteX23" fmla="*/ 434405 w 743831"/>
                <a:gd name="connsiteY23" fmla="*/ 496093 h 1799113"/>
                <a:gd name="connsiteX24" fmla="*/ 487745 w 743831"/>
                <a:gd name="connsiteY24" fmla="*/ 582453 h 1799113"/>
                <a:gd name="connsiteX25" fmla="*/ 637605 w 743831"/>
                <a:gd name="connsiteY25" fmla="*/ 778033 h 1799113"/>
                <a:gd name="connsiteX26" fmla="*/ 741745 w 743831"/>
                <a:gd name="connsiteY26" fmla="*/ 887253 h 1799113"/>
                <a:gd name="connsiteX27" fmla="*/ 685865 w 743831"/>
                <a:gd name="connsiteY27" fmla="*/ 993933 h 1799113"/>
                <a:gd name="connsiteX0" fmla="*/ 223585 w 743456"/>
                <a:gd name="connsiteY0" fmla="*/ 1799113 h 1799113"/>
                <a:gd name="connsiteX1" fmla="*/ 223585 w 743456"/>
                <a:gd name="connsiteY1" fmla="*/ 1687353 h 1799113"/>
                <a:gd name="connsiteX2" fmla="*/ 124525 w 743456"/>
                <a:gd name="connsiteY2" fmla="*/ 1573053 h 1799113"/>
                <a:gd name="connsiteX3" fmla="*/ 137225 w 743456"/>
                <a:gd name="connsiteY3" fmla="*/ 1392713 h 1799113"/>
                <a:gd name="connsiteX4" fmla="*/ 78805 w 743456"/>
                <a:gd name="connsiteY4" fmla="*/ 1273333 h 1799113"/>
                <a:gd name="connsiteX5" fmla="*/ 65 w 743456"/>
                <a:gd name="connsiteY5" fmla="*/ 1092993 h 1799113"/>
                <a:gd name="connsiteX6" fmla="*/ 66105 w 743456"/>
                <a:gd name="connsiteY6" fmla="*/ 732313 h 1799113"/>
                <a:gd name="connsiteX7" fmla="*/ 109285 w 743456"/>
                <a:gd name="connsiteY7" fmla="*/ 587533 h 1799113"/>
                <a:gd name="connsiteX8" fmla="*/ 203265 w 743456"/>
                <a:gd name="connsiteY8" fmla="*/ 485933 h 1799113"/>
                <a:gd name="connsiteX9" fmla="*/ 147385 w 743456"/>
                <a:gd name="connsiteY9" fmla="*/ 432593 h 1799113"/>
                <a:gd name="connsiteX10" fmla="*/ 129605 w 743456"/>
                <a:gd name="connsiteY10" fmla="*/ 242093 h 1799113"/>
                <a:gd name="connsiteX11" fmla="*/ 177865 w 743456"/>
                <a:gd name="connsiteY11" fmla="*/ 97313 h 1799113"/>
                <a:gd name="connsiteX12" fmla="*/ 269305 w 743456"/>
                <a:gd name="connsiteY12" fmla="*/ 13493 h 1799113"/>
                <a:gd name="connsiteX13" fmla="*/ 442025 w 743456"/>
                <a:gd name="connsiteY13" fmla="*/ 3333 h 1799113"/>
                <a:gd name="connsiteX14" fmla="*/ 563945 w 743456"/>
                <a:gd name="connsiteY14" fmla="*/ 46513 h 1799113"/>
                <a:gd name="connsiteX15" fmla="*/ 627445 w 743456"/>
                <a:gd name="connsiteY15" fmla="*/ 173513 h 1799113"/>
                <a:gd name="connsiteX16" fmla="*/ 594425 w 743456"/>
                <a:gd name="connsiteY16" fmla="*/ 221773 h 1799113"/>
                <a:gd name="connsiteX17" fmla="*/ 589345 w 743456"/>
                <a:gd name="connsiteY17" fmla="*/ 259873 h 1799113"/>
                <a:gd name="connsiteX18" fmla="*/ 619825 w 743456"/>
                <a:gd name="connsiteY18" fmla="*/ 305593 h 1799113"/>
                <a:gd name="connsiteX19" fmla="*/ 589345 w 743456"/>
                <a:gd name="connsiteY19" fmla="*/ 343693 h 1799113"/>
                <a:gd name="connsiteX20" fmla="*/ 569025 w 743456"/>
                <a:gd name="connsiteY20" fmla="*/ 409733 h 1799113"/>
                <a:gd name="connsiteX21" fmla="*/ 528385 w 743456"/>
                <a:gd name="connsiteY21" fmla="*/ 450373 h 1799113"/>
                <a:gd name="connsiteX22" fmla="*/ 457265 w 743456"/>
                <a:gd name="connsiteY22" fmla="*/ 450373 h 1799113"/>
                <a:gd name="connsiteX23" fmla="*/ 434405 w 743456"/>
                <a:gd name="connsiteY23" fmla="*/ 496093 h 1799113"/>
                <a:gd name="connsiteX24" fmla="*/ 487745 w 743456"/>
                <a:gd name="connsiteY24" fmla="*/ 582453 h 1799113"/>
                <a:gd name="connsiteX25" fmla="*/ 637605 w 743456"/>
                <a:gd name="connsiteY25" fmla="*/ 778033 h 1799113"/>
                <a:gd name="connsiteX26" fmla="*/ 741745 w 743456"/>
                <a:gd name="connsiteY26" fmla="*/ 887253 h 1799113"/>
                <a:gd name="connsiteX27" fmla="*/ 665545 w 743456"/>
                <a:gd name="connsiteY27" fmla="*/ 999013 h 1799113"/>
                <a:gd name="connsiteX0" fmla="*/ 223585 w 742640"/>
                <a:gd name="connsiteY0" fmla="*/ 1799113 h 1799113"/>
                <a:gd name="connsiteX1" fmla="*/ 223585 w 742640"/>
                <a:gd name="connsiteY1" fmla="*/ 1687353 h 1799113"/>
                <a:gd name="connsiteX2" fmla="*/ 124525 w 742640"/>
                <a:gd name="connsiteY2" fmla="*/ 1573053 h 1799113"/>
                <a:gd name="connsiteX3" fmla="*/ 137225 w 742640"/>
                <a:gd name="connsiteY3" fmla="*/ 1392713 h 1799113"/>
                <a:gd name="connsiteX4" fmla="*/ 78805 w 742640"/>
                <a:gd name="connsiteY4" fmla="*/ 1273333 h 1799113"/>
                <a:gd name="connsiteX5" fmla="*/ 65 w 742640"/>
                <a:gd name="connsiteY5" fmla="*/ 1092993 h 1799113"/>
                <a:gd name="connsiteX6" fmla="*/ 66105 w 742640"/>
                <a:gd name="connsiteY6" fmla="*/ 732313 h 1799113"/>
                <a:gd name="connsiteX7" fmla="*/ 109285 w 742640"/>
                <a:gd name="connsiteY7" fmla="*/ 587533 h 1799113"/>
                <a:gd name="connsiteX8" fmla="*/ 203265 w 742640"/>
                <a:gd name="connsiteY8" fmla="*/ 485933 h 1799113"/>
                <a:gd name="connsiteX9" fmla="*/ 147385 w 742640"/>
                <a:gd name="connsiteY9" fmla="*/ 432593 h 1799113"/>
                <a:gd name="connsiteX10" fmla="*/ 129605 w 742640"/>
                <a:gd name="connsiteY10" fmla="*/ 242093 h 1799113"/>
                <a:gd name="connsiteX11" fmla="*/ 177865 w 742640"/>
                <a:gd name="connsiteY11" fmla="*/ 97313 h 1799113"/>
                <a:gd name="connsiteX12" fmla="*/ 269305 w 742640"/>
                <a:gd name="connsiteY12" fmla="*/ 13493 h 1799113"/>
                <a:gd name="connsiteX13" fmla="*/ 442025 w 742640"/>
                <a:gd name="connsiteY13" fmla="*/ 3333 h 1799113"/>
                <a:gd name="connsiteX14" fmla="*/ 563945 w 742640"/>
                <a:gd name="connsiteY14" fmla="*/ 46513 h 1799113"/>
                <a:gd name="connsiteX15" fmla="*/ 627445 w 742640"/>
                <a:gd name="connsiteY15" fmla="*/ 173513 h 1799113"/>
                <a:gd name="connsiteX16" fmla="*/ 594425 w 742640"/>
                <a:gd name="connsiteY16" fmla="*/ 221773 h 1799113"/>
                <a:gd name="connsiteX17" fmla="*/ 589345 w 742640"/>
                <a:gd name="connsiteY17" fmla="*/ 259873 h 1799113"/>
                <a:gd name="connsiteX18" fmla="*/ 619825 w 742640"/>
                <a:gd name="connsiteY18" fmla="*/ 305593 h 1799113"/>
                <a:gd name="connsiteX19" fmla="*/ 589345 w 742640"/>
                <a:gd name="connsiteY19" fmla="*/ 343693 h 1799113"/>
                <a:gd name="connsiteX20" fmla="*/ 569025 w 742640"/>
                <a:gd name="connsiteY20" fmla="*/ 409733 h 1799113"/>
                <a:gd name="connsiteX21" fmla="*/ 528385 w 742640"/>
                <a:gd name="connsiteY21" fmla="*/ 450373 h 1799113"/>
                <a:gd name="connsiteX22" fmla="*/ 457265 w 742640"/>
                <a:gd name="connsiteY22" fmla="*/ 450373 h 1799113"/>
                <a:gd name="connsiteX23" fmla="*/ 434405 w 742640"/>
                <a:gd name="connsiteY23" fmla="*/ 496093 h 1799113"/>
                <a:gd name="connsiteX24" fmla="*/ 487745 w 742640"/>
                <a:gd name="connsiteY24" fmla="*/ 582453 h 1799113"/>
                <a:gd name="connsiteX25" fmla="*/ 637605 w 742640"/>
                <a:gd name="connsiteY25" fmla="*/ 778033 h 1799113"/>
                <a:gd name="connsiteX26" fmla="*/ 741745 w 742640"/>
                <a:gd name="connsiteY26" fmla="*/ 887253 h 1799113"/>
                <a:gd name="connsiteX27" fmla="*/ 693485 w 742640"/>
                <a:gd name="connsiteY27" fmla="*/ 943133 h 1799113"/>
                <a:gd name="connsiteX28" fmla="*/ 665545 w 742640"/>
                <a:gd name="connsiteY28" fmla="*/ 999013 h 1799113"/>
                <a:gd name="connsiteX0" fmla="*/ 223585 w 812913"/>
                <a:gd name="connsiteY0" fmla="*/ 1799113 h 1799113"/>
                <a:gd name="connsiteX1" fmla="*/ 223585 w 812913"/>
                <a:gd name="connsiteY1" fmla="*/ 1687353 h 1799113"/>
                <a:gd name="connsiteX2" fmla="*/ 124525 w 812913"/>
                <a:gd name="connsiteY2" fmla="*/ 1573053 h 1799113"/>
                <a:gd name="connsiteX3" fmla="*/ 137225 w 812913"/>
                <a:gd name="connsiteY3" fmla="*/ 1392713 h 1799113"/>
                <a:gd name="connsiteX4" fmla="*/ 78805 w 812913"/>
                <a:gd name="connsiteY4" fmla="*/ 1273333 h 1799113"/>
                <a:gd name="connsiteX5" fmla="*/ 65 w 812913"/>
                <a:gd name="connsiteY5" fmla="*/ 1092993 h 1799113"/>
                <a:gd name="connsiteX6" fmla="*/ 66105 w 812913"/>
                <a:gd name="connsiteY6" fmla="*/ 732313 h 1799113"/>
                <a:gd name="connsiteX7" fmla="*/ 109285 w 812913"/>
                <a:gd name="connsiteY7" fmla="*/ 587533 h 1799113"/>
                <a:gd name="connsiteX8" fmla="*/ 203265 w 812913"/>
                <a:gd name="connsiteY8" fmla="*/ 485933 h 1799113"/>
                <a:gd name="connsiteX9" fmla="*/ 147385 w 812913"/>
                <a:gd name="connsiteY9" fmla="*/ 432593 h 1799113"/>
                <a:gd name="connsiteX10" fmla="*/ 129605 w 812913"/>
                <a:gd name="connsiteY10" fmla="*/ 242093 h 1799113"/>
                <a:gd name="connsiteX11" fmla="*/ 177865 w 812913"/>
                <a:gd name="connsiteY11" fmla="*/ 97313 h 1799113"/>
                <a:gd name="connsiteX12" fmla="*/ 269305 w 812913"/>
                <a:gd name="connsiteY12" fmla="*/ 13493 h 1799113"/>
                <a:gd name="connsiteX13" fmla="*/ 442025 w 812913"/>
                <a:gd name="connsiteY13" fmla="*/ 3333 h 1799113"/>
                <a:gd name="connsiteX14" fmla="*/ 563945 w 812913"/>
                <a:gd name="connsiteY14" fmla="*/ 46513 h 1799113"/>
                <a:gd name="connsiteX15" fmla="*/ 627445 w 812913"/>
                <a:gd name="connsiteY15" fmla="*/ 173513 h 1799113"/>
                <a:gd name="connsiteX16" fmla="*/ 594425 w 812913"/>
                <a:gd name="connsiteY16" fmla="*/ 221773 h 1799113"/>
                <a:gd name="connsiteX17" fmla="*/ 589345 w 812913"/>
                <a:gd name="connsiteY17" fmla="*/ 259873 h 1799113"/>
                <a:gd name="connsiteX18" fmla="*/ 619825 w 812913"/>
                <a:gd name="connsiteY18" fmla="*/ 305593 h 1799113"/>
                <a:gd name="connsiteX19" fmla="*/ 589345 w 812913"/>
                <a:gd name="connsiteY19" fmla="*/ 343693 h 1799113"/>
                <a:gd name="connsiteX20" fmla="*/ 569025 w 812913"/>
                <a:gd name="connsiteY20" fmla="*/ 409733 h 1799113"/>
                <a:gd name="connsiteX21" fmla="*/ 528385 w 812913"/>
                <a:gd name="connsiteY21" fmla="*/ 450373 h 1799113"/>
                <a:gd name="connsiteX22" fmla="*/ 457265 w 812913"/>
                <a:gd name="connsiteY22" fmla="*/ 450373 h 1799113"/>
                <a:gd name="connsiteX23" fmla="*/ 434405 w 812913"/>
                <a:gd name="connsiteY23" fmla="*/ 496093 h 1799113"/>
                <a:gd name="connsiteX24" fmla="*/ 487745 w 812913"/>
                <a:gd name="connsiteY24" fmla="*/ 582453 h 1799113"/>
                <a:gd name="connsiteX25" fmla="*/ 637605 w 812913"/>
                <a:gd name="connsiteY25" fmla="*/ 778033 h 1799113"/>
                <a:gd name="connsiteX26" fmla="*/ 741745 w 812913"/>
                <a:gd name="connsiteY26" fmla="*/ 887253 h 1799113"/>
                <a:gd name="connsiteX27" fmla="*/ 693485 w 812913"/>
                <a:gd name="connsiteY27" fmla="*/ 943133 h 1799113"/>
                <a:gd name="connsiteX28" fmla="*/ 812865 w 812913"/>
                <a:gd name="connsiteY28" fmla="*/ 1214913 h 1799113"/>
                <a:gd name="connsiteX0" fmla="*/ 223585 w 812906"/>
                <a:gd name="connsiteY0" fmla="*/ 1799113 h 1799113"/>
                <a:gd name="connsiteX1" fmla="*/ 223585 w 812906"/>
                <a:gd name="connsiteY1" fmla="*/ 1687353 h 1799113"/>
                <a:gd name="connsiteX2" fmla="*/ 124525 w 812906"/>
                <a:gd name="connsiteY2" fmla="*/ 1573053 h 1799113"/>
                <a:gd name="connsiteX3" fmla="*/ 137225 w 812906"/>
                <a:gd name="connsiteY3" fmla="*/ 1392713 h 1799113"/>
                <a:gd name="connsiteX4" fmla="*/ 78805 w 812906"/>
                <a:gd name="connsiteY4" fmla="*/ 1273333 h 1799113"/>
                <a:gd name="connsiteX5" fmla="*/ 65 w 812906"/>
                <a:gd name="connsiteY5" fmla="*/ 1092993 h 1799113"/>
                <a:gd name="connsiteX6" fmla="*/ 66105 w 812906"/>
                <a:gd name="connsiteY6" fmla="*/ 732313 h 1799113"/>
                <a:gd name="connsiteX7" fmla="*/ 109285 w 812906"/>
                <a:gd name="connsiteY7" fmla="*/ 587533 h 1799113"/>
                <a:gd name="connsiteX8" fmla="*/ 203265 w 812906"/>
                <a:gd name="connsiteY8" fmla="*/ 485933 h 1799113"/>
                <a:gd name="connsiteX9" fmla="*/ 147385 w 812906"/>
                <a:gd name="connsiteY9" fmla="*/ 432593 h 1799113"/>
                <a:gd name="connsiteX10" fmla="*/ 129605 w 812906"/>
                <a:gd name="connsiteY10" fmla="*/ 242093 h 1799113"/>
                <a:gd name="connsiteX11" fmla="*/ 177865 w 812906"/>
                <a:gd name="connsiteY11" fmla="*/ 97313 h 1799113"/>
                <a:gd name="connsiteX12" fmla="*/ 269305 w 812906"/>
                <a:gd name="connsiteY12" fmla="*/ 13493 h 1799113"/>
                <a:gd name="connsiteX13" fmla="*/ 442025 w 812906"/>
                <a:gd name="connsiteY13" fmla="*/ 3333 h 1799113"/>
                <a:gd name="connsiteX14" fmla="*/ 563945 w 812906"/>
                <a:gd name="connsiteY14" fmla="*/ 46513 h 1799113"/>
                <a:gd name="connsiteX15" fmla="*/ 627445 w 812906"/>
                <a:gd name="connsiteY15" fmla="*/ 173513 h 1799113"/>
                <a:gd name="connsiteX16" fmla="*/ 594425 w 812906"/>
                <a:gd name="connsiteY16" fmla="*/ 221773 h 1799113"/>
                <a:gd name="connsiteX17" fmla="*/ 589345 w 812906"/>
                <a:gd name="connsiteY17" fmla="*/ 259873 h 1799113"/>
                <a:gd name="connsiteX18" fmla="*/ 619825 w 812906"/>
                <a:gd name="connsiteY18" fmla="*/ 305593 h 1799113"/>
                <a:gd name="connsiteX19" fmla="*/ 589345 w 812906"/>
                <a:gd name="connsiteY19" fmla="*/ 343693 h 1799113"/>
                <a:gd name="connsiteX20" fmla="*/ 569025 w 812906"/>
                <a:gd name="connsiteY20" fmla="*/ 409733 h 1799113"/>
                <a:gd name="connsiteX21" fmla="*/ 528385 w 812906"/>
                <a:gd name="connsiteY21" fmla="*/ 450373 h 1799113"/>
                <a:gd name="connsiteX22" fmla="*/ 457265 w 812906"/>
                <a:gd name="connsiteY22" fmla="*/ 450373 h 1799113"/>
                <a:gd name="connsiteX23" fmla="*/ 434405 w 812906"/>
                <a:gd name="connsiteY23" fmla="*/ 496093 h 1799113"/>
                <a:gd name="connsiteX24" fmla="*/ 487745 w 812906"/>
                <a:gd name="connsiteY24" fmla="*/ 582453 h 1799113"/>
                <a:gd name="connsiteX25" fmla="*/ 637605 w 812906"/>
                <a:gd name="connsiteY25" fmla="*/ 778033 h 1799113"/>
                <a:gd name="connsiteX26" fmla="*/ 741745 w 812906"/>
                <a:gd name="connsiteY26" fmla="*/ 887253 h 1799113"/>
                <a:gd name="connsiteX27" fmla="*/ 673165 w 812906"/>
                <a:gd name="connsiteY27" fmla="*/ 993933 h 1799113"/>
                <a:gd name="connsiteX28" fmla="*/ 812865 w 812906"/>
                <a:gd name="connsiteY28" fmla="*/ 1214913 h 1799113"/>
                <a:gd name="connsiteX0" fmla="*/ 223585 w 742377"/>
                <a:gd name="connsiteY0" fmla="*/ 1799113 h 1799113"/>
                <a:gd name="connsiteX1" fmla="*/ 223585 w 742377"/>
                <a:gd name="connsiteY1" fmla="*/ 1687353 h 1799113"/>
                <a:gd name="connsiteX2" fmla="*/ 124525 w 742377"/>
                <a:gd name="connsiteY2" fmla="*/ 1573053 h 1799113"/>
                <a:gd name="connsiteX3" fmla="*/ 137225 w 742377"/>
                <a:gd name="connsiteY3" fmla="*/ 1392713 h 1799113"/>
                <a:gd name="connsiteX4" fmla="*/ 78805 w 742377"/>
                <a:gd name="connsiteY4" fmla="*/ 1273333 h 1799113"/>
                <a:gd name="connsiteX5" fmla="*/ 65 w 742377"/>
                <a:gd name="connsiteY5" fmla="*/ 1092993 h 1799113"/>
                <a:gd name="connsiteX6" fmla="*/ 66105 w 742377"/>
                <a:gd name="connsiteY6" fmla="*/ 732313 h 1799113"/>
                <a:gd name="connsiteX7" fmla="*/ 109285 w 742377"/>
                <a:gd name="connsiteY7" fmla="*/ 587533 h 1799113"/>
                <a:gd name="connsiteX8" fmla="*/ 203265 w 742377"/>
                <a:gd name="connsiteY8" fmla="*/ 485933 h 1799113"/>
                <a:gd name="connsiteX9" fmla="*/ 147385 w 742377"/>
                <a:gd name="connsiteY9" fmla="*/ 432593 h 1799113"/>
                <a:gd name="connsiteX10" fmla="*/ 129605 w 742377"/>
                <a:gd name="connsiteY10" fmla="*/ 242093 h 1799113"/>
                <a:gd name="connsiteX11" fmla="*/ 177865 w 742377"/>
                <a:gd name="connsiteY11" fmla="*/ 97313 h 1799113"/>
                <a:gd name="connsiteX12" fmla="*/ 269305 w 742377"/>
                <a:gd name="connsiteY12" fmla="*/ 13493 h 1799113"/>
                <a:gd name="connsiteX13" fmla="*/ 442025 w 742377"/>
                <a:gd name="connsiteY13" fmla="*/ 3333 h 1799113"/>
                <a:gd name="connsiteX14" fmla="*/ 563945 w 742377"/>
                <a:gd name="connsiteY14" fmla="*/ 46513 h 1799113"/>
                <a:gd name="connsiteX15" fmla="*/ 627445 w 742377"/>
                <a:gd name="connsiteY15" fmla="*/ 173513 h 1799113"/>
                <a:gd name="connsiteX16" fmla="*/ 594425 w 742377"/>
                <a:gd name="connsiteY16" fmla="*/ 221773 h 1799113"/>
                <a:gd name="connsiteX17" fmla="*/ 589345 w 742377"/>
                <a:gd name="connsiteY17" fmla="*/ 259873 h 1799113"/>
                <a:gd name="connsiteX18" fmla="*/ 619825 w 742377"/>
                <a:gd name="connsiteY18" fmla="*/ 305593 h 1799113"/>
                <a:gd name="connsiteX19" fmla="*/ 589345 w 742377"/>
                <a:gd name="connsiteY19" fmla="*/ 343693 h 1799113"/>
                <a:gd name="connsiteX20" fmla="*/ 569025 w 742377"/>
                <a:gd name="connsiteY20" fmla="*/ 409733 h 1799113"/>
                <a:gd name="connsiteX21" fmla="*/ 528385 w 742377"/>
                <a:gd name="connsiteY21" fmla="*/ 450373 h 1799113"/>
                <a:gd name="connsiteX22" fmla="*/ 457265 w 742377"/>
                <a:gd name="connsiteY22" fmla="*/ 450373 h 1799113"/>
                <a:gd name="connsiteX23" fmla="*/ 434405 w 742377"/>
                <a:gd name="connsiteY23" fmla="*/ 496093 h 1799113"/>
                <a:gd name="connsiteX24" fmla="*/ 487745 w 742377"/>
                <a:gd name="connsiteY24" fmla="*/ 582453 h 1799113"/>
                <a:gd name="connsiteX25" fmla="*/ 637605 w 742377"/>
                <a:gd name="connsiteY25" fmla="*/ 778033 h 1799113"/>
                <a:gd name="connsiteX26" fmla="*/ 741745 w 742377"/>
                <a:gd name="connsiteY26" fmla="*/ 887253 h 1799113"/>
                <a:gd name="connsiteX27" fmla="*/ 673165 w 742377"/>
                <a:gd name="connsiteY27" fmla="*/ 993933 h 1799113"/>
                <a:gd name="connsiteX28" fmla="*/ 665545 w 742377"/>
                <a:gd name="connsiteY28" fmla="*/ 1534953 h 1799113"/>
                <a:gd name="connsiteX0" fmla="*/ 223585 w 802714"/>
                <a:gd name="connsiteY0" fmla="*/ 1799113 h 1799113"/>
                <a:gd name="connsiteX1" fmla="*/ 223585 w 802714"/>
                <a:gd name="connsiteY1" fmla="*/ 1687353 h 1799113"/>
                <a:gd name="connsiteX2" fmla="*/ 124525 w 802714"/>
                <a:gd name="connsiteY2" fmla="*/ 1573053 h 1799113"/>
                <a:gd name="connsiteX3" fmla="*/ 137225 w 802714"/>
                <a:gd name="connsiteY3" fmla="*/ 1392713 h 1799113"/>
                <a:gd name="connsiteX4" fmla="*/ 78805 w 802714"/>
                <a:gd name="connsiteY4" fmla="*/ 1273333 h 1799113"/>
                <a:gd name="connsiteX5" fmla="*/ 65 w 802714"/>
                <a:gd name="connsiteY5" fmla="*/ 1092993 h 1799113"/>
                <a:gd name="connsiteX6" fmla="*/ 66105 w 802714"/>
                <a:gd name="connsiteY6" fmla="*/ 732313 h 1799113"/>
                <a:gd name="connsiteX7" fmla="*/ 109285 w 802714"/>
                <a:gd name="connsiteY7" fmla="*/ 587533 h 1799113"/>
                <a:gd name="connsiteX8" fmla="*/ 203265 w 802714"/>
                <a:gd name="connsiteY8" fmla="*/ 485933 h 1799113"/>
                <a:gd name="connsiteX9" fmla="*/ 147385 w 802714"/>
                <a:gd name="connsiteY9" fmla="*/ 432593 h 1799113"/>
                <a:gd name="connsiteX10" fmla="*/ 129605 w 802714"/>
                <a:gd name="connsiteY10" fmla="*/ 242093 h 1799113"/>
                <a:gd name="connsiteX11" fmla="*/ 177865 w 802714"/>
                <a:gd name="connsiteY11" fmla="*/ 97313 h 1799113"/>
                <a:gd name="connsiteX12" fmla="*/ 269305 w 802714"/>
                <a:gd name="connsiteY12" fmla="*/ 13493 h 1799113"/>
                <a:gd name="connsiteX13" fmla="*/ 442025 w 802714"/>
                <a:gd name="connsiteY13" fmla="*/ 3333 h 1799113"/>
                <a:gd name="connsiteX14" fmla="*/ 563945 w 802714"/>
                <a:gd name="connsiteY14" fmla="*/ 46513 h 1799113"/>
                <a:gd name="connsiteX15" fmla="*/ 627445 w 802714"/>
                <a:gd name="connsiteY15" fmla="*/ 173513 h 1799113"/>
                <a:gd name="connsiteX16" fmla="*/ 594425 w 802714"/>
                <a:gd name="connsiteY16" fmla="*/ 221773 h 1799113"/>
                <a:gd name="connsiteX17" fmla="*/ 589345 w 802714"/>
                <a:gd name="connsiteY17" fmla="*/ 259873 h 1799113"/>
                <a:gd name="connsiteX18" fmla="*/ 619825 w 802714"/>
                <a:gd name="connsiteY18" fmla="*/ 305593 h 1799113"/>
                <a:gd name="connsiteX19" fmla="*/ 589345 w 802714"/>
                <a:gd name="connsiteY19" fmla="*/ 343693 h 1799113"/>
                <a:gd name="connsiteX20" fmla="*/ 569025 w 802714"/>
                <a:gd name="connsiteY20" fmla="*/ 409733 h 1799113"/>
                <a:gd name="connsiteX21" fmla="*/ 528385 w 802714"/>
                <a:gd name="connsiteY21" fmla="*/ 450373 h 1799113"/>
                <a:gd name="connsiteX22" fmla="*/ 457265 w 802714"/>
                <a:gd name="connsiteY22" fmla="*/ 450373 h 1799113"/>
                <a:gd name="connsiteX23" fmla="*/ 434405 w 802714"/>
                <a:gd name="connsiteY23" fmla="*/ 496093 h 1799113"/>
                <a:gd name="connsiteX24" fmla="*/ 487745 w 802714"/>
                <a:gd name="connsiteY24" fmla="*/ 582453 h 1799113"/>
                <a:gd name="connsiteX25" fmla="*/ 637605 w 802714"/>
                <a:gd name="connsiteY25" fmla="*/ 778033 h 1799113"/>
                <a:gd name="connsiteX26" fmla="*/ 741745 w 802714"/>
                <a:gd name="connsiteY26" fmla="*/ 887253 h 1799113"/>
                <a:gd name="connsiteX27" fmla="*/ 673165 w 802714"/>
                <a:gd name="connsiteY27" fmla="*/ 993933 h 1799113"/>
                <a:gd name="connsiteX28" fmla="*/ 802706 w 802714"/>
                <a:gd name="connsiteY28" fmla="*/ 1189513 h 1799113"/>
                <a:gd name="connsiteX29" fmla="*/ 665545 w 802714"/>
                <a:gd name="connsiteY29"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673165 w 831352"/>
                <a:gd name="connsiteY27" fmla="*/ 993933 h 1799113"/>
                <a:gd name="connsiteX28" fmla="*/ 802706 w 831352"/>
                <a:gd name="connsiteY28" fmla="*/ 1189513 h 1799113"/>
                <a:gd name="connsiteX29" fmla="*/ 823025 w 831352"/>
                <a:gd name="connsiteY29" fmla="*/ 1374933 h 1799113"/>
                <a:gd name="connsiteX30" fmla="*/ 665545 w 831352"/>
                <a:gd name="connsiteY30"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13805 w 831352"/>
                <a:gd name="connsiteY27" fmla="*/ 968533 h 1799113"/>
                <a:gd name="connsiteX28" fmla="*/ 673165 w 831352"/>
                <a:gd name="connsiteY28" fmla="*/ 993933 h 1799113"/>
                <a:gd name="connsiteX29" fmla="*/ 802706 w 831352"/>
                <a:gd name="connsiteY29" fmla="*/ 1189513 h 1799113"/>
                <a:gd name="connsiteX30" fmla="*/ 823025 w 831352"/>
                <a:gd name="connsiteY30" fmla="*/ 1374933 h 1799113"/>
                <a:gd name="connsiteX31" fmla="*/ 665545 w 831352"/>
                <a:gd name="connsiteY31"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59525 w 831352"/>
                <a:gd name="connsiteY27" fmla="*/ 902493 h 1799113"/>
                <a:gd name="connsiteX28" fmla="*/ 713805 w 831352"/>
                <a:gd name="connsiteY28" fmla="*/ 968533 h 1799113"/>
                <a:gd name="connsiteX29" fmla="*/ 673165 w 831352"/>
                <a:gd name="connsiteY29" fmla="*/ 993933 h 1799113"/>
                <a:gd name="connsiteX30" fmla="*/ 802706 w 831352"/>
                <a:gd name="connsiteY30" fmla="*/ 1189513 h 1799113"/>
                <a:gd name="connsiteX31" fmla="*/ 823025 w 831352"/>
                <a:gd name="connsiteY31" fmla="*/ 1374933 h 1799113"/>
                <a:gd name="connsiteX32" fmla="*/ 665545 w 831352"/>
                <a:gd name="connsiteY32"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59525 w 831352"/>
                <a:gd name="connsiteY27" fmla="*/ 902493 h 1799113"/>
                <a:gd name="connsiteX28" fmla="*/ 713805 w 831352"/>
                <a:gd name="connsiteY28" fmla="*/ 968533 h 1799113"/>
                <a:gd name="connsiteX29" fmla="*/ 673165 w 831352"/>
                <a:gd name="connsiteY29" fmla="*/ 993933 h 1799113"/>
                <a:gd name="connsiteX30" fmla="*/ 802706 w 831352"/>
                <a:gd name="connsiteY30" fmla="*/ 1189513 h 1799113"/>
                <a:gd name="connsiteX31" fmla="*/ 823025 w 831352"/>
                <a:gd name="connsiteY31" fmla="*/ 1374933 h 1799113"/>
                <a:gd name="connsiteX32" fmla="*/ 665545 w 831352"/>
                <a:gd name="connsiteY32" fmla="*/ 153495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711265 w 829197"/>
                <a:gd name="connsiteY32" fmla="*/ 1560353 h 1799113"/>
                <a:gd name="connsiteX33" fmla="*/ 665545 w 829197"/>
                <a:gd name="connsiteY33" fmla="*/ 153495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711265 w 829197"/>
                <a:gd name="connsiteY32" fmla="*/ 1560353 h 1799113"/>
                <a:gd name="connsiteX33" fmla="*/ 619825 w 829197"/>
                <a:gd name="connsiteY33" fmla="*/ 179149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663005 w 829197"/>
                <a:gd name="connsiteY32" fmla="*/ 1522253 h 1799113"/>
                <a:gd name="connsiteX33" fmla="*/ 619825 w 829197"/>
                <a:gd name="connsiteY33"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713805 w 831210"/>
                <a:gd name="connsiteY28" fmla="*/ 968533 h 1799113"/>
                <a:gd name="connsiteX29" fmla="*/ 673165 w 831210"/>
                <a:gd name="connsiteY29" fmla="*/ 993933 h 1799113"/>
                <a:gd name="connsiteX30" fmla="*/ 812866 w 831210"/>
                <a:gd name="connsiteY30" fmla="*/ 1199673 h 1799113"/>
                <a:gd name="connsiteX31" fmla="*/ 823025 w 831210"/>
                <a:gd name="connsiteY31" fmla="*/ 1374933 h 1799113"/>
                <a:gd name="connsiteX32" fmla="*/ 663005 w 831210"/>
                <a:gd name="connsiteY32" fmla="*/ 1522253 h 1799113"/>
                <a:gd name="connsiteX33" fmla="*/ 619825 w 831210"/>
                <a:gd name="connsiteY33"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673165 w 831210"/>
                <a:gd name="connsiteY28" fmla="*/ 993933 h 1799113"/>
                <a:gd name="connsiteX29" fmla="*/ 812866 w 831210"/>
                <a:gd name="connsiteY29" fmla="*/ 1199673 h 1799113"/>
                <a:gd name="connsiteX30" fmla="*/ 823025 w 831210"/>
                <a:gd name="connsiteY30" fmla="*/ 1374933 h 1799113"/>
                <a:gd name="connsiteX31" fmla="*/ 663005 w 831210"/>
                <a:gd name="connsiteY31" fmla="*/ 1522253 h 1799113"/>
                <a:gd name="connsiteX32" fmla="*/ 619825 w 831210"/>
                <a:gd name="connsiteY32"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673165 w 831210"/>
                <a:gd name="connsiteY28" fmla="*/ 993933 h 1799113"/>
                <a:gd name="connsiteX29" fmla="*/ 812866 w 831210"/>
                <a:gd name="connsiteY29" fmla="*/ 1199673 h 1799113"/>
                <a:gd name="connsiteX30" fmla="*/ 823025 w 831210"/>
                <a:gd name="connsiteY30" fmla="*/ 1374933 h 1799113"/>
                <a:gd name="connsiteX31" fmla="*/ 663005 w 831210"/>
                <a:gd name="connsiteY31" fmla="*/ 1522253 h 1799113"/>
                <a:gd name="connsiteX32" fmla="*/ 619825 w 831210"/>
                <a:gd name="connsiteY32"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210" h="1799113">
                  <a:moveTo>
                    <a:pt x="223585" y="1799113"/>
                  </a:moveTo>
                  <a:cubicBezTo>
                    <a:pt x="231840" y="1762071"/>
                    <a:pt x="240095" y="1725030"/>
                    <a:pt x="223585" y="1687353"/>
                  </a:cubicBezTo>
                  <a:cubicBezTo>
                    <a:pt x="207075" y="1649676"/>
                    <a:pt x="138918" y="1622160"/>
                    <a:pt x="124525" y="1573053"/>
                  </a:cubicBezTo>
                  <a:cubicBezTo>
                    <a:pt x="110132" y="1523946"/>
                    <a:pt x="144845" y="1442666"/>
                    <a:pt x="137225" y="1392713"/>
                  </a:cubicBezTo>
                  <a:cubicBezTo>
                    <a:pt x="129605" y="1342760"/>
                    <a:pt x="101665" y="1323286"/>
                    <a:pt x="78805" y="1273333"/>
                  </a:cubicBezTo>
                  <a:cubicBezTo>
                    <a:pt x="55945" y="1223380"/>
                    <a:pt x="2182" y="1183163"/>
                    <a:pt x="65" y="1092993"/>
                  </a:cubicBezTo>
                  <a:cubicBezTo>
                    <a:pt x="-2052" y="1002823"/>
                    <a:pt x="47902" y="816556"/>
                    <a:pt x="66105" y="732313"/>
                  </a:cubicBezTo>
                  <a:cubicBezTo>
                    <a:pt x="84308" y="648070"/>
                    <a:pt x="86425" y="628596"/>
                    <a:pt x="109285" y="587533"/>
                  </a:cubicBezTo>
                  <a:cubicBezTo>
                    <a:pt x="132145" y="546470"/>
                    <a:pt x="196915" y="511756"/>
                    <a:pt x="203265" y="485933"/>
                  </a:cubicBezTo>
                  <a:cubicBezTo>
                    <a:pt x="209615" y="460110"/>
                    <a:pt x="159662" y="473233"/>
                    <a:pt x="147385" y="432593"/>
                  </a:cubicBezTo>
                  <a:cubicBezTo>
                    <a:pt x="135108" y="391953"/>
                    <a:pt x="124525" y="297973"/>
                    <a:pt x="129605" y="242093"/>
                  </a:cubicBezTo>
                  <a:cubicBezTo>
                    <a:pt x="134685" y="186213"/>
                    <a:pt x="154582" y="135413"/>
                    <a:pt x="177865" y="97313"/>
                  </a:cubicBezTo>
                  <a:cubicBezTo>
                    <a:pt x="201148" y="59213"/>
                    <a:pt x="225278" y="29156"/>
                    <a:pt x="269305" y="13493"/>
                  </a:cubicBezTo>
                  <a:cubicBezTo>
                    <a:pt x="313332" y="-2170"/>
                    <a:pt x="392918" y="-2170"/>
                    <a:pt x="442025" y="3333"/>
                  </a:cubicBezTo>
                  <a:cubicBezTo>
                    <a:pt x="491132" y="8836"/>
                    <a:pt x="533042" y="18150"/>
                    <a:pt x="563945" y="46513"/>
                  </a:cubicBezTo>
                  <a:cubicBezTo>
                    <a:pt x="594848" y="74876"/>
                    <a:pt x="622365" y="144303"/>
                    <a:pt x="627445" y="173513"/>
                  </a:cubicBezTo>
                  <a:cubicBezTo>
                    <a:pt x="632525" y="202723"/>
                    <a:pt x="600775" y="207380"/>
                    <a:pt x="594425" y="221773"/>
                  </a:cubicBezTo>
                  <a:cubicBezTo>
                    <a:pt x="588075" y="236166"/>
                    <a:pt x="585112" y="245903"/>
                    <a:pt x="589345" y="259873"/>
                  </a:cubicBezTo>
                  <a:cubicBezTo>
                    <a:pt x="593578" y="273843"/>
                    <a:pt x="619825" y="291623"/>
                    <a:pt x="619825" y="305593"/>
                  </a:cubicBezTo>
                  <a:cubicBezTo>
                    <a:pt x="619825" y="319563"/>
                    <a:pt x="597812" y="326336"/>
                    <a:pt x="589345" y="343693"/>
                  </a:cubicBezTo>
                  <a:cubicBezTo>
                    <a:pt x="580878" y="361050"/>
                    <a:pt x="579185" y="391953"/>
                    <a:pt x="569025" y="409733"/>
                  </a:cubicBezTo>
                  <a:cubicBezTo>
                    <a:pt x="558865" y="427513"/>
                    <a:pt x="547012" y="443600"/>
                    <a:pt x="528385" y="450373"/>
                  </a:cubicBezTo>
                  <a:cubicBezTo>
                    <a:pt x="509758" y="457146"/>
                    <a:pt x="472928" y="442753"/>
                    <a:pt x="457265" y="450373"/>
                  </a:cubicBezTo>
                  <a:cubicBezTo>
                    <a:pt x="441602" y="457993"/>
                    <a:pt x="429325" y="474080"/>
                    <a:pt x="434405" y="496093"/>
                  </a:cubicBezTo>
                  <a:cubicBezTo>
                    <a:pt x="439485" y="518106"/>
                    <a:pt x="453878" y="535463"/>
                    <a:pt x="487745" y="582453"/>
                  </a:cubicBezTo>
                  <a:cubicBezTo>
                    <a:pt x="521612" y="629443"/>
                    <a:pt x="592308" y="724693"/>
                    <a:pt x="637605" y="778033"/>
                  </a:cubicBezTo>
                  <a:cubicBezTo>
                    <a:pt x="682902" y="831373"/>
                    <a:pt x="687558" y="853810"/>
                    <a:pt x="759525" y="902493"/>
                  </a:cubicBezTo>
                  <a:cubicBezTo>
                    <a:pt x="725235" y="920273"/>
                    <a:pt x="717615" y="985043"/>
                    <a:pt x="673165" y="993933"/>
                  </a:cubicBezTo>
                  <a:cubicBezTo>
                    <a:pt x="682055" y="1043463"/>
                    <a:pt x="799743" y="1142523"/>
                    <a:pt x="812866" y="1199673"/>
                  </a:cubicBezTo>
                  <a:cubicBezTo>
                    <a:pt x="825989" y="1256823"/>
                    <a:pt x="840805" y="1324556"/>
                    <a:pt x="823025" y="1374933"/>
                  </a:cubicBezTo>
                  <a:cubicBezTo>
                    <a:pt x="805245" y="1425310"/>
                    <a:pt x="689252" y="1495583"/>
                    <a:pt x="663005" y="1522253"/>
                  </a:cubicBezTo>
                  <a:cubicBezTo>
                    <a:pt x="636758" y="1548923"/>
                    <a:pt x="624905" y="1784296"/>
                    <a:pt x="619825" y="1791493"/>
                  </a:cubicBezTo>
                </a:path>
              </a:pathLst>
            </a:custGeom>
            <a:solidFill>
              <a:srgbClr val="C0504D">
                <a:lumMod val="20000"/>
                <a:lumOff val="8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89" name="Freeform 388">
              <a:extLst>
                <a:ext uri="{FF2B5EF4-FFF2-40B4-BE49-F238E27FC236}">
                  <a16:creationId xmlns:a16="http://schemas.microsoft.com/office/drawing/2014/main" id="{B21A56E7-9A30-466C-92C7-BDD6CD51EEC6}"/>
                </a:ext>
              </a:extLst>
            </p:cNvPr>
            <p:cNvSpPr/>
            <p:nvPr/>
          </p:nvSpPr>
          <p:spPr>
            <a:xfrm>
              <a:off x="3625663" y="2276577"/>
              <a:ext cx="93591" cy="287414"/>
            </a:xfrm>
            <a:custGeom>
              <a:avLst/>
              <a:gdLst>
                <a:gd name="connsiteX0" fmla="*/ 26461 w 92531"/>
                <a:gd name="connsiteY0" fmla="*/ 1185 h 287327"/>
                <a:gd name="connsiteX1" fmla="*/ 1061 w 92531"/>
                <a:gd name="connsiteY1" fmla="*/ 115485 h 287327"/>
                <a:gd name="connsiteX2" fmla="*/ 62021 w 92531"/>
                <a:gd name="connsiteY2" fmla="*/ 285665 h 287327"/>
                <a:gd name="connsiteX3" fmla="*/ 92501 w 92531"/>
                <a:gd name="connsiteY3" fmla="*/ 194225 h 287327"/>
                <a:gd name="connsiteX4" fmla="*/ 67101 w 92531"/>
                <a:gd name="connsiteY4" fmla="*/ 64685 h 287327"/>
                <a:gd name="connsiteX5" fmla="*/ 26461 w 92531"/>
                <a:gd name="connsiteY5" fmla="*/ 1185 h 2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31" h="287327">
                  <a:moveTo>
                    <a:pt x="26461" y="1185"/>
                  </a:moveTo>
                  <a:cubicBezTo>
                    <a:pt x="15454" y="9652"/>
                    <a:pt x="-4866" y="68072"/>
                    <a:pt x="1061" y="115485"/>
                  </a:cubicBezTo>
                  <a:cubicBezTo>
                    <a:pt x="6988" y="162898"/>
                    <a:pt x="46781" y="272542"/>
                    <a:pt x="62021" y="285665"/>
                  </a:cubicBezTo>
                  <a:cubicBezTo>
                    <a:pt x="77261" y="298788"/>
                    <a:pt x="91654" y="231055"/>
                    <a:pt x="92501" y="194225"/>
                  </a:cubicBezTo>
                  <a:cubicBezTo>
                    <a:pt x="93348" y="157395"/>
                    <a:pt x="76414" y="98128"/>
                    <a:pt x="67101" y="64685"/>
                  </a:cubicBezTo>
                  <a:cubicBezTo>
                    <a:pt x="57788" y="31242"/>
                    <a:pt x="37468" y="-7282"/>
                    <a:pt x="26461" y="1185"/>
                  </a:cubicBezTo>
                  <a:close/>
                </a:path>
              </a:pathLst>
            </a:cu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0" name="Freeform 389">
              <a:extLst>
                <a:ext uri="{FF2B5EF4-FFF2-40B4-BE49-F238E27FC236}">
                  <a16:creationId xmlns:a16="http://schemas.microsoft.com/office/drawing/2014/main" id="{199234D0-34FD-4D2D-87BF-71750E4B00C1}"/>
                </a:ext>
              </a:extLst>
            </p:cNvPr>
            <p:cNvSpPr/>
            <p:nvPr/>
          </p:nvSpPr>
          <p:spPr>
            <a:xfrm>
              <a:off x="3749393" y="2362325"/>
              <a:ext cx="506023" cy="547833"/>
            </a:xfrm>
            <a:custGeom>
              <a:avLst/>
              <a:gdLst>
                <a:gd name="connsiteX0" fmla="*/ 134559 w 506063"/>
                <a:gd name="connsiteY0" fmla="*/ 546161 h 548105"/>
                <a:gd name="connsiteX1" fmla="*/ 48199 w 506063"/>
                <a:gd name="connsiteY1" fmla="*/ 520761 h 548105"/>
                <a:gd name="connsiteX2" fmla="*/ 48199 w 506063"/>
                <a:gd name="connsiteY2" fmla="*/ 444561 h 548105"/>
                <a:gd name="connsiteX3" fmla="*/ 7559 w 506063"/>
                <a:gd name="connsiteY3" fmla="*/ 381061 h 548105"/>
                <a:gd name="connsiteX4" fmla="*/ 5019 w 506063"/>
                <a:gd name="connsiteY4" fmla="*/ 274381 h 548105"/>
                <a:gd name="connsiteX5" fmla="*/ 60899 w 506063"/>
                <a:gd name="connsiteY5" fmla="*/ 121981 h 548105"/>
                <a:gd name="connsiteX6" fmla="*/ 149799 w 506063"/>
                <a:gd name="connsiteY6" fmla="*/ 45781 h 548105"/>
                <a:gd name="connsiteX7" fmla="*/ 289499 w 506063"/>
                <a:gd name="connsiteY7" fmla="*/ 61 h 548105"/>
                <a:gd name="connsiteX8" fmla="*/ 426659 w 506063"/>
                <a:gd name="connsiteY8" fmla="*/ 38161 h 548105"/>
                <a:gd name="connsiteX9" fmla="*/ 492699 w 506063"/>
                <a:gd name="connsiteY9" fmla="*/ 124521 h 548105"/>
                <a:gd name="connsiteX10" fmla="*/ 502859 w 506063"/>
                <a:gd name="connsiteY10" fmla="*/ 243901 h 548105"/>
                <a:gd name="connsiteX11" fmla="*/ 452059 w 506063"/>
                <a:gd name="connsiteY11" fmla="*/ 358201 h 548105"/>
                <a:gd name="connsiteX12" fmla="*/ 312359 w 506063"/>
                <a:gd name="connsiteY12" fmla="*/ 447101 h 548105"/>
                <a:gd name="connsiteX13" fmla="*/ 170119 w 506063"/>
                <a:gd name="connsiteY13" fmla="*/ 475041 h 548105"/>
                <a:gd name="connsiteX14" fmla="*/ 134559 w 506063"/>
                <a:gd name="connsiteY14" fmla="*/ 546161 h 5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063" h="548105">
                  <a:moveTo>
                    <a:pt x="134559" y="546161"/>
                  </a:moveTo>
                  <a:cubicBezTo>
                    <a:pt x="114239" y="553781"/>
                    <a:pt x="62592" y="537694"/>
                    <a:pt x="48199" y="520761"/>
                  </a:cubicBezTo>
                  <a:cubicBezTo>
                    <a:pt x="33806" y="503828"/>
                    <a:pt x="54972" y="467844"/>
                    <a:pt x="48199" y="444561"/>
                  </a:cubicBezTo>
                  <a:cubicBezTo>
                    <a:pt x="41426" y="421278"/>
                    <a:pt x="14756" y="409424"/>
                    <a:pt x="7559" y="381061"/>
                  </a:cubicBezTo>
                  <a:cubicBezTo>
                    <a:pt x="362" y="352698"/>
                    <a:pt x="-3871" y="317561"/>
                    <a:pt x="5019" y="274381"/>
                  </a:cubicBezTo>
                  <a:cubicBezTo>
                    <a:pt x="13909" y="231201"/>
                    <a:pt x="36769" y="160081"/>
                    <a:pt x="60899" y="121981"/>
                  </a:cubicBezTo>
                  <a:cubicBezTo>
                    <a:pt x="85029" y="83881"/>
                    <a:pt x="111699" y="66101"/>
                    <a:pt x="149799" y="45781"/>
                  </a:cubicBezTo>
                  <a:cubicBezTo>
                    <a:pt x="187899" y="25461"/>
                    <a:pt x="243356" y="1331"/>
                    <a:pt x="289499" y="61"/>
                  </a:cubicBezTo>
                  <a:cubicBezTo>
                    <a:pt x="335642" y="-1209"/>
                    <a:pt x="392792" y="17418"/>
                    <a:pt x="426659" y="38161"/>
                  </a:cubicBezTo>
                  <a:cubicBezTo>
                    <a:pt x="460526" y="58904"/>
                    <a:pt x="479999" y="90231"/>
                    <a:pt x="492699" y="124521"/>
                  </a:cubicBezTo>
                  <a:cubicBezTo>
                    <a:pt x="505399" y="158811"/>
                    <a:pt x="509632" y="204954"/>
                    <a:pt x="502859" y="243901"/>
                  </a:cubicBezTo>
                  <a:cubicBezTo>
                    <a:pt x="496086" y="282848"/>
                    <a:pt x="483809" y="324334"/>
                    <a:pt x="452059" y="358201"/>
                  </a:cubicBezTo>
                  <a:cubicBezTo>
                    <a:pt x="420309" y="392068"/>
                    <a:pt x="359349" y="427628"/>
                    <a:pt x="312359" y="447101"/>
                  </a:cubicBezTo>
                  <a:cubicBezTo>
                    <a:pt x="265369" y="466574"/>
                    <a:pt x="199752" y="459801"/>
                    <a:pt x="170119" y="475041"/>
                  </a:cubicBezTo>
                  <a:cubicBezTo>
                    <a:pt x="140486" y="490281"/>
                    <a:pt x="154879" y="538541"/>
                    <a:pt x="134559" y="546161"/>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1" name="Freeform 390">
              <a:extLst>
                <a:ext uri="{FF2B5EF4-FFF2-40B4-BE49-F238E27FC236}">
                  <a16:creationId xmlns:a16="http://schemas.microsoft.com/office/drawing/2014/main" id="{1BA8ED65-8521-4657-A06E-A822A59337F7}"/>
                </a:ext>
              </a:extLst>
            </p:cNvPr>
            <p:cNvSpPr/>
            <p:nvPr/>
          </p:nvSpPr>
          <p:spPr>
            <a:xfrm>
              <a:off x="3777946" y="2440133"/>
              <a:ext cx="448917" cy="368397"/>
            </a:xfrm>
            <a:custGeom>
              <a:avLst/>
              <a:gdLst>
                <a:gd name="connsiteX0" fmla="*/ 385121 w 448480"/>
                <a:gd name="connsiteY0" fmla="*/ 2718 h 368555"/>
                <a:gd name="connsiteX1" fmla="*/ 443541 w 448480"/>
                <a:gd name="connsiteY1" fmla="*/ 61138 h 368555"/>
                <a:gd name="connsiteX2" fmla="*/ 428301 w 448480"/>
                <a:gd name="connsiteY2" fmla="*/ 208458 h 368555"/>
                <a:gd name="connsiteX3" fmla="*/ 293681 w 448480"/>
                <a:gd name="connsiteY3" fmla="*/ 307518 h 368555"/>
                <a:gd name="connsiteX4" fmla="*/ 115881 w 448480"/>
                <a:gd name="connsiteY4" fmla="*/ 368478 h 368555"/>
                <a:gd name="connsiteX5" fmla="*/ 32061 w 448480"/>
                <a:gd name="connsiteY5" fmla="*/ 317678 h 368555"/>
                <a:gd name="connsiteX6" fmla="*/ 1581 w 448480"/>
                <a:gd name="connsiteY6" fmla="*/ 210998 h 368555"/>
                <a:gd name="connsiteX7" fmla="*/ 75241 w 448480"/>
                <a:gd name="connsiteY7" fmla="*/ 127178 h 368555"/>
                <a:gd name="connsiteX8" fmla="*/ 187001 w 448480"/>
                <a:gd name="connsiteY8" fmla="*/ 71298 h 368555"/>
                <a:gd name="connsiteX9" fmla="*/ 275901 w 448480"/>
                <a:gd name="connsiteY9" fmla="*/ 15418 h 368555"/>
                <a:gd name="connsiteX10" fmla="*/ 385121 w 448480"/>
                <a:gd name="connsiteY10" fmla="*/ 2718 h 36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480" h="368555">
                  <a:moveTo>
                    <a:pt x="385121" y="2718"/>
                  </a:moveTo>
                  <a:cubicBezTo>
                    <a:pt x="413061" y="10338"/>
                    <a:pt x="436344" y="26848"/>
                    <a:pt x="443541" y="61138"/>
                  </a:cubicBezTo>
                  <a:cubicBezTo>
                    <a:pt x="450738" y="95428"/>
                    <a:pt x="453278" y="167395"/>
                    <a:pt x="428301" y="208458"/>
                  </a:cubicBezTo>
                  <a:cubicBezTo>
                    <a:pt x="403324" y="249521"/>
                    <a:pt x="345751" y="280848"/>
                    <a:pt x="293681" y="307518"/>
                  </a:cubicBezTo>
                  <a:cubicBezTo>
                    <a:pt x="241611" y="334188"/>
                    <a:pt x="159484" y="366785"/>
                    <a:pt x="115881" y="368478"/>
                  </a:cubicBezTo>
                  <a:cubicBezTo>
                    <a:pt x="72278" y="370171"/>
                    <a:pt x="51111" y="343925"/>
                    <a:pt x="32061" y="317678"/>
                  </a:cubicBezTo>
                  <a:cubicBezTo>
                    <a:pt x="13011" y="291431"/>
                    <a:pt x="-5616" y="242748"/>
                    <a:pt x="1581" y="210998"/>
                  </a:cubicBezTo>
                  <a:cubicBezTo>
                    <a:pt x="8778" y="179248"/>
                    <a:pt x="44338" y="150461"/>
                    <a:pt x="75241" y="127178"/>
                  </a:cubicBezTo>
                  <a:cubicBezTo>
                    <a:pt x="106144" y="103895"/>
                    <a:pt x="153558" y="89925"/>
                    <a:pt x="187001" y="71298"/>
                  </a:cubicBezTo>
                  <a:cubicBezTo>
                    <a:pt x="220444" y="52671"/>
                    <a:pt x="241611" y="26001"/>
                    <a:pt x="275901" y="15418"/>
                  </a:cubicBezTo>
                  <a:cubicBezTo>
                    <a:pt x="310191" y="4835"/>
                    <a:pt x="357181" y="-4902"/>
                    <a:pt x="385121" y="2718"/>
                  </a:cubicBezTo>
                  <a:close/>
                </a:path>
              </a:pathLst>
            </a:custGeom>
            <a:solidFill>
              <a:srgbClr val="8064A2">
                <a:lumMod val="40000"/>
                <a:lumOff val="6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2" name="Freeform 391">
              <a:extLst>
                <a:ext uri="{FF2B5EF4-FFF2-40B4-BE49-F238E27FC236}">
                  <a16:creationId xmlns:a16="http://schemas.microsoft.com/office/drawing/2014/main" id="{28E23134-A3EE-49E0-8EAD-6318ADED8CE6}"/>
                </a:ext>
              </a:extLst>
            </p:cNvPr>
            <p:cNvSpPr/>
            <p:nvPr/>
          </p:nvSpPr>
          <p:spPr>
            <a:xfrm>
              <a:off x="3796981" y="2389320"/>
              <a:ext cx="348981" cy="217544"/>
            </a:xfrm>
            <a:custGeom>
              <a:avLst/>
              <a:gdLst>
                <a:gd name="connsiteX0" fmla="*/ 229469 w 348849"/>
                <a:gd name="connsiteY0" fmla="*/ 187 h 194006"/>
                <a:gd name="connsiteX1" fmla="*/ 97389 w 348849"/>
                <a:gd name="connsiteY1" fmla="*/ 58607 h 194006"/>
                <a:gd name="connsiteX2" fmla="*/ 869 w 348849"/>
                <a:gd name="connsiteY2" fmla="*/ 193227 h 194006"/>
                <a:gd name="connsiteX3" fmla="*/ 153269 w 348849"/>
                <a:gd name="connsiteY3" fmla="*/ 114487 h 194006"/>
                <a:gd name="connsiteX4" fmla="*/ 216769 w 348849"/>
                <a:gd name="connsiteY4" fmla="*/ 127187 h 194006"/>
                <a:gd name="connsiteX5" fmla="*/ 232009 w 348849"/>
                <a:gd name="connsiteY5" fmla="*/ 66227 h 194006"/>
                <a:gd name="connsiteX6" fmla="*/ 348849 w 348849"/>
                <a:gd name="connsiteY6" fmla="*/ 40827 h 194006"/>
                <a:gd name="connsiteX7" fmla="*/ 229469 w 348849"/>
                <a:gd name="connsiteY7" fmla="*/ 187 h 194006"/>
                <a:gd name="connsiteX0" fmla="*/ 229469 w 348849"/>
                <a:gd name="connsiteY0" fmla="*/ 187 h 216954"/>
                <a:gd name="connsiteX1" fmla="*/ 97389 w 348849"/>
                <a:gd name="connsiteY1" fmla="*/ 58607 h 216954"/>
                <a:gd name="connsiteX2" fmla="*/ 869 w 348849"/>
                <a:gd name="connsiteY2" fmla="*/ 193227 h 216954"/>
                <a:gd name="connsiteX3" fmla="*/ 153269 w 348849"/>
                <a:gd name="connsiteY3" fmla="*/ 114487 h 216954"/>
                <a:gd name="connsiteX4" fmla="*/ 216769 w 348849"/>
                <a:gd name="connsiteY4" fmla="*/ 127187 h 216954"/>
                <a:gd name="connsiteX5" fmla="*/ 277729 w 348849"/>
                <a:gd name="connsiteY5" fmla="*/ 216087 h 216954"/>
                <a:gd name="connsiteX6" fmla="*/ 232009 w 348849"/>
                <a:gd name="connsiteY6" fmla="*/ 66227 h 216954"/>
                <a:gd name="connsiteX7" fmla="*/ 348849 w 348849"/>
                <a:gd name="connsiteY7" fmla="*/ 40827 h 216954"/>
                <a:gd name="connsiteX8" fmla="*/ 229469 w 348849"/>
                <a:gd name="connsiteY8" fmla="*/ 187 h 21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849" h="216954">
                  <a:moveTo>
                    <a:pt x="229469" y="187"/>
                  </a:moveTo>
                  <a:cubicBezTo>
                    <a:pt x="187559" y="3150"/>
                    <a:pt x="135489" y="26434"/>
                    <a:pt x="97389" y="58607"/>
                  </a:cubicBezTo>
                  <a:cubicBezTo>
                    <a:pt x="59289" y="90780"/>
                    <a:pt x="-8444" y="183914"/>
                    <a:pt x="869" y="193227"/>
                  </a:cubicBezTo>
                  <a:cubicBezTo>
                    <a:pt x="10182" y="202540"/>
                    <a:pt x="117286" y="125494"/>
                    <a:pt x="153269" y="114487"/>
                  </a:cubicBezTo>
                  <a:cubicBezTo>
                    <a:pt x="189252" y="103480"/>
                    <a:pt x="196026" y="110254"/>
                    <a:pt x="216769" y="127187"/>
                  </a:cubicBezTo>
                  <a:cubicBezTo>
                    <a:pt x="237512" y="144120"/>
                    <a:pt x="275189" y="226247"/>
                    <a:pt x="277729" y="216087"/>
                  </a:cubicBezTo>
                  <a:cubicBezTo>
                    <a:pt x="280269" y="205927"/>
                    <a:pt x="211266" y="75964"/>
                    <a:pt x="232009" y="66227"/>
                  </a:cubicBezTo>
                  <a:cubicBezTo>
                    <a:pt x="252752" y="56490"/>
                    <a:pt x="348849" y="51410"/>
                    <a:pt x="348849" y="40827"/>
                  </a:cubicBezTo>
                  <a:cubicBezTo>
                    <a:pt x="348849" y="30244"/>
                    <a:pt x="271379" y="-2776"/>
                    <a:pt x="229469" y="187"/>
                  </a:cubicBezTo>
                  <a:close/>
                </a:path>
              </a:pathLst>
            </a:cu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3" name="Freeform 392">
              <a:extLst>
                <a:ext uri="{FF2B5EF4-FFF2-40B4-BE49-F238E27FC236}">
                  <a16:creationId xmlns:a16="http://schemas.microsoft.com/office/drawing/2014/main" id="{E98A68DC-B83A-47C2-9CF7-DAA263007D75}"/>
                </a:ext>
              </a:extLst>
            </p:cNvPr>
            <p:cNvSpPr/>
            <p:nvPr/>
          </p:nvSpPr>
          <p:spPr>
            <a:xfrm>
              <a:off x="3811258" y="2476655"/>
              <a:ext cx="379120" cy="285825"/>
            </a:xfrm>
            <a:custGeom>
              <a:avLst/>
              <a:gdLst>
                <a:gd name="connsiteX0" fmla="*/ 176016 w 378589"/>
                <a:gd name="connsiteY0" fmla="*/ 67565 h 273516"/>
                <a:gd name="connsiteX1" fmla="*/ 153156 w 378589"/>
                <a:gd name="connsiteY1" fmla="*/ 1132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76016 w 378589"/>
                <a:gd name="connsiteY15" fmla="*/ 67565 h 273516"/>
                <a:gd name="connsiteX0" fmla="*/ 176016 w 378589"/>
                <a:gd name="connsiteY0" fmla="*/ 67565 h 273516"/>
                <a:gd name="connsiteX1" fmla="*/ 150616 w 378589"/>
                <a:gd name="connsiteY1" fmla="*/ 1386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76016 w 378589"/>
                <a:gd name="connsiteY15" fmla="*/ 67565 h 273516"/>
                <a:gd name="connsiteX0" fmla="*/ 176016 w 378589"/>
                <a:gd name="connsiteY0" fmla="*/ 67565 h 273516"/>
                <a:gd name="connsiteX1" fmla="*/ 150616 w 378589"/>
                <a:gd name="connsiteY1" fmla="*/ 1386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93796 w 378589"/>
                <a:gd name="connsiteY15" fmla="*/ 98045 h 273516"/>
                <a:gd name="connsiteX16" fmla="*/ 176016 w 378589"/>
                <a:gd name="connsiteY16" fmla="*/ 67565 h 273516"/>
                <a:gd name="connsiteX0" fmla="*/ 176016 w 384968"/>
                <a:gd name="connsiteY0" fmla="*/ 69739 h 275690"/>
                <a:gd name="connsiteX1" fmla="*/ 150616 w 384968"/>
                <a:gd name="connsiteY1" fmla="*/ 140859 h 275690"/>
                <a:gd name="connsiteX2" fmla="*/ 92196 w 384968"/>
                <a:gd name="connsiteY2" fmla="*/ 102759 h 275690"/>
                <a:gd name="connsiteX3" fmla="*/ 15996 w 384968"/>
                <a:gd name="connsiteY3" fmla="*/ 156099 h 275690"/>
                <a:gd name="connsiteX4" fmla="*/ 5836 w 384968"/>
                <a:gd name="connsiteY4" fmla="*/ 237379 h 275690"/>
                <a:gd name="connsiteX5" fmla="*/ 87116 w 384968"/>
                <a:gd name="connsiteY5" fmla="*/ 275479 h 275690"/>
                <a:gd name="connsiteX6" fmla="*/ 148076 w 384968"/>
                <a:gd name="connsiteY6" fmla="*/ 222139 h 275690"/>
                <a:gd name="connsiteX7" fmla="*/ 226816 w 384968"/>
                <a:gd name="connsiteY7" fmla="*/ 237379 h 275690"/>
                <a:gd name="connsiteX8" fmla="*/ 348736 w 384968"/>
                <a:gd name="connsiteY8" fmla="*/ 173879 h 275690"/>
                <a:gd name="connsiteX9" fmla="*/ 384296 w 384968"/>
                <a:gd name="connsiteY9" fmla="*/ 77359 h 275690"/>
                <a:gd name="connsiteX10" fmla="*/ 361436 w 384968"/>
                <a:gd name="connsiteY10" fmla="*/ 6239 h 275690"/>
                <a:gd name="connsiteX11" fmla="*/ 244596 w 384968"/>
                <a:gd name="connsiteY11" fmla="*/ 8779 h 275690"/>
                <a:gd name="connsiteX12" fmla="*/ 234436 w 384968"/>
                <a:gd name="connsiteY12" fmla="*/ 51959 h 275690"/>
                <a:gd name="connsiteX13" fmla="*/ 277616 w 384968"/>
                <a:gd name="connsiteY13" fmla="*/ 100219 h 275690"/>
                <a:gd name="connsiteX14" fmla="*/ 242056 w 384968"/>
                <a:gd name="connsiteY14" fmla="*/ 135779 h 275690"/>
                <a:gd name="connsiteX15" fmla="*/ 193796 w 384968"/>
                <a:gd name="connsiteY15" fmla="*/ 100219 h 275690"/>
                <a:gd name="connsiteX16" fmla="*/ 176016 w 384968"/>
                <a:gd name="connsiteY16" fmla="*/ 69739 h 275690"/>
                <a:gd name="connsiteX0" fmla="*/ 176298 w 385250"/>
                <a:gd name="connsiteY0" fmla="*/ 69739 h 287058"/>
                <a:gd name="connsiteX1" fmla="*/ 150898 w 385250"/>
                <a:gd name="connsiteY1" fmla="*/ 140859 h 287058"/>
                <a:gd name="connsiteX2" fmla="*/ 92478 w 385250"/>
                <a:gd name="connsiteY2" fmla="*/ 102759 h 287058"/>
                <a:gd name="connsiteX3" fmla="*/ 16278 w 385250"/>
                <a:gd name="connsiteY3" fmla="*/ 156099 h 287058"/>
                <a:gd name="connsiteX4" fmla="*/ 6118 w 385250"/>
                <a:gd name="connsiteY4" fmla="*/ 237379 h 287058"/>
                <a:gd name="connsiteX5" fmla="*/ 91208 w 385250"/>
                <a:gd name="connsiteY5" fmla="*/ 286909 h 287058"/>
                <a:gd name="connsiteX6" fmla="*/ 148358 w 385250"/>
                <a:gd name="connsiteY6" fmla="*/ 222139 h 287058"/>
                <a:gd name="connsiteX7" fmla="*/ 227098 w 385250"/>
                <a:gd name="connsiteY7" fmla="*/ 237379 h 287058"/>
                <a:gd name="connsiteX8" fmla="*/ 349018 w 385250"/>
                <a:gd name="connsiteY8" fmla="*/ 173879 h 287058"/>
                <a:gd name="connsiteX9" fmla="*/ 384578 w 385250"/>
                <a:gd name="connsiteY9" fmla="*/ 77359 h 287058"/>
                <a:gd name="connsiteX10" fmla="*/ 361718 w 385250"/>
                <a:gd name="connsiteY10" fmla="*/ 6239 h 287058"/>
                <a:gd name="connsiteX11" fmla="*/ 244878 w 385250"/>
                <a:gd name="connsiteY11" fmla="*/ 8779 h 287058"/>
                <a:gd name="connsiteX12" fmla="*/ 234718 w 385250"/>
                <a:gd name="connsiteY12" fmla="*/ 51959 h 287058"/>
                <a:gd name="connsiteX13" fmla="*/ 277898 w 385250"/>
                <a:gd name="connsiteY13" fmla="*/ 100219 h 287058"/>
                <a:gd name="connsiteX14" fmla="*/ 242338 w 385250"/>
                <a:gd name="connsiteY14" fmla="*/ 135779 h 287058"/>
                <a:gd name="connsiteX15" fmla="*/ 194078 w 385250"/>
                <a:gd name="connsiteY15" fmla="*/ 100219 h 287058"/>
                <a:gd name="connsiteX16" fmla="*/ 176298 w 385250"/>
                <a:gd name="connsiteY16" fmla="*/ 69739 h 287058"/>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94078 w 385250"/>
                <a:gd name="connsiteY16" fmla="*/ 100219 h 287224"/>
                <a:gd name="connsiteX17" fmla="*/ 176298 w 385250"/>
                <a:gd name="connsiteY17" fmla="*/ 69739 h 287224"/>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94078 w 385250"/>
                <a:gd name="connsiteY16" fmla="*/ 100219 h 287224"/>
                <a:gd name="connsiteX17" fmla="*/ 176298 w 385250"/>
                <a:gd name="connsiteY17" fmla="*/ 69739 h 287224"/>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76298 w 385250"/>
                <a:gd name="connsiteY17" fmla="*/ 6973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53438 w 385250"/>
                <a:gd name="connsiteY17" fmla="*/ 8116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94712 w 385250"/>
                <a:gd name="connsiteY17" fmla="*/ 136414 h 287224"/>
                <a:gd name="connsiteX18" fmla="*/ 153438 w 385250"/>
                <a:gd name="connsiteY18" fmla="*/ 8116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88363 w 385250"/>
                <a:gd name="connsiteY16" fmla="*/ 73549 h 287224"/>
                <a:gd name="connsiteX17" fmla="*/ 194712 w 385250"/>
                <a:gd name="connsiteY17" fmla="*/ 136414 h 287224"/>
                <a:gd name="connsiteX18" fmla="*/ 153438 w 385250"/>
                <a:gd name="connsiteY18" fmla="*/ 81169 h 287224"/>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148358 w 385250"/>
                <a:gd name="connsiteY7" fmla="*/ 221794 h 286879"/>
                <a:gd name="connsiteX8" fmla="*/ 227098 w 385250"/>
                <a:gd name="connsiteY8" fmla="*/ 237034 h 286879"/>
                <a:gd name="connsiteX9" fmla="*/ 349018 w 385250"/>
                <a:gd name="connsiteY9" fmla="*/ 173534 h 286879"/>
                <a:gd name="connsiteX10" fmla="*/ 384578 w 385250"/>
                <a:gd name="connsiteY10" fmla="*/ 77014 h 286879"/>
                <a:gd name="connsiteX11" fmla="*/ 361718 w 385250"/>
                <a:gd name="connsiteY11" fmla="*/ 5894 h 286879"/>
                <a:gd name="connsiteX12" fmla="*/ 244878 w 385250"/>
                <a:gd name="connsiteY12" fmla="*/ 8434 h 286879"/>
                <a:gd name="connsiteX13" fmla="*/ 248053 w 385250"/>
                <a:gd name="connsiteY13" fmla="*/ 43994 h 286879"/>
                <a:gd name="connsiteX14" fmla="*/ 277898 w 385250"/>
                <a:gd name="connsiteY14" fmla="*/ 99874 h 286879"/>
                <a:gd name="connsiteX15" fmla="*/ 242338 w 385250"/>
                <a:gd name="connsiteY15" fmla="*/ 135434 h 286879"/>
                <a:gd name="connsiteX16" fmla="*/ 188363 w 385250"/>
                <a:gd name="connsiteY16" fmla="*/ 73204 h 286879"/>
                <a:gd name="connsiteX17" fmla="*/ 194712 w 385250"/>
                <a:gd name="connsiteY17" fmla="*/ 136069 h 286879"/>
                <a:gd name="connsiteX18" fmla="*/ 153438 w 385250"/>
                <a:gd name="connsiteY18" fmla="*/ 80824 h 286879"/>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227098 w 385250"/>
                <a:gd name="connsiteY7" fmla="*/ 237034 h 286879"/>
                <a:gd name="connsiteX8" fmla="*/ 349018 w 385250"/>
                <a:gd name="connsiteY8" fmla="*/ 173534 h 286879"/>
                <a:gd name="connsiteX9" fmla="*/ 384578 w 385250"/>
                <a:gd name="connsiteY9" fmla="*/ 77014 h 286879"/>
                <a:gd name="connsiteX10" fmla="*/ 361718 w 385250"/>
                <a:gd name="connsiteY10" fmla="*/ 5894 h 286879"/>
                <a:gd name="connsiteX11" fmla="*/ 244878 w 385250"/>
                <a:gd name="connsiteY11" fmla="*/ 8434 h 286879"/>
                <a:gd name="connsiteX12" fmla="*/ 248053 w 385250"/>
                <a:gd name="connsiteY12" fmla="*/ 43994 h 286879"/>
                <a:gd name="connsiteX13" fmla="*/ 277898 w 385250"/>
                <a:gd name="connsiteY13" fmla="*/ 99874 h 286879"/>
                <a:gd name="connsiteX14" fmla="*/ 242338 w 385250"/>
                <a:gd name="connsiteY14" fmla="*/ 135434 h 286879"/>
                <a:gd name="connsiteX15" fmla="*/ 188363 w 385250"/>
                <a:gd name="connsiteY15" fmla="*/ 73204 h 286879"/>
                <a:gd name="connsiteX16" fmla="*/ 194712 w 385250"/>
                <a:gd name="connsiteY16" fmla="*/ 136069 h 286879"/>
                <a:gd name="connsiteX17" fmla="*/ 153438 w 385250"/>
                <a:gd name="connsiteY17" fmla="*/ 80824 h 286879"/>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227098 w 385250"/>
                <a:gd name="connsiteY7" fmla="*/ 237034 h 286879"/>
                <a:gd name="connsiteX8" fmla="*/ 349018 w 385250"/>
                <a:gd name="connsiteY8" fmla="*/ 173534 h 286879"/>
                <a:gd name="connsiteX9" fmla="*/ 384578 w 385250"/>
                <a:gd name="connsiteY9" fmla="*/ 77014 h 286879"/>
                <a:gd name="connsiteX10" fmla="*/ 361718 w 385250"/>
                <a:gd name="connsiteY10" fmla="*/ 5894 h 286879"/>
                <a:gd name="connsiteX11" fmla="*/ 244878 w 385250"/>
                <a:gd name="connsiteY11" fmla="*/ 8434 h 286879"/>
                <a:gd name="connsiteX12" fmla="*/ 248053 w 385250"/>
                <a:gd name="connsiteY12" fmla="*/ 43994 h 286879"/>
                <a:gd name="connsiteX13" fmla="*/ 277898 w 385250"/>
                <a:gd name="connsiteY13" fmla="*/ 99874 h 286879"/>
                <a:gd name="connsiteX14" fmla="*/ 242338 w 385250"/>
                <a:gd name="connsiteY14" fmla="*/ 135434 h 286879"/>
                <a:gd name="connsiteX15" fmla="*/ 188363 w 385250"/>
                <a:gd name="connsiteY15" fmla="*/ 73204 h 286879"/>
                <a:gd name="connsiteX16" fmla="*/ 194712 w 385250"/>
                <a:gd name="connsiteY16" fmla="*/ 136069 h 286879"/>
                <a:gd name="connsiteX17" fmla="*/ 153438 w 385250"/>
                <a:gd name="connsiteY17" fmla="*/ 80824 h 286879"/>
                <a:gd name="connsiteX0" fmla="*/ 153438 w 385250"/>
                <a:gd name="connsiteY0" fmla="*/ 80993 h 287048"/>
                <a:gd name="connsiteX1" fmla="*/ 150898 w 385250"/>
                <a:gd name="connsiteY1" fmla="*/ 140683 h 287048"/>
                <a:gd name="connsiteX2" fmla="*/ 92478 w 385250"/>
                <a:gd name="connsiteY2" fmla="*/ 102583 h 287048"/>
                <a:gd name="connsiteX3" fmla="*/ 16278 w 385250"/>
                <a:gd name="connsiteY3" fmla="*/ 155923 h 287048"/>
                <a:gd name="connsiteX4" fmla="*/ 6118 w 385250"/>
                <a:gd name="connsiteY4" fmla="*/ 237203 h 287048"/>
                <a:gd name="connsiteX5" fmla="*/ 91208 w 385250"/>
                <a:gd name="connsiteY5" fmla="*/ 286733 h 287048"/>
                <a:gd name="connsiteX6" fmla="*/ 154707 w 385250"/>
                <a:gd name="connsiteY6" fmla="*/ 214343 h 287048"/>
                <a:gd name="connsiteX7" fmla="*/ 227098 w 385250"/>
                <a:gd name="connsiteY7" fmla="*/ 237203 h 287048"/>
                <a:gd name="connsiteX8" fmla="*/ 349018 w 385250"/>
                <a:gd name="connsiteY8" fmla="*/ 173703 h 287048"/>
                <a:gd name="connsiteX9" fmla="*/ 384578 w 385250"/>
                <a:gd name="connsiteY9" fmla="*/ 77183 h 287048"/>
                <a:gd name="connsiteX10" fmla="*/ 361718 w 385250"/>
                <a:gd name="connsiteY10" fmla="*/ 6063 h 287048"/>
                <a:gd name="connsiteX11" fmla="*/ 244878 w 385250"/>
                <a:gd name="connsiteY11" fmla="*/ 8603 h 287048"/>
                <a:gd name="connsiteX12" fmla="*/ 272818 w 385250"/>
                <a:gd name="connsiteY12" fmla="*/ 47973 h 287048"/>
                <a:gd name="connsiteX13" fmla="*/ 277898 w 385250"/>
                <a:gd name="connsiteY13" fmla="*/ 100043 h 287048"/>
                <a:gd name="connsiteX14" fmla="*/ 242338 w 385250"/>
                <a:gd name="connsiteY14" fmla="*/ 135603 h 287048"/>
                <a:gd name="connsiteX15" fmla="*/ 188363 w 385250"/>
                <a:gd name="connsiteY15" fmla="*/ 73373 h 287048"/>
                <a:gd name="connsiteX16" fmla="*/ 194712 w 385250"/>
                <a:gd name="connsiteY16" fmla="*/ 136238 h 287048"/>
                <a:gd name="connsiteX17" fmla="*/ 153438 w 385250"/>
                <a:gd name="connsiteY17" fmla="*/ 80993 h 287048"/>
                <a:gd name="connsiteX0" fmla="*/ 153438 w 368547"/>
                <a:gd name="connsiteY0" fmla="*/ 81132 h 287187"/>
                <a:gd name="connsiteX1" fmla="*/ 150898 w 368547"/>
                <a:gd name="connsiteY1" fmla="*/ 140822 h 287187"/>
                <a:gd name="connsiteX2" fmla="*/ 92478 w 368547"/>
                <a:gd name="connsiteY2" fmla="*/ 102722 h 287187"/>
                <a:gd name="connsiteX3" fmla="*/ 16278 w 368547"/>
                <a:gd name="connsiteY3" fmla="*/ 156062 h 287187"/>
                <a:gd name="connsiteX4" fmla="*/ 6118 w 368547"/>
                <a:gd name="connsiteY4" fmla="*/ 237342 h 287187"/>
                <a:gd name="connsiteX5" fmla="*/ 91208 w 368547"/>
                <a:gd name="connsiteY5" fmla="*/ 286872 h 287187"/>
                <a:gd name="connsiteX6" fmla="*/ 154707 w 368547"/>
                <a:gd name="connsiteY6" fmla="*/ 214482 h 287187"/>
                <a:gd name="connsiteX7" fmla="*/ 227098 w 368547"/>
                <a:gd name="connsiteY7" fmla="*/ 237342 h 287187"/>
                <a:gd name="connsiteX8" fmla="*/ 349018 w 368547"/>
                <a:gd name="connsiteY8" fmla="*/ 173842 h 287187"/>
                <a:gd name="connsiteX9" fmla="*/ 354098 w 368547"/>
                <a:gd name="connsiteY9" fmla="*/ 79227 h 287187"/>
                <a:gd name="connsiteX10" fmla="*/ 361718 w 368547"/>
                <a:gd name="connsiteY10" fmla="*/ 6202 h 287187"/>
                <a:gd name="connsiteX11" fmla="*/ 244878 w 368547"/>
                <a:gd name="connsiteY11" fmla="*/ 8742 h 287187"/>
                <a:gd name="connsiteX12" fmla="*/ 272818 w 368547"/>
                <a:gd name="connsiteY12" fmla="*/ 48112 h 287187"/>
                <a:gd name="connsiteX13" fmla="*/ 277898 w 368547"/>
                <a:gd name="connsiteY13" fmla="*/ 100182 h 287187"/>
                <a:gd name="connsiteX14" fmla="*/ 242338 w 368547"/>
                <a:gd name="connsiteY14" fmla="*/ 135742 h 287187"/>
                <a:gd name="connsiteX15" fmla="*/ 188363 w 368547"/>
                <a:gd name="connsiteY15" fmla="*/ 73512 h 287187"/>
                <a:gd name="connsiteX16" fmla="*/ 194712 w 368547"/>
                <a:gd name="connsiteY16" fmla="*/ 136377 h 287187"/>
                <a:gd name="connsiteX17" fmla="*/ 153438 w 368547"/>
                <a:gd name="connsiteY17" fmla="*/ 81132 h 287187"/>
                <a:gd name="connsiteX0" fmla="*/ 153438 w 380282"/>
                <a:gd name="connsiteY0" fmla="*/ 79809 h 285864"/>
                <a:gd name="connsiteX1" fmla="*/ 150898 w 380282"/>
                <a:gd name="connsiteY1" fmla="*/ 139499 h 285864"/>
                <a:gd name="connsiteX2" fmla="*/ 92478 w 380282"/>
                <a:gd name="connsiteY2" fmla="*/ 101399 h 285864"/>
                <a:gd name="connsiteX3" fmla="*/ 16278 w 380282"/>
                <a:gd name="connsiteY3" fmla="*/ 154739 h 285864"/>
                <a:gd name="connsiteX4" fmla="*/ 6118 w 380282"/>
                <a:gd name="connsiteY4" fmla="*/ 236019 h 285864"/>
                <a:gd name="connsiteX5" fmla="*/ 91208 w 380282"/>
                <a:gd name="connsiteY5" fmla="*/ 285549 h 285864"/>
                <a:gd name="connsiteX6" fmla="*/ 154707 w 380282"/>
                <a:gd name="connsiteY6" fmla="*/ 213159 h 285864"/>
                <a:gd name="connsiteX7" fmla="*/ 227098 w 380282"/>
                <a:gd name="connsiteY7" fmla="*/ 236019 h 285864"/>
                <a:gd name="connsiteX8" fmla="*/ 349018 w 380282"/>
                <a:gd name="connsiteY8" fmla="*/ 172519 h 285864"/>
                <a:gd name="connsiteX9" fmla="*/ 354098 w 380282"/>
                <a:gd name="connsiteY9" fmla="*/ 77904 h 285864"/>
                <a:gd name="connsiteX10" fmla="*/ 375053 w 380282"/>
                <a:gd name="connsiteY10" fmla="*/ 6784 h 285864"/>
                <a:gd name="connsiteX11" fmla="*/ 244878 w 380282"/>
                <a:gd name="connsiteY11" fmla="*/ 7419 h 285864"/>
                <a:gd name="connsiteX12" fmla="*/ 272818 w 380282"/>
                <a:gd name="connsiteY12" fmla="*/ 46789 h 285864"/>
                <a:gd name="connsiteX13" fmla="*/ 277898 w 380282"/>
                <a:gd name="connsiteY13" fmla="*/ 98859 h 285864"/>
                <a:gd name="connsiteX14" fmla="*/ 242338 w 380282"/>
                <a:gd name="connsiteY14" fmla="*/ 134419 h 285864"/>
                <a:gd name="connsiteX15" fmla="*/ 188363 w 380282"/>
                <a:gd name="connsiteY15" fmla="*/ 72189 h 285864"/>
                <a:gd name="connsiteX16" fmla="*/ 194712 w 380282"/>
                <a:gd name="connsiteY16" fmla="*/ 135054 h 285864"/>
                <a:gd name="connsiteX17" fmla="*/ 153438 w 380282"/>
                <a:gd name="connsiteY17" fmla="*/ 79809 h 285864"/>
                <a:gd name="connsiteX0" fmla="*/ 153438 w 379117"/>
                <a:gd name="connsiteY0" fmla="*/ 80485 h 286540"/>
                <a:gd name="connsiteX1" fmla="*/ 150898 w 379117"/>
                <a:gd name="connsiteY1" fmla="*/ 140175 h 286540"/>
                <a:gd name="connsiteX2" fmla="*/ 92478 w 379117"/>
                <a:gd name="connsiteY2" fmla="*/ 102075 h 286540"/>
                <a:gd name="connsiteX3" fmla="*/ 16278 w 379117"/>
                <a:gd name="connsiteY3" fmla="*/ 155415 h 286540"/>
                <a:gd name="connsiteX4" fmla="*/ 6118 w 379117"/>
                <a:gd name="connsiteY4" fmla="*/ 236695 h 286540"/>
                <a:gd name="connsiteX5" fmla="*/ 91208 w 379117"/>
                <a:gd name="connsiteY5" fmla="*/ 286225 h 286540"/>
                <a:gd name="connsiteX6" fmla="*/ 154707 w 379117"/>
                <a:gd name="connsiteY6" fmla="*/ 213835 h 286540"/>
                <a:gd name="connsiteX7" fmla="*/ 227098 w 379117"/>
                <a:gd name="connsiteY7" fmla="*/ 236695 h 286540"/>
                <a:gd name="connsiteX8" fmla="*/ 349018 w 379117"/>
                <a:gd name="connsiteY8" fmla="*/ 173195 h 286540"/>
                <a:gd name="connsiteX9" fmla="*/ 346478 w 379117"/>
                <a:gd name="connsiteY9" fmla="*/ 88105 h 286540"/>
                <a:gd name="connsiteX10" fmla="*/ 375053 w 379117"/>
                <a:gd name="connsiteY10" fmla="*/ 7460 h 286540"/>
                <a:gd name="connsiteX11" fmla="*/ 244878 w 379117"/>
                <a:gd name="connsiteY11" fmla="*/ 8095 h 286540"/>
                <a:gd name="connsiteX12" fmla="*/ 272818 w 379117"/>
                <a:gd name="connsiteY12" fmla="*/ 47465 h 286540"/>
                <a:gd name="connsiteX13" fmla="*/ 277898 w 379117"/>
                <a:gd name="connsiteY13" fmla="*/ 99535 h 286540"/>
                <a:gd name="connsiteX14" fmla="*/ 242338 w 379117"/>
                <a:gd name="connsiteY14" fmla="*/ 135095 h 286540"/>
                <a:gd name="connsiteX15" fmla="*/ 188363 w 379117"/>
                <a:gd name="connsiteY15" fmla="*/ 72865 h 286540"/>
                <a:gd name="connsiteX16" fmla="*/ 194712 w 379117"/>
                <a:gd name="connsiteY16" fmla="*/ 135730 h 286540"/>
                <a:gd name="connsiteX17" fmla="*/ 153438 w 379117"/>
                <a:gd name="connsiteY17" fmla="*/ 80485 h 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117" h="286540">
                  <a:moveTo>
                    <a:pt x="153438" y="80485"/>
                  </a:moveTo>
                  <a:cubicBezTo>
                    <a:pt x="146136" y="81226"/>
                    <a:pt x="161058" y="136577"/>
                    <a:pt x="150898" y="140175"/>
                  </a:cubicBezTo>
                  <a:cubicBezTo>
                    <a:pt x="140738" y="143773"/>
                    <a:pt x="114915" y="99535"/>
                    <a:pt x="92478" y="102075"/>
                  </a:cubicBezTo>
                  <a:cubicBezTo>
                    <a:pt x="70041" y="104615"/>
                    <a:pt x="30671" y="132978"/>
                    <a:pt x="16278" y="155415"/>
                  </a:cubicBezTo>
                  <a:cubicBezTo>
                    <a:pt x="1885" y="177852"/>
                    <a:pt x="-6370" y="214893"/>
                    <a:pt x="6118" y="236695"/>
                  </a:cubicBezTo>
                  <a:cubicBezTo>
                    <a:pt x="18606" y="258497"/>
                    <a:pt x="66443" y="290035"/>
                    <a:pt x="91208" y="286225"/>
                  </a:cubicBezTo>
                  <a:cubicBezTo>
                    <a:pt x="115973" y="282415"/>
                    <a:pt x="156612" y="253205"/>
                    <a:pt x="154707" y="213835"/>
                  </a:cubicBezTo>
                  <a:cubicBezTo>
                    <a:pt x="175450" y="236060"/>
                    <a:pt x="194713" y="243468"/>
                    <a:pt x="227098" y="236695"/>
                  </a:cubicBezTo>
                  <a:cubicBezTo>
                    <a:pt x="259483" y="229922"/>
                    <a:pt x="329121" y="197960"/>
                    <a:pt x="349018" y="173195"/>
                  </a:cubicBezTo>
                  <a:cubicBezTo>
                    <a:pt x="368915" y="148430"/>
                    <a:pt x="342139" y="115727"/>
                    <a:pt x="346478" y="88105"/>
                  </a:cubicBezTo>
                  <a:cubicBezTo>
                    <a:pt x="350817" y="60483"/>
                    <a:pt x="391986" y="20795"/>
                    <a:pt x="375053" y="7460"/>
                  </a:cubicBezTo>
                  <a:cubicBezTo>
                    <a:pt x="358120" y="-5875"/>
                    <a:pt x="261917" y="1428"/>
                    <a:pt x="244878" y="8095"/>
                  </a:cubicBezTo>
                  <a:cubicBezTo>
                    <a:pt x="227839" y="14762"/>
                    <a:pt x="267315" y="32225"/>
                    <a:pt x="272818" y="47465"/>
                  </a:cubicBezTo>
                  <a:cubicBezTo>
                    <a:pt x="278321" y="62705"/>
                    <a:pt x="276628" y="85565"/>
                    <a:pt x="277898" y="99535"/>
                  </a:cubicBezTo>
                  <a:cubicBezTo>
                    <a:pt x="279168" y="113505"/>
                    <a:pt x="257260" y="139540"/>
                    <a:pt x="242338" y="135095"/>
                  </a:cubicBezTo>
                  <a:cubicBezTo>
                    <a:pt x="227416" y="130650"/>
                    <a:pt x="198841" y="83237"/>
                    <a:pt x="188363" y="72865"/>
                  </a:cubicBezTo>
                  <a:cubicBezTo>
                    <a:pt x="177885" y="62493"/>
                    <a:pt x="203708" y="135730"/>
                    <a:pt x="194712" y="135730"/>
                  </a:cubicBezTo>
                  <a:cubicBezTo>
                    <a:pt x="185716" y="135730"/>
                    <a:pt x="160740" y="79744"/>
                    <a:pt x="153438" y="80485"/>
                  </a:cubicBezTo>
                  <a:close/>
                </a:path>
              </a:pathLst>
            </a:custGeom>
            <a:solidFill>
              <a:srgbClr val="C0504D">
                <a:lumMod val="20000"/>
                <a:lumOff val="80000"/>
              </a:srgbClr>
            </a:solidFill>
            <a:ln w="127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sp>
        <p:nvSpPr>
          <p:cNvPr id="51207" name="TextBox 393">
            <a:extLst>
              <a:ext uri="{FF2B5EF4-FFF2-40B4-BE49-F238E27FC236}">
                <a16:creationId xmlns:a16="http://schemas.microsoft.com/office/drawing/2014/main" id="{B12FA49B-2480-4C1C-9E34-A92E9CE6BDD0}"/>
              </a:ext>
            </a:extLst>
          </p:cNvPr>
          <p:cNvSpPr txBox="1">
            <a:spLocks noChangeArrowheads="1"/>
          </p:cNvSpPr>
          <p:nvPr/>
        </p:nvSpPr>
        <p:spPr bwMode="auto">
          <a:xfrm>
            <a:off x="1774826" y="1116014"/>
            <a:ext cx="3517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solidFill>
                  <a:srgbClr val="000000"/>
                </a:solidFill>
                <a:latin typeface="Calibri" panose="020F0502020204030204" pitchFamily="34" charset="0"/>
              </a:rPr>
              <a:t>Faktory vnějšího prostředí</a:t>
            </a:r>
            <a:endParaRPr lang="en-US" altLang="cs-CZ" b="1">
              <a:solidFill>
                <a:srgbClr val="000000"/>
              </a:solidFill>
              <a:latin typeface="Calibri" panose="020F0502020204030204" pitchFamily="34" charset="0"/>
            </a:endParaRPr>
          </a:p>
        </p:txBody>
      </p:sp>
      <p:sp>
        <p:nvSpPr>
          <p:cNvPr id="51208" name="TextBox 394">
            <a:extLst>
              <a:ext uri="{FF2B5EF4-FFF2-40B4-BE49-F238E27FC236}">
                <a16:creationId xmlns:a16="http://schemas.microsoft.com/office/drawing/2014/main" id="{BBA853E6-3A46-4608-A3B9-723BD3DAE2D3}"/>
              </a:ext>
            </a:extLst>
          </p:cNvPr>
          <p:cNvSpPr txBox="1">
            <a:spLocks noChangeArrowheads="1"/>
          </p:cNvSpPr>
          <p:nvPr/>
        </p:nvSpPr>
        <p:spPr bwMode="auto">
          <a:xfrm>
            <a:off x="4983164" y="1125539"/>
            <a:ext cx="1905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b="1">
                <a:solidFill>
                  <a:srgbClr val="000000"/>
                </a:solidFill>
                <a:latin typeface="Calibri" panose="020F0502020204030204" pitchFamily="34" charset="0"/>
              </a:rPr>
              <a:t>Programming</a:t>
            </a:r>
          </a:p>
        </p:txBody>
      </p:sp>
      <p:sp>
        <p:nvSpPr>
          <p:cNvPr id="51209" name="TextBox 395">
            <a:extLst>
              <a:ext uri="{FF2B5EF4-FFF2-40B4-BE49-F238E27FC236}">
                <a16:creationId xmlns:a16="http://schemas.microsoft.com/office/drawing/2014/main" id="{E4F53B4A-2ADE-4B82-97C8-0567F18D4F4E}"/>
              </a:ext>
            </a:extLst>
          </p:cNvPr>
          <p:cNvSpPr txBox="1">
            <a:spLocks noChangeArrowheads="1"/>
          </p:cNvSpPr>
          <p:nvPr/>
        </p:nvSpPr>
        <p:spPr bwMode="auto">
          <a:xfrm>
            <a:off x="7680325" y="1412876"/>
            <a:ext cx="331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solidFill>
                  <a:srgbClr val="000000"/>
                </a:solidFill>
                <a:latin typeface="Calibri" panose="020F0502020204030204" pitchFamily="34" charset="0"/>
              </a:rPr>
              <a:t>Nemoci v pozdější životě</a:t>
            </a:r>
            <a:endParaRPr lang="en-US" altLang="cs-CZ" b="1">
              <a:solidFill>
                <a:srgbClr val="000000"/>
              </a:solidFill>
              <a:latin typeface="Calibri" panose="020F0502020204030204" pitchFamily="34" charset="0"/>
            </a:endParaRPr>
          </a:p>
        </p:txBody>
      </p:sp>
      <p:sp>
        <p:nvSpPr>
          <p:cNvPr id="397" name="TextBox 396">
            <a:extLst>
              <a:ext uri="{FF2B5EF4-FFF2-40B4-BE49-F238E27FC236}">
                <a16:creationId xmlns:a16="http://schemas.microsoft.com/office/drawing/2014/main" id="{84243663-562D-4BF9-8370-57592B4629B8}"/>
              </a:ext>
            </a:extLst>
          </p:cNvPr>
          <p:cNvSpPr txBox="1"/>
          <p:nvPr/>
        </p:nvSpPr>
        <p:spPr>
          <a:xfrm>
            <a:off x="7680325" y="1797050"/>
            <a:ext cx="2814638" cy="1570038"/>
          </a:xfrm>
          <a:prstGeom prst="rect">
            <a:avLst/>
          </a:prstGeom>
          <a:solidFill>
            <a:srgbClr val="4F81BD">
              <a:lumMod val="20000"/>
              <a:lumOff val="80000"/>
            </a:srgbClr>
          </a:solidFill>
          <a:ln w="25400" cap="flat" cmpd="sng" algn="ctr">
            <a:solidFill>
              <a:sysClr val="windowText" lastClr="000000"/>
            </a:solidFill>
            <a:prstDash val="solid"/>
          </a:ln>
          <a:effectLst/>
        </p:spPr>
        <p:txBody>
          <a:bodyPr wrap="none">
            <a:spAutoFit/>
          </a:bodyPr>
          <a:lstStyle/>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Ischemický choroba srdeční</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err="1">
                <a:solidFill>
                  <a:prstClr val="black"/>
                </a:solidFill>
                <a:latin typeface="Calibri"/>
              </a:rPr>
              <a:t>Obe</a:t>
            </a:r>
            <a:r>
              <a:rPr lang="cs-CZ" sz="1600" b="1" kern="0" dirty="0">
                <a:solidFill>
                  <a:prstClr val="black"/>
                </a:solidFill>
                <a:latin typeface="Calibri"/>
              </a:rPr>
              <a:t>zita</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Diabetes 2. typu</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err="1">
                <a:solidFill>
                  <a:prstClr val="black"/>
                </a:solidFill>
                <a:latin typeface="Calibri"/>
              </a:rPr>
              <a:t>Hyperten</a:t>
            </a:r>
            <a:r>
              <a:rPr lang="cs-CZ" sz="1600" b="1" kern="0" dirty="0">
                <a:solidFill>
                  <a:prstClr val="black"/>
                </a:solidFill>
                <a:latin typeface="Calibri"/>
              </a:rPr>
              <a:t>ze</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Rakovina</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a:solidFill>
                  <a:prstClr val="black"/>
                </a:solidFill>
                <a:latin typeface="Calibri"/>
              </a:rPr>
              <a:t>Psychiatric</a:t>
            </a:r>
            <a:r>
              <a:rPr lang="cs-CZ" sz="1600" b="1" kern="0" dirty="0">
                <a:solidFill>
                  <a:prstClr val="black"/>
                </a:solidFill>
                <a:latin typeface="Calibri"/>
              </a:rPr>
              <a:t>ká onemocnění</a:t>
            </a:r>
            <a:endParaRPr lang="en-US" sz="1600" b="1" kern="0" dirty="0">
              <a:solidFill>
                <a:prstClr val="black"/>
              </a:solidFill>
              <a:latin typeface="Calibri"/>
            </a:endParaRPr>
          </a:p>
        </p:txBody>
      </p:sp>
      <p:sp>
        <p:nvSpPr>
          <p:cNvPr id="51211" name="TextBox 397">
            <a:extLst>
              <a:ext uri="{FF2B5EF4-FFF2-40B4-BE49-F238E27FC236}">
                <a16:creationId xmlns:a16="http://schemas.microsoft.com/office/drawing/2014/main" id="{A4127039-D2C9-4927-8F67-0C8821B0BA86}"/>
              </a:ext>
            </a:extLst>
          </p:cNvPr>
          <p:cNvSpPr txBox="1">
            <a:spLocks noChangeArrowheads="1"/>
          </p:cNvSpPr>
          <p:nvPr/>
        </p:nvSpPr>
        <p:spPr bwMode="auto">
          <a:xfrm>
            <a:off x="6064251" y="1700213"/>
            <a:ext cx="1471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600" b="1">
                <a:solidFill>
                  <a:srgbClr val="000000"/>
                </a:solidFill>
                <a:latin typeface="Calibri" panose="020F0502020204030204" pitchFamily="34" charset="0"/>
              </a:rPr>
              <a:t>Konflikt s postnatálním prostředím</a:t>
            </a:r>
            <a:endParaRPr lang="en-US" altLang="cs-CZ" sz="1600" b="1">
              <a:solidFill>
                <a:srgbClr val="000000"/>
              </a:solidFill>
              <a:latin typeface="Calibri" panose="020F0502020204030204" pitchFamily="34" charset="0"/>
            </a:endParaRPr>
          </a:p>
        </p:txBody>
      </p:sp>
      <p:sp>
        <p:nvSpPr>
          <p:cNvPr id="51212" name="TextBox 398">
            <a:extLst>
              <a:ext uri="{FF2B5EF4-FFF2-40B4-BE49-F238E27FC236}">
                <a16:creationId xmlns:a16="http://schemas.microsoft.com/office/drawing/2014/main" id="{9AF54F07-8555-47A7-9926-36C897A18899}"/>
              </a:ext>
            </a:extLst>
          </p:cNvPr>
          <p:cNvSpPr txBox="1">
            <a:spLocks noChangeArrowheads="1"/>
          </p:cNvSpPr>
          <p:nvPr/>
        </p:nvSpPr>
        <p:spPr bwMode="auto">
          <a:xfrm>
            <a:off x="2566989" y="3895726"/>
            <a:ext cx="15128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a:solidFill>
                  <a:srgbClr val="000000"/>
                </a:solidFill>
                <a:latin typeface="Calibri" panose="020F0502020204030204" pitchFamily="34" charset="0"/>
              </a:rPr>
              <a:t>Epigenomické změny</a:t>
            </a:r>
            <a:endParaRPr lang="en-US" altLang="cs-CZ" b="1">
              <a:solidFill>
                <a:srgbClr val="000000"/>
              </a:solidFill>
              <a:latin typeface="Calibri" panose="020F0502020204030204" pitchFamily="34" charset="0"/>
            </a:endParaRPr>
          </a:p>
        </p:txBody>
      </p:sp>
      <p:sp>
        <p:nvSpPr>
          <p:cNvPr id="51213" name="TextBox 399">
            <a:extLst>
              <a:ext uri="{FF2B5EF4-FFF2-40B4-BE49-F238E27FC236}">
                <a16:creationId xmlns:a16="http://schemas.microsoft.com/office/drawing/2014/main" id="{3D7DE8AE-5D70-4EC0-8545-7E6C932B33D9}"/>
              </a:ext>
            </a:extLst>
          </p:cNvPr>
          <p:cNvSpPr txBox="1">
            <a:spLocks noChangeArrowheads="1"/>
          </p:cNvSpPr>
          <p:nvPr/>
        </p:nvSpPr>
        <p:spPr bwMode="auto">
          <a:xfrm>
            <a:off x="4919663" y="3860801"/>
            <a:ext cx="2112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a:solidFill>
                  <a:srgbClr val="000000"/>
                </a:solidFill>
                <a:latin typeface="Calibri" panose="020F0502020204030204" pitchFamily="34" charset="0"/>
              </a:rPr>
              <a:t>Trvalé změny genové exprese</a:t>
            </a:r>
            <a:endParaRPr lang="en-US" altLang="cs-CZ" b="1">
              <a:solidFill>
                <a:srgbClr val="000000"/>
              </a:solidFill>
              <a:latin typeface="Calibri" panose="020F0502020204030204" pitchFamily="34" charset="0"/>
            </a:endParaRPr>
          </a:p>
        </p:txBody>
      </p:sp>
      <p:sp>
        <p:nvSpPr>
          <p:cNvPr id="51214" name="TextBox 400">
            <a:extLst>
              <a:ext uri="{FF2B5EF4-FFF2-40B4-BE49-F238E27FC236}">
                <a16:creationId xmlns:a16="http://schemas.microsoft.com/office/drawing/2014/main" id="{0FA3AD43-A509-4A02-A073-29BD2A69F7CE}"/>
              </a:ext>
            </a:extLst>
          </p:cNvPr>
          <p:cNvSpPr txBox="1">
            <a:spLocks noChangeArrowheads="1"/>
          </p:cNvSpPr>
          <p:nvPr/>
        </p:nvSpPr>
        <p:spPr bwMode="auto">
          <a:xfrm>
            <a:off x="7699376" y="3895725"/>
            <a:ext cx="1997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a:solidFill>
                  <a:srgbClr val="000000"/>
                </a:solidFill>
                <a:latin typeface="Calibri" panose="020F0502020204030204" pitchFamily="34" charset="0"/>
              </a:rPr>
              <a:t>Vliv na fenotyp v pozdějším životě</a:t>
            </a:r>
            <a:endParaRPr lang="en-US" altLang="cs-CZ" b="1">
              <a:solidFill>
                <a:srgbClr val="000000"/>
              </a:solidFill>
              <a:latin typeface="Calibri" panose="020F0502020204030204" pitchFamily="34" charset="0"/>
            </a:endParaRPr>
          </a:p>
        </p:txBody>
      </p:sp>
      <p:grpSp>
        <p:nvGrpSpPr>
          <p:cNvPr id="51215" name="Group 401">
            <a:extLst>
              <a:ext uri="{FF2B5EF4-FFF2-40B4-BE49-F238E27FC236}">
                <a16:creationId xmlns:a16="http://schemas.microsoft.com/office/drawing/2014/main" id="{C225BD6B-71C8-405C-809C-117415D37D58}"/>
              </a:ext>
            </a:extLst>
          </p:cNvPr>
          <p:cNvGrpSpPr>
            <a:grpSpLocks/>
          </p:cNvGrpSpPr>
          <p:nvPr/>
        </p:nvGrpSpPr>
        <p:grpSpPr bwMode="auto">
          <a:xfrm>
            <a:off x="2424114" y="4878389"/>
            <a:ext cx="606425" cy="515937"/>
            <a:chOff x="219964" y="4497690"/>
            <a:chExt cx="607620" cy="515486"/>
          </a:xfrm>
        </p:grpSpPr>
        <p:sp>
          <p:nvSpPr>
            <p:cNvPr id="403" name="Oval 402">
              <a:extLst>
                <a:ext uri="{FF2B5EF4-FFF2-40B4-BE49-F238E27FC236}">
                  <a16:creationId xmlns:a16="http://schemas.microsoft.com/office/drawing/2014/main" id="{7D21C46D-4895-4903-8C47-74E691137253}"/>
                </a:ext>
              </a:extLst>
            </p:cNvPr>
            <p:cNvSpPr/>
            <p:nvPr/>
          </p:nvSpPr>
          <p:spPr>
            <a:xfrm>
              <a:off x="219964" y="4508792"/>
              <a:ext cx="607620" cy="504384"/>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68" name="Straight Connector 403">
              <a:extLst>
                <a:ext uri="{FF2B5EF4-FFF2-40B4-BE49-F238E27FC236}">
                  <a16:creationId xmlns:a16="http://schemas.microsoft.com/office/drawing/2014/main" id="{0AB3A0DE-113B-42EF-B0AF-5FD9A43ACD70}"/>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9" name="Straight Connector 404">
              <a:extLst>
                <a:ext uri="{FF2B5EF4-FFF2-40B4-BE49-F238E27FC236}">
                  <a16:creationId xmlns:a16="http://schemas.microsoft.com/office/drawing/2014/main" id="{9FCCC463-B266-4851-844C-FEC9387D183C}"/>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70" name="Straight Connector 405">
              <a:extLst>
                <a:ext uri="{FF2B5EF4-FFF2-40B4-BE49-F238E27FC236}">
                  <a16:creationId xmlns:a16="http://schemas.microsoft.com/office/drawing/2014/main" id="{E4994667-D275-4333-A182-6708FBCA1628}"/>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71" name="Straight Connector 406">
              <a:extLst>
                <a:ext uri="{FF2B5EF4-FFF2-40B4-BE49-F238E27FC236}">
                  <a16:creationId xmlns:a16="http://schemas.microsoft.com/office/drawing/2014/main" id="{ABD5AEA1-9E30-4C1E-88BC-3ADF4DAB36F8}"/>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08" name="TextBox 407">
              <a:extLst>
                <a:ext uri="{FF2B5EF4-FFF2-40B4-BE49-F238E27FC236}">
                  <a16:creationId xmlns:a16="http://schemas.microsoft.com/office/drawing/2014/main" id="{6F0D5A26-263E-485C-94F1-4921983952D3}"/>
                </a:ext>
              </a:extLst>
            </p:cNvPr>
            <p:cNvSpPr txBox="1"/>
            <p:nvPr/>
          </p:nvSpPr>
          <p:spPr>
            <a:xfrm>
              <a:off x="251777" y="4497690"/>
              <a:ext cx="34198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16" name="Group 408">
            <a:extLst>
              <a:ext uri="{FF2B5EF4-FFF2-40B4-BE49-F238E27FC236}">
                <a16:creationId xmlns:a16="http://schemas.microsoft.com/office/drawing/2014/main" id="{E7336128-6ECE-404F-A0DC-90FC0429F68C}"/>
              </a:ext>
            </a:extLst>
          </p:cNvPr>
          <p:cNvGrpSpPr>
            <a:grpSpLocks/>
          </p:cNvGrpSpPr>
          <p:nvPr/>
        </p:nvGrpSpPr>
        <p:grpSpPr bwMode="auto">
          <a:xfrm>
            <a:off x="2917826" y="5167313"/>
            <a:ext cx="608013" cy="514350"/>
            <a:chOff x="120522" y="5368861"/>
            <a:chExt cx="607620" cy="515486"/>
          </a:xfrm>
        </p:grpSpPr>
        <p:grpSp>
          <p:nvGrpSpPr>
            <p:cNvPr id="51357" name="Group 409">
              <a:extLst>
                <a:ext uri="{FF2B5EF4-FFF2-40B4-BE49-F238E27FC236}">
                  <a16:creationId xmlns:a16="http://schemas.microsoft.com/office/drawing/2014/main" id="{2BF6380D-513B-4017-8C15-2BF1B9B90715}"/>
                </a:ext>
              </a:extLst>
            </p:cNvPr>
            <p:cNvGrpSpPr>
              <a:grpSpLocks/>
            </p:cNvGrpSpPr>
            <p:nvPr/>
          </p:nvGrpSpPr>
          <p:grpSpPr bwMode="auto">
            <a:xfrm>
              <a:off x="120522" y="5368861"/>
              <a:ext cx="607620" cy="515486"/>
              <a:chOff x="219964" y="4497690"/>
              <a:chExt cx="607620" cy="515486"/>
            </a:xfrm>
          </p:grpSpPr>
          <p:sp>
            <p:nvSpPr>
              <p:cNvPr id="414" name="Oval 413">
                <a:extLst>
                  <a:ext uri="{FF2B5EF4-FFF2-40B4-BE49-F238E27FC236}">
                    <a16:creationId xmlns:a16="http://schemas.microsoft.com/office/drawing/2014/main" id="{C9881D43-3A92-404C-A6BD-311FA31ADF07}"/>
                  </a:ext>
                </a:extLst>
              </p:cNvPr>
              <p:cNvSpPr/>
              <p:nvPr/>
            </p:nvSpPr>
            <p:spPr>
              <a:xfrm>
                <a:off x="219964" y="4508827"/>
                <a:ext cx="607620" cy="504349"/>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62" name="Straight Connector 414">
                <a:extLst>
                  <a:ext uri="{FF2B5EF4-FFF2-40B4-BE49-F238E27FC236}">
                    <a16:creationId xmlns:a16="http://schemas.microsoft.com/office/drawing/2014/main" id="{FB776111-A683-46B2-AA1E-F21A64DC157C}"/>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3" name="Straight Connector 415">
                <a:extLst>
                  <a:ext uri="{FF2B5EF4-FFF2-40B4-BE49-F238E27FC236}">
                    <a16:creationId xmlns:a16="http://schemas.microsoft.com/office/drawing/2014/main" id="{79128A6F-CA63-40CB-8512-94C10E0FA509}"/>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4" name="Straight Connector 416">
                <a:extLst>
                  <a:ext uri="{FF2B5EF4-FFF2-40B4-BE49-F238E27FC236}">
                    <a16:creationId xmlns:a16="http://schemas.microsoft.com/office/drawing/2014/main" id="{581F7976-E487-44DF-A8F5-84A5715ADE0C}"/>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5" name="Straight Connector 417">
                <a:extLst>
                  <a:ext uri="{FF2B5EF4-FFF2-40B4-BE49-F238E27FC236}">
                    <a16:creationId xmlns:a16="http://schemas.microsoft.com/office/drawing/2014/main" id="{681391C7-1A6F-4FC7-BE39-469E43BFD565}"/>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19" name="TextBox 418">
                <a:extLst>
                  <a:ext uri="{FF2B5EF4-FFF2-40B4-BE49-F238E27FC236}">
                    <a16:creationId xmlns:a16="http://schemas.microsoft.com/office/drawing/2014/main" id="{7EBA6762-3D7D-49E2-9844-47C46D2A1E50}"/>
                  </a:ext>
                </a:extLst>
              </p:cNvPr>
              <p:cNvSpPr txBox="1"/>
              <p:nvPr/>
            </p:nvSpPr>
            <p:spPr>
              <a:xfrm>
                <a:off x="251693" y="4497690"/>
                <a:ext cx="442627" cy="276835"/>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58" name="Group 410">
              <a:extLst>
                <a:ext uri="{FF2B5EF4-FFF2-40B4-BE49-F238E27FC236}">
                  <a16:creationId xmlns:a16="http://schemas.microsoft.com/office/drawing/2014/main" id="{107C059C-F398-4665-8992-0207ED429D78}"/>
                </a:ext>
              </a:extLst>
            </p:cNvPr>
            <p:cNvGrpSpPr>
              <a:grpSpLocks/>
            </p:cNvGrpSpPr>
            <p:nvPr/>
          </p:nvGrpSpPr>
          <p:grpSpPr bwMode="auto">
            <a:xfrm rot="2700000">
              <a:off x="521272" y="5524306"/>
              <a:ext cx="144016" cy="144016"/>
              <a:chOff x="323528" y="5949280"/>
              <a:chExt cx="144016" cy="144016"/>
            </a:xfrm>
          </p:grpSpPr>
          <p:cxnSp>
            <p:nvCxnSpPr>
              <p:cNvPr id="51359" name="Straight Connector 411">
                <a:extLst>
                  <a:ext uri="{FF2B5EF4-FFF2-40B4-BE49-F238E27FC236}">
                    <a16:creationId xmlns:a16="http://schemas.microsoft.com/office/drawing/2014/main" id="{D11A87F4-C315-4502-85F8-26B49F0BB643}"/>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60" name="Straight Connector 412">
                <a:extLst>
                  <a:ext uri="{FF2B5EF4-FFF2-40B4-BE49-F238E27FC236}">
                    <a16:creationId xmlns:a16="http://schemas.microsoft.com/office/drawing/2014/main" id="{B4976456-45A8-419C-B82F-6307FC7AAA9B}"/>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17" name="Group 419">
            <a:extLst>
              <a:ext uri="{FF2B5EF4-FFF2-40B4-BE49-F238E27FC236}">
                <a16:creationId xmlns:a16="http://schemas.microsoft.com/office/drawing/2014/main" id="{0463A5C8-D70D-447D-96D4-9735E413580D}"/>
              </a:ext>
            </a:extLst>
          </p:cNvPr>
          <p:cNvGrpSpPr>
            <a:grpSpLocks/>
          </p:cNvGrpSpPr>
          <p:nvPr/>
        </p:nvGrpSpPr>
        <p:grpSpPr bwMode="auto">
          <a:xfrm>
            <a:off x="2968626" y="4649789"/>
            <a:ext cx="606425" cy="515937"/>
            <a:chOff x="120522" y="5368861"/>
            <a:chExt cx="607620" cy="515486"/>
          </a:xfrm>
        </p:grpSpPr>
        <p:grpSp>
          <p:nvGrpSpPr>
            <p:cNvPr id="51347" name="Group 420">
              <a:extLst>
                <a:ext uri="{FF2B5EF4-FFF2-40B4-BE49-F238E27FC236}">
                  <a16:creationId xmlns:a16="http://schemas.microsoft.com/office/drawing/2014/main" id="{EE5E987E-B3FB-4B23-BF13-BF0B7FDEEB0A}"/>
                </a:ext>
              </a:extLst>
            </p:cNvPr>
            <p:cNvGrpSpPr>
              <a:grpSpLocks/>
            </p:cNvGrpSpPr>
            <p:nvPr/>
          </p:nvGrpSpPr>
          <p:grpSpPr bwMode="auto">
            <a:xfrm>
              <a:off x="120522" y="5368861"/>
              <a:ext cx="607620" cy="515486"/>
              <a:chOff x="219964" y="4497690"/>
              <a:chExt cx="607620" cy="515486"/>
            </a:xfrm>
          </p:grpSpPr>
          <p:sp>
            <p:nvSpPr>
              <p:cNvPr id="425" name="Oval 424">
                <a:extLst>
                  <a:ext uri="{FF2B5EF4-FFF2-40B4-BE49-F238E27FC236}">
                    <a16:creationId xmlns:a16="http://schemas.microsoft.com/office/drawing/2014/main" id="{5B8E8CE7-5838-4C79-8AED-8243EFFB9813}"/>
                  </a:ext>
                </a:extLst>
              </p:cNvPr>
              <p:cNvSpPr/>
              <p:nvPr/>
            </p:nvSpPr>
            <p:spPr>
              <a:xfrm>
                <a:off x="219964" y="4508792"/>
                <a:ext cx="607620" cy="504384"/>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52" name="Straight Connector 425">
                <a:extLst>
                  <a:ext uri="{FF2B5EF4-FFF2-40B4-BE49-F238E27FC236}">
                    <a16:creationId xmlns:a16="http://schemas.microsoft.com/office/drawing/2014/main" id="{BDD0FBC1-C4BA-4C95-963B-7127F9457F2E}"/>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53" name="Straight Connector 426">
                <a:extLst>
                  <a:ext uri="{FF2B5EF4-FFF2-40B4-BE49-F238E27FC236}">
                    <a16:creationId xmlns:a16="http://schemas.microsoft.com/office/drawing/2014/main" id="{CEEF6861-AFA4-4ED8-BABC-35403604CE35}"/>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54" name="Straight Connector 427">
                <a:extLst>
                  <a:ext uri="{FF2B5EF4-FFF2-40B4-BE49-F238E27FC236}">
                    <a16:creationId xmlns:a16="http://schemas.microsoft.com/office/drawing/2014/main" id="{A19A63E4-AD21-4E5C-935F-EBE4D247370B}"/>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55" name="Straight Connector 428">
                <a:extLst>
                  <a:ext uri="{FF2B5EF4-FFF2-40B4-BE49-F238E27FC236}">
                    <a16:creationId xmlns:a16="http://schemas.microsoft.com/office/drawing/2014/main" id="{4A7529A4-FA1E-411E-97BF-CEBE6C58B7B1}"/>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30" name="TextBox 429">
                <a:extLst>
                  <a:ext uri="{FF2B5EF4-FFF2-40B4-BE49-F238E27FC236}">
                    <a16:creationId xmlns:a16="http://schemas.microsoft.com/office/drawing/2014/main" id="{23CE7E9D-B035-4333-8F23-A376F0A168A0}"/>
                  </a:ext>
                </a:extLst>
              </p:cNvPr>
              <p:cNvSpPr txBox="1"/>
              <p:nvPr/>
            </p:nvSpPr>
            <p:spPr>
              <a:xfrm>
                <a:off x="251777" y="4497690"/>
                <a:ext cx="44219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48" name="Group 421">
              <a:extLst>
                <a:ext uri="{FF2B5EF4-FFF2-40B4-BE49-F238E27FC236}">
                  <a16:creationId xmlns:a16="http://schemas.microsoft.com/office/drawing/2014/main" id="{48EF06F2-E034-4845-AC32-3B5AE9F470A4}"/>
                </a:ext>
              </a:extLst>
            </p:cNvPr>
            <p:cNvGrpSpPr>
              <a:grpSpLocks/>
            </p:cNvGrpSpPr>
            <p:nvPr/>
          </p:nvGrpSpPr>
          <p:grpSpPr bwMode="auto">
            <a:xfrm rot="2700000">
              <a:off x="521272" y="5524306"/>
              <a:ext cx="144016" cy="144016"/>
              <a:chOff x="323528" y="5949280"/>
              <a:chExt cx="144016" cy="144016"/>
            </a:xfrm>
          </p:grpSpPr>
          <p:cxnSp>
            <p:nvCxnSpPr>
              <p:cNvPr id="51349" name="Straight Connector 422">
                <a:extLst>
                  <a:ext uri="{FF2B5EF4-FFF2-40B4-BE49-F238E27FC236}">
                    <a16:creationId xmlns:a16="http://schemas.microsoft.com/office/drawing/2014/main" id="{BAE49916-6538-4307-B7D6-0F86C6944621}"/>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50" name="Straight Connector 423">
                <a:extLst>
                  <a:ext uri="{FF2B5EF4-FFF2-40B4-BE49-F238E27FC236}">
                    <a16:creationId xmlns:a16="http://schemas.microsoft.com/office/drawing/2014/main" id="{AE96934C-143F-448F-AB1F-ABF5641C2A08}"/>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18" name="Group 430">
            <a:extLst>
              <a:ext uri="{FF2B5EF4-FFF2-40B4-BE49-F238E27FC236}">
                <a16:creationId xmlns:a16="http://schemas.microsoft.com/office/drawing/2014/main" id="{8C6CB724-ECDD-41B7-A9E4-70F4A72DD5E3}"/>
              </a:ext>
            </a:extLst>
          </p:cNvPr>
          <p:cNvGrpSpPr>
            <a:grpSpLocks/>
          </p:cNvGrpSpPr>
          <p:nvPr/>
        </p:nvGrpSpPr>
        <p:grpSpPr bwMode="auto">
          <a:xfrm>
            <a:off x="3471863" y="4937125"/>
            <a:ext cx="608012" cy="515938"/>
            <a:chOff x="219964" y="4497690"/>
            <a:chExt cx="607620" cy="515486"/>
          </a:xfrm>
        </p:grpSpPr>
        <p:sp>
          <p:nvSpPr>
            <p:cNvPr id="432" name="Oval 431">
              <a:extLst>
                <a:ext uri="{FF2B5EF4-FFF2-40B4-BE49-F238E27FC236}">
                  <a16:creationId xmlns:a16="http://schemas.microsoft.com/office/drawing/2014/main" id="{C153346D-DCA8-4091-A3CC-CA4608EB74F9}"/>
                </a:ext>
              </a:extLst>
            </p:cNvPr>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42" name="Straight Connector 432">
              <a:extLst>
                <a:ext uri="{FF2B5EF4-FFF2-40B4-BE49-F238E27FC236}">
                  <a16:creationId xmlns:a16="http://schemas.microsoft.com/office/drawing/2014/main" id="{9AFFAA1A-6350-470A-911D-B6DFD5068EAB}"/>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43" name="Straight Connector 433">
              <a:extLst>
                <a:ext uri="{FF2B5EF4-FFF2-40B4-BE49-F238E27FC236}">
                  <a16:creationId xmlns:a16="http://schemas.microsoft.com/office/drawing/2014/main" id="{A6E99C1D-7BEC-4C1D-BDB7-542E4C340753}"/>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44" name="Straight Connector 434">
              <a:extLst>
                <a:ext uri="{FF2B5EF4-FFF2-40B4-BE49-F238E27FC236}">
                  <a16:creationId xmlns:a16="http://schemas.microsoft.com/office/drawing/2014/main" id="{C6E51C8F-E16C-4F3F-AB68-BE46DD916FC6}"/>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45" name="Straight Connector 435">
              <a:extLst>
                <a:ext uri="{FF2B5EF4-FFF2-40B4-BE49-F238E27FC236}">
                  <a16:creationId xmlns:a16="http://schemas.microsoft.com/office/drawing/2014/main" id="{55325011-A20C-45E5-A508-E665920A4707}"/>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37" name="TextBox 436">
              <a:extLst>
                <a:ext uri="{FF2B5EF4-FFF2-40B4-BE49-F238E27FC236}">
                  <a16:creationId xmlns:a16="http://schemas.microsoft.com/office/drawing/2014/main" id="{00896915-7DB3-4C08-99AB-A95008743800}"/>
                </a:ext>
              </a:extLst>
            </p:cNvPr>
            <p:cNvSpPr txBox="1"/>
            <p:nvPr/>
          </p:nvSpPr>
          <p:spPr>
            <a:xfrm>
              <a:off x="251694"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19" name="Group 437">
            <a:extLst>
              <a:ext uri="{FF2B5EF4-FFF2-40B4-BE49-F238E27FC236}">
                <a16:creationId xmlns:a16="http://schemas.microsoft.com/office/drawing/2014/main" id="{C4F386C8-6189-47D8-8B36-B891F5F0C151}"/>
              </a:ext>
            </a:extLst>
          </p:cNvPr>
          <p:cNvGrpSpPr>
            <a:grpSpLocks/>
          </p:cNvGrpSpPr>
          <p:nvPr/>
        </p:nvGrpSpPr>
        <p:grpSpPr bwMode="auto">
          <a:xfrm>
            <a:off x="3432176" y="5441950"/>
            <a:ext cx="606425" cy="515938"/>
            <a:chOff x="120522" y="5368861"/>
            <a:chExt cx="607620" cy="515486"/>
          </a:xfrm>
        </p:grpSpPr>
        <p:grpSp>
          <p:nvGrpSpPr>
            <p:cNvPr id="51331" name="Group 438">
              <a:extLst>
                <a:ext uri="{FF2B5EF4-FFF2-40B4-BE49-F238E27FC236}">
                  <a16:creationId xmlns:a16="http://schemas.microsoft.com/office/drawing/2014/main" id="{F019415F-8D39-4378-891D-E9A70B5AA2E1}"/>
                </a:ext>
              </a:extLst>
            </p:cNvPr>
            <p:cNvGrpSpPr>
              <a:grpSpLocks/>
            </p:cNvGrpSpPr>
            <p:nvPr/>
          </p:nvGrpSpPr>
          <p:grpSpPr bwMode="auto">
            <a:xfrm>
              <a:off x="120522" y="5368861"/>
              <a:ext cx="607620" cy="515486"/>
              <a:chOff x="219964" y="4497690"/>
              <a:chExt cx="607620" cy="515486"/>
            </a:xfrm>
          </p:grpSpPr>
          <p:sp>
            <p:nvSpPr>
              <p:cNvPr id="443" name="Oval 442">
                <a:extLst>
                  <a:ext uri="{FF2B5EF4-FFF2-40B4-BE49-F238E27FC236}">
                    <a16:creationId xmlns:a16="http://schemas.microsoft.com/office/drawing/2014/main" id="{0D13B9C9-12C5-4798-B35B-812D05ABBF4D}"/>
                  </a:ext>
                </a:extLst>
              </p:cNvPr>
              <p:cNvSpPr/>
              <p:nvPr/>
            </p:nvSpPr>
            <p:spPr>
              <a:xfrm>
                <a:off x="219964" y="4508793"/>
                <a:ext cx="607620" cy="504383"/>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36" name="Straight Connector 443">
                <a:extLst>
                  <a:ext uri="{FF2B5EF4-FFF2-40B4-BE49-F238E27FC236}">
                    <a16:creationId xmlns:a16="http://schemas.microsoft.com/office/drawing/2014/main" id="{D26A30A4-CDAB-4383-9B6F-222E1E9FE0CE}"/>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37" name="Straight Connector 444">
                <a:extLst>
                  <a:ext uri="{FF2B5EF4-FFF2-40B4-BE49-F238E27FC236}">
                    <a16:creationId xmlns:a16="http://schemas.microsoft.com/office/drawing/2014/main" id="{DBFB871B-0672-4C22-ACC8-71AC16A23A84}"/>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38" name="Straight Connector 445">
                <a:extLst>
                  <a:ext uri="{FF2B5EF4-FFF2-40B4-BE49-F238E27FC236}">
                    <a16:creationId xmlns:a16="http://schemas.microsoft.com/office/drawing/2014/main" id="{D2FA9714-9837-4588-B886-888BEF556E5E}"/>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39" name="Straight Connector 446">
                <a:extLst>
                  <a:ext uri="{FF2B5EF4-FFF2-40B4-BE49-F238E27FC236}">
                    <a16:creationId xmlns:a16="http://schemas.microsoft.com/office/drawing/2014/main" id="{EF7D5638-C86A-4C93-8533-04173A26B33C}"/>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48" name="TextBox 447">
                <a:extLst>
                  <a:ext uri="{FF2B5EF4-FFF2-40B4-BE49-F238E27FC236}">
                    <a16:creationId xmlns:a16="http://schemas.microsoft.com/office/drawing/2014/main" id="{F9C77799-3C1D-46B7-A51C-83F6A0857417}"/>
                  </a:ext>
                </a:extLst>
              </p:cNvPr>
              <p:cNvSpPr txBox="1"/>
              <p:nvPr/>
            </p:nvSpPr>
            <p:spPr>
              <a:xfrm>
                <a:off x="251777" y="4497690"/>
                <a:ext cx="442195"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32" name="Group 439">
              <a:extLst>
                <a:ext uri="{FF2B5EF4-FFF2-40B4-BE49-F238E27FC236}">
                  <a16:creationId xmlns:a16="http://schemas.microsoft.com/office/drawing/2014/main" id="{AA9529D2-2818-406E-A548-2C1B25E674CA}"/>
                </a:ext>
              </a:extLst>
            </p:cNvPr>
            <p:cNvGrpSpPr>
              <a:grpSpLocks/>
            </p:cNvGrpSpPr>
            <p:nvPr/>
          </p:nvGrpSpPr>
          <p:grpSpPr bwMode="auto">
            <a:xfrm rot="2700000">
              <a:off x="521272" y="5524306"/>
              <a:ext cx="144016" cy="144016"/>
              <a:chOff x="323528" y="5949280"/>
              <a:chExt cx="144016" cy="144016"/>
            </a:xfrm>
          </p:grpSpPr>
          <p:cxnSp>
            <p:nvCxnSpPr>
              <p:cNvPr id="51333" name="Straight Connector 440">
                <a:extLst>
                  <a:ext uri="{FF2B5EF4-FFF2-40B4-BE49-F238E27FC236}">
                    <a16:creationId xmlns:a16="http://schemas.microsoft.com/office/drawing/2014/main" id="{D0BD9C08-A07D-46D9-B0B4-73F2794674FC}"/>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34" name="Straight Connector 441">
                <a:extLst>
                  <a:ext uri="{FF2B5EF4-FFF2-40B4-BE49-F238E27FC236}">
                    <a16:creationId xmlns:a16="http://schemas.microsoft.com/office/drawing/2014/main" id="{EF5785C6-FE6C-4D9F-98BF-ED8A126D9974}"/>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sp>
        <p:nvSpPr>
          <p:cNvPr id="449" name="Lightning Bolt 448">
            <a:extLst>
              <a:ext uri="{FF2B5EF4-FFF2-40B4-BE49-F238E27FC236}">
                <a16:creationId xmlns:a16="http://schemas.microsoft.com/office/drawing/2014/main" id="{EEBC3C3D-BF19-4A25-9649-1D0CB074F67E}"/>
              </a:ext>
            </a:extLst>
          </p:cNvPr>
          <p:cNvSpPr/>
          <p:nvPr/>
        </p:nvSpPr>
        <p:spPr>
          <a:xfrm rot="20721340">
            <a:off x="2616200" y="4389438"/>
            <a:ext cx="255588" cy="444500"/>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0" name="Lightning Bolt 449">
            <a:extLst>
              <a:ext uri="{FF2B5EF4-FFF2-40B4-BE49-F238E27FC236}">
                <a16:creationId xmlns:a16="http://schemas.microsoft.com/office/drawing/2014/main" id="{B82E3CB2-8338-4648-B5F6-7DFA99A8F597}"/>
              </a:ext>
            </a:extLst>
          </p:cNvPr>
          <p:cNvSpPr/>
          <p:nvPr/>
        </p:nvSpPr>
        <p:spPr>
          <a:xfrm rot="3735141">
            <a:off x="3630613" y="4376738"/>
            <a:ext cx="255588" cy="442913"/>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1" name="Lightning Bolt 450">
            <a:extLst>
              <a:ext uri="{FF2B5EF4-FFF2-40B4-BE49-F238E27FC236}">
                <a16:creationId xmlns:a16="http://schemas.microsoft.com/office/drawing/2014/main" id="{79C0AC1B-139A-48EA-9452-25391A174189}"/>
              </a:ext>
            </a:extLst>
          </p:cNvPr>
          <p:cNvSpPr/>
          <p:nvPr/>
        </p:nvSpPr>
        <p:spPr>
          <a:xfrm rot="878660" flipV="1">
            <a:off x="2663825" y="5611813"/>
            <a:ext cx="255588" cy="442912"/>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2" name="Lightning Bolt 451">
            <a:extLst>
              <a:ext uri="{FF2B5EF4-FFF2-40B4-BE49-F238E27FC236}">
                <a16:creationId xmlns:a16="http://schemas.microsoft.com/office/drawing/2014/main" id="{BFA1BCD1-048E-4D76-89AB-D2F70852C321}"/>
              </a:ext>
            </a:extLst>
          </p:cNvPr>
          <p:cNvSpPr/>
          <p:nvPr/>
        </p:nvSpPr>
        <p:spPr>
          <a:xfrm rot="17864859" flipV="1">
            <a:off x="3127376" y="5689601"/>
            <a:ext cx="255587" cy="442912"/>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nvGrpSpPr>
          <p:cNvPr id="51224" name="Group 452">
            <a:extLst>
              <a:ext uri="{FF2B5EF4-FFF2-40B4-BE49-F238E27FC236}">
                <a16:creationId xmlns:a16="http://schemas.microsoft.com/office/drawing/2014/main" id="{208D3EAA-C090-42DF-BA5D-B88BD41D1AA3}"/>
              </a:ext>
            </a:extLst>
          </p:cNvPr>
          <p:cNvGrpSpPr>
            <a:grpSpLocks/>
          </p:cNvGrpSpPr>
          <p:nvPr/>
        </p:nvGrpSpPr>
        <p:grpSpPr bwMode="auto">
          <a:xfrm>
            <a:off x="5478463" y="5167313"/>
            <a:ext cx="608012" cy="514350"/>
            <a:chOff x="120522" y="5368861"/>
            <a:chExt cx="607620" cy="515486"/>
          </a:xfrm>
        </p:grpSpPr>
        <p:grpSp>
          <p:nvGrpSpPr>
            <p:cNvPr id="51321" name="Group 453">
              <a:extLst>
                <a:ext uri="{FF2B5EF4-FFF2-40B4-BE49-F238E27FC236}">
                  <a16:creationId xmlns:a16="http://schemas.microsoft.com/office/drawing/2014/main" id="{90C20F2A-1811-4CC0-B36C-7EB1EF7BBD4D}"/>
                </a:ext>
              </a:extLst>
            </p:cNvPr>
            <p:cNvGrpSpPr>
              <a:grpSpLocks/>
            </p:cNvGrpSpPr>
            <p:nvPr/>
          </p:nvGrpSpPr>
          <p:grpSpPr bwMode="auto">
            <a:xfrm>
              <a:off x="120522" y="5368861"/>
              <a:ext cx="607620" cy="515486"/>
              <a:chOff x="219964" y="4497690"/>
              <a:chExt cx="607620" cy="515486"/>
            </a:xfrm>
          </p:grpSpPr>
          <p:sp>
            <p:nvSpPr>
              <p:cNvPr id="458" name="Oval 457">
                <a:extLst>
                  <a:ext uri="{FF2B5EF4-FFF2-40B4-BE49-F238E27FC236}">
                    <a16:creationId xmlns:a16="http://schemas.microsoft.com/office/drawing/2014/main" id="{31EAD468-2888-4673-9ED1-39D71389D972}"/>
                  </a:ext>
                </a:extLst>
              </p:cNvPr>
              <p:cNvSpPr/>
              <p:nvPr/>
            </p:nvSpPr>
            <p:spPr>
              <a:xfrm>
                <a:off x="219964" y="4508827"/>
                <a:ext cx="607620" cy="504349"/>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26" name="Straight Connector 458">
                <a:extLst>
                  <a:ext uri="{FF2B5EF4-FFF2-40B4-BE49-F238E27FC236}">
                    <a16:creationId xmlns:a16="http://schemas.microsoft.com/office/drawing/2014/main" id="{B4354A7D-397D-4500-A10B-4FC9E343A917}"/>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27" name="Straight Connector 459">
                <a:extLst>
                  <a:ext uri="{FF2B5EF4-FFF2-40B4-BE49-F238E27FC236}">
                    <a16:creationId xmlns:a16="http://schemas.microsoft.com/office/drawing/2014/main" id="{3437A021-ECE5-46A0-BE6C-803EBB7C3A72}"/>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28" name="Straight Connector 460">
                <a:extLst>
                  <a:ext uri="{FF2B5EF4-FFF2-40B4-BE49-F238E27FC236}">
                    <a16:creationId xmlns:a16="http://schemas.microsoft.com/office/drawing/2014/main" id="{AFFFC62A-85F3-466C-A8F8-A04A13D39B6E}"/>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29" name="Straight Connector 461">
                <a:extLst>
                  <a:ext uri="{FF2B5EF4-FFF2-40B4-BE49-F238E27FC236}">
                    <a16:creationId xmlns:a16="http://schemas.microsoft.com/office/drawing/2014/main" id="{95D76A2E-7BDB-441E-915F-F6866A028768}"/>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63" name="TextBox 462">
                <a:extLst>
                  <a:ext uri="{FF2B5EF4-FFF2-40B4-BE49-F238E27FC236}">
                    <a16:creationId xmlns:a16="http://schemas.microsoft.com/office/drawing/2014/main" id="{6E6F316E-31B2-47BC-B01C-DF0976E8C5E9}"/>
                  </a:ext>
                </a:extLst>
              </p:cNvPr>
              <p:cNvSpPr txBox="1"/>
              <p:nvPr/>
            </p:nvSpPr>
            <p:spPr>
              <a:xfrm>
                <a:off x="251694" y="4497690"/>
                <a:ext cx="442626" cy="276835"/>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22" name="Group 454">
              <a:extLst>
                <a:ext uri="{FF2B5EF4-FFF2-40B4-BE49-F238E27FC236}">
                  <a16:creationId xmlns:a16="http://schemas.microsoft.com/office/drawing/2014/main" id="{FB57EFBB-6132-4CA0-BEAB-D817F4DC6372}"/>
                </a:ext>
              </a:extLst>
            </p:cNvPr>
            <p:cNvGrpSpPr>
              <a:grpSpLocks/>
            </p:cNvGrpSpPr>
            <p:nvPr/>
          </p:nvGrpSpPr>
          <p:grpSpPr bwMode="auto">
            <a:xfrm rot="2700000">
              <a:off x="521272" y="5524306"/>
              <a:ext cx="144016" cy="144016"/>
              <a:chOff x="323528" y="5949280"/>
              <a:chExt cx="144016" cy="144016"/>
            </a:xfrm>
          </p:grpSpPr>
          <p:cxnSp>
            <p:nvCxnSpPr>
              <p:cNvPr id="51323" name="Straight Connector 455">
                <a:extLst>
                  <a:ext uri="{FF2B5EF4-FFF2-40B4-BE49-F238E27FC236}">
                    <a16:creationId xmlns:a16="http://schemas.microsoft.com/office/drawing/2014/main" id="{7DF90A9E-3E5A-4A16-9E4B-EF4AAFB44CFD}"/>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24" name="Straight Connector 456">
                <a:extLst>
                  <a:ext uri="{FF2B5EF4-FFF2-40B4-BE49-F238E27FC236}">
                    <a16:creationId xmlns:a16="http://schemas.microsoft.com/office/drawing/2014/main" id="{D2291884-110A-4E32-A4F0-C836BF6D08F1}"/>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25" name="Group 463">
            <a:extLst>
              <a:ext uri="{FF2B5EF4-FFF2-40B4-BE49-F238E27FC236}">
                <a16:creationId xmlns:a16="http://schemas.microsoft.com/office/drawing/2014/main" id="{84E62926-FA3E-4018-8CD6-6BD144A986E6}"/>
              </a:ext>
            </a:extLst>
          </p:cNvPr>
          <p:cNvGrpSpPr>
            <a:grpSpLocks/>
          </p:cNvGrpSpPr>
          <p:nvPr/>
        </p:nvGrpSpPr>
        <p:grpSpPr bwMode="auto">
          <a:xfrm>
            <a:off x="5529264" y="4649789"/>
            <a:ext cx="606425" cy="515937"/>
            <a:chOff x="120522" y="5368861"/>
            <a:chExt cx="607620" cy="515486"/>
          </a:xfrm>
        </p:grpSpPr>
        <p:grpSp>
          <p:nvGrpSpPr>
            <p:cNvPr id="51311" name="Group 464">
              <a:extLst>
                <a:ext uri="{FF2B5EF4-FFF2-40B4-BE49-F238E27FC236}">
                  <a16:creationId xmlns:a16="http://schemas.microsoft.com/office/drawing/2014/main" id="{443F6F13-EEA0-4F14-9C89-997051F770AB}"/>
                </a:ext>
              </a:extLst>
            </p:cNvPr>
            <p:cNvGrpSpPr>
              <a:grpSpLocks/>
            </p:cNvGrpSpPr>
            <p:nvPr/>
          </p:nvGrpSpPr>
          <p:grpSpPr bwMode="auto">
            <a:xfrm>
              <a:off x="120522" y="5368861"/>
              <a:ext cx="607620" cy="515486"/>
              <a:chOff x="219964" y="4497690"/>
              <a:chExt cx="607620" cy="515486"/>
            </a:xfrm>
          </p:grpSpPr>
          <p:sp>
            <p:nvSpPr>
              <p:cNvPr id="469" name="Oval 468">
                <a:extLst>
                  <a:ext uri="{FF2B5EF4-FFF2-40B4-BE49-F238E27FC236}">
                    <a16:creationId xmlns:a16="http://schemas.microsoft.com/office/drawing/2014/main" id="{2C29D055-1E43-44AE-9F9C-2DD70B1205F4}"/>
                  </a:ext>
                </a:extLst>
              </p:cNvPr>
              <p:cNvSpPr/>
              <p:nvPr/>
            </p:nvSpPr>
            <p:spPr>
              <a:xfrm>
                <a:off x="219964" y="4508792"/>
                <a:ext cx="607620" cy="504384"/>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16" name="Straight Connector 469">
                <a:extLst>
                  <a:ext uri="{FF2B5EF4-FFF2-40B4-BE49-F238E27FC236}">
                    <a16:creationId xmlns:a16="http://schemas.microsoft.com/office/drawing/2014/main" id="{9E83A302-D0A3-46E5-950F-CF79387D863E}"/>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17" name="Straight Connector 470">
                <a:extLst>
                  <a:ext uri="{FF2B5EF4-FFF2-40B4-BE49-F238E27FC236}">
                    <a16:creationId xmlns:a16="http://schemas.microsoft.com/office/drawing/2014/main" id="{15EF0903-C881-42A9-B713-5BA9321B405D}"/>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18" name="Straight Connector 471">
                <a:extLst>
                  <a:ext uri="{FF2B5EF4-FFF2-40B4-BE49-F238E27FC236}">
                    <a16:creationId xmlns:a16="http://schemas.microsoft.com/office/drawing/2014/main" id="{11A54D07-97A8-43B6-BFE0-B9583689DB4B}"/>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19" name="Straight Connector 472">
                <a:extLst>
                  <a:ext uri="{FF2B5EF4-FFF2-40B4-BE49-F238E27FC236}">
                    <a16:creationId xmlns:a16="http://schemas.microsoft.com/office/drawing/2014/main" id="{62C2DF2A-D2CF-4FBF-B596-D045D6E0AAC7}"/>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74" name="TextBox 473">
                <a:extLst>
                  <a:ext uri="{FF2B5EF4-FFF2-40B4-BE49-F238E27FC236}">
                    <a16:creationId xmlns:a16="http://schemas.microsoft.com/office/drawing/2014/main" id="{ACF33532-FE39-4B29-BE31-FFAADD83809A}"/>
                  </a:ext>
                </a:extLst>
              </p:cNvPr>
              <p:cNvSpPr txBox="1"/>
              <p:nvPr/>
            </p:nvSpPr>
            <p:spPr>
              <a:xfrm>
                <a:off x="251777" y="4497690"/>
                <a:ext cx="44219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12" name="Group 465">
              <a:extLst>
                <a:ext uri="{FF2B5EF4-FFF2-40B4-BE49-F238E27FC236}">
                  <a16:creationId xmlns:a16="http://schemas.microsoft.com/office/drawing/2014/main" id="{38DC014C-2FF7-4D9B-B59C-D1AABBF46C33}"/>
                </a:ext>
              </a:extLst>
            </p:cNvPr>
            <p:cNvGrpSpPr>
              <a:grpSpLocks/>
            </p:cNvGrpSpPr>
            <p:nvPr/>
          </p:nvGrpSpPr>
          <p:grpSpPr bwMode="auto">
            <a:xfrm rot="2700000">
              <a:off x="521272" y="5524306"/>
              <a:ext cx="144016" cy="144016"/>
              <a:chOff x="323528" y="5949280"/>
              <a:chExt cx="144016" cy="144016"/>
            </a:xfrm>
          </p:grpSpPr>
          <p:cxnSp>
            <p:nvCxnSpPr>
              <p:cNvPr id="51313" name="Straight Connector 466">
                <a:extLst>
                  <a:ext uri="{FF2B5EF4-FFF2-40B4-BE49-F238E27FC236}">
                    <a16:creationId xmlns:a16="http://schemas.microsoft.com/office/drawing/2014/main" id="{58609F02-02D0-41A7-BDBC-E50968C1FB4D}"/>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14" name="Straight Connector 467">
                <a:extLst>
                  <a:ext uri="{FF2B5EF4-FFF2-40B4-BE49-F238E27FC236}">
                    <a16:creationId xmlns:a16="http://schemas.microsoft.com/office/drawing/2014/main" id="{EAFEFFCA-8AA7-4779-A167-DC9D64C60A8C}"/>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26" name="Group 474">
            <a:extLst>
              <a:ext uri="{FF2B5EF4-FFF2-40B4-BE49-F238E27FC236}">
                <a16:creationId xmlns:a16="http://schemas.microsoft.com/office/drawing/2014/main" id="{C974438F-35E0-4EAA-88FD-4BBD4FA2C730}"/>
              </a:ext>
            </a:extLst>
          </p:cNvPr>
          <p:cNvGrpSpPr>
            <a:grpSpLocks/>
          </p:cNvGrpSpPr>
          <p:nvPr/>
        </p:nvGrpSpPr>
        <p:grpSpPr bwMode="auto">
          <a:xfrm>
            <a:off x="5992813" y="5441950"/>
            <a:ext cx="608012" cy="515938"/>
            <a:chOff x="120522" y="5368861"/>
            <a:chExt cx="607620" cy="515486"/>
          </a:xfrm>
        </p:grpSpPr>
        <p:grpSp>
          <p:nvGrpSpPr>
            <p:cNvPr id="51301" name="Group 475">
              <a:extLst>
                <a:ext uri="{FF2B5EF4-FFF2-40B4-BE49-F238E27FC236}">
                  <a16:creationId xmlns:a16="http://schemas.microsoft.com/office/drawing/2014/main" id="{D06BCFEA-D652-4AC5-BBD5-764D4D6C68FA}"/>
                </a:ext>
              </a:extLst>
            </p:cNvPr>
            <p:cNvGrpSpPr>
              <a:grpSpLocks/>
            </p:cNvGrpSpPr>
            <p:nvPr/>
          </p:nvGrpSpPr>
          <p:grpSpPr bwMode="auto">
            <a:xfrm>
              <a:off x="120522" y="5368861"/>
              <a:ext cx="607620" cy="515486"/>
              <a:chOff x="219964" y="4497690"/>
              <a:chExt cx="607620" cy="515486"/>
            </a:xfrm>
          </p:grpSpPr>
          <p:sp>
            <p:nvSpPr>
              <p:cNvPr id="480" name="Oval 479">
                <a:extLst>
                  <a:ext uri="{FF2B5EF4-FFF2-40B4-BE49-F238E27FC236}">
                    <a16:creationId xmlns:a16="http://schemas.microsoft.com/office/drawing/2014/main" id="{297E2ED4-90CD-4208-A6A3-1DC2D3062418}"/>
                  </a:ext>
                </a:extLst>
              </p:cNvPr>
              <p:cNvSpPr/>
              <p:nvPr/>
            </p:nvSpPr>
            <p:spPr>
              <a:xfrm>
                <a:off x="219964" y="4508793"/>
                <a:ext cx="607620" cy="504383"/>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306" name="Straight Connector 480">
                <a:extLst>
                  <a:ext uri="{FF2B5EF4-FFF2-40B4-BE49-F238E27FC236}">
                    <a16:creationId xmlns:a16="http://schemas.microsoft.com/office/drawing/2014/main" id="{3A7D39AF-75E2-4179-8706-58015F982AE2}"/>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07" name="Straight Connector 481">
                <a:extLst>
                  <a:ext uri="{FF2B5EF4-FFF2-40B4-BE49-F238E27FC236}">
                    <a16:creationId xmlns:a16="http://schemas.microsoft.com/office/drawing/2014/main" id="{07A9393A-1354-4081-AEB3-0CD66C39E77E}"/>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08" name="Straight Connector 482">
                <a:extLst>
                  <a:ext uri="{FF2B5EF4-FFF2-40B4-BE49-F238E27FC236}">
                    <a16:creationId xmlns:a16="http://schemas.microsoft.com/office/drawing/2014/main" id="{1EEF2DD9-1BB6-4289-A03D-6187A59BBE6F}"/>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09" name="Straight Connector 483">
                <a:extLst>
                  <a:ext uri="{FF2B5EF4-FFF2-40B4-BE49-F238E27FC236}">
                    <a16:creationId xmlns:a16="http://schemas.microsoft.com/office/drawing/2014/main" id="{1E9B5EA9-8C86-4A45-BC2A-94CBA3894BA4}"/>
                  </a:ext>
                </a:extLst>
              </p:cNvPr>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85" name="TextBox 484">
                <a:extLst>
                  <a:ext uri="{FF2B5EF4-FFF2-40B4-BE49-F238E27FC236}">
                    <a16:creationId xmlns:a16="http://schemas.microsoft.com/office/drawing/2014/main" id="{EC742051-4BCB-4458-A383-15CBAB131F7C}"/>
                  </a:ext>
                </a:extLst>
              </p:cNvPr>
              <p:cNvSpPr txBox="1"/>
              <p:nvPr/>
            </p:nvSpPr>
            <p:spPr>
              <a:xfrm>
                <a:off x="251694" y="4497690"/>
                <a:ext cx="442626"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51302" name="Group 476">
              <a:extLst>
                <a:ext uri="{FF2B5EF4-FFF2-40B4-BE49-F238E27FC236}">
                  <a16:creationId xmlns:a16="http://schemas.microsoft.com/office/drawing/2014/main" id="{B90D26C4-D93E-47DD-9D90-FA0BBBCFBB29}"/>
                </a:ext>
              </a:extLst>
            </p:cNvPr>
            <p:cNvGrpSpPr>
              <a:grpSpLocks/>
            </p:cNvGrpSpPr>
            <p:nvPr/>
          </p:nvGrpSpPr>
          <p:grpSpPr bwMode="auto">
            <a:xfrm rot="2700000">
              <a:off x="521272" y="5524306"/>
              <a:ext cx="144016" cy="144016"/>
              <a:chOff x="323528" y="5949280"/>
              <a:chExt cx="144016" cy="144016"/>
            </a:xfrm>
          </p:grpSpPr>
          <p:cxnSp>
            <p:nvCxnSpPr>
              <p:cNvPr id="51303" name="Straight Connector 477">
                <a:extLst>
                  <a:ext uri="{FF2B5EF4-FFF2-40B4-BE49-F238E27FC236}">
                    <a16:creationId xmlns:a16="http://schemas.microsoft.com/office/drawing/2014/main" id="{4059FB19-E83F-4E25-8373-F0723F2AF6D3}"/>
                  </a:ext>
                </a:extLst>
              </p:cNvPr>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304" name="Straight Connector 478">
                <a:extLst>
                  <a:ext uri="{FF2B5EF4-FFF2-40B4-BE49-F238E27FC236}">
                    <a16:creationId xmlns:a16="http://schemas.microsoft.com/office/drawing/2014/main" id="{9D634E45-82D6-4801-B05D-BB6ECE4E17CF}"/>
                  </a:ext>
                </a:extLst>
              </p:cNvPr>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1227" name="Group 485">
            <a:extLst>
              <a:ext uri="{FF2B5EF4-FFF2-40B4-BE49-F238E27FC236}">
                <a16:creationId xmlns:a16="http://schemas.microsoft.com/office/drawing/2014/main" id="{24ED3F7A-3794-4204-A9A6-0CDBA84E8C70}"/>
              </a:ext>
            </a:extLst>
          </p:cNvPr>
          <p:cNvGrpSpPr>
            <a:grpSpLocks/>
          </p:cNvGrpSpPr>
          <p:nvPr/>
        </p:nvGrpSpPr>
        <p:grpSpPr bwMode="auto">
          <a:xfrm>
            <a:off x="8305801" y="4649789"/>
            <a:ext cx="608013" cy="515937"/>
            <a:chOff x="120522" y="5368861"/>
            <a:chExt cx="607620" cy="515486"/>
          </a:xfrm>
        </p:grpSpPr>
        <p:grpSp>
          <p:nvGrpSpPr>
            <p:cNvPr id="51291" name="Group 486">
              <a:extLst>
                <a:ext uri="{FF2B5EF4-FFF2-40B4-BE49-F238E27FC236}">
                  <a16:creationId xmlns:a16="http://schemas.microsoft.com/office/drawing/2014/main" id="{BEB647AF-C2D1-4B8A-80B7-6A1A99F0243B}"/>
                </a:ext>
              </a:extLst>
            </p:cNvPr>
            <p:cNvGrpSpPr>
              <a:grpSpLocks/>
            </p:cNvGrpSpPr>
            <p:nvPr/>
          </p:nvGrpSpPr>
          <p:grpSpPr bwMode="auto">
            <a:xfrm>
              <a:off x="120522" y="5368861"/>
              <a:ext cx="607620" cy="515486"/>
              <a:chOff x="219964" y="4497690"/>
              <a:chExt cx="607620" cy="515486"/>
            </a:xfrm>
          </p:grpSpPr>
          <p:sp>
            <p:nvSpPr>
              <p:cNvPr id="491" name="Oval 490">
                <a:extLst>
                  <a:ext uri="{FF2B5EF4-FFF2-40B4-BE49-F238E27FC236}">
                    <a16:creationId xmlns:a16="http://schemas.microsoft.com/office/drawing/2014/main" id="{1D69A9EB-F0D4-4E0B-A580-F4052C6E92D9}"/>
                  </a:ext>
                </a:extLst>
              </p:cNvPr>
              <p:cNvSpPr/>
              <p:nvPr/>
            </p:nvSpPr>
            <p:spPr>
              <a:xfrm>
                <a:off x="219964" y="4508792"/>
                <a:ext cx="607620" cy="504384"/>
              </a:xfrm>
              <a:prstGeom prst="ellipse">
                <a:avLst/>
              </a:prstGeom>
              <a:solidFill>
                <a:srgbClr val="C0504D">
                  <a:lumMod val="75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96" name="Straight Connector 491">
                <a:extLst>
                  <a:ext uri="{FF2B5EF4-FFF2-40B4-BE49-F238E27FC236}">
                    <a16:creationId xmlns:a16="http://schemas.microsoft.com/office/drawing/2014/main" id="{44FE94B3-1CBE-4F0E-8466-1F3C3B379519}"/>
                  </a:ext>
                </a:extLst>
              </p:cNvPr>
              <p:cNvCxnSpPr>
                <a:cxnSpLocks noChangeShapeType="1"/>
              </p:cNvCxnSpPr>
              <p:nvPr/>
            </p:nvCxnSpPr>
            <p:spPr bwMode="auto">
              <a:xfrm>
                <a:off x="308948" y="4869160"/>
                <a:ext cx="429652"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97" name="Straight Connector 492">
                <a:extLst>
                  <a:ext uri="{FF2B5EF4-FFF2-40B4-BE49-F238E27FC236}">
                    <a16:creationId xmlns:a16="http://schemas.microsoft.com/office/drawing/2014/main" id="{0FEE6B66-8316-4425-B5A8-CF9A75FE4942}"/>
                  </a:ext>
                </a:extLst>
              </p:cNvPr>
              <p:cNvCxnSpPr>
                <a:cxnSpLocks noChangeShapeType="1"/>
              </p:cNvCxnSpPr>
              <p:nvPr/>
            </p:nvCxnSpPr>
            <p:spPr bwMode="auto">
              <a:xfrm flipV="1">
                <a:off x="467544" y="471371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98" name="Straight Connector 493">
                <a:extLst>
                  <a:ext uri="{FF2B5EF4-FFF2-40B4-BE49-F238E27FC236}">
                    <a16:creationId xmlns:a16="http://schemas.microsoft.com/office/drawing/2014/main" id="{78D233B2-47FB-4A7F-AF78-268F5B1AD065}"/>
                  </a:ext>
                </a:extLst>
              </p:cNvPr>
              <p:cNvCxnSpPr>
                <a:cxnSpLocks noChangeShapeType="1"/>
              </p:cNvCxnSpPr>
              <p:nvPr/>
            </p:nvCxnSpPr>
            <p:spPr bwMode="auto">
              <a:xfrm flipV="1">
                <a:off x="539552" y="472514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99" name="Straight Connector 494">
                <a:extLst>
                  <a:ext uri="{FF2B5EF4-FFF2-40B4-BE49-F238E27FC236}">
                    <a16:creationId xmlns:a16="http://schemas.microsoft.com/office/drawing/2014/main" id="{51F44266-00D7-4F90-814E-5CA7377A788D}"/>
                  </a:ext>
                </a:extLst>
              </p:cNvPr>
              <p:cNvCxnSpPr>
                <a:cxnSpLocks noChangeShapeType="1"/>
              </p:cNvCxnSpPr>
              <p:nvPr/>
            </p:nvCxnSpPr>
            <p:spPr bwMode="auto">
              <a:xfrm>
                <a:off x="520502" y="4725144"/>
                <a:ext cx="17222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sp>
            <p:nvSpPr>
              <p:cNvPr id="496" name="TextBox 495">
                <a:extLst>
                  <a:ext uri="{FF2B5EF4-FFF2-40B4-BE49-F238E27FC236}">
                    <a16:creationId xmlns:a16="http://schemas.microsoft.com/office/drawing/2014/main" id="{C565325C-9114-4ACA-96F8-D493AAC89521}"/>
                  </a:ext>
                </a:extLst>
              </p:cNvPr>
              <p:cNvSpPr txBox="1"/>
              <p:nvPr/>
            </p:nvSpPr>
            <p:spPr>
              <a:xfrm>
                <a:off x="242175" y="4497690"/>
                <a:ext cx="442627" cy="277569"/>
              </a:xfrm>
              <a:prstGeom prst="rect">
                <a:avLst/>
              </a:prstGeom>
              <a:noFill/>
            </p:spPr>
            <p:txBody>
              <a:bodyPr wrap="none">
                <a:spAutoFit/>
              </a:bodyPr>
              <a:lstStyle/>
              <a:p>
                <a:pPr fontAlgn="auto">
                  <a:spcBef>
                    <a:spcPts val="0"/>
                  </a:spcBef>
                  <a:spcAft>
                    <a:spcPts val="0"/>
                  </a:spcAft>
                  <a:defRPr/>
                </a:pPr>
                <a:r>
                  <a:rPr lang="en-US" sz="1200" b="1" kern="0" dirty="0">
                    <a:solidFill>
                      <a:prstClr val="white"/>
                    </a:solidFill>
                    <a:latin typeface="Calibri"/>
                  </a:rPr>
                  <a:t>CH3</a:t>
                </a:r>
              </a:p>
            </p:txBody>
          </p:sp>
        </p:grpSp>
        <p:grpSp>
          <p:nvGrpSpPr>
            <p:cNvPr id="51292" name="Group 487">
              <a:extLst>
                <a:ext uri="{FF2B5EF4-FFF2-40B4-BE49-F238E27FC236}">
                  <a16:creationId xmlns:a16="http://schemas.microsoft.com/office/drawing/2014/main" id="{3A396C10-0A4F-4B33-BBB1-848B9CD3C8A7}"/>
                </a:ext>
              </a:extLst>
            </p:cNvPr>
            <p:cNvGrpSpPr>
              <a:grpSpLocks/>
            </p:cNvGrpSpPr>
            <p:nvPr/>
          </p:nvGrpSpPr>
          <p:grpSpPr bwMode="auto">
            <a:xfrm rot="2700000">
              <a:off x="521272" y="5524306"/>
              <a:ext cx="144016" cy="144016"/>
              <a:chOff x="323528" y="5949280"/>
              <a:chExt cx="144016" cy="144016"/>
            </a:xfrm>
          </p:grpSpPr>
          <p:cxnSp>
            <p:nvCxnSpPr>
              <p:cNvPr id="51293" name="Straight Connector 488">
                <a:extLst>
                  <a:ext uri="{FF2B5EF4-FFF2-40B4-BE49-F238E27FC236}">
                    <a16:creationId xmlns:a16="http://schemas.microsoft.com/office/drawing/2014/main" id="{623020F6-0B04-4D53-AC53-DD40BB6AF98E}"/>
                  </a:ext>
                </a:extLst>
              </p:cNvPr>
              <p:cNvCxnSpPr>
                <a:cxnSpLocks noChangeShapeType="1"/>
              </p:cNvCxnSpPr>
              <p:nvPr/>
            </p:nvCxnSpPr>
            <p:spPr bwMode="auto">
              <a:xfrm rot="16200000"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94" name="Straight Connector 489">
                <a:extLst>
                  <a:ext uri="{FF2B5EF4-FFF2-40B4-BE49-F238E27FC236}">
                    <a16:creationId xmlns:a16="http://schemas.microsoft.com/office/drawing/2014/main" id="{CA4341BB-DC62-4FEC-ACD9-BB619EFA2B53}"/>
                  </a:ext>
                </a:extLst>
              </p:cNvPr>
              <p:cNvCxnSpPr>
                <a:cxnSpLocks noChangeShapeType="1"/>
              </p:cNvCxnSpPr>
              <p:nvPr/>
            </p:nvCxnSpPr>
            <p:spPr bwMode="auto">
              <a:xfrm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grpSp>
      </p:grpSp>
      <p:grpSp>
        <p:nvGrpSpPr>
          <p:cNvPr id="51228" name="Group 496">
            <a:extLst>
              <a:ext uri="{FF2B5EF4-FFF2-40B4-BE49-F238E27FC236}">
                <a16:creationId xmlns:a16="http://schemas.microsoft.com/office/drawing/2014/main" id="{0ACDB525-F16F-4903-A96E-6D94A4606B46}"/>
              </a:ext>
            </a:extLst>
          </p:cNvPr>
          <p:cNvGrpSpPr>
            <a:grpSpLocks/>
          </p:cNvGrpSpPr>
          <p:nvPr/>
        </p:nvGrpSpPr>
        <p:grpSpPr bwMode="auto">
          <a:xfrm>
            <a:off x="7751763" y="4865689"/>
            <a:ext cx="608012" cy="515937"/>
            <a:chOff x="219964" y="4497690"/>
            <a:chExt cx="607620" cy="515486"/>
          </a:xfrm>
        </p:grpSpPr>
        <p:sp>
          <p:nvSpPr>
            <p:cNvPr id="498" name="Oval 497">
              <a:extLst>
                <a:ext uri="{FF2B5EF4-FFF2-40B4-BE49-F238E27FC236}">
                  <a16:creationId xmlns:a16="http://schemas.microsoft.com/office/drawing/2014/main" id="{B5EEA3EC-97B4-4193-BF7F-16559ACE528F}"/>
                </a:ext>
              </a:extLst>
            </p:cNvPr>
            <p:cNvSpPr/>
            <p:nvPr/>
          </p:nvSpPr>
          <p:spPr>
            <a:xfrm>
              <a:off x="219964" y="4508792"/>
              <a:ext cx="607620" cy="504384"/>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86" name="Straight Connector 498">
              <a:extLst>
                <a:ext uri="{FF2B5EF4-FFF2-40B4-BE49-F238E27FC236}">
                  <a16:creationId xmlns:a16="http://schemas.microsoft.com/office/drawing/2014/main" id="{5EA4430D-7CA1-4C6F-ADD0-35B3349188D9}"/>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7" name="Straight Connector 499">
              <a:extLst>
                <a:ext uri="{FF2B5EF4-FFF2-40B4-BE49-F238E27FC236}">
                  <a16:creationId xmlns:a16="http://schemas.microsoft.com/office/drawing/2014/main" id="{1439856A-3C98-4E14-B3C6-8CBD14CC76B9}"/>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8" name="Straight Connector 500">
              <a:extLst>
                <a:ext uri="{FF2B5EF4-FFF2-40B4-BE49-F238E27FC236}">
                  <a16:creationId xmlns:a16="http://schemas.microsoft.com/office/drawing/2014/main" id="{8E38A4C2-D603-4366-BAC5-A37E5F7150E6}"/>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9" name="Straight Connector 501">
              <a:extLst>
                <a:ext uri="{FF2B5EF4-FFF2-40B4-BE49-F238E27FC236}">
                  <a16:creationId xmlns:a16="http://schemas.microsoft.com/office/drawing/2014/main" id="{A29BA529-187D-465A-A784-504D8CC15051}"/>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3" name="TextBox 502">
              <a:extLst>
                <a:ext uri="{FF2B5EF4-FFF2-40B4-BE49-F238E27FC236}">
                  <a16:creationId xmlns:a16="http://schemas.microsoft.com/office/drawing/2014/main" id="{413969F9-A48F-4F3B-8674-225DE220F2FF}"/>
                </a:ext>
              </a:extLst>
            </p:cNvPr>
            <p:cNvSpPr txBox="1"/>
            <p:nvPr/>
          </p:nvSpPr>
          <p:spPr>
            <a:xfrm>
              <a:off x="251694" y="4497690"/>
              <a:ext cx="341092"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29" name="Group 503">
            <a:extLst>
              <a:ext uri="{FF2B5EF4-FFF2-40B4-BE49-F238E27FC236}">
                <a16:creationId xmlns:a16="http://schemas.microsoft.com/office/drawing/2014/main" id="{A4D2D2F8-03A8-4374-A6C0-46F2320E2818}"/>
              </a:ext>
            </a:extLst>
          </p:cNvPr>
          <p:cNvGrpSpPr>
            <a:grpSpLocks/>
          </p:cNvGrpSpPr>
          <p:nvPr/>
        </p:nvGrpSpPr>
        <p:grpSpPr bwMode="auto">
          <a:xfrm>
            <a:off x="8801101" y="4924425"/>
            <a:ext cx="608013" cy="515938"/>
            <a:chOff x="219964" y="4497690"/>
            <a:chExt cx="607620" cy="515486"/>
          </a:xfrm>
        </p:grpSpPr>
        <p:sp>
          <p:nvSpPr>
            <p:cNvPr id="505" name="Oval 504">
              <a:extLst>
                <a:ext uri="{FF2B5EF4-FFF2-40B4-BE49-F238E27FC236}">
                  <a16:creationId xmlns:a16="http://schemas.microsoft.com/office/drawing/2014/main" id="{79903027-8BBE-43BB-B1D3-0986651D35B5}"/>
                </a:ext>
              </a:extLst>
            </p:cNvPr>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80" name="Straight Connector 505">
              <a:extLst>
                <a:ext uri="{FF2B5EF4-FFF2-40B4-BE49-F238E27FC236}">
                  <a16:creationId xmlns:a16="http://schemas.microsoft.com/office/drawing/2014/main" id="{699E7017-147C-45AD-A801-05D8973FF758}"/>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1" name="Straight Connector 506">
              <a:extLst>
                <a:ext uri="{FF2B5EF4-FFF2-40B4-BE49-F238E27FC236}">
                  <a16:creationId xmlns:a16="http://schemas.microsoft.com/office/drawing/2014/main" id="{F9B1A542-12B4-45E2-B57F-8A0DBA642CC4}"/>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2" name="Straight Connector 507">
              <a:extLst>
                <a:ext uri="{FF2B5EF4-FFF2-40B4-BE49-F238E27FC236}">
                  <a16:creationId xmlns:a16="http://schemas.microsoft.com/office/drawing/2014/main" id="{8ED86BA6-A13F-4403-97AD-B21C79BCB9FA}"/>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83" name="Straight Connector 508">
              <a:extLst>
                <a:ext uri="{FF2B5EF4-FFF2-40B4-BE49-F238E27FC236}">
                  <a16:creationId xmlns:a16="http://schemas.microsoft.com/office/drawing/2014/main" id="{5762A8F8-426E-42E0-8AE8-421C82B68273}"/>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0" name="TextBox 509">
              <a:extLst>
                <a:ext uri="{FF2B5EF4-FFF2-40B4-BE49-F238E27FC236}">
                  <a16:creationId xmlns:a16="http://schemas.microsoft.com/office/drawing/2014/main" id="{E4F70F63-7A97-4B9C-8019-507C86F1CF5F}"/>
                </a:ext>
              </a:extLst>
            </p:cNvPr>
            <p:cNvSpPr txBox="1"/>
            <p:nvPr/>
          </p:nvSpPr>
          <p:spPr>
            <a:xfrm>
              <a:off x="251693"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30" name="Group 510">
            <a:extLst>
              <a:ext uri="{FF2B5EF4-FFF2-40B4-BE49-F238E27FC236}">
                <a16:creationId xmlns:a16="http://schemas.microsoft.com/office/drawing/2014/main" id="{3E68CF47-9CCD-4291-9C22-227CD3B88FDF}"/>
              </a:ext>
            </a:extLst>
          </p:cNvPr>
          <p:cNvGrpSpPr>
            <a:grpSpLocks/>
          </p:cNvGrpSpPr>
          <p:nvPr/>
        </p:nvGrpSpPr>
        <p:grpSpPr bwMode="auto">
          <a:xfrm>
            <a:off x="8801101" y="5441950"/>
            <a:ext cx="608013" cy="515938"/>
            <a:chOff x="219964" y="4497690"/>
            <a:chExt cx="607620" cy="515486"/>
          </a:xfrm>
        </p:grpSpPr>
        <p:sp>
          <p:nvSpPr>
            <p:cNvPr id="512" name="Oval 511">
              <a:extLst>
                <a:ext uri="{FF2B5EF4-FFF2-40B4-BE49-F238E27FC236}">
                  <a16:creationId xmlns:a16="http://schemas.microsoft.com/office/drawing/2014/main" id="{B130FCAD-BD63-4453-8B26-9B333FCA30F7}"/>
                </a:ext>
              </a:extLst>
            </p:cNvPr>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74" name="Straight Connector 512">
              <a:extLst>
                <a:ext uri="{FF2B5EF4-FFF2-40B4-BE49-F238E27FC236}">
                  <a16:creationId xmlns:a16="http://schemas.microsoft.com/office/drawing/2014/main" id="{ADFA6061-0CAF-4CC9-BE01-C5EA8BFB53FE}"/>
                </a:ext>
              </a:extLst>
            </p:cNvPr>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75" name="Straight Connector 513">
              <a:extLst>
                <a:ext uri="{FF2B5EF4-FFF2-40B4-BE49-F238E27FC236}">
                  <a16:creationId xmlns:a16="http://schemas.microsoft.com/office/drawing/2014/main" id="{15E0BE70-0903-4514-9A23-A7931E5638B7}"/>
                </a:ext>
              </a:extLst>
            </p:cNvPr>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76" name="Straight Connector 514">
              <a:extLst>
                <a:ext uri="{FF2B5EF4-FFF2-40B4-BE49-F238E27FC236}">
                  <a16:creationId xmlns:a16="http://schemas.microsoft.com/office/drawing/2014/main" id="{DF27F2E9-647A-484A-A0BB-97F6B2E6AA5A}"/>
                </a:ext>
              </a:extLst>
            </p:cNvPr>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51277" name="Straight Connector 515">
              <a:extLst>
                <a:ext uri="{FF2B5EF4-FFF2-40B4-BE49-F238E27FC236}">
                  <a16:creationId xmlns:a16="http://schemas.microsoft.com/office/drawing/2014/main" id="{CE54EA2C-ECE3-49A7-B9B5-F596F1176D93}"/>
                </a:ext>
              </a:extLst>
            </p:cNvPr>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7" name="TextBox 516">
              <a:extLst>
                <a:ext uri="{FF2B5EF4-FFF2-40B4-BE49-F238E27FC236}">
                  <a16:creationId xmlns:a16="http://schemas.microsoft.com/office/drawing/2014/main" id="{FC1FB752-C484-4657-9E13-A93AA034386E}"/>
                </a:ext>
              </a:extLst>
            </p:cNvPr>
            <p:cNvSpPr txBox="1"/>
            <p:nvPr/>
          </p:nvSpPr>
          <p:spPr>
            <a:xfrm>
              <a:off x="251693"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51231" name="Group 517">
            <a:extLst>
              <a:ext uri="{FF2B5EF4-FFF2-40B4-BE49-F238E27FC236}">
                <a16:creationId xmlns:a16="http://schemas.microsoft.com/office/drawing/2014/main" id="{15F3CB62-5961-4F8A-8B6A-5D62F2BEB2D4}"/>
              </a:ext>
            </a:extLst>
          </p:cNvPr>
          <p:cNvGrpSpPr>
            <a:grpSpLocks/>
          </p:cNvGrpSpPr>
          <p:nvPr/>
        </p:nvGrpSpPr>
        <p:grpSpPr bwMode="auto">
          <a:xfrm>
            <a:off x="8256588" y="5189539"/>
            <a:ext cx="608012" cy="515937"/>
            <a:chOff x="120522" y="5368861"/>
            <a:chExt cx="607620" cy="515486"/>
          </a:xfrm>
        </p:grpSpPr>
        <p:grpSp>
          <p:nvGrpSpPr>
            <p:cNvPr id="51263" name="Group 518">
              <a:extLst>
                <a:ext uri="{FF2B5EF4-FFF2-40B4-BE49-F238E27FC236}">
                  <a16:creationId xmlns:a16="http://schemas.microsoft.com/office/drawing/2014/main" id="{9B5C9E0F-6FE3-4BC8-9A86-0025C8895974}"/>
                </a:ext>
              </a:extLst>
            </p:cNvPr>
            <p:cNvGrpSpPr>
              <a:grpSpLocks/>
            </p:cNvGrpSpPr>
            <p:nvPr/>
          </p:nvGrpSpPr>
          <p:grpSpPr bwMode="auto">
            <a:xfrm>
              <a:off x="120522" y="5368861"/>
              <a:ext cx="607620" cy="515486"/>
              <a:chOff x="219964" y="4497690"/>
              <a:chExt cx="607620" cy="515486"/>
            </a:xfrm>
          </p:grpSpPr>
          <p:sp>
            <p:nvSpPr>
              <p:cNvPr id="523" name="Oval 522">
                <a:extLst>
                  <a:ext uri="{FF2B5EF4-FFF2-40B4-BE49-F238E27FC236}">
                    <a16:creationId xmlns:a16="http://schemas.microsoft.com/office/drawing/2014/main" id="{4BB69F72-5496-4893-85F3-1EE368AA9D53}"/>
                  </a:ext>
                </a:extLst>
              </p:cNvPr>
              <p:cNvSpPr/>
              <p:nvPr/>
            </p:nvSpPr>
            <p:spPr>
              <a:xfrm>
                <a:off x="219964" y="4508792"/>
                <a:ext cx="607620" cy="504384"/>
              </a:xfrm>
              <a:prstGeom prst="ellipse">
                <a:avLst/>
              </a:prstGeom>
              <a:solidFill>
                <a:srgbClr val="C0504D">
                  <a:lumMod val="75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51268" name="Straight Connector 523">
                <a:extLst>
                  <a:ext uri="{FF2B5EF4-FFF2-40B4-BE49-F238E27FC236}">
                    <a16:creationId xmlns:a16="http://schemas.microsoft.com/office/drawing/2014/main" id="{5D11E916-E4F6-494A-A332-E8BDD279216E}"/>
                  </a:ext>
                </a:extLst>
              </p:cNvPr>
              <p:cNvCxnSpPr>
                <a:cxnSpLocks noChangeShapeType="1"/>
              </p:cNvCxnSpPr>
              <p:nvPr/>
            </p:nvCxnSpPr>
            <p:spPr bwMode="auto">
              <a:xfrm>
                <a:off x="308948" y="4869160"/>
                <a:ext cx="429652"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69" name="Straight Connector 524">
                <a:extLst>
                  <a:ext uri="{FF2B5EF4-FFF2-40B4-BE49-F238E27FC236}">
                    <a16:creationId xmlns:a16="http://schemas.microsoft.com/office/drawing/2014/main" id="{B71F27A2-BEE2-437B-A06B-7525A2CAE48F}"/>
                  </a:ext>
                </a:extLst>
              </p:cNvPr>
              <p:cNvCxnSpPr>
                <a:cxnSpLocks noChangeShapeType="1"/>
              </p:cNvCxnSpPr>
              <p:nvPr/>
            </p:nvCxnSpPr>
            <p:spPr bwMode="auto">
              <a:xfrm flipV="1">
                <a:off x="467544" y="471371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70" name="Straight Connector 525">
                <a:extLst>
                  <a:ext uri="{FF2B5EF4-FFF2-40B4-BE49-F238E27FC236}">
                    <a16:creationId xmlns:a16="http://schemas.microsoft.com/office/drawing/2014/main" id="{2EF8B77F-BED5-443C-B15D-4674A2021220}"/>
                  </a:ext>
                </a:extLst>
              </p:cNvPr>
              <p:cNvCxnSpPr>
                <a:cxnSpLocks noChangeShapeType="1"/>
              </p:cNvCxnSpPr>
              <p:nvPr/>
            </p:nvCxnSpPr>
            <p:spPr bwMode="auto">
              <a:xfrm flipV="1">
                <a:off x="539552" y="472514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71" name="Straight Connector 526">
                <a:extLst>
                  <a:ext uri="{FF2B5EF4-FFF2-40B4-BE49-F238E27FC236}">
                    <a16:creationId xmlns:a16="http://schemas.microsoft.com/office/drawing/2014/main" id="{B6495B82-DD07-4C84-9353-9710D7C6DF07}"/>
                  </a:ext>
                </a:extLst>
              </p:cNvPr>
              <p:cNvCxnSpPr>
                <a:cxnSpLocks noChangeShapeType="1"/>
              </p:cNvCxnSpPr>
              <p:nvPr/>
            </p:nvCxnSpPr>
            <p:spPr bwMode="auto">
              <a:xfrm>
                <a:off x="520502" y="4725144"/>
                <a:ext cx="17222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sp>
            <p:nvSpPr>
              <p:cNvPr id="528" name="TextBox 527">
                <a:extLst>
                  <a:ext uri="{FF2B5EF4-FFF2-40B4-BE49-F238E27FC236}">
                    <a16:creationId xmlns:a16="http://schemas.microsoft.com/office/drawing/2014/main" id="{C72B7631-52BC-48DC-AE68-ED7B5D69DC09}"/>
                  </a:ext>
                </a:extLst>
              </p:cNvPr>
              <p:cNvSpPr txBox="1"/>
              <p:nvPr/>
            </p:nvSpPr>
            <p:spPr>
              <a:xfrm>
                <a:off x="242175" y="4497690"/>
                <a:ext cx="442626" cy="277569"/>
              </a:xfrm>
              <a:prstGeom prst="rect">
                <a:avLst/>
              </a:prstGeom>
              <a:noFill/>
            </p:spPr>
            <p:txBody>
              <a:bodyPr wrap="none">
                <a:spAutoFit/>
              </a:bodyPr>
              <a:lstStyle/>
              <a:p>
                <a:pPr fontAlgn="auto">
                  <a:spcBef>
                    <a:spcPts val="0"/>
                  </a:spcBef>
                  <a:spcAft>
                    <a:spcPts val="0"/>
                  </a:spcAft>
                  <a:defRPr/>
                </a:pPr>
                <a:r>
                  <a:rPr lang="en-US" sz="1200" b="1" kern="0" dirty="0">
                    <a:solidFill>
                      <a:prstClr val="white"/>
                    </a:solidFill>
                    <a:latin typeface="Calibri"/>
                  </a:rPr>
                  <a:t>CH3</a:t>
                </a:r>
              </a:p>
            </p:txBody>
          </p:sp>
        </p:grpSp>
        <p:grpSp>
          <p:nvGrpSpPr>
            <p:cNvPr id="51264" name="Group 519">
              <a:extLst>
                <a:ext uri="{FF2B5EF4-FFF2-40B4-BE49-F238E27FC236}">
                  <a16:creationId xmlns:a16="http://schemas.microsoft.com/office/drawing/2014/main" id="{7EC1DCF5-CCE3-4E4E-9C27-21AA41E12E74}"/>
                </a:ext>
              </a:extLst>
            </p:cNvPr>
            <p:cNvGrpSpPr>
              <a:grpSpLocks/>
            </p:cNvGrpSpPr>
            <p:nvPr/>
          </p:nvGrpSpPr>
          <p:grpSpPr bwMode="auto">
            <a:xfrm rot="2700000">
              <a:off x="521272" y="5524306"/>
              <a:ext cx="144016" cy="144016"/>
              <a:chOff x="323528" y="5949280"/>
              <a:chExt cx="144016" cy="144016"/>
            </a:xfrm>
          </p:grpSpPr>
          <p:cxnSp>
            <p:nvCxnSpPr>
              <p:cNvPr id="51265" name="Straight Connector 520">
                <a:extLst>
                  <a:ext uri="{FF2B5EF4-FFF2-40B4-BE49-F238E27FC236}">
                    <a16:creationId xmlns:a16="http://schemas.microsoft.com/office/drawing/2014/main" id="{FD6C7AAE-B092-41D2-904F-00BBD687643A}"/>
                  </a:ext>
                </a:extLst>
              </p:cNvPr>
              <p:cNvCxnSpPr>
                <a:cxnSpLocks noChangeShapeType="1"/>
              </p:cNvCxnSpPr>
              <p:nvPr/>
            </p:nvCxnSpPr>
            <p:spPr bwMode="auto">
              <a:xfrm rot="16200000"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51266" name="Straight Connector 521">
                <a:extLst>
                  <a:ext uri="{FF2B5EF4-FFF2-40B4-BE49-F238E27FC236}">
                    <a16:creationId xmlns:a16="http://schemas.microsoft.com/office/drawing/2014/main" id="{721E32CB-D111-4259-9472-FDCB25F617DB}"/>
                  </a:ext>
                </a:extLst>
              </p:cNvPr>
              <p:cNvCxnSpPr>
                <a:cxnSpLocks noChangeShapeType="1"/>
              </p:cNvCxnSpPr>
              <p:nvPr/>
            </p:nvCxnSpPr>
            <p:spPr bwMode="auto">
              <a:xfrm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grpSp>
      </p:grpSp>
      <p:cxnSp>
        <p:nvCxnSpPr>
          <p:cNvPr id="51232" name="Straight Connector 528">
            <a:extLst>
              <a:ext uri="{FF2B5EF4-FFF2-40B4-BE49-F238E27FC236}">
                <a16:creationId xmlns:a16="http://schemas.microsoft.com/office/drawing/2014/main" id="{53F87B38-68AB-4DB4-BF7E-40A547BFCE80}"/>
              </a:ext>
            </a:extLst>
          </p:cNvPr>
          <p:cNvCxnSpPr>
            <a:cxnSpLocks noChangeShapeType="1"/>
          </p:cNvCxnSpPr>
          <p:nvPr/>
        </p:nvCxnSpPr>
        <p:spPr bwMode="auto">
          <a:xfrm flipH="1" flipV="1">
            <a:off x="8312150" y="4621214"/>
            <a:ext cx="101600" cy="71437"/>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3" name="Straight Connector 529">
            <a:extLst>
              <a:ext uri="{FF2B5EF4-FFF2-40B4-BE49-F238E27FC236}">
                <a16:creationId xmlns:a16="http://schemas.microsoft.com/office/drawing/2014/main" id="{ECFEE27F-DC1F-481D-A1D2-9DF263085997}"/>
              </a:ext>
            </a:extLst>
          </p:cNvPr>
          <p:cNvCxnSpPr>
            <a:cxnSpLocks noChangeShapeType="1"/>
          </p:cNvCxnSpPr>
          <p:nvPr/>
        </p:nvCxnSpPr>
        <p:spPr bwMode="auto">
          <a:xfrm rot="1500000" flipH="1" flipV="1">
            <a:off x="8399463" y="4562475"/>
            <a:ext cx="101600" cy="7143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4" name="Straight Connector 530">
            <a:extLst>
              <a:ext uri="{FF2B5EF4-FFF2-40B4-BE49-F238E27FC236}">
                <a16:creationId xmlns:a16="http://schemas.microsoft.com/office/drawing/2014/main" id="{CCD51A69-C04F-4512-B925-342AFEEF7536}"/>
              </a:ext>
            </a:extLst>
          </p:cNvPr>
          <p:cNvCxnSpPr>
            <a:cxnSpLocks noChangeShapeType="1"/>
          </p:cNvCxnSpPr>
          <p:nvPr/>
        </p:nvCxnSpPr>
        <p:spPr bwMode="auto">
          <a:xfrm rot="16200000" flipH="1" flipV="1">
            <a:off x="8779670" y="4579145"/>
            <a:ext cx="100013"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5" name="Straight Connector 531">
            <a:extLst>
              <a:ext uri="{FF2B5EF4-FFF2-40B4-BE49-F238E27FC236}">
                <a16:creationId xmlns:a16="http://schemas.microsoft.com/office/drawing/2014/main" id="{02285338-FB26-4F0B-A1EA-21192DEF8FFA}"/>
              </a:ext>
            </a:extLst>
          </p:cNvPr>
          <p:cNvCxnSpPr>
            <a:cxnSpLocks noChangeShapeType="1"/>
          </p:cNvCxnSpPr>
          <p:nvPr/>
        </p:nvCxnSpPr>
        <p:spPr bwMode="auto">
          <a:xfrm rot="15300000" flipH="1" flipV="1">
            <a:off x="8688388" y="4537076"/>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6" name="Straight Connector 532">
            <a:extLst>
              <a:ext uri="{FF2B5EF4-FFF2-40B4-BE49-F238E27FC236}">
                <a16:creationId xmlns:a16="http://schemas.microsoft.com/office/drawing/2014/main" id="{E327164C-EA35-457C-81B3-DA521AB412F7}"/>
              </a:ext>
            </a:extLst>
          </p:cNvPr>
          <p:cNvCxnSpPr>
            <a:cxnSpLocks noChangeShapeType="1"/>
          </p:cNvCxnSpPr>
          <p:nvPr/>
        </p:nvCxnSpPr>
        <p:spPr bwMode="auto">
          <a:xfrm rot="14400000" flipH="1" flipV="1">
            <a:off x="8591551" y="4522788"/>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7" name="Straight Connector 533">
            <a:extLst>
              <a:ext uri="{FF2B5EF4-FFF2-40B4-BE49-F238E27FC236}">
                <a16:creationId xmlns:a16="http://schemas.microsoft.com/office/drawing/2014/main" id="{141EEEFA-7210-4ED4-AA12-6C8CBBFF8596}"/>
              </a:ext>
            </a:extLst>
          </p:cNvPr>
          <p:cNvCxnSpPr>
            <a:cxnSpLocks noChangeShapeType="1"/>
          </p:cNvCxnSpPr>
          <p:nvPr/>
        </p:nvCxnSpPr>
        <p:spPr bwMode="auto">
          <a:xfrm rot="12960000" flipH="1" flipV="1">
            <a:off x="8494713" y="4529139"/>
            <a:ext cx="101600" cy="71437"/>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38" name="Straight Connector 534">
            <a:extLst>
              <a:ext uri="{FF2B5EF4-FFF2-40B4-BE49-F238E27FC236}">
                <a16:creationId xmlns:a16="http://schemas.microsoft.com/office/drawing/2014/main" id="{3C04053A-F3B3-4514-AA72-88EB0FE21A7D}"/>
              </a:ext>
            </a:extLst>
          </p:cNvPr>
          <p:cNvCxnSpPr>
            <a:cxnSpLocks noChangeShapeType="1"/>
          </p:cNvCxnSpPr>
          <p:nvPr/>
        </p:nvCxnSpPr>
        <p:spPr bwMode="auto">
          <a:xfrm rot="17400000" flipH="1" flipV="1">
            <a:off x="8843963" y="4648201"/>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grpSp>
        <p:nvGrpSpPr>
          <p:cNvPr id="51239" name="Group 535">
            <a:extLst>
              <a:ext uri="{FF2B5EF4-FFF2-40B4-BE49-F238E27FC236}">
                <a16:creationId xmlns:a16="http://schemas.microsoft.com/office/drawing/2014/main" id="{841A348A-AFC9-4CCD-BB89-5FE8F0CD941C}"/>
              </a:ext>
            </a:extLst>
          </p:cNvPr>
          <p:cNvGrpSpPr>
            <a:grpSpLocks/>
          </p:cNvGrpSpPr>
          <p:nvPr/>
        </p:nvGrpSpPr>
        <p:grpSpPr bwMode="auto">
          <a:xfrm rot="523262" flipV="1">
            <a:off x="8191500" y="5651500"/>
            <a:ext cx="552450" cy="184150"/>
            <a:chOff x="6444208" y="5641299"/>
            <a:chExt cx="552947" cy="184285"/>
          </a:xfrm>
        </p:grpSpPr>
        <p:cxnSp>
          <p:nvCxnSpPr>
            <p:cNvPr id="51257" name="Straight Connector 536">
              <a:extLst>
                <a:ext uri="{FF2B5EF4-FFF2-40B4-BE49-F238E27FC236}">
                  <a16:creationId xmlns:a16="http://schemas.microsoft.com/office/drawing/2014/main" id="{554B12A3-D5E2-4308-9343-93F75F4B0CB6}"/>
                </a:ext>
              </a:extLst>
            </p:cNvPr>
            <p:cNvCxnSpPr>
              <a:cxnSpLocks noChangeShapeType="1"/>
            </p:cNvCxnSpPr>
            <p:nvPr/>
          </p:nvCxnSpPr>
          <p:spPr bwMode="auto">
            <a:xfrm flipH="1" flipV="1">
              <a:off x="6444208" y="5753576"/>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58" name="Straight Connector 537">
              <a:extLst>
                <a:ext uri="{FF2B5EF4-FFF2-40B4-BE49-F238E27FC236}">
                  <a16:creationId xmlns:a16="http://schemas.microsoft.com/office/drawing/2014/main" id="{D3E97EB0-1B27-4192-9CE1-E1B1A8B58796}"/>
                </a:ext>
              </a:extLst>
            </p:cNvPr>
            <p:cNvCxnSpPr>
              <a:cxnSpLocks noChangeShapeType="1"/>
            </p:cNvCxnSpPr>
            <p:nvPr/>
          </p:nvCxnSpPr>
          <p:spPr bwMode="auto">
            <a:xfrm rot="1500000" flipH="1" flipV="1">
              <a:off x="6530939" y="5694826"/>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59" name="Straight Connector 538">
              <a:extLst>
                <a:ext uri="{FF2B5EF4-FFF2-40B4-BE49-F238E27FC236}">
                  <a16:creationId xmlns:a16="http://schemas.microsoft.com/office/drawing/2014/main" id="{5CA867A8-C27F-44D5-9D0E-653C5C212FD1}"/>
                </a:ext>
              </a:extLst>
            </p:cNvPr>
            <p:cNvCxnSpPr>
              <a:cxnSpLocks noChangeShapeType="1"/>
            </p:cNvCxnSpPr>
            <p:nvPr/>
          </p:nvCxnSpPr>
          <p:spPr bwMode="auto">
            <a:xfrm rot="-5400000" flipH="1" flipV="1">
              <a:off x="6910671" y="5711971"/>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60" name="Straight Connector 539">
              <a:extLst>
                <a:ext uri="{FF2B5EF4-FFF2-40B4-BE49-F238E27FC236}">
                  <a16:creationId xmlns:a16="http://schemas.microsoft.com/office/drawing/2014/main" id="{97A928B5-EE55-4097-8663-0536B5FB6E18}"/>
                </a:ext>
              </a:extLst>
            </p:cNvPr>
            <p:cNvCxnSpPr>
              <a:cxnSpLocks noChangeShapeType="1"/>
            </p:cNvCxnSpPr>
            <p:nvPr/>
          </p:nvCxnSpPr>
          <p:spPr bwMode="auto">
            <a:xfrm rot="-6300000" flipH="1" flipV="1">
              <a:off x="6820322" y="5670252"/>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61" name="Straight Connector 540">
              <a:extLst>
                <a:ext uri="{FF2B5EF4-FFF2-40B4-BE49-F238E27FC236}">
                  <a16:creationId xmlns:a16="http://schemas.microsoft.com/office/drawing/2014/main" id="{9F468F9C-FE25-405E-B234-889A2EF21C55}"/>
                </a:ext>
              </a:extLst>
            </p:cNvPr>
            <p:cNvCxnSpPr>
              <a:cxnSpLocks noChangeShapeType="1"/>
            </p:cNvCxnSpPr>
            <p:nvPr/>
          </p:nvCxnSpPr>
          <p:spPr bwMode="auto">
            <a:xfrm rot="-7200000" flipH="1" flipV="1">
              <a:off x="6723382" y="5655775"/>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51262" name="Straight Connector 541">
              <a:extLst>
                <a:ext uri="{FF2B5EF4-FFF2-40B4-BE49-F238E27FC236}">
                  <a16:creationId xmlns:a16="http://schemas.microsoft.com/office/drawing/2014/main" id="{13ADBDFC-F5A7-41F6-85D0-CBC308634E6F}"/>
                </a:ext>
              </a:extLst>
            </p:cNvPr>
            <p:cNvCxnSpPr>
              <a:cxnSpLocks noChangeShapeType="1"/>
            </p:cNvCxnSpPr>
            <p:nvPr/>
          </p:nvCxnSpPr>
          <p:spPr bwMode="auto">
            <a:xfrm rot="-8640000" flipH="1" flipV="1">
              <a:off x="6626757" y="5661424"/>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grpSp>
      <p:cxnSp>
        <p:nvCxnSpPr>
          <p:cNvPr id="51240" name="Přímá spojnice 8">
            <a:extLst>
              <a:ext uri="{FF2B5EF4-FFF2-40B4-BE49-F238E27FC236}">
                <a16:creationId xmlns:a16="http://schemas.microsoft.com/office/drawing/2014/main" id="{C5C15C2D-B7D7-467A-879F-CDBF1A6788C9}"/>
              </a:ext>
            </a:extLst>
          </p:cNvPr>
          <p:cNvCxnSpPr>
            <a:cxnSpLocks noChangeShapeType="1"/>
          </p:cNvCxnSpPr>
          <p:nvPr/>
        </p:nvCxnSpPr>
        <p:spPr bwMode="auto">
          <a:xfrm>
            <a:off x="6527801" y="5226050"/>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1241" name="Group 543">
            <a:extLst>
              <a:ext uri="{FF2B5EF4-FFF2-40B4-BE49-F238E27FC236}">
                <a16:creationId xmlns:a16="http://schemas.microsoft.com/office/drawing/2014/main" id="{82BD6480-513F-4FBD-913C-1E5773D58443}"/>
              </a:ext>
            </a:extLst>
          </p:cNvPr>
          <p:cNvGrpSpPr>
            <a:grpSpLocks/>
          </p:cNvGrpSpPr>
          <p:nvPr/>
        </p:nvGrpSpPr>
        <p:grpSpPr bwMode="auto">
          <a:xfrm>
            <a:off x="1668463" y="1484314"/>
            <a:ext cx="2482850" cy="2320925"/>
            <a:chOff x="78528" y="1052736"/>
            <a:chExt cx="2483768" cy="2320120"/>
          </a:xfrm>
        </p:grpSpPr>
        <p:sp>
          <p:nvSpPr>
            <p:cNvPr id="545" name="Oval 544">
              <a:extLst>
                <a:ext uri="{FF2B5EF4-FFF2-40B4-BE49-F238E27FC236}">
                  <a16:creationId xmlns:a16="http://schemas.microsoft.com/office/drawing/2014/main" id="{C731BB15-94C1-4858-B8B3-4C3563E7975D}"/>
                </a:ext>
              </a:extLst>
            </p:cNvPr>
            <p:cNvSpPr/>
            <p:nvPr/>
          </p:nvSpPr>
          <p:spPr>
            <a:xfrm>
              <a:off x="78528" y="1052736"/>
              <a:ext cx="2483768" cy="2320120"/>
            </a:xfrm>
            <a:prstGeom prst="ellipse">
              <a:avLst/>
            </a:prstGeom>
            <a:solidFill>
              <a:srgbClr val="4F81BD">
                <a:lumMod val="20000"/>
                <a:lumOff val="8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6" name="Oval 545">
              <a:extLst>
                <a:ext uri="{FF2B5EF4-FFF2-40B4-BE49-F238E27FC236}">
                  <a16:creationId xmlns:a16="http://schemas.microsoft.com/office/drawing/2014/main" id="{8FBD61D0-F8E3-497A-97D3-3D716021C401}"/>
                </a:ext>
              </a:extLst>
            </p:cNvPr>
            <p:cNvSpPr/>
            <p:nvPr/>
          </p:nvSpPr>
          <p:spPr>
            <a:xfrm>
              <a:off x="337386" y="1473277"/>
              <a:ext cx="921090" cy="396737"/>
            </a:xfrm>
            <a:prstGeom prst="ellipse">
              <a:avLst/>
            </a:prstGeom>
            <a:solidFill>
              <a:srgbClr val="4BACC6">
                <a:lumMod val="40000"/>
                <a:lumOff val="60000"/>
              </a:srgbClr>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7" name="Oval 546">
              <a:extLst>
                <a:ext uri="{FF2B5EF4-FFF2-40B4-BE49-F238E27FC236}">
                  <a16:creationId xmlns:a16="http://schemas.microsoft.com/office/drawing/2014/main" id="{9B3812E3-FB9F-4BAB-BC9B-1F5C26710BF1}"/>
                </a:ext>
              </a:extLst>
            </p:cNvPr>
            <p:cNvSpPr/>
            <p:nvPr/>
          </p:nvSpPr>
          <p:spPr>
            <a:xfrm>
              <a:off x="761405" y="1952536"/>
              <a:ext cx="919502" cy="396737"/>
            </a:xfrm>
            <a:prstGeom prst="ellipse">
              <a:avLst/>
            </a:prstGeom>
            <a:solidFill>
              <a:srgbClr val="8064A2">
                <a:lumMod val="40000"/>
                <a:lumOff val="60000"/>
              </a:srgbClr>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8" name="Oval 547">
              <a:extLst>
                <a:ext uri="{FF2B5EF4-FFF2-40B4-BE49-F238E27FC236}">
                  <a16:creationId xmlns:a16="http://schemas.microsoft.com/office/drawing/2014/main" id="{CC95A644-ABE2-4911-AF89-7781389A362F}"/>
                </a:ext>
              </a:extLst>
            </p:cNvPr>
            <p:cNvSpPr/>
            <p:nvPr/>
          </p:nvSpPr>
          <p:spPr>
            <a:xfrm>
              <a:off x="1264828" y="2563512"/>
              <a:ext cx="921090" cy="396737"/>
            </a:xfrm>
            <a:prstGeom prst="ellipse">
              <a:avLst/>
            </a:prstGeom>
            <a:solidFill>
              <a:srgbClr val="9BBB59">
                <a:lumMod val="40000"/>
                <a:lumOff val="60000"/>
              </a:srgbClr>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9" name="Oval 548">
              <a:extLst>
                <a:ext uri="{FF2B5EF4-FFF2-40B4-BE49-F238E27FC236}">
                  <a16:creationId xmlns:a16="http://schemas.microsoft.com/office/drawing/2014/main" id="{8043CC62-0F1E-4FCF-A9E1-0F0B37F02795}"/>
                </a:ext>
              </a:extLst>
            </p:cNvPr>
            <p:cNvSpPr/>
            <p:nvPr/>
          </p:nvSpPr>
          <p:spPr>
            <a:xfrm>
              <a:off x="240513" y="2369904"/>
              <a:ext cx="921090" cy="488780"/>
            </a:xfrm>
            <a:prstGeom prst="ellipse">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50" name="Oval 549">
              <a:extLst>
                <a:ext uri="{FF2B5EF4-FFF2-40B4-BE49-F238E27FC236}">
                  <a16:creationId xmlns:a16="http://schemas.microsoft.com/office/drawing/2014/main" id="{F08E924E-63BC-4E2E-ADB8-9047184EE757}"/>
                </a:ext>
              </a:extLst>
            </p:cNvPr>
            <p:cNvSpPr/>
            <p:nvPr/>
          </p:nvSpPr>
          <p:spPr>
            <a:xfrm>
              <a:off x="1393464" y="1449473"/>
              <a:ext cx="921090" cy="488780"/>
            </a:xfrm>
            <a:prstGeom prst="ellipse">
              <a:avLst/>
            </a:prstGeom>
            <a:solidFill>
              <a:srgbClr val="F79646">
                <a:lumMod val="40000"/>
                <a:lumOff val="60000"/>
              </a:srgbClr>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51" name="TextBox 550">
              <a:extLst>
                <a:ext uri="{FF2B5EF4-FFF2-40B4-BE49-F238E27FC236}">
                  <a16:creationId xmlns:a16="http://schemas.microsoft.com/office/drawing/2014/main" id="{CCB166EC-676E-493D-97EB-4F2176DCCBF6}"/>
                </a:ext>
              </a:extLst>
            </p:cNvPr>
            <p:cNvSpPr txBox="1"/>
            <p:nvPr/>
          </p:nvSpPr>
          <p:spPr>
            <a:xfrm>
              <a:off x="507311" y="1538343"/>
              <a:ext cx="595532" cy="276129"/>
            </a:xfrm>
            <a:prstGeom prst="rect">
              <a:avLst/>
            </a:prstGeom>
            <a:noFill/>
          </p:spPr>
          <p:txBody>
            <a:bodyPr wrap="none">
              <a:spAutoFit/>
            </a:bodyPr>
            <a:lstStyle/>
            <a:p>
              <a:pPr algn="ctr" fontAlgn="auto">
                <a:spcBef>
                  <a:spcPts val="0"/>
                </a:spcBef>
                <a:spcAft>
                  <a:spcPts val="0"/>
                </a:spcAft>
                <a:defRPr/>
              </a:pPr>
              <a:r>
                <a:rPr lang="cs-CZ" sz="1200" b="1" kern="0" dirty="0">
                  <a:solidFill>
                    <a:prstClr val="black"/>
                  </a:solidFill>
                  <a:latin typeface="Calibri"/>
                </a:rPr>
                <a:t>Výživa</a:t>
              </a:r>
              <a:endParaRPr lang="en-US" sz="1200" b="1" kern="0" dirty="0">
                <a:solidFill>
                  <a:prstClr val="black"/>
                </a:solidFill>
                <a:latin typeface="Calibri"/>
              </a:endParaRPr>
            </a:p>
          </p:txBody>
        </p:sp>
        <p:sp>
          <p:nvSpPr>
            <p:cNvPr id="552" name="TextBox 551">
              <a:extLst>
                <a:ext uri="{FF2B5EF4-FFF2-40B4-BE49-F238E27FC236}">
                  <a16:creationId xmlns:a16="http://schemas.microsoft.com/office/drawing/2014/main" id="{E6CAA4AD-BEA0-43B6-916E-B9D2705ED6FD}"/>
                </a:ext>
              </a:extLst>
            </p:cNvPr>
            <p:cNvSpPr txBox="1"/>
            <p:nvPr/>
          </p:nvSpPr>
          <p:spPr>
            <a:xfrm>
              <a:off x="1352174" y="1473277"/>
              <a:ext cx="1010023" cy="461803"/>
            </a:xfrm>
            <a:prstGeom prst="rect">
              <a:avLst/>
            </a:prstGeom>
            <a:noFill/>
          </p:spPr>
          <p:txBody>
            <a:bodyPr>
              <a:spAutoFit/>
            </a:bodyPr>
            <a:lstStyle/>
            <a:p>
              <a:pPr algn="ctr" fontAlgn="auto">
                <a:spcBef>
                  <a:spcPts val="0"/>
                </a:spcBef>
                <a:spcAft>
                  <a:spcPts val="0"/>
                </a:spcAft>
                <a:defRPr/>
              </a:pPr>
              <a:r>
                <a:rPr lang="cs-CZ" sz="1200" b="1" kern="0" dirty="0">
                  <a:solidFill>
                    <a:prstClr val="black"/>
                  </a:solidFill>
                  <a:latin typeface="Calibri"/>
                </a:rPr>
                <a:t>Zdraví</a:t>
              </a:r>
            </a:p>
            <a:p>
              <a:pPr algn="ctr" fontAlgn="auto">
                <a:spcBef>
                  <a:spcPts val="0"/>
                </a:spcBef>
                <a:spcAft>
                  <a:spcPts val="0"/>
                </a:spcAft>
                <a:defRPr/>
              </a:pPr>
              <a:r>
                <a:rPr lang="cs-CZ" sz="1200" b="1" kern="0" dirty="0">
                  <a:solidFill>
                    <a:prstClr val="black"/>
                  </a:solidFill>
                  <a:latin typeface="Calibri"/>
                </a:rPr>
                <a:t>matky</a:t>
              </a:r>
              <a:endParaRPr lang="en-US" sz="1200" b="1" kern="0" dirty="0">
                <a:solidFill>
                  <a:prstClr val="black"/>
                </a:solidFill>
                <a:latin typeface="Calibri"/>
              </a:endParaRPr>
            </a:p>
          </p:txBody>
        </p:sp>
        <p:sp>
          <p:nvSpPr>
            <p:cNvPr id="553" name="TextBox 552">
              <a:extLst>
                <a:ext uri="{FF2B5EF4-FFF2-40B4-BE49-F238E27FC236}">
                  <a16:creationId xmlns:a16="http://schemas.microsoft.com/office/drawing/2014/main" id="{D8326ADA-A23E-46AA-AEA8-86C111F6EA65}"/>
                </a:ext>
              </a:extLst>
            </p:cNvPr>
            <p:cNvSpPr txBox="1"/>
            <p:nvPr/>
          </p:nvSpPr>
          <p:spPr>
            <a:xfrm>
              <a:off x="974209" y="2014427"/>
              <a:ext cx="501835" cy="277716"/>
            </a:xfrm>
            <a:prstGeom prst="rect">
              <a:avLst/>
            </a:prstGeom>
            <a:noFill/>
          </p:spPr>
          <p:txBody>
            <a:bodyPr wrap="none">
              <a:spAutoFit/>
            </a:bodyPr>
            <a:lstStyle/>
            <a:p>
              <a:pPr algn="ctr" fontAlgn="auto">
                <a:spcBef>
                  <a:spcPts val="0"/>
                </a:spcBef>
                <a:spcAft>
                  <a:spcPts val="0"/>
                </a:spcAft>
                <a:defRPr/>
              </a:pPr>
              <a:r>
                <a:rPr lang="en-US" sz="1200" b="1" kern="0" dirty="0" err="1">
                  <a:solidFill>
                    <a:prstClr val="black"/>
                  </a:solidFill>
                  <a:latin typeface="Calibri"/>
                </a:rPr>
                <a:t>Stres</a:t>
              </a:r>
              <a:endParaRPr lang="en-US" sz="1200" b="1" kern="0" dirty="0">
                <a:solidFill>
                  <a:prstClr val="black"/>
                </a:solidFill>
                <a:latin typeface="Calibri"/>
              </a:endParaRPr>
            </a:p>
          </p:txBody>
        </p:sp>
        <p:sp>
          <p:nvSpPr>
            <p:cNvPr id="554" name="TextBox 553">
              <a:extLst>
                <a:ext uri="{FF2B5EF4-FFF2-40B4-BE49-F238E27FC236}">
                  <a16:creationId xmlns:a16="http://schemas.microsoft.com/office/drawing/2014/main" id="{82CC5ACA-BCAB-4BF7-81AC-6EEB9702CD7C}"/>
                </a:ext>
              </a:extLst>
            </p:cNvPr>
            <p:cNvSpPr txBox="1"/>
            <p:nvPr/>
          </p:nvSpPr>
          <p:spPr>
            <a:xfrm>
              <a:off x="1293414" y="2639685"/>
              <a:ext cx="887741" cy="276129"/>
            </a:xfrm>
            <a:prstGeom prst="rect">
              <a:avLst/>
            </a:prstGeom>
            <a:noFill/>
          </p:spPr>
          <p:txBody>
            <a:bodyPr wrap="none">
              <a:spAutoFit/>
            </a:bodyPr>
            <a:lstStyle/>
            <a:p>
              <a:pPr algn="ctr" fontAlgn="auto">
                <a:spcBef>
                  <a:spcPts val="0"/>
                </a:spcBef>
                <a:spcAft>
                  <a:spcPts val="0"/>
                </a:spcAft>
                <a:defRPr/>
              </a:pPr>
              <a:r>
                <a:rPr lang="cs-CZ" sz="1200" b="1" kern="0" dirty="0">
                  <a:solidFill>
                    <a:prstClr val="black"/>
                  </a:solidFill>
                  <a:latin typeface="Calibri"/>
                </a:rPr>
                <a:t>Životní styl</a:t>
              </a:r>
              <a:endParaRPr lang="en-US" sz="1200" b="1" kern="0" dirty="0">
                <a:solidFill>
                  <a:prstClr val="black"/>
                </a:solidFill>
                <a:latin typeface="Calibri"/>
              </a:endParaRPr>
            </a:p>
          </p:txBody>
        </p:sp>
        <p:sp>
          <p:nvSpPr>
            <p:cNvPr id="555" name="TextBox 554">
              <a:extLst>
                <a:ext uri="{FF2B5EF4-FFF2-40B4-BE49-F238E27FC236}">
                  <a16:creationId xmlns:a16="http://schemas.microsoft.com/office/drawing/2014/main" id="{765B5AAD-9780-421C-B6F4-E4E5C792463C}"/>
                </a:ext>
              </a:extLst>
            </p:cNvPr>
            <p:cNvSpPr txBox="1"/>
            <p:nvPr/>
          </p:nvSpPr>
          <p:spPr>
            <a:xfrm>
              <a:off x="251629" y="2374664"/>
              <a:ext cx="924267" cy="461803"/>
            </a:xfrm>
            <a:prstGeom prst="rect">
              <a:avLst/>
            </a:prstGeom>
            <a:noFill/>
          </p:spPr>
          <p:txBody>
            <a:bodyPr>
              <a:spAutoFit/>
            </a:bodyPr>
            <a:lstStyle/>
            <a:p>
              <a:pPr algn="ctr" fontAlgn="auto">
                <a:spcBef>
                  <a:spcPts val="0"/>
                </a:spcBef>
                <a:spcAft>
                  <a:spcPts val="0"/>
                </a:spcAft>
                <a:defRPr/>
              </a:pPr>
              <a:r>
                <a:rPr lang="cs-CZ" sz="1200" b="1" kern="0" dirty="0">
                  <a:solidFill>
                    <a:prstClr val="black"/>
                  </a:solidFill>
                  <a:latin typeface="Calibri"/>
                </a:rPr>
                <a:t>Funkce placenty</a:t>
              </a:r>
              <a:endParaRPr lang="en-US" sz="1200" b="1" kern="0" dirty="0">
                <a:solidFill>
                  <a:prstClr val="black"/>
                </a:solidFill>
                <a:latin typeface="Calibri"/>
              </a:endParaRPr>
            </a:p>
          </p:txBody>
        </p:sp>
      </p:grpSp>
      <p:cxnSp>
        <p:nvCxnSpPr>
          <p:cNvPr id="51242" name="Přímá spojnice 8">
            <a:extLst>
              <a:ext uri="{FF2B5EF4-FFF2-40B4-BE49-F238E27FC236}">
                <a16:creationId xmlns:a16="http://schemas.microsoft.com/office/drawing/2014/main" id="{018C0294-F234-4AAB-9499-AECBA9315C57}"/>
              </a:ext>
            </a:extLst>
          </p:cNvPr>
          <p:cNvCxnSpPr>
            <a:cxnSpLocks noChangeShapeType="1"/>
          </p:cNvCxnSpPr>
          <p:nvPr/>
        </p:nvCxnSpPr>
        <p:spPr bwMode="auto">
          <a:xfrm>
            <a:off x="4367214" y="5226050"/>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43" name="Přímá spojnice 8">
            <a:extLst>
              <a:ext uri="{FF2B5EF4-FFF2-40B4-BE49-F238E27FC236}">
                <a16:creationId xmlns:a16="http://schemas.microsoft.com/office/drawing/2014/main" id="{A6134B0D-DB4B-40EB-AEF9-146A2841ED12}"/>
              </a:ext>
            </a:extLst>
          </p:cNvPr>
          <p:cNvCxnSpPr>
            <a:cxnSpLocks noChangeShapeType="1"/>
          </p:cNvCxnSpPr>
          <p:nvPr/>
        </p:nvCxnSpPr>
        <p:spPr bwMode="auto">
          <a:xfrm>
            <a:off x="4224339" y="2636838"/>
            <a:ext cx="935037"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44" name="Přímá spojnice 8">
            <a:extLst>
              <a:ext uri="{FF2B5EF4-FFF2-40B4-BE49-F238E27FC236}">
                <a16:creationId xmlns:a16="http://schemas.microsoft.com/office/drawing/2014/main" id="{A762199D-240B-4821-A378-FC864733657A}"/>
              </a:ext>
            </a:extLst>
          </p:cNvPr>
          <p:cNvCxnSpPr>
            <a:cxnSpLocks noChangeShapeType="1"/>
          </p:cNvCxnSpPr>
          <p:nvPr/>
        </p:nvCxnSpPr>
        <p:spPr bwMode="auto">
          <a:xfrm>
            <a:off x="6383339" y="2636838"/>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59" name="Nadpis 1">
            <a:extLst>
              <a:ext uri="{FF2B5EF4-FFF2-40B4-BE49-F238E27FC236}">
                <a16:creationId xmlns:a16="http://schemas.microsoft.com/office/drawing/2014/main" id="{4988C15A-8AF6-46C9-8EA6-189251C8DC5E}"/>
              </a:ext>
            </a:extLst>
          </p:cNvPr>
          <p:cNvSpPr txBox="1">
            <a:spLocks/>
          </p:cNvSpPr>
          <p:nvPr/>
        </p:nvSpPr>
        <p:spPr>
          <a:xfrm>
            <a:off x="109539" y="-163807"/>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Epigenomický model</a:t>
            </a:r>
            <a:r>
              <a:rPr lang="cs-CZ" sz="1800" b="1" dirty="0">
                <a:solidFill>
                  <a:schemeClr val="tx2"/>
                </a:solidFill>
              </a:rPr>
              <a:t> původu onemocnění</a:t>
            </a:r>
            <a:endParaRPr lang="cs-CZ" sz="4000" b="1" dirty="0">
              <a:solidFill>
                <a:schemeClr val="tx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a:extLst>
              <a:ext uri="{FF2B5EF4-FFF2-40B4-BE49-F238E27FC236}">
                <a16:creationId xmlns:a16="http://schemas.microsoft.com/office/drawing/2014/main" id="{ED277FE7-9E5F-4843-B3BC-B4CB92C45B0B}"/>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5" name="Nadpis 1">
            <a:extLst>
              <a:ext uri="{FF2B5EF4-FFF2-40B4-BE49-F238E27FC236}">
                <a16:creationId xmlns:a16="http://schemas.microsoft.com/office/drawing/2014/main" id="{AED95199-2E24-4F69-82C2-795499275A1C}"/>
              </a:ext>
            </a:extLst>
          </p:cNvPr>
          <p:cNvSpPr txBox="1">
            <a:spLocks/>
          </p:cNvSpPr>
          <p:nvPr/>
        </p:nvSpPr>
        <p:spPr>
          <a:xfrm>
            <a:off x="137549" y="-32016"/>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Mechanismy</a:t>
            </a:r>
          </a:p>
        </p:txBody>
      </p:sp>
      <p:sp>
        <p:nvSpPr>
          <p:cNvPr id="7" name="Rectangle 6">
            <a:extLst>
              <a:ext uri="{FF2B5EF4-FFF2-40B4-BE49-F238E27FC236}">
                <a16:creationId xmlns:a16="http://schemas.microsoft.com/office/drawing/2014/main" id="{706C6B40-7514-4CEB-B375-A4DF1FD933DB}"/>
              </a:ext>
            </a:extLst>
          </p:cNvPr>
          <p:cNvSpPr/>
          <p:nvPr/>
        </p:nvSpPr>
        <p:spPr>
          <a:xfrm>
            <a:off x="3397250" y="982664"/>
            <a:ext cx="7627938" cy="1200329"/>
          </a:xfrm>
          <a:prstGeom prst="rect">
            <a:avLst/>
          </a:prstGeom>
        </p:spPr>
        <p:txBody>
          <a:bodyPr>
            <a:spAutoFit/>
          </a:bodyPr>
          <a:lstStyle/>
          <a:p>
            <a:pPr eaLnBrk="1" hangingPunct="1">
              <a:defRPr/>
            </a:pPr>
            <a:r>
              <a:rPr lang="cs-CZ" b="1" dirty="0">
                <a:solidFill>
                  <a:schemeClr val="bg1">
                    <a:lumMod val="50000"/>
                  </a:schemeClr>
                </a:solidFill>
              </a:rPr>
              <a:t>Potenciální mechanismus působení vnějších faktorů na ustanovení methylace DNA během vývoje</a:t>
            </a:r>
            <a:endParaRPr lang="en-GB" b="1" dirty="0">
              <a:solidFill>
                <a:schemeClr val="bg1">
                  <a:lumMod val="50000"/>
                </a:schemeClr>
              </a:solidFill>
            </a:endParaRPr>
          </a:p>
        </p:txBody>
      </p:sp>
      <p:pic>
        <p:nvPicPr>
          <p:cNvPr id="53253" name="Picture 2">
            <a:extLst>
              <a:ext uri="{FF2B5EF4-FFF2-40B4-BE49-F238E27FC236}">
                <a16:creationId xmlns:a16="http://schemas.microsoft.com/office/drawing/2014/main" id="{F7019102-9DB3-447D-8541-358E8998E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475" y="6013451"/>
            <a:ext cx="966788" cy="347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4" name="Text Box 4">
            <a:extLst>
              <a:ext uri="{FF2B5EF4-FFF2-40B4-BE49-F238E27FC236}">
                <a16:creationId xmlns:a16="http://schemas.microsoft.com/office/drawing/2014/main" id="{F831960F-7430-4D07-9A62-3350B8F7EEFE}"/>
              </a:ext>
            </a:extLst>
          </p:cNvPr>
          <p:cNvSpPr txBox="1">
            <a:spLocks noChangeArrowheads="1"/>
          </p:cNvSpPr>
          <p:nvPr/>
        </p:nvSpPr>
        <p:spPr bwMode="auto">
          <a:xfrm>
            <a:off x="1611313" y="6053139"/>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anose="020B0604020202020204" pitchFamily="34" charset="0"/>
              </a:defRPr>
            </a:lvl9pPr>
          </a:lstStyle>
          <a:p>
            <a:pPr eaLnBrk="1" hangingPunct="1"/>
            <a:r>
              <a:rPr lang="en-GB" altLang="cs-CZ" sz="1100" b="1">
                <a:solidFill>
                  <a:srgbClr val="000000"/>
                </a:solidFill>
                <a:ea typeface="msgothic"/>
                <a:cs typeface="msgothic"/>
              </a:rPr>
              <a:t>Hochberg Z et al. Endocrine Reviews 2011;32:159-224</a:t>
            </a:r>
          </a:p>
        </p:txBody>
      </p:sp>
      <p:sp>
        <p:nvSpPr>
          <p:cNvPr id="53255" name="Text Box 5">
            <a:extLst>
              <a:ext uri="{FF2B5EF4-FFF2-40B4-BE49-F238E27FC236}">
                <a16:creationId xmlns:a16="http://schemas.microsoft.com/office/drawing/2014/main" id="{9D99EE24-3C73-40B9-82BA-2923F4FB3322}"/>
              </a:ext>
            </a:extLst>
          </p:cNvPr>
          <p:cNvSpPr txBox="1">
            <a:spLocks noChangeArrowheads="1"/>
          </p:cNvSpPr>
          <p:nvPr/>
        </p:nvSpPr>
        <p:spPr bwMode="auto">
          <a:xfrm>
            <a:off x="1622426" y="6257926"/>
            <a:ext cx="49307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anose="020B0604020202020204" pitchFamily="34" charset="0"/>
              </a:defRPr>
            </a:lvl9pPr>
          </a:lstStyle>
          <a:p>
            <a:pPr eaLnBrk="1" hangingPunct="1"/>
            <a:r>
              <a:rPr lang="en-GB" altLang="cs-CZ" sz="900">
                <a:solidFill>
                  <a:srgbClr val="000000"/>
                </a:solidFill>
                <a:ea typeface="msgothic"/>
                <a:cs typeface="msgothic"/>
              </a:rPr>
              <a:t>©2011 by Endocrine Society</a:t>
            </a:r>
          </a:p>
        </p:txBody>
      </p:sp>
      <p:grpSp>
        <p:nvGrpSpPr>
          <p:cNvPr id="53256" name="Group 10">
            <a:extLst>
              <a:ext uri="{FF2B5EF4-FFF2-40B4-BE49-F238E27FC236}">
                <a16:creationId xmlns:a16="http://schemas.microsoft.com/office/drawing/2014/main" id="{EEB1516F-A6F6-46CA-B9FC-6233A22C326B}"/>
              </a:ext>
            </a:extLst>
          </p:cNvPr>
          <p:cNvGrpSpPr>
            <a:grpSpLocks/>
          </p:cNvGrpSpPr>
          <p:nvPr/>
        </p:nvGrpSpPr>
        <p:grpSpPr bwMode="auto">
          <a:xfrm>
            <a:off x="7032625" y="2557464"/>
            <a:ext cx="3563938" cy="2086749"/>
            <a:chOff x="2699792" y="908719"/>
            <a:chExt cx="3564742" cy="2086532"/>
          </a:xfrm>
        </p:grpSpPr>
        <p:sp>
          <p:nvSpPr>
            <p:cNvPr id="12" name="Curved Right Arrow 11">
              <a:extLst>
                <a:ext uri="{FF2B5EF4-FFF2-40B4-BE49-F238E27FC236}">
                  <a16:creationId xmlns:a16="http://schemas.microsoft.com/office/drawing/2014/main" id="{FB436645-C981-4CAA-ACA9-82C6C7137BF8}"/>
                </a:ext>
              </a:extLst>
            </p:cNvPr>
            <p:cNvSpPr/>
            <p:nvPr/>
          </p:nvSpPr>
          <p:spPr>
            <a:xfrm flipV="1">
              <a:off x="3885923" y="908719"/>
              <a:ext cx="1106737" cy="1549239"/>
            </a:xfrm>
            <a:prstGeom prst="curvedRightArrow">
              <a:avLst>
                <a:gd name="adj1" fmla="val 9529"/>
                <a:gd name="adj2" fmla="val 34329"/>
                <a:gd name="adj3" fmla="val 25000"/>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13" name="Curved Right Arrow 12">
              <a:extLst>
                <a:ext uri="{FF2B5EF4-FFF2-40B4-BE49-F238E27FC236}">
                  <a16:creationId xmlns:a16="http://schemas.microsoft.com/office/drawing/2014/main" id="{904427BF-BAD4-4036-907A-A950BDCF52DE}"/>
                </a:ext>
              </a:extLst>
            </p:cNvPr>
            <p:cNvSpPr/>
            <p:nvPr/>
          </p:nvSpPr>
          <p:spPr>
            <a:xfrm rot="10800000">
              <a:off x="3500072" y="1391269"/>
              <a:ext cx="358856" cy="538106"/>
            </a:xfrm>
            <a:prstGeom prst="curvedRightArrow">
              <a:avLst>
                <a:gd name="adj1" fmla="val 13611"/>
                <a:gd name="adj2" fmla="val 50000"/>
                <a:gd name="adj3" fmla="val 25000"/>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14" name="Curved Right Arrow 13">
              <a:extLst>
                <a:ext uri="{FF2B5EF4-FFF2-40B4-BE49-F238E27FC236}">
                  <a16:creationId xmlns:a16="http://schemas.microsoft.com/office/drawing/2014/main" id="{4A04D1CA-1E95-48D6-92C3-EC5AB13A10F7}"/>
                </a:ext>
              </a:extLst>
            </p:cNvPr>
            <p:cNvSpPr/>
            <p:nvPr/>
          </p:nvSpPr>
          <p:spPr>
            <a:xfrm rot="10800000" flipH="1">
              <a:off x="3916091" y="1446825"/>
              <a:ext cx="360444" cy="431755"/>
            </a:xfrm>
            <a:prstGeom prst="curvedRightArrow">
              <a:avLst>
                <a:gd name="adj1" fmla="val 13611"/>
                <a:gd name="adj2" fmla="val 50000"/>
                <a:gd name="adj3" fmla="val 25000"/>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15" name="Curved Right Arrow 14">
              <a:extLst>
                <a:ext uri="{FF2B5EF4-FFF2-40B4-BE49-F238E27FC236}">
                  <a16:creationId xmlns:a16="http://schemas.microsoft.com/office/drawing/2014/main" id="{49EE7377-EC66-44E3-A097-20522D26E499}"/>
                </a:ext>
              </a:extLst>
            </p:cNvPr>
            <p:cNvSpPr/>
            <p:nvPr/>
          </p:nvSpPr>
          <p:spPr>
            <a:xfrm rot="10800000" flipH="1" flipV="1">
              <a:off x="5440435" y="1484921"/>
              <a:ext cx="431897" cy="503186"/>
            </a:xfrm>
            <a:prstGeom prst="curvedRightArrow">
              <a:avLst>
                <a:gd name="adj1" fmla="val 13611"/>
                <a:gd name="adj2" fmla="val 50000"/>
                <a:gd name="adj3" fmla="val 25000"/>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16" name="TextBox 15">
              <a:extLst>
                <a:ext uri="{FF2B5EF4-FFF2-40B4-BE49-F238E27FC236}">
                  <a16:creationId xmlns:a16="http://schemas.microsoft.com/office/drawing/2014/main" id="{4CBF4B42-853C-4BB6-881C-E63CD74F71EC}"/>
                </a:ext>
              </a:extLst>
            </p:cNvPr>
            <p:cNvSpPr txBox="1"/>
            <p:nvPr/>
          </p:nvSpPr>
          <p:spPr>
            <a:xfrm>
              <a:off x="3095169" y="1340474"/>
              <a:ext cx="468418"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THF</a:t>
              </a:r>
              <a:endParaRPr lang="en-US" b="1" kern="0" dirty="0">
                <a:solidFill>
                  <a:prstClr val="black"/>
                </a:solidFill>
                <a:latin typeface="Calibri"/>
              </a:endParaRPr>
            </a:p>
          </p:txBody>
        </p:sp>
        <p:sp>
          <p:nvSpPr>
            <p:cNvPr id="17" name="TextBox 16">
              <a:extLst>
                <a:ext uri="{FF2B5EF4-FFF2-40B4-BE49-F238E27FC236}">
                  <a16:creationId xmlns:a16="http://schemas.microsoft.com/office/drawing/2014/main" id="{114E0F84-14AB-470B-86FB-5F9D292C8A4C}"/>
                </a:ext>
              </a:extLst>
            </p:cNvPr>
            <p:cNvSpPr txBox="1"/>
            <p:nvPr/>
          </p:nvSpPr>
          <p:spPr>
            <a:xfrm>
              <a:off x="2699792" y="1700799"/>
              <a:ext cx="859032"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5CH</a:t>
              </a:r>
              <a:r>
                <a:rPr lang="en-US" sz="1400" b="1" kern="0" baseline="-25000" dirty="0">
                  <a:solidFill>
                    <a:prstClr val="black"/>
                  </a:solidFill>
                  <a:latin typeface="Calibri"/>
                </a:rPr>
                <a:t>3</a:t>
              </a:r>
              <a:r>
                <a:rPr lang="en-US" sz="1400" b="1" kern="0" dirty="0">
                  <a:solidFill>
                    <a:prstClr val="black"/>
                  </a:solidFill>
                  <a:latin typeface="Calibri"/>
                </a:rPr>
                <a:t>THF</a:t>
              </a:r>
              <a:endParaRPr lang="en-US" b="1" kern="0" dirty="0">
                <a:solidFill>
                  <a:prstClr val="black"/>
                </a:solidFill>
                <a:latin typeface="Calibri"/>
              </a:endParaRPr>
            </a:p>
          </p:txBody>
        </p:sp>
        <p:sp>
          <p:nvSpPr>
            <p:cNvPr id="18" name="TextBox 17">
              <a:extLst>
                <a:ext uri="{FF2B5EF4-FFF2-40B4-BE49-F238E27FC236}">
                  <a16:creationId xmlns:a16="http://schemas.microsoft.com/office/drawing/2014/main" id="{50724C7F-A1FB-4F29-97DC-26B926E29BE7}"/>
                </a:ext>
              </a:extLst>
            </p:cNvPr>
            <p:cNvSpPr txBox="1"/>
            <p:nvPr/>
          </p:nvSpPr>
          <p:spPr>
            <a:xfrm>
              <a:off x="3515951" y="1529366"/>
              <a:ext cx="374735" cy="277784"/>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B</a:t>
              </a:r>
              <a:r>
                <a:rPr lang="en-US" sz="1200" b="1" kern="0" baseline="-25000" dirty="0">
                  <a:solidFill>
                    <a:prstClr val="black"/>
                  </a:solidFill>
                  <a:latin typeface="Calibri"/>
                </a:rPr>
                <a:t>12</a:t>
              </a:r>
              <a:endParaRPr lang="en-US" sz="1600" b="1" kern="0" baseline="-25000" dirty="0">
                <a:solidFill>
                  <a:prstClr val="black"/>
                </a:solidFill>
                <a:latin typeface="Calibri"/>
              </a:endParaRPr>
            </a:p>
          </p:txBody>
        </p:sp>
        <p:sp>
          <p:nvSpPr>
            <p:cNvPr id="19" name="TextBox 18">
              <a:extLst>
                <a:ext uri="{FF2B5EF4-FFF2-40B4-BE49-F238E27FC236}">
                  <a16:creationId xmlns:a16="http://schemas.microsoft.com/office/drawing/2014/main" id="{FAF8AD45-79C1-426E-8D80-AC26ADD57BEA}"/>
                </a:ext>
              </a:extLst>
            </p:cNvPr>
            <p:cNvSpPr txBox="1"/>
            <p:nvPr/>
          </p:nvSpPr>
          <p:spPr>
            <a:xfrm>
              <a:off x="4211433" y="1340474"/>
              <a:ext cx="570042"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DMG</a:t>
              </a:r>
              <a:endParaRPr lang="en-US" b="1" kern="0" dirty="0">
                <a:solidFill>
                  <a:prstClr val="black"/>
                </a:solidFill>
                <a:latin typeface="Calibri"/>
              </a:endParaRPr>
            </a:p>
          </p:txBody>
        </p:sp>
        <p:sp>
          <p:nvSpPr>
            <p:cNvPr id="20" name="TextBox 19">
              <a:extLst>
                <a:ext uri="{FF2B5EF4-FFF2-40B4-BE49-F238E27FC236}">
                  <a16:creationId xmlns:a16="http://schemas.microsoft.com/office/drawing/2014/main" id="{291534A4-4284-4E84-A3D8-A13E643832A2}"/>
                </a:ext>
              </a:extLst>
            </p:cNvPr>
            <p:cNvSpPr txBox="1"/>
            <p:nvPr/>
          </p:nvSpPr>
          <p:spPr>
            <a:xfrm>
              <a:off x="4211433" y="1711911"/>
              <a:ext cx="734662" cy="2769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BETAINE</a:t>
              </a:r>
              <a:endParaRPr lang="en-US" sz="1600" b="1" kern="0" dirty="0">
                <a:solidFill>
                  <a:prstClr val="black"/>
                </a:solidFill>
                <a:latin typeface="Calibri"/>
              </a:endParaRPr>
            </a:p>
          </p:txBody>
        </p:sp>
        <p:sp>
          <p:nvSpPr>
            <p:cNvPr id="21" name="TextBox 20">
              <a:extLst>
                <a:ext uri="{FF2B5EF4-FFF2-40B4-BE49-F238E27FC236}">
                  <a16:creationId xmlns:a16="http://schemas.microsoft.com/office/drawing/2014/main" id="{67F7CA33-0822-4DDA-92DE-CDB4D4185F89}"/>
                </a:ext>
              </a:extLst>
            </p:cNvPr>
            <p:cNvSpPr txBox="1"/>
            <p:nvPr/>
          </p:nvSpPr>
          <p:spPr>
            <a:xfrm>
              <a:off x="4506775" y="1999218"/>
              <a:ext cx="752645" cy="277784"/>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CHOLINE</a:t>
              </a:r>
              <a:endParaRPr lang="en-US" sz="1600" b="1" kern="0" dirty="0">
                <a:solidFill>
                  <a:prstClr val="black"/>
                </a:solidFill>
                <a:latin typeface="Calibri"/>
              </a:endParaRPr>
            </a:p>
          </p:txBody>
        </p:sp>
        <p:sp>
          <p:nvSpPr>
            <p:cNvPr id="22" name="Down Arrow 21">
              <a:extLst>
                <a:ext uri="{FF2B5EF4-FFF2-40B4-BE49-F238E27FC236}">
                  <a16:creationId xmlns:a16="http://schemas.microsoft.com/office/drawing/2014/main" id="{5A3EC3AA-C76A-44EF-A41F-E5A0AE705393}"/>
                </a:ext>
              </a:extLst>
            </p:cNvPr>
            <p:cNvSpPr/>
            <p:nvPr/>
          </p:nvSpPr>
          <p:spPr>
            <a:xfrm>
              <a:off x="5219723" y="1145231"/>
              <a:ext cx="249293" cy="250799"/>
            </a:xfrm>
            <a:prstGeom prst="downArrow">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23" name="Down Arrow 22">
              <a:extLst>
                <a:ext uri="{FF2B5EF4-FFF2-40B4-BE49-F238E27FC236}">
                  <a16:creationId xmlns:a16="http://schemas.microsoft.com/office/drawing/2014/main" id="{67CCA5C7-C3DE-4FBB-8505-DC0BE35CAFC6}"/>
                </a:ext>
              </a:extLst>
            </p:cNvPr>
            <p:cNvSpPr/>
            <p:nvPr/>
          </p:nvSpPr>
          <p:spPr>
            <a:xfrm>
              <a:off x="5219723" y="1575400"/>
              <a:ext cx="249293" cy="341277"/>
            </a:xfrm>
            <a:prstGeom prst="downArrow">
              <a:avLst>
                <a:gd name="adj1" fmla="val 50000"/>
                <a:gd name="adj2" fmla="val 40831"/>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24" name="Up-Down Arrow 23">
              <a:extLst>
                <a:ext uri="{FF2B5EF4-FFF2-40B4-BE49-F238E27FC236}">
                  <a16:creationId xmlns:a16="http://schemas.microsoft.com/office/drawing/2014/main" id="{3EF0A937-E2E1-471A-81A1-B6C14642A8FE}"/>
                </a:ext>
              </a:extLst>
            </p:cNvPr>
            <p:cNvSpPr/>
            <p:nvPr/>
          </p:nvSpPr>
          <p:spPr>
            <a:xfrm>
              <a:off x="5219723" y="2080172"/>
              <a:ext cx="249293" cy="215878"/>
            </a:xfrm>
            <a:prstGeom prst="upDownArrow">
              <a:avLst>
                <a:gd name="adj1" fmla="val 56113"/>
                <a:gd name="adj2" fmla="val 34718"/>
              </a:avLst>
            </a:prstGeom>
            <a:solidFill>
              <a:srgbClr val="FFFF00"/>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sp>
          <p:nvSpPr>
            <p:cNvPr id="25" name="Down Arrow 24">
              <a:extLst>
                <a:ext uri="{FF2B5EF4-FFF2-40B4-BE49-F238E27FC236}">
                  <a16:creationId xmlns:a16="http://schemas.microsoft.com/office/drawing/2014/main" id="{010F9AFF-A404-4436-8D3E-CA078F4B1A86}"/>
                </a:ext>
              </a:extLst>
            </p:cNvPr>
            <p:cNvSpPr/>
            <p:nvPr/>
          </p:nvSpPr>
          <p:spPr>
            <a:xfrm rot="7371340">
              <a:off x="4525845" y="1875364"/>
              <a:ext cx="96828" cy="249294"/>
            </a:xfrm>
            <a:prstGeom prst="downArrow">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6" name="Down Arrow 25">
              <a:extLst>
                <a:ext uri="{FF2B5EF4-FFF2-40B4-BE49-F238E27FC236}">
                  <a16:creationId xmlns:a16="http://schemas.microsoft.com/office/drawing/2014/main" id="{60AA0129-C27C-4420-946A-6D007329DDA8}"/>
                </a:ext>
              </a:extLst>
            </p:cNvPr>
            <p:cNvSpPr/>
            <p:nvPr/>
          </p:nvSpPr>
          <p:spPr>
            <a:xfrm>
              <a:off x="5292765" y="2502403"/>
              <a:ext cx="96859" cy="250799"/>
            </a:xfrm>
            <a:prstGeom prst="downArrow">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7" name="TextBox 26">
              <a:extLst>
                <a:ext uri="{FF2B5EF4-FFF2-40B4-BE49-F238E27FC236}">
                  <a16:creationId xmlns:a16="http://schemas.microsoft.com/office/drawing/2014/main" id="{4F7E85C7-F5B1-4760-8C37-2FAB571E1CC5}"/>
                </a:ext>
              </a:extLst>
            </p:cNvPr>
            <p:cNvSpPr txBox="1"/>
            <p:nvPr/>
          </p:nvSpPr>
          <p:spPr>
            <a:xfrm>
              <a:off x="4978369" y="929354"/>
              <a:ext cx="1033695" cy="277784"/>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METHIONINE</a:t>
              </a:r>
              <a:endParaRPr lang="en-US" sz="1600" b="1" kern="0" dirty="0">
                <a:solidFill>
                  <a:prstClr val="black"/>
                </a:solidFill>
                <a:latin typeface="Calibri"/>
              </a:endParaRPr>
            </a:p>
          </p:txBody>
        </p:sp>
        <p:sp>
          <p:nvSpPr>
            <p:cNvPr id="28" name="TextBox 27">
              <a:extLst>
                <a:ext uri="{FF2B5EF4-FFF2-40B4-BE49-F238E27FC236}">
                  <a16:creationId xmlns:a16="http://schemas.microsoft.com/office/drawing/2014/main" id="{0B8F5843-99BC-47F6-A2FE-40B2A27A76AD}"/>
                </a:ext>
              </a:extLst>
            </p:cNvPr>
            <p:cNvSpPr txBox="1"/>
            <p:nvPr/>
          </p:nvSpPr>
          <p:spPr>
            <a:xfrm>
              <a:off x="5130803" y="1342061"/>
              <a:ext cx="482709" cy="276196"/>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SAM</a:t>
              </a:r>
              <a:endParaRPr lang="en-US" sz="1600" b="1" kern="0" dirty="0">
                <a:solidFill>
                  <a:prstClr val="black"/>
                </a:solidFill>
                <a:latin typeface="Calibri"/>
              </a:endParaRPr>
            </a:p>
          </p:txBody>
        </p:sp>
        <p:sp>
          <p:nvSpPr>
            <p:cNvPr id="29" name="TextBox 28">
              <a:extLst>
                <a:ext uri="{FF2B5EF4-FFF2-40B4-BE49-F238E27FC236}">
                  <a16:creationId xmlns:a16="http://schemas.microsoft.com/office/drawing/2014/main" id="{F7E8DDF6-50CE-4B14-ABD1-365D66BCD62B}"/>
                </a:ext>
              </a:extLst>
            </p:cNvPr>
            <p:cNvSpPr txBox="1"/>
            <p:nvPr/>
          </p:nvSpPr>
          <p:spPr>
            <a:xfrm>
              <a:off x="5133979" y="1856357"/>
              <a:ext cx="446188" cy="276196"/>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SAH</a:t>
              </a:r>
              <a:endParaRPr lang="en-US" sz="1600" b="1" kern="0" dirty="0">
                <a:solidFill>
                  <a:prstClr val="black"/>
                </a:solidFill>
                <a:latin typeface="Calibri"/>
              </a:endParaRPr>
            </a:p>
          </p:txBody>
        </p:sp>
        <p:sp>
          <p:nvSpPr>
            <p:cNvPr id="30" name="TextBox 29">
              <a:extLst>
                <a:ext uri="{FF2B5EF4-FFF2-40B4-BE49-F238E27FC236}">
                  <a16:creationId xmlns:a16="http://schemas.microsoft.com/office/drawing/2014/main" id="{5FF3B0EF-7662-4575-806F-27E91788147D}"/>
                </a:ext>
              </a:extLst>
            </p:cNvPr>
            <p:cNvSpPr txBox="1"/>
            <p:nvPr/>
          </p:nvSpPr>
          <p:spPr>
            <a:xfrm>
              <a:off x="4933909" y="2226207"/>
              <a:ext cx="1222651" cy="276196"/>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HOMOCYSTEINE</a:t>
              </a:r>
              <a:endParaRPr lang="en-US" sz="1600" b="1" kern="0" dirty="0">
                <a:solidFill>
                  <a:prstClr val="black"/>
                </a:solidFill>
                <a:latin typeface="Calibri"/>
              </a:endParaRPr>
            </a:p>
          </p:txBody>
        </p:sp>
        <p:sp>
          <p:nvSpPr>
            <p:cNvPr id="31" name="TextBox 30">
              <a:extLst>
                <a:ext uri="{FF2B5EF4-FFF2-40B4-BE49-F238E27FC236}">
                  <a16:creationId xmlns:a16="http://schemas.microsoft.com/office/drawing/2014/main" id="{E8706B9B-7FE1-4824-B74E-4699B0A6A6C1}"/>
                </a:ext>
              </a:extLst>
            </p:cNvPr>
            <p:cNvSpPr txBox="1"/>
            <p:nvPr/>
          </p:nvSpPr>
          <p:spPr>
            <a:xfrm>
              <a:off x="5062525" y="2457958"/>
              <a:ext cx="322336" cy="276196"/>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B</a:t>
              </a:r>
              <a:r>
                <a:rPr lang="en-US" sz="1200" b="1" kern="0" baseline="-25000" dirty="0">
                  <a:solidFill>
                    <a:prstClr val="black"/>
                  </a:solidFill>
                  <a:latin typeface="Calibri"/>
                </a:rPr>
                <a:t>6</a:t>
              </a:r>
              <a:endParaRPr lang="en-US" sz="1600" b="1" kern="0" baseline="-25000" dirty="0">
                <a:solidFill>
                  <a:prstClr val="black"/>
                </a:solidFill>
                <a:latin typeface="Calibri"/>
              </a:endParaRPr>
            </a:p>
          </p:txBody>
        </p:sp>
        <p:sp>
          <p:nvSpPr>
            <p:cNvPr id="32" name="TextBox 31">
              <a:extLst>
                <a:ext uri="{FF2B5EF4-FFF2-40B4-BE49-F238E27FC236}">
                  <a16:creationId xmlns:a16="http://schemas.microsoft.com/office/drawing/2014/main" id="{809144D0-3D7D-4275-AFF5-F9FF5DD4548F}"/>
                </a:ext>
              </a:extLst>
            </p:cNvPr>
            <p:cNvSpPr txBox="1"/>
            <p:nvPr/>
          </p:nvSpPr>
          <p:spPr>
            <a:xfrm>
              <a:off x="4932321" y="2718281"/>
              <a:ext cx="1228498" cy="2769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CYSTATHIONINE</a:t>
              </a:r>
              <a:endParaRPr lang="en-US" sz="1600" b="1" kern="0" dirty="0">
                <a:solidFill>
                  <a:prstClr val="black"/>
                </a:solidFill>
                <a:latin typeface="Calibri"/>
              </a:endParaRPr>
            </a:p>
          </p:txBody>
        </p:sp>
        <p:sp>
          <p:nvSpPr>
            <p:cNvPr id="33" name="TextBox 32">
              <a:extLst>
                <a:ext uri="{FF2B5EF4-FFF2-40B4-BE49-F238E27FC236}">
                  <a16:creationId xmlns:a16="http://schemas.microsoft.com/office/drawing/2014/main" id="{552B057B-B670-4AF7-BB20-11999DDD5B9D}"/>
                </a:ext>
              </a:extLst>
            </p:cNvPr>
            <p:cNvSpPr txBox="1"/>
            <p:nvPr/>
          </p:nvSpPr>
          <p:spPr>
            <a:xfrm>
              <a:off x="5473781" y="1526192"/>
              <a:ext cx="595446" cy="277784"/>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DNMT</a:t>
              </a:r>
              <a:endParaRPr lang="en-US" sz="1600" b="1" kern="0" baseline="-25000" dirty="0">
                <a:solidFill>
                  <a:prstClr val="black"/>
                </a:solidFill>
                <a:latin typeface="Calibri"/>
              </a:endParaRPr>
            </a:p>
          </p:txBody>
        </p:sp>
        <p:sp>
          <p:nvSpPr>
            <p:cNvPr id="34" name="TextBox 33">
              <a:extLst>
                <a:ext uri="{FF2B5EF4-FFF2-40B4-BE49-F238E27FC236}">
                  <a16:creationId xmlns:a16="http://schemas.microsoft.com/office/drawing/2014/main" id="{10EB4528-93A9-4B74-9275-1714543AEF08}"/>
                </a:ext>
              </a:extLst>
            </p:cNvPr>
            <p:cNvSpPr txBox="1"/>
            <p:nvPr/>
          </p:nvSpPr>
          <p:spPr>
            <a:xfrm>
              <a:off x="5805643" y="1340474"/>
              <a:ext cx="277876"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C</a:t>
              </a:r>
              <a:endParaRPr lang="en-US" b="1" kern="0" baseline="-25000" dirty="0">
                <a:solidFill>
                  <a:prstClr val="black"/>
                </a:solidFill>
                <a:latin typeface="Calibri"/>
              </a:endParaRPr>
            </a:p>
          </p:txBody>
        </p:sp>
        <p:sp>
          <p:nvSpPr>
            <p:cNvPr id="35" name="TextBox 34">
              <a:extLst>
                <a:ext uri="{FF2B5EF4-FFF2-40B4-BE49-F238E27FC236}">
                  <a16:creationId xmlns:a16="http://schemas.microsoft.com/office/drawing/2014/main" id="{C55BC834-ACA9-44BD-A1E9-AE678BE376CA}"/>
                </a:ext>
              </a:extLst>
            </p:cNvPr>
            <p:cNvSpPr txBox="1"/>
            <p:nvPr/>
          </p:nvSpPr>
          <p:spPr>
            <a:xfrm>
              <a:off x="5796115" y="1700799"/>
              <a:ext cx="468419" cy="307943"/>
            </a:xfrm>
            <a:prstGeom prst="rect">
              <a:avLst/>
            </a:prstGeom>
            <a:noFill/>
          </p:spPr>
          <p:txBody>
            <a:bodyPr wrap="none">
              <a:spAutoFit/>
            </a:bodyPr>
            <a:lstStyle/>
            <a:p>
              <a:pPr fontAlgn="auto">
                <a:spcBef>
                  <a:spcPts val="0"/>
                </a:spcBef>
                <a:spcAft>
                  <a:spcPts val="0"/>
                </a:spcAft>
                <a:defRPr/>
              </a:pPr>
              <a:r>
                <a:rPr lang="en-US" sz="1400" b="1" kern="0" dirty="0">
                  <a:solidFill>
                    <a:prstClr val="black"/>
                  </a:solidFill>
                  <a:latin typeface="Calibri"/>
                </a:rPr>
                <a:t>5</a:t>
              </a:r>
              <a:r>
                <a:rPr lang="en-US" sz="1400" b="1" kern="0" baseline="30000" dirty="0">
                  <a:solidFill>
                    <a:prstClr val="black"/>
                  </a:solidFill>
                  <a:latin typeface="Calibri"/>
                </a:rPr>
                <a:t>m</a:t>
              </a:r>
              <a:r>
                <a:rPr lang="en-US" sz="1400" b="1" kern="0" dirty="0">
                  <a:solidFill>
                    <a:prstClr val="black"/>
                  </a:solidFill>
                  <a:latin typeface="Calibri"/>
                </a:rPr>
                <a:t>C</a:t>
              </a:r>
              <a:endParaRPr lang="en-US" b="1" kern="0" baseline="-25000" dirty="0">
                <a:solidFill>
                  <a:prstClr val="black"/>
                </a:solidFill>
                <a:latin typeface="Calibri"/>
              </a:endParaRPr>
            </a:p>
          </p:txBody>
        </p:sp>
      </p:grpSp>
      <p:grpSp>
        <p:nvGrpSpPr>
          <p:cNvPr id="53257" name="Group 35">
            <a:extLst>
              <a:ext uri="{FF2B5EF4-FFF2-40B4-BE49-F238E27FC236}">
                <a16:creationId xmlns:a16="http://schemas.microsoft.com/office/drawing/2014/main" id="{2D364966-5575-40CF-97DA-A776C46E85D6}"/>
              </a:ext>
            </a:extLst>
          </p:cNvPr>
          <p:cNvGrpSpPr>
            <a:grpSpLocks/>
          </p:cNvGrpSpPr>
          <p:nvPr/>
        </p:nvGrpSpPr>
        <p:grpSpPr bwMode="auto">
          <a:xfrm>
            <a:off x="1611314" y="1844676"/>
            <a:ext cx="5280025" cy="3762375"/>
            <a:chOff x="2414136" y="2996952"/>
            <a:chExt cx="4356212" cy="3194831"/>
          </a:xfrm>
        </p:grpSpPr>
        <p:sp>
          <p:nvSpPr>
            <p:cNvPr id="37" name="Obdélník 1">
              <a:extLst>
                <a:ext uri="{FF2B5EF4-FFF2-40B4-BE49-F238E27FC236}">
                  <a16:creationId xmlns:a16="http://schemas.microsoft.com/office/drawing/2014/main" id="{8B095EE4-97BC-456F-9C30-EB1A91725719}"/>
                </a:ext>
              </a:extLst>
            </p:cNvPr>
            <p:cNvSpPr/>
            <p:nvPr/>
          </p:nvSpPr>
          <p:spPr>
            <a:xfrm>
              <a:off x="2414136" y="2996952"/>
              <a:ext cx="2158460" cy="3194831"/>
            </a:xfrm>
            <a:prstGeom prst="rect">
              <a:avLst/>
            </a:prstGeom>
            <a:gradFill>
              <a:gsLst>
                <a:gs pos="0">
                  <a:srgbClr val="4BACC6">
                    <a:lumMod val="20000"/>
                    <a:lumOff val="80000"/>
                  </a:srgbClr>
                </a:gs>
                <a:gs pos="100000">
                  <a:srgbClr val="4BACC6">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38" name="Obdélník 7">
              <a:extLst>
                <a:ext uri="{FF2B5EF4-FFF2-40B4-BE49-F238E27FC236}">
                  <a16:creationId xmlns:a16="http://schemas.microsoft.com/office/drawing/2014/main" id="{6DBA7E41-0AE3-4B3F-A4DF-FA385ACFEA22}"/>
                </a:ext>
              </a:extLst>
            </p:cNvPr>
            <p:cNvSpPr/>
            <p:nvPr/>
          </p:nvSpPr>
          <p:spPr>
            <a:xfrm>
              <a:off x="4563427" y="3018520"/>
              <a:ext cx="2206921" cy="3161131"/>
            </a:xfrm>
            <a:prstGeom prst="rect">
              <a:avLst/>
            </a:prstGeom>
            <a:gradFill>
              <a:gsLst>
                <a:gs pos="0">
                  <a:srgbClr val="C0504D">
                    <a:lumMod val="20000"/>
                    <a:lumOff val="80000"/>
                  </a:srgbClr>
                </a:gs>
                <a:gs pos="100000">
                  <a:srgbClr val="C0504D">
                    <a:lumMod val="75000"/>
                  </a:srgbClr>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cs-CZ" kern="0">
                <a:solidFill>
                  <a:prstClr val="white"/>
                </a:solidFill>
                <a:latin typeface="Calibri"/>
              </a:endParaRPr>
            </a:p>
          </p:txBody>
        </p:sp>
        <p:grpSp>
          <p:nvGrpSpPr>
            <p:cNvPr id="53261" name="Group 38">
              <a:extLst>
                <a:ext uri="{FF2B5EF4-FFF2-40B4-BE49-F238E27FC236}">
                  <a16:creationId xmlns:a16="http://schemas.microsoft.com/office/drawing/2014/main" id="{69BF78B1-0673-4F9F-8C09-21D1B5B73E24}"/>
                </a:ext>
              </a:extLst>
            </p:cNvPr>
            <p:cNvGrpSpPr>
              <a:grpSpLocks/>
            </p:cNvGrpSpPr>
            <p:nvPr/>
          </p:nvGrpSpPr>
          <p:grpSpPr bwMode="auto">
            <a:xfrm>
              <a:off x="2915816" y="3495675"/>
              <a:ext cx="1516312" cy="1013445"/>
              <a:chOff x="2915816" y="3448050"/>
              <a:chExt cx="1516312" cy="1013445"/>
            </a:xfrm>
          </p:grpSpPr>
          <p:grpSp>
            <p:nvGrpSpPr>
              <p:cNvPr id="53422" name="Group 199">
                <a:extLst>
                  <a:ext uri="{FF2B5EF4-FFF2-40B4-BE49-F238E27FC236}">
                    <a16:creationId xmlns:a16="http://schemas.microsoft.com/office/drawing/2014/main" id="{1F14FCDE-C4B9-412A-8ED1-7B80FAD37A68}"/>
                  </a:ext>
                </a:extLst>
              </p:cNvPr>
              <p:cNvGrpSpPr>
                <a:grpSpLocks/>
              </p:cNvGrpSpPr>
              <p:nvPr/>
            </p:nvGrpSpPr>
            <p:grpSpPr bwMode="auto">
              <a:xfrm flipV="1">
                <a:off x="2915816" y="4221088"/>
                <a:ext cx="1516312" cy="240407"/>
                <a:chOff x="2962725" y="3933056"/>
                <a:chExt cx="1516312" cy="240407"/>
              </a:xfrm>
            </p:grpSpPr>
            <p:cxnSp>
              <p:nvCxnSpPr>
                <p:cNvPr id="53454" name="Straight Connector 231">
                  <a:extLst>
                    <a:ext uri="{FF2B5EF4-FFF2-40B4-BE49-F238E27FC236}">
                      <a16:creationId xmlns:a16="http://schemas.microsoft.com/office/drawing/2014/main" id="{75CF21C5-D537-4565-996E-FD0029611E5F}"/>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455" name="Group 232">
                  <a:extLst>
                    <a:ext uri="{FF2B5EF4-FFF2-40B4-BE49-F238E27FC236}">
                      <a16:creationId xmlns:a16="http://schemas.microsoft.com/office/drawing/2014/main" id="{2E2D5531-8A58-4B9E-9A40-AB46D58B94BE}"/>
                    </a:ext>
                  </a:extLst>
                </p:cNvPr>
                <p:cNvGrpSpPr>
                  <a:grpSpLocks/>
                </p:cNvGrpSpPr>
                <p:nvPr/>
              </p:nvGrpSpPr>
              <p:grpSpPr bwMode="auto">
                <a:xfrm>
                  <a:off x="3059832" y="3933056"/>
                  <a:ext cx="72008" cy="240407"/>
                  <a:chOff x="3059832" y="3955916"/>
                  <a:chExt cx="72008" cy="240407"/>
                </a:xfrm>
              </p:grpSpPr>
              <p:cxnSp>
                <p:nvCxnSpPr>
                  <p:cNvPr id="53474" name="Straight Connector 251">
                    <a:extLst>
                      <a:ext uri="{FF2B5EF4-FFF2-40B4-BE49-F238E27FC236}">
                        <a16:creationId xmlns:a16="http://schemas.microsoft.com/office/drawing/2014/main" id="{E2C01608-927D-44F3-B5E4-2F2243105A67}"/>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53" name="Oval 252">
                    <a:extLst>
                      <a:ext uri="{FF2B5EF4-FFF2-40B4-BE49-F238E27FC236}">
                        <a16:creationId xmlns:a16="http://schemas.microsoft.com/office/drawing/2014/main" id="{435A5EB3-6A50-4A14-8792-DE969EFEC63A}"/>
                      </a:ext>
                    </a:extLst>
                  </p:cNvPr>
                  <p:cNvSpPr/>
                  <p:nvPr/>
                </p:nvSpPr>
                <p:spPr>
                  <a:xfrm>
                    <a:off x="3059599" y="4114662"/>
                    <a:ext cx="72036"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56" name="Group 233">
                  <a:extLst>
                    <a:ext uri="{FF2B5EF4-FFF2-40B4-BE49-F238E27FC236}">
                      <a16:creationId xmlns:a16="http://schemas.microsoft.com/office/drawing/2014/main" id="{5049CE2B-F9CD-4530-925C-81447F948A2D}"/>
                    </a:ext>
                  </a:extLst>
                </p:cNvPr>
                <p:cNvGrpSpPr>
                  <a:grpSpLocks/>
                </p:cNvGrpSpPr>
                <p:nvPr/>
              </p:nvGrpSpPr>
              <p:grpSpPr bwMode="auto">
                <a:xfrm>
                  <a:off x="3315479" y="3933056"/>
                  <a:ext cx="72008" cy="240407"/>
                  <a:chOff x="3059832" y="3955916"/>
                  <a:chExt cx="72008" cy="240407"/>
                </a:xfrm>
              </p:grpSpPr>
              <p:cxnSp>
                <p:nvCxnSpPr>
                  <p:cNvPr id="53472" name="Straight Connector 249">
                    <a:extLst>
                      <a:ext uri="{FF2B5EF4-FFF2-40B4-BE49-F238E27FC236}">
                        <a16:creationId xmlns:a16="http://schemas.microsoft.com/office/drawing/2014/main" id="{8F8465A0-64EA-45FB-A127-F37168A0A11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51" name="Oval 250">
                    <a:extLst>
                      <a:ext uri="{FF2B5EF4-FFF2-40B4-BE49-F238E27FC236}">
                        <a16:creationId xmlns:a16="http://schemas.microsoft.com/office/drawing/2014/main" id="{06B5BE03-3723-4D74-8DBB-B5A19451D9AC}"/>
                      </a:ext>
                    </a:extLst>
                  </p:cNvPr>
                  <p:cNvSpPr/>
                  <p:nvPr/>
                </p:nvSpPr>
                <p:spPr>
                  <a:xfrm>
                    <a:off x="3059352" y="4114662"/>
                    <a:ext cx="72035"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57" name="Group 234">
                  <a:extLst>
                    <a:ext uri="{FF2B5EF4-FFF2-40B4-BE49-F238E27FC236}">
                      <a16:creationId xmlns:a16="http://schemas.microsoft.com/office/drawing/2014/main" id="{298B273E-BA06-448E-974A-6DFECD31324A}"/>
                    </a:ext>
                  </a:extLst>
                </p:cNvPr>
                <p:cNvGrpSpPr>
                  <a:grpSpLocks/>
                </p:cNvGrpSpPr>
                <p:nvPr/>
              </p:nvGrpSpPr>
              <p:grpSpPr bwMode="auto">
                <a:xfrm>
                  <a:off x="3509025" y="3933056"/>
                  <a:ext cx="72008" cy="240407"/>
                  <a:chOff x="3059832" y="3955916"/>
                  <a:chExt cx="72008" cy="240407"/>
                </a:xfrm>
              </p:grpSpPr>
              <p:cxnSp>
                <p:nvCxnSpPr>
                  <p:cNvPr id="53470" name="Straight Connector 247">
                    <a:extLst>
                      <a:ext uri="{FF2B5EF4-FFF2-40B4-BE49-F238E27FC236}">
                        <a16:creationId xmlns:a16="http://schemas.microsoft.com/office/drawing/2014/main" id="{BC8E08BD-6626-490C-9492-82A80B16309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9" name="Oval 248">
                    <a:extLst>
                      <a:ext uri="{FF2B5EF4-FFF2-40B4-BE49-F238E27FC236}">
                        <a16:creationId xmlns:a16="http://schemas.microsoft.com/office/drawing/2014/main" id="{67644CC8-8463-4A44-A983-D9BFDB2D6D7D}"/>
                      </a:ext>
                    </a:extLst>
                  </p:cNvPr>
                  <p:cNvSpPr/>
                  <p:nvPr/>
                </p:nvSpPr>
                <p:spPr>
                  <a:xfrm>
                    <a:off x="3059648" y="4114662"/>
                    <a:ext cx="72035"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58" name="Group 235">
                  <a:extLst>
                    <a:ext uri="{FF2B5EF4-FFF2-40B4-BE49-F238E27FC236}">
                      <a16:creationId xmlns:a16="http://schemas.microsoft.com/office/drawing/2014/main" id="{E7C74A2F-FFB0-4A15-9F0E-C22E591BF297}"/>
                    </a:ext>
                  </a:extLst>
                </p:cNvPr>
                <p:cNvGrpSpPr>
                  <a:grpSpLocks/>
                </p:cNvGrpSpPr>
                <p:nvPr/>
              </p:nvGrpSpPr>
              <p:grpSpPr bwMode="auto">
                <a:xfrm>
                  <a:off x="3707904" y="3933056"/>
                  <a:ext cx="72008" cy="240407"/>
                  <a:chOff x="3059832" y="3955916"/>
                  <a:chExt cx="72008" cy="240407"/>
                </a:xfrm>
              </p:grpSpPr>
              <p:cxnSp>
                <p:nvCxnSpPr>
                  <p:cNvPr id="53468" name="Straight Connector 245">
                    <a:extLst>
                      <a:ext uri="{FF2B5EF4-FFF2-40B4-BE49-F238E27FC236}">
                        <a16:creationId xmlns:a16="http://schemas.microsoft.com/office/drawing/2014/main" id="{10C7189A-3630-4E36-874D-68C64D068ED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7" name="Oval 246">
                    <a:extLst>
                      <a:ext uri="{FF2B5EF4-FFF2-40B4-BE49-F238E27FC236}">
                        <a16:creationId xmlns:a16="http://schemas.microsoft.com/office/drawing/2014/main" id="{6200D924-E675-4781-B8E9-8F8B7B542F47}"/>
                      </a:ext>
                    </a:extLst>
                  </p:cNvPr>
                  <p:cNvSpPr/>
                  <p:nvPr/>
                </p:nvSpPr>
                <p:spPr>
                  <a:xfrm>
                    <a:off x="3059851" y="4114662"/>
                    <a:ext cx="72035"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59" name="Group 236">
                  <a:extLst>
                    <a:ext uri="{FF2B5EF4-FFF2-40B4-BE49-F238E27FC236}">
                      <a16:creationId xmlns:a16="http://schemas.microsoft.com/office/drawing/2014/main" id="{49DEBA7B-F8F3-4341-8D9F-9771F88C0284}"/>
                    </a:ext>
                  </a:extLst>
                </p:cNvPr>
                <p:cNvGrpSpPr>
                  <a:grpSpLocks/>
                </p:cNvGrpSpPr>
                <p:nvPr/>
              </p:nvGrpSpPr>
              <p:grpSpPr bwMode="auto">
                <a:xfrm>
                  <a:off x="3933453" y="3933056"/>
                  <a:ext cx="72008" cy="240407"/>
                  <a:chOff x="3059832" y="3955916"/>
                  <a:chExt cx="72008" cy="240407"/>
                </a:xfrm>
              </p:grpSpPr>
              <p:cxnSp>
                <p:nvCxnSpPr>
                  <p:cNvPr id="53466" name="Straight Connector 243">
                    <a:extLst>
                      <a:ext uri="{FF2B5EF4-FFF2-40B4-BE49-F238E27FC236}">
                        <a16:creationId xmlns:a16="http://schemas.microsoft.com/office/drawing/2014/main" id="{91ED977E-E441-479E-B7F8-2ED7EB1CD6B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5" name="Oval 244">
                    <a:extLst>
                      <a:ext uri="{FF2B5EF4-FFF2-40B4-BE49-F238E27FC236}">
                        <a16:creationId xmlns:a16="http://schemas.microsoft.com/office/drawing/2014/main" id="{DC39F29A-86C4-4377-9696-468CCB11BE0A}"/>
                      </a:ext>
                    </a:extLst>
                  </p:cNvPr>
                  <p:cNvSpPr/>
                  <p:nvPr/>
                </p:nvSpPr>
                <p:spPr>
                  <a:xfrm>
                    <a:off x="3059578" y="4114662"/>
                    <a:ext cx="72035"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60" name="Group 237">
                  <a:extLst>
                    <a:ext uri="{FF2B5EF4-FFF2-40B4-BE49-F238E27FC236}">
                      <a16:creationId xmlns:a16="http://schemas.microsoft.com/office/drawing/2014/main" id="{6C02B947-70B8-40C3-B364-19253ECF4C08}"/>
                    </a:ext>
                  </a:extLst>
                </p:cNvPr>
                <p:cNvGrpSpPr>
                  <a:grpSpLocks/>
                </p:cNvGrpSpPr>
                <p:nvPr/>
              </p:nvGrpSpPr>
              <p:grpSpPr bwMode="auto">
                <a:xfrm>
                  <a:off x="4085853" y="3933056"/>
                  <a:ext cx="72008" cy="240407"/>
                  <a:chOff x="3059832" y="3955916"/>
                  <a:chExt cx="72008" cy="240407"/>
                </a:xfrm>
              </p:grpSpPr>
              <p:cxnSp>
                <p:nvCxnSpPr>
                  <p:cNvPr id="53464" name="Straight Connector 241">
                    <a:extLst>
                      <a:ext uri="{FF2B5EF4-FFF2-40B4-BE49-F238E27FC236}">
                        <a16:creationId xmlns:a16="http://schemas.microsoft.com/office/drawing/2014/main" id="{35C0FD06-1FC9-4ABB-B8AC-E59A39CAF465}"/>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3" name="Oval 242">
                    <a:extLst>
                      <a:ext uri="{FF2B5EF4-FFF2-40B4-BE49-F238E27FC236}">
                        <a16:creationId xmlns:a16="http://schemas.microsoft.com/office/drawing/2014/main" id="{98F61712-9DE3-4C6E-80BC-1058D55BEF5E}"/>
                      </a:ext>
                    </a:extLst>
                  </p:cNvPr>
                  <p:cNvSpPr/>
                  <p:nvPr/>
                </p:nvSpPr>
                <p:spPr>
                  <a:xfrm>
                    <a:off x="3060418" y="4114662"/>
                    <a:ext cx="72036"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61" name="Group 238">
                  <a:extLst>
                    <a:ext uri="{FF2B5EF4-FFF2-40B4-BE49-F238E27FC236}">
                      <a16:creationId xmlns:a16="http://schemas.microsoft.com/office/drawing/2014/main" id="{A6596BEB-631C-440C-90D5-E2E813799D25}"/>
                    </a:ext>
                  </a:extLst>
                </p:cNvPr>
                <p:cNvGrpSpPr>
                  <a:grpSpLocks/>
                </p:cNvGrpSpPr>
                <p:nvPr/>
              </p:nvGrpSpPr>
              <p:grpSpPr bwMode="auto">
                <a:xfrm>
                  <a:off x="4293493" y="3933056"/>
                  <a:ext cx="72008" cy="240407"/>
                  <a:chOff x="3059832" y="3955916"/>
                  <a:chExt cx="72008" cy="240407"/>
                </a:xfrm>
              </p:grpSpPr>
              <p:cxnSp>
                <p:nvCxnSpPr>
                  <p:cNvPr id="53462" name="Straight Connector 239">
                    <a:extLst>
                      <a:ext uri="{FF2B5EF4-FFF2-40B4-BE49-F238E27FC236}">
                        <a16:creationId xmlns:a16="http://schemas.microsoft.com/office/drawing/2014/main" id="{4CDD3654-B5F9-45BA-9C73-5E860F1AF499}"/>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41" name="Oval 240">
                    <a:extLst>
                      <a:ext uri="{FF2B5EF4-FFF2-40B4-BE49-F238E27FC236}">
                        <a16:creationId xmlns:a16="http://schemas.microsoft.com/office/drawing/2014/main" id="{A4F35C6B-40D5-4024-ADEA-361E0D2F0F02}"/>
                      </a:ext>
                    </a:extLst>
                  </p:cNvPr>
                  <p:cNvSpPr/>
                  <p:nvPr/>
                </p:nvSpPr>
                <p:spPr>
                  <a:xfrm>
                    <a:off x="3059717" y="4114662"/>
                    <a:ext cx="72036" cy="78186"/>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sp>
            <p:nvSpPr>
              <p:cNvPr id="201" name="Freeform 200">
                <a:extLst>
                  <a:ext uri="{FF2B5EF4-FFF2-40B4-BE49-F238E27FC236}">
                    <a16:creationId xmlns:a16="http://schemas.microsoft.com/office/drawing/2014/main" id="{E0F60656-83F4-4D09-9F23-45B392BCFB6A}"/>
                  </a:ext>
                </a:extLst>
              </p:cNvPr>
              <p:cNvSpPr/>
              <p:nvPr/>
            </p:nvSpPr>
            <p:spPr>
              <a:xfrm>
                <a:off x="2915768" y="3717704"/>
                <a:ext cx="872290" cy="218381"/>
              </a:xfrm>
              <a:custGeom>
                <a:avLst/>
                <a:gdLst>
                  <a:gd name="connsiteX0" fmla="*/ 110029 w 578980"/>
                  <a:gd name="connsiteY0" fmla="*/ 190219 h 191972"/>
                  <a:gd name="connsiteX1" fmla="*/ 1444 w 578980"/>
                  <a:gd name="connsiteY1" fmla="*/ 182599 h 191972"/>
                  <a:gd name="connsiteX2" fmla="*/ 54784 w 578980"/>
                  <a:gd name="connsiteY2" fmla="*/ 117829 h 191972"/>
                  <a:gd name="connsiteX3" fmla="*/ 155749 w 578980"/>
                  <a:gd name="connsiteY3" fmla="*/ 47344 h 191972"/>
                  <a:gd name="connsiteX4" fmla="*/ 256714 w 578980"/>
                  <a:gd name="connsiteY4" fmla="*/ 68299 h 191972"/>
                  <a:gd name="connsiteX5" fmla="*/ 353869 w 578980"/>
                  <a:gd name="connsiteY5" fmla="*/ 3529 h 191972"/>
                  <a:gd name="connsiteX6" fmla="*/ 454834 w 578980"/>
                  <a:gd name="connsiteY6" fmla="*/ 30199 h 191972"/>
                  <a:gd name="connsiteX7" fmla="*/ 534844 w 578980"/>
                  <a:gd name="connsiteY7" fmla="*/ 1624 h 191972"/>
                  <a:gd name="connsiteX8" fmla="*/ 578659 w 578980"/>
                  <a:gd name="connsiteY8" fmla="*/ 89254 h 191972"/>
                  <a:gd name="connsiteX9" fmla="*/ 546274 w 578980"/>
                  <a:gd name="connsiteY9" fmla="*/ 173074 h 191972"/>
                  <a:gd name="connsiteX10" fmla="*/ 409114 w 578980"/>
                  <a:gd name="connsiteY10" fmla="*/ 163549 h 191972"/>
                  <a:gd name="connsiteX11" fmla="*/ 231949 w 578980"/>
                  <a:gd name="connsiteY11" fmla="*/ 169264 h 191972"/>
                  <a:gd name="connsiteX12" fmla="*/ 110029 w 578980"/>
                  <a:gd name="connsiteY12" fmla="*/ 190219 h 191972"/>
                  <a:gd name="connsiteX0" fmla="*/ 110029 w 578980"/>
                  <a:gd name="connsiteY0" fmla="*/ 190219 h 190791"/>
                  <a:gd name="connsiteX1" fmla="*/ 1444 w 578980"/>
                  <a:gd name="connsiteY1" fmla="*/ 182599 h 190791"/>
                  <a:gd name="connsiteX2" fmla="*/ 54784 w 578980"/>
                  <a:gd name="connsiteY2" fmla="*/ 117829 h 190791"/>
                  <a:gd name="connsiteX3" fmla="*/ 155749 w 578980"/>
                  <a:gd name="connsiteY3" fmla="*/ 47344 h 190791"/>
                  <a:gd name="connsiteX4" fmla="*/ 256714 w 578980"/>
                  <a:gd name="connsiteY4" fmla="*/ 68299 h 190791"/>
                  <a:gd name="connsiteX5" fmla="*/ 353869 w 578980"/>
                  <a:gd name="connsiteY5" fmla="*/ 3529 h 190791"/>
                  <a:gd name="connsiteX6" fmla="*/ 454834 w 578980"/>
                  <a:gd name="connsiteY6" fmla="*/ 30199 h 190791"/>
                  <a:gd name="connsiteX7" fmla="*/ 534844 w 578980"/>
                  <a:gd name="connsiteY7" fmla="*/ 1624 h 190791"/>
                  <a:gd name="connsiteX8" fmla="*/ 578659 w 578980"/>
                  <a:gd name="connsiteY8" fmla="*/ 89254 h 190791"/>
                  <a:gd name="connsiteX9" fmla="*/ 546274 w 578980"/>
                  <a:gd name="connsiteY9" fmla="*/ 173074 h 190791"/>
                  <a:gd name="connsiteX10" fmla="*/ 409114 w 578980"/>
                  <a:gd name="connsiteY10" fmla="*/ 163549 h 190791"/>
                  <a:gd name="connsiteX11" fmla="*/ 269067 w 578980"/>
                  <a:gd name="connsiteY11" fmla="*/ 185853 h 190791"/>
                  <a:gd name="connsiteX12" fmla="*/ 110029 w 578980"/>
                  <a:gd name="connsiteY12" fmla="*/ 190219 h 190791"/>
                  <a:gd name="connsiteX0" fmla="*/ 110029 w 578908"/>
                  <a:gd name="connsiteY0" fmla="*/ 190219 h 190791"/>
                  <a:gd name="connsiteX1" fmla="*/ 1444 w 578908"/>
                  <a:gd name="connsiteY1" fmla="*/ 182599 h 190791"/>
                  <a:gd name="connsiteX2" fmla="*/ 54784 w 578908"/>
                  <a:gd name="connsiteY2" fmla="*/ 117829 h 190791"/>
                  <a:gd name="connsiteX3" fmla="*/ 155749 w 578908"/>
                  <a:gd name="connsiteY3" fmla="*/ 47344 h 190791"/>
                  <a:gd name="connsiteX4" fmla="*/ 256714 w 578908"/>
                  <a:gd name="connsiteY4" fmla="*/ 68299 h 190791"/>
                  <a:gd name="connsiteX5" fmla="*/ 353869 w 578908"/>
                  <a:gd name="connsiteY5" fmla="*/ 3529 h 190791"/>
                  <a:gd name="connsiteX6" fmla="*/ 454834 w 578908"/>
                  <a:gd name="connsiteY6" fmla="*/ 30199 h 190791"/>
                  <a:gd name="connsiteX7" fmla="*/ 534844 w 578908"/>
                  <a:gd name="connsiteY7" fmla="*/ 1624 h 190791"/>
                  <a:gd name="connsiteX8" fmla="*/ 578659 w 578908"/>
                  <a:gd name="connsiteY8" fmla="*/ 89254 h 190791"/>
                  <a:gd name="connsiteX9" fmla="*/ 546274 w 578908"/>
                  <a:gd name="connsiteY9" fmla="*/ 173074 h 190791"/>
                  <a:gd name="connsiteX10" fmla="*/ 425986 w 578908"/>
                  <a:gd name="connsiteY10" fmla="*/ 181797 h 190791"/>
                  <a:gd name="connsiteX11" fmla="*/ 269067 w 578908"/>
                  <a:gd name="connsiteY11" fmla="*/ 185853 h 190791"/>
                  <a:gd name="connsiteX12" fmla="*/ 110029 w 578908"/>
                  <a:gd name="connsiteY12" fmla="*/ 190219 h 190791"/>
                  <a:gd name="connsiteX0" fmla="*/ 110029 w 581264"/>
                  <a:gd name="connsiteY0" fmla="*/ 190219 h 190791"/>
                  <a:gd name="connsiteX1" fmla="*/ 1444 w 581264"/>
                  <a:gd name="connsiteY1" fmla="*/ 182599 h 190791"/>
                  <a:gd name="connsiteX2" fmla="*/ 54784 w 581264"/>
                  <a:gd name="connsiteY2" fmla="*/ 117829 h 190791"/>
                  <a:gd name="connsiteX3" fmla="*/ 155749 w 581264"/>
                  <a:gd name="connsiteY3" fmla="*/ 47344 h 190791"/>
                  <a:gd name="connsiteX4" fmla="*/ 256714 w 581264"/>
                  <a:gd name="connsiteY4" fmla="*/ 68299 h 190791"/>
                  <a:gd name="connsiteX5" fmla="*/ 353869 w 581264"/>
                  <a:gd name="connsiteY5" fmla="*/ 3529 h 190791"/>
                  <a:gd name="connsiteX6" fmla="*/ 454834 w 581264"/>
                  <a:gd name="connsiteY6" fmla="*/ 30199 h 190791"/>
                  <a:gd name="connsiteX7" fmla="*/ 534844 w 581264"/>
                  <a:gd name="connsiteY7" fmla="*/ 1624 h 190791"/>
                  <a:gd name="connsiteX8" fmla="*/ 578659 w 581264"/>
                  <a:gd name="connsiteY8" fmla="*/ 89254 h 190791"/>
                  <a:gd name="connsiteX9" fmla="*/ 559772 w 581264"/>
                  <a:gd name="connsiteY9" fmla="*/ 178051 h 190791"/>
                  <a:gd name="connsiteX10" fmla="*/ 425986 w 581264"/>
                  <a:gd name="connsiteY10" fmla="*/ 181797 h 190791"/>
                  <a:gd name="connsiteX11" fmla="*/ 269067 w 581264"/>
                  <a:gd name="connsiteY11" fmla="*/ 185853 h 190791"/>
                  <a:gd name="connsiteX12" fmla="*/ 110029 w 581264"/>
                  <a:gd name="connsiteY12" fmla="*/ 190219 h 19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64" h="190791">
                    <a:moveTo>
                      <a:pt x="110029" y="190219"/>
                    </a:moveTo>
                    <a:cubicBezTo>
                      <a:pt x="65425" y="189677"/>
                      <a:pt x="10651" y="194664"/>
                      <a:pt x="1444" y="182599"/>
                    </a:cubicBezTo>
                    <a:cubicBezTo>
                      <a:pt x="-7764" y="170534"/>
                      <a:pt x="29066" y="140371"/>
                      <a:pt x="54784" y="117829"/>
                    </a:cubicBezTo>
                    <a:cubicBezTo>
                      <a:pt x="80501" y="95286"/>
                      <a:pt x="122094" y="55599"/>
                      <a:pt x="155749" y="47344"/>
                    </a:cubicBezTo>
                    <a:cubicBezTo>
                      <a:pt x="189404" y="39089"/>
                      <a:pt x="223694" y="75601"/>
                      <a:pt x="256714" y="68299"/>
                    </a:cubicBezTo>
                    <a:cubicBezTo>
                      <a:pt x="289734" y="60997"/>
                      <a:pt x="320849" y="9879"/>
                      <a:pt x="353869" y="3529"/>
                    </a:cubicBezTo>
                    <a:cubicBezTo>
                      <a:pt x="386889" y="-2821"/>
                      <a:pt x="424672" y="30516"/>
                      <a:pt x="454834" y="30199"/>
                    </a:cubicBezTo>
                    <a:cubicBezTo>
                      <a:pt x="484996" y="29882"/>
                      <a:pt x="514207" y="-8219"/>
                      <a:pt x="534844" y="1624"/>
                    </a:cubicBezTo>
                    <a:cubicBezTo>
                      <a:pt x="555482" y="11466"/>
                      <a:pt x="574504" y="59850"/>
                      <a:pt x="578659" y="89254"/>
                    </a:cubicBezTo>
                    <a:cubicBezTo>
                      <a:pt x="582814" y="118658"/>
                      <a:pt x="585217" y="162627"/>
                      <a:pt x="559772" y="178051"/>
                    </a:cubicBezTo>
                    <a:cubicBezTo>
                      <a:pt x="534327" y="193475"/>
                      <a:pt x="478373" y="182432"/>
                      <a:pt x="425986" y="181797"/>
                    </a:cubicBezTo>
                    <a:cubicBezTo>
                      <a:pt x="373599" y="181162"/>
                      <a:pt x="321726" y="184449"/>
                      <a:pt x="269067" y="185853"/>
                    </a:cubicBezTo>
                    <a:cubicBezTo>
                      <a:pt x="216408" y="187257"/>
                      <a:pt x="154633" y="190761"/>
                      <a:pt x="110029" y="190219"/>
                    </a:cubicBezTo>
                    <a:close/>
                  </a:path>
                </a:pathLst>
              </a:custGeom>
              <a:solidFill>
                <a:srgbClr val="8064A2"/>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nvGrpSpPr>
              <p:cNvPr id="53424" name="Group 201">
                <a:extLst>
                  <a:ext uri="{FF2B5EF4-FFF2-40B4-BE49-F238E27FC236}">
                    <a16:creationId xmlns:a16="http://schemas.microsoft.com/office/drawing/2014/main" id="{87E52576-1906-4B22-81FE-9867F145994F}"/>
                  </a:ext>
                </a:extLst>
              </p:cNvPr>
              <p:cNvGrpSpPr>
                <a:grpSpLocks/>
              </p:cNvGrpSpPr>
              <p:nvPr/>
            </p:nvGrpSpPr>
            <p:grpSpPr bwMode="auto">
              <a:xfrm>
                <a:off x="2915816" y="3790950"/>
                <a:ext cx="1516312" cy="382513"/>
                <a:chOff x="2915816" y="3790950"/>
                <a:chExt cx="1516312" cy="382513"/>
              </a:xfrm>
            </p:grpSpPr>
            <p:cxnSp>
              <p:nvCxnSpPr>
                <p:cNvPr id="53429" name="Straight Connector 206">
                  <a:extLst>
                    <a:ext uri="{FF2B5EF4-FFF2-40B4-BE49-F238E27FC236}">
                      <a16:creationId xmlns:a16="http://schemas.microsoft.com/office/drawing/2014/main" id="{B761F36B-2A5F-40F6-B6C5-4171F0042298}"/>
                    </a:ext>
                  </a:extLst>
                </p:cNvPr>
                <p:cNvCxnSpPr>
                  <a:cxnSpLocks noChangeShapeType="1"/>
                </p:cNvCxnSpPr>
                <p:nvPr/>
              </p:nvCxnSpPr>
              <p:spPr bwMode="auto">
                <a:xfrm>
                  <a:off x="3821440" y="3790950"/>
                  <a:ext cx="0" cy="142106"/>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53430" name="Straight Connector 207">
                  <a:extLst>
                    <a:ext uri="{FF2B5EF4-FFF2-40B4-BE49-F238E27FC236}">
                      <a16:creationId xmlns:a16="http://schemas.microsoft.com/office/drawing/2014/main" id="{B93A9397-19CA-48C2-BEEA-4544DD765110}"/>
                    </a:ext>
                  </a:extLst>
                </p:cNvPr>
                <p:cNvCxnSpPr>
                  <a:cxnSpLocks noChangeShapeType="1"/>
                </p:cNvCxnSpPr>
                <p:nvPr/>
              </p:nvCxnSpPr>
              <p:spPr bwMode="auto">
                <a:xfrm>
                  <a:off x="3808105" y="3790950"/>
                  <a:ext cx="230839" cy="0"/>
                </a:xfrm>
                <a:prstGeom prst="line">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3431" name="Group 208">
                  <a:extLst>
                    <a:ext uri="{FF2B5EF4-FFF2-40B4-BE49-F238E27FC236}">
                      <a16:creationId xmlns:a16="http://schemas.microsoft.com/office/drawing/2014/main" id="{F03901F0-136E-403A-926C-2D606AF21464}"/>
                    </a:ext>
                  </a:extLst>
                </p:cNvPr>
                <p:cNvGrpSpPr>
                  <a:grpSpLocks/>
                </p:cNvGrpSpPr>
                <p:nvPr/>
              </p:nvGrpSpPr>
              <p:grpSpPr bwMode="auto">
                <a:xfrm>
                  <a:off x="2915816" y="3933056"/>
                  <a:ext cx="1516312" cy="240407"/>
                  <a:chOff x="2962725" y="3933056"/>
                  <a:chExt cx="1516312" cy="240407"/>
                </a:xfrm>
              </p:grpSpPr>
              <p:cxnSp>
                <p:nvCxnSpPr>
                  <p:cNvPr id="53432" name="Straight Connector 209">
                    <a:extLst>
                      <a:ext uri="{FF2B5EF4-FFF2-40B4-BE49-F238E27FC236}">
                        <a16:creationId xmlns:a16="http://schemas.microsoft.com/office/drawing/2014/main" id="{2A41CAD5-4BCE-471C-87A2-5977B0898BB7}"/>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433" name="Group 210">
                    <a:extLst>
                      <a:ext uri="{FF2B5EF4-FFF2-40B4-BE49-F238E27FC236}">
                        <a16:creationId xmlns:a16="http://schemas.microsoft.com/office/drawing/2014/main" id="{27D0B052-5737-4F34-B207-7DC0E51256D9}"/>
                      </a:ext>
                    </a:extLst>
                  </p:cNvPr>
                  <p:cNvGrpSpPr>
                    <a:grpSpLocks/>
                  </p:cNvGrpSpPr>
                  <p:nvPr/>
                </p:nvGrpSpPr>
                <p:grpSpPr bwMode="auto">
                  <a:xfrm>
                    <a:off x="3059832" y="3933056"/>
                    <a:ext cx="72008" cy="240407"/>
                    <a:chOff x="3059832" y="3955916"/>
                    <a:chExt cx="72008" cy="240407"/>
                  </a:xfrm>
                </p:grpSpPr>
                <p:cxnSp>
                  <p:nvCxnSpPr>
                    <p:cNvPr id="53452" name="Straight Connector 229">
                      <a:extLst>
                        <a:ext uri="{FF2B5EF4-FFF2-40B4-BE49-F238E27FC236}">
                          <a16:creationId xmlns:a16="http://schemas.microsoft.com/office/drawing/2014/main" id="{03F7854A-459F-4C1B-B45C-5B4605D42EF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31" name="Oval 230">
                      <a:extLst>
                        <a:ext uri="{FF2B5EF4-FFF2-40B4-BE49-F238E27FC236}">
                          <a16:creationId xmlns:a16="http://schemas.microsoft.com/office/drawing/2014/main" id="{4A6B939A-3480-41A2-BAD5-ACC1A2599A5D}"/>
                        </a:ext>
                      </a:extLst>
                    </p:cNvPr>
                    <p:cNvSpPr/>
                    <p:nvPr/>
                  </p:nvSpPr>
                  <p:spPr>
                    <a:xfrm>
                      <a:off x="3059599" y="4115317"/>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4" name="Group 211">
                    <a:extLst>
                      <a:ext uri="{FF2B5EF4-FFF2-40B4-BE49-F238E27FC236}">
                        <a16:creationId xmlns:a16="http://schemas.microsoft.com/office/drawing/2014/main" id="{CF1D7263-29D7-4C91-AEA1-A857F8E3995E}"/>
                      </a:ext>
                    </a:extLst>
                  </p:cNvPr>
                  <p:cNvGrpSpPr>
                    <a:grpSpLocks/>
                  </p:cNvGrpSpPr>
                  <p:nvPr/>
                </p:nvGrpSpPr>
                <p:grpSpPr bwMode="auto">
                  <a:xfrm>
                    <a:off x="3315479" y="3933056"/>
                    <a:ext cx="72008" cy="240407"/>
                    <a:chOff x="3059832" y="3955916"/>
                    <a:chExt cx="72008" cy="240407"/>
                  </a:xfrm>
                </p:grpSpPr>
                <p:cxnSp>
                  <p:nvCxnSpPr>
                    <p:cNvPr id="53450" name="Straight Connector 227">
                      <a:extLst>
                        <a:ext uri="{FF2B5EF4-FFF2-40B4-BE49-F238E27FC236}">
                          <a16:creationId xmlns:a16="http://schemas.microsoft.com/office/drawing/2014/main" id="{3A3A6933-DEFD-43CC-ACFF-C6C30DA0988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9" name="Oval 228">
                      <a:extLst>
                        <a:ext uri="{FF2B5EF4-FFF2-40B4-BE49-F238E27FC236}">
                          <a16:creationId xmlns:a16="http://schemas.microsoft.com/office/drawing/2014/main" id="{5C32C57A-AD2B-4C91-BF57-FB07D656C894}"/>
                        </a:ext>
                      </a:extLst>
                    </p:cNvPr>
                    <p:cNvSpPr/>
                    <p:nvPr/>
                  </p:nvSpPr>
                  <p:spPr>
                    <a:xfrm>
                      <a:off x="3059352" y="4115317"/>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5" name="Group 212">
                    <a:extLst>
                      <a:ext uri="{FF2B5EF4-FFF2-40B4-BE49-F238E27FC236}">
                        <a16:creationId xmlns:a16="http://schemas.microsoft.com/office/drawing/2014/main" id="{169DA1E6-51A8-4A40-AAE3-2D021CA43252}"/>
                      </a:ext>
                    </a:extLst>
                  </p:cNvPr>
                  <p:cNvGrpSpPr>
                    <a:grpSpLocks/>
                  </p:cNvGrpSpPr>
                  <p:nvPr/>
                </p:nvGrpSpPr>
                <p:grpSpPr bwMode="auto">
                  <a:xfrm>
                    <a:off x="3509025" y="3933056"/>
                    <a:ext cx="72008" cy="240407"/>
                    <a:chOff x="3059832" y="3955916"/>
                    <a:chExt cx="72008" cy="240407"/>
                  </a:xfrm>
                </p:grpSpPr>
                <p:cxnSp>
                  <p:nvCxnSpPr>
                    <p:cNvPr id="53448" name="Straight Connector 225">
                      <a:extLst>
                        <a:ext uri="{FF2B5EF4-FFF2-40B4-BE49-F238E27FC236}">
                          <a16:creationId xmlns:a16="http://schemas.microsoft.com/office/drawing/2014/main" id="{5329FB63-F48C-4986-A58F-37DB1C94717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7" name="Oval 226">
                      <a:extLst>
                        <a:ext uri="{FF2B5EF4-FFF2-40B4-BE49-F238E27FC236}">
                          <a16:creationId xmlns:a16="http://schemas.microsoft.com/office/drawing/2014/main" id="{5F5190A1-1DEB-4851-B144-002EF027CA19}"/>
                        </a:ext>
                      </a:extLst>
                    </p:cNvPr>
                    <p:cNvSpPr/>
                    <p:nvPr/>
                  </p:nvSpPr>
                  <p:spPr>
                    <a:xfrm>
                      <a:off x="3059648" y="4115317"/>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6" name="Group 213">
                    <a:extLst>
                      <a:ext uri="{FF2B5EF4-FFF2-40B4-BE49-F238E27FC236}">
                        <a16:creationId xmlns:a16="http://schemas.microsoft.com/office/drawing/2014/main" id="{EAF4A4EF-91D1-4C78-8E45-3945170AD869}"/>
                      </a:ext>
                    </a:extLst>
                  </p:cNvPr>
                  <p:cNvGrpSpPr>
                    <a:grpSpLocks/>
                  </p:cNvGrpSpPr>
                  <p:nvPr/>
                </p:nvGrpSpPr>
                <p:grpSpPr bwMode="auto">
                  <a:xfrm>
                    <a:off x="3707904" y="3933056"/>
                    <a:ext cx="72008" cy="240407"/>
                    <a:chOff x="3059832" y="3955916"/>
                    <a:chExt cx="72008" cy="240407"/>
                  </a:xfrm>
                </p:grpSpPr>
                <p:cxnSp>
                  <p:nvCxnSpPr>
                    <p:cNvPr id="53446" name="Straight Connector 223">
                      <a:extLst>
                        <a:ext uri="{FF2B5EF4-FFF2-40B4-BE49-F238E27FC236}">
                          <a16:creationId xmlns:a16="http://schemas.microsoft.com/office/drawing/2014/main" id="{3FE4D1FB-5D22-48E3-A4C8-DCC18544FB03}"/>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5" name="Oval 224">
                      <a:extLst>
                        <a:ext uri="{FF2B5EF4-FFF2-40B4-BE49-F238E27FC236}">
                          <a16:creationId xmlns:a16="http://schemas.microsoft.com/office/drawing/2014/main" id="{BE842CF9-A7D3-49C7-BED5-239EE551EBD4}"/>
                        </a:ext>
                      </a:extLst>
                    </p:cNvPr>
                    <p:cNvSpPr/>
                    <p:nvPr/>
                  </p:nvSpPr>
                  <p:spPr>
                    <a:xfrm>
                      <a:off x="3059851" y="4115317"/>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7" name="Group 214">
                    <a:extLst>
                      <a:ext uri="{FF2B5EF4-FFF2-40B4-BE49-F238E27FC236}">
                        <a16:creationId xmlns:a16="http://schemas.microsoft.com/office/drawing/2014/main" id="{06027B1F-FB40-48D8-A785-43C56523B950}"/>
                      </a:ext>
                    </a:extLst>
                  </p:cNvPr>
                  <p:cNvGrpSpPr>
                    <a:grpSpLocks/>
                  </p:cNvGrpSpPr>
                  <p:nvPr/>
                </p:nvGrpSpPr>
                <p:grpSpPr bwMode="auto">
                  <a:xfrm>
                    <a:off x="3933453" y="3933056"/>
                    <a:ext cx="72008" cy="240407"/>
                    <a:chOff x="3059832" y="3955916"/>
                    <a:chExt cx="72008" cy="240407"/>
                  </a:xfrm>
                </p:grpSpPr>
                <p:cxnSp>
                  <p:nvCxnSpPr>
                    <p:cNvPr id="53444" name="Straight Connector 221">
                      <a:extLst>
                        <a:ext uri="{FF2B5EF4-FFF2-40B4-BE49-F238E27FC236}">
                          <a16:creationId xmlns:a16="http://schemas.microsoft.com/office/drawing/2014/main" id="{2081915C-B850-4EC0-BCF4-068576933A20}"/>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3" name="Oval 222">
                      <a:extLst>
                        <a:ext uri="{FF2B5EF4-FFF2-40B4-BE49-F238E27FC236}">
                          <a16:creationId xmlns:a16="http://schemas.microsoft.com/office/drawing/2014/main" id="{C08E2564-F60B-498A-84B1-DE7C5F073270}"/>
                        </a:ext>
                      </a:extLst>
                    </p:cNvPr>
                    <p:cNvSpPr/>
                    <p:nvPr/>
                  </p:nvSpPr>
                  <p:spPr>
                    <a:xfrm>
                      <a:off x="3059578" y="4115317"/>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8" name="Group 215">
                    <a:extLst>
                      <a:ext uri="{FF2B5EF4-FFF2-40B4-BE49-F238E27FC236}">
                        <a16:creationId xmlns:a16="http://schemas.microsoft.com/office/drawing/2014/main" id="{3247A9F0-8C1F-4B8D-8E2C-A57E129EF516}"/>
                      </a:ext>
                    </a:extLst>
                  </p:cNvPr>
                  <p:cNvGrpSpPr>
                    <a:grpSpLocks/>
                  </p:cNvGrpSpPr>
                  <p:nvPr/>
                </p:nvGrpSpPr>
                <p:grpSpPr bwMode="auto">
                  <a:xfrm>
                    <a:off x="4085853" y="3933056"/>
                    <a:ext cx="72008" cy="240407"/>
                    <a:chOff x="3059832" y="3955916"/>
                    <a:chExt cx="72008" cy="240407"/>
                  </a:xfrm>
                </p:grpSpPr>
                <p:cxnSp>
                  <p:nvCxnSpPr>
                    <p:cNvPr id="53442" name="Straight Connector 219">
                      <a:extLst>
                        <a:ext uri="{FF2B5EF4-FFF2-40B4-BE49-F238E27FC236}">
                          <a16:creationId xmlns:a16="http://schemas.microsoft.com/office/drawing/2014/main" id="{BB2F95BE-93B0-42D4-BED3-13AA0D94D36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21" name="Oval 220">
                      <a:extLst>
                        <a:ext uri="{FF2B5EF4-FFF2-40B4-BE49-F238E27FC236}">
                          <a16:creationId xmlns:a16="http://schemas.microsoft.com/office/drawing/2014/main" id="{6B1CED04-1C2C-4AE8-91F7-32E12336951E}"/>
                        </a:ext>
                      </a:extLst>
                    </p:cNvPr>
                    <p:cNvSpPr/>
                    <p:nvPr/>
                  </p:nvSpPr>
                  <p:spPr>
                    <a:xfrm>
                      <a:off x="3060418" y="4115317"/>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39" name="Group 216">
                    <a:extLst>
                      <a:ext uri="{FF2B5EF4-FFF2-40B4-BE49-F238E27FC236}">
                        <a16:creationId xmlns:a16="http://schemas.microsoft.com/office/drawing/2014/main" id="{9D547484-D5EB-4CE3-8BA6-6CD0FBEF9BAB}"/>
                      </a:ext>
                    </a:extLst>
                  </p:cNvPr>
                  <p:cNvGrpSpPr>
                    <a:grpSpLocks/>
                  </p:cNvGrpSpPr>
                  <p:nvPr/>
                </p:nvGrpSpPr>
                <p:grpSpPr bwMode="auto">
                  <a:xfrm>
                    <a:off x="4293493" y="3933056"/>
                    <a:ext cx="72008" cy="240407"/>
                    <a:chOff x="3059832" y="3955916"/>
                    <a:chExt cx="72008" cy="240407"/>
                  </a:xfrm>
                </p:grpSpPr>
                <p:cxnSp>
                  <p:nvCxnSpPr>
                    <p:cNvPr id="53440" name="Straight Connector 217">
                      <a:extLst>
                        <a:ext uri="{FF2B5EF4-FFF2-40B4-BE49-F238E27FC236}">
                          <a16:creationId xmlns:a16="http://schemas.microsoft.com/office/drawing/2014/main" id="{03332909-44E8-4860-ABD5-A15D44A9CE15}"/>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219" name="Oval 218">
                      <a:extLst>
                        <a:ext uri="{FF2B5EF4-FFF2-40B4-BE49-F238E27FC236}">
                          <a16:creationId xmlns:a16="http://schemas.microsoft.com/office/drawing/2014/main" id="{3D7E36D1-1EF3-47C0-ABDD-796A7DF393ED}"/>
                        </a:ext>
                      </a:extLst>
                    </p:cNvPr>
                    <p:cNvSpPr/>
                    <p:nvPr/>
                  </p:nvSpPr>
                  <p:spPr>
                    <a:xfrm>
                      <a:off x="3059717" y="4115317"/>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sp>
            <p:nvSpPr>
              <p:cNvPr id="203" name="Freeform 202">
                <a:extLst>
                  <a:ext uri="{FF2B5EF4-FFF2-40B4-BE49-F238E27FC236}">
                    <a16:creationId xmlns:a16="http://schemas.microsoft.com/office/drawing/2014/main" id="{86907921-5B61-4512-BF9C-5079799FBBBD}"/>
                  </a:ext>
                </a:extLst>
              </p:cNvPr>
              <p:cNvSpPr/>
              <p:nvPr/>
            </p:nvSpPr>
            <p:spPr>
              <a:xfrm>
                <a:off x="3196054" y="3448098"/>
                <a:ext cx="144072" cy="269606"/>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04" name="Freeform 203">
                <a:extLst>
                  <a:ext uri="{FF2B5EF4-FFF2-40B4-BE49-F238E27FC236}">
                    <a16:creationId xmlns:a16="http://schemas.microsoft.com/office/drawing/2014/main" id="{6DBA9539-9DA5-44F1-82B5-0EA400C4EAA2}"/>
                  </a:ext>
                </a:extLst>
              </p:cNvPr>
              <p:cNvSpPr/>
              <p:nvPr/>
            </p:nvSpPr>
            <p:spPr>
              <a:xfrm>
                <a:off x="3492056" y="3448098"/>
                <a:ext cx="142763" cy="269606"/>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05" name="Freeform 204">
                <a:extLst>
                  <a:ext uri="{FF2B5EF4-FFF2-40B4-BE49-F238E27FC236}">
                    <a16:creationId xmlns:a16="http://schemas.microsoft.com/office/drawing/2014/main" id="{A1E97BC2-5FD9-4878-8137-709B30F3B55F}"/>
                  </a:ext>
                </a:extLst>
              </p:cNvPr>
              <p:cNvSpPr/>
              <p:nvPr/>
            </p:nvSpPr>
            <p:spPr>
              <a:xfrm flipH="1">
                <a:off x="3820802" y="3448098"/>
                <a:ext cx="142762" cy="269606"/>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206" name="Freeform 205">
                <a:extLst>
                  <a:ext uri="{FF2B5EF4-FFF2-40B4-BE49-F238E27FC236}">
                    <a16:creationId xmlns:a16="http://schemas.microsoft.com/office/drawing/2014/main" id="{3F17F823-9368-46A0-8C21-C997871FC5ED}"/>
                  </a:ext>
                </a:extLst>
              </p:cNvPr>
              <p:cNvSpPr/>
              <p:nvPr/>
            </p:nvSpPr>
            <p:spPr>
              <a:xfrm flipH="1">
                <a:off x="4106327" y="3448098"/>
                <a:ext cx="142762" cy="269606"/>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62" name="Group 39">
              <a:extLst>
                <a:ext uri="{FF2B5EF4-FFF2-40B4-BE49-F238E27FC236}">
                  <a16:creationId xmlns:a16="http://schemas.microsoft.com/office/drawing/2014/main" id="{C3BFFD17-42B7-456F-8559-F2C21A7EFC2A}"/>
                </a:ext>
              </a:extLst>
            </p:cNvPr>
            <p:cNvGrpSpPr>
              <a:grpSpLocks/>
            </p:cNvGrpSpPr>
            <p:nvPr/>
          </p:nvGrpSpPr>
          <p:grpSpPr bwMode="auto">
            <a:xfrm flipV="1">
              <a:off x="4783880" y="4268713"/>
              <a:ext cx="1516312" cy="240407"/>
              <a:chOff x="2962725" y="3933056"/>
              <a:chExt cx="1516312" cy="240407"/>
            </a:xfrm>
          </p:grpSpPr>
          <p:cxnSp>
            <p:nvCxnSpPr>
              <p:cNvPr id="53400" name="Straight Connector 177">
                <a:extLst>
                  <a:ext uri="{FF2B5EF4-FFF2-40B4-BE49-F238E27FC236}">
                    <a16:creationId xmlns:a16="http://schemas.microsoft.com/office/drawing/2014/main" id="{DBABFD6F-C231-4225-9DFE-8D8C1CBA3D98}"/>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401" name="Group 178">
                <a:extLst>
                  <a:ext uri="{FF2B5EF4-FFF2-40B4-BE49-F238E27FC236}">
                    <a16:creationId xmlns:a16="http://schemas.microsoft.com/office/drawing/2014/main" id="{7305140A-F5DB-4C1D-8475-3E90C391A595}"/>
                  </a:ext>
                </a:extLst>
              </p:cNvPr>
              <p:cNvGrpSpPr>
                <a:grpSpLocks/>
              </p:cNvGrpSpPr>
              <p:nvPr/>
            </p:nvGrpSpPr>
            <p:grpSpPr bwMode="auto">
              <a:xfrm>
                <a:off x="3059832" y="3933056"/>
                <a:ext cx="72008" cy="240407"/>
                <a:chOff x="3059832" y="3955916"/>
                <a:chExt cx="72008" cy="240407"/>
              </a:xfrm>
            </p:grpSpPr>
            <p:cxnSp>
              <p:nvCxnSpPr>
                <p:cNvPr id="53420" name="Straight Connector 197">
                  <a:extLst>
                    <a:ext uri="{FF2B5EF4-FFF2-40B4-BE49-F238E27FC236}">
                      <a16:creationId xmlns:a16="http://schemas.microsoft.com/office/drawing/2014/main" id="{1EA7DAD2-449C-4D97-B4EE-6AF97BB7B66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9" name="Oval 198">
                  <a:extLst>
                    <a:ext uri="{FF2B5EF4-FFF2-40B4-BE49-F238E27FC236}">
                      <a16:creationId xmlns:a16="http://schemas.microsoft.com/office/drawing/2014/main" id="{322B216A-7FD0-42DB-AFF8-AD62AE0A0AFE}"/>
                    </a:ext>
                  </a:extLst>
                </p:cNvPr>
                <p:cNvSpPr/>
                <p:nvPr/>
              </p:nvSpPr>
              <p:spPr>
                <a:xfrm>
                  <a:off x="3059231" y="4116009"/>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2" name="Group 179">
                <a:extLst>
                  <a:ext uri="{FF2B5EF4-FFF2-40B4-BE49-F238E27FC236}">
                    <a16:creationId xmlns:a16="http://schemas.microsoft.com/office/drawing/2014/main" id="{3F739011-72E3-41AA-B2F7-14C22162AB7A}"/>
                  </a:ext>
                </a:extLst>
              </p:cNvPr>
              <p:cNvGrpSpPr>
                <a:grpSpLocks/>
              </p:cNvGrpSpPr>
              <p:nvPr/>
            </p:nvGrpSpPr>
            <p:grpSpPr bwMode="auto">
              <a:xfrm>
                <a:off x="3315479" y="3933056"/>
                <a:ext cx="72008" cy="240407"/>
                <a:chOff x="3059832" y="3955916"/>
                <a:chExt cx="72008" cy="240407"/>
              </a:xfrm>
            </p:grpSpPr>
            <p:cxnSp>
              <p:nvCxnSpPr>
                <p:cNvPr id="53418" name="Straight Connector 195">
                  <a:extLst>
                    <a:ext uri="{FF2B5EF4-FFF2-40B4-BE49-F238E27FC236}">
                      <a16:creationId xmlns:a16="http://schemas.microsoft.com/office/drawing/2014/main" id="{44E83DBE-A785-4130-8AA5-1761D27FBB08}"/>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7" name="Oval 196">
                  <a:extLst>
                    <a:ext uri="{FF2B5EF4-FFF2-40B4-BE49-F238E27FC236}">
                      <a16:creationId xmlns:a16="http://schemas.microsoft.com/office/drawing/2014/main" id="{5E03B931-EDDE-44B9-8A59-818CE573C70D}"/>
                    </a:ext>
                  </a:extLst>
                </p:cNvPr>
                <p:cNvSpPr/>
                <p:nvPr/>
              </p:nvSpPr>
              <p:spPr>
                <a:xfrm>
                  <a:off x="3056364" y="4116009"/>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3" name="Group 180">
                <a:extLst>
                  <a:ext uri="{FF2B5EF4-FFF2-40B4-BE49-F238E27FC236}">
                    <a16:creationId xmlns:a16="http://schemas.microsoft.com/office/drawing/2014/main" id="{4679B726-11D5-4773-83AB-C6817562D557}"/>
                  </a:ext>
                </a:extLst>
              </p:cNvPr>
              <p:cNvGrpSpPr>
                <a:grpSpLocks/>
              </p:cNvGrpSpPr>
              <p:nvPr/>
            </p:nvGrpSpPr>
            <p:grpSpPr bwMode="auto">
              <a:xfrm>
                <a:off x="3509025" y="3933056"/>
                <a:ext cx="72008" cy="240407"/>
                <a:chOff x="3059832" y="3955916"/>
                <a:chExt cx="72008" cy="240407"/>
              </a:xfrm>
            </p:grpSpPr>
            <p:cxnSp>
              <p:nvCxnSpPr>
                <p:cNvPr id="53416" name="Straight Connector 193">
                  <a:extLst>
                    <a:ext uri="{FF2B5EF4-FFF2-40B4-BE49-F238E27FC236}">
                      <a16:creationId xmlns:a16="http://schemas.microsoft.com/office/drawing/2014/main" id="{A1E2B450-2D80-4832-AD1E-0BCEB545961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5" name="Oval 194">
                  <a:extLst>
                    <a:ext uri="{FF2B5EF4-FFF2-40B4-BE49-F238E27FC236}">
                      <a16:creationId xmlns:a16="http://schemas.microsoft.com/office/drawing/2014/main" id="{F0D79D07-8852-4D8F-ADD7-D8091B61C8DC}"/>
                    </a:ext>
                  </a:extLst>
                </p:cNvPr>
                <p:cNvSpPr/>
                <p:nvPr/>
              </p:nvSpPr>
              <p:spPr>
                <a:xfrm>
                  <a:off x="3059280" y="4116009"/>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4" name="Group 181">
                <a:extLst>
                  <a:ext uri="{FF2B5EF4-FFF2-40B4-BE49-F238E27FC236}">
                    <a16:creationId xmlns:a16="http://schemas.microsoft.com/office/drawing/2014/main" id="{61B1939E-E16F-462C-8700-8A0B72974032}"/>
                  </a:ext>
                </a:extLst>
              </p:cNvPr>
              <p:cNvGrpSpPr>
                <a:grpSpLocks/>
              </p:cNvGrpSpPr>
              <p:nvPr/>
            </p:nvGrpSpPr>
            <p:grpSpPr bwMode="auto">
              <a:xfrm>
                <a:off x="3707904" y="3933056"/>
                <a:ext cx="72008" cy="240407"/>
                <a:chOff x="3059832" y="3955916"/>
                <a:chExt cx="72008" cy="240407"/>
              </a:xfrm>
            </p:grpSpPr>
            <p:cxnSp>
              <p:nvCxnSpPr>
                <p:cNvPr id="53414" name="Straight Connector 191">
                  <a:extLst>
                    <a:ext uri="{FF2B5EF4-FFF2-40B4-BE49-F238E27FC236}">
                      <a16:creationId xmlns:a16="http://schemas.microsoft.com/office/drawing/2014/main" id="{A9D6D8F1-572C-4DB4-8627-AF1C0B041DAF}"/>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3" name="Oval 192">
                  <a:extLst>
                    <a:ext uri="{FF2B5EF4-FFF2-40B4-BE49-F238E27FC236}">
                      <a16:creationId xmlns:a16="http://schemas.microsoft.com/office/drawing/2014/main" id="{8F1E9DE7-9571-4B95-B8FA-E43FE1BC85C5}"/>
                    </a:ext>
                  </a:extLst>
                </p:cNvPr>
                <p:cNvSpPr/>
                <p:nvPr/>
              </p:nvSpPr>
              <p:spPr>
                <a:xfrm>
                  <a:off x="3059483" y="4116009"/>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5" name="Group 182">
                <a:extLst>
                  <a:ext uri="{FF2B5EF4-FFF2-40B4-BE49-F238E27FC236}">
                    <a16:creationId xmlns:a16="http://schemas.microsoft.com/office/drawing/2014/main" id="{ABACE7D6-D279-42B9-BD70-1293DDE3BE25}"/>
                  </a:ext>
                </a:extLst>
              </p:cNvPr>
              <p:cNvGrpSpPr>
                <a:grpSpLocks/>
              </p:cNvGrpSpPr>
              <p:nvPr/>
            </p:nvGrpSpPr>
            <p:grpSpPr bwMode="auto">
              <a:xfrm>
                <a:off x="3933453" y="3933056"/>
                <a:ext cx="72008" cy="240407"/>
                <a:chOff x="3059832" y="3955916"/>
                <a:chExt cx="72008" cy="240407"/>
              </a:xfrm>
            </p:grpSpPr>
            <p:cxnSp>
              <p:nvCxnSpPr>
                <p:cNvPr id="53412" name="Straight Connector 189">
                  <a:extLst>
                    <a:ext uri="{FF2B5EF4-FFF2-40B4-BE49-F238E27FC236}">
                      <a16:creationId xmlns:a16="http://schemas.microsoft.com/office/drawing/2014/main" id="{4674D0A3-78A6-461E-BC74-1B7EB827D2E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91" name="Oval 190">
                  <a:extLst>
                    <a:ext uri="{FF2B5EF4-FFF2-40B4-BE49-F238E27FC236}">
                      <a16:creationId xmlns:a16="http://schemas.microsoft.com/office/drawing/2014/main" id="{1AECF31C-F6FF-4888-9E18-B58465D3245D}"/>
                    </a:ext>
                  </a:extLst>
                </p:cNvPr>
                <p:cNvSpPr/>
                <p:nvPr/>
              </p:nvSpPr>
              <p:spPr>
                <a:xfrm>
                  <a:off x="3059210" y="4116009"/>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6" name="Group 183">
                <a:extLst>
                  <a:ext uri="{FF2B5EF4-FFF2-40B4-BE49-F238E27FC236}">
                    <a16:creationId xmlns:a16="http://schemas.microsoft.com/office/drawing/2014/main" id="{BC1300C0-7BF1-4D04-A3E4-FF205FE83811}"/>
                  </a:ext>
                </a:extLst>
              </p:cNvPr>
              <p:cNvGrpSpPr>
                <a:grpSpLocks/>
              </p:cNvGrpSpPr>
              <p:nvPr/>
            </p:nvGrpSpPr>
            <p:grpSpPr bwMode="auto">
              <a:xfrm>
                <a:off x="4085853" y="3933056"/>
                <a:ext cx="72008" cy="240407"/>
                <a:chOff x="3059832" y="3955916"/>
                <a:chExt cx="72008" cy="240407"/>
              </a:xfrm>
            </p:grpSpPr>
            <p:cxnSp>
              <p:nvCxnSpPr>
                <p:cNvPr id="53410" name="Straight Connector 187">
                  <a:extLst>
                    <a:ext uri="{FF2B5EF4-FFF2-40B4-BE49-F238E27FC236}">
                      <a16:creationId xmlns:a16="http://schemas.microsoft.com/office/drawing/2014/main" id="{5F6E9862-B3A0-41C9-B729-00FC93856F7F}"/>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89" name="Oval 188">
                  <a:extLst>
                    <a:ext uri="{FF2B5EF4-FFF2-40B4-BE49-F238E27FC236}">
                      <a16:creationId xmlns:a16="http://schemas.microsoft.com/office/drawing/2014/main" id="{090FF6E6-BC81-43CA-96D5-844E36FA8180}"/>
                    </a:ext>
                  </a:extLst>
                </p:cNvPr>
                <p:cNvSpPr/>
                <p:nvPr/>
              </p:nvSpPr>
              <p:spPr>
                <a:xfrm>
                  <a:off x="3060050" y="4116009"/>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407" name="Group 184">
                <a:extLst>
                  <a:ext uri="{FF2B5EF4-FFF2-40B4-BE49-F238E27FC236}">
                    <a16:creationId xmlns:a16="http://schemas.microsoft.com/office/drawing/2014/main" id="{048550A4-D0B1-492A-BE46-41EBAF00D23D}"/>
                  </a:ext>
                </a:extLst>
              </p:cNvPr>
              <p:cNvGrpSpPr>
                <a:grpSpLocks/>
              </p:cNvGrpSpPr>
              <p:nvPr/>
            </p:nvGrpSpPr>
            <p:grpSpPr bwMode="auto">
              <a:xfrm>
                <a:off x="4293493" y="3933056"/>
                <a:ext cx="72008" cy="240407"/>
                <a:chOff x="3059832" y="3955916"/>
                <a:chExt cx="72008" cy="240407"/>
              </a:xfrm>
            </p:grpSpPr>
            <p:cxnSp>
              <p:nvCxnSpPr>
                <p:cNvPr id="53408" name="Straight Connector 185">
                  <a:extLst>
                    <a:ext uri="{FF2B5EF4-FFF2-40B4-BE49-F238E27FC236}">
                      <a16:creationId xmlns:a16="http://schemas.microsoft.com/office/drawing/2014/main" id="{833673DD-ABCB-431C-9843-83473799961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87" name="Oval 186">
                  <a:extLst>
                    <a:ext uri="{FF2B5EF4-FFF2-40B4-BE49-F238E27FC236}">
                      <a16:creationId xmlns:a16="http://schemas.microsoft.com/office/drawing/2014/main" id="{F393A337-1F0D-4B75-B1C5-74058CF540E7}"/>
                    </a:ext>
                  </a:extLst>
                </p:cNvPr>
                <p:cNvSpPr/>
                <p:nvPr/>
              </p:nvSpPr>
              <p:spPr>
                <a:xfrm>
                  <a:off x="3059349" y="4116009"/>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nvGrpSpPr>
            <p:cNvPr id="53263" name="Group 40">
              <a:extLst>
                <a:ext uri="{FF2B5EF4-FFF2-40B4-BE49-F238E27FC236}">
                  <a16:creationId xmlns:a16="http://schemas.microsoft.com/office/drawing/2014/main" id="{270B3DF5-E346-4E18-83AD-C45BDDC58B22}"/>
                </a:ext>
              </a:extLst>
            </p:cNvPr>
            <p:cNvGrpSpPr>
              <a:grpSpLocks/>
            </p:cNvGrpSpPr>
            <p:nvPr/>
          </p:nvGrpSpPr>
          <p:grpSpPr bwMode="auto">
            <a:xfrm>
              <a:off x="4783880" y="3838575"/>
              <a:ext cx="1516312" cy="382513"/>
              <a:chOff x="2915816" y="3790950"/>
              <a:chExt cx="1516312" cy="382513"/>
            </a:xfrm>
          </p:grpSpPr>
          <p:cxnSp>
            <p:nvCxnSpPr>
              <p:cNvPr id="53375" name="Straight Connector 152">
                <a:extLst>
                  <a:ext uri="{FF2B5EF4-FFF2-40B4-BE49-F238E27FC236}">
                    <a16:creationId xmlns:a16="http://schemas.microsoft.com/office/drawing/2014/main" id="{5B132186-89FE-41E9-A165-FF2B63D50F35}"/>
                  </a:ext>
                </a:extLst>
              </p:cNvPr>
              <p:cNvCxnSpPr>
                <a:cxnSpLocks noChangeShapeType="1"/>
              </p:cNvCxnSpPr>
              <p:nvPr/>
            </p:nvCxnSpPr>
            <p:spPr bwMode="auto">
              <a:xfrm>
                <a:off x="3821440" y="3790950"/>
                <a:ext cx="0" cy="142106"/>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53376" name="Straight Connector 153">
                <a:extLst>
                  <a:ext uri="{FF2B5EF4-FFF2-40B4-BE49-F238E27FC236}">
                    <a16:creationId xmlns:a16="http://schemas.microsoft.com/office/drawing/2014/main" id="{186C5D3D-63CC-4EC3-9913-A9B4E4A7DEAD}"/>
                  </a:ext>
                </a:extLst>
              </p:cNvPr>
              <p:cNvCxnSpPr>
                <a:cxnSpLocks noChangeShapeType="1"/>
              </p:cNvCxnSpPr>
              <p:nvPr/>
            </p:nvCxnSpPr>
            <p:spPr bwMode="auto">
              <a:xfrm>
                <a:off x="3808105" y="3790950"/>
                <a:ext cx="230839" cy="0"/>
              </a:xfrm>
              <a:prstGeom prst="line">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3377" name="Group 154">
                <a:extLst>
                  <a:ext uri="{FF2B5EF4-FFF2-40B4-BE49-F238E27FC236}">
                    <a16:creationId xmlns:a16="http://schemas.microsoft.com/office/drawing/2014/main" id="{FD35C10D-3142-4509-B883-1EB13760AFD4}"/>
                  </a:ext>
                </a:extLst>
              </p:cNvPr>
              <p:cNvGrpSpPr>
                <a:grpSpLocks/>
              </p:cNvGrpSpPr>
              <p:nvPr/>
            </p:nvGrpSpPr>
            <p:grpSpPr bwMode="auto">
              <a:xfrm>
                <a:off x="2915816" y="3933056"/>
                <a:ext cx="1516312" cy="240407"/>
                <a:chOff x="2962725" y="3933056"/>
                <a:chExt cx="1516312" cy="240407"/>
              </a:xfrm>
            </p:grpSpPr>
            <p:cxnSp>
              <p:nvCxnSpPr>
                <p:cNvPr id="53378" name="Straight Connector 155">
                  <a:extLst>
                    <a:ext uri="{FF2B5EF4-FFF2-40B4-BE49-F238E27FC236}">
                      <a16:creationId xmlns:a16="http://schemas.microsoft.com/office/drawing/2014/main" id="{4786A002-CCD3-4F69-8CB0-AA436C51F36A}"/>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379" name="Group 156">
                  <a:extLst>
                    <a:ext uri="{FF2B5EF4-FFF2-40B4-BE49-F238E27FC236}">
                      <a16:creationId xmlns:a16="http://schemas.microsoft.com/office/drawing/2014/main" id="{C88641DC-8219-4087-B703-5C0AF1005081}"/>
                    </a:ext>
                  </a:extLst>
                </p:cNvPr>
                <p:cNvGrpSpPr>
                  <a:grpSpLocks/>
                </p:cNvGrpSpPr>
                <p:nvPr/>
              </p:nvGrpSpPr>
              <p:grpSpPr bwMode="auto">
                <a:xfrm>
                  <a:off x="3059832" y="3933056"/>
                  <a:ext cx="72008" cy="240407"/>
                  <a:chOff x="3059832" y="3955916"/>
                  <a:chExt cx="72008" cy="240407"/>
                </a:xfrm>
              </p:grpSpPr>
              <p:cxnSp>
                <p:nvCxnSpPr>
                  <p:cNvPr id="53398" name="Straight Connector 175">
                    <a:extLst>
                      <a:ext uri="{FF2B5EF4-FFF2-40B4-BE49-F238E27FC236}">
                        <a16:creationId xmlns:a16="http://schemas.microsoft.com/office/drawing/2014/main" id="{FF1AA72B-8773-42A2-B9F3-4477155B05E9}"/>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77" name="Oval 176">
                    <a:extLst>
                      <a:ext uri="{FF2B5EF4-FFF2-40B4-BE49-F238E27FC236}">
                        <a16:creationId xmlns:a16="http://schemas.microsoft.com/office/drawing/2014/main" id="{88C02361-6194-48B9-88DC-36B28C54A508}"/>
                      </a:ext>
                    </a:extLst>
                  </p:cNvPr>
                  <p:cNvSpPr/>
                  <p:nvPr/>
                </p:nvSpPr>
                <p:spPr>
                  <a:xfrm>
                    <a:off x="3059231" y="4115316"/>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0" name="Group 157">
                  <a:extLst>
                    <a:ext uri="{FF2B5EF4-FFF2-40B4-BE49-F238E27FC236}">
                      <a16:creationId xmlns:a16="http://schemas.microsoft.com/office/drawing/2014/main" id="{16E12D8A-77D3-4014-8F46-4B9F532486D4}"/>
                    </a:ext>
                  </a:extLst>
                </p:cNvPr>
                <p:cNvGrpSpPr>
                  <a:grpSpLocks/>
                </p:cNvGrpSpPr>
                <p:nvPr/>
              </p:nvGrpSpPr>
              <p:grpSpPr bwMode="auto">
                <a:xfrm>
                  <a:off x="3315479" y="3933056"/>
                  <a:ext cx="72008" cy="240407"/>
                  <a:chOff x="3059832" y="3955916"/>
                  <a:chExt cx="72008" cy="240407"/>
                </a:xfrm>
              </p:grpSpPr>
              <p:cxnSp>
                <p:nvCxnSpPr>
                  <p:cNvPr id="53396" name="Straight Connector 173">
                    <a:extLst>
                      <a:ext uri="{FF2B5EF4-FFF2-40B4-BE49-F238E27FC236}">
                        <a16:creationId xmlns:a16="http://schemas.microsoft.com/office/drawing/2014/main" id="{457BC695-F514-45FC-A173-D5F816D7D93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75" name="Oval 174">
                    <a:extLst>
                      <a:ext uri="{FF2B5EF4-FFF2-40B4-BE49-F238E27FC236}">
                        <a16:creationId xmlns:a16="http://schemas.microsoft.com/office/drawing/2014/main" id="{750EE407-9BAB-4F2A-8E24-412083C50E25}"/>
                      </a:ext>
                    </a:extLst>
                  </p:cNvPr>
                  <p:cNvSpPr/>
                  <p:nvPr/>
                </p:nvSpPr>
                <p:spPr>
                  <a:xfrm>
                    <a:off x="3056364" y="41153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1" name="Group 158">
                  <a:extLst>
                    <a:ext uri="{FF2B5EF4-FFF2-40B4-BE49-F238E27FC236}">
                      <a16:creationId xmlns:a16="http://schemas.microsoft.com/office/drawing/2014/main" id="{80FEA647-28DD-4088-AB19-FBFC0A190DC4}"/>
                    </a:ext>
                  </a:extLst>
                </p:cNvPr>
                <p:cNvGrpSpPr>
                  <a:grpSpLocks/>
                </p:cNvGrpSpPr>
                <p:nvPr/>
              </p:nvGrpSpPr>
              <p:grpSpPr bwMode="auto">
                <a:xfrm>
                  <a:off x="3509025" y="3933056"/>
                  <a:ext cx="72008" cy="240407"/>
                  <a:chOff x="3059832" y="3955916"/>
                  <a:chExt cx="72008" cy="240407"/>
                </a:xfrm>
              </p:grpSpPr>
              <p:cxnSp>
                <p:nvCxnSpPr>
                  <p:cNvPr id="53394" name="Straight Connector 171">
                    <a:extLst>
                      <a:ext uri="{FF2B5EF4-FFF2-40B4-BE49-F238E27FC236}">
                        <a16:creationId xmlns:a16="http://schemas.microsoft.com/office/drawing/2014/main" id="{7D8D37D2-241E-45B6-AF02-E3D0B7B6F178}"/>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73" name="Oval 172">
                    <a:extLst>
                      <a:ext uri="{FF2B5EF4-FFF2-40B4-BE49-F238E27FC236}">
                        <a16:creationId xmlns:a16="http://schemas.microsoft.com/office/drawing/2014/main" id="{13650B5A-C639-4AC9-BEC3-2B5AF002181B}"/>
                      </a:ext>
                    </a:extLst>
                  </p:cNvPr>
                  <p:cNvSpPr/>
                  <p:nvPr/>
                </p:nvSpPr>
                <p:spPr>
                  <a:xfrm>
                    <a:off x="3059280" y="41153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2" name="Group 159">
                  <a:extLst>
                    <a:ext uri="{FF2B5EF4-FFF2-40B4-BE49-F238E27FC236}">
                      <a16:creationId xmlns:a16="http://schemas.microsoft.com/office/drawing/2014/main" id="{2D7DA63D-F10D-4590-B4C8-D7D040207186}"/>
                    </a:ext>
                  </a:extLst>
                </p:cNvPr>
                <p:cNvGrpSpPr>
                  <a:grpSpLocks/>
                </p:cNvGrpSpPr>
                <p:nvPr/>
              </p:nvGrpSpPr>
              <p:grpSpPr bwMode="auto">
                <a:xfrm>
                  <a:off x="3707904" y="3933056"/>
                  <a:ext cx="72008" cy="240407"/>
                  <a:chOff x="3059832" y="3955916"/>
                  <a:chExt cx="72008" cy="240407"/>
                </a:xfrm>
              </p:grpSpPr>
              <p:cxnSp>
                <p:nvCxnSpPr>
                  <p:cNvPr id="53392" name="Straight Connector 169">
                    <a:extLst>
                      <a:ext uri="{FF2B5EF4-FFF2-40B4-BE49-F238E27FC236}">
                        <a16:creationId xmlns:a16="http://schemas.microsoft.com/office/drawing/2014/main" id="{B4617839-096F-42D7-A0E6-6ED8A581A7B3}"/>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71" name="Oval 170">
                    <a:extLst>
                      <a:ext uri="{FF2B5EF4-FFF2-40B4-BE49-F238E27FC236}">
                        <a16:creationId xmlns:a16="http://schemas.microsoft.com/office/drawing/2014/main" id="{28D63CD6-3420-40D3-A5BD-9B89FB770148}"/>
                      </a:ext>
                    </a:extLst>
                  </p:cNvPr>
                  <p:cNvSpPr/>
                  <p:nvPr/>
                </p:nvSpPr>
                <p:spPr>
                  <a:xfrm>
                    <a:off x="3059483" y="41153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3" name="Group 160">
                  <a:extLst>
                    <a:ext uri="{FF2B5EF4-FFF2-40B4-BE49-F238E27FC236}">
                      <a16:creationId xmlns:a16="http://schemas.microsoft.com/office/drawing/2014/main" id="{883DFC30-FF74-4F98-BAAC-B3727340F9F8}"/>
                    </a:ext>
                  </a:extLst>
                </p:cNvPr>
                <p:cNvGrpSpPr>
                  <a:grpSpLocks/>
                </p:cNvGrpSpPr>
                <p:nvPr/>
              </p:nvGrpSpPr>
              <p:grpSpPr bwMode="auto">
                <a:xfrm>
                  <a:off x="3933453" y="3933056"/>
                  <a:ext cx="72008" cy="240407"/>
                  <a:chOff x="3059832" y="3955916"/>
                  <a:chExt cx="72008" cy="240407"/>
                </a:xfrm>
              </p:grpSpPr>
              <p:cxnSp>
                <p:nvCxnSpPr>
                  <p:cNvPr id="53390" name="Straight Connector 167">
                    <a:extLst>
                      <a:ext uri="{FF2B5EF4-FFF2-40B4-BE49-F238E27FC236}">
                        <a16:creationId xmlns:a16="http://schemas.microsoft.com/office/drawing/2014/main" id="{F32A1C70-B9BB-485E-A586-124FD544471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69" name="Oval 168">
                    <a:extLst>
                      <a:ext uri="{FF2B5EF4-FFF2-40B4-BE49-F238E27FC236}">
                        <a16:creationId xmlns:a16="http://schemas.microsoft.com/office/drawing/2014/main" id="{678B230F-4B18-4AEC-8114-2FB820618F04}"/>
                      </a:ext>
                    </a:extLst>
                  </p:cNvPr>
                  <p:cNvSpPr/>
                  <p:nvPr/>
                </p:nvSpPr>
                <p:spPr>
                  <a:xfrm>
                    <a:off x="3059210" y="4115316"/>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4" name="Group 161">
                  <a:extLst>
                    <a:ext uri="{FF2B5EF4-FFF2-40B4-BE49-F238E27FC236}">
                      <a16:creationId xmlns:a16="http://schemas.microsoft.com/office/drawing/2014/main" id="{A1BE0519-B9F1-403F-ADC4-BAB73FA07766}"/>
                    </a:ext>
                  </a:extLst>
                </p:cNvPr>
                <p:cNvGrpSpPr>
                  <a:grpSpLocks/>
                </p:cNvGrpSpPr>
                <p:nvPr/>
              </p:nvGrpSpPr>
              <p:grpSpPr bwMode="auto">
                <a:xfrm>
                  <a:off x="4085853" y="3933056"/>
                  <a:ext cx="72008" cy="240407"/>
                  <a:chOff x="3059832" y="3955916"/>
                  <a:chExt cx="72008" cy="240407"/>
                </a:xfrm>
              </p:grpSpPr>
              <p:cxnSp>
                <p:nvCxnSpPr>
                  <p:cNvPr id="53388" name="Straight Connector 165">
                    <a:extLst>
                      <a:ext uri="{FF2B5EF4-FFF2-40B4-BE49-F238E27FC236}">
                        <a16:creationId xmlns:a16="http://schemas.microsoft.com/office/drawing/2014/main" id="{0842ADF2-4068-4204-A7C0-2CF09DD4BF83}"/>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67" name="Oval 166">
                    <a:extLst>
                      <a:ext uri="{FF2B5EF4-FFF2-40B4-BE49-F238E27FC236}">
                        <a16:creationId xmlns:a16="http://schemas.microsoft.com/office/drawing/2014/main" id="{79593F3B-7637-413E-9DE9-85DF2483CB39}"/>
                      </a:ext>
                    </a:extLst>
                  </p:cNvPr>
                  <p:cNvSpPr/>
                  <p:nvPr/>
                </p:nvSpPr>
                <p:spPr>
                  <a:xfrm>
                    <a:off x="3060050" y="4115316"/>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85" name="Group 162">
                  <a:extLst>
                    <a:ext uri="{FF2B5EF4-FFF2-40B4-BE49-F238E27FC236}">
                      <a16:creationId xmlns:a16="http://schemas.microsoft.com/office/drawing/2014/main" id="{7E8800D4-8391-49C6-8072-53E0177D644E}"/>
                    </a:ext>
                  </a:extLst>
                </p:cNvPr>
                <p:cNvGrpSpPr>
                  <a:grpSpLocks/>
                </p:cNvGrpSpPr>
                <p:nvPr/>
              </p:nvGrpSpPr>
              <p:grpSpPr bwMode="auto">
                <a:xfrm>
                  <a:off x="4293493" y="3933056"/>
                  <a:ext cx="72008" cy="240407"/>
                  <a:chOff x="3059832" y="3955916"/>
                  <a:chExt cx="72008" cy="240407"/>
                </a:xfrm>
              </p:grpSpPr>
              <p:cxnSp>
                <p:nvCxnSpPr>
                  <p:cNvPr id="53386" name="Straight Connector 163">
                    <a:extLst>
                      <a:ext uri="{FF2B5EF4-FFF2-40B4-BE49-F238E27FC236}">
                        <a16:creationId xmlns:a16="http://schemas.microsoft.com/office/drawing/2014/main" id="{9FD5FB7F-247C-4700-B73B-D54121DA56F8}"/>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65" name="Oval 164">
                    <a:extLst>
                      <a:ext uri="{FF2B5EF4-FFF2-40B4-BE49-F238E27FC236}">
                        <a16:creationId xmlns:a16="http://schemas.microsoft.com/office/drawing/2014/main" id="{83681150-F4B2-4DB4-B54E-E229984AC835}"/>
                      </a:ext>
                    </a:extLst>
                  </p:cNvPr>
                  <p:cNvSpPr/>
                  <p:nvPr/>
                </p:nvSpPr>
                <p:spPr>
                  <a:xfrm>
                    <a:off x="3059349" y="4115316"/>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grpSp>
          <p:nvGrpSpPr>
            <p:cNvPr id="53264" name="Group 41">
              <a:extLst>
                <a:ext uri="{FF2B5EF4-FFF2-40B4-BE49-F238E27FC236}">
                  <a16:creationId xmlns:a16="http://schemas.microsoft.com/office/drawing/2014/main" id="{AC9B68B4-6476-4FDE-9FE2-1E8B13D1089C}"/>
                </a:ext>
              </a:extLst>
            </p:cNvPr>
            <p:cNvGrpSpPr>
              <a:grpSpLocks/>
            </p:cNvGrpSpPr>
            <p:nvPr/>
          </p:nvGrpSpPr>
          <p:grpSpPr bwMode="auto">
            <a:xfrm flipV="1">
              <a:off x="4788024" y="5642198"/>
              <a:ext cx="1516312" cy="240407"/>
              <a:chOff x="2962725" y="3933056"/>
              <a:chExt cx="1516312" cy="240407"/>
            </a:xfrm>
          </p:grpSpPr>
          <p:cxnSp>
            <p:nvCxnSpPr>
              <p:cNvPr id="53353" name="Straight Connector 130">
                <a:extLst>
                  <a:ext uri="{FF2B5EF4-FFF2-40B4-BE49-F238E27FC236}">
                    <a16:creationId xmlns:a16="http://schemas.microsoft.com/office/drawing/2014/main" id="{395C2947-CC57-46F4-958E-1C09AD48DC56}"/>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354" name="Group 131">
                <a:extLst>
                  <a:ext uri="{FF2B5EF4-FFF2-40B4-BE49-F238E27FC236}">
                    <a16:creationId xmlns:a16="http://schemas.microsoft.com/office/drawing/2014/main" id="{039B0306-9C97-47D1-A805-F565CB47F00D}"/>
                  </a:ext>
                </a:extLst>
              </p:cNvPr>
              <p:cNvGrpSpPr>
                <a:grpSpLocks/>
              </p:cNvGrpSpPr>
              <p:nvPr/>
            </p:nvGrpSpPr>
            <p:grpSpPr bwMode="auto">
              <a:xfrm>
                <a:off x="3059832" y="3933056"/>
                <a:ext cx="72008" cy="240407"/>
                <a:chOff x="3059832" y="3955916"/>
                <a:chExt cx="72008" cy="240407"/>
              </a:xfrm>
            </p:grpSpPr>
            <p:cxnSp>
              <p:nvCxnSpPr>
                <p:cNvPr id="53373" name="Straight Connector 150">
                  <a:extLst>
                    <a:ext uri="{FF2B5EF4-FFF2-40B4-BE49-F238E27FC236}">
                      <a16:creationId xmlns:a16="http://schemas.microsoft.com/office/drawing/2014/main" id="{594088FD-E7DD-42EB-97BC-217A1E59C2B7}"/>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52" name="Oval 151">
                  <a:extLst>
                    <a:ext uri="{FF2B5EF4-FFF2-40B4-BE49-F238E27FC236}">
                      <a16:creationId xmlns:a16="http://schemas.microsoft.com/office/drawing/2014/main" id="{7A1DEFB9-069D-42E8-AA26-F7EC9B5B7397}"/>
                    </a:ext>
                  </a:extLst>
                </p:cNvPr>
                <p:cNvSpPr/>
                <p:nvPr/>
              </p:nvSpPr>
              <p:spPr>
                <a:xfrm>
                  <a:off x="3056397" y="4115852"/>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5" name="Group 132">
                <a:extLst>
                  <a:ext uri="{FF2B5EF4-FFF2-40B4-BE49-F238E27FC236}">
                    <a16:creationId xmlns:a16="http://schemas.microsoft.com/office/drawing/2014/main" id="{743BCA8E-1381-4715-B087-49519F802224}"/>
                  </a:ext>
                </a:extLst>
              </p:cNvPr>
              <p:cNvGrpSpPr>
                <a:grpSpLocks/>
              </p:cNvGrpSpPr>
              <p:nvPr/>
            </p:nvGrpSpPr>
            <p:grpSpPr bwMode="auto">
              <a:xfrm>
                <a:off x="3315479" y="3933056"/>
                <a:ext cx="72008" cy="240407"/>
                <a:chOff x="3059832" y="3955916"/>
                <a:chExt cx="72008" cy="240407"/>
              </a:xfrm>
            </p:grpSpPr>
            <p:cxnSp>
              <p:nvCxnSpPr>
                <p:cNvPr id="53371" name="Straight Connector 148">
                  <a:extLst>
                    <a:ext uri="{FF2B5EF4-FFF2-40B4-BE49-F238E27FC236}">
                      <a16:creationId xmlns:a16="http://schemas.microsoft.com/office/drawing/2014/main" id="{5259D804-DEF7-481E-9AB5-288F9C235647}"/>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50" name="Oval 149">
                  <a:extLst>
                    <a:ext uri="{FF2B5EF4-FFF2-40B4-BE49-F238E27FC236}">
                      <a16:creationId xmlns:a16="http://schemas.microsoft.com/office/drawing/2014/main" id="{1B74008E-8527-4373-AC35-D709EFA257D5}"/>
                    </a:ext>
                  </a:extLst>
                </p:cNvPr>
                <p:cNvSpPr/>
                <p:nvPr/>
              </p:nvSpPr>
              <p:spPr>
                <a:xfrm>
                  <a:off x="3056149" y="4115852"/>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6" name="Group 133">
                <a:extLst>
                  <a:ext uri="{FF2B5EF4-FFF2-40B4-BE49-F238E27FC236}">
                    <a16:creationId xmlns:a16="http://schemas.microsoft.com/office/drawing/2014/main" id="{4687F07D-7D41-43D3-8B23-D4FEFF727F55}"/>
                  </a:ext>
                </a:extLst>
              </p:cNvPr>
              <p:cNvGrpSpPr>
                <a:grpSpLocks/>
              </p:cNvGrpSpPr>
              <p:nvPr/>
            </p:nvGrpSpPr>
            <p:grpSpPr bwMode="auto">
              <a:xfrm>
                <a:off x="3509025" y="3933056"/>
                <a:ext cx="72008" cy="240407"/>
                <a:chOff x="3059832" y="3955916"/>
                <a:chExt cx="72008" cy="240407"/>
              </a:xfrm>
            </p:grpSpPr>
            <p:cxnSp>
              <p:nvCxnSpPr>
                <p:cNvPr id="53369" name="Straight Connector 146">
                  <a:extLst>
                    <a:ext uri="{FF2B5EF4-FFF2-40B4-BE49-F238E27FC236}">
                      <a16:creationId xmlns:a16="http://schemas.microsoft.com/office/drawing/2014/main" id="{5750716E-CB86-4F6E-8C27-BFD92DC2504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8" name="Oval 147">
                  <a:extLst>
                    <a:ext uri="{FF2B5EF4-FFF2-40B4-BE49-F238E27FC236}">
                      <a16:creationId xmlns:a16="http://schemas.microsoft.com/office/drawing/2014/main" id="{DC6F2DFB-D368-4612-87E2-6D0D1E6A57A2}"/>
                    </a:ext>
                  </a:extLst>
                </p:cNvPr>
                <p:cNvSpPr/>
                <p:nvPr/>
              </p:nvSpPr>
              <p:spPr>
                <a:xfrm>
                  <a:off x="3056445" y="4115852"/>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7" name="Group 134">
                <a:extLst>
                  <a:ext uri="{FF2B5EF4-FFF2-40B4-BE49-F238E27FC236}">
                    <a16:creationId xmlns:a16="http://schemas.microsoft.com/office/drawing/2014/main" id="{C24AA4AA-5A62-4224-94C0-125941DB38D1}"/>
                  </a:ext>
                </a:extLst>
              </p:cNvPr>
              <p:cNvGrpSpPr>
                <a:grpSpLocks/>
              </p:cNvGrpSpPr>
              <p:nvPr/>
            </p:nvGrpSpPr>
            <p:grpSpPr bwMode="auto">
              <a:xfrm>
                <a:off x="3707904" y="3933056"/>
                <a:ext cx="72008" cy="240407"/>
                <a:chOff x="3059832" y="3955916"/>
                <a:chExt cx="72008" cy="240407"/>
              </a:xfrm>
            </p:grpSpPr>
            <p:cxnSp>
              <p:nvCxnSpPr>
                <p:cNvPr id="53367" name="Straight Connector 144">
                  <a:extLst>
                    <a:ext uri="{FF2B5EF4-FFF2-40B4-BE49-F238E27FC236}">
                      <a16:creationId xmlns:a16="http://schemas.microsoft.com/office/drawing/2014/main" id="{A1738C00-230F-480A-8988-09FCD77ED90F}"/>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6" name="Oval 145">
                  <a:extLst>
                    <a:ext uri="{FF2B5EF4-FFF2-40B4-BE49-F238E27FC236}">
                      <a16:creationId xmlns:a16="http://schemas.microsoft.com/office/drawing/2014/main" id="{F7D38204-7CA3-4CF7-AA77-0D87DE2E2C12}"/>
                    </a:ext>
                  </a:extLst>
                </p:cNvPr>
                <p:cNvSpPr/>
                <p:nvPr/>
              </p:nvSpPr>
              <p:spPr>
                <a:xfrm>
                  <a:off x="3059268" y="4115852"/>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8" name="Group 135">
                <a:extLst>
                  <a:ext uri="{FF2B5EF4-FFF2-40B4-BE49-F238E27FC236}">
                    <a16:creationId xmlns:a16="http://schemas.microsoft.com/office/drawing/2014/main" id="{2703CC94-0C12-4C92-9963-28120B401F65}"/>
                  </a:ext>
                </a:extLst>
              </p:cNvPr>
              <p:cNvGrpSpPr>
                <a:grpSpLocks/>
              </p:cNvGrpSpPr>
              <p:nvPr/>
            </p:nvGrpSpPr>
            <p:grpSpPr bwMode="auto">
              <a:xfrm>
                <a:off x="3933453" y="3933056"/>
                <a:ext cx="72008" cy="240407"/>
                <a:chOff x="3059832" y="3955916"/>
                <a:chExt cx="72008" cy="240407"/>
              </a:xfrm>
            </p:grpSpPr>
            <p:cxnSp>
              <p:nvCxnSpPr>
                <p:cNvPr id="53365" name="Straight Connector 142">
                  <a:extLst>
                    <a:ext uri="{FF2B5EF4-FFF2-40B4-BE49-F238E27FC236}">
                      <a16:creationId xmlns:a16="http://schemas.microsoft.com/office/drawing/2014/main" id="{C874487A-401A-46A0-85D6-A4B4A8740CED}"/>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4" name="Oval 143">
                  <a:extLst>
                    <a:ext uri="{FF2B5EF4-FFF2-40B4-BE49-F238E27FC236}">
                      <a16:creationId xmlns:a16="http://schemas.microsoft.com/office/drawing/2014/main" id="{A17BEC63-2D14-4C6D-8518-B61057167BA3}"/>
                    </a:ext>
                  </a:extLst>
                </p:cNvPr>
                <p:cNvSpPr/>
                <p:nvPr/>
              </p:nvSpPr>
              <p:spPr>
                <a:xfrm>
                  <a:off x="3056375" y="4115852"/>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59" name="Group 136">
                <a:extLst>
                  <a:ext uri="{FF2B5EF4-FFF2-40B4-BE49-F238E27FC236}">
                    <a16:creationId xmlns:a16="http://schemas.microsoft.com/office/drawing/2014/main" id="{AA0A4F30-9E69-4BD4-B3F8-3677E8AE2BB7}"/>
                  </a:ext>
                </a:extLst>
              </p:cNvPr>
              <p:cNvGrpSpPr>
                <a:grpSpLocks/>
              </p:cNvGrpSpPr>
              <p:nvPr/>
            </p:nvGrpSpPr>
            <p:grpSpPr bwMode="auto">
              <a:xfrm>
                <a:off x="4085853" y="3933056"/>
                <a:ext cx="72008" cy="240407"/>
                <a:chOff x="3059832" y="3955916"/>
                <a:chExt cx="72008" cy="240407"/>
              </a:xfrm>
            </p:grpSpPr>
            <p:cxnSp>
              <p:nvCxnSpPr>
                <p:cNvPr id="53363" name="Straight Connector 140">
                  <a:extLst>
                    <a:ext uri="{FF2B5EF4-FFF2-40B4-BE49-F238E27FC236}">
                      <a16:creationId xmlns:a16="http://schemas.microsoft.com/office/drawing/2014/main" id="{B24B35C1-8FA3-49C6-A3AC-89B62CA3A5BD}"/>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2" name="Oval 141">
                  <a:extLst>
                    <a:ext uri="{FF2B5EF4-FFF2-40B4-BE49-F238E27FC236}">
                      <a16:creationId xmlns:a16="http://schemas.microsoft.com/office/drawing/2014/main" id="{EB59BA6E-C694-429A-9C40-50C3B295CB87}"/>
                    </a:ext>
                  </a:extLst>
                </p:cNvPr>
                <p:cNvSpPr/>
                <p:nvPr/>
              </p:nvSpPr>
              <p:spPr>
                <a:xfrm>
                  <a:off x="3059835" y="4115852"/>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60" name="Group 137">
                <a:extLst>
                  <a:ext uri="{FF2B5EF4-FFF2-40B4-BE49-F238E27FC236}">
                    <a16:creationId xmlns:a16="http://schemas.microsoft.com/office/drawing/2014/main" id="{8AF095D3-1170-4316-AB73-AB6DB86C6837}"/>
                  </a:ext>
                </a:extLst>
              </p:cNvPr>
              <p:cNvGrpSpPr>
                <a:grpSpLocks/>
              </p:cNvGrpSpPr>
              <p:nvPr/>
            </p:nvGrpSpPr>
            <p:grpSpPr bwMode="auto">
              <a:xfrm>
                <a:off x="4293493" y="3933056"/>
                <a:ext cx="72008" cy="240407"/>
                <a:chOff x="3059832" y="3955916"/>
                <a:chExt cx="72008" cy="240407"/>
              </a:xfrm>
            </p:grpSpPr>
            <p:cxnSp>
              <p:nvCxnSpPr>
                <p:cNvPr id="53361" name="Straight Connector 138">
                  <a:extLst>
                    <a:ext uri="{FF2B5EF4-FFF2-40B4-BE49-F238E27FC236}">
                      <a16:creationId xmlns:a16="http://schemas.microsoft.com/office/drawing/2014/main" id="{3AAB445B-C444-4EF3-925B-9E95DD8B5BC5}"/>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40" name="Oval 139">
                  <a:extLst>
                    <a:ext uri="{FF2B5EF4-FFF2-40B4-BE49-F238E27FC236}">
                      <a16:creationId xmlns:a16="http://schemas.microsoft.com/office/drawing/2014/main" id="{2967AD4D-7267-41C0-8895-9737F5A847E1}"/>
                    </a:ext>
                  </a:extLst>
                </p:cNvPr>
                <p:cNvSpPr/>
                <p:nvPr/>
              </p:nvSpPr>
              <p:spPr>
                <a:xfrm>
                  <a:off x="3056515" y="4115852"/>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nvGrpSpPr>
            <p:cNvPr id="53265" name="Group 42">
              <a:extLst>
                <a:ext uri="{FF2B5EF4-FFF2-40B4-BE49-F238E27FC236}">
                  <a16:creationId xmlns:a16="http://schemas.microsoft.com/office/drawing/2014/main" id="{870BB1E5-E1FF-482D-B5A5-BA46B5A97560}"/>
                </a:ext>
              </a:extLst>
            </p:cNvPr>
            <p:cNvGrpSpPr>
              <a:grpSpLocks/>
            </p:cNvGrpSpPr>
            <p:nvPr/>
          </p:nvGrpSpPr>
          <p:grpSpPr bwMode="auto">
            <a:xfrm>
              <a:off x="4788024" y="5212060"/>
              <a:ext cx="1516312" cy="382513"/>
              <a:chOff x="2915816" y="3790950"/>
              <a:chExt cx="1516312" cy="382513"/>
            </a:xfrm>
          </p:grpSpPr>
          <p:cxnSp>
            <p:nvCxnSpPr>
              <p:cNvPr id="53328" name="Straight Connector 105">
                <a:extLst>
                  <a:ext uri="{FF2B5EF4-FFF2-40B4-BE49-F238E27FC236}">
                    <a16:creationId xmlns:a16="http://schemas.microsoft.com/office/drawing/2014/main" id="{03926FFB-361F-4E9D-9989-CB67588EF297}"/>
                  </a:ext>
                </a:extLst>
              </p:cNvPr>
              <p:cNvCxnSpPr>
                <a:cxnSpLocks noChangeShapeType="1"/>
              </p:cNvCxnSpPr>
              <p:nvPr/>
            </p:nvCxnSpPr>
            <p:spPr bwMode="auto">
              <a:xfrm>
                <a:off x="3821440" y="3790950"/>
                <a:ext cx="0" cy="142106"/>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53329" name="Straight Connector 106">
                <a:extLst>
                  <a:ext uri="{FF2B5EF4-FFF2-40B4-BE49-F238E27FC236}">
                    <a16:creationId xmlns:a16="http://schemas.microsoft.com/office/drawing/2014/main" id="{55F64B44-BF26-438E-AD0F-4D456F1A3317}"/>
                  </a:ext>
                </a:extLst>
              </p:cNvPr>
              <p:cNvCxnSpPr>
                <a:cxnSpLocks noChangeShapeType="1"/>
              </p:cNvCxnSpPr>
              <p:nvPr/>
            </p:nvCxnSpPr>
            <p:spPr bwMode="auto">
              <a:xfrm>
                <a:off x="3808105" y="3790950"/>
                <a:ext cx="230839" cy="0"/>
              </a:xfrm>
              <a:prstGeom prst="line">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3330" name="Group 107">
                <a:extLst>
                  <a:ext uri="{FF2B5EF4-FFF2-40B4-BE49-F238E27FC236}">
                    <a16:creationId xmlns:a16="http://schemas.microsoft.com/office/drawing/2014/main" id="{1CA83483-865F-4317-A9C6-D00B6EFD9A45}"/>
                  </a:ext>
                </a:extLst>
              </p:cNvPr>
              <p:cNvGrpSpPr>
                <a:grpSpLocks/>
              </p:cNvGrpSpPr>
              <p:nvPr/>
            </p:nvGrpSpPr>
            <p:grpSpPr bwMode="auto">
              <a:xfrm>
                <a:off x="2915816" y="3933056"/>
                <a:ext cx="1516312" cy="240407"/>
                <a:chOff x="2962725" y="3933056"/>
                <a:chExt cx="1516312" cy="240407"/>
              </a:xfrm>
            </p:grpSpPr>
            <p:cxnSp>
              <p:nvCxnSpPr>
                <p:cNvPr id="53331" name="Straight Connector 108">
                  <a:extLst>
                    <a:ext uri="{FF2B5EF4-FFF2-40B4-BE49-F238E27FC236}">
                      <a16:creationId xmlns:a16="http://schemas.microsoft.com/office/drawing/2014/main" id="{90410451-932B-4567-B878-76EDA067E1F6}"/>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332" name="Group 109">
                  <a:extLst>
                    <a:ext uri="{FF2B5EF4-FFF2-40B4-BE49-F238E27FC236}">
                      <a16:creationId xmlns:a16="http://schemas.microsoft.com/office/drawing/2014/main" id="{250D5E77-3026-4937-B721-E16D63DF06C3}"/>
                    </a:ext>
                  </a:extLst>
                </p:cNvPr>
                <p:cNvGrpSpPr>
                  <a:grpSpLocks/>
                </p:cNvGrpSpPr>
                <p:nvPr/>
              </p:nvGrpSpPr>
              <p:grpSpPr bwMode="auto">
                <a:xfrm>
                  <a:off x="3059832" y="3933056"/>
                  <a:ext cx="72008" cy="240407"/>
                  <a:chOff x="3059832" y="3955916"/>
                  <a:chExt cx="72008" cy="240407"/>
                </a:xfrm>
              </p:grpSpPr>
              <p:cxnSp>
                <p:nvCxnSpPr>
                  <p:cNvPr id="53351" name="Straight Connector 128">
                    <a:extLst>
                      <a:ext uri="{FF2B5EF4-FFF2-40B4-BE49-F238E27FC236}">
                        <a16:creationId xmlns:a16="http://schemas.microsoft.com/office/drawing/2014/main" id="{F8EBD265-757F-4A54-A62E-489C4611E97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30" name="Oval 129">
                    <a:extLst>
                      <a:ext uri="{FF2B5EF4-FFF2-40B4-BE49-F238E27FC236}">
                        <a16:creationId xmlns:a16="http://schemas.microsoft.com/office/drawing/2014/main" id="{EE2CCABC-5B7A-46DD-8B39-5813A6B4E698}"/>
                      </a:ext>
                    </a:extLst>
                  </p:cNvPr>
                  <p:cNvSpPr/>
                  <p:nvPr/>
                </p:nvSpPr>
                <p:spPr>
                  <a:xfrm>
                    <a:off x="3056397" y="4115474"/>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3" name="Group 110">
                  <a:extLst>
                    <a:ext uri="{FF2B5EF4-FFF2-40B4-BE49-F238E27FC236}">
                      <a16:creationId xmlns:a16="http://schemas.microsoft.com/office/drawing/2014/main" id="{F2B4EA3E-1E64-4C6D-A8D0-E338D28743B8}"/>
                    </a:ext>
                  </a:extLst>
                </p:cNvPr>
                <p:cNvGrpSpPr>
                  <a:grpSpLocks/>
                </p:cNvGrpSpPr>
                <p:nvPr/>
              </p:nvGrpSpPr>
              <p:grpSpPr bwMode="auto">
                <a:xfrm>
                  <a:off x="3315479" y="3933056"/>
                  <a:ext cx="72008" cy="240407"/>
                  <a:chOff x="3059832" y="3955916"/>
                  <a:chExt cx="72008" cy="240407"/>
                </a:xfrm>
              </p:grpSpPr>
              <p:cxnSp>
                <p:nvCxnSpPr>
                  <p:cNvPr id="53349" name="Straight Connector 126">
                    <a:extLst>
                      <a:ext uri="{FF2B5EF4-FFF2-40B4-BE49-F238E27FC236}">
                        <a16:creationId xmlns:a16="http://schemas.microsoft.com/office/drawing/2014/main" id="{BE6E62BA-E18E-4843-8413-6DFA0BD91FC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8" name="Oval 127">
                    <a:extLst>
                      <a:ext uri="{FF2B5EF4-FFF2-40B4-BE49-F238E27FC236}">
                        <a16:creationId xmlns:a16="http://schemas.microsoft.com/office/drawing/2014/main" id="{7C556E78-3048-480E-9770-B8FCDDBAA106}"/>
                      </a:ext>
                    </a:extLst>
                  </p:cNvPr>
                  <p:cNvSpPr/>
                  <p:nvPr/>
                </p:nvSpPr>
                <p:spPr>
                  <a:xfrm>
                    <a:off x="3056149" y="4115474"/>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4" name="Group 111">
                  <a:extLst>
                    <a:ext uri="{FF2B5EF4-FFF2-40B4-BE49-F238E27FC236}">
                      <a16:creationId xmlns:a16="http://schemas.microsoft.com/office/drawing/2014/main" id="{FCE659F6-A123-4BA5-AB75-134A6D85D117}"/>
                    </a:ext>
                  </a:extLst>
                </p:cNvPr>
                <p:cNvGrpSpPr>
                  <a:grpSpLocks/>
                </p:cNvGrpSpPr>
                <p:nvPr/>
              </p:nvGrpSpPr>
              <p:grpSpPr bwMode="auto">
                <a:xfrm>
                  <a:off x="3509025" y="3933056"/>
                  <a:ext cx="72008" cy="240407"/>
                  <a:chOff x="3059832" y="3955916"/>
                  <a:chExt cx="72008" cy="240407"/>
                </a:xfrm>
              </p:grpSpPr>
              <p:cxnSp>
                <p:nvCxnSpPr>
                  <p:cNvPr id="53347" name="Straight Connector 124">
                    <a:extLst>
                      <a:ext uri="{FF2B5EF4-FFF2-40B4-BE49-F238E27FC236}">
                        <a16:creationId xmlns:a16="http://schemas.microsoft.com/office/drawing/2014/main" id="{AD88B291-1951-46CD-85AC-14FA2C6F2E63}"/>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6" name="Oval 125">
                    <a:extLst>
                      <a:ext uri="{FF2B5EF4-FFF2-40B4-BE49-F238E27FC236}">
                        <a16:creationId xmlns:a16="http://schemas.microsoft.com/office/drawing/2014/main" id="{A802198D-AD0E-4B29-A036-0EABDFE886D7}"/>
                      </a:ext>
                    </a:extLst>
                  </p:cNvPr>
                  <p:cNvSpPr/>
                  <p:nvPr/>
                </p:nvSpPr>
                <p:spPr>
                  <a:xfrm>
                    <a:off x="3056445" y="4115474"/>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5" name="Group 112">
                  <a:extLst>
                    <a:ext uri="{FF2B5EF4-FFF2-40B4-BE49-F238E27FC236}">
                      <a16:creationId xmlns:a16="http://schemas.microsoft.com/office/drawing/2014/main" id="{E01E4E11-D344-458D-9335-38A6295853F1}"/>
                    </a:ext>
                  </a:extLst>
                </p:cNvPr>
                <p:cNvGrpSpPr>
                  <a:grpSpLocks/>
                </p:cNvGrpSpPr>
                <p:nvPr/>
              </p:nvGrpSpPr>
              <p:grpSpPr bwMode="auto">
                <a:xfrm>
                  <a:off x="3707904" y="3933056"/>
                  <a:ext cx="72008" cy="240407"/>
                  <a:chOff x="3059832" y="3955916"/>
                  <a:chExt cx="72008" cy="240407"/>
                </a:xfrm>
              </p:grpSpPr>
              <p:cxnSp>
                <p:nvCxnSpPr>
                  <p:cNvPr id="53345" name="Straight Connector 122">
                    <a:extLst>
                      <a:ext uri="{FF2B5EF4-FFF2-40B4-BE49-F238E27FC236}">
                        <a16:creationId xmlns:a16="http://schemas.microsoft.com/office/drawing/2014/main" id="{3A44B839-E8B3-41AB-8AE9-C386EA001FE0}"/>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4" name="Oval 123">
                    <a:extLst>
                      <a:ext uri="{FF2B5EF4-FFF2-40B4-BE49-F238E27FC236}">
                        <a16:creationId xmlns:a16="http://schemas.microsoft.com/office/drawing/2014/main" id="{FF67E09A-B59C-4718-9691-E15A572836E8}"/>
                      </a:ext>
                    </a:extLst>
                  </p:cNvPr>
                  <p:cNvSpPr/>
                  <p:nvPr/>
                </p:nvSpPr>
                <p:spPr>
                  <a:xfrm>
                    <a:off x="3059268" y="4115474"/>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6" name="Group 113">
                  <a:extLst>
                    <a:ext uri="{FF2B5EF4-FFF2-40B4-BE49-F238E27FC236}">
                      <a16:creationId xmlns:a16="http://schemas.microsoft.com/office/drawing/2014/main" id="{574A1A23-4899-4459-B349-BD8E6C4076B9}"/>
                    </a:ext>
                  </a:extLst>
                </p:cNvPr>
                <p:cNvGrpSpPr>
                  <a:grpSpLocks/>
                </p:cNvGrpSpPr>
                <p:nvPr/>
              </p:nvGrpSpPr>
              <p:grpSpPr bwMode="auto">
                <a:xfrm>
                  <a:off x="3933453" y="3933056"/>
                  <a:ext cx="72008" cy="240407"/>
                  <a:chOff x="3059832" y="3955916"/>
                  <a:chExt cx="72008" cy="240407"/>
                </a:xfrm>
              </p:grpSpPr>
              <p:cxnSp>
                <p:nvCxnSpPr>
                  <p:cNvPr id="53343" name="Straight Connector 120">
                    <a:extLst>
                      <a:ext uri="{FF2B5EF4-FFF2-40B4-BE49-F238E27FC236}">
                        <a16:creationId xmlns:a16="http://schemas.microsoft.com/office/drawing/2014/main" id="{27FE0472-3723-4637-B7A1-AE1B6430743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2" name="Oval 121">
                    <a:extLst>
                      <a:ext uri="{FF2B5EF4-FFF2-40B4-BE49-F238E27FC236}">
                        <a16:creationId xmlns:a16="http://schemas.microsoft.com/office/drawing/2014/main" id="{C56ECEF6-5AEA-4E46-A86A-8CFA74038C9E}"/>
                      </a:ext>
                    </a:extLst>
                  </p:cNvPr>
                  <p:cNvSpPr/>
                  <p:nvPr/>
                </p:nvSpPr>
                <p:spPr>
                  <a:xfrm>
                    <a:off x="3056375" y="4115474"/>
                    <a:ext cx="72036"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7" name="Group 114">
                  <a:extLst>
                    <a:ext uri="{FF2B5EF4-FFF2-40B4-BE49-F238E27FC236}">
                      <a16:creationId xmlns:a16="http://schemas.microsoft.com/office/drawing/2014/main" id="{A96B2DE8-50FB-4631-9886-B9F0A21FB4D4}"/>
                    </a:ext>
                  </a:extLst>
                </p:cNvPr>
                <p:cNvGrpSpPr>
                  <a:grpSpLocks/>
                </p:cNvGrpSpPr>
                <p:nvPr/>
              </p:nvGrpSpPr>
              <p:grpSpPr bwMode="auto">
                <a:xfrm>
                  <a:off x="4085853" y="3933056"/>
                  <a:ext cx="72008" cy="240407"/>
                  <a:chOff x="3059832" y="3955916"/>
                  <a:chExt cx="72008" cy="240407"/>
                </a:xfrm>
              </p:grpSpPr>
              <p:cxnSp>
                <p:nvCxnSpPr>
                  <p:cNvPr id="53341" name="Straight Connector 118">
                    <a:extLst>
                      <a:ext uri="{FF2B5EF4-FFF2-40B4-BE49-F238E27FC236}">
                        <a16:creationId xmlns:a16="http://schemas.microsoft.com/office/drawing/2014/main" id="{6E9E60C1-F1E5-4DFB-BEA5-4C694F05162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20" name="Oval 119">
                    <a:extLst>
                      <a:ext uri="{FF2B5EF4-FFF2-40B4-BE49-F238E27FC236}">
                        <a16:creationId xmlns:a16="http://schemas.microsoft.com/office/drawing/2014/main" id="{602EF3FE-C07E-476B-8ABB-1FF66C2A8CE3}"/>
                      </a:ext>
                    </a:extLst>
                  </p:cNvPr>
                  <p:cNvSpPr/>
                  <p:nvPr/>
                </p:nvSpPr>
                <p:spPr>
                  <a:xfrm>
                    <a:off x="3059835" y="4115474"/>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38" name="Group 115">
                  <a:extLst>
                    <a:ext uri="{FF2B5EF4-FFF2-40B4-BE49-F238E27FC236}">
                      <a16:creationId xmlns:a16="http://schemas.microsoft.com/office/drawing/2014/main" id="{14F469DF-FF28-4C53-B779-802EF9C722BD}"/>
                    </a:ext>
                  </a:extLst>
                </p:cNvPr>
                <p:cNvGrpSpPr>
                  <a:grpSpLocks/>
                </p:cNvGrpSpPr>
                <p:nvPr/>
              </p:nvGrpSpPr>
              <p:grpSpPr bwMode="auto">
                <a:xfrm>
                  <a:off x="4293493" y="3933056"/>
                  <a:ext cx="72008" cy="240407"/>
                  <a:chOff x="3059832" y="3955916"/>
                  <a:chExt cx="72008" cy="240407"/>
                </a:xfrm>
              </p:grpSpPr>
              <p:cxnSp>
                <p:nvCxnSpPr>
                  <p:cNvPr id="53339" name="Straight Connector 116">
                    <a:extLst>
                      <a:ext uri="{FF2B5EF4-FFF2-40B4-BE49-F238E27FC236}">
                        <a16:creationId xmlns:a16="http://schemas.microsoft.com/office/drawing/2014/main" id="{3020495B-4240-4E1B-9C98-EE2EF90EFE8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18" name="Oval 117">
                    <a:extLst>
                      <a:ext uri="{FF2B5EF4-FFF2-40B4-BE49-F238E27FC236}">
                        <a16:creationId xmlns:a16="http://schemas.microsoft.com/office/drawing/2014/main" id="{E48516BE-E21B-49BB-B18D-B371853E0670}"/>
                      </a:ext>
                    </a:extLst>
                  </p:cNvPr>
                  <p:cNvSpPr/>
                  <p:nvPr/>
                </p:nvSpPr>
                <p:spPr>
                  <a:xfrm>
                    <a:off x="3056515" y="4115474"/>
                    <a:ext cx="72035" cy="80882"/>
                  </a:xfrm>
                  <a:prstGeom prst="ellipse">
                    <a:avLst/>
                  </a:prstGeom>
                  <a:solidFill>
                    <a:srgbClr val="1F497D">
                      <a:lumMod val="50000"/>
                    </a:srgbClr>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grpSp>
          <p:nvGrpSpPr>
            <p:cNvPr id="53266" name="Group 43">
              <a:extLst>
                <a:ext uri="{FF2B5EF4-FFF2-40B4-BE49-F238E27FC236}">
                  <a16:creationId xmlns:a16="http://schemas.microsoft.com/office/drawing/2014/main" id="{8E9A43FE-E27F-4AD5-A7CC-D5EC4214AF5D}"/>
                </a:ext>
              </a:extLst>
            </p:cNvPr>
            <p:cNvGrpSpPr>
              <a:grpSpLocks/>
            </p:cNvGrpSpPr>
            <p:nvPr/>
          </p:nvGrpSpPr>
          <p:grpSpPr bwMode="auto">
            <a:xfrm flipV="1">
              <a:off x="2915816" y="5636865"/>
              <a:ext cx="1516312" cy="240407"/>
              <a:chOff x="2962725" y="3933056"/>
              <a:chExt cx="1516312" cy="240407"/>
            </a:xfrm>
          </p:grpSpPr>
          <p:cxnSp>
            <p:nvCxnSpPr>
              <p:cNvPr id="53306" name="Straight Connector 83">
                <a:extLst>
                  <a:ext uri="{FF2B5EF4-FFF2-40B4-BE49-F238E27FC236}">
                    <a16:creationId xmlns:a16="http://schemas.microsoft.com/office/drawing/2014/main" id="{0CAD769C-260D-45E0-B75D-18F0352475EA}"/>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307" name="Group 84">
                <a:extLst>
                  <a:ext uri="{FF2B5EF4-FFF2-40B4-BE49-F238E27FC236}">
                    <a16:creationId xmlns:a16="http://schemas.microsoft.com/office/drawing/2014/main" id="{B2F28365-2639-448F-8F1E-26C2E3C3D233}"/>
                  </a:ext>
                </a:extLst>
              </p:cNvPr>
              <p:cNvGrpSpPr>
                <a:grpSpLocks/>
              </p:cNvGrpSpPr>
              <p:nvPr/>
            </p:nvGrpSpPr>
            <p:grpSpPr bwMode="auto">
              <a:xfrm>
                <a:off x="3059832" y="3933056"/>
                <a:ext cx="72008" cy="240407"/>
                <a:chOff x="3059832" y="3955916"/>
                <a:chExt cx="72008" cy="240407"/>
              </a:xfrm>
            </p:grpSpPr>
            <p:cxnSp>
              <p:nvCxnSpPr>
                <p:cNvPr id="53326" name="Straight Connector 103">
                  <a:extLst>
                    <a:ext uri="{FF2B5EF4-FFF2-40B4-BE49-F238E27FC236}">
                      <a16:creationId xmlns:a16="http://schemas.microsoft.com/office/drawing/2014/main" id="{A908BE32-1A6D-44EE-AB21-8E9C981C684F}"/>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05" name="Oval 104">
                  <a:extLst>
                    <a:ext uri="{FF2B5EF4-FFF2-40B4-BE49-F238E27FC236}">
                      <a16:creationId xmlns:a16="http://schemas.microsoft.com/office/drawing/2014/main" id="{958359C7-71D4-4602-B919-F22D00783920}"/>
                    </a:ext>
                  </a:extLst>
                </p:cNvPr>
                <p:cNvSpPr/>
                <p:nvPr/>
              </p:nvSpPr>
              <p:spPr>
                <a:xfrm>
                  <a:off x="3059599" y="4115912"/>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08" name="Group 85">
                <a:extLst>
                  <a:ext uri="{FF2B5EF4-FFF2-40B4-BE49-F238E27FC236}">
                    <a16:creationId xmlns:a16="http://schemas.microsoft.com/office/drawing/2014/main" id="{5160C0BC-06D3-42A6-9CDE-56ED96B05F4F}"/>
                  </a:ext>
                </a:extLst>
              </p:cNvPr>
              <p:cNvGrpSpPr>
                <a:grpSpLocks/>
              </p:cNvGrpSpPr>
              <p:nvPr/>
            </p:nvGrpSpPr>
            <p:grpSpPr bwMode="auto">
              <a:xfrm>
                <a:off x="3315479" y="3933056"/>
                <a:ext cx="72008" cy="240407"/>
                <a:chOff x="3059832" y="3955916"/>
                <a:chExt cx="72008" cy="240407"/>
              </a:xfrm>
            </p:grpSpPr>
            <p:cxnSp>
              <p:nvCxnSpPr>
                <p:cNvPr id="53324" name="Straight Connector 101">
                  <a:extLst>
                    <a:ext uri="{FF2B5EF4-FFF2-40B4-BE49-F238E27FC236}">
                      <a16:creationId xmlns:a16="http://schemas.microsoft.com/office/drawing/2014/main" id="{6BF65E5F-FCDB-4D95-A6CD-1EB36EF806F1}"/>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03" name="Oval 102">
                  <a:extLst>
                    <a:ext uri="{FF2B5EF4-FFF2-40B4-BE49-F238E27FC236}">
                      <a16:creationId xmlns:a16="http://schemas.microsoft.com/office/drawing/2014/main" id="{B1B2B607-2573-4594-9832-8C32F038C438}"/>
                    </a:ext>
                  </a:extLst>
                </p:cNvPr>
                <p:cNvSpPr/>
                <p:nvPr/>
              </p:nvSpPr>
              <p:spPr>
                <a:xfrm>
                  <a:off x="3059352" y="4115912"/>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09" name="Group 86">
                <a:extLst>
                  <a:ext uri="{FF2B5EF4-FFF2-40B4-BE49-F238E27FC236}">
                    <a16:creationId xmlns:a16="http://schemas.microsoft.com/office/drawing/2014/main" id="{0463C765-4547-4A41-9E0F-6B3D3CBCC05D}"/>
                  </a:ext>
                </a:extLst>
              </p:cNvPr>
              <p:cNvGrpSpPr>
                <a:grpSpLocks/>
              </p:cNvGrpSpPr>
              <p:nvPr/>
            </p:nvGrpSpPr>
            <p:grpSpPr bwMode="auto">
              <a:xfrm>
                <a:off x="3509025" y="3933056"/>
                <a:ext cx="72008" cy="240407"/>
                <a:chOff x="3059832" y="3955916"/>
                <a:chExt cx="72008" cy="240407"/>
              </a:xfrm>
            </p:grpSpPr>
            <p:cxnSp>
              <p:nvCxnSpPr>
                <p:cNvPr id="53322" name="Straight Connector 99">
                  <a:extLst>
                    <a:ext uri="{FF2B5EF4-FFF2-40B4-BE49-F238E27FC236}">
                      <a16:creationId xmlns:a16="http://schemas.microsoft.com/office/drawing/2014/main" id="{660FC7F8-C943-4D3E-9E65-F04F716ECC1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101" name="Oval 100">
                  <a:extLst>
                    <a:ext uri="{FF2B5EF4-FFF2-40B4-BE49-F238E27FC236}">
                      <a16:creationId xmlns:a16="http://schemas.microsoft.com/office/drawing/2014/main" id="{BD67D611-6EBD-4063-938A-1846BBF8CAC2}"/>
                    </a:ext>
                  </a:extLst>
                </p:cNvPr>
                <p:cNvSpPr/>
                <p:nvPr/>
              </p:nvSpPr>
              <p:spPr>
                <a:xfrm>
                  <a:off x="3059648" y="4115912"/>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10" name="Group 87">
                <a:extLst>
                  <a:ext uri="{FF2B5EF4-FFF2-40B4-BE49-F238E27FC236}">
                    <a16:creationId xmlns:a16="http://schemas.microsoft.com/office/drawing/2014/main" id="{2FDE9C90-9032-49E1-A81B-327AA5988A58}"/>
                  </a:ext>
                </a:extLst>
              </p:cNvPr>
              <p:cNvGrpSpPr>
                <a:grpSpLocks/>
              </p:cNvGrpSpPr>
              <p:nvPr/>
            </p:nvGrpSpPr>
            <p:grpSpPr bwMode="auto">
              <a:xfrm>
                <a:off x="3707904" y="3933056"/>
                <a:ext cx="72008" cy="240407"/>
                <a:chOff x="3059832" y="3955916"/>
                <a:chExt cx="72008" cy="240407"/>
              </a:xfrm>
            </p:grpSpPr>
            <p:cxnSp>
              <p:nvCxnSpPr>
                <p:cNvPr id="53320" name="Straight Connector 97">
                  <a:extLst>
                    <a:ext uri="{FF2B5EF4-FFF2-40B4-BE49-F238E27FC236}">
                      <a16:creationId xmlns:a16="http://schemas.microsoft.com/office/drawing/2014/main" id="{BD7A874C-7204-4E92-A172-6C7C84CAF665}"/>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99" name="Oval 98">
                  <a:extLst>
                    <a:ext uri="{FF2B5EF4-FFF2-40B4-BE49-F238E27FC236}">
                      <a16:creationId xmlns:a16="http://schemas.microsoft.com/office/drawing/2014/main" id="{71E537B9-7058-4A8B-BCEA-F67A60FB21A8}"/>
                    </a:ext>
                  </a:extLst>
                </p:cNvPr>
                <p:cNvSpPr/>
                <p:nvPr/>
              </p:nvSpPr>
              <p:spPr>
                <a:xfrm>
                  <a:off x="3059851" y="4115912"/>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11" name="Group 88">
                <a:extLst>
                  <a:ext uri="{FF2B5EF4-FFF2-40B4-BE49-F238E27FC236}">
                    <a16:creationId xmlns:a16="http://schemas.microsoft.com/office/drawing/2014/main" id="{A9B99B07-D464-4FF5-8EF2-2D97422722F3}"/>
                  </a:ext>
                </a:extLst>
              </p:cNvPr>
              <p:cNvGrpSpPr>
                <a:grpSpLocks/>
              </p:cNvGrpSpPr>
              <p:nvPr/>
            </p:nvGrpSpPr>
            <p:grpSpPr bwMode="auto">
              <a:xfrm>
                <a:off x="3933453" y="3933056"/>
                <a:ext cx="72008" cy="240407"/>
                <a:chOff x="3059832" y="3955916"/>
                <a:chExt cx="72008" cy="240407"/>
              </a:xfrm>
            </p:grpSpPr>
            <p:cxnSp>
              <p:nvCxnSpPr>
                <p:cNvPr id="53318" name="Straight Connector 95">
                  <a:extLst>
                    <a:ext uri="{FF2B5EF4-FFF2-40B4-BE49-F238E27FC236}">
                      <a16:creationId xmlns:a16="http://schemas.microsoft.com/office/drawing/2014/main" id="{3C43E3CC-985E-4DF3-91E5-9E27CCBEAF46}"/>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97" name="Oval 96">
                  <a:extLst>
                    <a:ext uri="{FF2B5EF4-FFF2-40B4-BE49-F238E27FC236}">
                      <a16:creationId xmlns:a16="http://schemas.microsoft.com/office/drawing/2014/main" id="{1C85B9D1-7898-46C7-8C58-835DFD30D362}"/>
                    </a:ext>
                  </a:extLst>
                </p:cNvPr>
                <p:cNvSpPr/>
                <p:nvPr/>
              </p:nvSpPr>
              <p:spPr>
                <a:xfrm>
                  <a:off x="3059578" y="4115912"/>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12" name="Group 89">
                <a:extLst>
                  <a:ext uri="{FF2B5EF4-FFF2-40B4-BE49-F238E27FC236}">
                    <a16:creationId xmlns:a16="http://schemas.microsoft.com/office/drawing/2014/main" id="{C68397B2-FB7C-490B-990E-F6A41AB9283A}"/>
                  </a:ext>
                </a:extLst>
              </p:cNvPr>
              <p:cNvGrpSpPr>
                <a:grpSpLocks/>
              </p:cNvGrpSpPr>
              <p:nvPr/>
            </p:nvGrpSpPr>
            <p:grpSpPr bwMode="auto">
              <a:xfrm>
                <a:off x="4085853" y="3933056"/>
                <a:ext cx="72008" cy="240407"/>
                <a:chOff x="3059832" y="3955916"/>
                <a:chExt cx="72008" cy="240407"/>
              </a:xfrm>
            </p:grpSpPr>
            <p:cxnSp>
              <p:nvCxnSpPr>
                <p:cNvPr id="53316" name="Straight Connector 93">
                  <a:extLst>
                    <a:ext uri="{FF2B5EF4-FFF2-40B4-BE49-F238E27FC236}">
                      <a16:creationId xmlns:a16="http://schemas.microsoft.com/office/drawing/2014/main" id="{D98CC542-66AD-4BE5-9C25-1E142A0603FB}"/>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95" name="Oval 94">
                  <a:extLst>
                    <a:ext uri="{FF2B5EF4-FFF2-40B4-BE49-F238E27FC236}">
                      <a16:creationId xmlns:a16="http://schemas.microsoft.com/office/drawing/2014/main" id="{24DA4EA8-3BAE-40AF-8E6F-933D7C9A7069}"/>
                    </a:ext>
                  </a:extLst>
                </p:cNvPr>
                <p:cNvSpPr/>
                <p:nvPr/>
              </p:nvSpPr>
              <p:spPr>
                <a:xfrm>
                  <a:off x="3060418" y="4115912"/>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313" name="Group 90">
                <a:extLst>
                  <a:ext uri="{FF2B5EF4-FFF2-40B4-BE49-F238E27FC236}">
                    <a16:creationId xmlns:a16="http://schemas.microsoft.com/office/drawing/2014/main" id="{C2B5BAED-1984-411C-8FD5-1AC43423089D}"/>
                  </a:ext>
                </a:extLst>
              </p:cNvPr>
              <p:cNvGrpSpPr>
                <a:grpSpLocks/>
              </p:cNvGrpSpPr>
              <p:nvPr/>
            </p:nvGrpSpPr>
            <p:grpSpPr bwMode="auto">
              <a:xfrm>
                <a:off x="4293493" y="3933056"/>
                <a:ext cx="72008" cy="240407"/>
                <a:chOff x="3059832" y="3955916"/>
                <a:chExt cx="72008" cy="240407"/>
              </a:xfrm>
            </p:grpSpPr>
            <p:cxnSp>
              <p:nvCxnSpPr>
                <p:cNvPr id="53314" name="Straight Connector 91">
                  <a:extLst>
                    <a:ext uri="{FF2B5EF4-FFF2-40B4-BE49-F238E27FC236}">
                      <a16:creationId xmlns:a16="http://schemas.microsoft.com/office/drawing/2014/main" id="{EFB2CF1F-E3CE-42BD-883F-1AE2290AC45D}"/>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93" name="Oval 92">
                  <a:extLst>
                    <a:ext uri="{FF2B5EF4-FFF2-40B4-BE49-F238E27FC236}">
                      <a16:creationId xmlns:a16="http://schemas.microsoft.com/office/drawing/2014/main" id="{0F16CC06-8DAE-49B6-9571-DA44382BC253}"/>
                    </a:ext>
                  </a:extLst>
                </p:cNvPr>
                <p:cNvSpPr/>
                <p:nvPr/>
              </p:nvSpPr>
              <p:spPr>
                <a:xfrm>
                  <a:off x="3059717" y="4115912"/>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nvGrpSpPr>
            <p:cNvPr id="53267" name="Group 44">
              <a:extLst>
                <a:ext uri="{FF2B5EF4-FFF2-40B4-BE49-F238E27FC236}">
                  <a16:creationId xmlns:a16="http://schemas.microsoft.com/office/drawing/2014/main" id="{45F7697A-DBC1-4505-91AC-CEBA4DD3F20A}"/>
                </a:ext>
              </a:extLst>
            </p:cNvPr>
            <p:cNvGrpSpPr>
              <a:grpSpLocks/>
            </p:cNvGrpSpPr>
            <p:nvPr/>
          </p:nvGrpSpPr>
          <p:grpSpPr bwMode="auto">
            <a:xfrm>
              <a:off x="2915816" y="5206727"/>
              <a:ext cx="1516312" cy="382513"/>
              <a:chOff x="2915816" y="3790950"/>
              <a:chExt cx="1516312" cy="382513"/>
            </a:xfrm>
          </p:grpSpPr>
          <p:cxnSp>
            <p:nvCxnSpPr>
              <p:cNvPr id="53281" name="Straight Connector 58">
                <a:extLst>
                  <a:ext uri="{FF2B5EF4-FFF2-40B4-BE49-F238E27FC236}">
                    <a16:creationId xmlns:a16="http://schemas.microsoft.com/office/drawing/2014/main" id="{1952C95C-ABEE-434F-A03B-0964E913826B}"/>
                  </a:ext>
                </a:extLst>
              </p:cNvPr>
              <p:cNvCxnSpPr>
                <a:cxnSpLocks noChangeShapeType="1"/>
              </p:cNvCxnSpPr>
              <p:nvPr/>
            </p:nvCxnSpPr>
            <p:spPr bwMode="auto">
              <a:xfrm>
                <a:off x="3821440" y="3790950"/>
                <a:ext cx="0" cy="142106"/>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53282" name="Straight Connector 59">
                <a:extLst>
                  <a:ext uri="{FF2B5EF4-FFF2-40B4-BE49-F238E27FC236}">
                    <a16:creationId xmlns:a16="http://schemas.microsoft.com/office/drawing/2014/main" id="{C741DCD9-1AA9-421B-80DA-54A475900DF2}"/>
                  </a:ext>
                </a:extLst>
              </p:cNvPr>
              <p:cNvCxnSpPr>
                <a:cxnSpLocks noChangeShapeType="1"/>
              </p:cNvCxnSpPr>
              <p:nvPr/>
            </p:nvCxnSpPr>
            <p:spPr bwMode="auto">
              <a:xfrm>
                <a:off x="3808105" y="3790950"/>
                <a:ext cx="230839" cy="0"/>
              </a:xfrm>
              <a:prstGeom prst="line">
                <a:avLst/>
              </a:prstGeom>
              <a:noFill/>
              <a:ln w="28575"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3283" name="Group 60">
                <a:extLst>
                  <a:ext uri="{FF2B5EF4-FFF2-40B4-BE49-F238E27FC236}">
                    <a16:creationId xmlns:a16="http://schemas.microsoft.com/office/drawing/2014/main" id="{18812881-B5D3-4A19-8DBD-612BD6CDFFCE}"/>
                  </a:ext>
                </a:extLst>
              </p:cNvPr>
              <p:cNvGrpSpPr>
                <a:grpSpLocks/>
              </p:cNvGrpSpPr>
              <p:nvPr/>
            </p:nvGrpSpPr>
            <p:grpSpPr bwMode="auto">
              <a:xfrm>
                <a:off x="2915816" y="3933056"/>
                <a:ext cx="1516312" cy="240407"/>
                <a:chOff x="2962725" y="3933056"/>
                <a:chExt cx="1516312" cy="240407"/>
              </a:xfrm>
            </p:grpSpPr>
            <p:cxnSp>
              <p:nvCxnSpPr>
                <p:cNvPr id="53284" name="Straight Connector 61">
                  <a:extLst>
                    <a:ext uri="{FF2B5EF4-FFF2-40B4-BE49-F238E27FC236}">
                      <a16:creationId xmlns:a16="http://schemas.microsoft.com/office/drawing/2014/main" id="{F6A15C5A-0138-4CDD-BD3F-D29B10B3F390}"/>
                    </a:ext>
                  </a:extLst>
                </p:cNvPr>
                <p:cNvCxnSpPr>
                  <a:cxnSpLocks noChangeShapeType="1"/>
                </p:cNvCxnSpPr>
                <p:nvPr/>
              </p:nvCxnSpPr>
              <p:spPr bwMode="auto">
                <a:xfrm>
                  <a:off x="2962725" y="3933056"/>
                  <a:ext cx="1516312" cy="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grpSp>
              <p:nvGrpSpPr>
                <p:cNvPr id="53285" name="Group 62">
                  <a:extLst>
                    <a:ext uri="{FF2B5EF4-FFF2-40B4-BE49-F238E27FC236}">
                      <a16:creationId xmlns:a16="http://schemas.microsoft.com/office/drawing/2014/main" id="{209DEB5C-F76C-44A7-ACDA-A3C96BEB6AFE}"/>
                    </a:ext>
                  </a:extLst>
                </p:cNvPr>
                <p:cNvGrpSpPr>
                  <a:grpSpLocks/>
                </p:cNvGrpSpPr>
                <p:nvPr/>
              </p:nvGrpSpPr>
              <p:grpSpPr bwMode="auto">
                <a:xfrm>
                  <a:off x="3059832" y="3933056"/>
                  <a:ext cx="72008" cy="240407"/>
                  <a:chOff x="3059832" y="3955916"/>
                  <a:chExt cx="72008" cy="240407"/>
                </a:xfrm>
              </p:grpSpPr>
              <p:cxnSp>
                <p:nvCxnSpPr>
                  <p:cNvPr id="53304" name="Straight Connector 81">
                    <a:extLst>
                      <a:ext uri="{FF2B5EF4-FFF2-40B4-BE49-F238E27FC236}">
                        <a16:creationId xmlns:a16="http://schemas.microsoft.com/office/drawing/2014/main" id="{E875DF17-2053-47EF-80F4-6B99FBF62F8D}"/>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83" name="Oval 82">
                    <a:extLst>
                      <a:ext uri="{FF2B5EF4-FFF2-40B4-BE49-F238E27FC236}">
                        <a16:creationId xmlns:a16="http://schemas.microsoft.com/office/drawing/2014/main" id="{DA4C53F9-4FA8-4BE5-BD28-123E882E6996}"/>
                      </a:ext>
                    </a:extLst>
                  </p:cNvPr>
                  <p:cNvSpPr/>
                  <p:nvPr/>
                </p:nvSpPr>
                <p:spPr>
                  <a:xfrm>
                    <a:off x="3059599" y="4115416"/>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86" name="Group 63">
                  <a:extLst>
                    <a:ext uri="{FF2B5EF4-FFF2-40B4-BE49-F238E27FC236}">
                      <a16:creationId xmlns:a16="http://schemas.microsoft.com/office/drawing/2014/main" id="{3F52745B-CF96-4BA9-BAFE-2F43CD012827}"/>
                    </a:ext>
                  </a:extLst>
                </p:cNvPr>
                <p:cNvGrpSpPr>
                  <a:grpSpLocks/>
                </p:cNvGrpSpPr>
                <p:nvPr/>
              </p:nvGrpSpPr>
              <p:grpSpPr bwMode="auto">
                <a:xfrm>
                  <a:off x="3315479" y="3933056"/>
                  <a:ext cx="72008" cy="240407"/>
                  <a:chOff x="3059832" y="3955916"/>
                  <a:chExt cx="72008" cy="240407"/>
                </a:xfrm>
              </p:grpSpPr>
              <p:cxnSp>
                <p:nvCxnSpPr>
                  <p:cNvPr id="53302" name="Straight Connector 79">
                    <a:extLst>
                      <a:ext uri="{FF2B5EF4-FFF2-40B4-BE49-F238E27FC236}">
                        <a16:creationId xmlns:a16="http://schemas.microsoft.com/office/drawing/2014/main" id="{FAD5F365-BBF7-4B70-8D36-966C6AC2FA4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81" name="Oval 80">
                    <a:extLst>
                      <a:ext uri="{FF2B5EF4-FFF2-40B4-BE49-F238E27FC236}">
                        <a16:creationId xmlns:a16="http://schemas.microsoft.com/office/drawing/2014/main" id="{FD1D8F8B-A55E-4FEC-B007-85F88CC8F5BD}"/>
                      </a:ext>
                    </a:extLst>
                  </p:cNvPr>
                  <p:cNvSpPr/>
                  <p:nvPr/>
                </p:nvSpPr>
                <p:spPr>
                  <a:xfrm>
                    <a:off x="3059352" y="41154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87" name="Group 64">
                  <a:extLst>
                    <a:ext uri="{FF2B5EF4-FFF2-40B4-BE49-F238E27FC236}">
                      <a16:creationId xmlns:a16="http://schemas.microsoft.com/office/drawing/2014/main" id="{94A6E7C6-14BF-4CBA-A389-F4F87026B73F}"/>
                    </a:ext>
                  </a:extLst>
                </p:cNvPr>
                <p:cNvGrpSpPr>
                  <a:grpSpLocks/>
                </p:cNvGrpSpPr>
                <p:nvPr/>
              </p:nvGrpSpPr>
              <p:grpSpPr bwMode="auto">
                <a:xfrm>
                  <a:off x="3509025" y="3933056"/>
                  <a:ext cx="72008" cy="240407"/>
                  <a:chOff x="3059832" y="3955916"/>
                  <a:chExt cx="72008" cy="240407"/>
                </a:xfrm>
              </p:grpSpPr>
              <p:cxnSp>
                <p:nvCxnSpPr>
                  <p:cNvPr id="53300" name="Straight Connector 77">
                    <a:extLst>
                      <a:ext uri="{FF2B5EF4-FFF2-40B4-BE49-F238E27FC236}">
                        <a16:creationId xmlns:a16="http://schemas.microsoft.com/office/drawing/2014/main" id="{78154148-1DD5-49E5-AC88-D50089DEA4C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9" name="Oval 78">
                    <a:extLst>
                      <a:ext uri="{FF2B5EF4-FFF2-40B4-BE49-F238E27FC236}">
                        <a16:creationId xmlns:a16="http://schemas.microsoft.com/office/drawing/2014/main" id="{470C1F87-C993-43EA-9CD9-18F95F71D819}"/>
                      </a:ext>
                    </a:extLst>
                  </p:cNvPr>
                  <p:cNvSpPr/>
                  <p:nvPr/>
                </p:nvSpPr>
                <p:spPr>
                  <a:xfrm>
                    <a:off x="3059648" y="41154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88" name="Group 65">
                  <a:extLst>
                    <a:ext uri="{FF2B5EF4-FFF2-40B4-BE49-F238E27FC236}">
                      <a16:creationId xmlns:a16="http://schemas.microsoft.com/office/drawing/2014/main" id="{598C2172-060C-454E-BCC3-61D8BD1E0698}"/>
                    </a:ext>
                  </a:extLst>
                </p:cNvPr>
                <p:cNvGrpSpPr>
                  <a:grpSpLocks/>
                </p:cNvGrpSpPr>
                <p:nvPr/>
              </p:nvGrpSpPr>
              <p:grpSpPr bwMode="auto">
                <a:xfrm>
                  <a:off x="3707904" y="3933056"/>
                  <a:ext cx="72008" cy="240407"/>
                  <a:chOff x="3059832" y="3955916"/>
                  <a:chExt cx="72008" cy="240407"/>
                </a:xfrm>
              </p:grpSpPr>
              <p:cxnSp>
                <p:nvCxnSpPr>
                  <p:cNvPr id="53298" name="Straight Connector 75">
                    <a:extLst>
                      <a:ext uri="{FF2B5EF4-FFF2-40B4-BE49-F238E27FC236}">
                        <a16:creationId xmlns:a16="http://schemas.microsoft.com/office/drawing/2014/main" id="{95978777-DB54-40A7-BD72-1109C247C96C}"/>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7" name="Oval 76">
                    <a:extLst>
                      <a:ext uri="{FF2B5EF4-FFF2-40B4-BE49-F238E27FC236}">
                        <a16:creationId xmlns:a16="http://schemas.microsoft.com/office/drawing/2014/main" id="{BCCC08A7-DC2D-4E17-90FE-C35B2CD030FB}"/>
                      </a:ext>
                    </a:extLst>
                  </p:cNvPr>
                  <p:cNvSpPr/>
                  <p:nvPr/>
                </p:nvSpPr>
                <p:spPr>
                  <a:xfrm>
                    <a:off x="3059851" y="41154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89" name="Group 66">
                  <a:extLst>
                    <a:ext uri="{FF2B5EF4-FFF2-40B4-BE49-F238E27FC236}">
                      <a16:creationId xmlns:a16="http://schemas.microsoft.com/office/drawing/2014/main" id="{A257E5FB-D45E-44DE-B111-FC1F13B856C0}"/>
                    </a:ext>
                  </a:extLst>
                </p:cNvPr>
                <p:cNvGrpSpPr>
                  <a:grpSpLocks/>
                </p:cNvGrpSpPr>
                <p:nvPr/>
              </p:nvGrpSpPr>
              <p:grpSpPr bwMode="auto">
                <a:xfrm>
                  <a:off x="3933453" y="3933056"/>
                  <a:ext cx="72008" cy="240407"/>
                  <a:chOff x="3059832" y="3955916"/>
                  <a:chExt cx="72008" cy="240407"/>
                </a:xfrm>
              </p:grpSpPr>
              <p:cxnSp>
                <p:nvCxnSpPr>
                  <p:cNvPr id="53296" name="Straight Connector 73">
                    <a:extLst>
                      <a:ext uri="{FF2B5EF4-FFF2-40B4-BE49-F238E27FC236}">
                        <a16:creationId xmlns:a16="http://schemas.microsoft.com/office/drawing/2014/main" id="{BD9CCEB5-F546-416D-8E06-08205AA86F24}"/>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5" name="Oval 74">
                    <a:extLst>
                      <a:ext uri="{FF2B5EF4-FFF2-40B4-BE49-F238E27FC236}">
                        <a16:creationId xmlns:a16="http://schemas.microsoft.com/office/drawing/2014/main" id="{B3402551-6229-4EAA-9AD9-999F675B7068}"/>
                      </a:ext>
                    </a:extLst>
                  </p:cNvPr>
                  <p:cNvSpPr/>
                  <p:nvPr/>
                </p:nvSpPr>
                <p:spPr>
                  <a:xfrm>
                    <a:off x="3059578" y="4115416"/>
                    <a:ext cx="72035"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90" name="Group 67">
                  <a:extLst>
                    <a:ext uri="{FF2B5EF4-FFF2-40B4-BE49-F238E27FC236}">
                      <a16:creationId xmlns:a16="http://schemas.microsoft.com/office/drawing/2014/main" id="{A83C56F1-0539-4100-AB40-CF8EB2E66825}"/>
                    </a:ext>
                  </a:extLst>
                </p:cNvPr>
                <p:cNvGrpSpPr>
                  <a:grpSpLocks/>
                </p:cNvGrpSpPr>
                <p:nvPr/>
              </p:nvGrpSpPr>
              <p:grpSpPr bwMode="auto">
                <a:xfrm>
                  <a:off x="4085853" y="3933056"/>
                  <a:ext cx="72008" cy="240407"/>
                  <a:chOff x="3059832" y="3955916"/>
                  <a:chExt cx="72008" cy="240407"/>
                </a:xfrm>
              </p:grpSpPr>
              <p:cxnSp>
                <p:nvCxnSpPr>
                  <p:cNvPr id="53294" name="Straight Connector 71">
                    <a:extLst>
                      <a:ext uri="{FF2B5EF4-FFF2-40B4-BE49-F238E27FC236}">
                        <a16:creationId xmlns:a16="http://schemas.microsoft.com/office/drawing/2014/main" id="{393ECDB7-1586-4C15-9BED-84A11538E40E}"/>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3" name="Oval 72">
                    <a:extLst>
                      <a:ext uri="{FF2B5EF4-FFF2-40B4-BE49-F238E27FC236}">
                        <a16:creationId xmlns:a16="http://schemas.microsoft.com/office/drawing/2014/main" id="{A958B0D1-982C-471A-BD4B-3BE53FA2D1F1}"/>
                      </a:ext>
                    </a:extLst>
                  </p:cNvPr>
                  <p:cNvSpPr/>
                  <p:nvPr/>
                </p:nvSpPr>
                <p:spPr>
                  <a:xfrm>
                    <a:off x="3060418" y="4115416"/>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nvGrpSpPr>
                <p:cNvPr id="53291" name="Group 68">
                  <a:extLst>
                    <a:ext uri="{FF2B5EF4-FFF2-40B4-BE49-F238E27FC236}">
                      <a16:creationId xmlns:a16="http://schemas.microsoft.com/office/drawing/2014/main" id="{DBC3261B-AA39-4285-B564-8DCFD1545077}"/>
                    </a:ext>
                  </a:extLst>
                </p:cNvPr>
                <p:cNvGrpSpPr>
                  <a:grpSpLocks/>
                </p:cNvGrpSpPr>
                <p:nvPr/>
              </p:nvGrpSpPr>
              <p:grpSpPr bwMode="auto">
                <a:xfrm>
                  <a:off x="4293493" y="3933056"/>
                  <a:ext cx="72008" cy="240407"/>
                  <a:chOff x="3059832" y="3955916"/>
                  <a:chExt cx="72008" cy="240407"/>
                </a:xfrm>
              </p:grpSpPr>
              <p:cxnSp>
                <p:nvCxnSpPr>
                  <p:cNvPr id="53292" name="Straight Connector 69">
                    <a:extLst>
                      <a:ext uri="{FF2B5EF4-FFF2-40B4-BE49-F238E27FC236}">
                        <a16:creationId xmlns:a16="http://schemas.microsoft.com/office/drawing/2014/main" id="{53C9F6A9-4539-4CF9-B4B6-5F0EA0B7270A}"/>
                      </a:ext>
                    </a:extLst>
                  </p:cNvPr>
                  <p:cNvCxnSpPr>
                    <a:cxnSpLocks noChangeShapeType="1"/>
                  </p:cNvCxnSpPr>
                  <p:nvPr/>
                </p:nvCxnSpPr>
                <p:spPr bwMode="auto">
                  <a:xfrm>
                    <a:off x="3096525" y="3955916"/>
                    <a:ext cx="0" cy="184780"/>
                  </a:xfrm>
                  <a:prstGeom prst="line">
                    <a:avLst/>
                  </a:prstGeom>
                  <a:noFill/>
                  <a:ln w="28575" algn="ctr">
                    <a:solidFill>
                      <a:srgbClr val="10253F"/>
                    </a:solidFill>
                    <a:round/>
                    <a:headEnd/>
                    <a:tailEnd/>
                  </a:ln>
                  <a:extLst>
                    <a:ext uri="{909E8E84-426E-40DD-AFC4-6F175D3DCCD1}">
                      <a14:hiddenFill xmlns:a14="http://schemas.microsoft.com/office/drawing/2010/main">
                        <a:noFill/>
                      </a14:hiddenFill>
                    </a:ext>
                  </a:extLst>
                </p:spPr>
              </p:cxnSp>
              <p:sp>
                <p:nvSpPr>
                  <p:cNvPr id="71" name="Oval 70">
                    <a:extLst>
                      <a:ext uri="{FF2B5EF4-FFF2-40B4-BE49-F238E27FC236}">
                        <a16:creationId xmlns:a16="http://schemas.microsoft.com/office/drawing/2014/main" id="{0DA9A992-D526-4759-9579-47B985D45AB3}"/>
                      </a:ext>
                    </a:extLst>
                  </p:cNvPr>
                  <p:cNvSpPr/>
                  <p:nvPr/>
                </p:nvSpPr>
                <p:spPr>
                  <a:xfrm>
                    <a:off x="3059717" y="4115416"/>
                    <a:ext cx="72036" cy="80882"/>
                  </a:xfrm>
                  <a:prstGeom prst="ellipse">
                    <a:avLst/>
                  </a:prstGeom>
                  <a:solidFill>
                    <a:sysClr val="window" lastClr="FFFFFF"/>
                  </a:solidFill>
                  <a:ln w="25400" cap="flat" cmpd="sng" algn="ctr">
                    <a:solidFill>
                      <a:srgbClr val="1F497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grpSp>
        </p:grpSp>
        <p:sp>
          <p:nvSpPr>
            <p:cNvPr id="46" name="Freeform 45">
              <a:extLst>
                <a:ext uri="{FF2B5EF4-FFF2-40B4-BE49-F238E27FC236}">
                  <a16:creationId xmlns:a16="http://schemas.microsoft.com/office/drawing/2014/main" id="{5E0622D8-D721-462C-AE4D-C7915AE741C6}"/>
                </a:ext>
              </a:extLst>
            </p:cNvPr>
            <p:cNvSpPr/>
            <p:nvPr/>
          </p:nvSpPr>
          <p:spPr>
            <a:xfrm>
              <a:off x="3196053" y="4863974"/>
              <a:ext cx="142763" cy="268258"/>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7" name="Freeform 46">
              <a:extLst>
                <a:ext uri="{FF2B5EF4-FFF2-40B4-BE49-F238E27FC236}">
                  <a16:creationId xmlns:a16="http://schemas.microsoft.com/office/drawing/2014/main" id="{0617C5FD-2985-41E9-A39D-44C7C561C0B8}"/>
                </a:ext>
              </a:extLst>
            </p:cNvPr>
            <p:cNvSpPr/>
            <p:nvPr/>
          </p:nvSpPr>
          <p:spPr>
            <a:xfrm>
              <a:off x="3492056" y="4863974"/>
              <a:ext cx="142763" cy="268258"/>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8" name="Freeform 47">
              <a:extLst>
                <a:ext uri="{FF2B5EF4-FFF2-40B4-BE49-F238E27FC236}">
                  <a16:creationId xmlns:a16="http://schemas.microsoft.com/office/drawing/2014/main" id="{2A0E4937-2DC7-4175-B3E2-CF1F6640CFB4}"/>
                </a:ext>
              </a:extLst>
            </p:cNvPr>
            <p:cNvSpPr/>
            <p:nvPr/>
          </p:nvSpPr>
          <p:spPr>
            <a:xfrm flipH="1">
              <a:off x="3820802" y="4863974"/>
              <a:ext cx="142762" cy="268258"/>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9" name="Freeform 48">
              <a:extLst>
                <a:ext uri="{FF2B5EF4-FFF2-40B4-BE49-F238E27FC236}">
                  <a16:creationId xmlns:a16="http://schemas.microsoft.com/office/drawing/2014/main" id="{7AB7F25A-4BD3-4BFA-B039-F7E50F7336F2}"/>
                </a:ext>
              </a:extLst>
            </p:cNvPr>
            <p:cNvSpPr/>
            <p:nvPr/>
          </p:nvSpPr>
          <p:spPr>
            <a:xfrm flipH="1">
              <a:off x="4106327" y="4863974"/>
              <a:ext cx="142762" cy="268258"/>
            </a:xfrm>
            <a:custGeom>
              <a:avLst/>
              <a:gdLst>
                <a:gd name="connsiteX0" fmla="*/ 142875 w 142875"/>
                <a:gd name="connsiteY0" fmla="*/ 0 h 219075"/>
                <a:gd name="connsiteX1" fmla="*/ 118110 w 142875"/>
                <a:gd name="connsiteY1" fmla="*/ 95250 h 219075"/>
                <a:gd name="connsiteX2" fmla="*/ 32385 w 142875"/>
                <a:gd name="connsiteY2" fmla="*/ 131445 h 219075"/>
                <a:gd name="connsiteX3" fmla="*/ 0 w 142875"/>
                <a:gd name="connsiteY3" fmla="*/ 219075 h 219075"/>
              </a:gdLst>
              <a:ahLst/>
              <a:cxnLst>
                <a:cxn ang="0">
                  <a:pos x="connsiteX0" y="connsiteY0"/>
                </a:cxn>
                <a:cxn ang="0">
                  <a:pos x="connsiteX1" y="connsiteY1"/>
                </a:cxn>
                <a:cxn ang="0">
                  <a:pos x="connsiteX2" y="connsiteY2"/>
                </a:cxn>
                <a:cxn ang="0">
                  <a:pos x="connsiteX3" y="connsiteY3"/>
                </a:cxn>
              </a:cxnLst>
              <a:rect l="l" t="t" r="r" b="b"/>
              <a:pathLst>
                <a:path w="142875" h="219075">
                  <a:moveTo>
                    <a:pt x="142875" y="0"/>
                  </a:moveTo>
                  <a:cubicBezTo>
                    <a:pt x="139700" y="36671"/>
                    <a:pt x="136525" y="73343"/>
                    <a:pt x="118110" y="95250"/>
                  </a:cubicBezTo>
                  <a:cubicBezTo>
                    <a:pt x="99695" y="117158"/>
                    <a:pt x="52070" y="110808"/>
                    <a:pt x="32385" y="131445"/>
                  </a:cubicBezTo>
                  <a:cubicBezTo>
                    <a:pt x="12700" y="152082"/>
                    <a:pt x="6350" y="185578"/>
                    <a:pt x="0" y="219075"/>
                  </a:cubicBezTo>
                </a:path>
              </a:pathLst>
            </a:custGeom>
            <a:noFill/>
            <a:ln w="25400" cap="flat" cmpd="sng" algn="ctr">
              <a:solidFill>
                <a:srgbClr val="1F497D">
                  <a:lumMod val="50000"/>
                </a:srgbClr>
              </a:solidFill>
              <a:prstDash val="solid"/>
              <a:headEnd type="none" w="med" len="med"/>
              <a:tailEnd type="triangle" w="med" len="med"/>
            </a:ln>
            <a:effectLst/>
          </p:spPr>
          <p:txBody>
            <a:bodyPr anchor="ctr"/>
            <a:lstStyle/>
            <a:p>
              <a:pPr algn="ctr" fontAlgn="auto">
                <a:spcBef>
                  <a:spcPts val="0"/>
                </a:spcBef>
                <a:spcAft>
                  <a:spcPts val="0"/>
                </a:spcAft>
                <a:defRPr/>
              </a:pPr>
              <a:endParaRPr lang="en-US" kern="0">
                <a:solidFill>
                  <a:prstClr val="white"/>
                </a:solidFill>
                <a:latin typeface="Calibri"/>
              </a:endParaRPr>
            </a:p>
          </p:txBody>
        </p:sp>
        <p:cxnSp>
          <p:nvCxnSpPr>
            <p:cNvPr id="53272" name="Přímá spojnice 23">
              <a:extLst>
                <a:ext uri="{FF2B5EF4-FFF2-40B4-BE49-F238E27FC236}">
                  <a16:creationId xmlns:a16="http://schemas.microsoft.com/office/drawing/2014/main" id="{6C89A39F-F61B-4114-95FC-C0EB20F47B63}"/>
                </a:ext>
              </a:extLst>
            </p:cNvPr>
            <p:cNvCxnSpPr>
              <a:cxnSpLocks noChangeShapeType="1"/>
            </p:cNvCxnSpPr>
            <p:nvPr/>
          </p:nvCxnSpPr>
          <p:spPr bwMode="auto">
            <a:xfrm>
              <a:off x="4442902" y="4222210"/>
              <a:ext cx="293004" cy="6704"/>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273" name="Přímá spojnice 23">
              <a:extLst>
                <a:ext uri="{FF2B5EF4-FFF2-40B4-BE49-F238E27FC236}">
                  <a16:creationId xmlns:a16="http://schemas.microsoft.com/office/drawing/2014/main" id="{6484D5A3-278C-47CF-9388-D2CBE4882291}"/>
                </a:ext>
              </a:extLst>
            </p:cNvPr>
            <p:cNvCxnSpPr>
              <a:cxnSpLocks noChangeShapeType="1"/>
            </p:cNvCxnSpPr>
            <p:nvPr/>
          </p:nvCxnSpPr>
          <p:spPr bwMode="auto">
            <a:xfrm>
              <a:off x="4427984" y="5589240"/>
              <a:ext cx="293004" cy="6704"/>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2" name="TextBox 51">
              <a:extLst>
                <a:ext uri="{FF2B5EF4-FFF2-40B4-BE49-F238E27FC236}">
                  <a16:creationId xmlns:a16="http://schemas.microsoft.com/office/drawing/2014/main" id="{BD5CE1CE-DBC4-42C5-BA14-7FE0FE4CF9FD}"/>
                </a:ext>
              </a:extLst>
            </p:cNvPr>
            <p:cNvSpPr txBox="1"/>
            <p:nvPr/>
          </p:nvSpPr>
          <p:spPr>
            <a:xfrm>
              <a:off x="2843732" y="3285430"/>
              <a:ext cx="1573003" cy="234557"/>
            </a:xfrm>
            <a:prstGeom prst="rect">
              <a:avLst/>
            </a:prstGeom>
            <a:noFill/>
          </p:spPr>
          <p:txBody>
            <a:bodyPr wrap="none">
              <a:spAutoFit/>
            </a:bodyPr>
            <a:lstStyle/>
            <a:p>
              <a:pPr fontAlgn="auto">
                <a:spcBef>
                  <a:spcPts val="0"/>
                </a:spcBef>
                <a:spcAft>
                  <a:spcPts val="0"/>
                </a:spcAft>
                <a:defRPr/>
              </a:pPr>
              <a:r>
                <a:rPr lang="en-US" sz="1200" b="1" i="1" kern="0" dirty="0">
                  <a:solidFill>
                    <a:prstClr val="black"/>
                  </a:solidFill>
                  <a:latin typeface="Calibri"/>
                </a:rPr>
                <a:t>de novo </a:t>
              </a:r>
              <a:r>
                <a:rPr lang="cs-CZ" sz="1200" b="1" i="1" kern="0" dirty="0">
                  <a:solidFill>
                    <a:prstClr val="black"/>
                  </a:solidFill>
                  <a:latin typeface="Calibri"/>
                </a:rPr>
                <a:t>aktivita methylasy</a:t>
              </a:r>
              <a:endParaRPr lang="en-US" sz="1200" b="1" i="1" kern="0" dirty="0">
                <a:solidFill>
                  <a:prstClr val="black"/>
                </a:solidFill>
                <a:latin typeface="Calibri"/>
              </a:endParaRPr>
            </a:p>
          </p:txBody>
        </p:sp>
        <p:sp>
          <p:nvSpPr>
            <p:cNvPr id="53" name="TextBox 52">
              <a:extLst>
                <a:ext uri="{FF2B5EF4-FFF2-40B4-BE49-F238E27FC236}">
                  <a16:creationId xmlns:a16="http://schemas.microsoft.com/office/drawing/2014/main" id="{8095261B-62A8-4BD8-891D-350C3611F812}"/>
                </a:ext>
              </a:extLst>
            </p:cNvPr>
            <p:cNvSpPr txBox="1"/>
            <p:nvPr/>
          </p:nvSpPr>
          <p:spPr>
            <a:xfrm>
              <a:off x="2843732" y="4653681"/>
              <a:ext cx="1573003" cy="234557"/>
            </a:xfrm>
            <a:prstGeom prst="rect">
              <a:avLst/>
            </a:prstGeom>
            <a:noFill/>
          </p:spPr>
          <p:txBody>
            <a:bodyPr wrap="none">
              <a:spAutoFit/>
            </a:bodyPr>
            <a:lstStyle/>
            <a:p>
              <a:pPr fontAlgn="auto">
                <a:spcBef>
                  <a:spcPts val="0"/>
                </a:spcBef>
                <a:spcAft>
                  <a:spcPts val="0"/>
                </a:spcAft>
                <a:defRPr/>
              </a:pPr>
              <a:r>
                <a:rPr lang="en-US" sz="1200" b="1" i="1" kern="0" dirty="0">
                  <a:solidFill>
                    <a:prstClr val="black"/>
                  </a:solidFill>
                  <a:latin typeface="Calibri"/>
                </a:rPr>
                <a:t>de novo </a:t>
              </a:r>
              <a:r>
                <a:rPr lang="cs-CZ" sz="1200" b="1" i="1" kern="0" dirty="0">
                  <a:solidFill>
                    <a:prstClr val="black"/>
                  </a:solidFill>
                  <a:latin typeface="Calibri"/>
                </a:rPr>
                <a:t>aktivita methylasy</a:t>
              </a:r>
              <a:endParaRPr lang="en-US" sz="1200" b="1" i="1" kern="0" dirty="0">
                <a:solidFill>
                  <a:prstClr val="black"/>
                </a:solidFill>
                <a:latin typeface="Calibri"/>
              </a:endParaRPr>
            </a:p>
          </p:txBody>
        </p:sp>
        <p:sp>
          <p:nvSpPr>
            <p:cNvPr id="54" name="TextBox 53">
              <a:extLst>
                <a:ext uri="{FF2B5EF4-FFF2-40B4-BE49-F238E27FC236}">
                  <a16:creationId xmlns:a16="http://schemas.microsoft.com/office/drawing/2014/main" id="{345473BF-22FD-45DD-BAD0-7F3E3FC37B42}"/>
                </a:ext>
              </a:extLst>
            </p:cNvPr>
            <p:cNvSpPr txBox="1"/>
            <p:nvPr/>
          </p:nvSpPr>
          <p:spPr>
            <a:xfrm>
              <a:off x="3038884" y="3018520"/>
              <a:ext cx="977070" cy="287131"/>
            </a:xfrm>
            <a:prstGeom prst="rect">
              <a:avLst/>
            </a:prstGeom>
            <a:noFill/>
          </p:spPr>
          <p:txBody>
            <a:bodyPr wrap="none">
              <a:spAutoFit/>
            </a:bodyPr>
            <a:lstStyle/>
            <a:p>
              <a:pPr algn="ctr" fontAlgn="auto">
                <a:spcBef>
                  <a:spcPts val="0"/>
                </a:spcBef>
                <a:spcAft>
                  <a:spcPts val="0"/>
                </a:spcAft>
                <a:defRPr/>
              </a:pPr>
              <a:r>
                <a:rPr lang="cs-CZ" sz="1600" b="1" kern="0" dirty="0">
                  <a:solidFill>
                    <a:prstClr val="black"/>
                  </a:solidFill>
                  <a:latin typeface="Calibri"/>
                </a:rPr>
                <a:t>Časný vývoj</a:t>
              </a:r>
              <a:endParaRPr lang="en-US" sz="1600" b="1" kern="0" dirty="0">
                <a:solidFill>
                  <a:prstClr val="black"/>
                </a:solidFill>
                <a:latin typeface="Calibri"/>
              </a:endParaRPr>
            </a:p>
          </p:txBody>
        </p:sp>
        <p:sp>
          <p:nvSpPr>
            <p:cNvPr id="55" name="TextBox 54">
              <a:extLst>
                <a:ext uri="{FF2B5EF4-FFF2-40B4-BE49-F238E27FC236}">
                  <a16:creationId xmlns:a16="http://schemas.microsoft.com/office/drawing/2014/main" id="{6A578B41-2C85-496E-9AE1-1A15FFCB379A}"/>
                </a:ext>
              </a:extLst>
            </p:cNvPr>
            <p:cNvSpPr txBox="1"/>
            <p:nvPr/>
          </p:nvSpPr>
          <p:spPr>
            <a:xfrm>
              <a:off x="5054582" y="3018520"/>
              <a:ext cx="1096256" cy="287131"/>
            </a:xfrm>
            <a:prstGeom prst="rect">
              <a:avLst/>
            </a:prstGeom>
            <a:noFill/>
          </p:spPr>
          <p:txBody>
            <a:bodyPr wrap="none">
              <a:spAutoFit/>
            </a:bodyPr>
            <a:lstStyle/>
            <a:p>
              <a:pPr algn="ctr" fontAlgn="auto">
                <a:spcBef>
                  <a:spcPts val="0"/>
                </a:spcBef>
                <a:spcAft>
                  <a:spcPts val="0"/>
                </a:spcAft>
                <a:defRPr/>
              </a:pPr>
              <a:r>
                <a:rPr lang="cs-CZ" sz="1600" b="1" kern="0" dirty="0">
                  <a:solidFill>
                    <a:prstClr val="black"/>
                  </a:solidFill>
                  <a:latin typeface="Calibri"/>
                </a:rPr>
                <a:t>Pozdější život</a:t>
              </a:r>
              <a:endParaRPr lang="en-US" sz="1600" b="1" kern="0" dirty="0">
                <a:solidFill>
                  <a:prstClr val="black"/>
                </a:solidFill>
                <a:latin typeface="Calibri"/>
              </a:endParaRPr>
            </a:p>
          </p:txBody>
        </p:sp>
        <p:grpSp>
          <p:nvGrpSpPr>
            <p:cNvPr id="53278" name="Group 55">
              <a:extLst>
                <a:ext uri="{FF2B5EF4-FFF2-40B4-BE49-F238E27FC236}">
                  <a16:creationId xmlns:a16="http://schemas.microsoft.com/office/drawing/2014/main" id="{7342A11E-B202-46A7-83F3-CDFE66C2E5C1}"/>
                </a:ext>
              </a:extLst>
            </p:cNvPr>
            <p:cNvGrpSpPr>
              <a:grpSpLocks/>
            </p:cNvGrpSpPr>
            <p:nvPr/>
          </p:nvGrpSpPr>
          <p:grpSpPr bwMode="auto">
            <a:xfrm>
              <a:off x="5565988" y="5087128"/>
              <a:ext cx="257064" cy="257064"/>
              <a:chOff x="1650640" y="5215660"/>
              <a:chExt cx="144016" cy="144016"/>
            </a:xfrm>
          </p:grpSpPr>
          <p:cxnSp>
            <p:nvCxnSpPr>
              <p:cNvPr id="53279" name="Straight Connector 56">
                <a:extLst>
                  <a:ext uri="{FF2B5EF4-FFF2-40B4-BE49-F238E27FC236}">
                    <a16:creationId xmlns:a16="http://schemas.microsoft.com/office/drawing/2014/main" id="{8B22CC75-646C-4B00-8E1A-1A986A0E1959}"/>
                  </a:ext>
                </a:extLst>
              </p:cNvPr>
              <p:cNvCxnSpPr>
                <a:cxnSpLocks noChangeShapeType="1"/>
              </p:cNvCxnSpPr>
              <p:nvPr/>
            </p:nvCxnSpPr>
            <p:spPr bwMode="auto">
              <a:xfrm rot="18900000" flipV="1">
                <a:off x="1722648" y="5215660"/>
                <a:ext cx="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53280" name="Straight Connector 57">
                <a:extLst>
                  <a:ext uri="{FF2B5EF4-FFF2-40B4-BE49-F238E27FC236}">
                    <a16:creationId xmlns:a16="http://schemas.microsoft.com/office/drawing/2014/main" id="{75BB86C2-8BAE-4043-BD50-C942BC7C9CDB}"/>
                  </a:ext>
                </a:extLst>
              </p:cNvPr>
              <p:cNvCxnSpPr>
                <a:cxnSpLocks noChangeShapeType="1"/>
              </p:cNvCxnSpPr>
              <p:nvPr/>
            </p:nvCxnSpPr>
            <p:spPr bwMode="auto">
              <a:xfrm rot="2700000" flipV="1">
                <a:off x="1722648" y="5215660"/>
                <a:ext cx="0" cy="1440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grpSp>
      <p:sp>
        <p:nvSpPr>
          <p:cNvPr id="53258" name="TextBox 253">
            <a:extLst>
              <a:ext uri="{FF2B5EF4-FFF2-40B4-BE49-F238E27FC236}">
                <a16:creationId xmlns:a16="http://schemas.microsoft.com/office/drawing/2014/main" id="{55F42FCE-98FB-40A4-A4E8-C4BF475B207D}"/>
              </a:ext>
            </a:extLst>
          </p:cNvPr>
          <p:cNvSpPr txBox="1">
            <a:spLocks noChangeArrowheads="1"/>
          </p:cNvSpPr>
          <p:nvPr/>
        </p:nvSpPr>
        <p:spPr bwMode="auto">
          <a:xfrm>
            <a:off x="2743201" y="3117851"/>
            <a:ext cx="9636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900">
                <a:solidFill>
                  <a:srgbClr val="FFFFFF"/>
                </a:solidFill>
                <a:latin typeface="Calibri" panose="020F0502020204030204" pitchFamily="34" charset="0"/>
              </a:rPr>
              <a:t>RNA polymerase</a:t>
            </a: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Zástupný symbol pro obsah 3">
            <a:extLst>
              <a:ext uri="{FF2B5EF4-FFF2-40B4-BE49-F238E27FC236}">
                <a16:creationId xmlns:a16="http://schemas.microsoft.com/office/drawing/2014/main" id="{4596725D-5229-4EA5-9F9F-D953A34503CA}"/>
              </a:ext>
            </a:extLst>
          </p:cNvPr>
          <p:cNvPicPr>
            <a:picLocks noChangeAspect="1"/>
          </p:cNvPicPr>
          <p:nvPr/>
        </p:nvPicPr>
        <p:blipFill>
          <a:blip r:embed="rId3">
            <a:extLst>
              <a:ext uri="{28A0092B-C50C-407E-A947-70E740481C1C}">
                <a14:useLocalDpi xmlns:a14="http://schemas.microsoft.com/office/drawing/2010/main" val="0"/>
              </a:ext>
            </a:extLst>
          </a:blip>
          <a:srcRect l="74774" t="94217"/>
          <a:stretch>
            <a:fillRect/>
          </a:stretch>
        </p:blipFill>
        <p:spPr bwMode="auto">
          <a:xfrm>
            <a:off x="8380414" y="6335714"/>
            <a:ext cx="2179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ovéPole 2">
            <a:extLst>
              <a:ext uri="{FF2B5EF4-FFF2-40B4-BE49-F238E27FC236}">
                <a16:creationId xmlns:a16="http://schemas.microsoft.com/office/drawing/2014/main" id="{6BD8D467-145F-4396-9583-8B6D67BE51FC}"/>
              </a:ext>
            </a:extLst>
          </p:cNvPr>
          <p:cNvSpPr txBox="1">
            <a:spLocks noChangeArrowheads="1"/>
          </p:cNvSpPr>
          <p:nvPr/>
        </p:nvSpPr>
        <p:spPr bwMode="auto">
          <a:xfrm>
            <a:off x="1638300" y="6308725"/>
            <a:ext cx="7194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100"/>
              <a:t>Cheryl Lyn Walker &amp; Shuk-mei Ho; Nature Reviews Cancer 12, 479-486 (July 2012)</a:t>
            </a:r>
            <a:endParaRPr lang="cs-CZ" altLang="cs-CZ" sz="1100"/>
          </a:p>
        </p:txBody>
      </p:sp>
      <p:sp>
        <p:nvSpPr>
          <p:cNvPr id="54276" name="TextBox 41">
            <a:extLst>
              <a:ext uri="{FF2B5EF4-FFF2-40B4-BE49-F238E27FC236}">
                <a16:creationId xmlns:a16="http://schemas.microsoft.com/office/drawing/2014/main" id="{86EDC326-EB86-467D-930D-4F0D608200B7}"/>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9" name="Freeform 38">
            <a:extLst>
              <a:ext uri="{FF2B5EF4-FFF2-40B4-BE49-F238E27FC236}">
                <a16:creationId xmlns:a16="http://schemas.microsoft.com/office/drawing/2014/main" id="{9A5FDC08-A72C-403F-B5AF-7592CC93E7DB}"/>
              </a:ext>
            </a:extLst>
          </p:cNvPr>
          <p:cNvSpPr/>
          <p:nvPr/>
        </p:nvSpPr>
        <p:spPr>
          <a:xfrm>
            <a:off x="5981701" y="1638300"/>
            <a:ext cx="1033463" cy="2222500"/>
          </a:xfrm>
          <a:custGeom>
            <a:avLst/>
            <a:gdLst>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1480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4528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3355 w 1021668"/>
              <a:gd name="connsiteY64" fmla="*/ 23455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2880 w 1021668"/>
              <a:gd name="connsiteY64" fmla="*/ 19264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2880 w 1021668"/>
              <a:gd name="connsiteY63" fmla="*/ 192644 h 2227890"/>
              <a:gd name="connsiteX64" fmla="*/ 343355 w 1021668"/>
              <a:gd name="connsiteY64" fmla="*/ 234554 h 2227890"/>
              <a:gd name="connsiteX65" fmla="*/ 370025 w 1021668"/>
              <a:gd name="connsiteY65" fmla="*/ 280274 h 2227890"/>
              <a:gd name="connsiteX66" fmla="*/ 421460 w 1021668"/>
              <a:gd name="connsiteY66" fmla="*/ 27265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07160 h 2222366"/>
              <a:gd name="connsiteX1" fmla="*/ 335735 w 1021668"/>
              <a:gd name="connsiteY1" fmla="*/ 716710 h 2222366"/>
              <a:gd name="connsiteX2" fmla="*/ 362405 w 1021668"/>
              <a:gd name="connsiteY2" fmla="*/ 796720 h 2222366"/>
              <a:gd name="connsiteX3" fmla="*/ 335735 w 1021668"/>
              <a:gd name="connsiteY3" fmla="*/ 960550 h 2222366"/>
              <a:gd name="connsiteX4" fmla="*/ 309065 w 1021668"/>
              <a:gd name="connsiteY4" fmla="*/ 1048180 h 2222366"/>
              <a:gd name="connsiteX5" fmla="*/ 297635 w 1021668"/>
              <a:gd name="connsiteY5" fmla="*/ 1223440 h 2222366"/>
              <a:gd name="connsiteX6" fmla="*/ 324305 w 1021668"/>
              <a:gd name="connsiteY6" fmla="*/ 1448230 h 2222366"/>
              <a:gd name="connsiteX7" fmla="*/ 331925 w 1021668"/>
              <a:gd name="connsiteY7" fmla="*/ 1646350 h 2222366"/>
              <a:gd name="connsiteX8" fmla="*/ 320495 w 1021668"/>
              <a:gd name="connsiteY8" fmla="*/ 1787320 h 2222366"/>
              <a:gd name="connsiteX9" fmla="*/ 373835 w 1021668"/>
              <a:gd name="connsiteY9" fmla="*/ 2054020 h 2222366"/>
              <a:gd name="connsiteX10" fmla="*/ 370025 w 1021668"/>
              <a:gd name="connsiteY10" fmla="*/ 2114980 h 2222366"/>
              <a:gd name="connsiteX11" fmla="*/ 293825 w 1021668"/>
              <a:gd name="connsiteY11" fmla="*/ 2172130 h 2222366"/>
              <a:gd name="connsiteX12" fmla="*/ 350975 w 1021668"/>
              <a:gd name="connsiteY12" fmla="*/ 2221660 h 2222366"/>
              <a:gd name="connsiteX13" fmla="*/ 453845 w 1021668"/>
              <a:gd name="connsiteY13" fmla="*/ 2134030 h 2222366"/>
              <a:gd name="connsiteX14" fmla="*/ 438605 w 1021668"/>
              <a:gd name="connsiteY14" fmla="*/ 2019730 h 2222366"/>
              <a:gd name="connsiteX15" fmla="*/ 453845 w 1021668"/>
              <a:gd name="connsiteY15" fmla="*/ 1840660 h 2222366"/>
              <a:gd name="connsiteX16" fmla="*/ 446225 w 1021668"/>
              <a:gd name="connsiteY16" fmla="*/ 1585390 h 2222366"/>
              <a:gd name="connsiteX17" fmla="*/ 427175 w 1021668"/>
              <a:gd name="connsiteY17" fmla="*/ 1482520 h 2222366"/>
              <a:gd name="connsiteX18" fmla="*/ 469085 w 1021668"/>
              <a:gd name="connsiteY18" fmla="*/ 1177720 h 2222366"/>
              <a:gd name="connsiteX19" fmla="*/ 503375 w 1021668"/>
              <a:gd name="connsiteY19" fmla="*/ 1314880 h 2222366"/>
              <a:gd name="connsiteX20" fmla="*/ 537665 w 1021668"/>
              <a:gd name="connsiteY20" fmla="*/ 1509190 h 2222366"/>
              <a:gd name="connsiteX21" fmla="*/ 533855 w 1021668"/>
              <a:gd name="connsiteY21" fmla="*/ 1589200 h 2222366"/>
              <a:gd name="connsiteX22" fmla="*/ 522425 w 1021668"/>
              <a:gd name="connsiteY22" fmla="*/ 1760650 h 2222366"/>
              <a:gd name="connsiteX23" fmla="*/ 545285 w 1021668"/>
              <a:gd name="connsiteY23" fmla="*/ 1905430 h 2222366"/>
              <a:gd name="connsiteX24" fmla="*/ 522425 w 1021668"/>
              <a:gd name="connsiteY24" fmla="*/ 2065450 h 2222366"/>
              <a:gd name="connsiteX25" fmla="*/ 526235 w 1021668"/>
              <a:gd name="connsiteY25" fmla="*/ 2153080 h 2222366"/>
              <a:gd name="connsiteX26" fmla="*/ 610055 w 1021668"/>
              <a:gd name="connsiteY26" fmla="*/ 2214040 h 2222366"/>
              <a:gd name="connsiteX27" fmla="*/ 686255 w 1021668"/>
              <a:gd name="connsiteY27" fmla="*/ 2172130 h 2222366"/>
              <a:gd name="connsiteX28" fmla="*/ 598625 w 1021668"/>
              <a:gd name="connsiteY28" fmla="*/ 2095930 h 2222366"/>
              <a:gd name="connsiteX29" fmla="*/ 613865 w 1021668"/>
              <a:gd name="connsiteY29" fmla="*/ 1913050 h 2222366"/>
              <a:gd name="connsiteX30" fmla="*/ 659585 w 1021668"/>
              <a:gd name="connsiteY30" fmla="*/ 1676830 h 2222366"/>
              <a:gd name="connsiteX31" fmla="*/ 655775 w 1021668"/>
              <a:gd name="connsiteY31" fmla="*/ 1478710 h 2222366"/>
              <a:gd name="connsiteX32" fmla="*/ 678635 w 1021668"/>
              <a:gd name="connsiteY32" fmla="*/ 1272970 h 2222366"/>
              <a:gd name="connsiteX33" fmla="*/ 678635 w 1021668"/>
              <a:gd name="connsiteY33" fmla="*/ 1101520 h 2222366"/>
              <a:gd name="connsiteX34" fmla="*/ 602435 w 1021668"/>
              <a:gd name="connsiteY34" fmla="*/ 850060 h 2222366"/>
              <a:gd name="connsiteX35" fmla="*/ 644345 w 1021668"/>
              <a:gd name="connsiteY35" fmla="*/ 686230 h 2222366"/>
              <a:gd name="connsiteX36" fmla="*/ 644345 w 1021668"/>
              <a:gd name="connsiteY36" fmla="*/ 530020 h 2222366"/>
              <a:gd name="connsiteX37" fmla="*/ 728165 w 1021668"/>
              <a:gd name="connsiteY37" fmla="*/ 735760 h 2222366"/>
              <a:gd name="connsiteX38" fmla="*/ 735785 w 1021668"/>
              <a:gd name="connsiteY38" fmla="*/ 853870 h 2222366"/>
              <a:gd name="connsiteX39" fmla="*/ 842465 w 1021668"/>
              <a:gd name="connsiteY39" fmla="*/ 1059610 h 2222366"/>
              <a:gd name="connsiteX40" fmla="*/ 811985 w 1021668"/>
              <a:gd name="connsiteY40" fmla="*/ 1177720 h 2222366"/>
              <a:gd name="connsiteX41" fmla="*/ 811985 w 1021668"/>
              <a:gd name="connsiteY41" fmla="*/ 1250110 h 2222366"/>
              <a:gd name="connsiteX42" fmla="*/ 861515 w 1021668"/>
              <a:gd name="connsiteY42" fmla="*/ 1151050 h 2222366"/>
              <a:gd name="connsiteX43" fmla="*/ 895805 w 1021668"/>
              <a:gd name="connsiteY43" fmla="*/ 1303450 h 2222366"/>
              <a:gd name="connsiteX44" fmla="*/ 891995 w 1021668"/>
              <a:gd name="connsiteY44" fmla="*/ 1166290 h 2222366"/>
              <a:gd name="connsiteX45" fmla="*/ 956765 w 1021668"/>
              <a:gd name="connsiteY45" fmla="*/ 1284400 h 2222366"/>
              <a:gd name="connsiteX46" fmla="*/ 899615 w 1021668"/>
              <a:gd name="connsiteY46" fmla="*/ 1147240 h 2222366"/>
              <a:gd name="connsiteX47" fmla="*/ 1002485 w 1021668"/>
              <a:gd name="connsiteY47" fmla="*/ 1265350 h 2222366"/>
              <a:gd name="connsiteX48" fmla="*/ 914855 w 1021668"/>
              <a:gd name="connsiteY48" fmla="*/ 1143430 h 2222366"/>
              <a:gd name="connsiteX49" fmla="*/ 1021535 w 1021668"/>
              <a:gd name="connsiteY49" fmla="*/ 1196770 h 2222366"/>
              <a:gd name="connsiteX50" fmla="*/ 888185 w 1021668"/>
              <a:gd name="connsiteY50" fmla="*/ 1059610 h 2222366"/>
              <a:gd name="connsiteX51" fmla="*/ 861515 w 1021668"/>
              <a:gd name="connsiteY51" fmla="*/ 937690 h 2222366"/>
              <a:gd name="connsiteX52" fmla="*/ 796745 w 1021668"/>
              <a:gd name="connsiteY52" fmla="*/ 716710 h 2222366"/>
              <a:gd name="connsiteX53" fmla="*/ 773885 w 1021668"/>
              <a:gd name="connsiteY53" fmla="*/ 503350 h 2222366"/>
              <a:gd name="connsiteX54" fmla="*/ 701495 w 1021668"/>
              <a:gd name="connsiteY54" fmla="*/ 385240 h 2222366"/>
              <a:gd name="connsiteX55" fmla="*/ 583385 w 1021668"/>
              <a:gd name="connsiteY55" fmla="*/ 335710 h 2222366"/>
              <a:gd name="connsiteX56" fmla="*/ 552905 w 1021668"/>
              <a:gd name="connsiteY56" fmla="*/ 263320 h 2222366"/>
              <a:gd name="connsiteX57" fmla="*/ 602435 w 1021668"/>
              <a:gd name="connsiteY57" fmla="*/ 187120 h 2222366"/>
              <a:gd name="connsiteX58" fmla="*/ 613865 w 1021668"/>
              <a:gd name="connsiteY58" fmla="*/ 80440 h 2222366"/>
              <a:gd name="connsiteX59" fmla="*/ 530045 w 1021668"/>
              <a:gd name="connsiteY59" fmla="*/ 4240 h 2222366"/>
              <a:gd name="connsiteX60" fmla="*/ 385265 w 1021668"/>
              <a:gd name="connsiteY60" fmla="*/ 21385 h 2222366"/>
              <a:gd name="connsiteX61" fmla="*/ 362405 w 1021668"/>
              <a:gd name="connsiteY61" fmla="*/ 118540 h 2222366"/>
              <a:gd name="connsiteX62" fmla="*/ 301445 w 1021668"/>
              <a:gd name="connsiteY62" fmla="*/ 175690 h 2222366"/>
              <a:gd name="connsiteX63" fmla="*/ 352880 w 1021668"/>
              <a:gd name="connsiteY63" fmla="*/ 187120 h 2222366"/>
              <a:gd name="connsiteX64" fmla="*/ 343355 w 1021668"/>
              <a:gd name="connsiteY64" fmla="*/ 229030 h 2222366"/>
              <a:gd name="connsiteX65" fmla="*/ 370025 w 1021668"/>
              <a:gd name="connsiteY65" fmla="*/ 274750 h 2222366"/>
              <a:gd name="connsiteX66" fmla="*/ 421460 w 1021668"/>
              <a:gd name="connsiteY66" fmla="*/ 267130 h 2222366"/>
              <a:gd name="connsiteX67" fmla="*/ 453845 w 1021668"/>
              <a:gd name="connsiteY67" fmla="*/ 309040 h 2222366"/>
              <a:gd name="connsiteX68" fmla="*/ 316685 w 1021668"/>
              <a:gd name="connsiteY68" fmla="*/ 377620 h 2222366"/>
              <a:gd name="connsiteX69" fmla="*/ 225245 w 1021668"/>
              <a:gd name="connsiteY69" fmla="*/ 427150 h 2222366"/>
              <a:gd name="connsiteX70" fmla="*/ 164285 w 1021668"/>
              <a:gd name="connsiteY70" fmla="*/ 739570 h 2222366"/>
              <a:gd name="connsiteX71" fmla="*/ 129995 w 1021668"/>
              <a:gd name="connsiteY71" fmla="*/ 815770 h 2222366"/>
              <a:gd name="connsiteX72" fmla="*/ 80465 w 1021668"/>
              <a:gd name="connsiteY72" fmla="*/ 1040560 h 2222366"/>
              <a:gd name="connsiteX73" fmla="*/ 30935 w 1021668"/>
              <a:gd name="connsiteY73" fmla="*/ 1116760 h 2222366"/>
              <a:gd name="connsiteX74" fmla="*/ 455 w 1021668"/>
              <a:gd name="connsiteY74" fmla="*/ 1246300 h 2222366"/>
              <a:gd name="connsiteX75" fmla="*/ 53795 w 1021668"/>
              <a:gd name="connsiteY75" fmla="*/ 1170100 h 2222366"/>
              <a:gd name="connsiteX76" fmla="*/ 19505 w 1021668"/>
              <a:gd name="connsiteY76" fmla="*/ 1303450 h 2222366"/>
              <a:gd name="connsiteX77" fmla="*/ 69035 w 1021668"/>
              <a:gd name="connsiteY77" fmla="*/ 1185340 h 2222366"/>
              <a:gd name="connsiteX78" fmla="*/ 65225 w 1021668"/>
              <a:gd name="connsiteY78" fmla="*/ 1333930 h 2222366"/>
              <a:gd name="connsiteX79" fmla="*/ 84275 w 1021668"/>
              <a:gd name="connsiteY79" fmla="*/ 1196770 h 2222366"/>
              <a:gd name="connsiteX80" fmla="*/ 107135 w 1021668"/>
              <a:gd name="connsiteY80" fmla="*/ 1318690 h 2222366"/>
              <a:gd name="connsiteX81" fmla="*/ 91895 w 1021668"/>
              <a:gd name="connsiteY81" fmla="*/ 1173910 h 2222366"/>
              <a:gd name="connsiteX82" fmla="*/ 118565 w 1021668"/>
              <a:gd name="connsiteY82" fmla="*/ 1158670 h 2222366"/>
              <a:gd name="connsiteX83" fmla="*/ 156665 w 1021668"/>
              <a:gd name="connsiteY83" fmla="*/ 1238680 h 2222366"/>
              <a:gd name="connsiteX84" fmla="*/ 141425 w 1021668"/>
              <a:gd name="connsiteY84" fmla="*/ 1132000 h 2222366"/>
              <a:gd name="connsiteX85" fmla="*/ 122375 w 1021668"/>
              <a:gd name="connsiteY85" fmla="*/ 1074850 h 2222366"/>
              <a:gd name="connsiteX86" fmla="*/ 194765 w 1021668"/>
              <a:gd name="connsiteY86" fmla="*/ 933880 h 2222366"/>
              <a:gd name="connsiteX87" fmla="*/ 251915 w 1021668"/>
              <a:gd name="connsiteY87" fmla="*/ 743380 h 2222366"/>
              <a:gd name="connsiteX88" fmla="*/ 320495 w 1021668"/>
              <a:gd name="connsiteY88" fmla="*/ 507160 h 2222366"/>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95805 w 1021668"/>
              <a:gd name="connsiteY43" fmla="*/ 1303282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56765 w 1021668"/>
              <a:gd name="connsiteY46" fmla="*/ 1284232 h 2222198"/>
              <a:gd name="connsiteX47" fmla="*/ 899615 w 1021668"/>
              <a:gd name="connsiteY47" fmla="*/ 1147072 h 2222198"/>
              <a:gd name="connsiteX48" fmla="*/ 1002485 w 1021668"/>
              <a:gd name="connsiteY48" fmla="*/ 1265182 h 2222198"/>
              <a:gd name="connsiteX49" fmla="*/ 914855 w 1021668"/>
              <a:gd name="connsiteY49" fmla="*/ 1143262 h 2222198"/>
              <a:gd name="connsiteX50" fmla="*/ 1021535 w 1021668"/>
              <a:gd name="connsiteY50" fmla="*/ 1196602 h 2222198"/>
              <a:gd name="connsiteX51" fmla="*/ 888185 w 1021668"/>
              <a:gd name="connsiteY51" fmla="*/ 1059442 h 2222198"/>
              <a:gd name="connsiteX52" fmla="*/ 861515 w 1021668"/>
              <a:gd name="connsiteY52" fmla="*/ 937522 h 2222198"/>
              <a:gd name="connsiteX53" fmla="*/ 796745 w 1021668"/>
              <a:gd name="connsiteY53" fmla="*/ 716542 h 2222198"/>
              <a:gd name="connsiteX54" fmla="*/ 773885 w 1021668"/>
              <a:gd name="connsiteY54" fmla="*/ 503182 h 2222198"/>
              <a:gd name="connsiteX55" fmla="*/ 701495 w 1021668"/>
              <a:gd name="connsiteY55" fmla="*/ 385072 h 2222198"/>
              <a:gd name="connsiteX56" fmla="*/ 583385 w 1021668"/>
              <a:gd name="connsiteY56" fmla="*/ 335542 h 2222198"/>
              <a:gd name="connsiteX57" fmla="*/ 552905 w 1021668"/>
              <a:gd name="connsiteY57" fmla="*/ 263152 h 2222198"/>
              <a:gd name="connsiteX58" fmla="*/ 602435 w 1021668"/>
              <a:gd name="connsiteY58" fmla="*/ 186952 h 2222198"/>
              <a:gd name="connsiteX59" fmla="*/ 613865 w 1021668"/>
              <a:gd name="connsiteY59" fmla="*/ 80272 h 2222198"/>
              <a:gd name="connsiteX60" fmla="*/ 530045 w 1021668"/>
              <a:gd name="connsiteY60" fmla="*/ 4072 h 2222198"/>
              <a:gd name="connsiteX61" fmla="*/ 385265 w 1021668"/>
              <a:gd name="connsiteY61" fmla="*/ 21217 h 2222198"/>
              <a:gd name="connsiteX62" fmla="*/ 350975 w 1021668"/>
              <a:gd name="connsiteY62" fmla="*/ 112657 h 2222198"/>
              <a:gd name="connsiteX63" fmla="*/ 301445 w 1021668"/>
              <a:gd name="connsiteY63" fmla="*/ 175522 h 2222198"/>
              <a:gd name="connsiteX64" fmla="*/ 352880 w 1021668"/>
              <a:gd name="connsiteY64" fmla="*/ 186952 h 2222198"/>
              <a:gd name="connsiteX65" fmla="*/ 343355 w 1021668"/>
              <a:gd name="connsiteY65" fmla="*/ 228862 h 2222198"/>
              <a:gd name="connsiteX66" fmla="*/ 370025 w 1021668"/>
              <a:gd name="connsiteY66" fmla="*/ 274582 h 2222198"/>
              <a:gd name="connsiteX67" fmla="*/ 421460 w 1021668"/>
              <a:gd name="connsiteY67" fmla="*/ 266962 h 2222198"/>
              <a:gd name="connsiteX68" fmla="*/ 453845 w 1021668"/>
              <a:gd name="connsiteY68" fmla="*/ 308872 h 2222198"/>
              <a:gd name="connsiteX69" fmla="*/ 316685 w 1021668"/>
              <a:gd name="connsiteY69" fmla="*/ 377452 h 2222198"/>
              <a:gd name="connsiteX70" fmla="*/ 225245 w 1021668"/>
              <a:gd name="connsiteY70" fmla="*/ 426982 h 2222198"/>
              <a:gd name="connsiteX71" fmla="*/ 164285 w 1021668"/>
              <a:gd name="connsiteY71" fmla="*/ 739402 h 2222198"/>
              <a:gd name="connsiteX72" fmla="*/ 129995 w 1021668"/>
              <a:gd name="connsiteY72" fmla="*/ 815602 h 2222198"/>
              <a:gd name="connsiteX73" fmla="*/ 80465 w 1021668"/>
              <a:gd name="connsiteY73" fmla="*/ 1040392 h 2222198"/>
              <a:gd name="connsiteX74" fmla="*/ 30935 w 1021668"/>
              <a:gd name="connsiteY74" fmla="*/ 1116592 h 2222198"/>
              <a:gd name="connsiteX75" fmla="*/ 455 w 1021668"/>
              <a:gd name="connsiteY75" fmla="*/ 1246132 h 2222198"/>
              <a:gd name="connsiteX76" fmla="*/ 53795 w 1021668"/>
              <a:gd name="connsiteY76" fmla="*/ 1169932 h 2222198"/>
              <a:gd name="connsiteX77" fmla="*/ 19505 w 1021668"/>
              <a:gd name="connsiteY77" fmla="*/ 1303282 h 2222198"/>
              <a:gd name="connsiteX78" fmla="*/ 69035 w 1021668"/>
              <a:gd name="connsiteY78" fmla="*/ 1185172 h 2222198"/>
              <a:gd name="connsiteX79" fmla="*/ 65225 w 1021668"/>
              <a:gd name="connsiteY79" fmla="*/ 1333762 h 2222198"/>
              <a:gd name="connsiteX80" fmla="*/ 84275 w 1021668"/>
              <a:gd name="connsiteY80" fmla="*/ 1196602 h 2222198"/>
              <a:gd name="connsiteX81" fmla="*/ 107135 w 1021668"/>
              <a:gd name="connsiteY81" fmla="*/ 1318522 h 2222198"/>
              <a:gd name="connsiteX82" fmla="*/ 91895 w 1021668"/>
              <a:gd name="connsiteY82" fmla="*/ 1173742 h 2222198"/>
              <a:gd name="connsiteX83" fmla="*/ 118565 w 1021668"/>
              <a:gd name="connsiteY83" fmla="*/ 1158502 h 2222198"/>
              <a:gd name="connsiteX84" fmla="*/ 156665 w 1021668"/>
              <a:gd name="connsiteY84" fmla="*/ 1238512 h 2222198"/>
              <a:gd name="connsiteX85" fmla="*/ 141425 w 1021668"/>
              <a:gd name="connsiteY85" fmla="*/ 1131832 h 2222198"/>
              <a:gd name="connsiteX86" fmla="*/ 122375 w 1021668"/>
              <a:gd name="connsiteY86" fmla="*/ 1074682 h 2222198"/>
              <a:gd name="connsiteX87" fmla="*/ 194765 w 1021668"/>
              <a:gd name="connsiteY87" fmla="*/ 933712 h 2222198"/>
              <a:gd name="connsiteX88" fmla="*/ 251915 w 1021668"/>
              <a:gd name="connsiteY88" fmla="*/ 743212 h 2222198"/>
              <a:gd name="connsiteX89" fmla="*/ 320495 w 1021668"/>
              <a:gd name="connsiteY89"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43430 w 1021668"/>
              <a:gd name="connsiteY46" fmla="*/ 1299472 h 2222198"/>
              <a:gd name="connsiteX47" fmla="*/ 956765 w 1021668"/>
              <a:gd name="connsiteY47" fmla="*/ 1284232 h 2222198"/>
              <a:gd name="connsiteX48" fmla="*/ 899615 w 1021668"/>
              <a:gd name="connsiteY48" fmla="*/ 1147072 h 2222198"/>
              <a:gd name="connsiteX49" fmla="*/ 1002485 w 1021668"/>
              <a:gd name="connsiteY49" fmla="*/ 1265182 h 2222198"/>
              <a:gd name="connsiteX50" fmla="*/ 914855 w 1021668"/>
              <a:gd name="connsiteY50" fmla="*/ 1143262 h 2222198"/>
              <a:gd name="connsiteX51" fmla="*/ 1021535 w 1021668"/>
              <a:gd name="connsiteY51" fmla="*/ 1196602 h 2222198"/>
              <a:gd name="connsiteX52" fmla="*/ 888185 w 1021668"/>
              <a:gd name="connsiteY52" fmla="*/ 1059442 h 2222198"/>
              <a:gd name="connsiteX53" fmla="*/ 861515 w 1021668"/>
              <a:gd name="connsiteY53" fmla="*/ 937522 h 2222198"/>
              <a:gd name="connsiteX54" fmla="*/ 796745 w 1021668"/>
              <a:gd name="connsiteY54" fmla="*/ 716542 h 2222198"/>
              <a:gd name="connsiteX55" fmla="*/ 773885 w 1021668"/>
              <a:gd name="connsiteY55" fmla="*/ 503182 h 2222198"/>
              <a:gd name="connsiteX56" fmla="*/ 701495 w 1021668"/>
              <a:gd name="connsiteY56" fmla="*/ 385072 h 2222198"/>
              <a:gd name="connsiteX57" fmla="*/ 583385 w 1021668"/>
              <a:gd name="connsiteY57" fmla="*/ 335542 h 2222198"/>
              <a:gd name="connsiteX58" fmla="*/ 552905 w 1021668"/>
              <a:gd name="connsiteY58" fmla="*/ 263152 h 2222198"/>
              <a:gd name="connsiteX59" fmla="*/ 602435 w 1021668"/>
              <a:gd name="connsiteY59" fmla="*/ 186952 h 2222198"/>
              <a:gd name="connsiteX60" fmla="*/ 613865 w 1021668"/>
              <a:gd name="connsiteY60" fmla="*/ 80272 h 2222198"/>
              <a:gd name="connsiteX61" fmla="*/ 530045 w 1021668"/>
              <a:gd name="connsiteY61" fmla="*/ 4072 h 2222198"/>
              <a:gd name="connsiteX62" fmla="*/ 385265 w 1021668"/>
              <a:gd name="connsiteY62" fmla="*/ 21217 h 2222198"/>
              <a:gd name="connsiteX63" fmla="*/ 350975 w 1021668"/>
              <a:gd name="connsiteY63" fmla="*/ 112657 h 2222198"/>
              <a:gd name="connsiteX64" fmla="*/ 301445 w 1021668"/>
              <a:gd name="connsiteY64" fmla="*/ 175522 h 2222198"/>
              <a:gd name="connsiteX65" fmla="*/ 352880 w 1021668"/>
              <a:gd name="connsiteY65" fmla="*/ 186952 h 2222198"/>
              <a:gd name="connsiteX66" fmla="*/ 343355 w 1021668"/>
              <a:gd name="connsiteY66" fmla="*/ 228862 h 2222198"/>
              <a:gd name="connsiteX67" fmla="*/ 370025 w 1021668"/>
              <a:gd name="connsiteY67" fmla="*/ 274582 h 2222198"/>
              <a:gd name="connsiteX68" fmla="*/ 421460 w 1021668"/>
              <a:gd name="connsiteY68" fmla="*/ 266962 h 2222198"/>
              <a:gd name="connsiteX69" fmla="*/ 453845 w 1021668"/>
              <a:gd name="connsiteY69" fmla="*/ 308872 h 2222198"/>
              <a:gd name="connsiteX70" fmla="*/ 316685 w 1021668"/>
              <a:gd name="connsiteY70" fmla="*/ 377452 h 2222198"/>
              <a:gd name="connsiteX71" fmla="*/ 225245 w 1021668"/>
              <a:gd name="connsiteY71" fmla="*/ 426982 h 2222198"/>
              <a:gd name="connsiteX72" fmla="*/ 164285 w 1021668"/>
              <a:gd name="connsiteY72" fmla="*/ 739402 h 2222198"/>
              <a:gd name="connsiteX73" fmla="*/ 129995 w 1021668"/>
              <a:gd name="connsiteY73" fmla="*/ 815602 h 2222198"/>
              <a:gd name="connsiteX74" fmla="*/ 80465 w 1021668"/>
              <a:gd name="connsiteY74" fmla="*/ 1040392 h 2222198"/>
              <a:gd name="connsiteX75" fmla="*/ 30935 w 1021668"/>
              <a:gd name="connsiteY75" fmla="*/ 1116592 h 2222198"/>
              <a:gd name="connsiteX76" fmla="*/ 455 w 1021668"/>
              <a:gd name="connsiteY76" fmla="*/ 1246132 h 2222198"/>
              <a:gd name="connsiteX77" fmla="*/ 53795 w 1021668"/>
              <a:gd name="connsiteY77" fmla="*/ 1169932 h 2222198"/>
              <a:gd name="connsiteX78" fmla="*/ 19505 w 1021668"/>
              <a:gd name="connsiteY78" fmla="*/ 1303282 h 2222198"/>
              <a:gd name="connsiteX79" fmla="*/ 69035 w 1021668"/>
              <a:gd name="connsiteY79" fmla="*/ 1185172 h 2222198"/>
              <a:gd name="connsiteX80" fmla="*/ 65225 w 1021668"/>
              <a:gd name="connsiteY80" fmla="*/ 1333762 h 2222198"/>
              <a:gd name="connsiteX81" fmla="*/ 84275 w 1021668"/>
              <a:gd name="connsiteY81" fmla="*/ 1196602 h 2222198"/>
              <a:gd name="connsiteX82" fmla="*/ 107135 w 1021668"/>
              <a:gd name="connsiteY82" fmla="*/ 1318522 h 2222198"/>
              <a:gd name="connsiteX83" fmla="*/ 91895 w 1021668"/>
              <a:gd name="connsiteY83" fmla="*/ 1173742 h 2222198"/>
              <a:gd name="connsiteX84" fmla="*/ 118565 w 1021668"/>
              <a:gd name="connsiteY84" fmla="*/ 1158502 h 2222198"/>
              <a:gd name="connsiteX85" fmla="*/ 156665 w 1021668"/>
              <a:gd name="connsiteY85" fmla="*/ 1238512 h 2222198"/>
              <a:gd name="connsiteX86" fmla="*/ 141425 w 1021668"/>
              <a:gd name="connsiteY86" fmla="*/ 1131832 h 2222198"/>
              <a:gd name="connsiteX87" fmla="*/ 122375 w 1021668"/>
              <a:gd name="connsiteY87" fmla="*/ 1074682 h 2222198"/>
              <a:gd name="connsiteX88" fmla="*/ 194765 w 1021668"/>
              <a:gd name="connsiteY88" fmla="*/ 933712 h 2222198"/>
              <a:gd name="connsiteX89" fmla="*/ 251915 w 1021668"/>
              <a:gd name="connsiteY89" fmla="*/ 743212 h 2222198"/>
              <a:gd name="connsiteX90" fmla="*/ 320495 w 1021668"/>
              <a:gd name="connsiteY90" fmla="*/ 506992 h 2222198"/>
              <a:gd name="connsiteX0" fmla="*/ 320495 w 1021667"/>
              <a:gd name="connsiteY0" fmla="*/ 506992 h 2222198"/>
              <a:gd name="connsiteX1" fmla="*/ 335735 w 1021667"/>
              <a:gd name="connsiteY1" fmla="*/ 716542 h 2222198"/>
              <a:gd name="connsiteX2" fmla="*/ 362405 w 1021667"/>
              <a:gd name="connsiteY2" fmla="*/ 796552 h 2222198"/>
              <a:gd name="connsiteX3" fmla="*/ 335735 w 1021667"/>
              <a:gd name="connsiteY3" fmla="*/ 960382 h 2222198"/>
              <a:gd name="connsiteX4" fmla="*/ 309065 w 1021667"/>
              <a:gd name="connsiteY4" fmla="*/ 1048012 h 2222198"/>
              <a:gd name="connsiteX5" fmla="*/ 297635 w 1021667"/>
              <a:gd name="connsiteY5" fmla="*/ 1223272 h 2222198"/>
              <a:gd name="connsiteX6" fmla="*/ 324305 w 1021667"/>
              <a:gd name="connsiteY6" fmla="*/ 1448062 h 2222198"/>
              <a:gd name="connsiteX7" fmla="*/ 331925 w 1021667"/>
              <a:gd name="connsiteY7" fmla="*/ 1646182 h 2222198"/>
              <a:gd name="connsiteX8" fmla="*/ 320495 w 1021667"/>
              <a:gd name="connsiteY8" fmla="*/ 1787152 h 2222198"/>
              <a:gd name="connsiteX9" fmla="*/ 373835 w 1021667"/>
              <a:gd name="connsiteY9" fmla="*/ 2053852 h 2222198"/>
              <a:gd name="connsiteX10" fmla="*/ 370025 w 1021667"/>
              <a:gd name="connsiteY10" fmla="*/ 2114812 h 2222198"/>
              <a:gd name="connsiteX11" fmla="*/ 293825 w 1021667"/>
              <a:gd name="connsiteY11" fmla="*/ 2171962 h 2222198"/>
              <a:gd name="connsiteX12" fmla="*/ 350975 w 1021667"/>
              <a:gd name="connsiteY12" fmla="*/ 2221492 h 2222198"/>
              <a:gd name="connsiteX13" fmla="*/ 453845 w 1021667"/>
              <a:gd name="connsiteY13" fmla="*/ 2133862 h 2222198"/>
              <a:gd name="connsiteX14" fmla="*/ 438605 w 1021667"/>
              <a:gd name="connsiteY14" fmla="*/ 2019562 h 2222198"/>
              <a:gd name="connsiteX15" fmla="*/ 453845 w 1021667"/>
              <a:gd name="connsiteY15" fmla="*/ 1840492 h 2222198"/>
              <a:gd name="connsiteX16" fmla="*/ 446225 w 1021667"/>
              <a:gd name="connsiteY16" fmla="*/ 1585222 h 2222198"/>
              <a:gd name="connsiteX17" fmla="*/ 427175 w 1021667"/>
              <a:gd name="connsiteY17" fmla="*/ 1482352 h 2222198"/>
              <a:gd name="connsiteX18" fmla="*/ 469085 w 1021667"/>
              <a:gd name="connsiteY18" fmla="*/ 1177552 h 2222198"/>
              <a:gd name="connsiteX19" fmla="*/ 503375 w 1021667"/>
              <a:gd name="connsiteY19" fmla="*/ 1314712 h 2222198"/>
              <a:gd name="connsiteX20" fmla="*/ 537665 w 1021667"/>
              <a:gd name="connsiteY20" fmla="*/ 1509022 h 2222198"/>
              <a:gd name="connsiteX21" fmla="*/ 533855 w 1021667"/>
              <a:gd name="connsiteY21" fmla="*/ 1589032 h 2222198"/>
              <a:gd name="connsiteX22" fmla="*/ 522425 w 1021667"/>
              <a:gd name="connsiteY22" fmla="*/ 1760482 h 2222198"/>
              <a:gd name="connsiteX23" fmla="*/ 545285 w 1021667"/>
              <a:gd name="connsiteY23" fmla="*/ 1905262 h 2222198"/>
              <a:gd name="connsiteX24" fmla="*/ 522425 w 1021667"/>
              <a:gd name="connsiteY24" fmla="*/ 2065282 h 2222198"/>
              <a:gd name="connsiteX25" fmla="*/ 526235 w 1021667"/>
              <a:gd name="connsiteY25" fmla="*/ 2152912 h 2222198"/>
              <a:gd name="connsiteX26" fmla="*/ 610055 w 1021667"/>
              <a:gd name="connsiteY26" fmla="*/ 2213872 h 2222198"/>
              <a:gd name="connsiteX27" fmla="*/ 686255 w 1021667"/>
              <a:gd name="connsiteY27" fmla="*/ 2171962 h 2222198"/>
              <a:gd name="connsiteX28" fmla="*/ 598625 w 1021667"/>
              <a:gd name="connsiteY28" fmla="*/ 2095762 h 2222198"/>
              <a:gd name="connsiteX29" fmla="*/ 613865 w 1021667"/>
              <a:gd name="connsiteY29" fmla="*/ 1912882 h 2222198"/>
              <a:gd name="connsiteX30" fmla="*/ 659585 w 1021667"/>
              <a:gd name="connsiteY30" fmla="*/ 1676662 h 2222198"/>
              <a:gd name="connsiteX31" fmla="*/ 655775 w 1021667"/>
              <a:gd name="connsiteY31" fmla="*/ 1478542 h 2222198"/>
              <a:gd name="connsiteX32" fmla="*/ 678635 w 1021667"/>
              <a:gd name="connsiteY32" fmla="*/ 1272802 h 2222198"/>
              <a:gd name="connsiteX33" fmla="*/ 678635 w 1021667"/>
              <a:gd name="connsiteY33" fmla="*/ 1101352 h 2222198"/>
              <a:gd name="connsiteX34" fmla="*/ 602435 w 1021667"/>
              <a:gd name="connsiteY34" fmla="*/ 849892 h 2222198"/>
              <a:gd name="connsiteX35" fmla="*/ 644345 w 1021667"/>
              <a:gd name="connsiteY35" fmla="*/ 686062 h 2222198"/>
              <a:gd name="connsiteX36" fmla="*/ 644345 w 1021667"/>
              <a:gd name="connsiteY36" fmla="*/ 529852 h 2222198"/>
              <a:gd name="connsiteX37" fmla="*/ 728165 w 1021667"/>
              <a:gd name="connsiteY37" fmla="*/ 735592 h 2222198"/>
              <a:gd name="connsiteX38" fmla="*/ 735785 w 1021667"/>
              <a:gd name="connsiteY38" fmla="*/ 853702 h 2222198"/>
              <a:gd name="connsiteX39" fmla="*/ 842465 w 1021667"/>
              <a:gd name="connsiteY39" fmla="*/ 1059442 h 2222198"/>
              <a:gd name="connsiteX40" fmla="*/ 811985 w 1021667"/>
              <a:gd name="connsiteY40" fmla="*/ 1177552 h 2222198"/>
              <a:gd name="connsiteX41" fmla="*/ 811985 w 1021667"/>
              <a:gd name="connsiteY41" fmla="*/ 1249942 h 2222198"/>
              <a:gd name="connsiteX42" fmla="*/ 861515 w 1021667"/>
              <a:gd name="connsiteY42" fmla="*/ 1150882 h 2222198"/>
              <a:gd name="connsiteX43" fmla="*/ 872945 w 1021667"/>
              <a:gd name="connsiteY43" fmla="*/ 1305187 h 2222198"/>
              <a:gd name="connsiteX44" fmla="*/ 891995 w 1021667"/>
              <a:gd name="connsiteY44" fmla="*/ 1303282 h 2222198"/>
              <a:gd name="connsiteX45" fmla="*/ 891995 w 1021667"/>
              <a:gd name="connsiteY45" fmla="*/ 1166122 h 2222198"/>
              <a:gd name="connsiteX46" fmla="*/ 943430 w 1021667"/>
              <a:gd name="connsiteY46" fmla="*/ 1299472 h 2222198"/>
              <a:gd name="connsiteX47" fmla="*/ 956765 w 1021667"/>
              <a:gd name="connsiteY47" fmla="*/ 1284232 h 2222198"/>
              <a:gd name="connsiteX48" fmla="*/ 899615 w 1021667"/>
              <a:gd name="connsiteY48" fmla="*/ 1147072 h 2222198"/>
              <a:gd name="connsiteX49" fmla="*/ 1002485 w 1021667"/>
              <a:gd name="connsiteY49" fmla="*/ 1265182 h 2222198"/>
              <a:gd name="connsiteX50" fmla="*/ 1008200 w 1021667"/>
              <a:gd name="connsiteY50" fmla="*/ 1249942 h 2222198"/>
              <a:gd name="connsiteX51" fmla="*/ 914855 w 1021667"/>
              <a:gd name="connsiteY51" fmla="*/ 1143262 h 2222198"/>
              <a:gd name="connsiteX52" fmla="*/ 1021535 w 1021667"/>
              <a:gd name="connsiteY52" fmla="*/ 1196602 h 2222198"/>
              <a:gd name="connsiteX53" fmla="*/ 888185 w 1021667"/>
              <a:gd name="connsiteY53" fmla="*/ 1059442 h 2222198"/>
              <a:gd name="connsiteX54" fmla="*/ 861515 w 1021667"/>
              <a:gd name="connsiteY54" fmla="*/ 937522 h 2222198"/>
              <a:gd name="connsiteX55" fmla="*/ 796745 w 1021667"/>
              <a:gd name="connsiteY55" fmla="*/ 716542 h 2222198"/>
              <a:gd name="connsiteX56" fmla="*/ 773885 w 1021667"/>
              <a:gd name="connsiteY56" fmla="*/ 503182 h 2222198"/>
              <a:gd name="connsiteX57" fmla="*/ 701495 w 1021667"/>
              <a:gd name="connsiteY57" fmla="*/ 385072 h 2222198"/>
              <a:gd name="connsiteX58" fmla="*/ 583385 w 1021667"/>
              <a:gd name="connsiteY58" fmla="*/ 335542 h 2222198"/>
              <a:gd name="connsiteX59" fmla="*/ 552905 w 1021667"/>
              <a:gd name="connsiteY59" fmla="*/ 263152 h 2222198"/>
              <a:gd name="connsiteX60" fmla="*/ 602435 w 1021667"/>
              <a:gd name="connsiteY60" fmla="*/ 186952 h 2222198"/>
              <a:gd name="connsiteX61" fmla="*/ 613865 w 1021667"/>
              <a:gd name="connsiteY61" fmla="*/ 80272 h 2222198"/>
              <a:gd name="connsiteX62" fmla="*/ 530045 w 1021667"/>
              <a:gd name="connsiteY62" fmla="*/ 4072 h 2222198"/>
              <a:gd name="connsiteX63" fmla="*/ 385265 w 1021667"/>
              <a:gd name="connsiteY63" fmla="*/ 21217 h 2222198"/>
              <a:gd name="connsiteX64" fmla="*/ 350975 w 1021667"/>
              <a:gd name="connsiteY64" fmla="*/ 112657 h 2222198"/>
              <a:gd name="connsiteX65" fmla="*/ 301445 w 1021667"/>
              <a:gd name="connsiteY65" fmla="*/ 175522 h 2222198"/>
              <a:gd name="connsiteX66" fmla="*/ 352880 w 1021667"/>
              <a:gd name="connsiteY66" fmla="*/ 186952 h 2222198"/>
              <a:gd name="connsiteX67" fmla="*/ 343355 w 1021667"/>
              <a:gd name="connsiteY67" fmla="*/ 228862 h 2222198"/>
              <a:gd name="connsiteX68" fmla="*/ 370025 w 1021667"/>
              <a:gd name="connsiteY68" fmla="*/ 274582 h 2222198"/>
              <a:gd name="connsiteX69" fmla="*/ 421460 w 1021667"/>
              <a:gd name="connsiteY69" fmla="*/ 266962 h 2222198"/>
              <a:gd name="connsiteX70" fmla="*/ 453845 w 1021667"/>
              <a:gd name="connsiteY70" fmla="*/ 308872 h 2222198"/>
              <a:gd name="connsiteX71" fmla="*/ 316685 w 1021667"/>
              <a:gd name="connsiteY71" fmla="*/ 377452 h 2222198"/>
              <a:gd name="connsiteX72" fmla="*/ 225245 w 1021667"/>
              <a:gd name="connsiteY72" fmla="*/ 426982 h 2222198"/>
              <a:gd name="connsiteX73" fmla="*/ 164285 w 1021667"/>
              <a:gd name="connsiteY73" fmla="*/ 739402 h 2222198"/>
              <a:gd name="connsiteX74" fmla="*/ 129995 w 1021667"/>
              <a:gd name="connsiteY74" fmla="*/ 815602 h 2222198"/>
              <a:gd name="connsiteX75" fmla="*/ 80465 w 1021667"/>
              <a:gd name="connsiteY75" fmla="*/ 1040392 h 2222198"/>
              <a:gd name="connsiteX76" fmla="*/ 30935 w 1021667"/>
              <a:gd name="connsiteY76" fmla="*/ 1116592 h 2222198"/>
              <a:gd name="connsiteX77" fmla="*/ 455 w 1021667"/>
              <a:gd name="connsiteY77" fmla="*/ 1246132 h 2222198"/>
              <a:gd name="connsiteX78" fmla="*/ 53795 w 1021667"/>
              <a:gd name="connsiteY78" fmla="*/ 1169932 h 2222198"/>
              <a:gd name="connsiteX79" fmla="*/ 19505 w 1021667"/>
              <a:gd name="connsiteY79" fmla="*/ 1303282 h 2222198"/>
              <a:gd name="connsiteX80" fmla="*/ 69035 w 1021667"/>
              <a:gd name="connsiteY80" fmla="*/ 1185172 h 2222198"/>
              <a:gd name="connsiteX81" fmla="*/ 65225 w 1021667"/>
              <a:gd name="connsiteY81" fmla="*/ 1333762 h 2222198"/>
              <a:gd name="connsiteX82" fmla="*/ 84275 w 1021667"/>
              <a:gd name="connsiteY82" fmla="*/ 1196602 h 2222198"/>
              <a:gd name="connsiteX83" fmla="*/ 107135 w 1021667"/>
              <a:gd name="connsiteY83" fmla="*/ 1318522 h 2222198"/>
              <a:gd name="connsiteX84" fmla="*/ 91895 w 1021667"/>
              <a:gd name="connsiteY84" fmla="*/ 1173742 h 2222198"/>
              <a:gd name="connsiteX85" fmla="*/ 118565 w 1021667"/>
              <a:gd name="connsiteY85" fmla="*/ 1158502 h 2222198"/>
              <a:gd name="connsiteX86" fmla="*/ 156665 w 1021667"/>
              <a:gd name="connsiteY86" fmla="*/ 1238512 h 2222198"/>
              <a:gd name="connsiteX87" fmla="*/ 141425 w 1021667"/>
              <a:gd name="connsiteY87" fmla="*/ 1131832 h 2222198"/>
              <a:gd name="connsiteX88" fmla="*/ 122375 w 1021667"/>
              <a:gd name="connsiteY88" fmla="*/ 1074682 h 2222198"/>
              <a:gd name="connsiteX89" fmla="*/ 194765 w 1021667"/>
              <a:gd name="connsiteY89" fmla="*/ 933712 h 2222198"/>
              <a:gd name="connsiteX90" fmla="*/ 251915 w 1021667"/>
              <a:gd name="connsiteY90" fmla="*/ 743212 h 2222198"/>
              <a:gd name="connsiteX91" fmla="*/ 320495 w 1021667"/>
              <a:gd name="connsiteY91" fmla="*/ 506992 h 2222198"/>
              <a:gd name="connsiteX0" fmla="*/ 320495 w 1029280"/>
              <a:gd name="connsiteY0" fmla="*/ 506992 h 2222198"/>
              <a:gd name="connsiteX1" fmla="*/ 335735 w 1029280"/>
              <a:gd name="connsiteY1" fmla="*/ 716542 h 2222198"/>
              <a:gd name="connsiteX2" fmla="*/ 362405 w 1029280"/>
              <a:gd name="connsiteY2" fmla="*/ 796552 h 2222198"/>
              <a:gd name="connsiteX3" fmla="*/ 335735 w 1029280"/>
              <a:gd name="connsiteY3" fmla="*/ 960382 h 2222198"/>
              <a:gd name="connsiteX4" fmla="*/ 309065 w 1029280"/>
              <a:gd name="connsiteY4" fmla="*/ 1048012 h 2222198"/>
              <a:gd name="connsiteX5" fmla="*/ 297635 w 1029280"/>
              <a:gd name="connsiteY5" fmla="*/ 1223272 h 2222198"/>
              <a:gd name="connsiteX6" fmla="*/ 324305 w 1029280"/>
              <a:gd name="connsiteY6" fmla="*/ 1448062 h 2222198"/>
              <a:gd name="connsiteX7" fmla="*/ 331925 w 1029280"/>
              <a:gd name="connsiteY7" fmla="*/ 1646182 h 2222198"/>
              <a:gd name="connsiteX8" fmla="*/ 320495 w 1029280"/>
              <a:gd name="connsiteY8" fmla="*/ 1787152 h 2222198"/>
              <a:gd name="connsiteX9" fmla="*/ 373835 w 1029280"/>
              <a:gd name="connsiteY9" fmla="*/ 2053852 h 2222198"/>
              <a:gd name="connsiteX10" fmla="*/ 370025 w 1029280"/>
              <a:gd name="connsiteY10" fmla="*/ 2114812 h 2222198"/>
              <a:gd name="connsiteX11" fmla="*/ 293825 w 1029280"/>
              <a:gd name="connsiteY11" fmla="*/ 2171962 h 2222198"/>
              <a:gd name="connsiteX12" fmla="*/ 350975 w 1029280"/>
              <a:gd name="connsiteY12" fmla="*/ 2221492 h 2222198"/>
              <a:gd name="connsiteX13" fmla="*/ 453845 w 1029280"/>
              <a:gd name="connsiteY13" fmla="*/ 2133862 h 2222198"/>
              <a:gd name="connsiteX14" fmla="*/ 438605 w 1029280"/>
              <a:gd name="connsiteY14" fmla="*/ 2019562 h 2222198"/>
              <a:gd name="connsiteX15" fmla="*/ 453845 w 1029280"/>
              <a:gd name="connsiteY15" fmla="*/ 1840492 h 2222198"/>
              <a:gd name="connsiteX16" fmla="*/ 446225 w 1029280"/>
              <a:gd name="connsiteY16" fmla="*/ 1585222 h 2222198"/>
              <a:gd name="connsiteX17" fmla="*/ 427175 w 1029280"/>
              <a:gd name="connsiteY17" fmla="*/ 1482352 h 2222198"/>
              <a:gd name="connsiteX18" fmla="*/ 469085 w 1029280"/>
              <a:gd name="connsiteY18" fmla="*/ 1177552 h 2222198"/>
              <a:gd name="connsiteX19" fmla="*/ 503375 w 1029280"/>
              <a:gd name="connsiteY19" fmla="*/ 1314712 h 2222198"/>
              <a:gd name="connsiteX20" fmla="*/ 537665 w 1029280"/>
              <a:gd name="connsiteY20" fmla="*/ 1509022 h 2222198"/>
              <a:gd name="connsiteX21" fmla="*/ 533855 w 1029280"/>
              <a:gd name="connsiteY21" fmla="*/ 1589032 h 2222198"/>
              <a:gd name="connsiteX22" fmla="*/ 522425 w 1029280"/>
              <a:gd name="connsiteY22" fmla="*/ 1760482 h 2222198"/>
              <a:gd name="connsiteX23" fmla="*/ 545285 w 1029280"/>
              <a:gd name="connsiteY23" fmla="*/ 1905262 h 2222198"/>
              <a:gd name="connsiteX24" fmla="*/ 522425 w 1029280"/>
              <a:gd name="connsiteY24" fmla="*/ 2065282 h 2222198"/>
              <a:gd name="connsiteX25" fmla="*/ 526235 w 1029280"/>
              <a:gd name="connsiteY25" fmla="*/ 2152912 h 2222198"/>
              <a:gd name="connsiteX26" fmla="*/ 610055 w 1029280"/>
              <a:gd name="connsiteY26" fmla="*/ 2213872 h 2222198"/>
              <a:gd name="connsiteX27" fmla="*/ 686255 w 1029280"/>
              <a:gd name="connsiteY27" fmla="*/ 2171962 h 2222198"/>
              <a:gd name="connsiteX28" fmla="*/ 598625 w 1029280"/>
              <a:gd name="connsiteY28" fmla="*/ 2095762 h 2222198"/>
              <a:gd name="connsiteX29" fmla="*/ 613865 w 1029280"/>
              <a:gd name="connsiteY29" fmla="*/ 1912882 h 2222198"/>
              <a:gd name="connsiteX30" fmla="*/ 659585 w 1029280"/>
              <a:gd name="connsiteY30" fmla="*/ 1676662 h 2222198"/>
              <a:gd name="connsiteX31" fmla="*/ 655775 w 1029280"/>
              <a:gd name="connsiteY31" fmla="*/ 1478542 h 2222198"/>
              <a:gd name="connsiteX32" fmla="*/ 678635 w 1029280"/>
              <a:gd name="connsiteY32" fmla="*/ 1272802 h 2222198"/>
              <a:gd name="connsiteX33" fmla="*/ 678635 w 1029280"/>
              <a:gd name="connsiteY33" fmla="*/ 1101352 h 2222198"/>
              <a:gd name="connsiteX34" fmla="*/ 602435 w 1029280"/>
              <a:gd name="connsiteY34" fmla="*/ 849892 h 2222198"/>
              <a:gd name="connsiteX35" fmla="*/ 644345 w 1029280"/>
              <a:gd name="connsiteY35" fmla="*/ 686062 h 2222198"/>
              <a:gd name="connsiteX36" fmla="*/ 644345 w 1029280"/>
              <a:gd name="connsiteY36" fmla="*/ 529852 h 2222198"/>
              <a:gd name="connsiteX37" fmla="*/ 728165 w 1029280"/>
              <a:gd name="connsiteY37" fmla="*/ 735592 h 2222198"/>
              <a:gd name="connsiteX38" fmla="*/ 735785 w 1029280"/>
              <a:gd name="connsiteY38" fmla="*/ 853702 h 2222198"/>
              <a:gd name="connsiteX39" fmla="*/ 842465 w 1029280"/>
              <a:gd name="connsiteY39" fmla="*/ 1059442 h 2222198"/>
              <a:gd name="connsiteX40" fmla="*/ 811985 w 1029280"/>
              <a:gd name="connsiteY40" fmla="*/ 1177552 h 2222198"/>
              <a:gd name="connsiteX41" fmla="*/ 811985 w 1029280"/>
              <a:gd name="connsiteY41" fmla="*/ 1249942 h 2222198"/>
              <a:gd name="connsiteX42" fmla="*/ 861515 w 1029280"/>
              <a:gd name="connsiteY42" fmla="*/ 1150882 h 2222198"/>
              <a:gd name="connsiteX43" fmla="*/ 872945 w 1029280"/>
              <a:gd name="connsiteY43" fmla="*/ 1305187 h 2222198"/>
              <a:gd name="connsiteX44" fmla="*/ 891995 w 1029280"/>
              <a:gd name="connsiteY44" fmla="*/ 1303282 h 2222198"/>
              <a:gd name="connsiteX45" fmla="*/ 891995 w 1029280"/>
              <a:gd name="connsiteY45" fmla="*/ 1166122 h 2222198"/>
              <a:gd name="connsiteX46" fmla="*/ 943430 w 1029280"/>
              <a:gd name="connsiteY46" fmla="*/ 1299472 h 2222198"/>
              <a:gd name="connsiteX47" fmla="*/ 956765 w 1029280"/>
              <a:gd name="connsiteY47" fmla="*/ 1284232 h 2222198"/>
              <a:gd name="connsiteX48" fmla="*/ 899615 w 1029280"/>
              <a:gd name="connsiteY48" fmla="*/ 1147072 h 2222198"/>
              <a:gd name="connsiteX49" fmla="*/ 1002485 w 1029280"/>
              <a:gd name="connsiteY49" fmla="*/ 1265182 h 2222198"/>
              <a:gd name="connsiteX50" fmla="*/ 1008200 w 1029280"/>
              <a:gd name="connsiteY50" fmla="*/ 1249942 h 2222198"/>
              <a:gd name="connsiteX51" fmla="*/ 914855 w 1029280"/>
              <a:gd name="connsiteY51" fmla="*/ 1143262 h 2222198"/>
              <a:gd name="connsiteX52" fmla="*/ 1029155 w 1029280"/>
              <a:gd name="connsiteY52" fmla="*/ 1217557 h 2222198"/>
              <a:gd name="connsiteX53" fmla="*/ 888185 w 1029280"/>
              <a:gd name="connsiteY53" fmla="*/ 1059442 h 2222198"/>
              <a:gd name="connsiteX54" fmla="*/ 861515 w 1029280"/>
              <a:gd name="connsiteY54" fmla="*/ 937522 h 2222198"/>
              <a:gd name="connsiteX55" fmla="*/ 796745 w 1029280"/>
              <a:gd name="connsiteY55" fmla="*/ 716542 h 2222198"/>
              <a:gd name="connsiteX56" fmla="*/ 773885 w 1029280"/>
              <a:gd name="connsiteY56" fmla="*/ 503182 h 2222198"/>
              <a:gd name="connsiteX57" fmla="*/ 701495 w 1029280"/>
              <a:gd name="connsiteY57" fmla="*/ 385072 h 2222198"/>
              <a:gd name="connsiteX58" fmla="*/ 583385 w 1029280"/>
              <a:gd name="connsiteY58" fmla="*/ 335542 h 2222198"/>
              <a:gd name="connsiteX59" fmla="*/ 552905 w 1029280"/>
              <a:gd name="connsiteY59" fmla="*/ 263152 h 2222198"/>
              <a:gd name="connsiteX60" fmla="*/ 602435 w 1029280"/>
              <a:gd name="connsiteY60" fmla="*/ 186952 h 2222198"/>
              <a:gd name="connsiteX61" fmla="*/ 613865 w 1029280"/>
              <a:gd name="connsiteY61" fmla="*/ 80272 h 2222198"/>
              <a:gd name="connsiteX62" fmla="*/ 530045 w 1029280"/>
              <a:gd name="connsiteY62" fmla="*/ 4072 h 2222198"/>
              <a:gd name="connsiteX63" fmla="*/ 385265 w 1029280"/>
              <a:gd name="connsiteY63" fmla="*/ 21217 h 2222198"/>
              <a:gd name="connsiteX64" fmla="*/ 350975 w 1029280"/>
              <a:gd name="connsiteY64" fmla="*/ 112657 h 2222198"/>
              <a:gd name="connsiteX65" fmla="*/ 301445 w 1029280"/>
              <a:gd name="connsiteY65" fmla="*/ 175522 h 2222198"/>
              <a:gd name="connsiteX66" fmla="*/ 352880 w 1029280"/>
              <a:gd name="connsiteY66" fmla="*/ 186952 h 2222198"/>
              <a:gd name="connsiteX67" fmla="*/ 343355 w 1029280"/>
              <a:gd name="connsiteY67" fmla="*/ 228862 h 2222198"/>
              <a:gd name="connsiteX68" fmla="*/ 370025 w 1029280"/>
              <a:gd name="connsiteY68" fmla="*/ 274582 h 2222198"/>
              <a:gd name="connsiteX69" fmla="*/ 421460 w 1029280"/>
              <a:gd name="connsiteY69" fmla="*/ 266962 h 2222198"/>
              <a:gd name="connsiteX70" fmla="*/ 453845 w 1029280"/>
              <a:gd name="connsiteY70" fmla="*/ 308872 h 2222198"/>
              <a:gd name="connsiteX71" fmla="*/ 316685 w 1029280"/>
              <a:gd name="connsiteY71" fmla="*/ 377452 h 2222198"/>
              <a:gd name="connsiteX72" fmla="*/ 225245 w 1029280"/>
              <a:gd name="connsiteY72" fmla="*/ 426982 h 2222198"/>
              <a:gd name="connsiteX73" fmla="*/ 164285 w 1029280"/>
              <a:gd name="connsiteY73" fmla="*/ 739402 h 2222198"/>
              <a:gd name="connsiteX74" fmla="*/ 129995 w 1029280"/>
              <a:gd name="connsiteY74" fmla="*/ 815602 h 2222198"/>
              <a:gd name="connsiteX75" fmla="*/ 80465 w 1029280"/>
              <a:gd name="connsiteY75" fmla="*/ 1040392 h 2222198"/>
              <a:gd name="connsiteX76" fmla="*/ 30935 w 1029280"/>
              <a:gd name="connsiteY76" fmla="*/ 1116592 h 2222198"/>
              <a:gd name="connsiteX77" fmla="*/ 455 w 1029280"/>
              <a:gd name="connsiteY77" fmla="*/ 1246132 h 2222198"/>
              <a:gd name="connsiteX78" fmla="*/ 53795 w 1029280"/>
              <a:gd name="connsiteY78" fmla="*/ 1169932 h 2222198"/>
              <a:gd name="connsiteX79" fmla="*/ 19505 w 1029280"/>
              <a:gd name="connsiteY79" fmla="*/ 1303282 h 2222198"/>
              <a:gd name="connsiteX80" fmla="*/ 69035 w 1029280"/>
              <a:gd name="connsiteY80" fmla="*/ 1185172 h 2222198"/>
              <a:gd name="connsiteX81" fmla="*/ 65225 w 1029280"/>
              <a:gd name="connsiteY81" fmla="*/ 1333762 h 2222198"/>
              <a:gd name="connsiteX82" fmla="*/ 84275 w 1029280"/>
              <a:gd name="connsiteY82" fmla="*/ 1196602 h 2222198"/>
              <a:gd name="connsiteX83" fmla="*/ 107135 w 1029280"/>
              <a:gd name="connsiteY83" fmla="*/ 1318522 h 2222198"/>
              <a:gd name="connsiteX84" fmla="*/ 91895 w 1029280"/>
              <a:gd name="connsiteY84" fmla="*/ 1173742 h 2222198"/>
              <a:gd name="connsiteX85" fmla="*/ 118565 w 1029280"/>
              <a:gd name="connsiteY85" fmla="*/ 1158502 h 2222198"/>
              <a:gd name="connsiteX86" fmla="*/ 156665 w 1029280"/>
              <a:gd name="connsiteY86" fmla="*/ 1238512 h 2222198"/>
              <a:gd name="connsiteX87" fmla="*/ 141425 w 1029280"/>
              <a:gd name="connsiteY87" fmla="*/ 1131832 h 2222198"/>
              <a:gd name="connsiteX88" fmla="*/ 122375 w 1029280"/>
              <a:gd name="connsiteY88" fmla="*/ 1074682 h 2222198"/>
              <a:gd name="connsiteX89" fmla="*/ 194765 w 1029280"/>
              <a:gd name="connsiteY89" fmla="*/ 933712 h 2222198"/>
              <a:gd name="connsiteX90" fmla="*/ 251915 w 1029280"/>
              <a:gd name="connsiteY90" fmla="*/ 743212 h 2222198"/>
              <a:gd name="connsiteX91" fmla="*/ 320495 w 1029280"/>
              <a:gd name="connsiteY91"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107135 w 1033649"/>
              <a:gd name="connsiteY85" fmla="*/ 1183267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33649" h="2222198">
                <a:moveTo>
                  <a:pt x="320495" y="506992"/>
                </a:moveTo>
                <a:cubicBezTo>
                  <a:pt x="334465" y="502547"/>
                  <a:pt x="328750" y="668282"/>
                  <a:pt x="335735" y="716542"/>
                </a:cubicBezTo>
                <a:cubicBezTo>
                  <a:pt x="342720" y="764802"/>
                  <a:pt x="362405" y="755912"/>
                  <a:pt x="362405" y="796552"/>
                </a:cubicBezTo>
                <a:cubicBezTo>
                  <a:pt x="362405" y="837192"/>
                  <a:pt x="344625" y="918472"/>
                  <a:pt x="335735" y="960382"/>
                </a:cubicBezTo>
                <a:cubicBezTo>
                  <a:pt x="326845" y="1002292"/>
                  <a:pt x="315415" y="1004197"/>
                  <a:pt x="309065" y="1048012"/>
                </a:cubicBezTo>
                <a:cubicBezTo>
                  <a:pt x="302715" y="1091827"/>
                  <a:pt x="295095" y="1156597"/>
                  <a:pt x="297635" y="1223272"/>
                </a:cubicBezTo>
                <a:cubicBezTo>
                  <a:pt x="300175" y="1289947"/>
                  <a:pt x="318590" y="1377577"/>
                  <a:pt x="324305" y="1448062"/>
                </a:cubicBezTo>
                <a:cubicBezTo>
                  <a:pt x="330020" y="1518547"/>
                  <a:pt x="332560" y="1589667"/>
                  <a:pt x="331925" y="1646182"/>
                </a:cubicBezTo>
                <a:cubicBezTo>
                  <a:pt x="331290" y="1702697"/>
                  <a:pt x="313510" y="1719207"/>
                  <a:pt x="320495" y="1787152"/>
                </a:cubicBezTo>
                <a:cubicBezTo>
                  <a:pt x="327480" y="1855097"/>
                  <a:pt x="365580" y="1999242"/>
                  <a:pt x="373835" y="2053852"/>
                </a:cubicBezTo>
                <a:cubicBezTo>
                  <a:pt x="382090" y="2108462"/>
                  <a:pt x="383360" y="2095127"/>
                  <a:pt x="370025" y="2114812"/>
                </a:cubicBezTo>
                <a:cubicBezTo>
                  <a:pt x="356690" y="2134497"/>
                  <a:pt x="297000" y="2154182"/>
                  <a:pt x="293825" y="2171962"/>
                </a:cubicBezTo>
                <a:cubicBezTo>
                  <a:pt x="290650" y="2189742"/>
                  <a:pt x="324305" y="2227842"/>
                  <a:pt x="350975" y="2221492"/>
                </a:cubicBezTo>
                <a:cubicBezTo>
                  <a:pt x="377645" y="2215142"/>
                  <a:pt x="439240" y="2167517"/>
                  <a:pt x="453845" y="2133862"/>
                </a:cubicBezTo>
                <a:cubicBezTo>
                  <a:pt x="468450" y="2100207"/>
                  <a:pt x="438605" y="2068457"/>
                  <a:pt x="438605" y="2019562"/>
                </a:cubicBezTo>
                <a:cubicBezTo>
                  <a:pt x="438605" y="1970667"/>
                  <a:pt x="452575" y="1912882"/>
                  <a:pt x="453845" y="1840492"/>
                </a:cubicBezTo>
                <a:cubicBezTo>
                  <a:pt x="455115" y="1768102"/>
                  <a:pt x="450670" y="1644912"/>
                  <a:pt x="446225" y="1585222"/>
                </a:cubicBezTo>
                <a:cubicBezTo>
                  <a:pt x="441780" y="1525532"/>
                  <a:pt x="423365" y="1550297"/>
                  <a:pt x="427175" y="1482352"/>
                </a:cubicBezTo>
                <a:cubicBezTo>
                  <a:pt x="430985" y="1414407"/>
                  <a:pt x="456385" y="1205492"/>
                  <a:pt x="469085" y="1177552"/>
                </a:cubicBezTo>
                <a:cubicBezTo>
                  <a:pt x="481785" y="1149612"/>
                  <a:pt x="491945" y="1259467"/>
                  <a:pt x="503375" y="1314712"/>
                </a:cubicBezTo>
                <a:cubicBezTo>
                  <a:pt x="514805" y="1369957"/>
                  <a:pt x="532585" y="1463302"/>
                  <a:pt x="537665" y="1509022"/>
                </a:cubicBezTo>
                <a:cubicBezTo>
                  <a:pt x="542745" y="1554742"/>
                  <a:pt x="536395" y="1547122"/>
                  <a:pt x="533855" y="1589032"/>
                </a:cubicBezTo>
                <a:cubicBezTo>
                  <a:pt x="531315" y="1630942"/>
                  <a:pt x="520520" y="1707777"/>
                  <a:pt x="522425" y="1760482"/>
                </a:cubicBezTo>
                <a:cubicBezTo>
                  <a:pt x="524330" y="1813187"/>
                  <a:pt x="545285" y="1854462"/>
                  <a:pt x="545285" y="1905262"/>
                </a:cubicBezTo>
                <a:cubicBezTo>
                  <a:pt x="545285" y="1956062"/>
                  <a:pt x="525600" y="2024007"/>
                  <a:pt x="522425" y="2065282"/>
                </a:cubicBezTo>
                <a:cubicBezTo>
                  <a:pt x="519250" y="2106557"/>
                  <a:pt x="511630" y="2128147"/>
                  <a:pt x="526235" y="2152912"/>
                </a:cubicBezTo>
                <a:cubicBezTo>
                  <a:pt x="540840" y="2177677"/>
                  <a:pt x="583385" y="2210697"/>
                  <a:pt x="610055" y="2213872"/>
                </a:cubicBezTo>
                <a:cubicBezTo>
                  <a:pt x="636725" y="2217047"/>
                  <a:pt x="688160" y="2191647"/>
                  <a:pt x="686255" y="2171962"/>
                </a:cubicBezTo>
                <a:cubicBezTo>
                  <a:pt x="684350" y="2152277"/>
                  <a:pt x="610690" y="2138942"/>
                  <a:pt x="598625" y="2095762"/>
                </a:cubicBezTo>
                <a:cubicBezTo>
                  <a:pt x="586560" y="2052582"/>
                  <a:pt x="603705" y="1982732"/>
                  <a:pt x="613865" y="1912882"/>
                </a:cubicBezTo>
                <a:cubicBezTo>
                  <a:pt x="624025" y="1843032"/>
                  <a:pt x="652600" y="1749052"/>
                  <a:pt x="659585" y="1676662"/>
                </a:cubicBezTo>
                <a:cubicBezTo>
                  <a:pt x="666570" y="1604272"/>
                  <a:pt x="652600" y="1545852"/>
                  <a:pt x="655775" y="1478542"/>
                </a:cubicBezTo>
                <a:cubicBezTo>
                  <a:pt x="658950" y="1411232"/>
                  <a:pt x="674825" y="1335667"/>
                  <a:pt x="678635" y="1272802"/>
                </a:cubicBezTo>
                <a:cubicBezTo>
                  <a:pt x="682445" y="1209937"/>
                  <a:pt x="691335" y="1171837"/>
                  <a:pt x="678635" y="1101352"/>
                </a:cubicBezTo>
                <a:cubicBezTo>
                  <a:pt x="665935" y="1030867"/>
                  <a:pt x="608468" y="916885"/>
                  <a:pt x="602435" y="849892"/>
                </a:cubicBezTo>
                <a:cubicBezTo>
                  <a:pt x="596403" y="782900"/>
                  <a:pt x="635455" y="752737"/>
                  <a:pt x="642440" y="699397"/>
                </a:cubicBezTo>
                <a:cubicBezTo>
                  <a:pt x="649425" y="646057"/>
                  <a:pt x="630058" y="523820"/>
                  <a:pt x="644345" y="529852"/>
                </a:cubicBezTo>
                <a:cubicBezTo>
                  <a:pt x="658633" y="535885"/>
                  <a:pt x="712925" y="681617"/>
                  <a:pt x="728165" y="735592"/>
                </a:cubicBezTo>
                <a:cubicBezTo>
                  <a:pt x="743405" y="789567"/>
                  <a:pt x="716735" y="799727"/>
                  <a:pt x="735785" y="853702"/>
                </a:cubicBezTo>
                <a:cubicBezTo>
                  <a:pt x="754835" y="907677"/>
                  <a:pt x="829765" y="1005467"/>
                  <a:pt x="842465" y="1059442"/>
                </a:cubicBezTo>
                <a:cubicBezTo>
                  <a:pt x="855165" y="1113417"/>
                  <a:pt x="817065" y="1145802"/>
                  <a:pt x="811985" y="1177552"/>
                </a:cubicBezTo>
                <a:cubicBezTo>
                  <a:pt x="806905" y="1209302"/>
                  <a:pt x="803730" y="1254387"/>
                  <a:pt x="811985" y="1249942"/>
                </a:cubicBezTo>
                <a:cubicBezTo>
                  <a:pt x="820240" y="1245497"/>
                  <a:pt x="851355" y="1141675"/>
                  <a:pt x="861515" y="1150882"/>
                </a:cubicBezTo>
                <a:cubicBezTo>
                  <a:pt x="871675" y="1160089"/>
                  <a:pt x="867865" y="1279787"/>
                  <a:pt x="872945" y="1305187"/>
                </a:cubicBezTo>
                <a:cubicBezTo>
                  <a:pt x="878025" y="1330587"/>
                  <a:pt x="888820" y="1326459"/>
                  <a:pt x="891995" y="1303282"/>
                </a:cubicBezTo>
                <a:cubicBezTo>
                  <a:pt x="895170" y="1280105"/>
                  <a:pt x="883423" y="1166757"/>
                  <a:pt x="891995" y="1166122"/>
                </a:cubicBezTo>
                <a:cubicBezTo>
                  <a:pt x="900567" y="1165487"/>
                  <a:pt x="932635" y="1279787"/>
                  <a:pt x="943430" y="1299472"/>
                </a:cubicBezTo>
                <a:cubicBezTo>
                  <a:pt x="954225" y="1319157"/>
                  <a:pt x="964068" y="1309632"/>
                  <a:pt x="956765" y="1284232"/>
                </a:cubicBezTo>
                <a:cubicBezTo>
                  <a:pt x="949463" y="1258832"/>
                  <a:pt x="891995" y="1150247"/>
                  <a:pt x="899615" y="1147072"/>
                </a:cubicBezTo>
                <a:cubicBezTo>
                  <a:pt x="907235" y="1143897"/>
                  <a:pt x="984388" y="1248037"/>
                  <a:pt x="1002485" y="1265182"/>
                </a:cubicBezTo>
                <a:cubicBezTo>
                  <a:pt x="1020582" y="1282327"/>
                  <a:pt x="1022805" y="1270262"/>
                  <a:pt x="1008200" y="1249942"/>
                </a:cubicBezTo>
                <a:cubicBezTo>
                  <a:pt x="993595" y="1229622"/>
                  <a:pt x="911363" y="1148659"/>
                  <a:pt x="914855" y="1143262"/>
                </a:cubicBezTo>
                <a:cubicBezTo>
                  <a:pt x="918347" y="1137865"/>
                  <a:pt x="1015185" y="1213747"/>
                  <a:pt x="1029155" y="1217557"/>
                </a:cubicBezTo>
                <a:cubicBezTo>
                  <a:pt x="1043125" y="1221367"/>
                  <a:pt x="1022170" y="1192474"/>
                  <a:pt x="998675" y="1166122"/>
                </a:cubicBezTo>
                <a:cubicBezTo>
                  <a:pt x="961845" y="1145485"/>
                  <a:pt x="928190" y="1095637"/>
                  <a:pt x="905330" y="1057537"/>
                </a:cubicBezTo>
                <a:cubicBezTo>
                  <a:pt x="882470" y="1019437"/>
                  <a:pt x="879613" y="994355"/>
                  <a:pt x="861515" y="937522"/>
                </a:cubicBezTo>
                <a:cubicBezTo>
                  <a:pt x="843418" y="880690"/>
                  <a:pt x="811350" y="788932"/>
                  <a:pt x="796745" y="716542"/>
                </a:cubicBezTo>
                <a:cubicBezTo>
                  <a:pt x="782140" y="644152"/>
                  <a:pt x="789760" y="558427"/>
                  <a:pt x="773885" y="503182"/>
                </a:cubicBezTo>
                <a:cubicBezTo>
                  <a:pt x="758010" y="447937"/>
                  <a:pt x="733245" y="413012"/>
                  <a:pt x="701495" y="385072"/>
                </a:cubicBezTo>
                <a:cubicBezTo>
                  <a:pt x="669745" y="357132"/>
                  <a:pt x="608150" y="355862"/>
                  <a:pt x="583385" y="335542"/>
                </a:cubicBezTo>
                <a:cubicBezTo>
                  <a:pt x="558620" y="315222"/>
                  <a:pt x="549730" y="287917"/>
                  <a:pt x="552905" y="263152"/>
                </a:cubicBezTo>
                <a:cubicBezTo>
                  <a:pt x="556080" y="238387"/>
                  <a:pt x="592275" y="217432"/>
                  <a:pt x="602435" y="186952"/>
                </a:cubicBezTo>
                <a:cubicBezTo>
                  <a:pt x="612595" y="156472"/>
                  <a:pt x="625930" y="110752"/>
                  <a:pt x="613865" y="80272"/>
                </a:cubicBezTo>
                <a:cubicBezTo>
                  <a:pt x="601800" y="49792"/>
                  <a:pt x="568145" y="13914"/>
                  <a:pt x="530045" y="4072"/>
                </a:cubicBezTo>
                <a:cubicBezTo>
                  <a:pt x="491945" y="-5770"/>
                  <a:pt x="415110" y="3120"/>
                  <a:pt x="385265" y="21217"/>
                </a:cubicBezTo>
                <a:cubicBezTo>
                  <a:pt x="355420" y="39315"/>
                  <a:pt x="364945" y="86940"/>
                  <a:pt x="350975" y="112657"/>
                </a:cubicBezTo>
                <a:cubicBezTo>
                  <a:pt x="337005" y="138374"/>
                  <a:pt x="301128" y="163140"/>
                  <a:pt x="301445" y="175522"/>
                </a:cubicBezTo>
                <a:cubicBezTo>
                  <a:pt x="301762" y="187904"/>
                  <a:pt x="345895" y="178062"/>
                  <a:pt x="352880" y="186952"/>
                </a:cubicBezTo>
                <a:cubicBezTo>
                  <a:pt x="359865" y="195842"/>
                  <a:pt x="340498" y="214257"/>
                  <a:pt x="343355" y="228862"/>
                </a:cubicBezTo>
                <a:cubicBezTo>
                  <a:pt x="346212" y="243467"/>
                  <a:pt x="357007" y="268232"/>
                  <a:pt x="370025" y="274582"/>
                </a:cubicBezTo>
                <a:cubicBezTo>
                  <a:pt x="383043" y="280932"/>
                  <a:pt x="407490" y="261247"/>
                  <a:pt x="421460" y="266962"/>
                </a:cubicBezTo>
                <a:cubicBezTo>
                  <a:pt x="435430" y="272677"/>
                  <a:pt x="471308" y="290457"/>
                  <a:pt x="453845" y="308872"/>
                </a:cubicBezTo>
                <a:cubicBezTo>
                  <a:pt x="436383" y="327287"/>
                  <a:pt x="354785" y="357767"/>
                  <a:pt x="316685" y="377452"/>
                </a:cubicBezTo>
                <a:cubicBezTo>
                  <a:pt x="278585" y="397137"/>
                  <a:pt x="250645" y="366657"/>
                  <a:pt x="225245" y="426982"/>
                </a:cubicBezTo>
                <a:cubicBezTo>
                  <a:pt x="199845" y="487307"/>
                  <a:pt x="180160" y="674632"/>
                  <a:pt x="164285" y="739402"/>
                </a:cubicBezTo>
                <a:cubicBezTo>
                  <a:pt x="148410" y="804172"/>
                  <a:pt x="143965" y="765437"/>
                  <a:pt x="129995" y="815602"/>
                </a:cubicBezTo>
                <a:cubicBezTo>
                  <a:pt x="116025" y="865767"/>
                  <a:pt x="96975" y="990227"/>
                  <a:pt x="80465" y="1040392"/>
                </a:cubicBezTo>
                <a:cubicBezTo>
                  <a:pt x="63955" y="1090557"/>
                  <a:pt x="44270" y="1082302"/>
                  <a:pt x="30935" y="1116592"/>
                </a:cubicBezTo>
                <a:cubicBezTo>
                  <a:pt x="17600" y="1150882"/>
                  <a:pt x="-3355" y="1237242"/>
                  <a:pt x="455" y="1246132"/>
                </a:cubicBezTo>
                <a:cubicBezTo>
                  <a:pt x="4265" y="1255022"/>
                  <a:pt x="50620" y="1160407"/>
                  <a:pt x="53795" y="1169932"/>
                </a:cubicBezTo>
                <a:cubicBezTo>
                  <a:pt x="56970" y="1179457"/>
                  <a:pt x="21728" y="1286454"/>
                  <a:pt x="19505" y="1303282"/>
                </a:cubicBezTo>
                <a:cubicBezTo>
                  <a:pt x="17282" y="1320110"/>
                  <a:pt x="32205" y="1290582"/>
                  <a:pt x="40460" y="1270897"/>
                </a:cubicBezTo>
                <a:cubicBezTo>
                  <a:pt x="48715" y="1251212"/>
                  <a:pt x="64908" y="1174695"/>
                  <a:pt x="69035" y="1185172"/>
                </a:cubicBezTo>
                <a:cubicBezTo>
                  <a:pt x="73163" y="1195650"/>
                  <a:pt x="64273" y="1315030"/>
                  <a:pt x="65225" y="1333762"/>
                </a:cubicBezTo>
                <a:cubicBezTo>
                  <a:pt x="66177" y="1352494"/>
                  <a:pt x="71575" y="1320427"/>
                  <a:pt x="74750" y="1297567"/>
                </a:cubicBezTo>
                <a:cubicBezTo>
                  <a:pt x="77925" y="1274707"/>
                  <a:pt x="80783" y="1199460"/>
                  <a:pt x="84275" y="1196602"/>
                </a:cubicBezTo>
                <a:cubicBezTo>
                  <a:pt x="87768" y="1193745"/>
                  <a:pt x="91895" y="1260102"/>
                  <a:pt x="95705" y="1280422"/>
                </a:cubicBezTo>
                <a:cubicBezTo>
                  <a:pt x="99515" y="1300742"/>
                  <a:pt x="105230" y="1334714"/>
                  <a:pt x="107135" y="1318522"/>
                </a:cubicBezTo>
                <a:cubicBezTo>
                  <a:pt x="109040" y="1302330"/>
                  <a:pt x="105230" y="1209937"/>
                  <a:pt x="107135" y="1183267"/>
                </a:cubicBezTo>
                <a:cubicBezTo>
                  <a:pt x="109040" y="1156597"/>
                  <a:pt x="110310" y="1149295"/>
                  <a:pt x="118565" y="1158502"/>
                </a:cubicBezTo>
                <a:cubicBezTo>
                  <a:pt x="126820" y="1167710"/>
                  <a:pt x="152855" y="1242957"/>
                  <a:pt x="156665" y="1238512"/>
                </a:cubicBezTo>
                <a:cubicBezTo>
                  <a:pt x="160475" y="1234067"/>
                  <a:pt x="147140" y="1159137"/>
                  <a:pt x="141425" y="1131832"/>
                </a:cubicBezTo>
                <a:cubicBezTo>
                  <a:pt x="135710" y="1104527"/>
                  <a:pt x="113485" y="1107702"/>
                  <a:pt x="122375" y="1074682"/>
                </a:cubicBezTo>
                <a:cubicBezTo>
                  <a:pt x="131265" y="1041662"/>
                  <a:pt x="173175" y="988957"/>
                  <a:pt x="194765" y="933712"/>
                </a:cubicBezTo>
                <a:cubicBezTo>
                  <a:pt x="216355" y="878467"/>
                  <a:pt x="232230" y="812427"/>
                  <a:pt x="251915" y="743212"/>
                </a:cubicBezTo>
                <a:cubicBezTo>
                  <a:pt x="271600" y="673997"/>
                  <a:pt x="306525" y="511437"/>
                  <a:pt x="320495" y="506992"/>
                </a:cubicBezTo>
                <a:close/>
              </a:path>
            </a:pathLst>
          </a:cu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ndParaRPr>
          </a:p>
        </p:txBody>
      </p:sp>
      <p:sp>
        <p:nvSpPr>
          <p:cNvPr id="44" name="Freeform 43">
            <a:extLst>
              <a:ext uri="{FF2B5EF4-FFF2-40B4-BE49-F238E27FC236}">
                <a16:creationId xmlns:a16="http://schemas.microsoft.com/office/drawing/2014/main" id="{3ECCAE3C-8FAD-447D-A3D6-A5D83DD3F5F3}"/>
              </a:ext>
            </a:extLst>
          </p:cNvPr>
          <p:cNvSpPr/>
          <p:nvPr/>
        </p:nvSpPr>
        <p:spPr>
          <a:xfrm>
            <a:off x="6840539" y="2852739"/>
            <a:ext cx="1055687" cy="2232025"/>
          </a:xfrm>
          <a:custGeom>
            <a:avLst/>
            <a:gdLst>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1480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4528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3355 w 1021668"/>
              <a:gd name="connsiteY64" fmla="*/ 23455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2880 w 1021668"/>
              <a:gd name="connsiteY64" fmla="*/ 19264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2880 w 1021668"/>
              <a:gd name="connsiteY63" fmla="*/ 192644 h 2227890"/>
              <a:gd name="connsiteX64" fmla="*/ 343355 w 1021668"/>
              <a:gd name="connsiteY64" fmla="*/ 234554 h 2227890"/>
              <a:gd name="connsiteX65" fmla="*/ 370025 w 1021668"/>
              <a:gd name="connsiteY65" fmla="*/ 280274 h 2227890"/>
              <a:gd name="connsiteX66" fmla="*/ 421460 w 1021668"/>
              <a:gd name="connsiteY66" fmla="*/ 27265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07160 h 2222366"/>
              <a:gd name="connsiteX1" fmla="*/ 335735 w 1021668"/>
              <a:gd name="connsiteY1" fmla="*/ 716710 h 2222366"/>
              <a:gd name="connsiteX2" fmla="*/ 362405 w 1021668"/>
              <a:gd name="connsiteY2" fmla="*/ 796720 h 2222366"/>
              <a:gd name="connsiteX3" fmla="*/ 335735 w 1021668"/>
              <a:gd name="connsiteY3" fmla="*/ 960550 h 2222366"/>
              <a:gd name="connsiteX4" fmla="*/ 309065 w 1021668"/>
              <a:gd name="connsiteY4" fmla="*/ 1048180 h 2222366"/>
              <a:gd name="connsiteX5" fmla="*/ 297635 w 1021668"/>
              <a:gd name="connsiteY5" fmla="*/ 1223440 h 2222366"/>
              <a:gd name="connsiteX6" fmla="*/ 324305 w 1021668"/>
              <a:gd name="connsiteY6" fmla="*/ 1448230 h 2222366"/>
              <a:gd name="connsiteX7" fmla="*/ 331925 w 1021668"/>
              <a:gd name="connsiteY7" fmla="*/ 1646350 h 2222366"/>
              <a:gd name="connsiteX8" fmla="*/ 320495 w 1021668"/>
              <a:gd name="connsiteY8" fmla="*/ 1787320 h 2222366"/>
              <a:gd name="connsiteX9" fmla="*/ 373835 w 1021668"/>
              <a:gd name="connsiteY9" fmla="*/ 2054020 h 2222366"/>
              <a:gd name="connsiteX10" fmla="*/ 370025 w 1021668"/>
              <a:gd name="connsiteY10" fmla="*/ 2114980 h 2222366"/>
              <a:gd name="connsiteX11" fmla="*/ 293825 w 1021668"/>
              <a:gd name="connsiteY11" fmla="*/ 2172130 h 2222366"/>
              <a:gd name="connsiteX12" fmla="*/ 350975 w 1021668"/>
              <a:gd name="connsiteY12" fmla="*/ 2221660 h 2222366"/>
              <a:gd name="connsiteX13" fmla="*/ 453845 w 1021668"/>
              <a:gd name="connsiteY13" fmla="*/ 2134030 h 2222366"/>
              <a:gd name="connsiteX14" fmla="*/ 438605 w 1021668"/>
              <a:gd name="connsiteY14" fmla="*/ 2019730 h 2222366"/>
              <a:gd name="connsiteX15" fmla="*/ 453845 w 1021668"/>
              <a:gd name="connsiteY15" fmla="*/ 1840660 h 2222366"/>
              <a:gd name="connsiteX16" fmla="*/ 446225 w 1021668"/>
              <a:gd name="connsiteY16" fmla="*/ 1585390 h 2222366"/>
              <a:gd name="connsiteX17" fmla="*/ 427175 w 1021668"/>
              <a:gd name="connsiteY17" fmla="*/ 1482520 h 2222366"/>
              <a:gd name="connsiteX18" fmla="*/ 469085 w 1021668"/>
              <a:gd name="connsiteY18" fmla="*/ 1177720 h 2222366"/>
              <a:gd name="connsiteX19" fmla="*/ 503375 w 1021668"/>
              <a:gd name="connsiteY19" fmla="*/ 1314880 h 2222366"/>
              <a:gd name="connsiteX20" fmla="*/ 537665 w 1021668"/>
              <a:gd name="connsiteY20" fmla="*/ 1509190 h 2222366"/>
              <a:gd name="connsiteX21" fmla="*/ 533855 w 1021668"/>
              <a:gd name="connsiteY21" fmla="*/ 1589200 h 2222366"/>
              <a:gd name="connsiteX22" fmla="*/ 522425 w 1021668"/>
              <a:gd name="connsiteY22" fmla="*/ 1760650 h 2222366"/>
              <a:gd name="connsiteX23" fmla="*/ 545285 w 1021668"/>
              <a:gd name="connsiteY23" fmla="*/ 1905430 h 2222366"/>
              <a:gd name="connsiteX24" fmla="*/ 522425 w 1021668"/>
              <a:gd name="connsiteY24" fmla="*/ 2065450 h 2222366"/>
              <a:gd name="connsiteX25" fmla="*/ 526235 w 1021668"/>
              <a:gd name="connsiteY25" fmla="*/ 2153080 h 2222366"/>
              <a:gd name="connsiteX26" fmla="*/ 610055 w 1021668"/>
              <a:gd name="connsiteY26" fmla="*/ 2214040 h 2222366"/>
              <a:gd name="connsiteX27" fmla="*/ 686255 w 1021668"/>
              <a:gd name="connsiteY27" fmla="*/ 2172130 h 2222366"/>
              <a:gd name="connsiteX28" fmla="*/ 598625 w 1021668"/>
              <a:gd name="connsiteY28" fmla="*/ 2095930 h 2222366"/>
              <a:gd name="connsiteX29" fmla="*/ 613865 w 1021668"/>
              <a:gd name="connsiteY29" fmla="*/ 1913050 h 2222366"/>
              <a:gd name="connsiteX30" fmla="*/ 659585 w 1021668"/>
              <a:gd name="connsiteY30" fmla="*/ 1676830 h 2222366"/>
              <a:gd name="connsiteX31" fmla="*/ 655775 w 1021668"/>
              <a:gd name="connsiteY31" fmla="*/ 1478710 h 2222366"/>
              <a:gd name="connsiteX32" fmla="*/ 678635 w 1021668"/>
              <a:gd name="connsiteY32" fmla="*/ 1272970 h 2222366"/>
              <a:gd name="connsiteX33" fmla="*/ 678635 w 1021668"/>
              <a:gd name="connsiteY33" fmla="*/ 1101520 h 2222366"/>
              <a:gd name="connsiteX34" fmla="*/ 602435 w 1021668"/>
              <a:gd name="connsiteY34" fmla="*/ 850060 h 2222366"/>
              <a:gd name="connsiteX35" fmla="*/ 644345 w 1021668"/>
              <a:gd name="connsiteY35" fmla="*/ 686230 h 2222366"/>
              <a:gd name="connsiteX36" fmla="*/ 644345 w 1021668"/>
              <a:gd name="connsiteY36" fmla="*/ 530020 h 2222366"/>
              <a:gd name="connsiteX37" fmla="*/ 728165 w 1021668"/>
              <a:gd name="connsiteY37" fmla="*/ 735760 h 2222366"/>
              <a:gd name="connsiteX38" fmla="*/ 735785 w 1021668"/>
              <a:gd name="connsiteY38" fmla="*/ 853870 h 2222366"/>
              <a:gd name="connsiteX39" fmla="*/ 842465 w 1021668"/>
              <a:gd name="connsiteY39" fmla="*/ 1059610 h 2222366"/>
              <a:gd name="connsiteX40" fmla="*/ 811985 w 1021668"/>
              <a:gd name="connsiteY40" fmla="*/ 1177720 h 2222366"/>
              <a:gd name="connsiteX41" fmla="*/ 811985 w 1021668"/>
              <a:gd name="connsiteY41" fmla="*/ 1250110 h 2222366"/>
              <a:gd name="connsiteX42" fmla="*/ 861515 w 1021668"/>
              <a:gd name="connsiteY42" fmla="*/ 1151050 h 2222366"/>
              <a:gd name="connsiteX43" fmla="*/ 895805 w 1021668"/>
              <a:gd name="connsiteY43" fmla="*/ 1303450 h 2222366"/>
              <a:gd name="connsiteX44" fmla="*/ 891995 w 1021668"/>
              <a:gd name="connsiteY44" fmla="*/ 1166290 h 2222366"/>
              <a:gd name="connsiteX45" fmla="*/ 956765 w 1021668"/>
              <a:gd name="connsiteY45" fmla="*/ 1284400 h 2222366"/>
              <a:gd name="connsiteX46" fmla="*/ 899615 w 1021668"/>
              <a:gd name="connsiteY46" fmla="*/ 1147240 h 2222366"/>
              <a:gd name="connsiteX47" fmla="*/ 1002485 w 1021668"/>
              <a:gd name="connsiteY47" fmla="*/ 1265350 h 2222366"/>
              <a:gd name="connsiteX48" fmla="*/ 914855 w 1021668"/>
              <a:gd name="connsiteY48" fmla="*/ 1143430 h 2222366"/>
              <a:gd name="connsiteX49" fmla="*/ 1021535 w 1021668"/>
              <a:gd name="connsiteY49" fmla="*/ 1196770 h 2222366"/>
              <a:gd name="connsiteX50" fmla="*/ 888185 w 1021668"/>
              <a:gd name="connsiteY50" fmla="*/ 1059610 h 2222366"/>
              <a:gd name="connsiteX51" fmla="*/ 861515 w 1021668"/>
              <a:gd name="connsiteY51" fmla="*/ 937690 h 2222366"/>
              <a:gd name="connsiteX52" fmla="*/ 796745 w 1021668"/>
              <a:gd name="connsiteY52" fmla="*/ 716710 h 2222366"/>
              <a:gd name="connsiteX53" fmla="*/ 773885 w 1021668"/>
              <a:gd name="connsiteY53" fmla="*/ 503350 h 2222366"/>
              <a:gd name="connsiteX54" fmla="*/ 701495 w 1021668"/>
              <a:gd name="connsiteY54" fmla="*/ 385240 h 2222366"/>
              <a:gd name="connsiteX55" fmla="*/ 583385 w 1021668"/>
              <a:gd name="connsiteY55" fmla="*/ 335710 h 2222366"/>
              <a:gd name="connsiteX56" fmla="*/ 552905 w 1021668"/>
              <a:gd name="connsiteY56" fmla="*/ 263320 h 2222366"/>
              <a:gd name="connsiteX57" fmla="*/ 602435 w 1021668"/>
              <a:gd name="connsiteY57" fmla="*/ 187120 h 2222366"/>
              <a:gd name="connsiteX58" fmla="*/ 613865 w 1021668"/>
              <a:gd name="connsiteY58" fmla="*/ 80440 h 2222366"/>
              <a:gd name="connsiteX59" fmla="*/ 530045 w 1021668"/>
              <a:gd name="connsiteY59" fmla="*/ 4240 h 2222366"/>
              <a:gd name="connsiteX60" fmla="*/ 385265 w 1021668"/>
              <a:gd name="connsiteY60" fmla="*/ 21385 h 2222366"/>
              <a:gd name="connsiteX61" fmla="*/ 362405 w 1021668"/>
              <a:gd name="connsiteY61" fmla="*/ 118540 h 2222366"/>
              <a:gd name="connsiteX62" fmla="*/ 301445 w 1021668"/>
              <a:gd name="connsiteY62" fmla="*/ 175690 h 2222366"/>
              <a:gd name="connsiteX63" fmla="*/ 352880 w 1021668"/>
              <a:gd name="connsiteY63" fmla="*/ 187120 h 2222366"/>
              <a:gd name="connsiteX64" fmla="*/ 343355 w 1021668"/>
              <a:gd name="connsiteY64" fmla="*/ 229030 h 2222366"/>
              <a:gd name="connsiteX65" fmla="*/ 370025 w 1021668"/>
              <a:gd name="connsiteY65" fmla="*/ 274750 h 2222366"/>
              <a:gd name="connsiteX66" fmla="*/ 421460 w 1021668"/>
              <a:gd name="connsiteY66" fmla="*/ 267130 h 2222366"/>
              <a:gd name="connsiteX67" fmla="*/ 453845 w 1021668"/>
              <a:gd name="connsiteY67" fmla="*/ 309040 h 2222366"/>
              <a:gd name="connsiteX68" fmla="*/ 316685 w 1021668"/>
              <a:gd name="connsiteY68" fmla="*/ 377620 h 2222366"/>
              <a:gd name="connsiteX69" fmla="*/ 225245 w 1021668"/>
              <a:gd name="connsiteY69" fmla="*/ 427150 h 2222366"/>
              <a:gd name="connsiteX70" fmla="*/ 164285 w 1021668"/>
              <a:gd name="connsiteY70" fmla="*/ 739570 h 2222366"/>
              <a:gd name="connsiteX71" fmla="*/ 129995 w 1021668"/>
              <a:gd name="connsiteY71" fmla="*/ 815770 h 2222366"/>
              <a:gd name="connsiteX72" fmla="*/ 80465 w 1021668"/>
              <a:gd name="connsiteY72" fmla="*/ 1040560 h 2222366"/>
              <a:gd name="connsiteX73" fmla="*/ 30935 w 1021668"/>
              <a:gd name="connsiteY73" fmla="*/ 1116760 h 2222366"/>
              <a:gd name="connsiteX74" fmla="*/ 455 w 1021668"/>
              <a:gd name="connsiteY74" fmla="*/ 1246300 h 2222366"/>
              <a:gd name="connsiteX75" fmla="*/ 53795 w 1021668"/>
              <a:gd name="connsiteY75" fmla="*/ 1170100 h 2222366"/>
              <a:gd name="connsiteX76" fmla="*/ 19505 w 1021668"/>
              <a:gd name="connsiteY76" fmla="*/ 1303450 h 2222366"/>
              <a:gd name="connsiteX77" fmla="*/ 69035 w 1021668"/>
              <a:gd name="connsiteY77" fmla="*/ 1185340 h 2222366"/>
              <a:gd name="connsiteX78" fmla="*/ 65225 w 1021668"/>
              <a:gd name="connsiteY78" fmla="*/ 1333930 h 2222366"/>
              <a:gd name="connsiteX79" fmla="*/ 84275 w 1021668"/>
              <a:gd name="connsiteY79" fmla="*/ 1196770 h 2222366"/>
              <a:gd name="connsiteX80" fmla="*/ 107135 w 1021668"/>
              <a:gd name="connsiteY80" fmla="*/ 1318690 h 2222366"/>
              <a:gd name="connsiteX81" fmla="*/ 91895 w 1021668"/>
              <a:gd name="connsiteY81" fmla="*/ 1173910 h 2222366"/>
              <a:gd name="connsiteX82" fmla="*/ 118565 w 1021668"/>
              <a:gd name="connsiteY82" fmla="*/ 1158670 h 2222366"/>
              <a:gd name="connsiteX83" fmla="*/ 156665 w 1021668"/>
              <a:gd name="connsiteY83" fmla="*/ 1238680 h 2222366"/>
              <a:gd name="connsiteX84" fmla="*/ 141425 w 1021668"/>
              <a:gd name="connsiteY84" fmla="*/ 1132000 h 2222366"/>
              <a:gd name="connsiteX85" fmla="*/ 122375 w 1021668"/>
              <a:gd name="connsiteY85" fmla="*/ 1074850 h 2222366"/>
              <a:gd name="connsiteX86" fmla="*/ 194765 w 1021668"/>
              <a:gd name="connsiteY86" fmla="*/ 933880 h 2222366"/>
              <a:gd name="connsiteX87" fmla="*/ 251915 w 1021668"/>
              <a:gd name="connsiteY87" fmla="*/ 743380 h 2222366"/>
              <a:gd name="connsiteX88" fmla="*/ 320495 w 1021668"/>
              <a:gd name="connsiteY88" fmla="*/ 507160 h 2222366"/>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95805 w 1021668"/>
              <a:gd name="connsiteY43" fmla="*/ 1303282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56765 w 1021668"/>
              <a:gd name="connsiteY46" fmla="*/ 1284232 h 2222198"/>
              <a:gd name="connsiteX47" fmla="*/ 899615 w 1021668"/>
              <a:gd name="connsiteY47" fmla="*/ 1147072 h 2222198"/>
              <a:gd name="connsiteX48" fmla="*/ 1002485 w 1021668"/>
              <a:gd name="connsiteY48" fmla="*/ 1265182 h 2222198"/>
              <a:gd name="connsiteX49" fmla="*/ 914855 w 1021668"/>
              <a:gd name="connsiteY49" fmla="*/ 1143262 h 2222198"/>
              <a:gd name="connsiteX50" fmla="*/ 1021535 w 1021668"/>
              <a:gd name="connsiteY50" fmla="*/ 1196602 h 2222198"/>
              <a:gd name="connsiteX51" fmla="*/ 888185 w 1021668"/>
              <a:gd name="connsiteY51" fmla="*/ 1059442 h 2222198"/>
              <a:gd name="connsiteX52" fmla="*/ 861515 w 1021668"/>
              <a:gd name="connsiteY52" fmla="*/ 937522 h 2222198"/>
              <a:gd name="connsiteX53" fmla="*/ 796745 w 1021668"/>
              <a:gd name="connsiteY53" fmla="*/ 716542 h 2222198"/>
              <a:gd name="connsiteX54" fmla="*/ 773885 w 1021668"/>
              <a:gd name="connsiteY54" fmla="*/ 503182 h 2222198"/>
              <a:gd name="connsiteX55" fmla="*/ 701495 w 1021668"/>
              <a:gd name="connsiteY55" fmla="*/ 385072 h 2222198"/>
              <a:gd name="connsiteX56" fmla="*/ 583385 w 1021668"/>
              <a:gd name="connsiteY56" fmla="*/ 335542 h 2222198"/>
              <a:gd name="connsiteX57" fmla="*/ 552905 w 1021668"/>
              <a:gd name="connsiteY57" fmla="*/ 263152 h 2222198"/>
              <a:gd name="connsiteX58" fmla="*/ 602435 w 1021668"/>
              <a:gd name="connsiteY58" fmla="*/ 186952 h 2222198"/>
              <a:gd name="connsiteX59" fmla="*/ 613865 w 1021668"/>
              <a:gd name="connsiteY59" fmla="*/ 80272 h 2222198"/>
              <a:gd name="connsiteX60" fmla="*/ 530045 w 1021668"/>
              <a:gd name="connsiteY60" fmla="*/ 4072 h 2222198"/>
              <a:gd name="connsiteX61" fmla="*/ 385265 w 1021668"/>
              <a:gd name="connsiteY61" fmla="*/ 21217 h 2222198"/>
              <a:gd name="connsiteX62" fmla="*/ 350975 w 1021668"/>
              <a:gd name="connsiteY62" fmla="*/ 112657 h 2222198"/>
              <a:gd name="connsiteX63" fmla="*/ 301445 w 1021668"/>
              <a:gd name="connsiteY63" fmla="*/ 175522 h 2222198"/>
              <a:gd name="connsiteX64" fmla="*/ 352880 w 1021668"/>
              <a:gd name="connsiteY64" fmla="*/ 186952 h 2222198"/>
              <a:gd name="connsiteX65" fmla="*/ 343355 w 1021668"/>
              <a:gd name="connsiteY65" fmla="*/ 228862 h 2222198"/>
              <a:gd name="connsiteX66" fmla="*/ 370025 w 1021668"/>
              <a:gd name="connsiteY66" fmla="*/ 274582 h 2222198"/>
              <a:gd name="connsiteX67" fmla="*/ 421460 w 1021668"/>
              <a:gd name="connsiteY67" fmla="*/ 266962 h 2222198"/>
              <a:gd name="connsiteX68" fmla="*/ 453845 w 1021668"/>
              <a:gd name="connsiteY68" fmla="*/ 308872 h 2222198"/>
              <a:gd name="connsiteX69" fmla="*/ 316685 w 1021668"/>
              <a:gd name="connsiteY69" fmla="*/ 377452 h 2222198"/>
              <a:gd name="connsiteX70" fmla="*/ 225245 w 1021668"/>
              <a:gd name="connsiteY70" fmla="*/ 426982 h 2222198"/>
              <a:gd name="connsiteX71" fmla="*/ 164285 w 1021668"/>
              <a:gd name="connsiteY71" fmla="*/ 739402 h 2222198"/>
              <a:gd name="connsiteX72" fmla="*/ 129995 w 1021668"/>
              <a:gd name="connsiteY72" fmla="*/ 815602 h 2222198"/>
              <a:gd name="connsiteX73" fmla="*/ 80465 w 1021668"/>
              <a:gd name="connsiteY73" fmla="*/ 1040392 h 2222198"/>
              <a:gd name="connsiteX74" fmla="*/ 30935 w 1021668"/>
              <a:gd name="connsiteY74" fmla="*/ 1116592 h 2222198"/>
              <a:gd name="connsiteX75" fmla="*/ 455 w 1021668"/>
              <a:gd name="connsiteY75" fmla="*/ 1246132 h 2222198"/>
              <a:gd name="connsiteX76" fmla="*/ 53795 w 1021668"/>
              <a:gd name="connsiteY76" fmla="*/ 1169932 h 2222198"/>
              <a:gd name="connsiteX77" fmla="*/ 19505 w 1021668"/>
              <a:gd name="connsiteY77" fmla="*/ 1303282 h 2222198"/>
              <a:gd name="connsiteX78" fmla="*/ 69035 w 1021668"/>
              <a:gd name="connsiteY78" fmla="*/ 1185172 h 2222198"/>
              <a:gd name="connsiteX79" fmla="*/ 65225 w 1021668"/>
              <a:gd name="connsiteY79" fmla="*/ 1333762 h 2222198"/>
              <a:gd name="connsiteX80" fmla="*/ 84275 w 1021668"/>
              <a:gd name="connsiteY80" fmla="*/ 1196602 h 2222198"/>
              <a:gd name="connsiteX81" fmla="*/ 107135 w 1021668"/>
              <a:gd name="connsiteY81" fmla="*/ 1318522 h 2222198"/>
              <a:gd name="connsiteX82" fmla="*/ 91895 w 1021668"/>
              <a:gd name="connsiteY82" fmla="*/ 1173742 h 2222198"/>
              <a:gd name="connsiteX83" fmla="*/ 118565 w 1021668"/>
              <a:gd name="connsiteY83" fmla="*/ 1158502 h 2222198"/>
              <a:gd name="connsiteX84" fmla="*/ 156665 w 1021668"/>
              <a:gd name="connsiteY84" fmla="*/ 1238512 h 2222198"/>
              <a:gd name="connsiteX85" fmla="*/ 141425 w 1021668"/>
              <a:gd name="connsiteY85" fmla="*/ 1131832 h 2222198"/>
              <a:gd name="connsiteX86" fmla="*/ 122375 w 1021668"/>
              <a:gd name="connsiteY86" fmla="*/ 1074682 h 2222198"/>
              <a:gd name="connsiteX87" fmla="*/ 194765 w 1021668"/>
              <a:gd name="connsiteY87" fmla="*/ 933712 h 2222198"/>
              <a:gd name="connsiteX88" fmla="*/ 251915 w 1021668"/>
              <a:gd name="connsiteY88" fmla="*/ 743212 h 2222198"/>
              <a:gd name="connsiteX89" fmla="*/ 320495 w 1021668"/>
              <a:gd name="connsiteY89"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43430 w 1021668"/>
              <a:gd name="connsiteY46" fmla="*/ 1299472 h 2222198"/>
              <a:gd name="connsiteX47" fmla="*/ 956765 w 1021668"/>
              <a:gd name="connsiteY47" fmla="*/ 1284232 h 2222198"/>
              <a:gd name="connsiteX48" fmla="*/ 899615 w 1021668"/>
              <a:gd name="connsiteY48" fmla="*/ 1147072 h 2222198"/>
              <a:gd name="connsiteX49" fmla="*/ 1002485 w 1021668"/>
              <a:gd name="connsiteY49" fmla="*/ 1265182 h 2222198"/>
              <a:gd name="connsiteX50" fmla="*/ 914855 w 1021668"/>
              <a:gd name="connsiteY50" fmla="*/ 1143262 h 2222198"/>
              <a:gd name="connsiteX51" fmla="*/ 1021535 w 1021668"/>
              <a:gd name="connsiteY51" fmla="*/ 1196602 h 2222198"/>
              <a:gd name="connsiteX52" fmla="*/ 888185 w 1021668"/>
              <a:gd name="connsiteY52" fmla="*/ 1059442 h 2222198"/>
              <a:gd name="connsiteX53" fmla="*/ 861515 w 1021668"/>
              <a:gd name="connsiteY53" fmla="*/ 937522 h 2222198"/>
              <a:gd name="connsiteX54" fmla="*/ 796745 w 1021668"/>
              <a:gd name="connsiteY54" fmla="*/ 716542 h 2222198"/>
              <a:gd name="connsiteX55" fmla="*/ 773885 w 1021668"/>
              <a:gd name="connsiteY55" fmla="*/ 503182 h 2222198"/>
              <a:gd name="connsiteX56" fmla="*/ 701495 w 1021668"/>
              <a:gd name="connsiteY56" fmla="*/ 385072 h 2222198"/>
              <a:gd name="connsiteX57" fmla="*/ 583385 w 1021668"/>
              <a:gd name="connsiteY57" fmla="*/ 335542 h 2222198"/>
              <a:gd name="connsiteX58" fmla="*/ 552905 w 1021668"/>
              <a:gd name="connsiteY58" fmla="*/ 263152 h 2222198"/>
              <a:gd name="connsiteX59" fmla="*/ 602435 w 1021668"/>
              <a:gd name="connsiteY59" fmla="*/ 186952 h 2222198"/>
              <a:gd name="connsiteX60" fmla="*/ 613865 w 1021668"/>
              <a:gd name="connsiteY60" fmla="*/ 80272 h 2222198"/>
              <a:gd name="connsiteX61" fmla="*/ 530045 w 1021668"/>
              <a:gd name="connsiteY61" fmla="*/ 4072 h 2222198"/>
              <a:gd name="connsiteX62" fmla="*/ 385265 w 1021668"/>
              <a:gd name="connsiteY62" fmla="*/ 21217 h 2222198"/>
              <a:gd name="connsiteX63" fmla="*/ 350975 w 1021668"/>
              <a:gd name="connsiteY63" fmla="*/ 112657 h 2222198"/>
              <a:gd name="connsiteX64" fmla="*/ 301445 w 1021668"/>
              <a:gd name="connsiteY64" fmla="*/ 175522 h 2222198"/>
              <a:gd name="connsiteX65" fmla="*/ 352880 w 1021668"/>
              <a:gd name="connsiteY65" fmla="*/ 186952 h 2222198"/>
              <a:gd name="connsiteX66" fmla="*/ 343355 w 1021668"/>
              <a:gd name="connsiteY66" fmla="*/ 228862 h 2222198"/>
              <a:gd name="connsiteX67" fmla="*/ 370025 w 1021668"/>
              <a:gd name="connsiteY67" fmla="*/ 274582 h 2222198"/>
              <a:gd name="connsiteX68" fmla="*/ 421460 w 1021668"/>
              <a:gd name="connsiteY68" fmla="*/ 266962 h 2222198"/>
              <a:gd name="connsiteX69" fmla="*/ 453845 w 1021668"/>
              <a:gd name="connsiteY69" fmla="*/ 308872 h 2222198"/>
              <a:gd name="connsiteX70" fmla="*/ 316685 w 1021668"/>
              <a:gd name="connsiteY70" fmla="*/ 377452 h 2222198"/>
              <a:gd name="connsiteX71" fmla="*/ 225245 w 1021668"/>
              <a:gd name="connsiteY71" fmla="*/ 426982 h 2222198"/>
              <a:gd name="connsiteX72" fmla="*/ 164285 w 1021668"/>
              <a:gd name="connsiteY72" fmla="*/ 739402 h 2222198"/>
              <a:gd name="connsiteX73" fmla="*/ 129995 w 1021668"/>
              <a:gd name="connsiteY73" fmla="*/ 815602 h 2222198"/>
              <a:gd name="connsiteX74" fmla="*/ 80465 w 1021668"/>
              <a:gd name="connsiteY74" fmla="*/ 1040392 h 2222198"/>
              <a:gd name="connsiteX75" fmla="*/ 30935 w 1021668"/>
              <a:gd name="connsiteY75" fmla="*/ 1116592 h 2222198"/>
              <a:gd name="connsiteX76" fmla="*/ 455 w 1021668"/>
              <a:gd name="connsiteY76" fmla="*/ 1246132 h 2222198"/>
              <a:gd name="connsiteX77" fmla="*/ 53795 w 1021668"/>
              <a:gd name="connsiteY77" fmla="*/ 1169932 h 2222198"/>
              <a:gd name="connsiteX78" fmla="*/ 19505 w 1021668"/>
              <a:gd name="connsiteY78" fmla="*/ 1303282 h 2222198"/>
              <a:gd name="connsiteX79" fmla="*/ 69035 w 1021668"/>
              <a:gd name="connsiteY79" fmla="*/ 1185172 h 2222198"/>
              <a:gd name="connsiteX80" fmla="*/ 65225 w 1021668"/>
              <a:gd name="connsiteY80" fmla="*/ 1333762 h 2222198"/>
              <a:gd name="connsiteX81" fmla="*/ 84275 w 1021668"/>
              <a:gd name="connsiteY81" fmla="*/ 1196602 h 2222198"/>
              <a:gd name="connsiteX82" fmla="*/ 107135 w 1021668"/>
              <a:gd name="connsiteY82" fmla="*/ 1318522 h 2222198"/>
              <a:gd name="connsiteX83" fmla="*/ 91895 w 1021668"/>
              <a:gd name="connsiteY83" fmla="*/ 1173742 h 2222198"/>
              <a:gd name="connsiteX84" fmla="*/ 118565 w 1021668"/>
              <a:gd name="connsiteY84" fmla="*/ 1158502 h 2222198"/>
              <a:gd name="connsiteX85" fmla="*/ 156665 w 1021668"/>
              <a:gd name="connsiteY85" fmla="*/ 1238512 h 2222198"/>
              <a:gd name="connsiteX86" fmla="*/ 141425 w 1021668"/>
              <a:gd name="connsiteY86" fmla="*/ 1131832 h 2222198"/>
              <a:gd name="connsiteX87" fmla="*/ 122375 w 1021668"/>
              <a:gd name="connsiteY87" fmla="*/ 1074682 h 2222198"/>
              <a:gd name="connsiteX88" fmla="*/ 194765 w 1021668"/>
              <a:gd name="connsiteY88" fmla="*/ 933712 h 2222198"/>
              <a:gd name="connsiteX89" fmla="*/ 251915 w 1021668"/>
              <a:gd name="connsiteY89" fmla="*/ 743212 h 2222198"/>
              <a:gd name="connsiteX90" fmla="*/ 320495 w 1021668"/>
              <a:gd name="connsiteY90" fmla="*/ 506992 h 2222198"/>
              <a:gd name="connsiteX0" fmla="*/ 320495 w 1021667"/>
              <a:gd name="connsiteY0" fmla="*/ 506992 h 2222198"/>
              <a:gd name="connsiteX1" fmla="*/ 335735 w 1021667"/>
              <a:gd name="connsiteY1" fmla="*/ 716542 h 2222198"/>
              <a:gd name="connsiteX2" fmla="*/ 362405 w 1021667"/>
              <a:gd name="connsiteY2" fmla="*/ 796552 h 2222198"/>
              <a:gd name="connsiteX3" fmla="*/ 335735 w 1021667"/>
              <a:gd name="connsiteY3" fmla="*/ 960382 h 2222198"/>
              <a:gd name="connsiteX4" fmla="*/ 309065 w 1021667"/>
              <a:gd name="connsiteY4" fmla="*/ 1048012 h 2222198"/>
              <a:gd name="connsiteX5" fmla="*/ 297635 w 1021667"/>
              <a:gd name="connsiteY5" fmla="*/ 1223272 h 2222198"/>
              <a:gd name="connsiteX6" fmla="*/ 324305 w 1021667"/>
              <a:gd name="connsiteY6" fmla="*/ 1448062 h 2222198"/>
              <a:gd name="connsiteX7" fmla="*/ 331925 w 1021667"/>
              <a:gd name="connsiteY7" fmla="*/ 1646182 h 2222198"/>
              <a:gd name="connsiteX8" fmla="*/ 320495 w 1021667"/>
              <a:gd name="connsiteY8" fmla="*/ 1787152 h 2222198"/>
              <a:gd name="connsiteX9" fmla="*/ 373835 w 1021667"/>
              <a:gd name="connsiteY9" fmla="*/ 2053852 h 2222198"/>
              <a:gd name="connsiteX10" fmla="*/ 370025 w 1021667"/>
              <a:gd name="connsiteY10" fmla="*/ 2114812 h 2222198"/>
              <a:gd name="connsiteX11" fmla="*/ 293825 w 1021667"/>
              <a:gd name="connsiteY11" fmla="*/ 2171962 h 2222198"/>
              <a:gd name="connsiteX12" fmla="*/ 350975 w 1021667"/>
              <a:gd name="connsiteY12" fmla="*/ 2221492 h 2222198"/>
              <a:gd name="connsiteX13" fmla="*/ 453845 w 1021667"/>
              <a:gd name="connsiteY13" fmla="*/ 2133862 h 2222198"/>
              <a:gd name="connsiteX14" fmla="*/ 438605 w 1021667"/>
              <a:gd name="connsiteY14" fmla="*/ 2019562 h 2222198"/>
              <a:gd name="connsiteX15" fmla="*/ 453845 w 1021667"/>
              <a:gd name="connsiteY15" fmla="*/ 1840492 h 2222198"/>
              <a:gd name="connsiteX16" fmla="*/ 446225 w 1021667"/>
              <a:gd name="connsiteY16" fmla="*/ 1585222 h 2222198"/>
              <a:gd name="connsiteX17" fmla="*/ 427175 w 1021667"/>
              <a:gd name="connsiteY17" fmla="*/ 1482352 h 2222198"/>
              <a:gd name="connsiteX18" fmla="*/ 469085 w 1021667"/>
              <a:gd name="connsiteY18" fmla="*/ 1177552 h 2222198"/>
              <a:gd name="connsiteX19" fmla="*/ 503375 w 1021667"/>
              <a:gd name="connsiteY19" fmla="*/ 1314712 h 2222198"/>
              <a:gd name="connsiteX20" fmla="*/ 537665 w 1021667"/>
              <a:gd name="connsiteY20" fmla="*/ 1509022 h 2222198"/>
              <a:gd name="connsiteX21" fmla="*/ 533855 w 1021667"/>
              <a:gd name="connsiteY21" fmla="*/ 1589032 h 2222198"/>
              <a:gd name="connsiteX22" fmla="*/ 522425 w 1021667"/>
              <a:gd name="connsiteY22" fmla="*/ 1760482 h 2222198"/>
              <a:gd name="connsiteX23" fmla="*/ 545285 w 1021667"/>
              <a:gd name="connsiteY23" fmla="*/ 1905262 h 2222198"/>
              <a:gd name="connsiteX24" fmla="*/ 522425 w 1021667"/>
              <a:gd name="connsiteY24" fmla="*/ 2065282 h 2222198"/>
              <a:gd name="connsiteX25" fmla="*/ 526235 w 1021667"/>
              <a:gd name="connsiteY25" fmla="*/ 2152912 h 2222198"/>
              <a:gd name="connsiteX26" fmla="*/ 610055 w 1021667"/>
              <a:gd name="connsiteY26" fmla="*/ 2213872 h 2222198"/>
              <a:gd name="connsiteX27" fmla="*/ 686255 w 1021667"/>
              <a:gd name="connsiteY27" fmla="*/ 2171962 h 2222198"/>
              <a:gd name="connsiteX28" fmla="*/ 598625 w 1021667"/>
              <a:gd name="connsiteY28" fmla="*/ 2095762 h 2222198"/>
              <a:gd name="connsiteX29" fmla="*/ 613865 w 1021667"/>
              <a:gd name="connsiteY29" fmla="*/ 1912882 h 2222198"/>
              <a:gd name="connsiteX30" fmla="*/ 659585 w 1021667"/>
              <a:gd name="connsiteY30" fmla="*/ 1676662 h 2222198"/>
              <a:gd name="connsiteX31" fmla="*/ 655775 w 1021667"/>
              <a:gd name="connsiteY31" fmla="*/ 1478542 h 2222198"/>
              <a:gd name="connsiteX32" fmla="*/ 678635 w 1021667"/>
              <a:gd name="connsiteY32" fmla="*/ 1272802 h 2222198"/>
              <a:gd name="connsiteX33" fmla="*/ 678635 w 1021667"/>
              <a:gd name="connsiteY33" fmla="*/ 1101352 h 2222198"/>
              <a:gd name="connsiteX34" fmla="*/ 602435 w 1021667"/>
              <a:gd name="connsiteY34" fmla="*/ 849892 h 2222198"/>
              <a:gd name="connsiteX35" fmla="*/ 644345 w 1021667"/>
              <a:gd name="connsiteY35" fmla="*/ 686062 h 2222198"/>
              <a:gd name="connsiteX36" fmla="*/ 644345 w 1021667"/>
              <a:gd name="connsiteY36" fmla="*/ 529852 h 2222198"/>
              <a:gd name="connsiteX37" fmla="*/ 728165 w 1021667"/>
              <a:gd name="connsiteY37" fmla="*/ 735592 h 2222198"/>
              <a:gd name="connsiteX38" fmla="*/ 735785 w 1021667"/>
              <a:gd name="connsiteY38" fmla="*/ 853702 h 2222198"/>
              <a:gd name="connsiteX39" fmla="*/ 842465 w 1021667"/>
              <a:gd name="connsiteY39" fmla="*/ 1059442 h 2222198"/>
              <a:gd name="connsiteX40" fmla="*/ 811985 w 1021667"/>
              <a:gd name="connsiteY40" fmla="*/ 1177552 h 2222198"/>
              <a:gd name="connsiteX41" fmla="*/ 811985 w 1021667"/>
              <a:gd name="connsiteY41" fmla="*/ 1249942 h 2222198"/>
              <a:gd name="connsiteX42" fmla="*/ 861515 w 1021667"/>
              <a:gd name="connsiteY42" fmla="*/ 1150882 h 2222198"/>
              <a:gd name="connsiteX43" fmla="*/ 872945 w 1021667"/>
              <a:gd name="connsiteY43" fmla="*/ 1305187 h 2222198"/>
              <a:gd name="connsiteX44" fmla="*/ 891995 w 1021667"/>
              <a:gd name="connsiteY44" fmla="*/ 1303282 h 2222198"/>
              <a:gd name="connsiteX45" fmla="*/ 891995 w 1021667"/>
              <a:gd name="connsiteY45" fmla="*/ 1166122 h 2222198"/>
              <a:gd name="connsiteX46" fmla="*/ 943430 w 1021667"/>
              <a:gd name="connsiteY46" fmla="*/ 1299472 h 2222198"/>
              <a:gd name="connsiteX47" fmla="*/ 956765 w 1021667"/>
              <a:gd name="connsiteY47" fmla="*/ 1284232 h 2222198"/>
              <a:gd name="connsiteX48" fmla="*/ 899615 w 1021667"/>
              <a:gd name="connsiteY48" fmla="*/ 1147072 h 2222198"/>
              <a:gd name="connsiteX49" fmla="*/ 1002485 w 1021667"/>
              <a:gd name="connsiteY49" fmla="*/ 1265182 h 2222198"/>
              <a:gd name="connsiteX50" fmla="*/ 1008200 w 1021667"/>
              <a:gd name="connsiteY50" fmla="*/ 1249942 h 2222198"/>
              <a:gd name="connsiteX51" fmla="*/ 914855 w 1021667"/>
              <a:gd name="connsiteY51" fmla="*/ 1143262 h 2222198"/>
              <a:gd name="connsiteX52" fmla="*/ 1021535 w 1021667"/>
              <a:gd name="connsiteY52" fmla="*/ 1196602 h 2222198"/>
              <a:gd name="connsiteX53" fmla="*/ 888185 w 1021667"/>
              <a:gd name="connsiteY53" fmla="*/ 1059442 h 2222198"/>
              <a:gd name="connsiteX54" fmla="*/ 861515 w 1021667"/>
              <a:gd name="connsiteY54" fmla="*/ 937522 h 2222198"/>
              <a:gd name="connsiteX55" fmla="*/ 796745 w 1021667"/>
              <a:gd name="connsiteY55" fmla="*/ 716542 h 2222198"/>
              <a:gd name="connsiteX56" fmla="*/ 773885 w 1021667"/>
              <a:gd name="connsiteY56" fmla="*/ 503182 h 2222198"/>
              <a:gd name="connsiteX57" fmla="*/ 701495 w 1021667"/>
              <a:gd name="connsiteY57" fmla="*/ 385072 h 2222198"/>
              <a:gd name="connsiteX58" fmla="*/ 583385 w 1021667"/>
              <a:gd name="connsiteY58" fmla="*/ 335542 h 2222198"/>
              <a:gd name="connsiteX59" fmla="*/ 552905 w 1021667"/>
              <a:gd name="connsiteY59" fmla="*/ 263152 h 2222198"/>
              <a:gd name="connsiteX60" fmla="*/ 602435 w 1021667"/>
              <a:gd name="connsiteY60" fmla="*/ 186952 h 2222198"/>
              <a:gd name="connsiteX61" fmla="*/ 613865 w 1021667"/>
              <a:gd name="connsiteY61" fmla="*/ 80272 h 2222198"/>
              <a:gd name="connsiteX62" fmla="*/ 530045 w 1021667"/>
              <a:gd name="connsiteY62" fmla="*/ 4072 h 2222198"/>
              <a:gd name="connsiteX63" fmla="*/ 385265 w 1021667"/>
              <a:gd name="connsiteY63" fmla="*/ 21217 h 2222198"/>
              <a:gd name="connsiteX64" fmla="*/ 350975 w 1021667"/>
              <a:gd name="connsiteY64" fmla="*/ 112657 h 2222198"/>
              <a:gd name="connsiteX65" fmla="*/ 301445 w 1021667"/>
              <a:gd name="connsiteY65" fmla="*/ 175522 h 2222198"/>
              <a:gd name="connsiteX66" fmla="*/ 352880 w 1021667"/>
              <a:gd name="connsiteY66" fmla="*/ 186952 h 2222198"/>
              <a:gd name="connsiteX67" fmla="*/ 343355 w 1021667"/>
              <a:gd name="connsiteY67" fmla="*/ 228862 h 2222198"/>
              <a:gd name="connsiteX68" fmla="*/ 370025 w 1021667"/>
              <a:gd name="connsiteY68" fmla="*/ 274582 h 2222198"/>
              <a:gd name="connsiteX69" fmla="*/ 421460 w 1021667"/>
              <a:gd name="connsiteY69" fmla="*/ 266962 h 2222198"/>
              <a:gd name="connsiteX70" fmla="*/ 453845 w 1021667"/>
              <a:gd name="connsiteY70" fmla="*/ 308872 h 2222198"/>
              <a:gd name="connsiteX71" fmla="*/ 316685 w 1021667"/>
              <a:gd name="connsiteY71" fmla="*/ 377452 h 2222198"/>
              <a:gd name="connsiteX72" fmla="*/ 225245 w 1021667"/>
              <a:gd name="connsiteY72" fmla="*/ 426982 h 2222198"/>
              <a:gd name="connsiteX73" fmla="*/ 164285 w 1021667"/>
              <a:gd name="connsiteY73" fmla="*/ 739402 h 2222198"/>
              <a:gd name="connsiteX74" fmla="*/ 129995 w 1021667"/>
              <a:gd name="connsiteY74" fmla="*/ 815602 h 2222198"/>
              <a:gd name="connsiteX75" fmla="*/ 80465 w 1021667"/>
              <a:gd name="connsiteY75" fmla="*/ 1040392 h 2222198"/>
              <a:gd name="connsiteX76" fmla="*/ 30935 w 1021667"/>
              <a:gd name="connsiteY76" fmla="*/ 1116592 h 2222198"/>
              <a:gd name="connsiteX77" fmla="*/ 455 w 1021667"/>
              <a:gd name="connsiteY77" fmla="*/ 1246132 h 2222198"/>
              <a:gd name="connsiteX78" fmla="*/ 53795 w 1021667"/>
              <a:gd name="connsiteY78" fmla="*/ 1169932 h 2222198"/>
              <a:gd name="connsiteX79" fmla="*/ 19505 w 1021667"/>
              <a:gd name="connsiteY79" fmla="*/ 1303282 h 2222198"/>
              <a:gd name="connsiteX80" fmla="*/ 69035 w 1021667"/>
              <a:gd name="connsiteY80" fmla="*/ 1185172 h 2222198"/>
              <a:gd name="connsiteX81" fmla="*/ 65225 w 1021667"/>
              <a:gd name="connsiteY81" fmla="*/ 1333762 h 2222198"/>
              <a:gd name="connsiteX82" fmla="*/ 84275 w 1021667"/>
              <a:gd name="connsiteY82" fmla="*/ 1196602 h 2222198"/>
              <a:gd name="connsiteX83" fmla="*/ 107135 w 1021667"/>
              <a:gd name="connsiteY83" fmla="*/ 1318522 h 2222198"/>
              <a:gd name="connsiteX84" fmla="*/ 91895 w 1021667"/>
              <a:gd name="connsiteY84" fmla="*/ 1173742 h 2222198"/>
              <a:gd name="connsiteX85" fmla="*/ 118565 w 1021667"/>
              <a:gd name="connsiteY85" fmla="*/ 1158502 h 2222198"/>
              <a:gd name="connsiteX86" fmla="*/ 156665 w 1021667"/>
              <a:gd name="connsiteY86" fmla="*/ 1238512 h 2222198"/>
              <a:gd name="connsiteX87" fmla="*/ 141425 w 1021667"/>
              <a:gd name="connsiteY87" fmla="*/ 1131832 h 2222198"/>
              <a:gd name="connsiteX88" fmla="*/ 122375 w 1021667"/>
              <a:gd name="connsiteY88" fmla="*/ 1074682 h 2222198"/>
              <a:gd name="connsiteX89" fmla="*/ 194765 w 1021667"/>
              <a:gd name="connsiteY89" fmla="*/ 933712 h 2222198"/>
              <a:gd name="connsiteX90" fmla="*/ 251915 w 1021667"/>
              <a:gd name="connsiteY90" fmla="*/ 743212 h 2222198"/>
              <a:gd name="connsiteX91" fmla="*/ 320495 w 1021667"/>
              <a:gd name="connsiteY91" fmla="*/ 506992 h 2222198"/>
              <a:gd name="connsiteX0" fmla="*/ 320495 w 1029280"/>
              <a:gd name="connsiteY0" fmla="*/ 506992 h 2222198"/>
              <a:gd name="connsiteX1" fmla="*/ 335735 w 1029280"/>
              <a:gd name="connsiteY1" fmla="*/ 716542 h 2222198"/>
              <a:gd name="connsiteX2" fmla="*/ 362405 w 1029280"/>
              <a:gd name="connsiteY2" fmla="*/ 796552 h 2222198"/>
              <a:gd name="connsiteX3" fmla="*/ 335735 w 1029280"/>
              <a:gd name="connsiteY3" fmla="*/ 960382 h 2222198"/>
              <a:gd name="connsiteX4" fmla="*/ 309065 w 1029280"/>
              <a:gd name="connsiteY4" fmla="*/ 1048012 h 2222198"/>
              <a:gd name="connsiteX5" fmla="*/ 297635 w 1029280"/>
              <a:gd name="connsiteY5" fmla="*/ 1223272 h 2222198"/>
              <a:gd name="connsiteX6" fmla="*/ 324305 w 1029280"/>
              <a:gd name="connsiteY6" fmla="*/ 1448062 h 2222198"/>
              <a:gd name="connsiteX7" fmla="*/ 331925 w 1029280"/>
              <a:gd name="connsiteY7" fmla="*/ 1646182 h 2222198"/>
              <a:gd name="connsiteX8" fmla="*/ 320495 w 1029280"/>
              <a:gd name="connsiteY8" fmla="*/ 1787152 h 2222198"/>
              <a:gd name="connsiteX9" fmla="*/ 373835 w 1029280"/>
              <a:gd name="connsiteY9" fmla="*/ 2053852 h 2222198"/>
              <a:gd name="connsiteX10" fmla="*/ 370025 w 1029280"/>
              <a:gd name="connsiteY10" fmla="*/ 2114812 h 2222198"/>
              <a:gd name="connsiteX11" fmla="*/ 293825 w 1029280"/>
              <a:gd name="connsiteY11" fmla="*/ 2171962 h 2222198"/>
              <a:gd name="connsiteX12" fmla="*/ 350975 w 1029280"/>
              <a:gd name="connsiteY12" fmla="*/ 2221492 h 2222198"/>
              <a:gd name="connsiteX13" fmla="*/ 453845 w 1029280"/>
              <a:gd name="connsiteY13" fmla="*/ 2133862 h 2222198"/>
              <a:gd name="connsiteX14" fmla="*/ 438605 w 1029280"/>
              <a:gd name="connsiteY14" fmla="*/ 2019562 h 2222198"/>
              <a:gd name="connsiteX15" fmla="*/ 453845 w 1029280"/>
              <a:gd name="connsiteY15" fmla="*/ 1840492 h 2222198"/>
              <a:gd name="connsiteX16" fmla="*/ 446225 w 1029280"/>
              <a:gd name="connsiteY16" fmla="*/ 1585222 h 2222198"/>
              <a:gd name="connsiteX17" fmla="*/ 427175 w 1029280"/>
              <a:gd name="connsiteY17" fmla="*/ 1482352 h 2222198"/>
              <a:gd name="connsiteX18" fmla="*/ 469085 w 1029280"/>
              <a:gd name="connsiteY18" fmla="*/ 1177552 h 2222198"/>
              <a:gd name="connsiteX19" fmla="*/ 503375 w 1029280"/>
              <a:gd name="connsiteY19" fmla="*/ 1314712 h 2222198"/>
              <a:gd name="connsiteX20" fmla="*/ 537665 w 1029280"/>
              <a:gd name="connsiteY20" fmla="*/ 1509022 h 2222198"/>
              <a:gd name="connsiteX21" fmla="*/ 533855 w 1029280"/>
              <a:gd name="connsiteY21" fmla="*/ 1589032 h 2222198"/>
              <a:gd name="connsiteX22" fmla="*/ 522425 w 1029280"/>
              <a:gd name="connsiteY22" fmla="*/ 1760482 h 2222198"/>
              <a:gd name="connsiteX23" fmla="*/ 545285 w 1029280"/>
              <a:gd name="connsiteY23" fmla="*/ 1905262 h 2222198"/>
              <a:gd name="connsiteX24" fmla="*/ 522425 w 1029280"/>
              <a:gd name="connsiteY24" fmla="*/ 2065282 h 2222198"/>
              <a:gd name="connsiteX25" fmla="*/ 526235 w 1029280"/>
              <a:gd name="connsiteY25" fmla="*/ 2152912 h 2222198"/>
              <a:gd name="connsiteX26" fmla="*/ 610055 w 1029280"/>
              <a:gd name="connsiteY26" fmla="*/ 2213872 h 2222198"/>
              <a:gd name="connsiteX27" fmla="*/ 686255 w 1029280"/>
              <a:gd name="connsiteY27" fmla="*/ 2171962 h 2222198"/>
              <a:gd name="connsiteX28" fmla="*/ 598625 w 1029280"/>
              <a:gd name="connsiteY28" fmla="*/ 2095762 h 2222198"/>
              <a:gd name="connsiteX29" fmla="*/ 613865 w 1029280"/>
              <a:gd name="connsiteY29" fmla="*/ 1912882 h 2222198"/>
              <a:gd name="connsiteX30" fmla="*/ 659585 w 1029280"/>
              <a:gd name="connsiteY30" fmla="*/ 1676662 h 2222198"/>
              <a:gd name="connsiteX31" fmla="*/ 655775 w 1029280"/>
              <a:gd name="connsiteY31" fmla="*/ 1478542 h 2222198"/>
              <a:gd name="connsiteX32" fmla="*/ 678635 w 1029280"/>
              <a:gd name="connsiteY32" fmla="*/ 1272802 h 2222198"/>
              <a:gd name="connsiteX33" fmla="*/ 678635 w 1029280"/>
              <a:gd name="connsiteY33" fmla="*/ 1101352 h 2222198"/>
              <a:gd name="connsiteX34" fmla="*/ 602435 w 1029280"/>
              <a:gd name="connsiteY34" fmla="*/ 849892 h 2222198"/>
              <a:gd name="connsiteX35" fmla="*/ 644345 w 1029280"/>
              <a:gd name="connsiteY35" fmla="*/ 686062 h 2222198"/>
              <a:gd name="connsiteX36" fmla="*/ 644345 w 1029280"/>
              <a:gd name="connsiteY36" fmla="*/ 529852 h 2222198"/>
              <a:gd name="connsiteX37" fmla="*/ 728165 w 1029280"/>
              <a:gd name="connsiteY37" fmla="*/ 735592 h 2222198"/>
              <a:gd name="connsiteX38" fmla="*/ 735785 w 1029280"/>
              <a:gd name="connsiteY38" fmla="*/ 853702 h 2222198"/>
              <a:gd name="connsiteX39" fmla="*/ 842465 w 1029280"/>
              <a:gd name="connsiteY39" fmla="*/ 1059442 h 2222198"/>
              <a:gd name="connsiteX40" fmla="*/ 811985 w 1029280"/>
              <a:gd name="connsiteY40" fmla="*/ 1177552 h 2222198"/>
              <a:gd name="connsiteX41" fmla="*/ 811985 w 1029280"/>
              <a:gd name="connsiteY41" fmla="*/ 1249942 h 2222198"/>
              <a:gd name="connsiteX42" fmla="*/ 861515 w 1029280"/>
              <a:gd name="connsiteY42" fmla="*/ 1150882 h 2222198"/>
              <a:gd name="connsiteX43" fmla="*/ 872945 w 1029280"/>
              <a:gd name="connsiteY43" fmla="*/ 1305187 h 2222198"/>
              <a:gd name="connsiteX44" fmla="*/ 891995 w 1029280"/>
              <a:gd name="connsiteY44" fmla="*/ 1303282 h 2222198"/>
              <a:gd name="connsiteX45" fmla="*/ 891995 w 1029280"/>
              <a:gd name="connsiteY45" fmla="*/ 1166122 h 2222198"/>
              <a:gd name="connsiteX46" fmla="*/ 943430 w 1029280"/>
              <a:gd name="connsiteY46" fmla="*/ 1299472 h 2222198"/>
              <a:gd name="connsiteX47" fmla="*/ 956765 w 1029280"/>
              <a:gd name="connsiteY47" fmla="*/ 1284232 h 2222198"/>
              <a:gd name="connsiteX48" fmla="*/ 899615 w 1029280"/>
              <a:gd name="connsiteY48" fmla="*/ 1147072 h 2222198"/>
              <a:gd name="connsiteX49" fmla="*/ 1002485 w 1029280"/>
              <a:gd name="connsiteY49" fmla="*/ 1265182 h 2222198"/>
              <a:gd name="connsiteX50" fmla="*/ 1008200 w 1029280"/>
              <a:gd name="connsiteY50" fmla="*/ 1249942 h 2222198"/>
              <a:gd name="connsiteX51" fmla="*/ 914855 w 1029280"/>
              <a:gd name="connsiteY51" fmla="*/ 1143262 h 2222198"/>
              <a:gd name="connsiteX52" fmla="*/ 1029155 w 1029280"/>
              <a:gd name="connsiteY52" fmla="*/ 1217557 h 2222198"/>
              <a:gd name="connsiteX53" fmla="*/ 888185 w 1029280"/>
              <a:gd name="connsiteY53" fmla="*/ 1059442 h 2222198"/>
              <a:gd name="connsiteX54" fmla="*/ 861515 w 1029280"/>
              <a:gd name="connsiteY54" fmla="*/ 937522 h 2222198"/>
              <a:gd name="connsiteX55" fmla="*/ 796745 w 1029280"/>
              <a:gd name="connsiteY55" fmla="*/ 716542 h 2222198"/>
              <a:gd name="connsiteX56" fmla="*/ 773885 w 1029280"/>
              <a:gd name="connsiteY56" fmla="*/ 503182 h 2222198"/>
              <a:gd name="connsiteX57" fmla="*/ 701495 w 1029280"/>
              <a:gd name="connsiteY57" fmla="*/ 385072 h 2222198"/>
              <a:gd name="connsiteX58" fmla="*/ 583385 w 1029280"/>
              <a:gd name="connsiteY58" fmla="*/ 335542 h 2222198"/>
              <a:gd name="connsiteX59" fmla="*/ 552905 w 1029280"/>
              <a:gd name="connsiteY59" fmla="*/ 263152 h 2222198"/>
              <a:gd name="connsiteX60" fmla="*/ 602435 w 1029280"/>
              <a:gd name="connsiteY60" fmla="*/ 186952 h 2222198"/>
              <a:gd name="connsiteX61" fmla="*/ 613865 w 1029280"/>
              <a:gd name="connsiteY61" fmla="*/ 80272 h 2222198"/>
              <a:gd name="connsiteX62" fmla="*/ 530045 w 1029280"/>
              <a:gd name="connsiteY62" fmla="*/ 4072 h 2222198"/>
              <a:gd name="connsiteX63" fmla="*/ 385265 w 1029280"/>
              <a:gd name="connsiteY63" fmla="*/ 21217 h 2222198"/>
              <a:gd name="connsiteX64" fmla="*/ 350975 w 1029280"/>
              <a:gd name="connsiteY64" fmla="*/ 112657 h 2222198"/>
              <a:gd name="connsiteX65" fmla="*/ 301445 w 1029280"/>
              <a:gd name="connsiteY65" fmla="*/ 175522 h 2222198"/>
              <a:gd name="connsiteX66" fmla="*/ 352880 w 1029280"/>
              <a:gd name="connsiteY66" fmla="*/ 186952 h 2222198"/>
              <a:gd name="connsiteX67" fmla="*/ 343355 w 1029280"/>
              <a:gd name="connsiteY67" fmla="*/ 228862 h 2222198"/>
              <a:gd name="connsiteX68" fmla="*/ 370025 w 1029280"/>
              <a:gd name="connsiteY68" fmla="*/ 274582 h 2222198"/>
              <a:gd name="connsiteX69" fmla="*/ 421460 w 1029280"/>
              <a:gd name="connsiteY69" fmla="*/ 266962 h 2222198"/>
              <a:gd name="connsiteX70" fmla="*/ 453845 w 1029280"/>
              <a:gd name="connsiteY70" fmla="*/ 308872 h 2222198"/>
              <a:gd name="connsiteX71" fmla="*/ 316685 w 1029280"/>
              <a:gd name="connsiteY71" fmla="*/ 377452 h 2222198"/>
              <a:gd name="connsiteX72" fmla="*/ 225245 w 1029280"/>
              <a:gd name="connsiteY72" fmla="*/ 426982 h 2222198"/>
              <a:gd name="connsiteX73" fmla="*/ 164285 w 1029280"/>
              <a:gd name="connsiteY73" fmla="*/ 739402 h 2222198"/>
              <a:gd name="connsiteX74" fmla="*/ 129995 w 1029280"/>
              <a:gd name="connsiteY74" fmla="*/ 815602 h 2222198"/>
              <a:gd name="connsiteX75" fmla="*/ 80465 w 1029280"/>
              <a:gd name="connsiteY75" fmla="*/ 1040392 h 2222198"/>
              <a:gd name="connsiteX76" fmla="*/ 30935 w 1029280"/>
              <a:gd name="connsiteY76" fmla="*/ 1116592 h 2222198"/>
              <a:gd name="connsiteX77" fmla="*/ 455 w 1029280"/>
              <a:gd name="connsiteY77" fmla="*/ 1246132 h 2222198"/>
              <a:gd name="connsiteX78" fmla="*/ 53795 w 1029280"/>
              <a:gd name="connsiteY78" fmla="*/ 1169932 h 2222198"/>
              <a:gd name="connsiteX79" fmla="*/ 19505 w 1029280"/>
              <a:gd name="connsiteY79" fmla="*/ 1303282 h 2222198"/>
              <a:gd name="connsiteX80" fmla="*/ 69035 w 1029280"/>
              <a:gd name="connsiteY80" fmla="*/ 1185172 h 2222198"/>
              <a:gd name="connsiteX81" fmla="*/ 65225 w 1029280"/>
              <a:gd name="connsiteY81" fmla="*/ 1333762 h 2222198"/>
              <a:gd name="connsiteX82" fmla="*/ 84275 w 1029280"/>
              <a:gd name="connsiteY82" fmla="*/ 1196602 h 2222198"/>
              <a:gd name="connsiteX83" fmla="*/ 107135 w 1029280"/>
              <a:gd name="connsiteY83" fmla="*/ 1318522 h 2222198"/>
              <a:gd name="connsiteX84" fmla="*/ 91895 w 1029280"/>
              <a:gd name="connsiteY84" fmla="*/ 1173742 h 2222198"/>
              <a:gd name="connsiteX85" fmla="*/ 118565 w 1029280"/>
              <a:gd name="connsiteY85" fmla="*/ 1158502 h 2222198"/>
              <a:gd name="connsiteX86" fmla="*/ 156665 w 1029280"/>
              <a:gd name="connsiteY86" fmla="*/ 1238512 h 2222198"/>
              <a:gd name="connsiteX87" fmla="*/ 141425 w 1029280"/>
              <a:gd name="connsiteY87" fmla="*/ 1131832 h 2222198"/>
              <a:gd name="connsiteX88" fmla="*/ 122375 w 1029280"/>
              <a:gd name="connsiteY88" fmla="*/ 1074682 h 2222198"/>
              <a:gd name="connsiteX89" fmla="*/ 194765 w 1029280"/>
              <a:gd name="connsiteY89" fmla="*/ 933712 h 2222198"/>
              <a:gd name="connsiteX90" fmla="*/ 251915 w 1029280"/>
              <a:gd name="connsiteY90" fmla="*/ 743212 h 2222198"/>
              <a:gd name="connsiteX91" fmla="*/ 320495 w 1029280"/>
              <a:gd name="connsiteY91"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107135 w 1033649"/>
              <a:gd name="connsiteY85" fmla="*/ 1183267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253820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295730 w 1033649"/>
              <a:gd name="connsiteY2" fmla="*/ 796552 h 2222198"/>
              <a:gd name="connsiteX3" fmla="*/ 253820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297635 w 1033649"/>
              <a:gd name="connsiteY1" fmla="*/ 720352 h 2222198"/>
              <a:gd name="connsiteX2" fmla="*/ 295730 w 1033649"/>
              <a:gd name="connsiteY2" fmla="*/ 796552 h 2222198"/>
              <a:gd name="connsiteX3" fmla="*/ 253820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297635 w 1033649"/>
              <a:gd name="connsiteY1" fmla="*/ 720352 h 2222198"/>
              <a:gd name="connsiteX2" fmla="*/ 272870 w 1033649"/>
              <a:gd name="connsiteY2" fmla="*/ 819412 h 2222198"/>
              <a:gd name="connsiteX3" fmla="*/ 253820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58364 w 1033649"/>
              <a:gd name="connsiteY17" fmla="*/ 1492369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14780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14780 w 1033649"/>
              <a:gd name="connsiteY6" fmla="*/ 1646182 h 2222198"/>
              <a:gd name="connsiteX7" fmla="*/ 291920 w 1033649"/>
              <a:gd name="connsiteY7" fmla="*/ 179096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03350 w 1033649"/>
              <a:gd name="connsiteY6" fmla="*/ 1646182 h 2222198"/>
              <a:gd name="connsiteX7" fmla="*/ 291920 w 1033649"/>
              <a:gd name="connsiteY7" fmla="*/ 179096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297635 w 1033649"/>
              <a:gd name="connsiteY1" fmla="*/ 720352 h 2222198"/>
              <a:gd name="connsiteX2" fmla="*/ 253820 w 1033649"/>
              <a:gd name="connsiteY2" fmla="*/ 960382 h 2222198"/>
              <a:gd name="connsiteX3" fmla="*/ 236675 w 1033649"/>
              <a:gd name="connsiteY3" fmla="*/ 1107067 h 2222198"/>
              <a:gd name="connsiteX4" fmla="*/ 240485 w 1033649"/>
              <a:gd name="connsiteY4" fmla="*/ 1284232 h 2222198"/>
              <a:gd name="connsiteX5" fmla="*/ 274775 w 1033649"/>
              <a:gd name="connsiteY5" fmla="*/ 1495687 h 2222198"/>
              <a:gd name="connsiteX6" fmla="*/ 303350 w 1033649"/>
              <a:gd name="connsiteY6" fmla="*/ 1646182 h 2222198"/>
              <a:gd name="connsiteX7" fmla="*/ 291920 w 1033649"/>
              <a:gd name="connsiteY7" fmla="*/ 1790962 h 2222198"/>
              <a:gd name="connsiteX8" fmla="*/ 362405 w 1033649"/>
              <a:gd name="connsiteY8" fmla="*/ 2055757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58364 w 1033649"/>
              <a:gd name="connsiteY16" fmla="*/ 1492369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234"/>
              <a:gd name="connsiteX1" fmla="*/ 297635 w 1033649"/>
              <a:gd name="connsiteY1" fmla="*/ 720352 h 2222234"/>
              <a:gd name="connsiteX2" fmla="*/ 253820 w 1033649"/>
              <a:gd name="connsiteY2" fmla="*/ 960382 h 2222234"/>
              <a:gd name="connsiteX3" fmla="*/ 236675 w 1033649"/>
              <a:gd name="connsiteY3" fmla="*/ 1107067 h 2222234"/>
              <a:gd name="connsiteX4" fmla="*/ 240485 w 1033649"/>
              <a:gd name="connsiteY4" fmla="*/ 1284232 h 2222234"/>
              <a:gd name="connsiteX5" fmla="*/ 274775 w 1033649"/>
              <a:gd name="connsiteY5" fmla="*/ 1495687 h 2222234"/>
              <a:gd name="connsiteX6" fmla="*/ 303350 w 1033649"/>
              <a:gd name="connsiteY6" fmla="*/ 1646182 h 2222234"/>
              <a:gd name="connsiteX7" fmla="*/ 291920 w 1033649"/>
              <a:gd name="connsiteY7" fmla="*/ 1790962 h 2222234"/>
              <a:gd name="connsiteX8" fmla="*/ 362405 w 1033649"/>
              <a:gd name="connsiteY8" fmla="*/ 2055757 h 2222234"/>
              <a:gd name="connsiteX9" fmla="*/ 330020 w 1033649"/>
              <a:gd name="connsiteY9" fmla="*/ 2101477 h 2222234"/>
              <a:gd name="connsiteX10" fmla="*/ 293825 w 1033649"/>
              <a:gd name="connsiteY10" fmla="*/ 2171962 h 2222234"/>
              <a:gd name="connsiteX11" fmla="*/ 350975 w 1033649"/>
              <a:gd name="connsiteY11" fmla="*/ 2221492 h 2222234"/>
              <a:gd name="connsiteX12" fmla="*/ 453845 w 1033649"/>
              <a:gd name="connsiteY12" fmla="*/ 2133862 h 2222234"/>
              <a:gd name="connsiteX13" fmla="*/ 438605 w 1033649"/>
              <a:gd name="connsiteY13" fmla="*/ 2019562 h 2222234"/>
              <a:gd name="connsiteX14" fmla="*/ 453845 w 1033649"/>
              <a:gd name="connsiteY14" fmla="*/ 1840492 h 2222234"/>
              <a:gd name="connsiteX15" fmla="*/ 446225 w 1033649"/>
              <a:gd name="connsiteY15" fmla="*/ 1585222 h 2222234"/>
              <a:gd name="connsiteX16" fmla="*/ 458364 w 1033649"/>
              <a:gd name="connsiteY16" fmla="*/ 1492369 h 2222234"/>
              <a:gd name="connsiteX17" fmla="*/ 469085 w 1033649"/>
              <a:gd name="connsiteY17" fmla="*/ 1177552 h 2222234"/>
              <a:gd name="connsiteX18" fmla="*/ 503375 w 1033649"/>
              <a:gd name="connsiteY18" fmla="*/ 1314712 h 2222234"/>
              <a:gd name="connsiteX19" fmla="*/ 537665 w 1033649"/>
              <a:gd name="connsiteY19" fmla="*/ 1509022 h 2222234"/>
              <a:gd name="connsiteX20" fmla="*/ 533855 w 1033649"/>
              <a:gd name="connsiteY20" fmla="*/ 1589032 h 2222234"/>
              <a:gd name="connsiteX21" fmla="*/ 522425 w 1033649"/>
              <a:gd name="connsiteY21" fmla="*/ 1760482 h 2222234"/>
              <a:gd name="connsiteX22" fmla="*/ 545285 w 1033649"/>
              <a:gd name="connsiteY22" fmla="*/ 1905262 h 2222234"/>
              <a:gd name="connsiteX23" fmla="*/ 522425 w 1033649"/>
              <a:gd name="connsiteY23" fmla="*/ 2065282 h 2222234"/>
              <a:gd name="connsiteX24" fmla="*/ 526235 w 1033649"/>
              <a:gd name="connsiteY24" fmla="*/ 2152912 h 2222234"/>
              <a:gd name="connsiteX25" fmla="*/ 610055 w 1033649"/>
              <a:gd name="connsiteY25" fmla="*/ 2213872 h 2222234"/>
              <a:gd name="connsiteX26" fmla="*/ 686255 w 1033649"/>
              <a:gd name="connsiteY26" fmla="*/ 2171962 h 2222234"/>
              <a:gd name="connsiteX27" fmla="*/ 598625 w 1033649"/>
              <a:gd name="connsiteY27" fmla="*/ 2095762 h 2222234"/>
              <a:gd name="connsiteX28" fmla="*/ 613865 w 1033649"/>
              <a:gd name="connsiteY28" fmla="*/ 1912882 h 2222234"/>
              <a:gd name="connsiteX29" fmla="*/ 659585 w 1033649"/>
              <a:gd name="connsiteY29" fmla="*/ 1676662 h 2222234"/>
              <a:gd name="connsiteX30" fmla="*/ 655775 w 1033649"/>
              <a:gd name="connsiteY30" fmla="*/ 1478542 h 2222234"/>
              <a:gd name="connsiteX31" fmla="*/ 678635 w 1033649"/>
              <a:gd name="connsiteY31" fmla="*/ 1272802 h 2222234"/>
              <a:gd name="connsiteX32" fmla="*/ 678635 w 1033649"/>
              <a:gd name="connsiteY32" fmla="*/ 1101352 h 2222234"/>
              <a:gd name="connsiteX33" fmla="*/ 602435 w 1033649"/>
              <a:gd name="connsiteY33" fmla="*/ 849892 h 2222234"/>
              <a:gd name="connsiteX34" fmla="*/ 642440 w 1033649"/>
              <a:gd name="connsiteY34" fmla="*/ 699397 h 2222234"/>
              <a:gd name="connsiteX35" fmla="*/ 644345 w 1033649"/>
              <a:gd name="connsiteY35" fmla="*/ 529852 h 2222234"/>
              <a:gd name="connsiteX36" fmla="*/ 728165 w 1033649"/>
              <a:gd name="connsiteY36" fmla="*/ 735592 h 2222234"/>
              <a:gd name="connsiteX37" fmla="*/ 735785 w 1033649"/>
              <a:gd name="connsiteY37" fmla="*/ 853702 h 2222234"/>
              <a:gd name="connsiteX38" fmla="*/ 842465 w 1033649"/>
              <a:gd name="connsiteY38" fmla="*/ 1059442 h 2222234"/>
              <a:gd name="connsiteX39" fmla="*/ 811985 w 1033649"/>
              <a:gd name="connsiteY39" fmla="*/ 1177552 h 2222234"/>
              <a:gd name="connsiteX40" fmla="*/ 811985 w 1033649"/>
              <a:gd name="connsiteY40" fmla="*/ 1249942 h 2222234"/>
              <a:gd name="connsiteX41" fmla="*/ 861515 w 1033649"/>
              <a:gd name="connsiteY41" fmla="*/ 1150882 h 2222234"/>
              <a:gd name="connsiteX42" fmla="*/ 872945 w 1033649"/>
              <a:gd name="connsiteY42" fmla="*/ 1305187 h 2222234"/>
              <a:gd name="connsiteX43" fmla="*/ 891995 w 1033649"/>
              <a:gd name="connsiteY43" fmla="*/ 1303282 h 2222234"/>
              <a:gd name="connsiteX44" fmla="*/ 891995 w 1033649"/>
              <a:gd name="connsiteY44" fmla="*/ 1166122 h 2222234"/>
              <a:gd name="connsiteX45" fmla="*/ 943430 w 1033649"/>
              <a:gd name="connsiteY45" fmla="*/ 1299472 h 2222234"/>
              <a:gd name="connsiteX46" fmla="*/ 956765 w 1033649"/>
              <a:gd name="connsiteY46" fmla="*/ 1284232 h 2222234"/>
              <a:gd name="connsiteX47" fmla="*/ 899615 w 1033649"/>
              <a:gd name="connsiteY47" fmla="*/ 1147072 h 2222234"/>
              <a:gd name="connsiteX48" fmla="*/ 1002485 w 1033649"/>
              <a:gd name="connsiteY48" fmla="*/ 1265182 h 2222234"/>
              <a:gd name="connsiteX49" fmla="*/ 1008200 w 1033649"/>
              <a:gd name="connsiteY49" fmla="*/ 1249942 h 2222234"/>
              <a:gd name="connsiteX50" fmla="*/ 914855 w 1033649"/>
              <a:gd name="connsiteY50" fmla="*/ 1143262 h 2222234"/>
              <a:gd name="connsiteX51" fmla="*/ 1029155 w 1033649"/>
              <a:gd name="connsiteY51" fmla="*/ 1217557 h 2222234"/>
              <a:gd name="connsiteX52" fmla="*/ 998675 w 1033649"/>
              <a:gd name="connsiteY52" fmla="*/ 1166122 h 2222234"/>
              <a:gd name="connsiteX53" fmla="*/ 905330 w 1033649"/>
              <a:gd name="connsiteY53" fmla="*/ 1057537 h 2222234"/>
              <a:gd name="connsiteX54" fmla="*/ 861515 w 1033649"/>
              <a:gd name="connsiteY54" fmla="*/ 937522 h 2222234"/>
              <a:gd name="connsiteX55" fmla="*/ 796745 w 1033649"/>
              <a:gd name="connsiteY55" fmla="*/ 716542 h 2222234"/>
              <a:gd name="connsiteX56" fmla="*/ 773885 w 1033649"/>
              <a:gd name="connsiteY56" fmla="*/ 503182 h 2222234"/>
              <a:gd name="connsiteX57" fmla="*/ 701495 w 1033649"/>
              <a:gd name="connsiteY57" fmla="*/ 385072 h 2222234"/>
              <a:gd name="connsiteX58" fmla="*/ 583385 w 1033649"/>
              <a:gd name="connsiteY58" fmla="*/ 335542 h 2222234"/>
              <a:gd name="connsiteX59" fmla="*/ 552905 w 1033649"/>
              <a:gd name="connsiteY59" fmla="*/ 263152 h 2222234"/>
              <a:gd name="connsiteX60" fmla="*/ 602435 w 1033649"/>
              <a:gd name="connsiteY60" fmla="*/ 186952 h 2222234"/>
              <a:gd name="connsiteX61" fmla="*/ 613865 w 1033649"/>
              <a:gd name="connsiteY61" fmla="*/ 80272 h 2222234"/>
              <a:gd name="connsiteX62" fmla="*/ 530045 w 1033649"/>
              <a:gd name="connsiteY62" fmla="*/ 4072 h 2222234"/>
              <a:gd name="connsiteX63" fmla="*/ 385265 w 1033649"/>
              <a:gd name="connsiteY63" fmla="*/ 21217 h 2222234"/>
              <a:gd name="connsiteX64" fmla="*/ 350975 w 1033649"/>
              <a:gd name="connsiteY64" fmla="*/ 112657 h 2222234"/>
              <a:gd name="connsiteX65" fmla="*/ 301445 w 1033649"/>
              <a:gd name="connsiteY65" fmla="*/ 175522 h 2222234"/>
              <a:gd name="connsiteX66" fmla="*/ 352880 w 1033649"/>
              <a:gd name="connsiteY66" fmla="*/ 186952 h 2222234"/>
              <a:gd name="connsiteX67" fmla="*/ 343355 w 1033649"/>
              <a:gd name="connsiteY67" fmla="*/ 228862 h 2222234"/>
              <a:gd name="connsiteX68" fmla="*/ 370025 w 1033649"/>
              <a:gd name="connsiteY68" fmla="*/ 274582 h 2222234"/>
              <a:gd name="connsiteX69" fmla="*/ 421460 w 1033649"/>
              <a:gd name="connsiteY69" fmla="*/ 266962 h 2222234"/>
              <a:gd name="connsiteX70" fmla="*/ 453845 w 1033649"/>
              <a:gd name="connsiteY70" fmla="*/ 308872 h 2222234"/>
              <a:gd name="connsiteX71" fmla="*/ 316685 w 1033649"/>
              <a:gd name="connsiteY71" fmla="*/ 377452 h 2222234"/>
              <a:gd name="connsiteX72" fmla="*/ 225245 w 1033649"/>
              <a:gd name="connsiteY72" fmla="*/ 426982 h 2222234"/>
              <a:gd name="connsiteX73" fmla="*/ 164285 w 1033649"/>
              <a:gd name="connsiteY73" fmla="*/ 739402 h 2222234"/>
              <a:gd name="connsiteX74" fmla="*/ 129995 w 1033649"/>
              <a:gd name="connsiteY74" fmla="*/ 815602 h 2222234"/>
              <a:gd name="connsiteX75" fmla="*/ 80465 w 1033649"/>
              <a:gd name="connsiteY75" fmla="*/ 1040392 h 2222234"/>
              <a:gd name="connsiteX76" fmla="*/ 30935 w 1033649"/>
              <a:gd name="connsiteY76" fmla="*/ 1116592 h 2222234"/>
              <a:gd name="connsiteX77" fmla="*/ 455 w 1033649"/>
              <a:gd name="connsiteY77" fmla="*/ 1246132 h 2222234"/>
              <a:gd name="connsiteX78" fmla="*/ 53795 w 1033649"/>
              <a:gd name="connsiteY78" fmla="*/ 1169932 h 2222234"/>
              <a:gd name="connsiteX79" fmla="*/ 19505 w 1033649"/>
              <a:gd name="connsiteY79" fmla="*/ 1303282 h 2222234"/>
              <a:gd name="connsiteX80" fmla="*/ 40460 w 1033649"/>
              <a:gd name="connsiteY80" fmla="*/ 1270897 h 2222234"/>
              <a:gd name="connsiteX81" fmla="*/ 69035 w 1033649"/>
              <a:gd name="connsiteY81" fmla="*/ 1185172 h 2222234"/>
              <a:gd name="connsiteX82" fmla="*/ 65225 w 1033649"/>
              <a:gd name="connsiteY82" fmla="*/ 1333762 h 2222234"/>
              <a:gd name="connsiteX83" fmla="*/ 74750 w 1033649"/>
              <a:gd name="connsiteY83" fmla="*/ 1297567 h 2222234"/>
              <a:gd name="connsiteX84" fmla="*/ 84275 w 1033649"/>
              <a:gd name="connsiteY84" fmla="*/ 1196602 h 2222234"/>
              <a:gd name="connsiteX85" fmla="*/ 95705 w 1033649"/>
              <a:gd name="connsiteY85" fmla="*/ 1280422 h 2222234"/>
              <a:gd name="connsiteX86" fmla="*/ 107135 w 1033649"/>
              <a:gd name="connsiteY86" fmla="*/ 1318522 h 2222234"/>
              <a:gd name="connsiteX87" fmla="*/ 107135 w 1033649"/>
              <a:gd name="connsiteY87" fmla="*/ 1183267 h 2222234"/>
              <a:gd name="connsiteX88" fmla="*/ 118565 w 1033649"/>
              <a:gd name="connsiteY88" fmla="*/ 1158502 h 2222234"/>
              <a:gd name="connsiteX89" fmla="*/ 156665 w 1033649"/>
              <a:gd name="connsiteY89" fmla="*/ 1238512 h 2222234"/>
              <a:gd name="connsiteX90" fmla="*/ 141425 w 1033649"/>
              <a:gd name="connsiteY90" fmla="*/ 1131832 h 2222234"/>
              <a:gd name="connsiteX91" fmla="*/ 122375 w 1033649"/>
              <a:gd name="connsiteY91" fmla="*/ 1074682 h 2222234"/>
              <a:gd name="connsiteX92" fmla="*/ 194765 w 1033649"/>
              <a:gd name="connsiteY92" fmla="*/ 933712 h 2222234"/>
              <a:gd name="connsiteX93" fmla="*/ 251915 w 1033649"/>
              <a:gd name="connsiteY93" fmla="*/ 743212 h 2222234"/>
              <a:gd name="connsiteX94" fmla="*/ 320495 w 1033649"/>
              <a:gd name="connsiteY94" fmla="*/ 506992 h 2222234"/>
              <a:gd name="connsiteX0" fmla="*/ 320495 w 1033649"/>
              <a:gd name="connsiteY0" fmla="*/ 506992 h 2226752"/>
              <a:gd name="connsiteX1" fmla="*/ 297635 w 1033649"/>
              <a:gd name="connsiteY1" fmla="*/ 720352 h 2226752"/>
              <a:gd name="connsiteX2" fmla="*/ 253820 w 1033649"/>
              <a:gd name="connsiteY2" fmla="*/ 960382 h 2226752"/>
              <a:gd name="connsiteX3" fmla="*/ 236675 w 1033649"/>
              <a:gd name="connsiteY3" fmla="*/ 1107067 h 2226752"/>
              <a:gd name="connsiteX4" fmla="*/ 240485 w 1033649"/>
              <a:gd name="connsiteY4" fmla="*/ 1284232 h 2226752"/>
              <a:gd name="connsiteX5" fmla="*/ 274775 w 1033649"/>
              <a:gd name="connsiteY5" fmla="*/ 1495687 h 2226752"/>
              <a:gd name="connsiteX6" fmla="*/ 303350 w 1033649"/>
              <a:gd name="connsiteY6" fmla="*/ 1646182 h 2226752"/>
              <a:gd name="connsiteX7" fmla="*/ 291920 w 1033649"/>
              <a:gd name="connsiteY7" fmla="*/ 1790962 h 2226752"/>
              <a:gd name="connsiteX8" fmla="*/ 362405 w 1033649"/>
              <a:gd name="connsiteY8" fmla="*/ 2055757 h 2226752"/>
              <a:gd name="connsiteX9" fmla="*/ 330020 w 1033649"/>
              <a:gd name="connsiteY9" fmla="*/ 2101477 h 2226752"/>
              <a:gd name="connsiteX10" fmla="*/ 255725 w 1033649"/>
              <a:gd name="connsiteY10" fmla="*/ 2204347 h 2226752"/>
              <a:gd name="connsiteX11" fmla="*/ 350975 w 1033649"/>
              <a:gd name="connsiteY11" fmla="*/ 2221492 h 2226752"/>
              <a:gd name="connsiteX12" fmla="*/ 453845 w 1033649"/>
              <a:gd name="connsiteY12" fmla="*/ 2133862 h 2226752"/>
              <a:gd name="connsiteX13" fmla="*/ 438605 w 1033649"/>
              <a:gd name="connsiteY13" fmla="*/ 2019562 h 2226752"/>
              <a:gd name="connsiteX14" fmla="*/ 453845 w 1033649"/>
              <a:gd name="connsiteY14" fmla="*/ 1840492 h 2226752"/>
              <a:gd name="connsiteX15" fmla="*/ 446225 w 1033649"/>
              <a:gd name="connsiteY15" fmla="*/ 1585222 h 2226752"/>
              <a:gd name="connsiteX16" fmla="*/ 458364 w 1033649"/>
              <a:gd name="connsiteY16" fmla="*/ 1492369 h 2226752"/>
              <a:gd name="connsiteX17" fmla="*/ 469085 w 1033649"/>
              <a:gd name="connsiteY17" fmla="*/ 1177552 h 2226752"/>
              <a:gd name="connsiteX18" fmla="*/ 503375 w 1033649"/>
              <a:gd name="connsiteY18" fmla="*/ 1314712 h 2226752"/>
              <a:gd name="connsiteX19" fmla="*/ 537665 w 1033649"/>
              <a:gd name="connsiteY19" fmla="*/ 1509022 h 2226752"/>
              <a:gd name="connsiteX20" fmla="*/ 533855 w 1033649"/>
              <a:gd name="connsiteY20" fmla="*/ 1589032 h 2226752"/>
              <a:gd name="connsiteX21" fmla="*/ 522425 w 1033649"/>
              <a:gd name="connsiteY21" fmla="*/ 1760482 h 2226752"/>
              <a:gd name="connsiteX22" fmla="*/ 545285 w 1033649"/>
              <a:gd name="connsiteY22" fmla="*/ 1905262 h 2226752"/>
              <a:gd name="connsiteX23" fmla="*/ 522425 w 1033649"/>
              <a:gd name="connsiteY23" fmla="*/ 2065282 h 2226752"/>
              <a:gd name="connsiteX24" fmla="*/ 526235 w 1033649"/>
              <a:gd name="connsiteY24" fmla="*/ 2152912 h 2226752"/>
              <a:gd name="connsiteX25" fmla="*/ 610055 w 1033649"/>
              <a:gd name="connsiteY25" fmla="*/ 2213872 h 2226752"/>
              <a:gd name="connsiteX26" fmla="*/ 686255 w 1033649"/>
              <a:gd name="connsiteY26" fmla="*/ 2171962 h 2226752"/>
              <a:gd name="connsiteX27" fmla="*/ 598625 w 1033649"/>
              <a:gd name="connsiteY27" fmla="*/ 2095762 h 2226752"/>
              <a:gd name="connsiteX28" fmla="*/ 613865 w 1033649"/>
              <a:gd name="connsiteY28" fmla="*/ 1912882 h 2226752"/>
              <a:gd name="connsiteX29" fmla="*/ 659585 w 1033649"/>
              <a:gd name="connsiteY29" fmla="*/ 1676662 h 2226752"/>
              <a:gd name="connsiteX30" fmla="*/ 655775 w 1033649"/>
              <a:gd name="connsiteY30" fmla="*/ 1478542 h 2226752"/>
              <a:gd name="connsiteX31" fmla="*/ 678635 w 1033649"/>
              <a:gd name="connsiteY31" fmla="*/ 1272802 h 2226752"/>
              <a:gd name="connsiteX32" fmla="*/ 678635 w 1033649"/>
              <a:gd name="connsiteY32" fmla="*/ 1101352 h 2226752"/>
              <a:gd name="connsiteX33" fmla="*/ 602435 w 1033649"/>
              <a:gd name="connsiteY33" fmla="*/ 849892 h 2226752"/>
              <a:gd name="connsiteX34" fmla="*/ 642440 w 1033649"/>
              <a:gd name="connsiteY34" fmla="*/ 699397 h 2226752"/>
              <a:gd name="connsiteX35" fmla="*/ 644345 w 1033649"/>
              <a:gd name="connsiteY35" fmla="*/ 529852 h 2226752"/>
              <a:gd name="connsiteX36" fmla="*/ 728165 w 1033649"/>
              <a:gd name="connsiteY36" fmla="*/ 735592 h 2226752"/>
              <a:gd name="connsiteX37" fmla="*/ 735785 w 1033649"/>
              <a:gd name="connsiteY37" fmla="*/ 853702 h 2226752"/>
              <a:gd name="connsiteX38" fmla="*/ 842465 w 1033649"/>
              <a:gd name="connsiteY38" fmla="*/ 1059442 h 2226752"/>
              <a:gd name="connsiteX39" fmla="*/ 811985 w 1033649"/>
              <a:gd name="connsiteY39" fmla="*/ 1177552 h 2226752"/>
              <a:gd name="connsiteX40" fmla="*/ 811985 w 1033649"/>
              <a:gd name="connsiteY40" fmla="*/ 1249942 h 2226752"/>
              <a:gd name="connsiteX41" fmla="*/ 861515 w 1033649"/>
              <a:gd name="connsiteY41" fmla="*/ 1150882 h 2226752"/>
              <a:gd name="connsiteX42" fmla="*/ 872945 w 1033649"/>
              <a:gd name="connsiteY42" fmla="*/ 1305187 h 2226752"/>
              <a:gd name="connsiteX43" fmla="*/ 891995 w 1033649"/>
              <a:gd name="connsiteY43" fmla="*/ 1303282 h 2226752"/>
              <a:gd name="connsiteX44" fmla="*/ 891995 w 1033649"/>
              <a:gd name="connsiteY44" fmla="*/ 1166122 h 2226752"/>
              <a:gd name="connsiteX45" fmla="*/ 943430 w 1033649"/>
              <a:gd name="connsiteY45" fmla="*/ 1299472 h 2226752"/>
              <a:gd name="connsiteX46" fmla="*/ 956765 w 1033649"/>
              <a:gd name="connsiteY46" fmla="*/ 1284232 h 2226752"/>
              <a:gd name="connsiteX47" fmla="*/ 899615 w 1033649"/>
              <a:gd name="connsiteY47" fmla="*/ 1147072 h 2226752"/>
              <a:gd name="connsiteX48" fmla="*/ 1002485 w 1033649"/>
              <a:gd name="connsiteY48" fmla="*/ 1265182 h 2226752"/>
              <a:gd name="connsiteX49" fmla="*/ 1008200 w 1033649"/>
              <a:gd name="connsiteY49" fmla="*/ 1249942 h 2226752"/>
              <a:gd name="connsiteX50" fmla="*/ 914855 w 1033649"/>
              <a:gd name="connsiteY50" fmla="*/ 1143262 h 2226752"/>
              <a:gd name="connsiteX51" fmla="*/ 1029155 w 1033649"/>
              <a:gd name="connsiteY51" fmla="*/ 1217557 h 2226752"/>
              <a:gd name="connsiteX52" fmla="*/ 998675 w 1033649"/>
              <a:gd name="connsiteY52" fmla="*/ 1166122 h 2226752"/>
              <a:gd name="connsiteX53" fmla="*/ 905330 w 1033649"/>
              <a:gd name="connsiteY53" fmla="*/ 1057537 h 2226752"/>
              <a:gd name="connsiteX54" fmla="*/ 861515 w 1033649"/>
              <a:gd name="connsiteY54" fmla="*/ 937522 h 2226752"/>
              <a:gd name="connsiteX55" fmla="*/ 796745 w 1033649"/>
              <a:gd name="connsiteY55" fmla="*/ 716542 h 2226752"/>
              <a:gd name="connsiteX56" fmla="*/ 773885 w 1033649"/>
              <a:gd name="connsiteY56" fmla="*/ 503182 h 2226752"/>
              <a:gd name="connsiteX57" fmla="*/ 701495 w 1033649"/>
              <a:gd name="connsiteY57" fmla="*/ 385072 h 2226752"/>
              <a:gd name="connsiteX58" fmla="*/ 583385 w 1033649"/>
              <a:gd name="connsiteY58" fmla="*/ 335542 h 2226752"/>
              <a:gd name="connsiteX59" fmla="*/ 552905 w 1033649"/>
              <a:gd name="connsiteY59" fmla="*/ 263152 h 2226752"/>
              <a:gd name="connsiteX60" fmla="*/ 602435 w 1033649"/>
              <a:gd name="connsiteY60" fmla="*/ 186952 h 2226752"/>
              <a:gd name="connsiteX61" fmla="*/ 613865 w 1033649"/>
              <a:gd name="connsiteY61" fmla="*/ 80272 h 2226752"/>
              <a:gd name="connsiteX62" fmla="*/ 530045 w 1033649"/>
              <a:gd name="connsiteY62" fmla="*/ 4072 h 2226752"/>
              <a:gd name="connsiteX63" fmla="*/ 385265 w 1033649"/>
              <a:gd name="connsiteY63" fmla="*/ 21217 h 2226752"/>
              <a:gd name="connsiteX64" fmla="*/ 350975 w 1033649"/>
              <a:gd name="connsiteY64" fmla="*/ 112657 h 2226752"/>
              <a:gd name="connsiteX65" fmla="*/ 301445 w 1033649"/>
              <a:gd name="connsiteY65" fmla="*/ 175522 h 2226752"/>
              <a:gd name="connsiteX66" fmla="*/ 352880 w 1033649"/>
              <a:gd name="connsiteY66" fmla="*/ 186952 h 2226752"/>
              <a:gd name="connsiteX67" fmla="*/ 343355 w 1033649"/>
              <a:gd name="connsiteY67" fmla="*/ 228862 h 2226752"/>
              <a:gd name="connsiteX68" fmla="*/ 370025 w 1033649"/>
              <a:gd name="connsiteY68" fmla="*/ 274582 h 2226752"/>
              <a:gd name="connsiteX69" fmla="*/ 421460 w 1033649"/>
              <a:gd name="connsiteY69" fmla="*/ 266962 h 2226752"/>
              <a:gd name="connsiteX70" fmla="*/ 453845 w 1033649"/>
              <a:gd name="connsiteY70" fmla="*/ 308872 h 2226752"/>
              <a:gd name="connsiteX71" fmla="*/ 316685 w 1033649"/>
              <a:gd name="connsiteY71" fmla="*/ 377452 h 2226752"/>
              <a:gd name="connsiteX72" fmla="*/ 225245 w 1033649"/>
              <a:gd name="connsiteY72" fmla="*/ 426982 h 2226752"/>
              <a:gd name="connsiteX73" fmla="*/ 164285 w 1033649"/>
              <a:gd name="connsiteY73" fmla="*/ 739402 h 2226752"/>
              <a:gd name="connsiteX74" fmla="*/ 129995 w 1033649"/>
              <a:gd name="connsiteY74" fmla="*/ 815602 h 2226752"/>
              <a:gd name="connsiteX75" fmla="*/ 80465 w 1033649"/>
              <a:gd name="connsiteY75" fmla="*/ 1040392 h 2226752"/>
              <a:gd name="connsiteX76" fmla="*/ 30935 w 1033649"/>
              <a:gd name="connsiteY76" fmla="*/ 1116592 h 2226752"/>
              <a:gd name="connsiteX77" fmla="*/ 455 w 1033649"/>
              <a:gd name="connsiteY77" fmla="*/ 1246132 h 2226752"/>
              <a:gd name="connsiteX78" fmla="*/ 53795 w 1033649"/>
              <a:gd name="connsiteY78" fmla="*/ 1169932 h 2226752"/>
              <a:gd name="connsiteX79" fmla="*/ 19505 w 1033649"/>
              <a:gd name="connsiteY79" fmla="*/ 1303282 h 2226752"/>
              <a:gd name="connsiteX80" fmla="*/ 40460 w 1033649"/>
              <a:gd name="connsiteY80" fmla="*/ 1270897 h 2226752"/>
              <a:gd name="connsiteX81" fmla="*/ 69035 w 1033649"/>
              <a:gd name="connsiteY81" fmla="*/ 1185172 h 2226752"/>
              <a:gd name="connsiteX82" fmla="*/ 65225 w 1033649"/>
              <a:gd name="connsiteY82" fmla="*/ 1333762 h 2226752"/>
              <a:gd name="connsiteX83" fmla="*/ 74750 w 1033649"/>
              <a:gd name="connsiteY83" fmla="*/ 1297567 h 2226752"/>
              <a:gd name="connsiteX84" fmla="*/ 84275 w 1033649"/>
              <a:gd name="connsiteY84" fmla="*/ 1196602 h 2226752"/>
              <a:gd name="connsiteX85" fmla="*/ 95705 w 1033649"/>
              <a:gd name="connsiteY85" fmla="*/ 1280422 h 2226752"/>
              <a:gd name="connsiteX86" fmla="*/ 107135 w 1033649"/>
              <a:gd name="connsiteY86" fmla="*/ 1318522 h 2226752"/>
              <a:gd name="connsiteX87" fmla="*/ 107135 w 1033649"/>
              <a:gd name="connsiteY87" fmla="*/ 1183267 h 2226752"/>
              <a:gd name="connsiteX88" fmla="*/ 118565 w 1033649"/>
              <a:gd name="connsiteY88" fmla="*/ 1158502 h 2226752"/>
              <a:gd name="connsiteX89" fmla="*/ 156665 w 1033649"/>
              <a:gd name="connsiteY89" fmla="*/ 1238512 h 2226752"/>
              <a:gd name="connsiteX90" fmla="*/ 141425 w 1033649"/>
              <a:gd name="connsiteY90" fmla="*/ 1131832 h 2226752"/>
              <a:gd name="connsiteX91" fmla="*/ 122375 w 1033649"/>
              <a:gd name="connsiteY91" fmla="*/ 1074682 h 2226752"/>
              <a:gd name="connsiteX92" fmla="*/ 194765 w 1033649"/>
              <a:gd name="connsiteY92" fmla="*/ 933712 h 2226752"/>
              <a:gd name="connsiteX93" fmla="*/ 251915 w 1033649"/>
              <a:gd name="connsiteY93" fmla="*/ 743212 h 2226752"/>
              <a:gd name="connsiteX94" fmla="*/ 320495 w 1033649"/>
              <a:gd name="connsiteY94" fmla="*/ 506992 h 2226752"/>
              <a:gd name="connsiteX0" fmla="*/ 320495 w 1033649"/>
              <a:gd name="connsiteY0" fmla="*/ 506992 h 2226125"/>
              <a:gd name="connsiteX1" fmla="*/ 297635 w 1033649"/>
              <a:gd name="connsiteY1" fmla="*/ 720352 h 2226125"/>
              <a:gd name="connsiteX2" fmla="*/ 253820 w 1033649"/>
              <a:gd name="connsiteY2" fmla="*/ 960382 h 2226125"/>
              <a:gd name="connsiteX3" fmla="*/ 236675 w 1033649"/>
              <a:gd name="connsiteY3" fmla="*/ 1107067 h 2226125"/>
              <a:gd name="connsiteX4" fmla="*/ 240485 w 1033649"/>
              <a:gd name="connsiteY4" fmla="*/ 1284232 h 2226125"/>
              <a:gd name="connsiteX5" fmla="*/ 274775 w 1033649"/>
              <a:gd name="connsiteY5" fmla="*/ 1495687 h 2226125"/>
              <a:gd name="connsiteX6" fmla="*/ 303350 w 1033649"/>
              <a:gd name="connsiteY6" fmla="*/ 1646182 h 2226125"/>
              <a:gd name="connsiteX7" fmla="*/ 291920 w 1033649"/>
              <a:gd name="connsiteY7" fmla="*/ 1790962 h 2226125"/>
              <a:gd name="connsiteX8" fmla="*/ 362405 w 1033649"/>
              <a:gd name="connsiteY8" fmla="*/ 2055757 h 2226125"/>
              <a:gd name="connsiteX9" fmla="*/ 330020 w 1033649"/>
              <a:gd name="connsiteY9" fmla="*/ 2122432 h 2226125"/>
              <a:gd name="connsiteX10" fmla="*/ 255725 w 1033649"/>
              <a:gd name="connsiteY10" fmla="*/ 2204347 h 2226125"/>
              <a:gd name="connsiteX11" fmla="*/ 350975 w 1033649"/>
              <a:gd name="connsiteY11" fmla="*/ 2221492 h 2226125"/>
              <a:gd name="connsiteX12" fmla="*/ 453845 w 1033649"/>
              <a:gd name="connsiteY12" fmla="*/ 2133862 h 2226125"/>
              <a:gd name="connsiteX13" fmla="*/ 438605 w 1033649"/>
              <a:gd name="connsiteY13" fmla="*/ 2019562 h 2226125"/>
              <a:gd name="connsiteX14" fmla="*/ 453845 w 1033649"/>
              <a:gd name="connsiteY14" fmla="*/ 1840492 h 2226125"/>
              <a:gd name="connsiteX15" fmla="*/ 446225 w 1033649"/>
              <a:gd name="connsiteY15" fmla="*/ 1585222 h 2226125"/>
              <a:gd name="connsiteX16" fmla="*/ 458364 w 1033649"/>
              <a:gd name="connsiteY16" fmla="*/ 1492369 h 2226125"/>
              <a:gd name="connsiteX17" fmla="*/ 469085 w 1033649"/>
              <a:gd name="connsiteY17" fmla="*/ 1177552 h 2226125"/>
              <a:gd name="connsiteX18" fmla="*/ 503375 w 1033649"/>
              <a:gd name="connsiteY18" fmla="*/ 1314712 h 2226125"/>
              <a:gd name="connsiteX19" fmla="*/ 537665 w 1033649"/>
              <a:gd name="connsiteY19" fmla="*/ 1509022 h 2226125"/>
              <a:gd name="connsiteX20" fmla="*/ 533855 w 1033649"/>
              <a:gd name="connsiteY20" fmla="*/ 1589032 h 2226125"/>
              <a:gd name="connsiteX21" fmla="*/ 522425 w 1033649"/>
              <a:gd name="connsiteY21" fmla="*/ 1760482 h 2226125"/>
              <a:gd name="connsiteX22" fmla="*/ 545285 w 1033649"/>
              <a:gd name="connsiteY22" fmla="*/ 1905262 h 2226125"/>
              <a:gd name="connsiteX23" fmla="*/ 522425 w 1033649"/>
              <a:gd name="connsiteY23" fmla="*/ 2065282 h 2226125"/>
              <a:gd name="connsiteX24" fmla="*/ 526235 w 1033649"/>
              <a:gd name="connsiteY24" fmla="*/ 2152912 h 2226125"/>
              <a:gd name="connsiteX25" fmla="*/ 610055 w 1033649"/>
              <a:gd name="connsiteY25" fmla="*/ 2213872 h 2226125"/>
              <a:gd name="connsiteX26" fmla="*/ 686255 w 1033649"/>
              <a:gd name="connsiteY26" fmla="*/ 2171962 h 2226125"/>
              <a:gd name="connsiteX27" fmla="*/ 598625 w 1033649"/>
              <a:gd name="connsiteY27" fmla="*/ 2095762 h 2226125"/>
              <a:gd name="connsiteX28" fmla="*/ 613865 w 1033649"/>
              <a:gd name="connsiteY28" fmla="*/ 1912882 h 2226125"/>
              <a:gd name="connsiteX29" fmla="*/ 659585 w 1033649"/>
              <a:gd name="connsiteY29" fmla="*/ 1676662 h 2226125"/>
              <a:gd name="connsiteX30" fmla="*/ 655775 w 1033649"/>
              <a:gd name="connsiteY30" fmla="*/ 1478542 h 2226125"/>
              <a:gd name="connsiteX31" fmla="*/ 678635 w 1033649"/>
              <a:gd name="connsiteY31" fmla="*/ 1272802 h 2226125"/>
              <a:gd name="connsiteX32" fmla="*/ 678635 w 1033649"/>
              <a:gd name="connsiteY32" fmla="*/ 1101352 h 2226125"/>
              <a:gd name="connsiteX33" fmla="*/ 602435 w 1033649"/>
              <a:gd name="connsiteY33" fmla="*/ 849892 h 2226125"/>
              <a:gd name="connsiteX34" fmla="*/ 642440 w 1033649"/>
              <a:gd name="connsiteY34" fmla="*/ 699397 h 2226125"/>
              <a:gd name="connsiteX35" fmla="*/ 644345 w 1033649"/>
              <a:gd name="connsiteY35" fmla="*/ 529852 h 2226125"/>
              <a:gd name="connsiteX36" fmla="*/ 728165 w 1033649"/>
              <a:gd name="connsiteY36" fmla="*/ 735592 h 2226125"/>
              <a:gd name="connsiteX37" fmla="*/ 735785 w 1033649"/>
              <a:gd name="connsiteY37" fmla="*/ 853702 h 2226125"/>
              <a:gd name="connsiteX38" fmla="*/ 842465 w 1033649"/>
              <a:gd name="connsiteY38" fmla="*/ 1059442 h 2226125"/>
              <a:gd name="connsiteX39" fmla="*/ 811985 w 1033649"/>
              <a:gd name="connsiteY39" fmla="*/ 1177552 h 2226125"/>
              <a:gd name="connsiteX40" fmla="*/ 811985 w 1033649"/>
              <a:gd name="connsiteY40" fmla="*/ 1249942 h 2226125"/>
              <a:gd name="connsiteX41" fmla="*/ 861515 w 1033649"/>
              <a:gd name="connsiteY41" fmla="*/ 1150882 h 2226125"/>
              <a:gd name="connsiteX42" fmla="*/ 872945 w 1033649"/>
              <a:gd name="connsiteY42" fmla="*/ 1305187 h 2226125"/>
              <a:gd name="connsiteX43" fmla="*/ 891995 w 1033649"/>
              <a:gd name="connsiteY43" fmla="*/ 1303282 h 2226125"/>
              <a:gd name="connsiteX44" fmla="*/ 891995 w 1033649"/>
              <a:gd name="connsiteY44" fmla="*/ 1166122 h 2226125"/>
              <a:gd name="connsiteX45" fmla="*/ 943430 w 1033649"/>
              <a:gd name="connsiteY45" fmla="*/ 1299472 h 2226125"/>
              <a:gd name="connsiteX46" fmla="*/ 956765 w 1033649"/>
              <a:gd name="connsiteY46" fmla="*/ 1284232 h 2226125"/>
              <a:gd name="connsiteX47" fmla="*/ 899615 w 1033649"/>
              <a:gd name="connsiteY47" fmla="*/ 1147072 h 2226125"/>
              <a:gd name="connsiteX48" fmla="*/ 1002485 w 1033649"/>
              <a:gd name="connsiteY48" fmla="*/ 1265182 h 2226125"/>
              <a:gd name="connsiteX49" fmla="*/ 1008200 w 1033649"/>
              <a:gd name="connsiteY49" fmla="*/ 1249942 h 2226125"/>
              <a:gd name="connsiteX50" fmla="*/ 914855 w 1033649"/>
              <a:gd name="connsiteY50" fmla="*/ 1143262 h 2226125"/>
              <a:gd name="connsiteX51" fmla="*/ 1029155 w 1033649"/>
              <a:gd name="connsiteY51" fmla="*/ 1217557 h 2226125"/>
              <a:gd name="connsiteX52" fmla="*/ 998675 w 1033649"/>
              <a:gd name="connsiteY52" fmla="*/ 1166122 h 2226125"/>
              <a:gd name="connsiteX53" fmla="*/ 905330 w 1033649"/>
              <a:gd name="connsiteY53" fmla="*/ 1057537 h 2226125"/>
              <a:gd name="connsiteX54" fmla="*/ 861515 w 1033649"/>
              <a:gd name="connsiteY54" fmla="*/ 937522 h 2226125"/>
              <a:gd name="connsiteX55" fmla="*/ 796745 w 1033649"/>
              <a:gd name="connsiteY55" fmla="*/ 716542 h 2226125"/>
              <a:gd name="connsiteX56" fmla="*/ 773885 w 1033649"/>
              <a:gd name="connsiteY56" fmla="*/ 503182 h 2226125"/>
              <a:gd name="connsiteX57" fmla="*/ 701495 w 1033649"/>
              <a:gd name="connsiteY57" fmla="*/ 385072 h 2226125"/>
              <a:gd name="connsiteX58" fmla="*/ 583385 w 1033649"/>
              <a:gd name="connsiteY58" fmla="*/ 335542 h 2226125"/>
              <a:gd name="connsiteX59" fmla="*/ 552905 w 1033649"/>
              <a:gd name="connsiteY59" fmla="*/ 263152 h 2226125"/>
              <a:gd name="connsiteX60" fmla="*/ 602435 w 1033649"/>
              <a:gd name="connsiteY60" fmla="*/ 186952 h 2226125"/>
              <a:gd name="connsiteX61" fmla="*/ 613865 w 1033649"/>
              <a:gd name="connsiteY61" fmla="*/ 80272 h 2226125"/>
              <a:gd name="connsiteX62" fmla="*/ 530045 w 1033649"/>
              <a:gd name="connsiteY62" fmla="*/ 4072 h 2226125"/>
              <a:gd name="connsiteX63" fmla="*/ 385265 w 1033649"/>
              <a:gd name="connsiteY63" fmla="*/ 21217 h 2226125"/>
              <a:gd name="connsiteX64" fmla="*/ 350975 w 1033649"/>
              <a:gd name="connsiteY64" fmla="*/ 112657 h 2226125"/>
              <a:gd name="connsiteX65" fmla="*/ 301445 w 1033649"/>
              <a:gd name="connsiteY65" fmla="*/ 175522 h 2226125"/>
              <a:gd name="connsiteX66" fmla="*/ 352880 w 1033649"/>
              <a:gd name="connsiteY66" fmla="*/ 186952 h 2226125"/>
              <a:gd name="connsiteX67" fmla="*/ 343355 w 1033649"/>
              <a:gd name="connsiteY67" fmla="*/ 228862 h 2226125"/>
              <a:gd name="connsiteX68" fmla="*/ 370025 w 1033649"/>
              <a:gd name="connsiteY68" fmla="*/ 274582 h 2226125"/>
              <a:gd name="connsiteX69" fmla="*/ 421460 w 1033649"/>
              <a:gd name="connsiteY69" fmla="*/ 266962 h 2226125"/>
              <a:gd name="connsiteX70" fmla="*/ 453845 w 1033649"/>
              <a:gd name="connsiteY70" fmla="*/ 308872 h 2226125"/>
              <a:gd name="connsiteX71" fmla="*/ 316685 w 1033649"/>
              <a:gd name="connsiteY71" fmla="*/ 377452 h 2226125"/>
              <a:gd name="connsiteX72" fmla="*/ 225245 w 1033649"/>
              <a:gd name="connsiteY72" fmla="*/ 426982 h 2226125"/>
              <a:gd name="connsiteX73" fmla="*/ 164285 w 1033649"/>
              <a:gd name="connsiteY73" fmla="*/ 739402 h 2226125"/>
              <a:gd name="connsiteX74" fmla="*/ 129995 w 1033649"/>
              <a:gd name="connsiteY74" fmla="*/ 815602 h 2226125"/>
              <a:gd name="connsiteX75" fmla="*/ 80465 w 1033649"/>
              <a:gd name="connsiteY75" fmla="*/ 1040392 h 2226125"/>
              <a:gd name="connsiteX76" fmla="*/ 30935 w 1033649"/>
              <a:gd name="connsiteY76" fmla="*/ 1116592 h 2226125"/>
              <a:gd name="connsiteX77" fmla="*/ 455 w 1033649"/>
              <a:gd name="connsiteY77" fmla="*/ 1246132 h 2226125"/>
              <a:gd name="connsiteX78" fmla="*/ 53795 w 1033649"/>
              <a:gd name="connsiteY78" fmla="*/ 1169932 h 2226125"/>
              <a:gd name="connsiteX79" fmla="*/ 19505 w 1033649"/>
              <a:gd name="connsiteY79" fmla="*/ 1303282 h 2226125"/>
              <a:gd name="connsiteX80" fmla="*/ 40460 w 1033649"/>
              <a:gd name="connsiteY80" fmla="*/ 1270897 h 2226125"/>
              <a:gd name="connsiteX81" fmla="*/ 69035 w 1033649"/>
              <a:gd name="connsiteY81" fmla="*/ 1185172 h 2226125"/>
              <a:gd name="connsiteX82" fmla="*/ 65225 w 1033649"/>
              <a:gd name="connsiteY82" fmla="*/ 1333762 h 2226125"/>
              <a:gd name="connsiteX83" fmla="*/ 74750 w 1033649"/>
              <a:gd name="connsiteY83" fmla="*/ 1297567 h 2226125"/>
              <a:gd name="connsiteX84" fmla="*/ 84275 w 1033649"/>
              <a:gd name="connsiteY84" fmla="*/ 1196602 h 2226125"/>
              <a:gd name="connsiteX85" fmla="*/ 95705 w 1033649"/>
              <a:gd name="connsiteY85" fmla="*/ 1280422 h 2226125"/>
              <a:gd name="connsiteX86" fmla="*/ 107135 w 1033649"/>
              <a:gd name="connsiteY86" fmla="*/ 1318522 h 2226125"/>
              <a:gd name="connsiteX87" fmla="*/ 107135 w 1033649"/>
              <a:gd name="connsiteY87" fmla="*/ 1183267 h 2226125"/>
              <a:gd name="connsiteX88" fmla="*/ 118565 w 1033649"/>
              <a:gd name="connsiteY88" fmla="*/ 1158502 h 2226125"/>
              <a:gd name="connsiteX89" fmla="*/ 156665 w 1033649"/>
              <a:gd name="connsiteY89" fmla="*/ 1238512 h 2226125"/>
              <a:gd name="connsiteX90" fmla="*/ 141425 w 1033649"/>
              <a:gd name="connsiteY90" fmla="*/ 1131832 h 2226125"/>
              <a:gd name="connsiteX91" fmla="*/ 122375 w 1033649"/>
              <a:gd name="connsiteY91" fmla="*/ 1074682 h 2226125"/>
              <a:gd name="connsiteX92" fmla="*/ 194765 w 1033649"/>
              <a:gd name="connsiteY92" fmla="*/ 933712 h 2226125"/>
              <a:gd name="connsiteX93" fmla="*/ 251915 w 1033649"/>
              <a:gd name="connsiteY93" fmla="*/ 743212 h 2226125"/>
              <a:gd name="connsiteX94" fmla="*/ 320495 w 1033649"/>
              <a:gd name="connsiteY94" fmla="*/ 506992 h 2226125"/>
              <a:gd name="connsiteX0" fmla="*/ 320495 w 1033649"/>
              <a:gd name="connsiteY0" fmla="*/ 506992 h 2226125"/>
              <a:gd name="connsiteX1" fmla="*/ 297635 w 1033649"/>
              <a:gd name="connsiteY1" fmla="*/ 720352 h 2226125"/>
              <a:gd name="connsiteX2" fmla="*/ 253820 w 1033649"/>
              <a:gd name="connsiteY2" fmla="*/ 960382 h 2226125"/>
              <a:gd name="connsiteX3" fmla="*/ 236675 w 1033649"/>
              <a:gd name="connsiteY3" fmla="*/ 1107067 h 2226125"/>
              <a:gd name="connsiteX4" fmla="*/ 240485 w 1033649"/>
              <a:gd name="connsiteY4" fmla="*/ 1284232 h 2226125"/>
              <a:gd name="connsiteX5" fmla="*/ 274775 w 1033649"/>
              <a:gd name="connsiteY5" fmla="*/ 1495687 h 2226125"/>
              <a:gd name="connsiteX6" fmla="*/ 303350 w 1033649"/>
              <a:gd name="connsiteY6" fmla="*/ 1646182 h 2226125"/>
              <a:gd name="connsiteX7" fmla="*/ 291920 w 1033649"/>
              <a:gd name="connsiteY7" fmla="*/ 1790962 h 2226125"/>
              <a:gd name="connsiteX8" fmla="*/ 362405 w 1033649"/>
              <a:gd name="connsiteY8" fmla="*/ 2055757 h 2226125"/>
              <a:gd name="connsiteX9" fmla="*/ 330020 w 1033649"/>
              <a:gd name="connsiteY9" fmla="*/ 2122432 h 2226125"/>
              <a:gd name="connsiteX10" fmla="*/ 255725 w 1033649"/>
              <a:gd name="connsiteY10" fmla="*/ 2204347 h 2226125"/>
              <a:gd name="connsiteX11" fmla="*/ 350975 w 1033649"/>
              <a:gd name="connsiteY11" fmla="*/ 2221492 h 2226125"/>
              <a:gd name="connsiteX12" fmla="*/ 453845 w 1033649"/>
              <a:gd name="connsiteY12" fmla="*/ 2133862 h 2226125"/>
              <a:gd name="connsiteX13" fmla="*/ 438605 w 1033649"/>
              <a:gd name="connsiteY13" fmla="*/ 2019562 h 2226125"/>
              <a:gd name="connsiteX14" fmla="*/ 453845 w 1033649"/>
              <a:gd name="connsiteY14" fmla="*/ 1840492 h 2226125"/>
              <a:gd name="connsiteX15" fmla="*/ 446225 w 1033649"/>
              <a:gd name="connsiteY15" fmla="*/ 1585222 h 2226125"/>
              <a:gd name="connsiteX16" fmla="*/ 458364 w 1033649"/>
              <a:gd name="connsiteY16" fmla="*/ 1492369 h 2226125"/>
              <a:gd name="connsiteX17" fmla="*/ 469085 w 1033649"/>
              <a:gd name="connsiteY17" fmla="*/ 1177552 h 2226125"/>
              <a:gd name="connsiteX18" fmla="*/ 503375 w 1033649"/>
              <a:gd name="connsiteY18" fmla="*/ 1314712 h 2226125"/>
              <a:gd name="connsiteX19" fmla="*/ 537665 w 1033649"/>
              <a:gd name="connsiteY19" fmla="*/ 1509022 h 2226125"/>
              <a:gd name="connsiteX20" fmla="*/ 533855 w 1033649"/>
              <a:gd name="connsiteY20" fmla="*/ 1589032 h 2226125"/>
              <a:gd name="connsiteX21" fmla="*/ 522425 w 1033649"/>
              <a:gd name="connsiteY21" fmla="*/ 1760482 h 2226125"/>
              <a:gd name="connsiteX22" fmla="*/ 545285 w 1033649"/>
              <a:gd name="connsiteY22" fmla="*/ 1905262 h 2226125"/>
              <a:gd name="connsiteX23" fmla="*/ 522425 w 1033649"/>
              <a:gd name="connsiteY23" fmla="*/ 2065282 h 2226125"/>
              <a:gd name="connsiteX24" fmla="*/ 507185 w 1033649"/>
              <a:gd name="connsiteY24" fmla="*/ 2164342 h 2226125"/>
              <a:gd name="connsiteX25" fmla="*/ 610055 w 1033649"/>
              <a:gd name="connsiteY25" fmla="*/ 2213872 h 2226125"/>
              <a:gd name="connsiteX26" fmla="*/ 686255 w 1033649"/>
              <a:gd name="connsiteY26" fmla="*/ 2171962 h 2226125"/>
              <a:gd name="connsiteX27" fmla="*/ 598625 w 1033649"/>
              <a:gd name="connsiteY27" fmla="*/ 2095762 h 2226125"/>
              <a:gd name="connsiteX28" fmla="*/ 613865 w 1033649"/>
              <a:gd name="connsiteY28" fmla="*/ 1912882 h 2226125"/>
              <a:gd name="connsiteX29" fmla="*/ 659585 w 1033649"/>
              <a:gd name="connsiteY29" fmla="*/ 1676662 h 2226125"/>
              <a:gd name="connsiteX30" fmla="*/ 655775 w 1033649"/>
              <a:gd name="connsiteY30" fmla="*/ 1478542 h 2226125"/>
              <a:gd name="connsiteX31" fmla="*/ 678635 w 1033649"/>
              <a:gd name="connsiteY31" fmla="*/ 1272802 h 2226125"/>
              <a:gd name="connsiteX32" fmla="*/ 678635 w 1033649"/>
              <a:gd name="connsiteY32" fmla="*/ 1101352 h 2226125"/>
              <a:gd name="connsiteX33" fmla="*/ 602435 w 1033649"/>
              <a:gd name="connsiteY33" fmla="*/ 849892 h 2226125"/>
              <a:gd name="connsiteX34" fmla="*/ 642440 w 1033649"/>
              <a:gd name="connsiteY34" fmla="*/ 699397 h 2226125"/>
              <a:gd name="connsiteX35" fmla="*/ 644345 w 1033649"/>
              <a:gd name="connsiteY35" fmla="*/ 529852 h 2226125"/>
              <a:gd name="connsiteX36" fmla="*/ 728165 w 1033649"/>
              <a:gd name="connsiteY36" fmla="*/ 735592 h 2226125"/>
              <a:gd name="connsiteX37" fmla="*/ 735785 w 1033649"/>
              <a:gd name="connsiteY37" fmla="*/ 853702 h 2226125"/>
              <a:gd name="connsiteX38" fmla="*/ 842465 w 1033649"/>
              <a:gd name="connsiteY38" fmla="*/ 1059442 h 2226125"/>
              <a:gd name="connsiteX39" fmla="*/ 811985 w 1033649"/>
              <a:gd name="connsiteY39" fmla="*/ 1177552 h 2226125"/>
              <a:gd name="connsiteX40" fmla="*/ 811985 w 1033649"/>
              <a:gd name="connsiteY40" fmla="*/ 1249942 h 2226125"/>
              <a:gd name="connsiteX41" fmla="*/ 861515 w 1033649"/>
              <a:gd name="connsiteY41" fmla="*/ 1150882 h 2226125"/>
              <a:gd name="connsiteX42" fmla="*/ 872945 w 1033649"/>
              <a:gd name="connsiteY42" fmla="*/ 1305187 h 2226125"/>
              <a:gd name="connsiteX43" fmla="*/ 891995 w 1033649"/>
              <a:gd name="connsiteY43" fmla="*/ 1303282 h 2226125"/>
              <a:gd name="connsiteX44" fmla="*/ 891995 w 1033649"/>
              <a:gd name="connsiteY44" fmla="*/ 1166122 h 2226125"/>
              <a:gd name="connsiteX45" fmla="*/ 943430 w 1033649"/>
              <a:gd name="connsiteY45" fmla="*/ 1299472 h 2226125"/>
              <a:gd name="connsiteX46" fmla="*/ 956765 w 1033649"/>
              <a:gd name="connsiteY46" fmla="*/ 1284232 h 2226125"/>
              <a:gd name="connsiteX47" fmla="*/ 899615 w 1033649"/>
              <a:gd name="connsiteY47" fmla="*/ 1147072 h 2226125"/>
              <a:gd name="connsiteX48" fmla="*/ 1002485 w 1033649"/>
              <a:gd name="connsiteY48" fmla="*/ 1265182 h 2226125"/>
              <a:gd name="connsiteX49" fmla="*/ 1008200 w 1033649"/>
              <a:gd name="connsiteY49" fmla="*/ 1249942 h 2226125"/>
              <a:gd name="connsiteX50" fmla="*/ 914855 w 1033649"/>
              <a:gd name="connsiteY50" fmla="*/ 1143262 h 2226125"/>
              <a:gd name="connsiteX51" fmla="*/ 1029155 w 1033649"/>
              <a:gd name="connsiteY51" fmla="*/ 1217557 h 2226125"/>
              <a:gd name="connsiteX52" fmla="*/ 998675 w 1033649"/>
              <a:gd name="connsiteY52" fmla="*/ 1166122 h 2226125"/>
              <a:gd name="connsiteX53" fmla="*/ 905330 w 1033649"/>
              <a:gd name="connsiteY53" fmla="*/ 1057537 h 2226125"/>
              <a:gd name="connsiteX54" fmla="*/ 861515 w 1033649"/>
              <a:gd name="connsiteY54" fmla="*/ 937522 h 2226125"/>
              <a:gd name="connsiteX55" fmla="*/ 796745 w 1033649"/>
              <a:gd name="connsiteY55" fmla="*/ 716542 h 2226125"/>
              <a:gd name="connsiteX56" fmla="*/ 773885 w 1033649"/>
              <a:gd name="connsiteY56" fmla="*/ 503182 h 2226125"/>
              <a:gd name="connsiteX57" fmla="*/ 701495 w 1033649"/>
              <a:gd name="connsiteY57" fmla="*/ 385072 h 2226125"/>
              <a:gd name="connsiteX58" fmla="*/ 583385 w 1033649"/>
              <a:gd name="connsiteY58" fmla="*/ 335542 h 2226125"/>
              <a:gd name="connsiteX59" fmla="*/ 552905 w 1033649"/>
              <a:gd name="connsiteY59" fmla="*/ 263152 h 2226125"/>
              <a:gd name="connsiteX60" fmla="*/ 602435 w 1033649"/>
              <a:gd name="connsiteY60" fmla="*/ 186952 h 2226125"/>
              <a:gd name="connsiteX61" fmla="*/ 613865 w 1033649"/>
              <a:gd name="connsiteY61" fmla="*/ 80272 h 2226125"/>
              <a:gd name="connsiteX62" fmla="*/ 530045 w 1033649"/>
              <a:gd name="connsiteY62" fmla="*/ 4072 h 2226125"/>
              <a:gd name="connsiteX63" fmla="*/ 385265 w 1033649"/>
              <a:gd name="connsiteY63" fmla="*/ 21217 h 2226125"/>
              <a:gd name="connsiteX64" fmla="*/ 350975 w 1033649"/>
              <a:gd name="connsiteY64" fmla="*/ 112657 h 2226125"/>
              <a:gd name="connsiteX65" fmla="*/ 301445 w 1033649"/>
              <a:gd name="connsiteY65" fmla="*/ 175522 h 2226125"/>
              <a:gd name="connsiteX66" fmla="*/ 352880 w 1033649"/>
              <a:gd name="connsiteY66" fmla="*/ 186952 h 2226125"/>
              <a:gd name="connsiteX67" fmla="*/ 343355 w 1033649"/>
              <a:gd name="connsiteY67" fmla="*/ 228862 h 2226125"/>
              <a:gd name="connsiteX68" fmla="*/ 370025 w 1033649"/>
              <a:gd name="connsiteY68" fmla="*/ 274582 h 2226125"/>
              <a:gd name="connsiteX69" fmla="*/ 421460 w 1033649"/>
              <a:gd name="connsiteY69" fmla="*/ 266962 h 2226125"/>
              <a:gd name="connsiteX70" fmla="*/ 453845 w 1033649"/>
              <a:gd name="connsiteY70" fmla="*/ 308872 h 2226125"/>
              <a:gd name="connsiteX71" fmla="*/ 316685 w 1033649"/>
              <a:gd name="connsiteY71" fmla="*/ 377452 h 2226125"/>
              <a:gd name="connsiteX72" fmla="*/ 225245 w 1033649"/>
              <a:gd name="connsiteY72" fmla="*/ 426982 h 2226125"/>
              <a:gd name="connsiteX73" fmla="*/ 164285 w 1033649"/>
              <a:gd name="connsiteY73" fmla="*/ 739402 h 2226125"/>
              <a:gd name="connsiteX74" fmla="*/ 129995 w 1033649"/>
              <a:gd name="connsiteY74" fmla="*/ 815602 h 2226125"/>
              <a:gd name="connsiteX75" fmla="*/ 80465 w 1033649"/>
              <a:gd name="connsiteY75" fmla="*/ 1040392 h 2226125"/>
              <a:gd name="connsiteX76" fmla="*/ 30935 w 1033649"/>
              <a:gd name="connsiteY76" fmla="*/ 1116592 h 2226125"/>
              <a:gd name="connsiteX77" fmla="*/ 455 w 1033649"/>
              <a:gd name="connsiteY77" fmla="*/ 1246132 h 2226125"/>
              <a:gd name="connsiteX78" fmla="*/ 53795 w 1033649"/>
              <a:gd name="connsiteY78" fmla="*/ 1169932 h 2226125"/>
              <a:gd name="connsiteX79" fmla="*/ 19505 w 1033649"/>
              <a:gd name="connsiteY79" fmla="*/ 1303282 h 2226125"/>
              <a:gd name="connsiteX80" fmla="*/ 40460 w 1033649"/>
              <a:gd name="connsiteY80" fmla="*/ 1270897 h 2226125"/>
              <a:gd name="connsiteX81" fmla="*/ 69035 w 1033649"/>
              <a:gd name="connsiteY81" fmla="*/ 1185172 h 2226125"/>
              <a:gd name="connsiteX82" fmla="*/ 65225 w 1033649"/>
              <a:gd name="connsiteY82" fmla="*/ 1333762 h 2226125"/>
              <a:gd name="connsiteX83" fmla="*/ 74750 w 1033649"/>
              <a:gd name="connsiteY83" fmla="*/ 1297567 h 2226125"/>
              <a:gd name="connsiteX84" fmla="*/ 84275 w 1033649"/>
              <a:gd name="connsiteY84" fmla="*/ 1196602 h 2226125"/>
              <a:gd name="connsiteX85" fmla="*/ 95705 w 1033649"/>
              <a:gd name="connsiteY85" fmla="*/ 1280422 h 2226125"/>
              <a:gd name="connsiteX86" fmla="*/ 107135 w 1033649"/>
              <a:gd name="connsiteY86" fmla="*/ 1318522 h 2226125"/>
              <a:gd name="connsiteX87" fmla="*/ 107135 w 1033649"/>
              <a:gd name="connsiteY87" fmla="*/ 1183267 h 2226125"/>
              <a:gd name="connsiteX88" fmla="*/ 118565 w 1033649"/>
              <a:gd name="connsiteY88" fmla="*/ 1158502 h 2226125"/>
              <a:gd name="connsiteX89" fmla="*/ 156665 w 1033649"/>
              <a:gd name="connsiteY89" fmla="*/ 1238512 h 2226125"/>
              <a:gd name="connsiteX90" fmla="*/ 141425 w 1033649"/>
              <a:gd name="connsiteY90" fmla="*/ 1131832 h 2226125"/>
              <a:gd name="connsiteX91" fmla="*/ 122375 w 1033649"/>
              <a:gd name="connsiteY91" fmla="*/ 1074682 h 2226125"/>
              <a:gd name="connsiteX92" fmla="*/ 194765 w 1033649"/>
              <a:gd name="connsiteY92" fmla="*/ 933712 h 2226125"/>
              <a:gd name="connsiteX93" fmla="*/ 251915 w 1033649"/>
              <a:gd name="connsiteY93" fmla="*/ 743212 h 2226125"/>
              <a:gd name="connsiteX94" fmla="*/ 320495 w 1033649"/>
              <a:gd name="connsiteY94" fmla="*/ 506992 h 2226125"/>
              <a:gd name="connsiteX0" fmla="*/ 320495 w 1033649"/>
              <a:gd name="connsiteY0" fmla="*/ 506992 h 2231048"/>
              <a:gd name="connsiteX1" fmla="*/ 297635 w 1033649"/>
              <a:gd name="connsiteY1" fmla="*/ 720352 h 2231048"/>
              <a:gd name="connsiteX2" fmla="*/ 253820 w 1033649"/>
              <a:gd name="connsiteY2" fmla="*/ 960382 h 2231048"/>
              <a:gd name="connsiteX3" fmla="*/ 236675 w 1033649"/>
              <a:gd name="connsiteY3" fmla="*/ 1107067 h 2231048"/>
              <a:gd name="connsiteX4" fmla="*/ 240485 w 1033649"/>
              <a:gd name="connsiteY4" fmla="*/ 1284232 h 2231048"/>
              <a:gd name="connsiteX5" fmla="*/ 274775 w 1033649"/>
              <a:gd name="connsiteY5" fmla="*/ 1495687 h 2231048"/>
              <a:gd name="connsiteX6" fmla="*/ 303350 w 1033649"/>
              <a:gd name="connsiteY6" fmla="*/ 1646182 h 2231048"/>
              <a:gd name="connsiteX7" fmla="*/ 291920 w 1033649"/>
              <a:gd name="connsiteY7" fmla="*/ 1790962 h 2231048"/>
              <a:gd name="connsiteX8" fmla="*/ 362405 w 1033649"/>
              <a:gd name="connsiteY8" fmla="*/ 2055757 h 2231048"/>
              <a:gd name="connsiteX9" fmla="*/ 330020 w 1033649"/>
              <a:gd name="connsiteY9" fmla="*/ 2122432 h 2231048"/>
              <a:gd name="connsiteX10" fmla="*/ 255725 w 1033649"/>
              <a:gd name="connsiteY10" fmla="*/ 2204347 h 2231048"/>
              <a:gd name="connsiteX11" fmla="*/ 350975 w 1033649"/>
              <a:gd name="connsiteY11" fmla="*/ 2221492 h 2231048"/>
              <a:gd name="connsiteX12" fmla="*/ 453845 w 1033649"/>
              <a:gd name="connsiteY12" fmla="*/ 2133862 h 2231048"/>
              <a:gd name="connsiteX13" fmla="*/ 438605 w 1033649"/>
              <a:gd name="connsiteY13" fmla="*/ 2019562 h 2231048"/>
              <a:gd name="connsiteX14" fmla="*/ 453845 w 1033649"/>
              <a:gd name="connsiteY14" fmla="*/ 1840492 h 2231048"/>
              <a:gd name="connsiteX15" fmla="*/ 446225 w 1033649"/>
              <a:gd name="connsiteY15" fmla="*/ 1585222 h 2231048"/>
              <a:gd name="connsiteX16" fmla="*/ 458364 w 1033649"/>
              <a:gd name="connsiteY16" fmla="*/ 1492369 h 2231048"/>
              <a:gd name="connsiteX17" fmla="*/ 469085 w 1033649"/>
              <a:gd name="connsiteY17" fmla="*/ 1177552 h 2231048"/>
              <a:gd name="connsiteX18" fmla="*/ 503375 w 1033649"/>
              <a:gd name="connsiteY18" fmla="*/ 1314712 h 2231048"/>
              <a:gd name="connsiteX19" fmla="*/ 537665 w 1033649"/>
              <a:gd name="connsiteY19" fmla="*/ 1509022 h 2231048"/>
              <a:gd name="connsiteX20" fmla="*/ 533855 w 1033649"/>
              <a:gd name="connsiteY20" fmla="*/ 1589032 h 2231048"/>
              <a:gd name="connsiteX21" fmla="*/ 522425 w 1033649"/>
              <a:gd name="connsiteY21" fmla="*/ 1760482 h 2231048"/>
              <a:gd name="connsiteX22" fmla="*/ 545285 w 1033649"/>
              <a:gd name="connsiteY22" fmla="*/ 1905262 h 2231048"/>
              <a:gd name="connsiteX23" fmla="*/ 522425 w 1033649"/>
              <a:gd name="connsiteY23" fmla="*/ 2065282 h 2231048"/>
              <a:gd name="connsiteX24" fmla="*/ 507185 w 1033649"/>
              <a:gd name="connsiteY24" fmla="*/ 2164342 h 2231048"/>
              <a:gd name="connsiteX25" fmla="*/ 610055 w 1033649"/>
              <a:gd name="connsiteY25" fmla="*/ 2231017 h 2231048"/>
              <a:gd name="connsiteX26" fmla="*/ 686255 w 1033649"/>
              <a:gd name="connsiteY26" fmla="*/ 2171962 h 2231048"/>
              <a:gd name="connsiteX27" fmla="*/ 598625 w 1033649"/>
              <a:gd name="connsiteY27" fmla="*/ 2095762 h 2231048"/>
              <a:gd name="connsiteX28" fmla="*/ 613865 w 1033649"/>
              <a:gd name="connsiteY28" fmla="*/ 1912882 h 2231048"/>
              <a:gd name="connsiteX29" fmla="*/ 659585 w 1033649"/>
              <a:gd name="connsiteY29" fmla="*/ 1676662 h 2231048"/>
              <a:gd name="connsiteX30" fmla="*/ 655775 w 1033649"/>
              <a:gd name="connsiteY30" fmla="*/ 1478542 h 2231048"/>
              <a:gd name="connsiteX31" fmla="*/ 678635 w 1033649"/>
              <a:gd name="connsiteY31" fmla="*/ 1272802 h 2231048"/>
              <a:gd name="connsiteX32" fmla="*/ 678635 w 1033649"/>
              <a:gd name="connsiteY32" fmla="*/ 1101352 h 2231048"/>
              <a:gd name="connsiteX33" fmla="*/ 602435 w 1033649"/>
              <a:gd name="connsiteY33" fmla="*/ 849892 h 2231048"/>
              <a:gd name="connsiteX34" fmla="*/ 642440 w 1033649"/>
              <a:gd name="connsiteY34" fmla="*/ 699397 h 2231048"/>
              <a:gd name="connsiteX35" fmla="*/ 644345 w 1033649"/>
              <a:gd name="connsiteY35" fmla="*/ 529852 h 2231048"/>
              <a:gd name="connsiteX36" fmla="*/ 728165 w 1033649"/>
              <a:gd name="connsiteY36" fmla="*/ 735592 h 2231048"/>
              <a:gd name="connsiteX37" fmla="*/ 735785 w 1033649"/>
              <a:gd name="connsiteY37" fmla="*/ 853702 h 2231048"/>
              <a:gd name="connsiteX38" fmla="*/ 842465 w 1033649"/>
              <a:gd name="connsiteY38" fmla="*/ 1059442 h 2231048"/>
              <a:gd name="connsiteX39" fmla="*/ 811985 w 1033649"/>
              <a:gd name="connsiteY39" fmla="*/ 1177552 h 2231048"/>
              <a:gd name="connsiteX40" fmla="*/ 811985 w 1033649"/>
              <a:gd name="connsiteY40" fmla="*/ 1249942 h 2231048"/>
              <a:gd name="connsiteX41" fmla="*/ 861515 w 1033649"/>
              <a:gd name="connsiteY41" fmla="*/ 1150882 h 2231048"/>
              <a:gd name="connsiteX42" fmla="*/ 872945 w 1033649"/>
              <a:gd name="connsiteY42" fmla="*/ 1305187 h 2231048"/>
              <a:gd name="connsiteX43" fmla="*/ 891995 w 1033649"/>
              <a:gd name="connsiteY43" fmla="*/ 1303282 h 2231048"/>
              <a:gd name="connsiteX44" fmla="*/ 891995 w 1033649"/>
              <a:gd name="connsiteY44" fmla="*/ 1166122 h 2231048"/>
              <a:gd name="connsiteX45" fmla="*/ 943430 w 1033649"/>
              <a:gd name="connsiteY45" fmla="*/ 1299472 h 2231048"/>
              <a:gd name="connsiteX46" fmla="*/ 956765 w 1033649"/>
              <a:gd name="connsiteY46" fmla="*/ 1284232 h 2231048"/>
              <a:gd name="connsiteX47" fmla="*/ 899615 w 1033649"/>
              <a:gd name="connsiteY47" fmla="*/ 1147072 h 2231048"/>
              <a:gd name="connsiteX48" fmla="*/ 1002485 w 1033649"/>
              <a:gd name="connsiteY48" fmla="*/ 1265182 h 2231048"/>
              <a:gd name="connsiteX49" fmla="*/ 1008200 w 1033649"/>
              <a:gd name="connsiteY49" fmla="*/ 1249942 h 2231048"/>
              <a:gd name="connsiteX50" fmla="*/ 914855 w 1033649"/>
              <a:gd name="connsiteY50" fmla="*/ 1143262 h 2231048"/>
              <a:gd name="connsiteX51" fmla="*/ 1029155 w 1033649"/>
              <a:gd name="connsiteY51" fmla="*/ 1217557 h 2231048"/>
              <a:gd name="connsiteX52" fmla="*/ 998675 w 1033649"/>
              <a:gd name="connsiteY52" fmla="*/ 1166122 h 2231048"/>
              <a:gd name="connsiteX53" fmla="*/ 905330 w 1033649"/>
              <a:gd name="connsiteY53" fmla="*/ 1057537 h 2231048"/>
              <a:gd name="connsiteX54" fmla="*/ 861515 w 1033649"/>
              <a:gd name="connsiteY54" fmla="*/ 937522 h 2231048"/>
              <a:gd name="connsiteX55" fmla="*/ 796745 w 1033649"/>
              <a:gd name="connsiteY55" fmla="*/ 716542 h 2231048"/>
              <a:gd name="connsiteX56" fmla="*/ 773885 w 1033649"/>
              <a:gd name="connsiteY56" fmla="*/ 503182 h 2231048"/>
              <a:gd name="connsiteX57" fmla="*/ 701495 w 1033649"/>
              <a:gd name="connsiteY57" fmla="*/ 385072 h 2231048"/>
              <a:gd name="connsiteX58" fmla="*/ 583385 w 1033649"/>
              <a:gd name="connsiteY58" fmla="*/ 335542 h 2231048"/>
              <a:gd name="connsiteX59" fmla="*/ 552905 w 1033649"/>
              <a:gd name="connsiteY59" fmla="*/ 263152 h 2231048"/>
              <a:gd name="connsiteX60" fmla="*/ 602435 w 1033649"/>
              <a:gd name="connsiteY60" fmla="*/ 186952 h 2231048"/>
              <a:gd name="connsiteX61" fmla="*/ 613865 w 1033649"/>
              <a:gd name="connsiteY61" fmla="*/ 80272 h 2231048"/>
              <a:gd name="connsiteX62" fmla="*/ 530045 w 1033649"/>
              <a:gd name="connsiteY62" fmla="*/ 4072 h 2231048"/>
              <a:gd name="connsiteX63" fmla="*/ 385265 w 1033649"/>
              <a:gd name="connsiteY63" fmla="*/ 21217 h 2231048"/>
              <a:gd name="connsiteX64" fmla="*/ 350975 w 1033649"/>
              <a:gd name="connsiteY64" fmla="*/ 112657 h 2231048"/>
              <a:gd name="connsiteX65" fmla="*/ 301445 w 1033649"/>
              <a:gd name="connsiteY65" fmla="*/ 175522 h 2231048"/>
              <a:gd name="connsiteX66" fmla="*/ 352880 w 1033649"/>
              <a:gd name="connsiteY66" fmla="*/ 186952 h 2231048"/>
              <a:gd name="connsiteX67" fmla="*/ 343355 w 1033649"/>
              <a:gd name="connsiteY67" fmla="*/ 228862 h 2231048"/>
              <a:gd name="connsiteX68" fmla="*/ 370025 w 1033649"/>
              <a:gd name="connsiteY68" fmla="*/ 274582 h 2231048"/>
              <a:gd name="connsiteX69" fmla="*/ 421460 w 1033649"/>
              <a:gd name="connsiteY69" fmla="*/ 266962 h 2231048"/>
              <a:gd name="connsiteX70" fmla="*/ 453845 w 1033649"/>
              <a:gd name="connsiteY70" fmla="*/ 308872 h 2231048"/>
              <a:gd name="connsiteX71" fmla="*/ 316685 w 1033649"/>
              <a:gd name="connsiteY71" fmla="*/ 377452 h 2231048"/>
              <a:gd name="connsiteX72" fmla="*/ 225245 w 1033649"/>
              <a:gd name="connsiteY72" fmla="*/ 426982 h 2231048"/>
              <a:gd name="connsiteX73" fmla="*/ 164285 w 1033649"/>
              <a:gd name="connsiteY73" fmla="*/ 739402 h 2231048"/>
              <a:gd name="connsiteX74" fmla="*/ 129995 w 1033649"/>
              <a:gd name="connsiteY74" fmla="*/ 815602 h 2231048"/>
              <a:gd name="connsiteX75" fmla="*/ 80465 w 1033649"/>
              <a:gd name="connsiteY75" fmla="*/ 1040392 h 2231048"/>
              <a:gd name="connsiteX76" fmla="*/ 30935 w 1033649"/>
              <a:gd name="connsiteY76" fmla="*/ 1116592 h 2231048"/>
              <a:gd name="connsiteX77" fmla="*/ 455 w 1033649"/>
              <a:gd name="connsiteY77" fmla="*/ 1246132 h 2231048"/>
              <a:gd name="connsiteX78" fmla="*/ 53795 w 1033649"/>
              <a:gd name="connsiteY78" fmla="*/ 1169932 h 2231048"/>
              <a:gd name="connsiteX79" fmla="*/ 19505 w 1033649"/>
              <a:gd name="connsiteY79" fmla="*/ 1303282 h 2231048"/>
              <a:gd name="connsiteX80" fmla="*/ 40460 w 1033649"/>
              <a:gd name="connsiteY80" fmla="*/ 1270897 h 2231048"/>
              <a:gd name="connsiteX81" fmla="*/ 69035 w 1033649"/>
              <a:gd name="connsiteY81" fmla="*/ 1185172 h 2231048"/>
              <a:gd name="connsiteX82" fmla="*/ 65225 w 1033649"/>
              <a:gd name="connsiteY82" fmla="*/ 1333762 h 2231048"/>
              <a:gd name="connsiteX83" fmla="*/ 74750 w 1033649"/>
              <a:gd name="connsiteY83" fmla="*/ 1297567 h 2231048"/>
              <a:gd name="connsiteX84" fmla="*/ 84275 w 1033649"/>
              <a:gd name="connsiteY84" fmla="*/ 1196602 h 2231048"/>
              <a:gd name="connsiteX85" fmla="*/ 95705 w 1033649"/>
              <a:gd name="connsiteY85" fmla="*/ 1280422 h 2231048"/>
              <a:gd name="connsiteX86" fmla="*/ 107135 w 1033649"/>
              <a:gd name="connsiteY86" fmla="*/ 1318522 h 2231048"/>
              <a:gd name="connsiteX87" fmla="*/ 107135 w 1033649"/>
              <a:gd name="connsiteY87" fmla="*/ 1183267 h 2231048"/>
              <a:gd name="connsiteX88" fmla="*/ 118565 w 1033649"/>
              <a:gd name="connsiteY88" fmla="*/ 1158502 h 2231048"/>
              <a:gd name="connsiteX89" fmla="*/ 156665 w 1033649"/>
              <a:gd name="connsiteY89" fmla="*/ 1238512 h 2231048"/>
              <a:gd name="connsiteX90" fmla="*/ 141425 w 1033649"/>
              <a:gd name="connsiteY90" fmla="*/ 1131832 h 2231048"/>
              <a:gd name="connsiteX91" fmla="*/ 122375 w 1033649"/>
              <a:gd name="connsiteY91" fmla="*/ 1074682 h 2231048"/>
              <a:gd name="connsiteX92" fmla="*/ 194765 w 1033649"/>
              <a:gd name="connsiteY92" fmla="*/ 933712 h 2231048"/>
              <a:gd name="connsiteX93" fmla="*/ 251915 w 1033649"/>
              <a:gd name="connsiteY93" fmla="*/ 743212 h 2231048"/>
              <a:gd name="connsiteX94" fmla="*/ 320495 w 1033649"/>
              <a:gd name="connsiteY94" fmla="*/ 506992 h 2231048"/>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537665 w 1033649"/>
              <a:gd name="connsiteY19" fmla="*/ 1509022 h 2231595"/>
              <a:gd name="connsiteX20" fmla="*/ 533855 w 1033649"/>
              <a:gd name="connsiteY20" fmla="*/ 1589032 h 2231595"/>
              <a:gd name="connsiteX21" fmla="*/ 522425 w 1033649"/>
              <a:gd name="connsiteY21" fmla="*/ 1760482 h 2231595"/>
              <a:gd name="connsiteX22" fmla="*/ 545285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537665 w 1033649"/>
              <a:gd name="connsiteY19" fmla="*/ 1509022 h 2231595"/>
              <a:gd name="connsiteX20" fmla="*/ 533855 w 1033649"/>
              <a:gd name="connsiteY20" fmla="*/ 1589032 h 2231595"/>
              <a:gd name="connsiteX21" fmla="*/ 522425 w 1033649"/>
              <a:gd name="connsiteY21" fmla="*/ 176048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537665 w 1033649"/>
              <a:gd name="connsiteY19" fmla="*/ 1509022 h 2231595"/>
              <a:gd name="connsiteX20" fmla="*/ 533855 w 1033649"/>
              <a:gd name="connsiteY20" fmla="*/ 1589032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33855 w 1033649"/>
              <a:gd name="connsiteY20" fmla="*/ 1589032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78635 w 1033649"/>
              <a:gd name="connsiteY31" fmla="*/ 127280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707210 w 1033649"/>
              <a:gd name="connsiteY31" fmla="*/ 1280422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678635 w 1033649"/>
              <a:gd name="connsiteY32" fmla="*/ 1101352 h 2231595"/>
              <a:gd name="connsiteX33" fmla="*/ 602435 w 1033649"/>
              <a:gd name="connsiteY33" fmla="*/ 849892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678635 w 1033649"/>
              <a:gd name="connsiteY32" fmla="*/ 1101352 h 2231595"/>
              <a:gd name="connsiteX33" fmla="*/ 673629 w 1033649"/>
              <a:gd name="connsiteY33" fmla="*/ 852289 h 2231595"/>
              <a:gd name="connsiteX34" fmla="*/ 602435 w 1033649"/>
              <a:gd name="connsiteY34" fmla="*/ 849892 h 2231595"/>
              <a:gd name="connsiteX35" fmla="*/ 642440 w 1033649"/>
              <a:gd name="connsiteY35" fmla="*/ 699397 h 2231595"/>
              <a:gd name="connsiteX36" fmla="*/ 644345 w 1033649"/>
              <a:gd name="connsiteY36" fmla="*/ 529852 h 2231595"/>
              <a:gd name="connsiteX37" fmla="*/ 728165 w 1033649"/>
              <a:gd name="connsiteY37" fmla="*/ 735592 h 2231595"/>
              <a:gd name="connsiteX38" fmla="*/ 735785 w 1033649"/>
              <a:gd name="connsiteY38" fmla="*/ 853702 h 2231595"/>
              <a:gd name="connsiteX39" fmla="*/ 842465 w 1033649"/>
              <a:gd name="connsiteY39" fmla="*/ 1059442 h 2231595"/>
              <a:gd name="connsiteX40" fmla="*/ 811985 w 1033649"/>
              <a:gd name="connsiteY40" fmla="*/ 1177552 h 2231595"/>
              <a:gd name="connsiteX41" fmla="*/ 811985 w 1033649"/>
              <a:gd name="connsiteY41" fmla="*/ 1249942 h 2231595"/>
              <a:gd name="connsiteX42" fmla="*/ 861515 w 1033649"/>
              <a:gd name="connsiteY42" fmla="*/ 1150882 h 2231595"/>
              <a:gd name="connsiteX43" fmla="*/ 872945 w 1033649"/>
              <a:gd name="connsiteY43" fmla="*/ 1305187 h 2231595"/>
              <a:gd name="connsiteX44" fmla="*/ 891995 w 1033649"/>
              <a:gd name="connsiteY44" fmla="*/ 1303282 h 2231595"/>
              <a:gd name="connsiteX45" fmla="*/ 891995 w 1033649"/>
              <a:gd name="connsiteY45" fmla="*/ 1166122 h 2231595"/>
              <a:gd name="connsiteX46" fmla="*/ 943430 w 1033649"/>
              <a:gd name="connsiteY46" fmla="*/ 1299472 h 2231595"/>
              <a:gd name="connsiteX47" fmla="*/ 956765 w 1033649"/>
              <a:gd name="connsiteY47" fmla="*/ 1284232 h 2231595"/>
              <a:gd name="connsiteX48" fmla="*/ 899615 w 1033649"/>
              <a:gd name="connsiteY48" fmla="*/ 1147072 h 2231595"/>
              <a:gd name="connsiteX49" fmla="*/ 1002485 w 1033649"/>
              <a:gd name="connsiteY49" fmla="*/ 1265182 h 2231595"/>
              <a:gd name="connsiteX50" fmla="*/ 1008200 w 1033649"/>
              <a:gd name="connsiteY50" fmla="*/ 1249942 h 2231595"/>
              <a:gd name="connsiteX51" fmla="*/ 914855 w 1033649"/>
              <a:gd name="connsiteY51" fmla="*/ 1143262 h 2231595"/>
              <a:gd name="connsiteX52" fmla="*/ 1029155 w 1033649"/>
              <a:gd name="connsiteY52" fmla="*/ 1217557 h 2231595"/>
              <a:gd name="connsiteX53" fmla="*/ 998675 w 1033649"/>
              <a:gd name="connsiteY53" fmla="*/ 1166122 h 2231595"/>
              <a:gd name="connsiteX54" fmla="*/ 905330 w 1033649"/>
              <a:gd name="connsiteY54" fmla="*/ 1057537 h 2231595"/>
              <a:gd name="connsiteX55" fmla="*/ 861515 w 1033649"/>
              <a:gd name="connsiteY55" fmla="*/ 937522 h 2231595"/>
              <a:gd name="connsiteX56" fmla="*/ 796745 w 1033649"/>
              <a:gd name="connsiteY56" fmla="*/ 716542 h 2231595"/>
              <a:gd name="connsiteX57" fmla="*/ 773885 w 1033649"/>
              <a:gd name="connsiteY57" fmla="*/ 503182 h 2231595"/>
              <a:gd name="connsiteX58" fmla="*/ 701495 w 1033649"/>
              <a:gd name="connsiteY58" fmla="*/ 385072 h 2231595"/>
              <a:gd name="connsiteX59" fmla="*/ 583385 w 1033649"/>
              <a:gd name="connsiteY59" fmla="*/ 335542 h 2231595"/>
              <a:gd name="connsiteX60" fmla="*/ 552905 w 1033649"/>
              <a:gd name="connsiteY60" fmla="*/ 263152 h 2231595"/>
              <a:gd name="connsiteX61" fmla="*/ 602435 w 1033649"/>
              <a:gd name="connsiteY61" fmla="*/ 186952 h 2231595"/>
              <a:gd name="connsiteX62" fmla="*/ 613865 w 1033649"/>
              <a:gd name="connsiteY62" fmla="*/ 80272 h 2231595"/>
              <a:gd name="connsiteX63" fmla="*/ 530045 w 1033649"/>
              <a:gd name="connsiteY63" fmla="*/ 4072 h 2231595"/>
              <a:gd name="connsiteX64" fmla="*/ 385265 w 1033649"/>
              <a:gd name="connsiteY64" fmla="*/ 21217 h 2231595"/>
              <a:gd name="connsiteX65" fmla="*/ 350975 w 1033649"/>
              <a:gd name="connsiteY65" fmla="*/ 112657 h 2231595"/>
              <a:gd name="connsiteX66" fmla="*/ 301445 w 1033649"/>
              <a:gd name="connsiteY66" fmla="*/ 175522 h 2231595"/>
              <a:gd name="connsiteX67" fmla="*/ 352880 w 1033649"/>
              <a:gd name="connsiteY67" fmla="*/ 186952 h 2231595"/>
              <a:gd name="connsiteX68" fmla="*/ 343355 w 1033649"/>
              <a:gd name="connsiteY68" fmla="*/ 228862 h 2231595"/>
              <a:gd name="connsiteX69" fmla="*/ 370025 w 1033649"/>
              <a:gd name="connsiteY69" fmla="*/ 274582 h 2231595"/>
              <a:gd name="connsiteX70" fmla="*/ 421460 w 1033649"/>
              <a:gd name="connsiteY70" fmla="*/ 266962 h 2231595"/>
              <a:gd name="connsiteX71" fmla="*/ 453845 w 1033649"/>
              <a:gd name="connsiteY71" fmla="*/ 308872 h 2231595"/>
              <a:gd name="connsiteX72" fmla="*/ 316685 w 1033649"/>
              <a:gd name="connsiteY72" fmla="*/ 377452 h 2231595"/>
              <a:gd name="connsiteX73" fmla="*/ 225245 w 1033649"/>
              <a:gd name="connsiteY73" fmla="*/ 426982 h 2231595"/>
              <a:gd name="connsiteX74" fmla="*/ 164285 w 1033649"/>
              <a:gd name="connsiteY74" fmla="*/ 739402 h 2231595"/>
              <a:gd name="connsiteX75" fmla="*/ 129995 w 1033649"/>
              <a:gd name="connsiteY75" fmla="*/ 815602 h 2231595"/>
              <a:gd name="connsiteX76" fmla="*/ 80465 w 1033649"/>
              <a:gd name="connsiteY76" fmla="*/ 1040392 h 2231595"/>
              <a:gd name="connsiteX77" fmla="*/ 30935 w 1033649"/>
              <a:gd name="connsiteY77" fmla="*/ 1116592 h 2231595"/>
              <a:gd name="connsiteX78" fmla="*/ 455 w 1033649"/>
              <a:gd name="connsiteY78" fmla="*/ 1246132 h 2231595"/>
              <a:gd name="connsiteX79" fmla="*/ 53795 w 1033649"/>
              <a:gd name="connsiteY79" fmla="*/ 1169932 h 2231595"/>
              <a:gd name="connsiteX80" fmla="*/ 19505 w 1033649"/>
              <a:gd name="connsiteY80" fmla="*/ 1303282 h 2231595"/>
              <a:gd name="connsiteX81" fmla="*/ 40460 w 1033649"/>
              <a:gd name="connsiteY81" fmla="*/ 1270897 h 2231595"/>
              <a:gd name="connsiteX82" fmla="*/ 69035 w 1033649"/>
              <a:gd name="connsiteY82" fmla="*/ 1185172 h 2231595"/>
              <a:gd name="connsiteX83" fmla="*/ 65225 w 1033649"/>
              <a:gd name="connsiteY83" fmla="*/ 1333762 h 2231595"/>
              <a:gd name="connsiteX84" fmla="*/ 74750 w 1033649"/>
              <a:gd name="connsiteY84" fmla="*/ 1297567 h 2231595"/>
              <a:gd name="connsiteX85" fmla="*/ 84275 w 1033649"/>
              <a:gd name="connsiteY85" fmla="*/ 1196602 h 2231595"/>
              <a:gd name="connsiteX86" fmla="*/ 95705 w 1033649"/>
              <a:gd name="connsiteY86" fmla="*/ 1280422 h 2231595"/>
              <a:gd name="connsiteX87" fmla="*/ 107135 w 1033649"/>
              <a:gd name="connsiteY87" fmla="*/ 1318522 h 2231595"/>
              <a:gd name="connsiteX88" fmla="*/ 107135 w 1033649"/>
              <a:gd name="connsiteY88" fmla="*/ 1183267 h 2231595"/>
              <a:gd name="connsiteX89" fmla="*/ 118565 w 1033649"/>
              <a:gd name="connsiteY89" fmla="*/ 1158502 h 2231595"/>
              <a:gd name="connsiteX90" fmla="*/ 156665 w 1033649"/>
              <a:gd name="connsiteY90" fmla="*/ 1238512 h 2231595"/>
              <a:gd name="connsiteX91" fmla="*/ 141425 w 1033649"/>
              <a:gd name="connsiteY91" fmla="*/ 1131832 h 2231595"/>
              <a:gd name="connsiteX92" fmla="*/ 122375 w 1033649"/>
              <a:gd name="connsiteY92" fmla="*/ 1074682 h 2231595"/>
              <a:gd name="connsiteX93" fmla="*/ 194765 w 1033649"/>
              <a:gd name="connsiteY93" fmla="*/ 933712 h 2231595"/>
              <a:gd name="connsiteX94" fmla="*/ 251915 w 1033649"/>
              <a:gd name="connsiteY94" fmla="*/ 743212 h 2231595"/>
              <a:gd name="connsiteX95" fmla="*/ 320495 w 1033649"/>
              <a:gd name="connsiteY95"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02435 w 1033649"/>
              <a:gd name="connsiteY34" fmla="*/ 849892 h 2231595"/>
              <a:gd name="connsiteX35" fmla="*/ 642440 w 1033649"/>
              <a:gd name="connsiteY35" fmla="*/ 699397 h 2231595"/>
              <a:gd name="connsiteX36" fmla="*/ 644345 w 1033649"/>
              <a:gd name="connsiteY36" fmla="*/ 529852 h 2231595"/>
              <a:gd name="connsiteX37" fmla="*/ 728165 w 1033649"/>
              <a:gd name="connsiteY37" fmla="*/ 735592 h 2231595"/>
              <a:gd name="connsiteX38" fmla="*/ 735785 w 1033649"/>
              <a:gd name="connsiteY38" fmla="*/ 853702 h 2231595"/>
              <a:gd name="connsiteX39" fmla="*/ 842465 w 1033649"/>
              <a:gd name="connsiteY39" fmla="*/ 1059442 h 2231595"/>
              <a:gd name="connsiteX40" fmla="*/ 811985 w 1033649"/>
              <a:gd name="connsiteY40" fmla="*/ 1177552 h 2231595"/>
              <a:gd name="connsiteX41" fmla="*/ 811985 w 1033649"/>
              <a:gd name="connsiteY41" fmla="*/ 1249942 h 2231595"/>
              <a:gd name="connsiteX42" fmla="*/ 861515 w 1033649"/>
              <a:gd name="connsiteY42" fmla="*/ 1150882 h 2231595"/>
              <a:gd name="connsiteX43" fmla="*/ 872945 w 1033649"/>
              <a:gd name="connsiteY43" fmla="*/ 1305187 h 2231595"/>
              <a:gd name="connsiteX44" fmla="*/ 891995 w 1033649"/>
              <a:gd name="connsiteY44" fmla="*/ 1303282 h 2231595"/>
              <a:gd name="connsiteX45" fmla="*/ 891995 w 1033649"/>
              <a:gd name="connsiteY45" fmla="*/ 1166122 h 2231595"/>
              <a:gd name="connsiteX46" fmla="*/ 943430 w 1033649"/>
              <a:gd name="connsiteY46" fmla="*/ 1299472 h 2231595"/>
              <a:gd name="connsiteX47" fmla="*/ 956765 w 1033649"/>
              <a:gd name="connsiteY47" fmla="*/ 1284232 h 2231595"/>
              <a:gd name="connsiteX48" fmla="*/ 899615 w 1033649"/>
              <a:gd name="connsiteY48" fmla="*/ 1147072 h 2231595"/>
              <a:gd name="connsiteX49" fmla="*/ 1002485 w 1033649"/>
              <a:gd name="connsiteY49" fmla="*/ 1265182 h 2231595"/>
              <a:gd name="connsiteX50" fmla="*/ 1008200 w 1033649"/>
              <a:gd name="connsiteY50" fmla="*/ 1249942 h 2231595"/>
              <a:gd name="connsiteX51" fmla="*/ 914855 w 1033649"/>
              <a:gd name="connsiteY51" fmla="*/ 1143262 h 2231595"/>
              <a:gd name="connsiteX52" fmla="*/ 1029155 w 1033649"/>
              <a:gd name="connsiteY52" fmla="*/ 1217557 h 2231595"/>
              <a:gd name="connsiteX53" fmla="*/ 998675 w 1033649"/>
              <a:gd name="connsiteY53" fmla="*/ 1166122 h 2231595"/>
              <a:gd name="connsiteX54" fmla="*/ 905330 w 1033649"/>
              <a:gd name="connsiteY54" fmla="*/ 1057537 h 2231595"/>
              <a:gd name="connsiteX55" fmla="*/ 861515 w 1033649"/>
              <a:gd name="connsiteY55" fmla="*/ 937522 h 2231595"/>
              <a:gd name="connsiteX56" fmla="*/ 796745 w 1033649"/>
              <a:gd name="connsiteY56" fmla="*/ 716542 h 2231595"/>
              <a:gd name="connsiteX57" fmla="*/ 773885 w 1033649"/>
              <a:gd name="connsiteY57" fmla="*/ 503182 h 2231595"/>
              <a:gd name="connsiteX58" fmla="*/ 701495 w 1033649"/>
              <a:gd name="connsiteY58" fmla="*/ 385072 h 2231595"/>
              <a:gd name="connsiteX59" fmla="*/ 583385 w 1033649"/>
              <a:gd name="connsiteY59" fmla="*/ 335542 h 2231595"/>
              <a:gd name="connsiteX60" fmla="*/ 552905 w 1033649"/>
              <a:gd name="connsiteY60" fmla="*/ 263152 h 2231595"/>
              <a:gd name="connsiteX61" fmla="*/ 602435 w 1033649"/>
              <a:gd name="connsiteY61" fmla="*/ 186952 h 2231595"/>
              <a:gd name="connsiteX62" fmla="*/ 613865 w 1033649"/>
              <a:gd name="connsiteY62" fmla="*/ 80272 h 2231595"/>
              <a:gd name="connsiteX63" fmla="*/ 530045 w 1033649"/>
              <a:gd name="connsiteY63" fmla="*/ 4072 h 2231595"/>
              <a:gd name="connsiteX64" fmla="*/ 385265 w 1033649"/>
              <a:gd name="connsiteY64" fmla="*/ 21217 h 2231595"/>
              <a:gd name="connsiteX65" fmla="*/ 350975 w 1033649"/>
              <a:gd name="connsiteY65" fmla="*/ 112657 h 2231595"/>
              <a:gd name="connsiteX66" fmla="*/ 301445 w 1033649"/>
              <a:gd name="connsiteY66" fmla="*/ 175522 h 2231595"/>
              <a:gd name="connsiteX67" fmla="*/ 352880 w 1033649"/>
              <a:gd name="connsiteY67" fmla="*/ 186952 h 2231595"/>
              <a:gd name="connsiteX68" fmla="*/ 343355 w 1033649"/>
              <a:gd name="connsiteY68" fmla="*/ 228862 h 2231595"/>
              <a:gd name="connsiteX69" fmla="*/ 370025 w 1033649"/>
              <a:gd name="connsiteY69" fmla="*/ 274582 h 2231595"/>
              <a:gd name="connsiteX70" fmla="*/ 421460 w 1033649"/>
              <a:gd name="connsiteY70" fmla="*/ 266962 h 2231595"/>
              <a:gd name="connsiteX71" fmla="*/ 453845 w 1033649"/>
              <a:gd name="connsiteY71" fmla="*/ 308872 h 2231595"/>
              <a:gd name="connsiteX72" fmla="*/ 316685 w 1033649"/>
              <a:gd name="connsiteY72" fmla="*/ 377452 h 2231595"/>
              <a:gd name="connsiteX73" fmla="*/ 225245 w 1033649"/>
              <a:gd name="connsiteY73" fmla="*/ 426982 h 2231595"/>
              <a:gd name="connsiteX74" fmla="*/ 164285 w 1033649"/>
              <a:gd name="connsiteY74" fmla="*/ 739402 h 2231595"/>
              <a:gd name="connsiteX75" fmla="*/ 129995 w 1033649"/>
              <a:gd name="connsiteY75" fmla="*/ 815602 h 2231595"/>
              <a:gd name="connsiteX76" fmla="*/ 80465 w 1033649"/>
              <a:gd name="connsiteY76" fmla="*/ 1040392 h 2231595"/>
              <a:gd name="connsiteX77" fmla="*/ 30935 w 1033649"/>
              <a:gd name="connsiteY77" fmla="*/ 1116592 h 2231595"/>
              <a:gd name="connsiteX78" fmla="*/ 455 w 1033649"/>
              <a:gd name="connsiteY78" fmla="*/ 1246132 h 2231595"/>
              <a:gd name="connsiteX79" fmla="*/ 53795 w 1033649"/>
              <a:gd name="connsiteY79" fmla="*/ 1169932 h 2231595"/>
              <a:gd name="connsiteX80" fmla="*/ 19505 w 1033649"/>
              <a:gd name="connsiteY80" fmla="*/ 1303282 h 2231595"/>
              <a:gd name="connsiteX81" fmla="*/ 40460 w 1033649"/>
              <a:gd name="connsiteY81" fmla="*/ 1270897 h 2231595"/>
              <a:gd name="connsiteX82" fmla="*/ 69035 w 1033649"/>
              <a:gd name="connsiteY82" fmla="*/ 1185172 h 2231595"/>
              <a:gd name="connsiteX83" fmla="*/ 65225 w 1033649"/>
              <a:gd name="connsiteY83" fmla="*/ 1333762 h 2231595"/>
              <a:gd name="connsiteX84" fmla="*/ 74750 w 1033649"/>
              <a:gd name="connsiteY84" fmla="*/ 1297567 h 2231595"/>
              <a:gd name="connsiteX85" fmla="*/ 84275 w 1033649"/>
              <a:gd name="connsiteY85" fmla="*/ 1196602 h 2231595"/>
              <a:gd name="connsiteX86" fmla="*/ 95705 w 1033649"/>
              <a:gd name="connsiteY86" fmla="*/ 1280422 h 2231595"/>
              <a:gd name="connsiteX87" fmla="*/ 107135 w 1033649"/>
              <a:gd name="connsiteY87" fmla="*/ 1318522 h 2231595"/>
              <a:gd name="connsiteX88" fmla="*/ 107135 w 1033649"/>
              <a:gd name="connsiteY88" fmla="*/ 1183267 h 2231595"/>
              <a:gd name="connsiteX89" fmla="*/ 118565 w 1033649"/>
              <a:gd name="connsiteY89" fmla="*/ 1158502 h 2231595"/>
              <a:gd name="connsiteX90" fmla="*/ 156665 w 1033649"/>
              <a:gd name="connsiteY90" fmla="*/ 1238512 h 2231595"/>
              <a:gd name="connsiteX91" fmla="*/ 141425 w 1033649"/>
              <a:gd name="connsiteY91" fmla="*/ 1131832 h 2231595"/>
              <a:gd name="connsiteX92" fmla="*/ 122375 w 1033649"/>
              <a:gd name="connsiteY92" fmla="*/ 1074682 h 2231595"/>
              <a:gd name="connsiteX93" fmla="*/ 194765 w 1033649"/>
              <a:gd name="connsiteY93" fmla="*/ 933712 h 2231595"/>
              <a:gd name="connsiteX94" fmla="*/ 251915 w 1033649"/>
              <a:gd name="connsiteY94" fmla="*/ 743212 h 2231595"/>
              <a:gd name="connsiteX95" fmla="*/ 320495 w 1033649"/>
              <a:gd name="connsiteY95"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728165 w 1033649"/>
              <a:gd name="connsiteY36" fmla="*/ 73559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5785 w 1033649"/>
              <a:gd name="connsiteY37" fmla="*/ 85370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3880 w 1033649"/>
              <a:gd name="connsiteY37" fmla="*/ 884182 h 2231595"/>
              <a:gd name="connsiteX38" fmla="*/ 842465 w 1033649"/>
              <a:gd name="connsiteY38" fmla="*/ 105944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3880 w 1033649"/>
              <a:gd name="connsiteY37" fmla="*/ 884182 h 2231595"/>
              <a:gd name="connsiteX38" fmla="*/ 815795 w 1033649"/>
              <a:gd name="connsiteY38" fmla="*/ 106325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64285 w 1033649"/>
              <a:gd name="connsiteY73" fmla="*/ 739402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3880 w 1033649"/>
              <a:gd name="connsiteY37" fmla="*/ 884182 h 2231595"/>
              <a:gd name="connsiteX38" fmla="*/ 815795 w 1033649"/>
              <a:gd name="connsiteY38" fmla="*/ 106325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41425 w 1033649"/>
              <a:gd name="connsiteY73" fmla="*/ 627007 h 2231595"/>
              <a:gd name="connsiteX74" fmla="*/ 129995 w 1033649"/>
              <a:gd name="connsiteY74" fmla="*/ 81560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95 w 1033649"/>
              <a:gd name="connsiteY0" fmla="*/ 506992 h 2231595"/>
              <a:gd name="connsiteX1" fmla="*/ 297635 w 1033649"/>
              <a:gd name="connsiteY1" fmla="*/ 720352 h 2231595"/>
              <a:gd name="connsiteX2" fmla="*/ 253820 w 1033649"/>
              <a:gd name="connsiteY2" fmla="*/ 960382 h 2231595"/>
              <a:gd name="connsiteX3" fmla="*/ 236675 w 1033649"/>
              <a:gd name="connsiteY3" fmla="*/ 1107067 h 2231595"/>
              <a:gd name="connsiteX4" fmla="*/ 240485 w 1033649"/>
              <a:gd name="connsiteY4" fmla="*/ 1284232 h 2231595"/>
              <a:gd name="connsiteX5" fmla="*/ 274775 w 1033649"/>
              <a:gd name="connsiteY5" fmla="*/ 1495687 h 2231595"/>
              <a:gd name="connsiteX6" fmla="*/ 303350 w 1033649"/>
              <a:gd name="connsiteY6" fmla="*/ 1646182 h 2231595"/>
              <a:gd name="connsiteX7" fmla="*/ 291920 w 1033649"/>
              <a:gd name="connsiteY7" fmla="*/ 1790962 h 2231595"/>
              <a:gd name="connsiteX8" fmla="*/ 362405 w 1033649"/>
              <a:gd name="connsiteY8" fmla="*/ 2055757 h 2231595"/>
              <a:gd name="connsiteX9" fmla="*/ 330020 w 1033649"/>
              <a:gd name="connsiteY9" fmla="*/ 2122432 h 2231595"/>
              <a:gd name="connsiteX10" fmla="*/ 255725 w 1033649"/>
              <a:gd name="connsiteY10" fmla="*/ 2204347 h 2231595"/>
              <a:gd name="connsiteX11" fmla="*/ 350975 w 1033649"/>
              <a:gd name="connsiteY11" fmla="*/ 2221492 h 2231595"/>
              <a:gd name="connsiteX12" fmla="*/ 453845 w 1033649"/>
              <a:gd name="connsiteY12" fmla="*/ 2133862 h 2231595"/>
              <a:gd name="connsiteX13" fmla="*/ 438605 w 1033649"/>
              <a:gd name="connsiteY13" fmla="*/ 2019562 h 2231595"/>
              <a:gd name="connsiteX14" fmla="*/ 453845 w 1033649"/>
              <a:gd name="connsiteY14" fmla="*/ 1840492 h 2231595"/>
              <a:gd name="connsiteX15" fmla="*/ 446225 w 1033649"/>
              <a:gd name="connsiteY15" fmla="*/ 1585222 h 2231595"/>
              <a:gd name="connsiteX16" fmla="*/ 458364 w 1033649"/>
              <a:gd name="connsiteY16" fmla="*/ 1492369 h 2231595"/>
              <a:gd name="connsiteX17" fmla="*/ 469085 w 1033649"/>
              <a:gd name="connsiteY17" fmla="*/ 1177552 h 2231595"/>
              <a:gd name="connsiteX18" fmla="*/ 503375 w 1033649"/>
              <a:gd name="connsiteY18" fmla="*/ 1314712 h 2231595"/>
              <a:gd name="connsiteX19" fmla="*/ 497660 w 1033649"/>
              <a:gd name="connsiteY19" fmla="*/ 1529977 h 2231595"/>
              <a:gd name="connsiteX20" fmla="*/ 503375 w 1033649"/>
              <a:gd name="connsiteY20" fmla="*/ 1606177 h 2231595"/>
              <a:gd name="connsiteX21" fmla="*/ 490040 w 1033649"/>
              <a:gd name="connsiteY21" fmla="*/ 1741432 h 2231595"/>
              <a:gd name="connsiteX22" fmla="*/ 509090 w 1033649"/>
              <a:gd name="connsiteY22" fmla="*/ 1905262 h 2231595"/>
              <a:gd name="connsiteX23" fmla="*/ 522425 w 1033649"/>
              <a:gd name="connsiteY23" fmla="*/ 2065282 h 2231595"/>
              <a:gd name="connsiteX24" fmla="*/ 507185 w 1033649"/>
              <a:gd name="connsiteY24" fmla="*/ 2164342 h 2231595"/>
              <a:gd name="connsiteX25" fmla="*/ 610055 w 1033649"/>
              <a:gd name="connsiteY25" fmla="*/ 2231017 h 2231595"/>
              <a:gd name="connsiteX26" fmla="*/ 699590 w 1033649"/>
              <a:gd name="connsiteY26" fmla="*/ 2191012 h 2231595"/>
              <a:gd name="connsiteX27" fmla="*/ 598625 w 1033649"/>
              <a:gd name="connsiteY27" fmla="*/ 2095762 h 2231595"/>
              <a:gd name="connsiteX28" fmla="*/ 613865 w 1033649"/>
              <a:gd name="connsiteY28" fmla="*/ 1912882 h 2231595"/>
              <a:gd name="connsiteX29" fmla="*/ 659585 w 1033649"/>
              <a:gd name="connsiteY29" fmla="*/ 1676662 h 2231595"/>
              <a:gd name="connsiteX30" fmla="*/ 655775 w 1033649"/>
              <a:gd name="connsiteY30" fmla="*/ 1478542 h 2231595"/>
              <a:gd name="connsiteX31" fmla="*/ 695780 w 1033649"/>
              <a:gd name="connsiteY31" fmla="*/ 1278517 h 2231595"/>
              <a:gd name="connsiteX32" fmla="*/ 712925 w 1033649"/>
              <a:gd name="connsiteY32" fmla="*/ 1107067 h 2231595"/>
              <a:gd name="connsiteX33" fmla="*/ 673629 w 1033649"/>
              <a:gd name="connsiteY33" fmla="*/ 852289 h 2231595"/>
              <a:gd name="connsiteX34" fmla="*/ 642440 w 1033649"/>
              <a:gd name="connsiteY34" fmla="*/ 699397 h 2231595"/>
              <a:gd name="connsiteX35" fmla="*/ 644345 w 1033649"/>
              <a:gd name="connsiteY35" fmla="*/ 529852 h 2231595"/>
              <a:gd name="connsiteX36" fmla="*/ 676730 w 1033649"/>
              <a:gd name="connsiteY36" fmla="*/ 727972 h 2231595"/>
              <a:gd name="connsiteX37" fmla="*/ 733880 w 1033649"/>
              <a:gd name="connsiteY37" fmla="*/ 884182 h 2231595"/>
              <a:gd name="connsiteX38" fmla="*/ 815795 w 1033649"/>
              <a:gd name="connsiteY38" fmla="*/ 1063252 h 2231595"/>
              <a:gd name="connsiteX39" fmla="*/ 811985 w 1033649"/>
              <a:gd name="connsiteY39" fmla="*/ 1177552 h 2231595"/>
              <a:gd name="connsiteX40" fmla="*/ 811985 w 1033649"/>
              <a:gd name="connsiteY40" fmla="*/ 1249942 h 2231595"/>
              <a:gd name="connsiteX41" fmla="*/ 861515 w 1033649"/>
              <a:gd name="connsiteY41" fmla="*/ 1150882 h 2231595"/>
              <a:gd name="connsiteX42" fmla="*/ 872945 w 1033649"/>
              <a:gd name="connsiteY42" fmla="*/ 1305187 h 2231595"/>
              <a:gd name="connsiteX43" fmla="*/ 891995 w 1033649"/>
              <a:gd name="connsiteY43" fmla="*/ 1303282 h 2231595"/>
              <a:gd name="connsiteX44" fmla="*/ 891995 w 1033649"/>
              <a:gd name="connsiteY44" fmla="*/ 1166122 h 2231595"/>
              <a:gd name="connsiteX45" fmla="*/ 943430 w 1033649"/>
              <a:gd name="connsiteY45" fmla="*/ 1299472 h 2231595"/>
              <a:gd name="connsiteX46" fmla="*/ 956765 w 1033649"/>
              <a:gd name="connsiteY46" fmla="*/ 1284232 h 2231595"/>
              <a:gd name="connsiteX47" fmla="*/ 899615 w 1033649"/>
              <a:gd name="connsiteY47" fmla="*/ 1147072 h 2231595"/>
              <a:gd name="connsiteX48" fmla="*/ 1002485 w 1033649"/>
              <a:gd name="connsiteY48" fmla="*/ 1265182 h 2231595"/>
              <a:gd name="connsiteX49" fmla="*/ 1008200 w 1033649"/>
              <a:gd name="connsiteY49" fmla="*/ 1249942 h 2231595"/>
              <a:gd name="connsiteX50" fmla="*/ 914855 w 1033649"/>
              <a:gd name="connsiteY50" fmla="*/ 1143262 h 2231595"/>
              <a:gd name="connsiteX51" fmla="*/ 1029155 w 1033649"/>
              <a:gd name="connsiteY51" fmla="*/ 1217557 h 2231595"/>
              <a:gd name="connsiteX52" fmla="*/ 998675 w 1033649"/>
              <a:gd name="connsiteY52" fmla="*/ 1166122 h 2231595"/>
              <a:gd name="connsiteX53" fmla="*/ 905330 w 1033649"/>
              <a:gd name="connsiteY53" fmla="*/ 1057537 h 2231595"/>
              <a:gd name="connsiteX54" fmla="*/ 861515 w 1033649"/>
              <a:gd name="connsiteY54" fmla="*/ 937522 h 2231595"/>
              <a:gd name="connsiteX55" fmla="*/ 796745 w 1033649"/>
              <a:gd name="connsiteY55" fmla="*/ 716542 h 2231595"/>
              <a:gd name="connsiteX56" fmla="*/ 773885 w 1033649"/>
              <a:gd name="connsiteY56" fmla="*/ 503182 h 2231595"/>
              <a:gd name="connsiteX57" fmla="*/ 701495 w 1033649"/>
              <a:gd name="connsiteY57" fmla="*/ 385072 h 2231595"/>
              <a:gd name="connsiteX58" fmla="*/ 583385 w 1033649"/>
              <a:gd name="connsiteY58" fmla="*/ 335542 h 2231595"/>
              <a:gd name="connsiteX59" fmla="*/ 552905 w 1033649"/>
              <a:gd name="connsiteY59" fmla="*/ 263152 h 2231595"/>
              <a:gd name="connsiteX60" fmla="*/ 602435 w 1033649"/>
              <a:gd name="connsiteY60" fmla="*/ 186952 h 2231595"/>
              <a:gd name="connsiteX61" fmla="*/ 613865 w 1033649"/>
              <a:gd name="connsiteY61" fmla="*/ 80272 h 2231595"/>
              <a:gd name="connsiteX62" fmla="*/ 530045 w 1033649"/>
              <a:gd name="connsiteY62" fmla="*/ 4072 h 2231595"/>
              <a:gd name="connsiteX63" fmla="*/ 385265 w 1033649"/>
              <a:gd name="connsiteY63" fmla="*/ 21217 h 2231595"/>
              <a:gd name="connsiteX64" fmla="*/ 350975 w 1033649"/>
              <a:gd name="connsiteY64" fmla="*/ 112657 h 2231595"/>
              <a:gd name="connsiteX65" fmla="*/ 301445 w 1033649"/>
              <a:gd name="connsiteY65" fmla="*/ 175522 h 2231595"/>
              <a:gd name="connsiteX66" fmla="*/ 352880 w 1033649"/>
              <a:gd name="connsiteY66" fmla="*/ 186952 h 2231595"/>
              <a:gd name="connsiteX67" fmla="*/ 343355 w 1033649"/>
              <a:gd name="connsiteY67" fmla="*/ 228862 h 2231595"/>
              <a:gd name="connsiteX68" fmla="*/ 370025 w 1033649"/>
              <a:gd name="connsiteY68" fmla="*/ 274582 h 2231595"/>
              <a:gd name="connsiteX69" fmla="*/ 421460 w 1033649"/>
              <a:gd name="connsiteY69" fmla="*/ 266962 h 2231595"/>
              <a:gd name="connsiteX70" fmla="*/ 453845 w 1033649"/>
              <a:gd name="connsiteY70" fmla="*/ 308872 h 2231595"/>
              <a:gd name="connsiteX71" fmla="*/ 316685 w 1033649"/>
              <a:gd name="connsiteY71" fmla="*/ 377452 h 2231595"/>
              <a:gd name="connsiteX72" fmla="*/ 225245 w 1033649"/>
              <a:gd name="connsiteY72" fmla="*/ 426982 h 2231595"/>
              <a:gd name="connsiteX73" fmla="*/ 141425 w 1033649"/>
              <a:gd name="connsiteY73" fmla="*/ 627007 h 2231595"/>
              <a:gd name="connsiteX74" fmla="*/ 137615 w 1033649"/>
              <a:gd name="connsiteY74" fmla="*/ 773692 h 2231595"/>
              <a:gd name="connsiteX75" fmla="*/ 80465 w 1033649"/>
              <a:gd name="connsiteY75" fmla="*/ 1040392 h 2231595"/>
              <a:gd name="connsiteX76" fmla="*/ 30935 w 1033649"/>
              <a:gd name="connsiteY76" fmla="*/ 1116592 h 2231595"/>
              <a:gd name="connsiteX77" fmla="*/ 455 w 1033649"/>
              <a:gd name="connsiteY77" fmla="*/ 1246132 h 2231595"/>
              <a:gd name="connsiteX78" fmla="*/ 53795 w 1033649"/>
              <a:gd name="connsiteY78" fmla="*/ 1169932 h 2231595"/>
              <a:gd name="connsiteX79" fmla="*/ 19505 w 1033649"/>
              <a:gd name="connsiteY79" fmla="*/ 1303282 h 2231595"/>
              <a:gd name="connsiteX80" fmla="*/ 40460 w 1033649"/>
              <a:gd name="connsiteY80" fmla="*/ 1270897 h 2231595"/>
              <a:gd name="connsiteX81" fmla="*/ 69035 w 1033649"/>
              <a:gd name="connsiteY81" fmla="*/ 1185172 h 2231595"/>
              <a:gd name="connsiteX82" fmla="*/ 65225 w 1033649"/>
              <a:gd name="connsiteY82" fmla="*/ 1333762 h 2231595"/>
              <a:gd name="connsiteX83" fmla="*/ 74750 w 1033649"/>
              <a:gd name="connsiteY83" fmla="*/ 1297567 h 2231595"/>
              <a:gd name="connsiteX84" fmla="*/ 84275 w 1033649"/>
              <a:gd name="connsiteY84" fmla="*/ 1196602 h 2231595"/>
              <a:gd name="connsiteX85" fmla="*/ 95705 w 1033649"/>
              <a:gd name="connsiteY85" fmla="*/ 1280422 h 2231595"/>
              <a:gd name="connsiteX86" fmla="*/ 107135 w 1033649"/>
              <a:gd name="connsiteY86" fmla="*/ 1318522 h 2231595"/>
              <a:gd name="connsiteX87" fmla="*/ 107135 w 1033649"/>
              <a:gd name="connsiteY87" fmla="*/ 1183267 h 2231595"/>
              <a:gd name="connsiteX88" fmla="*/ 118565 w 1033649"/>
              <a:gd name="connsiteY88" fmla="*/ 1158502 h 2231595"/>
              <a:gd name="connsiteX89" fmla="*/ 156665 w 1033649"/>
              <a:gd name="connsiteY89" fmla="*/ 1238512 h 2231595"/>
              <a:gd name="connsiteX90" fmla="*/ 141425 w 1033649"/>
              <a:gd name="connsiteY90" fmla="*/ 1131832 h 2231595"/>
              <a:gd name="connsiteX91" fmla="*/ 122375 w 1033649"/>
              <a:gd name="connsiteY91" fmla="*/ 1074682 h 2231595"/>
              <a:gd name="connsiteX92" fmla="*/ 194765 w 1033649"/>
              <a:gd name="connsiteY92" fmla="*/ 933712 h 2231595"/>
              <a:gd name="connsiteX93" fmla="*/ 251915 w 1033649"/>
              <a:gd name="connsiteY93" fmla="*/ 743212 h 2231595"/>
              <a:gd name="connsiteX94" fmla="*/ 320495 w 1033649"/>
              <a:gd name="connsiteY94"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07080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94710 w 1033594"/>
              <a:gd name="connsiteY92" fmla="*/ 933712 h 2231595"/>
              <a:gd name="connsiteX93" fmla="*/ 251860 w 1033594"/>
              <a:gd name="connsiteY93" fmla="*/ 743212 h 2231595"/>
              <a:gd name="connsiteX94" fmla="*/ 320440 w 1033594"/>
              <a:gd name="connsiteY94"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07080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94710 w 1033594"/>
              <a:gd name="connsiteY92" fmla="*/ 933712 h 2231595"/>
              <a:gd name="connsiteX93" fmla="*/ 278530 w 1033594"/>
              <a:gd name="connsiteY93" fmla="*/ 678442 h 2231595"/>
              <a:gd name="connsiteX94" fmla="*/ 320440 w 1033594"/>
              <a:gd name="connsiteY94"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07080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221380 w 1033594"/>
              <a:gd name="connsiteY92" fmla="*/ 828937 h 2231595"/>
              <a:gd name="connsiteX93" fmla="*/ 278530 w 1033594"/>
              <a:gd name="connsiteY93" fmla="*/ 678442 h 2231595"/>
              <a:gd name="connsiteX94" fmla="*/ 320440 w 1033594"/>
              <a:gd name="connsiteY94"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07080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76368 w 1033594"/>
              <a:gd name="connsiteY92" fmla="*/ 972304 h 2231595"/>
              <a:gd name="connsiteX93" fmla="*/ 221380 w 1033594"/>
              <a:gd name="connsiteY93" fmla="*/ 828937 h 2231595"/>
              <a:gd name="connsiteX94" fmla="*/ 278530 w 1033594"/>
              <a:gd name="connsiteY94" fmla="*/ 678442 h 2231595"/>
              <a:gd name="connsiteX95" fmla="*/ 320440 w 1033594"/>
              <a:gd name="connsiteY95"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95650 w 1033594"/>
              <a:gd name="connsiteY85" fmla="*/ 1280422 h 2231595"/>
              <a:gd name="connsiteX86" fmla="*/ 128035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76368 w 1033594"/>
              <a:gd name="connsiteY92" fmla="*/ 972304 h 2231595"/>
              <a:gd name="connsiteX93" fmla="*/ 221380 w 1033594"/>
              <a:gd name="connsiteY93" fmla="*/ 828937 h 2231595"/>
              <a:gd name="connsiteX94" fmla="*/ 278530 w 1033594"/>
              <a:gd name="connsiteY94" fmla="*/ 678442 h 2231595"/>
              <a:gd name="connsiteX95" fmla="*/ 320440 w 1033594"/>
              <a:gd name="connsiteY95" fmla="*/ 506992 h 2231595"/>
              <a:gd name="connsiteX0" fmla="*/ 320440 w 1033594"/>
              <a:gd name="connsiteY0" fmla="*/ 506992 h 2231595"/>
              <a:gd name="connsiteX1" fmla="*/ 297580 w 1033594"/>
              <a:gd name="connsiteY1" fmla="*/ 720352 h 2231595"/>
              <a:gd name="connsiteX2" fmla="*/ 253765 w 1033594"/>
              <a:gd name="connsiteY2" fmla="*/ 960382 h 2231595"/>
              <a:gd name="connsiteX3" fmla="*/ 236620 w 1033594"/>
              <a:gd name="connsiteY3" fmla="*/ 1107067 h 2231595"/>
              <a:gd name="connsiteX4" fmla="*/ 240430 w 1033594"/>
              <a:gd name="connsiteY4" fmla="*/ 1284232 h 2231595"/>
              <a:gd name="connsiteX5" fmla="*/ 274720 w 1033594"/>
              <a:gd name="connsiteY5" fmla="*/ 1495687 h 2231595"/>
              <a:gd name="connsiteX6" fmla="*/ 303295 w 1033594"/>
              <a:gd name="connsiteY6" fmla="*/ 1646182 h 2231595"/>
              <a:gd name="connsiteX7" fmla="*/ 291865 w 1033594"/>
              <a:gd name="connsiteY7" fmla="*/ 1790962 h 2231595"/>
              <a:gd name="connsiteX8" fmla="*/ 362350 w 1033594"/>
              <a:gd name="connsiteY8" fmla="*/ 2055757 h 2231595"/>
              <a:gd name="connsiteX9" fmla="*/ 329965 w 1033594"/>
              <a:gd name="connsiteY9" fmla="*/ 2122432 h 2231595"/>
              <a:gd name="connsiteX10" fmla="*/ 255670 w 1033594"/>
              <a:gd name="connsiteY10" fmla="*/ 2204347 h 2231595"/>
              <a:gd name="connsiteX11" fmla="*/ 350920 w 1033594"/>
              <a:gd name="connsiteY11" fmla="*/ 2221492 h 2231595"/>
              <a:gd name="connsiteX12" fmla="*/ 453790 w 1033594"/>
              <a:gd name="connsiteY12" fmla="*/ 2133862 h 2231595"/>
              <a:gd name="connsiteX13" fmla="*/ 438550 w 1033594"/>
              <a:gd name="connsiteY13" fmla="*/ 2019562 h 2231595"/>
              <a:gd name="connsiteX14" fmla="*/ 453790 w 1033594"/>
              <a:gd name="connsiteY14" fmla="*/ 1840492 h 2231595"/>
              <a:gd name="connsiteX15" fmla="*/ 446170 w 1033594"/>
              <a:gd name="connsiteY15" fmla="*/ 1585222 h 2231595"/>
              <a:gd name="connsiteX16" fmla="*/ 458309 w 1033594"/>
              <a:gd name="connsiteY16" fmla="*/ 1492369 h 2231595"/>
              <a:gd name="connsiteX17" fmla="*/ 469030 w 1033594"/>
              <a:gd name="connsiteY17" fmla="*/ 1177552 h 2231595"/>
              <a:gd name="connsiteX18" fmla="*/ 503320 w 1033594"/>
              <a:gd name="connsiteY18" fmla="*/ 1314712 h 2231595"/>
              <a:gd name="connsiteX19" fmla="*/ 497605 w 1033594"/>
              <a:gd name="connsiteY19" fmla="*/ 1529977 h 2231595"/>
              <a:gd name="connsiteX20" fmla="*/ 503320 w 1033594"/>
              <a:gd name="connsiteY20" fmla="*/ 1606177 h 2231595"/>
              <a:gd name="connsiteX21" fmla="*/ 489985 w 1033594"/>
              <a:gd name="connsiteY21" fmla="*/ 1741432 h 2231595"/>
              <a:gd name="connsiteX22" fmla="*/ 509035 w 1033594"/>
              <a:gd name="connsiteY22" fmla="*/ 1905262 h 2231595"/>
              <a:gd name="connsiteX23" fmla="*/ 522370 w 1033594"/>
              <a:gd name="connsiteY23" fmla="*/ 2065282 h 2231595"/>
              <a:gd name="connsiteX24" fmla="*/ 507130 w 1033594"/>
              <a:gd name="connsiteY24" fmla="*/ 2164342 h 2231595"/>
              <a:gd name="connsiteX25" fmla="*/ 610000 w 1033594"/>
              <a:gd name="connsiteY25" fmla="*/ 2231017 h 2231595"/>
              <a:gd name="connsiteX26" fmla="*/ 699535 w 1033594"/>
              <a:gd name="connsiteY26" fmla="*/ 2191012 h 2231595"/>
              <a:gd name="connsiteX27" fmla="*/ 598570 w 1033594"/>
              <a:gd name="connsiteY27" fmla="*/ 2095762 h 2231595"/>
              <a:gd name="connsiteX28" fmla="*/ 613810 w 1033594"/>
              <a:gd name="connsiteY28" fmla="*/ 1912882 h 2231595"/>
              <a:gd name="connsiteX29" fmla="*/ 659530 w 1033594"/>
              <a:gd name="connsiteY29" fmla="*/ 1676662 h 2231595"/>
              <a:gd name="connsiteX30" fmla="*/ 655720 w 1033594"/>
              <a:gd name="connsiteY30" fmla="*/ 1478542 h 2231595"/>
              <a:gd name="connsiteX31" fmla="*/ 695725 w 1033594"/>
              <a:gd name="connsiteY31" fmla="*/ 1278517 h 2231595"/>
              <a:gd name="connsiteX32" fmla="*/ 712870 w 1033594"/>
              <a:gd name="connsiteY32" fmla="*/ 1107067 h 2231595"/>
              <a:gd name="connsiteX33" fmla="*/ 673574 w 1033594"/>
              <a:gd name="connsiteY33" fmla="*/ 852289 h 2231595"/>
              <a:gd name="connsiteX34" fmla="*/ 642385 w 1033594"/>
              <a:gd name="connsiteY34" fmla="*/ 699397 h 2231595"/>
              <a:gd name="connsiteX35" fmla="*/ 644290 w 1033594"/>
              <a:gd name="connsiteY35" fmla="*/ 529852 h 2231595"/>
              <a:gd name="connsiteX36" fmla="*/ 676675 w 1033594"/>
              <a:gd name="connsiteY36" fmla="*/ 727972 h 2231595"/>
              <a:gd name="connsiteX37" fmla="*/ 733825 w 1033594"/>
              <a:gd name="connsiteY37" fmla="*/ 884182 h 2231595"/>
              <a:gd name="connsiteX38" fmla="*/ 815740 w 1033594"/>
              <a:gd name="connsiteY38" fmla="*/ 1063252 h 2231595"/>
              <a:gd name="connsiteX39" fmla="*/ 811930 w 1033594"/>
              <a:gd name="connsiteY39" fmla="*/ 1177552 h 2231595"/>
              <a:gd name="connsiteX40" fmla="*/ 811930 w 1033594"/>
              <a:gd name="connsiteY40" fmla="*/ 1249942 h 2231595"/>
              <a:gd name="connsiteX41" fmla="*/ 861460 w 1033594"/>
              <a:gd name="connsiteY41" fmla="*/ 1150882 h 2231595"/>
              <a:gd name="connsiteX42" fmla="*/ 872890 w 1033594"/>
              <a:gd name="connsiteY42" fmla="*/ 1305187 h 2231595"/>
              <a:gd name="connsiteX43" fmla="*/ 891940 w 1033594"/>
              <a:gd name="connsiteY43" fmla="*/ 1303282 h 2231595"/>
              <a:gd name="connsiteX44" fmla="*/ 891940 w 1033594"/>
              <a:gd name="connsiteY44" fmla="*/ 1166122 h 2231595"/>
              <a:gd name="connsiteX45" fmla="*/ 943375 w 1033594"/>
              <a:gd name="connsiteY45" fmla="*/ 1299472 h 2231595"/>
              <a:gd name="connsiteX46" fmla="*/ 956710 w 1033594"/>
              <a:gd name="connsiteY46" fmla="*/ 1284232 h 2231595"/>
              <a:gd name="connsiteX47" fmla="*/ 899560 w 1033594"/>
              <a:gd name="connsiteY47" fmla="*/ 1147072 h 2231595"/>
              <a:gd name="connsiteX48" fmla="*/ 1002430 w 1033594"/>
              <a:gd name="connsiteY48" fmla="*/ 1265182 h 2231595"/>
              <a:gd name="connsiteX49" fmla="*/ 1008145 w 1033594"/>
              <a:gd name="connsiteY49" fmla="*/ 1249942 h 2231595"/>
              <a:gd name="connsiteX50" fmla="*/ 914800 w 1033594"/>
              <a:gd name="connsiteY50" fmla="*/ 1143262 h 2231595"/>
              <a:gd name="connsiteX51" fmla="*/ 1029100 w 1033594"/>
              <a:gd name="connsiteY51" fmla="*/ 1217557 h 2231595"/>
              <a:gd name="connsiteX52" fmla="*/ 998620 w 1033594"/>
              <a:gd name="connsiteY52" fmla="*/ 1166122 h 2231595"/>
              <a:gd name="connsiteX53" fmla="*/ 905275 w 1033594"/>
              <a:gd name="connsiteY53" fmla="*/ 1057537 h 2231595"/>
              <a:gd name="connsiteX54" fmla="*/ 861460 w 1033594"/>
              <a:gd name="connsiteY54" fmla="*/ 937522 h 2231595"/>
              <a:gd name="connsiteX55" fmla="*/ 796690 w 1033594"/>
              <a:gd name="connsiteY55" fmla="*/ 716542 h 2231595"/>
              <a:gd name="connsiteX56" fmla="*/ 773830 w 1033594"/>
              <a:gd name="connsiteY56" fmla="*/ 503182 h 2231595"/>
              <a:gd name="connsiteX57" fmla="*/ 701440 w 1033594"/>
              <a:gd name="connsiteY57" fmla="*/ 385072 h 2231595"/>
              <a:gd name="connsiteX58" fmla="*/ 583330 w 1033594"/>
              <a:gd name="connsiteY58" fmla="*/ 335542 h 2231595"/>
              <a:gd name="connsiteX59" fmla="*/ 552850 w 1033594"/>
              <a:gd name="connsiteY59" fmla="*/ 263152 h 2231595"/>
              <a:gd name="connsiteX60" fmla="*/ 602380 w 1033594"/>
              <a:gd name="connsiteY60" fmla="*/ 186952 h 2231595"/>
              <a:gd name="connsiteX61" fmla="*/ 613810 w 1033594"/>
              <a:gd name="connsiteY61" fmla="*/ 80272 h 2231595"/>
              <a:gd name="connsiteX62" fmla="*/ 529990 w 1033594"/>
              <a:gd name="connsiteY62" fmla="*/ 4072 h 2231595"/>
              <a:gd name="connsiteX63" fmla="*/ 385210 w 1033594"/>
              <a:gd name="connsiteY63" fmla="*/ 21217 h 2231595"/>
              <a:gd name="connsiteX64" fmla="*/ 350920 w 1033594"/>
              <a:gd name="connsiteY64" fmla="*/ 112657 h 2231595"/>
              <a:gd name="connsiteX65" fmla="*/ 301390 w 1033594"/>
              <a:gd name="connsiteY65" fmla="*/ 175522 h 2231595"/>
              <a:gd name="connsiteX66" fmla="*/ 352825 w 1033594"/>
              <a:gd name="connsiteY66" fmla="*/ 186952 h 2231595"/>
              <a:gd name="connsiteX67" fmla="*/ 343300 w 1033594"/>
              <a:gd name="connsiteY67" fmla="*/ 228862 h 2231595"/>
              <a:gd name="connsiteX68" fmla="*/ 369970 w 1033594"/>
              <a:gd name="connsiteY68" fmla="*/ 274582 h 2231595"/>
              <a:gd name="connsiteX69" fmla="*/ 421405 w 1033594"/>
              <a:gd name="connsiteY69" fmla="*/ 266962 h 2231595"/>
              <a:gd name="connsiteX70" fmla="*/ 453790 w 1033594"/>
              <a:gd name="connsiteY70" fmla="*/ 308872 h 2231595"/>
              <a:gd name="connsiteX71" fmla="*/ 316630 w 1033594"/>
              <a:gd name="connsiteY71" fmla="*/ 377452 h 2231595"/>
              <a:gd name="connsiteX72" fmla="*/ 225190 w 1033594"/>
              <a:gd name="connsiteY72" fmla="*/ 426982 h 2231595"/>
              <a:gd name="connsiteX73" fmla="*/ 141370 w 1033594"/>
              <a:gd name="connsiteY73" fmla="*/ 627007 h 2231595"/>
              <a:gd name="connsiteX74" fmla="*/ 137560 w 1033594"/>
              <a:gd name="connsiteY74" fmla="*/ 773692 h 2231595"/>
              <a:gd name="connsiteX75" fmla="*/ 59455 w 1033594"/>
              <a:gd name="connsiteY75" fmla="*/ 918472 h 2231595"/>
              <a:gd name="connsiteX76" fmla="*/ 30880 w 1033594"/>
              <a:gd name="connsiteY76" fmla="*/ 1116592 h 2231595"/>
              <a:gd name="connsiteX77" fmla="*/ 400 w 1033594"/>
              <a:gd name="connsiteY77" fmla="*/ 1246132 h 2231595"/>
              <a:gd name="connsiteX78" fmla="*/ 53740 w 1033594"/>
              <a:gd name="connsiteY78" fmla="*/ 1169932 h 2231595"/>
              <a:gd name="connsiteX79" fmla="*/ 19450 w 1033594"/>
              <a:gd name="connsiteY79" fmla="*/ 1303282 h 2231595"/>
              <a:gd name="connsiteX80" fmla="*/ 40405 w 1033594"/>
              <a:gd name="connsiteY80" fmla="*/ 1270897 h 2231595"/>
              <a:gd name="connsiteX81" fmla="*/ 68980 w 1033594"/>
              <a:gd name="connsiteY81" fmla="*/ 1185172 h 2231595"/>
              <a:gd name="connsiteX82" fmla="*/ 65170 w 1033594"/>
              <a:gd name="connsiteY82" fmla="*/ 1333762 h 2231595"/>
              <a:gd name="connsiteX83" fmla="*/ 74695 w 1033594"/>
              <a:gd name="connsiteY83" fmla="*/ 1297567 h 2231595"/>
              <a:gd name="connsiteX84" fmla="*/ 84220 w 1033594"/>
              <a:gd name="connsiteY84" fmla="*/ 1196602 h 2231595"/>
              <a:gd name="connsiteX85" fmla="*/ 110890 w 1033594"/>
              <a:gd name="connsiteY85" fmla="*/ 1303282 h 2231595"/>
              <a:gd name="connsiteX86" fmla="*/ 128035 w 1033594"/>
              <a:gd name="connsiteY86" fmla="*/ 1318522 h 2231595"/>
              <a:gd name="connsiteX87" fmla="*/ 107080 w 1033594"/>
              <a:gd name="connsiteY87" fmla="*/ 1183267 h 2231595"/>
              <a:gd name="connsiteX88" fmla="*/ 118510 w 1033594"/>
              <a:gd name="connsiteY88" fmla="*/ 1158502 h 2231595"/>
              <a:gd name="connsiteX89" fmla="*/ 156610 w 1033594"/>
              <a:gd name="connsiteY89" fmla="*/ 1238512 h 2231595"/>
              <a:gd name="connsiteX90" fmla="*/ 141370 w 1033594"/>
              <a:gd name="connsiteY90" fmla="*/ 1131832 h 2231595"/>
              <a:gd name="connsiteX91" fmla="*/ 122320 w 1033594"/>
              <a:gd name="connsiteY91" fmla="*/ 1074682 h 2231595"/>
              <a:gd name="connsiteX92" fmla="*/ 176368 w 1033594"/>
              <a:gd name="connsiteY92" fmla="*/ 972304 h 2231595"/>
              <a:gd name="connsiteX93" fmla="*/ 221380 w 1033594"/>
              <a:gd name="connsiteY93" fmla="*/ 828937 h 2231595"/>
              <a:gd name="connsiteX94" fmla="*/ 278530 w 1033594"/>
              <a:gd name="connsiteY94" fmla="*/ 678442 h 2231595"/>
              <a:gd name="connsiteX95" fmla="*/ 320440 w 1033594"/>
              <a:gd name="connsiteY95" fmla="*/ 506992 h 2231595"/>
              <a:gd name="connsiteX0" fmla="*/ 339342 w 1052496"/>
              <a:gd name="connsiteY0" fmla="*/ 506992 h 2231595"/>
              <a:gd name="connsiteX1" fmla="*/ 316482 w 1052496"/>
              <a:gd name="connsiteY1" fmla="*/ 720352 h 2231595"/>
              <a:gd name="connsiteX2" fmla="*/ 272667 w 1052496"/>
              <a:gd name="connsiteY2" fmla="*/ 960382 h 2231595"/>
              <a:gd name="connsiteX3" fmla="*/ 255522 w 1052496"/>
              <a:gd name="connsiteY3" fmla="*/ 1107067 h 2231595"/>
              <a:gd name="connsiteX4" fmla="*/ 259332 w 1052496"/>
              <a:gd name="connsiteY4" fmla="*/ 1284232 h 2231595"/>
              <a:gd name="connsiteX5" fmla="*/ 293622 w 1052496"/>
              <a:gd name="connsiteY5" fmla="*/ 1495687 h 2231595"/>
              <a:gd name="connsiteX6" fmla="*/ 322197 w 1052496"/>
              <a:gd name="connsiteY6" fmla="*/ 1646182 h 2231595"/>
              <a:gd name="connsiteX7" fmla="*/ 310767 w 1052496"/>
              <a:gd name="connsiteY7" fmla="*/ 1790962 h 2231595"/>
              <a:gd name="connsiteX8" fmla="*/ 381252 w 1052496"/>
              <a:gd name="connsiteY8" fmla="*/ 2055757 h 2231595"/>
              <a:gd name="connsiteX9" fmla="*/ 348867 w 1052496"/>
              <a:gd name="connsiteY9" fmla="*/ 2122432 h 2231595"/>
              <a:gd name="connsiteX10" fmla="*/ 274572 w 1052496"/>
              <a:gd name="connsiteY10" fmla="*/ 2204347 h 2231595"/>
              <a:gd name="connsiteX11" fmla="*/ 369822 w 1052496"/>
              <a:gd name="connsiteY11" fmla="*/ 2221492 h 2231595"/>
              <a:gd name="connsiteX12" fmla="*/ 472692 w 1052496"/>
              <a:gd name="connsiteY12" fmla="*/ 2133862 h 2231595"/>
              <a:gd name="connsiteX13" fmla="*/ 457452 w 1052496"/>
              <a:gd name="connsiteY13" fmla="*/ 2019562 h 2231595"/>
              <a:gd name="connsiteX14" fmla="*/ 472692 w 1052496"/>
              <a:gd name="connsiteY14" fmla="*/ 1840492 h 2231595"/>
              <a:gd name="connsiteX15" fmla="*/ 465072 w 1052496"/>
              <a:gd name="connsiteY15" fmla="*/ 1585222 h 2231595"/>
              <a:gd name="connsiteX16" fmla="*/ 477211 w 1052496"/>
              <a:gd name="connsiteY16" fmla="*/ 1492369 h 2231595"/>
              <a:gd name="connsiteX17" fmla="*/ 487932 w 1052496"/>
              <a:gd name="connsiteY17" fmla="*/ 1177552 h 2231595"/>
              <a:gd name="connsiteX18" fmla="*/ 522222 w 1052496"/>
              <a:gd name="connsiteY18" fmla="*/ 1314712 h 2231595"/>
              <a:gd name="connsiteX19" fmla="*/ 516507 w 1052496"/>
              <a:gd name="connsiteY19" fmla="*/ 1529977 h 2231595"/>
              <a:gd name="connsiteX20" fmla="*/ 522222 w 1052496"/>
              <a:gd name="connsiteY20" fmla="*/ 1606177 h 2231595"/>
              <a:gd name="connsiteX21" fmla="*/ 508887 w 1052496"/>
              <a:gd name="connsiteY21" fmla="*/ 1741432 h 2231595"/>
              <a:gd name="connsiteX22" fmla="*/ 527937 w 1052496"/>
              <a:gd name="connsiteY22" fmla="*/ 1905262 h 2231595"/>
              <a:gd name="connsiteX23" fmla="*/ 541272 w 1052496"/>
              <a:gd name="connsiteY23" fmla="*/ 2065282 h 2231595"/>
              <a:gd name="connsiteX24" fmla="*/ 526032 w 1052496"/>
              <a:gd name="connsiteY24" fmla="*/ 2164342 h 2231595"/>
              <a:gd name="connsiteX25" fmla="*/ 628902 w 1052496"/>
              <a:gd name="connsiteY25" fmla="*/ 2231017 h 2231595"/>
              <a:gd name="connsiteX26" fmla="*/ 718437 w 1052496"/>
              <a:gd name="connsiteY26" fmla="*/ 2191012 h 2231595"/>
              <a:gd name="connsiteX27" fmla="*/ 617472 w 1052496"/>
              <a:gd name="connsiteY27" fmla="*/ 2095762 h 2231595"/>
              <a:gd name="connsiteX28" fmla="*/ 632712 w 1052496"/>
              <a:gd name="connsiteY28" fmla="*/ 1912882 h 2231595"/>
              <a:gd name="connsiteX29" fmla="*/ 678432 w 1052496"/>
              <a:gd name="connsiteY29" fmla="*/ 1676662 h 2231595"/>
              <a:gd name="connsiteX30" fmla="*/ 674622 w 1052496"/>
              <a:gd name="connsiteY30" fmla="*/ 1478542 h 2231595"/>
              <a:gd name="connsiteX31" fmla="*/ 714627 w 1052496"/>
              <a:gd name="connsiteY31" fmla="*/ 1278517 h 2231595"/>
              <a:gd name="connsiteX32" fmla="*/ 731772 w 1052496"/>
              <a:gd name="connsiteY32" fmla="*/ 1107067 h 2231595"/>
              <a:gd name="connsiteX33" fmla="*/ 692476 w 1052496"/>
              <a:gd name="connsiteY33" fmla="*/ 852289 h 2231595"/>
              <a:gd name="connsiteX34" fmla="*/ 661287 w 1052496"/>
              <a:gd name="connsiteY34" fmla="*/ 699397 h 2231595"/>
              <a:gd name="connsiteX35" fmla="*/ 663192 w 1052496"/>
              <a:gd name="connsiteY35" fmla="*/ 529852 h 2231595"/>
              <a:gd name="connsiteX36" fmla="*/ 695577 w 1052496"/>
              <a:gd name="connsiteY36" fmla="*/ 727972 h 2231595"/>
              <a:gd name="connsiteX37" fmla="*/ 752727 w 1052496"/>
              <a:gd name="connsiteY37" fmla="*/ 884182 h 2231595"/>
              <a:gd name="connsiteX38" fmla="*/ 834642 w 1052496"/>
              <a:gd name="connsiteY38" fmla="*/ 1063252 h 2231595"/>
              <a:gd name="connsiteX39" fmla="*/ 830832 w 1052496"/>
              <a:gd name="connsiteY39" fmla="*/ 1177552 h 2231595"/>
              <a:gd name="connsiteX40" fmla="*/ 830832 w 1052496"/>
              <a:gd name="connsiteY40" fmla="*/ 1249942 h 2231595"/>
              <a:gd name="connsiteX41" fmla="*/ 880362 w 1052496"/>
              <a:gd name="connsiteY41" fmla="*/ 1150882 h 2231595"/>
              <a:gd name="connsiteX42" fmla="*/ 891792 w 1052496"/>
              <a:gd name="connsiteY42" fmla="*/ 1305187 h 2231595"/>
              <a:gd name="connsiteX43" fmla="*/ 910842 w 1052496"/>
              <a:gd name="connsiteY43" fmla="*/ 1303282 h 2231595"/>
              <a:gd name="connsiteX44" fmla="*/ 910842 w 1052496"/>
              <a:gd name="connsiteY44" fmla="*/ 1166122 h 2231595"/>
              <a:gd name="connsiteX45" fmla="*/ 962277 w 1052496"/>
              <a:gd name="connsiteY45" fmla="*/ 1299472 h 2231595"/>
              <a:gd name="connsiteX46" fmla="*/ 975612 w 1052496"/>
              <a:gd name="connsiteY46" fmla="*/ 1284232 h 2231595"/>
              <a:gd name="connsiteX47" fmla="*/ 918462 w 1052496"/>
              <a:gd name="connsiteY47" fmla="*/ 1147072 h 2231595"/>
              <a:gd name="connsiteX48" fmla="*/ 1021332 w 1052496"/>
              <a:gd name="connsiteY48" fmla="*/ 1265182 h 2231595"/>
              <a:gd name="connsiteX49" fmla="*/ 1027047 w 1052496"/>
              <a:gd name="connsiteY49" fmla="*/ 1249942 h 2231595"/>
              <a:gd name="connsiteX50" fmla="*/ 933702 w 1052496"/>
              <a:gd name="connsiteY50" fmla="*/ 1143262 h 2231595"/>
              <a:gd name="connsiteX51" fmla="*/ 1048002 w 1052496"/>
              <a:gd name="connsiteY51" fmla="*/ 1217557 h 2231595"/>
              <a:gd name="connsiteX52" fmla="*/ 1017522 w 1052496"/>
              <a:gd name="connsiteY52" fmla="*/ 1166122 h 2231595"/>
              <a:gd name="connsiteX53" fmla="*/ 924177 w 1052496"/>
              <a:gd name="connsiteY53" fmla="*/ 1057537 h 2231595"/>
              <a:gd name="connsiteX54" fmla="*/ 880362 w 1052496"/>
              <a:gd name="connsiteY54" fmla="*/ 937522 h 2231595"/>
              <a:gd name="connsiteX55" fmla="*/ 815592 w 1052496"/>
              <a:gd name="connsiteY55" fmla="*/ 716542 h 2231595"/>
              <a:gd name="connsiteX56" fmla="*/ 792732 w 1052496"/>
              <a:gd name="connsiteY56" fmla="*/ 503182 h 2231595"/>
              <a:gd name="connsiteX57" fmla="*/ 720342 w 1052496"/>
              <a:gd name="connsiteY57" fmla="*/ 385072 h 2231595"/>
              <a:gd name="connsiteX58" fmla="*/ 602232 w 1052496"/>
              <a:gd name="connsiteY58" fmla="*/ 335542 h 2231595"/>
              <a:gd name="connsiteX59" fmla="*/ 571752 w 1052496"/>
              <a:gd name="connsiteY59" fmla="*/ 263152 h 2231595"/>
              <a:gd name="connsiteX60" fmla="*/ 621282 w 1052496"/>
              <a:gd name="connsiteY60" fmla="*/ 186952 h 2231595"/>
              <a:gd name="connsiteX61" fmla="*/ 632712 w 1052496"/>
              <a:gd name="connsiteY61" fmla="*/ 80272 h 2231595"/>
              <a:gd name="connsiteX62" fmla="*/ 548892 w 1052496"/>
              <a:gd name="connsiteY62" fmla="*/ 4072 h 2231595"/>
              <a:gd name="connsiteX63" fmla="*/ 404112 w 1052496"/>
              <a:gd name="connsiteY63" fmla="*/ 21217 h 2231595"/>
              <a:gd name="connsiteX64" fmla="*/ 369822 w 1052496"/>
              <a:gd name="connsiteY64" fmla="*/ 112657 h 2231595"/>
              <a:gd name="connsiteX65" fmla="*/ 320292 w 1052496"/>
              <a:gd name="connsiteY65" fmla="*/ 175522 h 2231595"/>
              <a:gd name="connsiteX66" fmla="*/ 371727 w 1052496"/>
              <a:gd name="connsiteY66" fmla="*/ 186952 h 2231595"/>
              <a:gd name="connsiteX67" fmla="*/ 362202 w 1052496"/>
              <a:gd name="connsiteY67" fmla="*/ 228862 h 2231595"/>
              <a:gd name="connsiteX68" fmla="*/ 388872 w 1052496"/>
              <a:gd name="connsiteY68" fmla="*/ 274582 h 2231595"/>
              <a:gd name="connsiteX69" fmla="*/ 440307 w 1052496"/>
              <a:gd name="connsiteY69" fmla="*/ 266962 h 2231595"/>
              <a:gd name="connsiteX70" fmla="*/ 472692 w 1052496"/>
              <a:gd name="connsiteY70" fmla="*/ 308872 h 2231595"/>
              <a:gd name="connsiteX71" fmla="*/ 335532 w 1052496"/>
              <a:gd name="connsiteY71" fmla="*/ 377452 h 2231595"/>
              <a:gd name="connsiteX72" fmla="*/ 244092 w 1052496"/>
              <a:gd name="connsiteY72" fmla="*/ 426982 h 2231595"/>
              <a:gd name="connsiteX73" fmla="*/ 160272 w 1052496"/>
              <a:gd name="connsiteY73" fmla="*/ 627007 h 2231595"/>
              <a:gd name="connsiteX74" fmla="*/ 156462 w 1052496"/>
              <a:gd name="connsiteY74" fmla="*/ 773692 h 2231595"/>
              <a:gd name="connsiteX75" fmla="*/ 78357 w 1052496"/>
              <a:gd name="connsiteY75" fmla="*/ 918472 h 2231595"/>
              <a:gd name="connsiteX76" fmla="*/ 49782 w 1052496"/>
              <a:gd name="connsiteY76" fmla="*/ 1116592 h 2231595"/>
              <a:gd name="connsiteX77" fmla="*/ 252 w 1052496"/>
              <a:gd name="connsiteY77" fmla="*/ 1244227 h 2231595"/>
              <a:gd name="connsiteX78" fmla="*/ 72642 w 1052496"/>
              <a:gd name="connsiteY78" fmla="*/ 1169932 h 2231595"/>
              <a:gd name="connsiteX79" fmla="*/ 38352 w 1052496"/>
              <a:gd name="connsiteY79" fmla="*/ 1303282 h 2231595"/>
              <a:gd name="connsiteX80" fmla="*/ 59307 w 1052496"/>
              <a:gd name="connsiteY80" fmla="*/ 1270897 h 2231595"/>
              <a:gd name="connsiteX81" fmla="*/ 87882 w 1052496"/>
              <a:gd name="connsiteY81" fmla="*/ 1185172 h 2231595"/>
              <a:gd name="connsiteX82" fmla="*/ 84072 w 1052496"/>
              <a:gd name="connsiteY82" fmla="*/ 1333762 h 2231595"/>
              <a:gd name="connsiteX83" fmla="*/ 93597 w 1052496"/>
              <a:gd name="connsiteY83" fmla="*/ 1297567 h 2231595"/>
              <a:gd name="connsiteX84" fmla="*/ 103122 w 1052496"/>
              <a:gd name="connsiteY84" fmla="*/ 1196602 h 2231595"/>
              <a:gd name="connsiteX85" fmla="*/ 129792 w 1052496"/>
              <a:gd name="connsiteY85" fmla="*/ 1303282 h 2231595"/>
              <a:gd name="connsiteX86" fmla="*/ 146937 w 1052496"/>
              <a:gd name="connsiteY86" fmla="*/ 1318522 h 2231595"/>
              <a:gd name="connsiteX87" fmla="*/ 125982 w 1052496"/>
              <a:gd name="connsiteY87" fmla="*/ 1183267 h 2231595"/>
              <a:gd name="connsiteX88" fmla="*/ 137412 w 1052496"/>
              <a:gd name="connsiteY88" fmla="*/ 1158502 h 2231595"/>
              <a:gd name="connsiteX89" fmla="*/ 175512 w 1052496"/>
              <a:gd name="connsiteY89" fmla="*/ 1238512 h 2231595"/>
              <a:gd name="connsiteX90" fmla="*/ 160272 w 1052496"/>
              <a:gd name="connsiteY90" fmla="*/ 1131832 h 2231595"/>
              <a:gd name="connsiteX91" fmla="*/ 141222 w 1052496"/>
              <a:gd name="connsiteY91" fmla="*/ 1074682 h 2231595"/>
              <a:gd name="connsiteX92" fmla="*/ 195270 w 1052496"/>
              <a:gd name="connsiteY92" fmla="*/ 972304 h 2231595"/>
              <a:gd name="connsiteX93" fmla="*/ 240282 w 1052496"/>
              <a:gd name="connsiteY93" fmla="*/ 828937 h 2231595"/>
              <a:gd name="connsiteX94" fmla="*/ 297432 w 1052496"/>
              <a:gd name="connsiteY94" fmla="*/ 678442 h 2231595"/>
              <a:gd name="connsiteX95" fmla="*/ 339342 w 1052496"/>
              <a:gd name="connsiteY95"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64909 w 1055203"/>
              <a:gd name="connsiteY67" fmla="*/ 228862 h 2231595"/>
              <a:gd name="connsiteX68" fmla="*/ 391579 w 1055203"/>
              <a:gd name="connsiteY68" fmla="*/ 274582 h 2231595"/>
              <a:gd name="connsiteX69" fmla="*/ 443014 w 1055203"/>
              <a:gd name="connsiteY69" fmla="*/ 266962 h 2231595"/>
              <a:gd name="connsiteX70" fmla="*/ 475399 w 1055203"/>
              <a:gd name="connsiteY70" fmla="*/ 308872 h 2231595"/>
              <a:gd name="connsiteX71" fmla="*/ 338239 w 1055203"/>
              <a:gd name="connsiteY71" fmla="*/ 377452 h 2231595"/>
              <a:gd name="connsiteX72" fmla="*/ 246799 w 1055203"/>
              <a:gd name="connsiteY72" fmla="*/ 426982 h 2231595"/>
              <a:gd name="connsiteX73" fmla="*/ 162979 w 1055203"/>
              <a:gd name="connsiteY73" fmla="*/ 627007 h 2231595"/>
              <a:gd name="connsiteX74" fmla="*/ 159169 w 1055203"/>
              <a:gd name="connsiteY74" fmla="*/ 773692 h 2231595"/>
              <a:gd name="connsiteX75" fmla="*/ 81064 w 1055203"/>
              <a:gd name="connsiteY75" fmla="*/ 918472 h 2231595"/>
              <a:gd name="connsiteX76" fmla="*/ 52489 w 1055203"/>
              <a:gd name="connsiteY76" fmla="*/ 1116592 h 2231595"/>
              <a:gd name="connsiteX77" fmla="*/ 2959 w 1055203"/>
              <a:gd name="connsiteY77" fmla="*/ 1244227 h 2231595"/>
              <a:gd name="connsiteX78" fmla="*/ 13192 w 1055203"/>
              <a:gd name="connsiteY78" fmla="*/ 1254244 h 2231595"/>
              <a:gd name="connsiteX79" fmla="*/ 75349 w 1055203"/>
              <a:gd name="connsiteY79" fmla="*/ 1169932 h 2231595"/>
              <a:gd name="connsiteX80" fmla="*/ 41059 w 1055203"/>
              <a:gd name="connsiteY80" fmla="*/ 1303282 h 2231595"/>
              <a:gd name="connsiteX81" fmla="*/ 62014 w 1055203"/>
              <a:gd name="connsiteY81" fmla="*/ 1270897 h 2231595"/>
              <a:gd name="connsiteX82" fmla="*/ 90589 w 1055203"/>
              <a:gd name="connsiteY82" fmla="*/ 1185172 h 2231595"/>
              <a:gd name="connsiteX83" fmla="*/ 86779 w 1055203"/>
              <a:gd name="connsiteY83" fmla="*/ 1333762 h 2231595"/>
              <a:gd name="connsiteX84" fmla="*/ 96304 w 1055203"/>
              <a:gd name="connsiteY84" fmla="*/ 1297567 h 2231595"/>
              <a:gd name="connsiteX85" fmla="*/ 105829 w 1055203"/>
              <a:gd name="connsiteY85" fmla="*/ 1196602 h 2231595"/>
              <a:gd name="connsiteX86" fmla="*/ 132499 w 1055203"/>
              <a:gd name="connsiteY86" fmla="*/ 1303282 h 2231595"/>
              <a:gd name="connsiteX87" fmla="*/ 149644 w 1055203"/>
              <a:gd name="connsiteY87" fmla="*/ 1318522 h 2231595"/>
              <a:gd name="connsiteX88" fmla="*/ 128689 w 1055203"/>
              <a:gd name="connsiteY88" fmla="*/ 1183267 h 2231595"/>
              <a:gd name="connsiteX89" fmla="*/ 140119 w 1055203"/>
              <a:gd name="connsiteY89" fmla="*/ 1158502 h 2231595"/>
              <a:gd name="connsiteX90" fmla="*/ 178219 w 1055203"/>
              <a:gd name="connsiteY90" fmla="*/ 1238512 h 2231595"/>
              <a:gd name="connsiteX91" fmla="*/ 162979 w 1055203"/>
              <a:gd name="connsiteY91" fmla="*/ 1131832 h 2231595"/>
              <a:gd name="connsiteX92" fmla="*/ 143929 w 1055203"/>
              <a:gd name="connsiteY92" fmla="*/ 1074682 h 2231595"/>
              <a:gd name="connsiteX93" fmla="*/ 197977 w 1055203"/>
              <a:gd name="connsiteY93" fmla="*/ 972304 h 2231595"/>
              <a:gd name="connsiteX94" fmla="*/ 242989 w 1055203"/>
              <a:gd name="connsiteY94" fmla="*/ 828937 h 2231595"/>
              <a:gd name="connsiteX95" fmla="*/ 300139 w 1055203"/>
              <a:gd name="connsiteY95" fmla="*/ 678442 h 2231595"/>
              <a:gd name="connsiteX96" fmla="*/ 342049 w 1055203"/>
              <a:gd name="connsiteY96"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91579 w 1055203"/>
              <a:gd name="connsiteY68" fmla="*/ 274582 h 2231595"/>
              <a:gd name="connsiteX69" fmla="*/ 443014 w 1055203"/>
              <a:gd name="connsiteY69" fmla="*/ 266962 h 2231595"/>
              <a:gd name="connsiteX70" fmla="*/ 475399 w 1055203"/>
              <a:gd name="connsiteY70" fmla="*/ 308872 h 2231595"/>
              <a:gd name="connsiteX71" fmla="*/ 338239 w 1055203"/>
              <a:gd name="connsiteY71" fmla="*/ 377452 h 2231595"/>
              <a:gd name="connsiteX72" fmla="*/ 246799 w 1055203"/>
              <a:gd name="connsiteY72" fmla="*/ 426982 h 2231595"/>
              <a:gd name="connsiteX73" fmla="*/ 162979 w 1055203"/>
              <a:gd name="connsiteY73" fmla="*/ 627007 h 2231595"/>
              <a:gd name="connsiteX74" fmla="*/ 159169 w 1055203"/>
              <a:gd name="connsiteY74" fmla="*/ 773692 h 2231595"/>
              <a:gd name="connsiteX75" fmla="*/ 81064 w 1055203"/>
              <a:gd name="connsiteY75" fmla="*/ 918472 h 2231595"/>
              <a:gd name="connsiteX76" fmla="*/ 52489 w 1055203"/>
              <a:gd name="connsiteY76" fmla="*/ 1116592 h 2231595"/>
              <a:gd name="connsiteX77" fmla="*/ 2959 w 1055203"/>
              <a:gd name="connsiteY77" fmla="*/ 1244227 h 2231595"/>
              <a:gd name="connsiteX78" fmla="*/ 13192 w 1055203"/>
              <a:gd name="connsiteY78" fmla="*/ 1254244 h 2231595"/>
              <a:gd name="connsiteX79" fmla="*/ 75349 w 1055203"/>
              <a:gd name="connsiteY79" fmla="*/ 1169932 h 2231595"/>
              <a:gd name="connsiteX80" fmla="*/ 41059 w 1055203"/>
              <a:gd name="connsiteY80" fmla="*/ 1303282 h 2231595"/>
              <a:gd name="connsiteX81" fmla="*/ 62014 w 1055203"/>
              <a:gd name="connsiteY81" fmla="*/ 1270897 h 2231595"/>
              <a:gd name="connsiteX82" fmla="*/ 90589 w 1055203"/>
              <a:gd name="connsiteY82" fmla="*/ 1185172 h 2231595"/>
              <a:gd name="connsiteX83" fmla="*/ 86779 w 1055203"/>
              <a:gd name="connsiteY83" fmla="*/ 1333762 h 2231595"/>
              <a:gd name="connsiteX84" fmla="*/ 96304 w 1055203"/>
              <a:gd name="connsiteY84" fmla="*/ 1297567 h 2231595"/>
              <a:gd name="connsiteX85" fmla="*/ 105829 w 1055203"/>
              <a:gd name="connsiteY85" fmla="*/ 1196602 h 2231595"/>
              <a:gd name="connsiteX86" fmla="*/ 132499 w 1055203"/>
              <a:gd name="connsiteY86" fmla="*/ 1303282 h 2231595"/>
              <a:gd name="connsiteX87" fmla="*/ 149644 w 1055203"/>
              <a:gd name="connsiteY87" fmla="*/ 1318522 h 2231595"/>
              <a:gd name="connsiteX88" fmla="*/ 128689 w 1055203"/>
              <a:gd name="connsiteY88" fmla="*/ 1183267 h 2231595"/>
              <a:gd name="connsiteX89" fmla="*/ 140119 w 1055203"/>
              <a:gd name="connsiteY89" fmla="*/ 1158502 h 2231595"/>
              <a:gd name="connsiteX90" fmla="*/ 178219 w 1055203"/>
              <a:gd name="connsiteY90" fmla="*/ 1238512 h 2231595"/>
              <a:gd name="connsiteX91" fmla="*/ 162979 w 1055203"/>
              <a:gd name="connsiteY91" fmla="*/ 1131832 h 2231595"/>
              <a:gd name="connsiteX92" fmla="*/ 143929 w 1055203"/>
              <a:gd name="connsiteY92" fmla="*/ 1074682 h 2231595"/>
              <a:gd name="connsiteX93" fmla="*/ 197977 w 1055203"/>
              <a:gd name="connsiteY93" fmla="*/ 972304 h 2231595"/>
              <a:gd name="connsiteX94" fmla="*/ 242989 w 1055203"/>
              <a:gd name="connsiteY94" fmla="*/ 828937 h 2231595"/>
              <a:gd name="connsiteX95" fmla="*/ 300139 w 1055203"/>
              <a:gd name="connsiteY95" fmla="*/ 678442 h 2231595"/>
              <a:gd name="connsiteX96" fmla="*/ 342049 w 1055203"/>
              <a:gd name="connsiteY96"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43014 w 1055203"/>
              <a:gd name="connsiteY69" fmla="*/ 266962 h 2231595"/>
              <a:gd name="connsiteX70" fmla="*/ 475399 w 1055203"/>
              <a:gd name="connsiteY70" fmla="*/ 308872 h 2231595"/>
              <a:gd name="connsiteX71" fmla="*/ 338239 w 1055203"/>
              <a:gd name="connsiteY71" fmla="*/ 377452 h 2231595"/>
              <a:gd name="connsiteX72" fmla="*/ 246799 w 1055203"/>
              <a:gd name="connsiteY72" fmla="*/ 426982 h 2231595"/>
              <a:gd name="connsiteX73" fmla="*/ 162979 w 1055203"/>
              <a:gd name="connsiteY73" fmla="*/ 627007 h 2231595"/>
              <a:gd name="connsiteX74" fmla="*/ 159169 w 1055203"/>
              <a:gd name="connsiteY74" fmla="*/ 773692 h 2231595"/>
              <a:gd name="connsiteX75" fmla="*/ 81064 w 1055203"/>
              <a:gd name="connsiteY75" fmla="*/ 918472 h 2231595"/>
              <a:gd name="connsiteX76" fmla="*/ 52489 w 1055203"/>
              <a:gd name="connsiteY76" fmla="*/ 1116592 h 2231595"/>
              <a:gd name="connsiteX77" fmla="*/ 2959 w 1055203"/>
              <a:gd name="connsiteY77" fmla="*/ 1244227 h 2231595"/>
              <a:gd name="connsiteX78" fmla="*/ 13192 w 1055203"/>
              <a:gd name="connsiteY78" fmla="*/ 1254244 h 2231595"/>
              <a:gd name="connsiteX79" fmla="*/ 75349 w 1055203"/>
              <a:gd name="connsiteY79" fmla="*/ 1169932 h 2231595"/>
              <a:gd name="connsiteX80" fmla="*/ 41059 w 1055203"/>
              <a:gd name="connsiteY80" fmla="*/ 1303282 h 2231595"/>
              <a:gd name="connsiteX81" fmla="*/ 62014 w 1055203"/>
              <a:gd name="connsiteY81" fmla="*/ 1270897 h 2231595"/>
              <a:gd name="connsiteX82" fmla="*/ 90589 w 1055203"/>
              <a:gd name="connsiteY82" fmla="*/ 1185172 h 2231595"/>
              <a:gd name="connsiteX83" fmla="*/ 86779 w 1055203"/>
              <a:gd name="connsiteY83" fmla="*/ 1333762 h 2231595"/>
              <a:gd name="connsiteX84" fmla="*/ 96304 w 1055203"/>
              <a:gd name="connsiteY84" fmla="*/ 1297567 h 2231595"/>
              <a:gd name="connsiteX85" fmla="*/ 105829 w 1055203"/>
              <a:gd name="connsiteY85" fmla="*/ 1196602 h 2231595"/>
              <a:gd name="connsiteX86" fmla="*/ 132499 w 1055203"/>
              <a:gd name="connsiteY86" fmla="*/ 1303282 h 2231595"/>
              <a:gd name="connsiteX87" fmla="*/ 149644 w 1055203"/>
              <a:gd name="connsiteY87" fmla="*/ 1318522 h 2231595"/>
              <a:gd name="connsiteX88" fmla="*/ 128689 w 1055203"/>
              <a:gd name="connsiteY88" fmla="*/ 1183267 h 2231595"/>
              <a:gd name="connsiteX89" fmla="*/ 140119 w 1055203"/>
              <a:gd name="connsiteY89" fmla="*/ 1158502 h 2231595"/>
              <a:gd name="connsiteX90" fmla="*/ 178219 w 1055203"/>
              <a:gd name="connsiteY90" fmla="*/ 1238512 h 2231595"/>
              <a:gd name="connsiteX91" fmla="*/ 162979 w 1055203"/>
              <a:gd name="connsiteY91" fmla="*/ 1131832 h 2231595"/>
              <a:gd name="connsiteX92" fmla="*/ 143929 w 1055203"/>
              <a:gd name="connsiteY92" fmla="*/ 1074682 h 2231595"/>
              <a:gd name="connsiteX93" fmla="*/ 197977 w 1055203"/>
              <a:gd name="connsiteY93" fmla="*/ 972304 h 2231595"/>
              <a:gd name="connsiteX94" fmla="*/ 242989 w 1055203"/>
              <a:gd name="connsiteY94" fmla="*/ 828937 h 2231595"/>
              <a:gd name="connsiteX95" fmla="*/ 300139 w 1055203"/>
              <a:gd name="connsiteY95" fmla="*/ 678442 h 2231595"/>
              <a:gd name="connsiteX96" fmla="*/ 342049 w 1055203"/>
              <a:gd name="connsiteY96"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75399 w 1055203"/>
              <a:gd name="connsiteY69" fmla="*/ 30887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59169 w 1055203"/>
              <a:gd name="connsiteY73" fmla="*/ 77369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42049 w 1055203"/>
              <a:gd name="connsiteY95"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59169 w 1055203"/>
              <a:gd name="connsiteY73" fmla="*/ 77369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42049 w 1055203"/>
              <a:gd name="connsiteY95" fmla="*/ 506992 h 2231595"/>
              <a:gd name="connsiteX0" fmla="*/ 342049 w 1055203"/>
              <a:gd name="connsiteY0" fmla="*/ 50699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42049 w 1055203"/>
              <a:gd name="connsiteY95" fmla="*/ 506992 h 2231595"/>
              <a:gd name="connsiteX0" fmla="*/ 316649 w 1055203"/>
              <a:gd name="connsiteY0" fmla="*/ 65685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5899 w 1055203"/>
              <a:gd name="connsiteY35" fmla="*/ 52985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16649 w 1055203"/>
              <a:gd name="connsiteY95" fmla="*/ 656852 h 2231595"/>
              <a:gd name="connsiteX0" fmla="*/ 316649 w 1055203"/>
              <a:gd name="connsiteY0" fmla="*/ 656852 h 2231595"/>
              <a:gd name="connsiteX1" fmla="*/ 319189 w 1055203"/>
              <a:gd name="connsiteY1" fmla="*/ 72035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8439 w 1055203"/>
              <a:gd name="connsiteY35" fmla="*/ 64923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16649 w 1055203"/>
              <a:gd name="connsiteY95" fmla="*/ 656852 h 2231595"/>
              <a:gd name="connsiteX0" fmla="*/ 316649 w 1055203"/>
              <a:gd name="connsiteY0" fmla="*/ 656852 h 2231595"/>
              <a:gd name="connsiteX1" fmla="*/ 303949 w 1055203"/>
              <a:gd name="connsiteY1" fmla="*/ 72289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63994 w 1055203"/>
              <a:gd name="connsiteY34" fmla="*/ 699397 h 2231595"/>
              <a:gd name="connsiteX35" fmla="*/ 668439 w 1055203"/>
              <a:gd name="connsiteY35" fmla="*/ 64923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16649 w 1055203"/>
              <a:gd name="connsiteY95" fmla="*/ 656852 h 2231595"/>
              <a:gd name="connsiteX0" fmla="*/ 316649 w 1055203"/>
              <a:gd name="connsiteY0" fmla="*/ 656852 h 2231595"/>
              <a:gd name="connsiteX1" fmla="*/ 303949 w 1055203"/>
              <a:gd name="connsiteY1" fmla="*/ 722892 h 2231595"/>
              <a:gd name="connsiteX2" fmla="*/ 275374 w 1055203"/>
              <a:gd name="connsiteY2" fmla="*/ 960382 h 2231595"/>
              <a:gd name="connsiteX3" fmla="*/ 258229 w 1055203"/>
              <a:gd name="connsiteY3" fmla="*/ 1107067 h 2231595"/>
              <a:gd name="connsiteX4" fmla="*/ 262039 w 1055203"/>
              <a:gd name="connsiteY4" fmla="*/ 1284232 h 2231595"/>
              <a:gd name="connsiteX5" fmla="*/ 296329 w 1055203"/>
              <a:gd name="connsiteY5" fmla="*/ 1495687 h 2231595"/>
              <a:gd name="connsiteX6" fmla="*/ 324904 w 1055203"/>
              <a:gd name="connsiteY6" fmla="*/ 1646182 h 2231595"/>
              <a:gd name="connsiteX7" fmla="*/ 313474 w 1055203"/>
              <a:gd name="connsiteY7" fmla="*/ 1790962 h 2231595"/>
              <a:gd name="connsiteX8" fmla="*/ 383959 w 1055203"/>
              <a:gd name="connsiteY8" fmla="*/ 2055757 h 2231595"/>
              <a:gd name="connsiteX9" fmla="*/ 351574 w 1055203"/>
              <a:gd name="connsiteY9" fmla="*/ 2122432 h 2231595"/>
              <a:gd name="connsiteX10" fmla="*/ 277279 w 1055203"/>
              <a:gd name="connsiteY10" fmla="*/ 2204347 h 2231595"/>
              <a:gd name="connsiteX11" fmla="*/ 372529 w 1055203"/>
              <a:gd name="connsiteY11" fmla="*/ 2221492 h 2231595"/>
              <a:gd name="connsiteX12" fmla="*/ 475399 w 1055203"/>
              <a:gd name="connsiteY12" fmla="*/ 2133862 h 2231595"/>
              <a:gd name="connsiteX13" fmla="*/ 460159 w 1055203"/>
              <a:gd name="connsiteY13" fmla="*/ 2019562 h 2231595"/>
              <a:gd name="connsiteX14" fmla="*/ 475399 w 1055203"/>
              <a:gd name="connsiteY14" fmla="*/ 1840492 h 2231595"/>
              <a:gd name="connsiteX15" fmla="*/ 467779 w 1055203"/>
              <a:gd name="connsiteY15" fmla="*/ 1585222 h 2231595"/>
              <a:gd name="connsiteX16" fmla="*/ 479918 w 1055203"/>
              <a:gd name="connsiteY16" fmla="*/ 1492369 h 2231595"/>
              <a:gd name="connsiteX17" fmla="*/ 490639 w 1055203"/>
              <a:gd name="connsiteY17" fmla="*/ 1177552 h 2231595"/>
              <a:gd name="connsiteX18" fmla="*/ 524929 w 1055203"/>
              <a:gd name="connsiteY18" fmla="*/ 1314712 h 2231595"/>
              <a:gd name="connsiteX19" fmla="*/ 519214 w 1055203"/>
              <a:gd name="connsiteY19" fmla="*/ 1529977 h 2231595"/>
              <a:gd name="connsiteX20" fmla="*/ 524929 w 1055203"/>
              <a:gd name="connsiteY20" fmla="*/ 1606177 h 2231595"/>
              <a:gd name="connsiteX21" fmla="*/ 511594 w 1055203"/>
              <a:gd name="connsiteY21" fmla="*/ 1741432 h 2231595"/>
              <a:gd name="connsiteX22" fmla="*/ 530644 w 1055203"/>
              <a:gd name="connsiteY22" fmla="*/ 1905262 h 2231595"/>
              <a:gd name="connsiteX23" fmla="*/ 543979 w 1055203"/>
              <a:gd name="connsiteY23" fmla="*/ 2065282 h 2231595"/>
              <a:gd name="connsiteX24" fmla="*/ 528739 w 1055203"/>
              <a:gd name="connsiteY24" fmla="*/ 2164342 h 2231595"/>
              <a:gd name="connsiteX25" fmla="*/ 631609 w 1055203"/>
              <a:gd name="connsiteY25" fmla="*/ 2231017 h 2231595"/>
              <a:gd name="connsiteX26" fmla="*/ 721144 w 1055203"/>
              <a:gd name="connsiteY26" fmla="*/ 2191012 h 2231595"/>
              <a:gd name="connsiteX27" fmla="*/ 620179 w 1055203"/>
              <a:gd name="connsiteY27" fmla="*/ 2095762 h 2231595"/>
              <a:gd name="connsiteX28" fmla="*/ 635419 w 1055203"/>
              <a:gd name="connsiteY28" fmla="*/ 1912882 h 2231595"/>
              <a:gd name="connsiteX29" fmla="*/ 681139 w 1055203"/>
              <a:gd name="connsiteY29" fmla="*/ 1676662 h 2231595"/>
              <a:gd name="connsiteX30" fmla="*/ 677329 w 1055203"/>
              <a:gd name="connsiteY30" fmla="*/ 1478542 h 2231595"/>
              <a:gd name="connsiteX31" fmla="*/ 717334 w 1055203"/>
              <a:gd name="connsiteY31" fmla="*/ 1278517 h 2231595"/>
              <a:gd name="connsiteX32" fmla="*/ 734479 w 1055203"/>
              <a:gd name="connsiteY32" fmla="*/ 1107067 h 2231595"/>
              <a:gd name="connsiteX33" fmla="*/ 695183 w 1055203"/>
              <a:gd name="connsiteY33" fmla="*/ 852289 h 2231595"/>
              <a:gd name="connsiteX34" fmla="*/ 684314 w 1055203"/>
              <a:gd name="connsiteY34" fmla="*/ 696857 h 2231595"/>
              <a:gd name="connsiteX35" fmla="*/ 668439 w 1055203"/>
              <a:gd name="connsiteY35" fmla="*/ 649232 h 2231595"/>
              <a:gd name="connsiteX36" fmla="*/ 698284 w 1055203"/>
              <a:gd name="connsiteY36" fmla="*/ 727972 h 2231595"/>
              <a:gd name="connsiteX37" fmla="*/ 755434 w 1055203"/>
              <a:gd name="connsiteY37" fmla="*/ 884182 h 2231595"/>
              <a:gd name="connsiteX38" fmla="*/ 837349 w 1055203"/>
              <a:gd name="connsiteY38" fmla="*/ 1063252 h 2231595"/>
              <a:gd name="connsiteX39" fmla="*/ 833539 w 1055203"/>
              <a:gd name="connsiteY39" fmla="*/ 1177552 h 2231595"/>
              <a:gd name="connsiteX40" fmla="*/ 833539 w 1055203"/>
              <a:gd name="connsiteY40" fmla="*/ 1249942 h 2231595"/>
              <a:gd name="connsiteX41" fmla="*/ 883069 w 1055203"/>
              <a:gd name="connsiteY41" fmla="*/ 1150882 h 2231595"/>
              <a:gd name="connsiteX42" fmla="*/ 894499 w 1055203"/>
              <a:gd name="connsiteY42" fmla="*/ 1305187 h 2231595"/>
              <a:gd name="connsiteX43" fmla="*/ 913549 w 1055203"/>
              <a:gd name="connsiteY43" fmla="*/ 1303282 h 2231595"/>
              <a:gd name="connsiteX44" fmla="*/ 913549 w 1055203"/>
              <a:gd name="connsiteY44" fmla="*/ 1166122 h 2231595"/>
              <a:gd name="connsiteX45" fmla="*/ 964984 w 1055203"/>
              <a:gd name="connsiteY45" fmla="*/ 1299472 h 2231595"/>
              <a:gd name="connsiteX46" fmla="*/ 978319 w 1055203"/>
              <a:gd name="connsiteY46" fmla="*/ 1284232 h 2231595"/>
              <a:gd name="connsiteX47" fmla="*/ 921169 w 1055203"/>
              <a:gd name="connsiteY47" fmla="*/ 1147072 h 2231595"/>
              <a:gd name="connsiteX48" fmla="*/ 1024039 w 1055203"/>
              <a:gd name="connsiteY48" fmla="*/ 1265182 h 2231595"/>
              <a:gd name="connsiteX49" fmla="*/ 1029754 w 1055203"/>
              <a:gd name="connsiteY49" fmla="*/ 1249942 h 2231595"/>
              <a:gd name="connsiteX50" fmla="*/ 936409 w 1055203"/>
              <a:gd name="connsiteY50" fmla="*/ 1143262 h 2231595"/>
              <a:gd name="connsiteX51" fmla="*/ 1050709 w 1055203"/>
              <a:gd name="connsiteY51" fmla="*/ 1217557 h 2231595"/>
              <a:gd name="connsiteX52" fmla="*/ 1020229 w 1055203"/>
              <a:gd name="connsiteY52" fmla="*/ 1166122 h 2231595"/>
              <a:gd name="connsiteX53" fmla="*/ 926884 w 1055203"/>
              <a:gd name="connsiteY53" fmla="*/ 1057537 h 2231595"/>
              <a:gd name="connsiteX54" fmla="*/ 883069 w 1055203"/>
              <a:gd name="connsiteY54" fmla="*/ 937522 h 2231595"/>
              <a:gd name="connsiteX55" fmla="*/ 818299 w 1055203"/>
              <a:gd name="connsiteY55" fmla="*/ 716542 h 2231595"/>
              <a:gd name="connsiteX56" fmla="*/ 795439 w 1055203"/>
              <a:gd name="connsiteY56" fmla="*/ 503182 h 2231595"/>
              <a:gd name="connsiteX57" fmla="*/ 723049 w 1055203"/>
              <a:gd name="connsiteY57" fmla="*/ 385072 h 2231595"/>
              <a:gd name="connsiteX58" fmla="*/ 604939 w 1055203"/>
              <a:gd name="connsiteY58" fmla="*/ 335542 h 2231595"/>
              <a:gd name="connsiteX59" fmla="*/ 574459 w 1055203"/>
              <a:gd name="connsiteY59" fmla="*/ 263152 h 2231595"/>
              <a:gd name="connsiteX60" fmla="*/ 623989 w 1055203"/>
              <a:gd name="connsiteY60" fmla="*/ 186952 h 2231595"/>
              <a:gd name="connsiteX61" fmla="*/ 635419 w 1055203"/>
              <a:gd name="connsiteY61" fmla="*/ 80272 h 2231595"/>
              <a:gd name="connsiteX62" fmla="*/ 551599 w 1055203"/>
              <a:gd name="connsiteY62" fmla="*/ 4072 h 2231595"/>
              <a:gd name="connsiteX63" fmla="*/ 406819 w 1055203"/>
              <a:gd name="connsiteY63" fmla="*/ 21217 h 2231595"/>
              <a:gd name="connsiteX64" fmla="*/ 372529 w 1055203"/>
              <a:gd name="connsiteY64" fmla="*/ 112657 h 2231595"/>
              <a:gd name="connsiteX65" fmla="*/ 322999 w 1055203"/>
              <a:gd name="connsiteY65" fmla="*/ 175522 h 2231595"/>
              <a:gd name="connsiteX66" fmla="*/ 374434 w 1055203"/>
              <a:gd name="connsiteY66" fmla="*/ 186952 h 2231595"/>
              <a:gd name="connsiteX67" fmla="*/ 340144 w 1055203"/>
              <a:gd name="connsiteY67" fmla="*/ 240292 h 2231595"/>
              <a:gd name="connsiteX68" fmla="*/ 372529 w 1055203"/>
              <a:gd name="connsiteY68" fmla="*/ 286012 h 2231595"/>
              <a:gd name="connsiteX69" fmla="*/ 418249 w 1055203"/>
              <a:gd name="connsiteY69" fmla="*/ 316492 h 2231595"/>
              <a:gd name="connsiteX70" fmla="*/ 338239 w 1055203"/>
              <a:gd name="connsiteY70" fmla="*/ 377452 h 2231595"/>
              <a:gd name="connsiteX71" fmla="*/ 246799 w 1055203"/>
              <a:gd name="connsiteY71" fmla="*/ 426982 h 2231595"/>
              <a:gd name="connsiteX72" fmla="*/ 162979 w 1055203"/>
              <a:gd name="connsiteY72" fmla="*/ 627007 h 2231595"/>
              <a:gd name="connsiteX73" fmla="*/ 140119 w 1055203"/>
              <a:gd name="connsiteY73" fmla="*/ 766072 h 2231595"/>
              <a:gd name="connsiteX74" fmla="*/ 81064 w 1055203"/>
              <a:gd name="connsiteY74" fmla="*/ 918472 h 2231595"/>
              <a:gd name="connsiteX75" fmla="*/ 52489 w 1055203"/>
              <a:gd name="connsiteY75" fmla="*/ 1116592 h 2231595"/>
              <a:gd name="connsiteX76" fmla="*/ 2959 w 1055203"/>
              <a:gd name="connsiteY76" fmla="*/ 1244227 h 2231595"/>
              <a:gd name="connsiteX77" fmla="*/ 13192 w 1055203"/>
              <a:gd name="connsiteY77" fmla="*/ 1254244 h 2231595"/>
              <a:gd name="connsiteX78" fmla="*/ 75349 w 1055203"/>
              <a:gd name="connsiteY78" fmla="*/ 1169932 h 2231595"/>
              <a:gd name="connsiteX79" fmla="*/ 41059 w 1055203"/>
              <a:gd name="connsiteY79" fmla="*/ 1303282 h 2231595"/>
              <a:gd name="connsiteX80" fmla="*/ 62014 w 1055203"/>
              <a:gd name="connsiteY80" fmla="*/ 1270897 h 2231595"/>
              <a:gd name="connsiteX81" fmla="*/ 90589 w 1055203"/>
              <a:gd name="connsiteY81" fmla="*/ 1185172 h 2231595"/>
              <a:gd name="connsiteX82" fmla="*/ 86779 w 1055203"/>
              <a:gd name="connsiteY82" fmla="*/ 1333762 h 2231595"/>
              <a:gd name="connsiteX83" fmla="*/ 96304 w 1055203"/>
              <a:gd name="connsiteY83" fmla="*/ 1297567 h 2231595"/>
              <a:gd name="connsiteX84" fmla="*/ 105829 w 1055203"/>
              <a:gd name="connsiteY84" fmla="*/ 1196602 h 2231595"/>
              <a:gd name="connsiteX85" fmla="*/ 132499 w 1055203"/>
              <a:gd name="connsiteY85" fmla="*/ 1303282 h 2231595"/>
              <a:gd name="connsiteX86" fmla="*/ 149644 w 1055203"/>
              <a:gd name="connsiteY86" fmla="*/ 1318522 h 2231595"/>
              <a:gd name="connsiteX87" fmla="*/ 128689 w 1055203"/>
              <a:gd name="connsiteY87" fmla="*/ 1183267 h 2231595"/>
              <a:gd name="connsiteX88" fmla="*/ 140119 w 1055203"/>
              <a:gd name="connsiteY88" fmla="*/ 1158502 h 2231595"/>
              <a:gd name="connsiteX89" fmla="*/ 178219 w 1055203"/>
              <a:gd name="connsiteY89" fmla="*/ 1238512 h 2231595"/>
              <a:gd name="connsiteX90" fmla="*/ 162979 w 1055203"/>
              <a:gd name="connsiteY90" fmla="*/ 1131832 h 2231595"/>
              <a:gd name="connsiteX91" fmla="*/ 143929 w 1055203"/>
              <a:gd name="connsiteY91" fmla="*/ 1074682 h 2231595"/>
              <a:gd name="connsiteX92" fmla="*/ 197977 w 1055203"/>
              <a:gd name="connsiteY92" fmla="*/ 972304 h 2231595"/>
              <a:gd name="connsiteX93" fmla="*/ 242989 w 1055203"/>
              <a:gd name="connsiteY93" fmla="*/ 828937 h 2231595"/>
              <a:gd name="connsiteX94" fmla="*/ 300139 w 1055203"/>
              <a:gd name="connsiteY94" fmla="*/ 678442 h 2231595"/>
              <a:gd name="connsiteX95" fmla="*/ 316649 w 1055203"/>
              <a:gd name="connsiteY95" fmla="*/ 656852 h 22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55203" h="2231595">
                <a:moveTo>
                  <a:pt x="316649" y="656852"/>
                </a:moveTo>
                <a:cubicBezTo>
                  <a:pt x="317284" y="664260"/>
                  <a:pt x="310828" y="672304"/>
                  <a:pt x="303949" y="722892"/>
                </a:cubicBezTo>
                <a:cubicBezTo>
                  <a:pt x="297070" y="773480"/>
                  <a:pt x="282994" y="896353"/>
                  <a:pt x="275374" y="960382"/>
                </a:cubicBezTo>
                <a:cubicBezTo>
                  <a:pt x="267754" y="1024411"/>
                  <a:pt x="260452" y="1053092"/>
                  <a:pt x="258229" y="1107067"/>
                </a:cubicBezTo>
                <a:cubicBezTo>
                  <a:pt x="256006" y="1161042"/>
                  <a:pt x="255689" y="1219462"/>
                  <a:pt x="262039" y="1284232"/>
                </a:cubicBezTo>
                <a:cubicBezTo>
                  <a:pt x="268389" y="1349002"/>
                  <a:pt x="285852" y="1435362"/>
                  <a:pt x="296329" y="1495687"/>
                </a:cubicBezTo>
                <a:cubicBezTo>
                  <a:pt x="306806" y="1556012"/>
                  <a:pt x="322047" y="1596970"/>
                  <a:pt x="324904" y="1646182"/>
                </a:cubicBezTo>
                <a:cubicBezTo>
                  <a:pt x="327762" y="1695395"/>
                  <a:pt x="303632" y="1722700"/>
                  <a:pt x="313474" y="1790962"/>
                </a:cubicBezTo>
                <a:cubicBezTo>
                  <a:pt x="323316" y="1859224"/>
                  <a:pt x="377609" y="2000512"/>
                  <a:pt x="383959" y="2055757"/>
                </a:cubicBezTo>
                <a:cubicBezTo>
                  <a:pt x="390309" y="2111002"/>
                  <a:pt x="369354" y="2097667"/>
                  <a:pt x="351574" y="2122432"/>
                </a:cubicBezTo>
                <a:cubicBezTo>
                  <a:pt x="333794" y="2147197"/>
                  <a:pt x="273787" y="2187837"/>
                  <a:pt x="277279" y="2204347"/>
                </a:cubicBezTo>
                <a:cubicBezTo>
                  <a:pt x="280772" y="2220857"/>
                  <a:pt x="339509" y="2233240"/>
                  <a:pt x="372529" y="2221492"/>
                </a:cubicBezTo>
                <a:cubicBezTo>
                  <a:pt x="405549" y="2209745"/>
                  <a:pt x="460794" y="2167517"/>
                  <a:pt x="475399" y="2133862"/>
                </a:cubicBezTo>
                <a:cubicBezTo>
                  <a:pt x="490004" y="2100207"/>
                  <a:pt x="460159" y="2068457"/>
                  <a:pt x="460159" y="2019562"/>
                </a:cubicBezTo>
                <a:cubicBezTo>
                  <a:pt x="460159" y="1970667"/>
                  <a:pt x="474129" y="1912882"/>
                  <a:pt x="475399" y="1840492"/>
                </a:cubicBezTo>
                <a:cubicBezTo>
                  <a:pt x="476669" y="1768102"/>
                  <a:pt x="467026" y="1643242"/>
                  <a:pt x="467779" y="1585222"/>
                </a:cubicBezTo>
                <a:cubicBezTo>
                  <a:pt x="468532" y="1527202"/>
                  <a:pt x="476108" y="1560314"/>
                  <a:pt x="479918" y="1492369"/>
                </a:cubicBezTo>
                <a:cubicBezTo>
                  <a:pt x="483728" y="1424424"/>
                  <a:pt x="483137" y="1207161"/>
                  <a:pt x="490639" y="1177552"/>
                </a:cubicBezTo>
                <a:cubicBezTo>
                  <a:pt x="498141" y="1147943"/>
                  <a:pt x="520167" y="1255975"/>
                  <a:pt x="524929" y="1314712"/>
                </a:cubicBezTo>
                <a:cubicBezTo>
                  <a:pt x="529692" y="1373450"/>
                  <a:pt x="519214" y="1481400"/>
                  <a:pt x="519214" y="1529977"/>
                </a:cubicBezTo>
                <a:cubicBezTo>
                  <a:pt x="519214" y="1578554"/>
                  <a:pt x="526199" y="1570935"/>
                  <a:pt x="524929" y="1606177"/>
                </a:cubicBezTo>
                <a:cubicBezTo>
                  <a:pt x="523659" y="1641419"/>
                  <a:pt x="510642" y="1691585"/>
                  <a:pt x="511594" y="1741432"/>
                </a:cubicBezTo>
                <a:cubicBezTo>
                  <a:pt x="512546" y="1791279"/>
                  <a:pt x="525247" y="1851287"/>
                  <a:pt x="530644" y="1905262"/>
                </a:cubicBezTo>
                <a:cubicBezTo>
                  <a:pt x="536041" y="1959237"/>
                  <a:pt x="544296" y="2022102"/>
                  <a:pt x="543979" y="2065282"/>
                </a:cubicBezTo>
                <a:cubicBezTo>
                  <a:pt x="543662" y="2108462"/>
                  <a:pt x="514134" y="2136720"/>
                  <a:pt x="528739" y="2164342"/>
                </a:cubicBezTo>
                <a:cubicBezTo>
                  <a:pt x="543344" y="2191964"/>
                  <a:pt x="599541" y="2226572"/>
                  <a:pt x="631609" y="2231017"/>
                </a:cubicBezTo>
                <a:cubicBezTo>
                  <a:pt x="663677" y="2235462"/>
                  <a:pt x="723049" y="2213554"/>
                  <a:pt x="721144" y="2191012"/>
                </a:cubicBezTo>
                <a:cubicBezTo>
                  <a:pt x="719239" y="2168470"/>
                  <a:pt x="634466" y="2142117"/>
                  <a:pt x="620179" y="2095762"/>
                </a:cubicBezTo>
                <a:cubicBezTo>
                  <a:pt x="605892" y="2049407"/>
                  <a:pt x="625259" y="1982732"/>
                  <a:pt x="635419" y="1912882"/>
                </a:cubicBezTo>
                <a:cubicBezTo>
                  <a:pt x="645579" y="1843032"/>
                  <a:pt x="674154" y="1749052"/>
                  <a:pt x="681139" y="1676662"/>
                </a:cubicBezTo>
                <a:cubicBezTo>
                  <a:pt x="688124" y="1604272"/>
                  <a:pt x="671297" y="1544899"/>
                  <a:pt x="677329" y="1478542"/>
                </a:cubicBezTo>
                <a:cubicBezTo>
                  <a:pt x="683361" y="1412185"/>
                  <a:pt x="707809" y="1340430"/>
                  <a:pt x="717334" y="1278517"/>
                </a:cubicBezTo>
                <a:cubicBezTo>
                  <a:pt x="726859" y="1216605"/>
                  <a:pt x="738171" y="1178105"/>
                  <a:pt x="734479" y="1107067"/>
                </a:cubicBezTo>
                <a:cubicBezTo>
                  <a:pt x="730787" y="1036029"/>
                  <a:pt x="706930" y="920234"/>
                  <a:pt x="695183" y="852289"/>
                </a:cubicBezTo>
                <a:cubicBezTo>
                  <a:pt x="683436" y="784344"/>
                  <a:pt x="688771" y="730700"/>
                  <a:pt x="684314" y="696857"/>
                </a:cubicBezTo>
                <a:cubicBezTo>
                  <a:pt x="679857" y="663014"/>
                  <a:pt x="666111" y="644046"/>
                  <a:pt x="668439" y="649232"/>
                </a:cubicBezTo>
                <a:cubicBezTo>
                  <a:pt x="670767" y="654418"/>
                  <a:pt x="683785" y="688814"/>
                  <a:pt x="698284" y="727972"/>
                </a:cubicBezTo>
                <a:cubicBezTo>
                  <a:pt x="712783" y="767130"/>
                  <a:pt x="732257" y="828302"/>
                  <a:pt x="755434" y="884182"/>
                </a:cubicBezTo>
                <a:cubicBezTo>
                  <a:pt x="778612" y="940062"/>
                  <a:pt x="824332" y="1014357"/>
                  <a:pt x="837349" y="1063252"/>
                </a:cubicBezTo>
                <a:cubicBezTo>
                  <a:pt x="850366" y="1112147"/>
                  <a:pt x="834174" y="1146437"/>
                  <a:pt x="833539" y="1177552"/>
                </a:cubicBezTo>
                <a:cubicBezTo>
                  <a:pt x="832904" y="1208667"/>
                  <a:pt x="825284" y="1254387"/>
                  <a:pt x="833539" y="1249942"/>
                </a:cubicBezTo>
                <a:cubicBezTo>
                  <a:pt x="841794" y="1245497"/>
                  <a:pt x="872909" y="1141675"/>
                  <a:pt x="883069" y="1150882"/>
                </a:cubicBezTo>
                <a:cubicBezTo>
                  <a:pt x="893229" y="1160089"/>
                  <a:pt x="889419" y="1279787"/>
                  <a:pt x="894499" y="1305187"/>
                </a:cubicBezTo>
                <a:cubicBezTo>
                  <a:pt x="899579" y="1330587"/>
                  <a:pt x="910374" y="1326459"/>
                  <a:pt x="913549" y="1303282"/>
                </a:cubicBezTo>
                <a:cubicBezTo>
                  <a:pt x="916724" y="1280105"/>
                  <a:pt x="904977" y="1166757"/>
                  <a:pt x="913549" y="1166122"/>
                </a:cubicBezTo>
                <a:cubicBezTo>
                  <a:pt x="922121" y="1165487"/>
                  <a:pt x="954189" y="1279787"/>
                  <a:pt x="964984" y="1299472"/>
                </a:cubicBezTo>
                <a:cubicBezTo>
                  <a:pt x="975779" y="1319157"/>
                  <a:pt x="985622" y="1309632"/>
                  <a:pt x="978319" y="1284232"/>
                </a:cubicBezTo>
                <a:cubicBezTo>
                  <a:pt x="971017" y="1258832"/>
                  <a:pt x="913549" y="1150247"/>
                  <a:pt x="921169" y="1147072"/>
                </a:cubicBezTo>
                <a:cubicBezTo>
                  <a:pt x="928789" y="1143897"/>
                  <a:pt x="1005942" y="1248037"/>
                  <a:pt x="1024039" y="1265182"/>
                </a:cubicBezTo>
                <a:cubicBezTo>
                  <a:pt x="1042136" y="1282327"/>
                  <a:pt x="1044359" y="1270262"/>
                  <a:pt x="1029754" y="1249942"/>
                </a:cubicBezTo>
                <a:cubicBezTo>
                  <a:pt x="1015149" y="1229622"/>
                  <a:pt x="932917" y="1148659"/>
                  <a:pt x="936409" y="1143262"/>
                </a:cubicBezTo>
                <a:cubicBezTo>
                  <a:pt x="939901" y="1137865"/>
                  <a:pt x="1036739" y="1213747"/>
                  <a:pt x="1050709" y="1217557"/>
                </a:cubicBezTo>
                <a:cubicBezTo>
                  <a:pt x="1064679" y="1221367"/>
                  <a:pt x="1043724" y="1192474"/>
                  <a:pt x="1020229" y="1166122"/>
                </a:cubicBezTo>
                <a:cubicBezTo>
                  <a:pt x="983399" y="1145485"/>
                  <a:pt x="949744" y="1095637"/>
                  <a:pt x="926884" y="1057537"/>
                </a:cubicBezTo>
                <a:cubicBezTo>
                  <a:pt x="904024" y="1019437"/>
                  <a:pt x="901167" y="994355"/>
                  <a:pt x="883069" y="937522"/>
                </a:cubicBezTo>
                <a:cubicBezTo>
                  <a:pt x="864972" y="880690"/>
                  <a:pt x="832904" y="788932"/>
                  <a:pt x="818299" y="716542"/>
                </a:cubicBezTo>
                <a:cubicBezTo>
                  <a:pt x="803694" y="644152"/>
                  <a:pt x="811314" y="558427"/>
                  <a:pt x="795439" y="503182"/>
                </a:cubicBezTo>
                <a:cubicBezTo>
                  <a:pt x="779564" y="447937"/>
                  <a:pt x="754799" y="413012"/>
                  <a:pt x="723049" y="385072"/>
                </a:cubicBezTo>
                <a:cubicBezTo>
                  <a:pt x="691299" y="357132"/>
                  <a:pt x="629704" y="355862"/>
                  <a:pt x="604939" y="335542"/>
                </a:cubicBezTo>
                <a:cubicBezTo>
                  <a:pt x="580174" y="315222"/>
                  <a:pt x="571284" y="287917"/>
                  <a:pt x="574459" y="263152"/>
                </a:cubicBezTo>
                <a:cubicBezTo>
                  <a:pt x="577634" y="238387"/>
                  <a:pt x="613829" y="217432"/>
                  <a:pt x="623989" y="186952"/>
                </a:cubicBezTo>
                <a:cubicBezTo>
                  <a:pt x="634149" y="156472"/>
                  <a:pt x="647484" y="110752"/>
                  <a:pt x="635419" y="80272"/>
                </a:cubicBezTo>
                <a:cubicBezTo>
                  <a:pt x="623354" y="49792"/>
                  <a:pt x="589699" y="13914"/>
                  <a:pt x="551599" y="4072"/>
                </a:cubicBezTo>
                <a:cubicBezTo>
                  <a:pt x="513499" y="-5770"/>
                  <a:pt x="436664" y="3120"/>
                  <a:pt x="406819" y="21217"/>
                </a:cubicBezTo>
                <a:cubicBezTo>
                  <a:pt x="376974" y="39315"/>
                  <a:pt x="386499" y="86940"/>
                  <a:pt x="372529" y="112657"/>
                </a:cubicBezTo>
                <a:cubicBezTo>
                  <a:pt x="358559" y="138374"/>
                  <a:pt x="322682" y="163140"/>
                  <a:pt x="322999" y="175522"/>
                </a:cubicBezTo>
                <a:cubicBezTo>
                  <a:pt x="323316" y="187904"/>
                  <a:pt x="371577" y="176157"/>
                  <a:pt x="374434" y="186952"/>
                </a:cubicBezTo>
                <a:cubicBezTo>
                  <a:pt x="377291" y="197747"/>
                  <a:pt x="340462" y="223782"/>
                  <a:pt x="340144" y="240292"/>
                </a:cubicBezTo>
                <a:cubicBezTo>
                  <a:pt x="339827" y="256802"/>
                  <a:pt x="359512" y="273312"/>
                  <a:pt x="372529" y="286012"/>
                </a:cubicBezTo>
                <a:cubicBezTo>
                  <a:pt x="385546" y="298712"/>
                  <a:pt x="423964" y="301252"/>
                  <a:pt x="418249" y="316492"/>
                </a:cubicBezTo>
                <a:cubicBezTo>
                  <a:pt x="412534" y="331732"/>
                  <a:pt x="366814" y="359037"/>
                  <a:pt x="338239" y="377452"/>
                </a:cubicBezTo>
                <a:cubicBezTo>
                  <a:pt x="309664" y="395867"/>
                  <a:pt x="276009" y="385390"/>
                  <a:pt x="246799" y="426982"/>
                </a:cubicBezTo>
                <a:cubicBezTo>
                  <a:pt x="217589" y="468574"/>
                  <a:pt x="180759" y="570492"/>
                  <a:pt x="162979" y="627007"/>
                </a:cubicBezTo>
                <a:cubicBezTo>
                  <a:pt x="145199" y="683522"/>
                  <a:pt x="153771" y="717495"/>
                  <a:pt x="140119" y="766072"/>
                </a:cubicBezTo>
                <a:cubicBezTo>
                  <a:pt x="126467" y="814649"/>
                  <a:pt x="95669" y="860052"/>
                  <a:pt x="81064" y="918472"/>
                </a:cubicBezTo>
                <a:cubicBezTo>
                  <a:pt x="66459" y="976892"/>
                  <a:pt x="65507" y="1062300"/>
                  <a:pt x="52489" y="1116592"/>
                </a:cubicBezTo>
                <a:cubicBezTo>
                  <a:pt x="39472" y="1170885"/>
                  <a:pt x="9508" y="1221285"/>
                  <a:pt x="2959" y="1244227"/>
                </a:cubicBezTo>
                <a:cubicBezTo>
                  <a:pt x="-3590" y="1267169"/>
                  <a:pt x="1127" y="1266626"/>
                  <a:pt x="13192" y="1254244"/>
                </a:cubicBezTo>
                <a:cubicBezTo>
                  <a:pt x="25257" y="1241862"/>
                  <a:pt x="70705" y="1161759"/>
                  <a:pt x="75349" y="1169932"/>
                </a:cubicBezTo>
                <a:cubicBezTo>
                  <a:pt x="79993" y="1178105"/>
                  <a:pt x="43282" y="1286454"/>
                  <a:pt x="41059" y="1303282"/>
                </a:cubicBezTo>
                <a:cubicBezTo>
                  <a:pt x="38836" y="1320110"/>
                  <a:pt x="53759" y="1290582"/>
                  <a:pt x="62014" y="1270897"/>
                </a:cubicBezTo>
                <a:cubicBezTo>
                  <a:pt x="70269" y="1251212"/>
                  <a:pt x="86462" y="1174695"/>
                  <a:pt x="90589" y="1185172"/>
                </a:cubicBezTo>
                <a:cubicBezTo>
                  <a:pt x="94717" y="1195650"/>
                  <a:pt x="85827" y="1315030"/>
                  <a:pt x="86779" y="1333762"/>
                </a:cubicBezTo>
                <a:cubicBezTo>
                  <a:pt x="87731" y="1352494"/>
                  <a:pt x="93129" y="1320427"/>
                  <a:pt x="96304" y="1297567"/>
                </a:cubicBezTo>
                <a:cubicBezTo>
                  <a:pt x="99479" y="1274707"/>
                  <a:pt x="99797" y="1195650"/>
                  <a:pt x="105829" y="1196602"/>
                </a:cubicBezTo>
                <a:cubicBezTo>
                  <a:pt x="111861" y="1197554"/>
                  <a:pt x="128689" y="1282962"/>
                  <a:pt x="132499" y="1303282"/>
                </a:cubicBezTo>
                <a:cubicBezTo>
                  <a:pt x="136309" y="1323602"/>
                  <a:pt x="150279" y="1338524"/>
                  <a:pt x="149644" y="1318522"/>
                </a:cubicBezTo>
                <a:cubicBezTo>
                  <a:pt x="149009" y="1298520"/>
                  <a:pt x="130276" y="1209937"/>
                  <a:pt x="128689" y="1183267"/>
                </a:cubicBezTo>
                <a:cubicBezTo>
                  <a:pt x="127102" y="1156597"/>
                  <a:pt x="131864" y="1149295"/>
                  <a:pt x="140119" y="1158502"/>
                </a:cubicBezTo>
                <a:cubicBezTo>
                  <a:pt x="148374" y="1167710"/>
                  <a:pt x="174409" y="1242957"/>
                  <a:pt x="178219" y="1238512"/>
                </a:cubicBezTo>
                <a:cubicBezTo>
                  <a:pt x="182029" y="1234067"/>
                  <a:pt x="168694" y="1159137"/>
                  <a:pt x="162979" y="1131832"/>
                </a:cubicBezTo>
                <a:cubicBezTo>
                  <a:pt x="157264" y="1104527"/>
                  <a:pt x="138096" y="1101270"/>
                  <a:pt x="143929" y="1074682"/>
                </a:cubicBezTo>
                <a:cubicBezTo>
                  <a:pt x="149762" y="1048094"/>
                  <a:pt x="181467" y="1013261"/>
                  <a:pt x="197977" y="972304"/>
                </a:cubicBezTo>
                <a:cubicBezTo>
                  <a:pt x="214487" y="931347"/>
                  <a:pt x="217707" y="893472"/>
                  <a:pt x="242989" y="828937"/>
                </a:cubicBezTo>
                <a:cubicBezTo>
                  <a:pt x="268271" y="764403"/>
                  <a:pt x="287862" y="707123"/>
                  <a:pt x="300139" y="678442"/>
                </a:cubicBezTo>
                <a:cubicBezTo>
                  <a:pt x="312416" y="649761"/>
                  <a:pt x="316014" y="649444"/>
                  <a:pt x="316649" y="656852"/>
                </a:cubicBezTo>
                <a:close/>
              </a:path>
            </a:pathLst>
          </a:cu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ndParaRPr>
          </a:p>
        </p:txBody>
      </p:sp>
      <p:cxnSp>
        <p:nvCxnSpPr>
          <p:cNvPr id="54279" name="Přímá spojnice 23">
            <a:extLst>
              <a:ext uri="{FF2B5EF4-FFF2-40B4-BE49-F238E27FC236}">
                <a16:creationId xmlns:a16="http://schemas.microsoft.com/office/drawing/2014/main" id="{0437AC9C-AFAA-472C-8D9C-B31A55ECAA71}"/>
              </a:ext>
            </a:extLst>
          </p:cNvPr>
          <p:cNvCxnSpPr>
            <a:cxnSpLocks noChangeShapeType="1"/>
          </p:cNvCxnSpPr>
          <p:nvPr/>
        </p:nvCxnSpPr>
        <p:spPr bwMode="auto">
          <a:xfrm>
            <a:off x="7065964" y="2587625"/>
            <a:ext cx="1190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280" name="Přímá spojnice 23">
            <a:extLst>
              <a:ext uri="{FF2B5EF4-FFF2-40B4-BE49-F238E27FC236}">
                <a16:creationId xmlns:a16="http://schemas.microsoft.com/office/drawing/2014/main" id="{6E491325-7B94-4CA2-8E43-CFCB67901AE3}"/>
              </a:ext>
            </a:extLst>
          </p:cNvPr>
          <p:cNvCxnSpPr>
            <a:cxnSpLocks noChangeShapeType="1"/>
          </p:cNvCxnSpPr>
          <p:nvPr/>
        </p:nvCxnSpPr>
        <p:spPr bwMode="auto">
          <a:xfrm>
            <a:off x="7670800" y="4502150"/>
            <a:ext cx="585788" cy="635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281" name="Přímá spojnice 23">
            <a:extLst>
              <a:ext uri="{FF2B5EF4-FFF2-40B4-BE49-F238E27FC236}">
                <a16:creationId xmlns:a16="http://schemas.microsoft.com/office/drawing/2014/main" id="{B7714862-2E73-4072-9B86-29C3672E6CD0}"/>
              </a:ext>
            </a:extLst>
          </p:cNvPr>
          <p:cNvCxnSpPr>
            <a:cxnSpLocks noChangeShapeType="1"/>
          </p:cNvCxnSpPr>
          <p:nvPr/>
        </p:nvCxnSpPr>
        <p:spPr bwMode="auto">
          <a:xfrm flipV="1">
            <a:off x="5651501" y="3117850"/>
            <a:ext cx="595313" cy="56515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282" name="Přímá spojnice 23">
            <a:extLst>
              <a:ext uri="{FF2B5EF4-FFF2-40B4-BE49-F238E27FC236}">
                <a16:creationId xmlns:a16="http://schemas.microsoft.com/office/drawing/2014/main" id="{57079109-B1F3-46ED-95BF-DF5E8B0042A9}"/>
              </a:ext>
            </a:extLst>
          </p:cNvPr>
          <p:cNvCxnSpPr>
            <a:cxnSpLocks noChangeShapeType="1"/>
          </p:cNvCxnSpPr>
          <p:nvPr/>
        </p:nvCxnSpPr>
        <p:spPr bwMode="auto">
          <a:xfrm>
            <a:off x="5651500" y="3687763"/>
            <a:ext cx="1189038" cy="677862"/>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283" name="Přímá spojnice 23">
            <a:extLst>
              <a:ext uri="{FF2B5EF4-FFF2-40B4-BE49-F238E27FC236}">
                <a16:creationId xmlns:a16="http://schemas.microsoft.com/office/drawing/2014/main" id="{0F766BFF-C75C-4379-9483-BC623A27A300}"/>
              </a:ext>
            </a:extLst>
          </p:cNvPr>
          <p:cNvCxnSpPr>
            <a:cxnSpLocks noChangeShapeType="1"/>
          </p:cNvCxnSpPr>
          <p:nvPr/>
        </p:nvCxnSpPr>
        <p:spPr bwMode="auto">
          <a:xfrm flipV="1">
            <a:off x="3935414" y="3683000"/>
            <a:ext cx="1716087" cy="6350"/>
          </a:xfrm>
          <a:prstGeom prst="line">
            <a:avLst/>
          </a:prstGeom>
          <a:noFill/>
          <a:ln w="76200" algn="ctr">
            <a:solidFill>
              <a:srgbClr val="000000"/>
            </a:solidFill>
            <a:round/>
            <a:headEnd/>
            <a:tailEnd/>
          </a:ln>
          <a:extLst>
            <a:ext uri="{909E8E84-426E-40DD-AFC4-6F175D3DCCD1}">
              <a14:hiddenFill xmlns:a14="http://schemas.microsoft.com/office/drawing/2010/main">
                <a:noFill/>
              </a14:hiddenFill>
            </a:ext>
          </a:extLst>
        </p:spPr>
      </p:cxnSp>
      <p:sp>
        <p:nvSpPr>
          <p:cNvPr id="52" name="TextBox 51">
            <a:extLst>
              <a:ext uri="{FF2B5EF4-FFF2-40B4-BE49-F238E27FC236}">
                <a16:creationId xmlns:a16="http://schemas.microsoft.com/office/drawing/2014/main" id="{393E1002-B728-49A8-BD11-D52D77C4A995}"/>
              </a:ext>
            </a:extLst>
          </p:cNvPr>
          <p:cNvSpPr txBox="1"/>
          <p:nvPr/>
        </p:nvSpPr>
        <p:spPr>
          <a:xfrm>
            <a:off x="4008439" y="2997200"/>
            <a:ext cx="1582737" cy="584200"/>
          </a:xfrm>
          <a:prstGeom prst="rect">
            <a:avLst/>
          </a:prstGeom>
          <a:solidFill>
            <a:srgbClr val="4BACC6">
              <a:lumMod val="40000"/>
              <a:lumOff val="60000"/>
            </a:srgbClr>
          </a:solidFill>
          <a:ln w="25400" cap="flat" cmpd="sng" algn="ctr">
            <a:solidFill>
              <a:srgbClr val="4BACC6">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Programing epigenomu</a:t>
            </a:r>
            <a:endParaRPr lang="en-US" sz="1600" b="1" kern="0" dirty="0">
              <a:solidFill>
                <a:prstClr val="black"/>
              </a:solidFill>
              <a:latin typeface="Calibri"/>
            </a:endParaRPr>
          </a:p>
        </p:txBody>
      </p:sp>
      <p:sp>
        <p:nvSpPr>
          <p:cNvPr id="53" name="TextBox 52">
            <a:extLst>
              <a:ext uri="{FF2B5EF4-FFF2-40B4-BE49-F238E27FC236}">
                <a16:creationId xmlns:a16="http://schemas.microsoft.com/office/drawing/2014/main" id="{9349C33C-02F5-4879-B4CC-9343A4AEFBD7}"/>
              </a:ext>
            </a:extLst>
          </p:cNvPr>
          <p:cNvSpPr txBox="1"/>
          <p:nvPr/>
        </p:nvSpPr>
        <p:spPr>
          <a:xfrm>
            <a:off x="8328026" y="2276475"/>
            <a:ext cx="2232025" cy="585788"/>
          </a:xfrm>
          <a:prstGeom prst="rect">
            <a:avLst/>
          </a:prstGeom>
          <a:solidFill>
            <a:srgbClr val="4BACC6">
              <a:lumMod val="40000"/>
              <a:lumOff val="60000"/>
            </a:srgbClr>
          </a:solidFill>
          <a:ln w="25400" cap="flat" cmpd="sng" algn="ctr">
            <a:solidFill>
              <a:srgbClr val="4BACC6">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Výhoda pro přežití potomstva</a:t>
            </a:r>
            <a:endParaRPr lang="en-US" sz="1600" b="1" kern="0" dirty="0">
              <a:solidFill>
                <a:prstClr val="black"/>
              </a:solidFill>
              <a:latin typeface="Calibri"/>
            </a:endParaRPr>
          </a:p>
        </p:txBody>
      </p:sp>
      <p:sp>
        <p:nvSpPr>
          <p:cNvPr id="54" name="TextBox 53">
            <a:extLst>
              <a:ext uri="{FF2B5EF4-FFF2-40B4-BE49-F238E27FC236}">
                <a16:creationId xmlns:a16="http://schemas.microsoft.com/office/drawing/2014/main" id="{0C9F6D79-3301-436B-A6D2-3BF4EDD6AE86}"/>
              </a:ext>
            </a:extLst>
          </p:cNvPr>
          <p:cNvSpPr txBox="1"/>
          <p:nvPr/>
        </p:nvSpPr>
        <p:spPr>
          <a:xfrm>
            <a:off x="8328026" y="4221163"/>
            <a:ext cx="2232025" cy="830262"/>
          </a:xfrm>
          <a:prstGeom prst="rect">
            <a:avLst/>
          </a:prstGeom>
          <a:solidFill>
            <a:srgbClr val="4BACC6">
              <a:lumMod val="40000"/>
              <a:lumOff val="60000"/>
            </a:srgbClr>
          </a:solidFill>
          <a:ln w="25400" cap="flat" cmpd="sng" algn="ctr">
            <a:solidFill>
              <a:srgbClr val="4BACC6">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Zvýšené riziko k metabolickému onemocnění</a:t>
            </a:r>
            <a:endParaRPr lang="en-US" sz="1600" b="1" kern="0" dirty="0">
              <a:solidFill>
                <a:prstClr val="black"/>
              </a:solidFill>
              <a:latin typeface="Calibri"/>
            </a:endParaRPr>
          </a:p>
        </p:txBody>
      </p:sp>
      <p:sp>
        <p:nvSpPr>
          <p:cNvPr id="55" name="TextBox 54">
            <a:extLst>
              <a:ext uri="{FF2B5EF4-FFF2-40B4-BE49-F238E27FC236}">
                <a16:creationId xmlns:a16="http://schemas.microsoft.com/office/drawing/2014/main" id="{24B6308E-B59C-4BF5-949E-3B23BEDC12AE}"/>
              </a:ext>
            </a:extLst>
          </p:cNvPr>
          <p:cNvSpPr txBox="1"/>
          <p:nvPr/>
        </p:nvSpPr>
        <p:spPr>
          <a:xfrm>
            <a:off x="1931989" y="4508500"/>
            <a:ext cx="2187575" cy="831850"/>
          </a:xfrm>
          <a:prstGeom prst="rect">
            <a:avLst/>
          </a:prstGeom>
          <a:solidFill>
            <a:srgbClr val="C0504D">
              <a:lumMod val="40000"/>
              <a:lumOff val="60000"/>
            </a:srgbClr>
          </a:solidFill>
          <a:ln w="25400" cap="flat" cmpd="sng" algn="ctr">
            <a:solidFill>
              <a:srgbClr val="C0504D">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Na živiny chudé prostředí během vývoje</a:t>
            </a:r>
            <a:endParaRPr lang="en-US" sz="1600" b="1" kern="0" dirty="0">
              <a:solidFill>
                <a:prstClr val="black"/>
              </a:solidFill>
              <a:latin typeface="Calibri"/>
            </a:endParaRPr>
          </a:p>
        </p:txBody>
      </p:sp>
      <p:sp>
        <p:nvSpPr>
          <p:cNvPr id="56" name="TextBox 55">
            <a:extLst>
              <a:ext uri="{FF2B5EF4-FFF2-40B4-BE49-F238E27FC236}">
                <a16:creationId xmlns:a16="http://schemas.microsoft.com/office/drawing/2014/main" id="{4815FD23-9E77-4B6D-A69F-287B30FE050C}"/>
              </a:ext>
            </a:extLst>
          </p:cNvPr>
          <p:cNvSpPr txBox="1"/>
          <p:nvPr/>
        </p:nvSpPr>
        <p:spPr>
          <a:xfrm>
            <a:off x="6840538" y="1487488"/>
            <a:ext cx="1579562" cy="584200"/>
          </a:xfrm>
          <a:prstGeom prst="rect">
            <a:avLst/>
          </a:prstGeom>
          <a:solidFill>
            <a:srgbClr val="C0504D">
              <a:lumMod val="40000"/>
              <a:lumOff val="60000"/>
            </a:srgbClr>
          </a:solidFill>
          <a:ln w="25400" cap="flat" cmpd="sng" algn="ctr">
            <a:solidFill>
              <a:srgbClr val="C0504D">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Na živiny chudé prostředí</a:t>
            </a:r>
            <a:endParaRPr lang="en-US" sz="1600" b="1" kern="0" dirty="0">
              <a:solidFill>
                <a:prstClr val="black"/>
              </a:solidFill>
              <a:latin typeface="Calibri"/>
            </a:endParaRPr>
          </a:p>
        </p:txBody>
      </p:sp>
      <p:sp>
        <p:nvSpPr>
          <p:cNvPr id="57" name="TextBox 56">
            <a:extLst>
              <a:ext uri="{FF2B5EF4-FFF2-40B4-BE49-F238E27FC236}">
                <a16:creationId xmlns:a16="http://schemas.microsoft.com/office/drawing/2014/main" id="{22776224-B903-47ED-A82D-2571E6D74899}"/>
              </a:ext>
            </a:extLst>
          </p:cNvPr>
          <p:cNvSpPr txBox="1"/>
          <p:nvPr/>
        </p:nvSpPr>
        <p:spPr>
          <a:xfrm>
            <a:off x="5232400" y="4505325"/>
            <a:ext cx="1652588" cy="584200"/>
          </a:xfrm>
          <a:prstGeom prst="rect">
            <a:avLst/>
          </a:prstGeom>
          <a:solidFill>
            <a:srgbClr val="9BBB59">
              <a:lumMod val="40000"/>
              <a:lumOff val="60000"/>
            </a:srgbClr>
          </a:solidFill>
          <a:ln w="25400" cap="flat" cmpd="sng" algn="ctr">
            <a:solidFill>
              <a:srgbClr val="9BBB59">
                <a:shade val="50000"/>
              </a:srgbClr>
            </a:solidFill>
            <a:prstDash val="solid"/>
          </a:ln>
          <a:effectLst/>
        </p:spPr>
        <p:txBody>
          <a:bodyPr>
            <a:spAutoFit/>
          </a:bodyPr>
          <a:lstStyle/>
          <a:p>
            <a:pPr algn="ctr" fontAlgn="auto">
              <a:spcBef>
                <a:spcPts val="0"/>
              </a:spcBef>
              <a:spcAft>
                <a:spcPts val="0"/>
              </a:spcAft>
              <a:defRPr/>
            </a:pPr>
            <a:r>
              <a:rPr lang="cs-CZ" sz="1600" b="1" kern="0" dirty="0">
                <a:solidFill>
                  <a:prstClr val="black"/>
                </a:solidFill>
                <a:latin typeface="Calibri"/>
              </a:rPr>
              <a:t>Na živiny bohaté prostředí</a:t>
            </a:r>
            <a:endParaRPr lang="en-US" sz="1600" b="1" kern="0" dirty="0">
              <a:solidFill>
                <a:prstClr val="black"/>
              </a:solidFill>
              <a:latin typeface="Calibri"/>
            </a:endParaRPr>
          </a:p>
        </p:txBody>
      </p:sp>
      <p:grpSp>
        <p:nvGrpSpPr>
          <p:cNvPr id="54290" name="Group 57">
            <a:extLst>
              <a:ext uri="{FF2B5EF4-FFF2-40B4-BE49-F238E27FC236}">
                <a16:creationId xmlns:a16="http://schemas.microsoft.com/office/drawing/2014/main" id="{9BED0205-181D-4B44-9D6C-61A23EEDE8C8}"/>
              </a:ext>
            </a:extLst>
          </p:cNvPr>
          <p:cNvGrpSpPr>
            <a:grpSpLocks/>
          </p:cNvGrpSpPr>
          <p:nvPr/>
        </p:nvGrpSpPr>
        <p:grpSpPr bwMode="auto">
          <a:xfrm>
            <a:off x="1763713" y="1897063"/>
            <a:ext cx="2032000" cy="2620962"/>
            <a:chOff x="240030" y="1897380"/>
            <a:chExt cx="2032124" cy="2621280"/>
          </a:xfrm>
        </p:grpSpPr>
        <p:sp>
          <p:nvSpPr>
            <p:cNvPr id="59" name="Freeform 58">
              <a:extLst>
                <a:ext uri="{FF2B5EF4-FFF2-40B4-BE49-F238E27FC236}">
                  <a16:creationId xmlns:a16="http://schemas.microsoft.com/office/drawing/2014/main" id="{1794EB24-6F5A-4FC9-B081-805FE4E255AB}"/>
                </a:ext>
              </a:extLst>
            </p:cNvPr>
            <p:cNvSpPr/>
            <p:nvPr/>
          </p:nvSpPr>
          <p:spPr>
            <a:xfrm>
              <a:off x="240030" y="1897380"/>
              <a:ext cx="2032124" cy="2621280"/>
            </a:xfrm>
            <a:custGeom>
              <a:avLst/>
              <a:gdLst>
                <a:gd name="connsiteX0" fmla="*/ 0 w 2032124"/>
                <a:gd name="connsiteY0" fmla="*/ 2621280 h 2621280"/>
                <a:gd name="connsiteX1" fmla="*/ 121920 w 2032124"/>
                <a:gd name="connsiteY1" fmla="*/ 2518410 h 2621280"/>
                <a:gd name="connsiteX2" fmla="*/ 361950 w 2032124"/>
                <a:gd name="connsiteY2" fmla="*/ 2480310 h 2621280"/>
                <a:gd name="connsiteX3" fmla="*/ 895350 w 2032124"/>
                <a:gd name="connsiteY3" fmla="*/ 2472690 h 2621280"/>
                <a:gd name="connsiteX4" fmla="*/ 1478280 w 2032124"/>
                <a:gd name="connsiteY4" fmla="*/ 2400300 h 2621280"/>
                <a:gd name="connsiteX5" fmla="*/ 1836420 w 2032124"/>
                <a:gd name="connsiteY5" fmla="*/ 2160270 h 2621280"/>
                <a:gd name="connsiteX6" fmla="*/ 2030730 w 2032124"/>
                <a:gd name="connsiteY6" fmla="*/ 1623060 h 2621280"/>
                <a:gd name="connsiteX7" fmla="*/ 1901190 w 2032124"/>
                <a:gd name="connsiteY7" fmla="*/ 986790 h 2621280"/>
                <a:gd name="connsiteX8" fmla="*/ 1504950 w 2032124"/>
                <a:gd name="connsiteY8" fmla="*/ 381000 h 2621280"/>
                <a:gd name="connsiteX9" fmla="*/ 1181100 w 2032124"/>
                <a:gd name="connsiteY9" fmla="*/ 129540 h 2621280"/>
                <a:gd name="connsiteX10" fmla="*/ 1024890 w 2032124"/>
                <a:gd name="connsiteY10" fmla="*/ 0 h 262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124" h="2621280">
                  <a:moveTo>
                    <a:pt x="0" y="2621280"/>
                  </a:moveTo>
                  <a:cubicBezTo>
                    <a:pt x="30797" y="2581592"/>
                    <a:pt x="61595" y="2541905"/>
                    <a:pt x="121920" y="2518410"/>
                  </a:cubicBezTo>
                  <a:cubicBezTo>
                    <a:pt x="182245" y="2494915"/>
                    <a:pt x="233045" y="2487930"/>
                    <a:pt x="361950" y="2480310"/>
                  </a:cubicBezTo>
                  <a:cubicBezTo>
                    <a:pt x="490855" y="2472690"/>
                    <a:pt x="709295" y="2486025"/>
                    <a:pt x="895350" y="2472690"/>
                  </a:cubicBezTo>
                  <a:cubicBezTo>
                    <a:pt x="1081405" y="2459355"/>
                    <a:pt x="1321435" y="2452370"/>
                    <a:pt x="1478280" y="2400300"/>
                  </a:cubicBezTo>
                  <a:cubicBezTo>
                    <a:pt x="1635125" y="2348230"/>
                    <a:pt x="1744345" y="2289810"/>
                    <a:pt x="1836420" y="2160270"/>
                  </a:cubicBezTo>
                  <a:cubicBezTo>
                    <a:pt x="1928495" y="2030730"/>
                    <a:pt x="2019935" y="1818640"/>
                    <a:pt x="2030730" y="1623060"/>
                  </a:cubicBezTo>
                  <a:cubicBezTo>
                    <a:pt x="2041525" y="1427480"/>
                    <a:pt x="1988820" y="1193800"/>
                    <a:pt x="1901190" y="986790"/>
                  </a:cubicBezTo>
                  <a:cubicBezTo>
                    <a:pt x="1813560" y="779780"/>
                    <a:pt x="1624965" y="523875"/>
                    <a:pt x="1504950" y="381000"/>
                  </a:cubicBezTo>
                  <a:cubicBezTo>
                    <a:pt x="1384935" y="238125"/>
                    <a:pt x="1261110" y="193040"/>
                    <a:pt x="1181100" y="129540"/>
                  </a:cubicBezTo>
                  <a:cubicBezTo>
                    <a:pt x="1101090" y="66040"/>
                    <a:pt x="1053465" y="36195"/>
                    <a:pt x="1024890" y="0"/>
                  </a:cubicBezTo>
                </a:path>
              </a:pathLst>
            </a:custGeom>
            <a:gradFill>
              <a:gsLst>
                <a:gs pos="77000">
                  <a:srgbClr val="C0504D">
                    <a:lumMod val="60000"/>
                    <a:lumOff val="40000"/>
                  </a:srgbClr>
                </a:gs>
                <a:gs pos="58688">
                  <a:srgbClr val="C0504D">
                    <a:lumMod val="60000"/>
                    <a:lumOff val="40000"/>
                  </a:srgbClr>
                </a:gs>
                <a:gs pos="35000">
                  <a:sysClr val="window" lastClr="FFFFFF"/>
                </a:gs>
                <a:gs pos="0">
                  <a:sysClr val="window" lastClr="FFFFFF"/>
                </a:gs>
                <a:gs pos="100000">
                  <a:srgbClr val="C0504D">
                    <a:lumMod val="75000"/>
                  </a:srgbClr>
                </a:gs>
              </a:gsLst>
              <a:lin ang="1200000" scaled="0"/>
            </a:gra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0" name="Freeform 59">
              <a:extLst>
                <a:ext uri="{FF2B5EF4-FFF2-40B4-BE49-F238E27FC236}">
                  <a16:creationId xmlns:a16="http://schemas.microsoft.com/office/drawing/2014/main" id="{1FDAFA66-EBC0-46B3-BF83-D19FF50F9456}"/>
                </a:ext>
              </a:extLst>
            </p:cNvPr>
            <p:cNvSpPr/>
            <p:nvPr/>
          </p:nvSpPr>
          <p:spPr>
            <a:xfrm>
              <a:off x="251143" y="2440371"/>
              <a:ext cx="1927343" cy="1819496"/>
            </a:xfrm>
            <a:custGeom>
              <a:avLst/>
              <a:gdLst>
                <a:gd name="connsiteX0" fmla="*/ 1074896 w 1927027"/>
                <a:gd name="connsiteY0" fmla="*/ 669071 h 1819269"/>
                <a:gd name="connsiteX1" fmla="*/ 1017746 w 1927027"/>
                <a:gd name="connsiteY1" fmla="*/ 589061 h 1819269"/>
                <a:gd name="connsiteX2" fmla="*/ 1032986 w 1927027"/>
                <a:gd name="connsiteY2" fmla="*/ 429041 h 1819269"/>
                <a:gd name="connsiteX3" fmla="*/ 987266 w 1927027"/>
                <a:gd name="connsiteY3" fmla="*/ 360461 h 1819269"/>
                <a:gd name="connsiteX4" fmla="*/ 861536 w 1927027"/>
                <a:gd name="connsiteY4" fmla="*/ 329981 h 1819269"/>
                <a:gd name="connsiteX5" fmla="*/ 731996 w 1927027"/>
                <a:gd name="connsiteY5" fmla="*/ 257591 h 1819269"/>
                <a:gd name="connsiteX6" fmla="*/ 651986 w 1927027"/>
                <a:gd name="connsiteY6" fmla="*/ 215681 h 1819269"/>
                <a:gd name="connsiteX7" fmla="*/ 556736 w 1927027"/>
                <a:gd name="connsiteY7" fmla="*/ 257591 h 1819269"/>
                <a:gd name="connsiteX8" fmla="*/ 450056 w 1927027"/>
                <a:gd name="connsiteY8" fmla="*/ 387131 h 1819269"/>
                <a:gd name="connsiteX9" fmla="*/ 305276 w 1927027"/>
                <a:gd name="connsiteY9" fmla="*/ 547151 h 1819269"/>
                <a:gd name="connsiteX10" fmla="*/ 229076 w 1927027"/>
                <a:gd name="connsiteY10" fmla="*/ 714791 h 1819269"/>
                <a:gd name="connsiteX11" fmla="*/ 126206 w 1927027"/>
                <a:gd name="connsiteY11" fmla="*/ 886241 h 1819269"/>
                <a:gd name="connsiteX12" fmla="*/ 11906 w 1927027"/>
                <a:gd name="connsiteY12" fmla="*/ 1160561 h 1819269"/>
                <a:gd name="connsiteX13" fmla="*/ 23336 w 1927027"/>
                <a:gd name="connsiteY13" fmla="*/ 1469171 h 1819269"/>
                <a:gd name="connsiteX14" fmla="*/ 187166 w 1927027"/>
                <a:gd name="connsiteY14" fmla="*/ 1709201 h 1819269"/>
                <a:gd name="connsiteX15" fmla="*/ 594836 w 1927027"/>
                <a:gd name="connsiteY15" fmla="*/ 1812071 h 1819269"/>
                <a:gd name="connsiteX16" fmla="*/ 1032986 w 1927027"/>
                <a:gd name="connsiteY16" fmla="*/ 1796831 h 1819269"/>
                <a:gd name="connsiteX17" fmla="*/ 1417796 w 1927027"/>
                <a:gd name="connsiteY17" fmla="*/ 1686341 h 1819269"/>
                <a:gd name="connsiteX18" fmla="*/ 1749266 w 1927027"/>
                <a:gd name="connsiteY18" fmla="*/ 1461551 h 1819269"/>
                <a:gd name="connsiteX19" fmla="*/ 1916906 w 1927027"/>
                <a:gd name="connsiteY19" fmla="*/ 1095791 h 1819269"/>
                <a:gd name="connsiteX20" fmla="*/ 1890236 w 1927027"/>
                <a:gd name="connsiteY20" fmla="*/ 779561 h 1819269"/>
                <a:gd name="connsiteX21" fmla="*/ 1741646 w 1927027"/>
                <a:gd name="connsiteY21" fmla="*/ 387131 h 1819269"/>
                <a:gd name="connsiteX22" fmla="*/ 1535906 w 1927027"/>
                <a:gd name="connsiteY22" fmla="*/ 177581 h 1819269"/>
                <a:gd name="connsiteX23" fmla="*/ 1196816 w 1927027"/>
                <a:gd name="connsiteY23" fmla="*/ 9941 h 1819269"/>
                <a:gd name="connsiteX24" fmla="*/ 945356 w 1927027"/>
                <a:gd name="connsiteY24" fmla="*/ 28991 h 1819269"/>
                <a:gd name="connsiteX25" fmla="*/ 815816 w 1927027"/>
                <a:gd name="connsiteY25" fmla="*/ 109001 h 1819269"/>
                <a:gd name="connsiteX26" fmla="*/ 838676 w 1927027"/>
                <a:gd name="connsiteY26" fmla="*/ 200441 h 1819269"/>
                <a:gd name="connsiteX27" fmla="*/ 1040606 w 1927027"/>
                <a:gd name="connsiteY27" fmla="*/ 326171 h 1819269"/>
                <a:gd name="connsiteX28" fmla="*/ 1128236 w 1927027"/>
                <a:gd name="connsiteY28" fmla="*/ 409991 h 1819269"/>
                <a:gd name="connsiteX29" fmla="*/ 1105376 w 1927027"/>
                <a:gd name="connsiteY29" fmla="*/ 531911 h 1819269"/>
                <a:gd name="connsiteX30" fmla="*/ 1132046 w 1927027"/>
                <a:gd name="connsiteY30" fmla="*/ 600491 h 1819269"/>
                <a:gd name="connsiteX31" fmla="*/ 1074896 w 1927027"/>
                <a:gd name="connsiteY31" fmla="*/ 669071 h 181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27027" h="1819269">
                  <a:moveTo>
                    <a:pt x="1074896" y="669071"/>
                  </a:moveTo>
                  <a:cubicBezTo>
                    <a:pt x="1055846" y="667166"/>
                    <a:pt x="1024731" y="629066"/>
                    <a:pt x="1017746" y="589061"/>
                  </a:cubicBezTo>
                  <a:cubicBezTo>
                    <a:pt x="1010761" y="549056"/>
                    <a:pt x="1038066" y="467141"/>
                    <a:pt x="1032986" y="429041"/>
                  </a:cubicBezTo>
                  <a:cubicBezTo>
                    <a:pt x="1027906" y="390941"/>
                    <a:pt x="1015841" y="376971"/>
                    <a:pt x="987266" y="360461"/>
                  </a:cubicBezTo>
                  <a:cubicBezTo>
                    <a:pt x="958691" y="343951"/>
                    <a:pt x="904081" y="347126"/>
                    <a:pt x="861536" y="329981"/>
                  </a:cubicBezTo>
                  <a:cubicBezTo>
                    <a:pt x="818991" y="312836"/>
                    <a:pt x="766921" y="276641"/>
                    <a:pt x="731996" y="257591"/>
                  </a:cubicBezTo>
                  <a:cubicBezTo>
                    <a:pt x="697071" y="238541"/>
                    <a:pt x="681196" y="215681"/>
                    <a:pt x="651986" y="215681"/>
                  </a:cubicBezTo>
                  <a:cubicBezTo>
                    <a:pt x="622776" y="215681"/>
                    <a:pt x="590391" y="229016"/>
                    <a:pt x="556736" y="257591"/>
                  </a:cubicBezTo>
                  <a:cubicBezTo>
                    <a:pt x="523081" y="286166"/>
                    <a:pt x="491966" y="338871"/>
                    <a:pt x="450056" y="387131"/>
                  </a:cubicBezTo>
                  <a:cubicBezTo>
                    <a:pt x="408146" y="435391"/>
                    <a:pt x="342106" y="492541"/>
                    <a:pt x="305276" y="547151"/>
                  </a:cubicBezTo>
                  <a:cubicBezTo>
                    <a:pt x="268446" y="601761"/>
                    <a:pt x="258921" y="658276"/>
                    <a:pt x="229076" y="714791"/>
                  </a:cubicBezTo>
                  <a:cubicBezTo>
                    <a:pt x="199231" y="771306"/>
                    <a:pt x="162401" y="811946"/>
                    <a:pt x="126206" y="886241"/>
                  </a:cubicBezTo>
                  <a:cubicBezTo>
                    <a:pt x="90011" y="960536"/>
                    <a:pt x="29051" y="1063406"/>
                    <a:pt x="11906" y="1160561"/>
                  </a:cubicBezTo>
                  <a:cubicBezTo>
                    <a:pt x="-5239" y="1257716"/>
                    <a:pt x="-5874" y="1377731"/>
                    <a:pt x="23336" y="1469171"/>
                  </a:cubicBezTo>
                  <a:cubicBezTo>
                    <a:pt x="52546" y="1560611"/>
                    <a:pt x="91916" y="1652051"/>
                    <a:pt x="187166" y="1709201"/>
                  </a:cubicBezTo>
                  <a:cubicBezTo>
                    <a:pt x="282416" y="1766351"/>
                    <a:pt x="453866" y="1797466"/>
                    <a:pt x="594836" y="1812071"/>
                  </a:cubicBezTo>
                  <a:cubicBezTo>
                    <a:pt x="735806" y="1826676"/>
                    <a:pt x="895826" y="1817786"/>
                    <a:pt x="1032986" y="1796831"/>
                  </a:cubicBezTo>
                  <a:cubicBezTo>
                    <a:pt x="1170146" y="1775876"/>
                    <a:pt x="1298416" y="1742221"/>
                    <a:pt x="1417796" y="1686341"/>
                  </a:cubicBezTo>
                  <a:cubicBezTo>
                    <a:pt x="1537176" y="1630461"/>
                    <a:pt x="1666081" y="1559976"/>
                    <a:pt x="1749266" y="1461551"/>
                  </a:cubicBezTo>
                  <a:cubicBezTo>
                    <a:pt x="1832451" y="1363126"/>
                    <a:pt x="1893411" y="1209456"/>
                    <a:pt x="1916906" y="1095791"/>
                  </a:cubicBezTo>
                  <a:cubicBezTo>
                    <a:pt x="1940401" y="982126"/>
                    <a:pt x="1919446" y="897671"/>
                    <a:pt x="1890236" y="779561"/>
                  </a:cubicBezTo>
                  <a:cubicBezTo>
                    <a:pt x="1861026" y="661451"/>
                    <a:pt x="1800701" y="487461"/>
                    <a:pt x="1741646" y="387131"/>
                  </a:cubicBezTo>
                  <a:cubicBezTo>
                    <a:pt x="1682591" y="286801"/>
                    <a:pt x="1626711" y="240446"/>
                    <a:pt x="1535906" y="177581"/>
                  </a:cubicBezTo>
                  <a:cubicBezTo>
                    <a:pt x="1445101" y="114716"/>
                    <a:pt x="1295241" y="34706"/>
                    <a:pt x="1196816" y="9941"/>
                  </a:cubicBezTo>
                  <a:cubicBezTo>
                    <a:pt x="1098391" y="-14824"/>
                    <a:pt x="1008856" y="12481"/>
                    <a:pt x="945356" y="28991"/>
                  </a:cubicBezTo>
                  <a:cubicBezTo>
                    <a:pt x="881856" y="45501"/>
                    <a:pt x="833596" y="80426"/>
                    <a:pt x="815816" y="109001"/>
                  </a:cubicBezTo>
                  <a:cubicBezTo>
                    <a:pt x="798036" y="137576"/>
                    <a:pt x="801211" y="164246"/>
                    <a:pt x="838676" y="200441"/>
                  </a:cubicBezTo>
                  <a:cubicBezTo>
                    <a:pt x="876141" y="236636"/>
                    <a:pt x="992346" y="291246"/>
                    <a:pt x="1040606" y="326171"/>
                  </a:cubicBezTo>
                  <a:cubicBezTo>
                    <a:pt x="1088866" y="361096"/>
                    <a:pt x="1117441" y="375701"/>
                    <a:pt x="1128236" y="409991"/>
                  </a:cubicBezTo>
                  <a:cubicBezTo>
                    <a:pt x="1139031" y="444281"/>
                    <a:pt x="1104741" y="500161"/>
                    <a:pt x="1105376" y="531911"/>
                  </a:cubicBezTo>
                  <a:cubicBezTo>
                    <a:pt x="1106011" y="563661"/>
                    <a:pt x="1135856" y="576996"/>
                    <a:pt x="1132046" y="600491"/>
                  </a:cubicBezTo>
                  <a:cubicBezTo>
                    <a:pt x="1128236" y="623986"/>
                    <a:pt x="1093946" y="670976"/>
                    <a:pt x="1074896" y="669071"/>
                  </a:cubicBezTo>
                  <a:close/>
                </a:path>
              </a:pathLst>
            </a:custGeom>
            <a:solidFill>
              <a:srgbClr val="C0504D">
                <a:lumMod val="20000"/>
                <a:lumOff val="8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1" name="Freeform 60">
              <a:extLst>
                <a:ext uri="{FF2B5EF4-FFF2-40B4-BE49-F238E27FC236}">
                  <a16:creationId xmlns:a16="http://schemas.microsoft.com/office/drawing/2014/main" id="{D411C32C-F320-416E-AEF2-5B999C0B814A}"/>
                </a:ext>
              </a:extLst>
            </p:cNvPr>
            <p:cNvSpPr/>
            <p:nvPr/>
          </p:nvSpPr>
          <p:spPr>
            <a:xfrm>
              <a:off x="546436" y="2092666"/>
              <a:ext cx="1397085" cy="1032000"/>
            </a:xfrm>
            <a:custGeom>
              <a:avLst/>
              <a:gdLst>
                <a:gd name="connsiteX0" fmla="*/ 1853 w 1396336"/>
                <a:gd name="connsiteY0" fmla="*/ 879731 h 1032138"/>
                <a:gd name="connsiteX1" fmla="*/ 93293 w 1396336"/>
                <a:gd name="connsiteY1" fmla="*/ 662561 h 1032138"/>
                <a:gd name="connsiteX2" fmla="*/ 184733 w 1396336"/>
                <a:gd name="connsiteY2" fmla="*/ 319661 h 1032138"/>
                <a:gd name="connsiteX3" fmla="*/ 287603 w 1396336"/>
                <a:gd name="connsiteY3" fmla="*/ 159641 h 1032138"/>
                <a:gd name="connsiteX4" fmla="*/ 436193 w 1396336"/>
                <a:gd name="connsiteY4" fmla="*/ 41531 h 1032138"/>
                <a:gd name="connsiteX5" fmla="*/ 649553 w 1396336"/>
                <a:gd name="connsiteY5" fmla="*/ 3431 h 1032138"/>
                <a:gd name="connsiteX6" fmla="*/ 973403 w 1396336"/>
                <a:gd name="connsiteY6" fmla="*/ 117731 h 1032138"/>
                <a:gd name="connsiteX7" fmla="*/ 1209623 w 1396336"/>
                <a:gd name="connsiteY7" fmla="*/ 338711 h 1032138"/>
                <a:gd name="connsiteX8" fmla="*/ 1396313 w 1396336"/>
                <a:gd name="connsiteY8" fmla="*/ 620651 h 1032138"/>
                <a:gd name="connsiteX9" fmla="*/ 1221053 w 1396336"/>
                <a:gd name="connsiteY9" fmla="*/ 521591 h 1032138"/>
                <a:gd name="connsiteX10" fmla="*/ 1026743 w 1396336"/>
                <a:gd name="connsiteY10" fmla="*/ 403481 h 1032138"/>
                <a:gd name="connsiteX11" fmla="*/ 767663 w 1396336"/>
                <a:gd name="connsiteY11" fmla="*/ 346331 h 1032138"/>
                <a:gd name="connsiteX12" fmla="*/ 527633 w 1396336"/>
                <a:gd name="connsiteY12" fmla="*/ 449201 h 1032138"/>
                <a:gd name="connsiteX13" fmla="*/ 611453 w 1396336"/>
                <a:gd name="connsiteY13" fmla="*/ 586361 h 1032138"/>
                <a:gd name="connsiteX14" fmla="*/ 794333 w 1396336"/>
                <a:gd name="connsiteY14" fmla="*/ 693041 h 1032138"/>
                <a:gd name="connsiteX15" fmla="*/ 836243 w 1396336"/>
                <a:gd name="connsiteY15" fmla="*/ 769241 h 1032138"/>
                <a:gd name="connsiteX16" fmla="*/ 817193 w 1396336"/>
                <a:gd name="connsiteY16" fmla="*/ 887351 h 1032138"/>
                <a:gd name="connsiteX17" fmla="*/ 843863 w 1396336"/>
                <a:gd name="connsiteY17" fmla="*/ 952121 h 1032138"/>
                <a:gd name="connsiteX18" fmla="*/ 790523 w 1396336"/>
                <a:gd name="connsiteY18" fmla="*/ 1032131 h 1032138"/>
                <a:gd name="connsiteX19" fmla="*/ 718133 w 1396336"/>
                <a:gd name="connsiteY19" fmla="*/ 955931 h 1032138"/>
                <a:gd name="connsiteX20" fmla="*/ 733373 w 1396336"/>
                <a:gd name="connsiteY20" fmla="*/ 814961 h 1032138"/>
                <a:gd name="connsiteX21" fmla="*/ 733373 w 1396336"/>
                <a:gd name="connsiteY21" fmla="*/ 746381 h 1032138"/>
                <a:gd name="connsiteX22" fmla="*/ 649553 w 1396336"/>
                <a:gd name="connsiteY22" fmla="*/ 708281 h 1032138"/>
                <a:gd name="connsiteX23" fmla="*/ 504773 w 1396336"/>
                <a:gd name="connsiteY23" fmla="*/ 658751 h 1032138"/>
                <a:gd name="connsiteX24" fmla="*/ 386663 w 1396336"/>
                <a:gd name="connsiteY24" fmla="*/ 574931 h 1032138"/>
                <a:gd name="connsiteX25" fmla="*/ 291413 w 1396336"/>
                <a:gd name="connsiteY25" fmla="*/ 597791 h 1032138"/>
                <a:gd name="connsiteX26" fmla="*/ 180923 w 1396336"/>
                <a:gd name="connsiteY26" fmla="*/ 712091 h 1032138"/>
                <a:gd name="connsiteX27" fmla="*/ 1853 w 1396336"/>
                <a:gd name="connsiteY27" fmla="*/ 879731 h 103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96336" h="1032138">
                  <a:moveTo>
                    <a:pt x="1853" y="879731"/>
                  </a:moveTo>
                  <a:cubicBezTo>
                    <a:pt x="-12752" y="871476"/>
                    <a:pt x="62813" y="755906"/>
                    <a:pt x="93293" y="662561"/>
                  </a:cubicBezTo>
                  <a:cubicBezTo>
                    <a:pt x="123773" y="569216"/>
                    <a:pt x="152348" y="403481"/>
                    <a:pt x="184733" y="319661"/>
                  </a:cubicBezTo>
                  <a:cubicBezTo>
                    <a:pt x="217118" y="235841"/>
                    <a:pt x="245693" y="205996"/>
                    <a:pt x="287603" y="159641"/>
                  </a:cubicBezTo>
                  <a:cubicBezTo>
                    <a:pt x="329513" y="113286"/>
                    <a:pt x="375868" y="67566"/>
                    <a:pt x="436193" y="41531"/>
                  </a:cubicBezTo>
                  <a:cubicBezTo>
                    <a:pt x="496518" y="15496"/>
                    <a:pt x="560018" y="-9269"/>
                    <a:pt x="649553" y="3431"/>
                  </a:cubicBezTo>
                  <a:cubicBezTo>
                    <a:pt x="739088" y="16131"/>
                    <a:pt x="880058" y="61851"/>
                    <a:pt x="973403" y="117731"/>
                  </a:cubicBezTo>
                  <a:cubicBezTo>
                    <a:pt x="1066748" y="173611"/>
                    <a:pt x="1139138" y="254891"/>
                    <a:pt x="1209623" y="338711"/>
                  </a:cubicBezTo>
                  <a:cubicBezTo>
                    <a:pt x="1280108" y="422531"/>
                    <a:pt x="1394408" y="590171"/>
                    <a:pt x="1396313" y="620651"/>
                  </a:cubicBezTo>
                  <a:cubicBezTo>
                    <a:pt x="1398218" y="651131"/>
                    <a:pt x="1282648" y="557786"/>
                    <a:pt x="1221053" y="521591"/>
                  </a:cubicBezTo>
                  <a:cubicBezTo>
                    <a:pt x="1159458" y="485396"/>
                    <a:pt x="1102308" y="432691"/>
                    <a:pt x="1026743" y="403481"/>
                  </a:cubicBezTo>
                  <a:cubicBezTo>
                    <a:pt x="951178" y="374271"/>
                    <a:pt x="850848" y="338711"/>
                    <a:pt x="767663" y="346331"/>
                  </a:cubicBezTo>
                  <a:cubicBezTo>
                    <a:pt x="684478" y="353951"/>
                    <a:pt x="553668" y="409196"/>
                    <a:pt x="527633" y="449201"/>
                  </a:cubicBezTo>
                  <a:cubicBezTo>
                    <a:pt x="501598" y="489206"/>
                    <a:pt x="567003" y="545721"/>
                    <a:pt x="611453" y="586361"/>
                  </a:cubicBezTo>
                  <a:cubicBezTo>
                    <a:pt x="655903" y="627001"/>
                    <a:pt x="756868" y="662561"/>
                    <a:pt x="794333" y="693041"/>
                  </a:cubicBezTo>
                  <a:cubicBezTo>
                    <a:pt x="831798" y="723521"/>
                    <a:pt x="832433" y="736856"/>
                    <a:pt x="836243" y="769241"/>
                  </a:cubicBezTo>
                  <a:cubicBezTo>
                    <a:pt x="840053" y="801626"/>
                    <a:pt x="815923" y="856871"/>
                    <a:pt x="817193" y="887351"/>
                  </a:cubicBezTo>
                  <a:cubicBezTo>
                    <a:pt x="818463" y="917831"/>
                    <a:pt x="848308" y="927991"/>
                    <a:pt x="843863" y="952121"/>
                  </a:cubicBezTo>
                  <a:cubicBezTo>
                    <a:pt x="839418" y="976251"/>
                    <a:pt x="811478" y="1031496"/>
                    <a:pt x="790523" y="1032131"/>
                  </a:cubicBezTo>
                  <a:cubicBezTo>
                    <a:pt x="769568" y="1032766"/>
                    <a:pt x="727658" y="992126"/>
                    <a:pt x="718133" y="955931"/>
                  </a:cubicBezTo>
                  <a:cubicBezTo>
                    <a:pt x="708608" y="919736"/>
                    <a:pt x="730833" y="849886"/>
                    <a:pt x="733373" y="814961"/>
                  </a:cubicBezTo>
                  <a:cubicBezTo>
                    <a:pt x="735913" y="780036"/>
                    <a:pt x="747343" y="764161"/>
                    <a:pt x="733373" y="746381"/>
                  </a:cubicBezTo>
                  <a:cubicBezTo>
                    <a:pt x="719403" y="728601"/>
                    <a:pt x="687653" y="722886"/>
                    <a:pt x="649553" y="708281"/>
                  </a:cubicBezTo>
                  <a:cubicBezTo>
                    <a:pt x="611453" y="693676"/>
                    <a:pt x="548588" y="680976"/>
                    <a:pt x="504773" y="658751"/>
                  </a:cubicBezTo>
                  <a:cubicBezTo>
                    <a:pt x="460958" y="636526"/>
                    <a:pt x="422223" y="585091"/>
                    <a:pt x="386663" y="574931"/>
                  </a:cubicBezTo>
                  <a:cubicBezTo>
                    <a:pt x="351103" y="564771"/>
                    <a:pt x="325703" y="574931"/>
                    <a:pt x="291413" y="597791"/>
                  </a:cubicBezTo>
                  <a:cubicBezTo>
                    <a:pt x="257123" y="620651"/>
                    <a:pt x="226643" y="663831"/>
                    <a:pt x="180923" y="712091"/>
                  </a:cubicBezTo>
                  <a:cubicBezTo>
                    <a:pt x="135203" y="760351"/>
                    <a:pt x="16458" y="887986"/>
                    <a:pt x="1853" y="879731"/>
                  </a:cubicBezTo>
                  <a:close/>
                </a:path>
              </a:pathLst>
            </a:custGeom>
            <a:solidFill>
              <a:srgbClr val="C0504D">
                <a:lumMod val="75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2" name="Freeform 61">
              <a:extLst>
                <a:ext uri="{FF2B5EF4-FFF2-40B4-BE49-F238E27FC236}">
                  <a16:creationId xmlns:a16="http://schemas.microsoft.com/office/drawing/2014/main" id="{9C3424E6-A3B1-4FF7-B217-7068B845E908}"/>
                </a:ext>
              </a:extLst>
            </p:cNvPr>
            <p:cNvSpPr/>
            <p:nvPr/>
          </p:nvSpPr>
          <p:spPr>
            <a:xfrm>
              <a:off x="320997" y="2792839"/>
              <a:ext cx="1806685" cy="1363827"/>
            </a:xfrm>
            <a:custGeom>
              <a:avLst/>
              <a:gdLst>
                <a:gd name="connsiteX0" fmla="*/ 687943 w 1805286"/>
                <a:gd name="connsiteY0" fmla="*/ 620821 h 1364638"/>
                <a:gd name="connsiteX1" fmla="*/ 527923 w 1805286"/>
                <a:gd name="connsiteY1" fmla="*/ 571291 h 1364638"/>
                <a:gd name="connsiteX2" fmla="*/ 253603 w 1805286"/>
                <a:gd name="connsiteY2" fmla="*/ 632251 h 1364638"/>
                <a:gd name="connsiteX3" fmla="*/ 47863 w 1805286"/>
                <a:gd name="connsiteY3" fmla="*/ 784651 h 1364638"/>
                <a:gd name="connsiteX4" fmla="*/ 5953 w 1805286"/>
                <a:gd name="connsiteY4" fmla="*/ 1036111 h 1364638"/>
                <a:gd name="connsiteX5" fmla="*/ 143113 w 1805286"/>
                <a:gd name="connsiteY5" fmla="*/ 1241851 h 1364638"/>
                <a:gd name="connsiteX6" fmla="*/ 379333 w 1805286"/>
                <a:gd name="connsiteY6" fmla="*/ 1363771 h 1364638"/>
                <a:gd name="connsiteX7" fmla="*/ 607933 w 1805286"/>
                <a:gd name="connsiteY7" fmla="*/ 1291381 h 1364638"/>
                <a:gd name="connsiteX8" fmla="*/ 710803 w 1805286"/>
                <a:gd name="connsiteY8" fmla="*/ 1196131 h 1364638"/>
                <a:gd name="connsiteX9" fmla="*/ 828913 w 1805286"/>
                <a:gd name="connsiteY9" fmla="*/ 1218991 h 1364638"/>
                <a:gd name="connsiteX10" fmla="*/ 962263 w 1805286"/>
                <a:gd name="connsiteY10" fmla="*/ 1306621 h 1364638"/>
                <a:gd name="connsiteX11" fmla="*/ 1126093 w 1805286"/>
                <a:gd name="connsiteY11" fmla="*/ 1279951 h 1364638"/>
                <a:gd name="connsiteX12" fmla="*/ 1491853 w 1805286"/>
                <a:gd name="connsiteY12" fmla="*/ 1135171 h 1364638"/>
                <a:gd name="connsiteX13" fmla="*/ 1697593 w 1805286"/>
                <a:gd name="connsiteY13" fmla="*/ 948481 h 1364638"/>
                <a:gd name="connsiteX14" fmla="*/ 1804273 w 1805286"/>
                <a:gd name="connsiteY14" fmla="*/ 632251 h 1364638"/>
                <a:gd name="connsiteX15" fmla="*/ 1743313 w 1805286"/>
                <a:gd name="connsiteY15" fmla="*/ 369361 h 1364638"/>
                <a:gd name="connsiteX16" fmla="*/ 1613773 w 1805286"/>
                <a:gd name="connsiteY16" fmla="*/ 243631 h 1364638"/>
                <a:gd name="connsiteX17" fmla="*/ 1670923 w 1805286"/>
                <a:gd name="connsiteY17" fmla="*/ 270301 h 1364638"/>
                <a:gd name="connsiteX18" fmla="*/ 1655683 w 1805286"/>
                <a:gd name="connsiteY18" fmla="*/ 205531 h 1364638"/>
                <a:gd name="connsiteX19" fmla="*/ 1560433 w 1805286"/>
                <a:gd name="connsiteY19" fmla="*/ 75991 h 1364638"/>
                <a:gd name="connsiteX20" fmla="*/ 1419463 w 1805286"/>
                <a:gd name="connsiteY20" fmla="*/ 18841 h 1364638"/>
                <a:gd name="connsiteX21" fmla="*/ 1103233 w 1805286"/>
                <a:gd name="connsiteY21" fmla="*/ 3601 h 1364638"/>
                <a:gd name="connsiteX22" fmla="*/ 844153 w 1805286"/>
                <a:gd name="connsiteY22" fmla="*/ 79801 h 1364638"/>
                <a:gd name="connsiteX23" fmla="*/ 733663 w 1805286"/>
                <a:gd name="connsiteY23" fmla="*/ 175051 h 1364638"/>
                <a:gd name="connsiteX24" fmla="*/ 737473 w 1805286"/>
                <a:gd name="connsiteY24" fmla="*/ 289351 h 1364638"/>
                <a:gd name="connsiteX25" fmla="*/ 771763 w 1805286"/>
                <a:gd name="connsiteY25" fmla="*/ 331261 h 1364638"/>
                <a:gd name="connsiteX26" fmla="*/ 710803 w 1805286"/>
                <a:gd name="connsiteY26" fmla="*/ 346501 h 1364638"/>
                <a:gd name="connsiteX27" fmla="*/ 665083 w 1805286"/>
                <a:gd name="connsiteY27" fmla="*/ 426511 h 1364638"/>
                <a:gd name="connsiteX28" fmla="*/ 699373 w 1805286"/>
                <a:gd name="connsiteY28" fmla="*/ 479851 h 1364638"/>
                <a:gd name="connsiteX29" fmla="*/ 680323 w 1805286"/>
                <a:gd name="connsiteY29" fmla="*/ 533191 h 1364638"/>
                <a:gd name="connsiteX30" fmla="*/ 687943 w 1805286"/>
                <a:gd name="connsiteY30" fmla="*/ 620821 h 1364638"/>
                <a:gd name="connsiteX0" fmla="*/ 688374 w 1805717"/>
                <a:gd name="connsiteY0" fmla="*/ 620821 h 1363771"/>
                <a:gd name="connsiteX1" fmla="*/ 528354 w 1805717"/>
                <a:gd name="connsiteY1" fmla="*/ 571291 h 1363771"/>
                <a:gd name="connsiteX2" fmla="*/ 254034 w 1805717"/>
                <a:gd name="connsiteY2" fmla="*/ 632251 h 1363771"/>
                <a:gd name="connsiteX3" fmla="*/ 48294 w 1805717"/>
                <a:gd name="connsiteY3" fmla="*/ 784651 h 1363771"/>
                <a:gd name="connsiteX4" fmla="*/ 6384 w 1805717"/>
                <a:gd name="connsiteY4" fmla="*/ 1036111 h 1363771"/>
                <a:gd name="connsiteX5" fmla="*/ 149640 w 1805717"/>
                <a:gd name="connsiteY5" fmla="*/ 1290619 h 1363771"/>
                <a:gd name="connsiteX6" fmla="*/ 379764 w 1805717"/>
                <a:gd name="connsiteY6" fmla="*/ 1363771 h 1363771"/>
                <a:gd name="connsiteX7" fmla="*/ 608364 w 1805717"/>
                <a:gd name="connsiteY7" fmla="*/ 1291381 h 1363771"/>
                <a:gd name="connsiteX8" fmla="*/ 711234 w 1805717"/>
                <a:gd name="connsiteY8" fmla="*/ 1196131 h 1363771"/>
                <a:gd name="connsiteX9" fmla="*/ 829344 w 1805717"/>
                <a:gd name="connsiteY9" fmla="*/ 1218991 h 1363771"/>
                <a:gd name="connsiteX10" fmla="*/ 962694 w 1805717"/>
                <a:gd name="connsiteY10" fmla="*/ 1306621 h 1363771"/>
                <a:gd name="connsiteX11" fmla="*/ 1126524 w 1805717"/>
                <a:gd name="connsiteY11" fmla="*/ 1279951 h 1363771"/>
                <a:gd name="connsiteX12" fmla="*/ 1492284 w 1805717"/>
                <a:gd name="connsiteY12" fmla="*/ 1135171 h 1363771"/>
                <a:gd name="connsiteX13" fmla="*/ 1698024 w 1805717"/>
                <a:gd name="connsiteY13" fmla="*/ 948481 h 1363771"/>
                <a:gd name="connsiteX14" fmla="*/ 1804704 w 1805717"/>
                <a:gd name="connsiteY14" fmla="*/ 632251 h 1363771"/>
                <a:gd name="connsiteX15" fmla="*/ 1743744 w 1805717"/>
                <a:gd name="connsiteY15" fmla="*/ 369361 h 1363771"/>
                <a:gd name="connsiteX16" fmla="*/ 1614204 w 1805717"/>
                <a:gd name="connsiteY16" fmla="*/ 243631 h 1363771"/>
                <a:gd name="connsiteX17" fmla="*/ 1671354 w 1805717"/>
                <a:gd name="connsiteY17" fmla="*/ 270301 h 1363771"/>
                <a:gd name="connsiteX18" fmla="*/ 1656114 w 1805717"/>
                <a:gd name="connsiteY18" fmla="*/ 205531 h 1363771"/>
                <a:gd name="connsiteX19" fmla="*/ 1560864 w 1805717"/>
                <a:gd name="connsiteY19" fmla="*/ 75991 h 1363771"/>
                <a:gd name="connsiteX20" fmla="*/ 1419894 w 1805717"/>
                <a:gd name="connsiteY20" fmla="*/ 18841 h 1363771"/>
                <a:gd name="connsiteX21" fmla="*/ 1103664 w 1805717"/>
                <a:gd name="connsiteY21" fmla="*/ 3601 h 1363771"/>
                <a:gd name="connsiteX22" fmla="*/ 844584 w 1805717"/>
                <a:gd name="connsiteY22" fmla="*/ 79801 h 1363771"/>
                <a:gd name="connsiteX23" fmla="*/ 734094 w 1805717"/>
                <a:gd name="connsiteY23" fmla="*/ 175051 h 1363771"/>
                <a:gd name="connsiteX24" fmla="*/ 737904 w 1805717"/>
                <a:gd name="connsiteY24" fmla="*/ 289351 h 1363771"/>
                <a:gd name="connsiteX25" fmla="*/ 772194 w 1805717"/>
                <a:gd name="connsiteY25" fmla="*/ 331261 h 1363771"/>
                <a:gd name="connsiteX26" fmla="*/ 711234 w 1805717"/>
                <a:gd name="connsiteY26" fmla="*/ 346501 h 1363771"/>
                <a:gd name="connsiteX27" fmla="*/ 665514 w 1805717"/>
                <a:gd name="connsiteY27" fmla="*/ 426511 h 1363771"/>
                <a:gd name="connsiteX28" fmla="*/ 699804 w 1805717"/>
                <a:gd name="connsiteY28" fmla="*/ 479851 h 1363771"/>
                <a:gd name="connsiteX29" fmla="*/ 680754 w 1805717"/>
                <a:gd name="connsiteY29" fmla="*/ 533191 h 1363771"/>
                <a:gd name="connsiteX30" fmla="*/ 688374 w 1805717"/>
                <a:gd name="connsiteY30" fmla="*/ 620821 h 136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5717" h="1363771">
                  <a:moveTo>
                    <a:pt x="688374" y="620821"/>
                  </a:moveTo>
                  <a:cubicBezTo>
                    <a:pt x="662974" y="627171"/>
                    <a:pt x="600744" y="569386"/>
                    <a:pt x="528354" y="571291"/>
                  </a:cubicBezTo>
                  <a:cubicBezTo>
                    <a:pt x="455964" y="573196"/>
                    <a:pt x="334044" y="596691"/>
                    <a:pt x="254034" y="632251"/>
                  </a:cubicBezTo>
                  <a:cubicBezTo>
                    <a:pt x="174024" y="667811"/>
                    <a:pt x="89569" y="717341"/>
                    <a:pt x="48294" y="784651"/>
                  </a:cubicBezTo>
                  <a:cubicBezTo>
                    <a:pt x="7019" y="851961"/>
                    <a:pt x="-10507" y="951783"/>
                    <a:pt x="6384" y="1036111"/>
                  </a:cubicBezTo>
                  <a:cubicBezTo>
                    <a:pt x="23275" y="1120439"/>
                    <a:pt x="87410" y="1236009"/>
                    <a:pt x="149640" y="1290619"/>
                  </a:cubicBezTo>
                  <a:cubicBezTo>
                    <a:pt x="211870" y="1345229"/>
                    <a:pt x="303310" y="1363644"/>
                    <a:pt x="379764" y="1363771"/>
                  </a:cubicBezTo>
                  <a:cubicBezTo>
                    <a:pt x="456218" y="1363898"/>
                    <a:pt x="553119" y="1319321"/>
                    <a:pt x="608364" y="1291381"/>
                  </a:cubicBezTo>
                  <a:cubicBezTo>
                    <a:pt x="663609" y="1263441"/>
                    <a:pt x="674404" y="1208196"/>
                    <a:pt x="711234" y="1196131"/>
                  </a:cubicBezTo>
                  <a:cubicBezTo>
                    <a:pt x="748064" y="1184066"/>
                    <a:pt x="787434" y="1200576"/>
                    <a:pt x="829344" y="1218991"/>
                  </a:cubicBezTo>
                  <a:cubicBezTo>
                    <a:pt x="871254" y="1237406"/>
                    <a:pt x="913164" y="1296461"/>
                    <a:pt x="962694" y="1306621"/>
                  </a:cubicBezTo>
                  <a:cubicBezTo>
                    <a:pt x="1012224" y="1316781"/>
                    <a:pt x="1038259" y="1308526"/>
                    <a:pt x="1126524" y="1279951"/>
                  </a:cubicBezTo>
                  <a:cubicBezTo>
                    <a:pt x="1214789" y="1251376"/>
                    <a:pt x="1397034" y="1190416"/>
                    <a:pt x="1492284" y="1135171"/>
                  </a:cubicBezTo>
                  <a:cubicBezTo>
                    <a:pt x="1587534" y="1079926"/>
                    <a:pt x="1645954" y="1032301"/>
                    <a:pt x="1698024" y="948481"/>
                  </a:cubicBezTo>
                  <a:cubicBezTo>
                    <a:pt x="1750094" y="864661"/>
                    <a:pt x="1797084" y="728771"/>
                    <a:pt x="1804704" y="632251"/>
                  </a:cubicBezTo>
                  <a:cubicBezTo>
                    <a:pt x="1812324" y="535731"/>
                    <a:pt x="1775494" y="434131"/>
                    <a:pt x="1743744" y="369361"/>
                  </a:cubicBezTo>
                  <a:cubicBezTo>
                    <a:pt x="1711994" y="304591"/>
                    <a:pt x="1626269" y="260141"/>
                    <a:pt x="1614204" y="243631"/>
                  </a:cubicBezTo>
                  <a:cubicBezTo>
                    <a:pt x="1602139" y="227121"/>
                    <a:pt x="1664369" y="276651"/>
                    <a:pt x="1671354" y="270301"/>
                  </a:cubicBezTo>
                  <a:cubicBezTo>
                    <a:pt x="1678339" y="263951"/>
                    <a:pt x="1674529" y="237916"/>
                    <a:pt x="1656114" y="205531"/>
                  </a:cubicBezTo>
                  <a:cubicBezTo>
                    <a:pt x="1637699" y="173146"/>
                    <a:pt x="1600234" y="107106"/>
                    <a:pt x="1560864" y="75991"/>
                  </a:cubicBezTo>
                  <a:cubicBezTo>
                    <a:pt x="1521494" y="44876"/>
                    <a:pt x="1496094" y="30906"/>
                    <a:pt x="1419894" y="18841"/>
                  </a:cubicBezTo>
                  <a:cubicBezTo>
                    <a:pt x="1343694" y="6776"/>
                    <a:pt x="1199549" y="-6559"/>
                    <a:pt x="1103664" y="3601"/>
                  </a:cubicBezTo>
                  <a:cubicBezTo>
                    <a:pt x="1007779" y="13761"/>
                    <a:pt x="906179" y="51226"/>
                    <a:pt x="844584" y="79801"/>
                  </a:cubicBezTo>
                  <a:cubicBezTo>
                    <a:pt x="782989" y="108376"/>
                    <a:pt x="751874" y="140126"/>
                    <a:pt x="734094" y="175051"/>
                  </a:cubicBezTo>
                  <a:cubicBezTo>
                    <a:pt x="716314" y="209976"/>
                    <a:pt x="731554" y="263316"/>
                    <a:pt x="737904" y="289351"/>
                  </a:cubicBezTo>
                  <a:cubicBezTo>
                    <a:pt x="744254" y="315386"/>
                    <a:pt x="776639" y="321736"/>
                    <a:pt x="772194" y="331261"/>
                  </a:cubicBezTo>
                  <a:cubicBezTo>
                    <a:pt x="767749" y="340786"/>
                    <a:pt x="729014" y="330626"/>
                    <a:pt x="711234" y="346501"/>
                  </a:cubicBezTo>
                  <a:cubicBezTo>
                    <a:pt x="693454" y="362376"/>
                    <a:pt x="667419" y="404286"/>
                    <a:pt x="665514" y="426511"/>
                  </a:cubicBezTo>
                  <a:cubicBezTo>
                    <a:pt x="663609" y="448736"/>
                    <a:pt x="697264" y="462071"/>
                    <a:pt x="699804" y="479851"/>
                  </a:cubicBezTo>
                  <a:cubicBezTo>
                    <a:pt x="702344" y="497631"/>
                    <a:pt x="680754" y="513506"/>
                    <a:pt x="680754" y="533191"/>
                  </a:cubicBezTo>
                  <a:cubicBezTo>
                    <a:pt x="680754" y="552876"/>
                    <a:pt x="713774" y="614471"/>
                    <a:pt x="688374" y="620821"/>
                  </a:cubicBezTo>
                  <a:close/>
                </a:path>
              </a:pathLst>
            </a:custGeom>
            <a:solidFill>
              <a:srgbClr val="C0504D">
                <a:lumMod val="40000"/>
                <a:lumOff val="6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3" name="Freeform 62">
              <a:extLst>
                <a:ext uri="{FF2B5EF4-FFF2-40B4-BE49-F238E27FC236}">
                  <a16:creationId xmlns:a16="http://schemas.microsoft.com/office/drawing/2014/main" id="{455C6C14-B905-4D2D-AF64-6D22F2A0F82A}"/>
                </a:ext>
              </a:extLst>
            </p:cNvPr>
            <p:cNvSpPr/>
            <p:nvPr/>
          </p:nvSpPr>
          <p:spPr>
            <a:xfrm>
              <a:off x="1195763" y="2556272"/>
              <a:ext cx="728706" cy="1133613"/>
            </a:xfrm>
            <a:custGeom>
              <a:avLst/>
              <a:gdLst>
                <a:gd name="connsiteX0" fmla="*/ 686363 w 728273"/>
                <a:gd name="connsiteY0" fmla="*/ 1093653 h 1133200"/>
                <a:gd name="connsiteX1" fmla="*/ 373943 w 728273"/>
                <a:gd name="connsiteY1" fmla="*/ 1127943 h 1133200"/>
                <a:gd name="connsiteX2" fmla="*/ 80573 w 728273"/>
                <a:gd name="connsiteY2" fmla="*/ 994593 h 1133200"/>
                <a:gd name="connsiteX3" fmla="*/ 563 w 728273"/>
                <a:gd name="connsiteY3" fmla="*/ 830763 h 1133200"/>
                <a:gd name="connsiteX4" fmla="*/ 53903 w 728273"/>
                <a:gd name="connsiteY4" fmla="*/ 685983 h 1133200"/>
                <a:gd name="connsiteX5" fmla="*/ 213923 w 728273"/>
                <a:gd name="connsiteY5" fmla="*/ 465003 h 1133200"/>
                <a:gd name="connsiteX6" fmla="*/ 286313 w 728273"/>
                <a:gd name="connsiteY6" fmla="*/ 278313 h 1133200"/>
                <a:gd name="connsiteX7" fmla="*/ 172013 w 728273"/>
                <a:gd name="connsiteY7" fmla="*/ 141153 h 1133200"/>
                <a:gd name="connsiteX8" fmla="*/ 111053 w 728273"/>
                <a:gd name="connsiteY8" fmla="*/ 87813 h 1133200"/>
                <a:gd name="connsiteX9" fmla="*/ 191063 w 728273"/>
                <a:gd name="connsiteY9" fmla="*/ 3993 h 1133200"/>
                <a:gd name="connsiteX10" fmla="*/ 309173 w 728273"/>
                <a:gd name="connsiteY10" fmla="*/ 30663 h 1133200"/>
                <a:gd name="connsiteX11" fmla="*/ 465383 w 728273"/>
                <a:gd name="connsiteY11" fmla="*/ 179253 h 1133200"/>
                <a:gd name="connsiteX12" fmla="*/ 545393 w 728273"/>
                <a:gd name="connsiteY12" fmla="*/ 251643 h 1133200"/>
                <a:gd name="connsiteX13" fmla="*/ 537773 w 728273"/>
                <a:gd name="connsiteY13" fmla="*/ 350703 h 1133200"/>
                <a:gd name="connsiteX14" fmla="*/ 442523 w 728273"/>
                <a:gd name="connsiteY14" fmla="*/ 548823 h 1133200"/>
                <a:gd name="connsiteX15" fmla="*/ 366323 w 728273"/>
                <a:gd name="connsiteY15" fmla="*/ 796473 h 1133200"/>
                <a:gd name="connsiteX16" fmla="*/ 297743 w 728273"/>
                <a:gd name="connsiteY16" fmla="*/ 929823 h 1133200"/>
                <a:gd name="connsiteX17" fmla="*/ 362513 w 728273"/>
                <a:gd name="connsiteY17" fmla="*/ 804093 h 1133200"/>
                <a:gd name="connsiteX18" fmla="*/ 431093 w 728273"/>
                <a:gd name="connsiteY18" fmla="*/ 830763 h 1133200"/>
                <a:gd name="connsiteX19" fmla="*/ 541583 w 728273"/>
                <a:gd name="connsiteY19" fmla="*/ 773613 h 1133200"/>
                <a:gd name="connsiteX20" fmla="*/ 602543 w 728273"/>
                <a:gd name="connsiteY20" fmla="*/ 697413 h 1133200"/>
                <a:gd name="connsiteX21" fmla="*/ 728273 w 728273"/>
                <a:gd name="connsiteY21" fmla="*/ 609783 h 1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8273" h="1133200">
                  <a:moveTo>
                    <a:pt x="686363" y="1093653"/>
                  </a:moveTo>
                  <a:cubicBezTo>
                    <a:pt x="580635" y="1119053"/>
                    <a:pt x="474908" y="1144453"/>
                    <a:pt x="373943" y="1127943"/>
                  </a:cubicBezTo>
                  <a:cubicBezTo>
                    <a:pt x="272978" y="1111433"/>
                    <a:pt x="142803" y="1044123"/>
                    <a:pt x="80573" y="994593"/>
                  </a:cubicBezTo>
                  <a:cubicBezTo>
                    <a:pt x="18343" y="945063"/>
                    <a:pt x="5008" y="882198"/>
                    <a:pt x="563" y="830763"/>
                  </a:cubicBezTo>
                  <a:cubicBezTo>
                    <a:pt x="-3882" y="779328"/>
                    <a:pt x="18343" y="746943"/>
                    <a:pt x="53903" y="685983"/>
                  </a:cubicBezTo>
                  <a:cubicBezTo>
                    <a:pt x="89463" y="625023"/>
                    <a:pt x="175188" y="532948"/>
                    <a:pt x="213923" y="465003"/>
                  </a:cubicBezTo>
                  <a:cubicBezTo>
                    <a:pt x="252658" y="397058"/>
                    <a:pt x="293298" y="332288"/>
                    <a:pt x="286313" y="278313"/>
                  </a:cubicBezTo>
                  <a:cubicBezTo>
                    <a:pt x="279328" y="224338"/>
                    <a:pt x="201223" y="172903"/>
                    <a:pt x="172013" y="141153"/>
                  </a:cubicBezTo>
                  <a:cubicBezTo>
                    <a:pt x="142803" y="109403"/>
                    <a:pt x="107878" y="110673"/>
                    <a:pt x="111053" y="87813"/>
                  </a:cubicBezTo>
                  <a:cubicBezTo>
                    <a:pt x="114228" y="64953"/>
                    <a:pt x="158043" y="13518"/>
                    <a:pt x="191063" y="3993"/>
                  </a:cubicBezTo>
                  <a:cubicBezTo>
                    <a:pt x="224083" y="-5532"/>
                    <a:pt x="263453" y="1453"/>
                    <a:pt x="309173" y="30663"/>
                  </a:cubicBezTo>
                  <a:cubicBezTo>
                    <a:pt x="354893" y="59873"/>
                    <a:pt x="426013" y="142423"/>
                    <a:pt x="465383" y="179253"/>
                  </a:cubicBezTo>
                  <a:cubicBezTo>
                    <a:pt x="504753" y="216083"/>
                    <a:pt x="533328" y="223068"/>
                    <a:pt x="545393" y="251643"/>
                  </a:cubicBezTo>
                  <a:cubicBezTo>
                    <a:pt x="557458" y="280218"/>
                    <a:pt x="554918" y="301173"/>
                    <a:pt x="537773" y="350703"/>
                  </a:cubicBezTo>
                  <a:cubicBezTo>
                    <a:pt x="520628" y="400233"/>
                    <a:pt x="471098" y="474528"/>
                    <a:pt x="442523" y="548823"/>
                  </a:cubicBezTo>
                  <a:cubicBezTo>
                    <a:pt x="413948" y="623118"/>
                    <a:pt x="390453" y="732973"/>
                    <a:pt x="366323" y="796473"/>
                  </a:cubicBezTo>
                  <a:cubicBezTo>
                    <a:pt x="342193" y="859973"/>
                    <a:pt x="298378" y="928553"/>
                    <a:pt x="297743" y="929823"/>
                  </a:cubicBezTo>
                  <a:cubicBezTo>
                    <a:pt x="297108" y="931093"/>
                    <a:pt x="340288" y="820603"/>
                    <a:pt x="362513" y="804093"/>
                  </a:cubicBezTo>
                  <a:cubicBezTo>
                    <a:pt x="384738" y="787583"/>
                    <a:pt x="401248" y="835843"/>
                    <a:pt x="431093" y="830763"/>
                  </a:cubicBezTo>
                  <a:cubicBezTo>
                    <a:pt x="460938" y="825683"/>
                    <a:pt x="513008" y="795838"/>
                    <a:pt x="541583" y="773613"/>
                  </a:cubicBezTo>
                  <a:cubicBezTo>
                    <a:pt x="570158" y="751388"/>
                    <a:pt x="571428" y="724718"/>
                    <a:pt x="602543" y="697413"/>
                  </a:cubicBezTo>
                  <a:cubicBezTo>
                    <a:pt x="633658" y="670108"/>
                    <a:pt x="680965" y="639945"/>
                    <a:pt x="728273" y="609783"/>
                  </a:cubicBezTo>
                </a:path>
              </a:pathLst>
            </a:custGeom>
            <a:solidFill>
              <a:srgbClr val="C0504D">
                <a:lumMod val="40000"/>
                <a:lumOff val="6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4" name="Freeform 63">
              <a:extLst>
                <a:ext uri="{FF2B5EF4-FFF2-40B4-BE49-F238E27FC236}">
                  <a16:creationId xmlns:a16="http://schemas.microsoft.com/office/drawing/2014/main" id="{50C768E1-1B9C-4740-9675-2CA96F9F0160}"/>
                </a:ext>
              </a:extLst>
            </p:cNvPr>
            <p:cNvSpPr/>
            <p:nvPr/>
          </p:nvSpPr>
          <p:spPr>
            <a:xfrm>
              <a:off x="1500582" y="3040519"/>
              <a:ext cx="454053" cy="349292"/>
            </a:xfrm>
            <a:custGeom>
              <a:avLst/>
              <a:gdLst>
                <a:gd name="connsiteX0" fmla="*/ 415092 w 452603"/>
                <a:gd name="connsiteY0" fmla="*/ 137160 h 348644"/>
                <a:gd name="connsiteX1" fmla="*/ 449382 w 452603"/>
                <a:gd name="connsiteY1" fmla="*/ 87630 h 348644"/>
                <a:gd name="connsiteX2" fmla="*/ 342702 w 452603"/>
                <a:gd name="connsiteY2" fmla="*/ 0 h 348644"/>
                <a:gd name="connsiteX3" fmla="*/ 121722 w 452603"/>
                <a:gd name="connsiteY3" fmla="*/ 87630 h 348644"/>
                <a:gd name="connsiteX4" fmla="*/ 3612 w 452603"/>
                <a:gd name="connsiteY4" fmla="*/ 213360 h 348644"/>
                <a:gd name="connsiteX5" fmla="*/ 41712 w 452603"/>
                <a:gd name="connsiteY5" fmla="*/ 316230 h 348644"/>
                <a:gd name="connsiteX6" fmla="*/ 156012 w 452603"/>
                <a:gd name="connsiteY6" fmla="*/ 346710 h 348644"/>
                <a:gd name="connsiteX7" fmla="*/ 258882 w 452603"/>
                <a:gd name="connsiteY7" fmla="*/ 270510 h 348644"/>
                <a:gd name="connsiteX8" fmla="*/ 316032 w 452603"/>
                <a:gd name="connsiteY8" fmla="*/ 186690 h 348644"/>
                <a:gd name="connsiteX9" fmla="*/ 415092 w 452603"/>
                <a:gd name="connsiteY9" fmla="*/ 137160 h 3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603" h="348644">
                  <a:moveTo>
                    <a:pt x="415092" y="137160"/>
                  </a:moveTo>
                  <a:cubicBezTo>
                    <a:pt x="437317" y="120650"/>
                    <a:pt x="461447" y="110490"/>
                    <a:pt x="449382" y="87630"/>
                  </a:cubicBezTo>
                  <a:cubicBezTo>
                    <a:pt x="437317" y="64770"/>
                    <a:pt x="397312" y="0"/>
                    <a:pt x="342702" y="0"/>
                  </a:cubicBezTo>
                  <a:cubicBezTo>
                    <a:pt x="288092" y="0"/>
                    <a:pt x="178237" y="52070"/>
                    <a:pt x="121722" y="87630"/>
                  </a:cubicBezTo>
                  <a:cubicBezTo>
                    <a:pt x="65207" y="123190"/>
                    <a:pt x="16947" y="175260"/>
                    <a:pt x="3612" y="213360"/>
                  </a:cubicBezTo>
                  <a:cubicBezTo>
                    <a:pt x="-9723" y="251460"/>
                    <a:pt x="16312" y="294005"/>
                    <a:pt x="41712" y="316230"/>
                  </a:cubicBezTo>
                  <a:cubicBezTo>
                    <a:pt x="67112" y="338455"/>
                    <a:pt x="119817" y="354330"/>
                    <a:pt x="156012" y="346710"/>
                  </a:cubicBezTo>
                  <a:cubicBezTo>
                    <a:pt x="192207" y="339090"/>
                    <a:pt x="232212" y="297180"/>
                    <a:pt x="258882" y="270510"/>
                  </a:cubicBezTo>
                  <a:cubicBezTo>
                    <a:pt x="285552" y="243840"/>
                    <a:pt x="285552" y="210820"/>
                    <a:pt x="316032" y="186690"/>
                  </a:cubicBezTo>
                  <a:cubicBezTo>
                    <a:pt x="346512" y="162560"/>
                    <a:pt x="392867" y="153670"/>
                    <a:pt x="415092" y="137160"/>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5" name="Freeform 64">
              <a:extLst>
                <a:ext uri="{FF2B5EF4-FFF2-40B4-BE49-F238E27FC236}">
                  <a16:creationId xmlns:a16="http://schemas.microsoft.com/office/drawing/2014/main" id="{0C8AA96D-7CED-4635-AA33-DE1D2D7A20F9}"/>
                </a:ext>
              </a:extLst>
            </p:cNvPr>
            <p:cNvSpPr/>
            <p:nvPr/>
          </p:nvSpPr>
          <p:spPr>
            <a:xfrm>
              <a:off x="968736" y="3118315"/>
              <a:ext cx="246078" cy="273083"/>
            </a:xfrm>
            <a:custGeom>
              <a:avLst/>
              <a:gdLst>
                <a:gd name="connsiteX0" fmla="*/ 33789 w 247335"/>
                <a:gd name="connsiteY0" fmla="*/ 40522 h 273221"/>
                <a:gd name="connsiteX1" fmla="*/ 7119 w 247335"/>
                <a:gd name="connsiteY1" fmla="*/ 109102 h 273221"/>
                <a:gd name="connsiteX2" fmla="*/ 144279 w 247335"/>
                <a:gd name="connsiteY2" fmla="*/ 238642 h 273221"/>
                <a:gd name="connsiteX3" fmla="*/ 220479 w 247335"/>
                <a:gd name="connsiteY3" fmla="*/ 269122 h 273221"/>
                <a:gd name="connsiteX4" fmla="*/ 247149 w 247335"/>
                <a:gd name="connsiteY4" fmla="*/ 166252 h 273221"/>
                <a:gd name="connsiteX5" fmla="*/ 228099 w 247335"/>
                <a:gd name="connsiteY5" fmla="*/ 112912 h 273221"/>
                <a:gd name="connsiteX6" fmla="*/ 155709 w 247335"/>
                <a:gd name="connsiteY6" fmla="*/ 2422 h 273221"/>
                <a:gd name="connsiteX7" fmla="*/ 33789 w 247335"/>
                <a:gd name="connsiteY7" fmla="*/ 40522 h 2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335" h="273221">
                  <a:moveTo>
                    <a:pt x="33789" y="40522"/>
                  </a:moveTo>
                  <a:cubicBezTo>
                    <a:pt x="9024" y="58302"/>
                    <a:pt x="-11296" y="76082"/>
                    <a:pt x="7119" y="109102"/>
                  </a:cubicBezTo>
                  <a:cubicBezTo>
                    <a:pt x="25534" y="142122"/>
                    <a:pt x="108719" y="211972"/>
                    <a:pt x="144279" y="238642"/>
                  </a:cubicBezTo>
                  <a:cubicBezTo>
                    <a:pt x="179839" y="265312"/>
                    <a:pt x="203334" y="281187"/>
                    <a:pt x="220479" y="269122"/>
                  </a:cubicBezTo>
                  <a:cubicBezTo>
                    <a:pt x="237624" y="257057"/>
                    <a:pt x="245879" y="192287"/>
                    <a:pt x="247149" y="166252"/>
                  </a:cubicBezTo>
                  <a:cubicBezTo>
                    <a:pt x="248419" y="140217"/>
                    <a:pt x="243339" y="140217"/>
                    <a:pt x="228099" y="112912"/>
                  </a:cubicBezTo>
                  <a:cubicBezTo>
                    <a:pt x="212859" y="85607"/>
                    <a:pt x="189999" y="13852"/>
                    <a:pt x="155709" y="2422"/>
                  </a:cubicBezTo>
                  <a:cubicBezTo>
                    <a:pt x="121419" y="-9008"/>
                    <a:pt x="58554" y="22742"/>
                    <a:pt x="33789" y="40522"/>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6" name="Freeform 65">
              <a:extLst>
                <a:ext uri="{FF2B5EF4-FFF2-40B4-BE49-F238E27FC236}">
                  <a16:creationId xmlns:a16="http://schemas.microsoft.com/office/drawing/2014/main" id="{8FACD5D3-D9B5-4B51-B830-586A62A33585}"/>
                </a:ext>
              </a:extLst>
            </p:cNvPr>
            <p:cNvSpPr/>
            <p:nvPr/>
          </p:nvSpPr>
          <p:spPr>
            <a:xfrm>
              <a:off x="1092569" y="3405688"/>
              <a:ext cx="184161" cy="281021"/>
            </a:xfrm>
            <a:custGeom>
              <a:avLst/>
              <a:gdLst>
                <a:gd name="connsiteX0" fmla="*/ 80723 w 183846"/>
                <a:gd name="connsiteY0" fmla="*/ 140 h 281036"/>
                <a:gd name="connsiteX1" fmla="*/ 4523 w 183846"/>
                <a:gd name="connsiteY1" fmla="*/ 95390 h 281036"/>
                <a:gd name="connsiteX2" fmla="*/ 27383 w 183846"/>
                <a:gd name="connsiteY2" fmla="*/ 236360 h 281036"/>
                <a:gd name="connsiteX3" fmla="*/ 179783 w 183846"/>
                <a:gd name="connsiteY3" fmla="*/ 278270 h 281036"/>
                <a:gd name="connsiteX4" fmla="*/ 137873 w 183846"/>
                <a:gd name="connsiteY4" fmla="*/ 171590 h 281036"/>
                <a:gd name="connsiteX5" fmla="*/ 115013 w 183846"/>
                <a:gd name="connsiteY5" fmla="*/ 76340 h 281036"/>
                <a:gd name="connsiteX6" fmla="*/ 80723 w 183846"/>
                <a:gd name="connsiteY6" fmla="*/ 140 h 28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846" h="281036">
                  <a:moveTo>
                    <a:pt x="80723" y="140"/>
                  </a:moveTo>
                  <a:cubicBezTo>
                    <a:pt x="62308" y="3315"/>
                    <a:pt x="13413" y="56020"/>
                    <a:pt x="4523" y="95390"/>
                  </a:cubicBezTo>
                  <a:cubicBezTo>
                    <a:pt x="-4367" y="134760"/>
                    <a:pt x="-1827" y="205880"/>
                    <a:pt x="27383" y="236360"/>
                  </a:cubicBezTo>
                  <a:cubicBezTo>
                    <a:pt x="56593" y="266840"/>
                    <a:pt x="161368" y="289065"/>
                    <a:pt x="179783" y="278270"/>
                  </a:cubicBezTo>
                  <a:cubicBezTo>
                    <a:pt x="198198" y="267475"/>
                    <a:pt x="148668" y="205245"/>
                    <a:pt x="137873" y="171590"/>
                  </a:cubicBezTo>
                  <a:cubicBezTo>
                    <a:pt x="127078" y="137935"/>
                    <a:pt x="124538" y="104280"/>
                    <a:pt x="115013" y="76340"/>
                  </a:cubicBezTo>
                  <a:cubicBezTo>
                    <a:pt x="105488" y="48400"/>
                    <a:pt x="99138" y="-3035"/>
                    <a:pt x="80723" y="140"/>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7" name="Freeform 66">
              <a:extLst>
                <a:ext uri="{FF2B5EF4-FFF2-40B4-BE49-F238E27FC236}">
                  <a16:creationId xmlns:a16="http://schemas.microsoft.com/office/drawing/2014/main" id="{B8AC967B-1361-422C-8190-B04A77275113}"/>
                </a:ext>
              </a:extLst>
            </p:cNvPr>
            <p:cNvSpPr/>
            <p:nvPr/>
          </p:nvSpPr>
          <p:spPr>
            <a:xfrm>
              <a:off x="992551" y="3281848"/>
              <a:ext cx="169872" cy="196874"/>
            </a:xfrm>
            <a:custGeom>
              <a:avLst/>
              <a:gdLst>
                <a:gd name="connsiteX0" fmla="*/ 9300 w 169544"/>
                <a:gd name="connsiteY0" fmla="*/ 1920 h 196480"/>
                <a:gd name="connsiteX1" fmla="*/ 9300 w 169544"/>
                <a:gd name="connsiteY1" fmla="*/ 120030 h 196480"/>
                <a:gd name="connsiteX2" fmla="*/ 77880 w 169544"/>
                <a:gd name="connsiteY2" fmla="*/ 146700 h 196480"/>
                <a:gd name="connsiteX3" fmla="*/ 112170 w 169544"/>
                <a:gd name="connsiteY3" fmla="*/ 196230 h 196480"/>
                <a:gd name="connsiteX4" fmla="*/ 169320 w 169544"/>
                <a:gd name="connsiteY4" fmla="*/ 123840 h 196480"/>
                <a:gd name="connsiteX5" fmla="*/ 89310 w 169544"/>
                <a:gd name="connsiteY5" fmla="*/ 51450 h 196480"/>
                <a:gd name="connsiteX6" fmla="*/ 9300 w 169544"/>
                <a:gd name="connsiteY6" fmla="*/ 1920 h 19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4" h="196480">
                  <a:moveTo>
                    <a:pt x="9300" y="1920"/>
                  </a:moveTo>
                  <a:cubicBezTo>
                    <a:pt x="-4035" y="13350"/>
                    <a:pt x="-2130" y="95900"/>
                    <a:pt x="9300" y="120030"/>
                  </a:cubicBezTo>
                  <a:cubicBezTo>
                    <a:pt x="20730" y="144160"/>
                    <a:pt x="60735" y="134000"/>
                    <a:pt x="77880" y="146700"/>
                  </a:cubicBezTo>
                  <a:cubicBezTo>
                    <a:pt x="95025" y="159400"/>
                    <a:pt x="96930" y="200040"/>
                    <a:pt x="112170" y="196230"/>
                  </a:cubicBezTo>
                  <a:cubicBezTo>
                    <a:pt x="127410" y="192420"/>
                    <a:pt x="173130" y="147970"/>
                    <a:pt x="169320" y="123840"/>
                  </a:cubicBezTo>
                  <a:cubicBezTo>
                    <a:pt x="165510" y="99710"/>
                    <a:pt x="112805" y="69865"/>
                    <a:pt x="89310" y="51450"/>
                  </a:cubicBezTo>
                  <a:cubicBezTo>
                    <a:pt x="65815" y="33035"/>
                    <a:pt x="22635" y="-9510"/>
                    <a:pt x="9300" y="1920"/>
                  </a:cubicBezTo>
                  <a:close/>
                </a:path>
              </a:pathLst>
            </a:custGeom>
            <a:solidFill>
              <a:srgbClr val="C0504D">
                <a:lumMod val="75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8" name="Freeform 67">
              <a:extLst>
                <a:ext uri="{FF2B5EF4-FFF2-40B4-BE49-F238E27FC236}">
                  <a16:creationId xmlns:a16="http://schemas.microsoft.com/office/drawing/2014/main" id="{3BD3C1ED-F97D-48F6-87E8-C3673F3A4825}"/>
                </a:ext>
              </a:extLst>
            </p:cNvPr>
            <p:cNvSpPr/>
            <p:nvPr/>
          </p:nvSpPr>
          <p:spPr>
            <a:xfrm>
              <a:off x="1130671" y="3683534"/>
              <a:ext cx="204800" cy="417564"/>
            </a:xfrm>
            <a:custGeom>
              <a:avLst/>
              <a:gdLst>
                <a:gd name="connsiteX0" fmla="*/ 205110 w 205110"/>
                <a:gd name="connsiteY0" fmla="*/ 416560 h 416560"/>
                <a:gd name="connsiteX1" fmla="*/ 22230 w 205110"/>
                <a:gd name="connsiteY1" fmla="*/ 325120 h 416560"/>
                <a:gd name="connsiteX2" fmla="*/ 12070 w 205110"/>
                <a:gd name="connsiteY2" fmla="*/ 182880 h 416560"/>
                <a:gd name="connsiteX3" fmla="*/ 103510 w 205110"/>
                <a:gd name="connsiteY3" fmla="*/ 0 h 416560"/>
              </a:gdLst>
              <a:ahLst/>
              <a:cxnLst>
                <a:cxn ang="0">
                  <a:pos x="connsiteX0" y="connsiteY0"/>
                </a:cxn>
                <a:cxn ang="0">
                  <a:pos x="connsiteX1" y="connsiteY1"/>
                </a:cxn>
                <a:cxn ang="0">
                  <a:pos x="connsiteX2" y="connsiteY2"/>
                </a:cxn>
                <a:cxn ang="0">
                  <a:pos x="connsiteX3" y="connsiteY3"/>
                </a:cxn>
              </a:cxnLst>
              <a:rect l="l" t="t" r="r" b="b"/>
              <a:pathLst>
                <a:path w="205110" h="416560">
                  <a:moveTo>
                    <a:pt x="205110" y="416560"/>
                  </a:moveTo>
                  <a:cubicBezTo>
                    <a:pt x="129756" y="390313"/>
                    <a:pt x="54403" y="364067"/>
                    <a:pt x="22230" y="325120"/>
                  </a:cubicBezTo>
                  <a:cubicBezTo>
                    <a:pt x="-9943" y="286173"/>
                    <a:pt x="-1477" y="237067"/>
                    <a:pt x="12070" y="182880"/>
                  </a:cubicBezTo>
                  <a:cubicBezTo>
                    <a:pt x="25617" y="128693"/>
                    <a:pt x="64563" y="64346"/>
                    <a:pt x="103510" y="0"/>
                  </a:cubicBez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69" name="Freeform 68">
              <a:extLst>
                <a:ext uri="{FF2B5EF4-FFF2-40B4-BE49-F238E27FC236}">
                  <a16:creationId xmlns:a16="http://schemas.microsoft.com/office/drawing/2014/main" id="{5319A471-C311-4704-87BF-AAC1731B0E47}"/>
                </a:ext>
              </a:extLst>
            </p:cNvPr>
            <p:cNvSpPr/>
            <p:nvPr/>
          </p:nvSpPr>
          <p:spPr>
            <a:xfrm>
              <a:off x="721071" y="3575571"/>
              <a:ext cx="85730" cy="176234"/>
            </a:xfrm>
            <a:custGeom>
              <a:avLst/>
              <a:gdLst>
                <a:gd name="connsiteX0" fmla="*/ 0 w 85344"/>
                <a:gd name="connsiteY0" fmla="*/ 0 h 176784"/>
                <a:gd name="connsiteX1" fmla="*/ 85344 w 85344"/>
                <a:gd name="connsiteY1" fmla="*/ 176784 h 176784"/>
              </a:gdLst>
              <a:ahLst/>
              <a:cxnLst>
                <a:cxn ang="0">
                  <a:pos x="connsiteX0" y="connsiteY0"/>
                </a:cxn>
                <a:cxn ang="0">
                  <a:pos x="connsiteX1" y="connsiteY1"/>
                </a:cxn>
              </a:cxnLst>
              <a:rect l="l" t="t" r="r" b="b"/>
              <a:pathLst>
                <a:path w="85344" h="176784">
                  <a:moveTo>
                    <a:pt x="0" y="0"/>
                  </a:moveTo>
                  <a:lnTo>
                    <a:pt x="85344" y="176784"/>
                  </a:ln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70" name="Freeform 69">
              <a:extLst>
                <a:ext uri="{FF2B5EF4-FFF2-40B4-BE49-F238E27FC236}">
                  <a16:creationId xmlns:a16="http://schemas.microsoft.com/office/drawing/2014/main" id="{C2B022F9-111F-454C-A442-7527A8D0CDB4}"/>
                </a:ext>
              </a:extLst>
            </p:cNvPr>
            <p:cNvSpPr/>
            <p:nvPr/>
          </p:nvSpPr>
          <p:spPr>
            <a:xfrm>
              <a:off x="754411" y="4002660"/>
              <a:ext cx="92081" cy="127015"/>
            </a:xfrm>
            <a:custGeom>
              <a:avLst/>
              <a:gdLst>
                <a:gd name="connsiteX0" fmla="*/ 27864 w 94920"/>
                <a:gd name="connsiteY0" fmla="*/ 0 h 134112"/>
                <a:gd name="connsiteX1" fmla="*/ 3480 w 94920"/>
                <a:gd name="connsiteY1" fmla="*/ 85344 h 134112"/>
                <a:gd name="connsiteX2" fmla="*/ 94920 w 94920"/>
                <a:gd name="connsiteY2" fmla="*/ 134112 h 134112"/>
              </a:gdLst>
              <a:ahLst/>
              <a:cxnLst>
                <a:cxn ang="0">
                  <a:pos x="connsiteX0" y="connsiteY0"/>
                </a:cxn>
                <a:cxn ang="0">
                  <a:pos x="connsiteX1" y="connsiteY1"/>
                </a:cxn>
                <a:cxn ang="0">
                  <a:pos x="connsiteX2" y="connsiteY2"/>
                </a:cxn>
              </a:cxnLst>
              <a:rect l="l" t="t" r="r" b="b"/>
              <a:pathLst>
                <a:path w="94920" h="134112">
                  <a:moveTo>
                    <a:pt x="27864" y="0"/>
                  </a:moveTo>
                  <a:cubicBezTo>
                    <a:pt x="10084" y="31496"/>
                    <a:pt x="-7696" y="62992"/>
                    <a:pt x="3480" y="85344"/>
                  </a:cubicBezTo>
                  <a:cubicBezTo>
                    <a:pt x="14656" y="107696"/>
                    <a:pt x="54788" y="120904"/>
                    <a:pt x="94920" y="134112"/>
                  </a:cubicBez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71" name="Freeform 70">
              <a:extLst>
                <a:ext uri="{FF2B5EF4-FFF2-40B4-BE49-F238E27FC236}">
                  <a16:creationId xmlns:a16="http://schemas.microsoft.com/office/drawing/2014/main" id="{10A876FC-AF9A-4032-9944-2F9BCC8DDE5D}"/>
                </a:ext>
              </a:extLst>
            </p:cNvPr>
            <p:cNvSpPr/>
            <p:nvPr/>
          </p:nvSpPr>
          <p:spPr>
            <a:xfrm>
              <a:off x="697258" y="3404100"/>
              <a:ext cx="12701" cy="104788"/>
            </a:xfrm>
            <a:custGeom>
              <a:avLst/>
              <a:gdLst>
                <a:gd name="connsiteX0" fmla="*/ 12192 w 12192"/>
                <a:gd name="connsiteY0" fmla="*/ 103632 h 103632"/>
                <a:gd name="connsiteX1" fmla="*/ 0 w 12192"/>
                <a:gd name="connsiteY1" fmla="*/ 0 h 103632"/>
              </a:gdLst>
              <a:ahLst/>
              <a:cxnLst>
                <a:cxn ang="0">
                  <a:pos x="connsiteX0" y="connsiteY0"/>
                </a:cxn>
                <a:cxn ang="0">
                  <a:pos x="connsiteX1" y="connsiteY1"/>
                </a:cxn>
              </a:cxnLst>
              <a:rect l="l" t="t" r="r" b="b"/>
              <a:pathLst>
                <a:path w="12192" h="103632">
                  <a:moveTo>
                    <a:pt x="12192" y="103632"/>
                  </a:moveTo>
                  <a:lnTo>
                    <a:pt x="0" y="0"/>
                  </a:ln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72" name="Freeform 71">
              <a:extLst>
                <a:ext uri="{FF2B5EF4-FFF2-40B4-BE49-F238E27FC236}">
                  <a16:creationId xmlns:a16="http://schemas.microsoft.com/office/drawing/2014/main" id="{25C68467-8B56-4C9D-A52A-377D207A1BAA}"/>
                </a:ext>
              </a:extLst>
            </p:cNvPr>
            <p:cNvSpPr/>
            <p:nvPr/>
          </p:nvSpPr>
          <p:spPr>
            <a:xfrm>
              <a:off x="909996" y="3466020"/>
              <a:ext cx="61916" cy="115901"/>
            </a:xfrm>
            <a:custGeom>
              <a:avLst/>
              <a:gdLst>
                <a:gd name="connsiteX0" fmla="*/ 0 w 60960"/>
                <a:gd name="connsiteY0" fmla="*/ 0 h 115824"/>
                <a:gd name="connsiteX1" fmla="*/ 60960 w 60960"/>
                <a:gd name="connsiteY1" fmla="*/ 115824 h 115824"/>
              </a:gdLst>
              <a:ahLst/>
              <a:cxnLst>
                <a:cxn ang="0">
                  <a:pos x="connsiteX0" y="connsiteY0"/>
                </a:cxn>
                <a:cxn ang="0">
                  <a:pos x="connsiteX1" y="connsiteY1"/>
                </a:cxn>
              </a:cxnLst>
              <a:rect l="l" t="t" r="r" b="b"/>
              <a:pathLst>
                <a:path w="60960" h="115824">
                  <a:moveTo>
                    <a:pt x="0" y="0"/>
                  </a:moveTo>
                  <a:lnTo>
                    <a:pt x="60960" y="115824"/>
                  </a:lnTo>
                </a:path>
              </a:pathLst>
            </a:custGeom>
            <a:no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sp>
        <p:nvSpPr>
          <p:cNvPr id="54291" name="Nadpis 1">
            <a:extLst>
              <a:ext uri="{FF2B5EF4-FFF2-40B4-BE49-F238E27FC236}">
                <a16:creationId xmlns:a16="http://schemas.microsoft.com/office/drawing/2014/main" id="{C8818CBC-CEC1-473A-A3E5-980E4063E740}"/>
              </a:ext>
            </a:extLst>
          </p:cNvPr>
          <p:cNvSpPr txBox="1">
            <a:spLocks/>
          </p:cNvSpPr>
          <p:nvPr/>
        </p:nvSpPr>
        <p:spPr bwMode="auto">
          <a:xfrm>
            <a:off x="294326" y="-117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dirty="0" err="1">
                <a:solidFill>
                  <a:schemeClr val="tx2"/>
                </a:solidFill>
                <a:latin typeface="Calibri" panose="020F0502020204030204" pitchFamily="34" charset="0"/>
              </a:rPr>
              <a:t>Mismatch</a:t>
            </a:r>
            <a:r>
              <a:rPr lang="cs-CZ" altLang="cs-CZ" sz="4000" b="1" dirty="0">
                <a:solidFill>
                  <a:schemeClr val="tx2"/>
                </a:solidFill>
                <a:latin typeface="Calibri" panose="020F0502020204030204" pitchFamily="34" charset="0"/>
              </a:rPr>
              <a:t> podruhé</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a:extLst>
              <a:ext uri="{FF2B5EF4-FFF2-40B4-BE49-F238E27FC236}">
                <a16:creationId xmlns:a16="http://schemas.microsoft.com/office/drawing/2014/main" id="{F3A756DA-693C-43AB-ABC4-22A7D6BF031F}"/>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93" name="Zaoblený obdélník 232">
            <a:extLst>
              <a:ext uri="{FF2B5EF4-FFF2-40B4-BE49-F238E27FC236}">
                <a16:creationId xmlns:a16="http://schemas.microsoft.com/office/drawing/2014/main" id="{FA3E70C7-48C3-4E12-8DA0-2E0CBABE980C}"/>
              </a:ext>
            </a:extLst>
          </p:cNvPr>
          <p:cNvSpPr/>
          <p:nvPr/>
        </p:nvSpPr>
        <p:spPr>
          <a:xfrm>
            <a:off x="4540250" y="4667250"/>
            <a:ext cx="3068638" cy="1570038"/>
          </a:xfrm>
          <a:prstGeom prst="roundRect">
            <a:avLst/>
          </a:prstGeom>
          <a:solidFill>
            <a:srgbClr val="FFCC99"/>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94" name="Zaoblený obdélník 217">
            <a:extLst>
              <a:ext uri="{FF2B5EF4-FFF2-40B4-BE49-F238E27FC236}">
                <a16:creationId xmlns:a16="http://schemas.microsoft.com/office/drawing/2014/main" id="{CC5FFC1A-288A-421A-959F-D1C5A814A17C}"/>
              </a:ext>
            </a:extLst>
          </p:cNvPr>
          <p:cNvSpPr/>
          <p:nvPr/>
        </p:nvSpPr>
        <p:spPr>
          <a:xfrm>
            <a:off x="4540250" y="3009901"/>
            <a:ext cx="3068638" cy="1571625"/>
          </a:xfrm>
          <a:prstGeom prst="roundRect">
            <a:avLst/>
          </a:prstGeom>
          <a:solidFill>
            <a:srgbClr val="FFFFCC"/>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sp>
        <p:nvSpPr>
          <p:cNvPr id="95" name="Zaoblený obdélník 215">
            <a:extLst>
              <a:ext uri="{FF2B5EF4-FFF2-40B4-BE49-F238E27FC236}">
                <a16:creationId xmlns:a16="http://schemas.microsoft.com/office/drawing/2014/main" id="{21189428-8D60-40C7-98DC-90E469C26DD8}"/>
              </a:ext>
            </a:extLst>
          </p:cNvPr>
          <p:cNvSpPr/>
          <p:nvPr/>
        </p:nvSpPr>
        <p:spPr>
          <a:xfrm>
            <a:off x="4540250" y="1398588"/>
            <a:ext cx="3068638" cy="1568450"/>
          </a:xfrm>
          <a:prstGeom prst="roundRect">
            <a:avLst/>
          </a:prstGeom>
          <a:solidFill>
            <a:srgbClr val="F79646">
              <a:lumMod val="20000"/>
              <a:lumOff val="80000"/>
            </a:srgbClr>
          </a:solidFill>
          <a:ln w="25400"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lang="cs-CZ" kern="0">
              <a:solidFill>
                <a:prstClr val="white"/>
              </a:solidFill>
              <a:latin typeface="Calibri"/>
            </a:endParaRPr>
          </a:p>
        </p:txBody>
      </p:sp>
      <p:grpSp>
        <p:nvGrpSpPr>
          <p:cNvPr id="56326" name="Skupina 59">
            <a:extLst>
              <a:ext uri="{FF2B5EF4-FFF2-40B4-BE49-F238E27FC236}">
                <a16:creationId xmlns:a16="http://schemas.microsoft.com/office/drawing/2014/main" id="{00DB0054-5363-4496-B1EB-971E8C741430}"/>
              </a:ext>
            </a:extLst>
          </p:cNvPr>
          <p:cNvGrpSpPr>
            <a:grpSpLocks/>
          </p:cNvGrpSpPr>
          <p:nvPr/>
        </p:nvGrpSpPr>
        <p:grpSpPr bwMode="auto">
          <a:xfrm>
            <a:off x="6302375" y="3294063"/>
            <a:ext cx="1004888" cy="944562"/>
            <a:chOff x="3361494" y="3077164"/>
            <a:chExt cx="1108921" cy="1041854"/>
          </a:xfrm>
        </p:grpSpPr>
        <p:grpSp>
          <p:nvGrpSpPr>
            <p:cNvPr id="56368" name="Skupina 58">
              <a:extLst>
                <a:ext uri="{FF2B5EF4-FFF2-40B4-BE49-F238E27FC236}">
                  <a16:creationId xmlns:a16="http://schemas.microsoft.com/office/drawing/2014/main" id="{1E2DF4D0-AFBF-423E-BADA-4DFA70354352}"/>
                </a:ext>
              </a:extLst>
            </p:cNvPr>
            <p:cNvGrpSpPr>
              <a:grpSpLocks/>
            </p:cNvGrpSpPr>
            <p:nvPr/>
          </p:nvGrpSpPr>
          <p:grpSpPr bwMode="auto">
            <a:xfrm>
              <a:off x="3400554" y="3077164"/>
              <a:ext cx="1069861" cy="1041854"/>
              <a:chOff x="2358248" y="3131747"/>
              <a:chExt cx="1235859" cy="1203506"/>
            </a:xfrm>
          </p:grpSpPr>
          <p:grpSp>
            <p:nvGrpSpPr>
              <p:cNvPr id="11" name="Skupina 10">
                <a:extLst>
                  <a:ext uri="{FF2B5EF4-FFF2-40B4-BE49-F238E27FC236}">
                    <a16:creationId xmlns:a16="http://schemas.microsoft.com/office/drawing/2014/main" id="{AB056C18-3569-40BC-87FD-D701F85ED8AB}"/>
                  </a:ext>
                </a:extLst>
              </p:cNvPr>
              <p:cNvGrpSpPr/>
              <p:nvPr/>
            </p:nvGrpSpPr>
            <p:grpSpPr>
              <a:xfrm>
                <a:off x="2699792" y="3462658"/>
                <a:ext cx="383158" cy="383158"/>
                <a:chOff x="2264693" y="-211174"/>
                <a:chExt cx="936104" cy="936104"/>
              </a:xfrm>
              <a:effectLst>
                <a:outerShdw blurRad="50800" dist="38100" dir="2700000" algn="tl" rotWithShape="0">
                  <a:prstClr val="black">
                    <a:alpha val="40000"/>
                  </a:prstClr>
                </a:outerShdw>
              </a:effectLst>
            </p:grpSpPr>
            <p:sp>
              <p:nvSpPr>
                <p:cNvPr id="12" name="Ovál 11">
                  <a:extLst>
                    <a:ext uri="{FF2B5EF4-FFF2-40B4-BE49-F238E27FC236}">
                      <a16:creationId xmlns:a16="http://schemas.microsoft.com/office/drawing/2014/main" id="{C268B76D-3308-4736-8E7C-040A420A3353}"/>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Volný tvar 12">
                  <a:extLst>
                    <a:ext uri="{FF2B5EF4-FFF2-40B4-BE49-F238E27FC236}">
                      <a16:creationId xmlns:a16="http://schemas.microsoft.com/office/drawing/2014/main" id="{80DEB0C9-FF05-4091-B2D1-834354F4638A}"/>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Ovál 13">
                  <a:extLst>
                    <a:ext uri="{FF2B5EF4-FFF2-40B4-BE49-F238E27FC236}">
                      <a16:creationId xmlns:a16="http://schemas.microsoft.com/office/drawing/2014/main" id="{8F6438F1-72EC-4635-8085-23CA0CB039A4}"/>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5" name="Skupina 14">
                <a:extLst>
                  <a:ext uri="{FF2B5EF4-FFF2-40B4-BE49-F238E27FC236}">
                    <a16:creationId xmlns:a16="http://schemas.microsoft.com/office/drawing/2014/main" id="{B5FFAABE-CB92-4C68-8835-2EF93EA4D738}"/>
                  </a:ext>
                </a:extLst>
              </p:cNvPr>
              <p:cNvGrpSpPr/>
              <p:nvPr/>
            </p:nvGrpSpPr>
            <p:grpSpPr>
              <a:xfrm>
                <a:off x="2852192" y="3615058"/>
                <a:ext cx="383158" cy="383158"/>
                <a:chOff x="2264693" y="-211174"/>
                <a:chExt cx="936104" cy="936104"/>
              </a:xfrm>
              <a:effectLst>
                <a:outerShdw blurRad="50800" dist="38100" dir="2700000" algn="tl" rotWithShape="0">
                  <a:prstClr val="black">
                    <a:alpha val="40000"/>
                  </a:prstClr>
                </a:outerShdw>
              </a:effectLst>
            </p:grpSpPr>
            <p:sp>
              <p:nvSpPr>
                <p:cNvPr id="16" name="Ovál 15">
                  <a:extLst>
                    <a:ext uri="{FF2B5EF4-FFF2-40B4-BE49-F238E27FC236}">
                      <a16:creationId xmlns:a16="http://schemas.microsoft.com/office/drawing/2014/main" id="{7556DD2E-5D31-4FE0-8A44-A283C840007D}"/>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 name="Volný tvar 16">
                  <a:extLst>
                    <a:ext uri="{FF2B5EF4-FFF2-40B4-BE49-F238E27FC236}">
                      <a16:creationId xmlns:a16="http://schemas.microsoft.com/office/drawing/2014/main" id="{61F788F1-6E33-4F2F-9FE7-30D3197B4A5E}"/>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Ovál 17">
                  <a:extLst>
                    <a:ext uri="{FF2B5EF4-FFF2-40B4-BE49-F238E27FC236}">
                      <a16:creationId xmlns:a16="http://schemas.microsoft.com/office/drawing/2014/main" id="{B2B6BF86-4B73-43AC-B060-CBC765E54AE9}"/>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19" name="Skupina 18">
                <a:extLst>
                  <a:ext uri="{FF2B5EF4-FFF2-40B4-BE49-F238E27FC236}">
                    <a16:creationId xmlns:a16="http://schemas.microsoft.com/office/drawing/2014/main" id="{5BF03001-1DA4-4D1E-8797-F5BD460268DD}"/>
                  </a:ext>
                </a:extLst>
              </p:cNvPr>
              <p:cNvGrpSpPr/>
              <p:nvPr/>
            </p:nvGrpSpPr>
            <p:grpSpPr>
              <a:xfrm>
                <a:off x="2937328" y="3224254"/>
                <a:ext cx="383158" cy="383158"/>
                <a:chOff x="2264693" y="-211174"/>
                <a:chExt cx="936104" cy="936104"/>
              </a:xfrm>
              <a:effectLst>
                <a:outerShdw blurRad="50800" dist="38100" dir="2700000" algn="tl" rotWithShape="0">
                  <a:prstClr val="black">
                    <a:alpha val="40000"/>
                  </a:prstClr>
                </a:outerShdw>
              </a:effectLst>
            </p:grpSpPr>
            <p:sp>
              <p:nvSpPr>
                <p:cNvPr id="20" name="Ovál 19">
                  <a:extLst>
                    <a:ext uri="{FF2B5EF4-FFF2-40B4-BE49-F238E27FC236}">
                      <a16:creationId xmlns:a16="http://schemas.microsoft.com/office/drawing/2014/main" id="{CC67B95A-EB9E-407E-844F-37A1BC05FEED}"/>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Volný tvar 20">
                  <a:extLst>
                    <a:ext uri="{FF2B5EF4-FFF2-40B4-BE49-F238E27FC236}">
                      <a16:creationId xmlns:a16="http://schemas.microsoft.com/office/drawing/2014/main" id="{6AE05259-9DB4-4D66-A34F-D479E27B41F0}"/>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 name="Ovál 21">
                  <a:extLst>
                    <a:ext uri="{FF2B5EF4-FFF2-40B4-BE49-F238E27FC236}">
                      <a16:creationId xmlns:a16="http://schemas.microsoft.com/office/drawing/2014/main" id="{E751CE90-3923-4366-B548-2F272F6721E6}"/>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3" name="Skupina 22">
                <a:extLst>
                  <a:ext uri="{FF2B5EF4-FFF2-40B4-BE49-F238E27FC236}">
                    <a16:creationId xmlns:a16="http://schemas.microsoft.com/office/drawing/2014/main" id="{1AA6E98E-6769-48BE-BE5F-32A142E58AE5}"/>
                  </a:ext>
                </a:extLst>
              </p:cNvPr>
              <p:cNvGrpSpPr/>
              <p:nvPr/>
            </p:nvGrpSpPr>
            <p:grpSpPr>
              <a:xfrm>
                <a:off x="3006291" y="3556106"/>
                <a:ext cx="383158" cy="383158"/>
                <a:chOff x="2264693" y="-211174"/>
                <a:chExt cx="936104" cy="936104"/>
              </a:xfrm>
              <a:effectLst>
                <a:outerShdw blurRad="50800" dist="38100" dir="2700000" algn="tl" rotWithShape="0">
                  <a:prstClr val="black">
                    <a:alpha val="40000"/>
                  </a:prstClr>
                </a:outerShdw>
              </a:effectLst>
            </p:grpSpPr>
            <p:sp>
              <p:nvSpPr>
                <p:cNvPr id="24" name="Ovál 23">
                  <a:extLst>
                    <a:ext uri="{FF2B5EF4-FFF2-40B4-BE49-F238E27FC236}">
                      <a16:creationId xmlns:a16="http://schemas.microsoft.com/office/drawing/2014/main" id="{5EF8C50F-84FC-4EF4-A7B3-67B0BCB5A0E7}"/>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5" name="Volný tvar 24">
                  <a:extLst>
                    <a:ext uri="{FF2B5EF4-FFF2-40B4-BE49-F238E27FC236}">
                      <a16:creationId xmlns:a16="http://schemas.microsoft.com/office/drawing/2014/main" id="{70EF1757-BCDF-45C1-9F3F-A1038D4443E9}"/>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6" name="Ovál 25">
                  <a:extLst>
                    <a:ext uri="{FF2B5EF4-FFF2-40B4-BE49-F238E27FC236}">
                      <a16:creationId xmlns:a16="http://schemas.microsoft.com/office/drawing/2014/main" id="{A7042561-5C10-442C-BFB4-1F97FB2437E3}"/>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27" name="Skupina 26">
                <a:extLst>
                  <a:ext uri="{FF2B5EF4-FFF2-40B4-BE49-F238E27FC236}">
                    <a16:creationId xmlns:a16="http://schemas.microsoft.com/office/drawing/2014/main" id="{F2FCBEE5-F103-4A2E-A6F6-CC36BE7773DB}"/>
                  </a:ext>
                </a:extLst>
              </p:cNvPr>
              <p:cNvGrpSpPr/>
              <p:nvPr/>
            </p:nvGrpSpPr>
            <p:grpSpPr>
              <a:xfrm>
                <a:off x="2643294" y="3204103"/>
                <a:ext cx="383158" cy="383158"/>
                <a:chOff x="2264693" y="-211174"/>
                <a:chExt cx="936104" cy="936104"/>
              </a:xfrm>
              <a:effectLst>
                <a:outerShdw blurRad="50800" dist="38100" dir="2700000" algn="tl" rotWithShape="0">
                  <a:prstClr val="black">
                    <a:alpha val="40000"/>
                  </a:prstClr>
                </a:outerShdw>
              </a:effectLst>
            </p:grpSpPr>
            <p:sp>
              <p:nvSpPr>
                <p:cNvPr id="28" name="Ovál 27">
                  <a:extLst>
                    <a:ext uri="{FF2B5EF4-FFF2-40B4-BE49-F238E27FC236}">
                      <a16:creationId xmlns:a16="http://schemas.microsoft.com/office/drawing/2014/main" id="{5F0FDF92-97D0-4B6A-8C8E-BC606A13C506}"/>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9" name="Volný tvar 28">
                  <a:extLst>
                    <a:ext uri="{FF2B5EF4-FFF2-40B4-BE49-F238E27FC236}">
                      <a16:creationId xmlns:a16="http://schemas.microsoft.com/office/drawing/2014/main" id="{9C6FCF3E-FEA8-498E-808E-6B912D21D763}"/>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0" name="Ovál 29">
                  <a:extLst>
                    <a:ext uri="{FF2B5EF4-FFF2-40B4-BE49-F238E27FC236}">
                      <a16:creationId xmlns:a16="http://schemas.microsoft.com/office/drawing/2014/main" id="{E12C7817-2282-45A1-BDF7-E8975C19FC29}"/>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1" name="Skupina 30">
                <a:extLst>
                  <a:ext uri="{FF2B5EF4-FFF2-40B4-BE49-F238E27FC236}">
                    <a16:creationId xmlns:a16="http://schemas.microsoft.com/office/drawing/2014/main" id="{119DE8E5-829C-4DE4-938E-EC048FA3DB0C}"/>
                  </a:ext>
                </a:extLst>
              </p:cNvPr>
              <p:cNvGrpSpPr/>
              <p:nvPr/>
            </p:nvGrpSpPr>
            <p:grpSpPr>
              <a:xfrm>
                <a:off x="2430382" y="3416278"/>
                <a:ext cx="383158" cy="383158"/>
                <a:chOff x="2264693" y="-211174"/>
                <a:chExt cx="936104" cy="936104"/>
              </a:xfrm>
              <a:effectLst>
                <a:outerShdw blurRad="50800" dist="38100" dir="2700000" algn="tl" rotWithShape="0">
                  <a:prstClr val="black">
                    <a:alpha val="40000"/>
                  </a:prstClr>
                </a:outerShdw>
              </a:effectLst>
            </p:grpSpPr>
            <p:sp>
              <p:nvSpPr>
                <p:cNvPr id="32" name="Ovál 31">
                  <a:extLst>
                    <a:ext uri="{FF2B5EF4-FFF2-40B4-BE49-F238E27FC236}">
                      <a16:creationId xmlns:a16="http://schemas.microsoft.com/office/drawing/2014/main" id="{96520037-28F4-4E6C-8CB5-49C86418B7E2}"/>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 name="Volný tvar 32">
                  <a:extLst>
                    <a:ext uri="{FF2B5EF4-FFF2-40B4-BE49-F238E27FC236}">
                      <a16:creationId xmlns:a16="http://schemas.microsoft.com/office/drawing/2014/main" id="{EA20BAA9-A5C9-4DF7-8BF9-E8A9C5DF6060}"/>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4" name="Ovál 33">
                  <a:extLst>
                    <a:ext uri="{FF2B5EF4-FFF2-40B4-BE49-F238E27FC236}">
                      <a16:creationId xmlns:a16="http://schemas.microsoft.com/office/drawing/2014/main" id="{26159E32-A0CF-4DAA-9DB9-C35FC20E671B}"/>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5" name="Skupina 34">
                <a:extLst>
                  <a:ext uri="{FF2B5EF4-FFF2-40B4-BE49-F238E27FC236}">
                    <a16:creationId xmlns:a16="http://schemas.microsoft.com/office/drawing/2014/main" id="{E40ADC95-28C4-482A-ADFB-8DE65253D7FF}"/>
                  </a:ext>
                </a:extLst>
              </p:cNvPr>
              <p:cNvGrpSpPr/>
              <p:nvPr/>
            </p:nvGrpSpPr>
            <p:grpSpPr>
              <a:xfrm>
                <a:off x="2625975" y="3754384"/>
                <a:ext cx="383158" cy="383158"/>
                <a:chOff x="2264693" y="-211174"/>
                <a:chExt cx="936104" cy="936104"/>
              </a:xfrm>
              <a:effectLst>
                <a:outerShdw blurRad="50800" dist="38100" dir="2700000" algn="tl" rotWithShape="0">
                  <a:prstClr val="black">
                    <a:alpha val="40000"/>
                  </a:prstClr>
                </a:outerShdw>
              </a:effectLst>
            </p:grpSpPr>
            <p:sp>
              <p:nvSpPr>
                <p:cNvPr id="36" name="Ovál 35">
                  <a:extLst>
                    <a:ext uri="{FF2B5EF4-FFF2-40B4-BE49-F238E27FC236}">
                      <a16:creationId xmlns:a16="http://schemas.microsoft.com/office/drawing/2014/main" id="{2B74D53B-EFD8-482B-95DC-51D5318406A2}"/>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7" name="Volný tvar 36">
                  <a:extLst>
                    <a:ext uri="{FF2B5EF4-FFF2-40B4-BE49-F238E27FC236}">
                      <a16:creationId xmlns:a16="http://schemas.microsoft.com/office/drawing/2014/main" id="{BD61521B-0E05-45F4-8316-AA1AC3DFBD9A}"/>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8" name="Ovál 37">
                  <a:extLst>
                    <a:ext uri="{FF2B5EF4-FFF2-40B4-BE49-F238E27FC236}">
                      <a16:creationId xmlns:a16="http://schemas.microsoft.com/office/drawing/2014/main" id="{71E7F13F-2723-4718-AE5B-4E90683F5832}"/>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39" name="Skupina 38">
                <a:extLst>
                  <a:ext uri="{FF2B5EF4-FFF2-40B4-BE49-F238E27FC236}">
                    <a16:creationId xmlns:a16="http://schemas.microsoft.com/office/drawing/2014/main" id="{0261CF37-D8A2-4ED5-8F0E-6DE5A2D0C23B}"/>
                  </a:ext>
                </a:extLst>
              </p:cNvPr>
              <p:cNvGrpSpPr/>
              <p:nvPr/>
            </p:nvGrpSpPr>
            <p:grpSpPr>
              <a:xfrm>
                <a:off x="2375567" y="3727838"/>
                <a:ext cx="383158" cy="383158"/>
                <a:chOff x="2264693" y="-211174"/>
                <a:chExt cx="936104" cy="936104"/>
              </a:xfrm>
              <a:effectLst>
                <a:outerShdw blurRad="50800" dist="38100" dir="2700000" algn="tl" rotWithShape="0">
                  <a:prstClr val="black">
                    <a:alpha val="40000"/>
                  </a:prstClr>
                </a:outerShdw>
              </a:effectLst>
            </p:grpSpPr>
            <p:sp>
              <p:nvSpPr>
                <p:cNvPr id="40" name="Ovál 39">
                  <a:extLst>
                    <a:ext uri="{FF2B5EF4-FFF2-40B4-BE49-F238E27FC236}">
                      <a16:creationId xmlns:a16="http://schemas.microsoft.com/office/drawing/2014/main" id="{EF7CD542-B9C4-45DE-B8B2-0C4C79499D38}"/>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1" name="Volný tvar 40">
                  <a:extLst>
                    <a:ext uri="{FF2B5EF4-FFF2-40B4-BE49-F238E27FC236}">
                      <a16:creationId xmlns:a16="http://schemas.microsoft.com/office/drawing/2014/main" id="{19F052F8-8F3E-49E0-A8E8-4BD3B016FEC7}"/>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2" name="Ovál 41">
                  <a:extLst>
                    <a:ext uri="{FF2B5EF4-FFF2-40B4-BE49-F238E27FC236}">
                      <a16:creationId xmlns:a16="http://schemas.microsoft.com/office/drawing/2014/main" id="{D937BE15-2A10-49AE-BBB3-9D2949F6964C}"/>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3" name="Skupina 42">
                <a:extLst>
                  <a:ext uri="{FF2B5EF4-FFF2-40B4-BE49-F238E27FC236}">
                    <a16:creationId xmlns:a16="http://schemas.microsoft.com/office/drawing/2014/main" id="{FC32B566-CE2F-4D98-8ED8-A8CF992C1C5C}"/>
                  </a:ext>
                </a:extLst>
              </p:cNvPr>
              <p:cNvGrpSpPr/>
              <p:nvPr/>
            </p:nvGrpSpPr>
            <p:grpSpPr>
              <a:xfrm>
                <a:off x="2904450" y="3880238"/>
                <a:ext cx="383158" cy="383158"/>
                <a:chOff x="2264693" y="-211174"/>
                <a:chExt cx="936104" cy="936104"/>
              </a:xfrm>
              <a:effectLst>
                <a:outerShdw blurRad="50800" dist="38100" dir="2700000" algn="tl" rotWithShape="0">
                  <a:prstClr val="black">
                    <a:alpha val="40000"/>
                  </a:prstClr>
                </a:outerShdw>
              </a:effectLst>
            </p:grpSpPr>
            <p:sp>
              <p:nvSpPr>
                <p:cNvPr id="44" name="Ovál 43">
                  <a:extLst>
                    <a:ext uri="{FF2B5EF4-FFF2-40B4-BE49-F238E27FC236}">
                      <a16:creationId xmlns:a16="http://schemas.microsoft.com/office/drawing/2014/main" id="{40F7C408-862A-49FD-B28C-C9609277D653}"/>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5" name="Volný tvar 44">
                  <a:extLst>
                    <a:ext uri="{FF2B5EF4-FFF2-40B4-BE49-F238E27FC236}">
                      <a16:creationId xmlns:a16="http://schemas.microsoft.com/office/drawing/2014/main" id="{103CD16B-3728-4EE1-A8AF-59763CC24484}"/>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6" name="Ovál 45">
                  <a:extLst>
                    <a:ext uri="{FF2B5EF4-FFF2-40B4-BE49-F238E27FC236}">
                      <a16:creationId xmlns:a16="http://schemas.microsoft.com/office/drawing/2014/main" id="{594DB8CC-B256-4A02-AF54-C583C20DAF4E}"/>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47" name="Skupina 46">
                <a:extLst>
                  <a:ext uri="{FF2B5EF4-FFF2-40B4-BE49-F238E27FC236}">
                    <a16:creationId xmlns:a16="http://schemas.microsoft.com/office/drawing/2014/main" id="{4C425BBB-AB48-4859-AF04-2D20E64989B4}"/>
                  </a:ext>
                </a:extLst>
              </p:cNvPr>
              <p:cNvGrpSpPr/>
              <p:nvPr/>
            </p:nvGrpSpPr>
            <p:grpSpPr>
              <a:xfrm>
                <a:off x="2358248" y="3131747"/>
                <a:ext cx="383158" cy="383158"/>
                <a:chOff x="2264693" y="-211174"/>
                <a:chExt cx="936104" cy="936104"/>
              </a:xfrm>
              <a:effectLst>
                <a:outerShdw blurRad="50800" dist="38100" dir="2700000" algn="tl" rotWithShape="0">
                  <a:prstClr val="black">
                    <a:alpha val="40000"/>
                  </a:prstClr>
                </a:outerShdw>
              </a:effectLst>
            </p:grpSpPr>
            <p:sp>
              <p:nvSpPr>
                <p:cNvPr id="48" name="Ovál 47">
                  <a:extLst>
                    <a:ext uri="{FF2B5EF4-FFF2-40B4-BE49-F238E27FC236}">
                      <a16:creationId xmlns:a16="http://schemas.microsoft.com/office/drawing/2014/main" id="{76662E85-1382-41E8-A7F2-1869B4EEF83D}"/>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9" name="Volný tvar 48">
                  <a:extLst>
                    <a:ext uri="{FF2B5EF4-FFF2-40B4-BE49-F238E27FC236}">
                      <a16:creationId xmlns:a16="http://schemas.microsoft.com/office/drawing/2014/main" id="{DAEA6806-CF91-4DDE-8E53-49369C2C7558}"/>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0" name="Ovál 49">
                  <a:extLst>
                    <a:ext uri="{FF2B5EF4-FFF2-40B4-BE49-F238E27FC236}">
                      <a16:creationId xmlns:a16="http://schemas.microsoft.com/office/drawing/2014/main" id="{30B8D281-35B0-451F-8494-CCBC2775EE0E}"/>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51" name="Skupina 50">
                <a:extLst>
                  <a:ext uri="{FF2B5EF4-FFF2-40B4-BE49-F238E27FC236}">
                    <a16:creationId xmlns:a16="http://schemas.microsoft.com/office/drawing/2014/main" id="{C8491E3A-861B-4A87-9A75-B2ECE1863FC5}"/>
                  </a:ext>
                </a:extLst>
              </p:cNvPr>
              <p:cNvGrpSpPr/>
              <p:nvPr/>
            </p:nvGrpSpPr>
            <p:grpSpPr>
              <a:xfrm>
                <a:off x="3210949" y="3275517"/>
                <a:ext cx="383158" cy="383158"/>
                <a:chOff x="2264693" y="-211174"/>
                <a:chExt cx="936104" cy="936104"/>
              </a:xfrm>
              <a:effectLst>
                <a:outerShdw blurRad="50800" dist="38100" dir="2700000" algn="tl" rotWithShape="0">
                  <a:prstClr val="black">
                    <a:alpha val="40000"/>
                  </a:prstClr>
                </a:outerShdw>
              </a:effectLst>
            </p:grpSpPr>
            <p:sp>
              <p:nvSpPr>
                <p:cNvPr id="52" name="Ovál 51">
                  <a:extLst>
                    <a:ext uri="{FF2B5EF4-FFF2-40B4-BE49-F238E27FC236}">
                      <a16:creationId xmlns:a16="http://schemas.microsoft.com/office/drawing/2014/main" id="{FCAAA227-D08E-4933-8B72-CC0CB1D42816}"/>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3" name="Volný tvar 52">
                  <a:extLst>
                    <a:ext uri="{FF2B5EF4-FFF2-40B4-BE49-F238E27FC236}">
                      <a16:creationId xmlns:a16="http://schemas.microsoft.com/office/drawing/2014/main" id="{F10E73A1-C22E-4AEF-B62F-7180D66832B8}"/>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4" name="Ovál 53">
                  <a:extLst>
                    <a:ext uri="{FF2B5EF4-FFF2-40B4-BE49-F238E27FC236}">
                      <a16:creationId xmlns:a16="http://schemas.microsoft.com/office/drawing/2014/main" id="{3A54A095-4419-4BF2-954D-9DB56589C56E}"/>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nvGrpSpPr>
              <p:cNvPr id="55" name="Skupina 54">
                <a:extLst>
                  <a:ext uri="{FF2B5EF4-FFF2-40B4-BE49-F238E27FC236}">
                    <a16:creationId xmlns:a16="http://schemas.microsoft.com/office/drawing/2014/main" id="{D6DEDB8F-9836-4091-80D0-A2D0F542A3E6}"/>
                  </a:ext>
                </a:extLst>
              </p:cNvPr>
              <p:cNvGrpSpPr/>
              <p:nvPr/>
            </p:nvGrpSpPr>
            <p:grpSpPr>
              <a:xfrm>
                <a:off x="2477296" y="3952095"/>
                <a:ext cx="383158" cy="383158"/>
                <a:chOff x="2264693" y="-211174"/>
                <a:chExt cx="936104" cy="936104"/>
              </a:xfrm>
              <a:effectLst>
                <a:outerShdw blurRad="50800" dist="38100" dir="2700000" algn="tl" rotWithShape="0">
                  <a:prstClr val="black">
                    <a:alpha val="40000"/>
                  </a:prstClr>
                </a:outerShdw>
              </a:effectLst>
            </p:grpSpPr>
            <p:sp>
              <p:nvSpPr>
                <p:cNvPr id="56" name="Ovál 55">
                  <a:extLst>
                    <a:ext uri="{FF2B5EF4-FFF2-40B4-BE49-F238E27FC236}">
                      <a16:creationId xmlns:a16="http://schemas.microsoft.com/office/drawing/2014/main" id="{6FCA93CF-BEF9-40D0-A582-9A8DE53FD3E4}"/>
                    </a:ext>
                  </a:extLst>
                </p:cNvPr>
                <p:cNvSpPr/>
                <p:nvPr/>
              </p:nvSpPr>
              <p:spPr>
                <a:xfrm>
                  <a:off x="2264693" y="-211174"/>
                  <a:ext cx="936104" cy="936104"/>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7" name="Volný tvar 56">
                  <a:extLst>
                    <a:ext uri="{FF2B5EF4-FFF2-40B4-BE49-F238E27FC236}">
                      <a16:creationId xmlns:a16="http://schemas.microsoft.com/office/drawing/2014/main" id="{15C7F5AC-4111-45F3-AFE2-8360A06C9B72}"/>
                    </a:ext>
                  </a:extLst>
                </p:cNvPr>
                <p:cNvSpPr/>
                <p:nvPr/>
              </p:nvSpPr>
              <p:spPr>
                <a:xfrm rot="9822578">
                  <a:off x="2318457" y="-127812"/>
                  <a:ext cx="818219" cy="802114"/>
                </a:xfrm>
                <a:custGeom>
                  <a:avLst/>
                  <a:gdLst>
                    <a:gd name="connsiteX0" fmla="*/ 252725 w 684575"/>
                    <a:gd name="connsiteY0" fmla="*/ 549179 h 685720"/>
                    <a:gd name="connsiteX1" fmla="*/ 138425 w 684575"/>
                    <a:gd name="connsiteY1" fmla="*/ 406304 h 685720"/>
                    <a:gd name="connsiteX2" fmla="*/ 5075 w 684575"/>
                    <a:gd name="connsiteY2" fmla="*/ 358679 h 685720"/>
                    <a:gd name="connsiteX3" fmla="*/ 52700 w 684575"/>
                    <a:gd name="connsiteY3" fmla="*/ 158654 h 685720"/>
                    <a:gd name="connsiteX4" fmla="*/ 281300 w 684575"/>
                    <a:gd name="connsiteY4" fmla="*/ 6254 h 685720"/>
                    <a:gd name="connsiteX5" fmla="*/ 586100 w 684575"/>
                    <a:gd name="connsiteY5" fmla="*/ 63404 h 685720"/>
                    <a:gd name="connsiteX6" fmla="*/ 681350 w 684575"/>
                    <a:gd name="connsiteY6" fmla="*/ 368204 h 685720"/>
                    <a:gd name="connsiteX7" fmla="*/ 490850 w 684575"/>
                    <a:gd name="connsiteY7" fmla="*/ 663479 h 685720"/>
                    <a:gd name="connsiteX8" fmla="*/ 281300 w 684575"/>
                    <a:gd name="connsiteY8" fmla="*/ 653954 h 685720"/>
                    <a:gd name="connsiteX9" fmla="*/ 252725 w 684575"/>
                    <a:gd name="connsiteY9" fmla="*/ 549179 h 685720"/>
                    <a:gd name="connsiteX0" fmla="*/ 281300 w 684575"/>
                    <a:gd name="connsiteY0" fmla="*/ 653954 h 693227"/>
                    <a:gd name="connsiteX1" fmla="*/ 138425 w 684575"/>
                    <a:gd name="connsiteY1" fmla="*/ 406304 h 693227"/>
                    <a:gd name="connsiteX2" fmla="*/ 5075 w 684575"/>
                    <a:gd name="connsiteY2" fmla="*/ 358679 h 693227"/>
                    <a:gd name="connsiteX3" fmla="*/ 52700 w 684575"/>
                    <a:gd name="connsiteY3" fmla="*/ 158654 h 693227"/>
                    <a:gd name="connsiteX4" fmla="*/ 281300 w 684575"/>
                    <a:gd name="connsiteY4" fmla="*/ 6254 h 693227"/>
                    <a:gd name="connsiteX5" fmla="*/ 586100 w 684575"/>
                    <a:gd name="connsiteY5" fmla="*/ 63404 h 693227"/>
                    <a:gd name="connsiteX6" fmla="*/ 681350 w 684575"/>
                    <a:gd name="connsiteY6" fmla="*/ 368204 h 693227"/>
                    <a:gd name="connsiteX7" fmla="*/ 490850 w 684575"/>
                    <a:gd name="connsiteY7" fmla="*/ 663479 h 693227"/>
                    <a:gd name="connsiteX8" fmla="*/ 281300 w 684575"/>
                    <a:gd name="connsiteY8" fmla="*/ 653954 h 693227"/>
                    <a:gd name="connsiteX0" fmla="*/ 287487 w 690762"/>
                    <a:gd name="connsiteY0" fmla="*/ 653954 h 689607"/>
                    <a:gd name="connsiteX1" fmla="*/ 231986 w 690762"/>
                    <a:gd name="connsiteY1" fmla="*/ 477974 h 689607"/>
                    <a:gd name="connsiteX2" fmla="*/ 11262 w 690762"/>
                    <a:gd name="connsiteY2" fmla="*/ 358679 h 689607"/>
                    <a:gd name="connsiteX3" fmla="*/ 58887 w 690762"/>
                    <a:gd name="connsiteY3" fmla="*/ 158654 h 689607"/>
                    <a:gd name="connsiteX4" fmla="*/ 287487 w 690762"/>
                    <a:gd name="connsiteY4" fmla="*/ 6254 h 689607"/>
                    <a:gd name="connsiteX5" fmla="*/ 592287 w 690762"/>
                    <a:gd name="connsiteY5" fmla="*/ 63404 h 689607"/>
                    <a:gd name="connsiteX6" fmla="*/ 687537 w 690762"/>
                    <a:gd name="connsiteY6" fmla="*/ 368204 h 689607"/>
                    <a:gd name="connsiteX7" fmla="*/ 497037 w 690762"/>
                    <a:gd name="connsiteY7" fmla="*/ 663479 h 689607"/>
                    <a:gd name="connsiteX8" fmla="*/ 287487 w 690762"/>
                    <a:gd name="connsiteY8" fmla="*/ 653954 h 689607"/>
                    <a:gd name="connsiteX0" fmla="*/ 497037 w 690762"/>
                    <a:gd name="connsiteY0" fmla="*/ 663479 h 664989"/>
                    <a:gd name="connsiteX1" fmla="*/ 231986 w 690762"/>
                    <a:gd name="connsiteY1" fmla="*/ 477974 h 664989"/>
                    <a:gd name="connsiteX2" fmla="*/ 11262 w 690762"/>
                    <a:gd name="connsiteY2" fmla="*/ 358679 h 664989"/>
                    <a:gd name="connsiteX3" fmla="*/ 58887 w 690762"/>
                    <a:gd name="connsiteY3" fmla="*/ 158654 h 664989"/>
                    <a:gd name="connsiteX4" fmla="*/ 287487 w 690762"/>
                    <a:gd name="connsiteY4" fmla="*/ 6254 h 664989"/>
                    <a:gd name="connsiteX5" fmla="*/ 592287 w 690762"/>
                    <a:gd name="connsiteY5" fmla="*/ 63404 h 664989"/>
                    <a:gd name="connsiteX6" fmla="*/ 687537 w 690762"/>
                    <a:gd name="connsiteY6" fmla="*/ 368204 h 664989"/>
                    <a:gd name="connsiteX7" fmla="*/ 497037 w 690762"/>
                    <a:gd name="connsiteY7" fmla="*/ 663479 h 664989"/>
                    <a:gd name="connsiteX0" fmla="*/ 497037 w 690762"/>
                    <a:gd name="connsiteY0" fmla="*/ 663479 h 692276"/>
                    <a:gd name="connsiteX1" fmla="*/ 231986 w 690762"/>
                    <a:gd name="connsiteY1" fmla="*/ 477974 h 692276"/>
                    <a:gd name="connsiteX2" fmla="*/ 11262 w 690762"/>
                    <a:gd name="connsiteY2" fmla="*/ 358679 h 692276"/>
                    <a:gd name="connsiteX3" fmla="*/ 58887 w 690762"/>
                    <a:gd name="connsiteY3" fmla="*/ 158654 h 692276"/>
                    <a:gd name="connsiteX4" fmla="*/ 287487 w 690762"/>
                    <a:gd name="connsiteY4" fmla="*/ 6254 h 692276"/>
                    <a:gd name="connsiteX5" fmla="*/ 592287 w 690762"/>
                    <a:gd name="connsiteY5" fmla="*/ 63404 h 692276"/>
                    <a:gd name="connsiteX6" fmla="*/ 687537 w 690762"/>
                    <a:gd name="connsiteY6" fmla="*/ 368204 h 692276"/>
                    <a:gd name="connsiteX7" fmla="*/ 497037 w 690762"/>
                    <a:gd name="connsiteY7" fmla="*/ 663479 h 692276"/>
                    <a:gd name="connsiteX0" fmla="*/ 497037 w 698753"/>
                    <a:gd name="connsiteY0" fmla="*/ 663144 h 691941"/>
                    <a:gd name="connsiteX1" fmla="*/ 231986 w 698753"/>
                    <a:gd name="connsiteY1" fmla="*/ 477639 h 691941"/>
                    <a:gd name="connsiteX2" fmla="*/ 11262 w 698753"/>
                    <a:gd name="connsiteY2" fmla="*/ 358344 h 691941"/>
                    <a:gd name="connsiteX3" fmla="*/ 58887 w 698753"/>
                    <a:gd name="connsiteY3" fmla="*/ 158319 h 691941"/>
                    <a:gd name="connsiteX4" fmla="*/ 287487 w 698753"/>
                    <a:gd name="connsiteY4" fmla="*/ 5919 h 691941"/>
                    <a:gd name="connsiteX5" fmla="*/ 592287 w 698753"/>
                    <a:gd name="connsiteY5" fmla="*/ 63069 h 691941"/>
                    <a:gd name="connsiteX6" fmla="*/ 695854 w 698753"/>
                    <a:gd name="connsiteY6" fmla="*/ 353581 h 691941"/>
                    <a:gd name="connsiteX7" fmla="*/ 497037 w 698753"/>
                    <a:gd name="connsiteY7" fmla="*/ 663144 h 691941"/>
                    <a:gd name="connsiteX0" fmla="*/ 497037 w 601613"/>
                    <a:gd name="connsiteY0" fmla="*/ 663144 h 677290"/>
                    <a:gd name="connsiteX1" fmla="*/ 231986 w 601613"/>
                    <a:gd name="connsiteY1" fmla="*/ 477639 h 677290"/>
                    <a:gd name="connsiteX2" fmla="*/ 11262 w 601613"/>
                    <a:gd name="connsiteY2" fmla="*/ 358344 h 677290"/>
                    <a:gd name="connsiteX3" fmla="*/ 58887 w 601613"/>
                    <a:gd name="connsiteY3" fmla="*/ 158319 h 677290"/>
                    <a:gd name="connsiteX4" fmla="*/ 287487 w 601613"/>
                    <a:gd name="connsiteY4" fmla="*/ 5919 h 677290"/>
                    <a:gd name="connsiteX5" fmla="*/ 592287 w 601613"/>
                    <a:gd name="connsiteY5" fmla="*/ 63069 h 677290"/>
                    <a:gd name="connsiteX6" fmla="*/ 497037 w 601613"/>
                    <a:gd name="connsiteY6" fmla="*/ 663144 h 677290"/>
                    <a:gd name="connsiteX0" fmla="*/ 497037 w 587720"/>
                    <a:gd name="connsiteY0" fmla="*/ 659461 h 673607"/>
                    <a:gd name="connsiteX1" fmla="*/ 231986 w 587720"/>
                    <a:gd name="connsiteY1" fmla="*/ 473956 h 673607"/>
                    <a:gd name="connsiteX2" fmla="*/ 11262 w 587720"/>
                    <a:gd name="connsiteY2" fmla="*/ 354661 h 673607"/>
                    <a:gd name="connsiteX3" fmla="*/ 58887 w 587720"/>
                    <a:gd name="connsiteY3" fmla="*/ 154636 h 673607"/>
                    <a:gd name="connsiteX4" fmla="*/ 287487 w 587720"/>
                    <a:gd name="connsiteY4" fmla="*/ 2236 h 673607"/>
                    <a:gd name="connsiteX5" fmla="*/ 576774 w 587720"/>
                    <a:gd name="connsiteY5" fmla="*/ 84108 h 673607"/>
                    <a:gd name="connsiteX6" fmla="*/ 497037 w 587720"/>
                    <a:gd name="connsiteY6" fmla="*/ 659461 h 673607"/>
                    <a:gd name="connsiteX0" fmla="*/ 497037 w 695217"/>
                    <a:gd name="connsiteY0" fmla="*/ 745882 h 760028"/>
                    <a:gd name="connsiteX1" fmla="*/ 231986 w 695217"/>
                    <a:gd name="connsiteY1" fmla="*/ 560377 h 760028"/>
                    <a:gd name="connsiteX2" fmla="*/ 11262 w 695217"/>
                    <a:gd name="connsiteY2" fmla="*/ 441082 h 760028"/>
                    <a:gd name="connsiteX3" fmla="*/ 58887 w 695217"/>
                    <a:gd name="connsiteY3" fmla="*/ 241057 h 760028"/>
                    <a:gd name="connsiteX4" fmla="*/ 287487 w 695217"/>
                    <a:gd name="connsiteY4" fmla="*/ 88657 h 760028"/>
                    <a:gd name="connsiteX5" fmla="*/ 576774 w 695217"/>
                    <a:gd name="connsiteY5" fmla="*/ 170529 h 760028"/>
                    <a:gd name="connsiteX6" fmla="*/ 497037 w 695217"/>
                    <a:gd name="connsiteY6" fmla="*/ 745882 h 760028"/>
                    <a:gd name="connsiteX0" fmla="*/ 508828 w 615400"/>
                    <a:gd name="connsiteY0" fmla="*/ 606238 h 620384"/>
                    <a:gd name="connsiteX1" fmla="*/ 243777 w 615400"/>
                    <a:gd name="connsiteY1" fmla="*/ 420733 h 620384"/>
                    <a:gd name="connsiteX2" fmla="*/ 23053 w 615400"/>
                    <a:gd name="connsiteY2" fmla="*/ 301438 h 620384"/>
                    <a:gd name="connsiteX3" fmla="*/ 70678 w 615400"/>
                    <a:gd name="connsiteY3" fmla="*/ 101413 h 620384"/>
                    <a:gd name="connsiteX4" fmla="*/ 588565 w 615400"/>
                    <a:gd name="connsiteY4" fmla="*/ 30885 h 620384"/>
                    <a:gd name="connsiteX5" fmla="*/ 508828 w 615400"/>
                    <a:gd name="connsiteY5" fmla="*/ 606238 h 620384"/>
                    <a:gd name="connsiteX0" fmla="*/ 508828 w 694526"/>
                    <a:gd name="connsiteY0" fmla="*/ 691887 h 706033"/>
                    <a:gd name="connsiteX1" fmla="*/ 243777 w 694526"/>
                    <a:gd name="connsiteY1" fmla="*/ 506382 h 706033"/>
                    <a:gd name="connsiteX2" fmla="*/ 23053 w 694526"/>
                    <a:gd name="connsiteY2" fmla="*/ 387087 h 706033"/>
                    <a:gd name="connsiteX3" fmla="*/ 70678 w 694526"/>
                    <a:gd name="connsiteY3" fmla="*/ 187062 h 706033"/>
                    <a:gd name="connsiteX4" fmla="*/ 588565 w 694526"/>
                    <a:gd name="connsiteY4" fmla="*/ 116534 h 706033"/>
                    <a:gd name="connsiteX5" fmla="*/ 508828 w 694526"/>
                    <a:gd name="connsiteY5" fmla="*/ 691887 h 706033"/>
                    <a:gd name="connsiteX0" fmla="*/ 496111 w 606087"/>
                    <a:gd name="connsiteY0" fmla="*/ 581969 h 596115"/>
                    <a:gd name="connsiteX1" fmla="*/ 231060 w 606087"/>
                    <a:gd name="connsiteY1" fmla="*/ 396464 h 596115"/>
                    <a:gd name="connsiteX2" fmla="*/ 10336 w 606087"/>
                    <a:gd name="connsiteY2" fmla="*/ 277169 h 596115"/>
                    <a:gd name="connsiteX3" fmla="*/ 575848 w 606087"/>
                    <a:gd name="connsiteY3" fmla="*/ 6616 h 596115"/>
                    <a:gd name="connsiteX4" fmla="*/ 496111 w 606087"/>
                    <a:gd name="connsiteY4" fmla="*/ 581969 h 596115"/>
                    <a:gd name="connsiteX0" fmla="*/ 496111 w 694377"/>
                    <a:gd name="connsiteY0" fmla="*/ 637385 h 651531"/>
                    <a:gd name="connsiteX1" fmla="*/ 231060 w 694377"/>
                    <a:gd name="connsiteY1" fmla="*/ 451880 h 651531"/>
                    <a:gd name="connsiteX2" fmla="*/ 10336 w 694377"/>
                    <a:gd name="connsiteY2" fmla="*/ 332585 h 651531"/>
                    <a:gd name="connsiteX3" fmla="*/ 575848 w 694377"/>
                    <a:gd name="connsiteY3" fmla="*/ 62032 h 651531"/>
                    <a:gd name="connsiteX4" fmla="*/ 496111 w 694377"/>
                    <a:gd name="connsiteY4" fmla="*/ 637385 h 651531"/>
                    <a:gd name="connsiteX0" fmla="*/ 490756 w 689022"/>
                    <a:gd name="connsiteY0" fmla="*/ 669478 h 683624"/>
                    <a:gd name="connsiteX1" fmla="*/ 225705 w 689022"/>
                    <a:gd name="connsiteY1" fmla="*/ 483973 h 683624"/>
                    <a:gd name="connsiteX2" fmla="*/ 4981 w 689022"/>
                    <a:gd name="connsiteY2" fmla="*/ 364678 h 683624"/>
                    <a:gd name="connsiteX3" fmla="*/ 570493 w 689022"/>
                    <a:gd name="connsiteY3" fmla="*/ 94125 h 683624"/>
                    <a:gd name="connsiteX4" fmla="*/ 490756 w 689022"/>
                    <a:gd name="connsiteY4" fmla="*/ 669478 h 683624"/>
                    <a:gd name="connsiteX0" fmla="*/ 490756 w 708538"/>
                    <a:gd name="connsiteY0" fmla="*/ 669478 h 676175"/>
                    <a:gd name="connsiteX1" fmla="*/ 225705 w 708538"/>
                    <a:gd name="connsiteY1" fmla="*/ 483973 h 676175"/>
                    <a:gd name="connsiteX2" fmla="*/ 4981 w 708538"/>
                    <a:gd name="connsiteY2" fmla="*/ 364678 h 676175"/>
                    <a:gd name="connsiteX3" fmla="*/ 570493 w 708538"/>
                    <a:gd name="connsiteY3" fmla="*/ 94125 h 676175"/>
                    <a:gd name="connsiteX4" fmla="*/ 490756 w 708538"/>
                    <a:gd name="connsiteY4" fmla="*/ 669478 h 67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538" h="676175">
                      <a:moveTo>
                        <a:pt x="490756" y="669478"/>
                      </a:moveTo>
                      <a:cubicBezTo>
                        <a:pt x="342508" y="712671"/>
                        <a:pt x="306667" y="534773"/>
                        <a:pt x="225705" y="483973"/>
                      </a:cubicBezTo>
                      <a:cubicBezTo>
                        <a:pt x="144743" y="433173"/>
                        <a:pt x="54782" y="661923"/>
                        <a:pt x="4981" y="364678"/>
                      </a:cubicBezTo>
                      <a:cubicBezTo>
                        <a:pt x="-44820" y="67433"/>
                        <a:pt x="288586" y="-124437"/>
                        <a:pt x="570493" y="94125"/>
                      </a:cubicBezTo>
                      <a:cubicBezTo>
                        <a:pt x="852400" y="312687"/>
                        <a:pt x="639004" y="626285"/>
                        <a:pt x="490756" y="669478"/>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8" name="Ovál 57">
                  <a:extLst>
                    <a:ext uri="{FF2B5EF4-FFF2-40B4-BE49-F238E27FC236}">
                      <a16:creationId xmlns:a16="http://schemas.microsoft.com/office/drawing/2014/main" id="{014D81B1-5440-470C-969C-BB4377BE2DE2}"/>
                    </a:ext>
                  </a:extLst>
                </p:cNvPr>
                <p:cNvSpPr/>
                <p:nvPr/>
              </p:nvSpPr>
              <p:spPr>
                <a:xfrm rot="1023276">
                  <a:off x="2665140" y="-161874"/>
                  <a:ext cx="260202"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cs-CZ"/>
                </a:p>
              </p:txBody>
            </p:sp>
          </p:grpSp>
        </p:grpSp>
        <p:sp>
          <p:nvSpPr>
            <p:cNvPr id="4" name="Kosočtverec 3">
              <a:extLst>
                <a:ext uri="{FF2B5EF4-FFF2-40B4-BE49-F238E27FC236}">
                  <a16:creationId xmlns:a16="http://schemas.microsoft.com/office/drawing/2014/main" id="{AFA0040F-9766-4B24-A743-0DD19AB182EC}"/>
                </a:ext>
              </a:extLst>
            </p:cNvPr>
            <p:cNvSpPr/>
            <p:nvPr/>
          </p:nvSpPr>
          <p:spPr>
            <a:xfrm>
              <a:off x="3361494" y="3348571"/>
              <a:ext cx="199711" cy="199616"/>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5" name="Pravidelný pětiúhelník 4">
              <a:extLst>
                <a:ext uri="{FF2B5EF4-FFF2-40B4-BE49-F238E27FC236}">
                  <a16:creationId xmlns:a16="http://schemas.microsoft.com/office/drawing/2014/main" id="{721F66DF-94C9-48A1-80C0-EAC884E7E666}"/>
                </a:ext>
              </a:extLst>
            </p:cNvPr>
            <p:cNvSpPr/>
            <p:nvPr/>
          </p:nvSpPr>
          <p:spPr>
            <a:xfrm rot="19538956">
              <a:off x="4202382" y="3560444"/>
              <a:ext cx="169930" cy="161093"/>
            </a:xfrm>
            <a:prstGeom prst="pentag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 name="Vývojový diagram: vyjmutí 5">
              <a:extLst>
                <a:ext uri="{FF2B5EF4-FFF2-40B4-BE49-F238E27FC236}">
                  <a16:creationId xmlns:a16="http://schemas.microsoft.com/office/drawing/2014/main" id="{2C9462AD-C244-41EB-AC9B-8EFBC6E333FD}"/>
                </a:ext>
              </a:extLst>
            </p:cNvPr>
            <p:cNvSpPr/>
            <p:nvPr/>
          </p:nvSpPr>
          <p:spPr>
            <a:xfrm rot="16624333">
              <a:off x="4055271" y="3877333"/>
              <a:ext cx="187359" cy="187448"/>
            </a:xfrm>
            <a:prstGeom prst="flowChartExtra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Dvojitá šipka 6">
              <a:extLst>
                <a:ext uri="{FF2B5EF4-FFF2-40B4-BE49-F238E27FC236}">
                  <a16:creationId xmlns:a16="http://schemas.microsoft.com/office/drawing/2014/main" id="{16127F14-ED79-4099-95EE-03CC72F71CE1}"/>
                </a:ext>
              </a:extLst>
            </p:cNvPr>
            <p:cNvSpPr/>
            <p:nvPr/>
          </p:nvSpPr>
          <p:spPr>
            <a:xfrm rot="18720345">
              <a:off x="4144603" y="3103397"/>
              <a:ext cx="133077" cy="133141"/>
            </a:xfrm>
            <a:prstGeom prst="chevr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8" name="Osmicípá hvězda 7">
              <a:extLst>
                <a:ext uri="{FF2B5EF4-FFF2-40B4-BE49-F238E27FC236}">
                  <a16:creationId xmlns:a16="http://schemas.microsoft.com/office/drawing/2014/main" id="{FCDA434C-66B8-48E7-8F58-900C6F0DB555}"/>
                </a:ext>
              </a:extLst>
            </p:cNvPr>
            <p:cNvSpPr/>
            <p:nvPr/>
          </p:nvSpPr>
          <p:spPr>
            <a:xfrm>
              <a:off x="3414049" y="3870374"/>
              <a:ext cx="204967" cy="204869"/>
            </a:xfrm>
            <a:prstGeom prst="star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Vývojový diagram: rozhodnutí 8">
              <a:extLst>
                <a:ext uri="{FF2B5EF4-FFF2-40B4-BE49-F238E27FC236}">
                  <a16:creationId xmlns:a16="http://schemas.microsoft.com/office/drawing/2014/main" id="{63D75263-1DF8-424E-9B1E-975C36DFB023}"/>
                </a:ext>
              </a:extLst>
            </p:cNvPr>
            <p:cNvSpPr/>
            <p:nvPr/>
          </p:nvSpPr>
          <p:spPr>
            <a:xfrm>
              <a:off x="3760916" y="3388845"/>
              <a:ext cx="222485" cy="148836"/>
            </a:xfrm>
            <a:prstGeom prst="flowChartDecisio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
        <p:nvSpPr>
          <p:cNvPr id="56327" name="TextovéPole 60">
            <a:extLst>
              <a:ext uri="{FF2B5EF4-FFF2-40B4-BE49-F238E27FC236}">
                <a16:creationId xmlns:a16="http://schemas.microsoft.com/office/drawing/2014/main" id="{99772E22-E31F-4206-B218-A2037B89AFD5}"/>
              </a:ext>
            </a:extLst>
          </p:cNvPr>
          <p:cNvSpPr txBox="1">
            <a:spLocks noChangeArrowheads="1"/>
          </p:cNvSpPr>
          <p:nvPr/>
        </p:nvSpPr>
        <p:spPr bwMode="auto">
          <a:xfrm>
            <a:off x="4583114" y="3141664"/>
            <a:ext cx="1895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ADIPOKINY</a:t>
            </a:r>
          </a:p>
        </p:txBody>
      </p:sp>
      <p:grpSp>
        <p:nvGrpSpPr>
          <p:cNvPr id="56328" name="Skupina 89">
            <a:extLst>
              <a:ext uri="{FF2B5EF4-FFF2-40B4-BE49-F238E27FC236}">
                <a16:creationId xmlns:a16="http://schemas.microsoft.com/office/drawing/2014/main" id="{BBE41AAA-56C9-4680-A7F9-59D6C32BE8B5}"/>
              </a:ext>
            </a:extLst>
          </p:cNvPr>
          <p:cNvGrpSpPr>
            <a:grpSpLocks/>
          </p:cNvGrpSpPr>
          <p:nvPr/>
        </p:nvGrpSpPr>
        <p:grpSpPr bwMode="auto">
          <a:xfrm>
            <a:off x="6107113" y="4868864"/>
            <a:ext cx="1352550" cy="903287"/>
            <a:chOff x="270773" y="4277143"/>
            <a:chExt cx="1970063" cy="1314494"/>
          </a:xfrm>
        </p:grpSpPr>
        <p:sp>
          <p:nvSpPr>
            <p:cNvPr id="64" name="Volný tvar 63">
              <a:extLst>
                <a:ext uri="{FF2B5EF4-FFF2-40B4-BE49-F238E27FC236}">
                  <a16:creationId xmlns:a16="http://schemas.microsoft.com/office/drawing/2014/main" id="{D4B1E5C2-1B40-42C0-8B32-AC458C1FB21B}"/>
                </a:ext>
              </a:extLst>
            </p:cNvPr>
            <p:cNvSpPr/>
            <p:nvPr/>
          </p:nvSpPr>
          <p:spPr>
            <a:xfrm>
              <a:off x="270773" y="4277143"/>
              <a:ext cx="1970063" cy="1314494"/>
            </a:xfrm>
            <a:custGeom>
              <a:avLst/>
              <a:gdLst>
                <a:gd name="connsiteX0" fmla="*/ 1455477 w 2771057"/>
                <a:gd name="connsiteY0" fmla="*/ 1397267 h 1844338"/>
                <a:gd name="connsiteX1" fmla="*/ 925638 w 2771057"/>
                <a:gd name="connsiteY1" fmla="*/ 1209260 h 1844338"/>
                <a:gd name="connsiteX2" fmla="*/ 301795 w 2771057"/>
                <a:gd name="connsiteY2" fmla="*/ 1226352 h 1844338"/>
                <a:gd name="connsiteX3" fmla="*/ 28330 w 2771057"/>
                <a:gd name="connsiteY3" fmla="*/ 858882 h 1844338"/>
                <a:gd name="connsiteX4" fmla="*/ 207791 w 2771057"/>
                <a:gd name="connsiteY4" fmla="*/ 81215 h 1844338"/>
                <a:gd name="connsiteX5" fmla="*/ 1788763 w 2771057"/>
                <a:gd name="connsiteY5" fmla="*/ 106853 h 1844338"/>
                <a:gd name="connsiteX6" fmla="*/ 2711709 w 2771057"/>
                <a:gd name="connsiteY6" fmla="*/ 816153 h 1844338"/>
                <a:gd name="connsiteX7" fmla="*/ 2574977 w 2771057"/>
                <a:gd name="connsiteY7" fmla="*/ 1798920 h 1844338"/>
                <a:gd name="connsiteX8" fmla="*/ 1728943 w 2771057"/>
                <a:gd name="connsiteY8" fmla="*/ 1653641 h 1844338"/>
                <a:gd name="connsiteX9" fmla="*/ 1455477 w 2771057"/>
                <a:gd name="connsiteY9" fmla="*/ 1397267 h 1844338"/>
                <a:gd name="connsiteX0" fmla="*/ 1728943 w 2771057"/>
                <a:gd name="connsiteY0" fmla="*/ 1653641 h 1848945"/>
                <a:gd name="connsiteX1" fmla="*/ 925638 w 2771057"/>
                <a:gd name="connsiteY1" fmla="*/ 1209260 h 1848945"/>
                <a:gd name="connsiteX2" fmla="*/ 301795 w 2771057"/>
                <a:gd name="connsiteY2" fmla="*/ 1226352 h 1848945"/>
                <a:gd name="connsiteX3" fmla="*/ 28330 w 2771057"/>
                <a:gd name="connsiteY3" fmla="*/ 858882 h 1848945"/>
                <a:gd name="connsiteX4" fmla="*/ 207791 w 2771057"/>
                <a:gd name="connsiteY4" fmla="*/ 81215 h 1848945"/>
                <a:gd name="connsiteX5" fmla="*/ 1788763 w 2771057"/>
                <a:gd name="connsiteY5" fmla="*/ 106853 h 1848945"/>
                <a:gd name="connsiteX6" fmla="*/ 2711709 w 2771057"/>
                <a:gd name="connsiteY6" fmla="*/ 816153 h 1848945"/>
                <a:gd name="connsiteX7" fmla="*/ 2574977 w 2771057"/>
                <a:gd name="connsiteY7" fmla="*/ 1798920 h 1848945"/>
                <a:gd name="connsiteX8" fmla="*/ 1728943 w 2771057"/>
                <a:gd name="connsiteY8" fmla="*/ 1653641 h 18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057" h="1848945">
                  <a:moveTo>
                    <a:pt x="1728943" y="1653641"/>
                  </a:moveTo>
                  <a:cubicBezTo>
                    <a:pt x="1454053" y="1555364"/>
                    <a:pt x="1163496" y="1280475"/>
                    <a:pt x="925638" y="1209260"/>
                  </a:cubicBezTo>
                  <a:cubicBezTo>
                    <a:pt x="687780" y="1138045"/>
                    <a:pt x="451346" y="1284748"/>
                    <a:pt x="301795" y="1226352"/>
                  </a:cubicBezTo>
                  <a:cubicBezTo>
                    <a:pt x="152244" y="1167956"/>
                    <a:pt x="43997" y="1049738"/>
                    <a:pt x="28330" y="858882"/>
                  </a:cubicBezTo>
                  <a:cubicBezTo>
                    <a:pt x="12663" y="668026"/>
                    <a:pt x="-85614" y="206553"/>
                    <a:pt x="207791" y="81215"/>
                  </a:cubicBezTo>
                  <a:cubicBezTo>
                    <a:pt x="501196" y="-44123"/>
                    <a:pt x="1371443" y="-15637"/>
                    <a:pt x="1788763" y="106853"/>
                  </a:cubicBezTo>
                  <a:cubicBezTo>
                    <a:pt x="2206083" y="229343"/>
                    <a:pt x="2580673" y="534142"/>
                    <a:pt x="2711709" y="816153"/>
                  </a:cubicBezTo>
                  <a:cubicBezTo>
                    <a:pt x="2842745" y="1098164"/>
                    <a:pt x="2738771" y="1659339"/>
                    <a:pt x="2574977" y="1798920"/>
                  </a:cubicBezTo>
                  <a:cubicBezTo>
                    <a:pt x="2411183" y="1938501"/>
                    <a:pt x="2003833" y="1751918"/>
                    <a:pt x="1728943" y="1653641"/>
                  </a:cubicBezTo>
                  <a:close/>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5" name="Volný tvar 64">
              <a:extLst>
                <a:ext uri="{FF2B5EF4-FFF2-40B4-BE49-F238E27FC236}">
                  <a16:creationId xmlns:a16="http://schemas.microsoft.com/office/drawing/2014/main" id="{30C85176-FDBA-4017-BE58-7AD2C0F298A1}"/>
                </a:ext>
              </a:extLst>
            </p:cNvPr>
            <p:cNvSpPr/>
            <p:nvPr/>
          </p:nvSpPr>
          <p:spPr>
            <a:xfrm>
              <a:off x="434944" y="4388032"/>
              <a:ext cx="695997" cy="663022"/>
            </a:xfrm>
            <a:custGeom>
              <a:avLst/>
              <a:gdLst>
                <a:gd name="connsiteX0" fmla="*/ 316202 w 695296"/>
                <a:gd name="connsiteY0" fmla="*/ 5614 h 664378"/>
                <a:gd name="connsiteX1" fmla="*/ 34191 w 695296"/>
                <a:gd name="connsiteY1" fmla="*/ 167984 h 664378"/>
                <a:gd name="connsiteX2" fmla="*/ 34191 w 695296"/>
                <a:gd name="connsiteY2" fmla="*/ 578183 h 664378"/>
                <a:gd name="connsiteX3" fmla="*/ 299110 w 695296"/>
                <a:gd name="connsiteY3" fmla="*/ 561091 h 664378"/>
                <a:gd name="connsiteX4" fmla="*/ 529847 w 695296"/>
                <a:gd name="connsiteY4" fmla="*/ 663640 h 664378"/>
                <a:gd name="connsiteX5" fmla="*/ 623851 w 695296"/>
                <a:gd name="connsiteY5" fmla="*/ 586728 h 664378"/>
                <a:gd name="connsiteX6" fmla="*/ 692217 w 695296"/>
                <a:gd name="connsiteY6" fmla="*/ 253442 h 664378"/>
                <a:gd name="connsiteX7" fmla="*/ 521301 w 695296"/>
                <a:gd name="connsiteY7" fmla="*/ 56889 h 664378"/>
                <a:gd name="connsiteX8" fmla="*/ 316202 w 695296"/>
                <a:gd name="connsiteY8" fmla="*/ 5614 h 66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296" h="664378">
                  <a:moveTo>
                    <a:pt x="316202" y="5614"/>
                  </a:moveTo>
                  <a:cubicBezTo>
                    <a:pt x="235017" y="24130"/>
                    <a:pt x="81193" y="72556"/>
                    <a:pt x="34191" y="167984"/>
                  </a:cubicBezTo>
                  <a:cubicBezTo>
                    <a:pt x="-12811" y="263412"/>
                    <a:pt x="-9962" y="512665"/>
                    <a:pt x="34191" y="578183"/>
                  </a:cubicBezTo>
                  <a:cubicBezTo>
                    <a:pt x="78344" y="643701"/>
                    <a:pt x="216501" y="546848"/>
                    <a:pt x="299110" y="561091"/>
                  </a:cubicBezTo>
                  <a:cubicBezTo>
                    <a:pt x="381719" y="575334"/>
                    <a:pt x="475724" y="659367"/>
                    <a:pt x="529847" y="663640"/>
                  </a:cubicBezTo>
                  <a:cubicBezTo>
                    <a:pt x="583971" y="667913"/>
                    <a:pt x="596789" y="655094"/>
                    <a:pt x="623851" y="586728"/>
                  </a:cubicBezTo>
                  <a:cubicBezTo>
                    <a:pt x="650913" y="518362"/>
                    <a:pt x="709309" y="341749"/>
                    <a:pt x="692217" y="253442"/>
                  </a:cubicBezTo>
                  <a:cubicBezTo>
                    <a:pt x="675125" y="165135"/>
                    <a:pt x="582546" y="96769"/>
                    <a:pt x="521301" y="56889"/>
                  </a:cubicBezTo>
                  <a:cubicBezTo>
                    <a:pt x="460056" y="17009"/>
                    <a:pt x="397387" y="-12902"/>
                    <a:pt x="316202" y="5614"/>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cs-CZ"/>
            </a:p>
          </p:txBody>
        </p:sp>
        <p:sp>
          <p:nvSpPr>
            <p:cNvPr id="66" name="Volný tvar 65">
              <a:extLst>
                <a:ext uri="{FF2B5EF4-FFF2-40B4-BE49-F238E27FC236}">
                  <a16:creationId xmlns:a16="http://schemas.microsoft.com/office/drawing/2014/main" id="{2DA64510-97CE-4D7A-908A-65AC28ED07DD}"/>
                </a:ext>
              </a:extLst>
            </p:cNvPr>
            <p:cNvSpPr/>
            <p:nvPr/>
          </p:nvSpPr>
          <p:spPr>
            <a:xfrm>
              <a:off x="1126317" y="4699906"/>
              <a:ext cx="275161" cy="547514"/>
            </a:xfrm>
            <a:custGeom>
              <a:avLst/>
              <a:gdLst>
                <a:gd name="connsiteX0" fmla="*/ 1575 w 275578"/>
                <a:gd name="connsiteY0" fmla="*/ 376214 h 547718"/>
                <a:gd name="connsiteX1" fmla="*/ 69941 w 275578"/>
                <a:gd name="connsiteY1" fmla="*/ 25836 h 547718"/>
                <a:gd name="connsiteX2" fmla="*/ 78487 w 275578"/>
                <a:gd name="connsiteY2" fmla="*/ 265119 h 547718"/>
                <a:gd name="connsiteX3" fmla="*/ 172491 w 275578"/>
                <a:gd name="connsiteY3" fmla="*/ 199 h 547718"/>
                <a:gd name="connsiteX4" fmla="*/ 155399 w 275578"/>
                <a:gd name="connsiteY4" fmla="*/ 316393 h 547718"/>
                <a:gd name="connsiteX5" fmla="*/ 275040 w 275578"/>
                <a:gd name="connsiteY5" fmla="*/ 77111 h 547718"/>
                <a:gd name="connsiteX6" fmla="*/ 198128 w 275578"/>
                <a:gd name="connsiteY6" fmla="*/ 538584 h 547718"/>
                <a:gd name="connsiteX7" fmla="*/ 163945 w 275578"/>
                <a:gd name="connsiteY7" fmla="*/ 393305 h 547718"/>
                <a:gd name="connsiteX8" fmla="*/ 104124 w 275578"/>
                <a:gd name="connsiteY8" fmla="*/ 504401 h 547718"/>
                <a:gd name="connsiteX9" fmla="*/ 104124 w 275578"/>
                <a:gd name="connsiteY9" fmla="*/ 324939 h 547718"/>
                <a:gd name="connsiteX10" fmla="*/ 27212 w 275578"/>
                <a:gd name="connsiteY10" fmla="*/ 453126 h 547718"/>
                <a:gd name="connsiteX11" fmla="*/ 1575 w 275578"/>
                <a:gd name="connsiteY11" fmla="*/ 376214 h 54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578" h="547718">
                  <a:moveTo>
                    <a:pt x="1575" y="376214"/>
                  </a:moveTo>
                  <a:cubicBezTo>
                    <a:pt x="8697" y="304999"/>
                    <a:pt x="57122" y="44352"/>
                    <a:pt x="69941" y="25836"/>
                  </a:cubicBezTo>
                  <a:cubicBezTo>
                    <a:pt x="82760" y="7320"/>
                    <a:pt x="61395" y="269392"/>
                    <a:pt x="78487" y="265119"/>
                  </a:cubicBezTo>
                  <a:cubicBezTo>
                    <a:pt x="95579" y="260846"/>
                    <a:pt x="159672" y="-8347"/>
                    <a:pt x="172491" y="199"/>
                  </a:cubicBezTo>
                  <a:cubicBezTo>
                    <a:pt x="185310" y="8745"/>
                    <a:pt x="138308" y="303574"/>
                    <a:pt x="155399" y="316393"/>
                  </a:cubicBezTo>
                  <a:cubicBezTo>
                    <a:pt x="172490" y="329212"/>
                    <a:pt x="267919" y="40079"/>
                    <a:pt x="275040" y="77111"/>
                  </a:cubicBezTo>
                  <a:cubicBezTo>
                    <a:pt x="282162" y="114143"/>
                    <a:pt x="216644" y="485885"/>
                    <a:pt x="198128" y="538584"/>
                  </a:cubicBezTo>
                  <a:cubicBezTo>
                    <a:pt x="179612" y="591283"/>
                    <a:pt x="179612" y="399002"/>
                    <a:pt x="163945" y="393305"/>
                  </a:cubicBezTo>
                  <a:cubicBezTo>
                    <a:pt x="148278" y="387608"/>
                    <a:pt x="114094" y="515795"/>
                    <a:pt x="104124" y="504401"/>
                  </a:cubicBezTo>
                  <a:cubicBezTo>
                    <a:pt x="94154" y="493007"/>
                    <a:pt x="116943" y="333485"/>
                    <a:pt x="104124" y="324939"/>
                  </a:cubicBezTo>
                  <a:cubicBezTo>
                    <a:pt x="91305" y="316393"/>
                    <a:pt x="41455" y="444580"/>
                    <a:pt x="27212" y="453126"/>
                  </a:cubicBezTo>
                  <a:cubicBezTo>
                    <a:pt x="12969" y="461672"/>
                    <a:pt x="-5547" y="447429"/>
                    <a:pt x="1575" y="376214"/>
                  </a:cubicBez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7" name="Volný tvar 66">
              <a:extLst>
                <a:ext uri="{FF2B5EF4-FFF2-40B4-BE49-F238E27FC236}">
                  <a16:creationId xmlns:a16="http://schemas.microsoft.com/office/drawing/2014/main" id="{B1D4EBB2-6FBA-42DF-B16F-26A2A53E1F37}"/>
                </a:ext>
              </a:extLst>
            </p:cNvPr>
            <p:cNvSpPr/>
            <p:nvPr/>
          </p:nvSpPr>
          <p:spPr>
            <a:xfrm>
              <a:off x="1487033" y="4861619"/>
              <a:ext cx="110989" cy="434315"/>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8" name="Volný tvar 67">
              <a:extLst>
                <a:ext uri="{FF2B5EF4-FFF2-40B4-BE49-F238E27FC236}">
                  <a16:creationId xmlns:a16="http://schemas.microsoft.com/office/drawing/2014/main" id="{E9762E49-8E4B-4A3D-AD00-DD552451CDAD}"/>
                </a:ext>
              </a:extLst>
            </p:cNvPr>
            <p:cNvSpPr/>
            <p:nvPr/>
          </p:nvSpPr>
          <p:spPr>
            <a:xfrm>
              <a:off x="1581835" y="4882411"/>
              <a:ext cx="101740" cy="392731"/>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9" name="Volný tvar 68">
              <a:extLst>
                <a:ext uri="{FF2B5EF4-FFF2-40B4-BE49-F238E27FC236}">
                  <a16:creationId xmlns:a16="http://schemas.microsoft.com/office/drawing/2014/main" id="{7DE8E766-D3F4-4C85-8D2C-577CC3B04443}"/>
                </a:ext>
              </a:extLst>
            </p:cNvPr>
            <p:cNvSpPr/>
            <p:nvPr/>
          </p:nvSpPr>
          <p:spPr>
            <a:xfrm>
              <a:off x="1676640" y="4933235"/>
              <a:ext cx="73993" cy="288772"/>
            </a:xfrm>
            <a:custGeom>
              <a:avLst/>
              <a:gdLst>
                <a:gd name="connsiteX0" fmla="*/ 59821 w 111096"/>
                <a:gd name="connsiteY0" fmla="*/ 418753 h 433392"/>
                <a:gd name="connsiteX1" fmla="*/ 0 w 111096"/>
                <a:gd name="connsiteY1" fmla="*/ 230745 h 433392"/>
                <a:gd name="connsiteX2" fmla="*/ 59821 w 111096"/>
                <a:gd name="connsiteY2" fmla="*/ 9 h 433392"/>
                <a:gd name="connsiteX3" fmla="*/ 59821 w 111096"/>
                <a:gd name="connsiteY3" fmla="*/ 239291 h 433392"/>
                <a:gd name="connsiteX4" fmla="*/ 111096 w 111096"/>
                <a:gd name="connsiteY4" fmla="*/ 401661 h 433392"/>
                <a:gd name="connsiteX5" fmla="*/ 59821 w 111096"/>
                <a:gd name="connsiteY5" fmla="*/ 418753 h 43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6" h="433392">
                  <a:moveTo>
                    <a:pt x="59821" y="418753"/>
                  </a:moveTo>
                  <a:cubicBezTo>
                    <a:pt x="41305" y="390267"/>
                    <a:pt x="0" y="300536"/>
                    <a:pt x="0" y="230745"/>
                  </a:cubicBezTo>
                  <a:cubicBezTo>
                    <a:pt x="0" y="160954"/>
                    <a:pt x="49851" y="-1415"/>
                    <a:pt x="59821" y="9"/>
                  </a:cubicBezTo>
                  <a:cubicBezTo>
                    <a:pt x="69791" y="1433"/>
                    <a:pt x="51275" y="172349"/>
                    <a:pt x="59821" y="239291"/>
                  </a:cubicBezTo>
                  <a:cubicBezTo>
                    <a:pt x="68367" y="306233"/>
                    <a:pt x="111096" y="373175"/>
                    <a:pt x="111096" y="401661"/>
                  </a:cubicBezTo>
                  <a:cubicBezTo>
                    <a:pt x="111096" y="430147"/>
                    <a:pt x="78337" y="447239"/>
                    <a:pt x="59821" y="418753"/>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0" name="Ovál 69">
              <a:extLst>
                <a:ext uri="{FF2B5EF4-FFF2-40B4-BE49-F238E27FC236}">
                  <a16:creationId xmlns:a16="http://schemas.microsoft.com/office/drawing/2014/main" id="{F6E99768-300C-4926-9598-E79E633100CE}"/>
                </a:ext>
              </a:extLst>
            </p:cNvPr>
            <p:cNvSpPr/>
            <p:nvPr/>
          </p:nvSpPr>
          <p:spPr>
            <a:xfrm>
              <a:off x="1764506" y="5014091"/>
              <a:ext cx="71680" cy="7161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1" name="Ovál 70">
              <a:extLst>
                <a:ext uri="{FF2B5EF4-FFF2-40B4-BE49-F238E27FC236}">
                  <a16:creationId xmlns:a16="http://schemas.microsoft.com/office/drawing/2014/main" id="{C6DC6654-0244-4486-8176-1FDF12256822}"/>
                </a:ext>
              </a:extLst>
            </p:cNvPr>
            <p:cNvSpPr/>
            <p:nvPr/>
          </p:nvSpPr>
          <p:spPr>
            <a:xfrm>
              <a:off x="1917117" y="5166563"/>
              <a:ext cx="71680" cy="7161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2" name="Ovál 71">
              <a:extLst>
                <a:ext uri="{FF2B5EF4-FFF2-40B4-BE49-F238E27FC236}">
                  <a16:creationId xmlns:a16="http://schemas.microsoft.com/office/drawing/2014/main" id="{E06ECC92-6248-4C5C-AD82-ED0D78C9C239}"/>
                </a:ext>
              </a:extLst>
            </p:cNvPr>
            <p:cNvSpPr/>
            <p:nvPr/>
          </p:nvSpPr>
          <p:spPr>
            <a:xfrm>
              <a:off x="1951800" y="4965578"/>
              <a:ext cx="71681" cy="71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3" name="Ovál 72">
              <a:extLst>
                <a:ext uri="{FF2B5EF4-FFF2-40B4-BE49-F238E27FC236}">
                  <a16:creationId xmlns:a16="http://schemas.microsoft.com/office/drawing/2014/main" id="{7503AA25-21CF-42D9-90E1-882CE67B7BFF}"/>
                </a:ext>
              </a:extLst>
            </p:cNvPr>
            <p:cNvSpPr/>
            <p:nvPr/>
          </p:nvSpPr>
          <p:spPr>
            <a:xfrm>
              <a:off x="2062790" y="5090328"/>
              <a:ext cx="71681" cy="71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4" name="Ovál 73">
              <a:extLst>
                <a:ext uri="{FF2B5EF4-FFF2-40B4-BE49-F238E27FC236}">
                  <a16:creationId xmlns:a16="http://schemas.microsoft.com/office/drawing/2014/main" id="{613F88C9-4057-48C2-BB1D-88F5C0E7A79F}"/>
                </a:ext>
              </a:extLst>
            </p:cNvPr>
            <p:cNvSpPr/>
            <p:nvPr/>
          </p:nvSpPr>
          <p:spPr>
            <a:xfrm>
              <a:off x="1803814" y="5307485"/>
              <a:ext cx="71681" cy="71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nvGrpSpPr>
            <p:cNvPr id="56353" name="Skupina 76">
              <a:extLst>
                <a:ext uri="{FF2B5EF4-FFF2-40B4-BE49-F238E27FC236}">
                  <a16:creationId xmlns:a16="http://schemas.microsoft.com/office/drawing/2014/main" id="{FEA2DF58-4A11-424A-9957-3400A84979E6}"/>
                </a:ext>
              </a:extLst>
            </p:cNvPr>
            <p:cNvGrpSpPr>
              <a:grpSpLocks/>
            </p:cNvGrpSpPr>
            <p:nvPr/>
          </p:nvGrpSpPr>
          <p:grpSpPr bwMode="auto">
            <a:xfrm>
              <a:off x="1539201" y="4661213"/>
              <a:ext cx="58863" cy="77550"/>
              <a:chOff x="1956074" y="5437159"/>
              <a:chExt cx="72008" cy="94868"/>
            </a:xfrm>
          </p:grpSpPr>
          <p:sp>
            <p:nvSpPr>
              <p:cNvPr id="75" name="Ovál 74">
                <a:extLst>
                  <a:ext uri="{FF2B5EF4-FFF2-40B4-BE49-F238E27FC236}">
                    <a16:creationId xmlns:a16="http://schemas.microsoft.com/office/drawing/2014/main" id="{672D0172-1E33-4509-886B-3FB05F600762}"/>
                  </a:ext>
                </a:extLst>
              </p:cNvPr>
              <p:cNvSpPr/>
              <p:nvPr/>
            </p:nvSpPr>
            <p:spPr>
              <a:xfrm>
                <a:off x="1957314" y="5459059"/>
                <a:ext cx="70718" cy="734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6" name="Ovál 75">
                <a:extLst>
                  <a:ext uri="{FF2B5EF4-FFF2-40B4-BE49-F238E27FC236}">
                    <a16:creationId xmlns:a16="http://schemas.microsoft.com/office/drawing/2014/main" id="{CD164BF1-911A-462D-BF87-0942299044E2}"/>
                  </a:ext>
                </a:extLst>
              </p:cNvPr>
              <p:cNvSpPr/>
              <p:nvPr/>
            </p:nvSpPr>
            <p:spPr>
              <a:xfrm>
                <a:off x="1971458" y="5436450"/>
                <a:ext cx="42429"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6354" name="Skupina 77">
              <a:extLst>
                <a:ext uri="{FF2B5EF4-FFF2-40B4-BE49-F238E27FC236}">
                  <a16:creationId xmlns:a16="http://schemas.microsoft.com/office/drawing/2014/main" id="{9D681229-3BFA-4401-97AA-76100CFF2D81}"/>
                </a:ext>
              </a:extLst>
            </p:cNvPr>
            <p:cNvGrpSpPr>
              <a:grpSpLocks/>
            </p:cNvGrpSpPr>
            <p:nvPr/>
          </p:nvGrpSpPr>
          <p:grpSpPr bwMode="auto">
            <a:xfrm>
              <a:off x="1196941" y="4437112"/>
              <a:ext cx="58863" cy="77550"/>
              <a:chOff x="1956074" y="5437159"/>
              <a:chExt cx="72008" cy="94868"/>
            </a:xfrm>
          </p:grpSpPr>
          <p:sp>
            <p:nvSpPr>
              <p:cNvPr id="79" name="Ovál 78">
                <a:extLst>
                  <a:ext uri="{FF2B5EF4-FFF2-40B4-BE49-F238E27FC236}">
                    <a16:creationId xmlns:a16="http://schemas.microsoft.com/office/drawing/2014/main" id="{8AC7B4CD-AF18-49FF-AA0D-C037CCF98F85}"/>
                  </a:ext>
                </a:extLst>
              </p:cNvPr>
              <p:cNvSpPr/>
              <p:nvPr/>
            </p:nvSpPr>
            <p:spPr>
              <a:xfrm>
                <a:off x="1957366" y="5459074"/>
                <a:ext cx="70718" cy="734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0" name="Ovál 79">
                <a:extLst>
                  <a:ext uri="{FF2B5EF4-FFF2-40B4-BE49-F238E27FC236}">
                    <a16:creationId xmlns:a16="http://schemas.microsoft.com/office/drawing/2014/main" id="{0CCA1788-2835-4051-AED9-BF5C0E5B30E8}"/>
                  </a:ext>
                </a:extLst>
              </p:cNvPr>
              <p:cNvSpPr/>
              <p:nvPr/>
            </p:nvSpPr>
            <p:spPr>
              <a:xfrm>
                <a:off x="1971510" y="5436465"/>
                <a:ext cx="42429"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6355" name="Skupina 80">
              <a:extLst>
                <a:ext uri="{FF2B5EF4-FFF2-40B4-BE49-F238E27FC236}">
                  <a16:creationId xmlns:a16="http://schemas.microsoft.com/office/drawing/2014/main" id="{D51DF125-9571-43D7-8ED5-BF74F726D276}"/>
                </a:ext>
              </a:extLst>
            </p:cNvPr>
            <p:cNvGrpSpPr>
              <a:grpSpLocks/>
            </p:cNvGrpSpPr>
            <p:nvPr/>
          </p:nvGrpSpPr>
          <p:grpSpPr bwMode="auto">
            <a:xfrm>
              <a:off x="1428105" y="4455915"/>
              <a:ext cx="58863" cy="77550"/>
              <a:chOff x="1956074" y="5437159"/>
              <a:chExt cx="72008" cy="94868"/>
            </a:xfrm>
          </p:grpSpPr>
          <p:sp>
            <p:nvSpPr>
              <p:cNvPr id="82" name="Ovál 81">
                <a:extLst>
                  <a:ext uri="{FF2B5EF4-FFF2-40B4-BE49-F238E27FC236}">
                    <a16:creationId xmlns:a16="http://schemas.microsoft.com/office/drawing/2014/main" id="{1472BD9F-581B-4C46-8192-CE5C407E9F84}"/>
                  </a:ext>
                </a:extLst>
              </p:cNvPr>
              <p:cNvSpPr/>
              <p:nvPr/>
            </p:nvSpPr>
            <p:spPr>
              <a:xfrm>
                <a:off x="1957444" y="5458680"/>
                <a:ext cx="70718" cy="734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3" name="Ovál 82">
                <a:extLst>
                  <a:ext uri="{FF2B5EF4-FFF2-40B4-BE49-F238E27FC236}">
                    <a16:creationId xmlns:a16="http://schemas.microsoft.com/office/drawing/2014/main" id="{79EB3CF7-4EE9-4C87-A01B-CFC4A6B639CC}"/>
                  </a:ext>
                </a:extLst>
              </p:cNvPr>
              <p:cNvSpPr/>
              <p:nvPr/>
            </p:nvSpPr>
            <p:spPr>
              <a:xfrm>
                <a:off x="1971589" y="5436071"/>
                <a:ext cx="42429"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6356" name="Skupina 83">
              <a:extLst>
                <a:ext uri="{FF2B5EF4-FFF2-40B4-BE49-F238E27FC236}">
                  <a16:creationId xmlns:a16="http://schemas.microsoft.com/office/drawing/2014/main" id="{444A96FA-8F74-4E30-AB7B-D23DA7CB88EB}"/>
                </a:ext>
              </a:extLst>
            </p:cNvPr>
            <p:cNvGrpSpPr>
              <a:grpSpLocks/>
            </p:cNvGrpSpPr>
            <p:nvPr/>
          </p:nvGrpSpPr>
          <p:grpSpPr bwMode="auto">
            <a:xfrm>
              <a:off x="1734256" y="4617658"/>
              <a:ext cx="58863" cy="77550"/>
              <a:chOff x="1956074" y="5437159"/>
              <a:chExt cx="72008" cy="94868"/>
            </a:xfrm>
          </p:grpSpPr>
          <p:sp>
            <p:nvSpPr>
              <p:cNvPr id="85" name="Ovál 84">
                <a:extLst>
                  <a:ext uri="{FF2B5EF4-FFF2-40B4-BE49-F238E27FC236}">
                    <a16:creationId xmlns:a16="http://schemas.microsoft.com/office/drawing/2014/main" id="{7BD7B19C-A1C4-4327-B8C2-88697547455B}"/>
                  </a:ext>
                </a:extLst>
              </p:cNvPr>
              <p:cNvSpPr/>
              <p:nvPr/>
            </p:nvSpPr>
            <p:spPr>
              <a:xfrm>
                <a:off x="1956306" y="5458644"/>
                <a:ext cx="70718" cy="734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6" name="Ovál 85">
                <a:extLst>
                  <a:ext uri="{FF2B5EF4-FFF2-40B4-BE49-F238E27FC236}">
                    <a16:creationId xmlns:a16="http://schemas.microsoft.com/office/drawing/2014/main" id="{2D49AC9A-4BE1-4D87-BC34-963CA61A1A8D}"/>
                  </a:ext>
                </a:extLst>
              </p:cNvPr>
              <p:cNvSpPr/>
              <p:nvPr/>
            </p:nvSpPr>
            <p:spPr>
              <a:xfrm>
                <a:off x="1970450" y="5436036"/>
                <a:ext cx="42429"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56357" name="Skupina 86">
              <a:extLst>
                <a:ext uri="{FF2B5EF4-FFF2-40B4-BE49-F238E27FC236}">
                  <a16:creationId xmlns:a16="http://schemas.microsoft.com/office/drawing/2014/main" id="{16550A07-DEF2-404C-AE04-242D4DF4F9DC}"/>
                </a:ext>
              </a:extLst>
            </p:cNvPr>
            <p:cNvGrpSpPr>
              <a:grpSpLocks/>
            </p:cNvGrpSpPr>
            <p:nvPr/>
          </p:nvGrpSpPr>
          <p:grpSpPr bwMode="auto">
            <a:xfrm>
              <a:off x="1782374" y="4805468"/>
              <a:ext cx="58863" cy="77550"/>
              <a:chOff x="1956074" y="5437159"/>
              <a:chExt cx="72008" cy="94868"/>
            </a:xfrm>
          </p:grpSpPr>
          <p:sp>
            <p:nvSpPr>
              <p:cNvPr id="88" name="Ovál 87">
                <a:extLst>
                  <a:ext uri="{FF2B5EF4-FFF2-40B4-BE49-F238E27FC236}">
                    <a16:creationId xmlns:a16="http://schemas.microsoft.com/office/drawing/2014/main" id="{1CC196EB-7015-40CE-AD75-FD7363604C10}"/>
                  </a:ext>
                </a:extLst>
              </p:cNvPr>
              <p:cNvSpPr/>
              <p:nvPr/>
            </p:nvSpPr>
            <p:spPr>
              <a:xfrm>
                <a:off x="1956846" y="5460631"/>
                <a:ext cx="70716" cy="706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9" name="Ovál 88">
                <a:extLst>
                  <a:ext uri="{FF2B5EF4-FFF2-40B4-BE49-F238E27FC236}">
                    <a16:creationId xmlns:a16="http://schemas.microsoft.com/office/drawing/2014/main" id="{62D5B4F5-E479-4AC8-81AB-53950F9359B7}"/>
                  </a:ext>
                </a:extLst>
              </p:cNvPr>
              <p:cNvSpPr/>
              <p:nvPr/>
            </p:nvSpPr>
            <p:spPr>
              <a:xfrm>
                <a:off x="1970988" y="5438022"/>
                <a:ext cx="42431" cy="452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sp>
        <p:nvSpPr>
          <p:cNvPr id="56329" name="TextovéPole 90">
            <a:extLst>
              <a:ext uri="{FF2B5EF4-FFF2-40B4-BE49-F238E27FC236}">
                <a16:creationId xmlns:a16="http://schemas.microsoft.com/office/drawing/2014/main" id="{FD0AA687-CE1F-4634-B907-CB87111F8FD2}"/>
              </a:ext>
            </a:extLst>
          </p:cNvPr>
          <p:cNvSpPr txBox="1">
            <a:spLocks noChangeArrowheads="1"/>
          </p:cNvSpPr>
          <p:nvPr/>
        </p:nvSpPr>
        <p:spPr bwMode="auto">
          <a:xfrm>
            <a:off x="4656139" y="4797426"/>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BUŇKA</a:t>
            </a:r>
          </a:p>
        </p:txBody>
      </p:sp>
      <p:sp>
        <p:nvSpPr>
          <p:cNvPr id="96" name="Freeform 38">
            <a:extLst>
              <a:ext uri="{FF2B5EF4-FFF2-40B4-BE49-F238E27FC236}">
                <a16:creationId xmlns:a16="http://schemas.microsoft.com/office/drawing/2014/main" id="{E9B72217-643C-427E-95EB-D4A2E7DC1E33}"/>
              </a:ext>
            </a:extLst>
          </p:cNvPr>
          <p:cNvSpPr/>
          <p:nvPr/>
        </p:nvSpPr>
        <p:spPr>
          <a:xfrm>
            <a:off x="6499226" y="1530351"/>
            <a:ext cx="606425" cy="1306513"/>
          </a:xfrm>
          <a:custGeom>
            <a:avLst/>
            <a:gdLst>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1480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67205 w 1021668"/>
              <a:gd name="connsiteY30" fmla="*/ 178141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45285 w 1021668"/>
              <a:gd name="connsiteY22" fmla="*/ 178141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38605 w 1021668"/>
              <a:gd name="connsiteY66" fmla="*/ 24217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7165 w 1021668"/>
              <a:gd name="connsiteY64" fmla="*/ 24598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4785 w 1021668"/>
              <a:gd name="connsiteY63" fmla="*/ 181214 h 2227890"/>
              <a:gd name="connsiteX64" fmla="*/ 343355 w 1021668"/>
              <a:gd name="connsiteY64" fmla="*/ 234554 h 2227890"/>
              <a:gd name="connsiteX65" fmla="*/ 370025 w 1021668"/>
              <a:gd name="connsiteY65" fmla="*/ 280274 h 2227890"/>
              <a:gd name="connsiteX66" fmla="*/ 427175 w 1021668"/>
              <a:gd name="connsiteY66" fmla="*/ 25360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7175 w 1021668"/>
              <a:gd name="connsiteY67" fmla="*/ 25360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4785 w 1021668"/>
              <a:gd name="connsiteY64" fmla="*/ 18121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35735 w 1021668"/>
              <a:gd name="connsiteY63" fmla="*/ 162164 h 2227890"/>
              <a:gd name="connsiteX64" fmla="*/ 352880 w 1021668"/>
              <a:gd name="connsiteY64" fmla="*/ 192644 h 2227890"/>
              <a:gd name="connsiteX65" fmla="*/ 343355 w 1021668"/>
              <a:gd name="connsiteY65" fmla="*/ 234554 h 2227890"/>
              <a:gd name="connsiteX66" fmla="*/ 370025 w 1021668"/>
              <a:gd name="connsiteY66" fmla="*/ 280274 h 2227890"/>
              <a:gd name="connsiteX67" fmla="*/ 421460 w 1021668"/>
              <a:gd name="connsiteY67" fmla="*/ 272654 h 2227890"/>
              <a:gd name="connsiteX68" fmla="*/ 453845 w 1021668"/>
              <a:gd name="connsiteY68" fmla="*/ 314564 h 2227890"/>
              <a:gd name="connsiteX69" fmla="*/ 316685 w 1021668"/>
              <a:gd name="connsiteY69" fmla="*/ 383144 h 2227890"/>
              <a:gd name="connsiteX70" fmla="*/ 225245 w 1021668"/>
              <a:gd name="connsiteY70" fmla="*/ 432674 h 2227890"/>
              <a:gd name="connsiteX71" fmla="*/ 164285 w 1021668"/>
              <a:gd name="connsiteY71" fmla="*/ 745094 h 2227890"/>
              <a:gd name="connsiteX72" fmla="*/ 129995 w 1021668"/>
              <a:gd name="connsiteY72" fmla="*/ 821294 h 2227890"/>
              <a:gd name="connsiteX73" fmla="*/ 80465 w 1021668"/>
              <a:gd name="connsiteY73" fmla="*/ 1046084 h 2227890"/>
              <a:gd name="connsiteX74" fmla="*/ 30935 w 1021668"/>
              <a:gd name="connsiteY74" fmla="*/ 1122284 h 2227890"/>
              <a:gd name="connsiteX75" fmla="*/ 455 w 1021668"/>
              <a:gd name="connsiteY75" fmla="*/ 1251824 h 2227890"/>
              <a:gd name="connsiteX76" fmla="*/ 53795 w 1021668"/>
              <a:gd name="connsiteY76" fmla="*/ 1175624 h 2227890"/>
              <a:gd name="connsiteX77" fmla="*/ 19505 w 1021668"/>
              <a:gd name="connsiteY77" fmla="*/ 1308974 h 2227890"/>
              <a:gd name="connsiteX78" fmla="*/ 69035 w 1021668"/>
              <a:gd name="connsiteY78" fmla="*/ 1190864 h 2227890"/>
              <a:gd name="connsiteX79" fmla="*/ 65225 w 1021668"/>
              <a:gd name="connsiteY79" fmla="*/ 1339454 h 2227890"/>
              <a:gd name="connsiteX80" fmla="*/ 84275 w 1021668"/>
              <a:gd name="connsiteY80" fmla="*/ 1202294 h 2227890"/>
              <a:gd name="connsiteX81" fmla="*/ 107135 w 1021668"/>
              <a:gd name="connsiteY81" fmla="*/ 1324214 h 2227890"/>
              <a:gd name="connsiteX82" fmla="*/ 91895 w 1021668"/>
              <a:gd name="connsiteY82" fmla="*/ 1179434 h 2227890"/>
              <a:gd name="connsiteX83" fmla="*/ 118565 w 1021668"/>
              <a:gd name="connsiteY83" fmla="*/ 1164194 h 2227890"/>
              <a:gd name="connsiteX84" fmla="*/ 156665 w 1021668"/>
              <a:gd name="connsiteY84" fmla="*/ 1244204 h 2227890"/>
              <a:gd name="connsiteX85" fmla="*/ 141425 w 1021668"/>
              <a:gd name="connsiteY85" fmla="*/ 1137524 h 2227890"/>
              <a:gd name="connsiteX86" fmla="*/ 122375 w 1021668"/>
              <a:gd name="connsiteY86" fmla="*/ 1080374 h 2227890"/>
              <a:gd name="connsiteX87" fmla="*/ 194765 w 1021668"/>
              <a:gd name="connsiteY87" fmla="*/ 939404 h 2227890"/>
              <a:gd name="connsiteX88" fmla="*/ 251915 w 1021668"/>
              <a:gd name="connsiteY88" fmla="*/ 748904 h 2227890"/>
              <a:gd name="connsiteX89" fmla="*/ 320495 w 1021668"/>
              <a:gd name="connsiteY89" fmla="*/ 512684 h 2227890"/>
              <a:gd name="connsiteX0" fmla="*/ 320495 w 1021668"/>
              <a:gd name="connsiteY0" fmla="*/ 512684 h 2227890"/>
              <a:gd name="connsiteX1" fmla="*/ 335735 w 1021668"/>
              <a:gd name="connsiteY1" fmla="*/ 722234 h 2227890"/>
              <a:gd name="connsiteX2" fmla="*/ 362405 w 1021668"/>
              <a:gd name="connsiteY2" fmla="*/ 802244 h 2227890"/>
              <a:gd name="connsiteX3" fmla="*/ 335735 w 1021668"/>
              <a:gd name="connsiteY3" fmla="*/ 966074 h 2227890"/>
              <a:gd name="connsiteX4" fmla="*/ 309065 w 1021668"/>
              <a:gd name="connsiteY4" fmla="*/ 1053704 h 2227890"/>
              <a:gd name="connsiteX5" fmla="*/ 297635 w 1021668"/>
              <a:gd name="connsiteY5" fmla="*/ 1228964 h 2227890"/>
              <a:gd name="connsiteX6" fmla="*/ 324305 w 1021668"/>
              <a:gd name="connsiteY6" fmla="*/ 1453754 h 2227890"/>
              <a:gd name="connsiteX7" fmla="*/ 331925 w 1021668"/>
              <a:gd name="connsiteY7" fmla="*/ 1651874 h 2227890"/>
              <a:gd name="connsiteX8" fmla="*/ 320495 w 1021668"/>
              <a:gd name="connsiteY8" fmla="*/ 1792844 h 2227890"/>
              <a:gd name="connsiteX9" fmla="*/ 373835 w 1021668"/>
              <a:gd name="connsiteY9" fmla="*/ 2059544 h 2227890"/>
              <a:gd name="connsiteX10" fmla="*/ 370025 w 1021668"/>
              <a:gd name="connsiteY10" fmla="*/ 2120504 h 2227890"/>
              <a:gd name="connsiteX11" fmla="*/ 293825 w 1021668"/>
              <a:gd name="connsiteY11" fmla="*/ 2177654 h 2227890"/>
              <a:gd name="connsiteX12" fmla="*/ 350975 w 1021668"/>
              <a:gd name="connsiteY12" fmla="*/ 2227184 h 2227890"/>
              <a:gd name="connsiteX13" fmla="*/ 453845 w 1021668"/>
              <a:gd name="connsiteY13" fmla="*/ 2139554 h 2227890"/>
              <a:gd name="connsiteX14" fmla="*/ 438605 w 1021668"/>
              <a:gd name="connsiteY14" fmla="*/ 2025254 h 2227890"/>
              <a:gd name="connsiteX15" fmla="*/ 453845 w 1021668"/>
              <a:gd name="connsiteY15" fmla="*/ 1846184 h 2227890"/>
              <a:gd name="connsiteX16" fmla="*/ 446225 w 1021668"/>
              <a:gd name="connsiteY16" fmla="*/ 1590914 h 2227890"/>
              <a:gd name="connsiteX17" fmla="*/ 427175 w 1021668"/>
              <a:gd name="connsiteY17" fmla="*/ 1488044 h 2227890"/>
              <a:gd name="connsiteX18" fmla="*/ 469085 w 1021668"/>
              <a:gd name="connsiteY18" fmla="*/ 1183244 h 2227890"/>
              <a:gd name="connsiteX19" fmla="*/ 503375 w 1021668"/>
              <a:gd name="connsiteY19" fmla="*/ 1320404 h 2227890"/>
              <a:gd name="connsiteX20" fmla="*/ 537665 w 1021668"/>
              <a:gd name="connsiteY20" fmla="*/ 1514714 h 2227890"/>
              <a:gd name="connsiteX21" fmla="*/ 533855 w 1021668"/>
              <a:gd name="connsiteY21" fmla="*/ 1594724 h 2227890"/>
              <a:gd name="connsiteX22" fmla="*/ 522425 w 1021668"/>
              <a:gd name="connsiteY22" fmla="*/ 1766174 h 2227890"/>
              <a:gd name="connsiteX23" fmla="*/ 545285 w 1021668"/>
              <a:gd name="connsiteY23" fmla="*/ 1910954 h 2227890"/>
              <a:gd name="connsiteX24" fmla="*/ 522425 w 1021668"/>
              <a:gd name="connsiteY24" fmla="*/ 2070974 h 2227890"/>
              <a:gd name="connsiteX25" fmla="*/ 526235 w 1021668"/>
              <a:gd name="connsiteY25" fmla="*/ 2158604 h 2227890"/>
              <a:gd name="connsiteX26" fmla="*/ 610055 w 1021668"/>
              <a:gd name="connsiteY26" fmla="*/ 2219564 h 2227890"/>
              <a:gd name="connsiteX27" fmla="*/ 686255 w 1021668"/>
              <a:gd name="connsiteY27" fmla="*/ 2177654 h 2227890"/>
              <a:gd name="connsiteX28" fmla="*/ 598625 w 1021668"/>
              <a:gd name="connsiteY28" fmla="*/ 2101454 h 2227890"/>
              <a:gd name="connsiteX29" fmla="*/ 613865 w 1021668"/>
              <a:gd name="connsiteY29" fmla="*/ 1918574 h 2227890"/>
              <a:gd name="connsiteX30" fmla="*/ 659585 w 1021668"/>
              <a:gd name="connsiteY30" fmla="*/ 1682354 h 2227890"/>
              <a:gd name="connsiteX31" fmla="*/ 655775 w 1021668"/>
              <a:gd name="connsiteY31" fmla="*/ 1484234 h 2227890"/>
              <a:gd name="connsiteX32" fmla="*/ 678635 w 1021668"/>
              <a:gd name="connsiteY32" fmla="*/ 1278494 h 2227890"/>
              <a:gd name="connsiteX33" fmla="*/ 678635 w 1021668"/>
              <a:gd name="connsiteY33" fmla="*/ 1107044 h 2227890"/>
              <a:gd name="connsiteX34" fmla="*/ 602435 w 1021668"/>
              <a:gd name="connsiteY34" fmla="*/ 855584 h 2227890"/>
              <a:gd name="connsiteX35" fmla="*/ 644345 w 1021668"/>
              <a:gd name="connsiteY35" fmla="*/ 691754 h 2227890"/>
              <a:gd name="connsiteX36" fmla="*/ 644345 w 1021668"/>
              <a:gd name="connsiteY36" fmla="*/ 535544 h 2227890"/>
              <a:gd name="connsiteX37" fmla="*/ 728165 w 1021668"/>
              <a:gd name="connsiteY37" fmla="*/ 741284 h 2227890"/>
              <a:gd name="connsiteX38" fmla="*/ 735785 w 1021668"/>
              <a:gd name="connsiteY38" fmla="*/ 859394 h 2227890"/>
              <a:gd name="connsiteX39" fmla="*/ 842465 w 1021668"/>
              <a:gd name="connsiteY39" fmla="*/ 1065134 h 2227890"/>
              <a:gd name="connsiteX40" fmla="*/ 811985 w 1021668"/>
              <a:gd name="connsiteY40" fmla="*/ 1183244 h 2227890"/>
              <a:gd name="connsiteX41" fmla="*/ 811985 w 1021668"/>
              <a:gd name="connsiteY41" fmla="*/ 1255634 h 2227890"/>
              <a:gd name="connsiteX42" fmla="*/ 861515 w 1021668"/>
              <a:gd name="connsiteY42" fmla="*/ 1156574 h 2227890"/>
              <a:gd name="connsiteX43" fmla="*/ 895805 w 1021668"/>
              <a:gd name="connsiteY43" fmla="*/ 1308974 h 2227890"/>
              <a:gd name="connsiteX44" fmla="*/ 891995 w 1021668"/>
              <a:gd name="connsiteY44" fmla="*/ 1171814 h 2227890"/>
              <a:gd name="connsiteX45" fmla="*/ 956765 w 1021668"/>
              <a:gd name="connsiteY45" fmla="*/ 1289924 h 2227890"/>
              <a:gd name="connsiteX46" fmla="*/ 899615 w 1021668"/>
              <a:gd name="connsiteY46" fmla="*/ 1152764 h 2227890"/>
              <a:gd name="connsiteX47" fmla="*/ 1002485 w 1021668"/>
              <a:gd name="connsiteY47" fmla="*/ 1270874 h 2227890"/>
              <a:gd name="connsiteX48" fmla="*/ 914855 w 1021668"/>
              <a:gd name="connsiteY48" fmla="*/ 1148954 h 2227890"/>
              <a:gd name="connsiteX49" fmla="*/ 1021535 w 1021668"/>
              <a:gd name="connsiteY49" fmla="*/ 1202294 h 2227890"/>
              <a:gd name="connsiteX50" fmla="*/ 888185 w 1021668"/>
              <a:gd name="connsiteY50" fmla="*/ 1065134 h 2227890"/>
              <a:gd name="connsiteX51" fmla="*/ 861515 w 1021668"/>
              <a:gd name="connsiteY51" fmla="*/ 943214 h 2227890"/>
              <a:gd name="connsiteX52" fmla="*/ 796745 w 1021668"/>
              <a:gd name="connsiteY52" fmla="*/ 722234 h 2227890"/>
              <a:gd name="connsiteX53" fmla="*/ 773885 w 1021668"/>
              <a:gd name="connsiteY53" fmla="*/ 508874 h 2227890"/>
              <a:gd name="connsiteX54" fmla="*/ 701495 w 1021668"/>
              <a:gd name="connsiteY54" fmla="*/ 390764 h 2227890"/>
              <a:gd name="connsiteX55" fmla="*/ 583385 w 1021668"/>
              <a:gd name="connsiteY55" fmla="*/ 341234 h 2227890"/>
              <a:gd name="connsiteX56" fmla="*/ 552905 w 1021668"/>
              <a:gd name="connsiteY56" fmla="*/ 268844 h 2227890"/>
              <a:gd name="connsiteX57" fmla="*/ 602435 w 1021668"/>
              <a:gd name="connsiteY57" fmla="*/ 192644 h 2227890"/>
              <a:gd name="connsiteX58" fmla="*/ 613865 w 1021668"/>
              <a:gd name="connsiteY58" fmla="*/ 85964 h 2227890"/>
              <a:gd name="connsiteX59" fmla="*/ 530045 w 1021668"/>
              <a:gd name="connsiteY59" fmla="*/ 9764 h 2227890"/>
              <a:gd name="connsiteX60" fmla="*/ 411935 w 1021668"/>
              <a:gd name="connsiteY60" fmla="*/ 13574 h 2227890"/>
              <a:gd name="connsiteX61" fmla="*/ 362405 w 1021668"/>
              <a:gd name="connsiteY61" fmla="*/ 124064 h 2227890"/>
              <a:gd name="connsiteX62" fmla="*/ 301445 w 1021668"/>
              <a:gd name="connsiteY62" fmla="*/ 181214 h 2227890"/>
              <a:gd name="connsiteX63" fmla="*/ 352880 w 1021668"/>
              <a:gd name="connsiteY63" fmla="*/ 192644 h 2227890"/>
              <a:gd name="connsiteX64" fmla="*/ 343355 w 1021668"/>
              <a:gd name="connsiteY64" fmla="*/ 234554 h 2227890"/>
              <a:gd name="connsiteX65" fmla="*/ 370025 w 1021668"/>
              <a:gd name="connsiteY65" fmla="*/ 280274 h 2227890"/>
              <a:gd name="connsiteX66" fmla="*/ 421460 w 1021668"/>
              <a:gd name="connsiteY66" fmla="*/ 272654 h 2227890"/>
              <a:gd name="connsiteX67" fmla="*/ 453845 w 1021668"/>
              <a:gd name="connsiteY67" fmla="*/ 314564 h 2227890"/>
              <a:gd name="connsiteX68" fmla="*/ 316685 w 1021668"/>
              <a:gd name="connsiteY68" fmla="*/ 383144 h 2227890"/>
              <a:gd name="connsiteX69" fmla="*/ 225245 w 1021668"/>
              <a:gd name="connsiteY69" fmla="*/ 432674 h 2227890"/>
              <a:gd name="connsiteX70" fmla="*/ 164285 w 1021668"/>
              <a:gd name="connsiteY70" fmla="*/ 745094 h 2227890"/>
              <a:gd name="connsiteX71" fmla="*/ 129995 w 1021668"/>
              <a:gd name="connsiteY71" fmla="*/ 821294 h 2227890"/>
              <a:gd name="connsiteX72" fmla="*/ 80465 w 1021668"/>
              <a:gd name="connsiteY72" fmla="*/ 1046084 h 2227890"/>
              <a:gd name="connsiteX73" fmla="*/ 30935 w 1021668"/>
              <a:gd name="connsiteY73" fmla="*/ 1122284 h 2227890"/>
              <a:gd name="connsiteX74" fmla="*/ 455 w 1021668"/>
              <a:gd name="connsiteY74" fmla="*/ 1251824 h 2227890"/>
              <a:gd name="connsiteX75" fmla="*/ 53795 w 1021668"/>
              <a:gd name="connsiteY75" fmla="*/ 1175624 h 2227890"/>
              <a:gd name="connsiteX76" fmla="*/ 19505 w 1021668"/>
              <a:gd name="connsiteY76" fmla="*/ 1308974 h 2227890"/>
              <a:gd name="connsiteX77" fmla="*/ 69035 w 1021668"/>
              <a:gd name="connsiteY77" fmla="*/ 1190864 h 2227890"/>
              <a:gd name="connsiteX78" fmla="*/ 65225 w 1021668"/>
              <a:gd name="connsiteY78" fmla="*/ 1339454 h 2227890"/>
              <a:gd name="connsiteX79" fmla="*/ 84275 w 1021668"/>
              <a:gd name="connsiteY79" fmla="*/ 1202294 h 2227890"/>
              <a:gd name="connsiteX80" fmla="*/ 107135 w 1021668"/>
              <a:gd name="connsiteY80" fmla="*/ 1324214 h 2227890"/>
              <a:gd name="connsiteX81" fmla="*/ 91895 w 1021668"/>
              <a:gd name="connsiteY81" fmla="*/ 1179434 h 2227890"/>
              <a:gd name="connsiteX82" fmla="*/ 118565 w 1021668"/>
              <a:gd name="connsiteY82" fmla="*/ 1164194 h 2227890"/>
              <a:gd name="connsiteX83" fmla="*/ 156665 w 1021668"/>
              <a:gd name="connsiteY83" fmla="*/ 1244204 h 2227890"/>
              <a:gd name="connsiteX84" fmla="*/ 141425 w 1021668"/>
              <a:gd name="connsiteY84" fmla="*/ 1137524 h 2227890"/>
              <a:gd name="connsiteX85" fmla="*/ 122375 w 1021668"/>
              <a:gd name="connsiteY85" fmla="*/ 1080374 h 2227890"/>
              <a:gd name="connsiteX86" fmla="*/ 194765 w 1021668"/>
              <a:gd name="connsiteY86" fmla="*/ 939404 h 2227890"/>
              <a:gd name="connsiteX87" fmla="*/ 251915 w 1021668"/>
              <a:gd name="connsiteY87" fmla="*/ 748904 h 2227890"/>
              <a:gd name="connsiteX88" fmla="*/ 320495 w 1021668"/>
              <a:gd name="connsiteY88" fmla="*/ 512684 h 2227890"/>
              <a:gd name="connsiteX0" fmla="*/ 320495 w 1021668"/>
              <a:gd name="connsiteY0" fmla="*/ 507160 h 2222366"/>
              <a:gd name="connsiteX1" fmla="*/ 335735 w 1021668"/>
              <a:gd name="connsiteY1" fmla="*/ 716710 h 2222366"/>
              <a:gd name="connsiteX2" fmla="*/ 362405 w 1021668"/>
              <a:gd name="connsiteY2" fmla="*/ 796720 h 2222366"/>
              <a:gd name="connsiteX3" fmla="*/ 335735 w 1021668"/>
              <a:gd name="connsiteY3" fmla="*/ 960550 h 2222366"/>
              <a:gd name="connsiteX4" fmla="*/ 309065 w 1021668"/>
              <a:gd name="connsiteY4" fmla="*/ 1048180 h 2222366"/>
              <a:gd name="connsiteX5" fmla="*/ 297635 w 1021668"/>
              <a:gd name="connsiteY5" fmla="*/ 1223440 h 2222366"/>
              <a:gd name="connsiteX6" fmla="*/ 324305 w 1021668"/>
              <a:gd name="connsiteY6" fmla="*/ 1448230 h 2222366"/>
              <a:gd name="connsiteX7" fmla="*/ 331925 w 1021668"/>
              <a:gd name="connsiteY7" fmla="*/ 1646350 h 2222366"/>
              <a:gd name="connsiteX8" fmla="*/ 320495 w 1021668"/>
              <a:gd name="connsiteY8" fmla="*/ 1787320 h 2222366"/>
              <a:gd name="connsiteX9" fmla="*/ 373835 w 1021668"/>
              <a:gd name="connsiteY9" fmla="*/ 2054020 h 2222366"/>
              <a:gd name="connsiteX10" fmla="*/ 370025 w 1021668"/>
              <a:gd name="connsiteY10" fmla="*/ 2114980 h 2222366"/>
              <a:gd name="connsiteX11" fmla="*/ 293825 w 1021668"/>
              <a:gd name="connsiteY11" fmla="*/ 2172130 h 2222366"/>
              <a:gd name="connsiteX12" fmla="*/ 350975 w 1021668"/>
              <a:gd name="connsiteY12" fmla="*/ 2221660 h 2222366"/>
              <a:gd name="connsiteX13" fmla="*/ 453845 w 1021668"/>
              <a:gd name="connsiteY13" fmla="*/ 2134030 h 2222366"/>
              <a:gd name="connsiteX14" fmla="*/ 438605 w 1021668"/>
              <a:gd name="connsiteY14" fmla="*/ 2019730 h 2222366"/>
              <a:gd name="connsiteX15" fmla="*/ 453845 w 1021668"/>
              <a:gd name="connsiteY15" fmla="*/ 1840660 h 2222366"/>
              <a:gd name="connsiteX16" fmla="*/ 446225 w 1021668"/>
              <a:gd name="connsiteY16" fmla="*/ 1585390 h 2222366"/>
              <a:gd name="connsiteX17" fmla="*/ 427175 w 1021668"/>
              <a:gd name="connsiteY17" fmla="*/ 1482520 h 2222366"/>
              <a:gd name="connsiteX18" fmla="*/ 469085 w 1021668"/>
              <a:gd name="connsiteY18" fmla="*/ 1177720 h 2222366"/>
              <a:gd name="connsiteX19" fmla="*/ 503375 w 1021668"/>
              <a:gd name="connsiteY19" fmla="*/ 1314880 h 2222366"/>
              <a:gd name="connsiteX20" fmla="*/ 537665 w 1021668"/>
              <a:gd name="connsiteY20" fmla="*/ 1509190 h 2222366"/>
              <a:gd name="connsiteX21" fmla="*/ 533855 w 1021668"/>
              <a:gd name="connsiteY21" fmla="*/ 1589200 h 2222366"/>
              <a:gd name="connsiteX22" fmla="*/ 522425 w 1021668"/>
              <a:gd name="connsiteY22" fmla="*/ 1760650 h 2222366"/>
              <a:gd name="connsiteX23" fmla="*/ 545285 w 1021668"/>
              <a:gd name="connsiteY23" fmla="*/ 1905430 h 2222366"/>
              <a:gd name="connsiteX24" fmla="*/ 522425 w 1021668"/>
              <a:gd name="connsiteY24" fmla="*/ 2065450 h 2222366"/>
              <a:gd name="connsiteX25" fmla="*/ 526235 w 1021668"/>
              <a:gd name="connsiteY25" fmla="*/ 2153080 h 2222366"/>
              <a:gd name="connsiteX26" fmla="*/ 610055 w 1021668"/>
              <a:gd name="connsiteY26" fmla="*/ 2214040 h 2222366"/>
              <a:gd name="connsiteX27" fmla="*/ 686255 w 1021668"/>
              <a:gd name="connsiteY27" fmla="*/ 2172130 h 2222366"/>
              <a:gd name="connsiteX28" fmla="*/ 598625 w 1021668"/>
              <a:gd name="connsiteY28" fmla="*/ 2095930 h 2222366"/>
              <a:gd name="connsiteX29" fmla="*/ 613865 w 1021668"/>
              <a:gd name="connsiteY29" fmla="*/ 1913050 h 2222366"/>
              <a:gd name="connsiteX30" fmla="*/ 659585 w 1021668"/>
              <a:gd name="connsiteY30" fmla="*/ 1676830 h 2222366"/>
              <a:gd name="connsiteX31" fmla="*/ 655775 w 1021668"/>
              <a:gd name="connsiteY31" fmla="*/ 1478710 h 2222366"/>
              <a:gd name="connsiteX32" fmla="*/ 678635 w 1021668"/>
              <a:gd name="connsiteY32" fmla="*/ 1272970 h 2222366"/>
              <a:gd name="connsiteX33" fmla="*/ 678635 w 1021668"/>
              <a:gd name="connsiteY33" fmla="*/ 1101520 h 2222366"/>
              <a:gd name="connsiteX34" fmla="*/ 602435 w 1021668"/>
              <a:gd name="connsiteY34" fmla="*/ 850060 h 2222366"/>
              <a:gd name="connsiteX35" fmla="*/ 644345 w 1021668"/>
              <a:gd name="connsiteY35" fmla="*/ 686230 h 2222366"/>
              <a:gd name="connsiteX36" fmla="*/ 644345 w 1021668"/>
              <a:gd name="connsiteY36" fmla="*/ 530020 h 2222366"/>
              <a:gd name="connsiteX37" fmla="*/ 728165 w 1021668"/>
              <a:gd name="connsiteY37" fmla="*/ 735760 h 2222366"/>
              <a:gd name="connsiteX38" fmla="*/ 735785 w 1021668"/>
              <a:gd name="connsiteY38" fmla="*/ 853870 h 2222366"/>
              <a:gd name="connsiteX39" fmla="*/ 842465 w 1021668"/>
              <a:gd name="connsiteY39" fmla="*/ 1059610 h 2222366"/>
              <a:gd name="connsiteX40" fmla="*/ 811985 w 1021668"/>
              <a:gd name="connsiteY40" fmla="*/ 1177720 h 2222366"/>
              <a:gd name="connsiteX41" fmla="*/ 811985 w 1021668"/>
              <a:gd name="connsiteY41" fmla="*/ 1250110 h 2222366"/>
              <a:gd name="connsiteX42" fmla="*/ 861515 w 1021668"/>
              <a:gd name="connsiteY42" fmla="*/ 1151050 h 2222366"/>
              <a:gd name="connsiteX43" fmla="*/ 895805 w 1021668"/>
              <a:gd name="connsiteY43" fmla="*/ 1303450 h 2222366"/>
              <a:gd name="connsiteX44" fmla="*/ 891995 w 1021668"/>
              <a:gd name="connsiteY44" fmla="*/ 1166290 h 2222366"/>
              <a:gd name="connsiteX45" fmla="*/ 956765 w 1021668"/>
              <a:gd name="connsiteY45" fmla="*/ 1284400 h 2222366"/>
              <a:gd name="connsiteX46" fmla="*/ 899615 w 1021668"/>
              <a:gd name="connsiteY46" fmla="*/ 1147240 h 2222366"/>
              <a:gd name="connsiteX47" fmla="*/ 1002485 w 1021668"/>
              <a:gd name="connsiteY47" fmla="*/ 1265350 h 2222366"/>
              <a:gd name="connsiteX48" fmla="*/ 914855 w 1021668"/>
              <a:gd name="connsiteY48" fmla="*/ 1143430 h 2222366"/>
              <a:gd name="connsiteX49" fmla="*/ 1021535 w 1021668"/>
              <a:gd name="connsiteY49" fmla="*/ 1196770 h 2222366"/>
              <a:gd name="connsiteX50" fmla="*/ 888185 w 1021668"/>
              <a:gd name="connsiteY50" fmla="*/ 1059610 h 2222366"/>
              <a:gd name="connsiteX51" fmla="*/ 861515 w 1021668"/>
              <a:gd name="connsiteY51" fmla="*/ 937690 h 2222366"/>
              <a:gd name="connsiteX52" fmla="*/ 796745 w 1021668"/>
              <a:gd name="connsiteY52" fmla="*/ 716710 h 2222366"/>
              <a:gd name="connsiteX53" fmla="*/ 773885 w 1021668"/>
              <a:gd name="connsiteY53" fmla="*/ 503350 h 2222366"/>
              <a:gd name="connsiteX54" fmla="*/ 701495 w 1021668"/>
              <a:gd name="connsiteY54" fmla="*/ 385240 h 2222366"/>
              <a:gd name="connsiteX55" fmla="*/ 583385 w 1021668"/>
              <a:gd name="connsiteY55" fmla="*/ 335710 h 2222366"/>
              <a:gd name="connsiteX56" fmla="*/ 552905 w 1021668"/>
              <a:gd name="connsiteY56" fmla="*/ 263320 h 2222366"/>
              <a:gd name="connsiteX57" fmla="*/ 602435 w 1021668"/>
              <a:gd name="connsiteY57" fmla="*/ 187120 h 2222366"/>
              <a:gd name="connsiteX58" fmla="*/ 613865 w 1021668"/>
              <a:gd name="connsiteY58" fmla="*/ 80440 h 2222366"/>
              <a:gd name="connsiteX59" fmla="*/ 530045 w 1021668"/>
              <a:gd name="connsiteY59" fmla="*/ 4240 h 2222366"/>
              <a:gd name="connsiteX60" fmla="*/ 385265 w 1021668"/>
              <a:gd name="connsiteY60" fmla="*/ 21385 h 2222366"/>
              <a:gd name="connsiteX61" fmla="*/ 362405 w 1021668"/>
              <a:gd name="connsiteY61" fmla="*/ 118540 h 2222366"/>
              <a:gd name="connsiteX62" fmla="*/ 301445 w 1021668"/>
              <a:gd name="connsiteY62" fmla="*/ 175690 h 2222366"/>
              <a:gd name="connsiteX63" fmla="*/ 352880 w 1021668"/>
              <a:gd name="connsiteY63" fmla="*/ 187120 h 2222366"/>
              <a:gd name="connsiteX64" fmla="*/ 343355 w 1021668"/>
              <a:gd name="connsiteY64" fmla="*/ 229030 h 2222366"/>
              <a:gd name="connsiteX65" fmla="*/ 370025 w 1021668"/>
              <a:gd name="connsiteY65" fmla="*/ 274750 h 2222366"/>
              <a:gd name="connsiteX66" fmla="*/ 421460 w 1021668"/>
              <a:gd name="connsiteY66" fmla="*/ 267130 h 2222366"/>
              <a:gd name="connsiteX67" fmla="*/ 453845 w 1021668"/>
              <a:gd name="connsiteY67" fmla="*/ 309040 h 2222366"/>
              <a:gd name="connsiteX68" fmla="*/ 316685 w 1021668"/>
              <a:gd name="connsiteY68" fmla="*/ 377620 h 2222366"/>
              <a:gd name="connsiteX69" fmla="*/ 225245 w 1021668"/>
              <a:gd name="connsiteY69" fmla="*/ 427150 h 2222366"/>
              <a:gd name="connsiteX70" fmla="*/ 164285 w 1021668"/>
              <a:gd name="connsiteY70" fmla="*/ 739570 h 2222366"/>
              <a:gd name="connsiteX71" fmla="*/ 129995 w 1021668"/>
              <a:gd name="connsiteY71" fmla="*/ 815770 h 2222366"/>
              <a:gd name="connsiteX72" fmla="*/ 80465 w 1021668"/>
              <a:gd name="connsiteY72" fmla="*/ 1040560 h 2222366"/>
              <a:gd name="connsiteX73" fmla="*/ 30935 w 1021668"/>
              <a:gd name="connsiteY73" fmla="*/ 1116760 h 2222366"/>
              <a:gd name="connsiteX74" fmla="*/ 455 w 1021668"/>
              <a:gd name="connsiteY74" fmla="*/ 1246300 h 2222366"/>
              <a:gd name="connsiteX75" fmla="*/ 53795 w 1021668"/>
              <a:gd name="connsiteY75" fmla="*/ 1170100 h 2222366"/>
              <a:gd name="connsiteX76" fmla="*/ 19505 w 1021668"/>
              <a:gd name="connsiteY76" fmla="*/ 1303450 h 2222366"/>
              <a:gd name="connsiteX77" fmla="*/ 69035 w 1021668"/>
              <a:gd name="connsiteY77" fmla="*/ 1185340 h 2222366"/>
              <a:gd name="connsiteX78" fmla="*/ 65225 w 1021668"/>
              <a:gd name="connsiteY78" fmla="*/ 1333930 h 2222366"/>
              <a:gd name="connsiteX79" fmla="*/ 84275 w 1021668"/>
              <a:gd name="connsiteY79" fmla="*/ 1196770 h 2222366"/>
              <a:gd name="connsiteX80" fmla="*/ 107135 w 1021668"/>
              <a:gd name="connsiteY80" fmla="*/ 1318690 h 2222366"/>
              <a:gd name="connsiteX81" fmla="*/ 91895 w 1021668"/>
              <a:gd name="connsiteY81" fmla="*/ 1173910 h 2222366"/>
              <a:gd name="connsiteX82" fmla="*/ 118565 w 1021668"/>
              <a:gd name="connsiteY82" fmla="*/ 1158670 h 2222366"/>
              <a:gd name="connsiteX83" fmla="*/ 156665 w 1021668"/>
              <a:gd name="connsiteY83" fmla="*/ 1238680 h 2222366"/>
              <a:gd name="connsiteX84" fmla="*/ 141425 w 1021668"/>
              <a:gd name="connsiteY84" fmla="*/ 1132000 h 2222366"/>
              <a:gd name="connsiteX85" fmla="*/ 122375 w 1021668"/>
              <a:gd name="connsiteY85" fmla="*/ 1074850 h 2222366"/>
              <a:gd name="connsiteX86" fmla="*/ 194765 w 1021668"/>
              <a:gd name="connsiteY86" fmla="*/ 933880 h 2222366"/>
              <a:gd name="connsiteX87" fmla="*/ 251915 w 1021668"/>
              <a:gd name="connsiteY87" fmla="*/ 743380 h 2222366"/>
              <a:gd name="connsiteX88" fmla="*/ 320495 w 1021668"/>
              <a:gd name="connsiteY88" fmla="*/ 507160 h 2222366"/>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95805 w 1021668"/>
              <a:gd name="connsiteY43" fmla="*/ 1303282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166122 h 2222198"/>
              <a:gd name="connsiteX45" fmla="*/ 956765 w 1021668"/>
              <a:gd name="connsiteY45" fmla="*/ 1284232 h 2222198"/>
              <a:gd name="connsiteX46" fmla="*/ 899615 w 1021668"/>
              <a:gd name="connsiteY46" fmla="*/ 1147072 h 2222198"/>
              <a:gd name="connsiteX47" fmla="*/ 1002485 w 1021668"/>
              <a:gd name="connsiteY47" fmla="*/ 1265182 h 2222198"/>
              <a:gd name="connsiteX48" fmla="*/ 914855 w 1021668"/>
              <a:gd name="connsiteY48" fmla="*/ 1143262 h 2222198"/>
              <a:gd name="connsiteX49" fmla="*/ 1021535 w 1021668"/>
              <a:gd name="connsiteY49" fmla="*/ 1196602 h 2222198"/>
              <a:gd name="connsiteX50" fmla="*/ 888185 w 1021668"/>
              <a:gd name="connsiteY50" fmla="*/ 1059442 h 2222198"/>
              <a:gd name="connsiteX51" fmla="*/ 861515 w 1021668"/>
              <a:gd name="connsiteY51" fmla="*/ 937522 h 2222198"/>
              <a:gd name="connsiteX52" fmla="*/ 796745 w 1021668"/>
              <a:gd name="connsiteY52" fmla="*/ 716542 h 2222198"/>
              <a:gd name="connsiteX53" fmla="*/ 773885 w 1021668"/>
              <a:gd name="connsiteY53" fmla="*/ 503182 h 2222198"/>
              <a:gd name="connsiteX54" fmla="*/ 701495 w 1021668"/>
              <a:gd name="connsiteY54" fmla="*/ 385072 h 2222198"/>
              <a:gd name="connsiteX55" fmla="*/ 583385 w 1021668"/>
              <a:gd name="connsiteY55" fmla="*/ 335542 h 2222198"/>
              <a:gd name="connsiteX56" fmla="*/ 552905 w 1021668"/>
              <a:gd name="connsiteY56" fmla="*/ 263152 h 2222198"/>
              <a:gd name="connsiteX57" fmla="*/ 602435 w 1021668"/>
              <a:gd name="connsiteY57" fmla="*/ 186952 h 2222198"/>
              <a:gd name="connsiteX58" fmla="*/ 613865 w 1021668"/>
              <a:gd name="connsiteY58" fmla="*/ 80272 h 2222198"/>
              <a:gd name="connsiteX59" fmla="*/ 530045 w 1021668"/>
              <a:gd name="connsiteY59" fmla="*/ 4072 h 2222198"/>
              <a:gd name="connsiteX60" fmla="*/ 385265 w 1021668"/>
              <a:gd name="connsiteY60" fmla="*/ 21217 h 2222198"/>
              <a:gd name="connsiteX61" fmla="*/ 350975 w 1021668"/>
              <a:gd name="connsiteY61" fmla="*/ 112657 h 2222198"/>
              <a:gd name="connsiteX62" fmla="*/ 301445 w 1021668"/>
              <a:gd name="connsiteY62" fmla="*/ 175522 h 2222198"/>
              <a:gd name="connsiteX63" fmla="*/ 352880 w 1021668"/>
              <a:gd name="connsiteY63" fmla="*/ 186952 h 2222198"/>
              <a:gd name="connsiteX64" fmla="*/ 343355 w 1021668"/>
              <a:gd name="connsiteY64" fmla="*/ 228862 h 2222198"/>
              <a:gd name="connsiteX65" fmla="*/ 370025 w 1021668"/>
              <a:gd name="connsiteY65" fmla="*/ 274582 h 2222198"/>
              <a:gd name="connsiteX66" fmla="*/ 421460 w 1021668"/>
              <a:gd name="connsiteY66" fmla="*/ 266962 h 2222198"/>
              <a:gd name="connsiteX67" fmla="*/ 453845 w 1021668"/>
              <a:gd name="connsiteY67" fmla="*/ 308872 h 2222198"/>
              <a:gd name="connsiteX68" fmla="*/ 316685 w 1021668"/>
              <a:gd name="connsiteY68" fmla="*/ 377452 h 2222198"/>
              <a:gd name="connsiteX69" fmla="*/ 225245 w 1021668"/>
              <a:gd name="connsiteY69" fmla="*/ 426982 h 2222198"/>
              <a:gd name="connsiteX70" fmla="*/ 164285 w 1021668"/>
              <a:gd name="connsiteY70" fmla="*/ 739402 h 2222198"/>
              <a:gd name="connsiteX71" fmla="*/ 129995 w 1021668"/>
              <a:gd name="connsiteY71" fmla="*/ 815602 h 2222198"/>
              <a:gd name="connsiteX72" fmla="*/ 80465 w 1021668"/>
              <a:gd name="connsiteY72" fmla="*/ 1040392 h 2222198"/>
              <a:gd name="connsiteX73" fmla="*/ 30935 w 1021668"/>
              <a:gd name="connsiteY73" fmla="*/ 1116592 h 2222198"/>
              <a:gd name="connsiteX74" fmla="*/ 455 w 1021668"/>
              <a:gd name="connsiteY74" fmla="*/ 1246132 h 2222198"/>
              <a:gd name="connsiteX75" fmla="*/ 53795 w 1021668"/>
              <a:gd name="connsiteY75" fmla="*/ 1169932 h 2222198"/>
              <a:gd name="connsiteX76" fmla="*/ 19505 w 1021668"/>
              <a:gd name="connsiteY76" fmla="*/ 1303282 h 2222198"/>
              <a:gd name="connsiteX77" fmla="*/ 69035 w 1021668"/>
              <a:gd name="connsiteY77" fmla="*/ 1185172 h 2222198"/>
              <a:gd name="connsiteX78" fmla="*/ 65225 w 1021668"/>
              <a:gd name="connsiteY78" fmla="*/ 1333762 h 2222198"/>
              <a:gd name="connsiteX79" fmla="*/ 84275 w 1021668"/>
              <a:gd name="connsiteY79" fmla="*/ 1196602 h 2222198"/>
              <a:gd name="connsiteX80" fmla="*/ 107135 w 1021668"/>
              <a:gd name="connsiteY80" fmla="*/ 1318522 h 2222198"/>
              <a:gd name="connsiteX81" fmla="*/ 91895 w 1021668"/>
              <a:gd name="connsiteY81" fmla="*/ 1173742 h 2222198"/>
              <a:gd name="connsiteX82" fmla="*/ 118565 w 1021668"/>
              <a:gd name="connsiteY82" fmla="*/ 1158502 h 2222198"/>
              <a:gd name="connsiteX83" fmla="*/ 156665 w 1021668"/>
              <a:gd name="connsiteY83" fmla="*/ 1238512 h 2222198"/>
              <a:gd name="connsiteX84" fmla="*/ 141425 w 1021668"/>
              <a:gd name="connsiteY84" fmla="*/ 1131832 h 2222198"/>
              <a:gd name="connsiteX85" fmla="*/ 122375 w 1021668"/>
              <a:gd name="connsiteY85" fmla="*/ 1074682 h 2222198"/>
              <a:gd name="connsiteX86" fmla="*/ 194765 w 1021668"/>
              <a:gd name="connsiteY86" fmla="*/ 933712 h 2222198"/>
              <a:gd name="connsiteX87" fmla="*/ 251915 w 1021668"/>
              <a:gd name="connsiteY87" fmla="*/ 743212 h 2222198"/>
              <a:gd name="connsiteX88" fmla="*/ 320495 w 1021668"/>
              <a:gd name="connsiteY88"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56765 w 1021668"/>
              <a:gd name="connsiteY46" fmla="*/ 1284232 h 2222198"/>
              <a:gd name="connsiteX47" fmla="*/ 899615 w 1021668"/>
              <a:gd name="connsiteY47" fmla="*/ 1147072 h 2222198"/>
              <a:gd name="connsiteX48" fmla="*/ 1002485 w 1021668"/>
              <a:gd name="connsiteY48" fmla="*/ 1265182 h 2222198"/>
              <a:gd name="connsiteX49" fmla="*/ 914855 w 1021668"/>
              <a:gd name="connsiteY49" fmla="*/ 1143262 h 2222198"/>
              <a:gd name="connsiteX50" fmla="*/ 1021535 w 1021668"/>
              <a:gd name="connsiteY50" fmla="*/ 1196602 h 2222198"/>
              <a:gd name="connsiteX51" fmla="*/ 888185 w 1021668"/>
              <a:gd name="connsiteY51" fmla="*/ 1059442 h 2222198"/>
              <a:gd name="connsiteX52" fmla="*/ 861515 w 1021668"/>
              <a:gd name="connsiteY52" fmla="*/ 937522 h 2222198"/>
              <a:gd name="connsiteX53" fmla="*/ 796745 w 1021668"/>
              <a:gd name="connsiteY53" fmla="*/ 716542 h 2222198"/>
              <a:gd name="connsiteX54" fmla="*/ 773885 w 1021668"/>
              <a:gd name="connsiteY54" fmla="*/ 503182 h 2222198"/>
              <a:gd name="connsiteX55" fmla="*/ 701495 w 1021668"/>
              <a:gd name="connsiteY55" fmla="*/ 385072 h 2222198"/>
              <a:gd name="connsiteX56" fmla="*/ 583385 w 1021668"/>
              <a:gd name="connsiteY56" fmla="*/ 335542 h 2222198"/>
              <a:gd name="connsiteX57" fmla="*/ 552905 w 1021668"/>
              <a:gd name="connsiteY57" fmla="*/ 263152 h 2222198"/>
              <a:gd name="connsiteX58" fmla="*/ 602435 w 1021668"/>
              <a:gd name="connsiteY58" fmla="*/ 186952 h 2222198"/>
              <a:gd name="connsiteX59" fmla="*/ 613865 w 1021668"/>
              <a:gd name="connsiteY59" fmla="*/ 80272 h 2222198"/>
              <a:gd name="connsiteX60" fmla="*/ 530045 w 1021668"/>
              <a:gd name="connsiteY60" fmla="*/ 4072 h 2222198"/>
              <a:gd name="connsiteX61" fmla="*/ 385265 w 1021668"/>
              <a:gd name="connsiteY61" fmla="*/ 21217 h 2222198"/>
              <a:gd name="connsiteX62" fmla="*/ 350975 w 1021668"/>
              <a:gd name="connsiteY62" fmla="*/ 112657 h 2222198"/>
              <a:gd name="connsiteX63" fmla="*/ 301445 w 1021668"/>
              <a:gd name="connsiteY63" fmla="*/ 175522 h 2222198"/>
              <a:gd name="connsiteX64" fmla="*/ 352880 w 1021668"/>
              <a:gd name="connsiteY64" fmla="*/ 186952 h 2222198"/>
              <a:gd name="connsiteX65" fmla="*/ 343355 w 1021668"/>
              <a:gd name="connsiteY65" fmla="*/ 228862 h 2222198"/>
              <a:gd name="connsiteX66" fmla="*/ 370025 w 1021668"/>
              <a:gd name="connsiteY66" fmla="*/ 274582 h 2222198"/>
              <a:gd name="connsiteX67" fmla="*/ 421460 w 1021668"/>
              <a:gd name="connsiteY67" fmla="*/ 266962 h 2222198"/>
              <a:gd name="connsiteX68" fmla="*/ 453845 w 1021668"/>
              <a:gd name="connsiteY68" fmla="*/ 308872 h 2222198"/>
              <a:gd name="connsiteX69" fmla="*/ 316685 w 1021668"/>
              <a:gd name="connsiteY69" fmla="*/ 377452 h 2222198"/>
              <a:gd name="connsiteX70" fmla="*/ 225245 w 1021668"/>
              <a:gd name="connsiteY70" fmla="*/ 426982 h 2222198"/>
              <a:gd name="connsiteX71" fmla="*/ 164285 w 1021668"/>
              <a:gd name="connsiteY71" fmla="*/ 739402 h 2222198"/>
              <a:gd name="connsiteX72" fmla="*/ 129995 w 1021668"/>
              <a:gd name="connsiteY72" fmla="*/ 815602 h 2222198"/>
              <a:gd name="connsiteX73" fmla="*/ 80465 w 1021668"/>
              <a:gd name="connsiteY73" fmla="*/ 1040392 h 2222198"/>
              <a:gd name="connsiteX74" fmla="*/ 30935 w 1021668"/>
              <a:gd name="connsiteY74" fmla="*/ 1116592 h 2222198"/>
              <a:gd name="connsiteX75" fmla="*/ 455 w 1021668"/>
              <a:gd name="connsiteY75" fmla="*/ 1246132 h 2222198"/>
              <a:gd name="connsiteX76" fmla="*/ 53795 w 1021668"/>
              <a:gd name="connsiteY76" fmla="*/ 1169932 h 2222198"/>
              <a:gd name="connsiteX77" fmla="*/ 19505 w 1021668"/>
              <a:gd name="connsiteY77" fmla="*/ 1303282 h 2222198"/>
              <a:gd name="connsiteX78" fmla="*/ 69035 w 1021668"/>
              <a:gd name="connsiteY78" fmla="*/ 1185172 h 2222198"/>
              <a:gd name="connsiteX79" fmla="*/ 65225 w 1021668"/>
              <a:gd name="connsiteY79" fmla="*/ 1333762 h 2222198"/>
              <a:gd name="connsiteX80" fmla="*/ 84275 w 1021668"/>
              <a:gd name="connsiteY80" fmla="*/ 1196602 h 2222198"/>
              <a:gd name="connsiteX81" fmla="*/ 107135 w 1021668"/>
              <a:gd name="connsiteY81" fmla="*/ 1318522 h 2222198"/>
              <a:gd name="connsiteX82" fmla="*/ 91895 w 1021668"/>
              <a:gd name="connsiteY82" fmla="*/ 1173742 h 2222198"/>
              <a:gd name="connsiteX83" fmla="*/ 118565 w 1021668"/>
              <a:gd name="connsiteY83" fmla="*/ 1158502 h 2222198"/>
              <a:gd name="connsiteX84" fmla="*/ 156665 w 1021668"/>
              <a:gd name="connsiteY84" fmla="*/ 1238512 h 2222198"/>
              <a:gd name="connsiteX85" fmla="*/ 141425 w 1021668"/>
              <a:gd name="connsiteY85" fmla="*/ 1131832 h 2222198"/>
              <a:gd name="connsiteX86" fmla="*/ 122375 w 1021668"/>
              <a:gd name="connsiteY86" fmla="*/ 1074682 h 2222198"/>
              <a:gd name="connsiteX87" fmla="*/ 194765 w 1021668"/>
              <a:gd name="connsiteY87" fmla="*/ 933712 h 2222198"/>
              <a:gd name="connsiteX88" fmla="*/ 251915 w 1021668"/>
              <a:gd name="connsiteY88" fmla="*/ 743212 h 2222198"/>
              <a:gd name="connsiteX89" fmla="*/ 320495 w 1021668"/>
              <a:gd name="connsiteY89" fmla="*/ 506992 h 2222198"/>
              <a:gd name="connsiteX0" fmla="*/ 320495 w 1021668"/>
              <a:gd name="connsiteY0" fmla="*/ 506992 h 2222198"/>
              <a:gd name="connsiteX1" fmla="*/ 335735 w 1021668"/>
              <a:gd name="connsiteY1" fmla="*/ 716542 h 2222198"/>
              <a:gd name="connsiteX2" fmla="*/ 362405 w 1021668"/>
              <a:gd name="connsiteY2" fmla="*/ 796552 h 2222198"/>
              <a:gd name="connsiteX3" fmla="*/ 335735 w 1021668"/>
              <a:gd name="connsiteY3" fmla="*/ 960382 h 2222198"/>
              <a:gd name="connsiteX4" fmla="*/ 309065 w 1021668"/>
              <a:gd name="connsiteY4" fmla="*/ 1048012 h 2222198"/>
              <a:gd name="connsiteX5" fmla="*/ 297635 w 1021668"/>
              <a:gd name="connsiteY5" fmla="*/ 1223272 h 2222198"/>
              <a:gd name="connsiteX6" fmla="*/ 324305 w 1021668"/>
              <a:gd name="connsiteY6" fmla="*/ 1448062 h 2222198"/>
              <a:gd name="connsiteX7" fmla="*/ 331925 w 1021668"/>
              <a:gd name="connsiteY7" fmla="*/ 1646182 h 2222198"/>
              <a:gd name="connsiteX8" fmla="*/ 320495 w 1021668"/>
              <a:gd name="connsiteY8" fmla="*/ 1787152 h 2222198"/>
              <a:gd name="connsiteX9" fmla="*/ 373835 w 1021668"/>
              <a:gd name="connsiteY9" fmla="*/ 2053852 h 2222198"/>
              <a:gd name="connsiteX10" fmla="*/ 370025 w 1021668"/>
              <a:gd name="connsiteY10" fmla="*/ 2114812 h 2222198"/>
              <a:gd name="connsiteX11" fmla="*/ 293825 w 1021668"/>
              <a:gd name="connsiteY11" fmla="*/ 2171962 h 2222198"/>
              <a:gd name="connsiteX12" fmla="*/ 350975 w 1021668"/>
              <a:gd name="connsiteY12" fmla="*/ 2221492 h 2222198"/>
              <a:gd name="connsiteX13" fmla="*/ 453845 w 1021668"/>
              <a:gd name="connsiteY13" fmla="*/ 2133862 h 2222198"/>
              <a:gd name="connsiteX14" fmla="*/ 438605 w 1021668"/>
              <a:gd name="connsiteY14" fmla="*/ 2019562 h 2222198"/>
              <a:gd name="connsiteX15" fmla="*/ 453845 w 1021668"/>
              <a:gd name="connsiteY15" fmla="*/ 1840492 h 2222198"/>
              <a:gd name="connsiteX16" fmla="*/ 446225 w 1021668"/>
              <a:gd name="connsiteY16" fmla="*/ 1585222 h 2222198"/>
              <a:gd name="connsiteX17" fmla="*/ 427175 w 1021668"/>
              <a:gd name="connsiteY17" fmla="*/ 1482352 h 2222198"/>
              <a:gd name="connsiteX18" fmla="*/ 469085 w 1021668"/>
              <a:gd name="connsiteY18" fmla="*/ 1177552 h 2222198"/>
              <a:gd name="connsiteX19" fmla="*/ 503375 w 1021668"/>
              <a:gd name="connsiteY19" fmla="*/ 1314712 h 2222198"/>
              <a:gd name="connsiteX20" fmla="*/ 537665 w 1021668"/>
              <a:gd name="connsiteY20" fmla="*/ 1509022 h 2222198"/>
              <a:gd name="connsiteX21" fmla="*/ 533855 w 1021668"/>
              <a:gd name="connsiteY21" fmla="*/ 1589032 h 2222198"/>
              <a:gd name="connsiteX22" fmla="*/ 522425 w 1021668"/>
              <a:gd name="connsiteY22" fmla="*/ 1760482 h 2222198"/>
              <a:gd name="connsiteX23" fmla="*/ 545285 w 1021668"/>
              <a:gd name="connsiteY23" fmla="*/ 1905262 h 2222198"/>
              <a:gd name="connsiteX24" fmla="*/ 522425 w 1021668"/>
              <a:gd name="connsiteY24" fmla="*/ 2065282 h 2222198"/>
              <a:gd name="connsiteX25" fmla="*/ 526235 w 1021668"/>
              <a:gd name="connsiteY25" fmla="*/ 2152912 h 2222198"/>
              <a:gd name="connsiteX26" fmla="*/ 610055 w 1021668"/>
              <a:gd name="connsiteY26" fmla="*/ 2213872 h 2222198"/>
              <a:gd name="connsiteX27" fmla="*/ 686255 w 1021668"/>
              <a:gd name="connsiteY27" fmla="*/ 2171962 h 2222198"/>
              <a:gd name="connsiteX28" fmla="*/ 598625 w 1021668"/>
              <a:gd name="connsiteY28" fmla="*/ 2095762 h 2222198"/>
              <a:gd name="connsiteX29" fmla="*/ 613865 w 1021668"/>
              <a:gd name="connsiteY29" fmla="*/ 1912882 h 2222198"/>
              <a:gd name="connsiteX30" fmla="*/ 659585 w 1021668"/>
              <a:gd name="connsiteY30" fmla="*/ 1676662 h 2222198"/>
              <a:gd name="connsiteX31" fmla="*/ 655775 w 1021668"/>
              <a:gd name="connsiteY31" fmla="*/ 1478542 h 2222198"/>
              <a:gd name="connsiteX32" fmla="*/ 678635 w 1021668"/>
              <a:gd name="connsiteY32" fmla="*/ 1272802 h 2222198"/>
              <a:gd name="connsiteX33" fmla="*/ 678635 w 1021668"/>
              <a:gd name="connsiteY33" fmla="*/ 1101352 h 2222198"/>
              <a:gd name="connsiteX34" fmla="*/ 602435 w 1021668"/>
              <a:gd name="connsiteY34" fmla="*/ 849892 h 2222198"/>
              <a:gd name="connsiteX35" fmla="*/ 644345 w 1021668"/>
              <a:gd name="connsiteY35" fmla="*/ 686062 h 2222198"/>
              <a:gd name="connsiteX36" fmla="*/ 644345 w 1021668"/>
              <a:gd name="connsiteY36" fmla="*/ 529852 h 2222198"/>
              <a:gd name="connsiteX37" fmla="*/ 728165 w 1021668"/>
              <a:gd name="connsiteY37" fmla="*/ 735592 h 2222198"/>
              <a:gd name="connsiteX38" fmla="*/ 735785 w 1021668"/>
              <a:gd name="connsiteY38" fmla="*/ 853702 h 2222198"/>
              <a:gd name="connsiteX39" fmla="*/ 842465 w 1021668"/>
              <a:gd name="connsiteY39" fmla="*/ 1059442 h 2222198"/>
              <a:gd name="connsiteX40" fmla="*/ 811985 w 1021668"/>
              <a:gd name="connsiteY40" fmla="*/ 1177552 h 2222198"/>
              <a:gd name="connsiteX41" fmla="*/ 811985 w 1021668"/>
              <a:gd name="connsiteY41" fmla="*/ 1249942 h 2222198"/>
              <a:gd name="connsiteX42" fmla="*/ 861515 w 1021668"/>
              <a:gd name="connsiteY42" fmla="*/ 1150882 h 2222198"/>
              <a:gd name="connsiteX43" fmla="*/ 872945 w 1021668"/>
              <a:gd name="connsiteY43" fmla="*/ 1305187 h 2222198"/>
              <a:gd name="connsiteX44" fmla="*/ 891995 w 1021668"/>
              <a:gd name="connsiteY44" fmla="*/ 1303282 h 2222198"/>
              <a:gd name="connsiteX45" fmla="*/ 891995 w 1021668"/>
              <a:gd name="connsiteY45" fmla="*/ 1166122 h 2222198"/>
              <a:gd name="connsiteX46" fmla="*/ 943430 w 1021668"/>
              <a:gd name="connsiteY46" fmla="*/ 1299472 h 2222198"/>
              <a:gd name="connsiteX47" fmla="*/ 956765 w 1021668"/>
              <a:gd name="connsiteY47" fmla="*/ 1284232 h 2222198"/>
              <a:gd name="connsiteX48" fmla="*/ 899615 w 1021668"/>
              <a:gd name="connsiteY48" fmla="*/ 1147072 h 2222198"/>
              <a:gd name="connsiteX49" fmla="*/ 1002485 w 1021668"/>
              <a:gd name="connsiteY49" fmla="*/ 1265182 h 2222198"/>
              <a:gd name="connsiteX50" fmla="*/ 914855 w 1021668"/>
              <a:gd name="connsiteY50" fmla="*/ 1143262 h 2222198"/>
              <a:gd name="connsiteX51" fmla="*/ 1021535 w 1021668"/>
              <a:gd name="connsiteY51" fmla="*/ 1196602 h 2222198"/>
              <a:gd name="connsiteX52" fmla="*/ 888185 w 1021668"/>
              <a:gd name="connsiteY52" fmla="*/ 1059442 h 2222198"/>
              <a:gd name="connsiteX53" fmla="*/ 861515 w 1021668"/>
              <a:gd name="connsiteY53" fmla="*/ 937522 h 2222198"/>
              <a:gd name="connsiteX54" fmla="*/ 796745 w 1021668"/>
              <a:gd name="connsiteY54" fmla="*/ 716542 h 2222198"/>
              <a:gd name="connsiteX55" fmla="*/ 773885 w 1021668"/>
              <a:gd name="connsiteY55" fmla="*/ 503182 h 2222198"/>
              <a:gd name="connsiteX56" fmla="*/ 701495 w 1021668"/>
              <a:gd name="connsiteY56" fmla="*/ 385072 h 2222198"/>
              <a:gd name="connsiteX57" fmla="*/ 583385 w 1021668"/>
              <a:gd name="connsiteY57" fmla="*/ 335542 h 2222198"/>
              <a:gd name="connsiteX58" fmla="*/ 552905 w 1021668"/>
              <a:gd name="connsiteY58" fmla="*/ 263152 h 2222198"/>
              <a:gd name="connsiteX59" fmla="*/ 602435 w 1021668"/>
              <a:gd name="connsiteY59" fmla="*/ 186952 h 2222198"/>
              <a:gd name="connsiteX60" fmla="*/ 613865 w 1021668"/>
              <a:gd name="connsiteY60" fmla="*/ 80272 h 2222198"/>
              <a:gd name="connsiteX61" fmla="*/ 530045 w 1021668"/>
              <a:gd name="connsiteY61" fmla="*/ 4072 h 2222198"/>
              <a:gd name="connsiteX62" fmla="*/ 385265 w 1021668"/>
              <a:gd name="connsiteY62" fmla="*/ 21217 h 2222198"/>
              <a:gd name="connsiteX63" fmla="*/ 350975 w 1021668"/>
              <a:gd name="connsiteY63" fmla="*/ 112657 h 2222198"/>
              <a:gd name="connsiteX64" fmla="*/ 301445 w 1021668"/>
              <a:gd name="connsiteY64" fmla="*/ 175522 h 2222198"/>
              <a:gd name="connsiteX65" fmla="*/ 352880 w 1021668"/>
              <a:gd name="connsiteY65" fmla="*/ 186952 h 2222198"/>
              <a:gd name="connsiteX66" fmla="*/ 343355 w 1021668"/>
              <a:gd name="connsiteY66" fmla="*/ 228862 h 2222198"/>
              <a:gd name="connsiteX67" fmla="*/ 370025 w 1021668"/>
              <a:gd name="connsiteY67" fmla="*/ 274582 h 2222198"/>
              <a:gd name="connsiteX68" fmla="*/ 421460 w 1021668"/>
              <a:gd name="connsiteY68" fmla="*/ 266962 h 2222198"/>
              <a:gd name="connsiteX69" fmla="*/ 453845 w 1021668"/>
              <a:gd name="connsiteY69" fmla="*/ 308872 h 2222198"/>
              <a:gd name="connsiteX70" fmla="*/ 316685 w 1021668"/>
              <a:gd name="connsiteY70" fmla="*/ 377452 h 2222198"/>
              <a:gd name="connsiteX71" fmla="*/ 225245 w 1021668"/>
              <a:gd name="connsiteY71" fmla="*/ 426982 h 2222198"/>
              <a:gd name="connsiteX72" fmla="*/ 164285 w 1021668"/>
              <a:gd name="connsiteY72" fmla="*/ 739402 h 2222198"/>
              <a:gd name="connsiteX73" fmla="*/ 129995 w 1021668"/>
              <a:gd name="connsiteY73" fmla="*/ 815602 h 2222198"/>
              <a:gd name="connsiteX74" fmla="*/ 80465 w 1021668"/>
              <a:gd name="connsiteY74" fmla="*/ 1040392 h 2222198"/>
              <a:gd name="connsiteX75" fmla="*/ 30935 w 1021668"/>
              <a:gd name="connsiteY75" fmla="*/ 1116592 h 2222198"/>
              <a:gd name="connsiteX76" fmla="*/ 455 w 1021668"/>
              <a:gd name="connsiteY76" fmla="*/ 1246132 h 2222198"/>
              <a:gd name="connsiteX77" fmla="*/ 53795 w 1021668"/>
              <a:gd name="connsiteY77" fmla="*/ 1169932 h 2222198"/>
              <a:gd name="connsiteX78" fmla="*/ 19505 w 1021668"/>
              <a:gd name="connsiteY78" fmla="*/ 1303282 h 2222198"/>
              <a:gd name="connsiteX79" fmla="*/ 69035 w 1021668"/>
              <a:gd name="connsiteY79" fmla="*/ 1185172 h 2222198"/>
              <a:gd name="connsiteX80" fmla="*/ 65225 w 1021668"/>
              <a:gd name="connsiteY80" fmla="*/ 1333762 h 2222198"/>
              <a:gd name="connsiteX81" fmla="*/ 84275 w 1021668"/>
              <a:gd name="connsiteY81" fmla="*/ 1196602 h 2222198"/>
              <a:gd name="connsiteX82" fmla="*/ 107135 w 1021668"/>
              <a:gd name="connsiteY82" fmla="*/ 1318522 h 2222198"/>
              <a:gd name="connsiteX83" fmla="*/ 91895 w 1021668"/>
              <a:gd name="connsiteY83" fmla="*/ 1173742 h 2222198"/>
              <a:gd name="connsiteX84" fmla="*/ 118565 w 1021668"/>
              <a:gd name="connsiteY84" fmla="*/ 1158502 h 2222198"/>
              <a:gd name="connsiteX85" fmla="*/ 156665 w 1021668"/>
              <a:gd name="connsiteY85" fmla="*/ 1238512 h 2222198"/>
              <a:gd name="connsiteX86" fmla="*/ 141425 w 1021668"/>
              <a:gd name="connsiteY86" fmla="*/ 1131832 h 2222198"/>
              <a:gd name="connsiteX87" fmla="*/ 122375 w 1021668"/>
              <a:gd name="connsiteY87" fmla="*/ 1074682 h 2222198"/>
              <a:gd name="connsiteX88" fmla="*/ 194765 w 1021668"/>
              <a:gd name="connsiteY88" fmla="*/ 933712 h 2222198"/>
              <a:gd name="connsiteX89" fmla="*/ 251915 w 1021668"/>
              <a:gd name="connsiteY89" fmla="*/ 743212 h 2222198"/>
              <a:gd name="connsiteX90" fmla="*/ 320495 w 1021668"/>
              <a:gd name="connsiteY90" fmla="*/ 506992 h 2222198"/>
              <a:gd name="connsiteX0" fmla="*/ 320495 w 1021667"/>
              <a:gd name="connsiteY0" fmla="*/ 506992 h 2222198"/>
              <a:gd name="connsiteX1" fmla="*/ 335735 w 1021667"/>
              <a:gd name="connsiteY1" fmla="*/ 716542 h 2222198"/>
              <a:gd name="connsiteX2" fmla="*/ 362405 w 1021667"/>
              <a:gd name="connsiteY2" fmla="*/ 796552 h 2222198"/>
              <a:gd name="connsiteX3" fmla="*/ 335735 w 1021667"/>
              <a:gd name="connsiteY3" fmla="*/ 960382 h 2222198"/>
              <a:gd name="connsiteX4" fmla="*/ 309065 w 1021667"/>
              <a:gd name="connsiteY4" fmla="*/ 1048012 h 2222198"/>
              <a:gd name="connsiteX5" fmla="*/ 297635 w 1021667"/>
              <a:gd name="connsiteY5" fmla="*/ 1223272 h 2222198"/>
              <a:gd name="connsiteX6" fmla="*/ 324305 w 1021667"/>
              <a:gd name="connsiteY6" fmla="*/ 1448062 h 2222198"/>
              <a:gd name="connsiteX7" fmla="*/ 331925 w 1021667"/>
              <a:gd name="connsiteY7" fmla="*/ 1646182 h 2222198"/>
              <a:gd name="connsiteX8" fmla="*/ 320495 w 1021667"/>
              <a:gd name="connsiteY8" fmla="*/ 1787152 h 2222198"/>
              <a:gd name="connsiteX9" fmla="*/ 373835 w 1021667"/>
              <a:gd name="connsiteY9" fmla="*/ 2053852 h 2222198"/>
              <a:gd name="connsiteX10" fmla="*/ 370025 w 1021667"/>
              <a:gd name="connsiteY10" fmla="*/ 2114812 h 2222198"/>
              <a:gd name="connsiteX11" fmla="*/ 293825 w 1021667"/>
              <a:gd name="connsiteY11" fmla="*/ 2171962 h 2222198"/>
              <a:gd name="connsiteX12" fmla="*/ 350975 w 1021667"/>
              <a:gd name="connsiteY12" fmla="*/ 2221492 h 2222198"/>
              <a:gd name="connsiteX13" fmla="*/ 453845 w 1021667"/>
              <a:gd name="connsiteY13" fmla="*/ 2133862 h 2222198"/>
              <a:gd name="connsiteX14" fmla="*/ 438605 w 1021667"/>
              <a:gd name="connsiteY14" fmla="*/ 2019562 h 2222198"/>
              <a:gd name="connsiteX15" fmla="*/ 453845 w 1021667"/>
              <a:gd name="connsiteY15" fmla="*/ 1840492 h 2222198"/>
              <a:gd name="connsiteX16" fmla="*/ 446225 w 1021667"/>
              <a:gd name="connsiteY16" fmla="*/ 1585222 h 2222198"/>
              <a:gd name="connsiteX17" fmla="*/ 427175 w 1021667"/>
              <a:gd name="connsiteY17" fmla="*/ 1482352 h 2222198"/>
              <a:gd name="connsiteX18" fmla="*/ 469085 w 1021667"/>
              <a:gd name="connsiteY18" fmla="*/ 1177552 h 2222198"/>
              <a:gd name="connsiteX19" fmla="*/ 503375 w 1021667"/>
              <a:gd name="connsiteY19" fmla="*/ 1314712 h 2222198"/>
              <a:gd name="connsiteX20" fmla="*/ 537665 w 1021667"/>
              <a:gd name="connsiteY20" fmla="*/ 1509022 h 2222198"/>
              <a:gd name="connsiteX21" fmla="*/ 533855 w 1021667"/>
              <a:gd name="connsiteY21" fmla="*/ 1589032 h 2222198"/>
              <a:gd name="connsiteX22" fmla="*/ 522425 w 1021667"/>
              <a:gd name="connsiteY22" fmla="*/ 1760482 h 2222198"/>
              <a:gd name="connsiteX23" fmla="*/ 545285 w 1021667"/>
              <a:gd name="connsiteY23" fmla="*/ 1905262 h 2222198"/>
              <a:gd name="connsiteX24" fmla="*/ 522425 w 1021667"/>
              <a:gd name="connsiteY24" fmla="*/ 2065282 h 2222198"/>
              <a:gd name="connsiteX25" fmla="*/ 526235 w 1021667"/>
              <a:gd name="connsiteY25" fmla="*/ 2152912 h 2222198"/>
              <a:gd name="connsiteX26" fmla="*/ 610055 w 1021667"/>
              <a:gd name="connsiteY26" fmla="*/ 2213872 h 2222198"/>
              <a:gd name="connsiteX27" fmla="*/ 686255 w 1021667"/>
              <a:gd name="connsiteY27" fmla="*/ 2171962 h 2222198"/>
              <a:gd name="connsiteX28" fmla="*/ 598625 w 1021667"/>
              <a:gd name="connsiteY28" fmla="*/ 2095762 h 2222198"/>
              <a:gd name="connsiteX29" fmla="*/ 613865 w 1021667"/>
              <a:gd name="connsiteY29" fmla="*/ 1912882 h 2222198"/>
              <a:gd name="connsiteX30" fmla="*/ 659585 w 1021667"/>
              <a:gd name="connsiteY30" fmla="*/ 1676662 h 2222198"/>
              <a:gd name="connsiteX31" fmla="*/ 655775 w 1021667"/>
              <a:gd name="connsiteY31" fmla="*/ 1478542 h 2222198"/>
              <a:gd name="connsiteX32" fmla="*/ 678635 w 1021667"/>
              <a:gd name="connsiteY32" fmla="*/ 1272802 h 2222198"/>
              <a:gd name="connsiteX33" fmla="*/ 678635 w 1021667"/>
              <a:gd name="connsiteY33" fmla="*/ 1101352 h 2222198"/>
              <a:gd name="connsiteX34" fmla="*/ 602435 w 1021667"/>
              <a:gd name="connsiteY34" fmla="*/ 849892 h 2222198"/>
              <a:gd name="connsiteX35" fmla="*/ 644345 w 1021667"/>
              <a:gd name="connsiteY35" fmla="*/ 686062 h 2222198"/>
              <a:gd name="connsiteX36" fmla="*/ 644345 w 1021667"/>
              <a:gd name="connsiteY36" fmla="*/ 529852 h 2222198"/>
              <a:gd name="connsiteX37" fmla="*/ 728165 w 1021667"/>
              <a:gd name="connsiteY37" fmla="*/ 735592 h 2222198"/>
              <a:gd name="connsiteX38" fmla="*/ 735785 w 1021667"/>
              <a:gd name="connsiteY38" fmla="*/ 853702 h 2222198"/>
              <a:gd name="connsiteX39" fmla="*/ 842465 w 1021667"/>
              <a:gd name="connsiteY39" fmla="*/ 1059442 h 2222198"/>
              <a:gd name="connsiteX40" fmla="*/ 811985 w 1021667"/>
              <a:gd name="connsiteY40" fmla="*/ 1177552 h 2222198"/>
              <a:gd name="connsiteX41" fmla="*/ 811985 w 1021667"/>
              <a:gd name="connsiteY41" fmla="*/ 1249942 h 2222198"/>
              <a:gd name="connsiteX42" fmla="*/ 861515 w 1021667"/>
              <a:gd name="connsiteY42" fmla="*/ 1150882 h 2222198"/>
              <a:gd name="connsiteX43" fmla="*/ 872945 w 1021667"/>
              <a:gd name="connsiteY43" fmla="*/ 1305187 h 2222198"/>
              <a:gd name="connsiteX44" fmla="*/ 891995 w 1021667"/>
              <a:gd name="connsiteY44" fmla="*/ 1303282 h 2222198"/>
              <a:gd name="connsiteX45" fmla="*/ 891995 w 1021667"/>
              <a:gd name="connsiteY45" fmla="*/ 1166122 h 2222198"/>
              <a:gd name="connsiteX46" fmla="*/ 943430 w 1021667"/>
              <a:gd name="connsiteY46" fmla="*/ 1299472 h 2222198"/>
              <a:gd name="connsiteX47" fmla="*/ 956765 w 1021667"/>
              <a:gd name="connsiteY47" fmla="*/ 1284232 h 2222198"/>
              <a:gd name="connsiteX48" fmla="*/ 899615 w 1021667"/>
              <a:gd name="connsiteY48" fmla="*/ 1147072 h 2222198"/>
              <a:gd name="connsiteX49" fmla="*/ 1002485 w 1021667"/>
              <a:gd name="connsiteY49" fmla="*/ 1265182 h 2222198"/>
              <a:gd name="connsiteX50" fmla="*/ 1008200 w 1021667"/>
              <a:gd name="connsiteY50" fmla="*/ 1249942 h 2222198"/>
              <a:gd name="connsiteX51" fmla="*/ 914855 w 1021667"/>
              <a:gd name="connsiteY51" fmla="*/ 1143262 h 2222198"/>
              <a:gd name="connsiteX52" fmla="*/ 1021535 w 1021667"/>
              <a:gd name="connsiteY52" fmla="*/ 1196602 h 2222198"/>
              <a:gd name="connsiteX53" fmla="*/ 888185 w 1021667"/>
              <a:gd name="connsiteY53" fmla="*/ 1059442 h 2222198"/>
              <a:gd name="connsiteX54" fmla="*/ 861515 w 1021667"/>
              <a:gd name="connsiteY54" fmla="*/ 937522 h 2222198"/>
              <a:gd name="connsiteX55" fmla="*/ 796745 w 1021667"/>
              <a:gd name="connsiteY55" fmla="*/ 716542 h 2222198"/>
              <a:gd name="connsiteX56" fmla="*/ 773885 w 1021667"/>
              <a:gd name="connsiteY56" fmla="*/ 503182 h 2222198"/>
              <a:gd name="connsiteX57" fmla="*/ 701495 w 1021667"/>
              <a:gd name="connsiteY57" fmla="*/ 385072 h 2222198"/>
              <a:gd name="connsiteX58" fmla="*/ 583385 w 1021667"/>
              <a:gd name="connsiteY58" fmla="*/ 335542 h 2222198"/>
              <a:gd name="connsiteX59" fmla="*/ 552905 w 1021667"/>
              <a:gd name="connsiteY59" fmla="*/ 263152 h 2222198"/>
              <a:gd name="connsiteX60" fmla="*/ 602435 w 1021667"/>
              <a:gd name="connsiteY60" fmla="*/ 186952 h 2222198"/>
              <a:gd name="connsiteX61" fmla="*/ 613865 w 1021667"/>
              <a:gd name="connsiteY61" fmla="*/ 80272 h 2222198"/>
              <a:gd name="connsiteX62" fmla="*/ 530045 w 1021667"/>
              <a:gd name="connsiteY62" fmla="*/ 4072 h 2222198"/>
              <a:gd name="connsiteX63" fmla="*/ 385265 w 1021667"/>
              <a:gd name="connsiteY63" fmla="*/ 21217 h 2222198"/>
              <a:gd name="connsiteX64" fmla="*/ 350975 w 1021667"/>
              <a:gd name="connsiteY64" fmla="*/ 112657 h 2222198"/>
              <a:gd name="connsiteX65" fmla="*/ 301445 w 1021667"/>
              <a:gd name="connsiteY65" fmla="*/ 175522 h 2222198"/>
              <a:gd name="connsiteX66" fmla="*/ 352880 w 1021667"/>
              <a:gd name="connsiteY66" fmla="*/ 186952 h 2222198"/>
              <a:gd name="connsiteX67" fmla="*/ 343355 w 1021667"/>
              <a:gd name="connsiteY67" fmla="*/ 228862 h 2222198"/>
              <a:gd name="connsiteX68" fmla="*/ 370025 w 1021667"/>
              <a:gd name="connsiteY68" fmla="*/ 274582 h 2222198"/>
              <a:gd name="connsiteX69" fmla="*/ 421460 w 1021667"/>
              <a:gd name="connsiteY69" fmla="*/ 266962 h 2222198"/>
              <a:gd name="connsiteX70" fmla="*/ 453845 w 1021667"/>
              <a:gd name="connsiteY70" fmla="*/ 308872 h 2222198"/>
              <a:gd name="connsiteX71" fmla="*/ 316685 w 1021667"/>
              <a:gd name="connsiteY71" fmla="*/ 377452 h 2222198"/>
              <a:gd name="connsiteX72" fmla="*/ 225245 w 1021667"/>
              <a:gd name="connsiteY72" fmla="*/ 426982 h 2222198"/>
              <a:gd name="connsiteX73" fmla="*/ 164285 w 1021667"/>
              <a:gd name="connsiteY73" fmla="*/ 739402 h 2222198"/>
              <a:gd name="connsiteX74" fmla="*/ 129995 w 1021667"/>
              <a:gd name="connsiteY74" fmla="*/ 815602 h 2222198"/>
              <a:gd name="connsiteX75" fmla="*/ 80465 w 1021667"/>
              <a:gd name="connsiteY75" fmla="*/ 1040392 h 2222198"/>
              <a:gd name="connsiteX76" fmla="*/ 30935 w 1021667"/>
              <a:gd name="connsiteY76" fmla="*/ 1116592 h 2222198"/>
              <a:gd name="connsiteX77" fmla="*/ 455 w 1021667"/>
              <a:gd name="connsiteY77" fmla="*/ 1246132 h 2222198"/>
              <a:gd name="connsiteX78" fmla="*/ 53795 w 1021667"/>
              <a:gd name="connsiteY78" fmla="*/ 1169932 h 2222198"/>
              <a:gd name="connsiteX79" fmla="*/ 19505 w 1021667"/>
              <a:gd name="connsiteY79" fmla="*/ 1303282 h 2222198"/>
              <a:gd name="connsiteX80" fmla="*/ 69035 w 1021667"/>
              <a:gd name="connsiteY80" fmla="*/ 1185172 h 2222198"/>
              <a:gd name="connsiteX81" fmla="*/ 65225 w 1021667"/>
              <a:gd name="connsiteY81" fmla="*/ 1333762 h 2222198"/>
              <a:gd name="connsiteX82" fmla="*/ 84275 w 1021667"/>
              <a:gd name="connsiteY82" fmla="*/ 1196602 h 2222198"/>
              <a:gd name="connsiteX83" fmla="*/ 107135 w 1021667"/>
              <a:gd name="connsiteY83" fmla="*/ 1318522 h 2222198"/>
              <a:gd name="connsiteX84" fmla="*/ 91895 w 1021667"/>
              <a:gd name="connsiteY84" fmla="*/ 1173742 h 2222198"/>
              <a:gd name="connsiteX85" fmla="*/ 118565 w 1021667"/>
              <a:gd name="connsiteY85" fmla="*/ 1158502 h 2222198"/>
              <a:gd name="connsiteX86" fmla="*/ 156665 w 1021667"/>
              <a:gd name="connsiteY86" fmla="*/ 1238512 h 2222198"/>
              <a:gd name="connsiteX87" fmla="*/ 141425 w 1021667"/>
              <a:gd name="connsiteY87" fmla="*/ 1131832 h 2222198"/>
              <a:gd name="connsiteX88" fmla="*/ 122375 w 1021667"/>
              <a:gd name="connsiteY88" fmla="*/ 1074682 h 2222198"/>
              <a:gd name="connsiteX89" fmla="*/ 194765 w 1021667"/>
              <a:gd name="connsiteY89" fmla="*/ 933712 h 2222198"/>
              <a:gd name="connsiteX90" fmla="*/ 251915 w 1021667"/>
              <a:gd name="connsiteY90" fmla="*/ 743212 h 2222198"/>
              <a:gd name="connsiteX91" fmla="*/ 320495 w 1021667"/>
              <a:gd name="connsiteY91" fmla="*/ 506992 h 2222198"/>
              <a:gd name="connsiteX0" fmla="*/ 320495 w 1029280"/>
              <a:gd name="connsiteY0" fmla="*/ 506992 h 2222198"/>
              <a:gd name="connsiteX1" fmla="*/ 335735 w 1029280"/>
              <a:gd name="connsiteY1" fmla="*/ 716542 h 2222198"/>
              <a:gd name="connsiteX2" fmla="*/ 362405 w 1029280"/>
              <a:gd name="connsiteY2" fmla="*/ 796552 h 2222198"/>
              <a:gd name="connsiteX3" fmla="*/ 335735 w 1029280"/>
              <a:gd name="connsiteY3" fmla="*/ 960382 h 2222198"/>
              <a:gd name="connsiteX4" fmla="*/ 309065 w 1029280"/>
              <a:gd name="connsiteY4" fmla="*/ 1048012 h 2222198"/>
              <a:gd name="connsiteX5" fmla="*/ 297635 w 1029280"/>
              <a:gd name="connsiteY5" fmla="*/ 1223272 h 2222198"/>
              <a:gd name="connsiteX6" fmla="*/ 324305 w 1029280"/>
              <a:gd name="connsiteY6" fmla="*/ 1448062 h 2222198"/>
              <a:gd name="connsiteX7" fmla="*/ 331925 w 1029280"/>
              <a:gd name="connsiteY7" fmla="*/ 1646182 h 2222198"/>
              <a:gd name="connsiteX8" fmla="*/ 320495 w 1029280"/>
              <a:gd name="connsiteY8" fmla="*/ 1787152 h 2222198"/>
              <a:gd name="connsiteX9" fmla="*/ 373835 w 1029280"/>
              <a:gd name="connsiteY9" fmla="*/ 2053852 h 2222198"/>
              <a:gd name="connsiteX10" fmla="*/ 370025 w 1029280"/>
              <a:gd name="connsiteY10" fmla="*/ 2114812 h 2222198"/>
              <a:gd name="connsiteX11" fmla="*/ 293825 w 1029280"/>
              <a:gd name="connsiteY11" fmla="*/ 2171962 h 2222198"/>
              <a:gd name="connsiteX12" fmla="*/ 350975 w 1029280"/>
              <a:gd name="connsiteY12" fmla="*/ 2221492 h 2222198"/>
              <a:gd name="connsiteX13" fmla="*/ 453845 w 1029280"/>
              <a:gd name="connsiteY13" fmla="*/ 2133862 h 2222198"/>
              <a:gd name="connsiteX14" fmla="*/ 438605 w 1029280"/>
              <a:gd name="connsiteY14" fmla="*/ 2019562 h 2222198"/>
              <a:gd name="connsiteX15" fmla="*/ 453845 w 1029280"/>
              <a:gd name="connsiteY15" fmla="*/ 1840492 h 2222198"/>
              <a:gd name="connsiteX16" fmla="*/ 446225 w 1029280"/>
              <a:gd name="connsiteY16" fmla="*/ 1585222 h 2222198"/>
              <a:gd name="connsiteX17" fmla="*/ 427175 w 1029280"/>
              <a:gd name="connsiteY17" fmla="*/ 1482352 h 2222198"/>
              <a:gd name="connsiteX18" fmla="*/ 469085 w 1029280"/>
              <a:gd name="connsiteY18" fmla="*/ 1177552 h 2222198"/>
              <a:gd name="connsiteX19" fmla="*/ 503375 w 1029280"/>
              <a:gd name="connsiteY19" fmla="*/ 1314712 h 2222198"/>
              <a:gd name="connsiteX20" fmla="*/ 537665 w 1029280"/>
              <a:gd name="connsiteY20" fmla="*/ 1509022 h 2222198"/>
              <a:gd name="connsiteX21" fmla="*/ 533855 w 1029280"/>
              <a:gd name="connsiteY21" fmla="*/ 1589032 h 2222198"/>
              <a:gd name="connsiteX22" fmla="*/ 522425 w 1029280"/>
              <a:gd name="connsiteY22" fmla="*/ 1760482 h 2222198"/>
              <a:gd name="connsiteX23" fmla="*/ 545285 w 1029280"/>
              <a:gd name="connsiteY23" fmla="*/ 1905262 h 2222198"/>
              <a:gd name="connsiteX24" fmla="*/ 522425 w 1029280"/>
              <a:gd name="connsiteY24" fmla="*/ 2065282 h 2222198"/>
              <a:gd name="connsiteX25" fmla="*/ 526235 w 1029280"/>
              <a:gd name="connsiteY25" fmla="*/ 2152912 h 2222198"/>
              <a:gd name="connsiteX26" fmla="*/ 610055 w 1029280"/>
              <a:gd name="connsiteY26" fmla="*/ 2213872 h 2222198"/>
              <a:gd name="connsiteX27" fmla="*/ 686255 w 1029280"/>
              <a:gd name="connsiteY27" fmla="*/ 2171962 h 2222198"/>
              <a:gd name="connsiteX28" fmla="*/ 598625 w 1029280"/>
              <a:gd name="connsiteY28" fmla="*/ 2095762 h 2222198"/>
              <a:gd name="connsiteX29" fmla="*/ 613865 w 1029280"/>
              <a:gd name="connsiteY29" fmla="*/ 1912882 h 2222198"/>
              <a:gd name="connsiteX30" fmla="*/ 659585 w 1029280"/>
              <a:gd name="connsiteY30" fmla="*/ 1676662 h 2222198"/>
              <a:gd name="connsiteX31" fmla="*/ 655775 w 1029280"/>
              <a:gd name="connsiteY31" fmla="*/ 1478542 h 2222198"/>
              <a:gd name="connsiteX32" fmla="*/ 678635 w 1029280"/>
              <a:gd name="connsiteY32" fmla="*/ 1272802 h 2222198"/>
              <a:gd name="connsiteX33" fmla="*/ 678635 w 1029280"/>
              <a:gd name="connsiteY33" fmla="*/ 1101352 h 2222198"/>
              <a:gd name="connsiteX34" fmla="*/ 602435 w 1029280"/>
              <a:gd name="connsiteY34" fmla="*/ 849892 h 2222198"/>
              <a:gd name="connsiteX35" fmla="*/ 644345 w 1029280"/>
              <a:gd name="connsiteY35" fmla="*/ 686062 h 2222198"/>
              <a:gd name="connsiteX36" fmla="*/ 644345 w 1029280"/>
              <a:gd name="connsiteY36" fmla="*/ 529852 h 2222198"/>
              <a:gd name="connsiteX37" fmla="*/ 728165 w 1029280"/>
              <a:gd name="connsiteY37" fmla="*/ 735592 h 2222198"/>
              <a:gd name="connsiteX38" fmla="*/ 735785 w 1029280"/>
              <a:gd name="connsiteY38" fmla="*/ 853702 h 2222198"/>
              <a:gd name="connsiteX39" fmla="*/ 842465 w 1029280"/>
              <a:gd name="connsiteY39" fmla="*/ 1059442 h 2222198"/>
              <a:gd name="connsiteX40" fmla="*/ 811985 w 1029280"/>
              <a:gd name="connsiteY40" fmla="*/ 1177552 h 2222198"/>
              <a:gd name="connsiteX41" fmla="*/ 811985 w 1029280"/>
              <a:gd name="connsiteY41" fmla="*/ 1249942 h 2222198"/>
              <a:gd name="connsiteX42" fmla="*/ 861515 w 1029280"/>
              <a:gd name="connsiteY42" fmla="*/ 1150882 h 2222198"/>
              <a:gd name="connsiteX43" fmla="*/ 872945 w 1029280"/>
              <a:gd name="connsiteY43" fmla="*/ 1305187 h 2222198"/>
              <a:gd name="connsiteX44" fmla="*/ 891995 w 1029280"/>
              <a:gd name="connsiteY44" fmla="*/ 1303282 h 2222198"/>
              <a:gd name="connsiteX45" fmla="*/ 891995 w 1029280"/>
              <a:gd name="connsiteY45" fmla="*/ 1166122 h 2222198"/>
              <a:gd name="connsiteX46" fmla="*/ 943430 w 1029280"/>
              <a:gd name="connsiteY46" fmla="*/ 1299472 h 2222198"/>
              <a:gd name="connsiteX47" fmla="*/ 956765 w 1029280"/>
              <a:gd name="connsiteY47" fmla="*/ 1284232 h 2222198"/>
              <a:gd name="connsiteX48" fmla="*/ 899615 w 1029280"/>
              <a:gd name="connsiteY48" fmla="*/ 1147072 h 2222198"/>
              <a:gd name="connsiteX49" fmla="*/ 1002485 w 1029280"/>
              <a:gd name="connsiteY49" fmla="*/ 1265182 h 2222198"/>
              <a:gd name="connsiteX50" fmla="*/ 1008200 w 1029280"/>
              <a:gd name="connsiteY50" fmla="*/ 1249942 h 2222198"/>
              <a:gd name="connsiteX51" fmla="*/ 914855 w 1029280"/>
              <a:gd name="connsiteY51" fmla="*/ 1143262 h 2222198"/>
              <a:gd name="connsiteX52" fmla="*/ 1029155 w 1029280"/>
              <a:gd name="connsiteY52" fmla="*/ 1217557 h 2222198"/>
              <a:gd name="connsiteX53" fmla="*/ 888185 w 1029280"/>
              <a:gd name="connsiteY53" fmla="*/ 1059442 h 2222198"/>
              <a:gd name="connsiteX54" fmla="*/ 861515 w 1029280"/>
              <a:gd name="connsiteY54" fmla="*/ 937522 h 2222198"/>
              <a:gd name="connsiteX55" fmla="*/ 796745 w 1029280"/>
              <a:gd name="connsiteY55" fmla="*/ 716542 h 2222198"/>
              <a:gd name="connsiteX56" fmla="*/ 773885 w 1029280"/>
              <a:gd name="connsiteY56" fmla="*/ 503182 h 2222198"/>
              <a:gd name="connsiteX57" fmla="*/ 701495 w 1029280"/>
              <a:gd name="connsiteY57" fmla="*/ 385072 h 2222198"/>
              <a:gd name="connsiteX58" fmla="*/ 583385 w 1029280"/>
              <a:gd name="connsiteY58" fmla="*/ 335542 h 2222198"/>
              <a:gd name="connsiteX59" fmla="*/ 552905 w 1029280"/>
              <a:gd name="connsiteY59" fmla="*/ 263152 h 2222198"/>
              <a:gd name="connsiteX60" fmla="*/ 602435 w 1029280"/>
              <a:gd name="connsiteY60" fmla="*/ 186952 h 2222198"/>
              <a:gd name="connsiteX61" fmla="*/ 613865 w 1029280"/>
              <a:gd name="connsiteY61" fmla="*/ 80272 h 2222198"/>
              <a:gd name="connsiteX62" fmla="*/ 530045 w 1029280"/>
              <a:gd name="connsiteY62" fmla="*/ 4072 h 2222198"/>
              <a:gd name="connsiteX63" fmla="*/ 385265 w 1029280"/>
              <a:gd name="connsiteY63" fmla="*/ 21217 h 2222198"/>
              <a:gd name="connsiteX64" fmla="*/ 350975 w 1029280"/>
              <a:gd name="connsiteY64" fmla="*/ 112657 h 2222198"/>
              <a:gd name="connsiteX65" fmla="*/ 301445 w 1029280"/>
              <a:gd name="connsiteY65" fmla="*/ 175522 h 2222198"/>
              <a:gd name="connsiteX66" fmla="*/ 352880 w 1029280"/>
              <a:gd name="connsiteY66" fmla="*/ 186952 h 2222198"/>
              <a:gd name="connsiteX67" fmla="*/ 343355 w 1029280"/>
              <a:gd name="connsiteY67" fmla="*/ 228862 h 2222198"/>
              <a:gd name="connsiteX68" fmla="*/ 370025 w 1029280"/>
              <a:gd name="connsiteY68" fmla="*/ 274582 h 2222198"/>
              <a:gd name="connsiteX69" fmla="*/ 421460 w 1029280"/>
              <a:gd name="connsiteY69" fmla="*/ 266962 h 2222198"/>
              <a:gd name="connsiteX70" fmla="*/ 453845 w 1029280"/>
              <a:gd name="connsiteY70" fmla="*/ 308872 h 2222198"/>
              <a:gd name="connsiteX71" fmla="*/ 316685 w 1029280"/>
              <a:gd name="connsiteY71" fmla="*/ 377452 h 2222198"/>
              <a:gd name="connsiteX72" fmla="*/ 225245 w 1029280"/>
              <a:gd name="connsiteY72" fmla="*/ 426982 h 2222198"/>
              <a:gd name="connsiteX73" fmla="*/ 164285 w 1029280"/>
              <a:gd name="connsiteY73" fmla="*/ 739402 h 2222198"/>
              <a:gd name="connsiteX74" fmla="*/ 129995 w 1029280"/>
              <a:gd name="connsiteY74" fmla="*/ 815602 h 2222198"/>
              <a:gd name="connsiteX75" fmla="*/ 80465 w 1029280"/>
              <a:gd name="connsiteY75" fmla="*/ 1040392 h 2222198"/>
              <a:gd name="connsiteX76" fmla="*/ 30935 w 1029280"/>
              <a:gd name="connsiteY76" fmla="*/ 1116592 h 2222198"/>
              <a:gd name="connsiteX77" fmla="*/ 455 w 1029280"/>
              <a:gd name="connsiteY77" fmla="*/ 1246132 h 2222198"/>
              <a:gd name="connsiteX78" fmla="*/ 53795 w 1029280"/>
              <a:gd name="connsiteY78" fmla="*/ 1169932 h 2222198"/>
              <a:gd name="connsiteX79" fmla="*/ 19505 w 1029280"/>
              <a:gd name="connsiteY79" fmla="*/ 1303282 h 2222198"/>
              <a:gd name="connsiteX80" fmla="*/ 69035 w 1029280"/>
              <a:gd name="connsiteY80" fmla="*/ 1185172 h 2222198"/>
              <a:gd name="connsiteX81" fmla="*/ 65225 w 1029280"/>
              <a:gd name="connsiteY81" fmla="*/ 1333762 h 2222198"/>
              <a:gd name="connsiteX82" fmla="*/ 84275 w 1029280"/>
              <a:gd name="connsiteY82" fmla="*/ 1196602 h 2222198"/>
              <a:gd name="connsiteX83" fmla="*/ 107135 w 1029280"/>
              <a:gd name="connsiteY83" fmla="*/ 1318522 h 2222198"/>
              <a:gd name="connsiteX84" fmla="*/ 91895 w 1029280"/>
              <a:gd name="connsiteY84" fmla="*/ 1173742 h 2222198"/>
              <a:gd name="connsiteX85" fmla="*/ 118565 w 1029280"/>
              <a:gd name="connsiteY85" fmla="*/ 1158502 h 2222198"/>
              <a:gd name="connsiteX86" fmla="*/ 156665 w 1029280"/>
              <a:gd name="connsiteY86" fmla="*/ 1238512 h 2222198"/>
              <a:gd name="connsiteX87" fmla="*/ 141425 w 1029280"/>
              <a:gd name="connsiteY87" fmla="*/ 1131832 h 2222198"/>
              <a:gd name="connsiteX88" fmla="*/ 122375 w 1029280"/>
              <a:gd name="connsiteY88" fmla="*/ 1074682 h 2222198"/>
              <a:gd name="connsiteX89" fmla="*/ 194765 w 1029280"/>
              <a:gd name="connsiteY89" fmla="*/ 933712 h 2222198"/>
              <a:gd name="connsiteX90" fmla="*/ 251915 w 1029280"/>
              <a:gd name="connsiteY90" fmla="*/ 743212 h 2222198"/>
              <a:gd name="connsiteX91" fmla="*/ 320495 w 1029280"/>
              <a:gd name="connsiteY91"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91895 w 1033649"/>
              <a:gd name="connsiteY85" fmla="*/ 1173742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107135 w 1033649"/>
              <a:gd name="connsiteY84" fmla="*/ 1318522 h 2222198"/>
              <a:gd name="connsiteX85" fmla="*/ 107135 w 1033649"/>
              <a:gd name="connsiteY85" fmla="*/ 1183267 h 2222198"/>
              <a:gd name="connsiteX86" fmla="*/ 118565 w 1033649"/>
              <a:gd name="connsiteY86" fmla="*/ 1158502 h 2222198"/>
              <a:gd name="connsiteX87" fmla="*/ 156665 w 1033649"/>
              <a:gd name="connsiteY87" fmla="*/ 1238512 h 2222198"/>
              <a:gd name="connsiteX88" fmla="*/ 141425 w 1033649"/>
              <a:gd name="connsiteY88" fmla="*/ 1131832 h 2222198"/>
              <a:gd name="connsiteX89" fmla="*/ 122375 w 1033649"/>
              <a:gd name="connsiteY89" fmla="*/ 1074682 h 2222198"/>
              <a:gd name="connsiteX90" fmla="*/ 194765 w 1033649"/>
              <a:gd name="connsiteY90" fmla="*/ 933712 h 2222198"/>
              <a:gd name="connsiteX91" fmla="*/ 251915 w 1033649"/>
              <a:gd name="connsiteY91" fmla="*/ 743212 h 2222198"/>
              <a:gd name="connsiteX92" fmla="*/ 320495 w 1033649"/>
              <a:gd name="connsiteY92"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888185 w 1033649"/>
              <a:gd name="connsiteY54" fmla="*/ 1059442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4345 w 1033649"/>
              <a:gd name="connsiteY35" fmla="*/ 686062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62405 w 1033649"/>
              <a:gd name="connsiteY2" fmla="*/ 796552 h 2222198"/>
              <a:gd name="connsiteX3" fmla="*/ 335735 w 1033649"/>
              <a:gd name="connsiteY3" fmla="*/ 960382 h 2222198"/>
              <a:gd name="connsiteX4" fmla="*/ 309065 w 1033649"/>
              <a:gd name="connsiteY4" fmla="*/ 1048012 h 2222198"/>
              <a:gd name="connsiteX5" fmla="*/ 297635 w 1033649"/>
              <a:gd name="connsiteY5" fmla="*/ 1223272 h 2222198"/>
              <a:gd name="connsiteX6" fmla="*/ 324305 w 1033649"/>
              <a:gd name="connsiteY6" fmla="*/ 1448062 h 2222198"/>
              <a:gd name="connsiteX7" fmla="*/ 331925 w 1033649"/>
              <a:gd name="connsiteY7" fmla="*/ 1646182 h 2222198"/>
              <a:gd name="connsiteX8" fmla="*/ 320495 w 1033649"/>
              <a:gd name="connsiteY8" fmla="*/ 1787152 h 2222198"/>
              <a:gd name="connsiteX9" fmla="*/ 373835 w 1033649"/>
              <a:gd name="connsiteY9" fmla="*/ 2053852 h 2222198"/>
              <a:gd name="connsiteX10" fmla="*/ 370025 w 1033649"/>
              <a:gd name="connsiteY10" fmla="*/ 2114812 h 2222198"/>
              <a:gd name="connsiteX11" fmla="*/ 293825 w 1033649"/>
              <a:gd name="connsiteY11" fmla="*/ 2171962 h 2222198"/>
              <a:gd name="connsiteX12" fmla="*/ 350975 w 1033649"/>
              <a:gd name="connsiteY12" fmla="*/ 2221492 h 2222198"/>
              <a:gd name="connsiteX13" fmla="*/ 453845 w 1033649"/>
              <a:gd name="connsiteY13" fmla="*/ 2133862 h 2222198"/>
              <a:gd name="connsiteX14" fmla="*/ 438605 w 1033649"/>
              <a:gd name="connsiteY14" fmla="*/ 2019562 h 2222198"/>
              <a:gd name="connsiteX15" fmla="*/ 453845 w 1033649"/>
              <a:gd name="connsiteY15" fmla="*/ 1840492 h 2222198"/>
              <a:gd name="connsiteX16" fmla="*/ 446225 w 1033649"/>
              <a:gd name="connsiteY16" fmla="*/ 1585222 h 2222198"/>
              <a:gd name="connsiteX17" fmla="*/ 427175 w 1033649"/>
              <a:gd name="connsiteY17" fmla="*/ 1482352 h 2222198"/>
              <a:gd name="connsiteX18" fmla="*/ 469085 w 1033649"/>
              <a:gd name="connsiteY18" fmla="*/ 1177552 h 2222198"/>
              <a:gd name="connsiteX19" fmla="*/ 503375 w 1033649"/>
              <a:gd name="connsiteY19" fmla="*/ 1314712 h 2222198"/>
              <a:gd name="connsiteX20" fmla="*/ 537665 w 1033649"/>
              <a:gd name="connsiteY20" fmla="*/ 1509022 h 2222198"/>
              <a:gd name="connsiteX21" fmla="*/ 533855 w 1033649"/>
              <a:gd name="connsiteY21" fmla="*/ 1589032 h 2222198"/>
              <a:gd name="connsiteX22" fmla="*/ 522425 w 1033649"/>
              <a:gd name="connsiteY22" fmla="*/ 1760482 h 2222198"/>
              <a:gd name="connsiteX23" fmla="*/ 545285 w 1033649"/>
              <a:gd name="connsiteY23" fmla="*/ 1905262 h 2222198"/>
              <a:gd name="connsiteX24" fmla="*/ 522425 w 1033649"/>
              <a:gd name="connsiteY24" fmla="*/ 2065282 h 2222198"/>
              <a:gd name="connsiteX25" fmla="*/ 526235 w 1033649"/>
              <a:gd name="connsiteY25" fmla="*/ 2152912 h 2222198"/>
              <a:gd name="connsiteX26" fmla="*/ 610055 w 1033649"/>
              <a:gd name="connsiteY26" fmla="*/ 2213872 h 2222198"/>
              <a:gd name="connsiteX27" fmla="*/ 686255 w 1033649"/>
              <a:gd name="connsiteY27" fmla="*/ 2171962 h 2222198"/>
              <a:gd name="connsiteX28" fmla="*/ 598625 w 1033649"/>
              <a:gd name="connsiteY28" fmla="*/ 2095762 h 2222198"/>
              <a:gd name="connsiteX29" fmla="*/ 613865 w 1033649"/>
              <a:gd name="connsiteY29" fmla="*/ 1912882 h 2222198"/>
              <a:gd name="connsiteX30" fmla="*/ 659585 w 1033649"/>
              <a:gd name="connsiteY30" fmla="*/ 1676662 h 2222198"/>
              <a:gd name="connsiteX31" fmla="*/ 655775 w 1033649"/>
              <a:gd name="connsiteY31" fmla="*/ 1478542 h 2222198"/>
              <a:gd name="connsiteX32" fmla="*/ 678635 w 1033649"/>
              <a:gd name="connsiteY32" fmla="*/ 1272802 h 2222198"/>
              <a:gd name="connsiteX33" fmla="*/ 678635 w 1033649"/>
              <a:gd name="connsiteY33" fmla="*/ 1101352 h 2222198"/>
              <a:gd name="connsiteX34" fmla="*/ 602435 w 1033649"/>
              <a:gd name="connsiteY34" fmla="*/ 849892 h 2222198"/>
              <a:gd name="connsiteX35" fmla="*/ 642440 w 1033649"/>
              <a:gd name="connsiteY35" fmla="*/ 699397 h 2222198"/>
              <a:gd name="connsiteX36" fmla="*/ 644345 w 1033649"/>
              <a:gd name="connsiteY36" fmla="*/ 529852 h 2222198"/>
              <a:gd name="connsiteX37" fmla="*/ 728165 w 1033649"/>
              <a:gd name="connsiteY37" fmla="*/ 735592 h 2222198"/>
              <a:gd name="connsiteX38" fmla="*/ 735785 w 1033649"/>
              <a:gd name="connsiteY38" fmla="*/ 853702 h 2222198"/>
              <a:gd name="connsiteX39" fmla="*/ 842465 w 1033649"/>
              <a:gd name="connsiteY39" fmla="*/ 1059442 h 2222198"/>
              <a:gd name="connsiteX40" fmla="*/ 811985 w 1033649"/>
              <a:gd name="connsiteY40" fmla="*/ 1177552 h 2222198"/>
              <a:gd name="connsiteX41" fmla="*/ 811985 w 1033649"/>
              <a:gd name="connsiteY41" fmla="*/ 1249942 h 2222198"/>
              <a:gd name="connsiteX42" fmla="*/ 861515 w 1033649"/>
              <a:gd name="connsiteY42" fmla="*/ 1150882 h 2222198"/>
              <a:gd name="connsiteX43" fmla="*/ 872945 w 1033649"/>
              <a:gd name="connsiteY43" fmla="*/ 1305187 h 2222198"/>
              <a:gd name="connsiteX44" fmla="*/ 891995 w 1033649"/>
              <a:gd name="connsiteY44" fmla="*/ 1303282 h 2222198"/>
              <a:gd name="connsiteX45" fmla="*/ 891995 w 1033649"/>
              <a:gd name="connsiteY45" fmla="*/ 1166122 h 2222198"/>
              <a:gd name="connsiteX46" fmla="*/ 943430 w 1033649"/>
              <a:gd name="connsiteY46" fmla="*/ 1299472 h 2222198"/>
              <a:gd name="connsiteX47" fmla="*/ 956765 w 1033649"/>
              <a:gd name="connsiteY47" fmla="*/ 1284232 h 2222198"/>
              <a:gd name="connsiteX48" fmla="*/ 899615 w 1033649"/>
              <a:gd name="connsiteY48" fmla="*/ 1147072 h 2222198"/>
              <a:gd name="connsiteX49" fmla="*/ 1002485 w 1033649"/>
              <a:gd name="connsiteY49" fmla="*/ 1265182 h 2222198"/>
              <a:gd name="connsiteX50" fmla="*/ 1008200 w 1033649"/>
              <a:gd name="connsiteY50" fmla="*/ 1249942 h 2222198"/>
              <a:gd name="connsiteX51" fmla="*/ 914855 w 1033649"/>
              <a:gd name="connsiteY51" fmla="*/ 1143262 h 2222198"/>
              <a:gd name="connsiteX52" fmla="*/ 1029155 w 1033649"/>
              <a:gd name="connsiteY52" fmla="*/ 1217557 h 2222198"/>
              <a:gd name="connsiteX53" fmla="*/ 998675 w 1033649"/>
              <a:gd name="connsiteY53" fmla="*/ 1166122 h 2222198"/>
              <a:gd name="connsiteX54" fmla="*/ 905330 w 1033649"/>
              <a:gd name="connsiteY54" fmla="*/ 1057537 h 2222198"/>
              <a:gd name="connsiteX55" fmla="*/ 861515 w 1033649"/>
              <a:gd name="connsiteY55" fmla="*/ 937522 h 2222198"/>
              <a:gd name="connsiteX56" fmla="*/ 796745 w 1033649"/>
              <a:gd name="connsiteY56" fmla="*/ 716542 h 2222198"/>
              <a:gd name="connsiteX57" fmla="*/ 773885 w 1033649"/>
              <a:gd name="connsiteY57" fmla="*/ 503182 h 2222198"/>
              <a:gd name="connsiteX58" fmla="*/ 701495 w 1033649"/>
              <a:gd name="connsiteY58" fmla="*/ 385072 h 2222198"/>
              <a:gd name="connsiteX59" fmla="*/ 583385 w 1033649"/>
              <a:gd name="connsiteY59" fmla="*/ 335542 h 2222198"/>
              <a:gd name="connsiteX60" fmla="*/ 552905 w 1033649"/>
              <a:gd name="connsiteY60" fmla="*/ 263152 h 2222198"/>
              <a:gd name="connsiteX61" fmla="*/ 602435 w 1033649"/>
              <a:gd name="connsiteY61" fmla="*/ 186952 h 2222198"/>
              <a:gd name="connsiteX62" fmla="*/ 613865 w 1033649"/>
              <a:gd name="connsiteY62" fmla="*/ 80272 h 2222198"/>
              <a:gd name="connsiteX63" fmla="*/ 530045 w 1033649"/>
              <a:gd name="connsiteY63" fmla="*/ 4072 h 2222198"/>
              <a:gd name="connsiteX64" fmla="*/ 385265 w 1033649"/>
              <a:gd name="connsiteY64" fmla="*/ 21217 h 2222198"/>
              <a:gd name="connsiteX65" fmla="*/ 350975 w 1033649"/>
              <a:gd name="connsiteY65" fmla="*/ 112657 h 2222198"/>
              <a:gd name="connsiteX66" fmla="*/ 301445 w 1033649"/>
              <a:gd name="connsiteY66" fmla="*/ 175522 h 2222198"/>
              <a:gd name="connsiteX67" fmla="*/ 352880 w 1033649"/>
              <a:gd name="connsiteY67" fmla="*/ 186952 h 2222198"/>
              <a:gd name="connsiteX68" fmla="*/ 343355 w 1033649"/>
              <a:gd name="connsiteY68" fmla="*/ 228862 h 2222198"/>
              <a:gd name="connsiteX69" fmla="*/ 370025 w 1033649"/>
              <a:gd name="connsiteY69" fmla="*/ 274582 h 2222198"/>
              <a:gd name="connsiteX70" fmla="*/ 421460 w 1033649"/>
              <a:gd name="connsiteY70" fmla="*/ 266962 h 2222198"/>
              <a:gd name="connsiteX71" fmla="*/ 453845 w 1033649"/>
              <a:gd name="connsiteY71" fmla="*/ 308872 h 2222198"/>
              <a:gd name="connsiteX72" fmla="*/ 316685 w 1033649"/>
              <a:gd name="connsiteY72" fmla="*/ 377452 h 2222198"/>
              <a:gd name="connsiteX73" fmla="*/ 225245 w 1033649"/>
              <a:gd name="connsiteY73" fmla="*/ 426982 h 2222198"/>
              <a:gd name="connsiteX74" fmla="*/ 164285 w 1033649"/>
              <a:gd name="connsiteY74" fmla="*/ 739402 h 2222198"/>
              <a:gd name="connsiteX75" fmla="*/ 129995 w 1033649"/>
              <a:gd name="connsiteY75" fmla="*/ 815602 h 2222198"/>
              <a:gd name="connsiteX76" fmla="*/ 80465 w 1033649"/>
              <a:gd name="connsiteY76" fmla="*/ 1040392 h 2222198"/>
              <a:gd name="connsiteX77" fmla="*/ 30935 w 1033649"/>
              <a:gd name="connsiteY77" fmla="*/ 1116592 h 2222198"/>
              <a:gd name="connsiteX78" fmla="*/ 455 w 1033649"/>
              <a:gd name="connsiteY78" fmla="*/ 1246132 h 2222198"/>
              <a:gd name="connsiteX79" fmla="*/ 53795 w 1033649"/>
              <a:gd name="connsiteY79" fmla="*/ 1169932 h 2222198"/>
              <a:gd name="connsiteX80" fmla="*/ 19505 w 1033649"/>
              <a:gd name="connsiteY80" fmla="*/ 1303282 h 2222198"/>
              <a:gd name="connsiteX81" fmla="*/ 40460 w 1033649"/>
              <a:gd name="connsiteY81" fmla="*/ 1270897 h 2222198"/>
              <a:gd name="connsiteX82" fmla="*/ 69035 w 1033649"/>
              <a:gd name="connsiteY82" fmla="*/ 1185172 h 2222198"/>
              <a:gd name="connsiteX83" fmla="*/ 65225 w 1033649"/>
              <a:gd name="connsiteY83" fmla="*/ 1333762 h 2222198"/>
              <a:gd name="connsiteX84" fmla="*/ 74750 w 1033649"/>
              <a:gd name="connsiteY84" fmla="*/ 1297567 h 2222198"/>
              <a:gd name="connsiteX85" fmla="*/ 84275 w 1033649"/>
              <a:gd name="connsiteY85" fmla="*/ 1196602 h 2222198"/>
              <a:gd name="connsiteX86" fmla="*/ 95705 w 1033649"/>
              <a:gd name="connsiteY86" fmla="*/ 1280422 h 2222198"/>
              <a:gd name="connsiteX87" fmla="*/ 107135 w 1033649"/>
              <a:gd name="connsiteY87" fmla="*/ 1318522 h 2222198"/>
              <a:gd name="connsiteX88" fmla="*/ 107135 w 1033649"/>
              <a:gd name="connsiteY88" fmla="*/ 1183267 h 2222198"/>
              <a:gd name="connsiteX89" fmla="*/ 118565 w 1033649"/>
              <a:gd name="connsiteY89" fmla="*/ 1158502 h 2222198"/>
              <a:gd name="connsiteX90" fmla="*/ 156665 w 1033649"/>
              <a:gd name="connsiteY90" fmla="*/ 1238512 h 2222198"/>
              <a:gd name="connsiteX91" fmla="*/ 141425 w 1033649"/>
              <a:gd name="connsiteY91" fmla="*/ 1131832 h 2222198"/>
              <a:gd name="connsiteX92" fmla="*/ 122375 w 1033649"/>
              <a:gd name="connsiteY92" fmla="*/ 1074682 h 2222198"/>
              <a:gd name="connsiteX93" fmla="*/ 194765 w 1033649"/>
              <a:gd name="connsiteY93" fmla="*/ 933712 h 2222198"/>
              <a:gd name="connsiteX94" fmla="*/ 251915 w 1033649"/>
              <a:gd name="connsiteY94" fmla="*/ 743212 h 2222198"/>
              <a:gd name="connsiteX95" fmla="*/ 320495 w 1033649"/>
              <a:gd name="connsiteY95"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02435 w 1033649"/>
              <a:gd name="connsiteY33" fmla="*/ 849892 h 2222198"/>
              <a:gd name="connsiteX34" fmla="*/ 642440 w 1033649"/>
              <a:gd name="connsiteY34" fmla="*/ 699397 h 2222198"/>
              <a:gd name="connsiteX35" fmla="*/ 644345 w 1033649"/>
              <a:gd name="connsiteY35" fmla="*/ 529852 h 2222198"/>
              <a:gd name="connsiteX36" fmla="*/ 728165 w 1033649"/>
              <a:gd name="connsiteY36" fmla="*/ 735592 h 2222198"/>
              <a:gd name="connsiteX37" fmla="*/ 735785 w 1033649"/>
              <a:gd name="connsiteY37" fmla="*/ 853702 h 2222198"/>
              <a:gd name="connsiteX38" fmla="*/ 842465 w 1033649"/>
              <a:gd name="connsiteY38" fmla="*/ 1059442 h 2222198"/>
              <a:gd name="connsiteX39" fmla="*/ 811985 w 1033649"/>
              <a:gd name="connsiteY39" fmla="*/ 1177552 h 2222198"/>
              <a:gd name="connsiteX40" fmla="*/ 811985 w 1033649"/>
              <a:gd name="connsiteY40" fmla="*/ 1249942 h 2222198"/>
              <a:gd name="connsiteX41" fmla="*/ 861515 w 1033649"/>
              <a:gd name="connsiteY41" fmla="*/ 1150882 h 2222198"/>
              <a:gd name="connsiteX42" fmla="*/ 872945 w 1033649"/>
              <a:gd name="connsiteY42" fmla="*/ 1305187 h 2222198"/>
              <a:gd name="connsiteX43" fmla="*/ 891995 w 1033649"/>
              <a:gd name="connsiteY43" fmla="*/ 1303282 h 2222198"/>
              <a:gd name="connsiteX44" fmla="*/ 891995 w 1033649"/>
              <a:gd name="connsiteY44" fmla="*/ 1166122 h 2222198"/>
              <a:gd name="connsiteX45" fmla="*/ 943430 w 1033649"/>
              <a:gd name="connsiteY45" fmla="*/ 1299472 h 2222198"/>
              <a:gd name="connsiteX46" fmla="*/ 956765 w 1033649"/>
              <a:gd name="connsiteY46" fmla="*/ 1284232 h 2222198"/>
              <a:gd name="connsiteX47" fmla="*/ 899615 w 1033649"/>
              <a:gd name="connsiteY47" fmla="*/ 1147072 h 2222198"/>
              <a:gd name="connsiteX48" fmla="*/ 1002485 w 1033649"/>
              <a:gd name="connsiteY48" fmla="*/ 1265182 h 2222198"/>
              <a:gd name="connsiteX49" fmla="*/ 1008200 w 1033649"/>
              <a:gd name="connsiteY49" fmla="*/ 1249942 h 2222198"/>
              <a:gd name="connsiteX50" fmla="*/ 914855 w 1033649"/>
              <a:gd name="connsiteY50" fmla="*/ 1143262 h 2222198"/>
              <a:gd name="connsiteX51" fmla="*/ 1029155 w 1033649"/>
              <a:gd name="connsiteY51" fmla="*/ 1217557 h 2222198"/>
              <a:gd name="connsiteX52" fmla="*/ 998675 w 1033649"/>
              <a:gd name="connsiteY52" fmla="*/ 1166122 h 2222198"/>
              <a:gd name="connsiteX53" fmla="*/ 905330 w 1033649"/>
              <a:gd name="connsiteY53" fmla="*/ 1057537 h 2222198"/>
              <a:gd name="connsiteX54" fmla="*/ 861515 w 1033649"/>
              <a:gd name="connsiteY54" fmla="*/ 937522 h 2222198"/>
              <a:gd name="connsiteX55" fmla="*/ 796745 w 1033649"/>
              <a:gd name="connsiteY55" fmla="*/ 716542 h 2222198"/>
              <a:gd name="connsiteX56" fmla="*/ 773885 w 1033649"/>
              <a:gd name="connsiteY56" fmla="*/ 503182 h 2222198"/>
              <a:gd name="connsiteX57" fmla="*/ 701495 w 1033649"/>
              <a:gd name="connsiteY57" fmla="*/ 385072 h 2222198"/>
              <a:gd name="connsiteX58" fmla="*/ 583385 w 1033649"/>
              <a:gd name="connsiteY58" fmla="*/ 335542 h 2222198"/>
              <a:gd name="connsiteX59" fmla="*/ 552905 w 1033649"/>
              <a:gd name="connsiteY59" fmla="*/ 263152 h 2222198"/>
              <a:gd name="connsiteX60" fmla="*/ 602435 w 1033649"/>
              <a:gd name="connsiteY60" fmla="*/ 186952 h 2222198"/>
              <a:gd name="connsiteX61" fmla="*/ 613865 w 1033649"/>
              <a:gd name="connsiteY61" fmla="*/ 80272 h 2222198"/>
              <a:gd name="connsiteX62" fmla="*/ 530045 w 1033649"/>
              <a:gd name="connsiteY62" fmla="*/ 4072 h 2222198"/>
              <a:gd name="connsiteX63" fmla="*/ 385265 w 1033649"/>
              <a:gd name="connsiteY63" fmla="*/ 21217 h 2222198"/>
              <a:gd name="connsiteX64" fmla="*/ 350975 w 1033649"/>
              <a:gd name="connsiteY64" fmla="*/ 112657 h 2222198"/>
              <a:gd name="connsiteX65" fmla="*/ 301445 w 1033649"/>
              <a:gd name="connsiteY65" fmla="*/ 175522 h 2222198"/>
              <a:gd name="connsiteX66" fmla="*/ 352880 w 1033649"/>
              <a:gd name="connsiteY66" fmla="*/ 186952 h 2222198"/>
              <a:gd name="connsiteX67" fmla="*/ 343355 w 1033649"/>
              <a:gd name="connsiteY67" fmla="*/ 228862 h 2222198"/>
              <a:gd name="connsiteX68" fmla="*/ 370025 w 1033649"/>
              <a:gd name="connsiteY68" fmla="*/ 274582 h 2222198"/>
              <a:gd name="connsiteX69" fmla="*/ 421460 w 1033649"/>
              <a:gd name="connsiteY69" fmla="*/ 266962 h 2222198"/>
              <a:gd name="connsiteX70" fmla="*/ 453845 w 1033649"/>
              <a:gd name="connsiteY70" fmla="*/ 308872 h 2222198"/>
              <a:gd name="connsiteX71" fmla="*/ 316685 w 1033649"/>
              <a:gd name="connsiteY71" fmla="*/ 377452 h 2222198"/>
              <a:gd name="connsiteX72" fmla="*/ 225245 w 1033649"/>
              <a:gd name="connsiteY72" fmla="*/ 426982 h 2222198"/>
              <a:gd name="connsiteX73" fmla="*/ 164285 w 1033649"/>
              <a:gd name="connsiteY73" fmla="*/ 739402 h 2222198"/>
              <a:gd name="connsiteX74" fmla="*/ 129995 w 1033649"/>
              <a:gd name="connsiteY74" fmla="*/ 815602 h 2222198"/>
              <a:gd name="connsiteX75" fmla="*/ 80465 w 1033649"/>
              <a:gd name="connsiteY75" fmla="*/ 1040392 h 2222198"/>
              <a:gd name="connsiteX76" fmla="*/ 30935 w 1033649"/>
              <a:gd name="connsiteY76" fmla="*/ 1116592 h 2222198"/>
              <a:gd name="connsiteX77" fmla="*/ 455 w 1033649"/>
              <a:gd name="connsiteY77" fmla="*/ 1246132 h 2222198"/>
              <a:gd name="connsiteX78" fmla="*/ 53795 w 1033649"/>
              <a:gd name="connsiteY78" fmla="*/ 1169932 h 2222198"/>
              <a:gd name="connsiteX79" fmla="*/ 19505 w 1033649"/>
              <a:gd name="connsiteY79" fmla="*/ 1303282 h 2222198"/>
              <a:gd name="connsiteX80" fmla="*/ 40460 w 1033649"/>
              <a:gd name="connsiteY80" fmla="*/ 1270897 h 2222198"/>
              <a:gd name="connsiteX81" fmla="*/ 69035 w 1033649"/>
              <a:gd name="connsiteY81" fmla="*/ 1185172 h 2222198"/>
              <a:gd name="connsiteX82" fmla="*/ 65225 w 1033649"/>
              <a:gd name="connsiteY82" fmla="*/ 1333762 h 2222198"/>
              <a:gd name="connsiteX83" fmla="*/ 74750 w 1033649"/>
              <a:gd name="connsiteY83" fmla="*/ 1297567 h 2222198"/>
              <a:gd name="connsiteX84" fmla="*/ 84275 w 1033649"/>
              <a:gd name="connsiteY84" fmla="*/ 1196602 h 2222198"/>
              <a:gd name="connsiteX85" fmla="*/ 95705 w 1033649"/>
              <a:gd name="connsiteY85" fmla="*/ 1280422 h 2222198"/>
              <a:gd name="connsiteX86" fmla="*/ 107135 w 1033649"/>
              <a:gd name="connsiteY86" fmla="*/ 1318522 h 2222198"/>
              <a:gd name="connsiteX87" fmla="*/ 107135 w 1033649"/>
              <a:gd name="connsiteY87" fmla="*/ 1183267 h 2222198"/>
              <a:gd name="connsiteX88" fmla="*/ 118565 w 1033649"/>
              <a:gd name="connsiteY88" fmla="*/ 1158502 h 2222198"/>
              <a:gd name="connsiteX89" fmla="*/ 156665 w 1033649"/>
              <a:gd name="connsiteY89" fmla="*/ 1238512 h 2222198"/>
              <a:gd name="connsiteX90" fmla="*/ 141425 w 1033649"/>
              <a:gd name="connsiteY90" fmla="*/ 1131832 h 2222198"/>
              <a:gd name="connsiteX91" fmla="*/ 122375 w 1033649"/>
              <a:gd name="connsiteY91" fmla="*/ 1074682 h 2222198"/>
              <a:gd name="connsiteX92" fmla="*/ 194765 w 1033649"/>
              <a:gd name="connsiteY92" fmla="*/ 933712 h 2222198"/>
              <a:gd name="connsiteX93" fmla="*/ 251915 w 1033649"/>
              <a:gd name="connsiteY93" fmla="*/ 743212 h 2222198"/>
              <a:gd name="connsiteX94" fmla="*/ 320495 w 1033649"/>
              <a:gd name="connsiteY94"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42440 w 1033649"/>
              <a:gd name="connsiteY33" fmla="*/ 699397 h 2222198"/>
              <a:gd name="connsiteX34" fmla="*/ 644345 w 1033649"/>
              <a:gd name="connsiteY34" fmla="*/ 529852 h 2222198"/>
              <a:gd name="connsiteX35" fmla="*/ 728165 w 1033649"/>
              <a:gd name="connsiteY35" fmla="*/ 735592 h 2222198"/>
              <a:gd name="connsiteX36" fmla="*/ 735785 w 1033649"/>
              <a:gd name="connsiteY36" fmla="*/ 853702 h 2222198"/>
              <a:gd name="connsiteX37" fmla="*/ 842465 w 1033649"/>
              <a:gd name="connsiteY37" fmla="*/ 1059442 h 2222198"/>
              <a:gd name="connsiteX38" fmla="*/ 811985 w 1033649"/>
              <a:gd name="connsiteY38" fmla="*/ 1177552 h 2222198"/>
              <a:gd name="connsiteX39" fmla="*/ 811985 w 1033649"/>
              <a:gd name="connsiteY39" fmla="*/ 1249942 h 2222198"/>
              <a:gd name="connsiteX40" fmla="*/ 861515 w 1033649"/>
              <a:gd name="connsiteY40" fmla="*/ 1150882 h 2222198"/>
              <a:gd name="connsiteX41" fmla="*/ 872945 w 1033649"/>
              <a:gd name="connsiteY41" fmla="*/ 1305187 h 2222198"/>
              <a:gd name="connsiteX42" fmla="*/ 891995 w 1033649"/>
              <a:gd name="connsiteY42" fmla="*/ 1303282 h 2222198"/>
              <a:gd name="connsiteX43" fmla="*/ 891995 w 1033649"/>
              <a:gd name="connsiteY43" fmla="*/ 1166122 h 2222198"/>
              <a:gd name="connsiteX44" fmla="*/ 943430 w 1033649"/>
              <a:gd name="connsiteY44" fmla="*/ 1299472 h 2222198"/>
              <a:gd name="connsiteX45" fmla="*/ 956765 w 1033649"/>
              <a:gd name="connsiteY45" fmla="*/ 1284232 h 2222198"/>
              <a:gd name="connsiteX46" fmla="*/ 899615 w 1033649"/>
              <a:gd name="connsiteY46" fmla="*/ 1147072 h 2222198"/>
              <a:gd name="connsiteX47" fmla="*/ 1002485 w 1033649"/>
              <a:gd name="connsiteY47" fmla="*/ 1265182 h 2222198"/>
              <a:gd name="connsiteX48" fmla="*/ 1008200 w 1033649"/>
              <a:gd name="connsiteY48" fmla="*/ 1249942 h 2222198"/>
              <a:gd name="connsiteX49" fmla="*/ 914855 w 1033649"/>
              <a:gd name="connsiteY49" fmla="*/ 1143262 h 2222198"/>
              <a:gd name="connsiteX50" fmla="*/ 1029155 w 1033649"/>
              <a:gd name="connsiteY50" fmla="*/ 1217557 h 2222198"/>
              <a:gd name="connsiteX51" fmla="*/ 998675 w 1033649"/>
              <a:gd name="connsiteY51" fmla="*/ 1166122 h 2222198"/>
              <a:gd name="connsiteX52" fmla="*/ 905330 w 1033649"/>
              <a:gd name="connsiteY52" fmla="*/ 1057537 h 2222198"/>
              <a:gd name="connsiteX53" fmla="*/ 861515 w 1033649"/>
              <a:gd name="connsiteY53" fmla="*/ 937522 h 2222198"/>
              <a:gd name="connsiteX54" fmla="*/ 796745 w 1033649"/>
              <a:gd name="connsiteY54" fmla="*/ 716542 h 2222198"/>
              <a:gd name="connsiteX55" fmla="*/ 773885 w 1033649"/>
              <a:gd name="connsiteY55" fmla="*/ 503182 h 2222198"/>
              <a:gd name="connsiteX56" fmla="*/ 701495 w 1033649"/>
              <a:gd name="connsiteY56" fmla="*/ 385072 h 2222198"/>
              <a:gd name="connsiteX57" fmla="*/ 583385 w 1033649"/>
              <a:gd name="connsiteY57" fmla="*/ 335542 h 2222198"/>
              <a:gd name="connsiteX58" fmla="*/ 552905 w 1033649"/>
              <a:gd name="connsiteY58" fmla="*/ 263152 h 2222198"/>
              <a:gd name="connsiteX59" fmla="*/ 602435 w 1033649"/>
              <a:gd name="connsiteY59" fmla="*/ 186952 h 2222198"/>
              <a:gd name="connsiteX60" fmla="*/ 613865 w 1033649"/>
              <a:gd name="connsiteY60" fmla="*/ 80272 h 2222198"/>
              <a:gd name="connsiteX61" fmla="*/ 530045 w 1033649"/>
              <a:gd name="connsiteY61" fmla="*/ 4072 h 2222198"/>
              <a:gd name="connsiteX62" fmla="*/ 385265 w 1033649"/>
              <a:gd name="connsiteY62" fmla="*/ 21217 h 2222198"/>
              <a:gd name="connsiteX63" fmla="*/ 350975 w 1033649"/>
              <a:gd name="connsiteY63" fmla="*/ 112657 h 2222198"/>
              <a:gd name="connsiteX64" fmla="*/ 301445 w 1033649"/>
              <a:gd name="connsiteY64" fmla="*/ 175522 h 2222198"/>
              <a:gd name="connsiteX65" fmla="*/ 352880 w 1033649"/>
              <a:gd name="connsiteY65" fmla="*/ 186952 h 2222198"/>
              <a:gd name="connsiteX66" fmla="*/ 343355 w 1033649"/>
              <a:gd name="connsiteY66" fmla="*/ 228862 h 2222198"/>
              <a:gd name="connsiteX67" fmla="*/ 370025 w 1033649"/>
              <a:gd name="connsiteY67" fmla="*/ 274582 h 2222198"/>
              <a:gd name="connsiteX68" fmla="*/ 421460 w 1033649"/>
              <a:gd name="connsiteY68" fmla="*/ 266962 h 2222198"/>
              <a:gd name="connsiteX69" fmla="*/ 453845 w 1033649"/>
              <a:gd name="connsiteY69" fmla="*/ 308872 h 2222198"/>
              <a:gd name="connsiteX70" fmla="*/ 316685 w 1033649"/>
              <a:gd name="connsiteY70" fmla="*/ 377452 h 2222198"/>
              <a:gd name="connsiteX71" fmla="*/ 225245 w 1033649"/>
              <a:gd name="connsiteY71" fmla="*/ 426982 h 2222198"/>
              <a:gd name="connsiteX72" fmla="*/ 164285 w 1033649"/>
              <a:gd name="connsiteY72" fmla="*/ 739402 h 2222198"/>
              <a:gd name="connsiteX73" fmla="*/ 129995 w 1033649"/>
              <a:gd name="connsiteY73" fmla="*/ 815602 h 2222198"/>
              <a:gd name="connsiteX74" fmla="*/ 80465 w 1033649"/>
              <a:gd name="connsiteY74" fmla="*/ 1040392 h 2222198"/>
              <a:gd name="connsiteX75" fmla="*/ 30935 w 1033649"/>
              <a:gd name="connsiteY75" fmla="*/ 1116592 h 2222198"/>
              <a:gd name="connsiteX76" fmla="*/ 455 w 1033649"/>
              <a:gd name="connsiteY76" fmla="*/ 1246132 h 2222198"/>
              <a:gd name="connsiteX77" fmla="*/ 53795 w 1033649"/>
              <a:gd name="connsiteY77" fmla="*/ 1169932 h 2222198"/>
              <a:gd name="connsiteX78" fmla="*/ 19505 w 1033649"/>
              <a:gd name="connsiteY78" fmla="*/ 1303282 h 2222198"/>
              <a:gd name="connsiteX79" fmla="*/ 40460 w 1033649"/>
              <a:gd name="connsiteY79" fmla="*/ 1270897 h 2222198"/>
              <a:gd name="connsiteX80" fmla="*/ 69035 w 1033649"/>
              <a:gd name="connsiteY80" fmla="*/ 1185172 h 2222198"/>
              <a:gd name="connsiteX81" fmla="*/ 65225 w 1033649"/>
              <a:gd name="connsiteY81" fmla="*/ 1333762 h 2222198"/>
              <a:gd name="connsiteX82" fmla="*/ 74750 w 1033649"/>
              <a:gd name="connsiteY82" fmla="*/ 1297567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 name="connsiteX0" fmla="*/ 320495 w 1033649"/>
              <a:gd name="connsiteY0" fmla="*/ 506992 h 2222198"/>
              <a:gd name="connsiteX1" fmla="*/ 335735 w 1033649"/>
              <a:gd name="connsiteY1" fmla="*/ 716542 h 2222198"/>
              <a:gd name="connsiteX2" fmla="*/ 335735 w 1033649"/>
              <a:gd name="connsiteY2" fmla="*/ 960382 h 2222198"/>
              <a:gd name="connsiteX3" fmla="*/ 309065 w 1033649"/>
              <a:gd name="connsiteY3" fmla="*/ 1048012 h 2222198"/>
              <a:gd name="connsiteX4" fmla="*/ 297635 w 1033649"/>
              <a:gd name="connsiteY4" fmla="*/ 1223272 h 2222198"/>
              <a:gd name="connsiteX5" fmla="*/ 324305 w 1033649"/>
              <a:gd name="connsiteY5" fmla="*/ 1448062 h 2222198"/>
              <a:gd name="connsiteX6" fmla="*/ 331925 w 1033649"/>
              <a:gd name="connsiteY6" fmla="*/ 1646182 h 2222198"/>
              <a:gd name="connsiteX7" fmla="*/ 320495 w 1033649"/>
              <a:gd name="connsiteY7" fmla="*/ 1787152 h 2222198"/>
              <a:gd name="connsiteX8" fmla="*/ 373835 w 1033649"/>
              <a:gd name="connsiteY8" fmla="*/ 2053852 h 2222198"/>
              <a:gd name="connsiteX9" fmla="*/ 370025 w 1033649"/>
              <a:gd name="connsiteY9" fmla="*/ 2114812 h 2222198"/>
              <a:gd name="connsiteX10" fmla="*/ 293825 w 1033649"/>
              <a:gd name="connsiteY10" fmla="*/ 2171962 h 2222198"/>
              <a:gd name="connsiteX11" fmla="*/ 350975 w 1033649"/>
              <a:gd name="connsiteY11" fmla="*/ 2221492 h 2222198"/>
              <a:gd name="connsiteX12" fmla="*/ 453845 w 1033649"/>
              <a:gd name="connsiteY12" fmla="*/ 2133862 h 2222198"/>
              <a:gd name="connsiteX13" fmla="*/ 438605 w 1033649"/>
              <a:gd name="connsiteY13" fmla="*/ 2019562 h 2222198"/>
              <a:gd name="connsiteX14" fmla="*/ 453845 w 1033649"/>
              <a:gd name="connsiteY14" fmla="*/ 1840492 h 2222198"/>
              <a:gd name="connsiteX15" fmla="*/ 446225 w 1033649"/>
              <a:gd name="connsiteY15" fmla="*/ 1585222 h 2222198"/>
              <a:gd name="connsiteX16" fmla="*/ 427175 w 1033649"/>
              <a:gd name="connsiteY16" fmla="*/ 1482352 h 2222198"/>
              <a:gd name="connsiteX17" fmla="*/ 469085 w 1033649"/>
              <a:gd name="connsiteY17" fmla="*/ 1177552 h 2222198"/>
              <a:gd name="connsiteX18" fmla="*/ 503375 w 1033649"/>
              <a:gd name="connsiteY18" fmla="*/ 1314712 h 2222198"/>
              <a:gd name="connsiteX19" fmla="*/ 537665 w 1033649"/>
              <a:gd name="connsiteY19" fmla="*/ 1509022 h 2222198"/>
              <a:gd name="connsiteX20" fmla="*/ 533855 w 1033649"/>
              <a:gd name="connsiteY20" fmla="*/ 1589032 h 2222198"/>
              <a:gd name="connsiteX21" fmla="*/ 522425 w 1033649"/>
              <a:gd name="connsiteY21" fmla="*/ 1760482 h 2222198"/>
              <a:gd name="connsiteX22" fmla="*/ 545285 w 1033649"/>
              <a:gd name="connsiteY22" fmla="*/ 1905262 h 2222198"/>
              <a:gd name="connsiteX23" fmla="*/ 522425 w 1033649"/>
              <a:gd name="connsiteY23" fmla="*/ 2065282 h 2222198"/>
              <a:gd name="connsiteX24" fmla="*/ 526235 w 1033649"/>
              <a:gd name="connsiteY24" fmla="*/ 2152912 h 2222198"/>
              <a:gd name="connsiteX25" fmla="*/ 610055 w 1033649"/>
              <a:gd name="connsiteY25" fmla="*/ 2213872 h 2222198"/>
              <a:gd name="connsiteX26" fmla="*/ 686255 w 1033649"/>
              <a:gd name="connsiteY26" fmla="*/ 2171962 h 2222198"/>
              <a:gd name="connsiteX27" fmla="*/ 598625 w 1033649"/>
              <a:gd name="connsiteY27" fmla="*/ 2095762 h 2222198"/>
              <a:gd name="connsiteX28" fmla="*/ 613865 w 1033649"/>
              <a:gd name="connsiteY28" fmla="*/ 1912882 h 2222198"/>
              <a:gd name="connsiteX29" fmla="*/ 659585 w 1033649"/>
              <a:gd name="connsiteY29" fmla="*/ 1676662 h 2222198"/>
              <a:gd name="connsiteX30" fmla="*/ 655775 w 1033649"/>
              <a:gd name="connsiteY30" fmla="*/ 1478542 h 2222198"/>
              <a:gd name="connsiteX31" fmla="*/ 678635 w 1033649"/>
              <a:gd name="connsiteY31" fmla="*/ 1272802 h 2222198"/>
              <a:gd name="connsiteX32" fmla="*/ 678635 w 1033649"/>
              <a:gd name="connsiteY32" fmla="*/ 1101352 h 2222198"/>
              <a:gd name="connsiteX33" fmla="*/ 627758 w 1033649"/>
              <a:gd name="connsiteY33" fmla="*/ 882920 h 2222198"/>
              <a:gd name="connsiteX34" fmla="*/ 644345 w 1033649"/>
              <a:gd name="connsiteY34" fmla="*/ 529852 h 2222198"/>
              <a:gd name="connsiteX35" fmla="*/ 728165 w 1033649"/>
              <a:gd name="connsiteY35" fmla="*/ 735592 h 2222198"/>
              <a:gd name="connsiteX36" fmla="*/ 735785 w 1033649"/>
              <a:gd name="connsiteY36" fmla="*/ 853702 h 2222198"/>
              <a:gd name="connsiteX37" fmla="*/ 842465 w 1033649"/>
              <a:gd name="connsiteY37" fmla="*/ 1059442 h 2222198"/>
              <a:gd name="connsiteX38" fmla="*/ 811985 w 1033649"/>
              <a:gd name="connsiteY38" fmla="*/ 1177552 h 2222198"/>
              <a:gd name="connsiteX39" fmla="*/ 811985 w 1033649"/>
              <a:gd name="connsiteY39" fmla="*/ 1249942 h 2222198"/>
              <a:gd name="connsiteX40" fmla="*/ 861515 w 1033649"/>
              <a:gd name="connsiteY40" fmla="*/ 1150882 h 2222198"/>
              <a:gd name="connsiteX41" fmla="*/ 872945 w 1033649"/>
              <a:gd name="connsiteY41" fmla="*/ 1305187 h 2222198"/>
              <a:gd name="connsiteX42" fmla="*/ 891995 w 1033649"/>
              <a:gd name="connsiteY42" fmla="*/ 1303282 h 2222198"/>
              <a:gd name="connsiteX43" fmla="*/ 891995 w 1033649"/>
              <a:gd name="connsiteY43" fmla="*/ 1166122 h 2222198"/>
              <a:gd name="connsiteX44" fmla="*/ 943430 w 1033649"/>
              <a:gd name="connsiteY44" fmla="*/ 1299472 h 2222198"/>
              <a:gd name="connsiteX45" fmla="*/ 956765 w 1033649"/>
              <a:gd name="connsiteY45" fmla="*/ 1284232 h 2222198"/>
              <a:gd name="connsiteX46" fmla="*/ 899615 w 1033649"/>
              <a:gd name="connsiteY46" fmla="*/ 1147072 h 2222198"/>
              <a:gd name="connsiteX47" fmla="*/ 1002485 w 1033649"/>
              <a:gd name="connsiteY47" fmla="*/ 1265182 h 2222198"/>
              <a:gd name="connsiteX48" fmla="*/ 1008200 w 1033649"/>
              <a:gd name="connsiteY48" fmla="*/ 1249942 h 2222198"/>
              <a:gd name="connsiteX49" fmla="*/ 914855 w 1033649"/>
              <a:gd name="connsiteY49" fmla="*/ 1143262 h 2222198"/>
              <a:gd name="connsiteX50" fmla="*/ 1029155 w 1033649"/>
              <a:gd name="connsiteY50" fmla="*/ 1217557 h 2222198"/>
              <a:gd name="connsiteX51" fmla="*/ 998675 w 1033649"/>
              <a:gd name="connsiteY51" fmla="*/ 1166122 h 2222198"/>
              <a:gd name="connsiteX52" fmla="*/ 905330 w 1033649"/>
              <a:gd name="connsiteY52" fmla="*/ 1057537 h 2222198"/>
              <a:gd name="connsiteX53" fmla="*/ 861515 w 1033649"/>
              <a:gd name="connsiteY53" fmla="*/ 937522 h 2222198"/>
              <a:gd name="connsiteX54" fmla="*/ 796745 w 1033649"/>
              <a:gd name="connsiteY54" fmla="*/ 716542 h 2222198"/>
              <a:gd name="connsiteX55" fmla="*/ 773885 w 1033649"/>
              <a:gd name="connsiteY55" fmla="*/ 503182 h 2222198"/>
              <a:gd name="connsiteX56" fmla="*/ 701495 w 1033649"/>
              <a:gd name="connsiteY56" fmla="*/ 385072 h 2222198"/>
              <a:gd name="connsiteX57" fmla="*/ 583385 w 1033649"/>
              <a:gd name="connsiteY57" fmla="*/ 335542 h 2222198"/>
              <a:gd name="connsiteX58" fmla="*/ 552905 w 1033649"/>
              <a:gd name="connsiteY58" fmla="*/ 263152 h 2222198"/>
              <a:gd name="connsiteX59" fmla="*/ 602435 w 1033649"/>
              <a:gd name="connsiteY59" fmla="*/ 186952 h 2222198"/>
              <a:gd name="connsiteX60" fmla="*/ 613865 w 1033649"/>
              <a:gd name="connsiteY60" fmla="*/ 80272 h 2222198"/>
              <a:gd name="connsiteX61" fmla="*/ 530045 w 1033649"/>
              <a:gd name="connsiteY61" fmla="*/ 4072 h 2222198"/>
              <a:gd name="connsiteX62" fmla="*/ 385265 w 1033649"/>
              <a:gd name="connsiteY62" fmla="*/ 21217 h 2222198"/>
              <a:gd name="connsiteX63" fmla="*/ 350975 w 1033649"/>
              <a:gd name="connsiteY63" fmla="*/ 112657 h 2222198"/>
              <a:gd name="connsiteX64" fmla="*/ 301445 w 1033649"/>
              <a:gd name="connsiteY64" fmla="*/ 175522 h 2222198"/>
              <a:gd name="connsiteX65" fmla="*/ 352880 w 1033649"/>
              <a:gd name="connsiteY65" fmla="*/ 186952 h 2222198"/>
              <a:gd name="connsiteX66" fmla="*/ 343355 w 1033649"/>
              <a:gd name="connsiteY66" fmla="*/ 228862 h 2222198"/>
              <a:gd name="connsiteX67" fmla="*/ 370025 w 1033649"/>
              <a:gd name="connsiteY67" fmla="*/ 274582 h 2222198"/>
              <a:gd name="connsiteX68" fmla="*/ 421460 w 1033649"/>
              <a:gd name="connsiteY68" fmla="*/ 266962 h 2222198"/>
              <a:gd name="connsiteX69" fmla="*/ 453845 w 1033649"/>
              <a:gd name="connsiteY69" fmla="*/ 308872 h 2222198"/>
              <a:gd name="connsiteX70" fmla="*/ 316685 w 1033649"/>
              <a:gd name="connsiteY70" fmla="*/ 377452 h 2222198"/>
              <a:gd name="connsiteX71" fmla="*/ 225245 w 1033649"/>
              <a:gd name="connsiteY71" fmla="*/ 426982 h 2222198"/>
              <a:gd name="connsiteX72" fmla="*/ 164285 w 1033649"/>
              <a:gd name="connsiteY72" fmla="*/ 739402 h 2222198"/>
              <a:gd name="connsiteX73" fmla="*/ 129995 w 1033649"/>
              <a:gd name="connsiteY73" fmla="*/ 815602 h 2222198"/>
              <a:gd name="connsiteX74" fmla="*/ 80465 w 1033649"/>
              <a:gd name="connsiteY74" fmla="*/ 1040392 h 2222198"/>
              <a:gd name="connsiteX75" fmla="*/ 30935 w 1033649"/>
              <a:gd name="connsiteY75" fmla="*/ 1116592 h 2222198"/>
              <a:gd name="connsiteX76" fmla="*/ 455 w 1033649"/>
              <a:gd name="connsiteY76" fmla="*/ 1246132 h 2222198"/>
              <a:gd name="connsiteX77" fmla="*/ 53795 w 1033649"/>
              <a:gd name="connsiteY77" fmla="*/ 1169932 h 2222198"/>
              <a:gd name="connsiteX78" fmla="*/ 19505 w 1033649"/>
              <a:gd name="connsiteY78" fmla="*/ 1303282 h 2222198"/>
              <a:gd name="connsiteX79" fmla="*/ 40460 w 1033649"/>
              <a:gd name="connsiteY79" fmla="*/ 1270897 h 2222198"/>
              <a:gd name="connsiteX80" fmla="*/ 69035 w 1033649"/>
              <a:gd name="connsiteY80" fmla="*/ 1185172 h 2222198"/>
              <a:gd name="connsiteX81" fmla="*/ 65225 w 1033649"/>
              <a:gd name="connsiteY81" fmla="*/ 1333762 h 2222198"/>
              <a:gd name="connsiteX82" fmla="*/ 74750 w 1033649"/>
              <a:gd name="connsiteY82" fmla="*/ 1297567 h 2222198"/>
              <a:gd name="connsiteX83" fmla="*/ 84275 w 1033649"/>
              <a:gd name="connsiteY83" fmla="*/ 1196602 h 2222198"/>
              <a:gd name="connsiteX84" fmla="*/ 95705 w 1033649"/>
              <a:gd name="connsiteY84" fmla="*/ 1280422 h 2222198"/>
              <a:gd name="connsiteX85" fmla="*/ 107135 w 1033649"/>
              <a:gd name="connsiteY85" fmla="*/ 1318522 h 2222198"/>
              <a:gd name="connsiteX86" fmla="*/ 107135 w 1033649"/>
              <a:gd name="connsiteY86" fmla="*/ 1183267 h 2222198"/>
              <a:gd name="connsiteX87" fmla="*/ 118565 w 1033649"/>
              <a:gd name="connsiteY87" fmla="*/ 1158502 h 2222198"/>
              <a:gd name="connsiteX88" fmla="*/ 156665 w 1033649"/>
              <a:gd name="connsiteY88" fmla="*/ 1238512 h 2222198"/>
              <a:gd name="connsiteX89" fmla="*/ 141425 w 1033649"/>
              <a:gd name="connsiteY89" fmla="*/ 1131832 h 2222198"/>
              <a:gd name="connsiteX90" fmla="*/ 122375 w 1033649"/>
              <a:gd name="connsiteY90" fmla="*/ 1074682 h 2222198"/>
              <a:gd name="connsiteX91" fmla="*/ 194765 w 1033649"/>
              <a:gd name="connsiteY91" fmla="*/ 933712 h 2222198"/>
              <a:gd name="connsiteX92" fmla="*/ 251915 w 1033649"/>
              <a:gd name="connsiteY92" fmla="*/ 743212 h 2222198"/>
              <a:gd name="connsiteX93" fmla="*/ 320495 w 1033649"/>
              <a:gd name="connsiteY93" fmla="*/ 506992 h 222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033649" h="2222198">
                <a:moveTo>
                  <a:pt x="320495" y="506992"/>
                </a:moveTo>
                <a:cubicBezTo>
                  <a:pt x="334465" y="502547"/>
                  <a:pt x="333195" y="640977"/>
                  <a:pt x="335735" y="716542"/>
                </a:cubicBezTo>
                <a:cubicBezTo>
                  <a:pt x="338275" y="792107"/>
                  <a:pt x="340180" y="905137"/>
                  <a:pt x="335735" y="960382"/>
                </a:cubicBezTo>
                <a:cubicBezTo>
                  <a:pt x="331290" y="1015627"/>
                  <a:pt x="315415" y="1004197"/>
                  <a:pt x="309065" y="1048012"/>
                </a:cubicBezTo>
                <a:cubicBezTo>
                  <a:pt x="302715" y="1091827"/>
                  <a:pt x="295095" y="1156597"/>
                  <a:pt x="297635" y="1223272"/>
                </a:cubicBezTo>
                <a:cubicBezTo>
                  <a:pt x="300175" y="1289947"/>
                  <a:pt x="318590" y="1377577"/>
                  <a:pt x="324305" y="1448062"/>
                </a:cubicBezTo>
                <a:cubicBezTo>
                  <a:pt x="330020" y="1518547"/>
                  <a:pt x="332560" y="1589667"/>
                  <a:pt x="331925" y="1646182"/>
                </a:cubicBezTo>
                <a:cubicBezTo>
                  <a:pt x="331290" y="1702697"/>
                  <a:pt x="313510" y="1719207"/>
                  <a:pt x="320495" y="1787152"/>
                </a:cubicBezTo>
                <a:cubicBezTo>
                  <a:pt x="327480" y="1855097"/>
                  <a:pt x="365580" y="1999242"/>
                  <a:pt x="373835" y="2053852"/>
                </a:cubicBezTo>
                <a:cubicBezTo>
                  <a:pt x="382090" y="2108462"/>
                  <a:pt x="383360" y="2095127"/>
                  <a:pt x="370025" y="2114812"/>
                </a:cubicBezTo>
                <a:cubicBezTo>
                  <a:pt x="356690" y="2134497"/>
                  <a:pt x="297000" y="2154182"/>
                  <a:pt x="293825" y="2171962"/>
                </a:cubicBezTo>
                <a:cubicBezTo>
                  <a:pt x="290650" y="2189742"/>
                  <a:pt x="324305" y="2227842"/>
                  <a:pt x="350975" y="2221492"/>
                </a:cubicBezTo>
                <a:cubicBezTo>
                  <a:pt x="377645" y="2215142"/>
                  <a:pt x="439240" y="2167517"/>
                  <a:pt x="453845" y="2133862"/>
                </a:cubicBezTo>
                <a:cubicBezTo>
                  <a:pt x="468450" y="2100207"/>
                  <a:pt x="438605" y="2068457"/>
                  <a:pt x="438605" y="2019562"/>
                </a:cubicBezTo>
                <a:cubicBezTo>
                  <a:pt x="438605" y="1970667"/>
                  <a:pt x="452575" y="1912882"/>
                  <a:pt x="453845" y="1840492"/>
                </a:cubicBezTo>
                <a:cubicBezTo>
                  <a:pt x="455115" y="1768102"/>
                  <a:pt x="450670" y="1644912"/>
                  <a:pt x="446225" y="1585222"/>
                </a:cubicBezTo>
                <a:cubicBezTo>
                  <a:pt x="441780" y="1525532"/>
                  <a:pt x="423365" y="1550297"/>
                  <a:pt x="427175" y="1482352"/>
                </a:cubicBezTo>
                <a:cubicBezTo>
                  <a:pt x="430985" y="1414407"/>
                  <a:pt x="456385" y="1205492"/>
                  <a:pt x="469085" y="1177552"/>
                </a:cubicBezTo>
                <a:cubicBezTo>
                  <a:pt x="481785" y="1149612"/>
                  <a:pt x="491945" y="1259467"/>
                  <a:pt x="503375" y="1314712"/>
                </a:cubicBezTo>
                <a:cubicBezTo>
                  <a:pt x="514805" y="1369957"/>
                  <a:pt x="532585" y="1463302"/>
                  <a:pt x="537665" y="1509022"/>
                </a:cubicBezTo>
                <a:cubicBezTo>
                  <a:pt x="542745" y="1554742"/>
                  <a:pt x="536395" y="1547122"/>
                  <a:pt x="533855" y="1589032"/>
                </a:cubicBezTo>
                <a:cubicBezTo>
                  <a:pt x="531315" y="1630942"/>
                  <a:pt x="520520" y="1707777"/>
                  <a:pt x="522425" y="1760482"/>
                </a:cubicBezTo>
                <a:cubicBezTo>
                  <a:pt x="524330" y="1813187"/>
                  <a:pt x="545285" y="1854462"/>
                  <a:pt x="545285" y="1905262"/>
                </a:cubicBezTo>
                <a:cubicBezTo>
                  <a:pt x="545285" y="1956062"/>
                  <a:pt x="525600" y="2024007"/>
                  <a:pt x="522425" y="2065282"/>
                </a:cubicBezTo>
                <a:cubicBezTo>
                  <a:pt x="519250" y="2106557"/>
                  <a:pt x="511630" y="2128147"/>
                  <a:pt x="526235" y="2152912"/>
                </a:cubicBezTo>
                <a:cubicBezTo>
                  <a:pt x="540840" y="2177677"/>
                  <a:pt x="583385" y="2210697"/>
                  <a:pt x="610055" y="2213872"/>
                </a:cubicBezTo>
                <a:cubicBezTo>
                  <a:pt x="636725" y="2217047"/>
                  <a:pt x="688160" y="2191647"/>
                  <a:pt x="686255" y="2171962"/>
                </a:cubicBezTo>
                <a:cubicBezTo>
                  <a:pt x="684350" y="2152277"/>
                  <a:pt x="610690" y="2138942"/>
                  <a:pt x="598625" y="2095762"/>
                </a:cubicBezTo>
                <a:cubicBezTo>
                  <a:pt x="586560" y="2052582"/>
                  <a:pt x="603705" y="1982732"/>
                  <a:pt x="613865" y="1912882"/>
                </a:cubicBezTo>
                <a:cubicBezTo>
                  <a:pt x="624025" y="1843032"/>
                  <a:pt x="652600" y="1749052"/>
                  <a:pt x="659585" y="1676662"/>
                </a:cubicBezTo>
                <a:cubicBezTo>
                  <a:pt x="666570" y="1604272"/>
                  <a:pt x="652600" y="1545852"/>
                  <a:pt x="655775" y="1478542"/>
                </a:cubicBezTo>
                <a:cubicBezTo>
                  <a:pt x="658950" y="1411232"/>
                  <a:pt x="674825" y="1335667"/>
                  <a:pt x="678635" y="1272802"/>
                </a:cubicBezTo>
                <a:cubicBezTo>
                  <a:pt x="682445" y="1209937"/>
                  <a:pt x="687114" y="1166332"/>
                  <a:pt x="678635" y="1101352"/>
                </a:cubicBezTo>
                <a:cubicBezTo>
                  <a:pt x="670156" y="1036372"/>
                  <a:pt x="633473" y="978170"/>
                  <a:pt x="627758" y="882920"/>
                </a:cubicBezTo>
                <a:cubicBezTo>
                  <a:pt x="622043" y="787670"/>
                  <a:pt x="627611" y="554407"/>
                  <a:pt x="644345" y="529852"/>
                </a:cubicBezTo>
                <a:cubicBezTo>
                  <a:pt x="661079" y="505297"/>
                  <a:pt x="712925" y="681617"/>
                  <a:pt x="728165" y="735592"/>
                </a:cubicBezTo>
                <a:cubicBezTo>
                  <a:pt x="743405" y="789567"/>
                  <a:pt x="716735" y="799727"/>
                  <a:pt x="735785" y="853702"/>
                </a:cubicBezTo>
                <a:cubicBezTo>
                  <a:pt x="754835" y="907677"/>
                  <a:pt x="829765" y="1005467"/>
                  <a:pt x="842465" y="1059442"/>
                </a:cubicBezTo>
                <a:cubicBezTo>
                  <a:pt x="855165" y="1113417"/>
                  <a:pt x="817065" y="1145802"/>
                  <a:pt x="811985" y="1177552"/>
                </a:cubicBezTo>
                <a:cubicBezTo>
                  <a:pt x="806905" y="1209302"/>
                  <a:pt x="803730" y="1254387"/>
                  <a:pt x="811985" y="1249942"/>
                </a:cubicBezTo>
                <a:cubicBezTo>
                  <a:pt x="820240" y="1245497"/>
                  <a:pt x="851355" y="1141675"/>
                  <a:pt x="861515" y="1150882"/>
                </a:cubicBezTo>
                <a:cubicBezTo>
                  <a:pt x="871675" y="1160089"/>
                  <a:pt x="867865" y="1279787"/>
                  <a:pt x="872945" y="1305187"/>
                </a:cubicBezTo>
                <a:cubicBezTo>
                  <a:pt x="878025" y="1330587"/>
                  <a:pt x="888820" y="1326459"/>
                  <a:pt x="891995" y="1303282"/>
                </a:cubicBezTo>
                <a:cubicBezTo>
                  <a:pt x="895170" y="1280105"/>
                  <a:pt x="883423" y="1166757"/>
                  <a:pt x="891995" y="1166122"/>
                </a:cubicBezTo>
                <a:cubicBezTo>
                  <a:pt x="900567" y="1165487"/>
                  <a:pt x="932635" y="1279787"/>
                  <a:pt x="943430" y="1299472"/>
                </a:cubicBezTo>
                <a:cubicBezTo>
                  <a:pt x="954225" y="1319157"/>
                  <a:pt x="964068" y="1309632"/>
                  <a:pt x="956765" y="1284232"/>
                </a:cubicBezTo>
                <a:cubicBezTo>
                  <a:pt x="949463" y="1258832"/>
                  <a:pt x="891995" y="1150247"/>
                  <a:pt x="899615" y="1147072"/>
                </a:cubicBezTo>
                <a:cubicBezTo>
                  <a:pt x="907235" y="1143897"/>
                  <a:pt x="984388" y="1248037"/>
                  <a:pt x="1002485" y="1265182"/>
                </a:cubicBezTo>
                <a:cubicBezTo>
                  <a:pt x="1020582" y="1282327"/>
                  <a:pt x="1022805" y="1270262"/>
                  <a:pt x="1008200" y="1249942"/>
                </a:cubicBezTo>
                <a:cubicBezTo>
                  <a:pt x="993595" y="1229622"/>
                  <a:pt x="911363" y="1148659"/>
                  <a:pt x="914855" y="1143262"/>
                </a:cubicBezTo>
                <a:cubicBezTo>
                  <a:pt x="918347" y="1137865"/>
                  <a:pt x="1015185" y="1213747"/>
                  <a:pt x="1029155" y="1217557"/>
                </a:cubicBezTo>
                <a:cubicBezTo>
                  <a:pt x="1043125" y="1221367"/>
                  <a:pt x="1022170" y="1192474"/>
                  <a:pt x="998675" y="1166122"/>
                </a:cubicBezTo>
                <a:cubicBezTo>
                  <a:pt x="961845" y="1145485"/>
                  <a:pt x="928190" y="1095637"/>
                  <a:pt x="905330" y="1057537"/>
                </a:cubicBezTo>
                <a:cubicBezTo>
                  <a:pt x="882470" y="1019437"/>
                  <a:pt x="879613" y="994355"/>
                  <a:pt x="861515" y="937522"/>
                </a:cubicBezTo>
                <a:cubicBezTo>
                  <a:pt x="843418" y="880690"/>
                  <a:pt x="811350" y="788932"/>
                  <a:pt x="796745" y="716542"/>
                </a:cubicBezTo>
                <a:cubicBezTo>
                  <a:pt x="782140" y="644152"/>
                  <a:pt x="789760" y="558427"/>
                  <a:pt x="773885" y="503182"/>
                </a:cubicBezTo>
                <a:cubicBezTo>
                  <a:pt x="758010" y="447937"/>
                  <a:pt x="733245" y="413012"/>
                  <a:pt x="701495" y="385072"/>
                </a:cubicBezTo>
                <a:cubicBezTo>
                  <a:pt x="669745" y="357132"/>
                  <a:pt x="608150" y="355862"/>
                  <a:pt x="583385" y="335542"/>
                </a:cubicBezTo>
                <a:cubicBezTo>
                  <a:pt x="558620" y="315222"/>
                  <a:pt x="549730" y="287917"/>
                  <a:pt x="552905" y="263152"/>
                </a:cubicBezTo>
                <a:cubicBezTo>
                  <a:pt x="556080" y="238387"/>
                  <a:pt x="592275" y="217432"/>
                  <a:pt x="602435" y="186952"/>
                </a:cubicBezTo>
                <a:cubicBezTo>
                  <a:pt x="612595" y="156472"/>
                  <a:pt x="625930" y="110752"/>
                  <a:pt x="613865" y="80272"/>
                </a:cubicBezTo>
                <a:cubicBezTo>
                  <a:pt x="601800" y="49792"/>
                  <a:pt x="568145" y="13914"/>
                  <a:pt x="530045" y="4072"/>
                </a:cubicBezTo>
                <a:cubicBezTo>
                  <a:pt x="491945" y="-5770"/>
                  <a:pt x="415110" y="3120"/>
                  <a:pt x="385265" y="21217"/>
                </a:cubicBezTo>
                <a:cubicBezTo>
                  <a:pt x="355420" y="39315"/>
                  <a:pt x="364945" y="86940"/>
                  <a:pt x="350975" y="112657"/>
                </a:cubicBezTo>
                <a:cubicBezTo>
                  <a:pt x="337005" y="138374"/>
                  <a:pt x="301128" y="163140"/>
                  <a:pt x="301445" y="175522"/>
                </a:cubicBezTo>
                <a:cubicBezTo>
                  <a:pt x="301762" y="187904"/>
                  <a:pt x="345895" y="178062"/>
                  <a:pt x="352880" y="186952"/>
                </a:cubicBezTo>
                <a:cubicBezTo>
                  <a:pt x="359865" y="195842"/>
                  <a:pt x="340498" y="214257"/>
                  <a:pt x="343355" y="228862"/>
                </a:cubicBezTo>
                <a:cubicBezTo>
                  <a:pt x="346212" y="243467"/>
                  <a:pt x="357007" y="268232"/>
                  <a:pt x="370025" y="274582"/>
                </a:cubicBezTo>
                <a:cubicBezTo>
                  <a:pt x="383043" y="280932"/>
                  <a:pt x="407490" y="261247"/>
                  <a:pt x="421460" y="266962"/>
                </a:cubicBezTo>
                <a:cubicBezTo>
                  <a:pt x="435430" y="272677"/>
                  <a:pt x="471308" y="290457"/>
                  <a:pt x="453845" y="308872"/>
                </a:cubicBezTo>
                <a:cubicBezTo>
                  <a:pt x="436383" y="327287"/>
                  <a:pt x="354785" y="357767"/>
                  <a:pt x="316685" y="377452"/>
                </a:cubicBezTo>
                <a:cubicBezTo>
                  <a:pt x="278585" y="397137"/>
                  <a:pt x="250645" y="366657"/>
                  <a:pt x="225245" y="426982"/>
                </a:cubicBezTo>
                <a:cubicBezTo>
                  <a:pt x="199845" y="487307"/>
                  <a:pt x="180160" y="674632"/>
                  <a:pt x="164285" y="739402"/>
                </a:cubicBezTo>
                <a:cubicBezTo>
                  <a:pt x="148410" y="804172"/>
                  <a:pt x="143965" y="765437"/>
                  <a:pt x="129995" y="815602"/>
                </a:cubicBezTo>
                <a:cubicBezTo>
                  <a:pt x="116025" y="865767"/>
                  <a:pt x="96975" y="990227"/>
                  <a:pt x="80465" y="1040392"/>
                </a:cubicBezTo>
                <a:cubicBezTo>
                  <a:pt x="63955" y="1090557"/>
                  <a:pt x="44270" y="1082302"/>
                  <a:pt x="30935" y="1116592"/>
                </a:cubicBezTo>
                <a:cubicBezTo>
                  <a:pt x="17600" y="1150882"/>
                  <a:pt x="-3355" y="1237242"/>
                  <a:pt x="455" y="1246132"/>
                </a:cubicBezTo>
                <a:cubicBezTo>
                  <a:pt x="4265" y="1255022"/>
                  <a:pt x="50620" y="1160407"/>
                  <a:pt x="53795" y="1169932"/>
                </a:cubicBezTo>
                <a:cubicBezTo>
                  <a:pt x="56970" y="1179457"/>
                  <a:pt x="21728" y="1286454"/>
                  <a:pt x="19505" y="1303282"/>
                </a:cubicBezTo>
                <a:cubicBezTo>
                  <a:pt x="17282" y="1320110"/>
                  <a:pt x="32205" y="1290582"/>
                  <a:pt x="40460" y="1270897"/>
                </a:cubicBezTo>
                <a:cubicBezTo>
                  <a:pt x="48715" y="1251212"/>
                  <a:pt x="64908" y="1174695"/>
                  <a:pt x="69035" y="1185172"/>
                </a:cubicBezTo>
                <a:cubicBezTo>
                  <a:pt x="73163" y="1195650"/>
                  <a:pt x="64273" y="1315030"/>
                  <a:pt x="65225" y="1333762"/>
                </a:cubicBezTo>
                <a:cubicBezTo>
                  <a:pt x="66177" y="1352494"/>
                  <a:pt x="71575" y="1320427"/>
                  <a:pt x="74750" y="1297567"/>
                </a:cubicBezTo>
                <a:cubicBezTo>
                  <a:pt x="77925" y="1274707"/>
                  <a:pt x="80783" y="1199460"/>
                  <a:pt x="84275" y="1196602"/>
                </a:cubicBezTo>
                <a:cubicBezTo>
                  <a:pt x="87768" y="1193745"/>
                  <a:pt x="91895" y="1260102"/>
                  <a:pt x="95705" y="1280422"/>
                </a:cubicBezTo>
                <a:cubicBezTo>
                  <a:pt x="99515" y="1300742"/>
                  <a:pt x="105230" y="1334714"/>
                  <a:pt x="107135" y="1318522"/>
                </a:cubicBezTo>
                <a:cubicBezTo>
                  <a:pt x="109040" y="1302330"/>
                  <a:pt x="105230" y="1209937"/>
                  <a:pt x="107135" y="1183267"/>
                </a:cubicBezTo>
                <a:cubicBezTo>
                  <a:pt x="109040" y="1156597"/>
                  <a:pt x="110310" y="1149295"/>
                  <a:pt x="118565" y="1158502"/>
                </a:cubicBezTo>
                <a:cubicBezTo>
                  <a:pt x="126820" y="1167710"/>
                  <a:pt x="152855" y="1242957"/>
                  <a:pt x="156665" y="1238512"/>
                </a:cubicBezTo>
                <a:cubicBezTo>
                  <a:pt x="160475" y="1234067"/>
                  <a:pt x="147140" y="1159137"/>
                  <a:pt x="141425" y="1131832"/>
                </a:cubicBezTo>
                <a:cubicBezTo>
                  <a:pt x="135710" y="1104527"/>
                  <a:pt x="113485" y="1107702"/>
                  <a:pt x="122375" y="1074682"/>
                </a:cubicBezTo>
                <a:cubicBezTo>
                  <a:pt x="131265" y="1041662"/>
                  <a:pt x="173175" y="988957"/>
                  <a:pt x="194765" y="933712"/>
                </a:cubicBezTo>
                <a:cubicBezTo>
                  <a:pt x="216355" y="878467"/>
                  <a:pt x="232230" y="812427"/>
                  <a:pt x="251915" y="743212"/>
                </a:cubicBezTo>
                <a:cubicBezTo>
                  <a:pt x="271600" y="673997"/>
                  <a:pt x="306525" y="511437"/>
                  <a:pt x="320495" y="506992"/>
                </a:cubicBezTo>
                <a:close/>
              </a:path>
            </a:pathLst>
          </a:custGeom>
          <a:solidFill>
            <a:srgbClr val="FF9999"/>
          </a:solidFill>
          <a:ln w="25400" cap="flat" cmpd="sng" algn="ctr">
            <a:solidFill>
              <a:schemeClr val="tx1"/>
            </a:solidFill>
            <a:prstDash val="solid"/>
          </a:ln>
          <a:effectLst/>
        </p:spPr>
        <p:txBody>
          <a:bodyPr anchor="ctr"/>
          <a:lstStyle/>
          <a:p>
            <a:pPr algn="ctr" fontAlgn="auto">
              <a:spcBef>
                <a:spcPts val="0"/>
              </a:spcBef>
              <a:spcAft>
                <a:spcPts val="0"/>
              </a:spcAft>
              <a:defRPr/>
            </a:pPr>
            <a:endParaRPr lang="en-US" kern="0" dirty="0">
              <a:solidFill>
                <a:prstClr val="white"/>
              </a:solidFill>
              <a:latin typeface="Calibri"/>
            </a:endParaRPr>
          </a:p>
        </p:txBody>
      </p:sp>
      <p:sp>
        <p:nvSpPr>
          <p:cNvPr id="56331" name="TextovéPole 96">
            <a:extLst>
              <a:ext uri="{FF2B5EF4-FFF2-40B4-BE49-F238E27FC236}">
                <a16:creationId xmlns:a16="http://schemas.microsoft.com/office/drawing/2014/main" id="{28AF39CD-ADBE-4CFF-A1F8-0918B67FBC1D}"/>
              </a:ext>
            </a:extLst>
          </p:cNvPr>
          <p:cNvSpPr txBox="1">
            <a:spLocks noChangeArrowheads="1"/>
          </p:cNvSpPr>
          <p:nvPr/>
        </p:nvSpPr>
        <p:spPr bwMode="auto">
          <a:xfrm>
            <a:off x="4559301" y="1484314"/>
            <a:ext cx="2305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ORGANISMUS</a:t>
            </a:r>
          </a:p>
        </p:txBody>
      </p:sp>
      <p:sp>
        <p:nvSpPr>
          <p:cNvPr id="92" name="TextovéPole 91">
            <a:extLst>
              <a:ext uri="{FF2B5EF4-FFF2-40B4-BE49-F238E27FC236}">
                <a16:creationId xmlns:a16="http://schemas.microsoft.com/office/drawing/2014/main" id="{616FABB2-E573-4CFE-B1E8-CDFFA8F16083}"/>
              </a:ext>
            </a:extLst>
          </p:cNvPr>
          <p:cNvSpPr txBox="1"/>
          <p:nvPr/>
        </p:nvSpPr>
        <p:spPr>
          <a:xfrm>
            <a:off x="4578350" y="5445125"/>
            <a:ext cx="2396810" cy="707886"/>
          </a:xfrm>
          <a:prstGeom prst="rect">
            <a:avLst/>
          </a:prstGeom>
          <a:noFill/>
        </p:spPr>
        <p:txBody>
          <a:bodyPr wrap="none">
            <a:spAutoFit/>
          </a:bodyPr>
          <a:lstStyle/>
          <a:p>
            <a:pPr eaLnBrk="1" hangingPunct="1">
              <a:defRPr/>
            </a:pPr>
            <a:r>
              <a:rPr lang="cs-CZ" sz="1000" b="1" dirty="0"/>
              <a:t>Epigenetické procesy:</a:t>
            </a:r>
          </a:p>
          <a:p>
            <a:pPr marL="285750" indent="-285750">
              <a:buFont typeface="Wingdings" pitchFamily="2" charset="2"/>
              <a:buChar char="Ø"/>
              <a:defRPr/>
            </a:pPr>
            <a:r>
              <a:rPr lang="cs-CZ" sz="1000" b="1" dirty="0"/>
              <a:t> DNA </a:t>
            </a:r>
            <a:r>
              <a:rPr lang="cs-CZ" sz="1000" b="1" dirty="0" err="1"/>
              <a:t>methylace</a:t>
            </a:r>
            <a:r>
              <a:rPr lang="cs-CZ" sz="1000" b="1" dirty="0"/>
              <a:t>/</a:t>
            </a:r>
            <a:r>
              <a:rPr lang="cs-CZ" sz="1000" b="1" dirty="0" err="1"/>
              <a:t>demethylace</a:t>
            </a:r>
            <a:endParaRPr lang="cs-CZ" sz="1000" b="1" dirty="0"/>
          </a:p>
          <a:p>
            <a:pPr marL="285750" indent="-285750">
              <a:buFont typeface="Wingdings" pitchFamily="2" charset="2"/>
              <a:buChar char="Ø"/>
              <a:defRPr/>
            </a:pPr>
            <a:r>
              <a:rPr lang="cs-CZ" sz="1000" b="1" dirty="0"/>
              <a:t> acetylace histonů</a:t>
            </a:r>
          </a:p>
          <a:p>
            <a:pPr marL="285750" indent="-285750">
              <a:buFont typeface="Wingdings" pitchFamily="2" charset="2"/>
              <a:buChar char="Ø"/>
              <a:defRPr/>
            </a:pPr>
            <a:r>
              <a:rPr lang="cs-CZ" sz="1000" b="1" dirty="0"/>
              <a:t> </a:t>
            </a:r>
            <a:r>
              <a:rPr lang="cs-CZ" sz="1000" b="1" dirty="0" err="1"/>
              <a:t>remodelace</a:t>
            </a:r>
            <a:r>
              <a:rPr lang="cs-CZ" sz="1000" b="1" dirty="0"/>
              <a:t> chromatinu</a:t>
            </a:r>
          </a:p>
        </p:txBody>
      </p:sp>
      <p:sp>
        <p:nvSpPr>
          <p:cNvPr id="56333" name="TextovéPole 99">
            <a:extLst>
              <a:ext uri="{FF2B5EF4-FFF2-40B4-BE49-F238E27FC236}">
                <a16:creationId xmlns:a16="http://schemas.microsoft.com/office/drawing/2014/main" id="{F9733730-8980-475A-9407-176F0FF08991}"/>
              </a:ext>
            </a:extLst>
          </p:cNvPr>
          <p:cNvSpPr txBox="1">
            <a:spLocks noChangeArrowheads="1"/>
          </p:cNvSpPr>
          <p:nvPr/>
        </p:nvSpPr>
        <p:spPr bwMode="auto">
          <a:xfrm>
            <a:off x="4583114" y="3494088"/>
            <a:ext cx="12144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cs-CZ" altLang="cs-CZ" sz="1000" b="1"/>
              <a:t>Leptin</a:t>
            </a:r>
          </a:p>
          <a:p>
            <a:pPr eaLnBrk="1" hangingPunct="1">
              <a:buFont typeface="Wingdings" panose="05000000000000000000" pitchFamily="2" charset="2"/>
              <a:buChar char="Ø"/>
            </a:pPr>
            <a:r>
              <a:rPr lang="cs-CZ" altLang="cs-CZ" sz="1000" b="1"/>
              <a:t>Resistin</a:t>
            </a:r>
          </a:p>
          <a:p>
            <a:pPr eaLnBrk="1" hangingPunct="1">
              <a:buFont typeface="Wingdings" panose="05000000000000000000" pitchFamily="2" charset="2"/>
              <a:buChar char="Ø"/>
            </a:pPr>
            <a:r>
              <a:rPr lang="cs-CZ" altLang="cs-CZ" sz="1000" b="1"/>
              <a:t>Adiponectin</a:t>
            </a:r>
          </a:p>
          <a:p>
            <a:pPr eaLnBrk="1" hangingPunct="1">
              <a:buFont typeface="Wingdings" panose="05000000000000000000" pitchFamily="2" charset="2"/>
              <a:buChar char="Ø"/>
            </a:pPr>
            <a:r>
              <a:rPr lang="cs-CZ" altLang="cs-CZ" sz="1000" b="1"/>
              <a:t>Omentin</a:t>
            </a:r>
          </a:p>
          <a:p>
            <a:pPr eaLnBrk="1" hangingPunct="1">
              <a:buFont typeface="Wingdings" panose="05000000000000000000" pitchFamily="2" charset="2"/>
              <a:buChar char="Ø"/>
            </a:pPr>
            <a:r>
              <a:rPr lang="cs-CZ" altLang="cs-CZ" sz="1000" b="1"/>
              <a:t>Visfatin</a:t>
            </a:r>
          </a:p>
          <a:p>
            <a:pPr eaLnBrk="1" hangingPunct="1">
              <a:buFont typeface="Wingdings" panose="05000000000000000000" pitchFamily="2" charset="2"/>
              <a:buChar char="Ø"/>
            </a:pPr>
            <a:r>
              <a:rPr lang="cs-CZ" altLang="cs-CZ" sz="1000" b="1"/>
              <a:t>…</a:t>
            </a:r>
          </a:p>
        </p:txBody>
      </p:sp>
      <p:sp>
        <p:nvSpPr>
          <p:cNvPr id="56334" name="TextovéPole 100">
            <a:extLst>
              <a:ext uri="{FF2B5EF4-FFF2-40B4-BE49-F238E27FC236}">
                <a16:creationId xmlns:a16="http://schemas.microsoft.com/office/drawing/2014/main" id="{6C18F4FF-636F-4038-92AD-38D28BC13466}"/>
              </a:ext>
            </a:extLst>
          </p:cNvPr>
          <p:cNvSpPr txBox="1">
            <a:spLocks noChangeArrowheads="1"/>
          </p:cNvSpPr>
          <p:nvPr/>
        </p:nvSpPr>
        <p:spPr bwMode="auto">
          <a:xfrm>
            <a:off x="5159375" y="1919288"/>
            <a:ext cx="6111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000" b="1"/>
              <a:t>Zdraví</a:t>
            </a:r>
          </a:p>
          <a:p>
            <a:pPr algn="ctr" eaLnBrk="1" hangingPunct="1"/>
            <a:endParaRPr lang="cs-CZ" altLang="cs-CZ" sz="1000" b="1"/>
          </a:p>
          <a:p>
            <a:pPr algn="ctr" eaLnBrk="1" hangingPunct="1"/>
            <a:r>
              <a:rPr lang="cs-CZ" altLang="cs-CZ" sz="1000" b="1"/>
              <a:t>X</a:t>
            </a:r>
          </a:p>
          <a:p>
            <a:pPr algn="ctr" eaLnBrk="1" hangingPunct="1"/>
            <a:endParaRPr lang="cs-CZ" altLang="cs-CZ" sz="1000" b="1"/>
          </a:p>
          <a:p>
            <a:pPr algn="ctr" eaLnBrk="1" hangingPunct="1"/>
            <a:r>
              <a:rPr lang="cs-CZ" altLang="cs-CZ" sz="1000" b="1"/>
              <a:t>Nemoc</a:t>
            </a:r>
          </a:p>
        </p:txBody>
      </p:sp>
      <p:sp>
        <p:nvSpPr>
          <p:cNvPr id="102" name="Kruhová šipka 101">
            <a:extLst>
              <a:ext uri="{FF2B5EF4-FFF2-40B4-BE49-F238E27FC236}">
                <a16:creationId xmlns:a16="http://schemas.microsoft.com/office/drawing/2014/main" id="{941A57EA-6111-415A-95A3-78DAECC873E7}"/>
              </a:ext>
            </a:extLst>
          </p:cNvPr>
          <p:cNvSpPr/>
          <p:nvPr/>
        </p:nvSpPr>
        <p:spPr>
          <a:xfrm rot="16200000">
            <a:off x="3910013" y="4132263"/>
            <a:ext cx="1041400" cy="1041400"/>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3" name="Kruhová šipka 102">
            <a:extLst>
              <a:ext uri="{FF2B5EF4-FFF2-40B4-BE49-F238E27FC236}">
                <a16:creationId xmlns:a16="http://schemas.microsoft.com/office/drawing/2014/main" id="{DCECBFCD-4DE1-49BB-A3AC-6AA0F211364A}"/>
              </a:ext>
            </a:extLst>
          </p:cNvPr>
          <p:cNvSpPr/>
          <p:nvPr/>
        </p:nvSpPr>
        <p:spPr>
          <a:xfrm rot="16200000" flipH="1" flipV="1">
            <a:off x="7176294" y="4148931"/>
            <a:ext cx="1041400" cy="1042988"/>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4" name="Kruhová šipka 103">
            <a:extLst>
              <a:ext uri="{FF2B5EF4-FFF2-40B4-BE49-F238E27FC236}">
                <a16:creationId xmlns:a16="http://schemas.microsoft.com/office/drawing/2014/main" id="{CCB1A228-20CC-4722-91F8-13B0B26723C5}"/>
              </a:ext>
            </a:extLst>
          </p:cNvPr>
          <p:cNvSpPr/>
          <p:nvPr/>
        </p:nvSpPr>
        <p:spPr>
          <a:xfrm rot="16200000">
            <a:off x="3914775" y="2420938"/>
            <a:ext cx="1041400" cy="1041400"/>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5" name="Kruhová šipka 104">
            <a:extLst>
              <a:ext uri="{FF2B5EF4-FFF2-40B4-BE49-F238E27FC236}">
                <a16:creationId xmlns:a16="http://schemas.microsoft.com/office/drawing/2014/main" id="{F900D591-E863-4D1D-AC78-F21E5560B721}"/>
              </a:ext>
            </a:extLst>
          </p:cNvPr>
          <p:cNvSpPr/>
          <p:nvPr/>
        </p:nvSpPr>
        <p:spPr>
          <a:xfrm rot="16200000" flipH="1" flipV="1">
            <a:off x="7180263" y="2436813"/>
            <a:ext cx="1041400" cy="1041400"/>
          </a:xfrm>
          <a:prstGeom prst="circularArrow">
            <a:avLst>
              <a:gd name="adj1" fmla="val 8285"/>
              <a:gd name="adj2" fmla="val 1142319"/>
              <a:gd name="adj3" fmla="val 20386599"/>
              <a:gd name="adj4" fmla="val 10800000"/>
              <a:gd name="adj5" fmla="val 125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6" name="Kruhová šipka 105">
            <a:extLst>
              <a:ext uri="{FF2B5EF4-FFF2-40B4-BE49-F238E27FC236}">
                <a16:creationId xmlns:a16="http://schemas.microsoft.com/office/drawing/2014/main" id="{686F48AF-FA83-4859-B992-5248750FCD2A}"/>
              </a:ext>
            </a:extLst>
          </p:cNvPr>
          <p:cNvSpPr/>
          <p:nvPr/>
        </p:nvSpPr>
        <p:spPr>
          <a:xfrm rot="16200000">
            <a:off x="2613026" y="2527301"/>
            <a:ext cx="3738562" cy="2630487"/>
          </a:xfrm>
          <a:prstGeom prst="circularArrow">
            <a:avLst>
              <a:gd name="adj1" fmla="val 4073"/>
              <a:gd name="adj2" fmla="val 529443"/>
              <a:gd name="adj3" fmla="val 21011529"/>
              <a:gd name="adj4" fmla="val 10800000"/>
              <a:gd name="adj5" fmla="val 599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7" name="Kruhová šipka 106">
            <a:extLst>
              <a:ext uri="{FF2B5EF4-FFF2-40B4-BE49-F238E27FC236}">
                <a16:creationId xmlns:a16="http://schemas.microsoft.com/office/drawing/2014/main" id="{9ED2BEAD-F3FD-42DF-81B9-F1E495D6911D}"/>
              </a:ext>
            </a:extLst>
          </p:cNvPr>
          <p:cNvSpPr/>
          <p:nvPr/>
        </p:nvSpPr>
        <p:spPr>
          <a:xfrm rot="16200000" flipH="1" flipV="1">
            <a:off x="5791995" y="2509045"/>
            <a:ext cx="3736975" cy="2630487"/>
          </a:xfrm>
          <a:prstGeom prst="circularArrow">
            <a:avLst>
              <a:gd name="adj1" fmla="val 4073"/>
              <a:gd name="adj2" fmla="val 529443"/>
              <a:gd name="adj3" fmla="val 21011529"/>
              <a:gd name="adj4" fmla="val 10800000"/>
              <a:gd name="adj5" fmla="val 599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solidFill>
                <a:schemeClr val="tx1"/>
              </a:solidFill>
            </a:endParaRPr>
          </a:p>
        </p:txBody>
      </p:sp>
      <p:sp>
        <p:nvSpPr>
          <p:cNvPr id="108" name="Nadpis 1">
            <a:extLst>
              <a:ext uri="{FF2B5EF4-FFF2-40B4-BE49-F238E27FC236}">
                <a16:creationId xmlns:a16="http://schemas.microsoft.com/office/drawing/2014/main" id="{422216B0-939B-498C-900F-66BD7BBF7341}"/>
              </a:ext>
            </a:extLst>
          </p:cNvPr>
          <p:cNvSpPr txBox="1">
            <a:spLocks/>
          </p:cNvSpPr>
          <p:nvPr/>
        </p:nvSpPr>
        <p:spPr>
          <a:xfrm>
            <a:off x="186851" y="141200"/>
            <a:ext cx="8229600" cy="1143000"/>
          </a:xfrm>
          <a:prstGeom prst="rect">
            <a:avLst/>
          </a:prstGeom>
        </p:spPr>
        <p:txBody>
          <a:bodyPr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Intermediární mediátory epigenetických regulací</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3" descr="nrc3220-f2">
            <a:extLst>
              <a:ext uri="{FF2B5EF4-FFF2-40B4-BE49-F238E27FC236}">
                <a16:creationId xmlns:a16="http://schemas.microsoft.com/office/drawing/2014/main" id="{E7325C16-0AF4-4436-A497-DB1A849F1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964" t="94553"/>
          <a:stretch>
            <a:fillRect/>
          </a:stretch>
        </p:blipFill>
        <p:spPr bwMode="auto">
          <a:xfrm>
            <a:off x="8685213" y="6456364"/>
            <a:ext cx="18653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312">
            <a:extLst>
              <a:ext uri="{FF2B5EF4-FFF2-40B4-BE49-F238E27FC236}">
                <a16:creationId xmlns:a16="http://schemas.microsoft.com/office/drawing/2014/main" id="{BB4C33CF-9A3E-429E-AA12-7D50BA90A1B6}"/>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316" name="Obdélník 7">
            <a:extLst>
              <a:ext uri="{FF2B5EF4-FFF2-40B4-BE49-F238E27FC236}">
                <a16:creationId xmlns:a16="http://schemas.microsoft.com/office/drawing/2014/main" id="{0E2E0681-4424-4D53-AD42-9BB624C5B528}"/>
              </a:ext>
            </a:extLst>
          </p:cNvPr>
          <p:cNvSpPr/>
          <p:nvPr/>
        </p:nvSpPr>
        <p:spPr>
          <a:xfrm>
            <a:off x="7408863" y="1522413"/>
            <a:ext cx="2286000" cy="4659312"/>
          </a:xfrm>
          <a:prstGeom prst="rect">
            <a:avLst/>
          </a:prstGeom>
          <a:gradFill>
            <a:gsLst>
              <a:gs pos="0">
                <a:srgbClr val="C0504D">
                  <a:lumMod val="20000"/>
                  <a:lumOff val="80000"/>
                </a:srgbClr>
              </a:gs>
              <a:gs pos="100000">
                <a:srgbClr val="C0504D">
                  <a:lumMod val="75000"/>
                </a:srgbClr>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cs-CZ" sz="1400" kern="0">
              <a:solidFill>
                <a:prstClr val="white"/>
              </a:solidFill>
              <a:latin typeface="Calibri"/>
            </a:endParaRPr>
          </a:p>
        </p:txBody>
      </p:sp>
      <p:sp>
        <p:nvSpPr>
          <p:cNvPr id="326" name="Obdélník 1">
            <a:extLst>
              <a:ext uri="{FF2B5EF4-FFF2-40B4-BE49-F238E27FC236}">
                <a16:creationId xmlns:a16="http://schemas.microsoft.com/office/drawing/2014/main" id="{5BA9D8CB-8F7E-4485-B54F-39E2AA3D8E1C}"/>
              </a:ext>
            </a:extLst>
          </p:cNvPr>
          <p:cNvSpPr/>
          <p:nvPr/>
        </p:nvSpPr>
        <p:spPr>
          <a:xfrm>
            <a:off x="2697163" y="1509713"/>
            <a:ext cx="2286000" cy="4665662"/>
          </a:xfrm>
          <a:prstGeom prst="rect">
            <a:avLst/>
          </a:prstGeom>
          <a:gradFill>
            <a:gsLst>
              <a:gs pos="0">
                <a:srgbClr val="4BACC6">
                  <a:lumMod val="20000"/>
                  <a:lumOff val="80000"/>
                </a:srgbClr>
              </a:gs>
              <a:gs pos="100000">
                <a:srgbClr val="4BACC6">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sz="1400" kern="0">
              <a:solidFill>
                <a:prstClr val="white"/>
              </a:solidFill>
              <a:latin typeface="Calibri"/>
            </a:endParaRPr>
          </a:p>
        </p:txBody>
      </p:sp>
      <p:grpSp>
        <p:nvGrpSpPr>
          <p:cNvPr id="57350" name="Group 59">
            <a:extLst>
              <a:ext uri="{FF2B5EF4-FFF2-40B4-BE49-F238E27FC236}">
                <a16:creationId xmlns:a16="http://schemas.microsoft.com/office/drawing/2014/main" id="{BB2936D9-74DA-440D-9477-A205A140FBE8}"/>
              </a:ext>
            </a:extLst>
          </p:cNvPr>
          <p:cNvGrpSpPr>
            <a:grpSpLocks/>
          </p:cNvGrpSpPr>
          <p:nvPr/>
        </p:nvGrpSpPr>
        <p:grpSpPr bwMode="auto">
          <a:xfrm>
            <a:off x="2851151" y="2217738"/>
            <a:ext cx="1909763" cy="722312"/>
            <a:chOff x="1704975" y="1685429"/>
            <a:chExt cx="2329443" cy="879475"/>
          </a:xfrm>
        </p:grpSpPr>
        <p:sp>
          <p:nvSpPr>
            <p:cNvPr id="653" name="Freeform 23">
              <a:extLst>
                <a:ext uri="{FF2B5EF4-FFF2-40B4-BE49-F238E27FC236}">
                  <a16:creationId xmlns:a16="http://schemas.microsoft.com/office/drawing/2014/main" id="{2D3C1571-DF3B-4602-ABA9-ECA019851844}"/>
                </a:ext>
              </a:extLst>
            </p:cNvPr>
            <p:cNvSpPr/>
            <p:nvPr/>
          </p:nvSpPr>
          <p:spPr>
            <a:xfrm>
              <a:off x="3924045" y="2195718"/>
              <a:ext cx="110373" cy="71517"/>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605" name="Group 40">
              <a:extLst>
                <a:ext uri="{FF2B5EF4-FFF2-40B4-BE49-F238E27FC236}">
                  <a16:creationId xmlns:a16="http://schemas.microsoft.com/office/drawing/2014/main" id="{0C59472F-CD33-4716-BAA9-4FB16DF51B7B}"/>
                </a:ext>
              </a:extLst>
            </p:cNvPr>
            <p:cNvGrpSpPr>
              <a:grpSpLocks/>
            </p:cNvGrpSpPr>
            <p:nvPr/>
          </p:nvGrpSpPr>
          <p:grpSpPr bwMode="auto">
            <a:xfrm>
              <a:off x="1835696" y="1685429"/>
              <a:ext cx="216024" cy="333871"/>
              <a:chOff x="1835696" y="1662569"/>
              <a:chExt cx="216024" cy="333871"/>
            </a:xfrm>
          </p:grpSpPr>
          <p:sp>
            <p:nvSpPr>
              <p:cNvPr id="703" name="Oval 17">
                <a:extLst>
                  <a:ext uri="{FF2B5EF4-FFF2-40B4-BE49-F238E27FC236}">
                    <a16:creationId xmlns:a16="http://schemas.microsoft.com/office/drawing/2014/main" id="{5B20F9EF-50CF-4C0F-827B-5D22B1B86E7B}"/>
                  </a:ext>
                </a:extLst>
              </p:cNvPr>
              <p:cNvSpPr/>
              <p:nvPr/>
            </p:nvSpPr>
            <p:spPr>
              <a:xfrm>
                <a:off x="1836647" y="1662569"/>
                <a:ext cx="214937"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55" name="Straight Connector 39">
                <a:extLst>
                  <a:ext uri="{FF2B5EF4-FFF2-40B4-BE49-F238E27FC236}">
                    <a16:creationId xmlns:a16="http://schemas.microsoft.com/office/drawing/2014/main" id="{32733360-3892-4141-A399-20F161447103}"/>
                  </a:ext>
                </a:extLst>
              </p:cNvPr>
              <p:cNvCxnSpPr>
                <a:cxnSpLocks noChangeShapeType="1"/>
                <a:stCxn id="703" idx="4"/>
                <a:endCxn id="683" idx="3"/>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06" name="Group 46">
              <a:extLst>
                <a:ext uri="{FF2B5EF4-FFF2-40B4-BE49-F238E27FC236}">
                  <a16:creationId xmlns:a16="http://schemas.microsoft.com/office/drawing/2014/main" id="{4B3060DF-A646-46DD-B4B7-BB6B7D54319B}"/>
                </a:ext>
              </a:extLst>
            </p:cNvPr>
            <p:cNvGrpSpPr>
              <a:grpSpLocks/>
            </p:cNvGrpSpPr>
            <p:nvPr/>
          </p:nvGrpSpPr>
          <p:grpSpPr bwMode="auto">
            <a:xfrm>
              <a:off x="2460908" y="2204864"/>
              <a:ext cx="216024" cy="360040"/>
              <a:chOff x="2339752" y="2420888"/>
              <a:chExt cx="216024" cy="360040"/>
            </a:xfrm>
          </p:grpSpPr>
          <p:sp>
            <p:nvSpPr>
              <p:cNvPr id="701" name="Oval 8">
                <a:extLst>
                  <a:ext uri="{FF2B5EF4-FFF2-40B4-BE49-F238E27FC236}">
                    <a16:creationId xmlns:a16="http://schemas.microsoft.com/office/drawing/2014/main" id="{887B525C-F8B0-4059-AEB8-D16A54376A3E}"/>
                  </a:ext>
                </a:extLst>
              </p:cNvPr>
              <p:cNvSpPr/>
              <p:nvPr/>
            </p:nvSpPr>
            <p:spPr>
              <a:xfrm>
                <a:off x="2338999" y="2599234"/>
                <a:ext cx="216873"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53" name="Straight Connector 42">
                <a:extLst>
                  <a:ext uri="{FF2B5EF4-FFF2-40B4-BE49-F238E27FC236}">
                    <a16:creationId xmlns:a16="http://schemas.microsoft.com/office/drawing/2014/main" id="{5FA04733-5DE2-44D5-B2B5-0D11C8CBAFBC}"/>
                  </a:ext>
                </a:extLst>
              </p:cNvPr>
              <p:cNvCxnSpPr>
                <a:cxnSpLocks noChangeShapeType="1"/>
                <a:stCxn id="701"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07" name="Group 48">
              <a:extLst>
                <a:ext uri="{FF2B5EF4-FFF2-40B4-BE49-F238E27FC236}">
                  <a16:creationId xmlns:a16="http://schemas.microsoft.com/office/drawing/2014/main" id="{16C57910-0EF7-46F9-8C6B-69D808ACDE14}"/>
                </a:ext>
              </a:extLst>
            </p:cNvPr>
            <p:cNvGrpSpPr>
              <a:grpSpLocks/>
            </p:cNvGrpSpPr>
            <p:nvPr/>
          </p:nvGrpSpPr>
          <p:grpSpPr bwMode="auto">
            <a:xfrm>
              <a:off x="2915816" y="2204864"/>
              <a:ext cx="216024" cy="360040"/>
              <a:chOff x="2339752" y="2420888"/>
              <a:chExt cx="216024" cy="360040"/>
            </a:xfrm>
          </p:grpSpPr>
          <p:sp>
            <p:nvSpPr>
              <p:cNvPr id="699" name="Oval 49">
                <a:extLst>
                  <a:ext uri="{FF2B5EF4-FFF2-40B4-BE49-F238E27FC236}">
                    <a16:creationId xmlns:a16="http://schemas.microsoft.com/office/drawing/2014/main" id="{03C9812F-4FFC-419A-A33F-8CDA0474DBAD}"/>
                  </a:ext>
                </a:extLst>
              </p:cNvPr>
              <p:cNvSpPr/>
              <p:nvPr/>
            </p:nvSpPr>
            <p:spPr>
              <a:xfrm>
                <a:off x="2339137" y="2599234"/>
                <a:ext cx="216873"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51" name="Straight Connector 50">
                <a:extLst>
                  <a:ext uri="{FF2B5EF4-FFF2-40B4-BE49-F238E27FC236}">
                    <a16:creationId xmlns:a16="http://schemas.microsoft.com/office/drawing/2014/main" id="{E3236DD1-A241-4C0C-81E6-EBA59DB44204}"/>
                  </a:ext>
                </a:extLst>
              </p:cNvPr>
              <p:cNvCxnSpPr>
                <a:cxnSpLocks noChangeShapeType="1"/>
                <a:stCxn id="699"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08" name="Group 51">
              <a:extLst>
                <a:ext uri="{FF2B5EF4-FFF2-40B4-BE49-F238E27FC236}">
                  <a16:creationId xmlns:a16="http://schemas.microsoft.com/office/drawing/2014/main" id="{5EF5139E-6BF9-4551-8DAB-A591D07F07CA}"/>
                </a:ext>
              </a:extLst>
            </p:cNvPr>
            <p:cNvGrpSpPr>
              <a:grpSpLocks/>
            </p:cNvGrpSpPr>
            <p:nvPr/>
          </p:nvGrpSpPr>
          <p:grpSpPr bwMode="auto">
            <a:xfrm>
              <a:off x="3347864" y="2204864"/>
              <a:ext cx="216024" cy="360040"/>
              <a:chOff x="2339752" y="2420888"/>
              <a:chExt cx="216024" cy="360040"/>
            </a:xfrm>
          </p:grpSpPr>
          <p:sp>
            <p:nvSpPr>
              <p:cNvPr id="697" name="Oval 52">
                <a:extLst>
                  <a:ext uri="{FF2B5EF4-FFF2-40B4-BE49-F238E27FC236}">
                    <a16:creationId xmlns:a16="http://schemas.microsoft.com/office/drawing/2014/main" id="{9651CD10-8AC3-4809-945F-AC6AA2A02B6D}"/>
                  </a:ext>
                </a:extLst>
              </p:cNvPr>
              <p:cNvSpPr/>
              <p:nvPr/>
            </p:nvSpPr>
            <p:spPr>
              <a:xfrm>
                <a:off x="2338897" y="2599234"/>
                <a:ext cx="216873"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49" name="Straight Connector 53">
                <a:extLst>
                  <a:ext uri="{FF2B5EF4-FFF2-40B4-BE49-F238E27FC236}">
                    <a16:creationId xmlns:a16="http://schemas.microsoft.com/office/drawing/2014/main" id="{9882A44E-48E2-4DFB-85DE-E7CF1483038F}"/>
                  </a:ext>
                </a:extLst>
              </p:cNvPr>
              <p:cNvCxnSpPr>
                <a:cxnSpLocks noChangeShapeType="1"/>
                <a:stCxn id="697"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09" name="Group 47">
              <a:extLst>
                <a:ext uri="{FF2B5EF4-FFF2-40B4-BE49-F238E27FC236}">
                  <a16:creationId xmlns:a16="http://schemas.microsoft.com/office/drawing/2014/main" id="{65C8B5EC-A7E6-4EDF-A13F-7FD4A977C384}"/>
                </a:ext>
              </a:extLst>
            </p:cNvPr>
            <p:cNvGrpSpPr>
              <a:grpSpLocks/>
            </p:cNvGrpSpPr>
            <p:nvPr/>
          </p:nvGrpSpPr>
          <p:grpSpPr bwMode="auto">
            <a:xfrm>
              <a:off x="1704975" y="1923747"/>
              <a:ext cx="2270822" cy="354645"/>
              <a:chOff x="1704975" y="1923747"/>
              <a:chExt cx="2270822" cy="354645"/>
            </a:xfrm>
          </p:grpSpPr>
          <p:grpSp>
            <p:nvGrpSpPr>
              <p:cNvPr id="57628" name="Group 34">
                <a:extLst>
                  <a:ext uri="{FF2B5EF4-FFF2-40B4-BE49-F238E27FC236}">
                    <a16:creationId xmlns:a16="http://schemas.microsoft.com/office/drawing/2014/main" id="{F2A6E128-BD20-4A05-87F4-63ADF833BE05}"/>
                  </a:ext>
                </a:extLst>
              </p:cNvPr>
              <p:cNvGrpSpPr>
                <a:grpSpLocks/>
              </p:cNvGrpSpPr>
              <p:nvPr/>
            </p:nvGrpSpPr>
            <p:grpSpPr bwMode="auto">
              <a:xfrm>
                <a:off x="3493784" y="1935432"/>
                <a:ext cx="482013" cy="341440"/>
                <a:chOff x="3493784" y="1935432"/>
                <a:chExt cx="482013" cy="341440"/>
              </a:xfrm>
            </p:grpSpPr>
            <p:sp>
              <p:nvSpPr>
                <p:cNvPr id="694" name="Flowchart: Magnetic Disk 7">
                  <a:extLst>
                    <a:ext uri="{FF2B5EF4-FFF2-40B4-BE49-F238E27FC236}">
                      <a16:creationId xmlns:a16="http://schemas.microsoft.com/office/drawing/2014/main" id="{ACFFDA5B-7B1C-4D89-AC41-2596BB3B23EC}"/>
                    </a:ext>
                  </a:extLst>
                </p:cNvPr>
                <p:cNvSpPr/>
                <p:nvPr/>
              </p:nvSpPr>
              <p:spPr>
                <a:xfrm rot="17682308">
                  <a:off x="3713263" y="1998373"/>
                  <a:ext cx="315065"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5" name="Freeform 27">
                  <a:extLst>
                    <a:ext uri="{FF2B5EF4-FFF2-40B4-BE49-F238E27FC236}">
                      <a16:creationId xmlns:a16="http://schemas.microsoft.com/office/drawing/2014/main" id="{C3B47918-127C-4788-A53C-1F19D7AA5071}"/>
                    </a:ext>
                  </a:extLst>
                </p:cNvPr>
                <p:cNvSpPr/>
                <p:nvPr/>
              </p:nvSpPr>
              <p:spPr>
                <a:xfrm>
                  <a:off x="3494173" y="1934775"/>
                  <a:ext cx="429872" cy="3343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6" name="Freeform 33">
                  <a:extLst>
                    <a:ext uri="{FF2B5EF4-FFF2-40B4-BE49-F238E27FC236}">
                      <a16:creationId xmlns:a16="http://schemas.microsoft.com/office/drawing/2014/main" id="{6347DFAE-DDD1-4169-B456-031B65A425DF}"/>
                    </a:ext>
                  </a:extLst>
                </p:cNvPr>
                <p:cNvSpPr/>
                <p:nvPr/>
              </p:nvSpPr>
              <p:spPr>
                <a:xfrm rot="184318">
                  <a:off x="3807864" y="1948305"/>
                  <a:ext cx="166527"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629" name="Group 35">
                <a:extLst>
                  <a:ext uri="{FF2B5EF4-FFF2-40B4-BE49-F238E27FC236}">
                    <a16:creationId xmlns:a16="http://schemas.microsoft.com/office/drawing/2014/main" id="{116D657A-72C7-4CEE-80C6-3C46F0625C2B}"/>
                  </a:ext>
                </a:extLst>
              </p:cNvPr>
              <p:cNvGrpSpPr>
                <a:grpSpLocks/>
              </p:cNvGrpSpPr>
              <p:nvPr/>
            </p:nvGrpSpPr>
            <p:grpSpPr bwMode="auto">
              <a:xfrm>
                <a:off x="3075072" y="1933527"/>
                <a:ext cx="469766" cy="343345"/>
                <a:chOff x="3075072" y="1933527"/>
                <a:chExt cx="469766" cy="343345"/>
              </a:xfrm>
            </p:grpSpPr>
            <p:sp>
              <p:nvSpPr>
                <p:cNvPr id="691" name="Flowchart: Magnetic Disk 6">
                  <a:extLst>
                    <a:ext uri="{FF2B5EF4-FFF2-40B4-BE49-F238E27FC236}">
                      <a16:creationId xmlns:a16="http://schemas.microsoft.com/office/drawing/2014/main" id="{CF1509C4-3A87-4B4E-8429-190C2707B5F6}"/>
                    </a:ext>
                  </a:extLst>
                </p:cNvPr>
                <p:cNvSpPr/>
                <p:nvPr/>
              </p:nvSpPr>
              <p:spPr>
                <a:xfrm rot="17682308">
                  <a:off x="3279517" y="1998374"/>
                  <a:ext cx="315065"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2" name="Freeform 26">
                  <a:extLst>
                    <a:ext uri="{FF2B5EF4-FFF2-40B4-BE49-F238E27FC236}">
                      <a16:creationId xmlns:a16="http://schemas.microsoft.com/office/drawing/2014/main" id="{1DF667E1-295A-4ECD-A5BE-36B4260F04B0}"/>
                    </a:ext>
                  </a:extLst>
                </p:cNvPr>
                <p:cNvSpPr/>
                <p:nvPr/>
              </p:nvSpPr>
              <p:spPr>
                <a:xfrm>
                  <a:off x="3075919" y="1932843"/>
                  <a:ext cx="416319"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3" name="Freeform 32">
                  <a:extLst>
                    <a:ext uri="{FF2B5EF4-FFF2-40B4-BE49-F238E27FC236}">
                      <a16:creationId xmlns:a16="http://schemas.microsoft.com/office/drawing/2014/main" id="{0E5EBA12-9F26-4974-B566-B7643E356D91}"/>
                    </a:ext>
                  </a:extLst>
                </p:cNvPr>
                <p:cNvSpPr/>
                <p:nvPr/>
              </p:nvSpPr>
              <p:spPr>
                <a:xfrm rot="203721">
                  <a:off x="3379928" y="1948306"/>
                  <a:ext cx="164590"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630" name="Group 36">
                <a:extLst>
                  <a:ext uri="{FF2B5EF4-FFF2-40B4-BE49-F238E27FC236}">
                    <a16:creationId xmlns:a16="http://schemas.microsoft.com/office/drawing/2014/main" id="{A8C4192B-4364-4BAA-B086-4D50899CE2EA}"/>
                  </a:ext>
                </a:extLst>
              </p:cNvPr>
              <p:cNvGrpSpPr>
                <a:grpSpLocks/>
              </p:cNvGrpSpPr>
              <p:nvPr/>
            </p:nvGrpSpPr>
            <p:grpSpPr bwMode="auto">
              <a:xfrm>
                <a:off x="2657474" y="1931039"/>
                <a:ext cx="466746" cy="345833"/>
                <a:chOff x="2657474" y="1931039"/>
                <a:chExt cx="466746" cy="345833"/>
              </a:xfrm>
            </p:grpSpPr>
            <p:sp>
              <p:nvSpPr>
                <p:cNvPr id="688" name="Flowchart: Magnetic Disk 5">
                  <a:extLst>
                    <a:ext uri="{FF2B5EF4-FFF2-40B4-BE49-F238E27FC236}">
                      <a16:creationId xmlns:a16="http://schemas.microsoft.com/office/drawing/2014/main" id="{CCCAE497-DE0B-45C6-B3E5-9C9838BDCEC3}"/>
                    </a:ext>
                  </a:extLst>
                </p:cNvPr>
                <p:cNvSpPr/>
                <p:nvPr/>
              </p:nvSpPr>
              <p:spPr>
                <a:xfrm rot="17682308">
                  <a:off x="2848678" y="1997404"/>
                  <a:ext cx="315065" cy="213000"/>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9" name="Freeform 21">
                  <a:extLst>
                    <a:ext uri="{FF2B5EF4-FFF2-40B4-BE49-F238E27FC236}">
                      <a16:creationId xmlns:a16="http://schemas.microsoft.com/office/drawing/2014/main" id="{3C6F3F2F-51C5-4F68-B242-4764C51F8D02}"/>
                    </a:ext>
                  </a:extLst>
                </p:cNvPr>
                <p:cNvSpPr/>
                <p:nvPr/>
              </p:nvSpPr>
              <p:spPr>
                <a:xfrm>
                  <a:off x="2657664" y="1930909"/>
                  <a:ext cx="418255" cy="3343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90" name="Freeform 31">
                  <a:extLst>
                    <a:ext uri="{FF2B5EF4-FFF2-40B4-BE49-F238E27FC236}">
                      <a16:creationId xmlns:a16="http://schemas.microsoft.com/office/drawing/2014/main" id="{60999B6B-32E4-4D27-9634-88C89715E9CF}"/>
                    </a:ext>
                  </a:extLst>
                </p:cNvPr>
                <p:cNvSpPr/>
                <p:nvPr/>
              </p:nvSpPr>
              <p:spPr>
                <a:xfrm rot="214952">
                  <a:off x="2959737" y="1948306"/>
                  <a:ext cx="164592"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631" name="Group 37">
                <a:extLst>
                  <a:ext uri="{FF2B5EF4-FFF2-40B4-BE49-F238E27FC236}">
                    <a16:creationId xmlns:a16="http://schemas.microsoft.com/office/drawing/2014/main" id="{F967E9FE-9D49-407F-BB1C-65F079C75BE2}"/>
                  </a:ext>
                </a:extLst>
              </p:cNvPr>
              <p:cNvGrpSpPr>
                <a:grpSpLocks/>
              </p:cNvGrpSpPr>
              <p:nvPr/>
            </p:nvGrpSpPr>
            <p:grpSpPr bwMode="auto">
              <a:xfrm>
                <a:off x="1962150" y="1926865"/>
                <a:ext cx="720497" cy="350007"/>
                <a:chOff x="1962150" y="1926865"/>
                <a:chExt cx="720497" cy="350007"/>
              </a:xfrm>
            </p:grpSpPr>
            <p:sp>
              <p:nvSpPr>
                <p:cNvPr id="685" name="Flowchart: Magnetic Disk 4">
                  <a:extLst>
                    <a:ext uri="{FF2B5EF4-FFF2-40B4-BE49-F238E27FC236}">
                      <a16:creationId xmlns:a16="http://schemas.microsoft.com/office/drawing/2014/main" id="{7AC62E23-09F0-442E-BEFD-7F6950D87BB2}"/>
                    </a:ext>
                  </a:extLst>
                </p:cNvPr>
                <p:cNvSpPr/>
                <p:nvPr/>
              </p:nvSpPr>
              <p:spPr>
                <a:xfrm rot="17682308">
                  <a:off x="2415901" y="1998373"/>
                  <a:ext cx="315065"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6" name="Freeform 19">
                  <a:extLst>
                    <a:ext uri="{FF2B5EF4-FFF2-40B4-BE49-F238E27FC236}">
                      <a16:creationId xmlns:a16="http://schemas.microsoft.com/office/drawing/2014/main" id="{8551F329-158B-4175-964F-5CF6D0B1D548}"/>
                    </a:ext>
                  </a:extLst>
                </p:cNvPr>
                <p:cNvSpPr/>
                <p:nvPr/>
              </p:nvSpPr>
              <p:spPr>
                <a:xfrm>
                  <a:off x="1962512" y="1927043"/>
                  <a:ext cx="662235" cy="334394"/>
                </a:xfrm>
                <a:custGeom>
                  <a:avLst/>
                  <a:gdLst>
                    <a:gd name="connsiteX0" fmla="*/ 0 w 662562"/>
                    <a:gd name="connsiteY0" fmla="*/ 275315 h 335075"/>
                    <a:gd name="connsiteX1" fmla="*/ 41910 w 662562"/>
                    <a:gd name="connsiteY1" fmla="*/ 324845 h 335075"/>
                    <a:gd name="connsiteX2" fmla="*/ 133350 w 662562"/>
                    <a:gd name="connsiteY2" fmla="*/ 334370 h 335075"/>
                    <a:gd name="connsiteX3" fmla="*/ 234315 w 662562"/>
                    <a:gd name="connsiteY3" fmla="*/ 334370 h 335075"/>
                    <a:gd name="connsiteX4" fmla="*/ 451485 w 662562"/>
                    <a:gd name="connsiteY4" fmla="*/ 330560 h 335075"/>
                    <a:gd name="connsiteX5" fmla="*/ 514350 w 662562"/>
                    <a:gd name="connsiteY5" fmla="*/ 307700 h 335075"/>
                    <a:gd name="connsiteX6" fmla="*/ 596265 w 662562"/>
                    <a:gd name="connsiteY6" fmla="*/ 206735 h 335075"/>
                    <a:gd name="connsiteX7" fmla="*/ 651510 w 662562"/>
                    <a:gd name="connsiteY7" fmla="*/ 98150 h 335075"/>
                    <a:gd name="connsiteX8" fmla="*/ 661035 w 662562"/>
                    <a:gd name="connsiteY8" fmla="*/ 8615 h 335075"/>
                    <a:gd name="connsiteX9" fmla="*/ 630555 w 662562"/>
                    <a:gd name="connsiteY9" fmla="*/ 8615 h 33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62" h="335075">
                      <a:moveTo>
                        <a:pt x="0" y="275315"/>
                      </a:moveTo>
                      <a:cubicBezTo>
                        <a:pt x="9842" y="295159"/>
                        <a:pt x="19685" y="315003"/>
                        <a:pt x="41910" y="324845"/>
                      </a:cubicBezTo>
                      <a:cubicBezTo>
                        <a:pt x="64135" y="334688"/>
                        <a:pt x="101283" y="332783"/>
                        <a:pt x="133350" y="334370"/>
                      </a:cubicBezTo>
                      <a:cubicBezTo>
                        <a:pt x="165417" y="335957"/>
                        <a:pt x="234315" y="334370"/>
                        <a:pt x="234315" y="334370"/>
                      </a:cubicBezTo>
                      <a:cubicBezTo>
                        <a:pt x="287338" y="333735"/>
                        <a:pt x="404812" y="335005"/>
                        <a:pt x="451485" y="330560"/>
                      </a:cubicBezTo>
                      <a:cubicBezTo>
                        <a:pt x="498158" y="326115"/>
                        <a:pt x="490220" y="328337"/>
                        <a:pt x="514350" y="307700"/>
                      </a:cubicBezTo>
                      <a:cubicBezTo>
                        <a:pt x="538480" y="287063"/>
                        <a:pt x="573405" y="241660"/>
                        <a:pt x="596265" y="206735"/>
                      </a:cubicBezTo>
                      <a:cubicBezTo>
                        <a:pt x="619125" y="171810"/>
                        <a:pt x="640715" y="131170"/>
                        <a:pt x="651510" y="98150"/>
                      </a:cubicBezTo>
                      <a:cubicBezTo>
                        <a:pt x="662305" y="65130"/>
                        <a:pt x="664528" y="23537"/>
                        <a:pt x="661035" y="8615"/>
                      </a:cubicBezTo>
                      <a:cubicBezTo>
                        <a:pt x="657543" y="-6308"/>
                        <a:pt x="644049" y="1153"/>
                        <a:pt x="630555" y="861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7" name="Freeform 30">
                  <a:extLst>
                    <a:ext uri="{FF2B5EF4-FFF2-40B4-BE49-F238E27FC236}">
                      <a16:creationId xmlns:a16="http://schemas.microsoft.com/office/drawing/2014/main" id="{2C077C7D-2C9F-4708-90EA-0D8255BF5325}"/>
                    </a:ext>
                  </a:extLst>
                </p:cNvPr>
                <p:cNvSpPr/>
                <p:nvPr/>
              </p:nvSpPr>
              <p:spPr>
                <a:xfrm rot="240997">
                  <a:off x="2518247" y="1948305"/>
                  <a:ext cx="164591"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632" name="Group 29">
                <a:extLst>
                  <a:ext uri="{FF2B5EF4-FFF2-40B4-BE49-F238E27FC236}">
                    <a16:creationId xmlns:a16="http://schemas.microsoft.com/office/drawing/2014/main" id="{45DF4716-65F1-45A4-AEED-33F8A10DC609}"/>
                  </a:ext>
                </a:extLst>
              </p:cNvPr>
              <p:cNvGrpSpPr>
                <a:grpSpLocks/>
              </p:cNvGrpSpPr>
              <p:nvPr/>
            </p:nvGrpSpPr>
            <p:grpSpPr bwMode="auto">
              <a:xfrm>
                <a:off x="1704975" y="1923747"/>
                <a:ext cx="298267" cy="354645"/>
                <a:chOff x="1704975" y="1923747"/>
                <a:chExt cx="298267" cy="354645"/>
              </a:xfrm>
            </p:grpSpPr>
            <p:sp>
              <p:nvSpPr>
                <p:cNvPr id="682" name="Flowchart: Magnetic Disk 2">
                  <a:extLst>
                    <a:ext uri="{FF2B5EF4-FFF2-40B4-BE49-F238E27FC236}">
                      <a16:creationId xmlns:a16="http://schemas.microsoft.com/office/drawing/2014/main" id="{C1757616-5CA8-40A6-933C-1A1672EE6649}"/>
                    </a:ext>
                  </a:extLst>
                </p:cNvPr>
                <p:cNvSpPr/>
                <p:nvPr/>
              </p:nvSpPr>
              <p:spPr>
                <a:xfrm rot="17682308">
                  <a:off x="1732365" y="1998373"/>
                  <a:ext cx="315065"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3" name="Freeform 14">
                  <a:extLst>
                    <a:ext uri="{FF2B5EF4-FFF2-40B4-BE49-F238E27FC236}">
                      <a16:creationId xmlns:a16="http://schemas.microsoft.com/office/drawing/2014/main" id="{896DB965-0BF8-4ABF-AC99-4CDC5EB3C656}"/>
                    </a:ext>
                  </a:extLst>
                </p:cNvPr>
                <p:cNvSpPr/>
                <p:nvPr/>
              </p:nvSpPr>
              <p:spPr>
                <a:xfrm>
                  <a:off x="1704975" y="1923177"/>
                  <a:ext cx="242046" cy="344058"/>
                </a:xfrm>
                <a:custGeom>
                  <a:avLst/>
                  <a:gdLst>
                    <a:gd name="connsiteX0" fmla="*/ 0 w 242532"/>
                    <a:gd name="connsiteY0" fmla="*/ 343203 h 343203"/>
                    <a:gd name="connsiteX1" fmla="*/ 99060 w 242532"/>
                    <a:gd name="connsiteY1" fmla="*/ 314628 h 343203"/>
                    <a:gd name="connsiteX2" fmla="*/ 177165 w 242532"/>
                    <a:gd name="connsiteY2" fmla="*/ 215568 h 343203"/>
                    <a:gd name="connsiteX3" fmla="*/ 240030 w 242532"/>
                    <a:gd name="connsiteY3" fmla="*/ 72693 h 343203"/>
                    <a:gd name="connsiteX4" fmla="*/ 228600 w 242532"/>
                    <a:gd name="connsiteY4" fmla="*/ 4113 h 343203"/>
                    <a:gd name="connsiteX5" fmla="*/ 215265 w 242532"/>
                    <a:gd name="connsiteY5" fmla="*/ 13638 h 3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2" h="343203">
                      <a:moveTo>
                        <a:pt x="0" y="343203"/>
                      </a:moveTo>
                      <a:cubicBezTo>
                        <a:pt x="34766" y="339551"/>
                        <a:pt x="69533" y="335900"/>
                        <a:pt x="99060" y="314628"/>
                      </a:cubicBezTo>
                      <a:cubicBezTo>
                        <a:pt x="128587" y="293356"/>
                        <a:pt x="153670" y="255890"/>
                        <a:pt x="177165" y="215568"/>
                      </a:cubicBezTo>
                      <a:cubicBezTo>
                        <a:pt x="200660" y="175245"/>
                        <a:pt x="231458" y="107935"/>
                        <a:pt x="240030" y="72693"/>
                      </a:cubicBezTo>
                      <a:cubicBezTo>
                        <a:pt x="248603" y="37450"/>
                        <a:pt x="232727" y="13955"/>
                        <a:pt x="228600" y="4113"/>
                      </a:cubicBezTo>
                      <a:cubicBezTo>
                        <a:pt x="224473" y="-5729"/>
                        <a:pt x="219869" y="3954"/>
                        <a:pt x="215265" y="1363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84" name="Freeform 18">
                  <a:extLst>
                    <a:ext uri="{FF2B5EF4-FFF2-40B4-BE49-F238E27FC236}">
                      <a16:creationId xmlns:a16="http://schemas.microsoft.com/office/drawing/2014/main" id="{57D75DDF-3CF7-4218-A242-E6138FEC7981}"/>
                    </a:ext>
                  </a:extLst>
                </p:cNvPr>
                <p:cNvSpPr/>
                <p:nvPr/>
              </p:nvSpPr>
              <p:spPr>
                <a:xfrm>
                  <a:off x="1838585" y="1950238"/>
                  <a:ext cx="164590"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nvGrpSpPr>
            <p:cNvPr id="57610" name="Group 58">
              <a:extLst>
                <a:ext uri="{FF2B5EF4-FFF2-40B4-BE49-F238E27FC236}">
                  <a16:creationId xmlns:a16="http://schemas.microsoft.com/office/drawing/2014/main" id="{2BDC76BC-758D-47AB-BE76-37B575820E5F}"/>
                </a:ext>
              </a:extLst>
            </p:cNvPr>
            <p:cNvGrpSpPr>
              <a:grpSpLocks/>
            </p:cNvGrpSpPr>
            <p:nvPr/>
          </p:nvGrpSpPr>
          <p:grpSpPr bwMode="auto">
            <a:xfrm>
              <a:off x="2051720" y="2060848"/>
              <a:ext cx="72008" cy="198244"/>
              <a:chOff x="2051720" y="2060848"/>
              <a:chExt cx="72008" cy="198244"/>
            </a:xfrm>
          </p:grpSpPr>
          <p:sp>
            <p:nvSpPr>
              <p:cNvPr id="675" name="Rectangle 3">
                <a:extLst>
                  <a:ext uri="{FF2B5EF4-FFF2-40B4-BE49-F238E27FC236}">
                    <a16:creationId xmlns:a16="http://schemas.microsoft.com/office/drawing/2014/main" id="{3FACF205-1840-444A-BC07-35B9312C0005}"/>
                  </a:ext>
                </a:extLst>
              </p:cNvPr>
              <p:cNvSpPr/>
              <p:nvPr/>
            </p:nvSpPr>
            <p:spPr>
              <a:xfrm>
                <a:off x="2051585" y="2060415"/>
                <a:ext cx="71645"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27" name="Straight Connector 55">
                <a:extLst>
                  <a:ext uri="{FF2B5EF4-FFF2-40B4-BE49-F238E27FC236}">
                    <a16:creationId xmlns:a16="http://schemas.microsoft.com/office/drawing/2014/main" id="{42510FC0-D6E1-40BC-966C-B8A4D4543612}"/>
                  </a:ext>
                </a:extLst>
              </p:cNvPr>
              <p:cNvCxnSpPr>
                <a:cxnSpLocks noChangeShapeType="1"/>
                <a:stCxn id="67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1" name="Group 60">
              <a:extLst>
                <a:ext uri="{FF2B5EF4-FFF2-40B4-BE49-F238E27FC236}">
                  <a16:creationId xmlns:a16="http://schemas.microsoft.com/office/drawing/2014/main" id="{E42CEF85-3964-43E1-9B1F-545DB21A0BC6}"/>
                </a:ext>
              </a:extLst>
            </p:cNvPr>
            <p:cNvGrpSpPr>
              <a:grpSpLocks/>
            </p:cNvGrpSpPr>
            <p:nvPr/>
          </p:nvGrpSpPr>
          <p:grpSpPr bwMode="auto">
            <a:xfrm>
              <a:off x="2195736" y="2060848"/>
              <a:ext cx="72008" cy="198244"/>
              <a:chOff x="2051720" y="2060848"/>
              <a:chExt cx="72008" cy="198244"/>
            </a:xfrm>
          </p:grpSpPr>
          <p:sp>
            <p:nvSpPr>
              <p:cNvPr id="673" name="Rectangle 61">
                <a:extLst>
                  <a:ext uri="{FF2B5EF4-FFF2-40B4-BE49-F238E27FC236}">
                    <a16:creationId xmlns:a16="http://schemas.microsoft.com/office/drawing/2014/main" id="{C37637A7-FF40-4C85-9235-B8CE6B7629FF}"/>
                  </a:ext>
                </a:extLst>
              </p:cNvPr>
              <p:cNvSpPr/>
              <p:nvPr/>
            </p:nvSpPr>
            <p:spPr>
              <a:xfrm>
                <a:off x="2050859" y="2060415"/>
                <a:ext cx="73581"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25" name="Straight Connector 62">
                <a:extLst>
                  <a:ext uri="{FF2B5EF4-FFF2-40B4-BE49-F238E27FC236}">
                    <a16:creationId xmlns:a16="http://schemas.microsoft.com/office/drawing/2014/main" id="{B1B3C6A7-3D15-41C6-9078-A055DED72F88}"/>
                  </a:ext>
                </a:extLst>
              </p:cNvPr>
              <p:cNvCxnSpPr>
                <a:cxnSpLocks noChangeShapeType="1"/>
                <a:stCxn id="673"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2" name="Group 63">
              <a:extLst>
                <a:ext uri="{FF2B5EF4-FFF2-40B4-BE49-F238E27FC236}">
                  <a16:creationId xmlns:a16="http://schemas.microsoft.com/office/drawing/2014/main" id="{774DE23D-64F9-49DF-8E4E-DED936182C32}"/>
                </a:ext>
              </a:extLst>
            </p:cNvPr>
            <p:cNvGrpSpPr>
              <a:grpSpLocks/>
            </p:cNvGrpSpPr>
            <p:nvPr/>
          </p:nvGrpSpPr>
          <p:grpSpPr bwMode="auto">
            <a:xfrm>
              <a:off x="2339752" y="2060848"/>
              <a:ext cx="72008" cy="198244"/>
              <a:chOff x="2051720" y="2060848"/>
              <a:chExt cx="72008" cy="198244"/>
            </a:xfrm>
          </p:grpSpPr>
          <p:sp>
            <p:nvSpPr>
              <p:cNvPr id="671" name="Rectangle 64">
                <a:extLst>
                  <a:ext uri="{FF2B5EF4-FFF2-40B4-BE49-F238E27FC236}">
                    <a16:creationId xmlns:a16="http://schemas.microsoft.com/office/drawing/2014/main" id="{04B6AC97-0FB3-4138-9F2D-FCADC7788F35}"/>
                  </a:ext>
                </a:extLst>
              </p:cNvPr>
              <p:cNvSpPr/>
              <p:nvPr/>
            </p:nvSpPr>
            <p:spPr>
              <a:xfrm>
                <a:off x="2052069" y="2060415"/>
                <a:ext cx="71646"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23" name="Straight Connector 65">
                <a:extLst>
                  <a:ext uri="{FF2B5EF4-FFF2-40B4-BE49-F238E27FC236}">
                    <a16:creationId xmlns:a16="http://schemas.microsoft.com/office/drawing/2014/main" id="{BC895D64-4187-439A-933C-0DBF87B73CB8}"/>
                  </a:ext>
                </a:extLst>
              </p:cNvPr>
              <p:cNvCxnSpPr>
                <a:cxnSpLocks noChangeShapeType="1"/>
                <a:stCxn id="671"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3" name="Group 66">
              <a:extLst>
                <a:ext uri="{FF2B5EF4-FFF2-40B4-BE49-F238E27FC236}">
                  <a16:creationId xmlns:a16="http://schemas.microsoft.com/office/drawing/2014/main" id="{6795363D-E7E4-43A4-B361-C5978A80DD23}"/>
                </a:ext>
              </a:extLst>
            </p:cNvPr>
            <p:cNvGrpSpPr>
              <a:grpSpLocks/>
            </p:cNvGrpSpPr>
            <p:nvPr/>
          </p:nvGrpSpPr>
          <p:grpSpPr bwMode="auto">
            <a:xfrm>
              <a:off x="2759100" y="2060848"/>
              <a:ext cx="72008" cy="198244"/>
              <a:chOff x="2051720" y="2060848"/>
              <a:chExt cx="72008" cy="198244"/>
            </a:xfrm>
          </p:grpSpPr>
          <p:sp>
            <p:nvSpPr>
              <p:cNvPr id="669" name="Rectangle 67">
                <a:extLst>
                  <a:ext uri="{FF2B5EF4-FFF2-40B4-BE49-F238E27FC236}">
                    <a16:creationId xmlns:a16="http://schemas.microsoft.com/office/drawing/2014/main" id="{04E7985A-86DC-46F4-ACC4-0B1CAA2A83B9}"/>
                  </a:ext>
                </a:extLst>
              </p:cNvPr>
              <p:cNvSpPr/>
              <p:nvPr/>
            </p:nvSpPr>
            <p:spPr>
              <a:xfrm>
                <a:off x="2050976" y="2060415"/>
                <a:ext cx="73581"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21" name="Straight Connector 68">
                <a:extLst>
                  <a:ext uri="{FF2B5EF4-FFF2-40B4-BE49-F238E27FC236}">
                    <a16:creationId xmlns:a16="http://schemas.microsoft.com/office/drawing/2014/main" id="{1C4EF452-7C06-4E18-8404-D6F248F34EFE}"/>
                  </a:ext>
                </a:extLst>
              </p:cNvPr>
              <p:cNvCxnSpPr>
                <a:cxnSpLocks noChangeShapeType="1"/>
                <a:stCxn id="669"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4" name="Group 69">
              <a:extLst>
                <a:ext uri="{FF2B5EF4-FFF2-40B4-BE49-F238E27FC236}">
                  <a16:creationId xmlns:a16="http://schemas.microsoft.com/office/drawing/2014/main" id="{77B45CF4-EC2F-4051-9012-313355CB8176}"/>
                </a:ext>
              </a:extLst>
            </p:cNvPr>
            <p:cNvGrpSpPr>
              <a:grpSpLocks/>
            </p:cNvGrpSpPr>
            <p:nvPr/>
          </p:nvGrpSpPr>
          <p:grpSpPr bwMode="auto">
            <a:xfrm>
              <a:off x="3186068" y="2060848"/>
              <a:ext cx="72008" cy="198244"/>
              <a:chOff x="2051720" y="2060848"/>
              <a:chExt cx="72008" cy="198244"/>
            </a:xfrm>
          </p:grpSpPr>
          <p:sp>
            <p:nvSpPr>
              <p:cNvPr id="667" name="Rectangle 70">
                <a:extLst>
                  <a:ext uri="{FF2B5EF4-FFF2-40B4-BE49-F238E27FC236}">
                    <a16:creationId xmlns:a16="http://schemas.microsoft.com/office/drawing/2014/main" id="{553F64EA-31D5-43A4-B41D-E54D3F6B7213}"/>
                  </a:ext>
                </a:extLst>
              </p:cNvPr>
              <p:cNvSpPr/>
              <p:nvPr/>
            </p:nvSpPr>
            <p:spPr>
              <a:xfrm>
                <a:off x="2051944" y="2060415"/>
                <a:ext cx="71645"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19" name="Straight Connector 71">
                <a:extLst>
                  <a:ext uri="{FF2B5EF4-FFF2-40B4-BE49-F238E27FC236}">
                    <a16:creationId xmlns:a16="http://schemas.microsoft.com/office/drawing/2014/main" id="{FEAC0634-E0DB-4372-8A7B-9CAA5F0D7D62}"/>
                  </a:ext>
                </a:extLst>
              </p:cNvPr>
              <p:cNvCxnSpPr>
                <a:cxnSpLocks noChangeShapeType="1"/>
                <a:stCxn id="667"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615" name="Group 72">
              <a:extLst>
                <a:ext uri="{FF2B5EF4-FFF2-40B4-BE49-F238E27FC236}">
                  <a16:creationId xmlns:a16="http://schemas.microsoft.com/office/drawing/2014/main" id="{0EAB92DD-DCA1-466D-AFC3-F85313223875}"/>
                </a:ext>
              </a:extLst>
            </p:cNvPr>
            <p:cNvGrpSpPr>
              <a:grpSpLocks/>
            </p:cNvGrpSpPr>
            <p:nvPr/>
          </p:nvGrpSpPr>
          <p:grpSpPr bwMode="auto">
            <a:xfrm>
              <a:off x="3613036" y="2060848"/>
              <a:ext cx="72008" cy="198244"/>
              <a:chOff x="2051720" y="2060848"/>
              <a:chExt cx="72008" cy="198244"/>
            </a:xfrm>
          </p:grpSpPr>
          <p:sp>
            <p:nvSpPr>
              <p:cNvPr id="665" name="Rectangle 73">
                <a:extLst>
                  <a:ext uri="{FF2B5EF4-FFF2-40B4-BE49-F238E27FC236}">
                    <a16:creationId xmlns:a16="http://schemas.microsoft.com/office/drawing/2014/main" id="{D78C97C1-7270-491F-99D1-CCB753907362}"/>
                  </a:ext>
                </a:extLst>
              </p:cNvPr>
              <p:cNvSpPr/>
              <p:nvPr/>
            </p:nvSpPr>
            <p:spPr>
              <a:xfrm>
                <a:off x="2050975" y="2060415"/>
                <a:ext cx="73581" cy="71517"/>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617" name="Straight Connector 74">
                <a:extLst>
                  <a:ext uri="{FF2B5EF4-FFF2-40B4-BE49-F238E27FC236}">
                    <a16:creationId xmlns:a16="http://schemas.microsoft.com/office/drawing/2014/main" id="{B21A520D-CBE3-44F7-B2FB-E41E768F57D5}"/>
                  </a:ext>
                </a:extLst>
              </p:cNvPr>
              <p:cNvCxnSpPr>
                <a:cxnSpLocks noChangeShapeType="1"/>
                <a:stCxn id="66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7351" name="Group 2085">
            <a:extLst>
              <a:ext uri="{FF2B5EF4-FFF2-40B4-BE49-F238E27FC236}">
                <a16:creationId xmlns:a16="http://schemas.microsoft.com/office/drawing/2014/main" id="{C4B121FF-FDB9-4426-A0B1-164036CB38B2}"/>
              </a:ext>
            </a:extLst>
          </p:cNvPr>
          <p:cNvGrpSpPr>
            <a:grpSpLocks/>
          </p:cNvGrpSpPr>
          <p:nvPr/>
        </p:nvGrpSpPr>
        <p:grpSpPr bwMode="auto">
          <a:xfrm>
            <a:off x="7493000" y="2828926"/>
            <a:ext cx="1911350" cy="722313"/>
            <a:chOff x="5122877" y="2276872"/>
            <a:chExt cx="2329443" cy="879475"/>
          </a:xfrm>
        </p:grpSpPr>
        <p:sp>
          <p:nvSpPr>
            <p:cNvPr id="601" name="Freeform 130">
              <a:extLst>
                <a:ext uri="{FF2B5EF4-FFF2-40B4-BE49-F238E27FC236}">
                  <a16:creationId xmlns:a16="http://schemas.microsoft.com/office/drawing/2014/main" id="{AF59AFF3-94A9-46BA-A9A6-41B13851D45A}"/>
                </a:ext>
              </a:extLst>
            </p:cNvPr>
            <p:cNvSpPr/>
            <p:nvPr/>
          </p:nvSpPr>
          <p:spPr>
            <a:xfrm>
              <a:off x="7342040" y="2787160"/>
              <a:ext cx="110280" cy="7151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553" name="Group 131">
              <a:extLst>
                <a:ext uri="{FF2B5EF4-FFF2-40B4-BE49-F238E27FC236}">
                  <a16:creationId xmlns:a16="http://schemas.microsoft.com/office/drawing/2014/main" id="{5CDB0E0F-AC0C-4FFB-B6F6-FBED2AD8F044}"/>
                </a:ext>
              </a:extLst>
            </p:cNvPr>
            <p:cNvGrpSpPr>
              <a:grpSpLocks/>
            </p:cNvGrpSpPr>
            <p:nvPr/>
          </p:nvGrpSpPr>
          <p:grpSpPr bwMode="auto">
            <a:xfrm>
              <a:off x="5253598" y="2276872"/>
              <a:ext cx="216024" cy="333871"/>
              <a:chOff x="1835696" y="1662569"/>
              <a:chExt cx="216024" cy="333871"/>
            </a:xfrm>
          </p:grpSpPr>
          <p:sp>
            <p:nvSpPr>
              <p:cNvPr id="651" name="Oval 180">
                <a:extLst>
                  <a:ext uri="{FF2B5EF4-FFF2-40B4-BE49-F238E27FC236}">
                    <a16:creationId xmlns:a16="http://schemas.microsoft.com/office/drawing/2014/main" id="{F0E3744B-6DBC-4EFF-AF89-00595A5AABF8}"/>
                  </a:ext>
                </a:extLst>
              </p:cNvPr>
              <p:cNvSpPr/>
              <p:nvPr/>
            </p:nvSpPr>
            <p:spPr>
              <a:xfrm>
                <a:off x="1836538" y="1662569"/>
                <a:ext cx="214758"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03" name="Straight Connector 181">
                <a:extLst>
                  <a:ext uri="{FF2B5EF4-FFF2-40B4-BE49-F238E27FC236}">
                    <a16:creationId xmlns:a16="http://schemas.microsoft.com/office/drawing/2014/main" id="{6CA09E20-9588-4607-9CDA-C168C5051250}"/>
                  </a:ext>
                </a:extLst>
              </p:cNvPr>
              <p:cNvCxnSpPr>
                <a:cxnSpLocks noChangeShapeType="1"/>
                <a:stCxn id="651" idx="4"/>
                <a:endCxn id="631" idx="3"/>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4" name="Group 132">
              <a:extLst>
                <a:ext uri="{FF2B5EF4-FFF2-40B4-BE49-F238E27FC236}">
                  <a16:creationId xmlns:a16="http://schemas.microsoft.com/office/drawing/2014/main" id="{0AE875E1-38BE-4DE5-B259-AED21C125E6F}"/>
                </a:ext>
              </a:extLst>
            </p:cNvPr>
            <p:cNvGrpSpPr>
              <a:grpSpLocks/>
            </p:cNvGrpSpPr>
            <p:nvPr/>
          </p:nvGrpSpPr>
          <p:grpSpPr bwMode="auto">
            <a:xfrm>
              <a:off x="5878810" y="2796307"/>
              <a:ext cx="216024" cy="360040"/>
              <a:chOff x="2339752" y="2420888"/>
              <a:chExt cx="216024" cy="360040"/>
            </a:xfrm>
          </p:grpSpPr>
          <p:sp>
            <p:nvSpPr>
              <p:cNvPr id="649" name="Oval 178">
                <a:extLst>
                  <a:ext uri="{FF2B5EF4-FFF2-40B4-BE49-F238E27FC236}">
                    <a16:creationId xmlns:a16="http://schemas.microsoft.com/office/drawing/2014/main" id="{85FB0526-BB01-44F0-9611-181C987338C5}"/>
                  </a:ext>
                </a:extLst>
              </p:cNvPr>
              <p:cNvSpPr/>
              <p:nvPr/>
            </p:nvSpPr>
            <p:spPr>
              <a:xfrm>
                <a:off x="2340308" y="2599234"/>
                <a:ext cx="214757"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601" name="Straight Connector 179">
                <a:extLst>
                  <a:ext uri="{FF2B5EF4-FFF2-40B4-BE49-F238E27FC236}">
                    <a16:creationId xmlns:a16="http://schemas.microsoft.com/office/drawing/2014/main" id="{835CD60E-4C26-43F4-B4F2-DC6072C7BB3A}"/>
                  </a:ext>
                </a:extLst>
              </p:cNvPr>
              <p:cNvCxnSpPr>
                <a:cxnSpLocks noChangeShapeType="1"/>
                <a:stCxn id="649"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5" name="Group 133">
              <a:extLst>
                <a:ext uri="{FF2B5EF4-FFF2-40B4-BE49-F238E27FC236}">
                  <a16:creationId xmlns:a16="http://schemas.microsoft.com/office/drawing/2014/main" id="{CA5F4AF1-18A8-446C-BFD9-72A13A14F367}"/>
                </a:ext>
              </a:extLst>
            </p:cNvPr>
            <p:cNvGrpSpPr>
              <a:grpSpLocks/>
            </p:cNvGrpSpPr>
            <p:nvPr/>
          </p:nvGrpSpPr>
          <p:grpSpPr bwMode="auto">
            <a:xfrm>
              <a:off x="6333718" y="2796307"/>
              <a:ext cx="216024" cy="360040"/>
              <a:chOff x="2339752" y="2420888"/>
              <a:chExt cx="216024" cy="360040"/>
            </a:xfrm>
          </p:grpSpPr>
          <p:sp>
            <p:nvSpPr>
              <p:cNvPr id="647" name="Oval 176">
                <a:extLst>
                  <a:ext uri="{FF2B5EF4-FFF2-40B4-BE49-F238E27FC236}">
                    <a16:creationId xmlns:a16="http://schemas.microsoft.com/office/drawing/2014/main" id="{5DBA6578-12EF-44BC-B626-1C6A82D1A69E}"/>
                  </a:ext>
                </a:extLst>
              </p:cNvPr>
              <p:cNvSpPr/>
              <p:nvPr/>
            </p:nvSpPr>
            <p:spPr>
              <a:xfrm>
                <a:off x="2340066" y="2599234"/>
                <a:ext cx="214758"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99" name="Straight Connector 177">
                <a:extLst>
                  <a:ext uri="{FF2B5EF4-FFF2-40B4-BE49-F238E27FC236}">
                    <a16:creationId xmlns:a16="http://schemas.microsoft.com/office/drawing/2014/main" id="{B2F06999-323C-420D-AA8E-2EA4DAF23B90}"/>
                  </a:ext>
                </a:extLst>
              </p:cNvPr>
              <p:cNvCxnSpPr>
                <a:cxnSpLocks noChangeShapeType="1"/>
                <a:stCxn id="647"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6" name="Group 134">
              <a:extLst>
                <a:ext uri="{FF2B5EF4-FFF2-40B4-BE49-F238E27FC236}">
                  <a16:creationId xmlns:a16="http://schemas.microsoft.com/office/drawing/2014/main" id="{42F932F0-30A1-4BF7-98D9-718B8B5BE326}"/>
                </a:ext>
              </a:extLst>
            </p:cNvPr>
            <p:cNvGrpSpPr>
              <a:grpSpLocks/>
            </p:cNvGrpSpPr>
            <p:nvPr/>
          </p:nvGrpSpPr>
          <p:grpSpPr bwMode="auto">
            <a:xfrm>
              <a:off x="6765766" y="2796307"/>
              <a:ext cx="216024" cy="360040"/>
              <a:chOff x="2339752" y="2420888"/>
              <a:chExt cx="216024" cy="360040"/>
            </a:xfrm>
          </p:grpSpPr>
          <p:sp>
            <p:nvSpPr>
              <p:cNvPr id="645" name="Oval 174">
                <a:extLst>
                  <a:ext uri="{FF2B5EF4-FFF2-40B4-BE49-F238E27FC236}">
                    <a16:creationId xmlns:a16="http://schemas.microsoft.com/office/drawing/2014/main" id="{469D44F6-2392-46B5-B126-D4488B72D377}"/>
                  </a:ext>
                </a:extLst>
              </p:cNvPr>
              <p:cNvSpPr/>
              <p:nvPr/>
            </p:nvSpPr>
            <p:spPr>
              <a:xfrm>
                <a:off x="2339469" y="2599234"/>
                <a:ext cx="216692"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97" name="Straight Connector 175">
                <a:extLst>
                  <a:ext uri="{FF2B5EF4-FFF2-40B4-BE49-F238E27FC236}">
                    <a16:creationId xmlns:a16="http://schemas.microsoft.com/office/drawing/2014/main" id="{F4DF54C0-DA10-484D-8EB8-675B49818D7A}"/>
                  </a:ext>
                </a:extLst>
              </p:cNvPr>
              <p:cNvCxnSpPr>
                <a:cxnSpLocks noChangeShapeType="1"/>
                <a:stCxn id="645"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7" name="Group 135">
              <a:extLst>
                <a:ext uri="{FF2B5EF4-FFF2-40B4-BE49-F238E27FC236}">
                  <a16:creationId xmlns:a16="http://schemas.microsoft.com/office/drawing/2014/main" id="{E68441E5-844F-48FD-BD82-69D634AD46FE}"/>
                </a:ext>
              </a:extLst>
            </p:cNvPr>
            <p:cNvGrpSpPr>
              <a:grpSpLocks/>
            </p:cNvGrpSpPr>
            <p:nvPr/>
          </p:nvGrpSpPr>
          <p:grpSpPr bwMode="auto">
            <a:xfrm>
              <a:off x="5122877" y="2515190"/>
              <a:ext cx="2270822" cy="354645"/>
              <a:chOff x="1704975" y="1923747"/>
              <a:chExt cx="2270822" cy="354645"/>
            </a:xfrm>
          </p:grpSpPr>
          <p:grpSp>
            <p:nvGrpSpPr>
              <p:cNvPr id="57576" name="Group 154">
                <a:extLst>
                  <a:ext uri="{FF2B5EF4-FFF2-40B4-BE49-F238E27FC236}">
                    <a16:creationId xmlns:a16="http://schemas.microsoft.com/office/drawing/2014/main" id="{77D9C1FC-B8B3-41AF-A8AF-23B9D276D428}"/>
                  </a:ext>
                </a:extLst>
              </p:cNvPr>
              <p:cNvGrpSpPr>
                <a:grpSpLocks/>
              </p:cNvGrpSpPr>
              <p:nvPr/>
            </p:nvGrpSpPr>
            <p:grpSpPr bwMode="auto">
              <a:xfrm>
                <a:off x="3493784" y="1935432"/>
                <a:ext cx="482013" cy="341440"/>
                <a:chOff x="3493784" y="1935432"/>
                <a:chExt cx="482013" cy="341440"/>
              </a:xfrm>
            </p:grpSpPr>
            <p:sp>
              <p:nvSpPr>
                <p:cNvPr id="642" name="Flowchart: Magnetic Disk 171">
                  <a:extLst>
                    <a:ext uri="{FF2B5EF4-FFF2-40B4-BE49-F238E27FC236}">
                      <a16:creationId xmlns:a16="http://schemas.microsoft.com/office/drawing/2014/main" id="{B8909FC0-7EF6-4600-924E-41BCFC40B278}"/>
                    </a:ext>
                  </a:extLst>
                </p:cNvPr>
                <p:cNvSpPr/>
                <p:nvPr/>
              </p:nvSpPr>
              <p:spPr>
                <a:xfrm rot="17682308">
                  <a:off x="3713401" y="1998459"/>
                  <a:ext cx="315064" cy="21088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43" name="Freeform 172">
                  <a:extLst>
                    <a:ext uri="{FF2B5EF4-FFF2-40B4-BE49-F238E27FC236}">
                      <a16:creationId xmlns:a16="http://schemas.microsoft.com/office/drawing/2014/main" id="{72C9DC02-708E-4B45-AE88-576657DFD270}"/>
                    </a:ext>
                  </a:extLst>
                </p:cNvPr>
                <p:cNvSpPr/>
                <p:nvPr/>
              </p:nvSpPr>
              <p:spPr>
                <a:xfrm>
                  <a:off x="3494622" y="1934775"/>
                  <a:ext cx="429516"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44" name="Freeform 173">
                  <a:extLst>
                    <a:ext uri="{FF2B5EF4-FFF2-40B4-BE49-F238E27FC236}">
                      <a16:creationId xmlns:a16="http://schemas.microsoft.com/office/drawing/2014/main" id="{6F71320B-2008-4BE0-B153-517A170B58F0}"/>
                    </a:ext>
                  </a:extLst>
                </p:cNvPr>
                <p:cNvSpPr/>
                <p:nvPr/>
              </p:nvSpPr>
              <p:spPr>
                <a:xfrm rot="184318">
                  <a:off x="3808053" y="1948304"/>
                  <a:ext cx="166389"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77" name="Group 155">
                <a:extLst>
                  <a:ext uri="{FF2B5EF4-FFF2-40B4-BE49-F238E27FC236}">
                    <a16:creationId xmlns:a16="http://schemas.microsoft.com/office/drawing/2014/main" id="{FEBE9789-0179-481D-8A9B-A50E742B908D}"/>
                  </a:ext>
                </a:extLst>
              </p:cNvPr>
              <p:cNvGrpSpPr>
                <a:grpSpLocks/>
              </p:cNvGrpSpPr>
              <p:nvPr/>
            </p:nvGrpSpPr>
            <p:grpSpPr bwMode="auto">
              <a:xfrm>
                <a:off x="3075072" y="1933527"/>
                <a:ext cx="469766" cy="343345"/>
                <a:chOff x="3075072" y="1933527"/>
                <a:chExt cx="469766" cy="343345"/>
              </a:xfrm>
            </p:grpSpPr>
            <p:sp>
              <p:nvSpPr>
                <p:cNvPr id="639" name="Flowchart: Magnetic Disk 168">
                  <a:extLst>
                    <a:ext uri="{FF2B5EF4-FFF2-40B4-BE49-F238E27FC236}">
                      <a16:creationId xmlns:a16="http://schemas.microsoft.com/office/drawing/2014/main" id="{5DDC878B-0556-4828-9D8E-E4F9CCBBA2EE}"/>
                    </a:ext>
                  </a:extLst>
                </p:cNvPr>
                <p:cNvSpPr/>
                <p:nvPr/>
              </p:nvSpPr>
              <p:spPr>
                <a:xfrm rot="17682308">
                  <a:off x="3280016" y="1998460"/>
                  <a:ext cx="315064" cy="21088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40" name="Freeform 169">
                  <a:extLst>
                    <a:ext uri="{FF2B5EF4-FFF2-40B4-BE49-F238E27FC236}">
                      <a16:creationId xmlns:a16="http://schemas.microsoft.com/office/drawing/2014/main" id="{E59D52A1-9D25-48A1-B36C-26EF2A13F4BA}"/>
                    </a:ext>
                  </a:extLst>
                </p:cNvPr>
                <p:cNvSpPr/>
                <p:nvPr/>
              </p:nvSpPr>
              <p:spPr>
                <a:xfrm>
                  <a:off x="3074781" y="1932842"/>
                  <a:ext cx="417907" cy="334395"/>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41" name="Freeform 170">
                  <a:extLst>
                    <a:ext uri="{FF2B5EF4-FFF2-40B4-BE49-F238E27FC236}">
                      <a16:creationId xmlns:a16="http://schemas.microsoft.com/office/drawing/2014/main" id="{5C207DE9-269F-485B-AA68-6B01C43A0B03}"/>
                    </a:ext>
                  </a:extLst>
                </p:cNvPr>
                <p:cNvSpPr/>
                <p:nvPr/>
              </p:nvSpPr>
              <p:spPr>
                <a:xfrm rot="203721">
                  <a:off x="3380472" y="1948305"/>
                  <a:ext cx="164455"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78" name="Group 156">
                <a:extLst>
                  <a:ext uri="{FF2B5EF4-FFF2-40B4-BE49-F238E27FC236}">
                    <a16:creationId xmlns:a16="http://schemas.microsoft.com/office/drawing/2014/main" id="{FBA9D8B5-062B-474F-B1E9-59F3715E12A2}"/>
                  </a:ext>
                </a:extLst>
              </p:cNvPr>
              <p:cNvGrpSpPr>
                <a:grpSpLocks/>
              </p:cNvGrpSpPr>
              <p:nvPr/>
            </p:nvGrpSpPr>
            <p:grpSpPr bwMode="auto">
              <a:xfrm>
                <a:off x="2657474" y="1931039"/>
                <a:ext cx="466746" cy="345833"/>
                <a:chOff x="2657474" y="1931039"/>
                <a:chExt cx="466746" cy="345833"/>
              </a:xfrm>
            </p:grpSpPr>
            <p:sp>
              <p:nvSpPr>
                <p:cNvPr id="636" name="Flowchart: Magnetic Disk 165">
                  <a:extLst>
                    <a:ext uri="{FF2B5EF4-FFF2-40B4-BE49-F238E27FC236}">
                      <a16:creationId xmlns:a16="http://schemas.microsoft.com/office/drawing/2014/main" id="{25C097D3-986F-45A0-9DAA-181F2318363B}"/>
                    </a:ext>
                  </a:extLst>
                </p:cNvPr>
                <p:cNvSpPr/>
                <p:nvPr/>
              </p:nvSpPr>
              <p:spPr>
                <a:xfrm rot="17682308">
                  <a:off x="2849534" y="1997492"/>
                  <a:ext cx="315064" cy="21282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7" name="Freeform 166">
                  <a:extLst>
                    <a:ext uri="{FF2B5EF4-FFF2-40B4-BE49-F238E27FC236}">
                      <a16:creationId xmlns:a16="http://schemas.microsoft.com/office/drawing/2014/main" id="{DC47B99E-DC47-4C65-A991-DD83CE153E42}"/>
                    </a:ext>
                  </a:extLst>
                </p:cNvPr>
                <p:cNvSpPr/>
                <p:nvPr/>
              </p:nvSpPr>
              <p:spPr>
                <a:xfrm>
                  <a:off x="2656874" y="1930909"/>
                  <a:ext cx="419843"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8" name="Freeform 167">
                  <a:extLst>
                    <a:ext uri="{FF2B5EF4-FFF2-40B4-BE49-F238E27FC236}">
                      <a16:creationId xmlns:a16="http://schemas.microsoft.com/office/drawing/2014/main" id="{361478AB-6302-4751-BAF5-5D49B8D3D768}"/>
                    </a:ext>
                  </a:extLst>
                </p:cNvPr>
                <p:cNvSpPr/>
                <p:nvPr/>
              </p:nvSpPr>
              <p:spPr>
                <a:xfrm rot="214952">
                  <a:off x="2958696" y="1948304"/>
                  <a:ext cx="166389"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79" name="Group 157">
                <a:extLst>
                  <a:ext uri="{FF2B5EF4-FFF2-40B4-BE49-F238E27FC236}">
                    <a16:creationId xmlns:a16="http://schemas.microsoft.com/office/drawing/2014/main" id="{FFB33C99-6472-45EA-A96D-B4354BF6ED33}"/>
                  </a:ext>
                </a:extLst>
              </p:cNvPr>
              <p:cNvGrpSpPr>
                <a:grpSpLocks/>
              </p:cNvGrpSpPr>
              <p:nvPr/>
            </p:nvGrpSpPr>
            <p:grpSpPr bwMode="auto">
              <a:xfrm>
                <a:off x="1962150" y="1926865"/>
                <a:ext cx="720497" cy="350007"/>
                <a:chOff x="1962150" y="1926865"/>
                <a:chExt cx="720497" cy="350007"/>
              </a:xfrm>
            </p:grpSpPr>
            <p:sp>
              <p:nvSpPr>
                <p:cNvPr id="633" name="Flowchart: Magnetic Disk 162">
                  <a:extLst>
                    <a:ext uri="{FF2B5EF4-FFF2-40B4-BE49-F238E27FC236}">
                      <a16:creationId xmlns:a16="http://schemas.microsoft.com/office/drawing/2014/main" id="{DF28AF33-00E1-418D-8465-0A8603E1919A}"/>
                    </a:ext>
                  </a:extLst>
                </p:cNvPr>
                <p:cNvSpPr/>
                <p:nvPr/>
              </p:nvSpPr>
              <p:spPr>
                <a:xfrm rot="17682308">
                  <a:off x="2415180" y="1998459"/>
                  <a:ext cx="315064" cy="210889"/>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4" name="Freeform 163">
                  <a:extLst>
                    <a:ext uri="{FF2B5EF4-FFF2-40B4-BE49-F238E27FC236}">
                      <a16:creationId xmlns:a16="http://schemas.microsoft.com/office/drawing/2014/main" id="{505E7E44-27FA-415D-B2E5-C2D8B43D2F1F}"/>
                    </a:ext>
                  </a:extLst>
                </p:cNvPr>
                <p:cNvSpPr/>
                <p:nvPr/>
              </p:nvSpPr>
              <p:spPr>
                <a:xfrm>
                  <a:off x="1962297" y="1927043"/>
                  <a:ext cx="661685" cy="334393"/>
                </a:xfrm>
                <a:custGeom>
                  <a:avLst/>
                  <a:gdLst>
                    <a:gd name="connsiteX0" fmla="*/ 0 w 662562"/>
                    <a:gd name="connsiteY0" fmla="*/ 275315 h 335075"/>
                    <a:gd name="connsiteX1" fmla="*/ 41910 w 662562"/>
                    <a:gd name="connsiteY1" fmla="*/ 324845 h 335075"/>
                    <a:gd name="connsiteX2" fmla="*/ 133350 w 662562"/>
                    <a:gd name="connsiteY2" fmla="*/ 334370 h 335075"/>
                    <a:gd name="connsiteX3" fmla="*/ 234315 w 662562"/>
                    <a:gd name="connsiteY3" fmla="*/ 334370 h 335075"/>
                    <a:gd name="connsiteX4" fmla="*/ 451485 w 662562"/>
                    <a:gd name="connsiteY4" fmla="*/ 330560 h 335075"/>
                    <a:gd name="connsiteX5" fmla="*/ 514350 w 662562"/>
                    <a:gd name="connsiteY5" fmla="*/ 307700 h 335075"/>
                    <a:gd name="connsiteX6" fmla="*/ 596265 w 662562"/>
                    <a:gd name="connsiteY6" fmla="*/ 206735 h 335075"/>
                    <a:gd name="connsiteX7" fmla="*/ 651510 w 662562"/>
                    <a:gd name="connsiteY7" fmla="*/ 98150 h 335075"/>
                    <a:gd name="connsiteX8" fmla="*/ 661035 w 662562"/>
                    <a:gd name="connsiteY8" fmla="*/ 8615 h 335075"/>
                    <a:gd name="connsiteX9" fmla="*/ 630555 w 662562"/>
                    <a:gd name="connsiteY9" fmla="*/ 8615 h 33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62" h="335075">
                      <a:moveTo>
                        <a:pt x="0" y="275315"/>
                      </a:moveTo>
                      <a:cubicBezTo>
                        <a:pt x="9842" y="295159"/>
                        <a:pt x="19685" y="315003"/>
                        <a:pt x="41910" y="324845"/>
                      </a:cubicBezTo>
                      <a:cubicBezTo>
                        <a:pt x="64135" y="334688"/>
                        <a:pt x="101283" y="332783"/>
                        <a:pt x="133350" y="334370"/>
                      </a:cubicBezTo>
                      <a:cubicBezTo>
                        <a:pt x="165417" y="335957"/>
                        <a:pt x="234315" y="334370"/>
                        <a:pt x="234315" y="334370"/>
                      </a:cubicBezTo>
                      <a:cubicBezTo>
                        <a:pt x="287338" y="333735"/>
                        <a:pt x="404812" y="335005"/>
                        <a:pt x="451485" y="330560"/>
                      </a:cubicBezTo>
                      <a:cubicBezTo>
                        <a:pt x="498158" y="326115"/>
                        <a:pt x="490220" y="328337"/>
                        <a:pt x="514350" y="307700"/>
                      </a:cubicBezTo>
                      <a:cubicBezTo>
                        <a:pt x="538480" y="287063"/>
                        <a:pt x="573405" y="241660"/>
                        <a:pt x="596265" y="206735"/>
                      </a:cubicBezTo>
                      <a:cubicBezTo>
                        <a:pt x="619125" y="171810"/>
                        <a:pt x="640715" y="131170"/>
                        <a:pt x="651510" y="98150"/>
                      </a:cubicBezTo>
                      <a:cubicBezTo>
                        <a:pt x="662305" y="65130"/>
                        <a:pt x="664528" y="23537"/>
                        <a:pt x="661035" y="8615"/>
                      </a:cubicBezTo>
                      <a:cubicBezTo>
                        <a:pt x="657543" y="-6308"/>
                        <a:pt x="644049" y="1153"/>
                        <a:pt x="630555" y="861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5" name="Freeform 164">
                  <a:extLst>
                    <a:ext uri="{FF2B5EF4-FFF2-40B4-BE49-F238E27FC236}">
                      <a16:creationId xmlns:a16="http://schemas.microsoft.com/office/drawing/2014/main" id="{6346896E-E49F-4DCA-84E5-D771979793DE}"/>
                    </a:ext>
                  </a:extLst>
                </p:cNvPr>
                <p:cNvSpPr/>
                <p:nvPr/>
              </p:nvSpPr>
              <p:spPr>
                <a:xfrm rot="240997">
                  <a:off x="2517571" y="1948304"/>
                  <a:ext cx="164455"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80" name="Group 158">
                <a:extLst>
                  <a:ext uri="{FF2B5EF4-FFF2-40B4-BE49-F238E27FC236}">
                    <a16:creationId xmlns:a16="http://schemas.microsoft.com/office/drawing/2014/main" id="{CA3FEB9E-019C-4AE0-A0E3-FE8A12611EC9}"/>
                  </a:ext>
                </a:extLst>
              </p:cNvPr>
              <p:cNvGrpSpPr>
                <a:grpSpLocks/>
              </p:cNvGrpSpPr>
              <p:nvPr/>
            </p:nvGrpSpPr>
            <p:grpSpPr bwMode="auto">
              <a:xfrm>
                <a:off x="1704975" y="1923747"/>
                <a:ext cx="298267" cy="354645"/>
                <a:chOff x="1704975" y="1923747"/>
                <a:chExt cx="298267" cy="354645"/>
              </a:xfrm>
            </p:grpSpPr>
            <p:sp>
              <p:nvSpPr>
                <p:cNvPr id="630" name="Flowchart: Magnetic Disk 159">
                  <a:extLst>
                    <a:ext uri="{FF2B5EF4-FFF2-40B4-BE49-F238E27FC236}">
                      <a16:creationId xmlns:a16="http://schemas.microsoft.com/office/drawing/2014/main" id="{90C97287-EFED-47D4-8230-03A640DBFF50}"/>
                    </a:ext>
                  </a:extLst>
                </p:cNvPr>
                <p:cNvSpPr/>
                <p:nvPr/>
              </p:nvSpPr>
              <p:spPr>
                <a:xfrm rot="17682308">
                  <a:off x="1732213" y="1998459"/>
                  <a:ext cx="315064" cy="21088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1" name="Freeform 160">
                  <a:extLst>
                    <a:ext uri="{FF2B5EF4-FFF2-40B4-BE49-F238E27FC236}">
                      <a16:creationId xmlns:a16="http://schemas.microsoft.com/office/drawing/2014/main" id="{27280F06-0AA3-4ECB-B1E8-7DB98372022C}"/>
                    </a:ext>
                  </a:extLst>
                </p:cNvPr>
                <p:cNvSpPr/>
                <p:nvPr/>
              </p:nvSpPr>
              <p:spPr>
                <a:xfrm>
                  <a:off x="1704975" y="1923177"/>
                  <a:ext cx="241845" cy="344058"/>
                </a:xfrm>
                <a:custGeom>
                  <a:avLst/>
                  <a:gdLst>
                    <a:gd name="connsiteX0" fmla="*/ 0 w 242532"/>
                    <a:gd name="connsiteY0" fmla="*/ 343203 h 343203"/>
                    <a:gd name="connsiteX1" fmla="*/ 99060 w 242532"/>
                    <a:gd name="connsiteY1" fmla="*/ 314628 h 343203"/>
                    <a:gd name="connsiteX2" fmla="*/ 177165 w 242532"/>
                    <a:gd name="connsiteY2" fmla="*/ 215568 h 343203"/>
                    <a:gd name="connsiteX3" fmla="*/ 240030 w 242532"/>
                    <a:gd name="connsiteY3" fmla="*/ 72693 h 343203"/>
                    <a:gd name="connsiteX4" fmla="*/ 228600 w 242532"/>
                    <a:gd name="connsiteY4" fmla="*/ 4113 h 343203"/>
                    <a:gd name="connsiteX5" fmla="*/ 215265 w 242532"/>
                    <a:gd name="connsiteY5" fmla="*/ 13638 h 3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2" h="343203">
                      <a:moveTo>
                        <a:pt x="0" y="343203"/>
                      </a:moveTo>
                      <a:cubicBezTo>
                        <a:pt x="34766" y="339551"/>
                        <a:pt x="69533" y="335900"/>
                        <a:pt x="99060" y="314628"/>
                      </a:cubicBezTo>
                      <a:cubicBezTo>
                        <a:pt x="128587" y="293356"/>
                        <a:pt x="153670" y="255890"/>
                        <a:pt x="177165" y="215568"/>
                      </a:cubicBezTo>
                      <a:cubicBezTo>
                        <a:pt x="200660" y="175245"/>
                        <a:pt x="231458" y="107935"/>
                        <a:pt x="240030" y="72693"/>
                      </a:cubicBezTo>
                      <a:cubicBezTo>
                        <a:pt x="248603" y="37450"/>
                        <a:pt x="232727" y="13955"/>
                        <a:pt x="228600" y="4113"/>
                      </a:cubicBezTo>
                      <a:cubicBezTo>
                        <a:pt x="224473" y="-5729"/>
                        <a:pt x="219869" y="3954"/>
                        <a:pt x="215265" y="1363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632" name="Freeform 161">
                  <a:extLst>
                    <a:ext uri="{FF2B5EF4-FFF2-40B4-BE49-F238E27FC236}">
                      <a16:creationId xmlns:a16="http://schemas.microsoft.com/office/drawing/2014/main" id="{5280580C-0628-41EE-9BFA-58C64A6235DA}"/>
                    </a:ext>
                  </a:extLst>
                </p:cNvPr>
                <p:cNvSpPr/>
                <p:nvPr/>
              </p:nvSpPr>
              <p:spPr>
                <a:xfrm>
                  <a:off x="1838474" y="1950238"/>
                  <a:ext cx="164454"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nvGrpSpPr>
            <p:cNvPr id="57558" name="Group 136">
              <a:extLst>
                <a:ext uri="{FF2B5EF4-FFF2-40B4-BE49-F238E27FC236}">
                  <a16:creationId xmlns:a16="http://schemas.microsoft.com/office/drawing/2014/main" id="{2A4D25F7-152E-45AF-A858-D35504DEE8D3}"/>
                </a:ext>
              </a:extLst>
            </p:cNvPr>
            <p:cNvGrpSpPr>
              <a:grpSpLocks/>
            </p:cNvGrpSpPr>
            <p:nvPr/>
          </p:nvGrpSpPr>
          <p:grpSpPr bwMode="auto">
            <a:xfrm>
              <a:off x="5469622" y="2652291"/>
              <a:ext cx="72008" cy="198244"/>
              <a:chOff x="2051720" y="2060848"/>
              <a:chExt cx="72008" cy="198244"/>
            </a:xfrm>
          </p:grpSpPr>
          <p:sp>
            <p:nvSpPr>
              <p:cNvPr id="623" name="Rectangle 152">
                <a:extLst>
                  <a:ext uri="{FF2B5EF4-FFF2-40B4-BE49-F238E27FC236}">
                    <a16:creationId xmlns:a16="http://schemas.microsoft.com/office/drawing/2014/main" id="{90C17900-D5ED-4976-A918-C1C3A06C658C}"/>
                  </a:ext>
                </a:extLst>
              </p:cNvPr>
              <p:cNvSpPr/>
              <p:nvPr/>
            </p:nvSpPr>
            <p:spPr>
              <a:xfrm>
                <a:off x="2051296" y="2060413"/>
                <a:ext cx="71585"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75" name="Straight Connector 153">
                <a:extLst>
                  <a:ext uri="{FF2B5EF4-FFF2-40B4-BE49-F238E27FC236}">
                    <a16:creationId xmlns:a16="http://schemas.microsoft.com/office/drawing/2014/main" id="{BD464055-4EBC-4F63-8CC8-A4C3F51E1D62}"/>
                  </a:ext>
                </a:extLst>
              </p:cNvPr>
              <p:cNvCxnSpPr>
                <a:cxnSpLocks noChangeShapeType="1"/>
                <a:stCxn id="623"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59" name="Group 137">
              <a:extLst>
                <a:ext uri="{FF2B5EF4-FFF2-40B4-BE49-F238E27FC236}">
                  <a16:creationId xmlns:a16="http://schemas.microsoft.com/office/drawing/2014/main" id="{4012C8A4-783B-402E-8F3B-41EB9D89623F}"/>
                </a:ext>
              </a:extLst>
            </p:cNvPr>
            <p:cNvGrpSpPr>
              <a:grpSpLocks/>
            </p:cNvGrpSpPr>
            <p:nvPr/>
          </p:nvGrpSpPr>
          <p:grpSpPr bwMode="auto">
            <a:xfrm>
              <a:off x="5613638" y="2652291"/>
              <a:ext cx="72008" cy="198244"/>
              <a:chOff x="2051720" y="2060848"/>
              <a:chExt cx="72008" cy="198244"/>
            </a:xfrm>
          </p:grpSpPr>
          <p:sp>
            <p:nvSpPr>
              <p:cNvPr id="621" name="Rectangle 150">
                <a:extLst>
                  <a:ext uri="{FF2B5EF4-FFF2-40B4-BE49-F238E27FC236}">
                    <a16:creationId xmlns:a16="http://schemas.microsoft.com/office/drawing/2014/main" id="{716FF600-5737-42BC-B941-9B88A39BF2AD}"/>
                  </a:ext>
                </a:extLst>
              </p:cNvPr>
              <p:cNvSpPr/>
              <p:nvPr/>
            </p:nvSpPr>
            <p:spPr>
              <a:xfrm>
                <a:off x="2052387" y="2060413"/>
                <a:ext cx="7158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73" name="Straight Connector 151">
                <a:extLst>
                  <a:ext uri="{FF2B5EF4-FFF2-40B4-BE49-F238E27FC236}">
                    <a16:creationId xmlns:a16="http://schemas.microsoft.com/office/drawing/2014/main" id="{9D353A6B-8B92-42AC-B98A-C96229277998}"/>
                  </a:ext>
                </a:extLst>
              </p:cNvPr>
              <p:cNvCxnSpPr>
                <a:cxnSpLocks noChangeShapeType="1"/>
                <a:stCxn id="621"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60" name="Group 138">
              <a:extLst>
                <a:ext uri="{FF2B5EF4-FFF2-40B4-BE49-F238E27FC236}">
                  <a16:creationId xmlns:a16="http://schemas.microsoft.com/office/drawing/2014/main" id="{B60232C2-A87A-4670-8580-9D97D2028F16}"/>
                </a:ext>
              </a:extLst>
            </p:cNvPr>
            <p:cNvGrpSpPr>
              <a:grpSpLocks/>
            </p:cNvGrpSpPr>
            <p:nvPr/>
          </p:nvGrpSpPr>
          <p:grpSpPr bwMode="auto">
            <a:xfrm>
              <a:off x="5757654" y="2652291"/>
              <a:ext cx="72008" cy="198244"/>
              <a:chOff x="2051720" y="2060848"/>
              <a:chExt cx="72008" cy="198244"/>
            </a:xfrm>
          </p:grpSpPr>
          <p:sp>
            <p:nvSpPr>
              <p:cNvPr id="619" name="Rectangle 148">
                <a:extLst>
                  <a:ext uri="{FF2B5EF4-FFF2-40B4-BE49-F238E27FC236}">
                    <a16:creationId xmlns:a16="http://schemas.microsoft.com/office/drawing/2014/main" id="{9439A960-92AD-4D76-85CE-DB99CD23EB3B}"/>
                  </a:ext>
                </a:extLst>
              </p:cNvPr>
              <p:cNvSpPr/>
              <p:nvPr/>
            </p:nvSpPr>
            <p:spPr>
              <a:xfrm>
                <a:off x="2051542" y="2060413"/>
                <a:ext cx="7158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71" name="Straight Connector 149">
                <a:extLst>
                  <a:ext uri="{FF2B5EF4-FFF2-40B4-BE49-F238E27FC236}">
                    <a16:creationId xmlns:a16="http://schemas.microsoft.com/office/drawing/2014/main" id="{691C5670-D219-498C-BFF0-9B53F84C821A}"/>
                  </a:ext>
                </a:extLst>
              </p:cNvPr>
              <p:cNvCxnSpPr>
                <a:cxnSpLocks noChangeShapeType="1"/>
                <a:stCxn id="619"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61" name="Group 139">
              <a:extLst>
                <a:ext uri="{FF2B5EF4-FFF2-40B4-BE49-F238E27FC236}">
                  <a16:creationId xmlns:a16="http://schemas.microsoft.com/office/drawing/2014/main" id="{1C5DD189-418D-4215-A9DF-48277218FEEA}"/>
                </a:ext>
              </a:extLst>
            </p:cNvPr>
            <p:cNvGrpSpPr>
              <a:grpSpLocks/>
            </p:cNvGrpSpPr>
            <p:nvPr/>
          </p:nvGrpSpPr>
          <p:grpSpPr bwMode="auto">
            <a:xfrm>
              <a:off x="6177002" y="2652291"/>
              <a:ext cx="72008" cy="198244"/>
              <a:chOff x="2051720" y="2060848"/>
              <a:chExt cx="72008" cy="198244"/>
            </a:xfrm>
          </p:grpSpPr>
          <p:sp>
            <p:nvSpPr>
              <p:cNvPr id="617" name="Rectangle 146">
                <a:extLst>
                  <a:ext uri="{FF2B5EF4-FFF2-40B4-BE49-F238E27FC236}">
                    <a16:creationId xmlns:a16="http://schemas.microsoft.com/office/drawing/2014/main" id="{0100BE89-650A-4C73-AE20-5A11505D53A1}"/>
                  </a:ext>
                </a:extLst>
              </p:cNvPr>
              <p:cNvSpPr/>
              <p:nvPr/>
            </p:nvSpPr>
            <p:spPr>
              <a:xfrm>
                <a:off x="2052036" y="2060413"/>
                <a:ext cx="71585"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69" name="Straight Connector 147">
                <a:extLst>
                  <a:ext uri="{FF2B5EF4-FFF2-40B4-BE49-F238E27FC236}">
                    <a16:creationId xmlns:a16="http://schemas.microsoft.com/office/drawing/2014/main" id="{CB50572E-F02C-4E62-A320-C74F0E6A68CE}"/>
                  </a:ext>
                </a:extLst>
              </p:cNvPr>
              <p:cNvCxnSpPr>
                <a:cxnSpLocks noChangeShapeType="1"/>
                <a:stCxn id="617"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62" name="Group 140">
              <a:extLst>
                <a:ext uri="{FF2B5EF4-FFF2-40B4-BE49-F238E27FC236}">
                  <a16:creationId xmlns:a16="http://schemas.microsoft.com/office/drawing/2014/main" id="{7E38930B-EBF1-4036-9E02-9EF23A616EBF}"/>
                </a:ext>
              </a:extLst>
            </p:cNvPr>
            <p:cNvGrpSpPr>
              <a:grpSpLocks/>
            </p:cNvGrpSpPr>
            <p:nvPr/>
          </p:nvGrpSpPr>
          <p:grpSpPr bwMode="auto">
            <a:xfrm>
              <a:off x="6603970" y="2652291"/>
              <a:ext cx="72008" cy="198244"/>
              <a:chOff x="2051720" y="2060848"/>
              <a:chExt cx="72008" cy="198244"/>
            </a:xfrm>
          </p:grpSpPr>
          <p:sp>
            <p:nvSpPr>
              <p:cNvPr id="615" name="Rectangle 144">
                <a:extLst>
                  <a:ext uri="{FF2B5EF4-FFF2-40B4-BE49-F238E27FC236}">
                    <a16:creationId xmlns:a16="http://schemas.microsoft.com/office/drawing/2014/main" id="{E5B30951-F45F-407A-8607-E0B1B13D518C}"/>
                  </a:ext>
                </a:extLst>
              </p:cNvPr>
              <p:cNvSpPr/>
              <p:nvPr/>
            </p:nvSpPr>
            <p:spPr>
              <a:xfrm>
                <a:off x="2052647" y="2060413"/>
                <a:ext cx="7158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67" name="Straight Connector 145">
                <a:extLst>
                  <a:ext uri="{FF2B5EF4-FFF2-40B4-BE49-F238E27FC236}">
                    <a16:creationId xmlns:a16="http://schemas.microsoft.com/office/drawing/2014/main" id="{474162C5-032C-43BB-9DD7-865180445571}"/>
                  </a:ext>
                </a:extLst>
              </p:cNvPr>
              <p:cNvCxnSpPr>
                <a:cxnSpLocks noChangeShapeType="1"/>
                <a:stCxn id="61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63" name="Group 141">
              <a:extLst>
                <a:ext uri="{FF2B5EF4-FFF2-40B4-BE49-F238E27FC236}">
                  <a16:creationId xmlns:a16="http://schemas.microsoft.com/office/drawing/2014/main" id="{2A1824F2-7219-4467-9B4C-7A72042A22F8}"/>
                </a:ext>
              </a:extLst>
            </p:cNvPr>
            <p:cNvGrpSpPr>
              <a:grpSpLocks/>
            </p:cNvGrpSpPr>
            <p:nvPr/>
          </p:nvGrpSpPr>
          <p:grpSpPr bwMode="auto">
            <a:xfrm>
              <a:off x="7030938" y="2652291"/>
              <a:ext cx="72008" cy="198244"/>
              <a:chOff x="2051720" y="2060848"/>
              <a:chExt cx="72008" cy="198244"/>
            </a:xfrm>
          </p:grpSpPr>
          <p:sp>
            <p:nvSpPr>
              <p:cNvPr id="613" name="Rectangle 142">
                <a:extLst>
                  <a:ext uri="{FF2B5EF4-FFF2-40B4-BE49-F238E27FC236}">
                    <a16:creationId xmlns:a16="http://schemas.microsoft.com/office/drawing/2014/main" id="{B068E880-52DA-4158-A5C1-4365D3CF2B3B}"/>
                  </a:ext>
                </a:extLst>
              </p:cNvPr>
              <p:cNvSpPr/>
              <p:nvPr/>
            </p:nvSpPr>
            <p:spPr>
              <a:xfrm>
                <a:off x="2051326" y="2060413"/>
                <a:ext cx="7158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65" name="Straight Connector 143">
                <a:extLst>
                  <a:ext uri="{FF2B5EF4-FFF2-40B4-BE49-F238E27FC236}">
                    <a16:creationId xmlns:a16="http://schemas.microsoft.com/office/drawing/2014/main" id="{4C8CC422-CEEF-4E2A-833A-74C0A12B679D}"/>
                  </a:ext>
                </a:extLst>
              </p:cNvPr>
              <p:cNvCxnSpPr>
                <a:cxnSpLocks noChangeShapeType="1"/>
                <a:stCxn id="613"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57352" name="Group 2089">
            <a:extLst>
              <a:ext uri="{FF2B5EF4-FFF2-40B4-BE49-F238E27FC236}">
                <a16:creationId xmlns:a16="http://schemas.microsoft.com/office/drawing/2014/main" id="{B6BE3B5E-526A-4C8F-B547-A2FD16B277D3}"/>
              </a:ext>
            </a:extLst>
          </p:cNvPr>
          <p:cNvGrpSpPr>
            <a:grpSpLocks/>
          </p:cNvGrpSpPr>
          <p:nvPr/>
        </p:nvGrpSpPr>
        <p:grpSpPr bwMode="auto">
          <a:xfrm>
            <a:off x="2870201" y="4498976"/>
            <a:ext cx="1909763" cy="722313"/>
            <a:chOff x="1703872" y="3789040"/>
            <a:chExt cx="2329443" cy="879475"/>
          </a:xfrm>
        </p:grpSpPr>
        <p:sp>
          <p:nvSpPr>
            <p:cNvPr id="552" name="Freeform 77">
              <a:extLst>
                <a:ext uri="{FF2B5EF4-FFF2-40B4-BE49-F238E27FC236}">
                  <a16:creationId xmlns:a16="http://schemas.microsoft.com/office/drawing/2014/main" id="{103EC6A0-5005-4C6A-B9EF-A327155FD08A}"/>
                </a:ext>
              </a:extLst>
            </p:cNvPr>
            <p:cNvSpPr/>
            <p:nvPr/>
          </p:nvSpPr>
          <p:spPr>
            <a:xfrm>
              <a:off x="3922942" y="4299328"/>
              <a:ext cx="110373" cy="7151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504" name="Group 78">
              <a:extLst>
                <a:ext uri="{FF2B5EF4-FFF2-40B4-BE49-F238E27FC236}">
                  <a16:creationId xmlns:a16="http://schemas.microsoft.com/office/drawing/2014/main" id="{79FC5408-AF94-42FB-8F55-A3785AB765A5}"/>
                </a:ext>
              </a:extLst>
            </p:cNvPr>
            <p:cNvGrpSpPr>
              <a:grpSpLocks/>
            </p:cNvGrpSpPr>
            <p:nvPr/>
          </p:nvGrpSpPr>
          <p:grpSpPr bwMode="auto">
            <a:xfrm>
              <a:off x="1834593" y="3789040"/>
              <a:ext cx="216024" cy="333871"/>
              <a:chOff x="1835696" y="1662569"/>
              <a:chExt cx="216024" cy="333871"/>
            </a:xfrm>
          </p:grpSpPr>
          <p:sp>
            <p:nvSpPr>
              <p:cNvPr id="599" name="Oval 127">
                <a:extLst>
                  <a:ext uri="{FF2B5EF4-FFF2-40B4-BE49-F238E27FC236}">
                    <a16:creationId xmlns:a16="http://schemas.microsoft.com/office/drawing/2014/main" id="{1235C45E-28D8-4D36-9A19-52A62EF3760D}"/>
                  </a:ext>
                </a:extLst>
              </p:cNvPr>
              <p:cNvSpPr/>
              <p:nvPr/>
            </p:nvSpPr>
            <p:spPr>
              <a:xfrm>
                <a:off x="1836647" y="1662569"/>
                <a:ext cx="214937"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51" name="Straight Connector 128">
                <a:extLst>
                  <a:ext uri="{FF2B5EF4-FFF2-40B4-BE49-F238E27FC236}">
                    <a16:creationId xmlns:a16="http://schemas.microsoft.com/office/drawing/2014/main" id="{F4549F66-ACDB-4231-8C51-38603BE121F3}"/>
                  </a:ext>
                </a:extLst>
              </p:cNvPr>
              <p:cNvCxnSpPr>
                <a:cxnSpLocks noChangeShapeType="1"/>
                <a:stCxn id="599" idx="4"/>
                <a:endCxn id="569" idx="3"/>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5" name="Group 81">
              <a:extLst>
                <a:ext uri="{FF2B5EF4-FFF2-40B4-BE49-F238E27FC236}">
                  <a16:creationId xmlns:a16="http://schemas.microsoft.com/office/drawing/2014/main" id="{91E188EC-CDEF-4680-B28D-C556E31240F2}"/>
                </a:ext>
              </a:extLst>
            </p:cNvPr>
            <p:cNvGrpSpPr>
              <a:grpSpLocks/>
            </p:cNvGrpSpPr>
            <p:nvPr/>
          </p:nvGrpSpPr>
          <p:grpSpPr bwMode="auto">
            <a:xfrm>
              <a:off x="3346761" y="4308475"/>
              <a:ext cx="216024" cy="360040"/>
              <a:chOff x="2339752" y="2420888"/>
              <a:chExt cx="216024" cy="360040"/>
            </a:xfrm>
          </p:grpSpPr>
          <p:sp>
            <p:nvSpPr>
              <p:cNvPr id="597" name="Oval 121">
                <a:extLst>
                  <a:ext uri="{FF2B5EF4-FFF2-40B4-BE49-F238E27FC236}">
                    <a16:creationId xmlns:a16="http://schemas.microsoft.com/office/drawing/2014/main" id="{F5CDCF11-71AE-4E49-BDD5-E110C62B085A}"/>
                  </a:ext>
                </a:extLst>
              </p:cNvPr>
              <p:cNvSpPr/>
              <p:nvPr/>
            </p:nvSpPr>
            <p:spPr>
              <a:xfrm>
                <a:off x="2338897" y="2599234"/>
                <a:ext cx="216873"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49" name="Straight Connector 122">
                <a:extLst>
                  <a:ext uri="{FF2B5EF4-FFF2-40B4-BE49-F238E27FC236}">
                    <a16:creationId xmlns:a16="http://schemas.microsoft.com/office/drawing/2014/main" id="{DC12511B-8C99-4159-AEA4-C72B550852EF}"/>
                  </a:ext>
                </a:extLst>
              </p:cNvPr>
              <p:cNvCxnSpPr>
                <a:cxnSpLocks noChangeShapeType="1"/>
                <a:stCxn id="597"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6" name="Group 83">
              <a:extLst>
                <a:ext uri="{FF2B5EF4-FFF2-40B4-BE49-F238E27FC236}">
                  <a16:creationId xmlns:a16="http://schemas.microsoft.com/office/drawing/2014/main" id="{EE5009BF-3395-4319-8350-FA9DFAB62591}"/>
                </a:ext>
              </a:extLst>
            </p:cNvPr>
            <p:cNvGrpSpPr>
              <a:grpSpLocks/>
            </p:cNvGrpSpPr>
            <p:nvPr/>
          </p:nvGrpSpPr>
          <p:grpSpPr bwMode="auto">
            <a:xfrm>
              <a:off x="2050617" y="4164459"/>
              <a:ext cx="72008" cy="198244"/>
              <a:chOff x="2051720" y="2060848"/>
              <a:chExt cx="72008" cy="198244"/>
            </a:xfrm>
          </p:grpSpPr>
          <p:sp>
            <p:nvSpPr>
              <p:cNvPr id="595" name="Rectangle 99">
                <a:extLst>
                  <a:ext uri="{FF2B5EF4-FFF2-40B4-BE49-F238E27FC236}">
                    <a16:creationId xmlns:a16="http://schemas.microsoft.com/office/drawing/2014/main" id="{E632E9C6-57DB-4B0A-B17E-55F2A27FC3EF}"/>
                  </a:ext>
                </a:extLst>
              </p:cNvPr>
              <p:cNvSpPr/>
              <p:nvPr/>
            </p:nvSpPr>
            <p:spPr>
              <a:xfrm>
                <a:off x="2051585" y="2060413"/>
                <a:ext cx="71645"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47" name="Straight Connector 100">
                <a:extLst>
                  <a:ext uri="{FF2B5EF4-FFF2-40B4-BE49-F238E27FC236}">
                    <a16:creationId xmlns:a16="http://schemas.microsoft.com/office/drawing/2014/main" id="{55E7C458-EF8F-464F-8D7F-1C8D7C41AC3C}"/>
                  </a:ext>
                </a:extLst>
              </p:cNvPr>
              <p:cNvCxnSpPr>
                <a:cxnSpLocks noChangeShapeType="1"/>
                <a:stCxn id="59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7" name="Group 84">
              <a:extLst>
                <a:ext uri="{FF2B5EF4-FFF2-40B4-BE49-F238E27FC236}">
                  <a16:creationId xmlns:a16="http://schemas.microsoft.com/office/drawing/2014/main" id="{C034A790-FED2-4D6E-B2FD-91B7A951645A}"/>
                </a:ext>
              </a:extLst>
            </p:cNvPr>
            <p:cNvGrpSpPr>
              <a:grpSpLocks/>
            </p:cNvGrpSpPr>
            <p:nvPr/>
          </p:nvGrpSpPr>
          <p:grpSpPr bwMode="auto">
            <a:xfrm>
              <a:off x="2194633" y="4164459"/>
              <a:ext cx="72008" cy="198244"/>
              <a:chOff x="2051720" y="2060848"/>
              <a:chExt cx="72008" cy="198244"/>
            </a:xfrm>
          </p:grpSpPr>
          <p:sp>
            <p:nvSpPr>
              <p:cNvPr id="593" name="Rectangle 97">
                <a:extLst>
                  <a:ext uri="{FF2B5EF4-FFF2-40B4-BE49-F238E27FC236}">
                    <a16:creationId xmlns:a16="http://schemas.microsoft.com/office/drawing/2014/main" id="{CE78CD9A-B80E-4CA1-B9BD-8101D1A1FA21}"/>
                  </a:ext>
                </a:extLst>
              </p:cNvPr>
              <p:cNvSpPr/>
              <p:nvPr/>
            </p:nvSpPr>
            <p:spPr>
              <a:xfrm>
                <a:off x="2050859" y="2060413"/>
                <a:ext cx="73581"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45" name="Straight Connector 98">
                <a:extLst>
                  <a:ext uri="{FF2B5EF4-FFF2-40B4-BE49-F238E27FC236}">
                    <a16:creationId xmlns:a16="http://schemas.microsoft.com/office/drawing/2014/main" id="{476EC870-756F-4A7C-BABD-ADAACF5B7425}"/>
                  </a:ext>
                </a:extLst>
              </p:cNvPr>
              <p:cNvCxnSpPr>
                <a:cxnSpLocks noChangeShapeType="1"/>
                <a:stCxn id="593"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8" name="Group 85">
              <a:extLst>
                <a:ext uri="{FF2B5EF4-FFF2-40B4-BE49-F238E27FC236}">
                  <a16:creationId xmlns:a16="http://schemas.microsoft.com/office/drawing/2014/main" id="{0A14D5CC-5222-488A-90BD-C7B61956D27B}"/>
                </a:ext>
              </a:extLst>
            </p:cNvPr>
            <p:cNvGrpSpPr>
              <a:grpSpLocks/>
            </p:cNvGrpSpPr>
            <p:nvPr/>
          </p:nvGrpSpPr>
          <p:grpSpPr bwMode="auto">
            <a:xfrm>
              <a:off x="2338649" y="4164459"/>
              <a:ext cx="72008" cy="198244"/>
              <a:chOff x="2051720" y="2060848"/>
              <a:chExt cx="72008" cy="198244"/>
            </a:xfrm>
          </p:grpSpPr>
          <p:sp>
            <p:nvSpPr>
              <p:cNvPr id="591" name="Rectangle 95">
                <a:extLst>
                  <a:ext uri="{FF2B5EF4-FFF2-40B4-BE49-F238E27FC236}">
                    <a16:creationId xmlns:a16="http://schemas.microsoft.com/office/drawing/2014/main" id="{75E042D8-9957-4ADD-99A1-E11A50EB773B}"/>
                  </a:ext>
                </a:extLst>
              </p:cNvPr>
              <p:cNvSpPr/>
              <p:nvPr/>
            </p:nvSpPr>
            <p:spPr>
              <a:xfrm>
                <a:off x="2052069" y="2060413"/>
                <a:ext cx="71646"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43" name="Straight Connector 96">
                <a:extLst>
                  <a:ext uri="{FF2B5EF4-FFF2-40B4-BE49-F238E27FC236}">
                    <a16:creationId xmlns:a16="http://schemas.microsoft.com/office/drawing/2014/main" id="{A5C4C08D-6C83-4B9B-BD2F-F2644F87C5E0}"/>
                  </a:ext>
                </a:extLst>
              </p:cNvPr>
              <p:cNvCxnSpPr>
                <a:cxnSpLocks noChangeShapeType="1"/>
                <a:stCxn id="591"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09" name="Group 86">
              <a:extLst>
                <a:ext uri="{FF2B5EF4-FFF2-40B4-BE49-F238E27FC236}">
                  <a16:creationId xmlns:a16="http://schemas.microsoft.com/office/drawing/2014/main" id="{6F8C0AA3-3AA9-4644-8E18-DAE81B6337A3}"/>
                </a:ext>
              </a:extLst>
            </p:cNvPr>
            <p:cNvGrpSpPr>
              <a:grpSpLocks/>
            </p:cNvGrpSpPr>
            <p:nvPr/>
          </p:nvGrpSpPr>
          <p:grpSpPr bwMode="auto">
            <a:xfrm>
              <a:off x="2757997" y="4164459"/>
              <a:ext cx="72008" cy="198244"/>
              <a:chOff x="2051720" y="2060848"/>
              <a:chExt cx="72008" cy="198244"/>
            </a:xfrm>
          </p:grpSpPr>
          <p:sp>
            <p:nvSpPr>
              <p:cNvPr id="589" name="Rectangle 93">
                <a:extLst>
                  <a:ext uri="{FF2B5EF4-FFF2-40B4-BE49-F238E27FC236}">
                    <a16:creationId xmlns:a16="http://schemas.microsoft.com/office/drawing/2014/main" id="{BE56C96D-5776-4D93-9949-54CA1C753773}"/>
                  </a:ext>
                </a:extLst>
              </p:cNvPr>
              <p:cNvSpPr/>
              <p:nvPr/>
            </p:nvSpPr>
            <p:spPr>
              <a:xfrm>
                <a:off x="2050976" y="2060413"/>
                <a:ext cx="73581"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41" name="Straight Connector 94">
                <a:extLst>
                  <a:ext uri="{FF2B5EF4-FFF2-40B4-BE49-F238E27FC236}">
                    <a16:creationId xmlns:a16="http://schemas.microsoft.com/office/drawing/2014/main" id="{A37DE0A3-C057-4EBB-9E04-EDAFCD238FA9}"/>
                  </a:ext>
                </a:extLst>
              </p:cNvPr>
              <p:cNvCxnSpPr>
                <a:cxnSpLocks noChangeShapeType="1"/>
                <a:stCxn id="589"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10" name="Group 87">
              <a:extLst>
                <a:ext uri="{FF2B5EF4-FFF2-40B4-BE49-F238E27FC236}">
                  <a16:creationId xmlns:a16="http://schemas.microsoft.com/office/drawing/2014/main" id="{55C2B92B-EF66-482A-8AA4-B0F73F9B5EB4}"/>
                </a:ext>
              </a:extLst>
            </p:cNvPr>
            <p:cNvGrpSpPr>
              <a:grpSpLocks/>
            </p:cNvGrpSpPr>
            <p:nvPr/>
          </p:nvGrpSpPr>
          <p:grpSpPr bwMode="auto">
            <a:xfrm>
              <a:off x="3184965" y="4164459"/>
              <a:ext cx="72008" cy="198244"/>
              <a:chOff x="2051720" y="2060848"/>
              <a:chExt cx="72008" cy="198244"/>
            </a:xfrm>
          </p:grpSpPr>
          <p:sp>
            <p:nvSpPr>
              <p:cNvPr id="587" name="Rectangle 91">
                <a:extLst>
                  <a:ext uri="{FF2B5EF4-FFF2-40B4-BE49-F238E27FC236}">
                    <a16:creationId xmlns:a16="http://schemas.microsoft.com/office/drawing/2014/main" id="{03CEE354-ED0E-4A5B-8ECB-59B1241C379A}"/>
                  </a:ext>
                </a:extLst>
              </p:cNvPr>
              <p:cNvSpPr/>
              <p:nvPr/>
            </p:nvSpPr>
            <p:spPr>
              <a:xfrm>
                <a:off x="2051944" y="2060413"/>
                <a:ext cx="71645"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39" name="Straight Connector 92">
                <a:extLst>
                  <a:ext uri="{FF2B5EF4-FFF2-40B4-BE49-F238E27FC236}">
                    <a16:creationId xmlns:a16="http://schemas.microsoft.com/office/drawing/2014/main" id="{423485CD-D8B5-4BCF-82A7-C6944FCE4938}"/>
                  </a:ext>
                </a:extLst>
              </p:cNvPr>
              <p:cNvCxnSpPr>
                <a:cxnSpLocks noChangeShapeType="1"/>
                <a:stCxn id="587"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11" name="Group 88">
              <a:extLst>
                <a:ext uri="{FF2B5EF4-FFF2-40B4-BE49-F238E27FC236}">
                  <a16:creationId xmlns:a16="http://schemas.microsoft.com/office/drawing/2014/main" id="{AF529595-2D29-4DBD-BBDA-AA2951F8E98F}"/>
                </a:ext>
              </a:extLst>
            </p:cNvPr>
            <p:cNvGrpSpPr>
              <a:grpSpLocks/>
            </p:cNvGrpSpPr>
            <p:nvPr/>
          </p:nvGrpSpPr>
          <p:grpSpPr bwMode="auto">
            <a:xfrm>
              <a:off x="3611933" y="4164459"/>
              <a:ext cx="72008" cy="198244"/>
              <a:chOff x="2051720" y="2060848"/>
              <a:chExt cx="72008" cy="198244"/>
            </a:xfrm>
          </p:grpSpPr>
          <p:sp>
            <p:nvSpPr>
              <p:cNvPr id="585" name="Rectangle 89">
                <a:extLst>
                  <a:ext uri="{FF2B5EF4-FFF2-40B4-BE49-F238E27FC236}">
                    <a16:creationId xmlns:a16="http://schemas.microsoft.com/office/drawing/2014/main" id="{715FC884-8023-45FB-AAFF-65DEA15CDA9A}"/>
                  </a:ext>
                </a:extLst>
              </p:cNvPr>
              <p:cNvSpPr/>
              <p:nvPr/>
            </p:nvSpPr>
            <p:spPr>
              <a:xfrm>
                <a:off x="2050975" y="2060413"/>
                <a:ext cx="73581"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537" name="Straight Connector 90">
                <a:extLst>
                  <a:ext uri="{FF2B5EF4-FFF2-40B4-BE49-F238E27FC236}">
                    <a16:creationId xmlns:a16="http://schemas.microsoft.com/office/drawing/2014/main" id="{848EA576-7E73-4669-94FD-EF11FBCC0A95}"/>
                  </a:ext>
                </a:extLst>
              </p:cNvPr>
              <p:cNvCxnSpPr>
                <a:cxnSpLocks noChangeShapeType="1"/>
                <a:stCxn id="585"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12" name="Group 288">
              <a:extLst>
                <a:ext uri="{FF2B5EF4-FFF2-40B4-BE49-F238E27FC236}">
                  <a16:creationId xmlns:a16="http://schemas.microsoft.com/office/drawing/2014/main" id="{3E1B09A5-3812-4A11-9B79-595837380FA7}"/>
                </a:ext>
              </a:extLst>
            </p:cNvPr>
            <p:cNvGrpSpPr>
              <a:grpSpLocks/>
            </p:cNvGrpSpPr>
            <p:nvPr/>
          </p:nvGrpSpPr>
          <p:grpSpPr bwMode="auto">
            <a:xfrm>
              <a:off x="2483768" y="3789040"/>
              <a:ext cx="216024" cy="333871"/>
              <a:chOff x="1835696" y="1662569"/>
              <a:chExt cx="216024" cy="333871"/>
            </a:xfrm>
          </p:grpSpPr>
          <p:sp>
            <p:nvSpPr>
              <p:cNvPr id="583" name="Oval 289">
                <a:extLst>
                  <a:ext uri="{FF2B5EF4-FFF2-40B4-BE49-F238E27FC236}">
                    <a16:creationId xmlns:a16="http://schemas.microsoft.com/office/drawing/2014/main" id="{7ADC743F-6CE9-45CA-A858-24849D334461}"/>
                  </a:ext>
                </a:extLst>
              </p:cNvPr>
              <p:cNvSpPr/>
              <p:nvPr/>
            </p:nvSpPr>
            <p:spPr>
              <a:xfrm>
                <a:off x="1836155" y="1662569"/>
                <a:ext cx="214936"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35" name="Straight Connector 290">
                <a:extLst>
                  <a:ext uri="{FF2B5EF4-FFF2-40B4-BE49-F238E27FC236}">
                    <a16:creationId xmlns:a16="http://schemas.microsoft.com/office/drawing/2014/main" id="{3B4787BB-B992-407A-9DC6-49F9533288A1}"/>
                  </a:ext>
                </a:extLst>
              </p:cNvPr>
              <p:cNvCxnSpPr>
                <a:cxnSpLocks noChangeShapeType="1"/>
                <a:stCxn id="583"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513" name="Group 82">
              <a:extLst>
                <a:ext uri="{FF2B5EF4-FFF2-40B4-BE49-F238E27FC236}">
                  <a16:creationId xmlns:a16="http://schemas.microsoft.com/office/drawing/2014/main" id="{A065B796-BAAD-4D7F-B4CF-180F4B342F07}"/>
                </a:ext>
              </a:extLst>
            </p:cNvPr>
            <p:cNvGrpSpPr>
              <a:grpSpLocks/>
            </p:cNvGrpSpPr>
            <p:nvPr/>
          </p:nvGrpSpPr>
          <p:grpSpPr bwMode="auto">
            <a:xfrm>
              <a:off x="1703872" y="4027358"/>
              <a:ext cx="2270822" cy="354645"/>
              <a:chOff x="1704975" y="1923747"/>
              <a:chExt cx="2270822" cy="354645"/>
            </a:xfrm>
          </p:grpSpPr>
          <p:grpSp>
            <p:nvGrpSpPr>
              <p:cNvPr id="57514" name="Group 101">
                <a:extLst>
                  <a:ext uri="{FF2B5EF4-FFF2-40B4-BE49-F238E27FC236}">
                    <a16:creationId xmlns:a16="http://schemas.microsoft.com/office/drawing/2014/main" id="{0D1CFDFE-D2B8-4A13-8EAC-BE4E2BC9FE73}"/>
                  </a:ext>
                </a:extLst>
              </p:cNvPr>
              <p:cNvGrpSpPr>
                <a:grpSpLocks/>
              </p:cNvGrpSpPr>
              <p:nvPr/>
            </p:nvGrpSpPr>
            <p:grpSpPr bwMode="auto">
              <a:xfrm>
                <a:off x="3493784" y="1935432"/>
                <a:ext cx="482013" cy="341440"/>
                <a:chOff x="3493784" y="1935432"/>
                <a:chExt cx="482013" cy="341440"/>
              </a:xfrm>
            </p:grpSpPr>
            <p:sp>
              <p:nvSpPr>
                <p:cNvPr id="580" name="Flowchart: Magnetic Disk 118">
                  <a:extLst>
                    <a:ext uri="{FF2B5EF4-FFF2-40B4-BE49-F238E27FC236}">
                      <a16:creationId xmlns:a16="http://schemas.microsoft.com/office/drawing/2014/main" id="{5D0FC24E-D3E8-4822-9E27-9C0E15FCE9D5}"/>
                    </a:ext>
                  </a:extLst>
                </p:cNvPr>
                <p:cNvSpPr/>
                <p:nvPr/>
              </p:nvSpPr>
              <p:spPr>
                <a:xfrm rot="17682308">
                  <a:off x="3713264" y="1998372"/>
                  <a:ext cx="315064"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81" name="Freeform 119">
                  <a:extLst>
                    <a:ext uri="{FF2B5EF4-FFF2-40B4-BE49-F238E27FC236}">
                      <a16:creationId xmlns:a16="http://schemas.microsoft.com/office/drawing/2014/main" id="{2F911B17-9763-4DF4-A9EC-FAB26A6AF5E6}"/>
                    </a:ext>
                  </a:extLst>
                </p:cNvPr>
                <p:cNvSpPr/>
                <p:nvPr/>
              </p:nvSpPr>
              <p:spPr>
                <a:xfrm>
                  <a:off x="3494173" y="1934775"/>
                  <a:ext cx="429872"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82" name="Freeform 120">
                  <a:extLst>
                    <a:ext uri="{FF2B5EF4-FFF2-40B4-BE49-F238E27FC236}">
                      <a16:creationId xmlns:a16="http://schemas.microsoft.com/office/drawing/2014/main" id="{AACF5E98-2666-455F-B55F-3F2B8FB395D7}"/>
                    </a:ext>
                  </a:extLst>
                </p:cNvPr>
                <p:cNvSpPr/>
                <p:nvPr/>
              </p:nvSpPr>
              <p:spPr>
                <a:xfrm rot="184318">
                  <a:off x="3807864" y="1948304"/>
                  <a:ext cx="166527"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15" name="Group 102">
                <a:extLst>
                  <a:ext uri="{FF2B5EF4-FFF2-40B4-BE49-F238E27FC236}">
                    <a16:creationId xmlns:a16="http://schemas.microsoft.com/office/drawing/2014/main" id="{2F80F853-66DC-451F-8ED8-A5AB5B22DAA4}"/>
                  </a:ext>
                </a:extLst>
              </p:cNvPr>
              <p:cNvGrpSpPr>
                <a:grpSpLocks/>
              </p:cNvGrpSpPr>
              <p:nvPr/>
            </p:nvGrpSpPr>
            <p:grpSpPr bwMode="auto">
              <a:xfrm>
                <a:off x="3075072" y="1933527"/>
                <a:ext cx="469766" cy="343345"/>
                <a:chOff x="3075072" y="1933527"/>
                <a:chExt cx="469766" cy="343345"/>
              </a:xfrm>
            </p:grpSpPr>
            <p:sp>
              <p:nvSpPr>
                <p:cNvPr id="577" name="Flowchart: Magnetic Disk 115">
                  <a:extLst>
                    <a:ext uri="{FF2B5EF4-FFF2-40B4-BE49-F238E27FC236}">
                      <a16:creationId xmlns:a16="http://schemas.microsoft.com/office/drawing/2014/main" id="{32C62468-67AC-43C2-8F56-5EFFEA1A7150}"/>
                    </a:ext>
                  </a:extLst>
                </p:cNvPr>
                <p:cNvSpPr/>
                <p:nvPr/>
              </p:nvSpPr>
              <p:spPr>
                <a:xfrm rot="17682308">
                  <a:off x="3279518" y="1998372"/>
                  <a:ext cx="315064"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8" name="Freeform 116">
                  <a:extLst>
                    <a:ext uri="{FF2B5EF4-FFF2-40B4-BE49-F238E27FC236}">
                      <a16:creationId xmlns:a16="http://schemas.microsoft.com/office/drawing/2014/main" id="{0C2E30DB-3339-4415-BA28-8CD20EE78443}"/>
                    </a:ext>
                  </a:extLst>
                </p:cNvPr>
                <p:cNvSpPr/>
                <p:nvPr/>
              </p:nvSpPr>
              <p:spPr>
                <a:xfrm>
                  <a:off x="3075919" y="1932842"/>
                  <a:ext cx="416319" cy="334395"/>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9" name="Freeform 117">
                  <a:extLst>
                    <a:ext uri="{FF2B5EF4-FFF2-40B4-BE49-F238E27FC236}">
                      <a16:creationId xmlns:a16="http://schemas.microsoft.com/office/drawing/2014/main" id="{F6A02FE1-53A4-4C96-83FA-710F348FB4A3}"/>
                    </a:ext>
                  </a:extLst>
                </p:cNvPr>
                <p:cNvSpPr/>
                <p:nvPr/>
              </p:nvSpPr>
              <p:spPr>
                <a:xfrm rot="203721">
                  <a:off x="3379928" y="1948305"/>
                  <a:ext cx="164590"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16" name="Group 103">
                <a:extLst>
                  <a:ext uri="{FF2B5EF4-FFF2-40B4-BE49-F238E27FC236}">
                    <a16:creationId xmlns:a16="http://schemas.microsoft.com/office/drawing/2014/main" id="{A0F0F5FF-AE96-4C82-A19C-B12A7BE3BAEC}"/>
                  </a:ext>
                </a:extLst>
              </p:cNvPr>
              <p:cNvGrpSpPr>
                <a:grpSpLocks/>
              </p:cNvGrpSpPr>
              <p:nvPr/>
            </p:nvGrpSpPr>
            <p:grpSpPr bwMode="auto">
              <a:xfrm>
                <a:off x="2657474" y="1931039"/>
                <a:ext cx="466746" cy="345833"/>
                <a:chOff x="2657474" y="1931039"/>
                <a:chExt cx="466746" cy="345833"/>
              </a:xfrm>
            </p:grpSpPr>
            <p:sp>
              <p:nvSpPr>
                <p:cNvPr id="574" name="Flowchart: Magnetic Disk 112">
                  <a:extLst>
                    <a:ext uri="{FF2B5EF4-FFF2-40B4-BE49-F238E27FC236}">
                      <a16:creationId xmlns:a16="http://schemas.microsoft.com/office/drawing/2014/main" id="{DFE9BF20-E3DC-4D35-9877-15691D62BC88}"/>
                    </a:ext>
                  </a:extLst>
                </p:cNvPr>
                <p:cNvSpPr/>
                <p:nvPr/>
              </p:nvSpPr>
              <p:spPr>
                <a:xfrm rot="17682308">
                  <a:off x="2848679" y="1997403"/>
                  <a:ext cx="315064" cy="213000"/>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5" name="Freeform 113">
                  <a:extLst>
                    <a:ext uri="{FF2B5EF4-FFF2-40B4-BE49-F238E27FC236}">
                      <a16:creationId xmlns:a16="http://schemas.microsoft.com/office/drawing/2014/main" id="{418D2562-8B4F-4F63-8089-2ACE5A102525}"/>
                    </a:ext>
                  </a:extLst>
                </p:cNvPr>
                <p:cNvSpPr/>
                <p:nvPr/>
              </p:nvSpPr>
              <p:spPr>
                <a:xfrm>
                  <a:off x="2657664" y="1930909"/>
                  <a:ext cx="418255"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6" name="Freeform 114">
                  <a:extLst>
                    <a:ext uri="{FF2B5EF4-FFF2-40B4-BE49-F238E27FC236}">
                      <a16:creationId xmlns:a16="http://schemas.microsoft.com/office/drawing/2014/main" id="{0DD9F219-EA9C-4C05-845F-0896145DE723}"/>
                    </a:ext>
                  </a:extLst>
                </p:cNvPr>
                <p:cNvSpPr/>
                <p:nvPr/>
              </p:nvSpPr>
              <p:spPr>
                <a:xfrm rot="214952">
                  <a:off x="2959737" y="1948304"/>
                  <a:ext cx="164592"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17" name="Group 104">
                <a:extLst>
                  <a:ext uri="{FF2B5EF4-FFF2-40B4-BE49-F238E27FC236}">
                    <a16:creationId xmlns:a16="http://schemas.microsoft.com/office/drawing/2014/main" id="{A710950B-5E64-4ED2-9A17-0A2F9FEDB31D}"/>
                  </a:ext>
                </a:extLst>
              </p:cNvPr>
              <p:cNvGrpSpPr>
                <a:grpSpLocks/>
              </p:cNvGrpSpPr>
              <p:nvPr/>
            </p:nvGrpSpPr>
            <p:grpSpPr bwMode="auto">
              <a:xfrm>
                <a:off x="1962150" y="1926865"/>
                <a:ext cx="720497" cy="350007"/>
                <a:chOff x="1962150" y="1926865"/>
                <a:chExt cx="720497" cy="350007"/>
              </a:xfrm>
            </p:grpSpPr>
            <p:sp>
              <p:nvSpPr>
                <p:cNvPr id="571" name="Flowchart: Magnetic Disk 109">
                  <a:extLst>
                    <a:ext uri="{FF2B5EF4-FFF2-40B4-BE49-F238E27FC236}">
                      <a16:creationId xmlns:a16="http://schemas.microsoft.com/office/drawing/2014/main" id="{44318F3E-7E1B-4555-80FA-0623AC905829}"/>
                    </a:ext>
                  </a:extLst>
                </p:cNvPr>
                <p:cNvSpPr/>
                <p:nvPr/>
              </p:nvSpPr>
              <p:spPr>
                <a:xfrm rot="17682308">
                  <a:off x="2415902" y="1998372"/>
                  <a:ext cx="315064"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2" name="Freeform 110">
                  <a:extLst>
                    <a:ext uri="{FF2B5EF4-FFF2-40B4-BE49-F238E27FC236}">
                      <a16:creationId xmlns:a16="http://schemas.microsoft.com/office/drawing/2014/main" id="{23CA3420-3269-4DD3-9ACB-89BEB186EEFB}"/>
                    </a:ext>
                  </a:extLst>
                </p:cNvPr>
                <p:cNvSpPr/>
                <p:nvPr/>
              </p:nvSpPr>
              <p:spPr>
                <a:xfrm>
                  <a:off x="1962512" y="1927043"/>
                  <a:ext cx="662235" cy="334393"/>
                </a:xfrm>
                <a:custGeom>
                  <a:avLst/>
                  <a:gdLst>
                    <a:gd name="connsiteX0" fmla="*/ 0 w 662562"/>
                    <a:gd name="connsiteY0" fmla="*/ 275315 h 335075"/>
                    <a:gd name="connsiteX1" fmla="*/ 41910 w 662562"/>
                    <a:gd name="connsiteY1" fmla="*/ 324845 h 335075"/>
                    <a:gd name="connsiteX2" fmla="*/ 133350 w 662562"/>
                    <a:gd name="connsiteY2" fmla="*/ 334370 h 335075"/>
                    <a:gd name="connsiteX3" fmla="*/ 234315 w 662562"/>
                    <a:gd name="connsiteY3" fmla="*/ 334370 h 335075"/>
                    <a:gd name="connsiteX4" fmla="*/ 451485 w 662562"/>
                    <a:gd name="connsiteY4" fmla="*/ 330560 h 335075"/>
                    <a:gd name="connsiteX5" fmla="*/ 514350 w 662562"/>
                    <a:gd name="connsiteY5" fmla="*/ 307700 h 335075"/>
                    <a:gd name="connsiteX6" fmla="*/ 596265 w 662562"/>
                    <a:gd name="connsiteY6" fmla="*/ 206735 h 335075"/>
                    <a:gd name="connsiteX7" fmla="*/ 651510 w 662562"/>
                    <a:gd name="connsiteY7" fmla="*/ 98150 h 335075"/>
                    <a:gd name="connsiteX8" fmla="*/ 661035 w 662562"/>
                    <a:gd name="connsiteY8" fmla="*/ 8615 h 335075"/>
                    <a:gd name="connsiteX9" fmla="*/ 630555 w 662562"/>
                    <a:gd name="connsiteY9" fmla="*/ 8615 h 33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62" h="335075">
                      <a:moveTo>
                        <a:pt x="0" y="275315"/>
                      </a:moveTo>
                      <a:cubicBezTo>
                        <a:pt x="9842" y="295159"/>
                        <a:pt x="19685" y="315003"/>
                        <a:pt x="41910" y="324845"/>
                      </a:cubicBezTo>
                      <a:cubicBezTo>
                        <a:pt x="64135" y="334688"/>
                        <a:pt x="101283" y="332783"/>
                        <a:pt x="133350" y="334370"/>
                      </a:cubicBezTo>
                      <a:cubicBezTo>
                        <a:pt x="165417" y="335957"/>
                        <a:pt x="234315" y="334370"/>
                        <a:pt x="234315" y="334370"/>
                      </a:cubicBezTo>
                      <a:cubicBezTo>
                        <a:pt x="287338" y="333735"/>
                        <a:pt x="404812" y="335005"/>
                        <a:pt x="451485" y="330560"/>
                      </a:cubicBezTo>
                      <a:cubicBezTo>
                        <a:pt x="498158" y="326115"/>
                        <a:pt x="490220" y="328337"/>
                        <a:pt x="514350" y="307700"/>
                      </a:cubicBezTo>
                      <a:cubicBezTo>
                        <a:pt x="538480" y="287063"/>
                        <a:pt x="573405" y="241660"/>
                        <a:pt x="596265" y="206735"/>
                      </a:cubicBezTo>
                      <a:cubicBezTo>
                        <a:pt x="619125" y="171810"/>
                        <a:pt x="640715" y="131170"/>
                        <a:pt x="651510" y="98150"/>
                      </a:cubicBezTo>
                      <a:cubicBezTo>
                        <a:pt x="662305" y="65130"/>
                        <a:pt x="664528" y="23537"/>
                        <a:pt x="661035" y="8615"/>
                      </a:cubicBezTo>
                      <a:cubicBezTo>
                        <a:pt x="657543" y="-6308"/>
                        <a:pt x="644049" y="1153"/>
                        <a:pt x="630555" y="861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3" name="Freeform 111">
                  <a:extLst>
                    <a:ext uri="{FF2B5EF4-FFF2-40B4-BE49-F238E27FC236}">
                      <a16:creationId xmlns:a16="http://schemas.microsoft.com/office/drawing/2014/main" id="{579EFE0E-CD7C-4F82-A620-2D2FEC9A4C4B}"/>
                    </a:ext>
                  </a:extLst>
                </p:cNvPr>
                <p:cNvSpPr/>
                <p:nvPr/>
              </p:nvSpPr>
              <p:spPr>
                <a:xfrm rot="240997">
                  <a:off x="2518247" y="1948304"/>
                  <a:ext cx="164591"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518" name="Group 105">
                <a:extLst>
                  <a:ext uri="{FF2B5EF4-FFF2-40B4-BE49-F238E27FC236}">
                    <a16:creationId xmlns:a16="http://schemas.microsoft.com/office/drawing/2014/main" id="{5096BF59-9E77-4F51-906C-82397BD480D2}"/>
                  </a:ext>
                </a:extLst>
              </p:cNvPr>
              <p:cNvGrpSpPr>
                <a:grpSpLocks/>
              </p:cNvGrpSpPr>
              <p:nvPr/>
            </p:nvGrpSpPr>
            <p:grpSpPr bwMode="auto">
              <a:xfrm>
                <a:off x="1704975" y="1923747"/>
                <a:ext cx="298267" cy="354645"/>
                <a:chOff x="1704975" y="1923747"/>
                <a:chExt cx="298267" cy="354645"/>
              </a:xfrm>
            </p:grpSpPr>
            <p:sp>
              <p:nvSpPr>
                <p:cNvPr id="568" name="Flowchart: Magnetic Disk 106">
                  <a:extLst>
                    <a:ext uri="{FF2B5EF4-FFF2-40B4-BE49-F238E27FC236}">
                      <a16:creationId xmlns:a16="http://schemas.microsoft.com/office/drawing/2014/main" id="{EBF557EE-54D8-45AE-936F-EFE9ACB04A63}"/>
                    </a:ext>
                  </a:extLst>
                </p:cNvPr>
                <p:cNvSpPr/>
                <p:nvPr/>
              </p:nvSpPr>
              <p:spPr>
                <a:xfrm rot="17682308">
                  <a:off x="1732367" y="1998372"/>
                  <a:ext cx="315064"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69" name="Freeform 107">
                  <a:extLst>
                    <a:ext uri="{FF2B5EF4-FFF2-40B4-BE49-F238E27FC236}">
                      <a16:creationId xmlns:a16="http://schemas.microsoft.com/office/drawing/2014/main" id="{24DDFF98-73A1-4805-A110-434FF4D83948}"/>
                    </a:ext>
                  </a:extLst>
                </p:cNvPr>
                <p:cNvSpPr/>
                <p:nvPr/>
              </p:nvSpPr>
              <p:spPr>
                <a:xfrm>
                  <a:off x="1704975" y="1923177"/>
                  <a:ext cx="242046" cy="344058"/>
                </a:xfrm>
                <a:custGeom>
                  <a:avLst/>
                  <a:gdLst>
                    <a:gd name="connsiteX0" fmla="*/ 0 w 242532"/>
                    <a:gd name="connsiteY0" fmla="*/ 343203 h 343203"/>
                    <a:gd name="connsiteX1" fmla="*/ 99060 w 242532"/>
                    <a:gd name="connsiteY1" fmla="*/ 314628 h 343203"/>
                    <a:gd name="connsiteX2" fmla="*/ 177165 w 242532"/>
                    <a:gd name="connsiteY2" fmla="*/ 215568 h 343203"/>
                    <a:gd name="connsiteX3" fmla="*/ 240030 w 242532"/>
                    <a:gd name="connsiteY3" fmla="*/ 72693 h 343203"/>
                    <a:gd name="connsiteX4" fmla="*/ 228600 w 242532"/>
                    <a:gd name="connsiteY4" fmla="*/ 4113 h 343203"/>
                    <a:gd name="connsiteX5" fmla="*/ 215265 w 242532"/>
                    <a:gd name="connsiteY5" fmla="*/ 13638 h 3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2" h="343203">
                      <a:moveTo>
                        <a:pt x="0" y="343203"/>
                      </a:moveTo>
                      <a:cubicBezTo>
                        <a:pt x="34766" y="339551"/>
                        <a:pt x="69533" y="335900"/>
                        <a:pt x="99060" y="314628"/>
                      </a:cubicBezTo>
                      <a:cubicBezTo>
                        <a:pt x="128587" y="293356"/>
                        <a:pt x="153670" y="255890"/>
                        <a:pt x="177165" y="215568"/>
                      </a:cubicBezTo>
                      <a:cubicBezTo>
                        <a:pt x="200660" y="175245"/>
                        <a:pt x="231458" y="107935"/>
                        <a:pt x="240030" y="72693"/>
                      </a:cubicBezTo>
                      <a:cubicBezTo>
                        <a:pt x="248603" y="37450"/>
                        <a:pt x="232727" y="13955"/>
                        <a:pt x="228600" y="4113"/>
                      </a:cubicBezTo>
                      <a:cubicBezTo>
                        <a:pt x="224473" y="-5729"/>
                        <a:pt x="219869" y="3954"/>
                        <a:pt x="215265" y="1363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70" name="Freeform 108">
                  <a:extLst>
                    <a:ext uri="{FF2B5EF4-FFF2-40B4-BE49-F238E27FC236}">
                      <a16:creationId xmlns:a16="http://schemas.microsoft.com/office/drawing/2014/main" id="{7357639D-FFF8-436D-BDCA-B67D7BC2BC60}"/>
                    </a:ext>
                  </a:extLst>
                </p:cNvPr>
                <p:cNvSpPr/>
                <p:nvPr/>
              </p:nvSpPr>
              <p:spPr>
                <a:xfrm>
                  <a:off x="1838585" y="1950238"/>
                  <a:ext cx="164590" cy="3285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grpSp>
        <p:nvGrpSpPr>
          <p:cNvPr id="57353" name="Group 2086">
            <a:extLst>
              <a:ext uri="{FF2B5EF4-FFF2-40B4-BE49-F238E27FC236}">
                <a16:creationId xmlns:a16="http://schemas.microsoft.com/office/drawing/2014/main" id="{3B41DA57-4793-4682-A228-FD5F08C5CB0B}"/>
              </a:ext>
            </a:extLst>
          </p:cNvPr>
          <p:cNvGrpSpPr>
            <a:grpSpLocks/>
          </p:cNvGrpSpPr>
          <p:nvPr/>
        </p:nvGrpSpPr>
        <p:grpSpPr bwMode="auto">
          <a:xfrm>
            <a:off x="7453313" y="4032251"/>
            <a:ext cx="1909762" cy="720725"/>
            <a:chOff x="5122877" y="3341613"/>
            <a:chExt cx="2329443" cy="879475"/>
          </a:xfrm>
        </p:grpSpPr>
        <p:sp>
          <p:nvSpPr>
            <p:cNvPr id="503" name="Freeform 183">
              <a:extLst>
                <a:ext uri="{FF2B5EF4-FFF2-40B4-BE49-F238E27FC236}">
                  <a16:creationId xmlns:a16="http://schemas.microsoft.com/office/drawing/2014/main" id="{76BFF0AC-0123-43EF-A8BB-1E7CF7A4AC51}"/>
                </a:ext>
              </a:extLst>
            </p:cNvPr>
            <p:cNvSpPr/>
            <p:nvPr/>
          </p:nvSpPr>
          <p:spPr>
            <a:xfrm>
              <a:off x="7341948" y="3853026"/>
              <a:ext cx="110372" cy="6973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455" name="Group 184">
              <a:extLst>
                <a:ext uri="{FF2B5EF4-FFF2-40B4-BE49-F238E27FC236}">
                  <a16:creationId xmlns:a16="http://schemas.microsoft.com/office/drawing/2014/main" id="{6AFCD130-63A3-448E-AB9C-C628A3A18506}"/>
                </a:ext>
              </a:extLst>
            </p:cNvPr>
            <p:cNvGrpSpPr>
              <a:grpSpLocks/>
            </p:cNvGrpSpPr>
            <p:nvPr/>
          </p:nvGrpSpPr>
          <p:grpSpPr bwMode="auto">
            <a:xfrm>
              <a:off x="5253598" y="3341613"/>
              <a:ext cx="216024" cy="333871"/>
              <a:chOff x="1835696" y="1662569"/>
              <a:chExt cx="216024" cy="333871"/>
            </a:xfrm>
          </p:grpSpPr>
          <p:sp>
            <p:nvSpPr>
              <p:cNvPr id="550" name="Oval 233">
                <a:extLst>
                  <a:ext uri="{FF2B5EF4-FFF2-40B4-BE49-F238E27FC236}">
                    <a16:creationId xmlns:a16="http://schemas.microsoft.com/office/drawing/2014/main" id="{E30F17BA-C970-42BA-897D-A3C852C7A5D4}"/>
                  </a:ext>
                </a:extLst>
              </p:cNvPr>
              <p:cNvSpPr/>
              <p:nvPr/>
            </p:nvSpPr>
            <p:spPr>
              <a:xfrm>
                <a:off x="1836647" y="1662569"/>
                <a:ext cx="214936" cy="1820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02" name="Straight Connector 234">
                <a:extLst>
                  <a:ext uri="{FF2B5EF4-FFF2-40B4-BE49-F238E27FC236}">
                    <a16:creationId xmlns:a16="http://schemas.microsoft.com/office/drawing/2014/main" id="{B38F26DB-56B7-4655-9777-A44D2B6EA2F0}"/>
                  </a:ext>
                </a:extLst>
              </p:cNvPr>
              <p:cNvCxnSpPr>
                <a:cxnSpLocks noChangeShapeType="1"/>
                <a:stCxn id="550" idx="4"/>
                <a:endCxn id="520" idx="3"/>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56" name="Group 187">
              <a:extLst>
                <a:ext uri="{FF2B5EF4-FFF2-40B4-BE49-F238E27FC236}">
                  <a16:creationId xmlns:a16="http://schemas.microsoft.com/office/drawing/2014/main" id="{87A990EA-F04E-4900-AF12-C16F317CA4EE}"/>
                </a:ext>
              </a:extLst>
            </p:cNvPr>
            <p:cNvGrpSpPr>
              <a:grpSpLocks/>
            </p:cNvGrpSpPr>
            <p:nvPr/>
          </p:nvGrpSpPr>
          <p:grpSpPr bwMode="auto">
            <a:xfrm>
              <a:off x="6765766" y="3861048"/>
              <a:ext cx="216024" cy="360040"/>
              <a:chOff x="2339752" y="2420888"/>
              <a:chExt cx="216024" cy="360040"/>
            </a:xfrm>
          </p:grpSpPr>
          <p:sp>
            <p:nvSpPr>
              <p:cNvPr id="548" name="Oval 227">
                <a:extLst>
                  <a:ext uri="{FF2B5EF4-FFF2-40B4-BE49-F238E27FC236}">
                    <a16:creationId xmlns:a16="http://schemas.microsoft.com/office/drawing/2014/main" id="{D885D8C4-86B6-4194-B392-3A87D3E3BDBC}"/>
                  </a:ext>
                </a:extLst>
              </p:cNvPr>
              <p:cNvSpPr/>
              <p:nvPr/>
            </p:nvSpPr>
            <p:spPr>
              <a:xfrm>
                <a:off x="2338898" y="2598834"/>
                <a:ext cx="216873" cy="1820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500" name="Straight Connector 228">
                <a:extLst>
                  <a:ext uri="{FF2B5EF4-FFF2-40B4-BE49-F238E27FC236}">
                    <a16:creationId xmlns:a16="http://schemas.microsoft.com/office/drawing/2014/main" id="{009ECC63-A866-425B-80B7-7100B11CB074}"/>
                  </a:ext>
                </a:extLst>
              </p:cNvPr>
              <p:cNvCxnSpPr>
                <a:cxnSpLocks noChangeShapeType="1"/>
                <a:stCxn id="548"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57" name="Group 189">
              <a:extLst>
                <a:ext uri="{FF2B5EF4-FFF2-40B4-BE49-F238E27FC236}">
                  <a16:creationId xmlns:a16="http://schemas.microsoft.com/office/drawing/2014/main" id="{122EB40A-C943-4B91-8945-72BBE8789D10}"/>
                </a:ext>
              </a:extLst>
            </p:cNvPr>
            <p:cNvGrpSpPr>
              <a:grpSpLocks/>
            </p:cNvGrpSpPr>
            <p:nvPr/>
          </p:nvGrpSpPr>
          <p:grpSpPr bwMode="auto">
            <a:xfrm>
              <a:off x="5469622" y="3717032"/>
              <a:ext cx="72008" cy="198244"/>
              <a:chOff x="2051720" y="2060848"/>
              <a:chExt cx="72008" cy="198244"/>
            </a:xfrm>
          </p:grpSpPr>
          <p:sp>
            <p:nvSpPr>
              <p:cNvPr id="546" name="Rectangle 205">
                <a:extLst>
                  <a:ext uri="{FF2B5EF4-FFF2-40B4-BE49-F238E27FC236}">
                    <a16:creationId xmlns:a16="http://schemas.microsoft.com/office/drawing/2014/main" id="{0187DA47-8810-4D59-A3DD-D7BEB76D7505}"/>
                  </a:ext>
                </a:extLst>
              </p:cNvPr>
              <p:cNvSpPr/>
              <p:nvPr/>
            </p:nvSpPr>
            <p:spPr>
              <a:xfrm>
                <a:off x="2051583" y="2061240"/>
                <a:ext cx="71646"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8" name="Straight Connector 206">
                <a:extLst>
                  <a:ext uri="{FF2B5EF4-FFF2-40B4-BE49-F238E27FC236}">
                    <a16:creationId xmlns:a16="http://schemas.microsoft.com/office/drawing/2014/main" id="{743BB236-B8C9-416A-B769-5F6D36E0AA2B}"/>
                  </a:ext>
                </a:extLst>
              </p:cNvPr>
              <p:cNvCxnSpPr>
                <a:cxnSpLocks noChangeShapeType="1"/>
                <a:stCxn id="546"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58" name="Group 190">
              <a:extLst>
                <a:ext uri="{FF2B5EF4-FFF2-40B4-BE49-F238E27FC236}">
                  <a16:creationId xmlns:a16="http://schemas.microsoft.com/office/drawing/2014/main" id="{D9A5BD6C-D808-498A-BDE3-A8725A5AC6CB}"/>
                </a:ext>
              </a:extLst>
            </p:cNvPr>
            <p:cNvGrpSpPr>
              <a:grpSpLocks/>
            </p:cNvGrpSpPr>
            <p:nvPr/>
          </p:nvGrpSpPr>
          <p:grpSpPr bwMode="auto">
            <a:xfrm>
              <a:off x="5613638" y="3717032"/>
              <a:ext cx="72008" cy="198244"/>
              <a:chOff x="2051720" y="2060848"/>
              <a:chExt cx="72008" cy="198244"/>
            </a:xfrm>
          </p:grpSpPr>
          <p:sp>
            <p:nvSpPr>
              <p:cNvPr id="544" name="Rectangle 203">
                <a:extLst>
                  <a:ext uri="{FF2B5EF4-FFF2-40B4-BE49-F238E27FC236}">
                    <a16:creationId xmlns:a16="http://schemas.microsoft.com/office/drawing/2014/main" id="{460CBFE0-08D7-406A-BD15-37BD8DBD2E18}"/>
                  </a:ext>
                </a:extLst>
              </p:cNvPr>
              <p:cNvSpPr/>
              <p:nvPr/>
            </p:nvSpPr>
            <p:spPr>
              <a:xfrm>
                <a:off x="2050858" y="2061240"/>
                <a:ext cx="73581"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6" name="Straight Connector 204">
                <a:extLst>
                  <a:ext uri="{FF2B5EF4-FFF2-40B4-BE49-F238E27FC236}">
                    <a16:creationId xmlns:a16="http://schemas.microsoft.com/office/drawing/2014/main" id="{B9D07FE3-548B-4C5E-A0D2-07145BD95CD9}"/>
                  </a:ext>
                </a:extLst>
              </p:cNvPr>
              <p:cNvCxnSpPr>
                <a:cxnSpLocks noChangeShapeType="1"/>
                <a:stCxn id="544"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59" name="Group 191">
              <a:extLst>
                <a:ext uri="{FF2B5EF4-FFF2-40B4-BE49-F238E27FC236}">
                  <a16:creationId xmlns:a16="http://schemas.microsoft.com/office/drawing/2014/main" id="{C21E3163-FAA4-420D-B501-54817E03FB04}"/>
                </a:ext>
              </a:extLst>
            </p:cNvPr>
            <p:cNvGrpSpPr>
              <a:grpSpLocks/>
            </p:cNvGrpSpPr>
            <p:nvPr/>
          </p:nvGrpSpPr>
          <p:grpSpPr bwMode="auto">
            <a:xfrm>
              <a:off x="5757654" y="3717032"/>
              <a:ext cx="72008" cy="198244"/>
              <a:chOff x="2051720" y="2060848"/>
              <a:chExt cx="72008" cy="198244"/>
            </a:xfrm>
          </p:grpSpPr>
          <p:sp>
            <p:nvSpPr>
              <p:cNvPr id="542" name="Rectangle 201">
                <a:extLst>
                  <a:ext uri="{FF2B5EF4-FFF2-40B4-BE49-F238E27FC236}">
                    <a16:creationId xmlns:a16="http://schemas.microsoft.com/office/drawing/2014/main" id="{FA1D00DC-054A-4C34-9009-F712F29C9533}"/>
                  </a:ext>
                </a:extLst>
              </p:cNvPr>
              <p:cNvSpPr/>
              <p:nvPr/>
            </p:nvSpPr>
            <p:spPr>
              <a:xfrm>
                <a:off x="2052070" y="2061240"/>
                <a:ext cx="71645"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4" name="Straight Connector 202">
                <a:extLst>
                  <a:ext uri="{FF2B5EF4-FFF2-40B4-BE49-F238E27FC236}">
                    <a16:creationId xmlns:a16="http://schemas.microsoft.com/office/drawing/2014/main" id="{2167787D-93DC-46B6-AF70-F46B24600190}"/>
                  </a:ext>
                </a:extLst>
              </p:cNvPr>
              <p:cNvCxnSpPr>
                <a:cxnSpLocks noChangeShapeType="1"/>
                <a:stCxn id="542"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0" name="Group 192">
              <a:extLst>
                <a:ext uri="{FF2B5EF4-FFF2-40B4-BE49-F238E27FC236}">
                  <a16:creationId xmlns:a16="http://schemas.microsoft.com/office/drawing/2014/main" id="{A33E0CCB-702C-4F5A-AEE8-306EB6D8D45B}"/>
                </a:ext>
              </a:extLst>
            </p:cNvPr>
            <p:cNvGrpSpPr>
              <a:grpSpLocks/>
            </p:cNvGrpSpPr>
            <p:nvPr/>
          </p:nvGrpSpPr>
          <p:grpSpPr bwMode="auto">
            <a:xfrm>
              <a:off x="6177002" y="3717032"/>
              <a:ext cx="72008" cy="198244"/>
              <a:chOff x="2051720" y="2060848"/>
              <a:chExt cx="72008" cy="198244"/>
            </a:xfrm>
          </p:grpSpPr>
          <p:sp>
            <p:nvSpPr>
              <p:cNvPr id="540" name="Rectangle 199">
                <a:extLst>
                  <a:ext uri="{FF2B5EF4-FFF2-40B4-BE49-F238E27FC236}">
                    <a16:creationId xmlns:a16="http://schemas.microsoft.com/office/drawing/2014/main" id="{F2D6B532-0160-4CEA-BE3D-166C7E4E5A36}"/>
                  </a:ext>
                </a:extLst>
              </p:cNvPr>
              <p:cNvSpPr/>
              <p:nvPr/>
            </p:nvSpPr>
            <p:spPr>
              <a:xfrm>
                <a:off x="2050976" y="2061240"/>
                <a:ext cx="73581"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2" name="Straight Connector 200">
                <a:extLst>
                  <a:ext uri="{FF2B5EF4-FFF2-40B4-BE49-F238E27FC236}">
                    <a16:creationId xmlns:a16="http://schemas.microsoft.com/office/drawing/2014/main" id="{808EAD66-FE30-4DB9-819A-0BAD5345D284}"/>
                  </a:ext>
                </a:extLst>
              </p:cNvPr>
              <p:cNvCxnSpPr>
                <a:cxnSpLocks noChangeShapeType="1"/>
                <a:stCxn id="540"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1" name="Group 193">
              <a:extLst>
                <a:ext uri="{FF2B5EF4-FFF2-40B4-BE49-F238E27FC236}">
                  <a16:creationId xmlns:a16="http://schemas.microsoft.com/office/drawing/2014/main" id="{1464E2C2-12FF-4EF9-AD3E-7C61413E9C56}"/>
                </a:ext>
              </a:extLst>
            </p:cNvPr>
            <p:cNvGrpSpPr>
              <a:grpSpLocks/>
            </p:cNvGrpSpPr>
            <p:nvPr/>
          </p:nvGrpSpPr>
          <p:grpSpPr bwMode="auto">
            <a:xfrm>
              <a:off x="6603970" y="3717032"/>
              <a:ext cx="72008" cy="198244"/>
              <a:chOff x="2051720" y="2060848"/>
              <a:chExt cx="72008" cy="198244"/>
            </a:xfrm>
          </p:grpSpPr>
          <p:sp>
            <p:nvSpPr>
              <p:cNvPr id="538" name="Rectangle 197">
                <a:extLst>
                  <a:ext uri="{FF2B5EF4-FFF2-40B4-BE49-F238E27FC236}">
                    <a16:creationId xmlns:a16="http://schemas.microsoft.com/office/drawing/2014/main" id="{B96051F8-7693-4D83-82E4-68DF8F594E2C}"/>
                  </a:ext>
                </a:extLst>
              </p:cNvPr>
              <p:cNvSpPr/>
              <p:nvPr/>
            </p:nvSpPr>
            <p:spPr>
              <a:xfrm>
                <a:off x="2051943" y="2061240"/>
                <a:ext cx="71646"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90" name="Straight Connector 198">
                <a:extLst>
                  <a:ext uri="{FF2B5EF4-FFF2-40B4-BE49-F238E27FC236}">
                    <a16:creationId xmlns:a16="http://schemas.microsoft.com/office/drawing/2014/main" id="{7632A78D-89CF-4CBE-842B-891A5B6FC777}"/>
                  </a:ext>
                </a:extLst>
              </p:cNvPr>
              <p:cNvCxnSpPr>
                <a:cxnSpLocks noChangeShapeType="1"/>
                <a:stCxn id="538"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2" name="Group 194">
              <a:extLst>
                <a:ext uri="{FF2B5EF4-FFF2-40B4-BE49-F238E27FC236}">
                  <a16:creationId xmlns:a16="http://schemas.microsoft.com/office/drawing/2014/main" id="{8CECBA3E-1265-4555-937E-BDBCA82B81A7}"/>
                </a:ext>
              </a:extLst>
            </p:cNvPr>
            <p:cNvGrpSpPr>
              <a:grpSpLocks/>
            </p:cNvGrpSpPr>
            <p:nvPr/>
          </p:nvGrpSpPr>
          <p:grpSpPr bwMode="auto">
            <a:xfrm>
              <a:off x="7030938" y="3717032"/>
              <a:ext cx="72008" cy="198244"/>
              <a:chOff x="2051720" y="2060848"/>
              <a:chExt cx="72008" cy="198244"/>
            </a:xfrm>
          </p:grpSpPr>
          <p:sp>
            <p:nvSpPr>
              <p:cNvPr id="536" name="Rectangle 195">
                <a:extLst>
                  <a:ext uri="{FF2B5EF4-FFF2-40B4-BE49-F238E27FC236}">
                    <a16:creationId xmlns:a16="http://schemas.microsoft.com/office/drawing/2014/main" id="{11A1ABAB-BA43-4DBC-A12F-51C3DF9FB6CC}"/>
                  </a:ext>
                </a:extLst>
              </p:cNvPr>
              <p:cNvSpPr/>
              <p:nvPr/>
            </p:nvSpPr>
            <p:spPr>
              <a:xfrm>
                <a:off x="2050975" y="2061240"/>
                <a:ext cx="73581" cy="71676"/>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88" name="Straight Connector 196">
                <a:extLst>
                  <a:ext uri="{FF2B5EF4-FFF2-40B4-BE49-F238E27FC236}">
                    <a16:creationId xmlns:a16="http://schemas.microsoft.com/office/drawing/2014/main" id="{2C08F3EB-4A71-4170-BA0E-36B71F8E1A9C}"/>
                  </a:ext>
                </a:extLst>
              </p:cNvPr>
              <p:cNvCxnSpPr>
                <a:cxnSpLocks noChangeShapeType="1"/>
                <a:stCxn id="536"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3" name="Group 291">
              <a:extLst>
                <a:ext uri="{FF2B5EF4-FFF2-40B4-BE49-F238E27FC236}">
                  <a16:creationId xmlns:a16="http://schemas.microsoft.com/office/drawing/2014/main" id="{3FA4ED7D-33C9-4598-B362-A3DF7F9183D1}"/>
                </a:ext>
              </a:extLst>
            </p:cNvPr>
            <p:cNvGrpSpPr>
              <a:grpSpLocks/>
            </p:cNvGrpSpPr>
            <p:nvPr/>
          </p:nvGrpSpPr>
          <p:grpSpPr bwMode="auto">
            <a:xfrm>
              <a:off x="5940152" y="3356992"/>
              <a:ext cx="216024" cy="333871"/>
              <a:chOff x="1835696" y="1662569"/>
              <a:chExt cx="216024" cy="333871"/>
            </a:xfrm>
          </p:grpSpPr>
          <p:sp>
            <p:nvSpPr>
              <p:cNvPr id="534" name="Oval 292">
                <a:extLst>
                  <a:ext uri="{FF2B5EF4-FFF2-40B4-BE49-F238E27FC236}">
                    <a16:creationId xmlns:a16="http://schemas.microsoft.com/office/drawing/2014/main" id="{41E766D7-56FB-47F5-BFF4-781960056CBF}"/>
                  </a:ext>
                </a:extLst>
              </p:cNvPr>
              <p:cNvSpPr/>
              <p:nvPr/>
            </p:nvSpPr>
            <p:spPr>
              <a:xfrm>
                <a:off x="1835565" y="1662687"/>
                <a:ext cx="216873" cy="1820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86" name="Straight Connector 293">
                <a:extLst>
                  <a:ext uri="{FF2B5EF4-FFF2-40B4-BE49-F238E27FC236}">
                    <a16:creationId xmlns:a16="http://schemas.microsoft.com/office/drawing/2014/main" id="{61998BE6-D63F-422B-AAB4-9D7F8CEF2E2B}"/>
                  </a:ext>
                </a:extLst>
              </p:cNvPr>
              <p:cNvCxnSpPr>
                <a:cxnSpLocks noChangeShapeType="1"/>
                <a:stCxn id="534"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64" name="Group 188">
              <a:extLst>
                <a:ext uri="{FF2B5EF4-FFF2-40B4-BE49-F238E27FC236}">
                  <a16:creationId xmlns:a16="http://schemas.microsoft.com/office/drawing/2014/main" id="{865F2B92-7A88-4B95-B1DF-CAFB998206F4}"/>
                </a:ext>
              </a:extLst>
            </p:cNvPr>
            <p:cNvGrpSpPr>
              <a:grpSpLocks/>
            </p:cNvGrpSpPr>
            <p:nvPr/>
          </p:nvGrpSpPr>
          <p:grpSpPr bwMode="auto">
            <a:xfrm>
              <a:off x="5122877" y="3579931"/>
              <a:ext cx="2270822" cy="354645"/>
              <a:chOff x="1704975" y="1923747"/>
              <a:chExt cx="2270822" cy="354645"/>
            </a:xfrm>
          </p:grpSpPr>
          <p:grpSp>
            <p:nvGrpSpPr>
              <p:cNvPr id="57465" name="Group 207">
                <a:extLst>
                  <a:ext uri="{FF2B5EF4-FFF2-40B4-BE49-F238E27FC236}">
                    <a16:creationId xmlns:a16="http://schemas.microsoft.com/office/drawing/2014/main" id="{B14D3D66-F9AE-4D41-9F16-E2D2F803D65A}"/>
                  </a:ext>
                </a:extLst>
              </p:cNvPr>
              <p:cNvGrpSpPr>
                <a:grpSpLocks/>
              </p:cNvGrpSpPr>
              <p:nvPr/>
            </p:nvGrpSpPr>
            <p:grpSpPr bwMode="auto">
              <a:xfrm>
                <a:off x="3493784" y="1935432"/>
                <a:ext cx="482013" cy="341440"/>
                <a:chOff x="3493784" y="1935432"/>
                <a:chExt cx="482013" cy="341440"/>
              </a:xfrm>
            </p:grpSpPr>
            <p:sp>
              <p:nvSpPr>
                <p:cNvPr id="531" name="Flowchart: Magnetic Disk 224">
                  <a:extLst>
                    <a:ext uri="{FF2B5EF4-FFF2-40B4-BE49-F238E27FC236}">
                      <a16:creationId xmlns:a16="http://schemas.microsoft.com/office/drawing/2014/main" id="{8831909C-A53B-453F-A806-B9AB2BE0C0F3}"/>
                    </a:ext>
                  </a:extLst>
                </p:cNvPr>
                <p:cNvSpPr/>
                <p:nvPr/>
              </p:nvSpPr>
              <p:spPr>
                <a:xfrm rot="17682308">
                  <a:off x="3713886" y="1998327"/>
                  <a:ext cx="313821"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32" name="Freeform 225">
                  <a:extLst>
                    <a:ext uri="{FF2B5EF4-FFF2-40B4-BE49-F238E27FC236}">
                      <a16:creationId xmlns:a16="http://schemas.microsoft.com/office/drawing/2014/main" id="{C56C5EFF-BCA3-4F80-92DA-C68808869A69}"/>
                    </a:ext>
                  </a:extLst>
                </p:cNvPr>
                <p:cNvSpPr/>
                <p:nvPr/>
              </p:nvSpPr>
              <p:spPr>
                <a:xfrm>
                  <a:off x="3494174" y="1935325"/>
                  <a:ext cx="429872" cy="333192"/>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33" name="Freeform 226">
                  <a:extLst>
                    <a:ext uri="{FF2B5EF4-FFF2-40B4-BE49-F238E27FC236}">
                      <a16:creationId xmlns:a16="http://schemas.microsoft.com/office/drawing/2014/main" id="{7B08B06A-02B7-4E19-A431-4EF2ED43EE89}"/>
                    </a:ext>
                  </a:extLst>
                </p:cNvPr>
                <p:cNvSpPr/>
                <p:nvPr/>
              </p:nvSpPr>
              <p:spPr>
                <a:xfrm rot="184318">
                  <a:off x="3807865" y="1948884"/>
                  <a:ext cx="166527"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66" name="Group 208">
                <a:extLst>
                  <a:ext uri="{FF2B5EF4-FFF2-40B4-BE49-F238E27FC236}">
                    <a16:creationId xmlns:a16="http://schemas.microsoft.com/office/drawing/2014/main" id="{FF060DB0-3DE2-49CB-B430-FAA0230335FE}"/>
                  </a:ext>
                </a:extLst>
              </p:cNvPr>
              <p:cNvGrpSpPr>
                <a:grpSpLocks/>
              </p:cNvGrpSpPr>
              <p:nvPr/>
            </p:nvGrpSpPr>
            <p:grpSpPr bwMode="auto">
              <a:xfrm>
                <a:off x="3075072" y="1933527"/>
                <a:ext cx="469766" cy="343345"/>
                <a:chOff x="3075072" y="1933527"/>
                <a:chExt cx="469766" cy="343345"/>
              </a:xfrm>
            </p:grpSpPr>
            <p:sp>
              <p:nvSpPr>
                <p:cNvPr id="528" name="Flowchart: Magnetic Disk 221">
                  <a:extLst>
                    <a:ext uri="{FF2B5EF4-FFF2-40B4-BE49-F238E27FC236}">
                      <a16:creationId xmlns:a16="http://schemas.microsoft.com/office/drawing/2014/main" id="{AACB7743-F0B9-43D4-A248-E852CCA88F1B}"/>
                    </a:ext>
                  </a:extLst>
                </p:cNvPr>
                <p:cNvSpPr/>
                <p:nvPr/>
              </p:nvSpPr>
              <p:spPr>
                <a:xfrm rot="17682308">
                  <a:off x="3280141" y="1998326"/>
                  <a:ext cx="313821"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9" name="Freeform 222">
                  <a:extLst>
                    <a:ext uri="{FF2B5EF4-FFF2-40B4-BE49-F238E27FC236}">
                      <a16:creationId xmlns:a16="http://schemas.microsoft.com/office/drawing/2014/main" id="{8FBDA6A6-C186-4D3C-B2F0-26C4BEEF1526}"/>
                    </a:ext>
                  </a:extLst>
                </p:cNvPr>
                <p:cNvSpPr/>
                <p:nvPr/>
              </p:nvSpPr>
              <p:spPr>
                <a:xfrm>
                  <a:off x="3075920" y="1933387"/>
                  <a:ext cx="416317" cy="333192"/>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30" name="Freeform 223">
                  <a:extLst>
                    <a:ext uri="{FF2B5EF4-FFF2-40B4-BE49-F238E27FC236}">
                      <a16:creationId xmlns:a16="http://schemas.microsoft.com/office/drawing/2014/main" id="{EF0E73CF-6A0C-4ABF-8F2C-BE220D5DA9BC}"/>
                    </a:ext>
                  </a:extLst>
                </p:cNvPr>
                <p:cNvSpPr/>
                <p:nvPr/>
              </p:nvSpPr>
              <p:spPr>
                <a:xfrm rot="203721">
                  <a:off x="3379928" y="1948884"/>
                  <a:ext cx="164591" cy="327382"/>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67" name="Group 209">
                <a:extLst>
                  <a:ext uri="{FF2B5EF4-FFF2-40B4-BE49-F238E27FC236}">
                    <a16:creationId xmlns:a16="http://schemas.microsoft.com/office/drawing/2014/main" id="{E36B4DA9-375F-44CB-B0E4-D74EA625491B}"/>
                  </a:ext>
                </a:extLst>
              </p:cNvPr>
              <p:cNvGrpSpPr>
                <a:grpSpLocks/>
              </p:cNvGrpSpPr>
              <p:nvPr/>
            </p:nvGrpSpPr>
            <p:grpSpPr bwMode="auto">
              <a:xfrm>
                <a:off x="2657474" y="1931039"/>
                <a:ext cx="466746" cy="345833"/>
                <a:chOff x="2657474" y="1931039"/>
                <a:chExt cx="466746" cy="345833"/>
              </a:xfrm>
            </p:grpSpPr>
            <p:sp>
              <p:nvSpPr>
                <p:cNvPr id="525" name="Flowchart: Magnetic Disk 218">
                  <a:extLst>
                    <a:ext uri="{FF2B5EF4-FFF2-40B4-BE49-F238E27FC236}">
                      <a16:creationId xmlns:a16="http://schemas.microsoft.com/office/drawing/2014/main" id="{73942054-7EBB-4515-894C-2D93442870B3}"/>
                    </a:ext>
                  </a:extLst>
                </p:cNvPr>
                <p:cNvSpPr/>
                <p:nvPr/>
              </p:nvSpPr>
              <p:spPr>
                <a:xfrm rot="17682308">
                  <a:off x="2849300" y="1997358"/>
                  <a:ext cx="313821" cy="213000"/>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6" name="Freeform 219">
                  <a:extLst>
                    <a:ext uri="{FF2B5EF4-FFF2-40B4-BE49-F238E27FC236}">
                      <a16:creationId xmlns:a16="http://schemas.microsoft.com/office/drawing/2014/main" id="{7091BA13-BAD4-4DBC-BEED-D4096D833802}"/>
                    </a:ext>
                  </a:extLst>
                </p:cNvPr>
                <p:cNvSpPr/>
                <p:nvPr/>
              </p:nvSpPr>
              <p:spPr>
                <a:xfrm>
                  <a:off x="2657666" y="1931450"/>
                  <a:ext cx="418255" cy="333192"/>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7" name="Freeform 220">
                  <a:extLst>
                    <a:ext uri="{FF2B5EF4-FFF2-40B4-BE49-F238E27FC236}">
                      <a16:creationId xmlns:a16="http://schemas.microsoft.com/office/drawing/2014/main" id="{56DA621E-14AD-4217-A5B8-B25773ACA790}"/>
                    </a:ext>
                  </a:extLst>
                </p:cNvPr>
                <p:cNvSpPr/>
                <p:nvPr/>
              </p:nvSpPr>
              <p:spPr>
                <a:xfrm rot="214952">
                  <a:off x="2959738" y="1948884"/>
                  <a:ext cx="164590"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68" name="Group 210">
                <a:extLst>
                  <a:ext uri="{FF2B5EF4-FFF2-40B4-BE49-F238E27FC236}">
                    <a16:creationId xmlns:a16="http://schemas.microsoft.com/office/drawing/2014/main" id="{060E710D-6BE0-4383-BECF-7BF74871149D}"/>
                  </a:ext>
                </a:extLst>
              </p:cNvPr>
              <p:cNvGrpSpPr>
                <a:grpSpLocks/>
              </p:cNvGrpSpPr>
              <p:nvPr/>
            </p:nvGrpSpPr>
            <p:grpSpPr bwMode="auto">
              <a:xfrm>
                <a:off x="1962150" y="1926865"/>
                <a:ext cx="720497" cy="350007"/>
                <a:chOff x="1962150" y="1926865"/>
                <a:chExt cx="720497" cy="350007"/>
              </a:xfrm>
            </p:grpSpPr>
            <p:sp>
              <p:nvSpPr>
                <p:cNvPr id="522" name="Flowchart: Magnetic Disk 215">
                  <a:extLst>
                    <a:ext uri="{FF2B5EF4-FFF2-40B4-BE49-F238E27FC236}">
                      <a16:creationId xmlns:a16="http://schemas.microsoft.com/office/drawing/2014/main" id="{6D188A11-A12E-4FBC-AB4A-2BF2F54B5BA3}"/>
                    </a:ext>
                  </a:extLst>
                </p:cNvPr>
                <p:cNvSpPr/>
                <p:nvPr/>
              </p:nvSpPr>
              <p:spPr>
                <a:xfrm rot="17682308">
                  <a:off x="2416524" y="1998327"/>
                  <a:ext cx="313821" cy="21106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3" name="Freeform 216">
                  <a:extLst>
                    <a:ext uri="{FF2B5EF4-FFF2-40B4-BE49-F238E27FC236}">
                      <a16:creationId xmlns:a16="http://schemas.microsoft.com/office/drawing/2014/main" id="{F27FF2ED-86FF-44F6-8C41-2D5EB4D52840}"/>
                    </a:ext>
                  </a:extLst>
                </p:cNvPr>
                <p:cNvSpPr/>
                <p:nvPr/>
              </p:nvSpPr>
              <p:spPr>
                <a:xfrm>
                  <a:off x="1962511" y="1927576"/>
                  <a:ext cx="662237" cy="333193"/>
                </a:xfrm>
                <a:custGeom>
                  <a:avLst/>
                  <a:gdLst>
                    <a:gd name="connsiteX0" fmla="*/ 0 w 662562"/>
                    <a:gd name="connsiteY0" fmla="*/ 275315 h 335075"/>
                    <a:gd name="connsiteX1" fmla="*/ 41910 w 662562"/>
                    <a:gd name="connsiteY1" fmla="*/ 324845 h 335075"/>
                    <a:gd name="connsiteX2" fmla="*/ 133350 w 662562"/>
                    <a:gd name="connsiteY2" fmla="*/ 334370 h 335075"/>
                    <a:gd name="connsiteX3" fmla="*/ 234315 w 662562"/>
                    <a:gd name="connsiteY3" fmla="*/ 334370 h 335075"/>
                    <a:gd name="connsiteX4" fmla="*/ 451485 w 662562"/>
                    <a:gd name="connsiteY4" fmla="*/ 330560 h 335075"/>
                    <a:gd name="connsiteX5" fmla="*/ 514350 w 662562"/>
                    <a:gd name="connsiteY5" fmla="*/ 307700 h 335075"/>
                    <a:gd name="connsiteX6" fmla="*/ 596265 w 662562"/>
                    <a:gd name="connsiteY6" fmla="*/ 206735 h 335075"/>
                    <a:gd name="connsiteX7" fmla="*/ 651510 w 662562"/>
                    <a:gd name="connsiteY7" fmla="*/ 98150 h 335075"/>
                    <a:gd name="connsiteX8" fmla="*/ 661035 w 662562"/>
                    <a:gd name="connsiteY8" fmla="*/ 8615 h 335075"/>
                    <a:gd name="connsiteX9" fmla="*/ 630555 w 662562"/>
                    <a:gd name="connsiteY9" fmla="*/ 8615 h 33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62" h="335075">
                      <a:moveTo>
                        <a:pt x="0" y="275315"/>
                      </a:moveTo>
                      <a:cubicBezTo>
                        <a:pt x="9842" y="295159"/>
                        <a:pt x="19685" y="315003"/>
                        <a:pt x="41910" y="324845"/>
                      </a:cubicBezTo>
                      <a:cubicBezTo>
                        <a:pt x="64135" y="334688"/>
                        <a:pt x="101283" y="332783"/>
                        <a:pt x="133350" y="334370"/>
                      </a:cubicBezTo>
                      <a:cubicBezTo>
                        <a:pt x="165417" y="335957"/>
                        <a:pt x="234315" y="334370"/>
                        <a:pt x="234315" y="334370"/>
                      </a:cubicBezTo>
                      <a:cubicBezTo>
                        <a:pt x="287338" y="333735"/>
                        <a:pt x="404812" y="335005"/>
                        <a:pt x="451485" y="330560"/>
                      </a:cubicBezTo>
                      <a:cubicBezTo>
                        <a:pt x="498158" y="326115"/>
                        <a:pt x="490220" y="328337"/>
                        <a:pt x="514350" y="307700"/>
                      </a:cubicBezTo>
                      <a:cubicBezTo>
                        <a:pt x="538480" y="287063"/>
                        <a:pt x="573405" y="241660"/>
                        <a:pt x="596265" y="206735"/>
                      </a:cubicBezTo>
                      <a:cubicBezTo>
                        <a:pt x="619125" y="171810"/>
                        <a:pt x="640715" y="131170"/>
                        <a:pt x="651510" y="98150"/>
                      </a:cubicBezTo>
                      <a:cubicBezTo>
                        <a:pt x="662305" y="65130"/>
                        <a:pt x="664528" y="23537"/>
                        <a:pt x="661035" y="8615"/>
                      </a:cubicBezTo>
                      <a:cubicBezTo>
                        <a:pt x="657543" y="-6308"/>
                        <a:pt x="644049" y="1153"/>
                        <a:pt x="630555" y="861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4" name="Freeform 217">
                  <a:extLst>
                    <a:ext uri="{FF2B5EF4-FFF2-40B4-BE49-F238E27FC236}">
                      <a16:creationId xmlns:a16="http://schemas.microsoft.com/office/drawing/2014/main" id="{BF15C142-0CC1-44B7-A0DE-7380F06E47DC}"/>
                    </a:ext>
                  </a:extLst>
                </p:cNvPr>
                <p:cNvSpPr/>
                <p:nvPr/>
              </p:nvSpPr>
              <p:spPr>
                <a:xfrm rot="240997">
                  <a:off x="2518248" y="1948885"/>
                  <a:ext cx="164590" cy="327382"/>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69" name="Group 211">
                <a:extLst>
                  <a:ext uri="{FF2B5EF4-FFF2-40B4-BE49-F238E27FC236}">
                    <a16:creationId xmlns:a16="http://schemas.microsoft.com/office/drawing/2014/main" id="{D29FEACB-1A25-4B89-AE4B-5DED9E6F16D6}"/>
                  </a:ext>
                </a:extLst>
              </p:cNvPr>
              <p:cNvGrpSpPr>
                <a:grpSpLocks/>
              </p:cNvGrpSpPr>
              <p:nvPr/>
            </p:nvGrpSpPr>
            <p:grpSpPr bwMode="auto">
              <a:xfrm>
                <a:off x="1704975" y="1923747"/>
                <a:ext cx="298267" cy="354645"/>
                <a:chOff x="1704975" y="1923747"/>
                <a:chExt cx="298267" cy="354645"/>
              </a:xfrm>
            </p:grpSpPr>
            <p:sp>
              <p:nvSpPr>
                <p:cNvPr id="519" name="Flowchart: Magnetic Disk 212">
                  <a:extLst>
                    <a:ext uri="{FF2B5EF4-FFF2-40B4-BE49-F238E27FC236}">
                      <a16:creationId xmlns:a16="http://schemas.microsoft.com/office/drawing/2014/main" id="{30E25B3C-2D46-4F3D-A4AE-31B28D8F60D7}"/>
                    </a:ext>
                  </a:extLst>
                </p:cNvPr>
                <p:cNvSpPr/>
                <p:nvPr/>
              </p:nvSpPr>
              <p:spPr>
                <a:xfrm rot="17682308">
                  <a:off x="1732986" y="1998327"/>
                  <a:ext cx="313821" cy="211064"/>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0" name="Freeform 213">
                  <a:extLst>
                    <a:ext uri="{FF2B5EF4-FFF2-40B4-BE49-F238E27FC236}">
                      <a16:creationId xmlns:a16="http://schemas.microsoft.com/office/drawing/2014/main" id="{C9C0C0E1-777B-4E18-BD1B-6CC6CDFEF93C}"/>
                    </a:ext>
                  </a:extLst>
                </p:cNvPr>
                <p:cNvSpPr/>
                <p:nvPr/>
              </p:nvSpPr>
              <p:spPr>
                <a:xfrm>
                  <a:off x="1704975" y="1923702"/>
                  <a:ext cx="242045" cy="342878"/>
                </a:xfrm>
                <a:custGeom>
                  <a:avLst/>
                  <a:gdLst>
                    <a:gd name="connsiteX0" fmla="*/ 0 w 242532"/>
                    <a:gd name="connsiteY0" fmla="*/ 343203 h 343203"/>
                    <a:gd name="connsiteX1" fmla="*/ 99060 w 242532"/>
                    <a:gd name="connsiteY1" fmla="*/ 314628 h 343203"/>
                    <a:gd name="connsiteX2" fmla="*/ 177165 w 242532"/>
                    <a:gd name="connsiteY2" fmla="*/ 215568 h 343203"/>
                    <a:gd name="connsiteX3" fmla="*/ 240030 w 242532"/>
                    <a:gd name="connsiteY3" fmla="*/ 72693 h 343203"/>
                    <a:gd name="connsiteX4" fmla="*/ 228600 w 242532"/>
                    <a:gd name="connsiteY4" fmla="*/ 4113 h 343203"/>
                    <a:gd name="connsiteX5" fmla="*/ 215265 w 242532"/>
                    <a:gd name="connsiteY5" fmla="*/ 13638 h 3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32" h="343203">
                      <a:moveTo>
                        <a:pt x="0" y="343203"/>
                      </a:moveTo>
                      <a:cubicBezTo>
                        <a:pt x="34766" y="339551"/>
                        <a:pt x="69533" y="335900"/>
                        <a:pt x="99060" y="314628"/>
                      </a:cubicBezTo>
                      <a:cubicBezTo>
                        <a:pt x="128587" y="293356"/>
                        <a:pt x="153670" y="255890"/>
                        <a:pt x="177165" y="215568"/>
                      </a:cubicBezTo>
                      <a:cubicBezTo>
                        <a:pt x="200660" y="175245"/>
                        <a:pt x="231458" y="107935"/>
                        <a:pt x="240030" y="72693"/>
                      </a:cubicBezTo>
                      <a:cubicBezTo>
                        <a:pt x="248603" y="37450"/>
                        <a:pt x="232727" y="13955"/>
                        <a:pt x="228600" y="4113"/>
                      </a:cubicBezTo>
                      <a:cubicBezTo>
                        <a:pt x="224473" y="-5729"/>
                        <a:pt x="219869" y="3954"/>
                        <a:pt x="215265" y="13638"/>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521" name="Freeform 214">
                  <a:extLst>
                    <a:ext uri="{FF2B5EF4-FFF2-40B4-BE49-F238E27FC236}">
                      <a16:creationId xmlns:a16="http://schemas.microsoft.com/office/drawing/2014/main" id="{A6CC58D5-66D1-41B4-86DB-F69D889EF4E9}"/>
                    </a:ext>
                  </a:extLst>
                </p:cNvPr>
                <p:cNvSpPr/>
                <p:nvPr/>
              </p:nvSpPr>
              <p:spPr>
                <a:xfrm>
                  <a:off x="1838583" y="1950822"/>
                  <a:ext cx="164591"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cxnSp>
        <p:nvCxnSpPr>
          <p:cNvPr id="57354" name="Přímá spojnice 23">
            <a:extLst>
              <a:ext uri="{FF2B5EF4-FFF2-40B4-BE49-F238E27FC236}">
                <a16:creationId xmlns:a16="http://schemas.microsoft.com/office/drawing/2014/main" id="{440C757E-581B-459A-9279-FD7995963954}"/>
              </a:ext>
            </a:extLst>
          </p:cNvPr>
          <p:cNvCxnSpPr>
            <a:cxnSpLocks noChangeShapeType="1"/>
          </p:cNvCxnSpPr>
          <p:nvPr/>
        </p:nvCxnSpPr>
        <p:spPr bwMode="auto">
          <a:xfrm>
            <a:off x="3273426" y="2876550"/>
            <a:ext cx="22225" cy="1550988"/>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7355" name="Skupina 12">
            <a:extLst>
              <a:ext uri="{FF2B5EF4-FFF2-40B4-BE49-F238E27FC236}">
                <a16:creationId xmlns:a16="http://schemas.microsoft.com/office/drawing/2014/main" id="{41846A93-0F97-4B6C-96C1-001AC194960A}"/>
              </a:ext>
            </a:extLst>
          </p:cNvPr>
          <p:cNvGrpSpPr>
            <a:grpSpLocks/>
          </p:cNvGrpSpPr>
          <p:nvPr/>
        </p:nvGrpSpPr>
        <p:grpSpPr bwMode="auto">
          <a:xfrm>
            <a:off x="4656138" y="4475163"/>
            <a:ext cx="2076450" cy="762000"/>
            <a:chOff x="3131840" y="4474720"/>
            <a:chExt cx="2076117" cy="763052"/>
          </a:xfrm>
        </p:grpSpPr>
        <p:cxnSp>
          <p:nvCxnSpPr>
            <p:cNvPr id="57451" name="Přímá spojnice 23">
              <a:extLst>
                <a:ext uri="{FF2B5EF4-FFF2-40B4-BE49-F238E27FC236}">
                  <a16:creationId xmlns:a16="http://schemas.microsoft.com/office/drawing/2014/main" id="{0C01EF6B-57B8-4B61-A5D0-9D57182BB4F7}"/>
                </a:ext>
              </a:extLst>
            </p:cNvPr>
            <p:cNvCxnSpPr>
              <a:cxnSpLocks noChangeShapeType="1"/>
            </p:cNvCxnSpPr>
            <p:nvPr/>
          </p:nvCxnSpPr>
          <p:spPr bwMode="auto">
            <a:xfrm>
              <a:off x="4727595" y="4851855"/>
              <a:ext cx="476370" cy="385917"/>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452" name="Přímá spojnice 23">
              <a:extLst>
                <a:ext uri="{FF2B5EF4-FFF2-40B4-BE49-F238E27FC236}">
                  <a16:creationId xmlns:a16="http://schemas.microsoft.com/office/drawing/2014/main" id="{87A80985-5E9F-4B89-AFD3-7CBE79872B12}"/>
                </a:ext>
              </a:extLst>
            </p:cNvPr>
            <p:cNvCxnSpPr>
              <a:cxnSpLocks noChangeShapeType="1"/>
            </p:cNvCxnSpPr>
            <p:nvPr/>
          </p:nvCxnSpPr>
          <p:spPr bwMode="auto">
            <a:xfrm flipV="1">
              <a:off x="4731587" y="4474720"/>
              <a:ext cx="476370" cy="385917"/>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453" name="Přímá spojnice 23">
              <a:extLst>
                <a:ext uri="{FF2B5EF4-FFF2-40B4-BE49-F238E27FC236}">
                  <a16:creationId xmlns:a16="http://schemas.microsoft.com/office/drawing/2014/main" id="{99A9B35E-C566-4307-BD03-A36EF33EE976}"/>
                </a:ext>
              </a:extLst>
            </p:cNvPr>
            <p:cNvCxnSpPr>
              <a:cxnSpLocks noChangeShapeType="1"/>
            </p:cNvCxnSpPr>
            <p:nvPr/>
          </p:nvCxnSpPr>
          <p:spPr bwMode="auto">
            <a:xfrm>
              <a:off x="3131840" y="4851923"/>
              <a:ext cx="1598616" cy="0"/>
            </a:xfrm>
            <a:prstGeom prst="line">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56" name="Group 2083">
            <a:extLst>
              <a:ext uri="{FF2B5EF4-FFF2-40B4-BE49-F238E27FC236}">
                <a16:creationId xmlns:a16="http://schemas.microsoft.com/office/drawing/2014/main" id="{ECC9FE0A-11AE-472B-87A2-195593EF1F84}"/>
              </a:ext>
            </a:extLst>
          </p:cNvPr>
          <p:cNvGrpSpPr>
            <a:grpSpLocks/>
          </p:cNvGrpSpPr>
          <p:nvPr/>
        </p:nvGrpSpPr>
        <p:grpSpPr bwMode="auto">
          <a:xfrm>
            <a:off x="7627938" y="1566864"/>
            <a:ext cx="1670050" cy="720725"/>
            <a:chOff x="5272134" y="1196752"/>
            <a:chExt cx="2036170" cy="879475"/>
          </a:xfrm>
        </p:grpSpPr>
        <p:sp>
          <p:nvSpPr>
            <p:cNvPr id="455" name="Freeform 307">
              <a:extLst>
                <a:ext uri="{FF2B5EF4-FFF2-40B4-BE49-F238E27FC236}">
                  <a16:creationId xmlns:a16="http://schemas.microsoft.com/office/drawing/2014/main" id="{10E5FE2D-3481-45BC-9A50-47C34578CC1E}"/>
                </a:ext>
              </a:extLst>
            </p:cNvPr>
            <p:cNvSpPr/>
            <p:nvPr/>
          </p:nvSpPr>
          <p:spPr>
            <a:xfrm>
              <a:off x="7197979" y="1708165"/>
              <a:ext cx="110325" cy="6973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410" name="Group 308">
              <a:extLst>
                <a:ext uri="{FF2B5EF4-FFF2-40B4-BE49-F238E27FC236}">
                  <a16:creationId xmlns:a16="http://schemas.microsoft.com/office/drawing/2014/main" id="{BBBD6CF8-0DF6-4C09-AA3E-CD6F7DC895CF}"/>
                </a:ext>
              </a:extLst>
            </p:cNvPr>
            <p:cNvGrpSpPr>
              <a:grpSpLocks/>
            </p:cNvGrpSpPr>
            <p:nvPr/>
          </p:nvGrpSpPr>
          <p:grpSpPr bwMode="auto">
            <a:xfrm>
              <a:off x="5436096" y="1196752"/>
              <a:ext cx="216024" cy="333871"/>
              <a:chOff x="1835696" y="1662569"/>
              <a:chExt cx="216024" cy="333871"/>
            </a:xfrm>
          </p:grpSpPr>
          <p:sp>
            <p:nvSpPr>
              <p:cNvPr id="495" name="Oval 357">
                <a:extLst>
                  <a:ext uri="{FF2B5EF4-FFF2-40B4-BE49-F238E27FC236}">
                    <a16:creationId xmlns:a16="http://schemas.microsoft.com/office/drawing/2014/main" id="{8316B783-7BC7-4CBB-B61A-96B63023EFAB}"/>
                  </a:ext>
                </a:extLst>
              </p:cNvPr>
              <p:cNvSpPr/>
              <p:nvPr/>
            </p:nvSpPr>
            <p:spPr>
              <a:xfrm>
                <a:off x="1836253" y="1662569"/>
                <a:ext cx="214844" cy="1820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50" name="Straight Connector 358">
                <a:extLst>
                  <a:ext uri="{FF2B5EF4-FFF2-40B4-BE49-F238E27FC236}">
                    <a16:creationId xmlns:a16="http://schemas.microsoft.com/office/drawing/2014/main" id="{D277DEF3-5816-4864-B750-1F240EB0FE4F}"/>
                  </a:ext>
                </a:extLst>
              </p:cNvPr>
              <p:cNvCxnSpPr>
                <a:cxnSpLocks noChangeShapeType="1"/>
                <a:stCxn id="495"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1" name="Group 309">
              <a:extLst>
                <a:ext uri="{FF2B5EF4-FFF2-40B4-BE49-F238E27FC236}">
                  <a16:creationId xmlns:a16="http://schemas.microsoft.com/office/drawing/2014/main" id="{A0BBAAEE-D3AA-44C2-A35E-95EC213D1841}"/>
                </a:ext>
              </a:extLst>
            </p:cNvPr>
            <p:cNvGrpSpPr>
              <a:grpSpLocks/>
            </p:cNvGrpSpPr>
            <p:nvPr/>
          </p:nvGrpSpPr>
          <p:grpSpPr bwMode="auto">
            <a:xfrm>
              <a:off x="5734794" y="1716187"/>
              <a:ext cx="216024" cy="360040"/>
              <a:chOff x="2339752" y="2420888"/>
              <a:chExt cx="216024" cy="360040"/>
            </a:xfrm>
          </p:grpSpPr>
          <p:sp>
            <p:nvSpPr>
              <p:cNvPr id="493" name="Oval 355">
                <a:extLst>
                  <a:ext uri="{FF2B5EF4-FFF2-40B4-BE49-F238E27FC236}">
                    <a16:creationId xmlns:a16="http://schemas.microsoft.com/office/drawing/2014/main" id="{03D49A81-E76C-4BBE-8130-5486AA6EEDF1}"/>
                  </a:ext>
                </a:extLst>
              </p:cNvPr>
              <p:cNvSpPr/>
              <p:nvPr/>
            </p:nvSpPr>
            <p:spPr>
              <a:xfrm>
                <a:off x="2339681" y="2598834"/>
                <a:ext cx="216779" cy="1820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48" name="Straight Connector 356">
                <a:extLst>
                  <a:ext uri="{FF2B5EF4-FFF2-40B4-BE49-F238E27FC236}">
                    <a16:creationId xmlns:a16="http://schemas.microsoft.com/office/drawing/2014/main" id="{596B51DF-0D88-4636-A70E-69EF62B77EA2}"/>
                  </a:ext>
                </a:extLst>
              </p:cNvPr>
              <p:cNvCxnSpPr>
                <a:cxnSpLocks noChangeShapeType="1"/>
                <a:stCxn id="493"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2" name="Group 310">
              <a:extLst>
                <a:ext uri="{FF2B5EF4-FFF2-40B4-BE49-F238E27FC236}">
                  <a16:creationId xmlns:a16="http://schemas.microsoft.com/office/drawing/2014/main" id="{CEDEB940-AD91-40BE-B7A9-70C412F8F53F}"/>
                </a:ext>
              </a:extLst>
            </p:cNvPr>
            <p:cNvGrpSpPr>
              <a:grpSpLocks/>
            </p:cNvGrpSpPr>
            <p:nvPr/>
          </p:nvGrpSpPr>
          <p:grpSpPr bwMode="auto">
            <a:xfrm>
              <a:off x="6189702" y="1716187"/>
              <a:ext cx="216024" cy="360040"/>
              <a:chOff x="2339752" y="2420888"/>
              <a:chExt cx="216024" cy="360040"/>
            </a:xfrm>
          </p:grpSpPr>
          <p:sp>
            <p:nvSpPr>
              <p:cNvPr id="491" name="Oval 353">
                <a:extLst>
                  <a:ext uri="{FF2B5EF4-FFF2-40B4-BE49-F238E27FC236}">
                    <a16:creationId xmlns:a16="http://schemas.microsoft.com/office/drawing/2014/main" id="{F9EFF91F-6F04-4742-AC2B-C2ED950DF9ED}"/>
                  </a:ext>
                </a:extLst>
              </p:cNvPr>
              <p:cNvSpPr/>
              <p:nvPr/>
            </p:nvSpPr>
            <p:spPr>
              <a:xfrm>
                <a:off x="2339622" y="2598834"/>
                <a:ext cx="216779" cy="1820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46" name="Straight Connector 354">
                <a:extLst>
                  <a:ext uri="{FF2B5EF4-FFF2-40B4-BE49-F238E27FC236}">
                    <a16:creationId xmlns:a16="http://schemas.microsoft.com/office/drawing/2014/main" id="{226094E3-2B35-43EE-A7DE-77631DCF7B5F}"/>
                  </a:ext>
                </a:extLst>
              </p:cNvPr>
              <p:cNvCxnSpPr>
                <a:cxnSpLocks noChangeShapeType="1"/>
                <a:stCxn id="491"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3" name="Group 311">
              <a:extLst>
                <a:ext uri="{FF2B5EF4-FFF2-40B4-BE49-F238E27FC236}">
                  <a16:creationId xmlns:a16="http://schemas.microsoft.com/office/drawing/2014/main" id="{66A106CE-5CE4-4B5F-BBBD-28B771747314}"/>
                </a:ext>
              </a:extLst>
            </p:cNvPr>
            <p:cNvGrpSpPr>
              <a:grpSpLocks/>
            </p:cNvGrpSpPr>
            <p:nvPr/>
          </p:nvGrpSpPr>
          <p:grpSpPr bwMode="auto">
            <a:xfrm>
              <a:off x="6621750" y="1716187"/>
              <a:ext cx="216024" cy="360040"/>
              <a:chOff x="2339752" y="2420888"/>
              <a:chExt cx="216024" cy="360040"/>
            </a:xfrm>
          </p:grpSpPr>
          <p:sp>
            <p:nvSpPr>
              <p:cNvPr id="489" name="Oval 351">
                <a:extLst>
                  <a:ext uri="{FF2B5EF4-FFF2-40B4-BE49-F238E27FC236}">
                    <a16:creationId xmlns:a16="http://schemas.microsoft.com/office/drawing/2014/main" id="{5A579B3A-870A-4B50-9D0A-ACAD4087AE9B}"/>
                  </a:ext>
                </a:extLst>
              </p:cNvPr>
              <p:cNvSpPr/>
              <p:nvPr/>
            </p:nvSpPr>
            <p:spPr>
              <a:xfrm>
                <a:off x="2339195" y="2598834"/>
                <a:ext cx="216779" cy="1820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44" name="Straight Connector 352">
                <a:extLst>
                  <a:ext uri="{FF2B5EF4-FFF2-40B4-BE49-F238E27FC236}">
                    <a16:creationId xmlns:a16="http://schemas.microsoft.com/office/drawing/2014/main" id="{60BBB7EF-335B-40DB-8A61-41E273D2D207}"/>
                  </a:ext>
                </a:extLst>
              </p:cNvPr>
              <p:cNvCxnSpPr>
                <a:cxnSpLocks noChangeShapeType="1"/>
                <a:stCxn id="489"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4" name="Group 331">
              <a:extLst>
                <a:ext uri="{FF2B5EF4-FFF2-40B4-BE49-F238E27FC236}">
                  <a16:creationId xmlns:a16="http://schemas.microsoft.com/office/drawing/2014/main" id="{05F7C1B4-05C0-46B1-9BD8-9BA3DCBC0999}"/>
                </a:ext>
              </a:extLst>
            </p:cNvPr>
            <p:cNvGrpSpPr>
              <a:grpSpLocks/>
            </p:cNvGrpSpPr>
            <p:nvPr/>
          </p:nvGrpSpPr>
          <p:grpSpPr bwMode="auto">
            <a:xfrm>
              <a:off x="6767670" y="1446755"/>
              <a:ext cx="482013" cy="341440"/>
              <a:chOff x="3493784" y="1935432"/>
              <a:chExt cx="482013" cy="341440"/>
            </a:xfrm>
          </p:grpSpPr>
          <p:sp>
            <p:nvSpPr>
              <p:cNvPr id="486" name="Flowchart: Magnetic Disk 348">
                <a:extLst>
                  <a:ext uri="{FF2B5EF4-FFF2-40B4-BE49-F238E27FC236}">
                    <a16:creationId xmlns:a16="http://schemas.microsoft.com/office/drawing/2014/main" id="{89B7956B-6FC6-4811-9883-CB688FC42FBC}"/>
                  </a:ext>
                </a:extLst>
              </p:cNvPr>
              <p:cNvSpPr/>
              <p:nvPr/>
            </p:nvSpPr>
            <p:spPr>
              <a:xfrm rot="17682308">
                <a:off x="3713955" y="1998372"/>
                <a:ext cx="313822" cy="21097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7" name="Freeform 349">
                <a:extLst>
                  <a:ext uri="{FF2B5EF4-FFF2-40B4-BE49-F238E27FC236}">
                    <a16:creationId xmlns:a16="http://schemas.microsoft.com/office/drawing/2014/main" id="{777BEF52-9DF0-4528-85B8-AB6E2FC786DC}"/>
                  </a:ext>
                </a:extLst>
              </p:cNvPr>
              <p:cNvSpPr/>
              <p:nvPr/>
            </p:nvSpPr>
            <p:spPr>
              <a:xfrm>
                <a:off x="3494407" y="1935323"/>
                <a:ext cx="429686" cy="3331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8" name="Freeform 350">
                <a:extLst>
                  <a:ext uri="{FF2B5EF4-FFF2-40B4-BE49-F238E27FC236}">
                    <a16:creationId xmlns:a16="http://schemas.microsoft.com/office/drawing/2014/main" id="{0A76E196-51D0-4A49-ACBD-30293D696FFA}"/>
                  </a:ext>
                </a:extLst>
              </p:cNvPr>
              <p:cNvSpPr/>
              <p:nvPr/>
            </p:nvSpPr>
            <p:spPr>
              <a:xfrm rot="184318">
                <a:off x="3807962" y="1948884"/>
                <a:ext cx="166455"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15" name="Group 332">
              <a:extLst>
                <a:ext uri="{FF2B5EF4-FFF2-40B4-BE49-F238E27FC236}">
                  <a16:creationId xmlns:a16="http://schemas.microsoft.com/office/drawing/2014/main" id="{5F7A13B0-4A5D-45A4-AA41-E2A5E3CB55B1}"/>
                </a:ext>
              </a:extLst>
            </p:cNvPr>
            <p:cNvGrpSpPr>
              <a:grpSpLocks/>
            </p:cNvGrpSpPr>
            <p:nvPr/>
          </p:nvGrpSpPr>
          <p:grpSpPr bwMode="auto">
            <a:xfrm>
              <a:off x="6348958" y="1444850"/>
              <a:ext cx="469766" cy="343345"/>
              <a:chOff x="3075072" y="1933527"/>
              <a:chExt cx="469766" cy="343345"/>
            </a:xfrm>
          </p:grpSpPr>
          <p:sp>
            <p:nvSpPr>
              <p:cNvPr id="483" name="Flowchart: Magnetic Disk 345">
                <a:extLst>
                  <a:ext uri="{FF2B5EF4-FFF2-40B4-BE49-F238E27FC236}">
                    <a16:creationId xmlns:a16="http://schemas.microsoft.com/office/drawing/2014/main" id="{4CAEE5A6-48DC-4A62-8C3D-83382E10F415}"/>
                  </a:ext>
                </a:extLst>
              </p:cNvPr>
              <p:cNvSpPr/>
              <p:nvPr/>
            </p:nvSpPr>
            <p:spPr>
              <a:xfrm rot="17682308">
                <a:off x="3280398" y="1998371"/>
                <a:ext cx="313822" cy="21097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4" name="Freeform 346">
                <a:extLst>
                  <a:ext uri="{FF2B5EF4-FFF2-40B4-BE49-F238E27FC236}">
                    <a16:creationId xmlns:a16="http://schemas.microsoft.com/office/drawing/2014/main" id="{495CCB6D-39B4-413C-A05C-697F8BD28EA6}"/>
                  </a:ext>
                </a:extLst>
              </p:cNvPr>
              <p:cNvSpPr/>
              <p:nvPr/>
            </p:nvSpPr>
            <p:spPr>
              <a:xfrm>
                <a:off x="3074399" y="1933387"/>
                <a:ext cx="418073" cy="3331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5" name="Freeform 347">
                <a:extLst>
                  <a:ext uri="{FF2B5EF4-FFF2-40B4-BE49-F238E27FC236}">
                    <a16:creationId xmlns:a16="http://schemas.microsoft.com/office/drawing/2014/main" id="{D3BCB2F0-445E-4FBC-BC77-8D6924994D20}"/>
                  </a:ext>
                </a:extLst>
              </p:cNvPr>
              <p:cNvSpPr/>
              <p:nvPr/>
            </p:nvSpPr>
            <p:spPr>
              <a:xfrm rot="203721">
                <a:off x="3380212" y="1948884"/>
                <a:ext cx="164519"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16" name="Group 333">
              <a:extLst>
                <a:ext uri="{FF2B5EF4-FFF2-40B4-BE49-F238E27FC236}">
                  <a16:creationId xmlns:a16="http://schemas.microsoft.com/office/drawing/2014/main" id="{13CA85D4-5FBF-4173-B7C8-DCC21B70C1B4}"/>
                </a:ext>
              </a:extLst>
            </p:cNvPr>
            <p:cNvGrpSpPr>
              <a:grpSpLocks/>
            </p:cNvGrpSpPr>
            <p:nvPr/>
          </p:nvGrpSpPr>
          <p:grpSpPr bwMode="auto">
            <a:xfrm>
              <a:off x="5931360" y="1442362"/>
              <a:ext cx="466746" cy="345833"/>
              <a:chOff x="2657474" y="1931039"/>
              <a:chExt cx="466746" cy="345833"/>
            </a:xfrm>
          </p:grpSpPr>
          <p:sp>
            <p:nvSpPr>
              <p:cNvPr id="480" name="Flowchart: Magnetic Disk 342">
                <a:extLst>
                  <a:ext uri="{FF2B5EF4-FFF2-40B4-BE49-F238E27FC236}">
                    <a16:creationId xmlns:a16="http://schemas.microsoft.com/office/drawing/2014/main" id="{B6083B78-37BF-4600-B082-66D53D0AC4FE}"/>
                  </a:ext>
                </a:extLst>
              </p:cNvPr>
              <p:cNvSpPr/>
              <p:nvPr/>
            </p:nvSpPr>
            <p:spPr>
              <a:xfrm rot="17682308">
                <a:off x="2849744" y="1997403"/>
                <a:ext cx="313822"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1" name="Freeform 343">
                <a:extLst>
                  <a:ext uri="{FF2B5EF4-FFF2-40B4-BE49-F238E27FC236}">
                    <a16:creationId xmlns:a16="http://schemas.microsoft.com/office/drawing/2014/main" id="{C7CA1204-EA51-4D47-BE4B-6DA90735C609}"/>
                  </a:ext>
                </a:extLst>
              </p:cNvPr>
              <p:cNvSpPr/>
              <p:nvPr/>
            </p:nvSpPr>
            <p:spPr>
              <a:xfrm>
                <a:off x="2658260" y="1931449"/>
                <a:ext cx="418073" cy="3331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82" name="Freeform 344">
                <a:extLst>
                  <a:ext uri="{FF2B5EF4-FFF2-40B4-BE49-F238E27FC236}">
                    <a16:creationId xmlns:a16="http://schemas.microsoft.com/office/drawing/2014/main" id="{7B4FD518-38A2-4EDD-B432-B9CD0E297445}"/>
                  </a:ext>
                </a:extLst>
              </p:cNvPr>
              <p:cNvSpPr/>
              <p:nvPr/>
            </p:nvSpPr>
            <p:spPr>
              <a:xfrm rot="214952">
                <a:off x="2960202" y="1948884"/>
                <a:ext cx="164520" cy="327381"/>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17" name="Group 316">
              <a:extLst>
                <a:ext uri="{FF2B5EF4-FFF2-40B4-BE49-F238E27FC236}">
                  <a16:creationId xmlns:a16="http://schemas.microsoft.com/office/drawing/2014/main" id="{5153C6BA-C759-4832-A3FA-A15134EB6289}"/>
                </a:ext>
              </a:extLst>
            </p:cNvPr>
            <p:cNvGrpSpPr>
              <a:grpSpLocks/>
            </p:cNvGrpSpPr>
            <p:nvPr/>
          </p:nvGrpSpPr>
          <p:grpSpPr bwMode="auto">
            <a:xfrm>
              <a:off x="6032986" y="1572171"/>
              <a:ext cx="72008" cy="198244"/>
              <a:chOff x="2051720" y="2060848"/>
              <a:chExt cx="72008" cy="198244"/>
            </a:xfrm>
          </p:grpSpPr>
          <p:sp>
            <p:nvSpPr>
              <p:cNvPr id="478" name="Rectangle 323">
                <a:extLst>
                  <a:ext uri="{FF2B5EF4-FFF2-40B4-BE49-F238E27FC236}">
                    <a16:creationId xmlns:a16="http://schemas.microsoft.com/office/drawing/2014/main" id="{EC71D411-0BEE-49C0-8FB5-DAEB7303EB56}"/>
                  </a:ext>
                </a:extLst>
              </p:cNvPr>
              <p:cNvSpPr/>
              <p:nvPr/>
            </p:nvSpPr>
            <p:spPr>
              <a:xfrm>
                <a:off x="2051527" y="2061240"/>
                <a:ext cx="71615" cy="71675"/>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33" name="Straight Connector 324">
                <a:extLst>
                  <a:ext uri="{FF2B5EF4-FFF2-40B4-BE49-F238E27FC236}">
                    <a16:creationId xmlns:a16="http://schemas.microsoft.com/office/drawing/2014/main" id="{9F484B93-4B9A-419E-A335-F5BD87072D08}"/>
                  </a:ext>
                </a:extLst>
              </p:cNvPr>
              <p:cNvCxnSpPr>
                <a:cxnSpLocks noChangeShapeType="1"/>
                <a:stCxn id="478"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8" name="Group 317">
              <a:extLst>
                <a:ext uri="{FF2B5EF4-FFF2-40B4-BE49-F238E27FC236}">
                  <a16:creationId xmlns:a16="http://schemas.microsoft.com/office/drawing/2014/main" id="{91DF05D2-7B4F-4656-A103-3E2523EE3807}"/>
                </a:ext>
              </a:extLst>
            </p:cNvPr>
            <p:cNvGrpSpPr>
              <a:grpSpLocks/>
            </p:cNvGrpSpPr>
            <p:nvPr/>
          </p:nvGrpSpPr>
          <p:grpSpPr bwMode="auto">
            <a:xfrm>
              <a:off x="6459954" y="1572171"/>
              <a:ext cx="72008" cy="198244"/>
              <a:chOff x="2051720" y="2060848"/>
              <a:chExt cx="72008" cy="198244"/>
            </a:xfrm>
          </p:grpSpPr>
          <p:sp>
            <p:nvSpPr>
              <p:cNvPr id="476" name="Rectangle 321">
                <a:extLst>
                  <a:ext uri="{FF2B5EF4-FFF2-40B4-BE49-F238E27FC236}">
                    <a16:creationId xmlns:a16="http://schemas.microsoft.com/office/drawing/2014/main" id="{78BDD341-7207-4716-9BD4-083B43366164}"/>
                  </a:ext>
                </a:extLst>
              </p:cNvPr>
              <p:cNvSpPr/>
              <p:nvPr/>
            </p:nvSpPr>
            <p:spPr>
              <a:xfrm>
                <a:off x="2052311" y="2061240"/>
                <a:ext cx="71614" cy="71675"/>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31" name="Straight Connector 322">
                <a:extLst>
                  <a:ext uri="{FF2B5EF4-FFF2-40B4-BE49-F238E27FC236}">
                    <a16:creationId xmlns:a16="http://schemas.microsoft.com/office/drawing/2014/main" id="{33655FB5-71F6-4E3B-A9AD-2C1B65280961}"/>
                  </a:ext>
                </a:extLst>
              </p:cNvPr>
              <p:cNvCxnSpPr>
                <a:cxnSpLocks noChangeShapeType="1"/>
                <a:stCxn id="476"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19" name="Group 318">
              <a:extLst>
                <a:ext uri="{FF2B5EF4-FFF2-40B4-BE49-F238E27FC236}">
                  <a16:creationId xmlns:a16="http://schemas.microsoft.com/office/drawing/2014/main" id="{EA11159A-A446-4A27-83A1-29012EA6FD2A}"/>
                </a:ext>
              </a:extLst>
            </p:cNvPr>
            <p:cNvGrpSpPr>
              <a:grpSpLocks/>
            </p:cNvGrpSpPr>
            <p:nvPr/>
          </p:nvGrpSpPr>
          <p:grpSpPr bwMode="auto">
            <a:xfrm>
              <a:off x="6886922" y="1572171"/>
              <a:ext cx="72008" cy="198244"/>
              <a:chOff x="2051720" y="2060848"/>
              <a:chExt cx="72008" cy="198244"/>
            </a:xfrm>
          </p:grpSpPr>
          <p:sp>
            <p:nvSpPr>
              <p:cNvPr id="474" name="Rectangle 319">
                <a:extLst>
                  <a:ext uri="{FF2B5EF4-FFF2-40B4-BE49-F238E27FC236}">
                    <a16:creationId xmlns:a16="http://schemas.microsoft.com/office/drawing/2014/main" id="{ABA484F7-9646-4956-AECA-097AD55248AB}"/>
                  </a:ext>
                </a:extLst>
              </p:cNvPr>
              <p:cNvSpPr/>
              <p:nvPr/>
            </p:nvSpPr>
            <p:spPr>
              <a:xfrm>
                <a:off x="2051158" y="2061240"/>
                <a:ext cx="71614" cy="71675"/>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29" name="Straight Connector 320">
                <a:extLst>
                  <a:ext uri="{FF2B5EF4-FFF2-40B4-BE49-F238E27FC236}">
                    <a16:creationId xmlns:a16="http://schemas.microsoft.com/office/drawing/2014/main" id="{6D689FB3-39A8-4F95-A8CC-91A438594CC4}"/>
                  </a:ext>
                </a:extLst>
              </p:cNvPr>
              <p:cNvCxnSpPr>
                <a:cxnSpLocks noChangeShapeType="1"/>
                <a:stCxn id="474"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420" name="Group 359">
              <a:extLst>
                <a:ext uri="{FF2B5EF4-FFF2-40B4-BE49-F238E27FC236}">
                  <a16:creationId xmlns:a16="http://schemas.microsoft.com/office/drawing/2014/main" id="{43254A64-8E01-4A6F-A774-CA7DF47DE646}"/>
                </a:ext>
              </a:extLst>
            </p:cNvPr>
            <p:cNvGrpSpPr>
              <a:grpSpLocks/>
            </p:cNvGrpSpPr>
            <p:nvPr/>
          </p:nvGrpSpPr>
          <p:grpSpPr bwMode="auto">
            <a:xfrm>
              <a:off x="5508104" y="1412776"/>
              <a:ext cx="466746" cy="345833"/>
              <a:chOff x="2657474" y="1931039"/>
              <a:chExt cx="466746" cy="345833"/>
            </a:xfrm>
          </p:grpSpPr>
          <p:sp>
            <p:nvSpPr>
              <p:cNvPr id="471" name="Flowchart: Magnetic Disk 360">
                <a:extLst>
                  <a:ext uri="{FF2B5EF4-FFF2-40B4-BE49-F238E27FC236}">
                    <a16:creationId xmlns:a16="http://schemas.microsoft.com/office/drawing/2014/main" id="{980FEC34-EB46-4067-BDDF-352EC4C5E8B3}"/>
                  </a:ext>
                </a:extLst>
              </p:cNvPr>
              <p:cNvSpPr/>
              <p:nvPr/>
            </p:nvSpPr>
            <p:spPr>
              <a:xfrm rot="17682308">
                <a:off x="2849120" y="1997933"/>
                <a:ext cx="313822"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72" name="Freeform 361">
                <a:extLst>
                  <a:ext uri="{FF2B5EF4-FFF2-40B4-BE49-F238E27FC236}">
                    <a16:creationId xmlns:a16="http://schemas.microsoft.com/office/drawing/2014/main" id="{45D70BD0-9670-43FA-9634-7002B1541FE7}"/>
                  </a:ext>
                </a:extLst>
              </p:cNvPr>
              <p:cNvSpPr/>
              <p:nvPr/>
            </p:nvSpPr>
            <p:spPr>
              <a:xfrm>
                <a:off x="2657637" y="1931979"/>
                <a:ext cx="418073" cy="3331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73" name="Freeform 362">
                <a:extLst>
                  <a:ext uri="{FF2B5EF4-FFF2-40B4-BE49-F238E27FC236}">
                    <a16:creationId xmlns:a16="http://schemas.microsoft.com/office/drawing/2014/main" id="{65E8D4FC-0EB0-46C0-BF8D-0F03B9128BA0}"/>
                  </a:ext>
                </a:extLst>
              </p:cNvPr>
              <p:cNvSpPr/>
              <p:nvPr/>
            </p:nvSpPr>
            <p:spPr>
              <a:xfrm rot="214952">
                <a:off x="2959579" y="1949413"/>
                <a:ext cx="164519" cy="327383"/>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421" name="Group 363">
              <a:extLst>
                <a:ext uri="{FF2B5EF4-FFF2-40B4-BE49-F238E27FC236}">
                  <a16:creationId xmlns:a16="http://schemas.microsoft.com/office/drawing/2014/main" id="{37FECE80-C0FB-41A9-B362-CF18EB20D253}"/>
                </a:ext>
              </a:extLst>
            </p:cNvPr>
            <p:cNvGrpSpPr>
              <a:grpSpLocks/>
            </p:cNvGrpSpPr>
            <p:nvPr/>
          </p:nvGrpSpPr>
          <p:grpSpPr bwMode="auto">
            <a:xfrm>
              <a:off x="5272134" y="1412775"/>
              <a:ext cx="307978" cy="345834"/>
              <a:chOff x="2816242" y="1931038"/>
              <a:chExt cx="307978" cy="345834"/>
            </a:xfrm>
          </p:grpSpPr>
          <p:sp>
            <p:nvSpPr>
              <p:cNvPr id="468" name="Flowchart: Magnetic Disk 364">
                <a:extLst>
                  <a:ext uri="{FF2B5EF4-FFF2-40B4-BE49-F238E27FC236}">
                    <a16:creationId xmlns:a16="http://schemas.microsoft.com/office/drawing/2014/main" id="{FEBEE488-2EF4-4B1B-91EB-D311ACAB035E}"/>
                  </a:ext>
                </a:extLst>
              </p:cNvPr>
              <p:cNvSpPr/>
              <p:nvPr/>
            </p:nvSpPr>
            <p:spPr>
              <a:xfrm rot="17682308">
                <a:off x="2849012" y="1997932"/>
                <a:ext cx="313822"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69" name="Freeform 365">
                <a:extLst>
                  <a:ext uri="{FF2B5EF4-FFF2-40B4-BE49-F238E27FC236}">
                    <a16:creationId xmlns:a16="http://schemas.microsoft.com/office/drawing/2014/main" id="{BB9003D8-A1ED-4FE9-AFFE-38D0226292B5}"/>
                  </a:ext>
                </a:extLst>
              </p:cNvPr>
              <p:cNvSpPr/>
              <p:nvPr/>
            </p:nvSpPr>
            <p:spPr>
              <a:xfrm>
                <a:off x="2816242" y="1931978"/>
                <a:ext cx="259360" cy="331255"/>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 name="connsiteX0" fmla="*/ 0 w 334381"/>
                  <a:gd name="connsiteY0" fmla="*/ 326386 h 333820"/>
                  <a:gd name="connsiteX1" fmla="*/ 95250 w 334381"/>
                  <a:gd name="connsiteY1" fmla="*/ 332101 h 333820"/>
                  <a:gd name="connsiteX2" fmla="*/ 171450 w 334381"/>
                  <a:gd name="connsiteY2" fmla="*/ 316861 h 333820"/>
                  <a:gd name="connsiteX3" fmla="*/ 253365 w 334381"/>
                  <a:gd name="connsiteY3" fmla="*/ 236851 h 333820"/>
                  <a:gd name="connsiteX4" fmla="*/ 320040 w 334381"/>
                  <a:gd name="connsiteY4" fmla="*/ 107311 h 333820"/>
                  <a:gd name="connsiteX5" fmla="*/ 333375 w 334381"/>
                  <a:gd name="connsiteY5" fmla="*/ 12061 h 333820"/>
                  <a:gd name="connsiteX6" fmla="*/ 302895 w 334381"/>
                  <a:gd name="connsiteY6" fmla="*/ 4441 h 333820"/>
                  <a:gd name="connsiteX0" fmla="*/ 0 w 239131"/>
                  <a:gd name="connsiteY0" fmla="*/ 332101 h 332101"/>
                  <a:gd name="connsiteX1" fmla="*/ 76200 w 239131"/>
                  <a:gd name="connsiteY1" fmla="*/ 316861 h 332101"/>
                  <a:gd name="connsiteX2" fmla="*/ 158115 w 239131"/>
                  <a:gd name="connsiteY2" fmla="*/ 236851 h 332101"/>
                  <a:gd name="connsiteX3" fmla="*/ 224790 w 239131"/>
                  <a:gd name="connsiteY3" fmla="*/ 107311 h 332101"/>
                  <a:gd name="connsiteX4" fmla="*/ 238125 w 239131"/>
                  <a:gd name="connsiteY4" fmla="*/ 12061 h 332101"/>
                  <a:gd name="connsiteX5" fmla="*/ 207645 w 239131"/>
                  <a:gd name="connsiteY5" fmla="*/ 4441 h 33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31" h="332101">
                    <a:moveTo>
                      <a:pt x="0" y="332101"/>
                    </a:moveTo>
                    <a:cubicBezTo>
                      <a:pt x="28575" y="330514"/>
                      <a:pt x="49848" y="332736"/>
                      <a:pt x="76200" y="316861"/>
                    </a:cubicBezTo>
                    <a:cubicBezTo>
                      <a:pt x="102553" y="300986"/>
                      <a:pt x="133350" y="271776"/>
                      <a:pt x="158115" y="236851"/>
                    </a:cubicBezTo>
                    <a:cubicBezTo>
                      <a:pt x="182880" y="201926"/>
                      <a:pt x="211455" y="144776"/>
                      <a:pt x="224790" y="107311"/>
                    </a:cubicBezTo>
                    <a:cubicBezTo>
                      <a:pt x="238125" y="69846"/>
                      <a:pt x="240982" y="29206"/>
                      <a:pt x="238125" y="12061"/>
                    </a:cubicBezTo>
                    <a:cubicBezTo>
                      <a:pt x="235268" y="-5084"/>
                      <a:pt x="221456" y="-322"/>
                      <a:pt x="207645"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70" name="Freeform 366">
                <a:extLst>
                  <a:ext uri="{FF2B5EF4-FFF2-40B4-BE49-F238E27FC236}">
                    <a16:creationId xmlns:a16="http://schemas.microsoft.com/office/drawing/2014/main" id="{BA7E4810-070B-4EEE-B0DF-AEF675FCAF35}"/>
                  </a:ext>
                </a:extLst>
              </p:cNvPr>
              <p:cNvSpPr/>
              <p:nvPr/>
            </p:nvSpPr>
            <p:spPr>
              <a:xfrm rot="214952">
                <a:off x="2959471" y="1949412"/>
                <a:ext cx="164519" cy="327382"/>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nvGrpSpPr>
          <p:cNvPr id="57357" name="Group 2087">
            <a:extLst>
              <a:ext uri="{FF2B5EF4-FFF2-40B4-BE49-F238E27FC236}">
                <a16:creationId xmlns:a16="http://schemas.microsoft.com/office/drawing/2014/main" id="{9DA17BA0-7979-4E64-AF13-459FF30C60D9}"/>
              </a:ext>
            </a:extLst>
          </p:cNvPr>
          <p:cNvGrpSpPr>
            <a:grpSpLocks/>
          </p:cNvGrpSpPr>
          <p:nvPr/>
        </p:nvGrpSpPr>
        <p:grpSpPr bwMode="auto">
          <a:xfrm>
            <a:off x="7542213" y="5064126"/>
            <a:ext cx="1670050" cy="722313"/>
            <a:chOff x="5220072" y="4365104"/>
            <a:chExt cx="2036170" cy="879475"/>
          </a:xfrm>
        </p:grpSpPr>
        <p:sp>
          <p:nvSpPr>
            <p:cNvPr id="392" name="Freeform 369">
              <a:extLst>
                <a:ext uri="{FF2B5EF4-FFF2-40B4-BE49-F238E27FC236}">
                  <a16:creationId xmlns:a16="http://schemas.microsoft.com/office/drawing/2014/main" id="{F71D211E-2CE2-4F51-B832-BFC9BDB9E03C}"/>
                </a:ext>
              </a:extLst>
            </p:cNvPr>
            <p:cNvSpPr/>
            <p:nvPr/>
          </p:nvSpPr>
          <p:spPr>
            <a:xfrm>
              <a:off x="7145917" y="4875392"/>
              <a:ext cx="110325" cy="71518"/>
            </a:xfrm>
            <a:custGeom>
              <a:avLst/>
              <a:gdLst>
                <a:gd name="connsiteX0" fmla="*/ 0 w 110490"/>
                <a:gd name="connsiteY0" fmla="*/ 0 h 70521"/>
                <a:gd name="connsiteX1" fmla="*/ 36195 w 110490"/>
                <a:gd name="connsiteY1" fmla="*/ 59055 h 70521"/>
                <a:gd name="connsiteX2" fmla="*/ 110490 w 110490"/>
                <a:gd name="connsiteY2" fmla="*/ 70485 h 70521"/>
              </a:gdLst>
              <a:ahLst/>
              <a:cxnLst>
                <a:cxn ang="0">
                  <a:pos x="connsiteX0" y="connsiteY0"/>
                </a:cxn>
                <a:cxn ang="0">
                  <a:pos x="connsiteX1" y="connsiteY1"/>
                </a:cxn>
                <a:cxn ang="0">
                  <a:pos x="connsiteX2" y="connsiteY2"/>
                </a:cxn>
              </a:cxnLst>
              <a:rect l="l" t="t" r="r" b="b"/>
              <a:pathLst>
                <a:path w="110490" h="70521">
                  <a:moveTo>
                    <a:pt x="0" y="0"/>
                  </a:moveTo>
                  <a:cubicBezTo>
                    <a:pt x="8890" y="23654"/>
                    <a:pt x="17780" y="47308"/>
                    <a:pt x="36195" y="59055"/>
                  </a:cubicBezTo>
                  <a:cubicBezTo>
                    <a:pt x="54610" y="70802"/>
                    <a:pt x="82550" y="70643"/>
                    <a:pt x="110490" y="70485"/>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nvGrpSpPr>
            <p:cNvPr id="57376" name="Group 370">
              <a:extLst>
                <a:ext uri="{FF2B5EF4-FFF2-40B4-BE49-F238E27FC236}">
                  <a16:creationId xmlns:a16="http://schemas.microsoft.com/office/drawing/2014/main" id="{E701CC11-2DB9-4F5B-9BEE-2460BD0254FC}"/>
                </a:ext>
              </a:extLst>
            </p:cNvPr>
            <p:cNvGrpSpPr>
              <a:grpSpLocks/>
            </p:cNvGrpSpPr>
            <p:nvPr/>
          </p:nvGrpSpPr>
          <p:grpSpPr bwMode="auto">
            <a:xfrm>
              <a:off x="5384034" y="4365104"/>
              <a:ext cx="216024" cy="333871"/>
              <a:chOff x="1835696" y="1662569"/>
              <a:chExt cx="216024" cy="333871"/>
            </a:xfrm>
          </p:grpSpPr>
          <p:sp>
            <p:nvSpPr>
              <p:cNvPr id="453" name="Oval 409">
                <a:extLst>
                  <a:ext uri="{FF2B5EF4-FFF2-40B4-BE49-F238E27FC236}">
                    <a16:creationId xmlns:a16="http://schemas.microsoft.com/office/drawing/2014/main" id="{73BAA501-916B-45C5-8CBA-0A879DB6213C}"/>
                  </a:ext>
                </a:extLst>
              </p:cNvPr>
              <p:cNvSpPr/>
              <p:nvPr/>
            </p:nvSpPr>
            <p:spPr>
              <a:xfrm>
                <a:off x="1836253" y="1662569"/>
                <a:ext cx="214844"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08" name="Straight Connector 410">
                <a:extLst>
                  <a:ext uri="{FF2B5EF4-FFF2-40B4-BE49-F238E27FC236}">
                    <a16:creationId xmlns:a16="http://schemas.microsoft.com/office/drawing/2014/main" id="{10549505-CDE9-4DE4-A8C4-466C9E2B1D48}"/>
                  </a:ext>
                </a:extLst>
              </p:cNvPr>
              <p:cNvCxnSpPr>
                <a:cxnSpLocks noChangeShapeType="1"/>
                <a:stCxn id="453"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77" name="Group 373">
              <a:extLst>
                <a:ext uri="{FF2B5EF4-FFF2-40B4-BE49-F238E27FC236}">
                  <a16:creationId xmlns:a16="http://schemas.microsoft.com/office/drawing/2014/main" id="{FD94A360-65E2-49BA-A6E4-D564744E00F3}"/>
                </a:ext>
              </a:extLst>
            </p:cNvPr>
            <p:cNvGrpSpPr>
              <a:grpSpLocks/>
            </p:cNvGrpSpPr>
            <p:nvPr/>
          </p:nvGrpSpPr>
          <p:grpSpPr bwMode="auto">
            <a:xfrm>
              <a:off x="6569688" y="4884539"/>
              <a:ext cx="216024" cy="360040"/>
              <a:chOff x="2339752" y="2420888"/>
              <a:chExt cx="216024" cy="360040"/>
            </a:xfrm>
          </p:grpSpPr>
          <p:sp>
            <p:nvSpPr>
              <p:cNvPr id="451" name="Oval 403">
                <a:extLst>
                  <a:ext uri="{FF2B5EF4-FFF2-40B4-BE49-F238E27FC236}">
                    <a16:creationId xmlns:a16="http://schemas.microsoft.com/office/drawing/2014/main" id="{6670A7FC-556A-4859-8E54-CD1EFEF3FD7A}"/>
                  </a:ext>
                </a:extLst>
              </p:cNvPr>
              <p:cNvSpPr/>
              <p:nvPr/>
            </p:nvSpPr>
            <p:spPr>
              <a:xfrm>
                <a:off x="2339195" y="2599234"/>
                <a:ext cx="216779" cy="181694"/>
              </a:xfrm>
              <a:prstGeom prst="ellipse">
                <a:avLst/>
              </a:pr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06" name="Straight Connector 404">
                <a:extLst>
                  <a:ext uri="{FF2B5EF4-FFF2-40B4-BE49-F238E27FC236}">
                    <a16:creationId xmlns:a16="http://schemas.microsoft.com/office/drawing/2014/main" id="{99612CAE-AC05-41A5-A45E-0EF70C588703}"/>
                  </a:ext>
                </a:extLst>
              </p:cNvPr>
              <p:cNvCxnSpPr>
                <a:cxnSpLocks noChangeShapeType="1"/>
                <a:stCxn id="451" idx="0"/>
              </p:cNvCxnSpPr>
              <p:nvPr/>
            </p:nvCxnSpPr>
            <p:spPr bwMode="auto">
              <a:xfrm flipV="1">
                <a:off x="2447764" y="2420888"/>
                <a:ext cx="0" cy="177785"/>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78" name="Group 379">
              <a:extLst>
                <a:ext uri="{FF2B5EF4-FFF2-40B4-BE49-F238E27FC236}">
                  <a16:creationId xmlns:a16="http://schemas.microsoft.com/office/drawing/2014/main" id="{2D2E063F-E541-408C-AA20-DD1C902F60DA}"/>
                </a:ext>
              </a:extLst>
            </p:cNvPr>
            <p:cNvGrpSpPr>
              <a:grpSpLocks/>
            </p:cNvGrpSpPr>
            <p:nvPr/>
          </p:nvGrpSpPr>
          <p:grpSpPr bwMode="auto">
            <a:xfrm>
              <a:off x="6834860" y="4740523"/>
              <a:ext cx="72008" cy="198244"/>
              <a:chOff x="2051720" y="2060848"/>
              <a:chExt cx="72008" cy="198244"/>
            </a:xfrm>
          </p:grpSpPr>
          <p:sp>
            <p:nvSpPr>
              <p:cNvPr id="449" name="Rectangle 388">
                <a:extLst>
                  <a:ext uri="{FF2B5EF4-FFF2-40B4-BE49-F238E27FC236}">
                    <a16:creationId xmlns:a16="http://schemas.microsoft.com/office/drawing/2014/main" id="{8E0B762B-3DB0-4492-AEBA-94D92C1E60CC}"/>
                  </a:ext>
                </a:extLst>
              </p:cNvPr>
              <p:cNvSpPr/>
              <p:nvPr/>
            </p:nvSpPr>
            <p:spPr>
              <a:xfrm>
                <a:off x="2051158" y="2060413"/>
                <a:ext cx="71614" cy="71518"/>
              </a:xfrm>
              <a:prstGeom prst="rect">
                <a:avLst/>
              </a:prstGeom>
              <a:solidFill>
                <a:srgbClr val="8064A2"/>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cxnSp>
            <p:nvCxnSpPr>
              <p:cNvPr id="57404" name="Straight Connector 389">
                <a:extLst>
                  <a:ext uri="{FF2B5EF4-FFF2-40B4-BE49-F238E27FC236}">
                    <a16:creationId xmlns:a16="http://schemas.microsoft.com/office/drawing/2014/main" id="{1DBAAC31-7EAD-4BE7-AC94-8686683AD956}"/>
                  </a:ext>
                </a:extLst>
              </p:cNvPr>
              <p:cNvCxnSpPr>
                <a:cxnSpLocks noChangeShapeType="1"/>
                <a:stCxn id="449" idx="2"/>
              </p:cNvCxnSpPr>
              <p:nvPr/>
            </p:nvCxnSpPr>
            <p:spPr bwMode="auto">
              <a:xfrm>
                <a:off x="2087724" y="2132856"/>
                <a:ext cx="0" cy="126236"/>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79" name="Group 412">
              <a:extLst>
                <a:ext uri="{FF2B5EF4-FFF2-40B4-BE49-F238E27FC236}">
                  <a16:creationId xmlns:a16="http://schemas.microsoft.com/office/drawing/2014/main" id="{8EA8F52A-506B-4917-9B62-B5C7BC3935A8}"/>
                </a:ext>
              </a:extLst>
            </p:cNvPr>
            <p:cNvGrpSpPr>
              <a:grpSpLocks/>
            </p:cNvGrpSpPr>
            <p:nvPr/>
          </p:nvGrpSpPr>
          <p:grpSpPr bwMode="auto">
            <a:xfrm>
              <a:off x="5796136" y="4365104"/>
              <a:ext cx="216024" cy="333871"/>
              <a:chOff x="1835696" y="1662569"/>
              <a:chExt cx="216024" cy="333871"/>
            </a:xfrm>
          </p:grpSpPr>
          <p:sp>
            <p:nvSpPr>
              <p:cNvPr id="447" name="Oval 413">
                <a:extLst>
                  <a:ext uri="{FF2B5EF4-FFF2-40B4-BE49-F238E27FC236}">
                    <a16:creationId xmlns:a16="http://schemas.microsoft.com/office/drawing/2014/main" id="{C462CEF2-2E60-4B34-9947-26A123F513F0}"/>
                  </a:ext>
                </a:extLst>
              </p:cNvPr>
              <p:cNvSpPr/>
              <p:nvPr/>
            </p:nvSpPr>
            <p:spPr>
              <a:xfrm>
                <a:off x="1836418" y="1662569"/>
                <a:ext cx="214843" cy="181694"/>
              </a:xfrm>
              <a:prstGeom prst="ellipse">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en-US" sz="1000" b="1" kern="0" dirty="0">
                    <a:solidFill>
                      <a:prstClr val="white"/>
                    </a:solidFill>
                    <a:latin typeface="Calibri"/>
                  </a:rPr>
                  <a:t>M</a:t>
                </a:r>
              </a:p>
            </p:txBody>
          </p:sp>
          <p:cxnSp>
            <p:nvCxnSpPr>
              <p:cNvPr id="57402" name="Straight Connector 414">
                <a:extLst>
                  <a:ext uri="{FF2B5EF4-FFF2-40B4-BE49-F238E27FC236}">
                    <a16:creationId xmlns:a16="http://schemas.microsoft.com/office/drawing/2014/main" id="{CC54BF06-766E-4BF6-808C-36B875FFE24C}"/>
                  </a:ext>
                </a:extLst>
              </p:cNvPr>
              <p:cNvCxnSpPr>
                <a:cxnSpLocks noChangeShapeType="1"/>
                <a:stCxn id="447" idx="4"/>
              </p:cNvCxnSpPr>
              <p:nvPr/>
            </p:nvCxnSpPr>
            <p:spPr bwMode="auto">
              <a:xfrm>
                <a:off x="1943708" y="1844824"/>
                <a:ext cx="1297" cy="1516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nvGrpSpPr>
            <p:cNvPr id="57380" name="Group 2084">
              <a:extLst>
                <a:ext uri="{FF2B5EF4-FFF2-40B4-BE49-F238E27FC236}">
                  <a16:creationId xmlns:a16="http://schemas.microsoft.com/office/drawing/2014/main" id="{9B75D445-0E62-49BF-A638-D25E9BDE81A5}"/>
                </a:ext>
              </a:extLst>
            </p:cNvPr>
            <p:cNvGrpSpPr>
              <a:grpSpLocks/>
            </p:cNvGrpSpPr>
            <p:nvPr/>
          </p:nvGrpSpPr>
          <p:grpSpPr bwMode="auto">
            <a:xfrm>
              <a:off x="5220072" y="4581127"/>
              <a:ext cx="1977549" cy="375420"/>
              <a:chOff x="5220072" y="4581127"/>
              <a:chExt cx="1977549" cy="375420"/>
            </a:xfrm>
          </p:grpSpPr>
          <p:grpSp>
            <p:nvGrpSpPr>
              <p:cNvPr id="57381" name="Group 374">
                <a:extLst>
                  <a:ext uri="{FF2B5EF4-FFF2-40B4-BE49-F238E27FC236}">
                    <a16:creationId xmlns:a16="http://schemas.microsoft.com/office/drawing/2014/main" id="{88F38C7A-E1AB-4DD0-AB50-D0C99E8AE324}"/>
                  </a:ext>
                </a:extLst>
              </p:cNvPr>
              <p:cNvGrpSpPr>
                <a:grpSpLocks/>
              </p:cNvGrpSpPr>
              <p:nvPr/>
            </p:nvGrpSpPr>
            <p:grpSpPr bwMode="auto">
              <a:xfrm>
                <a:off x="6715608" y="4615107"/>
                <a:ext cx="482013" cy="341440"/>
                <a:chOff x="3493784" y="1935432"/>
                <a:chExt cx="482013" cy="341440"/>
              </a:xfrm>
            </p:grpSpPr>
            <p:sp>
              <p:nvSpPr>
                <p:cNvPr id="444" name="Flowchart: Magnetic Disk 400">
                  <a:extLst>
                    <a:ext uri="{FF2B5EF4-FFF2-40B4-BE49-F238E27FC236}">
                      <a16:creationId xmlns:a16="http://schemas.microsoft.com/office/drawing/2014/main" id="{62B5528A-BE39-4CBB-9233-023B83C9FD21}"/>
                    </a:ext>
                  </a:extLst>
                </p:cNvPr>
                <p:cNvSpPr/>
                <p:nvPr/>
              </p:nvSpPr>
              <p:spPr>
                <a:xfrm rot="17682308">
                  <a:off x="3716233" y="2001316"/>
                  <a:ext cx="309265" cy="21097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5" name="Freeform 401">
                  <a:extLst>
                    <a:ext uri="{FF2B5EF4-FFF2-40B4-BE49-F238E27FC236}">
                      <a16:creationId xmlns:a16="http://schemas.microsoft.com/office/drawing/2014/main" id="{4DFADA3F-F563-4E17-B689-6CA009DE05F9}"/>
                    </a:ext>
                  </a:extLst>
                </p:cNvPr>
                <p:cNvSpPr/>
                <p:nvPr/>
              </p:nvSpPr>
              <p:spPr>
                <a:xfrm>
                  <a:off x="3494406" y="1940573"/>
                  <a:ext cx="429686" cy="328595"/>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6" name="Freeform 402">
                  <a:extLst>
                    <a:ext uri="{FF2B5EF4-FFF2-40B4-BE49-F238E27FC236}">
                      <a16:creationId xmlns:a16="http://schemas.microsoft.com/office/drawing/2014/main" id="{7221459A-B5A0-4286-8966-ACF687763F1C}"/>
                    </a:ext>
                  </a:extLst>
                </p:cNvPr>
                <p:cNvSpPr/>
                <p:nvPr/>
              </p:nvSpPr>
              <p:spPr>
                <a:xfrm rot="184318">
                  <a:off x="3807961" y="1954104"/>
                  <a:ext cx="166455" cy="3227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382" name="Group 375">
                <a:extLst>
                  <a:ext uri="{FF2B5EF4-FFF2-40B4-BE49-F238E27FC236}">
                    <a16:creationId xmlns:a16="http://schemas.microsoft.com/office/drawing/2014/main" id="{28E632E0-F032-47BA-A850-604475F13EBE}"/>
                  </a:ext>
                </a:extLst>
              </p:cNvPr>
              <p:cNvGrpSpPr>
                <a:grpSpLocks/>
              </p:cNvGrpSpPr>
              <p:nvPr/>
            </p:nvGrpSpPr>
            <p:grpSpPr bwMode="auto">
              <a:xfrm>
                <a:off x="6296896" y="4613202"/>
                <a:ext cx="469766" cy="343345"/>
                <a:chOff x="3075072" y="1933527"/>
                <a:chExt cx="469766" cy="343345"/>
              </a:xfrm>
            </p:grpSpPr>
            <p:sp>
              <p:nvSpPr>
                <p:cNvPr id="441" name="Flowchart: Magnetic Disk 397">
                  <a:extLst>
                    <a:ext uri="{FF2B5EF4-FFF2-40B4-BE49-F238E27FC236}">
                      <a16:creationId xmlns:a16="http://schemas.microsoft.com/office/drawing/2014/main" id="{5A7470D1-194D-412D-B007-28E49387F82D}"/>
                    </a:ext>
                  </a:extLst>
                </p:cNvPr>
                <p:cNvSpPr/>
                <p:nvPr/>
              </p:nvSpPr>
              <p:spPr>
                <a:xfrm rot="17682308">
                  <a:off x="3282676" y="2001317"/>
                  <a:ext cx="309265" cy="210973"/>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2" name="Freeform 398">
                  <a:extLst>
                    <a:ext uri="{FF2B5EF4-FFF2-40B4-BE49-F238E27FC236}">
                      <a16:creationId xmlns:a16="http://schemas.microsoft.com/office/drawing/2014/main" id="{F8EB81E0-9712-4E07-A652-14D6ABFD6F1C}"/>
                    </a:ext>
                  </a:extLst>
                </p:cNvPr>
                <p:cNvSpPr/>
                <p:nvPr/>
              </p:nvSpPr>
              <p:spPr>
                <a:xfrm>
                  <a:off x="3080204" y="1938641"/>
                  <a:ext cx="412267" cy="3285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3" name="Freeform 399">
                  <a:extLst>
                    <a:ext uri="{FF2B5EF4-FFF2-40B4-BE49-F238E27FC236}">
                      <a16:creationId xmlns:a16="http://schemas.microsoft.com/office/drawing/2014/main" id="{37DF7937-E78D-4621-90A4-5AA74CEDCBFB}"/>
                    </a:ext>
                  </a:extLst>
                </p:cNvPr>
                <p:cNvSpPr/>
                <p:nvPr/>
              </p:nvSpPr>
              <p:spPr>
                <a:xfrm rot="203721">
                  <a:off x="3380211" y="1954104"/>
                  <a:ext cx="164519" cy="322795"/>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383" name="Group 376">
                <a:extLst>
                  <a:ext uri="{FF2B5EF4-FFF2-40B4-BE49-F238E27FC236}">
                    <a16:creationId xmlns:a16="http://schemas.microsoft.com/office/drawing/2014/main" id="{0FDEC7ED-6631-4C15-A8D7-5BA12398A696}"/>
                  </a:ext>
                </a:extLst>
              </p:cNvPr>
              <p:cNvGrpSpPr>
                <a:grpSpLocks/>
              </p:cNvGrpSpPr>
              <p:nvPr/>
            </p:nvGrpSpPr>
            <p:grpSpPr bwMode="auto">
              <a:xfrm>
                <a:off x="5879298" y="4610714"/>
                <a:ext cx="466746" cy="345833"/>
                <a:chOff x="2657474" y="1931039"/>
                <a:chExt cx="466746" cy="345833"/>
              </a:xfrm>
            </p:grpSpPr>
            <p:sp>
              <p:nvSpPr>
                <p:cNvPr id="438" name="Flowchart: Magnetic Disk 394">
                  <a:extLst>
                    <a:ext uri="{FF2B5EF4-FFF2-40B4-BE49-F238E27FC236}">
                      <a16:creationId xmlns:a16="http://schemas.microsoft.com/office/drawing/2014/main" id="{2EEB3E97-20B2-4E6F-B8CF-C901CD69AF6D}"/>
                    </a:ext>
                  </a:extLst>
                </p:cNvPr>
                <p:cNvSpPr/>
                <p:nvPr/>
              </p:nvSpPr>
              <p:spPr>
                <a:xfrm rot="17682308">
                  <a:off x="2849124" y="1997449"/>
                  <a:ext cx="315064"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39" name="Freeform 395">
                  <a:extLst>
                    <a:ext uri="{FF2B5EF4-FFF2-40B4-BE49-F238E27FC236}">
                      <a16:creationId xmlns:a16="http://schemas.microsoft.com/office/drawing/2014/main" id="{CC396D98-503A-4799-B564-871F146A5349}"/>
                    </a:ext>
                  </a:extLst>
                </p:cNvPr>
                <p:cNvSpPr/>
                <p:nvPr/>
              </p:nvSpPr>
              <p:spPr>
                <a:xfrm>
                  <a:off x="2658260" y="1930909"/>
                  <a:ext cx="418073" cy="334393"/>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40" name="Freeform 396">
                  <a:extLst>
                    <a:ext uri="{FF2B5EF4-FFF2-40B4-BE49-F238E27FC236}">
                      <a16:creationId xmlns:a16="http://schemas.microsoft.com/office/drawing/2014/main" id="{8D1B2FC1-FC60-4D04-8633-C35E199B140A}"/>
                    </a:ext>
                  </a:extLst>
                </p:cNvPr>
                <p:cNvSpPr/>
                <p:nvPr/>
              </p:nvSpPr>
              <p:spPr>
                <a:xfrm rot="214952">
                  <a:off x="2960202" y="1948304"/>
                  <a:ext cx="164520"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384" name="Group 380">
                <a:extLst>
                  <a:ext uri="{FF2B5EF4-FFF2-40B4-BE49-F238E27FC236}">
                    <a16:creationId xmlns:a16="http://schemas.microsoft.com/office/drawing/2014/main" id="{BD96B416-3030-4E07-948B-523379725974}"/>
                  </a:ext>
                </a:extLst>
              </p:cNvPr>
              <p:cNvGrpSpPr>
                <a:grpSpLocks/>
              </p:cNvGrpSpPr>
              <p:nvPr/>
            </p:nvGrpSpPr>
            <p:grpSpPr bwMode="auto">
              <a:xfrm>
                <a:off x="5456042" y="4581128"/>
                <a:ext cx="466746" cy="345833"/>
                <a:chOff x="2657474" y="1931039"/>
                <a:chExt cx="466746" cy="345833"/>
              </a:xfrm>
            </p:grpSpPr>
            <p:sp>
              <p:nvSpPr>
                <p:cNvPr id="432" name="Flowchart: Magnetic Disk 385">
                  <a:extLst>
                    <a:ext uri="{FF2B5EF4-FFF2-40B4-BE49-F238E27FC236}">
                      <a16:creationId xmlns:a16="http://schemas.microsoft.com/office/drawing/2014/main" id="{F16F2BA1-2ABD-4093-8512-5D28093D81C2}"/>
                    </a:ext>
                  </a:extLst>
                </p:cNvPr>
                <p:cNvSpPr/>
                <p:nvPr/>
              </p:nvSpPr>
              <p:spPr>
                <a:xfrm rot="17682308">
                  <a:off x="2848499" y="1998042"/>
                  <a:ext cx="315065"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33" name="Freeform 386">
                  <a:extLst>
                    <a:ext uri="{FF2B5EF4-FFF2-40B4-BE49-F238E27FC236}">
                      <a16:creationId xmlns:a16="http://schemas.microsoft.com/office/drawing/2014/main" id="{25636266-3336-4F73-B773-6DE99896F4F4}"/>
                    </a:ext>
                  </a:extLst>
                </p:cNvPr>
                <p:cNvSpPr/>
                <p:nvPr/>
              </p:nvSpPr>
              <p:spPr>
                <a:xfrm>
                  <a:off x="2657637" y="1931500"/>
                  <a:ext cx="418073" cy="334394"/>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16" h="333820">
                      <a:moveTo>
                        <a:pt x="0" y="269236"/>
                      </a:moveTo>
                      <a:cubicBezTo>
                        <a:pt x="13494" y="292572"/>
                        <a:pt x="26988" y="315909"/>
                        <a:pt x="51435" y="326386"/>
                      </a:cubicBezTo>
                      <a:cubicBezTo>
                        <a:pt x="75882" y="336863"/>
                        <a:pt x="118110" y="333689"/>
                        <a:pt x="146685" y="332101"/>
                      </a:cubicBezTo>
                      <a:cubicBezTo>
                        <a:pt x="175260" y="330514"/>
                        <a:pt x="196533" y="332736"/>
                        <a:pt x="222885" y="316861"/>
                      </a:cubicBezTo>
                      <a:cubicBezTo>
                        <a:pt x="249238" y="300986"/>
                        <a:pt x="280035" y="271776"/>
                        <a:pt x="304800" y="236851"/>
                      </a:cubicBezTo>
                      <a:cubicBezTo>
                        <a:pt x="329565" y="201926"/>
                        <a:pt x="358140" y="144776"/>
                        <a:pt x="371475" y="107311"/>
                      </a:cubicBezTo>
                      <a:cubicBezTo>
                        <a:pt x="384810" y="69846"/>
                        <a:pt x="387667" y="29206"/>
                        <a:pt x="384810" y="12061"/>
                      </a:cubicBezTo>
                      <a:cubicBezTo>
                        <a:pt x="381953" y="-5084"/>
                        <a:pt x="368141" y="-322"/>
                        <a:pt x="354330"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34" name="Freeform 387">
                  <a:extLst>
                    <a:ext uri="{FF2B5EF4-FFF2-40B4-BE49-F238E27FC236}">
                      <a16:creationId xmlns:a16="http://schemas.microsoft.com/office/drawing/2014/main" id="{9E5D1AE5-7C18-4459-AE5C-051253A37BD7}"/>
                    </a:ext>
                  </a:extLst>
                </p:cNvPr>
                <p:cNvSpPr/>
                <p:nvPr/>
              </p:nvSpPr>
              <p:spPr>
                <a:xfrm rot="214952">
                  <a:off x="2959579" y="1948897"/>
                  <a:ext cx="164519"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nvGrpSpPr>
              <p:cNvPr id="57385" name="Group 381">
                <a:extLst>
                  <a:ext uri="{FF2B5EF4-FFF2-40B4-BE49-F238E27FC236}">
                    <a16:creationId xmlns:a16="http://schemas.microsoft.com/office/drawing/2014/main" id="{7025B019-655B-4E8B-A1C4-CD8C8179D87C}"/>
                  </a:ext>
                </a:extLst>
              </p:cNvPr>
              <p:cNvGrpSpPr>
                <a:grpSpLocks/>
              </p:cNvGrpSpPr>
              <p:nvPr/>
            </p:nvGrpSpPr>
            <p:grpSpPr bwMode="auto">
              <a:xfrm>
                <a:off x="5220072" y="4581127"/>
                <a:ext cx="307978" cy="345834"/>
                <a:chOff x="2816242" y="1931038"/>
                <a:chExt cx="307978" cy="345834"/>
              </a:xfrm>
            </p:grpSpPr>
            <p:sp>
              <p:nvSpPr>
                <p:cNvPr id="419" name="Flowchart: Magnetic Disk 382">
                  <a:extLst>
                    <a:ext uri="{FF2B5EF4-FFF2-40B4-BE49-F238E27FC236}">
                      <a16:creationId xmlns:a16="http://schemas.microsoft.com/office/drawing/2014/main" id="{FDC4813D-7BC8-408F-AF22-645CAEC304DE}"/>
                    </a:ext>
                  </a:extLst>
                </p:cNvPr>
                <p:cNvSpPr/>
                <p:nvPr/>
              </p:nvSpPr>
              <p:spPr>
                <a:xfrm rot="17682308">
                  <a:off x="2848390" y="1998042"/>
                  <a:ext cx="315065" cy="212908"/>
                </a:xfrm>
                <a:prstGeom prst="flowChartMagneticDisk">
                  <a:avLst/>
                </a:prstGeom>
                <a:solidFill>
                  <a:srgbClr val="FFFF66"/>
                </a:solidFill>
                <a:ln w="25400" cap="flat" cmpd="sng" algn="ctr">
                  <a:solidFill>
                    <a:srgbClr val="FFC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20" name="Freeform 383">
                  <a:extLst>
                    <a:ext uri="{FF2B5EF4-FFF2-40B4-BE49-F238E27FC236}">
                      <a16:creationId xmlns:a16="http://schemas.microsoft.com/office/drawing/2014/main" id="{7EC598B2-395F-4037-B1FF-6D52DA777B8B}"/>
                    </a:ext>
                  </a:extLst>
                </p:cNvPr>
                <p:cNvSpPr/>
                <p:nvPr/>
              </p:nvSpPr>
              <p:spPr>
                <a:xfrm>
                  <a:off x="2816242" y="1931501"/>
                  <a:ext cx="259360" cy="332460"/>
                </a:xfrm>
                <a:custGeom>
                  <a:avLst/>
                  <a:gdLst>
                    <a:gd name="connsiteX0" fmla="*/ 0 w 385816"/>
                    <a:gd name="connsiteY0" fmla="*/ 269236 h 333820"/>
                    <a:gd name="connsiteX1" fmla="*/ 51435 w 385816"/>
                    <a:gd name="connsiteY1" fmla="*/ 326386 h 333820"/>
                    <a:gd name="connsiteX2" fmla="*/ 146685 w 385816"/>
                    <a:gd name="connsiteY2" fmla="*/ 332101 h 333820"/>
                    <a:gd name="connsiteX3" fmla="*/ 222885 w 385816"/>
                    <a:gd name="connsiteY3" fmla="*/ 316861 h 333820"/>
                    <a:gd name="connsiteX4" fmla="*/ 304800 w 385816"/>
                    <a:gd name="connsiteY4" fmla="*/ 236851 h 333820"/>
                    <a:gd name="connsiteX5" fmla="*/ 371475 w 385816"/>
                    <a:gd name="connsiteY5" fmla="*/ 107311 h 333820"/>
                    <a:gd name="connsiteX6" fmla="*/ 384810 w 385816"/>
                    <a:gd name="connsiteY6" fmla="*/ 12061 h 333820"/>
                    <a:gd name="connsiteX7" fmla="*/ 354330 w 385816"/>
                    <a:gd name="connsiteY7" fmla="*/ 4441 h 333820"/>
                    <a:gd name="connsiteX0" fmla="*/ 0 w 334381"/>
                    <a:gd name="connsiteY0" fmla="*/ 326386 h 333820"/>
                    <a:gd name="connsiteX1" fmla="*/ 95250 w 334381"/>
                    <a:gd name="connsiteY1" fmla="*/ 332101 h 333820"/>
                    <a:gd name="connsiteX2" fmla="*/ 171450 w 334381"/>
                    <a:gd name="connsiteY2" fmla="*/ 316861 h 333820"/>
                    <a:gd name="connsiteX3" fmla="*/ 253365 w 334381"/>
                    <a:gd name="connsiteY3" fmla="*/ 236851 h 333820"/>
                    <a:gd name="connsiteX4" fmla="*/ 320040 w 334381"/>
                    <a:gd name="connsiteY4" fmla="*/ 107311 h 333820"/>
                    <a:gd name="connsiteX5" fmla="*/ 333375 w 334381"/>
                    <a:gd name="connsiteY5" fmla="*/ 12061 h 333820"/>
                    <a:gd name="connsiteX6" fmla="*/ 302895 w 334381"/>
                    <a:gd name="connsiteY6" fmla="*/ 4441 h 333820"/>
                    <a:gd name="connsiteX0" fmla="*/ 0 w 239131"/>
                    <a:gd name="connsiteY0" fmla="*/ 332101 h 332101"/>
                    <a:gd name="connsiteX1" fmla="*/ 76200 w 239131"/>
                    <a:gd name="connsiteY1" fmla="*/ 316861 h 332101"/>
                    <a:gd name="connsiteX2" fmla="*/ 158115 w 239131"/>
                    <a:gd name="connsiteY2" fmla="*/ 236851 h 332101"/>
                    <a:gd name="connsiteX3" fmla="*/ 224790 w 239131"/>
                    <a:gd name="connsiteY3" fmla="*/ 107311 h 332101"/>
                    <a:gd name="connsiteX4" fmla="*/ 238125 w 239131"/>
                    <a:gd name="connsiteY4" fmla="*/ 12061 h 332101"/>
                    <a:gd name="connsiteX5" fmla="*/ 207645 w 239131"/>
                    <a:gd name="connsiteY5" fmla="*/ 4441 h 33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131" h="332101">
                      <a:moveTo>
                        <a:pt x="0" y="332101"/>
                      </a:moveTo>
                      <a:cubicBezTo>
                        <a:pt x="28575" y="330514"/>
                        <a:pt x="49848" y="332736"/>
                        <a:pt x="76200" y="316861"/>
                      </a:cubicBezTo>
                      <a:cubicBezTo>
                        <a:pt x="102553" y="300986"/>
                        <a:pt x="133350" y="271776"/>
                        <a:pt x="158115" y="236851"/>
                      </a:cubicBezTo>
                      <a:cubicBezTo>
                        <a:pt x="182880" y="201926"/>
                        <a:pt x="211455" y="144776"/>
                        <a:pt x="224790" y="107311"/>
                      </a:cubicBezTo>
                      <a:cubicBezTo>
                        <a:pt x="238125" y="69846"/>
                        <a:pt x="240982" y="29206"/>
                        <a:pt x="238125" y="12061"/>
                      </a:cubicBezTo>
                      <a:cubicBezTo>
                        <a:pt x="235268" y="-5084"/>
                        <a:pt x="221456" y="-322"/>
                        <a:pt x="207645" y="4441"/>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sp>
              <p:nvSpPr>
                <p:cNvPr id="427" name="Freeform 384">
                  <a:extLst>
                    <a:ext uri="{FF2B5EF4-FFF2-40B4-BE49-F238E27FC236}">
                      <a16:creationId xmlns:a16="http://schemas.microsoft.com/office/drawing/2014/main" id="{B7EB96C5-6A69-41DC-A571-D7D07BBF8D83}"/>
                    </a:ext>
                  </a:extLst>
                </p:cNvPr>
                <p:cNvSpPr/>
                <p:nvPr/>
              </p:nvSpPr>
              <p:spPr>
                <a:xfrm rot="214952">
                  <a:off x="2959471" y="1948897"/>
                  <a:ext cx="164519" cy="328594"/>
                </a:xfrm>
                <a:custGeom>
                  <a:avLst/>
                  <a:gdLst>
                    <a:gd name="connsiteX0" fmla="*/ 0 w 126808"/>
                    <a:gd name="connsiteY0" fmla="*/ 257450 h 257450"/>
                    <a:gd name="connsiteX1" fmla="*/ 57150 w 126808"/>
                    <a:gd name="connsiteY1" fmla="*/ 215540 h 257450"/>
                    <a:gd name="connsiteX2" fmla="*/ 118110 w 126808"/>
                    <a:gd name="connsiteY2" fmla="*/ 74570 h 257450"/>
                    <a:gd name="connsiteX3" fmla="*/ 123825 w 126808"/>
                    <a:gd name="connsiteY3" fmla="*/ 2180 h 257450"/>
                    <a:gd name="connsiteX4" fmla="*/ 93345 w 126808"/>
                    <a:gd name="connsiteY4" fmla="*/ 17420 h 257450"/>
                    <a:gd name="connsiteX0" fmla="*/ 0 w 166813"/>
                    <a:gd name="connsiteY0" fmla="*/ 327054 h 327054"/>
                    <a:gd name="connsiteX1" fmla="*/ 97155 w 166813"/>
                    <a:gd name="connsiteY1" fmla="*/ 215540 h 327054"/>
                    <a:gd name="connsiteX2" fmla="*/ 158115 w 166813"/>
                    <a:gd name="connsiteY2" fmla="*/ 74570 h 327054"/>
                    <a:gd name="connsiteX3" fmla="*/ 163830 w 166813"/>
                    <a:gd name="connsiteY3" fmla="*/ 2180 h 327054"/>
                    <a:gd name="connsiteX4" fmla="*/ 133350 w 166813"/>
                    <a:gd name="connsiteY4" fmla="*/ 17420 h 327054"/>
                    <a:gd name="connsiteX0" fmla="*/ 0 w 166813"/>
                    <a:gd name="connsiteY0" fmla="*/ 327054 h 331152"/>
                    <a:gd name="connsiteX1" fmla="*/ 34291 w 166813"/>
                    <a:gd name="connsiteY1" fmla="*/ 322642 h 331152"/>
                    <a:gd name="connsiteX2" fmla="*/ 97155 w 166813"/>
                    <a:gd name="connsiteY2" fmla="*/ 215540 h 331152"/>
                    <a:gd name="connsiteX3" fmla="*/ 158115 w 166813"/>
                    <a:gd name="connsiteY3" fmla="*/ 74570 h 331152"/>
                    <a:gd name="connsiteX4" fmla="*/ 163830 w 166813"/>
                    <a:gd name="connsiteY4" fmla="*/ 2180 h 331152"/>
                    <a:gd name="connsiteX5" fmla="*/ 133350 w 166813"/>
                    <a:gd name="connsiteY5" fmla="*/ 17420 h 331152"/>
                    <a:gd name="connsiteX0" fmla="*/ 0 w 168718"/>
                    <a:gd name="connsiteY0" fmla="*/ 303242 h 327405"/>
                    <a:gd name="connsiteX1" fmla="*/ 36196 w 168718"/>
                    <a:gd name="connsiteY1" fmla="*/ 322642 h 327405"/>
                    <a:gd name="connsiteX2" fmla="*/ 99060 w 168718"/>
                    <a:gd name="connsiteY2" fmla="*/ 215540 h 327405"/>
                    <a:gd name="connsiteX3" fmla="*/ 160020 w 168718"/>
                    <a:gd name="connsiteY3" fmla="*/ 74570 h 327405"/>
                    <a:gd name="connsiteX4" fmla="*/ 165735 w 168718"/>
                    <a:gd name="connsiteY4" fmla="*/ 2180 h 327405"/>
                    <a:gd name="connsiteX5" fmla="*/ 135255 w 168718"/>
                    <a:gd name="connsiteY5" fmla="*/ 17420 h 327405"/>
                    <a:gd name="connsiteX0" fmla="*/ 0 w 168718"/>
                    <a:gd name="connsiteY0" fmla="*/ 303242 h 320822"/>
                    <a:gd name="connsiteX1" fmla="*/ 24766 w 168718"/>
                    <a:gd name="connsiteY1" fmla="*/ 315315 h 320822"/>
                    <a:gd name="connsiteX2" fmla="*/ 99060 w 168718"/>
                    <a:gd name="connsiteY2" fmla="*/ 215540 h 320822"/>
                    <a:gd name="connsiteX3" fmla="*/ 160020 w 168718"/>
                    <a:gd name="connsiteY3" fmla="*/ 74570 h 320822"/>
                    <a:gd name="connsiteX4" fmla="*/ 165735 w 168718"/>
                    <a:gd name="connsiteY4" fmla="*/ 2180 h 320822"/>
                    <a:gd name="connsiteX5" fmla="*/ 135255 w 168718"/>
                    <a:gd name="connsiteY5" fmla="*/ 17420 h 320822"/>
                    <a:gd name="connsiteX0" fmla="*/ 0 w 168852"/>
                    <a:gd name="connsiteY0" fmla="*/ 305202 h 322782"/>
                    <a:gd name="connsiteX1" fmla="*/ 24766 w 168852"/>
                    <a:gd name="connsiteY1" fmla="*/ 317275 h 322782"/>
                    <a:gd name="connsiteX2" fmla="*/ 99060 w 168852"/>
                    <a:gd name="connsiteY2" fmla="*/ 217500 h 322782"/>
                    <a:gd name="connsiteX3" fmla="*/ 160020 w 168852"/>
                    <a:gd name="connsiteY3" fmla="*/ 76530 h 322782"/>
                    <a:gd name="connsiteX4" fmla="*/ 165735 w 168852"/>
                    <a:gd name="connsiteY4" fmla="*/ 4140 h 322782"/>
                    <a:gd name="connsiteX5" fmla="*/ 133350 w 168852"/>
                    <a:gd name="connsiteY5" fmla="*/ 8390 h 322782"/>
                    <a:gd name="connsiteX0" fmla="*/ 0 w 164918"/>
                    <a:gd name="connsiteY0" fmla="*/ 297741 h 315321"/>
                    <a:gd name="connsiteX1" fmla="*/ 24766 w 164918"/>
                    <a:gd name="connsiteY1" fmla="*/ 309814 h 315321"/>
                    <a:gd name="connsiteX2" fmla="*/ 99060 w 164918"/>
                    <a:gd name="connsiteY2" fmla="*/ 210039 h 315321"/>
                    <a:gd name="connsiteX3" fmla="*/ 160020 w 164918"/>
                    <a:gd name="connsiteY3" fmla="*/ 69069 h 315321"/>
                    <a:gd name="connsiteX4" fmla="*/ 158115 w 164918"/>
                    <a:gd name="connsiteY4" fmla="*/ 7669 h 315321"/>
                    <a:gd name="connsiteX5" fmla="*/ 133350 w 164918"/>
                    <a:gd name="connsiteY5" fmla="*/ 929 h 31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18" h="315321">
                      <a:moveTo>
                        <a:pt x="0" y="297741"/>
                      </a:moveTo>
                      <a:cubicBezTo>
                        <a:pt x="5398" y="293648"/>
                        <a:pt x="8574" y="328400"/>
                        <a:pt x="24766" y="309814"/>
                      </a:cubicBezTo>
                      <a:cubicBezTo>
                        <a:pt x="40958" y="291228"/>
                        <a:pt x="76518" y="250163"/>
                        <a:pt x="99060" y="210039"/>
                      </a:cubicBezTo>
                      <a:cubicBezTo>
                        <a:pt x="121602" y="169915"/>
                        <a:pt x="150178" y="102797"/>
                        <a:pt x="160020" y="69069"/>
                      </a:cubicBezTo>
                      <a:cubicBezTo>
                        <a:pt x="169863" y="35341"/>
                        <a:pt x="162560" y="19026"/>
                        <a:pt x="158115" y="7669"/>
                      </a:cubicBezTo>
                      <a:cubicBezTo>
                        <a:pt x="153670" y="-3688"/>
                        <a:pt x="133350" y="929"/>
                        <a:pt x="133350" y="929"/>
                      </a:cubicBezTo>
                    </a:path>
                  </a:pathLst>
                </a:cu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sz="1400" kern="0">
                    <a:solidFill>
                      <a:prstClr val="white"/>
                    </a:solidFill>
                    <a:latin typeface="Calibri"/>
                  </a:endParaRPr>
                </a:p>
              </p:txBody>
            </p:sp>
          </p:grpSp>
        </p:grpSp>
      </p:grpSp>
      <p:sp>
        <p:nvSpPr>
          <p:cNvPr id="339" name="TextBox 2088">
            <a:extLst>
              <a:ext uri="{FF2B5EF4-FFF2-40B4-BE49-F238E27FC236}">
                <a16:creationId xmlns:a16="http://schemas.microsoft.com/office/drawing/2014/main" id="{B66741A0-5767-4746-9E2D-00574CD8F2F0}"/>
              </a:ext>
            </a:extLst>
          </p:cNvPr>
          <p:cNvSpPr txBox="1"/>
          <p:nvPr/>
        </p:nvSpPr>
        <p:spPr>
          <a:xfrm>
            <a:off x="3276601" y="3352801"/>
            <a:ext cx="1216025" cy="576263"/>
          </a:xfrm>
          <a:prstGeom prst="rect">
            <a:avLst/>
          </a:prstGeom>
          <a:noFill/>
        </p:spPr>
        <p:txBody>
          <a:bodyPr>
            <a:spAutoFit/>
          </a:bodyPr>
          <a:lstStyle/>
          <a:p>
            <a:pPr algn="ctr" fontAlgn="auto">
              <a:spcBef>
                <a:spcPts val="0"/>
              </a:spcBef>
              <a:spcAft>
                <a:spcPts val="0"/>
              </a:spcAft>
              <a:defRPr/>
            </a:pPr>
            <a:r>
              <a:rPr lang="cs-CZ" sz="1050" b="1" kern="0" dirty="0">
                <a:solidFill>
                  <a:prstClr val="black"/>
                </a:solidFill>
                <a:latin typeface="Calibri"/>
              </a:rPr>
              <a:t>Expozice vnějšímu prostředí</a:t>
            </a:r>
            <a:endParaRPr lang="en-US" sz="1050" b="1" kern="0" dirty="0">
              <a:solidFill>
                <a:prstClr val="black"/>
              </a:solidFill>
              <a:latin typeface="Calibri"/>
            </a:endParaRPr>
          </a:p>
          <a:p>
            <a:pPr algn="ctr" fontAlgn="auto">
              <a:spcBef>
                <a:spcPts val="0"/>
              </a:spcBef>
              <a:spcAft>
                <a:spcPts val="0"/>
              </a:spcAft>
              <a:defRPr/>
            </a:pPr>
            <a:r>
              <a:rPr lang="en-US" sz="1050" b="1" kern="0" dirty="0">
                <a:solidFill>
                  <a:prstClr val="black"/>
                </a:solidFill>
                <a:latin typeface="Calibri"/>
              </a:rPr>
              <a:t>(</a:t>
            </a:r>
            <a:r>
              <a:rPr lang="en-US" sz="1050" b="1" kern="0" dirty="0" err="1">
                <a:solidFill>
                  <a:prstClr val="black"/>
                </a:solidFill>
                <a:latin typeface="Calibri"/>
              </a:rPr>
              <a:t>xenoestrogen</a:t>
            </a:r>
            <a:r>
              <a:rPr lang="cs-CZ" sz="1050" b="1" kern="0" dirty="0">
                <a:solidFill>
                  <a:prstClr val="black"/>
                </a:solidFill>
                <a:latin typeface="Calibri"/>
              </a:rPr>
              <a:t>y</a:t>
            </a:r>
            <a:r>
              <a:rPr lang="en-US" sz="1050" b="1" kern="0" dirty="0">
                <a:solidFill>
                  <a:prstClr val="black"/>
                </a:solidFill>
                <a:latin typeface="Calibri"/>
              </a:rPr>
              <a:t>)</a:t>
            </a:r>
          </a:p>
        </p:txBody>
      </p:sp>
      <p:sp>
        <p:nvSpPr>
          <p:cNvPr id="340" name="TextBox 420">
            <a:extLst>
              <a:ext uri="{FF2B5EF4-FFF2-40B4-BE49-F238E27FC236}">
                <a16:creationId xmlns:a16="http://schemas.microsoft.com/office/drawing/2014/main" id="{0B779DEC-8222-4141-948D-391325C7D3A1}"/>
              </a:ext>
            </a:extLst>
          </p:cNvPr>
          <p:cNvSpPr txBox="1"/>
          <p:nvPr/>
        </p:nvSpPr>
        <p:spPr>
          <a:xfrm>
            <a:off x="2787651" y="1257300"/>
            <a:ext cx="1800225" cy="338138"/>
          </a:xfrm>
          <a:prstGeom prst="rect">
            <a:avLst/>
          </a:prstGeom>
          <a:noFill/>
        </p:spPr>
        <p:txBody>
          <a:bodyPr>
            <a:spAutoFit/>
          </a:bodyPr>
          <a:lstStyle/>
          <a:p>
            <a:pPr fontAlgn="auto">
              <a:spcBef>
                <a:spcPts val="0"/>
              </a:spcBef>
              <a:spcAft>
                <a:spcPts val="0"/>
              </a:spcAft>
              <a:defRPr/>
            </a:pPr>
            <a:r>
              <a:rPr lang="cs-CZ" sz="1600" b="1" kern="0" dirty="0">
                <a:solidFill>
                  <a:prstClr val="black"/>
                </a:solidFill>
                <a:latin typeface="Calibri"/>
              </a:rPr>
              <a:t>Vyvíjející se tkáň</a:t>
            </a:r>
            <a:endParaRPr lang="en-US" sz="1600" b="1" kern="0" dirty="0">
              <a:solidFill>
                <a:prstClr val="black"/>
              </a:solidFill>
              <a:latin typeface="Calibri"/>
            </a:endParaRPr>
          </a:p>
        </p:txBody>
      </p:sp>
      <p:sp>
        <p:nvSpPr>
          <p:cNvPr id="341" name="TextBox 421">
            <a:extLst>
              <a:ext uri="{FF2B5EF4-FFF2-40B4-BE49-F238E27FC236}">
                <a16:creationId xmlns:a16="http://schemas.microsoft.com/office/drawing/2014/main" id="{52074481-8D7D-4B6E-92C0-8671122C917D}"/>
              </a:ext>
            </a:extLst>
          </p:cNvPr>
          <p:cNvSpPr txBox="1"/>
          <p:nvPr/>
        </p:nvSpPr>
        <p:spPr>
          <a:xfrm>
            <a:off x="7948614" y="1203325"/>
            <a:ext cx="1800225" cy="338138"/>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Dospělá tkáň</a:t>
            </a:r>
            <a:endParaRPr lang="en-US" sz="1600" b="1" kern="0" dirty="0">
              <a:solidFill>
                <a:prstClr val="black"/>
              </a:solidFill>
              <a:latin typeface="Calibri"/>
            </a:endParaRPr>
          </a:p>
        </p:txBody>
      </p:sp>
      <p:sp>
        <p:nvSpPr>
          <p:cNvPr id="342" name="TextBox 422">
            <a:extLst>
              <a:ext uri="{FF2B5EF4-FFF2-40B4-BE49-F238E27FC236}">
                <a16:creationId xmlns:a16="http://schemas.microsoft.com/office/drawing/2014/main" id="{09B582A4-3ADC-4841-8189-F60EED3F5A1B}"/>
              </a:ext>
            </a:extLst>
          </p:cNvPr>
          <p:cNvSpPr txBox="1"/>
          <p:nvPr/>
        </p:nvSpPr>
        <p:spPr>
          <a:xfrm>
            <a:off x="4997450" y="1916114"/>
            <a:ext cx="1143000" cy="585787"/>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Endogenní hormony</a:t>
            </a:r>
            <a:endParaRPr lang="en-US" sz="1600" b="1" kern="0" dirty="0">
              <a:solidFill>
                <a:prstClr val="black"/>
              </a:solidFill>
              <a:latin typeface="Calibri"/>
            </a:endParaRPr>
          </a:p>
        </p:txBody>
      </p:sp>
      <p:sp>
        <p:nvSpPr>
          <p:cNvPr id="368" name="TextBox 423">
            <a:extLst>
              <a:ext uri="{FF2B5EF4-FFF2-40B4-BE49-F238E27FC236}">
                <a16:creationId xmlns:a16="http://schemas.microsoft.com/office/drawing/2014/main" id="{55E299C9-3E6D-4867-9EC5-92FAC012C5C9}"/>
              </a:ext>
            </a:extLst>
          </p:cNvPr>
          <p:cNvSpPr txBox="1"/>
          <p:nvPr/>
        </p:nvSpPr>
        <p:spPr>
          <a:xfrm>
            <a:off x="5018088" y="4946650"/>
            <a:ext cx="1143000" cy="585788"/>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Endogenní hormony</a:t>
            </a:r>
            <a:endParaRPr lang="en-US" sz="1600" b="1" kern="0" dirty="0">
              <a:solidFill>
                <a:prstClr val="black"/>
              </a:solidFill>
              <a:latin typeface="Calibri"/>
            </a:endParaRPr>
          </a:p>
        </p:txBody>
      </p:sp>
      <p:sp>
        <p:nvSpPr>
          <p:cNvPr id="369" name="TextBox 424">
            <a:extLst>
              <a:ext uri="{FF2B5EF4-FFF2-40B4-BE49-F238E27FC236}">
                <a16:creationId xmlns:a16="http://schemas.microsoft.com/office/drawing/2014/main" id="{23BC53A3-E480-49F7-8D59-CD127CCFF757}"/>
              </a:ext>
            </a:extLst>
          </p:cNvPr>
          <p:cNvSpPr txBox="1"/>
          <p:nvPr/>
        </p:nvSpPr>
        <p:spPr>
          <a:xfrm>
            <a:off x="4997450" y="2670176"/>
            <a:ext cx="1143000" cy="830263"/>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Žádné hormony</a:t>
            </a:r>
          </a:p>
          <a:p>
            <a:pPr algn="ctr" fontAlgn="auto">
              <a:spcBef>
                <a:spcPts val="0"/>
              </a:spcBef>
              <a:spcAft>
                <a:spcPts val="0"/>
              </a:spcAft>
              <a:defRPr/>
            </a:pPr>
            <a:r>
              <a:rPr lang="cs-CZ" sz="1600" b="1" kern="0" dirty="0">
                <a:solidFill>
                  <a:prstClr val="black"/>
                </a:solidFill>
                <a:latin typeface="Calibri"/>
              </a:rPr>
              <a:t>(kastrace)</a:t>
            </a:r>
            <a:endParaRPr lang="en-US" sz="1600" b="1" kern="0" dirty="0">
              <a:solidFill>
                <a:prstClr val="black"/>
              </a:solidFill>
              <a:latin typeface="Calibri"/>
            </a:endParaRPr>
          </a:p>
        </p:txBody>
      </p:sp>
      <p:sp>
        <p:nvSpPr>
          <p:cNvPr id="372" name="TextBox 425">
            <a:extLst>
              <a:ext uri="{FF2B5EF4-FFF2-40B4-BE49-F238E27FC236}">
                <a16:creationId xmlns:a16="http://schemas.microsoft.com/office/drawing/2014/main" id="{D7C6B295-B035-40FA-91DF-FD8FE843146D}"/>
              </a:ext>
            </a:extLst>
          </p:cNvPr>
          <p:cNvSpPr txBox="1"/>
          <p:nvPr/>
        </p:nvSpPr>
        <p:spPr>
          <a:xfrm>
            <a:off x="5018088" y="4005263"/>
            <a:ext cx="1143000" cy="830262"/>
          </a:xfrm>
          <a:prstGeom prst="rect">
            <a:avLst/>
          </a:prstGeom>
          <a:noFill/>
        </p:spPr>
        <p:txBody>
          <a:bodyPr>
            <a:spAutoFit/>
          </a:bodyPr>
          <a:lstStyle/>
          <a:p>
            <a:pPr algn="ctr" fontAlgn="auto">
              <a:spcBef>
                <a:spcPts val="0"/>
              </a:spcBef>
              <a:spcAft>
                <a:spcPts val="0"/>
              </a:spcAft>
              <a:defRPr/>
            </a:pPr>
            <a:r>
              <a:rPr lang="cs-CZ" sz="1600" b="1" kern="0" dirty="0">
                <a:solidFill>
                  <a:prstClr val="black"/>
                </a:solidFill>
                <a:latin typeface="Calibri"/>
              </a:rPr>
              <a:t>Žádné hormony (kastrace)</a:t>
            </a:r>
            <a:endParaRPr lang="en-US" sz="1600" b="1" kern="0" dirty="0">
              <a:solidFill>
                <a:prstClr val="black"/>
              </a:solidFill>
              <a:latin typeface="Calibri"/>
            </a:endParaRPr>
          </a:p>
        </p:txBody>
      </p:sp>
      <p:sp>
        <p:nvSpPr>
          <p:cNvPr id="373" name="TextBox 427">
            <a:extLst>
              <a:ext uri="{FF2B5EF4-FFF2-40B4-BE49-F238E27FC236}">
                <a16:creationId xmlns:a16="http://schemas.microsoft.com/office/drawing/2014/main" id="{D51589D8-5013-43A6-B185-08D020192A1E}"/>
              </a:ext>
            </a:extLst>
          </p:cNvPr>
          <p:cNvSpPr txBox="1"/>
          <p:nvPr/>
        </p:nvSpPr>
        <p:spPr>
          <a:xfrm>
            <a:off x="7518401" y="2276475"/>
            <a:ext cx="2176463" cy="431800"/>
          </a:xfrm>
          <a:prstGeom prst="rect">
            <a:avLst/>
          </a:prstGeom>
          <a:noFill/>
        </p:spPr>
        <p:txBody>
          <a:bodyPr>
            <a:spAutoFit/>
          </a:bodyPr>
          <a:lstStyle/>
          <a:p>
            <a:pPr algn="ctr" fontAlgn="auto">
              <a:spcBef>
                <a:spcPts val="0"/>
              </a:spcBef>
              <a:spcAft>
                <a:spcPts val="0"/>
              </a:spcAft>
              <a:defRPr/>
            </a:pPr>
            <a:r>
              <a:rPr lang="cs-CZ" sz="1050" b="1" kern="0" dirty="0">
                <a:solidFill>
                  <a:prstClr val="black"/>
                </a:solidFill>
                <a:latin typeface="Calibri"/>
              </a:rPr>
              <a:t>Normální vzorec DNA methylace a genové exprese</a:t>
            </a:r>
            <a:endParaRPr lang="en-US" sz="1050" b="1" kern="0" dirty="0">
              <a:solidFill>
                <a:prstClr val="black"/>
              </a:solidFill>
              <a:latin typeface="Calibri"/>
            </a:endParaRPr>
          </a:p>
        </p:txBody>
      </p:sp>
      <p:sp>
        <p:nvSpPr>
          <p:cNvPr id="378" name="TextBox 428">
            <a:extLst>
              <a:ext uri="{FF2B5EF4-FFF2-40B4-BE49-F238E27FC236}">
                <a16:creationId xmlns:a16="http://schemas.microsoft.com/office/drawing/2014/main" id="{ED50FBE8-850D-494F-98E1-9EE03A025F30}"/>
              </a:ext>
            </a:extLst>
          </p:cNvPr>
          <p:cNvSpPr txBox="1"/>
          <p:nvPr/>
        </p:nvSpPr>
        <p:spPr>
          <a:xfrm>
            <a:off x="7299325" y="3559175"/>
            <a:ext cx="2235200" cy="431800"/>
          </a:xfrm>
          <a:prstGeom prst="rect">
            <a:avLst/>
          </a:prstGeom>
          <a:noFill/>
        </p:spPr>
        <p:txBody>
          <a:bodyPr>
            <a:spAutoFit/>
          </a:bodyPr>
          <a:lstStyle/>
          <a:p>
            <a:pPr algn="ctr" fontAlgn="auto">
              <a:spcBef>
                <a:spcPts val="0"/>
              </a:spcBef>
              <a:spcAft>
                <a:spcPts val="0"/>
              </a:spcAft>
              <a:defRPr/>
            </a:pPr>
            <a:r>
              <a:rPr lang="cs-CZ" sz="1050" b="1" kern="0" dirty="0">
                <a:solidFill>
                  <a:prstClr val="black"/>
                </a:solidFill>
                <a:latin typeface="Calibri"/>
              </a:rPr>
              <a:t>Hypermethylace </a:t>
            </a:r>
            <a:r>
              <a:rPr lang="en-US" sz="1050" b="1" kern="0" dirty="0">
                <a:solidFill>
                  <a:prstClr val="black"/>
                </a:solidFill>
                <a:latin typeface="Calibri"/>
              </a:rPr>
              <a:t>(</a:t>
            </a:r>
            <a:r>
              <a:rPr lang="cs-CZ" sz="1050" b="1" kern="0" dirty="0">
                <a:solidFill>
                  <a:prstClr val="black"/>
                </a:solidFill>
                <a:latin typeface="Calibri"/>
              </a:rPr>
              <a:t>na </a:t>
            </a:r>
            <a:r>
              <a:rPr lang="en-US" sz="1050" b="1" kern="0" dirty="0" err="1">
                <a:solidFill>
                  <a:prstClr val="black"/>
                </a:solidFill>
                <a:latin typeface="Calibri"/>
              </a:rPr>
              <a:t>hormon</a:t>
            </a:r>
            <a:r>
              <a:rPr lang="cs-CZ" sz="1050" b="1" kern="0" dirty="0">
                <a:solidFill>
                  <a:prstClr val="black"/>
                </a:solidFill>
                <a:latin typeface="Calibri"/>
              </a:rPr>
              <a:t>y necitlivé</a:t>
            </a:r>
            <a:r>
              <a:rPr lang="en-US" sz="1050" b="1" kern="0" dirty="0">
                <a:solidFill>
                  <a:prstClr val="black"/>
                </a:solidFill>
                <a:latin typeface="Calibri"/>
              </a:rPr>
              <a:t>)</a:t>
            </a:r>
          </a:p>
        </p:txBody>
      </p:sp>
      <p:sp>
        <p:nvSpPr>
          <p:cNvPr id="379" name="TextBox 429">
            <a:extLst>
              <a:ext uri="{FF2B5EF4-FFF2-40B4-BE49-F238E27FC236}">
                <a16:creationId xmlns:a16="http://schemas.microsoft.com/office/drawing/2014/main" id="{44B02198-42E9-49E5-9A5C-0AF834C7364C}"/>
              </a:ext>
            </a:extLst>
          </p:cNvPr>
          <p:cNvSpPr txBox="1"/>
          <p:nvPr/>
        </p:nvSpPr>
        <p:spPr>
          <a:xfrm>
            <a:off x="7404100" y="4697413"/>
            <a:ext cx="2236788" cy="431800"/>
          </a:xfrm>
          <a:prstGeom prst="rect">
            <a:avLst/>
          </a:prstGeom>
          <a:noFill/>
        </p:spPr>
        <p:txBody>
          <a:bodyPr>
            <a:spAutoFit/>
          </a:bodyPr>
          <a:lstStyle/>
          <a:p>
            <a:pPr algn="ctr" fontAlgn="auto">
              <a:spcBef>
                <a:spcPts val="0"/>
              </a:spcBef>
              <a:spcAft>
                <a:spcPts val="0"/>
              </a:spcAft>
              <a:defRPr/>
            </a:pPr>
            <a:r>
              <a:rPr lang="en-US" sz="1050" b="1" kern="0" dirty="0" err="1">
                <a:solidFill>
                  <a:schemeClr val="bg1"/>
                </a:solidFill>
                <a:latin typeface="Calibri"/>
              </a:rPr>
              <a:t>Hypermethyla</a:t>
            </a:r>
            <a:r>
              <a:rPr lang="cs-CZ" sz="1050" b="1" kern="0" dirty="0">
                <a:solidFill>
                  <a:schemeClr val="bg1"/>
                </a:solidFill>
                <a:latin typeface="Calibri"/>
              </a:rPr>
              <a:t>c</a:t>
            </a:r>
            <a:r>
              <a:rPr lang="en-US" sz="1050" b="1" kern="0" dirty="0">
                <a:solidFill>
                  <a:schemeClr val="bg1"/>
                </a:solidFill>
                <a:latin typeface="Calibri"/>
              </a:rPr>
              <a:t>e (</a:t>
            </a:r>
            <a:r>
              <a:rPr lang="cs-CZ" sz="1050" b="1" kern="0" dirty="0">
                <a:solidFill>
                  <a:schemeClr val="bg1"/>
                </a:solidFill>
                <a:latin typeface="Calibri"/>
              </a:rPr>
              <a:t>na hormony necitlivé</a:t>
            </a:r>
            <a:r>
              <a:rPr lang="en-US" sz="1050" b="1" kern="0" dirty="0">
                <a:solidFill>
                  <a:schemeClr val="bg1"/>
                </a:solidFill>
                <a:latin typeface="Calibri"/>
              </a:rPr>
              <a:t>)</a:t>
            </a:r>
          </a:p>
        </p:txBody>
      </p:sp>
      <p:sp>
        <p:nvSpPr>
          <p:cNvPr id="391" name="TextBox 430">
            <a:extLst>
              <a:ext uri="{FF2B5EF4-FFF2-40B4-BE49-F238E27FC236}">
                <a16:creationId xmlns:a16="http://schemas.microsoft.com/office/drawing/2014/main" id="{577917BB-B777-4BA1-87BC-240E280DBD0C}"/>
              </a:ext>
            </a:extLst>
          </p:cNvPr>
          <p:cNvSpPr txBox="1"/>
          <p:nvPr/>
        </p:nvSpPr>
        <p:spPr>
          <a:xfrm>
            <a:off x="6953250" y="5749926"/>
            <a:ext cx="2382838" cy="415925"/>
          </a:xfrm>
          <a:prstGeom prst="rect">
            <a:avLst/>
          </a:prstGeom>
          <a:noFill/>
        </p:spPr>
        <p:txBody>
          <a:bodyPr>
            <a:spAutoFit/>
          </a:bodyPr>
          <a:lstStyle/>
          <a:p>
            <a:pPr algn="ctr" fontAlgn="auto">
              <a:spcBef>
                <a:spcPts val="0"/>
              </a:spcBef>
              <a:spcAft>
                <a:spcPts val="0"/>
              </a:spcAft>
              <a:defRPr/>
            </a:pPr>
            <a:r>
              <a:rPr lang="en-US" sz="1050" b="1" kern="0" dirty="0" err="1">
                <a:solidFill>
                  <a:schemeClr val="bg1"/>
                </a:solidFill>
                <a:latin typeface="Calibri"/>
              </a:rPr>
              <a:t>Hypomethyla</a:t>
            </a:r>
            <a:r>
              <a:rPr lang="cs-CZ" sz="1050" b="1" kern="0" dirty="0">
                <a:solidFill>
                  <a:schemeClr val="bg1"/>
                </a:solidFill>
                <a:latin typeface="Calibri"/>
              </a:rPr>
              <a:t>c</a:t>
            </a:r>
            <a:r>
              <a:rPr lang="en-US" sz="1050" b="1" kern="0" dirty="0">
                <a:solidFill>
                  <a:schemeClr val="bg1"/>
                </a:solidFill>
                <a:latin typeface="Calibri"/>
              </a:rPr>
              <a:t>e, </a:t>
            </a:r>
            <a:r>
              <a:rPr lang="cs-CZ" sz="1050" b="1" kern="0" dirty="0">
                <a:solidFill>
                  <a:schemeClr val="bg1"/>
                </a:solidFill>
                <a:latin typeface="Calibri"/>
              </a:rPr>
              <a:t>zvýšená citlivost k </a:t>
            </a:r>
            <a:r>
              <a:rPr lang="en-US" sz="1050" b="1" kern="0" dirty="0" err="1">
                <a:solidFill>
                  <a:schemeClr val="bg1"/>
                </a:solidFill>
                <a:latin typeface="Calibri"/>
              </a:rPr>
              <a:t>hormon</a:t>
            </a:r>
            <a:r>
              <a:rPr lang="cs-CZ" sz="1050" b="1" kern="0" dirty="0">
                <a:solidFill>
                  <a:schemeClr val="bg1"/>
                </a:solidFill>
                <a:latin typeface="Calibri"/>
              </a:rPr>
              <a:t>ům</a:t>
            </a:r>
            <a:r>
              <a:rPr lang="en-US" sz="1050" b="1" kern="0" dirty="0">
                <a:solidFill>
                  <a:schemeClr val="bg1"/>
                </a:solidFill>
                <a:latin typeface="Calibri"/>
              </a:rPr>
              <a:t> and </a:t>
            </a:r>
            <a:r>
              <a:rPr lang="cs-CZ" sz="1050" b="1" kern="0" dirty="0">
                <a:solidFill>
                  <a:schemeClr val="bg1"/>
                </a:solidFill>
                <a:latin typeface="Calibri"/>
              </a:rPr>
              <a:t>zvýšení</a:t>
            </a:r>
            <a:r>
              <a:rPr lang="en-US" sz="1050" b="1" kern="0" dirty="0">
                <a:solidFill>
                  <a:schemeClr val="bg1"/>
                </a:solidFill>
                <a:latin typeface="Calibri"/>
              </a:rPr>
              <a:t> gen</a:t>
            </a:r>
            <a:r>
              <a:rPr lang="cs-CZ" sz="1050" b="1" kern="0" dirty="0">
                <a:solidFill>
                  <a:schemeClr val="bg1"/>
                </a:solidFill>
                <a:latin typeface="Calibri"/>
              </a:rPr>
              <a:t>ové</a:t>
            </a:r>
            <a:r>
              <a:rPr lang="en-US" sz="1050" b="1" kern="0" dirty="0">
                <a:solidFill>
                  <a:schemeClr val="bg1"/>
                </a:solidFill>
                <a:latin typeface="Calibri"/>
              </a:rPr>
              <a:t> </a:t>
            </a:r>
            <a:r>
              <a:rPr lang="cs-CZ" sz="1050" b="1" kern="0" dirty="0">
                <a:solidFill>
                  <a:schemeClr val="bg1"/>
                </a:solidFill>
                <a:latin typeface="Calibri"/>
              </a:rPr>
              <a:t>exprese</a:t>
            </a:r>
            <a:endParaRPr lang="en-US" sz="1050" b="1" kern="0" dirty="0">
              <a:solidFill>
                <a:schemeClr val="bg1"/>
              </a:solidFill>
              <a:latin typeface="Calibri"/>
            </a:endParaRPr>
          </a:p>
        </p:txBody>
      </p:sp>
      <p:grpSp>
        <p:nvGrpSpPr>
          <p:cNvPr id="57369" name="Skupina 704">
            <a:extLst>
              <a:ext uri="{FF2B5EF4-FFF2-40B4-BE49-F238E27FC236}">
                <a16:creationId xmlns:a16="http://schemas.microsoft.com/office/drawing/2014/main" id="{ACC4E63B-22D6-46F8-B6F2-7C85D97E3340}"/>
              </a:ext>
            </a:extLst>
          </p:cNvPr>
          <p:cNvGrpSpPr>
            <a:grpSpLocks/>
          </p:cNvGrpSpPr>
          <p:nvPr/>
        </p:nvGrpSpPr>
        <p:grpSpPr bwMode="auto">
          <a:xfrm>
            <a:off x="4656138" y="2205039"/>
            <a:ext cx="2076450" cy="763587"/>
            <a:chOff x="3131840" y="4474720"/>
            <a:chExt cx="2076117" cy="763052"/>
          </a:xfrm>
        </p:grpSpPr>
        <p:cxnSp>
          <p:nvCxnSpPr>
            <p:cNvPr id="57372" name="Přímá spojnice 23">
              <a:extLst>
                <a:ext uri="{FF2B5EF4-FFF2-40B4-BE49-F238E27FC236}">
                  <a16:creationId xmlns:a16="http://schemas.microsoft.com/office/drawing/2014/main" id="{DFA0FA15-831D-4CA7-B8D0-D110F8755F04}"/>
                </a:ext>
              </a:extLst>
            </p:cNvPr>
            <p:cNvCxnSpPr>
              <a:cxnSpLocks noChangeShapeType="1"/>
            </p:cNvCxnSpPr>
            <p:nvPr/>
          </p:nvCxnSpPr>
          <p:spPr bwMode="auto">
            <a:xfrm>
              <a:off x="4727595" y="4851855"/>
              <a:ext cx="476370" cy="385917"/>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73" name="Přímá spojnice 23">
              <a:extLst>
                <a:ext uri="{FF2B5EF4-FFF2-40B4-BE49-F238E27FC236}">
                  <a16:creationId xmlns:a16="http://schemas.microsoft.com/office/drawing/2014/main" id="{E59267DA-2C5F-4B9F-8CE4-563602E1066F}"/>
                </a:ext>
              </a:extLst>
            </p:cNvPr>
            <p:cNvCxnSpPr>
              <a:cxnSpLocks noChangeShapeType="1"/>
            </p:cNvCxnSpPr>
            <p:nvPr/>
          </p:nvCxnSpPr>
          <p:spPr bwMode="auto">
            <a:xfrm flipV="1">
              <a:off x="4731587" y="4474720"/>
              <a:ext cx="476370" cy="385917"/>
            </a:xfrm>
            <a:prstGeom prst="line">
              <a:avLst/>
            </a:prstGeom>
            <a:noFill/>
            <a:ln w="5715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374" name="Přímá spojnice 23">
              <a:extLst>
                <a:ext uri="{FF2B5EF4-FFF2-40B4-BE49-F238E27FC236}">
                  <a16:creationId xmlns:a16="http://schemas.microsoft.com/office/drawing/2014/main" id="{5266FA02-937B-48E6-8891-89304599708B}"/>
                </a:ext>
              </a:extLst>
            </p:cNvPr>
            <p:cNvCxnSpPr>
              <a:cxnSpLocks noChangeShapeType="1"/>
            </p:cNvCxnSpPr>
            <p:nvPr/>
          </p:nvCxnSpPr>
          <p:spPr bwMode="auto">
            <a:xfrm>
              <a:off x="3131840" y="4851923"/>
              <a:ext cx="1598616" cy="0"/>
            </a:xfrm>
            <a:prstGeom prst="line">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grpSp>
      <p:sp>
        <p:nvSpPr>
          <p:cNvPr id="57370" name="Nadpis 1">
            <a:extLst>
              <a:ext uri="{FF2B5EF4-FFF2-40B4-BE49-F238E27FC236}">
                <a16:creationId xmlns:a16="http://schemas.microsoft.com/office/drawing/2014/main" id="{AD24E224-2817-4E86-A56A-A5816E10EE74}"/>
              </a:ext>
            </a:extLst>
          </p:cNvPr>
          <p:cNvSpPr txBox="1">
            <a:spLocks/>
          </p:cNvSpPr>
          <p:nvPr/>
        </p:nvSpPr>
        <p:spPr bwMode="auto">
          <a:xfrm>
            <a:off x="2271591" y="31684"/>
            <a:ext cx="8437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3200" b="1" dirty="0">
                <a:solidFill>
                  <a:schemeClr val="tx2"/>
                </a:solidFill>
                <a:latin typeface="Calibri" panose="020F0502020204030204" pitchFamily="34" charset="0"/>
              </a:rPr>
              <a:t>Vliv endokrinních </a:t>
            </a:r>
            <a:r>
              <a:rPr lang="cs-CZ" altLang="cs-CZ" sz="3200" b="1" dirty="0" err="1">
                <a:solidFill>
                  <a:schemeClr val="tx2"/>
                </a:solidFill>
                <a:latin typeface="Calibri" panose="020F0502020204030204" pitchFamily="34" charset="0"/>
              </a:rPr>
              <a:t>působků</a:t>
            </a:r>
            <a:r>
              <a:rPr lang="cs-CZ" altLang="cs-CZ" sz="3200" b="1" dirty="0">
                <a:solidFill>
                  <a:schemeClr val="tx2"/>
                </a:solidFill>
                <a:latin typeface="Calibri" panose="020F0502020204030204" pitchFamily="34" charset="0"/>
              </a:rPr>
              <a:t> </a:t>
            </a:r>
          </a:p>
          <a:p>
            <a:pPr eaLnBrk="1" hangingPunct="1"/>
            <a:r>
              <a:rPr lang="cs-CZ" altLang="cs-CZ" sz="3200" b="1" dirty="0">
                <a:solidFill>
                  <a:schemeClr val="tx2"/>
                </a:solidFill>
                <a:latin typeface="Calibri" panose="020F0502020204030204" pitchFamily="34" charset="0"/>
              </a:rPr>
              <a:t>na epigenetické procesy</a:t>
            </a:r>
          </a:p>
        </p:txBody>
      </p:sp>
      <p:sp>
        <p:nvSpPr>
          <p:cNvPr id="57371" name="TextovéPole 313">
            <a:extLst>
              <a:ext uri="{FF2B5EF4-FFF2-40B4-BE49-F238E27FC236}">
                <a16:creationId xmlns:a16="http://schemas.microsoft.com/office/drawing/2014/main" id="{CFBA1242-1223-4839-BC3D-CDE00841E610}"/>
              </a:ext>
            </a:extLst>
          </p:cNvPr>
          <p:cNvSpPr txBox="1">
            <a:spLocks noChangeArrowheads="1"/>
          </p:cNvSpPr>
          <p:nvPr/>
        </p:nvSpPr>
        <p:spPr bwMode="auto">
          <a:xfrm>
            <a:off x="1638300" y="6308725"/>
            <a:ext cx="7194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100"/>
              <a:t>Cheryl Lyn Walker &amp; Shuk-mei Ho; Nature Reviews Cancer 12, 479-486 (July 2012)</a:t>
            </a:r>
            <a:endParaRPr lang="cs-CZ" altLang="cs-CZ" sz="1100"/>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
            <a:extLst>
              <a:ext uri="{FF2B5EF4-FFF2-40B4-BE49-F238E27FC236}">
                <a16:creationId xmlns:a16="http://schemas.microsoft.com/office/drawing/2014/main" id="{A22A21BD-960D-4F41-999B-D32490FF4BC0}"/>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02ED3C73-56E3-45A3-B1AA-F3AAB4195099}"/>
              </a:ext>
            </a:extLst>
          </p:cNvPr>
          <p:cNvSpPr txBox="1">
            <a:spLocks/>
          </p:cNvSpPr>
          <p:nvPr/>
        </p:nvSpPr>
        <p:spPr>
          <a:xfrm>
            <a:off x="0" y="-13914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Reprogramování</a:t>
            </a:r>
          </a:p>
        </p:txBody>
      </p:sp>
      <p:sp>
        <p:nvSpPr>
          <p:cNvPr id="59396" name="Obdélník 6">
            <a:extLst>
              <a:ext uri="{FF2B5EF4-FFF2-40B4-BE49-F238E27FC236}">
                <a16:creationId xmlns:a16="http://schemas.microsoft.com/office/drawing/2014/main" id="{AF03DB8F-02FE-4665-B9C5-73865B8DB05A}"/>
              </a:ext>
            </a:extLst>
          </p:cNvPr>
          <p:cNvSpPr>
            <a:spLocks noChangeArrowheads="1"/>
          </p:cNvSpPr>
          <p:nvPr/>
        </p:nvSpPr>
        <p:spPr bwMode="auto">
          <a:xfrm>
            <a:off x="1631951" y="1485900"/>
            <a:ext cx="8856663" cy="4555093"/>
          </a:xfrm>
          <a:prstGeom prst="rect">
            <a:avLst/>
          </a:prstGeom>
          <a:solidFill>
            <a:srgbClr val="FFFFCC"/>
          </a:solidFill>
          <a:ln w="9525">
            <a:solidFill>
              <a:srgbClr val="996633"/>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sz="1000" i="1" dirty="0"/>
          </a:p>
          <a:p>
            <a:pPr eaLnBrk="1" hangingPunct="1"/>
            <a:r>
              <a:rPr lang="cs-CZ" altLang="cs-CZ" sz="1800" i="1" dirty="0"/>
              <a:t>U savců vznikají epigenetické znaky během dvou fázi ontogenetického vývoje. Nejdříve po fertilizaci a podruhé ve vyvíjejících se primordiálních zárodečných buňkách, což jsou prekurzory pozdějších gamet. Během fertilizace se spojují mužské a ženské gamety za vzniku zygoty, jejíž genomová konfigurace je odlišná. Epigenetické znaky muže jsou rychle ztráceny, protaminy spojené s mužskou DNA jsou nahrazovány histony z cytoplazmy mateřské buňky, z nichž většina je acetylována. Mužská DNA je poté u řady organismů  systematicky </a:t>
            </a:r>
            <a:r>
              <a:rPr lang="cs-CZ" altLang="cs-CZ" sz="1800" i="1" dirty="0" err="1"/>
              <a:t>demetylována</a:t>
            </a:r>
            <a:r>
              <a:rPr lang="cs-CZ" altLang="cs-CZ" sz="1800" i="1" dirty="0"/>
              <a:t>. </a:t>
            </a:r>
            <a:r>
              <a:rPr lang="cs-CZ" altLang="cs-CZ" sz="1800" i="1" dirty="0" err="1"/>
              <a:t>Měkteré</a:t>
            </a:r>
            <a:r>
              <a:rPr lang="cs-CZ" altLang="cs-CZ" sz="1800" i="1" dirty="0"/>
              <a:t> epigenetické znaky, zejména metylace mateřské DNA, ovšem do určité míry tomuto </a:t>
            </a:r>
            <a:r>
              <a:rPr lang="cs-CZ" altLang="cs-CZ" sz="1800" i="1" dirty="0" err="1"/>
              <a:t>reprogramování</a:t>
            </a:r>
            <a:r>
              <a:rPr lang="cs-CZ" altLang="cs-CZ" sz="1800" i="1" dirty="0"/>
              <a:t> unikají.</a:t>
            </a:r>
          </a:p>
          <a:p>
            <a:pPr eaLnBrk="1" hangingPunct="1"/>
            <a:endParaRPr lang="cs-CZ" altLang="cs-CZ" sz="1800" i="1" dirty="0"/>
          </a:p>
          <a:p>
            <a:pPr eaLnBrk="1" hangingPunct="1"/>
            <a:r>
              <a:rPr lang="cs-CZ" altLang="cs-CZ" sz="1800" i="1" dirty="0"/>
              <a:t>V primordiálních zárodečných buňkách dochází k intenzivnímu „rozpouštění“ </a:t>
            </a:r>
            <a:r>
              <a:rPr lang="cs-CZ" altLang="cs-CZ" sz="1800" i="1" dirty="0" err="1"/>
              <a:t>eigenetických</a:t>
            </a:r>
            <a:r>
              <a:rPr lang="cs-CZ" altLang="cs-CZ" sz="1800" i="1" dirty="0"/>
              <a:t> informací. Některé oblasti nicméně „rozpouštění“ mohou unikat. Pokud epigenetický znak unikne jak zygotickému přeprogramování, tak přeprogramování v primordiálních zárodečných buňkách, je možná </a:t>
            </a:r>
            <a:r>
              <a:rPr lang="cs-CZ" altLang="cs-CZ" sz="1800" i="1" dirty="0" err="1"/>
              <a:t>transgenerační</a:t>
            </a:r>
            <a:r>
              <a:rPr lang="cs-CZ" altLang="cs-CZ" sz="1800" i="1" dirty="0"/>
              <a:t> epigenetická dědičnost znaku.</a:t>
            </a:r>
          </a:p>
          <a:p>
            <a:pPr eaLnBrk="1" hangingPunct="1"/>
            <a:endParaRPr lang="cs-CZ" altLang="cs-CZ" sz="1000" i="1" dirty="0"/>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3">
            <a:extLst>
              <a:ext uri="{FF2B5EF4-FFF2-40B4-BE49-F238E27FC236}">
                <a16:creationId xmlns:a16="http://schemas.microsoft.com/office/drawing/2014/main" id="{DA6F2DB3-4A9A-4C9C-B3EC-63B1A6149A2E}"/>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6" name="Nadpis 1">
            <a:extLst>
              <a:ext uri="{FF2B5EF4-FFF2-40B4-BE49-F238E27FC236}">
                <a16:creationId xmlns:a16="http://schemas.microsoft.com/office/drawing/2014/main" id="{400C5AAC-DE36-4AA8-8060-726373500778}"/>
              </a:ext>
            </a:extLst>
          </p:cNvPr>
          <p:cNvSpPr txBox="1">
            <a:spLocks/>
          </p:cNvSpPr>
          <p:nvPr/>
        </p:nvSpPr>
        <p:spPr>
          <a:xfrm>
            <a:off x="189698" y="-9878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cs-CZ" sz="4000" b="1" dirty="0">
                <a:solidFill>
                  <a:schemeClr val="tx2"/>
                </a:solidFill>
              </a:rPr>
              <a:t>Retence a ztráta</a:t>
            </a:r>
            <a:r>
              <a:rPr lang="cs-CZ" sz="2000" b="1" dirty="0">
                <a:solidFill>
                  <a:schemeClr val="tx2"/>
                </a:solidFill>
              </a:rPr>
              <a:t> epigenetického znaku</a:t>
            </a:r>
            <a:endParaRPr lang="cs-CZ" sz="4000" b="1" dirty="0">
              <a:solidFill>
                <a:schemeClr val="tx2"/>
              </a:solidFill>
            </a:endParaRPr>
          </a:p>
        </p:txBody>
      </p:sp>
      <p:sp>
        <p:nvSpPr>
          <p:cNvPr id="5" name="Obdélník 4">
            <a:extLst>
              <a:ext uri="{FF2B5EF4-FFF2-40B4-BE49-F238E27FC236}">
                <a16:creationId xmlns:a16="http://schemas.microsoft.com/office/drawing/2014/main" id="{64A98FFC-2F84-42B6-8607-A274DC79C15B}"/>
              </a:ext>
            </a:extLst>
          </p:cNvPr>
          <p:cNvSpPr/>
          <p:nvPr/>
        </p:nvSpPr>
        <p:spPr>
          <a:xfrm>
            <a:off x="1631951" y="1487489"/>
            <a:ext cx="8856663" cy="5109091"/>
          </a:xfrm>
          <a:prstGeom prst="rect">
            <a:avLst/>
          </a:prstGeom>
          <a:solidFill>
            <a:srgbClr val="FFFFCC"/>
          </a:solidFill>
          <a:ln>
            <a:solidFill>
              <a:srgbClr val="996633"/>
            </a:solidFill>
          </a:ln>
          <a:effectLst>
            <a:outerShdw blurRad="50800" dist="38100" dir="2700000" algn="tl" rotWithShape="0">
              <a:prstClr val="black">
                <a:alpha val="40000"/>
              </a:prstClr>
            </a:outerShdw>
          </a:effectLst>
        </p:spPr>
        <p:txBody>
          <a:bodyPr>
            <a:spAutoFit/>
          </a:bodyPr>
          <a:lstStyle/>
          <a:p>
            <a:pPr eaLnBrk="1" hangingPunct="1">
              <a:defRPr/>
            </a:pPr>
            <a:endParaRPr lang="cs-CZ" sz="1000" i="1" dirty="0"/>
          </a:p>
          <a:p>
            <a:pPr eaLnBrk="1" hangingPunct="1">
              <a:defRPr/>
            </a:pPr>
            <a:r>
              <a:rPr lang="cs-CZ" sz="1800" i="1" dirty="0"/>
              <a:t>Buněčné mechanismy umožňují souběžný přenos některých epigenetických znaků. Během replikace pracují DNA polymerázy na vedoucích i vedených vláknech a jsou spojovány faktorem PCNA (</a:t>
            </a:r>
            <a:r>
              <a:rPr lang="cs-CZ" sz="1800" i="1" dirty="0" err="1"/>
              <a:t>proliferating</a:t>
            </a:r>
            <a:r>
              <a:rPr lang="cs-CZ" sz="1800" i="1" dirty="0"/>
              <a:t> cell </a:t>
            </a:r>
            <a:r>
              <a:rPr lang="cs-CZ" sz="1800" i="1" dirty="0" err="1"/>
              <a:t>nuclear</a:t>
            </a:r>
            <a:r>
              <a:rPr lang="cs-CZ" sz="1800" i="1" dirty="0"/>
              <a:t> antigen), který je dáván do souvislostí se vznikem imprintingu a interakce mezi vlákny, která je nutná pro správnost epigenetického znaku. Práce týkající se věrnosti kopie znaku daného modifikací histonů naznačují, že nové histony jsou postaveny na základě starých a nové i staré jsou pak rozřazovány mezi </a:t>
            </a:r>
            <a:r>
              <a:rPr lang="cs-CZ" sz="1800" i="1" dirty="0" err="1"/>
              <a:t>dceřinná</a:t>
            </a:r>
            <a:r>
              <a:rPr lang="cs-CZ" sz="1800" i="1" dirty="0"/>
              <a:t> vlákna DNA.  Některé oblasti,  jako jsou centromerické satelity, odolávají </a:t>
            </a:r>
            <a:r>
              <a:rPr lang="cs-CZ" sz="1800" i="1" dirty="0" err="1"/>
              <a:t>demetylaci</a:t>
            </a:r>
            <a:r>
              <a:rPr lang="cs-CZ" sz="1800" i="1" dirty="0"/>
              <a:t>, přičemž mechanismy této rezistence nejsou známy.</a:t>
            </a:r>
          </a:p>
          <a:p>
            <a:pPr eaLnBrk="1" hangingPunct="1">
              <a:defRPr/>
            </a:pPr>
            <a:endParaRPr lang="cs-CZ" sz="1800" i="1" dirty="0"/>
          </a:p>
          <a:p>
            <a:pPr eaLnBrk="1" hangingPunct="1">
              <a:defRPr/>
            </a:pPr>
            <a:r>
              <a:rPr lang="cs-CZ" sz="1800" i="1" dirty="0"/>
              <a:t>Množství mutací na gen o délce 100 </a:t>
            </a:r>
            <a:r>
              <a:rPr lang="cs-CZ" sz="1800" i="1" dirty="0" err="1"/>
              <a:t>bazí</a:t>
            </a:r>
            <a:r>
              <a:rPr lang="cs-CZ" sz="1800" i="1" dirty="0"/>
              <a:t> je odhadováno na 10</a:t>
            </a:r>
            <a:r>
              <a:rPr lang="cs-CZ" sz="1800" i="1" baseline="30000" dirty="0"/>
              <a:t>−7 </a:t>
            </a:r>
            <a:r>
              <a:rPr lang="cs-CZ" sz="1800" i="1" dirty="0"/>
              <a:t>za generaci, zatímco </a:t>
            </a:r>
            <a:r>
              <a:rPr lang="cs-CZ" sz="1800" i="1" dirty="0" err="1"/>
              <a:t>epigeny</a:t>
            </a:r>
            <a:r>
              <a:rPr lang="cs-CZ" sz="1800" i="1" dirty="0"/>
              <a:t> mohou “mutovat” několikrát za generaci, nebo mohou být naopak po řadu generací stabilní. To vede k otázkám: „mohou změny frekvence </a:t>
            </a:r>
            <a:r>
              <a:rPr lang="cs-CZ" sz="1800" i="1" dirty="0" err="1"/>
              <a:t>epigenu</a:t>
            </a:r>
            <a:r>
              <a:rPr lang="cs-CZ" sz="1800" i="1" dirty="0"/>
              <a:t> způsobovat evoluci?“ Rychlý ústup epigenetický účinků na fenotyp (trvající méně než tři generace) může vysvětlit reziduální variace fenotypů po zohlednění genotypu i prostředí. Odlišit tyto krátkodobé účinky od účinků mateřského prostředí v časném ontogenetickém období je ovšem v dané fázi nemožné.</a:t>
            </a:r>
          </a:p>
          <a:p>
            <a:pPr eaLnBrk="1" hangingPunct="1">
              <a:defRPr/>
            </a:pPr>
            <a:endParaRPr lang="cs-CZ" sz="1000" i="1"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a:extLst>
              <a:ext uri="{FF2B5EF4-FFF2-40B4-BE49-F238E27FC236}">
                <a16:creationId xmlns:a16="http://schemas.microsoft.com/office/drawing/2014/main" id="{713EB63A-A016-4CE0-8BE3-3A08FE1FB597}"/>
              </a:ext>
            </a:extLst>
          </p:cNvPr>
          <p:cNvSpPr>
            <a:spLocks noChangeArrowheads="1"/>
          </p:cNvSpPr>
          <p:nvPr/>
        </p:nvSpPr>
        <p:spPr bwMode="auto">
          <a:xfrm rot="360000">
            <a:off x="1744917" y="2889810"/>
            <a:ext cx="550335" cy="19008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1" name="Oval 3">
            <a:extLst>
              <a:ext uri="{FF2B5EF4-FFF2-40B4-BE49-F238E27FC236}">
                <a16:creationId xmlns:a16="http://schemas.microsoft.com/office/drawing/2014/main" id="{99F99DBE-97AE-4AA8-8733-7EDCC745702F}"/>
              </a:ext>
            </a:extLst>
          </p:cNvPr>
          <p:cNvSpPr>
            <a:spLocks noChangeArrowheads="1"/>
          </p:cNvSpPr>
          <p:nvPr/>
        </p:nvSpPr>
        <p:spPr bwMode="auto">
          <a:xfrm rot="360000">
            <a:off x="1922327" y="3020152"/>
            <a:ext cx="179220" cy="5974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2" name="Oval 4">
            <a:extLst>
              <a:ext uri="{FF2B5EF4-FFF2-40B4-BE49-F238E27FC236}">
                <a16:creationId xmlns:a16="http://schemas.microsoft.com/office/drawing/2014/main" id="{9888468A-2E36-4AFC-B7CB-94F9EE3660DC}"/>
              </a:ext>
            </a:extLst>
          </p:cNvPr>
          <p:cNvSpPr>
            <a:spLocks noChangeArrowheads="1"/>
          </p:cNvSpPr>
          <p:nvPr/>
        </p:nvSpPr>
        <p:spPr bwMode="auto">
          <a:xfrm rot="360000">
            <a:off x="1791986" y="2926017"/>
            <a:ext cx="88705" cy="6336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3" name="Oval 5">
            <a:extLst>
              <a:ext uri="{FF2B5EF4-FFF2-40B4-BE49-F238E27FC236}">
                <a16:creationId xmlns:a16="http://schemas.microsoft.com/office/drawing/2014/main" id="{4F4F40E8-4711-407C-B174-62BDE36FDB81}"/>
              </a:ext>
            </a:extLst>
          </p:cNvPr>
          <p:cNvSpPr>
            <a:spLocks noChangeArrowheads="1"/>
          </p:cNvSpPr>
          <p:nvPr/>
        </p:nvSpPr>
        <p:spPr bwMode="auto">
          <a:xfrm rot="360000">
            <a:off x="2029136" y="2897051"/>
            <a:ext cx="39827" cy="5974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4" name="Oval 6">
            <a:extLst>
              <a:ext uri="{FF2B5EF4-FFF2-40B4-BE49-F238E27FC236}">
                <a16:creationId xmlns:a16="http://schemas.microsoft.com/office/drawing/2014/main" id="{2E692F4C-78FA-45F3-918F-0751C0BE8A16}"/>
              </a:ext>
            </a:extLst>
          </p:cNvPr>
          <p:cNvSpPr>
            <a:spLocks noChangeArrowheads="1"/>
          </p:cNvSpPr>
          <p:nvPr/>
        </p:nvSpPr>
        <p:spPr bwMode="auto">
          <a:xfrm rot="360000">
            <a:off x="1978447" y="2947739"/>
            <a:ext cx="38017" cy="6517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5" name="Oval 7">
            <a:extLst>
              <a:ext uri="{FF2B5EF4-FFF2-40B4-BE49-F238E27FC236}">
                <a16:creationId xmlns:a16="http://schemas.microsoft.com/office/drawing/2014/main" id="{48316FD7-5DCC-462F-9A34-FE01C173B788}"/>
              </a:ext>
            </a:extLst>
          </p:cNvPr>
          <p:cNvSpPr>
            <a:spLocks noChangeArrowheads="1"/>
          </p:cNvSpPr>
          <p:nvPr/>
        </p:nvSpPr>
        <p:spPr bwMode="auto">
          <a:xfrm rot="360000">
            <a:off x="1906035" y="2889810"/>
            <a:ext cx="90516" cy="5974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6" name="Oval 8">
            <a:extLst>
              <a:ext uri="{FF2B5EF4-FFF2-40B4-BE49-F238E27FC236}">
                <a16:creationId xmlns:a16="http://schemas.microsoft.com/office/drawing/2014/main" id="{8B609BCF-6D49-4F06-9A2D-3AA6FA1E8446}"/>
              </a:ext>
            </a:extLst>
          </p:cNvPr>
          <p:cNvSpPr>
            <a:spLocks noChangeArrowheads="1"/>
          </p:cNvSpPr>
          <p:nvPr/>
        </p:nvSpPr>
        <p:spPr bwMode="auto">
          <a:xfrm rot="360000">
            <a:off x="1886121" y="2935069"/>
            <a:ext cx="43447" cy="6155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7" name="Oval 9">
            <a:extLst>
              <a:ext uri="{FF2B5EF4-FFF2-40B4-BE49-F238E27FC236}">
                <a16:creationId xmlns:a16="http://schemas.microsoft.com/office/drawing/2014/main" id="{6C368CDF-D5D3-483E-AC6E-68C2073880EB}"/>
              </a:ext>
            </a:extLst>
          </p:cNvPr>
          <p:cNvSpPr>
            <a:spLocks noChangeArrowheads="1"/>
          </p:cNvSpPr>
          <p:nvPr/>
        </p:nvSpPr>
        <p:spPr bwMode="auto">
          <a:xfrm rot="360000">
            <a:off x="2112411" y="2980326"/>
            <a:ext cx="92326" cy="6155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58" name="Rectangle 10">
            <a:extLst>
              <a:ext uri="{FF2B5EF4-FFF2-40B4-BE49-F238E27FC236}">
                <a16:creationId xmlns:a16="http://schemas.microsoft.com/office/drawing/2014/main" id="{5296E60B-DED4-46D2-B16D-01EFC7BA24C4}"/>
              </a:ext>
            </a:extLst>
          </p:cNvPr>
          <p:cNvSpPr>
            <a:spLocks noChangeArrowheads="1"/>
          </p:cNvSpPr>
          <p:nvPr/>
        </p:nvSpPr>
        <p:spPr bwMode="auto">
          <a:xfrm>
            <a:off x="3857650" y="2172927"/>
            <a:ext cx="3218734" cy="828432"/>
          </a:xfrm>
          <a:prstGeom prst="rect">
            <a:avLst/>
          </a:prstGeom>
          <a:solidFill>
            <a:srgbClr val="FCFEB9"/>
          </a:solidFill>
          <a:ln w="12700">
            <a:solidFill>
              <a:srgbClr val="FAFD00"/>
            </a:solidFill>
            <a:miter lim="800000"/>
            <a:headEnd/>
            <a:tailEnd/>
          </a:ln>
          <a:effectLst>
            <a:prstShdw prst="shdw17" dist="17961" dir="2700000">
              <a:srgbClr val="969800"/>
            </a:prstShdw>
          </a:effectLst>
        </p:spPr>
        <p:txBody>
          <a:bodyPr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400" b="1" dirty="0" err="1">
                <a:solidFill>
                  <a:schemeClr val="bg1"/>
                </a:solidFill>
              </a:rPr>
              <a:t>Hypertrophy</a:t>
            </a:r>
            <a:r>
              <a:rPr lang="cs-CZ" altLang="fr-FR" sz="2400" b="1" dirty="0">
                <a:solidFill>
                  <a:schemeClr val="bg1"/>
                </a:solidFill>
              </a:rPr>
              <a:t> and </a:t>
            </a:r>
            <a:r>
              <a:rPr lang="cs-CZ" altLang="fr-FR" sz="2400" b="1" dirty="0" err="1">
                <a:solidFill>
                  <a:schemeClr val="bg1"/>
                </a:solidFill>
              </a:rPr>
              <a:t>hyperplasia</a:t>
            </a:r>
            <a:r>
              <a:rPr lang="cs-CZ" altLang="fr-FR" sz="2400" b="1" dirty="0">
                <a:solidFill>
                  <a:schemeClr val="bg1"/>
                </a:solidFill>
              </a:rPr>
              <a:t> </a:t>
            </a:r>
            <a:endParaRPr lang="fr-FR" altLang="fr-FR" sz="2400" b="1" dirty="0">
              <a:solidFill>
                <a:schemeClr val="bg1"/>
              </a:solidFill>
            </a:endParaRPr>
          </a:p>
        </p:txBody>
      </p:sp>
      <p:sp>
        <p:nvSpPr>
          <p:cNvPr id="27659" name="Rectangle 11">
            <a:extLst>
              <a:ext uri="{FF2B5EF4-FFF2-40B4-BE49-F238E27FC236}">
                <a16:creationId xmlns:a16="http://schemas.microsoft.com/office/drawing/2014/main" id="{E6D04ED6-8E94-4F73-AAAB-60C86BE109A8}"/>
              </a:ext>
            </a:extLst>
          </p:cNvPr>
          <p:cNvSpPr>
            <a:spLocks noChangeArrowheads="1"/>
          </p:cNvSpPr>
          <p:nvPr/>
        </p:nvSpPr>
        <p:spPr bwMode="auto">
          <a:xfrm>
            <a:off x="3857649" y="4209528"/>
            <a:ext cx="3218735" cy="459100"/>
          </a:xfrm>
          <a:prstGeom prst="rect">
            <a:avLst/>
          </a:prstGeom>
          <a:solidFill>
            <a:srgbClr val="FDA4B5"/>
          </a:solidFill>
          <a:ln w="12700">
            <a:solidFill>
              <a:srgbClr val="E5405D"/>
            </a:solidFill>
            <a:miter lim="800000"/>
            <a:headEnd/>
            <a:tailEnd/>
          </a:ln>
          <a:effectLst>
            <a:prstShdw prst="shdw17" dist="17961" dir="2700000">
              <a:srgbClr val="892638"/>
            </a:prstShdw>
          </a:effectLst>
        </p:spPr>
        <p:txBody>
          <a:bodyPr wrap="square"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400" b="1" dirty="0" err="1">
                <a:solidFill>
                  <a:schemeClr val="bg1"/>
                </a:solidFill>
              </a:rPr>
              <a:t>Angiogenesis</a:t>
            </a:r>
            <a:endParaRPr lang="fr-FR" altLang="fr-FR" sz="2400" b="1" dirty="0">
              <a:solidFill>
                <a:schemeClr val="bg1"/>
              </a:solidFill>
            </a:endParaRPr>
          </a:p>
        </p:txBody>
      </p:sp>
      <p:sp>
        <p:nvSpPr>
          <p:cNvPr id="27660" name="Rectangle 12">
            <a:extLst>
              <a:ext uri="{FF2B5EF4-FFF2-40B4-BE49-F238E27FC236}">
                <a16:creationId xmlns:a16="http://schemas.microsoft.com/office/drawing/2014/main" id="{F5BC51B0-6408-4ED3-A2B6-46BDDB3F67B5}"/>
              </a:ext>
            </a:extLst>
          </p:cNvPr>
          <p:cNvSpPr>
            <a:spLocks noChangeArrowheads="1"/>
          </p:cNvSpPr>
          <p:nvPr/>
        </p:nvSpPr>
        <p:spPr bwMode="auto">
          <a:xfrm>
            <a:off x="3857649" y="5741956"/>
            <a:ext cx="3218735" cy="459100"/>
          </a:xfrm>
          <a:prstGeom prst="rect">
            <a:avLst/>
          </a:prstGeom>
          <a:solidFill>
            <a:srgbClr val="D49FFF"/>
          </a:solidFill>
          <a:ln w="12700">
            <a:solidFill>
              <a:srgbClr val="7B00E4"/>
            </a:solidFill>
            <a:miter lim="800000"/>
            <a:headEnd/>
            <a:tailEnd/>
          </a:ln>
          <a:effectLst>
            <a:prstShdw prst="shdw17" dist="17961" dir="2700000">
              <a:srgbClr val="4A0089"/>
            </a:prstShdw>
          </a:effectLst>
        </p:spPr>
        <p:txBody>
          <a:bodyPr wrap="square"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400" b="1" dirty="0" err="1">
                <a:solidFill>
                  <a:schemeClr val="bg1"/>
                </a:solidFill>
              </a:rPr>
              <a:t>Inflammation</a:t>
            </a:r>
            <a:endParaRPr lang="fr-FR" altLang="fr-FR" sz="2400" b="1" dirty="0">
              <a:solidFill>
                <a:schemeClr val="bg1"/>
              </a:solidFill>
            </a:endParaRPr>
          </a:p>
        </p:txBody>
      </p:sp>
      <p:sp>
        <p:nvSpPr>
          <p:cNvPr id="27661" name="Oval 13">
            <a:extLst>
              <a:ext uri="{FF2B5EF4-FFF2-40B4-BE49-F238E27FC236}">
                <a16:creationId xmlns:a16="http://schemas.microsoft.com/office/drawing/2014/main" id="{B161A6B2-A1C6-4A88-B8C8-B45CB8C2FD02}"/>
              </a:ext>
            </a:extLst>
          </p:cNvPr>
          <p:cNvSpPr>
            <a:spLocks noChangeArrowheads="1"/>
          </p:cNvSpPr>
          <p:nvPr/>
        </p:nvSpPr>
        <p:spPr bwMode="auto">
          <a:xfrm>
            <a:off x="1440786" y="2663522"/>
            <a:ext cx="286029" cy="25525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2" name="Oval 14">
            <a:extLst>
              <a:ext uri="{FF2B5EF4-FFF2-40B4-BE49-F238E27FC236}">
                <a16:creationId xmlns:a16="http://schemas.microsoft.com/office/drawing/2014/main" id="{38C50AAC-0CEE-4773-9BAE-80FAE0FB9848}"/>
              </a:ext>
            </a:extLst>
          </p:cNvPr>
          <p:cNvSpPr>
            <a:spLocks noChangeArrowheads="1"/>
          </p:cNvSpPr>
          <p:nvPr/>
        </p:nvSpPr>
        <p:spPr bwMode="auto">
          <a:xfrm>
            <a:off x="1464318" y="2667143"/>
            <a:ext cx="240772" cy="219047"/>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3" name="Oval 15">
            <a:extLst>
              <a:ext uri="{FF2B5EF4-FFF2-40B4-BE49-F238E27FC236}">
                <a16:creationId xmlns:a16="http://schemas.microsoft.com/office/drawing/2014/main" id="{D54F1688-5415-458E-8B9D-E41B6767D0B5}"/>
              </a:ext>
            </a:extLst>
          </p:cNvPr>
          <p:cNvSpPr>
            <a:spLocks noChangeArrowheads="1"/>
          </p:cNvSpPr>
          <p:nvPr/>
        </p:nvSpPr>
        <p:spPr bwMode="auto">
          <a:xfrm>
            <a:off x="1531301" y="2848173"/>
            <a:ext cx="104998"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4" name="Oval 16">
            <a:extLst>
              <a:ext uri="{FF2B5EF4-FFF2-40B4-BE49-F238E27FC236}">
                <a16:creationId xmlns:a16="http://schemas.microsoft.com/office/drawing/2014/main" id="{5B304E25-98ED-478B-8D80-57B36DE23D9A}"/>
              </a:ext>
            </a:extLst>
          </p:cNvPr>
          <p:cNvSpPr>
            <a:spLocks noChangeArrowheads="1"/>
          </p:cNvSpPr>
          <p:nvPr/>
        </p:nvSpPr>
        <p:spPr bwMode="auto">
          <a:xfrm>
            <a:off x="1576557" y="3083515"/>
            <a:ext cx="284220" cy="25525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5" name="Oval 17">
            <a:extLst>
              <a:ext uri="{FF2B5EF4-FFF2-40B4-BE49-F238E27FC236}">
                <a16:creationId xmlns:a16="http://schemas.microsoft.com/office/drawing/2014/main" id="{C9C3F310-3EDC-45D2-AF5B-1B182C5AC2D1}"/>
              </a:ext>
            </a:extLst>
          </p:cNvPr>
          <p:cNvSpPr>
            <a:spLocks noChangeArrowheads="1"/>
          </p:cNvSpPr>
          <p:nvPr/>
        </p:nvSpPr>
        <p:spPr bwMode="auto">
          <a:xfrm>
            <a:off x="1598281" y="3087135"/>
            <a:ext cx="240772" cy="219047"/>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6" name="Oval 18">
            <a:extLst>
              <a:ext uri="{FF2B5EF4-FFF2-40B4-BE49-F238E27FC236}">
                <a16:creationId xmlns:a16="http://schemas.microsoft.com/office/drawing/2014/main" id="{04A535C0-CBC8-4AB9-8A64-76510C43BA4C}"/>
              </a:ext>
            </a:extLst>
          </p:cNvPr>
          <p:cNvSpPr>
            <a:spLocks noChangeArrowheads="1"/>
          </p:cNvSpPr>
          <p:nvPr/>
        </p:nvSpPr>
        <p:spPr bwMode="auto">
          <a:xfrm>
            <a:off x="1665263" y="3268165"/>
            <a:ext cx="106808"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7" name="AutoShape 19">
            <a:extLst>
              <a:ext uri="{FF2B5EF4-FFF2-40B4-BE49-F238E27FC236}">
                <a16:creationId xmlns:a16="http://schemas.microsoft.com/office/drawing/2014/main" id="{3D34A123-8599-46C0-AF61-8EF099731923}"/>
              </a:ext>
            </a:extLst>
          </p:cNvPr>
          <p:cNvSpPr>
            <a:spLocks noChangeArrowheads="1"/>
          </p:cNvSpPr>
          <p:nvPr/>
        </p:nvSpPr>
        <p:spPr bwMode="auto">
          <a:xfrm>
            <a:off x="2950684" y="2652659"/>
            <a:ext cx="392837" cy="644471"/>
          </a:xfrm>
          <a:prstGeom prst="rightArrow">
            <a:avLst>
              <a:gd name="adj1" fmla="val 50000"/>
              <a:gd name="adj2" fmla="val 50005"/>
            </a:avLst>
          </a:prstGeom>
          <a:solidFill>
            <a:srgbClr val="FCFEB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8" name="AutoShape 20">
            <a:extLst>
              <a:ext uri="{FF2B5EF4-FFF2-40B4-BE49-F238E27FC236}">
                <a16:creationId xmlns:a16="http://schemas.microsoft.com/office/drawing/2014/main" id="{28BD85E5-E9D1-4B4D-A9EC-306CF7E64C8E}"/>
              </a:ext>
            </a:extLst>
          </p:cNvPr>
          <p:cNvSpPr>
            <a:spLocks noChangeArrowheads="1"/>
          </p:cNvSpPr>
          <p:nvPr/>
        </p:nvSpPr>
        <p:spPr bwMode="auto">
          <a:xfrm>
            <a:off x="2950684" y="4091856"/>
            <a:ext cx="392837" cy="646282"/>
          </a:xfrm>
          <a:prstGeom prst="rightArrow">
            <a:avLst>
              <a:gd name="adj1" fmla="val 50000"/>
              <a:gd name="adj2" fmla="val 50005"/>
            </a:avLst>
          </a:prstGeom>
          <a:solidFill>
            <a:srgbClr val="FDA4B5"/>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69" name="AutoShape 21">
            <a:extLst>
              <a:ext uri="{FF2B5EF4-FFF2-40B4-BE49-F238E27FC236}">
                <a16:creationId xmlns:a16="http://schemas.microsoft.com/office/drawing/2014/main" id="{5A74D4A2-2CDC-47DA-901C-DF8F0AE928BD}"/>
              </a:ext>
            </a:extLst>
          </p:cNvPr>
          <p:cNvSpPr>
            <a:spLocks noChangeArrowheads="1"/>
          </p:cNvSpPr>
          <p:nvPr/>
        </p:nvSpPr>
        <p:spPr bwMode="auto">
          <a:xfrm>
            <a:off x="2950684" y="5697603"/>
            <a:ext cx="392837" cy="644471"/>
          </a:xfrm>
          <a:prstGeom prst="rightArrow">
            <a:avLst>
              <a:gd name="adj1" fmla="val 50000"/>
              <a:gd name="adj2" fmla="val 50005"/>
            </a:avLst>
          </a:prstGeom>
          <a:solidFill>
            <a:srgbClr val="CC99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0" name="Rectangle 22">
            <a:extLst>
              <a:ext uri="{FF2B5EF4-FFF2-40B4-BE49-F238E27FC236}">
                <a16:creationId xmlns:a16="http://schemas.microsoft.com/office/drawing/2014/main" id="{5F8861AA-8BC9-4140-8F5B-ADA4FC6C85BE}"/>
              </a:ext>
            </a:extLst>
          </p:cNvPr>
          <p:cNvSpPr>
            <a:spLocks noChangeArrowheads="1"/>
          </p:cNvSpPr>
          <p:nvPr/>
        </p:nvSpPr>
        <p:spPr bwMode="auto">
          <a:xfrm>
            <a:off x="1448124" y="4281941"/>
            <a:ext cx="1346872" cy="184652"/>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1" name="Rectangle 23">
            <a:extLst>
              <a:ext uri="{FF2B5EF4-FFF2-40B4-BE49-F238E27FC236}">
                <a16:creationId xmlns:a16="http://schemas.microsoft.com/office/drawing/2014/main" id="{5105181B-6BBC-4BE0-98ED-C221516D22C9}"/>
              </a:ext>
            </a:extLst>
          </p:cNvPr>
          <p:cNvSpPr>
            <a:spLocks noChangeArrowheads="1"/>
          </p:cNvSpPr>
          <p:nvPr/>
        </p:nvSpPr>
        <p:spPr bwMode="auto">
          <a:xfrm rot="17940000">
            <a:off x="917704" y="4586073"/>
            <a:ext cx="981189" cy="184652"/>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2" name="Rectangle 24">
            <a:extLst>
              <a:ext uri="{FF2B5EF4-FFF2-40B4-BE49-F238E27FC236}">
                <a16:creationId xmlns:a16="http://schemas.microsoft.com/office/drawing/2014/main" id="{A025A618-1B3A-4E12-8477-9DED1401B31E}"/>
              </a:ext>
            </a:extLst>
          </p:cNvPr>
          <p:cNvSpPr>
            <a:spLocks noChangeArrowheads="1"/>
          </p:cNvSpPr>
          <p:nvPr/>
        </p:nvSpPr>
        <p:spPr bwMode="auto">
          <a:xfrm rot="13500000">
            <a:off x="859774" y="4046599"/>
            <a:ext cx="981189" cy="188272"/>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3" name="Oval 25">
            <a:extLst>
              <a:ext uri="{FF2B5EF4-FFF2-40B4-BE49-F238E27FC236}">
                <a16:creationId xmlns:a16="http://schemas.microsoft.com/office/drawing/2014/main" id="{FA337C00-D35F-4EBF-8CFE-EC14164D0F77}"/>
              </a:ext>
            </a:extLst>
          </p:cNvPr>
          <p:cNvSpPr>
            <a:spLocks noChangeArrowheads="1"/>
          </p:cNvSpPr>
          <p:nvPr/>
        </p:nvSpPr>
        <p:spPr bwMode="auto">
          <a:xfrm>
            <a:off x="2050958" y="4263838"/>
            <a:ext cx="392838" cy="74222"/>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4" name="Oval 26">
            <a:extLst>
              <a:ext uri="{FF2B5EF4-FFF2-40B4-BE49-F238E27FC236}">
                <a16:creationId xmlns:a16="http://schemas.microsoft.com/office/drawing/2014/main" id="{F80C089F-9014-4EB6-856B-F682F47D3064}"/>
              </a:ext>
            </a:extLst>
          </p:cNvPr>
          <p:cNvSpPr>
            <a:spLocks noChangeArrowheads="1"/>
          </p:cNvSpPr>
          <p:nvPr/>
        </p:nvSpPr>
        <p:spPr bwMode="auto">
          <a:xfrm>
            <a:off x="2213886" y="4265648"/>
            <a:ext cx="72412" cy="760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5" name="Oval 27">
            <a:extLst>
              <a:ext uri="{FF2B5EF4-FFF2-40B4-BE49-F238E27FC236}">
                <a16:creationId xmlns:a16="http://schemas.microsoft.com/office/drawing/2014/main" id="{8506780B-2582-4F67-88FC-4472FB20443E}"/>
              </a:ext>
            </a:extLst>
          </p:cNvPr>
          <p:cNvSpPr>
            <a:spLocks noChangeArrowheads="1"/>
          </p:cNvSpPr>
          <p:nvPr/>
        </p:nvSpPr>
        <p:spPr bwMode="auto">
          <a:xfrm>
            <a:off x="2422072" y="4260216"/>
            <a:ext cx="383786" cy="7784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6" name="Oval 28">
            <a:extLst>
              <a:ext uri="{FF2B5EF4-FFF2-40B4-BE49-F238E27FC236}">
                <a16:creationId xmlns:a16="http://schemas.microsoft.com/office/drawing/2014/main" id="{DC282AC4-4348-489B-BDA4-6FA5B2745287}"/>
              </a:ext>
            </a:extLst>
          </p:cNvPr>
          <p:cNvSpPr>
            <a:spLocks noChangeArrowheads="1"/>
          </p:cNvSpPr>
          <p:nvPr/>
        </p:nvSpPr>
        <p:spPr bwMode="auto">
          <a:xfrm>
            <a:off x="2577759" y="4265648"/>
            <a:ext cx="72412" cy="760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7" name="Oval 29">
            <a:extLst>
              <a:ext uri="{FF2B5EF4-FFF2-40B4-BE49-F238E27FC236}">
                <a16:creationId xmlns:a16="http://schemas.microsoft.com/office/drawing/2014/main" id="{00874A5B-B125-4939-BB52-CEF044091A81}"/>
              </a:ext>
            </a:extLst>
          </p:cNvPr>
          <p:cNvSpPr>
            <a:spLocks noChangeArrowheads="1"/>
          </p:cNvSpPr>
          <p:nvPr/>
        </p:nvSpPr>
        <p:spPr bwMode="auto">
          <a:xfrm>
            <a:off x="2416641" y="4437627"/>
            <a:ext cx="385597" cy="8508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8" name="Oval 30">
            <a:extLst>
              <a:ext uri="{FF2B5EF4-FFF2-40B4-BE49-F238E27FC236}">
                <a16:creationId xmlns:a16="http://schemas.microsoft.com/office/drawing/2014/main" id="{6B19C7D1-409D-4D6E-808D-BDB4A21AE6F4}"/>
              </a:ext>
            </a:extLst>
          </p:cNvPr>
          <p:cNvSpPr>
            <a:spLocks noChangeArrowheads="1"/>
          </p:cNvSpPr>
          <p:nvPr/>
        </p:nvSpPr>
        <p:spPr bwMode="auto">
          <a:xfrm>
            <a:off x="2574138" y="4439437"/>
            <a:ext cx="70602" cy="7784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79" name="Oval 31">
            <a:extLst>
              <a:ext uri="{FF2B5EF4-FFF2-40B4-BE49-F238E27FC236}">
                <a16:creationId xmlns:a16="http://schemas.microsoft.com/office/drawing/2014/main" id="{0EAC4911-2F29-4932-97F5-E5DF658D873F}"/>
              </a:ext>
            </a:extLst>
          </p:cNvPr>
          <p:cNvSpPr>
            <a:spLocks noChangeArrowheads="1"/>
          </p:cNvSpPr>
          <p:nvPr/>
        </p:nvSpPr>
        <p:spPr bwMode="auto">
          <a:xfrm>
            <a:off x="2023804" y="4443058"/>
            <a:ext cx="383786" cy="8508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0" name="Oval 32">
            <a:extLst>
              <a:ext uri="{FF2B5EF4-FFF2-40B4-BE49-F238E27FC236}">
                <a16:creationId xmlns:a16="http://schemas.microsoft.com/office/drawing/2014/main" id="{A2A3E17A-6310-460F-8A2A-B3425A743F6A}"/>
              </a:ext>
            </a:extLst>
          </p:cNvPr>
          <p:cNvSpPr>
            <a:spLocks noChangeArrowheads="1"/>
          </p:cNvSpPr>
          <p:nvPr/>
        </p:nvSpPr>
        <p:spPr bwMode="auto">
          <a:xfrm>
            <a:off x="2179490" y="4444868"/>
            <a:ext cx="72412" cy="7784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1" name="Oval 33">
            <a:extLst>
              <a:ext uri="{FF2B5EF4-FFF2-40B4-BE49-F238E27FC236}">
                <a16:creationId xmlns:a16="http://schemas.microsoft.com/office/drawing/2014/main" id="{C4CE4776-7FEB-4BBF-97B3-3CF60FD44209}"/>
              </a:ext>
            </a:extLst>
          </p:cNvPr>
          <p:cNvSpPr>
            <a:spLocks noChangeArrowheads="1"/>
          </p:cNvSpPr>
          <p:nvPr/>
        </p:nvSpPr>
        <p:spPr bwMode="auto">
          <a:xfrm>
            <a:off x="1630967" y="4448488"/>
            <a:ext cx="381976" cy="8508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2" name="Oval 34">
            <a:extLst>
              <a:ext uri="{FF2B5EF4-FFF2-40B4-BE49-F238E27FC236}">
                <a16:creationId xmlns:a16="http://schemas.microsoft.com/office/drawing/2014/main" id="{6133253A-235B-43E9-991F-90F31D54CB0A}"/>
              </a:ext>
            </a:extLst>
          </p:cNvPr>
          <p:cNvSpPr>
            <a:spLocks noChangeArrowheads="1"/>
          </p:cNvSpPr>
          <p:nvPr/>
        </p:nvSpPr>
        <p:spPr bwMode="auto">
          <a:xfrm>
            <a:off x="1784844" y="4450299"/>
            <a:ext cx="74222" cy="7784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3" name="Oval 35">
            <a:extLst>
              <a:ext uri="{FF2B5EF4-FFF2-40B4-BE49-F238E27FC236}">
                <a16:creationId xmlns:a16="http://schemas.microsoft.com/office/drawing/2014/main" id="{B4B5085C-7D1A-4C14-BF91-1A8923B59E08}"/>
              </a:ext>
            </a:extLst>
          </p:cNvPr>
          <p:cNvSpPr>
            <a:spLocks noChangeArrowheads="1"/>
          </p:cNvSpPr>
          <p:nvPr/>
        </p:nvSpPr>
        <p:spPr bwMode="auto">
          <a:xfrm>
            <a:off x="1659930" y="4263838"/>
            <a:ext cx="383786" cy="8327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4" name="Oval 36">
            <a:extLst>
              <a:ext uri="{FF2B5EF4-FFF2-40B4-BE49-F238E27FC236}">
                <a16:creationId xmlns:a16="http://schemas.microsoft.com/office/drawing/2014/main" id="{0D59675D-E482-4496-9746-2354E5EA83DB}"/>
              </a:ext>
            </a:extLst>
          </p:cNvPr>
          <p:cNvSpPr>
            <a:spLocks noChangeArrowheads="1"/>
          </p:cNvSpPr>
          <p:nvPr/>
        </p:nvSpPr>
        <p:spPr bwMode="auto">
          <a:xfrm>
            <a:off x="1815618" y="4265648"/>
            <a:ext cx="70603" cy="760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5" name="Oval 37">
            <a:extLst>
              <a:ext uri="{FF2B5EF4-FFF2-40B4-BE49-F238E27FC236}">
                <a16:creationId xmlns:a16="http://schemas.microsoft.com/office/drawing/2014/main" id="{F9A084B2-E341-4466-91E5-87FE65C52384}"/>
              </a:ext>
            </a:extLst>
          </p:cNvPr>
          <p:cNvSpPr>
            <a:spLocks noChangeArrowheads="1"/>
          </p:cNvSpPr>
          <p:nvPr/>
        </p:nvSpPr>
        <p:spPr bwMode="auto">
          <a:xfrm rot="2460000">
            <a:off x="1330455" y="4117202"/>
            <a:ext cx="381976" cy="9051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6" name="Oval 38">
            <a:extLst>
              <a:ext uri="{FF2B5EF4-FFF2-40B4-BE49-F238E27FC236}">
                <a16:creationId xmlns:a16="http://schemas.microsoft.com/office/drawing/2014/main" id="{82BEB41A-915E-4AAC-A4F1-C9011AF581FA}"/>
              </a:ext>
            </a:extLst>
          </p:cNvPr>
          <p:cNvSpPr>
            <a:spLocks noChangeArrowheads="1"/>
          </p:cNvSpPr>
          <p:nvPr/>
        </p:nvSpPr>
        <p:spPr bwMode="auto">
          <a:xfrm rot="2460000">
            <a:off x="1484332" y="4119013"/>
            <a:ext cx="74222" cy="8327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7" name="Oval 39">
            <a:extLst>
              <a:ext uri="{FF2B5EF4-FFF2-40B4-BE49-F238E27FC236}">
                <a16:creationId xmlns:a16="http://schemas.microsoft.com/office/drawing/2014/main" id="{4DA0AF6C-EE28-4442-B08B-E5A6FDEA9442}"/>
              </a:ext>
            </a:extLst>
          </p:cNvPr>
          <p:cNvSpPr>
            <a:spLocks noChangeArrowheads="1"/>
          </p:cNvSpPr>
          <p:nvPr/>
        </p:nvSpPr>
        <p:spPr bwMode="auto">
          <a:xfrm rot="2460000">
            <a:off x="1111408" y="4173322"/>
            <a:ext cx="387407" cy="9051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8" name="Oval 40">
            <a:extLst>
              <a:ext uri="{FF2B5EF4-FFF2-40B4-BE49-F238E27FC236}">
                <a16:creationId xmlns:a16="http://schemas.microsoft.com/office/drawing/2014/main" id="{2642BBEE-A268-474D-971C-587913B5E3EC}"/>
              </a:ext>
            </a:extLst>
          </p:cNvPr>
          <p:cNvSpPr>
            <a:spLocks noChangeArrowheads="1"/>
          </p:cNvSpPr>
          <p:nvPr/>
        </p:nvSpPr>
        <p:spPr bwMode="auto">
          <a:xfrm rot="2460000">
            <a:off x="1270715" y="4175132"/>
            <a:ext cx="68792" cy="8327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89" name="Oval 41">
            <a:extLst>
              <a:ext uri="{FF2B5EF4-FFF2-40B4-BE49-F238E27FC236}">
                <a16:creationId xmlns:a16="http://schemas.microsoft.com/office/drawing/2014/main" id="{D4F5780B-0E0D-4CD4-835E-E2FF2BCD6047}"/>
              </a:ext>
            </a:extLst>
          </p:cNvPr>
          <p:cNvSpPr>
            <a:spLocks noChangeArrowheads="1"/>
          </p:cNvSpPr>
          <p:nvPr/>
        </p:nvSpPr>
        <p:spPr bwMode="auto">
          <a:xfrm rot="18060000">
            <a:off x="1128604" y="4516375"/>
            <a:ext cx="439905" cy="7965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0" name="Oval 42">
            <a:extLst>
              <a:ext uri="{FF2B5EF4-FFF2-40B4-BE49-F238E27FC236}">
                <a16:creationId xmlns:a16="http://schemas.microsoft.com/office/drawing/2014/main" id="{704DD2D3-5685-4BFC-98B1-D1EE99D537A6}"/>
              </a:ext>
            </a:extLst>
          </p:cNvPr>
          <p:cNvSpPr>
            <a:spLocks noChangeArrowheads="1"/>
          </p:cNvSpPr>
          <p:nvPr/>
        </p:nvSpPr>
        <p:spPr bwMode="auto">
          <a:xfrm rot="18060000">
            <a:off x="1306921" y="4517281"/>
            <a:ext cx="81463" cy="7422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1" name="Oval 43">
            <a:extLst>
              <a:ext uri="{FF2B5EF4-FFF2-40B4-BE49-F238E27FC236}">
                <a16:creationId xmlns:a16="http://schemas.microsoft.com/office/drawing/2014/main" id="{ED687F3E-B417-441A-8836-5036111BBAB5}"/>
              </a:ext>
            </a:extLst>
          </p:cNvPr>
          <p:cNvSpPr>
            <a:spLocks noChangeArrowheads="1"/>
          </p:cNvSpPr>
          <p:nvPr/>
        </p:nvSpPr>
        <p:spPr bwMode="auto">
          <a:xfrm rot="18060000">
            <a:off x="1313257" y="4646718"/>
            <a:ext cx="438095" cy="7784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2" name="Oval 44">
            <a:extLst>
              <a:ext uri="{FF2B5EF4-FFF2-40B4-BE49-F238E27FC236}">
                <a16:creationId xmlns:a16="http://schemas.microsoft.com/office/drawing/2014/main" id="{79364D77-BCAF-426F-8590-CD2D23106950}"/>
              </a:ext>
            </a:extLst>
          </p:cNvPr>
          <p:cNvSpPr>
            <a:spLocks noChangeArrowheads="1"/>
          </p:cNvSpPr>
          <p:nvPr/>
        </p:nvSpPr>
        <p:spPr bwMode="auto">
          <a:xfrm rot="18060000">
            <a:off x="1488857" y="4648528"/>
            <a:ext cx="83274" cy="7060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3" name="Oval 45">
            <a:extLst>
              <a:ext uri="{FF2B5EF4-FFF2-40B4-BE49-F238E27FC236}">
                <a16:creationId xmlns:a16="http://schemas.microsoft.com/office/drawing/2014/main" id="{E81A5F85-DBD9-4337-B06D-333E5605D604}"/>
              </a:ext>
            </a:extLst>
          </p:cNvPr>
          <p:cNvSpPr>
            <a:spLocks noChangeArrowheads="1"/>
          </p:cNvSpPr>
          <p:nvPr/>
        </p:nvSpPr>
        <p:spPr bwMode="auto">
          <a:xfrm rot="2460000">
            <a:off x="1048045" y="3838413"/>
            <a:ext cx="385597" cy="8870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4" name="Oval 46">
            <a:extLst>
              <a:ext uri="{FF2B5EF4-FFF2-40B4-BE49-F238E27FC236}">
                <a16:creationId xmlns:a16="http://schemas.microsoft.com/office/drawing/2014/main" id="{4AEFCC9A-C8D8-4D19-B0EC-BE1BEC71A653}"/>
              </a:ext>
            </a:extLst>
          </p:cNvPr>
          <p:cNvSpPr>
            <a:spLocks noChangeArrowheads="1"/>
          </p:cNvSpPr>
          <p:nvPr/>
        </p:nvSpPr>
        <p:spPr bwMode="auto">
          <a:xfrm rot="18060000">
            <a:off x="970202" y="4846757"/>
            <a:ext cx="439905" cy="7784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5" name="Oval 47">
            <a:extLst>
              <a:ext uri="{FF2B5EF4-FFF2-40B4-BE49-F238E27FC236}">
                <a16:creationId xmlns:a16="http://schemas.microsoft.com/office/drawing/2014/main" id="{42BD63DD-B23E-4ABD-9498-07ED49693A70}"/>
              </a:ext>
            </a:extLst>
          </p:cNvPr>
          <p:cNvSpPr>
            <a:spLocks noChangeArrowheads="1"/>
          </p:cNvSpPr>
          <p:nvPr/>
        </p:nvSpPr>
        <p:spPr bwMode="auto">
          <a:xfrm rot="18060000">
            <a:off x="1147614" y="4848568"/>
            <a:ext cx="81463" cy="7060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6" name="Oval 48">
            <a:extLst>
              <a:ext uri="{FF2B5EF4-FFF2-40B4-BE49-F238E27FC236}">
                <a16:creationId xmlns:a16="http://schemas.microsoft.com/office/drawing/2014/main" id="{BC81362C-16FA-4739-B318-089A666188D0}"/>
              </a:ext>
            </a:extLst>
          </p:cNvPr>
          <p:cNvSpPr>
            <a:spLocks noChangeArrowheads="1"/>
          </p:cNvSpPr>
          <p:nvPr/>
        </p:nvSpPr>
        <p:spPr bwMode="auto">
          <a:xfrm rot="18060000">
            <a:off x="1129510" y="4955376"/>
            <a:ext cx="438095" cy="7965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7" name="Oval 49">
            <a:extLst>
              <a:ext uri="{FF2B5EF4-FFF2-40B4-BE49-F238E27FC236}">
                <a16:creationId xmlns:a16="http://schemas.microsoft.com/office/drawing/2014/main" id="{736D1A2E-A757-4C91-902A-0834FCA11592}"/>
              </a:ext>
            </a:extLst>
          </p:cNvPr>
          <p:cNvSpPr>
            <a:spLocks noChangeArrowheads="1"/>
          </p:cNvSpPr>
          <p:nvPr/>
        </p:nvSpPr>
        <p:spPr bwMode="auto">
          <a:xfrm rot="18060000">
            <a:off x="1306016" y="4956282"/>
            <a:ext cx="83274" cy="7422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8" name="Oval 50">
            <a:extLst>
              <a:ext uri="{FF2B5EF4-FFF2-40B4-BE49-F238E27FC236}">
                <a16:creationId xmlns:a16="http://schemas.microsoft.com/office/drawing/2014/main" id="{9772D77B-34EF-48F7-B686-82F62B15E378}"/>
              </a:ext>
            </a:extLst>
          </p:cNvPr>
          <p:cNvSpPr>
            <a:spLocks noChangeArrowheads="1"/>
          </p:cNvSpPr>
          <p:nvPr/>
        </p:nvSpPr>
        <p:spPr bwMode="auto">
          <a:xfrm rot="2460000">
            <a:off x="899599" y="3945223"/>
            <a:ext cx="385597" cy="8870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699" name="Oval 51">
            <a:extLst>
              <a:ext uri="{FF2B5EF4-FFF2-40B4-BE49-F238E27FC236}">
                <a16:creationId xmlns:a16="http://schemas.microsoft.com/office/drawing/2014/main" id="{F24546C5-C69F-4E7E-BD54-05C78C0B6D1A}"/>
              </a:ext>
            </a:extLst>
          </p:cNvPr>
          <p:cNvSpPr>
            <a:spLocks noChangeArrowheads="1"/>
          </p:cNvSpPr>
          <p:nvPr/>
        </p:nvSpPr>
        <p:spPr bwMode="auto">
          <a:xfrm rot="2460000">
            <a:off x="1057097" y="3947032"/>
            <a:ext cx="70602" cy="8146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0" name="Oval 52">
            <a:extLst>
              <a:ext uri="{FF2B5EF4-FFF2-40B4-BE49-F238E27FC236}">
                <a16:creationId xmlns:a16="http://schemas.microsoft.com/office/drawing/2014/main" id="{3368151E-2720-4925-ABC5-0B7AFA5B482C}"/>
              </a:ext>
            </a:extLst>
          </p:cNvPr>
          <p:cNvSpPr>
            <a:spLocks noChangeArrowheads="1"/>
          </p:cNvSpPr>
          <p:nvPr/>
        </p:nvSpPr>
        <p:spPr bwMode="auto">
          <a:xfrm rot="2460000">
            <a:off x="1060718" y="3805828"/>
            <a:ext cx="383786" cy="9051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1" name="Oval 53">
            <a:extLst>
              <a:ext uri="{FF2B5EF4-FFF2-40B4-BE49-F238E27FC236}">
                <a16:creationId xmlns:a16="http://schemas.microsoft.com/office/drawing/2014/main" id="{B1BEE7FC-5100-4D36-B24F-08CF4917A538}"/>
              </a:ext>
            </a:extLst>
          </p:cNvPr>
          <p:cNvSpPr>
            <a:spLocks noChangeArrowheads="1"/>
          </p:cNvSpPr>
          <p:nvPr/>
        </p:nvSpPr>
        <p:spPr bwMode="auto">
          <a:xfrm rot="2460000">
            <a:off x="1216405" y="3807639"/>
            <a:ext cx="72412" cy="8327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2" name="Text Box 54">
            <a:extLst>
              <a:ext uri="{FF2B5EF4-FFF2-40B4-BE49-F238E27FC236}">
                <a16:creationId xmlns:a16="http://schemas.microsoft.com/office/drawing/2014/main" id="{59BBA4D0-B5F2-4719-B5E9-4C2095C5BEB3}"/>
              </a:ext>
            </a:extLst>
          </p:cNvPr>
          <p:cNvSpPr txBox="1">
            <a:spLocks noChangeArrowheads="1"/>
          </p:cNvSpPr>
          <p:nvPr/>
        </p:nvSpPr>
        <p:spPr bwMode="auto">
          <a:xfrm>
            <a:off x="7783841" y="5791704"/>
            <a:ext cx="1838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CC99FF"/>
                </a:solidFill>
              </a:rPr>
              <a:t>Macrophages</a:t>
            </a:r>
            <a:endParaRPr lang="fr-FR" altLang="fr-FR" sz="2000" b="1" dirty="0">
              <a:solidFill>
                <a:srgbClr val="CC99FF"/>
              </a:solidFill>
            </a:endParaRPr>
          </a:p>
        </p:txBody>
      </p:sp>
      <p:sp>
        <p:nvSpPr>
          <p:cNvPr id="27703" name="Text Box 55">
            <a:extLst>
              <a:ext uri="{FF2B5EF4-FFF2-40B4-BE49-F238E27FC236}">
                <a16:creationId xmlns:a16="http://schemas.microsoft.com/office/drawing/2014/main" id="{B5876919-95CC-4AF7-89DF-039B1EEBC86B}"/>
              </a:ext>
            </a:extLst>
          </p:cNvPr>
          <p:cNvSpPr txBox="1">
            <a:spLocks noChangeArrowheads="1"/>
          </p:cNvSpPr>
          <p:nvPr/>
        </p:nvSpPr>
        <p:spPr bwMode="auto">
          <a:xfrm>
            <a:off x="10111747" y="1399888"/>
            <a:ext cx="18048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008080"/>
                </a:solidFill>
              </a:rPr>
              <a:t>Mature</a:t>
            </a:r>
            <a:r>
              <a:rPr lang="cs-CZ" altLang="fr-FR" sz="2000" b="1" dirty="0">
                <a:solidFill>
                  <a:srgbClr val="008080"/>
                </a:solidFill>
              </a:rPr>
              <a:t> </a:t>
            </a:r>
            <a:r>
              <a:rPr lang="cs-CZ" altLang="fr-FR" sz="2000" b="1" dirty="0" err="1">
                <a:solidFill>
                  <a:srgbClr val="008080"/>
                </a:solidFill>
              </a:rPr>
              <a:t>adipocytes</a:t>
            </a:r>
            <a:endParaRPr lang="fr-FR" altLang="fr-FR" sz="2000" b="1" dirty="0">
              <a:solidFill>
                <a:srgbClr val="008080"/>
              </a:solidFill>
            </a:endParaRPr>
          </a:p>
        </p:txBody>
      </p:sp>
      <p:sp>
        <p:nvSpPr>
          <p:cNvPr id="27704" name="Text Box 56">
            <a:extLst>
              <a:ext uri="{FF2B5EF4-FFF2-40B4-BE49-F238E27FC236}">
                <a16:creationId xmlns:a16="http://schemas.microsoft.com/office/drawing/2014/main" id="{2A5BFCDB-58F4-4BD7-93BB-0CD5A0E8D0A4}"/>
              </a:ext>
            </a:extLst>
          </p:cNvPr>
          <p:cNvSpPr txBox="1">
            <a:spLocks noChangeArrowheads="1"/>
          </p:cNvSpPr>
          <p:nvPr/>
        </p:nvSpPr>
        <p:spPr bwMode="auto">
          <a:xfrm>
            <a:off x="9847693" y="5791704"/>
            <a:ext cx="1938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008080"/>
                </a:solidFill>
              </a:rPr>
              <a:t>Preadipocytes</a:t>
            </a:r>
            <a:endParaRPr lang="fr-FR" altLang="fr-FR" sz="2000" b="1" dirty="0">
              <a:solidFill>
                <a:srgbClr val="008080"/>
              </a:solidFill>
            </a:endParaRPr>
          </a:p>
        </p:txBody>
      </p:sp>
      <p:sp>
        <p:nvSpPr>
          <p:cNvPr id="27705" name="Text Box 57">
            <a:extLst>
              <a:ext uri="{FF2B5EF4-FFF2-40B4-BE49-F238E27FC236}">
                <a16:creationId xmlns:a16="http://schemas.microsoft.com/office/drawing/2014/main" id="{C9734BC0-85F5-415B-AA9D-838EC28A5715}"/>
              </a:ext>
            </a:extLst>
          </p:cNvPr>
          <p:cNvSpPr txBox="1">
            <a:spLocks noChangeArrowheads="1"/>
          </p:cNvSpPr>
          <p:nvPr/>
        </p:nvSpPr>
        <p:spPr bwMode="auto">
          <a:xfrm>
            <a:off x="7655154" y="1570759"/>
            <a:ext cx="2112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008080"/>
                </a:solidFill>
              </a:rPr>
              <a:t>Endothelia</a:t>
            </a:r>
            <a:endParaRPr lang="fr-FR" altLang="fr-FR" sz="2000" b="1" dirty="0">
              <a:solidFill>
                <a:srgbClr val="008080"/>
              </a:solidFill>
            </a:endParaRPr>
          </a:p>
        </p:txBody>
      </p:sp>
      <p:sp>
        <p:nvSpPr>
          <p:cNvPr id="27706" name="Oval 58">
            <a:extLst>
              <a:ext uri="{FF2B5EF4-FFF2-40B4-BE49-F238E27FC236}">
                <a16:creationId xmlns:a16="http://schemas.microsoft.com/office/drawing/2014/main" id="{716F8E8A-C0E4-4AC0-B697-2F0B2793371A}"/>
              </a:ext>
            </a:extLst>
          </p:cNvPr>
          <p:cNvSpPr>
            <a:spLocks noChangeArrowheads="1"/>
          </p:cNvSpPr>
          <p:nvPr/>
        </p:nvSpPr>
        <p:spPr bwMode="auto">
          <a:xfrm>
            <a:off x="1116739" y="2960413"/>
            <a:ext cx="286029" cy="25525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7" name="Oval 59">
            <a:extLst>
              <a:ext uri="{FF2B5EF4-FFF2-40B4-BE49-F238E27FC236}">
                <a16:creationId xmlns:a16="http://schemas.microsoft.com/office/drawing/2014/main" id="{1A14007E-B1E2-46E6-AA26-81754298A179}"/>
              </a:ext>
            </a:extLst>
          </p:cNvPr>
          <p:cNvSpPr>
            <a:spLocks noChangeArrowheads="1"/>
          </p:cNvSpPr>
          <p:nvPr/>
        </p:nvSpPr>
        <p:spPr bwMode="auto">
          <a:xfrm>
            <a:off x="1140274" y="2964034"/>
            <a:ext cx="240771" cy="219047"/>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8" name="Oval 60">
            <a:extLst>
              <a:ext uri="{FF2B5EF4-FFF2-40B4-BE49-F238E27FC236}">
                <a16:creationId xmlns:a16="http://schemas.microsoft.com/office/drawing/2014/main" id="{5F841781-CC1B-4258-8DD2-F723B4203620}"/>
              </a:ext>
            </a:extLst>
          </p:cNvPr>
          <p:cNvSpPr>
            <a:spLocks noChangeArrowheads="1"/>
          </p:cNvSpPr>
          <p:nvPr/>
        </p:nvSpPr>
        <p:spPr bwMode="auto">
          <a:xfrm>
            <a:off x="1207255" y="3145064"/>
            <a:ext cx="104998"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09" name="Text Box 61">
            <a:extLst>
              <a:ext uri="{FF2B5EF4-FFF2-40B4-BE49-F238E27FC236}">
                <a16:creationId xmlns:a16="http://schemas.microsoft.com/office/drawing/2014/main" id="{5809860A-8740-47CE-8CC9-1C6EC12B211A}"/>
              </a:ext>
            </a:extLst>
          </p:cNvPr>
          <p:cNvSpPr txBox="1">
            <a:spLocks noChangeArrowheads="1"/>
          </p:cNvSpPr>
          <p:nvPr/>
        </p:nvSpPr>
        <p:spPr bwMode="auto">
          <a:xfrm>
            <a:off x="-34620" y="1320271"/>
            <a:ext cx="18700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cs-CZ" altLang="fr-FR" sz="2000" b="1" dirty="0" err="1">
                <a:solidFill>
                  <a:srgbClr val="008080"/>
                </a:solidFill>
              </a:rPr>
              <a:t>Mature</a:t>
            </a:r>
            <a:r>
              <a:rPr lang="cs-CZ" altLang="fr-FR" sz="2000" b="1" dirty="0">
                <a:solidFill>
                  <a:srgbClr val="008080"/>
                </a:solidFill>
              </a:rPr>
              <a:t> </a:t>
            </a:r>
            <a:r>
              <a:rPr lang="cs-CZ" altLang="fr-FR" sz="2000" b="1" dirty="0" err="1">
                <a:solidFill>
                  <a:srgbClr val="008080"/>
                </a:solidFill>
              </a:rPr>
              <a:t>adipocytes</a:t>
            </a:r>
            <a:endParaRPr lang="fr-FR" altLang="fr-FR" sz="2000" b="1" dirty="0">
              <a:solidFill>
                <a:srgbClr val="008080"/>
              </a:solidFill>
            </a:endParaRPr>
          </a:p>
        </p:txBody>
      </p:sp>
      <p:sp>
        <p:nvSpPr>
          <p:cNvPr id="27710" name="Text Box 62">
            <a:extLst>
              <a:ext uri="{FF2B5EF4-FFF2-40B4-BE49-F238E27FC236}">
                <a16:creationId xmlns:a16="http://schemas.microsoft.com/office/drawing/2014/main" id="{F5E82B90-B1DA-474C-8B76-E9304FC75D08}"/>
              </a:ext>
            </a:extLst>
          </p:cNvPr>
          <p:cNvSpPr txBox="1">
            <a:spLocks noChangeArrowheads="1"/>
          </p:cNvSpPr>
          <p:nvPr/>
        </p:nvSpPr>
        <p:spPr bwMode="auto">
          <a:xfrm>
            <a:off x="1934341" y="1434320"/>
            <a:ext cx="1938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2000" b="1" dirty="0">
                <a:solidFill>
                  <a:srgbClr val="008080"/>
                </a:solidFill>
              </a:rPr>
              <a:t>P</a:t>
            </a:r>
            <a:r>
              <a:rPr lang="cs-CZ" altLang="fr-FR" sz="2000" b="1" dirty="0" err="1">
                <a:solidFill>
                  <a:srgbClr val="008080"/>
                </a:solidFill>
              </a:rPr>
              <a:t>readipocytes</a:t>
            </a:r>
            <a:endParaRPr lang="fr-FR" altLang="fr-FR" sz="2000" b="1" dirty="0">
              <a:solidFill>
                <a:srgbClr val="008080"/>
              </a:solidFill>
            </a:endParaRPr>
          </a:p>
        </p:txBody>
      </p:sp>
      <p:sp>
        <p:nvSpPr>
          <p:cNvPr id="27711" name="Oval 63">
            <a:extLst>
              <a:ext uri="{FF2B5EF4-FFF2-40B4-BE49-F238E27FC236}">
                <a16:creationId xmlns:a16="http://schemas.microsoft.com/office/drawing/2014/main" id="{D7AC418B-757F-413D-9E0E-19C79BCD9A56}"/>
              </a:ext>
            </a:extLst>
          </p:cNvPr>
          <p:cNvSpPr>
            <a:spLocks noChangeArrowheads="1"/>
          </p:cNvSpPr>
          <p:nvPr/>
        </p:nvSpPr>
        <p:spPr bwMode="auto">
          <a:xfrm rot="360000">
            <a:off x="1813710" y="2607401"/>
            <a:ext cx="552144" cy="19008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2" name="Oval 64">
            <a:extLst>
              <a:ext uri="{FF2B5EF4-FFF2-40B4-BE49-F238E27FC236}">
                <a16:creationId xmlns:a16="http://schemas.microsoft.com/office/drawing/2014/main" id="{7DEEC56B-86AF-4906-B0EC-9086523C1026}"/>
              </a:ext>
            </a:extLst>
          </p:cNvPr>
          <p:cNvSpPr>
            <a:spLocks noChangeArrowheads="1"/>
          </p:cNvSpPr>
          <p:nvPr/>
        </p:nvSpPr>
        <p:spPr bwMode="auto">
          <a:xfrm rot="360000">
            <a:off x="1991119" y="2737743"/>
            <a:ext cx="181031" cy="5974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3" name="Oval 65">
            <a:extLst>
              <a:ext uri="{FF2B5EF4-FFF2-40B4-BE49-F238E27FC236}">
                <a16:creationId xmlns:a16="http://schemas.microsoft.com/office/drawing/2014/main" id="{060D9EB4-10E5-401D-B736-FA47D89E79AE}"/>
              </a:ext>
            </a:extLst>
          </p:cNvPr>
          <p:cNvSpPr>
            <a:spLocks noChangeArrowheads="1"/>
          </p:cNvSpPr>
          <p:nvPr/>
        </p:nvSpPr>
        <p:spPr bwMode="auto">
          <a:xfrm rot="360000">
            <a:off x="1860777" y="2643608"/>
            <a:ext cx="86895" cy="6336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4" name="Oval 66">
            <a:extLst>
              <a:ext uri="{FF2B5EF4-FFF2-40B4-BE49-F238E27FC236}">
                <a16:creationId xmlns:a16="http://schemas.microsoft.com/office/drawing/2014/main" id="{9C5358CB-ADEC-4697-A6EA-99235FA474B8}"/>
              </a:ext>
            </a:extLst>
          </p:cNvPr>
          <p:cNvSpPr>
            <a:spLocks noChangeArrowheads="1"/>
          </p:cNvSpPr>
          <p:nvPr/>
        </p:nvSpPr>
        <p:spPr bwMode="auto">
          <a:xfrm rot="360000">
            <a:off x="2096117" y="2614642"/>
            <a:ext cx="43447" cy="5974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5" name="Oval 67">
            <a:extLst>
              <a:ext uri="{FF2B5EF4-FFF2-40B4-BE49-F238E27FC236}">
                <a16:creationId xmlns:a16="http://schemas.microsoft.com/office/drawing/2014/main" id="{9429C2E8-E360-41FA-9B81-CF237AA6B839}"/>
              </a:ext>
            </a:extLst>
          </p:cNvPr>
          <p:cNvSpPr>
            <a:spLocks noChangeArrowheads="1"/>
          </p:cNvSpPr>
          <p:nvPr/>
        </p:nvSpPr>
        <p:spPr bwMode="auto">
          <a:xfrm rot="360000">
            <a:off x="2045430" y="2665331"/>
            <a:ext cx="39827" cy="6517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6" name="Oval 68">
            <a:extLst>
              <a:ext uri="{FF2B5EF4-FFF2-40B4-BE49-F238E27FC236}">
                <a16:creationId xmlns:a16="http://schemas.microsoft.com/office/drawing/2014/main" id="{2AC39D3E-D128-427A-B456-A5EA051245FB}"/>
              </a:ext>
            </a:extLst>
          </p:cNvPr>
          <p:cNvSpPr>
            <a:spLocks noChangeArrowheads="1"/>
          </p:cNvSpPr>
          <p:nvPr/>
        </p:nvSpPr>
        <p:spPr bwMode="auto">
          <a:xfrm rot="360000">
            <a:off x="1974826" y="2607401"/>
            <a:ext cx="88706" cy="5974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7" name="Oval 69">
            <a:extLst>
              <a:ext uri="{FF2B5EF4-FFF2-40B4-BE49-F238E27FC236}">
                <a16:creationId xmlns:a16="http://schemas.microsoft.com/office/drawing/2014/main" id="{0552760C-03C8-4882-A70C-39297A00741A}"/>
              </a:ext>
            </a:extLst>
          </p:cNvPr>
          <p:cNvSpPr>
            <a:spLocks noChangeArrowheads="1"/>
          </p:cNvSpPr>
          <p:nvPr/>
        </p:nvSpPr>
        <p:spPr bwMode="auto">
          <a:xfrm rot="360000">
            <a:off x="1954913" y="2652660"/>
            <a:ext cx="41637" cy="6155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8" name="Oval 70">
            <a:extLst>
              <a:ext uri="{FF2B5EF4-FFF2-40B4-BE49-F238E27FC236}">
                <a16:creationId xmlns:a16="http://schemas.microsoft.com/office/drawing/2014/main" id="{F4A4CDD5-292B-411C-98E8-E81B4EFA318A}"/>
              </a:ext>
            </a:extLst>
          </p:cNvPr>
          <p:cNvSpPr>
            <a:spLocks noChangeArrowheads="1"/>
          </p:cNvSpPr>
          <p:nvPr/>
        </p:nvSpPr>
        <p:spPr bwMode="auto">
          <a:xfrm rot="360000">
            <a:off x="2181203" y="2697918"/>
            <a:ext cx="92326" cy="6155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19" name="Line 71">
            <a:extLst>
              <a:ext uri="{FF2B5EF4-FFF2-40B4-BE49-F238E27FC236}">
                <a16:creationId xmlns:a16="http://schemas.microsoft.com/office/drawing/2014/main" id="{AC06F378-6A37-4145-8ABF-8471C71C5E26}"/>
              </a:ext>
            </a:extLst>
          </p:cNvPr>
          <p:cNvSpPr>
            <a:spLocks noChangeShapeType="1"/>
          </p:cNvSpPr>
          <p:nvPr/>
        </p:nvSpPr>
        <p:spPr bwMode="auto">
          <a:xfrm rot="3312238">
            <a:off x="2425594" y="1794572"/>
            <a:ext cx="150256" cy="878002"/>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720" name="Line 72">
            <a:extLst>
              <a:ext uri="{FF2B5EF4-FFF2-40B4-BE49-F238E27FC236}">
                <a16:creationId xmlns:a16="http://schemas.microsoft.com/office/drawing/2014/main" id="{EDD211EA-D31B-47DD-BDE2-D9420CBF9543}"/>
              </a:ext>
            </a:extLst>
          </p:cNvPr>
          <p:cNvSpPr>
            <a:spLocks noChangeShapeType="1"/>
          </p:cNvSpPr>
          <p:nvPr/>
        </p:nvSpPr>
        <p:spPr bwMode="auto">
          <a:xfrm rot="19126512" flipH="1">
            <a:off x="1256133" y="2105945"/>
            <a:ext cx="258874" cy="535852"/>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721" name="Oval 73">
            <a:extLst>
              <a:ext uri="{FF2B5EF4-FFF2-40B4-BE49-F238E27FC236}">
                <a16:creationId xmlns:a16="http://schemas.microsoft.com/office/drawing/2014/main" id="{81ED95F5-7977-47AC-841A-531CCB635042}"/>
              </a:ext>
            </a:extLst>
          </p:cNvPr>
          <p:cNvSpPr>
            <a:spLocks noChangeArrowheads="1"/>
          </p:cNvSpPr>
          <p:nvPr/>
        </p:nvSpPr>
        <p:spPr bwMode="auto">
          <a:xfrm>
            <a:off x="2139566" y="3250062"/>
            <a:ext cx="544903" cy="152066"/>
          </a:xfrm>
          <a:prstGeom prst="ellipse">
            <a:avLst/>
          </a:prstGeom>
          <a:solidFill>
            <a:srgbClr val="33CC33"/>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2" name="Oval 74">
            <a:extLst>
              <a:ext uri="{FF2B5EF4-FFF2-40B4-BE49-F238E27FC236}">
                <a16:creationId xmlns:a16="http://schemas.microsoft.com/office/drawing/2014/main" id="{29542D0E-E6A1-42E2-9948-79517D5A3F3C}"/>
              </a:ext>
            </a:extLst>
          </p:cNvPr>
          <p:cNvSpPr>
            <a:spLocks noChangeArrowheads="1"/>
          </p:cNvSpPr>
          <p:nvPr/>
        </p:nvSpPr>
        <p:spPr bwMode="auto">
          <a:xfrm>
            <a:off x="2365854" y="3289889"/>
            <a:ext cx="104998"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3" name="Oval 75">
            <a:extLst>
              <a:ext uri="{FF2B5EF4-FFF2-40B4-BE49-F238E27FC236}">
                <a16:creationId xmlns:a16="http://schemas.microsoft.com/office/drawing/2014/main" id="{9C56AB8C-D592-44E7-8CD2-FD47A0EEE4DC}"/>
              </a:ext>
            </a:extLst>
          </p:cNvPr>
          <p:cNvSpPr>
            <a:spLocks noChangeArrowheads="1"/>
          </p:cNvSpPr>
          <p:nvPr/>
        </p:nvSpPr>
        <p:spPr bwMode="auto">
          <a:xfrm>
            <a:off x="1049757" y="3291699"/>
            <a:ext cx="548524" cy="152066"/>
          </a:xfrm>
          <a:prstGeom prst="ellipse">
            <a:avLst/>
          </a:prstGeom>
          <a:solidFill>
            <a:srgbClr val="33CC33"/>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4" name="Oval 76">
            <a:extLst>
              <a:ext uri="{FF2B5EF4-FFF2-40B4-BE49-F238E27FC236}">
                <a16:creationId xmlns:a16="http://schemas.microsoft.com/office/drawing/2014/main" id="{E3AD9E28-E84F-495E-87CE-2FBCDDF484BF}"/>
              </a:ext>
            </a:extLst>
          </p:cNvPr>
          <p:cNvSpPr>
            <a:spLocks noChangeArrowheads="1"/>
          </p:cNvSpPr>
          <p:nvPr/>
        </p:nvSpPr>
        <p:spPr bwMode="auto">
          <a:xfrm>
            <a:off x="1295960" y="3333336"/>
            <a:ext cx="108619" cy="7060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nvGrpSpPr>
          <p:cNvPr id="27725" name="Group 77">
            <a:extLst>
              <a:ext uri="{FF2B5EF4-FFF2-40B4-BE49-F238E27FC236}">
                <a16:creationId xmlns:a16="http://schemas.microsoft.com/office/drawing/2014/main" id="{55F85D13-AE73-46F2-A40F-6C1BBB74ACC0}"/>
              </a:ext>
            </a:extLst>
          </p:cNvPr>
          <p:cNvGrpSpPr>
            <a:grpSpLocks/>
          </p:cNvGrpSpPr>
          <p:nvPr/>
        </p:nvGrpSpPr>
        <p:grpSpPr bwMode="auto">
          <a:xfrm>
            <a:off x="7646103" y="2129443"/>
            <a:ext cx="3551832" cy="3546401"/>
            <a:chOff x="4051" y="1634"/>
            <a:chExt cx="1961" cy="1959"/>
          </a:xfrm>
        </p:grpSpPr>
        <p:sp>
          <p:nvSpPr>
            <p:cNvPr id="27802" name="Rectangle 78" descr="Grands confettis">
              <a:extLst>
                <a:ext uri="{FF2B5EF4-FFF2-40B4-BE49-F238E27FC236}">
                  <a16:creationId xmlns:a16="http://schemas.microsoft.com/office/drawing/2014/main" id="{8F79F170-9C76-4BB8-8293-BB46E0FEF1D3}"/>
                </a:ext>
              </a:extLst>
            </p:cNvPr>
            <p:cNvSpPr>
              <a:spLocks noChangeAspect="1" noChangeArrowheads="1"/>
            </p:cNvSpPr>
            <p:nvPr/>
          </p:nvSpPr>
          <p:spPr bwMode="auto">
            <a:xfrm>
              <a:off x="4058" y="1870"/>
              <a:ext cx="1954" cy="1711"/>
            </a:xfrm>
            <a:prstGeom prst="rect">
              <a:avLst/>
            </a:prstGeom>
            <a:pattFill prst="lgConfetti">
              <a:fgClr>
                <a:srgbClr val="B760F9"/>
              </a:fgClr>
              <a:bgClr>
                <a:srgbClr val="FFFFFF"/>
              </a:bgClr>
            </a:pattFill>
            <a:ln w="12700">
              <a:solidFill>
                <a:srgbClr val="B760F9"/>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3" name="Rectangle 79">
              <a:extLst>
                <a:ext uri="{FF2B5EF4-FFF2-40B4-BE49-F238E27FC236}">
                  <a16:creationId xmlns:a16="http://schemas.microsoft.com/office/drawing/2014/main" id="{86597581-AD87-45EA-B6B4-4EBEDEA9237A}"/>
                </a:ext>
              </a:extLst>
            </p:cNvPr>
            <p:cNvSpPr>
              <a:spLocks noChangeAspect="1" noChangeArrowheads="1"/>
            </p:cNvSpPr>
            <p:nvPr/>
          </p:nvSpPr>
          <p:spPr bwMode="auto">
            <a:xfrm>
              <a:off x="4982" y="2602"/>
              <a:ext cx="1023" cy="97"/>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4" name="Rectangle 80">
              <a:extLst>
                <a:ext uri="{FF2B5EF4-FFF2-40B4-BE49-F238E27FC236}">
                  <a16:creationId xmlns:a16="http://schemas.microsoft.com/office/drawing/2014/main" id="{C6629885-E0EF-4DE6-B9AD-67EA6321CCB9}"/>
                </a:ext>
              </a:extLst>
            </p:cNvPr>
            <p:cNvSpPr>
              <a:spLocks noChangeAspect="1" noChangeArrowheads="1"/>
            </p:cNvSpPr>
            <p:nvPr/>
          </p:nvSpPr>
          <p:spPr bwMode="auto">
            <a:xfrm rot="-3360000">
              <a:off x="4404" y="2445"/>
              <a:ext cx="1436" cy="106"/>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5" name="Rectangle 81">
              <a:extLst>
                <a:ext uri="{FF2B5EF4-FFF2-40B4-BE49-F238E27FC236}">
                  <a16:creationId xmlns:a16="http://schemas.microsoft.com/office/drawing/2014/main" id="{27555F74-68E0-4C04-BE5E-036F6057E93B}"/>
                </a:ext>
              </a:extLst>
            </p:cNvPr>
            <p:cNvSpPr>
              <a:spLocks noChangeAspect="1" noChangeArrowheads="1"/>
            </p:cNvSpPr>
            <p:nvPr/>
          </p:nvSpPr>
          <p:spPr bwMode="auto">
            <a:xfrm rot="2460000">
              <a:off x="4165" y="2221"/>
              <a:ext cx="995" cy="118"/>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6" name="Rectangle 82">
              <a:extLst>
                <a:ext uri="{FF2B5EF4-FFF2-40B4-BE49-F238E27FC236}">
                  <a16:creationId xmlns:a16="http://schemas.microsoft.com/office/drawing/2014/main" id="{D300B183-F9F0-4CAD-976B-CB2392632D5E}"/>
                </a:ext>
              </a:extLst>
            </p:cNvPr>
            <p:cNvSpPr>
              <a:spLocks noChangeAspect="1" noChangeArrowheads="1"/>
            </p:cNvSpPr>
            <p:nvPr/>
          </p:nvSpPr>
          <p:spPr bwMode="auto">
            <a:xfrm rot="4080000">
              <a:off x="4588" y="3219"/>
              <a:ext cx="639" cy="93"/>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7" name="Rectangle 83">
              <a:extLst>
                <a:ext uri="{FF2B5EF4-FFF2-40B4-BE49-F238E27FC236}">
                  <a16:creationId xmlns:a16="http://schemas.microsoft.com/office/drawing/2014/main" id="{EF815EE9-0A8D-4F23-BA73-57F77981A7C1}"/>
                </a:ext>
              </a:extLst>
            </p:cNvPr>
            <p:cNvSpPr>
              <a:spLocks noChangeAspect="1" noChangeArrowheads="1"/>
            </p:cNvSpPr>
            <p:nvPr/>
          </p:nvSpPr>
          <p:spPr bwMode="auto">
            <a:xfrm rot="-600000">
              <a:off x="4064" y="3047"/>
              <a:ext cx="698" cy="107"/>
            </a:xfrm>
            <a:prstGeom prst="rect">
              <a:avLst/>
            </a:prstGeom>
            <a:solidFill>
              <a:srgbClr val="FDA4B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8" name="Oval 84">
              <a:extLst>
                <a:ext uri="{FF2B5EF4-FFF2-40B4-BE49-F238E27FC236}">
                  <a16:creationId xmlns:a16="http://schemas.microsoft.com/office/drawing/2014/main" id="{53D1B281-5E22-4A0C-B560-334952A6B247}"/>
                </a:ext>
              </a:extLst>
            </p:cNvPr>
            <p:cNvSpPr>
              <a:spLocks noChangeAspect="1" noChangeArrowheads="1"/>
            </p:cNvSpPr>
            <p:nvPr/>
          </p:nvSpPr>
          <p:spPr bwMode="auto">
            <a:xfrm>
              <a:off x="5181" y="2464"/>
              <a:ext cx="233" cy="118"/>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09" name="Oval 85">
              <a:extLst>
                <a:ext uri="{FF2B5EF4-FFF2-40B4-BE49-F238E27FC236}">
                  <a16:creationId xmlns:a16="http://schemas.microsoft.com/office/drawing/2014/main" id="{FC6AE136-9675-4385-BE0D-37D65F206581}"/>
                </a:ext>
              </a:extLst>
            </p:cNvPr>
            <p:cNvSpPr>
              <a:spLocks noChangeAspect="1" noChangeArrowheads="1"/>
            </p:cNvSpPr>
            <p:nvPr/>
          </p:nvSpPr>
          <p:spPr bwMode="auto">
            <a:xfrm>
              <a:off x="5199" y="2468"/>
              <a:ext cx="197" cy="101"/>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0" name="Oval 86">
              <a:extLst>
                <a:ext uri="{FF2B5EF4-FFF2-40B4-BE49-F238E27FC236}">
                  <a16:creationId xmlns:a16="http://schemas.microsoft.com/office/drawing/2014/main" id="{BC5796D7-5601-4C49-A049-4D04098F3AFD}"/>
                </a:ext>
              </a:extLst>
            </p:cNvPr>
            <p:cNvSpPr>
              <a:spLocks noChangeAspect="1" noChangeArrowheads="1"/>
            </p:cNvSpPr>
            <p:nvPr/>
          </p:nvSpPr>
          <p:spPr bwMode="auto">
            <a:xfrm>
              <a:off x="5253" y="2550"/>
              <a:ext cx="89" cy="32"/>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1" name="Oval 87">
              <a:extLst>
                <a:ext uri="{FF2B5EF4-FFF2-40B4-BE49-F238E27FC236}">
                  <a16:creationId xmlns:a16="http://schemas.microsoft.com/office/drawing/2014/main" id="{5255ADE1-CB0F-4B09-A100-1F6D950E2838}"/>
                </a:ext>
              </a:extLst>
            </p:cNvPr>
            <p:cNvSpPr>
              <a:spLocks noChangeAspect="1" noChangeArrowheads="1"/>
            </p:cNvSpPr>
            <p:nvPr/>
          </p:nvSpPr>
          <p:spPr bwMode="auto">
            <a:xfrm>
              <a:off x="5574" y="2698"/>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2" name="Oval 88">
              <a:extLst>
                <a:ext uri="{FF2B5EF4-FFF2-40B4-BE49-F238E27FC236}">
                  <a16:creationId xmlns:a16="http://schemas.microsoft.com/office/drawing/2014/main" id="{ED4E99BC-DA0C-4EBE-870B-6809F4A5DA1E}"/>
                </a:ext>
              </a:extLst>
            </p:cNvPr>
            <p:cNvSpPr>
              <a:spLocks noChangeAspect="1" noChangeArrowheads="1"/>
            </p:cNvSpPr>
            <p:nvPr/>
          </p:nvSpPr>
          <p:spPr bwMode="auto">
            <a:xfrm>
              <a:off x="5595" y="2701"/>
              <a:ext cx="230"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3" name="Oval 89">
              <a:extLst>
                <a:ext uri="{FF2B5EF4-FFF2-40B4-BE49-F238E27FC236}">
                  <a16:creationId xmlns:a16="http://schemas.microsoft.com/office/drawing/2014/main" id="{A9E215BC-6B87-4D4C-B25F-548489BC3A52}"/>
                </a:ext>
              </a:extLst>
            </p:cNvPr>
            <p:cNvSpPr>
              <a:spLocks noChangeAspect="1" noChangeArrowheads="1"/>
            </p:cNvSpPr>
            <p:nvPr/>
          </p:nvSpPr>
          <p:spPr bwMode="auto">
            <a:xfrm>
              <a:off x="5658" y="2817"/>
              <a:ext cx="103" cy="44"/>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4" name="Oval 90">
              <a:extLst>
                <a:ext uri="{FF2B5EF4-FFF2-40B4-BE49-F238E27FC236}">
                  <a16:creationId xmlns:a16="http://schemas.microsoft.com/office/drawing/2014/main" id="{036F98F1-0EF3-4833-8D23-4959403FA272}"/>
                </a:ext>
              </a:extLst>
            </p:cNvPr>
            <p:cNvSpPr>
              <a:spLocks noChangeAspect="1" noChangeArrowheads="1"/>
            </p:cNvSpPr>
            <p:nvPr/>
          </p:nvSpPr>
          <p:spPr bwMode="auto">
            <a:xfrm>
              <a:off x="4933" y="2724"/>
              <a:ext cx="740" cy="577"/>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5" name="Oval 91">
              <a:extLst>
                <a:ext uri="{FF2B5EF4-FFF2-40B4-BE49-F238E27FC236}">
                  <a16:creationId xmlns:a16="http://schemas.microsoft.com/office/drawing/2014/main" id="{B2CBED18-6C25-4108-89F8-97C3453ED6E6}"/>
                </a:ext>
              </a:extLst>
            </p:cNvPr>
            <p:cNvSpPr>
              <a:spLocks noChangeAspect="1" noChangeArrowheads="1"/>
            </p:cNvSpPr>
            <p:nvPr/>
          </p:nvSpPr>
          <p:spPr bwMode="auto">
            <a:xfrm>
              <a:off x="4990" y="2728"/>
              <a:ext cx="626" cy="495"/>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6" name="Oval 92">
              <a:extLst>
                <a:ext uri="{FF2B5EF4-FFF2-40B4-BE49-F238E27FC236}">
                  <a16:creationId xmlns:a16="http://schemas.microsoft.com/office/drawing/2014/main" id="{097CAB60-0E4C-4625-BC45-2158FE925326}"/>
                </a:ext>
              </a:extLst>
            </p:cNvPr>
            <p:cNvSpPr>
              <a:spLocks noChangeAspect="1" noChangeArrowheads="1"/>
            </p:cNvSpPr>
            <p:nvPr/>
          </p:nvSpPr>
          <p:spPr bwMode="auto">
            <a:xfrm>
              <a:off x="5161" y="3138"/>
              <a:ext cx="284" cy="163"/>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7" name="Oval 93">
              <a:extLst>
                <a:ext uri="{FF2B5EF4-FFF2-40B4-BE49-F238E27FC236}">
                  <a16:creationId xmlns:a16="http://schemas.microsoft.com/office/drawing/2014/main" id="{C0290BB0-343E-46A3-ADC1-2F2F85AB195F}"/>
                </a:ext>
              </a:extLst>
            </p:cNvPr>
            <p:cNvSpPr>
              <a:spLocks noChangeAspect="1" noChangeArrowheads="1"/>
            </p:cNvSpPr>
            <p:nvPr/>
          </p:nvSpPr>
          <p:spPr bwMode="auto">
            <a:xfrm>
              <a:off x="5307" y="2047"/>
              <a:ext cx="704" cy="552"/>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8" name="Oval 94">
              <a:extLst>
                <a:ext uri="{FF2B5EF4-FFF2-40B4-BE49-F238E27FC236}">
                  <a16:creationId xmlns:a16="http://schemas.microsoft.com/office/drawing/2014/main" id="{59424F1B-0071-4FBB-B3DC-49482756A5C1}"/>
                </a:ext>
              </a:extLst>
            </p:cNvPr>
            <p:cNvSpPr>
              <a:spLocks noChangeAspect="1" noChangeArrowheads="1"/>
            </p:cNvSpPr>
            <p:nvPr/>
          </p:nvSpPr>
          <p:spPr bwMode="auto">
            <a:xfrm>
              <a:off x="5361" y="2051"/>
              <a:ext cx="596" cy="473"/>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19" name="Oval 95">
              <a:extLst>
                <a:ext uri="{FF2B5EF4-FFF2-40B4-BE49-F238E27FC236}">
                  <a16:creationId xmlns:a16="http://schemas.microsoft.com/office/drawing/2014/main" id="{17954E82-3005-4919-B4C0-C9AFAFD1145A}"/>
                </a:ext>
              </a:extLst>
            </p:cNvPr>
            <p:cNvSpPr>
              <a:spLocks noChangeAspect="1" noChangeArrowheads="1"/>
            </p:cNvSpPr>
            <p:nvPr/>
          </p:nvSpPr>
          <p:spPr bwMode="auto">
            <a:xfrm>
              <a:off x="5524" y="2442"/>
              <a:ext cx="270" cy="15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0" name="Oval 96">
              <a:extLst>
                <a:ext uri="{FF2B5EF4-FFF2-40B4-BE49-F238E27FC236}">
                  <a16:creationId xmlns:a16="http://schemas.microsoft.com/office/drawing/2014/main" id="{87178C30-6AB1-4067-AAD1-21D2E51B0C92}"/>
                </a:ext>
              </a:extLst>
            </p:cNvPr>
            <p:cNvSpPr>
              <a:spLocks noChangeAspect="1" noChangeArrowheads="1"/>
            </p:cNvSpPr>
            <p:nvPr/>
          </p:nvSpPr>
          <p:spPr bwMode="auto">
            <a:xfrm>
              <a:off x="4591" y="3117"/>
              <a:ext cx="216" cy="11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1" name="Oval 97">
              <a:extLst>
                <a:ext uri="{FF2B5EF4-FFF2-40B4-BE49-F238E27FC236}">
                  <a16:creationId xmlns:a16="http://schemas.microsoft.com/office/drawing/2014/main" id="{FA9DE976-CBF2-4B88-B1E1-692464FF4F7D}"/>
                </a:ext>
              </a:extLst>
            </p:cNvPr>
            <p:cNvSpPr>
              <a:spLocks noChangeAspect="1" noChangeArrowheads="1"/>
            </p:cNvSpPr>
            <p:nvPr/>
          </p:nvSpPr>
          <p:spPr bwMode="auto">
            <a:xfrm>
              <a:off x="4607" y="3121"/>
              <a:ext cx="184" cy="102"/>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2" name="Oval 98">
              <a:extLst>
                <a:ext uri="{FF2B5EF4-FFF2-40B4-BE49-F238E27FC236}">
                  <a16:creationId xmlns:a16="http://schemas.microsoft.com/office/drawing/2014/main" id="{5FF2DA68-1F79-4098-9487-6B6E81E471EE}"/>
                </a:ext>
              </a:extLst>
            </p:cNvPr>
            <p:cNvSpPr>
              <a:spLocks noChangeAspect="1" noChangeArrowheads="1"/>
            </p:cNvSpPr>
            <p:nvPr/>
          </p:nvSpPr>
          <p:spPr bwMode="auto">
            <a:xfrm>
              <a:off x="4658" y="3203"/>
              <a:ext cx="82" cy="33"/>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3" name="Oval 99">
              <a:extLst>
                <a:ext uri="{FF2B5EF4-FFF2-40B4-BE49-F238E27FC236}">
                  <a16:creationId xmlns:a16="http://schemas.microsoft.com/office/drawing/2014/main" id="{5B48804E-A521-424D-9449-E33E92722E9B}"/>
                </a:ext>
              </a:extLst>
            </p:cNvPr>
            <p:cNvSpPr>
              <a:spLocks noChangeAspect="1" noChangeArrowheads="1"/>
            </p:cNvSpPr>
            <p:nvPr/>
          </p:nvSpPr>
          <p:spPr bwMode="auto">
            <a:xfrm>
              <a:off x="4054" y="2448"/>
              <a:ext cx="740" cy="577"/>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4" name="Oval 100">
              <a:extLst>
                <a:ext uri="{FF2B5EF4-FFF2-40B4-BE49-F238E27FC236}">
                  <a16:creationId xmlns:a16="http://schemas.microsoft.com/office/drawing/2014/main" id="{C3250D1A-5C71-47CE-B093-0C0BA5ED7300}"/>
                </a:ext>
              </a:extLst>
            </p:cNvPr>
            <p:cNvSpPr>
              <a:spLocks noChangeAspect="1" noChangeArrowheads="1"/>
            </p:cNvSpPr>
            <p:nvPr/>
          </p:nvSpPr>
          <p:spPr bwMode="auto">
            <a:xfrm>
              <a:off x="4111" y="2446"/>
              <a:ext cx="626" cy="494"/>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5" name="Oval 101">
              <a:extLst>
                <a:ext uri="{FF2B5EF4-FFF2-40B4-BE49-F238E27FC236}">
                  <a16:creationId xmlns:a16="http://schemas.microsoft.com/office/drawing/2014/main" id="{BE51BE72-AD6F-4E45-94F8-D7B0BD79B202}"/>
                </a:ext>
              </a:extLst>
            </p:cNvPr>
            <p:cNvSpPr>
              <a:spLocks noChangeAspect="1" noChangeArrowheads="1"/>
            </p:cNvSpPr>
            <p:nvPr/>
          </p:nvSpPr>
          <p:spPr bwMode="auto">
            <a:xfrm>
              <a:off x="4283" y="2861"/>
              <a:ext cx="282" cy="164"/>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6" name="Oval 102">
              <a:extLst>
                <a:ext uri="{FF2B5EF4-FFF2-40B4-BE49-F238E27FC236}">
                  <a16:creationId xmlns:a16="http://schemas.microsoft.com/office/drawing/2014/main" id="{95754627-3CE5-40B8-9C89-77072BDB7F69}"/>
                </a:ext>
              </a:extLst>
            </p:cNvPr>
            <p:cNvSpPr>
              <a:spLocks noChangeAspect="1" noChangeArrowheads="1"/>
            </p:cNvSpPr>
            <p:nvPr/>
          </p:nvSpPr>
          <p:spPr bwMode="auto">
            <a:xfrm>
              <a:off x="4349" y="3235"/>
              <a:ext cx="522" cy="342"/>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7" name="Oval 103">
              <a:extLst>
                <a:ext uri="{FF2B5EF4-FFF2-40B4-BE49-F238E27FC236}">
                  <a16:creationId xmlns:a16="http://schemas.microsoft.com/office/drawing/2014/main" id="{01D6B45C-3A72-4715-9658-C6806273072C}"/>
                </a:ext>
              </a:extLst>
            </p:cNvPr>
            <p:cNvSpPr>
              <a:spLocks noChangeAspect="1" noChangeArrowheads="1"/>
            </p:cNvSpPr>
            <p:nvPr/>
          </p:nvSpPr>
          <p:spPr bwMode="auto">
            <a:xfrm>
              <a:off x="4389" y="3238"/>
              <a:ext cx="441" cy="293"/>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8" name="Oval 104">
              <a:extLst>
                <a:ext uri="{FF2B5EF4-FFF2-40B4-BE49-F238E27FC236}">
                  <a16:creationId xmlns:a16="http://schemas.microsoft.com/office/drawing/2014/main" id="{DCE77296-312D-4B52-A1F0-758BF0A8A045}"/>
                </a:ext>
              </a:extLst>
            </p:cNvPr>
            <p:cNvSpPr>
              <a:spLocks noChangeAspect="1" noChangeArrowheads="1"/>
            </p:cNvSpPr>
            <p:nvPr/>
          </p:nvSpPr>
          <p:spPr bwMode="auto">
            <a:xfrm>
              <a:off x="5277" y="2593"/>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29" name="Oval 105">
              <a:extLst>
                <a:ext uri="{FF2B5EF4-FFF2-40B4-BE49-F238E27FC236}">
                  <a16:creationId xmlns:a16="http://schemas.microsoft.com/office/drawing/2014/main" id="{A2556203-6177-487E-A19C-A29969B56F38}"/>
                </a:ext>
              </a:extLst>
            </p:cNvPr>
            <p:cNvSpPr>
              <a:spLocks noChangeAspect="1" noChangeArrowheads="1"/>
            </p:cNvSpPr>
            <p:nvPr/>
          </p:nvSpPr>
          <p:spPr bwMode="auto">
            <a:xfrm>
              <a:off x="5354" y="2593"/>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0" name="Oval 106">
              <a:extLst>
                <a:ext uri="{FF2B5EF4-FFF2-40B4-BE49-F238E27FC236}">
                  <a16:creationId xmlns:a16="http://schemas.microsoft.com/office/drawing/2014/main" id="{E374AFE4-DD7A-49C6-8383-92B65BFC572C}"/>
                </a:ext>
              </a:extLst>
            </p:cNvPr>
            <p:cNvSpPr>
              <a:spLocks noChangeAspect="1" noChangeArrowheads="1"/>
            </p:cNvSpPr>
            <p:nvPr/>
          </p:nvSpPr>
          <p:spPr bwMode="auto">
            <a:xfrm>
              <a:off x="5458" y="2593"/>
              <a:ext cx="189"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1" name="Oval 107">
              <a:extLst>
                <a:ext uri="{FF2B5EF4-FFF2-40B4-BE49-F238E27FC236}">
                  <a16:creationId xmlns:a16="http://schemas.microsoft.com/office/drawing/2014/main" id="{5629FD91-9DC8-4BF6-BC28-E90F7224E6F8}"/>
                </a:ext>
              </a:extLst>
            </p:cNvPr>
            <p:cNvSpPr>
              <a:spLocks noChangeAspect="1" noChangeArrowheads="1"/>
            </p:cNvSpPr>
            <p:nvPr/>
          </p:nvSpPr>
          <p:spPr bwMode="auto">
            <a:xfrm>
              <a:off x="5535" y="2593"/>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2" name="Oval 108">
              <a:extLst>
                <a:ext uri="{FF2B5EF4-FFF2-40B4-BE49-F238E27FC236}">
                  <a16:creationId xmlns:a16="http://schemas.microsoft.com/office/drawing/2014/main" id="{18E04109-1F82-477E-9216-B2222D5BFEB4}"/>
                </a:ext>
              </a:extLst>
            </p:cNvPr>
            <p:cNvSpPr>
              <a:spLocks noChangeAspect="1" noChangeArrowheads="1"/>
            </p:cNvSpPr>
            <p:nvPr/>
          </p:nvSpPr>
          <p:spPr bwMode="auto">
            <a:xfrm>
              <a:off x="5455" y="2672"/>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3" name="Oval 109">
              <a:extLst>
                <a:ext uri="{FF2B5EF4-FFF2-40B4-BE49-F238E27FC236}">
                  <a16:creationId xmlns:a16="http://schemas.microsoft.com/office/drawing/2014/main" id="{CD04F844-F75C-48F4-BF39-F274D604809C}"/>
                </a:ext>
              </a:extLst>
            </p:cNvPr>
            <p:cNvSpPr>
              <a:spLocks noChangeAspect="1" noChangeArrowheads="1"/>
            </p:cNvSpPr>
            <p:nvPr/>
          </p:nvSpPr>
          <p:spPr bwMode="auto">
            <a:xfrm>
              <a:off x="5532" y="2673"/>
              <a:ext cx="37"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4" name="Oval 110">
              <a:extLst>
                <a:ext uri="{FF2B5EF4-FFF2-40B4-BE49-F238E27FC236}">
                  <a16:creationId xmlns:a16="http://schemas.microsoft.com/office/drawing/2014/main" id="{D599E577-598B-4FD3-A372-0C498492DF7F}"/>
                </a:ext>
              </a:extLst>
            </p:cNvPr>
            <p:cNvSpPr>
              <a:spLocks noChangeAspect="1" noChangeArrowheads="1"/>
            </p:cNvSpPr>
            <p:nvPr/>
          </p:nvSpPr>
          <p:spPr bwMode="auto">
            <a:xfrm>
              <a:off x="5260" y="2675"/>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5" name="Oval 111">
              <a:extLst>
                <a:ext uri="{FF2B5EF4-FFF2-40B4-BE49-F238E27FC236}">
                  <a16:creationId xmlns:a16="http://schemas.microsoft.com/office/drawing/2014/main" id="{872DB78E-DB47-4E79-8190-EE96A6D3F8A0}"/>
                </a:ext>
              </a:extLst>
            </p:cNvPr>
            <p:cNvSpPr>
              <a:spLocks noChangeAspect="1" noChangeArrowheads="1"/>
            </p:cNvSpPr>
            <p:nvPr/>
          </p:nvSpPr>
          <p:spPr bwMode="auto">
            <a:xfrm>
              <a:off x="5337" y="2676"/>
              <a:ext cx="36"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6" name="Oval 112">
              <a:extLst>
                <a:ext uri="{FF2B5EF4-FFF2-40B4-BE49-F238E27FC236}">
                  <a16:creationId xmlns:a16="http://schemas.microsoft.com/office/drawing/2014/main" id="{1430620B-036F-41E7-8B1D-1DB8DCED2CBF}"/>
                </a:ext>
              </a:extLst>
            </p:cNvPr>
            <p:cNvSpPr>
              <a:spLocks noChangeAspect="1" noChangeArrowheads="1"/>
            </p:cNvSpPr>
            <p:nvPr/>
          </p:nvSpPr>
          <p:spPr bwMode="auto">
            <a:xfrm>
              <a:off x="5064" y="2678"/>
              <a:ext cx="191"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7" name="Oval 113">
              <a:extLst>
                <a:ext uri="{FF2B5EF4-FFF2-40B4-BE49-F238E27FC236}">
                  <a16:creationId xmlns:a16="http://schemas.microsoft.com/office/drawing/2014/main" id="{897F7B91-21F3-455A-878E-15A61F8EA512}"/>
                </a:ext>
              </a:extLst>
            </p:cNvPr>
            <p:cNvSpPr>
              <a:spLocks noChangeAspect="1" noChangeArrowheads="1"/>
            </p:cNvSpPr>
            <p:nvPr/>
          </p:nvSpPr>
          <p:spPr bwMode="auto">
            <a:xfrm>
              <a:off x="5142" y="2678"/>
              <a:ext cx="35"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8" name="Oval 114">
              <a:extLst>
                <a:ext uri="{FF2B5EF4-FFF2-40B4-BE49-F238E27FC236}">
                  <a16:creationId xmlns:a16="http://schemas.microsoft.com/office/drawing/2014/main" id="{1878AD16-5150-4220-B87F-AC40921B1183}"/>
                </a:ext>
              </a:extLst>
            </p:cNvPr>
            <p:cNvSpPr>
              <a:spLocks noChangeAspect="1" noChangeArrowheads="1"/>
            </p:cNvSpPr>
            <p:nvPr/>
          </p:nvSpPr>
          <p:spPr bwMode="auto">
            <a:xfrm>
              <a:off x="5079" y="2593"/>
              <a:ext cx="191"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39" name="Oval 115">
              <a:extLst>
                <a:ext uri="{FF2B5EF4-FFF2-40B4-BE49-F238E27FC236}">
                  <a16:creationId xmlns:a16="http://schemas.microsoft.com/office/drawing/2014/main" id="{97116CB3-D976-48F5-B2E3-600C233BA3D1}"/>
                </a:ext>
              </a:extLst>
            </p:cNvPr>
            <p:cNvSpPr>
              <a:spLocks noChangeAspect="1" noChangeArrowheads="1"/>
            </p:cNvSpPr>
            <p:nvPr/>
          </p:nvSpPr>
          <p:spPr bwMode="auto">
            <a:xfrm>
              <a:off x="5156" y="2593"/>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0" name="Oval 116">
              <a:extLst>
                <a:ext uri="{FF2B5EF4-FFF2-40B4-BE49-F238E27FC236}">
                  <a16:creationId xmlns:a16="http://schemas.microsoft.com/office/drawing/2014/main" id="{88349788-5A5A-4010-B63A-9063C0ED48A2}"/>
                </a:ext>
              </a:extLst>
            </p:cNvPr>
            <p:cNvSpPr>
              <a:spLocks noChangeAspect="1" noChangeArrowheads="1"/>
            </p:cNvSpPr>
            <p:nvPr/>
          </p:nvSpPr>
          <p:spPr bwMode="auto">
            <a:xfrm rot="7560000">
              <a:off x="4956" y="2444"/>
              <a:ext cx="218"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1" name="Oval 117">
              <a:extLst>
                <a:ext uri="{FF2B5EF4-FFF2-40B4-BE49-F238E27FC236}">
                  <a16:creationId xmlns:a16="http://schemas.microsoft.com/office/drawing/2014/main" id="{0B183CA6-53DD-40B7-9A52-E9C9706CF7C4}"/>
                </a:ext>
              </a:extLst>
            </p:cNvPr>
            <p:cNvSpPr>
              <a:spLocks noChangeAspect="1" noChangeArrowheads="1"/>
            </p:cNvSpPr>
            <p:nvPr/>
          </p:nvSpPr>
          <p:spPr bwMode="auto">
            <a:xfrm rot="7560000">
              <a:off x="5044" y="2446"/>
              <a:ext cx="41"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2" name="Oval 118">
              <a:extLst>
                <a:ext uri="{FF2B5EF4-FFF2-40B4-BE49-F238E27FC236}">
                  <a16:creationId xmlns:a16="http://schemas.microsoft.com/office/drawing/2014/main" id="{5D46EF2D-F5C2-4FC3-8AE6-B223CA3A2355}"/>
                </a:ext>
              </a:extLst>
            </p:cNvPr>
            <p:cNvSpPr>
              <a:spLocks noChangeAspect="1" noChangeArrowheads="1"/>
            </p:cNvSpPr>
            <p:nvPr/>
          </p:nvSpPr>
          <p:spPr bwMode="auto">
            <a:xfrm rot="2460000">
              <a:off x="4808" y="2551"/>
              <a:ext cx="191"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3" name="Oval 119">
              <a:extLst>
                <a:ext uri="{FF2B5EF4-FFF2-40B4-BE49-F238E27FC236}">
                  <a16:creationId xmlns:a16="http://schemas.microsoft.com/office/drawing/2014/main" id="{0B5CDE48-A963-4301-A24F-CA7D984E6D8F}"/>
                </a:ext>
              </a:extLst>
            </p:cNvPr>
            <p:cNvSpPr>
              <a:spLocks noChangeAspect="1" noChangeArrowheads="1"/>
            </p:cNvSpPr>
            <p:nvPr/>
          </p:nvSpPr>
          <p:spPr bwMode="auto">
            <a:xfrm rot="2460000">
              <a:off x="4886" y="2552"/>
              <a:ext cx="35"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4" name="Oval 120">
              <a:extLst>
                <a:ext uri="{FF2B5EF4-FFF2-40B4-BE49-F238E27FC236}">
                  <a16:creationId xmlns:a16="http://schemas.microsoft.com/office/drawing/2014/main" id="{7B178D76-09C5-4FDF-B89C-B48ECCE529AE}"/>
                </a:ext>
              </a:extLst>
            </p:cNvPr>
            <p:cNvSpPr>
              <a:spLocks noChangeAspect="1" noChangeArrowheads="1"/>
            </p:cNvSpPr>
            <p:nvPr/>
          </p:nvSpPr>
          <p:spPr bwMode="auto">
            <a:xfrm rot="-3540000">
              <a:off x="4816" y="2709"/>
              <a:ext cx="218" cy="3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5" name="Oval 121">
              <a:extLst>
                <a:ext uri="{FF2B5EF4-FFF2-40B4-BE49-F238E27FC236}">
                  <a16:creationId xmlns:a16="http://schemas.microsoft.com/office/drawing/2014/main" id="{C2CEC187-73B6-44B1-A000-30A4220DA625}"/>
                </a:ext>
              </a:extLst>
            </p:cNvPr>
            <p:cNvSpPr>
              <a:spLocks noChangeAspect="1" noChangeArrowheads="1"/>
            </p:cNvSpPr>
            <p:nvPr/>
          </p:nvSpPr>
          <p:spPr bwMode="auto">
            <a:xfrm rot="-3540000">
              <a:off x="4903" y="2710"/>
              <a:ext cx="41"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6" name="Oval 122">
              <a:extLst>
                <a:ext uri="{FF2B5EF4-FFF2-40B4-BE49-F238E27FC236}">
                  <a16:creationId xmlns:a16="http://schemas.microsoft.com/office/drawing/2014/main" id="{8A5934F4-5113-49E8-8880-8C5C8AA7E327}"/>
                </a:ext>
              </a:extLst>
            </p:cNvPr>
            <p:cNvSpPr>
              <a:spLocks noChangeAspect="1" noChangeArrowheads="1"/>
            </p:cNvSpPr>
            <p:nvPr/>
          </p:nvSpPr>
          <p:spPr bwMode="auto">
            <a:xfrm rot="-3540000">
              <a:off x="4907" y="2768"/>
              <a:ext cx="218"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7" name="Oval 123">
              <a:extLst>
                <a:ext uri="{FF2B5EF4-FFF2-40B4-BE49-F238E27FC236}">
                  <a16:creationId xmlns:a16="http://schemas.microsoft.com/office/drawing/2014/main" id="{090BC7C3-0D1B-425A-B17C-3C5E8E9E1E24}"/>
                </a:ext>
              </a:extLst>
            </p:cNvPr>
            <p:cNvSpPr>
              <a:spLocks noChangeAspect="1" noChangeArrowheads="1"/>
            </p:cNvSpPr>
            <p:nvPr/>
          </p:nvSpPr>
          <p:spPr bwMode="auto">
            <a:xfrm rot="-3540000">
              <a:off x="4995" y="2768"/>
              <a:ext cx="41"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8" name="Oval 124">
              <a:extLst>
                <a:ext uri="{FF2B5EF4-FFF2-40B4-BE49-F238E27FC236}">
                  <a16:creationId xmlns:a16="http://schemas.microsoft.com/office/drawing/2014/main" id="{D2C2D1D9-6A12-40BB-AE29-8D426D7F6205}"/>
                </a:ext>
              </a:extLst>
            </p:cNvPr>
            <p:cNvSpPr>
              <a:spLocks noChangeAspect="1" noChangeArrowheads="1"/>
            </p:cNvSpPr>
            <p:nvPr/>
          </p:nvSpPr>
          <p:spPr bwMode="auto">
            <a:xfrm rot="-3540000">
              <a:off x="4711" y="2882"/>
              <a:ext cx="218" cy="3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49" name="Oval 125">
              <a:extLst>
                <a:ext uri="{FF2B5EF4-FFF2-40B4-BE49-F238E27FC236}">
                  <a16:creationId xmlns:a16="http://schemas.microsoft.com/office/drawing/2014/main" id="{13135A67-1B5C-48FD-A086-A6DF808A8512}"/>
                </a:ext>
              </a:extLst>
            </p:cNvPr>
            <p:cNvSpPr>
              <a:spLocks noChangeAspect="1" noChangeArrowheads="1"/>
            </p:cNvSpPr>
            <p:nvPr/>
          </p:nvSpPr>
          <p:spPr bwMode="auto">
            <a:xfrm rot="-3540000">
              <a:off x="4798" y="2883"/>
              <a:ext cx="41" cy="3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0" name="Oval 126">
              <a:extLst>
                <a:ext uri="{FF2B5EF4-FFF2-40B4-BE49-F238E27FC236}">
                  <a16:creationId xmlns:a16="http://schemas.microsoft.com/office/drawing/2014/main" id="{55BDE554-A06D-435C-86F9-3FE607657CD5}"/>
                </a:ext>
              </a:extLst>
            </p:cNvPr>
            <p:cNvSpPr>
              <a:spLocks noChangeAspect="1" noChangeArrowheads="1"/>
            </p:cNvSpPr>
            <p:nvPr/>
          </p:nvSpPr>
          <p:spPr bwMode="auto">
            <a:xfrm rot="-3540000">
              <a:off x="4811" y="2936"/>
              <a:ext cx="218"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1" name="Oval 127">
              <a:extLst>
                <a:ext uri="{FF2B5EF4-FFF2-40B4-BE49-F238E27FC236}">
                  <a16:creationId xmlns:a16="http://schemas.microsoft.com/office/drawing/2014/main" id="{6C601357-6E46-44C8-BE3D-FCF7720D01EA}"/>
                </a:ext>
              </a:extLst>
            </p:cNvPr>
            <p:cNvSpPr>
              <a:spLocks noChangeAspect="1" noChangeArrowheads="1"/>
            </p:cNvSpPr>
            <p:nvPr/>
          </p:nvSpPr>
          <p:spPr bwMode="auto">
            <a:xfrm rot="-3540000">
              <a:off x="4898" y="2936"/>
              <a:ext cx="41"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2" name="Oval 128">
              <a:extLst>
                <a:ext uri="{FF2B5EF4-FFF2-40B4-BE49-F238E27FC236}">
                  <a16:creationId xmlns:a16="http://schemas.microsoft.com/office/drawing/2014/main" id="{294B6244-F7FE-4F83-8709-6163EC88DE87}"/>
                </a:ext>
              </a:extLst>
            </p:cNvPr>
            <p:cNvSpPr>
              <a:spLocks noChangeAspect="1" noChangeArrowheads="1"/>
            </p:cNvSpPr>
            <p:nvPr/>
          </p:nvSpPr>
          <p:spPr bwMode="auto">
            <a:xfrm rot="2460000">
              <a:off x="4840" y="2456"/>
              <a:ext cx="191"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3" name="Oval 129">
              <a:extLst>
                <a:ext uri="{FF2B5EF4-FFF2-40B4-BE49-F238E27FC236}">
                  <a16:creationId xmlns:a16="http://schemas.microsoft.com/office/drawing/2014/main" id="{7D667FDB-78E6-43E2-B408-17326332D5B5}"/>
                </a:ext>
              </a:extLst>
            </p:cNvPr>
            <p:cNvSpPr>
              <a:spLocks noChangeAspect="1" noChangeArrowheads="1"/>
            </p:cNvSpPr>
            <p:nvPr/>
          </p:nvSpPr>
          <p:spPr bwMode="auto">
            <a:xfrm rot="2460000">
              <a:off x="4918" y="2457"/>
              <a:ext cx="35"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4" name="Oval 130">
              <a:extLst>
                <a:ext uri="{FF2B5EF4-FFF2-40B4-BE49-F238E27FC236}">
                  <a16:creationId xmlns:a16="http://schemas.microsoft.com/office/drawing/2014/main" id="{634A944C-E86D-45D3-91D7-4505ED378A7C}"/>
                </a:ext>
              </a:extLst>
            </p:cNvPr>
            <p:cNvSpPr>
              <a:spLocks noChangeAspect="1" noChangeArrowheads="1"/>
            </p:cNvSpPr>
            <p:nvPr/>
          </p:nvSpPr>
          <p:spPr bwMode="auto">
            <a:xfrm rot="7560000">
              <a:off x="5034" y="2500"/>
              <a:ext cx="218" cy="37"/>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5" name="Oval 131">
              <a:extLst>
                <a:ext uri="{FF2B5EF4-FFF2-40B4-BE49-F238E27FC236}">
                  <a16:creationId xmlns:a16="http://schemas.microsoft.com/office/drawing/2014/main" id="{EF361272-FD83-43FE-8DA3-4F356CD62FF7}"/>
                </a:ext>
              </a:extLst>
            </p:cNvPr>
            <p:cNvSpPr>
              <a:spLocks noChangeAspect="1" noChangeArrowheads="1"/>
            </p:cNvSpPr>
            <p:nvPr/>
          </p:nvSpPr>
          <p:spPr bwMode="auto">
            <a:xfrm rot="7560000">
              <a:off x="5122" y="2502"/>
              <a:ext cx="42"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6" name="Oval 132">
              <a:extLst>
                <a:ext uri="{FF2B5EF4-FFF2-40B4-BE49-F238E27FC236}">
                  <a16:creationId xmlns:a16="http://schemas.microsoft.com/office/drawing/2014/main" id="{B79350D1-433D-47A7-9A99-295D69E5DA07}"/>
                </a:ext>
              </a:extLst>
            </p:cNvPr>
            <p:cNvSpPr>
              <a:spLocks noChangeAspect="1" noChangeArrowheads="1"/>
            </p:cNvSpPr>
            <p:nvPr/>
          </p:nvSpPr>
          <p:spPr bwMode="auto">
            <a:xfrm rot="7560000">
              <a:off x="5149" y="2343"/>
              <a:ext cx="218"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7" name="Oval 133">
              <a:extLst>
                <a:ext uri="{FF2B5EF4-FFF2-40B4-BE49-F238E27FC236}">
                  <a16:creationId xmlns:a16="http://schemas.microsoft.com/office/drawing/2014/main" id="{E593CA13-BB3D-4C7B-995E-91FE706C00C2}"/>
                </a:ext>
              </a:extLst>
            </p:cNvPr>
            <p:cNvSpPr>
              <a:spLocks noChangeAspect="1" noChangeArrowheads="1"/>
            </p:cNvSpPr>
            <p:nvPr/>
          </p:nvSpPr>
          <p:spPr bwMode="auto">
            <a:xfrm rot="7560000">
              <a:off x="5237" y="2346"/>
              <a:ext cx="41" cy="3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8" name="Oval 134">
              <a:extLst>
                <a:ext uri="{FF2B5EF4-FFF2-40B4-BE49-F238E27FC236}">
                  <a16:creationId xmlns:a16="http://schemas.microsoft.com/office/drawing/2014/main" id="{70AAB166-CBDB-407B-BEC2-85B47A7ACEFF}"/>
                </a:ext>
              </a:extLst>
            </p:cNvPr>
            <p:cNvSpPr>
              <a:spLocks noChangeAspect="1" noChangeArrowheads="1"/>
            </p:cNvSpPr>
            <p:nvPr/>
          </p:nvSpPr>
          <p:spPr bwMode="auto">
            <a:xfrm rot="7560000">
              <a:off x="5081" y="2284"/>
              <a:ext cx="219"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59" name="Oval 135">
              <a:extLst>
                <a:ext uri="{FF2B5EF4-FFF2-40B4-BE49-F238E27FC236}">
                  <a16:creationId xmlns:a16="http://schemas.microsoft.com/office/drawing/2014/main" id="{A15B2D86-80C2-418E-BE27-450CAC1A9790}"/>
                </a:ext>
              </a:extLst>
            </p:cNvPr>
            <p:cNvSpPr>
              <a:spLocks noChangeAspect="1" noChangeArrowheads="1"/>
            </p:cNvSpPr>
            <p:nvPr/>
          </p:nvSpPr>
          <p:spPr bwMode="auto">
            <a:xfrm rot="7560000">
              <a:off x="5167" y="2289"/>
              <a:ext cx="41" cy="33"/>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0" name="Oval 136">
              <a:extLst>
                <a:ext uri="{FF2B5EF4-FFF2-40B4-BE49-F238E27FC236}">
                  <a16:creationId xmlns:a16="http://schemas.microsoft.com/office/drawing/2014/main" id="{1CE93D9E-AD33-4DA7-9ECB-BEDA30AE476E}"/>
                </a:ext>
              </a:extLst>
            </p:cNvPr>
            <p:cNvSpPr>
              <a:spLocks noChangeAspect="1" noChangeArrowheads="1"/>
            </p:cNvSpPr>
            <p:nvPr/>
          </p:nvSpPr>
          <p:spPr bwMode="auto">
            <a:xfrm rot="7560000">
              <a:off x="5173" y="2120"/>
              <a:ext cx="219"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1" name="Oval 137">
              <a:extLst>
                <a:ext uri="{FF2B5EF4-FFF2-40B4-BE49-F238E27FC236}">
                  <a16:creationId xmlns:a16="http://schemas.microsoft.com/office/drawing/2014/main" id="{561B701B-1D31-4BBB-A5F1-D96C598D19BA}"/>
                </a:ext>
              </a:extLst>
            </p:cNvPr>
            <p:cNvSpPr>
              <a:spLocks noChangeAspect="1" noChangeArrowheads="1"/>
            </p:cNvSpPr>
            <p:nvPr/>
          </p:nvSpPr>
          <p:spPr bwMode="auto">
            <a:xfrm rot="7560000">
              <a:off x="5263" y="2121"/>
              <a:ext cx="41" cy="29"/>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2" name="Oval 138">
              <a:extLst>
                <a:ext uri="{FF2B5EF4-FFF2-40B4-BE49-F238E27FC236}">
                  <a16:creationId xmlns:a16="http://schemas.microsoft.com/office/drawing/2014/main" id="{D6F62478-F3A0-4765-8703-5C74507E02E4}"/>
                </a:ext>
              </a:extLst>
            </p:cNvPr>
            <p:cNvSpPr>
              <a:spLocks noChangeAspect="1" noChangeArrowheads="1"/>
            </p:cNvSpPr>
            <p:nvPr/>
          </p:nvSpPr>
          <p:spPr bwMode="auto">
            <a:xfrm rot="2460000">
              <a:off x="4701" y="2325"/>
              <a:ext cx="190"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3" name="Oval 139">
              <a:extLst>
                <a:ext uri="{FF2B5EF4-FFF2-40B4-BE49-F238E27FC236}">
                  <a16:creationId xmlns:a16="http://schemas.microsoft.com/office/drawing/2014/main" id="{B2E02EBC-E927-40F1-A249-300D0E3F5E8F}"/>
                </a:ext>
              </a:extLst>
            </p:cNvPr>
            <p:cNvSpPr>
              <a:spLocks noChangeAspect="1" noChangeArrowheads="1"/>
            </p:cNvSpPr>
            <p:nvPr/>
          </p:nvSpPr>
          <p:spPr bwMode="auto">
            <a:xfrm rot="2460000">
              <a:off x="4777" y="2326"/>
              <a:ext cx="37"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4" name="Oval 140">
              <a:extLst>
                <a:ext uri="{FF2B5EF4-FFF2-40B4-BE49-F238E27FC236}">
                  <a16:creationId xmlns:a16="http://schemas.microsoft.com/office/drawing/2014/main" id="{8EE4DA74-E995-486C-943D-364379FF64FB}"/>
                </a:ext>
              </a:extLst>
            </p:cNvPr>
            <p:cNvSpPr>
              <a:spLocks noChangeAspect="1" noChangeArrowheads="1"/>
            </p:cNvSpPr>
            <p:nvPr/>
          </p:nvSpPr>
          <p:spPr bwMode="auto">
            <a:xfrm rot="2460000">
              <a:off x="4661" y="2418"/>
              <a:ext cx="191"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5" name="Oval 141">
              <a:extLst>
                <a:ext uri="{FF2B5EF4-FFF2-40B4-BE49-F238E27FC236}">
                  <a16:creationId xmlns:a16="http://schemas.microsoft.com/office/drawing/2014/main" id="{72F248BB-3F55-46FE-9E07-FC10D66B6C00}"/>
                </a:ext>
              </a:extLst>
            </p:cNvPr>
            <p:cNvSpPr>
              <a:spLocks noChangeAspect="1" noChangeArrowheads="1"/>
            </p:cNvSpPr>
            <p:nvPr/>
          </p:nvSpPr>
          <p:spPr bwMode="auto">
            <a:xfrm rot="2460000">
              <a:off x="4739" y="2419"/>
              <a:ext cx="35"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6" name="Oval 142">
              <a:extLst>
                <a:ext uri="{FF2B5EF4-FFF2-40B4-BE49-F238E27FC236}">
                  <a16:creationId xmlns:a16="http://schemas.microsoft.com/office/drawing/2014/main" id="{48BA2617-51E7-44C9-B036-66C564728BE4}"/>
                </a:ext>
              </a:extLst>
            </p:cNvPr>
            <p:cNvSpPr>
              <a:spLocks noChangeAspect="1" noChangeArrowheads="1"/>
            </p:cNvSpPr>
            <p:nvPr/>
          </p:nvSpPr>
          <p:spPr bwMode="auto">
            <a:xfrm rot="-660000">
              <a:off x="4584" y="2986"/>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7" name="Oval 143">
              <a:extLst>
                <a:ext uri="{FF2B5EF4-FFF2-40B4-BE49-F238E27FC236}">
                  <a16:creationId xmlns:a16="http://schemas.microsoft.com/office/drawing/2014/main" id="{0417385E-3775-4E46-B0FE-A35EE7D1878F}"/>
                </a:ext>
              </a:extLst>
            </p:cNvPr>
            <p:cNvSpPr>
              <a:spLocks noChangeAspect="1" noChangeArrowheads="1"/>
            </p:cNvSpPr>
            <p:nvPr/>
          </p:nvSpPr>
          <p:spPr bwMode="auto">
            <a:xfrm rot="-660000">
              <a:off x="4660" y="2987"/>
              <a:ext cx="36"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8" name="Oval 144">
              <a:extLst>
                <a:ext uri="{FF2B5EF4-FFF2-40B4-BE49-F238E27FC236}">
                  <a16:creationId xmlns:a16="http://schemas.microsoft.com/office/drawing/2014/main" id="{6E6E2AD8-44B0-416D-A472-1C908B692197}"/>
                </a:ext>
              </a:extLst>
            </p:cNvPr>
            <p:cNvSpPr>
              <a:spLocks noChangeAspect="1" noChangeArrowheads="1"/>
            </p:cNvSpPr>
            <p:nvPr/>
          </p:nvSpPr>
          <p:spPr bwMode="auto">
            <a:xfrm rot="-660000">
              <a:off x="4396" y="3020"/>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69" name="Oval 145">
              <a:extLst>
                <a:ext uri="{FF2B5EF4-FFF2-40B4-BE49-F238E27FC236}">
                  <a16:creationId xmlns:a16="http://schemas.microsoft.com/office/drawing/2014/main" id="{EECCEDBD-720D-44A3-94A3-8AE4CF629056}"/>
                </a:ext>
              </a:extLst>
            </p:cNvPr>
            <p:cNvSpPr>
              <a:spLocks noChangeAspect="1" noChangeArrowheads="1"/>
            </p:cNvSpPr>
            <p:nvPr/>
          </p:nvSpPr>
          <p:spPr bwMode="auto">
            <a:xfrm rot="-660000">
              <a:off x="4473" y="3021"/>
              <a:ext cx="35"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0" name="Oval 146">
              <a:extLst>
                <a:ext uri="{FF2B5EF4-FFF2-40B4-BE49-F238E27FC236}">
                  <a16:creationId xmlns:a16="http://schemas.microsoft.com/office/drawing/2014/main" id="{2E100DA3-0E3A-4F83-BCFB-3B1E6774726C}"/>
                </a:ext>
              </a:extLst>
            </p:cNvPr>
            <p:cNvSpPr>
              <a:spLocks noChangeAspect="1" noChangeArrowheads="1"/>
            </p:cNvSpPr>
            <p:nvPr/>
          </p:nvSpPr>
          <p:spPr bwMode="auto">
            <a:xfrm rot="-660000">
              <a:off x="4426" y="3099"/>
              <a:ext cx="189"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1" name="Oval 147">
              <a:extLst>
                <a:ext uri="{FF2B5EF4-FFF2-40B4-BE49-F238E27FC236}">
                  <a16:creationId xmlns:a16="http://schemas.microsoft.com/office/drawing/2014/main" id="{88AA3F59-2026-4184-8C2D-DBFA754AFC93}"/>
                </a:ext>
              </a:extLst>
            </p:cNvPr>
            <p:cNvSpPr>
              <a:spLocks noChangeAspect="1" noChangeArrowheads="1"/>
            </p:cNvSpPr>
            <p:nvPr/>
          </p:nvSpPr>
          <p:spPr bwMode="auto">
            <a:xfrm rot="-660000">
              <a:off x="4502" y="3100"/>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2" name="Oval 148">
              <a:extLst>
                <a:ext uri="{FF2B5EF4-FFF2-40B4-BE49-F238E27FC236}">
                  <a16:creationId xmlns:a16="http://schemas.microsoft.com/office/drawing/2014/main" id="{94E61CB9-AC00-4D88-BBC8-C20D8893F272}"/>
                </a:ext>
              </a:extLst>
            </p:cNvPr>
            <p:cNvSpPr>
              <a:spLocks noChangeAspect="1" noChangeArrowheads="1"/>
            </p:cNvSpPr>
            <p:nvPr/>
          </p:nvSpPr>
          <p:spPr bwMode="auto">
            <a:xfrm rot="-660000">
              <a:off x="4610" y="3066"/>
              <a:ext cx="191"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3" name="Oval 149">
              <a:extLst>
                <a:ext uri="{FF2B5EF4-FFF2-40B4-BE49-F238E27FC236}">
                  <a16:creationId xmlns:a16="http://schemas.microsoft.com/office/drawing/2014/main" id="{89DEE69C-2906-4EC6-83F4-E6E708E8F45D}"/>
                </a:ext>
              </a:extLst>
            </p:cNvPr>
            <p:cNvSpPr>
              <a:spLocks noChangeAspect="1" noChangeArrowheads="1"/>
            </p:cNvSpPr>
            <p:nvPr/>
          </p:nvSpPr>
          <p:spPr bwMode="auto">
            <a:xfrm rot="-660000">
              <a:off x="4687" y="3066"/>
              <a:ext cx="35"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4" name="Oval 150">
              <a:extLst>
                <a:ext uri="{FF2B5EF4-FFF2-40B4-BE49-F238E27FC236}">
                  <a16:creationId xmlns:a16="http://schemas.microsoft.com/office/drawing/2014/main" id="{EA38CFD7-8E05-4245-B780-66DE41661369}"/>
                </a:ext>
              </a:extLst>
            </p:cNvPr>
            <p:cNvSpPr>
              <a:spLocks noChangeAspect="1" noChangeArrowheads="1"/>
            </p:cNvSpPr>
            <p:nvPr/>
          </p:nvSpPr>
          <p:spPr bwMode="auto">
            <a:xfrm rot="4380000">
              <a:off x="4719" y="3144"/>
              <a:ext cx="218"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5" name="Oval 151">
              <a:extLst>
                <a:ext uri="{FF2B5EF4-FFF2-40B4-BE49-F238E27FC236}">
                  <a16:creationId xmlns:a16="http://schemas.microsoft.com/office/drawing/2014/main" id="{D1BEA29F-6BD9-49A0-9154-C620639D0249}"/>
                </a:ext>
              </a:extLst>
            </p:cNvPr>
            <p:cNvSpPr>
              <a:spLocks noChangeAspect="1" noChangeArrowheads="1"/>
            </p:cNvSpPr>
            <p:nvPr/>
          </p:nvSpPr>
          <p:spPr bwMode="auto">
            <a:xfrm rot="4380000">
              <a:off x="4807" y="3146"/>
              <a:ext cx="41" cy="3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6" name="Oval 152">
              <a:extLst>
                <a:ext uri="{FF2B5EF4-FFF2-40B4-BE49-F238E27FC236}">
                  <a16:creationId xmlns:a16="http://schemas.microsoft.com/office/drawing/2014/main" id="{E64D2A6E-745F-4A76-8820-34A67205D527}"/>
                </a:ext>
              </a:extLst>
            </p:cNvPr>
            <p:cNvSpPr>
              <a:spLocks noChangeAspect="1" noChangeArrowheads="1"/>
            </p:cNvSpPr>
            <p:nvPr/>
          </p:nvSpPr>
          <p:spPr bwMode="auto">
            <a:xfrm rot="4380000">
              <a:off x="4795" y="3120"/>
              <a:ext cx="218"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7" name="Oval 153">
              <a:extLst>
                <a:ext uri="{FF2B5EF4-FFF2-40B4-BE49-F238E27FC236}">
                  <a16:creationId xmlns:a16="http://schemas.microsoft.com/office/drawing/2014/main" id="{58321F06-48DC-44D7-9040-B5F8D9B10B59}"/>
                </a:ext>
              </a:extLst>
            </p:cNvPr>
            <p:cNvSpPr>
              <a:spLocks noChangeAspect="1" noChangeArrowheads="1"/>
            </p:cNvSpPr>
            <p:nvPr/>
          </p:nvSpPr>
          <p:spPr bwMode="auto">
            <a:xfrm rot="4380000">
              <a:off x="4883" y="3121"/>
              <a:ext cx="41" cy="31"/>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8" name="Oval 154">
              <a:extLst>
                <a:ext uri="{FF2B5EF4-FFF2-40B4-BE49-F238E27FC236}">
                  <a16:creationId xmlns:a16="http://schemas.microsoft.com/office/drawing/2014/main" id="{E5BC1333-DDC6-4F41-BC66-E852E6A819B1}"/>
                </a:ext>
              </a:extLst>
            </p:cNvPr>
            <p:cNvSpPr>
              <a:spLocks noChangeAspect="1" noChangeArrowheads="1"/>
            </p:cNvSpPr>
            <p:nvPr/>
          </p:nvSpPr>
          <p:spPr bwMode="auto">
            <a:xfrm rot="4380000">
              <a:off x="4777" y="3334"/>
              <a:ext cx="219"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79" name="Oval 155">
              <a:extLst>
                <a:ext uri="{FF2B5EF4-FFF2-40B4-BE49-F238E27FC236}">
                  <a16:creationId xmlns:a16="http://schemas.microsoft.com/office/drawing/2014/main" id="{2F801A12-AF2D-45E5-9B78-345716817B25}"/>
                </a:ext>
              </a:extLst>
            </p:cNvPr>
            <p:cNvSpPr>
              <a:spLocks noChangeAspect="1" noChangeArrowheads="1"/>
            </p:cNvSpPr>
            <p:nvPr/>
          </p:nvSpPr>
          <p:spPr bwMode="auto">
            <a:xfrm rot="4380000">
              <a:off x="4866" y="3335"/>
              <a:ext cx="41" cy="3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0" name="Oval 156">
              <a:extLst>
                <a:ext uri="{FF2B5EF4-FFF2-40B4-BE49-F238E27FC236}">
                  <a16:creationId xmlns:a16="http://schemas.microsoft.com/office/drawing/2014/main" id="{2CA988AE-B186-48D3-B196-A30DF6314A24}"/>
                </a:ext>
              </a:extLst>
            </p:cNvPr>
            <p:cNvSpPr>
              <a:spLocks noChangeAspect="1" noChangeArrowheads="1"/>
            </p:cNvSpPr>
            <p:nvPr/>
          </p:nvSpPr>
          <p:spPr bwMode="auto">
            <a:xfrm rot="4380000">
              <a:off x="4856" y="3305"/>
              <a:ext cx="219" cy="3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1" name="Oval 157">
              <a:extLst>
                <a:ext uri="{FF2B5EF4-FFF2-40B4-BE49-F238E27FC236}">
                  <a16:creationId xmlns:a16="http://schemas.microsoft.com/office/drawing/2014/main" id="{DEC8720F-4ABD-461B-AC4E-04B3570E96E9}"/>
                </a:ext>
              </a:extLst>
            </p:cNvPr>
            <p:cNvSpPr>
              <a:spLocks noChangeAspect="1" noChangeArrowheads="1"/>
            </p:cNvSpPr>
            <p:nvPr/>
          </p:nvSpPr>
          <p:spPr bwMode="auto">
            <a:xfrm rot="4380000">
              <a:off x="4945" y="3306"/>
              <a:ext cx="41" cy="31"/>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2" name="Oval 158">
              <a:extLst>
                <a:ext uri="{FF2B5EF4-FFF2-40B4-BE49-F238E27FC236}">
                  <a16:creationId xmlns:a16="http://schemas.microsoft.com/office/drawing/2014/main" id="{1C2A0527-7EC0-4680-AD80-416ECDB82A7C}"/>
                </a:ext>
              </a:extLst>
            </p:cNvPr>
            <p:cNvSpPr>
              <a:spLocks noChangeAspect="1" noChangeArrowheads="1"/>
            </p:cNvSpPr>
            <p:nvPr/>
          </p:nvSpPr>
          <p:spPr bwMode="auto">
            <a:xfrm>
              <a:off x="5674" y="2882"/>
              <a:ext cx="272"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3" name="Oval 159">
              <a:extLst>
                <a:ext uri="{FF2B5EF4-FFF2-40B4-BE49-F238E27FC236}">
                  <a16:creationId xmlns:a16="http://schemas.microsoft.com/office/drawing/2014/main" id="{477AA45B-A8CB-4BDB-9A31-18648A3CD873}"/>
                </a:ext>
              </a:extLst>
            </p:cNvPr>
            <p:cNvSpPr>
              <a:spLocks noChangeAspect="1" noChangeArrowheads="1"/>
            </p:cNvSpPr>
            <p:nvPr/>
          </p:nvSpPr>
          <p:spPr bwMode="auto">
            <a:xfrm>
              <a:off x="5695" y="2886"/>
              <a:ext cx="230"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4" name="Oval 160">
              <a:extLst>
                <a:ext uri="{FF2B5EF4-FFF2-40B4-BE49-F238E27FC236}">
                  <a16:creationId xmlns:a16="http://schemas.microsoft.com/office/drawing/2014/main" id="{719A8197-5C8C-44CE-804B-63F7D69B613F}"/>
                </a:ext>
              </a:extLst>
            </p:cNvPr>
            <p:cNvSpPr>
              <a:spLocks noChangeAspect="1" noChangeArrowheads="1"/>
            </p:cNvSpPr>
            <p:nvPr/>
          </p:nvSpPr>
          <p:spPr bwMode="auto">
            <a:xfrm>
              <a:off x="5758" y="3000"/>
              <a:ext cx="104"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5" name="Oval 161">
              <a:extLst>
                <a:ext uri="{FF2B5EF4-FFF2-40B4-BE49-F238E27FC236}">
                  <a16:creationId xmlns:a16="http://schemas.microsoft.com/office/drawing/2014/main" id="{32810240-E74A-4DF5-AB40-31F9D366CAA7}"/>
                </a:ext>
              </a:extLst>
            </p:cNvPr>
            <p:cNvSpPr>
              <a:spLocks noChangeAspect="1" noChangeArrowheads="1"/>
            </p:cNvSpPr>
            <p:nvPr/>
          </p:nvSpPr>
          <p:spPr bwMode="auto">
            <a:xfrm>
              <a:off x="4251" y="3163"/>
              <a:ext cx="348" cy="80"/>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6" name="Oval 162">
              <a:extLst>
                <a:ext uri="{FF2B5EF4-FFF2-40B4-BE49-F238E27FC236}">
                  <a16:creationId xmlns:a16="http://schemas.microsoft.com/office/drawing/2014/main" id="{B51FA849-2012-4F03-8210-E1CC668D9047}"/>
                </a:ext>
              </a:extLst>
            </p:cNvPr>
            <p:cNvSpPr>
              <a:spLocks noChangeAspect="1" noChangeArrowheads="1"/>
            </p:cNvSpPr>
            <p:nvPr/>
          </p:nvSpPr>
          <p:spPr bwMode="auto">
            <a:xfrm>
              <a:off x="4368" y="3217"/>
              <a:ext cx="115" cy="2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7" name="Oval 163">
              <a:extLst>
                <a:ext uri="{FF2B5EF4-FFF2-40B4-BE49-F238E27FC236}">
                  <a16:creationId xmlns:a16="http://schemas.microsoft.com/office/drawing/2014/main" id="{CBC2B9EA-6FF1-4186-8FF3-DC05A220F87C}"/>
                </a:ext>
              </a:extLst>
            </p:cNvPr>
            <p:cNvSpPr>
              <a:spLocks noChangeAspect="1" noChangeArrowheads="1"/>
            </p:cNvSpPr>
            <p:nvPr/>
          </p:nvSpPr>
          <p:spPr bwMode="auto">
            <a:xfrm>
              <a:off x="4279" y="3190"/>
              <a:ext cx="57"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8" name="Oval 164">
              <a:extLst>
                <a:ext uri="{FF2B5EF4-FFF2-40B4-BE49-F238E27FC236}">
                  <a16:creationId xmlns:a16="http://schemas.microsoft.com/office/drawing/2014/main" id="{2C0257C3-DFED-443E-A94A-A1AD51E78593}"/>
                </a:ext>
              </a:extLst>
            </p:cNvPr>
            <p:cNvSpPr>
              <a:spLocks noChangeAspect="1" noChangeArrowheads="1"/>
            </p:cNvSpPr>
            <p:nvPr/>
          </p:nvSpPr>
          <p:spPr bwMode="auto">
            <a:xfrm>
              <a:off x="4426" y="3163"/>
              <a:ext cx="28"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89" name="Oval 165">
              <a:extLst>
                <a:ext uri="{FF2B5EF4-FFF2-40B4-BE49-F238E27FC236}">
                  <a16:creationId xmlns:a16="http://schemas.microsoft.com/office/drawing/2014/main" id="{A4E0AD3C-5F53-43E7-A770-D93339348B63}"/>
                </a:ext>
              </a:extLst>
            </p:cNvPr>
            <p:cNvSpPr>
              <a:spLocks noChangeAspect="1" noChangeArrowheads="1"/>
            </p:cNvSpPr>
            <p:nvPr/>
          </p:nvSpPr>
          <p:spPr bwMode="auto">
            <a:xfrm>
              <a:off x="4397" y="3190"/>
              <a:ext cx="28"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0" name="Oval 166">
              <a:extLst>
                <a:ext uri="{FF2B5EF4-FFF2-40B4-BE49-F238E27FC236}">
                  <a16:creationId xmlns:a16="http://schemas.microsoft.com/office/drawing/2014/main" id="{7009A99F-E2CF-4CC1-BACE-5022F1DD008F}"/>
                </a:ext>
              </a:extLst>
            </p:cNvPr>
            <p:cNvSpPr>
              <a:spLocks noChangeAspect="1" noChangeArrowheads="1"/>
            </p:cNvSpPr>
            <p:nvPr/>
          </p:nvSpPr>
          <p:spPr bwMode="auto">
            <a:xfrm>
              <a:off x="4338" y="3163"/>
              <a:ext cx="57"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1" name="Oval 167">
              <a:extLst>
                <a:ext uri="{FF2B5EF4-FFF2-40B4-BE49-F238E27FC236}">
                  <a16:creationId xmlns:a16="http://schemas.microsoft.com/office/drawing/2014/main" id="{5110E778-DE1F-48E5-85FF-DB738401F1D6}"/>
                </a:ext>
              </a:extLst>
            </p:cNvPr>
            <p:cNvSpPr>
              <a:spLocks noChangeAspect="1" noChangeArrowheads="1"/>
            </p:cNvSpPr>
            <p:nvPr/>
          </p:nvSpPr>
          <p:spPr bwMode="auto">
            <a:xfrm>
              <a:off x="4338" y="3190"/>
              <a:ext cx="28"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2" name="Oval 168">
              <a:extLst>
                <a:ext uri="{FF2B5EF4-FFF2-40B4-BE49-F238E27FC236}">
                  <a16:creationId xmlns:a16="http://schemas.microsoft.com/office/drawing/2014/main" id="{A2796620-2026-4E6C-88E2-09ABCEBEC528}"/>
                </a:ext>
              </a:extLst>
            </p:cNvPr>
            <p:cNvSpPr>
              <a:spLocks noChangeAspect="1" noChangeArrowheads="1"/>
            </p:cNvSpPr>
            <p:nvPr/>
          </p:nvSpPr>
          <p:spPr bwMode="auto">
            <a:xfrm>
              <a:off x="4484" y="3190"/>
              <a:ext cx="57"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3" name="Oval 169">
              <a:extLst>
                <a:ext uri="{FF2B5EF4-FFF2-40B4-BE49-F238E27FC236}">
                  <a16:creationId xmlns:a16="http://schemas.microsoft.com/office/drawing/2014/main" id="{CFAA8ABA-5D9A-4669-B777-B7F3EED02542}"/>
                </a:ext>
              </a:extLst>
            </p:cNvPr>
            <p:cNvSpPr>
              <a:spLocks noChangeAspect="1" noChangeArrowheads="1"/>
            </p:cNvSpPr>
            <p:nvPr/>
          </p:nvSpPr>
          <p:spPr bwMode="auto">
            <a:xfrm rot="2820000">
              <a:off x="4890" y="3263"/>
              <a:ext cx="340" cy="71"/>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4" name="Oval 170">
              <a:extLst>
                <a:ext uri="{FF2B5EF4-FFF2-40B4-BE49-F238E27FC236}">
                  <a16:creationId xmlns:a16="http://schemas.microsoft.com/office/drawing/2014/main" id="{B055D081-5907-406A-9DDB-86C09C0A7884}"/>
                </a:ext>
              </a:extLst>
            </p:cNvPr>
            <p:cNvSpPr>
              <a:spLocks noChangeAspect="1" noChangeArrowheads="1"/>
            </p:cNvSpPr>
            <p:nvPr/>
          </p:nvSpPr>
          <p:spPr bwMode="auto">
            <a:xfrm rot="2820000">
              <a:off x="4986" y="3304"/>
              <a:ext cx="112" cy="2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5" name="Oval 171">
              <a:extLst>
                <a:ext uri="{FF2B5EF4-FFF2-40B4-BE49-F238E27FC236}">
                  <a16:creationId xmlns:a16="http://schemas.microsoft.com/office/drawing/2014/main" id="{3FDAAAEA-E69B-4888-AE4D-86B4BA627ED7}"/>
                </a:ext>
              </a:extLst>
            </p:cNvPr>
            <p:cNvSpPr>
              <a:spLocks noChangeAspect="1" noChangeArrowheads="1"/>
            </p:cNvSpPr>
            <p:nvPr/>
          </p:nvSpPr>
          <p:spPr bwMode="auto">
            <a:xfrm rot="2820000">
              <a:off x="4965" y="3209"/>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6" name="Oval 172">
              <a:extLst>
                <a:ext uri="{FF2B5EF4-FFF2-40B4-BE49-F238E27FC236}">
                  <a16:creationId xmlns:a16="http://schemas.microsoft.com/office/drawing/2014/main" id="{C89ACFDB-2552-40B9-9734-83609B878318}"/>
                </a:ext>
              </a:extLst>
            </p:cNvPr>
            <p:cNvSpPr>
              <a:spLocks noChangeAspect="1" noChangeArrowheads="1"/>
            </p:cNvSpPr>
            <p:nvPr/>
          </p:nvSpPr>
          <p:spPr bwMode="auto">
            <a:xfrm rot="2820000">
              <a:off x="5069" y="3289"/>
              <a:ext cx="27"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7" name="Oval 173">
              <a:extLst>
                <a:ext uri="{FF2B5EF4-FFF2-40B4-BE49-F238E27FC236}">
                  <a16:creationId xmlns:a16="http://schemas.microsoft.com/office/drawing/2014/main" id="{A79883BB-747B-40C3-8D45-1D2E6DCEFB07}"/>
                </a:ext>
              </a:extLst>
            </p:cNvPr>
            <p:cNvSpPr>
              <a:spLocks noChangeAspect="1" noChangeArrowheads="1"/>
            </p:cNvSpPr>
            <p:nvPr/>
          </p:nvSpPr>
          <p:spPr bwMode="auto">
            <a:xfrm rot="2820000">
              <a:off x="5038" y="3276"/>
              <a:ext cx="26"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8" name="Oval 174">
              <a:extLst>
                <a:ext uri="{FF2B5EF4-FFF2-40B4-BE49-F238E27FC236}">
                  <a16:creationId xmlns:a16="http://schemas.microsoft.com/office/drawing/2014/main" id="{87C14195-360E-46E7-A3B0-548C57E26893}"/>
                </a:ext>
              </a:extLst>
            </p:cNvPr>
            <p:cNvSpPr>
              <a:spLocks noChangeAspect="1" noChangeArrowheads="1"/>
            </p:cNvSpPr>
            <p:nvPr/>
          </p:nvSpPr>
          <p:spPr bwMode="auto">
            <a:xfrm rot="2820000">
              <a:off x="5017" y="3230"/>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899" name="Oval 175">
              <a:extLst>
                <a:ext uri="{FF2B5EF4-FFF2-40B4-BE49-F238E27FC236}">
                  <a16:creationId xmlns:a16="http://schemas.microsoft.com/office/drawing/2014/main" id="{8261CADF-7B09-47BE-A202-D4011854E1AF}"/>
                </a:ext>
              </a:extLst>
            </p:cNvPr>
            <p:cNvSpPr>
              <a:spLocks noChangeAspect="1" noChangeArrowheads="1"/>
            </p:cNvSpPr>
            <p:nvPr/>
          </p:nvSpPr>
          <p:spPr bwMode="auto">
            <a:xfrm rot="2820000">
              <a:off x="5004" y="3239"/>
              <a:ext cx="26"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0" name="Oval 176">
              <a:extLst>
                <a:ext uri="{FF2B5EF4-FFF2-40B4-BE49-F238E27FC236}">
                  <a16:creationId xmlns:a16="http://schemas.microsoft.com/office/drawing/2014/main" id="{C0632D4B-F7F4-411B-906A-5C39E3FA0154}"/>
                </a:ext>
              </a:extLst>
            </p:cNvPr>
            <p:cNvSpPr>
              <a:spLocks noChangeAspect="1" noChangeArrowheads="1"/>
            </p:cNvSpPr>
            <p:nvPr/>
          </p:nvSpPr>
          <p:spPr bwMode="auto">
            <a:xfrm rot="2820000">
              <a:off x="5082" y="3347"/>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1" name="Oval 177">
              <a:extLst>
                <a:ext uri="{FF2B5EF4-FFF2-40B4-BE49-F238E27FC236}">
                  <a16:creationId xmlns:a16="http://schemas.microsoft.com/office/drawing/2014/main" id="{01765F92-5902-4CEF-A6D0-EA29E2D0C44A}"/>
                </a:ext>
              </a:extLst>
            </p:cNvPr>
            <p:cNvSpPr>
              <a:spLocks noChangeAspect="1" noChangeArrowheads="1"/>
            </p:cNvSpPr>
            <p:nvPr/>
          </p:nvSpPr>
          <p:spPr bwMode="auto">
            <a:xfrm rot="2820000">
              <a:off x="4623" y="2547"/>
              <a:ext cx="339" cy="6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2" name="Oval 178">
              <a:extLst>
                <a:ext uri="{FF2B5EF4-FFF2-40B4-BE49-F238E27FC236}">
                  <a16:creationId xmlns:a16="http://schemas.microsoft.com/office/drawing/2014/main" id="{C7AF254B-A4A8-421C-9650-0390C6A275C2}"/>
                </a:ext>
              </a:extLst>
            </p:cNvPr>
            <p:cNvSpPr>
              <a:spLocks noChangeAspect="1" noChangeArrowheads="1"/>
            </p:cNvSpPr>
            <p:nvPr/>
          </p:nvSpPr>
          <p:spPr bwMode="auto">
            <a:xfrm rot="2820000">
              <a:off x="4718" y="2587"/>
              <a:ext cx="112" cy="22"/>
            </a:xfrm>
            <a:prstGeom prst="ellipse">
              <a:avLst/>
            </a:prstGeom>
            <a:solidFill>
              <a:schemeClr val="tx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3" name="Oval 179">
              <a:extLst>
                <a:ext uri="{FF2B5EF4-FFF2-40B4-BE49-F238E27FC236}">
                  <a16:creationId xmlns:a16="http://schemas.microsoft.com/office/drawing/2014/main" id="{79C4286A-625B-4FD9-A779-DBC35C0FFF4F}"/>
                </a:ext>
              </a:extLst>
            </p:cNvPr>
            <p:cNvSpPr>
              <a:spLocks noChangeAspect="1" noChangeArrowheads="1"/>
            </p:cNvSpPr>
            <p:nvPr/>
          </p:nvSpPr>
          <p:spPr bwMode="auto">
            <a:xfrm rot="2820000">
              <a:off x="4697" y="2493"/>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4" name="Oval 180">
              <a:extLst>
                <a:ext uri="{FF2B5EF4-FFF2-40B4-BE49-F238E27FC236}">
                  <a16:creationId xmlns:a16="http://schemas.microsoft.com/office/drawing/2014/main" id="{07A3A40D-3ED3-4A15-A228-C37A6690B23A}"/>
                </a:ext>
              </a:extLst>
            </p:cNvPr>
            <p:cNvSpPr>
              <a:spLocks noChangeAspect="1" noChangeArrowheads="1"/>
            </p:cNvSpPr>
            <p:nvPr/>
          </p:nvSpPr>
          <p:spPr bwMode="auto">
            <a:xfrm rot="2820000">
              <a:off x="4804" y="2577"/>
              <a:ext cx="27"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5" name="Oval 181">
              <a:extLst>
                <a:ext uri="{FF2B5EF4-FFF2-40B4-BE49-F238E27FC236}">
                  <a16:creationId xmlns:a16="http://schemas.microsoft.com/office/drawing/2014/main" id="{FA2B0C4B-07DF-43DA-9FE4-BE85ECCF2178}"/>
                </a:ext>
              </a:extLst>
            </p:cNvPr>
            <p:cNvSpPr>
              <a:spLocks noChangeAspect="1" noChangeArrowheads="1"/>
            </p:cNvSpPr>
            <p:nvPr/>
          </p:nvSpPr>
          <p:spPr bwMode="auto">
            <a:xfrm rot="2820000">
              <a:off x="4771" y="2559"/>
              <a:ext cx="26"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6" name="Oval 182">
              <a:extLst>
                <a:ext uri="{FF2B5EF4-FFF2-40B4-BE49-F238E27FC236}">
                  <a16:creationId xmlns:a16="http://schemas.microsoft.com/office/drawing/2014/main" id="{4963CF39-5890-4717-B27E-5C01643CD6A0}"/>
                </a:ext>
              </a:extLst>
            </p:cNvPr>
            <p:cNvSpPr>
              <a:spLocks noChangeAspect="1" noChangeArrowheads="1"/>
            </p:cNvSpPr>
            <p:nvPr/>
          </p:nvSpPr>
          <p:spPr bwMode="auto">
            <a:xfrm rot="2820000">
              <a:off x="4748" y="2525"/>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7" name="Oval 183">
              <a:extLst>
                <a:ext uri="{FF2B5EF4-FFF2-40B4-BE49-F238E27FC236}">
                  <a16:creationId xmlns:a16="http://schemas.microsoft.com/office/drawing/2014/main" id="{7F4C76E6-5F56-479E-BF52-E3B29EB6FFC3}"/>
                </a:ext>
              </a:extLst>
            </p:cNvPr>
            <p:cNvSpPr>
              <a:spLocks noChangeAspect="1" noChangeArrowheads="1"/>
            </p:cNvSpPr>
            <p:nvPr/>
          </p:nvSpPr>
          <p:spPr bwMode="auto">
            <a:xfrm rot="2820000">
              <a:off x="4738" y="2521"/>
              <a:ext cx="26"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8" name="Oval 184">
              <a:extLst>
                <a:ext uri="{FF2B5EF4-FFF2-40B4-BE49-F238E27FC236}">
                  <a16:creationId xmlns:a16="http://schemas.microsoft.com/office/drawing/2014/main" id="{01545C1F-90AB-43C7-A020-088367C68918}"/>
                </a:ext>
              </a:extLst>
            </p:cNvPr>
            <p:cNvSpPr>
              <a:spLocks noChangeAspect="1" noChangeArrowheads="1"/>
            </p:cNvSpPr>
            <p:nvPr/>
          </p:nvSpPr>
          <p:spPr bwMode="auto">
            <a:xfrm rot="2820000">
              <a:off x="4816" y="2628"/>
              <a:ext cx="55" cy="2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09" name="Oval 185">
              <a:extLst>
                <a:ext uri="{FF2B5EF4-FFF2-40B4-BE49-F238E27FC236}">
                  <a16:creationId xmlns:a16="http://schemas.microsoft.com/office/drawing/2014/main" id="{15689E05-3251-4489-B072-599F509F608E}"/>
                </a:ext>
              </a:extLst>
            </p:cNvPr>
            <p:cNvSpPr>
              <a:spLocks noChangeAspect="1" noChangeArrowheads="1"/>
            </p:cNvSpPr>
            <p:nvPr/>
          </p:nvSpPr>
          <p:spPr bwMode="auto">
            <a:xfrm rot="7560000">
              <a:off x="5253" y="2184"/>
              <a:ext cx="218"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0" name="Oval 186">
              <a:extLst>
                <a:ext uri="{FF2B5EF4-FFF2-40B4-BE49-F238E27FC236}">
                  <a16:creationId xmlns:a16="http://schemas.microsoft.com/office/drawing/2014/main" id="{231CD145-45E8-45C4-8026-A85F91E48F4F}"/>
                </a:ext>
              </a:extLst>
            </p:cNvPr>
            <p:cNvSpPr>
              <a:spLocks noChangeAspect="1" noChangeArrowheads="1"/>
            </p:cNvSpPr>
            <p:nvPr/>
          </p:nvSpPr>
          <p:spPr bwMode="auto">
            <a:xfrm rot="7560000">
              <a:off x="5341" y="2184"/>
              <a:ext cx="41" cy="3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1" name="Oval 187">
              <a:extLst>
                <a:ext uri="{FF2B5EF4-FFF2-40B4-BE49-F238E27FC236}">
                  <a16:creationId xmlns:a16="http://schemas.microsoft.com/office/drawing/2014/main" id="{77BDFE3F-538E-404A-9738-09ABB6A48774}"/>
                </a:ext>
              </a:extLst>
            </p:cNvPr>
            <p:cNvSpPr>
              <a:spLocks noChangeAspect="1" noChangeArrowheads="1"/>
            </p:cNvSpPr>
            <p:nvPr/>
          </p:nvSpPr>
          <p:spPr bwMode="auto">
            <a:xfrm rot="7560000">
              <a:off x="5357" y="2023"/>
              <a:ext cx="219"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2" name="Oval 188">
              <a:extLst>
                <a:ext uri="{FF2B5EF4-FFF2-40B4-BE49-F238E27FC236}">
                  <a16:creationId xmlns:a16="http://schemas.microsoft.com/office/drawing/2014/main" id="{D7D80B76-416D-4FDB-9D2A-EE35026C2EF3}"/>
                </a:ext>
              </a:extLst>
            </p:cNvPr>
            <p:cNvSpPr>
              <a:spLocks noChangeAspect="1" noChangeArrowheads="1"/>
            </p:cNvSpPr>
            <p:nvPr/>
          </p:nvSpPr>
          <p:spPr bwMode="auto">
            <a:xfrm rot="7560000">
              <a:off x="5446" y="2024"/>
              <a:ext cx="41" cy="31"/>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3" name="Oval 189">
              <a:extLst>
                <a:ext uri="{FF2B5EF4-FFF2-40B4-BE49-F238E27FC236}">
                  <a16:creationId xmlns:a16="http://schemas.microsoft.com/office/drawing/2014/main" id="{5125F09D-DD70-4F2E-9990-9A7E9BDB9F42}"/>
                </a:ext>
              </a:extLst>
            </p:cNvPr>
            <p:cNvSpPr>
              <a:spLocks noChangeAspect="1" noChangeArrowheads="1"/>
            </p:cNvSpPr>
            <p:nvPr/>
          </p:nvSpPr>
          <p:spPr bwMode="auto">
            <a:xfrm rot="7560000">
              <a:off x="5413" y="1944"/>
              <a:ext cx="217"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4" name="Oval 190">
              <a:extLst>
                <a:ext uri="{FF2B5EF4-FFF2-40B4-BE49-F238E27FC236}">
                  <a16:creationId xmlns:a16="http://schemas.microsoft.com/office/drawing/2014/main" id="{77056557-66D0-4206-AFB5-39691EBE4534}"/>
                </a:ext>
              </a:extLst>
            </p:cNvPr>
            <p:cNvSpPr>
              <a:spLocks noChangeAspect="1" noChangeArrowheads="1"/>
            </p:cNvSpPr>
            <p:nvPr/>
          </p:nvSpPr>
          <p:spPr bwMode="auto">
            <a:xfrm rot="7560000">
              <a:off x="5499" y="1946"/>
              <a:ext cx="41" cy="31"/>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5" name="Oval 191">
              <a:extLst>
                <a:ext uri="{FF2B5EF4-FFF2-40B4-BE49-F238E27FC236}">
                  <a16:creationId xmlns:a16="http://schemas.microsoft.com/office/drawing/2014/main" id="{5223BE80-F581-4D3C-9529-B97C31E10A81}"/>
                </a:ext>
              </a:extLst>
            </p:cNvPr>
            <p:cNvSpPr>
              <a:spLocks noChangeAspect="1" noChangeArrowheads="1"/>
            </p:cNvSpPr>
            <p:nvPr/>
          </p:nvSpPr>
          <p:spPr bwMode="auto">
            <a:xfrm rot="7560000">
              <a:off x="5266" y="1960"/>
              <a:ext cx="218"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6" name="Oval 192">
              <a:extLst>
                <a:ext uri="{FF2B5EF4-FFF2-40B4-BE49-F238E27FC236}">
                  <a16:creationId xmlns:a16="http://schemas.microsoft.com/office/drawing/2014/main" id="{76F19090-4C46-418F-9A49-3A3B587D1F7A}"/>
                </a:ext>
              </a:extLst>
            </p:cNvPr>
            <p:cNvSpPr>
              <a:spLocks noChangeAspect="1" noChangeArrowheads="1"/>
            </p:cNvSpPr>
            <p:nvPr/>
          </p:nvSpPr>
          <p:spPr bwMode="auto">
            <a:xfrm rot="7560000">
              <a:off x="5353" y="1963"/>
              <a:ext cx="41" cy="3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7" name="Oval 193">
              <a:extLst>
                <a:ext uri="{FF2B5EF4-FFF2-40B4-BE49-F238E27FC236}">
                  <a16:creationId xmlns:a16="http://schemas.microsoft.com/office/drawing/2014/main" id="{BD7C4543-FEF5-4A11-9FA3-C891F35428B6}"/>
                </a:ext>
              </a:extLst>
            </p:cNvPr>
            <p:cNvSpPr>
              <a:spLocks noChangeAspect="1" noChangeArrowheads="1"/>
            </p:cNvSpPr>
            <p:nvPr/>
          </p:nvSpPr>
          <p:spPr bwMode="auto">
            <a:xfrm>
              <a:off x="5642" y="2596"/>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8" name="Oval 194">
              <a:extLst>
                <a:ext uri="{FF2B5EF4-FFF2-40B4-BE49-F238E27FC236}">
                  <a16:creationId xmlns:a16="http://schemas.microsoft.com/office/drawing/2014/main" id="{D50473B0-428B-4055-9E77-488FFEFAF38E}"/>
                </a:ext>
              </a:extLst>
            </p:cNvPr>
            <p:cNvSpPr>
              <a:spLocks noChangeAspect="1" noChangeArrowheads="1"/>
            </p:cNvSpPr>
            <p:nvPr/>
          </p:nvSpPr>
          <p:spPr bwMode="auto">
            <a:xfrm>
              <a:off x="5719" y="2596"/>
              <a:ext cx="36"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19" name="Oval 195">
              <a:extLst>
                <a:ext uri="{FF2B5EF4-FFF2-40B4-BE49-F238E27FC236}">
                  <a16:creationId xmlns:a16="http://schemas.microsoft.com/office/drawing/2014/main" id="{689AD8BC-ECBC-466C-8EB9-AFCE7A75A1D1}"/>
                </a:ext>
              </a:extLst>
            </p:cNvPr>
            <p:cNvSpPr>
              <a:spLocks noChangeAspect="1" noChangeArrowheads="1"/>
            </p:cNvSpPr>
            <p:nvPr/>
          </p:nvSpPr>
          <p:spPr bwMode="auto">
            <a:xfrm>
              <a:off x="5817" y="2596"/>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0" name="Oval 196">
              <a:extLst>
                <a:ext uri="{FF2B5EF4-FFF2-40B4-BE49-F238E27FC236}">
                  <a16:creationId xmlns:a16="http://schemas.microsoft.com/office/drawing/2014/main" id="{22012BDF-D144-4FAA-A752-C91227F3D3D7}"/>
                </a:ext>
              </a:extLst>
            </p:cNvPr>
            <p:cNvSpPr>
              <a:spLocks noChangeAspect="1" noChangeArrowheads="1"/>
            </p:cNvSpPr>
            <p:nvPr/>
          </p:nvSpPr>
          <p:spPr bwMode="auto">
            <a:xfrm>
              <a:off x="5894" y="2596"/>
              <a:ext cx="36"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1" name="Oval 197">
              <a:extLst>
                <a:ext uri="{FF2B5EF4-FFF2-40B4-BE49-F238E27FC236}">
                  <a16:creationId xmlns:a16="http://schemas.microsoft.com/office/drawing/2014/main" id="{9EE05839-6801-443B-AC3B-FFC37E80E430}"/>
                </a:ext>
              </a:extLst>
            </p:cNvPr>
            <p:cNvSpPr>
              <a:spLocks noChangeAspect="1" noChangeArrowheads="1"/>
            </p:cNvSpPr>
            <p:nvPr/>
          </p:nvSpPr>
          <p:spPr bwMode="auto">
            <a:xfrm>
              <a:off x="5642" y="2675"/>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2" name="Oval 198">
              <a:extLst>
                <a:ext uri="{FF2B5EF4-FFF2-40B4-BE49-F238E27FC236}">
                  <a16:creationId xmlns:a16="http://schemas.microsoft.com/office/drawing/2014/main" id="{E9E6061A-E2A6-4333-B58A-CE46DCEB73D9}"/>
                </a:ext>
              </a:extLst>
            </p:cNvPr>
            <p:cNvSpPr>
              <a:spLocks noChangeAspect="1" noChangeArrowheads="1"/>
            </p:cNvSpPr>
            <p:nvPr/>
          </p:nvSpPr>
          <p:spPr bwMode="auto">
            <a:xfrm>
              <a:off x="5719" y="2676"/>
              <a:ext cx="36"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3" name="Oval 199">
              <a:extLst>
                <a:ext uri="{FF2B5EF4-FFF2-40B4-BE49-F238E27FC236}">
                  <a16:creationId xmlns:a16="http://schemas.microsoft.com/office/drawing/2014/main" id="{9027A484-11D6-45C8-A1BD-CBF6F81E0763}"/>
                </a:ext>
              </a:extLst>
            </p:cNvPr>
            <p:cNvSpPr>
              <a:spLocks noChangeAspect="1" noChangeArrowheads="1"/>
            </p:cNvSpPr>
            <p:nvPr/>
          </p:nvSpPr>
          <p:spPr bwMode="auto">
            <a:xfrm>
              <a:off x="5820" y="2681"/>
              <a:ext cx="190"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4" name="Oval 200">
              <a:extLst>
                <a:ext uri="{FF2B5EF4-FFF2-40B4-BE49-F238E27FC236}">
                  <a16:creationId xmlns:a16="http://schemas.microsoft.com/office/drawing/2014/main" id="{88454F41-3034-48D8-967E-F3DBCA8C4472}"/>
                </a:ext>
              </a:extLst>
            </p:cNvPr>
            <p:cNvSpPr>
              <a:spLocks noChangeAspect="1" noChangeArrowheads="1"/>
            </p:cNvSpPr>
            <p:nvPr/>
          </p:nvSpPr>
          <p:spPr bwMode="auto">
            <a:xfrm>
              <a:off x="5897" y="2682"/>
              <a:ext cx="37"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5" name="Oval 201">
              <a:extLst>
                <a:ext uri="{FF2B5EF4-FFF2-40B4-BE49-F238E27FC236}">
                  <a16:creationId xmlns:a16="http://schemas.microsoft.com/office/drawing/2014/main" id="{C27E6641-1CB2-436F-97D9-D2C3327DCDD2}"/>
                </a:ext>
              </a:extLst>
            </p:cNvPr>
            <p:cNvSpPr>
              <a:spLocks noChangeAspect="1" noChangeArrowheads="1"/>
            </p:cNvSpPr>
            <p:nvPr/>
          </p:nvSpPr>
          <p:spPr bwMode="auto">
            <a:xfrm rot="4380000">
              <a:off x="4917" y="3456"/>
              <a:ext cx="219" cy="3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6" name="Oval 202">
              <a:extLst>
                <a:ext uri="{FF2B5EF4-FFF2-40B4-BE49-F238E27FC236}">
                  <a16:creationId xmlns:a16="http://schemas.microsoft.com/office/drawing/2014/main" id="{BA4A71B2-6D7A-415A-8949-48E575F5DEE7}"/>
                </a:ext>
              </a:extLst>
            </p:cNvPr>
            <p:cNvSpPr>
              <a:spLocks noChangeAspect="1" noChangeArrowheads="1"/>
            </p:cNvSpPr>
            <p:nvPr/>
          </p:nvSpPr>
          <p:spPr bwMode="auto">
            <a:xfrm rot="4380000">
              <a:off x="5006" y="3457"/>
              <a:ext cx="41" cy="3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7" name="Oval 203">
              <a:extLst>
                <a:ext uri="{FF2B5EF4-FFF2-40B4-BE49-F238E27FC236}">
                  <a16:creationId xmlns:a16="http://schemas.microsoft.com/office/drawing/2014/main" id="{79D0F949-0792-4B2B-BF96-AEE5C02EEDA3}"/>
                </a:ext>
              </a:extLst>
            </p:cNvPr>
            <p:cNvSpPr>
              <a:spLocks noChangeAspect="1" noChangeArrowheads="1"/>
            </p:cNvSpPr>
            <p:nvPr/>
          </p:nvSpPr>
          <p:spPr bwMode="auto">
            <a:xfrm rot="4380000">
              <a:off x="4823" y="3459"/>
              <a:ext cx="219" cy="34"/>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8" name="Oval 204">
              <a:extLst>
                <a:ext uri="{FF2B5EF4-FFF2-40B4-BE49-F238E27FC236}">
                  <a16:creationId xmlns:a16="http://schemas.microsoft.com/office/drawing/2014/main" id="{9C811840-5B9B-4F98-BD70-9B50A169E729}"/>
                </a:ext>
              </a:extLst>
            </p:cNvPr>
            <p:cNvSpPr>
              <a:spLocks noChangeAspect="1" noChangeArrowheads="1"/>
            </p:cNvSpPr>
            <p:nvPr/>
          </p:nvSpPr>
          <p:spPr bwMode="auto">
            <a:xfrm rot="4380000">
              <a:off x="4913" y="3459"/>
              <a:ext cx="41" cy="29"/>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29" name="Oval 205">
              <a:extLst>
                <a:ext uri="{FF2B5EF4-FFF2-40B4-BE49-F238E27FC236}">
                  <a16:creationId xmlns:a16="http://schemas.microsoft.com/office/drawing/2014/main" id="{46E1D652-96D7-4201-B544-1C78FDC5B380}"/>
                </a:ext>
              </a:extLst>
            </p:cNvPr>
            <p:cNvSpPr>
              <a:spLocks noChangeAspect="1" noChangeArrowheads="1"/>
            </p:cNvSpPr>
            <p:nvPr/>
          </p:nvSpPr>
          <p:spPr bwMode="auto">
            <a:xfrm rot="-660000">
              <a:off x="4244" y="3141"/>
              <a:ext cx="190"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0" name="Oval 206">
              <a:extLst>
                <a:ext uri="{FF2B5EF4-FFF2-40B4-BE49-F238E27FC236}">
                  <a16:creationId xmlns:a16="http://schemas.microsoft.com/office/drawing/2014/main" id="{4ED65BC7-0F56-4B84-BF6F-191E03FE7699}"/>
                </a:ext>
              </a:extLst>
            </p:cNvPr>
            <p:cNvSpPr>
              <a:spLocks noChangeAspect="1" noChangeArrowheads="1"/>
            </p:cNvSpPr>
            <p:nvPr/>
          </p:nvSpPr>
          <p:spPr bwMode="auto">
            <a:xfrm rot="-660000">
              <a:off x="4320" y="3141"/>
              <a:ext cx="36"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1" name="Oval 207">
              <a:extLst>
                <a:ext uri="{FF2B5EF4-FFF2-40B4-BE49-F238E27FC236}">
                  <a16:creationId xmlns:a16="http://schemas.microsoft.com/office/drawing/2014/main" id="{17D31E5B-FC1B-48DF-A07E-E0F7911D2E78}"/>
                </a:ext>
              </a:extLst>
            </p:cNvPr>
            <p:cNvSpPr>
              <a:spLocks noChangeAspect="1" noChangeArrowheads="1"/>
            </p:cNvSpPr>
            <p:nvPr/>
          </p:nvSpPr>
          <p:spPr bwMode="auto">
            <a:xfrm rot="-660000">
              <a:off x="4062" y="3182"/>
              <a:ext cx="190"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2" name="Oval 208">
              <a:extLst>
                <a:ext uri="{FF2B5EF4-FFF2-40B4-BE49-F238E27FC236}">
                  <a16:creationId xmlns:a16="http://schemas.microsoft.com/office/drawing/2014/main" id="{6E436E49-FE9C-4EC5-91C4-E396AB34C5C6}"/>
                </a:ext>
              </a:extLst>
            </p:cNvPr>
            <p:cNvSpPr>
              <a:spLocks noChangeAspect="1" noChangeArrowheads="1"/>
            </p:cNvSpPr>
            <p:nvPr/>
          </p:nvSpPr>
          <p:spPr bwMode="auto">
            <a:xfrm rot="-660000">
              <a:off x="4138" y="3183"/>
              <a:ext cx="37"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3" name="Oval 209">
              <a:extLst>
                <a:ext uri="{FF2B5EF4-FFF2-40B4-BE49-F238E27FC236}">
                  <a16:creationId xmlns:a16="http://schemas.microsoft.com/office/drawing/2014/main" id="{248BB2D0-33D2-482C-A3B6-DC7316164A7B}"/>
                </a:ext>
              </a:extLst>
            </p:cNvPr>
            <p:cNvSpPr>
              <a:spLocks noChangeAspect="1" noChangeArrowheads="1"/>
            </p:cNvSpPr>
            <p:nvPr/>
          </p:nvSpPr>
          <p:spPr bwMode="auto">
            <a:xfrm rot="-660000">
              <a:off x="4231" y="3056"/>
              <a:ext cx="190" cy="37"/>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4" name="Oval 210">
              <a:extLst>
                <a:ext uri="{FF2B5EF4-FFF2-40B4-BE49-F238E27FC236}">
                  <a16:creationId xmlns:a16="http://schemas.microsoft.com/office/drawing/2014/main" id="{46024240-E5FD-491A-93AB-EFEEB0BDE3BD}"/>
                </a:ext>
              </a:extLst>
            </p:cNvPr>
            <p:cNvSpPr>
              <a:spLocks noChangeAspect="1" noChangeArrowheads="1"/>
            </p:cNvSpPr>
            <p:nvPr/>
          </p:nvSpPr>
          <p:spPr bwMode="auto">
            <a:xfrm rot="-660000">
              <a:off x="4307" y="3056"/>
              <a:ext cx="36" cy="34"/>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5" name="Oval 211">
              <a:extLst>
                <a:ext uri="{FF2B5EF4-FFF2-40B4-BE49-F238E27FC236}">
                  <a16:creationId xmlns:a16="http://schemas.microsoft.com/office/drawing/2014/main" id="{B1C3298F-3C00-4E31-B83E-1F122952715D}"/>
                </a:ext>
              </a:extLst>
            </p:cNvPr>
            <p:cNvSpPr>
              <a:spLocks noChangeAspect="1" noChangeArrowheads="1"/>
            </p:cNvSpPr>
            <p:nvPr/>
          </p:nvSpPr>
          <p:spPr bwMode="auto">
            <a:xfrm rot="-660000">
              <a:off x="4059" y="3089"/>
              <a:ext cx="190" cy="38"/>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6" name="Oval 212">
              <a:extLst>
                <a:ext uri="{FF2B5EF4-FFF2-40B4-BE49-F238E27FC236}">
                  <a16:creationId xmlns:a16="http://schemas.microsoft.com/office/drawing/2014/main" id="{260EB497-1DFD-425F-B5E6-C051910463E2}"/>
                </a:ext>
              </a:extLst>
            </p:cNvPr>
            <p:cNvSpPr>
              <a:spLocks noChangeAspect="1" noChangeArrowheads="1"/>
            </p:cNvSpPr>
            <p:nvPr/>
          </p:nvSpPr>
          <p:spPr bwMode="auto">
            <a:xfrm rot="-660000">
              <a:off x="4135" y="3090"/>
              <a:ext cx="36" cy="35"/>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7" name="Oval 213">
              <a:extLst>
                <a:ext uri="{FF2B5EF4-FFF2-40B4-BE49-F238E27FC236}">
                  <a16:creationId xmlns:a16="http://schemas.microsoft.com/office/drawing/2014/main" id="{0962D9DF-6B9F-472E-ABC2-0492BE629B9E}"/>
                </a:ext>
              </a:extLst>
            </p:cNvPr>
            <p:cNvSpPr>
              <a:spLocks noChangeAspect="1" noChangeArrowheads="1"/>
            </p:cNvSpPr>
            <p:nvPr/>
          </p:nvSpPr>
          <p:spPr bwMode="auto">
            <a:xfrm rot="2460000">
              <a:off x="4559" y="2194"/>
              <a:ext cx="190"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8" name="Oval 214">
              <a:extLst>
                <a:ext uri="{FF2B5EF4-FFF2-40B4-BE49-F238E27FC236}">
                  <a16:creationId xmlns:a16="http://schemas.microsoft.com/office/drawing/2014/main" id="{770EB151-C698-4784-847F-DF923BCA5DA3}"/>
                </a:ext>
              </a:extLst>
            </p:cNvPr>
            <p:cNvSpPr>
              <a:spLocks noChangeAspect="1" noChangeArrowheads="1"/>
            </p:cNvSpPr>
            <p:nvPr/>
          </p:nvSpPr>
          <p:spPr bwMode="auto">
            <a:xfrm rot="2460000">
              <a:off x="4635" y="2195"/>
              <a:ext cx="37"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39" name="Oval 215">
              <a:extLst>
                <a:ext uri="{FF2B5EF4-FFF2-40B4-BE49-F238E27FC236}">
                  <a16:creationId xmlns:a16="http://schemas.microsoft.com/office/drawing/2014/main" id="{38597CE3-E432-4736-BC14-56154A573959}"/>
                </a:ext>
              </a:extLst>
            </p:cNvPr>
            <p:cNvSpPr>
              <a:spLocks noChangeAspect="1" noChangeArrowheads="1"/>
            </p:cNvSpPr>
            <p:nvPr/>
          </p:nvSpPr>
          <p:spPr bwMode="auto">
            <a:xfrm rot="2460000">
              <a:off x="4417" y="2064"/>
              <a:ext cx="189" cy="40"/>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0" name="Oval 216">
              <a:extLst>
                <a:ext uri="{FF2B5EF4-FFF2-40B4-BE49-F238E27FC236}">
                  <a16:creationId xmlns:a16="http://schemas.microsoft.com/office/drawing/2014/main" id="{E88305C7-3CE8-4AF1-9BF4-CA77B6E87135}"/>
                </a:ext>
              </a:extLst>
            </p:cNvPr>
            <p:cNvSpPr>
              <a:spLocks noChangeAspect="1" noChangeArrowheads="1"/>
            </p:cNvSpPr>
            <p:nvPr/>
          </p:nvSpPr>
          <p:spPr bwMode="auto">
            <a:xfrm rot="2460000">
              <a:off x="4494" y="2064"/>
              <a:ext cx="36"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1" name="Oval 217">
              <a:extLst>
                <a:ext uri="{FF2B5EF4-FFF2-40B4-BE49-F238E27FC236}">
                  <a16:creationId xmlns:a16="http://schemas.microsoft.com/office/drawing/2014/main" id="{9517121D-A6CF-4FB1-80C4-618A0D2BEA20}"/>
                </a:ext>
              </a:extLst>
            </p:cNvPr>
            <p:cNvSpPr>
              <a:spLocks noChangeAspect="1" noChangeArrowheads="1"/>
            </p:cNvSpPr>
            <p:nvPr/>
          </p:nvSpPr>
          <p:spPr bwMode="auto">
            <a:xfrm rot="2460000">
              <a:off x="4284" y="1916"/>
              <a:ext cx="190"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2" name="Oval 218">
              <a:extLst>
                <a:ext uri="{FF2B5EF4-FFF2-40B4-BE49-F238E27FC236}">
                  <a16:creationId xmlns:a16="http://schemas.microsoft.com/office/drawing/2014/main" id="{7040EABC-40B3-4879-92F7-12E921621D77}"/>
                </a:ext>
              </a:extLst>
            </p:cNvPr>
            <p:cNvSpPr>
              <a:spLocks noChangeAspect="1" noChangeArrowheads="1"/>
            </p:cNvSpPr>
            <p:nvPr/>
          </p:nvSpPr>
          <p:spPr bwMode="auto">
            <a:xfrm rot="2460000">
              <a:off x="4361" y="1917"/>
              <a:ext cx="37"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3" name="Oval 219">
              <a:extLst>
                <a:ext uri="{FF2B5EF4-FFF2-40B4-BE49-F238E27FC236}">
                  <a16:creationId xmlns:a16="http://schemas.microsoft.com/office/drawing/2014/main" id="{FD56AD9F-2A95-470D-9C25-99348426AE11}"/>
                </a:ext>
              </a:extLst>
            </p:cNvPr>
            <p:cNvSpPr>
              <a:spLocks noChangeAspect="1" noChangeArrowheads="1"/>
            </p:cNvSpPr>
            <p:nvPr/>
          </p:nvSpPr>
          <p:spPr bwMode="auto">
            <a:xfrm rot="2460000">
              <a:off x="4520" y="2290"/>
              <a:ext cx="189"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4" name="Oval 220">
              <a:extLst>
                <a:ext uri="{FF2B5EF4-FFF2-40B4-BE49-F238E27FC236}">
                  <a16:creationId xmlns:a16="http://schemas.microsoft.com/office/drawing/2014/main" id="{6363A075-656E-4612-A3FA-7864A3620A9C}"/>
                </a:ext>
              </a:extLst>
            </p:cNvPr>
            <p:cNvSpPr>
              <a:spLocks noChangeAspect="1" noChangeArrowheads="1"/>
            </p:cNvSpPr>
            <p:nvPr/>
          </p:nvSpPr>
          <p:spPr bwMode="auto">
            <a:xfrm rot="2460000">
              <a:off x="4596" y="2291"/>
              <a:ext cx="36"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5" name="Oval 221">
              <a:extLst>
                <a:ext uri="{FF2B5EF4-FFF2-40B4-BE49-F238E27FC236}">
                  <a16:creationId xmlns:a16="http://schemas.microsoft.com/office/drawing/2014/main" id="{CD72297A-A4F2-4E84-82E4-02537E2A224B}"/>
                </a:ext>
              </a:extLst>
            </p:cNvPr>
            <p:cNvSpPr>
              <a:spLocks noChangeAspect="1" noChangeArrowheads="1"/>
            </p:cNvSpPr>
            <p:nvPr/>
          </p:nvSpPr>
          <p:spPr bwMode="auto">
            <a:xfrm rot="2460000">
              <a:off x="4371" y="2156"/>
              <a:ext cx="190"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6" name="Oval 222">
              <a:extLst>
                <a:ext uri="{FF2B5EF4-FFF2-40B4-BE49-F238E27FC236}">
                  <a16:creationId xmlns:a16="http://schemas.microsoft.com/office/drawing/2014/main" id="{6C2DB932-83FF-4C0F-9A4B-8D06101B408A}"/>
                </a:ext>
              </a:extLst>
            </p:cNvPr>
            <p:cNvSpPr>
              <a:spLocks noChangeAspect="1" noChangeArrowheads="1"/>
            </p:cNvSpPr>
            <p:nvPr/>
          </p:nvSpPr>
          <p:spPr bwMode="auto">
            <a:xfrm rot="2460000">
              <a:off x="4448" y="2157"/>
              <a:ext cx="36"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7" name="Oval 223">
              <a:extLst>
                <a:ext uri="{FF2B5EF4-FFF2-40B4-BE49-F238E27FC236}">
                  <a16:creationId xmlns:a16="http://schemas.microsoft.com/office/drawing/2014/main" id="{F53CE484-613F-4E5B-BC91-FE63D250DA8B}"/>
                </a:ext>
              </a:extLst>
            </p:cNvPr>
            <p:cNvSpPr>
              <a:spLocks noChangeAspect="1" noChangeArrowheads="1"/>
            </p:cNvSpPr>
            <p:nvPr/>
          </p:nvSpPr>
          <p:spPr bwMode="auto">
            <a:xfrm rot="2460000">
              <a:off x="4232" y="2024"/>
              <a:ext cx="190" cy="42"/>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8" name="Oval 224">
              <a:extLst>
                <a:ext uri="{FF2B5EF4-FFF2-40B4-BE49-F238E27FC236}">
                  <a16:creationId xmlns:a16="http://schemas.microsoft.com/office/drawing/2014/main" id="{84FADC76-AF29-4207-80ED-F45B232D0D25}"/>
                </a:ext>
              </a:extLst>
            </p:cNvPr>
            <p:cNvSpPr>
              <a:spLocks noChangeAspect="1" noChangeArrowheads="1"/>
            </p:cNvSpPr>
            <p:nvPr/>
          </p:nvSpPr>
          <p:spPr bwMode="auto">
            <a:xfrm rot="2460000">
              <a:off x="4309" y="2025"/>
              <a:ext cx="37"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49" name="Oval 225">
              <a:extLst>
                <a:ext uri="{FF2B5EF4-FFF2-40B4-BE49-F238E27FC236}">
                  <a16:creationId xmlns:a16="http://schemas.microsoft.com/office/drawing/2014/main" id="{41CF6E9A-1935-4473-8FFC-357452A95FEE}"/>
                </a:ext>
              </a:extLst>
            </p:cNvPr>
            <p:cNvSpPr>
              <a:spLocks noChangeAspect="1" noChangeArrowheads="1"/>
            </p:cNvSpPr>
            <p:nvPr/>
          </p:nvSpPr>
          <p:spPr bwMode="auto">
            <a:xfrm rot="2460000">
              <a:off x="4166" y="1943"/>
              <a:ext cx="152" cy="20"/>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0" name="Oval 226">
              <a:extLst>
                <a:ext uri="{FF2B5EF4-FFF2-40B4-BE49-F238E27FC236}">
                  <a16:creationId xmlns:a16="http://schemas.microsoft.com/office/drawing/2014/main" id="{696967C7-D084-4302-8858-AAB01495C5C1}"/>
                </a:ext>
              </a:extLst>
            </p:cNvPr>
            <p:cNvSpPr>
              <a:spLocks noChangeAspect="1" noChangeArrowheads="1"/>
            </p:cNvSpPr>
            <p:nvPr/>
          </p:nvSpPr>
          <p:spPr bwMode="auto">
            <a:xfrm rot="2460000">
              <a:off x="4218" y="1934"/>
              <a:ext cx="28" cy="1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1" name="Oval 227">
              <a:extLst>
                <a:ext uri="{FF2B5EF4-FFF2-40B4-BE49-F238E27FC236}">
                  <a16:creationId xmlns:a16="http://schemas.microsoft.com/office/drawing/2014/main" id="{58D607A7-0A1D-4E76-97C4-148BA53BC805}"/>
                </a:ext>
              </a:extLst>
            </p:cNvPr>
            <p:cNvSpPr>
              <a:spLocks noChangeAspect="1" noChangeArrowheads="1"/>
            </p:cNvSpPr>
            <p:nvPr/>
          </p:nvSpPr>
          <p:spPr bwMode="auto">
            <a:xfrm>
              <a:off x="5630" y="3066"/>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2" name="Oval 228">
              <a:extLst>
                <a:ext uri="{FF2B5EF4-FFF2-40B4-BE49-F238E27FC236}">
                  <a16:creationId xmlns:a16="http://schemas.microsoft.com/office/drawing/2014/main" id="{6A88BAF6-8C82-48AE-9029-C746A5210634}"/>
                </a:ext>
              </a:extLst>
            </p:cNvPr>
            <p:cNvSpPr>
              <a:spLocks noChangeAspect="1" noChangeArrowheads="1"/>
            </p:cNvSpPr>
            <p:nvPr/>
          </p:nvSpPr>
          <p:spPr bwMode="auto">
            <a:xfrm>
              <a:off x="5650" y="3070"/>
              <a:ext cx="231"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3" name="Oval 229">
              <a:extLst>
                <a:ext uri="{FF2B5EF4-FFF2-40B4-BE49-F238E27FC236}">
                  <a16:creationId xmlns:a16="http://schemas.microsoft.com/office/drawing/2014/main" id="{F0B3B505-F6A6-4BAB-AEE3-00F4F32AFE16}"/>
                </a:ext>
              </a:extLst>
            </p:cNvPr>
            <p:cNvSpPr>
              <a:spLocks noChangeAspect="1" noChangeArrowheads="1"/>
            </p:cNvSpPr>
            <p:nvPr/>
          </p:nvSpPr>
          <p:spPr bwMode="auto">
            <a:xfrm>
              <a:off x="5714" y="3184"/>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4" name="Oval 230">
              <a:extLst>
                <a:ext uri="{FF2B5EF4-FFF2-40B4-BE49-F238E27FC236}">
                  <a16:creationId xmlns:a16="http://schemas.microsoft.com/office/drawing/2014/main" id="{A3990973-DA72-42C1-9055-45BFEBBF3962}"/>
                </a:ext>
              </a:extLst>
            </p:cNvPr>
            <p:cNvSpPr>
              <a:spLocks noChangeAspect="1" noChangeArrowheads="1"/>
            </p:cNvSpPr>
            <p:nvPr/>
          </p:nvSpPr>
          <p:spPr bwMode="auto">
            <a:xfrm>
              <a:off x="5586" y="3251"/>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5" name="Oval 231">
              <a:extLst>
                <a:ext uri="{FF2B5EF4-FFF2-40B4-BE49-F238E27FC236}">
                  <a16:creationId xmlns:a16="http://schemas.microsoft.com/office/drawing/2014/main" id="{93C2A4EF-F2BE-4D85-93F2-041C948850E2}"/>
                </a:ext>
              </a:extLst>
            </p:cNvPr>
            <p:cNvSpPr>
              <a:spLocks noChangeAspect="1" noChangeArrowheads="1"/>
            </p:cNvSpPr>
            <p:nvPr/>
          </p:nvSpPr>
          <p:spPr bwMode="auto">
            <a:xfrm>
              <a:off x="5607" y="3256"/>
              <a:ext cx="230"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6" name="Oval 232">
              <a:extLst>
                <a:ext uri="{FF2B5EF4-FFF2-40B4-BE49-F238E27FC236}">
                  <a16:creationId xmlns:a16="http://schemas.microsoft.com/office/drawing/2014/main" id="{D33D2FBD-EA88-4783-BEDF-D6C31A8A8247}"/>
                </a:ext>
              </a:extLst>
            </p:cNvPr>
            <p:cNvSpPr>
              <a:spLocks noChangeAspect="1" noChangeArrowheads="1"/>
            </p:cNvSpPr>
            <p:nvPr/>
          </p:nvSpPr>
          <p:spPr bwMode="auto">
            <a:xfrm>
              <a:off x="5669" y="3369"/>
              <a:ext cx="104"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7" name="Oval 233">
              <a:extLst>
                <a:ext uri="{FF2B5EF4-FFF2-40B4-BE49-F238E27FC236}">
                  <a16:creationId xmlns:a16="http://schemas.microsoft.com/office/drawing/2014/main" id="{EDD6B59B-A19F-4079-A366-E9344527CEEB}"/>
                </a:ext>
              </a:extLst>
            </p:cNvPr>
            <p:cNvSpPr>
              <a:spLocks noChangeAspect="1" noChangeArrowheads="1"/>
            </p:cNvSpPr>
            <p:nvPr/>
          </p:nvSpPr>
          <p:spPr bwMode="auto">
            <a:xfrm>
              <a:off x="5180" y="3311"/>
              <a:ext cx="272"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8" name="Oval 234">
              <a:extLst>
                <a:ext uri="{FF2B5EF4-FFF2-40B4-BE49-F238E27FC236}">
                  <a16:creationId xmlns:a16="http://schemas.microsoft.com/office/drawing/2014/main" id="{964FB739-7449-4635-91D0-A91E87FB815C}"/>
                </a:ext>
              </a:extLst>
            </p:cNvPr>
            <p:cNvSpPr>
              <a:spLocks noChangeAspect="1" noChangeArrowheads="1"/>
            </p:cNvSpPr>
            <p:nvPr/>
          </p:nvSpPr>
          <p:spPr bwMode="auto">
            <a:xfrm>
              <a:off x="5202" y="3313"/>
              <a:ext cx="230"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59" name="Oval 235">
              <a:extLst>
                <a:ext uri="{FF2B5EF4-FFF2-40B4-BE49-F238E27FC236}">
                  <a16:creationId xmlns:a16="http://schemas.microsoft.com/office/drawing/2014/main" id="{C925E6C4-BA50-4C04-8BEC-EA2C0821A2A1}"/>
                </a:ext>
              </a:extLst>
            </p:cNvPr>
            <p:cNvSpPr>
              <a:spLocks noChangeAspect="1" noChangeArrowheads="1"/>
            </p:cNvSpPr>
            <p:nvPr/>
          </p:nvSpPr>
          <p:spPr bwMode="auto">
            <a:xfrm>
              <a:off x="5265" y="3429"/>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0" name="Oval 236">
              <a:extLst>
                <a:ext uri="{FF2B5EF4-FFF2-40B4-BE49-F238E27FC236}">
                  <a16:creationId xmlns:a16="http://schemas.microsoft.com/office/drawing/2014/main" id="{41AF789F-9B9E-4978-A2A1-96A54E48BC94}"/>
                </a:ext>
              </a:extLst>
            </p:cNvPr>
            <p:cNvSpPr>
              <a:spLocks noChangeAspect="1" noChangeArrowheads="1"/>
            </p:cNvSpPr>
            <p:nvPr/>
          </p:nvSpPr>
          <p:spPr bwMode="auto">
            <a:xfrm>
              <a:off x="4098" y="3243"/>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1" name="Oval 237">
              <a:extLst>
                <a:ext uri="{FF2B5EF4-FFF2-40B4-BE49-F238E27FC236}">
                  <a16:creationId xmlns:a16="http://schemas.microsoft.com/office/drawing/2014/main" id="{E71C3D72-CB30-4F8B-B9BA-B931C59F670F}"/>
                </a:ext>
              </a:extLst>
            </p:cNvPr>
            <p:cNvSpPr>
              <a:spLocks noChangeAspect="1" noChangeArrowheads="1"/>
            </p:cNvSpPr>
            <p:nvPr/>
          </p:nvSpPr>
          <p:spPr bwMode="auto">
            <a:xfrm>
              <a:off x="4118" y="3247"/>
              <a:ext cx="231"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2" name="Oval 238">
              <a:extLst>
                <a:ext uri="{FF2B5EF4-FFF2-40B4-BE49-F238E27FC236}">
                  <a16:creationId xmlns:a16="http://schemas.microsoft.com/office/drawing/2014/main" id="{6DAAD8E5-748F-4569-981F-EE74B5E474F3}"/>
                </a:ext>
              </a:extLst>
            </p:cNvPr>
            <p:cNvSpPr>
              <a:spLocks noChangeAspect="1" noChangeArrowheads="1"/>
            </p:cNvSpPr>
            <p:nvPr/>
          </p:nvSpPr>
          <p:spPr bwMode="auto">
            <a:xfrm>
              <a:off x="4182" y="3361"/>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3" name="Oval 239">
              <a:extLst>
                <a:ext uri="{FF2B5EF4-FFF2-40B4-BE49-F238E27FC236}">
                  <a16:creationId xmlns:a16="http://schemas.microsoft.com/office/drawing/2014/main" id="{B357CEE8-685D-43AB-9664-4B4C73A36107}"/>
                </a:ext>
              </a:extLst>
            </p:cNvPr>
            <p:cNvSpPr>
              <a:spLocks noChangeAspect="1" noChangeArrowheads="1"/>
            </p:cNvSpPr>
            <p:nvPr/>
          </p:nvSpPr>
          <p:spPr bwMode="auto">
            <a:xfrm>
              <a:off x="4098" y="3405"/>
              <a:ext cx="271" cy="16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4" name="Oval 240">
              <a:extLst>
                <a:ext uri="{FF2B5EF4-FFF2-40B4-BE49-F238E27FC236}">
                  <a16:creationId xmlns:a16="http://schemas.microsoft.com/office/drawing/2014/main" id="{78312D71-0912-4282-9110-A3AFA12464E9}"/>
                </a:ext>
              </a:extLst>
            </p:cNvPr>
            <p:cNvSpPr>
              <a:spLocks noChangeAspect="1" noChangeArrowheads="1"/>
            </p:cNvSpPr>
            <p:nvPr/>
          </p:nvSpPr>
          <p:spPr bwMode="auto">
            <a:xfrm>
              <a:off x="4118" y="3409"/>
              <a:ext cx="231"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5" name="Oval 241">
              <a:extLst>
                <a:ext uri="{FF2B5EF4-FFF2-40B4-BE49-F238E27FC236}">
                  <a16:creationId xmlns:a16="http://schemas.microsoft.com/office/drawing/2014/main" id="{BC9026EF-EE9B-49C9-A27B-390F94461791}"/>
                </a:ext>
              </a:extLst>
            </p:cNvPr>
            <p:cNvSpPr>
              <a:spLocks noChangeAspect="1" noChangeArrowheads="1"/>
            </p:cNvSpPr>
            <p:nvPr/>
          </p:nvSpPr>
          <p:spPr bwMode="auto">
            <a:xfrm>
              <a:off x="4182" y="3523"/>
              <a:ext cx="103" cy="4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6" name="Oval 242">
              <a:extLst>
                <a:ext uri="{FF2B5EF4-FFF2-40B4-BE49-F238E27FC236}">
                  <a16:creationId xmlns:a16="http://schemas.microsoft.com/office/drawing/2014/main" id="{9C914509-696F-4A9B-A5A3-4AFD52CF6428}"/>
                </a:ext>
              </a:extLst>
            </p:cNvPr>
            <p:cNvSpPr>
              <a:spLocks noChangeAspect="1" noChangeArrowheads="1"/>
            </p:cNvSpPr>
            <p:nvPr/>
          </p:nvSpPr>
          <p:spPr bwMode="auto">
            <a:xfrm>
              <a:off x="5471" y="3407"/>
              <a:ext cx="271" cy="16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7" name="Oval 243">
              <a:extLst>
                <a:ext uri="{FF2B5EF4-FFF2-40B4-BE49-F238E27FC236}">
                  <a16:creationId xmlns:a16="http://schemas.microsoft.com/office/drawing/2014/main" id="{15C9D8AC-62D0-49C0-AF74-0661100F911D}"/>
                </a:ext>
              </a:extLst>
            </p:cNvPr>
            <p:cNvSpPr>
              <a:spLocks noChangeAspect="1" noChangeArrowheads="1"/>
            </p:cNvSpPr>
            <p:nvPr/>
          </p:nvSpPr>
          <p:spPr bwMode="auto">
            <a:xfrm>
              <a:off x="5494" y="3411"/>
              <a:ext cx="230"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8" name="Oval 244">
              <a:extLst>
                <a:ext uri="{FF2B5EF4-FFF2-40B4-BE49-F238E27FC236}">
                  <a16:creationId xmlns:a16="http://schemas.microsoft.com/office/drawing/2014/main" id="{93B88F95-D581-490F-B2B4-831CDE11D06D}"/>
                </a:ext>
              </a:extLst>
            </p:cNvPr>
            <p:cNvSpPr>
              <a:spLocks noChangeAspect="1" noChangeArrowheads="1"/>
            </p:cNvSpPr>
            <p:nvPr/>
          </p:nvSpPr>
          <p:spPr bwMode="auto">
            <a:xfrm>
              <a:off x="5555" y="3526"/>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69" name="Oval 245">
              <a:extLst>
                <a:ext uri="{FF2B5EF4-FFF2-40B4-BE49-F238E27FC236}">
                  <a16:creationId xmlns:a16="http://schemas.microsoft.com/office/drawing/2014/main" id="{3358805F-ED60-4E18-A26A-6DD47835D9DC}"/>
                </a:ext>
              </a:extLst>
            </p:cNvPr>
            <p:cNvSpPr>
              <a:spLocks noChangeAspect="1" noChangeArrowheads="1"/>
            </p:cNvSpPr>
            <p:nvPr/>
          </p:nvSpPr>
          <p:spPr bwMode="auto">
            <a:xfrm>
              <a:off x="5084" y="3430"/>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0" name="Oval 246">
              <a:extLst>
                <a:ext uri="{FF2B5EF4-FFF2-40B4-BE49-F238E27FC236}">
                  <a16:creationId xmlns:a16="http://schemas.microsoft.com/office/drawing/2014/main" id="{806B0C7C-9B40-44CE-A97A-5BD9253913B0}"/>
                </a:ext>
              </a:extLst>
            </p:cNvPr>
            <p:cNvSpPr>
              <a:spLocks noChangeAspect="1" noChangeArrowheads="1"/>
            </p:cNvSpPr>
            <p:nvPr/>
          </p:nvSpPr>
          <p:spPr bwMode="auto">
            <a:xfrm>
              <a:off x="5104" y="3432"/>
              <a:ext cx="231" cy="140"/>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1" name="Oval 247">
              <a:extLst>
                <a:ext uri="{FF2B5EF4-FFF2-40B4-BE49-F238E27FC236}">
                  <a16:creationId xmlns:a16="http://schemas.microsoft.com/office/drawing/2014/main" id="{E9FAF144-4E4B-49F6-8FC6-BBC24DE62415}"/>
                </a:ext>
              </a:extLst>
            </p:cNvPr>
            <p:cNvSpPr>
              <a:spLocks noChangeAspect="1" noChangeArrowheads="1"/>
            </p:cNvSpPr>
            <p:nvPr/>
          </p:nvSpPr>
          <p:spPr bwMode="auto">
            <a:xfrm>
              <a:off x="5168" y="3548"/>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2" name="Oval 248">
              <a:extLst>
                <a:ext uri="{FF2B5EF4-FFF2-40B4-BE49-F238E27FC236}">
                  <a16:creationId xmlns:a16="http://schemas.microsoft.com/office/drawing/2014/main" id="{017053BD-368B-4CCE-9990-36B9470ED2BE}"/>
                </a:ext>
              </a:extLst>
            </p:cNvPr>
            <p:cNvSpPr>
              <a:spLocks noChangeAspect="1" noChangeArrowheads="1"/>
            </p:cNvSpPr>
            <p:nvPr/>
          </p:nvSpPr>
          <p:spPr bwMode="auto">
            <a:xfrm>
              <a:off x="4094" y="2300"/>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3" name="Oval 249">
              <a:extLst>
                <a:ext uri="{FF2B5EF4-FFF2-40B4-BE49-F238E27FC236}">
                  <a16:creationId xmlns:a16="http://schemas.microsoft.com/office/drawing/2014/main" id="{EB09494E-D480-41FE-8114-16D9604D6B98}"/>
                </a:ext>
              </a:extLst>
            </p:cNvPr>
            <p:cNvSpPr>
              <a:spLocks noChangeAspect="1" noChangeArrowheads="1"/>
            </p:cNvSpPr>
            <p:nvPr/>
          </p:nvSpPr>
          <p:spPr bwMode="auto">
            <a:xfrm>
              <a:off x="4114" y="2303"/>
              <a:ext cx="231"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4" name="Oval 250">
              <a:extLst>
                <a:ext uri="{FF2B5EF4-FFF2-40B4-BE49-F238E27FC236}">
                  <a16:creationId xmlns:a16="http://schemas.microsoft.com/office/drawing/2014/main" id="{E8A05D89-DCD1-44CD-AADB-8CC335A3DD2D}"/>
                </a:ext>
              </a:extLst>
            </p:cNvPr>
            <p:cNvSpPr>
              <a:spLocks noChangeAspect="1" noChangeArrowheads="1"/>
            </p:cNvSpPr>
            <p:nvPr/>
          </p:nvSpPr>
          <p:spPr bwMode="auto">
            <a:xfrm>
              <a:off x="4178" y="2417"/>
              <a:ext cx="103" cy="4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5" name="Oval 251">
              <a:extLst>
                <a:ext uri="{FF2B5EF4-FFF2-40B4-BE49-F238E27FC236}">
                  <a16:creationId xmlns:a16="http://schemas.microsoft.com/office/drawing/2014/main" id="{27654C26-86FF-45E9-92F5-8163F5BB2305}"/>
                </a:ext>
              </a:extLst>
            </p:cNvPr>
            <p:cNvSpPr>
              <a:spLocks noChangeAspect="1" noChangeArrowheads="1"/>
            </p:cNvSpPr>
            <p:nvPr/>
          </p:nvSpPr>
          <p:spPr bwMode="auto">
            <a:xfrm>
              <a:off x="4094" y="2107"/>
              <a:ext cx="271" cy="162"/>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6" name="Oval 252">
              <a:extLst>
                <a:ext uri="{FF2B5EF4-FFF2-40B4-BE49-F238E27FC236}">
                  <a16:creationId xmlns:a16="http://schemas.microsoft.com/office/drawing/2014/main" id="{F828D1F3-CF79-4FE8-9D73-18AA73D27EE4}"/>
                </a:ext>
              </a:extLst>
            </p:cNvPr>
            <p:cNvSpPr>
              <a:spLocks noChangeAspect="1" noChangeArrowheads="1"/>
            </p:cNvSpPr>
            <p:nvPr/>
          </p:nvSpPr>
          <p:spPr bwMode="auto">
            <a:xfrm>
              <a:off x="4114" y="2108"/>
              <a:ext cx="231"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7" name="Oval 253">
              <a:extLst>
                <a:ext uri="{FF2B5EF4-FFF2-40B4-BE49-F238E27FC236}">
                  <a16:creationId xmlns:a16="http://schemas.microsoft.com/office/drawing/2014/main" id="{076A653D-66F0-41D1-B3B9-2E7D8F875C64}"/>
                </a:ext>
              </a:extLst>
            </p:cNvPr>
            <p:cNvSpPr>
              <a:spLocks noChangeAspect="1" noChangeArrowheads="1"/>
            </p:cNvSpPr>
            <p:nvPr/>
          </p:nvSpPr>
          <p:spPr bwMode="auto">
            <a:xfrm>
              <a:off x="4178" y="2224"/>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8" name="Oval 254">
              <a:extLst>
                <a:ext uri="{FF2B5EF4-FFF2-40B4-BE49-F238E27FC236}">
                  <a16:creationId xmlns:a16="http://schemas.microsoft.com/office/drawing/2014/main" id="{9677DDFB-7F29-46AB-B86C-E2421DB265B3}"/>
                </a:ext>
              </a:extLst>
            </p:cNvPr>
            <p:cNvSpPr>
              <a:spLocks noChangeAspect="1" noChangeArrowheads="1"/>
            </p:cNvSpPr>
            <p:nvPr/>
          </p:nvSpPr>
          <p:spPr bwMode="auto">
            <a:xfrm>
              <a:off x="4556" y="1927"/>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79" name="Oval 255">
              <a:extLst>
                <a:ext uri="{FF2B5EF4-FFF2-40B4-BE49-F238E27FC236}">
                  <a16:creationId xmlns:a16="http://schemas.microsoft.com/office/drawing/2014/main" id="{B5404D55-0F9A-4766-96E1-DA4252C3F2CB}"/>
                </a:ext>
              </a:extLst>
            </p:cNvPr>
            <p:cNvSpPr>
              <a:spLocks noChangeAspect="1" noChangeArrowheads="1"/>
            </p:cNvSpPr>
            <p:nvPr/>
          </p:nvSpPr>
          <p:spPr bwMode="auto">
            <a:xfrm>
              <a:off x="4576" y="1934"/>
              <a:ext cx="230"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0" name="Oval 256">
              <a:extLst>
                <a:ext uri="{FF2B5EF4-FFF2-40B4-BE49-F238E27FC236}">
                  <a16:creationId xmlns:a16="http://schemas.microsoft.com/office/drawing/2014/main" id="{71435932-7741-48E2-B37D-118202117E81}"/>
                </a:ext>
              </a:extLst>
            </p:cNvPr>
            <p:cNvSpPr>
              <a:spLocks noChangeAspect="1" noChangeArrowheads="1"/>
            </p:cNvSpPr>
            <p:nvPr/>
          </p:nvSpPr>
          <p:spPr bwMode="auto">
            <a:xfrm>
              <a:off x="4640" y="2045"/>
              <a:ext cx="103" cy="4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1" name="Oval 257">
              <a:extLst>
                <a:ext uri="{FF2B5EF4-FFF2-40B4-BE49-F238E27FC236}">
                  <a16:creationId xmlns:a16="http://schemas.microsoft.com/office/drawing/2014/main" id="{77FFAE5D-11E2-49FE-9445-2FEF7E65328C}"/>
                </a:ext>
              </a:extLst>
            </p:cNvPr>
            <p:cNvSpPr>
              <a:spLocks noChangeAspect="1" noChangeArrowheads="1"/>
            </p:cNvSpPr>
            <p:nvPr/>
          </p:nvSpPr>
          <p:spPr bwMode="auto">
            <a:xfrm>
              <a:off x="4318" y="2300"/>
              <a:ext cx="271" cy="163"/>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2" name="Oval 258">
              <a:extLst>
                <a:ext uri="{FF2B5EF4-FFF2-40B4-BE49-F238E27FC236}">
                  <a16:creationId xmlns:a16="http://schemas.microsoft.com/office/drawing/2014/main" id="{CDDC9E9E-B601-4FD8-8104-E1BD0F7ADE36}"/>
                </a:ext>
              </a:extLst>
            </p:cNvPr>
            <p:cNvSpPr>
              <a:spLocks noChangeAspect="1" noChangeArrowheads="1"/>
            </p:cNvSpPr>
            <p:nvPr/>
          </p:nvSpPr>
          <p:spPr bwMode="auto">
            <a:xfrm>
              <a:off x="4339" y="2303"/>
              <a:ext cx="229" cy="13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3" name="Oval 259">
              <a:extLst>
                <a:ext uri="{FF2B5EF4-FFF2-40B4-BE49-F238E27FC236}">
                  <a16:creationId xmlns:a16="http://schemas.microsoft.com/office/drawing/2014/main" id="{FB3071B3-3C43-4E31-84FB-A4E58054517C}"/>
                </a:ext>
              </a:extLst>
            </p:cNvPr>
            <p:cNvSpPr>
              <a:spLocks noChangeAspect="1" noChangeArrowheads="1"/>
            </p:cNvSpPr>
            <p:nvPr/>
          </p:nvSpPr>
          <p:spPr bwMode="auto">
            <a:xfrm>
              <a:off x="4402" y="2417"/>
              <a:ext cx="104" cy="4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4" name="Oval 260">
              <a:extLst>
                <a:ext uri="{FF2B5EF4-FFF2-40B4-BE49-F238E27FC236}">
                  <a16:creationId xmlns:a16="http://schemas.microsoft.com/office/drawing/2014/main" id="{0076838B-7B64-494B-8749-021DC4FC0050}"/>
                </a:ext>
              </a:extLst>
            </p:cNvPr>
            <p:cNvSpPr>
              <a:spLocks noChangeAspect="1" noChangeArrowheads="1"/>
            </p:cNvSpPr>
            <p:nvPr/>
          </p:nvSpPr>
          <p:spPr bwMode="auto">
            <a:xfrm rot="5280000">
              <a:off x="5742" y="3341"/>
              <a:ext cx="339" cy="70"/>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5" name="Oval 261">
              <a:extLst>
                <a:ext uri="{FF2B5EF4-FFF2-40B4-BE49-F238E27FC236}">
                  <a16:creationId xmlns:a16="http://schemas.microsoft.com/office/drawing/2014/main" id="{F79BFEE3-3E53-4805-BF75-BF9F18DEC847}"/>
                </a:ext>
              </a:extLst>
            </p:cNvPr>
            <p:cNvSpPr>
              <a:spLocks noChangeAspect="1" noChangeArrowheads="1"/>
            </p:cNvSpPr>
            <p:nvPr/>
          </p:nvSpPr>
          <p:spPr bwMode="auto">
            <a:xfrm rot="5280000">
              <a:off x="5836" y="3365"/>
              <a:ext cx="112" cy="2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6" name="Oval 262">
              <a:extLst>
                <a:ext uri="{FF2B5EF4-FFF2-40B4-BE49-F238E27FC236}">
                  <a16:creationId xmlns:a16="http://schemas.microsoft.com/office/drawing/2014/main" id="{ECC8C53A-CF09-4696-88B0-664DDD763DA2}"/>
                </a:ext>
              </a:extLst>
            </p:cNvPr>
            <p:cNvSpPr>
              <a:spLocks noChangeAspect="1" noChangeArrowheads="1"/>
            </p:cNvSpPr>
            <p:nvPr/>
          </p:nvSpPr>
          <p:spPr bwMode="auto">
            <a:xfrm rot="5280000">
              <a:off x="5882" y="3258"/>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7" name="Oval 263">
              <a:extLst>
                <a:ext uri="{FF2B5EF4-FFF2-40B4-BE49-F238E27FC236}">
                  <a16:creationId xmlns:a16="http://schemas.microsoft.com/office/drawing/2014/main" id="{EAEF49AE-4FC3-470D-A46F-B74EA282A488}"/>
                </a:ext>
              </a:extLst>
            </p:cNvPr>
            <p:cNvSpPr>
              <a:spLocks noChangeAspect="1" noChangeArrowheads="1"/>
            </p:cNvSpPr>
            <p:nvPr/>
          </p:nvSpPr>
          <p:spPr bwMode="auto">
            <a:xfrm rot="5280000">
              <a:off x="5917" y="3377"/>
              <a:ext cx="27" cy="2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8" name="Oval 264">
              <a:extLst>
                <a:ext uri="{FF2B5EF4-FFF2-40B4-BE49-F238E27FC236}">
                  <a16:creationId xmlns:a16="http://schemas.microsoft.com/office/drawing/2014/main" id="{BD02EEC1-681C-4AB1-B793-6BCA7D93C109}"/>
                </a:ext>
              </a:extLst>
            </p:cNvPr>
            <p:cNvSpPr>
              <a:spLocks noChangeAspect="1" noChangeArrowheads="1"/>
            </p:cNvSpPr>
            <p:nvPr/>
          </p:nvSpPr>
          <p:spPr bwMode="auto">
            <a:xfrm rot="5280000">
              <a:off x="5899" y="3351"/>
              <a:ext cx="26"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89" name="Oval 265">
              <a:extLst>
                <a:ext uri="{FF2B5EF4-FFF2-40B4-BE49-F238E27FC236}">
                  <a16:creationId xmlns:a16="http://schemas.microsoft.com/office/drawing/2014/main" id="{C00A6505-1723-4071-9A3D-7B46268F04D8}"/>
                </a:ext>
              </a:extLst>
            </p:cNvPr>
            <p:cNvSpPr>
              <a:spLocks noChangeAspect="1" noChangeArrowheads="1"/>
            </p:cNvSpPr>
            <p:nvPr/>
          </p:nvSpPr>
          <p:spPr bwMode="auto">
            <a:xfrm rot="5280000">
              <a:off x="5903" y="3313"/>
              <a:ext cx="55"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0" name="Oval 266">
              <a:extLst>
                <a:ext uri="{FF2B5EF4-FFF2-40B4-BE49-F238E27FC236}">
                  <a16:creationId xmlns:a16="http://schemas.microsoft.com/office/drawing/2014/main" id="{4D30915E-B6E7-4243-B378-F5D2CED2A939}"/>
                </a:ext>
              </a:extLst>
            </p:cNvPr>
            <p:cNvSpPr>
              <a:spLocks noChangeAspect="1" noChangeArrowheads="1"/>
            </p:cNvSpPr>
            <p:nvPr/>
          </p:nvSpPr>
          <p:spPr bwMode="auto">
            <a:xfrm rot="5280000">
              <a:off x="5891" y="3304"/>
              <a:ext cx="26"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1" name="Oval 267">
              <a:extLst>
                <a:ext uri="{FF2B5EF4-FFF2-40B4-BE49-F238E27FC236}">
                  <a16:creationId xmlns:a16="http://schemas.microsoft.com/office/drawing/2014/main" id="{41AF4BDE-C47A-4CB2-A4A2-0F7C9BDF60E5}"/>
                </a:ext>
              </a:extLst>
            </p:cNvPr>
            <p:cNvSpPr>
              <a:spLocks noChangeAspect="1" noChangeArrowheads="1"/>
            </p:cNvSpPr>
            <p:nvPr/>
          </p:nvSpPr>
          <p:spPr bwMode="auto">
            <a:xfrm rot="5280000">
              <a:off x="5885" y="3442"/>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2" name="Oval 268">
              <a:extLst>
                <a:ext uri="{FF2B5EF4-FFF2-40B4-BE49-F238E27FC236}">
                  <a16:creationId xmlns:a16="http://schemas.microsoft.com/office/drawing/2014/main" id="{F26F96B3-4F02-4437-BC68-AB023851B604}"/>
                </a:ext>
              </a:extLst>
            </p:cNvPr>
            <p:cNvSpPr>
              <a:spLocks noChangeAspect="1" noChangeArrowheads="1"/>
            </p:cNvSpPr>
            <p:nvPr/>
          </p:nvSpPr>
          <p:spPr bwMode="auto">
            <a:xfrm rot="5280000">
              <a:off x="5794" y="2870"/>
              <a:ext cx="339" cy="70"/>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3" name="Oval 269">
              <a:extLst>
                <a:ext uri="{FF2B5EF4-FFF2-40B4-BE49-F238E27FC236}">
                  <a16:creationId xmlns:a16="http://schemas.microsoft.com/office/drawing/2014/main" id="{7F1D2EFC-3A06-4120-94EC-C44A0D5B52F2}"/>
                </a:ext>
              </a:extLst>
            </p:cNvPr>
            <p:cNvSpPr>
              <a:spLocks noChangeAspect="1" noChangeArrowheads="1"/>
            </p:cNvSpPr>
            <p:nvPr/>
          </p:nvSpPr>
          <p:spPr bwMode="auto">
            <a:xfrm rot="5280000">
              <a:off x="5883" y="2892"/>
              <a:ext cx="112" cy="21"/>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4" name="Oval 270">
              <a:extLst>
                <a:ext uri="{FF2B5EF4-FFF2-40B4-BE49-F238E27FC236}">
                  <a16:creationId xmlns:a16="http://schemas.microsoft.com/office/drawing/2014/main" id="{527CF41D-29A3-4395-BBBB-4D7352BAB53F}"/>
                </a:ext>
              </a:extLst>
            </p:cNvPr>
            <p:cNvSpPr>
              <a:spLocks noChangeAspect="1" noChangeArrowheads="1"/>
            </p:cNvSpPr>
            <p:nvPr/>
          </p:nvSpPr>
          <p:spPr bwMode="auto">
            <a:xfrm rot="5280000">
              <a:off x="5934" y="2787"/>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5" name="Oval 271">
              <a:extLst>
                <a:ext uri="{FF2B5EF4-FFF2-40B4-BE49-F238E27FC236}">
                  <a16:creationId xmlns:a16="http://schemas.microsoft.com/office/drawing/2014/main" id="{4DCB9E1E-9915-4C26-B920-C127F035A143}"/>
                </a:ext>
              </a:extLst>
            </p:cNvPr>
            <p:cNvSpPr>
              <a:spLocks noChangeAspect="1" noChangeArrowheads="1"/>
            </p:cNvSpPr>
            <p:nvPr/>
          </p:nvSpPr>
          <p:spPr bwMode="auto">
            <a:xfrm rot="5280000">
              <a:off x="5964" y="2913"/>
              <a:ext cx="27" cy="2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6" name="Oval 272">
              <a:extLst>
                <a:ext uri="{FF2B5EF4-FFF2-40B4-BE49-F238E27FC236}">
                  <a16:creationId xmlns:a16="http://schemas.microsoft.com/office/drawing/2014/main" id="{0146B657-5FD4-486D-8F5D-B5DCABCAC6FF}"/>
                </a:ext>
              </a:extLst>
            </p:cNvPr>
            <p:cNvSpPr>
              <a:spLocks noChangeAspect="1" noChangeArrowheads="1"/>
            </p:cNvSpPr>
            <p:nvPr/>
          </p:nvSpPr>
          <p:spPr bwMode="auto">
            <a:xfrm rot="5280000">
              <a:off x="5951" y="2879"/>
              <a:ext cx="26" cy="22"/>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7" name="Oval 273">
              <a:extLst>
                <a:ext uri="{FF2B5EF4-FFF2-40B4-BE49-F238E27FC236}">
                  <a16:creationId xmlns:a16="http://schemas.microsoft.com/office/drawing/2014/main" id="{AF8FF067-FB81-4882-8B30-AD9F0B4B7C0F}"/>
                </a:ext>
              </a:extLst>
            </p:cNvPr>
            <p:cNvSpPr>
              <a:spLocks noChangeAspect="1" noChangeArrowheads="1"/>
            </p:cNvSpPr>
            <p:nvPr/>
          </p:nvSpPr>
          <p:spPr bwMode="auto">
            <a:xfrm rot="5280000">
              <a:off x="5949" y="2841"/>
              <a:ext cx="55" cy="20"/>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8" name="Oval 274">
              <a:extLst>
                <a:ext uri="{FF2B5EF4-FFF2-40B4-BE49-F238E27FC236}">
                  <a16:creationId xmlns:a16="http://schemas.microsoft.com/office/drawing/2014/main" id="{EB739D90-6B6F-4153-8CCF-CDA2B5031EA0}"/>
                </a:ext>
              </a:extLst>
            </p:cNvPr>
            <p:cNvSpPr>
              <a:spLocks noChangeAspect="1" noChangeArrowheads="1"/>
            </p:cNvSpPr>
            <p:nvPr/>
          </p:nvSpPr>
          <p:spPr bwMode="auto">
            <a:xfrm rot="5280000">
              <a:off x="5951" y="2827"/>
              <a:ext cx="26" cy="21"/>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999" name="Oval 275">
              <a:extLst>
                <a:ext uri="{FF2B5EF4-FFF2-40B4-BE49-F238E27FC236}">
                  <a16:creationId xmlns:a16="http://schemas.microsoft.com/office/drawing/2014/main" id="{680076E0-4F0D-4BA1-AF81-4541D1B1D998}"/>
                </a:ext>
              </a:extLst>
            </p:cNvPr>
            <p:cNvSpPr>
              <a:spLocks noChangeAspect="1" noChangeArrowheads="1"/>
            </p:cNvSpPr>
            <p:nvPr/>
          </p:nvSpPr>
          <p:spPr bwMode="auto">
            <a:xfrm rot="5280000">
              <a:off x="5937" y="2971"/>
              <a:ext cx="55"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0" name="Oval 276">
              <a:extLst>
                <a:ext uri="{FF2B5EF4-FFF2-40B4-BE49-F238E27FC236}">
                  <a16:creationId xmlns:a16="http://schemas.microsoft.com/office/drawing/2014/main" id="{4C4FF078-46C6-460E-8834-FA3107B81CA9}"/>
                </a:ext>
              </a:extLst>
            </p:cNvPr>
            <p:cNvSpPr>
              <a:spLocks noChangeAspect="1" noChangeArrowheads="1"/>
            </p:cNvSpPr>
            <p:nvPr/>
          </p:nvSpPr>
          <p:spPr bwMode="auto">
            <a:xfrm rot="360000">
              <a:off x="5710" y="1896"/>
              <a:ext cx="300" cy="78"/>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1" name="Oval 277">
              <a:extLst>
                <a:ext uri="{FF2B5EF4-FFF2-40B4-BE49-F238E27FC236}">
                  <a16:creationId xmlns:a16="http://schemas.microsoft.com/office/drawing/2014/main" id="{3DD16161-5C8D-48C2-A54D-7B4EC0CBF205}"/>
                </a:ext>
              </a:extLst>
            </p:cNvPr>
            <p:cNvSpPr>
              <a:spLocks noChangeAspect="1" noChangeArrowheads="1"/>
            </p:cNvSpPr>
            <p:nvPr/>
          </p:nvSpPr>
          <p:spPr bwMode="auto">
            <a:xfrm rot="360000">
              <a:off x="5806" y="1950"/>
              <a:ext cx="99" cy="24"/>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2" name="Oval 278">
              <a:extLst>
                <a:ext uri="{FF2B5EF4-FFF2-40B4-BE49-F238E27FC236}">
                  <a16:creationId xmlns:a16="http://schemas.microsoft.com/office/drawing/2014/main" id="{318C5D72-131B-41D7-93C4-9EBE32405834}"/>
                </a:ext>
              </a:extLst>
            </p:cNvPr>
            <p:cNvSpPr>
              <a:spLocks noChangeAspect="1" noChangeArrowheads="1"/>
            </p:cNvSpPr>
            <p:nvPr/>
          </p:nvSpPr>
          <p:spPr bwMode="auto">
            <a:xfrm rot="360000">
              <a:off x="5735" y="1912"/>
              <a:ext cx="49"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3" name="Oval 279">
              <a:extLst>
                <a:ext uri="{FF2B5EF4-FFF2-40B4-BE49-F238E27FC236}">
                  <a16:creationId xmlns:a16="http://schemas.microsoft.com/office/drawing/2014/main" id="{05FD3B73-8FB1-4A53-980D-5DF983EE7972}"/>
                </a:ext>
              </a:extLst>
            </p:cNvPr>
            <p:cNvSpPr>
              <a:spLocks noChangeAspect="1" noChangeArrowheads="1"/>
            </p:cNvSpPr>
            <p:nvPr/>
          </p:nvSpPr>
          <p:spPr bwMode="auto">
            <a:xfrm rot="360000">
              <a:off x="5863" y="1899"/>
              <a:ext cx="24"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4" name="Oval 280">
              <a:extLst>
                <a:ext uri="{FF2B5EF4-FFF2-40B4-BE49-F238E27FC236}">
                  <a16:creationId xmlns:a16="http://schemas.microsoft.com/office/drawing/2014/main" id="{F901CE9B-78E7-4EE8-9711-2C8E36E441C5}"/>
                </a:ext>
              </a:extLst>
            </p:cNvPr>
            <p:cNvSpPr>
              <a:spLocks noChangeAspect="1" noChangeArrowheads="1"/>
            </p:cNvSpPr>
            <p:nvPr/>
          </p:nvSpPr>
          <p:spPr bwMode="auto">
            <a:xfrm rot="360000">
              <a:off x="5835" y="1921"/>
              <a:ext cx="23"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5" name="Oval 281">
              <a:extLst>
                <a:ext uri="{FF2B5EF4-FFF2-40B4-BE49-F238E27FC236}">
                  <a16:creationId xmlns:a16="http://schemas.microsoft.com/office/drawing/2014/main" id="{640D014F-E956-4BFB-9209-24222CB375C5}"/>
                </a:ext>
              </a:extLst>
            </p:cNvPr>
            <p:cNvSpPr>
              <a:spLocks noChangeAspect="1" noChangeArrowheads="1"/>
            </p:cNvSpPr>
            <p:nvPr/>
          </p:nvSpPr>
          <p:spPr bwMode="auto">
            <a:xfrm rot="360000">
              <a:off x="5788" y="1891"/>
              <a:ext cx="49"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6" name="Oval 282">
              <a:extLst>
                <a:ext uri="{FF2B5EF4-FFF2-40B4-BE49-F238E27FC236}">
                  <a16:creationId xmlns:a16="http://schemas.microsoft.com/office/drawing/2014/main" id="{1770B9BB-8341-418D-A0C3-9F63D07F4C37}"/>
                </a:ext>
              </a:extLst>
            </p:cNvPr>
            <p:cNvSpPr>
              <a:spLocks noChangeAspect="1" noChangeArrowheads="1"/>
            </p:cNvSpPr>
            <p:nvPr/>
          </p:nvSpPr>
          <p:spPr bwMode="auto">
            <a:xfrm rot="360000">
              <a:off x="5787" y="1914"/>
              <a:ext cx="23"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7" name="Oval 283">
              <a:extLst>
                <a:ext uri="{FF2B5EF4-FFF2-40B4-BE49-F238E27FC236}">
                  <a16:creationId xmlns:a16="http://schemas.microsoft.com/office/drawing/2014/main" id="{9E24AF40-82B1-49CC-BD02-DF865D5D8ECF}"/>
                </a:ext>
              </a:extLst>
            </p:cNvPr>
            <p:cNvSpPr>
              <a:spLocks noChangeAspect="1" noChangeArrowheads="1"/>
            </p:cNvSpPr>
            <p:nvPr/>
          </p:nvSpPr>
          <p:spPr bwMode="auto">
            <a:xfrm rot="360000">
              <a:off x="5910" y="1934"/>
              <a:ext cx="49"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8" name="Oval 284">
              <a:extLst>
                <a:ext uri="{FF2B5EF4-FFF2-40B4-BE49-F238E27FC236}">
                  <a16:creationId xmlns:a16="http://schemas.microsoft.com/office/drawing/2014/main" id="{1014C5DA-0DFA-48DB-9488-F4BB4D63D779}"/>
                </a:ext>
              </a:extLst>
            </p:cNvPr>
            <p:cNvSpPr>
              <a:spLocks noChangeAspect="1" noChangeArrowheads="1"/>
            </p:cNvSpPr>
            <p:nvPr/>
          </p:nvSpPr>
          <p:spPr bwMode="auto">
            <a:xfrm rot="360000">
              <a:off x="4364" y="1887"/>
              <a:ext cx="299" cy="7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09" name="Oval 285">
              <a:extLst>
                <a:ext uri="{FF2B5EF4-FFF2-40B4-BE49-F238E27FC236}">
                  <a16:creationId xmlns:a16="http://schemas.microsoft.com/office/drawing/2014/main" id="{F388960F-4DFD-4E0E-82BA-117A6FBE7427}"/>
                </a:ext>
              </a:extLst>
            </p:cNvPr>
            <p:cNvSpPr>
              <a:spLocks noChangeAspect="1" noChangeArrowheads="1"/>
            </p:cNvSpPr>
            <p:nvPr/>
          </p:nvSpPr>
          <p:spPr bwMode="auto">
            <a:xfrm rot="360000">
              <a:off x="4460" y="1941"/>
              <a:ext cx="99" cy="25"/>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0" name="Oval 286">
              <a:extLst>
                <a:ext uri="{FF2B5EF4-FFF2-40B4-BE49-F238E27FC236}">
                  <a16:creationId xmlns:a16="http://schemas.microsoft.com/office/drawing/2014/main" id="{EC208CD9-5B3E-4BE8-9EE1-F4D33A911BE8}"/>
                </a:ext>
              </a:extLst>
            </p:cNvPr>
            <p:cNvSpPr>
              <a:spLocks noChangeAspect="1" noChangeArrowheads="1"/>
            </p:cNvSpPr>
            <p:nvPr/>
          </p:nvSpPr>
          <p:spPr bwMode="auto">
            <a:xfrm rot="360000">
              <a:off x="4389" y="1902"/>
              <a:ext cx="49"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1" name="Oval 287">
              <a:extLst>
                <a:ext uri="{FF2B5EF4-FFF2-40B4-BE49-F238E27FC236}">
                  <a16:creationId xmlns:a16="http://schemas.microsoft.com/office/drawing/2014/main" id="{56FDB1F2-C29A-4B53-B79E-8C0E4194211B}"/>
                </a:ext>
              </a:extLst>
            </p:cNvPr>
            <p:cNvSpPr>
              <a:spLocks noChangeAspect="1" noChangeArrowheads="1"/>
            </p:cNvSpPr>
            <p:nvPr/>
          </p:nvSpPr>
          <p:spPr bwMode="auto">
            <a:xfrm rot="360000">
              <a:off x="4517" y="1891"/>
              <a:ext cx="24"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2" name="Oval 288">
              <a:extLst>
                <a:ext uri="{FF2B5EF4-FFF2-40B4-BE49-F238E27FC236}">
                  <a16:creationId xmlns:a16="http://schemas.microsoft.com/office/drawing/2014/main" id="{3B971288-6766-4CFB-9080-FDF9FB50194C}"/>
                </a:ext>
              </a:extLst>
            </p:cNvPr>
            <p:cNvSpPr>
              <a:spLocks noChangeAspect="1" noChangeArrowheads="1"/>
            </p:cNvSpPr>
            <p:nvPr/>
          </p:nvSpPr>
          <p:spPr bwMode="auto">
            <a:xfrm rot="360000">
              <a:off x="4489" y="1912"/>
              <a:ext cx="23"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3" name="Oval 289">
              <a:extLst>
                <a:ext uri="{FF2B5EF4-FFF2-40B4-BE49-F238E27FC236}">
                  <a16:creationId xmlns:a16="http://schemas.microsoft.com/office/drawing/2014/main" id="{1A797CA4-AF2D-4939-B6BA-B399A822F48E}"/>
                </a:ext>
              </a:extLst>
            </p:cNvPr>
            <p:cNvSpPr>
              <a:spLocks noChangeAspect="1" noChangeArrowheads="1"/>
            </p:cNvSpPr>
            <p:nvPr/>
          </p:nvSpPr>
          <p:spPr bwMode="auto">
            <a:xfrm rot="360000">
              <a:off x="4442" y="1885"/>
              <a:ext cx="49" cy="24"/>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4" name="Oval 290">
              <a:extLst>
                <a:ext uri="{FF2B5EF4-FFF2-40B4-BE49-F238E27FC236}">
                  <a16:creationId xmlns:a16="http://schemas.microsoft.com/office/drawing/2014/main" id="{C6ED5329-3F98-475F-896D-2525B6ED3008}"/>
                </a:ext>
              </a:extLst>
            </p:cNvPr>
            <p:cNvSpPr>
              <a:spLocks noChangeAspect="1" noChangeArrowheads="1"/>
            </p:cNvSpPr>
            <p:nvPr/>
          </p:nvSpPr>
          <p:spPr bwMode="auto">
            <a:xfrm rot="360000">
              <a:off x="4440" y="1906"/>
              <a:ext cx="24"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5" name="Oval 291">
              <a:extLst>
                <a:ext uri="{FF2B5EF4-FFF2-40B4-BE49-F238E27FC236}">
                  <a16:creationId xmlns:a16="http://schemas.microsoft.com/office/drawing/2014/main" id="{65EA16EC-912B-4EAF-A70E-C074AEA50E85}"/>
                </a:ext>
              </a:extLst>
            </p:cNvPr>
            <p:cNvSpPr>
              <a:spLocks noChangeAspect="1" noChangeArrowheads="1"/>
            </p:cNvSpPr>
            <p:nvPr/>
          </p:nvSpPr>
          <p:spPr bwMode="auto">
            <a:xfrm rot="360000">
              <a:off x="4564" y="1925"/>
              <a:ext cx="48"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6" name="Oval 292">
              <a:extLst>
                <a:ext uri="{FF2B5EF4-FFF2-40B4-BE49-F238E27FC236}">
                  <a16:creationId xmlns:a16="http://schemas.microsoft.com/office/drawing/2014/main" id="{0B2EB628-A5F1-4C96-B3E3-F8AD0B3E6A5F}"/>
                </a:ext>
              </a:extLst>
            </p:cNvPr>
            <p:cNvSpPr>
              <a:spLocks noChangeAspect="1" noChangeArrowheads="1"/>
            </p:cNvSpPr>
            <p:nvPr/>
          </p:nvSpPr>
          <p:spPr bwMode="auto">
            <a:xfrm rot="360000">
              <a:off x="5526" y="1956"/>
              <a:ext cx="300" cy="7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7" name="Oval 293">
              <a:extLst>
                <a:ext uri="{FF2B5EF4-FFF2-40B4-BE49-F238E27FC236}">
                  <a16:creationId xmlns:a16="http://schemas.microsoft.com/office/drawing/2014/main" id="{42874B25-E975-414E-AF20-AE5D1C125573}"/>
                </a:ext>
              </a:extLst>
            </p:cNvPr>
            <p:cNvSpPr>
              <a:spLocks noChangeAspect="1" noChangeArrowheads="1"/>
            </p:cNvSpPr>
            <p:nvPr/>
          </p:nvSpPr>
          <p:spPr bwMode="auto">
            <a:xfrm rot="360000">
              <a:off x="5622" y="2011"/>
              <a:ext cx="99" cy="24"/>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8" name="Oval 294">
              <a:extLst>
                <a:ext uri="{FF2B5EF4-FFF2-40B4-BE49-F238E27FC236}">
                  <a16:creationId xmlns:a16="http://schemas.microsoft.com/office/drawing/2014/main" id="{CE981B55-BAEE-4765-AEF5-87587040D8AD}"/>
                </a:ext>
              </a:extLst>
            </p:cNvPr>
            <p:cNvSpPr>
              <a:spLocks noChangeAspect="1" noChangeArrowheads="1"/>
            </p:cNvSpPr>
            <p:nvPr/>
          </p:nvSpPr>
          <p:spPr bwMode="auto">
            <a:xfrm rot="360000">
              <a:off x="5552" y="1972"/>
              <a:ext cx="48"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19" name="Oval 295">
              <a:extLst>
                <a:ext uri="{FF2B5EF4-FFF2-40B4-BE49-F238E27FC236}">
                  <a16:creationId xmlns:a16="http://schemas.microsoft.com/office/drawing/2014/main" id="{F262FDCF-BD39-4B41-A7B7-6B434CBCE33A}"/>
                </a:ext>
              </a:extLst>
            </p:cNvPr>
            <p:cNvSpPr>
              <a:spLocks noChangeAspect="1" noChangeArrowheads="1"/>
            </p:cNvSpPr>
            <p:nvPr/>
          </p:nvSpPr>
          <p:spPr bwMode="auto">
            <a:xfrm rot="360000">
              <a:off x="5679" y="1960"/>
              <a:ext cx="24"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0" name="Oval 296">
              <a:extLst>
                <a:ext uri="{FF2B5EF4-FFF2-40B4-BE49-F238E27FC236}">
                  <a16:creationId xmlns:a16="http://schemas.microsoft.com/office/drawing/2014/main" id="{80F82441-7E28-4D2C-A27C-81678830027B}"/>
                </a:ext>
              </a:extLst>
            </p:cNvPr>
            <p:cNvSpPr>
              <a:spLocks noChangeAspect="1" noChangeArrowheads="1"/>
            </p:cNvSpPr>
            <p:nvPr/>
          </p:nvSpPr>
          <p:spPr bwMode="auto">
            <a:xfrm rot="360000">
              <a:off x="5651" y="1982"/>
              <a:ext cx="23"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1" name="Oval 297">
              <a:extLst>
                <a:ext uri="{FF2B5EF4-FFF2-40B4-BE49-F238E27FC236}">
                  <a16:creationId xmlns:a16="http://schemas.microsoft.com/office/drawing/2014/main" id="{49322F89-6C64-486E-BF13-989000C3EADF}"/>
                </a:ext>
              </a:extLst>
            </p:cNvPr>
            <p:cNvSpPr>
              <a:spLocks noChangeAspect="1" noChangeArrowheads="1"/>
            </p:cNvSpPr>
            <p:nvPr/>
          </p:nvSpPr>
          <p:spPr bwMode="auto">
            <a:xfrm rot="360000">
              <a:off x="5604" y="1952"/>
              <a:ext cx="49" cy="23"/>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2" name="Oval 298">
              <a:extLst>
                <a:ext uri="{FF2B5EF4-FFF2-40B4-BE49-F238E27FC236}">
                  <a16:creationId xmlns:a16="http://schemas.microsoft.com/office/drawing/2014/main" id="{1D8D433F-7C51-493C-BB78-95EDF7078C40}"/>
                </a:ext>
              </a:extLst>
            </p:cNvPr>
            <p:cNvSpPr>
              <a:spLocks noChangeAspect="1" noChangeArrowheads="1"/>
            </p:cNvSpPr>
            <p:nvPr/>
          </p:nvSpPr>
          <p:spPr bwMode="auto">
            <a:xfrm rot="360000">
              <a:off x="5602" y="1975"/>
              <a:ext cx="24" cy="26"/>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3" name="Oval 299">
              <a:extLst>
                <a:ext uri="{FF2B5EF4-FFF2-40B4-BE49-F238E27FC236}">
                  <a16:creationId xmlns:a16="http://schemas.microsoft.com/office/drawing/2014/main" id="{D82472FA-B22E-492B-B45E-83226E259685}"/>
                </a:ext>
              </a:extLst>
            </p:cNvPr>
            <p:cNvSpPr>
              <a:spLocks noChangeAspect="1" noChangeArrowheads="1"/>
            </p:cNvSpPr>
            <p:nvPr/>
          </p:nvSpPr>
          <p:spPr bwMode="auto">
            <a:xfrm rot="360000">
              <a:off x="5726" y="1995"/>
              <a:ext cx="49" cy="25"/>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4" name="Rectangle 300">
              <a:extLst>
                <a:ext uri="{FF2B5EF4-FFF2-40B4-BE49-F238E27FC236}">
                  <a16:creationId xmlns:a16="http://schemas.microsoft.com/office/drawing/2014/main" id="{E45A3E9F-3FD1-481A-84E3-4FB918F16BB1}"/>
                </a:ext>
              </a:extLst>
            </p:cNvPr>
            <p:cNvSpPr>
              <a:spLocks noChangeAspect="1" noChangeArrowheads="1"/>
            </p:cNvSpPr>
            <p:nvPr/>
          </p:nvSpPr>
          <p:spPr bwMode="auto">
            <a:xfrm>
              <a:off x="4064" y="1849"/>
              <a:ext cx="1946"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5" name="Oval 301">
              <a:extLst>
                <a:ext uri="{FF2B5EF4-FFF2-40B4-BE49-F238E27FC236}">
                  <a16:creationId xmlns:a16="http://schemas.microsoft.com/office/drawing/2014/main" id="{D4DC8B44-B410-433F-8E8C-C7FBA34BB88F}"/>
                </a:ext>
              </a:extLst>
            </p:cNvPr>
            <p:cNvSpPr>
              <a:spLocks noChangeAspect="1" noChangeArrowheads="1"/>
            </p:cNvSpPr>
            <p:nvPr/>
          </p:nvSpPr>
          <p:spPr bwMode="auto">
            <a:xfrm rot="-3000000">
              <a:off x="4711" y="1988"/>
              <a:ext cx="678" cy="336"/>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6" name="Oval 302">
              <a:extLst>
                <a:ext uri="{FF2B5EF4-FFF2-40B4-BE49-F238E27FC236}">
                  <a16:creationId xmlns:a16="http://schemas.microsoft.com/office/drawing/2014/main" id="{40F6900B-E11D-42B8-87BA-7EDD60EBCA35}"/>
                </a:ext>
              </a:extLst>
            </p:cNvPr>
            <p:cNvSpPr>
              <a:spLocks noChangeAspect="1" noChangeArrowheads="1"/>
            </p:cNvSpPr>
            <p:nvPr/>
          </p:nvSpPr>
          <p:spPr bwMode="auto">
            <a:xfrm rot="-3000000">
              <a:off x="4751" y="1994"/>
              <a:ext cx="573" cy="289"/>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7" name="Oval 303">
              <a:extLst>
                <a:ext uri="{FF2B5EF4-FFF2-40B4-BE49-F238E27FC236}">
                  <a16:creationId xmlns:a16="http://schemas.microsoft.com/office/drawing/2014/main" id="{80215268-F5B2-4FC4-871B-55F4F441B76E}"/>
                </a:ext>
              </a:extLst>
            </p:cNvPr>
            <p:cNvSpPr>
              <a:spLocks noChangeAspect="1" noChangeArrowheads="1"/>
            </p:cNvSpPr>
            <p:nvPr/>
          </p:nvSpPr>
          <p:spPr bwMode="auto">
            <a:xfrm rot="1980000">
              <a:off x="5084" y="2114"/>
              <a:ext cx="92" cy="233"/>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8" name="Oval 304">
              <a:extLst>
                <a:ext uri="{FF2B5EF4-FFF2-40B4-BE49-F238E27FC236}">
                  <a16:creationId xmlns:a16="http://schemas.microsoft.com/office/drawing/2014/main" id="{FE70E363-ED94-449B-AFF7-48E95DF034F8}"/>
                </a:ext>
              </a:extLst>
            </p:cNvPr>
            <p:cNvSpPr>
              <a:spLocks noChangeAspect="1" noChangeArrowheads="1"/>
            </p:cNvSpPr>
            <p:nvPr/>
          </p:nvSpPr>
          <p:spPr bwMode="auto">
            <a:xfrm>
              <a:off x="4077" y="1861"/>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29" name="Oval 305">
              <a:extLst>
                <a:ext uri="{FF2B5EF4-FFF2-40B4-BE49-F238E27FC236}">
                  <a16:creationId xmlns:a16="http://schemas.microsoft.com/office/drawing/2014/main" id="{1E3A3267-E4B4-40D4-B83B-B36BDE5413DD}"/>
                </a:ext>
              </a:extLst>
            </p:cNvPr>
            <p:cNvSpPr>
              <a:spLocks noChangeAspect="1" noChangeArrowheads="1"/>
            </p:cNvSpPr>
            <p:nvPr/>
          </p:nvSpPr>
          <p:spPr bwMode="auto">
            <a:xfrm>
              <a:off x="4098" y="1864"/>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0" name="Oval 306">
              <a:extLst>
                <a:ext uri="{FF2B5EF4-FFF2-40B4-BE49-F238E27FC236}">
                  <a16:creationId xmlns:a16="http://schemas.microsoft.com/office/drawing/2014/main" id="{006B5AC7-654D-437E-B6BD-B8F2EE622A8E}"/>
                </a:ext>
              </a:extLst>
            </p:cNvPr>
            <p:cNvSpPr>
              <a:spLocks noChangeAspect="1" noChangeArrowheads="1"/>
            </p:cNvSpPr>
            <p:nvPr/>
          </p:nvSpPr>
          <p:spPr bwMode="auto">
            <a:xfrm>
              <a:off x="4165" y="2011"/>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1" name="Oval 307">
              <a:extLst>
                <a:ext uri="{FF2B5EF4-FFF2-40B4-BE49-F238E27FC236}">
                  <a16:creationId xmlns:a16="http://schemas.microsoft.com/office/drawing/2014/main" id="{0B00780E-4D56-4D79-A715-0A6726D6C067}"/>
                </a:ext>
              </a:extLst>
            </p:cNvPr>
            <p:cNvSpPr>
              <a:spLocks noChangeAspect="1" noChangeArrowheads="1"/>
            </p:cNvSpPr>
            <p:nvPr/>
          </p:nvSpPr>
          <p:spPr bwMode="auto">
            <a:xfrm>
              <a:off x="4223" y="2130"/>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2" name="Oval 308">
              <a:extLst>
                <a:ext uri="{FF2B5EF4-FFF2-40B4-BE49-F238E27FC236}">
                  <a16:creationId xmlns:a16="http://schemas.microsoft.com/office/drawing/2014/main" id="{F02AB99A-146B-436B-8262-16F23E246D50}"/>
                </a:ext>
              </a:extLst>
            </p:cNvPr>
            <p:cNvSpPr>
              <a:spLocks noChangeAspect="1" noChangeArrowheads="1"/>
            </p:cNvSpPr>
            <p:nvPr/>
          </p:nvSpPr>
          <p:spPr bwMode="auto">
            <a:xfrm>
              <a:off x="4244" y="2133"/>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3" name="Oval 309">
              <a:extLst>
                <a:ext uri="{FF2B5EF4-FFF2-40B4-BE49-F238E27FC236}">
                  <a16:creationId xmlns:a16="http://schemas.microsoft.com/office/drawing/2014/main" id="{5163C218-81AF-4BF6-9DC6-015B480139C8}"/>
                </a:ext>
              </a:extLst>
            </p:cNvPr>
            <p:cNvSpPr>
              <a:spLocks noChangeAspect="1" noChangeArrowheads="1"/>
            </p:cNvSpPr>
            <p:nvPr/>
          </p:nvSpPr>
          <p:spPr bwMode="auto">
            <a:xfrm>
              <a:off x="4311" y="2280"/>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4" name="Oval 310">
              <a:extLst>
                <a:ext uri="{FF2B5EF4-FFF2-40B4-BE49-F238E27FC236}">
                  <a16:creationId xmlns:a16="http://schemas.microsoft.com/office/drawing/2014/main" id="{94F29B4E-66CE-49B7-8855-193DA5AB3AEC}"/>
                </a:ext>
              </a:extLst>
            </p:cNvPr>
            <p:cNvSpPr>
              <a:spLocks noChangeAspect="1" noChangeArrowheads="1"/>
            </p:cNvSpPr>
            <p:nvPr/>
          </p:nvSpPr>
          <p:spPr bwMode="auto">
            <a:xfrm>
              <a:off x="4051" y="2040"/>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5" name="Oval 311">
              <a:extLst>
                <a:ext uri="{FF2B5EF4-FFF2-40B4-BE49-F238E27FC236}">
                  <a16:creationId xmlns:a16="http://schemas.microsoft.com/office/drawing/2014/main" id="{13D736BE-9C03-419A-936E-EE21C3443930}"/>
                </a:ext>
              </a:extLst>
            </p:cNvPr>
            <p:cNvSpPr>
              <a:spLocks noChangeAspect="1" noChangeArrowheads="1"/>
            </p:cNvSpPr>
            <p:nvPr/>
          </p:nvSpPr>
          <p:spPr bwMode="auto">
            <a:xfrm>
              <a:off x="4072" y="2043"/>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6" name="Oval 312">
              <a:extLst>
                <a:ext uri="{FF2B5EF4-FFF2-40B4-BE49-F238E27FC236}">
                  <a16:creationId xmlns:a16="http://schemas.microsoft.com/office/drawing/2014/main" id="{8FD1C1CB-F05F-4142-9138-423FD63E29FD}"/>
                </a:ext>
              </a:extLst>
            </p:cNvPr>
            <p:cNvSpPr>
              <a:spLocks noChangeAspect="1" noChangeArrowheads="1"/>
            </p:cNvSpPr>
            <p:nvPr/>
          </p:nvSpPr>
          <p:spPr bwMode="auto">
            <a:xfrm>
              <a:off x="4139" y="2190"/>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7" name="Oval 313">
              <a:extLst>
                <a:ext uri="{FF2B5EF4-FFF2-40B4-BE49-F238E27FC236}">
                  <a16:creationId xmlns:a16="http://schemas.microsoft.com/office/drawing/2014/main" id="{8C5C17E9-49C6-4E18-A4AF-4FB2E5A521CE}"/>
                </a:ext>
              </a:extLst>
            </p:cNvPr>
            <p:cNvSpPr>
              <a:spLocks noChangeAspect="1" noChangeArrowheads="1"/>
            </p:cNvSpPr>
            <p:nvPr/>
          </p:nvSpPr>
          <p:spPr bwMode="auto">
            <a:xfrm>
              <a:off x="4058" y="2242"/>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8" name="Oval 314">
              <a:extLst>
                <a:ext uri="{FF2B5EF4-FFF2-40B4-BE49-F238E27FC236}">
                  <a16:creationId xmlns:a16="http://schemas.microsoft.com/office/drawing/2014/main" id="{EFFE31F1-E287-46D5-8404-ADE8A65CBDDA}"/>
                </a:ext>
              </a:extLst>
            </p:cNvPr>
            <p:cNvSpPr>
              <a:spLocks noChangeAspect="1" noChangeArrowheads="1"/>
            </p:cNvSpPr>
            <p:nvPr/>
          </p:nvSpPr>
          <p:spPr bwMode="auto">
            <a:xfrm>
              <a:off x="4079" y="2245"/>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39" name="Oval 315">
              <a:extLst>
                <a:ext uri="{FF2B5EF4-FFF2-40B4-BE49-F238E27FC236}">
                  <a16:creationId xmlns:a16="http://schemas.microsoft.com/office/drawing/2014/main" id="{EED0A38E-542F-492E-8154-B755BD2BBFC0}"/>
                </a:ext>
              </a:extLst>
            </p:cNvPr>
            <p:cNvSpPr>
              <a:spLocks noChangeAspect="1" noChangeArrowheads="1"/>
            </p:cNvSpPr>
            <p:nvPr/>
          </p:nvSpPr>
          <p:spPr bwMode="auto">
            <a:xfrm>
              <a:off x="4146" y="2392"/>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0" name="Oval 316">
              <a:extLst>
                <a:ext uri="{FF2B5EF4-FFF2-40B4-BE49-F238E27FC236}">
                  <a16:creationId xmlns:a16="http://schemas.microsoft.com/office/drawing/2014/main" id="{43E833B3-4CB0-42EE-9E26-2673FC4D9443}"/>
                </a:ext>
              </a:extLst>
            </p:cNvPr>
            <p:cNvSpPr>
              <a:spLocks noChangeAspect="1" noChangeArrowheads="1"/>
            </p:cNvSpPr>
            <p:nvPr/>
          </p:nvSpPr>
          <p:spPr bwMode="auto">
            <a:xfrm>
              <a:off x="4051" y="2876"/>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1" name="Oval 317">
              <a:extLst>
                <a:ext uri="{FF2B5EF4-FFF2-40B4-BE49-F238E27FC236}">
                  <a16:creationId xmlns:a16="http://schemas.microsoft.com/office/drawing/2014/main" id="{C7EB6B7D-B80B-411C-97D8-DE6BFA4B8C25}"/>
                </a:ext>
              </a:extLst>
            </p:cNvPr>
            <p:cNvSpPr>
              <a:spLocks noChangeAspect="1" noChangeArrowheads="1"/>
            </p:cNvSpPr>
            <p:nvPr/>
          </p:nvSpPr>
          <p:spPr bwMode="auto">
            <a:xfrm>
              <a:off x="4072" y="2879"/>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2" name="Oval 318">
              <a:extLst>
                <a:ext uri="{FF2B5EF4-FFF2-40B4-BE49-F238E27FC236}">
                  <a16:creationId xmlns:a16="http://schemas.microsoft.com/office/drawing/2014/main" id="{9CA5184E-C323-48E7-8330-3BF16C071CEA}"/>
                </a:ext>
              </a:extLst>
            </p:cNvPr>
            <p:cNvSpPr>
              <a:spLocks noChangeAspect="1" noChangeArrowheads="1"/>
            </p:cNvSpPr>
            <p:nvPr/>
          </p:nvSpPr>
          <p:spPr bwMode="auto">
            <a:xfrm>
              <a:off x="4139" y="3026"/>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3" name="Oval 319">
              <a:extLst>
                <a:ext uri="{FF2B5EF4-FFF2-40B4-BE49-F238E27FC236}">
                  <a16:creationId xmlns:a16="http://schemas.microsoft.com/office/drawing/2014/main" id="{52A7902B-A3BA-4F60-8825-D38FB15E07CC}"/>
                </a:ext>
              </a:extLst>
            </p:cNvPr>
            <p:cNvSpPr>
              <a:spLocks noChangeAspect="1" noChangeArrowheads="1"/>
            </p:cNvSpPr>
            <p:nvPr/>
          </p:nvSpPr>
          <p:spPr bwMode="auto">
            <a:xfrm>
              <a:off x="4632" y="2048"/>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4" name="Oval 320">
              <a:extLst>
                <a:ext uri="{FF2B5EF4-FFF2-40B4-BE49-F238E27FC236}">
                  <a16:creationId xmlns:a16="http://schemas.microsoft.com/office/drawing/2014/main" id="{1E518F60-0695-449D-8E36-8C145A2D00C2}"/>
                </a:ext>
              </a:extLst>
            </p:cNvPr>
            <p:cNvSpPr>
              <a:spLocks noChangeAspect="1" noChangeArrowheads="1"/>
            </p:cNvSpPr>
            <p:nvPr/>
          </p:nvSpPr>
          <p:spPr bwMode="auto">
            <a:xfrm>
              <a:off x="4653" y="2051"/>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5" name="Oval 321">
              <a:extLst>
                <a:ext uri="{FF2B5EF4-FFF2-40B4-BE49-F238E27FC236}">
                  <a16:creationId xmlns:a16="http://schemas.microsoft.com/office/drawing/2014/main" id="{416CC75D-BDEF-49B3-A2B1-9C79954A194F}"/>
                </a:ext>
              </a:extLst>
            </p:cNvPr>
            <p:cNvSpPr>
              <a:spLocks noChangeAspect="1" noChangeArrowheads="1"/>
            </p:cNvSpPr>
            <p:nvPr/>
          </p:nvSpPr>
          <p:spPr bwMode="auto">
            <a:xfrm>
              <a:off x="4720" y="2198"/>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6" name="Oval 322">
              <a:extLst>
                <a:ext uri="{FF2B5EF4-FFF2-40B4-BE49-F238E27FC236}">
                  <a16:creationId xmlns:a16="http://schemas.microsoft.com/office/drawing/2014/main" id="{B40A43E5-62FF-49DD-B84A-D1847D80FF19}"/>
                </a:ext>
              </a:extLst>
            </p:cNvPr>
            <p:cNvSpPr>
              <a:spLocks noChangeAspect="1" noChangeArrowheads="1"/>
            </p:cNvSpPr>
            <p:nvPr/>
          </p:nvSpPr>
          <p:spPr bwMode="auto">
            <a:xfrm>
              <a:off x="4751" y="1861"/>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7" name="Oval 323">
              <a:extLst>
                <a:ext uri="{FF2B5EF4-FFF2-40B4-BE49-F238E27FC236}">
                  <a16:creationId xmlns:a16="http://schemas.microsoft.com/office/drawing/2014/main" id="{7016A68E-1CE9-4CBF-A5C2-45805B6ABB87}"/>
                </a:ext>
              </a:extLst>
            </p:cNvPr>
            <p:cNvSpPr>
              <a:spLocks noChangeAspect="1" noChangeArrowheads="1"/>
            </p:cNvSpPr>
            <p:nvPr/>
          </p:nvSpPr>
          <p:spPr bwMode="auto">
            <a:xfrm>
              <a:off x="4772" y="1864"/>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8" name="Oval 324">
              <a:extLst>
                <a:ext uri="{FF2B5EF4-FFF2-40B4-BE49-F238E27FC236}">
                  <a16:creationId xmlns:a16="http://schemas.microsoft.com/office/drawing/2014/main" id="{A5590263-1CDA-48BD-ADA5-1C11C74858A9}"/>
                </a:ext>
              </a:extLst>
            </p:cNvPr>
            <p:cNvSpPr>
              <a:spLocks noChangeAspect="1" noChangeArrowheads="1"/>
            </p:cNvSpPr>
            <p:nvPr/>
          </p:nvSpPr>
          <p:spPr bwMode="auto">
            <a:xfrm>
              <a:off x="4839" y="2011"/>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49" name="Oval 325">
              <a:extLst>
                <a:ext uri="{FF2B5EF4-FFF2-40B4-BE49-F238E27FC236}">
                  <a16:creationId xmlns:a16="http://schemas.microsoft.com/office/drawing/2014/main" id="{1E61BBA2-DD30-4963-86F7-963197E862C1}"/>
                </a:ext>
              </a:extLst>
            </p:cNvPr>
            <p:cNvSpPr>
              <a:spLocks noChangeAspect="1" noChangeArrowheads="1"/>
            </p:cNvSpPr>
            <p:nvPr/>
          </p:nvSpPr>
          <p:spPr bwMode="auto">
            <a:xfrm>
              <a:off x="5451" y="2690"/>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0" name="Oval 326">
              <a:extLst>
                <a:ext uri="{FF2B5EF4-FFF2-40B4-BE49-F238E27FC236}">
                  <a16:creationId xmlns:a16="http://schemas.microsoft.com/office/drawing/2014/main" id="{E1D6911A-BA4A-4F50-90AE-9684187180C5}"/>
                </a:ext>
              </a:extLst>
            </p:cNvPr>
            <p:cNvSpPr>
              <a:spLocks noChangeAspect="1" noChangeArrowheads="1"/>
            </p:cNvSpPr>
            <p:nvPr/>
          </p:nvSpPr>
          <p:spPr bwMode="auto">
            <a:xfrm>
              <a:off x="5472" y="2693"/>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1" name="Oval 327">
              <a:extLst>
                <a:ext uri="{FF2B5EF4-FFF2-40B4-BE49-F238E27FC236}">
                  <a16:creationId xmlns:a16="http://schemas.microsoft.com/office/drawing/2014/main" id="{8C588FA3-180B-4A5A-A897-F9D2532142F2}"/>
                </a:ext>
              </a:extLst>
            </p:cNvPr>
            <p:cNvSpPr>
              <a:spLocks noChangeAspect="1" noChangeArrowheads="1"/>
            </p:cNvSpPr>
            <p:nvPr/>
          </p:nvSpPr>
          <p:spPr bwMode="auto">
            <a:xfrm>
              <a:off x="5539" y="2840"/>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2" name="Oval 328">
              <a:extLst>
                <a:ext uri="{FF2B5EF4-FFF2-40B4-BE49-F238E27FC236}">
                  <a16:creationId xmlns:a16="http://schemas.microsoft.com/office/drawing/2014/main" id="{7692663C-738B-4FBC-9874-4E2B7425DABB}"/>
                </a:ext>
              </a:extLst>
            </p:cNvPr>
            <p:cNvSpPr>
              <a:spLocks noChangeAspect="1" noChangeArrowheads="1"/>
            </p:cNvSpPr>
            <p:nvPr/>
          </p:nvSpPr>
          <p:spPr bwMode="auto">
            <a:xfrm>
              <a:off x="5365" y="3235"/>
              <a:ext cx="285"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3" name="Oval 329">
              <a:extLst>
                <a:ext uri="{FF2B5EF4-FFF2-40B4-BE49-F238E27FC236}">
                  <a16:creationId xmlns:a16="http://schemas.microsoft.com/office/drawing/2014/main" id="{BB9EE555-A6BD-445F-8B33-753193434004}"/>
                </a:ext>
              </a:extLst>
            </p:cNvPr>
            <p:cNvSpPr>
              <a:spLocks noChangeAspect="1" noChangeArrowheads="1"/>
            </p:cNvSpPr>
            <p:nvPr/>
          </p:nvSpPr>
          <p:spPr bwMode="auto">
            <a:xfrm>
              <a:off x="5387" y="3238"/>
              <a:ext cx="241"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4" name="Oval 330">
              <a:extLst>
                <a:ext uri="{FF2B5EF4-FFF2-40B4-BE49-F238E27FC236}">
                  <a16:creationId xmlns:a16="http://schemas.microsoft.com/office/drawing/2014/main" id="{5AD561C3-3319-4D50-8E37-F6775BC726CE}"/>
                </a:ext>
              </a:extLst>
            </p:cNvPr>
            <p:cNvSpPr>
              <a:spLocks noChangeAspect="1" noChangeArrowheads="1"/>
            </p:cNvSpPr>
            <p:nvPr/>
          </p:nvSpPr>
          <p:spPr bwMode="auto">
            <a:xfrm>
              <a:off x="5454" y="3385"/>
              <a:ext cx="107"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5" name="Oval 331">
              <a:extLst>
                <a:ext uri="{FF2B5EF4-FFF2-40B4-BE49-F238E27FC236}">
                  <a16:creationId xmlns:a16="http://schemas.microsoft.com/office/drawing/2014/main" id="{698DE129-7A48-4581-96EE-4D942F4E2DF3}"/>
                </a:ext>
              </a:extLst>
            </p:cNvPr>
            <p:cNvSpPr>
              <a:spLocks noChangeAspect="1" noChangeArrowheads="1"/>
            </p:cNvSpPr>
            <p:nvPr/>
          </p:nvSpPr>
          <p:spPr bwMode="auto">
            <a:xfrm>
              <a:off x="4692" y="3369"/>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6" name="Oval 332">
              <a:extLst>
                <a:ext uri="{FF2B5EF4-FFF2-40B4-BE49-F238E27FC236}">
                  <a16:creationId xmlns:a16="http://schemas.microsoft.com/office/drawing/2014/main" id="{4955060B-CEDA-4248-BA76-91E7E5A52829}"/>
                </a:ext>
              </a:extLst>
            </p:cNvPr>
            <p:cNvSpPr>
              <a:spLocks noChangeAspect="1" noChangeArrowheads="1"/>
            </p:cNvSpPr>
            <p:nvPr/>
          </p:nvSpPr>
          <p:spPr bwMode="auto">
            <a:xfrm>
              <a:off x="4713" y="3372"/>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7" name="Oval 333">
              <a:extLst>
                <a:ext uri="{FF2B5EF4-FFF2-40B4-BE49-F238E27FC236}">
                  <a16:creationId xmlns:a16="http://schemas.microsoft.com/office/drawing/2014/main" id="{0A0041E8-BF82-462C-8B64-A3FF1C7A0DE2}"/>
                </a:ext>
              </a:extLst>
            </p:cNvPr>
            <p:cNvSpPr>
              <a:spLocks noChangeAspect="1" noChangeArrowheads="1"/>
            </p:cNvSpPr>
            <p:nvPr/>
          </p:nvSpPr>
          <p:spPr bwMode="auto">
            <a:xfrm>
              <a:off x="4780" y="3519"/>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8" name="Oval 334">
              <a:extLst>
                <a:ext uri="{FF2B5EF4-FFF2-40B4-BE49-F238E27FC236}">
                  <a16:creationId xmlns:a16="http://schemas.microsoft.com/office/drawing/2014/main" id="{00FC23A7-22F2-4A5E-8D98-43A30C543720}"/>
                </a:ext>
              </a:extLst>
            </p:cNvPr>
            <p:cNvSpPr>
              <a:spLocks noChangeAspect="1" noChangeArrowheads="1"/>
            </p:cNvSpPr>
            <p:nvPr/>
          </p:nvSpPr>
          <p:spPr bwMode="auto">
            <a:xfrm>
              <a:off x="5689" y="3384"/>
              <a:ext cx="284" cy="209"/>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59" name="Oval 335">
              <a:extLst>
                <a:ext uri="{FF2B5EF4-FFF2-40B4-BE49-F238E27FC236}">
                  <a16:creationId xmlns:a16="http://schemas.microsoft.com/office/drawing/2014/main" id="{FCF38316-673F-40F7-A31B-679DF20F657E}"/>
                </a:ext>
              </a:extLst>
            </p:cNvPr>
            <p:cNvSpPr>
              <a:spLocks noChangeAspect="1" noChangeArrowheads="1"/>
            </p:cNvSpPr>
            <p:nvPr/>
          </p:nvSpPr>
          <p:spPr bwMode="auto">
            <a:xfrm>
              <a:off x="5710" y="3387"/>
              <a:ext cx="242" cy="180"/>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0" name="Oval 336">
              <a:extLst>
                <a:ext uri="{FF2B5EF4-FFF2-40B4-BE49-F238E27FC236}">
                  <a16:creationId xmlns:a16="http://schemas.microsoft.com/office/drawing/2014/main" id="{12451B03-10A2-43E5-A792-392ABDE4265C}"/>
                </a:ext>
              </a:extLst>
            </p:cNvPr>
            <p:cNvSpPr>
              <a:spLocks noChangeAspect="1" noChangeArrowheads="1"/>
            </p:cNvSpPr>
            <p:nvPr/>
          </p:nvSpPr>
          <p:spPr bwMode="auto">
            <a:xfrm>
              <a:off x="5777" y="3534"/>
              <a:ext cx="108" cy="5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1" name="Oval 337">
              <a:extLst>
                <a:ext uri="{FF2B5EF4-FFF2-40B4-BE49-F238E27FC236}">
                  <a16:creationId xmlns:a16="http://schemas.microsoft.com/office/drawing/2014/main" id="{2F67C5F3-6F35-44B7-8CCE-1A7E3F5868E5}"/>
                </a:ext>
              </a:extLst>
            </p:cNvPr>
            <p:cNvSpPr>
              <a:spLocks noChangeAspect="1" noChangeArrowheads="1"/>
            </p:cNvSpPr>
            <p:nvPr/>
          </p:nvSpPr>
          <p:spPr bwMode="auto">
            <a:xfrm>
              <a:off x="5042" y="2697"/>
              <a:ext cx="125"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2" name="Oval 338">
              <a:extLst>
                <a:ext uri="{FF2B5EF4-FFF2-40B4-BE49-F238E27FC236}">
                  <a16:creationId xmlns:a16="http://schemas.microsoft.com/office/drawing/2014/main" id="{240C5CD3-C6DA-4AC7-A217-F0C58E655E7A}"/>
                </a:ext>
              </a:extLst>
            </p:cNvPr>
            <p:cNvSpPr>
              <a:spLocks noChangeAspect="1" noChangeArrowheads="1"/>
            </p:cNvSpPr>
            <p:nvPr/>
          </p:nvSpPr>
          <p:spPr bwMode="auto">
            <a:xfrm>
              <a:off x="5051" y="2699"/>
              <a:ext cx="107"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3" name="Oval 339">
              <a:extLst>
                <a:ext uri="{FF2B5EF4-FFF2-40B4-BE49-F238E27FC236}">
                  <a16:creationId xmlns:a16="http://schemas.microsoft.com/office/drawing/2014/main" id="{5FEA0762-E65E-4F36-9880-747A099FD903}"/>
                </a:ext>
              </a:extLst>
            </p:cNvPr>
            <p:cNvSpPr>
              <a:spLocks noChangeAspect="1" noChangeArrowheads="1"/>
            </p:cNvSpPr>
            <p:nvPr/>
          </p:nvSpPr>
          <p:spPr bwMode="auto">
            <a:xfrm>
              <a:off x="5081" y="2795"/>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4" name="Oval 340">
              <a:extLst>
                <a:ext uri="{FF2B5EF4-FFF2-40B4-BE49-F238E27FC236}">
                  <a16:creationId xmlns:a16="http://schemas.microsoft.com/office/drawing/2014/main" id="{2487C44F-E8C4-4990-9E1E-77C9C8F4B928}"/>
                </a:ext>
              </a:extLst>
            </p:cNvPr>
            <p:cNvSpPr>
              <a:spLocks noChangeAspect="1" noChangeArrowheads="1"/>
            </p:cNvSpPr>
            <p:nvPr/>
          </p:nvSpPr>
          <p:spPr bwMode="auto">
            <a:xfrm>
              <a:off x="4844" y="2981"/>
              <a:ext cx="125"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5" name="Oval 341">
              <a:extLst>
                <a:ext uri="{FF2B5EF4-FFF2-40B4-BE49-F238E27FC236}">
                  <a16:creationId xmlns:a16="http://schemas.microsoft.com/office/drawing/2014/main" id="{BF12C84C-3447-4585-BED8-7BB0B97E2C18}"/>
                </a:ext>
              </a:extLst>
            </p:cNvPr>
            <p:cNvSpPr>
              <a:spLocks noChangeAspect="1" noChangeArrowheads="1"/>
            </p:cNvSpPr>
            <p:nvPr/>
          </p:nvSpPr>
          <p:spPr bwMode="auto">
            <a:xfrm>
              <a:off x="4853" y="2983"/>
              <a:ext cx="107"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6" name="Oval 342">
              <a:extLst>
                <a:ext uri="{FF2B5EF4-FFF2-40B4-BE49-F238E27FC236}">
                  <a16:creationId xmlns:a16="http://schemas.microsoft.com/office/drawing/2014/main" id="{ACD9927B-18DE-4AD1-BB56-6F9DBDA41AEF}"/>
                </a:ext>
              </a:extLst>
            </p:cNvPr>
            <p:cNvSpPr>
              <a:spLocks noChangeAspect="1" noChangeArrowheads="1"/>
            </p:cNvSpPr>
            <p:nvPr/>
          </p:nvSpPr>
          <p:spPr bwMode="auto">
            <a:xfrm>
              <a:off x="4883" y="3078"/>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7" name="Oval 343">
              <a:extLst>
                <a:ext uri="{FF2B5EF4-FFF2-40B4-BE49-F238E27FC236}">
                  <a16:creationId xmlns:a16="http://schemas.microsoft.com/office/drawing/2014/main" id="{C2FB2333-E325-4463-A4BD-7A0EEC4CDB4E}"/>
                </a:ext>
              </a:extLst>
            </p:cNvPr>
            <p:cNvSpPr>
              <a:spLocks noChangeAspect="1" noChangeArrowheads="1"/>
            </p:cNvSpPr>
            <p:nvPr/>
          </p:nvSpPr>
          <p:spPr bwMode="auto">
            <a:xfrm>
              <a:off x="5022" y="3339"/>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8" name="Oval 344">
              <a:extLst>
                <a:ext uri="{FF2B5EF4-FFF2-40B4-BE49-F238E27FC236}">
                  <a16:creationId xmlns:a16="http://schemas.microsoft.com/office/drawing/2014/main" id="{AFF80829-AA6C-457C-B982-23693F444FB5}"/>
                </a:ext>
              </a:extLst>
            </p:cNvPr>
            <p:cNvSpPr>
              <a:spLocks noChangeAspect="1" noChangeArrowheads="1"/>
            </p:cNvSpPr>
            <p:nvPr/>
          </p:nvSpPr>
          <p:spPr bwMode="auto">
            <a:xfrm>
              <a:off x="5031" y="3341"/>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69" name="Oval 345">
              <a:extLst>
                <a:ext uri="{FF2B5EF4-FFF2-40B4-BE49-F238E27FC236}">
                  <a16:creationId xmlns:a16="http://schemas.microsoft.com/office/drawing/2014/main" id="{BA295229-F6DC-4C3A-9F13-B9A5C89CFFAD}"/>
                </a:ext>
              </a:extLst>
            </p:cNvPr>
            <p:cNvSpPr>
              <a:spLocks noChangeAspect="1" noChangeArrowheads="1"/>
            </p:cNvSpPr>
            <p:nvPr/>
          </p:nvSpPr>
          <p:spPr bwMode="auto">
            <a:xfrm>
              <a:off x="5061" y="3437"/>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0" name="Oval 346">
              <a:extLst>
                <a:ext uri="{FF2B5EF4-FFF2-40B4-BE49-F238E27FC236}">
                  <a16:creationId xmlns:a16="http://schemas.microsoft.com/office/drawing/2014/main" id="{EDE4BA66-5832-44DD-B9A8-006F77AC39C4}"/>
                </a:ext>
              </a:extLst>
            </p:cNvPr>
            <p:cNvSpPr>
              <a:spLocks noChangeAspect="1" noChangeArrowheads="1"/>
            </p:cNvSpPr>
            <p:nvPr/>
          </p:nvSpPr>
          <p:spPr bwMode="auto">
            <a:xfrm>
              <a:off x="5121" y="3257"/>
              <a:ext cx="126"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1" name="Oval 347">
              <a:extLst>
                <a:ext uri="{FF2B5EF4-FFF2-40B4-BE49-F238E27FC236}">
                  <a16:creationId xmlns:a16="http://schemas.microsoft.com/office/drawing/2014/main" id="{0CC52DEF-9897-4E67-B19C-3F75AFD35DF9}"/>
                </a:ext>
              </a:extLst>
            </p:cNvPr>
            <p:cNvSpPr>
              <a:spLocks noChangeAspect="1" noChangeArrowheads="1"/>
            </p:cNvSpPr>
            <p:nvPr/>
          </p:nvSpPr>
          <p:spPr bwMode="auto">
            <a:xfrm>
              <a:off x="5130" y="3259"/>
              <a:ext cx="108"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2" name="Oval 348">
              <a:extLst>
                <a:ext uri="{FF2B5EF4-FFF2-40B4-BE49-F238E27FC236}">
                  <a16:creationId xmlns:a16="http://schemas.microsoft.com/office/drawing/2014/main" id="{18019CB0-D23A-4767-A4ED-DB221928193D}"/>
                </a:ext>
              </a:extLst>
            </p:cNvPr>
            <p:cNvSpPr>
              <a:spLocks noChangeAspect="1" noChangeArrowheads="1"/>
            </p:cNvSpPr>
            <p:nvPr/>
          </p:nvSpPr>
          <p:spPr bwMode="auto">
            <a:xfrm>
              <a:off x="5160" y="3354"/>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3" name="Oval 349">
              <a:extLst>
                <a:ext uri="{FF2B5EF4-FFF2-40B4-BE49-F238E27FC236}">
                  <a16:creationId xmlns:a16="http://schemas.microsoft.com/office/drawing/2014/main" id="{1FF00737-5176-4483-968E-F13AD9179987}"/>
                </a:ext>
              </a:extLst>
            </p:cNvPr>
            <p:cNvSpPr>
              <a:spLocks noChangeAspect="1" noChangeArrowheads="1"/>
            </p:cNvSpPr>
            <p:nvPr/>
          </p:nvSpPr>
          <p:spPr bwMode="auto">
            <a:xfrm>
              <a:off x="5788" y="3160"/>
              <a:ext cx="126"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4" name="Oval 350">
              <a:extLst>
                <a:ext uri="{FF2B5EF4-FFF2-40B4-BE49-F238E27FC236}">
                  <a16:creationId xmlns:a16="http://schemas.microsoft.com/office/drawing/2014/main" id="{B7DA7343-0524-478B-ABF2-1214CF4012E5}"/>
                </a:ext>
              </a:extLst>
            </p:cNvPr>
            <p:cNvSpPr>
              <a:spLocks noChangeAspect="1" noChangeArrowheads="1"/>
            </p:cNvSpPr>
            <p:nvPr/>
          </p:nvSpPr>
          <p:spPr bwMode="auto">
            <a:xfrm>
              <a:off x="5797" y="3162"/>
              <a:ext cx="108"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5" name="Oval 351">
              <a:extLst>
                <a:ext uri="{FF2B5EF4-FFF2-40B4-BE49-F238E27FC236}">
                  <a16:creationId xmlns:a16="http://schemas.microsoft.com/office/drawing/2014/main" id="{675B7780-598E-4444-A90B-861945E80A8C}"/>
                </a:ext>
              </a:extLst>
            </p:cNvPr>
            <p:cNvSpPr>
              <a:spLocks noChangeAspect="1" noChangeArrowheads="1"/>
            </p:cNvSpPr>
            <p:nvPr/>
          </p:nvSpPr>
          <p:spPr bwMode="auto">
            <a:xfrm>
              <a:off x="5827" y="3257"/>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6" name="Oval 352">
              <a:extLst>
                <a:ext uri="{FF2B5EF4-FFF2-40B4-BE49-F238E27FC236}">
                  <a16:creationId xmlns:a16="http://schemas.microsoft.com/office/drawing/2014/main" id="{1F00FCD5-7F42-4D00-A031-4AC7B6DD6AE9}"/>
                </a:ext>
              </a:extLst>
            </p:cNvPr>
            <p:cNvSpPr>
              <a:spLocks noChangeAspect="1" noChangeArrowheads="1"/>
            </p:cNvSpPr>
            <p:nvPr/>
          </p:nvSpPr>
          <p:spPr bwMode="auto">
            <a:xfrm>
              <a:off x="5821" y="2705"/>
              <a:ext cx="126"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7" name="Oval 353">
              <a:extLst>
                <a:ext uri="{FF2B5EF4-FFF2-40B4-BE49-F238E27FC236}">
                  <a16:creationId xmlns:a16="http://schemas.microsoft.com/office/drawing/2014/main" id="{8B328974-5362-4BD1-8FB1-780FD256AAA7}"/>
                </a:ext>
              </a:extLst>
            </p:cNvPr>
            <p:cNvSpPr>
              <a:spLocks noChangeAspect="1" noChangeArrowheads="1"/>
            </p:cNvSpPr>
            <p:nvPr/>
          </p:nvSpPr>
          <p:spPr bwMode="auto">
            <a:xfrm>
              <a:off x="5830" y="2707"/>
              <a:ext cx="108"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8" name="Oval 354">
              <a:extLst>
                <a:ext uri="{FF2B5EF4-FFF2-40B4-BE49-F238E27FC236}">
                  <a16:creationId xmlns:a16="http://schemas.microsoft.com/office/drawing/2014/main" id="{967F42DE-146B-4186-A8AC-4832E7B0A439}"/>
                </a:ext>
              </a:extLst>
            </p:cNvPr>
            <p:cNvSpPr>
              <a:spLocks noChangeAspect="1" noChangeArrowheads="1"/>
            </p:cNvSpPr>
            <p:nvPr/>
          </p:nvSpPr>
          <p:spPr bwMode="auto">
            <a:xfrm>
              <a:off x="5860" y="2802"/>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79" name="Oval 355">
              <a:extLst>
                <a:ext uri="{FF2B5EF4-FFF2-40B4-BE49-F238E27FC236}">
                  <a16:creationId xmlns:a16="http://schemas.microsoft.com/office/drawing/2014/main" id="{22FE7378-D660-453A-89E5-4B6474890F88}"/>
                </a:ext>
              </a:extLst>
            </p:cNvPr>
            <p:cNvSpPr>
              <a:spLocks noChangeAspect="1" noChangeArrowheads="1"/>
            </p:cNvSpPr>
            <p:nvPr/>
          </p:nvSpPr>
          <p:spPr bwMode="auto">
            <a:xfrm>
              <a:off x="5874" y="2473"/>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0" name="Oval 356">
              <a:extLst>
                <a:ext uri="{FF2B5EF4-FFF2-40B4-BE49-F238E27FC236}">
                  <a16:creationId xmlns:a16="http://schemas.microsoft.com/office/drawing/2014/main" id="{2C6546BB-26F4-4D09-B2D0-B9D6A1C718D3}"/>
                </a:ext>
              </a:extLst>
            </p:cNvPr>
            <p:cNvSpPr>
              <a:spLocks noChangeAspect="1" noChangeArrowheads="1"/>
            </p:cNvSpPr>
            <p:nvPr/>
          </p:nvSpPr>
          <p:spPr bwMode="auto">
            <a:xfrm>
              <a:off x="5883" y="2475"/>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1" name="Oval 357">
              <a:extLst>
                <a:ext uri="{FF2B5EF4-FFF2-40B4-BE49-F238E27FC236}">
                  <a16:creationId xmlns:a16="http://schemas.microsoft.com/office/drawing/2014/main" id="{1EA2B581-B147-4325-8A37-1367ABADA12C}"/>
                </a:ext>
              </a:extLst>
            </p:cNvPr>
            <p:cNvSpPr>
              <a:spLocks noChangeAspect="1" noChangeArrowheads="1"/>
            </p:cNvSpPr>
            <p:nvPr/>
          </p:nvSpPr>
          <p:spPr bwMode="auto">
            <a:xfrm>
              <a:off x="5913" y="2571"/>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2" name="Oval 358">
              <a:extLst>
                <a:ext uri="{FF2B5EF4-FFF2-40B4-BE49-F238E27FC236}">
                  <a16:creationId xmlns:a16="http://schemas.microsoft.com/office/drawing/2014/main" id="{517F6F3D-B2CA-4A7C-B61F-E2E8FF636BEB}"/>
                </a:ext>
              </a:extLst>
            </p:cNvPr>
            <p:cNvSpPr>
              <a:spLocks noChangeAspect="1" noChangeArrowheads="1"/>
            </p:cNvSpPr>
            <p:nvPr/>
          </p:nvSpPr>
          <p:spPr bwMode="auto">
            <a:xfrm>
              <a:off x="5478" y="1861"/>
              <a:ext cx="125"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3" name="Oval 359">
              <a:extLst>
                <a:ext uri="{FF2B5EF4-FFF2-40B4-BE49-F238E27FC236}">
                  <a16:creationId xmlns:a16="http://schemas.microsoft.com/office/drawing/2014/main" id="{141578DC-162F-45AC-A334-39406A5783ED}"/>
                </a:ext>
              </a:extLst>
            </p:cNvPr>
            <p:cNvSpPr>
              <a:spLocks noChangeAspect="1" noChangeArrowheads="1"/>
            </p:cNvSpPr>
            <p:nvPr/>
          </p:nvSpPr>
          <p:spPr bwMode="auto">
            <a:xfrm>
              <a:off x="5487" y="1863"/>
              <a:ext cx="107"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4" name="Oval 360">
              <a:extLst>
                <a:ext uri="{FF2B5EF4-FFF2-40B4-BE49-F238E27FC236}">
                  <a16:creationId xmlns:a16="http://schemas.microsoft.com/office/drawing/2014/main" id="{37A71A74-DFB6-4F74-9622-24BEA0E7CE68}"/>
                </a:ext>
              </a:extLst>
            </p:cNvPr>
            <p:cNvSpPr>
              <a:spLocks noChangeAspect="1" noChangeArrowheads="1"/>
            </p:cNvSpPr>
            <p:nvPr/>
          </p:nvSpPr>
          <p:spPr bwMode="auto">
            <a:xfrm>
              <a:off x="5517" y="1959"/>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5" name="Oval 361">
              <a:extLst>
                <a:ext uri="{FF2B5EF4-FFF2-40B4-BE49-F238E27FC236}">
                  <a16:creationId xmlns:a16="http://schemas.microsoft.com/office/drawing/2014/main" id="{4FDDBF56-9E9D-4958-836A-76B4ADAC89C7}"/>
                </a:ext>
              </a:extLst>
            </p:cNvPr>
            <p:cNvSpPr>
              <a:spLocks noChangeAspect="1" noChangeArrowheads="1"/>
            </p:cNvSpPr>
            <p:nvPr/>
          </p:nvSpPr>
          <p:spPr bwMode="auto">
            <a:xfrm>
              <a:off x="5623" y="1861"/>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6" name="Oval 362">
              <a:extLst>
                <a:ext uri="{FF2B5EF4-FFF2-40B4-BE49-F238E27FC236}">
                  <a16:creationId xmlns:a16="http://schemas.microsoft.com/office/drawing/2014/main" id="{941FF2CD-CB50-458A-8B7B-E95E23F2424F}"/>
                </a:ext>
              </a:extLst>
            </p:cNvPr>
            <p:cNvSpPr>
              <a:spLocks noChangeAspect="1" noChangeArrowheads="1"/>
            </p:cNvSpPr>
            <p:nvPr/>
          </p:nvSpPr>
          <p:spPr bwMode="auto">
            <a:xfrm>
              <a:off x="5632" y="1863"/>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7" name="Oval 363">
              <a:extLst>
                <a:ext uri="{FF2B5EF4-FFF2-40B4-BE49-F238E27FC236}">
                  <a16:creationId xmlns:a16="http://schemas.microsoft.com/office/drawing/2014/main" id="{7DB1FFCA-30BC-4A07-9BB5-CBC9FFDBCE1A}"/>
                </a:ext>
              </a:extLst>
            </p:cNvPr>
            <p:cNvSpPr>
              <a:spLocks noChangeAspect="1" noChangeArrowheads="1"/>
            </p:cNvSpPr>
            <p:nvPr/>
          </p:nvSpPr>
          <p:spPr bwMode="auto">
            <a:xfrm>
              <a:off x="5662" y="1959"/>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8" name="Oval 364">
              <a:extLst>
                <a:ext uri="{FF2B5EF4-FFF2-40B4-BE49-F238E27FC236}">
                  <a16:creationId xmlns:a16="http://schemas.microsoft.com/office/drawing/2014/main" id="{3F14651C-EE6C-4064-A115-5E8FB339AACA}"/>
                </a:ext>
              </a:extLst>
            </p:cNvPr>
            <p:cNvSpPr>
              <a:spLocks noChangeAspect="1" noChangeArrowheads="1"/>
            </p:cNvSpPr>
            <p:nvPr/>
          </p:nvSpPr>
          <p:spPr bwMode="auto">
            <a:xfrm>
              <a:off x="5768" y="1861"/>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89" name="Oval 365">
              <a:extLst>
                <a:ext uri="{FF2B5EF4-FFF2-40B4-BE49-F238E27FC236}">
                  <a16:creationId xmlns:a16="http://schemas.microsoft.com/office/drawing/2014/main" id="{F7C7D3D3-F8E3-403C-AC82-9A48F7B1F6AB}"/>
                </a:ext>
              </a:extLst>
            </p:cNvPr>
            <p:cNvSpPr>
              <a:spLocks noChangeAspect="1" noChangeArrowheads="1"/>
            </p:cNvSpPr>
            <p:nvPr/>
          </p:nvSpPr>
          <p:spPr bwMode="auto">
            <a:xfrm>
              <a:off x="5777" y="1863"/>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0" name="Oval 366">
              <a:extLst>
                <a:ext uri="{FF2B5EF4-FFF2-40B4-BE49-F238E27FC236}">
                  <a16:creationId xmlns:a16="http://schemas.microsoft.com/office/drawing/2014/main" id="{58DEA33C-9D92-4D22-95AF-600662383A42}"/>
                </a:ext>
              </a:extLst>
            </p:cNvPr>
            <p:cNvSpPr>
              <a:spLocks noChangeAspect="1" noChangeArrowheads="1"/>
            </p:cNvSpPr>
            <p:nvPr/>
          </p:nvSpPr>
          <p:spPr bwMode="auto">
            <a:xfrm>
              <a:off x="5807" y="1959"/>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1" name="Oval 367">
              <a:extLst>
                <a:ext uri="{FF2B5EF4-FFF2-40B4-BE49-F238E27FC236}">
                  <a16:creationId xmlns:a16="http://schemas.microsoft.com/office/drawing/2014/main" id="{82EF0959-1837-4F16-BAD6-8202D6951752}"/>
                </a:ext>
              </a:extLst>
            </p:cNvPr>
            <p:cNvSpPr>
              <a:spLocks noChangeAspect="1" noChangeArrowheads="1"/>
            </p:cNvSpPr>
            <p:nvPr/>
          </p:nvSpPr>
          <p:spPr bwMode="auto">
            <a:xfrm>
              <a:off x="5233" y="2361"/>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2" name="Oval 368">
              <a:extLst>
                <a:ext uri="{FF2B5EF4-FFF2-40B4-BE49-F238E27FC236}">
                  <a16:creationId xmlns:a16="http://schemas.microsoft.com/office/drawing/2014/main" id="{89D795C1-CDFF-4C6A-B3D4-D398C51B3190}"/>
                </a:ext>
              </a:extLst>
            </p:cNvPr>
            <p:cNvSpPr>
              <a:spLocks noChangeAspect="1" noChangeArrowheads="1"/>
            </p:cNvSpPr>
            <p:nvPr/>
          </p:nvSpPr>
          <p:spPr bwMode="auto">
            <a:xfrm>
              <a:off x="5242" y="2363"/>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3" name="Oval 369">
              <a:extLst>
                <a:ext uri="{FF2B5EF4-FFF2-40B4-BE49-F238E27FC236}">
                  <a16:creationId xmlns:a16="http://schemas.microsoft.com/office/drawing/2014/main" id="{FD851DDD-E76D-4D7B-A16C-EB1AAF45A129}"/>
                </a:ext>
              </a:extLst>
            </p:cNvPr>
            <p:cNvSpPr>
              <a:spLocks noChangeAspect="1" noChangeArrowheads="1"/>
            </p:cNvSpPr>
            <p:nvPr/>
          </p:nvSpPr>
          <p:spPr bwMode="auto">
            <a:xfrm>
              <a:off x="5272" y="2459"/>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4" name="Oval 370">
              <a:extLst>
                <a:ext uri="{FF2B5EF4-FFF2-40B4-BE49-F238E27FC236}">
                  <a16:creationId xmlns:a16="http://schemas.microsoft.com/office/drawing/2014/main" id="{6E0F4E4D-41E4-4E99-AFE5-6DBD7A6D4EAE}"/>
                </a:ext>
              </a:extLst>
            </p:cNvPr>
            <p:cNvSpPr>
              <a:spLocks noChangeAspect="1" noChangeArrowheads="1"/>
            </p:cNvSpPr>
            <p:nvPr/>
          </p:nvSpPr>
          <p:spPr bwMode="auto">
            <a:xfrm>
              <a:off x="4764" y="2682"/>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5" name="Oval 371">
              <a:extLst>
                <a:ext uri="{FF2B5EF4-FFF2-40B4-BE49-F238E27FC236}">
                  <a16:creationId xmlns:a16="http://schemas.microsoft.com/office/drawing/2014/main" id="{14D9BE02-505E-426B-A1B3-4960B85447E8}"/>
                </a:ext>
              </a:extLst>
            </p:cNvPr>
            <p:cNvSpPr>
              <a:spLocks noChangeAspect="1" noChangeArrowheads="1"/>
            </p:cNvSpPr>
            <p:nvPr/>
          </p:nvSpPr>
          <p:spPr bwMode="auto">
            <a:xfrm>
              <a:off x="4773" y="2684"/>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6" name="Oval 372">
              <a:extLst>
                <a:ext uri="{FF2B5EF4-FFF2-40B4-BE49-F238E27FC236}">
                  <a16:creationId xmlns:a16="http://schemas.microsoft.com/office/drawing/2014/main" id="{137BBAD1-A5A0-4367-9655-FD724688D6AE}"/>
                </a:ext>
              </a:extLst>
            </p:cNvPr>
            <p:cNvSpPr>
              <a:spLocks noChangeAspect="1" noChangeArrowheads="1"/>
            </p:cNvSpPr>
            <p:nvPr/>
          </p:nvSpPr>
          <p:spPr bwMode="auto">
            <a:xfrm>
              <a:off x="4803" y="2780"/>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7" name="Oval 373">
              <a:extLst>
                <a:ext uri="{FF2B5EF4-FFF2-40B4-BE49-F238E27FC236}">
                  <a16:creationId xmlns:a16="http://schemas.microsoft.com/office/drawing/2014/main" id="{A4E40F24-96F2-4E03-8ED7-108B2BBEC957}"/>
                </a:ext>
              </a:extLst>
            </p:cNvPr>
            <p:cNvSpPr>
              <a:spLocks noChangeAspect="1" noChangeArrowheads="1"/>
            </p:cNvSpPr>
            <p:nvPr/>
          </p:nvSpPr>
          <p:spPr bwMode="auto">
            <a:xfrm>
              <a:off x="4586" y="2361"/>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8" name="Oval 374">
              <a:extLst>
                <a:ext uri="{FF2B5EF4-FFF2-40B4-BE49-F238E27FC236}">
                  <a16:creationId xmlns:a16="http://schemas.microsoft.com/office/drawing/2014/main" id="{56A3AC66-1DBE-4F24-BF8F-748CE7C9ED06}"/>
                </a:ext>
              </a:extLst>
            </p:cNvPr>
            <p:cNvSpPr>
              <a:spLocks noChangeAspect="1" noChangeArrowheads="1"/>
            </p:cNvSpPr>
            <p:nvPr/>
          </p:nvSpPr>
          <p:spPr bwMode="auto">
            <a:xfrm>
              <a:off x="4595" y="2363"/>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099" name="Oval 375">
              <a:extLst>
                <a:ext uri="{FF2B5EF4-FFF2-40B4-BE49-F238E27FC236}">
                  <a16:creationId xmlns:a16="http://schemas.microsoft.com/office/drawing/2014/main" id="{B6DDD513-065F-4083-A613-AE88776E9019}"/>
                </a:ext>
              </a:extLst>
            </p:cNvPr>
            <p:cNvSpPr>
              <a:spLocks noChangeAspect="1" noChangeArrowheads="1"/>
            </p:cNvSpPr>
            <p:nvPr/>
          </p:nvSpPr>
          <p:spPr bwMode="auto">
            <a:xfrm>
              <a:off x="4625" y="2459"/>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0" name="Oval 376">
              <a:extLst>
                <a:ext uri="{FF2B5EF4-FFF2-40B4-BE49-F238E27FC236}">
                  <a16:creationId xmlns:a16="http://schemas.microsoft.com/office/drawing/2014/main" id="{A236286C-82C2-4EDC-9E20-9BB177B0994B}"/>
                </a:ext>
              </a:extLst>
            </p:cNvPr>
            <p:cNvSpPr>
              <a:spLocks noChangeAspect="1" noChangeArrowheads="1"/>
            </p:cNvSpPr>
            <p:nvPr/>
          </p:nvSpPr>
          <p:spPr bwMode="auto">
            <a:xfrm>
              <a:off x="4058" y="2451"/>
              <a:ext cx="125"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1" name="Oval 377">
              <a:extLst>
                <a:ext uri="{FF2B5EF4-FFF2-40B4-BE49-F238E27FC236}">
                  <a16:creationId xmlns:a16="http://schemas.microsoft.com/office/drawing/2014/main" id="{1E8DA8F4-1565-47B0-B8CE-1BA4CB6D2D63}"/>
                </a:ext>
              </a:extLst>
            </p:cNvPr>
            <p:cNvSpPr>
              <a:spLocks noChangeAspect="1" noChangeArrowheads="1"/>
            </p:cNvSpPr>
            <p:nvPr/>
          </p:nvSpPr>
          <p:spPr bwMode="auto">
            <a:xfrm>
              <a:off x="4067" y="2453"/>
              <a:ext cx="107"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2" name="Oval 378">
              <a:extLst>
                <a:ext uri="{FF2B5EF4-FFF2-40B4-BE49-F238E27FC236}">
                  <a16:creationId xmlns:a16="http://schemas.microsoft.com/office/drawing/2014/main" id="{141DCDF4-BB33-4AE7-B120-F7C749BA47CE}"/>
                </a:ext>
              </a:extLst>
            </p:cNvPr>
            <p:cNvSpPr>
              <a:spLocks noChangeAspect="1" noChangeArrowheads="1"/>
            </p:cNvSpPr>
            <p:nvPr/>
          </p:nvSpPr>
          <p:spPr bwMode="auto">
            <a:xfrm>
              <a:off x="4097" y="2548"/>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3" name="Oval 379">
              <a:extLst>
                <a:ext uri="{FF2B5EF4-FFF2-40B4-BE49-F238E27FC236}">
                  <a16:creationId xmlns:a16="http://schemas.microsoft.com/office/drawing/2014/main" id="{987CE8A7-1C10-47A8-969B-789D3AD7C755}"/>
                </a:ext>
              </a:extLst>
            </p:cNvPr>
            <p:cNvSpPr>
              <a:spLocks noChangeAspect="1" noChangeArrowheads="1"/>
            </p:cNvSpPr>
            <p:nvPr/>
          </p:nvSpPr>
          <p:spPr bwMode="auto">
            <a:xfrm>
              <a:off x="4058" y="3190"/>
              <a:ext cx="125"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4" name="Oval 380">
              <a:extLst>
                <a:ext uri="{FF2B5EF4-FFF2-40B4-BE49-F238E27FC236}">
                  <a16:creationId xmlns:a16="http://schemas.microsoft.com/office/drawing/2014/main" id="{13FE81CD-5BC3-4C7E-BCCB-1EB1217CFF73}"/>
                </a:ext>
              </a:extLst>
            </p:cNvPr>
            <p:cNvSpPr>
              <a:spLocks noChangeAspect="1" noChangeArrowheads="1"/>
            </p:cNvSpPr>
            <p:nvPr/>
          </p:nvSpPr>
          <p:spPr bwMode="auto">
            <a:xfrm>
              <a:off x="4067" y="3192"/>
              <a:ext cx="107"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5" name="Oval 381">
              <a:extLst>
                <a:ext uri="{FF2B5EF4-FFF2-40B4-BE49-F238E27FC236}">
                  <a16:creationId xmlns:a16="http://schemas.microsoft.com/office/drawing/2014/main" id="{F658D9B2-100D-48F5-A020-0000E2F1C913}"/>
                </a:ext>
              </a:extLst>
            </p:cNvPr>
            <p:cNvSpPr>
              <a:spLocks noChangeAspect="1" noChangeArrowheads="1"/>
            </p:cNvSpPr>
            <p:nvPr/>
          </p:nvSpPr>
          <p:spPr bwMode="auto">
            <a:xfrm>
              <a:off x="4097" y="3287"/>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6" name="Oval 382">
              <a:extLst>
                <a:ext uri="{FF2B5EF4-FFF2-40B4-BE49-F238E27FC236}">
                  <a16:creationId xmlns:a16="http://schemas.microsoft.com/office/drawing/2014/main" id="{E758000F-BC54-44EE-9CAA-5178265B98B7}"/>
                </a:ext>
              </a:extLst>
            </p:cNvPr>
            <p:cNvSpPr>
              <a:spLocks noChangeAspect="1" noChangeArrowheads="1"/>
            </p:cNvSpPr>
            <p:nvPr/>
          </p:nvSpPr>
          <p:spPr bwMode="auto">
            <a:xfrm>
              <a:off x="4328" y="3227"/>
              <a:ext cx="126" cy="135"/>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7" name="Oval 383">
              <a:extLst>
                <a:ext uri="{FF2B5EF4-FFF2-40B4-BE49-F238E27FC236}">
                  <a16:creationId xmlns:a16="http://schemas.microsoft.com/office/drawing/2014/main" id="{43AF2A1F-E52F-4612-8B21-EF7340001D7B}"/>
                </a:ext>
              </a:extLst>
            </p:cNvPr>
            <p:cNvSpPr>
              <a:spLocks noChangeAspect="1" noChangeArrowheads="1"/>
            </p:cNvSpPr>
            <p:nvPr/>
          </p:nvSpPr>
          <p:spPr bwMode="auto">
            <a:xfrm>
              <a:off x="4337" y="3229"/>
              <a:ext cx="108" cy="116"/>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8" name="Oval 384">
              <a:extLst>
                <a:ext uri="{FF2B5EF4-FFF2-40B4-BE49-F238E27FC236}">
                  <a16:creationId xmlns:a16="http://schemas.microsoft.com/office/drawing/2014/main" id="{C1EB1345-0142-4163-BDB0-DCCFDC306CD1}"/>
                </a:ext>
              </a:extLst>
            </p:cNvPr>
            <p:cNvSpPr>
              <a:spLocks noChangeAspect="1" noChangeArrowheads="1"/>
            </p:cNvSpPr>
            <p:nvPr/>
          </p:nvSpPr>
          <p:spPr bwMode="auto">
            <a:xfrm>
              <a:off x="4367" y="3325"/>
              <a:ext cx="48"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09" name="Oval 385">
              <a:extLst>
                <a:ext uri="{FF2B5EF4-FFF2-40B4-BE49-F238E27FC236}">
                  <a16:creationId xmlns:a16="http://schemas.microsoft.com/office/drawing/2014/main" id="{456B599A-4C56-430F-BE11-1955CB2B7CB7}"/>
                </a:ext>
              </a:extLst>
            </p:cNvPr>
            <p:cNvSpPr>
              <a:spLocks noChangeAspect="1" noChangeArrowheads="1"/>
            </p:cNvSpPr>
            <p:nvPr/>
          </p:nvSpPr>
          <p:spPr bwMode="auto">
            <a:xfrm>
              <a:off x="4679" y="2869"/>
              <a:ext cx="125" cy="13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0" name="Oval 386">
              <a:extLst>
                <a:ext uri="{FF2B5EF4-FFF2-40B4-BE49-F238E27FC236}">
                  <a16:creationId xmlns:a16="http://schemas.microsoft.com/office/drawing/2014/main" id="{5808155D-06B8-4644-A4D8-D73EAB9A97E7}"/>
                </a:ext>
              </a:extLst>
            </p:cNvPr>
            <p:cNvSpPr>
              <a:spLocks noChangeAspect="1" noChangeArrowheads="1"/>
            </p:cNvSpPr>
            <p:nvPr/>
          </p:nvSpPr>
          <p:spPr bwMode="auto">
            <a:xfrm>
              <a:off x="4688" y="2871"/>
              <a:ext cx="107" cy="115"/>
            </a:xfrm>
            <a:prstGeom prst="ellipse">
              <a:avLst/>
            </a:prstGeom>
            <a:gradFill rotWithShape="0">
              <a:gsLst>
                <a:gs pos="0">
                  <a:srgbClr val="FFFFB2"/>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1" name="Oval 387">
              <a:extLst>
                <a:ext uri="{FF2B5EF4-FFF2-40B4-BE49-F238E27FC236}">
                  <a16:creationId xmlns:a16="http://schemas.microsoft.com/office/drawing/2014/main" id="{40E0634B-4B0F-4892-8547-73213D743A78}"/>
                </a:ext>
              </a:extLst>
            </p:cNvPr>
            <p:cNvSpPr>
              <a:spLocks noChangeAspect="1" noChangeArrowheads="1"/>
            </p:cNvSpPr>
            <p:nvPr/>
          </p:nvSpPr>
          <p:spPr bwMode="auto">
            <a:xfrm>
              <a:off x="4718" y="2966"/>
              <a:ext cx="47" cy="37"/>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2" name="Line 388">
              <a:extLst>
                <a:ext uri="{FF2B5EF4-FFF2-40B4-BE49-F238E27FC236}">
                  <a16:creationId xmlns:a16="http://schemas.microsoft.com/office/drawing/2014/main" id="{649955F0-95FF-420B-8AA3-501B4F6CCF65}"/>
                </a:ext>
              </a:extLst>
            </p:cNvPr>
            <p:cNvSpPr>
              <a:spLocks noChangeShapeType="1"/>
            </p:cNvSpPr>
            <p:nvPr/>
          </p:nvSpPr>
          <p:spPr bwMode="auto">
            <a:xfrm flipH="1">
              <a:off x="5676" y="1634"/>
              <a:ext cx="131" cy="586"/>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8113" name="Oval 389">
              <a:extLst>
                <a:ext uri="{FF2B5EF4-FFF2-40B4-BE49-F238E27FC236}">
                  <a16:creationId xmlns:a16="http://schemas.microsoft.com/office/drawing/2014/main" id="{FD8C9352-EB1E-4D7C-BD14-0ACD0C029A87}"/>
                </a:ext>
              </a:extLst>
            </p:cNvPr>
            <p:cNvSpPr>
              <a:spLocks noChangeArrowheads="1"/>
            </p:cNvSpPr>
            <p:nvPr/>
          </p:nvSpPr>
          <p:spPr bwMode="auto">
            <a:xfrm rot="2460000">
              <a:off x="4781" y="2563"/>
              <a:ext cx="223" cy="46"/>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4" name="Oval 390">
              <a:extLst>
                <a:ext uri="{FF2B5EF4-FFF2-40B4-BE49-F238E27FC236}">
                  <a16:creationId xmlns:a16="http://schemas.microsoft.com/office/drawing/2014/main" id="{FE0487C1-22F8-4C2D-96B6-3E59C1D7D9CB}"/>
                </a:ext>
              </a:extLst>
            </p:cNvPr>
            <p:cNvSpPr>
              <a:spLocks noChangeArrowheads="1"/>
            </p:cNvSpPr>
            <p:nvPr/>
          </p:nvSpPr>
          <p:spPr bwMode="auto">
            <a:xfrm rot="2460000">
              <a:off x="4872" y="2564"/>
              <a:ext cx="41" cy="4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5" name="Freeform 391">
              <a:extLst>
                <a:ext uri="{FF2B5EF4-FFF2-40B4-BE49-F238E27FC236}">
                  <a16:creationId xmlns:a16="http://schemas.microsoft.com/office/drawing/2014/main" id="{50ED9D62-31C5-40FD-8F87-319963C1244A}"/>
                </a:ext>
              </a:extLst>
            </p:cNvPr>
            <p:cNvSpPr>
              <a:spLocks/>
            </p:cNvSpPr>
            <p:nvPr/>
          </p:nvSpPr>
          <p:spPr bwMode="auto">
            <a:xfrm rot="-5303060">
              <a:off x="4713" y="2499"/>
              <a:ext cx="192" cy="30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6" name="Freeform 392">
              <a:extLst>
                <a:ext uri="{FF2B5EF4-FFF2-40B4-BE49-F238E27FC236}">
                  <a16:creationId xmlns:a16="http://schemas.microsoft.com/office/drawing/2014/main" id="{AAE76FF5-405A-4FCC-BFE0-6B18D83CA91E}"/>
                </a:ext>
              </a:extLst>
            </p:cNvPr>
            <p:cNvSpPr>
              <a:spLocks/>
            </p:cNvSpPr>
            <p:nvPr/>
          </p:nvSpPr>
          <p:spPr bwMode="auto">
            <a:xfrm rot="-5303060">
              <a:off x="4765" y="2551"/>
              <a:ext cx="67" cy="133"/>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7" name="Freeform 393">
              <a:extLst>
                <a:ext uri="{FF2B5EF4-FFF2-40B4-BE49-F238E27FC236}">
                  <a16:creationId xmlns:a16="http://schemas.microsoft.com/office/drawing/2014/main" id="{57D216EF-C584-46AF-9C88-BC9A255A3DB8}"/>
                </a:ext>
              </a:extLst>
            </p:cNvPr>
            <p:cNvSpPr>
              <a:spLocks/>
            </p:cNvSpPr>
            <p:nvPr/>
          </p:nvSpPr>
          <p:spPr bwMode="auto">
            <a:xfrm rot="-5303060">
              <a:off x="4841" y="2664"/>
              <a:ext cx="22"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8" name="Freeform 394">
              <a:extLst>
                <a:ext uri="{FF2B5EF4-FFF2-40B4-BE49-F238E27FC236}">
                  <a16:creationId xmlns:a16="http://schemas.microsoft.com/office/drawing/2014/main" id="{DDA4C3F9-7CE7-4155-A4E8-F7F53729650E}"/>
                </a:ext>
              </a:extLst>
            </p:cNvPr>
            <p:cNvSpPr>
              <a:spLocks/>
            </p:cNvSpPr>
            <p:nvPr/>
          </p:nvSpPr>
          <p:spPr bwMode="auto">
            <a:xfrm rot="-5303060">
              <a:off x="4766" y="2679"/>
              <a:ext cx="22"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19" name="Freeform 395">
              <a:extLst>
                <a:ext uri="{FF2B5EF4-FFF2-40B4-BE49-F238E27FC236}">
                  <a16:creationId xmlns:a16="http://schemas.microsoft.com/office/drawing/2014/main" id="{29FDD38A-F877-487E-9670-C02177B419D4}"/>
                </a:ext>
              </a:extLst>
            </p:cNvPr>
            <p:cNvSpPr>
              <a:spLocks/>
            </p:cNvSpPr>
            <p:nvPr/>
          </p:nvSpPr>
          <p:spPr bwMode="auto">
            <a:xfrm rot="-4110754">
              <a:off x="4867" y="2643"/>
              <a:ext cx="22"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20" name="Freeform 396">
              <a:extLst>
                <a:ext uri="{FF2B5EF4-FFF2-40B4-BE49-F238E27FC236}">
                  <a16:creationId xmlns:a16="http://schemas.microsoft.com/office/drawing/2014/main" id="{17894D58-7556-4156-9272-432E2B324DD4}"/>
                </a:ext>
              </a:extLst>
            </p:cNvPr>
            <p:cNvSpPr>
              <a:spLocks/>
            </p:cNvSpPr>
            <p:nvPr/>
          </p:nvSpPr>
          <p:spPr bwMode="auto">
            <a:xfrm rot="-6737415">
              <a:off x="4777" y="2653"/>
              <a:ext cx="21" cy="2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21" name="Freeform 397">
              <a:extLst>
                <a:ext uri="{FF2B5EF4-FFF2-40B4-BE49-F238E27FC236}">
                  <a16:creationId xmlns:a16="http://schemas.microsoft.com/office/drawing/2014/main" id="{5A41405A-42E9-4A23-B0AE-AEEEFD1662C3}"/>
                </a:ext>
              </a:extLst>
            </p:cNvPr>
            <p:cNvSpPr>
              <a:spLocks/>
            </p:cNvSpPr>
            <p:nvPr/>
          </p:nvSpPr>
          <p:spPr bwMode="auto">
            <a:xfrm rot="-6737415">
              <a:off x="4731" y="2657"/>
              <a:ext cx="21"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22" name="Oval 398">
              <a:extLst>
                <a:ext uri="{FF2B5EF4-FFF2-40B4-BE49-F238E27FC236}">
                  <a16:creationId xmlns:a16="http://schemas.microsoft.com/office/drawing/2014/main" id="{E434D0A6-C172-446C-AFF3-B8A4F01847D9}"/>
                </a:ext>
              </a:extLst>
            </p:cNvPr>
            <p:cNvSpPr>
              <a:spLocks noChangeArrowheads="1"/>
            </p:cNvSpPr>
            <p:nvPr/>
          </p:nvSpPr>
          <p:spPr bwMode="auto">
            <a:xfrm rot="-5303060">
              <a:off x="4854" y="2681"/>
              <a:ext cx="2" cy="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23" name="Oval 399">
              <a:extLst>
                <a:ext uri="{FF2B5EF4-FFF2-40B4-BE49-F238E27FC236}">
                  <a16:creationId xmlns:a16="http://schemas.microsoft.com/office/drawing/2014/main" id="{09C575B7-C482-43DF-AEFF-A8EFEC616D34}"/>
                </a:ext>
              </a:extLst>
            </p:cNvPr>
            <p:cNvSpPr>
              <a:spLocks noChangeArrowheads="1"/>
            </p:cNvSpPr>
            <p:nvPr/>
          </p:nvSpPr>
          <p:spPr bwMode="auto">
            <a:xfrm rot="-5303060">
              <a:off x="4845" y="2677"/>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4" name="Oval 400">
              <a:extLst>
                <a:ext uri="{FF2B5EF4-FFF2-40B4-BE49-F238E27FC236}">
                  <a16:creationId xmlns:a16="http://schemas.microsoft.com/office/drawing/2014/main" id="{00086E82-B320-4FC4-96B4-27B493BB36A4}"/>
                </a:ext>
              </a:extLst>
            </p:cNvPr>
            <p:cNvSpPr>
              <a:spLocks noChangeArrowheads="1"/>
            </p:cNvSpPr>
            <p:nvPr/>
          </p:nvSpPr>
          <p:spPr bwMode="auto">
            <a:xfrm rot="-5303060">
              <a:off x="4854" y="2669"/>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5" name="Oval 401">
              <a:extLst>
                <a:ext uri="{FF2B5EF4-FFF2-40B4-BE49-F238E27FC236}">
                  <a16:creationId xmlns:a16="http://schemas.microsoft.com/office/drawing/2014/main" id="{34DD3433-C15F-47A7-9021-E00EAC9ACBF0}"/>
                </a:ext>
              </a:extLst>
            </p:cNvPr>
            <p:cNvSpPr>
              <a:spLocks noChangeArrowheads="1"/>
            </p:cNvSpPr>
            <p:nvPr/>
          </p:nvSpPr>
          <p:spPr bwMode="auto">
            <a:xfrm rot="-5303060">
              <a:off x="4788" y="2664"/>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6" name="Oval 402">
              <a:extLst>
                <a:ext uri="{FF2B5EF4-FFF2-40B4-BE49-F238E27FC236}">
                  <a16:creationId xmlns:a16="http://schemas.microsoft.com/office/drawing/2014/main" id="{DB781719-D00D-490B-A08F-15140EF28C00}"/>
                </a:ext>
              </a:extLst>
            </p:cNvPr>
            <p:cNvSpPr>
              <a:spLocks noChangeArrowheads="1"/>
            </p:cNvSpPr>
            <p:nvPr/>
          </p:nvSpPr>
          <p:spPr bwMode="auto">
            <a:xfrm rot="-5303060">
              <a:off x="4872" y="2657"/>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7" name="Oval 403">
              <a:extLst>
                <a:ext uri="{FF2B5EF4-FFF2-40B4-BE49-F238E27FC236}">
                  <a16:creationId xmlns:a16="http://schemas.microsoft.com/office/drawing/2014/main" id="{2F40E487-DD8C-4113-A4D4-C1D108932B86}"/>
                </a:ext>
              </a:extLst>
            </p:cNvPr>
            <p:cNvSpPr>
              <a:spLocks noChangeArrowheads="1"/>
            </p:cNvSpPr>
            <p:nvPr/>
          </p:nvSpPr>
          <p:spPr bwMode="auto">
            <a:xfrm rot="-5303060">
              <a:off x="4872" y="2651"/>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8" name="Oval 404">
              <a:extLst>
                <a:ext uri="{FF2B5EF4-FFF2-40B4-BE49-F238E27FC236}">
                  <a16:creationId xmlns:a16="http://schemas.microsoft.com/office/drawing/2014/main" id="{029694C0-F3CD-43FF-8A5F-E89D490CDDEC}"/>
                </a:ext>
              </a:extLst>
            </p:cNvPr>
            <p:cNvSpPr>
              <a:spLocks noChangeArrowheads="1"/>
            </p:cNvSpPr>
            <p:nvPr/>
          </p:nvSpPr>
          <p:spPr bwMode="auto">
            <a:xfrm rot="-5303060">
              <a:off x="4880" y="2650"/>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29" name="Oval 405">
              <a:extLst>
                <a:ext uri="{FF2B5EF4-FFF2-40B4-BE49-F238E27FC236}">
                  <a16:creationId xmlns:a16="http://schemas.microsoft.com/office/drawing/2014/main" id="{429207AE-BFDE-42BE-B125-290A971C68AB}"/>
                </a:ext>
              </a:extLst>
            </p:cNvPr>
            <p:cNvSpPr>
              <a:spLocks noChangeArrowheads="1"/>
            </p:cNvSpPr>
            <p:nvPr/>
          </p:nvSpPr>
          <p:spPr bwMode="auto">
            <a:xfrm rot="-5303060">
              <a:off x="4781" y="2659"/>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0" name="Oval 406">
              <a:extLst>
                <a:ext uri="{FF2B5EF4-FFF2-40B4-BE49-F238E27FC236}">
                  <a16:creationId xmlns:a16="http://schemas.microsoft.com/office/drawing/2014/main" id="{0F439978-4889-4547-BE59-883CAC2D0A0F}"/>
                </a:ext>
              </a:extLst>
            </p:cNvPr>
            <p:cNvSpPr>
              <a:spLocks noChangeArrowheads="1"/>
            </p:cNvSpPr>
            <p:nvPr/>
          </p:nvSpPr>
          <p:spPr bwMode="auto">
            <a:xfrm rot="-5303060">
              <a:off x="4736" y="2664"/>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1" name="Oval 407">
              <a:extLst>
                <a:ext uri="{FF2B5EF4-FFF2-40B4-BE49-F238E27FC236}">
                  <a16:creationId xmlns:a16="http://schemas.microsoft.com/office/drawing/2014/main" id="{3B7F4EEA-ED96-4D0E-AB2D-CD19A2FC281E}"/>
                </a:ext>
              </a:extLst>
            </p:cNvPr>
            <p:cNvSpPr>
              <a:spLocks noChangeArrowheads="1"/>
            </p:cNvSpPr>
            <p:nvPr/>
          </p:nvSpPr>
          <p:spPr bwMode="auto">
            <a:xfrm rot="-5303060">
              <a:off x="4747" y="2668"/>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2" name="Oval 408">
              <a:extLst>
                <a:ext uri="{FF2B5EF4-FFF2-40B4-BE49-F238E27FC236}">
                  <a16:creationId xmlns:a16="http://schemas.microsoft.com/office/drawing/2014/main" id="{04DAB4B6-0415-473C-BFDB-6043E996AF42}"/>
                </a:ext>
              </a:extLst>
            </p:cNvPr>
            <p:cNvSpPr>
              <a:spLocks noChangeArrowheads="1"/>
            </p:cNvSpPr>
            <p:nvPr/>
          </p:nvSpPr>
          <p:spPr bwMode="auto">
            <a:xfrm rot="-5303060">
              <a:off x="4739" y="2670"/>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3" name="Oval 409">
              <a:extLst>
                <a:ext uri="{FF2B5EF4-FFF2-40B4-BE49-F238E27FC236}">
                  <a16:creationId xmlns:a16="http://schemas.microsoft.com/office/drawing/2014/main" id="{2F420B86-85D3-4288-99A4-DDBD5A116339}"/>
                </a:ext>
              </a:extLst>
            </p:cNvPr>
            <p:cNvSpPr>
              <a:spLocks noChangeArrowheads="1"/>
            </p:cNvSpPr>
            <p:nvPr/>
          </p:nvSpPr>
          <p:spPr bwMode="auto">
            <a:xfrm rot="-5303060">
              <a:off x="4771" y="2685"/>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4" name="Oval 410">
              <a:extLst>
                <a:ext uri="{FF2B5EF4-FFF2-40B4-BE49-F238E27FC236}">
                  <a16:creationId xmlns:a16="http://schemas.microsoft.com/office/drawing/2014/main" id="{5C03CACE-E574-4341-85F5-52B4E170CD2B}"/>
                </a:ext>
              </a:extLst>
            </p:cNvPr>
            <p:cNvSpPr>
              <a:spLocks noChangeArrowheads="1"/>
            </p:cNvSpPr>
            <p:nvPr/>
          </p:nvSpPr>
          <p:spPr bwMode="auto">
            <a:xfrm rot="-5303060">
              <a:off x="4779" y="2695"/>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5" name="Oval 411">
              <a:extLst>
                <a:ext uri="{FF2B5EF4-FFF2-40B4-BE49-F238E27FC236}">
                  <a16:creationId xmlns:a16="http://schemas.microsoft.com/office/drawing/2014/main" id="{8357396C-6057-425C-88D8-8F68C054399C}"/>
                </a:ext>
              </a:extLst>
            </p:cNvPr>
            <p:cNvSpPr>
              <a:spLocks noChangeArrowheads="1"/>
            </p:cNvSpPr>
            <p:nvPr/>
          </p:nvSpPr>
          <p:spPr bwMode="auto">
            <a:xfrm rot="-5303060">
              <a:off x="4771" y="2691"/>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6" name="Oval 412">
              <a:extLst>
                <a:ext uri="{FF2B5EF4-FFF2-40B4-BE49-F238E27FC236}">
                  <a16:creationId xmlns:a16="http://schemas.microsoft.com/office/drawing/2014/main" id="{576CC1BF-1EC0-4F21-8B04-750B5074D3AB}"/>
                </a:ext>
              </a:extLst>
            </p:cNvPr>
            <p:cNvSpPr>
              <a:spLocks noChangeArrowheads="1"/>
            </p:cNvSpPr>
            <p:nvPr/>
          </p:nvSpPr>
          <p:spPr bwMode="auto">
            <a:xfrm rot="-5303060">
              <a:off x="4854" y="2675"/>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7" name="Oval 413">
              <a:extLst>
                <a:ext uri="{FF2B5EF4-FFF2-40B4-BE49-F238E27FC236}">
                  <a16:creationId xmlns:a16="http://schemas.microsoft.com/office/drawing/2014/main" id="{4466A416-71CE-4A3F-9F93-B0D9C5D9CDAD}"/>
                </a:ext>
              </a:extLst>
            </p:cNvPr>
            <p:cNvSpPr>
              <a:spLocks noChangeArrowheads="1"/>
            </p:cNvSpPr>
            <p:nvPr/>
          </p:nvSpPr>
          <p:spPr bwMode="auto">
            <a:xfrm rot="-5303060">
              <a:off x="4779" y="2689"/>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38" name="Oval 414">
              <a:extLst>
                <a:ext uri="{FF2B5EF4-FFF2-40B4-BE49-F238E27FC236}">
                  <a16:creationId xmlns:a16="http://schemas.microsoft.com/office/drawing/2014/main" id="{BB5534E4-1C7B-4AE9-B799-36F4291DA3C1}"/>
                </a:ext>
              </a:extLst>
            </p:cNvPr>
            <p:cNvSpPr>
              <a:spLocks noChangeArrowheads="1"/>
            </p:cNvSpPr>
            <p:nvPr/>
          </p:nvSpPr>
          <p:spPr bwMode="auto">
            <a:xfrm rot="7560000">
              <a:off x="5242" y="2510"/>
              <a:ext cx="243"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39" name="Oval 415">
              <a:extLst>
                <a:ext uri="{FF2B5EF4-FFF2-40B4-BE49-F238E27FC236}">
                  <a16:creationId xmlns:a16="http://schemas.microsoft.com/office/drawing/2014/main" id="{B9DB7995-D27A-43D3-A9F2-CA4F18C319E6}"/>
                </a:ext>
              </a:extLst>
            </p:cNvPr>
            <p:cNvSpPr>
              <a:spLocks noChangeArrowheads="1"/>
            </p:cNvSpPr>
            <p:nvPr/>
          </p:nvSpPr>
          <p:spPr bwMode="auto">
            <a:xfrm rot="7560000">
              <a:off x="5341" y="2511"/>
              <a:ext cx="46" cy="39"/>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0" name="Oval 416">
              <a:extLst>
                <a:ext uri="{FF2B5EF4-FFF2-40B4-BE49-F238E27FC236}">
                  <a16:creationId xmlns:a16="http://schemas.microsoft.com/office/drawing/2014/main" id="{9F752FCE-ADAF-4EA6-9FBA-5E1245EDA011}"/>
                </a:ext>
              </a:extLst>
            </p:cNvPr>
            <p:cNvSpPr>
              <a:spLocks noChangeArrowheads="1"/>
            </p:cNvSpPr>
            <p:nvPr/>
          </p:nvSpPr>
          <p:spPr bwMode="auto">
            <a:xfrm rot="2460000">
              <a:off x="5100" y="2524"/>
              <a:ext cx="224" cy="45"/>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1" name="Oval 417">
              <a:extLst>
                <a:ext uri="{FF2B5EF4-FFF2-40B4-BE49-F238E27FC236}">
                  <a16:creationId xmlns:a16="http://schemas.microsoft.com/office/drawing/2014/main" id="{AC26D204-FCFC-44F0-9B34-8CA3F89C17D8}"/>
                </a:ext>
              </a:extLst>
            </p:cNvPr>
            <p:cNvSpPr>
              <a:spLocks noChangeArrowheads="1"/>
            </p:cNvSpPr>
            <p:nvPr/>
          </p:nvSpPr>
          <p:spPr bwMode="auto">
            <a:xfrm rot="2460000">
              <a:off x="5192" y="2526"/>
              <a:ext cx="41" cy="40"/>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2" name="Oval 418">
              <a:extLst>
                <a:ext uri="{FF2B5EF4-FFF2-40B4-BE49-F238E27FC236}">
                  <a16:creationId xmlns:a16="http://schemas.microsoft.com/office/drawing/2014/main" id="{AE64DD8C-7FDA-467D-8A25-13CA65682C83}"/>
                </a:ext>
              </a:extLst>
            </p:cNvPr>
            <p:cNvSpPr>
              <a:spLocks noChangeArrowheads="1"/>
            </p:cNvSpPr>
            <p:nvPr/>
          </p:nvSpPr>
          <p:spPr bwMode="auto">
            <a:xfrm rot="7560000">
              <a:off x="5432" y="2575"/>
              <a:ext cx="46" cy="38"/>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3" name="Freeform 419">
              <a:extLst>
                <a:ext uri="{FF2B5EF4-FFF2-40B4-BE49-F238E27FC236}">
                  <a16:creationId xmlns:a16="http://schemas.microsoft.com/office/drawing/2014/main" id="{EBE09E52-7AA1-40EC-9CF3-163B70C01BFE}"/>
                </a:ext>
              </a:extLst>
            </p:cNvPr>
            <p:cNvSpPr>
              <a:spLocks/>
            </p:cNvSpPr>
            <p:nvPr/>
          </p:nvSpPr>
          <p:spPr bwMode="auto">
            <a:xfrm rot="-5303060">
              <a:off x="5222" y="2342"/>
              <a:ext cx="192" cy="304"/>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4" name="Freeform 420">
              <a:extLst>
                <a:ext uri="{FF2B5EF4-FFF2-40B4-BE49-F238E27FC236}">
                  <a16:creationId xmlns:a16="http://schemas.microsoft.com/office/drawing/2014/main" id="{08432AFA-3186-4657-95EB-FD11AB597678}"/>
                </a:ext>
              </a:extLst>
            </p:cNvPr>
            <p:cNvSpPr>
              <a:spLocks/>
            </p:cNvSpPr>
            <p:nvPr/>
          </p:nvSpPr>
          <p:spPr bwMode="auto">
            <a:xfrm rot="-5303060">
              <a:off x="5275" y="2393"/>
              <a:ext cx="67" cy="133"/>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5" name="Freeform 421">
              <a:extLst>
                <a:ext uri="{FF2B5EF4-FFF2-40B4-BE49-F238E27FC236}">
                  <a16:creationId xmlns:a16="http://schemas.microsoft.com/office/drawing/2014/main" id="{583B15BE-DE67-4F51-B48E-025D91D6B42D}"/>
                </a:ext>
              </a:extLst>
            </p:cNvPr>
            <p:cNvSpPr>
              <a:spLocks/>
            </p:cNvSpPr>
            <p:nvPr/>
          </p:nvSpPr>
          <p:spPr bwMode="auto">
            <a:xfrm rot="-5303060">
              <a:off x="5351" y="2505"/>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6" name="Freeform 422">
              <a:extLst>
                <a:ext uri="{FF2B5EF4-FFF2-40B4-BE49-F238E27FC236}">
                  <a16:creationId xmlns:a16="http://schemas.microsoft.com/office/drawing/2014/main" id="{DBD8F637-BB51-4DD8-9760-CA04E7EF39C4}"/>
                </a:ext>
              </a:extLst>
            </p:cNvPr>
            <p:cNvSpPr>
              <a:spLocks/>
            </p:cNvSpPr>
            <p:nvPr/>
          </p:nvSpPr>
          <p:spPr bwMode="auto">
            <a:xfrm rot="-5303060">
              <a:off x="5276" y="2520"/>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7" name="Freeform 423">
              <a:extLst>
                <a:ext uri="{FF2B5EF4-FFF2-40B4-BE49-F238E27FC236}">
                  <a16:creationId xmlns:a16="http://schemas.microsoft.com/office/drawing/2014/main" id="{51908EB0-D0DC-41B6-9999-8D1471383DB6}"/>
                </a:ext>
              </a:extLst>
            </p:cNvPr>
            <p:cNvSpPr>
              <a:spLocks/>
            </p:cNvSpPr>
            <p:nvPr/>
          </p:nvSpPr>
          <p:spPr bwMode="auto">
            <a:xfrm rot="-4110754">
              <a:off x="5377" y="2485"/>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8" name="Freeform 424">
              <a:extLst>
                <a:ext uri="{FF2B5EF4-FFF2-40B4-BE49-F238E27FC236}">
                  <a16:creationId xmlns:a16="http://schemas.microsoft.com/office/drawing/2014/main" id="{D846307C-80B0-40A6-823F-83E13069CB21}"/>
                </a:ext>
              </a:extLst>
            </p:cNvPr>
            <p:cNvSpPr>
              <a:spLocks/>
            </p:cNvSpPr>
            <p:nvPr/>
          </p:nvSpPr>
          <p:spPr bwMode="auto">
            <a:xfrm rot="-6737415">
              <a:off x="5287" y="2495"/>
              <a:ext cx="21"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49" name="Freeform 425">
              <a:extLst>
                <a:ext uri="{FF2B5EF4-FFF2-40B4-BE49-F238E27FC236}">
                  <a16:creationId xmlns:a16="http://schemas.microsoft.com/office/drawing/2014/main" id="{DD89A3EF-24E8-4275-94F2-30E525B2517A}"/>
                </a:ext>
              </a:extLst>
            </p:cNvPr>
            <p:cNvSpPr>
              <a:spLocks/>
            </p:cNvSpPr>
            <p:nvPr/>
          </p:nvSpPr>
          <p:spPr bwMode="auto">
            <a:xfrm rot="-6737415">
              <a:off x="5240" y="2499"/>
              <a:ext cx="21" cy="3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50" name="Oval 426">
              <a:extLst>
                <a:ext uri="{FF2B5EF4-FFF2-40B4-BE49-F238E27FC236}">
                  <a16:creationId xmlns:a16="http://schemas.microsoft.com/office/drawing/2014/main" id="{A2A11583-F395-4908-A72B-BEED851B0D30}"/>
                </a:ext>
              </a:extLst>
            </p:cNvPr>
            <p:cNvSpPr>
              <a:spLocks noChangeArrowheads="1"/>
            </p:cNvSpPr>
            <p:nvPr/>
          </p:nvSpPr>
          <p:spPr bwMode="auto">
            <a:xfrm rot="-5303060">
              <a:off x="5363" y="2523"/>
              <a:ext cx="2" cy="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51" name="Oval 427">
              <a:extLst>
                <a:ext uri="{FF2B5EF4-FFF2-40B4-BE49-F238E27FC236}">
                  <a16:creationId xmlns:a16="http://schemas.microsoft.com/office/drawing/2014/main" id="{7CE0C40E-48A0-4FBB-8B8E-8280DF835E6D}"/>
                </a:ext>
              </a:extLst>
            </p:cNvPr>
            <p:cNvSpPr>
              <a:spLocks noChangeArrowheads="1"/>
            </p:cNvSpPr>
            <p:nvPr/>
          </p:nvSpPr>
          <p:spPr bwMode="auto">
            <a:xfrm rot="-5303060">
              <a:off x="5354" y="2519"/>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2" name="Oval 428">
              <a:extLst>
                <a:ext uri="{FF2B5EF4-FFF2-40B4-BE49-F238E27FC236}">
                  <a16:creationId xmlns:a16="http://schemas.microsoft.com/office/drawing/2014/main" id="{545B395E-CD33-4CFE-9664-1B2AC5B865D0}"/>
                </a:ext>
              </a:extLst>
            </p:cNvPr>
            <p:cNvSpPr>
              <a:spLocks noChangeArrowheads="1"/>
            </p:cNvSpPr>
            <p:nvPr/>
          </p:nvSpPr>
          <p:spPr bwMode="auto">
            <a:xfrm rot="-5303060">
              <a:off x="5363" y="2511"/>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3" name="Oval 429">
              <a:extLst>
                <a:ext uri="{FF2B5EF4-FFF2-40B4-BE49-F238E27FC236}">
                  <a16:creationId xmlns:a16="http://schemas.microsoft.com/office/drawing/2014/main" id="{33832B2E-AFCC-4551-8393-FADEFAB71758}"/>
                </a:ext>
              </a:extLst>
            </p:cNvPr>
            <p:cNvSpPr>
              <a:spLocks noChangeArrowheads="1"/>
            </p:cNvSpPr>
            <p:nvPr/>
          </p:nvSpPr>
          <p:spPr bwMode="auto">
            <a:xfrm rot="-5303060">
              <a:off x="5297" y="2506"/>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4" name="Oval 430">
              <a:extLst>
                <a:ext uri="{FF2B5EF4-FFF2-40B4-BE49-F238E27FC236}">
                  <a16:creationId xmlns:a16="http://schemas.microsoft.com/office/drawing/2014/main" id="{2FA3F152-5C9B-42CB-9527-45082D2F3CDB}"/>
                </a:ext>
              </a:extLst>
            </p:cNvPr>
            <p:cNvSpPr>
              <a:spLocks noChangeArrowheads="1"/>
            </p:cNvSpPr>
            <p:nvPr/>
          </p:nvSpPr>
          <p:spPr bwMode="auto">
            <a:xfrm rot="-5303060">
              <a:off x="5381" y="2499"/>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5" name="Oval 431">
              <a:extLst>
                <a:ext uri="{FF2B5EF4-FFF2-40B4-BE49-F238E27FC236}">
                  <a16:creationId xmlns:a16="http://schemas.microsoft.com/office/drawing/2014/main" id="{AC8D68AE-2684-435B-B4EE-074D5F182FD9}"/>
                </a:ext>
              </a:extLst>
            </p:cNvPr>
            <p:cNvSpPr>
              <a:spLocks noChangeArrowheads="1"/>
            </p:cNvSpPr>
            <p:nvPr/>
          </p:nvSpPr>
          <p:spPr bwMode="auto">
            <a:xfrm rot="-5303060">
              <a:off x="5381" y="2493"/>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6" name="Oval 432">
              <a:extLst>
                <a:ext uri="{FF2B5EF4-FFF2-40B4-BE49-F238E27FC236}">
                  <a16:creationId xmlns:a16="http://schemas.microsoft.com/office/drawing/2014/main" id="{C9914706-85DD-4825-8664-18FBC259E864}"/>
                </a:ext>
              </a:extLst>
            </p:cNvPr>
            <p:cNvSpPr>
              <a:spLocks noChangeArrowheads="1"/>
            </p:cNvSpPr>
            <p:nvPr/>
          </p:nvSpPr>
          <p:spPr bwMode="auto">
            <a:xfrm rot="-5303060">
              <a:off x="5389" y="2492"/>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7" name="Oval 433">
              <a:extLst>
                <a:ext uri="{FF2B5EF4-FFF2-40B4-BE49-F238E27FC236}">
                  <a16:creationId xmlns:a16="http://schemas.microsoft.com/office/drawing/2014/main" id="{A64B4227-C26D-425A-87E7-81525C5DD79D}"/>
                </a:ext>
              </a:extLst>
            </p:cNvPr>
            <p:cNvSpPr>
              <a:spLocks noChangeArrowheads="1"/>
            </p:cNvSpPr>
            <p:nvPr/>
          </p:nvSpPr>
          <p:spPr bwMode="auto">
            <a:xfrm rot="-5303060">
              <a:off x="5291" y="2500"/>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8" name="Oval 434">
              <a:extLst>
                <a:ext uri="{FF2B5EF4-FFF2-40B4-BE49-F238E27FC236}">
                  <a16:creationId xmlns:a16="http://schemas.microsoft.com/office/drawing/2014/main" id="{35BBD558-7C27-447C-9608-93F99F0DC0DB}"/>
                </a:ext>
              </a:extLst>
            </p:cNvPr>
            <p:cNvSpPr>
              <a:spLocks noChangeArrowheads="1"/>
            </p:cNvSpPr>
            <p:nvPr/>
          </p:nvSpPr>
          <p:spPr bwMode="auto">
            <a:xfrm rot="-5303060">
              <a:off x="5245" y="2507"/>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59" name="Oval 435">
              <a:extLst>
                <a:ext uri="{FF2B5EF4-FFF2-40B4-BE49-F238E27FC236}">
                  <a16:creationId xmlns:a16="http://schemas.microsoft.com/office/drawing/2014/main" id="{58F11463-BE78-49CD-9588-8CC44586BD9B}"/>
                </a:ext>
              </a:extLst>
            </p:cNvPr>
            <p:cNvSpPr>
              <a:spLocks noChangeArrowheads="1"/>
            </p:cNvSpPr>
            <p:nvPr/>
          </p:nvSpPr>
          <p:spPr bwMode="auto">
            <a:xfrm rot="-5303060">
              <a:off x="5256" y="2510"/>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0" name="Oval 436">
              <a:extLst>
                <a:ext uri="{FF2B5EF4-FFF2-40B4-BE49-F238E27FC236}">
                  <a16:creationId xmlns:a16="http://schemas.microsoft.com/office/drawing/2014/main" id="{E0782DBF-1F1D-4792-9260-F0F35B394314}"/>
                </a:ext>
              </a:extLst>
            </p:cNvPr>
            <p:cNvSpPr>
              <a:spLocks noChangeArrowheads="1"/>
            </p:cNvSpPr>
            <p:nvPr/>
          </p:nvSpPr>
          <p:spPr bwMode="auto">
            <a:xfrm rot="-5303060">
              <a:off x="5248" y="2513"/>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1" name="Oval 437">
              <a:extLst>
                <a:ext uri="{FF2B5EF4-FFF2-40B4-BE49-F238E27FC236}">
                  <a16:creationId xmlns:a16="http://schemas.microsoft.com/office/drawing/2014/main" id="{5A45363A-A794-4234-AA84-600C2F125692}"/>
                </a:ext>
              </a:extLst>
            </p:cNvPr>
            <p:cNvSpPr>
              <a:spLocks noChangeArrowheads="1"/>
            </p:cNvSpPr>
            <p:nvPr/>
          </p:nvSpPr>
          <p:spPr bwMode="auto">
            <a:xfrm rot="-5303060">
              <a:off x="5280" y="2527"/>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2" name="Oval 438">
              <a:extLst>
                <a:ext uri="{FF2B5EF4-FFF2-40B4-BE49-F238E27FC236}">
                  <a16:creationId xmlns:a16="http://schemas.microsoft.com/office/drawing/2014/main" id="{24F7DDEB-5FD1-4BCE-8C88-D12DAE2F5BD6}"/>
                </a:ext>
              </a:extLst>
            </p:cNvPr>
            <p:cNvSpPr>
              <a:spLocks noChangeArrowheads="1"/>
            </p:cNvSpPr>
            <p:nvPr/>
          </p:nvSpPr>
          <p:spPr bwMode="auto">
            <a:xfrm rot="-5303060">
              <a:off x="5288" y="2537"/>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3" name="Oval 439">
              <a:extLst>
                <a:ext uri="{FF2B5EF4-FFF2-40B4-BE49-F238E27FC236}">
                  <a16:creationId xmlns:a16="http://schemas.microsoft.com/office/drawing/2014/main" id="{1303EFD0-40C2-43C1-A484-0571D9112368}"/>
                </a:ext>
              </a:extLst>
            </p:cNvPr>
            <p:cNvSpPr>
              <a:spLocks noChangeArrowheads="1"/>
            </p:cNvSpPr>
            <p:nvPr/>
          </p:nvSpPr>
          <p:spPr bwMode="auto">
            <a:xfrm rot="-5303060">
              <a:off x="5280" y="2533"/>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4" name="Oval 440">
              <a:extLst>
                <a:ext uri="{FF2B5EF4-FFF2-40B4-BE49-F238E27FC236}">
                  <a16:creationId xmlns:a16="http://schemas.microsoft.com/office/drawing/2014/main" id="{AEDB901A-BC30-465B-8DE3-FC911B87EFC5}"/>
                </a:ext>
              </a:extLst>
            </p:cNvPr>
            <p:cNvSpPr>
              <a:spLocks noChangeArrowheads="1"/>
            </p:cNvSpPr>
            <p:nvPr/>
          </p:nvSpPr>
          <p:spPr bwMode="auto">
            <a:xfrm rot="-5303060">
              <a:off x="5363" y="2517"/>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5" name="Oval 441">
              <a:extLst>
                <a:ext uri="{FF2B5EF4-FFF2-40B4-BE49-F238E27FC236}">
                  <a16:creationId xmlns:a16="http://schemas.microsoft.com/office/drawing/2014/main" id="{82DBE6FA-9F76-451D-8585-083F586A6AA6}"/>
                </a:ext>
              </a:extLst>
            </p:cNvPr>
            <p:cNvSpPr>
              <a:spLocks noChangeArrowheads="1"/>
            </p:cNvSpPr>
            <p:nvPr/>
          </p:nvSpPr>
          <p:spPr bwMode="auto">
            <a:xfrm rot="-5303060">
              <a:off x="5288" y="2531"/>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66" name="Oval 442">
              <a:extLst>
                <a:ext uri="{FF2B5EF4-FFF2-40B4-BE49-F238E27FC236}">
                  <a16:creationId xmlns:a16="http://schemas.microsoft.com/office/drawing/2014/main" id="{02139AFB-B786-42A8-A586-CC70AAB88B8F}"/>
                </a:ext>
              </a:extLst>
            </p:cNvPr>
            <p:cNvSpPr>
              <a:spLocks noChangeArrowheads="1"/>
            </p:cNvSpPr>
            <p:nvPr/>
          </p:nvSpPr>
          <p:spPr bwMode="auto">
            <a:xfrm rot="7560000">
              <a:off x="5236" y="1928"/>
              <a:ext cx="243" cy="39"/>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67" name="Oval 443">
              <a:extLst>
                <a:ext uri="{FF2B5EF4-FFF2-40B4-BE49-F238E27FC236}">
                  <a16:creationId xmlns:a16="http://schemas.microsoft.com/office/drawing/2014/main" id="{22C4CA79-0BB0-4D87-99F7-BADDD315F7D3}"/>
                </a:ext>
              </a:extLst>
            </p:cNvPr>
            <p:cNvSpPr>
              <a:spLocks noChangeArrowheads="1"/>
            </p:cNvSpPr>
            <p:nvPr/>
          </p:nvSpPr>
          <p:spPr bwMode="auto">
            <a:xfrm rot="7560000">
              <a:off x="5334" y="1931"/>
              <a:ext cx="46" cy="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68" name="Freeform 444">
              <a:extLst>
                <a:ext uri="{FF2B5EF4-FFF2-40B4-BE49-F238E27FC236}">
                  <a16:creationId xmlns:a16="http://schemas.microsoft.com/office/drawing/2014/main" id="{44E601A3-A995-44A2-AEB4-151D88ED8966}"/>
                </a:ext>
              </a:extLst>
            </p:cNvPr>
            <p:cNvSpPr>
              <a:spLocks/>
            </p:cNvSpPr>
            <p:nvPr/>
          </p:nvSpPr>
          <p:spPr bwMode="auto">
            <a:xfrm rot="-5303060">
              <a:off x="5151" y="1790"/>
              <a:ext cx="192" cy="30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69" name="Freeform 445">
              <a:extLst>
                <a:ext uri="{FF2B5EF4-FFF2-40B4-BE49-F238E27FC236}">
                  <a16:creationId xmlns:a16="http://schemas.microsoft.com/office/drawing/2014/main" id="{8BAC06ED-E64E-46B6-A04B-A6D294FD37A5}"/>
                </a:ext>
              </a:extLst>
            </p:cNvPr>
            <p:cNvSpPr>
              <a:spLocks/>
            </p:cNvSpPr>
            <p:nvPr/>
          </p:nvSpPr>
          <p:spPr bwMode="auto">
            <a:xfrm rot="-5303060">
              <a:off x="5203" y="1842"/>
              <a:ext cx="67" cy="134"/>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0" name="Freeform 446">
              <a:extLst>
                <a:ext uri="{FF2B5EF4-FFF2-40B4-BE49-F238E27FC236}">
                  <a16:creationId xmlns:a16="http://schemas.microsoft.com/office/drawing/2014/main" id="{5B752C5A-EDD7-431E-BF0C-21E483798B5B}"/>
                </a:ext>
              </a:extLst>
            </p:cNvPr>
            <p:cNvSpPr>
              <a:spLocks/>
            </p:cNvSpPr>
            <p:nvPr/>
          </p:nvSpPr>
          <p:spPr bwMode="auto">
            <a:xfrm rot="-5303060">
              <a:off x="5280" y="1954"/>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1" name="Freeform 447">
              <a:extLst>
                <a:ext uri="{FF2B5EF4-FFF2-40B4-BE49-F238E27FC236}">
                  <a16:creationId xmlns:a16="http://schemas.microsoft.com/office/drawing/2014/main" id="{00434597-FE33-45DF-9DEB-F909A5BB0B30}"/>
                </a:ext>
              </a:extLst>
            </p:cNvPr>
            <p:cNvSpPr>
              <a:spLocks/>
            </p:cNvSpPr>
            <p:nvPr/>
          </p:nvSpPr>
          <p:spPr bwMode="auto">
            <a:xfrm rot="-5303060">
              <a:off x="5205" y="1969"/>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2" name="Freeform 448">
              <a:extLst>
                <a:ext uri="{FF2B5EF4-FFF2-40B4-BE49-F238E27FC236}">
                  <a16:creationId xmlns:a16="http://schemas.microsoft.com/office/drawing/2014/main" id="{342CE7D1-B27C-47CE-99E9-7650A5A608DD}"/>
                </a:ext>
              </a:extLst>
            </p:cNvPr>
            <p:cNvSpPr>
              <a:spLocks/>
            </p:cNvSpPr>
            <p:nvPr/>
          </p:nvSpPr>
          <p:spPr bwMode="auto">
            <a:xfrm rot="-4110754">
              <a:off x="5306" y="1934"/>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3" name="Freeform 449">
              <a:extLst>
                <a:ext uri="{FF2B5EF4-FFF2-40B4-BE49-F238E27FC236}">
                  <a16:creationId xmlns:a16="http://schemas.microsoft.com/office/drawing/2014/main" id="{DC2B2216-1B23-497B-8013-AF676648A1B4}"/>
                </a:ext>
              </a:extLst>
            </p:cNvPr>
            <p:cNvSpPr>
              <a:spLocks/>
            </p:cNvSpPr>
            <p:nvPr/>
          </p:nvSpPr>
          <p:spPr bwMode="auto">
            <a:xfrm rot="-6737415">
              <a:off x="5216" y="1944"/>
              <a:ext cx="21"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4" name="Freeform 450">
              <a:extLst>
                <a:ext uri="{FF2B5EF4-FFF2-40B4-BE49-F238E27FC236}">
                  <a16:creationId xmlns:a16="http://schemas.microsoft.com/office/drawing/2014/main" id="{FB31B1EB-92EA-42D9-B993-98BAD6407078}"/>
                </a:ext>
              </a:extLst>
            </p:cNvPr>
            <p:cNvSpPr>
              <a:spLocks/>
            </p:cNvSpPr>
            <p:nvPr/>
          </p:nvSpPr>
          <p:spPr bwMode="auto">
            <a:xfrm rot="-6737415">
              <a:off x="5169" y="1948"/>
              <a:ext cx="21" cy="3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5" name="Oval 451">
              <a:extLst>
                <a:ext uri="{FF2B5EF4-FFF2-40B4-BE49-F238E27FC236}">
                  <a16:creationId xmlns:a16="http://schemas.microsoft.com/office/drawing/2014/main" id="{FA23D01F-63F5-4A9E-831F-8C89273CCFDB}"/>
                </a:ext>
              </a:extLst>
            </p:cNvPr>
            <p:cNvSpPr>
              <a:spLocks noChangeArrowheads="1"/>
            </p:cNvSpPr>
            <p:nvPr/>
          </p:nvSpPr>
          <p:spPr bwMode="auto">
            <a:xfrm rot="-5303060">
              <a:off x="5292" y="1972"/>
              <a:ext cx="2" cy="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76" name="Oval 452">
              <a:extLst>
                <a:ext uri="{FF2B5EF4-FFF2-40B4-BE49-F238E27FC236}">
                  <a16:creationId xmlns:a16="http://schemas.microsoft.com/office/drawing/2014/main" id="{F3C9274F-8D06-482B-AB5E-3CECC65C5F1A}"/>
                </a:ext>
              </a:extLst>
            </p:cNvPr>
            <p:cNvSpPr>
              <a:spLocks noChangeArrowheads="1"/>
            </p:cNvSpPr>
            <p:nvPr/>
          </p:nvSpPr>
          <p:spPr bwMode="auto">
            <a:xfrm rot="-5303060">
              <a:off x="5283" y="1968"/>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77" name="Oval 453">
              <a:extLst>
                <a:ext uri="{FF2B5EF4-FFF2-40B4-BE49-F238E27FC236}">
                  <a16:creationId xmlns:a16="http://schemas.microsoft.com/office/drawing/2014/main" id="{17FCC393-1643-48B9-8C4D-C06BC330701B}"/>
                </a:ext>
              </a:extLst>
            </p:cNvPr>
            <p:cNvSpPr>
              <a:spLocks noChangeArrowheads="1"/>
            </p:cNvSpPr>
            <p:nvPr/>
          </p:nvSpPr>
          <p:spPr bwMode="auto">
            <a:xfrm rot="-5303060">
              <a:off x="5292" y="1960"/>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78" name="Oval 454">
              <a:extLst>
                <a:ext uri="{FF2B5EF4-FFF2-40B4-BE49-F238E27FC236}">
                  <a16:creationId xmlns:a16="http://schemas.microsoft.com/office/drawing/2014/main" id="{5FFCAA42-25CB-4427-B601-E87B1E8C8854}"/>
                </a:ext>
              </a:extLst>
            </p:cNvPr>
            <p:cNvSpPr>
              <a:spLocks noChangeArrowheads="1"/>
            </p:cNvSpPr>
            <p:nvPr/>
          </p:nvSpPr>
          <p:spPr bwMode="auto">
            <a:xfrm rot="-5303060">
              <a:off x="5226" y="1955"/>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79" name="Oval 455">
              <a:extLst>
                <a:ext uri="{FF2B5EF4-FFF2-40B4-BE49-F238E27FC236}">
                  <a16:creationId xmlns:a16="http://schemas.microsoft.com/office/drawing/2014/main" id="{109127E5-89BE-48FE-AD4C-E3D49A04C9EF}"/>
                </a:ext>
              </a:extLst>
            </p:cNvPr>
            <p:cNvSpPr>
              <a:spLocks noChangeArrowheads="1"/>
            </p:cNvSpPr>
            <p:nvPr/>
          </p:nvSpPr>
          <p:spPr bwMode="auto">
            <a:xfrm rot="-5303060">
              <a:off x="5310" y="1948"/>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0" name="Oval 456">
              <a:extLst>
                <a:ext uri="{FF2B5EF4-FFF2-40B4-BE49-F238E27FC236}">
                  <a16:creationId xmlns:a16="http://schemas.microsoft.com/office/drawing/2014/main" id="{6E82C82B-DE22-4F92-83E9-01A324556B27}"/>
                </a:ext>
              </a:extLst>
            </p:cNvPr>
            <p:cNvSpPr>
              <a:spLocks noChangeArrowheads="1"/>
            </p:cNvSpPr>
            <p:nvPr/>
          </p:nvSpPr>
          <p:spPr bwMode="auto">
            <a:xfrm rot="-5303060">
              <a:off x="5310" y="1942"/>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1" name="Oval 457">
              <a:extLst>
                <a:ext uri="{FF2B5EF4-FFF2-40B4-BE49-F238E27FC236}">
                  <a16:creationId xmlns:a16="http://schemas.microsoft.com/office/drawing/2014/main" id="{25CFA6ED-4F27-445F-B86E-489E4C32F0DB}"/>
                </a:ext>
              </a:extLst>
            </p:cNvPr>
            <p:cNvSpPr>
              <a:spLocks noChangeArrowheads="1"/>
            </p:cNvSpPr>
            <p:nvPr/>
          </p:nvSpPr>
          <p:spPr bwMode="auto">
            <a:xfrm rot="-5303060">
              <a:off x="5318" y="1941"/>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2" name="Oval 458">
              <a:extLst>
                <a:ext uri="{FF2B5EF4-FFF2-40B4-BE49-F238E27FC236}">
                  <a16:creationId xmlns:a16="http://schemas.microsoft.com/office/drawing/2014/main" id="{462B2571-09CC-48C6-8C34-E0A153CDC62D}"/>
                </a:ext>
              </a:extLst>
            </p:cNvPr>
            <p:cNvSpPr>
              <a:spLocks noChangeArrowheads="1"/>
            </p:cNvSpPr>
            <p:nvPr/>
          </p:nvSpPr>
          <p:spPr bwMode="auto">
            <a:xfrm rot="-5303060">
              <a:off x="5219" y="1950"/>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3" name="Oval 459">
              <a:extLst>
                <a:ext uri="{FF2B5EF4-FFF2-40B4-BE49-F238E27FC236}">
                  <a16:creationId xmlns:a16="http://schemas.microsoft.com/office/drawing/2014/main" id="{66C8AD9F-890C-432C-8AA6-812CC5B17A0F}"/>
                </a:ext>
              </a:extLst>
            </p:cNvPr>
            <p:cNvSpPr>
              <a:spLocks noChangeArrowheads="1"/>
            </p:cNvSpPr>
            <p:nvPr/>
          </p:nvSpPr>
          <p:spPr bwMode="auto">
            <a:xfrm rot="-5303060">
              <a:off x="5174" y="1955"/>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4" name="Oval 460">
              <a:extLst>
                <a:ext uri="{FF2B5EF4-FFF2-40B4-BE49-F238E27FC236}">
                  <a16:creationId xmlns:a16="http://schemas.microsoft.com/office/drawing/2014/main" id="{20D2A1F1-24F2-4952-87B4-DCBBF3AFCE90}"/>
                </a:ext>
              </a:extLst>
            </p:cNvPr>
            <p:cNvSpPr>
              <a:spLocks noChangeArrowheads="1"/>
            </p:cNvSpPr>
            <p:nvPr/>
          </p:nvSpPr>
          <p:spPr bwMode="auto">
            <a:xfrm rot="-5303060">
              <a:off x="5185" y="1959"/>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5" name="Oval 461">
              <a:extLst>
                <a:ext uri="{FF2B5EF4-FFF2-40B4-BE49-F238E27FC236}">
                  <a16:creationId xmlns:a16="http://schemas.microsoft.com/office/drawing/2014/main" id="{61FB9EFC-C17D-452E-B705-0876457EACC5}"/>
                </a:ext>
              </a:extLst>
            </p:cNvPr>
            <p:cNvSpPr>
              <a:spLocks noChangeArrowheads="1"/>
            </p:cNvSpPr>
            <p:nvPr/>
          </p:nvSpPr>
          <p:spPr bwMode="auto">
            <a:xfrm rot="-5303060">
              <a:off x="5177" y="1961"/>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6" name="Oval 462">
              <a:extLst>
                <a:ext uri="{FF2B5EF4-FFF2-40B4-BE49-F238E27FC236}">
                  <a16:creationId xmlns:a16="http://schemas.microsoft.com/office/drawing/2014/main" id="{993CE7CF-0CA7-4A8D-AD43-68DC990B16A9}"/>
                </a:ext>
              </a:extLst>
            </p:cNvPr>
            <p:cNvSpPr>
              <a:spLocks noChangeArrowheads="1"/>
            </p:cNvSpPr>
            <p:nvPr/>
          </p:nvSpPr>
          <p:spPr bwMode="auto">
            <a:xfrm rot="-5303060">
              <a:off x="5209" y="1976"/>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7" name="Oval 463">
              <a:extLst>
                <a:ext uri="{FF2B5EF4-FFF2-40B4-BE49-F238E27FC236}">
                  <a16:creationId xmlns:a16="http://schemas.microsoft.com/office/drawing/2014/main" id="{6F83D82E-B55D-4DEB-AB62-0E7C568703D3}"/>
                </a:ext>
              </a:extLst>
            </p:cNvPr>
            <p:cNvSpPr>
              <a:spLocks noChangeArrowheads="1"/>
            </p:cNvSpPr>
            <p:nvPr/>
          </p:nvSpPr>
          <p:spPr bwMode="auto">
            <a:xfrm rot="-5303060">
              <a:off x="5217" y="1986"/>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8" name="Oval 464">
              <a:extLst>
                <a:ext uri="{FF2B5EF4-FFF2-40B4-BE49-F238E27FC236}">
                  <a16:creationId xmlns:a16="http://schemas.microsoft.com/office/drawing/2014/main" id="{11333575-099D-4A93-89E4-2A41BE2EFFA4}"/>
                </a:ext>
              </a:extLst>
            </p:cNvPr>
            <p:cNvSpPr>
              <a:spLocks noChangeArrowheads="1"/>
            </p:cNvSpPr>
            <p:nvPr/>
          </p:nvSpPr>
          <p:spPr bwMode="auto">
            <a:xfrm rot="-5303060">
              <a:off x="5209" y="1982"/>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89" name="Oval 465">
              <a:extLst>
                <a:ext uri="{FF2B5EF4-FFF2-40B4-BE49-F238E27FC236}">
                  <a16:creationId xmlns:a16="http://schemas.microsoft.com/office/drawing/2014/main" id="{D63C43C4-56C7-44CE-B0BA-D1878767EB77}"/>
                </a:ext>
              </a:extLst>
            </p:cNvPr>
            <p:cNvSpPr>
              <a:spLocks noChangeArrowheads="1"/>
            </p:cNvSpPr>
            <p:nvPr/>
          </p:nvSpPr>
          <p:spPr bwMode="auto">
            <a:xfrm rot="-5303060">
              <a:off x="5292" y="1966"/>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90" name="Oval 466">
              <a:extLst>
                <a:ext uri="{FF2B5EF4-FFF2-40B4-BE49-F238E27FC236}">
                  <a16:creationId xmlns:a16="http://schemas.microsoft.com/office/drawing/2014/main" id="{F88D9B75-AEC7-4741-AB31-0CDAD4B4CAAF}"/>
                </a:ext>
              </a:extLst>
            </p:cNvPr>
            <p:cNvSpPr>
              <a:spLocks noChangeArrowheads="1"/>
            </p:cNvSpPr>
            <p:nvPr/>
          </p:nvSpPr>
          <p:spPr bwMode="auto">
            <a:xfrm rot="-5303060">
              <a:off x="5217" y="1980"/>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191" name="Oval 467">
              <a:extLst>
                <a:ext uri="{FF2B5EF4-FFF2-40B4-BE49-F238E27FC236}">
                  <a16:creationId xmlns:a16="http://schemas.microsoft.com/office/drawing/2014/main" id="{4C8B63AA-66E3-48B1-BD62-048BDA00CFF9}"/>
                </a:ext>
              </a:extLst>
            </p:cNvPr>
            <p:cNvSpPr>
              <a:spLocks noChangeArrowheads="1"/>
            </p:cNvSpPr>
            <p:nvPr/>
          </p:nvSpPr>
          <p:spPr bwMode="auto">
            <a:xfrm rot="4380000">
              <a:off x="4795" y="3278"/>
              <a:ext cx="243" cy="41"/>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2" name="Oval 468">
              <a:extLst>
                <a:ext uri="{FF2B5EF4-FFF2-40B4-BE49-F238E27FC236}">
                  <a16:creationId xmlns:a16="http://schemas.microsoft.com/office/drawing/2014/main" id="{8E72AF7C-AF01-4585-BC7E-D78E6FB13619}"/>
                </a:ext>
              </a:extLst>
            </p:cNvPr>
            <p:cNvSpPr>
              <a:spLocks noChangeArrowheads="1"/>
            </p:cNvSpPr>
            <p:nvPr/>
          </p:nvSpPr>
          <p:spPr bwMode="auto">
            <a:xfrm rot="4380000">
              <a:off x="4894" y="3279"/>
              <a:ext cx="45" cy="37"/>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3" name="Freeform 469">
              <a:extLst>
                <a:ext uri="{FF2B5EF4-FFF2-40B4-BE49-F238E27FC236}">
                  <a16:creationId xmlns:a16="http://schemas.microsoft.com/office/drawing/2014/main" id="{9CE34D3C-9CD0-4764-AA34-277C83D61C40}"/>
                </a:ext>
              </a:extLst>
            </p:cNvPr>
            <p:cNvSpPr>
              <a:spLocks/>
            </p:cNvSpPr>
            <p:nvPr/>
          </p:nvSpPr>
          <p:spPr bwMode="auto">
            <a:xfrm rot="-5303060">
              <a:off x="4959" y="3086"/>
              <a:ext cx="192" cy="30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4" name="Freeform 470">
              <a:extLst>
                <a:ext uri="{FF2B5EF4-FFF2-40B4-BE49-F238E27FC236}">
                  <a16:creationId xmlns:a16="http://schemas.microsoft.com/office/drawing/2014/main" id="{F07B0F10-139F-4F1A-AB30-F0F026D0D407}"/>
                </a:ext>
              </a:extLst>
            </p:cNvPr>
            <p:cNvSpPr>
              <a:spLocks/>
            </p:cNvSpPr>
            <p:nvPr/>
          </p:nvSpPr>
          <p:spPr bwMode="auto">
            <a:xfrm rot="-5303060">
              <a:off x="5012" y="3138"/>
              <a:ext cx="67" cy="133"/>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5" name="Freeform 471">
              <a:extLst>
                <a:ext uri="{FF2B5EF4-FFF2-40B4-BE49-F238E27FC236}">
                  <a16:creationId xmlns:a16="http://schemas.microsoft.com/office/drawing/2014/main" id="{E2AEC93D-2BD8-4261-B8BC-5B3C3374BEE8}"/>
                </a:ext>
              </a:extLst>
            </p:cNvPr>
            <p:cNvSpPr>
              <a:spLocks/>
            </p:cNvSpPr>
            <p:nvPr/>
          </p:nvSpPr>
          <p:spPr bwMode="auto">
            <a:xfrm rot="-5303060">
              <a:off x="5088" y="3250"/>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6" name="Freeform 472">
              <a:extLst>
                <a:ext uri="{FF2B5EF4-FFF2-40B4-BE49-F238E27FC236}">
                  <a16:creationId xmlns:a16="http://schemas.microsoft.com/office/drawing/2014/main" id="{5D7C5847-A8B8-42AE-991A-EAEE8205907D}"/>
                </a:ext>
              </a:extLst>
            </p:cNvPr>
            <p:cNvSpPr>
              <a:spLocks/>
            </p:cNvSpPr>
            <p:nvPr/>
          </p:nvSpPr>
          <p:spPr bwMode="auto">
            <a:xfrm rot="-5303060">
              <a:off x="5013" y="3265"/>
              <a:ext cx="22" cy="2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7" name="Freeform 473">
              <a:extLst>
                <a:ext uri="{FF2B5EF4-FFF2-40B4-BE49-F238E27FC236}">
                  <a16:creationId xmlns:a16="http://schemas.microsoft.com/office/drawing/2014/main" id="{56DBEBD3-F6A3-4920-AC1E-1410A5E029C0}"/>
                </a:ext>
              </a:extLst>
            </p:cNvPr>
            <p:cNvSpPr>
              <a:spLocks/>
            </p:cNvSpPr>
            <p:nvPr/>
          </p:nvSpPr>
          <p:spPr bwMode="auto">
            <a:xfrm rot="-4110754">
              <a:off x="5114" y="3230"/>
              <a:ext cx="22"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8" name="Freeform 474">
              <a:extLst>
                <a:ext uri="{FF2B5EF4-FFF2-40B4-BE49-F238E27FC236}">
                  <a16:creationId xmlns:a16="http://schemas.microsoft.com/office/drawing/2014/main" id="{0AD0D549-E908-4618-B78B-43384EE0BEA7}"/>
                </a:ext>
              </a:extLst>
            </p:cNvPr>
            <p:cNvSpPr>
              <a:spLocks/>
            </p:cNvSpPr>
            <p:nvPr/>
          </p:nvSpPr>
          <p:spPr bwMode="auto">
            <a:xfrm rot="-6737415">
              <a:off x="5024" y="3240"/>
              <a:ext cx="21" cy="27"/>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199" name="Freeform 475">
              <a:extLst>
                <a:ext uri="{FF2B5EF4-FFF2-40B4-BE49-F238E27FC236}">
                  <a16:creationId xmlns:a16="http://schemas.microsoft.com/office/drawing/2014/main" id="{11E0FD66-D066-404E-A980-4EC65E66D39E}"/>
                </a:ext>
              </a:extLst>
            </p:cNvPr>
            <p:cNvSpPr>
              <a:spLocks/>
            </p:cNvSpPr>
            <p:nvPr/>
          </p:nvSpPr>
          <p:spPr bwMode="auto">
            <a:xfrm rot="-6737415">
              <a:off x="4977" y="3244"/>
              <a:ext cx="21" cy="3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00" name="Oval 476">
              <a:extLst>
                <a:ext uri="{FF2B5EF4-FFF2-40B4-BE49-F238E27FC236}">
                  <a16:creationId xmlns:a16="http://schemas.microsoft.com/office/drawing/2014/main" id="{A746846D-D8FC-4AA2-A183-35719AFC6B15}"/>
                </a:ext>
              </a:extLst>
            </p:cNvPr>
            <p:cNvSpPr>
              <a:spLocks noChangeArrowheads="1"/>
            </p:cNvSpPr>
            <p:nvPr/>
          </p:nvSpPr>
          <p:spPr bwMode="auto">
            <a:xfrm rot="-5303060">
              <a:off x="5100" y="3268"/>
              <a:ext cx="2" cy="7"/>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01" name="Oval 477">
              <a:extLst>
                <a:ext uri="{FF2B5EF4-FFF2-40B4-BE49-F238E27FC236}">
                  <a16:creationId xmlns:a16="http://schemas.microsoft.com/office/drawing/2014/main" id="{541D7A14-ADC2-47B2-92BB-A7B50DA30D97}"/>
                </a:ext>
              </a:extLst>
            </p:cNvPr>
            <p:cNvSpPr>
              <a:spLocks noChangeArrowheads="1"/>
            </p:cNvSpPr>
            <p:nvPr/>
          </p:nvSpPr>
          <p:spPr bwMode="auto">
            <a:xfrm rot="-5303060">
              <a:off x="5092" y="3264"/>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2" name="Oval 478">
              <a:extLst>
                <a:ext uri="{FF2B5EF4-FFF2-40B4-BE49-F238E27FC236}">
                  <a16:creationId xmlns:a16="http://schemas.microsoft.com/office/drawing/2014/main" id="{E95944DC-5FB2-4C69-8042-67BF5CAF86BB}"/>
                </a:ext>
              </a:extLst>
            </p:cNvPr>
            <p:cNvSpPr>
              <a:spLocks noChangeArrowheads="1"/>
            </p:cNvSpPr>
            <p:nvPr/>
          </p:nvSpPr>
          <p:spPr bwMode="auto">
            <a:xfrm rot="-5303060">
              <a:off x="5100" y="3256"/>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3" name="Oval 479">
              <a:extLst>
                <a:ext uri="{FF2B5EF4-FFF2-40B4-BE49-F238E27FC236}">
                  <a16:creationId xmlns:a16="http://schemas.microsoft.com/office/drawing/2014/main" id="{BD70C179-90AE-4076-B62A-0205F78ECA06}"/>
                </a:ext>
              </a:extLst>
            </p:cNvPr>
            <p:cNvSpPr>
              <a:spLocks noChangeArrowheads="1"/>
            </p:cNvSpPr>
            <p:nvPr/>
          </p:nvSpPr>
          <p:spPr bwMode="auto">
            <a:xfrm rot="-5303060">
              <a:off x="5034" y="3251"/>
              <a:ext cx="3" cy="10"/>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4" name="Oval 480">
              <a:extLst>
                <a:ext uri="{FF2B5EF4-FFF2-40B4-BE49-F238E27FC236}">
                  <a16:creationId xmlns:a16="http://schemas.microsoft.com/office/drawing/2014/main" id="{25C8CDD1-9532-4A73-8CF1-474480465C44}"/>
                </a:ext>
              </a:extLst>
            </p:cNvPr>
            <p:cNvSpPr>
              <a:spLocks noChangeArrowheads="1"/>
            </p:cNvSpPr>
            <p:nvPr/>
          </p:nvSpPr>
          <p:spPr bwMode="auto">
            <a:xfrm rot="-5303060">
              <a:off x="5118" y="3244"/>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5" name="Oval 481">
              <a:extLst>
                <a:ext uri="{FF2B5EF4-FFF2-40B4-BE49-F238E27FC236}">
                  <a16:creationId xmlns:a16="http://schemas.microsoft.com/office/drawing/2014/main" id="{1429B636-87BC-4296-9D10-C1889D8628D8}"/>
                </a:ext>
              </a:extLst>
            </p:cNvPr>
            <p:cNvSpPr>
              <a:spLocks noChangeArrowheads="1"/>
            </p:cNvSpPr>
            <p:nvPr/>
          </p:nvSpPr>
          <p:spPr bwMode="auto">
            <a:xfrm rot="-5303060">
              <a:off x="5118" y="3238"/>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6" name="Oval 482">
              <a:extLst>
                <a:ext uri="{FF2B5EF4-FFF2-40B4-BE49-F238E27FC236}">
                  <a16:creationId xmlns:a16="http://schemas.microsoft.com/office/drawing/2014/main" id="{001661C3-64D4-4CB6-ADFF-9AF9BF5AD8BC}"/>
                </a:ext>
              </a:extLst>
            </p:cNvPr>
            <p:cNvSpPr>
              <a:spLocks noChangeArrowheads="1"/>
            </p:cNvSpPr>
            <p:nvPr/>
          </p:nvSpPr>
          <p:spPr bwMode="auto">
            <a:xfrm rot="-5303060">
              <a:off x="5126" y="3237"/>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7" name="Oval 483">
              <a:extLst>
                <a:ext uri="{FF2B5EF4-FFF2-40B4-BE49-F238E27FC236}">
                  <a16:creationId xmlns:a16="http://schemas.microsoft.com/office/drawing/2014/main" id="{571BD11D-AC77-49B8-A274-755ADD25340F}"/>
                </a:ext>
              </a:extLst>
            </p:cNvPr>
            <p:cNvSpPr>
              <a:spLocks noChangeArrowheads="1"/>
            </p:cNvSpPr>
            <p:nvPr/>
          </p:nvSpPr>
          <p:spPr bwMode="auto">
            <a:xfrm rot="-5303060">
              <a:off x="5028" y="3245"/>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8" name="Oval 484">
              <a:extLst>
                <a:ext uri="{FF2B5EF4-FFF2-40B4-BE49-F238E27FC236}">
                  <a16:creationId xmlns:a16="http://schemas.microsoft.com/office/drawing/2014/main" id="{B339D76E-614A-4D90-9661-395DFAFA7152}"/>
                </a:ext>
              </a:extLst>
            </p:cNvPr>
            <p:cNvSpPr>
              <a:spLocks noChangeArrowheads="1"/>
            </p:cNvSpPr>
            <p:nvPr/>
          </p:nvSpPr>
          <p:spPr bwMode="auto">
            <a:xfrm rot="-5303060">
              <a:off x="4982" y="3252"/>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09" name="Oval 485">
              <a:extLst>
                <a:ext uri="{FF2B5EF4-FFF2-40B4-BE49-F238E27FC236}">
                  <a16:creationId xmlns:a16="http://schemas.microsoft.com/office/drawing/2014/main" id="{14E947C7-BA32-4E5A-817B-582CE42484F6}"/>
                </a:ext>
              </a:extLst>
            </p:cNvPr>
            <p:cNvSpPr>
              <a:spLocks noChangeArrowheads="1"/>
            </p:cNvSpPr>
            <p:nvPr/>
          </p:nvSpPr>
          <p:spPr bwMode="auto">
            <a:xfrm rot="-5303060">
              <a:off x="4993" y="3255"/>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0" name="Oval 486">
              <a:extLst>
                <a:ext uri="{FF2B5EF4-FFF2-40B4-BE49-F238E27FC236}">
                  <a16:creationId xmlns:a16="http://schemas.microsoft.com/office/drawing/2014/main" id="{C51D7FBF-19BC-4565-B4FE-8D5037A9B1AA}"/>
                </a:ext>
              </a:extLst>
            </p:cNvPr>
            <p:cNvSpPr>
              <a:spLocks noChangeArrowheads="1"/>
            </p:cNvSpPr>
            <p:nvPr/>
          </p:nvSpPr>
          <p:spPr bwMode="auto">
            <a:xfrm rot="-5303060">
              <a:off x="4985" y="3258"/>
              <a:ext cx="3" cy="8"/>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1" name="Oval 487">
              <a:extLst>
                <a:ext uri="{FF2B5EF4-FFF2-40B4-BE49-F238E27FC236}">
                  <a16:creationId xmlns:a16="http://schemas.microsoft.com/office/drawing/2014/main" id="{92C9DADE-BC02-4705-B9FF-0388358806F5}"/>
                </a:ext>
              </a:extLst>
            </p:cNvPr>
            <p:cNvSpPr>
              <a:spLocks noChangeArrowheads="1"/>
            </p:cNvSpPr>
            <p:nvPr/>
          </p:nvSpPr>
          <p:spPr bwMode="auto">
            <a:xfrm rot="-5303060">
              <a:off x="5017" y="3272"/>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2" name="Oval 488">
              <a:extLst>
                <a:ext uri="{FF2B5EF4-FFF2-40B4-BE49-F238E27FC236}">
                  <a16:creationId xmlns:a16="http://schemas.microsoft.com/office/drawing/2014/main" id="{98DB8252-4A2A-45BA-BD3E-957BBD2A37A1}"/>
                </a:ext>
              </a:extLst>
            </p:cNvPr>
            <p:cNvSpPr>
              <a:spLocks noChangeArrowheads="1"/>
            </p:cNvSpPr>
            <p:nvPr/>
          </p:nvSpPr>
          <p:spPr bwMode="auto">
            <a:xfrm rot="-5303060">
              <a:off x="5025" y="3282"/>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3" name="Oval 489">
              <a:extLst>
                <a:ext uri="{FF2B5EF4-FFF2-40B4-BE49-F238E27FC236}">
                  <a16:creationId xmlns:a16="http://schemas.microsoft.com/office/drawing/2014/main" id="{A8948AAF-035D-485D-9674-9303EB20077D}"/>
                </a:ext>
              </a:extLst>
            </p:cNvPr>
            <p:cNvSpPr>
              <a:spLocks noChangeArrowheads="1"/>
            </p:cNvSpPr>
            <p:nvPr/>
          </p:nvSpPr>
          <p:spPr bwMode="auto">
            <a:xfrm rot="-5303060">
              <a:off x="5017" y="3278"/>
              <a:ext cx="3" cy="9"/>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4" name="Oval 490">
              <a:extLst>
                <a:ext uri="{FF2B5EF4-FFF2-40B4-BE49-F238E27FC236}">
                  <a16:creationId xmlns:a16="http://schemas.microsoft.com/office/drawing/2014/main" id="{20F3DACA-5788-415A-8D9D-8B8C42573C61}"/>
                </a:ext>
              </a:extLst>
            </p:cNvPr>
            <p:cNvSpPr>
              <a:spLocks noChangeArrowheads="1"/>
            </p:cNvSpPr>
            <p:nvPr/>
          </p:nvSpPr>
          <p:spPr bwMode="auto">
            <a:xfrm rot="-5303060">
              <a:off x="5100" y="3262"/>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5" name="Oval 491">
              <a:extLst>
                <a:ext uri="{FF2B5EF4-FFF2-40B4-BE49-F238E27FC236}">
                  <a16:creationId xmlns:a16="http://schemas.microsoft.com/office/drawing/2014/main" id="{6B376853-FCD1-460C-B977-8945BABA5438}"/>
                </a:ext>
              </a:extLst>
            </p:cNvPr>
            <p:cNvSpPr>
              <a:spLocks noChangeArrowheads="1"/>
            </p:cNvSpPr>
            <p:nvPr/>
          </p:nvSpPr>
          <p:spPr bwMode="auto">
            <a:xfrm rot="-5303060">
              <a:off x="5025" y="3276"/>
              <a:ext cx="3" cy="7"/>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8216" name="Oval 492">
              <a:extLst>
                <a:ext uri="{FF2B5EF4-FFF2-40B4-BE49-F238E27FC236}">
                  <a16:creationId xmlns:a16="http://schemas.microsoft.com/office/drawing/2014/main" id="{B9C5B661-3E13-4D5A-8340-C0C9E67EF419}"/>
                </a:ext>
              </a:extLst>
            </p:cNvPr>
            <p:cNvSpPr>
              <a:spLocks noChangeAspect="1" noChangeArrowheads="1"/>
            </p:cNvSpPr>
            <p:nvPr/>
          </p:nvSpPr>
          <p:spPr bwMode="auto">
            <a:xfrm>
              <a:off x="4357" y="3239"/>
              <a:ext cx="436" cy="304"/>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17" name="Oval 493">
              <a:extLst>
                <a:ext uri="{FF2B5EF4-FFF2-40B4-BE49-F238E27FC236}">
                  <a16:creationId xmlns:a16="http://schemas.microsoft.com/office/drawing/2014/main" id="{5DA57A48-2E5A-4638-9103-7CB4E6AEA2B9}"/>
                </a:ext>
              </a:extLst>
            </p:cNvPr>
            <p:cNvSpPr>
              <a:spLocks noChangeAspect="1" noChangeArrowheads="1"/>
            </p:cNvSpPr>
            <p:nvPr/>
          </p:nvSpPr>
          <p:spPr bwMode="auto">
            <a:xfrm>
              <a:off x="4510" y="3481"/>
              <a:ext cx="200" cy="96"/>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18" name="Oval 494">
              <a:extLst>
                <a:ext uri="{FF2B5EF4-FFF2-40B4-BE49-F238E27FC236}">
                  <a16:creationId xmlns:a16="http://schemas.microsoft.com/office/drawing/2014/main" id="{6432FC86-157E-41EB-9361-0A368AAE01E7}"/>
                </a:ext>
              </a:extLst>
            </p:cNvPr>
            <p:cNvSpPr>
              <a:spLocks noChangeArrowheads="1"/>
            </p:cNvSpPr>
            <p:nvPr/>
          </p:nvSpPr>
          <p:spPr bwMode="auto">
            <a:xfrm>
              <a:off x="5675" y="2826"/>
              <a:ext cx="302" cy="84"/>
            </a:xfrm>
            <a:prstGeom prst="ellipse">
              <a:avLst/>
            </a:prstGeom>
            <a:solidFill>
              <a:srgbClr val="33CC33"/>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19" name="Oval 495">
              <a:extLst>
                <a:ext uri="{FF2B5EF4-FFF2-40B4-BE49-F238E27FC236}">
                  <a16:creationId xmlns:a16="http://schemas.microsoft.com/office/drawing/2014/main" id="{853B7D76-FC93-4D70-8694-6648D666A396}"/>
                </a:ext>
              </a:extLst>
            </p:cNvPr>
            <p:cNvSpPr>
              <a:spLocks noChangeArrowheads="1"/>
            </p:cNvSpPr>
            <p:nvPr/>
          </p:nvSpPr>
          <p:spPr bwMode="auto">
            <a:xfrm>
              <a:off x="5811" y="2849"/>
              <a:ext cx="59" cy="3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20" name="Oval 496">
              <a:extLst>
                <a:ext uri="{FF2B5EF4-FFF2-40B4-BE49-F238E27FC236}">
                  <a16:creationId xmlns:a16="http://schemas.microsoft.com/office/drawing/2014/main" id="{A8723826-4D93-49A1-926A-C417C61DC6DD}"/>
                </a:ext>
              </a:extLst>
            </p:cNvPr>
            <p:cNvSpPr>
              <a:spLocks noChangeArrowheads="1"/>
            </p:cNvSpPr>
            <p:nvPr/>
          </p:nvSpPr>
          <p:spPr bwMode="auto">
            <a:xfrm>
              <a:off x="4115" y="2431"/>
              <a:ext cx="302" cy="84"/>
            </a:xfrm>
            <a:prstGeom prst="ellipse">
              <a:avLst/>
            </a:prstGeom>
            <a:solidFill>
              <a:srgbClr val="33CC33"/>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221" name="Oval 497">
              <a:extLst>
                <a:ext uri="{FF2B5EF4-FFF2-40B4-BE49-F238E27FC236}">
                  <a16:creationId xmlns:a16="http://schemas.microsoft.com/office/drawing/2014/main" id="{2C5019F5-A20A-4A48-A0E5-DC053B4D16D0}"/>
                </a:ext>
              </a:extLst>
            </p:cNvPr>
            <p:cNvSpPr>
              <a:spLocks noChangeArrowheads="1"/>
            </p:cNvSpPr>
            <p:nvPr/>
          </p:nvSpPr>
          <p:spPr bwMode="auto">
            <a:xfrm>
              <a:off x="4251" y="2454"/>
              <a:ext cx="59" cy="39"/>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7727" name="Oval 499">
            <a:extLst>
              <a:ext uri="{FF2B5EF4-FFF2-40B4-BE49-F238E27FC236}">
                <a16:creationId xmlns:a16="http://schemas.microsoft.com/office/drawing/2014/main" id="{12D217E4-6C16-4B76-8ABC-87D468A63632}"/>
              </a:ext>
            </a:extLst>
          </p:cNvPr>
          <p:cNvSpPr>
            <a:spLocks noChangeArrowheads="1"/>
          </p:cNvSpPr>
          <p:nvPr/>
        </p:nvSpPr>
        <p:spPr bwMode="auto">
          <a:xfrm rot="4380000">
            <a:off x="1203732" y="5753723"/>
            <a:ext cx="81465" cy="6698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8" name="Freeform 500">
            <a:extLst>
              <a:ext uri="{FF2B5EF4-FFF2-40B4-BE49-F238E27FC236}">
                <a16:creationId xmlns:a16="http://schemas.microsoft.com/office/drawing/2014/main" id="{2018D8D6-78F0-4F74-99E2-2A8F539349A9}"/>
              </a:ext>
            </a:extLst>
          </p:cNvPr>
          <p:cNvSpPr>
            <a:spLocks/>
          </p:cNvSpPr>
          <p:nvPr/>
        </p:nvSpPr>
        <p:spPr bwMode="auto">
          <a:xfrm rot="16296940">
            <a:off x="1322308" y="5405238"/>
            <a:ext cx="347580" cy="552144"/>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29" name="Freeform 501">
            <a:extLst>
              <a:ext uri="{FF2B5EF4-FFF2-40B4-BE49-F238E27FC236}">
                <a16:creationId xmlns:a16="http://schemas.microsoft.com/office/drawing/2014/main" id="{5122CE34-4627-40C9-AD90-7A030745EB27}"/>
              </a:ext>
            </a:extLst>
          </p:cNvPr>
          <p:cNvSpPr>
            <a:spLocks/>
          </p:cNvSpPr>
          <p:nvPr/>
        </p:nvSpPr>
        <p:spPr bwMode="auto">
          <a:xfrm rot="16296940">
            <a:off x="1417350" y="5498470"/>
            <a:ext cx="121291" cy="240771"/>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0" name="Freeform 502">
            <a:extLst>
              <a:ext uri="{FF2B5EF4-FFF2-40B4-BE49-F238E27FC236}">
                <a16:creationId xmlns:a16="http://schemas.microsoft.com/office/drawing/2014/main" id="{0851177D-6125-49DB-BE94-3E9F6C607C85}"/>
              </a:ext>
            </a:extLst>
          </p:cNvPr>
          <p:cNvSpPr>
            <a:spLocks/>
          </p:cNvSpPr>
          <p:nvPr/>
        </p:nvSpPr>
        <p:spPr bwMode="auto">
          <a:xfrm rot="16296940">
            <a:off x="1554933" y="5703035"/>
            <a:ext cx="39827" cy="5068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1" name="Freeform 503">
            <a:extLst>
              <a:ext uri="{FF2B5EF4-FFF2-40B4-BE49-F238E27FC236}">
                <a16:creationId xmlns:a16="http://schemas.microsoft.com/office/drawing/2014/main" id="{917291EE-0F41-42DE-9CF4-A0C66B3694E2}"/>
              </a:ext>
            </a:extLst>
          </p:cNvPr>
          <p:cNvSpPr>
            <a:spLocks/>
          </p:cNvSpPr>
          <p:nvPr/>
        </p:nvSpPr>
        <p:spPr bwMode="auto">
          <a:xfrm rot="16296940">
            <a:off x="1420065" y="5729284"/>
            <a:ext cx="39827" cy="5250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2" name="Freeform 504">
            <a:extLst>
              <a:ext uri="{FF2B5EF4-FFF2-40B4-BE49-F238E27FC236}">
                <a16:creationId xmlns:a16="http://schemas.microsoft.com/office/drawing/2014/main" id="{1351549E-BBA3-4518-9295-2514A109C67A}"/>
              </a:ext>
            </a:extLst>
          </p:cNvPr>
          <p:cNvSpPr>
            <a:spLocks/>
          </p:cNvSpPr>
          <p:nvPr/>
        </p:nvSpPr>
        <p:spPr bwMode="auto">
          <a:xfrm rot="17489246">
            <a:off x="1602907" y="5665923"/>
            <a:ext cx="39827" cy="4887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3" name="Freeform 505">
            <a:extLst>
              <a:ext uri="{FF2B5EF4-FFF2-40B4-BE49-F238E27FC236}">
                <a16:creationId xmlns:a16="http://schemas.microsoft.com/office/drawing/2014/main" id="{3C4555AF-1CA9-40A6-A709-02F9BBC36BC1}"/>
              </a:ext>
            </a:extLst>
          </p:cNvPr>
          <p:cNvSpPr>
            <a:spLocks/>
          </p:cNvSpPr>
          <p:nvPr/>
        </p:nvSpPr>
        <p:spPr bwMode="auto">
          <a:xfrm rot="14862585">
            <a:off x="1440883" y="5683121"/>
            <a:ext cx="38017" cy="4887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4" name="Freeform 506">
            <a:extLst>
              <a:ext uri="{FF2B5EF4-FFF2-40B4-BE49-F238E27FC236}">
                <a16:creationId xmlns:a16="http://schemas.microsoft.com/office/drawing/2014/main" id="{5F915F37-3EEC-480D-9EDE-0F59063C38D0}"/>
              </a:ext>
            </a:extLst>
          </p:cNvPr>
          <p:cNvSpPr>
            <a:spLocks/>
          </p:cNvSpPr>
          <p:nvPr/>
        </p:nvSpPr>
        <p:spPr bwMode="auto">
          <a:xfrm rot="14862585">
            <a:off x="1356705" y="5689458"/>
            <a:ext cx="38016" cy="5430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5" name="Oval 507">
            <a:extLst>
              <a:ext uri="{FF2B5EF4-FFF2-40B4-BE49-F238E27FC236}">
                <a16:creationId xmlns:a16="http://schemas.microsoft.com/office/drawing/2014/main" id="{AEBF609A-2F65-4148-8AEB-EAE5EA340B1B}"/>
              </a:ext>
            </a:extLst>
          </p:cNvPr>
          <p:cNvSpPr>
            <a:spLocks noChangeArrowheads="1"/>
          </p:cNvSpPr>
          <p:nvPr/>
        </p:nvSpPr>
        <p:spPr bwMode="auto">
          <a:xfrm rot="16296940">
            <a:off x="1576657" y="5735621"/>
            <a:ext cx="3621" cy="1086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36" name="Oval 508">
            <a:extLst>
              <a:ext uri="{FF2B5EF4-FFF2-40B4-BE49-F238E27FC236}">
                <a16:creationId xmlns:a16="http://schemas.microsoft.com/office/drawing/2014/main" id="{3AF352F9-66D6-452C-BAFE-356CFE62C021}"/>
              </a:ext>
            </a:extLst>
          </p:cNvPr>
          <p:cNvSpPr>
            <a:spLocks noChangeArrowheads="1"/>
          </p:cNvSpPr>
          <p:nvPr/>
        </p:nvSpPr>
        <p:spPr bwMode="auto">
          <a:xfrm rot="16296940">
            <a:off x="1563984" y="5726568"/>
            <a:ext cx="5432"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37" name="Oval 509">
            <a:extLst>
              <a:ext uri="{FF2B5EF4-FFF2-40B4-BE49-F238E27FC236}">
                <a16:creationId xmlns:a16="http://schemas.microsoft.com/office/drawing/2014/main" id="{24F0C453-63B7-407C-A695-76A0C7683CB0}"/>
              </a:ext>
            </a:extLst>
          </p:cNvPr>
          <p:cNvSpPr>
            <a:spLocks noChangeArrowheads="1"/>
          </p:cNvSpPr>
          <p:nvPr/>
        </p:nvSpPr>
        <p:spPr bwMode="auto">
          <a:xfrm rot="16296940">
            <a:off x="1578467" y="5712086"/>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38" name="Oval 510">
            <a:extLst>
              <a:ext uri="{FF2B5EF4-FFF2-40B4-BE49-F238E27FC236}">
                <a16:creationId xmlns:a16="http://schemas.microsoft.com/office/drawing/2014/main" id="{4E8C43CB-5540-41A8-A0AF-0147AD6D93D2}"/>
              </a:ext>
            </a:extLst>
          </p:cNvPr>
          <p:cNvSpPr>
            <a:spLocks noChangeArrowheads="1"/>
          </p:cNvSpPr>
          <p:nvPr/>
        </p:nvSpPr>
        <p:spPr bwMode="auto">
          <a:xfrm rot="16296940">
            <a:off x="1458082" y="5702130"/>
            <a:ext cx="5430" cy="1810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39" name="Oval 511">
            <a:extLst>
              <a:ext uri="{FF2B5EF4-FFF2-40B4-BE49-F238E27FC236}">
                <a16:creationId xmlns:a16="http://schemas.microsoft.com/office/drawing/2014/main" id="{8E791A12-8CFE-4BB1-BEFA-01CC0B1ED3F0}"/>
              </a:ext>
            </a:extLst>
          </p:cNvPr>
          <p:cNvSpPr>
            <a:spLocks noChangeArrowheads="1"/>
          </p:cNvSpPr>
          <p:nvPr/>
        </p:nvSpPr>
        <p:spPr bwMode="auto">
          <a:xfrm rot="16296940">
            <a:off x="1611053" y="5690362"/>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0" name="Oval 512">
            <a:extLst>
              <a:ext uri="{FF2B5EF4-FFF2-40B4-BE49-F238E27FC236}">
                <a16:creationId xmlns:a16="http://schemas.microsoft.com/office/drawing/2014/main" id="{A93CD074-1C97-461D-A7D0-B6537C237857}"/>
              </a:ext>
            </a:extLst>
          </p:cNvPr>
          <p:cNvSpPr>
            <a:spLocks noChangeArrowheads="1"/>
          </p:cNvSpPr>
          <p:nvPr/>
        </p:nvSpPr>
        <p:spPr bwMode="auto">
          <a:xfrm rot="16296940">
            <a:off x="1611053" y="5679500"/>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1" name="Oval 513">
            <a:extLst>
              <a:ext uri="{FF2B5EF4-FFF2-40B4-BE49-F238E27FC236}">
                <a16:creationId xmlns:a16="http://schemas.microsoft.com/office/drawing/2014/main" id="{D8F502FD-15D1-427D-A49D-DB873AB4928E}"/>
              </a:ext>
            </a:extLst>
          </p:cNvPr>
          <p:cNvSpPr>
            <a:spLocks noChangeArrowheads="1"/>
          </p:cNvSpPr>
          <p:nvPr/>
        </p:nvSpPr>
        <p:spPr bwMode="auto">
          <a:xfrm rot="16296940">
            <a:off x="1625535" y="5677689"/>
            <a:ext cx="5430"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2" name="Oval 514">
            <a:extLst>
              <a:ext uri="{FF2B5EF4-FFF2-40B4-BE49-F238E27FC236}">
                <a16:creationId xmlns:a16="http://schemas.microsoft.com/office/drawing/2014/main" id="{8E3401C4-2656-4BE5-BBF8-707FBE7FB12F}"/>
              </a:ext>
            </a:extLst>
          </p:cNvPr>
          <p:cNvSpPr>
            <a:spLocks noChangeArrowheads="1"/>
          </p:cNvSpPr>
          <p:nvPr/>
        </p:nvSpPr>
        <p:spPr bwMode="auto">
          <a:xfrm rot="16296940">
            <a:off x="1448124" y="5692172"/>
            <a:ext cx="5430"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3" name="Oval 515">
            <a:extLst>
              <a:ext uri="{FF2B5EF4-FFF2-40B4-BE49-F238E27FC236}">
                <a16:creationId xmlns:a16="http://schemas.microsoft.com/office/drawing/2014/main" id="{A8063C02-08F5-4623-A195-D2428458B494}"/>
              </a:ext>
            </a:extLst>
          </p:cNvPr>
          <p:cNvSpPr>
            <a:spLocks noChangeArrowheads="1"/>
          </p:cNvSpPr>
          <p:nvPr/>
        </p:nvSpPr>
        <p:spPr bwMode="auto">
          <a:xfrm rot="16296940">
            <a:off x="1364850" y="5704845"/>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4" name="Oval 516">
            <a:extLst>
              <a:ext uri="{FF2B5EF4-FFF2-40B4-BE49-F238E27FC236}">
                <a16:creationId xmlns:a16="http://schemas.microsoft.com/office/drawing/2014/main" id="{4F074B95-6791-4166-B99C-D5423642E724}"/>
              </a:ext>
            </a:extLst>
          </p:cNvPr>
          <p:cNvSpPr>
            <a:spLocks noChangeArrowheads="1"/>
          </p:cNvSpPr>
          <p:nvPr/>
        </p:nvSpPr>
        <p:spPr bwMode="auto">
          <a:xfrm rot="16296940">
            <a:off x="1385668" y="5709371"/>
            <a:ext cx="5432"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5" name="Oval 517">
            <a:extLst>
              <a:ext uri="{FF2B5EF4-FFF2-40B4-BE49-F238E27FC236}">
                <a16:creationId xmlns:a16="http://schemas.microsoft.com/office/drawing/2014/main" id="{1722C2F5-AB3D-4379-9086-99CDA4C7B733}"/>
              </a:ext>
            </a:extLst>
          </p:cNvPr>
          <p:cNvSpPr>
            <a:spLocks noChangeArrowheads="1"/>
          </p:cNvSpPr>
          <p:nvPr/>
        </p:nvSpPr>
        <p:spPr bwMode="auto">
          <a:xfrm rot="16296940">
            <a:off x="1371186" y="5714801"/>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6" name="Oval 518">
            <a:extLst>
              <a:ext uri="{FF2B5EF4-FFF2-40B4-BE49-F238E27FC236}">
                <a16:creationId xmlns:a16="http://schemas.microsoft.com/office/drawing/2014/main" id="{6FEA752D-7338-44D7-9F55-A07DB7009DD3}"/>
              </a:ext>
            </a:extLst>
          </p:cNvPr>
          <p:cNvSpPr>
            <a:spLocks noChangeArrowheads="1"/>
          </p:cNvSpPr>
          <p:nvPr/>
        </p:nvSpPr>
        <p:spPr bwMode="auto">
          <a:xfrm rot="16296940">
            <a:off x="1426401" y="5741051"/>
            <a:ext cx="5432"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7" name="Oval 519">
            <a:extLst>
              <a:ext uri="{FF2B5EF4-FFF2-40B4-BE49-F238E27FC236}">
                <a16:creationId xmlns:a16="http://schemas.microsoft.com/office/drawing/2014/main" id="{E92FC7D8-8FA7-4E7A-96C1-66A6F7327CA8}"/>
              </a:ext>
            </a:extLst>
          </p:cNvPr>
          <p:cNvSpPr>
            <a:spLocks noChangeArrowheads="1"/>
          </p:cNvSpPr>
          <p:nvPr/>
        </p:nvSpPr>
        <p:spPr bwMode="auto">
          <a:xfrm rot="16296940">
            <a:off x="1441789" y="5758249"/>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8" name="Oval 520">
            <a:extLst>
              <a:ext uri="{FF2B5EF4-FFF2-40B4-BE49-F238E27FC236}">
                <a16:creationId xmlns:a16="http://schemas.microsoft.com/office/drawing/2014/main" id="{D9B4D955-45F7-4255-ACF5-D432AA855131}"/>
              </a:ext>
            </a:extLst>
          </p:cNvPr>
          <p:cNvSpPr>
            <a:spLocks noChangeArrowheads="1"/>
          </p:cNvSpPr>
          <p:nvPr/>
        </p:nvSpPr>
        <p:spPr bwMode="auto">
          <a:xfrm rot="16296940">
            <a:off x="1426401" y="5751913"/>
            <a:ext cx="5432"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49" name="Oval 521">
            <a:extLst>
              <a:ext uri="{FF2B5EF4-FFF2-40B4-BE49-F238E27FC236}">
                <a16:creationId xmlns:a16="http://schemas.microsoft.com/office/drawing/2014/main" id="{76BF7487-9B89-473C-855B-FACAFD5B7A6B}"/>
              </a:ext>
            </a:extLst>
          </p:cNvPr>
          <p:cNvSpPr>
            <a:spLocks noChangeArrowheads="1"/>
          </p:cNvSpPr>
          <p:nvPr/>
        </p:nvSpPr>
        <p:spPr bwMode="auto">
          <a:xfrm rot="16296940">
            <a:off x="1578467" y="5722948"/>
            <a:ext cx="5430"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50" name="Oval 522">
            <a:extLst>
              <a:ext uri="{FF2B5EF4-FFF2-40B4-BE49-F238E27FC236}">
                <a16:creationId xmlns:a16="http://schemas.microsoft.com/office/drawing/2014/main" id="{9432472E-5764-4F49-8281-B1AF0CDE132E}"/>
              </a:ext>
            </a:extLst>
          </p:cNvPr>
          <p:cNvSpPr>
            <a:spLocks noChangeArrowheads="1"/>
          </p:cNvSpPr>
          <p:nvPr/>
        </p:nvSpPr>
        <p:spPr bwMode="auto">
          <a:xfrm rot="16296940">
            <a:off x="1441789" y="5747387"/>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51" name="Oval 523">
            <a:extLst>
              <a:ext uri="{FF2B5EF4-FFF2-40B4-BE49-F238E27FC236}">
                <a16:creationId xmlns:a16="http://schemas.microsoft.com/office/drawing/2014/main" id="{86A5A94E-B4D4-4320-92E5-7C1A10963ACE}"/>
              </a:ext>
            </a:extLst>
          </p:cNvPr>
          <p:cNvSpPr>
            <a:spLocks noChangeArrowheads="1"/>
          </p:cNvSpPr>
          <p:nvPr/>
        </p:nvSpPr>
        <p:spPr bwMode="auto">
          <a:xfrm rot="4380000">
            <a:off x="1200111" y="6246127"/>
            <a:ext cx="81465" cy="6698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2" name="Freeform 524">
            <a:extLst>
              <a:ext uri="{FF2B5EF4-FFF2-40B4-BE49-F238E27FC236}">
                <a16:creationId xmlns:a16="http://schemas.microsoft.com/office/drawing/2014/main" id="{9E36D38A-E867-43FE-A50E-73486D232AC8}"/>
              </a:ext>
            </a:extLst>
          </p:cNvPr>
          <p:cNvSpPr>
            <a:spLocks/>
          </p:cNvSpPr>
          <p:nvPr/>
        </p:nvSpPr>
        <p:spPr bwMode="auto">
          <a:xfrm rot="16296940">
            <a:off x="1318687" y="5897643"/>
            <a:ext cx="347580" cy="552144"/>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3" name="Freeform 525">
            <a:extLst>
              <a:ext uri="{FF2B5EF4-FFF2-40B4-BE49-F238E27FC236}">
                <a16:creationId xmlns:a16="http://schemas.microsoft.com/office/drawing/2014/main" id="{0712DF1B-224B-4CCD-A22F-7D3C939F821E}"/>
              </a:ext>
            </a:extLst>
          </p:cNvPr>
          <p:cNvSpPr>
            <a:spLocks/>
          </p:cNvSpPr>
          <p:nvPr/>
        </p:nvSpPr>
        <p:spPr bwMode="auto">
          <a:xfrm rot="16296940">
            <a:off x="1414635" y="5989970"/>
            <a:ext cx="121291" cy="242582"/>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4" name="Freeform 526">
            <a:extLst>
              <a:ext uri="{FF2B5EF4-FFF2-40B4-BE49-F238E27FC236}">
                <a16:creationId xmlns:a16="http://schemas.microsoft.com/office/drawing/2014/main" id="{1363993D-238B-441D-A3C0-B60A6B4BEE99}"/>
              </a:ext>
            </a:extLst>
          </p:cNvPr>
          <p:cNvSpPr>
            <a:spLocks/>
          </p:cNvSpPr>
          <p:nvPr/>
        </p:nvSpPr>
        <p:spPr bwMode="auto">
          <a:xfrm rot="16296940">
            <a:off x="1552218" y="6194535"/>
            <a:ext cx="39827" cy="5249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5" name="Freeform 527">
            <a:extLst>
              <a:ext uri="{FF2B5EF4-FFF2-40B4-BE49-F238E27FC236}">
                <a16:creationId xmlns:a16="http://schemas.microsoft.com/office/drawing/2014/main" id="{8D32EE96-B6C1-4128-9EFA-C7BF584DECB0}"/>
              </a:ext>
            </a:extLst>
          </p:cNvPr>
          <p:cNvSpPr>
            <a:spLocks/>
          </p:cNvSpPr>
          <p:nvPr/>
        </p:nvSpPr>
        <p:spPr bwMode="auto">
          <a:xfrm rot="16296940">
            <a:off x="1416444" y="6221688"/>
            <a:ext cx="39827" cy="5250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6" name="Freeform 528">
            <a:extLst>
              <a:ext uri="{FF2B5EF4-FFF2-40B4-BE49-F238E27FC236}">
                <a16:creationId xmlns:a16="http://schemas.microsoft.com/office/drawing/2014/main" id="{FB4C7955-EF3D-4DE9-99AD-EB31B5D02F34}"/>
              </a:ext>
            </a:extLst>
          </p:cNvPr>
          <p:cNvSpPr>
            <a:spLocks/>
          </p:cNvSpPr>
          <p:nvPr/>
        </p:nvSpPr>
        <p:spPr bwMode="auto">
          <a:xfrm rot="17489246">
            <a:off x="1599286" y="6158328"/>
            <a:ext cx="39827" cy="4887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7" name="Freeform 529">
            <a:extLst>
              <a:ext uri="{FF2B5EF4-FFF2-40B4-BE49-F238E27FC236}">
                <a16:creationId xmlns:a16="http://schemas.microsoft.com/office/drawing/2014/main" id="{2445C293-025C-434B-91BB-B7D3E36B6B56}"/>
              </a:ext>
            </a:extLst>
          </p:cNvPr>
          <p:cNvSpPr>
            <a:spLocks/>
          </p:cNvSpPr>
          <p:nvPr/>
        </p:nvSpPr>
        <p:spPr bwMode="auto">
          <a:xfrm rot="14862585">
            <a:off x="1437263" y="6175526"/>
            <a:ext cx="38017" cy="4887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8" name="Freeform 530">
            <a:extLst>
              <a:ext uri="{FF2B5EF4-FFF2-40B4-BE49-F238E27FC236}">
                <a16:creationId xmlns:a16="http://schemas.microsoft.com/office/drawing/2014/main" id="{81639382-1B40-42FF-9A00-6D90A2C25293}"/>
              </a:ext>
            </a:extLst>
          </p:cNvPr>
          <p:cNvSpPr>
            <a:spLocks/>
          </p:cNvSpPr>
          <p:nvPr/>
        </p:nvSpPr>
        <p:spPr bwMode="auto">
          <a:xfrm rot="14862585">
            <a:off x="1353084" y="6181863"/>
            <a:ext cx="38016" cy="5430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59" name="Oval 531">
            <a:extLst>
              <a:ext uri="{FF2B5EF4-FFF2-40B4-BE49-F238E27FC236}">
                <a16:creationId xmlns:a16="http://schemas.microsoft.com/office/drawing/2014/main" id="{F926DADA-2C46-4E86-9232-A8B8584E5088}"/>
              </a:ext>
            </a:extLst>
          </p:cNvPr>
          <p:cNvSpPr>
            <a:spLocks noChangeArrowheads="1"/>
          </p:cNvSpPr>
          <p:nvPr/>
        </p:nvSpPr>
        <p:spPr bwMode="auto">
          <a:xfrm rot="16296940">
            <a:off x="1573037" y="6226214"/>
            <a:ext cx="3621" cy="1448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60" name="Oval 532">
            <a:extLst>
              <a:ext uri="{FF2B5EF4-FFF2-40B4-BE49-F238E27FC236}">
                <a16:creationId xmlns:a16="http://schemas.microsoft.com/office/drawing/2014/main" id="{86D29866-1B8D-425F-8C14-868154724A1C}"/>
              </a:ext>
            </a:extLst>
          </p:cNvPr>
          <p:cNvSpPr>
            <a:spLocks noChangeArrowheads="1"/>
          </p:cNvSpPr>
          <p:nvPr/>
        </p:nvSpPr>
        <p:spPr bwMode="auto">
          <a:xfrm rot="16296940">
            <a:off x="1560364" y="6218973"/>
            <a:ext cx="5432"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1" name="Oval 533">
            <a:extLst>
              <a:ext uri="{FF2B5EF4-FFF2-40B4-BE49-F238E27FC236}">
                <a16:creationId xmlns:a16="http://schemas.microsoft.com/office/drawing/2014/main" id="{C4515B36-CC18-4F8E-835C-157D135BFA2E}"/>
              </a:ext>
            </a:extLst>
          </p:cNvPr>
          <p:cNvSpPr>
            <a:spLocks noChangeArrowheads="1"/>
          </p:cNvSpPr>
          <p:nvPr/>
        </p:nvSpPr>
        <p:spPr bwMode="auto">
          <a:xfrm rot="16296940">
            <a:off x="1573942" y="6205396"/>
            <a:ext cx="5430" cy="1086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2" name="Oval 534">
            <a:extLst>
              <a:ext uri="{FF2B5EF4-FFF2-40B4-BE49-F238E27FC236}">
                <a16:creationId xmlns:a16="http://schemas.microsoft.com/office/drawing/2014/main" id="{BFD29C4C-44E6-4D86-98D6-B7E30D0B552D}"/>
              </a:ext>
            </a:extLst>
          </p:cNvPr>
          <p:cNvSpPr>
            <a:spLocks noChangeArrowheads="1"/>
          </p:cNvSpPr>
          <p:nvPr/>
        </p:nvSpPr>
        <p:spPr bwMode="auto">
          <a:xfrm rot="16296940">
            <a:off x="1456271" y="6194534"/>
            <a:ext cx="5430" cy="1810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3" name="Oval 535">
            <a:extLst>
              <a:ext uri="{FF2B5EF4-FFF2-40B4-BE49-F238E27FC236}">
                <a16:creationId xmlns:a16="http://schemas.microsoft.com/office/drawing/2014/main" id="{3A239927-BAA6-443D-9DD4-E18CE203E840}"/>
              </a:ext>
            </a:extLst>
          </p:cNvPr>
          <p:cNvSpPr>
            <a:spLocks noChangeArrowheads="1"/>
          </p:cNvSpPr>
          <p:nvPr/>
        </p:nvSpPr>
        <p:spPr bwMode="auto">
          <a:xfrm rot="16296940">
            <a:off x="1606528" y="6183672"/>
            <a:ext cx="5430" cy="1086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4" name="Oval 536">
            <a:extLst>
              <a:ext uri="{FF2B5EF4-FFF2-40B4-BE49-F238E27FC236}">
                <a16:creationId xmlns:a16="http://schemas.microsoft.com/office/drawing/2014/main" id="{95A171D5-5FF7-47E4-BFCE-E3E2B2B1124C}"/>
              </a:ext>
            </a:extLst>
          </p:cNvPr>
          <p:cNvSpPr>
            <a:spLocks noChangeArrowheads="1"/>
          </p:cNvSpPr>
          <p:nvPr/>
        </p:nvSpPr>
        <p:spPr bwMode="auto">
          <a:xfrm rot="16296940">
            <a:off x="1606528" y="6172811"/>
            <a:ext cx="5430" cy="1086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5" name="Oval 537">
            <a:extLst>
              <a:ext uri="{FF2B5EF4-FFF2-40B4-BE49-F238E27FC236}">
                <a16:creationId xmlns:a16="http://schemas.microsoft.com/office/drawing/2014/main" id="{1AB9232A-F455-4D4A-9A69-62E0D2658742}"/>
              </a:ext>
            </a:extLst>
          </p:cNvPr>
          <p:cNvSpPr>
            <a:spLocks noChangeArrowheads="1"/>
          </p:cNvSpPr>
          <p:nvPr/>
        </p:nvSpPr>
        <p:spPr bwMode="auto">
          <a:xfrm rot="16296940">
            <a:off x="1620105" y="6170095"/>
            <a:ext cx="5430"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6" name="Oval 538">
            <a:extLst>
              <a:ext uri="{FF2B5EF4-FFF2-40B4-BE49-F238E27FC236}">
                <a16:creationId xmlns:a16="http://schemas.microsoft.com/office/drawing/2014/main" id="{343BD5D9-5647-463D-95BC-6EF9218CA904}"/>
              </a:ext>
            </a:extLst>
          </p:cNvPr>
          <p:cNvSpPr>
            <a:spLocks noChangeArrowheads="1"/>
          </p:cNvSpPr>
          <p:nvPr/>
        </p:nvSpPr>
        <p:spPr bwMode="auto">
          <a:xfrm rot="16296940">
            <a:off x="1442694" y="6184578"/>
            <a:ext cx="5430"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7" name="Oval 539">
            <a:extLst>
              <a:ext uri="{FF2B5EF4-FFF2-40B4-BE49-F238E27FC236}">
                <a16:creationId xmlns:a16="http://schemas.microsoft.com/office/drawing/2014/main" id="{E7C5A54E-2542-496D-9D46-B0BD84AE04F0}"/>
              </a:ext>
            </a:extLst>
          </p:cNvPr>
          <p:cNvSpPr>
            <a:spLocks noChangeArrowheads="1"/>
          </p:cNvSpPr>
          <p:nvPr/>
        </p:nvSpPr>
        <p:spPr bwMode="auto">
          <a:xfrm rot="16296940">
            <a:off x="1360324" y="6196344"/>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8" name="Oval 540">
            <a:extLst>
              <a:ext uri="{FF2B5EF4-FFF2-40B4-BE49-F238E27FC236}">
                <a16:creationId xmlns:a16="http://schemas.microsoft.com/office/drawing/2014/main" id="{8425C01D-6A3F-4C9A-AF4C-50168BE6BEE0}"/>
              </a:ext>
            </a:extLst>
          </p:cNvPr>
          <p:cNvSpPr>
            <a:spLocks noChangeArrowheads="1"/>
          </p:cNvSpPr>
          <p:nvPr/>
        </p:nvSpPr>
        <p:spPr bwMode="auto">
          <a:xfrm rot="16296940">
            <a:off x="1381144" y="6202681"/>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69" name="Oval 541">
            <a:extLst>
              <a:ext uri="{FF2B5EF4-FFF2-40B4-BE49-F238E27FC236}">
                <a16:creationId xmlns:a16="http://schemas.microsoft.com/office/drawing/2014/main" id="{E4F04073-743A-48EC-85EB-7681AAA5E5A0}"/>
              </a:ext>
            </a:extLst>
          </p:cNvPr>
          <p:cNvSpPr>
            <a:spLocks noChangeArrowheads="1"/>
          </p:cNvSpPr>
          <p:nvPr/>
        </p:nvSpPr>
        <p:spPr bwMode="auto">
          <a:xfrm rot="16296940">
            <a:off x="1367565" y="6207206"/>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0" name="Oval 542">
            <a:extLst>
              <a:ext uri="{FF2B5EF4-FFF2-40B4-BE49-F238E27FC236}">
                <a16:creationId xmlns:a16="http://schemas.microsoft.com/office/drawing/2014/main" id="{1EB3EC22-E8C4-424C-A896-DC90B05271F9}"/>
              </a:ext>
            </a:extLst>
          </p:cNvPr>
          <p:cNvSpPr>
            <a:spLocks noChangeArrowheads="1"/>
          </p:cNvSpPr>
          <p:nvPr/>
        </p:nvSpPr>
        <p:spPr bwMode="auto">
          <a:xfrm rot="16296940">
            <a:off x="1424591" y="6233457"/>
            <a:ext cx="5432"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1" name="Oval 543">
            <a:extLst>
              <a:ext uri="{FF2B5EF4-FFF2-40B4-BE49-F238E27FC236}">
                <a16:creationId xmlns:a16="http://schemas.microsoft.com/office/drawing/2014/main" id="{FFA5EF5D-1151-440B-B975-162224E59636}"/>
              </a:ext>
            </a:extLst>
          </p:cNvPr>
          <p:cNvSpPr>
            <a:spLocks noChangeArrowheads="1"/>
          </p:cNvSpPr>
          <p:nvPr/>
        </p:nvSpPr>
        <p:spPr bwMode="auto">
          <a:xfrm rot="16296940">
            <a:off x="1439073" y="6251559"/>
            <a:ext cx="5430"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2" name="Oval 544">
            <a:extLst>
              <a:ext uri="{FF2B5EF4-FFF2-40B4-BE49-F238E27FC236}">
                <a16:creationId xmlns:a16="http://schemas.microsoft.com/office/drawing/2014/main" id="{F0ED9E38-902A-4817-9753-B141FE62EC3B}"/>
              </a:ext>
            </a:extLst>
          </p:cNvPr>
          <p:cNvSpPr>
            <a:spLocks noChangeArrowheads="1"/>
          </p:cNvSpPr>
          <p:nvPr/>
        </p:nvSpPr>
        <p:spPr bwMode="auto">
          <a:xfrm rot="16296940">
            <a:off x="1424591" y="6244319"/>
            <a:ext cx="5432"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3" name="Oval 545">
            <a:extLst>
              <a:ext uri="{FF2B5EF4-FFF2-40B4-BE49-F238E27FC236}">
                <a16:creationId xmlns:a16="http://schemas.microsoft.com/office/drawing/2014/main" id="{F4824CD9-CF48-47C0-BA45-38CCF6212C8A}"/>
              </a:ext>
            </a:extLst>
          </p:cNvPr>
          <p:cNvSpPr>
            <a:spLocks noChangeArrowheads="1"/>
          </p:cNvSpPr>
          <p:nvPr/>
        </p:nvSpPr>
        <p:spPr bwMode="auto">
          <a:xfrm rot="16296940">
            <a:off x="1573942" y="6216258"/>
            <a:ext cx="5430" cy="1086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4" name="Oval 546">
            <a:extLst>
              <a:ext uri="{FF2B5EF4-FFF2-40B4-BE49-F238E27FC236}">
                <a16:creationId xmlns:a16="http://schemas.microsoft.com/office/drawing/2014/main" id="{30043605-B017-46F4-A924-A82AF6B4AF03}"/>
              </a:ext>
            </a:extLst>
          </p:cNvPr>
          <p:cNvSpPr>
            <a:spLocks noChangeArrowheads="1"/>
          </p:cNvSpPr>
          <p:nvPr/>
        </p:nvSpPr>
        <p:spPr bwMode="auto">
          <a:xfrm rot="16296940">
            <a:off x="1439073" y="6240697"/>
            <a:ext cx="5430"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75" name="Oval 547">
            <a:extLst>
              <a:ext uri="{FF2B5EF4-FFF2-40B4-BE49-F238E27FC236}">
                <a16:creationId xmlns:a16="http://schemas.microsoft.com/office/drawing/2014/main" id="{FF993413-A900-4563-BDDF-59C81CE8356B}"/>
              </a:ext>
            </a:extLst>
          </p:cNvPr>
          <p:cNvSpPr>
            <a:spLocks noChangeArrowheads="1"/>
          </p:cNvSpPr>
          <p:nvPr/>
        </p:nvSpPr>
        <p:spPr bwMode="auto">
          <a:xfrm rot="4380000">
            <a:off x="1859066" y="5918462"/>
            <a:ext cx="81463" cy="66982"/>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76" name="Freeform 548">
            <a:extLst>
              <a:ext uri="{FF2B5EF4-FFF2-40B4-BE49-F238E27FC236}">
                <a16:creationId xmlns:a16="http://schemas.microsoft.com/office/drawing/2014/main" id="{DC5864B9-0D2F-494F-B368-F43BE9251B49}"/>
              </a:ext>
            </a:extLst>
          </p:cNvPr>
          <p:cNvSpPr>
            <a:spLocks/>
          </p:cNvSpPr>
          <p:nvPr/>
        </p:nvSpPr>
        <p:spPr bwMode="auto">
          <a:xfrm rot="16296940">
            <a:off x="1976735" y="5569072"/>
            <a:ext cx="347580" cy="553955"/>
          </a:xfrm>
          <a:custGeom>
            <a:avLst/>
            <a:gdLst>
              <a:gd name="T0" fmla="*/ 408 w 1712"/>
              <a:gd name="T1" fmla="*/ 16 h 1192"/>
              <a:gd name="T2" fmla="*/ 552 w 1712"/>
              <a:gd name="T3" fmla="*/ 112 h 1192"/>
              <a:gd name="T4" fmla="*/ 792 w 1712"/>
              <a:gd name="T5" fmla="*/ 112 h 1192"/>
              <a:gd name="T6" fmla="*/ 840 w 1712"/>
              <a:gd name="T7" fmla="*/ 112 h 1192"/>
              <a:gd name="T8" fmla="*/ 936 w 1712"/>
              <a:gd name="T9" fmla="*/ 160 h 1192"/>
              <a:gd name="T10" fmla="*/ 1032 w 1712"/>
              <a:gd name="T11" fmla="*/ 160 h 1192"/>
              <a:gd name="T12" fmla="*/ 1176 w 1712"/>
              <a:gd name="T13" fmla="*/ 16 h 1192"/>
              <a:gd name="T14" fmla="*/ 1272 w 1712"/>
              <a:gd name="T15" fmla="*/ 160 h 1192"/>
              <a:gd name="T16" fmla="*/ 1368 w 1712"/>
              <a:gd name="T17" fmla="*/ 160 h 1192"/>
              <a:gd name="T18" fmla="*/ 1416 w 1712"/>
              <a:gd name="T19" fmla="*/ 160 h 1192"/>
              <a:gd name="T20" fmla="*/ 1512 w 1712"/>
              <a:gd name="T21" fmla="*/ 208 h 1192"/>
              <a:gd name="T22" fmla="*/ 1560 w 1712"/>
              <a:gd name="T23" fmla="*/ 304 h 1192"/>
              <a:gd name="T24" fmla="*/ 1512 w 1712"/>
              <a:gd name="T25" fmla="*/ 400 h 1192"/>
              <a:gd name="T26" fmla="*/ 1608 w 1712"/>
              <a:gd name="T27" fmla="*/ 496 h 1192"/>
              <a:gd name="T28" fmla="*/ 1704 w 1712"/>
              <a:gd name="T29" fmla="*/ 592 h 1192"/>
              <a:gd name="T30" fmla="*/ 1656 w 1712"/>
              <a:gd name="T31" fmla="*/ 736 h 1192"/>
              <a:gd name="T32" fmla="*/ 1464 w 1712"/>
              <a:gd name="T33" fmla="*/ 832 h 1192"/>
              <a:gd name="T34" fmla="*/ 1416 w 1712"/>
              <a:gd name="T35" fmla="*/ 928 h 1192"/>
              <a:gd name="T36" fmla="*/ 1416 w 1712"/>
              <a:gd name="T37" fmla="*/ 976 h 1192"/>
              <a:gd name="T38" fmla="*/ 1368 w 1712"/>
              <a:gd name="T39" fmla="*/ 1024 h 1192"/>
              <a:gd name="T40" fmla="*/ 1272 w 1712"/>
              <a:gd name="T41" fmla="*/ 1024 h 1192"/>
              <a:gd name="T42" fmla="*/ 1224 w 1712"/>
              <a:gd name="T43" fmla="*/ 1024 h 1192"/>
              <a:gd name="T44" fmla="*/ 1128 w 1712"/>
              <a:gd name="T45" fmla="*/ 1024 h 1192"/>
              <a:gd name="T46" fmla="*/ 1032 w 1712"/>
              <a:gd name="T47" fmla="*/ 1024 h 1192"/>
              <a:gd name="T48" fmla="*/ 936 w 1712"/>
              <a:gd name="T49" fmla="*/ 1120 h 1192"/>
              <a:gd name="T50" fmla="*/ 792 w 1712"/>
              <a:gd name="T51" fmla="*/ 1168 h 1192"/>
              <a:gd name="T52" fmla="*/ 744 w 1712"/>
              <a:gd name="T53" fmla="*/ 1168 h 1192"/>
              <a:gd name="T54" fmla="*/ 648 w 1712"/>
              <a:gd name="T55" fmla="*/ 1168 h 1192"/>
              <a:gd name="T56" fmla="*/ 648 w 1712"/>
              <a:gd name="T57" fmla="*/ 1024 h 1192"/>
              <a:gd name="T58" fmla="*/ 696 w 1712"/>
              <a:gd name="T59" fmla="*/ 976 h 1192"/>
              <a:gd name="T60" fmla="*/ 648 w 1712"/>
              <a:gd name="T61" fmla="*/ 976 h 1192"/>
              <a:gd name="T62" fmla="*/ 552 w 1712"/>
              <a:gd name="T63" fmla="*/ 976 h 1192"/>
              <a:gd name="T64" fmla="*/ 504 w 1712"/>
              <a:gd name="T65" fmla="*/ 1024 h 1192"/>
              <a:gd name="T66" fmla="*/ 408 w 1712"/>
              <a:gd name="T67" fmla="*/ 976 h 1192"/>
              <a:gd name="T68" fmla="*/ 456 w 1712"/>
              <a:gd name="T69" fmla="*/ 880 h 1192"/>
              <a:gd name="T70" fmla="*/ 456 w 1712"/>
              <a:gd name="T71" fmla="*/ 784 h 1192"/>
              <a:gd name="T72" fmla="*/ 360 w 1712"/>
              <a:gd name="T73" fmla="*/ 832 h 1192"/>
              <a:gd name="T74" fmla="*/ 264 w 1712"/>
              <a:gd name="T75" fmla="*/ 880 h 1192"/>
              <a:gd name="T76" fmla="*/ 168 w 1712"/>
              <a:gd name="T77" fmla="*/ 880 h 1192"/>
              <a:gd name="T78" fmla="*/ 168 w 1712"/>
              <a:gd name="T79" fmla="*/ 784 h 1192"/>
              <a:gd name="T80" fmla="*/ 216 w 1712"/>
              <a:gd name="T81" fmla="*/ 688 h 1192"/>
              <a:gd name="T82" fmla="*/ 312 w 1712"/>
              <a:gd name="T83" fmla="*/ 592 h 1192"/>
              <a:gd name="T84" fmla="*/ 264 w 1712"/>
              <a:gd name="T85" fmla="*/ 496 h 1192"/>
              <a:gd name="T86" fmla="*/ 168 w 1712"/>
              <a:gd name="T87" fmla="*/ 448 h 1192"/>
              <a:gd name="T88" fmla="*/ 24 w 1712"/>
              <a:gd name="T89" fmla="*/ 400 h 1192"/>
              <a:gd name="T90" fmla="*/ 24 w 1712"/>
              <a:gd name="T91" fmla="*/ 304 h 1192"/>
              <a:gd name="T92" fmla="*/ 168 w 1712"/>
              <a:gd name="T93" fmla="*/ 208 h 1192"/>
              <a:gd name="T94" fmla="*/ 264 w 1712"/>
              <a:gd name="T95" fmla="*/ 208 h 1192"/>
              <a:gd name="T96" fmla="*/ 264 w 1712"/>
              <a:gd name="T97" fmla="*/ 112 h 1192"/>
              <a:gd name="T98" fmla="*/ 216 w 1712"/>
              <a:gd name="T99" fmla="*/ 112 h 1192"/>
              <a:gd name="T100" fmla="*/ 168 w 1712"/>
              <a:gd name="T101" fmla="*/ 64 h 1192"/>
              <a:gd name="T102" fmla="*/ 264 w 1712"/>
              <a:gd name="T103" fmla="*/ 16 h 1192"/>
              <a:gd name="T104" fmla="*/ 408 w 1712"/>
              <a:gd name="T105" fmla="*/ 16 h 1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2"/>
              <a:gd name="T160" fmla="*/ 0 h 1192"/>
              <a:gd name="T161" fmla="*/ 1712 w 1712"/>
              <a:gd name="T162" fmla="*/ 1192 h 1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2" h="1192">
                <a:moveTo>
                  <a:pt x="408" y="16"/>
                </a:moveTo>
                <a:cubicBezTo>
                  <a:pt x="456" y="32"/>
                  <a:pt x="488" y="96"/>
                  <a:pt x="552" y="112"/>
                </a:cubicBezTo>
                <a:cubicBezTo>
                  <a:pt x="616" y="128"/>
                  <a:pt x="744" y="112"/>
                  <a:pt x="792" y="112"/>
                </a:cubicBezTo>
                <a:cubicBezTo>
                  <a:pt x="840" y="112"/>
                  <a:pt x="816" y="104"/>
                  <a:pt x="840" y="112"/>
                </a:cubicBezTo>
                <a:cubicBezTo>
                  <a:pt x="864" y="120"/>
                  <a:pt x="904" y="152"/>
                  <a:pt x="936" y="160"/>
                </a:cubicBezTo>
                <a:cubicBezTo>
                  <a:pt x="968" y="168"/>
                  <a:pt x="992" y="184"/>
                  <a:pt x="1032" y="160"/>
                </a:cubicBezTo>
                <a:cubicBezTo>
                  <a:pt x="1072" y="136"/>
                  <a:pt x="1136" y="16"/>
                  <a:pt x="1176" y="16"/>
                </a:cubicBezTo>
                <a:cubicBezTo>
                  <a:pt x="1216" y="16"/>
                  <a:pt x="1240" y="136"/>
                  <a:pt x="1272" y="160"/>
                </a:cubicBezTo>
                <a:cubicBezTo>
                  <a:pt x="1304" y="184"/>
                  <a:pt x="1344" y="160"/>
                  <a:pt x="1368" y="160"/>
                </a:cubicBezTo>
                <a:cubicBezTo>
                  <a:pt x="1392" y="160"/>
                  <a:pt x="1392" y="152"/>
                  <a:pt x="1416" y="160"/>
                </a:cubicBezTo>
                <a:cubicBezTo>
                  <a:pt x="1440" y="168"/>
                  <a:pt x="1488" y="184"/>
                  <a:pt x="1512" y="208"/>
                </a:cubicBezTo>
                <a:cubicBezTo>
                  <a:pt x="1536" y="232"/>
                  <a:pt x="1560" y="272"/>
                  <a:pt x="1560" y="304"/>
                </a:cubicBezTo>
                <a:cubicBezTo>
                  <a:pt x="1560" y="336"/>
                  <a:pt x="1504" y="368"/>
                  <a:pt x="1512" y="400"/>
                </a:cubicBezTo>
                <a:cubicBezTo>
                  <a:pt x="1520" y="432"/>
                  <a:pt x="1576" y="464"/>
                  <a:pt x="1608" y="496"/>
                </a:cubicBezTo>
                <a:cubicBezTo>
                  <a:pt x="1640" y="528"/>
                  <a:pt x="1696" y="552"/>
                  <a:pt x="1704" y="592"/>
                </a:cubicBezTo>
                <a:cubicBezTo>
                  <a:pt x="1712" y="632"/>
                  <a:pt x="1696" y="696"/>
                  <a:pt x="1656" y="736"/>
                </a:cubicBezTo>
                <a:cubicBezTo>
                  <a:pt x="1616" y="776"/>
                  <a:pt x="1504" y="800"/>
                  <a:pt x="1464" y="832"/>
                </a:cubicBezTo>
                <a:cubicBezTo>
                  <a:pt x="1424" y="864"/>
                  <a:pt x="1424" y="904"/>
                  <a:pt x="1416" y="928"/>
                </a:cubicBezTo>
                <a:cubicBezTo>
                  <a:pt x="1408" y="952"/>
                  <a:pt x="1424" y="960"/>
                  <a:pt x="1416" y="976"/>
                </a:cubicBezTo>
                <a:cubicBezTo>
                  <a:pt x="1408" y="992"/>
                  <a:pt x="1392" y="1016"/>
                  <a:pt x="1368" y="1024"/>
                </a:cubicBezTo>
                <a:cubicBezTo>
                  <a:pt x="1344" y="1032"/>
                  <a:pt x="1296" y="1024"/>
                  <a:pt x="1272" y="1024"/>
                </a:cubicBezTo>
                <a:cubicBezTo>
                  <a:pt x="1248" y="1024"/>
                  <a:pt x="1248" y="1024"/>
                  <a:pt x="1224" y="1024"/>
                </a:cubicBezTo>
                <a:cubicBezTo>
                  <a:pt x="1200" y="1024"/>
                  <a:pt x="1160" y="1024"/>
                  <a:pt x="1128" y="1024"/>
                </a:cubicBezTo>
                <a:cubicBezTo>
                  <a:pt x="1096" y="1024"/>
                  <a:pt x="1064" y="1008"/>
                  <a:pt x="1032" y="1024"/>
                </a:cubicBezTo>
                <a:cubicBezTo>
                  <a:pt x="1000" y="1040"/>
                  <a:pt x="976" y="1096"/>
                  <a:pt x="936" y="1120"/>
                </a:cubicBezTo>
                <a:cubicBezTo>
                  <a:pt x="896" y="1144"/>
                  <a:pt x="824" y="1160"/>
                  <a:pt x="792" y="1168"/>
                </a:cubicBezTo>
                <a:cubicBezTo>
                  <a:pt x="760" y="1176"/>
                  <a:pt x="768" y="1168"/>
                  <a:pt x="744" y="1168"/>
                </a:cubicBezTo>
                <a:cubicBezTo>
                  <a:pt x="720" y="1168"/>
                  <a:pt x="664" y="1192"/>
                  <a:pt x="648" y="1168"/>
                </a:cubicBezTo>
                <a:cubicBezTo>
                  <a:pt x="632" y="1144"/>
                  <a:pt x="640" y="1056"/>
                  <a:pt x="648" y="1024"/>
                </a:cubicBezTo>
                <a:cubicBezTo>
                  <a:pt x="656" y="992"/>
                  <a:pt x="696" y="984"/>
                  <a:pt x="696" y="976"/>
                </a:cubicBezTo>
                <a:cubicBezTo>
                  <a:pt x="696" y="968"/>
                  <a:pt x="672" y="976"/>
                  <a:pt x="648" y="976"/>
                </a:cubicBezTo>
                <a:cubicBezTo>
                  <a:pt x="624" y="976"/>
                  <a:pt x="576" y="968"/>
                  <a:pt x="552" y="976"/>
                </a:cubicBezTo>
                <a:cubicBezTo>
                  <a:pt x="528" y="984"/>
                  <a:pt x="528" y="1024"/>
                  <a:pt x="504" y="1024"/>
                </a:cubicBezTo>
                <a:cubicBezTo>
                  <a:pt x="480" y="1024"/>
                  <a:pt x="416" y="1000"/>
                  <a:pt x="408" y="976"/>
                </a:cubicBezTo>
                <a:cubicBezTo>
                  <a:pt x="400" y="952"/>
                  <a:pt x="448" y="912"/>
                  <a:pt x="456" y="880"/>
                </a:cubicBezTo>
                <a:cubicBezTo>
                  <a:pt x="464" y="848"/>
                  <a:pt x="472" y="792"/>
                  <a:pt x="456" y="784"/>
                </a:cubicBezTo>
                <a:cubicBezTo>
                  <a:pt x="440" y="776"/>
                  <a:pt x="392" y="816"/>
                  <a:pt x="360" y="832"/>
                </a:cubicBezTo>
                <a:cubicBezTo>
                  <a:pt x="328" y="848"/>
                  <a:pt x="296" y="872"/>
                  <a:pt x="264" y="880"/>
                </a:cubicBezTo>
                <a:cubicBezTo>
                  <a:pt x="232" y="888"/>
                  <a:pt x="184" y="896"/>
                  <a:pt x="168" y="880"/>
                </a:cubicBezTo>
                <a:cubicBezTo>
                  <a:pt x="152" y="864"/>
                  <a:pt x="160" y="816"/>
                  <a:pt x="168" y="784"/>
                </a:cubicBezTo>
                <a:cubicBezTo>
                  <a:pt x="176" y="752"/>
                  <a:pt x="192" y="720"/>
                  <a:pt x="216" y="688"/>
                </a:cubicBezTo>
                <a:cubicBezTo>
                  <a:pt x="240" y="656"/>
                  <a:pt x="304" y="624"/>
                  <a:pt x="312" y="592"/>
                </a:cubicBezTo>
                <a:cubicBezTo>
                  <a:pt x="320" y="560"/>
                  <a:pt x="288" y="520"/>
                  <a:pt x="264" y="496"/>
                </a:cubicBezTo>
                <a:cubicBezTo>
                  <a:pt x="240" y="472"/>
                  <a:pt x="208" y="464"/>
                  <a:pt x="168" y="448"/>
                </a:cubicBezTo>
                <a:cubicBezTo>
                  <a:pt x="128" y="432"/>
                  <a:pt x="48" y="424"/>
                  <a:pt x="24" y="400"/>
                </a:cubicBezTo>
                <a:cubicBezTo>
                  <a:pt x="0" y="376"/>
                  <a:pt x="0" y="336"/>
                  <a:pt x="24" y="304"/>
                </a:cubicBezTo>
                <a:cubicBezTo>
                  <a:pt x="48" y="272"/>
                  <a:pt x="128" y="224"/>
                  <a:pt x="168" y="208"/>
                </a:cubicBezTo>
                <a:cubicBezTo>
                  <a:pt x="208" y="192"/>
                  <a:pt x="248" y="224"/>
                  <a:pt x="264" y="208"/>
                </a:cubicBezTo>
                <a:cubicBezTo>
                  <a:pt x="280" y="192"/>
                  <a:pt x="272" y="128"/>
                  <a:pt x="264" y="112"/>
                </a:cubicBezTo>
                <a:cubicBezTo>
                  <a:pt x="256" y="96"/>
                  <a:pt x="232" y="120"/>
                  <a:pt x="216" y="112"/>
                </a:cubicBezTo>
                <a:cubicBezTo>
                  <a:pt x="200" y="104"/>
                  <a:pt x="160" y="80"/>
                  <a:pt x="168" y="64"/>
                </a:cubicBezTo>
                <a:cubicBezTo>
                  <a:pt x="176" y="48"/>
                  <a:pt x="224" y="24"/>
                  <a:pt x="264" y="16"/>
                </a:cubicBezTo>
                <a:cubicBezTo>
                  <a:pt x="304" y="8"/>
                  <a:pt x="360" y="0"/>
                  <a:pt x="408" y="16"/>
                </a:cubicBezTo>
                <a:close/>
              </a:path>
            </a:pathLst>
          </a:custGeom>
          <a:gradFill rotWithShape="0">
            <a:gsLst>
              <a:gs pos="0">
                <a:srgbClr val="CC99FF"/>
              </a:gs>
              <a:gs pos="100000">
                <a:srgbClr val="382A46"/>
              </a:gs>
            </a:gsLst>
            <a:path path="rect">
              <a:fillToRect l="50000" t="50000" r="50000" b="50000"/>
            </a:path>
          </a:gra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77" name="Freeform 549">
            <a:extLst>
              <a:ext uri="{FF2B5EF4-FFF2-40B4-BE49-F238E27FC236}">
                <a16:creationId xmlns:a16="http://schemas.microsoft.com/office/drawing/2014/main" id="{83611692-1B7C-4A95-BF17-E03E5094A73D}"/>
              </a:ext>
            </a:extLst>
          </p:cNvPr>
          <p:cNvSpPr>
            <a:spLocks/>
          </p:cNvSpPr>
          <p:nvPr/>
        </p:nvSpPr>
        <p:spPr bwMode="auto">
          <a:xfrm rot="16296940">
            <a:off x="2072683" y="5663208"/>
            <a:ext cx="121290" cy="240771"/>
          </a:xfrm>
          <a:custGeom>
            <a:avLst/>
            <a:gdLst>
              <a:gd name="T0" fmla="*/ 152 w 592"/>
              <a:gd name="T1" fmla="*/ 160 h 520"/>
              <a:gd name="T2" fmla="*/ 56 w 592"/>
              <a:gd name="T3" fmla="*/ 256 h 520"/>
              <a:gd name="T4" fmla="*/ 8 w 592"/>
              <a:gd name="T5" fmla="*/ 352 h 520"/>
              <a:gd name="T6" fmla="*/ 104 w 592"/>
              <a:gd name="T7" fmla="*/ 448 h 520"/>
              <a:gd name="T8" fmla="*/ 200 w 592"/>
              <a:gd name="T9" fmla="*/ 496 h 520"/>
              <a:gd name="T10" fmla="*/ 296 w 592"/>
              <a:gd name="T11" fmla="*/ 496 h 520"/>
              <a:gd name="T12" fmla="*/ 392 w 592"/>
              <a:gd name="T13" fmla="*/ 496 h 520"/>
              <a:gd name="T14" fmla="*/ 584 w 592"/>
              <a:gd name="T15" fmla="*/ 352 h 520"/>
              <a:gd name="T16" fmla="*/ 344 w 592"/>
              <a:gd name="T17" fmla="*/ 64 h 520"/>
              <a:gd name="T18" fmla="*/ 296 w 592"/>
              <a:gd name="T19" fmla="*/ 16 h 520"/>
              <a:gd name="T20" fmla="*/ 152 w 592"/>
              <a:gd name="T21" fmla="*/ 160 h 5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2"/>
              <a:gd name="T34" fmla="*/ 0 h 520"/>
              <a:gd name="T35" fmla="*/ 592 w 592"/>
              <a:gd name="T36" fmla="*/ 520 h 5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2" h="520">
                <a:moveTo>
                  <a:pt x="152" y="160"/>
                </a:moveTo>
                <a:cubicBezTo>
                  <a:pt x="112" y="200"/>
                  <a:pt x="80" y="224"/>
                  <a:pt x="56" y="256"/>
                </a:cubicBezTo>
                <a:cubicBezTo>
                  <a:pt x="32" y="288"/>
                  <a:pt x="0" y="320"/>
                  <a:pt x="8" y="352"/>
                </a:cubicBezTo>
                <a:cubicBezTo>
                  <a:pt x="16" y="384"/>
                  <a:pt x="72" y="424"/>
                  <a:pt x="104" y="448"/>
                </a:cubicBezTo>
                <a:cubicBezTo>
                  <a:pt x="136" y="472"/>
                  <a:pt x="168" y="488"/>
                  <a:pt x="200" y="496"/>
                </a:cubicBezTo>
                <a:cubicBezTo>
                  <a:pt x="232" y="504"/>
                  <a:pt x="264" y="496"/>
                  <a:pt x="296" y="496"/>
                </a:cubicBezTo>
                <a:cubicBezTo>
                  <a:pt x="328" y="496"/>
                  <a:pt x="344" y="520"/>
                  <a:pt x="392" y="496"/>
                </a:cubicBezTo>
                <a:cubicBezTo>
                  <a:pt x="440" y="472"/>
                  <a:pt x="592" y="424"/>
                  <a:pt x="584" y="352"/>
                </a:cubicBezTo>
                <a:cubicBezTo>
                  <a:pt x="576" y="280"/>
                  <a:pt x="392" y="120"/>
                  <a:pt x="344" y="64"/>
                </a:cubicBezTo>
                <a:cubicBezTo>
                  <a:pt x="296" y="8"/>
                  <a:pt x="328" y="0"/>
                  <a:pt x="296" y="16"/>
                </a:cubicBezTo>
                <a:cubicBezTo>
                  <a:pt x="264" y="32"/>
                  <a:pt x="192" y="120"/>
                  <a:pt x="152" y="160"/>
                </a:cubicBezTo>
                <a:close/>
              </a:path>
            </a:pathLst>
          </a:custGeom>
          <a:solidFill>
            <a:schemeClr val="tx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78" name="Freeform 550">
            <a:extLst>
              <a:ext uri="{FF2B5EF4-FFF2-40B4-BE49-F238E27FC236}">
                <a16:creationId xmlns:a16="http://schemas.microsoft.com/office/drawing/2014/main" id="{C9FF5EE4-EA82-4466-9CA7-50A1A74C2B15}"/>
              </a:ext>
            </a:extLst>
          </p:cNvPr>
          <p:cNvSpPr>
            <a:spLocks/>
          </p:cNvSpPr>
          <p:nvPr/>
        </p:nvSpPr>
        <p:spPr bwMode="auto">
          <a:xfrm rot="16296940">
            <a:off x="2209361" y="5866867"/>
            <a:ext cx="39827" cy="52500"/>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79" name="Freeform 551">
            <a:extLst>
              <a:ext uri="{FF2B5EF4-FFF2-40B4-BE49-F238E27FC236}">
                <a16:creationId xmlns:a16="http://schemas.microsoft.com/office/drawing/2014/main" id="{96C99D2D-68AA-414F-9475-82AE6C965242}"/>
              </a:ext>
            </a:extLst>
          </p:cNvPr>
          <p:cNvSpPr>
            <a:spLocks/>
          </p:cNvSpPr>
          <p:nvPr/>
        </p:nvSpPr>
        <p:spPr bwMode="auto">
          <a:xfrm rot="16296940">
            <a:off x="2074493" y="5893118"/>
            <a:ext cx="39827" cy="5430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0" name="Freeform 552">
            <a:extLst>
              <a:ext uri="{FF2B5EF4-FFF2-40B4-BE49-F238E27FC236}">
                <a16:creationId xmlns:a16="http://schemas.microsoft.com/office/drawing/2014/main" id="{5BB5300B-F839-40ED-9C62-7F41D6A796E4}"/>
              </a:ext>
            </a:extLst>
          </p:cNvPr>
          <p:cNvSpPr>
            <a:spLocks/>
          </p:cNvSpPr>
          <p:nvPr/>
        </p:nvSpPr>
        <p:spPr bwMode="auto">
          <a:xfrm rot="17489246">
            <a:off x="2256429" y="5830662"/>
            <a:ext cx="39827" cy="4887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1" name="Freeform 553">
            <a:extLst>
              <a:ext uri="{FF2B5EF4-FFF2-40B4-BE49-F238E27FC236}">
                <a16:creationId xmlns:a16="http://schemas.microsoft.com/office/drawing/2014/main" id="{45CEB96F-8E2D-4C28-853B-3BED81601694}"/>
              </a:ext>
            </a:extLst>
          </p:cNvPr>
          <p:cNvSpPr>
            <a:spLocks/>
          </p:cNvSpPr>
          <p:nvPr/>
        </p:nvSpPr>
        <p:spPr bwMode="auto">
          <a:xfrm rot="14862585">
            <a:off x="2094406" y="5847860"/>
            <a:ext cx="38016" cy="48878"/>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2" name="Freeform 554">
            <a:extLst>
              <a:ext uri="{FF2B5EF4-FFF2-40B4-BE49-F238E27FC236}">
                <a16:creationId xmlns:a16="http://schemas.microsoft.com/office/drawing/2014/main" id="{14528131-7F62-4ADC-8775-CA00FA97ECE0}"/>
              </a:ext>
            </a:extLst>
          </p:cNvPr>
          <p:cNvSpPr>
            <a:spLocks/>
          </p:cNvSpPr>
          <p:nvPr/>
        </p:nvSpPr>
        <p:spPr bwMode="auto">
          <a:xfrm rot="14862585">
            <a:off x="2010227" y="5854196"/>
            <a:ext cx="38017" cy="54309"/>
          </a:xfrm>
          <a:custGeom>
            <a:avLst/>
            <a:gdLst>
              <a:gd name="T0" fmla="*/ 48 w 192"/>
              <a:gd name="T1" fmla="*/ 8 h 112"/>
              <a:gd name="T2" fmla="*/ 144 w 192"/>
              <a:gd name="T3" fmla="*/ 8 h 112"/>
              <a:gd name="T4" fmla="*/ 192 w 192"/>
              <a:gd name="T5" fmla="*/ 56 h 112"/>
              <a:gd name="T6" fmla="*/ 144 w 192"/>
              <a:gd name="T7" fmla="*/ 104 h 112"/>
              <a:gd name="T8" fmla="*/ 96 w 192"/>
              <a:gd name="T9" fmla="*/ 104 h 112"/>
              <a:gd name="T10" fmla="*/ 48 w 192"/>
              <a:gd name="T11" fmla="*/ 104 h 112"/>
              <a:gd name="T12" fmla="*/ 0 w 192"/>
              <a:gd name="T13" fmla="*/ 56 h 112"/>
              <a:gd name="T14" fmla="*/ 48 w 192"/>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12"/>
              <a:gd name="T26" fmla="*/ 192 w 192"/>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12">
                <a:moveTo>
                  <a:pt x="48" y="8"/>
                </a:moveTo>
                <a:cubicBezTo>
                  <a:pt x="72" y="0"/>
                  <a:pt x="120" y="0"/>
                  <a:pt x="144" y="8"/>
                </a:cubicBezTo>
                <a:cubicBezTo>
                  <a:pt x="168" y="16"/>
                  <a:pt x="192" y="40"/>
                  <a:pt x="192" y="56"/>
                </a:cubicBezTo>
                <a:cubicBezTo>
                  <a:pt x="192" y="72"/>
                  <a:pt x="160" y="96"/>
                  <a:pt x="144" y="104"/>
                </a:cubicBezTo>
                <a:cubicBezTo>
                  <a:pt x="128" y="112"/>
                  <a:pt x="112" y="104"/>
                  <a:pt x="96" y="104"/>
                </a:cubicBezTo>
                <a:cubicBezTo>
                  <a:pt x="80" y="104"/>
                  <a:pt x="64" y="112"/>
                  <a:pt x="48" y="104"/>
                </a:cubicBezTo>
                <a:cubicBezTo>
                  <a:pt x="32" y="96"/>
                  <a:pt x="0" y="72"/>
                  <a:pt x="0" y="56"/>
                </a:cubicBezTo>
                <a:cubicBezTo>
                  <a:pt x="0" y="40"/>
                  <a:pt x="24" y="16"/>
                  <a:pt x="48" y="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3" name="Oval 555">
            <a:extLst>
              <a:ext uri="{FF2B5EF4-FFF2-40B4-BE49-F238E27FC236}">
                <a16:creationId xmlns:a16="http://schemas.microsoft.com/office/drawing/2014/main" id="{DC79E2E2-83C6-477F-89F2-709317028509}"/>
              </a:ext>
            </a:extLst>
          </p:cNvPr>
          <p:cNvSpPr>
            <a:spLocks noChangeArrowheads="1"/>
          </p:cNvSpPr>
          <p:nvPr/>
        </p:nvSpPr>
        <p:spPr bwMode="auto">
          <a:xfrm rot="16296940">
            <a:off x="2231085" y="5899454"/>
            <a:ext cx="3621" cy="12672"/>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7784" name="Oval 556">
            <a:extLst>
              <a:ext uri="{FF2B5EF4-FFF2-40B4-BE49-F238E27FC236}">
                <a16:creationId xmlns:a16="http://schemas.microsoft.com/office/drawing/2014/main" id="{EB0BD131-0844-4851-A6BB-BFF25B0130B3}"/>
              </a:ext>
            </a:extLst>
          </p:cNvPr>
          <p:cNvSpPr>
            <a:spLocks noChangeArrowheads="1"/>
          </p:cNvSpPr>
          <p:nvPr/>
        </p:nvSpPr>
        <p:spPr bwMode="auto">
          <a:xfrm rot="16296940">
            <a:off x="2217508" y="5891307"/>
            <a:ext cx="5430"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5" name="Oval 557">
            <a:extLst>
              <a:ext uri="{FF2B5EF4-FFF2-40B4-BE49-F238E27FC236}">
                <a16:creationId xmlns:a16="http://schemas.microsoft.com/office/drawing/2014/main" id="{4823D2C5-0D8D-440A-86FA-515C3B23382C}"/>
              </a:ext>
            </a:extLst>
          </p:cNvPr>
          <p:cNvSpPr>
            <a:spLocks noChangeArrowheads="1"/>
          </p:cNvSpPr>
          <p:nvPr/>
        </p:nvSpPr>
        <p:spPr bwMode="auto">
          <a:xfrm rot="16296940">
            <a:off x="2231990" y="5876825"/>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6" name="Oval 558">
            <a:extLst>
              <a:ext uri="{FF2B5EF4-FFF2-40B4-BE49-F238E27FC236}">
                <a16:creationId xmlns:a16="http://schemas.microsoft.com/office/drawing/2014/main" id="{FE1F304C-948C-424E-B6B0-C99DDCCDD7D1}"/>
              </a:ext>
            </a:extLst>
          </p:cNvPr>
          <p:cNvSpPr>
            <a:spLocks noChangeArrowheads="1"/>
          </p:cNvSpPr>
          <p:nvPr/>
        </p:nvSpPr>
        <p:spPr bwMode="auto">
          <a:xfrm rot="16296940">
            <a:off x="2113415" y="5866868"/>
            <a:ext cx="5432" cy="1810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7" name="Oval 559">
            <a:extLst>
              <a:ext uri="{FF2B5EF4-FFF2-40B4-BE49-F238E27FC236}">
                <a16:creationId xmlns:a16="http://schemas.microsoft.com/office/drawing/2014/main" id="{ECFBB3AA-9226-40F0-94B9-7C3C1ECA60D0}"/>
              </a:ext>
            </a:extLst>
          </p:cNvPr>
          <p:cNvSpPr>
            <a:spLocks noChangeArrowheads="1"/>
          </p:cNvSpPr>
          <p:nvPr/>
        </p:nvSpPr>
        <p:spPr bwMode="auto">
          <a:xfrm rot="16296940">
            <a:off x="2264576" y="5855101"/>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8" name="Oval 560">
            <a:extLst>
              <a:ext uri="{FF2B5EF4-FFF2-40B4-BE49-F238E27FC236}">
                <a16:creationId xmlns:a16="http://schemas.microsoft.com/office/drawing/2014/main" id="{3A914C61-6EED-4BA3-96BD-BC774DB2186D}"/>
              </a:ext>
            </a:extLst>
          </p:cNvPr>
          <p:cNvSpPr>
            <a:spLocks noChangeArrowheads="1"/>
          </p:cNvSpPr>
          <p:nvPr/>
        </p:nvSpPr>
        <p:spPr bwMode="auto">
          <a:xfrm rot="16296940">
            <a:off x="2264576" y="5844239"/>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89" name="Oval 561">
            <a:extLst>
              <a:ext uri="{FF2B5EF4-FFF2-40B4-BE49-F238E27FC236}">
                <a16:creationId xmlns:a16="http://schemas.microsoft.com/office/drawing/2014/main" id="{DDB9AE2D-A4FE-4B44-948A-4E75DF71A244}"/>
              </a:ext>
            </a:extLst>
          </p:cNvPr>
          <p:cNvSpPr>
            <a:spLocks noChangeArrowheads="1"/>
          </p:cNvSpPr>
          <p:nvPr/>
        </p:nvSpPr>
        <p:spPr bwMode="auto">
          <a:xfrm rot="16296940">
            <a:off x="2279058" y="5842430"/>
            <a:ext cx="5432"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0" name="Oval 562">
            <a:extLst>
              <a:ext uri="{FF2B5EF4-FFF2-40B4-BE49-F238E27FC236}">
                <a16:creationId xmlns:a16="http://schemas.microsoft.com/office/drawing/2014/main" id="{99657B73-0606-4D9C-AC66-5F756C42BED1}"/>
              </a:ext>
            </a:extLst>
          </p:cNvPr>
          <p:cNvSpPr>
            <a:spLocks noChangeArrowheads="1"/>
          </p:cNvSpPr>
          <p:nvPr/>
        </p:nvSpPr>
        <p:spPr bwMode="auto">
          <a:xfrm rot="16296940">
            <a:off x="2101648" y="5856912"/>
            <a:ext cx="5432" cy="1629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1" name="Oval 563">
            <a:extLst>
              <a:ext uri="{FF2B5EF4-FFF2-40B4-BE49-F238E27FC236}">
                <a16:creationId xmlns:a16="http://schemas.microsoft.com/office/drawing/2014/main" id="{51E075F9-BE44-480F-887A-BBAED9738C7E}"/>
              </a:ext>
            </a:extLst>
          </p:cNvPr>
          <p:cNvSpPr>
            <a:spLocks noChangeArrowheads="1"/>
          </p:cNvSpPr>
          <p:nvPr/>
        </p:nvSpPr>
        <p:spPr bwMode="auto">
          <a:xfrm rot="16296940">
            <a:off x="2019278" y="5868678"/>
            <a:ext cx="5432"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2" name="Oval 564">
            <a:extLst>
              <a:ext uri="{FF2B5EF4-FFF2-40B4-BE49-F238E27FC236}">
                <a16:creationId xmlns:a16="http://schemas.microsoft.com/office/drawing/2014/main" id="{2BBF6742-96A7-4036-B68E-9FFD960E70B6}"/>
              </a:ext>
            </a:extLst>
          </p:cNvPr>
          <p:cNvSpPr>
            <a:spLocks noChangeArrowheads="1"/>
          </p:cNvSpPr>
          <p:nvPr/>
        </p:nvSpPr>
        <p:spPr bwMode="auto">
          <a:xfrm rot="16296940">
            <a:off x="2039192" y="5874109"/>
            <a:ext cx="5430"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3" name="Oval 565">
            <a:extLst>
              <a:ext uri="{FF2B5EF4-FFF2-40B4-BE49-F238E27FC236}">
                <a16:creationId xmlns:a16="http://schemas.microsoft.com/office/drawing/2014/main" id="{57DFC4A1-0390-4D73-B887-A857A779AEBA}"/>
              </a:ext>
            </a:extLst>
          </p:cNvPr>
          <p:cNvSpPr>
            <a:spLocks noChangeArrowheads="1"/>
          </p:cNvSpPr>
          <p:nvPr/>
        </p:nvSpPr>
        <p:spPr bwMode="auto">
          <a:xfrm rot="16296940">
            <a:off x="2024709" y="5879540"/>
            <a:ext cx="5432" cy="1448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4" name="Oval 566">
            <a:extLst>
              <a:ext uri="{FF2B5EF4-FFF2-40B4-BE49-F238E27FC236}">
                <a16:creationId xmlns:a16="http://schemas.microsoft.com/office/drawing/2014/main" id="{A8350B65-EA81-480C-AC3B-DF2046C7D847}"/>
              </a:ext>
            </a:extLst>
          </p:cNvPr>
          <p:cNvSpPr>
            <a:spLocks noChangeArrowheads="1"/>
          </p:cNvSpPr>
          <p:nvPr/>
        </p:nvSpPr>
        <p:spPr bwMode="auto">
          <a:xfrm rot="16296940">
            <a:off x="2081734" y="5905789"/>
            <a:ext cx="5430"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5" name="Oval 567">
            <a:extLst>
              <a:ext uri="{FF2B5EF4-FFF2-40B4-BE49-F238E27FC236}">
                <a16:creationId xmlns:a16="http://schemas.microsoft.com/office/drawing/2014/main" id="{08EC0073-BFBC-48A3-ACC7-47A4AB7FF3C2}"/>
              </a:ext>
            </a:extLst>
          </p:cNvPr>
          <p:cNvSpPr>
            <a:spLocks noChangeArrowheads="1"/>
          </p:cNvSpPr>
          <p:nvPr/>
        </p:nvSpPr>
        <p:spPr bwMode="auto">
          <a:xfrm rot="16296940">
            <a:off x="2096216" y="5923893"/>
            <a:ext cx="5432"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6" name="Oval 568">
            <a:extLst>
              <a:ext uri="{FF2B5EF4-FFF2-40B4-BE49-F238E27FC236}">
                <a16:creationId xmlns:a16="http://schemas.microsoft.com/office/drawing/2014/main" id="{358C497F-7E55-4B9C-98E6-B738652B2F94}"/>
              </a:ext>
            </a:extLst>
          </p:cNvPr>
          <p:cNvSpPr>
            <a:spLocks noChangeArrowheads="1"/>
          </p:cNvSpPr>
          <p:nvPr/>
        </p:nvSpPr>
        <p:spPr bwMode="auto">
          <a:xfrm rot="16296940">
            <a:off x="2081734" y="5916651"/>
            <a:ext cx="5430" cy="1629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7" name="Oval 569">
            <a:extLst>
              <a:ext uri="{FF2B5EF4-FFF2-40B4-BE49-F238E27FC236}">
                <a16:creationId xmlns:a16="http://schemas.microsoft.com/office/drawing/2014/main" id="{827EC0C7-E0FA-4C6A-9729-66ECD19F5FA7}"/>
              </a:ext>
            </a:extLst>
          </p:cNvPr>
          <p:cNvSpPr>
            <a:spLocks noChangeArrowheads="1"/>
          </p:cNvSpPr>
          <p:nvPr/>
        </p:nvSpPr>
        <p:spPr bwMode="auto">
          <a:xfrm rot="16296940">
            <a:off x="2231990" y="5887687"/>
            <a:ext cx="5432" cy="12673"/>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8" name="Oval 570">
            <a:extLst>
              <a:ext uri="{FF2B5EF4-FFF2-40B4-BE49-F238E27FC236}">
                <a16:creationId xmlns:a16="http://schemas.microsoft.com/office/drawing/2014/main" id="{4148342B-2E17-4BDF-B270-7E41039252D3}"/>
              </a:ext>
            </a:extLst>
          </p:cNvPr>
          <p:cNvSpPr>
            <a:spLocks noChangeArrowheads="1"/>
          </p:cNvSpPr>
          <p:nvPr/>
        </p:nvSpPr>
        <p:spPr bwMode="auto">
          <a:xfrm rot="16296940">
            <a:off x="2096216" y="5913031"/>
            <a:ext cx="5432" cy="12672"/>
          </a:xfrm>
          <a:prstGeom prst="ellipse">
            <a:avLst/>
          </a:prstGeom>
          <a:solidFill>
            <a:schemeClr val="tx1"/>
          </a:solidFill>
          <a:ln w="9525">
            <a:solidFill>
              <a:schemeClr val="tx1"/>
            </a:solidFill>
            <a:round/>
            <a:headEnd/>
            <a:tailEnd/>
          </a:ln>
        </p:spPr>
        <p:txBody>
          <a:bodyPr vert="eaVert"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de-DE" altLang="fr-FR" sz="2400"/>
          </a:p>
        </p:txBody>
      </p:sp>
      <p:sp>
        <p:nvSpPr>
          <p:cNvPr id="27799" name="Line 571">
            <a:extLst>
              <a:ext uri="{FF2B5EF4-FFF2-40B4-BE49-F238E27FC236}">
                <a16:creationId xmlns:a16="http://schemas.microsoft.com/office/drawing/2014/main" id="{009FB48E-E088-4677-A4C1-B75272F7C8FD}"/>
              </a:ext>
            </a:extLst>
          </p:cNvPr>
          <p:cNvSpPr>
            <a:spLocks noChangeShapeType="1"/>
          </p:cNvSpPr>
          <p:nvPr/>
        </p:nvSpPr>
        <p:spPr bwMode="auto">
          <a:xfrm flipV="1">
            <a:off x="8755824" y="5074819"/>
            <a:ext cx="695160" cy="782055"/>
          </a:xfrm>
          <a:prstGeom prst="line">
            <a:avLst/>
          </a:prstGeom>
          <a:noFill/>
          <a:ln w="38100">
            <a:solidFill>
              <a:srgbClr val="CC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800" name="Line 572">
            <a:extLst>
              <a:ext uri="{FF2B5EF4-FFF2-40B4-BE49-F238E27FC236}">
                <a16:creationId xmlns:a16="http://schemas.microsoft.com/office/drawing/2014/main" id="{661B2787-3B3F-40F2-ADBF-53638F8C3410}"/>
              </a:ext>
            </a:extLst>
          </p:cNvPr>
          <p:cNvSpPr>
            <a:spLocks noChangeShapeType="1"/>
          </p:cNvSpPr>
          <p:nvPr/>
        </p:nvSpPr>
        <p:spPr bwMode="auto">
          <a:xfrm>
            <a:off x="8661689" y="2033496"/>
            <a:ext cx="23533" cy="1156789"/>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801" name="Line 573">
            <a:extLst>
              <a:ext uri="{FF2B5EF4-FFF2-40B4-BE49-F238E27FC236}">
                <a16:creationId xmlns:a16="http://schemas.microsoft.com/office/drawing/2014/main" id="{CF1E02C0-363C-45D8-8F0A-5A2ABD85DF03}"/>
              </a:ext>
            </a:extLst>
          </p:cNvPr>
          <p:cNvSpPr>
            <a:spLocks noChangeShapeType="1"/>
          </p:cNvSpPr>
          <p:nvPr/>
        </p:nvSpPr>
        <p:spPr bwMode="auto">
          <a:xfrm flipV="1">
            <a:off x="11025955" y="5188869"/>
            <a:ext cx="0" cy="69516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575" name="Rectangle 12"/>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6" name="Rectangle 2">
            <a:extLst>
              <a:ext uri="{FF2B5EF4-FFF2-40B4-BE49-F238E27FC236}">
                <a16:creationId xmlns:a16="http://schemas.microsoft.com/office/drawing/2014/main" id="{8310BD45-153E-4B30-A876-2AA76D899DEA}"/>
              </a:ext>
            </a:extLst>
          </p:cNvPr>
          <p:cNvSpPr>
            <a:spLocks noGrp="1" noChangeArrowheads="1"/>
          </p:cNvSpPr>
          <p:nvPr>
            <p:ph type="title"/>
          </p:nvPr>
        </p:nvSpPr>
        <p:spPr>
          <a:xfrm>
            <a:off x="0" y="152278"/>
            <a:ext cx="12191999" cy="685800"/>
          </a:xfrm>
        </p:spPr>
        <p:txBody>
          <a:bodyPr>
            <a:noAutofit/>
          </a:bodyPr>
          <a:lstStyle/>
          <a:p>
            <a:r>
              <a:rPr lang="cs-CZ" altLang="cs-CZ" b="1" dirty="0" err="1">
                <a:latin typeface="Calibri" charset="0"/>
                <a:ea typeface="Calibri" charset="0"/>
                <a:cs typeface="Calibri" charset="0"/>
              </a:rPr>
              <a:t>Adipose</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tissue</a:t>
            </a:r>
            <a:r>
              <a:rPr lang="cs-CZ" altLang="cs-CZ" b="1" dirty="0">
                <a:latin typeface="Calibri" charset="0"/>
                <a:ea typeface="Calibri" charset="0"/>
                <a:cs typeface="Calibri" charset="0"/>
              </a:rPr>
              <a:t> – </a:t>
            </a:r>
            <a:r>
              <a:rPr lang="cs-CZ" altLang="cs-CZ" b="1" dirty="0" err="1">
                <a:latin typeface="Calibri" charset="0"/>
                <a:ea typeface="Calibri" charset="0"/>
                <a:cs typeface="Calibri" charset="0"/>
              </a:rPr>
              <a:t>there</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is</a:t>
            </a:r>
            <a:r>
              <a:rPr lang="cs-CZ" altLang="cs-CZ" b="1" dirty="0">
                <a:latin typeface="Calibri" charset="0"/>
                <a:ea typeface="Calibri" charset="0"/>
                <a:cs typeface="Calibri" charset="0"/>
              </a:rPr>
              <a:t> more </a:t>
            </a:r>
            <a:r>
              <a:rPr lang="cs-CZ" altLang="cs-CZ" b="1" dirty="0" err="1">
                <a:latin typeface="Calibri" charset="0"/>
                <a:ea typeface="Calibri" charset="0"/>
                <a:cs typeface="Calibri" charset="0"/>
              </a:rPr>
              <a:t>than</a:t>
            </a:r>
            <a:r>
              <a:rPr lang="cs-CZ" altLang="cs-CZ" b="1" dirty="0">
                <a:latin typeface="Calibri" charset="0"/>
                <a:ea typeface="Calibri" charset="0"/>
                <a:cs typeface="Calibri" charset="0"/>
              </a:rPr>
              <a:t> just </a:t>
            </a:r>
            <a:r>
              <a:rPr lang="cs-CZ" altLang="cs-CZ" b="1" dirty="0" err="1">
                <a:latin typeface="Calibri" charset="0"/>
                <a:ea typeface="Calibri" charset="0"/>
                <a:cs typeface="Calibri" charset="0"/>
              </a:rPr>
              <a:t>pure</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differentiation</a:t>
            </a:r>
            <a:r>
              <a:rPr lang="cs-CZ" altLang="cs-CZ" b="1" dirty="0">
                <a:latin typeface="Calibri" charset="0"/>
                <a:ea typeface="Calibri" charset="0"/>
                <a:cs typeface="Calibri" charset="0"/>
              </a:rPr>
              <a:t> </a:t>
            </a:r>
            <a:endParaRPr lang="fr-FR" altLang="cs-CZ" b="1" dirty="0">
              <a:latin typeface="Calibri" charset="0"/>
              <a:ea typeface="Calibri" charset="0"/>
              <a:cs typeface="Calibri" charset="0"/>
            </a:endParaRPr>
          </a:p>
        </p:txBody>
      </p:sp>
      <p:sp>
        <p:nvSpPr>
          <p:cNvPr id="577" name="TextovéPole 576">
            <a:extLst>
              <a:ext uri="{FF2B5EF4-FFF2-40B4-BE49-F238E27FC236}">
                <a16:creationId xmlns:a16="http://schemas.microsoft.com/office/drawing/2014/main" id="{408551EC-CB5E-428B-A1C5-863764DCB4C1}"/>
              </a:ext>
            </a:extLst>
          </p:cNvPr>
          <p:cNvSpPr txBox="1"/>
          <p:nvPr/>
        </p:nvSpPr>
        <p:spPr>
          <a:xfrm>
            <a:off x="75851" y="6592728"/>
            <a:ext cx="7754046" cy="338554"/>
          </a:xfrm>
          <a:prstGeom prst="rect">
            <a:avLst/>
          </a:prstGeom>
          <a:noFill/>
        </p:spPr>
        <p:txBody>
          <a:bodyPr wrap="none" rtlCol="0">
            <a:spAutoFit/>
          </a:bodyPr>
          <a:lstStyle/>
          <a:p>
            <a:r>
              <a:rPr lang="cs-CZ" sz="800" dirty="0" err="1"/>
              <a:t>Adopted</a:t>
            </a:r>
            <a:r>
              <a:rPr lang="cs-CZ" sz="800" dirty="0"/>
              <a:t> </a:t>
            </a:r>
            <a:r>
              <a:rPr lang="cs-CZ" sz="800" dirty="0" err="1"/>
              <a:t>from</a:t>
            </a:r>
            <a:r>
              <a:rPr lang="cs-CZ" sz="800" dirty="0"/>
              <a:t> prof. D. </a:t>
            </a:r>
            <a:r>
              <a:rPr lang="cs-CZ" sz="800" dirty="0" err="1"/>
              <a:t>Langin</a:t>
            </a:r>
            <a:r>
              <a:rPr lang="cs-CZ" sz="800" dirty="0"/>
              <a:t>, </a:t>
            </a:r>
            <a:r>
              <a:rPr lang="en-US" altLang="cs-CZ" sz="800" b="1" dirty="0"/>
              <a:t>Physiopathology of obesity and current theories on the association between an excess of fat mass and insulin resistance</a:t>
            </a:r>
          </a:p>
          <a:p>
            <a:endParaRPr lang="cs-CZ" sz="800" dirty="0"/>
          </a:p>
        </p:txBody>
      </p:sp>
    </p:spTree>
    <p:extLst>
      <p:ext uri="{BB962C8B-B14F-4D97-AF65-F5344CB8AC3E}">
        <p14:creationId xmlns:p14="http://schemas.microsoft.com/office/powerpoint/2010/main" val="1734219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3">
            <a:extLst>
              <a:ext uri="{FF2B5EF4-FFF2-40B4-BE49-F238E27FC236}">
                <a16:creationId xmlns:a16="http://schemas.microsoft.com/office/drawing/2014/main" id="{14E76588-CEEC-4D11-A149-24859D229D96}"/>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pic>
        <p:nvPicPr>
          <p:cNvPr id="73731" name="Zástupný symbol pro obsah 5">
            <a:extLst>
              <a:ext uri="{FF2B5EF4-FFF2-40B4-BE49-F238E27FC236}">
                <a16:creationId xmlns:a16="http://schemas.microsoft.com/office/drawing/2014/main" id="{EB806174-C5DF-4AE3-AB10-DB6BB3C201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836614"/>
            <a:ext cx="9221788" cy="5686425"/>
          </a:xfrm>
        </p:spPr>
      </p:pic>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Zástupný symbol pro obsah 4">
            <a:extLst>
              <a:ext uri="{FF2B5EF4-FFF2-40B4-BE49-F238E27FC236}">
                <a16:creationId xmlns:a16="http://schemas.microsoft.com/office/drawing/2014/main" id="{E0B3A6DD-72F3-47D1-8AC7-83E8664BC6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72263" y="1412875"/>
            <a:ext cx="3048000" cy="2033588"/>
          </a:xfrm>
        </p:spPr>
      </p:pic>
      <p:sp>
        <p:nvSpPr>
          <p:cNvPr id="74755" name="Nadpis 1">
            <a:extLst>
              <a:ext uri="{FF2B5EF4-FFF2-40B4-BE49-F238E27FC236}">
                <a16:creationId xmlns:a16="http://schemas.microsoft.com/office/drawing/2014/main" id="{F1321E7C-2801-4B06-A3C3-EF66B1270297}"/>
              </a:ext>
            </a:extLst>
          </p:cNvPr>
          <p:cNvSpPr>
            <a:spLocks noGrp="1"/>
          </p:cNvSpPr>
          <p:nvPr>
            <p:ph type="title"/>
          </p:nvPr>
        </p:nvSpPr>
        <p:spPr>
          <a:xfrm>
            <a:off x="2782888" y="1050925"/>
            <a:ext cx="8229600" cy="1143000"/>
          </a:xfrm>
        </p:spPr>
        <p:txBody>
          <a:bodyPr/>
          <a:lstStyle/>
          <a:p>
            <a:r>
              <a:rPr lang="cs-CZ" altLang="cs-CZ"/>
              <a:t>Děkuji za pozornost</a:t>
            </a:r>
          </a:p>
        </p:txBody>
      </p:sp>
      <p:sp>
        <p:nvSpPr>
          <p:cNvPr id="74756" name="TextovéPole 6">
            <a:extLst>
              <a:ext uri="{FF2B5EF4-FFF2-40B4-BE49-F238E27FC236}">
                <a16:creationId xmlns:a16="http://schemas.microsoft.com/office/drawing/2014/main" id="{CA8F1141-211B-4A1D-9743-1D904C22D92F}"/>
              </a:ext>
            </a:extLst>
          </p:cNvPr>
          <p:cNvSpPr txBox="1">
            <a:spLocks noChangeArrowheads="1"/>
          </p:cNvSpPr>
          <p:nvPr/>
        </p:nvSpPr>
        <p:spPr bwMode="auto">
          <a:xfrm>
            <a:off x="1843089" y="3933826"/>
            <a:ext cx="184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cs-CZ" altLang="cs-CZ"/>
          </a:p>
          <a:p>
            <a:pPr eaLnBrk="1" hangingPunct="1"/>
            <a:endParaRPr lang="cs-CZ" altLang="cs-CZ"/>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a:extLst>
              <a:ext uri="{FF2B5EF4-FFF2-40B4-BE49-F238E27FC236}">
                <a16:creationId xmlns:a16="http://schemas.microsoft.com/office/drawing/2014/main" id="{4D46462B-BEE3-4EFC-AFA5-1031743CEEBF}"/>
              </a:ext>
            </a:extLst>
          </p:cNvPr>
          <p:cNvSpPr txBox="1">
            <a:spLocks noChangeArrowheads="1"/>
          </p:cNvSpPr>
          <p:nvPr/>
        </p:nvSpPr>
        <p:spPr bwMode="auto">
          <a:xfrm>
            <a:off x="1346995" y="1074738"/>
            <a:ext cx="3961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400" b="1" dirty="0">
                <a:solidFill>
                  <a:schemeClr val="accent2"/>
                </a:solidFill>
              </a:rPr>
              <a:t>Adipocyt</a:t>
            </a:r>
            <a:r>
              <a:rPr lang="cs-CZ" altLang="cs-CZ" sz="2400" b="1" dirty="0">
                <a:solidFill>
                  <a:schemeClr val="accent2"/>
                </a:solidFill>
              </a:rPr>
              <a:t>es</a:t>
            </a:r>
            <a:r>
              <a:rPr lang="fr-FR" altLang="cs-CZ" sz="2400" b="1" dirty="0">
                <a:solidFill>
                  <a:schemeClr val="accent2"/>
                </a:solidFill>
              </a:rPr>
              <a:t> </a:t>
            </a:r>
            <a:r>
              <a:rPr lang="fr-FR" altLang="cs-CZ" sz="2400" b="1" dirty="0">
                <a:solidFill>
                  <a:schemeClr val="accent2"/>
                </a:solidFill>
                <a:sym typeface="Wingdings" panose="05000000000000000000" pitchFamily="2" charset="2"/>
              </a:rPr>
              <a:t> Adipokin</a:t>
            </a:r>
            <a:r>
              <a:rPr lang="cs-CZ" altLang="cs-CZ" sz="2400" b="1" dirty="0">
                <a:solidFill>
                  <a:schemeClr val="accent2"/>
                </a:solidFill>
                <a:sym typeface="Wingdings" panose="05000000000000000000" pitchFamily="2" charset="2"/>
              </a:rPr>
              <a:t>es</a:t>
            </a:r>
            <a:endParaRPr lang="fr-FR" altLang="cs-CZ" sz="2400" b="1" dirty="0">
              <a:solidFill>
                <a:schemeClr val="accent2"/>
              </a:solidFill>
            </a:endParaRPr>
          </a:p>
        </p:txBody>
      </p:sp>
      <p:sp>
        <p:nvSpPr>
          <p:cNvPr id="28676" name="Text Box 4">
            <a:extLst>
              <a:ext uri="{FF2B5EF4-FFF2-40B4-BE49-F238E27FC236}">
                <a16:creationId xmlns:a16="http://schemas.microsoft.com/office/drawing/2014/main" id="{DC4D5137-4198-4549-8F13-C5E734B0C76D}"/>
              </a:ext>
            </a:extLst>
          </p:cNvPr>
          <p:cNvSpPr txBox="1">
            <a:spLocks noChangeArrowheads="1"/>
          </p:cNvSpPr>
          <p:nvPr/>
        </p:nvSpPr>
        <p:spPr bwMode="auto">
          <a:xfrm>
            <a:off x="6392069" y="1074739"/>
            <a:ext cx="46490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b="1" dirty="0" err="1">
                <a:solidFill>
                  <a:schemeClr val="accent2"/>
                </a:solidFill>
              </a:rPr>
              <a:t>Stromal</a:t>
            </a:r>
            <a:r>
              <a:rPr lang="cs-CZ" altLang="cs-CZ" sz="2400" b="1" dirty="0">
                <a:solidFill>
                  <a:schemeClr val="accent2"/>
                </a:solidFill>
              </a:rPr>
              <a:t> </a:t>
            </a:r>
            <a:r>
              <a:rPr lang="cs-CZ" altLang="cs-CZ" sz="2400" b="1" dirty="0" err="1">
                <a:solidFill>
                  <a:schemeClr val="accent2"/>
                </a:solidFill>
              </a:rPr>
              <a:t>vascular</a:t>
            </a:r>
            <a:r>
              <a:rPr lang="cs-CZ" altLang="cs-CZ" sz="2400" b="1" dirty="0">
                <a:solidFill>
                  <a:schemeClr val="accent2"/>
                </a:solidFill>
              </a:rPr>
              <a:t> </a:t>
            </a:r>
            <a:r>
              <a:rPr lang="cs-CZ" altLang="cs-CZ" sz="2400" b="1" dirty="0" err="1">
                <a:solidFill>
                  <a:schemeClr val="accent2"/>
                </a:solidFill>
              </a:rPr>
              <a:t>fraction</a:t>
            </a:r>
            <a:r>
              <a:rPr lang="cs-CZ" altLang="cs-CZ" sz="2400" b="1" dirty="0">
                <a:solidFill>
                  <a:schemeClr val="accent2"/>
                </a:solidFill>
              </a:rPr>
              <a:t> </a:t>
            </a:r>
            <a:r>
              <a:rPr lang="cs-CZ" altLang="cs-CZ" sz="2400" b="1" dirty="0" err="1">
                <a:solidFill>
                  <a:schemeClr val="accent2"/>
                </a:solidFill>
              </a:rPr>
              <a:t>cells</a:t>
            </a:r>
            <a:endParaRPr lang="fr-FR" altLang="cs-CZ" sz="2400" b="1" dirty="0">
              <a:solidFill>
                <a:schemeClr val="accent2"/>
              </a:solidFill>
            </a:endParaRPr>
          </a:p>
          <a:p>
            <a:pPr eaLnBrk="1" hangingPunct="1"/>
            <a:r>
              <a:rPr lang="fr-FR" altLang="cs-CZ" sz="2400" b="1" dirty="0">
                <a:solidFill>
                  <a:schemeClr val="accent2"/>
                </a:solidFill>
                <a:sym typeface="Wingdings" panose="05000000000000000000" pitchFamily="2" charset="2"/>
              </a:rPr>
              <a:t> cytokin</a:t>
            </a:r>
            <a:r>
              <a:rPr lang="cs-CZ" altLang="cs-CZ" sz="2400" b="1" dirty="0">
                <a:solidFill>
                  <a:schemeClr val="accent2"/>
                </a:solidFill>
                <a:sym typeface="Wingdings" panose="05000000000000000000" pitchFamily="2" charset="2"/>
              </a:rPr>
              <a:t>es</a:t>
            </a:r>
            <a:r>
              <a:rPr lang="fr-FR" altLang="cs-CZ" sz="2400" b="1" dirty="0">
                <a:solidFill>
                  <a:schemeClr val="accent2"/>
                </a:solidFill>
                <a:sym typeface="Wingdings" panose="05000000000000000000" pitchFamily="2" charset="2"/>
              </a:rPr>
              <a:t> &amp; chem</a:t>
            </a:r>
            <a:r>
              <a:rPr lang="cs-CZ" altLang="cs-CZ" sz="2400" b="1" dirty="0" err="1">
                <a:solidFill>
                  <a:schemeClr val="accent2"/>
                </a:solidFill>
                <a:sym typeface="Wingdings" panose="05000000000000000000" pitchFamily="2" charset="2"/>
              </a:rPr>
              <a:t>okines</a:t>
            </a:r>
            <a:endParaRPr lang="fr-FR" altLang="cs-CZ" sz="2400" b="1" dirty="0">
              <a:solidFill>
                <a:schemeClr val="accent2"/>
              </a:solidFill>
            </a:endParaRPr>
          </a:p>
        </p:txBody>
      </p:sp>
      <p:sp>
        <p:nvSpPr>
          <p:cNvPr id="28677" name="Line 5">
            <a:extLst>
              <a:ext uri="{FF2B5EF4-FFF2-40B4-BE49-F238E27FC236}">
                <a16:creationId xmlns:a16="http://schemas.microsoft.com/office/drawing/2014/main" id="{E6C5A8CE-58EE-4274-B191-8E3A4FB679A3}"/>
              </a:ext>
            </a:extLst>
          </p:cNvPr>
          <p:cNvSpPr>
            <a:spLocks noChangeShapeType="1"/>
          </p:cNvSpPr>
          <p:nvPr/>
        </p:nvSpPr>
        <p:spPr bwMode="auto">
          <a:xfrm>
            <a:off x="5818982" y="831850"/>
            <a:ext cx="0" cy="602615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grpSp>
        <p:nvGrpSpPr>
          <p:cNvPr id="28678" name="Group 6">
            <a:extLst>
              <a:ext uri="{FF2B5EF4-FFF2-40B4-BE49-F238E27FC236}">
                <a16:creationId xmlns:a16="http://schemas.microsoft.com/office/drawing/2014/main" id="{F60B940A-0678-4F07-823E-D8AC627D284D}"/>
              </a:ext>
            </a:extLst>
          </p:cNvPr>
          <p:cNvGrpSpPr>
            <a:grpSpLocks/>
          </p:cNvGrpSpPr>
          <p:nvPr/>
        </p:nvGrpSpPr>
        <p:grpSpPr bwMode="auto">
          <a:xfrm rot="21155494">
            <a:off x="6890545" y="2027238"/>
            <a:ext cx="1516063" cy="1504950"/>
            <a:chOff x="4252" y="1741"/>
            <a:chExt cx="311" cy="360"/>
          </a:xfrm>
        </p:grpSpPr>
        <p:sp>
          <p:nvSpPr>
            <p:cNvPr id="28696" name="Freeform 7">
              <a:extLst>
                <a:ext uri="{FF2B5EF4-FFF2-40B4-BE49-F238E27FC236}">
                  <a16:creationId xmlns:a16="http://schemas.microsoft.com/office/drawing/2014/main" id="{C303DB8D-9DA1-476E-A884-A24AE254BA60}"/>
                </a:ext>
              </a:extLst>
            </p:cNvPr>
            <p:cNvSpPr>
              <a:spLocks/>
            </p:cNvSpPr>
            <p:nvPr/>
          </p:nvSpPr>
          <p:spPr bwMode="auto">
            <a:xfrm>
              <a:off x="4252" y="1741"/>
              <a:ext cx="311" cy="360"/>
            </a:xfrm>
            <a:custGeom>
              <a:avLst/>
              <a:gdLst>
                <a:gd name="T0" fmla="*/ 64 w 456"/>
                <a:gd name="T1" fmla="*/ 153 h 460"/>
                <a:gd name="T2" fmla="*/ 16 w 456"/>
                <a:gd name="T3" fmla="*/ 89 h 460"/>
                <a:gd name="T4" fmla="*/ 64 w 456"/>
                <a:gd name="T5" fmla="*/ 73 h 460"/>
                <a:gd name="T6" fmla="*/ 104 w 456"/>
                <a:gd name="T7" fmla="*/ 65 h 460"/>
                <a:gd name="T8" fmla="*/ 152 w 456"/>
                <a:gd name="T9" fmla="*/ 41 h 460"/>
                <a:gd name="T10" fmla="*/ 192 w 456"/>
                <a:gd name="T11" fmla="*/ 9 h 460"/>
                <a:gd name="T12" fmla="*/ 240 w 456"/>
                <a:gd name="T13" fmla="*/ 65 h 460"/>
                <a:gd name="T14" fmla="*/ 352 w 456"/>
                <a:gd name="T15" fmla="*/ 57 h 460"/>
                <a:gd name="T16" fmla="*/ 400 w 456"/>
                <a:gd name="T17" fmla="*/ 161 h 460"/>
                <a:gd name="T18" fmla="*/ 416 w 456"/>
                <a:gd name="T19" fmla="*/ 185 h 460"/>
                <a:gd name="T20" fmla="*/ 448 w 456"/>
                <a:gd name="T21" fmla="*/ 193 h 460"/>
                <a:gd name="T22" fmla="*/ 424 w 456"/>
                <a:gd name="T23" fmla="*/ 217 h 460"/>
                <a:gd name="T24" fmla="*/ 400 w 456"/>
                <a:gd name="T25" fmla="*/ 265 h 460"/>
                <a:gd name="T26" fmla="*/ 456 w 456"/>
                <a:gd name="T27" fmla="*/ 345 h 460"/>
                <a:gd name="T28" fmla="*/ 432 w 456"/>
                <a:gd name="T29" fmla="*/ 361 h 460"/>
                <a:gd name="T30" fmla="*/ 384 w 456"/>
                <a:gd name="T31" fmla="*/ 345 h 460"/>
                <a:gd name="T32" fmla="*/ 336 w 456"/>
                <a:gd name="T33" fmla="*/ 353 h 460"/>
                <a:gd name="T34" fmla="*/ 328 w 456"/>
                <a:gd name="T35" fmla="*/ 377 h 460"/>
                <a:gd name="T36" fmla="*/ 288 w 456"/>
                <a:gd name="T37" fmla="*/ 449 h 460"/>
                <a:gd name="T38" fmla="*/ 224 w 456"/>
                <a:gd name="T39" fmla="*/ 369 h 460"/>
                <a:gd name="T40" fmla="*/ 200 w 456"/>
                <a:gd name="T41" fmla="*/ 377 h 460"/>
                <a:gd name="T42" fmla="*/ 176 w 456"/>
                <a:gd name="T43" fmla="*/ 393 h 460"/>
                <a:gd name="T44" fmla="*/ 128 w 456"/>
                <a:gd name="T45" fmla="*/ 409 h 460"/>
                <a:gd name="T46" fmla="*/ 136 w 456"/>
                <a:gd name="T47" fmla="*/ 369 h 460"/>
                <a:gd name="T48" fmla="*/ 152 w 456"/>
                <a:gd name="T49" fmla="*/ 321 h 460"/>
                <a:gd name="T50" fmla="*/ 0 w 456"/>
                <a:gd name="T51" fmla="*/ 289 h 460"/>
                <a:gd name="T52" fmla="*/ 64 w 456"/>
                <a:gd name="T53" fmla="*/ 225 h 460"/>
                <a:gd name="T54" fmla="*/ 64 w 456"/>
                <a:gd name="T55" fmla="*/ 153 h 4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6"/>
                <a:gd name="T85" fmla="*/ 0 h 460"/>
                <a:gd name="T86" fmla="*/ 456 w 456"/>
                <a:gd name="T87" fmla="*/ 460 h 4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6" h="460">
                  <a:moveTo>
                    <a:pt x="64" y="153"/>
                  </a:moveTo>
                  <a:cubicBezTo>
                    <a:pt x="36" y="134"/>
                    <a:pt x="27" y="121"/>
                    <a:pt x="16" y="89"/>
                  </a:cubicBezTo>
                  <a:cubicBezTo>
                    <a:pt x="44" y="47"/>
                    <a:pt x="16" y="73"/>
                    <a:pt x="64" y="73"/>
                  </a:cubicBezTo>
                  <a:cubicBezTo>
                    <a:pt x="78" y="73"/>
                    <a:pt x="91" y="68"/>
                    <a:pt x="104" y="65"/>
                  </a:cubicBezTo>
                  <a:cubicBezTo>
                    <a:pt x="119" y="55"/>
                    <a:pt x="138" y="52"/>
                    <a:pt x="152" y="41"/>
                  </a:cubicBezTo>
                  <a:cubicBezTo>
                    <a:pt x="204" y="0"/>
                    <a:pt x="132" y="29"/>
                    <a:pt x="192" y="9"/>
                  </a:cubicBezTo>
                  <a:cubicBezTo>
                    <a:pt x="202" y="40"/>
                    <a:pt x="208" y="54"/>
                    <a:pt x="240" y="65"/>
                  </a:cubicBezTo>
                  <a:cubicBezTo>
                    <a:pt x="308" y="42"/>
                    <a:pt x="271" y="47"/>
                    <a:pt x="352" y="57"/>
                  </a:cubicBezTo>
                  <a:cubicBezTo>
                    <a:pt x="358" y="112"/>
                    <a:pt x="348" y="144"/>
                    <a:pt x="400" y="161"/>
                  </a:cubicBezTo>
                  <a:cubicBezTo>
                    <a:pt x="405" y="169"/>
                    <a:pt x="408" y="180"/>
                    <a:pt x="416" y="185"/>
                  </a:cubicBezTo>
                  <a:cubicBezTo>
                    <a:pt x="425" y="191"/>
                    <a:pt x="445" y="182"/>
                    <a:pt x="448" y="193"/>
                  </a:cubicBezTo>
                  <a:cubicBezTo>
                    <a:pt x="451" y="204"/>
                    <a:pt x="431" y="208"/>
                    <a:pt x="424" y="217"/>
                  </a:cubicBezTo>
                  <a:cubicBezTo>
                    <a:pt x="407" y="238"/>
                    <a:pt x="408" y="241"/>
                    <a:pt x="400" y="265"/>
                  </a:cubicBezTo>
                  <a:cubicBezTo>
                    <a:pt x="413" y="305"/>
                    <a:pt x="414" y="331"/>
                    <a:pt x="456" y="345"/>
                  </a:cubicBezTo>
                  <a:cubicBezTo>
                    <a:pt x="448" y="350"/>
                    <a:pt x="442" y="361"/>
                    <a:pt x="432" y="361"/>
                  </a:cubicBezTo>
                  <a:cubicBezTo>
                    <a:pt x="415" y="361"/>
                    <a:pt x="384" y="345"/>
                    <a:pt x="384" y="345"/>
                  </a:cubicBezTo>
                  <a:cubicBezTo>
                    <a:pt x="368" y="348"/>
                    <a:pt x="350" y="345"/>
                    <a:pt x="336" y="353"/>
                  </a:cubicBezTo>
                  <a:cubicBezTo>
                    <a:pt x="329" y="357"/>
                    <a:pt x="332" y="370"/>
                    <a:pt x="328" y="377"/>
                  </a:cubicBezTo>
                  <a:cubicBezTo>
                    <a:pt x="282" y="460"/>
                    <a:pt x="306" y="395"/>
                    <a:pt x="288" y="449"/>
                  </a:cubicBezTo>
                  <a:cubicBezTo>
                    <a:pt x="222" y="427"/>
                    <a:pt x="289" y="391"/>
                    <a:pt x="224" y="369"/>
                  </a:cubicBezTo>
                  <a:cubicBezTo>
                    <a:pt x="216" y="372"/>
                    <a:pt x="208" y="373"/>
                    <a:pt x="200" y="377"/>
                  </a:cubicBezTo>
                  <a:cubicBezTo>
                    <a:pt x="191" y="381"/>
                    <a:pt x="185" y="389"/>
                    <a:pt x="176" y="393"/>
                  </a:cubicBezTo>
                  <a:cubicBezTo>
                    <a:pt x="161" y="400"/>
                    <a:pt x="128" y="409"/>
                    <a:pt x="128" y="409"/>
                  </a:cubicBezTo>
                  <a:cubicBezTo>
                    <a:pt x="97" y="363"/>
                    <a:pt x="114" y="405"/>
                    <a:pt x="136" y="369"/>
                  </a:cubicBezTo>
                  <a:cubicBezTo>
                    <a:pt x="145" y="355"/>
                    <a:pt x="152" y="321"/>
                    <a:pt x="152" y="321"/>
                  </a:cubicBezTo>
                  <a:cubicBezTo>
                    <a:pt x="100" y="286"/>
                    <a:pt x="74" y="295"/>
                    <a:pt x="0" y="289"/>
                  </a:cubicBezTo>
                  <a:cubicBezTo>
                    <a:pt x="27" y="271"/>
                    <a:pt x="41" y="248"/>
                    <a:pt x="64" y="225"/>
                  </a:cubicBezTo>
                  <a:cubicBezTo>
                    <a:pt x="74" y="196"/>
                    <a:pt x="64" y="183"/>
                    <a:pt x="64" y="153"/>
                  </a:cubicBez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7" name="Oval 8">
              <a:extLst>
                <a:ext uri="{FF2B5EF4-FFF2-40B4-BE49-F238E27FC236}">
                  <a16:creationId xmlns:a16="http://schemas.microsoft.com/office/drawing/2014/main" id="{CA01FEB9-B653-46E6-BAA5-5059E8716B01}"/>
                </a:ext>
              </a:extLst>
            </p:cNvPr>
            <p:cNvSpPr>
              <a:spLocks noChangeArrowheads="1"/>
            </p:cNvSpPr>
            <p:nvPr/>
          </p:nvSpPr>
          <p:spPr bwMode="auto">
            <a:xfrm rot="-5400000">
              <a:off x="4373" y="1841"/>
              <a:ext cx="86" cy="13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8679" name="Group 9">
            <a:extLst>
              <a:ext uri="{FF2B5EF4-FFF2-40B4-BE49-F238E27FC236}">
                <a16:creationId xmlns:a16="http://schemas.microsoft.com/office/drawing/2014/main" id="{C77C6DDD-2A18-4A50-8892-B4C35F41B714}"/>
              </a:ext>
            </a:extLst>
          </p:cNvPr>
          <p:cNvGrpSpPr>
            <a:grpSpLocks/>
          </p:cNvGrpSpPr>
          <p:nvPr/>
        </p:nvGrpSpPr>
        <p:grpSpPr bwMode="auto">
          <a:xfrm rot="21155494">
            <a:off x="8738394" y="2222500"/>
            <a:ext cx="825500" cy="1049338"/>
            <a:chOff x="2593" y="1499"/>
            <a:chExt cx="102" cy="104"/>
          </a:xfrm>
        </p:grpSpPr>
        <p:sp>
          <p:nvSpPr>
            <p:cNvPr id="28694" name="Oval 10">
              <a:extLst>
                <a:ext uri="{FF2B5EF4-FFF2-40B4-BE49-F238E27FC236}">
                  <a16:creationId xmlns:a16="http://schemas.microsoft.com/office/drawing/2014/main" id="{A5B921D7-88E9-428D-AABE-BF5D39DEF10E}"/>
                </a:ext>
              </a:extLst>
            </p:cNvPr>
            <p:cNvSpPr>
              <a:spLocks noChangeArrowheads="1"/>
            </p:cNvSpPr>
            <p:nvPr/>
          </p:nvSpPr>
          <p:spPr bwMode="auto">
            <a:xfrm rot="136696" flipV="1">
              <a:off x="2593" y="1499"/>
              <a:ext cx="102" cy="104"/>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5" name="Oval 11">
              <a:extLst>
                <a:ext uri="{FF2B5EF4-FFF2-40B4-BE49-F238E27FC236}">
                  <a16:creationId xmlns:a16="http://schemas.microsoft.com/office/drawing/2014/main" id="{D9501653-BE5C-49F3-B8FE-5CAED431FABD}"/>
                </a:ext>
              </a:extLst>
            </p:cNvPr>
            <p:cNvSpPr>
              <a:spLocks noChangeArrowheads="1"/>
            </p:cNvSpPr>
            <p:nvPr/>
          </p:nvSpPr>
          <p:spPr bwMode="auto">
            <a:xfrm rot="136696" flipV="1">
              <a:off x="2620" y="1556"/>
              <a:ext cx="33" cy="29"/>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8680" name="Group 12">
            <a:extLst>
              <a:ext uri="{FF2B5EF4-FFF2-40B4-BE49-F238E27FC236}">
                <a16:creationId xmlns:a16="http://schemas.microsoft.com/office/drawing/2014/main" id="{DE13942C-0720-4A4B-98DB-1898A45D611D}"/>
              </a:ext>
            </a:extLst>
          </p:cNvPr>
          <p:cNvGrpSpPr>
            <a:grpSpLocks/>
          </p:cNvGrpSpPr>
          <p:nvPr/>
        </p:nvGrpSpPr>
        <p:grpSpPr bwMode="auto">
          <a:xfrm>
            <a:off x="9859169" y="2449513"/>
            <a:ext cx="1042988" cy="576262"/>
            <a:chOff x="1085" y="2607"/>
            <a:chExt cx="656" cy="363"/>
          </a:xfrm>
        </p:grpSpPr>
        <p:sp>
          <p:nvSpPr>
            <p:cNvPr id="28692" name="Oval 13">
              <a:extLst>
                <a:ext uri="{FF2B5EF4-FFF2-40B4-BE49-F238E27FC236}">
                  <a16:creationId xmlns:a16="http://schemas.microsoft.com/office/drawing/2014/main" id="{AF64B3F3-1DAA-4104-8073-8FD949DEAB5A}"/>
                </a:ext>
              </a:extLst>
            </p:cNvPr>
            <p:cNvSpPr>
              <a:spLocks noChangeArrowheads="1"/>
            </p:cNvSpPr>
            <p:nvPr/>
          </p:nvSpPr>
          <p:spPr bwMode="auto">
            <a:xfrm>
              <a:off x="1085" y="2607"/>
              <a:ext cx="656" cy="363"/>
            </a:xfrm>
            <a:prstGeom prst="ellipse">
              <a:avLst/>
            </a:prstGeom>
            <a:solidFill>
              <a:srgbClr val="FF7C8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3" name="Oval 14">
              <a:extLst>
                <a:ext uri="{FF2B5EF4-FFF2-40B4-BE49-F238E27FC236}">
                  <a16:creationId xmlns:a16="http://schemas.microsoft.com/office/drawing/2014/main" id="{2845A617-CFE2-43DA-94B6-5F91D22841E1}"/>
                </a:ext>
              </a:extLst>
            </p:cNvPr>
            <p:cNvSpPr>
              <a:spLocks noChangeArrowheads="1"/>
            </p:cNvSpPr>
            <p:nvPr/>
          </p:nvSpPr>
          <p:spPr bwMode="auto">
            <a:xfrm>
              <a:off x="1289" y="2671"/>
              <a:ext cx="248" cy="236"/>
            </a:xfrm>
            <a:prstGeom prst="ellipse">
              <a:avLst/>
            </a:prstGeom>
            <a:solidFill>
              <a:srgbClr val="FF33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8681" name="Freeform 15">
            <a:extLst>
              <a:ext uri="{FF2B5EF4-FFF2-40B4-BE49-F238E27FC236}">
                <a16:creationId xmlns:a16="http://schemas.microsoft.com/office/drawing/2014/main" id="{1BD94983-A524-440E-8FAA-D8288902EDF0}"/>
              </a:ext>
            </a:extLst>
          </p:cNvPr>
          <p:cNvSpPr>
            <a:spLocks/>
          </p:cNvSpPr>
          <p:nvPr/>
        </p:nvSpPr>
        <p:spPr bwMode="auto">
          <a:xfrm>
            <a:off x="7784308" y="3594101"/>
            <a:ext cx="1196975" cy="874713"/>
          </a:xfrm>
          <a:custGeom>
            <a:avLst/>
            <a:gdLst>
              <a:gd name="T0" fmla="*/ 0 w 754"/>
              <a:gd name="T1" fmla="*/ 0 h 551"/>
              <a:gd name="T2" fmla="*/ 627 w 754"/>
              <a:gd name="T3" fmla="*/ 288 h 551"/>
              <a:gd name="T4" fmla="*/ 754 w 754"/>
              <a:gd name="T5" fmla="*/ 551 h 551"/>
              <a:gd name="T6" fmla="*/ 0 60000 65536"/>
              <a:gd name="T7" fmla="*/ 0 60000 65536"/>
              <a:gd name="T8" fmla="*/ 0 60000 65536"/>
              <a:gd name="T9" fmla="*/ 0 w 754"/>
              <a:gd name="T10" fmla="*/ 0 h 551"/>
              <a:gd name="T11" fmla="*/ 754 w 754"/>
              <a:gd name="T12" fmla="*/ 551 h 551"/>
            </a:gdLst>
            <a:ahLst/>
            <a:cxnLst>
              <a:cxn ang="T6">
                <a:pos x="T0" y="T1"/>
              </a:cxn>
              <a:cxn ang="T7">
                <a:pos x="T2" y="T3"/>
              </a:cxn>
              <a:cxn ang="T8">
                <a:pos x="T4" y="T5"/>
              </a:cxn>
            </a:cxnLst>
            <a:rect l="T9" t="T10" r="T11" b="T12"/>
            <a:pathLst>
              <a:path w="754" h="551">
                <a:moveTo>
                  <a:pt x="0" y="0"/>
                </a:moveTo>
                <a:cubicBezTo>
                  <a:pt x="250" y="98"/>
                  <a:pt x="501" y="196"/>
                  <a:pt x="627" y="288"/>
                </a:cubicBezTo>
                <a:cubicBezTo>
                  <a:pt x="753" y="380"/>
                  <a:pt x="753" y="465"/>
                  <a:pt x="754" y="55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82" name="Freeform 16">
            <a:extLst>
              <a:ext uri="{FF2B5EF4-FFF2-40B4-BE49-F238E27FC236}">
                <a16:creationId xmlns:a16="http://schemas.microsoft.com/office/drawing/2014/main" id="{FB99DAD0-0C78-44BA-8EAA-ECCCFAB8D21C}"/>
              </a:ext>
            </a:extLst>
          </p:cNvPr>
          <p:cNvSpPr>
            <a:spLocks/>
          </p:cNvSpPr>
          <p:nvPr/>
        </p:nvSpPr>
        <p:spPr bwMode="auto">
          <a:xfrm flipH="1">
            <a:off x="8978107" y="3594101"/>
            <a:ext cx="1200150" cy="874713"/>
          </a:xfrm>
          <a:custGeom>
            <a:avLst/>
            <a:gdLst>
              <a:gd name="T0" fmla="*/ 0 w 754"/>
              <a:gd name="T1" fmla="*/ 0 h 551"/>
              <a:gd name="T2" fmla="*/ 627 w 754"/>
              <a:gd name="T3" fmla="*/ 288 h 551"/>
              <a:gd name="T4" fmla="*/ 754 w 754"/>
              <a:gd name="T5" fmla="*/ 551 h 551"/>
              <a:gd name="T6" fmla="*/ 0 60000 65536"/>
              <a:gd name="T7" fmla="*/ 0 60000 65536"/>
              <a:gd name="T8" fmla="*/ 0 60000 65536"/>
              <a:gd name="T9" fmla="*/ 0 w 754"/>
              <a:gd name="T10" fmla="*/ 0 h 551"/>
              <a:gd name="T11" fmla="*/ 754 w 754"/>
              <a:gd name="T12" fmla="*/ 551 h 551"/>
            </a:gdLst>
            <a:ahLst/>
            <a:cxnLst>
              <a:cxn ang="T6">
                <a:pos x="T0" y="T1"/>
              </a:cxn>
              <a:cxn ang="T7">
                <a:pos x="T2" y="T3"/>
              </a:cxn>
              <a:cxn ang="T8">
                <a:pos x="T4" y="T5"/>
              </a:cxn>
            </a:cxnLst>
            <a:rect l="T9" t="T10" r="T11" b="T12"/>
            <a:pathLst>
              <a:path w="754" h="551">
                <a:moveTo>
                  <a:pt x="0" y="0"/>
                </a:moveTo>
                <a:cubicBezTo>
                  <a:pt x="250" y="98"/>
                  <a:pt x="501" y="196"/>
                  <a:pt x="627" y="288"/>
                </a:cubicBezTo>
                <a:cubicBezTo>
                  <a:pt x="753" y="380"/>
                  <a:pt x="753" y="465"/>
                  <a:pt x="754" y="551"/>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83" name="AutoShape 17">
            <a:extLst>
              <a:ext uri="{FF2B5EF4-FFF2-40B4-BE49-F238E27FC236}">
                <a16:creationId xmlns:a16="http://schemas.microsoft.com/office/drawing/2014/main" id="{04D2E421-E6A0-4236-A5C5-541E6EACE1BC}"/>
              </a:ext>
            </a:extLst>
          </p:cNvPr>
          <p:cNvSpPr>
            <a:spLocks noChangeArrowheads="1"/>
          </p:cNvSpPr>
          <p:nvPr/>
        </p:nvSpPr>
        <p:spPr bwMode="auto">
          <a:xfrm flipV="1">
            <a:off x="8820944" y="4375151"/>
            <a:ext cx="325438" cy="20161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84" name="Text Box 18">
            <a:extLst>
              <a:ext uri="{FF2B5EF4-FFF2-40B4-BE49-F238E27FC236}">
                <a16:creationId xmlns:a16="http://schemas.microsoft.com/office/drawing/2014/main" id="{DF0EB630-37A9-442C-80E0-57C70E701573}"/>
              </a:ext>
            </a:extLst>
          </p:cNvPr>
          <p:cNvSpPr txBox="1">
            <a:spLocks noChangeArrowheads="1"/>
          </p:cNvSpPr>
          <p:nvPr/>
        </p:nvSpPr>
        <p:spPr bwMode="auto">
          <a:xfrm>
            <a:off x="6199982" y="4603751"/>
            <a:ext cx="501932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1800" b="1" dirty="0"/>
              <a:t>Monocyte chemoattractant protein 1 (MCP1)</a:t>
            </a:r>
          </a:p>
          <a:p>
            <a:pPr eaLnBrk="1" hangingPunct="1"/>
            <a:r>
              <a:rPr lang="fr-FR" altLang="cs-CZ" sz="1800" b="1" dirty="0"/>
              <a:t>Macrophage inflammatory protein (MIP)</a:t>
            </a:r>
          </a:p>
          <a:p>
            <a:pPr eaLnBrk="1" hangingPunct="1"/>
            <a:r>
              <a:rPr lang="fr-FR" altLang="cs-CZ" sz="1800" b="1" dirty="0"/>
              <a:t>Tumor necrosis </a:t>
            </a:r>
            <a:r>
              <a:rPr lang="fr-FR" altLang="cs-CZ" sz="1800" b="1" dirty="0">
                <a:latin typeface="Symbol" panose="05050102010706020507" pitchFamily="18" charset="2"/>
              </a:rPr>
              <a:t>a</a:t>
            </a:r>
            <a:r>
              <a:rPr lang="fr-FR" altLang="cs-CZ" sz="1800" b="1" dirty="0"/>
              <a:t> (TNF</a:t>
            </a:r>
            <a:r>
              <a:rPr lang="fr-FR" altLang="cs-CZ" sz="1800" b="1" dirty="0">
                <a:latin typeface="Symbol" panose="05050102010706020507" pitchFamily="18" charset="2"/>
              </a:rPr>
              <a:t>a</a:t>
            </a:r>
            <a:r>
              <a:rPr lang="fr-FR" altLang="cs-CZ" sz="1800" b="1" dirty="0"/>
              <a:t>)</a:t>
            </a:r>
          </a:p>
          <a:p>
            <a:pPr eaLnBrk="1" hangingPunct="1"/>
            <a:r>
              <a:rPr lang="fr-FR" altLang="cs-CZ" sz="1800" b="1" dirty="0"/>
              <a:t>Interleukin</a:t>
            </a:r>
            <a:r>
              <a:rPr lang="cs-CZ" altLang="cs-CZ" sz="1800" b="1" dirty="0"/>
              <a:t>s</a:t>
            </a:r>
            <a:r>
              <a:rPr lang="fr-FR" altLang="cs-CZ" sz="1800" b="1" dirty="0"/>
              <a:t> 1</a:t>
            </a:r>
            <a:r>
              <a:rPr lang="fr-FR" altLang="cs-CZ" sz="1800" b="1" dirty="0">
                <a:latin typeface="Symbol" panose="05050102010706020507" pitchFamily="18" charset="2"/>
              </a:rPr>
              <a:t>b</a:t>
            </a:r>
            <a:r>
              <a:rPr lang="fr-FR" altLang="cs-CZ" sz="1800" b="1" dirty="0"/>
              <a:t>, 6, 8, 10, ….</a:t>
            </a:r>
          </a:p>
          <a:p>
            <a:pPr eaLnBrk="1" hangingPunct="1"/>
            <a:r>
              <a:rPr lang="fr-FR" altLang="cs-CZ" sz="1800" b="1" dirty="0"/>
              <a:t>Chem</a:t>
            </a:r>
            <a:r>
              <a:rPr lang="cs-CZ" altLang="cs-CZ" sz="1800" b="1" dirty="0" err="1"/>
              <a:t>okines</a:t>
            </a:r>
            <a:endParaRPr lang="fr-FR" altLang="cs-CZ" sz="1800" b="1" dirty="0"/>
          </a:p>
          <a:p>
            <a:pPr eaLnBrk="1" hangingPunct="1"/>
            <a:r>
              <a:rPr lang="fr-FR" altLang="cs-CZ" sz="1800" b="1" dirty="0"/>
              <a:t>Resistin</a:t>
            </a:r>
          </a:p>
          <a:p>
            <a:pPr eaLnBrk="1" hangingPunct="1"/>
            <a:r>
              <a:rPr lang="fr-FR" altLang="cs-CZ" sz="1800" b="1" dirty="0"/>
              <a:t>Apelin</a:t>
            </a:r>
          </a:p>
          <a:p>
            <a:pPr eaLnBrk="1" hangingPunct="1"/>
            <a:r>
              <a:rPr lang="fr-FR" altLang="cs-CZ" sz="1800" b="1" dirty="0"/>
              <a:t>…</a:t>
            </a:r>
          </a:p>
        </p:txBody>
      </p:sp>
      <p:grpSp>
        <p:nvGrpSpPr>
          <p:cNvPr id="28685" name="Group 19">
            <a:extLst>
              <a:ext uri="{FF2B5EF4-FFF2-40B4-BE49-F238E27FC236}">
                <a16:creationId xmlns:a16="http://schemas.microsoft.com/office/drawing/2014/main" id="{E9451928-E534-447B-B8E7-F8CEB566FF7E}"/>
              </a:ext>
            </a:extLst>
          </p:cNvPr>
          <p:cNvGrpSpPr>
            <a:grpSpLocks/>
          </p:cNvGrpSpPr>
          <p:nvPr/>
        </p:nvGrpSpPr>
        <p:grpSpPr bwMode="auto">
          <a:xfrm rot="21155494" flipV="1">
            <a:off x="2232819" y="1700214"/>
            <a:ext cx="1714500" cy="1584325"/>
            <a:chOff x="2624" y="1152"/>
            <a:chExt cx="782" cy="614"/>
          </a:xfrm>
        </p:grpSpPr>
        <p:sp>
          <p:nvSpPr>
            <p:cNvPr id="28689" name="Oval 20">
              <a:extLst>
                <a:ext uri="{FF2B5EF4-FFF2-40B4-BE49-F238E27FC236}">
                  <a16:creationId xmlns:a16="http://schemas.microsoft.com/office/drawing/2014/main" id="{A6135912-616A-4092-8100-4EF35CF0A068}"/>
                </a:ext>
              </a:extLst>
            </p:cNvPr>
            <p:cNvSpPr>
              <a:spLocks noChangeArrowheads="1"/>
            </p:cNvSpPr>
            <p:nvPr/>
          </p:nvSpPr>
          <p:spPr bwMode="auto">
            <a:xfrm>
              <a:off x="2624" y="1152"/>
              <a:ext cx="782" cy="614"/>
            </a:xfrm>
            <a:prstGeom prst="ellipse">
              <a:avLst/>
            </a:prstGeom>
            <a:solidFill>
              <a:schemeClr val="fo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0" name="Oval 21">
              <a:extLst>
                <a:ext uri="{FF2B5EF4-FFF2-40B4-BE49-F238E27FC236}">
                  <a16:creationId xmlns:a16="http://schemas.microsoft.com/office/drawing/2014/main" id="{D9443926-08C4-495E-9309-0501B9978803}"/>
                </a:ext>
              </a:extLst>
            </p:cNvPr>
            <p:cNvSpPr>
              <a:spLocks noChangeArrowheads="1"/>
            </p:cNvSpPr>
            <p:nvPr/>
          </p:nvSpPr>
          <p:spPr bwMode="auto">
            <a:xfrm>
              <a:off x="2684" y="1157"/>
              <a:ext cx="662" cy="525"/>
            </a:xfrm>
            <a:prstGeom prst="ellipse">
              <a:avLst/>
            </a:prstGeom>
            <a:gradFill rotWithShape="0">
              <a:gsLst>
                <a:gs pos="0">
                  <a:srgbClr val="FFFF99"/>
                </a:gs>
                <a:gs pos="100000">
                  <a:srgbClr val="FFFF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91" name="Oval 22">
              <a:extLst>
                <a:ext uri="{FF2B5EF4-FFF2-40B4-BE49-F238E27FC236}">
                  <a16:creationId xmlns:a16="http://schemas.microsoft.com/office/drawing/2014/main" id="{7F7DA22A-0E7B-42F3-ABBC-162DE171FD3C}"/>
                </a:ext>
              </a:extLst>
            </p:cNvPr>
            <p:cNvSpPr>
              <a:spLocks noChangeArrowheads="1"/>
            </p:cNvSpPr>
            <p:nvPr/>
          </p:nvSpPr>
          <p:spPr bwMode="auto">
            <a:xfrm>
              <a:off x="2838" y="1671"/>
              <a:ext cx="314" cy="93"/>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8686" name="AutoShape 23">
            <a:extLst>
              <a:ext uri="{FF2B5EF4-FFF2-40B4-BE49-F238E27FC236}">
                <a16:creationId xmlns:a16="http://schemas.microsoft.com/office/drawing/2014/main" id="{67D47235-AB96-402B-8F17-E873645E8961}"/>
              </a:ext>
            </a:extLst>
          </p:cNvPr>
          <p:cNvSpPr>
            <a:spLocks noChangeArrowheads="1"/>
          </p:cNvSpPr>
          <p:nvPr/>
        </p:nvSpPr>
        <p:spPr bwMode="auto">
          <a:xfrm flipV="1">
            <a:off x="2899569" y="4375151"/>
            <a:ext cx="325438" cy="201613"/>
          </a:xfrm>
          <a:prstGeom prst="triangle">
            <a:avLst>
              <a:gd name="adj" fmla="val 50000"/>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8687" name="Line 24">
            <a:extLst>
              <a:ext uri="{FF2B5EF4-FFF2-40B4-BE49-F238E27FC236}">
                <a16:creationId xmlns:a16="http://schemas.microsoft.com/office/drawing/2014/main" id="{E211D35B-0B8F-4B65-844C-1D5EB41F4C84}"/>
              </a:ext>
            </a:extLst>
          </p:cNvPr>
          <p:cNvSpPr>
            <a:spLocks noChangeShapeType="1"/>
          </p:cNvSpPr>
          <p:nvPr/>
        </p:nvSpPr>
        <p:spPr bwMode="auto">
          <a:xfrm>
            <a:off x="3061494" y="3411539"/>
            <a:ext cx="0" cy="1076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688" name="Text Box 25">
            <a:extLst>
              <a:ext uri="{FF2B5EF4-FFF2-40B4-BE49-F238E27FC236}">
                <a16:creationId xmlns:a16="http://schemas.microsoft.com/office/drawing/2014/main" id="{40DA2AC8-D78D-4CA3-B968-6A945BCD451D}"/>
              </a:ext>
            </a:extLst>
          </p:cNvPr>
          <p:cNvSpPr txBox="1">
            <a:spLocks noChangeArrowheads="1"/>
          </p:cNvSpPr>
          <p:nvPr/>
        </p:nvSpPr>
        <p:spPr bwMode="auto">
          <a:xfrm>
            <a:off x="1126333" y="4754563"/>
            <a:ext cx="412965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t>Leptin</a:t>
            </a:r>
          </a:p>
          <a:p>
            <a:pPr eaLnBrk="1" hangingPunct="1"/>
            <a:r>
              <a:rPr lang="fr-FR" altLang="cs-CZ" sz="2000" b="1" dirty="0"/>
              <a:t>Adipone</a:t>
            </a:r>
            <a:r>
              <a:rPr lang="cs-CZ" altLang="cs-CZ" sz="2000" b="1" dirty="0"/>
              <a:t>k</a:t>
            </a:r>
            <a:r>
              <a:rPr lang="fr-FR" altLang="cs-CZ" sz="2000" b="1" dirty="0"/>
              <a:t>tin</a:t>
            </a:r>
          </a:p>
          <a:p>
            <a:pPr eaLnBrk="1" hangingPunct="1"/>
            <a:r>
              <a:rPr lang="cs-CZ" altLang="cs-CZ" sz="2000" b="1" dirty="0" err="1"/>
              <a:t>Serum</a:t>
            </a:r>
            <a:r>
              <a:rPr lang="cs-CZ" altLang="cs-CZ" sz="2000" b="1" dirty="0"/>
              <a:t> amyloid</a:t>
            </a:r>
            <a:endParaRPr lang="fr-FR" altLang="cs-CZ" sz="2000" b="1" dirty="0"/>
          </a:p>
          <a:p>
            <a:pPr eaLnBrk="1" hangingPunct="1"/>
            <a:r>
              <a:rPr lang="cs-CZ" altLang="cs-CZ" sz="2000" b="1" dirty="0"/>
              <a:t>Retinol </a:t>
            </a:r>
            <a:r>
              <a:rPr lang="cs-CZ" altLang="cs-CZ" sz="2000" b="1" dirty="0" err="1"/>
              <a:t>binding</a:t>
            </a:r>
            <a:r>
              <a:rPr lang="cs-CZ" altLang="cs-CZ" sz="2000" b="1" dirty="0"/>
              <a:t> protein </a:t>
            </a:r>
            <a:r>
              <a:rPr lang="fr-FR" altLang="cs-CZ" sz="2000" b="1" dirty="0"/>
              <a:t>4 (RBP4)</a:t>
            </a:r>
          </a:p>
          <a:p>
            <a:pPr eaLnBrk="1" hangingPunct="1"/>
            <a:r>
              <a:rPr lang="fr-FR" altLang="cs-CZ" sz="2000" b="1" dirty="0"/>
              <a:t>Apelin</a:t>
            </a:r>
          </a:p>
          <a:p>
            <a:pPr eaLnBrk="1" hangingPunct="1"/>
            <a:r>
              <a:rPr lang="fr-FR" altLang="cs-CZ" sz="2000" b="1" dirty="0"/>
              <a:t>FIAF/PGAR</a:t>
            </a:r>
          </a:p>
        </p:txBody>
      </p:sp>
      <p:sp>
        <p:nvSpPr>
          <p:cNvPr id="26" name="Rectangle 12">
            <a:extLst>
              <a:ext uri="{FF2B5EF4-FFF2-40B4-BE49-F238E27FC236}">
                <a16:creationId xmlns:a16="http://schemas.microsoft.com/office/drawing/2014/main" id="{5A2F14B4-E5B0-4D4C-803B-B977024A1AA1}"/>
              </a:ext>
            </a:extLst>
          </p:cNvPr>
          <p:cNvSpPr/>
          <p:nvPr/>
        </p:nvSpPr>
        <p:spPr>
          <a:xfrm>
            <a:off x="-5080" y="972152"/>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297C9056-248E-4421-BF2E-2B70D4364407}"/>
              </a:ext>
            </a:extLst>
          </p:cNvPr>
          <p:cNvSpPr>
            <a:spLocks noGrp="1" noChangeArrowheads="1"/>
          </p:cNvSpPr>
          <p:nvPr>
            <p:ph type="title"/>
          </p:nvPr>
        </p:nvSpPr>
        <p:spPr>
          <a:xfrm>
            <a:off x="395926" y="183165"/>
            <a:ext cx="12191999" cy="685800"/>
          </a:xfrm>
        </p:spPr>
        <p:txBody>
          <a:bodyPr>
            <a:noAutofit/>
          </a:bodyPr>
          <a:lstStyle/>
          <a:p>
            <a:r>
              <a:rPr lang="cs-CZ" altLang="cs-CZ" b="1" dirty="0" err="1">
                <a:latin typeface="Calibri" charset="0"/>
                <a:ea typeface="Calibri" charset="0"/>
                <a:cs typeface="Calibri" charset="0"/>
              </a:rPr>
              <a:t>Cellular</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origin</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of</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secreted</a:t>
            </a:r>
            <a:r>
              <a:rPr lang="cs-CZ" altLang="cs-CZ" b="1" dirty="0">
                <a:latin typeface="Calibri" charset="0"/>
                <a:ea typeface="Calibri" charset="0"/>
                <a:cs typeface="Calibri" charset="0"/>
              </a:rPr>
              <a:t> </a:t>
            </a:r>
            <a:r>
              <a:rPr lang="cs-CZ" altLang="cs-CZ" b="1" dirty="0" err="1">
                <a:latin typeface="Calibri" charset="0"/>
                <a:ea typeface="Calibri" charset="0"/>
                <a:cs typeface="Calibri" charset="0"/>
              </a:rPr>
              <a:t>molecules</a:t>
            </a:r>
            <a:endParaRPr lang="fr-FR" altLang="cs-CZ" b="1" dirty="0">
              <a:latin typeface="Calibri" charset="0"/>
              <a:ea typeface="Calibri" charset="0"/>
              <a:cs typeface="Calibri" charset="0"/>
            </a:endParaRPr>
          </a:p>
        </p:txBody>
      </p:sp>
      <p:sp>
        <p:nvSpPr>
          <p:cNvPr id="28" name="TextovéPole 27">
            <a:extLst>
              <a:ext uri="{FF2B5EF4-FFF2-40B4-BE49-F238E27FC236}">
                <a16:creationId xmlns:a16="http://schemas.microsoft.com/office/drawing/2014/main" id="{B2C01BD8-A199-4ED2-95E5-96AC4EA8206E}"/>
              </a:ext>
            </a:extLst>
          </p:cNvPr>
          <p:cNvSpPr txBox="1"/>
          <p:nvPr/>
        </p:nvSpPr>
        <p:spPr>
          <a:xfrm>
            <a:off x="49846" y="6621551"/>
            <a:ext cx="6545382" cy="338554"/>
          </a:xfrm>
          <a:prstGeom prst="rect">
            <a:avLst/>
          </a:prstGeom>
          <a:noFill/>
        </p:spPr>
        <p:txBody>
          <a:bodyPr wrap="none" rtlCol="0">
            <a:spAutoFit/>
          </a:bodyPr>
          <a:lstStyle/>
          <a:p>
            <a:r>
              <a:rPr lang="cs-CZ" sz="800" dirty="0" err="1"/>
              <a:t>Adopted</a:t>
            </a:r>
            <a:r>
              <a:rPr lang="cs-CZ" sz="800" dirty="0"/>
              <a:t> </a:t>
            </a:r>
            <a:r>
              <a:rPr lang="cs-CZ" sz="800" dirty="0" err="1"/>
              <a:t>from</a:t>
            </a:r>
            <a:r>
              <a:rPr lang="cs-CZ" sz="800" dirty="0"/>
              <a:t>  prof. D. </a:t>
            </a:r>
            <a:r>
              <a:rPr lang="cs-CZ" sz="800" dirty="0" err="1"/>
              <a:t>Langin</a:t>
            </a:r>
            <a:r>
              <a:rPr lang="cs-CZ" sz="800" dirty="0"/>
              <a:t>, </a:t>
            </a:r>
            <a:r>
              <a:rPr lang="en-US" altLang="cs-CZ" sz="800" b="1" dirty="0"/>
              <a:t>Physiopathology of obesity and current theories on the association between an excess of fat mass and insulin resistance</a:t>
            </a:r>
          </a:p>
          <a:p>
            <a:endParaRPr lang="cs-CZ" sz="800" dirty="0"/>
          </a:p>
        </p:txBody>
      </p:sp>
    </p:spTree>
    <p:extLst>
      <p:ext uri="{BB962C8B-B14F-4D97-AF65-F5344CB8AC3E}">
        <p14:creationId xmlns:p14="http://schemas.microsoft.com/office/powerpoint/2010/main" val="209280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a:extLst>
              <a:ext uri="{FF2B5EF4-FFF2-40B4-BE49-F238E27FC236}">
                <a16:creationId xmlns:a16="http://schemas.microsoft.com/office/drawing/2014/main" id="{B0950085-0D89-4842-BD4C-1D8EFF171C25}"/>
              </a:ext>
            </a:extLst>
          </p:cNvPr>
          <p:cNvGrpSpPr>
            <a:grpSpLocks/>
          </p:cNvGrpSpPr>
          <p:nvPr/>
        </p:nvGrpSpPr>
        <p:grpSpPr bwMode="auto">
          <a:xfrm>
            <a:off x="7536658" y="4300539"/>
            <a:ext cx="3125787" cy="1030287"/>
            <a:chOff x="4003" y="3136"/>
            <a:chExt cx="1966" cy="649"/>
          </a:xfrm>
        </p:grpSpPr>
        <p:sp>
          <p:nvSpPr>
            <p:cNvPr id="29750" name="Freeform 3">
              <a:extLst>
                <a:ext uri="{FF2B5EF4-FFF2-40B4-BE49-F238E27FC236}">
                  <a16:creationId xmlns:a16="http://schemas.microsoft.com/office/drawing/2014/main" id="{06A94842-FF42-45FC-8300-C978CF5D68E7}"/>
                </a:ext>
              </a:extLst>
            </p:cNvPr>
            <p:cNvSpPr>
              <a:spLocks/>
            </p:cNvSpPr>
            <p:nvPr/>
          </p:nvSpPr>
          <p:spPr bwMode="auto">
            <a:xfrm>
              <a:off x="4003" y="3136"/>
              <a:ext cx="1966" cy="649"/>
            </a:xfrm>
            <a:custGeom>
              <a:avLst/>
              <a:gdLst>
                <a:gd name="T0" fmla="*/ 212 w 1966"/>
                <a:gd name="T1" fmla="*/ 238 h 649"/>
                <a:gd name="T2" fmla="*/ 93 w 1966"/>
                <a:gd name="T3" fmla="*/ 247 h 649"/>
                <a:gd name="T4" fmla="*/ 38 w 1966"/>
                <a:gd name="T5" fmla="*/ 265 h 649"/>
                <a:gd name="T6" fmla="*/ 2 w 1966"/>
                <a:gd name="T7" fmla="*/ 393 h 649"/>
                <a:gd name="T8" fmla="*/ 11 w 1966"/>
                <a:gd name="T9" fmla="*/ 594 h 649"/>
                <a:gd name="T10" fmla="*/ 38 w 1966"/>
                <a:gd name="T11" fmla="*/ 613 h 649"/>
                <a:gd name="T12" fmla="*/ 47 w 1966"/>
                <a:gd name="T13" fmla="*/ 649 h 649"/>
                <a:gd name="T14" fmla="*/ 130 w 1966"/>
                <a:gd name="T15" fmla="*/ 640 h 649"/>
                <a:gd name="T16" fmla="*/ 184 w 1966"/>
                <a:gd name="T17" fmla="*/ 649 h 649"/>
                <a:gd name="T18" fmla="*/ 303 w 1966"/>
                <a:gd name="T19" fmla="*/ 613 h 649"/>
                <a:gd name="T20" fmla="*/ 386 w 1966"/>
                <a:gd name="T21" fmla="*/ 567 h 649"/>
                <a:gd name="T22" fmla="*/ 550 w 1966"/>
                <a:gd name="T23" fmla="*/ 485 h 649"/>
                <a:gd name="T24" fmla="*/ 1108 w 1966"/>
                <a:gd name="T25" fmla="*/ 494 h 649"/>
                <a:gd name="T26" fmla="*/ 1272 w 1966"/>
                <a:gd name="T27" fmla="*/ 457 h 649"/>
                <a:gd name="T28" fmla="*/ 1775 w 1966"/>
                <a:gd name="T29" fmla="*/ 384 h 649"/>
                <a:gd name="T30" fmla="*/ 1867 w 1966"/>
                <a:gd name="T31" fmla="*/ 357 h 649"/>
                <a:gd name="T32" fmla="*/ 1858 w 1966"/>
                <a:gd name="T33" fmla="*/ 55 h 649"/>
                <a:gd name="T34" fmla="*/ 1821 w 1966"/>
                <a:gd name="T35" fmla="*/ 18 h 649"/>
                <a:gd name="T36" fmla="*/ 1766 w 1966"/>
                <a:gd name="T37" fmla="*/ 0 h 649"/>
                <a:gd name="T38" fmla="*/ 1510 w 1966"/>
                <a:gd name="T39" fmla="*/ 9 h 649"/>
                <a:gd name="T40" fmla="*/ 1400 w 1966"/>
                <a:gd name="T41" fmla="*/ 27 h 649"/>
                <a:gd name="T42" fmla="*/ 1181 w 1966"/>
                <a:gd name="T43" fmla="*/ 155 h 649"/>
                <a:gd name="T44" fmla="*/ 1099 w 1966"/>
                <a:gd name="T45" fmla="*/ 183 h 649"/>
                <a:gd name="T46" fmla="*/ 1071 w 1966"/>
                <a:gd name="T47" fmla="*/ 192 h 649"/>
                <a:gd name="T48" fmla="*/ 952 w 1966"/>
                <a:gd name="T49" fmla="*/ 183 h 649"/>
                <a:gd name="T50" fmla="*/ 834 w 1966"/>
                <a:gd name="T51" fmla="*/ 119 h 649"/>
                <a:gd name="T52" fmla="*/ 760 w 1966"/>
                <a:gd name="T53" fmla="*/ 73 h 649"/>
                <a:gd name="T54" fmla="*/ 459 w 1966"/>
                <a:gd name="T55" fmla="*/ 101 h 649"/>
                <a:gd name="T56" fmla="*/ 230 w 1966"/>
                <a:gd name="T57" fmla="*/ 165 h 649"/>
                <a:gd name="T58" fmla="*/ 194 w 1966"/>
                <a:gd name="T59" fmla="*/ 219 h 649"/>
                <a:gd name="T60" fmla="*/ 184 w 1966"/>
                <a:gd name="T61" fmla="*/ 247 h 649"/>
                <a:gd name="T62" fmla="*/ 212 w 1966"/>
                <a:gd name="T63" fmla="*/ 238 h 6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6"/>
                <a:gd name="T97" fmla="*/ 0 h 649"/>
                <a:gd name="T98" fmla="*/ 1966 w 1966"/>
                <a:gd name="T99" fmla="*/ 649 h 6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6" h="649">
                  <a:moveTo>
                    <a:pt x="212" y="238"/>
                  </a:moveTo>
                  <a:cubicBezTo>
                    <a:pt x="172" y="241"/>
                    <a:pt x="132" y="241"/>
                    <a:pt x="93" y="247"/>
                  </a:cubicBezTo>
                  <a:cubicBezTo>
                    <a:pt x="74" y="250"/>
                    <a:pt x="38" y="265"/>
                    <a:pt x="38" y="265"/>
                  </a:cubicBezTo>
                  <a:cubicBezTo>
                    <a:pt x="23" y="310"/>
                    <a:pt x="11" y="347"/>
                    <a:pt x="2" y="393"/>
                  </a:cubicBezTo>
                  <a:cubicBezTo>
                    <a:pt x="5" y="460"/>
                    <a:pt x="0" y="528"/>
                    <a:pt x="11" y="594"/>
                  </a:cubicBezTo>
                  <a:cubicBezTo>
                    <a:pt x="13" y="605"/>
                    <a:pt x="32" y="604"/>
                    <a:pt x="38" y="613"/>
                  </a:cubicBezTo>
                  <a:cubicBezTo>
                    <a:pt x="45" y="623"/>
                    <a:pt x="44" y="637"/>
                    <a:pt x="47" y="649"/>
                  </a:cubicBezTo>
                  <a:cubicBezTo>
                    <a:pt x="75" y="646"/>
                    <a:pt x="102" y="640"/>
                    <a:pt x="130" y="640"/>
                  </a:cubicBezTo>
                  <a:cubicBezTo>
                    <a:pt x="148" y="640"/>
                    <a:pt x="166" y="649"/>
                    <a:pt x="184" y="649"/>
                  </a:cubicBezTo>
                  <a:cubicBezTo>
                    <a:pt x="225" y="649"/>
                    <a:pt x="265" y="626"/>
                    <a:pt x="303" y="613"/>
                  </a:cubicBezTo>
                  <a:cubicBezTo>
                    <a:pt x="331" y="594"/>
                    <a:pt x="358" y="585"/>
                    <a:pt x="386" y="567"/>
                  </a:cubicBezTo>
                  <a:cubicBezTo>
                    <a:pt x="407" y="501"/>
                    <a:pt x="492" y="500"/>
                    <a:pt x="550" y="485"/>
                  </a:cubicBezTo>
                  <a:cubicBezTo>
                    <a:pt x="736" y="488"/>
                    <a:pt x="922" y="494"/>
                    <a:pt x="1108" y="494"/>
                  </a:cubicBezTo>
                  <a:cubicBezTo>
                    <a:pt x="1164" y="494"/>
                    <a:pt x="1218" y="468"/>
                    <a:pt x="1272" y="457"/>
                  </a:cubicBezTo>
                  <a:cubicBezTo>
                    <a:pt x="1438" y="424"/>
                    <a:pt x="1608" y="408"/>
                    <a:pt x="1775" y="384"/>
                  </a:cubicBezTo>
                  <a:cubicBezTo>
                    <a:pt x="1842" y="362"/>
                    <a:pt x="1811" y="371"/>
                    <a:pt x="1867" y="357"/>
                  </a:cubicBezTo>
                  <a:cubicBezTo>
                    <a:pt x="1935" y="285"/>
                    <a:pt x="1966" y="91"/>
                    <a:pt x="1858" y="55"/>
                  </a:cubicBezTo>
                  <a:cubicBezTo>
                    <a:pt x="1845" y="43"/>
                    <a:pt x="1837" y="26"/>
                    <a:pt x="1821" y="18"/>
                  </a:cubicBezTo>
                  <a:cubicBezTo>
                    <a:pt x="1804" y="9"/>
                    <a:pt x="1766" y="0"/>
                    <a:pt x="1766" y="0"/>
                  </a:cubicBezTo>
                  <a:cubicBezTo>
                    <a:pt x="1681" y="3"/>
                    <a:pt x="1595" y="3"/>
                    <a:pt x="1510" y="9"/>
                  </a:cubicBezTo>
                  <a:cubicBezTo>
                    <a:pt x="1473" y="12"/>
                    <a:pt x="1400" y="27"/>
                    <a:pt x="1400" y="27"/>
                  </a:cubicBezTo>
                  <a:cubicBezTo>
                    <a:pt x="1320" y="68"/>
                    <a:pt x="1255" y="101"/>
                    <a:pt x="1181" y="155"/>
                  </a:cubicBezTo>
                  <a:cubicBezTo>
                    <a:pt x="1158" y="172"/>
                    <a:pt x="1126" y="174"/>
                    <a:pt x="1099" y="183"/>
                  </a:cubicBezTo>
                  <a:cubicBezTo>
                    <a:pt x="1090" y="186"/>
                    <a:pt x="1071" y="192"/>
                    <a:pt x="1071" y="192"/>
                  </a:cubicBezTo>
                  <a:cubicBezTo>
                    <a:pt x="1031" y="189"/>
                    <a:pt x="990" y="193"/>
                    <a:pt x="952" y="183"/>
                  </a:cubicBezTo>
                  <a:cubicBezTo>
                    <a:pt x="938" y="179"/>
                    <a:pt x="864" y="129"/>
                    <a:pt x="834" y="119"/>
                  </a:cubicBezTo>
                  <a:cubicBezTo>
                    <a:pt x="811" y="98"/>
                    <a:pt x="786" y="90"/>
                    <a:pt x="760" y="73"/>
                  </a:cubicBezTo>
                  <a:cubicBezTo>
                    <a:pt x="656" y="78"/>
                    <a:pt x="561" y="83"/>
                    <a:pt x="459" y="101"/>
                  </a:cubicBezTo>
                  <a:cubicBezTo>
                    <a:pt x="429" y="192"/>
                    <a:pt x="308" y="161"/>
                    <a:pt x="230" y="165"/>
                  </a:cubicBezTo>
                  <a:cubicBezTo>
                    <a:pt x="218" y="183"/>
                    <a:pt x="201" y="199"/>
                    <a:pt x="194" y="219"/>
                  </a:cubicBezTo>
                  <a:cubicBezTo>
                    <a:pt x="191" y="228"/>
                    <a:pt x="177" y="240"/>
                    <a:pt x="184" y="247"/>
                  </a:cubicBezTo>
                  <a:cubicBezTo>
                    <a:pt x="191" y="254"/>
                    <a:pt x="203" y="241"/>
                    <a:pt x="212" y="238"/>
                  </a:cubicBezTo>
                  <a:close/>
                </a:path>
              </a:pathLst>
            </a:custGeom>
            <a:solidFill>
              <a:srgbClr val="CCFFCC"/>
            </a:solidFill>
            <a:ln w="9525">
              <a:solidFill>
                <a:schemeClr val="hlink"/>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51" name="Oval 4">
              <a:extLst>
                <a:ext uri="{FF2B5EF4-FFF2-40B4-BE49-F238E27FC236}">
                  <a16:creationId xmlns:a16="http://schemas.microsoft.com/office/drawing/2014/main" id="{6F4D0ED0-2BDB-4851-9375-8372B1ECAA71}"/>
                </a:ext>
              </a:extLst>
            </p:cNvPr>
            <p:cNvSpPr>
              <a:spLocks noChangeArrowheads="1"/>
            </p:cNvSpPr>
            <p:nvPr/>
          </p:nvSpPr>
          <p:spPr bwMode="auto">
            <a:xfrm>
              <a:off x="4510" y="3249"/>
              <a:ext cx="318" cy="91"/>
            </a:xfrm>
            <a:prstGeom prst="ellipse">
              <a:avLst/>
            </a:prstGeom>
            <a:solidFill>
              <a:schemeClr val="bg2"/>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grpSp>
        <p:nvGrpSpPr>
          <p:cNvPr id="29699" name="Group 5">
            <a:extLst>
              <a:ext uri="{FF2B5EF4-FFF2-40B4-BE49-F238E27FC236}">
                <a16:creationId xmlns:a16="http://schemas.microsoft.com/office/drawing/2014/main" id="{EC0465A6-224D-468C-B43C-6A341563BBED}"/>
              </a:ext>
            </a:extLst>
          </p:cNvPr>
          <p:cNvGrpSpPr>
            <a:grpSpLocks/>
          </p:cNvGrpSpPr>
          <p:nvPr/>
        </p:nvGrpSpPr>
        <p:grpSpPr bwMode="auto">
          <a:xfrm>
            <a:off x="6095207" y="2932114"/>
            <a:ext cx="1187450" cy="1133475"/>
            <a:chOff x="3364" y="1983"/>
            <a:chExt cx="747" cy="714"/>
          </a:xfrm>
        </p:grpSpPr>
        <p:sp>
          <p:nvSpPr>
            <p:cNvPr id="29748" name="Freeform 6">
              <a:extLst>
                <a:ext uri="{FF2B5EF4-FFF2-40B4-BE49-F238E27FC236}">
                  <a16:creationId xmlns:a16="http://schemas.microsoft.com/office/drawing/2014/main" id="{7E81B80A-2472-4F2B-BC0E-760F672BD906}"/>
                </a:ext>
              </a:extLst>
            </p:cNvPr>
            <p:cNvSpPr>
              <a:spLocks/>
            </p:cNvSpPr>
            <p:nvPr/>
          </p:nvSpPr>
          <p:spPr bwMode="auto">
            <a:xfrm>
              <a:off x="3364" y="1983"/>
              <a:ext cx="747" cy="714"/>
            </a:xfrm>
            <a:custGeom>
              <a:avLst/>
              <a:gdLst>
                <a:gd name="T0" fmla="*/ 549 w 747"/>
                <a:gd name="T1" fmla="*/ 56 h 714"/>
                <a:gd name="T2" fmla="*/ 302 w 747"/>
                <a:gd name="T3" fmla="*/ 1 h 714"/>
                <a:gd name="T4" fmla="*/ 183 w 747"/>
                <a:gd name="T5" fmla="*/ 10 h 714"/>
                <a:gd name="T6" fmla="*/ 165 w 747"/>
                <a:gd name="T7" fmla="*/ 38 h 714"/>
                <a:gd name="T8" fmla="*/ 119 w 747"/>
                <a:gd name="T9" fmla="*/ 47 h 714"/>
                <a:gd name="T10" fmla="*/ 83 w 747"/>
                <a:gd name="T11" fmla="*/ 92 h 714"/>
                <a:gd name="T12" fmla="*/ 46 w 747"/>
                <a:gd name="T13" fmla="*/ 138 h 714"/>
                <a:gd name="T14" fmla="*/ 37 w 747"/>
                <a:gd name="T15" fmla="*/ 284 h 714"/>
                <a:gd name="T16" fmla="*/ 156 w 747"/>
                <a:gd name="T17" fmla="*/ 294 h 714"/>
                <a:gd name="T18" fmla="*/ 220 w 747"/>
                <a:gd name="T19" fmla="*/ 540 h 714"/>
                <a:gd name="T20" fmla="*/ 257 w 747"/>
                <a:gd name="T21" fmla="*/ 623 h 714"/>
                <a:gd name="T22" fmla="*/ 293 w 747"/>
                <a:gd name="T23" fmla="*/ 714 h 714"/>
                <a:gd name="T24" fmla="*/ 412 w 747"/>
                <a:gd name="T25" fmla="*/ 668 h 714"/>
                <a:gd name="T26" fmla="*/ 449 w 747"/>
                <a:gd name="T27" fmla="*/ 586 h 714"/>
                <a:gd name="T28" fmla="*/ 485 w 747"/>
                <a:gd name="T29" fmla="*/ 577 h 714"/>
                <a:gd name="T30" fmla="*/ 613 w 747"/>
                <a:gd name="T31" fmla="*/ 550 h 714"/>
                <a:gd name="T32" fmla="*/ 622 w 747"/>
                <a:gd name="T33" fmla="*/ 522 h 714"/>
                <a:gd name="T34" fmla="*/ 650 w 747"/>
                <a:gd name="T35" fmla="*/ 513 h 714"/>
                <a:gd name="T36" fmla="*/ 705 w 747"/>
                <a:gd name="T37" fmla="*/ 467 h 714"/>
                <a:gd name="T38" fmla="*/ 714 w 747"/>
                <a:gd name="T39" fmla="*/ 166 h 714"/>
                <a:gd name="T40" fmla="*/ 686 w 747"/>
                <a:gd name="T41" fmla="*/ 120 h 714"/>
                <a:gd name="T42" fmla="*/ 613 w 747"/>
                <a:gd name="T43" fmla="*/ 111 h 714"/>
                <a:gd name="T44" fmla="*/ 567 w 747"/>
                <a:gd name="T45" fmla="*/ 74 h 714"/>
                <a:gd name="T46" fmla="*/ 558 w 747"/>
                <a:gd name="T47" fmla="*/ 47 h 714"/>
                <a:gd name="T48" fmla="*/ 549 w 747"/>
                <a:gd name="T49" fmla="*/ 56 h 7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7"/>
                <a:gd name="T76" fmla="*/ 0 h 714"/>
                <a:gd name="T77" fmla="*/ 747 w 747"/>
                <a:gd name="T78" fmla="*/ 714 h 7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7" h="714">
                  <a:moveTo>
                    <a:pt x="549" y="56"/>
                  </a:moveTo>
                  <a:cubicBezTo>
                    <a:pt x="412" y="46"/>
                    <a:pt x="414" y="37"/>
                    <a:pt x="302" y="1"/>
                  </a:cubicBezTo>
                  <a:cubicBezTo>
                    <a:pt x="262" y="4"/>
                    <a:pt x="221" y="0"/>
                    <a:pt x="183" y="10"/>
                  </a:cubicBezTo>
                  <a:cubicBezTo>
                    <a:pt x="172" y="13"/>
                    <a:pt x="175" y="32"/>
                    <a:pt x="165" y="38"/>
                  </a:cubicBezTo>
                  <a:cubicBezTo>
                    <a:pt x="151" y="46"/>
                    <a:pt x="134" y="44"/>
                    <a:pt x="119" y="47"/>
                  </a:cubicBezTo>
                  <a:cubicBezTo>
                    <a:pt x="66" y="82"/>
                    <a:pt x="111" y="44"/>
                    <a:pt x="83" y="92"/>
                  </a:cubicBezTo>
                  <a:cubicBezTo>
                    <a:pt x="73" y="109"/>
                    <a:pt x="57" y="122"/>
                    <a:pt x="46" y="138"/>
                  </a:cubicBezTo>
                  <a:cubicBezTo>
                    <a:pt x="35" y="171"/>
                    <a:pt x="0" y="255"/>
                    <a:pt x="37" y="284"/>
                  </a:cubicBezTo>
                  <a:cubicBezTo>
                    <a:pt x="68" y="309"/>
                    <a:pt x="116" y="291"/>
                    <a:pt x="156" y="294"/>
                  </a:cubicBezTo>
                  <a:cubicBezTo>
                    <a:pt x="266" y="321"/>
                    <a:pt x="208" y="426"/>
                    <a:pt x="220" y="540"/>
                  </a:cubicBezTo>
                  <a:cubicBezTo>
                    <a:pt x="224" y="580"/>
                    <a:pt x="237" y="594"/>
                    <a:pt x="257" y="623"/>
                  </a:cubicBezTo>
                  <a:cubicBezTo>
                    <a:pt x="279" y="691"/>
                    <a:pt x="266" y="661"/>
                    <a:pt x="293" y="714"/>
                  </a:cubicBezTo>
                  <a:cubicBezTo>
                    <a:pt x="346" y="697"/>
                    <a:pt x="371" y="711"/>
                    <a:pt x="412" y="668"/>
                  </a:cubicBezTo>
                  <a:cubicBezTo>
                    <a:pt x="415" y="658"/>
                    <a:pt x="444" y="590"/>
                    <a:pt x="449" y="586"/>
                  </a:cubicBezTo>
                  <a:cubicBezTo>
                    <a:pt x="459" y="578"/>
                    <a:pt x="473" y="580"/>
                    <a:pt x="485" y="577"/>
                  </a:cubicBezTo>
                  <a:cubicBezTo>
                    <a:pt x="529" y="565"/>
                    <a:pt x="567" y="556"/>
                    <a:pt x="613" y="550"/>
                  </a:cubicBezTo>
                  <a:cubicBezTo>
                    <a:pt x="616" y="541"/>
                    <a:pt x="615" y="529"/>
                    <a:pt x="622" y="522"/>
                  </a:cubicBezTo>
                  <a:cubicBezTo>
                    <a:pt x="629" y="515"/>
                    <a:pt x="641" y="518"/>
                    <a:pt x="650" y="513"/>
                  </a:cubicBezTo>
                  <a:cubicBezTo>
                    <a:pt x="675" y="499"/>
                    <a:pt x="686" y="486"/>
                    <a:pt x="705" y="467"/>
                  </a:cubicBezTo>
                  <a:cubicBezTo>
                    <a:pt x="747" y="339"/>
                    <a:pt x="730" y="412"/>
                    <a:pt x="714" y="166"/>
                  </a:cubicBezTo>
                  <a:cubicBezTo>
                    <a:pt x="713" y="152"/>
                    <a:pt x="703" y="125"/>
                    <a:pt x="686" y="120"/>
                  </a:cubicBezTo>
                  <a:cubicBezTo>
                    <a:pt x="662" y="113"/>
                    <a:pt x="637" y="114"/>
                    <a:pt x="613" y="111"/>
                  </a:cubicBezTo>
                  <a:cubicBezTo>
                    <a:pt x="604" y="104"/>
                    <a:pt x="574" y="86"/>
                    <a:pt x="567" y="74"/>
                  </a:cubicBezTo>
                  <a:cubicBezTo>
                    <a:pt x="562" y="66"/>
                    <a:pt x="565" y="54"/>
                    <a:pt x="558" y="47"/>
                  </a:cubicBezTo>
                  <a:cubicBezTo>
                    <a:pt x="555" y="44"/>
                    <a:pt x="552" y="53"/>
                    <a:pt x="549" y="56"/>
                  </a:cubicBezTo>
                  <a:close/>
                </a:path>
              </a:pathLst>
            </a:custGeom>
            <a:solidFill>
              <a:srgbClr val="FFFFCC"/>
            </a:solidFill>
            <a:ln w="9525">
              <a:solidFill>
                <a:srgbClr val="FF9933"/>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9" name="Oval 7">
              <a:extLst>
                <a:ext uri="{FF2B5EF4-FFF2-40B4-BE49-F238E27FC236}">
                  <a16:creationId xmlns:a16="http://schemas.microsoft.com/office/drawing/2014/main" id="{303A12CD-359D-4243-98DF-CD54519018FC}"/>
                </a:ext>
              </a:extLst>
            </p:cNvPr>
            <p:cNvSpPr>
              <a:spLocks noChangeArrowheads="1"/>
            </p:cNvSpPr>
            <p:nvPr/>
          </p:nvSpPr>
          <p:spPr bwMode="auto">
            <a:xfrm>
              <a:off x="3603" y="2115"/>
              <a:ext cx="318" cy="91"/>
            </a:xfrm>
            <a:prstGeom prst="ellipse">
              <a:avLst/>
            </a:prstGeom>
            <a:solidFill>
              <a:srgbClr val="DDDDDD"/>
            </a:solidFill>
            <a:ln w="9525">
              <a:solidFill>
                <a:srgbClr val="DDDDDD"/>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29700" name="AutoShape 8">
            <a:extLst>
              <a:ext uri="{FF2B5EF4-FFF2-40B4-BE49-F238E27FC236}">
                <a16:creationId xmlns:a16="http://schemas.microsoft.com/office/drawing/2014/main" id="{3AD0E766-8999-45DD-9CF9-870117FD3E16}"/>
              </a:ext>
            </a:extLst>
          </p:cNvPr>
          <p:cNvSpPr>
            <a:spLocks noChangeArrowheads="1"/>
          </p:cNvSpPr>
          <p:nvPr/>
        </p:nvSpPr>
        <p:spPr bwMode="auto">
          <a:xfrm>
            <a:off x="4871245" y="3292475"/>
            <a:ext cx="1008063" cy="215900"/>
          </a:xfrm>
          <a:prstGeom prst="rightArrow">
            <a:avLst>
              <a:gd name="adj1" fmla="val 50000"/>
              <a:gd name="adj2" fmla="val 116728"/>
            </a:avLst>
          </a:prstGeom>
          <a:solidFill>
            <a:srgbClr val="A50021"/>
          </a:solidFill>
          <a:ln w="9525">
            <a:solidFill>
              <a:srgbClr val="A5002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01" name="Text Box 9">
            <a:extLst>
              <a:ext uri="{FF2B5EF4-FFF2-40B4-BE49-F238E27FC236}">
                <a16:creationId xmlns:a16="http://schemas.microsoft.com/office/drawing/2014/main" id="{0089F218-0D19-4C9C-9E3D-B22972BD96AB}"/>
              </a:ext>
            </a:extLst>
          </p:cNvPr>
          <p:cNvSpPr txBox="1">
            <a:spLocks noChangeArrowheads="1"/>
          </p:cNvSpPr>
          <p:nvPr/>
        </p:nvSpPr>
        <p:spPr bwMode="auto">
          <a:xfrm>
            <a:off x="1389153" y="855664"/>
            <a:ext cx="2904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000" b="1" dirty="0">
                <a:solidFill>
                  <a:srgbClr val="A50021"/>
                </a:solidFill>
              </a:rPr>
              <a:t>Hypertrofie adipocytů </a:t>
            </a:r>
          </a:p>
          <a:p>
            <a:pPr algn="ctr" eaLnBrk="1" hangingPunct="1"/>
            <a:r>
              <a:rPr lang="cs-CZ" altLang="cs-CZ" sz="2000" b="1" dirty="0">
                <a:solidFill>
                  <a:srgbClr val="A50021"/>
                </a:solidFill>
              </a:rPr>
              <a:t>a přetížení lipidy</a:t>
            </a:r>
            <a:endParaRPr lang="fr-FR" altLang="cs-CZ" sz="2000" b="1" dirty="0">
              <a:solidFill>
                <a:srgbClr val="A50021"/>
              </a:solidFill>
            </a:endParaRPr>
          </a:p>
        </p:txBody>
      </p:sp>
      <p:sp>
        <p:nvSpPr>
          <p:cNvPr id="29702" name="Text Box 10">
            <a:extLst>
              <a:ext uri="{FF2B5EF4-FFF2-40B4-BE49-F238E27FC236}">
                <a16:creationId xmlns:a16="http://schemas.microsoft.com/office/drawing/2014/main" id="{D92C8FE4-4AFF-4F3C-8E34-4FB1D2F9D99C}"/>
              </a:ext>
            </a:extLst>
          </p:cNvPr>
          <p:cNvSpPr txBox="1">
            <a:spLocks noChangeArrowheads="1"/>
          </p:cNvSpPr>
          <p:nvPr/>
        </p:nvSpPr>
        <p:spPr bwMode="auto">
          <a:xfrm>
            <a:off x="6148357" y="5589589"/>
            <a:ext cx="15232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cs-CZ" altLang="cs-CZ" sz="2000" b="1" dirty="0">
                <a:solidFill>
                  <a:srgbClr val="A50021"/>
                </a:solidFill>
              </a:rPr>
              <a:t>Aktivace a </a:t>
            </a:r>
          </a:p>
          <a:p>
            <a:pPr algn="r" eaLnBrk="1" hangingPunct="1"/>
            <a:r>
              <a:rPr lang="cs-CZ" altLang="cs-CZ" sz="2000" b="1" dirty="0">
                <a:solidFill>
                  <a:srgbClr val="A50021"/>
                </a:solidFill>
              </a:rPr>
              <a:t>Infiltrace </a:t>
            </a:r>
          </a:p>
          <a:p>
            <a:pPr algn="r" eaLnBrk="1" hangingPunct="1"/>
            <a:r>
              <a:rPr lang="cs-CZ" altLang="cs-CZ" sz="2000" b="1" dirty="0">
                <a:solidFill>
                  <a:srgbClr val="A50021"/>
                </a:solidFill>
              </a:rPr>
              <a:t>makrofágů</a:t>
            </a:r>
            <a:endParaRPr lang="fr-FR" altLang="cs-CZ" sz="2000" b="1" dirty="0">
              <a:solidFill>
                <a:srgbClr val="A50021"/>
              </a:solidFill>
            </a:endParaRPr>
          </a:p>
        </p:txBody>
      </p:sp>
      <p:sp>
        <p:nvSpPr>
          <p:cNvPr id="29703" name="Line 11">
            <a:extLst>
              <a:ext uri="{FF2B5EF4-FFF2-40B4-BE49-F238E27FC236}">
                <a16:creationId xmlns:a16="http://schemas.microsoft.com/office/drawing/2014/main" id="{7D7D0B85-0CAF-449D-9481-B611C181D804}"/>
              </a:ext>
            </a:extLst>
          </p:cNvPr>
          <p:cNvSpPr>
            <a:spLocks noChangeShapeType="1"/>
          </p:cNvSpPr>
          <p:nvPr/>
        </p:nvSpPr>
        <p:spPr bwMode="auto">
          <a:xfrm>
            <a:off x="4436269" y="3868739"/>
            <a:ext cx="865188" cy="496887"/>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9704" name="Line 12">
            <a:extLst>
              <a:ext uri="{FF2B5EF4-FFF2-40B4-BE49-F238E27FC236}">
                <a16:creationId xmlns:a16="http://schemas.microsoft.com/office/drawing/2014/main" id="{6F22EF27-0966-40F8-93C2-59C8F10B295D}"/>
              </a:ext>
            </a:extLst>
          </p:cNvPr>
          <p:cNvSpPr>
            <a:spLocks noChangeShapeType="1"/>
          </p:cNvSpPr>
          <p:nvPr/>
        </p:nvSpPr>
        <p:spPr bwMode="auto">
          <a:xfrm flipV="1">
            <a:off x="4364832" y="2211388"/>
            <a:ext cx="1009650" cy="360362"/>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9705" name="Line 13">
            <a:extLst>
              <a:ext uri="{FF2B5EF4-FFF2-40B4-BE49-F238E27FC236}">
                <a16:creationId xmlns:a16="http://schemas.microsoft.com/office/drawing/2014/main" id="{9BEA55B0-2C9B-41B6-AAFB-45BEF0237E49}"/>
              </a:ext>
            </a:extLst>
          </p:cNvPr>
          <p:cNvSpPr>
            <a:spLocks noChangeShapeType="1"/>
          </p:cNvSpPr>
          <p:nvPr/>
        </p:nvSpPr>
        <p:spPr bwMode="auto">
          <a:xfrm flipV="1">
            <a:off x="3861594" y="1419226"/>
            <a:ext cx="1009650" cy="720725"/>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9706" name="Line 14">
            <a:extLst>
              <a:ext uri="{FF2B5EF4-FFF2-40B4-BE49-F238E27FC236}">
                <a16:creationId xmlns:a16="http://schemas.microsoft.com/office/drawing/2014/main" id="{2EADCAE0-BFEA-4EB1-9B8F-E67E66FE4A5D}"/>
              </a:ext>
            </a:extLst>
          </p:cNvPr>
          <p:cNvSpPr>
            <a:spLocks noChangeShapeType="1"/>
          </p:cNvSpPr>
          <p:nvPr/>
        </p:nvSpPr>
        <p:spPr bwMode="auto">
          <a:xfrm>
            <a:off x="5663407" y="4797426"/>
            <a:ext cx="938212" cy="792163"/>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9707" name="Text Box 15">
            <a:extLst>
              <a:ext uri="{FF2B5EF4-FFF2-40B4-BE49-F238E27FC236}">
                <a16:creationId xmlns:a16="http://schemas.microsoft.com/office/drawing/2014/main" id="{DAA24CFF-4393-4DDC-A33E-B9F8133E5549}"/>
              </a:ext>
            </a:extLst>
          </p:cNvPr>
          <p:cNvSpPr txBox="1">
            <a:spLocks noChangeArrowheads="1"/>
          </p:cNvSpPr>
          <p:nvPr/>
        </p:nvSpPr>
        <p:spPr bwMode="auto">
          <a:xfrm>
            <a:off x="5137944" y="1125539"/>
            <a:ext cx="1967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chemeClr val="hlink"/>
                </a:solidFill>
                <a:sym typeface="Wingdings" panose="05000000000000000000" pitchFamily="2" charset="2"/>
              </a:rPr>
              <a:t> </a:t>
            </a:r>
            <a:r>
              <a:rPr lang="fr-FR" altLang="cs-CZ" sz="2000" b="1" dirty="0">
                <a:solidFill>
                  <a:schemeClr val="hlink"/>
                </a:solidFill>
              </a:rPr>
              <a:t>Adipone</a:t>
            </a:r>
            <a:r>
              <a:rPr lang="cs-CZ" altLang="cs-CZ" sz="2000" b="1" dirty="0">
                <a:solidFill>
                  <a:schemeClr val="hlink"/>
                </a:solidFill>
              </a:rPr>
              <a:t>k</a:t>
            </a:r>
            <a:r>
              <a:rPr lang="fr-FR" altLang="cs-CZ" sz="2000" b="1" dirty="0">
                <a:solidFill>
                  <a:schemeClr val="hlink"/>
                </a:solidFill>
              </a:rPr>
              <a:t>tin</a:t>
            </a:r>
          </a:p>
        </p:txBody>
      </p:sp>
      <p:sp>
        <p:nvSpPr>
          <p:cNvPr id="29708" name="AutoShape 16">
            <a:extLst>
              <a:ext uri="{FF2B5EF4-FFF2-40B4-BE49-F238E27FC236}">
                <a16:creationId xmlns:a16="http://schemas.microsoft.com/office/drawing/2014/main" id="{3F12AC1C-552E-47D2-83EC-E3C1C1AE10F9}"/>
              </a:ext>
            </a:extLst>
          </p:cNvPr>
          <p:cNvSpPr>
            <a:spLocks noChangeArrowheads="1"/>
          </p:cNvSpPr>
          <p:nvPr/>
        </p:nvSpPr>
        <p:spPr bwMode="auto">
          <a:xfrm>
            <a:off x="9555957" y="2068513"/>
            <a:ext cx="722312" cy="2159000"/>
          </a:xfrm>
          <a:prstGeom prst="curvedLeftArrow">
            <a:avLst>
              <a:gd name="adj1" fmla="val 59780"/>
              <a:gd name="adj2" fmla="val 119561"/>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09" name="AutoShape 17">
            <a:extLst>
              <a:ext uri="{FF2B5EF4-FFF2-40B4-BE49-F238E27FC236}">
                <a16:creationId xmlns:a16="http://schemas.microsoft.com/office/drawing/2014/main" id="{24456E3C-6E11-4470-8133-343FD3E12A79}"/>
              </a:ext>
            </a:extLst>
          </p:cNvPr>
          <p:cNvSpPr>
            <a:spLocks noChangeArrowheads="1"/>
          </p:cNvSpPr>
          <p:nvPr/>
        </p:nvSpPr>
        <p:spPr bwMode="auto">
          <a:xfrm rot="17945100">
            <a:off x="6601620" y="1708151"/>
            <a:ext cx="1152525" cy="574675"/>
          </a:xfrm>
          <a:prstGeom prst="curvedDownArrow">
            <a:avLst>
              <a:gd name="adj1" fmla="val 40110"/>
              <a:gd name="adj2" fmla="val 80221"/>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0" name="AutoShape 18">
            <a:extLst>
              <a:ext uri="{FF2B5EF4-FFF2-40B4-BE49-F238E27FC236}">
                <a16:creationId xmlns:a16="http://schemas.microsoft.com/office/drawing/2014/main" id="{F60A17E2-F7AC-41D6-BB91-42823C8B8F9D}"/>
              </a:ext>
            </a:extLst>
          </p:cNvPr>
          <p:cNvSpPr>
            <a:spLocks noChangeArrowheads="1"/>
          </p:cNvSpPr>
          <p:nvPr/>
        </p:nvSpPr>
        <p:spPr bwMode="auto">
          <a:xfrm rot="1567123">
            <a:off x="7392194" y="3579813"/>
            <a:ext cx="1155700" cy="576262"/>
          </a:xfrm>
          <a:prstGeom prst="curvedDownArrow">
            <a:avLst>
              <a:gd name="adj1" fmla="val 40110"/>
              <a:gd name="adj2" fmla="val 80220"/>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1" name="AutoShape 19">
            <a:extLst>
              <a:ext uri="{FF2B5EF4-FFF2-40B4-BE49-F238E27FC236}">
                <a16:creationId xmlns:a16="http://schemas.microsoft.com/office/drawing/2014/main" id="{478D0F25-A818-474C-B95A-B2487CAAE980}"/>
              </a:ext>
            </a:extLst>
          </p:cNvPr>
          <p:cNvSpPr>
            <a:spLocks noChangeArrowheads="1"/>
          </p:cNvSpPr>
          <p:nvPr/>
        </p:nvSpPr>
        <p:spPr bwMode="auto">
          <a:xfrm rot="15619615">
            <a:off x="7790658" y="2895601"/>
            <a:ext cx="1584325" cy="504825"/>
          </a:xfrm>
          <a:prstGeom prst="curvedDownArrow">
            <a:avLst>
              <a:gd name="adj1" fmla="val 62767"/>
              <a:gd name="adj2" fmla="val 125535"/>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2" name="AutoShape 20">
            <a:extLst>
              <a:ext uri="{FF2B5EF4-FFF2-40B4-BE49-F238E27FC236}">
                <a16:creationId xmlns:a16="http://schemas.microsoft.com/office/drawing/2014/main" id="{3080E995-32F9-42E7-AC22-E9D51A1949FD}"/>
              </a:ext>
            </a:extLst>
          </p:cNvPr>
          <p:cNvSpPr>
            <a:spLocks noChangeArrowheads="1"/>
          </p:cNvSpPr>
          <p:nvPr/>
        </p:nvSpPr>
        <p:spPr bwMode="auto">
          <a:xfrm rot="5061945">
            <a:off x="8497095" y="4997451"/>
            <a:ext cx="433387" cy="1198562"/>
          </a:xfrm>
          <a:prstGeom prst="curvedLeftArrow">
            <a:avLst>
              <a:gd name="adj1" fmla="val 55311"/>
              <a:gd name="adj2" fmla="val 110623"/>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3" name="Text Box 21">
            <a:extLst>
              <a:ext uri="{FF2B5EF4-FFF2-40B4-BE49-F238E27FC236}">
                <a16:creationId xmlns:a16="http://schemas.microsoft.com/office/drawing/2014/main" id="{8EEE94BF-FBC8-4755-A6B7-77206BA0DFB6}"/>
              </a:ext>
            </a:extLst>
          </p:cNvPr>
          <p:cNvSpPr txBox="1">
            <a:spLocks noChangeArrowheads="1"/>
          </p:cNvSpPr>
          <p:nvPr/>
        </p:nvSpPr>
        <p:spPr bwMode="auto">
          <a:xfrm>
            <a:off x="9627395" y="5084764"/>
            <a:ext cx="9382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TNF-</a:t>
            </a:r>
            <a:r>
              <a:rPr lang="fr-FR" altLang="cs-CZ" b="1" dirty="0">
                <a:solidFill>
                  <a:schemeClr val="hlink"/>
                </a:solidFill>
                <a:latin typeface="Symbol" panose="05050102010706020507" pitchFamily="18" charset="2"/>
              </a:rPr>
              <a:t>a</a:t>
            </a:r>
          </a:p>
          <a:p>
            <a:pPr eaLnBrk="1" hangingPunct="1"/>
            <a:r>
              <a:rPr lang="fr-FR" altLang="cs-CZ" b="1" dirty="0">
                <a:solidFill>
                  <a:schemeClr val="hlink"/>
                </a:solidFill>
              </a:rPr>
              <a:t>MIP-1</a:t>
            </a:r>
            <a:r>
              <a:rPr lang="fr-FR" altLang="cs-CZ" b="1" dirty="0">
                <a:solidFill>
                  <a:schemeClr val="hlink"/>
                </a:solidFill>
                <a:latin typeface="Symbol" panose="05050102010706020507" pitchFamily="18" charset="2"/>
              </a:rPr>
              <a:t>a</a:t>
            </a:r>
          </a:p>
          <a:p>
            <a:pPr eaLnBrk="1" hangingPunct="1"/>
            <a:r>
              <a:rPr lang="fr-FR" altLang="cs-CZ" b="1" dirty="0">
                <a:solidFill>
                  <a:schemeClr val="hlink"/>
                </a:solidFill>
              </a:rPr>
              <a:t>MCP-1</a:t>
            </a:r>
          </a:p>
          <a:p>
            <a:pPr eaLnBrk="1" hangingPunct="1"/>
            <a:r>
              <a:rPr lang="cs-CZ" altLang="cs-CZ" b="1" dirty="0">
                <a:solidFill>
                  <a:schemeClr val="hlink"/>
                </a:solidFill>
              </a:rPr>
              <a:t>další</a:t>
            </a:r>
            <a:endParaRPr lang="fr-FR" altLang="cs-CZ" b="1" dirty="0">
              <a:solidFill>
                <a:schemeClr val="hlink"/>
              </a:solidFill>
            </a:endParaRPr>
          </a:p>
        </p:txBody>
      </p:sp>
      <p:sp>
        <p:nvSpPr>
          <p:cNvPr id="29714" name="Text Box 22">
            <a:extLst>
              <a:ext uri="{FF2B5EF4-FFF2-40B4-BE49-F238E27FC236}">
                <a16:creationId xmlns:a16="http://schemas.microsoft.com/office/drawing/2014/main" id="{EDBD037A-E938-439D-ABBE-99E5288A9B7D}"/>
              </a:ext>
            </a:extLst>
          </p:cNvPr>
          <p:cNvSpPr txBox="1">
            <a:spLocks noChangeArrowheads="1"/>
          </p:cNvSpPr>
          <p:nvPr/>
        </p:nvSpPr>
        <p:spPr bwMode="auto">
          <a:xfrm>
            <a:off x="7374732" y="2016125"/>
            <a:ext cx="9382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MCP-1</a:t>
            </a:r>
          </a:p>
          <a:p>
            <a:pPr eaLnBrk="1" hangingPunct="1"/>
            <a:r>
              <a:rPr lang="fr-FR" altLang="cs-CZ" b="1" dirty="0">
                <a:solidFill>
                  <a:schemeClr val="hlink"/>
                </a:solidFill>
              </a:rPr>
              <a:t>MIP-1</a:t>
            </a:r>
            <a:r>
              <a:rPr lang="fr-FR" altLang="cs-CZ" b="1" dirty="0">
                <a:solidFill>
                  <a:schemeClr val="hlink"/>
                </a:solidFill>
                <a:latin typeface="Symbol" panose="05050102010706020507" pitchFamily="18" charset="2"/>
              </a:rPr>
              <a:t>a</a:t>
            </a:r>
          </a:p>
          <a:p>
            <a:pPr eaLnBrk="1" hangingPunct="1"/>
            <a:r>
              <a:rPr lang="cs-CZ" altLang="cs-CZ" b="1" dirty="0">
                <a:solidFill>
                  <a:schemeClr val="hlink"/>
                </a:solidFill>
              </a:rPr>
              <a:t>další</a:t>
            </a:r>
            <a:endParaRPr lang="fr-FR" altLang="cs-CZ" b="1" dirty="0">
              <a:solidFill>
                <a:schemeClr val="hlink"/>
              </a:solidFill>
            </a:endParaRPr>
          </a:p>
        </p:txBody>
      </p:sp>
      <p:sp>
        <p:nvSpPr>
          <p:cNvPr id="29715" name="AutoShape 23">
            <a:extLst>
              <a:ext uri="{FF2B5EF4-FFF2-40B4-BE49-F238E27FC236}">
                <a16:creationId xmlns:a16="http://schemas.microsoft.com/office/drawing/2014/main" id="{AACD1C62-D3DD-401D-A16B-34E78C8E0EBC}"/>
              </a:ext>
            </a:extLst>
          </p:cNvPr>
          <p:cNvSpPr>
            <a:spLocks noChangeArrowheads="1"/>
          </p:cNvSpPr>
          <p:nvPr/>
        </p:nvSpPr>
        <p:spPr bwMode="auto">
          <a:xfrm rot="8264358">
            <a:off x="6600032" y="4011614"/>
            <a:ext cx="455612" cy="1196975"/>
          </a:xfrm>
          <a:prstGeom prst="curvedLeftArrow">
            <a:avLst>
              <a:gd name="adj1" fmla="val 52544"/>
              <a:gd name="adj2" fmla="val 105087"/>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16" name="Text Box 24">
            <a:extLst>
              <a:ext uri="{FF2B5EF4-FFF2-40B4-BE49-F238E27FC236}">
                <a16:creationId xmlns:a16="http://schemas.microsoft.com/office/drawing/2014/main" id="{AB9C1FDC-11AA-46B9-88D0-349BB9AAEA0F}"/>
              </a:ext>
            </a:extLst>
          </p:cNvPr>
          <p:cNvSpPr txBox="1">
            <a:spLocks noChangeArrowheads="1"/>
          </p:cNvSpPr>
          <p:nvPr/>
        </p:nvSpPr>
        <p:spPr bwMode="auto">
          <a:xfrm>
            <a:off x="6961982" y="3932238"/>
            <a:ext cx="88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TNF-</a:t>
            </a:r>
            <a:r>
              <a:rPr lang="fr-FR" altLang="cs-CZ" b="1" dirty="0">
                <a:solidFill>
                  <a:schemeClr val="hlink"/>
                </a:solidFill>
                <a:latin typeface="Symbol" panose="05050102010706020507" pitchFamily="18" charset="2"/>
              </a:rPr>
              <a:t>a</a:t>
            </a:r>
          </a:p>
          <a:p>
            <a:pPr eaLnBrk="1" hangingPunct="1"/>
            <a:r>
              <a:rPr lang="cs-CZ" altLang="cs-CZ" b="1" dirty="0">
                <a:solidFill>
                  <a:schemeClr val="hlink"/>
                </a:solidFill>
              </a:rPr>
              <a:t>další</a:t>
            </a:r>
            <a:endParaRPr lang="fr-FR" altLang="cs-CZ" b="1" dirty="0">
              <a:solidFill>
                <a:schemeClr val="hlink"/>
              </a:solidFill>
            </a:endParaRPr>
          </a:p>
        </p:txBody>
      </p:sp>
      <p:sp>
        <p:nvSpPr>
          <p:cNvPr id="29717" name="Text Box 25">
            <a:extLst>
              <a:ext uri="{FF2B5EF4-FFF2-40B4-BE49-F238E27FC236}">
                <a16:creationId xmlns:a16="http://schemas.microsoft.com/office/drawing/2014/main" id="{9DAE62C6-5FE3-42E7-8C2C-1225210AFBAC}"/>
              </a:ext>
            </a:extLst>
          </p:cNvPr>
          <p:cNvSpPr txBox="1">
            <a:spLocks noChangeArrowheads="1"/>
          </p:cNvSpPr>
          <p:nvPr/>
        </p:nvSpPr>
        <p:spPr bwMode="auto">
          <a:xfrm>
            <a:off x="8763794" y="2419351"/>
            <a:ext cx="895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TNF-</a:t>
            </a:r>
            <a:r>
              <a:rPr lang="fr-FR" altLang="cs-CZ" b="1" dirty="0">
                <a:solidFill>
                  <a:schemeClr val="hlink"/>
                </a:solidFill>
                <a:latin typeface="Symbol" panose="05050102010706020507" pitchFamily="18" charset="2"/>
              </a:rPr>
              <a:t>a</a:t>
            </a:r>
          </a:p>
          <a:p>
            <a:pPr eaLnBrk="1" hangingPunct="1"/>
            <a:r>
              <a:rPr lang="fr-FR" altLang="cs-CZ" b="1" dirty="0">
                <a:solidFill>
                  <a:schemeClr val="hlink"/>
                </a:solidFill>
              </a:rPr>
              <a:t>MCP-1</a:t>
            </a:r>
          </a:p>
          <a:p>
            <a:pPr eaLnBrk="1" hangingPunct="1"/>
            <a:r>
              <a:rPr lang="fr-FR" altLang="cs-CZ" b="1" dirty="0">
                <a:solidFill>
                  <a:schemeClr val="hlink"/>
                </a:solidFill>
              </a:rPr>
              <a:t>IL-1</a:t>
            </a:r>
            <a:r>
              <a:rPr lang="fr-FR" altLang="cs-CZ" b="1" dirty="0">
                <a:solidFill>
                  <a:schemeClr val="hlink"/>
                </a:solidFill>
                <a:latin typeface="Symbol" panose="05050102010706020507" pitchFamily="18" charset="2"/>
              </a:rPr>
              <a:t>b</a:t>
            </a:r>
          </a:p>
          <a:p>
            <a:pPr eaLnBrk="1" hangingPunct="1"/>
            <a:r>
              <a:rPr lang="cs-CZ" altLang="cs-CZ" b="1" dirty="0">
                <a:solidFill>
                  <a:schemeClr val="hlink"/>
                </a:solidFill>
              </a:rPr>
              <a:t>další</a:t>
            </a:r>
            <a:endParaRPr lang="fr-FR" altLang="cs-CZ" b="1" dirty="0">
              <a:solidFill>
                <a:schemeClr val="hlink"/>
              </a:solidFill>
            </a:endParaRPr>
          </a:p>
        </p:txBody>
      </p:sp>
      <p:sp>
        <p:nvSpPr>
          <p:cNvPr id="29718" name="Text Box 26">
            <a:extLst>
              <a:ext uri="{FF2B5EF4-FFF2-40B4-BE49-F238E27FC236}">
                <a16:creationId xmlns:a16="http://schemas.microsoft.com/office/drawing/2014/main" id="{AFFF5C35-B5C2-4C5E-996A-8AFE61000A2A}"/>
              </a:ext>
            </a:extLst>
          </p:cNvPr>
          <p:cNvSpPr txBox="1">
            <a:spLocks noChangeArrowheads="1"/>
          </p:cNvSpPr>
          <p:nvPr/>
        </p:nvSpPr>
        <p:spPr bwMode="auto">
          <a:xfrm>
            <a:off x="9843294" y="1487488"/>
            <a:ext cx="800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chemeClr val="hlink"/>
                </a:solidFill>
              </a:rPr>
              <a:t>NEFA</a:t>
            </a:r>
          </a:p>
          <a:p>
            <a:pPr eaLnBrk="1" hangingPunct="1"/>
            <a:r>
              <a:rPr lang="cs-CZ" altLang="cs-CZ" b="1" dirty="0">
                <a:solidFill>
                  <a:schemeClr val="hlink"/>
                </a:solidFill>
              </a:rPr>
              <a:t>další</a:t>
            </a:r>
            <a:endParaRPr lang="fr-FR" altLang="cs-CZ" b="1" dirty="0">
              <a:solidFill>
                <a:schemeClr val="hlink"/>
              </a:solidFill>
            </a:endParaRPr>
          </a:p>
        </p:txBody>
      </p:sp>
      <p:grpSp>
        <p:nvGrpSpPr>
          <p:cNvPr id="29719" name="Group 27">
            <a:extLst>
              <a:ext uri="{FF2B5EF4-FFF2-40B4-BE49-F238E27FC236}">
                <a16:creationId xmlns:a16="http://schemas.microsoft.com/office/drawing/2014/main" id="{2B135A82-BC16-4DDF-B128-EEDD177CBDB3}"/>
              </a:ext>
            </a:extLst>
          </p:cNvPr>
          <p:cNvGrpSpPr>
            <a:grpSpLocks/>
          </p:cNvGrpSpPr>
          <p:nvPr/>
        </p:nvGrpSpPr>
        <p:grpSpPr bwMode="auto">
          <a:xfrm>
            <a:off x="1554958" y="2068513"/>
            <a:ext cx="2955925" cy="2449512"/>
            <a:chOff x="473" y="1298"/>
            <a:chExt cx="1860" cy="1543"/>
          </a:xfrm>
        </p:grpSpPr>
        <p:sp>
          <p:nvSpPr>
            <p:cNvPr id="29744" name="Oval 28">
              <a:extLst>
                <a:ext uri="{FF2B5EF4-FFF2-40B4-BE49-F238E27FC236}">
                  <a16:creationId xmlns:a16="http://schemas.microsoft.com/office/drawing/2014/main" id="{BB37ABA2-DB05-47EF-8F34-D7631014120E}"/>
                </a:ext>
              </a:extLst>
            </p:cNvPr>
            <p:cNvSpPr>
              <a:spLocks noChangeArrowheads="1"/>
            </p:cNvSpPr>
            <p:nvPr/>
          </p:nvSpPr>
          <p:spPr bwMode="auto">
            <a:xfrm>
              <a:off x="473" y="1298"/>
              <a:ext cx="1860" cy="1543"/>
            </a:xfrm>
            <a:prstGeom prst="ellipse">
              <a:avLst/>
            </a:prstGeom>
            <a:solidFill>
              <a:srgbClr val="FFCC66"/>
            </a:solidFill>
            <a:ln w="2857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5" name="Oval 29">
              <a:extLst>
                <a:ext uri="{FF2B5EF4-FFF2-40B4-BE49-F238E27FC236}">
                  <a16:creationId xmlns:a16="http://schemas.microsoft.com/office/drawing/2014/main" id="{5ACC4B7B-899F-4EC0-A277-6BD5F73FAA62}"/>
                </a:ext>
              </a:extLst>
            </p:cNvPr>
            <p:cNvSpPr>
              <a:spLocks noChangeArrowheads="1"/>
            </p:cNvSpPr>
            <p:nvPr/>
          </p:nvSpPr>
          <p:spPr bwMode="auto">
            <a:xfrm>
              <a:off x="609" y="1405"/>
              <a:ext cx="1680" cy="1383"/>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6" name="Oval 30">
              <a:extLst>
                <a:ext uri="{FF2B5EF4-FFF2-40B4-BE49-F238E27FC236}">
                  <a16:creationId xmlns:a16="http://schemas.microsoft.com/office/drawing/2014/main" id="{D1C3525B-EFAD-44F1-BD6B-F18A79076AF1}"/>
                </a:ext>
              </a:extLst>
            </p:cNvPr>
            <p:cNvSpPr>
              <a:spLocks noChangeArrowheads="1"/>
            </p:cNvSpPr>
            <p:nvPr/>
          </p:nvSpPr>
          <p:spPr bwMode="auto">
            <a:xfrm>
              <a:off x="530" y="1990"/>
              <a:ext cx="45" cy="160"/>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7" name="Text Box 31">
              <a:extLst>
                <a:ext uri="{FF2B5EF4-FFF2-40B4-BE49-F238E27FC236}">
                  <a16:creationId xmlns:a16="http://schemas.microsoft.com/office/drawing/2014/main" id="{3AA710E1-9CD2-4594-B70D-304A5BAA2B66}"/>
                </a:ext>
              </a:extLst>
            </p:cNvPr>
            <p:cNvSpPr txBox="1">
              <a:spLocks noChangeArrowheads="1"/>
            </p:cNvSpPr>
            <p:nvPr/>
          </p:nvSpPr>
          <p:spPr bwMode="auto">
            <a:xfrm>
              <a:off x="789" y="1887"/>
              <a:ext cx="135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b="1" dirty="0">
                  <a:solidFill>
                    <a:srgbClr val="FF9933"/>
                  </a:solidFill>
                </a:rPr>
                <a:t>HYPERTROFICKÝ</a:t>
              </a:r>
              <a:endParaRPr lang="fr-FR" altLang="cs-CZ" b="1" dirty="0">
                <a:solidFill>
                  <a:srgbClr val="FF9933"/>
                </a:solidFill>
              </a:endParaRPr>
            </a:p>
            <a:p>
              <a:pPr algn="ctr" eaLnBrk="1" hangingPunct="1"/>
              <a:r>
                <a:rPr lang="fr-FR" altLang="cs-CZ" b="1" dirty="0">
                  <a:solidFill>
                    <a:srgbClr val="FF9933"/>
                  </a:solidFill>
                </a:rPr>
                <a:t>ADIPOCYT</a:t>
              </a:r>
            </a:p>
          </p:txBody>
        </p:sp>
      </p:grpSp>
      <p:grpSp>
        <p:nvGrpSpPr>
          <p:cNvPr id="29720" name="Group 32">
            <a:extLst>
              <a:ext uri="{FF2B5EF4-FFF2-40B4-BE49-F238E27FC236}">
                <a16:creationId xmlns:a16="http://schemas.microsoft.com/office/drawing/2014/main" id="{AA72003E-10F6-4E1B-A52D-A0FEA5E05D8A}"/>
              </a:ext>
            </a:extLst>
          </p:cNvPr>
          <p:cNvGrpSpPr>
            <a:grpSpLocks/>
          </p:cNvGrpSpPr>
          <p:nvPr/>
        </p:nvGrpSpPr>
        <p:grpSpPr bwMode="auto">
          <a:xfrm>
            <a:off x="7970045" y="700088"/>
            <a:ext cx="1514475" cy="1439862"/>
            <a:chOff x="4510" y="436"/>
            <a:chExt cx="953" cy="907"/>
          </a:xfrm>
        </p:grpSpPr>
        <p:sp>
          <p:nvSpPr>
            <p:cNvPr id="29740" name="Oval 33">
              <a:extLst>
                <a:ext uri="{FF2B5EF4-FFF2-40B4-BE49-F238E27FC236}">
                  <a16:creationId xmlns:a16="http://schemas.microsoft.com/office/drawing/2014/main" id="{8D4C46CB-A4B4-40C4-B337-29F71679DDCF}"/>
                </a:ext>
              </a:extLst>
            </p:cNvPr>
            <p:cNvSpPr>
              <a:spLocks noChangeArrowheads="1"/>
            </p:cNvSpPr>
            <p:nvPr/>
          </p:nvSpPr>
          <p:spPr bwMode="auto">
            <a:xfrm>
              <a:off x="4510" y="436"/>
              <a:ext cx="953" cy="907"/>
            </a:xfrm>
            <a:prstGeom prst="ellipse">
              <a:avLst/>
            </a:prstGeom>
            <a:solidFill>
              <a:srgbClr val="FFCC66"/>
            </a:solidFill>
            <a:ln w="2857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1" name="Oval 34">
              <a:extLst>
                <a:ext uri="{FF2B5EF4-FFF2-40B4-BE49-F238E27FC236}">
                  <a16:creationId xmlns:a16="http://schemas.microsoft.com/office/drawing/2014/main" id="{80136603-6D3A-4806-85ED-910A79B621D7}"/>
                </a:ext>
              </a:extLst>
            </p:cNvPr>
            <p:cNvSpPr>
              <a:spLocks noChangeArrowheads="1"/>
            </p:cNvSpPr>
            <p:nvPr/>
          </p:nvSpPr>
          <p:spPr bwMode="auto">
            <a:xfrm>
              <a:off x="4580" y="499"/>
              <a:ext cx="860" cy="813"/>
            </a:xfrm>
            <a:prstGeom prst="ellipse">
              <a:avLst/>
            </a:prstGeom>
            <a:solidFill>
              <a:srgbClr val="FFFFCC"/>
            </a:solidFill>
            <a:ln w="952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2" name="Oval 35">
              <a:extLst>
                <a:ext uri="{FF2B5EF4-FFF2-40B4-BE49-F238E27FC236}">
                  <a16:creationId xmlns:a16="http://schemas.microsoft.com/office/drawing/2014/main" id="{BCDC1572-27EF-40E9-8E77-50ACD158C9F2}"/>
                </a:ext>
              </a:extLst>
            </p:cNvPr>
            <p:cNvSpPr>
              <a:spLocks noChangeArrowheads="1"/>
            </p:cNvSpPr>
            <p:nvPr/>
          </p:nvSpPr>
          <p:spPr bwMode="auto">
            <a:xfrm>
              <a:off x="4539" y="843"/>
              <a:ext cx="23" cy="94"/>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43" name="Text Box 36">
              <a:extLst>
                <a:ext uri="{FF2B5EF4-FFF2-40B4-BE49-F238E27FC236}">
                  <a16:creationId xmlns:a16="http://schemas.microsoft.com/office/drawing/2014/main" id="{9DDFD346-4C82-4958-83A1-659A65A147FA}"/>
                </a:ext>
              </a:extLst>
            </p:cNvPr>
            <p:cNvSpPr txBox="1">
              <a:spLocks noChangeArrowheads="1"/>
            </p:cNvSpPr>
            <p:nvPr/>
          </p:nvSpPr>
          <p:spPr bwMode="auto">
            <a:xfrm>
              <a:off x="4555" y="796"/>
              <a:ext cx="86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1600" b="1" dirty="0">
                  <a:solidFill>
                    <a:srgbClr val="FF9933"/>
                  </a:solidFill>
                </a:rPr>
                <a:t>ADIPOCYT</a:t>
              </a:r>
              <a:r>
                <a:rPr lang="cs-CZ" altLang="cs-CZ" sz="1600" b="1" dirty="0">
                  <a:solidFill>
                    <a:srgbClr val="FF9933"/>
                  </a:solidFill>
                </a:rPr>
                <a:t>Y</a:t>
              </a:r>
              <a:endParaRPr lang="fr-FR" altLang="cs-CZ" sz="1600" b="1" dirty="0">
                <a:solidFill>
                  <a:srgbClr val="FF9933"/>
                </a:solidFill>
              </a:endParaRPr>
            </a:p>
          </p:txBody>
        </p:sp>
      </p:grpSp>
      <p:sp>
        <p:nvSpPr>
          <p:cNvPr id="29721" name="Text Box 37">
            <a:extLst>
              <a:ext uri="{FF2B5EF4-FFF2-40B4-BE49-F238E27FC236}">
                <a16:creationId xmlns:a16="http://schemas.microsoft.com/office/drawing/2014/main" id="{408F8563-EF3C-496C-95E4-8F0E66EC1A4A}"/>
              </a:ext>
            </a:extLst>
          </p:cNvPr>
          <p:cNvSpPr txBox="1">
            <a:spLocks noChangeArrowheads="1"/>
          </p:cNvSpPr>
          <p:nvPr/>
        </p:nvSpPr>
        <p:spPr bwMode="auto">
          <a:xfrm rot="21287524">
            <a:off x="8425443" y="4616422"/>
            <a:ext cx="13244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rgbClr val="A50021"/>
                </a:solidFill>
              </a:rPr>
              <a:t>Ma</a:t>
            </a:r>
            <a:r>
              <a:rPr lang="cs-CZ" altLang="cs-CZ" sz="2000" b="1" dirty="0" err="1">
                <a:solidFill>
                  <a:srgbClr val="A50021"/>
                </a:solidFill>
              </a:rPr>
              <a:t>krofág</a:t>
            </a:r>
            <a:endParaRPr lang="fr-FR" altLang="cs-CZ" sz="2000" b="1" dirty="0">
              <a:solidFill>
                <a:srgbClr val="A50021"/>
              </a:solidFill>
            </a:endParaRPr>
          </a:p>
        </p:txBody>
      </p:sp>
      <p:grpSp>
        <p:nvGrpSpPr>
          <p:cNvPr id="29722" name="Group 38">
            <a:extLst>
              <a:ext uri="{FF2B5EF4-FFF2-40B4-BE49-F238E27FC236}">
                <a16:creationId xmlns:a16="http://schemas.microsoft.com/office/drawing/2014/main" id="{23C93E10-9DA7-42C5-84D3-3C60C4F9B9DA}"/>
              </a:ext>
            </a:extLst>
          </p:cNvPr>
          <p:cNvGrpSpPr>
            <a:grpSpLocks/>
          </p:cNvGrpSpPr>
          <p:nvPr/>
        </p:nvGrpSpPr>
        <p:grpSpPr bwMode="auto">
          <a:xfrm>
            <a:off x="4798221" y="4365626"/>
            <a:ext cx="1160463" cy="400050"/>
            <a:chOff x="2514" y="2745"/>
            <a:chExt cx="731" cy="252"/>
          </a:xfrm>
        </p:grpSpPr>
        <p:sp>
          <p:nvSpPr>
            <p:cNvPr id="29738" name="Text Box 39">
              <a:extLst>
                <a:ext uri="{FF2B5EF4-FFF2-40B4-BE49-F238E27FC236}">
                  <a16:creationId xmlns:a16="http://schemas.microsoft.com/office/drawing/2014/main" id="{487CBEDE-25FE-4D71-825E-968A58FB0683}"/>
                </a:ext>
              </a:extLst>
            </p:cNvPr>
            <p:cNvSpPr txBox="1">
              <a:spLocks noChangeArrowheads="1"/>
            </p:cNvSpPr>
            <p:nvPr/>
          </p:nvSpPr>
          <p:spPr bwMode="auto">
            <a:xfrm>
              <a:off x="2696" y="2745"/>
              <a:ext cx="54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chemeClr val="hlink"/>
                  </a:solidFill>
                </a:rPr>
                <a:t>NEFA</a:t>
              </a:r>
            </a:p>
          </p:txBody>
        </p:sp>
        <p:sp>
          <p:nvSpPr>
            <p:cNvPr id="29739" name="Text Box 40">
              <a:extLst>
                <a:ext uri="{FF2B5EF4-FFF2-40B4-BE49-F238E27FC236}">
                  <a16:creationId xmlns:a16="http://schemas.microsoft.com/office/drawing/2014/main" id="{4FBB3D2C-298F-4541-8B75-5EF25E26E84E}"/>
                </a:ext>
              </a:extLst>
            </p:cNvPr>
            <p:cNvSpPr txBox="1">
              <a:spLocks noChangeArrowheads="1"/>
            </p:cNvSpPr>
            <p:nvPr/>
          </p:nvSpPr>
          <p:spPr bwMode="auto">
            <a:xfrm flipV="1">
              <a:off x="2514" y="2745"/>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a:solidFill>
                    <a:schemeClr val="hlink"/>
                  </a:solidFill>
                  <a:sym typeface="Wingdings" panose="05000000000000000000" pitchFamily="2" charset="2"/>
                </a:rPr>
                <a:t></a:t>
              </a:r>
            </a:p>
          </p:txBody>
        </p:sp>
      </p:grpSp>
      <p:grpSp>
        <p:nvGrpSpPr>
          <p:cNvPr id="29723" name="Group 41">
            <a:extLst>
              <a:ext uri="{FF2B5EF4-FFF2-40B4-BE49-F238E27FC236}">
                <a16:creationId xmlns:a16="http://schemas.microsoft.com/office/drawing/2014/main" id="{9899B232-778C-42A9-9731-234761867E91}"/>
              </a:ext>
            </a:extLst>
          </p:cNvPr>
          <p:cNvGrpSpPr>
            <a:grpSpLocks/>
          </p:cNvGrpSpPr>
          <p:nvPr/>
        </p:nvGrpSpPr>
        <p:grpSpPr bwMode="auto">
          <a:xfrm>
            <a:off x="5301458" y="1970089"/>
            <a:ext cx="1246187" cy="396875"/>
            <a:chOff x="2832" y="1236"/>
            <a:chExt cx="784" cy="250"/>
          </a:xfrm>
        </p:grpSpPr>
        <p:sp>
          <p:nvSpPr>
            <p:cNvPr id="29736" name="Text Box 42">
              <a:extLst>
                <a:ext uri="{FF2B5EF4-FFF2-40B4-BE49-F238E27FC236}">
                  <a16:creationId xmlns:a16="http://schemas.microsoft.com/office/drawing/2014/main" id="{36CAAB42-5A29-45CA-9EE6-826FFC4E6296}"/>
                </a:ext>
              </a:extLst>
            </p:cNvPr>
            <p:cNvSpPr txBox="1">
              <a:spLocks noChangeArrowheads="1"/>
            </p:cNvSpPr>
            <p:nvPr/>
          </p:nvSpPr>
          <p:spPr bwMode="auto">
            <a:xfrm>
              <a:off x="2980" y="1236"/>
              <a:ext cx="6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a:t> </a:t>
              </a:r>
              <a:r>
                <a:rPr lang="fr-FR" altLang="cs-CZ" sz="2000" b="1">
                  <a:solidFill>
                    <a:schemeClr val="hlink"/>
                  </a:solidFill>
                </a:rPr>
                <a:t>Leptin</a:t>
              </a:r>
            </a:p>
          </p:txBody>
        </p:sp>
        <p:sp>
          <p:nvSpPr>
            <p:cNvPr id="29737" name="Text Box 43">
              <a:extLst>
                <a:ext uri="{FF2B5EF4-FFF2-40B4-BE49-F238E27FC236}">
                  <a16:creationId xmlns:a16="http://schemas.microsoft.com/office/drawing/2014/main" id="{619D6045-66B6-4718-BBBE-26E4F8C370C1}"/>
                </a:ext>
              </a:extLst>
            </p:cNvPr>
            <p:cNvSpPr txBox="1">
              <a:spLocks noChangeArrowheads="1"/>
            </p:cNvSpPr>
            <p:nvPr/>
          </p:nvSpPr>
          <p:spPr bwMode="auto">
            <a:xfrm flipV="1">
              <a:off x="2832" y="1249"/>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a:solidFill>
                    <a:schemeClr val="hlink"/>
                  </a:solidFill>
                  <a:sym typeface="Wingdings" panose="05000000000000000000" pitchFamily="2" charset="2"/>
                </a:rPr>
                <a:t></a:t>
              </a:r>
            </a:p>
          </p:txBody>
        </p:sp>
      </p:grpSp>
      <p:grpSp>
        <p:nvGrpSpPr>
          <p:cNvPr id="29724" name="Group 44">
            <a:extLst>
              <a:ext uri="{FF2B5EF4-FFF2-40B4-BE49-F238E27FC236}">
                <a16:creationId xmlns:a16="http://schemas.microsoft.com/office/drawing/2014/main" id="{6A5CACA3-D02E-4791-B8EB-546A27A13890}"/>
              </a:ext>
            </a:extLst>
          </p:cNvPr>
          <p:cNvGrpSpPr>
            <a:grpSpLocks/>
          </p:cNvGrpSpPr>
          <p:nvPr/>
        </p:nvGrpSpPr>
        <p:grpSpPr bwMode="auto">
          <a:xfrm>
            <a:off x="7898608" y="5949951"/>
            <a:ext cx="1535112" cy="400050"/>
            <a:chOff x="2378" y="3063"/>
            <a:chExt cx="967" cy="252"/>
          </a:xfrm>
        </p:grpSpPr>
        <p:sp>
          <p:nvSpPr>
            <p:cNvPr id="29734" name="Text Box 45">
              <a:extLst>
                <a:ext uri="{FF2B5EF4-FFF2-40B4-BE49-F238E27FC236}">
                  <a16:creationId xmlns:a16="http://schemas.microsoft.com/office/drawing/2014/main" id="{AFB990E6-27E7-49BE-8753-0DE13B246DE8}"/>
                </a:ext>
              </a:extLst>
            </p:cNvPr>
            <p:cNvSpPr txBox="1">
              <a:spLocks noChangeArrowheads="1"/>
            </p:cNvSpPr>
            <p:nvPr/>
          </p:nvSpPr>
          <p:spPr bwMode="auto">
            <a:xfrm>
              <a:off x="2502" y="3063"/>
              <a:ext cx="84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sz="2000" b="1" dirty="0">
                  <a:solidFill>
                    <a:schemeClr val="hlink"/>
                  </a:solidFill>
                </a:rPr>
                <a:t> Cytokin</a:t>
              </a:r>
              <a:r>
                <a:rPr lang="cs-CZ" altLang="cs-CZ" sz="2000" b="1" dirty="0">
                  <a:solidFill>
                    <a:schemeClr val="hlink"/>
                  </a:solidFill>
                </a:rPr>
                <a:t>y</a:t>
              </a:r>
              <a:endParaRPr lang="fr-FR" altLang="cs-CZ" sz="2000" b="1" dirty="0">
                <a:solidFill>
                  <a:schemeClr val="hlink"/>
                </a:solidFill>
              </a:endParaRPr>
            </a:p>
          </p:txBody>
        </p:sp>
        <p:sp>
          <p:nvSpPr>
            <p:cNvPr id="29735" name="Text Box 46">
              <a:extLst>
                <a:ext uri="{FF2B5EF4-FFF2-40B4-BE49-F238E27FC236}">
                  <a16:creationId xmlns:a16="http://schemas.microsoft.com/office/drawing/2014/main" id="{682818B0-0A27-4F58-B098-E15A26A4D684}"/>
                </a:ext>
              </a:extLst>
            </p:cNvPr>
            <p:cNvSpPr txBox="1">
              <a:spLocks noChangeArrowheads="1"/>
            </p:cNvSpPr>
            <p:nvPr/>
          </p:nvSpPr>
          <p:spPr bwMode="auto">
            <a:xfrm flipV="1">
              <a:off x="2378" y="3067"/>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a:solidFill>
                    <a:schemeClr val="hlink"/>
                  </a:solidFill>
                  <a:sym typeface="Wingdings" panose="05000000000000000000" pitchFamily="2" charset="2"/>
                </a:rPr>
                <a:t></a:t>
              </a:r>
            </a:p>
          </p:txBody>
        </p:sp>
      </p:grpSp>
      <p:sp>
        <p:nvSpPr>
          <p:cNvPr id="29725" name="Oval 47">
            <a:extLst>
              <a:ext uri="{FF2B5EF4-FFF2-40B4-BE49-F238E27FC236}">
                <a16:creationId xmlns:a16="http://schemas.microsoft.com/office/drawing/2014/main" id="{DE47D61B-CE65-4C4E-A09D-D8E4ACD68837}"/>
              </a:ext>
            </a:extLst>
          </p:cNvPr>
          <p:cNvSpPr>
            <a:spLocks noChangeArrowheads="1"/>
          </p:cNvSpPr>
          <p:nvPr/>
        </p:nvSpPr>
        <p:spPr bwMode="auto">
          <a:xfrm>
            <a:off x="6673058" y="3652838"/>
            <a:ext cx="73025"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26" name="Oval 48">
            <a:extLst>
              <a:ext uri="{FF2B5EF4-FFF2-40B4-BE49-F238E27FC236}">
                <a16:creationId xmlns:a16="http://schemas.microsoft.com/office/drawing/2014/main" id="{8FD1EA6E-8CCC-4828-86DC-FBB9862793C5}"/>
              </a:ext>
            </a:extLst>
          </p:cNvPr>
          <p:cNvSpPr>
            <a:spLocks noChangeArrowheads="1"/>
          </p:cNvSpPr>
          <p:nvPr/>
        </p:nvSpPr>
        <p:spPr bwMode="auto">
          <a:xfrm>
            <a:off x="6744495" y="3436938"/>
            <a:ext cx="360363"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27" name="Oval 49">
            <a:extLst>
              <a:ext uri="{FF2B5EF4-FFF2-40B4-BE49-F238E27FC236}">
                <a16:creationId xmlns:a16="http://schemas.microsoft.com/office/drawing/2014/main" id="{97A8C4F6-94A8-47AB-AA9E-4D7DB90B002B}"/>
              </a:ext>
            </a:extLst>
          </p:cNvPr>
          <p:cNvSpPr>
            <a:spLocks noChangeArrowheads="1"/>
          </p:cNvSpPr>
          <p:nvPr/>
        </p:nvSpPr>
        <p:spPr bwMode="auto">
          <a:xfrm>
            <a:off x="6457158" y="3365501"/>
            <a:ext cx="287337" cy="144463"/>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28" name="Oval 50">
            <a:extLst>
              <a:ext uri="{FF2B5EF4-FFF2-40B4-BE49-F238E27FC236}">
                <a16:creationId xmlns:a16="http://schemas.microsoft.com/office/drawing/2014/main" id="{E4C30F00-282B-4A23-8487-6F5C84DD9186}"/>
              </a:ext>
            </a:extLst>
          </p:cNvPr>
          <p:cNvSpPr>
            <a:spLocks noChangeArrowheads="1"/>
          </p:cNvSpPr>
          <p:nvPr/>
        </p:nvSpPr>
        <p:spPr bwMode="auto">
          <a:xfrm>
            <a:off x="6528595" y="3581400"/>
            <a:ext cx="73025"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29" name="Oval 51">
            <a:extLst>
              <a:ext uri="{FF2B5EF4-FFF2-40B4-BE49-F238E27FC236}">
                <a16:creationId xmlns:a16="http://schemas.microsoft.com/office/drawing/2014/main" id="{565E7CD5-310D-4C9E-9719-C72103C577E2}"/>
              </a:ext>
            </a:extLst>
          </p:cNvPr>
          <p:cNvSpPr>
            <a:spLocks noChangeArrowheads="1"/>
          </p:cNvSpPr>
          <p:nvPr/>
        </p:nvSpPr>
        <p:spPr bwMode="auto">
          <a:xfrm>
            <a:off x="6384133" y="2932113"/>
            <a:ext cx="287337" cy="144462"/>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30" name="Oval 52">
            <a:extLst>
              <a:ext uri="{FF2B5EF4-FFF2-40B4-BE49-F238E27FC236}">
                <a16:creationId xmlns:a16="http://schemas.microsoft.com/office/drawing/2014/main" id="{F1C15E09-7D3A-4292-95B3-FB4D2988839C}"/>
              </a:ext>
            </a:extLst>
          </p:cNvPr>
          <p:cNvSpPr>
            <a:spLocks noChangeArrowheads="1"/>
          </p:cNvSpPr>
          <p:nvPr/>
        </p:nvSpPr>
        <p:spPr bwMode="auto">
          <a:xfrm>
            <a:off x="6312695" y="3149600"/>
            <a:ext cx="73025"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31" name="Oval 53">
            <a:extLst>
              <a:ext uri="{FF2B5EF4-FFF2-40B4-BE49-F238E27FC236}">
                <a16:creationId xmlns:a16="http://schemas.microsoft.com/office/drawing/2014/main" id="{5546E713-5B73-4D61-99B7-21D9BAC4C745}"/>
              </a:ext>
            </a:extLst>
          </p:cNvPr>
          <p:cNvSpPr>
            <a:spLocks noChangeArrowheads="1"/>
          </p:cNvSpPr>
          <p:nvPr/>
        </p:nvSpPr>
        <p:spPr bwMode="auto">
          <a:xfrm>
            <a:off x="7104858" y="3221038"/>
            <a:ext cx="73025" cy="215900"/>
          </a:xfrm>
          <a:prstGeom prst="ellipse">
            <a:avLst/>
          </a:prstGeom>
          <a:solidFill>
            <a:srgbClr val="FFCC66"/>
          </a:solidFill>
          <a:ln w="9525">
            <a:solidFill>
              <a:srgbClr val="FFCC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29732" name="Text Box 54">
            <a:extLst>
              <a:ext uri="{FF2B5EF4-FFF2-40B4-BE49-F238E27FC236}">
                <a16:creationId xmlns:a16="http://schemas.microsoft.com/office/drawing/2014/main" id="{864ABB34-2C35-4893-8660-29EB146EAE97}"/>
              </a:ext>
            </a:extLst>
          </p:cNvPr>
          <p:cNvSpPr txBox="1">
            <a:spLocks noChangeArrowheads="1"/>
          </p:cNvSpPr>
          <p:nvPr/>
        </p:nvSpPr>
        <p:spPr bwMode="auto">
          <a:xfrm>
            <a:off x="5879307" y="3000376"/>
            <a:ext cx="1492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cs-CZ" b="1" dirty="0">
                <a:solidFill>
                  <a:srgbClr val="A50021"/>
                </a:solidFill>
              </a:rPr>
              <a:t>preadipocyt</a:t>
            </a:r>
          </a:p>
        </p:txBody>
      </p:sp>
      <p:sp>
        <p:nvSpPr>
          <p:cNvPr id="29733" name="Rectangle 55">
            <a:extLst>
              <a:ext uri="{FF2B5EF4-FFF2-40B4-BE49-F238E27FC236}">
                <a16:creationId xmlns:a16="http://schemas.microsoft.com/office/drawing/2014/main" id="{F489AB21-856C-4967-A628-5CFD09CDA6F8}"/>
              </a:ext>
            </a:extLst>
          </p:cNvPr>
          <p:cNvSpPr>
            <a:spLocks noChangeArrowheads="1"/>
          </p:cNvSpPr>
          <p:nvPr/>
        </p:nvSpPr>
        <p:spPr bwMode="auto">
          <a:xfrm>
            <a:off x="3571082" y="1"/>
            <a:ext cx="47981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800" b="1" dirty="0"/>
              <a:t>Komunikace mezi buňkami</a:t>
            </a:r>
            <a:endParaRPr lang="fr-FR" altLang="cs-CZ" sz="2800" b="1" dirty="0"/>
          </a:p>
        </p:txBody>
      </p:sp>
      <p:sp>
        <p:nvSpPr>
          <p:cNvPr id="56" name="Rectangle 12">
            <a:extLst>
              <a:ext uri="{FF2B5EF4-FFF2-40B4-BE49-F238E27FC236}">
                <a16:creationId xmlns:a16="http://schemas.microsoft.com/office/drawing/2014/main" id="{D5A454C4-77E0-4143-BDFA-7A3F0C13DF7A}"/>
              </a:ext>
            </a:extLst>
          </p:cNvPr>
          <p:cNvSpPr/>
          <p:nvPr/>
        </p:nvSpPr>
        <p:spPr>
          <a:xfrm>
            <a:off x="23006" y="580659"/>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43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0CA0C2E7-9B2E-4995-8302-EC781A906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43" y="2816509"/>
            <a:ext cx="7246357" cy="3908096"/>
          </a:xfrm>
          <a:prstGeom prst="rect">
            <a:avLst/>
          </a:prstGeom>
        </p:spPr>
      </p:pic>
      <p:pic>
        <p:nvPicPr>
          <p:cNvPr id="8" name="Obrázek 7">
            <a:extLst>
              <a:ext uri="{FF2B5EF4-FFF2-40B4-BE49-F238E27FC236}">
                <a16:creationId xmlns:a16="http://schemas.microsoft.com/office/drawing/2014/main" id="{226F861F-AA3B-4E8B-8DCA-2CEFC0623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427" y="2859963"/>
            <a:ext cx="3681730" cy="3821189"/>
          </a:xfrm>
          <a:prstGeom prst="rect">
            <a:avLst/>
          </a:prstGeom>
        </p:spPr>
      </p:pic>
      <p:sp>
        <p:nvSpPr>
          <p:cNvPr id="2" name="Obdélník: se zakulacenými rohy 1">
            <a:extLst>
              <a:ext uri="{FF2B5EF4-FFF2-40B4-BE49-F238E27FC236}">
                <a16:creationId xmlns:a16="http://schemas.microsoft.com/office/drawing/2014/main" id="{54C753B9-84B9-465D-A983-E44987DF95F1}"/>
              </a:ext>
            </a:extLst>
          </p:cNvPr>
          <p:cNvSpPr/>
          <p:nvPr/>
        </p:nvSpPr>
        <p:spPr>
          <a:xfrm>
            <a:off x="538480" y="417616"/>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Homeostatický stres</a:t>
            </a:r>
          </a:p>
        </p:txBody>
      </p:sp>
      <p:sp>
        <p:nvSpPr>
          <p:cNvPr id="7" name="Obdélník: se zakulacenými rohy 6">
            <a:extLst>
              <a:ext uri="{FF2B5EF4-FFF2-40B4-BE49-F238E27FC236}">
                <a16:creationId xmlns:a16="http://schemas.microsoft.com/office/drawing/2014/main" id="{EB69999F-F288-4033-849D-022FC2C1E36B}"/>
              </a:ext>
            </a:extLst>
          </p:cNvPr>
          <p:cNvSpPr/>
          <p:nvPr/>
        </p:nvSpPr>
        <p:spPr>
          <a:xfrm>
            <a:off x="538480" y="1570814"/>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Přejídání</a:t>
            </a:r>
          </a:p>
        </p:txBody>
      </p:sp>
      <p:sp>
        <p:nvSpPr>
          <p:cNvPr id="9" name="Obdélník: se zakulacenými rohy 8">
            <a:extLst>
              <a:ext uri="{FF2B5EF4-FFF2-40B4-BE49-F238E27FC236}">
                <a16:creationId xmlns:a16="http://schemas.microsoft.com/office/drawing/2014/main" id="{3FE8B647-91D7-43B1-AA2F-0DD995E7D4C1}"/>
              </a:ext>
            </a:extLst>
          </p:cNvPr>
          <p:cNvSpPr/>
          <p:nvPr/>
        </p:nvSpPr>
        <p:spPr>
          <a:xfrm>
            <a:off x="4399280" y="417616"/>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Akutní zánět</a:t>
            </a:r>
          </a:p>
        </p:txBody>
      </p:sp>
      <p:sp>
        <p:nvSpPr>
          <p:cNvPr id="10" name="Obdélník: se zakulacenými rohy 9">
            <a:extLst>
              <a:ext uri="{FF2B5EF4-FFF2-40B4-BE49-F238E27FC236}">
                <a16:creationId xmlns:a16="http://schemas.microsoft.com/office/drawing/2014/main" id="{CE7A8E3B-C64C-469F-B367-92DD9501BB35}"/>
              </a:ext>
            </a:extLst>
          </p:cNvPr>
          <p:cNvSpPr/>
          <p:nvPr/>
        </p:nvSpPr>
        <p:spPr>
          <a:xfrm>
            <a:off x="4399280" y="1533492"/>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Inzulínová rezistence</a:t>
            </a:r>
          </a:p>
        </p:txBody>
      </p:sp>
      <p:sp>
        <p:nvSpPr>
          <p:cNvPr id="11" name="Obdélník: se zakulacenými rohy 10">
            <a:extLst>
              <a:ext uri="{FF2B5EF4-FFF2-40B4-BE49-F238E27FC236}">
                <a16:creationId xmlns:a16="http://schemas.microsoft.com/office/drawing/2014/main" id="{2F0B3D0D-7EA8-496C-872F-BE174F684CCF}"/>
              </a:ext>
            </a:extLst>
          </p:cNvPr>
          <p:cNvSpPr/>
          <p:nvPr/>
        </p:nvSpPr>
        <p:spPr>
          <a:xfrm>
            <a:off x="8260080" y="417616"/>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Posun bodu homeostázy</a:t>
            </a:r>
          </a:p>
        </p:txBody>
      </p:sp>
      <p:sp>
        <p:nvSpPr>
          <p:cNvPr id="12" name="Obdélník: se zakulacenými rohy 11">
            <a:extLst>
              <a:ext uri="{FF2B5EF4-FFF2-40B4-BE49-F238E27FC236}">
                <a16:creationId xmlns:a16="http://schemas.microsoft.com/office/drawing/2014/main" id="{B2F44B5F-2081-4A64-A9F3-FBFFE6C3255E}"/>
              </a:ext>
            </a:extLst>
          </p:cNvPr>
          <p:cNvSpPr/>
          <p:nvPr/>
        </p:nvSpPr>
        <p:spPr>
          <a:xfrm>
            <a:off x="8260080" y="1529468"/>
            <a:ext cx="3027680" cy="57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Rezistence vůči katecholaminům</a:t>
            </a:r>
          </a:p>
        </p:txBody>
      </p:sp>
      <p:cxnSp>
        <p:nvCxnSpPr>
          <p:cNvPr id="5" name="Přímá spojnice se šipkou 4">
            <a:extLst>
              <a:ext uri="{FF2B5EF4-FFF2-40B4-BE49-F238E27FC236}">
                <a16:creationId xmlns:a16="http://schemas.microsoft.com/office/drawing/2014/main" id="{D9F69DCA-2345-465D-9868-FE08D2E41936}"/>
              </a:ext>
            </a:extLst>
          </p:cNvPr>
          <p:cNvCxnSpPr>
            <a:stCxn id="2" idx="3"/>
            <a:endCxn id="9" idx="1"/>
          </p:cNvCxnSpPr>
          <p:nvPr/>
        </p:nvCxnSpPr>
        <p:spPr>
          <a:xfrm>
            <a:off x="3566160" y="707176"/>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CB73C46E-DA7D-43A5-B2D1-0B7B56ADE414}"/>
              </a:ext>
            </a:extLst>
          </p:cNvPr>
          <p:cNvCxnSpPr/>
          <p:nvPr/>
        </p:nvCxnSpPr>
        <p:spPr>
          <a:xfrm>
            <a:off x="7426960" y="707176"/>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AFB34A22-F87D-4491-83C7-D8C116C52737}"/>
              </a:ext>
            </a:extLst>
          </p:cNvPr>
          <p:cNvCxnSpPr/>
          <p:nvPr/>
        </p:nvCxnSpPr>
        <p:spPr>
          <a:xfrm>
            <a:off x="3529461" y="1819028"/>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8B1C8AB9-3E3D-4994-9866-436783D5AC4F}"/>
              </a:ext>
            </a:extLst>
          </p:cNvPr>
          <p:cNvCxnSpPr/>
          <p:nvPr/>
        </p:nvCxnSpPr>
        <p:spPr>
          <a:xfrm>
            <a:off x="7426960" y="1819028"/>
            <a:ext cx="8331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2C3C0393-CAD7-4F9E-9B23-F98793F58763}"/>
              </a:ext>
            </a:extLst>
          </p:cNvPr>
          <p:cNvSpPr txBox="1"/>
          <p:nvPr/>
        </p:nvSpPr>
        <p:spPr>
          <a:xfrm>
            <a:off x="645686" y="47285"/>
            <a:ext cx="1055097" cy="369332"/>
          </a:xfrm>
          <a:prstGeom prst="rect">
            <a:avLst/>
          </a:prstGeom>
          <a:noFill/>
        </p:spPr>
        <p:txBody>
          <a:bodyPr wrap="none" rtlCol="0">
            <a:spAutoFit/>
          </a:bodyPr>
          <a:lstStyle/>
          <a:p>
            <a:r>
              <a:rPr lang="cs-CZ" dirty="0"/>
              <a:t>Spouštěč</a:t>
            </a:r>
          </a:p>
        </p:txBody>
      </p:sp>
      <p:sp>
        <p:nvSpPr>
          <p:cNvPr id="18" name="TextovéPole 17">
            <a:extLst>
              <a:ext uri="{FF2B5EF4-FFF2-40B4-BE49-F238E27FC236}">
                <a16:creationId xmlns:a16="http://schemas.microsoft.com/office/drawing/2014/main" id="{4C6300F2-D712-4ED4-B82B-D95071941D94}"/>
              </a:ext>
            </a:extLst>
          </p:cNvPr>
          <p:cNvSpPr txBox="1"/>
          <p:nvPr/>
        </p:nvSpPr>
        <p:spPr>
          <a:xfrm>
            <a:off x="4262646" y="69608"/>
            <a:ext cx="2441438" cy="369332"/>
          </a:xfrm>
          <a:prstGeom prst="rect">
            <a:avLst/>
          </a:prstGeom>
          <a:noFill/>
        </p:spPr>
        <p:txBody>
          <a:bodyPr wrap="none" rtlCol="0">
            <a:spAutoFit/>
          </a:bodyPr>
          <a:lstStyle/>
          <a:p>
            <a:r>
              <a:rPr lang="cs-CZ" dirty="0"/>
              <a:t>Fyziologická odpověď </a:t>
            </a:r>
          </a:p>
        </p:txBody>
      </p:sp>
      <p:sp>
        <p:nvSpPr>
          <p:cNvPr id="19" name="TextovéPole 18">
            <a:extLst>
              <a:ext uri="{FF2B5EF4-FFF2-40B4-BE49-F238E27FC236}">
                <a16:creationId xmlns:a16="http://schemas.microsoft.com/office/drawing/2014/main" id="{1E2957F6-4818-4D58-9FAC-71DC9AA431FC}"/>
              </a:ext>
            </a:extLst>
          </p:cNvPr>
          <p:cNvSpPr txBox="1"/>
          <p:nvPr/>
        </p:nvSpPr>
        <p:spPr>
          <a:xfrm>
            <a:off x="8187427" y="24391"/>
            <a:ext cx="2266646" cy="369332"/>
          </a:xfrm>
          <a:prstGeom prst="rect">
            <a:avLst/>
          </a:prstGeom>
          <a:noFill/>
        </p:spPr>
        <p:txBody>
          <a:bodyPr wrap="none" rtlCol="0">
            <a:spAutoFit/>
          </a:bodyPr>
          <a:lstStyle/>
          <a:p>
            <a:r>
              <a:rPr lang="cs-CZ" dirty="0"/>
              <a:t>Patologická odpověď</a:t>
            </a:r>
          </a:p>
        </p:txBody>
      </p:sp>
    </p:spTree>
    <p:extLst>
      <p:ext uri="{BB962C8B-B14F-4D97-AF65-F5344CB8AC3E}">
        <p14:creationId xmlns:p14="http://schemas.microsoft.com/office/powerpoint/2010/main" val="181208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D81C2B19-A756-4CA5-B5F3-D0B0A3B2FC09}"/>
              </a:ext>
            </a:extLst>
          </p:cNvPr>
          <p:cNvGrpSpPr>
            <a:grpSpLocks/>
          </p:cNvGrpSpPr>
          <p:nvPr/>
        </p:nvGrpSpPr>
        <p:grpSpPr bwMode="auto">
          <a:xfrm>
            <a:off x="2396333" y="5568951"/>
            <a:ext cx="7589837" cy="1268413"/>
            <a:chOff x="576" y="3120"/>
            <a:chExt cx="4896" cy="1200"/>
          </a:xfrm>
        </p:grpSpPr>
        <p:sp>
          <p:nvSpPr>
            <p:cNvPr id="17539" name="Arc 3">
              <a:extLst>
                <a:ext uri="{FF2B5EF4-FFF2-40B4-BE49-F238E27FC236}">
                  <a16:creationId xmlns:a16="http://schemas.microsoft.com/office/drawing/2014/main" id="{3292C56A-F7C6-47F0-A617-58B88267C94B}"/>
                </a:ext>
              </a:extLst>
            </p:cNvPr>
            <p:cNvSpPr>
              <a:spLocks/>
            </p:cNvSpPr>
            <p:nvPr/>
          </p:nvSpPr>
          <p:spPr bwMode="auto">
            <a:xfrm>
              <a:off x="2928" y="3120"/>
              <a:ext cx="2544" cy="1200"/>
            </a:xfrm>
            <a:custGeom>
              <a:avLst/>
              <a:gdLst>
                <a:gd name="T0" fmla="*/ 0 w 21600"/>
                <a:gd name="T1" fmla="*/ 0 h 21600"/>
                <a:gd name="T2" fmla="*/ 2544 w 21600"/>
                <a:gd name="T3" fmla="*/ 1200 h 21600"/>
                <a:gd name="T4" fmla="*/ 0 w 21600"/>
                <a:gd name="T5" fmla="*/ 1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99"/>
            </a:solidFill>
            <a:ln w="2857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40" name="Arc 4">
              <a:extLst>
                <a:ext uri="{FF2B5EF4-FFF2-40B4-BE49-F238E27FC236}">
                  <a16:creationId xmlns:a16="http://schemas.microsoft.com/office/drawing/2014/main" id="{1E65B418-2055-4399-8073-4341566596A8}"/>
                </a:ext>
              </a:extLst>
            </p:cNvPr>
            <p:cNvSpPr>
              <a:spLocks/>
            </p:cNvSpPr>
            <p:nvPr/>
          </p:nvSpPr>
          <p:spPr bwMode="auto">
            <a:xfrm flipH="1">
              <a:off x="576" y="3120"/>
              <a:ext cx="2544" cy="1200"/>
            </a:xfrm>
            <a:custGeom>
              <a:avLst/>
              <a:gdLst>
                <a:gd name="T0" fmla="*/ 0 w 21600"/>
                <a:gd name="T1" fmla="*/ 0 h 21600"/>
                <a:gd name="T2" fmla="*/ 2544 w 21600"/>
                <a:gd name="T3" fmla="*/ 1200 h 21600"/>
                <a:gd name="T4" fmla="*/ 0 w 21600"/>
                <a:gd name="T5" fmla="*/ 1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99"/>
            </a:solidFill>
            <a:ln w="28575">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fr-FR" sz="2400">
                <a:solidFill>
                  <a:srgbClr val="FF3300"/>
                </a:solidFill>
                <a:latin typeface="Times" panose="02020603050405020304" pitchFamily="18" charset="0"/>
              </a:endParaRPr>
            </a:p>
          </p:txBody>
        </p:sp>
      </p:grpSp>
      <p:sp>
        <p:nvSpPr>
          <p:cNvPr id="17411" name="Rectangle 5" descr="blanc)">
            <a:extLst>
              <a:ext uri="{FF2B5EF4-FFF2-40B4-BE49-F238E27FC236}">
                <a16:creationId xmlns:a16="http://schemas.microsoft.com/office/drawing/2014/main" id="{6785DBC0-D8B6-4553-975D-166C27A9D81D}"/>
              </a:ext>
            </a:extLst>
          </p:cNvPr>
          <p:cNvSpPr>
            <a:spLocks noChangeArrowheads="1"/>
          </p:cNvSpPr>
          <p:nvPr/>
        </p:nvSpPr>
        <p:spPr bwMode="auto">
          <a:xfrm>
            <a:off x="1132683" y="1965326"/>
            <a:ext cx="9826625" cy="612775"/>
          </a:xfrm>
          <a:prstGeom prst="rect">
            <a:avLst/>
          </a:prstGeom>
          <a:pattFill prst="dkVert">
            <a:fgClr>
              <a:srgbClr val="FFCC99"/>
            </a:fgClr>
            <a:bgClr>
              <a:srgbClr val="FFFFFF"/>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12" name="Rectangle 6">
            <a:extLst>
              <a:ext uri="{FF2B5EF4-FFF2-40B4-BE49-F238E27FC236}">
                <a16:creationId xmlns:a16="http://schemas.microsoft.com/office/drawing/2014/main" id="{3B0A6BC1-4F78-4A4E-A94F-F1779B12348A}"/>
              </a:ext>
            </a:extLst>
          </p:cNvPr>
          <p:cNvSpPr>
            <a:spLocks noChangeArrowheads="1"/>
          </p:cNvSpPr>
          <p:nvPr/>
        </p:nvSpPr>
        <p:spPr bwMode="auto">
          <a:xfrm>
            <a:off x="6231733" y="6146800"/>
            <a:ext cx="1760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2000" b="1" dirty="0">
                <a:solidFill>
                  <a:srgbClr val="FF3300"/>
                </a:solidFill>
              </a:rPr>
              <a:t>Triglycerid</a:t>
            </a:r>
            <a:r>
              <a:rPr lang="cs-CZ" altLang="fr-FR" sz="2000" b="1" dirty="0">
                <a:solidFill>
                  <a:srgbClr val="FF3300"/>
                </a:solidFill>
              </a:rPr>
              <a:t>y</a:t>
            </a:r>
            <a:endParaRPr lang="fr-FR" altLang="fr-FR" sz="2000" b="1" dirty="0">
              <a:solidFill>
                <a:srgbClr val="FF3300"/>
              </a:solidFill>
            </a:endParaRPr>
          </a:p>
        </p:txBody>
      </p:sp>
      <p:grpSp>
        <p:nvGrpSpPr>
          <p:cNvPr id="3" name="Group 7">
            <a:extLst>
              <a:ext uri="{FF2B5EF4-FFF2-40B4-BE49-F238E27FC236}">
                <a16:creationId xmlns:a16="http://schemas.microsoft.com/office/drawing/2014/main" id="{8763FBE8-DFA8-45D4-B38C-34D7841D14F4}"/>
              </a:ext>
            </a:extLst>
          </p:cNvPr>
          <p:cNvGrpSpPr>
            <a:grpSpLocks/>
          </p:cNvGrpSpPr>
          <p:nvPr/>
        </p:nvGrpSpPr>
        <p:grpSpPr bwMode="auto">
          <a:xfrm>
            <a:off x="7266780" y="1196975"/>
            <a:ext cx="4174043" cy="4483100"/>
            <a:chOff x="3902" y="235"/>
            <a:chExt cx="2627" cy="2824"/>
          </a:xfrm>
        </p:grpSpPr>
        <p:sp>
          <p:nvSpPr>
            <p:cNvPr id="17526" name="Text Box 8">
              <a:extLst>
                <a:ext uri="{FF2B5EF4-FFF2-40B4-BE49-F238E27FC236}">
                  <a16:creationId xmlns:a16="http://schemas.microsoft.com/office/drawing/2014/main" id="{BF4731EC-06AC-4DEB-A54A-BEDC71458DC8}"/>
                </a:ext>
              </a:extLst>
            </p:cNvPr>
            <p:cNvSpPr txBox="1">
              <a:spLocks noChangeArrowheads="1"/>
            </p:cNvSpPr>
            <p:nvPr/>
          </p:nvSpPr>
          <p:spPr bwMode="auto">
            <a:xfrm>
              <a:off x="5560" y="235"/>
              <a:ext cx="3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rgbClr val="FF6600"/>
                  </a:solidFill>
                </a:rPr>
                <a:t>CL</a:t>
              </a:r>
              <a:endParaRPr lang="fr-FR" altLang="fr-FR" sz="1400">
                <a:solidFill>
                  <a:srgbClr val="FF6600"/>
                </a:solidFill>
                <a:latin typeface="Times" panose="02020603050405020304" pitchFamily="18" charset="0"/>
              </a:endParaRPr>
            </a:p>
          </p:txBody>
        </p:sp>
        <p:grpSp>
          <p:nvGrpSpPr>
            <p:cNvPr id="17527" name="Group 9">
              <a:extLst>
                <a:ext uri="{FF2B5EF4-FFF2-40B4-BE49-F238E27FC236}">
                  <a16:creationId xmlns:a16="http://schemas.microsoft.com/office/drawing/2014/main" id="{6078BDFE-21F2-420F-AA9D-DA44FBB2DF4A}"/>
                </a:ext>
              </a:extLst>
            </p:cNvPr>
            <p:cNvGrpSpPr>
              <a:grpSpLocks/>
            </p:cNvGrpSpPr>
            <p:nvPr/>
          </p:nvGrpSpPr>
          <p:grpSpPr bwMode="auto">
            <a:xfrm>
              <a:off x="3902" y="235"/>
              <a:ext cx="2627" cy="2824"/>
              <a:chOff x="3902" y="235"/>
              <a:chExt cx="2627" cy="2824"/>
            </a:xfrm>
          </p:grpSpPr>
          <p:sp>
            <p:nvSpPr>
              <p:cNvPr id="17528" name="Oval 10">
                <a:extLst>
                  <a:ext uri="{FF2B5EF4-FFF2-40B4-BE49-F238E27FC236}">
                    <a16:creationId xmlns:a16="http://schemas.microsoft.com/office/drawing/2014/main" id="{8555064D-F903-4EC7-8292-953D6165E28E}"/>
                  </a:ext>
                </a:extLst>
              </p:cNvPr>
              <p:cNvSpPr>
                <a:spLocks noChangeArrowheads="1"/>
              </p:cNvSpPr>
              <p:nvPr/>
            </p:nvSpPr>
            <p:spPr bwMode="auto">
              <a:xfrm>
                <a:off x="5517" y="396"/>
                <a:ext cx="378" cy="279"/>
              </a:xfrm>
              <a:prstGeom prst="ellipse">
                <a:avLst/>
              </a:prstGeom>
              <a:solidFill>
                <a:srgbClr val="F8F8F8"/>
              </a:solidFill>
              <a:ln w="2857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29" name="Oval 11">
                <a:extLst>
                  <a:ext uri="{FF2B5EF4-FFF2-40B4-BE49-F238E27FC236}">
                    <a16:creationId xmlns:a16="http://schemas.microsoft.com/office/drawing/2014/main" id="{E2696A2D-A4FC-48FA-9EA4-1DB854D25285}"/>
                  </a:ext>
                </a:extLst>
              </p:cNvPr>
              <p:cNvSpPr>
                <a:spLocks noChangeArrowheads="1"/>
              </p:cNvSpPr>
              <p:nvPr/>
            </p:nvSpPr>
            <p:spPr bwMode="auto">
              <a:xfrm>
                <a:off x="5137" y="396"/>
                <a:ext cx="378" cy="279"/>
              </a:xfrm>
              <a:prstGeom prst="ellipse">
                <a:avLst/>
              </a:prstGeom>
              <a:solidFill>
                <a:srgbClr val="F8F8F8"/>
              </a:solidFill>
              <a:ln w="2857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30" name="Line 12">
                <a:extLst>
                  <a:ext uri="{FF2B5EF4-FFF2-40B4-BE49-F238E27FC236}">
                    <a16:creationId xmlns:a16="http://schemas.microsoft.com/office/drawing/2014/main" id="{6D14A296-6966-4E3B-9E1A-553F8A66960F}"/>
                  </a:ext>
                </a:extLst>
              </p:cNvPr>
              <p:cNvSpPr>
                <a:spLocks noChangeShapeType="1"/>
              </p:cNvSpPr>
              <p:nvPr/>
            </p:nvSpPr>
            <p:spPr bwMode="auto">
              <a:xfrm>
                <a:off x="5835" y="676"/>
                <a:ext cx="0" cy="1538"/>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31" name="Text Box 13">
                <a:extLst>
                  <a:ext uri="{FF2B5EF4-FFF2-40B4-BE49-F238E27FC236}">
                    <a16:creationId xmlns:a16="http://schemas.microsoft.com/office/drawing/2014/main" id="{A6129CC8-9F6D-4926-8B74-EB99D802D6A5}"/>
                  </a:ext>
                </a:extLst>
              </p:cNvPr>
              <p:cNvSpPr txBox="1">
                <a:spLocks noChangeArrowheads="1"/>
              </p:cNvSpPr>
              <p:nvPr/>
            </p:nvSpPr>
            <p:spPr bwMode="auto">
              <a:xfrm>
                <a:off x="5299" y="2179"/>
                <a:ext cx="12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b="1" dirty="0">
                    <a:solidFill>
                      <a:srgbClr val="FF6600"/>
                    </a:solidFill>
                  </a:rPr>
                  <a:t>Mastné kyseliny</a:t>
                </a:r>
                <a:endParaRPr lang="fr-FR" altLang="fr-FR" dirty="0">
                  <a:latin typeface="Times" panose="02020603050405020304" pitchFamily="18" charset="0"/>
                </a:endParaRPr>
              </a:p>
            </p:txBody>
          </p:sp>
          <p:sp>
            <p:nvSpPr>
              <p:cNvPr id="17532" name="Text Box 14">
                <a:extLst>
                  <a:ext uri="{FF2B5EF4-FFF2-40B4-BE49-F238E27FC236}">
                    <a16:creationId xmlns:a16="http://schemas.microsoft.com/office/drawing/2014/main" id="{447FBE4A-FF3D-4CAD-9A06-CD356BEC985D}"/>
                  </a:ext>
                </a:extLst>
              </p:cNvPr>
              <p:cNvSpPr txBox="1">
                <a:spLocks noChangeArrowheads="1"/>
              </p:cNvSpPr>
              <p:nvPr/>
            </p:nvSpPr>
            <p:spPr bwMode="auto">
              <a:xfrm>
                <a:off x="4131" y="2828"/>
                <a:ext cx="5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rgbClr val="FF3300"/>
                    </a:solidFill>
                  </a:rPr>
                  <a:t>DGAT</a:t>
                </a:r>
                <a:endParaRPr lang="fr-FR" altLang="fr-FR">
                  <a:latin typeface="Times" panose="02020603050405020304" pitchFamily="18" charset="0"/>
                </a:endParaRPr>
              </a:p>
            </p:txBody>
          </p:sp>
          <p:sp>
            <p:nvSpPr>
              <p:cNvPr id="17533" name="Oval 15">
                <a:extLst>
                  <a:ext uri="{FF2B5EF4-FFF2-40B4-BE49-F238E27FC236}">
                    <a16:creationId xmlns:a16="http://schemas.microsoft.com/office/drawing/2014/main" id="{C83D8849-DC7B-42BB-942D-70A33C4904C9}"/>
                  </a:ext>
                </a:extLst>
              </p:cNvPr>
              <p:cNvSpPr>
                <a:spLocks noChangeArrowheads="1"/>
              </p:cNvSpPr>
              <p:nvPr/>
            </p:nvSpPr>
            <p:spPr bwMode="auto">
              <a:xfrm>
                <a:off x="5304" y="728"/>
                <a:ext cx="493" cy="381"/>
              </a:xfrm>
              <a:prstGeom prst="ellipse">
                <a:avLst/>
              </a:prstGeom>
              <a:solidFill>
                <a:srgbClr val="F8F8F8"/>
              </a:solidFill>
              <a:ln w="28575">
                <a:solidFill>
                  <a:srgbClr val="FF33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34" name="Text Box 16">
                <a:extLst>
                  <a:ext uri="{FF2B5EF4-FFF2-40B4-BE49-F238E27FC236}">
                    <a16:creationId xmlns:a16="http://schemas.microsoft.com/office/drawing/2014/main" id="{689FEB1C-EDCC-47BD-87EE-783D21A7B65F}"/>
                  </a:ext>
                </a:extLst>
              </p:cNvPr>
              <p:cNvSpPr txBox="1">
                <a:spLocks noChangeArrowheads="1"/>
              </p:cNvSpPr>
              <p:nvPr/>
            </p:nvSpPr>
            <p:spPr bwMode="auto">
              <a:xfrm>
                <a:off x="5354" y="782"/>
                <a:ext cx="48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fr-FR" altLang="fr-FR" sz="1400" b="1">
                    <a:solidFill>
                      <a:srgbClr val="FF3300"/>
                    </a:solidFill>
                  </a:rPr>
                  <a:t>CD36</a:t>
                </a:r>
              </a:p>
              <a:p>
                <a:pPr>
                  <a:lnSpc>
                    <a:spcPct val="80000"/>
                  </a:lnSpc>
                </a:pPr>
                <a:r>
                  <a:rPr lang="fr-FR" altLang="fr-FR" sz="1400" b="1">
                    <a:solidFill>
                      <a:srgbClr val="FF3300"/>
                    </a:solidFill>
                  </a:rPr>
                  <a:t> FAT</a:t>
                </a:r>
                <a:endParaRPr lang="fr-FR" altLang="fr-FR" sz="1400">
                  <a:latin typeface="Times" panose="02020603050405020304" pitchFamily="18" charset="0"/>
                </a:endParaRPr>
              </a:p>
            </p:txBody>
          </p:sp>
          <p:sp>
            <p:nvSpPr>
              <p:cNvPr id="17535" name="Line 17">
                <a:extLst>
                  <a:ext uri="{FF2B5EF4-FFF2-40B4-BE49-F238E27FC236}">
                    <a16:creationId xmlns:a16="http://schemas.microsoft.com/office/drawing/2014/main" id="{E0D9A5E6-0F29-4599-BBA3-E6FD2DA02F09}"/>
                  </a:ext>
                </a:extLst>
              </p:cNvPr>
              <p:cNvSpPr>
                <a:spLocks noChangeShapeType="1"/>
              </p:cNvSpPr>
              <p:nvPr/>
            </p:nvSpPr>
            <p:spPr bwMode="auto">
              <a:xfrm rot="3933888">
                <a:off x="4867" y="1880"/>
                <a:ext cx="78" cy="2007"/>
              </a:xfrm>
              <a:prstGeom prst="line">
                <a:avLst/>
              </a:prstGeom>
              <a:noFill/>
              <a:ln w="28575">
                <a:solidFill>
                  <a:srgbClr val="FF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36" name="Text Box 18">
                <a:extLst>
                  <a:ext uri="{FF2B5EF4-FFF2-40B4-BE49-F238E27FC236}">
                    <a16:creationId xmlns:a16="http://schemas.microsoft.com/office/drawing/2014/main" id="{EB383240-460A-4DC6-9C71-C3F759EE1E58}"/>
                  </a:ext>
                </a:extLst>
              </p:cNvPr>
              <p:cNvSpPr txBox="1">
                <a:spLocks noChangeArrowheads="1"/>
              </p:cNvSpPr>
              <p:nvPr/>
            </p:nvSpPr>
            <p:spPr bwMode="auto">
              <a:xfrm>
                <a:off x="5129" y="428"/>
                <a:ext cx="42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FF3300"/>
                    </a:solidFill>
                  </a:rPr>
                  <a:t>ASP</a:t>
                </a:r>
                <a:endParaRPr lang="fr-FR" altLang="fr-FR" sz="2400">
                  <a:latin typeface="Times" panose="02020603050405020304" pitchFamily="18" charset="0"/>
                </a:endParaRPr>
              </a:p>
            </p:txBody>
          </p:sp>
          <p:sp>
            <p:nvSpPr>
              <p:cNvPr id="17537" name="Text Box 19">
                <a:extLst>
                  <a:ext uri="{FF2B5EF4-FFF2-40B4-BE49-F238E27FC236}">
                    <a16:creationId xmlns:a16="http://schemas.microsoft.com/office/drawing/2014/main" id="{5C113AFA-BD5A-422C-A8FA-9046E1366967}"/>
                  </a:ext>
                </a:extLst>
              </p:cNvPr>
              <p:cNvSpPr txBox="1">
                <a:spLocks noChangeArrowheads="1"/>
              </p:cNvSpPr>
              <p:nvPr/>
            </p:nvSpPr>
            <p:spPr bwMode="auto">
              <a:xfrm>
                <a:off x="5519" y="427"/>
                <a:ext cx="3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FF3300"/>
                    </a:solidFill>
                  </a:rPr>
                  <a:t>LPL</a:t>
                </a:r>
                <a:endParaRPr lang="fr-FR" altLang="fr-FR" sz="2400">
                  <a:latin typeface="Times" panose="02020603050405020304" pitchFamily="18" charset="0"/>
                </a:endParaRPr>
              </a:p>
            </p:txBody>
          </p:sp>
          <p:sp>
            <p:nvSpPr>
              <p:cNvPr id="17538" name="Text Box 20">
                <a:extLst>
                  <a:ext uri="{FF2B5EF4-FFF2-40B4-BE49-F238E27FC236}">
                    <a16:creationId xmlns:a16="http://schemas.microsoft.com/office/drawing/2014/main" id="{E7ECF6F9-CA8C-4265-89E5-723B87ECF4CF}"/>
                  </a:ext>
                </a:extLst>
              </p:cNvPr>
              <p:cNvSpPr txBox="1">
                <a:spLocks noChangeArrowheads="1"/>
              </p:cNvSpPr>
              <p:nvPr/>
            </p:nvSpPr>
            <p:spPr bwMode="auto">
              <a:xfrm>
                <a:off x="5157" y="235"/>
                <a:ext cx="4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a:solidFill>
                      <a:srgbClr val="FF6600"/>
                    </a:solidFill>
                  </a:rPr>
                  <a:t>VLDL</a:t>
                </a:r>
                <a:endParaRPr lang="fr-FR" altLang="fr-FR" sz="1400">
                  <a:latin typeface="Times" panose="02020603050405020304" pitchFamily="18" charset="0"/>
                </a:endParaRPr>
              </a:p>
            </p:txBody>
          </p:sp>
        </p:grpSp>
      </p:grpSp>
      <p:sp>
        <p:nvSpPr>
          <p:cNvPr id="17414" name="Line 21">
            <a:extLst>
              <a:ext uri="{FF2B5EF4-FFF2-40B4-BE49-F238E27FC236}">
                <a16:creationId xmlns:a16="http://schemas.microsoft.com/office/drawing/2014/main" id="{297BDB64-D449-490E-8DC3-A9FD27807047}"/>
              </a:ext>
            </a:extLst>
          </p:cNvPr>
          <p:cNvSpPr>
            <a:spLocks noChangeShapeType="1"/>
          </p:cNvSpPr>
          <p:nvPr/>
        </p:nvSpPr>
        <p:spPr bwMode="auto">
          <a:xfrm>
            <a:off x="8204995" y="6311900"/>
            <a:ext cx="1336675"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15" name="Text Box 22">
            <a:extLst>
              <a:ext uri="{FF2B5EF4-FFF2-40B4-BE49-F238E27FC236}">
                <a16:creationId xmlns:a16="http://schemas.microsoft.com/office/drawing/2014/main" id="{166883F5-43AF-4AB3-9FB0-21C06A330ACA}"/>
              </a:ext>
            </a:extLst>
          </p:cNvPr>
          <p:cNvSpPr txBox="1">
            <a:spLocks noChangeArrowheads="1"/>
          </p:cNvSpPr>
          <p:nvPr/>
        </p:nvSpPr>
        <p:spPr bwMode="auto">
          <a:xfrm>
            <a:off x="9690894" y="6103938"/>
            <a:ext cx="1781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b="1" dirty="0">
                <a:solidFill>
                  <a:srgbClr val="FF3300"/>
                </a:solidFill>
                <a:latin typeface="Times" panose="02020603050405020304" pitchFamily="18" charset="0"/>
              </a:rPr>
              <a:t>Mastné kyseliny</a:t>
            </a:r>
            <a:endParaRPr lang="fr-FR" altLang="fr-FR" b="1" dirty="0">
              <a:solidFill>
                <a:srgbClr val="FF3300"/>
              </a:solidFill>
              <a:latin typeface="Times" panose="02020603050405020304" pitchFamily="18" charset="0"/>
            </a:endParaRPr>
          </a:p>
        </p:txBody>
      </p:sp>
      <p:sp>
        <p:nvSpPr>
          <p:cNvPr id="17416" name="Rectangle 23">
            <a:extLst>
              <a:ext uri="{FF2B5EF4-FFF2-40B4-BE49-F238E27FC236}">
                <a16:creationId xmlns:a16="http://schemas.microsoft.com/office/drawing/2014/main" id="{88D6A0BB-99CE-4727-980D-AD4C164803B8}"/>
              </a:ext>
            </a:extLst>
          </p:cNvPr>
          <p:cNvSpPr>
            <a:spLocks noChangeArrowheads="1"/>
          </p:cNvSpPr>
          <p:nvPr/>
        </p:nvSpPr>
        <p:spPr bwMode="auto">
          <a:xfrm>
            <a:off x="3188495" y="3090863"/>
            <a:ext cx="52847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accent2"/>
                </a:solidFill>
              </a:rPr>
              <a:t>ATP</a:t>
            </a:r>
          </a:p>
        </p:txBody>
      </p:sp>
      <p:sp>
        <p:nvSpPr>
          <p:cNvPr id="17417" name="Arc 24">
            <a:extLst>
              <a:ext uri="{FF2B5EF4-FFF2-40B4-BE49-F238E27FC236}">
                <a16:creationId xmlns:a16="http://schemas.microsoft.com/office/drawing/2014/main" id="{1080C8F8-742A-44D3-9708-8574DE7924AE}"/>
              </a:ext>
            </a:extLst>
          </p:cNvPr>
          <p:cNvSpPr>
            <a:spLocks/>
          </p:cNvSpPr>
          <p:nvPr/>
        </p:nvSpPr>
        <p:spPr bwMode="auto">
          <a:xfrm>
            <a:off x="3790158" y="2481263"/>
            <a:ext cx="344487" cy="1008062"/>
          </a:xfrm>
          <a:custGeom>
            <a:avLst/>
            <a:gdLst>
              <a:gd name="T0" fmla="*/ 0 w 21600"/>
              <a:gd name="T1" fmla="*/ 0 h 21600"/>
              <a:gd name="T2" fmla="*/ 344487 w 21600"/>
              <a:gd name="T3" fmla="*/ 1008062 h 21600"/>
              <a:gd name="T4" fmla="*/ 0 w 21600"/>
              <a:gd name="T5" fmla="*/ 100806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cap="rnd">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18" name="Freeform 25">
            <a:extLst>
              <a:ext uri="{FF2B5EF4-FFF2-40B4-BE49-F238E27FC236}">
                <a16:creationId xmlns:a16="http://schemas.microsoft.com/office/drawing/2014/main" id="{9D4592CD-1760-4D32-A04D-9E4AE418548A}"/>
              </a:ext>
            </a:extLst>
          </p:cNvPr>
          <p:cNvSpPr>
            <a:spLocks/>
          </p:cNvSpPr>
          <p:nvPr/>
        </p:nvSpPr>
        <p:spPr bwMode="auto">
          <a:xfrm>
            <a:off x="1928019" y="2576514"/>
            <a:ext cx="501650" cy="268287"/>
          </a:xfrm>
          <a:custGeom>
            <a:avLst/>
            <a:gdLst>
              <a:gd name="T0" fmla="*/ 72 w 249"/>
              <a:gd name="T1" fmla="*/ 24 h 169"/>
              <a:gd name="T2" fmla="*/ 56 w 249"/>
              <a:gd name="T3" fmla="*/ 48 h 169"/>
              <a:gd name="T4" fmla="*/ 48 w 249"/>
              <a:gd name="T5" fmla="*/ 72 h 169"/>
              <a:gd name="T6" fmla="*/ 16 w 249"/>
              <a:gd name="T7" fmla="*/ 88 h 169"/>
              <a:gd name="T8" fmla="*/ 0 w 249"/>
              <a:gd name="T9" fmla="*/ 104 h 169"/>
              <a:gd name="T10" fmla="*/ 0 w 249"/>
              <a:gd name="T11" fmla="*/ 120 h 169"/>
              <a:gd name="T12" fmla="*/ 0 w 249"/>
              <a:gd name="T13" fmla="*/ 136 h 169"/>
              <a:gd name="T14" fmla="*/ 32 w 249"/>
              <a:gd name="T15" fmla="*/ 160 h 169"/>
              <a:gd name="T16" fmla="*/ 96 w 249"/>
              <a:gd name="T17" fmla="*/ 168 h 169"/>
              <a:gd name="T18" fmla="*/ 176 w 249"/>
              <a:gd name="T19" fmla="*/ 160 h 169"/>
              <a:gd name="T20" fmla="*/ 248 w 249"/>
              <a:gd name="T21" fmla="*/ 136 h 169"/>
              <a:gd name="T22" fmla="*/ 248 w 249"/>
              <a:gd name="T23" fmla="*/ 104 h 169"/>
              <a:gd name="T24" fmla="*/ 240 w 249"/>
              <a:gd name="T25" fmla="*/ 72 h 169"/>
              <a:gd name="T26" fmla="*/ 192 w 249"/>
              <a:gd name="T27" fmla="*/ 32 h 169"/>
              <a:gd name="T28" fmla="*/ 184 w 249"/>
              <a:gd name="T29" fmla="*/ 16 h 169"/>
              <a:gd name="T30" fmla="*/ 176 w 249"/>
              <a:gd name="T31" fmla="*/ 0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9"/>
              <a:gd name="T49" fmla="*/ 0 h 169"/>
              <a:gd name="T50" fmla="*/ 249 w 249"/>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9" h="169">
                <a:moveTo>
                  <a:pt x="72" y="24"/>
                </a:moveTo>
                <a:lnTo>
                  <a:pt x="56" y="48"/>
                </a:lnTo>
                <a:lnTo>
                  <a:pt x="48" y="72"/>
                </a:lnTo>
                <a:lnTo>
                  <a:pt x="16" y="88"/>
                </a:lnTo>
                <a:lnTo>
                  <a:pt x="0" y="104"/>
                </a:lnTo>
                <a:lnTo>
                  <a:pt x="0" y="120"/>
                </a:lnTo>
                <a:lnTo>
                  <a:pt x="0" y="136"/>
                </a:lnTo>
                <a:lnTo>
                  <a:pt x="32" y="160"/>
                </a:lnTo>
                <a:lnTo>
                  <a:pt x="96" y="168"/>
                </a:lnTo>
                <a:lnTo>
                  <a:pt x="176" y="160"/>
                </a:lnTo>
                <a:lnTo>
                  <a:pt x="248" y="136"/>
                </a:lnTo>
                <a:lnTo>
                  <a:pt x="248" y="104"/>
                </a:lnTo>
                <a:lnTo>
                  <a:pt x="240" y="72"/>
                </a:lnTo>
                <a:lnTo>
                  <a:pt x="192" y="32"/>
                </a:lnTo>
                <a:lnTo>
                  <a:pt x="184" y="16"/>
                </a:lnTo>
                <a:lnTo>
                  <a:pt x="176"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19" name="Freeform 26">
            <a:extLst>
              <a:ext uri="{FF2B5EF4-FFF2-40B4-BE49-F238E27FC236}">
                <a16:creationId xmlns:a16="http://schemas.microsoft.com/office/drawing/2014/main" id="{D6D80537-2F0B-4269-8784-DF23A48D285C}"/>
              </a:ext>
            </a:extLst>
          </p:cNvPr>
          <p:cNvSpPr>
            <a:spLocks/>
          </p:cNvSpPr>
          <p:nvPr/>
        </p:nvSpPr>
        <p:spPr bwMode="auto">
          <a:xfrm>
            <a:off x="1897857" y="2490789"/>
            <a:ext cx="290512" cy="103187"/>
          </a:xfrm>
          <a:custGeom>
            <a:avLst/>
            <a:gdLst>
              <a:gd name="T0" fmla="*/ 24 w 145"/>
              <a:gd name="T1" fmla="*/ 0 h 65"/>
              <a:gd name="T2" fmla="*/ 24 w 145"/>
              <a:gd name="T3" fmla="*/ 16 h 65"/>
              <a:gd name="T4" fmla="*/ 0 w 145"/>
              <a:gd name="T5" fmla="*/ 40 h 65"/>
              <a:gd name="T6" fmla="*/ 32 w 145"/>
              <a:gd name="T7" fmla="*/ 64 h 65"/>
              <a:gd name="T8" fmla="*/ 104 w 145"/>
              <a:gd name="T9" fmla="*/ 56 h 65"/>
              <a:gd name="T10" fmla="*/ 128 w 145"/>
              <a:gd name="T11" fmla="*/ 48 h 65"/>
              <a:gd name="T12" fmla="*/ 144 w 145"/>
              <a:gd name="T13" fmla="*/ 40 h 65"/>
              <a:gd name="T14" fmla="*/ 128 w 145"/>
              <a:gd name="T15" fmla="*/ 16 h 65"/>
              <a:gd name="T16" fmla="*/ 128 w 14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5"/>
              <a:gd name="T29" fmla="*/ 145 w 14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5">
                <a:moveTo>
                  <a:pt x="24" y="0"/>
                </a:moveTo>
                <a:lnTo>
                  <a:pt x="24" y="16"/>
                </a:lnTo>
                <a:lnTo>
                  <a:pt x="0" y="40"/>
                </a:lnTo>
                <a:lnTo>
                  <a:pt x="32" y="64"/>
                </a:lnTo>
                <a:lnTo>
                  <a:pt x="104" y="56"/>
                </a:lnTo>
                <a:lnTo>
                  <a:pt x="128" y="48"/>
                </a:lnTo>
                <a:lnTo>
                  <a:pt x="144" y="40"/>
                </a:lnTo>
                <a:lnTo>
                  <a:pt x="128" y="16"/>
                </a:lnTo>
                <a:lnTo>
                  <a:pt x="128"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0" name="AutoShape 27">
            <a:extLst>
              <a:ext uri="{FF2B5EF4-FFF2-40B4-BE49-F238E27FC236}">
                <a16:creationId xmlns:a16="http://schemas.microsoft.com/office/drawing/2014/main" id="{B18CCCD8-603F-47A4-ABDC-D5F4310CC46A}"/>
              </a:ext>
            </a:extLst>
          </p:cNvPr>
          <p:cNvSpPr>
            <a:spLocks noChangeArrowheads="1"/>
          </p:cNvSpPr>
          <p:nvPr/>
        </p:nvSpPr>
        <p:spPr bwMode="auto">
          <a:xfrm>
            <a:off x="2128044" y="1820863"/>
            <a:ext cx="65088"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1" name="AutoShape 28">
            <a:extLst>
              <a:ext uri="{FF2B5EF4-FFF2-40B4-BE49-F238E27FC236}">
                <a16:creationId xmlns:a16="http://schemas.microsoft.com/office/drawing/2014/main" id="{D9911832-0FE5-4317-8F42-ADA1795892B1}"/>
              </a:ext>
            </a:extLst>
          </p:cNvPr>
          <p:cNvSpPr>
            <a:spLocks noChangeArrowheads="1"/>
          </p:cNvSpPr>
          <p:nvPr/>
        </p:nvSpPr>
        <p:spPr bwMode="auto">
          <a:xfrm>
            <a:off x="2258219" y="1897063"/>
            <a:ext cx="63500"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2" name="AutoShape 29">
            <a:extLst>
              <a:ext uri="{FF2B5EF4-FFF2-40B4-BE49-F238E27FC236}">
                <a16:creationId xmlns:a16="http://schemas.microsoft.com/office/drawing/2014/main" id="{372182E8-870D-40D9-B0F3-0DC4EB0B81DC}"/>
              </a:ext>
            </a:extLst>
          </p:cNvPr>
          <p:cNvSpPr>
            <a:spLocks noChangeArrowheads="1"/>
          </p:cNvSpPr>
          <p:nvPr/>
        </p:nvSpPr>
        <p:spPr bwMode="auto">
          <a:xfrm>
            <a:off x="1824832" y="1897063"/>
            <a:ext cx="61912"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3" name="AutoShape 30">
            <a:extLst>
              <a:ext uri="{FF2B5EF4-FFF2-40B4-BE49-F238E27FC236}">
                <a16:creationId xmlns:a16="http://schemas.microsoft.com/office/drawing/2014/main" id="{96607A71-0A41-41F7-8C7F-DF73BC3E2D48}"/>
              </a:ext>
            </a:extLst>
          </p:cNvPr>
          <p:cNvSpPr>
            <a:spLocks noChangeArrowheads="1"/>
          </p:cNvSpPr>
          <p:nvPr/>
        </p:nvSpPr>
        <p:spPr bwMode="auto">
          <a:xfrm>
            <a:off x="2021683" y="1885951"/>
            <a:ext cx="84137" cy="735013"/>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4" name="AutoShape 31">
            <a:extLst>
              <a:ext uri="{FF2B5EF4-FFF2-40B4-BE49-F238E27FC236}">
                <a16:creationId xmlns:a16="http://schemas.microsoft.com/office/drawing/2014/main" id="{222234AA-00C9-4EB9-8B7A-CA0B28046466}"/>
              </a:ext>
            </a:extLst>
          </p:cNvPr>
          <p:cNvSpPr>
            <a:spLocks noChangeArrowheads="1"/>
          </p:cNvSpPr>
          <p:nvPr/>
        </p:nvSpPr>
        <p:spPr bwMode="auto">
          <a:xfrm>
            <a:off x="2355057" y="1858963"/>
            <a:ext cx="63500"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5" name="AutoShape 32">
            <a:extLst>
              <a:ext uri="{FF2B5EF4-FFF2-40B4-BE49-F238E27FC236}">
                <a16:creationId xmlns:a16="http://schemas.microsoft.com/office/drawing/2014/main" id="{7398DA49-6D85-43BF-B03A-E0EA472EFE41}"/>
              </a:ext>
            </a:extLst>
          </p:cNvPr>
          <p:cNvSpPr>
            <a:spLocks noChangeArrowheads="1"/>
          </p:cNvSpPr>
          <p:nvPr/>
        </p:nvSpPr>
        <p:spPr bwMode="auto">
          <a:xfrm>
            <a:off x="1920082" y="1820863"/>
            <a:ext cx="63500"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6" name="AutoShape 33">
            <a:extLst>
              <a:ext uri="{FF2B5EF4-FFF2-40B4-BE49-F238E27FC236}">
                <a16:creationId xmlns:a16="http://schemas.microsoft.com/office/drawing/2014/main" id="{C5124D4C-EC80-432B-9027-DE2FA8891BEF}"/>
              </a:ext>
            </a:extLst>
          </p:cNvPr>
          <p:cNvSpPr>
            <a:spLocks noChangeArrowheads="1"/>
          </p:cNvSpPr>
          <p:nvPr/>
        </p:nvSpPr>
        <p:spPr bwMode="auto">
          <a:xfrm>
            <a:off x="1712120" y="1846263"/>
            <a:ext cx="61913" cy="673100"/>
          </a:xfrm>
          <a:prstGeom prst="roundRect">
            <a:avLst>
              <a:gd name="adj" fmla="val 41662"/>
            </a:avLst>
          </a:prstGeom>
          <a:solidFill>
            <a:srgbClr val="F76681"/>
          </a:solidFill>
          <a:ln w="12700">
            <a:solidFill>
              <a:srgbClr val="081D58"/>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7" name="Freeform 34">
            <a:extLst>
              <a:ext uri="{FF2B5EF4-FFF2-40B4-BE49-F238E27FC236}">
                <a16:creationId xmlns:a16="http://schemas.microsoft.com/office/drawing/2014/main" id="{DD79BB08-7305-4599-8443-AFD3D0C60A7E}"/>
              </a:ext>
            </a:extLst>
          </p:cNvPr>
          <p:cNvSpPr>
            <a:spLocks/>
          </p:cNvSpPr>
          <p:nvPr/>
        </p:nvSpPr>
        <p:spPr bwMode="auto">
          <a:xfrm>
            <a:off x="2169319" y="1662114"/>
            <a:ext cx="388938" cy="153987"/>
          </a:xfrm>
          <a:custGeom>
            <a:avLst/>
            <a:gdLst>
              <a:gd name="T0" fmla="*/ 0 w 193"/>
              <a:gd name="T1" fmla="*/ 96 h 97"/>
              <a:gd name="T2" fmla="*/ 16 w 193"/>
              <a:gd name="T3" fmla="*/ 72 h 97"/>
              <a:gd name="T4" fmla="*/ 40 w 193"/>
              <a:gd name="T5" fmla="*/ 56 h 97"/>
              <a:gd name="T6" fmla="*/ 64 w 193"/>
              <a:gd name="T7" fmla="*/ 40 h 97"/>
              <a:gd name="T8" fmla="*/ 104 w 193"/>
              <a:gd name="T9" fmla="*/ 40 h 97"/>
              <a:gd name="T10" fmla="*/ 136 w 193"/>
              <a:gd name="T11" fmla="*/ 40 h 97"/>
              <a:gd name="T12" fmla="*/ 168 w 193"/>
              <a:gd name="T13" fmla="*/ 32 h 97"/>
              <a:gd name="T14" fmla="*/ 176 w 193"/>
              <a:gd name="T15" fmla="*/ 16 h 97"/>
              <a:gd name="T16" fmla="*/ 192 w 193"/>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97"/>
              <a:gd name="T29" fmla="*/ 193 w 193"/>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97">
                <a:moveTo>
                  <a:pt x="0" y="96"/>
                </a:moveTo>
                <a:lnTo>
                  <a:pt x="16" y="72"/>
                </a:lnTo>
                <a:lnTo>
                  <a:pt x="40" y="56"/>
                </a:lnTo>
                <a:lnTo>
                  <a:pt x="64" y="40"/>
                </a:lnTo>
                <a:lnTo>
                  <a:pt x="104" y="40"/>
                </a:lnTo>
                <a:lnTo>
                  <a:pt x="136" y="40"/>
                </a:lnTo>
                <a:lnTo>
                  <a:pt x="168" y="32"/>
                </a:lnTo>
                <a:lnTo>
                  <a:pt x="176" y="16"/>
                </a:lnTo>
                <a:lnTo>
                  <a:pt x="192"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8" name="Freeform 35">
            <a:extLst>
              <a:ext uri="{FF2B5EF4-FFF2-40B4-BE49-F238E27FC236}">
                <a16:creationId xmlns:a16="http://schemas.microsoft.com/office/drawing/2014/main" id="{F032CEFA-31D7-4A47-84C1-080C35542CA4}"/>
              </a:ext>
            </a:extLst>
          </p:cNvPr>
          <p:cNvSpPr>
            <a:spLocks/>
          </p:cNvSpPr>
          <p:nvPr/>
        </p:nvSpPr>
        <p:spPr bwMode="auto">
          <a:xfrm>
            <a:off x="1624808" y="1687514"/>
            <a:ext cx="338137" cy="153987"/>
          </a:xfrm>
          <a:custGeom>
            <a:avLst/>
            <a:gdLst>
              <a:gd name="T0" fmla="*/ 168 w 169"/>
              <a:gd name="T1" fmla="*/ 72 h 97"/>
              <a:gd name="T2" fmla="*/ 160 w 169"/>
              <a:gd name="T3" fmla="*/ 48 h 97"/>
              <a:gd name="T4" fmla="*/ 152 w 169"/>
              <a:gd name="T5" fmla="*/ 32 h 97"/>
              <a:gd name="T6" fmla="*/ 96 w 169"/>
              <a:gd name="T7" fmla="*/ 8 h 97"/>
              <a:gd name="T8" fmla="*/ 48 w 169"/>
              <a:gd name="T9" fmla="*/ 0 h 97"/>
              <a:gd name="T10" fmla="*/ 16 w 169"/>
              <a:gd name="T11" fmla="*/ 16 h 97"/>
              <a:gd name="T12" fmla="*/ 0 w 169"/>
              <a:gd name="T13" fmla="*/ 32 h 97"/>
              <a:gd name="T14" fmla="*/ 0 w 169"/>
              <a:gd name="T15" fmla="*/ 56 h 97"/>
              <a:gd name="T16" fmla="*/ 24 w 169"/>
              <a:gd name="T17" fmla="*/ 72 h 97"/>
              <a:gd name="T18" fmla="*/ 64 w 169"/>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7"/>
              <a:gd name="T32" fmla="*/ 169 w 169"/>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7">
                <a:moveTo>
                  <a:pt x="168" y="72"/>
                </a:moveTo>
                <a:lnTo>
                  <a:pt x="160" y="48"/>
                </a:lnTo>
                <a:lnTo>
                  <a:pt x="152" y="32"/>
                </a:lnTo>
                <a:lnTo>
                  <a:pt x="96" y="8"/>
                </a:lnTo>
                <a:lnTo>
                  <a:pt x="48" y="0"/>
                </a:lnTo>
                <a:lnTo>
                  <a:pt x="16" y="16"/>
                </a:lnTo>
                <a:lnTo>
                  <a:pt x="0" y="32"/>
                </a:lnTo>
                <a:lnTo>
                  <a:pt x="0" y="56"/>
                </a:lnTo>
                <a:lnTo>
                  <a:pt x="24" y="72"/>
                </a:lnTo>
                <a:lnTo>
                  <a:pt x="64" y="96"/>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29" name="Freeform 36">
            <a:extLst>
              <a:ext uri="{FF2B5EF4-FFF2-40B4-BE49-F238E27FC236}">
                <a16:creationId xmlns:a16="http://schemas.microsoft.com/office/drawing/2014/main" id="{3AA2B615-EA33-4896-BB3A-4DC1B9B5C5E1}"/>
              </a:ext>
            </a:extLst>
          </p:cNvPr>
          <p:cNvSpPr>
            <a:spLocks/>
          </p:cNvSpPr>
          <p:nvPr/>
        </p:nvSpPr>
        <p:spPr bwMode="auto">
          <a:xfrm>
            <a:off x="2283619" y="1776414"/>
            <a:ext cx="306388" cy="115887"/>
          </a:xfrm>
          <a:custGeom>
            <a:avLst/>
            <a:gdLst>
              <a:gd name="T0" fmla="*/ 0 w 153"/>
              <a:gd name="T1" fmla="*/ 72 h 73"/>
              <a:gd name="T2" fmla="*/ 0 w 153"/>
              <a:gd name="T3" fmla="*/ 48 h 73"/>
              <a:gd name="T4" fmla="*/ 8 w 153"/>
              <a:gd name="T5" fmla="*/ 24 h 73"/>
              <a:gd name="T6" fmla="*/ 40 w 153"/>
              <a:gd name="T7" fmla="*/ 0 h 73"/>
              <a:gd name="T8" fmla="*/ 96 w 153"/>
              <a:gd name="T9" fmla="*/ 0 h 73"/>
              <a:gd name="T10" fmla="*/ 128 w 153"/>
              <a:gd name="T11" fmla="*/ 0 h 73"/>
              <a:gd name="T12" fmla="*/ 152 w 153"/>
              <a:gd name="T13" fmla="*/ 16 h 73"/>
              <a:gd name="T14" fmla="*/ 144 w 153"/>
              <a:gd name="T15" fmla="*/ 24 h 73"/>
              <a:gd name="T16" fmla="*/ 128 w 153"/>
              <a:gd name="T17" fmla="*/ 40 h 73"/>
              <a:gd name="T18" fmla="*/ 64 w 153"/>
              <a:gd name="T19" fmla="*/ 48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3"/>
              <a:gd name="T32" fmla="*/ 153 w 15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3">
                <a:moveTo>
                  <a:pt x="0" y="72"/>
                </a:moveTo>
                <a:lnTo>
                  <a:pt x="0" y="48"/>
                </a:lnTo>
                <a:lnTo>
                  <a:pt x="8" y="24"/>
                </a:lnTo>
                <a:lnTo>
                  <a:pt x="40" y="0"/>
                </a:lnTo>
                <a:lnTo>
                  <a:pt x="96" y="0"/>
                </a:lnTo>
                <a:lnTo>
                  <a:pt x="128" y="0"/>
                </a:lnTo>
                <a:lnTo>
                  <a:pt x="152" y="16"/>
                </a:lnTo>
                <a:lnTo>
                  <a:pt x="144" y="24"/>
                </a:lnTo>
                <a:lnTo>
                  <a:pt x="128" y="40"/>
                </a:lnTo>
                <a:lnTo>
                  <a:pt x="64" y="48"/>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0" name="Freeform 37">
            <a:extLst>
              <a:ext uri="{FF2B5EF4-FFF2-40B4-BE49-F238E27FC236}">
                <a16:creationId xmlns:a16="http://schemas.microsoft.com/office/drawing/2014/main" id="{494321BB-3A16-452E-8B9F-FC7A240EF8C8}"/>
              </a:ext>
            </a:extLst>
          </p:cNvPr>
          <p:cNvSpPr>
            <a:spLocks/>
          </p:cNvSpPr>
          <p:nvPr/>
        </p:nvSpPr>
        <p:spPr bwMode="auto">
          <a:xfrm>
            <a:off x="1558132" y="2525714"/>
            <a:ext cx="196850" cy="153987"/>
          </a:xfrm>
          <a:custGeom>
            <a:avLst/>
            <a:gdLst>
              <a:gd name="T0" fmla="*/ 96 w 97"/>
              <a:gd name="T1" fmla="*/ 0 h 97"/>
              <a:gd name="T2" fmla="*/ 56 w 97"/>
              <a:gd name="T3" fmla="*/ 8 h 97"/>
              <a:gd name="T4" fmla="*/ 24 w 97"/>
              <a:gd name="T5" fmla="*/ 24 h 97"/>
              <a:gd name="T6" fmla="*/ 0 w 97"/>
              <a:gd name="T7" fmla="*/ 56 h 97"/>
              <a:gd name="T8" fmla="*/ 0 w 97"/>
              <a:gd name="T9" fmla="*/ 72 h 97"/>
              <a:gd name="T10" fmla="*/ 32 w 97"/>
              <a:gd name="T11" fmla="*/ 96 h 97"/>
              <a:gd name="T12" fmla="*/ 0 60000 65536"/>
              <a:gd name="T13" fmla="*/ 0 60000 65536"/>
              <a:gd name="T14" fmla="*/ 0 60000 65536"/>
              <a:gd name="T15" fmla="*/ 0 60000 65536"/>
              <a:gd name="T16" fmla="*/ 0 60000 65536"/>
              <a:gd name="T17" fmla="*/ 0 60000 65536"/>
              <a:gd name="T18" fmla="*/ 0 w 97"/>
              <a:gd name="T19" fmla="*/ 0 h 97"/>
              <a:gd name="T20" fmla="*/ 97 w 9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97" h="97">
                <a:moveTo>
                  <a:pt x="96" y="0"/>
                </a:moveTo>
                <a:lnTo>
                  <a:pt x="56" y="8"/>
                </a:lnTo>
                <a:lnTo>
                  <a:pt x="24" y="24"/>
                </a:lnTo>
                <a:lnTo>
                  <a:pt x="0" y="56"/>
                </a:lnTo>
                <a:lnTo>
                  <a:pt x="0" y="72"/>
                </a:lnTo>
                <a:lnTo>
                  <a:pt x="32" y="96"/>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1" name="Freeform 38">
            <a:extLst>
              <a:ext uri="{FF2B5EF4-FFF2-40B4-BE49-F238E27FC236}">
                <a16:creationId xmlns:a16="http://schemas.microsoft.com/office/drawing/2014/main" id="{DF2F2D13-697C-47CB-BAB1-43337F670158}"/>
              </a:ext>
            </a:extLst>
          </p:cNvPr>
          <p:cNvSpPr>
            <a:spLocks/>
          </p:cNvSpPr>
          <p:nvPr/>
        </p:nvSpPr>
        <p:spPr bwMode="auto">
          <a:xfrm>
            <a:off x="1624807" y="2589214"/>
            <a:ext cx="258762" cy="103187"/>
          </a:xfrm>
          <a:custGeom>
            <a:avLst/>
            <a:gdLst>
              <a:gd name="T0" fmla="*/ 0 w 129"/>
              <a:gd name="T1" fmla="*/ 56 h 65"/>
              <a:gd name="T2" fmla="*/ 64 w 129"/>
              <a:gd name="T3" fmla="*/ 64 h 65"/>
              <a:gd name="T4" fmla="*/ 96 w 129"/>
              <a:gd name="T5" fmla="*/ 56 h 65"/>
              <a:gd name="T6" fmla="*/ 120 w 129"/>
              <a:gd name="T7" fmla="*/ 56 h 65"/>
              <a:gd name="T8" fmla="*/ 128 w 129"/>
              <a:gd name="T9" fmla="*/ 40 h 65"/>
              <a:gd name="T10" fmla="*/ 120 w 129"/>
              <a:gd name="T11" fmla="*/ 24 h 65"/>
              <a:gd name="T12" fmla="*/ 112 w 129"/>
              <a:gd name="T13" fmla="*/ 0 h 65"/>
              <a:gd name="T14" fmla="*/ 0 60000 65536"/>
              <a:gd name="T15" fmla="*/ 0 60000 65536"/>
              <a:gd name="T16" fmla="*/ 0 60000 65536"/>
              <a:gd name="T17" fmla="*/ 0 60000 65536"/>
              <a:gd name="T18" fmla="*/ 0 60000 65536"/>
              <a:gd name="T19" fmla="*/ 0 60000 65536"/>
              <a:gd name="T20" fmla="*/ 0 60000 65536"/>
              <a:gd name="T21" fmla="*/ 0 w 129"/>
              <a:gd name="T22" fmla="*/ 0 h 65"/>
              <a:gd name="T23" fmla="*/ 129 w 12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65">
                <a:moveTo>
                  <a:pt x="0" y="56"/>
                </a:moveTo>
                <a:lnTo>
                  <a:pt x="64" y="64"/>
                </a:lnTo>
                <a:lnTo>
                  <a:pt x="96" y="56"/>
                </a:lnTo>
                <a:lnTo>
                  <a:pt x="120" y="56"/>
                </a:lnTo>
                <a:lnTo>
                  <a:pt x="128" y="40"/>
                </a:lnTo>
                <a:lnTo>
                  <a:pt x="120" y="24"/>
                </a:lnTo>
                <a:lnTo>
                  <a:pt x="112"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2" name="Rectangle 39">
            <a:extLst>
              <a:ext uri="{FF2B5EF4-FFF2-40B4-BE49-F238E27FC236}">
                <a16:creationId xmlns:a16="http://schemas.microsoft.com/office/drawing/2014/main" id="{7344EA14-B077-474F-80AA-8394A6C30382}"/>
              </a:ext>
            </a:extLst>
          </p:cNvPr>
          <p:cNvSpPr>
            <a:spLocks noChangeArrowheads="1"/>
          </p:cNvSpPr>
          <p:nvPr/>
        </p:nvSpPr>
        <p:spPr bwMode="auto">
          <a:xfrm rot="3480000">
            <a:off x="2499950" y="2756310"/>
            <a:ext cx="56746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000" b="1">
                <a:solidFill>
                  <a:srgbClr val="000000"/>
                </a:solidFill>
              </a:rPr>
              <a:t>COOH</a:t>
            </a:r>
          </a:p>
        </p:txBody>
      </p:sp>
      <p:sp>
        <p:nvSpPr>
          <p:cNvPr id="17433" name="Rectangle 40">
            <a:extLst>
              <a:ext uri="{FF2B5EF4-FFF2-40B4-BE49-F238E27FC236}">
                <a16:creationId xmlns:a16="http://schemas.microsoft.com/office/drawing/2014/main" id="{C80D4DB0-4A9D-4D7B-8697-30E19725F6EC}"/>
              </a:ext>
            </a:extLst>
          </p:cNvPr>
          <p:cNvSpPr>
            <a:spLocks noChangeArrowheads="1"/>
          </p:cNvSpPr>
          <p:nvPr/>
        </p:nvSpPr>
        <p:spPr bwMode="auto">
          <a:xfrm>
            <a:off x="2496344" y="1566863"/>
            <a:ext cx="43922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000" b="1">
                <a:solidFill>
                  <a:srgbClr val="000000"/>
                </a:solidFill>
              </a:rPr>
              <a:t>NH2</a:t>
            </a:r>
          </a:p>
        </p:txBody>
      </p:sp>
      <p:sp>
        <p:nvSpPr>
          <p:cNvPr id="17434" name="Freeform 41">
            <a:extLst>
              <a:ext uri="{FF2B5EF4-FFF2-40B4-BE49-F238E27FC236}">
                <a16:creationId xmlns:a16="http://schemas.microsoft.com/office/drawing/2014/main" id="{4136D9F1-2524-4B20-836C-C855A90F1EE7}"/>
              </a:ext>
            </a:extLst>
          </p:cNvPr>
          <p:cNvSpPr>
            <a:spLocks/>
          </p:cNvSpPr>
          <p:nvPr/>
        </p:nvSpPr>
        <p:spPr bwMode="auto">
          <a:xfrm>
            <a:off x="2362994" y="2532064"/>
            <a:ext cx="293688" cy="153987"/>
          </a:xfrm>
          <a:custGeom>
            <a:avLst/>
            <a:gdLst>
              <a:gd name="T0" fmla="*/ 8 w 145"/>
              <a:gd name="T1" fmla="*/ 0 h 97"/>
              <a:gd name="T2" fmla="*/ 0 w 145"/>
              <a:gd name="T3" fmla="*/ 24 h 97"/>
              <a:gd name="T4" fmla="*/ 0 w 145"/>
              <a:gd name="T5" fmla="*/ 48 h 97"/>
              <a:gd name="T6" fmla="*/ 16 w 145"/>
              <a:gd name="T7" fmla="*/ 56 h 97"/>
              <a:gd name="T8" fmla="*/ 48 w 145"/>
              <a:gd name="T9" fmla="*/ 64 h 97"/>
              <a:gd name="T10" fmla="*/ 88 w 145"/>
              <a:gd name="T11" fmla="*/ 56 h 97"/>
              <a:gd name="T12" fmla="*/ 104 w 145"/>
              <a:gd name="T13" fmla="*/ 48 h 97"/>
              <a:gd name="T14" fmla="*/ 128 w 145"/>
              <a:gd name="T15" fmla="*/ 48 h 97"/>
              <a:gd name="T16" fmla="*/ 144 w 145"/>
              <a:gd name="T17" fmla="*/ 64 h 97"/>
              <a:gd name="T18" fmla="*/ 144 w 145"/>
              <a:gd name="T19" fmla="*/ 88 h 97"/>
              <a:gd name="T20" fmla="*/ 144 w 145"/>
              <a:gd name="T21" fmla="*/ 9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97"/>
              <a:gd name="T35" fmla="*/ 145 w 145"/>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97">
                <a:moveTo>
                  <a:pt x="8" y="0"/>
                </a:moveTo>
                <a:lnTo>
                  <a:pt x="0" y="24"/>
                </a:lnTo>
                <a:lnTo>
                  <a:pt x="0" y="48"/>
                </a:lnTo>
                <a:lnTo>
                  <a:pt x="16" y="56"/>
                </a:lnTo>
                <a:lnTo>
                  <a:pt x="48" y="64"/>
                </a:lnTo>
                <a:lnTo>
                  <a:pt x="88" y="56"/>
                </a:lnTo>
                <a:lnTo>
                  <a:pt x="104" y="48"/>
                </a:lnTo>
                <a:lnTo>
                  <a:pt x="128" y="48"/>
                </a:lnTo>
                <a:lnTo>
                  <a:pt x="144" y="64"/>
                </a:lnTo>
                <a:lnTo>
                  <a:pt x="144" y="88"/>
                </a:lnTo>
                <a:lnTo>
                  <a:pt x="144" y="96"/>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5" name="Freeform 42">
            <a:extLst>
              <a:ext uri="{FF2B5EF4-FFF2-40B4-BE49-F238E27FC236}">
                <a16:creationId xmlns:a16="http://schemas.microsoft.com/office/drawing/2014/main" id="{C51294FF-3DEF-4117-90F3-E9C4C6D7CC38}"/>
              </a:ext>
            </a:extLst>
          </p:cNvPr>
          <p:cNvSpPr>
            <a:spLocks/>
          </p:cNvSpPr>
          <p:nvPr/>
        </p:nvSpPr>
        <p:spPr bwMode="auto">
          <a:xfrm>
            <a:off x="1848645" y="1828801"/>
            <a:ext cx="220663" cy="74613"/>
          </a:xfrm>
          <a:custGeom>
            <a:avLst/>
            <a:gdLst>
              <a:gd name="T0" fmla="*/ 0 w 123"/>
              <a:gd name="T1" fmla="*/ 42 h 47"/>
              <a:gd name="T2" fmla="*/ 27 w 123"/>
              <a:gd name="T3" fmla="*/ 21 h 47"/>
              <a:gd name="T4" fmla="*/ 66 w 123"/>
              <a:gd name="T5" fmla="*/ 0 h 47"/>
              <a:gd name="T6" fmla="*/ 123 w 123"/>
              <a:gd name="T7" fmla="*/ 42 h 47"/>
              <a:gd name="T8" fmla="*/ 0 60000 65536"/>
              <a:gd name="T9" fmla="*/ 0 60000 65536"/>
              <a:gd name="T10" fmla="*/ 0 60000 65536"/>
              <a:gd name="T11" fmla="*/ 0 60000 65536"/>
              <a:gd name="T12" fmla="*/ 0 w 123"/>
              <a:gd name="T13" fmla="*/ 0 h 47"/>
              <a:gd name="T14" fmla="*/ 123 w 123"/>
              <a:gd name="T15" fmla="*/ 47 h 47"/>
            </a:gdLst>
            <a:ahLst/>
            <a:cxnLst>
              <a:cxn ang="T8">
                <a:pos x="T0" y="T1"/>
              </a:cxn>
              <a:cxn ang="T9">
                <a:pos x="T2" y="T3"/>
              </a:cxn>
              <a:cxn ang="T10">
                <a:pos x="T4" y="T5"/>
              </a:cxn>
              <a:cxn ang="T11">
                <a:pos x="T6" y="T7"/>
              </a:cxn>
            </a:cxnLst>
            <a:rect l="T12" t="T13" r="T14" b="T15"/>
            <a:pathLst>
              <a:path w="123" h="47">
                <a:moveTo>
                  <a:pt x="0" y="42"/>
                </a:moveTo>
                <a:cubicBezTo>
                  <a:pt x="15" y="47"/>
                  <a:pt x="11" y="32"/>
                  <a:pt x="27" y="21"/>
                </a:cubicBezTo>
                <a:cubicBezTo>
                  <a:pt x="36" y="8"/>
                  <a:pt x="51" y="4"/>
                  <a:pt x="66" y="0"/>
                </a:cubicBezTo>
                <a:cubicBezTo>
                  <a:pt x="98" y="3"/>
                  <a:pt x="123" y="4"/>
                  <a:pt x="123" y="4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6" name="Oval 43">
            <a:extLst>
              <a:ext uri="{FF2B5EF4-FFF2-40B4-BE49-F238E27FC236}">
                <a16:creationId xmlns:a16="http://schemas.microsoft.com/office/drawing/2014/main" id="{BE1A2DDA-CAA9-4318-B652-8725EC6A38BC}"/>
              </a:ext>
            </a:extLst>
          </p:cNvPr>
          <p:cNvSpPr>
            <a:spLocks noChangeArrowheads="1"/>
          </p:cNvSpPr>
          <p:nvPr/>
        </p:nvSpPr>
        <p:spPr bwMode="auto">
          <a:xfrm>
            <a:off x="4464845" y="4518025"/>
            <a:ext cx="695325" cy="406400"/>
          </a:xfrm>
          <a:prstGeom prst="ellipse">
            <a:avLst/>
          </a:prstGeom>
          <a:solidFill>
            <a:srgbClr val="F8F8F8"/>
          </a:solidFill>
          <a:ln w="28575">
            <a:solidFill>
              <a:srgbClr val="9999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37" name="Rectangle 44">
            <a:extLst>
              <a:ext uri="{FF2B5EF4-FFF2-40B4-BE49-F238E27FC236}">
                <a16:creationId xmlns:a16="http://schemas.microsoft.com/office/drawing/2014/main" id="{B842358B-A406-4721-B643-02C550358576}"/>
              </a:ext>
            </a:extLst>
          </p:cNvPr>
          <p:cNvSpPr>
            <a:spLocks noChangeArrowheads="1"/>
          </p:cNvSpPr>
          <p:nvPr/>
        </p:nvSpPr>
        <p:spPr bwMode="auto">
          <a:xfrm>
            <a:off x="5077619" y="1200150"/>
            <a:ext cx="9858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b="1">
                <a:solidFill>
                  <a:srgbClr val="0033CF"/>
                </a:solidFill>
              </a:rPr>
              <a:t> </a:t>
            </a:r>
            <a:r>
              <a:rPr lang="fr-FR" altLang="fr-FR" b="1">
                <a:solidFill>
                  <a:srgbClr val="0033CF"/>
                </a:solidFill>
                <a:latin typeface="Symbol" panose="05050102010706020507" pitchFamily="18" charset="2"/>
              </a:rPr>
              <a:t></a:t>
            </a:r>
            <a:r>
              <a:rPr lang="fr-FR" altLang="fr-FR" b="1" baseline="-25000">
                <a:solidFill>
                  <a:srgbClr val="0033CF"/>
                </a:solidFill>
              </a:rPr>
              <a:t>2</a:t>
            </a:r>
            <a:r>
              <a:rPr lang="fr-FR" altLang="fr-FR" b="1">
                <a:solidFill>
                  <a:srgbClr val="0033CF"/>
                </a:solidFill>
              </a:rPr>
              <a:t>-AR</a:t>
            </a:r>
          </a:p>
        </p:txBody>
      </p:sp>
      <p:sp>
        <p:nvSpPr>
          <p:cNvPr id="17438" name="Rectangle 45">
            <a:extLst>
              <a:ext uri="{FF2B5EF4-FFF2-40B4-BE49-F238E27FC236}">
                <a16:creationId xmlns:a16="http://schemas.microsoft.com/office/drawing/2014/main" id="{052ED6B7-D861-47C8-8B51-6EFCD47DA2F8}"/>
              </a:ext>
            </a:extLst>
          </p:cNvPr>
          <p:cNvSpPr>
            <a:spLocks noChangeArrowheads="1"/>
          </p:cNvSpPr>
          <p:nvPr/>
        </p:nvSpPr>
        <p:spPr bwMode="auto">
          <a:xfrm>
            <a:off x="1443832" y="1200150"/>
            <a:ext cx="1625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b="1">
                <a:solidFill>
                  <a:srgbClr val="990033"/>
                </a:solidFill>
                <a:latin typeface="Symbol" panose="05050102010706020507" pitchFamily="18" charset="2"/>
              </a:rPr>
              <a:t></a:t>
            </a:r>
            <a:r>
              <a:rPr lang="fr-FR" altLang="fr-FR" b="1" baseline="-25000">
                <a:solidFill>
                  <a:srgbClr val="990033"/>
                </a:solidFill>
              </a:rPr>
              <a:t>1</a:t>
            </a:r>
            <a:r>
              <a:rPr lang="fr-FR" altLang="fr-FR" b="1">
                <a:solidFill>
                  <a:srgbClr val="990033"/>
                </a:solidFill>
              </a:rPr>
              <a:t>- </a:t>
            </a:r>
            <a:r>
              <a:rPr lang="fr-FR" altLang="fr-FR" b="1">
                <a:solidFill>
                  <a:srgbClr val="990033"/>
                </a:solidFill>
                <a:latin typeface="Symbol" panose="05050102010706020507" pitchFamily="18" charset="2"/>
              </a:rPr>
              <a:t></a:t>
            </a:r>
            <a:r>
              <a:rPr lang="fr-FR" altLang="fr-FR" b="1" baseline="-25000">
                <a:solidFill>
                  <a:srgbClr val="990033"/>
                </a:solidFill>
              </a:rPr>
              <a:t>2</a:t>
            </a:r>
            <a:r>
              <a:rPr lang="fr-FR" altLang="fr-FR" b="1">
                <a:solidFill>
                  <a:srgbClr val="990033"/>
                </a:solidFill>
              </a:rPr>
              <a:t>- </a:t>
            </a:r>
            <a:r>
              <a:rPr lang="fr-FR" altLang="fr-FR" b="1">
                <a:solidFill>
                  <a:srgbClr val="990033"/>
                </a:solidFill>
                <a:latin typeface="Symbol" panose="05050102010706020507" pitchFamily="18" charset="2"/>
              </a:rPr>
              <a:t></a:t>
            </a:r>
            <a:r>
              <a:rPr lang="fr-FR" altLang="fr-FR" b="1" baseline="-25000">
                <a:solidFill>
                  <a:srgbClr val="990033"/>
                </a:solidFill>
              </a:rPr>
              <a:t>3</a:t>
            </a:r>
            <a:r>
              <a:rPr lang="fr-FR" altLang="fr-FR" b="1">
                <a:solidFill>
                  <a:srgbClr val="990033"/>
                </a:solidFill>
              </a:rPr>
              <a:t>- AR</a:t>
            </a:r>
          </a:p>
        </p:txBody>
      </p:sp>
      <p:sp>
        <p:nvSpPr>
          <p:cNvPr id="17439" name="Arc 46">
            <a:extLst>
              <a:ext uri="{FF2B5EF4-FFF2-40B4-BE49-F238E27FC236}">
                <a16:creationId xmlns:a16="http://schemas.microsoft.com/office/drawing/2014/main" id="{3275C9E6-6006-45A9-A7D1-1A572241C640}"/>
              </a:ext>
            </a:extLst>
          </p:cNvPr>
          <p:cNvSpPr>
            <a:spLocks/>
          </p:cNvSpPr>
          <p:nvPr/>
        </p:nvSpPr>
        <p:spPr bwMode="auto">
          <a:xfrm>
            <a:off x="3556795" y="2557463"/>
            <a:ext cx="404813" cy="546100"/>
          </a:xfrm>
          <a:custGeom>
            <a:avLst/>
            <a:gdLst>
              <a:gd name="T0" fmla="*/ 0 w 21600"/>
              <a:gd name="T1" fmla="*/ 546100 h 21600"/>
              <a:gd name="T2" fmla="*/ 402808 w 21600"/>
              <a:gd name="T3" fmla="*/ 0 h 21600"/>
              <a:gd name="T4" fmla="*/ 404813 w 21600"/>
              <a:gd name="T5" fmla="*/ 5461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2"/>
                  <a:pt x="9605" y="59"/>
                  <a:pt x="21493" y="0"/>
                </a:cubicBezTo>
              </a:path>
              <a:path w="21600" h="21600" stroke="0" extrusionOk="0">
                <a:moveTo>
                  <a:pt x="0" y="21600"/>
                </a:moveTo>
                <a:cubicBezTo>
                  <a:pt x="0" y="9712"/>
                  <a:pt x="9605" y="59"/>
                  <a:pt x="21493" y="0"/>
                </a:cubicBezTo>
                <a:lnTo>
                  <a:pt x="21600" y="21600"/>
                </a:lnTo>
                <a:close/>
              </a:path>
            </a:pathLst>
          </a:custGeom>
          <a:noFill/>
          <a:ln w="28575" cap="rnd">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fr-FR" sz="2400">
              <a:solidFill>
                <a:schemeClr val="accent2"/>
              </a:solidFill>
              <a:latin typeface="Times" panose="02020603050405020304" pitchFamily="18" charset="0"/>
            </a:endParaRPr>
          </a:p>
        </p:txBody>
      </p:sp>
      <p:sp>
        <p:nvSpPr>
          <p:cNvPr id="17440" name="Oval 47">
            <a:extLst>
              <a:ext uri="{FF2B5EF4-FFF2-40B4-BE49-F238E27FC236}">
                <a16:creationId xmlns:a16="http://schemas.microsoft.com/office/drawing/2014/main" id="{00CA8ECE-DAEE-43F4-8C9E-EBD1BB918CB5}"/>
              </a:ext>
            </a:extLst>
          </p:cNvPr>
          <p:cNvSpPr>
            <a:spLocks noChangeArrowheads="1"/>
          </p:cNvSpPr>
          <p:nvPr/>
        </p:nvSpPr>
        <p:spPr bwMode="auto">
          <a:xfrm>
            <a:off x="3532982" y="1719263"/>
            <a:ext cx="685800" cy="990600"/>
          </a:xfrm>
          <a:prstGeom prst="ellipse">
            <a:avLst/>
          </a:prstGeom>
          <a:solidFill>
            <a:srgbClr val="FDE3BA"/>
          </a:solidFill>
          <a:ln w="38100">
            <a:solidFill>
              <a:srgbClr val="FF9933"/>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2400">
                <a:solidFill>
                  <a:srgbClr val="FF9933"/>
                </a:solidFill>
              </a:rPr>
              <a:t>AC</a:t>
            </a:r>
            <a:endParaRPr lang="fr-FR" altLang="fr-FR" sz="2400">
              <a:solidFill>
                <a:srgbClr val="FF9933"/>
              </a:solidFill>
              <a:latin typeface="Times" panose="02020603050405020304" pitchFamily="18" charset="0"/>
            </a:endParaRPr>
          </a:p>
        </p:txBody>
      </p:sp>
      <p:sp>
        <p:nvSpPr>
          <p:cNvPr id="17441" name="Rectangle 48">
            <a:extLst>
              <a:ext uri="{FF2B5EF4-FFF2-40B4-BE49-F238E27FC236}">
                <a16:creationId xmlns:a16="http://schemas.microsoft.com/office/drawing/2014/main" id="{77962ADD-8D0D-4B1D-AFE2-9F6527C9686F}"/>
              </a:ext>
            </a:extLst>
          </p:cNvPr>
          <p:cNvSpPr>
            <a:spLocks noChangeArrowheads="1"/>
          </p:cNvSpPr>
          <p:nvPr/>
        </p:nvSpPr>
        <p:spPr bwMode="auto">
          <a:xfrm>
            <a:off x="3704432" y="3471864"/>
            <a:ext cx="75181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chemeClr val="accent2"/>
                </a:solidFill>
              </a:rPr>
              <a:t>cAMP</a:t>
            </a:r>
          </a:p>
        </p:txBody>
      </p:sp>
      <p:sp>
        <p:nvSpPr>
          <p:cNvPr id="17442" name="Rectangle 49">
            <a:extLst>
              <a:ext uri="{FF2B5EF4-FFF2-40B4-BE49-F238E27FC236}">
                <a16:creationId xmlns:a16="http://schemas.microsoft.com/office/drawing/2014/main" id="{311289B2-199F-46E3-8C1B-C0DC4941D06B}"/>
              </a:ext>
            </a:extLst>
          </p:cNvPr>
          <p:cNvSpPr>
            <a:spLocks noChangeArrowheads="1"/>
          </p:cNvSpPr>
          <p:nvPr/>
        </p:nvSpPr>
        <p:spPr bwMode="auto">
          <a:xfrm>
            <a:off x="5220495" y="2773364"/>
            <a:ext cx="320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43" name="Rectangle 50">
            <a:extLst>
              <a:ext uri="{FF2B5EF4-FFF2-40B4-BE49-F238E27FC236}">
                <a16:creationId xmlns:a16="http://schemas.microsoft.com/office/drawing/2014/main" id="{C0985373-94EF-4062-A80C-51F5E19AE2E4}"/>
              </a:ext>
            </a:extLst>
          </p:cNvPr>
          <p:cNvSpPr>
            <a:spLocks noChangeArrowheads="1"/>
          </p:cNvSpPr>
          <p:nvPr/>
        </p:nvSpPr>
        <p:spPr bwMode="auto">
          <a:xfrm>
            <a:off x="3847307" y="4076700"/>
            <a:ext cx="56265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accent2"/>
                </a:solidFill>
              </a:rPr>
              <a:t>PKA</a:t>
            </a:r>
            <a:endParaRPr lang="fr-FR" altLang="fr-FR">
              <a:solidFill>
                <a:schemeClr val="accent2"/>
              </a:solidFill>
            </a:endParaRPr>
          </a:p>
        </p:txBody>
      </p:sp>
      <p:sp>
        <p:nvSpPr>
          <p:cNvPr id="17444" name="Rectangle 51">
            <a:extLst>
              <a:ext uri="{FF2B5EF4-FFF2-40B4-BE49-F238E27FC236}">
                <a16:creationId xmlns:a16="http://schemas.microsoft.com/office/drawing/2014/main" id="{8792C7C7-C9B8-490B-AAA7-34C27F7DF41C}"/>
              </a:ext>
            </a:extLst>
          </p:cNvPr>
          <p:cNvSpPr>
            <a:spLocks noChangeArrowheads="1"/>
          </p:cNvSpPr>
          <p:nvPr/>
        </p:nvSpPr>
        <p:spPr bwMode="auto">
          <a:xfrm>
            <a:off x="4647408" y="3852863"/>
            <a:ext cx="76993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b="1">
                <a:solidFill>
                  <a:schemeClr val="accent2"/>
                </a:solidFill>
              </a:rPr>
              <a:t>5' AMP</a:t>
            </a:r>
          </a:p>
        </p:txBody>
      </p:sp>
      <p:sp>
        <p:nvSpPr>
          <p:cNvPr id="17445" name="Arc 52">
            <a:extLst>
              <a:ext uri="{FF2B5EF4-FFF2-40B4-BE49-F238E27FC236}">
                <a16:creationId xmlns:a16="http://schemas.microsoft.com/office/drawing/2014/main" id="{47B149B4-842A-4829-9B0A-66A65DF2EA52}"/>
              </a:ext>
            </a:extLst>
          </p:cNvPr>
          <p:cNvSpPr>
            <a:spLocks/>
          </p:cNvSpPr>
          <p:nvPr/>
        </p:nvSpPr>
        <p:spPr bwMode="auto">
          <a:xfrm>
            <a:off x="4561683" y="3624263"/>
            <a:ext cx="496887" cy="177800"/>
          </a:xfrm>
          <a:custGeom>
            <a:avLst/>
            <a:gdLst>
              <a:gd name="T0" fmla="*/ 0 w 21600"/>
              <a:gd name="T1" fmla="*/ 0 h 21600"/>
              <a:gd name="T2" fmla="*/ 496887 w 21600"/>
              <a:gd name="T3" fmla="*/ 177800 h 21600"/>
              <a:gd name="T4" fmla="*/ 0 w 21600"/>
              <a:gd name="T5" fmla="*/ 177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cap="rnd">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nvGrpSpPr>
          <p:cNvPr id="17446" name="Group 53">
            <a:extLst>
              <a:ext uri="{FF2B5EF4-FFF2-40B4-BE49-F238E27FC236}">
                <a16:creationId xmlns:a16="http://schemas.microsoft.com/office/drawing/2014/main" id="{104D3061-6F91-48BC-BCA2-BEB033F6624A}"/>
              </a:ext>
            </a:extLst>
          </p:cNvPr>
          <p:cNvGrpSpPr>
            <a:grpSpLocks/>
          </p:cNvGrpSpPr>
          <p:nvPr/>
        </p:nvGrpSpPr>
        <p:grpSpPr bwMode="auto">
          <a:xfrm>
            <a:off x="4561683" y="1719264"/>
            <a:ext cx="1489075" cy="1336675"/>
            <a:chOff x="2891" y="1051"/>
            <a:chExt cx="833" cy="842"/>
          </a:xfrm>
        </p:grpSpPr>
        <p:sp>
          <p:nvSpPr>
            <p:cNvPr id="17505" name="Rectangle 54">
              <a:extLst>
                <a:ext uri="{FF2B5EF4-FFF2-40B4-BE49-F238E27FC236}">
                  <a16:creationId xmlns:a16="http://schemas.microsoft.com/office/drawing/2014/main" id="{85289545-05E1-479E-8D5F-2505F5B56BD5}"/>
                </a:ext>
              </a:extLst>
            </p:cNvPr>
            <p:cNvSpPr>
              <a:spLocks noChangeArrowheads="1"/>
            </p:cNvSpPr>
            <p:nvPr/>
          </p:nvSpPr>
          <p:spPr bwMode="auto">
            <a:xfrm rot="1860000">
              <a:off x="2928" y="1741"/>
              <a:ext cx="31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000" b="1">
                  <a:solidFill>
                    <a:srgbClr val="000000"/>
                  </a:solidFill>
                </a:rPr>
                <a:t>COOH</a:t>
              </a:r>
            </a:p>
          </p:txBody>
        </p:sp>
        <p:sp>
          <p:nvSpPr>
            <p:cNvPr id="17506" name="Freeform 55">
              <a:extLst>
                <a:ext uri="{FF2B5EF4-FFF2-40B4-BE49-F238E27FC236}">
                  <a16:creationId xmlns:a16="http://schemas.microsoft.com/office/drawing/2014/main" id="{FBD3A732-09BC-4639-B656-2428B87DF251}"/>
                </a:ext>
              </a:extLst>
            </p:cNvPr>
            <p:cNvSpPr>
              <a:spLocks/>
            </p:cNvSpPr>
            <p:nvPr/>
          </p:nvSpPr>
          <p:spPr bwMode="auto">
            <a:xfrm>
              <a:off x="3234" y="1611"/>
              <a:ext cx="289" cy="169"/>
            </a:xfrm>
            <a:custGeom>
              <a:avLst/>
              <a:gdLst>
                <a:gd name="T0" fmla="*/ 184 w 257"/>
                <a:gd name="T1" fmla="*/ 24 h 169"/>
                <a:gd name="T2" fmla="*/ 200 w 257"/>
                <a:gd name="T3" fmla="*/ 72 h 169"/>
                <a:gd name="T4" fmla="*/ 232 w 257"/>
                <a:gd name="T5" fmla="*/ 88 h 169"/>
                <a:gd name="T6" fmla="*/ 248 w 257"/>
                <a:gd name="T7" fmla="*/ 104 h 169"/>
                <a:gd name="T8" fmla="*/ 256 w 257"/>
                <a:gd name="T9" fmla="*/ 120 h 169"/>
                <a:gd name="T10" fmla="*/ 248 w 257"/>
                <a:gd name="T11" fmla="*/ 136 h 169"/>
                <a:gd name="T12" fmla="*/ 224 w 257"/>
                <a:gd name="T13" fmla="*/ 160 h 169"/>
                <a:gd name="T14" fmla="*/ 152 w 257"/>
                <a:gd name="T15" fmla="*/ 168 h 169"/>
                <a:gd name="T16" fmla="*/ 80 w 257"/>
                <a:gd name="T17" fmla="*/ 168 h 169"/>
                <a:gd name="T18" fmla="*/ 8 w 257"/>
                <a:gd name="T19" fmla="*/ 136 h 169"/>
                <a:gd name="T20" fmla="*/ 0 w 257"/>
                <a:gd name="T21" fmla="*/ 104 h 169"/>
                <a:gd name="T22" fmla="*/ 16 w 257"/>
                <a:gd name="T23" fmla="*/ 80 h 169"/>
                <a:gd name="T24" fmla="*/ 40 w 257"/>
                <a:gd name="T25" fmla="*/ 48 h 169"/>
                <a:gd name="T26" fmla="*/ 64 w 257"/>
                <a:gd name="T27" fmla="*/ 32 h 169"/>
                <a:gd name="T28" fmla="*/ 72 w 257"/>
                <a:gd name="T29" fmla="*/ 0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7"/>
                <a:gd name="T46" fmla="*/ 0 h 169"/>
                <a:gd name="T47" fmla="*/ 257 w 257"/>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7" h="169">
                  <a:moveTo>
                    <a:pt x="184" y="24"/>
                  </a:moveTo>
                  <a:lnTo>
                    <a:pt x="200" y="72"/>
                  </a:lnTo>
                  <a:lnTo>
                    <a:pt x="232" y="88"/>
                  </a:lnTo>
                  <a:lnTo>
                    <a:pt x="248" y="104"/>
                  </a:lnTo>
                  <a:lnTo>
                    <a:pt x="256" y="120"/>
                  </a:lnTo>
                  <a:lnTo>
                    <a:pt x="248" y="136"/>
                  </a:lnTo>
                  <a:lnTo>
                    <a:pt x="224" y="160"/>
                  </a:lnTo>
                  <a:lnTo>
                    <a:pt x="152" y="168"/>
                  </a:lnTo>
                  <a:lnTo>
                    <a:pt x="80" y="168"/>
                  </a:lnTo>
                  <a:lnTo>
                    <a:pt x="8" y="136"/>
                  </a:lnTo>
                  <a:lnTo>
                    <a:pt x="0" y="104"/>
                  </a:lnTo>
                  <a:lnTo>
                    <a:pt x="16" y="80"/>
                  </a:lnTo>
                  <a:lnTo>
                    <a:pt x="40" y="48"/>
                  </a:lnTo>
                  <a:lnTo>
                    <a:pt x="64" y="32"/>
                  </a:lnTo>
                  <a:lnTo>
                    <a:pt x="72"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07" name="Freeform 56">
              <a:extLst>
                <a:ext uri="{FF2B5EF4-FFF2-40B4-BE49-F238E27FC236}">
                  <a16:creationId xmlns:a16="http://schemas.microsoft.com/office/drawing/2014/main" id="{6CFF0170-19F0-47FC-91BB-80D8B4B36C8D}"/>
                </a:ext>
              </a:extLst>
            </p:cNvPr>
            <p:cNvSpPr>
              <a:spLocks/>
            </p:cNvSpPr>
            <p:nvPr/>
          </p:nvSpPr>
          <p:spPr bwMode="auto">
            <a:xfrm>
              <a:off x="3369" y="1617"/>
              <a:ext cx="163" cy="65"/>
            </a:xfrm>
            <a:custGeom>
              <a:avLst/>
              <a:gdLst>
                <a:gd name="T0" fmla="*/ 112 w 145"/>
                <a:gd name="T1" fmla="*/ 0 h 65"/>
                <a:gd name="T2" fmla="*/ 128 w 145"/>
                <a:gd name="T3" fmla="*/ 16 h 65"/>
                <a:gd name="T4" fmla="*/ 144 w 145"/>
                <a:gd name="T5" fmla="*/ 40 h 65"/>
                <a:gd name="T6" fmla="*/ 104 w 145"/>
                <a:gd name="T7" fmla="*/ 64 h 65"/>
                <a:gd name="T8" fmla="*/ 32 w 145"/>
                <a:gd name="T9" fmla="*/ 56 h 65"/>
                <a:gd name="T10" fmla="*/ 8 w 145"/>
                <a:gd name="T11" fmla="*/ 48 h 65"/>
                <a:gd name="T12" fmla="*/ 0 w 145"/>
                <a:gd name="T13" fmla="*/ 40 h 65"/>
                <a:gd name="T14" fmla="*/ 0 w 145"/>
                <a:gd name="T15" fmla="*/ 16 h 65"/>
                <a:gd name="T16" fmla="*/ 8 w 145"/>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65"/>
                <a:gd name="T29" fmla="*/ 145 w 145"/>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65">
                  <a:moveTo>
                    <a:pt x="112" y="0"/>
                  </a:moveTo>
                  <a:lnTo>
                    <a:pt x="128" y="16"/>
                  </a:lnTo>
                  <a:lnTo>
                    <a:pt x="144" y="40"/>
                  </a:lnTo>
                  <a:lnTo>
                    <a:pt x="104" y="64"/>
                  </a:lnTo>
                  <a:lnTo>
                    <a:pt x="32" y="56"/>
                  </a:lnTo>
                  <a:lnTo>
                    <a:pt x="8" y="48"/>
                  </a:lnTo>
                  <a:lnTo>
                    <a:pt x="0" y="40"/>
                  </a:lnTo>
                  <a:lnTo>
                    <a:pt x="0" y="16"/>
                  </a:lnTo>
                  <a:lnTo>
                    <a:pt x="8"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08" name="AutoShape 57">
              <a:extLst>
                <a:ext uri="{FF2B5EF4-FFF2-40B4-BE49-F238E27FC236}">
                  <a16:creationId xmlns:a16="http://schemas.microsoft.com/office/drawing/2014/main" id="{756B9531-EBE4-4073-B799-7B33410F3407}"/>
                </a:ext>
              </a:extLst>
            </p:cNvPr>
            <p:cNvSpPr>
              <a:spLocks noChangeArrowheads="1"/>
            </p:cNvSpPr>
            <p:nvPr/>
          </p:nvSpPr>
          <p:spPr bwMode="auto">
            <a:xfrm>
              <a:off x="3367" y="1195"/>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09" name="AutoShape 58">
              <a:extLst>
                <a:ext uri="{FF2B5EF4-FFF2-40B4-BE49-F238E27FC236}">
                  <a16:creationId xmlns:a16="http://schemas.microsoft.com/office/drawing/2014/main" id="{611F23E1-A079-4C38-B5BF-551702629920}"/>
                </a:ext>
              </a:extLst>
            </p:cNvPr>
            <p:cNvSpPr>
              <a:spLocks noChangeArrowheads="1"/>
            </p:cNvSpPr>
            <p:nvPr/>
          </p:nvSpPr>
          <p:spPr bwMode="auto">
            <a:xfrm>
              <a:off x="3301" y="1215"/>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0" name="AutoShape 59">
              <a:extLst>
                <a:ext uri="{FF2B5EF4-FFF2-40B4-BE49-F238E27FC236}">
                  <a16:creationId xmlns:a16="http://schemas.microsoft.com/office/drawing/2014/main" id="{125A0D84-6033-404E-9CB9-45F47FC2A1B3}"/>
                </a:ext>
              </a:extLst>
            </p:cNvPr>
            <p:cNvSpPr>
              <a:spLocks noChangeArrowheads="1"/>
            </p:cNvSpPr>
            <p:nvPr/>
          </p:nvSpPr>
          <p:spPr bwMode="auto">
            <a:xfrm>
              <a:off x="3538" y="1221"/>
              <a:ext cx="47" cy="445"/>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1" name="AutoShape 60">
              <a:extLst>
                <a:ext uri="{FF2B5EF4-FFF2-40B4-BE49-F238E27FC236}">
                  <a16:creationId xmlns:a16="http://schemas.microsoft.com/office/drawing/2014/main" id="{63E31AEE-94A1-4C83-911C-D42147969DED}"/>
                </a:ext>
              </a:extLst>
            </p:cNvPr>
            <p:cNvSpPr>
              <a:spLocks noChangeArrowheads="1"/>
            </p:cNvSpPr>
            <p:nvPr/>
          </p:nvSpPr>
          <p:spPr bwMode="auto">
            <a:xfrm>
              <a:off x="3418" y="1212"/>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2" name="AutoShape 61">
              <a:extLst>
                <a:ext uri="{FF2B5EF4-FFF2-40B4-BE49-F238E27FC236}">
                  <a16:creationId xmlns:a16="http://schemas.microsoft.com/office/drawing/2014/main" id="{8DA01A1D-64A6-4E43-BEB7-49DCD498F0B9}"/>
                </a:ext>
              </a:extLst>
            </p:cNvPr>
            <p:cNvSpPr>
              <a:spLocks noChangeArrowheads="1"/>
            </p:cNvSpPr>
            <p:nvPr/>
          </p:nvSpPr>
          <p:spPr bwMode="auto">
            <a:xfrm>
              <a:off x="3232" y="1219"/>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3" name="AutoShape 62">
              <a:extLst>
                <a:ext uri="{FF2B5EF4-FFF2-40B4-BE49-F238E27FC236}">
                  <a16:creationId xmlns:a16="http://schemas.microsoft.com/office/drawing/2014/main" id="{F9A708C1-316D-4E83-B736-F0BE05B27EF5}"/>
                </a:ext>
              </a:extLst>
            </p:cNvPr>
            <p:cNvSpPr>
              <a:spLocks noChangeArrowheads="1"/>
            </p:cNvSpPr>
            <p:nvPr/>
          </p:nvSpPr>
          <p:spPr bwMode="auto">
            <a:xfrm>
              <a:off x="3475" y="1195"/>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4" name="AutoShape 63">
              <a:extLst>
                <a:ext uri="{FF2B5EF4-FFF2-40B4-BE49-F238E27FC236}">
                  <a16:creationId xmlns:a16="http://schemas.microsoft.com/office/drawing/2014/main" id="{0D8259BE-A6BC-4E43-A5FB-FF2538C35E15}"/>
                </a:ext>
              </a:extLst>
            </p:cNvPr>
            <p:cNvSpPr>
              <a:spLocks noChangeArrowheads="1"/>
            </p:cNvSpPr>
            <p:nvPr/>
          </p:nvSpPr>
          <p:spPr bwMode="auto">
            <a:xfrm>
              <a:off x="3601" y="1211"/>
              <a:ext cx="36" cy="424"/>
            </a:xfrm>
            <a:prstGeom prst="roundRect">
              <a:avLst>
                <a:gd name="adj" fmla="val 41662"/>
              </a:avLst>
            </a:prstGeom>
            <a:solidFill>
              <a:srgbClr val="0033C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5" name="Freeform 64">
              <a:extLst>
                <a:ext uri="{FF2B5EF4-FFF2-40B4-BE49-F238E27FC236}">
                  <a16:creationId xmlns:a16="http://schemas.microsoft.com/office/drawing/2014/main" id="{E2D96C58-BA6B-4FD1-AD03-9C9B4B79EC0F}"/>
                </a:ext>
              </a:extLst>
            </p:cNvPr>
            <p:cNvSpPr>
              <a:spLocks/>
            </p:cNvSpPr>
            <p:nvPr/>
          </p:nvSpPr>
          <p:spPr bwMode="auto">
            <a:xfrm>
              <a:off x="3174" y="1111"/>
              <a:ext cx="217" cy="89"/>
            </a:xfrm>
            <a:custGeom>
              <a:avLst/>
              <a:gdLst>
                <a:gd name="T0" fmla="*/ 192 w 193"/>
                <a:gd name="T1" fmla="*/ 88 h 89"/>
                <a:gd name="T2" fmla="*/ 184 w 193"/>
                <a:gd name="T3" fmla="*/ 80 h 89"/>
                <a:gd name="T4" fmla="*/ 168 w 193"/>
                <a:gd name="T5" fmla="*/ 56 h 89"/>
                <a:gd name="T6" fmla="*/ 128 w 193"/>
                <a:gd name="T7" fmla="*/ 40 h 89"/>
                <a:gd name="T8" fmla="*/ 56 w 193"/>
                <a:gd name="T9" fmla="*/ 40 h 89"/>
                <a:gd name="T10" fmla="*/ 8 w 193"/>
                <a:gd name="T11" fmla="*/ 16 h 89"/>
                <a:gd name="T12" fmla="*/ 0 w 193"/>
                <a:gd name="T13" fmla="*/ 0 h 89"/>
                <a:gd name="T14" fmla="*/ 0 60000 65536"/>
                <a:gd name="T15" fmla="*/ 0 60000 65536"/>
                <a:gd name="T16" fmla="*/ 0 60000 65536"/>
                <a:gd name="T17" fmla="*/ 0 60000 65536"/>
                <a:gd name="T18" fmla="*/ 0 60000 65536"/>
                <a:gd name="T19" fmla="*/ 0 60000 65536"/>
                <a:gd name="T20" fmla="*/ 0 60000 65536"/>
                <a:gd name="T21" fmla="*/ 0 w 193"/>
                <a:gd name="T22" fmla="*/ 0 h 89"/>
                <a:gd name="T23" fmla="*/ 193 w 19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89">
                  <a:moveTo>
                    <a:pt x="192" y="88"/>
                  </a:moveTo>
                  <a:lnTo>
                    <a:pt x="184" y="80"/>
                  </a:lnTo>
                  <a:lnTo>
                    <a:pt x="168" y="56"/>
                  </a:lnTo>
                  <a:lnTo>
                    <a:pt x="128" y="40"/>
                  </a:lnTo>
                  <a:lnTo>
                    <a:pt x="56" y="40"/>
                  </a:lnTo>
                  <a:lnTo>
                    <a:pt x="8" y="16"/>
                  </a:lnTo>
                  <a:lnTo>
                    <a:pt x="0"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6" name="Freeform 65">
              <a:extLst>
                <a:ext uri="{FF2B5EF4-FFF2-40B4-BE49-F238E27FC236}">
                  <a16:creationId xmlns:a16="http://schemas.microsoft.com/office/drawing/2014/main" id="{FFC1DE43-227E-4D57-BDD9-8C603D8CE311}"/>
                </a:ext>
              </a:extLst>
            </p:cNvPr>
            <p:cNvSpPr>
              <a:spLocks/>
            </p:cNvSpPr>
            <p:nvPr/>
          </p:nvSpPr>
          <p:spPr bwMode="auto">
            <a:xfrm>
              <a:off x="3498" y="1143"/>
              <a:ext cx="19" cy="49"/>
            </a:xfrm>
            <a:custGeom>
              <a:avLst/>
              <a:gdLst>
                <a:gd name="T0" fmla="*/ 0 w 17"/>
                <a:gd name="T1" fmla="*/ 48 h 49"/>
                <a:gd name="T2" fmla="*/ 0 w 17"/>
                <a:gd name="T3" fmla="*/ 16 h 49"/>
                <a:gd name="T4" fmla="*/ 16 w 17"/>
                <a:gd name="T5" fmla="*/ 0 h 49"/>
                <a:gd name="T6" fmla="*/ 0 60000 65536"/>
                <a:gd name="T7" fmla="*/ 0 60000 65536"/>
                <a:gd name="T8" fmla="*/ 0 60000 65536"/>
                <a:gd name="T9" fmla="*/ 0 w 17"/>
                <a:gd name="T10" fmla="*/ 0 h 49"/>
                <a:gd name="T11" fmla="*/ 17 w 17"/>
                <a:gd name="T12" fmla="*/ 49 h 49"/>
              </a:gdLst>
              <a:ahLst/>
              <a:cxnLst>
                <a:cxn ang="T6">
                  <a:pos x="T0" y="T1"/>
                </a:cxn>
                <a:cxn ang="T7">
                  <a:pos x="T2" y="T3"/>
                </a:cxn>
                <a:cxn ang="T8">
                  <a:pos x="T4" y="T5"/>
                </a:cxn>
              </a:cxnLst>
              <a:rect l="T9" t="T10" r="T11" b="T12"/>
              <a:pathLst>
                <a:path w="17" h="49">
                  <a:moveTo>
                    <a:pt x="0" y="48"/>
                  </a:moveTo>
                  <a:lnTo>
                    <a:pt x="0" y="16"/>
                  </a:lnTo>
                  <a:lnTo>
                    <a:pt x="16"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7" name="Freeform 66">
              <a:extLst>
                <a:ext uri="{FF2B5EF4-FFF2-40B4-BE49-F238E27FC236}">
                  <a16:creationId xmlns:a16="http://schemas.microsoft.com/office/drawing/2014/main" id="{04F26316-7AF4-4B65-8B13-44412696CFD6}"/>
                </a:ext>
              </a:extLst>
            </p:cNvPr>
            <p:cNvSpPr>
              <a:spLocks/>
            </p:cNvSpPr>
            <p:nvPr/>
          </p:nvSpPr>
          <p:spPr bwMode="auto">
            <a:xfrm>
              <a:off x="3516" y="1111"/>
              <a:ext cx="163" cy="97"/>
            </a:xfrm>
            <a:custGeom>
              <a:avLst/>
              <a:gdLst>
                <a:gd name="T0" fmla="*/ 0 w 145"/>
                <a:gd name="T1" fmla="*/ 32 h 97"/>
                <a:gd name="T2" fmla="*/ 16 w 145"/>
                <a:gd name="T3" fmla="*/ 8 h 97"/>
                <a:gd name="T4" fmla="*/ 56 w 145"/>
                <a:gd name="T5" fmla="*/ 8 h 97"/>
                <a:gd name="T6" fmla="*/ 96 w 145"/>
                <a:gd name="T7" fmla="*/ 0 h 97"/>
                <a:gd name="T8" fmla="*/ 136 w 145"/>
                <a:gd name="T9" fmla="*/ 16 h 97"/>
                <a:gd name="T10" fmla="*/ 144 w 145"/>
                <a:gd name="T11" fmla="*/ 32 h 97"/>
                <a:gd name="T12" fmla="*/ 144 w 145"/>
                <a:gd name="T13" fmla="*/ 56 h 97"/>
                <a:gd name="T14" fmla="*/ 120 w 145"/>
                <a:gd name="T15" fmla="*/ 72 h 97"/>
                <a:gd name="T16" fmla="*/ 88 w 145"/>
                <a:gd name="T17" fmla="*/ 96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97"/>
                <a:gd name="T29" fmla="*/ 145 w 145"/>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97">
                  <a:moveTo>
                    <a:pt x="0" y="32"/>
                  </a:moveTo>
                  <a:lnTo>
                    <a:pt x="16" y="8"/>
                  </a:lnTo>
                  <a:lnTo>
                    <a:pt x="56" y="8"/>
                  </a:lnTo>
                  <a:lnTo>
                    <a:pt x="96" y="0"/>
                  </a:lnTo>
                  <a:lnTo>
                    <a:pt x="136" y="16"/>
                  </a:lnTo>
                  <a:lnTo>
                    <a:pt x="144" y="32"/>
                  </a:lnTo>
                  <a:lnTo>
                    <a:pt x="144" y="56"/>
                  </a:lnTo>
                  <a:lnTo>
                    <a:pt x="120" y="72"/>
                  </a:lnTo>
                  <a:lnTo>
                    <a:pt x="88" y="9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8" name="Freeform 67">
              <a:extLst>
                <a:ext uri="{FF2B5EF4-FFF2-40B4-BE49-F238E27FC236}">
                  <a16:creationId xmlns:a16="http://schemas.microsoft.com/office/drawing/2014/main" id="{E43D6EE5-F54C-43B4-B204-7A21933F89B6}"/>
                </a:ext>
              </a:extLst>
            </p:cNvPr>
            <p:cNvSpPr>
              <a:spLocks/>
            </p:cNvSpPr>
            <p:nvPr/>
          </p:nvSpPr>
          <p:spPr bwMode="auto">
            <a:xfrm>
              <a:off x="3276" y="1161"/>
              <a:ext cx="46" cy="73"/>
            </a:xfrm>
            <a:custGeom>
              <a:avLst/>
              <a:gdLst>
                <a:gd name="T0" fmla="*/ 40 w 41"/>
                <a:gd name="T1" fmla="*/ 72 h 73"/>
                <a:gd name="T2" fmla="*/ 40 w 41"/>
                <a:gd name="T3" fmla="*/ 48 h 73"/>
                <a:gd name="T4" fmla="*/ 40 w 41"/>
                <a:gd name="T5" fmla="*/ 24 h 73"/>
                <a:gd name="T6" fmla="*/ 0 w 41"/>
                <a:gd name="T7" fmla="*/ 0 h 73"/>
                <a:gd name="T8" fmla="*/ 0 60000 65536"/>
                <a:gd name="T9" fmla="*/ 0 60000 65536"/>
                <a:gd name="T10" fmla="*/ 0 60000 65536"/>
                <a:gd name="T11" fmla="*/ 0 60000 65536"/>
                <a:gd name="T12" fmla="*/ 0 w 41"/>
                <a:gd name="T13" fmla="*/ 0 h 73"/>
                <a:gd name="T14" fmla="*/ 41 w 41"/>
                <a:gd name="T15" fmla="*/ 73 h 73"/>
              </a:gdLst>
              <a:ahLst/>
              <a:cxnLst>
                <a:cxn ang="T8">
                  <a:pos x="T0" y="T1"/>
                </a:cxn>
                <a:cxn ang="T9">
                  <a:pos x="T2" y="T3"/>
                </a:cxn>
                <a:cxn ang="T10">
                  <a:pos x="T4" y="T5"/>
                </a:cxn>
                <a:cxn ang="T11">
                  <a:pos x="T6" y="T7"/>
                </a:cxn>
              </a:cxnLst>
              <a:rect l="T12" t="T13" r="T14" b="T15"/>
              <a:pathLst>
                <a:path w="41" h="73">
                  <a:moveTo>
                    <a:pt x="40" y="72"/>
                  </a:moveTo>
                  <a:lnTo>
                    <a:pt x="40" y="48"/>
                  </a:lnTo>
                  <a:lnTo>
                    <a:pt x="40" y="24"/>
                  </a:lnTo>
                  <a:lnTo>
                    <a:pt x="0" y="0"/>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19" name="Freeform 68">
              <a:extLst>
                <a:ext uri="{FF2B5EF4-FFF2-40B4-BE49-F238E27FC236}">
                  <a16:creationId xmlns:a16="http://schemas.microsoft.com/office/drawing/2014/main" id="{4BAF66CF-FC2D-484F-AD1A-F1770C12E58C}"/>
                </a:ext>
              </a:extLst>
            </p:cNvPr>
            <p:cNvSpPr>
              <a:spLocks/>
            </p:cNvSpPr>
            <p:nvPr/>
          </p:nvSpPr>
          <p:spPr bwMode="auto">
            <a:xfrm>
              <a:off x="3147" y="1167"/>
              <a:ext cx="118" cy="49"/>
            </a:xfrm>
            <a:custGeom>
              <a:avLst/>
              <a:gdLst>
                <a:gd name="T0" fmla="*/ 104 w 105"/>
                <a:gd name="T1" fmla="*/ 0 h 49"/>
                <a:gd name="T2" fmla="*/ 56 w 105"/>
                <a:gd name="T3" fmla="*/ 0 h 49"/>
                <a:gd name="T4" fmla="*/ 16 w 105"/>
                <a:gd name="T5" fmla="*/ 0 h 49"/>
                <a:gd name="T6" fmla="*/ 0 w 105"/>
                <a:gd name="T7" fmla="*/ 16 h 49"/>
                <a:gd name="T8" fmla="*/ 0 w 105"/>
                <a:gd name="T9" fmla="*/ 24 h 49"/>
                <a:gd name="T10" fmla="*/ 24 w 105"/>
                <a:gd name="T11" fmla="*/ 40 h 49"/>
                <a:gd name="T12" fmla="*/ 56 w 105"/>
                <a:gd name="T13" fmla="*/ 48 h 49"/>
                <a:gd name="T14" fmla="*/ 88 w 105"/>
                <a:gd name="T15" fmla="*/ 48 h 49"/>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49"/>
                <a:gd name="T26" fmla="*/ 105 w 10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49">
                  <a:moveTo>
                    <a:pt x="104" y="0"/>
                  </a:moveTo>
                  <a:lnTo>
                    <a:pt x="56" y="0"/>
                  </a:lnTo>
                  <a:lnTo>
                    <a:pt x="16" y="0"/>
                  </a:lnTo>
                  <a:lnTo>
                    <a:pt x="0" y="16"/>
                  </a:lnTo>
                  <a:lnTo>
                    <a:pt x="0" y="24"/>
                  </a:lnTo>
                  <a:lnTo>
                    <a:pt x="24" y="40"/>
                  </a:lnTo>
                  <a:lnTo>
                    <a:pt x="56" y="48"/>
                  </a:lnTo>
                  <a:lnTo>
                    <a:pt x="88" y="48"/>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20" name="Line 69">
              <a:extLst>
                <a:ext uri="{FF2B5EF4-FFF2-40B4-BE49-F238E27FC236}">
                  <a16:creationId xmlns:a16="http://schemas.microsoft.com/office/drawing/2014/main" id="{02040728-992F-4E7A-9922-8E40744DDD4B}"/>
                </a:ext>
              </a:extLst>
            </p:cNvPr>
            <p:cNvSpPr>
              <a:spLocks noChangeShapeType="1"/>
            </p:cNvSpPr>
            <p:nvPr/>
          </p:nvSpPr>
          <p:spPr bwMode="auto">
            <a:xfrm>
              <a:off x="3615" y="1639"/>
              <a:ext cx="36" cy="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521" name="Freeform 70">
              <a:extLst>
                <a:ext uri="{FF2B5EF4-FFF2-40B4-BE49-F238E27FC236}">
                  <a16:creationId xmlns:a16="http://schemas.microsoft.com/office/drawing/2014/main" id="{818FA066-DCE5-4CC0-824E-A2EB95E69B1A}"/>
                </a:ext>
              </a:extLst>
            </p:cNvPr>
            <p:cNvSpPr>
              <a:spLocks/>
            </p:cNvSpPr>
            <p:nvPr/>
          </p:nvSpPr>
          <p:spPr bwMode="auto">
            <a:xfrm>
              <a:off x="3534" y="1647"/>
              <a:ext cx="190" cy="97"/>
            </a:xfrm>
            <a:custGeom>
              <a:avLst/>
              <a:gdLst>
                <a:gd name="T0" fmla="*/ 104 w 169"/>
                <a:gd name="T1" fmla="*/ 0 h 97"/>
                <a:gd name="T2" fmla="*/ 144 w 169"/>
                <a:gd name="T3" fmla="*/ 16 h 97"/>
                <a:gd name="T4" fmla="*/ 168 w 169"/>
                <a:gd name="T5" fmla="*/ 56 h 97"/>
                <a:gd name="T6" fmla="*/ 152 w 169"/>
                <a:gd name="T7" fmla="*/ 72 h 97"/>
                <a:gd name="T8" fmla="*/ 136 w 169"/>
                <a:gd name="T9" fmla="*/ 88 h 97"/>
                <a:gd name="T10" fmla="*/ 72 w 169"/>
                <a:gd name="T11" fmla="*/ 96 h 97"/>
                <a:gd name="T12" fmla="*/ 32 w 169"/>
                <a:gd name="T13" fmla="*/ 96 h 97"/>
                <a:gd name="T14" fmla="*/ 16 w 169"/>
                <a:gd name="T15" fmla="*/ 88 h 97"/>
                <a:gd name="T16" fmla="*/ 0 w 169"/>
                <a:gd name="T17" fmla="*/ 72 h 97"/>
                <a:gd name="T18" fmla="*/ 8 w 169"/>
                <a:gd name="T19" fmla="*/ 5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7"/>
                <a:gd name="T32" fmla="*/ 169 w 169"/>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7">
                  <a:moveTo>
                    <a:pt x="104" y="0"/>
                  </a:moveTo>
                  <a:lnTo>
                    <a:pt x="144" y="16"/>
                  </a:lnTo>
                  <a:lnTo>
                    <a:pt x="168" y="56"/>
                  </a:lnTo>
                  <a:lnTo>
                    <a:pt x="152" y="72"/>
                  </a:lnTo>
                  <a:lnTo>
                    <a:pt x="136" y="88"/>
                  </a:lnTo>
                  <a:lnTo>
                    <a:pt x="72" y="96"/>
                  </a:lnTo>
                  <a:lnTo>
                    <a:pt x="32" y="96"/>
                  </a:lnTo>
                  <a:lnTo>
                    <a:pt x="16" y="88"/>
                  </a:lnTo>
                  <a:lnTo>
                    <a:pt x="0" y="72"/>
                  </a:lnTo>
                  <a:lnTo>
                    <a:pt x="8" y="56"/>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22" name="Line 71">
              <a:extLst>
                <a:ext uri="{FF2B5EF4-FFF2-40B4-BE49-F238E27FC236}">
                  <a16:creationId xmlns:a16="http://schemas.microsoft.com/office/drawing/2014/main" id="{0E5EBDB2-508D-4712-B2BE-A31073CCA3CE}"/>
                </a:ext>
              </a:extLst>
            </p:cNvPr>
            <p:cNvSpPr>
              <a:spLocks noChangeShapeType="1"/>
            </p:cNvSpPr>
            <p:nvPr/>
          </p:nvSpPr>
          <p:spPr bwMode="auto">
            <a:xfrm flipV="1">
              <a:off x="3543" y="1663"/>
              <a:ext cx="18" cy="5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523" name="Rectangle 72">
              <a:extLst>
                <a:ext uri="{FF2B5EF4-FFF2-40B4-BE49-F238E27FC236}">
                  <a16:creationId xmlns:a16="http://schemas.microsoft.com/office/drawing/2014/main" id="{A0DDA8D6-ED26-4BEE-840F-7CA8A87F16FF}"/>
                </a:ext>
              </a:extLst>
            </p:cNvPr>
            <p:cNvSpPr>
              <a:spLocks noChangeArrowheads="1"/>
            </p:cNvSpPr>
            <p:nvPr/>
          </p:nvSpPr>
          <p:spPr bwMode="auto">
            <a:xfrm>
              <a:off x="2891" y="1051"/>
              <a:ext cx="24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000" b="1">
                  <a:solidFill>
                    <a:srgbClr val="000000"/>
                  </a:solidFill>
                </a:rPr>
                <a:t>NH2</a:t>
              </a:r>
            </a:p>
          </p:txBody>
        </p:sp>
        <p:sp>
          <p:nvSpPr>
            <p:cNvPr id="17524" name="Freeform 73">
              <a:extLst>
                <a:ext uri="{FF2B5EF4-FFF2-40B4-BE49-F238E27FC236}">
                  <a16:creationId xmlns:a16="http://schemas.microsoft.com/office/drawing/2014/main" id="{44292323-7480-41CC-9BD6-670D08890B41}"/>
                </a:ext>
              </a:extLst>
            </p:cNvPr>
            <p:cNvSpPr>
              <a:spLocks/>
            </p:cNvSpPr>
            <p:nvPr/>
          </p:nvSpPr>
          <p:spPr bwMode="auto">
            <a:xfrm>
              <a:off x="3024" y="1632"/>
              <a:ext cx="235" cy="105"/>
            </a:xfrm>
            <a:custGeom>
              <a:avLst/>
              <a:gdLst>
                <a:gd name="T0" fmla="*/ 208 w 209"/>
                <a:gd name="T1" fmla="*/ 8 h 105"/>
                <a:gd name="T2" fmla="*/ 152 w 209"/>
                <a:gd name="T3" fmla="*/ 0 h 105"/>
                <a:gd name="T4" fmla="*/ 96 w 209"/>
                <a:gd name="T5" fmla="*/ 0 h 105"/>
                <a:gd name="T6" fmla="*/ 16 w 209"/>
                <a:gd name="T7" fmla="*/ 8 h 105"/>
                <a:gd name="T8" fmla="*/ 0 w 209"/>
                <a:gd name="T9" fmla="*/ 24 h 105"/>
                <a:gd name="T10" fmla="*/ 8 w 209"/>
                <a:gd name="T11" fmla="*/ 48 h 105"/>
                <a:gd name="T12" fmla="*/ 32 w 209"/>
                <a:gd name="T13" fmla="*/ 48 h 105"/>
                <a:gd name="T14" fmla="*/ 72 w 209"/>
                <a:gd name="T15" fmla="*/ 48 h 105"/>
                <a:gd name="T16" fmla="*/ 104 w 209"/>
                <a:gd name="T17" fmla="*/ 48 h 105"/>
                <a:gd name="T18" fmla="*/ 128 w 209"/>
                <a:gd name="T19" fmla="*/ 56 h 105"/>
                <a:gd name="T20" fmla="*/ 128 w 209"/>
                <a:gd name="T21" fmla="*/ 64 h 105"/>
                <a:gd name="T22" fmla="*/ 120 w 209"/>
                <a:gd name="T23" fmla="*/ 72 h 105"/>
                <a:gd name="T24" fmla="*/ 88 w 209"/>
                <a:gd name="T25" fmla="*/ 88 h 105"/>
                <a:gd name="T26" fmla="*/ 56 w 209"/>
                <a:gd name="T27" fmla="*/ 96 h 105"/>
                <a:gd name="T28" fmla="*/ 32 w 209"/>
                <a:gd name="T29" fmla="*/ 104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9"/>
                <a:gd name="T46" fmla="*/ 0 h 105"/>
                <a:gd name="T47" fmla="*/ 209 w 209"/>
                <a:gd name="T48" fmla="*/ 105 h 1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9" h="105">
                  <a:moveTo>
                    <a:pt x="208" y="8"/>
                  </a:moveTo>
                  <a:lnTo>
                    <a:pt x="152" y="0"/>
                  </a:lnTo>
                  <a:lnTo>
                    <a:pt x="96" y="0"/>
                  </a:lnTo>
                  <a:lnTo>
                    <a:pt x="16" y="8"/>
                  </a:lnTo>
                  <a:lnTo>
                    <a:pt x="0" y="24"/>
                  </a:lnTo>
                  <a:lnTo>
                    <a:pt x="8" y="48"/>
                  </a:lnTo>
                  <a:lnTo>
                    <a:pt x="32" y="48"/>
                  </a:lnTo>
                  <a:lnTo>
                    <a:pt x="72" y="48"/>
                  </a:lnTo>
                  <a:lnTo>
                    <a:pt x="104" y="48"/>
                  </a:lnTo>
                  <a:lnTo>
                    <a:pt x="128" y="56"/>
                  </a:lnTo>
                  <a:lnTo>
                    <a:pt x="128" y="64"/>
                  </a:lnTo>
                  <a:lnTo>
                    <a:pt x="120" y="72"/>
                  </a:lnTo>
                  <a:lnTo>
                    <a:pt x="88" y="88"/>
                  </a:lnTo>
                  <a:lnTo>
                    <a:pt x="56" y="96"/>
                  </a:lnTo>
                  <a:lnTo>
                    <a:pt x="32" y="104"/>
                  </a:lnTo>
                </a:path>
              </a:pathLst>
            </a:custGeom>
            <a:noFill/>
            <a:ln w="254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525" name="Freeform 74">
              <a:extLst>
                <a:ext uri="{FF2B5EF4-FFF2-40B4-BE49-F238E27FC236}">
                  <a16:creationId xmlns:a16="http://schemas.microsoft.com/office/drawing/2014/main" id="{1BC6439C-0B16-458F-BD59-CCB78ED8F902}"/>
                </a:ext>
              </a:extLst>
            </p:cNvPr>
            <p:cNvSpPr>
              <a:spLocks/>
            </p:cNvSpPr>
            <p:nvPr/>
          </p:nvSpPr>
          <p:spPr bwMode="auto">
            <a:xfrm>
              <a:off x="3431" y="1153"/>
              <a:ext cx="136" cy="68"/>
            </a:xfrm>
            <a:custGeom>
              <a:avLst/>
              <a:gdLst>
                <a:gd name="T0" fmla="*/ 1 w 136"/>
                <a:gd name="T1" fmla="*/ 62 h 68"/>
                <a:gd name="T2" fmla="*/ 22 w 136"/>
                <a:gd name="T3" fmla="*/ 35 h 68"/>
                <a:gd name="T4" fmla="*/ 31 w 136"/>
                <a:gd name="T5" fmla="*/ 29 h 68"/>
                <a:gd name="T6" fmla="*/ 43 w 136"/>
                <a:gd name="T7" fmla="*/ 14 h 68"/>
                <a:gd name="T8" fmla="*/ 61 w 136"/>
                <a:gd name="T9" fmla="*/ 8 h 68"/>
                <a:gd name="T10" fmla="*/ 118 w 136"/>
                <a:gd name="T11" fmla="*/ 20 h 68"/>
                <a:gd name="T12" fmla="*/ 133 w 136"/>
                <a:gd name="T13" fmla="*/ 59 h 68"/>
                <a:gd name="T14" fmla="*/ 136 w 136"/>
                <a:gd name="T15" fmla="*/ 68 h 68"/>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68"/>
                <a:gd name="T26" fmla="*/ 136 w 136"/>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68">
                  <a:moveTo>
                    <a:pt x="1" y="62"/>
                  </a:moveTo>
                  <a:cubicBezTo>
                    <a:pt x="5" y="40"/>
                    <a:pt x="0" y="50"/>
                    <a:pt x="22" y="35"/>
                  </a:cubicBezTo>
                  <a:cubicBezTo>
                    <a:pt x="25" y="33"/>
                    <a:pt x="31" y="29"/>
                    <a:pt x="31" y="29"/>
                  </a:cubicBezTo>
                  <a:cubicBezTo>
                    <a:pt x="34" y="19"/>
                    <a:pt x="32" y="19"/>
                    <a:pt x="43" y="14"/>
                  </a:cubicBezTo>
                  <a:cubicBezTo>
                    <a:pt x="49" y="11"/>
                    <a:pt x="61" y="8"/>
                    <a:pt x="61" y="8"/>
                  </a:cubicBezTo>
                  <a:cubicBezTo>
                    <a:pt x="79" y="9"/>
                    <a:pt x="107" y="0"/>
                    <a:pt x="118" y="20"/>
                  </a:cubicBezTo>
                  <a:cubicBezTo>
                    <a:pt x="124" y="30"/>
                    <a:pt x="129" y="48"/>
                    <a:pt x="133" y="59"/>
                  </a:cubicBezTo>
                  <a:cubicBezTo>
                    <a:pt x="134" y="62"/>
                    <a:pt x="136" y="68"/>
                    <a:pt x="136" y="6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7447" name="Line 75">
            <a:extLst>
              <a:ext uri="{FF2B5EF4-FFF2-40B4-BE49-F238E27FC236}">
                <a16:creationId xmlns:a16="http://schemas.microsoft.com/office/drawing/2014/main" id="{C168F245-67C7-4A66-BC97-0F7235F43C5D}"/>
              </a:ext>
            </a:extLst>
          </p:cNvPr>
          <p:cNvSpPr>
            <a:spLocks noChangeShapeType="1"/>
          </p:cNvSpPr>
          <p:nvPr/>
        </p:nvSpPr>
        <p:spPr bwMode="auto">
          <a:xfrm>
            <a:off x="4118769" y="3776663"/>
            <a:ext cx="0" cy="304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48" name="Line 76">
            <a:extLst>
              <a:ext uri="{FF2B5EF4-FFF2-40B4-BE49-F238E27FC236}">
                <a16:creationId xmlns:a16="http://schemas.microsoft.com/office/drawing/2014/main" id="{07718D3B-ED21-4938-B4AE-46D0086AF3F8}"/>
              </a:ext>
            </a:extLst>
          </p:cNvPr>
          <p:cNvSpPr>
            <a:spLocks noChangeShapeType="1"/>
          </p:cNvSpPr>
          <p:nvPr/>
        </p:nvSpPr>
        <p:spPr bwMode="auto">
          <a:xfrm>
            <a:off x="3861594" y="5021263"/>
            <a:ext cx="59690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49" name="Freeform 77">
            <a:extLst>
              <a:ext uri="{FF2B5EF4-FFF2-40B4-BE49-F238E27FC236}">
                <a16:creationId xmlns:a16="http://schemas.microsoft.com/office/drawing/2014/main" id="{D21F4299-5013-44A6-B310-451141A1A086}"/>
              </a:ext>
            </a:extLst>
          </p:cNvPr>
          <p:cNvSpPr>
            <a:spLocks/>
          </p:cNvSpPr>
          <p:nvPr/>
        </p:nvSpPr>
        <p:spPr bwMode="auto">
          <a:xfrm>
            <a:off x="5091907" y="5378451"/>
            <a:ext cx="900112" cy="989013"/>
          </a:xfrm>
          <a:custGeom>
            <a:avLst/>
            <a:gdLst>
              <a:gd name="T0" fmla="*/ 4 w 880"/>
              <a:gd name="T1" fmla="*/ 0 h 557"/>
              <a:gd name="T2" fmla="*/ 2 w 880"/>
              <a:gd name="T3" fmla="*/ 82 h 557"/>
              <a:gd name="T4" fmla="*/ 17 w 880"/>
              <a:gd name="T5" fmla="*/ 211 h 557"/>
              <a:gd name="T6" fmla="*/ 53 w 880"/>
              <a:gd name="T7" fmla="*/ 327 h 557"/>
              <a:gd name="T8" fmla="*/ 116 w 880"/>
              <a:gd name="T9" fmla="*/ 426 h 557"/>
              <a:gd name="T10" fmla="*/ 206 w 880"/>
              <a:gd name="T11" fmla="*/ 495 h 557"/>
              <a:gd name="T12" fmla="*/ 376 w 880"/>
              <a:gd name="T13" fmla="*/ 547 h 557"/>
              <a:gd name="T14" fmla="*/ 544 w 880"/>
              <a:gd name="T15" fmla="*/ 556 h 557"/>
              <a:gd name="T16" fmla="*/ 880 w 880"/>
              <a:gd name="T17" fmla="*/ 556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0"/>
              <a:gd name="T28" fmla="*/ 0 h 557"/>
              <a:gd name="T29" fmla="*/ 880 w 880"/>
              <a:gd name="T30" fmla="*/ 557 h 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0" h="557">
                <a:moveTo>
                  <a:pt x="4" y="0"/>
                </a:moveTo>
                <a:cubicBezTo>
                  <a:pt x="2" y="23"/>
                  <a:pt x="0" y="47"/>
                  <a:pt x="2" y="82"/>
                </a:cubicBezTo>
                <a:cubicBezTo>
                  <a:pt x="4" y="117"/>
                  <a:pt x="9" y="170"/>
                  <a:pt x="17" y="211"/>
                </a:cubicBezTo>
                <a:cubicBezTo>
                  <a:pt x="25" y="252"/>
                  <a:pt x="37" y="291"/>
                  <a:pt x="53" y="327"/>
                </a:cubicBezTo>
                <a:cubicBezTo>
                  <a:pt x="69" y="363"/>
                  <a:pt x="91" y="398"/>
                  <a:pt x="116" y="426"/>
                </a:cubicBezTo>
                <a:cubicBezTo>
                  <a:pt x="141" y="454"/>
                  <a:pt x="163" y="475"/>
                  <a:pt x="206" y="495"/>
                </a:cubicBezTo>
                <a:cubicBezTo>
                  <a:pt x="249" y="515"/>
                  <a:pt x="320" y="537"/>
                  <a:pt x="376" y="547"/>
                </a:cubicBezTo>
                <a:cubicBezTo>
                  <a:pt x="432" y="557"/>
                  <a:pt x="460" y="555"/>
                  <a:pt x="544" y="556"/>
                </a:cubicBezTo>
                <a:cubicBezTo>
                  <a:pt x="628" y="557"/>
                  <a:pt x="754" y="556"/>
                  <a:pt x="880" y="556"/>
                </a:cubicBezTo>
              </a:path>
            </a:pathLst>
          </a:custGeom>
          <a:noFill/>
          <a:ln w="28575">
            <a:solidFill>
              <a:srgbClr val="000099"/>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50" name="Oval 78">
            <a:extLst>
              <a:ext uri="{FF2B5EF4-FFF2-40B4-BE49-F238E27FC236}">
                <a16:creationId xmlns:a16="http://schemas.microsoft.com/office/drawing/2014/main" id="{2398BC51-2AF9-4AE7-BBC2-34B494107C75}"/>
              </a:ext>
            </a:extLst>
          </p:cNvPr>
          <p:cNvSpPr>
            <a:spLocks noChangeArrowheads="1"/>
          </p:cNvSpPr>
          <p:nvPr/>
        </p:nvSpPr>
        <p:spPr bwMode="auto">
          <a:xfrm>
            <a:off x="4072733" y="2557463"/>
            <a:ext cx="403225" cy="304800"/>
          </a:xfrm>
          <a:prstGeom prst="ellipse">
            <a:avLst/>
          </a:prstGeom>
          <a:solidFill>
            <a:schemeClr val="accent2"/>
          </a:solidFill>
          <a:ln w="952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200" b="1">
                <a:solidFill>
                  <a:schemeClr val="bg1"/>
                </a:solidFill>
              </a:rPr>
              <a:t>Gi</a:t>
            </a:r>
          </a:p>
        </p:txBody>
      </p:sp>
      <p:sp>
        <p:nvSpPr>
          <p:cNvPr id="17451" name="Oval 79">
            <a:extLst>
              <a:ext uri="{FF2B5EF4-FFF2-40B4-BE49-F238E27FC236}">
                <a16:creationId xmlns:a16="http://schemas.microsoft.com/office/drawing/2014/main" id="{74605AE5-7D4C-4E10-AB9F-C0344279CE42}"/>
              </a:ext>
            </a:extLst>
          </p:cNvPr>
          <p:cNvSpPr>
            <a:spLocks noChangeArrowheads="1"/>
          </p:cNvSpPr>
          <p:nvPr/>
        </p:nvSpPr>
        <p:spPr bwMode="auto">
          <a:xfrm>
            <a:off x="3101183" y="2532063"/>
            <a:ext cx="401637" cy="330200"/>
          </a:xfrm>
          <a:prstGeom prst="ellipse">
            <a:avLst/>
          </a:prstGeom>
          <a:solidFill>
            <a:srgbClr val="CC0066"/>
          </a:solidFill>
          <a:ln w="9525">
            <a:solidFill>
              <a:srgbClr val="CC0066"/>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200" b="1">
                <a:solidFill>
                  <a:schemeClr val="bg1"/>
                </a:solidFill>
              </a:rPr>
              <a:t>Gs</a:t>
            </a:r>
          </a:p>
        </p:txBody>
      </p:sp>
      <p:sp>
        <p:nvSpPr>
          <p:cNvPr id="17452" name="AutoShape 80">
            <a:extLst>
              <a:ext uri="{FF2B5EF4-FFF2-40B4-BE49-F238E27FC236}">
                <a16:creationId xmlns:a16="http://schemas.microsoft.com/office/drawing/2014/main" id="{8601007E-0B72-40D4-8FC0-B00B5E5F4D23}"/>
              </a:ext>
            </a:extLst>
          </p:cNvPr>
          <p:cNvSpPr>
            <a:spLocks noChangeArrowheads="1"/>
          </p:cNvSpPr>
          <p:nvPr/>
        </p:nvSpPr>
        <p:spPr bwMode="auto">
          <a:xfrm rot="12099196" flipH="1">
            <a:off x="3066257" y="5600700"/>
            <a:ext cx="723900" cy="617538"/>
          </a:xfrm>
          <a:prstGeom prst="rtTriangle">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fr-FR" altLang="fr-FR" sz="1000">
              <a:latin typeface="Comic Sans MS" panose="030F0702030302020204" pitchFamily="66" charset="0"/>
            </a:endParaRPr>
          </a:p>
        </p:txBody>
      </p:sp>
      <p:sp>
        <p:nvSpPr>
          <p:cNvPr id="17453" name="Text Box 81">
            <a:extLst>
              <a:ext uri="{FF2B5EF4-FFF2-40B4-BE49-F238E27FC236}">
                <a16:creationId xmlns:a16="http://schemas.microsoft.com/office/drawing/2014/main" id="{56190358-7B21-4F45-912D-BAE3D0E58396}"/>
              </a:ext>
            </a:extLst>
          </p:cNvPr>
          <p:cNvSpPr txBox="1">
            <a:spLocks noChangeArrowheads="1"/>
          </p:cNvSpPr>
          <p:nvPr/>
        </p:nvSpPr>
        <p:spPr bwMode="auto">
          <a:xfrm>
            <a:off x="2063751" y="5650473"/>
            <a:ext cx="163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fr-FR" altLang="fr-FR" sz="1400" b="1" dirty="0"/>
              <a:t>Perilipi</a:t>
            </a:r>
            <a:r>
              <a:rPr lang="cs-CZ" altLang="fr-FR" sz="1400" b="1" dirty="0" err="1"/>
              <a:t>ny</a:t>
            </a:r>
            <a:endParaRPr lang="fr-FR" altLang="fr-FR" sz="1400" b="1" dirty="0"/>
          </a:p>
        </p:txBody>
      </p:sp>
      <p:sp>
        <p:nvSpPr>
          <p:cNvPr id="17454" name="Line 82">
            <a:extLst>
              <a:ext uri="{FF2B5EF4-FFF2-40B4-BE49-F238E27FC236}">
                <a16:creationId xmlns:a16="http://schemas.microsoft.com/office/drawing/2014/main" id="{5EA9B101-A559-48BF-9FB9-9B1F8E9DE8E0}"/>
              </a:ext>
            </a:extLst>
          </p:cNvPr>
          <p:cNvSpPr>
            <a:spLocks noChangeShapeType="1"/>
          </p:cNvSpPr>
          <p:nvPr/>
        </p:nvSpPr>
        <p:spPr bwMode="auto">
          <a:xfrm>
            <a:off x="4118769" y="4411663"/>
            <a:ext cx="0" cy="558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55" name="Text Box 83">
            <a:extLst>
              <a:ext uri="{FF2B5EF4-FFF2-40B4-BE49-F238E27FC236}">
                <a16:creationId xmlns:a16="http://schemas.microsoft.com/office/drawing/2014/main" id="{9613C189-A5E2-407B-AD70-0325DE012B67}"/>
              </a:ext>
            </a:extLst>
          </p:cNvPr>
          <p:cNvSpPr txBox="1">
            <a:spLocks noChangeArrowheads="1"/>
          </p:cNvSpPr>
          <p:nvPr/>
        </p:nvSpPr>
        <p:spPr bwMode="auto">
          <a:xfrm>
            <a:off x="3239295" y="4894263"/>
            <a:ext cx="550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accent2"/>
                </a:solidFill>
              </a:rPr>
              <a:t>HSL</a:t>
            </a:r>
            <a:endParaRPr lang="fr-FR" altLang="fr-FR" sz="1400">
              <a:latin typeface="Times" panose="02020603050405020304" pitchFamily="18" charset="0"/>
            </a:endParaRPr>
          </a:p>
        </p:txBody>
      </p:sp>
      <p:sp>
        <p:nvSpPr>
          <p:cNvPr id="17456" name="Rectangle 84">
            <a:extLst>
              <a:ext uri="{FF2B5EF4-FFF2-40B4-BE49-F238E27FC236}">
                <a16:creationId xmlns:a16="http://schemas.microsoft.com/office/drawing/2014/main" id="{899CA587-0FC7-4B9C-8D70-6814A4484152}"/>
              </a:ext>
            </a:extLst>
          </p:cNvPr>
          <p:cNvSpPr>
            <a:spLocks noChangeArrowheads="1"/>
          </p:cNvSpPr>
          <p:nvPr/>
        </p:nvSpPr>
        <p:spPr bwMode="auto">
          <a:xfrm>
            <a:off x="4620420" y="4886325"/>
            <a:ext cx="576263" cy="368300"/>
          </a:xfrm>
          <a:prstGeom prst="rect">
            <a:avLst/>
          </a:prstGeom>
          <a:solidFill>
            <a:schemeClr val="hlink"/>
          </a:solidFill>
          <a:ln w="9525">
            <a:solidFill>
              <a:schemeClr val="hlink"/>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a:solidFill>
                  <a:srgbClr val="000099"/>
                </a:solidFill>
              </a:rPr>
              <a:t>HSL</a:t>
            </a:r>
          </a:p>
        </p:txBody>
      </p:sp>
      <p:sp>
        <p:nvSpPr>
          <p:cNvPr id="17457" name="Text Box 85">
            <a:extLst>
              <a:ext uri="{FF2B5EF4-FFF2-40B4-BE49-F238E27FC236}">
                <a16:creationId xmlns:a16="http://schemas.microsoft.com/office/drawing/2014/main" id="{2C09A984-C109-4732-ADFF-2F2F91BD4262}"/>
              </a:ext>
            </a:extLst>
          </p:cNvPr>
          <p:cNvSpPr txBox="1">
            <a:spLocks noChangeArrowheads="1"/>
          </p:cNvSpPr>
          <p:nvPr/>
        </p:nvSpPr>
        <p:spPr bwMode="auto">
          <a:xfrm>
            <a:off x="4525169" y="4568825"/>
            <a:ext cx="598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b="1">
                <a:solidFill>
                  <a:schemeClr val="accent2"/>
                </a:solidFill>
              </a:rPr>
              <a:t>ALBP</a:t>
            </a:r>
          </a:p>
        </p:txBody>
      </p:sp>
      <p:sp>
        <p:nvSpPr>
          <p:cNvPr id="17458" name="Line 86">
            <a:extLst>
              <a:ext uri="{FF2B5EF4-FFF2-40B4-BE49-F238E27FC236}">
                <a16:creationId xmlns:a16="http://schemas.microsoft.com/office/drawing/2014/main" id="{74DFD840-3F4D-498E-9F9D-BA27C052D302}"/>
              </a:ext>
            </a:extLst>
          </p:cNvPr>
          <p:cNvSpPr>
            <a:spLocks noChangeShapeType="1"/>
          </p:cNvSpPr>
          <p:nvPr/>
        </p:nvSpPr>
        <p:spPr bwMode="auto">
          <a:xfrm>
            <a:off x="5196682" y="5254626"/>
            <a:ext cx="138112" cy="9207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459" name="Text Box 87">
            <a:extLst>
              <a:ext uri="{FF2B5EF4-FFF2-40B4-BE49-F238E27FC236}">
                <a16:creationId xmlns:a16="http://schemas.microsoft.com/office/drawing/2014/main" id="{89CD95C6-8D13-464A-B8E6-B724F02986F1}"/>
              </a:ext>
            </a:extLst>
          </p:cNvPr>
          <p:cNvSpPr txBox="1">
            <a:spLocks noChangeArrowheads="1"/>
          </p:cNvSpPr>
          <p:nvPr/>
        </p:nvSpPr>
        <p:spPr bwMode="auto">
          <a:xfrm>
            <a:off x="5263357" y="5245100"/>
            <a:ext cx="5508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200" b="1">
                <a:solidFill>
                  <a:schemeClr val="accent2"/>
                </a:solidFill>
              </a:rPr>
              <a:t>P</a:t>
            </a:r>
            <a:endParaRPr lang="fr-FR" altLang="fr-FR" sz="1400">
              <a:latin typeface="Times" panose="02020603050405020304" pitchFamily="18" charset="0"/>
            </a:endParaRPr>
          </a:p>
        </p:txBody>
      </p:sp>
      <p:grpSp>
        <p:nvGrpSpPr>
          <p:cNvPr id="6" name="Group 88">
            <a:extLst>
              <a:ext uri="{FF2B5EF4-FFF2-40B4-BE49-F238E27FC236}">
                <a16:creationId xmlns:a16="http://schemas.microsoft.com/office/drawing/2014/main" id="{6301B265-FC33-4FB4-9594-1472CC180893}"/>
              </a:ext>
            </a:extLst>
          </p:cNvPr>
          <p:cNvGrpSpPr>
            <a:grpSpLocks/>
          </p:cNvGrpSpPr>
          <p:nvPr/>
        </p:nvGrpSpPr>
        <p:grpSpPr bwMode="auto">
          <a:xfrm>
            <a:off x="4733133" y="1052514"/>
            <a:ext cx="4359275" cy="5051425"/>
            <a:chOff x="2308" y="144"/>
            <a:chExt cx="2743" cy="3182"/>
          </a:xfrm>
        </p:grpSpPr>
        <p:sp>
          <p:nvSpPr>
            <p:cNvPr id="17463" name="Text Box 89">
              <a:extLst>
                <a:ext uri="{FF2B5EF4-FFF2-40B4-BE49-F238E27FC236}">
                  <a16:creationId xmlns:a16="http://schemas.microsoft.com/office/drawing/2014/main" id="{BC3E17F4-6C90-473A-A9FE-6FF4AB8F5812}"/>
                </a:ext>
              </a:extLst>
            </p:cNvPr>
            <p:cNvSpPr txBox="1">
              <a:spLocks noChangeArrowheads="1"/>
            </p:cNvSpPr>
            <p:nvPr/>
          </p:nvSpPr>
          <p:spPr bwMode="auto">
            <a:xfrm>
              <a:off x="3760" y="2087"/>
              <a:ext cx="7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dirty="0">
                  <a:solidFill>
                    <a:srgbClr val="008080"/>
                  </a:solidFill>
                </a:rPr>
                <a:t>Pyruv</a:t>
              </a:r>
              <a:r>
                <a:rPr lang="cs-CZ" altLang="fr-FR" sz="1400" b="1" dirty="0" err="1">
                  <a:solidFill>
                    <a:srgbClr val="008080"/>
                  </a:solidFill>
                </a:rPr>
                <a:t>át</a:t>
              </a:r>
              <a:endParaRPr lang="fr-FR" altLang="fr-FR" sz="1400" dirty="0">
                <a:solidFill>
                  <a:srgbClr val="008080"/>
                </a:solidFill>
                <a:latin typeface="Times" panose="02020603050405020304" pitchFamily="18" charset="0"/>
              </a:endParaRPr>
            </a:p>
          </p:txBody>
        </p:sp>
        <p:grpSp>
          <p:nvGrpSpPr>
            <p:cNvPr id="17464" name="Group 90">
              <a:extLst>
                <a:ext uri="{FF2B5EF4-FFF2-40B4-BE49-F238E27FC236}">
                  <a16:creationId xmlns:a16="http://schemas.microsoft.com/office/drawing/2014/main" id="{EDF3CF32-FAE4-43C0-988D-AEBA1BDBDA53}"/>
                </a:ext>
              </a:extLst>
            </p:cNvPr>
            <p:cNvGrpSpPr>
              <a:grpSpLocks/>
            </p:cNvGrpSpPr>
            <p:nvPr/>
          </p:nvGrpSpPr>
          <p:grpSpPr bwMode="auto">
            <a:xfrm>
              <a:off x="2771" y="235"/>
              <a:ext cx="1706" cy="3091"/>
              <a:chOff x="2771" y="235"/>
              <a:chExt cx="1706" cy="3091"/>
            </a:xfrm>
          </p:grpSpPr>
          <p:grpSp>
            <p:nvGrpSpPr>
              <p:cNvPr id="17486" name="Group 91">
                <a:extLst>
                  <a:ext uri="{FF2B5EF4-FFF2-40B4-BE49-F238E27FC236}">
                    <a16:creationId xmlns:a16="http://schemas.microsoft.com/office/drawing/2014/main" id="{3C01F48E-8235-4951-B641-7C4675F755C4}"/>
                  </a:ext>
                </a:extLst>
              </p:cNvPr>
              <p:cNvGrpSpPr>
                <a:grpSpLocks/>
              </p:cNvGrpSpPr>
              <p:nvPr/>
            </p:nvGrpSpPr>
            <p:grpSpPr bwMode="auto">
              <a:xfrm>
                <a:off x="2771" y="235"/>
                <a:ext cx="1680" cy="3091"/>
                <a:chOff x="2771" y="235"/>
                <a:chExt cx="1680" cy="3091"/>
              </a:xfrm>
            </p:grpSpPr>
            <p:sp>
              <p:nvSpPr>
                <p:cNvPr id="17488" name="Line 92">
                  <a:extLst>
                    <a:ext uri="{FF2B5EF4-FFF2-40B4-BE49-F238E27FC236}">
                      <a16:creationId xmlns:a16="http://schemas.microsoft.com/office/drawing/2014/main" id="{FAF69B1A-3C80-49A8-9AFB-B722F123D656}"/>
                    </a:ext>
                  </a:extLst>
                </p:cNvPr>
                <p:cNvSpPr>
                  <a:spLocks noChangeShapeType="1"/>
                </p:cNvSpPr>
                <p:nvPr/>
              </p:nvSpPr>
              <p:spPr bwMode="auto">
                <a:xfrm rot="2429645">
                  <a:off x="3887" y="2557"/>
                  <a:ext cx="117" cy="134"/>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nvGrpSpPr>
                <p:cNvPr id="17489" name="Group 93">
                  <a:extLst>
                    <a:ext uri="{FF2B5EF4-FFF2-40B4-BE49-F238E27FC236}">
                      <a16:creationId xmlns:a16="http://schemas.microsoft.com/office/drawing/2014/main" id="{D2F699CC-9FE6-4116-B919-0FC085074C41}"/>
                    </a:ext>
                  </a:extLst>
                </p:cNvPr>
                <p:cNvGrpSpPr>
                  <a:grpSpLocks/>
                </p:cNvGrpSpPr>
                <p:nvPr/>
              </p:nvGrpSpPr>
              <p:grpSpPr bwMode="auto">
                <a:xfrm>
                  <a:off x="2771" y="235"/>
                  <a:ext cx="1680" cy="3091"/>
                  <a:chOff x="2771" y="235"/>
                  <a:chExt cx="1680" cy="3091"/>
                </a:xfrm>
              </p:grpSpPr>
              <p:sp>
                <p:nvSpPr>
                  <p:cNvPr id="17490" name="Text Box 94">
                    <a:extLst>
                      <a:ext uri="{FF2B5EF4-FFF2-40B4-BE49-F238E27FC236}">
                        <a16:creationId xmlns:a16="http://schemas.microsoft.com/office/drawing/2014/main" id="{B3A552CE-F868-4078-98F1-4A3711E98ADE}"/>
                      </a:ext>
                    </a:extLst>
                  </p:cNvPr>
                  <p:cNvSpPr txBox="1">
                    <a:spLocks noChangeArrowheads="1"/>
                  </p:cNvSpPr>
                  <p:nvPr/>
                </p:nvSpPr>
                <p:spPr bwMode="auto">
                  <a:xfrm>
                    <a:off x="3286" y="235"/>
                    <a:ext cx="7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2000" b="1" dirty="0">
                        <a:solidFill>
                          <a:srgbClr val="008080"/>
                        </a:solidFill>
                      </a:rPr>
                      <a:t>Glu</a:t>
                    </a:r>
                    <a:r>
                      <a:rPr lang="cs-CZ" altLang="fr-FR" sz="2000" b="1" dirty="0" err="1">
                        <a:solidFill>
                          <a:srgbClr val="008080"/>
                        </a:solidFill>
                      </a:rPr>
                      <a:t>kóza</a:t>
                    </a:r>
                    <a:endParaRPr lang="fr-FR" altLang="fr-FR" sz="2000" b="1" dirty="0"/>
                  </a:p>
                </p:txBody>
              </p:sp>
              <p:sp>
                <p:nvSpPr>
                  <p:cNvPr id="17491" name="Line 95">
                    <a:extLst>
                      <a:ext uri="{FF2B5EF4-FFF2-40B4-BE49-F238E27FC236}">
                        <a16:creationId xmlns:a16="http://schemas.microsoft.com/office/drawing/2014/main" id="{8D2734A0-2D65-4F1A-85FD-0103621165C5}"/>
                      </a:ext>
                    </a:extLst>
                  </p:cNvPr>
                  <p:cNvSpPr>
                    <a:spLocks noChangeShapeType="1"/>
                  </p:cNvSpPr>
                  <p:nvPr/>
                </p:nvSpPr>
                <p:spPr bwMode="auto">
                  <a:xfrm flipH="1">
                    <a:off x="3652" y="463"/>
                    <a:ext cx="1" cy="1342"/>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92" name="Text Box 96">
                    <a:extLst>
                      <a:ext uri="{FF2B5EF4-FFF2-40B4-BE49-F238E27FC236}">
                        <a16:creationId xmlns:a16="http://schemas.microsoft.com/office/drawing/2014/main" id="{E58EF52B-6034-4907-B0D2-ED284C5C1A61}"/>
                      </a:ext>
                    </a:extLst>
                  </p:cNvPr>
                  <p:cNvSpPr txBox="1">
                    <a:spLocks noChangeArrowheads="1"/>
                  </p:cNvSpPr>
                  <p:nvPr/>
                </p:nvSpPr>
                <p:spPr bwMode="auto">
                  <a:xfrm>
                    <a:off x="3188" y="1796"/>
                    <a:ext cx="11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dirty="0">
                        <a:solidFill>
                          <a:srgbClr val="008080"/>
                        </a:solidFill>
                      </a:rPr>
                      <a:t>Glu</a:t>
                    </a:r>
                    <a:r>
                      <a:rPr lang="cs-CZ" altLang="fr-FR" sz="1400" b="1" dirty="0" err="1">
                        <a:solidFill>
                          <a:srgbClr val="008080"/>
                        </a:solidFill>
                      </a:rPr>
                      <a:t>kóza</a:t>
                    </a:r>
                    <a:r>
                      <a:rPr lang="cs-CZ" altLang="fr-FR" sz="1400" b="1" dirty="0">
                        <a:solidFill>
                          <a:srgbClr val="008080"/>
                        </a:solidFill>
                      </a:rPr>
                      <a:t>-</a:t>
                    </a:r>
                    <a:r>
                      <a:rPr lang="fr-FR" altLang="fr-FR" sz="1400" b="1" dirty="0">
                        <a:solidFill>
                          <a:srgbClr val="008080"/>
                        </a:solidFill>
                      </a:rPr>
                      <a:t> 6-P</a:t>
                    </a:r>
                    <a:endParaRPr lang="fr-FR" altLang="fr-FR" sz="1400" dirty="0"/>
                  </a:p>
                </p:txBody>
              </p:sp>
              <p:sp>
                <p:nvSpPr>
                  <p:cNvPr id="17493" name="Text Box 97">
                    <a:extLst>
                      <a:ext uri="{FF2B5EF4-FFF2-40B4-BE49-F238E27FC236}">
                        <a16:creationId xmlns:a16="http://schemas.microsoft.com/office/drawing/2014/main" id="{7F0F5C55-B2B5-43EE-B00F-719693B27B9D}"/>
                      </a:ext>
                    </a:extLst>
                  </p:cNvPr>
                  <p:cNvSpPr txBox="1">
                    <a:spLocks noChangeArrowheads="1"/>
                  </p:cNvSpPr>
                  <p:nvPr/>
                </p:nvSpPr>
                <p:spPr bwMode="auto">
                  <a:xfrm>
                    <a:off x="2771" y="2440"/>
                    <a:ext cx="10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dirty="0">
                        <a:solidFill>
                          <a:srgbClr val="008080"/>
                        </a:solidFill>
                      </a:rPr>
                      <a:t>Glyce</a:t>
                    </a:r>
                    <a:r>
                      <a:rPr lang="cs-CZ" altLang="fr-FR" sz="1400" b="1" dirty="0">
                        <a:solidFill>
                          <a:srgbClr val="008080"/>
                        </a:solidFill>
                      </a:rPr>
                      <a:t>rol-</a:t>
                    </a:r>
                    <a:r>
                      <a:rPr lang="fr-FR" altLang="fr-FR" sz="1400" b="1" dirty="0">
                        <a:solidFill>
                          <a:srgbClr val="008080"/>
                        </a:solidFill>
                      </a:rPr>
                      <a:t>3-P</a:t>
                    </a:r>
                    <a:endParaRPr lang="fr-FR" altLang="fr-FR" sz="1400" dirty="0">
                      <a:solidFill>
                        <a:srgbClr val="008080"/>
                      </a:solidFill>
                      <a:latin typeface="Times" panose="02020603050405020304" pitchFamily="18" charset="0"/>
                    </a:endParaRPr>
                  </a:p>
                </p:txBody>
              </p:sp>
              <p:sp>
                <p:nvSpPr>
                  <p:cNvPr id="17494" name="Oval 98">
                    <a:extLst>
                      <a:ext uri="{FF2B5EF4-FFF2-40B4-BE49-F238E27FC236}">
                        <a16:creationId xmlns:a16="http://schemas.microsoft.com/office/drawing/2014/main" id="{1F6067CA-EEE0-4BC8-B3D3-43258A78F80F}"/>
                      </a:ext>
                    </a:extLst>
                  </p:cNvPr>
                  <p:cNvSpPr>
                    <a:spLocks noChangeArrowheads="1"/>
                  </p:cNvSpPr>
                  <p:nvPr/>
                </p:nvSpPr>
                <p:spPr bwMode="auto">
                  <a:xfrm>
                    <a:off x="3899" y="1308"/>
                    <a:ext cx="434" cy="384"/>
                  </a:xfrm>
                  <a:prstGeom prst="ellipse">
                    <a:avLst/>
                  </a:prstGeom>
                  <a:solidFill>
                    <a:srgbClr val="008080"/>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95" name="Oval 99">
                    <a:extLst>
                      <a:ext uri="{FF2B5EF4-FFF2-40B4-BE49-F238E27FC236}">
                        <a16:creationId xmlns:a16="http://schemas.microsoft.com/office/drawing/2014/main" id="{5887C85F-A4F3-4A5D-BEFB-8BF568E2427C}"/>
                      </a:ext>
                    </a:extLst>
                  </p:cNvPr>
                  <p:cNvSpPr>
                    <a:spLocks noChangeArrowheads="1"/>
                  </p:cNvSpPr>
                  <p:nvPr/>
                </p:nvSpPr>
                <p:spPr bwMode="auto">
                  <a:xfrm>
                    <a:off x="3556" y="713"/>
                    <a:ext cx="434" cy="384"/>
                  </a:xfrm>
                  <a:prstGeom prst="ellipse">
                    <a:avLst/>
                  </a:prstGeom>
                  <a:solidFill>
                    <a:srgbClr val="008080"/>
                  </a:solidFill>
                  <a:ln w="9525">
                    <a:solidFill>
                      <a:srgbClr val="00808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96" name="Text Box 100">
                    <a:extLst>
                      <a:ext uri="{FF2B5EF4-FFF2-40B4-BE49-F238E27FC236}">
                        <a16:creationId xmlns:a16="http://schemas.microsoft.com/office/drawing/2014/main" id="{19A73398-965B-4E97-981D-2FEE3D462BA7}"/>
                      </a:ext>
                    </a:extLst>
                  </p:cNvPr>
                  <p:cNvSpPr txBox="1">
                    <a:spLocks noChangeArrowheads="1"/>
                  </p:cNvSpPr>
                  <p:nvPr/>
                </p:nvSpPr>
                <p:spPr bwMode="auto">
                  <a:xfrm>
                    <a:off x="3533" y="798"/>
                    <a:ext cx="6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bg1"/>
                        </a:solidFill>
                      </a:rPr>
                      <a:t>GLUT4</a:t>
                    </a:r>
                    <a:endParaRPr lang="fr-FR" altLang="fr-FR" sz="2400">
                      <a:solidFill>
                        <a:schemeClr val="bg1"/>
                      </a:solidFill>
                      <a:latin typeface="Times" panose="02020603050405020304" pitchFamily="18" charset="0"/>
                    </a:endParaRPr>
                  </a:p>
                </p:txBody>
              </p:sp>
              <p:sp>
                <p:nvSpPr>
                  <p:cNvPr id="17497" name="Line 101">
                    <a:extLst>
                      <a:ext uri="{FF2B5EF4-FFF2-40B4-BE49-F238E27FC236}">
                        <a16:creationId xmlns:a16="http://schemas.microsoft.com/office/drawing/2014/main" id="{A5C7B652-F608-4BA1-80EE-D55B06AD4496}"/>
                      </a:ext>
                    </a:extLst>
                  </p:cNvPr>
                  <p:cNvSpPr>
                    <a:spLocks noChangeShapeType="1"/>
                  </p:cNvSpPr>
                  <p:nvPr/>
                </p:nvSpPr>
                <p:spPr bwMode="auto">
                  <a:xfrm flipH="1" flipV="1">
                    <a:off x="3829" y="1108"/>
                    <a:ext cx="162" cy="176"/>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98" name="Line 102">
                    <a:extLst>
                      <a:ext uri="{FF2B5EF4-FFF2-40B4-BE49-F238E27FC236}">
                        <a16:creationId xmlns:a16="http://schemas.microsoft.com/office/drawing/2014/main" id="{AC197514-C21C-4111-AA21-8C616D41BDE0}"/>
                      </a:ext>
                    </a:extLst>
                  </p:cNvPr>
                  <p:cNvSpPr>
                    <a:spLocks noChangeShapeType="1"/>
                  </p:cNvSpPr>
                  <p:nvPr/>
                </p:nvSpPr>
                <p:spPr bwMode="auto">
                  <a:xfrm flipH="1">
                    <a:off x="3145" y="1980"/>
                    <a:ext cx="270" cy="440"/>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99" name="Line 103">
                    <a:extLst>
                      <a:ext uri="{FF2B5EF4-FFF2-40B4-BE49-F238E27FC236}">
                        <a16:creationId xmlns:a16="http://schemas.microsoft.com/office/drawing/2014/main" id="{28CFAB29-26B9-4436-AC24-D565CBB930BA}"/>
                      </a:ext>
                    </a:extLst>
                  </p:cNvPr>
                  <p:cNvSpPr>
                    <a:spLocks noChangeShapeType="1"/>
                  </p:cNvSpPr>
                  <p:nvPr/>
                </p:nvSpPr>
                <p:spPr bwMode="auto">
                  <a:xfrm>
                    <a:off x="3892" y="1964"/>
                    <a:ext cx="153" cy="152"/>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00" name="Text Box 104">
                    <a:extLst>
                      <a:ext uri="{FF2B5EF4-FFF2-40B4-BE49-F238E27FC236}">
                        <a16:creationId xmlns:a16="http://schemas.microsoft.com/office/drawing/2014/main" id="{9B00619D-548D-4861-80E1-EAAEE109A0F3}"/>
                      </a:ext>
                    </a:extLst>
                  </p:cNvPr>
                  <p:cNvSpPr txBox="1">
                    <a:spLocks noChangeArrowheads="1"/>
                  </p:cNvSpPr>
                  <p:nvPr/>
                </p:nvSpPr>
                <p:spPr bwMode="auto">
                  <a:xfrm>
                    <a:off x="3642" y="2369"/>
                    <a:ext cx="8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rgbClr val="FF3300"/>
                        </a:solidFill>
                      </a:rPr>
                      <a:t>Acetyl-CoA</a:t>
                    </a:r>
                    <a:endParaRPr lang="fr-FR" altLang="fr-FR" sz="1400">
                      <a:solidFill>
                        <a:srgbClr val="FF3300"/>
                      </a:solidFill>
                      <a:latin typeface="Times" panose="02020603050405020304" pitchFamily="18" charset="0"/>
                    </a:endParaRPr>
                  </a:p>
                </p:txBody>
              </p:sp>
              <p:sp>
                <p:nvSpPr>
                  <p:cNvPr id="17501" name="Line 105">
                    <a:extLst>
                      <a:ext uri="{FF2B5EF4-FFF2-40B4-BE49-F238E27FC236}">
                        <a16:creationId xmlns:a16="http://schemas.microsoft.com/office/drawing/2014/main" id="{A6D35008-02B4-44EC-982D-EA0867FBE221}"/>
                      </a:ext>
                    </a:extLst>
                  </p:cNvPr>
                  <p:cNvSpPr>
                    <a:spLocks noChangeShapeType="1"/>
                  </p:cNvSpPr>
                  <p:nvPr/>
                </p:nvSpPr>
                <p:spPr bwMode="auto">
                  <a:xfrm rot="2429645">
                    <a:off x="3975" y="2260"/>
                    <a:ext cx="116" cy="133"/>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02" name="Line 106">
                    <a:extLst>
                      <a:ext uri="{FF2B5EF4-FFF2-40B4-BE49-F238E27FC236}">
                        <a16:creationId xmlns:a16="http://schemas.microsoft.com/office/drawing/2014/main" id="{620E2CC2-BA10-4200-AD5C-563AA76E31AB}"/>
                      </a:ext>
                    </a:extLst>
                  </p:cNvPr>
                  <p:cNvSpPr>
                    <a:spLocks noChangeShapeType="1"/>
                  </p:cNvSpPr>
                  <p:nvPr/>
                </p:nvSpPr>
                <p:spPr bwMode="auto">
                  <a:xfrm rot="19650460" flipH="1">
                    <a:off x="3304" y="2608"/>
                    <a:ext cx="14" cy="718"/>
                  </a:xfrm>
                  <a:prstGeom prst="line">
                    <a:avLst/>
                  </a:prstGeom>
                  <a:noFill/>
                  <a:ln w="28575">
                    <a:solidFill>
                      <a:srgbClr val="008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03" name="Line 107">
                    <a:extLst>
                      <a:ext uri="{FF2B5EF4-FFF2-40B4-BE49-F238E27FC236}">
                        <a16:creationId xmlns:a16="http://schemas.microsoft.com/office/drawing/2014/main" id="{D0A47095-595B-4260-A531-35C420A18C14}"/>
                      </a:ext>
                    </a:extLst>
                  </p:cNvPr>
                  <p:cNvSpPr>
                    <a:spLocks noChangeShapeType="1"/>
                  </p:cNvSpPr>
                  <p:nvPr/>
                </p:nvSpPr>
                <p:spPr bwMode="auto">
                  <a:xfrm flipH="1">
                    <a:off x="3604" y="2876"/>
                    <a:ext cx="270" cy="4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504" name="Text Box 108">
                    <a:extLst>
                      <a:ext uri="{FF2B5EF4-FFF2-40B4-BE49-F238E27FC236}">
                        <a16:creationId xmlns:a16="http://schemas.microsoft.com/office/drawing/2014/main" id="{362C3F8C-2390-4A5E-8A95-314604DD98FB}"/>
                      </a:ext>
                    </a:extLst>
                  </p:cNvPr>
                  <p:cNvSpPr txBox="1">
                    <a:spLocks noChangeArrowheads="1"/>
                  </p:cNvSpPr>
                  <p:nvPr/>
                </p:nvSpPr>
                <p:spPr bwMode="auto">
                  <a:xfrm>
                    <a:off x="3584" y="2691"/>
                    <a:ext cx="84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cs-CZ" altLang="fr-FR" sz="1400" b="1" dirty="0">
                        <a:solidFill>
                          <a:srgbClr val="FF3300"/>
                        </a:solidFill>
                        <a:latin typeface="Times" panose="02020603050405020304" pitchFamily="18" charset="0"/>
                      </a:rPr>
                      <a:t>Mastné kyseliny</a:t>
                    </a:r>
                    <a:endParaRPr lang="fr-FR" altLang="fr-FR" sz="1400" dirty="0">
                      <a:solidFill>
                        <a:srgbClr val="FF3300"/>
                      </a:solidFill>
                      <a:latin typeface="Times" panose="02020603050405020304" pitchFamily="18" charset="0"/>
                    </a:endParaRPr>
                  </a:p>
                </p:txBody>
              </p:sp>
            </p:grpSp>
          </p:grpSp>
          <p:sp>
            <p:nvSpPr>
              <p:cNvPr id="17487" name="Text Box 109">
                <a:extLst>
                  <a:ext uri="{FF2B5EF4-FFF2-40B4-BE49-F238E27FC236}">
                    <a16:creationId xmlns:a16="http://schemas.microsoft.com/office/drawing/2014/main" id="{3BBFAD3F-647B-4919-8EDB-0561728A2315}"/>
                  </a:ext>
                </a:extLst>
              </p:cNvPr>
              <p:cNvSpPr txBox="1">
                <a:spLocks noChangeArrowheads="1"/>
              </p:cNvSpPr>
              <p:nvPr/>
            </p:nvSpPr>
            <p:spPr bwMode="auto">
              <a:xfrm>
                <a:off x="3876" y="1393"/>
                <a:ext cx="6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bg1"/>
                    </a:solidFill>
                  </a:rPr>
                  <a:t>GLUT4</a:t>
                </a:r>
                <a:endParaRPr lang="fr-FR" altLang="fr-FR" sz="2400">
                  <a:solidFill>
                    <a:schemeClr val="bg1"/>
                  </a:solidFill>
                  <a:latin typeface="Times" panose="02020603050405020304" pitchFamily="18" charset="0"/>
                </a:endParaRPr>
              </a:p>
            </p:txBody>
          </p:sp>
        </p:grpSp>
        <p:grpSp>
          <p:nvGrpSpPr>
            <p:cNvPr id="17465" name="Group 110">
              <a:extLst>
                <a:ext uri="{FF2B5EF4-FFF2-40B4-BE49-F238E27FC236}">
                  <a16:creationId xmlns:a16="http://schemas.microsoft.com/office/drawing/2014/main" id="{7224BD4C-9B79-47C4-9F48-A504799F9EF1}"/>
                </a:ext>
              </a:extLst>
            </p:cNvPr>
            <p:cNvGrpSpPr>
              <a:grpSpLocks/>
            </p:cNvGrpSpPr>
            <p:nvPr/>
          </p:nvGrpSpPr>
          <p:grpSpPr bwMode="auto">
            <a:xfrm>
              <a:off x="2308" y="144"/>
              <a:ext cx="2743" cy="1995"/>
              <a:chOff x="2308" y="144"/>
              <a:chExt cx="2743" cy="1995"/>
            </a:xfrm>
          </p:grpSpPr>
          <p:sp>
            <p:nvSpPr>
              <p:cNvPr id="17466" name="Line 111">
                <a:extLst>
                  <a:ext uri="{FF2B5EF4-FFF2-40B4-BE49-F238E27FC236}">
                    <a16:creationId xmlns:a16="http://schemas.microsoft.com/office/drawing/2014/main" id="{D50C4B1F-44C4-43CD-AA30-518A55F21164}"/>
                  </a:ext>
                </a:extLst>
              </p:cNvPr>
              <p:cNvSpPr>
                <a:spLocks noChangeShapeType="1"/>
              </p:cNvSpPr>
              <p:nvPr/>
            </p:nvSpPr>
            <p:spPr bwMode="auto">
              <a:xfrm flipH="1">
                <a:off x="2308" y="1596"/>
                <a:ext cx="378" cy="124"/>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67" name="Line 112">
                <a:extLst>
                  <a:ext uri="{FF2B5EF4-FFF2-40B4-BE49-F238E27FC236}">
                    <a16:creationId xmlns:a16="http://schemas.microsoft.com/office/drawing/2014/main" id="{27EE1187-D225-434D-A213-6C825275235F}"/>
                  </a:ext>
                </a:extLst>
              </p:cNvPr>
              <p:cNvSpPr>
                <a:spLocks noChangeShapeType="1"/>
              </p:cNvSpPr>
              <p:nvPr/>
            </p:nvSpPr>
            <p:spPr bwMode="auto">
              <a:xfrm flipH="1" flipV="1">
                <a:off x="4362" y="1721"/>
                <a:ext cx="279" cy="280"/>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68" name="Line 113">
                <a:extLst>
                  <a:ext uri="{FF2B5EF4-FFF2-40B4-BE49-F238E27FC236}">
                    <a16:creationId xmlns:a16="http://schemas.microsoft.com/office/drawing/2014/main" id="{177C2BE5-7277-4C24-B0B6-80D66B04D384}"/>
                  </a:ext>
                </a:extLst>
              </p:cNvPr>
              <p:cNvSpPr>
                <a:spLocks noChangeShapeType="1"/>
              </p:cNvSpPr>
              <p:nvPr/>
            </p:nvSpPr>
            <p:spPr bwMode="auto">
              <a:xfrm flipH="1" flipV="1">
                <a:off x="3332" y="1567"/>
                <a:ext cx="1449" cy="43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69" name="Rectangle 114">
                <a:extLst>
                  <a:ext uri="{FF2B5EF4-FFF2-40B4-BE49-F238E27FC236}">
                    <a16:creationId xmlns:a16="http://schemas.microsoft.com/office/drawing/2014/main" id="{2F6C0811-C79B-4167-BB4A-1CE03A7882F0}"/>
                  </a:ext>
                </a:extLst>
              </p:cNvPr>
              <p:cNvSpPr>
                <a:spLocks noChangeArrowheads="1"/>
              </p:cNvSpPr>
              <p:nvPr/>
            </p:nvSpPr>
            <p:spPr bwMode="auto">
              <a:xfrm>
                <a:off x="2704" y="1460"/>
                <a:ext cx="57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3399FF"/>
                    </a:solidFill>
                  </a:rPr>
                  <a:t>PDE 3B</a:t>
                </a:r>
                <a:endParaRPr lang="fr-FR" altLang="fr-FR" b="1">
                  <a:solidFill>
                    <a:srgbClr val="000000"/>
                  </a:solidFill>
                </a:endParaRPr>
              </a:p>
            </p:txBody>
          </p:sp>
          <p:sp>
            <p:nvSpPr>
              <p:cNvPr id="17470" name="Rectangle 115">
                <a:extLst>
                  <a:ext uri="{FF2B5EF4-FFF2-40B4-BE49-F238E27FC236}">
                    <a16:creationId xmlns:a16="http://schemas.microsoft.com/office/drawing/2014/main" id="{D4269DBF-9C00-4C94-B6CD-8581B29A1596}"/>
                  </a:ext>
                </a:extLst>
              </p:cNvPr>
              <p:cNvSpPr>
                <a:spLocks noChangeArrowheads="1"/>
              </p:cNvSpPr>
              <p:nvPr/>
            </p:nvSpPr>
            <p:spPr bwMode="auto">
              <a:xfrm>
                <a:off x="4414" y="144"/>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1400" b="1">
                    <a:solidFill>
                      <a:srgbClr val="3399FF"/>
                    </a:solidFill>
                  </a:rPr>
                  <a:t>IR</a:t>
                </a:r>
                <a:endParaRPr lang="fr-FR" altLang="fr-FR" sz="1400" b="1">
                  <a:solidFill>
                    <a:srgbClr val="00CEBA"/>
                  </a:solidFill>
                </a:endParaRPr>
              </a:p>
            </p:txBody>
          </p:sp>
          <p:grpSp>
            <p:nvGrpSpPr>
              <p:cNvPr id="17471" name="Group 116">
                <a:extLst>
                  <a:ext uri="{FF2B5EF4-FFF2-40B4-BE49-F238E27FC236}">
                    <a16:creationId xmlns:a16="http://schemas.microsoft.com/office/drawing/2014/main" id="{B0E92D50-4867-4F2A-86A6-B7EC7646E4A7}"/>
                  </a:ext>
                </a:extLst>
              </p:cNvPr>
              <p:cNvGrpSpPr>
                <a:grpSpLocks/>
              </p:cNvGrpSpPr>
              <p:nvPr/>
            </p:nvGrpSpPr>
            <p:grpSpPr bwMode="auto">
              <a:xfrm>
                <a:off x="4468" y="412"/>
                <a:ext cx="351" cy="760"/>
                <a:chOff x="4620" y="960"/>
                <a:chExt cx="312" cy="760"/>
              </a:xfrm>
            </p:grpSpPr>
            <p:sp>
              <p:nvSpPr>
                <p:cNvPr id="17479" name="Line 117">
                  <a:extLst>
                    <a:ext uri="{FF2B5EF4-FFF2-40B4-BE49-F238E27FC236}">
                      <a16:creationId xmlns:a16="http://schemas.microsoft.com/office/drawing/2014/main" id="{E0FD950F-31DE-465E-9AB5-9ED728C08015}"/>
                    </a:ext>
                  </a:extLst>
                </p:cNvPr>
                <p:cNvSpPr>
                  <a:spLocks noChangeShapeType="1"/>
                </p:cNvSpPr>
                <p:nvPr/>
              </p:nvSpPr>
              <p:spPr bwMode="auto">
                <a:xfrm>
                  <a:off x="4656" y="1152"/>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480" name="Line 118">
                  <a:extLst>
                    <a:ext uri="{FF2B5EF4-FFF2-40B4-BE49-F238E27FC236}">
                      <a16:creationId xmlns:a16="http://schemas.microsoft.com/office/drawing/2014/main" id="{0292D571-78BF-4F41-8F76-5E249E4DF859}"/>
                    </a:ext>
                  </a:extLst>
                </p:cNvPr>
                <p:cNvSpPr>
                  <a:spLocks noChangeShapeType="1"/>
                </p:cNvSpPr>
                <p:nvPr/>
              </p:nvSpPr>
              <p:spPr bwMode="auto">
                <a:xfrm>
                  <a:off x="4848" y="1152"/>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481" name="Line 119">
                  <a:extLst>
                    <a:ext uri="{FF2B5EF4-FFF2-40B4-BE49-F238E27FC236}">
                      <a16:creationId xmlns:a16="http://schemas.microsoft.com/office/drawing/2014/main" id="{6946F0A1-5759-4F40-AB41-3454FACC97CD}"/>
                    </a:ext>
                  </a:extLst>
                </p:cNvPr>
                <p:cNvSpPr>
                  <a:spLocks noChangeShapeType="1"/>
                </p:cNvSpPr>
                <p:nvPr/>
              </p:nvSpPr>
              <p:spPr bwMode="auto">
                <a:xfrm>
                  <a:off x="4704" y="1104"/>
                  <a:ext cx="1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17482" name="AutoShape 120">
                  <a:extLst>
                    <a:ext uri="{FF2B5EF4-FFF2-40B4-BE49-F238E27FC236}">
                      <a16:creationId xmlns:a16="http://schemas.microsoft.com/office/drawing/2014/main" id="{4007A0C1-0967-482D-B58A-C513FC3CB2E8}"/>
                    </a:ext>
                  </a:extLst>
                </p:cNvPr>
                <p:cNvSpPr>
                  <a:spLocks noChangeArrowheads="1"/>
                </p:cNvSpPr>
                <p:nvPr/>
              </p:nvSpPr>
              <p:spPr bwMode="auto">
                <a:xfrm>
                  <a:off x="4620" y="1104"/>
                  <a:ext cx="36" cy="616"/>
                </a:xfrm>
                <a:prstGeom prst="roundRect">
                  <a:avLst>
                    <a:gd name="adj" fmla="val 29995"/>
                  </a:avLst>
                </a:prstGeom>
                <a:solidFill>
                  <a:srgbClr val="3399F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83" name="AutoShape 121">
                  <a:extLst>
                    <a:ext uri="{FF2B5EF4-FFF2-40B4-BE49-F238E27FC236}">
                      <a16:creationId xmlns:a16="http://schemas.microsoft.com/office/drawing/2014/main" id="{1015BB8E-62F1-46D4-821D-DE859C64A389}"/>
                    </a:ext>
                  </a:extLst>
                </p:cNvPr>
                <p:cNvSpPr>
                  <a:spLocks noChangeArrowheads="1"/>
                </p:cNvSpPr>
                <p:nvPr/>
              </p:nvSpPr>
              <p:spPr bwMode="auto">
                <a:xfrm>
                  <a:off x="4896" y="1104"/>
                  <a:ext cx="36" cy="616"/>
                </a:xfrm>
                <a:prstGeom prst="roundRect">
                  <a:avLst>
                    <a:gd name="adj" fmla="val 29995"/>
                  </a:avLst>
                </a:prstGeom>
                <a:solidFill>
                  <a:srgbClr val="3399F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84" name="AutoShape 122">
                  <a:extLst>
                    <a:ext uri="{FF2B5EF4-FFF2-40B4-BE49-F238E27FC236}">
                      <a16:creationId xmlns:a16="http://schemas.microsoft.com/office/drawing/2014/main" id="{31E3F493-3DA3-4D01-9F54-57AE12F26209}"/>
                    </a:ext>
                  </a:extLst>
                </p:cNvPr>
                <p:cNvSpPr>
                  <a:spLocks noChangeArrowheads="1"/>
                </p:cNvSpPr>
                <p:nvPr/>
              </p:nvSpPr>
              <p:spPr bwMode="auto">
                <a:xfrm>
                  <a:off x="4704" y="960"/>
                  <a:ext cx="48" cy="240"/>
                </a:xfrm>
                <a:prstGeom prst="roundRect">
                  <a:avLst>
                    <a:gd name="adj" fmla="val 29995"/>
                  </a:avLst>
                </a:prstGeom>
                <a:solidFill>
                  <a:srgbClr val="3399F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85" name="AutoShape 123">
                  <a:extLst>
                    <a:ext uri="{FF2B5EF4-FFF2-40B4-BE49-F238E27FC236}">
                      <a16:creationId xmlns:a16="http://schemas.microsoft.com/office/drawing/2014/main" id="{0E1D1421-7263-4DB5-8131-1E3A8A6FAAC4}"/>
                    </a:ext>
                  </a:extLst>
                </p:cNvPr>
                <p:cNvSpPr>
                  <a:spLocks noChangeArrowheads="1"/>
                </p:cNvSpPr>
                <p:nvPr/>
              </p:nvSpPr>
              <p:spPr bwMode="auto">
                <a:xfrm>
                  <a:off x="4800" y="960"/>
                  <a:ext cx="48" cy="240"/>
                </a:xfrm>
                <a:prstGeom prst="roundRect">
                  <a:avLst>
                    <a:gd name="adj" fmla="val 29995"/>
                  </a:avLst>
                </a:prstGeom>
                <a:solidFill>
                  <a:srgbClr val="3399FF"/>
                </a:solidFill>
                <a:ln w="12700">
                  <a:solidFill>
                    <a:srgbClr val="00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grpSp>
          <p:sp>
            <p:nvSpPr>
              <p:cNvPr id="17472" name="Oval 124">
                <a:extLst>
                  <a:ext uri="{FF2B5EF4-FFF2-40B4-BE49-F238E27FC236}">
                    <a16:creationId xmlns:a16="http://schemas.microsoft.com/office/drawing/2014/main" id="{44E3BF0D-E7CD-41C1-A790-84B6D791DEBB}"/>
                  </a:ext>
                </a:extLst>
              </p:cNvPr>
              <p:cNvSpPr>
                <a:spLocks noChangeArrowheads="1"/>
              </p:cNvSpPr>
              <p:nvPr/>
            </p:nvSpPr>
            <p:spPr bwMode="auto">
              <a:xfrm>
                <a:off x="4399" y="1140"/>
                <a:ext cx="504" cy="288"/>
              </a:xfrm>
              <a:prstGeom prst="ellipse">
                <a:avLst/>
              </a:prstGeom>
              <a:solidFill>
                <a:srgbClr val="F8F8F8"/>
              </a:solidFill>
              <a:ln w="19050">
                <a:solidFill>
                  <a:srgbClr val="3399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73" name="Rectangle 125">
                <a:extLst>
                  <a:ext uri="{FF2B5EF4-FFF2-40B4-BE49-F238E27FC236}">
                    <a16:creationId xmlns:a16="http://schemas.microsoft.com/office/drawing/2014/main" id="{0095320C-64DC-4D50-B290-FF1D43DA7B94}"/>
                  </a:ext>
                </a:extLst>
              </p:cNvPr>
              <p:cNvSpPr>
                <a:spLocks noChangeArrowheads="1"/>
              </p:cNvSpPr>
              <p:nvPr/>
            </p:nvSpPr>
            <p:spPr bwMode="auto">
              <a:xfrm>
                <a:off x="4510" y="1174"/>
                <a:ext cx="32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3399FF"/>
                    </a:solidFill>
                  </a:rPr>
                  <a:t>IRS</a:t>
                </a:r>
                <a:endParaRPr lang="fr-FR" altLang="fr-FR" b="1"/>
              </a:p>
            </p:txBody>
          </p:sp>
          <p:sp>
            <p:nvSpPr>
              <p:cNvPr id="17474" name="Rectangle 126">
                <a:extLst>
                  <a:ext uri="{FF2B5EF4-FFF2-40B4-BE49-F238E27FC236}">
                    <a16:creationId xmlns:a16="http://schemas.microsoft.com/office/drawing/2014/main" id="{22CBEE64-7562-40EA-9B8E-48AAEE065996}"/>
                  </a:ext>
                </a:extLst>
              </p:cNvPr>
              <p:cNvSpPr>
                <a:spLocks noChangeArrowheads="1"/>
              </p:cNvSpPr>
              <p:nvPr/>
            </p:nvSpPr>
            <p:spPr bwMode="auto">
              <a:xfrm>
                <a:off x="4405" y="1428"/>
                <a:ext cx="486" cy="288"/>
              </a:xfrm>
              <a:prstGeom prst="rect">
                <a:avLst/>
              </a:prstGeom>
              <a:solidFill>
                <a:srgbClr val="F8F8F8"/>
              </a:solidFill>
              <a:ln w="19050">
                <a:solidFill>
                  <a:srgbClr val="3399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75" name="Line 127">
                <a:extLst>
                  <a:ext uri="{FF2B5EF4-FFF2-40B4-BE49-F238E27FC236}">
                    <a16:creationId xmlns:a16="http://schemas.microsoft.com/office/drawing/2014/main" id="{CE330C74-66F0-47A0-8D0A-9CADA052E491}"/>
                  </a:ext>
                </a:extLst>
              </p:cNvPr>
              <p:cNvSpPr>
                <a:spLocks noChangeShapeType="1"/>
              </p:cNvSpPr>
              <p:nvPr/>
            </p:nvSpPr>
            <p:spPr bwMode="auto">
              <a:xfrm>
                <a:off x="4675" y="1711"/>
                <a:ext cx="0" cy="192"/>
              </a:xfrm>
              <a:prstGeom prst="line">
                <a:avLst/>
              </a:prstGeom>
              <a:noFill/>
              <a:ln w="28575">
                <a:solidFill>
                  <a:srgbClr val="33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7476" name="Text Box 128">
                <a:extLst>
                  <a:ext uri="{FF2B5EF4-FFF2-40B4-BE49-F238E27FC236}">
                    <a16:creationId xmlns:a16="http://schemas.microsoft.com/office/drawing/2014/main" id="{E211A449-2DC6-4B41-A6C2-56F117191A87}"/>
                  </a:ext>
                </a:extLst>
              </p:cNvPr>
              <p:cNvSpPr txBox="1">
                <a:spLocks noChangeArrowheads="1"/>
              </p:cNvSpPr>
              <p:nvPr/>
            </p:nvSpPr>
            <p:spPr bwMode="auto">
              <a:xfrm>
                <a:off x="4425" y="1470"/>
                <a:ext cx="4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3399FF"/>
                    </a:solidFill>
                  </a:rPr>
                  <a:t>PI3-K</a:t>
                </a:r>
                <a:endParaRPr lang="fr-FR" altLang="fr-FR" sz="2400">
                  <a:latin typeface="Times" panose="02020603050405020304" pitchFamily="18" charset="0"/>
                </a:endParaRPr>
              </a:p>
            </p:txBody>
          </p:sp>
          <p:sp>
            <p:nvSpPr>
              <p:cNvPr id="17477" name="AutoShape 129">
                <a:extLst>
                  <a:ext uri="{FF2B5EF4-FFF2-40B4-BE49-F238E27FC236}">
                    <a16:creationId xmlns:a16="http://schemas.microsoft.com/office/drawing/2014/main" id="{A6F61B9C-0033-44D5-874F-6054817B59B8}"/>
                  </a:ext>
                </a:extLst>
              </p:cNvPr>
              <p:cNvSpPr>
                <a:spLocks noChangeArrowheads="1"/>
              </p:cNvSpPr>
              <p:nvPr/>
            </p:nvSpPr>
            <p:spPr bwMode="auto">
              <a:xfrm>
                <a:off x="4477" y="1899"/>
                <a:ext cx="432" cy="240"/>
              </a:xfrm>
              <a:prstGeom prst="flowChartAlternateProcess">
                <a:avLst/>
              </a:prstGeom>
              <a:solidFill>
                <a:srgbClr val="F8F8F8"/>
              </a:solidFill>
              <a:ln w="28575">
                <a:solidFill>
                  <a:srgbClr val="3399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cs-CZ"/>
              </a:p>
            </p:txBody>
          </p:sp>
          <p:sp>
            <p:nvSpPr>
              <p:cNvPr id="17478" name="Rectangle 130">
                <a:extLst>
                  <a:ext uri="{FF2B5EF4-FFF2-40B4-BE49-F238E27FC236}">
                    <a16:creationId xmlns:a16="http://schemas.microsoft.com/office/drawing/2014/main" id="{4206C932-A5EF-44B5-9C67-19133B880542}"/>
                  </a:ext>
                </a:extLst>
              </p:cNvPr>
              <p:cNvSpPr>
                <a:spLocks noChangeArrowheads="1"/>
              </p:cNvSpPr>
              <p:nvPr/>
            </p:nvSpPr>
            <p:spPr bwMode="auto">
              <a:xfrm>
                <a:off x="4511" y="1910"/>
                <a:ext cx="54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600" b="1">
                    <a:solidFill>
                      <a:srgbClr val="3399FF"/>
                    </a:solidFill>
                  </a:rPr>
                  <a:t>PKB</a:t>
                </a:r>
                <a:r>
                  <a:rPr lang="fr-FR" altLang="fr-FR" b="1">
                    <a:solidFill>
                      <a:srgbClr val="3399FF"/>
                    </a:solidFill>
                  </a:rPr>
                  <a:t>  </a:t>
                </a:r>
                <a:r>
                  <a:rPr lang="fr-FR" altLang="fr-FR" b="1">
                    <a:solidFill>
                      <a:srgbClr val="D60093"/>
                    </a:solidFill>
                  </a:rPr>
                  <a:t>    </a:t>
                </a:r>
                <a:r>
                  <a:rPr lang="fr-FR" altLang="fr-FR" b="1">
                    <a:solidFill>
                      <a:srgbClr val="006B61"/>
                    </a:solidFill>
                  </a:rPr>
                  <a:t>  </a:t>
                </a:r>
                <a:endParaRPr lang="fr-FR" altLang="fr-FR" sz="1400" b="1"/>
              </a:p>
            </p:txBody>
          </p:sp>
        </p:grpSp>
      </p:grpSp>
      <p:sp>
        <p:nvSpPr>
          <p:cNvPr id="17461" name="Text Box 131">
            <a:extLst>
              <a:ext uri="{FF2B5EF4-FFF2-40B4-BE49-F238E27FC236}">
                <a16:creationId xmlns:a16="http://schemas.microsoft.com/office/drawing/2014/main" id="{3743DCF2-83CB-41C6-A9E6-5B47D98FF9FF}"/>
              </a:ext>
            </a:extLst>
          </p:cNvPr>
          <p:cNvSpPr txBox="1">
            <a:spLocks noChangeArrowheads="1"/>
          </p:cNvSpPr>
          <p:nvPr/>
        </p:nvSpPr>
        <p:spPr bwMode="auto">
          <a:xfrm>
            <a:off x="1099345" y="115889"/>
            <a:ext cx="9993313"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20000"/>
              </a:lnSpc>
            </a:pPr>
            <a:r>
              <a:rPr lang="cs-CZ" altLang="cs-CZ" sz="2800" b="1" dirty="0">
                <a:cs typeface="Times New Roman" panose="02020603050405020304" pitchFamily="18" charset="0"/>
              </a:rPr>
              <a:t>Metabolismus mastných kyselin a glukózy ve WAT</a:t>
            </a:r>
            <a:endParaRPr lang="fr-FR" altLang="cs-CZ" sz="2800" b="1" dirty="0">
              <a:cs typeface="Times New Roman" panose="02020603050405020304" pitchFamily="18" charset="0"/>
            </a:endParaRPr>
          </a:p>
        </p:txBody>
      </p:sp>
      <p:sp>
        <p:nvSpPr>
          <p:cNvPr id="17462" name="Text Box 132">
            <a:extLst>
              <a:ext uri="{FF2B5EF4-FFF2-40B4-BE49-F238E27FC236}">
                <a16:creationId xmlns:a16="http://schemas.microsoft.com/office/drawing/2014/main" id="{F9E39191-247A-435E-BB91-0ACED35CEC3A}"/>
              </a:ext>
            </a:extLst>
          </p:cNvPr>
          <p:cNvSpPr txBox="1">
            <a:spLocks noChangeArrowheads="1"/>
          </p:cNvSpPr>
          <p:nvPr/>
        </p:nvSpPr>
        <p:spPr bwMode="auto">
          <a:xfrm>
            <a:off x="3142457"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400" b="1">
                <a:solidFill>
                  <a:schemeClr val="accent2"/>
                </a:solidFill>
              </a:rPr>
              <a:t>ATGL</a:t>
            </a:r>
            <a:endParaRPr lang="fr-FR" altLang="fr-FR" sz="1400">
              <a:latin typeface="Times" panose="02020603050405020304" pitchFamily="18" charset="0"/>
            </a:endParaRPr>
          </a:p>
        </p:txBody>
      </p:sp>
      <p:sp>
        <p:nvSpPr>
          <p:cNvPr id="133" name="Rectangle 12">
            <a:extLst>
              <a:ext uri="{FF2B5EF4-FFF2-40B4-BE49-F238E27FC236}">
                <a16:creationId xmlns:a16="http://schemas.microsoft.com/office/drawing/2014/main" id="{3D29E084-D2BB-465C-8184-A1C840130D83}"/>
              </a:ext>
            </a:extLst>
          </p:cNvPr>
          <p:cNvSpPr/>
          <p:nvPr/>
        </p:nvSpPr>
        <p:spPr>
          <a:xfrm>
            <a:off x="0" y="743375"/>
            <a:ext cx="12197079" cy="53124"/>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ácia17" id="{43703F8D-E2C7-064E-8A97-D14F04880A64}" vid="{A2C6ABD1-35F7-E349-AC15-BB7AAE84BEB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muni-sci-prezentace-16x9-cz</Template>
  <TotalTime>2015</TotalTime>
  <Words>5481</Words>
  <Application>Microsoft Office PowerPoint</Application>
  <PresentationFormat>Širokoúhlá obrazovka</PresentationFormat>
  <Paragraphs>941</Paragraphs>
  <Slides>51</Slides>
  <Notes>29</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51</vt:i4>
      </vt:variant>
    </vt:vector>
  </HeadingPairs>
  <TitlesOfParts>
    <vt:vector size="61" baseType="lpstr">
      <vt:lpstr>Arial</vt:lpstr>
      <vt:lpstr>Calibri</vt:lpstr>
      <vt:lpstr>Comic Sans MS</vt:lpstr>
      <vt:lpstr>StarSymbol</vt:lpstr>
      <vt:lpstr>Symbol</vt:lpstr>
      <vt:lpstr>Tahoma</vt:lpstr>
      <vt:lpstr>Times</vt:lpstr>
      <vt:lpstr>Times New Roman</vt:lpstr>
      <vt:lpstr>Wingdings</vt:lpstr>
      <vt:lpstr>Prezentace_MU_CZ</vt:lpstr>
      <vt:lpstr>Nutricí podmíněná onemocnění, příklady vzácných onemocnění i onemocnění komplexních, základní etiopatogeneze těchto poruch</vt:lpstr>
      <vt:lpstr>Tuková tkáň</vt:lpstr>
      <vt:lpstr>Prezentace aplikace PowerPoint</vt:lpstr>
      <vt:lpstr>Prezentace aplikace PowerPoint</vt:lpstr>
      <vt:lpstr>Adipose tissue – there is more than just pure differentiation </vt:lpstr>
      <vt:lpstr>Cellular origin of secreted molecules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Stres a řízení organismu? = Úloha tukové tkáně?</vt:lpstr>
      <vt:lpstr>Prezentace aplikace PowerPoint</vt:lpstr>
      <vt:lpstr>Prezentace aplikace PowerPoint</vt:lpstr>
      <vt:lpstr>Prezentace aplikace PowerPoint</vt:lpstr>
      <vt:lpstr>Prezentace aplikace PowerPoint</vt:lpstr>
      <vt:lpstr>Prezentace aplikace PowerPoint</vt:lpstr>
      <vt:lpstr>Stres a řízení organismu? = Co to vše znamená?</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Epigenetické mechanismy v rámci modelování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Homeostáza, alostáza, stres, vnitřní prostředí</dc:title>
  <dc:creator>Julie Dobrovolná</dc:creator>
  <cp:lastModifiedBy>Julie</cp:lastModifiedBy>
  <cp:revision>14</cp:revision>
  <cp:lastPrinted>1601-01-01T00:00:00Z</cp:lastPrinted>
  <dcterms:created xsi:type="dcterms:W3CDTF">2020-11-25T16:17:51Z</dcterms:created>
  <dcterms:modified xsi:type="dcterms:W3CDTF">2022-10-04T09:05:05Z</dcterms:modified>
</cp:coreProperties>
</file>