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handoutMasterIdLst>
    <p:handoutMasterId r:id="rId16"/>
  </p:handoutMasterIdLst>
  <p:sldIdLst>
    <p:sldId id="339" r:id="rId2"/>
    <p:sldId id="320" r:id="rId3"/>
    <p:sldId id="301" r:id="rId4"/>
    <p:sldId id="333" r:id="rId5"/>
    <p:sldId id="332" r:id="rId6"/>
    <p:sldId id="324" r:id="rId7"/>
    <p:sldId id="340" r:id="rId8"/>
    <p:sldId id="343" r:id="rId9"/>
    <p:sldId id="344" r:id="rId10"/>
    <p:sldId id="345" r:id="rId11"/>
    <p:sldId id="346" r:id="rId12"/>
    <p:sldId id="342" r:id="rId13"/>
    <p:sldId id="308" r:id="rId14"/>
    <p:sldId id="338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4" autoAdjust="0"/>
  </p:normalViewPr>
  <p:slideViewPr>
    <p:cSldViewPr>
      <p:cViewPr>
        <p:scale>
          <a:sx n="100" d="100"/>
          <a:sy n="100" d="100"/>
        </p:scale>
        <p:origin x="-1104" y="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66E0F-5B70-4019-9559-26D53646F6D0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FCCA2-3E1B-4AD5-B5AF-921C04A7038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08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145393-C10F-4D20-B0E7-5D92FEF84631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0DCBC2C-6488-4D54-8055-04BFC4420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EC28B9-527A-4C18-B3E7-2212F5074450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ED8BC3-6E21-4280-BD7D-E37575C78D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0B90BF-A945-4337-8A5C-86F991B9246F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BD05C2-D706-4920-9B99-11ADA221EB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B1E27C-18A3-4BE9-94D6-DC5E88572E21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C25683-9074-462A-98C6-7D0AE8317DE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1F86C5-3E5A-46A4-A7DE-DB6232B9CDD3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E3171AC-AA44-488D-AFD5-E9ECAF6D381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E78A2-B6FF-4C13-B3C5-645F714E0CE7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A5B35E-82C6-4B2F-AFD7-AE7B17EACE2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025BDE-1723-44F5-9D22-2FC69FABD217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76CC56-0650-4DD4-98D6-96521E77C3C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D43AF7-F45E-46CC-9B72-D73E45259FE6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1E457A-39F1-44CE-80BE-79DAA4F604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9B742D-713D-4020-912D-E6D3B051F4F5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452BC7-D40E-48FE-9A4D-A3409F63303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7B8B4C-254F-46CB-9E85-B96BDD15DB0E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9D13B37-66AB-4D39-9375-B6528985827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A30E74-C110-4546-9317-831CE9A712C2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59CB63-B0A9-4FD5-BABC-EC1DC3A93FA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ADF6DCA-546B-4A0E-A2E6-B5A707E1E8DC}" type="datetimeFigureOut">
              <a:rPr lang="cs-CZ" smtClean="0"/>
              <a:pPr/>
              <a:t>26.10.2012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EB1B2AF-A4C1-4E68-845B-03A98EAF69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552" y="1676400"/>
            <a:ext cx="7232848" cy="1828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>
                <a:effectLst/>
              </a:rPr>
              <a:t/>
            </a:r>
            <a:br>
              <a:rPr lang="cs-CZ" sz="3200" dirty="0" smtClean="0">
                <a:effectLst/>
              </a:rPr>
            </a:b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Individualization and Differentiation in Czech Primary Schools - One of the Characteristic Features of Inclusion</a:t>
            </a:r>
            <a: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effectLst/>
              </a:rPr>
              <a:t> </a:t>
            </a:r>
            <a:r>
              <a:rPr lang="cs-CZ" sz="3200" dirty="0">
                <a:effectLst/>
              </a:rPr>
              <a:t/>
            </a:r>
            <a:br>
              <a:rPr lang="cs-CZ" sz="3200" dirty="0">
                <a:effectLst/>
              </a:rPr>
            </a:br>
            <a:r>
              <a:rPr lang="en-US" sz="2000" dirty="0" smtClean="0">
                <a:effectLst/>
              </a:rPr>
              <a:t>Research</a:t>
            </a:r>
            <a:r>
              <a:rPr lang="cs-CZ" sz="2000" dirty="0" smtClean="0">
                <a:effectLst/>
              </a:rPr>
              <a:t> </a:t>
            </a:r>
            <a:r>
              <a:rPr lang="en-US" sz="2000" dirty="0" smtClean="0">
                <a:effectLst/>
              </a:rPr>
              <a:t>project</a:t>
            </a:r>
            <a:r>
              <a:rPr lang="cs-CZ" sz="2000" dirty="0" smtClean="0">
                <a:effectLst/>
              </a:rPr>
              <a:t> </a:t>
            </a:r>
            <a:r>
              <a:rPr lang="en-GB" sz="2000" i="1" dirty="0" smtClean="0">
                <a:effectLst/>
              </a:rPr>
              <a:t>Special </a:t>
            </a:r>
            <a:r>
              <a:rPr lang="en-GB" sz="2000" i="1" dirty="0">
                <a:effectLst/>
              </a:rPr>
              <a:t>Needs of Pupils in the Context of the </a:t>
            </a:r>
            <a:r>
              <a:rPr lang="en-GB" sz="2000" i="1" dirty="0" smtClean="0">
                <a:effectLst/>
              </a:rPr>
              <a:t>Framework </a:t>
            </a:r>
            <a:r>
              <a:rPr lang="en-GB" sz="2000" i="1" dirty="0">
                <a:effectLst/>
              </a:rPr>
              <a:t>Educational Programme for Basic </a:t>
            </a:r>
            <a:r>
              <a:rPr lang="en-GB" sz="2000" i="1" dirty="0" smtClean="0">
                <a:effectLst/>
              </a:rPr>
              <a:t>Education</a:t>
            </a:r>
            <a:endParaRPr lang="cs-CZ" sz="20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779912" y="4437112"/>
            <a:ext cx="4708525" cy="1751012"/>
          </a:xfrm>
        </p:spPr>
        <p:txBody>
          <a:bodyPr>
            <a:normAutofit/>
          </a:bodyPr>
          <a:lstStyle/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800" dirty="0" smtClean="0"/>
          </a:p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1800" dirty="0"/>
          </a:p>
          <a:p>
            <a:pPr marL="0" indent="0" algn="ctr">
              <a:lnSpc>
                <a:spcPct val="90000"/>
              </a:lnSpc>
              <a:buNone/>
              <a:defRPr/>
            </a:pPr>
            <a:r>
              <a:rPr lang="cs-CZ" sz="1400" dirty="0" smtClean="0">
                <a:solidFill>
                  <a:schemeClr val="accent4"/>
                </a:solidFill>
              </a:rPr>
              <a:t>Jan</a:t>
            </a:r>
            <a:r>
              <a:rPr lang="en-GB" sz="1400" dirty="0" smtClean="0">
                <a:solidFill>
                  <a:schemeClr val="accent4"/>
                </a:solidFill>
              </a:rPr>
              <a:t>a </a:t>
            </a:r>
            <a:r>
              <a:rPr lang="cs-CZ" sz="1400" dirty="0" smtClean="0">
                <a:solidFill>
                  <a:schemeClr val="accent4"/>
                </a:solidFill>
              </a:rPr>
              <a:t>Kratochvílová, Jiří</a:t>
            </a:r>
            <a:r>
              <a:rPr lang="en-GB" sz="1400" dirty="0" smtClean="0">
                <a:solidFill>
                  <a:schemeClr val="accent4"/>
                </a:solidFill>
              </a:rPr>
              <a:t> </a:t>
            </a:r>
            <a:r>
              <a:rPr lang="cs-CZ" sz="1400" dirty="0" smtClean="0">
                <a:solidFill>
                  <a:schemeClr val="accent4"/>
                </a:solidFill>
              </a:rPr>
              <a:t>Havel, </a:t>
            </a:r>
            <a:endParaRPr lang="cs-CZ" sz="1400" dirty="0" smtClean="0">
              <a:solidFill>
                <a:schemeClr val="accent4"/>
              </a:solidFill>
            </a:endParaRPr>
          </a:p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400" dirty="0" smtClean="0">
                <a:solidFill>
                  <a:schemeClr val="accent4"/>
                </a:solidFill>
              </a:rPr>
              <a:t>Department </a:t>
            </a:r>
            <a:r>
              <a:rPr lang="en-US" sz="1400" dirty="0" smtClean="0">
                <a:solidFill>
                  <a:schemeClr val="accent4"/>
                </a:solidFill>
              </a:rPr>
              <a:t>of Primary Education</a:t>
            </a:r>
          </a:p>
          <a:p>
            <a:pPr marL="0" indent="0" algn="ctr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400" dirty="0" smtClean="0">
                <a:solidFill>
                  <a:schemeClr val="accent4"/>
                </a:solidFill>
              </a:rPr>
              <a:t>Faculty of Education</a:t>
            </a:r>
            <a:r>
              <a:rPr lang="cs-CZ" sz="1400" dirty="0" smtClean="0">
                <a:solidFill>
                  <a:schemeClr val="accent4"/>
                </a:solidFill>
              </a:rPr>
              <a:t>, </a:t>
            </a:r>
            <a:r>
              <a:rPr lang="cs-CZ" sz="1400" dirty="0" smtClean="0">
                <a:solidFill>
                  <a:schemeClr val="accent4"/>
                </a:solidFill>
              </a:rPr>
              <a:t>Masaryk University</a:t>
            </a:r>
            <a:r>
              <a:rPr lang="cs-CZ" sz="1400" dirty="0">
                <a:solidFill>
                  <a:schemeClr val="accent4"/>
                </a:solidFill>
              </a:rPr>
              <a:t/>
            </a:r>
            <a:br>
              <a:rPr lang="cs-CZ" sz="1400" dirty="0">
                <a:solidFill>
                  <a:schemeClr val="accent4"/>
                </a:solidFill>
              </a:rPr>
            </a:br>
            <a:endParaRPr lang="sk-SK" sz="14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Self-evaluation and evaluation support the performance of each </a:t>
            </a:r>
            <a:r>
              <a:rPr lang="en-GB" sz="2800" dirty="0" smtClean="0"/>
              <a:t>pupil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5733256"/>
            <a:ext cx="4040188" cy="762000"/>
          </a:xfrm>
        </p:spPr>
        <p:txBody>
          <a:bodyPr/>
          <a:lstStyle/>
          <a:p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4008" y="5733256"/>
            <a:ext cx="4041775" cy="762000"/>
          </a:xfrm>
        </p:spPr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  <a:defRPr/>
            </a:pPr>
            <a:r>
              <a:rPr lang="en-GB" sz="2800" dirty="0"/>
              <a:t>For this item is characterized a really high dispersion of value between schools</a:t>
            </a:r>
            <a:r>
              <a:rPr lang="cs-CZ" sz="2800" dirty="0"/>
              <a:t>:</a:t>
            </a:r>
            <a:r>
              <a:rPr lang="en-GB" sz="2800" dirty="0"/>
              <a:t> </a:t>
            </a:r>
            <a:endParaRPr lang="cs-CZ" sz="2800" dirty="0"/>
          </a:p>
          <a:p>
            <a:pPr>
              <a:defRPr/>
            </a:pPr>
            <a:endParaRPr lang="cs-CZ" sz="2600" dirty="0" smtClean="0"/>
          </a:p>
          <a:p>
            <a:pPr>
              <a:defRPr/>
            </a:pPr>
            <a:r>
              <a:rPr lang="en-GB" sz="2600" dirty="0" smtClean="0"/>
              <a:t>Pupils </a:t>
            </a:r>
            <a:r>
              <a:rPr lang="en-GB" sz="2600" dirty="0"/>
              <a:t>regularly evaluate not only the results of their activities, but also the learning process and the causes of success or failure. </a:t>
            </a:r>
            <a:endParaRPr lang="cs-CZ" sz="2600" dirty="0" smtClean="0"/>
          </a:p>
          <a:p>
            <a:pPr>
              <a:defRPr/>
            </a:pPr>
            <a:r>
              <a:rPr lang="en-GB" sz="2600" dirty="0" smtClean="0"/>
              <a:t>Regularly </a:t>
            </a:r>
            <a:r>
              <a:rPr lang="en-GB" sz="2600" dirty="0"/>
              <a:t>used self-evaluation of pupils allows them to reflect their knowledge, skills, level of key</a:t>
            </a:r>
            <a:r>
              <a:rPr lang="cs-CZ" sz="2600" dirty="0"/>
              <a:t> </a:t>
            </a:r>
            <a:r>
              <a:rPr lang="en-GB" sz="2600" dirty="0"/>
              <a:t>competencies. </a:t>
            </a:r>
            <a:endParaRPr lang="cs-CZ" sz="2600" dirty="0" smtClean="0"/>
          </a:p>
          <a:p>
            <a:pPr>
              <a:defRPr/>
            </a:pPr>
            <a:r>
              <a:rPr lang="en-GB" sz="2600" dirty="0" smtClean="0"/>
              <a:t>At </a:t>
            </a:r>
            <a:r>
              <a:rPr lang="en-GB" sz="2600" dirty="0"/>
              <a:t>the end of group work we perform evaluations (writing - a questionnaire, or oral).</a:t>
            </a:r>
            <a:endParaRPr lang="cs-CZ" sz="2600" dirty="0"/>
          </a:p>
          <a:p>
            <a:pPr>
              <a:defRPr/>
            </a:pPr>
            <a:r>
              <a:rPr lang="en-GB" sz="2600" dirty="0"/>
              <a:t>Information books are based on weekly and monthly self-evaluation. </a:t>
            </a:r>
            <a:endParaRPr lang="cs-CZ" sz="2600" dirty="0"/>
          </a:p>
          <a:p>
            <a:pPr>
              <a:defRPr/>
            </a:pPr>
            <a:endParaRPr lang="cs-CZ" i="1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4216954"/>
          </a:xfrm>
        </p:spPr>
        <p:txBody>
          <a:bodyPr>
            <a:noAutofit/>
          </a:bodyPr>
          <a:lstStyle/>
          <a:p>
            <a:r>
              <a:rPr lang="en-US" sz="1800" dirty="0" smtClean="0"/>
              <a:t>Frequent </a:t>
            </a:r>
            <a:r>
              <a:rPr lang="en-US" sz="1800" dirty="0"/>
              <a:t>immediate feedback - motivating, but usually not specific </a:t>
            </a:r>
            <a:r>
              <a:rPr lang="en-US" sz="1800" dirty="0" smtClean="0"/>
              <a:t>enough</a:t>
            </a:r>
            <a:r>
              <a:rPr lang="cs-CZ" sz="1800" dirty="0" smtClean="0"/>
              <a:t>: </a:t>
            </a:r>
            <a:r>
              <a:rPr lang="en-US" sz="1800" dirty="0" smtClean="0"/>
              <a:t> </a:t>
            </a:r>
            <a:r>
              <a:rPr lang="en-US" sz="1800" i="1" dirty="0" smtClean="0"/>
              <a:t>great</a:t>
            </a:r>
            <a:endParaRPr lang="cs-CZ" sz="1800" i="1" dirty="0" smtClean="0"/>
          </a:p>
          <a:p>
            <a:r>
              <a:rPr lang="en-US" sz="1800" dirty="0" smtClean="0"/>
              <a:t>Teachers</a:t>
            </a:r>
            <a:r>
              <a:rPr lang="cs-CZ" sz="1800" dirty="0" smtClean="0"/>
              <a:t>  </a:t>
            </a:r>
            <a:r>
              <a:rPr lang="en-US" sz="1800" dirty="0" smtClean="0"/>
              <a:t>judge</a:t>
            </a:r>
            <a:r>
              <a:rPr lang="cs-CZ" sz="1800" dirty="0" smtClean="0"/>
              <a:t>  </a:t>
            </a:r>
            <a:r>
              <a:rPr lang="en-US" sz="1800" dirty="0" smtClean="0"/>
              <a:t>knowledge</a:t>
            </a:r>
            <a:r>
              <a:rPr lang="cs-CZ" sz="1800" dirty="0" smtClean="0"/>
              <a:t> </a:t>
            </a:r>
            <a:r>
              <a:rPr lang="en-US" sz="1800" dirty="0" smtClean="0"/>
              <a:t>mainly,</a:t>
            </a:r>
            <a:r>
              <a:rPr lang="cs-CZ" sz="1800" dirty="0" smtClean="0"/>
              <a:t> </a:t>
            </a:r>
            <a:r>
              <a:rPr lang="en-US" sz="1800" dirty="0" smtClean="0"/>
              <a:t>rarely</a:t>
            </a:r>
            <a:r>
              <a:rPr lang="cs-CZ" sz="1800" dirty="0" smtClean="0"/>
              <a:t> </a:t>
            </a:r>
            <a:r>
              <a:rPr lang="en-US" sz="1800" dirty="0" smtClean="0"/>
              <a:t>competencies or process</a:t>
            </a:r>
            <a:endParaRPr lang="cs-CZ" sz="1800" dirty="0" smtClean="0"/>
          </a:p>
          <a:p>
            <a:r>
              <a:rPr lang="en-US" sz="1800" dirty="0" smtClean="0"/>
              <a:t>The</a:t>
            </a:r>
            <a:r>
              <a:rPr lang="cs-CZ" sz="1800" dirty="0" smtClean="0"/>
              <a:t> </a:t>
            </a:r>
            <a:r>
              <a:rPr lang="en-US" sz="1800" dirty="0"/>
              <a:t>corrective function </a:t>
            </a:r>
            <a:r>
              <a:rPr lang="en-US" sz="1800" dirty="0" smtClean="0"/>
              <a:t>of</a:t>
            </a:r>
            <a:r>
              <a:rPr lang="cs-CZ" sz="1800" dirty="0" smtClean="0"/>
              <a:t> </a:t>
            </a:r>
            <a:r>
              <a:rPr lang="en-US" sz="1800" dirty="0" smtClean="0"/>
              <a:t>evaluation</a:t>
            </a:r>
            <a:r>
              <a:rPr lang="cs-CZ" sz="1800" dirty="0" smtClean="0"/>
              <a:t> </a:t>
            </a:r>
            <a:r>
              <a:rPr lang="en-US" sz="1800" dirty="0" smtClean="0"/>
              <a:t>is</a:t>
            </a:r>
            <a:r>
              <a:rPr lang="cs-CZ" sz="1800" dirty="0" smtClean="0"/>
              <a:t> </a:t>
            </a:r>
            <a:r>
              <a:rPr lang="en-US" sz="1800" dirty="0" smtClean="0"/>
              <a:t>missing</a:t>
            </a:r>
          </a:p>
          <a:p>
            <a:r>
              <a:rPr lang="en-US" sz="1800" dirty="0" smtClean="0"/>
              <a:t>Self-assessment</a:t>
            </a:r>
            <a:r>
              <a:rPr lang="cs-CZ" sz="1800" dirty="0" smtClean="0"/>
              <a:t> </a:t>
            </a:r>
            <a:r>
              <a:rPr lang="en-US" sz="1800" dirty="0" smtClean="0"/>
              <a:t>is </a:t>
            </a:r>
            <a:r>
              <a:rPr lang="en-US" sz="1800" dirty="0"/>
              <a:t>implemented more as </a:t>
            </a:r>
            <a:r>
              <a:rPr lang="en-US" sz="1800" dirty="0" smtClean="0"/>
              <a:t>summative</a:t>
            </a:r>
            <a:endParaRPr lang="cs-CZ" sz="1800" dirty="0" smtClean="0"/>
          </a:p>
          <a:p>
            <a:r>
              <a:rPr lang="en-US" sz="1800" dirty="0" smtClean="0"/>
              <a:t>Working </a:t>
            </a:r>
            <a:r>
              <a:rPr lang="en-US" sz="1800" dirty="0"/>
              <a:t>with the evaluation criteria is </a:t>
            </a:r>
            <a:r>
              <a:rPr lang="en-US" sz="1800" dirty="0" smtClean="0"/>
              <a:t>exceptional</a:t>
            </a:r>
            <a:endParaRPr lang="cs-CZ" sz="1800" dirty="0"/>
          </a:p>
          <a:p>
            <a:r>
              <a:rPr lang="en-US" sz="1800" dirty="0" smtClean="0"/>
              <a:t>Prevails the summative</a:t>
            </a:r>
            <a:r>
              <a:rPr lang="cs-CZ" sz="1800" dirty="0" smtClean="0"/>
              <a:t> </a:t>
            </a:r>
            <a:r>
              <a:rPr lang="en-US" sz="1800" dirty="0" smtClean="0"/>
              <a:t>assessment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2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The access to homework contributes to learning of all </a:t>
            </a:r>
            <a:r>
              <a:rPr lang="en-GB" sz="2800" dirty="0" smtClean="0"/>
              <a:t>pupils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5733256"/>
            <a:ext cx="4040188" cy="762000"/>
          </a:xfrm>
        </p:spPr>
        <p:txBody>
          <a:bodyPr/>
          <a:lstStyle/>
          <a:p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4008" y="5733256"/>
            <a:ext cx="4041775" cy="762000"/>
          </a:xfrm>
        </p:spPr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100" dirty="0" smtClean="0"/>
              <a:t>Generally</a:t>
            </a:r>
            <a:r>
              <a:rPr lang="cs-CZ" sz="2100" dirty="0" smtClean="0"/>
              <a:t> </a:t>
            </a:r>
            <a:r>
              <a:rPr lang="en-US" sz="2100" dirty="0"/>
              <a:t>teachers</a:t>
            </a:r>
            <a:r>
              <a:rPr lang="cs-CZ" sz="2100" dirty="0"/>
              <a:t> </a:t>
            </a:r>
            <a:r>
              <a:rPr lang="en-US" sz="2100" dirty="0"/>
              <a:t>don`t</a:t>
            </a:r>
            <a:r>
              <a:rPr lang="cs-CZ" sz="2100" dirty="0"/>
              <a:t> make </a:t>
            </a:r>
            <a:r>
              <a:rPr lang="en-GB" sz="2100" dirty="0"/>
              <a:t>differentiation and individualization </a:t>
            </a:r>
            <a:r>
              <a:rPr lang="en-GB" sz="2100" dirty="0" smtClean="0"/>
              <a:t>of</a:t>
            </a:r>
            <a:r>
              <a:rPr lang="cs-CZ" sz="2100" dirty="0" smtClean="0"/>
              <a:t> </a:t>
            </a:r>
            <a:r>
              <a:rPr lang="en-GB" sz="2100" dirty="0" smtClean="0"/>
              <a:t>homework</a:t>
            </a:r>
            <a:r>
              <a:rPr lang="cs-CZ" sz="2100" dirty="0"/>
              <a:t>s</a:t>
            </a:r>
            <a:r>
              <a:rPr lang="en-GB" sz="2100" dirty="0"/>
              <a:t>. An example of a good argument is</a:t>
            </a:r>
            <a:r>
              <a:rPr lang="en-GB" sz="2100" dirty="0" smtClean="0"/>
              <a:t>:</a:t>
            </a:r>
            <a:endParaRPr lang="cs-CZ" sz="2100" dirty="0" smtClean="0"/>
          </a:p>
          <a:p>
            <a:pPr marL="109728" indent="0">
              <a:buNone/>
            </a:pPr>
            <a:endParaRPr lang="cs-CZ" sz="2100" dirty="0"/>
          </a:p>
          <a:p>
            <a:pPr>
              <a:defRPr/>
            </a:pPr>
            <a:r>
              <a:rPr lang="cs-CZ" sz="2100" i="1" dirty="0"/>
              <a:t>W</a:t>
            </a:r>
            <a:r>
              <a:rPr lang="en-GB" sz="2100" i="1" dirty="0"/>
              <a:t>e differentiate homework, enter optional tasks, use the class library, internet classroom.  </a:t>
            </a:r>
          </a:p>
          <a:p>
            <a:pPr>
              <a:defRPr/>
            </a:pPr>
            <a:r>
              <a:rPr lang="en-GB" sz="2100" i="1" dirty="0"/>
              <a:t>Some tasks are awarded on a voluntary basis; sometimes pupils have the opportunity of their choice</a:t>
            </a:r>
            <a:endParaRPr lang="en-GB" sz="2100" dirty="0"/>
          </a:p>
          <a:p>
            <a:pPr>
              <a:defRPr/>
            </a:pPr>
            <a:endParaRPr lang="cs-CZ" i="1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Mostly</a:t>
            </a:r>
            <a:r>
              <a:rPr lang="cs-CZ" sz="1800" dirty="0" smtClean="0"/>
              <a:t> </a:t>
            </a:r>
            <a:r>
              <a:rPr lang="en-US" sz="1800" dirty="0" smtClean="0"/>
              <a:t>prevail</a:t>
            </a:r>
            <a:r>
              <a:rPr lang="cs-CZ" sz="1800" dirty="0" smtClean="0"/>
              <a:t> </a:t>
            </a:r>
            <a:r>
              <a:rPr lang="en-US" sz="1800" dirty="0" smtClean="0"/>
              <a:t>collective </a:t>
            </a:r>
            <a:r>
              <a:rPr lang="en-US" sz="1800" dirty="0"/>
              <a:t>tasks in which students </a:t>
            </a:r>
            <a:r>
              <a:rPr lang="en-US" sz="1800" dirty="0" smtClean="0"/>
              <a:t>didn´t</a:t>
            </a:r>
            <a:r>
              <a:rPr lang="cs-CZ" sz="1800" dirty="0" smtClean="0"/>
              <a:t> </a:t>
            </a:r>
            <a:r>
              <a:rPr lang="en-US" sz="1800" dirty="0" smtClean="0"/>
              <a:t>have</a:t>
            </a:r>
            <a:r>
              <a:rPr lang="cs-CZ" sz="1800" dirty="0" smtClean="0"/>
              <a:t> </a:t>
            </a:r>
            <a:r>
              <a:rPr lang="en-US" sz="1800" dirty="0" smtClean="0"/>
              <a:t>the </a:t>
            </a:r>
            <a:r>
              <a:rPr lang="en-US" sz="1800" dirty="0"/>
              <a:t>choice </a:t>
            </a:r>
            <a:r>
              <a:rPr lang="en-US" sz="1800" dirty="0" smtClean="0"/>
              <a:t>of</a:t>
            </a:r>
            <a:r>
              <a:rPr lang="cs-CZ" sz="1800" dirty="0" smtClean="0"/>
              <a:t> </a:t>
            </a:r>
            <a:r>
              <a:rPr lang="en-US" sz="1800" dirty="0" smtClean="0"/>
              <a:t>task</a:t>
            </a:r>
            <a:r>
              <a:rPr lang="cs-CZ" sz="1800" dirty="0" smtClean="0"/>
              <a:t> </a:t>
            </a:r>
            <a:r>
              <a:rPr lang="en-US" sz="1800" dirty="0" smtClean="0"/>
              <a:t> </a:t>
            </a:r>
            <a:r>
              <a:rPr lang="en-US" sz="1800" dirty="0"/>
              <a:t>or </a:t>
            </a:r>
            <a:r>
              <a:rPr lang="en-US" sz="1800" dirty="0" smtClean="0"/>
              <a:t>cooperation</a:t>
            </a:r>
            <a:endParaRPr lang="cs-CZ" sz="1800" dirty="0" smtClean="0"/>
          </a:p>
          <a:p>
            <a:r>
              <a:rPr lang="en-US" sz="1800" dirty="0" smtClean="0"/>
              <a:t>Typically</a:t>
            </a:r>
            <a:r>
              <a:rPr lang="cs-CZ" sz="1800" dirty="0" smtClean="0"/>
              <a:t> </a:t>
            </a:r>
            <a:r>
              <a:rPr lang="en-US" sz="1800" dirty="0" smtClean="0"/>
              <a:t>it</a:t>
            </a:r>
            <a:r>
              <a:rPr lang="cs-CZ" sz="1800" dirty="0" smtClean="0"/>
              <a:t> </a:t>
            </a:r>
            <a:r>
              <a:rPr lang="en-US" sz="1800" dirty="0" smtClean="0"/>
              <a:t>was </a:t>
            </a:r>
            <a:r>
              <a:rPr lang="en-US" sz="1800" dirty="0"/>
              <a:t>a task specified from a textbook or </a:t>
            </a:r>
            <a:r>
              <a:rPr lang="en-US" sz="1800" dirty="0" smtClean="0"/>
              <a:t>workbook</a:t>
            </a:r>
            <a:endParaRPr lang="cs-CZ" sz="1800" dirty="0" smtClean="0"/>
          </a:p>
          <a:p>
            <a:r>
              <a:rPr lang="en-US" sz="1800" dirty="0" smtClean="0"/>
              <a:t>Homework</a:t>
            </a:r>
            <a:r>
              <a:rPr lang="cs-CZ" sz="1800" dirty="0" smtClean="0"/>
              <a:t> </a:t>
            </a:r>
            <a:r>
              <a:rPr lang="en-US" sz="1800" dirty="0" smtClean="0"/>
              <a:t>with</a:t>
            </a:r>
            <a:r>
              <a:rPr lang="cs-CZ" sz="1800" dirty="0" smtClean="0"/>
              <a:t> </a:t>
            </a:r>
            <a:r>
              <a:rPr lang="en-US" sz="1800" dirty="0" smtClean="0"/>
              <a:t>aim</a:t>
            </a:r>
            <a:r>
              <a:rPr lang="cs-CZ" sz="1800" dirty="0" smtClean="0"/>
              <a:t> to </a:t>
            </a:r>
            <a:r>
              <a:rPr lang="en-US" sz="1800" dirty="0" smtClean="0"/>
              <a:t>practice</a:t>
            </a:r>
            <a:r>
              <a:rPr lang="cs-CZ" sz="1800" dirty="0" smtClean="0"/>
              <a:t> </a:t>
            </a:r>
            <a:r>
              <a:rPr lang="en-US" sz="1800" dirty="0" smtClean="0"/>
              <a:t>curriculum</a:t>
            </a:r>
            <a:endParaRPr lang="cs-CZ" sz="1800" dirty="0" smtClean="0"/>
          </a:p>
          <a:p>
            <a:r>
              <a:rPr lang="en-US" sz="1800" dirty="0" smtClean="0"/>
              <a:t>Rarely </a:t>
            </a:r>
            <a:r>
              <a:rPr lang="en-US" sz="1800" dirty="0"/>
              <a:t>acquire new </a:t>
            </a:r>
            <a:r>
              <a:rPr lang="en-US" sz="1800" dirty="0" smtClean="0"/>
              <a:t>information</a:t>
            </a:r>
            <a:endParaRPr lang="cs-CZ" sz="1800" dirty="0" smtClean="0"/>
          </a:p>
          <a:p>
            <a:pPr marL="109728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8896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600" dirty="0">
                <a:effectLst/>
              </a:rPr>
              <a:t>Education respects the diversity of pupils</a:t>
            </a:r>
            <a:r>
              <a:rPr lang="cs-CZ" dirty="0">
                <a:effectLst/>
              </a:rPr>
              <a:t/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en-GB" dirty="0"/>
              <a:t>Despite the high average 6, it is clear that the arguments on this item was often general or did not apply to a given indicator. </a:t>
            </a:r>
            <a:endParaRPr lang="cs-CZ" dirty="0" smtClean="0"/>
          </a:p>
          <a:p>
            <a:pPr marL="109728" indent="0">
              <a:buNone/>
            </a:pPr>
            <a:r>
              <a:rPr lang="en-GB" dirty="0" smtClean="0"/>
              <a:t>More </a:t>
            </a:r>
            <a:r>
              <a:rPr lang="en-GB" dirty="0"/>
              <a:t>specific statements </a:t>
            </a:r>
            <a:endParaRPr lang="cs-CZ" dirty="0" smtClean="0"/>
          </a:p>
          <a:p>
            <a:r>
              <a:rPr lang="en-US" i="1" dirty="0" smtClean="0"/>
              <a:t>Lessons</a:t>
            </a:r>
            <a:r>
              <a:rPr lang="en-GB" i="1" dirty="0" smtClean="0"/>
              <a:t> </a:t>
            </a:r>
            <a:r>
              <a:rPr lang="en-GB" i="1" dirty="0"/>
              <a:t>include activities that can be done individually, in pairs, groups and with the whole </a:t>
            </a:r>
            <a:r>
              <a:rPr lang="en-GB" i="1" dirty="0" smtClean="0"/>
              <a:t>class</a:t>
            </a:r>
            <a:endParaRPr lang="cs-CZ" dirty="0" smtClean="0"/>
          </a:p>
          <a:p>
            <a:r>
              <a:rPr lang="cs-CZ" i="1" dirty="0" smtClean="0"/>
              <a:t>T</a:t>
            </a:r>
            <a:r>
              <a:rPr lang="en-GB" i="1" dirty="0" smtClean="0"/>
              <a:t>here </a:t>
            </a:r>
            <a:r>
              <a:rPr lang="en-GB" i="1" dirty="0"/>
              <a:t>are various activities including discussion, interpretation, writing, drawing, problem solving, using of library, audio-visual technology, practical activities and information </a:t>
            </a:r>
            <a:r>
              <a:rPr lang="en-GB" i="1" dirty="0" smtClean="0"/>
              <a:t>technology</a:t>
            </a:r>
            <a:endParaRPr lang="cs-CZ" i="1" dirty="0" smtClean="0"/>
          </a:p>
          <a:p>
            <a:r>
              <a:rPr lang="cs-CZ" dirty="0" smtClean="0"/>
              <a:t>A</a:t>
            </a:r>
            <a:r>
              <a:rPr lang="en-GB" dirty="0" smtClean="0"/>
              <a:t>n </a:t>
            </a:r>
            <a:r>
              <a:rPr lang="en-GB" dirty="0"/>
              <a:t>important attribute is </a:t>
            </a:r>
            <a:r>
              <a:rPr lang="en-GB" b="1" dirty="0"/>
              <a:t>the choice</a:t>
            </a:r>
            <a:r>
              <a:rPr lang="en-GB" dirty="0"/>
              <a:t> (order of tasks, individually, in groups, use of tools and techniques), </a:t>
            </a:r>
            <a:r>
              <a:rPr lang="en-GB" b="1" dirty="0"/>
              <a:t>consideration of the individual pace of students</a:t>
            </a:r>
            <a:endParaRPr lang="cs-CZ" i="1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300" dirty="0" smtClean="0"/>
              <a:t>Teacher</a:t>
            </a:r>
            <a:r>
              <a:rPr lang="cs-CZ" sz="2300" dirty="0" smtClean="0"/>
              <a:t>s </a:t>
            </a:r>
            <a:r>
              <a:rPr lang="en-US" sz="2300" dirty="0" smtClean="0"/>
              <a:t>often</a:t>
            </a:r>
            <a:r>
              <a:rPr lang="cs-CZ" sz="2300" dirty="0" smtClean="0"/>
              <a:t> </a:t>
            </a:r>
            <a:r>
              <a:rPr lang="cs-CZ" sz="2300" dirty="0" smtClean="0"/>
              <a:t>transfer </a:t>
            </a:r>
            <a:r>
              <a:rPr lang="en-US" sz="2300" dirty="0" smtClean="0"/>
              <a:t>knowledge </a:t>
            </a:r>
            <a:endParaRPr lang="cs-CZ" sz="2300" dirty="0" smtClean="0"/>
          </a:p>
          <a:p>
            <a:r>
              <a:rPr lang="en-US" sz="2300" dirty="0" smtClean="0"/>
              <a:t>They</a:t>
            </a:r>
            <a:r>
              <a:rPr lang="cs-CZ" sz="2300" dirty="0" smtClean="0"/>
              <a:t> </a:t>
            </a:r>
            <a:r>
              <a:rPr lang="en-US" sz="2300" dirty="0" smtClean="0"/>
              <a:t>frequently </a:t>
            </a:r>
            <a:r>
              <a:rPr lang="en-US" sz="2300" dirty="0" smtClean="0"/>
              <a:t>connect </a:t>
            </a:r>
            <a:r>
              <a:rPr lang="en-US" sz="2300" dirty="0"/>
              <a:t>the school with </a:t>
            </a:r>
            <a:r>
              <a:rPr lang="en-US" sz="2300" dirty="0" smtClean="0"/>
              <a:t>life</a:t>
            </a:r>
            <a:r>
              <a:rPr lang="cs-CZ" sz="2300" dirty="0" smtClean="0"/>
              <a:t> (</a:t>
            </a:r>
            <a:r>
              <a:rPr lang="en-US" sz="2300" dirty="0" smtClean="0"/>
              <a:t>theory – practice</a:t>
            </a:r>
            <a:r>
              <a:rPr lang="cs-CZ" sz="2300" dirty="0" smtClean="0"/>
              <a:t>)</a:t>
            </a:r>
          </a:p>
          <a:p>
            <a:r>
              <a:rPr lang="en-US" sz="2300" dirty="0" smtClean="0"/>
              <a:t>Respecting</a:t>
            </a:r>
            <a:r>
              <a:rPr lang="cs-CZ" sz="2300" dirty="0" smtClean="0"/>
              <a:t> </a:t>
            </a:r>
            <a:r>
              <a:rPr lang="en-US" sz="2300" dirty="0" smtClean="0"/>
              <a:t>of</a:t>
            </a:r>
            <a:r>
              <a:rPr lang="cs-CZ" sz="2300" dirty="0" smtClean="0"/>
              <a:t> </a:t>
            </a:r>
            <a:r>
              <a:rPr lang="en-US" sz="2300" dirty="0" smtClean="0"/>
              <a:t>individual </a:t>
            </a:r>
            <a:r>
              <a:rPr lang="cs-CZ" sz="2300" dirty="0" smtClean="0"/>
              <a:t>pace</a:t>
            </a:r>
          </a:p>
          <a:p>
            <a:r>
              <a:rPr lang="en-US" sz="2300" dirty="0" smtClean="0"/>
              <a:t>V</a:t>
            </a:r>
            <a:r>
              <a:rPr lang="en-US" sz="2300" dirty="0" smtClean="0"/>
              <a:t>arious </a:t>
            </a:r>
            <a:r>
              <a:rPr lang="en-US" sz="2300" dirty="0"/>
              <a:t>activities: writing, reading, drawing, problem solving, use of libraries, computers, practical </a:t>
            </a:r>
            <a:r>
              <a:rPr lang="en-US" sz="2300" dirty="0" smtClean="0"/>
              <a:t>activities</a:t>
            </a:r>
            <a:endParaRPr lang="cs-CZ" sz="2300" dirty="0" smtClean="0"/>
          </a:p>
          <a:p>
            <a:r>
              <a:rPr lang="en-US" sz="2300" dirty="0" smtClean="0"/>
              <a:t>Less </a:t>
            </a:r>
            <a:r>
              <a:rPr lang="en-US" sz="2300" dirty="0"/>
              <a:t>experiments, but more mutual peer </a:t>
            </a:r>
            <a:r>
              <a:rPr lang="en-US" sz="2300" dirty="0" smtClean="0"/>
              <a:t>learning</a:t>
            </a:r>
            <a:endParaRPr lang="cs-CZ" sz="2300" dirty="0" smtClean="0"/>
          </a:p>
          <a:p>
            <a:r>
              <a:rPr lang="en-US" sz="2300" dirty="0" smtClean="0"/>
              <a:t>Unique </a:t>
            </a:r>
            <a:r>
              <a:rPr lang="en-US" sz="2300" dirty="0"/>
              <a:t>leadership on the various records </a:t>
            </a:r>
            <a:r>
              <a:rPr lang="en-US" sz="2300" dirty="0" smtClean="0"/>
              <a:t>of</a:t>
            </a:r>
            <a:r>
              <a:rPr lang="cs-CZ" sz="2300" dirty="0" smtClean="0"/>
              <a:t> </a:t>
            </a:r>
            <a:r>
              <a:rPr lang="en-US" sz="2300" dirty="0" smtClean="0"/>
              <a:t>work</a:t>
            </a:r>
            <a:r>
              <a:rPr lang="cs-CZ" sz="2300" dirty="0" smtClean="0"/>
              <a:t>, </a:t>
            </a:r>
            <a:r>
              <a:rPr lang="en-US" sz="2300" dirty="0" err="1" smtClean="0"/>
              <a:t>oftenly</a:t>
            </a:r>
            <a:r>
              <a:rPr lang="cs-CZ" sz="2300" dirty="0" smtClean="0"/>
              <a:t> </a:t>
            </a:r>
            <a:r>
              <a:rPr lang="en-US" sz="2300" dirty="0" smtClean="0"/>
              <a:t>worksheets</a:t>
            </a:r>
            <a:endParaRPr lang="cs-CZ" sz="23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5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buNone/>
            </a:pPr>
            <a:endParaRPr lang="cs-CZ" sz="2000" dirty="0" smtClean="0"/>
          </a:p>
          <a:p>
            <a:pPr marL="609600" lvl="0" indent="-609600">
              <a:lnSpc>
                <a:spcPct val="90000"/>
              </a:lnSpc>
            </a:pPr>
            <a:r>
              <a:rPr lang="en-GB" sz="2000" dirty="0" smtClean="0"/>
              <a:t>Teams of teachers for their argumentation often used the irrelevant answers that were too wide, general and unspecified or did not respond to the question</a:t>
            </a:r>
            <a:r>
              <a:rPr lang="cs-CZ" sz="2000" dirty="0"/>
              <a:t> </a:t>
            </a:r>
            <a:r>
              <a:rPr lang="cs-CZ" sz="2000" dirty="0" smtClean="0"/>
              <a:t>and to </a:t>
            </a:r>
            <a:r>
              <a:rPr lang="en-US" sz="2000" dirty="0" smtClean="0"/>
              <a:t>the results of observation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pPr marL="609600" lvl="0" indent="-609600">
              <a:lnSpc>
                <a:spcPct val="90000"/>
              </a:lnSpc>
            </a:pPr>
            <a:endParaRPr lang="cs-CZ" sz="2000" dirty="0" smtClean="0"/>
          </a:p>
          <a:p>
            <a:pPr marL="609600" lvl="0" indent="-609600">
              <a:lnSpc>
                <a:spcPct val="90000"/>
              </a:lnSpc>
            </a:pPr>
            <a:r>
              <a:rPr lang="en-GB" sz="2000" dirty="0" smtClean="0"/>
              <a:t>One </a:t>
            </a:r>
            <a:r>
              <a:rPr lang="en-GB" sz="2000" dirty="0" smtClean="0"/>
              <a:t>school was significantly different by its specific and factual argumentation. This school also excelled in the content analysis of the school curriculum.</a:t>
            </a:r>
            <a:endParaRPr lang="cs-CZ" sz="2000" dirty="0" smtClean="0"/>
          </a:p>
          <a:p>
            <a:pPr marL="0" lvl="0" indent="0">
              <a:lnSpc>
                <a:spcPct val="90000"/>
              </a:lnSpc>
              <a:buNone/>
            </a:pPr>
            <a:endParaRPr lang="cs-CZ" sz="2000" dirty="0" smtClean="0"/>
          </a:p>
          <a:p>
            <a:pPr marL="609600" lvl="0" indent="-609600">
              <a:lnSpc>
                <a:spcPct val="90000"/>
              </a:lnSpc>
            </a:pPr>
            <a:r>
              <a:rPr lang="cs-CZ" sz="2000" dirty="0" smtClean="0"/>
              <a:t>Most </a:t>
            </a:r>
            <a:r>
              <a:rPr lang="en-US" sz="2000" dirty="0" smtClean="0"/>
              <a:t>schools </a:t>
            </a:r>
            <a:r>
              <a:rPr lang="en-US" sz="2000" dirty="0"/>
              <a:t>are on the way to </a:t>
            </a:r>
            <a:r>
              <a:rPr lang="en-US" sz="2000" dirty="0" smtClean="0"/>
              <a:t>individualization </a:t>
            </a:r>
            <a:r>
              <a:rPr lang="cs-CZ" sz="2000" dirty="0" smtClean="0"/>
              <a:t>and </a:t>
            </a:r>
            <a:r>
              <a:rPr lang="en-US" sz="2000" dirty="0" smtClean="0"/>
              <a:t>differentiation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pPr marL="609600" lvl="0" indent="-609600">
              <a:lnSpc>
                <a:spcPct val="90000"/>
              </a:lnSpc>
            </a:pPr>
            <a:endParaRPr lang="cs-CZ" sz="2000" dirty="0" smtClean="0"/>
          </a:p>
          <a:p>
            <a:pPr marL="609600" lvl="0" indent="-609600">
              <a:lnSpc>
                <a:spcPct val="90000"/>
              </a:lnSpc>
            </a:pPr>
            <a:endParaRPr lang="cs-CZ" sz="2400" dirty="0"/>
          </a:p>
          <a:p>
            <a:pPr marL="609600" indent="-609600">
              <a:lnSpc>
                <a:spcPct val="90000"/>
              </a:lnSpc>
            </a:pPr>
            <a:endParaRPr lang="cs-CZ" sz="2400" dirty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Conclusions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20713"/>
            <a:ext cx="8229600" cy="547528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pPr>
              <a:buFont typeface="Wingdings" pitchFamily="2" charset="2"/>
              <a:buNone/>
            </a:pPr>
            <a:endParaRPr lang="cs-CZ" sz="3200" dirty="0" smtClean="0"/>
          </a:p>
          <a:p>
            <a:pPr>
              <a:buFont typeface="Wingdings" pitchFamily="2" charset="2"/>
              <a:buNone/>
            </a:pPr>
            <a:r>
              <a:rPr lang="en-US" sz="3200" dirty="0" smtClean="0"/>
              <a:t>Thank</a:t>
            </a:r>
            <a:r>
              <a:rPr lang="cs-CZ" sz="3200" dirty="0" smtClean="0"/>
              <a:t> </a:t>
            </a:r>
            <a:r>
              <a:rPr lang="en-US" sz="3200" dirty="0" smtClean="0"/>
              <a:t>you for your attention</a:t>
            </a:r>
            <a:r>
              <a:rPr lang="cs-CZ" sz="3200" dirty="0" smtClean="0"/>
              <a:t>!</a:t>
            </a:r>
            <a:endParaRPr lang="en-US" sz="3200" dirty="0" smtClean="0"/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endParaRPr lang="cs-CZ" sz="2400" dirty="0" smtClean="0"/>
          </a:p>
          <a:p>
            <a:pPr>
              <a:buFont typeface="Wingdings" pitchFamily="2" charset="2"/>
              <a:buNone/>
            </a:pPr>
            <a:endParaRPr lang="cs-CZ" sz="1200" dirty="0"/>
          </a:p>
          <a:p>
            <a:pPr algn="r">
              <a:buNone/>
            </a:pPr>
            <a:r>
              <a:rPr lang="en-US" sz="2000" dirty="0" smtClean="0">
                <a:solidFill>
                  <a:schemeClr val="accent4"/>
                </a:solidFill>
              </a:rPr>
              <a:t>Brussels</a:t>
            </a:r>
            <a:r>
              <a:rPr lang="cs-CZ" sz="2000" dirty="0" smtClean="0">
                <a:solidFill>
                  <a:schemeClr val="accent4"/>
                </a:solidFill>
              </a:rPr>
              <a:t>, WCLTA</a:t>
            </a:r>
            <a:endParaRPr lang="en-US" sz="2000" dirty="0" smtClean="0">
              <a:solidFill>
                <a:schemeClr val="accent4"/>
              </a:solidFill>
            </a:endParaRPr>
          </a:p>
          <a:p>
            <a:pPr algn="r">
              <a:buNone/>
            </a:pPr>
            <a:r>
              <a:rPr lang="sk-SK" sz="2000" dirty="0" smtClean="0">
                <a:solidFill>
                  <a:schemeClr val="accent4"/>
                </a:solidFill>
              </a:rPr>
              <a:t>22</a:t>
            </a:r>
            <a:r>
              <a:rPr lang="sk-SK" sz="2000" dirty="0" smtClean="0">
                <a:solidFill>
                  <a:schemeClr val="accent4"/>
                </a:solidFill>
              </a:rPr>
              <a:t>.–25</a:t>
            </a:r>
            <a:r>
              <a:rPr lang="sk-SK" sz="2000" dirty="0" smtClean="0">
                <a:solidFill>
                  <a:schemeClr val="accent4"/>
                </a:solidFill>
              </a:rPr>
              <a:t>. 10</a:t>
            </a:r>
            <a:r>
              <a:rPr lang="sk-SK" sz="2000" dirty="0" smtClean="0">
                <a:solidFill>
                  <a:schemeClr val="accent4"/>
                </a:solidFill>
              </a:rPr>
              <a:t>. 2012</a:t>
            </a:r>
            <a:endParaRPr lang="sk-SK" sz="2000" dirty="0">
              <a:solidFill>
                <a:schemeClr val="accent4"/>
              </a:solidFill>
            </a:endParaRPr>
          </a:p>
          <a:p>
            <a:pPr algn="r">
              <a:buFont typeface="Wingdings" pitchFamily="2" charset="2"/>
              <a:buNone/>
            </a:pPr>
            <a:endParaRPr lang="cs-CZ" dirty="0" smtClean="0"/>
          </a:p>
        </p:txBody>
      </p:sp>
      <p:pic>
        <p:nvPicPr>
          <p:cNvPr id="89090" name="Picture 8" descr="MCj0230402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18188" y="549275"/>
            <a:ext cx="2686050" cy="305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01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347"/>
            <a:ext cx="6828432" cy="7083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00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Key issues: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sz="2400" dirty="0"/>
          </a:p>
          <a:p>
            <a:r>
              <a:rPr lang="en-GB" sz="2000" dirty="0" smtClean="0"/>
              <a:t>How </a:t>
            </a:r>
            <a:r>
              <a:rPr lang="en-GB" sz="2000" dirty="0"/>
              <a:t>do teachers evaluate the level of </a:t>
            </a:r>
            <a:r>
              <a:rPr lang="en-US" sz="2000" dirty="0"/>
              <a:t>individualization and </a:t>
            </a:r>
            <a:r>
              <a:rPr lang="en-US" sz="2000" dirty="0" smtClean="0"/>
              <a:t>differentiation</a:t>
            </a:r>
            <a:r>
              <a:rPr lang="en-GB" sz="2000" dirty="0" smtClean="0"/>
              <a:t>? </a:t>
            </a:r>
            <a:r>
              <a:rPr lang="en-GB" sz="2000" dirty="0"/>
              <a:t>(Quantitative approach)</a:t>
            </a:r>
            <a:endParaRPr lang="cs-CZ" sz="2000" dirty="0"/>
          </a:p>
          <a:p>
            <a:r>
              <a:rPr lang="en-GB" sz="2000" dirty="0" smtClean="0"/>
              <a:t>What </a:t>
            </a:r>
            <a:r>
              <a:rPr lang="en-GB" sz="2000" dirty="0"/>
              <a:t>arguments do teachers choose for </a:t>
            </a:r>
            <a:r>
              <a:rPr lang="en-US" sz="2000" dirty="0" smtClean="0"/>
              <a:t>advocacy</a:t>
            </a:r>
            <a:r>
              <a:rPr lang="en-GB" sz="2000" dirty="0" smtClean="0"/>
              <a:t> </a:t>
            </a:r>
            <a:r>
              <a:rPr lang="en-GB" sz="2000" dirty="0"/>
              <a:t>of their evaluation? (Qualitative approach).</a:t>
            </a:r>
            <a:endParaRPr lang="cs-CZ" sz="2000" dirty="0"/>
          </a:p>
          <a:p>
            <a:r>
              <a:rPr lang="en-GB" sz="2000" dirty="0" smtClean="0"/>
              <a:t>What </a:t>
            </a:r>
            <a:r>
              <a:rPr lang="en-GB" sz="2000" dirty="0"/>
              <a:t>arguments do teachers use for improving the situation? (Qualitative approach</a:t>
            </a:r>
            <a:r>
              <a:rPr lang="en-GB" sz="2000" dirty="0" smtClean="0"/>
              <a:t>)</a:t>
            </a:r>
            <a:endParaRPr lang="cs-CZ" sz="2000" dirty="0" smtClean="0"/>
          </a:p>
          <a:p>
            <a:r>
              <a:rPr lang="en-US" sz="2000" dirty="0" smtClean="0"/>
              <a:t>How</a:t>
            </a:r>
            <a:r>
              <a:rPr lang="en-US" sz="2000" dirty="0"/>
              <a:t>, </a:t>
            </a:r>
            <a:r>
              <a:rPr lang="en-US" sz="2000" dirty="0" smtClean="0"/>
              <a:t>individualization </a:t>
            </a:r>
            <a:r>
              <a:rPr lang="en-US" sz="2000" dirty="0"/>
              <a:t>and differentiation </a:t>
            </a:r>
            <a:r>
              <a:rPr lang="en-US" sz="2000" dirty="0" smtClean="0"/>
              <a:t>is</a:t>
            </a:r>
            <a:r>
              <a:rPr lang="cs-CZ" sz="2000" dirty="0" smtClean="0"/>
              <a:t> </a:t>
            </a:r>
            <a:r>
              <a:rPr lang="en-US" sz="2000" dirty="0" smtClean="0"/>
              <a:t>seen </a:t>
            </a:r>
            <a:r>
              <a:rPr lang="en-US" sz="2000" dirty="0"/>
              <a:t>in </a:t>
            </a:r>
            <a:r>
              <a:rPr lang="en-US" sz="2000" dirty="0" smtClean="0"/>
              <a:t>the</a:t>
            </a:r>
            <a:r>
              <a:rPr lang="cs-CZ" sz="2000" dirty="0" smtClean="0"/>
              <a:t> </a:t>
            </a:r>
            <a:r>
              <a:rPr lang="en-US" sz="2000" dirty="0" smtClean="0"/>
              <a:t>school</a:t>
            </a:r>
            <a:r>
              <a:rPr lang="cs-CZ" sz="2000" dirty="0" smtClean="0"/>
              <a:t> in </a:t>
            </a:r>
            <a:r>
              <a:rPr lang="en-US" sz="2000" dirty="0" smtClean="0"/>
              <a:t>fact?</a:t>
            </a:r>
            <a:endParaRPr lang="en-US" sz="2000" dirty="0"/>
          </a:p>
          <a:p>
            <a:endParaRPr lang="cs-CZ" sz="2000" dirty="0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II. </a:t>
            </a:r>
            <a:r>
              <a:rPr lang="en-US" sz="3200" dirty="0" smtClean="0"/>
              <a:t>phase + III. phase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Eight school</a:t>
            </a:r>
            <a:r>
              <a:rPr lang="cs-CZ" sz="2000" dirty="0" smtClean="0"/>
              <a:t>s (60 </a:t>
            </a:r>
            <a:r>
              <a:rPr lang="en-US" sz="2000" dirty="0" smtClean="0"/>
              <a:t>teachers</a:t>
            </a:r>
            <a:r>
              <a:rPr lang="cs-CZ" sz="2000" dirty="0" smtClean="0"/>
              <a:t>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GB" sz="2000" dirty="0" smtClean="0"/>
              <a:t>Equitable representation </a:t>
            </a:r>
            <a:r>
              <a:rPr lang="en-GB" sz="2000" dirty="0"/>
              <a:t>of rural </a:t>
            </a:r>
            <a:r>
              <a:rPr lang="cs-CZ" sz="2000" dirty="0" smtClean="0"/>
              <a:t>and</a:t>
            </a:r>
            <a:r>
              <a:rPr lang="en-GB" sz="2000" dirty="0" smtClean="0"/>
              <a:t> </a:t>
            </a:r>
            <a:r>
              <a:rPr lang="en-GB" sz="2000" dirty="0"/>
              <a:t>urban </a:t>
            </a:r>
            <a:r>
              <a:rPr lang="en-GB" sz="2000" dirty="0" smtClean="0"/>
              <a:t>schools</a:t>
            </a:r>
            <a:endParaRPr lang="cs-CZ" sz="2000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800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400" dirty="0" smtClean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2400" dirty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Research</a:t>
            </a:r>
            <a:r>
              <a:rPr lang="cs-CZ" sz="3200" dirty="0" smtClean="0"/>
              <a:t> sample</a:t>
            </a:r>
            <a:endParaRPr lang="cs-CZ" sz="32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482566"/>
              </p:ext>
            </p:extLst>
          </p:nvPr>
        </p:nvGraphicFramePr>
        <p:xfrm>
          <a:off x="1259632" y="2636912"/>
          <a:ext cx="60960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T</a:t>
                      </a:r>
                      <a:r>
                        <a:rPr lang="en-GB" sz="1800" dirty="0" smtClean="0"/>
                        <a:t>he urban schools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/>
                        <a:t>T</a:t>
                      </a:r>
                      <a:r>
                        <a:rPr lang="en-GB" sz="1800" dirty="0" smtClean="0"/>
                        <a:t>he rural schools</a:t>
                      </a:r>
                      <a:r>
                        <a:rPr lang="cs-CZ" sz="1800" dirty="0" smtClean="0"/>
                        <a:t>: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0" dirty="0" smtClean="0"/>
                        <a:t>mostly fully organized</a:t>
                      </a:r>
                      <a:endParaRPr lang="cs-CZ" sz="1800" i="0" dirty="0" smtClean="0"/>
                    </a:p>
                    <a:p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i="0" dirty="0" smtClean="0"/>
                        <a:t>1 </a:t>
                      </a:r>
                      <a:r>
                        <a:rPr lang="en-GB" sz="1800" i="0" dirty="0" smtClean="0"/>
                        <a:t>fully organized</a:t>
                      </a:r>
                      <a:r>
                        <a:rPr lang="cs-CZ" sz="1800" i="0" dirty="0" smtClean="0"/>
                        <a:t>, </a:t>
                      </a:r>
                    </a:p>
                    <a:p>
                      <a:r>
                        <a:rPr lang="cs-CZ" sz="1800" i="0" dirty="0" smtClean="0"/>
                        <a:t>3</a:t>
                      </a:r>
                      <a:r>
                        <a:rPr lang="en-GB" sz="1800" i="0" dirty="0" smtClean="0"/>
                        <a:t> small schools</a:t>
                      </a:r>
                      <a:endParaRPr lang="cs-CZ" i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i="0" dirty="0" smtClean="0"/>
                        <a:t>217 </a:t>
                      </a:r>
                      <a:r>
                        <a:rPr lang="cs-CZ" sz="1800" i="0" baseline="0" dirty="0" smtClean="0"/>
                        <a:t> -</a:t>
                      </a:r>
                      <a:r>
                        <a:rPr lang="en-GB" sz="1800" i="0" dirty="0" smtClean="0"/>
                        <a:t> 649 students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i="0" dirty="0" smtClean="0"/>
                        <a:t>45 </a:t>
                      </a:r>
                      <a:r>
                        <a:rPr lang="cs-CZ" sz="1800" i="0" dirty="0" smtClean="0"/>
                        <a:t>-</a:t>
                      </a:r>
                      <a:r>
                        <a:rPr lang="en-GB" sz="1800" i="0" dirty="0" smtClean="0"/>
                        <a:t>165</a:t>
                      </a:r>
                      <a:r>
                        <a:rPr lang="cs-CZ" sz="1800" i="0" dirty="0" smtClean="0"/>
                        <a:t> </a:t>
                      </a:r>
                      <a:r>
                        <a:rPr lang="en-US" sz="1800" i="0" noProof="0" dirty="0" smtClean="0"/>
                        <a:t>students</a:t>
                      </a:r>
                      <a:endParaRPr lang="en-US" i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i="0" dirty="0" smtClean="0"/>
                        <a:t>16 </a:t>
                      </a:r>
                      <a:r>
                        <a:rPr lang="cs-CZ" sz="1800" i="0" dirty="0" smtClean="0"/>
                        <a:t> -</a:t>
                      </a:r>
                      <a:r>
                        <a:rPr lang="en-GB" sz="1800" i="0" dirty="0" smtClean="0"/>
                        <a:t> 41</a:t>
                      </a:r>
                      <a:r>
                        <a:rPr lang="cs-CZ" sz="1800" i="0" dirty="0" smtClean="0"/>
                        <a:t> </a:t>
                      </a:r>
                      <a:r>
                        <a:rPr lang="en-US" sz="1800" i="0" noProof="0" dirty="0" smtClean="0"/>
                        <a:t>teachers</a:t>
                      </a:r>
                      <a:r>
                        <a:rPr lang="en-GB" sz="1800" i="0" dirty="0" smtClean="0"/>
                        <a:t> </a:t>
                      </a:r>
                      <a:endParaRPr lang="cs-CZ" sz="18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0" dirty="0" smtClean="0"/>
                        <a:t>3 – 13 </a:t>
                      </a:r>
                      <a:r>
                        <a:rPr lang="en-US" i="0" noProof="0" dirty="0" smtClean="0"/>
                        <a:t>teachers</a:t>
                      </a:r>
                      <a:endParaRPr lang="en-US" i="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wide range of social and cultural background </a:t>
                      </a:r>
                      <a:endParaRPr lang="cs-CZ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cultural background </a:t>
                      </a:r>
                      <a:r>
                        <a:rPr lang="cs-CZ" sz="1800" dirty="0" smtClean="0"/>
                        <a:t> much more </a:t>
                      </a:r>
                      <a:r>
                        <a:rPr lang="en-US" sz="1800" noProof="0" dirty="0" smtClean="0"/>
                        <a:t>homogenous</a:t>
                      </a:r>
                      <a:endParaRPr lang="en-US" i="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81000"/>
            <a:ext cx="8136904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/>
              <a:t> </a:t>
            </a:r>
            <a:r>
              <a:rPr lang="en-US" sz="3600" dirty="0" smtClean="0"/>
              <a:t>Research</a:t>
            </a:r>
            <a:r>
              <a:rPr lang="cs-CZ" sz="3600" dirty="0" smtClean="0"/>
              <a:t> </a:t>
            </a:r>
            <a:r>
              <a:rPr lang="en-US" sz="3600" dirty="0" smtClean="0"/>
              <a:t>tool</a:t>
            </a:r>
            <a:r>
              <a:rPr lang="cs-CZ" sz="3600" dirty="0" smtClean="0"/>
              <a:t> </a:t>
            </a:r>
            <a:endParaRPr lang="cs-CZ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72816"/>
            <a:ext cx="8229600" cy="4323184"/>
          </a:xfrm>
        </p:spPr>
        <p:txBody>
          <a:bodyPr>
            <a:normAutofit/>
          </a:bodyPr>
          <a:lstStyle/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000" dirty="0" smtClean="0"/>
              <a:t>The</a:t>
            </a:r>
            <a:r>
              <a:rPr lang="en-GB" sz="2000" dirty="0" smtClean="0"/>
              <a:t> </a:t>
            </a:r>
            <a:r>
              <a:rPr lang="en-GB" sz="2000" dirty="0"/>
              <a:t>Czech version of the questioner </a:t>
            </a:r>
            <a:r>
              <a:rPr lang="en-GB" sz="2000" i="1" dirty="0"/>
              <a:t>Framework for self-evaluation of conditions of education 2007</a:t>
            </a:r>
            <a:r>
              <a:rPr lang="cs-CZ" sz="2000" i="1" dirty="0"/>
              <a:t> </a:t>
            </a:r>
            <a:r>
              <a:rPr lang="en-GB" sz="2000" dirty="0"/>
              <a:t>modified from  the British original </a:t>
            </a:r>
            <a:r>
              <a:rPr lang="en-GB" sz="2000" i="1" dirty="0" smtClean="0"/>
              <a:t>Index </a:t>
            </a:r>
            <a:r>
              <a:rPr lang="en-GB" sz="2000" i="1" dirty="0"/>
              <a:t>for </a:t>
            </a:r>
            <a:r>
              <a:rPr lang="en-GB" sz="2000" i="1" dirty="0" smtClean="0"/>
              <a:t>inclusion </a:t>
            </a:r>
            <a:r>
              <a:rPr lang="en-GB" sz="2000" dirty="0"/>
              <a:t>(Booth, T. &amp; </a:t>
            </a:r>
            <a:r>
              <a:rPr lang="en-GB" sz="2000" dirty="0" err="1"/>
              <a:t>Ainscow</a:t>
            </a:r>
            <a:r>
              <a:rPr lang="en-GB" sz="2000" dirty="0"/>
              <a:t>, M. 2002). </a:t>
            </a:r>
            <a:endParaRPr lang="cs-CZ" sz="2000" dirty="0"/>
          </a:p>
          <a:p>
            <a:pPr marL="109728" indent="0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cs-CZ" sz="2000" dirty="0" smtClean="0"/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cs-CZ" sz="2000" b="1" dirty="0" smtClean="0"/>
              <a:t>Czech </a:t>
            </a:r>
            <a:r>
              <a:rPr lang="en-GB" sz="2000" b="1" dirty="0" smtClean="0"/>
              <a:t>version</a:t>
            </a:r>
            <a:r>
              <a:rPr lang="cs-CZ" sz="2000" b="1" dirty="0" smtClean="0"/>
              <a:t> </a:t>
            </a:r>
            <a:r>
              <a:rPr lang="cs-CZ" sz="2000" dirty="0" smtClean="0"/>
              <a:t>2002 </a:t>
            </a:r>
            <a:r>
              <a:rPr lang="en-GB" sz="2000" dirty="0" smtClean="0"/>
              <a:t>included </a:t>
            </a:r>
            <a:r>
              <a:rPr lang="en-GB" sz="2000" b="1" dirty="0" smtClean="0"/>
              <a:t>4</a:t>
            </a:r>
            <a:r>
              <a:rPr lang="cs-CZ" sz="2000" b="1" dirty="0" smtClean="0"/>
              <a:t>2</a:t>
            </a:r>
            <a:r>
              <a:rPr lang="en-GB" sz="2000" dirty="0" smtClean="0"/>
              <a:t> </a:t>
            </a:r>
            <a:r>
              <a:rPr lang="en-GB" sz="2000" dirty="0"/>
              <a:t>criteria and the </a:t>
            </a:r>
            <a:r>
              <a:rPr lang="en-GB" sz="2000" i="1" dirty="0" smtClean="0"/>
              <a:t>guidance questions </a:t>
            </a:r>
            <a:r>
              <a:rPr lang="en-GB" sz="2000" dirty="0"/>
              <a:t>were greatly reduced in the number </a:t>
            </a:r>
            <a:r>
              <a:rPr lang="en-GB" sz="2000" b="1" dirty="0" smtClean="0"/>
              <a:t>1</a:t>
            </a:r>
            <a:r>
              <a:rPr lang="cs-CZ" sz="2000" b="1" dirty="0" smtClean="0"/>
              <a:t>95</a:t>
            </a:r>
            <a:r>
              <a:rPr lang="en-GB" sz="2000" dirty="0" smtClean="0"/>
              <a:t>.</a:t>
            </a:r>
            <a:endParaRPr lang="cs-CZ" sz="2000" dirty="0"/>
          </a:p>
          <a:p>
            <a:pPr marL="109728" indent="0" fontAlgn="auto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cs-CZ" sz="2400" dirty="0"/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300" dirty="0"/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000" dirty="0" smtClean="0"/>
              <a:t>Qualitative</a:t>
            </a:r>
            <a:r>
              <a:rPr lang="en-GB" sz="2000" dirty="0" smtClean="0"/>
              <a:t> </a:t>
            </a:r>
            <a:r>
              <a:rPr lang="en-GB" sz="2000" dirty="0"/>
              <a:t>and quantitative analysis of data obtained seven selected </a:t>
            </a:r>
            <a:r>
              <a:rPr lang="en-GB" sz="2000" dirty="0" smtClean="0"/>
              <a:t>indicators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en-US" sz="2000" b="1" dirty="0" smtClean="0"/>
              <a:t>Quantitative</a:t>
            </a:r>
            <a:r>
              <a:rPr lang="en-GB" sz="2000" dirty="0" smtClean="0"/>
              <a:t> </a:t>
            </a:r>
            <a:r>
              <a:rPr lang="en-GB" sz="2000" dirty="0"/>
              <a:t>data </a:t>
            </a:r>
            <a:r>
              <a:rPr lang="cs-CZ" sz="2000" dirty="0" smtClean="0"/>
              <a:t>- </a:t>
            </a:r>
            <a:r>
              <a:rPr lang="en-GB" sz="2000" b="1" dirty="0" smtClean="0"/>
              <a:t>the </a:t>
            </a:r>
            <a:r>
              <a:rPr lang="en-GB" sz="2000" b="1" dirty="0"/>
              <a:t>seven-point scale </a:t>
            </a:r>
            <a:r>
              <a:rPr lang="en-GB" sz="2000" dirty="0"/>
              <a:t>(1 - not at all, 7 - completely</a:t>
            </a:r>
            <a:r>
              <a:rPr lang="en-GB" sz="2000" dirty="0" smtClean="0"/>
              <a:t>)</a:t>
            </a:r>
            <a:r>
              <a:rPr lang="cs-CZ" sz="2000" dirty="0" smtClean="0"/>
              <a:t>.</a:t>
            </a:r>
            <a:endParaRPr lang="cs-CZ" sz="2000" dirty="0" smtClean="0"/>
          </a:p>
          <a:p>
            <a:r>
              <a:rPr lang="en-US" sz="2000" b="1" dirty="0" smtClean="0"/>
              <a:t>Qualitative</a:t>
            </a:r>
            <a:r>
              <a:rPr lang="en-GB" sz="2000" dirty="0" smtClean="0"/>
              <a:t> </a:t>
            </a:r>
            <a:r>
              <a:rPr lang="en-GB" sz="2000" dirty="0"/>
              <a:t>data (content analysis of arguments for sub-criteria) which are very important for evaluation the objectivity of the chosen </a:t>
            </a:r>
            <a:r>
              <a:rPr lang="en-GB" sz="2000" dirty="0" smtClean="0"/>
              <a:t>degree.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Qualitative</a:t>
            </a:r>
            <a:r>
              <a:rPr lang="cs-CZ" sz="3200" dirty="0" smtClean="0"/>
              <a:t> </a:t>
            </a:r>
            <a:r>
              <a:rPr lang="cs-CZ" sz="3200" dirty="0" smtClean="0"/>
              <a:t>and </a:t>
            </a:r>
            <a:r>
              <a:rPr lang="en-US" sz="3200" dirty="0" smtClean="0"/>
              <a:t>quantitative approach</a:t>
            </a:r>
            <a:endParaRPr lang="en-US" sz="3200" dirty="0"/>
          </a:p>
        </p:txBody>
      </p:sp>
      <p:pic>
        <p:nvPicPr>
          <p:cNvPr id="880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17032"/>
            <a:ext cx="4608512" cy="3251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65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en-US" sz="2400" dirty="0" smtClean="0"/>
              <a:t>Respect</a:t>
            </a:r>
          </a:p>
          <a:p>
            <a:r>
              <a:rPr lang="en-US" sz="2400" dirty="0" smtClean="0"/>
              <a:t>Communication</a:t>
            </a:r>
          </a:p>
          <a:p>
            <a:r>
              <a:rPr lang="en-US" sz="2400" dirty="0" smtClean="0"/>
              <a:t>Cooperation</a:t>
            </a:r>
            <a:endParaRPr lang="cs-CZ" sz="2400" dirty="0" smtClean="0"/>
          </a:p>
          <a:p>
            <a:r>
              <a:rPr lang="en-US" sz="2400" dirty="0"/>
              <a:t>Maximum </a:t>
            </a:r>
            <a:r>
              <a:rPr lang="en-US" sz="2400" dirty="0" smtClean="0"/>
              <a:t>expectation</a:t>
            </a:r>
            <a:endParaRPr lang="en-US" sz="2400" dirty="0" smtClean="0"/>
          </a:p>
          <a:p>
            <a:r>
              <a:rPr lang="en-US" sz="2400" dirty="0" smtClean="0"/>
              <a:t>Individualization and Differentiation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Features of inclusion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3389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170594"/>
              </p:ext>
            </p:extLst>
          </p:nvPr>
        </p:nvGraphicFramePr>
        <p:xfrm>
          <a:off x="457200" y="1481138"/>
          <a:ext cx="8229600" cy="405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9096"/>
                <a:gridCol w="720080"/>
                <a:gridCol w="7304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Criterion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 dirty="0" smtClean="0"/>
                        <a:t>Average</a:t>
                      </a:r>
                      <a:r>
                        <a:rPr lang="cs-CZ" sz="1400" dirty="0" smtClean="0"/>
                        <a:t> </a:t>
                      </a:r>
                      <a:r>
                        <a:rPr lang="cs-CZ" sz="1600" b="1" dirty="0" smtClean="0"/>
                        <a:t>2009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noProof="0" dirty="0" smtClean="0"/>
                        <a:t>Average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smtClean="0"/>
                        <a:t>2011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Employees of school create optimal conditions for education of each pupil</a:t>
                      </a:r>
                      <a:endParaRPr kumimoji="0" lang="cs-CZ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Calibri" pitchFamily="34" charset="0"/>
                          <a:cs typeface="Calibri" pitchFamily="34" charset="0"/>
                        </a:rPr>
                        <a:t>6,0</a:t>
                      </a:r>
                      <a:endParaRPr lang="cs-CZ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Calibri" pitchFamily="34" charset="0"/>
                          <a:cs typeface="Calibri" pitchFamily="34" charset="0"/>
                        </a:rPr>
                        <a:t>6,1</a:t>
                      </a:r>
                      <a:endParaRPr lang="cs-CZ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 respects the diversity of pupils</a:t>
                      </a:r>
                      <a:endParaRPr kumimoji="0" lang="cs-CZ" sz="18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6,0</a:t>
                      </a:r>
                      <a:endParaRPr lang="cs-CZ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6,3</a:t>
                      </a:r>
                    </a:p>
                  </a:txBody>
                  <a:tcPr marL="91429" marR="91429" marT="45723" marB="45723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>
                          <a:effectLst/>
                        </a:rPr>
                        <a:t>Way of identification and evaluation of SEN leads to the elimination of barriers to learning and active participation of all pupils</a:t>
                      </a:r>
                      <a:endParaRPr lang="cs-CZ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5,7</a:t>
                      </a:r>
                      <a:endParaRPr lang="cs-CZ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5,8</a:t>
                      </a:r>
                      <a:endParaRPr lang="cs-CZ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Self-evaluation and evaluation support the performance of each pupil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Calibri" pitchFamily="34" charset="0"/>
                          <a:cs typeface="Calibri" pitchFamily="34" charset="0"/>
                        </a:rPr>
                        <a:t>5,4</a:t>
                      </a:r>
                      <a:endParaRPr lang="cs-CZ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Calibri" pitchFamily="34" charset="0"/>
                          <a:cs typeface="Calibri" pitchFamily="34" charset="0"/>
                        </a:rPr>
                        <a:t>5,9</a:t>
                      </a:r>
                      <a:endParaRPr lang="cs-CZ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The access to homework contributes to learning of all pupils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Calibri" pitchFamily="34" charset="0"/>
                          <a:cs typeface="Calibri" pitchFamily="34" charset="0"/>
                        </a:rPr>
                        <a:t>5,3</a:t>
                      </a:r>
                      <a:endParaRPr lang="cs-CZ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Calibri" pitchFamily="34" charset="0"/>
                          <a:cs typeface="Calibri" pitchFamily="34" charset="0"/>
                        </a:rPr>
                        <a:t>5,0</a:t>
                      </a:r>
                      <a:endParaRPr lang="cs-CZ" sz="16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29" marR="91429" marT="45723" marB="45723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Individualization and differentiation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2335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>
                <a:effectLst/>
              </a:rPr>
              <a:t>Employees of school create optimal conditions for education of each pupil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5733256"/>
            <a:ext cx="4040188" cy="762000"/>
          </a:xfrm>
        </p:spPr>
        <p:txBody>
          <a:bodyPr/>
          <a:lstStyle/>
          <a:p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4008" y="5733256"/>
            <a:ext cx="4041775" cy="762000"/>
          </a:xfrm>
        </p:spPr>
        <p:txBody>
          <a:bodyPr/>
          <a:lstStyle/>
          <a:p>
            <a:r>
              <a:rPr lang="en-US" dirty="0" smtClean="0"/>
              <a:t>Observation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800" dirty="0" smtClean="0"/>
              <a:t>Diagnostic</a:t>
            </a:r>
            <a:r>
              <a:rPr lang="en-GB" sz="1800" dirty="0" smtClean="0"/>
              <a:t> </a:t>
            </a:r>
            <a:r>
              <a:rPr lang="en-US" sz="1800" dirty="0" smtClean="0"/>
              <a:t>activities</a:t>
            </a:r>
            <a:r>
              <a:rPr lang="en-GB" sz="1800" dirty="0" smtClean="0"/>
              <a:t> </a:t>
            </a:r>
            <a:r>
              <a:rPr lang="en-GB" sz="1800" dirty="0"/>
              <a:t>of </a:t>
            </a:r>
            <a:r>
              <a:rPr lang="en-GB" sz="1800" dirty="0" smtClean="0"/>
              <a:t>teacher</a:t>
            </a:r>
            <a:r>
              <a:rPr lang="cs-CZ" sz="1800" dirty="0" smtClean="0"/>
              <a:t>s</a:t>
            </a:r>
            <a:r>
              <a:rPr lang="en-GB" sz="1800" dirty="0" smtClean="0"/>
              <a:t> </a:t>
            </a:r>
            <a:r>
              <a:rPr lang="cs-CZ" sz="1800" dirty="0" smtClean="0"/>
              <a:t>(SEN) </a:t>
            </a:r>
            <a:endParaRPr lang="cs-CZ" sz="1800" dirty="0"/>
          </a:p>
          <a:p>
            <a:pPr>
              <a:defRPr/>
            </a:pPr>
            <a:r>
              <a:rPr lang="en-US" sz="1800" dirty="0" smtClean="0"/>
              <a:t>Close cooperation with experts </a:t>
            </a:r>
            <a:r>
              <a:rPr lang="cs-CZ" sz="1800" dirty="0" smtClean="0"/>
              <a:t>(</a:t>
            </a:r>
            <a:r>
              <a:rPr lang="en-US" sz="1800" dirty="0"/>
              <a:t>particularly in developing </a:t>
            </a:r>
            <a:r>
              <a:rPr lang="cs-CZ" sz="1800" dirty="0" smtClean="0"/>
              <a:t>IP) </a:t>
            </a:r>
          </a:p>
          <a:p>
            <a:pPr marL="109728" indent="0">
              <a:buNone/>
              <a:defRPr/>
            </a:pPr>
            <a:endParaRPr lang="cs-CZ" sz="1800" dirty="0" smtClean="0"/>
          </a:p>
          <a:p>
            <a:pPr>
              <a:defRPr/>
            </a:pPr>
            <a:r>
              <a:rPr lang="cs-CZ" sz="1800" dirty="0" smtClean="0"/>
              <a:t>No </a:t>
            </a:r>
            <a:r>
              <a:rPr lang="en-US" sz="1800" dirty="0" smtClean="0"/>
              <a:t>argument </a:t>
            </a:r>
            <a:r>
              <a:rPr lang="en-US" sz="1800" dirty="0"/>
              <a:t>to the indicator: </a:t>
            </a:r>
            <a:r>
              <a:rPr lang="en-US" sz="1800" i="1" dirty="0"/>
              <a:t>Teachers included in the reflection of the lesson </a:t>
            </a:r>
            <a:r>
              <a:rPr lang="en-US" sz="1800" i="1" dirty="0" smtClean="0"/>
              <a:t>pupils</a:t>
            </a:r>
            <a:r>
              <a:rPr lang="cs-CZ" sz="1800" i="1" dirty="0" smtClean="0"/>
              <a:t> </a:t>
            </a:r>
            <a:r>
              <a:rPr lang="en-US" sz="1800" i="1" dirty="0" smtClean="0"/>
              <a:t>too</a:t>
            </a:r>
            <a:r>
              <a:rPr lang="cs-CZ" sz="1800" i="1" dirty="0" smtClean="0"/>
              <a:t>.</a:t>
            </a:r>
            <a:endParaRPr lang="cs-CZ" sz="1800" i="1" dirty="0" smtClean="0"/>
          </a:p>
          <a:p>
            <a:pPr marL="109728" indent="0">
              <a:buNone/>
              <a:defRPr/>
            </a:pPr>
            <a:endParaRPr lang="cs-CZ" sz="18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1900" dirty="0"/>
              <a:t>Continuous diagnostic activities: </a:t>
            </a:r>
            <a:r>
              <a:rPr lang="en-US" sz="1900" i="1" dirty="0" smtClean="0"/>
              <a:t>Was</a:t>
            </a:r>
            <a:r>
              <a:rPr lang="cs-CZ" sz="1900" i="1" dirty="0" smtClean="0"/>
              <a:t> </a:t>
            </a:r>
            <a:r>
              <a:rPr lang="cs-CZ" sz="1900" i="1" dirty="0" smtClean="0"/>
              <a:t>t</a:t>
            </a:r>
            <a:r>
              <a:rPr lang="en-US" sz="1900" i="1" dirty="0" smtClean="0"/>
              <a:t>here a </a:t>
            </a:r>
            <a:r>
              <a:rPr lang="en-US" sz="1900" i="1" dirty="0"/>
              <a:t>word, which </a:t>
            </a:r>
            <a:r>
              <a:rPr lang="en-US" sz="1900" i="1" dirty="0" smtClean="0"/>
              <a:t>didn´t</a:t>
            </a:r>
            <a:r>
              <a:rPr lang="cs-CZ" sz="1900" i="1" dirty="0" smtClean="0"/>
              <a:t> </a:t>
            </a:r>
            <a:r>
              <a:rPr lang="en-US" sz="1900" i="1" dirty="0" smtClean="0"/>
              <a:t>you understand</a:t>
            </a:r>
            <a:r>
              <a:rPr lang="en-US" sz="1900" i="1" dirty="0"/>
              <a:t>? What </a:t>
            </a:r>
            <a:r>
              <a:rPr lang="cs-CZ" sz="1900" i="1" dirty="0" smtClean="0"/>
              <a:t>w</a:t>
            </a:r>
            <a:r>
              <a:rPr lang="en-US" sz="1900" i="1" dirty="0" smtClean="0"/>
              <a:t>as</a:t>
            </a:r>
            <a:r>
              <a:rPr lang="cs-CZ" sz="1900" i="1" dirty="0" smtClean="0"/>
              <a:t> </a:t>
            </a:r>
            <a:r>
              <a:rPr lang="en-US" sz="1900" i="1" dirty="0" smtClean="0"/>
              <a:t>for you easy, difficult</a:t>
            </a:r>
            <a:r>
              <a:rPr lang="cs-CZ" sz="1900" i="1" dirty="0" smtClean="0"/>
              <a:t>?</a:t>
            </a:r>
            <a:endParaRPr lang="cs-CZ" sz="1900" i="1" dirty="0" smtClean="0"/>
          </a:p>
          <a:p>
            <a:pPr marL="109728" indent="0">
              <a:buNone/>
            </a:pPr>
            <a:endParaRPr lang="cs-CZ" sz="1900" i="1" dirty="0" smtClean="0"/>
          </a:p>
          <a:p>
            <a:r>
              <a:rPr lang="en-US" sz="1900" dirty="0" smtClean="0"/>
              <a:t>Content </a:t>
            </a:r>
            <a:r>
              <a:rPr lang="en-US" sz="1900" dirty="0"/>
              <a:t>differentiation in reading, respect for the individual pace of writing, the choice of a suitable size, writing </a:t>
            </a:r>
            <a:r>
              <a:rPr lang="en-US" sz="1900" dirty="0" smtClean="0"/>
              <a:t>instrument</a:t>
            </a:r>
            <a:endParaRPr lang="cs-CZ" sz="1900" dirty="0" smtClean="0"/>
          </a:p>
          <a:p>
            <a:r>
              <a:rPr lang="en-US" sz="1900" dirty="0" smtClean="0"/>
              <a:t>The </a:t>
            </a:r>
            <a:r>
              <a:rPr lang="en-US" sz="1900" dirty="0" smtClean="0"/>
              <a:t>using </a:t>
            </a:r>
            <a:r>
              <a:rPr lang="en-US" sz="1900" dirty="0"/>
              <a:t>of specific </a:t>
            </a:r>
            <a:r>
              <a:rPr lang="en-US" sz="1900" dirty="0" smtClean="0"/>
              <a:t>equipment</a:t>
            </a:r>
            <a:endParaRPr lang="cs-CZ" sz="1900" dirty="0" smtClean="0"/>
          </a:p>
          <a:p>
            <a:pPr marL="109728" indent="0">
              <a:buNone/>
            </a:pPr>
            <a:endParaRPr lang="cs-CZ" sz="1900" dirty="0" smtClean="0"/>
          </a:p>
          <a:p>
            <a:r>
              <a:rPr lang="en-US" sz="1900" dirty="0" smtClean="0"/>
              <a:t>Completely </a:t>
            </a:r>
            <a:r>
              <a:rPr lang="en-US" sz="1900" dirty="0"/>
              <a:t>missing work with the goals </a:t>
            </a:r>
            <a:r>
              <a:rPr lang="cs-CZ" sz="1900" dirty="0" smtClean="0"/>
              <a:t>– </a:t>
            </a:r>
            <a:r>
              <a:rPr lang="en-US" sz="1900" dirty="0" smtClean="0"/>
              <a:t>objectives</a:t>
            </a:r>
            <a:r>
              <a:rPr lang="cs-CZ" sz="1900" dirty="0" smtClean="0"/>
              <a:t> </a:t>
            </a:r>
            <a:r>
              <a:rPr lang="en-US" sz="1900" dirty="0" smtClean="0"/>
              <a:t>of </a:t>
            </a:r>
            <a:r>
              <a:rPr lang="en-US" sz="1900" dirty="0"/>
              <a:t>teaching and assessment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5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1348</TotalTime>
  <Words>961</Words>
  <Application>Microsoft Office PowerPoint</Application>
  <PresentationFormat>Předvádění na obrazovce (4:3)</PresentationFormat>
  <Paragraphs>137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   Application Individualization and Differentiation in Czech Primary Schools - One of the Characteristic Features of Inclusion   Research project Special Needs of Pupils in the Context of the Framework Educational Programme for Basic Education</vt:lpstr>
      <vt:lpstr>Prezentace aplikace PowerPoint</vt:lpstr>
      <vt:lpstr>II. phase + III. phase</vt:lpstr>
      <vt:lpstr>Research sample</vt:lpstr>
      <vt:lpstr> Research tool </vt:lpstr>
      <vt:lpstr>Qualitative and quantitative approach</vt:lpstr>
      <vt:lpstr>Features of inclusion</vt:lpstr>
      <vt:lpstr>Individualization and differentiation</vt:lpstr>
      <vt:lpstr>Employees of school create optimal conditions for education of each pupil</vt:lpstr>
      <vt:lpstr>Self-evaluation and evaluation support the performance of each pupil</vt:lpstr>
      <vt:lpstr>The access to homework contributes to learning of all pupils</vt:lpstr>
      <vt:lpstr>Education respects the diversity of pupils </vt:lpstr>
      <vt:lpstr>Conclusions</vt:lpstr>
      <vt:lpstr>Prezentace aplikace PowerPoint</vt:lpstr>
    </vt:vector>
  </TitlesOfParts>
  <Company>PdF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jsme vyřešili zabezpečení žáků se speciálními vzdělávacími potřebami v našem ŠVP?</dc:title>
  <dc:creator>Jana Kratichvílová</dc:creator>
  <cp:lastModifiedBy>Havel</cp:lastModifiedBy>
  <cp:revision>84</cp:revision>
  <cp:lastPrinted>2012-09-16T16:00:11Z</cp:lastPrinted>
  <dcterms:created xsi:type="dcterms:W3CDTF">2007-09-11T09:24:52Z</dcterms:created>
  <dcterms:modified xsi:type="dcterms:W3CDTF">2012-10-26T13:48:39Z</dcterms:modified>
</cp:coreProperties>
</file>