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80" r:id="rId5"/>
    <p:sldId id="285" r:id="rId6"/>
    <p:sldId id="277" r:id="rId7"/>
    <p:sldId id="281" r:id="rId8"/>
    <p:sldId id="286" r:id="rId9"/>
    <p:sldId id="279" r:id="rId10"/>
    <p:sldId id="282" r:id="rId11"/>
    <p:sldId id="275" r:id="rId12"/>
    <p:sldId id="283" r:id="rId13"/>
    <p:sldId id="278" r:id="rId14"/>
    <p:sldId id="284" r:id="rId15"/>
    <p:sldId id="265" r:id="rId16"/>
    <p:sldId id="260" r:id="rId17"/>
    <p:sldId id="287" r:id="rId18"/>
    <p:sldId id="267" r:id="rId19"/>
    <p:sldId id="25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3821-9553-4BE0-BDC6-6314D00229FC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CAE7-4D4B-4F7F-A1E8-FEE65FBB07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603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3821-9553-4BE0-BDC6-6314D00229FC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CAE7-4D4B-4F7F-A1E8-FEE65FBB07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46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3821-9553-4BE0-BDC6-6314D00229FC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CAE7-4D4B-4F7F-A1E8-FEE65FBB07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09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3821-9553-4BE0-BDC6-6314D00229FC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CAE7-4D4B-4F7F-A1E8-FEE65FBB07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9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3821-9553-4BE0-BDC6-6314D00229FC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CAE7-4D4B-4F7F-A1E8-FEE65FBB07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7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3821-9553-4BE0-BDC6-6314D00229FC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CAE7-4D4B-4F7F-A1E8-FEE65FBB07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10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3821-9553-4BE0-BDC6-6314D00229FC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CAE7-4D4B-4F7F-A1E8-FEE65FBB07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26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3821-9553-4BE0-BDC6-6314D00229FC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CAE7-4D4B-4F7F-A1E8-FEE65FBB07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36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3821-9553-4BE0-BDC6-6314D00229FC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CAE7-4D4B-4F7F-A1E8-FEE65FBB07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23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3821-9553-4BE0-BDC6-6314D00229FC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CAE7-4D4B-4F7F-A1E8-FEE65FBB07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78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3821-9553-4BE0-BDC6-6314D00229FC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CAE7-4D4B-4F7F-A1E8-FEE65FBB07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24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73821-9553-4BE0-BDC6-6314D00229FC}" type="datetimeFigureOut">
              <a:rPr lang="cs-CZ" smtClean="0"/>
              <a:t>25.4.2012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CAE7-4D4B-4F7F-A1E8-FEE65FBB07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uov.cz/ae/manualy-evaluacnich-nastroj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5040559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9948" y="5733256"/>
            <a:ext cx="6400800" cy="936104"/>
          </a:xfrm>
        </p:spPr>
        <p:txBody>
          <a:bodyPr>
            <a:normAutofit fontScale="55000" lnSpcReduction="20000"/>
          </a:bodyPr>
          <a:lstStyle/>
          <a:p>
            <a:r>
              <a:rPr lang="cs-CZ" i="1" dirty="0" smtClean="0">
                <a:solidFill>
                  <a:schemeClr val="tx1"/>
                </a:solidFill>
              </a:rPr>
              <a:t>Kateřina Vlčková</a:t>
            </a:r>
          </a:p>
          <a:p>
            <a:r>
              <a:rPr lang="cs-CZ" i="1" dirty="0" smtClean="0">
                <a:solidFill>
                  <a:schemeClr val="tx1"/>
                </a:solidFill>
              </a:rPr>
              <a:t>Institut výzkumu školního vzdělávání, Katedra pedagogiky</a:t>
            </a:r>
          </a:p>
          <a:p>
            <a:r>
              <a:rPr lang="cs-CZ" i="1" dirty="0" smtClean="0">
                <a:solidFill>
                  <a:schemeClr val="tx1"/>
                </a:solidFill>
              </a:rPr>
              <a:t>Pedagogická fakulta Masarykovy univerzity</a:t>
            </a:r>
            <a:endParaRPr lang="cs-CZ" i="1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1292920"/>
            <a:ext cx="8229600" cy="37444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4800" b="1" dirty="0" smtClean="0">
                <a:solidFill>
                  <a:schemeClr val="tx1"/>
                </a:solidFill>
              </a:rPr>
              <a:t>Ověřování a standardizace </a:t>
            </a:r>
          </a:p>
          <a:p>
            <a:r>
              <a:rPr lang="cs-CZ" sz="4800" b="1" dirty="0" smtClean="0">
                <a:solidFill>
                  <a:schemeClr val="tx1"/>
                </a:solidFill>
              </a:rPr>
              <a:t>evaluačních nástrojů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(4)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sz="4800" b="1" dirty="0" smtClean="0">
                <a:solidFill>
                  <a:schemeClr val="accent6">
                    <a:lumMod val="75000"/>
                  </a:schemeClr>
                </a:solidFill>
              </a:rPr>
              <a:t>Posuzovací archy</a:t>
            </a:r>
          </a:p>
          <a:p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dirty="0" smtClean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492300" y="69566"/>
            <a:ext cx="5968752" cy="810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i="1" dirty="0" smtClean="0">
                <a:solidFill>
                  <a:schemeClr val="tx1"/>
                </a:solidFill>
              </a:rPr>
              <a:t>Národní ústav pro vzdělávání</a:t>
            </a:r>
          </a:p>
          <a:p>
            <a:r>
              <a:rPr lang="cs-CZ" sz="2000" i="1" dirty="0" smtClean="0">
                <a:solidFill>
                  <a:schemeClr val="tx1"/>
                </a:solidFill>
              </a:rPr>
              <a:t>Valtice, 10.4.2012</a:t>
            </a:r>
            <a:endParaRPr lang="cs-CZ" sz="2000" i="1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3"/>
            <a:ext cx="19240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845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457200" indent="-457200"/>
            <a:r>
              <a:rPr lang="cs-CZ" sz="3600" b="1" dirty="0" smtClean="0">
                <a:solidFill>
                  <a:schemeClr val="tx1"/>
                </a:solidFill>
              </a:rPr>
              <a:t>Mapování cílů kurikula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jak se daří plnit výukové cíle</a:t>
            </a:r>
          </a:p>
          <a:p>
            <a:pPr lvl="1"/>
            <a:r>
              <a:rPr lang="cs-CZ" dirty="0" smtClean="0"/>
              <a:t>definice cílů – realizace (učební úlohy) – posouzení výkonu žáků</a:t>
            </a:r>
          </a:p>
          <a:p>
            <a:pPr lvl="2"/>
            <a:r>
              <a:rPr lang="cs-CZ" dirty="0" smtClean="0"/>
              <a:t>priorita cíle, míra plnění – </a:t>
            </a:r>
            <a:r>
              <a:rPr lang="cs-CZ" dirty="0" err="1" smtClean="0"/>
              <a:t>škálované</a:t>
            </a:r>
            <a:r>
              <a:rPr lang="cs-CZ" dirty="0" smtClean="0"/>
              <a:t> položky</a:t>
            </a:r>
          </a:p>
          <a:p>
            <a:r>
              <a:rPr lang="cs-CZ" dirty="0"/>
              <a:t>u</a:t>
            </a:r>
            <a:r>
              <a:rPr lang="cs-CZ" dirty="0" smtClean="0"/>
              <a:t>čitel hodnotí své působení</a:t>
            </a:r>
          </a:p>
          <a:p>
            <a:endParaRPr lang="cs-CZ" dirty="0" smtClean="0"/>
          </a:p>
          <a:p>
            <a:r>
              <a:rPr lang="cs-CZ" dirty="0" smtClean="0"/>
              <a:t>východiska </a:t>
            </a:r>
          </a:p>
          <a:p>
            <a:pPr lvl="1"/>
            <a:r>
              <a:rPr lang="cs-CZ" dirty="0" smtClean="0"/>
              <a:t>taxonomie cílů </a:t>
            </a:r>
          </a:p>
          <a:p>
            <a:pPr lvl="1"/>
            <a:r>
              <a:rPr lang="cs-CZ" dirty="0" smtClean="0"/>
              <a:t>cílové požadavky RVP</a:t>
            </a:r>
          </a:p>
          <a:p>
            <a:pPr lvl="1"/>
            <a:r>
              <a:rPr lang="cs-CZ" dirty="0" smtClean="0"/>
              <a:t>reflexe učitelů ZŠ, SŠ (ohniskové skupiny 4 skupiny </a:t>
            </a:r>
            <a:r>
              <a:rPr lang="cs-CZ" dirty="0" err="1" smtClean="0"/>
              <a:t>polostrukturované</a:t>
            </a:r>
            <a:r>
              <a:rPr lang="cs-CZ" dirty="0" smtClean="0"/>
              <a:t> rozhovory)</a:t>
            </a:r>
          </a:p>
          <a:p>
            <a:pPr lvl="1"/>
            <a:r>
              <a:rPr lang="cs-CZ" dirty="0" smtClean="0"/>
              <a:t>expertní posouzení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ověření manuálu – 7 učitelů ve výuce</a:t>
            </a:r>
          </a:p>
          <a:p>
            <a:endParaRPr lang="cs-CZ" dirty="0" smtClean="0"/>
          </a:p>
          <a:p>
            <a:r>
              <a:rPr lang="cs-CZ" dirty="0" smtClean="0"/>
              <a:t>zpráva</a:t>
            </a:r>
          </a:p>
          <a:p>
            <a:pPr lvl="1"/>
            <a:r>
              <a:rPr lang="cs-CZ" dirty="0" smtClean="0"/>
              <a:t>tvoří si učitel sám na základě příloh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774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-620"/>
            <a:ext cx="5774531" cy="6975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" y="116632"/>
            <a:ext cx="435292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021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2114"/>
          </a:xfrm>
        </p:spPr>
        <p:txBody>
          <a:bodyPr>
            <a:normAutofit/>
          </a:bodyPr>
          <a:lstStyle/>
          <a:p>
            <a:pPr marL="457200" indent="-457200"/>
            <a:r>
              <a:rPr lang="cs-CZ" sz="3600" b="1" dirty="0" smtClean="0">
                <a:solidFill>
                  <a:schemeClr val="tx1"/>
                </a:solidFill>
              </a:rPr>
              <a:t>Internetová prezentace školy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877272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z</a:t>
            </a:r>
            <a:r>
              <a:rPr lang="cs-CZ" dirty="0" smtClean="0"/>
              <a:t>amyšlení nad podobou, funkčností, problémy prezentace jako prostředku komunikace školy</a:t>
            </a:r>
          </a:p>
          <a:p>
            <a:r>
              <a:rPr lang="cs-CZ" dirty="0" smtClean="0"/>
              <a:t>ZŠ, SŠ, pro </a:t>
            </a:r>
            <a:r>
              <a:rPr lang="cs-CZ" dirty="0"/>
              <a:t>vedení, vyplňuje vedení, učitel ICT, doptává se kolegů</a:t>
            </a:r>
          </a:p>
          <a:p>
            <a:r>
              <a:rPr lang="cs-CZ" dirty="0" smtClean="0"/>
              <a:t>základní (24 </a:t>
            </a:r>
            <a:r>
              <a:rPr lang="cs-CZ" dirty="0" err="1" smtClean="0"/>
              <a:t>ot</a:t>
            </a:r>
            <a:r>
              <a:rPr lang="cs-CZ" dirty="0" smtClean="0"/>
              <a:t>.) a rozšířená verze (36 položek) on-line, odpovědi ano –ne</a:t>
            </a:r>
          </a:p>
          <a:p>
            <a:endParaRPr lang="cs-CZ" dirty="0" smtClean="0"/>
          </a:p>
          <a:p>
            <a:r>
              <a:rPr lang="cs-CZ" dirty="0" smtClean="0"/>
              <a:t>vychází </a:t>
            </a:r>
            <a:r>
              <a:rPr lang="cs-CZ" dirty="0"/>
              <a:t>z výzkumů, i v ČR (Mareš, Lukas 2007,09), ověřovaný nástroj</a:t>
            </a:r>
          </a:p>
          <a:p>
            <a:pPr lvl="1"/>
            <a:r>
              <a:rPr lang="cs-CZ" dirty="0"/>
              <a:t>hledání okruhů otázek dle kritérií (praktičnost, využitelnost, nejvíc problémové pro školy)</a:t>
            </a:r>
          </a:p>
          <a:p>
            <a:pPr lvl="1"/>
            <a:r>
              <a:rPr lang="cs-CZ" dirty="0"/>
              <a:t>zohlednění požadavků dle velikosti školy</a:t>
            </a:r>
          </a:p>
          <a:p>
            <a:pPr lvl="1"/>
            <a:r>
              <a:rPr lang="cs-CZ" dirty="0"/>
              <a:t>srozumitelnost, vstřícnost, obecné požadavky na www, obsah dle vyhlášky, obsah, forma, </a:t>
            </a:r>
            <a:r>
              <a:rPr lang="cs-CZ" dirty="0" err="1"/>
              <a:t>tech</a:t>
            </a:r>
            <a:r>
              <a:rPr lang="cs-CZ" dirty="0"/>
              <a:t>. parametry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Pilotáž</a:t>
            </a:r>
          </a:p>
          <a:p>
            <a:r>
              <a:rPr lang="cs-CZ" dirty="0" smtClean="0"/>
              <a:t>výzkum: 205 škol ze 400 náhodný výběr z registru</a:t>
            </a:r>
          </a:p>
          <a:p>
            <a:r>
              <a:rPr lang="cs-CZ" dirty="0" smtClean="0"/>
              <a:t>NÚV: 32 škol (12 ZŠ, 8 gymnázií, 9 SOŠ)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Zpráva</a:t>
            </a:r>
          </a:p>
          <a:p>
            <a:r>
              <a:rPr lang="cs-CZ" dirty="0" smtClean="0"/>
              <a:t>návrhy na řešení, z formulací inventáře doporučení</a:t>
            </a:r>
          </a:p>
          <a:p>
            <a:r>
              <a:rPr lang="cs-CZ" dirty="0"/>
              <a:t>e</a:t>
            </a:r>
            <a:r>
              <a:rPr lang="cs-CZ" dirty="0" smtClean="0"/>
              <a:t>ditovatelná ve Wordu, škola si doplňuje</a:t>
            </a:r>
          </a:p>
          <a:p>
            <a:r>
              <a:rPr lang="cs-CZ" dirty="0" smtClean="0"/>
              <a:t>doporučení pro tvorbu</a:t>
            </a:r>
          </a:p>
        </p:txBody>
      </p:sp>
    </p:spTree>
    <p:extLst>
      <p:ext uri="{BB962C8B-B14F-4D97-AF65-F5344CB8AC3E}">
        <p14:creationId xmlns:p14="http://schemas.microsoft.com/office/powerpoint/2010/main" val="3524774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01" y="81935"/>
            <a:ext cx="7097649" cy="190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276872"/>
            <a:ext cx="9234869" cy="532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150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indent="-457200"/>
            <a:r>
              <a:rPr lang="cs-CZ" sz="3600" b="1" dirty="0" smtClean="0">
                <a:solidFill>
                  <a:schemeClr val="tx1"/>
                </a:solidFill>
              </a:rPr>
              <a:t>Zjišťování a vyhodnocování výsledků vzdělávání</a:t>
            </a:r>
            <a:r>
              <a:rPr lang="cs-CZ" sz="3600" dirty="0" smtClean="0">
                <a:solidFill>
                  <a:schemeClr val="tx1"/>
                </a:solidFill>
              </a:rPr>
              <a:t>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00200"/>
            <a:ext cx="8424936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co chtít po didaktických testech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Vychází z:</a:t>
            </a:r>
          </a:p>
          <a:p>
            <a:pPr lvl="1"/>
            <a:r>
              <a:rPr lang="cs-CZ" dirty="0" smtClean="0"/>
              <a:t> rozhovorů s učiteli, řediteli, uživateli</a:t>
            </a:r>
          </a:p>
          <a:p>
            <a:pPr lvl="1"/>
            <a:r>
              <a:rPr lang="cs-CZ" dirty="0" smtClean="0"/>
              <a:t>vlastních výzkumných zkušeností</a:t>
            </a:r>
          </a:p>
          <a:p>
            <a:pPr lvl="1"/>
            <a:r>
              <a:rPr lang="cs-CZ" dirty="0" smtClean="0"/>
              <a:t>psychometriky, APA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dirty="0" err="1"/>
              <a:t>C</a:t>
            </a:r>
            <a:r>
              <a:rPr lang="cs-CZ" dirty="0" err="1" smtClean="0"/>
              <a:t>heck</a:t>
            </a:r>
            <a:r>
              <a:rPr lang="cs-CZ" dirty="0" smtClean="0"/>
              <a:t>-listy – v příloze (s komentářem, bez)</a:t>
            </a:r>
          </a:p>
          <a:p>
            <a:pPr lvl="1"/>
            <a:r>
              <a:rPr lang="cs-CZ" dirty="0" smtClean="0"/>
              <a:t>didaktický test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utentická evaluační úlohy</a:t>
            </a:r>
          </a:p>
          <a:p>
            <a:pPr lvl="2"/>
            <a:r>
              <a:rPr lang="cs-CZ" dirty="0"/>
              <a:t>n</a:t>
            </a:r>
            <a:r>
              <a:rPr lang="cs-CZ" dirty="0" smtClean="0"/>
              <a:t>ení dále popisováno, co s nimi dále dělat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Zpráva</a:t>
            </a:r>
          </a:p>
          <a:p>
            <a:r>
              <a:rPr lang="cs-CZ" dirty="0" smtClean="0"/>
              <a:t>negenerována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774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06613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Požadavky </a:t>
            </a:r>
            <a:br>
              <a:rPr lang="cs-CZ" sz="3600" b="1" dirty="0" smtClean="0"/>
            </a:br>
            <a:r>
              <a:rPr lang="cs-CZ" sz="3600" b="1" dirty="0" smtClean="0"/>
              <a:t>na standardizovaný nástroj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Teorie, zdroje, validita</a:t>
            </a:r>
          </a:p>
          <a:p>
            <a:r>
              <a:rPr lang="cs-CZ" dirty="0" err="1" smtClean="0"/>
              <a:t>Info</a:t>
            </a:r>
            <a:r>
              <a:rPr lang="cs-CZ" dirty="0" smtClean="0"/>
              <a:t> o administraci, pokyny pro zadávající, kvalifikace zadávajících</a:t>
            </a:r>
          </a:p>
          <a:p>
            <a:r>
              <a:rPr lang="cs-CZ" dirty="0" smtClean="0"/>
              <a:t>Podmínky zadávání, podmínky průběhu, uvést vše, co potřebují</a:t>
            </a:r>
          </a:p>
          <a:p>
            <a:pPr lvl="1"/>
            <a:r>
              <a:rPr lang="cs-CZ" dirty="0" smtClean="0"/>
              <a:t>jak pracovat s integrovanými žáky (modifikace zadání, hodnocení)</a:t>
            </a:r>
          </a:p>
          <a:p>
            <a:r>
              <a:rPr lang="cs-CZ" dirty="0" smtClean="0"/>
              <a:t>Tvorba skóre</a:t>
            </a:r>
          </a:p>
          <a:p>
            <a:r>
              <a:rPr lang="cs-CZ" dirty="0" smtClean="0"/>
              <a:t>Tvorba norem, </a:t>
            </a:r>
            <a:r>
              <a:rPr lang="cs-CZ" dirty="0" err="1" smtClean="0"/>
              <a:t>info</a:t>
            </a:r>
            <a:r>
              <a:rPr lang="cs-CZ" dirty="0" smtClean="0"/>
              <a:t> o srovnatelnosti výsledků</a:t>
            </a:r>
          </a:p>
          <a:p>
            <a:r>
              <a:rPr lang="cs-CZ" dirty="0" smtClean="0"/>
              <a:t>Psychometrické vlastnosti </a:t>
            </a:r>
          </a:p>
          <a:p>
            <a:pPr lvl="2"/>
            <a:r>
              <a:rPr lang="cs-CZ" dirty="0" smtClean="0"/>
              <a:t>validita, reliabilita, standartní chyba měření, aj.</a:t>
            </a:r>
          </a:p>
          <a:p>
            <a:r>
              <a:rPr lang="cs-CZ" dirty="0" smtClean="0"/>
              <a:t>Pokyny pro interpretaci, dokumentaci výsledků, sjednocení</a:t>
            </a:r>
          </a:p>
          <a:p>
            <a:r>
              <a:rPr lang="cs-CZ" dirty="0" smtClean="0"/>
              <a:t>Etické standardy</a:t>
            </a:r>
          </a:p>
          <a:p>
            <a:r>
              <a:rPr lang="cs-CZ" dirty="0" smtClean="0"/>
              <a:t>….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Odpadají některé požadavky na standardizované testování</a:t>
            </a:r>
          </a:p>
          <a:p>
            <a:pPr lvl="1"/>
            <a:r>
              <a:rPr lang="cs-CZ" dirty="0" smtClean="0"/>
              <a:t>časový limit, doba testování, způsob sběru testů, čtení zadání, hlídání opisování atd.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3"/>
            <a:ext cx="19240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9393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4050" y="17973"/>
            <a:ext cx="721995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Silné stránky</a:t>
            </a:r>
            <a:br>
              <a:rPr lang="cs-CZ" sz="3600" b="1" dirty="0" smtClean="0"/>
            </a:br>
            <a:r>
              <a:rPr lang="cs-CZ" sz="3600" b="1" dirty="0" smtClean="0"/>
              <a:t>ověřování posuzovacích archů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58924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několikanásobné pilotáže na vzorcích ZŠ i </a:t>
            </a:r>
            <a:r>
              <a:rPr lang="cs-CZ" dirty="0" smtClean="0"/>
              <a:t>SŠ</a:t>
            </a:r>
          </a:p>
          <a:p>
            <a:pPr lvl="1"/>
            <a:r>
              <a:rPr lang="cs-CZ" dirty="0" smtClean="0"/>
              <a:t>někdy </a:t>
            </a:r>
            <a:r>
              <a:rPr lang="cs-CZ" dirty="0"/>
              <a:t>i on-line a papírová verze</a:t>
            </a:r>
          </a:p>
          <a:p>
            <a:r>
              <a:rPr lang="cs-CZ" dirty="0" smtClean="0"/>
              <a:t>validita nepřímo dokladována výzkumy a teoretickými východisky, včetně ověření v praxi</a:t>
            </a:r>
          </a:p>
          <a:p>
            <a:r>
              <a:rPr lang="cs-CZ" dirty="0" smtClean="0"/>
              <a:t>reliabilita zajišťována pilotáží a snahou o určitou míru standardizace</a:t>
            </a:r>
          </a:p>
          <a:p>
            <a:pPr lvl="1"/>
            <a:r>
              <a:rPr lang="cs-CZ" dirty="0" smtClean="0"/>
              <a:t>dobrým popisem zadávání, vyhodnocování, rizik (zejména interpretace)</a:t>
            </a:r>
          </a:p>
          <a:p>
            <a:endParaRPr lang="cs-CZ" dirty="0" smtClean="0"/>
          </a:p>
          <a:p>
            <a:r>
              <a:rPr lang="cs-CZ" dirty="0" smtClean="0"/>
              <a:t>nástroje určeny běžným uživatelům bez supervize</a:t>
            </a:r>
          </a:p>
          <a:p>
            <a:pPr lvl="1"/>
            <a:r>
              <a:rPr lang="cs-CZ" dirty="0" smtClean="0"/>
              <a:t>bez kvalifikace (učitel obvykle)</a:t>
            </a:r>
          </a:p>
          <a:p>
            <a:r>
              <a:rPr lang="cs-CZ" dirty="0"/>
              <a:t>edukační, návodné</a:t>
            </a:r>
          </a:p>
          <a:p>
            <a:r>
              <a:rPr lang="cs-CZ" dirty="0" smtClean="0"/>
              <a:t>modifikace nástroje (2x)</a:t>
            </a:r>
          </a:p>
          <a:p>
            <a:r>
              <a:rPr lang="cs-CZ" dirty="0" smtClean="0"/>
              <a:t>modifikace zpráv</a:t>
            </a:r>
          </a:p>
          <a:p>
            <a:r>
              <a:rPr lang="cs-CZ" dirty="0" smtClean="0"/>
              <a:t>množství doplňkových informací</a:t>
            </a:r>
          </a:p>
          <a:p>
            <a:r>
              <a:rPr lang="cs-CZ" dirty="0" smtClean="0"/>
              <a:t>uváděny příklady</a:t>
            </a:r>
          </a:p>
          <a:p>
            <a:r>
              <a:rPr lang="cs-CZ" dirty="0" smtClean="0"/>
              <a:t>množství interpretací a objasnění</a:t>
            </a:r>
          </a:p>
          <a:p>
            <a:r>
              <a:rPr lang="cs-CZ" dirty="0"/>
              <a:t>zprávy spíše střední míra </a:t>
            </a:r>
            <a:r>
              <a:rPr lang="cs-CZ" dirty="0" smtClean="0"/>
              <a:t>komplexnosti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3"/>
            <a:ext cx="19240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649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obtíže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993307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Obtížnost</a:t>
            </a:r>
          </a:p>
          <a:p>
            <a:pPr lvl="2"/>
            <a:r>
              <a:rPr lang="cs-CZ" dirty="0" smtClean="0"/>
              <a:t>položky, dvojité (1), text náročný (1)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Obsahová validita </a:t>
            </a:r>
          </a:p>
          <a:p>
            <a:pPr lvl="2"/>
            <a:r>
              <a:rPr lang="cs-CZ" dirty="0" smtClean="0"/>
              <a:t>neměří připravenost školy k inkluzi, ale subjektivní vnímání dané připravenosti učiteli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Úplnost informací</a:t>
            </a:r>
          </a:p>
          <a:p>
            <a:pPr lvl="2"/>
            <a:r>
              <a:rPr lang="cs-CZ" dirty="0"/>
              <a:t>ú</a:t>
            </a:r>
            <a:r>
              <a:rPr lang="cs-CZ" dirty="0" smtClean="0"/>
              <a:t>daje o časové náročnosti (1x chybí)</a:t>
            </a:r>
          </a:p>
          <a:p>
            <a:pPr lvl="2"/>
            <a:r>
              <a:rPr lang="cs-CZ" dirty="0"/>
              <a:t>c</a:t>
            </a:r>
            <a:r>
              <a:rPr lang="cs-CZ" dirty="0" smtClean="0"/>
              <a:t>o dělat s </a:t>
            </a:r>
            <a:r>
              <a:rPr lang="cs-CZ" dirty="0" err="1" smtClean="0"/>
              <a:t>check</a:t>
            </a:r>
            <a:r>
              <a:rPr lang="cs-CZ" dirty="0" smtClean="0"/>
              <a:t>-listy, jak je vyplňovat (1 x chybí)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Terminologie </a:t>
            </a:r>
          </a:p>
          <a:p>
            <a:pPr lvl="2"/>
            <a:r>
              <a:rPr lang="cs-CZ" dirty="0" smtClean="0"/>
              <a:t>posuzovací archy  - </a:t>
            </a:r>
            <a:r>
              <a:rPr lang="cs-CZ" dirty="0" err="1" smtClean="0"/>
              <a:t>check</a:t>
            </a:r>
            <a:r>
              <a:rPr lang="cs-CZ" dirty="0" smtClean="0"/>
              <a:t>-listy? Inventáře? Dotazníky? Záznamové archy?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170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3000"/>
            <a:ext cx="8229600" cy="778098"/>
          </a:xfrm>
        </p:spPr>
        <p:txBody>
          <a:bodyPr/>
          <a:lstStyle/>
          <a:p>
            <a:r>
              <a:rPr lang="cs-CZ" dirty="0" smtClean="0"/>
              <a:t>Výhledy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40060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Poskytovat později aktualizované technické informace (např. aktualizace norem), aktualizace odbor. literatury k tématu?</a:t>
            </a:r>
          </a:p>
          <a:p>
            <a:endParaRPr lang="cs-CZ" dirty="0"/>
          </a:p>
          <a:p>
            <a:r>
              <a:rPr lang="cs-CZ" dirty="0" smtClean="0"/>
              <a:t>Odlišovat časovou a materiální náročnost</a:t>
            </a:r>
          </a:p>
          <a:p>
            <a:pPr lvl="1"/>
            <a:r>
              <a:rPr lang="cs-CZ" dirty="0"/>
              <a:t>č</a:t>
            </a:r>
            <a:r>
              <a:rPr lang="cs-CZ" dirty="0" smtClean="0"/>
              <a:t>asovou nejen celkově, ale na jednotlivé fáze evaluace (příprava, administrace, skórování, analýza, zpětná vazba)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Vytvořit tabulku k nástroji – s údaji pro recenzi nástroje EFPA (?) </a:t>
            </a:r>
          </a:p>
          <a:p>
            <a:pPr lvl="1"/>
            <a:r>
              <a:rPr lang="cs-CZ" dirty="0" smtClean="0"/>
              <a:t>včetně popisu charakteristik zpráv z nástroje (na čem je založena jejich struktura, modifikovatelnost, stupeň dokonalosti, komplexnost, média, citlivost vůči kontextu…)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Dát celkový přehled možností propojení nástrojů? </a:t>
            </a:r>
          </a:p>
          <a:p>
            <a:pPr lvl="1"/>
            <a:r>
              <a:rPr lang="cs-CZ" dirty="0" smtClean="0"/>
              <a:t>Ukázky propojení výsledků na jedné exemplární škole?</a:t>
            </a:r>
          </a:p>
          <a:p>
            <a:pPr lvl="1"/>
            <a:endParaRPr lang="cs-CZ" dirty="0" smtClean="0"/>
          </a:p>
          <a:p>
            <a:r>
              <a:rPr lang="cs-CZ" dirty="0"/>
              <a:t>M</a:t>
            </a:r>
            <a:r>
              <a:rPr lang="cs-CZ" dirty="0" smtClean="0"/>
              <a:t>ohou školy se svými daty dále pracovat? Mít původní data? Jak zajistit jejich přístup?</a:t>
            </a:r>
          </a:p>
          <a:p>
            <a:endParaRPr lang="cs-CZ" dirty="0" smtClean="0"/>
          </a:p>
          <a:p>
            <a:r>
              <a:rPr lang="cs-CZ" dirty="0" smtClean="0"/>
              <a:t>Mohou školy dostat profesionální podporu? Někdo jim přijede pomoct?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3"/>
            <a:ext cx="19240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0560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91098"/>
            <a:ext cx="8568952" cy="5623705"/>
          </a:xfrm>
        </p:spPr>
        <p:txBody>
          <a:bodyPr/>
          <a:lstStyle/>
          <a:p>
            <a:pPr marL="0" indent="0">
              <a:buNone/>
            </a:pPr>
            <a:endParaRPr lang="cs-CZ" u="sng" dirty="0" smtClean="0">
              <a:hlinkClick r:id="rId2"/>
            </a:endParaRPr>
          </a:p>
          <a:p>
            <a:pPr marL="0" indent="0">
              <a:buNone/>
            </a:pPr>
            <a:r>
              <a:rPr lang="cs-CZ" sz="2800" u="sng" dirty="0" smtClean="0">
                <a:hlinkClick r:id="rId2"/>
              </a:rPr>
              <a:t>http</a:t>
            </a:r>
            <a:r>
              <a:rPr lang="cs-CZ" sz="2800" u="sng" dirty="0">
                <a:hlinkClick r:id="rId2"/>
              </a:rPr>
              <a:t>://www.nuov.cz/ae/manualy-evaluacnich-nastroju</a:t>
            </a:r>
            <a:endParaRPr lang="cs-CZ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73"/>
            <a:ext cx="19240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25" y="5629275"/>
            <a:ext cx="3114675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974849" y="2276872"/>
            <a:ext cx="661181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>
                <a:solidFill>
                  <a:schemeClr val="accent6">
                    <a:lumMod val="75000"/>
                  </a:schemeClr>
                </a:solidFill>
              </a:rPr>
              <a:t>Posuzovací archy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Připravenost školy k inkluzivnímu vzdělávání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Poradenská role školy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Mapování cílů kurikula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Internetová prezentace školy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Zjišťování a vyhodnocování výsledků vzdělávání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1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5040559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5548" y="894096"/>
            <a:ext cx="8229600" cy="55592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b="1" dirty="0" smtClean="0"/>
          </a:p>
          <a:p>
            <a:r>
              <a:rPr lang="cs-CZ" sz="3500" b="1" dirty="0" smtClean="0">
                <a:solidFill>
                  <a:schemeClr val="accent6">
                    <a:lumMod val="75000"/>
                  </a:schemeClr>
                </a:solidFill>
              </a:rPr>
              <a:t>Ověřování a standardizace evaluačních nástrojů</a:t>
            </a:r>
            <a:endParaRPr lang="cs-CZ" sz="35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sz="4800" b="1" dirty="0" smtClean="0">
              <a:solidFill>
                <a:srgbClr val="00B050"/>
              </a:solidFill>
            </a:endParaRPr>
          </a:p>
          <a:p>
            <a:r>
              <a:rPr lang="cs-CZ" sz="4800" b="1" dirty="0" smtClean="0">
                <a:solidFill>
                  <a:schemeClr val="accent6">
                    <a:lumMod val="75000"/>
                  </a:schemeClr>
                </a:solidFill>
              </a:rPr>
              <a:t>Posuzovací archy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Připravenost školy k inkluzivnímu vzdělávání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Poradenská role školy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Mapování cílů kurikula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Internetová prezentace školy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Zjišťování a vyhodnocování výsledků vzdělávání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71"/>
            <a:ext cx="19240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82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448" y="1911732"/>
            <a:ext cx="9319260" cy="4975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780" y="-5432"/>
            <a:ext cx="6432804" cy="1906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92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indent="-457200"/>
            <a:r>
              <a:rPr lang="cs-CZ" sz="3600" b="1" dirty="0" smtClean="0">
                <a:solidFill>
                  <a:schemeClr val="tx1"/>
                </a:solidFill>
              </a:rPr>
              <a:t>Připravenost školy </a:t>
            </a:r>
            <a:br>
              <a:rPr lang="cs-CZ" sz="3600" b="1" dirty="0" smtClean="0">
                <a:solidFill>
                  <a:schemeClr val="tx1"/>
                </a:solidFill>
              </a:rPr>
            </a:br>
            <a:r>
              <a:rPr lang="cs-CZ" sz="3600" b="1" dirty="0" smtClean="0">
                <a:solidFill>
                  <a:schemeClr val="tx1"/>
                </a:solidFill>
              </a:rPr>
              <a:t>k inkluzivnímu vzdělávání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zjišťuje míru inkluze, </a:t>
            </a:r>
            <a:r>
              <a:rPr lang="cs-CZ" dirty="0" err="1" smtClean="0"/>
              <a:t>screening</a:t>
            </a:r>
            <a:endParaRPr lang="cs-CZ" dirty="0" smtClean="0"/>
          </a:p>
          <a:p>
            <a:r>
              <a:rPr lang="cs-CZ" dirty="0" smtClean="0"/>
              <a:t>vychází ze 2 zdrojů</a:t>
            </a:r>
          </a:p>
          <a:p>
            <a:pPr lvl="1"/>
            <a:r>
              <a:rPr lang="cs-CZ" dirty="0" smtClean="0"/>
              <a:t>zejm. </a:t>
            </a:r>
            <a:r>
              <a:rPr lang="cs-CZ" i="1" dirty="0" smtClean="0"/>
              <a:t>Ukazatel inkluze </a:t>
            </a:r>
            <a:r>
              <a:rPr lang="cs-CZ" dirty="0" smtClean="0"/>
              <a:t>(2007), Košťálová (2005)</a:t>
            </a:r>
          </a:p>
          <a:p>
            <a:r>
              <a:rPr lang="cs-CZ" dirty="0" smtClean="0"/>
              <a:t>3 oblasti: inkluzivní politika, kultura, praxe</a:t>
            </a:r>
          </a:p>
          <a:p>
            <a:r>
              <a:rPr lang="cs-CZ" dirty="0" smtClean="0"/>
              <a:t>pro ZŠ, i SŠ</a:t>
            </a:r>
          </a:p>
          <a:p>
            <a:r>
              <a:rPr lang="cs-CZ" dirty="0" smtClean="0"/>
              <a:t>všichni učitelé, i vedení</a:t>
            </a:r>
          </a:p>
          <a:p>
            <a:r>
              <a:rPr lang="cs-CZ" dirty="0" smtClean="0"/>
              <a:t>anonymní, on-line verze</a:t>
            </a:r>
          </a:p>
          <a:p>
            <a:r>
              <a:rPr lang="cs-CZ" dirty="0" smtClean="0"/>
              <a:t>30 položek – 3 tvrzení, nejlépe vystihující (0,1,2)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zpráva</a:t>
            </a:r>
          </a:p>
          <a:p>
            <a:pPr lvl="1"/>
            <a:r>
              <a:rPr lang="cs-CZ" dirty="0" smtClean="0"/>
              <a:t>index inkluze – porovnání s jinými školami </a:t>
            </a:r>
          </a:p>
          <a:p>
            <a:pPr lvl="1"/>
            <a:r>
              <a:rPr lang="cs-CZ" dirty="0" smtClean="0"/>
              <a:t>co podporuje inkluzi a rezervy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1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indent="-457200"/>
            <a:r>
              <a:rPr lang="cs-CZ" sz="3600" b="1" dirty="0" smtClean="0">
                <a:solidFill>
                  <a:schemeClr val="tx1"/>
                </a:solidFill>
              </a:rPr>
              <a:t>Připravenost školy </a:t>
            </a:r>
            <a:br>
              <a:rPr lang="cs-CZ" sz="3600" b="1" dirty="0" smtClean="0">
                <a:solidFill>
                  <a:schemeClr val="tx1"/>
                </a:solidFill>
              </a:rPr>
            </a:br>
            <a:r>
              <a:rPr lang="cs-CZ" sz="3600" b="1" dirty="0" smtClean="0">
                <a:solidFill>
                  <a:schemeClr val="tx1"/>
                </a:solidFill>
              </a:rPr>
              <a:t>k inkluzivnímu vzdělávání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pilotáž od r. 2009, projekt CPIV</a:t>
            </a:r>
          </a:p>
          <a:p>
            <a:r>
              <a:rPr lang="cs-CZ" dirty="0" smtClean="0"/>
              <a:t>diskuse se sbory</a:t>
            </a:r>
          </a:p>
          <a:p>
            <a:pPr lvl="1"/>
            <a:r>
              <a:rPr lang="cs-CZ" dirty="0" smtClean="0"/>
              <a:t>stanovení priorit inkluzivního rozvoje školy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NÚV </a:t>
            </a:r>
          </a:p>
          <a:p>
            <a:pPr lvl="1"/>
            <a:r>
              <a:rPr lang="cs-CZ" dirty="0" smtClean="0"/>
              <a:t>10 škol ověřování el. verze + zpětná vazba od škol, analýza výsledků</a:t>
            </a:r>
          </a:p>
          <a:p>
            <a:pPr marL="457200" lvl="1" indent="0">
              <a:buNone/>
            </a:pPr>
            <a:r>
              <a:rPr lang="cs-CZ" dirty="0" smtClean="0"/>
              <a:t>=&gt; upřesnění instrukcí, položek, zprávy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695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0"/>
            <a:ext cx="5803678" cy="1322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7343775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374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cs-CZ" sz="3600" b="1" dirty="0" smtClean="0">
                <a:solidFill>
                  <a:schemeClr val="tx1"/>
                </a:solidFill>
              </a:rPr>
              <a:t>Poradenská role školy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sebeposouzení kvality školních poradenských služeb zakotvených v legislativě</a:t>
            </a:r>
          </a:p>
          <a:p>
            <a:r>
              <a:rPr lang="cs-CZ" dirty="0" smtClean="0"/>
              <a:t>ZŠ, SŠ, speciální školy</a:t>
            </a:r>
          </a:p>
          <a:p>
            <a:r>
              <a:rPr lang="cs-CZ" dirty="0" smtClean="0"/>
              <a:t>vychází z legislativy, zkušenosti z projektů k poradenství (NÚV), konzultace s odborníky</a:t>
            </a:r>
          </a:p>
          <a:p>
            <a:pPr marL="457200" lvl="1" indent="0">
              <a:buNone/>
            </a:pPr>
            <a:r>
              <a:rPr lang="cs-CZ" dirty="0" smtClean="0"/>
              <a:t>=&gt; 8 oblastí: person. zabezpečení, mater. vybavení, vize, organizace, spolupráce s adresáty, etika, publicita, sebehodnocení a zpětná vazba</a:t>
            </a:r>
          </a:p>
          <a:p>
            <a:r>
              <a:rPr lang="cs-CZ" dirty="0"/>
              <a:t>s</a:t>
            </a:r>
            <a:r>
              <a:rPr lang="cs-CZ" dirty="0" smtClean="0"/>
              <a:t>tanoven standard každé z oblastí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ákladní a rozšířená verze nástroje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774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cs-CZ" sz="3600" b="1" dirty="0" smtClean="0">
                <a:solidFill>
                  <a:schemeClr val="tx1"/>
                </a:solidFill>
              </a:rPr>
              <a:t>Poradenská role školy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</a:t>
            </a:r>
            <a:r>
              <a:rPr lang="cs-CZ" dirty="0" smtClean="0"/>
              <a:t>věřování</a:t>
            </a:r>
          </a:p>
          <a:p>
            <a:pPr lvl="1"/>
            <a:r>
              <a:rPr lang="cs-CZ" dirty="0" smtClean="0"/>
              <a:t>papírová forma: 3 ZŠ, 1 </a:t>
            </a:r>
            <a:r>
              <a:rPr lang="cs-CZ" dirty="0" err="1" smtClean="0"/>
              <a:t>spec</a:t>
            </a:r>
            <a:r>
              <a:rPr lang="cs-CZ" dirty="0" smtClean="0"/>
              <a:t>. škola</a:t>
            </a:r>
          </a:p>
          <a:p>
            <a:pPr lvl="1"/>
            <a:r>
              <a:rPr lang="cs-CZ" dirty="0" smtClean="0"/>
              <a:t>el. forma: 53 škol (38 ZŠ, 13 SŠ, 2 praktické)</a:t>
            </a:r>
          </a:p>
          <a:p>
            <a:pPr lvl="1"/>
            <a:r>
              <a:rPr lang="cs-CZ" dirty="0" smtClean="0"/>
              <a:t>arch vyplňují pracovníci společně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práva</a:t>
            </a:r>
          </a:p>
          <a:p>
            <a:pPr lvl="1"/>
            <a:r>
              <a:rPr lang="cs-CZ" dirty="0" smtClean="0"/>
              <a:t>grafy, tabulky, max. počet bodů</a:t>
            </a:r>
          </a:p>
          <a:p>
            <a:pPr lvl="1"/>
            <a:r>
              <a:rPr lang="cs-CZ" dirty="0" smtClean="0"/>
              <a:t>návrhy na opatření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087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692"/>
            <a:ext cx="9157811" cy="183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6837426" cy="4958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032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942</Words>
  <Application>Microsoft Office PowerPoint</Application>
  <PresentationFormat>Předvádění na obrazovce (4:3)</PresentationFormat>
  <Paragraphs>177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 </vt:lpstr>
      <vt:lpstr> </vt:lpstr>
      <vt:lpstr>Prezentace aplikace PowerPoint</vt:lpstr>
      <vt:lpstr>Připravenost školy  k inkluzivnímu vzdělávání</vt:lpstr>
      <vt:lpstr>Připravenost školy  k inkluzivnímu vzdělávání</vt:lpstr>
      <vt:lpstr>Prezentace aplikace PowerPoint</vt:lpstr>
      <vt:lpstr>Poradenská role školy</vt:lpstr>
      <vt:lpstr>Poradenská role školy</vt:lpstr>
      <vt:lpstr>Prezentace aplikace PowerPoint</vt:lpstr>
      <vt:lpstr>Mapování cílů kurikula</vt:lpstr>
      <vt:lpstr>Prezentace aplikace PowerPoint</vt:lpstr>
      <vt:lpstr>Internetová prezentace školy</vt:lpstr>
      <vt:lpstr>Prezentace aplikace PowerPoint</vt:lpstr>
      <vt:lpstr>Zjišťování a vyhodnocování výsledků vzdělávání </vt:lpstr>
      <vt:lpstr>Požadavky  na standardizovaný nástroj</vt:lpstr>
      <vt:lpstr>Silné stránky ověřování posuzovacích archů</vt:lpstr>
      <vt:lpstr>Možné obtíže</vt:lpstr>
      <vt:lpstr>Výhledy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Vlckova</dc:creator>
  <cp:lastModifiedBy>Vlckova</cp:lastModifiedBy>
  <cp:revision>31</cp:revision>
  <dcterms:created xsi:type="dcterms:W3CDTF">2012-04-10T15:41:59Z</dcterms:created>
  <dcterms:modified xsi:type="dcterms:W3CDTF">2012-04-24T22:17:14Z</dcterms:modified>
</cp:coreProperties>
</file>