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83" r:id="rId2"/>
    <p:sldId id="267" r:id="rId3"/>
    <p:sldId id="257" r:id="rId4"/>
    <p:sldId id="271" r:id="rId5"/>
    <p:sldId id="258" r:id="rId6"/>
    <p:sldId id="259" r:id="rId7"/>
    <p:sldId id="260" r:id="rId8"/>
    <p:sldId id="263" r:id="rId9"/>
    <p:sldId id="265" r:id="rId10"/>
    <p:sldId id="261" r:id="rId11"/>
    <p:sldId id="268" r:id="rId12"/>
    <p:sldId id="272" r:id="rId13"/>
    <p:sldId id="264" r:id="rId14"/>
    <p:sldId id="270" r:id="rId15"/>
    <p:sldId id="284" r:id="rId16"/>
    <p:sldId id="274" r:id="rId17"/>
    <p:sldId id="269" r:id="rId18"/>
    <p:sldId id="281" r:id="rId19"/>
    <p:sldId id="273" r:id="rId20"/>
    <p:sldId id="262" r:id="rId21"/>
    <p:sldId id="275" r:id="rId22"/>
    <p:sldId id="276" r:id="rId23"/>
    <p:sldId id="277" r:id="rId24"/>
    <p:sldId id="285" r:id="rId25"/>
    <p:sldId id="278" r:id="rId26"/>
    <p:sldId id="279" r:id="rId27"/>
    <p:sldId id="280" r:id="rId28"/>
    <p:sldId id="282" r:id="rId2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AEEB9D7-3E0B-4187-BA0C-AEB1F83ACF07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4005D0C-E8D9-4519-9C08-94BC47C27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811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963E40-A122-4C49-A9FC-1127B0A867AA}" type="slidenum">
              <a:rPr lang="cs-CZ"/>
              <a:pPr/>
              <a:t>1</a:t>
            </a:fld>
            <a:endParaRPr lang="cs-CZ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F5F1-F913-4D5E-93D0-4669EDBA9AB6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7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DA24-334F-4B16-BE3D-C00CB8E3470F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83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0F9B-4079-4D66-8EC8-3B320C1D4A61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03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A0F4-AACD-422D-AD7F-0E5A4AA725D9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46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6633-7D9C-4452-AD6C-20D20B9BE599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97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22A4-9E7C-408C-A939-44154D6BAFDA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05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D6A3-1B1A-4CB4-8706-2EDE57E111CE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21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BEA9-A572-4F69-8529-6D6D9C61DB5A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45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E660-05E9-43C8-9599-E2D8D0E10744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344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60EE-0025-43FE-BCB6-EDAB6613BA48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774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C6A3-A5BC-4EB3-A124-21314EC55870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7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93DE-6384-4923-99F9-093AC85CBC86}" type="datetime1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4899D-334B-4CCC-935B-7B371FDEEC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62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>
                <a:solidFill>
                  <a:srgbClr val="008373"/>
                </a:solidFill>
                <a:latin typeface="Verdana" pitchFamily="34" charset="0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Faculty of Social Studies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00113" y="1196975"/>
            <a:ext cx="8243887" cy="43180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2400" b="1" u="sng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0450" y="1628775"/>
            <a:ext cx="774223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15963" indent="-715963">
              <a:defRPr>
                <a:solidFill>
                  <a:schemeClr val="tx1"/>
                </a:solidFill>
                <a:latin typeface="Arial" charset="0"/>
              </a:defRPr>
            </a:lvl1pPr>
            <a:lvl2pPr marL="895350">
              <a:defRPr>
                <a:solidFill>
                  <a:schemeClr val="tx1"/>
                </a:solidFill>
                <a:latin typeface="Arial" charset="0"/>
              </a:defRPr>
            </a:lvl2pPr>
            <a:lvl3pPr marL="1074738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Clr>
                <a:srgbClr val="FF0000"/>
              </a:buClr>
              <a:defRPr/>
            </a:pPr>
            <a:r>
              <a:rPr lang="en-US" sz="2400" b="1" dirty="0" smtClean="0"/>
              <a:t>Demographic and Non-demographic Challenges to Education </a:t>
            </a:r>
            <a:r>
              <a:rPr lang="en-US" sz="2400" b="1" dirty="0" smtClean="0"/>
              <a:t>Systems</a:t>
            </a:r>
          </a:p>
          <a:p>
            <a:pPr marL="0" indent="0">
              <a:buClr>
                <a:srgbClr val="FF0000"/>
              </a:buClr>
              <a:defRPr/>
            </a:pPr>
            <a:endParaRPr lang="en-US" sz="2400" b="1" dirty="0" smtClean="0"/>
          </a:p>
          <a:p>
            <a:pPr marL="0" indent="0">
              <a:buClr>
                <a:srgbClr val="FF0000"/>
              </a:buClr>
              <a:defRPr/>
            </a:pPr>
            <a:r>
              <a:rPr lang="en-US" sz="2400" dirty="0" smtClean="0"/>
              <a:t>Martin </a:t>
            </a:r>
            <a:r>
              <a:rPr lang="en-US" sz="2400" dirty="0" err="1" smtClean="0"/>
              <a:t>Kreidl</a:t>
            </a:r>
            <a:endParaRPr lang="en-US" sz="2400" dirty="0" smtClean="0"/>
          </a:p>
          <a:p>
            <a:pPr marL="0" indent="0">
              <a:buClr>
                <a:srgbClr val="FF0000"/>
              </a:buClr>
              <a:defRPr/>
            </a:pPr>
            <a:endParaRPr lang="en-US" sz="2400" dirty="0" smtClean="0"/>
          </a:p>
          <a:p>
            <a:pPr marL="0" indent="0">
              <a:buClr>
                <a:srgbClr val="FF0000"/>
              </a:buClr>
              <a:defRPr/>
            </a:pPr>
            <a:endParaRPr lang="en-US" sz="2400" i="1" dirty="0" smtClean="0"/>
          </a:p>
          <a:p>
            <a:pPr marL="0" indent="0">
              <a:buClr>
                <a:srgbClr val="FF0000"/>
              </a:buClr>
              <a:defRPr/>
            </a:pPr>
            <a:r>
              <a:rPr lang="en-US" sz="2400" i="1" dirty="0" smtClean="0"/>
              <a:t>To be presented at the 8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international post-graduate course “Challenges of Europe”, Inter University Center Dubrovnik, April 16-20, 2012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7" descr="proužek s logem na zelen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874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answers - Stability </a:t>
            </a:r>
            <a:r>
              <a:rPr lang="en-US" dirty="0" smtClean="0"/>
              <a:t>over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Moderate amount of evidence – access to education tends to become </a:t>
            </a:r>
            <a:r>
              <a:rPr lang="en-US" b="1" dirty="0" smtClean="0"/>
              <a:t>somewhat more </a:t>
            </a:r>
            <a:r>
              <a:rPr lang="en-US" b="1" dirty="0" smtClean="0"/>
              <a:t>equal</a:t>
            </a:r>
          </a:p>
          <a:p>
            <a:pPr lvl="1"/>
            <a:r>
              <a:rPr lang="en-US" dirty="0" smtClean="0"/>
              <a:t>Significantly declining gender inequality</a:t>
            </a:r>
          </a:p>
          <a:p>
            <a:pPr lvl="1"/>
            <a:r>
              <a:rPr lang="en-US" dirty="0" smtClean="0"/>
              <a:t>Declining inequality with respect to parental education and occupation</a:t>
            </a:r>
          </a:p>
          <a:p>
            <a:pPr lvl="1"/>
            <a:r>
              <a:rPr lang="en-US" dirty="0" smtClean="0"/>
              <a:t>Primarily at the lower levels of education</a:t>
            </a:r>
          </a:p>
          <a:p>
            <a:pPr lvl="1"/>
            <a:r>
              <a:rPr lang="en-US" dirty="0" smtClean="0"/>
              <a:t>Equality is achieved when demand is saturated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55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over time, </a:t>
            </a:r>
            <a:r>
              <a:rPr lang="en-US" dirty="0" err="1" smtClean="0"/>
              <a:t>cntd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source of change – </a:t>
            </a:r>
            <a:r>
              <a:rPr lang="en-US" b="1" dirty="0" smtClean="0"/>
              <a:t>educational </a:t>
            </a:r>
            <a:r>
              <a:rPr lang="en-US" b="1" dirty="0" smtClean="0"/>
              <a:t>expansion</a:t>
            </a:r>
          </a:p>
          <a:p>
            <a:pPr lvl="1"/>
            <a:r>
              <a:rPr lang="en-US" dirty="0" smtClean="0"/>
              <a:t>Sweden, Netherlands, Germany, Italy, USA…(growing equality is possible across systems)</a:t>
            </a:r>
            <a:endParaRPr lang="en-US" dirty="0" smtClean="0"/>
          </a:p>
          <a:p>
            <a:r>
              <a:rPr lang="en-US" dirty="0" smtClean="0"/>
              <a:t>Persistent inequality within levels of education (field of study, prestigious tracks,…)</a:t>
            </a:r>
            <a:endParaRPr lang="en-US" dirty="0" smtClean="0"/>
          </a:p>
          <a:p>
            <a:r>
              <a:rPr lang="en-US" dirty="0" smtClean="0"/>
              <a:t>Effects of reforms – limited and short-lived (if any)</a:t>
            </a:r>
          </a:p>
          <a:p>
            <a:pPr lvl="1"/>
            <a:r>
              <a:rPr lang="en-US" dirty="0" smtClean="0"/>
              <a:t>China during Cultural revolution, CEE in the 1950s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over time, </a:t>
            </a:r>
            <a:r>
              <a:rPr lang="en-US" dirty="0" err="1" smtClean="0"/>
              <a:t>cntd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Reversal of the long-term trend is possible (Lucas 1996)</a:t>
            </a:r>
          </a:p>
          <a:p>
            <a:r>
              <a:rPr lang="en-US" dirty="0" smtClean="0"/>
              <a:t>E.g. 1980s in the U.S.</a:t>
            </a:r>
          </a:p>
          <a:p>
            <a:pPr lvl="1"/>
            <a:r>
              <a:rPr lang="en-US" dirty="0" smtClean="0"/>
              <a:t>Tuitions rose, public support for higher education declined</a:t>
            </a:r>
          </a:p>
          <a:p>
            <a:pPr lvl="1"/>
            <a:r>
              <a:rPr lang="en-US" dirty="0" smtClean="0"/>
              <a:t>The importance of social background for college entry increased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Empirical answers </a:t>
            </a:r>
            <a:r>
              <a:rPr lang="en-US" dirty="0" smtClean="0"/>
              <a:t>- cross-national </a:t>
            </a:r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Crucial </a:t>
            </a:r>
            <a:r>
              <a:rPr lang="en-US" b="1" dirty="0" smtClean="0"/>
              <a:t>dimensions </a:t>
            </a:r>
            <a:r>
              <a:rPr lang="en-US" dirty="0" smtClean="0"/>
              <a:t>of the education systems</a:t>
            </a:r>
          </a:p>
          <a:p>
            <a:pPr lvl="1"/>
            <a:r>
              <a:rPr lang="en-US" dirty="0" smtClean="0"/>
              <a:t>Extent of tracking (ability grouping at school level)</a:t>
            </a:r>
          </a:p>
          <a:p>
            <a:pPr lvl="1"/>
            <a:r>
              <a:rPr lang="en-US" dirty="0" smtClean="0"/>
              <a:t>Existence of dead ends</a:t>
            </a:r>
          </a:p>
          <a:p>
            <a:pPr lvl="1"/>
            <a:r>
              <a:rPr lang="en-US" dirty="0" smtClean="0"/>
              <a:t>Second chances</a:t>
            </a:r>
          </a:p>
          <a:p>
            <a:pPr lvl="1"/>
            <a:r>
              <a:rPr lang="en-US" dirty="0" smtClean="0"/>
              <a:t>Tuition and fees</a:t>
            </a:r>
          </a:p>
          <a:p>
            <a:pPr lvl="1"/>
            <a:r>
              <a:rPr lang="en-US" dirty="0" smtClean="0"/>
              <a:t>Centrally administered school leaving examinations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78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Differentiation across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systems are more </a:t>
            </a:r>
            <a:r>
              <a:rPr lang="en-US" b="1" dirty="0" smtClean="0"/>
              <a:t>conducive of equality</a:t>
            </a:r>
          </a:p>
          <a:p>
            <a:pPr lvl="1"/>
            <a:r>
              <a:rPr lang="en-US" dirty="0" smtClean="0"/>
              <a:t>I will consider examples later</a:t>
            </a:r>
            <a:endParaRPr lang="en-US" dirty="0" smtClean="0"/>
          </a:p>
          <a:p>
            <a:r>
              <a:rPr lang="en-US" dirty="0" smtClean="0"/>
              <a:t>More equality can be achieved in </a:t>
            </a:r>
            <a:r>
              <a:rPr lang="en-US" b="1" dirty="0" smtClean="0"/>
              <a:t>all systems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784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aspects of education systems receive most research attention?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streams/</a:t>
            </a:r>
            <a:r>
              <a:rPr lang="en-US" b="1" dirty="0" smtClean="0"/>
              <a:t>types of education</a:t>
            </a:r>
            <a:r>
              <a:rPr lang="en-US" dirty="0" smtClean="0"/>
              <a:t>, mostly at secondary levels</a:t>
            </a:r>
          </a:p>
          <a:p>
            <a:pPr lvl="1"/>
            <a:r>
              <a:rPr lang="en-US" dirty="0" smtClean="0"/>
              <a:t>Differences in curricula, final qualifications, different expectations to transit to the next level</a:t>
            </a:r>
          </a:p>
          <a:p>
            <a:pPr lvl="1"/>
            <a:r>
              <a:rPr lang="en-US" dirty="0" smtClean="0"/>
              <a:t>Typically:  academic tracks, vocational tracks,…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May begin as early as age 12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tracking for inequality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with high horizontal differentiation tend to be </a:t>
            </a:r>
            <a:r>
              <a:rPr lang="en-US" b="1" dirty="0" smtClean="0"/>
              <a:t>more unequal</a:t>
            </a:r>
          </a:p>
          <a:p>
            <a:pPr lvl="1"/>
            <a:r>
              <a:rPr lang="en-US" dirty="0" smtClean="0"/>
              <a:t>There is higher association between the characteristics of the family of origin and school outcomes</a:t>
            </a:r>
          </a:p>
          <a:p>
            <a:r>
              <a:rPr lang="en-US" b="1" dirty="0" smtClean="0"/>
              <a:t>Early tracking produces more inequality</a:t>
            </a:r>
          </a:p>
          <a:p>
            <a:pPr lvl="1"/>
            <a:r>
              <a:rPr lang="en-US" dirty="0" smtClean="0"/>
              <a:t>Early decisions are typically more strongly influenced by the parents (life-course change)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choice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to equity if parents are given too much freedom to exploit choice</a:t>
            </a:r>
          </a:p>
          <a:p>
            <a:pPr lvl="1"/>
            <a:r>
              <a:rPr lang="en-US" dirty="0" smtClean="0"/>
              <a:t>Better educated parents make shrewder choices</a:t>
            </a:r>
          </a:p>
          <a:p>
            <a:r>
              <a:rPr lang="en-US" dirty="0" smtClean="0"/>
              <a:t>Typically results in </a:t>
            </a:r>
            <a:r>
              <a:rPr lang="en-US" b="1" dirty="0" smtClean="0"/>
              <a:t>increased differences </a:t>
            </a:r>
            <a:r>
              <a:rPr lang="en-US" dirty="0" smtClean="0"/>
              <a:t>in school composition between schools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tracking influences school outcomes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Through </a:t>
            </a:r>
            <a:r>
              <a:rPr lang="en-US" b="1" dirty="0" smtClean="0"/>
              <a:t>teaching</a:t>
            </a:r>
            <a:r>
              <a:rPr lang="en-US" dirty="0" smtClean="0"/>
              <a:t> and </a:t>
            </a:r>
            <a:r>
              <a:rPr lang="en-US" b="1" dirty="0" smtClean="0"/>
              <a:t>learning</a:t>
            </a:r>
            <a:r>
              <a:rPr lang="en-US" dirty="0" smtClean="0"/>
              <a:t> environments and practices</a:t>
            </a:r>
          </a:p>
          <a:p>
            <a:pPr lvl="1"/>
            <a:r>
              <a:rPr lang="en-US" dirty="0" smtClean="0"/>
              <a:t>Curriculum, teacher quality, teaching resources</a:t>
            </a:r>
          </a:p>
          <a:p>
            <a:pPr lvl="1"/>
            <a:r>
              <a:rPr lang="en-US" dirty="0" smtClean="0"/>
              <a:t>Peer-effects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e.g. PISA: school composition is strongly related to individual outcomes event net of students’ individual (and family) characteristics</a:t>
            </a:r>
          </a:p>
          <a:p>
            <a:pPr lvl="1">
              <a:buNone/>
            </a:pPr>
            <a:r>
              <a:rPr lang="en-US" dirty="0" smtClean="0"/>
              <a:t>Existence of </a:t>
            </a:r>
            <a:r>
              <a:rPr lang="en-US" b="1" dirty="0" smtClean="0"/>
              <a:t>positive role-models </a:t>
            </a:r>
            <a:r>
              <a:rPr lang="en-US" dirty="0" smtClean="0"/>
              <a:t>most important</a:t>
            </a:r>
          </a:p>
          <a:p>
            <a:pPr lvl="1">
              <a:buNone/>
            </a:pPr>
            <a:r>
              <a:rPr lang="en-US" dirty="0" smtClean="0"/>
              <a:t>Tracking </a:t>
            </a:r>
            <a:r>
              <a:rPr lang="en-US" b="1" dirty="0" smtClean="0"/>
              <a:t>positively influences </a:t>
            </a:r>
            <a:r>
              <a:rPr lang="en-US" dirty="0" smtClean="0"/>
              <a:t>the performance of the top </a:t>
            </a:r>
            <a:r>
              <a:rPr lang="en-US" dirty="0" err="1" smtClean="0"/>
              <a:t>decile</a:t>
            </a:r>
            <a:r>
              <a:rPr lang="en-US" dirty="0" smtClean="0"/>
              <a:t> of students and </a:t>
            </a:r>
            <a:r>
              <a:rPr lang="en-US" b="1" dirty="0" smtClean="0"/>
              <a:t>negatively </a:t>
            </a:r>
            <a:r>
              <a:rPr lang="en-US" dirty="0" smtClean="0"/>
              <a:t>of everyone else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Overview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cs-CZ" dirty="0" smtClean="0"/>
              <a:t>In</a:t>
            </a:r>
            <a:r>
              <a:rPr lang="en-US" dirty="0" smtClean="0"/>
              <a:t>)</a:t>
            </a:r>
            <a:r>
              <a:rPr lang="cs-CZ" dirty="0" err="1" smtClean="0"/>
              <a:t>equ</a:t>
            </a:r>
            <a:r>
              <a:rPr lang="en-US" dirty="0" smtClean="0"/>
              <a:t>al</a:t>
            </a:r>
            <a:r>
              <a:rPr lang="cs-CZ" dirty="0" err="1" smtClean="0"/>
              <a:t>ity</a:t>
            </a:r>
            <a:r>
              <a:rPr lang="en-US" dirty="0" smtClean="0"/>
              <a:t> and exclusion in education</a:t>
            </a:r>
          </a:p>
          <a:p>
            <a:r>
              <a:rPr lang="en-US" dirty="0" smtClean="0"/>
              <a:t>Education as a stratification variable</a:t>
            </a:r>
          </a:p>
          <a:p>
            <a:r>
              <a:rPr lang="en-US" dirty="0" smtClean="0"/>
              <a:t>Trends and cross-national differences in education inequality</a:t>
            </a:r>
          </a:p>
          <a:p>
            <a:r>
              <a:rPr lang="en-US" dirty="0" smtClean="0"/>
              <a:t>The role of education systems</a:t>
            </a:r>
          </a:p>
          <a:p>
            <a:pPr lvl="1"/>
            <a:r>
              <a:rPr lang="en-US" dirty="0" smtClean="0"/>
              <a:t>Tracking, financing, and central exams</a:t>
            </a:r>
          </a:p>
          <a:p>
            <a:r>
              <a:rPr lang="en-US" dirty="0" smtClean="0"/>
              <a:t>Challenges…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ends in the system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Choices that have no (obvious) follow up school continuation options</a:t>
            </a:r>
          </a:p>
          <a:p>
            <a:r>
              <a:rPr lang="en-US" dirty="0" smtClean="0"/>
              <a:t>Lead one out of the school system</a:t>
            </a:r>
          </a:p>
          <a:p>
            <a:r>
              <a:rPr lang="en-US" dirty="0" smtClean="0"/>
              <a:t>Typically exist in highly tracked and selective systems</a:t>
            </a:r>
          </a:p>
          <a:p>
            <a:pPr lvl="1"/>
            <a:r>
              <a:rPr lang="en-US" dirty="0" smtClean="0"/>
              <a:t>Vocational training leading “only” to a job</a:t>
            </a:r>
          </a:p>
          <a:p>
            <a:r>
              <a:rPr lang="en-US" dirty="0" smtClean="0"/>
              <a:t>Associated with </a:t>
            </a:r>
            <a:r>
              <a:rPr lang="en-US" b="1" dirty="0" smtClean="0"/>
              <a:t>higher levels of inequality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452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chances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/>
              <a:t>someone enroll even </a:t>
            </a:r>
            <a:r>
              <a:rPr lang="en-US" dirty="0" smtClean="0"/>
              <a:t>without possessing formal prerequisites</a:t>
            </a:r>
          </a:p>
          <a:p>
            <a:pPr lvl="1"/>
            <a:r>
              <a:rPr lang="en-US" dirty="0" smtClean="0"/>
              <a:t>Recognition of job experience as an equivalent of formal training</a:t>
            </a:r>
          </a:p>
          <a:p>
            <a:pPr lvl="1"/>
            <a:r>
              <a:rPr lang="en-US" dirty="0" smtClean="0"/>
              <a:t>Other ways of obtaining credentials: GED, …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 productive way of overcoming dead ends</a:t>
            </a:r>
          </a:p>
          <a:p>
            <a:pPr lvl="1">
              <a:buNone/>
            </a:pPr>
            <a:r>
              <a:rPr lang="en-US" dirty="0" smtClean="0"/>
              <a:t>other: </a:t>
            </a:r>
            <a:r>
              <a:rPr lang="en-US" b="1" dirty="0" smtClean="0"/>
              <a:t>adult learning</a:t>
            </a:r>
          </a:p>
          <a:p>
            <a:pPr lvl="1">
              <a:buNone/>
            </a:pPr>
            <a:r>
              <a:rPr lang="en-US" dirty="0" smtClean="0"/>
              <a:t>Typically – a combination of both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Tuition and fees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Complex effects on equity (</a:t>
            </a:r>
            <a:r>
              <a:rPr lang="en-US" dirty="0" err="1" smtClean="0"/>
              <a:t>Shavit</a:t>
            </a:r>
            <a:r>
              <a:rPr lang="en-US" dirty="0" smtClean="0"/>
              <a:t>, Arum, </a:t>
            </a:r>
            <a:r>
              <a:rPr lang="en-US" dirty="0" err="1" smtClean="0"/>
              <a:t>Gamoran</a:t>
            </a:r>
            <a:r>
              <a:rPr lang="en-US" dirty="0" smtClean="0"/>
              <a:t> 2007)</a:t>
            </a:r>
          </a:p>
          <a:p>
            <a:r>
              <a:rPr lang="en-US" dirty="0" smtClean="0"/>
              <a:t>A set of direct and indirect influences</a:t>
            </a:r>
          </a:p>
          <a:p>
            <a:pPr lvl="1"/>
            <a:r>
              <a:rPr lang="en-US" b="1" dirty="0" smtClean="0"/>
              <a:t>Indirect</a:t>
            </a:r>
          </a:p>
          <a:p>
            <a:pPr lvl="1"/>
            <a:r>
              <a:rPr lang="en-US" dirty="0" smtClean="0"/>
              <a:t>More private funding -&gt; higher attendance rates</a:t>
            </a:r>
          </a:p>
          <a:p>
            <a:pPr lvl="1"/>
            <a:r>
              <a:rPr lang="en-US" dirty="0" smtClean="0"/>
              <a:t>Higher attendance rates -&gt; less inequality</a:t>
            </a:r>
          </a:p>
          <a:p>
            <a:pPr lvl="1"/>
            <a:r>
              <a:rPr lang="en-US" b="1" dirty="0" smtClean="0"/>
              <a:t>Direct: </a:t>
            </a:r>
            <a:r>
              <a:rPr lang="en-US" dirty="0" smtClean="0"/>
              <a:t>higher private funding -&gt; more inequality (net of attendance rate)</a:t>
            </a:r>
          </a:p>
          <a:p>
            <a:pPr lvl="1">
              <a:buNone/>
            </a:pPr>
            <a:r>
              <a:rPr lang="en-US" dirty="0" smtClean="0"/>
              <a:t>overall: these </a:t>
            </a:r>
            <a:r>
              <a:rPr lang="en-US" b="1" dirty="0" smtClean="0"/>
              <a:t>cancel out</a:t>
            </a:r>
            <a:r>
              <a:rPr lang="en-US" dirty="0" smtClean="0"/>
              <a:t> to produce </a:t>
            </a:r>
            <a:r>
              <a:rPr lang="en-US" b="1" dirty="0" smtClean="0"/>
              <a:t>no total effect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Centrally administered exams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an important role to </a:t>
            </a:r>
            <a:r>
              <a:rPr lang="en-US" b="1" dirty="0" smtClean="0"/>
              <a:t>enhance equity </a:t>
            </a:r>
            <a:r>
              <a:rPr lang="en-US" dirty="0" smtClean="0"/>
              <a:t>in tracked education systems</a:t>
            </a:r>
          </a:p>
          <a:p>
            <a:r>
              <a:rPr lang="en-US" dirty="0" smtClean="0"/>
              <a:t>Function to </a:t>
            </a:r>
            <a:r>
              <a:rPr lang="en-US" b="1" dirty="0" smtClean="0"/>
              <a:t>reduce the association between parental statuses and school outcomes</a:t>
            </a:r>
          </a:p>
          <a:p>
            <a:r>
              <a:rPr lang="en-US" dirty="0" smtClean="0"/>
              <a:t>Keep schools </a:t>
            </a:r>
            <a:r>
              <a:rPr lang="en-US" b="1" dirty="0" smtClean="0"/>
              <a:t>accountable</a:t>
            </a: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to education systems</a:t>
            </a:r>
            <a:endParaRPr lang="en-US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challenges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Raising </a:t>
            </a:r>
            <a:r>
              <a:rPr lang="en-US" b="1" dirty="0" smtClean="0"/>
              <a:t>divorce rates </a:t>
            </a:r>
            <a:r>
              <a:rPr lang="en-US" dirty="0" smtClean="0"/>
              <a:t>-&gt; raising share of disadvantaged kids</a:t>
            </a:r>
          </a:p>
          <a:p>
            <a:r>
              <a:rPr lang="en-US" dirty="0" smtClean="0"/>
              <a:t>Declining </a:t>
            </a:r>
            <a:r>
              <a:rPr lang="en-US" b="1" dirty="0" smtClean="0"/>
              <a:t>fertility</a:t>
            </a:r>
            <a:r>
              <a:rPr lang="en-US" dirty="0" smtClean="0"/>
              <a:t> -&gt; raising aspirations and thus raising competition (and inequality)</a:t>
            </a:r>
          </a:p>
          <a:p>
            <a:r>
              <a:rPr lang="en-US" dirty="0" smtClean="0"/>
              <a:t>Growing </a:t>
            </a:r>
            <a:r>
              <a:rPr lang="en-US" b="1" dirty="0" smtClean="0"/>
              <a:t>economic segregation</a:t>
            </a:r>
            <a:r>
              <a:rPr lang="en-US" dirty="0" smtClean="0"/>
              <a:t> -&gt; perpetuates inequality</a:t>
            </a:r>
          </a:p>
          <a:p>
            <a:r>
              <a:rPr lang="en-US" dirty="0" smtClean="0"/>
              <a:t>Growing </a:t>
            </a:r>
            <a:r>
              <a:rPr lang="en-US" b="1" dirty="0" smtClean="0"/>
              <a:t>immigration </a:t>
            </a:r>
            <a:r>
              <a:rPr lang="en-US" dirty="0" smtClean="0"/>
              <a:t>-&gt; larger shares of disadvantaged kids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Non-demographic challenges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– </a:t>
            </a:r>
            <a:r>
              <a:rPr lang="en-US" b="1" dirty="0" smtClean="0"/>
              <a:t>budget cuts </a:t>
            </a:r>
            <a:r>
              <a:rPr lang="en-US" dirty="0" smtClean="0"/>
              <a:t>reduce supply of education, may produce increasing inequality</a:t>
            </a:r>
          </a:p>
          <a:p>
            <a:r>
              <a:rPr lang="en-US" dirty="0" smtClean="0"/>
              <a:t>Growing </a:t>
            </a:r>
            <a:r>
              <a:rPr lang="en-US" b="1" dirty="0" smtClean="0"/>
              <a:t>economic inequality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 about equity and education systems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</a:t>
            </a:r>
          </a:p>
          <a:p>
            <a:pPr lvl="1"/>
            <a:r>
              <a:rPr lang="en-US" dirty="0" smtClean="0"/>
              <a:t>Limit </a:t>
            </a:r>
            <a:r>
              <a:rPr lang="en-US" b="1" dirty="0" smtClean="0"/>
              <a:t>tracking</a:t>
            </a:r>
            <a:r>
              <a:rPr lang="en-US" dirty="0" smtClean="0"/>
              <a:t> (particularly early tracking)</a:t>
            </a:r>
          </a:p>
          <a:p>
            <a:pPr lvl="1"/>
            <a:r>
              <a:rPr lang="en-US" dirty="0" smtClean="0"/>
              <a:t>Limit the influence of parents over </a:t>
            </a:r>
            <a:r>
              <a:rPr lang="en-US" b="1" dirty="0" smtClean="0"/>
              <a:t>school choice</a:t>
            </a:r>
          </a:p>
          <a:p>
            <a:pPr lvl="1"/>
            <a:r>
              <a:rPr lang="en-US" dirty="0" smtClean="0"/>
              <a:t>Have oversubscribed schools hold a lottery</a:t>
            </a:r>
          </a:p>
          <a:p>
            <a:pPr lvl="1"/>
            <a:r>
              <a:rPr lang="en-US" dirty="0" smtClean="0"/>
              <a:t>Combine tracking with </a:t>
            </a:r>
            <a:r>
              <a:rPr lang="en-US" b="1" dirty="0" smtClean="0"/>
              <a:t>centrally administered exams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Remove dead ends </a:t>
            </a:r>
            <a:r>
              <a:rPr lang="en-US" dirty="0" smtClean="0"/>
              <a:t>within the system</a:t>
            </a:r>
          </a:p>
          <a:p>
            <a:r>
              <a:rPr lang="en-US" dirty="0" smtClean="0"/>
              <a:t>Provide </a:t>
            </a:r>
            <a:r>
              <a:rPr lang="en-US" b="1" dirty="0" smtClean="0"/>
              <a:t>second chances</a:t>
            </a:r>
          </a:p>
          <a:p>
            <a:r>
              <a:rPr lang="en-US" b="1" dirty="0" smtClean="0"/>
              <a:t>Tuition and fees </a:t>
            </a:r>
            <a:r>
              <a:rPr lang="en-US" dirty="0" smtClean="0"/>
              <a:t>(if paid) need to complement (not replace) the funding from the state</a:t>
            </a:r>
          </a:p>
          <a:p>
            <a:pPr lvl="1"/>
            <a:r>
              <a:rPr lang="en-US" dirty="0" smtClean="0"/>
              <a:t>Must be used to increase enrollments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approaches</a:t>
            </a:r>
          </a:p>
          <a:p>
            <a:pPr lvl="1"/>
            <a:r>
              <a:rPr lang="en-US" b="1" dirty="0" smtClean="0"/>
              <a:t>Fairness</a:t>
            </a:r>
            <a:r>
              <a:rPr lang="en-US" dirty="0" smtClean="0"/>
              <a:t>: personal and social circumstances such as gender, SES, ethnicity, and migration background shall not influence the odds of success in education</a:t>
            </a:r>
          </a:p>
          <a:p>
            <a:pPr lvl="1"/>
            <a:r>
              <a:rPr lang="en-US" b="1" dirty="0" smtClean="0"/>
              <a:t>Inclusion</a:t>
            </a:r>
            <a:r>
              <a:rPr lang="en-US" dirty="0" smtClean="0"/>
              <a:t>: implies </a:t>
            </a:r>
            <a:r>
              <a:rPr lang="en-US" dirty="0" smtClean="0"/>
              <a:t>a minimum </a:t>
            </a:r>
            <a:r>
              <a:rPr lang="en-US" dirty="0" smtClean="0"/>
              <a:t>standard of education for all</a:t>
            </a:r>
          </a:p>
          <a:p>
            <a:pPr marL="457200" lvl="1" indent="0">
              <a:buNone/>
            </a:pPr>
            <a:r>
              <a:rPr lang="en-US" dirty="0" smtClean="0"/>
              <a:t>Both relate to the general topic of this course (exclusion), I emphasize </a:t>
            </a:r>
            <a:r>
              <a:rPr lang="en-US" b="1" dirty="0" smtClean="0"/>
              <a:t>the </a:t>
            </a:r>
            <a:r>
              <a:rPr lang="en-US" b="1" dirty="0" smtClean="0"/>
              <a:t>former</a:t>
            </a:r>
            <a:r>
              <a:rPr lang="en-US" dirty="0" smtClean="0"/>
              <a:t> (fairness)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0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matters for equity in education?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Design of the system</a:t>
            </a:r>
          </a:p>
          <a:p>
            <a:r>
              <a:rPr lang="en-US" b="1" dirty="0" smtClean="0"/>
              <a:t>Financing </a:t>
            </a:r>
            <a:endParaRPr lang="en-US" b="1" dirty="0" smtClean="0"/>
          </a:p>
          <a:p>
            <a:r>
              <a:rPr lang="en-US" dirty="0" smtClean="0"/>
              <a:t>Practices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the role of education in modern stratification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statement: </a:t>
            </a:r>
            <a:r>
              <a:rPr lang="en-US" dirty="0" err="1" smtClean="0"/>
              <a:t>Blau</a:t>
            </a:r>
            <a:r>
              <a:rPr lang="en-US" dirty="0" smtClean="0"/>
              <a:t> &amp; Duncan (1967) </a:t>
            </a:r>
          </a:p>
          <a:p>
            <a:r>
              <a:rPr lang="en-US" dirty="0" smtClean="0"/>
              <a:t>Education plays a dual role</a:t>
            </a:r>
          </a:p>
          <a:p>
            <a:pPr lvl="1"/>
            <a:r>
              <a:rPr lang="en-US" dirty="0" smtClean="0"/>
              <a:t>Main avenue of intergenerational mobility</a:t>
            </a:r>
          </a:p>
          <a:p>
            <a:pPr lvl="1"/>
            <a:r>
              <a:rPr lang="en-US" dirty="0" smtClean="0"/>
              <a:t>Main instrument of intergenerational status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37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stratification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68431"/>
            <a:ext cx="7467600" cy="477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6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 of stratification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role of education stable over time?</a:t>
            </a:r>
          </a:p>
          <a:p>
            <a:r>
              <a:rPr lang="en-US" dirty="0" smtClean="0"/>
              <a:t>Is the role of education identical across societies?</a:t>
            </a:r>
          </a:p>
          <a:p>
            <a:r>
              <a:rPr lang="en-US" dirty="0" smtClean="0"/>
              <a:t>Does the role of education depend on the institutional context?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75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focus on inequality of education opportunity (i.e. </a:t>
            </a:r>
            <a:r>
              <a:rPr lang="en-US" b="1" dirty="0" smtClean="0"/>
              <a:t>inequality in access to education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leave consequences of education </a:t>
            </a:r>
            <a:r>
              <a:rPr lang="en-US" dirty="0" smtClean="0"/>
              <a:t>aside</a:t>
            </a:r>
          </a:p>
          <a:p>
            <a:r>
              <a:rPr lang="en-US" dirty="0" smtClean="0"/>
              <a:t>This leaves us with</a:t>
            </a:r>
          </a:p>
          <a:p>
            <a:pPr lvl="1"/>
            <a:r>
              <a:rPr lang="en-US" dirty="0" smtClean="0"/>
              <a:t>Is inequality in access to education stable over time?</a:t>
            </a:r>
          </a:p>
          <a:p>
            <a:pPr lvl="1"/>
            <a:r>
              <a:rPr lang="en-US" dirty="0" smtClean="0"/>
              <a:t>Does it differ across institutional contexts?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06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Extensions of the basic </a:t>
            </a:r>
            <a:r>
              <a:rPr lang="en-US" dirty="0" smtClean="0"/>
              <a:t>model – dimensions of inequality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</a:t>
            </a:r>
            <a:r>
              <a:rPr lang="en-US" dirty="0" err="1" smtClean="0"/>
              <a:t>Blau</a:t>
            </a:r>
            <a:r>
              <a:rPr lang="en-US" dirty="0" smtClean="0"/>
              <a:t> &amp; Duncan: Expanding </a:t>
            </a:r>
            <a:r>
              <a:rPr lang="en-US" dirty="0" smtClean="0"/>
              <a:t>the set of explanatory variables to </a:t>
            </a:r>
            <a:r>
              <a:rPr lang="en-US" dirty="0" smtClean="0"/>
              <a:t>include along with father’s education and occupation</a:t>
            </a:r>
            <a:endParaRPr lang="en-US" dirty="0" smtClean="0"/>
          </a:p>
          <a:p>
            <a:pPr lvl="1"/>
            <a:r>
              <a:rPr lang="en-US" dirty="0" smtClean="0"/>
              <a:t>Family size (number of siblings)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Family </a:t>
            </a:r>
            <a:r>
              <a:rPr lang="en-US" dirty="0" smtClean="0"/>
              <a:t>structure (intact vs. non-intact)</a:t>
            </a:r>
          </a:p>
          <a:p>
            <a:pPr lvl="1"/>
            <a:r>
              <a:rPr lang="en-US" dirty="0" smtClean="0"/>
              <a:t>Migration</a:t>
            </a:r>
          </a:p>
          <a:p>
            <a:pPr lvl="1"/>
            <a:r>
              <a:rPr lang="en-US" dirty="0" smtClean="0"/>
              <a:t>Cohort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4899D-334B-4CCC-935B-7B371FDEEC4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39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</TotalTime>
  <Words>1055</Words>
  <Application>Microsoft Office PowerPoint</Application>
  <PresentationFormat>Předvádění na obrazovce (4:3)</PresentationFormat>
  <Paragraphs>173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Office Theme</vt:lpstr>
      <vt:lpstr>Snímek 1</vt:lpstr>
      <vt:lpstr>Overview</vt:lpstr>
      <vt:lpstr>Equity in education</vt:lpstr>
      <vt:lpstr>What matters for equity in education?</vt:lpstr>
      <vt:lpstr>Background: the role of education in modern stratification</vt:lpstr>
      <vt:lpstr>The basic stratification model</vt:lpstr>
      <vt:lpstr>Key questions of stratification</vt:lpstr>
      <vt:lpstr>Today </vt:lpstr>
      <vt:lpstr>Extensions of the basic model – dimensions of inequality </vt:lpstr>
      <vt:lpstr>Empirical answers - Stability over time</vt:lpstr>
      <vt:lpstr>Stability over time, cntd.</vt:lpstr>
      <vt:lpstr>Stability over time, cntd.</vt:lpstr>
      <vt:lpstr>Empirical answers - cross-national comparisons</vt:lpstr>
      <vt:lpstr>Differentiation across systems</vt:lpstr>
      <vt:lpstr>What aspects of education systems receive most research attention?</vt:lpstr>
      <vt:lpstr>Tracking</vt:lpstr>
      <vt:lpstr>Consequences of tracking for inequality</vt:lpstr>
      <vt:lpstr>School choice</vt:lpstr>
      <vt:lpstr>How tracking influences school outcomes?</vt:lpstr>
      <vt:lpstr>Dead ends in the system</vt:lpstr>
      <vt:lpstr>Second chances</vt:lpstr>
      <vt:lpstr>Tuition and fees</vt:lpstr>
      <vt:lpstr>Centrally administered exams</vt:lpstr>
      <vt:lpstr>Challenges to education systems</vt:lpstr>
      <vt:lpstr>Demographic challenges</vt:lpstr>
      <vt:lpstr>Non-demographic challenges</vt:lpstr>
      <vt:lpstr>Think about equity and education systems</vt:lpstr>
      <vt:lpstr>Thinking…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and Non-demographic Challenges to Education Systems</dc:title>
  <dc:creator>Kreidl</dc:creator>
  <cp:lastModifiedBy>KSS</cp:lastModifiedBy>
  <cp:revision>18</cp:revision>
  <dcterms:created xsi:type="dcterms:W3CDTF">2012-04-12T13:47:06Z</dcterms:created>
  <dcterms:modified xsi:type="dcterms:W3CDTF">2012-04-17T06:45:10Z</dcterms:modified>
</cp:coreProperties>
</file>