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Override4.xml" ContentType="application/vnd.openxmlformats-officedocument.themeOverr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  <p:sldMasterId id="2147483684" r:id="rId4"/>
    <p:sldMasterId id="2147483697" r:id="rId5"/>
    <p:sldMasterId id="2147483709" r:id="rId6"/>
    <p:sldMasterId id="2147483721" r:id="rId7"/>
    <p:sldMasterId id="2147483733" r:id="rId8"/>
    <p:sldMasterId id="2147483745" r:id="rId9"/>
    <p:sldMasterId id="2147483758" r:id="rId10"/>
  </p:sldMasterIdLst>
  <p:notesMasterIdLst>
    <p:notesMasterId r:id="rId69"/>
  </p:notesMasterIdLst>
  <p:handoutMasterIdLst>
    <p:handoutMasterId r:id="rId70"/>
  </p:handoutMasterIdLst>
  <p:sldIdLst>
    <p:sldId id="256" r:id="rId11"/>
    <p:sldId id="257" r:id="rId12"/>
    <p:sldId id="319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16" r:id="rId24"/>
    <p:sldId id="288" r:id="rId25"/>
    <p:sldId id="289" r:id="rId26"/>
    <p:sldId id="290" r:id="rId27"/>
    <p:sldId id="291" r:id="rId28"/>
    <p:sldId id="292" r:id="rId29"/>
    <p:sldId id="293" r:id="rId30"/>
    <p:sldId id="318" r:id="rId31"/>
    <p:sldId id="317" r:id="rId32"/>
    <p:sldId id="284" r:id="rId33"/>
    <p:sldId id="285" r:id="rId34"/>
    <p:sldId id="286" r:id="rId35"/>
    <p:sldId id="258" r:id="rId36"/>
    <p:sldId id="332" r:id="rId37"/>
    <p:sldId id="338" r:id="rId38"/>
    <p:sldId id="320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34" r:id="rId60"/>
    <p:sldId id="335" r:id="rId61"/>
    <p:sldId id="336" r:id="rId62"/>
    <p:sldId id="321" r:id="rId63"/>
    <p:sldId id="280" r:id="rId64"/>
    <p:sldId id="315" r:id="rId65"/>
    <p:sldId id="281" r:id="rId66"/>
    <p:sldId id="282" r:id="rId67"/>
    <p:sldId id="337" r:id="rId6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0000"/>
    <a:srgbClr val="50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6" autoAdjust="0"/>
    <p:restoredTop sz="94660"/>
  </p:normalViewPr>
  <p:slideViewPr>
    <p:cSldViewPr>
      <p:cViewPr varScale="1">
        <p:scale>
          <a:sx n="86" d="100"/>
          <a:sy n="86" d="100"/>
        </p:scale>
        <p:origin x="-190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slide" Target="slides/slide37.xml"/><Relationship Id="rId50" Type="http://schemas.openxmlformats.org/officeDocument/2006/relationships/slide" Target="slides/slide40.xml"/><Relationship Id="rId55" Type="http://schemas.openxmlformats.org/officeDocument/2006/relationships/slide" Target="slides/slide45.xml"/><Relationship Id="rId63" Type="http://schemas.openxmlformats.org/officeDocument/2006/relationships/slide" Target="slides/slide53.xml"/><Relationship Id="rId68" Type="http://schemas.openxmlformats.org/officeDocument/2006/relationships/slide" Target="slides/slide58.xml"/><Relationship Id="rId7" Type="http://schemas.openxmlformats.org/officeDocument/2006/relationships/slideMaster" Target="slideMasters/slideMaster7.xml"/><Relationship Id="rId71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9" Type="http://schemas.openxmlformats.org/officeDocument/2006/relationships/slide" Target="slides/slide19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53" Type="http://schemas.openxmlformats.org/officeDocument/2006/relationships/slide" Target="slides/slide43.xml"/><Relationship Id="rId58" Type="http://schemas.openxmlformats.org/officeDocument/2006/relationships/slide" Target="slides/slide48.xml"/><Relationship Id="rId66" Type="http://schemas.openxmlformats.org/officeDocument/2006/relationships/slide" Target="slides/slide56.xml"/><Relationship Id="rId7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slide" Target="slides/slide39.xml"/><Relationship Id="rId57" Type="http://schemas.openxmlformats.org/officeDocument/2006/relationships/slide" Target="slides/slide47.xml"/><Relationship Id="rId61" Type="http://schemas.openxmlformats.org/officeDocument/2006/relationships/slide" Target="slides/slide5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52" Type="http://schemas.openxmlformats.org/officeDocument/2006/relationships/slide" Target="slides/slide42.xml"/><Relationship Id="rId60" Type="http://schemas.openxmlformats.org/officeDocument/2006/relationships/slide" Target="slides/slide50.xml"/><Relationship Id="rId65" Type="http://schemas.openxmlformats.org/officeDocument/2006/relationships/slide" Target="slides/slide55.xml"/><Relationship Id="rId73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slide" Target="slides/slide38.xml"/><Relationship Id="rId56" Type="http://schemas.openxmlformats.org/officeDocument/2006/relationships/slide" Target="slides/slide46.xml"/><Relationship Id="rId64" Type="http://schemas.openxmlformats.org/officeDocument/2006/relationships/slide" Target="slides/slide54.xml"/><Relationship Id="rId69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1.xml"/><Relationship Id="rId72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59" Type="http://schemas.openxmlformats.org/officeDocument/2006/relationships/slide" Target="slides/slide49.xml"/><Relationship Id="rId67" Type="http://schemas.openxmlformats.org/officeDocument/2006/relationships/slide" Target="slides/slide57.xml"/><Relationship Id="rId20" Type="http://schemas.openxmlformats.org/officeDocument/2006/relationships/slide" Target="slides/slide10.xml"/><Relationship Id="rId41" Type="http://schemas.openxmlformats.org/officeDocument/2006/relationships/slide" Target="slides/slide31.xml"/><Relationship Id="rId54" Type="http://schemas.openxmlformats.org/officeDocument/2006/relationships/slide" Target="slides/slide44.xml"/><Relationship Id="rId62" Type="http://schemas.openxmlformats.org/officeDocument/2006/relationships/slide" Target="slides/slide52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0EBDE0-71EF-475B-9EBE-CAA4B7927B43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956195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0C7A3E-0643-4571-8C10-5C50E933A388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0335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D3D1AD-8CA7-4F8F-95B1-0E3DF71BC0F7}" type="slidenum">
              <a:rPr lang="nl-NL"/>
              <a:pPr/>
              <a:t>1</a:t>
            </a:fld>
            <a:endParaRPr lang="nl-NL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2000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1200" i="1" dirty="0" smtClean="0"/>
              <a:t>(</a:t>
            </a:r>
            <a:r>
              <a:rPr lang="fi-FI" sz="1200" dirty="0" smtClean="0"/>
              <a:t>Connors &amp; Lunsford, 1988)</a:t>
            </a:r>
          </a:p>
          <a:p>
            <a:pPr marL="0" indent="0">
              <a:buFontTx/>
              <a:buNone/>
              <a:defRPr/>
            </a:pPr>
            <a:endParaRPr lang="en-GB" sz="1000" i="1" dirty="0" smtClean="0"/>
          </a:p>
          <a:p>
            <a:pPr marL="0" indent="0">
              <a:buFontTx/>
              <a:buNone/>
              <a:defRPr/>
            </a:pPr>
            <a:r>
              <a:rPr lang="en-GB" sz="1200" dirty="0" smtClean="0"/>
              <a:t> An</a:t>
            </a:r>
            <a:r>
              <a:rPr lang="en-GB" sz="1200" baseline="0" dirty="0" smtClean="0"/>
              <a:t> </a:t>
            </a:r>
            <a:r>
              <a:rPr lang="en-GB" sz="1200" dirty="0" smtClean="0"/>
              <a:t>analysis of nearly 20,000 teacher-marked student papers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200" dirty="0" smtClean="0"/>
              <a:t>“Twenty different mistakes comprise 91.5 percent of all errors in student texts.”</a:t>
            </a:r>
            <a:endParaRPr lang="nl-NL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7A3E-0643-4571-8C10-5C50E933A388}" type="slidenum">
              <a:rPr lang="nl-NL" smtClean="0"/>
              <a:pPr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05105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2000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 smtClean="0"/>
              <a:t>European Education</a:t>
            </a:r>
            <a:r>
              <a:rPr lang="en-GB" baseline="0" dirty="0" smtClean="0"/>
              <a:t> ministers have established a goal that; not native speaker level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2000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 smtClean="0"/>
              <a:t>European Education</a:t>
            </a:r>
            <a:r>
              <a:rPr lang="en-GB" baseline="0" dirty="0" smtClean="0"/>
              <a:t> ministers have established a goal that; not native speaker level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2000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2000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2000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2000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2000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2000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bannerImage" descr="Talencentrum_corpimage_PPT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5950" y="0"/>
            <a:ext cx="47180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84288"/>
            <a:ext cx="9144000" cy="1071562"/>
          </a:xfrm>
          <a:solidFill>
            <a:srgbClr val="505050"/>
          </a:solidFill>
        </p:spPr>
        <p:txBody>
          <a:bodyPr lIns="981950" tIns="216000" rIns="268265" bIns="216000" anchor="t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35425"/>
            <a:ext cx="9140825" cy="1905000"/>
          </a:xfrm>
        </p:spPr>
        <p:txBody>
          <a:bodyPr rIns="267843"/>
          <a:lstStyle>
            <a:lvl1pPr marL="0" indent="0">
              <a:buFont typeface="Verdana" pitchFamily="34" charset="0"/>
              <a:buNone/>
              <a:defRPr sz="19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017588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4106" name="shape_Transparantie"/>
          <p:cNvSpPr>
            <a:spLocks noChangeArrowheads="1"/>
          </p:cNvSpPr>
          <p:nvPr/>
        </p:nvSpPr>
        <p:spPr bwMode="auto">
          <a:xfrm>
            <a:off x="4406900" y="0"/>
            <a:ext cx="11811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5882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4105" name="shape_TransFollower"/>
          <p:cNvSpPr>
            <a:spLocks noChangeArrowheads="1"/>
          </p:cNvSpPr>
          <p:nvPr/>
        </p:nvSpPr>
        <p:spPr bwMode="auto">
          <a:xfrm>
            <a:off x="0" y="0"/>
            <a:ext cx="4419600" cy="10175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pic>
        <p:nvPicPr>
          <p:cNvPr id="4109" name="LogoSlash_01" descr="SLASHTRA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LogoSlash_02" descr="SLASHTRANS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1B3B84-EE76-4BA3-B830-658B61A5266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8204200" y="1079500"/>
            <a:ext cx="5238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">
                <a:solidFill>
                  <a:schemeClr val="bg1"/>
                </a:solidFill>
                <a:latin typeface="Verdana" pitchFamily="34" charset="0"/>
              </a:rPr>
              <a:t>|</a:t>
            </a:r>
          </a:p>
        </p:txBody>
      </p:sp>
      <p:sp>
        <p:nvSpPr>
          <p:cNvPr id="4104" name="tbDate"/>
          <p:cNvSpPr txBox="1">
            <a:spLocks noChangeArrowheads="1"/>
          </p:cNvSpPr>
          <p:nvPr/>
        </p:nvSpPr>
        <p:spPr bwMode="auto">
          <a:xfrm>
            <a:off x="7205663" y="1079500"/>
            <a:ext cx="974725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900">
                <a:solidFill>
                  <a:schemeClr val="bg1"/>
                </a:solidFill>
                <a:latin typeface="Verdana" pitchFamily="34" charset="0"/>
              </a:rPr>
              <a:t>Date 14.12.2009</a:t>
            </a:r>
          </a:p>
        </p:txBody>
      </p:sp>
      <p:pic>
        <p:nvPicPr>
          <p:cNvPr id="4115" name="RUGlogoTop" descr="407RUGBASETRANS_U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050" y="204788"/>
            <a:ext cx="2398713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7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8858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000">
                <a:solidFill>
                  <a:srgbClr val="CC0000"/>
                </a:solidFill>
                <a:latin typeface="Georgia" pitchFamily="18" charset="0"/>
              </a:rPr>
              <a:t>language centre</a:t>
            </a:r>
          </a:p>
        </p:txBody>
      </p:sp>
      <p:sp>
        <p:nvSpPr>
          <p:cNvPr id="4108" name="tb_Department"/>
          <p:cNvSpPr txBox="1">
            <a:spLocks noChangeAspect="1" noChangeArrowheads="1"/>
          </p:cNvSpPr>
          <p:nvPr/>
        </p:nvSpPr>
        <p:spPr bwMode="auto">
          <a:xfrm>
            <a:off x="5811838" y="341313"/>
            <a:ext cx="18002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GB" sz="1000">
              <a:solidFill>
                <a:srgbClr val="CC0000"/>
              </a:solidFill>
              <a:latin typeface="Georgia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28627-FFFF-4192-8B1F-55BD824DD41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730933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1341438"/>
            <a:ext cx="2284412" cy="520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341438"/>
            <a:ext cx="6704013" cy="520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CD74C-5A1B-4B62-A60A-55844F21E401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43421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E047B-3369-4E66-885A-127A83756AE9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686120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bannerImage" descr="Talencentrum_corpimage_PPT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5950" y="0"/>
            <a:ext cx="47180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84288"/>
            <a:ext cx="9144000" cy="1071562"/>
          </a:xfrm>
          <a:solidFill>
            <a:srgbClr val="505050"/>
          </a:solidFill>
        </p:spPr>
        <p:txBody>
          <a:bodyPr lIns="981950" tIns="216000" rIns="268265" bIns="216000" anchor="t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35425"/>
            <a:ext cx="9140825" cy="1905000"/>
          </a:xfrm>
        </p:spPr>
        <p:txBody>
          <a:bodyPr rIns="267843"/>
          <a:lstStyle>
            <a:lvl1pPr marL="0" indent="0">
              <a:buFont typeface="Verdana" pitchFamily="34" charset="0"/>
              <a:buNone/>
              <a:defRPr sz="19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017588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4106" name="shape_Transparantie"/>
          <p:cNvSpPr>
            <a:spLocks noChangeArrowheads="1"/>
          </p:cNvSpPr>
          <p:nvPr/>
        </p:nvSpPr>
        <p:spPr bwMode="auto">
          <a:xfrm>
            <a:off x="4406900" y="0"/>
            <a:ext cx="11811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5882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4105" name="shape_TransFollower"/>
          <p:cNvSpPr>
            <a:spLocks noChangeArrowheads="1"/>
          </p:cNvSpPr>
          <p:nvPr/>
        </p:nvSpPr>
        <p:spPr bwMode="auto">
          <a:xfrm>
            <a:off x="0" y="0"/>
            <a:ext cx="4419600" cy="10175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pic>
        <p:nvPicPr>
          <p:cNvPr id="4109" name="LogoSlash_01" descr="SLASHTRA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LogoSlash_02" descr="SLASHTRANS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1B3B84-EE76-4BA3-B830-658B61A5266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8204200" y="1079500"/>
            <a:ext cx="5238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">
                <a:solidFill>
                  <a:srgbClr val="FFFFFF"/>
                </a:solidFill>
                <a:latin typeface="Verdana" pitchFamily="34" charset="0"/>
              </a:rPr>
              <a:t>|</a:t>
            </a:r>
          </a:p>
        </p:txBody>
      </p:sp>
      <p:sp>
        <p:nvSpPr>
          <p:cNvPr id="4104" name="tbDate"/>
          <p:cNvSpPr txBox="1">
            <a:spLocks noChangeArrowheads="1"/>
          </p:cNvSpPr>
          <p:nvPr/>
        </p:nvSpPr>
        <p:spPr bwMode="auto">
          <a:xfrm>
            <a:off x="7205663" y="1079500"/>
            <a:ext cx="974725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900">
                <a:solidFill>
                  <a:srgbClr val="FFFFFF"/>
                </a:solidFill>
                <a:latin typeface="Verdana" pitchFamily="34" charset="0"/>
              </a:rPr>
              <a:t>Date 14.12.2009</a:t>
            </a:r>
          </a:p>
        </p:txBody>
      </p:sp>
      <p:pic>
        <p:nvPicPr>
          <p:cNvPr id="4115" name="RUGlogoTop" descr="407RUGBASETRANS_U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050" y="204788"/>
            <a:ext cx="2398713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7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8858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000">
                <a:solidFill>
                  <a:srgbClr val="CC0000"/>
                </a:solidFill>
                <a:latin typeface="Georgia" pitchFamily="18" charset="0"/>
              </a:rPr>
              <a:t>language centre</a:t>
            </a:r>
          </a:p>
        </p:txBody>
      </p:sp>
      <p:sp>
        <p:nvSpPr>
          <p:cNvPr id="4108" name="tb_Department"/>
          <p:cNvSpPr txBox="1">
            <a:spLocks noChangeAspect="1" noChangeArrowheads="1"/>
          </p:cNvSpPr>
          <p:nvPr/>
        </p:nvSpPr>
        <p:spPr bwMode="auto">
          <a:xfrm>
            <a:off x="5811838" y="341313"/>
            <a:ext cx="18002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GB" sz="1000">
              <a:solidFill>
                <a:srgbClr val="CC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3028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8AF288-FE7F-468B-9F40-68EF2DB5727B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19881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561444-3AF4-48B4-9BCC-0EE2A827EBA9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11669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30438"/>
            <a:ext cx="449421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44942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2689CC-340D-4A4C-9B7E-4776DA2384E8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491492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5DECF9-94D5-453D-B131-772BB91B1F6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41701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472B42-07EE-4B3B-B009-4E122F8EF259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017875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34566D-553C-47E2-8D15-46A2D25427C9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143490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2ED590-8B07-4386-A5F1-7FD917543505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10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1341438"/>
            <a:ext cx="2284412" cy="520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341438"/>
            <a:ext cx="6704013" cy="520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03514B-2934-47B5-A015-0F6609AFA0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093737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135364-5F02-4DF0-AD2F-279C98F18AD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40056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28627-FFFF-4192-8B1F-55BD824DD41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16861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1341438"/>
            <a:ext cx="2284412" cy="520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341438"/>
            <a:ext cx="6704013" cy="520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03514B-2934-47B5-A015-0F6609AFA0E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1467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b_Break"/>
          <p:cNvSpPr>
            <a:spLocks noGrp="1" noChangeArrowheads="1"/>
          </p:cNvSpPr>
          <p:nvPr>
            <p:ph type="ctrTitle"/>
          </p:nvPr>
        </p:nvSpPr>
        <p:spPr>
          <a:xfrm>
            <a:off x="0" y="1284288"/>
            <a:ext cx="9140825" cy="2476500"/>
          </a:xfrm>
          <a:solidFill>
            <a:srgbClr val="505050"/>
          </a:solidFill>
        </p:spPr>
        <p:txBody>
          <a:bodyPr lIns="982091" tIns="216000" rIns="267843" bIns="45717" anchor="t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endParaRPr lang="en-GB" noProof="0" smtClean="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1017588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6155" name="Rectangle 11" hidden="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3100" y="5707063"/>
            <a:ext cx="7108825" cy="384175"/>
          </a:xfrm>
        </p:spPr>
        <p:txBody>
          <a:bodyPr lIns="64282" tIns="32141" rIns="64282" bIns="32141"/>
          <a:lstStyle>
            <a:lvl1pPr marL="0" indent="0" algn="ctr">
              <a:buFont typeface="Verdana" pitchFamily="34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pic>
        <p:nvPicPr>
          <p:cNvPr id="6157" name="LogoSlash_01" descr="SLASHT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LogoSlash_02" descr="SLASHTRANS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61" name="Rectangle 1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B47F082-5957-46CE-995B-B999018D371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8204200" y="1079500"/>
            <a:ext cx="5238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">
                <a:solidFill>
                  <a:schemeClr val="bg1"/>
                </a:solidFill>
                <a:latin typeface="Verdana" pitchFamily="34" charset="0"/>
              </a:rPr>
              <a:t>|</a:t>
            </a:r>
          </a:p>
        </p:txBody>
      </p:sp>
      <p:sp>
        <p:nvSpPr>
          <p:cNvPr id="6152" name="tbDate"/>
          <p:cNvSpPr txBox="1">
            <a:spLocks noChangeArrowheads="1"/>
          </p:cNvSpPr>
          <p:nvPr/>
        </p:nvSpPr>
        <p:spPr bwMode="auto">
          <a:xfrm>
            <a:off x="7016750" y="1079500"/>
            <a:ext cx="11636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900">
                <a:solidFill>
                  <a:schemeClr val="bg1"/>
                </a:solidFill>
                <a:latin typeface="Verdana" pitchFamily="34" charset="0"/>
              </a:rPr>
              <a:t>Date 14.12.2009</a:t>
            </a:r>
          </a:p>
        </p:txBody>
      </p:sp>
      <p:pic>
        <p:nvPicPr>
          <p:cNvPr id="6164" name="RUGlogoTop" descr="407RUGBASETRANS_U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050" y="204788"/>
            <a:ext cx="2398713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3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94773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000">
                <a:solidFill>
                  <a:srgbClr val="CC0000"/>
                </a:solidFill>
                <a:latin typeface="Georgia" pitchFamily="18" charset="0"/>
              </a:rPr>
              <a:t>language centre</a:t>
            </a:r>
          </a:p>
        </p:txBody>
      </p:sp>
      <p:sp>
        <p:nvSpPr>
          <p:cNvPr id="6154" name="tb_Department"/>
          <p:cNvSpPr txBox="1">
            <a:spLocks noChangeArrowheads="1"/>
          </p:cNvSpPr>
          <p:nvPr/>
        </p:nvSpPr>
        <p:spPr bwMode="auto">
          <a:xfrm>
            <a:off x="5811838" y="341313"/>
            <a:ext cx="18002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GB" sz="1000">
              <a:solidFill>
                <a:srgbClr val="CC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E774B2-4B58-4751-B952-9E73271BF5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3337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12D274-C909-485B-8DB8-936D25BFD2D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8728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30438"/>
            <a:ext cx="449421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44942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FC9EB5-B5DB-48DE-AFDB-5C8794EBD81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7399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2BB31C-50F3-4A09-A1C9-DC0E87464AF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3645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4F835D-DDCC-4B0F-8226-A2F20937416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456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19AA27-1A4E-46AD-9075-2E9C1DE88E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39156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9918D4-DC5F-4100-8A2F-C365F028B2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2821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8AF288-FE7F-468B-9F40-68EF2DB572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329729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BDA319-EFBC-4993-9D2B-7F9D663BC77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8123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3CC2C3-0702-4AB9-8A0A-844ACA4D54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34024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1341438"/>
            <a:ext cx="2284412" cy="520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341438"/>
            <a:ext cx="6704013" cy="520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4F87D0-E3D8-404B-89C5-D11241133A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6957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b_End"/>
          <p:cNvSpPr>
            <a:spLocks noGrp="1" noChangeArrowheads="1"/>
          </p:cNvSpPr>
          <p:nvPr>
            <p:ph type="ctrTitle"/>
          </p:nvPr>
        </p:nvSpPr>
        <p:spPr>
          <a:xfrm>
            <a:off x="0" y="1284288"/>
            <a:ext cx="9140825" cy="2476500"/>
          </a:xfrm>
          <a:solidFill>
            <a:srgbClr val="505050"/>
          </a:solidFill>
        </p:spPr>
        <p:txBody>
          <a:bodyPr lIns="982091" tIns="216000" rIns="267843" bIns="45717" anchor="t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endParaRPr lang="en-GB" noProof="0" smtClean="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1016000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8203" name="Rectangle 11" hidden="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81125" y="4340225"/>
            <a:ext cx="6400800" cy="1751013"/>
          </a:xfrm>
        </p:spPr>
        <p:txBody>
          <a:bodyPr lIns="64282" tIns="32141" rIns="64282" bIns="32141"/>
          <a:lstStyle>
            <a:lvl1pPr marL="0" indent="0" algn="ctr">
              <a:buFont typeface="Verdana" pitchFamily="34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8205" name="Text Box 13" hidden="1"/>
          <p:cNvSpPr txBox="1">
            <a:spLocks noChangeArrowheads="1"/>
          </p:cNvSpPr>
          <p:nvPr/>
        </p:nvSpPr>
        <p:spPr bwMode="auto">
          <a:xfrm>
            <a:off x="5940425" y="6381750"/>
            <a:ext cx="21971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82" tIns="32141" rIns="64282" bIns="3214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GB"/>
          </a:p>
        </p:txBody>
      </p:sp>
      <p:pic>
        <p:nvPicPr>
          <p:cNvPr id="8207" name="LogoSlash_01" descr="SLASHT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LogoSlash_02" descr="SLASHTRANS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211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1BD211-A65D-4E02-8738-A8AB4C71AF2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8204200" y="1079500"/>
            <a:ext cx="5238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">
                <a:solidFill>
                  <a:schemeClr val="bg1"/>
                </a:solidFill>
                <a:latin typeface="Verdana" pitchFamily="34" charset="0"/>
              </a:rPr>
              <a:t>|</a:t>
            </a:r>
          </a:p>
        </p:txBody>
      </p:sp>
      <p:sp>
        <p:nvSpPr>
          <p:cNvPr id="8200" name="tbDate"/>
          <p:cNvSpPr txBox="1">
            <a:spLocks noChangeArrowheads="1"/>
          </p:cNvSpPr>
          <p:nvPr/>
        </p:nvSpPr>
        <p:spPr bwMode="auto">
          <a:xfrm>
            <a:off x="7016750" y="1079500"/>
            <a:ext cx="11636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900">
                <a:solidFill>
                  <a:schemeClr val="bg1"/>
                </a:solidFill>
                <a:latin typeface="Verdana" pitchFamily="34" charset="0"/>
              </a:rPr>
              <a:t>Date 14.12.2009</a:t>
            </a:r>
          </a:p>
        </p:txBody>
      </p:sp>
      <p:pic>
        <p:nvPicPr>
          <p:cNvPr id="8215" name="RUGlogoTop" descr="407RUGBASETRANS_U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050" y="204788"/>
            <a:ext cx="2398713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1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94773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000">
                <a:solidFill>
                  <a:srgbClr val="CC0000"/>
                </a:solidFill>
                <a:latin typeface="Georgia" pitchFamily="18" charset="0"/>
              </a:rPr>
              <a:t>language centre</a:t>
            </a:r>
          </a:p>
        </p:txBody>
      </p:sp>
      <p:sp>
        <p:nvSpPr>
          <p:cNvPr id="8202" name="tb_Department"/>
          <p:cNvSpPr txBox="1">
            <a:spLocks noChangeAspect="1" noChangeArrowheads="1"/>
          </p:cNvSpPr>
          <p:nvPr/>
        </p:nvSpPr>
        <p:spPr bwMode="auto">
          <a:xfrm>
            <a:off x="5811838" y="341313"/>
            <a:ext cx="18002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GB" sz="1000">
              <a:solidFill>
                <a:srgbClr val="CC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31530C-B792-4E12-BC0D-20A3AECA200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770648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065CFF-260C-4121-9C49-E4ABFEC677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3321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30438"/>
            <a:ext cx="449421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44942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23FA93-93C5-4C88-95D1-63F05B613E4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43867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EB9CFB-FB9B-46F3-BC44-5AC35B93532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950621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27E7A3-22C4-49B8-BB87-388D06F2F3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2861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AFD381-2FB7-4083-B4E1-B9884CCCB71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272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561444-3AF4-48B4-9BCC-0EE2A827EBA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97969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69CAFA-5C80-47A8-9B0C-AE4A62843A4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26836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BC105B-F595-400B-A88A-45820C4AB5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2280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0280DE-BFDD-4530-9821-5ED7FA7FED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18194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1341438"/>
            <a:ext cx="2284412" cy="520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341438"/>
            <a:ext cx="6704013" cy="520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CECD39-E153-4A70-90F9-9A8E216DB1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41320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annerImage" descr="Talencentrum_corpimage_PPT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5950" y="0"/>
            <a:ext cx="47180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1017588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" name="shape_Transparantie"/>
          <p:cNvSpPr>
            <a:spLocks noChangeArrowheads="1"/>
          </p:cNvSpPr>
          <p:nvPr/>
        </p:nvSpPr>
        <p:spPr bwMode="auto">
          <a:xfrm>
            <a:off x="4406900" y="0"/>
            <a:ext cx="11811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shape_TransFollower"/>
          <p:cNvSpPr>
            <a:spLocks noChangeArrowheads="1"/>
          </p:cNvSpPr>
          <p:nvPr/>
        </p:nvSpPr>
        <p:spPr bwMode="auto">
          <a:xfrm>
            <a:off x="0" y="0"/>
            <a:ext cx="4419600" cy="10175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8" name="LogoSlash_01" descr="SLASHTRA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LogoSlash_02" descr="SLASHTRANS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204200" y="1079500"/>
            <a:ext cx="52388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900" smtClean="0">
                <a:solidFill>
                  <a:srgbClr val="FFFFFF"/>
                </a:solidFill>
                <a:latin typeface="Verdana" pitchFamily="34" charset="0"/>
              </a:rPr>
              <a:t>|</a:t>
            </a:r>
          </a:p>
        </p:txBody>
      </p:sp>
      <p:pic>
        <p:nvPicPr>
          <p:cNvPr id="11" name="RUGlogoTop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050" y="204788"/>
            <a:ext cx="28162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7556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smtClean="0">
                <a:solidFill>
                  <a:srgbClr val="CC0000"/>
                </a:solidFill>
                <a:latin typeface="Georgia" pitchFamily="18" charset="0"/>
              </a:rPr>
              <a:t>talencentrum</a:t>
            </a:r>
          </a:p>
        </p:txBody>
      </p:sp>
      <p:sp>
        <p:nvSpPr>
          <p:cNvPr id="13" name="tb_Department"/>
          <p:cNvSpPr txBox="1">
            <a:spLocks noChangeAspect="1" noChangeArrowheads="1"/>
          </p:cNvSpPr>
          <p:nvPr/>
        </p:nvSpPr>
        <p:spPr bwMode="auto">
          <a:xfrm>
            <a:off x="5811838" y="341313"/>
            <a:ext cx="18002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nl-NL" sz="1000" smtClean="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14" name="tbDate"/>
          <p:cNvSpPr txBox="1">
            <a:spLocks noChangeArrowheads="1"/>
          </p:cNvSpPr>
          <p:nvPr/>
        </p:nvSpPr>
        <p:spPr bwMode="auto">
          <a:xfrm>
            <a:off x="7485063" y="1079500"/>
            <a:ext cx="695325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nl-NL" sz="900" smtClean="0">
                <a:solidFill>
                  <a:srgbClr val="FFFFFF"/>
                </a:solidFill>
                <a:latin typeface="Verdana" pitchFamily="34" charset="0"/>
              </a:rPr>
              <a:t>28-01-2013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84288"/>
            <a:ext cx="9144000" cy="1082550"/>
          </a:xfrm>
          <a:solidFill>
            <a:srgbClr val="505050"/>
          </a:solidFill>
        </p:spPr>
        <p:txBody>
          <a:bodyPr lIns="981950" tIns="216000" rIns="268265" bIns="216000" anchor="t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35425"/>
            <a:ext cx="9140825" cy="1905000"/>
          </a:xfrm>
        </p:spPr>
        <p:txBody>
          <a:bodyPr rIns="267843"/>
          <a:lstStyle>
            <a:lvl1pPr marL="0" indent="0">
              <a:buFont typeface="Verdana" pitchFamily="34" charset="0"/>
              <a:buNone/>
              <a:defRPr sz="1900"/>
            </a:lvl1pPr>
          </a:lstStyle>
          <a:p>
            <a:pPr lvl="0"/>
            <a:r>
              <a:rPr lang="nl-NL" noProof="0" smtClean="0"/>
              <a:t>Click to edit Master subtitle style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8A26A-9579-4C1E-A6E2-FA3643C54E82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989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E091F-0514-4283-9C06-270B7A7FEF80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0192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E3C29-7B67-46E9-ABB2-28789893CDC2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2156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30438"/>
            <a:ext cx="449421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44942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65851-FBB2-40D2-A601-A1BC8CA3EE0C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9332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B884E-FBA2-4DBE-B8D4-50A34C4FEA6C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80332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5DBC0-89BA-426F-A302-069ACD1D3D18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34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30438"/>
            <a:ext cx="449421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44942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2689CC-340D-4A4C-9B7E-4776DA2384E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45270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3011-F2AA-4632-9EF5-4CF99C8C3AA0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98995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C31FB-EB9F-4744-BB6C-83237273FCAA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3666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0D89D-1E78-49A1-AB75-EA02092E32D0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5494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88642-9159-412E-89FC-99E105F57F4C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86176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1341438"/>
            <a:ext cx="2284412" cy="520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341438"/>
            <a:ext cx="6704013" cy="520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CD74C-5A1B-4B62-A60A-55844F21E401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2649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E047B-3369-4E66-885A-127A83756AE9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7678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833B2-F94C-4488-B015-1F8089A4C9C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04778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6D8BF-27D3-4E35-8145-4621BB6B4C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405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7BB3A-EF55-4137-8439-53D44483A73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0038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3346D-BC32-4CCE-B839-230C4F2AE22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87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5DECF9-94D5-453D-B131-772BB91B1F6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329251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A830-5D72-41A2-A88E-3458C9F92FB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13028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995EB-E36C-41B0-833E-20BE5D60122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98964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549F4-5779-41C3-B1D9-78ECD862527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6342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CD182-48EC-4087-9AC7-8CF62F4149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9986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921AB-91B2-4C32-A23C-B91D63D801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3043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7C5AC-D12C-4CA7-90B4-45F652EB790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70430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B1099-87C3-47CD-A39A-DF273ED09A6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38292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833B2-F94C-4488-B015-1F8089A4C9C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92508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6D8BF-27D3-4E35-8145-4621BB6B4C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250269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7BB3A-EF55-4137-8439-53D44483A73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78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472B42-07EE-4B3B-B009-4E122F8EF25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966100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3346D-BC32-4CCE-B839-230C4F2AE22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57726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A830-5D72-41A2-A88E-3458C9F92FB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33110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995EB-E36C-41B0-833E-20BE5D60122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90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549F4-5779-41C3-B1D9-78ECD862527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24979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CD182-48EC-4087-9AC7-8CF62F4149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4642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921AB-91B2-4C32-A23C-B91D63D801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87951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7C5AC-D12C-4CA7-90B4-45F652EB790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305348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B1099-87C3-47CD-A39A-DF273ED09A6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767802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833B2-F94C-4488-B015-1F8089A4C9C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572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6D8BF-27D3-4E35-8145-4621BB6B4C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42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34566D-553C-47E2-8D15-46A2D25427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5012466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7BB3A-EF55-4137-8439-53D44483A73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3891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3346D-BC32-4CCE-B839-230C4F2AE22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16790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A830-5D72-41A2-A88E-3458C9F92FB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23056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995EB-E36C-41B0-833E-20BE5D60122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9691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549F4-5779-41C3-B1D9-78ECD862527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73579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CD182-48EC-4087-9AC7-8CF62F4149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711689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921AB-91B2-4C32-A23C-B91D63D801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702126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7C5AC-D12C-4CA7-90B4-45F652EB790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66274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B1099-87C3-47CD-A39A-DF273ED09A6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398889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GB" smtClean="0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solidFill>
                  <a:srgbClr val="FFFFFF"/>
                </a:solidFill>
                <a:latin typeface="Garamond" pitchFamily="18" charset="0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GB" smtClean="0">
                <a:solidFill>
                  <a:srgbClr val="FFFFFF"/>
                </a:solidFill>
                <a:latin typeface="Garamond" pitchFamily="18" charset="0"/>
                <a:cs typeface="+mn-cs"/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097F2-0D71-4BEB-8C98-F1FD3020BBF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681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2ED590-8B07-4386-A5F1-7FD91754350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43130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F274D-F70D-42AD-BF63-1051DB13B36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2899841"/>
      </p:ext>
    </p:extLst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391A6-5C6A-46E4-B4F0-E0FD4841BE5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594109"/>
      </p:ext>
    </p:extLst>
  </p:cSld>
  <p:clrMapOvr>
    <a:masterClrMapping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ACFCE-5037-4057-AFB2-F2E22EA2B0A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494324"/>
      </p:ext>
    </p:extLst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8EA0E-AF5A-4EC2-BDBD-73A2EA25E6F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0663148"/>
      </p:ext>
    </p:extLst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E26F3-3081-4D94-9CEE-38EB38363F9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2541593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A20FC-B849-4302-90DA-8C0353E3A4D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514048"/>
      </p:ext>
    </p:extLst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00CEE-50CB-4CBF-AAE1-6947D8ABA71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329492"/>
      </p:ext>
    </p:extLst>
  </p:cSld>
  <p:clrMapOvr>
    <a:masterClrMapping/>
  </p:clrMapOvr>
  <p:transition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E479F-8B63-4AF4-A1B0-C9CF4AC47C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5061662"/>
      </p:ext>
    </p:extLst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048CA-6F39-465D-9CA9-28FA1E55D39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8598621"/>
      </p:ext>
    </p:extLst>
  </p:cSld>
  <p:clrMapOvr>
    <a:masterClrMapping/>
  </p:clrMapOvr>
  <p:transition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5D259-64D8-4F30-9F5E-C340C3E3BF5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95075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135364-5F02-4DF0-AD2F-279C98F18A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413798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annerImage" descr="Talencentrum_corpimage_PPT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5950" y="0"/>
            <a:ext cx="47180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1017588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" name="shape_Transparantie"/>
          <p:cNvSpPr>
            <a:spLocks noChangeArrowheads="1"/>
          </p:cNvSpPr>
          <p:nvPr/>
        </p:nvSpPr>
        <p:spPr bwMode="auto">
          <a:xfrm>
            <a:off x="4406900" y="0"/>
            <a:ext cx="11811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shape_TransFollower"/>
          <p:cNvSpPr>
            <a:spLocks noChangeArrowheads="1"/>
          </p:cNvSpPr>
          <p:nvPr/>
        </p:nvSpPr>
        <p:spPr bwMode="auto">
          <a:xfrm>
            <a:off x="0" y="0"/>
            <a:ext cx="4419600" cy="10175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8" name="LogoSlash_01" descr="SLASHTRA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LogoSlash_02" descr="SLASHTRANS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204200" y="1079500"/>
            <a:ext cx="52388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900" smtClean="0">
                <a:solidFill>
                  <a:srgbClr val="FFFFFF"/>
                </a:solidFill>
                <a:latin typeface="Verdana" pitchFamily="34" charset="0"/>
              </a:rPr>
              <a:t>|</a:t>
            </a:r>
          </a:p>
        </p:txBody>
      </p:sp>
      <p:pic>
        <p:nvPicPr>
          <p:cNvPr id="11" name="RUGlogoTop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050" y="204788"/>
            <a:ext cx="28162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7556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smtClean="0">
                <a:solidFill>
                  <a:srgbClr val="CC0000"/>
                </a:solidFill>
                <a:latin typeface="Georgia" pitchFamily="18" charset="0"/>
              </a:rPr>
              <a:t>talencentrum</a:t>
            </a:r>
          </a:p>
        </p:txBody>
      </p:sp>
      <p:sp>
        <p:nvSpPr>
          <p:cNvPr id="13" name="tb_Department"/>
          <p:cNvSpPr txBox="1">
            <a:spLocks noChangeAspect="1" noChangeArrowheads="1"/>
          </p:cNvSpPr>
          <p:nvPr/>
        </p:nvSpPr>
        <p:spPr bwMode="auto">
          <a:xfrm>
            <a:off x="5811838" y="341313"/>
            <a:ext cx="18002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nl-NL" sz="1000" smtClean="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14" name="tbDate"/>
          <p:cNvSpPr txBox="1">
            <a:spLocks noChangeArrowheads="1"/>
          </p:cNvSpPr>
          <p:nvPr/>
        </p:nvSpPr>
        <p:spPr bwMode="auto">
          <a:xfrm>
            <a:off x="7485063" y="1079500"/>
            <a:ext cx="695325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nl-NL" sz="900" smtClean="0">
                <a:solidFill>
                  <a:srgbClr val="FFFFFF"/>
                </a:solidFill>
                <a:latin typeface="Verdana" pitchFamily="34" charset="0"/>
              </a:rPr>
              <a:t>28-01-2013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84288"/>
            <a:ext cx="9144000" cy="1082550"/>
          </a:xfrm>
          <a:solidFill>
            <a:srgbClr val="505050"/>
          </a:solidFill>
        </p:spPr>
        <p:txBody>
          <a:bodyPr lIns="981950" tIns="216000" rIns="268265" bIns="216000" anchor="t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35425"/>
            <a:ext cx="9140825" cy="1905000"/>
          </a:xfrm>
        </p:spPr>
        <p:txBody>
          <a:bodyPr rIns="267843"/>
          <a:lstStyle>
            <a:lvl1pPr marL="0" indent="0">
              <a:buFont typeface="Verdana" pitchFamily="34" charset="0"/>
              <a:buNone/>
              <a:defRPr sz="1900"/>
            </a:lvl1pPr>
          </a:lstStyle>
          <a:p>
            <a:pPr lvl="0"/>
            <a:r>
              <a:rPr lang="nl-NL" noProof="0" smtClean="0"/>
              <a:t>Click to edit Master subtitle style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8A26A-9579-4C1E-A6E2-FA3643C54E82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107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E091F-0514-4283-9C06-270B7A7FEF80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719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E3C29-7B67-46E9-ABB2-28789893CDC2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34064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30438"/>
            <a:ext cx="449421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44942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65851-FBB2-40D2-A601-A1BC8CA3EE0C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17977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B884E-FBA2-4DBE-B8D4-50A34C4FEA6C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26058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5DBC0-89BA-426F-A302-069ACD1D3D18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70844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3011-F2AA-4632-9EF5-4CF99C8C3AA0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45859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C31FB-EB9F-4744-BB6C-83237273FCAA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134061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0D89D-1E78-49A1-AB75-EA02092E32D0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7590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88642-9159-412E-89FC-99E105F57F4C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815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bannerImage" descr="Talencentrum_corpimage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5950" y="0"/>
            <a:ext cx="47180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230438"/>
            <a:ext cx="91408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70000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017588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1341438"/>
            <a:ext cx="91408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6800" rIns="27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42" name="shape_Transparantie"/>
          <p:cNvSpPr>
            <a:spLocks noChangeArrowheads="1"/>
          </p:cNvSpPr>
          <p:nvPr/>
        </p:nvSpPr>
        <p:spPr bwMode="auto">
          <a:xfrm>
            <a:off x="4406900" y="0"/>
            <a:ext cx="11811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5882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043" name="shape_TransFollower"/>
          <p:cNvSpPr>
            <a:spLocks noChangeArrowheads="1"/>
          </p:cNvSpPr>
          <p:nvPr/>
        </p:nvSpPr>
        <p:spPr bwMode="auto">
          <a:xfrm>
            <a:off x="0" y="0"/>
            <a:ext cx="4419600" cy="10175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pic>
        <p:nvPicPr>
          <p:cNvPr id="1040" name="LogoSlash_01" descr="SLASHTRAN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LogoSlash_02" descr="SLASHTRANS" hidden="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2150" y="1079500"/>
            <a:ext cx="1984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80AAEF5F-3A86-4C84-BCA7-2C4E8DA4217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8204200" y="1079500"/>
            <a:ext cx="5238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">
                <a:solidFill>
                  <a:schemeClr val="bg1"/>
                </a:solidFill>
                <a:latin typeface="Verdana" pitchFamily="34" charset="0"/>
              </a:rPr>
              <a:t>|</a:t>
            </a:r>
          </a:p>
        </p:txBody>
      </p:sp>
      <p:sp>
        <p:nvSpPr>
          <p:cNvPr id="1032" name="tbDate"/>
          <p:cNvSpPr txBox="1">
            <a:spLocks noChangeArrowheads="1"/>
          </p:cNvSpPr>
          <p:nvPr/>
        </p:nvSpPr>
        <p:spPr bwMode="auto">
          <a:xfrm>
            <a:off x="7016750" y="1079500"/>
            <a:ext cx="11636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900">
                <a:solidFill>
                  <a:schemeClr val="bg1"/>
                </a:solidFill>
                <a:latin typeface="Verdana" pitchFamily="34" charset="0"/>
              </a:rPr>
              <a:t>Date 14.12.2009</a:t>
            </a:r>
          </a:p>
        </p:txBody>
      </p:sp>
      <p:pic>
        <p:nvPicPr>
          <p:cNvPr id="1055" name="RUGlogoTop" descr="407RUGBASETRANS_UK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050" y="204788"/>
            <a:ext cx="2398713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4" name="tb_Faculty"/>
          <p:cNvSpPr txBox="1">
            <a:spLocks noChangeArrowheads="1"/>
          </p:cNvSpPr>
          <p:nvPr/>
        </p:nvSpPr>
        <p:spPr bwMode="auto">
          <a:xfrm>
            <a:off x="3687763" y="339725"/>
            <a:ext cx="94773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000">
                <a:solidFill>
                  <a:srgbClr val="CC0000"/>
                </a:solidFill>
                <a:latin typeface="Georgia" pitchFamily="18" charset="0"/>
              </a:rPr>
              <a:t>language centre</a:t>
            </a:r>
          </a:p>
        </p:txBody>
      </p:sp>
      <p:sp>
        <p:nvSpPr>
          <p:cNvPr id="1035" name="tb_Department"/>
          <p:cNvSpPr txBox="1">
            <a:spLocks noChangeArrowheads="1"/>
          </p:cNvSpPr>
          <p:nvPr/>
        </p:nvSpPr>
        <p:spPr bwMode="auto">
          <a:xfrm>
            <a:off x="5811838" y="341313"/>
            <a:ext cx="180022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GB" sz="1000">
              <a:solidFill>
                <a:srgbClr val="CC0000"/>
              </a:solidFill>
              <a:latin typeface="Georgi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50825" algn="l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44538" indent="-242888" algn="l" rtl="0" eaLnBrk="1" fontAlgn="base" hangingPunct="1">
        <a:spcBef>
          <a:spcPct val="20000"/>
        </a:spcBef>
        <a:spcAft>
          <a:spcPct val="0"/>
        </a:spcAft>
        <a:buSzPct val="85000"/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63525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04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176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748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320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892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bannerImage" descr="Talencentrum_corpimage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5950" y="0"/>
            <a:ext cx="47180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230438"/>
            <a:ext cx="91408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70000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017588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1341438"/>
            <a:ext cx="91408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6800" rIns="27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42" name="shape_Transparantie"/>
          <p:cNvSpPr>
            <a:spLocks noChangeArrowheads="1"/>
          </p:cNvSpPr>
          <p:nvPr/>
        </p:nvSpPr>
        <p:spPr bwMode="auto">
          <a:xfrm>
            <a:off x="4406900" y="0"/>
            <a:ext cx="11811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5882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1043" name="shape_TransFollower"/>
          <p:cNvSpPr>
            <a:spLocks noChangeArrowheads="1"/>
          </p:cNvSpPr>
          <p:nvPr/>
        </p:nvSpPr>
        <p:spPr bwMode="auto">
          <a:xfrm>
            <a:off x="0" y="0"/>
            <a:ext cx="4419600" cy="10175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pic>
        <p:nvPicPr>
          <p:cNvPr id="1040" name="LogoSlash_01" descr="SLASHTRAN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LogoSlash_02" descr="SLASHTRANS" hidden="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2150" y="1079500"/>
            <a:ext cx="1984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80AAEF5F-3A86-4C84-BCA7-2C4E8DA4217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8204200" y="1079500"/>
            <a:ext cx="5238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">
                <a:solidFill>
                  <a:srgbClr val="FFFFFF"/>
                </a:solidFill>
                <a:latin typeface="Verdana" pitchFamily="34" charset="0"/>
              </a:rPr>
              <a:t>|</a:t>
            </a:r>
          </a:p>
        </p:txBody>
      </p:sp>
      <p:sp>
        <p:nvSpPr>
          <p:cNvPr id="1032" name="tbDate"/>
          <p:cNvSpPr txBox="1">
            <a:spLocks noChangeArrowheads="1"/>
          </p:cNvSpPr>
          <p:nvPr/>
        </p:nvSpPr>
        <p:spPr bwMode="auto">
          <a:xfrm>
            <a:off x="7016750" y="1079500"/>
            <a:ext cx="11636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900">
                <a:solidFill>
                  <a:srgbClr val="FFFFFF"/>
                </a:solidFill>
                <a:latin typeface="Verdana" pitchFamily="34" charset="0"/>
              </a:rPr>
              <a:t>Date 14.12.2009</a:t>
            </a:r>
          </a:p>
        </p:txBody>
      </p:sp>
      <p:pic>
        <p:nvPicPr>
          <p:cNvPr id="1055" name="RUGlogoTop" descr="407RUGBASETRANS_UK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050" y="204788"/>
            <a:ext cx="2398713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4" name="tb_Faculty"/>
          <p:cNvSpPr txBox="1">
            <a:spLocks noChangeArrowheads="1"/>
          </p:cNvSpPr>
          <p:nvPr/>
        </p:nvSpPr>
        <p:spPr bwMode="auto">
          <a:xfrm>
            <a:off x="3687763" y="339725"/>
            <a:ext cx="94773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000">
                <a:solidFill>
                  <a:srgbClr val="CC0000"/>
                </a:solidFill>
                <a:latin typeface="Georgia" pitchFamily="18" charset="0"/>
              </a:rPr>
              <a:t>language centre</a:t>
            </a:r>
          </a:p>
        </p:txBody>
      </p:sp>
      <p:sp>
        <p:nvSpPr>
          <p:cNvPr id="1035" name="tb_Department"/>
          <p:cNvSpPr txBox="1">
            <a:spLocks noChangeArrowheads="1"/>
          </p:cNvSpPr>
          <p:nvPr/>
        </p:nvSpPr>
        <p:spPr bwMode="auto">
          <a:xfrm>
            <a:off x="5811838" y="341313"/>
            <a:ext cx="180022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GB" sz="1000">
              <a:solidFill>
                <a:srgbClr val="CC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86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50825" algn="l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44538" indent="-242888" algn="l" rtl="0" eaLnBrk="1" fontAlgn="base" hangingPunct="1">
        <a:spcBef>
          <a:spcPct val="20000"/>
        </a:spcBef>
        <a:spcAft>
          <a:spcPct val="0"/>
        </a:spcAft>
        <a:buSzPct val="85000"/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63525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04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176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748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320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892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230438"/>
            <a:ext cx="91408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6784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0"/>
            <a:r>
              <a:rPr lang="en-GB" smtClean="0"/>
              <a:t>Third level</a:t>
            </a:r>
          </a:p>
          <a:p>
            <a:pPr lvl="1"/>
            <a:r>
              <a:rPr lang="en-GB" smtClean="0"/>
              <a:t>Fourth level</a:t>
            </a:r>
          </a:p>
          <a:p>
            <a:pPr lvl="2"/>
            <a:r>
              <a:rPr lang="en-GB" smtClean="0"/>
              <a:t>Fifth level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1017588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5133" name="shape_Transparantie"/>
          <p:cNvSpPr>
            <a:spLocks noChangeArrowheads="1"/>
          </p:cNvSpPr>
          <p:nvPr/>
        </p:nvSpPr>
        <p:spPr bwMode="auto">
          <a:xfrm>
            <a:off x="4406900" y="0"/>
            <a:ext cx="11811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5882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5134" name="shape_TransFollower"/>
          <p:cNvSpPr>
            <a:spLocks noChangeArrowheads="1"/>
          </p:cNvSpPr>
          <p:nvPr/>
        </p:nvSpPr>
        <p:spPr bwMode="auto">
          <a:xfrm>
            <a:off x="0" y="0"/>
            <a:ext cx="4419600" cy="10175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pic>
        <p:nvPicPr>
          <p:cNvPr id="5131" name="LogoSlash_01" descr="SLASHTRAN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LogoSlash_02" descr="SLASHTRANS" hidden="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2150" y="1079500"/>
            <a:ext cx="1984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B7E48C3A-EAF3-49F6-BABD-0DACE6FB7C5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0" y="1341438"/>
            <a:ext cx="91408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5720" rIns="27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8204200" y="1079500"/>
            <a:ext cx="5238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">
                <a:solidFill>
                  <a:schemeClr val="bg1"/>
                </a:solidFill>
                <a:latin typeface="Verdana" pitchFamily="34" charset="0"/>
              </a:rPr>
              <a:t>|</a:t>
            </a:r>
          </a:p>
        </p:txBody>
      </p:sp>
      <p:sp>
        <p:nvSpPr>
          <p:cNvPr id="5128" name="tbDate"/>
          <p:cNvSpPr txBox="1">
            <a:spLocks noChangeArrowheads="1"/>
          </p:cNvSpPr>
          <p:nvPr/>
        </p:nvSpPr>
        <p:spPr bwMode="auto">
          <a:xfrm>
            <a:off x="7016750" y="1079500"/>
            <a:ext cx="11636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900">
                <a:solidFill>
                  <a:schemeClr val="bg1"/>
                </a:solidFill>
                <a:latin typeface="Verdana" pitchFamily="34" charset="0"/>
              </a:rPr>
              <a:t>Date 14.12.2009</a:t>
            </a:r>
          </a:p>
        </p:txBody>
      </p:sp>
      <p:pic>
        <p:nvPicPr>
          <p:cNvPr id="5139" name="RUGlogoTop" descr="407RUGBASETRANS_U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050" y="204788"/>
            <a:ext cx="2398713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9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94773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000">
                <a:solidFill>
                  <a:srgbClr val="CC0000"/>
                </a:solidFill>
                <a:latin typeface="Georgia" pitchFamily="18" charset="0"/>
              </a:rPr>
              <a:t>language centre</a:t>
            </a:r>
          </a:p>
        </p:txBody>
      </p:sp>
      <p:sp>
        <p:nvSpPr>
          <p:cNvPr id="5130" name="tb_Department"/>
          <p:cNvSpPr txBox="1">
            <a:spLocks noChangeAspect="1" noChangeArrowheads="1"/>
          </p:cNvSpPr>
          <p:nvPr/>
        </p:nvSpPr>
        <p:spPr bwMode="auto">
          <a:xfrm>
            <a:off x="5811838" y="341313"/>
            <a:ext cx="18002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GB" sz="1000">
              <a:solidFill>
                <a:srgbClr val="CC0000"/>
              </a:solidFill>
              <a:latin typeface="Georgi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fontAlgn="base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17525" indent="-2667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60413" indent="-241300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04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176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748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320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892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230438"/>
            <a:ext cx="91408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6784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1017588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7181" name="shape_Transparantie"/>
          <p:cNvSpPr>
            <a:spLocks noChangeArrowheads="1"/>
          </p:cNvSpPr>
          <p:nvPr/>
        </p:nvSpPr>
        <p:spPr bwMode="auto">
          <a:xfrm>
            <a:off x="4406900" y="0"/>
            <a:ext cx="11811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5882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7182" name="shape_TransFollower"/>
          <p:cNvSpPr>
            <a:spLocks noChangeArrowheads="1"/>
          </p:cNvSpPr>
          <p:nvPr/>
        </p:nvSpPr>
        <p:spPr bwMode="auto">
          <a:xfrm>
            <a:off x="0" y="0"/>
            <a:ext cx="4419600" cy="10175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pic>
        <p:nvPicPr>
          <p:cNvPr id="7179" name="LogoSlash_01" descr="SLASHTRAN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LogoSlash_02" descr="SLASHTRANS" hidden="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2150" y="1079500"/>
            <a:ext cx="1984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168EE685-6DA9-4D00-AB19-43E7A614DDD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0" y="1341438"/>
            <a:ext cx="91408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5720" rIns="27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8204200" y="1079500"/>
            <a:ext cx="5238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00">
                <a:solidFill>
                  <a:schemeClr val="bg1"/>
                </a:solidFill>
                <a:latin typeface="Verdana" pitchFamily="34" charset="0"/>
              </a:rPr>
              <a:t>|</a:t>
            </a:r>
          </a:p>
        </p:txBody>
      </p:sp>
      <p:sp>
        <p:nvSpPr>
          <p:cNvPr id="7176" name="tbDate"/>
          <p:cNvSpPr txBox="1">
            <a:spLocks noChangeArrowheads="1"/>
          </p:cNvSpPr>
          <p:nvPr/>
        </p:nvSpPr>
        <p:spPr bwMode="auto">
          <a:xfrm>
            <a:off x="7016750" y="1079500"/>
            <a:ext cx="11636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900">
                <a:solidFill>
                  <a:schemeClr val="bg1"/>
                </a:solidFill>
                <a:latin typeface="Verdana" pitchFamily="34" charset="0"/>
              </a:rPr>
              <a:t>Date 14.12.2009</a:t>
            </a:r>
          </a:p>
        </p:txBody>
      </p:sp>
      <p:pic>
        <p:nvPicPr>
          <p:cNvPr id="7187" name="RUGlogoTop" descr="407RUGBASETRANS_U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050" y="204788"/>
            <a:ext cx="2398713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7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94773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000">
                <a:solidFill>
                  <a:srgbClr val="CC0000"/>
                </a:solidFill>
                <a:latin typeface="Georgia" pitchFamily="18" charset="0"/>
              </a:rPr>
              <a:t>language centre</a:t>
            </a:r>
          </a:p>
        </p:txBody>
      </p:sp>
      <p:sp>
        <p:nvSpPr>
          <p:cNvPr id="7178" name="tb_Department"/>
          <p:cNvSpPr txBox="1">
            <a:spLocks noChangeArrowheads="1"/>
          </p:cNvSpPr>
          <p:nvPr/>
        </p:nvSpPr>
        <p:spPr bwMode="auto">
          <a:xfrm>
            <a:off x="5811838" y="341313"/>
            <a:ext cx="18002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GB" sz="1000">
              <a:solidFill>
                <a:srgbClr val="CC0000"/>
              </a:solidFill>
              <a:latin typeface="Georgi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fontAlgn="base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50825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60413" indent="-258763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84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256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828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400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972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annerImage" descr="Talencentrum_corpimage_PP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5950" y="0"/>
            <a:ext cx="47180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230438"/>
            <a:ext cx="91408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70000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1017588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1341438"/>
            <a:ext cx="91408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6800" rIns="27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030" name="shape_Transparantie"/>
          <p:cNvSpPr>
            <a:spLocks noChangeArrowheads="1"/>
          </p:cNvSpPr>
          <p:nvPr/>
        </p:nvSpPr>
        <p:spPr bwMode="auto">
          <a:xfrm>
            <a:off x="4406900" y="0"/>
            <a:ext cx="11811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1" name="shape_TransFollower"/>
          <p:cNvSpPr>
            <a:spLocks noChangeArrowheads="1"/>
          </p:cNvSpPr>
          <p:nvPr/>
        </p:nvSpPr>
        <p:spPr bwMode="auto">
          <a:xfrm>
            <a:off x="0" y="0"/>
            <a:ext cx="4419600" cy="10175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032" name="LogoSlash_01" descr="SLASHTRAN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LogoSlash_02" descr="SLASHTRANS" hidden="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2150" y="1079500"/>
            <a:ext cx="200025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8E47B27-96EB-4E3F-983F-8ADA03F4F3EF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1035" name="Text Box 23"/>
          <p:cNvSpPr txBox="1">
            <a:spLocks noChangeArrowheads="1"/>
          </p:cNvSpPr>
          <p:nvPr/>
        </p:nvSpPr>
        <p:spPr bwMode="auto">
          <a:xfrm>
            <a:off x="8204200" y="1079500"/>
            <a:ext cx="52388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900" smtClean="0">
                <a:solidFill>
                  <a:srgbClr val="FFFFFF"/>
                </a:solidFill>
                <a:latin typeface="Verdana" pitchFamily="34" charset="0"/>
              </a:rPr>
              <a:t>|</a:t>
            </a:r>
          </a:p>
        </p:txBody>
      </p:sp>
      <p:pic>
        <p:nvPicPr>
          <p:cNvPr id="1036" name="RUGlogoTop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050" y="204788"/>
            <a:ext cx="28162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b_Faculty"/>
          <p:cNvSpPr txBox="1">
            <a:spLocks noChangeArrowheads="1"/>
          </p:cNvSpPr>
          <p:nvPr/>
        </p:nvSpPr>
        <p:spPr bwMode="auto">
          <a:xfrm>
            <a:off x="3687763" y="339725"/>
            <a:ext cx="763587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smtClean="0">
                <a:solidFill>
                  <a:srgbClr val="CC0000"/>
                </a:solidFill>
                <a:latin typeface="Georgia" pitchFamily="18" charset="0"/>
              </a:rPr>
              <a:t>talencentrum</a:t>
            </a:r>
          </a:p>
        </p:txBody>
      </p:sp>
      <p:sp>
        <p:nvSpPr>
          <p:cNvPr id="3" name="tb_Department"/>
          <p:cNvSpPr txBox="1">
            <a:spLocks noChangeArrowheads="1"/>
          </p:cNvSpPr>
          <p:nvPr/>
        </p:nvSpPr>
        <p:spPr bwMode="auto">
          <a:xfrm>
            <a:off x="5811838" y="341313"/>
            <a:ext cx="180022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nl-NL" sz="1000" smtClean="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2" name="tbDate"/>
          <p:cNvSpPr txBox="1">
            <a:spLocks noChangeArrowheads="1"/>
          </p:cNvSpPr>
          <p:nvPr/>
        </p:nvSpPr>
        <p:spPr bwMode="auto">
          <a:xfrm>
            <a:off x="7485063" y="1079500"/>
            <a:ext cx="695325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nl-NL" sz="900" smtClean="0">
                <a:solidFill>
                  <a:srgbClr val="FFFFFF"/>
                </a:solidFill>
                <a:latin typeface="Verdana" pitchFamily="34" charset="0"/>
              </a:rPr>
              <a:t>28-01-2013</a:t>
            </a:r>
          </a:p>
        </p:txBody>
      </p:sp>
    </p:spTree>
    <p:extLst>
      <p:ext uri="{BB962C8B-B14F-4D97-AF65-F5344CB8AC3E}">
        <p14:creationId xmlns:p14="http://schemas.microsoft.com/office/powerpoint/2010/main" xmlns="" val="77938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50825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44538" indent="-242888" algn="l" rtl="0" eaLnBrk="0" fontAlgn="base" hangingPunct="0">
        <a:spcBef>
          <a:spcPct val="20000"/>
        </a:spcBef>
        <a:spcAft>
          <a:spcPct val="0"/>
        </a:spcAft>
        <a:buSzPct val="85000"/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63525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0475" indent="-24923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176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748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320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892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7E0FDE80-DC23-4050-9526-EAB182EA0358}" type="slidenum">
              <a:rPr lang="en-US">
                <a:solidFill>
                  <a:srgbClr val="FFFFFF"/>
                </a:solidFill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339981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7E0FDE80-DC23-4050-9526-EAB182EA0358}" type="slidenum">
              <a:rPr lang="en-US">
                <a:solidFill>
                  <a:srgbClr val="FFFFFF"/>
                </a:solidFill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25043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7E0FDE80-DC23-4050-9526-EAB182EA0358}" type="slidenum">
              <a:rPr lang="en-US">
                <a:solidFill>
                  <a:srgbClr val="FFFFFF"/>
                </a:solidFill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55915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F37599E-368A-4AF2-B019-8787CDB173D1}" type="slidenum">
              <a:rPr lang="en-US">
                <a:solidFill>
                  <a:srgbClr val="FFFFFF"/>
                </a:solidFill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cs typeface="+mn-cs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GB" smtClean="0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GB">
                  <a:solidFill>
                    <a:srgbClr val="FFFFFF"/>
                  </a:solidFill>
                  <a:latin typeface="Garamond" pitchFamily="18" charset="0"/>
                  <a:cs typeface="+mn-cs"/>
                </a:endParaRPr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GB">
                <a:solidFill>
                  <a:srgbClr val="FFFFFF"/>
                </a:solidFill>
                <a:latin typeface="Garamond" pitchFamily="18" charset="0"/>
                <a:cs typeface="+mn-cs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GB" smtClean="0">
                <a:solidFill>
                  <a:srgbClr val="FFFFFF"/>
                </a:solidFill>
                <a:latin typeface="Garamond" pitchFamily="18" charset="0"/>
                <a:cs typeface="+mn-cs"/>
              </a:endParaRPr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0866020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1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annerImage" descr="Talencentrum_corpimage_PP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5950" y="0"/>
            <a:ext cx="47180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230438"/>
            <a:ext cx="91408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70000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1017588"/>
            <a:ext cx="9140825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1341438"/>
            <a:ext cx="91408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6800" rIns="27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030" name="shape_Transparantie"/>
          <p:cNvSpPr>
            <a:spLocks noChangeArrowheads="1"/>
          </p:cNvSpPr>
          <p:nvPr/>
        </p:nvSpPr>
        <p:spPr bwMode="auto">
          <a:xfrm>
            <a:off x="4406900" y="0"/>
            <a:ext cx="11811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1" name="shape_TransFollower"/>
          <p:cNvSpPr>
            <a:spLocks noChangeArrowheads="1"/>
          </p:cNvSpPr>
          <p:nvPr/>
        </p:nvSpPr>
        <p:spPr bwMode="auto">
          <a:xfrm>
            <a:off x="0" y="0"/>
            <a:ext cx="4419600" cy="10175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032" name="LogoSlash_01" descr="SLASHTRAN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3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LogoSlash_02" descr="SLASHTRANS" hidden="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92113"/>
            <a:ext cx="4159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2150" y="1079500"/>
            <a:ext cx="200025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8E47B27-96EB-4E3F-983F-8ADA03F4F3EF}" type="slidenum">
              <a:rPr 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1035" name="Text Box 23"/>
          <p:cNvSpPr txBox="1">
            <a:spLocks noChangeArrowheads="1"/>
          </p:cNvSpPr>
          <p:nvPr/>
        </p:nvSpPr>
        <p:spPr bwMode="auto">
          <a:xfrm>
            <a:off x="8204200" y="1079500"/>
            <a:ext cx="52388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900" smtClean="0">
                <a:solidFill>
                  <a:srgbClr val="FFFFFF"/>
                </a:solidFill>
                <a:latin typeface="Verdana" pitchFamily="34" charset="0"/>
              </a:rPr>
              <a:t>|</a:t>
            </a:r>
          </a:p>
        </p:txBody>
      </p:sp>
      <p:pic>
        <p:nvPicPr>
          <p:cNvPr id="1036" name="RUGlogoTop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050" y="204788"/>
            <a:ext cx="28162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b_Faculty"/>
          <p:cNvSpPr txBox="1">
            <a:spLocks noChangeArrowheads="1"/>
          </p:cNvSpPr>
          <p:nvPr/>
        </p:nvSpPr>
        <p:spPr bwMode="auto">
          <a:xfrm>
            <a:off x="3687763" y="339725"/>
            <a:ext cx="763587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smtClean="0">
                <a:solidFill>
                  <a:srgbClr val="CC0000"/>
                </a:solidFill>
                <a:latin typeface="Georgia" pitchFamily="18" charset="0"/>
              </a:rPr>
              <a:t>talencentrum</a:t>
            </a:r>
          </a:p>
        </p:txBody>
      </p:sp>
      <p:sp>
        <p:nvSpPr>
          <p:cNvPr id="3" name="tb_Department"/>
          <p:cNvSpPr txBox="1">
            <a:spLocks noChangeArrowheads="1"/>
          </p:cNvSpPr>
          <p:nvPr/>
        </p:nvSpPr>
        <p:spPr bwMode="auto">
          <a:xfrm>
            <a:off x="5811838" y="341313"/>
            <a:ext cx="180022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nl-NL" sz="1000" smtClean="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2" name="tbDate"/>
          <p:cNvSpPr txBox="1">
            <a:spLocks noChangeArrowheads="1"/>
          </p:cNvSpPr>
          <p:nvPr/>
        </p:nvSpPr>
        <p:spPr bwMode="auto">
          <a:xfrm>
            <a:off x="7485063" y="1079500"/>
            <a:ext cx="695325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nl-NL" sz="900" smtClean="0">
                <a:solidFill>
                  <a:srgbClr val="FFFFFF"/>
                </a:solidFill>
                <a:latin typeface="Verdana" pitchFamily="34" charset="0"/>
              </a:rPr>
              <a:t>28-01-2013</a:t>
            </a:r>
          </a:p>
        </p:txBody>
      </p:sp>
    </p:spTree>
    <p:extLst>
      <p:ext uri="{BB962C8B-B14F-4D97-AF65-F5344CB8AC3E}">
        <p14:creationId xmlns:p14="http://schemas.microsoft.com/office/powerpoint/2010/main" xmlns="" val="356784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50825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44538" indent="-242888" algn="l" rtl="0" eaLnBrk="0" fontAlgn="base" hangingPunct="0">
        <a:spcBef>
          <a:spcPct val="20000"/>
        </a:spcBef>
        <a:spcAft>
          <a:spcPct val="0"/>
        </a:spcAft>
        <a:buSzPct val="85000"/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63525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0475" indent="-24923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176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748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320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892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qtvideo.service.rug.nl/let/talencentrum/masaryk.mov" TargetMode="External"/><Relationship Id="rId1" Type="http://schemas.openxmlformats.org/officeDocument/2006/relationships/slideLayout" Target="../slideLayouts/slideLayout103.xml"/><Relationship Id="rId4" Type="http://schemas.openxmlformats.org/officeDocument/2006/relationships/image" Target="../media/image6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ingenglish.org.uk/seminars/susan-sheehanbrian-north" TargetMode="External"/><Relationship Id="rId2" Type="http://schemas.openxmlformats.org/officeDocument/2006/relationships/hyperlink" Target="http://www.idea.ksu.edu/resources/papers.html" TargetMode="External"/><Relationship Id="rId1" Type="http://schemas.openxmlformats.org/officeDocument/2006/relationships/slideLayout" Target="../slideLayouts/slideLayout103.xml"/><Relationship Id="rId4" Type="http://schemas.openxmlformats.org/officeDocument/2006/relationships/hyperlink" Target="http://www.palmenia.helsinki.fi/congress/bilingual2005/presentations/wilkinson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E0F233D-69BE-482A-AD6D-004F2D8CB754}" type="slidenum">
              <a:rPr lang="en-GB"/>
              <a:pPr/>
              <a:t>1</a:t>
            </a:fld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84288"/>
            <a:ext cx="9144000" cy="1082550"/>
          </a:xfrm>
        </p:spPr>
        <p:txBody>
          <a:bodyPr/>
          <a:lstStyle/>
          <a:p>
            <a:r>
              <a:rPr lang="en-GB" dirty="0" smtClean="0"/>
              <a:t> </a:t>
            </a:r>
            <a:r>
              <a:rPr lang="en-GB" b="1" dirty="0" smtClean="0">
                <a:solidFill>
                  <a:srgbClr val="FFFF00"/>
                </a:solidFill>
              </a:rPr>
              <a:t>So, how’s your English?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900608" y="2924944"/>
            <a:ext cx="10041433" cy="3015481"/>
          </a:xfrm>
        </p:spPr>
        <p:txBody>
          <a:bodyPr/>
          <a:lstStyle/>
          <a:p>
            <a:pPr algn="ctr"/>
            <a:r>
              <a:rPr lang="en-GB" sz="2500" dirty="0" smtClean="0">
                <a:solidFill>
                  <a:srgbClr val="7030A0"/>
                </a:solidFill>
                <a:latin typeface="Arial Black" pitchFamily="34" charset="0"/>
              </a:rPr>
              <a:t>Seminar given at Masaryk University, Brno</a:t>
            </a:r>
          </a:p>
          <a:p>
            <a:pPr algn="ctr"/>
            <a:r>
              <a:rPr lang="en-GB" sz="2000" dirty="0" smtClean="0"/>
              <a:t>26 March, 2013</a:t>
            </a:r>
          </a:p>
          <a:p>
            <a:endParaRPr lang="en-GB" dirty="0"/>
          </a:p>
          <a:p>
            <a:endParaRPr lang="en-GB" dirty="0" smtClean="0"/>
          </a:p>
          <a:p>
            <a:pPr algn="ctr"/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Marcus Grollman</a:t>
            </a:r>
          </a:p>
          <a:p>
            <a:pPr algn="ctr"/>
            <a:r>
              <a:rPr lang="en-GB" sz="1400" i="1" dirty="0" smtClean="0">
                <a:latin typeface="Calibri" pitchFamily="34" charset="0"/>
                <a:cs typeface="Calibri" pitchFamily="34" charset="0"/>
              </a:rPr>
              <a:t>(Head of English, University of </a:t>
            </a:r>
            <a:r>
              <a:rPr lang="en-GB" sz="1400" i="1" dirty="0">
                <a:latin typeface="Calibri" pitchFamily="34" charset="0"/>
                <a:cs typeface="Calibri" pitchFamily="34" charset="0"/>
              </a:rPr>
              <a:t>G</a:t>
            </a:r>
            <a:r>
              <a:rPr lang="en-GB" sz="1400" i="1" dirty="0" smtClean="0">
                <a:latin typeface="Calibri" pitchFamily="34" charset="0"/>
                <a:cs typeface="Calibri" pitchFamily="34" charset="0"/>
              </a:rPr>
              <a:t>roningen Language Centre)</a:t>
            </a:r>
          </a:p>
          <a:p>
            <a:pPr algn="ctr"/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Ruben </a:t>
            </a:r>
            <a:r>
              <a:rPr lang="en-GB" sz="2000" b="1" dirty="0" err="1" smtClean="0">
                <a:latin typeface="Calibri" pitchFamily="34" charset="0"/>
                <a:cs typeface="Calibri" pitchFamily="34" charset="0"/>
              </a:rPr>
              <a:t>Comadina</a:t>
            </a: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b="1" dirty="0" err="1" smtClean="0">
                <a:latin typeface="Calibri" pitchFamily="34" charset="0"/>
                <a:cs typeface="Calibri" pitchFamily="34" charset="0"/>
              </a:rPr>
              <a:t>Granson</a:t>
            </a:r>
            <a:endParaRPr lang="en-GB" sz="20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GB" sz="1400" i="1" dirty="0" smtClean="0">
                <a:latin typeface="Calibri" pitchFamily="34" charset="0"/>
                <a:cs typeface="Calibri" pitchFamily="34" charset="0"/>
              </a:rPr>
              <a:t>(Head of Modern Foreign Languages, University of Groningen Language Centre)</a:t>
            </a:r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1026" name="Picture 2" descr="OPVK_MU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468438"/>
            <a:ext cx="8222431" cy="808037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DIALANG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96552" y="2420938"/>
            <a:ext cx="9540552" cy="381635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sz="2400" dirty="0">
                <a:solidFill>
                  <a:schemeClr val="bg2"/>
                </a:solidFill>
              </a:rPr>
              <a:t> </a:t>
            </a:r>
            <a:r>
              <a:rPr lang="en-GB" dirty="0" smtClean="0">
                <a:solidFill>
                  <a:schemeClr val="bg2"/>
                </a:solidFill>
                <a:latin typeface="+mj-lt"/>
              </a:rPr>
              <a:t>It is 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a language diagnosis system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It reports level of skill against the CEFR </a:t>
            </a:r>
            <a:endParaRPr lang="en-US" dirty="0">
              <a:solidFill>
                <a:schemeClr val="bg2"/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  <a:latin typeface="+mj-lt"/>
              </a:rPr>
              <a:t> It is not an exam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Five skills: reading, writing, listening, grammar and vocabulary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Fourteen languages</a:t>
            </a:r>
          </a:p>
        </p:txBody>
      </p:sp>
      <p:pic>
        <p:nvPicPr>
          <p:cNvPr id="5" name="Obrázek 4" descr="logo_imapct_bitmap72dpi_bez_slogan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6" name="Picture 2" descr="OPVK_MU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51748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4E200-5FAF-4184-AD59-DDD66C551F07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72816"/>
            <a:ext cx="9140825" cy="504800"/>
          </a:xfrm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chemeClr val="bg2"/>
                </a:solidFill>
              </a:rPr>
              <a:t>DIALANG: First Screen</a:t>
            </a:r>
            <a:r>
              <a:rPr lang="en-GB" sz="3800" dirty="0" smtClean="0"/>
              <a:t/>
            </a:r>
            <a:br>
              <a:rPr lang="en-GB" sz="3800" dirty="0" smtClean="0"/>
            </a:br>
            <a:endParaRPr lang="en-GB" sz="3200" dirty="0" smtClean="0"/>
          </a:p>
        </p:txBody>
      </p:sp>
      <p:pic>
        <p:nvPicPr>
          <p:cNvPr id="20484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7950" y="2492375"/>
            <a:ext cx="8745538" cy="4130675"/>
          </a:xfrm>
        </p:spPr>
      </p:pic>
    </p:spTree>
    <p:extLst>
      <p:ext uri="{BB962C8B-B14F-4D97-AF65-F5344CB8AC3E}">
        <p14:creationId xmlns:p14="http://schemas.microsoft.com/office/powerpoint/2010/main" xmlns="" val="127479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468438"/>
            <a:ext cx="8222431" cy="808037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DIALANG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96552" y="2420938"/>
            <a:ext cx="9540552" cy="381635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en-GB" sz="2400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chemeClr val="bg2"/>
                </a:solidFill>
              </a:rPr>
              <a:t>Feedback menu:</a:t>
            </a:r>
          </a:p>
          <a:p>
            <a:pPr lvl="4">
              <a:buFont typeface="Wingdings" pitchFamily="2" charset="2"/>
              <a:buChar char="v"/>
            </a:pPr>
            <a:r>
              <a:rPr lang="en-GB" dirty="0">
                <a:solidFill>
                  <a:schemeClr val="bg2"/>
                </a:solidFill>
              </a:rPr>
              <a:t> </a:t>
            </a:r>
            <a:r>
              <a:rPr lang="en-GB" dirty="0" smtClean="0">
                <a:solidFill>
                  <a:schemeClr val="bg2"/>
                </a:solidFill>
              </a:rPr>
              <a:t>Test results</a:t>
            </a:r>
          </a:p>
          <a:p>
            <a:pPr lvl="4">
              <a:buFont typeface="Wingdings" pitchFamily="2" charset="2"/>
              <a:buChar char="v"/>
            </a:pPr>
            <a:r>
              <a:rPr lang="en-GB" dirty="0">
                <a:solidFill>
                  <a:schemeClr val="bg2"/>
                </a:solidFill>
              </a:rPr>
              <a:t> </a:t>
            </a:r>
            <a:r>
              <a:rPr lang="en-GB" dirty="0" smtClean="0">
                <a:solidFill>
                  <a:schemeClr val="bg2"/>
                </a:solidFill>
              </a:rPr>
              <a:t>Check your answers</a:t>
            </a:r>
          </a:p>
          <a:p>
            <a:pPr lvl="4">
              <a:buFont typeface="Wingdings" pitchFamily="2" charset="2"/>
              <a:buChar char="v"/>
            </a:pPr>
            <a:r>
              <a:rPr lang="en-GB" dirty="0">
                <a:solidFill>
                  <a:schemeClr val="bg2"/>
                </a:solidFill>
              </a:rPr>
              <a:t> </a:t>
            </a:r>
            <a:r>
              <a:rPr lang="en-GB" dirty="0" smtClean="0">
                <a:solidFill>
                  <a:schemeClr val="bg2"/>
                </a:solidFill>
              </a:rPr>
              <a:t>Advice, e.g. </a:t>
            </a:r>
            <a:r>
              <a:rPr lang="en-GB" b="1" dirty="0">
                <a:solidFill>
                  <a:schemeClr val="bg2"/>
                </a:solidFill>
              </a:rPr>
              <a:t>B2&gt;C1/C2</a:t>
            </a:r>
            <a:endParaRPr lang="en-GB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505050"/>
              </a:solidFill>
              <a:latin typeface="+mj-lt"/>
            </a:endParaRPr>
          </a:p>
        </p:txBody>
      </p:sp>
      <p:pic>
        <p:nvPicPr>
          <p:cNvPr id="5" name="Obrázek 4" descr="logo_imapct_bitmap72dpi_bez_slogan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6" name="Picture 2" descr="OPVK_MU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15900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468438"/>
            <a:ext cx="8222431" cy="80803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DIALANG: Reflection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84584" y="2276872"/>
            <a:ext cx="9828584" cy="403239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sz="2300" dirty="0" smtClean="0">
                <a:solidFill>
                  <a:schemeClr val="bg2"/>
                </a:solidFill>
              </a:rPr>
              <a:t> What levels </a:t>
            </a:r>
            <a:r>
              <a:rPr lang="en-GB" sz="2300" dirty="0">
                <a:solidFill>
                  <a:schemeClr val="bg2"/>
                </a:solidFill>
              </a:rPr>
              <a:t>do you have in </a:t>
            </a:r>
            <a:r>
              <a:rPr lang="en-GB" sz="2300" dirty="0" smtClean="0">
                <a:solidFill>
                  <a:schemeClr val="bg2"/>
                </a:solidFill>
              </a:rPr>
              <a:t>Reading/Writing </a:t>
            </a:r>
            <a:r>
              <a:rPr lang="en-GB" sz="2300" dirty="0">
                <a:solidFill>
                  <a:schemeClr val="bg2"/>
                </a:solidFill>
              </a:rPr>
              <a:t>English </a:t>
            </a:r>
            <a:r>
              <a:rPr lang="en-GB" sz="2300" dirty="0" smtClean="0">
                <a:solidFill>
                  <a:schemeClr val="bg2"/>
                </a:solidFill>
              </a:rPr>
              <a:t> according </a:t>
            </a:r>
            <a:r>
              <a:rPr lang="en-GB" sz="2300" dirty="0">
                <a:solidFill>
                  <a:schemeClr val="bg2"/>
                </a:solidFill>
              </a:rPr>
              <a:t>to </a:t>
            </a:r>
            <a:r>
              <a:rPr lang="en-GB" sz="2300" dirty="0" smtClean="0">
                <a:solidFill>
                  <a:schemeClr val="bg2"/>
                </a:solidFill>
              </a:rPr>
              <a:t>DIALANG?</a:t>
            </a:r>
          </a:p>
          <a:p>
            <a:pPr>
              <a:buFont typeface="Wingdings" pitchFamily="2" charset="2"/>
              <a:buChar char="v"/>
            </a:pPr>
            <a:r>
              <a:rPr lang="en-GB" sz="2300" dirty="0" smtClean="0">
                <a:solidFill>
                  <a:schemeClr val="bg2"/>
                </a:solidFill>
              </a:rPr>
              <a:t> What </a:t>
            </a:r>
            <a:r>
              <a:rPr lang="en-GB" sz="2300" dirty="0">
                <a:solidFill>
                  <a:schemeClr val="bg2"/>
                </a:solidFill>
              </a:rPr>
              <a:t>are your linguistic </a:t>
            </a:r>
            <a:r>
              <a:rPr lang="en-GB" sz="2300" dirty="0" smtClean="0">
                <a:solidFill>
                  <a:schemeClr val="bg2"/>
                </a:solidFill>
              </a:rPr>
              <a:t>strengths and limitations according </a:t>
            </a:r>
            <a:r>
              <a:rPr lang="en-GB" sz="2300" dirty="0">
                <a:solidFill>
                  <a:schemeClr val="bg2"/>
                </a:solidFill>
              </a:rPr>
              <a:t>to </a:t>
            </a:r>
            <a:r>
              <a:rPr lang="en-GB" sz="2300" dirty="0" smtClean="0">
                <a:solidFill>
                  <a:schemeClr val="bg2"/>
                </a:solidFill>
              </a:rPr>
              <a:t>DIALANG?</a:t>
            </a:r>
          </a:p>
          <a:p>
            <a:pPr>
              <a:buFont typeface="Wingdings" pitchFamily="2" charset="2"/>
              <a:buChar char="v"/>
            </a:pPr>
            <a:r>
              <a:rPr lang="en-GB" sz="2300" dirty="0" smtClean="0">
                <a:solidFill>
                  <a:schemeClr val="bg2"/>
                </a:solidFill>
              </a:rPr>
              <a:t> To </a:t>
            </a:r>
            <a:r>
              <a:rPr lang="en-GB" sz="2300" dirty="0">
                <a:solidFill>
                  <a:schemeClr val="bg2"/>
                </a:solidFill>
              </a:rPr>
              <a:t>what extent does the feedback provided by DIALANG fit in with your image of your English language </a:t>
            </a:r>
            <a:r>
              <a:rPr lang="en-GB" sz="2300" dirty="0" smtClean="0">
                <a:solidFill>
                  <a:schemeClr val="bg2"/>
                </a:solidFill>
              </a:rPr>
              <a:t>ability?</a:t>
            </a:r>
          </a:p>
          <a:p>
            <a:pPr>
              <a:buFont typeface="Wingdings" pitchFamily="2" charset="2"/>
              <a:buChar char="v"/>
            </a:pPr>
            <a:r>
              <a:rPr lang="en-GB" sz="2300" dirty="0" smtClean="0">
                <a:solidFill>
                  <a:schemeClr val="bg2"/>
                </a:solidFill>
              </a:rPr>
              <a:t> What </a:t>
            </a:r>
            <a:r>
              <a:rPr lang="en-GB" sz="2300" dirty="0">
                <a:solidFill>
                  <a:schemeClr val="bg2"/>
                </a:solidFill>
              </a:rPr>
              <a:t>learning objectives do you set yourself </a:t>
            </a:r>
            <a:r>
              <a:rPr lang="en-GB" sz="2300" dirty="0" smtClean="0">
                <a:solidFill>
                  <a:schemeClr val="bg2"/>
                </a:solidFill>
              </a:rPr>
              <a:t>in </a:t>
            </a:r>
            <a:r>
              <a:rPr lang="en-GB" sz="2300" dirty="0">
                <a:solidFill>
                  <a:schemeClr val="bg2"/>
                </a:solidFill>
              </a:rPr>
              <a:t>order to improve your reading, writing and </a:t>
            </a:r>
            <a:r>
              <a:rPr lang="en-GB" sz="2300" dirty="0" smtClean="0">
                <a:solidFill>
                  <a:schemeClr val="bg2"/>
                </a:solidFill>
              </a:rPr>
              <a:t>listening?</a:t>
            </a:r>
          </a:p>
          <a:p>
            <a:pPr>
              <a:buFont typeface="Wingdings" pitchFamily="2" charset="2"/>
              <a:buChar char="v"/>
            </a:pPr>
            <a:r>
              <a:rPr lang="en-GB" sz="2300" dirty="0" smtClean="0">
                <a:solidFill>
                  <a:schemeClr val="bg2"/>
                </a:solidFill>
              </a:rPr>
              <a:t> How </a:t>
            </a:r>
            <a:r>
              <a:rPr lang="en-GB" sz="2300" dirty="0">
                <a:solidFill>
                  <a:schemeClr val="bg2"/>
                </a:solidFill>
              </a:rPr>
              <a:t>will you achieve these objectives? </a:t>
            </a:r>
            <a:endParaRPr lang="en-US" sz="2300" dirty="0" smtClean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5" name="Obrázek 4" descr="logo_imapct_bitmap72dpi_bez_slogan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6" name="Picture 2" descr="OPVK_MU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0982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latin typeface="Algerian" pitchFamily="82" charset="0"/>
              </a:rPr>
              <a:t>What we’ve experienced</a:t>
            </a:r>
            <a:endParaRPr lang="en-GB" b="1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  </a:t>
            </a:r>
            <a:r>
              <a:rPr lang="en-GB" i="1" dirty="0" smtClean="0">
                <a:solidFill>
                  <a:srgbClr val="006600"/>
                </a:solidFill>
              </a:rPr>
              <a:t>The issue of </a:t>
            </a:r>
            <a:r>
              <a:rPr lang="en-GB" b="1" i="1" dirty="0" smtClean="0">
                <a:solidFill>
                  <a:srgbClr val="006600"/>
                </a:solidFill>
              </a:rPr>
              <a:t>”Dunglish”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i="1" dirty="0" smtClean="0">
                <a:solidFill>
                  <a:srgbClr val="C00000"/>
                </a:solidFill>
              </a:rPr>
              <a:t>First Language Interference – FLI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i="1" dirty="0" smtClean="0">
                <a:solidFill>
                  <a:srgbClr val="006600"/>
                </a:solidFill>
              </a:rPr>
              <a:t>Circumlocution – </a:t>
            </a:r>
            <a:r>
              <a:rPr lang="en-GB" sz="1800" i="1" dirty="0" smtClean="0">
                <a:solidFill>
                  <a:srgbClr val="006600"/>
                </a:solidFill>
              </a:rPr>
              <a:t>“Why use 5 words when 1 would do?”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 </a:t>
            </a:r>
            <a:r>
              <a:rPr lang="en-GB" i="1" dirty="0" smtClean="0">
                <a:solidFill>
                  <a:srgbClr val="C00000"/>
                </a:solidFill>
              </a:rPr>
              <a:t>MTV English v Formal English: </a:t>
            </a:r>
            <a:r>
              <a:rPr lang="en-GB" sz="1800" i="1" dirty="0" smtClean="0">
                <a:solidFill>
                  <a:srgbClr val="C00000"/>
                </a:solidFill>
              </a:rPr>
              <a:t>range and coherence</a:t>
            </a:r>
            <a:endParaRPr lang="en-GB" sz="1800" i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E047B-3369-4E66-885A-127A83756AE9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nl-NL">
              <a:solidFill>
                <a:srgbClr val="FFFFFF"/>
              </a:solidFill>
            </a:endParaRPr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2407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1727200"/>
          </a:xfrm>
        </p:spPr>
        <p:txBody>
          <a:bodyPr/>
          <a:lstStyle/>
          <a:p>
            <a:pPr eaLnBrk="1" hangingPunct="1"/>
            <a:r>
              <a:rPr lang="nl-NL" smtClean="0">
                <a:latin typeface="Algerian" pitchFamily="82" charset="0"/>
              </a:rPr>
              <a:t>How do you do and how do you do your wife?</a:t>
            </a:r>
            <a:endParaRPr lang="en-US" smtClean="0">
              <a:latin typeface="Algerian" pitchFamily="82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68638"/>
            <a:ext cx="6400800" cy="2952750"/>
          </a:xfrm>
        </p:spPr>
        <p:txBody>
          <a:bodyPr/>
          <a:lstStyle/>
          <a:p>
            <a:pPr eaLnBrk="1" hangingPunct="1"/>
            <a:r>
              <a:rPr lang="nl-NL" i="1" dirty="0" smtClean="0"/>
              <a:t> </a:t>
            </a:r>
          </a:p>
          <a:p>
            <a:pPr eaLnBrk="1" hangingPunct="1"/>
            <a:endParaRPr lang="nl-NL" i="1" dirty="0" smtClean="0"/>
          </a:p>
          <a:p>
            <a:pPr eaLnBrk="1" hangingPunct="1"/>
            <a:r>
              <a:rPr lang="nl-NL" b="1" dirty="0" smtClean="0">
                <a:solidFill>
                  <a:schemeClr val="hlink"/>
                </a:solidFill>
              </a:rPr>
              <a:t>How are </a:t>
            </a:r>
            <a:r>
              <a:rPr lang="nl-NL" b="1" dirty="0" err="1" smtClean="0">
                <a:solidFill>
                  <a:schemeClr val="hlink"/>
                </a:solidFill>
              </a:rPr>
              <a:t>you</a:t>
            </a:r>
            <a:r>
              <a:rPr lang="nl-NL" b="1" dirty="0" smtClean="0">
                <a:solidFill>
                  <a:schemeClr val="hlink"/>
                </a:solidFill>
              </a:rPr>
              <a:t> </a:t>
            </a:r>
            <a:r>
              <a:rPr lang="nl-NL" b="1" dirty="0" err="1" smtClean="0">
                <a:solidFill>
                  <a:schemeClr val="hlink"/>
                </a:solidFill>
              </a:rPr>
              <a:t>and</a:t>
            </a:r>
            <a:r>
              <a:rPr lang="nl-NL" b="1" dirty="0" smtClean="0">
                <a:solidFill>
                  <a:schemeClr val="hlink"/>
                </a:solidFill>
              </a:rPr>
              <a:t> </a:t>
            </a:r>
            <a:r>
              <a:rPr lang="nl-NL" b="1" dirty="0" err="1" smtClean="0">
                <a:solidFill>
                  <a:schemeClr val="hlink"/>
                </a:solidFill>
              </a:rPr>
              <a:t>how</a:t>
            </a:r>
            <a:r>
              <a:rPr lang="nl-NL" b="1" dirty="0" smtClean="0">
                <a:solidFill>
                  <a:schemeClr val="hlink"/>
                </a:solidFill>
              </a:rPr>
              <a:t> is </a:t>
            </a:r>
            <a:r>
              <a:rPr lang="nl-NL" b="1" dirty="0" err="1" smtClean="0">
                <a:solidFill>
                  <a:schemeClr val="hlink"/>
                </a:solidFill>
              </a:rPr>
              <a:t>your</a:t>
            </a:r>
            <a:r>
              <a:rPr lang="nl-NL" b="1" dirty="0" smtClean="0">
                <a:solidFill>
                  <a:schemeClr val="hlink"/>
                </a:solidFill>
              </a:rPr>
              <a:t> </a:t>
            </a:r>
            <a:r>
              <a:rPr lang="nl-NL" b="1" dirty="0" err="1" smtClean="0">
                <a:solidFill>
                  <a:schemeClr val="hlink"/>
                </a:solidFill>
              </a:rPr>
              <a:t>wife</a:t>
            </a:r>
            <a:r>
              <a:rPr lang="nl-NL" b="1" dirty="0" smtClean="0">
                <a:solidFill>
                  <a:schemeClr val="hlink"/>
                </a:solidFill>
              </a:rPr>
              <a:t>?</a:t>
            </a:r>
            <a:endParaRPr lang="en-US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455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/>
            </a:r>
            <a:br>
              <a:rPr lang="en-GB" sz="4000" smtClean="0"/>
            </a:br>
            <a:r>
              <a:rPr lang="en-GB" sz="4000" smtClean="0"/>
              <a:t/>
            </a:r>
            <a:br>
              <a:rPr lang="en-GB" sz="4000" smtClean="0"/>
            </a:br>
            <a:r>
              <a:rPr lang="en-GB" sz="4000" smtClean="0"/>
              <a:t>When was the removal of Mr. Jansen to London?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dirty="0" smtClean="0"/>
              <a:t>  </a:t>
            </a:r>
            <a:r>
              <a:rPr lang="en-GB" sz="4000" i="1" dirty="0" smtClean="0"/>
              <a:t> </a:t>
            </a:r>
          </a:p>
          <a:p>
            <a:pPr algn="ctr" eaLnBrk="1" hangingPunct="1">
              <a:buFontTx/>
              <a:buNone/>
            </a:pPr>
            <a:endParaRPr lang="en-GB" sz="4000" i="1" dirty="0" smtClean="0"/>
          </a:p>
          <a:p>
            <a:pPr algn="ctr" eaLnBrk="1" hangingPunct="1">
              <a:buFontTx/>
              <a:buNone/>
            </a:pPr>
            <a:r>
              <a:rPr lang="en-GB" sz="4000" dirty="0" smtClean="0">
                <a:solidFill>
                  <a:schemeClr val="hlink"/>
                </a:solidFill>
              </a:rPr>
              <a:t>When did </a:t>
            </a:r>
            <a:r>
              <a:rPr lang="en-GB" sz="4000" dirty="0" err="1" smtClean="0">
                <a:solidFill>
                  <a:schemeClr val="hlink"/>
                </a:solidFill>
              </a:rPr>
              <a:t>Mr.</a:t>
            </a:r>
            <a:r>
              <a:rPr lang="en-GB" sz="4000" dirty="0" smtClean="0">
                <a:solidFill>
                  <a:schemeClr val="hlink"/>
                </a:solidFill>
              </a:rPr>
              <a:t> Jansen move to London?</a:t>
            </a:r>
          </a:p>
        </p:txBody>
      </p:sp>
    </p:spTree>
    <p:extLst>
      <p:ext uri="{BB962C8B-B14F-4D97-AF65-F5344CB8AC3E}">
        <p14:creationId xmlns:p14="http://schemas.microsoft.com/office/powerpoint/2010/main" xmlns="" val="304170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/>
            </a:r>
            <a:br>
              <a:rPr lang="en-GB" sz="4000" smtClean="0"/>
            </a:br>
            <a:r>
              <a:rPr lang="en-GB" sz="4000" smtClean="0"/>
              <a:t/>
            </a:r>
            <a:br>
              <a:rPr lang="en-GB" sz="4000" smtClean="0"/>
            </a:br>
            <a:r>
              <a:rPr lang="en-GB" sz="4000" smtClean="0"/>
              <a:t/>
            </a:r>
            <a:br>
              <a:rPr lang="en-GB" sz="4000" smtClean="0"/>
            </a:br>
            <a:r>
              <a:rPr lang="en-GB" sz="5400" smtClean="0">
                <a:latin typeface="Monotype Corsiva" pitchFamily="66" charset="0"/>
              </a:rPr>
              <a:t>How well, having that said, the meeting is not for nothing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997200"/>
            <a:ext cx="8229600" cy="30956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3600" b="1" dirty="0" smtClean="0">
              <a:latin typeface="Bradley Hand ITC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3600" b="1" dirty="0" smtClean="0">
              <a:latin typeface="Bradley Hand ITC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solidFill>
                  <a:schemeClr val="hlink"/>
                </a:solidFill>
              </a:rPr>
              <a:t>Although, having said that, the meeting was not a waste of time.</a:t>
            </a:r>
          </a:p>
        </p:txBody>
      </p:sp>
    </p:spTree>
    <p:extLst>
      <p:ext uri="{BB962C8B-B14F-4D97-AF65-F5344CB8AC3E}">
        <p14:creationId xmlns:p14="http://schemas.microsoft.com/office/powerpoint/2010/main" xmlns="" val="345422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02550" cy="2232025"/>
          </a:xfrm>
        </p:spPr>
        <p:txBody>
          <a:bodyPr/>
          <a:lstStyle/>
          <a:p>
            <a:pPr eaLnBrk="1" hangingPunct="1"/>
            <a:r>
              <a:rPr lang="nl-NL" sz="3200" smtClean="0"/>
              <a:t>I </a:t>
            </a:r>
            <a:r>
              <a:rPr lang="nl-NL" sz="3200" smtClean="0">
                <a:latin typeface="Kristen ITC" pitchFamily="66" charset="0"/>
              </a:rPr>
              <a:t>am the first woman state secretary for the inside and I am having my first period.</a:t>
            </a:r>
            <a:endParaRPr lang="en-US" sz="3200" smtClean="0">
              <a:latin typeface="Kristen ITC" pitchFamily="66" charset="0"/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81300"/>
            <a:ext cx="6400800" cy="3240088"/>
          </a:xfrm>
        </p:spPr>
        <p:txBody>
          <a:bodyPr/>
          <a:lstStyle/>
          <a:p>
            <a:pPr eaLnBrk="1" hangingPunct="1"/>
            <a:r>
              <a:rPr lang="nl-NL" sz="2400" dirty="0" smtClean="0"/>
              <a:t> </a:t>
            </a:r>
          </a:p>
          <a:p>
            <a:pPr eaLnBrk="1" hangingPunct="1"/>
            <a:endParaRPr lang="nl-NL" sz="2400" dirty="0" smtClean="0"/>
          </a:p>
          <a:p>
            <a:pPr eaLnBrk="1" hangingPunct="1"/>
            <a:r>
              <a:rPr lang="nl-NL" sz="2400" b="1" dirty="0" smtClean="0">
                <a:solidFill>
                  <a:schemeClr val="hlink"/>
                </a:solidFill>
              </a:rPr>
              <a:t>I </a:t>
            </a:r>
            <a:r>
              <a:rPr lang="nl-NL" sz="2400" b="1" dirty="0" err="1" smtClean="0">
                <a:solidFill>
                  <a:schemeClr val="hlink"/>
                </a:solidFill>
              </a:rPr>
              <a:t>am</a:t>
            </a:r>
            <a:r>
              <a:rPr lang="nl-NL" sz="2400" b="1" dirty="0" smtClean="0">
                <a:solidFill>
                  <a:schemeClr val="hlink"/>
                </a:solidFill>
              </a:rPr>
              <a:t> the first </a:t>
            </a:r>
            <a:r>
              <a:rPr lang="nl-NL" sz="2400" b="1" dirty="0" err="1" smtClean="0">
                <a:solidFill>
                  <a:schemeClr val="hlink"/>
                </a:solidFill>
              </a:rPr>
              <a:t>female</a:t>
            </a:r>
            <a:r>
              <a:rPr lang="nl-NL" sz="2400" b="1" dirty="0" smtClean="0">
                <a:solidFill>
                  <a:schemeClr val="hlink"/>
                </a:solidFill>
              </a:rPr>
              <a:t> State </a:t>
            </a:r>
            <a:r>
              <a:rPr lang="nl-NL" sz="2400" b="1" dirty="0" err="1" smtClean="0">
                <a:solidFill>
                  <a:schemeClr val="hlink"/>
                </a:solidFill>
              </a:rPr>
              <a:t>Secretary</a:t>
            </a:r>
            <a:r>
              <a:rPr lang="nl-NL" sz="2400" b="1" dirty="0" smtClean="0">
                <a:solidFill>
                  <a:schemeClr val="hlink"/>
                </a:solidFill>
              </a:rPr>
              <a:t> for </a:t>
            </a:r>
            <a:r>
              <a:rPr lang="nl-NL" sz="2400" b="1" dirty="0" err="1" smtClean="0">
                <a:solidFill>
                  <a:schemeClr val="hlink"/>
                </a:solidFill>
              </a:rPr>
              <a:t>Internal</a:t>
            </a:r>
            <a:r>
              <a:rPr lang="nl-NL" sz="2400" b="1" dirty="0" smtClean="0">
                <a:solidFill>
                  <a:schemeClr val="hlink"/>
                </a:solidFill>
              </a:rPr>
              <a:t> </a:t>
            </a:r>
            <a:r>
              <a:rPr lang="nl-NL" sz="2400" b="1" dirty="0" err="1" smtClean="0">
                <a:solidFill>
                  <a:schemeClr val="hlink"/>
                </a:solidFill>
              </a:rPr>
              <a:t>Affairs</a:t>
            </a:r>
            <a:r>
              <a:rPr lang="nl-NL" sz="2400" b="1" dirty="0" smtClean="0">
                <a:solidFill>
                  <a:schemeClr val="hlink"/>
                </a:solidFill>
              </a:rPr>
              <a:t> </a:t>
            </a:r>
            <a:r>
              <a:rPr lang="nl-NL" sz="2400" b="1" dirty="0" err="1" smtClean="0">
                <a:solidFill>
                  <a:schemeClr val="hlink"/>
                </a:solidFill>
              </a:rPr>
              <a:t>and</a:t>
            </a:r>
            <a:r>
              <a:rPr lang="nl-NL" sz="2400" b="1" dirty="0" smtClean="0">
                <a:solidFill>
                  <a:schemeClr val="hlink"/>
                </a:solidFill>
              </a:rPr>
              <a:t> </a:t>
            </a:r>
            <a:r>
              <a:rPr lang="nl-NL" sz="2400" b="1" dirty="0" err="1" smtClean="0">
                <a:solidFill>
                  <a:schemeClr val="hlink"/>
                </a:solidFill>
              </a:rPr>
              <a:t>I’m</a:t>
            </a:r>
            <a:r>
              <a:rPr lang="nl-NL" sz="2400" b="1" dirty="0" smtClean="0">
                <a:solidFill>
                  <a:schemeClr val="hlink"/>
                </a:solidFill>
              </a:rPr>
              <a:t> in </a:t>
            </a:r>
            <a:r>
              <a:rPr lang="nl-NL" sz="2400" b="1" dirty="0" err="1" smtClean="0">
                <a:solidFill>
                  <a:schemeClr val="hlink"/>
                </a:solidFill>
              </a:rPr>
              <a:t>my</a:t>
            </a:r>
            <a:r>
              <a:rPr lang="nl-NL" sz="2400" b="1" dirty="0" smtClean="0">
                <a:solidFill>
                  <a:schemeClr val="hlink"/>
                </a:solidFill>
              </a:rPr>
              <a:t> first term of office.</a:t>
            </a:r>
          </a:p>
          <a:p>
            <a:pPr eaLnBrk="1" hangingPunct="1"/>
            <a:endParaRPr lang="en-US" sz="2400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3226826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7772400" cy="1470025"/>
          </a:xfrm>
        </p:spPr>
        <p:txBody>
          <a:bodyPr/>
          <a:lstStyle/>
          <a:p>
            <a:pPr eaLnBrk="1" hangingPunct="1"/>
            <a:r>
              <a:rPr lang="nl-NL" sz="5400" smtClean="0">
                <a:latin typeface="Imprint MT Shadow" pitchFamily="82" charset="0"/>
              </a:rPr>
              <a:t>He had it not standing in his diarrhoea</a:t>
            </a:r>
            <a:endParaRPr lang="en-US" sz="5400" smtClean="0">
              <a:latin typeface="Imprint MT Shadow" pitchFamily="82" charset="0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852738"/>
            <a:ext cx="6400800" cy="2952750"/>
          </a:xfrm>
        </p:spPr>
        <p:txBody>
          <a:bodyPr/>
          <a:lstStyle/>
          <a:p>
            <a:pPr eaLnBrk="1" hangingPunct="1"/>
            <a:r>
              <a:rPr lang="nl-NL" dirty="0" smtClean="0"/>
              <a:t> </a:t>
            </a:r>
          </a:p>
          <a:p>
            <a:pPr eaLnBrk="1" hangingPunct="1"/>
            <a:endParaRPr lang="nl-NL" dirty="0" smtClean="0"/>
          </a:p>
          <a:p>
            <a:pPr eaLnBrk="1" hangingPunct="1"/>
            <a:r>
              <a:rPr lang="nl-NL" b="1" dirty="0" smtClean="0">
                <a:solidFill>
                  <a:schemeClr val="hlink"/>
                </a:solidFill>
              </a:rPr>
              <a:t>It </a:t>
            </a:r>
            <a:r>
              <a:rPr lang="nl-NL" b="1" dirty="0" err="1" smtClean="0">
                <a:solidFill>
                  <a:schemeClr val="hlink"/>
                </a:solidFill>
              </a:rPr>
              <a:t>wasn’t</a:t>
            </a:r>
            <a:r>
              <a:rPr lang="nl-NL" b="1" dirty="0" smtClean="0">
                <a:solidFill>
                  <a:schemeClr val="hlink"/>
                </a:solidFill>
              </a:rPr>
              <a:t> </a:t>
            </a:r>
            <a:r>
              <a:rPr lang="nl-NL" b="1" dirty="0" err="1" smtClean="0">
                <a:solidFill>
                  <a:schemeClr val="hlink"/>
                </a:solidFill>
              </a:rPr>
              <a:t>written</a:t>
            </a:r>
            <a:r>
              <a:rPr lang="nl-NL" b="1" dirty="0" smtClean="0">
                <a:solidFill>
                  <a:schemeClr val="hlink"/>
                </a:solidFill>
              </a:rPr>
              <a:t> in his </a:t>
            </a:r>
            <a:r>
              <a:rPr lang="nl-NL" b="1" dirty="0" err="1" smtClean="0">
                <a:solidFill>
                  <a:schemeClr val="hlink"/>
                </a:solidFill>
              </a:rPr>
              <a:t>diary</a:t>
            </a:r>
            <a:r>
              <a:rPr lang="nl-NL" b="1" dirty="0" smtClean="0">
                <a:solidFill>
                  <a:schemeClr val="hlink"/>
                </a:solidFill>
              </a:rPr>
              <a:t>.</a:t>
            </a:r>
            <a:endParaRPr lang="en-US" b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9743735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Contents</a:t>
            </a:r>
            <a:endParaRPr lang="en-GB" b="1" u="sng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rgbClr val="00B0F0"/>
                </a:solidFill>
              </a:rPr>
              <a:t>  </a:t>
            </a:r>
            <a:r>
              <a:rPr lang="en-GB" b="1" dirty="0" smtClean="0">
                <a:solidFill>
                  <a:srgbClr val="00B0F0"/>
                </a:solidFill>
              </a:rPr>
              <a:t>Introduction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i="1" dirty="0" smtClean="0">
                <a:solidFill>
                  <a:srgbClr val="00B0F0"/>
                </a:solidFill>
              </a:rPr>
              <a:t>(CEFR, DIALANG)</a:t>
            </a:r>
          </a:p>
          <a:p>
            <a:pPr>
              <a:buFont typeface="Wingdings" pitchFamily="2" charset="2"/>
              <a:buChar char="v"/>
            </a:pP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b="1" dirty="0" smtClean="0">
                <a:solidFill>
                  <a:srgbClr val="00B0F0"/>
                </a:solidFill>
              </a:rPr>
              <a:t>What we’ve experienced </a:t>
            </a:r>
            <a:r>
              <a:rPr lang="en-GB" sz="1800" i="1" dirty="0" smtClean="0">
                <a:solidFill>
                  <a:srgbClr val="00B0F0"/>
                </a:solidFill>
              </a:rPr>
              <a:t>(“Dunglish”)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b="1" dirty="0" smtClean="0">
                <a:solidFill>
                  <a:srgbClr val="00B0F0"/>
                </a:solidFill>
              </a:rPr>
              <a:t>and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B0F0"/>
                </a:solidFill>
              </a:rPr>
              <a:t> </a:t>
            </a:r>
            <a:r>
              <a:rPr lang="en-GB" b="1" dirty="0" smtClean="0">
                <a:solidFill>
                  <a:srgbClr val="00B0F0"/>
                </a:solidFill>
              </a:rPr>
              <a:t>    what you’ve experienced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sz="1800" dirty="0" smtClean="0">
                <a:solidFill>
                  <a:srgbClr val="00B0F0"/>
                </a:solidFill>
              </a:rPr>
              <a:t>(“</a:t>
            </a:r>
            <a:r>
              <a:rPr lang="en-GB" sz="1800" dirty="0" err="1" smtClean="0">
                <a:solidFill>
                  <a:srgbClr val="00B0F0"/>
                </a:solidFill>
              </a:rPr>
              <a:t>Czechlish</a:t>
            </a:r>
            <a:r>
              <a:rPr lang="en-GB" sz="1800" dirty="0" smtClean="0">
                <a:solidFill>
                  <a:srgbClr val="00B0F0"/>
                </a:solidFill>
              </a:rPr>
              <a:t>”)</a:t>
            </a:r>
          </a:p>
          <a:p>
            <a:pPr>
              <a:buFont typeface="Wingdings" pitchFamily="2" charset="2"/>
              <a:buChar char="v"/>
            </a:pP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A self-assessment activity</a:t>
            </a:r>
          </a:p>
          <a:p>
            <a:pPr>
              <a:buFont typeface="Wingdings" pitchFamily="2" charset="2"/>
              <a:buChar char="v"/>
            </a:pP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 Teaching: a real-life situation</a:t>
            </a:r>
          </a:p>
          <a:p>
            <a:pPr>
              <a:buFont typeface="Wingdings" pitchFamily="2" charset="2"/>
              <a:buChar char="v"/>
            </a:pP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7030A0"/>
                </a:solidFill>
              </a:rPr>
              <a:t>Peer-feedback: introduction</a:t>
            </a:r>
          </a:p>
          <a:p>
            <a:pPr>
              <a:buFont typeface="Wingdings" pitchFamily="2" charset="2"/>
              <a:buChar char="v"/>
            </a:pPr>
            <a:r>
              <a:rPr lang="en-GB" b="1" dirty="0">
                <a:solidFill>
                  <a:srgbClr val="7030A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 … and now it’s your turn! </a:t>
            </a:r>
            <a:r>
              <a:rPr lang="en-GB" sz="1800" dirty="0" smtClean="0">
                <a:solidFill>
                  <a:srgbClr val="7030A0"/>
                </a:solidFill>
              </a:rPr>
              <a:t>(“pop-topics”)</a:t>
            </a:r>
          </a:p>
          <a:p>
            <a:pPr>
              <a:buFont typeface="Wingdings" pitchFamily="2" charset="2"/>
              <a:buChar char="v"/>
            </a:pPr>
            <a:r>
              <a:rPr lang="en-GB" b="1" dirty="0">
                <a:solidFill>
                  <a:srgbClr val="7030A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 So where do we go from here?</a:t>
            </a:r>
          </a:p>
          <a:p>
            <a:pPr>
              <a:buFont typeface="Wingdings" pitchFamily="2" charset="2"/>
              <a:buChar char="v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12150" y="1079500"/>
            <a:ext cx="153888" cy="138499"/>
          </a:xfrm>
        </p:spPr>
        <p:txBody>
          <a:bodyPr/>
          <a:lstStyle/>
          <a:p>
            <a:fld id="{058AF288-FE7F-468B-9F40-68EF2DB5727B}" type="slidenum">
              <a:rPr lang="en-GB" smtClean="0"/>
              <a:pPr/>
              <a:t>2</a:t>
            </a:fld>
            <a:r>
              <a:rPr lang="en-GB" dirty="0" smtClean="0"/>
              <a:t>  </a:t>
            </a:r>
            <a:endParaRPr lang="en-GB" dirty="0"/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8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7676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Circumlocution</a:t>
            </a:r>
            <a:endParaRPr lang="en-GB" i="1" u="sng" dirty="0" smtClean="0">
              <a:solidFill>
                <a:srgbClr val="7030A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060848"/>
            <a:ext cx="9140825" cy="431800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An </a:t>
            </a:r>
            <a:r>
              <a:rPr lang="en-US" sz="2400" i="1" dirty="0" err="1" smtClean="0">
                <a:solidFill>
                  <a:srgbClr val="C00000"/>
                </a:solidFill>
              </a:rPr>
              <a:t>electronical</a:t>
            </a:r>
            <a:r>
              <a:rPr lang="en-US" sz="2400" i="1" dirty="0" smtClean="0">
                <a:solidFill>
                  <a:srgbClr val="C00000"/>
                </a:solidFill>
              </a:rPr>
              <a:t> cupboard with a series of drawers to put your food in to make it cold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 </a:t>
            </a:r>
            <a:r>
              <a:rPr lang="en-US" sz="2400" b="1" dirty="0" smtClean="0"/>
              <a:t>Refrigerator </a:t>
            </a:r>
          </a:p>
          <a:p>
            <a:pPr marL="0" indent="0">
              <a:buNone/>
            </a:pPr>
            <a:endParaRPr lang="en-US" sz="1000" dirty="0"/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The end of the night-time, just before the sun comes up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/>
              <a:t> </a:t>
            </a:r>
            <a:r>
              <a:rPr lang="en-US" sz="2400" b="1" dirty="0" smtClean="0"/>
              <a:t>Dawn</a:t>
            </a:r>
          </a:p>
          <a:p>
            <a:pPr marL="0" indent="0">
              <a:buNone/>
            </a:pPr>
            <a:endParaRPr lang="en-US" sz="1000" dirty="0"/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The people who have come to watch the performance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/>
              <a:t> </a:t>
            </a:r>
            <a:r>
              <a:rPr lang="en-US" sz="2400" b="1" dirty="0" smtClean="0"/>
              <a:t>Audience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GB" sz="2400" dirty="0" smtClean="0"/>
          </a:p>
          <a:p>
            <a:endParaRPr lang="en-GB" dirty="0" smtClean="0"/>
          </a:p>
          <a:p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86DA7E-A211-4480-9876-5CB6D687D6CF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357798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srgbClr val="006600"/>
                </a:solidFill>
              </a:rPr>
              <a:t>“MTV” v Formal English</a:t>
            </a:r>
            <a:endParaRPr lang="en-GB" u="sng" dirty="0">
              <a:solidFill>
                <a:srgbClr val="0066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sz="4800" dirty="0" smtClean="0">
                <a:latin typeface="Bauhaus 93" pitchFamily="82" charset="0"/>
              </a:rPr>
              <a:t>Language Culture</a:t>
            </a:r>
          </a:p>
          <a:p>
            <a:pPr marL="0" indent="0">
              <a:buNone/>
            </a:pPr>
            <a:endParaRPr lang="en-GB" sz="1200" dirty="0" smtClean="0"/>
          </a:p>
          <a:p>
            <a:r>
              <a:rPr lang="en-GB" sz="4400" b="1" dirty="0">
                <a:latin typeface="Curlz MT" pitchFamily="82" charset="0"/>
              </a:rPr>
              <a:t> </a:t>
            </a:r>
            <a:r>
              <a:rPr lang="en-GB" sz="4400" b="1" dirty="0" smtClean="0">
                <a:latin typeface="Curlz MT" pitchFamily="82" charset="0"/>
              </a:rPr>
              <a:t>Text-speak</a:t>
            </a:r>
          </a:p>
          <a:p>
            <a:pPr marL="0" indent="0">
              <a:buNone/>
            </a:pPr>
            <a:endParaRPr lang="en-GB" sz="1200" dirty="0" smtClean="0"/>
          </a:p>
          <a:p>
            <a:r>
              <a:rPr lang="en-GB" dirty="0"/>
              <a:t> </a:t>
            </a:r>
            <a:r>
              <a:rPr lang="en-GB" dirty="0" smtClean="0">
                <a:latin typeface="Cooper Black" pitchFamily="18" charset="0"/>
              </a:rPr>
              <a:t>English as </a:t>
            </a:r>
            <a:r>
              <a:rPr lang="en-GB" dirty="0" smtClean="0">
                <a:solidFill>
                  <a:schemeClr val="accent6"/>
                </a:solidFill>
                <a:latin typeface="Cooper Black" pitchFamily="18" charset="0"/>
              </a:rPr>
              <a:t>the</a:t>
            </a:r>
            <a:r>
              <a:rPr lang="en-GB" dirty="0" smtClean="0">
                <a:latin typeface="Cooper Black" pitchFamily="18" charset="0"/>
              </a:rPr>
              <a:t> International Language of Communication</a:t>
            </a:r>
          </a:p>
          <a:p>
            <a:endParaRPr lang="en-GB" sz="1800" dirty="0">
              <a:latin typeface="Cooper Black" pitchFamily="18" charset="0"/>
            </a:endParaRPr>
          </a:p>
          <a:p>
            <a:r>
              <a:rPr lang="en-GB" dirty="0" smtClean="0">
                <a:latin typeface="Franklin Gothic Heavy" pitchFamily="34" charset="0"/>
              </a:rPr>
              <a:t>Applied English</a:t>
            </a:r>
            <a:endParaRPr lang="en-GB" dirty="0">
              <a:latin typeface="Franklin Gothic Heavy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E047B-3369-4E66-885A-127A83756AE9}" type="slidenum">
              <a:rPr lang="nl-NL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nl-NL">
              <a:solidFill>
                <a:srgbClr val="FFFFFF"/>
              </a:solidFill>
            </a:endParaRPr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1367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CEFR Criteria 1 </a:t>
            </a:r>
            <a:r>
              <a:rPr lang="en-GB" dirty="0" smtClean="0"/>
              <a:t>- </a:t>
            </a:r>
            <a:r>
              <a:rPr lang="en-GB" i="1" u="sng" dirty="0" smtClean="0">
                <a:solidFill>
                  <a:srgbClr val="7030A0"/>
                </a:solidFill>
              </a:rPr>
              <a:t>Range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b="1" dirty="0" smtClean="0"/>
              <a:t>B1</a:t>
            </a:r>
            <a:r>
              <a:rPr lang="en-GB" sz="1800" b="1" dirty="0" smtClean="0"/>
              <a:t> </a:t>
            </a:r>
            <a:r>
              <a:rPr lang="en-GB" sz="1600" dirty="0" smtClean="0"/>
              <a:t>Has enough language </a:t>
            </a:r>
            <a:r>
              <a:rPr lang="en-GB" sz="1600" b="1" i="1" u="sng" dirty="0" smtClean="0"/>
              <a:t>to get by</a:t>
            </a:r>
            <a:r>
              <a:rPr lang="en-GB" sz="1600" dirty="0" smtClean="0"/>
              <a:t>, with sufficient vocabulary to express him/herself with </a:t>
            </a:r>
            <a:r>
              <a:rPr lang="en-GB" sz="1600" b="1" i="1" u="sng" dirty="0" smtClean="0"/>
              <a:t>some circumlocutions</a:t>
            </a:r>
            <a:r>
              <a:rPr lang="en-GB" sz="1600" dirty="0" smtClean="0"/>
              <a:t> on topics such as family, hobbies and interests, work, travel, and current events.</a:t>
            </a:r>
          </a:p>
          <a:p>
            <a:endParaRPr lang="en-GB" sz="1000" b="1" dirty="0" smtClean="0"/>
          </a:p>
          <a:p>
            <a:r>
              <a:rPr lang="en-GB" sz="1600" b="1" dirty="0" smtClean="0"/>
              <a:t>B2  </a:t>
            </a:r>
            <a:r>
              <a:rPr lang="en-GB" sz="1600" dirty="0" smtClean="0"/>
              <a:t>Has a </a:t>
            </a:r>
            <a:r>
              <a:rPr lang="en-GB" sz="1600" b="1" i="1" u="sng" dirty="0" smtClean="0"/>
              <a:t>sufficient range of lan­guage</a:t>
            </a:r>
            <a:r>
              <a:rPr lang="en-GB" sz="1600" dirty="0" smtClean="0"/>
              <a:t> to be able to give clear descriptions, express viewpoints on most general topics, using some complex sentence forms to do so. Language lacks, however, expressiveness and </a:t>
            </a:r>
            <a:r>
              <a:rPr lang="en-GB" sz="1600" dirty="0" err="1" smtClean="0"/>
              <a:t>idiomaticity</a:t>
            </a:r>
            <a:r>
              <a:rPr lang="en-GB" sz="1600" dirty="0" smtClean="0"/>
              <a:t>, and use of </a:t>
            </a:r>
            <a:r>
              <a:rPr lang="en-GB" sz="1600" b="1" i="1" u="sng" dirty="0" smtClean="0"/>
              <a:t>more complex forms is still stereo­typic</a:t>
            </a:r>
            <a:r>
              <a:rPr lang="en-GB" sz="1600" dirty="0" smtClean="0"/>
              <a:t>.</a:t>
            </a:r>
          </a:p>
          <a:p>
            <a:endParaRPr lang="en-GB" sz="1000" dirty="0" smtClean="0"/>
          </a:p>
          <a:p>
            <a:r>
              <a:rPr lang="en-GB" sz="1600" b="1" dirty="0" smtClean="0"/>
              <a:t>C1 </a:t>
            </a:r>
            <a:r>
              <a:rPr lang="en-GB" sz="1600" dirty="0" smtClean="0"/>
              <a:t>Has </a:t>
            </a:r>
            <a:r>
              <a:rPr lang="en-GB" sz="1600" b="1" i="1" u="sng" dirty="0" smtClean="0"/>
              <a:t>a good command of a broad range of language</a:t>
            </a:r>
            <a:r>
              <a:rPr lang="en-GB" sz="1600" b="1" i="1" dirty="0" smtClean="0"/>
              <a:t> </a:t>
            </a:r>
            <a:r>
              <a:rPr lang="en-GB" sz="1600" dirty="0" smtClean="0"/>
              <a:t>allow­ing him/her to select a formulation to express him-/ herself clearly in an </a:t>
            </a:r>
            <a:r>
              <a:rPr lang="en-GB" sz="1600" b="1" i="1" u="sng" dirty="0" smtClean="0"/>
              <a:t>appropriate style</a:t>
            </a:r>
            <a:r>
              <a:rPr lang="en-GB" sz="1600" b="1" i="1" dirty="0" smtClean="0"/>
              <a:t> </a:t>
            </a:r>
            <a:r>
              <a:rPr lang="en-GB" sz="1600" dirty="0" smtClean="0"/>
              <a:t>on a wide range of general, academic, professional or leisure topics without having to restrict what he/she wants to say. </a:t>
            </a:r>
            <a:r>
              <a:rPr lang="en-GB" sz="1600" b="1" i="1" u="sng" dirty="0" smtClean="0"/>
              <a:t>The flexibility in style and tone is somewhat limited</a:t>
            </a:r>
            <a:r>
              <a:rPr lang="en-GB" sz="1600" dirty="0" smtClean="0"/>
              <a:t>.</a:t>
            </a:r>
          </a:p>
          <a:p>
            <a:endParaRPr lang="en-GB" dirty="0" smtClean="0"/>
          </a:p>
          <a:p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86DA7E-A211-4480-9876-5CB6D687D6CF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880363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rgbClr val="006600"/>
                </a:solidFill>
              </a:rPr>
              <a:t>Informal to formal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r>
              <a:rPr lang="en-GB" i="1" dirty="0" smtClean="0">
                <a:solidFill>
                  <a:srgbClr val="0070C0"/>
                </a:solidFill>
              </a:rPr>
              <a:t>about</a:t>
            </a:r>
          </a:p>
          <a:p>
            <a:pPr marL="0" indent="0">
              <a:buFont typeface="Verdana" pitchFamily="34" charset="0"/>
              <a:buNone/>
              <a:defRPr/>
            </a:pPr>
            <a:endParaRPr lang="en-GB" sz="10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GB" dirty="0" smtClean="0"/>
              <a:t> </a:t>
            </a:r>
            <a:r>
              <a:rPr lang="en-GB" b="1" dirty="0" smtClean="0">
                <a:solidFill>
                  <a:srgbClr val="7030A0"/>
                </a:solidFill>
              </a:rPr>
              <a:t>regarding / concerning</a:t>
            </a:r>
          </a:p>
          <a:p>
            <a:pPr marL="0" indent="0">
              <a:buFont typeface="Verdana" pitchFamily="34" charset="0"/>
              <a:buNone/>
              <a:defRPr/>
            </a:pPr>
            <a:endParaRPr lang="en-GB" sz="1000" dirty="0" smtClean="0"/>
          </a:p>
          <a:p>
            <a:pPr>
              <a:defRPr/>
            </a:pPr>
            <a:r>
              <a:rPr lang="en-GB" dirty="0"/>
              <a:t> </a:t>
            </a:r>
            <a:r>
              <a:rPr lang="en-GB" i="1" dirty="0" smtClean="0">
                <a:solidFill>
                  <a:srgbClr val="0070C0"/>
                </a:solidFill>
              </a:rPr>
              <a:t>find out</a:t>
            </a:r>
          </a:p>
          <a:p>
            <a:pPr marL="0" indent="0">
              <a:buFont typeface="Verdana" pitchFamily="34" charset="0"/>
              <a:buNone/>
              <a:defRPr/>
            </a:pPr>
            <a:endParaRPr lang="en-GB" sz="10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GB" b="1" dirty="0" smtClean="0">
                <a:solidFill>
                  <a:srgbClr val="7030A0"/>
                </a:solidFill>
              </a:rPr>
              <a:t> discover / ascertain</a:t>
            </a:r>
          </a:p>
          <a:p>
            <a:pPr marL="0" indent="0">
              <a:buFont typeface="Verdana" pitchFamily="34" charset="0"/>
              <a:buNone/>
              <a:defRPr/>
            </a:pPr>
            <a:endParaRPr lang="en-GB" sz="1000" dirty="0" smtClean="0"/>
          </a:p>
          <a:p>
            <a:pPr>
              <a:defRPr/>
            </a:pPr>
            <a:r>
              <a:rPr lang="en-GB" dirty="0"/>
              <a:t> </a:t>
            </a:r>
            <a:r>
              <a:rPr lang="en-GB" i="1" dirty="0" smtClean="0">
                <a:solidFill>
                  <a:srgbClr val="0070C0"/>
                </a:solidFill>
              </a:rPr>
              <a:t>Lots of people think …</a:t>
            </a:r>
          </a:p>
          <a:p>
            <a:pPr marL="0" indent="0">
              <a:buFont typeface="Verdana" pitchFamily="34" charset="0"/>
              <a:buNone/>
              <a:defRPr/>
            </a:pPr>
            <a:endParaRPr lang="en-GB" sz="10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GB" dirty="0" smtClean="0"/>
              <a:t> </a:t>
            </a:r>
            <a:r>
              <a:rPr lang="en-GB" sz="2000" b="1" dirty="0" smtClean="0">
                <a:solidFill>
                  <a:srgbClr val="7030A0"/>
                </a:solidFill>
              </a:rPr>
              <a:t>It is widely believed / It is generally accepted</a:t>
            </a:r>
            <a:endParaRPr lang="en-GB" sz="2000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B69998-21FE-4110-9235-85D42810DAF6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153143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rgbClr val="0070C0"/>
                </a:solidFill>
              </a:rPr>
              <a:t>CEFR Criteria 2 </a:t>
            </a:r>
            <a:r>
              <a:rPr lang="en-GB" smtClean="0">
                <a:solidFill>
                  <a:srgbClr val="0070C0"/>
                </a:solidFill>
              </a:rPr>
              <a:t>- </a:t>
            </a:r>
            <a:r>
              <a:rPr lang="en-GB" sz="4000" i="1" u="sng" smtClean="0">
                <a:solidFill>
                  <a:srgbClr val="0070C0"/>
                </a:solidFill>
              </a:rPr>
              <a:t>Coherence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sz="1800" b="1" dirty="0">
                <a:solidFill>
                  <a:srgbClr val="000000"/>
                </a:solidFill>
              </a:rPr>
              <a:t>B1 </a:t>
            </a:r>
            <a:r>
              <a:rPr lang="en-GB" sz="1800" dirty="0"/>
              <a:t>Can link a series of shorter discrete elements into a </a:t>
            </a:r>
            <a:r>
              <a:rPr lang="en-GB" sz="1800" b="1" u="sng" dirty="0"/>
              <a:t>con­nected, linear </a:t>
            </a:r>
            <a:r>
              <a:rPr lang="en-GB" sz="1800" b="1" u="sng" dirty="0" smtClean="0"/>
              <a:t>sequence of points.</a:t>
            </a:r>
          </a:p>
          <a:p>
            <a:pPr marL="0" indent="0">
              <a:buFont typeface="Verdana" pitchFamily="34" charset="0"/>
              <a:buNone/>
              <a:defRPr/>
            </a:pPr>
            <a:endParaRPr lang="en-GB" sz="18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GB" sz="1800" b="1" dirty="0">
                <a:solidFill>
                  <a:srgbClr val="000000"/>
                </a:solidFill>
              </a:rPr>
              <a:t>B2  </a:t>
            </a:r>
            <a:r>
              <a:rPr lang="en-GB" sz="1800" dirty="0"/>
              <a:t>Can use a </a:t>
            </a:r>
            <a:r>
              <a:rPr lang="en-GB" sz="1800" b="1" u="sng" dirty="0"/>
              <a:t>limited number of cohesive devices</a:t>
            </a:r>
            <a:r>
              <a:rPr lang="en-GB" sz="1800" b="1" dirty="0"/>
              <a:t> </a:t>
            </a:r>
            <a:r>
              <a:rPr lang="en-GB" sz="1800" dirty="0"/>
              <a:t>to link his/her </a:t>
            </a:r>
            <a:r>
              <a:rPr lang="en-GB" sz="1800" dirty="0" smtClean="0"/>
              <a:t>utterances </a:t>
            </a:r>
            <a:r>
              <a:rPr lang="en-GB" sz="1800" dirty="0"/>
              <a:t>into </a:t>
            </a:r>
            <a:r>
              <a:rPr lang="en-GB" sz="1800" b="1" u="sng" dirty="0"/>
              <a:t>clear, coherent </a:t>
            </a:r>
            <a:r>
              <a:rPr lang="en-GB" sz="1800" b="1" u="sng" dirty="0" smtClean="0"/>
              <a:t>discourse</a:t>
            </a:r>
            <a:r>
              <a:rPr lang="en-GB" sz="1800" dirty="0" smtClean="0"/>
              <a:t>, </a:t>
            </a:r>
            <a:r>
              <a:rPr lang="en-GB" sz="1800" dirty="0"/>
              <a:t>though there may be </a:t>
            </a:r>
            <a:r>
              <a:rPr lang="en-GB" sz="1800" b="1" u="sng" dirty="0" smtClean="0"/>
              <a:t>some "</a:t>
            </a:r>
            <a:r>
              <a:rPr lang="en-GB" sz="1800" b="1" u="sng" dirty="0"/>
              <a:t>jumpiness" </a:t>
            </a:r>
            <a:r>
              <a:rPr lang="en-GB" sz="1800" dirty="0"/>
              <a:t>in a longer </a:t>
            </a:r>
            <a:r>
              <a:rPr lang="en-GB" sz="1800" dirty="0" smtClean="0"/>
              <a:t>contribution.</a:t>
            </a:r>
          </a:p>
          <a:p>
            <a:pPr marL="0" indent="0">
              <a:buFont typeface="Verdana" pitchFamily="34" charset="0"/>
              <a:buNone/>
              <a:defRPr/>
            </a:pPr>
            <a:endParaRPr lang="en-GB" sz="18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GB" sz="1800" b="1" dirty="0">
                <a:solidFill>
                  <a:srgbClr val="000000"/>
                </a:solidFill>
              </a:rPr>
              <a:t>C1 </a:t>
            </a:r>
            <a:r>
              <a:rPr lang="en-GB" sz="1800" dirty="0"/>
              <a:t>Can produce </a:t>
            </a:r>
            <a:r>
              <a:rPr lang="en-GB" sz="1800" b="1" u="sng" dirty="0"/>
              <a:t>clear, smoothly flowing, well-structured </a:t>
            </a:r>
            <a:r>
              <a:rPr lang="en-GB" sz="1800" b="1" u="sng" dirty="0" smtClean="0"/>
              <a:t>speech</a:t>
            </a:r>
            <a:r>
              <a:rPr lang="en-GB" sz="1800" dirty="0" smtClean="0"/>
              <a:t>, </a:t>
            </a:r>
            <a:r>
              <a:rPr lang="en-GB" sz="1800" dirty="0"/>
              <a:t>showing controlled use of organizational patterns, con­nectors and cohesive devices.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42909-8A61-480B-BAAA-107D136A3D7B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357716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smtClean="0"/>
              <a:t>Transition language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GB" dirty="0" smtClean="0"/>
              <a:t> </a:t>
            </a:r>
            <a:r>
              <a:rPr lang="en-GB" dirty="0" smtClean="0">
                <a:solidFill>
                  <a:schemeClr val="accent2"/>
                </a:solidFill>
              </a:rPr>
              <a:t>but</a:t>
            </a:r>
          </a:p>
          <a:p>
            <a:pPr marL="0" indent="0">
              <a:buFont typeface="Verdana" pitchFamily="34" charset="0"/>
              <a:buNone/>
              <a:defRPr/>
            </a:pPr>
            <a:endParaRPr lang="en-GB" sz="10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GB" dirty="0" smtClean="0"/>
              <a:t> </a:t>
            </a:r>
            <a:r>
              <a:rPr lang="en-GB" b="1" i="1" dirty="0" smtClean="0">
                <a:solidFill>
                  <a:srgbClr val="006600"/>
                </a:solidFill>
              </a:rPr>
              <a:t>nevertheless</a:t>
            </a:r>
          </a:p>
          <a:p>
            <a:pPr marL="0" indent="0">
              <a:buFont typeface="Verdana" pitchFamily="34" charset="0"/>
              <a:buNone/>
              <a:defRPr/>
            </a:pPr>
            <a:endParaRPr lang="en-GB" sz="10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GB" dirty="0" smtClean="0"/>
              <a:t> </a:t>
            </a:r>
            <a:r>
              <a:rPr lang="en-GB" dirty="0" smtClean="0">
                <a:solidFill>
                  <a:schemeClr val="accent6"/>
                </a:solidFill>
              </a:rPr>
              <a:t>I’m going to start with</a:t>
            </a:r>
          </a:p>
          <a:p>
            <a:pPr marL="0" indent="0">
              <a:buFont typeface="Verdana" pitchFamily="34" charset="0"/>
              <a:buNone/>
              <a:defRPr/>
            </a:pPr>
            <a:endParaRPr lang="en-GB" sz="10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GB" dirty="0" smtClean="0"/>
              <a:t> </a:t>
            </a:r>
            <a:r>
              <a:rPr lang="en-GB" b="1" i="1" dirty="0" smtClean="0">
                <a:solidFill>
                  <a:srgbClr val="006600"/>
                </a:solidFill>
              </a:rPr>
              <a:t>I would like to begin with the following</a:t>
            </a:r>
          </a:p>
          <a:p>
            <a:pPr marL="0" indent="0">
              <a:buFont typeface="Verdana" pitchFamily="34" charset="0"/>
              <a:buNone/>
              <a:defRPr/>
            </a:pPr>
            <a:endParaRPr lang="en-GB" sz="10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GB" dirty="0"/>
              <a:t> </a:t>
            </a:r>
            <a:r>
              <a:rPr lang="en-GB" dirty="0" smtClean="0">
                <a:solidFill>
                  <a:schemeClr val="accent6"/>
                </a:solidFill>
              </a:rPr>
              <a:t>To finish with, I want  to say again …..</a:t>
            </a:r>
          </a:p>
          <a:p>
            <a:pPr marL="0" indent="0">
              <a:buFont typeface="Verdana" pitchFamily="34" charset="0"/>
              <a:buNone/>
              <a:defRPr/>
            </a:pPr>
            <a:endParaRPr lang="en-GB" sz="10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GB" dirty="0"/>
              <a:t> </a:t>
            </a:r>
            <a:r>
              <a:rPr lang="en-GB" b="1" i="1" dirty="0" smtClean="0">
                <a:solidFill>
                  <a:srgbClr val="006600"/>
                </a:solidFill>
              </a:rPr>
              <a:t>In conclusion, I wish to reiterate …..</a:t>
            </a:r>
            <a:endParaRPr lang="en-GB" b="1" i="1" dirty="0">
              <a:solidFill>
                <a:srgbClr val="00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B995E1-8912-4681-A8CD-9AAD9F185C5D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127463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b="1" u="sng" dirty="0" smtClean="0">
                <a:solidFill>
                  <a:srgbClr val="0070C0"/>
                </a:solidFill>
              </a:rPr>
              <a:t>“</a:t>
            </a:r>
            <a:r>
              <a:rPr lang="en-GB" sz="3800" b="1" u="sng" dirty="0" err="1" smtClean="0">
                <a:solidFill>
                  <a:srgbClr val="0070C0"/>
                </a:solidFill>
              </a:rPr>
              <a:t>Czechlish</a:t>
            </a:r>
            <a:r>
              <a:rPr lang="en-GB" sz="3800" b="1" u="sng" dirty="0" smtClean="0">
                <a:solidFill>
                  <a:srgbClr val="0070C0"/>
                </a:solidFill>
              </a:rPr>
              <a:t>” and its solution!</a:t>
            </a:r>
            <a:endParaRPr lang="en-GB" sz="38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AF288-FE7F-468B-9F40-68EF2DB5727B}" type="slidenum">
              <a:rPr lang="en-GB" smtClean="0"/>
              <a:pPr/>
              <a:t>26</a:t>
            </a:fld>
            <a:endParaRPr lang="en-GB"/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857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4584" y="1341438"/>
            <a:ext cx="9721080" cy="792162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>
                <a:solidFill>
                  <a:schemeClr val="bg2"/>
                </a:solidFill>
              </a:rPr>
              <a:t>“</a:t>
            </a:r>
            <a:r>
              <a:rPr lang="en-GB" sz="4000" b="1" dirty="0" err="1" smtClean="0">
                <a:solidFill>
                  <a:schemeClr val="bg2"/>
                </a:solidFill>
              </a:rPr>
              <a:t>Czechlish</a:t>
            </a:r>
            <a:r>
              <a:rPr lang="en-GB" sz="4000" b="1" dirty="0" smtClean="0">
                <a:solidFill>
                  <a:schemeClr val="bg2"/>
                </a:solidFill>
              </a:rPr>
              <a:t>” and its solution!</a:t>
            </a:r>
            <a:endParaRPr lang="en-GB" sz="4000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72616" y="2204864"/>
            <a:ext cx="10729192" cy="4318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chemeClr val="bg2"/>
                </a:solidFill>
              </a:rPr>
              <a:t> Pronunciation, e.g. </a:t>
            </a:r>
            <a:r>
              <a:rPr lang="en-GB" i="1" dirty="0" smtClean="0">
                <a:solidFill>
                  <a:schemeClr val="bg2"/>
                </a:solidFill>
              </a:rPr>
              <a:t>bad/bed</a:t>
            </a:r>
            <a:r>
              <a:rPr lang="en-GB" dirty="0" smtClean="0">
                <a:solidFill>
                  <a:schemeClr val="bg2"/>
                </a:solidFill>
              </a:rPr>
              <a:t>, </a:t>
            </a:r>
            <a:r>
              <a:rPr lang="en-GB" i="1" dirty="0" smtClean="0">
                <a:solidFill>
                  <a:schemeClr val="bg2"/>
                </a:solidFill>
              </a:rPr>
              <a:t>thing/think</a:t>
            </a:r>
            <a:r>
              <a:rPr lang="en-GB" dirty="0" smtClean="0">
                <a:solidFill>
                  <a:schemeClr val="bg2"/>
                </a:solidFill>
              </a:rPr>
              <a:t>, </a:t>
            </a:r>
            <a:r>
              <a:rPr lang="en-GB" i="1" dirty="0" smtClean="0">
                <a:solidFill>
                  <a:schemeClr val="bg2"/>
                </a:solidFill>
              </a:rPr>
              <a:t>then/den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>
                <a:solidFill>
                  <a:schemeClr val="bg2"/>
                </a:solidFill>
              </a:rPr>
              <a:t> Grammar, e.g. </a:t>
            </a:r>
            <a:r>
              <a:rPr lang="en-GB" i="1" dirty="0" smtClean="0">
                <a:solidFill>
                  <a:schemeClr val="bg2"/>
                </a:solidFill>
              </a:rPr>
              <a:t>articles, </a:t>
            </a:r>
            <a:r>
              <a:rPr lang="en-GB" i="1" dirty="0" err="1" smtClean="0">
                <a:solidFill>
                  <a:schemeClr val="bg2"/>
                </a:solidFill>
              </a:rPr>
              <a:t>pres</a:t>
            </a:r>
            <a:r>
              <a:rPr lang="en-GB" i="1" dirty="0" smtClean="0">
                <a:solidFill>
                  <a:schemeClr val="bg2"/>
                </a:solidFill>
              </a:rPr>
              <a:t> simple vs. </a:t>
            </a:r>
            <a:r>
              <a:rPr lang="en-GB" i="1" dirty="0" err="1" smtClean="0">
                <a:solidFill>
                  <a:schemeClr val="bg2"/>
                </a:solidFill>
              </a:rPr>
              <a:t>pres</a:t>
            </a:r>
            <a:r>
              <a:rPr lang="en-GB" i="1" dirty="0" smtClean="0">
                <a:solidFill>
                  <a:schemeClr val="bg2"/>
                </a:solidFill>
              </a:rPr>
              <a:t> </a:t>
            </a:r>
            <a:r>
              <a:rPr lang="en-GB" i="1" dirty="0" err="1" smtClean="0">
                <a:solidFill>
                  <a:schemeClr val="bg2"/>
                </a:solidFill>
              </a:rPr>
              <a:t>cont</a:t>
            </a:r>
            <a:endParaRPr lang="en-GB" i="1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dirty="0">
                <a:solidFill>
                  <a:schemeClr val="bg2"/>
                </a:solidFill>
              </a:rPr>
              <a:t> </a:t>
            </a:r>
            <a:r>
              <a:rPr lang="en-GB" dirty="0" smtClean="0">
                <a:solidFill>
                  <a:schemeClr val="bg2"/>
                </a:solidFill>
              </a:rPr>
              <a:t>Vocabulary, e.g. </a:t>
            </a:r>
            <a:r>
              <a:rPr lang="en-GB" i="1" dirty="0" smtClean="0">
                <a:solidFill>
                  <a:schemeClr val="bg2"/>
                </a:solidFill>
              </a:rPr>
              <a:t>meeting/appointment, factory/fabric</a:t>
            </a:r>
          </a:p>
          <a:p>
            <a:pPr>
              <a:buFont typeface="Wingdings" pitchFamily="2" charset="2"/>
              <a:buChar char="v"/>
            </a:pPr>
            <a:r>
              <a:rPr lang="en-GB" dirty="0">
                <a:solidFill>
                  <a:schemeClr val="bg2"/>
                </a:solidFill>
              </a:rPr>
              <a:t> </a:t>
            </a:r>
            <a:r>
              <a:rPr lang="en-GB" dirty="0" smtClean="0">
                <a:solidFill>
                  <a:schemeClr val="bg2"/>
                </a:solidFill>
              </a:rPr>
              <a:t>Word order, e.g. </a:t>
            </a:r>
            <a:r>
              <a:rPr lang="en-GB" i="1" dirty="0" smtClean="0">
                <a:solidFill>
                  <a:schemeClr val="bg2"/>
                </a:solidFill>
              </a:rPr>
              <a:t>I went by train to Prague</a:t>
            </a:r>
          </a:p>
          <a:p>
            <a:pPr>
              <a:buFont typeface="Wingdings" pitchFamily="2" charset="2"/>
              <a:buChar char="v"/>
            </a:pPr>
            <a:r>
              <a:rPr lang="en-GB" i="1" dirty="0">
                <a:solidFill>
                  <a:schemeClr val="bg2"/>
                </a:solidFill>
              </a:rPr>
              <a:t> </a:t>
            </a:r>
            <a:r>
              <a:rPr lang="en-GB" dirty="0" smtClean="0">
                <a:solidFill>
                  <a:schemeClr val="bg2"/>
                </a:solidFill>
              </a:rPr>
              <a:t>Intonation, e.g. </a:t>
            </a:r>
            <a:r>
              <a:rPr lang="en-GB" i="1" dirty="0" smtClean="0">
                <a:solidFill>
                  <a:schemeClr val="bg2"/>
                </a:solidFill>
              </a:rPr>
              <a:t>too flat</a:t>
            </a:r>
          </a:p>
          <a:p>
            <a:pPr>
              <a:buFont typeface="Wingdings" pitchFamily="2" charset="2"/>
              <a:buChar char="v"/>
            </a:pPr>
            <a:r>
              <a:rPr lang="en-GB" dirty="0">
                <a:solidFill>
                  <a:schemeClr val="bg2"/>
                </a:solidFill>
              </a:rPr>
              <a:t> </a:t>
            </a:r>
            <a:r>
              <a:rPr lang="en-GB" dirty="0" smtClean="0">
                <a:solidFill>
                  <a:schemeClr val="bg2"/>
                </a:solidFill>
              </a:rPr>
              <a:t>Missing words, e.g. </a:t>
            </a:r>
            <a:r>
              <a:rPr lang="en-GB" i="1" dirty="0" smtClean="0">
                <a:solidFill>
                  <a:schemeClr val="bg2"/>
                </a:solidFill>
              </a:rPr>
              <a:t>no subject</a:t>
            </a:r>
          </a:p>
          <a:p>
            <a:pPr>
              <a:buFont typeface="Wingdings" pitchFamily="2" charset="2"/>
              <a:buChar char="v"/>
            </a:pPr>
            <a:endParaRPr lang="en-GB" i="1" dirty="0">
              <a:solidFill>
                <a:schemeClr val="bg2"/>
              </a:solidFill>
            </a:endParaRPr>
          </a:p>
          <a:p>
            <a:pPr marL="250825" lvl="1" indent="0">
              <a:buNone/>
            </a:pPr>
            <a:r>
              <a:rPr lang="en-GB" b="1" dirty="0">
                <a:solidFill>
                  <a:schemeClr val="bg2"/>
                </a:solidFill>
              </a:rPr>
              <a:t>	</a:t>
            </a:r>
            <a:r>
              <a:rPr lang="en-GB" b="1" dirty="0" smtClean="0">
                <a:solidFill>
                  <a:schemeClr val="bg2"/>
                </a:solidFill>
              </a:rPr>
              <a:t>SOLUTION:  self-check error list (?)</a:t>
            </a:r>
            <a:endParaRPr lang="en-GB" b="1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AF288-FE7F-468B-9F40-68EF2DB5727B}" type="slidenum">
              <a:rPr lang="en-GB" smtClean="0"/>
              <a:pPr/>
              <a:t>27</a:t>
            </a:fld>
            <a:endParaRPr lang="en-GB"/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0762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4584" y="1341438"/>
            <a:ext cx="9721080" cy="792162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>
                <a:solidFill>
                  <a:schemeClr val="bg2"/>
                </a:solidFill>
              </a:rPr>
              <a:t>Self-check Error List</a:t>
            </a:r>
            <a:endParaRPr lang="en-GB" sz="40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61282871"/>
              </p:ext>
            </p:extLst>
          </p:nvPr>
        </p:nvGraphicFramePr>
        <p:xfrm>
          <a:off x="1403648" y="2204864"/>
          <a:ext cx="6408713" cy="41535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{912C8C85-51F0-491E-9774-3900AFEF0FD7}</a:tableStyleId>
              </a:tblPr>
              <a:tblGrid>
                <a:gridCol w="948016"/>
                <a:gridCol w="2042557"/>
                <a:gridCol w="3418140"/>
              </a:tblGrid>
              <a:tr h="48006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Editing symbol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627245" algn="l"/>
                        </a:tabLst>
                      </a:pPr>
                      <a:r>
                        <a:rPr lang="en-US" sz="1200" dirty="0">
                          <a:effectLst/>
                        </a:rPr>
                        <a:t>Error Type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8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AWK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Awkward structure – rewrite more simply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8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+mn-lt"/>
                        </a:rPr>
                        <a:t>Gr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pres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simp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/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pres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cont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)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n-lt"/>
                        </a:rPr>
                        <a:t>Present simple or present continuous tense?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8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Gr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(past 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simp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/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pres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perf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)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Past simple or present perfect tense?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7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Gr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cond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)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Conditional  - When/If?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8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Gr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(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apost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)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Apostrophe use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16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Gr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(count?)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Countable or uncountable?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16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Gr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(prep)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Preposition problem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8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Gr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(s/v agr)</a:t>
                      </a: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Make subject(s) agree with verb(s)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8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Gr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(gerund)</a:t>
                      </a: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-</a:t>
                      </a:r>
                      <a:r>
                        <a:rPr lang="en-US" sz="1200" b="0" dirty="0" err="1">
                          <a:effectLst/>
                          <a:latin typeface="+mn-lt"/>
                        </a:rPr>
                        <a:t>ing</a:t>
                      </a:r>
                      <a:r>
                        <a:rPr lang="en-US" sz="1200" b="0" dirty="0">
                          <a:effectLst/>
                          <a:latin typeface="+mn-lt"/>
                        </a:rPr>
                        <a:t> word form required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8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Gr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(art)</a:t>
                      </a: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Article problem – a(n), the 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8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Gr</a:t>
                      </a: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(adv)</a:t>
                      </a: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Adverb not adjective required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8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Gr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( T )</a:t>
                      </a: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Make verb tenses consistent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8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+mn-lt"/>
                        </a:rPr>
                        <a:t>Inf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Informal style inappropriate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8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P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(intro)</a:t>
                      </a: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Comma after introductory word or phrase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8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+mn-lt"/>
                        </a:rPr>
                        <a:t>Sp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Misspelling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87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W.O.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Review word order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16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W.W.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Wrong word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16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WA Phonetic"/>
                          <a:ea typeface="Times New Roman"/>
                        </a:rPr>
                        <a:t>á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Missing word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16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?</a:t>
                      </a:r>
                      <a:endParaRPr lang="en-GB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GB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Meaning unclear</a:t>
                      </a:r>
                      <a:endParaRPr lang="en-GB" sz="1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AF288-FE7F-468B-9F40-68EF2DB5727B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73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</a:rPr>
              <a:t>Section 2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Wingdings" pitchFamily="2" charset="2"/>
              <a:buChar char="v"/>
            </a:pPr>
            <a:r>
              <a:rPr lang="en-GB" b="1" dirty="0" smtClean="0">
                <a:solidFill>
                  <a:srgbClr val="FF0000"/>
                </a:solidFill>
              </a:rPr>
              <a:t>  A </a:t>
            </a:r>
            <a:r>
              <a:rPr lang="en-GB" b="1" dirty="0">
                <a:solidFill>
                  <a:srgbClr val="FF0000"/>
                </a:solidFill>
              </a:rPr>
              <a:t>self-assessment </a:t>
            </a:r>
            <a:r>
              <a:rPr lang="en-GB" b="1" dirty="0" smtClean="0">
                <a:solidFill>
                  <a:srgbClr val="FF0000"/>
                </a:solidFill>
              </a:rPr>
              <a:t>activity</a:t>
            </a: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b="1" dirty="0">
                <a:solidFill>
                  <a:srgbClr val="FF0000"/>
                </a:solidFill>
              </a:rPr>
              <a:t>  Teaching: a real-life situation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AF288-FE7F-468B-9F40-68EF2DB5727B}" type="slidenum">
              <a:rPr lang="en-GB" smtClean="0"/>
              <a:pPr/>
              <a:t>29</a:t>
            </a:fld>
            <a:endParaRPr lang="en-GB"/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7979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B0F0"/>
                </a:solidFill>
              </a:rPr>
              <a:t>Section 1</a:t>
            </a:r>
            <a:endParaRPr lang="en-GB" b="1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GB" b="1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b="1" dirty="0" smtClean="0">
                <a:solidFill>
                  <a:srgbClr val="00B0F0"/>
                </a:solidFill>
              </a:rPr>
              <a:t> Introduction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i="1" dirty="0">
                <a:solidFill>
                  <a:srgbClr val="00B0F0"/>
                </a:solidFill>
              </a:rPr>
              <a:t>(CEFR, </a:t>
            </a:r>
            <a:r>
              <a:rPr lang="en-GB" i="1" dirty="0" smtClean="0">
                <a:solidFill>
                  <a:srgbClr val="00B0F0"/>
                </a:solidFill>
              </a:rPr>
              <a:t>DIALANG)</a:t>
            </a:r>
          </a:p>
          <a:p>
            <a:pPr marL="0" indent="0">
              <a:buNone/>
            </a:pPr>
            <a:endParaRPr lang="en-GB" i="1" dirty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dirty="0">
                <a:solidFill>
                  <a:srgbClr val="00B0F0"/>
                </a:solidFill>
              </a:rPr>
              <a:t>  </a:t>
            </a:r>
            <a:r>
              <a:rPr lang="en-GB" b="1" dirty="0">
                <a:solidFill>
                  <a:srgbClr val="00B0F0"/>
                </a:solidFill>
              </a:rPr>
              <a:t>What we’ve experienced </a:t>
            </a:r>
            <a:r>
              <a:rPr lang="en-GB" sz="1800" i="1" dirty="0">
                <a:solidFill>
                  <a:srgbClr val="00B0F0"/>
                </a:solidFill>
              </a:rPr>
              <a:t>(“Dunglish”)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b="1" dirty="0" smtClean="0">
                <a:solidFill>
                  <a:srgbClr val="00B0F0"/>
                </a:solidFill>
              </a:rPr>
              <a:t>and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B0F0"/>
                </a:solidFill>
              </a:rPr>
              <a:t> </a:t>
            </a:r>
            <a:r>
              <a:rPr lang="en-GB" b="1" dirty="0" smtClean="0">
                <a:solidFill>
                  <a:srgbClr val="00B0F0"/>
                </a:solidFill>
              </a:rPr>
              <a:t>    </a:t>
            </a:r>
            <a:r>
              <a:rPr lang="en-GB" b="1" dirty="0">
                <a:solidFill>
                  <a:srgbClr val="00B0F0"/>
                </a:solidFill>
              </a:rPr>
              <a:t>what you’ve experienced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sz="1800" dirty="0">
                <a:solidFill>
                  <a:srgbClr val="00B0F0"/>
                </a:solidFill>
              </a:rPr>
              <a:t>(“</a:t>
            </a:r>
            <a:r>
              <a:rPr lang="en-GB" sz="1800" dirty="0" err="1">
                <a:solidFill>
                  <a:srgbClr val="00B0F0"/>
                </a:solidFill>
              </a:rPr>
              <a:t>Czechlish</a:t>
            </a:r>
            <a:r>
              <a:rPr lang="en-GB" sz="1800" dirty="0">
                <a:solidFill>
                  <a:srgbClr val="00B0F0"/>
                </a:solidFill>
              </a:rPr>
              <a:t>”)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AF288-FE7F-468B-9F40-68EF2DB5727B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899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81075"/>
            <a:ext cx="7772400" cy="2087563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z="4000" smtClean="0"/>
              <a:t>The weather was terrible ever since we arrived last Friday.</a:t>
            </a:r>
            <a:endParaRPr lang="en-US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86200"/>
            <a:ext cx="7777162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The weather 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has been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terrible ever since we arrived last Friday.</a:t>
            </a:r>
            <a:endParaRPr lang="en-US" sz="4000" i="1" smtClean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4143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76250"/>
            <a:ext cx="8229600" cy="1641475"/>
          </a:xfrm>
        </p:spPr>
        <p:txBody>
          <a:bodyPr/>
          <a:lstStyle/>
          <a:p>
            <a:pPr eaLnBrk="1" hangingPunct="1">
              <a:defRPr/>
            </a:pPr>
            <a:r>
              <a:rPr lang="nl-NL" smtClean="0"/>
              <a:t>Do you mind telling me how old are you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8229600" cy="33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3600" smtClean="0"/>
              <a:t> </a:t>
            </a:r>
            <a:r>
              <a:rPr lang="nl-NL" sz="3600" smtClean="0">
                <a:solidFill>
                  <a:schemeClr val="hlink"/>
                </a:solidFill>
                <a:latin typeface="Arial" charset="0"/>
              </a:rPr>
              <a:t>Do you mind telling me how old </a:t>
            </a:r>
            <a:r>
              <a:rPr lang="nl-NL" sz="3600" b="1" u="sng" smtClean="0">
                <a:solidFill>
                  <a:schemeClr val="hlink"/>
                </a:solidFill>
                <a:latin typeface="Arial" charset="0"/>
              </a:rPr>
              <a:t>you are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sz="2000" smtClean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i="1" smtClean="0">
                <a:latin typeface="Arial" charset="0"/>
              </a:rPr>
              <a:t>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sz="2400" i="1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3600" smtClean="0">
                <a:solidFill>
                  <a:schemeClr val="hlink"/>
                </a:solidFill>
                <a:latin typeface="Arial" charset="0"/>
              </a:rPr>
              <a:t>Do you mind telling me, how old are you?</a:t>
            </a:r>
            <a:endParaRPr lang="en-US" sz="3600" smtClean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80695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96975"/>
            <a:ext cx="8229600" cy="1295400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z="4000" smtClean="0"/>
              <a:t>Im very fond for cats, but unfortunately Im allergic for them.</a:t>
            </a:r>
            <a:endParaRPr 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60800"/>
            <a:ext cx="8229600" cy="22653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z="4000" b="1" smtClean="0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nl-NL" sz="4000" b="1" u="sng" smtClean="0">
                <a:solidFill>
                  <a:schemeClr val="hlink"/>
                </a:solidFill>
                <a:latin typeface="Arial" charset="0"/>
              </a:rPr>
              <a:t>I’m</a:t>
            </a:r>
            <a:r>
              <a:rPr lang="nl-NL" sz="4000" smtClean="0">
                <a:solidFill>
                  <a:schemeClr val="hlink"/>
                </a:solidFill>
                <a:latin typeface="Arial" charset="0"/>
              </a:rPr>
              <a:t> very fond </a:t>
            </a:r>
            <a:r>
              <a:rPr lang="nl-NL" sz="4000" b="1" u="sng" smtClean="0">
                <a:solidFill>
                  <a:schemeClr val="hlink"/>
                </a:solidFill>
                <a:latin typeface="Arial" charset="0"/>
              </a:rPr>
              <a:t>of</a:t>
            </a:r>
            <a:r>
              <a:rPr lang="nl-NL" sz="4000" smtClean="0">
                <a:solidFill>
                  <a:schemeClr val="hlink"/>
                </a:solidFill>
                <a:latin typeface="Arial" charset="0"/>
              </a:rPr>
              <a:t> cats, but unfortunately </a:t>
            </a:r>
            <a:r>
              <a:rPr lang="nl-NL" sz="4000" b="1" u="sng" smtClean="0">
                <a:solidFill>
                  <a:schemeClr val="hlink"/>
                </a:solidFill>
                <a:latin typeface="Arial" charset="0"/>
              </a:rPr>
              <a:t>I’m</a:t>
            </a:r>
            <a:r>
              <a:rPr lang="nl-NL" sz="4000" smtClean="0">
                <a:solidFill>
                  <a:schemeClr val="hlink"/>
                </a:solidFill>
                <a:latin typeface="Arial" charset="0"/>
              </a:rPr>
              <a:t> allergic </a:t>
            </a:r>
            <a:r>
              <a:rPr lang="nl-NL" sz="4000" b="1" u="sng" smtClean="0">
                <a:solidFill>
                  <a:schemeClr val="hlink"/>
                </a:solidFill>
                <a:latin typeface="Arial" charset="0"/>
              </a:rPr>
              <a:t>to</a:t>
            </a:r>
            <a:r>
              <a:rPr lang="nl-NL" sz="4000" smtClean="0">
                <a:solidFill>
                  <a:schemeClr val="hlink"/>
                </a:solidFill>
                <a:latin typeface="Arial" charset="0"/>
              </a:rPr>
              <a:t> them.</a:t>
            </a:r>
            <a:endParaRPr lang="en-US" sz="4000" smtClean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7985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628775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z="4000" smtClean="0"/>
              <a:t>Simon Brown a specialist in contemporary music was interviewed on the radio recently.</a:t>
            </a:r>
            <a:endParaRPr lang="en-U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789363"/>
            <a:ext cx="8229600" cy="3517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z="4000" smtClean="0">
                <a:latin typeface="Arial" charset="0"/>
              </a:rPr>
              <a:t>  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Simon Brown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,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a specialist in   contemporary music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,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was interviewed on the radio recently.</a:t>
            </a:r>
            <a:endParaRPr lang="en-US" sz="4000" i="1" smtClean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5322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341438"/>
            <a:ext cx="8229600" cy="1582737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z="4000" smtClean="0"/>
              <a:t>When your on a plane, its important not to drink to much coffee.</a:t>
            </a:r>
            <a:endParaRPr lang="en-U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60800"/>
            <a:ext cx="8229600" cy="22653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mtClean="0"/>
              <a:t>   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When 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you’re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on a plane, 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it’s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important not to drink 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too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much coffee.</a:t>
            </a:r>
            <a:endParaRPr lang="en-US" sz="4000" i="1" smtClean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7147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052513"/>
            <a:ext cx="8229600" cy="1368425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z="4000" smtClean="0"/>
              <a:t>I’ve had a cold for three weeks now and I can’t get rid of it.</a:t>
            </a:r>
            <a:endParaRPr lang="en-US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97200"/>
            <a:ext cx="8229600" cy="3128963"/>
          </a:xfrm>
        </p:spPr>
        <p:txBody>
          <a:bodyPr/>
          <a:lstStyle/>
          <a:p>
            <a:pPr eaLnBrk="1" hangingPunct="1">
              <a:defRPr/>
            </a:pPr>
            <a:endParaRPr lang="nl-NL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nl-NL" sz="6000" b="1" smtClean="0">
                <a:solidFill>
                  <a:srgbClr val="33CC33"/>
                </a:solidFill>
                <a:latin typeface="Mistral" pitchFamily="66" charset="0"/>
              </a:rPr>
              <a:t>THE SENTENCE IS CORRECT</a:t>
            </a:r>
            <a:endParaRPr lang="en-US" sz="6000" b="1" smtClean="0">
              <a:solidFill>
                <a:srgbClr val="33CC33"/>
              </a:soli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1898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052513"/>
            <a:ext cx="8147050" cy="1871662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z="4000" dirty="0" smtClean="0"/>
              <a:t>As a </a:t>
            </a:r>
            <a:r>
              <a:rPr lang="nl-NL" sz="4000" dirty="0" err="1" smtClean="0"/>
              <a:t>child</a:t>
            </a:r>
            <a:r>
              <a:rPr lang="nl-NL" sz="4000" dirty="0" smtClean="0"/>
              <a:t> I </a:t>
            </a:r>
            <a:r>
              <a:rPr lang="nl-NL" sz="4000" dirty="0" err="1" smtClean="0"/>
              <a:t>would</a:t>
            </a:r>
            <a:r>
              <a:rPr lang="nl-NL" sz="4000" dirty="0" smtClean="0"/>
              <a:t> have a </a:t>
            </a:r>
            <a:r>
              <a:rPr lang="nl-NL" sz="4000" dirty="0" err="1" smtClean="0"/>
              <a:t>good</a:t>
            </a:r>
            <a:r>
              <a:rPr lang="nl-NL" sz="4000" dirty="0" smtClean="0"/>
              <a:t> memory but as </a:t>
            </a:r>
            <a:r>
              <a:rPr lang="nl-NL" sz="4000" dirty="0" err="1" smtClean="0"/>
              <a:t>I’m</a:t>
            </a:r>
            <a:r>
              <a:rPr lang="nl-NL" sz="4000" dirty="0" smtClean="0"/>
              <a:t> </a:t>
            </a:r>
            <a:r>
              <a:rPr lang="nl-NL" sz="4000" dirty="0" err="1" smtClean="0"/>
              <a:t>getting</a:t>
            </a:r>
            <a:r>
              <a:rPr lang="nl-NL" sz="4000" dirty="0" smtClean="0"/>
              <a:t> </a:t>
            </a:r>
            <a:r>
              <a:rPr lang="nl-NL" sz="4000" dirty="0" err="1" smtClean="0"/>
              <a:t>older</a:t>
            </a:r>
            <a:r>
              <a:rPr lang="nl-NL" sz="4000" dirty="0" smtClean="0"/>
              <a:t> </a:t>
            </a:r>
            <a:r>
              <a:rPr lang="nl-NL" sz="4000" dirty="0" err="1" smtClean="0"/>
              <a:t>it’s</a:t>
            </a:r>
            <a:r>
              <a:rPr lang="nl-NL" sz="4000" dirty="0" smtClean="0"/>
              <a:t> </a:t>
            </a:r>
            <a:r>
              <a:rPr lang="nl-NL" sz="4000" dirty="0" err="1" smtClean="0"/>
              <a:t>getting</a:t>
            </a:r>
            <a:r>
              <a:rPr lang="nl-NL" sz="4000" dirty="0" smtClean="0"/>
              <a:t> </a:t>
            </a:r>
            <a:r>
              <a:rPr lang="nl-NL" sz="4000" dirty="0" err="1" smtClean="0"/>
              <a:t>worse</a:t>
            </a:r>
            <a:r>
              <a:rPr lang="nl-NL" sz="4000" dirty="0" smtClean="0"/>
              <a:t>.</a:t>
            </a:r>
            <a:endParaRPr lang="en-US" sz="40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73463"/>
            <a:ext cx="8229600" cy="2552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    </a:t>
            </a:r>
            <a:r>
              <a:rPr lang="nl-NL" sz="4000" i="1" dirty="0" smtClean="0">
                <a:solidFill>
                  <a:schemeClr val="hlink"/>
                </a:solidFill>
                <a:latin typeface="Arial" charset="0"/>
              </a:rPr>
              <a:t>As a </a:t>
            </a:r>
            <a:r>
              <a:rPr lang="nl-NL" sz="4000" i="1" dirty="0" err="1" smtClean="0">
                <a:solidFill>
                  <a:schemeClr val="hlink"/>
                </a:solidFill>
                <a:latin typeface="Arial" charset="0"/>
              </a:rPr>
              <a:t>child</a:t>
            </a:r>
            <a:r>
              <a:rPr lang="nl-NL" sz="4000" i="1" dirty="0" smtClean="0">
                <a:solidFill>
                  <a:schemeClr val="hlink"/>
                </a:solidFill>
                <a:latin typeface="Arial" charset="0"/>
              </a:rPr>
              <a:t> I </a:t>
            </a:r>
            <a:r>
              <a:rPr lang="nl-NL" sz="4000" b="1" i="1" u="sng" dirty="0" smtClean="0">
                <a:solidFill>
                  <a:schemeClr val="hlink"/>
                </a:solidFill>
                <a:latin typeface="Arial" charset="0"/>
              </a:rPr>
              <a:t>had</a:t>
            </a:r>
            <a:r>
              <a:rPr lang="nl-NL" sz="4000" i="1" dirty="0" smtClean="0">
                <a:solidFill>
                  <a:schemeClr val="hlink"/>
                </a:solidFill>
                <a:latin typeface="Arial" charset="0"/>
              </a:rPr>
              <a:t> a </a:t>
            </a:r>
            <a:r>
              <a:rPr lang="nl-NL" sz="4000" i="1" dirty="0" err="1" smtClean="0">
                <a:solidFill>
                  <a:schemeClr val="hlink"/>
                </a:solidFill>
                <a:latin typeface="Arial" charset="0"/>
              </a:rPr>
              <a:t>good</a:t>
            </a:r>
            <a:r>
              <a:rPr lang="nl-NL" sz="4000" i="1" dirty="0" smtClean="0">
                <a:solidFill>
                  <a:schemeClr val="hlink"/>
                </a:solidFill>
                <a:latin typeface="Arial" charset="0"/>
              </a:rPr>
              <a:t> memory but as </a:t>
            </a:r>
            <a:r>
              <a:rPr lang="nl-NL" sz="4000" i="1" dirty="0" err="1" smtClean="0">
                <a:solidFill>
                  <a:schemeClr val="hlink"/>
                </a:solidFill>
                <a:latin typeface="Arial" charset="0"/>
              </a:rPr>
              <a:t>I’m</a:t>
            </a:r>
            <a:r>
              <a:rPr lang="nl-NL" sz="4000" i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nl-NL" sz="4000" i="1" dirty="0" err="1" smtClean="0">
                <a:solidFill>
                  <a:schemeClr val="hlink"/>
                </a:solidFill>
                <a:latin typeface="Arial" charset="0"/>
              </a:rPr>
              <a:t>getting</a:t>
            </a:r>
            <a:r>
              <a:rPr lang="nl-NL" sz="4000" i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nl-NL" sz="4000" i="1" dirty="0" err="1" smtClean="0">
                <a:solidFill>
                  <a:schemeClr val="hlink"/>
                </a:solidFill>
                <a:latin typeface="Arial" charset="0"/>
              </a:rPr>
              <a:t>older</a:t>
            </a:r>
            <a:r>
              <a:rPr lang="nl-NL" sz="4000" i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nl-NL" sz="4000" i="1" dirty="0" err="1" smtClean="0">
                <a:solidFill>
                  <a:schemeClr val="hlink"/>
                </a:solidFill>
                <a:latin typeface="Arial" charset="0"/>
              </a:rPr>
              <a:t>it’s</a:t>
            </a:r>
            <a:r>
              <a:rPr lang="nl-NL" sz="4000" i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nl-NL" sz="4000" i="1" dirty="0" err="1" smtClean="0">
                <a:solidFill>
                  <a:schemeClr val="hlink"/>
                </a:solidFill>
                <a:latin typeface="Arial" charset="0"/>
              </a:rPr>
              <a:t>getting</a:t>
            </a:r>
            <a:r>
              <a:rPr lang="nl-NL" sz="4000" i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nl-NL" sz="4000" i="1" dirty="0" err="1" smtClean="0">
                <a:solidFill>
                  <a:schemeClr val="hlink"/>
                </a:solidFill>
                <a:latin typeface="Arial" charset="0"/>
              </a:rPr>
              <a:t>worse</a:t>
            </a:r>
            <a:r>
              <a:rPr lang="nl-NL" sz="4000" i="1" dirty="0" smtClean="0">
                <a:solidFill>
                  <a:schemeClr val="hlink"/>
                </a:solidFill>
                <a:latin typeface="Arial" charset="0"/>
              </a:rPr>
              <a:t>.</a:t>
            </a:r>
            <a:endParaRPr lang="en-US" sz="4000" i="1" dirty="0" smtClean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11378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836613"/>
            <a:ext cx="8229600" cy="1728787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mtClean="0"/>
              <a:t>I’ll never forget to see the eclipse of the sun last year.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44900"/>
            <a:ext cx="8229600" cy="24812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mtClean="0"/>
              <a:t>   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I’ll never forget 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seeing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the eclipse of the sun last year.</a:t>
            </a:r>
            <a:endParaRPr lang="en-US" sz="4000" i="1" smtClean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1794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92150"/>
            <a:ext cx="8229600" cy="1657350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mtClean="0"/>
              <a:t>I don’t have time to meet you today, but tomorrow is fine.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0438"/>
            <a:ext cx="8229600" cy="2625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nl-NL" sz="6000" b="1" smtClean="0">
                <a:solidFill>
                  <a:srgbClr val="33CC33"/>
                </a:solidFill>
                <a:latin typeface="Mistral" pitchFamily="66" charset="0"/>
              </a:rPr>
              <a:t>THE SENTENCE IS CORRECT</a:t>
            </a:r>
            <a:endParaRPr lang="en-US" sz="6000" b="1" smtClean="0">
              <a:solidFill>
                <a:srgbClr val="33CC33"/>
              </a:soli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75876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549275"/>
            <a:ext cx="8229600" cy="2074863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z="4000" smtClean="0"/>
              <a:t>I’ve watched television  since I’ve come home from work this evening.</a:t>
            </a:r>
            <a:endParaRPr lang="en-US" sz="4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mtClean="0"/>
              <a:t>   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I’ve 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been watching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television since 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I came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home from work this evening.</a:t>
            </a:r>
            <a:endParaRPr lang="en-US" sz="4000" i="1" smtClean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01821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540568" y="1468438"/>
            <a:ext cx="9230543" cy="80803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505050"/>
                </a:solidFill>
              </a:rPr>
              <a:t>University of Groningen</a:t>
            </a:r>
            <a:endParaRPr lang="en-US" b="1" dirty="0">
              <a:solidFill>
                <a:srgbClr val="50505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84584" y="2420938"/>
            <a:ext cx="9828584" cy="381635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sz="2400" dirty="0">
                <a:solidFill>
                  <a:schemeClr val="bg2"/>
                </a:solidFill>
              </a:rPr>
              <a:t> </a:t>
            </a:r>
            <a:r>
              <a:rPr lang="en-GB" sz="2300" dirty="0" smtClean="0">
                <a:solidFill>
                  <a:schemeClr val="bg2"/>
                </a:solidFill>
              </a:rPr>
              <a:t>By 2020, 20% graduates should have been mobile</a:t>
            </a:r>
          </a:p>
          <a:p>
            <a:pPr>
              <a:buFont typeface="Wingdings" pitchFamily="2" charset="2"/>
              <a:buChar char="v"/>
            </a:pPr>
            <a:r>
              <a:rPr lang="en-GB" sz="2300" dirty="0">
                <a:solidFill>
                  <a:schemeClr val="bg2"/>
                </a:solidFill>
              </a:rPr>
              <a:t> </a:t>
            </a:r>
            <a:r>
              <a:rPr lang="en-GB" sz="2300" dirty="0" smtClean="0">
                <a:solidFill>
                  <a:schemeClr val="bg2"/>
                </a:solidFill>
              </a:rPr>
              <a:t>University of Groningen, Strategic Plan 2010-2015</a:t>
            </a:r>
          </a:p>
          <a:p>
            <a:pPr>
              <a:buFont typeface="Wingdings" pitchFamily="2" charset="2"/>
              <a:buChar char="v"/>
            </a:pPr>
            <a:r>
              <a:rPr lang="en-GB" sz="2300" dirty="0">
                <a:solidFill>
                  <a:schemeClr val="bg2"/>
                </a:solidFill>
                <a:latin typeface="+mj-lt"/>
              </a:rPr>
              <a:t> </a:t>
            </a:r>
            <a:r>
              <a:rPr lang="en-GB" sz="2300" dirty="0" smtClean="0">
                <a:solidFill>
                  <a:schemeClr val="bg2"/>
                </a:solidFill>
                <a:latin typeface="+mj-lt"/>
              </a:rPr>
              <a:t>Internationalisation = English-medium programmes</a:t>
            </a:r>
          </a:p>
          <a:p>
            <a:pPr>
              <a:buFont typeface="Wingdings" pitchFamily="2" charset="2"/>
              <a:buChar char="v"/>
            </a:pPr>
            <a:r>
              <a:rPr lang="en-GB" sz="2300" dirty="0">
                <a:solidFill>
                  <a:schemeClr val="bg2"/>
                </a:solidFill>
                <a:latin typeface="+mj-lt"/>
              </a:rPr>
              <a:t> </a:t>
            </a:r>
            <a:r>
              <a:rPr lang="en-GB" sz="2300" dirty="0" smtClean="0">
                <a:solidFill>
                  <a:schemeClr val="bg2"/>
                </a:solidFill>
                <a:latin typeface="+mj-lt"/>
              </a:rPr>
              <a:t>Use of English as </a:t>
            </a:r>
            <a:r>
              <a:rPr lang="en-GB" sz="2300" i="1" dirty="0" smtClean="0">
                <a:solidFill>
                  <a:schemeClr val="bg2"/>
                </a:solidFill>
                <a:latin typeface="+mj-lt"/>
              </a:rPr>
              <a:t>lingua franca</a:t>
            </a:r>
          </a:p>
          <a:p>
            <a:pPr>
              <a:buFont typeface="Wingdings" pitchFamily="2" charset="2"/>
              <a:buChar char="v"/>
            </a:pPr>
            <a:r>
              <a:rPr lang="en-GB" sz="2300" dirty="0" smtClean="0">
                <a:solidFill>
                  <a:schemeClr val="bg2"/>
                </a:solidFill>
                <a:latin typeface="+mj-lt"/>
              </a:rPr>
              <a:t> “Passing </a:t>
            </a:r>
            <a:r>
              <a:rPr lang="en-GB" sz="2300" dirty="0">
                <a:solidFill>
                  <a:schemeClr val="bg2"/>
                </a:solidFill>
                <a:latin typeface="+mj-lt"/>
              </a:rPr>
              <a:t>from B2 to the C level should enable the learner to access higher education, professional fields of employment and the literary culture associated with a language.” </a:t>
            </a:r>
            <a:r>
              <a:rPr lang="en-GB" sz="2300" dirty="0" smtClean="0">
                <a:solidFill>
                  <a:schemeClr val="bg2"/>
                </a:solidFill>
                <a:latin typeface="+mj-lt"/>
              </a:rPr>
              <a:t>(</a:t>
            </a:r>
            <a:r>
              <a:rPr lang="nl-NL" sz="2300" dirty="0" smtClean="0">
                <a:solidFill>
                  <a:schemeClr val="bg2"/>
                </a:solidFill>
                <a:latin typeface="+mj-lt"/>
              </a:rPr>
              <a:t>Green 2008)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smtClean="0">
                <a:solidFill>
                  <a:schemeClr val="bg2"/>
                </a:solidFill>
                <a:latin typeface="+mj-lt"/>
              </a:rPr>
              <a:t> But what does this mean for lecturers?</a:t>
            </a:r>
            <a:endParaRPr lang="nl-NL" sz="2300" dirty="0" smtClean="0">
              <a:solidFill>
                <a:schemeClr val="bg2"/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solidFill>
                <a:srgbClr val="505050"/>
              </a:solidFill>
              <a:latin typeface="+mj-lt"/>
            </a:endParaRPr>
          </a:p>
          <a:p>
            <a:pPr lvl="5">
              <a:buFont typeface="Wingdings" pitchFamily="2" charset="2"/>
              <a:buChar char="v"/>
            </a:pPr>
            <a:endParaRPr lang="en-US" dirty="0" smtClean="0">
              <a:solidFill>
                <a:srgbClr val="50505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505050"/>
              </a:solidFill>
              <a:latin typeface="+mj-lt"/>
            </a:endParaRPr>
          </a:p>
        </p:txBody>
      </p:sp>
      <p:pic>
        <p:nvPicPr>
          <p:cNvPr id="5" name="Obrázek 4" descr="logo_imapct_bitmap72dpi_bez_slogan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04546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20713"/>
            <a:ext cx="8229600" cy="1728787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mtClean="0"/>
              <a:t>Try to be more careful! Thats the third time youv’e broken a cup.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7563"/>
            <a:ext cx="8229600" cy="276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mtClean="0"/>
              <a:t>   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Try to be more careful! 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That’s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the third time 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you’ve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broken a cup.</a:t>
            </a:r>
            <a:endParaRPr lang="en-US" sz="4000" i="1" smtClean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65911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250"/>
            <a:ext cx="8229600" cy="1512888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mtClean="0"/>
              <a:t>I was wondering why was he always late for work.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2296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  I was wondering why 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he was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always late for work.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000" i="1" smtClean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400" smtClean="0">
                <a:latin typeface="Arial" charset="0"/>
              </a:rPr>
              <a:t>or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00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  I was wondering, why 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is he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always late for work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?</a:t>
            </a:r>
            <a:endParaRPr lang="en-US" sz="4000" b="1" i="1" u="sng" smtClean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7078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20713"/>
            <a:ext cx="8218488" cy="2376487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mtClean="0"/>
              <a:t>If you aren’t very good at running, why don’t you concentrate on cycling instead?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21163"/>
            <a:ext cx="8229600" cy="1905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nl-NL" sz="6000" b="1" smtClean="0">
                <a:solidFill>
                  <a:srgbClr val="33CC33"/>
                </a:solidFill>
                <a:latin typeface="Mistral" pitchFamily="66" charset="0"/>
              </a:rPr>
              <a:t>THE SENTENCE IS CORRECT</a:t>
            </a:r>
            <a:endParaRPr lang="en-US" sz="6000" b="1" smtClean="0">
              <a:solidFill>
                <a:srgbClr val="33CC33"/>
              </a:soli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8241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5175"/>
            <a:ext cx="8229600" cy="1727200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mtClean="0"/>
              <a:t>All I want in life is a good health the happiness and a little money.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16338"/>
            <a:ext cx="8229600" cy="2409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mtClean="0"/>
              <a:t>   </a:t>
            </a:r>
            <a:r>
              <a:rPr lang="nl-NL" sz="4000" smtClean="0">
                <a:solidFill>
                  <a:schemeClr val="hlink"/>
                </a:solidFill>
                <a:latin typeface="Arial" charset="0"/>
              </a:rPr>
              <a:t>All I want in life is good health, happiness and a little money.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000" smtClean="0">
                <a:latin typeface="Arial" charset="0"/>
              </a:rPr>
              <a:t>     (first two articles are not needed)</a:t>
            </a:r>
            <a:endParaRPr lang="en-US" sz="20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9292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49275"/>
            <a:ext cx="8362950" cy="2232025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dirty="0" err="1" smtClean="0"/>
              <a:t>If</a:t>
            </a:r>
            <a:r>
              <a:rPr lang="nl-NL" dirty="0" smtClean="0"/>
              <a:t> I </a:t>
            </a:r>
            <a:r>
              <a:rPr lang="nl-NL" dirty="0" err="1" smtClean="0"/>
              <a:t>were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, go </a:t>
            </a:r>
            <a:r>
              <a:rPr lang="nl-NL" dirty="0" err="1" smtClean="0"/>
              <a:t>to</a:t>
            </a:r>
            <a:r>
              <a:rPr lang="nl-NL" dirty="0" smtClean="0"/>
              <a:t> the doctor </a:t>
            </a:r>
            <a:r>
              <a:rPr lang="nl-NL" dirty="0" err="1" smtClean="0"/>
              <a:t>immediately</a:t>
            </a:r>
            <a:r>
              <a:rPr lang="nl-NL" dirty="0" smtClean="0"/>
              <a:t> – </a:t>
            </a:r>
            <a:r>
              <a:rPr lang="nl-NL" dirty="0" err="1" smtClean="0"/>
              <a:t>that</a:t>
            </a:r>
            <a:r>
              <a:rPr lang="nl-NL" dirty="0" smtClean="0"/>
              <a:t> cut looks very </a:t>
            </a:r>
            <a:r>
              <a:rPr lang="nl-NL" dirty="0" err="1" smtClean="0"/>
              <a:t>deep</a:t>
            </a:r>
            <a:r>
              <a:rPr lang="nl-NL" dirty="0" smtClean="0"/>
              <a:t>.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5"/>
            <a:ext cx="8229600" cy="32019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nl-NL" sz="6000" b="1" dirty="0" smtClean="0">
                <a:solidFill>
                  <a:srgbClr val="33CC33"/>
                </a:solidFill>
                <a:latin typeface="Mistral" pitchFamily="66" charset="0"/>
              </a:rPr>
              <a:t>THE SENTENCE IS CORRECT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3600" b="1" i="1" dirty="0" smtClean="0">
                <a:solidFill>
                  <a:srgbClr val="FFFF00"/>
                </a:solidFill>
              </a:rPr>
              <a:t>But </a:t>
            </a:r>
            <a:r>
              <a:rPr lang="nl-NL" sz="3600" b="1" i="1" dirty="0" err="1" smtClean="0">
                <a:solidFill>
                  <a:srgbClr val="FFFF00"/>
                </a:solidFill>
              </a:rPr>
              <a:t>it</a:t>
            </a:r>
            <a:r>
              <a:rPr lang="nl-NL" sz="3600" b="1" i="1" dirty="0" smtClean="0">
                <a:solidFill>
                  <a:srgbClr val="FFFF00"/>
                </a:solidFill>
              </a:rPr>
              <a:t> </a:t>
            </a:r>
            <a:r>
              <a:rPr lang="nl-NL" sz="3600" b="1" i="1" dirty="0" err="1" smtClean="0">
                <a:solidFill>
                  <a:srgbClr val="FFFF00"/>
                </a:solidFill>
              </a:rPr>
              <a:t>could</a:t>
            </a:r>
            <a:r>
              <a:rPr lang="nl-NL" sz="3600" b="1" i="1" dirty="0" smtClean="0">
                <a:solidFill>
                  <a:srgbClr val="FFFF00"/>
                </a:solidFill>
              </a:rPr>
              <a:t> </a:t>
            </a:r>
            <a:r>
              <a:rPr lang="nl-NL" sz="3600" b="1" i="1" dirty="0" err="1" smtClean="0">
                <a:solidFill>
                  <a:srgbClr val="FFFF00"/>
                </a:solidFill>
              </a:rPr>
              <a:t>also</a:t>
            </a:r>
            <a:r>
              <a:rPr lang="nl-NL" sz="3600" b="1" i="1" dirty="0" smtClean="0">
                <a:solidFill>
                  <a:srgbClr val="FFFF00"/>
                </a:solidFill>
              </a:rPr>
              <a:t> </a:t>
            </a:r>
            <a:r>
              <a:rPr lang="nl-NL" sz="3600" b="1" i="1" dirty="0" err="1" smtClean="0">
                <a:solidFill>
                  <a:srgbClr val="FFFF00"/>
                </a:solidFill>
              </a:rPr>
              <a:t>be</a:t>
            </a:r>
            <a:r>
              <a:rPr lang="nl-NL" sz="3600" b="1" i="1" dirty="0" smtClean="0">
                <a:solidFill>
                  <a:srgbClr val="FFFF00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3600" b="1" dirty="0" err="1" smtClean="0"/>
              <a:t>If</a:t>
            </a:r>
            <a:r>
              <a:rPr lang="nl-NL" sz="3600" b="1" dirty="0" smtClean="0"/>
              <a:t> I </a:t>
            </a:r>
            <a:r>
              <a:rPr lang="nl-NL" sz="3600" b="1" dirty="0" err="1" smtClean="0"/>
              <a:t>were</a:t>
            </a:r>
            <a:r>
              <a:rPr lang="nl-NL" sz="3600" b="1" dirty="0" smtClean="0"/>
              <a:t> </a:t>
            </a:r>
            <a:r>
              <a:rPr lang="nl-NL" sz="3600" b="1" dirty="0" err="1" smtClean="0"/>
              <a:t>you</a:t>
            </a:r>
            <a:r>
              <a:rPr lang="nl-NL" sz="3600" b="1" dirty="0" smtClean="0"/>
              <a:t>, I </a:t>
            </a:r>
            <a:r>
              <a:rPr lang="nl-NL" sz="3600" b="1" dirty="0" err="1" smtClean="0"/>
              <a:t>would</a:t>
            </a:r>
            <a:r>
              <a:rPr lang="nl-NL" sz="3600" b="1" dirty="0" smtClean="0"/>
              <a:t> (or </a:t>
            </a:r>
            <a:r>
              <a:rPr lang="nl-NL" sz="3600" b="1" dirty="0" err="1" smtClean="0"/>
              <a:t>should</a:t>
            </a:r>
            <a:r>
              <a:rPr lang="nl-NL" sz="3600" b="1" dirty="0" smtClean="0"/>
              <a:t>) go </a:t>
            </a:r>
            <a:r>
              <a:rPr lang="nl-NL" sz="3600" b="1" dirty="0" err="1" smtClean="0"/>
              <a:t>to</a:t>
            </a:r>
            <a:r>
              <a:rPr lang="nl-NL" sz="3600" b="1" dirty="0" smtClean="0"/>
              <a:t>  the doctor </a:t>
            </a:r>
            <a:r>
              <a:rPr lang="nl-NL" sz="3600" b="1" dirty="0" err="1" smtClean="0"/>
              <a:t>immediately</a:t>
            </a:r>
            <a:r>
              <a:rPr lang="nl-NL" sz="3600" b="1" dirty="0" smtClean="0"/>
              <a:t> – </a:t>
            </a:r>
            <a:r>
              <a:rPr lang="nl-NL" sz="3600" b="1" dirty="0" err="1" smtClean="0"/>
              <a:t>that</a:t>
            </a:r>
            <a:r>
              <a:rPr lang="nl-NL" sz="3600" b="1" dirty="0" smtClean="0"/>
              <a:t> cut looks very </a:t>
            </a:r>
            <a:r>
              <a:rPr lang="nl-NL" sz="3600" b="1" dirty="0" err="1" smtClean="0"/>
              <a:t>deep</a:t>
            </a:r>
            <a:r>
              <a:rPr lang="nl-NL" sz="3600" b="1" dirty="0" smtClean="0"/>
              <a:t>.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8083357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20713"/>
            <a:ext cx="8229600" cy="1871662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mtClean="0"/>
              <a:t>If she hadn’t slept in she wouldn’t have missed her flight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789363"/>
            <a:ext cx="8229600" cy="1944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mtClean="0"/>
              <a:t>   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If she hadn’t slept in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,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she wouldn’t  have missed her flight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.</a:t>
            </a:r>
            <a:endParaRPr lang="en-US" sz="4000" b="1" i="1" u="sng" smtClean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297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836613"/>
            <a:ext cx="8229600" cy="1655762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mtClean="0"/>
              <a:t>Centuries ago, people would think the world was flat.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89363"/>
            <a:ext cx="8229600" cy="233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z="4000" smtClean="0">
                <a:latin typeface="Arial" charset="0"/>
              </a:rPr>
              <a:t>  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Centuries ago, people 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thought 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the world was flat.</a:t>
            </a:r>
            <a:endParaRPr lang="en-US" sz="4000" i="1" smtClean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962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49275"/>
            <a:ext cx="8229600" cy="1584325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mtClean="0"/>
              <a:t>My parents wouldn’t let me go to piano lessons, so I teached myself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0438"/>
            <a:ext cx="8229600" cy="2625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mtClean="0"/>
              <a:t>   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My parents wouldn’t let me go to piano lessons so I </a:t>
            </a:r>
            <a:r>
              <a:rPr lang="nl-NL" sz="4000" b="1" i="1" u="sng" smtClean="0">
                <a:solidFill>
                  <a:schemeClr val="hlink"/>
                </a:solidFill>
                <a:latin typeface="Arial" charset="0"/>
              </a:rPr>
              <a:t>taught </a:t>
            </a: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myself.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4000" i="1" smtClean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nl-NL" sz="2000" i="1" smtClean="0">
                <a:latin typeface="Arial" charset="0"/>
              </a:rPr>
              <a:t>(comma is optional)</a:t>
            </a:r>
            <a:endParaRPr lang="en-US" sz="2000" i="1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494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5175"/>
            <a:ext cx="8229600" cy="1584325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mtClean="0"/>
              <a:t>Why are you returning the milk to the shop? Do you think it’s off?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16338"/>
            <a:ext cx="8229600" cy="24098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nl-NL" sz="6000" b="1" smtClean="0">
                <a:solidFill>
                  <a:srgbClr val="33CC33"/>
                </a:solidFill>
                <a:latin typeface="Mistral" pitchFamily="66" charset="0"/>
              </a:rPr>
              <a:t>THE SENTENCE IS CORRECT</a:t>
            </a:r>
            <a:endParaRPr lang="en-US" sz="6000" b="1" smtClean="0">
              <a:solidFill>
                <a:srgbClr val="33CC33"/>
              </a:soli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4301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908050"/>
            <a:ext cx="8291513" cy="1800225"/>
          </a:xfrm>
        </p:spPr>
        <p:txBody>
          <a:bodyPr/>
          <a:lstStyle/>
          <a:p>
            <a:pPr algn="l" eaLnBrk="1" hangingPunct="1">
              <a:defRPr/>
            </a:pPr>
            <a:r>
              <a:rPr lang="nl-NL" sz="4000" smtClean="0"/>
              <a:t>He’s been trying to break the world record four times but he’s always failing.</a:t>
            </a:r>
            <a:endParaRPr lang="en-US" sz="4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73463"/>
            <a:ext cx="8229600" cy="2552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   </a:t>
            </a:r>
            <a:r>
              <a:rPr lang="nl-NL" sz="4000" b="1" i="1" u="sng" dirty="0" err="1" smtClean="0">
                <a:solidFill>
                  <a:schemeClr val="hlink"/>
                </a:solidFill>
                <a:latin typeface="Arial" charset="0"/>
              </a:rPr>
              <a:t>He’s</a:t>
            </a:r>
            <a:r>
              <a:rPr lang="nl-NL" sz="4000" b="1" i="1" u="sng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nl-NL" sz="4000" b="1" i="1" u="sng" dirty="0" err="1" smtClean="0">
                <a:solidFill>
                  <a:schemeClr val="hlink"/>
                </a:solidFill>
                <a:latin typeface="Arial" charset="0"/>
              </a:rPr>
              <a:t>tried</a:t>
            </a:r>
            <a:r>
              <a:rPr lang="nl-NL" sz="4000" i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nl-NL" sz="4000" i="1" dirty="0" err="1" smtClean="0">
                <a:solidFill>
                  <a:schemeClr val="hlink"/>
                </a:solidFill>
                <a:latin typeface="Arial" charset="0"/>
              </a:rPr>
              <a:t>to</a:t>
            </a:r>
            <a:r>
              <a:rPr lang="nl-NL" sz="4000" i="1" dirty="0" smtClean="0">
                <a:solidFill>
                  <a:schemeClr val="hlink"/>
                </a:solidFill>
                <a:latin typeface="Arial" charset="0"/>
              </a:rPr>
              <a:t> break the </a:t>
            </a:r>
            <a:r>
              <a:rPr lang="nl-NL" sz="4000" i="1" dirty="0" err="1" smtClean="0">
                <a:solidFill>
                  <a:schemeClr val="hlink"/>
                </a:solidFill>
                <a:latin typeface="Arial" charset="0"/>
              </a:rPr>
              <a:t>world</a:t>
            </a:r>
            <a:r>
              <a:rPr lang="nl-NL" sz="4000" i="1" dirty="0" smtClean="0">
                <a:solidFill>
                  <a:schemeClr val="hlink"/>
                </a:solidFill>
                <a:latin typeface="Arial" charset="0"/>
              </a:rPr>
              <a:t> record </a:t>
            </a:r>
            <a:r>
              <a:rPr lang="nl-NL" sz="4000" i="1" dirty="0" err="1" smtClean="0">
                <a:solidFill>
                  <a:schemeClr val="hlink"/>
                </a:solidFill>
                <a:latin typeface="Arial" charset="0"/>
              </a:rPr>
              <a:t>four</a:t>
            </a:r>
            <a:r>
              <a:rPr lang="nl-NL" sz="4000" i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nl-NL" sz="4000" i="1" dirty="0" err="1" smtClean="0">
                <a:solidFill>
                  <a:schemeClr val="hlink"/>
                </a:solidFill>
                <a:latin typeface="Arial" charset="0"/>
              </a:rPr>
              <a:t>times</a:t>
            </a:r>
            <a:r>
              <a:rPr lang="nl-NL" sz="4000" i="1" dirty="0" smtClean="0">
                <a:solidFill>
                  <a:schemeClr val="hlink"/>
                </a:solidFill>
                <a:latin typeface="Arial" charset="0"/>
              </a:rPr>
              <a:t> but </a:t>
            </a:r>
            <a:r>
              <a:rPr lang="nl-NL" sz="4000" b="1" i="1" u="sng" dirty="0" err="1" smtClean="0">
                <a:solidFill>
                  <a:schemeClr val="hlink"/>
                </a:solidFill>
                <a:latin typeface="Arial" charset="0"/>
              </a:rPr>
              <a:t>he’s</a:t>
            </a:r>
            <a:r>
              <a:rPr lang="nl-NL" sz="4000" b="1" i="1" u="sng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nl-NL" sz="4000" b="1" i="1" u="sng" dirty="0" err="1" smtClean="0">
                <a:solidFill>
                  <a:schemeClr val="hlink"/>
                </a:solidFill>
                <a:latin typeface="Arial" charset="0"/>
              </a:rPr>
              <a:t>always</a:t>
            </a:r>
            <a:r>
              <a:rPr lang="nl-NL" sz="4000" b="1" i="1" u="sng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nl-NL" sz="4000" b="1" i="1" u="sng" dirty="0" err="1" smtClean="0">
                <a:solidFill>
                  <a:schemeClr val="hlink"/>
                </a:solidFill>
                <a:latin typeface="Arial" charset="0"/>
              </a:rPr>
              <a:t>failed</a:t>
            </a:r>
            <a:r>
              <a:rPr lang="nl-NL" sz="4000" b="1" i="1" u="sng" dirty="0" smtClean="0">
                <a:solidFill>
                  <a:schemeClr val="hlink"/>
                </a:solidFill>
                <a:latin typeface="Arial" charset="0"/>
              </a:rPr>
              <a:t>.</a:t>
            </a:r>
            <a:endParaRPr lang="en-US" sz="4000" b="1" i="1" u="sng" dirty="0" smtClean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49706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692696" y="1484784"/>
            <a:ext cx="11881320" cy="80803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English in Int’l University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84584" y="2420938"/>
            <a:ext cx="9828584" cy="381635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sz="2400" dirty="0">
                <a:solidFill>
                  <a:schemeClr val="bg2"/>
                </a:solidFill>
              </a:rPr>
              <a:t> </a:t>
            </a:r>
            <a:r>
              <a:rPr lang="en-US" sz="2300" dirty="0" smtClean="0">
                <a:solidFill>
                  <a:schemeClr val="bg2"/>
                </a:solidFill>
              </a:rPr>
              <a:t>Results</a:t>
            </a:r>
            <a:r>
              <a:rPr lang="en-US" sz="2300" dirty="0">
                <a:solidFill>
                  <a:schemeClr val="bg2"/>
                </a:solidFill>
              </a:rPr>
              <a:t>:</a:t>
            </a:r>
          </a:p>
          <a:p>
            <a:pPr lvl="3">
              <a:buFont typeface="Wingdings" pitchFamily="2" charset="2"/>
              <a:buChar char="v"/>
            </a:pPr>
            <a:r>
              <a:rPr lang="en-US" sz="2300" dirty="0" smtClean="0">
                <a:solidFill>
                  <a:schemeClr val="bg2"/>
                </a:solidFill>
              </a:rPr>
              <a:t> lecturers</a:t>
            </a:r>
            <a:r>
              <a:rPr lang="en-US" sz="2300" dirty="0">
                <a:solidFill>
                  <a:schemeClr val="bg2"/>
                </a:solidFill>
              </a:rPr>
              <a:t>’ difficulty presenting content in EN</a:t>
            </a:r>
          </a:p>
          <a:p>
            <a:pPr lvl="3">
              <a:buFont typeface="Wingdings" pitchFamily="2" charset="2"/>
              <a:buChar char="v"/>
            </a:pPr>
            <a:r>
              <a:rPr lang="en-US" sz="2300" dirty="0" smtClean="0">
                <a:solidFill>
                  <a:schemeClr val="bg2"/>
                </a:solidFill>
              </a:rPr>
              <a:t> frustration</a:t>
            </a:r>
            <a:r>
              <a:rPr lang="en-US" sz="2300" dirty="0">
                <a:solidFill>
                  <a:schemeClr val="bg2"/>
                </a:solidFill>
              </a:rPr>
              <a:t>; however…</a:t>
            </a:r>
          </a:p>
          <a:p>
            <a:pPr>
              <a:buFont typeface="Wingdings" pitchFamily="2" charset="2"/>
              <a:buChar char="v"/>
            </a:pPr>
            <a:r>
              <a:rPr lang="en-GB" sz="2300" i="1" dirty="0" smtClean="0">
                <a:solidFill>
                  <a:schemeClr val="bg2"/>
                </a:solidFill>
                <a:latin typeface="+mj-lt"/>
              </a:rPr>
              <a:t> native speaker?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smtClean="0">
                <a:solidFill>
                  <a:schemeClr val="bg2"/>
                </a:solidFill>
                <a:latin typeface="+mj-lt"/>
              </a:rPr>
              <a:t> ability </a:t>
            </a:r>
            <a:r>
              <a:rPr lang="en-US" sz="2300" dirty="0">
                <a:solidFill>
                  <a:schemeClr val="bg2"/>
                </a:solidFill>
                <a:latin typeface="+mj-lt"/>
              </a:rPr>
              <a:t>to compensate for </a:t>
            </a:r>
            <a:r>
              <a:rPr lang="en-US" sz="2300" dirty="0" smtClean="0">
                <a:solidFill>
                  <a:schemeClr val="bg2"/>
                </a:solidFill>
                <a:latin typeface="+mj-lt"/>
              </a:rPr>
              <a:t>language </a:t>
            </a:r>
            <a:r>
              <a:rPr lang="en-US" sz="2300" dirty="0">
                <a:solidFill>
                  <a:schemeClr val="bg2"/>
                </a:solidFill>
                <a:latin typeface="+mj-lt"/>
              </a:rPr>
              <a:t>deficiencies with excellent didactic and presentation skills, as well as intercultural </a:t>
            </a:r>
            <a:r>
              <a:rPr lang="en-US" sz="2300" dirty="0" smtClean="0">
                <a:solidFill>
                  <a:schemeClr val="bg2"/>
                </a:solidFill>
                <a:latin typeface="+mj-lt"/>
              </a:rPr>
              <a:t>competences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smtClean="0">
                <a:solidFill>
                  <a:schemeClr val="bg2"/>
                </a:solidFill>
                <a:latin typeface="+mj-lt"/>
              </a:rPr>
              <a:t> D level: </a:t>
            </a:r>
            <a:r>
              <a:rPr lang="en-GB" sz="2300" dirty="0" smtClean="0">
                <a:solidFill>
                  <a:schemeClr val="bg2"/>
                </a:solidFill>
                <a:latin typeface="+mj-lt"/>
              </a:rPr>
              <a:t>“well-educated </a:t>
            </a:r>
            <a:r>
              <a:rPr lang="en-GB" sz="2300" dirty="0">
                <a:solidFill>
                  <a:schemeClr val="bg2"/>
                </a:solidFill>
                <a:latin typeface="+mj-lt"/>
              </a:rPr>
              <a:t>non-native speakers” (</a:t>
            </a:r>
            <a:r>
              <a:rPr lang="en-GB" sz="2300" dirty="0" smtClean="0">
                <a:solidFill>
                  <a:schemeClr val="bg2"/>
                </a:solidFill>
                <a:latin typeface="+mj-lt"/>
              </a:rPr>
              <a:t>North </a:t>
            </a:r>
            <a:r>
              <a:rPr lang="en-GB" sz="2300" dirty="0">
                <a:solidFill>
                  <a:schemeClr val="bg2"/>
                </a:solidFill>
                <a:latin typeface="+mj-lt"/>
              </a:rPr>
              <a:t>2010</a:t>
            </a:r>
            <a:r>
              <a:rPr lang="en-GB" sz="2300" dirty="0" smtClean="0">
                <a:solidFill>
                  <a:schemeClr val="bg2"/>
                </a:solidFill>
                <a:latin typeface="+mj-lt"/>
              </a:rPr>
              <a:t>) </a:t>
            </a:r>
            <a:r>
              <a:rPr lang="en-US" sz="2300" dirty="0" smtClean="0">
                <a:solidFill>
                  <a:schemeClr val="bg2"/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rgbClr val="505050"/>
              </a:solidFill>
              <a:latin typeface="+mj-lt"/>
            </a:endParaRPr>
          </a:p>
        </p:txBody>
      </p:sp>
      <p:pic>
        <p:nvPicPr>
          <p:cNvPr id="5" name="Obrázek 4" descr="logo_imapct_bitmap72dpi_bez_slogan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6" name="Picture 2" descr="OPVK_MU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32760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48680" y="1340768"/>
            <a:ext cx="11593288" cy="792162"/>
          </a:xfrm>
        </p:spPr>
        <p:txBody>
          <a:bodyPr/>
          <a:lstStyle/>
          <a:p>
            <a:pPr algn="ctr"/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2900" b="1" dirty="0" smtClean="0">
                <a:solidFill>
                  <a:schemeClr val="bg2"/>
                </a:solidFill>
              </a:rPr>
              <a:t>What </a:t>
            </a:r>
            <a:r>
              <a:rPr lang="en-US" sz="2900" b="1" dirty="0">
                <a:solidFill>
                  <a:schemeClr val="bg2"/>
                </a:solidFill>
              </a:rPr>
              <a:t>do </a:t>
            </a:r>
            <a:r>
              <a:rPr lang="en-US" sz="2900" b="1" dirty="0" smtClean="0">
                <a:solidFill>
                  <a:schemeClr val="bg2"/>
                </a:solidFill>
              </a:rPr>
              <a:t>lecturers think </a:t>
            </a:r>
            <a:r>
              <a:rPr lang="en-US" sz="2900" b="1" dirty="0">
                <a:solidFill>
                  <a:schemeClr val="bg2"/>
                </a:solidFill>
              </a:rPr>
              <a:t>is a good lesson? </a:t>
            </a:r>
            <a:r>
              <a:rPr lang="en-US" b="1" dirty="0"/>
              <a:t/>
            </a:r>
            <a:br>
              <a:rPr lang="en-US" b="1" dirty="0"/>
            </a:br>
            <a:endParaRPr lang="en-GB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81409" y="1988840"/>
            <a:ext cx="9825409" cy="4318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2"/>
                </a:solidFill>
              </a:rPr>
              <a:t>Clearly expressed instructional goals/objectives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bg2"/>
                </a:solidFill>
              </a:rPr>
              <a:t>Well </a:t>
            </a:r>
            <a:r>
              <a:rPr lang="en-US" sz="2000" i="1" dirty="0">
                <a:solidFill>
                  <a:schemeClr val="bg2"/>
                </a:solidFill>
              </a:rPr>
              <a:t>planned, paced and organized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2"/>
                </a:solidFill>
              </a:rPr>
              <a:t>Clearly communicates to the students the desired outcomes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bg2"/>
                </a:solidFill>
              </a:rPr>
              <a:t>Utilizes appropriate teaching and learning strategies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2"/>
                </a:solidFill>
              </a:rPr>
              <a:t>Accommodates for different student learning styles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bg2"/>
                </a:solidFill>
              </a:rPr>
              <a:t>Utilizes technology in a meaningful and competent manner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2"/>
                </a:solidFill>
              </a:rPr>
              <a:t>Motivates and actively engages students to learn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bg2"/>
                </a:solidFill>
              </a:rPr>
              <a:t>Periodically checks for student understanding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2"/>
                </a:solidFill>
              </a:rPr>
              <a:t>Monitors and evaluates student performance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bg2"/>
                </a:solidFill>
              </a:rPr>
              <a:t>Provides timely feedback to students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2"/>
                </a:solidFill>
              </a:rPr>
              <a:t>Provides a summary of the </a:t>
            </a:r>
            <a:r>
              <a:rPr lang="en-US" sz="2000" dirty="0" smtClean="0">
                <a:solidFill>
                  <a:schemeClr val="bg2"/>
                </a:solidFill>
              </a:rPr>
              <a:t>lesson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AF288-FE7F-468B-9F40-68EF2DB5727B}" type="slidenum">
              <a:rPr lang="en-GB" smtClean="0">
                <a:solidFill>
                  <a:srgbClr val="FFFFFF"/>
                </a:solidFill>
              </a:rPr>
              <a:pPr/>
              <a:t>50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843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48680" y="1340768"/>
            <a:ext cx="11593288" cy="792162"/>
          </a:xfrm>
        </p:spPr>
        <p:txBody>
          <a:bodyPr/>
          <a:lstStyle/>
          <a:p>
            <a:pPr algn="ctr"/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2900" b="1" dirty="0" smtClean="0">
                <a:solidFill>
                  <a:schemeClr val="bg2"/>
                </a:solidFill>
              </a:rPr>
              <a:t>What </a:t>
            </a:r>
            <a:r>
              <a:rPr lang="en-US" sz="2900" b="1" dirty="0">
                <a:solidFill>
                  <a:schemeClr val="bg2"/>
                </a:solidFill>
              </a:rPr>
              <a:t>do </a:t>
            </a:r>
            <a:r>
              <a:rPr lang="en-US" sz="2900" b="1" dirty="0" smtClean="0">
                <a:solidFill>
                  <a:schemeClr val="bg2"/>
                </a:solidFill>
              </a:rPr>
              <a:t>students think </a:t>
            </a:r>
            <a:r>
              <a:rPr lang="en-US" sz="2900" b="1" dirty="0">
                <a:solidFill>
                  <a:schemeClr val="bg2"/>
                </a:solidFill>
              </a:rPr>
              <a:t>is a good lesson? </a:t>
            </a:r>
            <a:r>
              <a:rPr lang="en-US" b="1" dirty="0"/>
              <a:t/>
            </a:r>
            <a:br>
              <a:rPr lang="en-US" b="1" dirty="0"/>
            </a:br>
            <a:endParaRPr lang="en-GB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81409" y="2060848"/>
            <a:ext cx="9825409" cy="4318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2"/>
                </a:solidFill>
              </a:rPr>
              <a:t>Knows </a:t>
            </a:r>
            <a:r>
              <a:rPr lang="en-US" sz="2000" dirty="0">
                <a:solidFill>
                  <a:schemeClr val="bg2"/>
                </a:solidFill>
              </a:rPr>
              <a:t>what the </a:t>
            </a:r>
            <a:r>
              <a:rPr lang="en-US" sz="2000" dirty="0" smtClean="0">
                <a:solidFill>
                  <a:schemeClr val="bg2"/>
                </a:solidFill>
              </a:rPr>
              <a:t>lecturer is </a:t>
            </a:r>
            <a:r>
              <a:rPr lang="en-US" sz="2000" dirty="0">
                <a:solidFill>
                  <a:schemeClr val="bg2"/>
                </a:solidFill>
              </a:rPr>
              <a:t>trying to accomplish in the </a:t>
            </a:r>
            <a:r>
              <a:rPr lang="en-US" sz="2000" dirty="0" smtClean="0">
                <a:solidFill>
                  <a:schemeClr val="bg2"/>
                </a:solidFill>
              </a:rPr>
              <a:t>lesson</a:t>
            </a:r>
            <a:endParaRPr lang="en-US" sz="20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chemeClr val="bg2"/>
                </a:solidFill>
              </a:rPr>
              <a:t>Understands what criteria the </a:t>
            </a:r>
            <a:r>
              <a:rPr lang="en-US" sz="2000" i="1" dirty="0" smtClean="0">
                <a:solidFill>
                  <a:schemeClr val="bg2"/>
                </a:solidFill>
              </a:rPr>
              <a:t>lecturer will </a:t>
            </a:r>
            <a:r>
              <a:rPr lang="en-US" sz="2000" i="1" dirty="0">
                <a:solidFill>
                  <a:schemeClr val="bg2"/>
                </a:solidFill>
              </a:rPr>
              <a:t>use to assess </a:t>
            </a:r>
            <a:r>
              <a:rPr lang="en-US" sz="2000" i="1" dirty="0" smtClean="0">
                <a:solidFill>
                  <a:schemeClr val="bg2"/>
                </a:solidFill>
              </a:rPr>
              <a:t>them</a:t>
            </a:r>
            <a:endParaRPr lang="en-US" sz="2000" i="1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2"/>
                </a:solidFill>
              </a:rPr>
              <a:t>Knows how they are doing throughout the </a:t>
            </a:r>
            <a:r>
              <a:rPr lang="en-US" sz="2000" dirty="0" smtClean="0">
                <a:solidFill>
                  <a:schemeClr val="bg2"/>
                </a:solidFill>
              </a:rPr>
              <a:t>course</a:t>
            </a:r>
            <a:endParaRPr lang="en-US" sz="20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bg2"/>
                </a:solidFill>
              </a:rPr>
              <a:t>Lecturers express their ideas clearly</a:t>
            </a:r>
            <a:endParaRPr lang="en-US" sz="2000" i="1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2"/>
                </a:solidFill>
              </a:rPr>
              <a:t>Content is easy to understand, or appropriate guidance is provided for complex and difficult </a:t>
            </a:r>
            <a:r>
              <a:rPr lang="en-US" sz="2000" dirty="0" smtClean="0">
                <a:solidFill>
                  <a:schemeClr val="bg2"/>
                </a:solidFill>
              </a:rPr>
              <a:t>tasks</a:t>
            </a:r>
            <a:endParaRPr lang="en-US" sz="20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chemeClr val="bg2"/>
                </a:solidFill>
              </a:rPr>
              <a:t>Course is well </a:t>
            </a:r>
            <a:r>
              <a:rPr lang="en-US" sz="2000" i="1" dirty="0" smtClean="0">
                <a:solidFill>
                  <a:schemeClr val="bg2"/>
                </a:solidFill>
              </a:rPr>
              <a:t>paced</a:t>
            </a:r>
            <a:endParaRPr lang="en-US" sz="2000" i="1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2"/>
                </a:solidFill>
              </a:rPr>
              <a:t>Lessons provide new and supportive </a:t>
            </a:r>
            <a:r>
              <a:rPr lang="en-US" sz="2000" dirty="0" smtClean="0">
                <a:solidFill>
                  <a:schemeClr val="bg2"/>
                </a:solidFill>
              </a:rPr>
              <a:t>content</a:t>
            </a:r>
            <a:endParaRPr lang="en-US" sz="20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chemeClr val="bg2"/>
                </a:solidFill>
              </a:rPr>
              <a:t>Content can be integrated with previously learned </a:t>
            </a:r>
            <a:r>
              <a:rPr lang="en-US" sz="2000" i="1" dirty="0" smtClean="0">
                <a:solidFill>
                  <a:schemeClr val="bg2"/>
                </a:solidFill>
              </a:rPr>
              <a:t>concepts</a:t>
            </a:r>
            <a:endParaRPr lang="en-US" sz="2000" i="1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2"/>
                </a:solidFill>
              </a:rPr>
              <a:t>Knowledge learned can help the students with future </a:t>
            </a:r>
            <a:r>
              <a:rPr lang="en-US" sz="2000" dirty="0" smtClean="0">
                <a:solidFill>
                  <a:schemeClr val="bg2"/>
                </a:solidFill>
              </a:rPr>
              <a:t>careers</a:t>
            </a:r>
            <a:endParaRPr lang="en-US" sz="20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bg2"/>
                </a:solidFill>
              </a:rPr>
              <a:t>Is </a:t>
            </a:r>
            <a:r>
              <a:rPr lang="en-US" sz="2000" i="1" dirty="0">
                <a:solidFill>
                  <a:schemeClr val="bg2"/>
                </a:solidFill>
              </a:rPr>
              <a:t>interesting, stimulating, challenging and </a:t>
            </a:r>
            <a:r>
              <a:rPr lang="en-US" sz="2000" i="1" dirty="0" smtClean="0">
                <a:solidFill>
                  <a:schemeClr val="bg2"/>
                </a:solidFill>
              </a:rPr>
              <a:t>motivating</a:t>
            </a:r>
            <a:endParaRPr lang="en-US" sz="2000" i="1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nl-NL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sz="2100" dirty="0" smtClean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AF288-FE7F-468B-9F40-68EF2DB5727B}" type="slidenum">
              <a:rPr lang="en-GB" smtClean="0">
                <a:solidFill>
                  <a:srgbClr val="FFFFFF"/>
                </a:solidFill>
              </a:rPr>
              <a:pPr/>
              <a:t>51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7072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03" y="1340768"/>
            <a:ext cx="8817297" cy="792162"/>
          </a:xfrm>
        </p:spPr>
        <p:txBody>
          <a:bodyPr/>
          <a:lstStyle/>
          <a:p>
            <a:r>
              <a:rPr lang="en-GB" b="1" dirty="0" smtClean="0">
                <a:solidFill>
                  <a:schemeClr val="bg2"/>
                </a:solidFill>
              </a:rPr>
              <a:t>A “real life” situation</a:t>
            </a:r>
            <a:endParaRPr lang="en-GB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12576" y="2230438"/>
            <a:ext cx="9753401" cy="4318000"/>
          </a:xfrm>
        </p:spPr>
        <p:txBody>
          <a:bodyPr/>
          <a:lstStyle/>
          <a:p>
            <a:pPr marL="0" indent="0">
              <a:buNone/>
            </a:pPr>
            <a:endParaRPr lang="nl-NL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nl-NL" dirty="0">
                <a:solidFill>
                  <a:schemeClr val="bg2"/>
                </a:solidFill>
              </a:rPr>
              <a:t> </a:t>
            </a:r>
            <a:r>
              <a:rPr lang="nl-NL" dirty="0" smtClean="0">
                <a:solidFill>
                  <a:schemeClr val="bg2"/>
                </a:solidFill>
              </a:rPr>
              <a:t>Watch </a:t>
            </a:r>
            <a:r>
              <a:rPr lang="nl-NL" dirty="0" err="1" smtClean="0">
                <a:solidFill>
                  <a:schemeClr val="bg2"/>
                </a:solidFill>
              </a:rPr>
              <a:t>this</a:t>
            </a:r>
            <a:r>
              <a:rPr lang="nl-NL" dirty="0" smtClean="0">
                <a:solidFill>
                  <a:schemeClr val="bg2"/>
                </a:solidFill>
              </a:rPr>
              <a:t> </a:t>
            </a:r>
            <a:r>
              <a:rPr lang="nl-NL" dirty="0" smtClean="0">
                <a:solidFill>
                  <a:schemeClr val="bg2"/>
                </a:solidFill>
                <a:hlinkClick r:id="rId2"/>
              </a:rPr>
              <a:t>video fragment</a:t>
            </a:r>
            <a:endParaRPr lang="nl-NL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nl-NL" dirty="0" smtClean="0">
                <a:solidFill>
                  <a:schemeClr val="bg2"/>
                </a:solidFill>
              </a:rPr>
              <a:t> </a:t>
            </a:r>
            <a:r>
              <a:rPr lang="nl-NL" dirty="0" err="1" smtClean="0">
                <a:solidFill>
                  <a:schemeClr val="bg2"/>
                </a:solidFill>
              </a:rPr>
              <a:t>What</a:t>
            </a:r>
            <a:r>
              <a:rPr lang="nl-NL" dirty="0" smtClean="0">
                <a:solidFill>
                  <a:schemeClr val="bg2"/>
                </a:solidFill>
              </a:rPr>
              <a:t> </a:t>
            </a:r>
            <a:r>
              <a:rPr lang="nl-NL" dirty="0" err="1" smtClean="0">
                <a:solidFill>
                  <a:schemeClr val="bg2"/>
                </a:solidFill>
              </a:rPr>
              <a:t>examples</a:t>
            </a:r>
            <a:r>
              <a:rPr lang="nl-NL" dirty="0" smtClean="0">
                <a:solidFill>
                  <a:schemeClr val="bg2"/>
                </a:solidFill>
              </a:rPr>
              <a:t> of </a:t>
            </a:r>
            <a:r>
              <a:rPr lang="nl-NL" dirty="0" err="1" smtClean="0">
                <a:solidFill>
                  <a:schemeClr val="bg2"/>
                </a:solidFill>
              </a:rPr>
              <a:t>appropriate</a:t>
            </a:r>
            <a:r>
              <a:rPr lang="nl-NL" dirty="0" smtClean="0">
                <a:solidFill>
                  <a:schemeClr val="bg2"/>
                </a:solidFill>
              </a:rPr>
              <a:t> language </a:t>
            </a:r>
            <a:r>
              <a:rPr lang="nl-NL" dirty="0" err="1" smtClean="0">
                <a:solidFill>
                  <a:schemeClr val="bg2"/>
                </a:solidFill>
              </a:rPr>
              <a:t>did</a:t>
            </a:r>
            <a:r>
              <a:rPr lang="nl-NL" dirty="0" smtClean="0">
                <a:solidFill>
                  <a:schemeClr val="bg2"/>
                </a:solidFill>
              </a:rPr>
              <a:t> </a:t>
            </a:r>
            <a:r>
              <a:rPr lang="nl-NL" dirty="0" err="1" smtClean="0">
                <a:solidFill>
                  <a:schemeClr val="bg2"/>
                </a:solidFill>
              </a:rPr>
              <a:t>you</a:t>
            </a:r>
            <a:r>
              <a:rPr lang="nl-NL" dirty="0" smtClean="0">
                <a:solidFill>
                  <a:schemeClr val="bg2"/>
                </a:solidFill>
              </a:rPr>
              <a:t> </a:t>
            </a:r>
            <a:r>
              <a:rPr lang="nl-NL" dirty="0" err="1" smtClean="0">
                <a:solidFill>
                  <a:schemeClr val="bg2"/>
                </a:solidFill>
              </a:rPr>
              <a:t>notice</a:t>
            </a:r>
            <a:r>
              <a:rPr lang="nl-NL" dirty="0" smtClean="0">
                <a:solidFill>
                  <a:schemeClr val="bg2"/>
                </a:solidFill>
              </a:rPr>
              <a:t> – </a:t>
            </a:r>
            <a:r>
              <a:rPr lang="nl-NL" dirty="0" err="1" smtClean="0">
                <a:solidFill>
                  <a:schemeClr val="bg2"/>
                </a:solidFill>
              </a:rPr>
              <a:t>from</a:t>
            </a:r>
            <a:r>
              <a:rPr lang="nl-NL" dirty="0" smtClean="0">
                <a:solidFill>
                  <a:schemeClr val="bg2"/>
                </a:solidFill>
              </a:rPr>
              <a:t> the teacher or the students?</a:t>
            </a:r>
          </a:p>
          <a:p>
            <a:pPr>
              <a:buFont typeface="Wingdings" pitchFamily="2" charset="2"/>
              <a:buChar char="v"/>
            </a:pPr>
            <a:endParaRPr lang="nl-NL" dirty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nl-NL" dirty="0" smtClean="0">
                <a:solidFill>
                  <a:schemeClr val="bg2"/>
                </a:solidFill>
              </a:rPr>
              <a:t> How </a:t>
            </a:r>
            <a:r>
              <a:rPr lang="nl-NL" dirty="0" err="1" smtClean="0">
                <a:solidFill>
                  <a:schemeClr val="bg2"/>
                </a:solidFill>
              </a:rPr>
              <a:t>should</a:t>
            </a:r>
            <a:r>
              <a:rPr lang="nl-NL" dirty="0" smtClean="0">
                <a:solidFill>
                  <a:schemeClr val="bg2"/>
                </a:solidFill>
              </a:rPr>
              <a:t> the </a:t>
            </a:r>
            <a:r>
              <a:rPr lang="nl-NL" dirty="0" err="1" smtClean="0">
                <a:solidFill>
                  <a:schemeClr val="bg2"/>
                </a:solidFill>
              </a:rPr>
              <a:t>lecturer</a:t>
            </a:r>
            <a:r>
              <a:rPr lang="nl-NL" dirty="0" smtClean="0">
                <a:solidFill>
                  <a:schemeClr val="bg2"/>
                </a:solidFill>
              </a:rPr>
              <a:t> have dealt </a:t>
            </a:r>
            <a:r>
              <a:rPr lang="nl-NL" dirty="0" err="1" smtClean="0">
                <a:solidFill>
                  <a:schemeClr val="bg2"/>
                </a:solidFill>
              </a:rPr>
              <a:t>with</a:t>
            </a:r>
            <a:r>
              <a:rPr lang="nl-NL" dirty="0" smtClean="0">
                <a:solidFill>
                  <a:schemeClr val="bg2"/>
                </a:solidFill>
              </a:rPr>
              <a:t> </a:t>
            </a:r>
            <a:r>
              <a:rPr lang="nl-NL" dirty="0" err="1" smtClean="0">
                <a:solidFill>
                  <a:schemeClr val="bg2"/>
                </a:solidFill>
              </a:rPr>
              <a:t>students</a:t>
            </a:r>
            <a:r>
              <a:rPr lang="nl-NL" dirty="0" smtClean="0">
                <a:solidFill>
                  <a:schemeClr val="bg2"/>
                </a:solidFill>
              </a:rPr>
              <a:t>’ </a:t>
            </a:r>
            <a:r>
              <a:rPr lang="nl-NL" dirty="0" err="1" smtClean="0">
                <a:solidFill>
                  <a:schemeClr val="bg2"/>
                </a:solidFill>
              </a:rPr>
              <a:t>errors</a:t>
            </a:r>
            <a:r>
              <a:rPr lang="nl-NL" dirty="0" smtClean="0">
                <a:solidFill>
                  <a:schemeClr val="bg2"/>
                </a:solidFill>
              </a:rPr>
              <a:t>? </a:t>
            </a:r>
            <a:r>
              <a:rPr lang="nl-NL" dirty="0" err="1" smtClean="0">
                <a:solidFill>
                  <a:schemeClr val="bg2"/>
                </a:solidFill>
              </a:rPr>
              <a:t>What</a:t>
            </a:r>
            <a:r>
              <a:rPr lang="nl-NL" dirty="0" smtClean="0">
                <a:solidFill>
                  <a:schemeClr val="bg2"/>
                </a:solidFill>
              </a:rPr>
              <a:t> </a:t>
            </a:r>
            <a:r>
              <a:rPr lang="nl-NL" dirty="0" err="1" smtClean="0">
                <a:solidFill>
                  <a:schemeClr val="bg2"/>
                </a:solidFill>
              </a:rPr>
              <a:t>would</a:t>
            </a:r>
            <a:r>
              <a:rPr lang="nl-NL" dirty="0" smtClean="0">
                <a:solidFill>
                  <a:schemeClr val="bg2"/>
                </a:solidFill>
              </a:rPr>
              <a:t> </a:t>
            </a:r>
            <a:r>
              <a:rPr lang="nl-NL" dirty="0" err="1" smtClean="0">
                <a:solidFill>
                  <a:schemeClr val="bg2"/>
                </a:solidFill>
              </a:rPr>
              <a:t>you</a:t>
            </a:r>
            <a:r>
              <a:rPr lang="nl-NL" dirty="0" smtClean="0">
                <a:solidFill>
                  <a:schemeClr val="bg2"/>
                </a:solidFill>
              </a:rPr>
              <a:t> have </a:t>
            </a:r>
            <a:r>
              <a:rPr lang="nl-NL" dirty="0" err="1" smtClean="0">
                <a:solidFill>
                  <a:schemeClr val="bg2"/>
                </a:solidFill>
              </a:rPr>
              <a:t>done</a:t>
            </a:r>
            <a:r>
              <a:rPr lang="nl-NL" dirty="0" smtClean="0">
                <a:solidFill>
                  <a:schemeClr val="bg2"/>
                </a:solidFill>
              </a:rPr>
              <a:t>?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AF288-FE7F-468B-9F40-68EF2DB5727B}" type="slidenum">
              <a:rPr lang="en-GB" smtClean="0">
                <a:solidFill>
                  <a:srgbClr val="FFFFFF"/>
                </a:solidFill>
              </a:rPr>
              <a:pPr/>
              <a:t>52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4223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7030A0"/>
                </a:solidFill>
              </a:rPr>
              <a:t>Section 3</a:t>
            </a:r>
            <a:endParaRPr lang="en-GB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Wingdings" pitchFamily="2" charset="2"/>
              <a:buChar char="v"/>
            </a:pPr>
            <a:r>
              <a:rPr lang="en-GB" b="1" dirty="0" smtClean="0">
                <a:solidFill>
                  <a:srgbClr val="7030A0"/>
                </a:solidFill>
              </a:rPr>
              <a:t>  Peer-feedback</a:t>
            </a:r>
            <a:r>
              <a:rPr lang="en-GB" b="1" dirty="0">
                <a:solidFill>
                  <a:srgbClr val="7030A0"/>
                </a:solidFill>
              </a:rPr>
              <a:t>: </a:t>
            </a:r>
            <a:r>
              <a:rPr lang="en-GB" b="1" dirty="0" smtClean="0">
                <a:solidFill>
                  <a:srgbClr val="7030A0"/>
                </a:solidFill>
              </a:rPr>
              <a:t>introduction</a:t>
            </a:r>
          </a:p>
          <a:p>
            <a:pPr marL="0" indent="0">
              <a:buNone/>
            </a:pPr>
            <a:endParaRPr lang="en-GB" b="1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b="1" dirty="0">
                <a:solidFill>
                  <a:srgbClr val="7030A0"/>
                </a:solidFill>
              </a:rPr>
              <a:t>  </a:t>
            </a:r>
            <a:r>
              <a:rPr lang="en-GB" b="1" dirty="0" smtClean="0">
                <a:solidFill>
                  <a:srgbClr val="7030A0"/>
                </a:solidFill>
              </a:rPr>
              <a:t>… and </a:t>
            </a:r>
            <a:r>
              <a:rPr lang="en-GB" b="1" dirty="0">
                <a:solidFill>
                  <a:srgbClr val="7030A0"/>
                </a:solidFill>
              </a:rPr>
              <a:t>now it’s your turn! </a:t>
            </a:r>
            <a:r>
              <a:rPr lang="en-GB" sz="1800" dirty="0">
                <a:solidFill>
                  <a:srgbClr val="7030A0"/>
                </a:solidFill>
              </a:rPr>
              <a:t>(“pop-topics</a:t>
            </a:r>
            <a:r>
              <a:rPr lang="en-GB" sz="1800" dirty="0" smtClean="0">
                <a:solidFill>
                  <a:srgbClr val="7030A0"/>
                </a:solidFill>
              </a:rPr>
              <a:t>”)</a:t>
            </a:r>
          </a:p>
          <a:p>
            <a:pPr marL="0" indent="0">
              <a:buNone/>
            </a:pPr>
            <a:endParaRPr lang="en-GB" sz="1800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b="1" dirty="0">
                <a:solidFill>
                  <a:srgbClr val="7030A0"/>
                </a:solidFill>
              </a:rPr>
              <a:t>  So where do we go from here?</a:t>
            </a:r>
          </a:p>
          <a:p>
            <a:pPr>
              <a:buFont typeface="Wingdings" pitchFamily="2" charset="2"/>
              <a:buChar char="v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AF288-FE7F-468B-9F40-68EF2DB5727B}" type="slidenum">
              <a:rPr lang="en-GB" smtClean="0"/>
              <a:pPr/>
              <a:t>53</a:t>
            </a:fld>
            <a:endParaRPr lang="en-GB"/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497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u="sng" dirty="0" smtClean="0">
                <a:solidFill>
                  <a:schemeClr val="accent5">
                    <a:lumMod val="50000"/>
                  </a:schemeClr>
                </a:solidFill>
              </a:rPr>
              <a:t>Peer feedback: an introduction</a:t>
            </a:r>
            <a:endParaRPr lang="en-GB" sz="32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  </a:t>
            </a:r>
            <a:r>
              <a:rPr lang="en-GB" dirty="0" smtClean="0">
                <a:solidFill>
                  <a:srgbClr val="C00000"/>
                </a:solidFill>
              </a:rPr>
              <a:t>Why peer feedback? </a:t>
            </a:r>
            <a:r>
              <a:rPr lang="en-GB" sz="1800" i="1" dirty="0" smtClean="0"/>
              <a:t>Isn’t the teacher good enough?</a:t>
            </a:r>
          </a:p>
          <a:p>
            <a:pPr>
              <a:buFont typeface="Wingdings" pitchFamily="2" charset="2"/>
              <a:buChar char="v"/>
            </a:pPr>
            <a:endParaRPr lang="en-GB" sz="1800" dirty="0"/>
          </a:p>
          <a:p>
            <a:pPr>
              <a:buFont typeface="Wingdings" pitchFamily="2" charset="2"/>
              <a:buChar char="v"/>
            </a:pP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6600"/>
                </a:solidFill>
              </a:rPr>
              <a:t>Categories</a:t>
            </a:r>
          </a:p>
          <a:p>
            <a:pPr>
              <a:buFont typeface="Wingdings" pitchFamily="2" charset="2"/>
              <a:buChar char="v"/>
            </a:pPr>
            <a:endParaRPr lang="en-GB" dirty="0"/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  </a:t>
            </a:r>
            <a:r>
              <a:rPr lang="en-GB" dirty="0" smtClean="0">
                <a:solidFill>
                  <a:srgbClr val="C00000"/>
                </a:solidFill>
              </a:rPr>
              <a:t>Dare to be honest!</a:t>
            </a:r>
          </a:p>
          <a:p>
            <a:pPr>
              <a:buFont typeface="Wingdings" pitchFamily="2" charset="2"/>
              <a:buChar char="v"/>
            </a:pPr>
            <a:endParaRPr lang="en-GB" dirty="0"/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  </a:t>
            </a:r>
            <a:r>
              <a:rPr lang="en-GB" dirty="0" smtClean="0">
                <a:solidFill>
                  <a:srgbClr val="006600"/>
                </a:solidFill>
              </a:rPr>
              <a:t>Examples more than theories!</a:t>
            </a:r>
          </a:p>
          <a:p>
            <a:pPr>
              <a:buFont typeface="Wingdings" pitchFamily="2" charset="2"/>
              <a:buChar char="v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AF288-FE7F-468B-9F40-68EF2DB5727B}" type="slidenum">
              <a:rPr lang="en-GB" smtClean="0"/>
              <a:pPr/>
              <a:t>54</a:t>
            </a:fld>
            <a:endParaRPr lang="en-GB"/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1240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u="sng" dirty="0" smtClean="0">
                <a:solidFill>
                  <a:srgbClr val="0070C0"/>
                </a:solidFill>
              </a:rPr>
              <a:t>Objectives for peer feedback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GB" dirty="0" smtClean="0"/>
              <a:t> </a:t>
            </a:r>
            <a:r>
              <a:rPr lang="en-GB" b="1" dirty="0" smtClean="0">
                <a:solidFill>
                  <a:srgbClr val="7030A0"/>
                </a:solidFill>
              </a:rPr>
              <a:t>REMEMBER</a:t>
            </a:r>
            <a:r>
              <a:rPr lang="en-GB" dirty="0" smtClean="0">
                <a:solidFill>
                  <a:srgbClr val="7030A0"/>
                </a:solidFill>
              </a:rPr>
              <a:t>: </a:t>
            </a:r>
            <a:r>
              <a:rPr lang="en-US" dirty="0" smtClean="0">
                <a:solidFill>
                  <a:srgbClr val="7030A0"/>
                </a:solidFill>
              </a:rPr>
              <a:t>peer </a:t>
            </a:r>
            <a:r>
              <a:rPr lang="en-US" dirty="0">
                <a:solidFill>
                  <a:srgbClr val="7030A0"/>
                </a:solidFill>
              </a:rPr>
              <a:t>feedback-giver is not a teacher or assessor</a:t>
            </a:r>
            <a:r>
              <a:rPr lang="en-US" dirty="0" smtClean="0"/>
              <a:t>.</a:t>
            </a:r>
          </a:p>
          <a:p>
            <a:pPr marL="0" indent="0">
              <a:buFont typeface="Verdana" pitchFamily="34" charset="0"/>
              <a:buNone/>
              <a:defRPr/>
            </a:pPr>
            <a:endParaRPr lang="en-US" sz="1500" dirty="0"/>
          </a:p>
          <a:p>
            <a:pPr>
              <a:buFont typeface="Wingdings" pitchFamily="2" charset="2"/>
              <a:buChar char="q"/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006600"/>
                </a:solidFill>
              </a:rPr>
              <a:t>The </a:t>
            </a:r>
            <a:r>
              <a:rPr lang="en-US" dirty="0" smtClean="0">
                <a:solidFill>
                  <a:srgbClr val="006600"/>
                </a:solidFill>
              </a:rPr>
              <a:t>feedback-giver is the audience: </a:t>
            </a:r>
            <a:r>
              <a:rPr lang="en-US" dirty="0">
                <a:solidFill>
                  <a:srgbClr val="006600"/>
                </a:solidFill>
              </a:rPr>
              <a:t>2nd pair of eyes.</a:t>
            </a:r>
          </a:p>
          <a:p>
            <a:pPr marL="0" indent="0">
              <a:buFont typeface="Verdana" pitchFamily="34" charset="0"/>
              <a:buNone/>
              <a:defRPr/>
            </a:pPr>
            <a:endParaRPr lang="en-GB" sz="1500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7030A0"/>
                </a:solidFill>
              </a:rPr>
              <a:t>Positive and constructive</a:t>
            </a:r>
          </a:p>
          <a:p>
            <a:pPr marL="0" indent="0">
              <a:buFont typeface="Verdana" pitchFamily="34" charset="0"/>
              <a:buNone/>
              <a:defRPr/>
            </a:pPr>
            <a:endParaRPr lang="en-GB" sz="1500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GB" dirty="0"/>
              <a:t> </a:t>
            </a:r>
            <a:r>
              <a:rPr lang="en-GB" dirty="0" smtClean="0">
                <a:solidFill>
                  <a:srgbClr val="006600"/>
                </a:solidFill>
              </a:rPr>
              <a:t>Understandable for student and teacher</a:t>
            </a:r>
            <a:endParaRPr lang="en-GB" dirty="0">
              <a:solidFill>
                <a:srgbClr val="00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8E2C7-5131-4DF2-9D40-288B8E9A94A2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55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014090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… and now, it’s your turn!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9140825" cy="4318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i="1" dirty="0" smtClean="0">
                <a:solidFill>
                  <a:srgbClr val="006600"/>
                </a:solidFill>
              </a:rPr>
              <a:t>In small groups, you will give a ”presentation” </a:t>
            </a:r>
            <a:r>
              <a:rPr lang="en-GB" sz="1400" i="1" dirty="0" smtClean="0">
                <a:solidFill>
                  <a:srgbClr val="006600"/>
                </a:solidFill>
              </a:rPr>
              <a:t>(maximum 5 mins.)</a:t>
            </a:r>
            <a:r>
              <a:rPr lang="en-GB" i="1" dirty="0" smtClean="0">
                <a:solidFill>
                  <a:srgbClr val="006600"/>
                </a:solidFill>
              </a:rPr>
              <a:t>, based on your “pop topic”. You have 20 minutes to prepare.</a:t>
            </a:r>
          </a:p>
          <a:p>
            <a:pPr marL="0" indent="0">
              <a:buNone/>
            </a:pPr>
            <a:endParaRPr lang="en-GB" sz="1000" dirty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 </a:t>
            </a:r>
            <a:r>
              <a:rPr lang="en-GB" dirty="0" smtClean="0">
                <a:solidFill>
                  <a:srgbClr val="CC0000"/>
                </a:solidFill>
              </a:rPr>
              <a:t>Each member of the group </a:t>
            </a:r>
            <a:r>
              <a:rPr lang="en-GB" b="1" dirty="0" smtClean="0">
                <a:solidFill>
                  <a:srgbClr val="CC0000"/>
                </a:solidFill>
              </a:rPr>
              <a:t>must</a:t>
            </a:r>
            <a:r>
              <a:rPr lang="en-GB" dirty="0" smtClean="0">
                <a:solidFill>
                  <a:srgbClr val="CC0000"/>
                </a:solidFill>
              </a:rPr>
              <a:t> participate.</a:t>
            </a:r>
          </a:p>
          <a:p>
            <a:pPr marL="0" indent="0">
              <a:buNone/>
            </a:pPr>
            <a:endParaRPr lang="en-GB" sz="1000" dirty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 </a:t>
            </a:r>
            <a:r>
              <a:rPr lang="en-GB" sz="5400" b="1" dirty="0" smtClean="0">
                <a:solidFill>
                  <a:srgbClr val="006600"/>
                </a:solidFill>
                <a:latin typeface="Chiller" pitchFamily="82" charset="0"/>
              </a:rPr>
              <a:t>You will receive peer feedback.</a:t>
            </a:r>
          </a:p>
          <a:p>
            <a:pPr>
              <a:buFont typeface="Wingdings" pitchFamily="2" charset="2"/>
              <a:buChar char="Ø"/>
            </a:pPr>
            <a:endParaRPr lang="en-GB" sz="800" dirty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 </a:t>
            </a:r>
            <a:r>
              <a:rPr lang="en-US" sz="4000" b="1" dirty="0" err="1">
                <a:solidFill>
                  <a:schemeClr val="accent1"/>
                </a:solidFill>
                <a:latin typeface="Curlz MT" pitchFamily="82" charset="0"/>
              </a:rPr>
              <a:t>Hodně</a:t>
            </a:r>
            <a:r>
              <a:rPr lang="en-US" sz="4000" b="1" dirty="0">
                <a:solidFill>
                  <a:schemeClr val="accent1"/>
                </a:solidFill>
                <a:latin typeface="Curlz MT" pitchFamily="82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Curlz MT" pitchFamily="82" charset="0"/>
              </a:rPr>
              <a:t>stěstí</a:t>
            </a:r>
            <a:r>
              <a:rPr lang="en-US" sz="4000" b="1" dirty="0" smtClean="0">
                <a:solidFill>
                  <a:schemeClr val="accent1"/>
                </a:solidFill>
                <a:latin typeface="Curlz MT" pitchFamily="82" charset="0"/>
              </a:rPr>
              <a:t>!</a:t>
            </a:r>
            <a:endParaRPr lang="en-GB" sz="4000" b="1" dirty="0" smtClean="0">
              <a:solidFill>
                <a:schemeClr val="accent1"/>
              </a:solidFill>
              <a:latin typeface="Curlz MT" pitchFamily="82" charset="0"/>
            </a:endParaRP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AF288-FE7F-468B-9F40-68EF2DB5727B}" type="slidenum">
              <a:rPr lang="en-GB" smtClean="0"/>
              <a:pPr/>
              <a:t>56</a:t>
            </a:fld>
            <a:endParaRPr lang="en-GB"/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4351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Georgia" pitchFamily="18" charset="0"/>
              </a:rPr>
              <a:t>Where do you go from here?</a:t>
            </a:r>
            <a:endParaRPr lang="en-GB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sz="4000" dirty="0" smtClean="0">
                <a:latin typeface="Georgia" pitchFamily="18" charset="0"/>
              </a:rPr>
              <a:t>  Blackboard [Nestor] site</a:t>
            </a:r>
          </a:p>
          <a:p>
            <a:pPr marL="0" indent="0">
              <a:buNone/>
            </a:pPr>
            <a:endParaRPr lang="en-GB" sz="10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4000" dirty="0" smtClean="0">
                <a:latin typeface="Georgia" pitchFamily="18" charset="0"/>
              </a:rPr>
              <a:t>  AWL and </a:t>
            </a:r>
            <a:r>
              <a:rPr lang="en-GB" sz="4000" dirty="0" err="1" smtClean="0">
                <a:latin typeface="Georgia" pitchFamily="18" charset="0"/>
              </a:rPr>
              <a:t>Phrasebank</a:t>
            </a:r>
            <a:endParaRPr lang="en-GB" sz="4000" dirty="0" smtClean="0">
              <a:latin typeface="Georgia" pitchFamily="18" charset="0"/>
            </a:endParaRPr>
          </a:p>
          <a:p>
            <a:pPr marL="0" indent="0">
              <a:buNone/>
            </a:pPr>
            <a:endParaRPr lang="en-GB" sz="10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4000" dirty="0" smtClean="0">
                <a:latin typeface="Georgia" pitchFamily="18" charset="0"/>
              </a:rPr>
              <a:t>  Group “language buddies</a:t>
            </a:r>
            <a:r>
              <a:rPr lang="en-GB" dirty="0" smtClean="0"/>
              <a:t>” 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itchFamily="2" charset="2"/>
              <a:buChar char="ü"/>
            </a:pPr>
            <a:r>
              <a:rPr lang="en-GB" sz="4000" dirty="0" smtClean="0">
                <a:latin typeface="Georgia" pitchFamily="18" charset="0"/>
              </a:rPr>
              <a:t>  Self-reflection</a:t>
            </a:r>
            <a:endParaRPr lang="en-GB" sz="4000" dirty="0"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AF288-FE7F-468B-9F40-68EF2DB5727B}" type="slidenum">
              <a:rPr lang="en-GB" smtClean="0"/>
              <a:pPr/>
              <a:t>57</a:t>
            </a:fld>
            <a:endParaRPr lang="en-GB"/>
          </a:p>
        </p:txBody>
      </p:sp>
      <p:pic>
        <p:nvPicPr>
          <p:cNvPr id="6" name="Obrázek 5" descr="logo_imapct_bitmap72dpi_bez_sloga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7" name="Picture 2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9436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>
          <a:xfrm>
            <a:off x="0" y="1341438"/>
            <a:ext cx="9140825" cy="647402"/>
          </a:xfrm>
        </p:spPr>
        <p:txBody>
          <a:bodyPr/>
          <a:lstStyle/>
          <a:p>
            <a:pPr algn="ctr" eaLnBrk="1" hangingPunct="1"/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US" sz="2400" b="1" dirty="0" smtClean="0"/>
              <a:t> </a:t>
            </a:r>
            <a:r>
              <a:rPr lang="en-US" b="1" dirty="0" smtClean="0">
                <a:solidFill>
                  <a:srgbClr val="505050"/>
                </a:solidFill>
              </a:rPr>
              <a:t>References </a:t>
            </a:r>
            <a:r>
              <a:rPr lang="en-GB" dirty="0" smtClean="0">
                <a:solidFill>
                  <a:srgbClr val="505050"/>
                </a:solidFill>
              </a:rPr>
              <a:t/>
            </a:r>
            <a:br>
              <a:rPr lang="en-GB" dirty="0" smtClean="0">
                <a:solidFill>
                  <a:srgbClr val="505050"/>
                </a:solidFill>
              </a:rPr>
            </a:br>
            <a:endParaRPr lang="en-GB" b="1" dirty="0" smtClean="0">
              <a:solidFill>
                <a:srgbClr val="505050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4294967295"/>
          </p:nvPr>
        </p:nvSpPr>
        <p:spPr>
          <a:xfrm>
            <a:off x="-684584" y="1988840"/>
            <a:ext cx="10081120" cy="4869160"/>
          </a:xfrm>
        </p:spPr>
        <p:txBody>
          <a:bodyPr/>
          <a:lstStyle/>
          <a:p>
            <a:pPr marL="0" indent="0">
              <a:buNone/>
            </a:pPr>
            <a:r>
              <a:rPr lang="en-US" sz="1700" b="1" dirty="0" smtClean="0">
                <a:latin typeface="+mj-lt"/>
                <a:ea typeface="ＭＳ Ｐゴシック" pitchFamily="34" charset="-128"/>
              </a:rPr>
              <a:t>Brawn, R. &amp; </a:t>
            </a:r>
            <a:r>
              <a:rPr lang="en-US" sz="1700" b="1" dirty="0" err="1" smtClean="0">
                <a:latin typeface="+mj-lt"/>
                <a:ea typeface="ＭＳ Ｐゴシック" pitchFamily="34" charset="-128"/>
              </a:rPr>
              <a:t>Trahar</a:t>
            </a:r>
            <a:r>
              <a:rPr lang="en-US" sz="1700" b="1" dirty="0" smtClean="0">
                <a:latin typeface="+mj-lt"/>
                <a:ea typeface="ＭＳ Ｐゴシック" pitchFamily="34" charset="-128"/>
              </a:rPr>
              <a:t> S. </a:t>
            </a:r>
            <a:r>
              <a:rPr lang="en-US" sz="1700" dirty="0" smtClean="0">
                <a:latin typeface="+mj-lt"/>
                <a:ea typeface="ＭＳ Ｐゴシック" pitchFamily="34" charset="-128"/>
              </a:rPr>
              <a:t>(2003):Supporting in the learning teacher in changing 	higher education. In Sutherland, R. &amp; Claxton, G. (</a:t>
            </a:r>
            <a:r>
              <a:rPr lang="en-US" sz="1700" dirty="0" err="1" smtClean="0">
                <a:latin typeface="+mj-lt"/>
                <a:ea typeface="ＭＳ Ｐゴシック" pitchFamily="34" charset="-128"/>
              </a:rPr>
              <a:t>Eds</a:t>
            </a:r>
            <a:r>
              <a:rPr lang="en-US" sz="1700" dirty="0" smtClean="0">
                <a:latin typeface="+mj-lt"/>
                <a:ea typeface="ＭＳ Ｐゴシック" pitchFamily="34" charset="-128"/>
              </a:rPr>
              <a:t>): </a:t>
            </a:r>
            <a:r>
              <a:rPr lang="en-US" sz="1700" i="1" dirty="0" smtClean="0">
                <a:latin typeface="+mj-lt"/>
                <a:ea typeface="ＭＳ Ｐゴシック" pitchFamily="34" charset="-128"/>
              </a:rPr>
              <a:t>Learning and 	teaching where worldviews meet.</a:t>
            </a:r>
            <a:r>
              <a:rPr lang="en-US" sz="1700" dirty="0" smtClean="0">
                <a:latin typeface="+mj-lt"/>
                <a:ea typeface="ＭＳ Ｐゴシック" pitchFamily="34" charset="-128"/>
              </a:rPr>
              <a:t> (pp. 245-254) Stoke on Trent: 	</a:t>
            </a:r>
            <a:r>
              <a:rPr lang="en-US" sz="1700" dirty="0" err="1" smtClean="0">
                <a:latin typeface="+mj-lt"/>
                <a:ea typeface="ＭＳ Ｐゴシック" pitchFamily="34" charset="-128"/>
              </a:rPr>
              <a:t>Trentham</a:t>
            </a:r>
            <a:r>
              <a:rPr lang="en-US" sz="1700" dirty="0" smtClean="0">
                <a:latin typeface="+mj-lt"/>
                <a:ea typeface="ＭＳ Ｐゴシック" pitchFamily="34" charset="-128"/>
              </a:rPr>
              <a:t>.</a:t>
            </a:r>
          </a:p>
          <a:p>
            <a:pPr marL="0" indent="0">
              <a:buNone/>
            </a:pPr>
            <a:r>
              <a:rPr lang="en-US" sz="1700" b="1" dirty="0" smtClean="0">
                <a:latin typeface="+mj-lt"/>
              </a:rPr>
              <a:t>Council of Europe. </a:t>
            </a:r>
            <a:r>
              <a:rPr lang="en-US" sz="1700" dirty="0" smtClean="0">
                <a:latin typeface="+mj-lt"/>
              </a:rPr>
              <a:t>(2009). </a:t>
            </a:r>
            <a:r>
              <a:rPr lang="en-US" sz="1700" i="1" dirty="0" smtClean="0">
                <a:latin typeface="+mj-lt"/>
              </a:rPr>
              <a:t>Relating language examinations to the Common 	European Framework of Reference for languages: learning, teaching, 	assessment (CEFR): A manual</a:t>
            </a:r>
            <a:r>
              <a:rPr lang="en-US" sz="1700" dirty="0" smtClean="0">
                <a:latin typeface="+mj-lt"/>
              </a:rPr>
              <a:t>. Strasbourg: Language Policy Division.</a:t>
            </a:r>
          </a:p>
          <a:p>
            <a:pPr marL="0" indent="0">
              <a:buNone/>
            </a:pPr>
            <a:r>
              <a:rPr lang="en-US" sz="1700" b="1" dirty="0"/>
              <a:t>Fink, D. L. </a:t>
            </a:r>
            <a:r>
              <a:rPr lang="en-US" sz="1700" dirty="0"/>
              <a:t>(2005). Integrated course design. Manhattan, KS: The IDEA Center. </a:t>
            </a:r>
            <a:r>
              <a:rPr lang="en-US" sz="1700" dirty="0" smtClean="0"/>
              <a:t>	</a:t>
            </a:r>
            <a:r>
              <a:rPr lang="en-US" sz="1700" dirty="0" smtClean="0">
                <a:hlinkClick r:id="rId2"/>
              </a:rPr>
              <a:t>http</a:t>
            </a:r>
            <a:r>
              <a:rPr lang="en-US" sz="1700" dirty="0">
                <a:hlinkClick r:id="rId2"/>
              </a:rPr>
              <a:t>://www.idea.ksu.edu/resources/papers.html</a:t>
            </a:r>
            <a:endParaRPr lang="nl-NL" sz="1700" b="1" dirty="0"/>
          </a:p>
          <a:p>
            <a:pPr marL="0" indent="0">
              <a:buNone/>
            </a:pPr>
            <a:r>
              <a:rPr lang="en-GB" sz="1700" b="1" dirty="0" smtClean="0">
                <a:latin typeface="+mj-lt"/>
              </a:rPr>
              <a:t>Green, A. </a:t>
            </a:r>
            <a:r>
              <a:rPr lang="en-GB" sz="1700" dirty="0" smtClean="0">
                <a:latin typeface="+mj-lt"/>
              </a:rPr>
              <a:t>(2008): </a:t>
            </a:r>
            <a:r>
              <a:rPr lang="en-GB" sz="1700" i="1" dirty="0" smtClean="0">
                <a:latin typeface="+mj-lt"/>
              </a:rPr>
              <a:t>English Profile: functional progression in materials for ELT</a:t>
            </a:r>
            <a:r>
              <a:rPr lang="en-GB" sz="1700" dirty="0" smtClean="0">
                <a:latin typeface="+mj-lt"/>
              </a:rPr>
              <a:t>. 	Cambridge ESOL Research notes, Issue 33, 19-25.</a:t>
            </a:r>
            <a:endParaRPr lang="nl-NL" sz="1700" dirty="0" smtClean="0">
              <a:latin typeface="+mj-lt"/>
            </a:endParaRPr>
          </a:p>
          <a:p>
            <a:pPr marL="0" indent="0">
              <a:buNone/>
            </a:pPr>
            <a:r>
              <a:rPr lang="en-US" sz="1700" b="1" dirty="0" smtClean="0">
                <a:latin typeface="+mj-lt"/>
              </a:rPr>
              <a:t>North, B. </a:t>
            </a:r>
            <a:r>
              <a:rPr lang="en-US" sz="1700" dirty="0" smtClean="0">
                <a:latin typeface="+mj-lt"/>
              </a:rPr>
              <a:t>(2010). </a:t>
            </a:r>
            <a:r>
              <a:rPr lang="en-US" sz="1700" i="1" dirty="0" smtClean="0">
                <a:latin typeface="+mj-lt"/>
              </a:rPr>
              <a:t>The Core Inventory (British Council seminar, 10 	November, 2010). </a:t>
            </a:r>
            <a:r>
              <a:rPr lang="en-US" sz="1700" dirty="0" smtClean="0">
                <a:latin typeface="+mj-lt"/>
              </a:rPr>
              <a:t>Retrieved April 24, 2012, from</a:t>
            </a:r>
            <a:r>
              <a:rPr lang="en-US" sz="1700" i="1" dirty="0" smtClean="0">
                <a:latin typeface="+mj-lt"/>
              </a:rPr>
              <a:t> 	</a:t>
            </a:r>
            <a:r>
              <a:rPr lang="en-US" sz="1500" u="sng" dirty="0" smtClean="0">
                <a:latin typeface="+mj-lt"/>
                <a:hlinkClick r:id="rId3"/>
              </a:rPr>
              <a:t>http://www.teachingenglish.org.uk/seminars/susan-sheehanbrian-north</a:t>
            </a:r>
            <a:r>
              <a:rPr lang="en-GB" sz="1500" dirty="0" smtClean="0">
                <a:latin typeface="+mj-lt"/>
              </a:rPr>
              <a:t> </a:t>
            </a:r>
            <a:endParaRPr lang="nl-NL" sz="15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1700" b="1" dirty="0" smtClean="0">
                <a:latin typeface="+mj-lt"/>
              </a:rPr>
              <a:t>Wilkinson, R. </a:t>
            </a:r>
            <a:r>
              <a:rPr lang="en-US" sz="1700" dirty="0" smtClean="0">
                <a:latin typeface="+mj-lt"/>
              </a:rPr>
              <a:t>(2005). </a:t>
            </a:r>
            <a:r>
              <a:rPr lang="en-US" sz="1700" i="1" dirty="0" smtClean="0">
                <a:latin typeface="+mj-lt"/>
              </a:rPr>
              <a:t>The impact of language on teaching content: views from 	the content teacher.</a:t>
            </a:r>
            <a:r>
              <a:rPr lang="en-US" sz="1700" dirty="0" smtClean="0">
                <a:latin typeface="+mj-lt"/>
              </a:rPr>
              <a:t> Retrieved April 24, 2012, from 	</a:t>
            </a:r>
            <a:r>
              <a:rPr lang="en-US" sz="1400" u="sng" dirty="0" smtClean="0">
                <a:latin typeface="+mj-lt"/>
                <a:hlinkClick r:id="rId4"/>
              </a:rPr>
              <a:t>http://www.palmenia.helsinki.fi/congress/bilingual2005/presentations/wilkinson.pdf</a:t>
            </a:r>
            <a:r>
              <a:rPr lang="en-GB" sz="1400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.</a:t>
            </a:r>
            <a:endParaRPr lang="nl-NL" sz="1400" b="1" dirty="0" smtClean="0">
              <a:latin typeface="+mj-lt"/>
            </a:endParaRPr>
          </a:p>
          <a:p>
            <a:pPr>
              <a:buFontTx/>
              <a:buNone/>
            </a:pPr>
            <a:endParaRPr lang="en-GB" altLang="ja-JP" sz="1100" dirty="0" smtClean="0">
              <a:ea typeface="ＭＳ Ｐゴシック" pitchFamily="34" charset="-128"/>
            </a:endParaRPr>
          </a:p>
          <a:p>
            <a:endParaRPr lang="nl-NL" sz="1100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8312150" y="1079500"/>
            <a:ext cx="73025" cy="136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fld id="{67FCA0EA-F55B-4526-99ED-C83D35B7BF52}" type="slidenum">
              <a:rPr lang="nl-NL" sz="900">
                <a:solidFill>
                  <a:srgbClr val="FFFFFF"/>
                </a:solidFill>
                <a:latin typeface="Verdana"/>
              </a:rPr>
              <a:pPr>
                <a:defRPr/>
              </a:pPr>
              <a:t>58</a:t>
            </a:fld>
            <a:endParaRPr lang="nl-NL" sz="900">
              <a:solidFill>
                <a:srgbClr val="FFFFFF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257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692696" y="1484784"/>
            <a:ext cx="11881320" cy="80803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A Good Lecturer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828600" y="2420938"/>
            <a:ext cx="9972600" cy="381635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505050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Confident </a:t>
            </a:r>
            <a:r>
              <a:rPr lang="en-US" dirty="0">
                <a:solidFill>
                  <a:schemeClr val="bg2"/>
                </a:solidFill>
              </a:rPr>
              <a:t>speaker of </a:t>
            </a:r>
            <a:r>
              <a:rPr lang="en-US" dirty="0" smtClean="0">
                <a:solidFill>
                  <a:schemeClr val="bg2"/>
                </a:solidFill>
              </a:rPr>
              <a:t>English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 Good fluency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 Excellent </a:t>
            </a:r>
            <a:r>
              <a:rPr lang="en-US" dirty="0">
                <a:solidFill>
                  <a:schemeClr val="bg2"/>
                </a:solidFill>
              </a:rPr>
              <a:t>range of vocabulary </a:t>
            </a:r>
            <a:r>
              <a:rPr lang="en-US" dirty="0" smtClean="0">
                <a:solidFill>
                  <a:schemeClr val="bg2"/>
                </a:solidFill>
              </a:rPr>
              <a:t>(jargon) and good </a:t>
            </a:r>
            <a:r>
              <a:rPr lang="en-US" dirty="0">
                <a:solidFill>
                  <a:schemeClr val="bg2"/>
                </a:solidFill>
              </a:rPr>
              <a:t>use of </a:t>
            </a:r>
            <a:r>
              <a:rPr lang="en-US" dirty="0" smtClean="0">
                <a:solidFill>
                  <a:schemeClr val="bg2"/>
                </a:solidFill>
              </a:rPr>
              <a:t>idiom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 Minor </a:t>
            </a:r>
            <a:r>
              <a:rPr lang="en-US" dirty="0">
                <a:solidFill>
                  <a:schemeClr val="bg2"/>
                </a:solidFill>
              </a:rPr>
              <a:t>errors show that </a:t>
            </a:r>
            <a:r>
              <a:rPr lang="en-US" dirty="0" smtClean="0">
                <a:solidFill>
                  <a:schemeClr val="bg2"/>
                </a:solidFill>
              </a:rPr>
              <a:t>lecturer is not first </a:t>
            </a:r>
            <a:r>
              <a:rPr lang="en-US" dirty="0">
                <a:solidFill>
                  <a:schemeClr val="bg2"/>
                </a:solidFill>
              </a:rPr>
              <a:t>language </a:t>
            </a:r>
            <a:r>
              <a:rPr lang="en-US" dirty="0" smtClean="0">
                <a:solidFill>
                  <a:schemeClr val="bg2"/>
                </a:solidFill>
              </a:rPr>
              <a:t>speaker </a:t>
            </a:r>
            <a:r>
              <a:rPr lang="en-US" dirty="0">
                <a:solidFill>
                  <a:schemeClr val="bg2"/>
                </a:solidFill>
              </a:rPr>
              <a:t>but </a:t>
            </a:r>
            <a:r>
              <a:rPr lang="en-US" dirty="0" smtClean="0">
                <a:solidFill>
                  <a:schemeClr val="bg2"/>
                </a:solidFill>
              </a:rPr>
              <a:t>do </a:t>
            </a:r>
            <a:r>
              <a:rPr lang="en-US" dirty="0">
                <a:solidFill>
                  <a:schemeClr val="bg2"/>
                </a:solidFill>
              </a:rPr>
              <a:t>not </a:t>
            </a:r>
            <a:r>
              <a:rPr lang="en-US" dirty="0" smtClean="0">
                <a:solidFill>
                  <a:schemeClr val="bg2"/>
                </a:solidFill>
              </a:rPr>
              <a:t>cause misunderstanding 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505050"/>
              </a:solidFill>
              <a:latin typeface="+mj-lt"/>
            </a:endParaRPr>
          </a:p>
        </p:txBody>
      </p:sp>
      <p:pic>
        <p:nvPicPr>
          <p:cNvPr id="5" name="Obrázek 4" descr="logo_imapct_bitmap72dpi_bez_slogan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6" name="Picture 2" descr="OPVK_MU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89898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692696" y="1484784"/>
            <a:ext cx="11881320" cy="80803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A Good Lecturer 2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84584" y="2348880"/>
            <a:ext cx="9828584" cy="424842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sz="2200" dirty="0" smtClean="0">
                <a:solidFill>
                  <a:schemeClr val="bg2"/>
                </a:solidFill>
              </a:rPr>
              <a:t>May have a </a:t>
            </a:r>
            <a:r>
              <a:rPr lang="en-US" sz="2200" dirty="0">
                <a:solidFill>
                  <a:schemeClr val="bg2"/>
                </a:solidFill>
              </a:rPr>
              <a:t>slight </a:t>
            </a:r>
            <a:r>
              <a:rPr lang="en-US" sz="2200" dirty="0" smtClean="0">
                <a:solidFill>
                  <a:schemeClr val="bg2"/>
                </a:solidFill>
              </a:rPr>
              <a:t>accent </a:t>
            </a:r>
            <a:r>
              <a:rPr lang="en-US" sz="2200" dirty="0">
                <a:solidFill>
                  <a:schemeClr val="bg2"/>
                </a:solidFill>
              </a:rPr>
              <a:t>but </a:t>
            </a:r>
            <a:r>
              <a:rPr lang="en-US" sz="2200" dirty="0" smtClean="0">
                <a:solidFill>
                  <a:schemeClr val="bg2"/>
                </a:solidFill>
              </a:rPr>
              <a:t>does </a:t>
            </a:r>
            <a:r>
              <a:rPr lang="en-US" sz="2200" dirty="0">
                <a:solidFill>
                  <a:schemeClr val="bg2"/>
                </a:solidFill>
              </a:rPr>
              <a:t>not detract from understanding except in exceptional circumstances, such as difficult combinations of sounds </a:t>
            </a:r>
            <a:r>
              <a:rPr lang="en-US" sz="2200" dirty="0" smtClean="0">
                <a:solidFill>
                  <a:schemeClr val="bg2"/>
                </a:solidFill>
              </a:rPr>
              <a:t>which </a:t>
            </a:r>
            <a:r>
              <a:rPr lang="en-US" sz="2200" dirty="0">
                <a:solidFill>
                  <a:schemeClr val="bg2"/>
                </a:solidFill>
              </a:rPr>
              <a:t>a first language speaker might also trip </a:t>
            </a:r>
            <a:r>
              <a:rPr lang="en-US" sz="2200" dirty="0" smtClean="0">
                <a:solidFill>
                  <a:schemeClr val="bg2"/>
                </a:solidFill>
              </a:rPr>
              <a:t>over 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solidFill>
                  <a:schemeClr val="bg2"/>
                </a:solidFill>
              </a:rPr>
              <a:t> </a:t>
            </a:r>
            <a:r>
              <a:rPr lang="en-US" sz="2200" dirty="0" smtClean="0">
                <a:solidFill>
                  <a:schemeClr val="bg2"/>
                </a:solidFill>
              </a:rPr>
              <a:t>Self-corrects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bg2"/>
                </a:solidFill>
              </a:rPr>
              <a:t> Makes </a:t>
            </a:r>
            <a:r>
              <a:rPr lang="en-US" sz="2200" dirty="0">
                <a:solidFill>
                  <a:schemeClr val="bg2"/>
                </a:solidFill>
              </a:rPr>
              <a:t>good use of intonation, notably when giving </a:t>
            </a:r>
            <a:r>
              <a:rPr lang="en-US" sz="2200" dirty="0" smtClean="0">
                <a:solidFill>
                  <a:schemeClr val="bg2"/>
                </a:solidFill>
              </a:rPr>
              <a:t>examples</a:t>
            </a:r>
          </a:p>
          <a:p>
            <a:pPr>
              <a:buFont typeface="Wingdings" pitchFamily="2" charset="2"/>
              <a:buChar char="v"/>
            </a:pPr>
            <a:r>
              <a:rPr lang="en-GB" altLang="ja-JP" sz="2200" dirty="0" smtClean="0">
                <a:solidFill>
                  <a:schemeClr val="bg2"/>
                </a:solidFill>
                <a:ea typeface="ＭＳ Ｐゴシック" pitchFamily="34" charset="-128"/>
              </a:rPr>
              <a:t> Has combination </a:t>
            </a:r>
            <a:r>
              <a:rPr lang="en-GB" altLang="ja-JP" sz="2200" dirty="0">
                <a:solidFill>
                  <a:schemeClr val="bg2"/>
                </a:solidFill>
                <a:ea typeface="ＭＳ Ｐゴシック" pitchFamily="34" charset="-128"/>
              </a:rPr>
              <a:t>of language, intercultural and pedagogical </a:t>
            </a:r>
            <a:r>
              <a:rPr lang="en-GB" altLang="ja-JP" sz="2200" dirty="0" smtClean="0">
                <a:solidFill>
                  <a:schemeClr val="bg2"/>
                </a:solidFill>
                <a:ea typeface="ＭＳ Ｐゴシック" pitchFamily="34" charset="-128"/>
              </a:rPr>
              <a:t>skills</a:t>
            </a:r>
          </a:p>
          <a:p>
            <a:pPr>
              <a:buFont typeface="Wingdings" pitchFamily="2" charset="2"/>
              <a:buChar char="v"/>
            </a:pPr>
            <a:r>
              <a:rPr lang="en-GB" sz="2200" dirty="0">
                <a:solidFill>
                  <a:schemeClr val="bg2"/>
                </a:solidFill>
                <a:ea typeface="ＭＳ Ｐゴシック" pitchFamily="34" charset="-128"/>
              </a:rPr>
              <a:t> </a:t>
            </a:r>
            <a:r>
              <a:rPr lang="en-GB" sz="2200" dirty="0" smtClean="0">
                <a:solidFill>
                  <a:schemeClr val="bg2"/>
                </a:solidFill>
                <a:ea typeface="ＭＳ Ｐゴシック" pitchFamily="34" charset="-128"/>
              </a:rPr>
              <a:t>Is e</a:t>
            </a:r>
            <a:r>
              <a:rPr lang="en-US" sz="2200" dirty="0" err="1" smtClean="0">
                <a:solidFill>
                  <a:schemeClr val="bg2"/>
                </a:solidFill>
              </a:rPr>
              <a:t>nthusiastic</a:t>
            </a:r>
            <a:endParaRPr lang="nl-NL" sz="2200" dirty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50505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505050"/>
              </a:solidFill>
              <a:latin typeface="+mj-lt"/>
            </a:endParaRPr>
          </a:p>
        </p:txBody>
      </p:sp>
      <p:pic>
        <p:nvPicPr>
          <p:cNvPr id="5" name="Obrázek 4" descr="logo_imapct_bitmap72dpi_bez_slogan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6" name="Picture 2" descr="OPVK_MU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25863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692696" y="1484784"/>
            <a:ext cx="11881320" cy="80803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CEFR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84584" y="2204864"/>
            <a:ext cx="9828584" cy="424842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sz="2200" dirty="0" smtClean="0">
                <a:solidFill>
                  <a:schemeClr val="bg2"/>
                </a:solidFill>
              </a:rPr>
              <a:t>The Common European Framework of Reference for Languages (Council of Europe)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bg2"/>
                </a:solidFill>
              </a:rPr>
              <a:t> A European Union Council Resolution recommended using the CEFR to set up systems of validation of language ability (2001)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bg2"/>
                </a:solidFill>
              </a:rPr>
              <a:t> Framework of reference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bg2"/>
                </a:solidFill>
              </a:rPr>
              <a:t> It describes language ability from A1 (basic user) up to C2 (proficient user)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solidFill>
                  <a:schemeClr val="bg2"/>
                </a:solidFill>
              </a:rPr>
              <a:t> Can do statements: focusing on what a learner is able to do, not what a learner </a:t>
            </a:r>
            <a:r>
              <a:rPr lang="en-GB" sz="2200" dirty="0" smtClean="0">
                <a:solidFill>
                  <a:schemeClr val="bg2"/>
                </a:solidFill>
              </a:rPr>
              <a:t>does wrong</a:t>
            </a:r>
            <a:endParaRPr lang="en-US" sz="2200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v"/>
            </a:pPr>
            <a:endParaRPr lang="nl-NL" dirty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50505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505050"/>
              </a:solidFill>
              <a:latin typeface="+mj-lt"/>
            </a:endParaRPr>
          </a:p>
        </p:txBody>
      </p:sp>
      <p:pic>
        <p:nvPicPr>
          <p:cNvPr id="5" name="Obrázek 4" descr="logo_imapct_bitmap72dpi_bez_slogan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6" name="Picture 2" descr="OPVK_MU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65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692696" y="1484784"/>
            <a:ext cx="11881320" cy="80803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CEFR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84584" y="2420938"/>
            <a:ext cx="9828584" cy="424842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 Encourages reflection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Language Portfolio:</a:t>
            </a:r>
          </a:p>
          <a:p>
            <a:pPr lvl="8">
              <a:buFont typeface="Wingdings" pitchFamily="2" charset="2"/>
              <a:buChar char="v"/>
            </a:pP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Language passport</a:t>
            </a:r>
          </a:p>
          <a:p>
            <a:pPr lvl="8">
              <a:buFont typeface="Wingdings" pitchFamily="2" charset="2"/>
              <a:buChar char="v"/>
            </a:pPr>
            <a:r>
              <a:rPr lang="en-US" dirty="0" smtClean="0">
                <a:solidFill>
                  <a:schemeClr val="bg2"/>
                </a:solidFill>
              </a:rPr>
              <a:t> Language biography</a:t>
            </a:r>
          </a:p>
          <a:p>
            <a:pPr lvl="8">
              <a:buFont typeface="Wingdings" pitchFamily="2" charset="2"/>
              <a:buChar char="v"/>
            </a:pP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Language dossier</a:t>
            </a:r>
          </a:p>
          <a:p>
            <a:pPr marL="0" indent="0">
              <a:buNone/>
            </a:pPr>
            <a:endParaRPr lang="nl-NL" dirty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50505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505050"/>
              </a:solidFill>
              <a:latin typeface="+mj-lt"/>
            </a:endParaRPr>
          </a:p>
        </p:txBody>
      </p:sp>
      <p:pic>
        <p:nvPicPr>
          <p:cNvPr id="5" name="Obrázek 4" descr="logo_imapct_bitmap72dpi_bez_slogan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916505"/>
            <a:ext cx="1574180" cy="941495"/>
          </a:xfrm>
          <a:prstGeom prst="rect">
            <a:avLst/>
          </a:prstGeom>
        </p:spPr>
      </p:pic>
      <p:pic>
        <p:nvPicPr>
          <p:cNvPr id="6" name="Picture 2" descr="OPVK_MU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093296"/>
            <a:ext cx="3384376" cy="6473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16871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Powerpointsjabloon TC Engels">
  <a:themeElements>
    <a:clrScheme name="Title Design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9CEF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CBF6"/>
      </a:accent5>
      <a:accent6>
        <a:srgbClr val="B90000"/>
      </a:accent6>
      <a:hlink>
        <a:srgbClr val="000000"/>
      </a:hlink>
      <a:folHlink>
        <a:srgbClr val="772D6B"/>
      </a:folHlink>
    </a:clrScheme>
    <a:fontScheme name="Title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Desig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Powerpointsjabloon TC Engels">
  <a:themeElements>
    <a:clrScheme name="Title Design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9CEF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CBF6"/>
      </a:accent5>
      <a:accent6>
        <a:srgbClr val="B90000"/>
      </a:accent6>
      <a:hlink>
        <a:srgbClr val="000000"/>
      </a:hlink>
      <a:folHlink>
        <a:srgbClr val="772D6B"/>
      </a:folHlink>
    </a:clrScheme>
    <a:fontScheme name="Title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Desig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eak Design">
  <a:themeElements>
    <a:clrScheme name="Break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eak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reak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nd Design">
  <a:themeElements>
    <a:clrScheme name="End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d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d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Design">
  <a:themeElements>
    <a:clrScheme name="Title Design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9CEF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CBF6"/>
      </a:accent5>
      <a:accent6>
        <a:srgbClr val="B90000"/>
      </a:accent6>
      <a:hlink>
        <a:srgbClr val="000000"/>
      </a:hlink>
      <a:folHlink>
        <a:srgbClr val="772D6B"/>
      </a:folHlink>
    </a:clrScheme>
    <a:fontScheme name="Title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Desig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Title Design">
  <a:themeElements>
    <a:clrScheme name="Title Design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9CEF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CBF6"/>
      </a:accent5>
      <a:accent6>
        <a:srgbClr val="B90000"/>
      </a:accent6>
      <a:hlink>
        <a:srgbClr val="000000"/>
      </a:hlink>
      <a:folHlink>
        <a:srgbClr val="772D6B"/>
      </a:folHlink>
    </a:clrScheme>
    <a:fontScheme name="Title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Desig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Powerpointsjabloon TC Engels</Template>
  <TotalTime>353</TotalTime>
  <Words>2389</Words>
  <Application>Microsoft Office PowerPoint</Application>
  <PresentationFormat>Předvádění na obrazovce (4:3)</PresentationFormat>
  <Paragraphs>403</Paragraphs>
  <Slides>58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10</vt:i4>
      </vt:variant>
      <vt:variant>
        <vt:lpstr>Nadpisy snímků</vt:lpstr>
      </vt:variant>
      <vt:variant>
        <vt:i4>58</vt:i4>
      </vt:variant>
    </vt:vector>
  </HeadingPairs>
  <TitlesOfParts>
    <vt:vector size="68" baseType="lpstr">
      <vt:lpstr>Powerpointsjabloon TC Engels</vt:lpstr>
      <vt:lpstr>Break Design</vt:lpstr>
      <vt:lpstr>End Design</vt:lpstr>
      <vt:lpstr>Title Design</vt:lpstr>
      <vt:lpstr>Default Design</vt:lpstr>
      <vt:lpstr>1_Default Design</vt:lpstr>
      <vt:lpstr>2_Default Design</vt:lpstr>
      <vt:lpstr>Stream</vt:lpstr>
      <vt:lpstr>1_Title Design</vt:lpstr>
      <vt:lpstr>1_Powerpointsjabloon TC Engels</vt:lpstr>
      <vt:lpstr> So, how’s your English?</vt:lpstr>
      <vt:lpstr>Contents</vt:lpstr>
      <vt:lpstr>Section 1</vt:lpstr>
      <vt:lpstr>University of Groningen</vt:lpstr>
      <vt:lpstr>English in Int’l University</vt:lpstr>
      <vt:lpstr>A Good Lecturer</vt:lpstr>
      <vt:lpstr>A Good Lecturer 2</vt:lpstr>
      <vt:lpstr>CEFR</vt:lpstr>
      <vt:lpstr>CEFR</vt:lpstr>
      <vt:lpstr>DIALANG</vt:lpstr>
      <vt:lpstr>DIALANG: First Screen </vt:lpstr>
      <vt:lpstr>DIALANG</vt:lpstr>
      <vt:lpstr>DIALANG: Reflection</vt:lpstr>
      <vt:lpstr>What we’ve experienced</vt:lpstr>
      <vt:lpstr>How do you do and how do you do your wife?</vt:lpstr>
      <vt:lpstr>  When was the removal of Mr. Jansen to London?</vt:lpstr>
      <vt:lpstr>   How well, having that said, the meeting is not for nothing</vt:lpstr>
      <vt:lpstr>I am the first woman state secretary for the inside and I am having my first period.</vt:lpstr>
      <vt:lpstr>He had it not standing in his diarrhoea</vt:lpstr>
      <vt:lpstr>Circumlocution</vt:lpstr>
      <vt:lpstr>“MTV” v Formal English</vt:lpstr>
      <vt:lpstr>CEFR Criteria 1 - Range</vt:lpstr>
      <vt:lpstr>Informal to formal</vt:lpstr>
      <vt:lpstr>CEFR Criteria 2 - Coherence</vt:lpstr>
      <vt:lpstr>Transition language</vt:lpstr>
      <vt:lpstr>“Czechlish” and its solution!</vt:lpstr>
      <vt:lpstr>“Czechlish” and its solution!</vt:lpstr>
      <vt:lpstr>Self-check Error List</vt:lpstr>
      <vt:lpstr>Section 2</vt:lpstr>
      <vt:lpstr>The weather was terrible ever since we arrived last Friday.</vt:lpstr>
      <vt:lpstr>Do you mind telling me how old are you</vt:lpstr>
      <vt:lpstr>Im very fond for cats, but unfortunately Im allergic for them.</vt:lpstr>
      <vt:lpstr>Simon Brown a specialist in contemporary music was interviewed on the radio recently.</vt:lpstr>
      <vt:lpstr>When your on a plane, its important not to drink to much coffee.</vt:lpstr>
      <vt:lpstr>I’ve had a cold for three weeks now and I can’t get rid of it.</vt:lpstr>
      <vt:lpstr>As a child I would have a good memory but as I’m getting older it’s getting worse.</vt:lpstr>
      <vt:lpstr>I’ll never forget to see the eclipse of the sun last year.</vt:lpstr>
      <vt:lpstr>I don’t have time to meet you today, but tomorrow is fine.</vt:lpstr>
      <vt:lpstr>I’ve watched television  since I’ve come home from work this evening.</vt:lpstr>
      <vt:lpstr>Try to be more careful! Thats the third time youv’e broken a cup.</vt:lpstr>
      <vt:lpstr>I was wondering why was he always late for work.</vt:lpstr>
      <vt:lpstr>If you aren’t very good at running, why don’t you concentrate on cycling instead?</vt:lpstr>
      <vt:lpstr>All I want in life is a good health the happiness and a little money.</vt:lpstr>
      <vt:lpstr>If I were you, go to the doctor immediately – that cut looks very deep.</vt:lpstr>
      <vt:lpstr>If she hadn’t slept in she wouldn’t have missed her flight</vt:lpstr>
      <vt:lpstr>Centuries ago, people would think the world was flat.</vt:lpstr>
      <vt:lpstr>My parents wouldn’t let me go to piano lessons, so I teached myself</vt:lpstr>
      <vt:lpstr>Why are you returning the milk to the shop? Do you think it’s off?</vt:lpstr>
      <vt:lpstr>He’s been trying to break the world record four times but he’s always failing.</vt:lpstr>
      <vt:lpstr> What do lecturers think is a good lesson?  </vt:lpstr>
      <vt:lpstr> What do students think is a good lesson?  </vt:lpstr>
      <vt:lpstr>A “real life” situation</vt:lpstr>
      <vt:lpstr>Section 3</vt:lpstr>
      <vt:lpstr>Peer feedback: an introduction</vt:lpstr>
      <vt:lpstr>Objectives for peer feedback</vt:lpstr>
      <vt:lpstr>… and now, it’s your turn!</vt:lpstr>
      <vt:lpstr>Where do you go from here?</vt:lpstr>
      <vt:lpstr>  References  </vt:lpstr>
    </vt:vector>
  </TitlesOfParts>
  <Company>University of Groningen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So, how’s your English?</dc:title>
  <dc:creator>M.L. Grollman</dc:creator>
  <cp:keywords>Version 2.1</cp:keywords>
  <cp:lastModifiedBy>Matyasova</cp:lastModifiedBy>
  <cp:revision>45</cp:revision>
  <dcterms:created xsi:type="dcterms:W3CDTF">2013-02-19T15:18:53Z</dcterms:created>
  <dcterms:modified xsi:type="dcterms:W3CDTF">2013-03-21T13:28:35Z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ype">
    <vt:lpwstr>RUG</vt:lpwstr>
  </property>
  <property fmtid="{D5CDD505-2E9C-101B-9397-08002B2CF9AE}" pid="3" name="Language">
    <vt:lpwstr>UK</vt:lpwstr>
  </property>
  <property fmtid="{D5CDD505-2E9C-101B-9397-08002B2CF9AE}" pid="4" name="cboLanguage">
    <vt:lpwstr>English</vt:lpwstr>
  </property>
  <property fmtid="{D5CDD505-2E9C-101B-9397-08002B2CF9AE}" pid="5" name="cboFaculty">
    <vt:lpwstr>language centre</vt:lpwstr>
  </property>
  <property fmtid="{D5CDD505-2E9C-101B-9397-08002B2CF9AE}" pid="6" name="txtDepartment">
    <vt:lpwstr/>
  </property>
  <property fmtid="{D5CDD505-2E9C-101B-9397-08002B2CF9AE}" pid="7" name="txtDate">
    <vt:lpwstr>14.12.2009</vt:lpwstr>
  </property>
  <property fmtid="{D5CDD505-2E9C-101B-9397-08002B2CF9AE}" pid="8" name="bannerImage">
    <vt:lpwstr>Y:\Staff\let\TCsecretariaat\Foto's\Talencentrum_corpimage_PPT.JPG</vt:lpwstr>
  </property>
  <property fmtid="{D5CDD505-2E9C-101B-9397-08002B2CF9AE}" pid="9" name="Transparency">
    <vt:lpwstr>0</vt:lpwstr>
  </property>
</Properties>
</file>