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76" r:id="rId3"/>
    <p:sldId id="278" r:id="rId4"/>
    <p:sldId id="281" r:id="rId5"/>
    <p:sldId id="282" r:id="rId6"/>
    <p:sldId id="283" r:id="rId7"/>
    <p:sldId id="284" r:id="rId8"/>
    <p:sldId id="285" r:id="rId9"/>
    <p:sldId id="286" r:id="rId10"/>
    <p:sldId id="312" r:id="rId11"/>
    <p:sldId id="287" r:id="rId12"/>
    <p:sldId id="279" r:id="rId13"/>
    <p:sldId id="288" r:id="rId14"/>
    <p:sldId id="290" r:id="rId15"/>
    <p:sldId id="289" r:id="rId16"/>
    <p:sldId id="291" r:id="rId17"/>
    <p:sldId id="292" r:id="rId18"/>
    <p:sldId id="293" r:id="rId19"/>
    <p:sldId id="280" r:id="rId20"/>
    <p:sldId id="296" r:id="rId21"/>
    <p:sldId id="298" r:id="rId22"/>
    <p:sldId id="297" r:id="rId23"/>
    <p:sldId id="299" r:id="rId24"/>
    <p:sldId id="277" r:id="rId25"/>
    <p:sldId id="300" r:id="rId26"/>
    <p:sldId id="301" r:id="rId27"/>
    <p:sldId id="304" r:id="rId28"/>
    <p:sldId id="305" r:id="rId29"/>
    <p:sldId id="302" r:id="rId30"/>
    <p:sldId id="306" r:id="rId31"/>
    <p:sldId id="307" r:id="rId32"/>
    <p:sldId id="309" r:id="rId33"/>
    <p:sldId id="310" r:id="rId34"/>
    <p:sldId id="31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ECD892-A8F7-4E0D-AA27-B9CB20665680}" type="datetimeFigureOut">
              <a:rPr lang="en-GB" smtClean="0"/>
              <a:t>07/04/2014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122BB8-89A7-411F-B9E2-C7B4E46AE2B2}" type="slidenum">
              <a:rPr lang="en-GB" smtClean="0"/>
              <a:t>‹#›</a:t>
            </a:fld>
            <a:endParaRPr lang="en-GB"/>
          </a:p>
        </p:txBody>
      </p:sp>
    </p:spTree>
    <p:extLst>
      <p:ext uri="{BB962C8B-B14F-4D97-AF65-F5344CB8AC3E}">
        <p14:creationId xmlns:p14="http://schemas.microsoft.com/office/powerpoint/2010/main" val="1309311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FA803FB-0F02-4C2B-8975-E4523AA23108}" type="datetimeFigureOut">
              <a:rPr lang="en-GB" smtClean="0"/>
              <a:t>07/04/2014</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D422FB97-A938-482B-9419-CF1B749ADBE1}"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A803FB-0F02-4C2B-8975-E4523AA23108}" type="datetimeFigureOut">
              <a:rPr lang="en-GB" smtClean="0"/>
              <a:t>07/04/2014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22FB97-A938-482B-9419-CF1B749ADBE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A803FB-0F02-4C2B-8975-E4523AA23108}" type="datetimeFigureOut">
              <a:rPr lang="en-GB" smtClean="0"/>
              <a:t>07/04/2014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22FB97-A938-482B-9419-CF1B749ADBE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A803FB-0F02-4C2B-8975-E4523AA23108}" type="datetimeFigureOut">
              <a:rPr lang="en-GB" smtClean="0"/>
              <a:t>07/04/2014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22FB97-A938-482B-9419-CF1B749ADBE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FA803FB-0F02-4C2B-8975-E4523AA23108}" type="datetimeFigureOut">
              <a:rPr lang="en-GB" smtClean="0"/>
              <a:t>07/04/2014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22FB97-A938-482B-9419-CF1B749ADBE1}"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A803FB-0F02-4C2B-8975-E4523AA23108}" type="datetimeFigureOut">
              <a:rPr lang="en-GB" smtClean="0"/>
              <a:t>07/04/2014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22FB97-A938-482B-9419-CF1B749ADBE1}"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FA803FB-0F02-4C2B-8975-E4523AA23108}" type="datetimeFigureOut">
              <a:rPr lang="en-GB" smtClean="0"/>
              <a:t>07/04/2014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422FB97-A938-482B-9419-CF1B749ADBE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FA803FB-0F02-4C2B-8975-E4523AA23108}" type="datetimeFigureOut">
              <a:rPr lang="en-GB" smtClean="0"/>
              <a:t>07/04/2014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422FB97-A938-482B-9419-CF1B749ADBE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A803FB-0F02-4C2B-8975-E4523AA23108}" type="datetimeFigureOut">
              <a:rPr lang="en-GB" smtClean="0"/>
              <a:t>07/04/2014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422FB97-A938-482B-9419-CF1B749ADBE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A803FB-0F02-4C2B-8975-E4523AA23108}" type="datetimeFigureOut">
              <a:rPr lang="en-GB" smtClean="0"/>
              <a:t>07/04/2014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22FB97-A938-482B-9419-CF1B749ADBE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FA803FB-0F02-4C2B-8975-E4523AA23108}" type="datetimeFigureOut">
              <a:rPr lang="en-GB" smtClean="0"/>
              <a:t>07/04/2014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D422FB97-A938-482B-9419-CF1B749ADBE1}"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FA803FB-0F02-4C2B-8975-E4523AA23108}" type="datetimeFigureOut">
              <a:rPr lang="en-GB" smtClean="0"/>
              <a:t>07/04/2014</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422FB97-A938-482B-9419-CF1B749ADBE1}"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ksmansfield@hotmail.com"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antlab.sci.waseda.ac.jp/software.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elc.polyu.edu.hk/cill/eap/" TargetMode="External"/><Relationship Id="rId2" Type="http://schemas.openxmlformats.org/officeDocument/2006/relationships/hyperlink" Target="http://www.prepareforsuccess.org.uk/" TargetMode="External"/><Relationship Id="rId1" Type="http://schemas.openxmlformats.org/officeDocument/2006/relationships/slideLayout" Target="../slideLayouts/slideLayout2.xml"/><Relationship Id="rId6" Type="http://schemas.openxmlformats.org/officeDocument/2006/relationships/hyperlink" Target="http://aeo.sllf.qmul.ac.uk/" TargetMode="External"/><Relationship Id="rId5" Type="http://schemas.openxmlformats.org/officeDocument/2006/relationships/hyperlink" Target="http://www.bristol.ac.uk/arts/exercises/grammar/grammar_tutorial/page_41.htm" TargetMode="External"/><Relationship Id="rId4" Type="http://schemas.openxmlformats.org/officeDocument/2006/relationships/hyperlink" Target="http://www.uefap.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uefap.com/vocab/exercise/exercise.htm" TargetMode="External"/><Relationship Id="rId2" Type="http://schemas.openxmlformats.org/officeDocument/2006/relationships/hyperlink" Target="http://www.englishvocabularyexercises.com/AWL/index.htm" TargetMode="External"/><Relationship Id="rId1" Type="http://schemas.openxmlformats.org/officeDocument/2006/relationships/slideLayout" Target="../slideLayouts/slideLayout2.xml"/><Relationship Id="rId4" Type="http://schemas.openxmlformats.org/officeDocument/2006/relationships/hyperlink" Target="http://www.nottingham.ac.uk/alzsh3/acvocab/"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ww.phrasebank.manchester.ac.uk/" TargetMode="External"/><Relationship Id="rId2" Type="http://schemas.openxmlformats.org/officeDocument/2006/relationships/hyperlink" Target="http://www.nottingham.ac.uk/alzsh3/acvocab/awlhighlighter.ht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ordtree.coventry.ac.uk/?BAWE" TargetMode="External"/><Relationship Id="rId2" Type="http://schemas.openxmlformats.org/officeDocument/2006/relationships/hyperlink" Target="http://corpus.byu.edu/bnc/"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libweb.anglia.ac.uk/referencing/harvard.htm" TargetMode="External"/><Relationship Id="rId2" Type="http://schemas.openxmlformats.org/officeDocument/2006/relationships/hyperlink" Target="http://www2.elc.polyu.edu.hk/CILL/errordetector.ht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smtClean="0"/>
              <a:t>Writing Skills for Academic Purposes </a:t>
            </a:r>
            <a:endParaRPr lang="en-GB" dirty="0"/>
          </a:p>
        </p:txBody>
      </p:sp>
      <p:sp>
        <p:nvSpPr>
          <p:cNvPr id="3" name="Subtitle 2"/>
          <p:cNvSpPr>
            <a:spLocks noGrp="1"/>
          </p:cNvSpPr>
          <p:nvPr>
            <p:ph type="subTitle" idx="1"/>
          </p:nvPr>
        </p:nvSpPr>
        <p:spPr>
          <a:xfrm>
            <a:off x="533400" y="3501008"/>
            <a:ext cx="7854696" cy="3024336"/>
          </a:xfrm>
        </p:spPr>
        <p:txBody>
          <a:bodyPr>
            <a:normAutofit/>
          </a:bodyPr>
          <a:lstStyle/>
          <a:p>
            <a:pPr algn="ctr"/>
            <a:r>
              <a:rPr lang="en-GB" dirty="0" smtClean="0"/>
              <a:t>Thursday 3</a:t>
            </a:r>
            <a:r>
              <a:rPr lang="en-GB" baseline="30000" dirty="0" smtClean="0"/>
              <a:t>rd</a:t>
            </a:r>
            <a:r>
              <a:rPr lang="en-GB" dirty="0" smtClean="0"/>
              <a:t> April 2014 </a:t>
            </a:r>
          </a:p>
          <a:p>
            <a:pPr algn="ctr"/>
            <a:endParaRPr lang="en-GB" dirty="0" smtClean="0"/>
          </a:p>
          <a:p>
            <a:pPr algn="ctr"/>
            <a:endParaRPr lang="en-GB" dirty="0"/>
          </a:p>
          <a:p>
            <a:pPr algn="ctr"/>
            <a:endParaRPr lang="en-GB" dirty="0" smtClean="0"/>
          </a:p>
          <a:p>
            <a:pPr algn="ctr"/>
            <a:r>
              <a:rPr lang="en-GB" dirty="0" smtClean="0"/>
              <a:t>Katie Mansfield  </a:t>
            </a:r>
          </a:p>
          <a:p>
            <a:pPr algn="ctr"/>
            <a:r>
              <a:rPr lang="en-GB" dirty="0" smtClean="0">
                <a:hlinkClick r:id="rId2"/>
              </a:rPr>
              <a:t>ksmansfield@hotmail.com</a:t>
            </a:r>
            <a:r>
              <a:rPr lang="en-GB" dirty="0" smtClean="0"/>
              <a:t> </a:t>
            </a:r>
            <a:endParaRPr lang="en-GB" dirty="0"/>
          </a:p>
        </p:txBody>
      </p:sp>
      <p:pic>
        <p:nvPicPr>
          <p:cNvPr id="4" name="Obráze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004048" cy="957058"/>
          </a:xfrm>
          <a:prstGeom prst="rect">
            <a:avLst/>
          </a:prstGeom>
        </p:spPr>
      </p:pic>
      <p:pic>
        <p:nvPicPr>
          <p:cNvPr id="5" name="Obrázek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33942" y="0"/>
            <a:ext cx="2200930" cy="1340768"/>
          </a:xfrm>
          <a:prstGeom prst="rect">
            <a:avLst/>
          </a:prstGeom>
        </p:spPr>
      </p:pic>
    </p:spTree>
    <p:extLst>
      <p:ext uri="{BB962C8B-B14F-4D97-AF65-F5344CB8AC3E}">
        <p14:creationId xmlns:p14="http://schemas.microsoft.com/office/powerpoint/2010/main" val="33618222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value of a university education </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a:t>The </a:t>
            </a:r>
            <a:r>
              <a:rPr lang="en-GB" u="sng" dirty="0"/>
              <a:t>role</a:t>
            </a:r>
            <a:r>
              <a:rPr lang="en-GB" dirty="0"/>
              <a:t> of </a:t>
            </a:r>
            <a:r>
              <a:rPr lang="en-GB" dirty="0">
                <a:solidFill>
                  <a:srgbClr val="FF0000"/>
                </a:solidFill>
              </a:rPr>
              <a:t>universities</a:t>
            </a:r>
            <a:r>
              <a:rPr lang="en-GB" dirty="0"/>
              <a:t> in </a:t>
            </a:r>
            <a:r>
              <a:rPr lang="en-GB" u="sng" dirty="0"/>
              <a:t>turning</a:t>
            </a:r>
            <a:r>
              <a:rPr lang="en-GB" dirty="0"/>
              <a:t> </a:t>
            </a:r>
            <a:r>
              <a:rPr lang="en-GB" dirty="0">
                <a:solidFill>
                  <a:srgbClr val="FF0000"/>
                </a:solidFill>
              </a:rPr>
              <a:t>undergraduates</a:t>
            </a:r>
            <a:r>
              <a:rPr lang="en-GB" dirty="0"/>
              <a:t> </a:t>
            </a:r>
            <a:r>
              <a:rPr lang="en-GB" u="sng" dirty="0"/>
              <a:t>into</a:t>
            </a:r>
            <a:r>
              <a:rPr lang="en-GB" dirty="0"/>
              <a:t> </a:t>
            </a:r>
            <a:r>
              <a:rPr lang="en-GB" dirty="0">
                <a:solidFill>
                  <a:srgbClr val="FF0000"/>
                </a:solidFill>
              </a:rPr>
              <a:t>critical thinkers </a:t>
            </a:r>
            <a:r>
              <a:rPr lang="en-GB" dirty="0"/>
              <a:t>is being </a:t>
            </a:r>
            <a:r>
              <a:rPr lang="en-GB" u="sng" dirty="0" smtClean="0"/>
              <a:t>undermined</a:t>
            </a:r>
            <a:r>
              <a:rPr lang="en-GB" dirty="0" smtClean="0"/>
              <a:t> </a:t>
            </a:r>
            <a:r>
              <a:rPr lang="en-GB" dirty="0"/>
              <a:t>by </a:t>
            </a:r>
            <a:r>
              <a:rPr lang="en-GB" dirty="0" err="1">
                <a:solidFill>
                  <a:srgbClr val="FF0000"/>
                </a:solidFill>
              </a:rPr>
              <a:t>marketisation</a:t>
            </a:r>
            <a:r>
              <a:rPr lang="en-GB" dirty="0"/>
              <a:t>, </a:t>
            </a:r>
            <a:r>
              <a:rPr lang="en-GB" dirty="0">
                <a:solidFill>
                  <a:srgbClr val="FF0000"/>
                </a:solidFill>
              </a:rPr>
              <a:t>academics</a:t>
            </a:r>
            <a:r>
              <a:rPr lang="en-GB" dirty="0"/>
              <a:t> have </a:t>
            </a:r>
            <a:r>
              <a:rPr lang="en-GB" u="sng" dirty="0"/>
              <a:t>warned</a:t>
            </a:r>
            <a:r>
              <a:rPr lang="en-GB" dirty="0"/>
              <a:t>. </a:t>
            </a:r>
            <a:r>
              <a:rPr lang="en-GB" dirty="0">
                <a:solidFill>
                  <a:srgbClr val="FF0000"/>
                </a:solidFill>
              </a:rPr>
              <a:t>Intellectual development </a:t>
            </a:r>
            <a:r>
              <a:rPr lang="en-GB" dirty="0"/>
              <a:t>is still </a:t>
            </a:r>
            <a:r>
              <a:rPr lang="en-GB" u="sng" dirty="0" smtClean="0"/>
              <a:t>a priority </a:t>
            </a:r>
            <a:r>
              <a:rPr lang="en-GB" dirty="0" smtClean="0"/>
              <a:t>of </a:t>
            </a:r>
            <a:r>
              <a:rPr lang="en-GB" dirty="0"/>
              <a:t>the </a:t>
            </a:r>
            <a:r>
              <a:rPr lang="en-GB" dirty="0">
                <a:solidFill>
                  <a:srgbClr val="FF0000"/>
                </a:solidFill>
              </a:rPr>
              <a:t>elite universities</a:t>
            </a:r>
            <a:r>
              <a:rPr lang="en-GB" dirty="0"/>
              <a:t>, says </a:t>
            </a:r>
            <a:r>
              <a:rPr lang="en-GB" dirty="0">
                <a:solidFill>
                  <a:srgbClr val="FF0000"/>
                </a:solidFill>
              </a:rPr>
              <a:t>the paper </a:t>
            </a:r>
            <a:r>
              <a:rPr lang="en-GB" dirty="0"/>
              <a:t>in the </a:t>
            </a:r>
            <a:r>
              <a:rPr lang="en-GB" dirty="0">
                <a:solidFill>
                  <a:srgbClr val="FF0000"/>
                </a:solidFill>
              </a:rPr>
              <a:t>journal Teaching in Higher Education</a:t>
            </a:r>
            <a:r>
              <a:rPr lang="en-GB" dirty="0"/>
              <a:t>. However, new </a:t>
            </a:r>
            <a:r>
              <a:rPr lang="en-GB" dirty="0">
                <a:solidFill>
                  <a:srgbClr val="FF0000"/>
                </a:solidFill>
              </a:rPr>
              <a:t>universities</a:t>
            </a:r>
            <a:r>
              <a:rPr lang="en-GB" dirty="0"/>
              <a:t>' </a:t>
            </a:r>
            <a:r>
              <a:rPr lang="en-GB" u="sng" dirty="0"/>
              <a:t>links</a:t>
            </a:r>
            <a:r>
              <a:rPr lang="en-GB" dirty="0"/>
              <a:t> to </a:t>
            </a:r>
            <a:r>
              <a:rPr lang="en-GB" u="sng" dirty="0"/>
              <a:t>business</a:t>
            </a:r>
            <a:r>
              <a:rPr lang="en-GB" dirty="0"/>
              <a:t> via </a:t>
            </a:r>
            <a:r>
              <a:rPr lang="en-GB" dirty="0">
                <a:solidFill>
                  <a:srgbClr val="FF0000"/>
                </a:solidFill>
              </a:rPr>
              <a:t>vocational courses </a:t>
            </a:r>
            <a:r>
              <a:rPr lang="en-GB" dirty="0"/>
              <a:t>and </a:t>
            </a:r>
            <a:r>
              <a:rPr lang="en-GB" dirty="0">
                <a:solidFill>
                  <a:srgbClr val="FF0000"/>
                </a:solidFill>
              </a:rPr>
              <a:t>industry placements </a:t>
            </a:r>
            <a:r>
              <a:rPr lang="en-GB" dirty="0"/>
              <a:t>make them more likely </a:t>
            </a:r>
            <a:r>
              <a:rPr lang="en-GB" u="sng" dirty="0"/>
              <a:t>to frame </a:t>
            </a:r>
            <a:r>
              <a:rPr lang="en-GB" dirty="0">
                <a:solidFill>
                  <a:srgbClr val="FF0000"/>
                </a:solidFill>
              </a:rPr>
              <a:t>pedagogy</a:t>
            </a:r>
            <a:r>
              <a:rPr lang="en-GB" dirty="0"/>
              <a:t> purely in </a:t>
            </a:r>
            <a:r>
              <a:rPr lang="en-GB" u="sng" dirty="0"/>
              <a:t>business terms</a:t>
            </a:r>
            <a:r>
              <a:rPr lang="en-GB" dirty="0"/>
              <a:t>, it adds. </a:t>
            </a:r>
          </a:p>
          <a:p>
            <a:pPr marL="0" indent="0">
              <a:buNone/>
            </a:pPr>
            <a:endParaRPr lang="en-GB" dirty="0" smtClean="0"/>
          </a:p>
          <a:p>
            <a:pPr marL="0" indent="0">
              <a:buNone/>
            </a:pPr>
            <a:r>
              <a:rPr lang="en-GB" dirty="0" smtClean="0"/>
              <a:t>Underlined = abstract (academic) </a:t>
            </a:r>
          </a:p>
          <a:p>
            <a:pPr marL="0" indent="0">
              <a:buNone/>
            </a:pPr>
            <a:r>
              <a:rPr lang="en-GB" dirty="0" smtClean="0"/>
              <a:t>Red = technical (field specific) </a:t>
            </a:r>
            <a:endParaRPr lang="en-GB" dirty="0"/>
          </a:p>
        </p:txBody>
      </p:sp>
    </p:spTree>
    <p:extLst>
      <p:ext uri="{BB962C8B-B14F-4D97-AF65-F5344CB8AC3E}">
        <p14:creationId xmlns:p14="http://schemas.microsoft.com/office/powerpoint/2010/main" val="5885110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Focus on Vocabulary (iv)</a:t>
            </a:r>
            <a:endParaRPr lang="en-GB" dirty="0"/>
          </a:p>
        </p:txBody>
      </p:sp>
      <p:sp>
        <p:nvSpPr>
          <p:cNvPr id="3" name="Content Placeholder 2"/>
          <p:cNvSpPr>
            <a:spLocks noGrp="1"/>
          </p:cNvSpPr>
          <p:nvPr>
            <p:ph idx="1"/>
          </p:nvPr>
        </p:nvSpPr>
        <p:spPr/>
        <p:txBody>
          <a:bodyPr/>
          <a:lstStyle/>
          <a:p>
            <a:pPr marL="0" indent="0">
              <a:buNone/>
            </a:pPr>
            <a:r>
              <a:rPr lang="en-GB" b="1" dirty="0"/>
              <a:t>Discuss with a partner. </a:t>
            </a:r>
            <a:endParaRPr lang="en-GB" dirty="0"/>
          </a:p>
          <a:p>
            <a:pPr marL="0" indent="0">
              <a:buNone/>
            </a:pPr>
            <a:r>
              <a:rPr lang="en-GB" dirty="0"/>
              <a:t>Think about the course of study your students undertake at university.  </a:t>
            </a:r>
          </a:p>
          <a:p>
            <a:pPr lvl="0"/>
            <a:r>
              <a:rPr lang="en-GB" dirty="0"/>
              <a:t>Do you think they will have more difficult with technical or abstract vocabulary? </a:t>
            </a:r>
          </a:p>
          <a:p>
            <a:pPr lvl="0"/>
            <a:r>
              <a:rPr lang="en-GB" dirty="0"/>
              <a:t>Do the resources you use focus more on one kind of academic vocabulary? </a:t>
            </a:r>
          </a:p>
          <a:p>
            <a:pPr lvl="0"/>
            <a:r>
              <a:rPr lang="en-GB" dirty="0"/>
              <a:t>How can you, as their teacher, make the students consciously aware of the technical vocabulary used in their discipline? </a:t>
            </a:r>
          </a:p>
          <a:p>
            <a:endParaRPr lang="en-GB" dirty="0"/>
          </a:p>
        </p:txBody>
      </p:sp>
    </p:spTree>
    <p:extLst>
      <p:ext uri="{BB962C8B-B14F-4D97-AF65-F5344CB8AC3E}">
        <p14:creationId xmlns:p14="http://schemas.microsoft.com/office/powerpoint/2010/main" val="17060528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716800"/>
          </a:xfrm>
        </p:spPr>
        <p:txBody>
          <a:bodyPr>
            <a:normAutofit fontScale="90000"/>
          </a:bodyPr>
          <a:lstStyle/>
          <a:p>
            <a:pPr lvl="0"/>
            <a:r>
              <a:rPr lang="en-GB" dirty="0"/>
              <a:t>2</a:t>
            </a:r>
            <a:r>
              <a:rPr lang="en-GB" dirty="0" smtClean="0"/>
              <a:t>.</a:t>
            </a:r>
            <a:r>
              <a:rPr lang="en-GB" dirty="0"/>
              <a:t> The key differences between written &amp; spoken English </a:t>
            </a:r>
            <a:r>
              <a:rPr lang="en-GB" dirty="0" smtClean="0"/>
              <a:t>(</a:t>
            </a:r>
            <a:r>
              <a:rPr lang="en-GB" dirty="0" err="1" smtClean="0"/>
              <a:t>i</a:t>
            </a:r>
            <a:r>
              <a:rPr lang="en-GB" dirty="0" smtClean="0"/>
              <a:t>)</a:t>
            </a:r>
            <a:r>
              <a:rPr lang="en-GB" dirty="0"/>
              <a:t/>
            </a:r>
            <a:br>
              <a:rPr lang="en-GB" dirty="0"/>
            </a:br>
            <a:endParaRPr lang="en-GB" dirty="0"/>
          </a:p>
        </p:txBody>
      </p:sp>
      <p:sp>
        <p:nvSpPr>
          <p:cNvPr id="3" name="Content Placeholder 2"/>
          <p:cNvSpPr>
            <a:spLocks noGrp="1"/>
          </p:cNvSpPr>
          <p:nvPr>
            <p:ph idx="1"/>
          </p:nvPr>
        </p:nvSpPr>
        <p:spPr/>
        <p:txBody>
          <a:bodyPr/>
          <a:lstStyle/>
          <a:p>
            <a:pPr marL="0" indent="0">
              <a:buNone/>
            </a:pPr>
            <a:r>
              <a:rPr lang="en-GB" b="1" dirty="0"/>
              <a:t>Before we begin, discuss the following: </a:t>
            </a:r>
            <a:endParaRPr lang="en-GB" dirty="0"/>
          </a:p>
          <a:p>
            <a:pPr lvl="0"/>
            <a:r>
              <a:rPr lang="en-GB" dirty="0"/>
              <a:t>What do you consider the key differences between written and spoken English? </a:t>
            </a:r>
          </a:p>
          <a:p>
            <a:pPr lvl="0"/>
            <a:r>
              <a:rPr lang="en-GB" dirty="0"/>
              <a:t>Do you make your students aware of the differences? If yes, how? </a:t>
            </a:r>
          </a:p>
          <a:p>
            <a:pPr lvl="0"/>
            <a:r>
              <a:rPr lang="en-GB" dirty="0"/>
              <a:t>Do you think your students have more access to written or spoken English? Does this affect the way they write? </a:t>
            </a:r>
          </a:p>
          <a:p>
            <a:endParaRPr lang="en-GB" dirty="0"/>
          </a:p>
        </p:txBody>
      </p:sp>
    </p:spTree>
    <p:extLst>
      <p:ext uri="{BB962C8B-B14F-4D97-AF65-F5344CB8AC3E}">
        <p14:creationId xmlns:p14="http://schemas.microsoft.com/office/powerpoint/2010/main" val="13705608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860816"/>
          </a:xfrm>
        </p:spPr>
        <p:txBody>
          <a:bodyPr>
            <a:normAutofit fontScale="90000"/>
          </a:bodyPr>
          <a:lstStyle/>
          <a:p>
            <a:r>
              <a:rPr lang="en-GB" dirty="0" smtClean="0"/>
              <a:t>2. The </a:t>
            </a:r>
            <a:r>
              <a:rPr lang="en-GB" dirty="0"/>
              <a:t>key differences between written &amp; spoken English </a:t>
            </a:r>
            <a:r>
              <a:rPr lang="en-GB" dirty="0" smtClean="0"/>
              <a:t>(ii)</a:t>
            </a:r>
            <a:r>
              <a:rPr lang="en-GB" dirty="0"/>
              <a:t/>
            </a:r>
            <a:br>
              <a:rPr lang="en-GB" dirty="0"/>
            </a:br>
            <a:endParaRPr lang="en-GB" dirty="0"/>
          </a:p>
        </p:txBody>
      </p:sp>
      <p:sp>
        <p:nvSpPr>
          <p:cNvPr id="3" name="Content Placeholder 2"/>
          <p:cNvSpPr>
            <a:spLocks noGrp="1"/>
          </p:cNvSpPr>
          <p:nvPr>
            <p:ph idx="1"/>
          </p:nvPr>
        </p:nvSpPr>
        <p:spPr>
          <a:xfrm>
            <a:off x="457200" y="2204864"/>
            <a:ext cx="8229600" cy="4119736"/>
          </a:xfrm>
        </p:spPr>
        <p:txBody>
          <a:bodyPr>
            <a:normAutofit fontScale="77500" lnSpcReduction="20000"/>
          </a:bodyPr>
          <a:lstStyle/>
          <a:p>
            <a:pPr marL="0" indent="0">
              <a:buNone/>
            </a:pPr>
            <a:r>
              <a:rPr lang="en-GB" b="1" dirty="0"/>
              <a:t>Common classroom issues (due to written vs spoken English differences) </a:t>
            </a:r>
            <a:endParaRPr lang="en-GB" dirty="0"/>
          </a:p>
          <a:p>
            <a:pPr marL="0" indent="0">
              <a:buNone/>
            </a:pPr>
            <a:r>
              <a:rPr lang="en-GB" b="1" dirty="0"/>
              <a:t>The following problems are common in UK HE classrooms: </a:t>
            </a:r>
            <a:endParaRPr lang="en-GB" b="1" dirty="0" smtClean="0"/>
          </a:p>
          <a:p>
            <a:pPr marL="0" indent="0">
              <a:buNone/>
            </a:pPr>
            <a:endParaRPr lang="en-GB" dirty="0"/>
          </a:p>
          <a:p>
            <a:pPr marL="514350" lvl="0" indent="-514350">
              <a:buFont typeface="+mj-lt"/>
              <a:buAutoNum type="arabicPeriod"/>
            </a:pPr>
            <a:r>
              <a:rPr lang="en-GB" dirty="0"/>
              <a:t>Students don’t use enough academic vocabulary </a:t>
            </a:r>
          </a:p>
          <a:p>
            <a:pPr marL="514350" lvl="0" indent="-514350">
              <a:buFont typeface="+mj-lt"/>
              <a:buAutoNum type="arabicPeriod"/>
            </a:pPr>
            <a:r>
              <a:rPr lang="en-GB" dirty="0"/>
              <a:t>Students write in an informal way (looks more like spoken English) </a:t>
            </a:r>
          </a:p>
          <a:p>
            <a:pPr marL="514350" lvl="0" indent="-514350">
              <a:buFont typeface="+mj-lt"/>
              <a:buAutoNum type="arabicPeriod"/>
            </a:pPr>
            <a:r>
              <a:rPr lang="en-GB" dirty="0"/>
              <a:t>Students write down the main points but not in a logical way </a:t>
            </a:r>
          </a:p>
          <a:p>
            <a:pPr marL="514350" lvl="0" indent="-514350">
              <a:buFont typeface="+mj-lt"/>
              <a:buAutoNum type="arabicPeriod"/>
            </a:pPr>
            <a:r>
              <a:rPr lang="en-GB" dirty="0"/>
              <a:t>Students don’t plan before they write, therefore, their writing is not structured and confusing to read  </a:t>
            </a:r>
          </a:p>
          <a:p>
            <a:pPr marL="514350" lvl="0" indent="-514350">
              <a:buFont typeface="+mj-lt"/>
              <a:buAutoNum type="arabicPeriod"/>
            </a:pPr>
            <a:r>
              <a:rPr lang="en-GB" dirty="0"/>
              <a:t>Students don’t use the correct punctuation </a:t>
            </a:r>
          </a:p>
          <a:p>
            <a:pPr marL="514350" lvl="0" indent="-514350">
              <a:buFont typeface="+mj-lt"/>
              <a:buAutoNum type="arabicPeriod"/>
            </a:pPr>
            <a:r>
              <a:rPr lang="en-GB" dirty="0"/>
              <a:t>There are numerous spelling mistakes in the student’s work </a:t>
            </a:r>
          </a:p>
          <a:p>
            <a:pPr marL="514350" lvl="0" indent="-514350">
              <a:buFont typeface="+mj-lt"/>
              <a:buAutoNum type="arabicPeriod"/>
            </a:pPr>
            <a:r>
              <a:rPr lang="en-GB" dirty="0"/>
              <a:t>Their writing is littered with grammar mistakes</a:t>
            </a:r>
          </a:p>
          <a:p>
            <a:pPr marL="514350" indent="-514350">
              <a:buFont typeface="+mj-lt"/>
              <a:buAutoNum type="arabicPeriod"/>
            </a:pPr>
            <a:r>
              <a:rPr lang="en-GB" dirty="0"/>
              <a:t>Students don’t reference other author’s ideas (not something they are used to doing) </a:t>
            </a:r>
          </a:p>
        </p:txBody>
      </p:sp>
    </p:spTree>
    <p:extLst>
      <p:ext uri="{BB962C8B-B14F-4D97-AF65-F5344CB8AC3E}">
        <p14:creationId xmlns:p14="http://schemas.microsoft.com/office/powerpoint/2010/main" val="41959128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860816"/>
          </a:xfrm>
        </p:spPr>
        <p:txBody>
          <a:bodyPr>
            <a:normAutofit fontScale="90000"/>
          </a:bodyPr>
          <a:lstStyle/>
          <a:p>
            <a:r>
              <a:rPr lang="en-GB" dirty="0" smtClean="0"/>
              <a:t>2. The </a:t>
            </a:r>
            <a:r>
              <a:rPr lang="en-GB" dirty="0"/>
              <a:t>key differences between written &amp; spoken English </a:t>
            </a:r>
            <a:r>
              <a:rPr lang="en-GB" dirty="0" smtClean="0"/>
              <a:t>(iii)</a:t>
            </a:r>
            <a:r>
              <a:rPr lang="en-GB" dirty="0"/>
              <a:t/>
            </a:r>
            <a:br>
              <a:rPr lang="en-GB" dirty="0"/>
            </a:br>
            <a:endParaRPr lang="en-GB" dirty="0"/>
          </a:p>
        </p:txBody>
      </p:sp>
      <p:sp>
        <p:nvSpPr>
          <p:cNvPr id="3" name="Content Placeholder 2"/>
          <p:cNvSpPr>
            <a:spLocks noGrp="1"/>
          </p:cNvSpPr>
          <p:nvPr>
            <p:ph idx="1"/>
          </p:nvPr>
        </p:nvSpPr>
        <p:spPr>
          <a:xfrm>
            <a:off x="457200" y="2204864"/>
            <a:ext cx="8229600" cy="4119736"/>
          </a:xfrm>
        </p:spPr>
        <p:txBody>
          <a:bodyPr>
            <a:normAutofit/>
          </a:bodyPr>
          <a:lstStyle/>
          <a:p>
            <a:pPr marL="0" indent="0">
              <a:buNone/>
            </a:pPr>
            <a:r>
              <a:rPr lang="en-GB" b="1" dirty="0"/>
              <a:t>With a partner</a:t>
            </a:r>
            <a:endParaRPr lang="en-GB" dirty="0"/>
          </a:p>
          <a:p>
            <a:pPr lvl="0"/>
            <a:r>
              <a:rPr lang="en-GB" dirty="0"/>
              <a:t>Look through each problem and discuss how serious the problem is.</a:t>
            </a:r>
          </a:p>
          <a:p>
            <a:pPr lvl="0"/>
            <a:r>
              <a:rPr lang="en-GB" dirty="0"/>
              <a:t>Do your students have the same issues? </a:t>
            </a:r>
          </a:p>
          <a:p>
            <a:pPr lvl="0"/>
            <a:r>
              <a:rPr lang="en-GB" dirty="0"/>
              <a:t>How do you overcome these issues? Or How </a:t>
            </a:r>
            <a:r>
              <a:rPr lang="en-GB" u="sng" dirty="0"/>
              <a:t>could you</a:t>
            </a:r>
            <a:r>
              <a:rPr lang="en-GB" dirty="0"/>
              <a:t> overcome these issues? </a:t>
            </a:r>
          </a:p>
          <a:p>
            <a:pPr lvl="0"/>
            <a:r>
              <a:rPr lang="en-GB" dirty="0"/>
              <a:t>Do you have any further problems to add? </a:t>
            </a:r>
          </a:p>
          <a:p>
            <a:pPr marL="0" indent="0">
              <a:buNone/>
            </a:pPr>
            <a:endParaRPr lang="en-GB" dirty="0"/>
          </a:p>
        </p:txBody>
      </p:sp>
    </p:spTree>
    <p:extLst>
      <p:ext uri="{BB962C8B-B14F-4D97-AF65-F5344CB8AC3E}">
        <p14:creationId xmlns:p14="http://schemas.microsoft.com/office/powerpoint/2010/main" val="40287183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2. Possible solutions (</a:t>
            </a:r>
            <a:r>
              <a:rPr lang="en-GB" dirty="0" err="1" smtClean="0"/>
              <a:t>i</a:t>
            </a:r>
            <a:r>
              <a:rPr lang="en-GB" dirty="0" smtClean="0"/>
              <a:t>) </a:t>
            </a:r>
            <a:endParaRPr lang="en-GB" dirty="0"/>
          </a:p>
        </p:txBody>
      </p:sp>
      <p:sp>
        <p:nvSpPr>
          <p:cNvPr id="3" name="Content Placeholder 2"/>
          <p:cNvSpPr>
            <a:spLocks noGrp="1"/>
          </p:cNvSpPr>
          <p:nvPr>
            <p:ph idx="1"/>
          </p:nvPr>
        </p:nvSpPr>
        <p:spPr/>
        <p:txBody>
          <a:bodyPr/>
          <a:lstStyle/>
          <a:p>
            <a:pPr marL="0" lvl="0" indent="0">
              <a:buNone/>
            </a:pPr>
            <a:r>
              <a:rPr lang="en-GB" b="1" dirty="0"/>
              <a:t>Introduce students to the Academic Word List (AWL).  </a:t>
            </a:r>
            <a:endParaRPr lang="en-GB" dirty="0"/>
          </a:p>
          <a:p>
            <a:pPr marL="0" indent="0">
              <a:buNone/>
            </a:pPr>
            <a:r>
              <a:rPr lang="en-GB" b="1" dirty="0"/>
              <a:t>With a partner, discuss:</a:t>
            </a:r>
            <a:endParaRPr lang="en-GB" dirty="0"/>
          </a:p>
          <a:p>
            <a:pPr lvl="0"/>
            <a:r>
              <a:rPr lang="en-GB" dirty="0"/>
              <a:t>What is the AWL? </a:t>
            </a:r>
          </a:p>
          <a:p>
            <a:pPr lvl="0"/>
            <a:r>
              <a:rPr lang="en-GB" dirty="0"/>
              <a:t>How could it benefit your students? </a:t>
            </a:r>
          </a:p>
          <a:p>
            <a:pPr lvl="0"/>
            <a:r>
              <a:rPr lang="en-GB" dirty="0"/>
              <a:t>Do you make your students aware of it in your classrooms? </a:t>
            </a:r>
          </a:p>
          <a:p>
            <a:pPr lvl="0"/>
            <a:r>
              <a:rPr lang="en-GB" dirty="0"/>
              <a:t>How could you/do you incorporate it into your materials? </a:t>
            </a:r>
          </a:p>
          <a:p>
            <a:endParaRPr lang="en-GB" dirty="0"/>
          </a:p>
        </p:txBody>
      </p:sp>
    </p:spTree>
    <p:extLst>
      <p:ext uri="{BB962C8B-B14F-4D97-AF65-F5344CB8AC3E}">
        <p14:creationId xmlns:p14="http://schemas.microsoft.com/office/powerpoint/2010/main" val="28363897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2. Possible solutions (ii) </a:t>
            </a:r>
            <a:endParaRPr lang="en-GB" dirty="0"/>
          </a:p>
        </p:txBody>
      </p:sp>
      <p:sp>
        <p:nvSpPr>
          <p:cNvPr id="3" name="Content Placeholder 2"/>
          <p:cNvSpPr>
            <a:spLocks noGrp="1"/>
          </p:cNvSpPr>
          <p:nvPr>
            <p:ph idx="1"/>
          </p:nvPr>
        </p:nvSpPr>
        <p:spPr/>
        <p:txBody>
          <a:bodyPr/>
          <a:lstStyle/>
          <a:p>
            <a:pPr marL="0" lvl="0" indent="0">
              <a:buNone/>
            </a:pPr>
            <a:r>
              <a:rPr lang="en-GB" b="1" dirty="0"/>
              <a:t>Factor essay planning into the scheme of work.  </a:t>
            </a:r>
            <a:endParaRPr lang="en-GB" dirty="0"/>
          </a:p>
          <a:p>
            <a:pPr marL="0" indent="0">
              <a:buNone/>
            </a:pPr>
            <a:r>
              <a:rPr lang="en-GB" b="1" dirty="0"/>
              <a:t>Two exercises I find work well with my students: </a:t>
            </a:r>
            <a:endParaRPr lang="en-GB" dirty="0"/>
          </a:p>
          <a:p>
            <a:pPr marL="514350" lvl="0" indent="-514350">
              <a:buFont typeface="+mj-lt"/>
              <a:buAutoNum type="arabicPeriod"/>
            </a:pPr>
            <a:r>
              <a:rPr lang="en-GB" dirty="0"/>
              <a:t>I show students an essay plan template with things they could/should include.  I then give students an essay title and ask them to plan the essay using the essay plan template.  </a:t>
            </a:r>
          </a:p>
          <a:p>
            <a:pPr marL="514350" lvl="0" indent="-514350">
              <a:buFont typeface="+mj-lt"/>
              <a:buAutoNum type="arabicPeriod"/>
            </a:pPr>
            <a:r>
              <a:rPr lang="en-GB" dirty="0"/>
              <a:t>Alternatively, I show students an essay and ask them to complete the essay plan based on the contents of the essay.    </a:t>
            </a:r>
          </a:p>
          <a:p>
            <a:pPr marL="514350" indent="-514350">
              <a:buFont typeface="+mj-lt"/>
              <a:buAutoNum type="arabicPeriod"/>
            </a:pPr>
            <a:endParaRPr lang="en-GB" dirty="0"/>
          </a:p>
          <a:p>
            <a:endParaRPr lang="en-GB" dirty="0"/>
          </a:p>
        </p:txBody>
      </p:sp>
    </p:spTree>
    <p:extLst>
      <p:ext uri="{BB962C8B-B14F-4D97-AF65-F5344CB8AC3E}">
        <p14:creationId xmlns:p14="http://schemas.microsoft.com/office/powerpoint/2010/main" val="14357154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2. Possible solutions (iii) </a:t>
            </a:r>
            <a:endParaRPr lang="en-GB" dirty="0"/>
          </a:p>
        </p:txBody>
      </p:sp>
      <p:sp>
        <p:nvSpPr>
          <p:cNvPr id="3" name="Content Placeholder 2"/>
          <p:cNvSpPr>
            <a:spLocks noGrp="1"/>
          </p:cNvSpPr>
          <p:nvPr>
            <p:ph idx="1"/>
          </p:nvPr>
        </p:nvSpPr>
        <p:spPr/>
        <p:txBody>
          <a:bodyPr>
            <a:normAutofit/>
          </a:bodyPr>
          <a:lstStyle/>
          <a:p>
            <a:pPr marL="0" lvl="0" indent="0">
              <a:buNone/>
            </a:pPr>
            <a:r>
              <a:rPr lang="en-GB" b="1" dirty="0"/>
              <a:t>It is important to highlight the severity of plagiarism and its consequences.  This should be done early on in the course.  </a:t>
            </a:r>
            <a:endParaRPr lang="en-GB" dirty="0"/>
          </a:p>
          <a:p>
            <a:r>
              <a:rPr lang="en-GB" dirty="0"/>
              <a:t>It is important to carry out exercises which focus on quoting and paraphrasing and common mistakes.  </a:t>
            </a:r>
          </a:p>
          <a:p>
            <a:pPr lvl="0"/>
            <a:r>
              <a:rPr lang="en-GB" dirty="0"/>
              <a:t>Are there any particular exercises that you find work well? </a:t>
            </a:r>
          </a:p>
          <a:p>
            <a:pPr lvl="0"/>
            <a:r>
              <a:rPr lang="en-GB" dirty="0"/>
              <a:t>Why do students often struggle with paraphrasing?</a:t>
            </a:r>
          </a:p>
          <a:p>
            <a:endParaRPr lang="en-GB" dirty="0"/>
          </a:p>
        </p:txBody>
      </p:sp>
    </p:spTree>
    <p:extLst>
      <p:ext uri="{BB962C8B-B14F-4D97-AF65-F5344CB8AC3E}">
        <p14:creationId xmlns:p14="http://schemas.microsoft.com/office/powerpoint/2010/main" val="35317256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1296144"/>
          </a:xfrm>
        </p:spPr>
        <p:txBody>
          <a:bodyPr>
            <a:normAutofit fontScale="90000"/>
          </a:bodyPr>
          <a:lstStyle/>
          <a:p>
            <a:r>
              <a:rPr lang="en-GB" b="1" dirty="0"/>
              <a:t>Future consideration </a:t>
            </a:r>
            <a:r>
              <a:rPr lang="en-GB" dirty="0"/>
              <a:t/>
            </a:r>
            <a:br>
              <a:rPr lang="en-GB" dirty="0"/>
            </a:br>
            <a:endParaRPr lang="en-GB" dirty="0"/>
          </a:p>
        </p:txBody>
      </p:sp>
      <p:sp>
        <p:nvSpPr>
          <p:cNvPr id="3" name="Content Placeholder 2"/>
          <p:cNvSpPr>
            <a:spLocks noGrp="1"/>
          </p:cNvSpPr>
          <p:nvPr>
            <p:ph idx="1"/>
          </p:nvPr>
        </p:nvSpPr>
        <p:spPr/>
        <p:txBody>
          <a:bodyPr/>
          <a:lstStyle/>
          <a:p>
            <a:r>
              <a:rPr lang="en-GB" dirty="0" smtClean="0"/>
              <a:t>The </a:t>
            </a:r>
            <a:r>
              <a:rPr lang="en-GB" dirty="0"/>
              <a:t>key is to anticipate the problems and address the possible solutions before they come up.  You should always factor reoccurring problems into the scheme of work or your lesson plans. </a:t>
            </a:r>
          </a:p>
        </p:txBody>
      </p:sp>
    </p:spTree>
    <p:extLst>
      <p:ext uri="{BB962C8B-B14F-4D97-AF65-F5344CB8AC3E}">
        <p14:creationId xmlns:p14="http://schemas.microsoft.com/office/powerpoint/2010/main" val="26935938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1224136"/>
          </a:xfrm>
        </p:spPr>
        <p:txBody>
          <a:bodyPr>
            <a:normAutofit fontScale="90000"/>
          </a:bodyPr>
          <a:lstStyle/>
          <a:p>
            <a:pPr lvl="0"/>
            <a:r>
              <a:rPr lang="en-GB" dirty="0" smtClean="0"/>
              <a:t>3. An </a:t>
            </a:r>
            <a:r>
              <a:rPr lang="en-GB" dirty="0"/>
              <a:t>introduction to genre </a:t>
            </a:r>
            <a:r>
              <a:rPr lang="en-GB" dirty="0" smtClean="0"/>
              <a:t>analysis  </a:t>
            </a:r>
            <a:r>
              <a:rPr lang="en-GB" dirty="0"/>
              <a:t/>
            </a:r>
            <a:br>
              <a:rPr lang="en-GB" dirty="0"/>
            </a:br>
            <a:endParaRPr lang="en-GB" dirty="0"/>
          </a:p>
        </p:txBody>
      </p:sp>
      <p:sp>
        <p:nvSpPr>
          <p:cNvPr id="3" name="Content Placeholder 2"/>
          <p:cNvSpPr>
            <a:spLocks noGrp="1"/>
          </p:cNvSpPr>
          <p:nvPr>
            <p:ph idx="1"/>
          </p:nvPr>
        </p:nvSpPr>
        <p:spPr/>
        <p:txBody>
          <a:bodyPr/>
          <a:lstStyle/>
          <a:p>
            <a:pPr marL="0" indent="0">
              <a:buNone/>
            </a:pPr>
            <a:r>
              <a:rPr lang="en-GB" b="1" dirty="0"/>
              <a:t>Defining Genre </a:t>
            </a:r>
            <a:endParaRPr lang="en-GB" b="1" dirty="0" smtClean="0"/>
          </a:p>
          <a:p>
            <a:pPr marL="0" indent="0">
              <a:buNone/>
            </a:pPr>
            <a:endParaRPr lang="en-GB" dirty="0"/>
          </a:p>
          <a:p>
            <a:pPr marL="0" indent="0">
              <a:buNone/>
            </a:pPr>
            <a:r>
              <a:rPr lang="en-GB" b="1" dirty="0"/>
              <a:t>Discuss with a partner. </a:t>
            </a:r>
            <a:endParaRPr lang="en-GB" b="1" dirty="0" smtClean="0"/>
          </a:p>
          <a:p>
            <a:pPr marL="0" indent="0">
              <a:buNone/>
            </a:pPr>
            <a:endParaRPr lang="en-GB" dirty="0"/>
          </a:p>
          <a:p>
            <a:pPr lvl="0"/>
            <a:r>
              <a:rPr lang="en-GB" dirty="0"/>
              <a:t>What do we mean by ‘genre’? </a:t>
            </a:r>
          </a:p>
          <a:p>
            <a:pPr lvl="0"/>
            <a:r>
              <a:rPr lang="en-GB" dirty="0"/>
              <a:t>How would </a:t>
            </a:r>
            <a:r>
              <a:rPr lang="en-GB" u="sng" dirty="0"/>
              <a:t>you</a:t>
            </a:r>
            <a:r>
              <a:rPr lang="en-GB" dirty="0"/>
              <a:t> define genre? </a:t>
            </a:r>
          </a:p>
          <a:p>
            <a:pPr lvl="0"/>
            <a:r>
              <a:rPr lang="en-GB" dirty="0"/>
              <a:t>What different genres do you teach? </a:t>
            </a:r>
          </a:p>
          <a:p>
            <a:pPr lvl="0"/>
            <a:r>
              <a:rPr lang="en-GB" dirty="0"/>
              <a:t>How do you teach them?</a:t>
            </a:r>
          </a:p>
          <a:p>
            <a:endParaRPr lang="en-GB" dirty="0"/>
          </a:p>
          <a:p>
            <a:endParaRPr lang="en-GB" dirty="0"/>
          </a:p>
        </p:txBody>
      </p:sp>
    </p:spTree>
    <p:extLst>
      <p:ext uri="{BB962C8B-B14F-4D97-AF65-F5344CB8AC3E}">
        <p14:creationId xmlns:p14="http://schemas.microsoft.com/office/powerpoint/2010/main" val="3646552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a:t>
            </a:r>
            <a:r>
              <a:rPr lang="en-GB" baseline="30000" dirty="0" smtClean="0"/>
              <a:t>nd</a:t>
            </a:r>
            <a:r>
              <a:rPr lang="en-GB" dirty="0" smtClean="0"/>
              <a:t> April – Agenda </a:t>
            </a:r>
            <a:endParaRPr lang="en-GB" dirty="0"/>
          </a:p>
        </p:txBody>
      </p:sp>
      <p:sp>
        <p:nvSpPr>
          <p:cNvPr id="3" name="Content Placeholder 2"/>
          <p:cNvSpPr>
            <a:spLocks noGrp="1"/>
          </p:cNvSpPr>
          <p:nvPr>
            <p:ph idx="1"/>
          </p:nvPr>
        </p:nvSpPr>
        <p:spPr/>
        <p:txBody>
          <a:bodyPr/>
          <a:lstStyle/>
          <a:p>
            <a:pPr marL="514350" lvl="0" indent="-514350">
              <a:buFont typeface="+mj-lt"/>
              <a:buAutoNum type="arabicPeriod"/>
            </a:pPr>
            <a:r>
              <a:rPr lang="en-GB" dirty="0"/>
              <a:t>From high school to HE – bridging the gap (focus on academic vocabulary &amp; AWL) </a:t>
            </a:r>
          </a:p>
          <a:p>
            <a:pPr marL="514350" lvl="0" indent="-514350">
              <a:buFont typeface="+mj-lt"/>
              <a:buAutoNum type="arabicPeriod"/>
            </a:pPr>
            <a:r>
              <a:rPr lang="en-GB" dirty="0"/>
              <a:t>The key differences between written &amp; spoken English </a:t>
            </a:r>
          </a:p>
          <a:p>
            <a:pPr marL="514350" lvl="0" indent="-514350">
              <a:buFont typeface="+mj-lt"/>
              <a:buAutoNum type="arabicPeriod"/>
            </a:pPr>
            <a:r>
              <a:rPr lang="en-GB" dirty="0"/>
              <a:t>An introduction to genre analysis </a:t>
            </a:r>
          </a:p>
          <a:p>
            <a:pPr marL="514350" lvl="0" indent="-514350">
              <a:buFont typeface="+mj-lt"/>
              <a:buAutoNum type="arabicPeriod"/>
            </a:pPr>
            <a:r>
              <a:rPr lang="en-GB" dirty="0"/>
              <a:t>Practical application of genre analysis in the classroom </a:t>
            </a:r>
          </a:p>
          <a:p>
            <a:pPr marL="514350" lvl="0" indent="-514350">
              <a:buFont typeface="+mj-lt"/>
              <a:buAutoNum type="arabicPeriod"/>
            </a:pPr>
            <a:r>
              <a:rPr lang="en-GB" dirty="0"/>
              <a:t>Online academic tools for students </a:t>
            </a:r>
          </a:p>
          <a:p>
            <a:pPr marL="514350" indent="-514350">
              <a:buFont typeface="+mj-lt"/>
              <a:buAutoNum type="arabicPeriod"/>
            </a:pPr>
            <a:endParaRPr lang="en-GB" dirty="0"/>
          </a:p>
        </p:txBody>
      </p:sp>
    </p:spTree>
    <p:extLst>
      <p:ext uri="{BB962C8B-B14F-4D97-AF65-F5344CB8AC3E}">
        <p14:creationId xmlns:p14="http://schemas.microsoft.com/office/powerpoint/2010/main" val="26968970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1224136"/>
          </a:xfrm>
        </p:spPr>
        <p:txBody>
          <a:bodyPr>
            <a:normAutofit fontScale="90000"/>
          </a:bodyPr>
          <a:lstStyle/>
          <a:p>
            <a:pPr lvl="0"/>
            <a:r>
              <a:rPr lang="en-GB" dirty="0" smtClean="0"/>
              <a:t>3. An </a:t>
            </a:r>
            <a:r>
              <a:rPr lang="en-GB" dirty="0"/>
              <a:t>introduction to genre analysis </a:t>
            </a:r>
            <a:br>
              <a:rPr lang="en-GB" dirty="0"/>
            </a:b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b="1" dirty="0"/>
              <a:t>A definition of genre: </a:t>
            </a:r>
            <a:endParaRPr lang="en-GB" dirty="0"/>
          </a:p>
          <a:p>
            <a:pPr marL="0" indent="0">
              <a:buNone/>
            </a:pPr>
            <a:r>
              <a:rPr lang="en-GB" dirty="0"/>
              <a:t>According to Swales (1990:58): </a:t>
            </a:r>
          </a:p>
          <a:p>
            <a:pPr marL="0" indent="0">
              <a:buNone/>
            </a:pPr>
            <a:r>
              <a:rPr lang="en-GB" dirty="0"/>
              <a:t>“A genre comprises a class of communicative events, the members of which share some set of communicative purposes.  These purposes are recognised by the expert members of the parent discourse community and thereby constitute the rationale for the genre.  This rationale shapes the schematic structure of the genre and influences and constraints choice of content and style […] In addition to purpose, exemplars of a genre exhibit various patterns of similarity in terms of structure, style, content and intended audience</a:t>
            </a:r>
            <a:r>
              <a:rPr lang="en-GB" i="1" dirty="0"/>
              <a:t>”.</a:t>
            </a:r>
            <a:r>
              <a:rPr lang="en-GB" dirty="0"/>
              <a:t> </a:t>
            </a:r>
          </a:p>
          <a:p>
            <a:endParaRPr lang="en-GB" dirty="0"/>
          </a:p>
          <a:p>
            <a:endParaRPr lang="en-GB" dirty="0"/>
          </a:p>
        </p:txBody>
      </p:sp>
    </p:spTree>
    <p:extLst>
      <p:ext uri="{BB962C8B-B14F-4D97-AF65-F5344CB8AC3E}">
        <p14:creationId xmlns:p14="http://schemas.microsoft.com/office/powerpoint/2010/main" val="32286807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1224136"/>
          </a:xfrm>
        </p:spPr>
        <p:txBody>
          <a:bodyPr>
            <a:normAutofit fontScale="90000"/>
          </a:bodyPr>
          <a:lstStyle/>
          <a:p>
            <a:pPr lvl="0"/>
            <a:r>
              <a:rPr lang="en-GB" dirty="0" smtClean="0"/>
              <a:t>3. An </a:t>
            </a:r>
            <a:r>
              <a:rPr lang="en-GB" dirty="0"/>
              <a:t>introduction to genre analysis </a:t>
            </a:r>
            <a:br>
              <a:rPr lang="en-GB" dirty="0"/>
            </a:br>
            <a:endParaRPr lang="en-GB" dirty="0"/>
          </a:p>
        </p:txBody>
      </p:sp>
      <p:sp>
        <p:nvSpPr>
          <p:cNvPr id="3" name="Content Placeholder 2"/>
          <p:cNvSpPr>
            <a:spLocks noGrp="1"/>
          </p:cNvSpPr>
          <p:nvPr>
            <p:ph idx="1"/>
          </p:nvPr>
        </p:nvSpPr>
        <p:spPr/>
        <p:txBody>
          <a:bodyPr>
            <a:normAutofit/>
          </a:bodyPr>
          <a:lstStyle/>
          <a:p>
            <a:pPr marL="0" indent="0">
              <a:buNone/>
            </a:pPr>
            <a:r>
              <a:rPr lang="en-GB" b="1" dirty="0"/>
              <a:t>Discuss with a partner.  </a:t>
            </a:r>
            <a:endParaRPr lang="en-GB" dirty="0"/>
          </a:p>
          <a:p>
            <a:pPr lvl="0"/>
            <a:r>
              <a:rPr lang="en-GB" dirty="0"/>
              <a:t>What is meant by ‘communicative purpose’? </a:t>
            </a:r>
          </a:p>
          <a:p>
            <a:pPr lvl="0"/>
            <a:r>
              <a:rPr lang="en-GB" dirty="0"/>
              <a:t>What does the ‘communicative purpose’ determine? </a:t>
            </a:r>
          </a:p>
          <a:p>
            <a:pPr lvl="0"/>
            <a:r>
              <a:rPr lang="en-GB" dirty="0"/>
              <a:t>Do you agree with this definition? </a:t>
            </a:r>
          </a:p>
          <a:p>
            <a:pPr lvl="0"/>
            <a:r>
              <a:rPr lang="en-GB" dirty="0"/>
              <a:t>Think about a genre that you teach.  What knowledge would you need to teach your students in order for them to become ‘expert members’? </a:t>
            </a:r>
          </a:p>
          <a:p>
            <a:endParaRPr lang="en-GB" dirty="0"/>
          </a:p>
          <a:p>
            <a:endParaRPr lang="en-GB" dirty="0"/>
          </a:p>
        </p:txBody>
      </p:sp>
    </p:spTree>
    <p:extLst>
      <p:ext uri="{BB962C8B-B14F-4D97-AF65-F5344CB8AC3E}">
        <p14:creationId xmlns:p14="http://schemas.microsoft.com/office/powerpoint/2010/main" val="9862535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3. An introduction to genre analysis</a:t>
            </a:r>
          </a:p>
        </p:txBody>
      </p:sp>
      <p:sp>
        <p:nvSpPr>
          <p:cNvPr id="3" name="Content Placeholder 2"/>
          <p:cNvSpPr>
            <a:spLocks noGrp="1"/>
          </p:cNvSpPr>
          <p:nvPr>
            <p:ph idx="1"/>
          </p:nvPr>
        </p:nvSpPr>
        <p:spPr/>
        <p:txBody>
          <a:bodyPr>
            <a:normAutofit fontScale="85000" lnSpcReduction="10000"/>
          </a:bodyPr>
          <a:lstStyle/>
          <a:p>
            <a:pPr marL="0" indent="0">
              <a:buNone/>
            </a:pPr>
            <a:r>
              <a:rPr lang="en-GB" b="1" dirty="0"/>
              <a:t>Genre-based approaches to teaching Academic Writing </a:t>
            </a:r>
            <a:endParaRPr lang="en-GB" dirty="0"/>
          </a:p>
          <a:p>
            <a:pPr marL="0" indent="0">
              <a:buNone/>
            </a:pPr>
            <a:r>
              <a:rPr lang="en-GB" b="1" dirty="0"/>
              <a:t> </a:t>
            </a:r>
            <a:endParaRPr lang="en-GB" dirty="0"/>
          </a:p>
          <a:p>
            <a:pPr lvl="0"/>
            <a:r>
              <a:rPr lang="en-GB" b="1" dirty="0"/>
              <a:t>Focus:</a:t>
            </a:r>
            <a:r>
              <a:rPr lang="en-GB" dirty="0"/>
              <a:t> Explore genres students are required to write.  Awareness that variations exist in different contexts of writing. </a:t>
            </a:r>
          </a:p>
          <a:p>
            <a:pPr marL="0" indent="0">
              <a:buNone/>
            </a:pPr>
            <a:r>
              <a:rPr lang="en-GB" dirty="0"/>
              <a:t> </a:t>
            </a:r>
          </a:p>
          <a:p>
            <a:pPr lvl="0"/>
            <a:r>
              <a:rPr lang="en-GB" b="1" dirty="0"/>
              <a:t>Aim:</a:t>
            </a:r>
            <a:r>
              <a:rPr lang="en-GB" dirty="0"/>
              <a:t> to provide a contextual framework.</a:t>
            </a:r>
          </a:p>
          <a:p>
            <a:pPr marL="0" indent="0">
              <a:buNone/>
            </a:pPr>
            <a:r>
              <a:rPr lang="en-GB" dirty="0"/>
              <a:t> </a:t>
            </a:r>
          </a:p>
          <a:p>
            <a:pPr lvl="0"/>
            <a:r>
              <a:rPr lang="en-GB" b="1" dirty="0"/>
              <a:t>Pedagogic approach: </a:t>
            </a:r>
            <a:r>
              <a:rPr lang="en-GB" dirty="0"/>
              <a:t>Genre-informed pedagogic framework (</a:t>
            </a:r>
            <a:r>
              <a:rPr lang="en-GB" dirty="0" err="1"/>
              <a:t>Tribble</a:t>
            </a:r>
            <a:r>
              <a:rPr lang="en-GB" dirty="0"/>
              <a:t> &amp; Wingate forthcoming). </a:t>
            </a:r>
            <a:endParaRPr lang="en-GB" dirty="0" smtClean="0"/>
          </a:p>
          <a:p>
            <a:pPr marL="0" lvl="0" indent="0">
              <a:buNone/>
            </a:pPr>
            <a:endParaRPr lang="en-GB" dirty="0"/>
          </a:p>
          <a:p>
            <a:pPr lvl="0"/>
            <a:r>
              <a:rPr lang="en-GB" b="1" dirty="0"/>
              <a:t>Role of teacher: </a:t>
            </a:r>
            <a:r>
              <a:rPr lang="en-GB" dirty="0"/>
              <a:t>guide &amp; support the learners (</a:t>
            </a:r>
            <a:r>
              <a:rPr lang="en-GB" dirty="0" err="1"/>
              <a:t>Vygotskian</a:t>
            </a:r>
            <a:r>
              <a:rPr lang="en-GB" dirty="0"/>
              <a:t> scaffolding).  </a:t>
            </a:r>
          </a:p>
          <a:p>
            <a:endParaRPr lang="en-GB" dirty="0"/>
          </a:p>
        </p:txBody>
      </p:sp>
    </p:spTree>
    <p:extLst>
      <p:ext uri="{BB962C8B-B14F-4D97-AF65-F5344CB8AC3E}">
        <p14:creationId xmlns:p14="http://schemas.microsoft.com/office/powerpoint/2010/main" val="15903645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24712"/>
          </a:xfrm>
        </p:spPr>
        <p:txBody>
          <a:bodyPr>
            <a:normAutofit fontScale="90000"/>
          </a:bodyPr>
          <a:lstStyle/>
          <a:p>
            <a:r>
              <a:rPr lang="en-GB" dirty="0"/>
              <a:t>3. An introduction to genre analysis</a:t>
            </a:r>
          </a:p>
        </p:txBody>
      </p:sp>
      <p:sp>
        <p:nvSpPr>
          <p:cNvPr id="3" name="Content Placeholder 2"/>
          <p:cNvSpPr>
            <a:spLocks noGrp="1"/>
          </p:cNvSpPr>
          <p:nvPr>
            <p:ph idx="1"/>
          </p:nvPr>
        </p:nvSpPr>
        <p:spPr>
          <a:xfrm>
            <a:off x="457200" y="1700808"/>
            <a:ext cx="8229600" cy="4896544"/>
          </a:xfrm>
        </p:spPr>
        <p:txBody>
          <a:bodyPr>
            <a:normAutofit lnSpcReduction="10000"/>
          </a:bodyPr>
          <a:lstStyle/>
          <a:p>
            <a:r>
              <a:rPr lang="en-GB" b="1" dirty="0"/>
              <a:t>The Teaching-Learning </a:t>
            </a:r>
            <a:r>
              <a:rPr lang="en-GB" b="1" dirty="0" smtClean="0"/>
              <a:t>Model</a:t>
            </a:r>
          </a:p>
          <a:p>
            <a:endParaRPr lang="en-GB" b="1" dirty="0"/>
          </a:p>
          <a:p>
            <a:endParaRPr lang="en-GB" b="1" dirty="0" smtClean="0"/>
          </a:p>
          <a:p>
            <a:endParaRPr lang="en-GB" b="1" dirty="0"/>
          </a:p>
          <a:p>
            <a:endParaRPr lang="en-GB" b="1" dirty="0" smtClean="0"/>
          </a:p>
          <a:p>
            <a:endParaRPr lang="en-GB" b="1" dirty="0"/>
          </a:p>
          <a:p>
            <a:endParaRPr lang="en-GB" b="1" dirty="0" smtClean="0"/>
          </a:p>
          <a:p>
            <a:endParaRPr lang="en-GB" dirty="0"/>
          </a:p>
          <a:p>
            <a:pPr marL="0" indent="0">
              <a:buNone/>
            </a:pPr>
            <a:endParaRPr lang="en-GB" b="1" dirty="0" smtClean="0"/>
          </a:p>
          <a:p>
            <a:pPr marL="0" indent="0">
              <a:buNone/>
            </a:pPr>
            <a:r>
              <a:rPr lang="en-GB" b="1" dirty="0" smtClean="0"/>
              <a:t>(</a:t>
            </a:r>
            <a:r>
              <a:rPr lang="en-GB" b="1" dirty="0" err="1"/>
              <a:t>Rothery</a:t>
            </a:r>
            <a:r>
              <a:rPr lang="en-GB" b="1" dirty="0"/>
              <a:t> and </a:t>
            </a:r>
            <a:r>
              <a:rPr lang="en-GB" b="1" dirty="0" err="1"/>
              <a:t>Stenglin</a:t>
            </a:r>
            <a:r>
              <a:rPr lang="en-GB" b="1" dirty="0"/>
              <a:t> 1994:8 cited in Martin 2000:19</a:t>
            </a:r>
            <a:r>
              <a:rPr lang="en-GB" b="1" dirty="0" smtClean="0"/>
              <a:t>)</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2236" y="2276872"/>
            <a:ext cx="4142012" cy="3264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291878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716800"/>
          </a:xfrm>
        </p:spPr>
        <p:txBody>
          <a:bodyPr>
            <a:normAutofit fontScale="90000"/>
          </a:bodyPr>
          <a:lstStyle/>
          <a:p>
            <a:pPr lvl="0"/>
            <a:r>
              <a:rPr lang="en-GB" dirty="0" smtClean="0"/>
              <a:t>4. Practical </a:t>
            </a:r>
            <a:r>
              <a:rPr lang="en-GB" dirty="0"/>
              <a:t>application of genre analysis in the classroom </a:t>
            </a:r>
            <a:r>
              <a:rPr lang="en-GB" dirty="0" smtClean="0"/>
              <a:t>(</a:t>
            </a:r>
            <a:r>
              <a:rPr lang="en-GB" dirty="0" err="1" smtClean="0"/>
              <a:t>i</a:t>
            </a:r>
            <a:r>
              <a:rPr lang="en-GB" dirty="0"/>
              <a:t>)</a:t>
            </a:r>
            <a:br>
              <a:rPr lang="en-GB" dirty="0"/>
            </a:b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b="1" dirty="0"/>
              <a:t>Discuss the following questions with a partner.  </a:t>
            </a:r>
            <a:endParaRPr lang="en-GB" dirty="0"/>
          </a:p>
          <a:p>
            <a:pPr lvl="0"/>
            <a:r>
              <a:rPr lang="en-GB" dirty="0"/>
              <a:t>What is a corpus? </a:t>
            </a:r>
          </a:p>
          <a:p>
            <a:pPr lvl="0"/>
            <a:r>
              <a:rPr lang="en-GB" dirty="0"/>
              <a:t>Have you ever used one? </a:t>
            </a:r>
          </a:p>
          <a:p>
            <a:pPr lvl="0"/>
            <a:r>
              <a:rPr lang="en-GB" dirty="0"/>
              <a:t>Do you know of any which are used to better understand academic writing? </a:t>
            </a:r>
          </a:p>
          <a:p>
            <a:pPr lvl="0"/>
            <a:r>
              <a:rPr lang="en-GB" dirty="0"/>
              <a:t>Have you heard of </a:t>
            </a:r>
            <a:r>
              <a:rPr lang="en-GB" dirty="0" err="1"/>
              <a:t>AntConc</a:t>
            </a:r>
            <a:r>
              <a:rPr lang="en-GB" dirty="0"/>
              <a:t>? Do you know what it does? </a:t>
            </a:r>
          </a:p>
          <a:p>
            <a:pPr lvl="0"/>
            <a:r>
              <a:rPr lang="en-GB" dirty="0"/>
              <a:t>Can you think of </a:t>
            </a:r>
            <a:r>
              <a:rPr lang="en-GB" dirty="0" smtClean="0"/>
              <a:t>any  </a:t>
            </a:r>
            <a:r>
              <a:rPr lang="en-GB" dirty="0"/>
              <a:t>ways in which concordance software programmes can help you analyse specific genres? </a:t>
            </a:r>
          </a:p>
          <a:p>
            <a:endParaRPr lang="en-GB" dirty="0"/>
          </a:p>
        </p:txBody>
      </p:sp>
    </p:spTree>
    <p:extLst>
      <p:ext uri="{BB962C8B-B14F-4D97-AF65-F5344CB8AC3E}">
        <p14:creationId xmlns:p14="http://schemas.microsoft.com/office/powerpoint/2010/main" val="23732672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716800"/>
          </a:xfrm>
        </p:spPr>
        <p:txBody>
          <a:bodyPr>
            <a:normAutofit fontScale="90000"/>
          </a:bodyPr>
          <a:lstStyle/>
          <a:p>
            <a:pPr lvl="0"/>
            <a:r>
              <a:rPr lang="en-GB" dirty="0" smtClean="0"/>
              <a:t>4. Practical </a:t>
            </a:r>
            <a:r>
              <a:rPr lang="en-GB" dirty="0"/>
              <a:t>application of genre analysis in the </a:t>
            </a:r>
            <a:r>
              <a:rPr lang="en-GB" dirty="0" smtClean="0"/>
              <a:t>classroom (ii) </a:t>
            </a:r>
            <a:r>
              <a:rPr lang="en-GB" dirty="0"/>
              <a:t/>
            </a:r>
            <a:br>
              <a:rPr lang="en-GB" dirty="0"/>
            </a:br>
            <a:endParaRPr lang="en-GB" dirty="0"/>
          </a:p>
        </p:txBody>
      </p:sp>
      <p:sp>
        <p:nvSpPr>
          <p:cNvPr id="3" name="Content Placeholder 2"/>
          <p:cNvSpPr>
            <a:spLocks noGrp="1"/>
          </p:cNvSpPr>
          <p:nvPr>
            <p:ph idx="1"/>
          </p:nvPr>
        </p:nvSpPr>
        <p:spPr/>
        <p:txBody>
          <a:bodyPr>
            <a:normAutofit/>
          </a:bodyPr>
          <a:lstStyle/>
          <a:p>
            <a:pPr marL="0" indent="0">
              <a:buNone/>
            </a:pPr>
            <a:r>
              <a:rPr lang="en-GB" b="1" dirty="0"/>
              <a:t>Discuss with a partner. </a:t>
            </a:r>
            <a:endParaRPr lang="en-GB" dirty="0"/>
          </a:p>
          <a:p>
            <a:pPr lvl="0"/>
            <a:r>
              <a:rPr lang="en-GB" dirty="0"/>
              <a:t>How do you think you could use </a:t>
            </a:r>
            <a:r>
              <a:rPr lang="en-GB" dirty="0" err="1"/>
              <a:t>AntConc</a:t>
            </a:r>
            <a:r>
              <a:rPr lang="en-GB" dirty="0"/>
              <a:t> in the classroom?</a:t>
            </a:r>
          </a:p>
          <a:p>
            <a:pPr lvl="0"/>
            <a:r>
              <a:rPr lang="en-GB" dirty="0"/>
              <a:t>Do you think you could introduce students to it? How could students use it? </a:t>
            </a:r>
          </a:p>
          <a:p>
            <a:endParaRPr lang="en-GB" dirty="0"/>
          </a:p>
          <a:p>
            <a:endParaRPr lang="en-GB" dirty="0"/>
          </a:p>
        </p:txBody>
      </p:sp>
    </p:spTree>
    <p:extLst>
      <p:ext uri="{BB962C8B-B14F-4D97-AF65-F5344CB8AC3E}">
        <p14:creationId xmlns:p14="http://schemas.microsoft.com/office/powerpoint/2010/main" val="30689988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716800"/>
          </a:xfrm>
        </p:spPr>
        <p:txBody>
          <a:bodyPr>
            <a:normAutofit fontScale="90000"/>
          </a:bodyPr>
          <a:lstStyle/>
          <a:p>
            <a:pPr lvl="0"/>
            <a:r>
              <a:rPr lang="en-GB" dirty="0" smtClean="0"/>
              <a:t>4. Practical </a:t>
            </a:r>
            <a:r>
              <a:rPr lang="en-GB" dirty="0"/>
              <a:t>application of genre analysis in the </a:t>
            </a:r>
            <a:r>
              <a:rPr lang="en-GB" dirty="0" smtClean="0"/>
              <a:t>classroom (iii) </a:t>
            </a:r>
            <a:r>
              <a:rPr lang="en-GB" dirty="0"/>
              <a:t/>
            </a:r>
            <a:br>
              <a:rPr lang="en-GB" dirty="0"/>
            </a:br>
            <a:endParaRPr lang="en-GB" dirty="0"/>
          </a:p>
        </p:txBody>
      </p:sp>
      <p:sp>
        <p:nvSpPr>
          <p:cNvPr id="3" name="Content Placeholder 2"/>
          <p:cNvSpPr>
            <a:spLocks noGrp="1"/>
          </p:cNvSpPr>
          <p:nvPr>
            <p:ph idx="1"/>
          </p:nvPr>
        </p:nvSpPr>
        <p:spPr>
          <a:xfrm>
            <a:off x="457200" y="1935480"/>
            <a:ext cx="8229600" cy="4517856"/>
          </a:xfrm>
        </p:spPr>
        <p:txBody>
          <a:bodyPr>
            <a:normAutofit fontScale="70000" lnSpcReduction="20000"/>
          </a:bodyPr>
          <a:lstStyle/>
          <a:p>
            <a:pPr marL="0" indent="0">
              <a:buNone/>
            </a:pPr>
            <a:r>
              <a:rPr lang="en-GB" b="1" dirty="0"/>
              <a:t>Key information </a:t>
            </a:r>
            <a:endParaRPr lang="en-GB" dirty="0"/>
          </a:p>
          <a:p>
            <a:pPr marL="0" indent="0">
              <a:buNone/>
            </a:pPr>
            <a:r>
              <a:rPr lang="en-GB" i="1" dirty="0"/>
              <a:t>The following information has been adapted from ‘A guide to using </a:t>
            </a:r>
            <a:r>
              <a:rPr lang="en-GB" i="1" dirty="0" err="1"/>
              <a:t>AntConc</a:t>
            </a:r>
            <a:r>
              <a:rPr lang="en-GB" i="1" dirty="0"/>
              <a:t>’.  </a:t>
            </a:r>
            <a:endParaRPr lang="en-GB" dirty="0"/>
          </a:p>
          <a:p>
            <a:pPr marL="0" indent="0">
              <a:buNone/>
            </a:pPr>
            <a:endParaRPr lang="en-GB" dirty="0" smtClean="0"/>
          </a:p>
          <a:p>
            <a:pPr marL="0" indent="0">
              <a:buNone/>
            </a:pPr>
            <a:r>
              <a:rPr lang="en-GB" dirty="0" smtClean="0"/>
              <a:t>A </a:t>
            </a:r>
            <a:r>
              <a:rPr lang="en-GB" b="1" dirty="0"/>
              <a:t>Concordance </a:t>
            </a:r>
            <a:r>
              <a:rPr lang="en-GB" dirty="0"/>
              <a:t>is a list of target words extracted from a given text, or set of texts, often presented in such a way as to indicate </a:t>
            </a:r>
            <a:r>
              <a:rPr lang="en-GB" b="1" dirty="0"/>
              <a:t>the context in which the word is used</a:t>
            </a:r>
            <a:r>
              <a:rPr lang="en-GB" dirty="0"/>
              <a:t>. This format of presenting information is called ‘KWIC’: Key Word In Context. Concordance software can usually extract and present other types of information too, e.g. identifying the words that most commonly appear near a target word (its ‘common collocates’).</a:t>
            </a:r>
          </a:p>
          <a:p>
            <a:pPr marL="0" indent="0">
              <a:buNone/>
            </a:pPr>
            <a:r>
              <a:rPr lang="en-GB" dirty="0"/>
              <a:t> </a:t>
            </a:r>
          </a:p>
          <a:p>
            <a:pPr marL="0" indent="0">
              <a:buNone/>
            </a:pPr>
            <a:r>
              <a:rPr lang="en-GB" b="1" dirty="0" err="1"/>
              <a:t>AntConc</a:t>
            </a:r>
            <a:r>
              <a:rPr lang="en-GB" b="1" dirty="0"/>
              <a:t> </a:t>
            </a:r>
            <a:r>
              <a:rPr lang="en-GB" dirty="0"/>
              <a:t>is a freeware concordance program developed by </a:t>
            </a:r>
            <a:r>
              <a:rPr lang="en-GB" dirty="0" err="1"/>
              <a:t>Prof.</a:t>
            </a:r>
            <a:r>
              <a:rPr lang="en-GB" dirty="0"/>
              <a:t> Laurence Anthony, Director of the Centre for English Language Education, </a:t>
            </a:r>
            <a:r>
              <a:rPr lang="en-GB" dirty="0" err="1"/>
              <a:t>Waseda</a:t>
            </a:r>
            <a:r>
              <a:rPr lang="en-GB" dirty="0"/>
              <a:t> University (Japan). </a:t>
            </a:r>
          </a:p>
          <a:p>
            <a:pPr marL="0" indent="0">
              <a:buNone/>
            </a:pPr>
            <a:endParaRPr lang="en-GB" dirty="0" smtClean="0"/>
          </a:p>
          <a:p>
            <a:pPr marL="0" indent="0">
              <a:buNone/>
            </a:pPr>
            <a:r>
              <a:rPr lang="en-GB" dirty="0" smtClean="0"/>
              <a:t>The </a:t>
            </a:r>
            <a:r>
              <a:rPr lang="en-GB" dirty="0" err="1"/>
              <a:t>AntConc</a:t>
            </a:r>
            <a:r>
              <a:rPr lang="en-GB" dirty="0"/>
              <a:t> programme is available from </a:t>
            </a:r>
            <a:r>
              <a:rPr lang="en-GB" u="sng" dirty="0">
                <a:hlinkClick r:id="rId2"/>
              </a:rPr>
              <a:t>http://www.antlab.sci.waseda.ac.jp/software.html</a:t>
            </a:r>
            <a:r>
              <a:rPr lang="en-GB" dirty="0"/>
              <a:t> </a:t>
            </a:r>
          </a:p>
          <a:p>
            <a:endParaRPr lang="en-GB" dirty="0"/>
          </a:p>
        </p:txBody>
      </p:sp>
    </p:spTree>
    <p:extLst>
      <p:ext uri="{BB962C8B-B14F-4D97-AF65-F5344CB8AC3E}">
        <p14:creationId xmlns:p14="http://schemas.microsoft.com/office/powerpoint/2010/main" val="32398659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716800"/>
          </a:xfrm>
        </p:spPr>
        <p:txBody>
          <a:bodyPr>
            <a:normAutofit fontScale="90000"/>
          </a:bodyPr>
          <a:lstStyle/>
          <a:p>
            <a:pPr lvl="0"/>
            <a:r>
              <a:rPr lang="en-GB" dirty="0" smtClean="0"/>
              <a:t>4. Practical </a:t>
            </a:r>
            <a:r>
              <a:rPr lang="en-GB" dirty="0"/>
              <a:t>application of genre analysis in the </a:t>
            </a:r>
            <a:r>
              <a:rPr lang="en-GB" dirty="0" smtClean="0"/>
              <a:t>classroom (iv) </a:t>
            </a:r>
            <a:r>
              <a:rPr lang="en-GB" dirty="0"/>
              <a:t/>
            </a:r>
            <a:br>
              <a:rPr lang="en-GB" dirty="0"/>
            </a:br>
            <a:endParaRPr lang="en-GB" dirty="0"/>
          </a:p>
        </p:txBody>
      </p:sp>
      <p:sp>
        <p:nvSpPr>
          <p:cNvPr id="3" name="Content Placeholder 2"/>
          <p:cNvSpPr>
            <a:spLocks noGrp="1"/>
          </p:cNvSpPr>
          <p:nvPr>
            <p:ph idx="1"/>
          </p:nvPr>
        </p:nvSpPr>
        <p:spPr/>
        <p:txBody>
          <a:bodyPr>
            <a:normAutofit/>
          </a:bodyPr>
          <a:lstStyle/>
          <a:p>
            <a:pPr marL="0" indent="0">
              <a:buNone/>
            </a:pPr>
            <a:r>
              <a:rPr lang="en-GB" b="1" dirty="0"/>
              <a:t>Discuss with a partner. </a:t>
            </a:r>
            <a:endParaRPr lang="en-GB" dirty="0"/>
          </a:p>
          <a:p>
            <a:pPr lvl="0"/>
            <a:r>
              <a:rPr lang="en-GB" dirty="0"/>
              <a:t>How do you think you could use </a:t>
            </a:r>
            <a:r>
              <a:rPr lang="en-GB" dirty="0" err="1"/>
              <a:t>AntConc</a:t>
            </a:r>
            <a:r>
              <a:rPr lang="en-GB" dirty="0"/>
              <a:t> in the classroom?</a:t>
            </a:r>
          </a:p>
          <a:p>
            <a:pPr lvl="0"/>
            <a:r>
              <a:rPr lang="en-GB" dirty="0"/>
              <a:t>Do you think you could introduce students to it? How could students use it? </a:t>
            </a:r>
          </a:p>
          <a:p>
            <a:endParaRPr lang="en-GB" dirty="0"/>
          </a:p>
          <a:p>
            <a:endParaRPr lang="en-GB" dirty="0"/>
          </a:p>
        </p:txBody>
      </p:sp>
    </p:spTree>
    <p:extLst>
      <p:ext uri="{BB962C8B-B14F-4D97-AF65-F5344CB8AC3E}">
        <p14:creationId xmlns:p14="http://schemas.microsoft.com/office/powerpoint/2010/main" val="2109910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716800"/>
          </a:xfrm>
        </p:spPr>
        <p:txBody>
          <a:bodyPr>
            <a:normAutofit fontScale="90000"/>
          </a:bodyPr>
          <a:lstStyle/>
          <a:p>
            <a:pPr lvl="0"/>
            <a:r>
              <a:rPr lang="en-GB" dirty="0" smtClean="0"/>
              <a:t>4. Practical </a:t>
            </a:r>
            <a:r>
              <a:rPr lang="en-GB" dirty="0"/>
              <a:t>application of genre analysis in the </a:t>
            </a:r>
            <a:r>
              <a:rPr lang="en-GB" dirty="0" smtClean="0"/>
              <a:t>classroom (iv) </a:t>
            </a:r>
            <a:r>
              <a:rPr lang="en-GB" dirty="0"/>
              <a:t/>
            </a:r>
            <a:br>
              <a:rPr lang="en-GB" dirty="0"/>
            </a:br>
            <a:endParaRPr lang="en-GB" dirty="0"/>
          </a:p>
        </p:txBody>
      </p:sp>
      <p:sp>
        <p:nvSpPr>
          <p:cNvPr id="3" name="Content Placeholder 2"/>
          <p:cNvSpPr>
            <a:spLocks noGrp="1"/>
          </p:cNvSpPr>
          <p:nvPr>
            <p:ph idx="1"/>
          </p:nvPr>
        </p:nvSpPr>
        <p:spPr/>
        <p:txBody>
          <a:bodyPr>
            <a:normAutofit/>
          </a:bodyPr>
          <a:lstStyle/>
          <a:p>
            <a:pPr marL="0" indent="0">
              <a:buNone/>
            </a:pPr>
            <a:r>
              <a:rPr lang="en-GB" b="1" dirty="0"/>
              <a:t>Discuss with a partner. </a:t>
            </a:r>
            <a:endParaRPr lang="en-GB" dirty="0"/>
          </a:p>
          <a:p>
            <a:pPr lvl="0"/>
            <a:r>
              <a:rPr lang="en-GB" dirty="0"/>
              <a:t>How do you think you could use </a:t>
            </a:r>
            <a:r>
              <a:rPr lang="en-GB" dirty="0" err="1"/>
              <a:t>AntConc</a:t>
            </a:r>
            <a:r>
              <a:rPr lang="en-GB" dirty="0"/>
              <a:t> in the classroom?</a:t>
            </a:r>
          </a:p>
          <a:p>
            <a:pPr lvl="0"/>
            <a:r>
              <a:rPr lang="en-GB" dirty="0"/>
              <a:t>Do you think you could introduce students to it? How could students use it? </a:t>
            </a:r>
          </a:p>
          <a:p>
            <a:endParaRPr lang="en-GB" b="1" dirty="0"/>
          </a:p>
          <a:p>
            <a:endParaRPr lang="en-GB" b="1" dirty="0"/>
          </a:p>
          <a:p>
            <a:r>
              <a:rPr lang="en-GB" b="1" dirty="0" smtClean="0"/>
              <a:t>PRACTICAL ASSIGNMENT </a:t>
            </a:r>
            <a:endParaRPr lang="en-GB" dirty="0"/>
          </a:p>
          <a:p>
            <a:endParaRPr lang="en-GB" dirty="0"/>
          </a:p>
        </p:txBody>
      </p:sp>
    </p:spTree>
    <p:extLst>
      <p:ext uri="{BB962C8B-B14F-4D97-AF65-F5344CB8AC3E}">
        <p14:creationId xmlns:p14="http://schemas.microsoft.com/office/powerpoint/2010/main" val="7966248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1080120"/>
          </a:xfrm>
        </p:spPr>
        <p:txBody>
          <a:bodyPr>
            <a:normAutofit fontScale="90000"/>
          </a:bodyPr>
          <a:lstStyle/>
          <a:p>
            <a:r>
              <a:rPr lang="en-GB" b="1" dirty="0"/>
              <a:t>5. </a:t>
            </a: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smtClean="0"/>
              <a:t>Online </a:t>
            </a:r>
            <a:r>
              <a:rPr lang="en-GB" b="1" dirty="0"/>
              <a:t>academic tools for students</a:t>
            </a:r>
            <a:r>
              <a:rPr lang="en-GB" dirty="0"/>
              <a:t/>
            </a:r>
            <a:br>
              <a:rPr lang="en-GB" dirty="0"/>
            </a:br>
            <a:endParaRPr lang="en-GB" dirty="0"/>
          </a:p>
        </p:txBody>
      </p:sp>
      <p:sp>
        <p:nvSpPr>
          <p:cNvPr id="3" name="Content Placeholder 2"/>
          <p:cNvSpPr>
            <a:spLocks noGrp="1"/>
          </p:cNvSpPr>
          <p:nvPr>
            <p:ph idx="1"/>
          </p:nvPr>
        </p:nvSpPr>
        <p:spPr>
          <a:xfrm>
            <a:off x="457200" y="1628800"/>
            <a:ext cx="8229600" cy="4695800"/>
          </a:xfrm>
        </p:spPr>
        <p:txBody>
          <a:bodyPr>
            <a:normAutofit fontScale="70000" lnSpcReduction="20000"/>
          </a:bodyPr>
          <a:lstStyle/>
          <a:p>
            <a:pPr marL="0" indent="0">
              <a:buNone/>
            </a:pPr>
            <a:r>
              <a:rPr lang="en-GB" b="1" dirty="0" smtClean="0"/>
              <a:t>General </a:t>
            </a:r>
            <a:r>
              <a:rPr lang="en-GB" b="1" dirty="0"/>
              <a:t>Academic English </a:t>
            </a:r>
            <a:endParaRPr lang="en-GB" b="1" dirty="0" smtClean="0"/>
          </a:p>
          <a:p>
            <a:pPr marL="0" indent="0">
              <a:buNone/>
            </a:pPr>
            <a:endParaRPr lang="en-GB" dirty="0"/>
          </a:p>
          <a:p>
            <a:pPr marL="0" indent="0">
              <a:buNone/>
            </a:pPr>
            <a:r>
              <a:rPr lang="en-GB" b="1" dirty="0"/>
              <a:t>The following websites can help students with their grammar, listening, developing academic skills and presentations.  </a:t>
            </a:r>
            <a:endParaRPr lang="en-GB" b="1" dirty="0" smtClean="0"/>
          </a:p>
          <a:p>
            <a:pPr marL="0" indent="0">
              <a:buNone/>
            </a:pPr>
            <a:r>
              <a:rPr lang="en-GB" dirty="0"/>
              <a:t> </a:t>
            </a:r>
          </a:p>
          <a:p>
            <a:r>
              <a:rPr lang="en-GB" dirty="0">
                <a:hlinkClick r:id="rId2"/>
              </a:rPr>
              <a:t>http://www.prepareforsuccess.org.uk</a:t>
            </a:r>
            <a:r>
              <a:rPr lang="en-GB" dirty="0" smtClean="0">
                <a:hlinkClick r:id="rId2"/>
              </a:rPr>
              <a:t>/</a:t>
            </a:r>
            <a:r>
              <a:rPr lang="en-GB" dirty="0" smtClean="0"/>
              <a:t>    </a:t>
            </a:r>
            <a:r>
              <a:rPr lang="en-GB" dirty="0"/>
              <a:t>(Introduction to life at university – main differences between school and HE) </a:t>
            </a:r>
          </a:p>
          <a:p>
            <a:pPr lvl="0"/>
            <a:endParaRPr lang="en-GB" dirty="0" smtClean="0">
              <a:hlinkClick r:id="rId3"/>
            </a:endParaRPr>
          </a:p>
          <a:p>
            <a:pPr lvl="0"/>
            <a:r>
              <a:rPr lang="en-GB" dirty="0" smtClean="0">
                <a:hlinkClick r:id="rId3"/>
              </a:rPr>
              <a:t>http</a:t>
            </a:r>
            <a:r>
              <a:rPr lang="en-GB" dirty="0">
                <a:hlinkClick r:id="rId3"/>
              </a:rPr>
              <a:t>://elc.polyu.edu.hk/cill/eap</a:t>
            </a:r>
            <a:r>
              <a:rPr lang="en-GB" dirty="0" smtClean="0">
                <a:hlinkClick r:id="rId3"/>
              </a:rPr>
              <a:t>/</a:t>
            </a:r>
            <a:r>
              <a:rPr lang="en-GB" dirty="0" smtClean="0"/>
              <a:t>  </a:t>
            </a:r>
            <a:r>
              <a:rPr lang="en-GB" dirty="0"/>
              <a:t>(General EAP skills + presentation skills)</a:t>
            </a:r>
          </a:p>
          <a:p>
            <a:endParaRPr lang="en-GB" dirty="0"/>
          </a:p>
          <a:p>
            <a:pPr lvl="0"/>
            <a:r>
              <a:rPr lang="en-GB" dirty="0">
                <a:hlinkClick r:id="rId4"/>
              </a:rPr>
              <a:t>http://www.uefap.com</a:t>
            </a:r>
            <a:r>
              <a:rPr lang="en-GB" dirty="0" smtClean="0">
                <a:hlinkClick r:id="rId4"/>
              </a:rPr>
              <a:t>/</a:t>
            </a:r>
            <a:r>
              <a:rPr lang="en-GB" dirty="0" smtClean="0"/>
              <a:t>   </a:t>
            </a:r>
            <a:r>
              <a:rPr lang="en-GB" dirty="0"/>
              <a:t>(General EAP skills)</a:t>
            </a:r>
          </a:p>
          <a:p>
            <a:pPr marL="0" indent="0">
              <a:buNone/>
            </a:pPr>
            <a:r>
              <a:rPr lang="en-GB" dirty="0"/>
              <a:t> </a:t>
            </a:r>
          </a:p>
          <a:p>
            <a:pPr lvl="0"/>
            <a:r>
              <a:rPr lang="en-GB" dirty="0">
                <a:hlinkClick r:id="rId5"/>
              </a:rPr>
              <a:t>http://</a:t>
            </a:r>
            <a:r>
              <a:rPr lang="en-GB" dirty="0" smtClean="0">
                <a:hlinkClick r:id="rId5"/>
              </a:rPr>
              <a:t>www.bristol.ac.uk/arts/exercises/grammar/grammar_tutorial/page_41.htm</a:t>
            </a:r>
            <a:r>
              <a:rPr lang="en-GB" dirty="0" smtClean="0"/>
              <a:t>     </a:t>
            </a:r>
            <a:r>
              <a:rPr lang="en-GB" dirty="0"/>
              <a:t>(Grammar) </a:t>
            </a:r>
          </a:p>
          <a:p>
            <a:pPr marL="0" indent="0">
              <a:buNone/>
            </a:pPr>
            <a:r>
              <a:rPr lang="en-GB" dirty="0"/>
              <a:t> </a:t>
            </a:r>
          </a:p>
          <a:p>
            <a:pPr lvl="0"/>
            <a:r>
              <a:rPr lang="en-GB" dirty="0">
                <a:hlinkClick r:id="rId6"/>
              </a:rPr>
              <a:t>http://aeo.sllf.qmul.ac.uk</a:t>
            </a:r>
            <a:r>
              <a:rPr lang="en-GB" dirty="0" smtClean="0">
                <a:hlinkClick r:id="rId6"/>
              </a:rPr>
              <a:t>/</a:t>
            </a:r>
            <a:r>
              <a:rPr lang="en-GB" dirty="0" smtClean="0"/>
              <a:t>   </a:t>
            </a:r>
            <a:r>
              <a:rPr lang="en-GB" dirty="0"/>
              <a:t>(General Academic skills) </a:t>
            </a:r>
          </a:p>
          <a:p>
            <a:endParaRPr lang="en-GB" dirty="0"/>
          </a:p>
        </p:txBody>
      </p:sp>
    </p:spTree>
    <p:extLst>
      <p:ext uri="{BB962C8B-B14F-4D97-AF65-F5344CB8AC3E}">
        <p14:creationId xmlns:p14="http://schemas.microsoft.com/office/powerpoint/2010/main" val="4244972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1.From </a:t>
            </a:r>
            <a:r>
              <a:rPr lang="en-GB" dirty="0"/>
              <a:t>high school to HE – bridging the </a:t>
            </a:r>
            <a:r>
              <a:rPr lang="en-GB" dirty="0" smtClean="0"/>
              <a:t>gap (</a:t>
            </a:r>
            <a:r>
              <a:rPr lang="en-GB" dirty="0" err="1" smtClean="0"/>
              <a:t>i</a:t>
            </a:r>
            <a:r>
              <a:rPr lang="en-GB" dirty="0" smtClean="0"/>
              <a:t>)</a:t>
            </a:r>
            <a:endParaRPr lang="en-GB" dirty="0"/>
          </a:p>
        </p:txBody>
      </p:sp>
      <p:sp>
        <p:nvSpPr>
          <p:cNvPr id="3" name="Content Placeholder 2"/>
          <p:cNvSpPr>
            <a:spLocks noGrp="1"/>
          </p:cNvSpPr>
          <p:nvPr>
            <p:ph idx="1"/>
          </p:nvPr>
        </p:nvSpPr>
        <p:spPr>
          <a:xfrm>
            <a:off x="457200" y="2132856"/>
            <a:ext cx="8229600" cy="4191744"/>
          </a:xfrm>
        </p:spPr>
        <p:txBody>
          <a:bodyPr/>
          <a:lstStyle/>
          <a:p>
            <a:r>
              <a:rPr lang="en-GB" b="1" dirty="0"/>
              <a:t>UK Context:</a:t>
            </a:r>
            <a:r>
              <a:rPr lang="en-GB" dirty="0"/>
              <a:t> All international students that enter Higher Education (HE) in the UK must have a specific level of English.  Typically students enter university having taken the IELTS, FCE, CAE or CPE exam.  Nevertheless, when studying at UK HE institutions, international students, whether studying at undergraduate or postgraduate level, often struggle during their first year with their academic writing.    </a:t>
            </a:r>
          </a:p>
          <a:p>
            <a:endParaRPr lang="en-GB" dirty="0"/>
          </a:p>
          <a:p>
            <a:endParaRPr lang="en-GB" dirty="0"/>
          </a:p>
        </p:txBody>
      </p:sp>
    </p:spTree>
    <p:extLst>
      <p:ext uri="{BB962C8B-B14F-4D97-AF65-F5344CB8AC3E}">
        <p14:creationId xmlns:p14="http://schemas.microsoft.com/office/powerpoint/2010/main" val="5407364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1080120"/>
          </a:xfrm>
        </p:spPr>
        <p:txBody>
          <a:bodyPr>
            <a:normAutofit fontScale="90000"/>
          </a:bodyPr>
          <a:lstStyle/>
          <a:p>
            <a:r>
              <a:rPr lang="en-GB" b="1" dirty="0"/>
              <a:t>5. </a:t>
            </a: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smtClean="0"/>
              <a:t>Online </a:t>
            </a:r>
            <a:r>
              <a:rPr lang="en-GB" b="1" dirty="0"/>
              <a:t>academic tools for students</a:t>
            </a:r>
            <a:r>
              <a:rPr lang="en-GB" dirty="0"/>
              <a:t/>
            </a:r>
            <a:br>
              <a:rPr lang="en-GB" dirty="0"/>
            </a:br>
            <a:endParaRPr lang="en-GB" dirty="0"/>
          </a:p>
        </p:txBody>
      </p:sp>
      <p:sp>
        <p:nvSpPr>
          <p:cNvPr id="3" name="Content Placeholder 2"/>
          <p:cNvSpPr>
            <a:spLocks noGrp="1"/>
          </p:cNvSpPr>
          <p:nvPr>
            <p:ph idx="1"/>
          </p:nvPr>
        </p:nvSpPr>
        <p:spPr>
          <a:xfrm>
            <a:off x="457200" y="1628800"/>
            <a:ext cx="8229600" cy="4695800"/>
          </a:xfrm>
        </p:spPr>
        <p:txBody>
          <a:bodyPr>
            <a:normAutofit/>
          </a:bodyPr>
          <a:lstStyle/>
          <a:p>
            <a:r>
              <a:rPr lang="en-GB" b="1" dirty="0"/>
              <a:t>2. Focus on vocabulary </a:t>
            </a:r>
            <a:endParaRPr lang="en-GB" dirty="0"/>
          </a:p>
          <a:p>
            <a:r>
              <a:rPr lang="en-GB" b="1" dirty="0"/>
              <a:t>2.1 Academic Word List (AWL) </a:t>
            </a:r>
            <a:endParaRPr lang="en-GB" dirty="0"/>
          </a:p>
          <a:p>
            <a:r>
              <a:rPr lang="en-GB" dirty="0"/>
              <a:t>Numerous exercises which focus on the Academic Word List can be found on the following websites: </a:t>
            </a:r>
          </a:p>
          <a:p>
            <a:pPr marL="0" lvl="0" indent="0">
              <a:buNone/>
            </a:pPr>
            <a:r>
              <a:rPr lang="en-GB" u="sng" dirty="0">
                <a:hlinkClick r:id="rId2"/>
              </a:rPr>
              <a:t>http://www.englishvocabularyexercises.com/AWL/index.htm</a:t>
            </a:r>
            <a:r>
              <a:rPr lang="en-GB" dirty="0"/>
              <a:t> </a:t>
            </a:r>
          </a:p>
          <a:p>
            <a:endParaRPr lang="en-GB" dirty="0"/>
          </a:p>
          <a:p>
            <a:pPr marL="0" lvl="0" indent="0">
              <a:buNone/>
            </a:pPr>
            <a:r>
              <a:rPr lang="en-GB" u="sng" dirty="0">
                <a:hlinkClick r:id="rId3"/>
              </a:rPr>
              <a:t>http://www.uefap.com/vocab/exercise/exercise.htm</a:t>
            </a:r>
            <a:r>
              <a:rPr lang="en-GB" dirty="0"/>
              <a:t> </a:t>
            </a:r>
          </a:p>
          <a:p>
            <a:pPr marL="0" indent="0">
              <a:buNone/>
            </a:pPr>
            <a:r>
              <a:rPr lang="en-GB" dirty="0"/>
              <a:t> </a:t>
            </a:r>
          </a:p>
          <a:p>
            <a:pPr marL="0" lvl="0" indent="0">
              <a:buNone/>
            </a:pPr>
            <a:r>
              <a:rPr lang="en-GB" u="sng" dirty="0">
                <a:hlinkClick r:id="rId4"/>
              </a:rPr>
              <a:t>http://</a:t>
            </a:r>
            <a:r>
              <a:rPr lang="en-GB" u="sng" dirty="0" smtClean="0">
                <a:hlinkClick r:id="rId4"/>
              </a:rPr>
              <a:t>www.nottingham.ac.uk/alzsh3/acvocab/</a:t>
            </a:r>
            <a:r>
              <a:rPr lang="en-GB" u="sng" dirty="0" smtClean="0"/>
              <a:t> </a:t>
            </a:r>
            <a:r>
              <a:rPr lang="en-GB" b="1" dirty="0"/>
              <a:t> </a:t>
            </a:r>
            <a:endParaRPr lang="en-GB" dirty="0"/>
          </a:p>
          <a:p>
            <a:endParaRPr lang="en-GB" dirty="0"/>
          </a:p>
        </p:txBody>
      </p:sp>
    </p:spTree>
    <p:extLst>
      <p:ext uri="{BB962C8B-B14F-4D97-AF65-F5344CB8AC3E}">
        <p14:creationId xmlns:p14="http://schemas.microsoft.com/office/powerpoint/2010/main" val="1549150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1080120"/>
          </a:xfrm>
        </p:spPr>
        <p:txBody>
          <a:bodyPr>
            <a:normAutofit fontScale="90000"/>
          </a:bodyPr>
          <a:lstStyle/>
          <a:p>
            <a:r>
              <a:rPr lang="en-GB" b="1" dirty="0"/>
              <a:t>5. </a:t>
            </a: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smtClean="0"/>
              <a:t>Online </a:t>
            </a:r>
            <a:r>
              <a:rPr lang="en-GB" b="1" dirty="0"/>
              <a:t>academic tools for students</a:t>
            </a:r>
            <a:r>
              <a:rPr lang="en-GB" dirty="0"/>
              <a:t/>
            </a:r>
            <a:br>
              <a:rPr lang="en-GB" dirty="0"/>
            </a:br>
            <a:endParaRPr lang="en-GB" dirty="0"/>
          </a:p>
        </p:txBody>
      </p:sp>
      <p:sp>
        <p:nvSpPr>
          <p:cNvPr id="3" name="Content Placeholder 2"/>
          <p:cNvSpPr>
            <a:spLocks noGrp="1"/>
          </p:cNvSpPr>
          <p:nvPr>
            <p:ph idx="1"/>
          </p:nvPr>
        </p:nvSpPr>
        <p:spPr>
          <a:xfrm>
            <a:off x="457200" y="1628800"/>
            <a:ext cx="8229600" cy="4695800"/>
          </a:xfrm>
        </p:spPr>
        <p:txBody>
          <a:bodyPr>
            <a:normAutofit fontScale="92500" lnSpcReduction="20000"/>
          </a:bodyPr>
          <a:lstStyle/>
          <a:p>
            <a:pPr marL="0" indent="0">
              <a:buNone/>
            </a:pPr>
            <a:r>
              <a:rPr lang="en-GB" b="1" dirty="0"/>
              <a:t>2.2 AWL Highlighter </a:t>
            </a:r>
            <a:endParaRPr lang="en-GB" dirty="0"/>
          </a:p>
          <a:p>
            <a:r>
              <a:rPr lang="en-GB" dirty="0"/>
              <a:t>With this tool, students can upload their written work and see how academic their vocabulary is as the tool highlights all of the words in the text from the AWL. </a:t>
            </a:r>
          </a:p>
          <a:p>
            <a:pPr marL="0" lvl="0" indent="0">
              <a:buNone/>
            </a:pPr>
            <a:r>
              <a:rPr lang="en-GB" dirty="0">
                <a:hlinkClick r:id="rId2"/>
              </a:rPr>
              <a:t>http://</a:t>
            </a:r>
            <a:r>
              <a:rPr lang="en-GB" dirty="0" smtClean="0">
                <a:hlinkClick r:id="rId2"/>
              </a:rPr>
              <a:t>www.nottingham.ac.uk/alzsh3/acvocab/awlhighlighter.htm</a:t>
            </a:r>
            <a:r>
              <a:rPr lang="en-GB" dirty="0" smtClean="0"/>
              <a:t>  </a:t>
            </a:r>
            <a:endParaRPr lang="en-GB" dirty="0"/>
          </a:p>
          <a:p>
            <a:endParaRPr lang="en-GB" dirty="0"/>
          </a:p>
          <a:p>
            <a:pPr marL="0" indent="0">
              <a:buNone/>
            </a:pPr>
            <a:r>
              <a:rPr lang="en-GB" b="1" dirty="0"/>
              <a:t>2.3 Academic phrases &amp; expressions </a:t>
            </a:r>
            <a:endParaRPr lang="en-GB" dirty="0"/>
          </a:p>
          <a:p>
            <a:r>
              <a:rPr lang="en-GB" dirty="0"/>
              <a:t>Often students use the same expressions and phrases in their writing. This site introduces postgraduates and undergraduates to a whole range of phrases used in introductions, methodology sections, etc.  </a:t>
            </a:r>
          </a:p>
          <a:p>
            <a:pPr marL="0" lvl="0" indent="0">
              <a:buNone/>
            </a:pPr>
            <a:r>
              <a:rPr lang="en-GB" dirty="0">
                <a:hlinkClick r:id="rId3"/>
              </a:rPr>
              <a:t>http://www.phrasebank.manchester.ac.uk</a:t>
            </a:r>
            <a:r>
              <a:rPr lang="en-GB" dirty="0" smtClean="0">
                <a:hlinkClick r:id="rId3"/>
              </a:rPr>
              <a:t>/</a:t>
            </a:r>
            <a:r>
              <a:rPr lang="en-GB" dirty="0" smtClean="0"/>
              <a:t>    </a:t>
            </a:r>
            <a:endParaRPr lang="en-GB" dirty="0"/>
          </a:p>
          <a:p>
            <a:endParaRPr lang="en-GB" dirty="0"/>
          </a:p>
          <a:p>
            <a:endParaRPr lang="en-GB" dirty="0"/>
          </a:p>
        </p:txBody>
      </p:sp>
    </p:spTree>
    <p:extLst>
      <p:ext uri="{BB962C8B-B14F-4D97-AF65-F5344CB8AC3E}">
        <p14:creationId xmlns:p14="http://schemas.microsoft.com/office/powerpoint/2010/main" val="17730291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1080120"/>
          </a:xfrm>
        </p:spPr>
        <p:txBody>
          <a:bodyPr>
            <a:normAutofit fontScale="90000"/>
          </a:bodyPr>
          <a:lstStyle/>
          <a:p>
            <a:r>
              <a:rPr lang="en-GB" b="1" dirty="0"/>
              <a:t>5. </a:t>
            </a: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smtClean="0"/>
              <a:t>Online </a:t>
            </a:r>
            <a:r>
              <a:rPr lang="en-GB" b="1" dirty="0"/>
              <a:t>academic tools for students</a:t>
            </a:r>
            <a:r>
              <a:rPr lang="en-GB" dirty="0"/>
              <a:t/>
            </a:r>
            <a:br>
              <a:rPr lang="en-GB" dirty="0"/>
            </a:br>
            <a:endParaRPr lang="en-GB" dirty="0"/>
          </a:p>
        </p:txBody>
      </p:sp>
      <p:sp>
        <p:nvSpPr>
          <p:cNvPr id="3" name="Content Placeholder 2"/>
          <p:cNvSpPr>
            <a:spLocks noGrp="1"/>
          </p:cNvSpPr>
          <p:nvPr>
            <p:ph idx="1"/>
          </p:nvPr>
        </p:nvSpPr>
        <p:spPr>
          <a:xfrm>
            <a:off x="457200" y="1628800"/>
            <a:ext cx="8229600" cy="4695800"/>
          </a:xfrm>
        </p:spPr>
        <p:txBody>
          <a:bodyPr>
            <a:normAutofit/>
          </a:bodyPr>
          <a:lstStyle/>
          <a:p>
            <a:pPr marL="0" indent="0">
              <a:buNone/>
            </a:pPr>
            <a:r>
              <a:rPr lang="en-GB" b="1" dirty="0"/>
              <a:t>2.4 Understanding key words in context </a:t>
            </a:r>
            <a:endParaRPr lang="en-GB" dirty="0"/>
          </a:p>
          <a:p>
            <a:r>
              <a:rPr lang="en-GB" dirty="0"/>
              <a:t>The following Corpus can be used by teachers and students alike to see how words work in context:   </a:t>
            </a:r>
            <a:r>
              <a:rPr lang="en-GB" dirty="0" smtClean="0">
                <a:hlinkClick r:id="rId2"/>
              </a:rPr>
              <a:t>http</a:t>
            </a:r>
            <a:r>
              <a:rPr lang="en-GB" dirty="0">
                <a:hlinkClick r:id="rId2"/>
              </a:rPr>
              <a:t>://corpus.byu.edu/bnc</a:t>
            </a:r>
            <a:r>
              <a:rPr lang="en-GB" dirty="0" smtClean="0">
                <a:hlinkClick r:id="rId2"/>
              </a:rPr>
              <a:t>/</a:t>
            </a:r>
            <a:r>
              <a:rPr lang="en-GB" dirty="0" smtClean="0"/>
              <a:t>   </a:t>
            </a:r>
            <a:endParaRPr lang="en-GB" dirty="0"/>
          </a:p>
          <a:p>
            <a:pPr marL="0" indent="0">
              <a:buNone/>
            </a:pPr>
            <a:endParaRPr lang="en-GB" dirty="0"/>
          </a:p>
          <a:p>
            <a:pPr marL="0" indent="0">
              <a:buNone/>
            </a:pPr>
            <a:r>
              <a:rPr lang="en-GB" b="1" dirty="0" smtClean="0"/>
              <a:t>2.5 </a:t>
            </a:r>
            <a:r>
              <a:rPr lang="en-GB" b="1" dirty="0"/>
              <a:t>Word collocations </a:t>
            </a:r>
            <a:endParaRPr lang="en-GB" dirty="0"/>
          </a:p>
          <a:p>
            <a:r>
              <a:rPr lang="en-GB" dirty="0"/>
              <a:t>If students are struggling with collocations (words that come before or after the target word), they can access the site below: </a:t>
            </a:r>
            <a:endParaRPr lang="en-GB" dirty="0" smtClean="0"/>
          </a:p>
          <a:p>
            <a:pPr marL="0" indent="0">
              <a:buNone/>
            </a:pPr>
            <a:r>
              <a:rPr lang="en-GB" dirty="0" smtClean="0">
                <a:hlinkClick r:id="rId3"/>
              </a:rPr>
              <a:t>http</a:t>
            </a:r>
            <a:r>
              <a:rPr lang="en-GB" dirty="0">
                <a:hlinkClick r:id="rId3"/>
              </a:rPr>
              <a:t>://wordtree.coventry.ac.uk/?</a:t>
            </a:r>
            <a:r>
              <a:rPr lang="en-GB" dirty="0" smtClean="0">
                <a:hlinkClick r:id="rId3"/>
              </a:rPr>
              <a:t>BAWE</a:t>
            </a:r>
            <a:r>
              <a:rPr lang="en-GB" dirty="0" smtClean="0"/>
              <a:t> </a:t>
            </a:r>
            <a:endParaRPr lang="en-GB" dirty="0"/>
          </a:p>
          <a:p>
            <a:pPr marL="0" indent="0">
              <a:buNone/>
            </a:pPr>
            <a:endParaRPr lang="en-GB" dirty="0"/>
          </a:p>
          <a:p>
            <a:endParaRPr lang="en-GB" dirty="0"/>
          </a:p>
        </p:txBody>
      </p:sp>
    </p:spTree>
    <p:extLst>
      <p:ext uri="{BB962C8B-B14F-4D97-AF65-F5344CB8AC3E}">
        <p14:creationId xmlns:p14="http://schemas.microsoft.com/office/powerpoint/2010/main" val="19931985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1080120"/>
          </a:xfrm>
        </p:spPr>
        <p:txBody>
          <a:bodyPr>
            <a:normAutofit fontScale="90000"/>
          </a:bodyPr>
          <a:lstStyle/>
          <a:p>
            <a:r>
              <a:rPr lang="en-GB" b="1" dirty="0"/>
              <a:t>5. </a:t>
            </a: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smtClean="0"/>
              <a:t>Online </a:t>
            </a:r>
            <a:r>
              <a:rPr lang="en-GB" b="1" dirty="0"/>
              <a:t>academic tools for students</a:t>
            </a:r>
            <a:r>
              <a:rPr lang="en-GB" dirty="0"/>
              <a:t/>
            </a:r>
            <a:br>
              <a:rPr lang="en-GB" dirty="0"/>
            </a:br>
            <a:endParaRPr lang="en-GB" dirty="0"/>
          </a:p>
        </p:txBody>
      </p:sp>
      <p:sp>
        <p:nvSpPr>
          <p:cNvPr id="3" name="Content Placeholder 2"/>
          <p:cNvSpPr>
            <a:spLocks noGrp="1"/>
          </p:cNvSpPr>
          <p:nvPr>
            <p:ph idx="1"/>
          </p:nvPr>
        </p:nvSpPr>
        <p:spPr>
          <a:xfrm>
            <a:off x="457200" y="1628800"/>
            <a:ext cx="8229600" cy="4695800"/>
          </a:xfrm>
        </p:spPr>
        <p:txBody>
          <a:bodyPr>
            <a:normAutofit fontScale="70000" lnSpcReduction="20000"/>
          </a:bodyPr>
          <a:lstStyle/>
          <a:p>
            <a:pPr marL="0" indent="0">
              <a:buNone/>
            </a:pPr>
            <a:r>
              <a:rPr lang="en-GB" b="1" dirty="0"/>
              <a:t>3. Common mistakes in written work </a:t>
            </a:r>
            <a:endParaRPr lang="en-GB" dirty="0"/>
          </a:p>
          <a:p>
            <a:pPr marL="0" indent="0">
              <a:buNone/>
            </a:pPr>
            <a:r>
              <a:rPr lang="en-GB" b="1" dirty="0"/>
              <a:t>3.1 Common Errors Detector</a:t>
            </a:r>
            <a:endParaRPr lang="en-GB" dirty="0"/>
          </a:p>
          <a:p>
            <a:r>
              <a:rPr lang="en-GB" dirty="0"/>
              <a:t>With this programme, you can upload any written text and the program will output the text with the errors highlighted, give comments and explanations to help you solve the problems.  </a:t>
            </a:r>
          </a:p>
          <a:p>
            <a:pPr marL="0" lvl="0" indent="0">
              <a:buNone/>
            </a:pPr>
            <a:r>
              <a:rPr lang="en-GB" dirty="0">
                <a:hlinkClick r:id="rId2"/>
              </a:rPr>
              <a:t>http://</a:t>
            </a:r>
            <a:r>
              <a:rPr lang="en-GB" dirty="0" smtClean="0">
                <a:hlinkClick r:id="rId2"/>
              </a:rPr>
              <a:t>www2.elc.polyu.edu.hk/CILL/errordetector.htm</a:t>
            </a:r>
            <a:r>
              <a:rPr lang="en-GB" dirty="0" smtClean="0"/>
              <a:t> </a:t>
            </a:r>
            <a:endParaRPr lang="en-GB" dirty="0"/>
          </a:p>
          <a:p>
            <a:endParaRPr lang="en-GB" dirty="0"/>
          </a:p>
          <a:p>
            <a:pPr marL="0" indent="0">
              <a:buNone/>
            </a:pPr>
            <a:r>
              <a:rPr lang="en-GB" b="1" dirty="0"/>
              <a:t>4. Referencing (Using the Harvard Referencing System) </a:t>
            </a:r>
            <a:endParaRPr lang="en-GB" dirty="0"/>
          </a:p>
          <a:p>
            <a:pPr marL="0" indent="0">
              <a:buNone/>
            </a:pPr>
            <a:r>
              <a:rPr lang="en-GB" b="1" dirty="0" smtClean="0"/>
              <a:t>4.1 </a:t>
            </a:r>
            <a:r>
              <a:rPr lang="en-GB" b="1" dirty="0"/>
              <a:t>Online reference guide </a:t>
            </a:r>
            <a:endParaRPr lang="en-GB" dirty="0"/>
          </a:p>
          <a:p>
            <a:r>
              <a:rPr lang="en-GB" dirty="0"/>
              <a:t>For help writing in-text references of a list of references using the Harvard referencing system, students can go to: </a:t>
            </a:r>
            <a:r>
              <a:rPr lang="en-GB" u="sng" dirty="0">
                <a:hlinkClick r:id="rId3"/>
              </a:rPr>
              <a:t>https://libweb.anglia.ac.uk/referencing/harvard.htm</a:t>
            </a:r>
            <a:r>
              <a:rPr lang="en-GB" dirty="0"/>
              <a:t> </a:t>
            </a:r>
          </a:p>
          <a:p>
            <a:pPr marL="0" indent="0">
              <a:buNone/>
            </a:pPr>
            <a:r>
              <a:rPr lang="en-GB" b="1" dirty="0"/>
              <a:t> </a:t>
            </a:r>
            <a:endParaRPr lang="en-GB" dirty="0"/>
          </a:p>
          <a:p>
            <a:pPr marL="0" indent="0">
              <a:buNone/>
            </a:pPr>
            <a:r>
              <a:rPr lang="en-GB" b="1" dirty="0"/>
              <a:t>4.2 Mobile phone (</a:t>
            </a:r>
            <a:r>
              <a:rPr lang="en-GB" b="1" dirty="0" err="1"/>
              <a:t>iphone</a:t>
            </a:r>
            <a:r>
              <a:rPr lang="en-GB" b="1" dirty="0"/>
              <a:t>) app:</a:t>
            </a:r>
            <a:endParaRPr lang="en-GB" dirty="0"/>
          </a:p>
          <a:p>
            <a:pPr lvl="0"/>
            <a:r>
              <a:rPr lang="en-GB" i="1" dirty="0" err="1"/>
              <a:t>ReferenceME</a:t>
            </a:r>
            <a:r>
              <a:rPr lang="en-GB" dirty="0"/>
              <a:t>   (Students can scan the barcode of the book they want to include in their list of references and it will write it in the Harvard Referencing Style). </a:t>
            </a:r>
          </a:p>
          <a:p>
            <a:pPr marL="0" indent="0">
              <a:buNone/>
            </a:pPr>
            <a:endParaRPr lang="en-GB" dirty="0"/>
          </a:p>
          <a:p>
            <a:endParaRPr lang="en-GB" dirty="0"/>
          </a:p>
        </p:txBody>
      </p:sp>
    </p:spTree>
    <p:extLst>
      <p:ext uri="{BB962C8B-B14F-4D97-AF65-F5344CB8AC3E}">
        <p14:creationId xmlns:p14="http://schemas.microsoft.com/office/powerpoint/2010/main" val="7460516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Online academic tools for students </a:t>
            </a:r>
            <a:endParaRPr lang="en-GB" dirty="0"/>
          </a:p>
        </p:txBody>
      </p:sp>
      <p:sp>
        <p:nvSpPr>
          <p:cNvPr id="3" name="Content Placeholder 2"/>
          <p:cNvSpPr>
            <a:spLocks noGrp="1"/>
          </p:cNvSpPr>
          <p:nvPr>
            <p:ph idx="1"/>
          </p:nvPr>
        </p:nvSpPr>
        <p:spPr/>
        <p:txBody>
          <a:bodyPr/>
          <a:lstStyle/>
          <a:p>
            <a:pPr marL="0" indent="0">
              <a:buNone/>
            </a:pPr>
            <a:r>
              <a:rPr lang="en-GB" b="1" dirty="0"/>
              <a:t>Discuss the following questions.  </a:t>
            </a:r>
            <a:endParaRPr lang="en-GB" dirty="0"/>
          </a:p>
          <a:p>
            <a:pPr lvl="0"/>
            <a:r>
              <a:rPr lang="en-GB" dirty="0"/>
              <a:t>What are your student’s main weaknesses? </a:t>
            </a:r>
          </a:p>
          <a:p>
            <a:pPr lvl="0"/>
            <a:r>
              <a:rPr lang="en-GB" dirty="0"/>
              <a:t>Which websites do you think your students would benefit most from?</a:t>
            </a:r>
          </a:p>
          <a:p>
            <a:pPr lvl="0"/>
            <a:r>
              <a:rPr lang="en-GB" dirty="0"/>
              <a:t>Do you use others that are not on this list?  If yes, which ones? </a:t>
            </a:r>
          </a:p>
          <a:p>
            <a:pPr lvl="0"/>
            <a:r>
              <a:rPr lang="en-GB" dirty="0"/>
              <a:t>How could you incorporate the new websites into your classroom? </a:t>
            </a:r>
          </a:p>
          <a:p>
            <a:endParaRPr lang="en-GB" dirty="0"/>
          </a:p>
        </p:txBody>
      </p:sp>
    </p:spTree>
    <p:extLst>
      <p:ext uri="{BB962C8B-B14F-4D97-AF65-F5344CB8AC3E}">
        <p14:creationId xmlns:p14="http://schemas.microsoft.com/office/powerpoint/2010/main" val="23617286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1.From high school to HE – bridging the </a:t>
            </a:r>
            <a:r>
              <a:rPr lang="en-GB" dirty="0" smtClean="0"/>
              <a:t>gap (ii)</a:t>
            </a:r>
            <a:endParaRPr lang="en-GB" dirty="0"/>
          </a:p>
        </p:txBody>
      </p:sp>
      <p:sp>
        <p:nvSpPr>
          <p:cNvPr id="3" name="Content Placeholder 2"/>
          <p:cNvSpPr>
            <a:spLocks noGrp="1"/>
          </p:cNvSpPr>
          <p:nvPr>
            <p:ph idx="1"/>
          </p:nvPr>
        </p:nvSpPr>
        <p:spPr>
          <a:xfrm>
            <a:off x="457200" y="1988840"/>
            <a:ext cx="8229600" cy="4680520"/>
          </a:xfrm>
        </p:spPr>
        <p:txBody>
          <a:bodyPr>
            <a:normAutofit fontScale="55000" lnSpcReduction="20000"/>
          </a:bodyPr>
          <a:lstStyle/>
          <a:p>
            <a:pPr marL="0" indent="0">
              <a:buNone/>
            </a:pPr>
            <a:r>
              <a:rPr lang="en-GB" sz="2900" b="1" dirty="0"/>
              <a:t>Discuss with a partner. </a:t>
            </a:r>
            <a:endParaRPr lang="en-GB" sz="2900" dirty="0"/>
          </a:p>
          <a:p>
            <a:endParaRPr lang="en-GB" sz="2900" dirty="0"/>
          </a:p>
          <a:p>
            <a:pPr lvl="0"/>
            <a:r>
              <a:rPr lang="en-GB" sz="2900" dirty="0"/>
              <a:t>Can you think of any reasons why? </a:t>
            </a:r>
            <a:endParaRPr lang="en-GB" sz="2900" dirty="0" smtClean="0"/>
          </a:p>
          <a:p>
            <a:pPr marL="0" lvl="0" indent="0">
              <a:buNone/>
            </a:pPr>
            <a:endParaRPr lang="en-GB" sz="2900" dirty="0"/>
          </a:p>
          <a:p>
            <a:pPr lvl="0"/>
            <a:r>
              <a:rPr lang="en-GB" sz="2900" dirty="0"/>
              <a:t>Is it the same in your country</a:t>
            </a:r>
            <a:r>
              <a:rPr lang="en-GB" sz="2900" dirty="0" smtClean="0"/>
              <a:t>?</a:t>
            </a:r>
          </a:p>
          <a:p>
            <a:pPr lvl="0"/>
            <a:endParaRPr lang="en-GB" sz="2900" dirty="0"/>
          </a:p>
          <a:p>
            <a:pPr lvl="0"/>
            <a:r>
              <a:rPr lang="en-GB" sz="2900" dirty="0"/>
              <a:t>What English exams do students take/need to have in order to get into university in your country?</a:t>
            </a:r>
          </a:p>
          <a:p>
            <a:pPr marL="0" indent="0">
              <a:buNone/>
            </a:pPr>
            <a:r>
              <a:rPr lang="en-GB" sz="2900" dirty="0"/>
              <a:t> </a:t>
            </a:r>
          </a:p>
          <a:p>
            <a:pPr lvl="0"/>
            <a:r>
              <a:rPr lang="en-GB" sz="2900" dirty="0"/>
              <a:t>Do you feel these exams prepare students for what you teach them? And what is expected of them? </a:t>
            </a:r>
          </a:p>
          <a:p>
            <a:endParaRPr lang="en-GB" sz="2900" dirty="0"/>
          </a:p>
          <a:p>
            <a:pPr lvl="0"/>
            <a:r>
              <a:rPr lang="en-GB" sz="2900" dirty="0"/>
              <a:t>What do students find most difficult </a:t>
            </a:r>
            <a:r>
              <a:rPr lang="en-GB" sz="2900" dirty="0" smtClean="0"/>
              <a:t>with </a:t>
            </a:r>
            <a:r>
              <a:rPr lang="en-GB" sz="2900" dirty="0"/>
              <a:t>writing </a:t>
            </a:r>
            <a:r>
              <a:rPr lang="en-GB" sz="2900" dirty="0" smtClean="0"/>
              <a:t>when they </a:t>
            </a:r>
            <a:r>
              <a:rPr lang="en-GB" sz="2900" dirty="0"/>
              <a:t>enter HE in your country? </a:t>
            </a:r>
          </a:p>
          <a:p>
            <a:endParaRPr lang="en-GB" sz="2900" dirty="0"/>
          </a:p>
          <a:p>
            <a:pPr lvl="0"/>
            <a:r>
              <a:rPr lang="en-GB" sz="2900" dirty="0"/>
              <a:t>As teachers, how do you support your students with their academic writing?  </a:t>
            </a:r>
          </a:p>
          <a:p>
            <a:endParaRPr lang="en-GB" sz="2900" dirty="0"/>
          </a:p>
          <a:p>
            <a:pPr lvl="0"/>
            <a:r>
              <a:rPr lang="en-GB" sz="2900" dirty="0"/>
              <a:t>Do you feel you offer your students enough support? If no, why not? If yes, how? </a:t>
            </a:r>
          </a:p>
          <a:p>
            <a:endParaRPr lang="en-GB" dirty="0"/>
          </a:p>
        </p:txBody>
      </p:sp>
    </p:spTree>
    <p:extLst>
      <p:ext uri="{BB962C8B-B14F-4D97-AF65-F5344CB8AC3E}">
        <p14:creationId xmlns:p14="http://schemas.microsoft.com/office/powerpoint/2010/main" val="946375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1152128"/>
          </a:xfrm>
        </p:spPr>
        <p:txBody>
          <a:bodyPr>
            <a:normAutofit fontScale="90000"/>
          </a:bodyPr>
          <a:lstStyle/>
          <a:p>
            <a:r>
              <a:rPr lang="en-GB" b="1" dirty="0"/>
              <a:t>FCE vs HE written tasks </a:t>
            </a:r>
            <a:r>
              <a:rPr lang="en-GB" dirty="0"/>
              <a:t/>
            </a:r>
            <a:br>
              <a:rPr lang="en-GB" dirty="0"/>
            </a:br>
            <a:endParaRPr lang="en-GB" dirty="0"/>
          </a:p>
        </p:txBody>
      </p:sp>
      <p:sp>
        <p:nvSpPr>
          <p:cNvPr id="3" name="Content Placeholder 2"/>
          <p:cNvSpPr>
            <a:spLocks noGrp="1"/>
          </p:cNvSpPr>
          <p:nvPr>
            <p:ph idx="1"/>
          </p:nvPr>
        </p:nvSpPr>
        <p:spPr/>
        <p:txBody>
          <a:bodyPr/>
          <a:lstStyle/>
          <a:p>
            <a:pPr marL="0" indent="0">
              <a:buNone/>
            </a:pPr>
            <a:r>
              <a:rPr lang="en-GB" dirty="0"/>
              <a:t>We’re going to start by looking at the key differences between the FCE written exam and a typical first year undergraduate HE written assignment.  </a:t>
            </a:r>
          </a:p>
          <a:p>
            <a:endParaRPr lang="en-GB" dirty="0"/>
          </a:p>
          <a:p>
            <a:r>
              <a:rPr lang="en-GB" b="1" dirty="0"/>
              <a:t>Look at each task and make a note of the tasks most salient features.  </a:t>
            </a:r>
            <a:endParaRPr lang="en-GB" dirty="0"/>
          </a:p>
          <a:p>
            <a:endParaRPr lang="en-GB" dirty="0"/>
          </a:p>
        </p:txBody>
      </p:sp>
    </p:spTree>
    <p:extLst>
      <p:ext uri="{BB962C8B-B14F-4D97-AF65-F5344CB8AC3E}">
        <p14:creationId xmlns:p14="http://schemas.microsoft.com/office/powerpoint/2010/main" val="13150755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1.From high school to HE – bridging the </a:t>
            </a:r>
            <a:r>
              <a:rPr lang="en-GB" dirty="0" smtClean="0"/>
              <a:t>gap (iii)</a:t>
            </a:r>
            <a:endParaRPr lang="en-GB" dirty="0"/>
          </a:p>
        </p:txBody>
      </p:sp>
      <p:sp>
        <p:nvSpPr>
          <p:cNvPr id="3" name="Content Placeholder 2"/>
          <p:cNvSpPr>
            <a:spLocks noGrp="1"/>
          </p:cNvSpPr>
          <p:nvPr>
            <p:ph idx="1"/>
          </p:nvPr>
        </p:nvSpPr>
        <p:spPr>
          <a:xfrm>
            <a:off x="457200" y="2060848"/>
            <a:ext cx="8229600" cy="4263752"/>
          </a:xfrm>
        </p:spPr>
        <p:txBody>
          <a:bodyPr>
            <a:normAutofit/>
          </a:bodyPr>
          <a:lstStyle/>
          <a:p>
            <a:pPr marL="0" indent="0">
              <a:buNone/>
            </a:pPr>
            <a:r>
              <a:rPr lang="en-GB" b="1" dirty="0"/>
              <a:t>Discuss with a partner. </a:t>
            </a:r>
            <a:endParaRPr lang="en-GB" dirty="0"/>
          </a:p>
          <a:p>
            <a:pPr lvl="0"/>
            <a:r>
              <a:rPr lang="en-GB" dirty="0"/>
              <a:t>What are the main differences between these tasks? Are there any similarities? </a:t>
            </a:r>
          </a:p>
          <a:p>
            <a:pPr lvl="0"/>
            <a:r>
              <a:rPr lang="en-GB" dirty="0"/>
              <a:t>What type of vocabulary is needed in each case?</a:t>
            </a:r>
          </a:p>
          <a:p>
            <a:pPr lvl="0"/>
            <a:r>
              <a:rPr lang="en-GB" dirty="0"/>
              <a:t>How do the written tasks differ in terms of structure?  </a:t>
            </a:r>
          </a:p>
          <a:p>
            <a:endParaRPr lang="en-GB" dirty="0"/>
          </a:p>
          <a:p>
            <a:endParaRPr lang="en-GB" dirty="0"/>
          </a:p>
        </p:txBody>
      </p:sp>
    </p:spTree>
    <p:extLst>
      <p:ext uri="{BB962C8B-B14F-4D97-AF65-F5344CB8AC3E}">
        <p14:creationId xmlns:p14="http://schemas.microsoft.com/office/powerpoint/2010/main" val="39170126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Focus on Vocabulary (</a:t>
            </a:r>
            <a:r>
              <a:rPr lang="en-GB" dirty="0" err="1" smtClean="0"/>
              <a:t>i</a:t>
            </a:r>
            <a:r>
              <a:rPr lang="en-GB" dirty="0" smtClean="0"/>
              <a:t>)</a:t>
            </a:r>
            <a:endParaRPr lang="en-GB" dirty="0"/>
          </a:p>
        </p:txBody>
      </p:sp>
      <p:sp>
        <p:nvSpPr>
          <p:cNvPr id="3" name="Content Placeholder 2"/>
          <p:cNvSpPr>
            <a:spLocks noGrp="1"/>
          </p:cNvSpPr>
          <p:nvPr>
            <p:ph idx="1"/>
          </p:nvPr>
        </p:nvSpPr>
        <p:spPr/>
        <p:txBody>
          <a:bodyPr/>
          <a:lstStyle/>
          <a:p>
            <a:pPr marL="0" indent="0">
              <a:buNone/>
            </a:pPr>
            <a:r>
              <a:rPr lang="en-GB" b="1" dirty="0"/>
              <a:t>Discuss with a partner. </a:t>
            </a:r>
            <a:endParaRPr lang="en-GB" dirty="0"/>
          </a:p>
          <a:p>
            <a:pPr lvl="0"/>
            <a:r>
              <a:rPr lang="en-GB" dirty="0"/>
              <a:t>Can you think of other vocabulary areas that you commonly teach? Or that your students need to know in order to complete assignments? </a:t>
            </a:r>
          </a:p>
          <a:p>
            <a:endParaRPr lang="en-GB" dirty="0"/>
          </a:p>
          <a:p>
            <a:endParaRPr lang="en-GB" dirty="0"/>
          </a:p>
        </p:txBody>
      </p:sp>
    </p:spTree>
    <p:extLst>
      <p:ext uri="{BB962C8B-B14F-4D97-AF65-F5344CB8AC3E}">
        <p14:creationId xmlns:p14="http://schemas.microsoft.com/office/powerpoint/2010/main" val="1093701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Focus on Vocabulary (ii)</a:t>
            </a:r>
            <a:endParaRPr lang="en-GB" dirty="0"/>
          </a:p>
        </p:txBody>
      </p:sp>
      <p:sp>
        <p:nvSpPr>
          <p:cNvPr id="3" name="Content Placeholder 2"/>
          <p:cNvSpPr>
            <a:spLocks noGrp="1"/>
          </p:cNvSpPr>
          <p:nvPr>
            <p:ph idx="1"/>
          </p:nvPr>
        </p:nvSpPr>
        <p:spPr/>
        <p:txBody>
          <a:bodyPr/>
          <a:lstStyle/>
          <a:p>
            <a:pPr marL="0" indent="0">
              <a:buNone/>
            </a:pPr>
            <a:r>
              <a:rPr lang="en-GB" b="1" dirty="0"/>
              <a:t>Discuss with a partner. </a:t>
            </a:r>
            <a:endParaRPr lang="en-GB" dirty="0"/>
          </a:p>
          <a:p>
            <a:pPr lvl="0"/>
            <a:r>
              <a:rPr lang="en-GB" dirty="0"/>
              <a:t>What problems do you have in teaching academic vocabulary? </a:t>
            </a:r>
            <a:endParaRPr lang="en-GB" dirty="0" smtClean="0"/>
          </a:p>
          <a:p>
            <a:pPr marL="0" lvl="0" indent="0">
              <a:buNone/>
            </a:pPr>
            <a:endParaRPr lang="en-GB" dirty="0"/>
          </a:p>
          <a:p>
            <a:pPr lvl="0"/>
            <a:r>
              <a:rPr lang="en-GB" dirty="0"/>
              <a:t>Do you find it difficult to identify which words will be useful for your students? </a:t>
            </a:r>
          </a:p>
          <a:p>
            <a:endParaRPr lang="en-GB" dirty="0"/>
          </a:p>
        </p:txBody>
      </p:sp>
    </p:spTree>
    <p:extLst>
      <p:ext uri="{BB962C8B-B14F-4D97-AF65-F5344CB8AC3E}">
        <p14:creationId xmlns:p14="http://schemas.microsoft.com/office/powerpoint/2010/main" val="2603240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Focus on Vocabulary (iii)</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3" y="2060848"/>
            <a:ext cx="8313229" cy="3312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85962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628</TotalTime>
  <Words>1983</Words>
  <Application>Microsoft Office PowerPoint</Application>
  <PresentationFormat>Předvádění na obrazovce (4:3)</PresentationFormat>
  <Paragraphs>229</Paragraphs>
  <Slides>34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34</vt:i4>
      </vt:variant>
    </vt:vector>
  </HeadingPairs>
  <TitlesOfParts>
    <vt:vector size="38" baseType="lpstr">
      <vt:lpstr>Calibri</vt:lpstr>
      <vt:lpstr>Constantia</vt:lpstr>
      <vt:lpstr>Wingdings 2</vt:lpstr>
      <vt:lpstr>Flow</vt:lpstr>
      <vt:lpstr>Writing Skills for Academic Purposes </vt:lpstr>
      <vt:lpstr>2nd April – Agenda </vt:lpstr>
      <vt:lpstr>1.From high school to HE – bridging the gap (i)</vt:lpstr>
      <vt:lpstr>1.From high school to HE – bridging the gap (ii)</vt:lpstr>
      <vt:lpstr>FCE vs HE written tasks  </vt:lpstr>
      <vt:lpstr>1.From high school to HE – bridging the gap (iii)</vt:lpstr>
      <vt:lpstr>Focus on Vocabulary (i)</vt:lpstr>
      <vt:lpstr>Focus on Vocabulary (ii)</vt:lpstr>
      <vt:lpstr>Focus on Vocabulary (iii)</vt:lpstr>
      <vt:lpstr>The value of a university education </vt:lpstr>
      <vt:lpstr>Focus on Vocabulary (iv)</vt:lpstr>
      <vt:lpstr>2. The key differences between written &amp; spoken English (i) </vt:lpstr>
      <vt:lpstr>2. The key differences between written &amp; spoken English (ii) </vt:lpstr>
      <vt:lpstr>2. The key differences between written &amp; spoken English (iii) </vt:lpstr>
      <vt:lpstr>2. Possible solutions (i) </vt:lpstr>
      <vt:lpstr>2. Possible solutions (ii) </vt:lpstr>
      <vt:lpstr>2. Possible solutions (iii) </vt:lpstr>
      <vt:lpstr>Future consideration  </vt:lpstr>
      <vt:lpstr>3. An introduction to genre analysis   </vt:lpstr>
      <vt:lpstr>3. An introduction to genre analysis  </vt:lpstr>
      <vt:lpstr>3. An introduction to genre analysis  </vt:lpstr>
      <vt:lpstr>3. An introduction to genre analysis</vt:lpstr>
      <vt:lpstr>3. An introduction to genre analysis</vt:lpstr>
      <vt:lpstr>4. Practical application of genre analysis in the classroom (i) </vt:lpstr>
      <vt:lpstr>4. Practical application of genre analysis in the classroom (ii)  </vt:lpstr>
      <vt:lpstr>4. Practical application of genre analysis in the classroom (iii)  </vt:lpstr>
      <vt:lpstr>4. Practical application of genre analysis in the classroom (iv)  </vt:lpstr>
      <vt:lpstr>4. Practical application of genre analysis in the classroom (iv)  </vt:lpstr>
      <vt:lpstr>5.             Online academic tools for students </vt:lpstr>
      <vt:lpstr>5.             Online academic tools for students </vt:lpstr>
      <vt:lpstr>5.             Online academic tools for students </vt:lpstr>
      <vt:lpstr>5.             Online academic tools for students </vt:lpstr>
      <vt:lpstr>5.             Online academic tools for students </vt:lpstr>
      <vt:lpstr>Online academic tools for students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Skills for Academic Purposes</dc:title>
  <dc:creator>Katie Mansfield</dc:creator>
  <cp:lastModifiedBy>stefan kosztolanyi</cp:lastModifiedBy>
  <cp:revision>35</cp:revision>
  <dcterms:created xsi:type="dcterms:W3CDTF">2013-09-01T17:12:48Z</dcterms:created>
  <dcterms:modified xsi:type="dcterms:W3CDTF">2014-04-07T08:59:02Z</dcterms:modified>
</cp:coreProperties>
</file>