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76" r:id="rId3"/>
    <p:sldId id="312" r:id="rId4"/>
    <p:sldId id="313" r:id="rId5"/>
    <p:sldId id="330" r:id="rId6"/>
    <p:sldId id="314" r:id="rId7"/>
    <p:sldId id="315" r:id="rId8"/>
    <p:sldId id="318" r:id="rId9"/>
    <p:sldId id="331" r:id="rId10"/>
    <p:sldId id="317" r:id="rId11"/>
    <p:sldId id="316" r:id="rId12"/>
    <p:sldId id="334" r:id="rId13"/>
    <p:sldId id="342" r:id="rId14"/>
    <p:sldId id="343" r:id="rId15"/>
    <p:sldId id="344" r:id="rId16"/>
    <p:sldId id="347" r:id="rId17"/>
    <p:sldId id="348" r:id="rId18"/>
    <p:sldId id="349" r:id="rId19"/>
    <p:sldId id="350" r:id="rId20"/>
    <p:sldId id="335" r:id="rId21"/>
    <p:sldId id="319" r:id="rId22"/>
    <p:sldId id="323" r:id="rId23"/>
    <p:sldId id="322" r:id="rId24"/>
    <p:sldId id="321" r:id="rId25"/>
    <p:sldId id="302" r:id="rId26"/>
    <p:sldId id="336" r:id="rId27"/>
    <p:sldId id="306" r:id="rId28"/>
    <p:sldId id="307" r:id="rId29"/>
    <p:sldId id="309" r:id="rId30"/>
    <p:sldId id="310" r:id="rId31"/>
    <p:sldId id="311" r:id="rId32"/>
    <p:sldId id="337" r:id="rId33"/>
    <p:sldId id="324" r:id="rId34"/>
    <p:sldId id="325" r:id="rId35"/>
    <p:sldId id="326" r:id="rId36"/>
    <p:sldId id="339" r:id="rId37"/>
    <p:sldId id="338" r:id="rId38"/>
    <p:sldId id="340" r:id="rId39"/>
    <p:sldId id="328" r:id="rId40"/>
    <p:sldId id="32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D892-A8F7-4E0D-AA27-B9CB20665680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2BB8-89A7-411F-B9E2-C7B4E46AE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1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Texts used: journals, textbooks, </a:t>
            </a:r>
            <a:r>
              <a:rPr lang="en-GB" dirty="0" err="1" smtClean="0"/>
              <a:t>coursebooks</a:t>
            </a:r>
            <a:r>
              <a:rPr lang="en-GB" dirty="0" smtClean="0"/>
              <a:t>, lab manuals and course notes.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 smtClean="0"/>
              <a:t>Sublists</a:t>
            </a:r>
            <a:r>
              <a:rPr lang="en-GB" dirty="0" smtClean="0"/>
              <a:t> 1-9 each have 60 word families whereas 10 has 30 word families.  </a:t>
            </a:r>
            <a:endParaRPr lang="en-GB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225578-FEBF-45F3-9B96-E436ADF6B1DE}" type="slidenum">
              <a:rPr lang="en-GB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0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803FB-0F02-4C2B-8975-E4523AA23108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22FB97-A938-482B-9419-CF1B749ADBE1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smansfield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vocabularyexercises.com/AWL/index.htm" TargetMode="External"/><Relationship Id="rId2" Type="http://schemas.openxmlformats.org/officeDocument/2006/relationships/hyperlink" Target="http://orangeorapple.com/Flashcards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ttingham.ac.uk/alzsh3/acvocab/awlhighlighter.htm" TargetMode="External"/><Relationship Id="rId4" Type="http://schemas.openxmlformats.org/officeDocument/2006/relationships/hyperlink" Target="http://www.phonetain.com/Phonetain_Software/Products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lc.polyu.edu.hk/cill/eap/" TargetMode="External"/><Relationship Id="rId2" Type="http://schemas.openxmlformats.org/officeDocument/2006/relationships/hyperlink" Target="http://www.prepareforsuccess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eo.sllf.qmul.ac.uk/" TargetMode="External"/><Relationship Id="rId5" Type="http://schemas.openxmlformats.org/officeDocument/2006/relationships/hyperlink" Target="http://www.bristol.ac.uk/arts/exercises/grammar/grammar_tutorial/page_41.htm" TargetMode="External"/><Relationship Id="rId4" Type="http://schemas.openxmlformats.org/officeDocument/2006/relationships/hyperlink" Target="http://www.uefap.com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fap.com/vocab/exercise/exercise.htm" TargetMode="External"/><Relationship Id="rId2" Type="http://schemas.openxmlformats.org/officeDocument/2006/relationships/hyperlink" Target="http://www.englishvocabularyexercises.com/AWL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ttingham.ac.uk/alzsh3/acvocab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rasebank.manchester.ac.uk/" TargetMode="External"/><Relationship Id="rId2" Type="http://schemas.openxmlformats.org/officeDocument/2006/relationships/hyperlink" Target="http://www.nottingham.ac.uk/alzsh3/acvocab/awlhighlighter.ht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ordtree.coventry.ac.uk/?BAWE" TargetMode="External"/><Relationship Id="rId2" Type="http://schemas.openxmlformats.org/officeDocument/2006/relationships/hyperlink" Target="http://corpus.byu.edu/bn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libweb.anglia.ac.uk/referencing/harvard.htm" TargetMode="External"/><Relationship Id="rId2" Type="http://schemas.openxmlformats.org/officeDocument/2006/relationships/hyperlink" Target="http://www2.elc.polyu.edu.hk/CILL/errordetector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1650707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Academic Writing Workshop for EAP Tutors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1008"/>
            <a:ext cx="7854696" cy="302433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Friday 4</a:t>
            </a:r>
            <a:r>
              <a:rPr lang="en-GB" baseline="30000" dirty="0" smtClean="0"/>
              <a:t>th</a:t>
            </a:r>
            <a:r>
              <a:rPr lang="en-GB" dirty="0" smtClean="0"/>
              <a:t> April 2014 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Katie Mansfield  </a:t>
            </a:r>
          </a:p>
          <a:p>
            <a:pPr algn="ctr"/>
            <a:r>
              <a:rPr lang="en-GB" dirty="0" smtClean="0">
                <a:hlinkClick r:id="rId2"/>
              </a:rPr>
              <a:t>ksmansfield@hotmail.com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04048" cy="95705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942" y="0"/>
            <a:ext cx="2200930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Possible solutions (iv)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Genre-based approaches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b="1" dirty="0"/>
              <a:t>Focus:</a:t>
            </a:r>
            <a:r>
              <a:rPr lang="en-GB" dirty="0"/>
              <a:t> Explore genres students are required to write.  Awareness that variations exist in different contexts of writing.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b="1" dirty="0"/>
              <a:t>Aim:</a:t>
            </a:r>
            <a:r>
              <a:rPr lang="en-GB" dirty="0"/>
              <a:t> to provide a contextual framework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Pedagogic approach: </a:t>
            </a:r>
            <a:r>
              <a:rPr lang="en-GB" dirty="0"/>
              <a:t>Genre-informed pedagogic framework (</a:t>
            </a:r>
            <a:r>
              <a:rPr lang="en-GB" dirty="0" err="1"/>
              <a:t>Tribble</a:t>
            </a:r>
            <a:r>
              <a:rPr lang="en-GB" dirty="0"/>
              <a:t> &amp; Wingate forthcoming).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Role of teacher: </a:t>
            </a:r>
            <a:r>
              <a:rPr lang="en-GB" dirty="0"/>
              <a:t>guide &amp; support the learners (</a:t>
            </a:r>
            <a:r>
              <a:rPr lang="en-GB" dirty="0" err="1"/>
              <a:t>Vygotskian</a:t>
            </a:r>
            <a:r>
              <a:rPr lang="en-GB" dirty="0"/>
              <a:t> scaffolding).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26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GB" dirty="0" smtClean="0"/>
              <a:t>1. Possible solutions (v)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The Teaching-Learning </a:t>
            </a:r>
            <a:r>
              <a:rPr lang="en-GB" b="1" dirty="0" smtClean="0"/>
              <a:t>Model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(</a:t>
            </a:r>
            <a:r>
              <a:rPr lang="en-GB" b="1" dirty="0" err="1"/>
              <a:t>Rothery</a:t>
            </a:r>
            <a:r>
              <a:rPr lang="en-GB" b="1" dirty="0"/>
              <a:t> and </a:t>
            </a:r>
            <a:r>
              <a:rPr lang="en-GB" b="1" dirty="0" err="1"/>
              <a:t>Stenglin</a:t>
            </a:r>
            <a:r>
              <a:rPr lang="en-GB" b="1" dirty="0"/>
              <a:t> 1994:8 cited in Martin 2000:19)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398677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66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GB" dirty="0" smtClean="0"/>
              <a:t>1. Possible solutions (vi)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Introduce students to the Academic Word List (AWL).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With </a:t>
            </a:r>
            <a:r>
              <a:rPr lang="en-GB" b="1" dirty="0"/>
              <a:t>a partner, discuss:</a:t>
            </a:r>
            <a:endParaRPr lang="en-GB" dirty="0"/>
          </a:p>
          <a:p>
            <a:pPr lvl="0"/>
            <a:r>
              <a:rPr lang="en-GB" dirty="0"/>
              <a:t>What is the AWL? </a:t>
            </a:r>
          </a:p>
          <a:p>
            <a:pPr lvl="0"/>
            <a:r>
              <a:rPr lang="en-GB" dirty="0"/>
              <a:t>How could it benefit your students? </a:t>
            </a:r>
          </a:p>
          <a:p>
            <a:pPr lvl="0"/>
            <a:r>
              <a:rPr lang="en-GB" dirty="0"/>
              <a:t>Do you make your students aware of it in your classrooms? </a:t>
            </a:r>
          </a:p>
          <a:p>
            <a:pPr lvl="0"/>
            <a:r>
              <a:rPr lang="en-GB" dirty="0"/>
              <a:t>How could you/do you incorporate it into your materials?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004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864097"/>
          </a:xfrm>
        </p:spPr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chemeClr val="accent3"/>
                </a:solidFill>
              </a:rPr>
              <a:t>Introduction to the Academic Word List (AWL) (</a:t>
            </a:r>
            <a:r>
              <a:rPr lang="en-GB" sz="4400" dirty="0" err="1" smtClean="0">
                <a:solidFill>
                  <a:schemeClr val="accent3"/>
                </a:solidFill>
              </a:rPr>
              <a:t>i</a:t>
            </a:r>
            <a:r>
              <a:rPr lang="en-GB" sz="4400" dirty="0" smtClean="0">
                <a:solidFill>
                  <a:schemeClr val="accent3"/>
                </a:solidFill>
              </a:rPr>
              <a:t>)</a:t>
            </a:r>
            <a:endParaRPr lang="en-GB" sz="4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/>
              <a:t>Compiled from corpus of 3.5 million words of written academic texts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/>
          </a:p>
          <a:p>
            <a:pPr>
              <a:defRPr/>
            </a:pPr>
            <a:r>
              <a:rPr lang="en-GB" sz="2400" dirty="0"/>
              <a:t>570 word families (10% of total words in academi</a:t>
            </a:r>
            <a:r>
              <a:rPr lang="en-GB" dirty="0"/>
              <a:t>c texts)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/>
              <a:t> </a:t>
            </a:r>
          </a:p>
          <a:p>
            <a:pPr>
              <a:defRPr/>
            </a:pPr>
            <a:r>
              <a:rPr lang="en-GB" dirty="0"/>
              <a:t>Arranged into 10 </a:t>
            </a:r>
            <a:r>
              <a:rPr lang="en-GB" dirty="0" err="1"/>
              <a:t>sublists</a:t>
            </a:r>
            <a:r>
              <a:rPr lang="en-GB" dirty="0"/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Reflect word frequency &amp; range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/>
              <a:t>(</a:t>
            </a:r>
            <a:r>
              <a:rPr lang="en-GB" dirty="0" err="1"/>
              <a:t>Coxhead</a:t>
            </a:r>
            <a:r>
              <a:rPr lang="en-GB" dirty="0"/>
              <a:t> 2000)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76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3"/>
                </a:solidFill>
              </a:rPr>
              <a:t>Academic Word List (AWL) (ii)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Sublists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A28C-55A8-492D-BEAD-022D424854DD}" type="slidenum">
              <a:rPr lang="en-GB" smtClean="0"/>
              <a:t>14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601302" cy="41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solidFill>
                  <a:schemeClr val="accent3"/>
                </a:solidFill>
              </a:rPr>
              <a:t>Academic Word List (AWL)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/>
              <a:t>Word families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100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100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2800" dirty="0"/>
              <a:t>          </a:t>
            </a:r>
            <a:endParaRPr lang="en-GB" sz="2800" dirty="0" smtClean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280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2800" dirty="0" smtClean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2800" dirty="0" smtClean="0"/>
              <a:t>            (</a:t>
            </a:r>
            <a:r>
              <a:rPr lang="en-GB" sz="2800" dirty="0" err="1"/>
              <a:t>Sublist</a:t>
            </a:r>
            <a:r>
              <a:rPr lang="en-GB" sz="2800" dirty="0"/>
              <a:t> 1)	          (</a:t>
            </a:r>
            <a:r>
              <a:rPr lang="en-GB" sz="2800" dirty="0" err="1"/>
              <a:t>Sublist</a:t>
            </a:r>
            <a:r>
              <a:rPr lang="en-GB" sz="2800" dirty="0"/>
              <a:t> 5)	       (</a:t>
            </a:r>
            <a:r>
              <a:rPr lang="en-GB" sz="2800" dirty="0" err="1"/>
              <a:t>Sublist</a:t>
            </a:r>
            <a:r>
              <a:rPr lang="en-GB" sz="2800" dirty="0"/>
              <a:t> 10)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A28C-55A8-492D-BEAD-022D424854DD}" type="slidenum">
              <a:rPr lang="en-GB" smtClean="0"/>
              <a:t>15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1700808"/>
            <a:ext cx="1936199" cy="41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00808"/>
            <a:ext cx="216059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404" y="1700808"/>
            <a:ext cx="21431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4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900" dirty="0">
                <a:solidFill>
                  <a:schemeClr val="accent3"/>
                </a:solidFill>
              </a:rPr>
              <a:t>AWL – 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GB" dirty="0"/>
              <a:t>Words students need in wide range of academic texts 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Free </a:t>
            </a:r>
            <a:r>
              <a:rPr lang="en-GB" dirty="0"/>
              <a:t>online sources available (PC &amp; Smartphone): 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/>
              <a:t>Flashcard maker </a:t>
            </a:r>
          </a:p>
          <a:p>
            <a:pPr marL="457200" lvl="1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1800" dirty="0">
                <a:hlinkClick r:id="rId2"/>
              </a:rPr>
              <a:t>http://orangeorapple.com/Flashcards/Default.aspx</a:t>
            </a:r>
            <a:r>
              <a:rPr lang="en-GB" sz="1800" dirty="0"/>
              <a:t> 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/>
              <a:t>Exercises </a:t>
            </a:r>
          </a:p>
          <a:p>
            <a:pPr marL="457200" lvl="1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1800" u="sng" dirty="0">
                <a:hlinkClick r:id="rId3"/>
              </a:rPr>
              <a:t>http://www.englishvocabularyexercises.com/AWL/index.htm</a:t>
            </a:r>
            <a:r>
              <a:rPr lang="en-GB" sz="1800" dirty="0"/>
              <a:t> 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/>
              <a:t>Test maker</a:t>
            </a:r>
          </a:p>
          <a:p>
            <a:pPr marL="457200" lvl="1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1800" dirty="0">
                <a:hlinkClick r:id="rId4"/>
              </a:rPr>
              <a:t>http://www.phonetain.com/Phonetain_Software/Products.htm</a:t>
            </a:r>
            <a:endParaRPr lang="en-GB" sz="1800" dirty="0"/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/>
              <a:t>AWL highlighter</a:t>
            </a:r>
          </a:p>
          <a:p>
            <a:pPr marL="457200" lvl="1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1800" dirty="0">
                <a:hlinkClick r:id="rId5"/>
              </a:rPr>
              <a:t>http://www.nottingham.ac.uk/alzsh3/acvocab/awlhighlighter.htm</a:t>
            </a:r>
            <a:r>
              <a:rPr lang="en-GB" sz="1800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A28C-55A8-492D-BEAD-022D424854D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r>
              <a:rPr lang="en-GB" sz="4900" dirty="0">
                <a:solidFill>
                  <a:schemeClr val="accent3"/>
                </a:solidFill>
              </a:rPr>
              <a:t>AWL – </a:t>
            </a:r>
            <a:r>
              <a:rPr lang="en-GB" sz="4900" dirty="0" smtClean="0">
                <a:solidFill>
                  <a:schemeClr val="accent3"/>
                </a:solidFill>
              </a:rPr>
              <a:t>Disadvantages 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 smtClean="0"/>
              <a:t>No </a:t>
            </a:r>
            <a:r>
              <a:rPr lang="en-GB" dirty="0"/>
              <a:t>focus on collocations (</a:t>
            </a:r>
            <a:r>
              <a:rPr lang="en-GB" dirty="0" err="1"/>
              <a:t>Durrant</a:t>
            </a:r>
            <a:r>
              <a:rPr lang="en-GB" dirty="0"/>
              <a:t> 2009) 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GB" dirty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/>
              <a:t>Does not address discipline-specific vocabulary (Martinez et al 2009) </a:t>
            </a:r>
            <a:endParaRPr lang="en-GB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GB" dirty="0"/>
          </a:p>
          <a:p>
            <a:pPr marL="0" indent="0">
              <a:buNone/>
              <a:defRPr/>
            </a:pPr>
            <a:r>
              <a:rPr lang="en-GB" dirty="0">
                <a:solidFill>
                  <a:srgbClr val="FF0000"/>
                </a:solidFill>
              </a:rPr>
              <a:t>How can we overcome this problem? </a:t>
            </a:r>
            <a:r>
              <a:rPr lang="en-GB" b="1" dirty="0">
                <a:solidFill>
                  <a:srgbClr val="FF0000"/>
                </a:solidFill>
              </a:rPr>
              <a:t>Discuss with your partner.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A28C-55A8-492D-BEAD-022D424854D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accent3"/>
                </a:solidFill>
              </a:rPr>
              <a:t>Practical suggestions (</a:t>
            </a:r>
            <a:r>
              <a:rPr lang="en-GB" sz="4800" dirty="0" err="1">
                <a:solidFill>
                  <a:schemeClr val="accent3"/>
                </a:solidFill>
              </a:rPr>
              <a:t>i</a:t>
            </a:r>
            <a:r>
              <a:rPr lang="en-GB" sz="4800" dirty="0">
                <a:solidFill>
                  <a:schemeClr val="accent3"/>
                </a:solidFill>
              </a:rPr>
              <a:t>)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u="sng" dirty="0"/>
              <a:t>Problem</a:t>
            </a:r>
            <a:r>
              <a:rPr lang="en-GB" dirty="0"/>
              <a:t>: Does not address discipline-specific vocabulary </a:t>
            </a:r>
            <a:endParaRPr lang="en-GB" dirty="0" smtClean="0"/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r>
              <a:rPr lang="en-GB" u="sng" dirty="0"/>
              <a:t>Solution</a:t>
            </a:r>
            <a:r>
              <a:rPr lang="en-GB" dirty="0"/>
              <a:t>: </a:t>
            </a:r>
            <a:r>
              <a:rPr lang="en-GB" b="1" dirty="0"/>
              <a:t>Create a discipline – specific wordlist.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b="1" dirty="0"/>
          </a:p>
          <a:p>
            <a:pPr>
              <a:defRPr/>
            </a:pPr>
            <a:r>
              <a:rPr lang="en-GB" b="1" dirty="0"/>
              <a:t>What needed?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/>
              <a:t>Discipline-specific texts. 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/>
              <a:t>Concordance software programme e.g. </a:t>
            </a:r>
            <a:r>
              <a:rPr lang="en-GB" dirty="0" err="1"/>
              <a:t>Antconc</a:t>
            </a:r>
            <a:r>
              <a:rPr lang="en-GB" dirty="0"/>
              <a:t> (free), Sketch engine, Wordsmith Tools.    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dirty="0" smtClean="0"/>
              <a:t>Time!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A28C-55A8-492D-BEAD-022D424854D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4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accent3"/>
                </a:solidFill>
              </a:rPr>
              <a:t>Practical suggestions (ii)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b="1" dirty="0"/>
              <a:t>6 Steps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/>
              <a:t>Save discipline-specific journal articles as </a:t>
            </a:r>
            <a:r>
              <a:rPr lang="en-GB" dirty="0" smtClean="0"/>
              <a:t>.txt </a:t>
            </a:r>
            <a:r>
              <a:rPr lang="en-GB" dirty="0"/>
              <a:t>docs.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/>
              <a:t>Open the txt docs in </a:t>
            </a:r>
            <a:r>
              <a:rPr lang="en-GB" dirty="0" err="1"/>
              <a:t>Antconc</a:t>
            </a:r>
            <a:r>
              <a:rPr lang="en-GB" dirty="0"/>
              <a:t>. </a:t>
            </a: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smtClean="0"/>
              <a:t>www.antlab.sci.waseda.ac.jp/software.html</a:t>
            </a:r>
            <a:endParaRPr lang="en-GB" dirty="0"/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/>
              <a:t>Click on create ‘Word List’. </a:t>
            </a:r>
          </a:p>
          <a:p>
            <a:pPr marL="457200" indent="-457200" fontAlgn="auto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GB" dirty="0"/>
              <a:t>From top 100 most frequent words, make a list of discipline-specific vocab.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A28C-55A8-492D-BEAD-022D424854DD}" type="slidenum">
              <a:rPr lang="en-GB" smtClean="0"/>
              <a:t>19</a:t>
            </a:fld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660230" y="260648"/>
            <a:ext cx="2390399" cy="193682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01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April – Agenda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Calibri"/>
                <a:ea typeface="SimSun"/>
                <a:cs typeface="Arial"/>
              </a:rPr>
              <a:t>Current key issues in teaching writing in an EAP context &amp; possible solutions </a:t>
            </a:r>
            <a:endParaRPr lang="en-GB" sz="2800" dirty="0" smtClean="0">
              <a:latin typeface="Calibri"/>
              <a:ea typeface="SimSun"/>
              <a:cs typeface="Arial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Calibri"/>
                <a:ea typeface="SimSun"/>
                <a:cs typeface="Arial"/>
              </a:rPr>
              <a:t>Successful classroom activities / materials (sharing concept) </a:t>
            </a:r>
            <a:endParaRPr lang="en-GB" sz="2400" dirty="0">
              <a:latin typeface="Calibri"/>
              <a:ea typeface="SimSun"/>
              <a:cs typeface="Arial"/>
            </a:endParaRPr>
          </a:p>
          <a:p>
            <a:pPr marL="708660" lvl="1" indent="-342900">
              <a:lnSpc>
                <a:spcPct val="115000"/>
              </a:lnSpc>
            </a:pPr>
            <a:r>
              <a:rPr lang="en-GB" dirty="0" smtClean="0">
                <a:latin typeface="Calibri"/>
                <a:ea typeface="SimSun"/>
                <a:cs typeface="Arial"/>
              </a:rPr>
              <a:t>Process </a:t>
            </a:r>
            <a:r>
              <a:rPr lang="en-GB" dirty="0">
                <a:latin typeface="Calibri"/>
                <a:ea typeface="SimSun"/>
                <a:cs typeface="Arial"/>
              </a:rPr>
              <a:t>vs product writing activities </a:t>
            </a:r>
            <a:endParaRPr lang="en-GB" dirty="0" smtClean="0">
              <a:latin typeface="Calibri"/>
              <a:ea typeface="SimSun"/>
              <a:cs typeface="Arial"/>
            </a:endParaRPr>
          </a:p>
          <a:p>
            <a:pPr marL="822960" lvl="1" indent="-457200">
              <a:lnSpc>
                <a:spcPct val="115000"/>
              </a:lnSpc>
              <a:buFont typeface="+mj-lt"/>
              <a:buAutoNum type="arabicPeriod"/>
            </a:pPr>
            <a:endParaRPr lang="en-GB" sz="22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Calibri"/>
                <a:ea typeface="SimSun"/>
                <a:cs typeface="Arial"/>
              </a:rPr>
              <a:t>Useful online websites for students &amp; tutors  </a:t>
            </a:r>
            <a:endParaRPr lang="en-GB" sz="2800" dirty="0" smtClean="0">
              <a:latin typeface="Calibri"/>
              <a:ea typeface="SimSun"/>
              <a:cs typeface="Arial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Calibri"/>
                <a:ea typeface="SimSun"/>
                <a:cs typeface="Arial"/>
              </a:rPr>
              <a:t>Giving feedback in academic writing </a:t>
            </a:r>
            <a:endParaRPr lang="en-GB" sz="2400" dirty="0">
              <a:latin typeface="Calibri"/>
              <a:ea typeface="SimSun"/>
              <a:cs typeface="Arial"/>
            </a:endParaRPr>
          </a:p>
          <a:p>
            <a:pPr marL="822960" lvl="1" indent="-457200">
              <a:lnSpc>
                <a:spcPct val="115000"/>
              </a:lnSpc>
            </a:pPr>
            <a:r>
              <a:rPr lang="en-GB" dirty="0">
                <a:latin typeface="Calibri"/>
                <a:ea typeface="SimSun"/>
                <a:cs typeface="Arial"/>
              </a:rPr>
              <a:t>Approaches &amp; strategies </a:t>
            </a:r>
            <a:endParaRPr lang="en-GB" sz="2200" dirty="0">
              <a:latin typeface="Calibri"/>
              <a:ea typeface="SimSun"/>
              <a:cs typeface="Arial"/>
            </a:endParaRPr>
          </a:p>
          <a:p>
            <a:pPr marL="822960" lvl="1" indent="-457200">
              <a:lnSpc>
                <a:spcPct val="115000"/>
              </a:lnSpc>
            </a:pPr>
            <a:r>
              <a:rPr lang="en-GB" dirty="0">
                <a:latin typeface="Calibri"/>
                <a:ea typeface="SimSun"/>
                <a:cs typeface="Arial"/>
              </a:rPr>
              <a:t>Consideration for the mark scheme </a:t>
            </a:r>
            <a:endParaRPr lang="en-GB" sz="2200" dirty="0">
              <a:latin typeface="Calibri"/>
              <a:ea typeface="SimSun"/>
              <a:cs typeface="Arial"/>
            </a:endParaRPr>
          </a:p>
          <a:p>
            <a:pPr marL="822960" lvl="1" indent="-457200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/>
                <a:ea typeface="SimSun"/>
                <a:cs typeface="Arial"/>
              </a:rPr>
              <a:t>The usefulness of writing check-lists </a:t>
            </a:r>
            <a:endParaRPr lang="en-GB" sz="2200" dirty="0">
              <a:latin typeface="Calibri"/>
              <a:ea typeface="SimSun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8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dirty="0" smtClean="0"/>
              <a:t>Future consideration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Future </a:t>
            </a:r>
            <a:r>
              <a:rPr lang="en-GB" b="1" dirty="0"/>
              <a:t>consideration </a:t>
            </a:r>
            <a:endParaRPr lang="en-GB" dirty="0"/>
          </a:p>
          <a:p>
            <a:r>
              <a:rPr lang="en-GB" dirty="0"/>
              <a:t>The key is </a:t>
            </a:r>
            <a:r>
              <a:rPr lang="en-GB" u="sng" dirty="0"/>
              <a:t>to anticipate </a:t>
            </a:r>
            <a:r>
              <a:rPr lang="en-GB" dirty="0"/>
              <a:t>the problems and </a:t>
            </a:r>
            <a:r>
              <a:rPr lang="en-GB" u="sng" dirty="0"/>
              <a:t>address the possible solutions</a:t>
            </a:r>
            <a:r>
              <a:rPr lang="en-GB" dirty="0"/>
              <a:t> before they come up.  You should always factor reoccurring problems into the scheme of work or your lesson plans. </a:t>
            </a:r>
          </a:p>
        </p:txBody>
      </p:sp>
    </p:spTree>
    <p:extLst>
      <p:ext uri="{BB962C8B-B14F-4D97-AF65-F5344CB8AC3E}">
        <p14:creationId xmlns:p14="http://schemas.microsoft.com/office/powerpoint/2010/main" val="31719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Successful classroom materials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Product vs process writing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Let’s </a:t>
            </a:r>
            <a:r>
              <a:rPr lang="en-GB" b="1" dirty="0"/>
              <a:t>discuss: </a:t>
            </a:r>
            <a:endParaRPr lang="en-GB" dirty="0"/>
          </a:p>
          <a:p>
            <a:pPr lvl="0"/>
            <a:r>
              <a:rPr lang="en-GB" dirty="0"/>
              <a:t>What are the differences between </a:t>
            </a:r>
            <a:r>
              <a:rPr lang="en-GB" i="1" dirty="0"/>
              <a:t>process</a:t>
            </a:r>
            <a:r>
              <a:rPr lang="en-GB" dirty="0"/>
              <a:t> and </a:t>
            </a:r>
            <a:r>
              <a:rPr lang="en-GB" i="1" dirty="0"/>
              <a:t>product</a:t>
            </a:r>
            <a:r>
              <a:rPr lang="en-GB" dirty="0"/>
              <a:t> writing? </a:t>
            </a:r>
          </a:p>
          <a:p>
            <a:pPr lvl="0"/>
            <a:r>
              <a:rPr lang="en-GB" dirty="0"/>
              <a:t>Which approach do you tend to use in your classroom? </a:t>
            </a:r>
          </a:p>
          <a:p>
            <a:pPr lvl="0"/>
            <a:r>
              <a:rPr lang="en-GB" dirty="0"/>
              <a:t>Can you think of some advantages and disadvantages of each approach? </a:t>
            </a:r>
          </a:p>
          <a:p>
            <a:pPr lvl="0"/>
            <a:r>
              <a:rPr lang="en-GB" dirty="0"/>
              <a:t>As a learner, which approach would/do you prefer?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Successful classroom materials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Process writing</a:t>
            </a:r>
            <a:r>
              <a:rPr lang="en-GB" dirty="0" smtClean="0"/>
              <a:t> 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dirty="0" smtClean="0"/>
              <a:t>Do </a:t>
            </a:r>
            <a:r>
              <a:rPr lang="en-GB" dirty="0"/>
              <a:t>any of you have any classroom activities that focus on process writing? </a:t>
            </a:r>
          </a:p>
          <a:p>
            <a:pPr lvl="0"/>
            <a:r>
              <a:rPr lang="en-GB" dirty="0"/>
              <a:t>Do you use any course books which emphasize process writing? If yes, what types of activities do they encourage?</a:t>
            </a:r>
          </a:p>
          <a:p>
            <a:r>
              <a:rPr lang="en-GB" b="1" dirty="0"/>
              <a:t>Share your ideas with your group and then with the class.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5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Successful classroom materials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Product writing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Read </a:t>
            </a:r>
            <a:r>
              <a:rPr lang="en-GB" dirty="0"/>
              <a:t>through the following activities to see how they break down the product.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Discuss </a:t>
            </a:r>
            <a:r>
              <a:rPr lang="en-GB" b="1" dirty="0"/>
              <a:t>the following questions with your partner/group: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Do you use this type of activity in your classroom? </a:t>
            </a:r>
          </a:p>
          <a:p>
            <a:pPr lvl="0"/>
            <a:r>
              <a:rPr lang="en-GB" dirty="0"/>
              <a:t>Do you use different types of activities to carry out the same task? </a:t>
            </a:r>
            <a:r>
              <a:rPr lang="en-GB" b="1" dirty="0"/>
              <a:t>Share your ideas/activities.  </a:t>
            </a:r>
            <a:endParaRPr lang="en-GB" dirty="0"/>
          </a:p>
          <a:p>
            <a:pPr lvl="0"/>
            <a:r>
              <a:rPr lang="en-GB" dirty="0"/>
              <a:t>Would your students benefit from carrying out this activity? If no, why not? If yes, how?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6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Successful classroom materials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Time to share</a:t>
            </a:r>
            <a:r>
              <a:rPr lang="en-GB" dirty="0"/>
              <a:t>…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Now that you have looked through some of the ways in which I break down the product, it’s time for you to share some of the materials that you find work well with your students. 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Tell your partner/group about the task.  </a:t>
            </a:r>
          </a:p>
          <a:p>
            <a:pPr lvl="0"/>
            <a:r>
              <a:rPr lang="en-GB" dirty="0"/>
              <a:t>What your students like about the task </a:t>
            </a:r>
          </a:p>
          <a:p>
            <a:pPr lvl="0"/>
            <a:r>
              <a:rPr lang="en-GB" dirty="0"/>
              <a:t>What it teaches them </a:t>
            </a:r>
          </a:p>
          <a:p>
            <a:pPr lvl="0"/>
            <a:r>
              <a:rPr lang="en-GB" dirty="0"/>
              <a:t>How you incorporate it into the class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3. Useful online websites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Before we look at some useful online tools, discuss the following: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Which online tools/websites do you use in the classroom? </a:t>
            </a:r>
          </a:p>
          <a:p>
            <a:pPr lvl="0"/>
            <a:r>
              <a:rPr lang="en-GB" dirty="0"/>
              <a:t>Which online tools/websites do you direct your students to use outside the classroom? </a:t>
            </a:r>
          </a:p>
          <a:p>
            <a:pPr lvl="0"/>
            <a:r>
              <a:rPr lang="en-GB" dirty="0"/>
              <a:t>Would it be more useful to hand your students a list of useful websites or demonstrate how to use them in class?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9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3. Useful online websites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General </a:t>
            </a:r>
            <a:r>
              <a:rPr lang="en-GB" b="1" dirty="0"/>
              <a:t>Academic English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The following websites can help students with their grammar, listening, developing academic skills and presentations.  </a:t>
            </a:r>
            <a:endParaRPr lang="en-GB" b="1" dirty="0" smtClean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>
                <a:hlinkClick r:id="rId2"/>
              </a:rPr>
              <a:t>http://www.prepareforsuccess.org.uk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  </a:t>
            </a:r>
            <a:r>
              <a:rPr lang="en-GB" dirty="0"/>
              <a:t>(Introduction to life at university – main differences between school and HE) </a:t>
            </a:r>
          </a:p>
          <a:p>
            <a:pPr lvl="0"/>
            <a:endParaRPr lang="en-GB" dirty="0" smtClean="0">
              <a:hlinkClick r:id="rId3"/>
            </a:endParaRPr>
          </a:p>
          <a:p>
            <a:pPr lvl="0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://elc.polyu.edu.hk/cill/eap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 </a:t>
            </a:r>
            <a:r>
              <a:rPr lang="en-GB" dirty="0"/>
              <a:t>(General EAP skills + presentation skills)</a:t>
            </a:r>
          </a:p>
          <a:p>
            <a:endParaRPr lang="en-GB" dirty="0"/>
          </a:p>
          <a:p>
            <a:pPr lvl="0"/>
            <a:r>
              <a:rPr lang="en-GB" dirty="0">
                <a:hlinkClick r:id="rId4"/>
              </a:rPr>
              <a:t>http://www.uefap.com</a:t>
            </a:r>
            <a:r>
              <a:rPr lang="en-GB" dirty="0" smtClean="0">
                <a:hlinkClick r:id="rId4"/>
              </a:rPr>
              <a:t>/</a:t>
            </a:r>
            <a:r>
              <a:rPr lang="en-GB" dirty="0" smtClean="0"/>
              <a:t>   </a:t>
            </a:r>
            <a:r>
              <a:rPr lang="en-GB" dirty="0"/>
              <a:t>(General EAP skills)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www.bristol.ac.uk/arts/exercises/grammar/grammar_tutorial/page_41.htm</a:t>
            </a:r>
            <a:r>
              <a:rPr lang="en-GB" dirty="0" smtClean="0"/>
              <a:t>     </a:t>
            </a:r>
            <a:r>
              <a:rPr lang="en-GB" dirty="0"/>
              <a:t>(Grammar)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>
                <a:hlinkClick r:id="rId6"/>
              </a:rPr>
              <a:t>http://aeo.sllf.qmul.ac.uk</a:t>
            </a:r>
            <a:r>
              <a:rPr lang="en-GB" dirty="0" smtClean="0">
                <a:hlinkClick r:id="rId6"/>
              </a:rPr>
              <a:t>/</a:t>
            </a:r>
            <a:r>
              <a:rPr lang="en-GB" dirty="0" smtClean="0"/>
              <a:t>   </a:t>
            </a:r>
            <a:r>
              <a:rPr lang="en-GB" dirty="0"/>
              <a:t>(General Academic skills)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7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>3. Useful online websites (</a:t>
            </a:r>
            <a:r>
              <a:rPr lang="en-GB" dirty="0" smtClean="0"/>
              <a:t>iii)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2. Focus on vocabulary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2.1 Academic Word List (AWL)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Numerous </a:t>
            </a:r>
            <a:r>
              <a:rPr lang="en-GB" dirty="0"/>
              <a:t>exercises which focus on the Academic Word List can be found on the following websites: </a:t>
            </a:r>
          </a:p>
          <a:p>
            <a:pPr marL="0" lvl="0" indent="0">
              <a:buNone/>
            </a:pPr>
            <a:r>
              <a:rPr lang="en-GB" u="sng" dirty="0">
                <a:hlinkClick r:id="rId2"/>
              </a:rPr>
              <a:t>http://www.englishvocabularyexercises.com/AWL/index.htm</a:t>
            </a:r>
            <a:r>
              <a:rPr lang="en-GB" dirty="0"/>
              <a:t> </a:t>
            </a:r>
          </a:p>
          <a:p>
            <a:endParaRPr lang="en-GB" dirty="0"/>
          </a:p>
          <a:p>
            <a:pPr marL="0" lvl="0" indent="0">
              <a:buNone/>
            </a:pPr>
            <a:r>
              <a:rPr lang="en-GB" u="sng" dirty="0">
                <a:hlinkClick r:id="rId3"/>
              </a:rPr>
              <a:t>http://www.uefap.com/vocab/exercise/exercise.htm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u="sng" dirty="0">
                <a:hlinkClick r:id="rId4"/>
              </a:rPr>
              <a:t>http://</a:t>
            </a:r>
            <a:r>
              <a:rPr lang="en-GB" u="sng" dirty="0" smtClean="0">
                <a:hlinkClick r:id="rId4"/>
              </a:rPr>
              <a:t>www.nottingham.ac.uk/alzsh3/acvocab/</a:t>
            </a:r>
            <a:r>
              <a:rPr lang="en-GB" u="sng" dirty="0" smtClean="0"/>
              <a:t> </a:t>
            </a: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>3. Useful online websites (</a:t>
            </a:r>
            <a:r>
              <a:rPr lang="en-GB" dirty="0" smtClean="0"/>
              <a:t>iv)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2.2 AWL Highlighter </a:t>
            </a:r>
            <a:endParaRPr lang="en-GB" dirty="0"/>
          </a:p>
          <a:p>
            <a:r>
              <a:rPr lang="en-GB" dirty="0"/>
              <a:t>With this tool, students can upload their written work and see how academic their vocabulary is as the tool highlights all of the words in the text from the AWL. </a:t>
            </a:r>
          </a:p>
          <a:p>
            <a:pPr marL="0" lv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www.nottingham.ac.uk/alzsh3/acvocab/awlhighlighter.htm</a:t>
            </a:r>
            <a:r>
              <a:rPr lang="en-GB" dirty="0" smtClean="0"/>
              <a:t>  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2.3 Academic phrases &amp; expressions </a:t>
            </a:r>
            <a:endParaRPr lang="en-GB" dirty="0"/>
          </a:p>
          <a:p>
            <a:r>
              <a:rPr lang="en-GB" dirty="0"/>
              <a:t>Often students use the same expressions and phrases in their writing. This site introduces postgraduates and undergraduates to a whole range of phrases used in introductions, methodology sections, etc.  </a:t>
            </a:r>
          </a:p>
          <a:p>
            <a:pPr marL="0" lvl="0" indent="0">
              <a:buNone/>
            </a:pPr>
            <a:r>
              <a:rPr lang="en-GB" dirty="0">
                <a:hlinkClick r:id="rId3"/>
              </a:rPr>
              <a:t>http://www.phrasebank.manchester.ac.uk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  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0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>3. Useful online websites </a:t>
            </a:r>
            <a:r>
              <a:rPr lang="en-GB" dirty="0" smtClean="0"/>
              <a:t>(v)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2.4 Understanding key words in context </a:t>
            </a:r>
            <a:endParaRPr lang="en-GB" dirty="0"/>
          </a:p>
          <a:p>
            <a:r>
              <a:rPr lang="en-GB" dirty="0"/>
              <a:t>The following Corpus can be used by teachers and students alike to see how words work in context:  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://corpus.byu.edu/bnc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2.5 </a:t>
            </a:r>
            <a:r>
              <a:rPr lang="en-GB" b="1" dirty="0"/>
              <a:t>Word collocations </a:t>
            </a:r>
            <a:endParaRPr lang="en-GB" dirty="0"/>
          </a:p>
          <a:p>
            <a:r>
              <a:rPr lang="en-GB" dirty="0"/>
              <a:t>If students are struggling with collocations (words that come before or after the target word), they can access the site below: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://wordtree.coventry.ac.uk/?</a:t>
            </a:r>
            <a:r>
              <a:rPr lang="en-GB" dirty="0" smtClean="0">
                <a:hlinkClick r:id="rId3"/>
              </a:rPr>
              <a:t>BAWE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1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Current key issues in teaching writing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are </a:t>
            </a:r>
            <a:r>
              <a:rPr lang="en-GB" dirty="0" smtClean="0"/>
              <a:t>going </a:t>
            </a:r>
            <a:r>
              <a:rPr lang="en-GB" dirty="0"/>
              <a:t>to focus on some of the current key issues in academic writing classrooms found at HE institutions throughout the UK and in your country. 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Before </a:t>
            </a:r>
            <a:r>
              <a:rPr lang="en-GB" b="1" dirty="0"/>
              <a:t>we </a:t>
            </a:r>
            <a:r>
              <a:rPr lang="en-GB" b="1" dirty="0" smtClean="0"/>
              <a:t>begin</a:t>
            </a:r>
          </a:p>
          <a:p>
            <a:r>
              <a:rPr lang="en-GB" dirty="0"/>
              <a:t>Write a list of some of the key issues that you have in your own academic writing classrooms.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How do you overcome these issues?  </a:t>
            </a:r>
            <a:r>
              <a:rPr lang="en-GB" b="1" dirty="0"/>
              <a:t>Discuss with a partner. 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>3. Useful online websites </a:t>
            </a:r>
            <a:r>
              <a:rPr lang="en-GB" dirty="0" smtClean="0"/>
              <a:t>(vi)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3. Common mistakes in written work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3.1 Common Errors Detector</a:t>
            </a:r>
            <a:endParaRPr lang="en-GB" dirty="0"/>
          </a:p>
          <a:p>
            <a:r>
              <a:rPr lang="en-GB" dirty="0"/>
              <a:t>With this programme, you can upload any written text and the program will output the text with the errors highlighted, give comments and explanations to help you solve the problems.  </a:t>
            </a:r>
          </a:p>
          <a:p>
            <a:pPr marL="0" lv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www2.elc.polyu.edu.hk/CILL/errordetector.htm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4. Referencing (Using the Harvard Referencing System) 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4.1 </a:t>
            </a:r>
            <a:r>
              <a:rPr lang="en-GB" b="1" dirty="0"/>
              <a:t>Online reference guide </a:t>
            </a:r>
            <a:endParaRPr lang="en-GB" dirty="0"/>
          </a:p>
          <a:p>
            <a:r>
              <a:rPr lang="en-GB" dirty="0"/>
              <a:t>For help writing in-text references of a list of references using the Harvard referencing system, students can go to: </a:t>
            </a:r>
            <a:r>
              <a:rPr lang="en-GB" u="sng" dirty="0">
                <a:hlinkClick r:id="rId3"/>
              </a:rPr>
              <a:t>https://libweb.anglia.ac.uk/referencing/harvard.htm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4.2 Mobile phone (</a:t>
            </a:r>
            <a:r>
              <a:rPr lang="en-GB" b="1" dirty="0" err="1"/>
              <a:t>iphone</a:t>
            </a:r>
            <a:r>
              <a:rPr lang="en-GB" b="1" dirty="0"/>
              <a:t>) app:</a:t>
            </a:r>
            <a:endParaRPr lang="en-GB" dirty="0"/>
          </a:p>
          <a:p>
            <a:pPr lvl="0"/>
            <a:r>
              <a:rPr lang="en-GB" i="1" dirty="0" err="1"/>
              <a:t>ReferenceME</a:t>
            </a:r>
            <a:r>
              <a:rPr lang="en-GB" dirty="0"/>
              <a:t>   (Students can scan the barcode of the book they want to include in their list of references and it will write it in the Harvard Referencing Style).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0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Useful online websites </a:t>
            </a:r>
            <a:r>
              <a:rPr lang="en-GB" dirty="0" smtClean="0"/>
              <a:t>(vii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Discuss the following questions.  </a:t>
            </a:r>
            <a:endParaRPr lang="en-GB" dirty="0"/>
          </a:p>
          <a:p>
            <a:pPr lvl="0"/>
            <a:r>
              <a:rPr lang="en-GB" dirty="0"/>
              <a:t>What are your student’s main weaknesses? </a:t>
            </a:r>
          </a:p>
          <a:p>
            <a:pPr lvl="0"/>
            <a:r>
              <a:rPr lang="en-GB" dirty="0"/>
              <a:t>Which websites do you think your students would benefit most from?</a:t>
            </a:r>
          </a:p>
          <a:p>
            <a:pPr lvl="0"/>
            <a:r>
              <a:rPr lang="en-GB" dirty="0"/>
              <a:t>Do you use others that are not on this list?  If yes, which ones? </a:t>
            </a:r>
          </a:p>
          <a:p>
            <a:pPr lvl="0"/>
            <a:r>
              <a:rPr lang="en-GB" dirty="0"/>
              <a:t>How could you incorporate the new websites into your classroom?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728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Useful online websites </a:t>
            </a:r>
            <a:r>
              <a:rPr lang="en-GB" dirty="0" smtClean="0"/>
              <a:t>(viii)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Now that you have seen some useful tools. 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Discuss the following questions.  </a:t>
            </a:r>
            <a:endParaRPr lang="en-GB" dirty="0"/>
          </a:p>
          <a:p>
            <a:pPr lvl="0"/>
            <a:r>
              <a:rPr lang="en-GB" dirty="0"/>
              <a:t>Which websites do you think your students would benefit most from?</a:t>
            </a:r>
          </a:p>
          <a:p>
            <a:pPr lvl="0"/>
            <a:r>
              <a:rPr lang="en-GB" dirty="0"/>
              <a:t>How could you incorporate the new websites into your classroom?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25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Giving feedback in academic writing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Before we begin thinking about feedback, discuss the following: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What is the purpose of feedback? </a:t>
            </a:r>
          </a:p>
          <a:p>
            <a:pPr lvl="0"/>
            <a:r>
              <a:rPr lang="en-GB" u="sng" dirty="0"/>
              <a:t>How</a:t>
            </a:r>
            <a:r>
              <a:rPr lang="en-GB" dirty="0"/>
              <a:t> and </a:t>
            </a:r>
            <a:r>
              <a:rPr lang="en-GB" u="sng" dirty="0"/>
              <a:t>when</a:t>
            </a:r>
            <a:r>
              <a:rPr lang="en-GB" dirty="0"/>
              <a:t> do you typically give feedback? </a:t>
            </a:r>
          </a:p>
          <a:p>
            <a:pPr lvl="0"/>
            <a:r>
              <a:rPr lang="en-GB" dirty="0"/>
              <a:t>What do you comment on? </a:t>
            </a:r>
          </a:p>
          <a:p>
            <a:pPr lvl="0"/>
            <a:r>
              <a:rPr lang="en-GB" dirty="0"/>
              <a:t>How much time do you spend giving feedback? </a:t>
            </a:r>
          </a:p>
          <a:p>
            <a:pPr lvl="0"/>
            <a:r>
              <a:rPr lang="en-GB" dirty="0"/>
              <a:t>Do you pick up on general mistakes and feedback in class? </a:t>
            </a:r>
          </a:p>
          <a:p>
            <a:pPr lvl="0"/>
            <a:r>
              <a:rPr lang="en-GB" dirty="0"/>
              <a:t>Do you think students take on board your feedback? </a:t>
            </a:r>
          </a:p>
          <a:p>
            <a:pPr lvl="0"/>
            <a:r>
              <a:rPr lang="en-GB" dirty="0"/>
              <a:t>Can you think of any better ways of giving feedback? (time dependent)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426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Giving feedback in academic writing (ii)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Approaches &amp; strategies </a:t>
            </a:r>
            <a:endParaRPr lang="en-GB" dirty="0"/>
          </a:p>
          <a:p>
            <a:r>
              <a:rPr lang="en-GB" dirty="0"/>
              <a:t>There are many </a:t>
            </a:r>
            <a:r>
              <a:rPr lang="en-GB" u="sng" dirty="0"/>
              <a:t>different ways</a:t>
            </a:r>
            <a:r>
              <a:rPr lang="en-GB" dirty="0"/>
              <a:t> and </a:t>
            </a:r>
            <a:r>
              <a:rPr lang="en-GB" u="sng" dirty="0"/>
              <a:t>levels</a:t>
            </a:r>
            <a:r>
              <a:rPr lang="en-GB" dirty="0"/>
              <a:t> of giving feedback.  If students are able to submit draft copies of their essays/writing then the feedback that you give them at this stage is vital for the students to improve their work.  </a:t>
            </a:r>
            <a:endParaRPr lang="en-GB" dirty="0" smtClean="0"/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Let’s look at your pre-workshop task to see how you have chosen to give the student feedback. 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Giving feedback in academic writing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Draft feedback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Here are a number of ways to give feedback on draft </a:t>
            </a:r>
            <a:r>
              <a:rPr lang="en-GB" dirty="0" smtClean="0"/>
              <a:t>essays/writing</a:t>
            </a:r>
            <a:r>
              <a:rPr lang="en-GB" dirty="0"/>
              <a:t>: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b="1" dirty="0" smtClean="0"/>
              <a:t>1. Overall </a:t>
            </a:r>
            <a:r>
              <a:rPr lang="en-GB" b="1" dirty="0"/>
              <a:t>comment at the end of the essay </a:t>
            </a:r>
            <a:endParaRPr lang="en-GB" b="1" dirty="0" smtClean="0"/>
          </a:p>
          <a:p>
            <a:pPr lvl="0"/>
            <a:endParaRPr lang="en-GB" dirty="0"/>
          </a:p>
          <a:p>
            <a:pPr marL="0" indent="0">
              <a:buNone/>
            </a:pPr>
            <a:r>
              <a:rPr lang="en-GB" b="1" dirty="0"/>
              <a:t>Discuss with a partner: </a:t>
            </a:r>
            <a:endParaRPr lang="en-GB" dirty="0"/>
          </a:p>
          <a:p>
            <a:pPr lvl="0"/>
            <a:r>
              <a:rPr lang="en-GB" dirty="0"/>
              <a:t>What are the </a:t>
            </a:r>
            <a:r>
              <a:rPr lang="en-GB" u="sng" dirty="0"/>
              <a:t>advantages</a:t>
            </a:r>
            <a:r>
              <a:rPr lang="en-GB" dirty="0"/>
              <a:t> of this approach? </a:t>
            </a:r>
          </a:p>
          <a:p>
            <a:pPr lvl="0"/>
            <a:r>
              <a:rPr lang="en-GB" dirty="0"/>
              <a:t>What are the </a:t>
            </a:r>
            <a:r>
              <a:rPr lang="en-GB" u="sng" dirty="0"/>
              <a:t>disadvantages</a:t>
            </a:r>
            <a:r>
              <a:rPr lang="en-GB" dirty="0"/>
              <a:t> of this approach? </a:t>
            </a:r>
          </a:p>
          <a:p>
            <a:pPr lvl="0"/>
            <a:r>
              <a:rPr lang="en-GB" dirty="0"/>
              <a:t>Would the students benefit from the feedback given?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7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Giving feedback in academic writing (iv)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 smtClean="0"/>
              <a:t>2. In-text </a:t>
            </a:r>
            <a:r>
              <a:rPr lang="en-GB" b="1" dirty="0"/>
              <a:t>feedback (using track changes &amp; comments)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Discuss </a:t>
            </a:r>
            <a:r>
              <a:rPr lang="en-GB" b="1" dirty="0"/>
              <a:t>the following: </a:t>
            </a:r>
            <a:endParaRPr lang="en-GB" dirty="0"/>
          </a:p>
          <a:p>
            <a:pPr lvl="0"/>
            <a:r>
              <a:rPr lang="en-GB" dirty="0"/>
              <a:t>Do you feel the student would benefit from this level of comments? If yes, how? If not, why not? </a:t>
            </a:r>
          </a:p>
          <a:p>
            <a:r>
              <a:rPr lang="en-GB" dirty="0"/>
              <a:t>Do you have the time to give this level of comments?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Giving feedback in academic writing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3. Reformulation 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Discuss with your partner/group: </a:t>
            </a:r>
            <a:endParaRPr lang="en-GB" dirty="0"/>
          </a:p>
          <a:p>
            <a:pPr lvl="0"/>
            <a:r>
              <a:rPr lang="en-GB" dirty="0"/>
              <a:t>As a learner, how would you feel about carrying out this type of activity? </a:t>
            </a:r>
          </a:p>
          <a:p>
            <a:pPr lvl="0"/>
            <a:r>
              <a:rPr lang="en-GB" dirty="0"/>
              <a:t>Do you think your students could benefit from this type of activity? </a:t>
            </a:r>
          </a:p>
          <a:p>
            <a:pPr lvl="0"/>
            <a:r>
              <a:rPr lang="en-GB" dirty="0"/>
              <a:t>What are some of the advantages and disadvantages of carrying out this type of task? </a:t>
            </a:r>
            <a:endParaRPr lang="en-GB" dirty="0" smtClean="0"/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GB" b="1" dirty="0" smtClean="0"/>
              <a:t>Think about how you </a:t>
            </a:r>
            <a:r>
              <a:rPr lang="en-GB" b="1" dirty="0"/>
              <a:t>c</a:t>
            </a:r>
            <a:r>
              <a:rPr lang="en-GB" b="1" dirty="0" smtClean="0"/>
              <a:t>ould reformulate the first paragraph of the pre-worksheet task.   What changes would you make?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7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Giving feedback in academic writing (iv)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Final draft feedback </a:t>
            </a:r>
            <a:endParaRPr lang="en-GB" dirty="0"/>
          </a:p>
          <a:p>
            <a:r>
              <a:rPr lang="en-GB" dirty="0"/>
              <a:t>The same type and level of feedback can be given for the final draft.  But at this stage, it can be important to consider the mark scheme.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Discuss with a partner/group: </a:t>
            </a:r>
            <a:endParaRPr lang="en-GB" dirty="0"/>
          </a:p>
          <a:p>
            <a:r>
              <a:rPr lang="en-GB" dirty="0"/>
              <a:t>If your students have continued to make the same errors in their final draft, how could you prevent them in the future?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0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Consideration for the mark scheme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Discuss </a:t>
            </a:r>
            <a:r>
              <a:rPr lang="en-GB" b="1" dirty="0"/>
              <a:t>with a partner/group: </a:t>
            </a:r>
            <a:endParaRPr lang="en-GB" dirty="0"/>
          </a:p>
          <a:p>
            <a:pPr lvl="0"/>
            <a:r>
              <a:rPr lang="en-GB" dirty="0"/>
              <a:t>How important is it to show the students the mark scheme before they submit their work? </a:t>
            </a:r>
          </a:p>
          <a:p>
            <a:pPr lvl="0"/>
            <a:r>
              <a:rPr lang="en-GB" dirty="0"/>
              <a:t>How can the students benefit from seeing it?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Current key issues in teaching writing (ii)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Here are the 10 most common key issues in teaching writing in HE institutions throughout the UK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Students have different linguistic </a:t>
            </a:r>
            <a:r>
              <a:rPr lang="en-GB" dirty="0" smtClean="0"/>
              <a:t>levels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Learners are studying different disciplines 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Deciding which approach to academic writing to follow (different learning preferences</a:t>
            </a:r>
            <a:r>
              <a:rPr lang="en-GB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Students don’t use enough academic vocabulary 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Students write in an informal way (looks more like spoken English)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4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usefulness of writing check-lists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Before we look at the essay checklist that I often give to my students, discuss the questions with a partner/group: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Do you ever give your students checklists before they submit their written work? Why? Why not? </a:t>
            </a:r>
          </a:p>
          <a:p>
            <a:pPr lvl="0"/>
            <a:r>
              <a:rPr lang="en-GB" dirty="0"/>
              <a:t>What are some of the advantages of using checklists?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 Current key issues in teaching writing (</a:t>
            </a:r>
            <a:r>
              <a:rPr lang="en-GB" dirty="0" smtClean="0"/>
              <a:t>iii)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GB" dirty="0"/>
              <a:t>Students don’t plan before they write, therefore, their writing is not structured and confusing to read  </a:t>
            </a:r>
            <a:endParaRPr lang="en-GB" dirty="0" smtClean="0"/>
          </a:p>
          <a:p>
            <a:pPr marL="514350" lvl="0" indent="-514350">
              <a:buFont typeface="+mj-lt"/>
              <a:buAutoNum type="arabicPeriod" startAt="6"/>
            </a:pPr>
            <a:endParaRPr lang="en-GB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GB" dirty="0"/>
              <a:t>Students don’t use the correct punctuation </a:t>
            </a:r>
            <a:endParaRPr lang="en-GB" dirty="0" smtClean="0"/>
          </a:p>
          <a:p>
            <a:pPr marL="514350" lvl="0" indent="-514350">
              <a:buFont typeface="+mj-lt"/>
              <a:buAutoNum type="arabicPeriod" startAt="6"/>
            </a:pPr>
            <a:endParaRPr lang="en-GB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GB" dirty="0"/>
              <a:t>Students make lots of spelling mistakes </a:t>
            </a:r>
            <a:endParaRPr lang="en-GB" dirty="0" smtClean="0"/>
          </a:p>
          <a:p>
            <a:pPr marL="514350" lvl="0" indent="-514350">
              <a:buFont typeface="+mj-lt"/>
              <a:buAutoNum type="arabicPeriod" startAt="6"/>
            </a:pPr>
            <a:endParaRPr lang="en-GB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GB" dirty="0"/>
              <a:t>Their writing is littered with grammar </a:t>
            </a:r>
            <a:r>
              <a:rPr lang="en-GB" dirty="0" smtClean="0"/>
              <a:t>mistakes</a:t>
            </a:r>
          </a:p>
          <a:p>
            <a:pPr marL="514350" lvl="0" indent="-514350">
              <a:buFont typeface="+mj-lt"/>
              <a:buAutoNum type="arabicPeriod" startAt="6"/>
            </a:pPr>
            <a:endParaRPr lang="en-GB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GB" dirty="0"/>
              <a:t>Students don’t reference other author’s ideas (not something they are used to doing)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87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Current key issues in teaching writing (iv)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With a partner:</a:t>
            </a:r>
            <a:r>
              <a:rPr lang="en-GB" dirty="0" smtClean="0"/>
              <a:t> </a:t>
            </a:r>
          </a:p>
          <a:p>
            <a:pPr lvl="0"/>
            <a:r>
              <a:rPr lang="en-GB" dirty="0"/>
              <a:t>Look through each problem and discuss how serious it is.</a:t>
            </a:r>
          </a:p>
          <a:p>
            <a:pPr lvl="0"/>
            <a:r>
              <a:rPr lang="en-GB" dirty="0"/>
              <a:t>Do your students have the same issues? </a:t>
            </a:r>
          </a:p>
          <a:p>
            <a:pPr lvl="0"/>
            <a:r>
              <a:rPr lang="en-GB" dirty="0"/>
              <a:t>How </a:t>
            </a:r>
            <a:r>
              <a:rPr lang="en-GB" u="sng" dirty="0"/>
              <a:t>do you</a:t>
            </a:r>
            <a:r>
              <a:rPr lang="en-GB" dirty="0"/>
              <a:t> overcome these issues? Or How </a:t>
            </a:r>
            <a:r>
              <a:rPr lang="en-GB" u="sng" dirty="0"/>
              <a:t>could you</a:t>
            </a:r>
            <a:r>
              <a:rPr lang="en-GB" dirty="0"/>
              <a:t> overcome these issues?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81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Possible solutions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Choosing the right approach to academic writing for your students.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With </a:t>
            </a:r>
            <a:r>
              <a:rPr lang="en-GB" b="1" dirty="0"/>
              <a:t>a partner, discuss: </a:t>
            </a:r>
            <a:endParaRPr lang="en-GB" dirty="0"/>
          </a:p>
          <a:p>
            <a:pPr lvl="0"/>
            <a:r>
              <a:rPr lang="en-GB" dirty="0"/>
              <a:t>What are the current approaches used to teach academic writing in your country? </a:t>
            </a:r>
          </a:p>
          <a:p>
            <a:pPr lvl="0"/>
            <a:r>
              <a:rPr lang="en-GB" dirty="0"/>
              <a:t>Can you name any other approaches which you have read about? </a:t>
            </a:r>
          </a:p>
          <a:p>
            <a:r>
              <a:rPr lang="en-GB" dirty="0"/>
              <a:t>Which approach do you use and why? </a:t>
            </a:r>
          </a:p>
        </p:txBody>
      </p:sp>
    </p:spTree>
    <p:extLst>
      <p:ext uri="{BB962C8B-B14F-4D97-AF65-F5344CB8AC3E}">
        <p14:creationId xmlns:p14="http://schemas.microsoft.com/office/powerpoint/2010/main" val="370972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Possible solutions (ii)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Most </a:t>
            </a:r>
            <a:r>
              <a:rPr lang="en-GB" b="1" dirty="0"/>
              <a:t>popular approaches to teaching Academic Writing </a:t>
            </a:r>
            <a:r>
              <a:rPr lang="en-GB" b="1" dirty="0" smtClean="0"/>
              <a:t> used in </a:t>
            </a:r>
            <a:r>
              <a:rPr lang="en-GB" b="1" dirty="0"/>
              <a:t>the </a:t>
            </a:r>
            <a:r>
              <a:rPr lang="en-GB" b="1" dirty="0" smtClean="0"/>
              <a:t>UK: 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General EAP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b="1" dirty="0"/>
              <a:t>Focus:</a:t>
            </a:r>
            <a:r>
              <a:rPr lang="en-GB" dirty="0"/>
              <a:t>  general linguistic &amp; cognitive needs of non-native speakers (</a:t>
            </a:r>
            <a:r>
              <a:rPr lang="en-GB" dirty="0" err="1"/>
              <a:t>Benesch</a:t>
            </a:r>
            <a:r>
              <a:rPr lang="en-GB" dirty="0"/>
              <a:t> 2001, </a:t>
            </a:r>
            <a:r>
              <a:rPr lang="en-GB" dirty="0" err="1"/>
              <a:t>Leki</a:t>
            </a:r>
            <a:r>
              <a:rPr lang="en-GB" dirty="0"/>
              <a:t> &amp; Carson 2004). 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b="1" dirty="0"/>
              <a:t>Aim:</a:t>
            </a:r>
            <a:r>
              <a:rPr lang="en-GB" dirty="0"/>
              <a:t> what is taught &amp; learnt helps </a:t>
            </a:r>
            <a:r>
              <a:rPr lang="en-GB" dirty="0" err="1"/>
              <a:t>ss</a:t>
            </a:r>
            <a:r>
              <a:rPr lang="en-GB" dirty="0"/>
              <a:t> with writing across the curriculum (</a:t>
            </a:r>
            <a:r>
              <a:rPr lang="en-GB" dirty="0" err="1"/>
              <a:t>Leki</a:t>
            </a:r>
            <a:r>
              <a:rPr lang="en-GB" dirty="0"/>
              <a:t> &amp; Carson 1994).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Materials:</a:t>
            </a:r>
            <a:r>
              <a:rPr lang="en-GB" dirty="0"/>
              <a:t> study skills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it-IT" b="1" dirty="0"/>
              <a:t>Issue:</a:t>
            </a:r>
            <a:r>
              <a:rPr lang="it-IT" dirty="0"/>
              <a:t> Pre-determined, non-discipline specific materials.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6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Possible solutions (iii)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Academic Literacies </a:t>
            </a:r>
            <a:endParaRPr lang="en-GB" dirty="0"/>
          </a:p>
          <a:p>
            <a:pPr lvl="0"/>
            <a:r>
              <a:rPr lang="en-GB" b="1" dirty="0"/>
              <a:t>Focus:</a:t>
            </a:r>
            <a:r>
              <a:rPr lang="en-GB" dirty="0"/>
              <a:t> diverse writing practices in HE (Lea &amp; Street 1998</a:t>
            </a:r>
            <a:r>
              <a:rPr lang="en-GB" dirty="0" smtClean="0"/>
              <a:t>).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Aim:</a:t>
            </a:r>
            <a:r>
              <a:rPr lang="en-GB" dirty="0"/>
              <a:t> address literacy from cultural &amp; social perspective and contemplate issue of identity &amp; power relationships.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Materials:</a:t>
            </a:r>
            <a:r>
              <a:rPr lang="en-GB" dirty="0"/>
              <a:t> Limited availability &amp; time for preparation. 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Issue:</a:t>
            </a:r>
            <a:r>
              <a:rPr lang="en-GB" dirty="0"/>
              <a:t> No practical suggestions of integration (Wingate &amp; </a:t>
            </a:r>
            <a:r>
              <a:rPr lang="en-GB" dirty="0" err="1"/>
              <a:t>Tribble</a:t>
            </a:r>
            <a:r>
              <a:rPr lang="en-GB" dirty="0"/>
              <a:t> 2012).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501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1141</TotalTime>
  <Words>2143</Words>
  <Application>Microsoft Office PowerPoint</Application>
  <PresentationFormat>Předvádění na obrazovce (4:3)</PresentationFormat>
  <Paragraphs>351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SimSun</vt:lpstr>
      <vt:lpstr>Arial</vt:lpstr>
      <vt:lpstr>Calibri</vt:lpstr>
      <vt:lpstr>Constantia</vt:lpstr>
      <vt:lpstr>Wingdings</vt:lpstr>
      <vt:lpstr>Wingdings 2</vt:lpstr>
      <vt:lpstr>Flow</vt:lpstr>
      <vt:lpstr>Academic Writing Workshop for EAP Tutors</vt:lpstr>
      <vt:lpstr>4th April – Agenda </vt:lpstr>
      <vt:lpstr>1. Current key issues in teaching writing (i)</vt:lpstr>
      <vt:lpstr>1. Current key issues in teaching writing (ii) </vt:lpstr>
      <vt:lpstr>1. Current key issues in teaching writing (iii) </vt:lpstr>
      <vt:lpstr>1. Current key issues in teaching writing (iv)</vt:lpstr>
      <vt:lpstr>1. Possible solutions (i) </vt:lpstr>
      <vt:lpstr>1. Possible solutions (ii) </vt:lpstr>
      <vt:lpstr>1. Possible solutions (iii) </vt:lpstr>
      <vt:lpstr>1. Possible solutions (iv) </vt:lpstr>
      <vt:lpstr>1. Possible solutions (v) </vt:lpstr>
      <vt:lpstr>1. Possible solutions (vi) </vt:lpstr>
      <vt:lpstr>Introduction to the Academic Word List (AWL) (i)</vt:lpstr>
      <vt:lpstr>Academic Word List (AWL) (ii)</vt:lpstr>
      <vt:lpstr>Academic Word List (AWL) (iii)</vt:lpstr>
      <vt:lpstr>AWL – Advantages </vt:lpstr>
      <vt:lpstr>AWL – Disadvantages </vt:lpstr>
      <vt:lpstr>Practical suggestions (i)</vt:lpstr>
      <vt:lpstr>Practical suggestions (ii)</vt:lpstr>
      <vt:lpstr>Future consideration</vt:lpstr>
      <vt:lpstr>2. Successful classroom materials  </vt:lpstr>
      <vt:lpstr>2. Successful classroom materials </vt:lpstr>
      <vt:lpstr>2. Successful classroom materials </vt:lpstr>
      <vt:lpstr>2. Successful classroom materials </vt:lpstr>
      <vt:lpstr>3. Useful online websites (i)</vt:lpstr>
      <vt:lpstr>3. Useful online websites (ii)</vt:lpstr>
      <vt:lpstr>5.             3. Useful online websites (iii) </vt:lpstr>
      <vt:lpstr>5.             3. Useful online websites (iv) </vt:lpstr>
      <vt:lpstr>5.             3. Useful online websites (v) </vt:lpstr>
      <vt:lpstr>5.             3. Useful online websites (vi) </vt:lpstr>
      <vt:lpstr>3. Useful online websites (vii)</vt:lpstr>
      <vt:lpstr>3. Useful online websites (viii)</vt:lpstr>
      <vt:lpstr>4. Giving feedback in academic writing (i)</vt:lpstr>
      <vt:lpstr>4. Giving feedback in academic writing (ii) </vt:lpstr>
      <vt:lpstr>4. Giving feedback in academic writing (iii)</vt:lpstr>
      <vt:lpstr>4. Giving feedback in academic writing (iv)</vt:lpstr>
      <vt:lpstr>4. Giving feedback in academic writing (iii)</vt:lpstr>
      <vt:lpstr>4. Giving feedback in academic writing (iv)</vt:lpstr>
      <vt:lpstr>Consideration for the mark scheme </vt:lpstr>
      <vt:lpstr>The usefulness of writing check-lists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for Academic Purposes</dc:title>
  <dc:creator>Katie Mansfield</dc:creator>
  <cp:lastModifiedBy>stefan kosztolanyi</cp:lastModifiedBy>
  <cp:revision>53</cp:revision>
  <dcterms:created xsi:type="dcterms:W3CDTF">2013-09-01T17:12:48Z</dcterms:created>
  <dcterms:modified xsi:type="dcterms:W3CDTF">2014-04-07T08:27:27Z</dcterms:modified>
</cp:coreProperties>
</file>