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287" r:id="rId2"/>
    <p:sldId id="797" r:id="rId3"/>
    <p:sldId id="798" r:id="rId4"/>
    <p:sldId id="276" r:id="rId5"/>
    <p:sldId id="273" r:id="rId6"/>
    <p:sldId id="288" r:id="rId7"/>
    <p:sldId id="257" r:id="rId8"/>
    <p:sldId id="274" r:id="rId9"/>
    <p:sldId id="302" r:id="rId10"/>
    <p:sldId id="303" r:id="rId11"/>
    <p:sldId id="300" r:id="rId12"/>
    <p:sldId id="277" r:id="rId13"/>
    <p:sldId id="806" r:id="rId14"/>
    <p:sldId id="290" r:id="rId15"/>
    <p:sldId id="280" r:id="rId16"/>
    <p:sldId id="293" r:id="rId17"/>
    <p:sldId id="264" r:id="rId18"/>
    <p:sldId id="892" r:id="rId19"/>
    <p:sldId id="807" r:id="rId20"/>
    <p:sldId id="286" r:id="rId21"/>
    <p:sldId id="295" r:id="rId22"/>
    <p:sldId id="296" r:id="rId23"/>
    <p:sldId id="260" r:id="rId24"/>
    <p:sldId id="298" r:id="rId25"/>
    <p:sldId id="294" r:id="rId26"/>
    <p:sldId id="259" r:id="rId27"/>
    <p:sldId id="803" r:id="rId28"/>
    <p:sldId id="308" r:id="rId29"/>
    <p:sldId id="792" r:id="rId30"/>
    <p:sldId id="311" r:id="rId31"/>
    <p:sldId id="787" r:id="rId32"/>
    <p:sldId id="793" r:id="rId33"/>
    <p:sldId id="802" r:id="rId34"/>
    <p:sldId id="794" r:id="rId35"/>
    <p:sldId id="795" r:id="rId36"/>
    <p:sldId id="801" r:id="rId37"/>
    <p:sldId id="292" r:id="rId38"/>
  </p:sldIdLst>
  <p:sldSz cx="12192000" cy="6858000"/>
  <p:notesSz cx="6865938" cy="9996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9C0"/>
    <a:srgbClr val="39464A"/>
    <a:srgbClr val="7AC143"/>
    <a:srgbClr val="62BB46"/>
    <a:srgbClr val="F6F7F7"/>
    <a:srgbClr val="EBECED"/>
    <a:srgbClr val="F0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512" autoAdjust="0"/>
  </p:normalViewPr>
  <p:slideViewPr>
    <p:cSldViewPr snapToGrid="0" showGuides="1">
      <p:cViewPr varScale="1">
        <p:scale>
          <a:sx n="80" d="100"/>
          <a:sy n="80" d="100"/>
        </p:scale>
        <p:origin x="120" y="1428"/>
      </p:cViewPr>
      <p:guideLst>
        <p:guide orient="horz" pos="2136"/>
        <p:guide pos="3816"/>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1" d="100"/>
          <a:sy n="91" d="100"/>
        </p:scale>
        <p:origin x="28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879682-766A-4EC9-9AB4-6B05D94CFBC9}"/>
              </a:ext>
            </a:extLst>
          </p:cNvPr>
          <p:cNvSpPr>
            <a:spLocks noGrp="1"/>
          </p:cNvSpPr>
          <p:nvPr>
            <p:ph type="hdr" sz="quarter"/>
          </p:nvPr>
        </p:nvSpPr>
        <p:spPr>
          <a:xfrm>
            <a:off x="0" y="0"/>
            <a:ext cx="2975240" cy="501560"/>
          </a:xfrm>
          <a:prstGeom prst="rect">
            <a:avLst/>
          </a:prstGeom>
        </p:spPr>
        <p:txBody>
          <a:bodyPr vert="horz" lIns="96350" tIns="48175" rIns="96350" bIns="48175" rtlCol="0"/>
          <a:lstStyle>
            <a:lvl1pPr algn="l">
              <a:defRPr sz="1300"/>
            </a:lvl1pPr>
          </a:lstStyle>
          <a:p>
            <a:endParaRPr lang="en-US"/>
          </a:p>
        </p:txBody>
      </p:sp>
      <p:sp>
        <p:nvSpPr>
          <p:cNvPr id="3" name="Date Placeholder 2">
            <a:extLst>
              <a:ext uri="{FF2B5EF4-FFF2-40B4-BE49-F238E27FC236}">
                <a16:creationId xmlns:a16="http://schemas.microsoft.com/office/drawing/2014/main" id="{885EE19B-11B0-4020-A52B-9F88D94D7AB0}"/>
              </a:ext>
            </a:extLst>
          </p:cNvPr>
          <p:cNvSpPr>
            <a:spLocks noGrp="1"/>
          </p:cNvSpPr>
          <p:nvPr>
            <p:ph type="dt" sz="quarter" idx="1"/>
          </p:nvPr>
        </p:nvSpPr>
        <p:spPr>
          <a:xfrm>
            <a:off x="3889109" y="0"/>
            <a:ext cx="2975240" cy="501560"/>
          </a:xfrm>
          <a:prstGeom prst="rect">
            <a:avLst/>
          </a:prstGeom>
        </p:spPr>
        <p:txBody>
          <a:bodyPr vert="horz" lIns="96350" tIns="48175" rIns="96350" bIns="48175" rtlCol="0"/>
          <a:lstStyle>
            <a:lvl1pPr algn="r">
              <a:defRPr sz="1300"/>
            </a:lvl1pPr>
          </a:lstStyle>
          <a:p>
            <a:fld id="{00A26804-296B-4572-A0F9-372DDB81CE0C}" type="datetimeFigureOut">
              <a:rPr lang="en-US" smtClean="0"/>
              <a:t>10/18/2023</a:t>
            </a:fld>
            <a:endParaRPr lang="en-US"/>
          </a:p>
        </p:txBody>
      </p:sp>
      <p:sp>
        <p:nvSpPr>
          <p:cNvPr id="4" name="Footer Placeholder 3">
            <a:extLst>
              <a:ext uri="{FF2B5EF4-FFF2-40B4-BE49-F238E27FC236}">
                <a16:creationId xmlns:a16="http://schemas.microsoft.com/office/drawing/2014/main" id="{81FC4B6D-059E-45D0-AFA3-0D9EA856C1EF}"/>
              </a:ext>
            </a:extLst>
          </p:cNvPr>
          <p:cNvSpPr>
            <a:spLocks noGrp="1"/>
          </p:cNvSpPr>
          <p:nvPr>
            <p:ph type="ftr" sz="quarter" idx="2"/>
          </p:nvPr>
        </p:nvSpPr>
        <p:spPr>
          <a:xfrm>
            <a:off x="0" y="9494929"/>
            <a:ext cx="2975240" cy="501559"/>
          </a:xfrm>
          <a:prstGeom prst="rect">
            <a:avLst/>
          </a:prstGeom>
        </p:spPr>
        <p:txBody>
          <a:bodyPr vert="horz" lIns="96350" tIns="48175" rIns="96350" bIns="48175"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8724AFA-A144-419F-8FDA-EB926EDC5569}"/>
              </a:ext>
            </a:extLst>
          </p:cNvPr>
          <p:cNvSpPr>
            <a:spLocks noGrp="1"/>
          </p:cNvSpPr>
          <p:nvPr>
            <p:ph type="sldNum" sz="quarter" idx="3"/>
          </p:nvPr>
        </p:nvSpPr>
        <p:spPr>
          <a:xfrm>
            <a:off x="3889109" y="9494929"/>
            <a:ext cx="2975240" cy="501559"/>
          </a:xfrm>
          <a:prstGeom prst="rect">
            <a:avLst/>
          </a:prstGeom>
        </p:spPr>
        <p:txBody>
          <a:bodyPr vert="horz" lIns="96350" tIns="48175" rIns="96350" bIns="48175" rtlCol="0" anchor="b"/>
          <a:lstStyle>
            <a:lvl1pPr algn="r">
              <a:defRPr sz="1300"/>
            </a:lvl1pPr>
          </a:lstStyle>
          <a:p>
            <a:fld id="{23F7E358-18BC-4B0A-BB40-FB7A647C437F}" type="slidenum">
              <a:rPr lang="en-US" smtClean="0"/>
              <a:t>‹#›</a:t>
            </a:fld>
            <a:endParaRPr lang="en-US"/>
          </a:p>
        </p:txBody>
      </p:sp>
    </p:spTree>
    <p:extLst>
      <p:ext uri="{BB962C8B-B14F-4D97-AF65-F5344CB8AC3E}">
        <p14:creationId xmlns:p14="http://schemas.microsoft.com/office/powerpoint/2010/main" val="2747385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560"/>
          </a:xfrm>
          <a:prstGeom prst="rect">
            <a:avLst/>
          </a:prstGeom>
        </p:spPr>
        <p:txBody>
          <a:bodyPr vert="horz" lIns="96350" tIns="48175" rIns="96350" bIns="48175" rtlCol="0"/>
          <a:lstStyle>
            <a:lvl1pPr algn="l">
              <a:defRPr sz="1300"/>
            </a:lvl1pPr>
          </a:lstStyle>
          <a:p>
            <a:endParaRPr lang="en-US"/>
          </a:p>
        </p:txBody>
      </p:sp>
      <p:sp>
        <p:nvSpPr>
          <p:cNvPr id="3" name="Date Placeholder 2"/>
          <p:cNvSpPr>
            <a:spLocks noGrp="1"/>
          </p:cNvSpPr>
          <p:nvPr>
            <p:ph type="dt" idx="1"/>
          </p:nvPr>
        </p:nvSpPr>
        <p:spPr>
          <a:xfrm>
            <a:off x="3889109" y="0"/>
            <a:ext cx="2975240" cy="501560"/>
          </a:xfrm>
          <a:prstGeom prst="rect">
            <a:avLst/>
          </a:prstGeom>
        </p:spPr>
        <p:txBody>
          <a:bodyPr vert="horz" lIns="96350" tIns="48175" rIns="96350" bIns="48175" rtlCol="0"/>
          <a:lstStyle>
            <a:lvl1pPr algn="r">
              <a:defRPr sz="1300"/>
            </a:lvl1pPr>
          </a:lstStyle>
          <a:p>
            <a:fld id="{DD6D46A3-849D-4409-B0D0-71D3CF0B43A8}" type="datetimeFigureOut">
              <a:rPr lang="en-US" smtClean="0"/>
              <a:t>10/18/2023</a:t>
            </a:fld>
            <a:endParaRPr lang="en-US"/>
          </a:p>
        </p:txBody>
      </p:sp>
      <p:sp>
        <p:nvSpPr>
          <p:cNvPr id="4" name="Slide Image Placeholder 3"/>
          <p:cNvSpPr>
            <a:spLocks noGrp="1" noRot="1" noChangeAspect="1"/>
          </p:cNvSpPr>
          <p:nvPr>
            <p:ph type="sldImg" idx="2"/>
          </p:nvPr>
        </p:nvSpPr>
        <p:spPr>
          <a:xfrm>
            <a:off x="436563" y="1249363"/>
            <a:ext cx="5994400" cy="3373437"/>
          </a:xfrm>
          <a:prstGeom prst="rect">
            <a:avLst/>
          </a:prstGeom>
          <a:noFill/>
          <a:ln w="12700">
            <a:solidFill>
              <a:prstClr val="black"/>
            </a:solidFill>
          </a:ln>
        </p:spPr>
        <p:txBody>
          <a:bodyPr vert="horz" lIns="96350" tIns="48175" rIns="96350" bIns="48175" rtlCol="0" anchor="ctr"/>
          <a:lstStyle/>
          <a:p>
            <a:endParaRPr lang="en-US"/>
          </a:p>
        </p:txBody>
      </p:sp>
      <p:sp>
        <p:nvSpPr>
          <p:cNvPr id="5" name="Notes Placeholder 4"/>
          <p:cNvSpPr>
            <a:spLocks noGrp="1"/>
          </p:cNvSpPr>
          <p:nvPr>
            <p:ph type="body" sz="quarter" idx="3"/>
          </p:nvPr>
        </p:nvSpPr>
        <p:spPr>
          <a:xfrm>
            <a:off x="686594" y="4810810"/>
            <a:ext cx="5492750" cy="3936117"/>
          </a:xfrm>
          <a:prstGeom prst="rect">
            <a:avLst/>
          </a:prstGeom>
        </p:spPr>
        <p:txBody>
          <a:bodyPr vert="horz" lIns="96350" tIns="48175" rIns="96350" bIns="4817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94929"/>
            <a:ext cx="2975240" cy="501559"/>
          </a:xfrm>
          <a:prstGeom prst="rect">
            <a:avLst/>
          </a:prstGeom>
        </p:spPr>
        <p:txBody>
          <a:bodyPr vert="horz" lIns="96350" tIns="48175" rIns="96350" bIns="48175" rtlCol="0" anchor="b"/>
          <a:lstStyle>
            <a:lvl1pPr algn="l">
              <a:defRPr sz="1300"/>
            </a:lvl1pPr>
          </a:lstStyle>
          <a:p>
            <a:endParaRPr lang="en-US"/>
          </a:p>
        </p:txBody>
      </p:sp>
      <p:sp>
        <p:nvSpPr>
          <p:cNvPr id="7" name="Slide Number Placeholder 6"/>
          <p:cNvSpPr>
            <a:spLocks noGrp="1"/>
          </p:cNvSpPr>
          <p:nvPr>
            <p:ph type="sldNum" sz="quarter" idx="5"/>
          </p:nvPr>
        </p:nvSpPr>
        <p:spPr>
          <a:xfrm>
            <a:off x="3889109" y="9494929"/>
            <a:ext cx="2975240" cy="501559"/>
          </a:xfrm>
          <a:prstGeom prst="rect">
            <a:avLst/>
          </a:prstGeom>
        </p:spPr>
        <p:txBody>
          <a:bodyPr vert="horz" lIns="96350" tIns="48175" rIns="96350" bIns="48175" rtlCol="0" anchor="b"/>
          <a:lstStyle>
            <a:lvl1pPr algn="r">
              <a:defRPr sz="1300"/>
            </a:lvl1pPr>
          </a:lstStyle>
          <a:p>
            <a:fld id="{934B23C0-22E8-4F3C-9489-1582CADF85A3}" type="slidenum">
              <a:rPr lang="en-US" smtClean="0"/>
              <a:t>‹#›</a:t>
            </a:fld>
            <a:endParaRPr lang="en-US"/>
          </a:p>
        </p:txBody>
      </p:sp>
    </p:spTree>
    <p:extLst>
      <p:ext uri="{BB962C8B-B14F-4D97-AF65-F5344CB8AC3E}">
        <p14:creationId xmlns:p14="http://schemas.microsoft.com/office/powerpoint/2010/main" val="345281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a:extLst>
              <a:ext uri="{FF2B5EF4-FFF2-40B4-BE49-F238E27FC236}">
                <a16:creationId xmlns:a16="http://schemas.microsoft.com/office/drawing/2014/main" id="{38BA96DA-4AED-4D58-84B8-34CF840B3C42}"/>
              </a:ext>
            </a:extLst>
          </p:cNvPr>
          <p:cNvSpPr>
            <a:spLocks noGrp="1" noRot="1" noChangeAspect="1" noChangeArrowheads="1" noTextEdit="1"/>
          </p:cNvSpPr>
          <p:nvPr>
            <p:ph type="sldImg"/>
          </p:nvPr>
        </p:nvSpPr>
        <p:spPr>
          <a:ln/>
        </p:spPr>
      </p:sp>
      <p:sp>
        <p:nvSpPr>
          <p:cNvPr id="24579" name="Zástupný symbol pro poznámky 2">
            <a:extLst>
              <a:ext uri="{FF2B5EF4-FFF2-40B4-BE49-F238E27FC236}">
                <a16:creationId xmlns:a16="http://schemas.microsoft.com/office/drawing/2014/main" id="{F662795C-91AB-43C4-BA8F-96DF9EA60F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dirty="0">
                <a:latin typeface="Arial" panose="020B0604020202020204" pitchFamily="34" charset="0"/>
              </a:rPr>
              <a:t>Hello and welcome </a:t>
            </a:r>
          </a:p>
          <a:p>
            <a:r>
              <a:rPr lang="cs-CZ" altLang="cs-CZ" dirty="0">
                <a:latin typeface="Arial" panose="020B0604020202020204" pitchFamily="34" charset="0"/>
              </a:rPr>
              <a:t>My </a:t>
            </a:r>
            <a:r>
              <a:rPr lang="cs-CZ" altLang="cs-CZ" dirty="0" err="1">
                <a:latin typeface="Arial" panose="020B0604020202020204" pitchFamily="34" charset="0"/>
              </a:rPr>
              <a:t>name</a:t>
            </a:r>
            <a:r>
              <a:rPr lang="cs-CZ" altLang="cs-CZ" dirty="0">
                <a:latin typeface="Arial" panose="020B0604020202020204" pitchFamily="34" charset="0"/>
              </a:rPr>
              <a:t> </a:t>
            </a:r>
            <a:r>
              <a:rPr lang="cs-CZ" altLang="cs-CZ" dirty="0" err="1">
                <a:latin typeface="Arial" panose="020B0604020202020204" pitchFamily="34" charset="0"/>
              </a:rPr>
              <a:t>is</a:t>
            </a:r>
            <a:r>
              <a:rPr lang="cs-CZ" altLang="cs-CZ" dirty="0">
                <a:latin typeface="Arial" panose="020B0604020202020204" pitchFamily="34" charset="0"/>
              </a:rPr>
              <a:t> </a:t>
            </a:r>
            <a:r>
              <a:rPr lang="cs-CZ" altLang="cs-CZ" dirty="0" err="1">
                <a:latin typeface="Arial" panose="020B0604020202020204" pitchFamily="34" charset="0"/>
              </a:rPr>
              <a:t>xxx</a:t>
            </a:r>
            <a:r>
              <a:rPr lang="cs-CZ" altLang="cs-CZ" dirty="0">
                <a:latin typeface="Arial" panose="020B0604020202020204" pitchFamily="34" charset="0"/>
              </a:rPr>
              <a:t> and I </a:t>
            </a:r>
            <a:r>
              <a:rPr lang="cs-CZ" altLang="cs-CZ" dirty="0" err="1">
                <a:latin typeface="Arial" panose="020B0604020202020204" pitchFamily="34" charset="0"/>
              </a:rPr>
              <a:t>am</a:t>
            </a:r>
            <a:r>
              <a:rPr lang="cs-CZ" altLang="cs-CZ" dirty="0">
                <a:latin typeface="Arial" panose="020B0604020202020204" pitchFamily="34" charset="0"/>
              </a:rPr>
              <a:t> </a:t>
            </a:r>
            <a:r>
              <a:rPr lang="cs-CZ" altLang="cs-CZ" dirty="0" err="1">
                <a:latin typeface="Arial" panose="020B0604020202020204" pitchFamily="34" charset="0"/>
              </a:rPr>
              <a:t>xxx</a:t>
            </a:r>
            <a:r>
              <a:rPr lang="cs-CZ" altLang="cs-CZ" dirty="0">
                <a:latin typeface="Arial" panose="020B0604020202020204" pitchFamily="34" charset="0"/>
              </a:rPr>
              <a:t> of CEITEC. </a:t>
            </a:r>
          </a:p>
          <a:p>
            <a:r>
              <a:rPr lang="cs-CZ" altLang="cs-CZ" dirty="0">
                <a:latin typeface="Arial" panose="020B0604020202020204" pitchFamily="34" charset="0"/>
              </a:rPr>
              <a:t>It </a:t>
            </a:r>
            <a:r>
              <a:rPr lang="cs-CZ" altLang="cs-CZ" dirty="0" err="1">
                <a:latin typeface="Arial" panose="020B0604020202020204" pitchFamily="34" charset="0"/>
              </a:rPr>
              <a:t>is</a:t>
            </a:r>
            <a:r>
              <a:rPr lang="cs-CZ" altLang="cs-CZ" dirty="0">
                <a:latin typeface="Arial" panose="020B0604020202020204" pitchFamily="34" charset="0"/>
              </a:rPr>
              <a:t> my </a:t>
            </a:r>
            <a:r>
              <a:rPr lang="cs-CZ" altLang="cs-CZ" dirty="0" err="1">
                <a:latin typeface="Arial" panose="020B0604020202020204" pitchFamily="34" charset="0"/>
              </a:rPr>
              <a:t>great</a:t>
            </a:r>
            <a:r>
              <a:rPr lang="cs-CZ" altLang="cs-CZ" dirty="0">
                <a:latin typeface="Arial" panose="020B0604020202020204" pitchFamily="34" charset="0"/>
              </a:rPr>
              <a:t> </a:t>
            </a:r>
            <a:r>
              <a:rPr lang="cs-CZ" altLang="cs-CZ" dirty="0" err="1">
                <a:latin typeface="Arial" panose="020B0604020202020204" pitchFamily="34" charset="0"/>
              </a:rPr>
              <a:t>pleasure</a:t>
            </a:r>
            <a:r>
              <a:rPr lang="cs-CZ" altLang="cs-CZ" dirty="0">
                <a:latin typeface="Arial" panose="020B0604020202020204" pitchFamily="34" charset="0"/>
              </a:rPr>
              <a:t> to </a:t>
            </a:r>
            <a:r>
              <a:rPr lang="cs-CZ" altLang="cs-CZ" dirty="0" err="1">
                <a:latin typeface="Arial" panose="020B0604020202020204" pitchFamily="34" charset="0"/>
              </a:rPr>
              <a:t>welcome</a:t>
            </a:r>
            <a:r>
              <a:rPr lang="cs-CZ" altLang="cs-CZ" dirty="0">
                <a:latin typeface="Arial" panose="020B0604020202020204" pitchFamily="34" charset="0"/>
              </a:rPr>
              <a:t> you </a:t>
            </a:r>
            <a:r>
              <a:rPr lang="cs-CZ" altLang="cs-CZ" dirty="0" err="1">
                <a:latin typeface="Arial" panose="020B0604020202020204" pitchFamily="34" charset="0"/>
              </a:rPr>
              <a:t>today</a:t>
            </a:r>
            <a:r>
              <a:rPr lang="cs-CZ" altLang="cs-CZ" dirty="0">
                <a:latin typeface="Arial" panose="020B0604020202020204" pitchFamily="34" charset="0"/>
              </a:rPr>
              <a:t> and to </a:t>
            </a:r>
            <a:r>
              <a:rPr lang="cs-CZ" altLang="cs-CZ" dirty="0" err="1">
                <a:latin typeface="Arial" panose="020B0604020202020204" pitchFamily="34" charset="0"/>
              </a:rPr>
              <a:t>introduce</a:t>
            </a:r>
            <a:r>
              <a:rPr lang="cs-CZ" altLang="cs-CZ" dirty="0">
                <a:latin typeface="Arial" panose="020B0604020202020204" pitchFamily="34" charset="0"/>
              </a:rPr>
              <a:t> CEITEC – </a:t>
            </a:r>
            <a:r>
              <a:rPr lang="cs-CZ" altLang="cs-CZ" dirty="0" err="1">
                <a:latin typeface="Arial" panose="020B0604020202020204" pitchFamily="34" charset="0"/>
              </a:rPr>
              <a:t>Central</a:t>
            </a:r>
            <a:r>
              <a:rPr lang="cs-CZ" altLang="cs-CZ" dirty="0">
                <a:latin typeface="Arial" panose="020B0604020202020204" pitchFamily="34" charset="0"/>
              </a:rPr>
              <a:t> </a:t>
            </a:r>
            <a:r>
              <a:rPr lang="cs-CZ" altLang="cs-CZ" dirty="0" err="1">
                <a:latin typeface="Arial" panose="020B0604020202020204" pitchFamily="34" charset="0"/>
              </a:rPr>
              <a:t>European</a:t>
            </a:r>
            <a:r>
              <a:rPr lang="cs-CZ" altLang="cs-CZ" dirty="0">
                <a:latin typeface="Arial" panose="020B0604020202020204" pitchFamily="34" charset="0"/>
              </a:rPr>
              <a:t> Institute of Technology. </a:t>
            </a:r>
          </a:p>
          <a:p>
            <a:r>
              <a:rPr lang="cs-CZ" altLang="cs-CZ" dirty="0">
                <a:latin typeface="Arial" panose="020B0604020202020204" pitchFamily="34" charset="0"/>
              </a:rPr>
              <a:t>The story of CEITEC </a:t>
            </a:r>
            <a:r>
              <a:rPr lang="cs-CZ" altLang="cs-CZ" dirty="0" err="1">
                <a:latin typeface="Arial" panose="020B0604020202020204" pitchFamily="34" charset="0"/>
              </a:rPr>
              <a:t>is</a:t>
            </a:r>
            <a:r>
              <a:rPr lang="cs-CZ" altLang="cs-CZ" dirty="0">
                <a:latin typeface="Arial" panose="020B0604020202020204" pitchFamily="34" charset="0"/>
              </a:rPr>
              <a:t> much </a:t>
            </a:r>
            <a:r>
              <a:rPr lang="cs-CZ" altLang="cs-CZ" dirty="0" err="1">
                <a:latin typeface="Arial" panose="020B0604020202020204" pitchFamily="34" charset="0"/>
              </a:rPr>
              <a:t>like</a:t>
            </a:r>
            <a:r>
              <a:rPr lang="cs-CZ" altLang="cs-CZ" dirty="0">
                <a:latin typeface="Arial" panose="020B0604020202020204" pitchFamily="34" charset="0"/>
              </a:rPr>
              <a:t> science </a:t>
            </a:r>
            <a:r>
              <a:rPr lang="cs-CZ" altLang="cs-CZ" dirty="0" err="1">
                <a:latin typeface="Arial" panose="020B0604020202020204" pitchFamily="34" charset="0"/>
              </a:rPr>
              <a:t>itself</a:t>
            </a:r>
            <a:r>
              <a:rPr lang="cs-CZ" altLang="cs-CZ" dirty="0">
                <a:latin typeface="Arial" panose="020B0604020202020204" pitchFamily="34" charset="0"/>
              </a:rPr>
              <a:t> – </a:t>
            </a:r>
            <a:r>
              <a:rPr lang="cs-CZ" altLang="cs-CZ" dirty="0" err="1">
                <a:latin typeface="Arial" panose="020B0604020202020204" pitchFamily="34" charset="0"/>
              </a:rPr>
              <a:t>exciting</a:t>
            </a:r>
            <a:r>
              <a:rPr lang="cs-CZ" altLang="cs-CZ" dirty="0">
                <a:latin typeface="Arial" panose="020B0604020202020204" pitchFamily="34" charset="0"/>
              </a:rPr>
              <a:t> and in </a:t>
            </a:r>
            <a:r>
              <a:rPr lang="cs-CZ" altLang="cs-CZ" dirty="0" err="1">
                <a:latin typeface="Arial" panose="020B0604020202020204" pitchFamily="34" charset="0"/>
              </a:rPr>
              <a:t>some</a:t>
            </a:r>
            <a:r>
              <a:rPr lang="cs-CZ" altLang="cs-CZ" dirty="0">
                <a:latin typeface="Arial" panose="020B0604020202020204" pitchFamily="34" charset="0"/>
              </a:rPr>
              <a:t> </a:t>
            </a:r>
            <a:r>
              <a:rPr lang="cs-CZ" altLang="cs-CZ" dirty="0" err="1">
                <a:latin typeface="Arial" panose="020B0604020202020204" pitchFamily="34" charset="0"/>
              </a:rPr>
              <a:t>ways</a:t>
            </a:r>
            <a:r>
              <a:rPr lang="cs-CZ" altLang="cs-CZ" dirty="0">
                <a:latin typeface="Arial" panose="020B0604020202020204" pitchFamily="34" charset="0"/>
              </a:rPr>
              <a:t> </a:t>
            </a:r>
            <a:r>
              <a:rPr lang="cs-CZ" altLang="cs-CZ" dirty="0" err="1">
                <a:latin typeface="Arial" panose="020B0604020202020204" pitchFamily="34" charset="0"/>
              </a:rPr>
              <a:t>unpredictable</a:t>
            </a:r>
            <a:r>
              <a:rPr lang="cs-CZ" altLang="cs-CZ" dirty="0">
                <a:latin typeface="Arial" panose="020B0604020202020204" pitchFamily="34" charset="0"/>
              </a:rPr>
              <a:t>. So let </a:t>
            </a:r>
            <a:r>
              <a:rPr lang="cs-CZ" altLang="cs-CZ" dirty="0" err="1">
                <a:latin typeface="Arial" panose="020B0604020202020204" pitchFamily="34" charset="0"/>
              </a:rPr>
              <a:t>me</a:t>
            </a:r>
            <a:r>
              <a:rPr lang="cs-CZ" altLang="cs-CZ" dirty="0">
                <a:latin typeface="Arial" panose="020B0604020202020204" pitchFamily="34" charset="0"/>
              </a:rPr>
              <a:t> </a:t>
            </a:r>
            <a:r>
              <a:rPr lang="cs-CZ" altLang="cs-CZ" dirty="0" err="1">
                <a:latin typeface="Arial" panose="020B0604020202020204" pitchFamily="34" charset="0"/>
              </a:rPr>
              <a:t>share</a:t>
            </a:r>
            <a:r>
              <a:rPr lang="cs-CZ" altLang="cs-CZ" dirty="0">
                <a:latin typeface="Arial" panose="020B0604020202020204" pitchFamily="34" charset="0"/>
              </a:rPr>
              <a:t> </a:t>
            </a:r>
            <a:r>
              <a:rPr lang="cs-CZ" altLang="cs-CZ" dirty="0" err="1">
                <a:latin typeface="Arial" panose="020B0604020202020204" pitchFamily="34" charset="0"/>
              </a:rPr>
              <a:t>with</a:t>
            </a:r>
            <a:r>
              <a:rPr lang="cs-CZ" altLang="cs-CZ" dirty="0">
                <a:latin typeface="Arial" panose="020B0604020202020204" pitchFamily="34" charset="0"/>
              </a:rPr>
              <a:t> you </a:t>
            </a:r>
            <a:r>
              <a:rPr lang="cs-CZ" altLang="cs-CZ" dirty="0" err="1">
                <a:latin typeface="Arial" panose="020B0604020202020204" pitchFamily="34" charset="0"/>
              </a:rPr>
              <a:t>some</a:t>
            </a:r>
            <a:r>
              <a:rPr lang="cs-CZ" altLang="cs-CZ" dirty="0">
                <a:latin typeface="Arial" panose="020B0604020202020204" pitchFamily="34" charset="0"/>
              </a:rPr>
              <a:t> </a:t>
            </a:r>
            <a:r>
              <a:rPr lang="cs-CZ" altLang="cs-CZ" dirty="0" err="1">
                <a:latin typeface="Arial" panose="020B0604020202020204" pitchFamily="34" charset="0"/>
              </a:rPr>
              <a:t>key</a:t>
            </a:r>
            <a:r>
              <a:rPr lang="cs-CZ" altLang="cs-CZ" dirty="0">
                <a:latin typeface="Arial" panose="020B0604020202020204" pitchFamily="34" charset="0"/>
              </a:rPr>
              <a:t> </a:t>
            </a:r>
            <a:r>
              <a:rPr lang="cs-CZ" altLang="cs-CZ" dirty="0" err="1">
                <a:latin typeface="Arial" panose="020B0604020202020204" pitchFamily="34" charset="0"/>
              </a:rPr>
              <a:t>moments</a:t>
            </a:r>
            <a:r>
              <a:rPr lang="cs-CZ" altLang="cs-CZ" dirty="0">
                <a:latin typeface="Arial" panose="020B0604020202020204" pitchFamily="34" charset="0"/>
              </a:rPr>
              <a:t> of CEITEC</a:t>
            </a:r>
            <a:r>
              <a:rPr lang="en-US" altLang="cs-CZ" dirty="0">
                <a:latin typeface="Arial" panose="020B0604020202020204" pitchFamily="34" charset="0"/>
              </a:rPr>
              <a:t>’s history, its key achievements of the present and the outlook for its future. </a:t>
            </a:r>
          </a:p>
        </p:txBody>
      </p:sp>
      <p:sp>
        <p:nvSpPr>
          <p:cNvPr id="24580" name="Zástupný symbol pro číslo snímku 3">
            <a:extLst>
              <a:ext uri="{FF2B5EF4-FFF2-40B4-BE49-F238E27FC236}">
                <a16:creationId xmlns:a16="http://schemas.microsoft.com/office/drawing/2014/main" id="{868B11F0-8907-433A-80EB-551E648579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846" indent="-301095">
              <a:defRPr>
                <a:solidFill>
                  <a:schemeClr val="tx1"/>
                </a:solidFill>
                <a:latin typeface="Arial" panose="020B0604020202020204" pitchFamily="34" charset="0"/>
              </a:defRPr>
            </a:lvl2pPr>
            <a:lvl3pPr marL="1204379" indent="-240876">
              <a:defRPr>
                <a:solidFill>
                  <a:schemeClr val="tx1"/>
                </a:solidFill>
                <a:latin typeface="Arial" panose="020B0604020202020204" pitchFamily="34" charset="0"/>
              </a:defRPr>
            </a:lvl3pPr>
            <a:lvl4pPr marL="1686131" indent="-240876">
              <a:defRPr>
                <a:solidFill>
                  <a:schemeClr val="tx1"/>
                </a:solidFill>
                <a:latin typeface="Arial" panose="020B0604020202020204" pitchFamily="34" charset="0"/>
              </a:defRPr>
            </a:lvl4pPr>
            <a:lvl5pPr marL="2167882" indent="-240876">
              <a:defRPr>
                <a:solidFill>
                  <a:schemeClr val="tx1"/>
                </a:solidFill>
                <a:latin typeface="Arial" panose="020B0604020202020204" pitchFamily="34" charset="0"/>
              </a:defRPr>
            </a:lvl5pPr>
            <a:lvl6pPr marL="2649634" indent="-240876" eaLnBrk="0" fontAlgn="base" hangingPunct="0">
              <a:spcBef>
                <a:spcPct val="0"/>
              </a:spcBef>
              <a:spcAft>
                <a:spcPct val="0"/>
              </a:spcAft>
              <a:defRPr>
                <a:solidFill>
                  <a:schemeClr val="tx1"/>
                </a:solidFill>
                <a:latin typeface="Arial" panose="020B0604020202020204" pitchFamily="34" charset="0"/>
              </a:defRPr>
            </a:lvl6pPr>
            <a:lvl7pPr marL="3131386" indent="-240876" eaLnBrk="0" fontAlgn="base" hangingPunct="0">
              <a:spcBef>
                <a:spcPct val="0"/>
              </a:spcBef>
              <a:spcAft>
                <a:spcPct val="0"/>
              </a:spcAft>
              <a:defRPr>
                <a:solidFill>
                  <a:schemeClr val="tx1"/>
                </a:solidFill>
                <a:latin typeface="Arial" panose="020B0604020202020204" pitchFamily="34" charset="0"/>
              </a:defRPr>
            </a:lvl7pPr>
            <a:lvl8pPr marL="3613137" indent="-240876" eaLnBrk="0" fontAlgn="base" hangingPunct="0">
              <a:spcBef>
                <a:spcPct val="0"/>
              </a:spcBef>
              <a:spcAft>
                <a:spcPct val="0"/>
              </a:spcAft>
              <a:defRPr>
                <a:solidFill>
                  <a:schemeClr val="tx1"/>
                </a:solidFill>
                <a:latin typeface="Arial" panose="020B0604020202020204" pitchFamily="34" charset="0"/>
              </a:defRPr>
            </a:lvl8pPr>
            <a:lvl9pPr marL="4094889" indent="-240876" eaLnBrk="0" fontAlgn="base" hangingPunct="0">
              <a:spcBef>
                <a:spcPct val="0"/>
              </a:spcBef>
              <a:spcAft>
                <a:spcPct val="0"/>
              </a:spcAft>
              <a:defRPr>
                <a:solidFill>
                  <a:schemeClr val="tx1"/>
                </a:solidFill>
                <a:latin typeface="Arial" panose="020B0604020202020204" pitchFamily="34" charset="0"/>
              </a:defRPr>
            </a:lvl9pPr>
          </a:lstStyle>
          <a:p>
            <a:fld id="{CA278E9E-F237-4B5E-8E23-061410CD0F9A}" type="slidenum">
              <a:rPr lang="cs-CZ" altLang="en-US" smtClean="0"/>
              <a:pPr/>
              <a:t>1</a:t>
            </a:fld>
            <a:endParaRPr lang="cs-CZ" altLang="en-US"/>
          </a:p>
        </p:txBody>
      </p:sp>
    </p:spTree>
    <p:extLst>
      <p:ext uri="{BB962C8B-B14F-4D97-AF65-F5344CB8AC3E}">
        <p14:creationId xmlns:p14="http://schemas.microsoft.com/office/powerpoint/2010/main" val="127885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CEITEC MU through some numbers: </a:t>
            </a:r>
          </a:p>
          <a:p>
            <a:r>
              <a:rPr lang="en-US" dirty="0"/>
              <a:t>Our multinational, </a:t>
            </a:r>
            <a:r>
              <a:rPr lang="cs-CZ" dirty="0" err="1"/>
              <a:t>scientific</a:t>
            </a:r>
            <a:r>
              <a:rPr lang="cs-CZ" baseline="0" dirty="0"/>
              <a:t> </a:t>
            </a:r>
            <a:r>
              <a:rPr lang="en-US" dirty="0"/>
              <a:t>staff counts </a:t>
            </a:r>
            <a:r>
              <a:rPr lang="cs-CZ" dirty="0"/>
              <a:t>261</a:t>
            </a:r>
            <a:r>
              <a:rPr lang="cs-CZ" baseline="0" dirty="0"/>
              <a:t> (FTE), 48 % </a:t>
            </a:r>
            <a:r>
              <a:rPr lang="cs-CZ" baseline="0" dirty="0" err="1"/>
              <a:t>women</a:t>
            </a:r>
            <a:r>
              <a:rPr lang="cs-CZ" baseline="0" dirty="0"/>
              <a:t> and 42 % </a:t>
            </a:r>
            <a:r>
              <a:rPr lang="cs-CZ" baseline="0" dirty="0" err="1"/>
              <a:t>international</a:t>
            </a:r>
            <a:r>
              <a:rPr lang="cs-CZ" baseline="0" dirty="0"/>
              <a:t> </a:t>
            </a:r>
            <a:r>
              <a:rPr lang="cs-CZ" baseline="0" dirty="0" err="1"/>
              <a:t>researchers</a:t>
            </a:r>
            <a:r>
              <a:rPr lang="cs-CZ"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a:t>At CEITEC MU, </a:t>
            </a:r>
            <a:r>
              <a:rPr lang="cs-CZ" baseline="0" dirty="0" err="1"/>
              <a:t>there</a:t>
            </a:r>
            <a:r>
              <a:rPr lang="cs-CZ" baseline="0" dirty="0"/>
              <a:t> are 212 PhD </a:t>
            </a:r>
            <a:r>
              <a:rPr lang="cs-CZ" baseline="0" dirty="0" err="1"/>
              <a:t>candidates</a:t>
            </a:r>
            <a:r>
              <a:rPr lang="cs-CZ" baseline="0" dirty="0"/>
              <a:t> and 52 % are </a:t>
            </a:r>
            <a:r>
              <a:rPr lang="cs-CZ" baseline="0" dirty="0" err="1"/>
              <a:t>international</a:t>
            </a:r>
            <a:r>
              <a:rPr lang="cs-CZ" baseline="0" dirty="0"/>
              <a:t>. </a:t>
            </a:r>
          </a:p>
          <a:p>
            <a:endParaRPr lang="en-US" dirty="0"/>
          </a:p>
        </p:txBody>
      </p:sp>
      <p:sp>
        <p:nvSpPr>
          <p:cNvPr id="4" name="Slide Number Placeholder 3"/>
          <p:cNvSpPr>
            <a:spLocks noGrp="1"/>
          </p:cNvSpPr>
          <p:nvPr>
            <p:ph type="sldNum" sz="quarter" idx="10"/>
          </p:nvPr>
        </p:nvSpPr>
        <p:spPr/>
        <p:txBody>
          <a:bodyPr/>
          <a:lstStyle/>
          <a:p>
            <a:fld id="{934B23C0-22E8-4F3C-9489-1582CADF85A3}" type="slidenum">
              <a:rPr lang="en-US" smtClean="0"/>
              <a:t>10</a:t>
            </a:fld>
            <a:endParaRPr lang="en-US"/>
          </a:p>
        </p:txBody>
      </p:sp>
    </p:spTree>
    <p:extLst>
      <p:ext uri="{BB962C8B-B14F-4D97-AF65-F5344CB8AC3E}">
        <p14:creationId xmlns:p14="http://schemas.microsoft.com/office/powerpoint/2010/main" val="3520192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err="1"/>
              <a:t>We</a:t>
            </a:r>
            <a:r>
              <a:rPr lang="cs-CZ" dirty="0"/>
              <a:t> </a:t>
            </a:r>
            <a:r>
              <a:rPr lang="cs-CZ" dirty="0" err="1"/>
              <a:t>have</a:t>
            </a:r>
            <a:r>
              <a:rPr lang="cs-CZ" dirty="0"/>
              <a:t> </a:t>
            </a:r>
            <a:r>
              <a:rPr lang="cs-CZ" dirty="0" err="1"/>
              <a:t>here</a:t>
            </a:r>
            <a:r>
              <a:rPr lang="cs-CZ" dirty="0"/>
              <a:t> 174</a:t>
            </a:r>
            <a:r>
              <a:rPr lang="cs-CZ" baseline="0" dirty="0"/>
              <a:t> </a:t>
            </a:r>
            <a:r>
              <a:rPr lang="cs-CZ" dirty="0" err="1"/>
              <a:t>ongoing</a:t>
            </a:r>
            <a:r>
              <a:rPr lang="cs-CZ" dirty="0"/>
              <a:t> </a:t>
            </a:r>
            <a:r>
              <a:rPr lang="cs-CZ" dirty="0" err="1"/>
              <a:t>projects</a:t>
            </a:r>
            <a:r>
              <a:rPr lang="cs-CZ" dirty="0"/>
              <a:t>,</a:t>
            </a:r>
            <a:r>
              <a:rPr lang="cs-CZ" baseline="0" dirty="0"/>
              <a:t> 44 </a:t>
            </a:r>
            <a:r>
              <a:rPr lang="cs-CZ" baseline="0" dirty="0" err="1"/>
              <a:t>new</a:t>
            </a:r>
            <a:r>
              <a:rPr lang="cs-CZ" baseline="0" dirty="0"/>
              <a:t> and 33 </a:t>
            </a:r>
            <a:r>
              <a:rPr lang="cs-CZ" baseline="0" dirty="0" err="1"/>
              <a:t>international</a:t>
            </a:r>
            <a:r>
              <a:rPr lang="cs-CZ" baseline="0" dirty="0"/>
              <a:t>. </a:t>
            </a:r>
          </a:p>
          <a:p>
            <a:r>
              <a:rPr lang="cs-CZ" baseline="0" dirty="0" err="1"/>
              <a:t>Total</a:t>
            </a:r>
            <a:r>
              <a:rPr lang="cs-CZ" baseline="0" dirty="0"/>
              <a:t> number </a:t>
            </a:r>
            <a:r>
              <a:rPr lang="cs-CZ" baseline="0" dirty="0" err="1"/>
              <a:t>of</a:t>
            </a:r>
            <a:r>
              <a:rPr lang="cs-CZ" baseline="0" dirty="0"/>
              <a:t> </a:t>
            </a:r>
            <a:r>
              <a:rPr lang="cs-CZ" baseline="0" dirty="0" err="1"/>
              <a:t>publications</a:t>
            </a:r>
            <a:r>
              <a:rPr lang="cs-CZ" baseline="0" dirty="0"/>
              <a:t> in 2022 </a:t>
            </a:r>
            <a:r>
              <a:rPr lang="cs-CZ" baseline="0" dirty="0" err="1"/>
              <a:t>is</a:t>
            </a:r>
            <a:r>
              <a:rPr lang="cs-CZ" baseline="0" dirty="0"/>
              <a:t> 241, 108Q1 and 24 T5. </a:t>
            </a:r>
          </a:p>
          <a:p>
            <a:endParaRPr lang="cs-CZ" baseline="0" dirty="0"/>
          </a:p>
          <a:p>
            <a:endParaRPr lang="cs-CZ" baseline="0" dirty="0"/>
          </a:p>
          <a:p>
            <a:endParaRPr lang="cs-CZ" dirty="0"/>
          </a:p>
        </p:txBody>
      </p:sp>
      <p:sp>
        <p:nvSpPr>
          <p:cNvPr id="4" name="Slide Number Placeholder 3"/>
          <p:cNvSpPr>
            <a:spLocks noGrp="1"/>
          </p:cNvSpPr>
          <p:nvPr>
            <p:ph type="sldNum" sz="quarter" idx="10"/>
          </p:nvPr>
        </p:nvSpPr>
        <p:spPr/>
        <p:txBody>
          <a:bodyPr/>
          <a:lstStyle/>
          <a:p>
            <a:fld id="{934B23C0-22E8-4F3C-9489-1582CADF85A3}" type="slidenum">
              <a:rPr lang="en-US" smtClean="0"/>
              <a:t>11</a:t>
            </a:fld>
            <a:endParaRPr lang="en-US"/>
          </a:p>
        </p:txBody>
      </p:sp>
    </p:spTree>
    <p:extLst>
      <p:ext uri="{BB962C8B-B14F-4D97-AF65-F5344CB8AC3E}">
        <p14:creationId xmlns:p14="http://schemas.microsoft.com/office/powerpoint/2010/main" val="555202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mentioned earlier that CEITEC is a leader in the CEE context in how the institution is managed. Our experience reflects the management practices of the best research institutions worldwide. </a:t>
            </a:r>
          </a:p>
          <a:p>
            <a:endParaRPr lang="en-US" dirty="0"/>
          </a:p>
          <a:p>
            <a:r>
              <a:rPr lang="en-US" dirty="0"/>
              <a:t>We work with an established international scientific advisory board, which is comprised exclusively of important international research institutions. </a:t>
            </a:r>
          </a:p>
          <a:p>
            <a:endParaRPr lang="en-US" dirty="0"/>
          </a:p>
          <a:p>
            <a:r>
              <a:rPr lang="en-US" dirty="0"/>
              <a:t>The quality of our research work and result is attested by independent evaluations conducted by global experts in their respective fields </a:t>
            </a:r>
          </a:p>
          <a:p>
            <a:endParaRPr lang="en-US" dirty="0"/>
          </a:p>
          <a:p>
            <a:r>
              <a:rPr lang="en-US" dirty="0"/>
              <a:t>We collaborate with other significant institutions in Europe through our membership in the EU-Life alliance</a:t>
            </a:r>
            <a:r>
              <a:rPr lang="cs-CZ" dirty="0"/>
              <a:t> and </a:t>
            </a:r>
            <a:r>
              <a:rPr lang="cs-CZ" sz="1200" kern="1200" dirty="0">
                <a:solidFill>
                  <a:schemeClr val="tx1"/>
                </a:solidFill>
                <a:effectLst/>
                <a:latin typeface="+mn-lt"/>
                <a:ea typeface="+mn-ea"/>
                <a:cs typeface="+mn-cs"/>
              </a:rPr>
              <a:t>Alliance4Life</a:t>
            </a:r>
            <a:r>
              <a:rPr lang="en-US" dirty="0"/>
              <a:t> to foster excellence, share knowledge and influence research policy on the European level.  </a:t>
            </a:r>
          </a:p>
        </p:txBody>
      </p:sp>
      <p:sp>
        <p:nvSpPr>
          <p:cNvPr id="4" name="Slide Number Placeholder 3"/>
          <p:cNvSpPr>
            <a:spLocks noGrp="1"/>
          </p:cNvSpPr>
          <p:nvPr>
            <p:ph type="sldNum" sz="quarter" idx="10"/>
          </p:nvPr>
        </p:nvSpPr>
        <p:spPr/>
        <p:txBody>
          <a:bodyPr/>
          <a:lstStyle/>
          <a:p>
            <a:fld id="{934B23C0-22E8-4F3C-9489-1582CADF85A3}" type="slidenum">
              <a:rPr lang="en-US" smtClean="0"/>
              <a:t>12</a:t>
            </a:fld>
            <a:endParaRPr lang="en-US"/>
          </a:p>
        </p:txBody>
      </p:sp>
    </p:spTree>
    <p:extLst>
      <p:ext uri="{BB962C8B-B14F-4D97-AF65-F5344CB8AC3E}">
        <p14:creationId xmlns:p14="http://schemas.microsoft.com/office/powerpoint/2010/main" val="324524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err="1"/>
              <a:t>State</a:t>
            </a:r>
            <a:r>
              <a:rPr lang="cs-CZ" dirty="0"/>
              <a:t> of </a:t>
            </a:r>
            <a:r>
              <a:rPr lang="cs-CZ" dirty="0" err="1"/>
              <a:t>the</a:t>
            </a:r>
            <a:r>
              <a:rPr lang="cs-CZ" dirty="0"/>
              <a:t> art </a:t>
            </a:r>
            <a:r>
              <a:rPr lang="cs-CZ" dirty="0" err="1"/>
              <a:t>reserach</a:t>
            </a:r>
            <a:r>
              <a:rPr lang="cs-CZ" dirty="0"/>
              <a:t> </a:t>
            </a:r>
            <a:r>
              <a:rPr lang="cs-CZ" dirty="0" err="1"/>
              <a:t>facilities</a:t>
            </a:r>
            <a:r>
              <a:rPr lang="cs-CZ" dirty="0"/>
              <a:t> are </a:t>
            </a:r>
            <a:r>
              <a:rPr lang="cs-CZ" dirty="0" err="1"/>
              <a:t>the</a:t>
            </a:r>
            <a:r>
              <a:rPr lang="cs-CZ" dirty="0"/>
              <a:t> </a:t>
            </a:r>
            <a:r>
              <a:rPr lang="cs-CZ" dirty="0" err="1"/>
              <a:t>first</a:t>
            </a:r>
            <a:r>
              <a:rPr lang="cs-CZ" dirty="0"/>
              <a:t> </a:t>
            </a:r>
            <a:r>
              <a:rPr lang="cs-CZ" dirty="0" err="1"/>
              <a:t>pillar</a:t>
            </a:r>
            <a:r>
              <a:rPr lang="cs-CZ" dirty="0"/>
              <a:t> of CEITEC and a </a:t>
            </a:r>
            <a:r>
              <a:rPr lang="cs-CZ" dirty="0" err="1"/>
              <a:t>key</a:t>
            </a:r>
            <a:r>
              <a:rPr lang="cs-CZ" dirty="0"/>
              <a:t> to </a:t>
            </a:r>
            <a:r>
              <a:rPr lang="cs-CZ" dirty="0" err="1"/>
              <a:t>high</a:t>
            </a:r>
            <a:r>
              <a:rPr lang="cs-CZ" dirty="0"/>
              <a:t> </a:t>
            </a:r>
            <a:r>
              <a:rPr lang="cs-CZ" dirty="0" err="1"/>
              <a:t>quality</a:t>
            </a:r>
            <a:r>
              <a:rPr lang="cs-CZ" dirty="0"/>
              <a:t> </a:t>
            </a:r>
            <a:r>
              <a:rPr lang="cs-CZ" dirty="0" err="1"/>
              <a:t>research</a:t>
            </a:r>
            <a:r>
              <a:rPr lang="cs-CZ" dirty="0"/>
              <a:t>. </a:t>
            </a:r>
          </a:p>
          <a:p>
            <a:endParaRPr lang="cs-CZ" dirty="0"/>
          </a:p>
          <a:p>
            <a:r>
              <a:rPr lang="en-US" dirty="0"/>
              <a:t>The CEITEC core facilities are spread on more than 25000 square meters and offer the research community access to cutting edge equipment. These resources are shared and provide our scientific investigators the opportunity to leverage the instrumentation and access to technology development and services.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B23C0-22E8-4F3C-9489-1582CADF85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0155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34B23C0-22E8-4F3C-9489-1582CADF85A3}" type="slidenum">
              <a:rPr lang="en-US" smtClean="0"/>
              <a:t>14</a:t>
            </a:fld>
            <a:endParaRPr lang="en-US"/>
          </a:p>
        </p:txBody>
      </p:sp>
    </p:spTree>
    <p:extLst>
      <p:ext uri="{BB962C8B-B14F-4D97-AF65-F5344CB8AC3E}">
        <p14:creationId xmlns:p14="http://schemas.microsoft.com/office/powerpoint/2010/main" val="2944781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err="1"/>
              <a:t>While</a:t>
            </a:r>
            <a:r>
              <a:rPr lang="cs-CZ" dirty="0"/>
              <a:t> </a:t>
            </a:r>
            <a:r>
              <a:rPr lang="cs-CZ" dirty="0" err="1"/>
              <a:t>we</a:t>
            </a:r>
            <a:r>
              <a:rPr lang="cs-CZ" dirty="0"/>
              <a:t> are very proud of </a:t>
            </a:r>
            <a:r>
              <a:rPr lang="cs-CZ" dirty="0" err="1"/>
              <a:t>the</a:t>
            </a:r>
            <a:r>
              <a:rPr lang="cs-CZ" dirty="0"/>
              <a:t> </a:t>
            </a:r>
            <a:r>
              <a:rPr lang="cs-CZ" dirty="0" err="1"/>
              <a:t>technologies</a:t>
            </a:r>
            <a:r>
              <a:rPr lang="cs-CZ" dirty="0"/>
              <a:t> and </a:t>
            </a:r>
            <a:r>
              <a:rPr lang="cs-CZ" dirty="0" err="1"/>
              <a:t>equipment</a:t>
            </a:r>
            <a:r>
              <a:rPr lang="cs-CZ" dirty="0"/>
              <a:t> </a:t>
            </a:r>
            <a:r>
              <a:rPr lang="cs-CZ" dirty="0" err="1"/>
              <a:t>available</a:t>
            </a:r>
            <a:r>
              <a:rPr lang="cs-CZ" dirty="0"/>
              <a:t> </a:t>
            </a:r>
            <a:r>
              <a:rPr lang="cs-CZ" dirty="0" err="1"/>
              <a:t>at</a:t>
            </a:r>
            <a:r>
              <a:rPr lang="cs-CZ" dirty="0"/>
              <a:t> CEITEC, </a:t>
            </a:r>
            <a:r>
              <a:rPr lang="en-US" dirty="0"/>
              <a:t>it is our people that make </a:t>
            </a:r>
            <a:r>
              <a:rPr lang="cs-CZ" dirty="0" err="1"/>
              <a:t>the</a:t>
            </a:r>
            <a:r>
              <a:rPr lang="cs-CZ" dirty="0"/>
              <a:t> </a:t>
            </a:r>
            <a:r>
              <a:rPr lang="cs-CZ" dirty="0" err="1"/>
              <a:t>research</a:t>
            </a:r>
            <a:r>
              <a:rPr lang="cs-CZ" dirty="0"/>
              <a:t> </a:t>
            </a:r>
            <a:r>
              <a:rPr lang="cs-CZ" dirty="0" err="1"/>
              <a:t>facilities</a:t>
            </a:r>
            <a:r>
              <a:rPr lang="cs-CZ" dirty="0"/>
              <a:t> </a:t>
            </a:r>
            <a:r>
              <a:rPr lang="en-US" dirty="0"/>
              <a:t>come alive. </a:t>
            </a:r>
          </a:p>
          <a:p>
            <a:endParaRPr lang="en-US" dirty="0"/>
          </a:p>
          <a:p>
            <a:r>
              <a:rPr lang="en-US" dirty="0"/>
              <a:t>The great number of technological equipment allows collaboration across different specialties and fields of study and facilitates synergies between them. Our research teams inspire each other, ask the right questions and offer their own, different perspective in the topics under discussion – and this creates a special force of creativity and scientific inquiry which is very unique to CEITEC.</a:t>
            </a:r>
          </a:p>
        </p:txBody>
      </p:sp>
      <p:sp>
        <p:nvSpPr>
          <p:cNvPr id="4" name="Slide Number Placeholder 3"/>
          <p:cNvSpPr>
            <a:spLocks noGrp="1"/>
          </p:cNvSpPr>
          <p:nvPr>
            <p:ph type="sldNum" sz="quarter" idx="10"/>
          </p:nvPr>
        </p:nvSpPr>
        <p:spPr/>
        <p:txBody>
          <a:bodyPr/>
          <a:lstStyle/>
          <a:p>
            <a:fld id="{934B23C0-22E8-4F3C-9489-1582CADF85A3}" type="slidenum">
              <a:rPr lang="en-US" smtClean="0"/>
              <a:t>15</a:t>
            </a:fld>
            <a:endParaRPr lang="en-US"/>
          </a:p>
        </p:txBody>
      </p:sp>
    </p:spTree>
    <p:extLst>
      <p:ext uri="{BB962C8B-B14F-4D97-AF65-F5344CB8AC3E}">
        <p14:creationId xmlns:p14="http://schemas.microsoft.com/office/powerpoint/2010/main" val="1829898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 teams that I have just talked about are on an important mission. Our purpose at CEITEC MUS is to help address global challenges in two key areas of our everyday lives / sustainable agriculture and new generation of medicine. </a:t>
            </a:r>
          </a:p>
          <a:p>
            <a:endParaRPr lang="en-US" dirty="0"/>
          </a:p>
          <a:p>
            <a:r>
              <a:rPr lang="en-US" dirty="0"/>
              <a:t>What does this mean in the context of our everyday lives? How does the science we conduct here at CEITEC apply to real life problems? </a:t>
            </a:r>
          </a:p>
          <a:p>
            <a:endParaRPr lang="en-US" dirty="0"/>
          </a:p>
          <a:p>
            <a:r>
              <a:rPr lang="en-US" dirty="0"/>
              <a:t>First, let’s look at agricultural sustainability. It is estimated that by 2040 there will be 9 billion people on Earth, which is more than triple from 100 years ago. How will we be able to feed such great number of people without destroying the natural resources of our planet? Our research teams help provide answers to these questions.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second focus is on the field of new generation biomedicine, which applies biological and physiological principles to clinical practice. Our researches facilitate </a:t>
            </a:r>
            <a:r>
              <a:rPr lang="en-GB" sz="1200" kern="0" dirty="0">
                <a:solidFill>
                  <a:srgbClr val="7F7F7F"/>
                </a:solidFill>
                <a:latin typeface="Arial"/>
                <a:cs typeface="ＭＳ Ｐゴシック" charset="0"/>
              </a:rPr>
              <a:t>developments of the </a:t>
            </a:r>
            <a:r>
              <a:rPr lang="en-GB" sz="1200" dirty="0">
                <a:solidFill>
                  <a:srgbClr val="69BE28"/>
                </a:solidFill>
                <a:latin typeface="Arial"/>
                <a:ea typeface="ＭＳ Ｐゴシック" charset="-128"/>
              </a:rPr>
              <a:t>next-generation diagnostic and therapeutic strategies</a:t>
            </a:r>
            <a:r>
              <a:rPr lang="en-GB" sz="1200" kern="0" dirty="0">
                <a:solidFill>
                  <a:srgbClr val="7F7F7F"/>
                </a:solidFill>
                <a:latin typeface="Arial"/>
                <a:cs typeface="ＭＳ Ｐゴシック" charset="0"/>
              </a:rPr>
              <a:t> for the treatment of human diseases, many of which have a genetic background. </a:t>
            </a:r>
            <a:endParaRPr lang="en-US" dirty="0"/>
          </a:p>
        </p:txBody>
      </p:sp>
      <p:sp>
        <p:nvSpPr>
          <p:cNvPr id="4" name="Slide Number Placeholder 3"/>
          <p:cNvSpPr>
            <a:spLocks noGrp="1"/>
          </p:cNvSpPr>
          <p:nvPr>
            <p:ph type="sldNum" sz="quarter" idx="10"/>
          </p:nvPr>
        </p:nvSpPr>
        <p:spPr/>
        <p:txBody>
          <a:bodyPr/>
          <a:lstStyle/>
          <a:p>
            <a:fld id="{934B23C0-22E8-4F3C-9489-1582CADF85A3}" type="slidenum">
              <a:rPr lang="en-US" smtClean="0"/>
              <a:t>16</a:t>
            </a:fld>
            <a:endParaRPr lang="en-US"/>
          </a:p>
        </p:txBody>
      </p:sp>
    </p:spTree>
    <p:extLst>
      <p:ext uri="{BB962C8B-B14F-4D97-AF65-F5344CB8AC3E}">
        <p14:creationId xmlns:p14="http://schemas.microsoft.com/office/powerpoint/2010/main" val="2849422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these global challenges, our teams conduct research in these four key areas: </a:t>
            </a:r>
          </a:p>
        </p:txBody>
      </p:sp>
      <p:sp>
        <p:nvSpPr>
          <p:cNvPr id="4" name="Slide Number Placeholder 3"/>
          <p:cNvSpPr>
            <a:spLocks noGrp="1"/>
          </p:cNvSpPr>
          <p:nvPr>
            <p:ph type="sldNum" sz="quarter" idx="10"/>
          </p:nvPr>
        </p:nvSpPr>
        <p:spPr/>
        <p:txBody>
          <a:bodyPr/>
          <a:lstStyle/>
          <a:p>
            <a:fld id="{934B23C0-22E8-4F3C-9489-1582CADF85A3}" type="slidenum">
              <a:rPr lang="en-US" smtClean="0"/>
              <a:t>17</a:t>
            </a:fld>
            <a:endParaRPr lang="en-US"/>
          </a:p>
        </p:txBody>
      </p:sp>
    </p:spTree>
    <p:extLst>
      <p:ext uri="{BB962C8B-B14F-4D97-AF65-F5344CB8AC3E}">
        <p14:creationId xmlns:p14="http://schemas.microsoft.com/office/powerpoint/2010/main" val="743231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225D89B-C643-4CAE-BC3E-84F32E67C33B}" type="slidenum">
              <a:rPr lang="cs-CZ" smtClean="0"/>
              <a:t>18</a:t>
            </a:fld>
            <a:endParaRPr lang="cs-CZ"/>
          </a:p>
        </p:txBody>
      </p:sp>
    </p:spTree>
    <p:extLst>
      <p:ext uri="{BB962C8B-B14F-4D97-AF65-F5344CB8AC3E}">
        <p14:creationId xmlns:p14="http://schemas.microsoft.com/office/powerpoint/2010/main" val="602295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proud to say that in these areas we have already been able to accomplish some impressive results and will continue to do so in the future.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B23C0-22E8-4F3C-9489-1582CADF85A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0405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B23C0-22E8-4F3C-9489-1582CADF85A3}" type="slidenum">
              <a:rPr lang="en-US" smtClean="0"/>
              <a:t>2</a:t>
            </a:fld>
            <a:endParaRPr lang="en-US"/>
          </a:p>
        </p:txBody>
      </p:sp>
    </p:spTree>
    <p:extLst>
      <p:ext uri="{BB962C8B-B14F-4D97-AF65-F5344CB8AC3E}">
        <p14:creationId xmlns:p14="http://schemas.microsoft.com/office/powerpoint/2010/main" val="262480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realize that the only way to fulfill our promise and our mission and to fully exploit the potential of our state of the art technologies is to create an environment in which a vibrant scientific community will thrive. </a:t>
            </a:r>
          </a:p>
          <a:p>
            <a:endParaRPr lang="en-US" dirty="0"/>
          </a:p>
          <a:p>
            <a:r>
              <a:rPr lang="en-US" dirty="0"/>
              <a:t>At CEITEC we take this very seriously and are proud of making our facilities literally come alive. </a:t>
            </a:r>
          </a:p>
          <a:p>
            <a:r>
              <a:rPr lang="en-US" dirty="0"/>
              <a:t>Every year we organize a great number of quality scientific events in various fields of study</a:t>
            </a:r>
            <a:r>
              <a:rPr lang="cs-CZ" dirty="0"/>
              <a:t> </a:t>
            </a:r>
            <a:r>
              <a:rPr lang="cs-CZ" dirty="0" err="1"/>
              <a:t>attended</a:t>
            </a:r>
            <a:r>
              <a:rPr lang="cs-CZ" dirty="0"/>
              <a:t> </a:t>
            </a:r>
            <a:r>
              <a:rPr lang="cs-CZ" dirty="0" err="1"/>
              <a:t>with</a:t>
            </a:r>
            <a:r>
              <a:rPr lang="cs-CZ" dirty="0"/>
              <a:t> </a:t>
            </a:r>
            <a:r>
              <a:rPr lang="cs-CZ" dirty="0" err="1"/>
              <a:t>researches</a:t>
            </a:r>
            <a:r>
              <a:rPr lang="cs-CZ" dirty="0"/>
              <a:t> </a:t>
            </a:r>
            <a:r>
              <a:rPr lang="cs-CZ" dirty="0" err="1"/>
              <a:t>from</a:t>
            </a:r>
            <a:r>
              <a:rPr lang="cs-CZ" dirty="0"/>
              <a:t> </a:t>
            </a:r>
            <a:r>
              <a:rPr lang="cs-CZ" dirty="0" err="1"/>
              <a:t>all</a:t>
            </a:r>
            <a:r>
              <a:rPr lang="cs-CZ" dirty="0"/>
              <a:t> </a:t>
            </a:r>
            <a:r>
              <a:rPr lang="cs-CZ" dirty="0" err="1"/>
              <a:t>over</a:t>
            </a:r>
            <a:r>
              <a:rPr lang="cs-CZ" dirty="0"/>
              <a:t> </a:t>
            </a:r>
            <a:r>
              <a:rPr lang="cs-CZ" dirty="0" err="1"/>
              <a:t>the</a:t>
            </a:r>
            <a:r>
              <a:rPr lang="cs-CZ" dirty="0"/>
              <a:t> </a:t>
            </a:r>
            <a:r>
              <a:rPr lang="cs-CZ" dirty="0" err="1"/>
              <a:t>world</a:t>
            </a:r>
            <a:r>
              <a:rPr lang="en-US" dirty="0"/>
              <a:t>. </a:t>
            </a:r>
          </a:p>
          <a:p>
            <a:endParaRPr lang="en-US" dirty="0"/>
          </a:p>
          <a:p>
            <a:r>
              <a:rPr lang="en-US" dirty="0"/>
              <a:t>We f</a:t>
            </a:r>
            <a:r>
              <a:rPr lang="cs-CZ" dirty="0" err="1"/>
              <a:t>oster</a:t>
            </a:r>
            <a:r>
              <a:rPr lang="cs-CZ" dirty="0"/>
              <a:t> </a:t>
            </a:r>
            <a:r>
              <a:rPr lang="cs-CZ" dirty="0" err="1"/>
              <a:t>collaboration</a:t>
            </a:r>
            <a:r>
              <a:rPr lang="cs-CZ" dirty="0"/>
              <a:t> </a:t>
            </a:r>
            <a:r>
              <a:rPr lang="cs-CZ" dirty="0" err="1"/>
              <a:t>with</a:t>
            </a:r>
            <a:r>
              <a:rPr lang="cs-CZ" dirty="0"/>
              <a:t> </a:t>
            </a:r>
            <a:r>
              <a:rPr lang="cs-CZ" dirty="0" err="1"/>
              <a:t>important</a:t>
            </a:r>
            <a:r>
              <a:rPr lang="cs-CZ" dirty="0"/>
              <a:t> partner </a:t>
            </a:r>
            <a:r>
              <a:rPr lang="cs-CZ" dirty="0" err="1"/>
              <a:t>institutions</a:t>
            </a:r>
            <a:r>
              <a:rPr lang="cs-CZ" dirty="0"/>
              <a:t> and </a:t>
            </a:r>
            <a:r>
              <a:rPr lang="cs-CZ" dirty="0" err="1"/>
              <a:t>exchange</a:t>
            </a:r>
            <a:r>
              <a:rPr lang="cs-CZ" dirty="0"/>
              <a:t> of </a:t>
            </a:r>
            <a:r>
              <a:rPr lang="cs-CZ" dirty="0" err="1"/>
              <a:t>ideas</a:t>
            </a:r>
            <a:r>
              <a:rPr lang="cs-CZ" dirty="0"/>
              <a:t> </a:t>
            </a:r>
            <a:r>
              <a:rPr lang="cs-CZ" dirty="0" err="1"/>
              <a:t>among</a:t>
            </a:r>
            <a:r>
              <a:rPr lang="cs-CZ" dirty="0"/>
              <a:t> </a:t>
            </a:r>
            <a:r>
              <a:rPr lang="cs-CZ" dirty="0" err="1"/>
              <a:t>our</a:t>
            </a:r>
            <a:r>
              <a:rPr lang="cs-CZ" dirty="0"/>
              <a:t> </a:t>
            </a:r>
            <a:r>
              <a:rPr lang="cs-CZ" dirty="0" err="1"/>
              <a:t>teams</a:t>
            </a:r>
            <a:r>
              <a:rPr lang="cs-CZ" dirty="0"/>
              <a:t>. </a:t>
            </a:r>
          </a:p>
          <a:p>
            <a:endParaRPr lang="cs-CZ" dirty="0"/>
          </a:p>
          <a:p>
            <a:r>
              <a:rPr lang="cs-CZ" dirty="0"/>
              <a:t>And last but </a:t>
            </a:r>
            <a:r>
              <a:rPr lang="cs-CZ" dirty="0" err="1"/>
              <a:t>certainly</a:t>
            </a:r>
            <a:r>
              <a:rPr lang="cs-CZ" dirty="0"/>
              <a:t> not least, </a:t>
            </a:r>
            <a:r>
              <a:rPr lang="cs-CZ" dirty="0" err="1"/>
              <a:t>we</a:t>
            </a:r>
            <a:r>
              <a:rPr lang="cs-CZ" dirty="0"/>
              <a:t> </a:t>
            </a:r>
            <a:r>
              <a:rPr lang="cs-CZ" dirty="0" err="1"/>
              <a:t>offer</a:t>
            </a:r>
            <a:r>
              <a:rPr lang="cs-CZ" dirty="0"/>
              <a:t> </a:t>
            </a:r>
            <a:r>
              <a:rPr lang="cs-CZ" dirty="0" err="1"/>
              <a:t>an</a:t>
            </a:r>
            <a:r>
              <a:rPr lang="cs-CZ" dirty="0"/>
              <a:t> </a:t>
            </a:r>
            <a:r>
              <a:rPr lang="cs-CZ" dirty="0" err="1"/>
              <a:t>acclaimed</a:t>
            </a:r>
            <a:r>
              <a:rPr lang="cs-CZ" dirty="0"/>
              <a:t> International PhD program to </a:t>
            </a:r>
            <a:r>
              <a:rPr lang="cs-CZ" dirty="0" err="1"/>
              <a:t>entice</a:t>
            </a:r>
            <a:r>
              <a:rPr lang="cs-CZ" dirty="0"/>
              <a:t> </a:t>
            </a:r>
            <a:r>
              <a:rPr lang="cs-CZ" dirty="0" err="1"/>
              <a:t>researches</a:t>
            </a:r>
            <a:r>
              <a:rPr lang="cs-CZ" dirty="0"/>
              <a:t> </a:t>
            </a:r>
            <a:r>
              <a:rPr lang="cs-CZ" dirty="0" err="1"/>
              <a:t>from</a:t>
            </a:r>
            <a:r>
              <a:rPr lang="cs-CZ" dirty="0"/>
              <a:t> </a:t>
            </a:r>
            <a:r>
              <a:rPr lang="cs-CZ" dirty="0" err="1"/>
              <a:t>other</a:t>
            </a:r>
            <a:r>
              <a:rPr lang="cs-CZ" dirty="0"/>
              <a:t> </a:t>
            </a:r>
            <a:r>
              <a:rPr lang="cs-CZ" dirty="0" err="1"/>
              <a:t>parts</a:t>
            </a:r>
            <a:r>
              <a:rPr lang="cs-CZ" dirty="0"/>
              <a:t> of </a:t>
            </a:r>
            <a:r>
              <a:rPr lang="cs-CZ" dirty="0" err="1"/>
              <a:t>the</a:t>
            </a:r>
            <a:r>
              <a:rPr lang="cs-CZ" dirty="0"/>
              <a:t> </a:t>
            </a:r>
            <a:r>
              <a:rPr lang="cs-CZ" dirty="0" err="1"/>
              <a:t>world</a:t>
            </a:r>
            <a:r>
              <a:rPr lang="cs-CZ" dirty="0"/>
              <a:t> to </a:t>
            </a:r>
            <a:r>
              <a:rPr lang="cs-CZ" dirty="0" err="1"/>
              <a:t>come</a:t>
            </a:r>
            <a:r>
              <a:rPr lang="cs-CZ" dirty="0"/>
              <a:t> to CEITEC and </a:t>
            </a:r>
            <a:r>
              <a:rPr lang="cs-CZ" dirty="0" err="1"/>
              <a:t>conduct</a:t>
            </a:r>
            <a:r>
              <a:rPr lang="cs-CZ" dirty="0"/>
              <a:t> </a:t>
            </a:r>
            <a:r>
              <a:rPr lang="cs-CZ" dirty="0" err="1"/>
              <a:t>their</a:t>
            </a:r>
            <a:r>
              <a:rPr lang="cs-CZ" dirty="0"/>
              <a:t> </a:t>
            </a:r>
            <a:r>
              <a:rPr lang="cs-CZ" dirty="0" err="1"/>
              <a:t>research</a:t>
            </a:r>
            <a:r>
              <a:rPr lang="cs-CZ" dirty="0"/>
              <a:t> </a:t>
            </a:r>
            <a:r>
              <a:rPr lang="cs-CZ" dirty="0" err="1"/>
              <a:t>here</a:t>
            </a:r>
            <a:r>
              <a:rPr lang="cs-CZ" dirty="0"/>
              <a:t>. </a:t>
            </a:r>
          </a:p>
          <a:p>
            <a:endParaRPr lang="en-US" dirty="0"/>
          </a:p>
          <a:p>
            <a:r>
              <a:rPr lang="cs-CZ" dirty="0"/>
              <a:t>So fa</a:t>
            </a:r>
            <a:r>
              <a:rPr lang="en-US" dirty="0"/>
              <a:t>r, we have talked about CEITEC’s scientific heritage, about its state of the art facilities, its pool of talented research professionals and the fields of study that allows</a:t>
            </a:r>
            <a:endParaRPr lang="cs-CZ" dirty="0"/>
          </a:p>
          <a:p>
            <a:r>
              <a:rPr lang="en-US" dirty="0"/>
              <a:t>Vibrant, international scientific community </a:t>
            </a:r>
          </a:p>
          <a:p>
            <a:endParaRPr lang="en-US" dirty="0"/>
          </a:p>
          <a:p>
            <a:r>
              <a:rPr lang="en-US" dirty="0"/>
              <a:t>Collaboration / departmental , with partners, etc. / internationally, FN </a:t>
            </a:r>
            <a:r>
              <a:rPr lang="en-US" dirty="0" err="1"/>
              <a:t>Bohunice</a:t>
            </a:r>
            <a:r>
              <a:rPr lang="en-US" dirty="0"/>
              <a:t> </a:t>
            </a:r>
          </a:p>
          <a:p>
            <a:endParaRPr lang="en-US" dirty="0"/>
          </a:p>
          <a:p>
            <a:r>
              <a:rPr lang="en-US" dirty="0"/>
              <a:t>PhD program </a:t>
            </a:r>
          </a:p>
        </p:txBody>
      </p:sp>
      <p:sp>
        <p:nvSpPr>
          <p:cNvPr id="4" name="Slide Number Placeholder 3"/>
          <p:cNvSpPr>
            <a:spLocks noGrp="1"/>
          </p:cNvSpPr>
          <p:nvPr>
            <p:ph type="sldNum" sz="quarter" idx="10"/>
          </p:nvPr>
        </p:nvSpPr>
        <p:spPr/>
        <p:txBody>
          <a:bodyPr/>
          <a:lstStyle/>
          <a:p>
            <a:fld id="{934B23C0-22E8-4F3C-9489-1582CADF85A3}" type="slidenum">
              <a:rPr lang="en-US" smtClean="0"/>
              <a:t>20</a:t>
            </a:fld>
            <a:endParaRPr lang="en-US"/>
          </a:p>
        </p:txBody>
      </p:sp>
    </p:spTree>
    <p:extLst>
      <p:ext uri="{BB962C8B-B14F-4D97-AF65-F5344CB8AC3E}">
        <p14:creationId xmlns:p14="http://schemas.microsoft.com/office/powerpoint/2010/main" val="707865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realize that the only way to fulfill our promise and our mission and to fully exploit the potential of our state of the art technologies is to create an environment in which a vibrant scientific community will thrive. </a:t>
            </a:r>
          </a:p>
          <a:p>
            <a:endParaRPr lang="en-US" dirty="0"/>
          </a:p>
          <a:p>
            <a:r>
              <a:rPr lang="en-US" dirty="0"/>
              <a:t>At CEITEC we take this very seriously and are proud of making our facilities literally come alive. </a:t>
            </a:r>
          </a:p>
          <a:p>
            <a:r>
              <a:rPr lang="en-US" dirty="0"/>
              <a:t>Every year we organize a great number of quality scientific events in various fields of study</a:t>
            </a:r>
            <a:r>
              <a:rPr lang="cs-CZ" dirty="0"/>
              <a:t> </a:t>
            </a:r>
            <a:r>
              <a:rPr lang="cs-CZ" dirty="0" err="1"/>
              <a:t>attended</a:t>
            </a:r>
            <a:r>
              <a:rPr lang="cs-CZ" dirty="0"/>
              <a:t> </a:t>
            </a:r>
            <a:r>
              <a:rPr lang="cs-CZ" dirty="0" err="1"/>
              <a:t>with</a:t>
            </a:r>
            <a:r>
              <a:rPr lang="cs-CZ" dirty="0"/>
              <a:t> </a:t>
            </a:r>
            <a:r>
              <a:rPr lang="cs-CZ" dirty="0" err="1"/>
              <a:t>researches</a:t>
            </a:r>
            <a:r>
              <a:rPr lang="cs-CZ" dirty="0"/>
              <a:t> </a:t>
            </a:r>
            <a:r>
              <a:rPr lang="cs-CZ" dirty="0" err="1"/>
              <a:t>from</a:t>
            </a:r>
            <a:r>
              <a:rPr lang="cs-CZ" dirty="0"/>
              <a:t> </a:t>
            </a:r>
            <a:r>
              <a:rPr lang="cs-CZ" dirty="0" err="1"/>
              <a:t>all</a:t>
            </a:r>
            <a:r>
              <a:rPr lang="cs-CZ" dirty="0"/>
              <a:t> </a:t>
            </a:r>
            <a:r>
              <a:rPr lang="cs-CZ" dirty="0" err="1"/>
              <a:t>over</a:t>
            </a:r>
            <a:r>
              <a:rPr lang="cs-CZ" dirty="0"/>
              <a:t> </a:t>
            </a:r>
            <a:r>
              <a:rPr lang="cs-CZ" dirty="0" err="1"/>
              <a:t>the</a:t>
            </a:r>
            <a:r>
              <a:rPr lang="cs-CZ" dirty="0"/>
              <a:t> </a:t>
            </a:r>
            <a:r>
              <a:rPr lang="cs-CZ" dirty="0" err="1"/>
              <a:t>world</a:t>
            </a:r>
            <a:r>
              <a:rPr lang="en-US" dirty="0"/>
              <a:t>. </a:t>
            </a:r>
          </a:p>
          <a:p>
            <a:endParaRPr lang="en-US" dirty="0"/>
          </a:p>
          <a:p>
            <a:r>
              <a:rPr lang="en-US" dirty="0"/>
              <a:t>We f</a:t>
            </a:r>
            <a:r>
              <a:rPr lang="cs-CZ" dirty="0" err="1"/>
              <a:t>oster</a:t>
            </a:r>
            <a:r>
              <a:rPr lang="cs-CZ" dirty="0"/>
              <a:t> </a:t>
            </a:r>
            <a:r>
              <a:rPr lang="cs-CZ" dirty="0" err="1"/>
              <a:t>collaboration</a:t>
            </a:r>
            <a:r>
              <a:rPr lang="cs-CZ" dirty="0"/>
              <a:t> </a:t>
            </a:r>
            <a:r>
              <a:rPr lang="cs-CZ" dirty="0" err="1"/>
              <a:t>with</a:t>
            </a:r>
            <a:r>
              <a:rPr lang="cs-CZ" dirty="0"/>
              <a:t> </a:t>
            </a:r>
            <a:r>
              <a:rPr lang="cs-CZ" dirty="0" err="1"/>
              <a:t>important</a:t>
            </a:r>
            <a:r>
              <a:rPr lang="cs-CZ" dirty="0"/>
              <a:t> </a:t>
            </a:r>
            <a:r>
              <a:rPr lang="cs-CZ"/>
              <a:t>partner institutions </a:t>
            </a:r>
            <a:r>
              <a:rPr lang="cs-CZ" dirty="0"/>
              <a:t>and </a:t>
            </a:r>
            <a:r>
              <a:rPr lang="cs-CZ" dirty="0" err="1"/>
              <a:t>exchange</a:t>
            </a:r>
            <a:r>
              <a:rPr lang="cs-CZ" dirty="0"/>
              <a:t> of </a:t>
            </a:r>
            <a:r>
              <a:rPr lang="cs-CZ" dirty="0" err="1"/>
              <a:t>ideas</a:t>
            </a:r>
            <a:r>
              <a:rPr lang="cs-CZ" dirty="0"/>
              <a:t> </a:t>
            </a:r>
            <a:r>
              <a:rPr lang="cs-CZ" dirty="0" err="1"/>
              <a:t>among</a:t>
            </a:r>
            <a:r>
              <a:rPr lang="cs-CZ" dirty="0"/>
              <a:t> </a:t>
            </a:r>
            <a:r>
              <a:rPr lang="cs-CZ" dirty="0" err="1"/>
              <a:t>our</a:t>
            </a:r>
            <a:r>
              <a:rPr lang="cs-CZ" dirty="0"/>
              <a:t> </a:t>
            </a:r>
            <a:r>
              <a:rPr lang="cs-CZ" dirty="0" err="1"/>
              <a:t>teams</a:t>
            </a:r>
            <a:r>
              <a:rPr lang="cs-CZ" dirty="0"/>
              <a:t>. </a:t>
            </a:r>
          </a:p>
          <a:p>
            <a:endParaRPr lang="cs-CZ" dirty="0"/>
          </a:p>
          <a:p>
            <a:r>
              <a:rPr lang="cs-CZ" dirty="0"/>
              <a:t>And last but </a:t>
            </a:r>
            <a:r>
              <a:rPr lang="cs-CZ" dirty="0" err="1"/>
              <a:t>certainly</a:t>
            </a:r>
            <a:r>
              <a:rPr lang="cs-CZ" dirty="0"/>
              <a:t> not least, </a:t>
            </a:r>
            <a:r>
              <a:rPr lang="cs-CZ" dirty="0" err="1"/>
              <a:t>we</a:t>
            </a:r>
            <a:r>
              <a:rPr lang="cs-CZ" dirty="0"/>
              <a:t> </a:t>
            </a:r>
            <a:r>
              <a:rPr lang="cs-CZ" dirty="0" err="1"/>
              <a:t>offer</a:t>
            </a:r>
            <a:r>
              <a:rPr lang="cs-CZ" dirty="0"/>
              <a:t> </a:t>
            </a:r>
            <a:r>
              <a:rPr lang="cs-CZ" dirty="0" err="1"/>
              <a:t>an</a:t>
            </a:r>
            <a:r>
              <a:rPr lang="cs-CZ" dirty="0"/>
              <a:t> </a:t>
            </a:r>
            <a:r>
              <a:rPr lang="cs-CZ" dirty="0" err="1"/>
              <a:t>acclaimed</a:t>
            </a:r>
            <a:r>
              <a:rPr lang="cs-CZ" dirty="0"/>
              <a:t> International PhD program to </a:t>
            </a:r>
            <a:r>
              <a:rPr lang="cs-CZ" dirty="0" err="1"/>
              <a:t>entice</a:t>
            </a:r>
            <a:r>
              <a:rPr lang="cs-CZ" dirty="0"/>
              <a:t> </a:t>
            </a:r>
            <a:r>
              <a:rPr lang="cs-CZ" dirty="0" err="1"/>
              <a:t>researches</a:t>
            </a:r>
            <a:r>
              <a:rPr lang="cs-CZ" dirty="0"/>
              <a:t> </a:t>
            </a:r>
            <a:r>
              <a:rPr lang="cs-CZ" dirty="0" err="1"/>
              <a:t>from</a:t>
            </a:r>
            <a:r>
              <a:rPr lang="cs-CZ" dirty="0"/>
              <a:t> </a:t>
            </a:r>
            <a:r>
              <a:rPr lang="cs-CZ" dirty="0" err="1"/>
              <a:t>other</a:t>
            </a:r>
            <a:r>
              <a:rPr lang="cs-CZ" dirty="0"/>
              <a:t> </a:t>
            </a:r>
            <a:r>
              <a:rPr lang="cs-CZ" dirty="0" err="1"/>
              <a:t>parts</a:t>
            </a:r>
            <a:r>
              <a:rPr lang="cs-CZ" dirty="0"/>
              <a:t> of </a:t>
            </a:r>
            <a:r>
              <a:rPr lang="cs-CZ" dirty="0" err="1"/>
              <a:t>the</a:t>
            </a:r>
            <a:r>
              <a:rPr lang="cs-CZ" dirty="0"/>
              <a:t> </a:t>
            </a:r>
            <a:r>
              <a:rPr lang="cs-CZ" dirty="0" err="1"/>
              <a:t>world</a:t>
            </a:r>
            <a:r>
              <a:rPr lang="cs-CZ" dirty="0"/>
              <a:t> to </a:t>
            </a:r>
            <a:r>
              <a:rPr lang="cs-CZ" dirty="0" err="1"/>
              <a:t>come</a:t>
            </a:r>
            <a:r>
              <a:rPr lang="cs-CZ" dirty="0"/>
              <a:t> to CEITEC and </a:t>
            </a:r>
            <a:r>
              <a:rPr lang="cs-CZ" dirty="0" err="1"/>
              <a:t>conduct</a:t>
            </a:r>
            <a:r>
              <a:rPr lang="cs-CZ" dirty="0"/>
              <a:t> </a:t>
            </a:r>
            <a:r>
              <a:rPr lang="cs-CZ" dirty="0" err="1"/>
              <a:t>their</a:t>
            </a:r>
            <a:r>
              <a:rPr lang="cs-CZ" dirty="0"/>
              <a:t> </a:t>
            </a:r>
            <a:r>
              <a:rPr lang="cs-CZ" dirty="0" err="1"/>
              <a:t>research</a:t>
            </a:r>
            <a:r>
              <a:rPr lang="cs-CZ" dirty="0"/>
              <a:t> </a:t>
            </a:r>
            <a:r>
              <a:rPr lang="cs-CZ" dirty="0" err="1"/>
              <a:t>here</a:t>
            </a:r>
            <a:r>
              <a:rPr lang="cs-CZ" dirty="0"/>
              <a:t>. </a:t>
            </a:r>
          </a:p>
          <a:p>
            <a:endParaRPr lang="cs-CZ" dirty="0"/>
          </a:p>
          <a:p>
            <a:endParaRPr lang="en-US" dirty="0"/>
          </a:p>
          <a:p>
            <a:endParaRPr lang="en-US" dirty="0"/>
          </a:p>
          <a:p>
            <a:endParaRPr lang="en-US" dirty="0"/>
          </a:p>
          <a:p>
            <a:r>
              <a:rPr lang="cs-CZ" dirty="0"/>
              <a:t>So fa</a:t>
            </a:r>
            <a:r>
              <a:rPr lang="en-US" dirty="0"/>
              <a:t>r, we have talked about CEITEC’s scientific heritage, about its state of the art facilities, its pool of talented research professionals and the fields of study that allows</a:t>
            </a:r>
            <a:endParaRPr lang="cs-CZ" dirty="0"/>
          </a:p>
          <a:p>
            <a:r>
              <a:rPr lang="en-US" dirty="0"/>
              <a:t>Vibrant, international scientific community </a:t>
            </a:r>
          </a:p>
          <a:p>
            <a:endParaRPr lang="en-US" dirty="0"/>
          </a:p>
          <a:p>
            <a:r>
              <a:rPr lang="en-US" dirty="0"/>
              <a:t>Collaboration / departmental , with partners, etc. / internationally, FN </a:t>
            </a:r>
            <a:r>
              <a:rPr lang="en-US" dirty="0" err="1"/>
              <a:t>Bohunice</a:t>
            </a:r>
            <a:r>
              <a:rPr lang="en-US" dirty="0"/>
              <a:t> </a:t>
            </a:r>
          </a:p>
          <a:p>
            <a:endParaRPr lang="en-US" dirty="0"/>
          </a:p>
          <a:p>
            <a:r>
              <a:rPr lang="en-US" dirty="0"/>
              <a:t>PhD program </a:t>
            </a:r>
          </a:p>
        </p:txBody>
      </p:sp>
      <p:sp>
        <p:nvSpPr>
          <p:cNvPr id="4" name="Slide Number Placeholder 3"/>
          <p:cNvSpPr>
            <a:spLocks noGrp="1"/>
          </p:cNvSpPr>
          <p:nvPr>
            <p:ph type="sldNum" sz="quarter" idx="10"/>
          </p:nvPr>
        </p:nvSpPr>
        <p:spPr/>
        <p:txBody>
          <a:bodyPr/>
          <a:lstStyle/>
          <a:p>
            <a:fld id="{934B23C0-22E8-4F3C-9489-1582CADF85A3}" type="slidenum">
              <a:rPr lang="en-US" smtClean="0"/>
              <a:t>21</a:t>
            </a:fld>
            <a:endParaRPr lang="en-US"/>
          </a:p>
        </p:txBody>
      </p:sp>
    </p:spTree>
    <p:extLst>
      <p:ext uri="{BB962C8B-B14F-4D97-AF65-F5344CB8AC3E}">
        <p14:creationId xmlns:p14="http://schemas.microsoft.com/office/powerpoint/2010/main" val="2536691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realize that the only way to fulfill our promise and our mission and to fully exploit the potential of our state of the art technologies is to create an environment in which a vibrant scientific community will thrive. </a:t>
            </a:r>
          </a:p>
          <a:p>
            <a:endParaRPr lang="en-US" dirty="0"/>
          </a:p>
          <a:p>
            <a:r>
              <a:rPr lang="en-US" dirty="0"/>
              <a:t>At CEITEC we take this very seriously and are proud of making our facilities literally come alive. </a:t>
            </a:r>
          </a:p>
          <a:p>
            <a:r>
              <a:rPr lang="en-US" dirty="0"/>
              <a:t>Every year we organize a great number of quality scientific events in various fields of study</a:t>
            </a:r>
            <a:r>
              <a:rPr lang="cs-CZ" dirty="0"/>
              <a:t> </a:t>
            </a:r>
            <a:r>
              <a:rPr lang="cs-CZ" dirty="0" err="1"/>
              <a:t>attended</a:t>
            </a:r>
            <a:r>
              <a:rPr lang="cs-CZ" dirty="0"/>
              <a:t> </a:t>
            </a:r>
            <a:r>
              <a:rPr lang="cs-CZ" dirty="0" err="1"/>
              <a:t>with</a:t>
            </a:r>
            <a:r>
              <a:rPr lang="cs-CZ" dirty="0"/>
              <a:t> </a:t>
            </a:r>
            <a:r>
              <a:rPr lang="cs-CZ" dirty="0" err="1"/>
              <a:t>researches</a:t>
            </a:r>
            <a:r>
              <a:rPr lang="cs-CZ" dirty="0"/>
              <a:t> </a:t>
            </a:r>
            <a:r>
              <a:rPr lang="cs-CZ" dirty="0" err="1"/>
              <a:t>from</a:t>
            </a:r>
            <a:r>
              <a:rPr lang="cs-CZ" dirty="0"/>
              <a:t> </a:t>
            </a:r>
            <a:r>
              <a:rPr lang="cs-CZ" dirty="0" err="1"/>
              <a:t>all</a:t>
            </a:r>
            <a:r>
              <a:rPr lang="cs-CZ" dirty="0"/>
              <a:t> </a:t>
            </a:r>
            <a:r>
              <a:rPr lang="cs-CZ" dirty="0" err="1"/>
              <a:t>over</a:t>
            </a:r>
            <a:r>
              <a:rPr lang="cs-CZ" dirty="0"/>
              <a:t> </a:t>
            </a:r>
            <a:r>
              <a:rPr lang="cs-CZ" dirty="0" err="1"/>
              <a:t>the</a:t>
            </a:r>
            <a:r>
              <a:rPr lang="cs-CZ" dirty="0"/>
              <a:t> </a:t>
            </a:r>
            <a:r>
              <a:rPr lang="cs-CZ" dirty="0" err="1"/>
              <a:t>world</a:t>
            </a:r>
            <a:r>
              <a:rPr lang="en-US" dirty="0"/>
              <a:t>. </a:t>
            </a:r>
          </a:p>
          <a:p>
            <a:endParaRPr lang="en-US" dirty="0"/>
          </a:p>
          <a:p>
            <a:r>
              <a:rPr lang="en-US" dirty="0"/>
              <a:t>We f</a:t>
            </a:r>
            <a:r>
              <a:rPr lang="cs-CZ" dirty="0" err="1"/>
              <a:t>oster</a:t>
            </a:r>
            <a:r>
              <a:rPr lang="cs-CZ" dirty="0"/>
              <a:t> </a:t>
            </a:r>
            <a:r>
              <a:rPr lang="cs-CZ" dirty="0" err="1"/>
              <a:t>collaboration</a:t>
            </a:r>
            <a:r>
              <a:rPr lang="cs-CZ" dirty="0"/>
              <a:t> </a:t>
            </a:r>
            <a:r>
              <a:rPr lang="cs-CZ" dirty="0" err="1"/>
              <a:t>with</a:t>
            </a:r>
            <a:r>
              <a:rPr lang="cs-CZ" dirty="0"/>
              <a:t> </a:t>
            </a:r>
            <a:r>
              <a:rPr lang="cs-CZ" dirty="0" err="1"/>
              <a:t>important</a:t>
            </a:r>
            <a:r>
              <a:rPr lang="cs-CZ" dirty="0"/>
              <a:t> </a:t>
            </a:r>
            <a:r>
              <a:rPr lang="cs-CZ"/>
              <a:t>partner institutions </a:t>
            </a:r>
            <a:r>
              <a:rPr lang="cs-CZ" dirty="0"/>
              <a:t>and </a:t>
            </a:r>
            <a:r>
              <a:rPr lang="cs-CZ" dirty="0" err="1"/>
              <a:t>exchange</a:t>
            </a:r>
            <a:r>
              <a:rPr lang="cs-CZ" dirty="0"/>
              <a:t> of </a:t>
            </a:r>
            <a:r>
              <a:rPr lang="cs-CZ" dirty="0" err="1"/>
              <a:t>ideas</a:t>
            </a:r>
            <a:r>
              <a:rPr lang="cs-CZ" dirty="0"/>
              <a:t> </a:t>
            </a:r>
            <a:r>
              <a:rPr lang="cs-CZ" dirty="0" err="1"/>
              <a:t>among</a:t>
            </a:r>
            <a:r>
              <a:rPr lang="cs-CZ" dirty="0"/>
              <a:t> </a:t>
            </a:r>
            <a:r>
              <a:rPr lang="cs-CZ" dirty="0" err="1"/>
              <a:t>our</a:t>
            </a:r>
            <a:r>
              <a:rPr lang="cs-CZ" dirty="0"/>
              <a:t> </a:t>
            </a:r>
            <a:r>
              <a:rPr lang="cs-CZ" dirty="0" err="1"/>
              <a:t>teams</a:t>
            </a:r>
            <a:r>
              <a:rPr lang="cs-CZ" dirty="0"/>
              <a:t>. </a:t>
            </a:r>
          </a:p>
          <a:p>
            <a:endParaRPr lang="cs-CZ" dirty="0"/>
          </a:p>
          <a:p>
            <a:r>
              <a:rPr lang="cs-CZ" dirty="0"/>
              <a:t>And last but </a:t>
            </a:r>
            <a:r>
              <a:rPr lang="cs-CZ" dirty="0" err="1"/>
              <a:t>certainly</a:t>
            </a:r>
            <a:r>
              <a:rPr lang="cs-CZ" dirty="0"/>
              <a:t> not least, </a:t>
            </a:r>
            <a:r>
              <a:rPr lang="cs-CZ" dirty="0" err="1"/>
              <a:t>we</a:t>
            </a:r>
            <a:r>
              <a:rPr lang="cs-CZ" dirty="0"/>
              <a:t> </a:t>
            </a:r>
            <a:r>
              <a:rPr lang="cs-CZ" dirty="0" err="1"/>
              <a:t>offer</a:t>
            </a:r>
            <a:r>
              <a:rPr lang="cs-CZ" dirty="0"/>
              <a:t> </a:t>
            </a:r>
            <a:r>
              <a:rPr lang="cs-CZ" dirty="0" err="1"/>
              <a:t>an</a:t>
            </a:r>
            <a:r>
              <a:rPr lang="cs-CZ" dirty="0"/>
              <a:t> </a:t>
            </a:r>
            <a:r>
              <a:rPr lang="cs-CZ" dirty="0" err="1"/>
              <a:t>acclaimed</a:t>
            </a:r>
            <a:r>
              <a:rPr lang="cs-CZ" dirty="0"/>
              <a:t> International PhD program to </a:t>
            </a:r>
            <a:r>
              <a:rPr lang="cs-CZ" dirty="0" err="1"/>
              <a:t>entice</a:t>
            </a:r>
            <a:r>
              <a:rPr lang="cs-CZ" dirty="0"/>
              <a:t> </a:t>
            </a:r>
            <a:r>
              <a:rPr lang="cs-CZ" dirty="0" err="1"/>
              <a:t>researches</a:t>
            </a:r>
            <a:r>
              <a:rPr lang="cs-CZ" dirty="0"/>
              <a:t> </a:t>
            </a:r>
            <a:r>
              <a:rPr lang="cs-CZ" dirty="0" err="1"/>
              <a:t>from</a:t>
            </a:r>
            <a:r>
              <a:rPr lang="cs-CZ" dirty="0"/>
              <a:t> </a:t>
            </a:r>
            <a:r>
              <a:rPr lang="cs-CZ" dirty="0" err="1"/>
              <a:t>other</a:t>
            </a:r>
            <a:r>
              <a:rPr lang="cs-CZ" dirty="0"/>
              <a:t> </a:t>
            </a:r>
            <a:r>
              <a:rPr lang="cs-CZ" dirty="0" err="1"/>
              <a:t>parts</a:t>
            </a:r>
            <a:r>
              <a:rPr lang="cs-CZ" dirty="0"/>
              <a:t> of </a:t>
            </a:r>
            <a:r>
              <a:rPr lang="cs-CZ" dirty="0" err="1"/>
              <a:t>the</a:t>
            </a:r>
            <a:r>
              <a:rPr lang="cs-CZ" dirty="0"/>
              <a:t> </a:t>
            </a:r>
            <a:r>
              <a:rPr lang="cs-CZ" dirty="0" err="1"/>
              <a:t>world</a:t>
            </a:r>
            <a:r>
              <a:rPr lang="cs-CZ" dirty="0"/>
              <a:t> to </a:t>
            </a:r>
            <a:r>
              <a:rPr lang="cs-CZ" dirty="0" err="1"/>
              <a:t>come</a:t>
            </a:r>
            <a:r>
              <a:rPr lang="cs-CZ" dirty="0"/>
              <a:t> to CEITEC and </a:t>
            </a:r>
            <a:r>
              <a:rPr lang="cs-CZ" dirty="0" err="1"/>
              <a:t>conduct</a:t>
            </a:r>
            <a:r>
              <a:rPr lang="cs-CZ" dirty="0"/>
              <a:t> </a:t>
            </a:r>
            <a:r>
              <a:rPr lang="cs-CZ" dirty="0" err="1"/>
              <a:t>their</a:t>
            </a:r>
            <a:r>
              <a:rPr lang="cs-CZ" dirty="0"/>
              <a:t> </a:t>
            </a:r>
            <a:r>
              <a:rPr lang="cs-CZ" dirty="0" err="1"/>
              <a:t>research</a:t>
            </a:r>
            <a:r>
              <a:rPr lang="cs-CZ" dirty="0"/>
              <a:t> </a:t>
            </a:r>
            <a:r>
              <a:rPr lang="cs-CZ" dirty="0" err="1"/>
              <a:t>here</a:t>
            </a:r>
            <a:r>
              <a:rPr lang="cs-CZ" dirty="0"/>
              <a:t>. </a:t>
            </a:r>
          </a:p>
          <a:p>
            <a:endParaRPr lang="cs-CZ" dirty="0"/>
          </a:p>
          <a:p>
            <a:endParaRPr lang="en-US" dirty="0"/>
          </a:p>
          <a:p>
            <a:endParaRPr lang="en-US" dirty="0"/>
          </a:p>
          <a:p>
            <a:endParaRPr lang="en-US" dirty="0"/>
          </a:p>
          <a:p>
            <a:r>
              <a:rPr lang="cs-CZ" dirty="0"/>
              <a:t>So fa</a:t>
            </a:r>
            <a:r>
              <a:rPr lang="en-US" dirty="0"/>
              <a:t>r, we have talked about CEITEC’s scientific heritage, about its state of the art facilities, its pool of talented research professionals and the fields of study that allows</a:t>
            </a:r>
            <a:endParaRPr lang="cs-CZ" dirty="0"/>
          </a:p>
          <a:p>
            <a:r>
              <a:rPr lang="en-US" dirty="0"/>
              <a:t>Vibrant, international scientific community </a:t>
            </a:r>
          </a:p>
          <a:p>
            <a:endParaRPr lang="en-US" dirty="0"/>
          </a:p>
          <a:p>
            <a:r>
              <a:rPr lang="en-US" dirty="0"/>
              <a:t>Collaboration / departmental , with partners, etc. / internationally, FN </a:t>
            </a:r>
            <a:r>
              <a:rPr lang="en-US" dirty="0" err="1"/>
              <a:t>Bohunice</a:t>
            </a:r>
            <a:r>
              <a:rPr lang="en-US" dirty="0"/>
              <a:t> </a:t>
            </a:r>
          </a:p>
          <a:p>
            <a:endParaRPr lang="en-US" dirty="0"/>
          </a:p>
          <a:p>
            <a:r>
              <a:rPr lang="en-US" dirty="0"/>
              <a:t>PhD program </a:t>
            </a:r>
          </a:p>
        </p:txBody>
      </p:sp>
      <p:sp>
        <p:nvSpPr>
          <p:cNvPr id="4" name="Slide Number Placeholder 3"/>
          <p:cNvSpPr>
            <a:spLocks noGrp="1"/>
          </p:cNvSpPr>
          <p:nvPr>
            <p:ph type="sldNum" sz="quarter" idx="10"/>
          </p:nvPr>
        </p:nvSpPr>
        <p:spPr/>
        <p:txBody>
          <a:bodyPr/>
          <a:lstStyle/>
          <a:p>
            <a:fld id="{934B23C0-22E8-4F3C-9489-1582CADF85A3}" type="slidenum">
              <a:rPr lang="en-US" smtClean="0"/>
              <a:t>22</a:t>
            </a:fld>
            <a:endParaRPr lang="en-US"/>
          </a:p>
        </p:txBody>
      </p:sp>
    </p:spTree>
    <p:extLst>
      <p:ext uri="{BB962C8B-B14F-4D97-AF65-F5344CB8AC3E}">
        <p14:creationId xmlns:p14="http://schemas.microsoft.com/office/powerpoint/2010/main" val="1328556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There are good reasons why so many research talents choose CEITEC for their chosen field of study. </a:t>
            </a:r>
          </a:p>
          <a:p>
            <a:endParaRPr lang="en-GB" noProof="0" dirty="0"/>
          </a:p>
          <a:p>
            <a:r>
              <a:rPr lang="en-GB" noProof="0" dirty="0"/>
              <a:t>We already talked about the state of the art technologies available. </a:t>
            </a:r>
          </a:p>
          <a:p>
            <a:r>
              <a:rPr lang="en-GB" noProof="0" dirty="0"/>
              <a:t>We have just talked about the vibrant, international scientific community of researches that conduct their research at CEITEC. </a:t>
            </a:r>
          </a:p>
          <a:p>
            <a:r>
              <a:rPr lang="en-GB" noProof="0" dirty="0"/>
              <a:t>But we should also mention the excellent quality of life in Brno and the Czech republic, because it is a big draw not only to our employees but their families as well, who often join them for this important career move.</a:t>
            </a:r>
          </a:p>
        </p:txBody>
      </p:sp>
      <p:sp>
        <p:nvSpPr>
          <p:cNvPr id="4" name="Slide Number Placeholder 3"/>
          <p:cNvSpPr>
            <a:spLocks noGrp="1"/>
          </p:cNvSpPr>
          <p:nvPr>
            <p:ph type="sldNum" sz="quarter" idx="10"/>
          </p:nvPr>
        </p:nvSpPr>
        <p:spPr/>
        <p:txBody>
          <a:bodyPr/>
          <a:lstStyle/>
          <a:p>
            <a:fld id="{934B23C0-22E8-4F3C-9489-1582CADF85A3}" type="slidenum">
              <a:rPr lang="en-US" smtClean="0"/>
              <a:t>23</a:t>
            </a:fld>
            <a:endParaRPr lang="en-US"/>
          </a:p>
        </p:txBody>
      </p:sp>
    </p:spTree>
    <p:extLst>
      <p:ext uri="{BB962C8B-B14F-4D97-AF65-F5344CB8AC3E}">
        <p14:creationId xmlns:p14="http://schemas.microsoft.com/office/powerpoint/2010/main" val="1809218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a:solidFill>
                  <a:schemeClr val="tx1"/>
                </a:solidFill>
                <a:effectLst/>
                <a:latin typeface="+mn-lt"/>
                <a:ea typeface="+mn-ea"/>
                <a:cs typeface="+mn-cs"/>
              </a:rPr>
              <a:t>In the beginning of 2019, CEITEC MU was awarded the HR Excellence in Research Award, known as the HR Award, as the first research institute in the Czech Republic. This quality label is granted by the European Commission to research institutions that aim to create an international and transparent work environment consistent with international scientific trends.</a:t>
            </a:r>
          </a:p>
          <a:p>
            <a:r>
              <a:rPr lang="en-US" sz="1200" b="0" i="0" kern="1200" dirty="0">
                <a:solidFill>
                  <a:schemeClr val="tx1"/>
                </a:solidFill>
                <a:effectLst/>
                <a:latin typeface="+mn-lt"/>
                <a:ea typeface="+mn-ea"/>
                <a:cs typeface="+mn-cs"/>
              </a:rPr>
              <a:t>The HR Award is a long-term commitment, and implementation of the </a:t>
            </a:r>
            <a:r>
              <a:rPr lang="cs-CZ" sz="1200" b="0" i="0" u="none" kern="1200" dirty="0">
                <a:solidFill>
                  <a:schemeClr val="tx1"/>
                </a:solidFill>
                <a:effectLst/>
                <a:latin typeface="+mn-lt"/>
                <a:ea typeface="+mn-ea"/>
                <a:cs typeface="+mn-cs"/>
              </a:rPr>
              <a:t>HR</a:t>
            </a:r>
            <a:r>
              <a:rPr lang="cs-CZ" sz="1200" b="0" i="0" u="none" kern="1200" baseline="0" dirty="0">
                <a:solidFill>
                  <a:schemeClr val="tx1"/>
                </a:solidFill>
                <a:effectLst/>
                <a:latin typeface="+mn-lt"/>
                <a:ea typeface="+mn-ea"/>
                <a:cs typeface="+mn-cs"/>
              </a:rPr>
              <a:t> </a:t>
            </a:r>
            <a:r>
              <a:rPr lang="cs-CZ" sz="1200" b="0" i="0" u="none" kern="1200" baseline="0" dirty="0" err="1">
                <a:solidFill>
                  <a:schemeClr val="tx1"/>
                </a:solidFill>
                <a:effectLst/>
                <a:latin typeface="+mn-lt"/>
                <a:ea typeface="+mn-ea"/>
                <a:cs typeface="+mn-cs"/>
              </a:rPr>
              <a:t>Strategy</a:t>
            </a:r>
            <a:r>
              <a:rPr lang="en-US" sz="1200" b="0" i="0" kern="1200" dirty="0">
                <a:solidFill>
                  <a:schemeClr val="tx1"/>
                </a:solidFill>
                <a:effectLst/>
                <a:latin typeface="+mn-lt"/>
                <a:ea typeface="+mn-ea"/>
                <a:cs typeface="+mn-cs"/>
              </a:rPr>
              <a:t> is regularly monitored by the European Commission. The year 2023 will be crucial because representatives of the European Commission will visit CEITEC MU in person and decide whether the institution can continue to have the HR Award.</a:t>
            </a:r>
          </a:p>
        </p:txBody>
      </p:sp>
      <p:sp>
        <p:nvSpPr>
          <p:cNvPr id="4" name="Zástupný symbol pro číslo snímku 3"/>
          <p:cNvSpPr>
            <a:spLocks noGrp="1"/>
          </p:cNvSpPr>
          <p:nvPr>
            <p:ph type="sldNum" sz="quarter" idx="10"/>
          </p:nvPr>
        </p:nvSpPr>
        <p:spPr/>
        <p:txBody>
          <a:bodyPr/>
          <a:lstStyle/>
          <a:p>
            <a:fld id="{934B23C0-22E8-4F3C-9489-1582CADF85A3}" type="slidenum">
              <a:rPr lang="en-US" smtClean="0"/>
              <a:t>24</a:t>
            </a:fld>
            <a:endParaRPr lang="en-US"/>
          </a:p>
        </p:txBody>
      </p:sp>
    </p:spTree>
    <p:extLst>
      <p:ext uri="{BB962C8B-B14F-4D97-AF65-F5344CB8AC3E}">
        <p14:creationId xmlns:p14="http://schemas.microsoft.com/office/powerpoint/2010/main" val="279231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34B23C0-22E8-4F3C-9489-1582CADF85A3}" type="slidenum">
              <a:rPr lang="en-US" smtClean="0"/>
              <a:t>25</a:t>
            </a:fld>
            <a:endParaRPr lang="en-US"/>
          </a:p>
        </p:txBody>
      </p:sp>
    </p:spTree>
    <p:extLst>
      <p:ext uri="{BB962C8B-B14F-4D97-AF65-F5344CB8AC3E}">
        <p14:creationId xmlns:p14="http://schemas.microsoft.com/office/powerpoint/2010/main" val="426083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The story of CEITEC is coming to an end. </a:t>
            </a:r>
          </a:p>
          <a:p>
            <a:endParaRPr lang="cs-CZ" dirty="0"/>
          </a:p>
          <a:p>
            <a:r>
              <a:rPr lang="cs-CZ" dirty="0"/>
              <a:t>You have heard about a young institute built on legacy of great science in the heart of Europe.</a:t>
            </a:r>
          </a:p>
          <a:p>
            <a:r>
              <a:rPr lang="cs-CZ" dirty="0"/>
              <a:t>We have shared with you our „formula“ for delivering great scientific results – the combination of state of the art facilities, dedicated people and an environment of open communication in a vibrant, international community. </a:t>
            </a:r>
          </a:p>
          <a:p>
            <a:r>
              <a:rPr lang="cs-CZ" dirty="0"/>
              <a:t>And hopefully we have been able to show you how and why CEITEC is a worthwile partner of choice for scientific institutions and individual researches alike and why so many have joined us already on our mission to improve quality of human health and life. </a:t>
            </a:r>
          </a:p>
          <a:p>
            <a:endParaRPr lang="cs-CZ" dirty="0"/>
          </a:p>
          <a:p>
            <a:endParaRPr lang="cs-CZ" dirty="0"/>
          </a:p>
        </p:txBody>
      </p:sp>
      <p:sp>
        <p:nvSpPr>
          <p:cNvPr id="4" name="Slide Number Placeholder 3"/>
          <p:cNvSpPr>
            <a:spLocks noGrp="1"/>
          </p:cNvSpPr>
          <p:nvPr>
            <p:ph type="sldNum" sz="quarter" idx="10"/>
          </p:nvPr>
        </p:nvSpPr>
        <p:spPr/>
        <p:txBody>
          <a:bodyPr/>
          <a:lstStyle/>
          <a:p>
            <a:fld id="{934B23C0-22E8-4F3C-9489-1582CADF85A3}" type="slidenum">
              <a:rPr lang="en-US" smtClean="0"/>
              <a:t>26</a:t>
            </a:fld>
            <a:endParaRPr lang="en-US"/>
          </a:p>
        </p:txBody>
      </p:sp>
    </p:spTree>
    <p:extLst>
      <p:ext uri="{BB962C8B-B14F-4D97-AF65-F5344CB8AC3E}">
        <p14:creationId xmlns:p14="http://schemas.microsoft.com/office/powerpoint/2010/main" val="1730790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34B23C0-22E8-4F3C-9489-1582CADF85A3}" type="slidenum">
              <a:rPr lang="en-US" smtClean="0"/>
              <a:t>29</a:t>
            </a:fld>
            <a:endParaRPr lang="en-US"/>
          </a:p>
        </p:txBody>
      </p:sp>
    </p:spTree>
    <p:extLst>
      <p:ext uri="{BB962C8B-B14F-4D97-AF65-F5344CB8AC3E}">
        <p14:creationId xmlns:p14="http://schemas.microsoft.com/office/powerpoint/2010/main" val="4240946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34B23C0-22E8-4F3C-9489-1582CADF85A3}" type="slidenum">
              <a:rPr lang="en-US" smtClean="0"/>
              <a:t>30</a:t>
            </a:fld>
            <a:endParaRPr lang="en-US"/>
          </a:p>
        </p:txBody>
      </p:sp>
    </p:spTree>
    <p:extLst>
      <p:ext uri="{BB962C8B-B14F-4D97-AF65-F5344CB8AC3E}">
        <p14:creationId xmlns:p14="http://schemas.microsoft.com/office/powerpoint/2010/main" val="3825306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34B23C0-22E8-4F3C-9489-1582CADF85A3}" type="slidenum">
              <a:rPr lang="en-US" smtClean="0"/>
              <a:t>31</a:t>
            </a:fld>
            <a:endParaRPr lang="en-US"/>
          </a:p>
        </p:txBody>
      </p:sp>
    </p:spTree>
    <p:extLst>
      <p:ext uri="{BB962C8B-B14F-4D97-AF65-F5344CB8AC3E}">
        <p14:creationId xmlns:p14="http://schemas.microsoft.com/office/powerpoint/2010/main" val="83199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B23C0-22E8-4F3C-9489-1582CADF85A3}" type="slidenum">
              <a:rPr lang="en-US" smtClean="0"/>
              <a:t>3</a:t>
            </a:fld>
            <a:endParaRPr lang="en-US"/>
          </a:p>
        </p:txBody>
      </p:sp>
    </p:spTree>
    <p:extLst>
      <p:ext uri="{BB962C8B-B14F-4D97-AF65-F5344CB8AC3E}">
        <p14:creationId xmlns:p14="http://schemas.microsoft.com/office/powerpoint/2010/main" val="2750438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None/>
            </a:pPr>
            <a:r>
              <a:rPr lang="en-US" dirty="0"/>
              <a:t>Are you an innovative company looking for new challenges in the competitive environment?</a:t>
            </a:r>
            <a:endParaRPr lang="cs-CZ" dirty="0"/>
          </a:p>
          <a:p>
            <a:pPr marL="0" indent="0">
              <a:buNone/>
            </a:pPr>
            <a:r>
              <a:rPr lang="en-US" dirty="0"/>
              <a:t>Do you want to connect your research with top scientists and use the unique instrumentation of our core facilities?</a:t>
            </a:r>
            <a:endParaRPr lang="cs-CZ" dirty="0"/>
          </a:p>
          <a:p>
            <a:r>
              <a:rPr lang="cs-CZ" dirty="0" err="1"/>
              <a:t>The</a:t>
            </a:r>
            <a:r>
              <a:rPr lang="cs-CZ" dirty="0"/>
              <a:t> </a:t>
            </a:r>
            <a:r>
              <a:rPr lang="cs-CZ" dirty="0" err="1"/>
              <a:t>cooperation</a:t>
            </a:r>
            <a:r>
              <a:rPr lang="cs-CZ" dirty="0"/>
              <a:t> </a:t>
            </a:r>
            <a:r>
              <a:rPr lang="cs-CZ" dirty="0" err="1"/>
              <a:t>with</a:t>
            </a:r>
            <a:r>
              <a:rPr lang="cs-CZ" dirty="0"/>
              <a:t> CEITEC </a:t>
            </a:r>
            <a:r>
              <a:rPr lang="cs-CZ" dirty="0" err="1"/>
              <a:t>brings</a:t>
            </a:r>
            <a:r>
              <a:rPr lang="cs-CZ" dirty="0"/>
              <a:t> </a:t>
            </a:r>
            <a:r>
              <a:rPr lang="cs-CZ" dirty="0" err="1"/>
              <a:t>you</a:t>
            </a:r>
            <a:r>
              <a:rPr lang="cs-CZ" dirty="0"/>
              <a:t> </a:t>
            </a:r>
            <a:r>
              <a:rPr lang="cs-CZ" dirty="0" err="1"/>
              <a:t>the</a:t>
            </a:r>
            <a:r>
              <a:rPr lang="cs-CZ" dirty="0"/>
              <a:t> </a:t>
            </a:r>
            <a:r>
              <a:rPr lang="cs-CZ" dirty="0" err="1"/>
              <a:t>following</a:t>
            </a:r>
            <a:r>
              <a:rPr lang="cs-CZ" dirty="0"/>
              <a:t> </a:t>
            </a:r>
            <a:r>
              <a:rPr lang="cs-CZ" dirty="0" err="1"/>
              <a:t>benefits</a:t>
            </a:r>
            <a:r>
              <a:rPr lang="cs-CZ" dirty="0"/>
              <a:t>:</a:t>
            </a:r>
          </a:p>
        </p:txBody>
      </p:sp>
      <p:sp>
        <p:nvSpPr>
          <p:cNvPr id="4" name="Zástupný symbol pro číslo snímku 3"/>
          <p:cNvSpPr>
            <a:spLocks noGrp="1"/>
          </p:cNvSpPr>
          <p:nvPr>
            <p:ph type="sldNum" sz="quarter" idx="5"/>
          </p:nvPr>
        </p:nvSpPr>
        <p:spPr/>
        <p:txBody>
          <a:bodyPr/>
          <a:lstStyle/>
          <a:p>
            <a:fld id="{934B23C0-22E8-4F3C-9489-1582CADF85A3}" type="slidenum">
              <a:rPr lang="en-US" smtClean="0"/>
              <a:t>34</a:t>
            </a:fld>
            <a:endParaRPr lang="en-US"/>
          </a:p>
        </p:txBody>
      </p:sp>
    </p:spTree>
    <p:extLst>
      <p:ext uri="{BB962C8B-B14F-4D97-AF65-F5344CB8AC3E}">
        <p14:creationId xmlns:p14="http://schemas.microsoft.com/office/powerpoint/2010/main" val="791777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34B23C0-22E8-4F3C-9489-1582CADF85A3}" type="slidenum">
              <a:rPr lang="en-US" smtClean="0"/>
              <a:t>35</a:t>
            </a:fld>
            <a:endParaRPr lang="en-US"/>
          </a:p>
        </p:txBody>
      </p:sp>
    </p:spTree>
    <p:extLst>
      <p:ext uri="{BB962C8B-B14F-4D97-AF65-F5344CB8AC3E}">
        <p14:creationId xmlns:p14="http://schemas.microsoft.com/office/powerpoint/2010/main" val="2954357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a:extLst>
              <a:ext uri="{FF2B5EF4-FFF2-40B4-BE49-F238E27FC236}">
                <a16:creationId xmlns:a16="http://schemas.microsoft.com/office/drawing/2014/main" id="{0919B28A-A54E-437F-9AC4-11F293E17947}"/>
              </a:ext>
            </a:extLst>
          </p:cNvPr>
          <p:cNvSpPr>
            <a:spLocks noGrp="1" noRot="1" noChangeAspect="1" noChangeArrowheads="1" noTextEdit="1"/>
          </p:cNvSpPr>
          <p:nvPr>
            <p:ph type="sldImg"/>
          </p:nvPr>
        </p:nvSpPr>
        <p:spPr>
          <a:ln/>
        </p:spPr>
      </p:sp>
      <p:sp>
        <p:nvSpPr>
          <p:cNvPr id="26627" name="Zástupný symbol pro poznámky 2">
            <a:extLst>
              <a:ext uri="{FF2B5EF4-FFF2-40B4-BE49-F238E27FC236}">
                <a16:creationId xmlns:a16="http://schemas.microsoft.com/office/drawing/2014/main" id="{C949F584-BA88-44C9-9ED0-FE6A0BB143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dirty="0">
              <a:latin typeface="Arial" panose="020B0604020202020204" pitchFamily="34" charset="0"/>
            </a:endParaRPr>
          </a:p>
        </p:txBody>
      </p:sp>
      <p:sp>
        <p:nvSpPr>
          <p:cNvPr id="26628" name="Zástupný symbol pro číslo snímku 3">
            <a:extLst>
              <a:ext uri="{FF2B5EF4-FFF2-40B4-BE49-F238E27FC236}">
                <a16:creationId xmlns:a16="http://schemas.microsoft.com/office/drawing/2014/main" id="{CF9A3F5F-7BB6-47B7-B187-134F86DCF4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846" indent="-301095">
              <a:defRPr>
                <a:solidFill>
                  <a:schemeClr val="tx1"/>
                </a:solidFill>
                <a:latin typeface="Arial" panose="020B0604020202020204" pitchFamily="34" charset="0"/>
              </a:defRPr>
            </a:lvl2pPr>
            <a:lvl3pPr marL="1204379" indent="-240876">
              <a:defRPr>
                <a:solidFill>
                  <a:schemeClr val="tx1"/>
                </a:solidFill>
                <a:latin typeface="Arial" panose="020B0604020202020204" pitchFamily="34" charset="0"/>
              </a:defRPr>
            </a:lvl3pPr>
            <a:lvl4pPr marL="1686131" indent="-240876">
              <a:defRPr>
                <a:solidFill>
                  <a:schemeClr val="tx1"/>
                </a:solidFill>
                <a:latin typeface="Arial" panose="020B0604020202020204" pitchFamily="34" charset="0"/>
              </a:defRPr>
            </a:lvl4pPr>
            <a:lvl5pPr marL="2167882" indent="-240876">
              <a:defRPr>
                <a:solidFill>
                  <a:schemeClr val="tx1"/>
                </a:solidFill>
                <a:latin typeface="Arial" panose="020B0604020202020204" pitchFamily="34" charset="0"/>
              </a:defRPr>
            </a:lvl5pPr>
            <a:lvl6pPr marL="2649634" indent="-240876" eaLnBrk="0" fontAlgn="base" hangingPunct="0">
              <a:spcBef>
                <a:spcPct val="0"/>
              </a:spcBef>
              <a:spcAft>
                <a:spcPct val="0"/>
              </a:spcAft>
              <a:defRPr>
                <a:solidFill>
                  <a:schemeClr val="tx1"/>
                </a:solidFill>
                <a:latin typeface="Arial" panose="020B0604020202020204" pitchFamily="34" charset="0"/>
              </a:defRPr>
            </a:lvl6pPr>
            <a:lvl7pPr marL="3131386" indent="-240876" eaLnBrk="0" fontAlgn="base" hangingPunct="0">
              <a:spcBef>
                <a:spcPct val="0"/>
              </a:spcBef>
              <a:spcAft>
                <a:spcPct val="0"/>
              </a:spcAft>
              <a:defRPr>
                <a:solidFill>
                  <a:schemeClr val="tx1"/>
                </a:solidFill>
                <a:latin typeface="Arial" panose="020B0604020202020204" pitchFamily="34" charset="0"/>
              </a:defRPr>
            </a:lvl7pPr>
            <a:lvl8pPr marL="3613137" indent="-240876" eaLnBrk="0" fontAlgn="base" hangingPunct="0">
              <a:spcBef>
                <a:spcPct val="0"/>
              </a:spcBef>
              <a:spcAft>
                <a:spcPct val="0"/>
              </a:spcAft>
              <a:defRPr>
                <a:solidFill>
                  <a:schemeClr val="tx1"/>
                </a:solidFill>
                <a:latin typeface="Arial" panose="020B0604020202020204" pitchFamily="34" charset="0"/>
              </a:defRPr>
            </a:lvl8pPr>
            <a:lvl9pPr marL="4094889" indent="-240876" eaLnBrk="0" fontAlgn="base" hangingPunct="0">
              <a:spcBef>
                <a:spcPct val="0"/>
              </a:spcBef>
              <a:spcAft>
                <a:spcPct val="0"/>
              </a:spcAft>
              <a:defRPr>
                <a:solidFill>
                  <a:schemeClr val="tx1"/>
                </a:solidFill>
                <a:latin typeface="Arial" panose="020B0604020202020204" pitchFamily="34" charset="0"/>
              </a:defRPr>
            </a:lvl9pPr>
          </a:lstStyle>
          <a:p>
            <a:fld id="{7B3B785A-BD8C-4D8F-B614-C956A81683AC}" type="slidenum">
              <a:rPr lang="cs-CZ" altLang="en-US" smtClean="0"/>
              <a:pPr/>
              <a:t>37</a:t>
            </a:fld>
            <a:endParaRPr lang="cs-CZ" altLang="en-US"/>
          </a:p>
        </p:txBody>
      </p:sp>
    </p:spTree>
    <p:extLst>
      <p:ext uri="{BB962C8B-B14F-4D97-AF65-F5344CB8AC3E}">
        <p14:creationId xmlns:p14="http://schemas.microsoft.com/office/powerpoint/2010/main" val="3044466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the journey with a look back. </a:t>
            </a:r>
          </a:p>
          <a:p>
            <a:r>
              <a:rPr lang="en-US" dirty="0"/>
              <a:t>As you may know, many breakthrough scientific discoveries have rested in equal parts on the genius work of its discoverers as well as on an element of surprise, of the unexpected.  Perhaps the most famous example of such accidental discovery is Alexander Fleming and his discovery of penicillin. But the same element of surprise was involved in the invention of </a:t>
            </a:r>
            <a:r>
              <a:rPr lang="en-US" dirty="0" err="1"/>
              <a:t>Xrays</a:t>
            </a:r>
            <a:r>
              <a:rPr lang="en-US" dirty="0"/>
              <a:t> and insulin as well. </a:t>
            </a:r>
          </a:p>
          <a:p>
            <a:r>
              <a:rPr lang="en-US" dirty="0"/>
              <a:t>I have pulled out these examples to demonstrate that often times, you can find a truly exceptional thing in the most unlikely of places. </a:t>
            </a:r>
          </a:p>
          <a:p>
            <a:endParaRPr lang="en-US" dirty="0"/>
          </a:p>
          <a:p>
            <a:r>
              <a:rPr lang="cs-CZ" dirty="0"/>
              <a:t>H</a:t>
            </a:r>
            <a:r>
              <a:rPr lang="en-US" dirty="0"/>
              <a:t>ad the same element of surprise was unexpected in Breakthrough scientific discoveries often have an element of the unexpected in them. </a:t>
            </a:r>
          </a:p>
          <a:p>
            <a:r>
              <a:rPr lang="en-US" dirty="0"/>
              <a:t>Fleming, Roentgen, insulin </a:t>
            </a:r>
          </a:p>
        </p:txBody>
      </p:sp>
      <p:sp>
        <p:nvSpPr>
          <p:cNvPr id="4" name="Slide Number Placeholder 3"/>
          <p:cNvSpPr>
            <a:spLocks noGrp="1"/>
          </p:cNvSpPr>
          <p:nvPr>
            <p:ph type="sldNum" sz="quarter" idx="10"/>
          </p:nvPr>
        </p:nvSpPr>
        <p:spPr/>
        <p:txBody>
          <a:bodyPr/>
          <a:lstStyle/>
          <a:p>
            <a:fld id="{934B23C0-22E8-4F3C-9489-1582CADF85A3}" type="slidenum">
              <a:rPr lang="en-US" smtClean="0"/>
              <a:t>4</a:t>
            </a:fld>
            <a:endParaRPr lang="en-US"/>
          </a:p>
        </p:txBody>
      </p:sp>
    </p:spTree>
    <p:extLst>
      <p:ext uri="{BB962C8B-B14F-4D97-AF65-F5344CB8AC3E}">
        <p14:creationId xmlns:p14="http://schemas.microsoft.com/office/powerpoint/2010/main" val="211641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a:extLst>
              <a:ext uri="{FF2B5EF4-FFF2-40B4-BE49-F238E27FC236}">
                <a16:creationId xmlns:a16="http://schemas.microsoft.com/office/drawing/2014/main" id="{0919B28A-A54E-437F-9AC4-11F293E17947}"/>
              </a:ext>
            </a:extLst>
          </p:cNvPr>
          <p:cNvSpPr>
            <a:spLocks noGrp="1" noRot="1" noChangeAspect="1" noChangeArrowheads="1" noTextEdit="1"/>
          </p:cNvSpPr>
          <p:nvPr>
            <p:ph type="sldImg"/>
          </p:nvPr>
        </p:nvSpPr>
        <p:spPr>
          <a:ln/>
        </p:spPr>
      </p:sp>
      <p:sp>
        <p:nvSpPr>
          <p:cNvPr id="26627" name="Zástupný symbol pro poznámky 2">
            <a:extLst>
              <a:ext uri="{FF2B5EF4-FFF2-40B4-BE49-F238E27FC236}">
                <a16:creationId xmlns:a16="http://schemas.microsoft.com/office/drawing/2014/main" id="{C949F584-BA88-44C9-9ED0-FE6A0BB143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dirty="0">
                <a:latin typeface="Arial" panose="020B0604020202020204" pitchFamily="34" charset="0"/>
              </a:rPr>
              <a:t>And perhaps it may seem just as unlikely to some  to find an internationally acclaimed research center in Brno, in the heart of Europe. But much like the discoveries we have seen earlier – CEITEC is no accident. </a:t>
            </a:r>
            <a:endParaRPr lang="cs-CZ" altLang="cs-CZ" dirty="0">
              <a:latin typeface="Arial" panose="020B0604020202020204" pitchFamily="34" charset="0"/>
            </a:endParaRPr>
          </a:p>
        </p:txBody>
      </p:sp>
      <p:sp>
        <p:nvSpPr>
          <p:cNvPr id="26628" name="Zástupný symbol pro číslo snímku 3">
            <a:extLst>
              <a:ext uri="{FF2B5EF4-FFF2-40B4-BE49-F238E27FC236}">
                <a16:creationId xmlns:a16="http://schemas.microsoft.com/office/drawing/2014/main" id="{CF9A3F5F-7BB6-47B7-B187-134F86DCF4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846" indent="-301095">
              <a:defRPr>
                <a:solidFill>
                  <a:schemeClr val="tx1"/>
                </a:solidFill>
                <a:latin typeface="Arial" panose="020B0604020202020204" pitchFamily="34" charset="0"/>
              </a:defRPr>
            </a:lvl2pPr>
            <a:lvl3pPr marL="1204379" indent="-240876">
              <a:defRPr>
                <a:solidFill>
                  <a:schemeClr val="tx1"/>
                </a:solidFill>
                <a:latin typeface="Arial" panose="020B0604020202020204" pitchFamily="34" charset="0"/>
              </a:defRPr>
            </a:lvl3pPr>
            <a:lvl4pPr marL="1686131" indent="-240876">
              <a:defRPr>
                <a:solidFill>
                  <a:schemeClr val="tx1"/>
                </a:solidFill>
                <a:latin typeface="Arial" panose="020B0604020202020204" pitchFamily="34" charset="0"/>
              </a:defRPr>
            </a:lvl4pPr>
            <a:lvl5pPr marL="2167882" indent="-240876">
              <a:defRPr>
                <a:solidFill>
                  <a:schemeClr val="tx1"/>
                </a:solidFill>
                <a:latin typeface="Arial" panose="020B0604020202020204" pitchFamily="34" charset="0"/>
              </a:defRPr>
            </a:lvl5pPr>
            <a:lvl6pPr marL="2649634" indent="-240876" eaLnBrk="0" fontAlgn="base" hangingPunct="0">
              <a:spcBef>
                <a:spcPct val="0"/>
              </a:spcBef>
              <a:spcAft>
                <a:spcPct val="0"/>
              </a:spcAft>
              <a:defRPr>
                <a:solidFill>
                  <a:schemeClr val="tx1"/>
                </a:solidFill>
                <a:latin typeface="Arial" panose="020B0604020202020204" pitchFamily="34" charset="0"/>
              </a:defRPr>
            </a:lvl6pPr>
            <a:lvl7pPr marL="3131386" indent="-240876" eaLnBrk="0" fontAlgn="base" hangingPunct="0">
              <a:spcBef>
                <a:spcPct val="0"/>
              </a:spcBef>
              <a:spcAft>
                <a:spcPct val="0"/>
              </a:spcAft>
              <a:defRPr>
                <a:solidFill>
                  <a:schemeClr val="tx1"/>
                </a:solidFill>
                <a:latin typeface="Arial" panose="020B0604020202020204" pitchFamily="34" charset="0"/>
              </a:defRPr>
            </a:lvl7pPr>
            <a:lvl8pPr marL="3613137" indent="-240876" eaLnBrk="0" fontAlgn="base" hangingPunct="0">
              <a:spcBef>
                <a:spcPct val="0"/>
              </a:spcBef>
              <a:spcAft>
                <a:spcPct val="0"/>
              </a:spcAft>
              <a:defRPr>
                <a:solidFill>
                  <a:schemeClr val="tx1"/>
                </a:solidFill>
                <a:latin typeface="Arial" panose="020B0604020202020204" pitchFamily="34" charset="0"/>
              </a:defRPr>
            </a:lvl8pPr>
            <a:lvl9pPr marL="4094889" indent="-240876" eaLnBrk="0" fontAlgn="base" hangingPunct="0">
              <a:spcBef>
                <a:spcPct val="0"/>
              </a:spcBef>
              <a:spcAft>
                <a:spcPct val="0"/>
              </a:spcAft>
              <a:defRPr>
                <a:solidFill>
                  <a:schemeClr val="tx1"/>
                </a:solidFill>
                <a:latin typeface="Arial" panose="020B0604020202020204" pitchFamily="34" charset="0"/>
              </a:defRPr>
            </a:lvl9pPr>
          </a:lstStyle>
          <a:p>
            <a:fld id="{7B3B785A-BD8C-4D8F-B614-C956A81683AC}" type="slidenum">
              <a:rPr lang="cs-CZ" altLang="en-US" smtClean="0"/>
              <a:pPr/>
              <a:t>5</a:t>
            </a:fld>
            <a:endParaRPr lang="cs-CZ" altLang="en-US"/>
          </a:p>
        </p:txBody>
      </p:sp>
    </p:spTree>
    <p:extLst>
      <p:ext uri="{BB962C8B-B14F-4D97-AF65-F5344CB8AC3E}">
        <p14:creationId xmlns:p14="http://schemas.microsoft.com/office/powerpoint/2010/main" val="62628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cs-CZ" dirty="0">
                <a:latin typeface="Arial" panose="020B0604020202020204" pitchFamily="34" charset="0"/>
              </a:rPr>
              <a:t>It is built on a long lasting tradition of discoveries in genetics. The foundation for one of today’s key scientific disciplines was actually laid here in Brno, which was a home to Georg Mendel, the world famous father of genetics</a:t>
            </a:r>
          </a:p>
          <a:p>
            <a:endParaRPr lang="en-US" altLang="cs-CZ" dirty="0">
              <a:latin typeface="Arial" panose="020B0604020202020204" pitchFamily="34" charset="0"/>
            </a:endParaRPr>
          </a:p>
          <a:p>
            <a:r>
              <a:rPr lang="en-US" altLang="cs-CZ" dirty="0">
                <a:latin typeface="Arial" panose="020B0604020202020204" pitchFamily="34" charset="0"/>
              </a:rPr>
              <a:t>Despite it’s young age, CEITEC has already managed  to deliver impressive scientific results and become a </a:t>
            </a:r>
            <a:r>
              <a:rPr lang="en-US" altLang="cs-CZ" dirty="0" err="1">
                <a:latin typeface="Arial" panose="020B0604020202020204" pitchFamily="34" charset="0"/>
              </a:rPr>
              <a:t>worthwile</a:t>
            </a:r>
            <a:r>
              <a:rPr lang="en-US" altLang="cs-CZ" dirty="0">
                <a:latin typeface="Arial" panose="020B0604020202020204" pitchFamily="34" charset="0"/>
              </a:rPr>
              <a:t> partner for talented professionals as well as strategic partner institutions </a:t>
            </a:r>
          </a:p>
          <a:p>
            <a:endParaRPr lang="en-US" altLang="cs-CZ" dirty="0">
              <a:latin typeface="Arial" panose="020B0604020202020204" pitchFamily="34" charset="0"/>
            </a:endParaRPr>
          </a:p>
          <a:p>
            <a:r>
              <a:rPr lang="en-US" altLang="cs-CZ" dirty="0">
                <a:latin typeface="Arial" panose="020B0604020202020204" pitchFamily="34" charset="0"/>
              </a:rPr>
              <a:t>It has also become a leader in the CEE space in how modern scientific institutions should be managed </a:t>
            </a:r>
            <a:endParaRPr lang="cs-CZ" altLang="cs-CZ"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934B23C0-22E8-4F3C-9489-1582CADF85A3}" type="slidenum">
              <a:rPr lang="en-US" smtClean="0"/>
              <a:t>6</a:t>
            </a:fld>
            <a:endParaRPr lang="en-US"/>
          </a:p>
        </p:txBody>
      </p:sp>
    </p:spTree>
    <p:extLst>
      <p:ext uri="{BB962C8B-B14F-4D97-AF65-F5344CB8AC3E}">
        <p14:creationId xmlns:p14="http://schemas.microsoft.com/office/powerpoint/2010/main" val="1152171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how have we accomplished that? </a:t>
            </a:r>
          </a:p>
          <a:p>
            <a:endParaRPr lang="en-US" dirty="0"/>
          </a:p>
          <a:p>
            <a:r>
              <a:rPr lang="en-US" dirty="0"/>
              <a:t>CEITEC’s success stands on three pillars:</a:t>
            </a:r>
          </a:p>
          <a:p>
            <a:endParaRPr lang="en-US" dirty="0"/>
          </a:p>
          <a:p>
            <a:r>
              <a:rPr lang="en-US" dirty="0"/>
              <a:t>First, our institution offers state of the art infrastructure which facilitates high-level research projects</a:t>
            </a:r>
          </a:p>
          <a:p>
            <a:r>
              <a:rPr lang="en-US" dirty="0"/>
              <a:t>Second, its our people. We are lucky to have a great number of professionals who cooperate across disciplines to deliver results. This is a strength very unique to CEITEC. </a:t>
            </a:r>
          </a:p>
          <a:p>
            <a:r>
              <a:rPr lang="en-US" dirty="0"/>
              <a:t>Third we facilitate a strong connection between these two that allows us to create a vibrant, lively scientific community</a:t>
            </a:r>
          </a:p>
          <a:p>
            <a:endParaRPr lang="en-US" dirty="0"/>
          </a:p>
          <a:p>
            <a:r>
              <a:rPr lang="en-US" dirty="0"/>
              <a:t>This gives us a solid foundation to pursue our mission of improving quality of life through Scientific research </a:t>
            </a:r>
          </a:p>
        </p:txBody>
      </p:sp>
      <p:sp>
        <p:nvSpPr>
          <p:cNvPr id="4" name="Slide Number Placeholder 3"/>
          <p:cNvSpPr>
            <a:spLocks noGrp="1"/>
          </p:cNvSpPr>
          <p:nvPr>
            <p:ph type="sldNum" sz="quarter" idx="10"/>
          </p:nvPr>
        </p:nvSpPr>
        <p:spPr/>
        <p:txBody>
          <a:bodyPr/>
          <a:lstStyle/>
          <a:p>
            <a:fld id="{934B23C0-22E8-4F3C-9489-1582CADF85A3}" type="slidenum">
              <a:rPr lang="en-US" smtClean="0"/>
              <a:t>7</a:t>
            </a:fld>
            <a:endParaRPr lang="en-US"/>
          </a:p>
        </p:txBody>
      </p:sp>
    </p:spTree>
    <p:extLst>
      <p:ext uri="{BB962C8B-B14F-4D97-AF65-F5344CB8AC3E}">
        <p14:creationId xmlns:p14="http://schemas.microsoft.com/office/powerpoint/2010/main" val="4292289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a:extLst>
              <a:ext uri="{FF2B5EF4-FFF2-40B4-BE49-F238E27FC236}">
                <a16:creationId xmlns:a16="http://schemas.microsoft.com/office/drawing/2014/main" id="{053607F8-5135-4439-95F6-E6CD784F3306}"/>
              </a:ext>
            </a:extLst>
          </p:cNvPr>
          <p:cNvSpPr>
            <a:spLocks noGrp="1" noRot="1" noChangeAspect="1" noChangeArrowheads="1" noTextEdit="1"/>
          </p:cNvSpPr>
          <p:nvPr>
            <p:ph type="sldImg"/>
          </p:nvPr>
        </p:nvSpPr>
        <p:spPr>
          <a:ln/>
        </p:spPr>
      </p:sp>
      <p:sp>
        <p:nvSpPr>
          <p:cNvPr id="28675" name="Zástupný symbol pro poznámky 2">
            <a:extLst>
              <a:ext uri="{FF2B5EF4-FFF2-40B4-BE49-F238E27FC236}">
                <a16:creationId xmlns:a16="http://schemas.microsoft.com/office/drawing/2014/main" id="{B2614490-4229-41B6-80E2-85307D6579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dirty="0">
                <a:latin typeface="Arial" panose="020B0604020202020204" pitchFamily="34" charset="0"/>
              </a:rPr>
              <a:t>CEITEC was established in 2011 on the strong foundation of six prominent universities and research institutes. The combined knowledge and resources have allowed us to create synergies across departments facilitate interdisciplinary collaboration and promote cross-pollination of opinions and ideas which is so important for quality research. It also ensures higher levels of involvement from the application sphere. </a:t>
            </a:r>
          </a:p>
          <a:p>
            <a:endParaRPr lang="en-US" altLang="cs-CZ" dirty="0">
              <a:latin typeface="Arial" panose="020B0604020202020204" pitchFamily="34" charset="0"/>
            </a:endParaRPr>
          </a:p>
          <a:p>
            <a:r>
              <a:rPr lang="en-US" altLang="cs-CZ" dirty="0">
                <a:latin typeface="Arial" panose="020B0604020202020204" pitchFamily="34" charset="0"/>
              </a:rPr>
              <a:t>In the rest of the presentation we will focus specifically on CEITEC M</a:t>
            </a:r>
            <a:r>
              <a:rPr lang="cs-CZ" altLang="cs-CZ" dirty="0" err="1">
                <a:latin typeface="Arial" panose="020B0604020202020204" pitchFamily="34" charset="0"/>
              </a:rPr>
              <a:t>asaryk</a:t>
            </a:r>
            <a:r>
              <a:rPr lang="en-US" altLang="cs-CZ" dirty="0">
                <a:latin typeface="Arial" panose="020B0604020202020204" pitchFamily="34" charset="0"/>
              </a:rPr>
              <a:t> University as the leading member of the CEITEC consortium. </a:t>
            </a:r>
            <a:endParaRPr lang="cs-CZ" altLang="cs-CZ" dirty="0">
              <a:latin typeface="Arial" panose="020B0604020202020204" pitchFamily="34" charset="0"/>
            </a:endParaRPr>
          </a:p>
        </p:txBody>
      </p:sp>
      <p:sp>
        <p:nvSpPr>
          <p:cNvPr id="28676" name="Zástupný symbol pro číslo snímku 3">
            <a:extLst>
              <a:ext uri="{FF2B5EF4-FFF2-40B4-BE49-F238E27FC236}">
                <a16:creationId xmlns:a16="http://schemas.microsoft.com/office/drawing/2014/main" id="{DB539CB8-112C-4812-811E-390C09A1DA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846" indent="-301095">
              <a:defRPr>
                <a:solidFill>
                  <a:schemeClr val="tx1"/>
                </a:solidFill>
                <a:latin typeface="Arial" panose="020B0604020202020204" pitchFamily="34" charset="0"/>
              </a:defRPr>
            </a:lvl2pPr>
            <a:lvl3pPr marL="1204379" indent="-240876">
              <a:defRPr>
                <a:solidFill>
                  <a:schemeClr val="tx1"/>
                </a:solidFill>
                <a:latin typeface="Arial" panose="020B0604020202020204" pitchFamily="34" charset="0"/>
              </a:defRPr>
            </a:lvl3pPr>
            <a:lvl4pPr marL="1686131" indent="-240876">
              <a:defRPr>
                <a:solidFill>
                  <a:schemeClr val="tx1"/>
                </a:solidFill>
                <a:latin typeface="Arial" panose="020B0604020202020204" pitchFamily="34" charset="0"/>
              </a:defRPr>
            </a:lvl4pPr>
            <a:lvl5pPr marL="2167882" indent="-240876">
              <a:defRPr>
                <a:solidFill>
                  <a:schemeClr val="tx1"/>
                </a:solidFill>
                <a:latin typeface="Arial" panose="020B0604020202020204" pitchFamily="34" charset="0"/>
              </a:defRPr>
            </a:lvl5pPr>
            <a:lvl6pPr marL="2649634" indent="-240876" eaLnBrk="0" fontAlgn="base" hangingPunct="0">
              <a:spcBef>
                <a:spcPct val="0"/>
              </a:spcBef>
              <a:spcAft>
                <a:spcPct val="0"/>
              </a:spcAft>
              <a:defRPr>
                <a:solidFill>
                  <a:schemeClr val="tx1"/>
                </a:solidFill>
                <a:latin typeface="Arial" panose="020B0604020202020204" pitchFamily="34" charset="0"/>
              </a:defRPr>
            </a:lvl6pPr>
            <a:lvl7pPr marL="3131386" indent="-240876" eaLnBrk="0" fontAlgn="base" hangingPunct="0">
              <a:spcBef>
                <a:spcPct val="0"/>
              </a:spcBef>
              <a:spcAft>
                <a:spcPct val="0"/>
              </a:spcAft>
              <a:defRPr>
                <a:solidFill>
                  <a:schemeClr val="tx1"/>
                </a:solidFill>
                <a:latin typeface="Arial" panose="020B0604020202020204" pitchFamily="34" charset="0"/>
              </a:defRPr>
            </a:lvl7pPr>
            <a:lvl8pPr marL="3613137" indent="-240876" eaLnBrk="0" fontAlgn="base" hangingPunct="0">
              <a:spcBef>
                <a:spcPct val="0"/>
              </a:spcBef>
              <a:spcAft>
                <a:spcPct val="0"/>
              </a:spcAft>
              <a:defRPr>
                <a:solidFill>
                  <a:schemeClr val="tx1"/>
                </a:solidFill>
                <a:latin typeface="Arial" panose="020B0604020202020204" pitchFamily="34" charset="0"/>
              </a:defRPr>
            </a:lvl8pPr>
            <a:lvl9pPr marL="4094889" indent="-240876" eaLnBrk="0" fontAlgn="base" hangingPunct="0">
              <a:spcBef>
                <a:spcPct val="0"/>
              </a:spcBef>
              <a:spcAft>
                <a:spcPct val="0"/>
              </a:spcAft>
              <a:defRPr>
                <a:solidFill>
                  <a:schemeClr val="tx1"/>
                </a:solidFill>
                <a:latin typeface="Arial" panose="020B0604020202020204" pitchFamily="34" charset="0"/>
              </a:defRPr>
            </a:lvl9pPr>
          </a:lstStyle>
          <a:p>
            <a:fld id="{9E0E8C03-5E53-489B-948E-4AD2CCC38322}" type="slidenum">
              <a:rPr lang="cs-CZ" altLang="en-US" smtClean="0"/>
              <a:pPr/>
              <a:t>8</a:t>
            </a:fld>
            <a:endParaRPr lang="cs-CZ" altLang="en-US"/>
          </a:p>
        </p:txBody>
      </p:sp>
    </p:spTree>
    <p:extLst>
      <p:ext uri="{BB962C8B-B14F-4D97-AF65-F5344CB8AC3E}">
        <p14:creationId xmlns:p14="http://schemas.microsoft.com/office/powerpoint/2010/main" val="3942144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CEITEC MU through some numbers: </a:t>
            </a:r>
          </a:p>
          <a:p>
            <a:r>
              <a:rPr lang="en-US" dirty="0"/>
              <a:t>We operate with a total budget of more than </a:t>
            </a:r>
            <a:r>
              <a:rPr lang="cs-CZ" dirty="0"/>
              <a:t>32</a:t>
            </a:r>
            <a:r>
              <a:rPr lang="en-US" dirty="0"/>
              <a:t> mil. EUR, most of which originates in competitive sourcing</a:t>
            </a:r>
            <a:r>
              <a:rPr lang="cs-CZ" dirty="0"/>
              <a:t>.</a:t>
            </a:r>
            <a:endParaRPr lang="en-US" dirty="0"/>
          </a:p>
          <a:p>
            <a:r>
              <a:rPr lang="cs-CZ" dirty="0"/>
              <a:t>In</a:t>
            </a:r>
            <a:r>
              <a:rPr lang="cs-CZ" baseline="0" dirty="0"/>
              <a:t> 2022, o</a:t>
            </a:r>
            <a:r>
              <a:rPr lang="en-US" dirty="0" err="1"/>
              <a:t>ur</a:t>
            </a:r>
            <a:r>
              <a:rPr lang="en-US" dirty="0"/>
              <a:t> research professionals </a:t>
            </a:r>
            <a:r>
              <a:rPr lang="cs-CZ" dirty="0" err="1"/>
              <a:t>were</a:t>
            </a:r>
            <a:r>
              <a:rPr lang="en-US" dirty="0"/>
              <a:t> split into </a:t>
            </a:r>
            <a:r>
              <a:rPr lang="cs-CZ" dirty="0"/>
              <a:t>28</a:t>
            </a:r>
            <a:r>
              <a:rPr lang="en-US" dirty="0"/>
              <a:t> research groups </a:t>
            </a:r>
            <a:r>
              <a:rPr lang="cs-CZ" dirty="0"/>
              <a:t>and 12 core </a:t>
            </a:r>
            <a:r>
              <a:rPr lang="cs-CZ" dirty="0" err="1"/>
              <a:t>facilities</a:t>
            </a:r>
            <a:r>
              <a:rPr lang="cs-CZ" dirty="0"/>
              <a:t>. </a:t>
            </a:r>
            <a:endParaRPr lang="en-US" dirty="0"/>
          </a:p>
        </p:txBody>
      </p:sp>
      <p:sp>
        <p:nvSpPr>
          <p:cNvPr id="4" name="Slide Number Placeholder 3"/>
          <p:cNvSpPr>
            <a:spLocks noGrp="1"/>
          </p:cNvSpPr>
          <p:nvPr>
            <p:ph type="sldNum" sz="quarter" idx="10"/>
          </p:nvPr>
        </p:nvSpPr>
        <p:spPr/>
        <p:txBody>
          <a:bodyPr/>
          <a:lstStyle/>
          <a:p>
            <a:fld id="{934B23C0-22E8-4F3C-9489-1582CADF85A3}" type="slidenum">
              <a:rPr lang="en-US" smtClean="0"/>
              <a:t>9</a:t>
            </a:fld>
            <a:endParaRPr lang="en-US"/>
          </a:p>
        </p:txBody>
      </p:sp>
    </p:spTree>
    <p:extLst>
      <p:ext uri="{BB962C8B-B14F-4D97-AF65-F5344CB8AC3E}">
        <p14:creationId xmlns:p14="http://schemas.microsoft.com/office/powerpoint/2010/main" val="3758765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ti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9.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0847581D-BF1F-49D3-8CFA-5B02D626EF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 y="0"/>
            <a:ext cx="12191900" cy="6858000"/>
          </a:xfrm>
          <a:prstGeom prst="rect">
            <a:avLst/>
          </a:prstGeom>
        </p:spPr>
      </p:pic>
      <p:sp>
        <p:nvSpPr>
          <p:cNvPr id="2" name="Title 1">
            <a:extLst>
              <a:ext uri="{FF2B5EF4-FFF2-40B4-BE49-F238E27FC236}">
                <a16:creationId xmlns:a16="http://schemas.microsoft.com/office/drawing/2014/main" id="{8EB285C7-5CA1-4CCD-B525-B2018194D5AF}"/>
              </a:ext>
            </a:extLst>
          </p:cNvPr>
          <p:cNvSpPr>
            <a:spLocks noGrp="1"/>
          </p:cNvSpPr>
          <p:nvPr>
            <p:ph type="ctrTitle"/>
          </p:nvPr>
        </p:nvSpPr>
        <p:spPr>
          <a:xfrm>
            <a:off x="697706" y="2562224"/>
            <a:ext cx="10796588" cy="2347913"/>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AD41EFE-777F-4A56-8927-46C0E64FDE07}"/>
              </a:ext>
            </a:extLst>
          </p:cNvPr>
          <p:cNvSpPr>
            <a:spLocks noGrp="1"/>
          </p:cNvSpPr>
          <p:nvPr>
            <p:ph type="subTitle" idx="1" hasCustomPrompt="1"/>
          </p:nvPr>
        </p:nvSpPr>
        <p:spPr>
          <a:xfrm>
            <a:off x="697706" y="5105399"/>
            <a:ext cx="10796588" cy="971551"/>
          </a:xfrm>
        </p:spPr>
        <p:txBody>
          <a:bodyPr/>
          <a:lstStyle>
            <a:lvl1pPr marL="0" indent="0" algn="ctr">
              <a:buNone/>
              <a:defRPr sz="2400">
                <a:solidFill>
                  <a:srgbClr val="3946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Name of </a:t>
            </a:r>
            <a:r>
              <a:rPr lang="cs-CZ" dirty="0" err="1"/>
              <a:t>the</a:t>
            </a:r>
            <a:r>
              <a:rPr lang="cs-CZ" dirty="0"/>
              <a:t> </a:t>
            </a:r>
            <a:r>
              <a:rPr lang="cs-CZ" dirty="0" err="1"/>
              <a:t>presenter</a:t>
            </a:r>
            <a:r>
              <a:rPr lang="cs-CZ" dirty="0"/>
              <a:t> / </a:t>
            </a:r>
            <a:r>
              <a:rPr lang="cs-CZ" dirty="0" err="1"/>
              <a:t>Date</a:t>
            </a:r>
            <a:r>
              <a:rPr lang="cs-CZ" dirty="0"/>
              <a:t> / </a:t>
            </a:r>
            <a:r>
              <a:rPr lang="cs-CZ" dirty="0" err="1"/>
              <a:t>etc</a:t>
            </a:r>
            <a:r>
              <a:rPr lang="cs-CZ" dirty="0"/>
              <a:t>.</a:t>
            </a:r>
            <a:endParaRPr lang="en-US" dirty="0"/>
          </a:p>
        </p:txBody>
      </p:sp>
      <p:pic>
        <p:nvPicPr>
          <p:cNvPr id="6" name="Obrázek 5">
            <a:extLst>
              <a:ext uri="{FF2B5EF4-FFF2-40B4-BE49-F238E27FC236}">
                <a16:creationId xmlns:a16="http://schemas.microsoft.com/office/drawing/2014/main" id="{26D5F3CA-36BC-4D5C-8C42-8CED5BE448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5361" y="508644"/>
            <a:ext cx="3810330" cy="1094098"/>
          </a:xfrm>
          <a:prstGeom prst="rect">
            <a:avLst/>
          </a:prstGeom>
        </p:spPr>
      </p:pic>
    </p:spTree>
    <p:extLst>
      <p:ext uri="{BB962C8B-B14F-4D97-AF65-F5344CB8AC3E}">
        <p14:creationId xmlns:p14="http://schemas.microsoft.com/office/powerpoint/2010/main" val="98278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E032-3DB1-4A87-8AE3-C0F98583F79A}"/>
              </a:ext>
            </a:extLst>
          </p:cNvPr>
          <p:cNvSpPr>
            <a:spLocks noGrp="1"/>
          </p:cNvSpPr>
          <p:nvPr>
            <p:ph type="title" hasCustomPrompt="1"/>
          </p:nvPr>
        </p:nvSpPr>
        <p:spPr>
          <a:xfrm>
            <a:off x="466725" y="365126"/>
            <a:ext cx="11258549" cy="825500"/>
          </a:xfrm>
        </p:spPr>
        <p:txBody>
          <a:bodyPr anchor="ctr"/>
          <a:lstStyle>
            <a:lvl1pPr>
              <a:defRPr lang="en-US" dirty="0"/>
            </a:lvl1pPr>
          </a:lstStyle>
          <a:p>
            <a:r>
              <a:rPr lang="en-US" dirty="0"/>
              <a:t>Click to edit Master title style</a:t>
            </a:r>
          </a:p>
        </p:txBody>
      </p:sp>
      <p:sp>
        <p:nvSpPr>
          <p:cNvPr id="3" name="Content Placeholder 2">
            <a:extLst>
              <a:ext uri="{FF2B5EF4-FFF2-40B4-BE49-F238E27FC236}">
                <a16:creationId xmlns:a16="http://schemas.microsoft.com/office/drawing/2014/main" id="{F3CDB929-F940-434E-A2F5-04BDA1A51C92}"/>
              </a:ext>
            </a:extLst>
          </p:cNvPr>
          <p:cNvSpPr>
            <a:spLocks noGrp="1"/>
          </p:cNvSpPr>
          <p:nvPr>
            <p:ph idx="1"/>
          </p:nvPr>
        </p:nvSpPr>
        <p:spPr>
          <a:xfrm>
            <a:off x="5183188" y="1524519"/>
            <a:ext cx="6542086" cy="4361932"/>
          </a:xfrm>
        </p:spPr>
        <p:txBody>
          <a:bodyPr/>
          <a:lstStyle>
            <a:lvl1pPr>
              <a:defRPr lang="en-US" dirty="0"/>
            </a:lvl1pPr>
            <a:lvl2pPr>
              <a:defRPr lang="en-US" dirty="0"/>
            </a:lvl2pPr>
            <a:lvl3pPr>
              <a:defRPr lang="en-US" dirty="0"/>
            </a:lvl3pPr>
            <a:lvl4pPr>
              <a:defRPr lang="en-US" dirty="0"/>
            </a:lvl4pPr>
            <a:lvl5pPr>
              <a:defRPr lang="en-US" dirty="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2382815-0A5C-47DC-B1C0-50CE63A0A9A2}"/>
              </a:ext>
            </a:extLst>
          </p:cNvPr>
          <p:cNvSpPr>
            <a:spLocks noGrp="1"/>
          </p:cNvSpPr>
          <p:nvPr>
            <p:ph type="body" sz="half" idx="2"/>
          </p:nvPr>
        </p:nvSpPr>
        <p:spPr>
          <a:xfrm>
            <a:off x="466726" y="1523999"/>
            <a:ext cx="4305300" cy="4344989"/>
          </a:xfrm>
        </p:spPr>
        <p:txBody>
          <a:bodyPr/>
          <a:lstStyle>
            <a:lvl1pPr marL="0" indent="0">
              <a:buNone/>
              <a:defRPr sz="1600">
                <a:solidFill>
                  <a:srgbClr val="21A9C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3204B685-CFA1-4464-8529-905FEFC679FE}"/>
              </a:ext>
            </a:extLst>
          </p:cNvPr>
          <p:cNvSpPr>
            <a:spLocks noGrp="1"/>
          </p:cNvSpPr>
          <p:nvPr>
            <p:ph type="ftr" sz="quarter" idx="11"/>
          </p:nvPr>
        </p:nvSpPr>
        <p:spPr/>
        <p:txBody>
          <a:bodyPr/>
          <a:lstStyle/>
          <a:p>
            <a:r>
              <a:rPr lang="en-US"/>
              <a:t>CEITEC at Masaryk University</a:t>
            </a:r>
          </a:p>
        </p:txBody>
      </p:sp>
      <p:sp>
        <p:nvSpPr>
          <p:cNvPr id="7" name="Slide Number Placeholder 6">
            <a:extLst>
              <a:ext uri="{FF2B5EF4-FFF2-40B4-BE49-F238E27FC236}">
                <a16:creationId xmlns:a16="http://schemas.microsoft.com/office/drawing/2014/main" id="{60947864-7B38-4FF5-A909-FCBDE4356059}"/>
              </a:ext>
            </a:extLst>
          </p:cNvPr>
          <p:cNvSpPr>
            <a:spLocks noGrp="1"/>
          </p:cNvSpPr>
          <p:nvPr>
            <p:ph type="sldNum" sz="quarter" idx="12"/>
          </p:nvPr>
        </p:nvSpPr>
        <p:spPr/>
        <p:txBody>
          <a:bodyPr/>
          <a:lstStyle/>
          <a:p>
            <a:fld id="{AFE3D702-57F1-4CB0-B451-B14F76DC0414}" type="slidenum">
              <a:rPr lang="en-US" smtClean="0"/>
              <a:t>‹#›</a:t>
            </a:fld>
            <a:endParaRPr lang="en-US"/>
          </a:p>
        </p:txBody>
      </p:sp>
    </p:spTree>
    <p:extLst>
      <p:ext uri="{BB962C8B-B14F-4D97-AF65-F5344CB8AC3E}">
        <p14:creationId xmlns:p14="http://schemas.microsoft.com/office/powerpoint/2010/main" val="402854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15CF-2973-4EFE-89BA-8E59AE0F7DBB}"/>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8C99087-1842-44DB-BB79-81977A08B15F}"/>
              </a:ext>
            </a:extLst>
          </p:cNvPr>
          <p:cNvSpPr>
            <a:spLocks noGrp="1"/>
          </p:cNvSpPr>
          <p:nvPr>
            <p:ph type="ftr" sz="quarter" idx="11"/>
          </p:nvPr>
        </p:nvSpPr>
        <p:spPr/>
        <p:txBody>
          <a:bodyPr/>
          <a:lstStyle/>
          <a:p>
            <a:r>
              <a:rPr lang="en-US"/>
              <a:t>CEITEC at Masaryk University</a:t>
            </a:r>
          </a:p>
        </p:txBody>
      </p:sp>
      <p:sp>
        <p:nvSpPr>
          <p:cNvPr id="5" name="Slide Number Placeholder 4">
            <a:extLst>
              <a:ext uri="{FF2B5EF4-FFF2-40B4-BE49-F238E27FC236}">
                <a16:creationId xmlns:a16="http://schemas.microsoft.com/office/drawing/2014/main" id="{DF39022D-9CCE-4F2C-9FAC-85753E6ED947}"/>
              </a:ext>
            </a:extLst>
          </p:cNvPr>
          <p:cNvSpPr>
            <a:spLocks noGrp="1"/>
          </p:cNvSpPr>
          <p:nvPr>
            <p:ph type="sldNum" sz="quarter" idx="12"/>
          </p:nvPr>
        </p:nvSpPr>
        <p:spPr/>
        <p:txBody>
          <a:bodyPr/>
          <a:lstStyle/>
          <a:p>
            <a:fld id="{AFE3D702-57F1-4CB0-B451-B14F76DC0414}" type="slidenum">
              <a:rPr lang="en-US" smtClean="0"/>
              <a:t>‹#›</a:t>
            </a:fld>
            <a:endParaRPr lang="en-US"/>
          </a:p>
        </p:txBody>
      </p:sp>
    </p:spTree>
    <p:extLst>
      <p:ext uri="{BB962C8B-B14F-4D97-AF65-F5344CB8AC3E}">
        <p14:creationId xmlns:p14="http://schemas.microsoft.com/office/powerpoint/2010/main" val="1189419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0593CE-C65C-430F-BAA7-1712F387D2E6}"/>
              </a:ext>
            </a:extLst>
          </p:cNvPr>
          <p:cNvSpPr>
            <a:spLocks noGrp="1"/>
          </p:cNvSpPr>
          <p:nvPr>
            <p:ph type="ftr" sz="quarter" idx="11"/>
          </p:nvPr>
        </p:nvSpPr>
        <p:spPr/>
        <p:txBody>
          <a:bodyPr/>
          <a:lstStyle/>
          <a:p>
            <a:r>
              <a:rPr lang="en-US"/>
              <a:t>CEITEC at Masaryk University</a:t>
            </a:r>
          </a:p>
        </p:txBody>
      </p:sp>
      <p:sp>
        <p:nvSpPr>
          <p:cNvPr id="4" name="Slide Number Placeholder 3">
            <a:extLst>
              <a:ext uri="{FF2B5EF4-FFF2-40B4-BE49-F238E27FC236}">
                <a16:creationId xmlns:a16="http://schemas.microsoft.com/office/drawing/2014/main" id="{211CD5F8-EC74-418B-94C9-EFF8FDD95B2E}"/>
              </a:ext>
            </a:extLst>
          </p:cNvPr>
          <p:cNvSpPr>
            <a:spLocks noGrp="1"/>
          </p:cNvSpPr>
          <p:nvPr>
            <p:ph type="sldNum" sz="quarter" idx="12"/>
          </p:nvPr>
        </p:nvSpPr>
        <p:spPr/>
        <p:txBody>
          <a:bodyPr/>
          <a:lstStyle/>
          <a:p>
            <a:fld id="{AFE3D702-57F1-4CB0-B451-B14F76DC0414}" type="slidenum">
              <a:rPr lang="en-US" smtClean="0"/>
              <a:t>‹#›</a:t>
            </a:fld>
            <a:endParaRPr lang="en-US"/>
          </a:p>
        </p:txBody>
      </p:sp>
    </p:spTree>
    <p:extLst>
      <p:ext uri="{BB962C8B-B14F-4D97-AF65-F5344CB8AC3E}">
        <p14:creationId xmlns:p14="http://schemas.microsoft.com/office/powerpoint/2010/main" val="3861288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M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99F17AD4-BF40-4CDC-AF09-240A8C46A2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8EB285C7-5CA1-4CCD-B525-B2018194D5AF}"/>
              </a:ext>
            </a:extLst>
          </p:cNvPr>
          <p:cNvSpPr>
            <a:spLocks noGrp="1"/>
          </p:cNvSpPr>
          <p:nvPr>
            <p:ph type="ctrTitle" hasCustomPrompt="1"/>
          </p:nvPr>
        </p:nvSpPr>
        <p:spPr>
          <a:xfrm>
            <a:off x="895149" y="3794257"/>
            <a:ext cx="7642460" cy="2624672"/>
          </a:xfrm>
        </p:spPr>
        <p:txBody>
          <a:bodyPr anchor="ctr"/>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DAD41EFE-777F-4A56-8927-46C0E64FDE07}"/>
              </a:ext>
            </a:extLst>
          </p:cNvPr>
          <p:cNvSpPr>
            <a:spLocks noGrp="1"/>
          </p:cNvSpPr>
          <p:nvPr>
            <p:ph type="subTitle" idx="1" hasCustomPrompt="1"/>
          </p:nvPr>
        </p:nvSpPr>
        <p:spPr>
          <a:xfrm>
            <a:off x="895149" y="2759384"/>
            <a:ext cx="4882564" cy="1034873"/>
          </a:xfrm>
        </p:spPr>
        <p:txBody>
          <a:bodyPr anchor="ctr"/>
          <a:lstStyle>
            <a:lvl1pPr marL="0" indent="0" algn="l">
              <a:buNone/>
              <a:defRPr sz="2400">
                <a:solidFill>
                  <a:srgbClr val="3946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Name of </a:t>
            </a:r>
            <a:r>
              <a:rPr lang="cs-CZ" dirty="0" err="1"/>
              <a:t>the</a:t>
            </a:r>
            <a:r>
              <a:rPr lang="cs-CZ" dirty="0"/>
              <a:t> </a:t>
            </a:r>
            <a:r>
              <a:rPr lang="cs-CZ" dirty="0" err="1"/>
              <a:t>presenter</a:t>
            </a:r>
            <a:r>
              <a:rPr lang="cs-CZ" dirty="0"/>
              <a:t> / </a:t>
            </a:r>
            <a:r>
              <a:rPr lang="cs-CZ" dirty="0" err="1"/>
              <a:t>Date</a:t>
            </a:r>
            <a:r>
              <a:rPr lang="cs-CZ" dirty="0"/>
              <a:t> / </a:t>
            </a:r>
            <a:r>
              <a:rPr lang="cs-CZ" dirty="0" err="1"/>
              <a:t>etc</a:t>
            </a:r>
            <a:r>
              <a:rPr lang="cs-CZ" dirty="0"/>
              <a:t>.</a:t>
            </a:r>
            <a:endParaRPr lang="en-US" dirty="0"/>
          </a:p>
        </p:txBody>
      </p:sp>
      <p:pic>
        <p:nvPicPr>
          <p:cNvPr id="5" name="Obrázek 4">
            <a:extLst>
              <a:ext uri="{FF2B5EF4-FFF2-40B4-BE49-F238E27FC236}">
                <a16:creationId xmlns:a16="http://schemas.microsoft.com/office/drawing/2014/main" id="{9E0E3403-9337-4A39-8B2D-87B1289DA3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5361" y="508644"/>
            <a:ext cx="3810330" cy="1094098"/>
          </a:xfrm>
          <a:prstGeom prst="rect">
            <a:avLst/>
          </a:prstGeom>
        </p:spPr>
      </p:pic>
      <p:pic>
        <p:nvPicPr>
          <p:cNvPr id="7" name="Obrázek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77265" y="696566"/>
            <a:ext cx="2280168" cy="649979"/>
          </a:xfrm>
          <a:prstGeom prst="rect">
            <a:avLst/>
          </a:prstGeom>
        </p:spPr>
      </p:pic>
    </p:spTree>
    <p:extLst>
      <p:ext uri="{BB962C8B-B14F-4D97-AF65-F5344CB8AC3E}">
        <p14:creationId xmlns:p14="http://schemas.microsoft.com/office/powerpoint/2010/main" val="188334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V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99F17AD4-BF40-4CDC-AF09-240A8C46A2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8EB285C7-5CA1-4CCD-B525-B2018194D5AF}"/>
              </a:ext>
            </a:extLst>
          </p:cNvPr>
          <p:cNvSpPr>
            <a:spLocks noGrp="1"/>
          </p:cNvSpPr>
          <p:nvPr>
            <p:ph type="ctrTitle" hasCustomPrompt="1"/>
          </p:nvPr>
        </p:nvSpPr>
        <p:spPr>
          <a:xfrm>
            <a:off x="895149" y="3794257"/>
            <a:ext cx="7642460" cy="2624672"/>
          </a:xfrm>
        </p:spPr>
        <p:txBody>
          <a:bodyPr anchor="ctr"/>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DAD41EFE-777F-4A56-8927-46C0E64FDE07}"/>
              </a:ext>
            </a:extLst>
          </p:cNvPr>
          <p:cNvSpPr>
            <a:spLocks noGrp="1"/>
          </p:cNvSpPr>
          <p:nvPr>
            <p:ph type="subTitle" idx="1" hasCustomPrompt="1"/>
          </p:nvPr>
        </p:nvSpPr>
        <p:spPr>
          <a:xfrm>
            <a:off x="895149" y="2759384"/>
            <a:ext cx="4882564" cy="1034873"/>
          </a:xfrm>
        </p:spPr>
        <p:txBody>
          <a:bodyPr anchor="ctr"/>
          <a:lstStyle>
            <a:lvl1pPr marL="0" indent="0" algn="l">
              <a:buNone/>
              <a:defRPr sz="2400">
                <a:solidFill>
                  <a:srgbClr val="3946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Name of </a:t>
            </a:r>
            <a:r>
              <a:rPr lang="cs-CZ" dirty="0" err="1"/>
              <a:t>the</a:t>
            </a:r>
            <a:r>
              <a:rPr lang="cs-CZ" dirty="0"/>
              <a:t> </a:t>
            </a:r>
            <a:r>
              <a:rPr lang="cs-CZ" dirty="0" err="1"/>
              <a:t>presenter</a:t>
            </a:r>
            <a:r>
              <a:rPr lang="cs-CZ" dirty="0"/>
              <a:t> / </a:t>
            </a:r>
            <a:r>
              <a:rPr lang="cs-CZ" dirty="0" err="1"/>
              <a:t>Date</a:t>
            </a:r>
            <a:r>
              <a:rPr lang="cs-CZ" dirty="0"/>
              <a:t> / </a:t>
            </a:r>
            <a:r>
              <a:rPr lang="cs-CZ" dirty="0" err="1"/>
              <a:t>etc</a:t>
            </a:r>
            <a:r>
              <a:rPr lang="cs-CZ" dirty="0"/>
              <a:t>.</a:t>
            </a:r>
            <a:endParaRPr lang="en-US" dirty="0"/>
          </a:p>
        </p:txBody>
      </p:sp>
      <p:pic>
        <p:nvPicPr>
          <p:cNvPr id="7" name="Obrázek 6">
            <a:extLst>
              <a:ext uri="{FF2B5EF4-FFF2-40B4-BE49-F238E27FC236}">
                <a16:creationId xmlns:a16="http://schemas.microsoft.com/office/drawing/2014/main" id="{FC790552-49A7-425E-93B6-614B6C390F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41146" y="634882"/>
            <a:ext cx="2453146" cy="784343"/>
          </a:xfrm>
          <a:prstGeom prst="rect">
            <a:avLst/>
          </a:prstGeom>
        </p:spPr>
      </p:pic>
      <p:pic>
        <p:nvPicPr>
          <p:cNvPr id="9" name="Obrázek 8">
            <a:extLst>
              <a:ext uri="{FF2B5EF4-FFF2-40B4-BE49-F238E27FC236}">
                <a16:creationId xmlns:a16="http://schemas.microsoft.com/office/drawing/2014/main" id="{2759ED6C-1EB3-4712-BF5C-70DCD3AAE8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5361" y="508644"/>
            <a:ext cx="3810330" cy="1094098"/>
          </a:xfrm>
          <a:prstGeom prst="rect">
            <a:avLst/>
          </a:prstGeom>
        </p:spPr>
      </p:pic>
    </p:spTree>
    <p:extLst>
      <p:ext uri="{BB962C8B-B14F-4D97-AF65-F5344CB8AC3E}">
        <p14:creationId xmlns:p14="http://schemas.microsoft.com/office/powerpoint/2010/main" val="422608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6604-08F1-4707-8B60-4EB32C7DA9C3}"/>
              </a:ext>
            </a:extLst>
          </p:cNvPr>
          <p:cNvSpPr>
            <a:spLocks noGrp="1"/>
          </p:cNvSpPr>
          <p:nvPr>
            <p:ph type="title"/>
          </p:nvPr>
        </p:nvSpPr>
        <p:spPr>
          <a:xfrm>
            <a:off x="466725" y="365126"/>
            <a:ext cx="11258550" cy="3419474"/>
          </a:xfrm>
        </p:spPr>
        <p:txBody>
          <a:bodyPr anchor="b"/>
          <a:lstStyle>
            <a:lvl1pPr algn="ct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916D9DB-552C-437D-8CD9-3FB1FDF8A845}"/>
              </a:ext>
            </a:extLst>
          </p:cNvPr>
          <p:cNvSpPr>
            <a:spLocks noGrp="1"/>
          </p:cNvSpPr>
          <p:nvPr>
            <p:ph type="body" idx="1"/>
          </p:nvPr>
        </p:nvSpPr>
        <p:spPr>
          <a:xfrm>
            <a:off x="466725" y="3975101"/>
            <a:ext cx="11258550" cy="180975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4" name="Obrázek 3">
            <a:extLst>
              <a:ext uri="{FF2B5EF4-FFF2-40B4-BE49-F238E27FC236}">
                <a16:creationId xmlns:a16="http://schemas.microsoft.com/office/drawing/2014/main" id="{C9AAEBC2-CD82-476B-9F09-93700AEF63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539" y="6423535"/>
            <a:ext cx="1661620" cy="212214"/>
          </a:xfrm>
          <a:prstGeom prst="rect">
            <a:avLst/>
          </a:prstGeom>
        </p:spPr>
      </p:pic>
    </p:spTree>
    <p:extLst>
      <p:ext uri="{BB962C8B-B14F-4D97-AF65-F5344CB8AC3E}">
        <p14:creationId xmlns:p14="http://schemas.microsoft.com/office/powerpoint/2010/main" val="50701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6319AF6D-F060-4957-9980-5C58B744B409}"/>
              </a:ext>
            </a:extLst>
          </p:cNvPr>
          <p:cNvSpPr>
            <a:spLocks noGrp="1"/>
          </p:cNvSpPr>
          <p:nvPr>
            <p:ph type="sldNum" sz="quarter" idx="11"/>
          </p:nvPr>
        </p:nvSpPr>
        <p:spPr/>
        <p:txBody>
          <a:bodyPr/>
          <a:lstStyle>
            <a:lvl1pPr>
              <a:defRPr>
                <a:solidFill>
                  <a:schemeClr val="bg1"/>
                </a:solidFill>
              </a:defRPr>
            </a:lvl1pPr>
          </a:lstStyle>
          <a:p>
            <a:fld id="{AFE3D702-57F1-4CB0-B451-B14F76DC0414}" type="slidenum">
              <a:rPr lang="en-US" smtClean="0"/>
              <a:pPr/>
              <a:t>‹#›</a:t>
            </a:fld>
            <a:endParaRPr lang="en-US" dirty="0"/>
          </a:p>
        </p:txBody>
      </p:sp>
      <p:sp>
        <p:nvSpPr>
          <p:cNvPr id="3" name="Zástupný symbol pro text 2">
            <a:extLst>
              <a:ext uri="{FF2B5EF4-FFF2-40B4-BE49-F238E27FC236}">
                <a16:creationId xmlns:a16="http://schemas.microsoft.com/office/drawing/2014/main" id="{DA5B2AE9-8589-4FDB-86BF-795C977B00CF}"/>
              </a:ext>
            </a:extLst>
          </p:cNvPr>
          <p:cNvSpPr>
            <a:spLocks noGrp="1"/>
          </p:cNvSpPr>
          <p:nvPr>
            <p:ph type="body" sz="quarter" idx="12" hasCustomPrompt="1"/>
          </p:nvPr>
        </p:nvSpPr>
        <p:spPr>
          <a:xfrm>
            <a:off x="419100" y="2752825"/>
            <a:ext cx="2911241" cy="2685875"/>
          </a:xfrm>
        </p:spPr>
        <p:txBody>
          <a:bodyPr anchor="ctr">
            <a:normAutofit/>
          </a:bodyPr>
          <a:lstStyle>
            <a:lvl1pPr marL="0" indent="0">
              <a:buNone/>
              <a:defRPr sz="2200" b="0"/>
            </a:lvl1pPr>
          </a:lstStyle>
          <a:p>
            <a:pPr lvl="0"/>
            <a:r>
              <a:rPr lang="cs-CZ" dirty="0"/>
              <a:t>Name of </a:t>
            </a:r>
            <a:r>
              <a:rPr lang="cs-CZ" dirty="0" err="1"/>
              <a:t>the</a:t>
            </a:r>
            <a:r>
              <a:rPr lang="cs-CZ" dirty="0"/>
              <a:t> </a:t>
            </a:r>
            <a:r>
              <a:rPr lang="cs-CZ" dirty="0" err="1"/>
              <a:t>presenter</a:t>
            </a:r>
            <a:r>
              <a:rPr lang="cs-CZ" dirty="0"/>
              <a:t> and </a:t>
            </a:r>
            <a:r>
              <a:rPr lang="cs-CZ" dirty="0" err="1"/>
              <a:t>contact</a:t>
            </a:r>
            <a:endParaRPr lang="cs-CZ" dirty="0"/>
          </a:p>
        </p:txBody>
      </p:sp>
      <p:pic>
        <p:nvPicPr>
          <p:cNvPr id="6" name="Obrázek 5">
            <a:extLst>
              <a:ext uri="{FF2B5EF4-FFF2-40B4-BE49-F238E27FC236}">
                <a16:creationId xmlns:a16="http://schemas.microsoft.com/office/drawing/2014/main" id="{92008874-79A5-4DE1-BCF0-36751DC0A1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1531" y="941772"/>
            <a:ext cx="705133" cy="704925"/>
          </a:xfrm>
          <a:prstGeom prst="rect">
            <a:avLst/>
          </a:prstGeom>
        </p:spPr>
      </p:pic>
      <p:pic>
        <p:nvPicPr>
          <p:cNvPr id="10" name="Obrázek 9">
            <a:extLst>
              <a:ext uri="{FF2B5EF4-FFF2-40B4-BE49-F238E27FC236}">
                <a16:creationId xmlns:a16="http://schemas.microsoft.com/office/drawing/2014/main" id="{052C0C8B-E6B3-44D0-A48A-7295275649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1526" y="3743299"/>
            <a:ext cx="654514" cy="704925"/>
          </a:xfrm>
          <a:prstGeom prst="rect">
            <a:avLst/>
          </a:prstGeom>
        </p:spPr>
      </p:pic>
      <p:pic>
        <p:nvPicPr>
          <p:cNvPr id="12" name="Obrázek 11">
            <a:extLst>
              <a:ext uri="{FF2B5EF4-FFF2-40B4-BE49-F238E27FC236}">
                <a16:creationId xmlns:a16="http://schemas.microsoft.com/office/drawing/2014/main" id="{3181E908-6745-4219-BA55-1589016E203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52440" y="3752924"/>
            <a:ext cx="823313" cy="597410"/>
          </a:xfrm>
          <a:prstGeom prst="rect">
            <a:avLst/>
          </a:prstGeom>
        </p:spPr>
      </p:pic>
      <p:pic>
        <p:nvPicPr>
          <p:cNvPr id="14" name="Obrázek 13">
            <a:extLst>
              <a:ext uri="{FF2B5EF4-FFF2-40B4-BE49-F238E27FC236}">
                <a16:creationId xmlns:a16="http://schemas.microsoft.com/office/drawing/2014/main" id="{B5586552-65C1-4EC7-9AB9-DC4F19DD0C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92185" y="5217319"/>
            <a:ext cx="470509" cy="704925"/>
          </a:xfrm>
          <a:prstGeom prst="rect">
            <a:avLst/>
          </a:prstGeom>
        </p:spPr>
      </p:pic>
      <p:pic>
        <p:nvPicPr>
          <p:cNvPr id="16" name="Obrázek 15">
            <a:extLst>
              <a:ext uri="{FF2B5EF4-FFF2-40B4-BE49-F238E27FC236}">
                <a16:creationId xmlns:a16="http://schemas.microsoft.com/office/drawing/2014/main" id="{7A7C1077-A523-46E1-8E41-85BCF30F7B3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24111" y="2501473"/>
            <a:ext cx="806659" cy="502704"/>
          </a:xfrm>
          <a:prstGeom prst="rect">
            <a:avLst/>
          </a:prstGeom>
          <a:noFill/>
          <a:ln>
            <a:noFill/>
          </a:ln>
        </p:spPr>
      </p:pic>
    </p:spTree>
    <p:extLst>
      <p:ext uri="{BB962C8B-B14F-4D97-AF65-F5344CB8AC3E}">
        <p14:creationId xmlns:p14="http://schemas.microsoft.com/office/powerpoint/2010/main" val="10107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250" fill="hold"/>
                                        <p:tgtEl>
                                          <p:spTgt spid="16"/>
                                        </p:tgtEl>
                                        <p:attrNameLst>
                                          <p:attrName>ppt_w</p:attrName>
                                        </p:attrNameLst>
                                      </p:cBhvr>
                                      <p:tavLst>
                                        <p:tav tm="0">
                                          <p:val>
                                            <p:fltVal val="0"/>
                                          </p:val>
                                        </p:tav>
                                        <p:tav tm="100000">
                                          <p:val>
                                            <p:strVal val="#ppt_w"/>
                                          </p:val>
                                        </p:tav>
                                      </p:tavLst>
                                    </p:anim>
                                    <p:anim calcmode="lin" valueType="num">
                                      <p:cBhvr>
                                        <p:cTn id="14" dur="250" fill="hold"/>
                                        <p:tgtEl>
                                          <p:spTgt spid="16"/>
                                        </p:tgtEl>
                                        <p:attrNameLst>
                                          <p:attrName>ppt_h</p:attrName>
                                        </p:attrNameLst>
                                      </p:cBhvr>
                                      <p:tavLst>
                                        <p:tav tm="0">
                                          <p:val>
                                            <p:fltVal val="0"/>
                                          </p:val>
                                        </p:tav>
                                        <p:tav tm="100000">
                                          <p:val>
                                            <p:strVal val="#ppt_h"/>
                                          </p:val>
                                        </p:tav>
                                      </p:tavLst>
                                    </p:anim>
                                    <p:animEffect transition="in" filter="fade">
                                      <p:cBhvr>
                                        <p:cTn id="15" dur="250"/>
                                        <p:tgtEl>
                                          <p:spTgt spid="1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50" fill="hold"/>
                                        <p:tgtEl>
                                          <p:spTgt spid="10"/>
                                        </p:tgtEl>
                                        <p:attrNameLst>
                                          <p:attrName>ppt_w</p:attrName>
                                        </p:attrNameLst>
                                      </p:cBhvr>
                                      <p:tavLst>
                                        <p:tav tm="0">
                                          <p:val>
                                            <p:fltVal val="0"/>
                                          </p:val>
                                        </p:tav>
                                        <p:tav tm="100000">
                                          <p:val>
                                            <p:strVal val="#ppt_w"/>
                                          </p:val>
                                        </p:tav>
                                      </p:tavLst>
                                    </p:anim>
                                    <p:anim calcmode="lin" valueType="num">
                                      <p:cBhvr>
                                        <p:cTn id="20" dur="250" fill="hold"/>
                                        <p:tgtEl>
                                          <p:spTgt spid="10"/>
                                        </p:tgtEl>
                                        <p:attrNameLst>
                                          <p:attrName>ppt_h</p:attrName>
                                        </p:attrNameLst>
                                      </p:cBhvr>
                                      <p:tavLst>
                                        <p:tav tm="0">
                                          <p:val>
                                            <p:fltVal val="0"/>
                                          </p:val>
                                        </p:tav>
                                        <p:tav tm="100000">
                                          <p:val>
                                            <p:strVal val="#ppt_h"/>
                                          </p:val>
                                        </p:tav>
                                      </p:tavLst>
                                    </p:anim>
                                    <p:animEffect transition="in" filter="fade">
                                      <p:cBhvr>
                                        <p:cTn id="21" dur="250"/>
                                        <p:tgtEl>
                                          <p:spTgt spid="10"/>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50" fill="hold"/>
                                        <p:tgtEl>
                                          <p:spTgt spid="14"/>
                                        </p:tgtEl>
                                        <p:attrNameLst>
                                          <p:attrName>ppt_w</p:attrName>
                                        </p:attrNameLst>
                                      </p:cBhvr>
                                      <p:tavLst>
                                        <p:tav tm="0">
                                          <p:val>
                                            <p:fltVal val="0"/>
                                          </p:val>
                                        </p:tav>
                                        <p:tav tm="100000">
                                          <p:val>
                                            <p:strVal val="#ppt_w"/>
                                          </p:val>
                                        </p:tav>
                                      </p:tavLst>
                                    </p:anim>
                                    <p:anim calcmode="lin" valueType="num">
                                      <p:cBhvr>
                                        <p:cTn id="26" dur="250" fill="hold"/>
                                        <p:tgtEl>
                                          <p:spTgt spid="14"/>
                                        </p:tgtEl>
                                        <p:attrNameLst>
                                          <p:attrName>ppt_h</p:attrName>
                                        </p:attrNameLst>
                                      </p:cBhvr>
                                      <p:tavLst>
                                        <p:tav tm="0">
                                          <p:val>
                                            <p:fltVal val="0"/>
                                          </p:val>
                                        </p:tav>
                                        <p:tav tm="100000">
                                          <p:val>
                                            <p:strVal val="#ppt_h"/>
                                          </p:val>
                                        </p:tav>
                                      </p:tavLst>
                                    </p:anim>
                                    <p:animEffect transition="in" filter="fade">
                                      <p:cBhvr>
                                        <p:cTn id="27" dur="250"/>
                                        <p:tgtEl>
                                          <p:spTgt spid="14"/>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50" fill="hold"/>
                                        <p:tgtEl>
                                          <p:spTgt spid="12"/>
                                        </p:tgtEl>
                                        <p:attrNameLst>
                                          <p:attrName>ppt_w</p:attrName>
                                        </p:attrNameLst>
                                      </p:cBhvr>
                                      <p:tavLst>
                                        <p:tav tm="0">
                                          <p:val>
                                            <p:fltVal val="0"/>
                                          </p:val>
                                        </p:tav>
                                        <p:tav tm="100000">
                                          <p:val>
                                            <p:strVal val="#ppt_w"/>
                                          </p:val>
                                        </p:tav>
                                      </p:tavLst>
                                    </p:anim>
                                    <p:anim calcmode="lin" valueType="num">
                                      <p:cBhvr>
                                        <p:cTn id="32" dur="250" fill="hold"/>
                                        <p:tgtEl>
                                          <p:spTgt spid="12"/>
                                        </p:tgtEl>
                                        <p:attrNameLst>
                                          <p:attrName>ppt_h</p:attrName>
                                        </p:attrNameLst>
                                      </p:cBhvr>
                                      <p:tavLst>
                                        <p:tav tm="0">
                                          <p:val>
                                            <p:fltVal val="0"/>
                                          </p:val>
                                        </p:tav>
                                        <p:tav tm="100000">
                                          <p:val>
                                            <p:strVal val="#ppt_h"/>
                                          </p:val>
                                        </p:tav>
                                      </p:tavLst>
                                    </p:anim>
                                    <p:animEffect transition="in" filter="fade">
                                      <p:cBhvr>
                                        <p:cTn id="3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01 + 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6319AF6D-F060-4957-9980-5C58B744B409}"/>
              </a:ext>
            </a:extLst>
          </p:cNvPr>
          <p:cNvSpPr>
            <a:spLocks noGrp="1"/>
          </p:cNvSpPr>
          <p:nvPr>
            <p:ph type="sldNum" sz="quarter" idx="11"/>
          </p:nvPr>
        </p:nvSpPr>
        <p:spPr/>
        <p:txBody>
          <a:bodyPr/>
          <a:lstStyle>
            <a:lvl1pPr>
              <a:defRPr>
                <a:solidFill>
                  <a:schemeClr val="bg1"/>
                </a:solidFill>
              </a:defRPr>
            </a:lvl1pPr>
          </a:lstStyle>
          <a:p>
            <a:fld id="{AFE3D702-57F1-4CB0-B451-B14F76DC0414}" type="slidenum">
              <a:rPr lang="en-US" smtClean="0"/>
              <a:pPr/>
              <a:t>‹#›</a:t>
            </a:fld>
            <a:endParaRPr lang="en-US" dirty="0"/>
          </a:p>
        </p:txBody>
      </p:sp>
      <p:pic>
        <p:nvPicPr>
          <p:cNvPr id="6" name="Obrázek 5">
            <a:extLst>
              <a:ext uri="{FF2B5EF4-FFF2-40B4-BE49-F238E27FC236}">
                <a16:creationId xmlns:a16="http://schemas.microsoft.com/office/drawing/2014/main" id="{92008874-79A5-4DE1-BCF0-36751DC0A1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1531" y="941772"/>
            <a:ext cx="705133" cy="704925"/>
          </a:xfrm>
          <a:prstGeom prst="rect">
            <a:avLst/>
          </a:prstGeom>
        </p:spPr>
      </p:pic>
      <p:pic>
        <p:nvPicPr>
          <p:cNvPr id="10" name="Obrázek 9">
            <a:extLst>
              <a:ext uri="{FF2B5EF4-FFF2-40B4-BE49-F238E27FC236}">
                <a16:creationId xmlns:a16="http://schemas.microsoft.com/office/drawing/2014/main" id="{052C0C8B-E6B3-44D0-A48A-7295275649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1526" y="3743299"/>
            <a:ext cx="654514" cy="704925"/>
          </a:xfrm>
          <a:prstGeom prst="rect">
            <a:avLst/>
          </a:prstGeom>
        </p:spPr>
      </p:pic>
      <p:pic>
        <p:nvPicPr>
          <p:cNvPr id="12" name="Obrázek 11">
            <a:extLst>
              <a:ext uri="{FF2B5EF4-FFF2-40B4-BE49-F238E27FC236}">
                <a16:creationId xmlns:a16="http://schemas.microsoft.com/office/drawing/2014/main" id="{3181E908-6745-4219-BA55-1589016E203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52440" y="3752924"/>
            <a:ext cx="823313" cy="597410"/>
          </a:xfrm>
          <a:prstGeom prst="rect">
            <a:avLst/>
          </a:prstGeom>
        </p:spPr>
      </p:pic>
      <p:pic>
        <p:nvPicPr>
          <p:cNvPr id="14" name="Obrázek 13">
            <a:extLst>
              <a:ext uri="{FF2B5EF4-FFF2-40B4-BE49-F238E27FC236}">
                <a16:creationId xmlns:a16="http://schemas.microsoft.com/office/drawing/2014/main" id="{B5586552-65C1-4EC7-9AB9-DC4F19DD0C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92185" y="5217319"/>
            <a:ext cx="470509" cy="704925"/>
          </a:xfrm>
          <a:prstGeom prst="rect">
            <a:avLst/>
          </a:prstGeom>
        </p:spPr>
      </p:pic>
      <p:pic>
        <p:nvPicPr>
          <p:cNvPr id="16" name="Obrázek 15">
            <a:extLst>
              <a:ext uri="{FF2B5EF4-FFF2-40B4-BE49-F238E27FC236}">
                <a16:creationId xmlns:a16="http://schemas.microsoft.com/office/drawing/2014/main" id="{7A7C1077-A523-46E1-8E41-85BCF30F7B3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24111" y="2501473"/>
            <a:ext cx="806659" cy="502704"/>
          </a:xfrm>
          <a:prstGeom prst="rect">
            <a:avLst/>
          </a:prstGeom>
          <a:noFill/>
          <a:ln>
            <a:noFill/>
          </a:ln>
        </p:spPr>
      </p:pic>
    </p:spTree>
    <p:extLst>
      <p:ext uri="{BB962C8B-B14F-4D97-AF65-F5344CB8AC3E}">
        <p14:creationId xmlns:p14="http://schemas.microsoft.com/office/powerpoint/2010/main" val="64412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250" fill="hold"/>
                                        <p:tgtEl>
                                          <p:spTgt spid="16"/>
                                        </p:tgtEl>
                                        <p:attrNameLst>
                                          <p:attrName>ppt_w</p:attrName>
                                        </p:attrNameLst>
                                      </p:cBhvr>
                                      <p:tavLst>
                                        <p:tav tm="0">
                                          <p:val>
                                            <p:fltVal val="0"/>
                                          </p:val>
                                        </p:tav>
                                        <p:tav tm="100000">
                                          <p:val>
                                            <p:strVal val="#ppt_w"/>
                                          </p:val>
                                        </p:tav>
                                      </p:tavLst>
                                    </p:anim>
                                    <p:anim calcmode="lin" valueType="num">
                                      <p:cBhvr>
                                        <p:cTn id="14" dur="250" fill="hold"/>
                                        <p:tgtEl>
                                          <p:spTgt spid="16"/>
                                        </p:tgtEl>
                                        <p:attrNameLst>
                                          <p:attrName>ppt_h</p:attrName>
                                        </p:attrNameLst>
                                      </p:cBhvr>
                                      <p:tavLst>
                                        <p:tav tm="0">
                                          <p:val>
                                            <p:fltVal val="0"/>
                                          </p:val>
                                        </p:tav>
                                        <p:tav tm="100000">
                                          <p:val>
                                            <p:strVal val="#ppt_h"/>
                                          </p:val>
                                        </p:tav>
                                      </p:tavLst>
                                    </p:anim>
                                    <p:animEffect transition="in" filter="fade">
                                      <p:cBhvr>
                                        <p:cTn id="15" dur="250"/>
                                        <p:tgtEl>
                                          <p:spTgt spid="1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50" fill="hold"/>
                                        <p:tgtEl>
                                          <p:spTgt spid="10"/>
                                        </p:tgtEl>
                                        <p:attrNameLst>
                                          <p:attrName>ppt_w</p:attrName>
                                        </p:attrNameLst>
                                      </p:cBhvr>
                                      <p:tavLst>
                                        <p:tav tm="0">
                                          <p:val>
                                            <p:fltVal val="0"/>
                                          </p:val>
                                        </p:tav>
                                        <p:tav tm="100000">
                                          <p:val>
                                            <p:strVal val="#ppt_w"/>
                                          </p:val>
                                        </p:tav>
                                      </p:tavLst>
                                    </p:anim>
                                    <p:anim calcmode="lin" valueType="num">
                                      <p:cBhvr>
                                        <p:cTn id="20" dur="250" fill="hold"/>
                                        <p:tgtEl>
                                          <p:spTgt spid="10"/>
                                        </p:tgtEl>
                                        <p:attrNameLst>
                                          <p:attrName>ppt_h</p:attrName>
                                        </p:attrNameLst>
                                      </p:cBhvr>
                                      <p:tavLst>
                                        <p:tav tm="0">
                                          <p:val>
                                            <p:fltVal val="0"/>
                                          </p:val>
                                        </p:tav>
                                        <p:tav tm="100000">
                                          <p:val>
                                            <p:strVal val="#ppt_h"/>
                                          </p:val>
                                        </p:tav>
                                      </p:tavLst>
                                    </p:anim>
                                    <p:animEffect transition="in" filter="fade">
                                      <p:cBhvr>
                                        <p:cTn id="21" dur="250"/>
                                        <p:tgtEl>
                                          <p:spTgt spid="10"/>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50" fill="hold"/>
                                        <p:tgtEl>
                                          <p:spTgt spid="14"/>
                                        </p:tgtEl>
                                        <p:attrNameLst>
                                          <p:attrName>ppt_w</p:attrName>
                                        </p:attrNameLst>
                                      </p:cBhvr>
                                      <p:tavLst>
                                        <p:tav tm="0">
                                          <p:val>
                                            <p:fltVal val="0"/>
                                          </p:val>
                                        </p:tav>
                                        <p:tav tm="100000">
                                          <p:val>
                                            <p:strVal val="#ppt_w"/>
                                          </p:val>
                                        </p:tav>
                                      </p:tavLst>
                                    </p:anim>
                                    <p:anim calcmode="lin" valueType="num">
                                      <p:cBhvr>
                                        <p:cTn id="26" dur="250" fill="hold"/>
                                        <p:tgtEl>
                                          <p:spTgt spid="14"/>
                                        </p:tgtEl>
                                        <p:attrNameLst>
                                          <p:attrName>ppt_h</p:attrName>
                                        </p:attrNameLst>
                                      </p:cBhvr>
                                      <p:tavLst>
                                        <p:tav tm="0">
                                          <p:val>
                                            <p:fltVal val="0"/>
                                          </p:val>
                                        </p:tav>
                                        <p:tav tm="100000">
                                          <p:val>
                                            <p:strVal val="#ppt_h"/>
                                          </p:val>
                                        </p:tav>
                                      </p:tavLst>
                                    </p:anim>
                                    <p:animEffect transition="in" filter="fade">
                                      <p:cBhvr>
                                        <p:cTn id="27" dur="250"/>
                                        <p:tgtEl>
                                          <p:spTgt spid="14"/>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50" fill="hold"/>
                                        <p:tgtEl>
                                          <p:spTgt spid="12"/>
                                        </p:tgtEl>
                                        <p:attrNameLst>
                                          <p:attrName>ppt_w</p:attrName>
                                        </p:attrNameLst>
                                      </p:cBhvr>
                                      <p:tavLst>
                                        <p:tav tm="0">
                                          <p:val>
                                            <p:fltVal val="0"/>
                                          </p:val>
                                        </p:tav>
                                        <p:tav tm="100000">
                                          <p:val>
                                            <p:strVal val="#ppt_w"/>
                                          </p:val>
                                        </p:tav>
                                      </p:tavLst>
                                    </p:anim>
                                    <p:anim calcmode="lin" valueType="num">
                                      <p:cBhvr>
                                        <p:cTn id="32" dur="250" fill="hold"/>
                                        <p:tgtEl>
                                          <p:spTgt spid="12"/>
                                        </p:tgtEl>
                                        <p:attrNameLst>
                                          <p:attrName>ppt_h</p:attrName>
                                        </p:attrNameLst>
                                      </p:cBhvr>
                                      <p:tavLst>
                                        <p:tav tm="0">
                                          <p:val>
                                            <p:fltVal val="0"/>
                                          </p:val>
                                        </p:tav>
                                        <p:tav tm="100000">
                                          <p:val>
                                            <p:strVal val="#ppt_h"/>
                                          </p:val>
                                        </p:tav>
                                      </p:tavLst>
                                    </p:anim>
                                    <p:animEffect transition="in" filter="fade">
                                      <p:cBhvr>
                                        <p:cTn id="3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6319AF6D-F060-4957-9980-5C58B744B409}"/>
              </a:ext>
            </a:extLst>
          </p:cNvPr>
          <p:cNvSpPr>
            <a:spLocks noGrp="1"/>
          </p:cNvSpPr>
          <p:nvPr>
            <p:ph type="sldNum" sz="quarter" idx="11"/>
          </p:nvPr>
        </p:nvSpPr>
        <p:spPr/>
        <p:txBody>
          <a:bodyPr/>
          <a:lstStyle>
            <a:lvl1pPr>
              <a:defRPr>
                <a:solidFill>
                  <a:schemeClr val="bg1"/>
                </a:solidFill>
              </a:defRPr>
            </a:lvl1pPr>
          </a:lstStyle>
          <a:p>
            <a:fld id="{AFE3D702-57F1-4CB0-B451-B14F76DC0414}" type="slidenum">
              <a:rPr lang="en-US" smtClean="0"/>
              <a:pPr/>
              <a:t>‹#›</a:t>
            </a:fld>
            <a:endParaRPr lang="en-US" dirty="0"/>
          </a:p>
        </p:txBody>
      </p:sp>
      <p:sp>
        <p:nvSpPr>
          <p:cNvPr id="3" name="Zástupný symbol pro text 2">
            <a:extLst>
              <a:ext uri="{FF2B5EF4-FFF2-40B4-BE49-F238E27FC236}">
                <a16:creationId xmlns:a16="http://schemas.microsoft.com/office/drawing/2014/main" id="{DA5B2AE9-8589-4FDB-86BF-795C977B00CF}"/>
              </a:ext>
            </a:extLst>
          </p:cNvPr>
          <p:cNvSpPr>
            <a:spLocks noGrp="1"/>
          </p:cNvSpPr>
          <p:nvPr>
            <p:ph type="body" sz="quarter" idx="12" hasCustomPrompt="1"/>
          </p:nvPr>
        </p:nvSpPr>
        <p:spPr>
          <a:xfrm>
            <a:off x="419100" y="2752825"/>
            <a:ext cx="2911241" cy="2685875"/>
          </a:xfrm>
        </p:spPr>
        <p:txBody>
          <a:bodyPr anchor="ctr">
            <a:normAutofit/>
          </a:bodyPr>
          <a:lstStyle>
            <a:lvl1pPr marL="0" indent="0">
              <a:buNone/>
              <a:defRPr sz="2200" b="0"/>
            </a:lvl1pPr>
          </a:lstStyle>
          <a:p>
            <a:pPr lvl="0"/>
            <a:r>
              <a:rPr lang="cs-CZ" dirty="0"/>
              <a:t>Name of </a:t>
            </a:r>
            <a:r>
              <a:rPr lang="cs-CZ" dirty="0" err="1"/>
              <a:t>the</a:t>
            </a:r>
            <a:r>
              <a:rPr lang="cs-CZ" dirty="0"/>
              <a:t> </a:t>
            </a:r>
            <a:r>
              <a:rPr lang="cs-CZ" dirty="0" err="1"/>
              <a:t>presenter</a:t>
            </a:r>
            <a:r>
              <a:rPr lang="cs-CZ" dirty="0"/>
              <a:t> and </a:t>
            </a:r>
            <a:r>
              <a:rPr lang="cs-CZ" dirty="0" err="1"/>
              <a:t>contact</a:t>
            </a:r>
            <a:endParaRPr lang="cs-CZ" dirty="0"/>
          </a:p>
        </p:txBody>
      </p:sp>
      <p:pic>
        <p:nvPicPr>
          <p:cNvPr id="6" name="Obrázek 5">
            <a:extLst>
              <a:ext uri="{FF2B5EF4-FFF2-40B4-BE49-F238E27FC236}">
                <a16:creationId xmlns:a16="http://schemas.microsoft.com/office/drawing/2014/main" id="{92008874-79A5-4DE1-BCF0-36751DC0A1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1531" y="941772"/>
            <a:ext cx="705133" cy="704925"/>
          </a:xfrm>
          <a:prstGeom prst="rect">
            <a:avLst/>
          </a:prstGeom>
        </p:spPr>
      </p:pic>
      <p:pic>
        <p:nvPicPr>
          <p:cNvPr id="10" name="Obrázek 9">
            <a:extLst>
              <a:ext uri="{FF2B5EF4-FFF2-40B4-BE49-F238E27FC236}">
                <a16:creationId xmlns:a16="http://schemas.microsoft.com/office/drawing/2014/main" id="{052C0C8B-E6B3-44D0-A48A-7295275649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1526" y="3743299"/>
            <a:ext cx="654514" cy="704925"/>
          </a:xfrm>
          <a:prstGeom prst="rect">
            <a:avLst/>
          </a:prstGeom>
        </p:spPr>
      </p:pic>
      <p:pic>
        <p:nvPicPr>
          <p:cNvPr id="12" name="Obrázek 11">
            <a:extLst>
              <a:ext uri="{FF2B5EF4-FFF2-40B4-BE49-F238E27FC236}">
                <a16:creationId xmlns:a16="http://schemas.microsoft.com/office/drawing/2014/main" id="{3181E908-6745-4219-BA55-1589016E203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52440" y="3752924"/>
            <a:ext cx="823313" cy="597410"/>
          </a:xfrm>
          <a:prstGeom prst="rect">
            <a:avLst/>
          </a:prstGeom>
        </p:spPr>
      </p:pic>
      <p:pic>
        <p:nvPicPr>
          <p:cNvPr id="14" name="Obrázek 13">
            <a:extLst>
              <a:ext uri="{FF2B5EF4-FFF2-40B4-BE49-F238E27FC236}">
                <a16:creationId xmlns:a16="http://schemas.microsoft.com/office/drawing/2014/main" id="{B5586552-65C1-4EC7-9AB9-DC4F19DD0C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92185" y="5217319"/>
            <a:ext cx="470509" cy="704925"/>
          </a:xfrm>
          <a:prstGeom prst="rect">
            <a:avLst/>
          </a:prstGeom>
        </p:spPr>
      </p:pic>
      <p:pic>
        <p:nvPicPr>
          <p:cNvPr id="16" name="Obrázek 15">
            <a:extLst>
              <a:ext uri="{FF2B5EF4-FFF2-40B4-BE49-F238E27FC236}">
                <a16:creationId xmlns:a16="http://schemas.microsoft.com/office/drawing/2014/main" id="{7A7C1077-A523-46E1-8E41-85BCF30F7B3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24111" y="2501473"/>
            <a:ext cx="806659" cy="502704"/>
          </a:xfrm>
          <a:prstGeom prst="rect">
            <a:avLst/>
          </a:prstGeom>
          <a:noFill/>
          <a:ln>
            <a:noFill/>
          </a:ln>
        </p:spPr>
      </p:pic>
    </p:spTree>
    <p:extLst>
      <p:ext uri="{BB962C8B-B14F-4D97-AF65-F5344CB8AC3E}">
        <p14:creationId xmlns:p14="http://schemas.microsoft.com/office/powerpoint/2010/main" val="338754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250" fill="hold"/>
                                        <p:tgtEl>
                                          <p:spTgt spid="16"/>
                                        </p:tgtEl>
                                        <p:attrNameLst>
                                          <p:attrName>ppt_w</p:attrName>
                                        </p:attrNameLst>
                                      </p:cBhvr>
                                      <p:tavLst>
                                        <p:tav tm="0">
                                          <p:val>
                                            <p:fltVal val="0"/>
                                          </p:val>
                                        </p:tav>
                                        <p:tav tm="100000">
                                          <p:val>
                                            <p:strVal val="#ppt_w"/>
                                          </p:val>
                                        </p:tav>
                                      </p:tavLst>
                                    </p:anim>
                                    <p:anim calcmode="lin" valueType="num">
                                      <p:cBhvr>
                                        <p:cTn id="14" dur="250" fill="hold"/>
                                        <p:tgtEl>
                                          <p:spTgt spid="16"/>
                                        </p:tgtEl>
                                        <p:attrNameLst>
                                          <p:attrName>ppt_h</p:attrName>
                                        </p:attrNameLst>
                                      </p:cBhvr>
                                      <p:tavLst>
                                        <p:tav tm="0">
                                          <p:val>
                                            <p:fltVal val="0"/>
                                          </p:val>
                                        </p:tav>
                                        <p:tav tm="100000">
                                          <p:val>
                                            <p:strVal val="#ppt_h"/>
                                          </p:val>
                                        </p:tav>
                                      </p:tavLst>
                                    </p:anim>
                                    <p:animEffect transition="in" filter="fade">
                                      <p:cBhvr>
                                        <p:cTn id="15" dur="250"/>
                                        <p:tgtEl>
                                          <p:spTgt spid="1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50" fill="hold"/>
                                        <p:tgtEl>
                                          <p:spTgt spid="10"/>
                                        </p:tgtEl>
                                        <p:attrNameLst>
                                          <p:attrName>ppt_w</p:attrName>
                                        </p:attrNameLst>
                                      </p:cBhvr>
                                      <p:tavLst>
                                        <p:tav tm="0">
                                          <p:val>
                                            <p:fltVal val="0"/>
                                          </p:val>
                                        </p:tav>
                                        <p:tav tm="100000">
                                          <p:val>
                                            <p:strVal val="#ppt_w"/>
                                          </p:val>
                                        </p:tav>
                                      </p:tavLst>
                                    </p:anim>
                                    <p:anim calcmode="lin" valueType="num">
                                      <p:cBhvr>
                                        <p:cTn id="20" dur="250" fill="hold"/>
                                        <p:tgtEl>
                                          <p:spTgt spid="10"/>
                                        </p:tgtEl>
                                        <p:attrNameLst>
                                          <p:attrName>ppt_h</p:attrName>
                                        </p:attrNameLst>
                                      </p:cBhvr>
                                      <p:tavLst>
                                        <p:tav tm="0">
                                          <p:val>
                                            <p:fltVal val="0"/>
                                          </p:val>
                                        </p:tav>
                                        <p:tav tm="100000">
                                          <p:val>
                                            <p:strVal val="#ppt_h"/>
                                          </p:val>
                                        </p:tav>
                                      </p:tavLst>
                                    </p:anim>
                                    <p:animEffect transition="in" filter="fade">
                                      <p:cBhvr>
                                        <p:cTn id="21" dur="250"/>
                                        <p:tgtEl>
                                          <p:spTgt spid="10"/>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50" fill="hold"/>
                                        <p:tgtEl>
                                          <p:spTgt spid="14"/>
                                        </p:tgtEl>
                                        <p:attrNameLst>
                                          <p:attrName>ppt_w</p:attrName>
                                        </p:attrNameLst>
                                      </p:cBhvr>
                                      <p:tavLst>
                                        <p:tav tm="0">
                                          <p:val>
                                            <p:fltVal val="0"/>
                                          </p:val>
                                        </p:tav>
                                        <p:tav tm="100000">
                                          <p:val>
                                            <p:strVal val="#ppt_w"/>
                                          </p:val>
                                        </p:tav>
                                      </p:tavLst>
                                    </p:anim>
                                    <p:anim calcmode="lin" valueType="num">
                                      <p:cBhvr>
                                        <p:cTn id="26" dur="250" fill="hold"/>
                                        <p:tgtEl>
                                          <p:spTgt spid="14"/>
                                        </p:tgtEl>
                                        <p:attrNameLst>
                                          <p:attrName>ppt_h</p:attrName>
                                        </p:attrNameLst>
                                      </p:cBhvr>
                                      <p:tavLst>
                                        <p:tav tm="0">
                                          <p:val>
                                            <p:fltVal val="0"/>
                                          </p:val>
                                        </p:tav>
                                        <p:tav tm="100000">
                                          <p:val>
                                            <p:strVal val="#ppt_h"/>
                                          </p:val>
                                        </p:tav>
                                      </p:tavLst>
                                    </p:anim>
                                    <p:animEffect transition="in" filter="fade">
                                      <p:cBhvr>
                                        <p:cTn id="27" dur="250"/>
                                        <p:tgtEl>
                                          <p:spTgt spid="14"/>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50" fill="hold"/>
                                        <p:tgtEl>
                                          <p:spTgt spid="12"/>
                                        </p:tgtEl>
                                        <p:attrNameLst>
                                          <p:attrName>ppt_w</p:attrName>
                                        </p:attrNameLst>
                                      </p:cBhvr>
                                      <p:tavLst>
                                        <p:tav tm="0">
                                          <p:val>
                                            <p:fltVal val="0"/>
                                          </p:val>
                                        </p:tav>
                                        <p:tav tm="100000">
                                          <p:val>
                                            <p:strVal val="#ppt_w"/>
                                          </p:val>
                                        </p:tav>
                                      </p:tavLst>
                                    </p:anim>
                                    <p:anim calcmode="lin" valueType="num">
                                      <p:cBhvr>
                                        <p:cTn id="32" dur="250" fill="hold"/>
                                        <p:tgtEl>
                                          <p:spTgt spid="12"/>
                                        </p:tgtEl>
                                        <p:attrNameLst>
                                          <p:attrName>ppt_h</p:attrName>
                                        </p:attrNameLst>
                                      </p:cBhvr>
                                      <p:tavLst>
                                        <p:tav tm="0">
                                          <p:val>
                                            <p:fltVal val="0"/>
                                          </p:val>
                                        </p:tav>
                                        <p:tav tm="100000">
                                          <p:val>
                                            <p:strVal val="#ppt_h"/>
                                          </p:val>
                                        </p:tav>
                                      </p:tavLst>
                                    </p:anim>
                                    <p:animEffect transition="in" filter="fade">
                                      <p:cBhvr>
                                        <p:cTn id="3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9898-7198-401D-B3BC-3FDCD0A3D4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5E3CC8-3D58-4CC9-9980-7B6494CB7D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3AE952B-CD96-4622-A77D-60AFBF8CF498}"/>
              </a:ext>
            </a:extLst>
          </p:cNvPr>
          <p:cNvSpPr>
            <a:spLocks noGrp="1"/>
          </p:cNvSpPr>
          <p:nvPr>
            <p:ph type="ftr" sz="quarter" idx="11"/>
          </p:nvPr>
        </p:nvSpPr>
        <p:spPr/>
        <p:txBody>
          <a:bodyPr/>
          <a:lstStyle/>
          <a:p>
            <a:r>
              <a:rPr lang="en-US"/>
              <a:t>CEITEC at Masaryk University</a:t>
            </a:r>
          </a:p>
        </p:txBody>
      </p:sp>
      <p:sp>
        <p:nvSpPr>
          <p:cNvPr id="6" name="Slide Number Placeholder 5">
            <a:extLst>
              <a:ext uri="{FF2B5EF4-FFF2-40B4-BE49-F238E27FC236}">
                <a16:creationId xmlns:a16="http://schemas.microsoft.com/office/drawing/2014/main" id="{A786665D-584B-488A-A8B7-BB61BBA1EBDC}"/>
              </a:ext>
            </a:extLst>
          </p:cNvPr>
          <p:cNvSpPr>
            <a:spLocks noGrp="1"/>
          </p:cNvSpPr>
          <p:nvPr>
            <p:ph type="sldNum" sz="quarter" idx="12"/>
          </p:nvPr>
        </p:nvSpPr>
        <p:spPr/>
        <p:txBody>
          <a:bodyPr/>
          <a:lstStyle/>
          <a:p>
            <a:fld id="{AFE3D702-57F1-4CB0-B451-B14F76DC0414}" type="slidenum">
              <a:rPr lang="en-US" smtClean="0"/>
              <a:t>‹#›</a:t>
            </a:fld>
            <a:endParaRPr lang="en-US"/>
          </a:p>
        </p:txBody>
      </p:sp>
    </p:spTree>
    <p:extLst>
      <p:ext uri="{BB962C8B-B14F-4D97-AF65-F5344CB8AC3E}">
        <p14:creationId xmlns:p14="http://schemas.microsoft.com/office/powerpoint/2010/main" val="107185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9CAB-B78F-4547-932E-9B52A5186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7B3D8-C8FD-4695-9AED-29B11F411C5E}"/>
              </a:ext>
            </a:extLst>
          </p:cNvPr>
          <p:cNvSpPr>
            <a:spLocks noGrp="1"/>
          </p:cNvSpPr>
          <p:nvPr>
            <p:ph sz="half" idx="1"/>
          </p:nvPr>
        </p:nvSpPr>
        <p:spPr>
          <a:xfrm>
            <a:off x="466725" y="1523999"/>
            <a:ext cx="5553075" cy="43624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0E075E-B249-44D9-B1FB-63F9B35A8927}"/>
              </a:ext>
            </a:extLst>
          </p:cNvPr>
          <p:cNvSpPr>
            <a:spLocks noGrp="1"/>
          </p:cNvSpPr>
          <p:nvPr>
            <p:ph sz="half" idx="2"/>
          </p:nvPr>
        </p:nvSpPr>
        <p:spPr>
          <a:xfrm>
            <a:off x="6172199" y="1523999"/>
            <a:ext cx="5553075" cy="43624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E401AEE-DAAA-4A1F-B4D5-C1D7F373D86A}"/>
              </a:ext>
            </a:extLst>
          </p:cNvPr>
          <p:cNvSpPr>
            <a:spLocks noGrp="1"/>
          </p:cNvSpPr>
          <p:nvPr>
            <p:ph type="ftr" sz="quarter" idx="11"/>
          </p:nvPr>
        </p:nvSpPr>
        <p:spPr/>
        <p:txBody>
          <a:bodyPr/>
          <a:lstStyle/>
          <a:p>
            <a:r>
              <a:rPr lang="en-US"/>
              <a:t>CEITEC at Masaryk University</a:t>
            </a:r>
          </a:p>
        </p:txBody>
      </p:sp>
      <p:sp>
        <p:nvSpPr>
          <p:cNvPr id="7" name="Slide Number Placeholder 6">
            <a:extLst>
              <a:ext uri="{FF2B5EF4-FFF2-40B4-BE49-F238E27FC236}">
                <a16:creationId xmlns:a16="http://schemas.microsoft.com/office/drawing/2014/main" id="{F7355FF9-EAF5-495E-B1E1-C394C4CA9885}"/>
              </a:ext>
            </a:extLst>
          </p:cNvPr>
          <p:cNvSpPr>
            <a:spLocks noGrp="1"/>
          </p:cNvSpPr>
          <p:nvPr>
            <p:ph type="sldNum" sz="quarter" idx="12"/>
          </p:nvPr>
        </p:nvSpPr>
        <p:spPr/>
        <p:txBody>
          <a:bodyPr/>
          <a:lstStyle/>
          <a:p>
            <a:fld id="{AFE3D702-57F1-4CB0-B451-B14F76DC0414}" type="slidenum">
              <a:rPr lang="en-US" smtClean="0"/>
              <a:t>‹#›</a:t>
            </a:fld>
            <a:endParaRPr lang="en-US"/>
          </a:p>
        </p:txBody>
      </p:sp>
    </p:spTree>
    <p:extLst>
      <p:ext uri="{BB962C8B-B14F-4D97-AF65-F5344CB8AC3E}">
        <p14:creationId xmlns:p14="http://schemas.microsoft.com/office/powerpoint/2010/main" val="2387726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AE2BC1-A033-4DE0-B239-698661E5059E}"/>
              </a:ext>
            </a:extLst>
          </p:cNvPr>
          <p:cNvSpPr>
            <a:spLocks noGrp="1"/>
          </p:cNvSpPr>
          <p:nvPr>
            <p:ph type="title"/>
          </p:nvPr>
        </p:nvSpPr>
        <p:spPr>
          <a:xfrm>
            <a:off x="466725" y="365126"/>
            <a:ext cx="11258550" cy="825500"/>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7D50F1-72F9-4DD3-93B1-AC1464145E8E}"/>
              </a:ext>
            </a:extLst>
          </p:cNvPr>
          <p:cNvSpPr>
            <a:spLocks noGrp="1"/>
          </p:cNvSpPr>
          <p:nvPr>
            <p:ph type="body" idx="1"/>
          </p:nvPr>
        </p:nvSpPr>
        <p:spPr>
          <a:xfrm>
            <a:off x="466725" y="1523999"/>
            <a:ext cx="11258550" cy="4362451"/>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7F2A22-6712-4C0F-85B7-FFFB9E8046CA}"/>
              </a:ext>
            </a:extLst>
          </p:cNvPr>
          <p:cNvSpPr>
            <a:spLocks noGrp="1"/>
          </p:cNvSpPr>
          <p:nvPr>
            <p:ph type="ftr" sz="quarter" idx="3"/>
          </p:nvPr>
        </p:nvSpPr>
        <p:spPr>
          <a:xfrm>
            <a:off x="3333919" y="6408258"/>
            <a:ext cx="7887356" cy="216000"/>
          </a:xfrm>
          <a:prstGeom prst="rect">
            <a:avLst/>
          </a:prstGeom>
        </p:spPr>
        <p:txBody>
          <a:bodyPr vert="horz" lIns="0" tIns="0" rIns="0" bIns="0" rtlCol="0" anchor="b" anchorCtr="0"/>
          <a:lstStyle>
            <a:lvl1pPr algn="r">
              <a:defRPr sz="1200">
                <a:solidFill>
                  <a:srgbClr val="7AC143"/>
                </a:solidFill>
              </a:defRPr>
            </a:lvl1pPr>
          </a:lstStyle>
          <a:p>
            <a:r>
              <a:rPr lang="en-US"/>
              <a:t>CEITEC at Masaryk University</a:t>
            </a:r>
            <a:endParaRPr lang="en-US" dirty="0"/>
          </a:p>
        </p:txBody>
      </p:sp>
      <p:sp>
        <p:nvSpPr>
          <p:cNvPr id="6" name="Slide Number Placeholder 5">
            <a:extLst>
              <a:ext uri="{FF2B5EF4-FFF2-40B4-BE49-F238E27FC236}">
                <a16:creationId xmlns:a16="http://schemas.microsoft.com/office/drawing/2014/main" id="{17F891C1-86C2-4C30-A8CF-AC3354D3CFB9}"/>
              </a:ext>
            </a:extLst>
          </p:cNvPr>
          <p:cNvSpPr>
            <a:spLocks noGrp="1"/>
          </p:cNvSpPr>
          <p:nvPr>
            <p:ph type="sldNum" sz="quarter" idx="4"/>
          </p:nvPr>
        </p:nvSpPr>
        <p:spPr>
          <a:xfrm>
            <a:off x="11221275" y="6408258"/>
            <a:ext cx="504000" cy="216000"/>
          </a:xfrm>
          <a:prstGeom prst="rect">
            <a:avLst/>
          </a:prstGeom>
        </p:spPr>
        <p:txBody>
          <a:bodyPr vert="horz" lIns="0" tIns="0" rIns="0" bIns="0" rtlCol="0" anchor="b" anchorCtr="0"/>
          <a:lstStyle>
            <a:lvl1pPr algn="r">
              <a:defRPr sz="1200" b="1">
                <a:solidFill>
                  <a:srgbClr val="7AC143"/>
                </a:solidFill>
              </a:defRPr>
            </a:lvl1pPr>
          </a:lstStyle>
          <a:p>
            <a:fld id="{AFE3D702-57F1-4CB0-B451-B14F76DC0414}" type="slidenum">
              <a:rPr lang="en-US" smtClean="0"/>
              <a:pPr/>
              <a:t>‹#›</a:t>
            </a:fld>
            <a:endParaRPr lang="en-US" dirty="0"/>
          </a:p>
        </p:txBody>
      </p:sp>
      <p:pic>
        <p:nvPicPr>
          <p:cNvPr id="7" name="Obrázek 6">
            <a:extLst>
              <a:ext uri="{FF2B5EF4-FFF2-40B4-BE49-F238E27FC236}">
                <a16:creationId xmlns:a16="http://schemas.microsoft.com/office/drawing/2014/main" id="{91B9B6A7-7477-4E45-A58A-5FA0ADD2624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277539" y="6423535"/>
            <a:ext cx="1661620" cy="212214"/>
          </a:xfrm>
          <a:prstGeom prst="rect">
            <a:avLst/>
          </a:prstGeom>
        </p:spPr>
      </p:pic>
    </p:spTree>
    <p:extLst>
      <p:ext uri="{BB962C8B-B14F-4D97-AF65-F5344CB8AC3E}">
        <p14:creationId xmlns:p14="http://schemas.microsoft.com/office/powerpoint/2010/main" val="2483067379"/>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0" r:id="rId3"/>
    <p:sldLayoutId id="2147483651" r:id="rId4"/>
    <p:sldLayoutId id="2147483657" r:id="rId5"/>
    <p:sldLayoutId id="2147483662" r:id="rId6"/>
    <p:sldLayoutId id="2147483661" r:id="rId7"/>
    <p:sldLayoutId id="2147483650" r:id="rId8"/>
    <p:sldLayoutId id="2147483652" r:id="rId9"/>
    <p:sldLayoutId id="2147483656" r:id="rId10"/>
    <p:sldLayoutId id="2147483654" r:id="rId11"/>
    <p:sldLayoutId id="2147483655" r:id="rId12"/>
  </p:sldLayoutIdLst>
  <p:hf hdr="0" dt="0"/>
  <p:txStyles>
    <p:titleStyle>
      <a:lvl1pPr algn="l" defTabSz="914400" rtl="0" eaLnBrk="1" latinLnBrk="0" hangingPunct="1">
        <a:lnSpc>
          <a:spcPct val="90000"/>
        </a:lnSpc>
        <a:spcBef>
          <a:spcPct val="0"/>
        </a:spcBef>
        <a:buNone/>
        <a:defRPr sz="3600" kern="1200">
          <a:solidFill>
            <a:srgbClr val="21A9C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1A9C0"/>
        </a:buClr>
        <a:buFont typeface="Arial" panose="020B0604020202020204" pitchFamily="34" charset="0"/>
        <a:buChar char="•"/>
        <a:defRPr sz="2400" kern="1200">
          <a:solidFill>
            <a:srgbClr val="39464A"/>
          </a:solidFill>
          <a:latin typeface="+mn-lt"/>
          <a:ea typeface="+mn-ea"/>
          <a:cs typeface="+mn-cs"/>
        </a:defRPr>
      </a:lvl1pPr>
      <a:lvl2pPr marL="685800" indent="-228600" algn="l" defTabSz="914400" rtl="0" eaLnBrk="1" latinLnBrk="0" hangingPunct="1">
        <a:lnSpc>
          <a:spcPct val="90000"/>
        </a:lnSpc>
        <a:spcBef>
          <a:spcPts val="500"/>
        </a:spcBef>
        <a:buClr>
          <a:srgbClr val="21A9C0"/>
        </a:buClr>
        <a:buFont typeface="Arial" panose="020B0604020202020204" pitchFamily="34" charset="0"/>
        <a:buChar char="•"/>
        <a:defRPr sz="2000" kern="1200">
          <a:solidFill>
            <a:srgbClr val="39464A"/>
          </a:solidFill>
          <a:latin typeface="+mn-lt"/>
          <a:ea typeface="+mn-ea"/>
          <a:cs typeface="+mn-cs"/>
        </a:defRPr>
      </a:lvl2pPr>
      <a:lvl3pPr marL="1143000" indent="-228600" algn="l" defTabSz="914400" rtl="0" eaLnBrk="1" latinLnBrk="0" hangingPunct="1">
        <a:lnSpc>
          <a:spcPct val="90000"/>
        </a:lnSpc>
        <a:spcBef>
          <a:spcPts val="500"/>
        </a:spcBef>
        <a:buClr>
          <a:srgbClr val="21A9C0"/>
        </a:buClr>
        <a:buFont typeface="Arial" panose="020B0604020202020204" pitchFamily="34" charset="0"/>
        <a:buChar char="•"/>
        <a:defRPr sz="1800" kern="1200">
          <a:solidFill>
            <a:srgbClr val="39464A"/>
          </a:solidFill>
          <a:latin typeface="+mn-lt"/>
          <a:ea typeface="+mn-ea"/>
          <a:cs typeface="+mn-cs"/>
        </a:defRPr>
      </a:lvl3pPr>
      <a:lvl4pPr marL="1600200" indent="-228600" algn="l" defTabSz="914400" rtl="0" eaLnBrk="1" latinLnBrk="0" hangingPunct="1">
        <a:lnSpc>
          <a:spcPct val="90000"/>
        </a:lnSpc>
        <a:spcBef>
          <a:spcPts val="500"/>
        </a:spcBef>
        <a:buClr>
          <a:srgbClr val="21A9C0"/>
        </a:buClr>
        <a:buFont typeface="Arial" panose="020B0604020202020204" pitchFamily="34" charset="0"/>
        <a:buChar char="•"/>
        <a:defRPr sz="1600" kern="1200">
          <a:solidFill>
            <a:srgbClr val="39464A"/>
          </a:solidFill>
          <a:latin typeface="+mn-lt"/>
          <a:ea typeface="+mn-ea"/>
          <a:cs typeface="+mn-cs"/>
        </a:defRPr>
      </a:lvl4pPr>
      <a:lvl5pPr marL="2057400" indent="-228600" algn="l" defTabSz="914400" rtl="0" eaLnBrk="1" latinLnBrk="0" hangingPunct="1">
        <a:lnSpc>
          <a:spcPct val="90000"/>
        </a:lnSpc>
        <a:spcBef>
          <a:spcPts val="500"/>
        </a:spcBef>
        <a:buClr>
          <a:srgbClr val="21A9C0"/>
        </a:buClr>
        <a:buFont typeface="Arial" panose="020B0604020202020204" pitchFamily="34" charset="0"/>
        <a:buChar char="•"/>
        <a:defRPr sz="1600" kern="1200">
          <a:solidFill>
            <a:srgbClr val="3946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5.jpg"/><Relationship Id="rId5" Type="http://schemas.openxmlformats.org/officeDocument/2006/relationships/image" Target="../media/image54.emf"/><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21.xml"/><Relationship Id="rId16" Type="http://schemas.openxmlformats.org/officeDocument/2006/relationships/image" Target="../media/image74.emf"/><Relationship Id="rId1" Type="http://schemas.openxmlformats.org/officeDocument/2006/relationships/slideLayout" Target="../slideLayouts/slideLayout1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78.jpg"/><Relationship Id="rId5" Type="http://schemas.openxmlformats.org/officeDocument/2006/relationships/image" Target="../media/image77.jpeg"/><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81.jpg"/><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87.jpe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hyperlink" Target="https://ls-phd.ceitec.cz/dissertation-topics/" TargetMode="External"/><Relationship Id="rId3" Type="http://schemas.openxmlformats.org/officeDocument/2006/relationships/hyperlink" Target="http://ls-phd.ceitec.cz/text/detail/128" TargetMode="External"/><Relationship Id="rId7" Type="http://schemas.openxmlformats.org/officeDocument/2006/relationships/hyperlink" Target="http://ls-phd.ceitec.cz/text/detail/154" TargetMode="External"/><Relationship Id="rId2" Type="http://schemas.openxmlformats.org/officeDocument/2006/relationships/image" Target="../media/image88.JPG"/><Relationship Id="rId1" Type="http://schemas.openxmlformats.org/officeDocument/2006/relationships/slideLayout" Target="../slideLayouts/slideLayout8.xml"/><Relationship Id="rId6" Type="http://schemas.openxmlformats.org/officeDocument/2006/relationships/hyperlink" Target="http://ls-phd.ceitec.cz/text/detail/155" TargetMode="External"/><Relationship Id="rId5" Type="http://schemas.openxmlformats.org/officeDocument/2006/relationships/hyperlink" Target="https://www.ceitec.eu/core-facilities/" TargetMode="External"/><Relationship Id="rId10" Type="http://schemas.openxmlformats.org/officeDocument/2006/relationships/hyperlink" Target="http://www.ceitec.eu/research-groups" TargetMode="External"/><Relationship Id="rId4" Type="http://schemas.openxmlformats.org/officeDocument/2006/relationships/hyperlink" Target="http://ls-phd.ceitec.cz/text/detail/141" TargetMode="External"/><Relationship Id="rId9" Type="http://schemas.openxmlformats.org/officeDocument/2006/relationships/hyperlink" Target="http://www.ls-phd.ceitec.cz/"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94.jp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mailto:eva.barnova@ceitec.muni.cz" TargetMode="External"/><Relationship Id="rId2" Type="http://schemas.openxmlformats.org/officeDocument/2006/relationships/hyperlink" Target="http://www.ceitec.eu/research-groups" TargetMode="External"/><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hyperlink" Target="https://www.ceitec.eu/core-facilities/"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hyperlink" Target="https://www.ceitec.eu/industry-cooperation/"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1.xml"/><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8.jpe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E4B30EF6-4641-45F0-9275-01C71BCFFE61}"/>
              </a:ext>
            </a:extLst>
          </p:cNvPr>
          <p:cNvSpPr>
            <a:spLocks noGrp="1" noChangeArrowheads="1"/>
          </p:cNvSpPr>
          <p:nvPr>
            <p:ph type="ctrTitle"/>
          </p:nvPr>
        </p:nvSpPr>
        <p:spPr/>
        <p:txBody>
          <a:bodyPr/>
          <a:lstStyle/>
          <a:p>
            <a:pPr eaLnBrk="1" hangingPunct="1"/>
            <a:r>
              <a:rPr lang="cs-CZ" altLang="cs-CZ" dirty="0"/>
              <a:t>CEITEC </a:t>
            </a:r>
            <a:br>
              <a:rPr lang="cs-CZ" altLang="cs-CZ" dirty="0"/>
            </a:br>
            <a:r>
              <a:rPr lang="cs-CZ" altLang="cs-CZ" dirty="0" err="1"/>
              <a:t>at</a:t>
            </a:r>
            <a:r>
              <a:rPr lang="cs-CZ" altLang="cs-CZ" dirty="0"/>
              <a:t> Masaryk University</a:t>
            </a:r>
          </a:p>
        </p:txBody>
      </p:sp>
      <p:sp>
        <p:nvSpPr>
          <p:cNvPr id="2" name="Podnadpis 1">
            <a:extLst>
              <a:ext uri="{FF2B5EF4-FFF2-40B4-BE49-F238E27FC236}">
                <a16:creationId xmlns:a16="http://schemas.microsoft.com/office/drawing/2014/main" id="{E38636A8-6216-4BCE-8A5E-6572CEFC925F}"/>
              </a:ext>
            </a:extLst>
          </p:cNvPr>
          <p:cNvSpPr>
            <a:spLocks noGrp="1"/>
          </p:cNvSpPr>
          <p:nvPr>
            <p:ph type="subTitle" idx="1"/>
          </p:nvPr>
        </p:nvSpPr>
        <p:spPr/>
        <p:txBody>
          <a:bodyPr/>
          <a:lstStyle/>
          <a:p>
            <a:endParaRPr lang="cs-CZ" dirty="0"/>
          </a:p>
        </p:txBody>
      </p:sp>
      <p:sp>
        <p:nvSpPr>
          <p:cNvPr id="3" name="Obdélník 2">
            <a:extLst>
              <a:ext uri="{FF2B5EF4-FFF2-40B4-BE49-F238E27FC236}">
                <a16:creationId xmlns:a16="http://schemas.microsoft.com/office/drawing/2014/main" id="{B1D9170C-9B46-4288-9A83-9C9E72152AC7}"/>
              </a:ext>
            </a:extLst>
          </p:cNvPr>
          <p:cNvSpPr/>
          <p:nvPr/>
        </p:nvSpPr>
        <p:spPr>
          <a:xfrm>
            <a:off x="762000" y="1066800"/>
            <a:ext cx="382524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47597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7965-FECB-4431-BEB0-69475825168C}"/>
              </a:ext>
            </a:extLst>
          </p:cNvPr>
          <p:cNvSpPr>
            <a:spLocks noGrp="1"/>
          </p:cNvSpPr>
          <p:nvPr>
            <p:ph type="title"/>
          </p:nvPr>
        </p:nvSpPr>
        <p:spPr/>
        <p:txBody>
          <a:bodyPr/>
          <a:lstStyle/>
          <a:p>
            <a:r>
              <a:rPr lang="en-US" dirty="0"/>
              <a:t>CEITEC </a:t>
            </a:r>
            <a:r>
              <a:rPr lang="cs-CZ" dirty="0"/>
              <a:t>MU H</a:t>
            </a:r>
            <a:r>
              <a:rPr lang="en-US" dirty="0" err="1"/>
              <a:t>ighlights</a:t>
            </a:r>
            <a:r>
              <a:rPr lang="cs-CZ" dirty="0"/>
              <a:t> in Detail</a:t>
            </a:r>
            <a:r>
              <a:rPr lang="en-US" dirty="0"/>
              <a:t> </a:t>
            </a:r>
            <a:r>
              <a:rPr lang="cs-CZ" dirty="0"/>
              <a:t>(2022)</a:t>
            </a:r>
            <a:endParaRPr lang="en-US" dirty="0"/>
          </a:p>
        </p:txBody>
      </p:sp>
      <p:sp>
        <p:nvSpPr>
          <p:cNvPr id="7" name="Zástupný symbol pro zápatí 6">
            <a:extLst>
              <a:ext uri="{FF2B5EF4-FFF2-40B4-BE49-F238E27FC236}">
                <a16:creationId xmlns:a16="http://schemas.microsoft.com/office/drawing/2014/main" id="{CA2CA51E-EEE6-48E9-AA7F-F2E3013C611A}"/>
              </a:ext>
            </a:extLst>
          </p:cNvPr>
          <p:cNvSpPr>
            <a:spLocks noGrp="1"/>
          </p:cNvSpPr>
          <p:nvPr>
            <p:ph type="ftr" sz="quarter" idx="11"/>
          </p:nvPr>
        </p:nvSpPr>
        <p:spPr/>
        <p:txBody>
          <a:bodyPr/>
          <a:lstStyle/>
          <a:p>
            <a:r>
              <a:rPr lang="en-US" dirty="0"/>
              <a:t>CEITEC at Masaryk University</a:t>
            </a:r>
          </a:p>
        </p:txBody>
      </p:sp>
      <p:sp>
        <p:nvSpPr>
          <p:cNvPr id="8" name="Zástupný symbol pro číslo snímku 7">
            <a:extLst>
              <a:ext uri="{FF2B5EF4-FFF2-40B4-BE49-F238E27FC236}">
                <a16:creationId xmlns:a16="http://schemas.microsoft.com/office/drawing/2014/main" id="{61E72B88-A28B-4FD8-A1F1-819BBB37DA88}"/>
              </a:ext>
            </a:extLst>
          </p:cNvPr>
          <p:cNvSpPr>
            <a:spLocks noGrp="1"/>
          </p:cNvSpPr>
          <p:nvPr>
            <p:ph type="sldNum" sz="quarter" idx="12"/>
          </p:nvPr>
        </p:nvSpPr>
        <p:spPr/>
        <p:txBody>
          <a:bodyPr/>
          <a:lstStyle/>
          <a:p>
            <a:fld id="{AFE3D702-57F1-4CB0-B451-B14F76DC0414}" type="slidenum">
              <a:rPr lang="en-US" smtClean="0"/>
              <a:t>10</a:t>
            </a:fld>
            <a:endParaRPr lang="en-US"/>
          </a:p>
        </p:txBody>
      </p:sp>
      <p:grpSp>
        <p:nvGrpSpPr>
          <p:cNvPr id="43" name="Skupina 42">
            <a:extLst>
              <a:ext uri="{FF2B5EF4-FFF2-40B4-BE49-F238E27FC236}">
                <a16:creationId xmlns:a16="http://schemas.microsoft.com/office/drawing/2014/main" id="{D3D3FF08-7976-4A58-8A82-BB23E40883F4}"/>
              </a:ext>
            </a:extLst>
          </p:cNvPr>
          <p:cNvGrpSpPr/>
          <p:nvPr/>
        </p:nvGrpSpPr>
        <p:grpSpPr>
          <a:xfrm>
            <a:off x="2045282" y="1275678"/>
            <a:ext cx="3036696" cy="5348270"/>
            <a:chOff x="5176838" y="1233682"/>
            <a:chExt cx="3036696" cy="5348270"/>
          </a:xfrm>
        </p:grpSpPr>
        <p:sp>
          <p:nvSpPr>
            <p:cNvPr id="12" name="TextBox 3">
              <a:extLst>
                <a:ext uri="{FF2B5EF4-FFF2-40B4-BE49-F238E27FC236}">
                  <a16:creationId xmlns:a16="http://schemas.microsoft.com/office/drawing/2014/main" id="{3F72E1C0-1EBB-42F7-8505-B9313212D20B}"/>
                </a:ext>
              </a:extLst>
            </p:cNvPr>
            <p:cNvSpPr txBox="1"/>
            <p:nvPr/>
          </p:nvSpPr>
          <p:spPr>
            <a:xfrm>
              <a:off x="5979400" y="4150517"/>
              <a:ext cx="1896674" cy="2431435"/>
            </a:xfrm>
            <a:prstGeom prst="rect">
              <a:avLst/>
            </a:prstGeom>
            <a:noFill/>
          </p:spPr>
          <p:txBody>
            <a:bodyPr wrap="none" rtlCol="0">
              <a:spAutoFit/>
            </a:bodyPr>
            <a:lstStyle/>
            <a:p>
              <a:pPr algn="ctr"/>
              <a:r>
                <a:rPr lang="cs-CZ" sz="8000" b="1" dirty="0">
                  <a:solidFill>
                    <a:srgbClr val="21A9C0"/>
                  </a:solidFill>
                </a:rPr>
                <a:t>261</a:t>
              </a:r>
            </a:p>
            <a:p>
              <a:pPr algn="ctr"/>
              <a:r>
                <a:rPr lang="cs-CZ" sz="2400" dirty="0" err="1">
                  <a:solidFill>
                    <a:srgbClr val="21A9C0"/>
                  </a:solidFill>
                </a:rPr>
                <a:t>Scientific</a:t>
              </a:r>
              <a:r>
                <a:rPr lang="cs-CZ" sz="2400" dirty="0">
                  <a:solidFill>
                    <a:srgbClr val="21A9C0"/>
                  </a:solidFill>
                </a:rPr>
                <a:t> </a:t>
              </a:r>
            </a:p>
            <a:p>
              <a:pPr algn="ctr"/>
              <a:r>
                <a:rPr lang="cs-CZ" sz="2400" dirty="0" err="1">
                  <a:solidFill>
                    <a:srgbClr val="21A9C0"/>
                  </a:solidFill>
                </a:rPr>
                <a:t>Employees</a:t>
              </a:r>
              <a:endParaRPr lang="cs-CZ" sz="2400" dirty="0">
                <a:solidFill>
                  <a:srgbClr val="21A9C0"/>
                </a:solidFill>
              </a:endParaRPr>
            </a:p>
            <a:p>
              <a:pPr algn="ctr"/>
              <a:r>
                <a:rPr lang="cs-CZ" sz="2400" dirty="0">
                  <a:solidFill>
                    <a:srgbClr val="21A9C0"/>
                  </a:solidFill>
                </a:rPr>
                <a:t>(FTE)</a:t>
              </a:r>
              <a:endParaRPr lang="en-US" sz="2400" dirty="0">
                <a:solidFill>
                  <a:srgbClr val="21A9C0"/>
                </a:solidFill>
              </a:endParaRPr>
            </a:p>
          </p:txBody>
        </p:sp>
        <p:grpSp>
          <p:nvGrpSpPr>
            <p:cNvPr id="40" name="Skupina 39">
              <a:extLst>
                <a:ext uri="{FF2B5EF4-FFF2-40B4-BE49-F238E27FC236}">
                  <a16:creationId xmlns:a16="http://schemas.microsoft.com/office/drawing/2014/main" id="{5CBCBA3A-93C3-43F2-8768-781B88C376DB}"/>
                </a:ext>
              </a:extLst>
            </p:cNvPr>
            <p:cNvGrpSpPr/>
            <p:nvPr/>
          </p:nvGrpSpPr>
          <p:grpSpPr>
            <a:xfrm>
              <a:off x="5176838" y="1233682"/>
              <a:ext cx="3036696" cy="3008932"/>
              <a:chOff x="5176838" y="1233682"/>
              <a:chExt cx="3036696" cy="3008932"/>
            </a:xfrm>
          </p:grpSpPr>
          <p:sp>
            <p:nvSpPr>
              <p:cNvPr id="17" name="Freeform 6">
                <a:extLst>
                  <a:ext uri="{FF2B5EF4-FFF2-40B4-BE49-F238E27FC236}">
                    <a16:creationId xmlns:a16="http://schemas.microsoft.com/office/drawing/2014/main" id="{19B318D0-60D3-4FED-9296-8434029DB7AB}"/>
                  </a:ext>
                </a:extLst>
              </p:cNvPr>
              <p:cNvSpPr>
                <a:spLocks/>
              </p:cNvSpPr>
              <p:nvPr/>
            </p:nvSpPr>
            <p:spPr bwMode="auto">
              <a:xfrm>
                <a:off x="5176838" y="2001838"/>
                <a:ext cx="1708150" cy="1479550"/>
              </a:xfrm>
              <a:custGeom>
                <a:avLst/>
                <a:gdLst>
                  <a:gd name="T0" fmla="*/ 807 w 1076"/>
                  <a:gd name="T1" fmla="*/ 932 h 932"/>
                  <a:gd name="T2" fmla="*/ 269 w 1076"/>
                  <a:gd name="T3" fmla="*/ 932 h 932"/>
                  <a:gd name="T4" fmla="*/ 0 w 1076"/>
                  <a:gd name="T5" fmla="*/ 466 h 932"/>
                  <a:gd name="T6" fmla="*/ 269 w 1076"/>
                  <a:gd name="T7" fmla="*/ 0 h 932"/>
                  <a:gd name="T8" fmla="*/ 807 w 1076"/>
                  <a:gd name="T9" fmla="*/ 0 h 932"/>
                  <a:gd name="T10" fmla="*/ 1076 w 1076"/>
                  <a:gd name="T11" fmla="*/ 466 h 932"/>
                  <a:gd name="T12" fmla="*/ 807 w 1076"/>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6" h="932">
                    <a:moveTo>
                      <a:pt x="807" y="932"/>
                    </a:moveTo>
                    <a:lnTo>
                      <a:pt x="269" y="932"/>
                    </a:lnTo>
                    <a:lnTo>
                      <a:pt x="0" y="466"/>
                    </a:lnTo>
                    <a:lnTo>
                      <a:pt x="269" y="0"/>
                    </a:lnTo>
                    <a:lnTo>
                      <a:pt x="807" y="0"/>
                    </a:lnTo>
                    <a:lnTo>
                      <a:pt x="1076" y="466"/>
                    </a:lnTo>
                    <a:lnTo>
                      <a:pt x="807"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29" name="Freeform 18">
                <a:extLst>
                  <a:ext uri="{FF2B5EF4-FFF2-40B4-BE49-F238E27FC236}">
                    <a16:creationId xmlns:a16="http://schemas.microsoft.com/office/drawing/2014/main" id="{3B1FB78C-75DD-44DC-9F9C-F41DB7EA5D75}"/>
                  </a:ext>
                </a:extLst>
              </p:cNvPr>
              <p:cNvSpPr>
                <a:spLocks/>
              </p:cNvSpPr>
              <p:nvPr/>
            </p:nvSpPr>
            <p:spPr bwMode="auto">
              <a:xfrm>
                <a:off x="5735638" y="2849563"/>
                <a:ext cx="590550" cy="265113"/>
              </a:xfrm>
              <a:custGeom>
                <a:avLst/>
                <a:gdLst>
                  <a:gd name="T0" fmla="*/ 48 w 372"/>
                  <a:gd name="T1" fmla="*/ 167 h 167"/>
                  <a:gd name="T2" fmla="*/ 0 w 372"/>
                  <a:gd name="T3" fmla="*/ 167 h 167"/>
                  <a:gd name="T4" fmla="*/ 0 w 372"/>
                  <a:gd name="T5" fmla="*/ 50 h 167"/>
                  <a:gd name="T6" fmla="*/ 130 w 372"/>
                  <a:gd name="T7" fmla="*/ 0 h 167"/>
                  <a:gd name="T8" fmla="*/ 186 w 372"/>
                  <a:gd name="T9" fmla="*/ 52 h 167"/>
                  <a:gd name="T10" fmla="*/ 242 w 372"/>
                  <a:gd name="T11" fmla="*/ 0 h 167"/>
                  <a:gd name="T12" fmla="*/ 372 w 372"/>
                  <a:gd name="T13" fmla="*/ 50 h 167"/>
                  <a:gd name="T14" fmla="*/ 372 w 372"/>
                  <a:gd name="T15" fmla="*/ 167 h 167"/>
                  <a:gd name="T16" fmla="*/ 101 w 372"/>
                  <a:gd name="T17"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67">
                    <a:moveTo>
                      <a:pt x="48" y="167"/>
                    </a:moveTo>
                    <a:lnTo>
                      <a:pt x="0" y="167"/>
                    </a:lnTo>
                    <a:lnTo>
                      <a:pt x="0" y="50"/>
                    </a:lnTo>
                    <a:lnTo>
                      <a:pt x="130" y="0"/>
                    </a:lnTo>
                    <a:lnTo>
                      <a:pt x="186" y="52"/>
                    </a:lnTo>
                    <a:lnTo>
                      <a:pt x="242" y="0"/>
                    </a:lnTo>
                    <a:lnTo>
                      <a:pt x="372" y="50"/>
                    </a:lnTo>
                    <a:lnTo>
                      <a:pt x="372" y="167"/>
                    </a:lnTo>
                    <a:lnTo>
                      <a:pt x="101" y="167"/>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0" name="Line 19">
                <a:extLst>
                  <a:ext uri="{FF2B5EF4-FFF2-40B4-BE49-F238E27FC236}">
                    <a16:creationId xmlns:a16="http://schemas.microsoft.com/office/drawing/2014/main" id="{D196AC97-F00E-4251-B430-0B3715C9F44D}"/>
                  </a:ext>
                </a:extLst>
              </p:cNvPr>
              <p:cNvSpPr>
                <a:spLocks noChangeShapeType="1"/>
              </p:cNvSpPr>
              <p:nvPr/>
            </p:nvSpPr>
            <p:spPr bwMode="auto">
              <a:xfrm flipV="1">
                <a:off x="6119813" y="2757488"/>
                <a:ext cx="0" cy="100013"/>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1" name="Line 20">
                <a:extLst>
                  <a:ext uri="{FF2B5EF4-FFF2-40B4-BE49-F238E27FC236}">
                    <a16:creationId xmlns:a16="http://schemas.microsoft.com/office/drawing/2014/main" id="{6DD7AF6D-0D87-417A-9FD7-7FFC4E3EB520}"/>
                  </a:ext>
                </a:extLst>
              </p:cNvPr>
              <p:cNvSpPr>
                <a:spLocks noChangeShapeType="1"/>
              </p:cNvSpPr>
              <p:nvPr/>
            </p:nvSpPr>
            <p:spPr bwMode="auto">
              <a:xfrm flipV="1">
                <a:off x="5942013" y="2757488"/>
                <a:ext cx="0" cy="100013"/>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2" name="Freeform 21">
                <a:extLst>
                  <a:ext uri="{FF2B5EF4-FFF2-40B4-BE49-F238E27FC236}">
                    <a16:creationId xmlns:a16="http://schemas.microsoft.com/office/drawing/2014/main" id="{41D95A6F-825A-47B5-B8A7-3198796C2DA9}"/>
                  </a:ext>
                </a:extLst>
              </p:cNvPr>
              <p:cNvSpPr>
                <a:spLocks/>
              </p:cNvSpPr>
              <p:nvPr/>
            </p:nvSpPr>
            <p:spPr bwMode="auto">
              <a:xfrm>
                <a:off x="5870575" y="2300288"/>
                <a:ext cx="320675" cy="225425"/>
              </a:xfrm>
              <a:custGeom>
                <a:avLst/>
                <a:gdLst>
                  <a:gd name="T0" fmla="*/ 173 w 202"/>
                  <a:gd name="T1" fmla="*/ 142 h 142"/>
                  <a:gd name="T2" fmla="*/ 202 w 202"/>
                  <a:gd name="T3" fmla="*/ 142 h 142"/>
                  <a:gd name="T4" fmla="*/ 202 w 202"/>
                  <a:gd name="T5" fmla="*/ 78 h 142"/>
                  <a:gd name="T6" fmla="*/ 124 w 202"/>
                  <a:gd name="T7" fmla="*/ 0 h 142"/>
                  <a:gd name="T8" fmla="*/ 78 w 202"/>
                  <a:gd name="T9" fmla="*/ 0 h 142"/>
                  <a:gd name="T10" fmla="*/ 0 w 202"/>
                  <a:gd name="T11" fmla="*/ 78 h 142"/>
                  <a:gd name="T12" fmla="*/ 0 w 202"/>
                  <a:gd name="T13" fmla="*/ 142 h 142"/>
                  <a:gd name="T14" fmla="*/ 74 w 202"/>
                  <a:gd name="T15" fmla="*/ 142 h 142"/>
                  <a:gd name="T16" fmla="*/ 124 w 202"/>
                  <a:gd name="T17" fmla="*/ 92 h 142"/>
                  <a:gd name="T18" fmla="*/ 173 w 202"/>
                  <a:gd name="T1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42">
                    <a:moveTo>
                      <a:pt x="173" y="142"/>
                    </a:moveTo>
                    <a:lnTo>
                      <a:pt x="202" y="142"/>
                    </a:lnTo>
                    <a:lnTo>
                      <a:pt x="202" y="78"/>
                    </a:lnTo>
                    <a:lnTo>
                      <a:pt x="124" y="0"/>
                    </a:lnTo>
                    <a:lnTo>
                      <a:pt x="78" y="0"/>
                    </a:lnTo>
                    <a:lnTo>
                      <a:pt x="0" y="78"/>
                    </a:lnTo>
                    <a:lnTo>
                      <a:pt x="0" y="142"/>
                    </a:lnTo>
                    <a:lnTo>
                      <a:pt x="74" y="142"/>
                    </a:lnTo>
                    <a:lnTo>
                      <a:pt x="124" y="92"/>
                    </a:lnTo>
                    <a:lnTo>
                      <a:pt x="173" y="142"/>
                    </a:lnTo>
                    <a:close/>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3" name="Freeform 22">
                <a:extLst>
                  <a:ext uri="{FF2B5EF4-FFF2-40B4-BE49-F238E27FC236}">
                    <a16:creationId xmlns:a16="http://schemas.microsoft.com/office/drawing/2014/main" id="{0B3FACAB-C79D-4AA4-8EDB-872C383BBEF2}"/>
                  </a:ext>
                </a:extLst>
              </p:cNvPr>
              <p:cNvSpPr>
                <a:spLocks/>
              </p:cNvSpPr>
              <p:nvPr/>
            </p:nvSpPr>
            <p:spPr bwMode="auto">
              <a:xfrm>
                <a:off x="5918200" y="2524126"/>
                <a:ext cx="225425" cy="280988"/>
              </a:xfrm>
              <a:custGeom>
                <a:avLst/>
                <a:gdLst>
                  <a:gd name="T0" fmla="*/ 142 w 142"/>
                  <a:gd name="T1" fmla="*/ 0 h 177"/>
                  <a:gd name="T2" fmla="*/ 142 w 142"/>
                  <a:gd name="T3" fmla="*/ 137 h 177"/>
                  <a:gd name="T4" fmla="*/ 71 w 142"/>
                  <a:gd name="T5" fmla="*/ 177 h 177"/>
                  <a:gd name="T6" fmla="*/ 0 w 142"/>
                  <a:gd name="T7" fmla="*/ 137 h 177"/>
                  <a:gd name="T8" fmla="*/ 0 w 142"/>
                  <a:gd name="T9" fmla="*/ 0 h 177"/>
                </a:gdLst>
                <a:ahLst/>
                <a:cxnLst>
                  <a:cxn ang="0">
                    <a:pos x="T0" y="T1"/>
                  </a:cxn>
                  <a:cxn ang="0">
                    <a:pos x="T2" y="T3"/>
                  </a:cxn>
                  <a:cxn ang="0">
                    <a:pos x="T4" y="T5"/>
                  </a:cxn>
                  <a:cxn ang="0">
                    <a:pos x="T6" y="T7"/>
                  </a:cxn>
                  <a:cxn ang="0">
                    <a:pos x="T8" y="T9"/>
                  </a:cxn>
                </a:cxnLst>
                <a:rect l="0" t="0" r="r" b="b"/>
                <a:pathLst>
                  <a:path w="142" h="177">
                    <a:moveTo>
                      <a:pt x="142" y="0"/>
                    </a:moveTo>
                    <a:lnTo>
                      <a:pt x="142" y="137"/>
                    </a:lnTo>
                    <a:lnTo>
                      <a:pt x="71" y="177"/>
                    </a:lnTo>
                    <a:lnTo>
                      <a:pt x="0" y="137"/>
                    </a:lnTo>
                    <a:lnTo>
                      <a:pt x="0" y="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5" name="Freeform 6">
                <a:extLst>
                  <a:ext uri="{FF2B5EF4-FFF2-40B4-BE49-F238E27FC236}">
                    <a16:creationId xmlns:a16="http://schemas.microsoft.com/office/drawing/2014/main" id="{19B318D0-60D3-4FED-9296-8434029DB7AB}"/>
                  </a:ext>
                </a:extLst>
              </p:cNvPr>
              <p:cNvSpPr>
                <a:spLocks/>
              </p:cNvSpPr>
              <p:nvPr/>
            </p:nvSpPr>
            <p:spPr bwMode="auto">
              <a:xfrm>
                <a:off x="6500780" y="1233682"/>
                <a:ext cx="1708150" cy="1479550"/>
              </a:xfrm>
              <a:custGeom>
                <a:avLst/>
                <a:gdLst>
                  <a:gd name="T0" fmla="*/ 807 w 1076"/>
                  <a:gd name="T1" fmla="*/ 932 h 932"/>
                  <a:gd name="T2" fmla="*/ 269 w 1076"/>
                  <a:gd name="T3" fmla="*/ 932 h 932"/>
                  <a:gd name="T4" fmla="*/ 0 w 1076"/>
                  <a:gd name="T5" fmla="*/ 466 h 932"/>
                  <a:gd name="T6" fmla="*/ 269 w 1076"/>
                  <a:gd name="T7" fmla="*/ 0 h 932"/>
                  <a:gd name="T8" fmla="*/ 807 w 1076"/>
                  <a:gd name="T9" fmla="*/ 0 h 932"/>
                  <a:gd name="T10" fmla="*/ 1076 w 1076"/>
                  <a:gd name="T11" fmla="*/ 466 h 932"/>
                  <a:gd name="T12" fmla="*/ 807 w 1076"/>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6" h="932">
                    <a:moveTo>
                      <a:pt x="807" y="932"/>
                    </a:moveTo>
                    <a:lnTo>
                      <a:pt x="269" y="932"/>
                    </a:lnTo>
                    <a:lnTo>
                      <a:pt x="0" y="466"/>
                    </a:lnTo>
                    <a:lnTo>
                      <a:pt x="269" y="0"/>
                    </a:lnTo>
                    <a:lnTo>
                      <a:pt x="807" y="0"/>
                    </a:lnTo>
                    <a:lnTo>
                      <a:pt x="1076" y="466"/>
                    </a:lnTo>
                    <a:lnTo>
                      <a:pt x="807"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47" name="Freeform 6">
                <a:extLst>
                  <a:ext uri="{FF2B5EF4-FFF2-40B4-BE49-F238E27FC236}">
                    <a16:creationId xmlns:a16="http://schemas.microsoft.com/office/drawing/2014/main" id="{19B318D0-60D3-4FED-9296-8434029DB7AB}"/>
                  </a:ext>
                </a:extLst>
              </p:cNvPr>
              <p:cNvSpPr>
                <a:spLocks/>
              </p:cNvSpPr>
              <p:nvPr/>
            </p:nvSpPr>
            <p:spPr bwMode="auto">
              <a:xfrm>
                <a:off x="6505384" y="2763064"/>
                <a:ext cx="1708150" cy="1479550"/>
              </a:xfrm>
              <a:custGeom>
                <a:avLst/>
                <a:gdLst>
                  <a:gd name="T0" fmla="*/ 807 w 1076"/>
                  <a:gd name="T1" fmla="*/ 932 h 932"/>
                  <a:gd name="T2" fmla="*/ 269 w 1076"/>
                  <a:gd name="T3" fmla="*/ 932 h 932"/>
                  <a:gd name="T4" fmla="*/ 0 w 1076"/>
                  <a:gd name="T5" fmla="*/ 466 h 932"/>
                  <a:gd name="T6" fmla="*/ 269 w 1076"/>
                  <a:gd name="T7" fmla="*/ 0 h 932"/>
                  <a:gd name="T8" fmla="*/ 807 w 1076"/>
                  <a:gd name="T9" fmla="*/ 0 h 932"/>
                  <a:gd name="T10" fmla="*/ 1076 w 1076"/>
                  <a:gd name="T11" fmla="*/ 466 h 932"/>
                  <a:gd name="T12" fmla="*/ 807 w 1076"/>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6" h="932">
                    <a:moveTo>
                      <a:pt x="807" y="932"/>
                    </a:moveTo>
                    <a:lnTo>
                      <a:pt x="269" y="932"/>
                    </a:lnTo>
                    <a:lnTo>
                      <a:pt x="0" y="466"/>
                    </a:lnTo>
                    <a:lnTo>
                      <a:pt x="269" y="0"/>
                    </a:lnTo>
                    <a:lnTo>
                      <a:pt x="807" y="0"/>
                    </a:lnTo>
                    <a:lnTo>
                      <a:pt x="1076" y="466"/>
                    </a:lnTo>
                    <a:lnTo>
                      <a:pt x="807"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grpSp>
      </p:grpSp>
      <p:sp>
        <p:nvSpPr>
          <p:cNvPr id="3" name="TextovéPole 2"/>
          <p:cNvSpPr txBox="1"/>
          <p:nvPr/>
        </p:nvSpPr>
        <p:spPr>
          <a:xfrm>
            <a:off x="3321599" y="1451364"/>
            <a:ext cx="1725998" cy="1123384"/>
          </a:xfrm>
          <a:prstGeom prst="rect">
            <a:avLst/>
          </a:prstGeom>
          <a:noFill/>
        </p:spPr>
        <p:txBody>
          <a:bodyPr wrap="square" rtlCol="0">
            <a:spAutoFit/>
          </a:bodyPr>
          <a:lstStyle/>
          <a:p>
            <a:pPr algn="ctr"/>
            <a:r>
              <a:rPr lang="cs-CZ" sz="3500" dirty="0">
                <a:solidFill>
                  <a:schemeClr val="bg1"/>
                </a:solidFill>
              </a:rPr>
              <a:t>48 % </a:t>
            </a:r>
          </a:p>
          <a:p>
            <a:pPr algn="ctr"/>
            <a:r>
              <a:rPr lang="cs-CZ" sz="1600" dirty="0" err="1">
                <a:solidFill>
                  <a:schemeClr val="bg1"/>
                </a:solidFill>
              </a:rPr>
              <a:t>Women</a:t>
            </a:r>
            <a:r>
              <a:rPr lang="cs-CZ" sz="1600" dirty="0">
                <a:solidFill>
                  <a:schemeClr val="bg1"/>
                </a:solidFill>
              </a:rPr>
              <a:t> </a:t>
            </a:r>
          </a:p>
          <a:p>
            <a:pPr algn="ctr"/>
            <a:r>
              <a:rPr lang="cs-CZ" sz="1600" dirty="0">
                <a:solidFill>
                  <a:schemeClr val="bg1"/>
                </a:solidFill>
              </a:rPr>
              <a:t>(FTE) </a:t>
            </a:r>
          </a:p>
        </p:txBody>
      </p:sp>
      <p:sp>
        <p:nvSpPr>
          <p:cNvPr id="5" name="TextovéPole 4"/>
          <p:cNvSpPr txBox="1"/>
          <p:nvPr/>
        </p:nvSpPr>
        <p:spPr>
          <a:xfrm>
            <a:off x="3168222" y="2747303"/>
            <a:ext cx="2110154" cy="1523494"/>
          </a:xfrm>
          <a:prstGeom prst="rect">
            <a:avLst/>
          </a:prstGeom>
          <a:noFill/>
        </p:spPr>
        <p:txBody>
          <a:bodyPr wrap="square" rtlCol="0">
            <a:spAutoFit/>
          </a:bodyPr>
          <a:lstStyle/>
          <a:p>
            <a:pPr algn="ctr"/>
            <a:r>
              <a:rPr lang="cs-CZ" sz="3500" dirty="0">
                <a:solidFill>
                  <a:schemeClr val="bg1"/>
                </a:solidFill>
              </a:rPr>
              <a:t>42 %</a:t>
            </a:r>
            <a:r>
              <a:rPr lang="cs-CZ" sz="4500" dirty="0">
                <a:solidFill>
                  <a:schemeClr val="bg1"/>
                </a:solidFill>
              </a:rPr>
              <a:t> </a:t>
            </a:r>
          </a:p>
          <a:p>
            <a:pPr algn="ctr"/>
            <a:r>
              <a:rPr lang="cs-CZ" sz="1600" dirty="0">
                <a:solidFill>
                  <a:schemeClr val="bg1"/>
                </a:solidFill>
              </a:rPr>
              <a:t>International </a:t>
            </a:r>
          </a:p>
          <a:p>
            <a:pPr algn="ctr"/>
            <a:r>
              <a:rPr lang="cs-CZ" sz="1600" dirty="0" err="1">
                <a:solidFill>
                  <a:schemeClr val="bg1"/>
                </a:solidFill>
              </a:rPr>
              <a:t>Researchers</a:t>
            </a:r>
            <a:endParaRPr lang="cs-CZ" sz="1600" dirty="0">
              <a:solidFill>
                <a:schemeClr val="bg1"/>
              </a:solidFill>
            </a:endParaRPr>
          </a:p>
          <a:p>
            <a:pPr algn="ctr"/>
            <a:r>
              <a:rPr lang="cs-CZ" sz="1600" dirty="0">
                <a:solidFill>
                  <a:schemeClr val="bg1"/>
                </a:solidFill>
              </a:rPr>
              <a:t>(FTE)</a:t>
            </a:r>
          </a:p>
        </p:txBody>
      </p:sp>
      <p:grpSp>
        <p:nvGrpSpPr>
          <p:cNvPr id="48" name="Skupina 47">
            <a:extLst>
              <a:ext uri="{FF2B5EF4-FFF2-40B4-BE49-F238E27FC236}">
                <a16:creationId xmlns:a16="http://schemas.microsoft.com/office/drawing/2014/main" id="{D3D3FF08-7976-4A58-8A82-BB23E40883F4}"/>
              </a:ext>
            </a:extLst>
          </p:cNvPr>
          <p:cNvGrpSpPr/>
          <p:nvPr/>
        </p:nvGrpSpPr>
        <p:grpSpPr>
          <a:xfrm>
            <a:off x="6679226" y="2044161"/>
            <a:ext cx="3463924" cy="4324369"/>
            <a:chOff x="5176838" y="2001838"/>
            <a:chExt cx="3463924" cy="4324369"/>
          </a:xfrm>
        </p:grpSpPr>
        <p:sp>
          <p:nvSpPr>
            <p:cNvPr id="49" name="TextBox 3">
              <a:extLst>
                <a:ext uri="{FF2B5EF4-FFF2-40B4-BE49-F238E27FC236}">
                  <a16:creationId xmlns:a16="http://schemas.microsoft.com/office/drawing/2014/main" id="{3F72E1C0-1EBB-42F7-8505-B9313212D20B}"/>
                </a:ext>
              </a:extLst>
            </p:cNvPr>
            <p:cNvSpPr txBox="1"/>
            <p:nvPr/>
          </p:nvSpPr>
          <p:spPr>
            <a:xfrm>
              <a:off x="6191249" y="4264104"/>
              <a:ext cx="1896674" cy="2062103"/>
            </a:xfrm>
            <a:prstGeom prst="rect">
              <a:avLst/>
            </a:prstGeom>
            <a:noFill/>
          </p:spPr>
          <p:txBody>
            <a:bodyPr wrap="none" rtlCol="0">
              <a:spAutoFit/>
            </a:bodyPr>
            <a:lstStyle/>
            <a:p>
              <a:pPr algn="ctr"/>
              <a:r>
                <a:rPr lang="cs-CZ" sz="8000" b="1" dirty="0">
                  <a:solidFill>
                    <a:srgbClr val="21A9C0"/>
                  </a:solidFill>
                </a:rPr>
                <a:t>212</a:t>
              </a:r>
            </a:p>
            <a:p>
              <a:pPr algn="ctr"/>
              <a:r>
                <a:rPr lang="cs-CZ" sz="2400" dirty="0">
                  <a:solidFill>
                    <a:srgbClr val="21A9C0"/>
                  </a:solidFill>
                </a:rPr>
                <a:t>PhD</a:t>
              </a:r>
            </a:p>
            <a:p>
              <a:pPr algn="ctr"/>
              <a:r>
                <a:rPr lang="cs-CZ" sz="2400" dirty="0" err="1">
                  <a:solidFill>
                    <a:srgbClr val="21A9C0"/>
                  </a:solidFill>
                </a:rPr>
                <a:t>Candidates</a:t>
              </a:r>
              <a:endParaRPr lang="en-US" sz="2400" dirty="0">
                <a:solidFill>
                  <a:srgbClr val="21A9C0"/>
                </a:solidFill>
              </a:endParaRPr>
            </a:p>
          </p:txBody>
        </p:sp>
        <p:grpSp>
          <p:nvGrpSpPr>
            <p:cNvPr id="50" name="Skupina 49">
              <a:extLst>
                <a:ext uri="{FF2B5EF4-FFF2-40B4-BE49-F238E27FC236}">
                  <a16:creationId xmlns:a16="http://schemas.microsoft.com/office/drawing/2014/main" id="{5CBCBA3A-93C3-43F2-8768-781B88C376DB}"/>
                </a:ext>
              </a:extLst>
            </p:cNvPr>
            <p:cNvGrpSpPr/>
            <p:nvPr/>
          </p:nvGrpSpPr>
          <p:grpSpPr>
            <a:xfrm>
              <a:off x="5176838" y="2001838"/>
              <a:ext cx="3463924" cy="1479550"/>
              <a:chOff x="5176838" y="2001838"/>
              <a:chExt cx="3463924" cy="1479550"/>
            </a:xfrm>
          </p:grpSpPr>
          <p:sp>
            <p:nvSpPr>
              <p:cNvPr id="51" name="Freeform 6">
                <a:extLst>
                  <a:ext uri="{FF2B5EF4-FFF2-40B4-BE49-F238E27FC236}">
                    <a16:creationId xmlns:a16="http://schemas.microsoft.com/office/drawing/2014/main" id="{19B318D0-60D3-4FED-9296-8434029DB7AB}"/>
                  </a:ext>
                </a:extLst>
              </p:cNvPr>
              <p:cNvSpPr>
                <a:spLocks/>
              </p:cNvSpPr>
              <p:nvPr/>
            </p:nvSpPr>
            <p:spPr bwMode="auto">
              <a:xfrm>
                <a:off x="5176838" y="2001838"/>
                <a:ext cx="1708150" cy="1479550"/>
              </a:xfrm>
              <a:custGeom>
                <a:avLst/>
                <a:gdLst>
                  <a:gd name="T0" fmla="*/ 807 w 1076"/>
                  <a:gd name="T1" fmla="*/ 932 h 932"/>
                  <a:gd name="T2" fmla="*/ 269 w 1076"/>
                  <a:gd name="T3" fmla="*/ 932 h 932"/>
                  <a:gd name="T4" fmla="*/ 0 w 1076"/>
                  <a:gd name="T5" fmla="*/ 466 h 932"/>
                  <a:gd name="T6" fmla="*/ 269 w 1076"/>
                  <a:gd name="T7" fmla="*/ 0 h 932"/>
                  <a:gd name="T8" fmla="*/ 807 w 1076"/>
                  <a:gd name="T9" fmla="*/ 0 h 932"/>
                  <a:gd name="T10" fmla="*/ 1076 w 1076"/>
                  <a:gd name="T11" fmla="*/ 466 h 932"/>
                  <a:gd name="T12" fmla="*/ 807 w 1076"/>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6" h="932">
                    <a:moveTo>
                      <a:pt x="807" y="932"/>
                    </a:moveTo>
                    <a:lnTo>
                      <a:pt x="269" y="932"/>
                    </a:lnTo>
                    <a:lnTo>
                      <a:pt x="0" y="466"/>
                    </a:lnTo>
                    <a:lnTo>
                      <a:pt x="269" y="0"/>
                    </a:lnTo>
                    <a:lnTo>
                      <a:pt x="807" y="0"/>
                    </a:lnTo>
                    <a:lnTo>
                      <a:pt x="1076" y="466"/>
                    </a:lnTo>
                    <a:lnTo>
                      <a:pt x="807"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52" name="Freeform 18">
                <a:extLst>
                  <a:ext uri="{FF2B5EF4-FFF2-40B4-BE49-F238E27FC236}">
                    <a16:creationId xmlns:a16="http://schemas.microsoft.com/office/drawing/2014/main" id="{3B1FB78C-75DD-44DC-9F9C-F41DB7EA5D75}"/>
                  </a:ext>
                </a:extLst>
              </p:cNvPr>
              <p:cNvSpPr>
                <a:spLocks/>
              </p:cNvSpPr>
              <p:nvPr/>
            </p:nvSpPr>
            <p:spPr bwMode="auto">
              <a:xfrm>
                <a:off x="5735638" y="2849563"/>
                <a:ext cx="590550" cy="265113"/>
              </a:xfrm>
              <a:custGeom>
                <a:avLst/>
                <a:gdLst>
                  <a:gd name="T0" fmla="*/ 48 w 372"/>
                  <a:gd name="T1" fmla="*/ 167 h 167"/>
                  <a:gd name="T2" fmla="*/ 0 w 372"/>
                  <a:gd name="T3" fmla="*/ 167 h 167"/>
                  <a:gd name="T4" fmla="*/ 0 w 372"/>
                  <a:gd name="T5" fmla="*/ 50 h 167"/>
                  <a:gd name="T6" fmla="*/ 130 w 372"/>
                  <a:gd name="T7" fmla="*/ 0 h 167"/>
                  <a:gd name="T8" fmla="*/ 186 w 372"/>
                  <a:gd name="T9" fmla="*/ 52 h 167"/>
                  <a:gd name="T10" fmla="*/ 242 w 372"/>
                  <a:gd name="T11" fmla="*/ 0 h 167"/>
                  <a:gd name="T12" fmla="*/ 372 w 372"/>
                  <a:gd name="T13" fmla="*/ 50 h 167"/>
                  <a:gd name="T14" fmla="*/ 372 w 372"/>
                  <a:gd name="T15" fmla="*/ 167 h 167"/>
                  <a:gd name="T16" fmla="*/ 101 w 372"/>
                  <a:gd name="T17"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67">
                    <a:moveTo>
                      <a:pt x="48" y="167"/>
                    </a:moveTo>
                    <a:lnTo>
                      <a:pt x="0" y="167"/>
                    </a:lnTo>
                    <a:lnTo>
                      <a:pt x="0" y="50"/>
                    </a:lnTo>
                    <a:lnTo>
                      <a:pt x="130" y="0"/>
                    </a:lnTo>
                    <a:lnTo>
                      <a:pt x="186" y="52"/>
                    </a:lnTo>
                    <a:lnTo>
                      <a:pt x="242" y="0"/>
                    </a:lnTo>
                    <a:lnTo>
                      <a:pt x="372" y="50"/>
                    </a:lnTo>
                    <a:lnTo>
                      <a:pt x="372" y="167"/>
                    </a:lnTo>
                    <a:lnTo>
                      <a:pt x="101" y="167"/>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3" name="Line 19">
                <a:extLst>
                  <a:ext uri="{FF2B5EF4-FFF2-40B4-BE49-F238E27FC236}">
                    <a16:creationId xmlns:a16="http://schemas.microsoft.com/office/drawing/2014/main" id="{D196AC97-F00E-4251-B430-0B3715C9F44D}"/>
                  </a:ext>
                </a:extLst>
              </p:cNvPr>
              <p:cNvSpPr>
                <a:spLocks noChangeShapeType="1"/>
              </p:cNvSpPr>
              <p:nvPr/>
            </p:nvSpPr>
            <p:spPr bwMode="auto">
              <a:xfrm flipV="1">
                <a:off x="6119813" y="2757488"/>
                <a:ext cx="0" cy="100013"/>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4" name="Line 20">
                <a:extLst>
                  <a:ext uri="{FF2B5EF4-FFF2-40B4-BE49-F238E27FC236}">
                    <a16:creationId xmlns:a16="http://schemas.microsoft.com/office/drawing/2014/main" id="{6DD7AF6D-0D87-417A-9FD7-7FFC4E3EB520}"/>
                  </a:ext>
                </a:extLst>
              </p:cNvPr>
              <p:cNvSpPr>
                <a:spLocks noChangeShapeType="1"/>
              </p:cNvSpPr>
              <p:nvPr/>
            </p:nvSpPr>
            <p:spPr bwMode="auto">
              <a:xfrm flipV="1">
                <a:off x="5942013" y="2757488"/>
                <a:ext cx="0" cy="100013"/>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5" name="Freeform 21">
                <a:extLst>
                  <a:ext uri="{FF2B5EF4-FFF2-40B4-BE49-F238E27FC236}">
                    <a16:creationId xmlns:a16="http://schemas.microsoft.com/office/drawing/2014/main" id="{41D95A6F-825A-47B5-B8A7-3198796C2DA9}"/>
                  </a:ext>
                </a:extLst>
              </p:cNvPr>
              <p:cNvSpPr>
                <a:spLocks/>
              </p:cNvSpPr>
              <p:nvPr/>
            </p:nvSpPr>
            <p:spPr bwMode="auto">
              <a:xfrm>
                <a:off x="5870575" y="2300288"/>
                <a:ext cx="320675" cy="225425"/>
              </a:xfrm>
              <a:custGeom>
                <a:avLst/>
                <a:gdLst>
                  <a:gd name="T0" fmla="*/ 173 w 202"/>
                  <a:gd name="T1" fmla="*/ 142 h 142"/>
                  <a:gd name="T2" fmla="*/ 202 w 202"/>
                  <a:gd name="T3" fmla="*/ 142 h 142"/>
                  <a:gd name="T4" fmla="*/ 202 w 202"/>
                  <a:gd name="T5" fmla="*/ 78 h 142"/>
                  <a:gd name="T6" fmla="*/ 124 w 202"/>
                  <a:gd name="T7" fmla="*/ 0 h 142"/>
                  <a:gd name="T8" fmla="*/ 78 w 202"/>
                  <a:gd name="T9" fmla="*/ 0 h 142"/>
                  <a:gd name="T10" fmla="*/ 0 w 202"/>
                  <a:gd name="T11" fmla="*/ 78 h 142"/>
                  <a:gd name="T12" fmla="*/ 0 w 202"/>
                  <a:gd name="T13" fmla="*/ 142 h 142"/>
                  <a:gd name="T14" fmla="*/ 74 w 202"/>
                  <a:gd name="T15" fmla="*/ 142 h 142"/>
                  <a:gd name="T16" fmla="*/ 124 w 202"/>
                  <a:gd name="T17" fmla="*/ 92 h 142"/>
                  <a:gd name="T18" fmla="*/ 173 w 202"/>
                  <a:gd name="T1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42">
                    <a:moveTo>
                      <a:pt x="173" y="142"/>
                    </a:moveTo>
                    <a:lnTo>
                      <a:pt x="202" y="142"/>
                    </a:lnTo>
                    <a:lnTo>
                      <a:pt x="202" y="78"/>
                    </a:lnTo>
                    <a:lnTo>
                      <a:pt x="124" y="0"/>
                    </a:lnTo>
                    <a:lnTo>
                      <a:pt x="78" y="0"/>
                    </a:lnTo>
                    <a:lnTo>
                      <a:pt x="0" y="78"/>
                    </a:lnTo>
                    <a:lnTo>
                      <a:pt x="0" y="142"/>
                    </a:lnTo>
                    <a:lnTo>
                      <a:pt x="74" y="142"/>
                    </a:lnTo>
                    <a:lnTo>
                      <a:pt x="124" y="92"/>
                    </a:lnTo>
                    <a:lnTo>
                      <a:pt x="173" y="142"/>
                    </a:lnTo>
                    <a:close/>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6" name="Freeform 22">
                <a:extLst>
                  <a:ext uri="{FF2B5EF4-FFF2-40B4-BE49-F238E27FC236}">
                    <a16:creationId xmlns:a16="http://schemas.microsoft.com/office/drawing/2014/main" id="{0B3FACAB-C79D-4AA4-8EDB-872C383BBEF2}"/>
                  </a:ext>
                </a:extLst>
              </p:cNvPr>
              <p:cNvSpPr>
                <a:spLocks/>
              </p:cNvSpPr>
              <p:nvPr/>
            </p:nvSpPr>
            <p:spPr bwMode="auto">
              <a:xfrm>
                <a:off x="5918200" y="2524126"/>
                <a:ext cx="225425" cy="280988"/>
              </a:xfrm>
              <a:custGeom>
                <a:avLst/>
                <a:gdLst>
                  <a:gd name="T0" fmla="*/ 142 w 142"/>
                  <a:gd name="T1" fmla="*/ 0 h 177"/>
                  <a:gd name="T2" fmla="*/ 142 w 142"/>
                  <a:gd name="T3" fmla="*/ 137 h 177"/>
                  <a:gd name="T4" fmla="*/ 71 w 142"/>
                  <a:gd name="T5" fmla="*/ 177 h 177"/>
                  <a:gd name="T6" fmla="*/ 0 w 142"/>
                  <a:gd name="T7" fmla="*/ 137 h 177"/>
                  <a:gd name="T8" fmla="*/ 0 w 142"/>
                  <a:gd name="T9" fmla="*/ 0 h 177"/>
                </a:gdLst>
                <a:ahLst/>
                <a:cxnLst>
                  <a:cxn ang="0">
                    <a:pos x="T0" y="T1"/>
                  </a:cxn>
                  <a:cxn ang="0">
                    <a:pos x="T2" y="T3"/>
                  </a:cxn>
                  <a:cxn ang="0">
                    <a:pos x="T4" y="T5"/>
                  </a:cxn>
                  <a:cxn ang="0">
                    <a:pos x="T6" y="T7"/>
                  </a:cxn>
                  <a:cxn ang="0">
                    <a:pos x="T8" y="T9"/>
                  </a:cxn>
                </a:cxnLst>
                <a:rect l="0" t="0" r="r" b="b"/>
                <a:pathLst>
                  <a:path w="142" h="177">
                    <a:moveTo>
                      <a:pt x="142" y="0"/>
                    </a:moveTo>
                    <a:lnTo>
                      <a:pt x="142" y="137"/>
                    </a:lnTo>
                    <a:lnTo>
                      <a:pt x="71" y="177"/>
                    </a:lnTo>
                    <a:lnTo>
                      <a:pt x="0" y="137"/>
                    </a:lnTo>
                    <a:lnTo>
                      <a:pt x="0" y="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7" name="Freeform 6">
                <a:extLst>
                  <a:ext uri="{FF2B5EF4-FFF2-40B4-BE49-F238E27FC236}">
                    <a16:creationId xmlns:a16="http://schemas.microsoft.com/office/drawing/2014/main" id="{19B318D0-60D3-4FED-9296-8434029DB7AB}"/>
                  </a:ext>
                </a:extLst>
              </p:cNvPr>
              <p:cNvSpPr>
                <a:spLocks/>
              </p:cNvSpPr>
              <p:nvPr/>
            </p:nvSpPr>
            <p:spPr bwMode="auto">
              <a:xfrm>
                <a:off x="6932612" y="2001838"/>
                <a:ext cx="1708150" cy="1479550"/>
              </a:xfrm>
              <a:custGeom>
                <a:avLst/>
                <a:gdLst>
                  <a:gd name="T0" fmla="*/ 807 w 1076"/>
                  <a:gd name="T1" fmla="*/ 932 h 932"/>
                  <a:gd name="T2" fmla="*/ 269 w 1076"/>
                  <a:gd name="T3" fmla="*/ 932 h 932"/>
                  <a:gd name="T4" fmla="*/ 0 w 1076"/>
                  <a:gd name="T5" fmla="*/ 466 h 932"/>
                  <a:gd name="T6" fmla="*/ 269 w 1076"/>
                  <a:gd name="T7" fmla="*/ 0 h 932"/>
                  <a:gd name="T8" fmla="*/ 807 w 1076"/>
                  <a:gd name="T9" fmla="*/ 0 h 932"/>
                  <a:gd name="T10" fmla="*/ 1076 w 1076"/>
                  <a:gd name="T11" fmla="*/ 466 h 932"/>
                  <a:gd name="T12" fmla="*/ 807 w 1076"/>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6" h="932">
                    <a:moveTo>
                      <a:pt x="807" y="932"/>
                    </a:moveTo>
                    <a:lnTo>
                      <a:pt x="269" y="932"/>
                    </a:lnTo>
                    <a:lnTo>
                      <a:pt x="0" y="466"/>
                    </a:lnTo>
                    <a:lnTo>
                      <a:pt x="269" y="0"/>
                    </a:lnTo>
                    <a:lnTo>
                      <a:pt x="807" y="0"/>
                    </a:lnTo>
                    <a:lnTo>
                      <a:pt x="1076" y="466"/>
                    </a:lnTo>
                    <a:lnTo>
                      <a:pt x="807"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grpSp>
      </p:grpSp>
      <p:sp>
        <p:nvSpPr>
          <p:cNvPr id="6" name="TextovéPole 5"/>
          <p:cNvSpPr txBox="1"/>
          <p:nvPr/>
        </p:nvSpPr>
        <p:spPr>
          <a:xfrm>
            <a:off x="8435000" y="2082896"/>
            <a:ext cx="1734638" cy="1369606"/>
          </a:xfrm>
          <a:prstGeom prst="rect">
            <a:avLst/>
          </a:prstGeom>
          <a:noFill/>
        </p:spPr>
        <p:txBody>
          <a:bodyPr wrap="square" rtlCol="0">
            <a:spAutoFit/>
          </a:bodyPr>
          <a:lstStyle/>
          <a:p>
            <a:pPr algn="ctr"/>
            <a:r>
              <a:rPr lang="cs-CZ" sz="3500" dirty="0">
                <a:solidFill>
                  <a:schemeClr val="bg1"/>
                </a:solidFill>
              </a:rPr>
              <a:t>52 %</a:t>
            </a:r>
          </a:p>
          <a:p>
            <a:pPr algn="ctr"/>
            <a:r>
              <a:rPr lang="cs-CZ" sz="1600" dirty="0">
                <a:solidFill>
                  <a:schemeClr val="bg1"/>
                </a:solidFill>
              </a:rPr>
              <a:t>International PhD </a:t>
            </a:r>
          </a:p>
          <a:p>
            <a:pPr algn="ctr"/>
            <a:r>
              <a:rPr lang="cs-CZ" sz="1600" dirty="0" err="1">
                <a:solidFill>
                  <a:schemeClr val="bg1"/>
                </a:solidFill>
              </a:rPr>
              <a:t>Candidates</a:t>
            </a:r>
            <a:endParaRPr lang="cs-CZ" sz="1600" dirty="0">
              <a:solidFill>
                <a:schemeClr val="bg1"/>
              </a:solidFill>
            </a:endParaRPr>
          </a:p>
        </p:txBody>
      </p:sp>
    </p:spTree>
    <p:extLst>
      <p:ext uri="{BB962C8B-B14F-4D97-AF65-F5344CB8AC3E}">
        <p14:creationId xmlns:p14="http://schemas.microsoft.com/office/powerpoint/2010/main" val="21707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7965-FECB-4431-BEB0-69475825168C}"/>
              </a:ext>
            </a:extLst>
          </p:cNvPr>
          <p:cNvSpPr>
            <a:spLocks noGrp="1"/>
          </p:cNvSpPr>
          <p:nvPr>
            <p:ph type="title"/>
          </p:nvPr>
        </p:nvSpPr>
        <p:spPr/>
        <p:txBody>
          <a:bodyPr/>
          <a:lstStyle/>
          <a:p>
            <a:r>
              <a:rPr lang="en-US" dirty="0"/>
              <a:t>CEITEC </a:t>
            </a:r>
            <a:r>
              <a:rPr lang="cs-CZ" dirty="0"/>
              <a:t>MU H</a:t>
            </a:r>
            <a:r>
              <a:rPr lang="en-US" dirty="0" err="1"/>
              <a:t>ighlights</a:t>
            </a:r>
            <a:r>
              <a:rPr lang="en-US" dirty="0"/>
              <a:t> </a:t>
            </a:r>
            <a:r>
              <a:rPr lang="cs-CZ" dirty="0"/>
              <a:t>(2021)</a:t>
            </a:r>
            <a:endParaRPr lang="en-US" dirty="0"/>
          </a:p>
        </p:txBody>
      </p:sp>
      <p:sp>
        <p:nvSpPr>
          <p:cNvPr id="7" name="Zástupný symbol pro zápatí 6">
            <a:extLst>
              <a:ext uri="{FF2B5EF4-FFF2-40B4-BE49-F238E27FC236}">
                <a16:creationId xmlns:a16="http://schemas.microsoft.com/office/drawing/2014/main" id="{CA2CA51E-EEE6-48E9-AA7F-F2E3013C611A}"/>
              </a:ext>
            </a:extLst>
          </p:cNvPr>
          <p:cNvSpPr>
            <a:spLocks noGrp="1"/>
          </p:cNvSpPr>
          <p:nvPr>
            <p:ph type="ftr" sz="quarter" idx="11"/>
          </p:nvPr>
        </p:nvSpPr>
        <p:spPr/>
        <p:txBody>
          <a:bodyPr/>
          <a:lstStyle/>
          <a:p>
            <a:r>
              <a:rPr lang="en-US"/>
              <a:t>CEITEC at Masaryk University</a:t>
            </a:r>
            <a:endParaRPr lang="en-US" dirty="0"/>
          </a:p>
        </p:txBody>
      </p:sp>
      <p:sp>
        <p:nvSpPr>
          <p:cNvPr id="8" name="Zástupný symbol pro číslo snímku 7">
            <a:extLst>
              <a:ext uri="{FF2B5EF4-FFF2-40B4-BE49-F238E27FC236}">
                <a16:creationId xmlns:a16="http://schemas.microsoft.com/office/drawing/2014/main" id="{61E72B88-A28B-4FD8-A1F1-819BBB37DA88}"/>
              </a:ext>
            </a:extLst>
          </p:cNvPr>
          <p:cNvSpPr>
            <a:spLocks noGrp="1"/>
          </p:cNvSpPr>
          <p:nvPr>
            <p:ph type="sldNum" sz="quarter" idx="12"/>
          </p:nvPr>
        </p:nvSpPr>
        <p:spPr/>
        <p:txBody>
          <a:bodyPr/>
          <a:lstStyle/>
          <a:p>
            <a:fld id="{AFE3D702-57F1-4CB0-B451-B14F76DC0414}" type="slidenum">
              <a:rPr lang="en-US" smtClean="0"/>
              <a:t>11</a:t>
            </a:fld>
            <a:endParaRPr lang="en-US"/>
          </a:p>
        </p:txBody>
      </p:sp>
      <p:grpSp>
        <p:nvGrpSpPr>
          <p:cNvPr id="42" name="Skupina 41">
            <a:extLst>
              <a:ext uri="{FF2B5EF4-FFF2-40B4-BE49-F238E27FC236}">
                <a16:creationId xmlns:a16="http://schemas.microsoft.com/office/drawing/2014/main" id="{3B2FF950-BDE6-479E-A119-EB736FB7B480}"/>
              </a:ext>
            </a:extLst>
          </p:cNvPr>
          <p:cNvGrpSpPr/>
          <p:nvPr/>
        </p:nvGrpSpPr>
        <p:grpSpPr>
          <a:xfrm>
            <a:off x="2009783" y="1211860"/>
            <a:ext cx="3049588" cy="5196398"/>
            <a:chOff x="1346200" y="1262063"/>
            <a:chExt cx="3049588" cy="5196398"/>
          </a:xfrm>
        </p:grpSpPr>
        <p:sp>
          <p:nvSpPr>
            <p:cNvPr id="4" name="TextBox 3">
              <a:extLst>
                <a:ext uri="{FF2B5EF4-FFF2-40B4-BE49-F238E27FC236}">
                  <a16:creationId xmlns:a16="http://schemas.microsoft.com/office/drawing/2014/main" id="{5ECA24F9-2308-46E0-A27B-A9C7CCF40239}"/>
                </a:ext>
              </a:extLst>
            </p:cNvPr>
            <p:cNvSpPr txBox="1"/>
            <p:nvPr/>
          </p:nvSpPr>
          <p:spPr>
            <a:xfrm>
              <a:off x="2096084" y="4396358"/>
              <a:ext cx="1896673" cy="2062103"/>
            </a:xfrm>
            <a:prstGeom prst="rect">
              <a:avLst/>
            </a:prstGeom>
            <a:noFill/>
          </p:spPr>
          <p:txBody>
            <a:bodyPr wrap="none" rtlCol="0">
              <a:spAutoFit/>
            </a:bodyPr>
            <a:lstStyle/>
            <a:p>
              <a:pPr algn="ctr"/>
              <a:r>
                <a:rPr lang="cs-CZ" sz="8000" b="1" dirty="0">
                  <a:solidFill>
                    <a:srgbClr val="21A9C0"/>
                  </a:solidFill>
                </a:rPr>
                <a:t>174</a:t>
              </a:r>
            </a:p>
            <a:p>
              <a:pPr algn="ctr"/>
              <a:r>
                <a:rPr lang="cs-CZ" sz="2400" dirty="0" err="1">
                  <a:solidFill>
                    <a:srgbClr val="21A9C0"/>
                  </a:solidFill>
                </a:rPr>
                <a:t>Ongoing</a:t>
              </a:r>
              <a:r>
                <a:rPr lang="cs-CZ" sz="2400" dirty="0">
                  <a:solidFill>
                    <a:srgbClr val="21A9C0"/>
                  </a:solidFill>
                </a:rPr>
                <a:t> </a:t>
              </a:r>
            </a:p>
            <a:p>
              <a:pPr algn="ctr"/>
              <a:r>
                <a:rPr lang="cs-CZ" sz="2400" dirty="0" err="1">
                  <a:solidFill>
                    <a:srgbClr val="21A9C0"/>
                  </a:solidFill>
                </a:rPr>
                <a:t>Projects</a:t>
              </a:r>
              <a:endParaRPr lang="cs-CZ" sz="2400" dirty="0">
                <a:solidFill>
                  <a:srgbClr val="21A9C0"/>
                </a:solidFill>
              </a:endParaRPr>
            </a:p>
          </p:txBody>
        </p:sp>
        <p:grpSp>
          <p:nvGrpSpPr>
            <p:cNvPr id="39" name="Skupina 38">
              <a:extLst>
                <a:ext uri="{FF2B5EF4-FFF2-40B4-BE49-F238E27FC236}">
                  <a16:creationId xmlns:a16="http://schemas.microsoft.com/office/drawing/2014/main" id="{BDFC0F96-A22B-4B45-9198-BF04C54C931B}"/>
                </a:ext>
              </a:extLst>
            </p:cNvPr>
            <p:cNvGrpSpPr/>
            <p:nvPr/>
          </p:nvGrpSpPr>
          <p:grpSpPr>
            <a:xfrm>
              <a:off x="1346200" y="1262063"/>
              <a:ext cx="3049588" cy="3020196"/>
              <a:chOff x="1346200" y="1262063"/>
              <a:chExt cx="3049588" cy="3020196"/>
            </a:xfrm>
          </p:grpSpPr>
          <p:sp>
            <p:nvSpPr>
              <p:cNvPr id="16" name="Freeform 5">
                <a:extLst>
                  <a:ext uri="{FF2B5EF4-FFF2-40B4-BE49-F238E27FC236}">
                    <a16:creationId xmlns:a16="http://schemas.microsoft.com/office/drawing/2014/main" id="{C43FCEDC-FD70-4F01-A8FB-2C7AD28F53B6}"/>
                  </a:ext>
                </a:extLst>
              </p:cNvPr>
              <p:cNvSpPr>
                <a:spLocks/>
              </p:cNvSpPr>
              <p:nvPr/>
            </p:nvSpPr>
            <p:spPr bwMode="auto">
              <a:xfrm>
                <a:off x="1346200" y="2001838"/>
                <a:ext cx="1708150" cy="1479550"/>
              </a:xfrm>
              <a:custGeom>
                <a:avLst/>
                <a:gdLst>
                  <a:gd name="T0" fmla="*/ 807 w 1076"/>
                  <a:gd name="T1" fmla="*/ 932 h 932"/>
                  <a:gd name="T2" fmla="*/ 269 w 1076"/>
                  <a:gd name="T3" fmla="*/ 932 h 932"/>
                  <a:gd name="T4" fmla="*/ 0 w 1076"/>
                  <a:gd name="T5" fmla="*/ 466 h 932"/>
                  <a:gd name="T6" fmla="*/ 269 w 1076"/>
                  <a:gd name="T7" fmla="*/ 0 h 932"/>
                  <a:gd name="T8" fmla="*/ 807 w 1076"/>
                  <a:gd name="T9" fmla="*/ 0 h 932"/>
                  <a:gd name="T10" fmla="*/ 1076 w 1076"/>
                  <a:gd name="T11" fmla="*/ 466 h 932"/>
                  <a:gd name="T12" fmla="*/ 807 w 1076"/>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6" h="932">
                    <a:moveTo>
                      <a:pt x="807" y="932"/>
                    </a:moveTo>
                    <a:lnTo>
                      <a:pt x="269" y="932"/>
                    </a:lnTo>
                    <a:lnTo>
                      <a:pt x="0" y="466"/>
                    </a:lnTo>
                    <a:lnTo>
                      <a:pt x="269" y="0"/>
                    </a:lnTo>
                    <a:lnTo>
                      <a:pt x="807" y="0"/>
                    </a:lnTo>
                    <a:lnTo>
                      <a:pt x="1076" y="466"/>
                    </a:lnTo>
                    <a:lnTo>
                      <a:pt x="807"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34" name="Line 23">
                <a:extLst>
                  <a:ext uri="{FF2B5EF4-FFF2-40B4-BE49-F238E27FC236}">
                    <a16:creationId xmlns:a16="http://schemas.microsoft.com/office/drawing/2014/main" id="{9616B994-AECB-46F2-A53A-A622496219C6}"/>
                  </a:ext>
                </a:extLst>
              </p:cNvPr>
              <p:cNvSpPr>
                <a:spLocks noChangeShapeType="1"/>
              </p:cNvSpPr>
              <p:nvPr/>
            </p:nvSpPr>
            <p:spPr bwMode="auto">
              <a:xfrm flipH="1">
                <a:off x="1908175" y="3114676"/>
                <a:ext cx="585788" cy="0"/>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5" name="Freeform 24">
                <a:extLst>
                  <a:ext uri="{FF2B5EF4-FFF2-40B4-BE49-F238E27FC236}">
                    <a16:creationId xmlns:a16="http://schemas.microsoft.com/office/drawing/2014/main" id="{7E730CB4-8584-4FBD-82A1-1E1FD8C44095}"/>
                  </a:ext>
                </a:extLst>
              </p:cNvPr>
              <p:cNvSpPr>
                <a:spLocks/>
              </p:cNvSpPr>
              <p:nvPr/>
            </p:nvSpPr>
            <p:spPr bwMode="auto">
              <a:xfrm>
                <a:off x="1971675" y="2681288"/>
                <a:ext cx="79375" cy="433388"/>
              </a:xfrm>
              <a:custGeom>
                <a:avLst/>
                <a:gdLst>
                  <a:gd name="T0" fmla="*/ 50 w 50"/>
                  <a:gd name="T1" fmla="*/ 242 h 273"/>
                  <a:gd name="T2" fmla="*/ 50 w 50"/>
                  <a:gd name="T3" fmla="*/ 0 h 273"/>
                  <a:gd name="T4" fmla="*/ 0 w 50"/>
                  <a:gd name="T5" fmla="*/ 0 h 273"/>
                  <a:gd name="T6" fmla="*/ 0 w 50"/>
                  <a:gd name="T7" fmla="*/ 273 h 273"/>
                  <a:gd name="T8" fmla="*/ 50 w 50"/>
                  <a:gd name="T9" fmla="*/ 273 h 273"/>
                </a:gdLst>
                <a:ahLst/>
                <a:cxnLst>
                  <a:cxn ang="0">
                    <a:pos x="T0" y="T1"/>
                  </a:cxn>
                  <a:cxn ang="0">
                    <a:pos x="T2" y="T3"/>
                  </a:cxn>
                  <a:cxn ang="0">
                    <a:pos x="T4" y="T5"/>
                  </a:cxn>
                  <a:cxn ang="0">
                    <a:pos x="T6" y="T7"/>
                  </a:cxn>
                  <a:cxn ang="0">
                    <a:pos x="T8" y="T9"/>
                  </a:cxn>
                </a:cxnLst>
                <a:rect l="0" t="0" r="r" b="b"/>
                <a:pathLst>
                  <a:path w="50" h="273">
                    <a:moveTo>
                      <a:pt x="50" y="242"/>
                    </a:moveTo>
                    <a:lnTo>
                      <a:pt x="50" y="0"/>
                    </a:lnTo>
                    <a:lnTo>
                      <a:pt x="0" y="0"/>
                    </a:lnTo>
                    <a:lnTo>
                      <a:pt x="0" y="273"/>
                    </a:lnTo>
                    <a:lnTo>
                      <a:pt x="50" y="273"/>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6" name="Freeform 25">
                <a:extLst>
                  <a:ext uri="{FF2B5EF4-FFF2-40B4-BE49-F238E27FC236}">
                    <a16:creationId xmlns:a16="http://schemas.microsoft.com/office/drawing/2014/main" id="{1FF72D15-EB0D-414F-B4CD-C71A6360F4A9}"/>
                  </a:ext>
                </a:extLst>
              </p:cNvPr>
              <p:cNvSpPr>
                <a:spLocks/>
              </p:cNvSpPr>
              <p:nvPr/>
            </p:nvSpPr>
            <p:spPr bwMode="auto">
              <a:xfrm>
                <a:off x="2160588" y="2590801"/>
                <a:ext cx="79375" cy="523875"/>
              </a:xfrm>
              <a:custGeom>
                <a:avLst/>
                <a:gdLst>
                  <a:gd name="T0" fmla="*/ 50 w 50"/>
                  <a:gd name="T1" fmla="*/ 299 h 330"/>
                  <a:gd name="T2" fmla="*/ 50 w 50"/>
                  <a:gd name="T3" fmla="*/ 0 h 330"/>
                  <a:gd name="T4" fmla="*/ 0 w 50"/>
                  <a:gd name="T5" fmla="*/ 0 h 330"/>
                  <a:gd name="T6" fmla="*/ 0 w 50"/>
                  <a:gd name="T7" fmla="*/ 330 h 330"/>
                  <a:gd name="T8" fmla="*/ 50 w 50"/>
                  <a:gd name="T9" fmla="*/ 330 h 330"/>
                </a:gdLst>
                <a:ahLst/>
                <a:cxnLst>
                  <a:cxn ang="0">
                    <a:pos x="T0" y="T1"/>
                  </a:cxn>
                  <a:cxn ang="0">
                    <a:pos x="T2" y="T3"/>
                  </a:cxn>
                  <a:cxn ang="0">
                    <a:pos x="T4" y="T5"/>
                  </a:cxn>
                  <a:cxn ang="0">
                    <a:pos x="T6" y="T7"/>
                  </a:cxn>
                  <a:cxn ang="0">
                    <a:pos x="T8" y="T9"/>
                  </a:cxn>
                </a:cxnLst>
                <a:rect l="0" t="0" r="r" b="b"/>
                <a:pathLst>
                  <a:path w="50" h="330">
                    <a:moveTo>
                      <a:pt x="50" y="299"/>
                    </a:moveTo>
                    <a:lnTo>
                      <a:pt x="50" y="0"/>
                    </a:lnTo>
                    <a:lnTo>
                      <a:pt x="0" y="0"/>
                    </a:lnTo>
                    <a:lnTo>
                      <a:pt x="0" y="330"/>
                    </a:lnTo>
                    <a:lnTo>
                      <a:pt x="50" y="33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7" name="Freeform 26">
                <a:extLst>
                  <a:ext uri="{FF2B5EF4-FFF2-40B4-BE49-F238E27FC236}">
                    <a16:creationId xmlns:a16="http://schemas.microsoft.com/office/drawing/2014/main" id="{18C38751-1DBF-4BDA-B816-AB675A0ACCB3}"/>
                  </a:ext>
                </a:extLst>
              </p:cNvPr>
              <p:cNvSpPr>
                <a:spLocks/>
              </p:cNvSpPr>
              <p:nvPr/>
            </p:nvSpPr>
            <p:spPr bwMode="auto">
              <a:xfrm>
                <a:off x="2349500" y="2463801"/>
                <a:ext cx="79375" cy="650875"/>
              </a:xfrm>
              <a:custGeom>
                <a:avLst/>
                <a:gdLst>
                  <a:gd name="T0" fmla="*/ 50 w 50"/>
                  <a:gd name="T1" fmla="*/ 379 h 410"/>
                  <a:gd name="T2" fmla="*/ 50 w 50"/>
                  <a:gd name="T3" fmla="*/ 0 h 410"/>
                  <a:gd name="T4" fmla="*/ 0 w 50"/>
                  <a:gd name="T5" fmla="*/ 0 h 410"/>
                  <a:gd name="T6" fmla="*/ 0 w 50"/>
                  <a:gd name="T7" fmla="*/ 410 h 410"/>
                  <a:gd name="T8" fmla="*/ 50 w 50"/>
                  <a:gd name="T9" fmla="*/ 410 h 410"/>
                </a:gdLst>
                <a:ahLst/>
                <a:cxnLst>
                  <a:cxn ang="0">
                    <a:pos x="T0" y="T1"/>
                  </a:cxn>
                  <a:cxn ang="0">
                    <a:pos x="T2" y="T3"/>
                  </a:cxn>
                  <a:cxn ang="0">
                    <a:pos x="T4" y="T5"/>
                  </a:cxn>
                  <a:cxn ang="0">
                    <a:pos x="T6" y="T7"/>
                  </a:cxn>
                  <a:cxn ang="0">
                    <a:pos x="T8" y="T9"/>
                  </a:cxn>
                </a:cxnLst>
                <a:rect l="0" t="0" r="r" b="b"/>
                <a:pathLst>
                  <a:path w="50" h="410">
                    <a:moveTo>
                      <a:pt x="50" y="379"/>
                    </a:moveTo>
                    <a:lnTo>
                      <a:pt x="50" y="0"/>
                    </a:lnTo>
                    <a:lnTo>
                      <a:pt x="0" y="0"/>
                    </a:lnTo>
                    <a:lnTo>
                      <a:pt x="0" y="410"/>
                    </a:lnTo>
                    <a:lnTo>
                      <a:pt x="50" y="41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8" name="Freeform 27">
                <a:extLst>
                  <a:ext uri="{FF2B5EF4-FFF2-40B4-BE49-F238E27FC236}">
                    <a16:creationId xmlns:a16="http://schemas.microsoft.com/office/drawing/2014/main" id="{FCB48BD5-A59A-4F17-8A22-0E9BFDA65C3A}"/>
                  </a:ext>
                </a:extLst>
              </p:cNvPr>
              <p:cNvSpPr>
                <a:spLocks/>
              </p:cNvSpPr>
              <p:nvPr/>
            </p:nvSpPr>
            <p:spPr bwMode="auto">
              <a:xfrm>
                <a:off x="1908175" y="2322513"/>
                <a:ext cx="555625" cy="280988"/>
              </a:xfrm>
              <a:custGeom>
                <a:avLst/>
                <a:gdLst>
                  <a:gd name="T0" fmla="*/ 0 w 350"/>
                  <a:gd name="T1" fmla="*/ 177 h 177"/>
                  <a:gd name="T2" fmla="*/ 74 w 350"/>
                  <a:gd name="T3" fmla="*/ 124 h 177"/>
                  <a:gd name="T4" fmla="*/ 141 w 350"/>
                  <a:gd name="T5" fmla="*/ 124 h 177"/>
                  <a:gd name="T6" fmla="*/ 350 w 350"/>
                  <a:gd name="T7" fmla="*/ 0 h 177"/>
                </a:gdLst>
                <a:ahLst/>
                <a:cxnLst>
                  <a:cxn ang="0">
                    <a:pos x="T0" y="T1"/>
                  </a:cxn>
                  <a:cxn ang="0">
                    <a:pos x="T2" y="T3"/>
                  </a:cxn>
                  <a:cxn ang="0">
                    <a:pos x="T4" y="T5"/>
                  </a:cxn>
                  <a:cxn ang="0">
                    <a:pos x="T6" y="T7"/>
                  </a:cxn>
                </a:cxnLst>
                <a:rect l="0" t="0" r="r" b="b"/>
                <a:pathLst>
                  <a:path w="350" h="177">
                    <a:moveTo>
                      <a:pt x="0" y="177"/>
                    </a:moveTo>
                    <a:lnTo>
                      <a:pt x="74" y="124"/>
                    </a:lnTo>
                    <a:lnTo>
                      <a:pt x="141" y="124"/>
                    </a:lnTo>
                    <a:lnTo>
                      <a:pt x="350" y="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1" name="Freeform 5">
                <a:extLst>
                  <a:ext uri="{FF2B5EF4-FFF2-40B4-BE49-F238E27FC236}">
                    <a16:creationId xmlns:a16="http://schemas.microsoft.com/office/drawing/2014/main" id="{C43FCEDC-FD70-4F01-A8FB-2C7AD28F53B6}"/>
                  </a:ext>
                </a:extLst>
              </p:cNvPr>
              <p:cNvSpPr>
                <a:spLocks/>
              </p:cNvSpPr>
              <p:nvPr/>
            </p:nvSpPr>
            <p:spPr bwMode="auto">
              <a:xfrm>
                <a:off x="2687638" y="1262063"/>
                <a:ext cx="1708150" cy="1479550"/>
              </a:xfrm>
              <a:custGeom>
                <a:avLst/>
                <a:gdLst>
                  <a:gd name="T0" fmla="*/ 807 w 1076"/>
                  <a:gd name="T1" fmla="*/ 932 h 932"/>
                  <a:gd name="T2" fmla="*/ 269 w 1076"/>
                  <a:gd name="T3" fmla="*/ 932 h 932"/>
                  <a:gd name="T4" fmla="*/ 0 w 1076"/>
                  <a:gd name="T5" fmla="*/ 466 h 932"/>
                  <a:gd name="T6" fmla="*/ 269 w 1076"/>
                  <a:gd name="T7" fmla="*/ 0 h 932"/>
                  <a:gd name="T8" fmla="*/ 807 w 1076"/>
                  <a:gd name="T9" fmla="*/ 0 h 932"/>
                  <a:gd name="T10" fmla="*/ 1076 w 1076"/>
                  <a:gd name="T11" fmla="*/ 466 h 932"/>
                  <a:gd name="T12" fmla="*/ 807 w 1076"/>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6" h="932">
                    <a:moveTo>
                      <a:pt x="807" y="932"/>
                    </a:moveTo>
                    <a:lnTo>
                      <a:pt x="269" y="932"/>
                    </a:lnTo>
                    <a:lnTo>
                      <a:pt x="0" y="466"/>
                    </a:lnTo>
                    <a:lnTo>
                      <a:pt x="269" y="0"/>
                    </a:lnTo>
                    <a:lnTo>
                      <a:pt x="807" y="0"/>
                    </a:lnTo>
                    <a:lnTo>
                      <a:pt x="1076" y="466"/>
                    </a:lnTo>
                    <a:lnTo>
                      <a:pt x="807"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59" name="Freeform 5">
                <a:extLst>
                  <a:ext uri="{FF2B5EF4-FFF2-40B4-BE49-F238E27FC236}">
                    <a16:creationId xmlns:a16="http://schemas.microsoft.com/office/drawing/2014/main" id="{C43FCEDC-FD70-4F01-A8FB-2C7AD28F53B6}"/>
                  </a:ext>
                </a:extLst>
              </p:cNvPr>
              <p:cNvSpPr>
                <a:spLocks/>
              </p:cNvSpPr>
              <p:nvPr/>
            </p:nvSpPr>
            <p:spPr bwMode="auto">
              <a:xfrm>
                <a:off x="2676525" y="2802709"/>
                <a:ext cx="1708150" cy="1479550"/>
              </a:xfrm>
              <a:custGeom>
                <a:avLst/>
                <a:gdLst>
                  <a:gd name="T0" fmla="*/ 807 w 1076"/>
                  <a:gd name="T1" fmla="*/ 932 h 932"/>
                  <a:gd name="T2" fmla="*/ 269 w 1076"/>
                  <a:gd name="T3" fmla="*/ 932 h 932"/>
                  <a:gd name="T4" fmla="*/ 0 w 1076"/>
                  <a:gd name="T5" fmla="*/ 466 h 932"/>
                  <a:gd name="T6" fmla="*/ 269 w 1076"/>
                  <a:gd name="T7" fmla="*/ 0 h 932"/>
                  <a:gd name="T8" fmla="*/ 807 w 1076"/>
                  <a:gd name="T9" fmla="*/ 0 h 932"/>
                  <a:gd name="T10" fmla="*/ 1076 w 1076"/>
                  <a:gd name="T11" fmla="*/ 466 h 932"/>
                  <a:gd name="T12" fmla="*/ 807 w 1076"/>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6" h="932">
                    <a:moveTo>
                      <a:pt x="807" y="932"/>
                    </a:moveTo>
                    <a:lnTo>
                      <a:pt x="269" y="932"/>
                    </a:lnTo>
                    <a:lnTo>
                      <a:pt x="0" y="466"/>
                    </a:lnTo>
                    <a:lnTo>
                      <a:pt x="269" y="0"/>
                    </a:lnTo>
                    <a:lnTo>
                      <a:pt x="807" y="0"/>
                    </a:lnTo>
                    <a:lnTo>
                      <a:pt x="1076" y="466"/>
                    </a:lnTo>
                    <a:lnTo>
                      <a:pt x="807"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grpSp>
      </p:grpSp>
      <p:sp>
        <p:nvSpPr>
          <p:cNvPr id="3" name="TextovéPole 2"/>
          <p:cNvSpPr txBox="1"/>
          <p:nvPr/>
        </p:nvSpPr>
        <p:spPr>
          <a:xfrm>
            <a:off x="6284426" y="1106092"/>
            <a:ext cx="2667896" cy="4381835"/>
          </a:xfrm>
          <a:prstGeom prst="rect">
            <a:avLst/>
          </a:prstGeom>
          <a:noFill/>
        </p:spPr>
        <p:txBody>
          <a:bodyPr wrap="square" rtlCol="0">
            <a:spAutoFit/>
          </a:bodyPr>
          <a:lstStyle/>
          <a:p>
            <a:endParaRPr lang="cs-CZ" dirty="0"/>
          </a:p>
        </p:txBody>
      </p:sp>
      <p:grpSp>
        <p:nvGrpSpPr>
          <p:cNvPr id="44" name="Skupina 43">
            <a:extLst>
              <a:ext uri="{FF2B5EF4-FFF2-40B4-BE49-F238E27FC236}">
                <a16:creationId xmlns:a16="http://schemas.microsoft.com/office/drawing/2014/main" id="{ADDAF7FC-7E2E-41F3-AF59-13EED2600857}"/>
              </a:ext>
            </a:extLst>
          </p:cNvPr>
          <p:cNvGrpSpPr/>
          <p:nvPr/>
        </p:nvGrpSpPr>
        <p:grpSpPr>
          <a:xfrm>
            <a:off x="6195527" y="1206167"/>
            <a:ext cx="3036888" cy="4907499"/>
            <a:chOff x="9139238" y="1254126"/>
            <a:chExt cx="3036888" cy="4907499"/>
          </a:xfrm>
        </p:grpSpPr>
        <p:sp>
          <p:nvSpPr>
            <p:cNvPr id="45" name="TextBox 3">
              <a:extLst>
                <a:ext uri="{FF2B5EF4-FFF2-40B4-BE49-F238E27FC236}">
                  <a16:creationId xmlns:a16="http://schemas.microsoft.com/office/drawing/2014/main" id="{6C382E18-E3E1-478C-8B61-B64F07FA2B2D}"/>
                </a:ext>
              </a:extLst>
            </p:cNvPr>
            <p:cNvSpPr txBox="1"/>
            <p:nvPr/>
          </p:nvSpPr>
          <p:spPr>
            <a:xfrm>
              <a:off x="9989565" y="4468854"/>
              <a:ext cx="1896673" cy="1692771"/>
            </a:xfrm>
            <a:prstGeom prst="rect">
              <a:avLst/>
            </a:prstGeom>
            <a:noFill/>
          </p:spPr>
          <p:txBody>
            <a:bodyPr wrap="none" rtlCol="0">
              <a:spAutoFit/>
            </a:bodyPr>
            <a:lstStyle/>
            <a:p>
              <a:pPr algn="ctr"/>
              <a:r>
                <a:rPr lang="cs-CZ" sz="8000" b="1" dirty="0">
                  <a:solidFill>
                    <a:srgbClr val="21A9C0"/>
                  </a:solidFill>
                </a:rPr>
                <a:t>241</a:t>
              </a:r>
            </a:p>
            <a:p>
              <a:pPr algn="ctr"/>
              <a:r>
                <a:rPr lang="cs-CZ" sz="2400" dirty="0" err="1">
                  <a:solidFill>
                    <a:srgbClr val="21A9C0"/>
                  </a:solidFill>
                </a:rPr>
                <a:t>Publications</a:t>
              </a:r>
              <a:endParaRPr lang="en-US" sz="2400" dirty="0">
                <a:solidFill>
                  <a:srgbClr val="21A9C0"/>
                </a:solidFill>
              </a:endParaRPr>
            </a:p>
          </p:txBody>
        </p:sp>
        <p:grpSp>
          <p:nvGrpSpPr>
            <p:cNvPr id="46" name="Skupina 45">
              <a:extLst>
                <a:ext uri="{FF2B5EF4-FFF2-40B4-BE49-F238E27FC236}">
                  <a16:creationId xmlns:a16="http://schemas.microsoft.com/office/drawing/2014/main" id="{0F834518-B277-44A1-A788-F6F4B336BE71}"/>
                </a:ext>
              </a:extLst>
            </p:cNvPr>
            <p:cNvGrpSpPr/>
            <p:nvPr/>
          </p:nvGrpSpPr>
          <p:grpSpPr>
            <a:xfrm>
              <a:off x="9139238" y="1254126"/>
              <a:ext cx="3036888" cy="3014159"/>
              <a:chOff x="9139238" y="1254126"/>
              <a:chExt cx="3036888" cy="3014159"/>
            </a:xfrm>
          </p:grpSpPr>
          <p:sp>
            <p:nvSpPr>
              <p:cNvPr id="47" name="Freeform 7">
                <a:extLst>
                  <a:ext uri="{FF2B5EF4-FFF2-40B4-BE49-F238E27FC236}">
                    <a16:creationId xmlns:a16="http://schemas.microsoft.com/office/drawing/2014/main" id="{B72009EF-82B3-4485-899B-483FD3859BFC}"/>
                  </a:ext>
                </a:extLst>
              </p:cNvPr>
              <p:cNvSpPr>
                <a:spLocks/>
              </p:cNvSpPr>
              <p:nvPr/>
            </p:nvSpPr>
            <p:spPr bwMode="auto">
              <a:xfrm>
                <a:off x="9139238" y="2001838"/>
                <a:ext cx="1706563" cy="1479550"/>
              </a:xfrm>
              <a:custGeom>
                <a:avLst/>
                <a:gdLst>
                  <a:gd name="T0" fmla="*/ 806 w 1075"/>
                  <a:gd name="T1" fmla="*/ 932 h 932"/>
                  <a:gd name="T2" fmla="*/ 269 w 1075"/>
                  <a:gd name="T3" fmla="*/ 932 h 932"/>
                  <a:gd name="T4" fmla="*/ 0 w 1075"/>
                  <a:gd name="T5" fmla="*/ 466 h 932"/>
                  <a:gd name="T6" fmla="*/ 269 w 1075"/>
                  <a:gd name="T7" fmla="*/ 0 h 932"/>
                  <a:gd name="T8" fmla="*/ 806 w 1075"/>
                  <a:gd name="T9" fmla="*/ 0 h 932"/>
                  <a:gd name="T10" fmla="*/ 1075 w 1075"/>
                  <a:gd name="T11" fmla="*/ 466 h 932"/>
                  <a:gd name="T12" fmla="*/ 806 w 1075"/>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5" h="932">
                    <a:moveTo>
                      <a:pt x="806" y="932"/>
                    </a:moveTo>
                    <a:lnTo>
                      <a:pt x="269" y="932"/>
                    </a:lnTo>
                    <a:lnTo>
                      <a:pt x="0" y="466"/>
                    </a:lnTo>
                    <a:lnTo>
                      <a:pt x="269" y="0"/>
                    </a:lnTo>
                    <a:lnTo>
                      <a:pt x="806" y="0"/>
                    </a:lnTo>
                    <a:lnTo>
                      <a:pt x="1075" y="466"/>
                    </a:lnTo>
                    <a:lnTo>
                      <a:pt x="806"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48" name="Rectangle 8">
                <a:extLst>
                  <a:ext uri="{FF2B5EF4-FFF2-40B4-BE49-F238E27FC236}">
                    <a16:creationId xmlns:a16="http://schemas.microsoft.com/office/drawing/2014/main" id="{88173B12-967C-4E55-B1D9-7025D9123FEA}"/>
                  </a:ext>
                </a:extLst>
              </p:cNvPr>
              <p:cNvSpPr>
                <a:spLocks noChangeArrowheads="1"/>
              </p:cNvSpPr>
              <p:nvPr/>
            </p:nvSpPr>
            <p:spPr bwMode="auto">
              <a:xfrm>
                <a:off x="9845675" y="2419351"/>
                <a:ext cx="193675" cy="314325"/>
              </a:xfrm>
              <a:prstGeom prst="rect">
                <a:avLst/>
              </a:pr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9" name="Rectangle 9">
                <a:extLst>
                  <a:ext uri="{FF2B5EF4-FFF2-40B4-BE49-F238E27FC236}">
                    <a16:creationId xmlns:a16="http://schemas.microsoft.com/office/drawing/2014/main" id="{6CAB80A5-514E-44E9-9963-8D4D7C0F0DFF}"/>
                  </a:ext>
                </a:extLst>
              </p:cNvPr>
              <p:cNvSpPr>
                <a:spLocks noChangeArrowheads="1"/>
              </p:cNvSpPr>
              <p:nvPr/>
            </p:nvSpPr>
            <p:spPr bwMode="auto">
              <a:xfrm>
                <a:off x="9883775" y="2293938"/>
                <a:ext cx="115888" cy="125413"/>
              </a:xfrm>
              <a:prstGeom prst="rect">
                <a:avLst/>
              </a:pr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0" name="Rectangle 10">
                <a:extLst>
                  <a:ext uri="{FF2B5EF4-FFF2-40B4-BE49-F238E27FC236}">
                    <a16:creationId xmlns:a16="http://schemas.microsoft.com/office/drawing/2014/main" id="{0C96D985-17DB-431A-95D3-9CCD43A41159}"/>
                  </a:ext>
                </a:extLst>
              </p:cNvPr>
              <p:cNvSpPr>
                <a:spLocks noChangeArrowheads="1"/>
              </p:cNvSpPr>
              <p:nvPr/>
            </p:nvSpPr>
            <p:spPr bwMode="auto">
              <a:xfrm>
                <a:off x="9864725" y="2733676"/>
                <a:ext cx="55563" cy="73025"/>
              </a:xfrm>
              <a:prstGeom prst="rect">
                <a:avLst/>
              </a:pr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1" name="Rectangle 11">
                <a:extLst>
                  <a:ext uri="{FF2B5EF4-FFF2-40B4-BE49-F238E27FC236}">
                    <a16:creationId xmlns:a16="http://schemas.microsoft.com/office/drawing/2014/main" id="{E58DE13E-436A-4564-97A1-BEBDEB2C0954}"/>
                  </a:ext>
                </a:extLst>
              </p:cNvPr>
              <p:cNvSpPr>
                <a:spLocks noChangeArrowheads="1"/>
              </p:cNvSpPr>
              <p:nvPr/>
            </p:nvSpPr>
            <p:spPr bwMode="auto">
              <a:xfrm>
                <a:off x="9966325" y="2733676"/>
                <a:ext cx="55563" cy="73025"/>
              </a:xfrm>
              <a:prstGeom prst="rect">
                <a:avLst/>
              </a:pr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2" name="Freeform 12">
                <a:extLst>
                  <a:ext uri="{FF2B5EF4-FFF2-40B4-BE49-F238E27FC236}">
                    <a16:creationId xmlns:a16="http://schemas.microsoft.com/office/drawing/2014/main" id="{FFC9D64A-30E3-4E63-9714-6E4168073A83}"/>
                  </a:ext>
                </a:extLst>
              </p:cNvPr>
              <p:cNvSpPr>
                <a:spLocks/>
              </p:cNvSpPr>
              <p:nvPr/>
            </p:nvSpPr>
            <p:spPr bwMode="auto">
              <a:xfrm>
                <a:off x="10093325" y="2624138"/>
                <a:ext cx="80963" cy="371475"/>
              </a:xfrm>
              <a:custGeom>
                <a:avLst/>
                <a:gdLst>
                  <a:gd name="T0" fmla="*/ 0 w 51"/>
                  <a:gd name="T1" fmla="*/ 0 h 234"/>
                  <a:gd name="T2" fmla="*/ 51 w 51"/>
                  <a:gd name="T3" fmla="*/ 51 h 234"/>
                  <a:gd name="T4" fmla="*/ 51 w 51"/>
                  <a:gd name="T5" fmla="*/ 234 h 234"/>
                </a:gdLst>
                <a:ahLst/>
                <a:cxnLst>
                  <a:cxn ang="0">
                    <a:pos x="T0" y="T1"/>
                  </a:cxn>
                  <a:cxn ang="0">
                    <a:pos x="T2" y="T3"/>
                  </a:cxn>
                  <a:cxn ang="0">
                    <a:pos x="T4" y="T5"/>
                  </a:cxn>
                </a:cxnLst>
                <a:rect l="0" t="0" r="r" b="b"/>
                <a:pathLst>
                  <a:path w="51" h="234">
                    <a:moveTo>
                      <a:pt x="0" y="0"/>
                    </a:moveTo>
                    <a:lnTo>
                      <a:pt x="51" y="51"/>
                    </a:lnTo>
                    <a:lnTo>
                      <a:pt x="51" y="234"/>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3" name="Freeform 13">
                <a:extLst>
                  <a:ext uri="{FF2B5EF4-FFF2-40B4-BE49-F238E27FC236}">
                    <a16:creationId xmlns:a16="http://schemas.microsoft.com/office/drawing/2014/main" id="{F1D29A12-EDEE-429C-B547-AE8C6C491D6E}"/>
                  </a:ext>
                </a:extLst>
              </p:cNvPr>
              <p:cNvSpPr>
                <a:spLocks/>
              </p:cNvSpPr>
              <p:nvPr/>
            </p:nvSpPr>
            <p:spPr bwMode="auto">
              <a:xfrm>
                <a:off x="9707563" y="2911476"/>
                <a:ext cx="568325" cy="192088"/>
              </a:xfrm>
              <a:custGeom>
                <a:avLst/>
                <a:gdLst>
                  <a:gd name="T0" fmla="*/ 320 w 358"/>
                  <a:gd name="T1" fmla="*/ 53 h 121"/>
                  <a:gd name="T2" fmla="*/ 53 w 358"/>
                  <a:gd name="T3" fmla="*/ 53 h 121"/>
                  <a:gd name="T4" fmla="*/ 0 w 358"/>
                  <a:gd name="T5" fmla="*/ 106 h 121"/>
                  <a:gd name="T6" fmla="*/ 11 w 358"/>
                  <a:gd name="T7" fmla="*/ 121 h 121"/>
                  <a:gd name="T8" fmla="*/ 358 w 358"/>
                  <a:gd name="T9" fmla="*/ 121 h 121"/>
                  <a:gd name="T10" fmla="*/ 358 w 358"/>
                  <a:gd name="T11" fmla="*/ 0 h 121"/>
                </a:gdLst>
                <a:ahLst/>
                <a:cxnLst>
                  <a:cxn ang="0">
                    <a:pos x="T0" y="T1"/>
                  </a:cxn>
                  <a:cxn ang="0">
                    <a:pos x="T2" y="T3"/>
                  </a:cxn>
                  <a:cxn ang="0">
                    <a:pos x="T4" y="T5"/>
                  </a:cxn>
                  <a:cxn ang="0">
                    <a:pos x="T6" y="T7"/>
                  </a:cxn>
                  <a:cxn ang="0">
                    <a:pos x="T8" y="T9"/>
                  </a:cxn>
                  <a:cxn ang="0">
                    <a:pos x="T10" y="T11"/>
                  </a:cxn>
                </a:cxnLst>
                <a:rect l="0" t="0" r="r" b="b"/>
                <a:pathLst>
                  <a:path w="358" h="121">
                    <a:moveTo>
                      <a:pt x="320" y="53"/>
                    </a:moveTo>
                    <a:lnTo>
                      <a:pt x="53" y="53"/>
                    </a:lnTo>
                    <a:lnTo>
                      <a:pt x="0" y="106"/>
                    </a:lnTo>
                    <a:lnTo>
                      <a:pt x="11" y="121"/>
                    </a:lnTo>
                    <a:lnTo>
                      <a:pt x="358" y="121"/>
                    </a:lnTo>
                    <a:lnTo>
                      <a:pt x="358" y="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4" name="Freeform 14">
                <a:extLst>
                  <a:ext uri="{FF2B5EF4-FFF2-40B4-BE49-F238E27FC236}">
                    <a16:creationId xmlns:a16="http://schemas.microsoft.com/office/drawing/2014/main" id="{03748513-68EB-49CF-95A9-921D0EC96094}"/>
                  </a:ext>
                </a:extLst>
              </p:cNvPr>
              <p:cNvSpPr>
                <a:spLocks/>
              </p:cNvSpPr>
              <p:nvPr/>
            </p:nvSpPr>
            <p:spPr bwMode="auto">
              <a:xfrm>
                <a:off x="10039350" y="2470151"/>
                <a:ext cx="236538" cy="280988"/>
              </a:xfrm>
              <a:custGeom>
                <a:avLst/>
                <a:gdLst>
                  <a:gd name="T0" fmla="*/ 149 w 149"/>
                  <a:gd name="T1" fmla="*/ 177 h 177"/>
                  <a:gd name="T2" fmla="*/ 149 w 149"/>
                  <a:gd name="T3" fmla="*/ 119 h 177"/>
                  <a:gd name="T4" fmla="*/ 31 w 149"/>
                  <a:gd name="T5" fmla="*/ 0 h 177"/>
                  <a:gd name="T6" fmla="*/ 0 w 149"/>
                  <a:gd name="T7" fmla="*/ 0 h 177"/>
                </a:gdLst>
                <a:ahLst/>
                <a:cxnLst>
                  <a:cxn ang="0">
                    <a:pos x="T0" y="T1"/>
                  </a:cxn>
                  <a:cxn ang="0">
                    <a:pos x="T2" y="T3"/>
                  </a:cxn>
                  <a:cxn ang="0">
                    <a:pos x="T4" y="T5"/>
                  </a:cxn>
                  <a:cxn ang="0">
                    <a:pos x="T6" y="T7"/>
                  </a:cxn>
                </a:cxnLst>
                <a:rect l="0" t="0" r="r" b="b"/>
                <a:pathLst>
                  <a:path w="149" h="177">
                    <a:moveTo>
                      <a:pt x="149" y="177"/>
                    </a:moveTo>
                    <a:lnTo>
                      <a:pt x="149" y="119"/>
                    </a:lnTo>
                    <a:lnTo>
                      <a:pt x="31" y="0"/>
                    </a:lnTo>
                    <a:lnTo>
                      <a:pt x="0" y="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5" name="Oval 15">
                <a:extLst>
                  <a:ext uri="{FF2B5EF4-FFF2-40B4-BE49-F238E27FC236}">
                    <a16:creationId xmlns:a16="http://schemas.microsoft.com/office/drawing/2014/main" id="{7FF1505D-6992-4616-AEA8-EE4233F55FA8}"/>
                  </a:ext>
                </a:extLst>
              </p:cNvPr>
              <p:cNvSpPr>
                <a:spLocks noChangeArrowheads="1"/>
              </p:cNvSpPr>
              <p:nvPr/>
            </p:nvSpPr>
            <p:spPr bwMode="auto">
              <a:xfrm>
                <a:off x="10221913" y="2803526"/>
                <a:ext cx="107950" cy="107950"/>
              </a:xfrm>
              <a:prstGeom prst="ellipse">
                <a:avLst/>
              </a:pr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6" name="Freeform 16">
                <a:extLst>
                  <a:ext uri="{FF2B5EF4-FFF2-40B4-BE49-F238E27FC236}">
                    <a16:creationId xmlns:a16="http://schemas.microsoft.com/office/drawing/2014/main" id="{BFAC35C5-5C88-4554-A09D-EFFCD60384D2}"/>
                  </a:ext>
                </a:extLst>
              </p:cNvPr>
              <p:cNvSpPr>
                <a:spLocks/>
              </p:cNvSpPr>
              <p:nvPr/>
            </p:nvSpPr>
            <p:spPr bwMode="auto">
              <a:xfrm>
                <a:off x="9828213" y="2874963"/>
                <a:ext cx="346075" cy="55563"/>
              </a:xfrm>
              <a:custGeom>
                <a:avLst/>
                <a:gdLst>
                  <a:gd name="T0" fmla="*/ 218 w 218"/>
                  <a:gd name="T1" fmla="*/ 0 h 35"/>
                  <a:gd name="T2" fmla="*/ 0 w 218"/>
                  <a:gd name="T3" fmla="*/ 0 h 35"/>
                  <a:gd name="T4" fmla="*/ 0 w 218"/>
                  <a:gd name="T5" fmla="*/ 35 h 35"/>
                  <a:gd name="T6" fmla="*/ 179 w 218"/>
                  <a:gd name="T7" fmla="*/ 35 h 35"/>
                </a:gdLst>
                <a:ahLst/>
                <a:cxnLst>
                  <a:cxn ang="0">
                    <a:pos x="T0" y="T1"/>
                  </a:cxn>
                  <a:cxn ang="0">
                    <a:pos x="T2" y="T3"/>
                  </a:cxn>
                  <a:cxn ang="0">
                    <a:pos x="T4" y="T5"/>
                  </a:cxn>
                  <a:cxn ang="0">
                    <a:pos x="T6" y="T7"/>
                  </a:cxn>
                </a:cxnLst>
                <a:rect l="0" t="0" r="r" b="b"/>
                <a:pathLst>
                  <a:path w="218" h="35">
                    <a:moveTo>
                      <a:pt x="218" y="0"/>
                    </a:moveTo>
                    <a:lnTo>
                      <a:pt x="0" y="0"/>
                    </a:lnTo>
                    <a:lnTo>
                      <a:pt x="0" y="35"/>
                    </a:lnTo>
                    <a:lnTo>
                      <a:pt x="179" y="35"/>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7" name="Line 17">
                <a:extLst>
                  <a:ext uri="{FF2B5EF4-FFF2-40B4-BE49-F238E27FC236}">
                    <a16:creationId xmlns:a16="http://schemas.microsoft.com/office/drawing/2014/main" id="{9F22AE38-3D34-4E9A-B2D4-D9470C81902E}"/>
                  </a:ext>
                </a:extLst>
              </p:cNvPr>
              <p:cNvSpPr>
                <a:spLocks noChangeShapeType="1"/>
              </p:cNvSpPr>
              <p:nvPr/>
            </p:nvSpPr>
            <p:spPr bwMode="auto">
              <a:xfrm>
                <a:off x="9813925" y="2733676"/>
                <a:ext cx="258763" cy="0"/>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1" name="Freeform 7">
                <a:extLst>
                  <a:ext uri="{FF2B5EF4-FFF2-40B4-BE49-F238E27FC236}">
                    <a16:creationId xmlns:a16="http://schemas.microsoft.com/office/drawing/2014/main" id="{B72009EF-82B3-4485-899B-483FD3859BFC}"/>
                  </a:ext>
                </a:extLst>
              </p:cNvPr>
              <p:cNvSpPr>
                <a:spLocks/>
              </p:cNvSpPr>
              <p:nvPr/>
            </p:nvSpPr>
            <p:spPr bwMode="auto">
              <a:xfrm>
                <a:off x="10464201" y="2788735"/>
                <a:ext cx="1706563" cy="1479550"/>
              </a:xfrm>
              <a:custGeom>
                <a:avLst/>
                <a:gdLst>
                  <a:gd name="T0" fmla="*/ 806 w 1075"/>
                  <a:gd name="T1" fmla="*/ 932 h 932"/>
                  <a:gd name="T2" fmla="*/ 269 w 1075"/>
                  <a:gd name="T3" fmla="*/ 932 h 932"/>
                  <a:gd name="T4" fmla="*/ 0 w 1075"/>
                  <a:gd name="T5" fmla="*/ 466 h 932"/>
                  <a:gd name="T6" fmla="*/ 269 w 1075"/>
                  <a:gd name="T7" fmla="*/ 0 h 932"/>
                  <a:gd name="T8" fmla="*/ 806 w 1075"/>
                  <a:gd name="T9" fmla="*/ 0 h 932"/>
                  <a:gd name="T10" fmla="*/ 1075 w 1075"/>
                  <a:gd name="T11" fmla="*/ 466 h 932"/>
                  <a:gd name="T12" fmla="*/ 806 w 1075"/>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5" h="932">
                    <a:moveTo>
                      <a:pt x="806" y="932"/>
                    </a:moveTo>
                    <a:lnTo>
                      <a:pt x="269" y="932"/>
                    </a:lnTo>
                    <a:lnTo>
                      <a:pt x="0" y="466"/>
                    </a:lnTo>
                    <a:lnTo>
                      <a:pt x="269" y="0"/>
                    </a:lnTo>
                    <a:lnTo>
                      <a:pt x="806" y="0"/>
                    </a:lnTo>
                    <a:lnTo>
                      <a:pt x="1075" y="466"/>
                    </a:lnTo>
                    <a:lnTo>
                      <a:pt x="806"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62" name="Freeform 7">
                <a:extLst>
                  <a:ext uri="{FF2B5EF4-FFF2-40B4-BE49-F238E27FC236}">
                    <a16:creationId xmlns:a16="http://schemas.microsoft.com/office/drawing/2014/main" id="{B72009EF-82B3-4485-899B-483FD3859BFC}"/>
                  </a:ext>
                </a:extLst>
              </p:cNvPr>
              <p:cNvSpPr>
                <a:spLocks/>
              </p:cNvSpPr>
              <p:nvPr/>
            </p:nvSpPr>
            <p:spPr bwMode="auto">
              <a:xfrm>
                <a:off x="10469563" y="1254126"/>
                <a:ext cx="1706563" cy="1479550"/>
              </a:xfrm>
              <a:custGeom>
                <a:avLst/>
                <a:gdLst>
                  <a:gd name="T0" fmla="*/ 806 w 1075"/>
                  <a:gd name="T1" fmla="*/ 932 h 932"/>
                  <a:gd name="T2" fmla="*/ 269 w 1075"/>
                  <a:gd name="T3" fmla="*/ 932 h 932"/>
                  <a:gd name="T4" fmla="*/ 0 w 1075"/>
                  <a:gd name="T5" fmla="*/ 466 h 932"/>
                  <a:gd name="T6" fmla="*/ 269 w 1075"/>
                  <a:gd name="T7" fmla="*/ 0 h 932"/>
                  <a:gd name="T8" fmla="*/ 806 w 1075"/>
                  <a:gd name="T9" fmla="*/ 0 h 932"/>
                  <a:gd name="T10" fmla="*/ 1075 w 1075"/>
                  <a:gd name="T11" fmla="*/ 466 h 932"/>
                  <a:gd name="T12" fmla="*/ 806 w 1075"/>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5" h="932">
                    <a:moveTo>
                      <a:pt x="806" y="932"/>
                    </a:moveTo>
                    <a:lnTo>
                      <a:pt x="269" y="932"/>
                    </a:lnTo>
                    <a:lnTo>
                      <a:pt x="0" y="466"/>
                    </a:lnTo>
                    <a:lnTo>
                      <a:pt x="269" y="0"/>
                    </a:lnTo>
                    <a:lnTo>
                      <a:pt x="806" y="0"/>
                    </a:lnTo>
                    <a:lnTo>
                      <a:pt x="1075" y="466"/>
                    </a:lnTo>
                    <a:lnTo>
                      <a:pt x="806"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grpSp>
      </p:grpSp>
      <p:sp>
        <p:nvSpPr>
          <p:cNvPr id="5" name="TextovéPole 4"/>
          <p:cNvSpPr txBox="1"/>
          <p:nvPr/>
        </p:nvSpPr>
        <p:spPr>
          <a:xfrm>
            <a:off x="3284079" y="1362231"/>
            <a:ext cx="1757858" cy="1123384"/>
          </a:xfrm>
          <a:prstGeom prst="rect">
            <a:avLst/>
          </a:prstGeom>
          <a:noFill/>
        </p:spPr>
        <p:txBody>
          <a:bodyPr wrap="square" rtlCol="0">
            <a:spAutoFit/>
          </a:bodyPr>
          <a:lstStyle/>
          <a:p>
            <a:pPr algn="ctr"/>
            <a:r>
              <a:rPr lang="cs-CZ" sz="3500" dirty="0">
                <a:solidFill>
                  <a:schemeClr val="bg1"/>
                </a:solidFill>
              </a:rPr>
              <a:t>44</a:t>
            </a:r>
          </a:p>
          <a:p>
            <a:pPr algn="ctr"/>
            <a:r>
              <a:rPr lang="cs-CZ" sz="1600" dirty="0">
                <a:solidFill>
                  <a:schemeClr val="bg1"/>
                </a:solidFill>
              </a:rPr>
              <a:t>New </a:t>
            </a:r>
          </a:p>
          <a:p>
            <a:pPr algn="ctr"/>
            <a:r>
              <a:rPr lang="cs-CZ" sz="1600" dirty="0" err="1">
                <a:solidFill>
                  <a:schemeClr val="bg1"/>
                </a:solidFill>
              </a:rPr>
              <a:t>Projects</a:t>
            </a:r>
            <a:endParaRPr lang="cs-CZ" sz="1600" dirty="0">
              <a:solidFill>
                <a:schemeClr val="bg1"/>
              </a:solidFill>
            </a:endParaRPr>
          </a:p>
        </p:txBody>
      </p:sp>
      <p:sp>
        <p:nvSpPr>
          <p:cNvPr id="6" name="TextovéPole 5"/>
          <p:cNvSpPr txBox="1"/>
          <p:nvPr/>
        </p:nvSpPr>
        <p:spPr>
          <a:xfrm>
            <a:off x="3494800" y="2891451"/>
            <a:ext cx="1370402" cy="1123384"/>
          </a:xfrm>
          <a:prstGeom prst="rect">
            <a:avLst/>
          </a:prstGeom>
          <a:noFill/>
        </p:spPr>
        <p:txBody>
          <a:bodyPr wrap="square" rtlCol="0">
            <a:spAutoFit/>
          </a:bodyPr>
          <a:lstStyle/>
          <a:p>
            <a:pPr algn="ctr"/>
            <a:r>
              <a:rPr lang="cs-CZ" sz="3500" dirty="0">
                <a:solidFill>
                  <a:schemeClr val="bg1"/>
                </a:solidFill>
              </a:rPr>
              <a:t>33</a:t>
            </a:r>
          </a:p>
          <a:p>
            <a:pPr algn="ctr"/>
            <a:r>
              <a:rPr lang="cs-CZ" sz="1600" dirty="0">
                <a:solidFill>
                  <a:schemeClr val="bg1"/>
                </a:solidFill>
              </a:rPr>
              <a:t>International </a:t>
            </a:r>
            <a:r>
              <a:rPr lang="cs-CZ" sz="1600" dirty="0" err="1">
                <a:solidFill>
                  <a:schemeClr val="bg1"/>
                </a:solidFill>
              </a:rPr>
              <a:t>Projects</a:t>
            </a:r>
            <a:endParaRPr lang="cs-CZ" sz="1600" dirty="0">
              <a:solidFill>
                <a:schemeClr val="bg1"/>
              </a:solidFill>
            </a:endParaRPr>
          </a:p>
        </p:txBody>
      </p:sp>
      <p:sp>
        <p:nvSpPr>
          <p:cNvPr id="9" name="TextovéPole 8"/>
          <p:cNvSpPr txBox="1"/>
          <p:nvPr/>
        </p:nvSpPr>
        <p:spPr>
          <a:xfrm>
            <a:off x="7656330" y="1235127"/>
            <a:ext cx="1445605" cy="1508105"/>
          </a:xfrm>
          <a:prstGeom prst="rect">
            <a:avLst/>
          </a:prstGeom>
          <a:noFill/>
        </p:spPr>
        <p:txBody>
          <a:bodyPr wrap="square" rtlCol="0">
            <a:spAutoFit/>
          </a:bodyPr>
          <a:lstStyle/>
          <a:p>
            <a:pPr algn="ctr"/>
            <a:r>
              <a:rPr lang="cs-CZ" sz="3000" dirty="0">
                <a:solidFill>
                  <a:schemeClr val="bg1"/>
                </a:solidFill>
              </a:rPr>
              <a:t>108</a:t>
            </a:r>
          </a:p>
          <a:p>
            <a:pPr algn="ctr"/>
            <a:r>
              <a:rPr lang="cs-CZ" sz="1600" dirty="0">
                <a:solidFill>
                  <a:schemeClr val="bg1"/>
                </a:solidFill>
              </a:rPr>
              <a:t>Q1</a:t>
            </a:r>
          </a:p>
          <a:p>
            <a:pPr algn="ctr"/>
            <a:r>
              <a:rPr lang="cs-CZ" sz="3000" dirty="0">
                <a:solidFill>
                  <a:schemeClr val="bg1"/>
                </a:solidFill>
              </a:rPr>
              <a:t>24</a:t>
            </a:r>
          </a:p>
          <a:p>
            <a:pPr algn="ctr"/>
            <a:r>
              <a:rPr lang="cs-CZ" sz="1600" dirty="0">
                <a:solidFill>
                  <a:schemeClr val="bg1"/>
                </a:solidFill>
              </a:rPr>
              <a:t>T5</a:t>
            </a:r>
          </a:p>
        </p:txBody>
      </p:sp>
      <p:sp>
        <p:nvSpPr>
          <p:cNvPr id="10" name="TextovéPole 9"/>
          <p:cNvSpPr txBox="1"/>
          <p:nvPr/>
        </p:nvSpPr>
        <p:spPr>
          <a:xfrm>
            <a:off x="7254420" y="2787733"/>
            <a:ext cx="2238701" cy="1369606"/>
          </a:xfrm>
          <a:prstGeom prst="rect">
            <a:avLst/>
          </a:prstGeom>
          <a:noFill/>
        </p:spPr>
        <p:txBody>
          <a:bodyPr wrap="square" rtlCol="0">
            <a:spAutoFit/>
          </a:bodyPr>
          <a:lstStyle/>
          <a:p>
            <a:pPr algn="ctr"/>
            <a:r>
              <a:rPr lang="cs-CZ" sz="3500" dirty="0">
                <a:solidFill>
                  <a:schemeClr val="bg1"/>
                </a:solidFill>
              </a:rPr>
              <a:t>39,3</a:t>
            </a:r>
            <a:r>
              <a:rPr lang="en-US" sz="3500" dirty="0">
                <a:solidFill>
                  <a:schemeClr val="bg1"/>
                </a:solidFill>
              </a:rPr>
              <a:t> %</a:t>
            </a:r>
            <a:endParaRPr lang="cs-CZ" sz="3500" dirty="0">
              <a:solidFill>
                <a:schemeClr val="bg1"/>
              </a:solidFill>
            </a:endParaRPr>
          </a:p>
          <a:p>
            <a:pPr algn="ctr"/>
            <a:r>
              <a:rPr lang="en-US" sz="1600" dirty="0">
                <a:solidFill>
                  <a:schemeClr val="bg1"/>
                </a:solidFill>
              </a:rPr>
              <a:t>Publications with </a:t>
            </a:r>
            <a:endParaRPr lang="cs-CZ" sz="1600" dirty="0">
              <a:solidFill>
                <a:schemeClr val="bg1"/>
              </a:solidFill>
            </a:endParaRPr>
          </a:p>
          <a:p>
            <a:pPr algn="ctr"/>
            <a:r>
              <a:rPr lang="en-US" sz="1600" dirty="0">
                <a:solidFill>
                  <a:schemeClr val="bg1"/>
                </a:solidFill>
              </a:rPr>
              <a:t>Corresponding </a:t>
            </a:r>
            <a:endParaRPr lang="cs-CZ" sz="1600" dirty="0">
              <a:solidFill>
                <a:schemeClr val="bg1"/>
              </a:solidFill>
            </a:endParaRPr>
          </a:p>
          <a:p>
            <a:pPr algn="ctr"/>
            <a:r>
              <a:rPr lang="en-US" sz="1600" dirty="0">
                <a:solidFill>
                  <a:schemeClr val="bg1"/>
                </a:solidFill>
              </a:rPr>
              <a:t>Author</a:t>
            </a:r>
            <a:endParaRPr lang="cs-CZ" sz="1600" dirty="0">
              <a:solidFill>
                <a:schemeClr val="bg1"/>
              </a:solidFill>
            </a:endParaRPr>
          </a:p>
        </p:txBody>
      </p:sp>
    </p:spTree>
    <p:extLst>
      <p:ext uri="{BB962C8B-B14F-4D97-AF65-F5344CB8AC3E}">
        <p14:creationId xmlns:p14="http://schemas.microsoft.com/office/powerpoint/2010/main" val="40718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D75C-3C29-4C84-AF3B-B5C4BA724CA9}"/>
              </a:ext>
            </a:extLst>
          </p:cNvPr>
          <p:cNvSpPr>
            <a:spLocks noGrp="1"/>
          </p:cNvSpPr>
          <p:nvPr>
            <p:ph type="title"/>
          </p:nvPr>
        </p:nvSpPr>
        <p:spPr/>
        <p:txBody>
          <a:bodyPr/>
          <a:lstStyle/>
          <a:p>
            <a:r>
              <a:rPr lang="en-US" dirty="0"/>
              <a:t>Management </a:t>
            </a:r>
            <a:r>
              <a:rPr lang="cs-CZ" dirty="0"/>
              <a:t>E</a:t>
            </a:r>
            <a:r>
              <a:rPr lang="en-US" dirty="0" err="1"/>
              <a:t>xcellence</a:t>
            </a:r>
            <a:r>
              <a:rPr lang="en-US" dirty="0"/>
              <a:t> </a:t>
            </a:r>
          </a:p>
        </p:txBody>
      </p:sp>
      <p:sp>
        <p:nvSpPr>
          <p:cNvPr id="6" name="Zástupný symbol pro zápatí 5">
            <a:extLst>
              <a:ext uri="{FF2B5EF4-FFF2-40B4-BE49-F238E27FC236}">
                <a16:creationId xmlns:a16="http://schemas.microsoft.com/office/drawing/2014/main" id="{3BD9BEA5-1CA1-4CDA-B760-BB8DE377DC70}"/>
              </a:ext>
            </a:extLst>
          </p:cNvPr>
          <p:cNvSpPr>
            <a:spLocks noGrp="1"/>
          </p:cNvSpPr>
          <p:nvPr>
            <p:ph type="ftr" sz="quarter" idx="11"/>
          </p:nvPr>
        </p:nvSpPr>
        <p:spPr/>
        <p:txBody>
          <a:bodyPr/>
          <a:lstStyle/>
          <a:p>
            <a:r>
              <a:rPr lang="en-US"/>
              <a:t>CEITEC at Masaryk University</a:t>
            </a:r>
            <a:endParaRPr lang="en-US" dirty="0"/>
          </a:p>
        </p:txBody>
      </p:sp>
      <p:sp>
        <p:nvSpPr>
          <p:cNvPr id="3" name="Zástupný symbol pro číslo snímku 2">
            <a:extLst>
              <a:ext uri="{FF2B5EF4-FFF2-40B4-BE49-F238E27FC236}">
                <a16:creationId xmlns:a16="http://schemas.microsoft.com/office/drawing/2014/main" id="{B9C661C0-38C0-4D62-A82C-AA0A0E193D9D}"/>
              </a:ext>
            </a:extLst>
          </p:cNvPr>
          <p:cNvSpPr>
            <a:spLocks noGrp="1"/>
          </p:cNvSpPr>
          <p:nvPr>
            <p:ph type="sldNum" sz="quarter" idx="12"/>
          </p:nvPr>
        </p:nvSpPr>
        <p:spPr/>
        <p:txBody>
          <a:bodyPr/>
          <a:lstStyle/>
          <a:p>
            <a:fld id="{AFE3D702-57F1-4CB0-B451-B14F76DC0414}" type="slidenum">
              <a:rPr lang="en-US" smtClean="0"/>
              <a:t>12</a:t>
            </a:fld>
            <a:endParaRPr lang="en-US"/>
          </a:p>
        </p:txBody>
      </p:sp>
      <p:grpSp>
        <p:nvGrpSpPr>
          <p:cNvPr id="7" name="Skupina 6">
            <a:extLst>
              <a:ext uri="{FF2B5EF4-FFF2-40B4-BE49-F238E27FC236}">
                <a16:creationId xmlns:a16="http://schemas.microsoft.com/office/drawing/2014/main" id="{C4F80868-3A66-460C-B6BF-BA6ACE28A112}"/>
              </a:ext>
            </a:extLst>
          </p:cNvPr>
          <p:cNvGrpSpPr/>
          <p:nvPr/>
        </p:nvGrpSpPr>
        <p:grpSpPr>
          <a:xfrm>
            <a:off x="468941" y="2178790"/>
            <a:ext cx="3516819" cy="3673520"/>
            <a:chOff x="468941" y="2178790"/>
            <a:chExt cx="3516819" cy="3673520"/>
          </a:xfrm>
        </p:grpSpPr>
        <p:sp>
          <p:nvSpPr>
            <p:cNvPr id="9" name="Volný tvar: obrazec 8">
              <a:extLst>
                <a:ext uri="{FF2B5EF4-FFF2-40B4-BE49-F238E27FC236}">
                  <a16:creationId xmlns:a16="http://schemas.microsoft.com/office/drawing/2014/main" id="{5A0BF77E-2817-432C-9E63-9C4AE476A1F9}"/>
                </a:ext>
              </a:extLst>
            </p:cNvPr>
            <p:cNvSpPr/>
            <p:nvPr/>
          </p:nvSpPr>
          <p:spPr>
            <a:xfrm>
              <a:off x="468941" y="4230349"/>
              <a:ext cx="3516819" cy="1621961"/>
            </a:xfrm>
            <a:custGeom>
              <a:avLst/>
              <a:gdLst>
                <a:gd name="connsiteX0" fmla="*/ 0 w 3516819"/>
                <a:gd name="connsiteY0" fmla="*/ 0 h 1621961"/>
                <a:gd name="connsiteX1" fmla="*/ 3516819 w 3516819"/>
                <a:gd name="connsiteY1" fmla="*/ 0 h 1621961"/>
                <a:gd name="connsiteX2" fmla="*/ 3516819 w 3516819"/>
                <a:gd name="connsiteY2" fmla="*/ 1621961 h 1621961"/>
                <a:gd name="connsiteX3" fmla="*/ 0 w 3516819"/>
                <a:gd name="connsiteY3" fmla="*/ 1621961 h 1621961"/>
                <a:gd name="connsiteX4" fmla="*/ 0 w 3516819"/>
                <a:gd name="connsiteY4" fmla="*/ 0 h 1621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819" h="1621961">
                  <a:moveTo>
                    <a:pt x="0" y="0"/>
                  </a:moveTo>
                  <a:lnTo>
                    <a:pt x="3516819" y="0"/>
                  </a:lnTo>
                  <a:lnTo>
                    <a:pt x="3516819" y="1621961"/>
                  </a:lnTo>
                  <a:lnTo>
                    <a:pt x="0" y="16219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cs-CZ" sz="1600" b="1" kern="1200" dirty="0">
                  <a:solidFill>
                    <a:srgbClr val="7AC143"/>
                  </a:solidFill>
                </a:rPr>
                <a:t>COORDINATION </a:t>
              </a:r>
              <a:br>
                <a:rPr lang="cs-CZ" sz="1600" b="1" kern="1200" dirty="0">
                  <a:solidFill>
                    <a:srgbClr val="7AC143"/>
                  </a:solidFill>
                </a:rPr>
              </a:br>
              <a:r>
                <a:rPr lang="cs-CZ" sz="1600" b="1" kern="1200" dirty="0">
                  <a:solidFill>
                    <a:srgbClr val="7AC143"/>
                  </a:solidFill>
                </a:rPr>
                <a:t>BOARD</a:t>
              </a:r>
            </a:p>
          </p:txBody>
        </p:sp>
        <p:pic>
          <p:nvPicPr>
            <p:cNvPr id="17" name="Obrázek 16">
              <a:extLst>
                <a:ext uri="{FF2B5EF4-FFF2-40B4-BE49-F238E27FC236}">
                  <a16:creationId xmlns:a16="http://schemas.microsoft.com/office/drawing/2014/main" id="{7AEFE4EC-A931-4B3B-BD32-B96A69A8C24F}"/>
                </a:ext>
              </a:extLst>
            </p:cNvPr>
            <p:cNvPicPr>
              <a:picLocks noChangeAspect="1"/>
            </p:cNvPicPr>
            <p:nvPr/>
          </p:nvPicPr>
          <p:blipFill rotWithShape="1">
            <a:blip r:embed="rId3">
              <a:extLst>
                <a:ext uri="{28A0092B-C50C-407E-A947-70E740481C1C}">
                  <a14:useLocalDpi xmlns:a14="http://schemas.microsoft.com/office/drawing/2010/main" val="0"/>
                </a:ext>
              </a:extLst>
            </a:blip>
            <a:srcRect r="77148"/>
            <a:stretch/>
          </p:blipFill>
          <p:spPr>
            <a:xfrm>
              <a:off x="1217210" y="2178790"/>
              <a:ext cx="2116709" cy="1790590"/>
            </a:xfrm>
            <a:prstGeom prst="rect">
              <a:avLst/>
            </a:prstGeom>
          </p:spPr>
        </p:pic>
      </p:grpSp>
      <p:grpSp>
        <p:nvGrpSpPr>
          <p:cNvPr id="21" name="Skupina 20">
            <a:extLst>
              <a:ext uri="{FF2B5EF4-FFF2-40B4-BE49-F238E27FC236}">
                <a16:creationId xmlns:a16="http://schemas.microsoft.com/office/drawing/2014/main" id="{081B8534-9A76-4E48-B464-C938C1814750}"/>
              </a:ext>
            </a:extLst>
          </p:cNvPr>
          <p:cNvGrpSpPr/>
          <p:nvPr/>
        </p:nvGrpSpPr>
        <p:grpSpPr>
          <a:xfrm>
            <a:off x="4337590" y="2178790"/>
            <a:ext cx="3516819" cy="3673520"/>
            <a:chOff x="4337590" y="2178790"/>
            <a:chExt cx="3516819" cy="3673520"/>
          </a:xfrm>
        </p:grpSpPr>
        <p:sp>
          <p:nvSpPr>
            <p:cNvPr id="11" name="Volný tvar: obrazec 10">
              <a:extLst>
                <a:ext uri="{FF2B5EF4-FFF2-40B4-BE49-F238E27FC236}">
                  <a16:creationId xmlns:a16="http://schemas.microsoft.com/office/drawing/2014/main" id="{B69075EA-1B1A-497E-8196-B4CF3FC0B6B0}"/>
                </a:ext>
              </a:extLst>
            </p:cNvPr>
            <p:cNvSpPr/>
            <p:nvPr/>
          </p:nvSpPr>
          <p:spPr>
            <a:xfrm>
              <a:off x="4337590" y="4230349"/>
              <a:ext cx="3516819" cy="1621961"/>
            </a:xfrm>
            <a:custGeom>
              <a:avLst/>
              <a:gdLst>
                <a:gd name="connsiteX0" fmla="*/ 0 w 3516819"/>
                <a:gd name="connsiteY0" fmla="*/ 0 h 1621961"/>
                <a:gd name="connsiteX1" fmla="*/ 3516819 w 3516819"/>
                <a:gd name="connsiteY1" fmla="*/ 0 h 1621961"/>
                <a:gd name="connsiteX2" fmla="*/ 3516819 w 3516819"/>
                <a:gd name="connsiteY2" fmla="*/ 1621961 h 1621961"/>
                <a:gd name="connsiteX3" fmla="*/ 0 w 3516819"/>
                <a:gd name="connsiteY3" fmla="*/ 1621961 h 1621961"/>
                <a:gd name="connsiteX4" fmla="*/ 0 w 3516819"/>
                <a:gd name="connsiteY4" fmla="*/ 0 h 1621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819" h="1621961">
                  <a:moveTo>
                    <a:pt x="0" y="0"/>
                  </a:moveTo>
                  <a:lnTo>
                    <a:pt x="3516819" y="0"/>
                  </a:lnTo>
                  <a:lnTo>
                    <a:pt x="3516819" y="1621961"/>
                  </a:lnTo>
                  <a:lnTo>
                    <a:pt x="0" y="16219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cs-CZ" sz="1600" b="1" kern="1200" dirty="0">
                  <a:solidFill>
                    <a:srgbClr val="7AC143"/>
                  </a:solidFill>
                </a:rPr>
                <a:t>INTERNATIONAL SCIENTIFIC ADVISORY BOARD</a:t>
              </a:r>
            </a:p>
          </p:txBody>
        </p:sp>
        <p:pic>
          <p:nvPicPr>
            <p:cNvPr id="19" name="Obrázek 18">
              <a:extLst>
                <a:ext uri="{FF2B5EF4-FFF2-40B4-BE49-F238E27FC236}">
                  <a16:creationId xmlns:a16="http://schemas.microsoft.com/office/drawing/2014/main" id="{369729C8-2BA3-4179-9C61-2B13430BDDF8}"/>
                </a:ext>
              </a:extLst>
            </p:cNvPr>
            <p:cNvPicPr>
              <a:picLocks noChangeAspect="1"/>
            </p:cNvPicPr>
            <p:nvPr/>
          </p:nvPicPr>
          <p:blipFill rotWithShape="1">
            <a:blip r:embed="rId3">
              <a:extLst>
                <a:ext uri="{28A0092B-C50C-407E-A947-70E740481C1C}">
                  <a14:useLocalDpi xmlns:a14="http://schemas.microsoft.com/office/drawing/2010/main" val="0"/>
                </a:ext>
              </a:extLst>
            </a:blip>
            <a:srcRect l="34209" r="40985"/>
            <a:stretch/>
          </p:blipFill>
          <p:spPr>
            <a:xfrm>
              <a:off x="4979859" y="2178790"/>
              <a:ext cx="2297738" cy="1790590"/>
            </a:xfrm>
            <a:prstGeom prst="rect">
              <a:avLst/>
            </a:prstGeom>
          </p:spPr>
        </p:pic>
      </p:grpSp>
      <p:grpSp>
        <p:nvGrpSpPr>
          <p:cNvPr id="22" name="Skupina 21">
            <a:extLst>
              <a:ext uri="{FF2B5EF4-FFF2-40B4-BE49-F238E27FC236}">
                <a16:creationId xmlns:a16="http://schemas.microsoft.com/office/drawing/2014/main" id="{C3B9D420-AF8D-4D6B-B816-24E70F0E9A4A}"/>
              </a:ext>
            </a:extLst>
          </p:cNvPr>
          <p:cNvGrpSpPr/>
          <p:nvPr/>
        </p:nvGrpSpPr>
        <p:grpSpPr>
          <a:xfrm>
            <a:off x="8393738" y="2191853"/>
            <a:ext cx="3141820" cy="3660457"/>
            <a:chOff x="8393738" y="2191853"/>
            <a:chExt cx="3141820" cy="3660457"/>
          </a:xfrm>
        </p:grpSpPr>
        <p:sp>
          <p:nvSpPr>
            <p:cNvPr id="13" name="Volný tvar: obrazec 12">
              <a:extLst>
                <a:ext uri="{FF2B5EF4-FFF2-40B4-BE49-F238E27FC236}">
                  <a16:creationId xmlns:a16="http://schemas.microsoft.com/office/drawing/2014/main" id="{FBBA3B3D-76BC-4AD4-AFA5-D3A46EF60ABA}"/>
                </a:ext>
              </a:extLst>
            </p:cNvPr>
            <p:cNvSpPr/>
            <p:nvPr/>
          </p:nvSpPr>
          <p:spPr>
            <a:xfrm>
              <a:off x="8393738" y="4230349"/>
              <a:ext cx="3141820" cy="1621961"/>
            </a:xfrm>
            <a:custGeom>
              <a:avLst/>
              <a:gdLst>
                <a:gd name="connsiteX0" fmla="*/ 0 w 3141820"/>
                <a:gd name="connsiteY0" fmla="*/ 0 h 1621961"/>
                <a:gd name="connsiteX1" fmla="*/ 3141820 w 3141820"/>
                <a:gd name="connsiteY1" fmla="*/ 0 h 1621961"/>
                <a:gd name="connsiteX2" fmla="*/ 3141820 w 3141820"/>
                <a:gd name="connsiteY2" fmla="*/ 1621961 h 1621961"/>
                <a:gd name="connsiteX3" fmla="*/ 0 w 3141820"/>
                <a:gd name="connsiteY3" fmla="*/ 1621961 h 1621961"/>
                <a:gd name="connsiteX4" fmla="*/ 0 w 3141820"/>
                <a:gd name="connsiteY4" fmla="*/ 0 h 1621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1820" h="1621961">
                  <a:moveTo>
                    <a:pt x="0" y="0"/>
                  </a:moveTo>
                  <a:lnTo>
                    <a:pt x="3141820" y="0"/>
                  </a:lnTo>
                  <a:lnTo>
                    <a:pt x="3141820" y="1621961"/>
                  </a:lnTo>
                  <a:lnTo>
                    <a:pt x="0" y="16219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cs-CZ" sz="1600" b="1" kern="1200" dirty="0">
                  <a:solidFill>
                    <a:srgbClr val="7AC143"/>
                  </a:solidFill>
                </a:rPr>
                <a:t>EVALUATION</a:t>
              </a:r>
            </a:p>
          </p:txBody>
        </p:sp>
        <p:pic>
          <p:nvPicPr>
            <p:cNvPr id="20" name="Obrázek 19">
              <a:extLst>
                <a:ext uri="{FF2B5EF4-FFF2-40B4-BE49-F238E27FC236}">
                  <a16:creationId xmlns:a16="http://schemas.microsoft.com/office/drawing/2014/main" id="{FFC0B3D7-50B1-462B-BCB0-0622AED5E80D}"/>
                </a:ext>
              </a:extLst>
            </p:cNvPr>
            <p:cNvPicPr>
              <a:picLocks noChangeAspect="1"/>
            </p:cNvPicPr>
            <p:nvPr/>
          </p:nvPicPr>
          <p:blipFill rotWithShape="1">
            <a:blip r:embed="rId3">
              <a:extLst>
                <a:ext uri="{28A0092B-C50C-407E-A947-70E740481C1C}">
                  <a14:useLocalDpi xmlns:a14="http://schemas.microsoft.com/office/drawing/2010/main" val="0"/>
                </a:ext>
              </a:extLst>
            </a:blip>
            <a:srcRect l="77177" r="-164"/>
            <a:stretch/>
          </p:blipFill>
          <p:spPr>
            <a:xfrm>
              <a:off x="8888697" y="2191853"/>
              <a:ext cx="2129246" cy="1790590"/>
            </a:xfrm>
            <a:prstGeom prst="rect">
              <a:avLst/>
            </a:prstGeom>
          </p:spPr>
        </p:pic>
      </p:grpSp>
    </p:spTree>
    <p:extLst>
      <p:ext uri="{BB962C8B-B14F-4D97-AF65-F5344CB8AC3E}">
        <p14:creationId xmlns:p14="http://schemas.microsoft.com/office/powerpoint/2010/main" val="229843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adpis 1">
            <a:extLst>
              <a:ext uri="{FF2B5EF4-FFF2-40B4-BE49-F238E27FC236}">
                <a16:creationId xmlns:a16="http://schemas.microsoft.com/office/drawing/2014/main" id="{F5E6096F-AA24-4084-B837-C4F4395BCBB9}"/>
              </a:ext>
            </a:extLst>
          </p:cNvPr>
          <p:cNvSpPr>
            <a:spLocks noGrp="1" noChangeArrowheads="1"/>
          </p:cNvSpPr>
          <p:nvPr>
            <p:ph type="title"/>
          </p:nvPr>
        </p:nvSpPr>
        <p:spPr>
          <a:xfrm>
            <a:off x="466725" y="365126"/>
            <a:ext cx="11258550" cy="825500"/>
          </a:xfrm>
        </p:spPr>
        <p:txBody>
          <a:bodyPr/>
          <a:lstStyle/>
          <a:p>
            <a:r>
              <a:rPr lang="cs-CZ" altLang="cs-CZ" dirty="0" err="1"/>
              <a:t>Core</a:t>
            </a:r>
            <a:r>
              <a:rPr lang="en-US" altLang="cs-CZ" dirty="0"/>
              <a:t> </a:t>
            </a:r>
            <a:r>
              <a:rPr lang="cs-CZ" altLang="cs-CZ" dirty="0"/>
              <a:t>F</a:t>
            </a:r>
            <a:r>
              <a:rPr lang="en-US" altLang="cs-CZ" dirty="0" err="1"/>
              <a:t>acilities</a:t>
            </a:r>
            <a:r>
              <a:rPr lang="en-US" altLang="cs-CZ" dirty="0"/>
              <a:t>  </a:t>
            </a:r>
          </a:p>
        </p:txBody>
      </p:sp>
      <p:sp>
        <p:nvSpPr>
          <p:cNvPr id="3" name="Zástupný symbol pro zápatí 2">
            <a:extLst>
              <a:ext uri="{FF2B5EF4-FFF2-40B4-BE49-F238E27FC236}">
                <a16:creationId xmlns:a16="http://schemas.microsoft.com/office/drawing/2014/main" id="{28A9D5B8-ADB6-4C91-8AB1-CD9287027FC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AC143"/>
                </a:solidFill>
                <a:effectLst/>
                <a:uLnTx/>
                <a:uFillTx/>
                <a:latin typeface="Arial"/>
                <a:ea typeface="+mn-ea"/>
                <a:cs typeface="+mn-cs"/>
              </a:rPr>
              <a:t>CEITEC at Masaryk University</a:t>
            </a:r>
            <a:endParaRPr kumimoji="0" lang="en-US" sz="1200" b="0" i="0" u="none" strike="noStrike" kern="1200" cap="none" spc="0" normalizeH="0" baseline="0" noProof="0" dirty="0">
              <a:ln>
                <a:noFill/>
              </a:ln>
              <a:solidFill>
                <a:srgbClr val="7AC143"/>
              </a:solidFill>
              <a:effectLst/>
              <a:uLnTx/>
              <a:uFillTx/>
              <a:latin typeface="Arial"/>
              <a:ea typeface="+mn-ea"/>
              <a:cs typeface="+mn-cs"/>
            </a:endParaRPr>
          </a:p>
        </p:txBody>
      </p:sp>
      <p:sp>
        <p:nvSpPr>
          <p:cNvPr id="5" name="Zástupný symbol pro číslo snímku 4">
            <a:extLst>
              <a:ext uri="{FF2B5EF4-FFF2-40B4-BE49-F238E27FC236}">
                <a16:creationId xmlns:a16="http://schemas.microsoft.com/office/drawing/2014/main" id="{E1857EE0-62D7-4D27-B16B-9FEE7487C3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E3D702-57F1-4CB0-B451-B14F76DC0414}" type="slidenum">
              <a:rPr kumimoji="0" lang="en-US" sz="1200" b="1" i="0" u="none" strike="noStrike" kern="1200" cap="none" spc="0" normalizeH="0" baseline="0" noProof="0" smtClean="0">
                <a:ln>
                  <a:noFill/>
                </a:ln>
                <a:solidFill>
                  <a:srgbClr val="7AC1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a:ln>
                <a:noFill/>
              </a:ln>
              <a:solidFill>
                <a:srgbClr val="7AC143"/>
              </a:solidFill>
              <a:effectLst/>
              <a:uLnTx/>
              <a:uFillTx/>
              <a:latin typeface="Arial"/>
              <a:ea typeface="+mn-ea"/>
              <a:cs typeface="+mn-cs"/>
            </a:endParaRP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10" y="1210583"/>
            <a:ext cx="6359218" cy="4578292"/>
          </a:xfrm>
          <a:prstGeom prst="rect">
            <a:avLst/>
          </a:prstGeom>
        </p:spPr>
      </p:pic>
      <p:sp>
        <p:nvSpPr>
          <p:cNvPr id="11" name="Obdélník 10">
            <a:extLst>
              <a:ext uri="{FF2B5EF4-FFF2-40B4-BE49-F238E27FC236}">
                <a16:creationId xmlns:a16="http://schemas.microsoft.com/office/drawing/2014/main" id="{B0B92409-973D-462D-9A18-11C40922A500}"/>
              </a:ext>
            </a:extLst>
          </p:cNvPr>
          <p:cNvSpPr/>
          <p:nvPr/>
        </p:nvSpPr>
        <p:spPr>
          <a:xfrm>
            <a:off x="6376391" y="1299635"/>
            <a:ext cx="5590992" cy="3837869"/>
          </a:xfrm>
          <a:prstGeom prst="rect">
            <a:avLst/>
          </a:prstGeom>
          <a:solidFill>
            <a:srgbClr val="B6C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ovéPole 9">
            <a:extLst>
              <a:ext uri="{FF2B5EF4-FFF2-40B4-BE49-F238E27FC236}">
                <a16:creationId xmlns:a16="http://schemas.microsoft.com/office/drawing/2014/main" id="{0476512B-91E0-4E11-8BFA-B09957B6F4B9}"/>
              </a:ext>
            </a:extLst>
          </p:cNvPr>
          <p:cNvSpPr txBox="1"/>
          <p:nvPr/>
        </p:nvSpPr>
        <p:spPr>
          <a:xfrm>
            <a:off x="6513528" y="1540481"/>
            <a:ext cx="5316719" cy="33561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BIC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Biomolecular</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Interactions</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an</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Crystallization</a:t>
            </a:r>
            <a:endPar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BioData</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Biological</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Data Management and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Analysis</a:t>
            </a:r>
            <a:endPar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BioIT</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Bioinformatics</a:t>
            </a:r>
            <a:endPar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CELLIM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Cellular</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Imagining</a:t>
            </a:r>
            <a:endPar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CryoEM</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Cryo-electron</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Microscopy</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and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Tomography</a:t>
            </a:r>
            <a:endPar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Genomics</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Genomics</a:t>
            </a:r>
            <a:endPar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MAFIL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Multimodal</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and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Functional</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Imaging</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Laboratory</a:t>
            </a:r>
            <a:endPar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NMR	   Josef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Dadok</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National</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NMR Centre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Plants</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Plant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Sciences</a:t>
            </a:r>
            <a:endPar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Proteomics</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Proteomics</a:t>
            </a:r>
            <a:endPar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X-</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ray</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X-</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ray</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cs-CZ" sz="13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Diffraction</a:t>
            </a:r>
            <a:r>
              <a:rPr kumimoji="0" lang="cs-CZ" sz="1300" b="0" i="0" u="none" strike="noStrike" kern="1200" cap="none" spc="0" normalizeH="0" baseline="0" noProof="0" dirty="0">
                <a:ln>
                  <a:noFill/>
                </a:ln>
                <a:solidFill>
                  <a:prstClr val="black">
                    <a:lumMod val="95000"/>
                    <a:lumOff val="5000"/>
                  </a:prstClr>
                </a:solidFill>
                <a:effectLst/>
                <a:uLnTx/>
                <a:uFillTx/>
                <a:latin typeface="Arial"/>
                <a:ea typeface="+mn-ea"/>
                <a:cs typeface="+mn-cs"/>
              </a:rPr>
              <a:t> and Bio-SAXS</a:t>
            </a:r>
            <a:r>
              <a:rPr kumimoji="0" lang="cs-CZ" sz="13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109448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a:extLst>
              <a:ext uri="{FF2B5EF4-FFF2-40B4-BE49-F238E27FC236}">
                <a16:creationId xmlns:a16="http://schemas.microsoft.com/office/drawing/2014/main" id="{8FC48B07-8586-46D6-BD28-2FF8A21B2435}"/>
              </a:ext>
            </a:extLst>
          </p:cNvPr>
          <p:cNvPicPr>
            <a:picLocks noChangeAspect="1"/>
          </p:cNvPicPr>
          <p:nvPr/>
        </p:nvPicPr>
        <p:blipFill rotWithShape="1">
          <a:blip r:embed="rId3">
            <a:extLst>
              <a:ext uri="{28A0092B-C50C-407E-A947-70E740481C1C}">
                <a14:useLocalDpi xmlns:a14="http://schemas.microsoft.com/office/drawing/2010/main" val="0"/>
              </a:ext>
            </a:extLst>
          </a:blip>
          <a:srcRect r="18721"/>
          <a:stretch/>
        </p:blipFill>
        <p:spPr>
          <a:xfrm>
            <a:off x="8473630" y="463936"/>
            <a:ext cx="3914083" cy="3212914"/>
          </a:xfrm>
          <a:prstGeom prst="hexagon">
            <a:avLst>
              <a:gd name="adj" fmla="val 28057"/>
              <a:gd name="vf" fmla="val 115470"/>
            </a:avLst>
          </a:prstGeom>
        </p:spPr>
      </p:pic>
      <p:sp>
        <p:nvSpPr>
          <p:cNvPr id="6" name="Zástupný symbol pro zápatí 5">
            <a:extLst>
              <a:ext uri="{FF2B5EF4-FFF2-40B4-BE49-F238E27FC236}">
                <a16:creationId xmlns:a16="http://schemas.microsoft.com/office/drawing/2014/main" id="{72CAC033-3100-4E85-9F7F-8B4D212CA983}"/>
              </a:ext>
            </a:extLst>
          </p:cNvPr>
          <p:cNvSpPr>
            <a:spLocks noGrp="1"/>
          </p:cNvSpPr>
          <p:nvPr>
            <p:ph type="ftr" sz="quarter" idx="11"/>
          </p:nvPr>
        </p:nvSpPr>
        <p:spPr/>
        <p:txBody>
          <a:bodyPr/>
          <a:lstStyle/>
          <a:p>
            <a:r>
              <a:rPr lang="en-US"/>
              <a:t>CEITEC at Masaryk University</a:t>
            </a:r>
            <a:endParaRPr lang="en-US" dirty="0"/>
          </a:p>
        </p:txBody>
      </p:sp>
      <p:sp>
        <p:nvSpPr>
          <p:cNvPr id="7" name="Zástupný symbol pro číslo snímku 6">
            <a:extLst>
              <a:ext uri="{FF2B5EF4-FFF2-40B4-BE49-F238E27FC236}">
                <a16:creationId xmlns:a16="http://schemas.microsoft.com/office/drawing/2014/main" id="{7DB03205-F36A-428C-8547-A67EFD126FBF}"/>
              </a:ext>
            </a:extLst>
          </p:cNvPr>
          <p:cNvSpPr>
            <a:spLocks noGrp="1"/>
          </p:cNvSpPr>
          <p:nvPr>
            <p:ph type="sldNum" sz="quarter" idx="12"/>
          </p:nvPr>
        </p:nvSpPr>
        <p:spPr/>
        <p:txBody>
          <a:bodyPr/>
          <a:lstStyle/>
          <a:p>
            <a:fld id="{AFE3D702-57F1-4CB0-B451-B14F76DC0414}" type="slidenum">
              <a:rPr lang="en-US" smtClean="0"/>
              <a:t>14</a:t>
            </a:fld>
            <a:endParaRPr lang="en-US"/>
          </a:p>
        </p:txBody>
      </p:sp>
      <p:pic>
        <p:nvPicPr>
          <p:cNvPr id="12" name="Obrázek 11">
            <a:extLst>
              <a:ext uri="{FF2B5EF4-FFF2-40B4-BE49-F238E27FC236}">
                <a16:creationId xmlns:a16="http://schemas.microsoft.com/office/drawing/2014/main" id="{346E05C4-E2AF-419F-AFC5-AC624911EC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785"/>
          <a:stretch/>
        </p:blipFill>
        <p:spPr>
          <a:xfrm>
            <a:off x="-596766" y="1703372"/>
            <a:ext cx="4437961" cy="3744529"/>
          </a:xfrm>
          <a:prstGeom prst="hexagon">
            <a:avLst>
              <a:gd name="adj" fmla="val 28241"/>
              <a:gd name="vf" fmla="val 115470"/>
            </a:avLst>
          </a:prstGeom>
        </p:spPr>
      </p:pic>
      <p:pic>
        <p:nvPicPr>
          <p:cNvPr id="17" name="Obrázek 16">
            <a:extLst>
              <a:ext uri="{FF2B5EF4-FFF2-40B4-BE49-F238E27FC236}">
                <a16:creationId xmlns:a16="http://schemas.microsoft.com/office/drawing/2014/main" id="{C6647365-4B76-4F7F-9101-326282DF42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96531" y="0"/>
            <a:ext cx="6267502" cy="5447901"/>
          </a:xfrm>
          <a:prstGeom prst="hexagon">
            <a:avLst>
              <a:gd name="adj" fmla="val 28241"/>
              <a:gd name="vf" fmla="val 115470"/>
            </a:avLst>
          </a:prstGeom>
        </p:spPr>
      </p:pic>
    </p:spTree>
    <p:extLst>
      <p:ext uri="{BB962C8B-B14F-4D97-AF65-F5344CB8AC3E}">
        <p14:creationId xmlns:p14="http://schemas.microsoft.com/office/powerpoint/2010/main" val="392283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249"/>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250"/>
                                  </p:stCondLst>
                                  <p:childTnLst>
                                    <p:set>
                                      <p:cBhvr>
                                        <p:cTn id="9" dur="1" fill="hold">
                                          <p:stCondLst>
                                            <p:cond delay="249"/>
                                          </p:stCondLst>
                                        </p:cTn>
                                        <p:tgtEl>
                                          <p:spTgt spid="1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50"/>
                                  </p:stCondLst>
                                  <p:childTnLst>
                                    <p:set>
                                      <p:cBhvr>
                                        <p:cTn id="12" dur="1" fill="hold">
                                          <p:stCondLst>
                                            <p:cond delay="24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a:extLst>
              <a:ext uri="{FF2B5EF4-FFF2-40B4-BE49-F238E27FC236}">
                <a16:creationId xmlns:a16="http://schemas.microsoft.com/office/drawing/2014/main" id="{CD5DAFE4-121E-433C-91B6-FBE0D9C31F2C}"/>
              </a:ext>
            </a:extLst>
          </p:cNvPr>
          <p:cNvPicPr>
            <a:picLocks noChangeAspect="1"/>
          </p:cNvPicPr>
          <p:nvPr/>
        </p:nvPicPr>
        <p:blipFill rotWithShape="1">
          <a:blip r:embed="rId3">
            <a:extLst>
              <a:ext uri="{28A0092B-C50C-407E-A947-70E740481C1C}">
                <a14:useLocalDpi xmlns:a14="http://schemas.microsoft.com/office/drawing/2010/main" val="0"/>
              </a:ext>
            </a:extLst>
          </a:blip>
          <a:srcRect r="15151"/>
          <a:stretch/>
        </p:blipFill>
        <p:spPr>
          <a:xfrm>
            <a:off x="894916" y="1386604"/>
            <a:ext cx="3461982" cy="2720104"/>
          </a:xfrm>
          <a:prstGeom prst="hexagon">
            <a:avLst>
              <a:gd name="adj" fmla="val 33191"/>
              <a:gd name="vf" fmla="val 115470"/>
            </a:avLst>
          </a:prstGeom>
        </p:spPr>
      </p:pic>
      <p:sp>
        <p:nvSpPr>
          <p:cNvPr id="2" name="Title 1">
            <a:extLst>
              <a:ext uri="{FF2B5EF4-FFF2-40B4-BE49-F238E27FC236}">
                <a16:creationId xmlns:a16="http://schemas.microsoft.com/office/drawing/2014/main" id="{B5D0DB8C-D483-4897-8A5C-91B9447E61D0}"/>
              </a:ext>
            </a:extLst>
          </p:cNvPr>
          <p:cNvSpPr>
            <a:spLocks noGrp="1"/>
          </p:cNvSpPr>
          <p:nvPr>
            <p:ph type="title"/>
          </p:nvPr>
        </p:nvSpPr>
        <p:spPr/>
        <p:txBody>
          <a:bodyPr/>
          <a:lstStyle/>
          <a:p>
            <a:r>
              <a:rPr lang="cs-CZ" dirty="0" err="1"/>
              <a:t>Our</a:t>
            </a:r>
            <a:r>
              <a:rPr lang="cs-CZ" dirty="0"/>
              <a:t> </a:t>
            </a:r>
            <a:r>
              <a:rPr lang="cs-CZ" dirty="0" err="1"/>
              <a:t>People</a:t>
            </a:r>
            <a:endParaRPr lang="en-US" dirty="0"/>
          </a:p>
        </p:txBody>
      </p:sp>
      <p:sp>
        <p:nvSpPr>
          <p:cNvPr id="7" name="Zástupný symbol pro zápatí 6">
            <a:extLst>
              <a:ext uri="{FF2B5EF4-FFF2-40B4-BE49-F238E27FC236}">
                <a16:creationId xmlns:a16="http://schemas.microsoft.com/office/drawing/2014/main" id="{03853665-6A47-4DE7-925A-483A0969F957}"/>
              </a:ext>
            </a:extLst>
          </p:cNvPr>
          <p:cNvSpPr>
            <a:spLocks noGrp="1"/>
          </p:cNvSpPr>
          <p:nvPr>
            <p:ph type="ftr" sz="quarter" idx="11"/>
          </p:nvPr>
        </p:nvSpPr>
        <p:spPr/>
        <p:txBody>
          <a:bodyPr/>
          <a:lstStyle/>
          <a:p>
            <a:r>
              <a:rPr lang="en-US"/>
              <a:t>CEITEC at Masaryk University</a:t>
            </a:r>
            <a:endParaRPr lang="en-US" dirty="0"/>
          </a:p>
        </p:txBody>
      </p:sp>
      <p:sp>
        <p:nvSpPr>
          <p:cNvPr id="8" name="Zástupný symbol pro číslo snímku 7">
            <a:extLst>
              <a:ext uri="{FF2B5EF4-FFF2-40B4-BE49-F238E27FC236}">
                <a16:creationId xmlns:a16="http://schemas.microsoft.com/office/drawing/2014/main" id="{FF821F74-11CC-4300-8323-455D7799E973}"/>
              </a:ext>
            </a:extLst>
          </p:cNvPr>
          <p:cNvSpPr>
            <a:spLocks noGrp="1"/>
          </p:cNvSpPr>
          <p:nvPr>
            <p:ph type="sldNum" sz="quarter" idx="12"/>
          </p:nvPr>
        </p:nvSpPr>
        <p:spPr/>
        <p:txBody>
          <a:bodyPr/>
          <a:lstStyle/>
          <a:p>
            <a:fld id="{AFE3D702-57F1-4CB0-B451-B14F76DC0414}" type="slidenum">
              <a:rPr lang="en-US" smtClean="0"/>
              <a:t>15</a:t>
            </a:fld>
            <a:endParaRPr lang="en-US"/>
          </a:p>
        </p:txBody>
      </p:sp>
      <p:pic>
        <p:nvPicPr>
          <p:cNvPr id="12" name="Obrázek 11">
            <a:extLst>
              <a:ext uri="{FF2B5EF4-FFF2-40B4-BE49-F238E27FC236}">
                <a16:creationId xmlns:a16="http://schemas.microsoft.com/office/drawing/2014/main" id="{878DBEF4-CF74-41A7-AAB5-AC067825BC48}"/>
              </a:ext>
            </a:extLst>
          </p:cNvPr>
          <p:cNvPicPr>
            <a:picLocks noChangeAspect="1"/>
          </p:cNvPicPr>
          <p:nvPr/>
        </p:nvPicPr>
        <p:blipFill rotWithShape="1">
          <a:blip r:embed="rId4">
            <a:extLst>
              <a:ext uri="{28A0092B-C50C-407E-A947-70E740481C1C}">
                <a14:useLocalDpi xmlns:a14="http://schemas.microsoft.com/office/drawing/2010/main" val="0"/>
              </a:ext>
            </a:extLst>
          </a:blip>
          <a:srcRect l="12248" r="5983"/>
          <a:stretch/>
        </p:blipFill>
        <p:spPr>
          <a:xfrm>
            <a:off x="5790494" y="4106708"/>
            <a:ext cx="2974206" cy="2424913"/>
          </a:xfrm>
          <a:prstGeom prst="hexagon">
            <a:avLst>
              <a:gd name="adj" fmla="val 28396"/>
              <a:gd name="vf" fmla="val 115470"/>
            </a:avLst>
          </a:prstGeom>
        </p:spPr>
      </p:pic>
      <p:pic>
        <p:nvPicPr>
          <p:cNvPr id="14" name="Obrázek 13">
            <a:extLst>
              <a:ext uri="{FF2B5EF4-FFF2-40B4-BE49-F238E27FC236}">
                <a16:creationId xmlns:a16="http://schemas.microsoft.com/office/drawing/2014/main" id="{C15B4793-88E8-46BD-9DE1-EA2A078AA3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4714" b="-1"/>
          <a:stretch/>
        </p:blipFill>
        <p:spPr>
          <a:xfrm>
            <a:off x="3333918" y="-1333500"/>
            <a:ext cx="6336063" cy="5440208"/>
          </a:xfrm>
          <a:prstGeom prst="hexagon">
            <a:avLst>
              <a:gd name="adj" fmla="val 29425"/>
              <a:gd name="vf" fmla="val 115470"/>
            </a:avLst>
          </a:prstGeom>
        </p:spPr>
      </p:pic>
      <p:pic>
        <p:nvPicPr>
          <p:cNvPr id="4" name="Obrázek 3">
            <a:extLst>
              <a:ext uri="{FF2B5EF4-FFF2-40B4-BE49-F238E27FC236}">
                <a16:creationId xmlns:a16="http://schemas.microsoft.com/office/drawing/2014/main" id="{3468EDC2-443B-401D-96DE-403909F41592}"/>
              </a:ext>
            </a:extLst>
          </p:cNvPr>
          <p:cNvPicPr>
            <a:picLocks noChangeAspect="1"/>
          </p:cNvPicPr>
          <p:nvPr/>
        </p:nvPicPr>
        <p:blipFill rotWithShape="1">
          <a:blip r:embed="rId6">
            <a:extLst>
              <a:ext uri="{28A0092B-C50C-407E-A947-70E740481C1C}">
                <a14:useLocalDpi xmlns:a14="http://schemas.microsoft.com/office/drawing/2010/main" val="0"/>
              </a:ext>
            </a:extLst>
          </a:blip>
          <a:srcRect t="11930" b="20138"/>
          <a:stretch/>
        </p:blipFill>
        <p:spPr>
          <a:xfrm>
            <a:off x="8935763" y="2623651"/>
            <a:ext cx="3256237" cy="2858703"/>
          </a:xfrm>
          <a:prstGeom prst="hexagon">
            <a:avLst>
              <a:gd name="adj" fmla="val 28030"/>
              <a:gd name="vf" fmla="val 115470"/>
            </a:avLst>
          </a:prstGeom>
        </p:spPr>
      </p:pic>
    </p:spTree>
    <p:extLst>
      <p:ext uri="{BB962C8B-B14F-4D97-AF65-F5344CB8AC3E}">
        <p14:creationId xmlns:p14="http://schemas.microsoft.com/office/powerpoint/2010/main" val="37448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249"/>
                                          </p:stCondLst>
                                        </p:cTn>
                                        <p:tgtEl>
                                          <p:spTgt spid="16"/>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500"/>
                                  </p:stCondLst>
                                  <p:childTnLst>
                                    <p:set>
                                      <p:cBhvr>
                                        <p:cTn id="9" dur="1" fill="hold">
                                          <p:stCondLst>
                                            <p:cond delay="249"/>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500"/>
                                  </p:stCondLst>
                                  <p:childTnLst>
                                    <p:set>
                                      <p:cBhvr>
                                        <p:cTn id="12" dur="1" fill="hold">
                                          <p:stCondLst>
                                            <p:cond delay="24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A555-A456-4494-8CD7-2C52BF9B2882}"/>
              </a:ext>
            </a:extLst>
          </p:cNvPr>
          <p:cNvSpPr>
            <a:spLocks noGrp="1"/>
          </p:cNvSpPr>
          <p:nvPr>
            <p:ph type="title"/>
          </p:nvPr>
        </p:nvSpPr>
        <p:spPr/>
        <p:txBody>
          <a:bodyPr>
            <a:noAutofit/>
          </a:bodyPr>
          <a:lstStyle/>
          <a:p>
            <a:r>
              <a:rPr lang="en-US" dirty="0"/>
              <a:t>Addressing </a:t>
            </a:r>
            <a:r>
              <a:rPr lang="cs-CZ" dirty="0"/>
              <a:t>G</a:t>
            </a:r>
            <a:r>
              <a:rPr lang="en-US" dirty="0" err="1"/>
              <a:t>lobal</a:t>
            </a:r>
            <a:r>
              <a:rPr lang="en-US" dirty="0"/>
              <a:t> </a:t>
            </a:r>
            <a:r>
              <a:rPr lang="cs-CZ" dirty="0"/>
              <a:t>C</a:t>
            </a:r>
            <a:r>
              <a:rPr lang="en-US" dirty="0" err="1"/>
              <a:t>hallenges</a:t>
            </a:r>
            <a:r>
              <a:rPr lang="en-US" dirty="0"/>
              <a:t> </a:t>
            </a:r>
          </a:p>
        </p:txBody>
      </p:sp>
      <p:sp>
        <p:nvSpPr>
          <p:cNvPr id="6" name="AutoShape 2" descr="Farming field">
            <a:extLst>
              <a:ext uri="{FF2B5EF4-FFF2-40B4-BE49-F238E27FC236}">
                <a16:creationId xmlns:a16="http://schemas.microsoft.com/office/drawing/2014/main" id="{7AA53BC0-3709-4D06-A0BF-EA5248BAB5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Farming field">
            <a:extLst>
              <a:ext uri="{FF2B5EF4-FFF2-40B4-BE49-F238E27FC236}">
                <a16:creationId xmlns:a16="http://schemas.microsoft.com/office/drawing/2014/main" id="{1B31565E-E8A9-42EA-89B9-D85450DDB18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Farming field">
            <a:extLst>
              <a:ext uri="{FF2B5EF4-FFF2-40B4-BE49-F238E27FC236}">
                <a16:creationId xmlns:a16="http://schemas.microsoft.com/office/drawing/2014/main" id="{716F55B8-BB7A-40EC-944A-DCE9D45DE87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Farming field">
            <a:extLst>
              <a:ext uri="{FF2B5EF4-FFF2-40B4-BE49-F238E27FC236}">
                <a16:creationId xmlns:a16="http://schemas.microsoft.com/office/drawing/2014/main" id="{B953A3F9-1067-4025-A891-284985AC8FF7}"/>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Farming field">
            <a:extLst>
              <a:ext uri="{FF2B5EF4-FFF2-40B4-BE49-F238E27FC236}">
                <a16:creationId xmlns:a16="http://schemas.microsoft.com/office/drawing/2014/main" id="{3846AD9D-00E4-4D45-8386-2E3C8C048CBC}"/>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Image result for sustainability">
            <a:extLst>
              <a:ext uri="{FF2B5EF4-FFF2-40B4-BE49-F238E27FC236}">
                <a16:creationId xmlns:a16="http://schemas.microsoft.com/office/drawing/2014/main" id="{68D58F6F-850C-4594-A447-4F4E30145386}"/>
              </a:ext>
            </a:extLst>
          </p:cNvPr>
          <p:cNvSpPr>
            <a:spLocks noChangeAspect="1" noChangeArrowheads="1"/>
          </p:cNvSpPr>
          <p:nvPr/>
        </p:nvSpPr>
        <p:spPr bwMode="auto">
          <a:xfrm>
            <a:off x="6705600" y="403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Zástupný symbol pro zápatí 3">
            <a:extLst>
              <a:ext uri="{FF2B5EF4-FFF2-40B4-BE49-F238E27FC236}">
                <a16:creationId xmlns:a16="http://schemas.microsoft.com/office/drawing/2014/main" id="{2E6FE17D-28C4-4DE7-996A-1319E9810214}"/>
              </a:ext>
            </a:extLst>
          </p:cNvPr>
          <p:cNvSpPr>
            <a:spLocks noGrp="1"/>
          </p:cNvSpPr>
          <p:nvPr>
            <p:ph type="ftr" sz="quarter" idx="11"/>
          </p:nvPr>
        </p:nvSpPr>
        <p:spPr/>
        <p:txBody>
          <a:bodyPr/>
          <a:lstStyle/>
          <a:p>
            <a:r>
              <a:rPr lang="en-US"/>
              <a:t>CEITEC at Masaryk University</a:t>
            </a:r>
            <a:endParaRPr lang="en-US" dirty="0"/>
          </a:p>
        </p:txBody>
      </p:sp>
      <p:sp>
        <p:nvSpPr>
          <p:cNvPr id="5" name="Zástupný symbol pro číslo snímku 4">
            <a:extLst>
              <a:ext uri="{FF2B5EF4-FFF2-40B4-BE49-F238E27FC236}">
                <a16:creationId xmlns:a16="http://schemas.microsoft.com/office/drawing/2014/main" id="{8E5665E8-FCDF-407A-B363-46BDF182E348}"/>
              </a:ext>
            </a:extLst>
          </p:cNvPr>
          <p:cNvSpPr>
            <a:spLocks noGrp="1"/>
          </p:cNvSpPr>
          <p:nvPr>
            <p:ph type="sldNum" sz="quarter" idx="12"/>
          </p:nvPr>
        </p:nvSpPr>
        <p:spPr/>
        <p:txBody>
          <a:bodyPr/>
          <a:lstStyle/>
          <a:p>
            <a:fld id="{AFE3D702-57F1-4CB0-B451-B14F76DC0414}" type="slidenum">
              <a:rPr lang="en-US" smtClean="0"/>
              <a:t>16</a:t>
            </a:fld>
            <a:endParaRPr lang="en-US"/>
          </a:p>
        </p:txBody>
      </p:sp>
      <p:grpSp>
        <p:nvGrpSpPr>
          <p:cNvPr id="13" name="Skupina 12">
            <a:extLst>
              <a:ext uri="{FF2B5EF4-FFF2-40B4-BE49-F238E27FC236}">
                <a16:creationId xmlns:a16="http://schemas.microsoft.com/office/drawing/2014/main" id="{29572B81-419B-4798-B93A-F77E93F172AA}"/>
              </a:ext>
            </a:extLst>
          </p:cNvPr>
          <p:cNvGrpSpPr/>
          <p:nvPr/>
        </p:nvGrpSpPr>
        <p:grpSpPr>
          <a:xfrm>
            <a:off x="1175571" y="1196256"/>
            <a:ext cx="3091629" cy="4750588"/>
            <a:chOff x="1175571" y="1196256"/>
            <a:chExt cx="3091629" cy="4750588"/>
          </a:xfrm>
        </p:grpSpPr>
        <p:pic>
          <p:nvPicPr>
            <p:cNvPr id="16" name="Obrázek 15">
              <a:extLst>
                <a:ext uri="{FF2B5EF4-FFF2-40B4-BE49-F238E27FC236}">
                  <a16:creationId xmlns:a16="http://schemas.microsoft.com/office/drawing/2014/main" id="{CE616FF1-EE97-47D2-953E-3004BB3839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66967"/>
            <a:stretch/>
          </p:blipFill>
          <p:spPr>
            <a:xfrm>
              <a:off x="1330976" y="1196256"/>
              <a:ext cx="2936224" cy="4289175"/>
            </a:xfrm>
            <a:prstGeom prst="rect">
              <a:avLst/>
            </a:prstGeom>
          </p:spPr>
        </p:pic>
        <p:sp>
          <p:nvSpPr>
            <p:cNvPr id="17" name="TextBox 3">
              <a:extLst>
                <a:ext uri="{FF2B5EF4-FFF2-40B4-BE49-F238E27FC236}">
                  <a16:creationId xmlns:a16="http://schemas.microsoft.com/office/drawing/2014/main" id="{A946EE69-E67E-4EB1-9DE4-AE9E452E901E}"/>
                </a:ext>
              </a:extLst>
            </p:cNvPr>
            <p:cNvSpPr txBox="1"/>
            <p:nvPr/>
          </p:nvSpPr>
          <p:spPr>
            <a:xfrm>
              <a:off x="1175571" y="3884741"/>
              <a:ext cx="2053767" cy="2062103"/>
            </a:xfrm>
            <a:prstGeom prst="rect">
              <a:avLst/>
            </a:prstGeom>
            <a:noFill/>
          </p:spPr>
          <p:txBody>
            <a:bodyPr wrap="none" rtlCol="0">
              <a:spAutoFit/>
            </a:bodyPr>
            <a:lstStyle/>
            <a:p>
              <a:pPr algn="ctr"/>
              <a:r>
                <a:rPr lang="cs-CZ" sz="8000" b="1" dirty="0">
                  <a:solidFill>
                    <a:srgbClr val="21A9C0"/>
                  </a:solidFill>
                </a:rPr>
                <a:t>9</a:t>
              </a:r>
            </a:p>
            <a:p>
              <a:pPr algn="ctr"/>
              <a:r>
                <a:rPr lang="cs-CZ" sz="2400" dirty="0">
                  <a:solidFill>
                    <a:srgbClr val="21A9C0"/>
                  </a:solidFill>
                </a:rPr>
                <a:t>B</a:t>
              </a:r>
              <a:r>
                <a:rPr lang="en-US" sz="2400" dirty="0" err="1">
                  <a:solidFill>
                    <a:srgbClr val="21A9C0"/>
                  </a:solidFill>
                </a:rPr>
                <a:t>illion</a:t>
              </a:r>
              <a:r>
                <a:rPr lang="en-US" sz="2400" dirty="0">
                  <a:solidFill>
                    <a:srgbClr val="21A9C0"/>
                  </a:solidFill>
                </a:rPr>
                <a:t> </a:t>
              </a:r>
              <a:r>
                <a:rPr lang="cs-CZ" sz="2400" dirty="0">
                  <a:solidFill>
                    <a:srgbClr val="21A9C0"/>
                  </a:solidFill>
                </a:rPr>
                <a:t>P</a:t>
              </a:r>
              <a:r>
                <a:rPr lang="en-US" sz="2400" dirty="0" err="1">
                  <a:solidFill>
                    <a:srgbClr val="21A9C0"/>
                  </a:solidFill>
                </a:rPr>
                <a:t>eople</a:t>
              </a:r>
              <a:br>
                <a:rPr lang="cs-CZ" sz="2400" dirty="0">
                  <a:solidFill>
                    <a:srgbClr val="21A9C0"/>
                  </a:solidFill>
                </a:rPr>
              </a:br>
              <a:r>
                <a:rPr lang="cs-CZ" sz="2400" dirty="0">
                  <a:solidFill>
                    <a:srgbClr val="21A9C0"/>
                  </a:solidFill>
                </a:rPr>
                <a:t>in 2040</a:t>
              </a:r>
              <a:endParaRPr lang="en-US" sz="2400" dirty="0">
                <a:solidFill>
                  <a:srgbClr val="21A9C0"/>
                </a:solidFill>
              </a:endParaRPr>
            </a:p>
          </p:txBody>
        </p:sp>
      </p:grpSp>
      <p:pic>
        <p:nvPicPr>
          <p:cNvPr id="19" name="Obrázek 18">
            <a:extLst>
              <a:ext uri="{FF2B5EF4-FFF2-40B4-BE49-F238E27FC236}">
                <a16:creationId xmlns:a16="http://schemas.microsoft.com/office/drawing/2014/main" id="{B802D842-C349-4835-AA8F-194B4097D0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461" r="37822"/>
          <a:stretch/>
        </p:blipFill>
        <p:spPr>
          <a:xfrm>
            <a:off x="4572001" y="1196256"/>
            <a:ext cx="2286000" cy="4289175"/>
          </a:xfrm>
          <a:prstGeom prst="rect">
            <a:avLst/>
          </a:prstGeom>
        </p:spPr>
      </p:pic>
      <p:grpSp>
        <p:nvGrpSpPr>
          <p:cNvPr id="3" name="Skupina 2">
            <a:extLst>
              <a:ext uri="{FF2B5EF4-FFF2-40B4-BE49-F238E27FC236}">
                <a16:creationId xmlns:a16="http://schemas.microsoft.com/office/drawing/2014/main" id="{DBD1C0D2-4247-418D-ADB2-F32D70099D02}"/>
              </a:ext>
            </a:extLst>
          </p:cNvPr>
          <p:cNvGrpSpPr/>
          <p:nvPr/>
        </p:nvGrpSpPr>
        <p:grpSpPr>
          <a:xfrm>
            <a:off x="7010400" y="1196257"/>
            <a:ext cx="3754083" cy="2165852"/>
            <a:chOff x="7010400" y="1196257"/>
            <a:chExt cx="3754083" cy="2165852"/>
          </a:xfrm>
        </p:grpSpPr>
        <p:sp>
          <p:nvSpPr>
            <p:cNvPr id="18" name="Obdélník 17">
              <a:extLst>
                <a:ext uri="{FF2B5EF4-FFF2-40B4-BE49-F238E27FC236}">
                  <a16:creationId xmlns:a16="http://schemas.microsoft.com/office/drawing/2014/main" id="{98C2E913-2831-4E3C-9A13-4B7C99AA7907}"/>
                </a:ext>
              </a:extLst>
            </p:cNvPr>
            <p:cNvSpPr/>
            <p:nvPr/>
          </p:nvSpPr>
          <p:spPr>
            <a:xfrm>
              <a:off x="8226352" y="2568714"/>
              <a:ext cx="2538131" cy="707886"/>
            </a:xfrm>
            <a:prstGeom prst="rect">
              <a:avLst/>
            </a:prstGeom>
          </p:spPr>
          <p:txBody>
            <a:bodyPr wrap="none">
              <a:spAutoFit/>
            </a:bodyPr>
            <a:lstStyle/>
            <a:p>
              <a:pPr algn="ctr"/>
              <a:r>
                <a:rPr lang="cs-CZ" sz="2000" dirty="0">
                  <a:solidFill>
                    <a:srgbClr val="21A9C0"/>
                  </a:solidFill>
                </a:rPr>
                <a:t>CEITEC A</a:t>
              </a:r>
              <a:r>
                <a:rPr lang="en-US" sz="2000" dirty="0" err="1">
                  <a:solidFill>
                    <a:srgbClr val="21A9C0"/>
                  </a:solidFill>
                </a:rPr>
                <a:t>gricultural</a:t>
              </a:r>
              <a:r>
                <a:rPr lang="en-US" sz="2000" dirty="0">
                  <a:solidFill>
                    <a:srgbClr val="21A9C0"/>
                  </a:solidFill>
                </a:rPr>
                <a:t> </a:t>
              </a:r>
              <a:br>
                <a:rPr lang="cs-CZ" sz="2000" dirty="0">
                  <a:solidFill>
                    <a:srgbClr val="21A9C0"/>
                  </a:solidFill>
                </a:rPr>
              </a:br>
              <a:r>
                <a:rPr lang="cs-CZ" sz="2000" dirty="0">
                  <a:solidFill>
                    <a:srgbClr val="21A9C0"/>
                  </a:solidFill>
                </a:rPr>
                <a:t>S</a:t>
              </a:r>
              <a:r>
                <a:rPr lang="en-US" sz="2000" dirty="0" err="1">
                  <a:solidFill>
                    <a:srgbClr val="21A9C0"/>
                  </a:solidFill>
                </a:rPr>
                <a:t>ustainability</a:t>
              </a:r>
              <a:endParaRPr lang="cs-CZ" sz="2000" dirty="0">
                <a:solidFill>
                  <a:srgbClr val="21A9C0"/>
                </a:solidFill>
              </a:endParaRPr>
            </a:p>
          </p:txBody>
        </p:sp>
        <p:pic>
          <p:nvPicPr>
            <p:cNvPr id="20" name="Obrázek 19">
              <a:extLst>
                <a:ext uri="{FF2B5EF4-FFF2-40B4-BE49-F238E27FC236}">
                  <a16:creationId xmlns:a16="http://schemas.microsoft.com/office/drawing/2014/main" id="{4AD8A10E-CBB9-47EF-8DFD-1BB6DDAAF9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3893" b="49504"/>
            <a:stretch/>
          </p:blipFill>
          <p:spPr>
            <a:xfrm>
              <a:off x="7010400" y="1196257"/>
              <a:ext cx="3209577" cy="2165852"/>
            </a:xfrm>
            <a:prstGeom prst="rect">
              <a:avLst/>
            </a:prstGeom>
          </p:spPr>
        </p:pic>
      </p:grpSp>
      <p:grpSp>
        <p:nvGrpSpPr>
          <p:cNvPr id="11" name="Skupina 10">
            <a:extLst>
              <a:ext uri="{FF2B5EF4-FFF2-40B4-BE49-F238E27FC236}">
                <a16:creationId xmlns:a16="http://schemas.microsoft.com/office/drawing/2014/main" id="{75DEC5AE-0685-47C4-96A0-F2048E613ED4}"/>
              </a:ext>
            </a:extLst>
          </p:cNvPr>
          <p:cNvGrpSpPr/>
          <p:nvPr/>
        </p:nvGrpSpPr>
        <p:grpSpPr>
          <a:xfrm>
            <a:off x="7010400" y="3733800"/>
            <a:ext cx="3783611" cy="2259211"/>
            <a:chOff x="7010400" y="3733800"/>
            <a:chExt cx="3783611" cy="2259211"/>
          </a:xfrm>
        </p:grpSpPr>
        <p:sp>
          <p:nvSpPr>
            <p:cNvPr id="21" name="Obdélník 20">
              <a:extLst>
                <a:ext uri="{FF2B5EF4-FFF2-40B4-BE49-F238E27FC236}">
                  <a16:creationId xmlns:a16="http://schemas.microsoft.com/office/drawing/2014/main" id="{B15E82A8-A6C0-4F7B-8737-AEB01F9FDE92}"/>
                </a:ext>
              </a:extLst>
            </p:cNvPr>
            <p:cNvSpPr/>
            <p:nvPr/>
          </p:nvSpPr>
          <p:spPr>
            <a:xfrm>
              <a:off x="8196825" y="5592901"/>
              <a:ext cx="2597186" cy="400110"/>
            </a:xfrm>
            <a:prstGeom prst="rect">
              <a:avLst/>
            </a:prstGeom>
          </p:spPr>
          <p:txBody>
            <a:bodyPr wrap="none">
              <a:spAutoFit/>
            </a:bodyPr>
            <a:lstStyle/>
            <a:p>
              <a:pPr algn="ctr"/>
              <a:r>
                <a:rPr lang="cs-CZ" sz="2000" dirty="0">
                  <a:solidFill>
                    <a:srgbClr val="21A9C0"/>
                  </a:solidFill>
                </a:rPr>
                <a:t>CEITEC </a:t>
              </a:r>
              <a:r>
                <a:rPr lang="cs-CZ" sz="2000" dirty="0" err="1">
                  <a:solidFill>
                    <a:srgbClr val="21A9C0"/>
                  </a:solidFill>
                </a:rPr>
                <a:t>Biomedicine</a:t>
              </a:r>
              <a:endParaRPr lang="cs-CZ" sz="2000" dirty="0">
                <a:solidFill>
                  <a:srgbClr val="21A9C0"/>
                </a:solidFill>
              </a:endParaRPr>
            </a:p>
          </p:txBody>
        </p:sp>
        <p:pic>
          <p:nvPicPr>
            <p:cNvPr id="22" name="Obrázek 21">
              <a:extLst>
                <a:ext uri="{FF2B5EF4-FFF2-40B4-BE49-F238E27FC236}">
                  <a16:creationId xmlns:a16="http://schemas.microsoft.com/office/drawing/2014/main" id="{FD6008D1-F3FF-4F19-B63A-FB7F0ADA48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3893" t="59162"/>
            <a:stretch/>
          </p:blipFill>
          <p:spPr>
            <a:xfrm>
              <a:off x="7010400" y="3733800"/>
              <a:ext cx="3209577" cy="1751631"/>
            </a:xfrm>
            <a:prstGeom prst="rect">
              <a:avLst/>
            </a:prstGeom>
          </p:spPr>
        </p:pic>
      </p:grpSp>
    </p:spTree>
    <p:extLst>
      <p:ext uri="{BB962C8B-B14F-4D97-AF65-F5344CB8AC3E}">
        <p14:creationId xmlns:p14="http://schemas.microsoft.com/office/powerpoint/2010/main" val="102898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24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A555-A456-4494-8CD7-2C52BF9B2882}"/>
              </a:ext>
            </a:extLst>
          </p:cNvPr>
          <p:cNvSpPr>
            <a:spLocks noGrp="1"/>
          </p:cNvSpPr>
          <p:nvPr>
            <p:ph type="title"/>
          </p:nvPr>
        </p:nvSpPr>
        <p:spPr/>
        <p:txBody>
          <a:bodyPr>
            <a:noAutofit/>
          </a:bodyPr>
          <a:lstStyle/>
          <a:p>
            <a:r>
              <a:rPr lang="cs-CZ" dirty="0" err="1"/>
              <a:t>Main</a:t>
            </a:r>
            <a:r>
              <a:rPr lang="cs-CZ" dirty="0"/>
              <a:t> </a:t>
            </a:r>
            <a:r>
              <a:rPr lang="cs-CZ" dirty="0" err="1"/>
              <a:t>Research</a:t>
            </a:r>
            <a:r>
              <a:rPr lang="cs-CZ" dirty="0"/>
              <a:t> </a:t>
            </a:r>
            <a:r>
              <a:rPr lang="cs-CZ" dirty="0" err="1"/>
              <a:t>Areas</a:t>
            </a:r>
            <a:r>
              <a:rPr lang="cs-CZ" dirty="0"/>
              <a:t> </a:t>
            </a:r>
            <a:endParaRPr lang="en-US" dirty="0"/>
          </a:p>
        </p:txBody>
      </p:sp>
      <p:grpSp>
        <p:nvGrpSpPr>
          <p:cNvPr id="16" name="Skupina 15">
            <a:extLst>
              <a:ext uri="{FF2B5EF4-FFF2-40B4-BE49-F238E27FC236}">
                <a16:creationId xmlns:a16="http://schemas.microsoft.com/office/drawing/2014/main" id="{AFE3A4E2-F2BC-4B0A-A831-08B7962E1EA7}"/>
              </a:ext>
            </a:extLst>
          </p:cNvPr>
          <p:cNvGrpSpPr/>
          <p:nvPr/>
        </p:nvGrpSpPr>
        <p:grpSpPr>
          <a:xfrm>
            <a:off x="254507" y="2083809"/>
            <a:ext cx="2615634" cy="2938036"/>
            <a:chOff x="254507" y="2083809"/>
            <a:chExt cx="2615634" cy="2938036"/>
          </a:xfrm>
        </p:grpSpPr>
        <p:sp>
          <p:nvSpPr>
            <p:cNvPr id="8" name="Obdélník: se zakulacenými rohy 7">
              <a:extLst>
                <a:ext uri="{FF2B5EF4-FFF2-40B4-BE49-F238E27FC236}">
                  <a16:creationId xmlns:a16="http://schemas.microsoft.com/office/drawing/2014/main" id="{7DE395E1-6B39-4ECC-95DC-0587192314B3}"/>
                </a:ext>
              </a:extLst>
            </p:cNvPr>
            <p:cNvSpPr/>
            <p:nvPr/>
          </p:nvSpPr>
          <p:spPr>
            <a:xfrm>
              <a:off x="254507" y="2083809"/>
              <a:ext cx="2615634" cy="1802172"/>
            </a:xfrm>
            <a:prstGeom prst="roundRect">
              <a:avLst/>
            </a:prstGeom>
            <a:blipFill dpi="0" rotWithShape="1">
              <a:blip r:embed="rId3" cstate="screen">
                <a:extLst>
                  <a:ext uri="{28A0092B-C50C-407E-A947-70E740481C1C}">
                    <a14:useLocalDpi xmlns:a14="http://schemas.microsoft.com/office/drawing/2010/main"/>
                  </a:ext>
                </a:extLst>
              </a:blip>
              <a:srcRect/>
              <a:stretch>
                <a:fillRect l="22246" r="22246"/>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Volný tvar: obrazec 8">
              <a:extLst>
                <a:ext uri="{FF2B5EF4-FFF2-40B4-BE49-F238E27FC236}">
                  <a16:creationId xmlns:a16="http://schemas.microsoft.com/office/drawing/2014/main" id="{E3D2B50F-48B4-4F7C-8582-096FDF325CD3}"/>
                </a:ext>
              </a:extLst>
            </p:cNvPr>
            <p:cNvSpPr/>
            <p:nvPr/>
          </p:nvSpPr>
          <p:spPr>
            <a:xfrm>
              <a:off x="254507" y="4051445"/>
              <a:ext cx="2615634" cy="970400"/>
            </a:xfrm>
            <a:custGeom>
              <a:avLst/>
              <a:gdLst>
                <a:gd name="connsiteX0" fmla="*/ 0 w 2615634"/>
                <a:gd name="connsiteY0" fmla="*/ 0 h 970400"/>
                <a:gd name="connsiteX1" fmla="*/ 2615634 w 2615634"/>
                <a:gd name="connsiteY1" fmla="*/ 0 h 970400"/>
                <a:gd name="connsiteX2" fmla="*/ 2615634 w 2615634"/>
                <a:gd name="connsiteY2" fmla="*/ 970400 h 970400"/>
                <a:gd name="connsiteX3" fmla="*/ 0 w 2615634"/>
                <a:gd name="connsiteY3" fmla="*/ 970400 h 970400"/>
                <a:gd name="connsiteX4" fmla="*/ 0 w 2615634"/>
                <a:gd name="connsiteY4" fmla="*/ 0 h 97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634" h="970400">
                  <a:moveTo>
                    <a:pt x="0" y="0"/>
                  </a:moveTo>
                  <a:lnTo>
                    <a:pt x="2615634" y="0"/>
                  </a:lnTo>
                  <a:lnTo>
                    <a:pt x="2615634" y="970400"/>
                  </a:lnTo>
                  <a:lnTo>
                    <a:pt x="0" y="970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cs-CZ" sz="2600" kern="1200" dirty="0" err="1">
                  <a:solidFill>
                    <a:srgbClr val="39464A"/>
                  </a:solidFill>
                </a:rPr>
                <a:t>Structural</a:t>
              </a:r>
              <a:r>
                <a:rPr lang="cs-CZ" sz="2600" kern="1200" dirty="0">
                  <a:solidFill>
                    <a:srgbClr val="39464A"/>
                  </a:solidFill>
                </a:rPr>
                <a:t> Biology</a:t>
              </a:r>
            </a:p>
          </p:txBody>
        </p:sp>
      </p:grpSp>
      <p:grpSp>
        <p:nvGrpSpPr>
          <p:cNvPr id="17" name="Skupina 16">
            <a:extLst>
              <a:ext uri="{FF2B5EF4-FFF2-40B4-BE49-F238E27FC236}">
                <a16:creationId xmlns:a16="http://schemas.microsoft.com/office/drawing/2014/main" id="{9E87A80B-F94D-4BAA-A60E-010AE165F293}"/>
              </a:ext>
            </a:extLst>
          </p:cNvPr>
          <p:cNvGrpSpPr/>
          <p:nvPr/>
        </p:nvGrpSpPr>
        <p:grpSpPr>
          <a:xfrm>
            <a:off x="3131815" y="2083809"/>
            <a:ext cx="2615634" cy="2938036"/>
            <a:chOff x="3131815" y="2083809"/>
            <a:chExt cx="2615634" cy="2938036"/>
          </a:xfrm>
        </p:grpSpPr>
        <p:sp>
          <p:nvSpPr>
            <p:cNvPr id="10" name="Obdélník: se zakulacenými rohy 9">
              <a:extLst>
                <a:ext uri="{FF2B5EF4-FFF2-40B4-BE49-F238E27FC236}">
                  <a16:creationId xmlns:a16="http://schemas.microsoft.com/office/drawing/2014/main" id="{D4EDA880-F22A-43C0-8131-18D4A418493E}"/>
                </a:ext>
              </a:extLst>
            </p:cNvPr>
            <p:cNvSpPr/>
            <p:nvPr/>
          </p:nvSpPr>
          <p:spPr>
            <a:xfrm>
              <a:off x="3131815" y="2083809"/>
              <a:ext cx="2615634" cy="1802172"/>
            </a:xfrm>
            <a:prstGeom prst="roundRect">
              <a:avLst/>
            </a:prstGeom>
            <a:blipFill dpi="0" rotWithShape="1">
              <a:blip r:embed="rId4" cstate="screen">
                <a:extLst>
                  <a:ext uri="{28A0092B-C50C-407E-A947-70E740481C1C}">
                    <a14:useLocalDpi xmlns:a14="http://schemas.microsoft.com/office/drawing/2010/main"/>
                  </a:ext>
                </a:extLst>
              </a:blip>
              <a:srcRect/>
              <a:stretch>
                <a:fillRect l="17530" t="5" r="22928" b="6386"/>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Volný tvar: obrazec 10">
              <a:extLst>
                <a:ext uri="{FF2B5EF4-FFF2-40B4-BE49-F238E27FC236}">
                  <a16:creationId xmlns:a16="http://schemas.microsoft.com/office/drawing/2014/main" id="{88EC0493-CE0E-446B-A8DB-0A119287B422}"/>
                </a:ext>
              </a:extLst>
            </p:cNvPr>
            <p:cNvSpPr/>
            <p:nvPr/>
          </p:nvSpPr>
          <p:spPr>
            <a:xfrm>
              <a:off x="3131815" y="4051445"/>
              <a:ext cx="2615634" cy="970400"/>
            </a:xfrm>
            <a:custGeom>
              <a:avLst/>
              <a:gdLst>
                <a:gd name="connsiteX0" fmla="*/ 0 w 2615634"/>
                <a:gd name="connsiteY0" fmla="*/ 0 h 970400"/>
                <a:gd name="connsiteX1" fmla="*/ 2615634 w 2615634"/>
                <a:gd name="connsiteY1" fmla="*/ 0 h 970400"/>
                <a:gd name="connsiteX2" fmla="*/ 2615634 w 2615634"/>
                <a:gd name="connsiteY2" fmla="*/ 970400 h 970400"/>
                <a:gd name="connsiteX3" fmla="*/ 0 w 2615634"/>
                <a:gd name="connsiteY3" fmla="*/ 970400 h 970400"/>
                <a:gd name="connsiteX4" fmla="*/ 0 w 2615634"/>
                <a:gd name="connsiteY4" fmla="*/ 0 h 97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634" h="970400">
                  <a:moveTo>
                    <a:pt x="0" y="0"/>
                  </a:moveTo>
                  <a:lnTo>
                    <a:pt x="2615634" y="0"/>
                  </a:lnTo>
                  <a:lnTo>
                    <a:pt x="2615634" y="970400"/>
                  </a:lnTo>
                  <a:lnTo>
                    <a:pt x="0" y="970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cs-CZ" sz="2600" kern="1200" dirty="0">
                  <a:solidFill>
                    <a:srgbClr val="39464A"/>
                  </a:solidFill>
                </a:rPr>
                <a:t>Plant Biology</a:t>
              </a:r>
            </a:p>
          </p:txBody>
        </p:sp>
      </p:grpSp>
      <p:grpSp>
        <p:nvGrpSpPr>
          <p:cNvPr id="18" name="Skupina 17">
            <a:extLst>
              <a:ext uri="{FF2B5EF4-FFF2-40B4-BE49-F238E27FC236}">
                <a16:creationId xmlns:a16="http://schemas.microsoft.com/office/drawing/2014/main" id="{406CE2EA-B4DF-496C-BD92-3C057E5F186F}"/>
              </a:ext>
            </a:extLst>
          </p:cNvPr>
          <p:cNvGrpSpPr/>
          <p:nvPr/>
        </p:nvGrpSpPr>
        <p:grpSpPr>
          <a:xfrm>
            <a:off x="6009122" y="2083809"/>
            <a:ext cx="2615634" cy="2938036"/>
            <a:chOff x="6009122" y="2083809"/>
            <a:chExt cx="2615634" cy="2938036"/>
          </a:xfrm>
        </p:grpSpPr>
        <p:sp>
          <p:nvSpPr>
            <p:cNvPr id="12" name="Obdélník: se zakulacenými rohy 11">
              <a:extLst>
                <a:ext uri="{FF2B5EF4-FFF2-40B4-BE49-F238E27FC236}">
                  <a16:creationId xmlns:a16="http://schemas.microsoft.com/office/drawing/2014/main" id="{38F4099B-6746-4901-8004-900B29308615}"/>
                </a:ext>
              </a:extLst>
            </p:cNvPr>
            <p:cNvSpPr/>
            <p:nvPr/>
          </p:nvSpPr>
          <p:spPr>
            <a:xfrm>
              <a:off x="6009122" y="2083809"/>
              <a:ext cx="2615634" cy="1802172"/>
            </a:xfrm>
            <a:prstGeom prst="roundRect">
              <a:avLst/>
            </a:prstGeom>
            <a:blipFill dpi="0" rotWithShape="1">
              <a:blip r:embed="rId5" cstate="screen">
                <a:extLst>
                  <a:ext uri="{28A0092B-C50C-407E-A947-70E740481C1C}">
                    <a14:useLocalDpi xmlns:a14="http://schemas.microsoft.com/office/drawing/2010/main"/>
                  </a:ext>
                </a:extLst>
              </a:blip>
              <a:srcRect/>
              <a:stretch>
                <a:fillRect l="22729" r="22729"/>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Volný tvar: obrazec 12">
              <a:extLst>
                <a:ext uri="{FF2B5EF4-FFF2-40B4-BE49-F238E27FC236}">
                  <a16:creationId xmlns:a16="http://schemas.microsoft.com/office/drawing/2014/main" id="{E8A4E446-7870-4792-835C-2C619E592FA6}"/>
                </a:ext>
              </a:extLst>
            </p:cNvPr>
            <p:cNvSpPr/>
            <p:nvPr/>
          </p:nvSpPr>
          <p:spPr>
            <a:xfrm>
              <a:off x="6009122" y="4051445"/>
              <a:ext cx="2615634" cy="970400"/>
            </a:xfrm>
            <a:custGeom>
              <a:avLst/>
              <a:gdLst>
                <a:gd name="connsiteX0" fmla="*/ 0 w 2615634"/>
                <a:gd name="connsiteY0" fmla="*/ 0 h 970400"/>
                <a:gd name="connsiteX1" fmla="*/ 2615634 w 2615634"/>
                <a:gd name="connsiteY1" fmla="*/ 0 h 970400"/>
                <a:gd name="connsiteX2" fmla="*/ 2615634 w 2615634"/>
                <a:gd name="connsiteY2" fmla="*/ 970400 h 970400"/>
                <a:gd name="connsiteX3" fmla="*/ 0 w 2615634"/>
                <a:gd name="connsiteY3" fmla="*/ 970400 h 970400"/>
                <a:gd name="connsiteX4" fmla="*/ 0 w 2615634"/>
                <a:gd name="connsiteY4" fmla="*/ 0 h 97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634" h="970400">
                  <a:moveTo>
                    <a:pt x="0" y="0"/>
                  </a:moveTo>
                  <a:lnTo>
                    <a:pt x="2615634" y="0"/>
                  </a:lnTo>
                  <a:lnTo>
                    <a:pt x="2615634" y="970400"/>
                  </a:lnTo>
                  <a:lnTo>
                    <a:pt x="0" y="970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cs-CZ" sz="2600" kern="1200" dirty="0" err="1">
                  <a:solidFill>
                    <a:srgbClr val="39464A"/>
                  </a:solidFill>
                </a:rPr>
                <a:t>Molecular</a:t>
              </a:r>
              <a:r>
                <a:rPr lang="cs-CZ" sz="2600" kern="1200" dirty="0">
                  <a:solidFill>
                    <a:srgbClr val="39464A"/>
                  </a:solidFill>
                </a:rPr>
                <a:t> </a:t>
              </a:r>
              <a:r>
                <a:rPr lang="cs-CZ" sz="2600" kern="1200" dirty="0" err="1">
                  <a:solidFill>
                    <a:srgbClr val="39464A"/>
                  </a:solidFill>
                </a:rPr>
                <a:t>Medicine</a:t>
              </a:r>
              <a:endParaRPr lang="cs-CZ" sz="2600" kern="1200" dirty="0">
                <a:solidFill>
                  <a:srgbClr val="39464A"/>
                </a:solidFill>
              </a:endParaRPr>
            </a:p>
          </p:txBody>
        </p:sp>
      </p:grpSp>
      <p:grpSp>
        <p:nvGrpSpPr>
          <p:cNvPr id="19" name="Skupina 18">
            <a:extLst>
              <a:ext uri="{FF2B5EF4-FFF2-40B4-BE49-F238E27FC236}">
                <a16:creationId xmlns:a16="http://schemas.microsoft.com/office/drawing/2014/main" id="{1EAA5159-60D8-4813-A09C-9166FDA50181}"/>
              </a:ext>
            </a:extLst>
          </p:cNvPr>
          <p:cNvGrpSpPr/>
          <p:nvPr/>
        </p:nvGrpSpPr>
        <p:grpSpPr>
          <a:xfrm>
            <a:off x="8886430" y="2083809"/>
            <a:ext cx="2615634" cy="2938036"/>
            <a:chOff x="8886430" y="2083809"/>
            <a:chExt cx="2615634" cy="2938036"/>
          </a:xfrm>
        </p:grpSpPr>
        <p:sp>
          <p:nvSpPr>
            <p:cNvPr id="14" name="Obdélník: se zakulacenými rohy 13">
              <a:extLst>
                <a:ext uri="{FF2B5EF4-FFF2-40B4-BE49-F238E27FC236}">
                  <a16:creationId xmlns:a16="http://schemas.microsoft.com/office/drawing/2014/main" id="{8FDB9A75-E4A2-4AA9-9692-A5A1970CE1F7}"/>
                </a:ext>
              </a:extLst>
            </p:cNvPr>
            <p:cNvSpPr/>
            <p:nvPr/>
          </p:nvSpPr>
          <p:spPr>
            <a:xfrm>
              <a:off x="8886430" y="2083809"/>
              <a:ext cx="2615634" cy="1802172"/>
            </a:xfrm>
            <a:prstGeom prst="roundRect">
              <a:avLst/>
            </a:prstGeom>
            <a:blipFill dpi="0" rotWithShape="1">
              <a:blip r:embed="rId6" cstate="screen">
                <a:extLst>
                  <a:ext uri="{28A0092B-C50C-407E-A947-70E740481C1C}">
                    <a14:useLocalDpi xmlns:a14="http://schemas.microsoft.com/office/drawing/2010/main"/>
                  </a:ext>
                </a:extLst>
              </a:blip>
              <a:srcRect/>
              <a:stretch>
                <a:fillRect l="16646" r="16646"/>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Volný tvar: obrazec 14">
              <a:extLst>
                <a:ext uri="{FF2B5EF4-FFF2-40B4-BE49-F238E27FC236}">
                  <a16:creationId xmlns:a16="http://schemas.microsoft.com/office/drawing/2014/main" id="{27B59254-E3D4-4F96-B44B-39E34F872D9C}"/>
                </a:ext>
              </a:extLst>
            </p:cNvPr>
            <p:cNvSpPr/>
            <p:nvPr/>
          </p:nvSpPr>
          <p:spPr>
            <a:xfrm>
              <a:off x="8886430" y="4051445"/>
              <a:ext cx="2615634" cy="970400"/>
            </a:xfrm>
            <a:custGeom>
              <a:avLst/>
              <a:gdLst>
                <a:gd name="connsiteX0" fmla="*/ 0 w 2615634"/>
                <a:gd name="connsiteY0" fmla="*/ 0 h 970400"/>
                <a:gd name="connsiteX1" fmla="*/ 2615634 w 2615634"/>
                <a:gd name="connsiteY1" fmla="*/ 0 h 970400"/>
                <a:gd name="connsiteX2" fmla="*/ 2615634 w 2615634"/>
                <a:gd name="connsiteY2" fmla="*/ 970400 h 970400"/>
                <a:gd name="connsiteX3" fmla="*/ 0 w 2615634"/>
                <a:gd name="connsiteY3" fmla="*/ 970400 h 970400"/>
                <a:gd name="connsiteX4" fmla="*/ 0 w 2615634"/>
                <a:gd name="connsiteY4" fmla="*/ 0 h 97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5634" h="970400">
                  <a:moveTo>
                    <a:pt x="0" y="0"/>
                  </a:moveTo>
                  <a:lnTo>
                    <a:pt x="2615634" y="0"/>
                  </a:lnTo>
                  <a:lnTo>
                    <a:pt x="2615634" y="970400"/>
                  </a:lnTo>
                  <a:lnTo>
                    <a:pt x="0" y="970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184912" rIns="184912" bIns="0" numCol="1" spcCol="1270" anchor="t" anchorCtr="0">
              <a:noAutofit/>
            </a:bodyPr>
            <a:lstStyle/>
            <a:p>
              <a:pPr marL="0" lvl="0" indent="0" algn="ctr" defTabSz="1155700">
                <a:lnSpc>
                  <a:spcPct val="90000"/>
                </a:lnSpc>
                <a:spcBef>
                  <a:spcPct val="0"/>
                </a:spcBef>
                <a:spcAft>
                  <a:spcPct val="35000"/>
                </a:spcAft>
                <a:buNone/>
              </a:pPr>
              <a:r>
                <a:rPr lang="cs-CZ" sz="2600" kern="1200" dirty="0" err="1">
                  <a:solidFill>
                    <a:srgbClr val="39464A"/>
                  </a:solidFill>
                </a:rPr>
                <a:t>Neurosciences</a:t>
              </a:r>
              <a:endParaRPr lang="cs-CZ" sz="2600" kern="1200" dirty="0">
                <a:solidFill>
                  <a:srgbClr val="39464A"/>
                </a:solidFill>
              </a:endParaRPr>
            </a:p>
          </p:txBody>
        </p:sp>
      </p:grpSp>
      <p:sp>
        <p:nvSpPr>
          <p:cNvPr id="4" name="Zástupný symbol pro zápatí 3">
            <a:extLst>
              <a:ext uri="{FF2B5EF4-FFF2-40B4-BE49-F238E27FC236}">
                <a16:creationId xmlns:a16="http://schemas.microsoft.com/office/drawing/2014/main" id="{76F3F287-A9C9-4CB3-A26D-D9065C02F554}"/>
              </a:ext>
            </a:extLst>
          </p:cNvPr>
          <p:cNvSpPr>
            <a:spLocks noGrp="1"/>
          </p:cNvSpPr>
          <p:nvPr>
            <p:ph type="ftr" sz="quarter" idx="11"/>
          </p:nvPr>
        </p:nvSpPr>
        <p:spPr/>
        <p:txBody>
          <a:bodyPr/>
          <a:lstStyle/>
          <a:p>
            <a:r>
              <a:rPr lang="en-US"/>
              <a:t>CEITEC at Masaryk University</a:t>
            </a:r>
            <a:endParaRPr lang="en-US" dirty="0"/>
          </a:p>
        </p:txBody>
      </p:sp>
      <p:sp>
        <p:nvSpPr>
          <p:cNvPr id="6" name="Zástupný symbol pro číslo snímku 5">
            <a:extLst>
              <a:ext uri="{FF2B5EF4-FFF2-40B4-BE49-F238E27FC236}">
                <a16:creationId xmlns:a16="http://schemas.microsoft.com/office/drawing/2014/main" id="{14F23070-150A-4D79-B2B6-91A34A707BDE}"/>
              </a:ext>
            </a:extLst>
          </p:cNvPr>
          <p:cNvSpPr>
            <a:spLocks noGrp="1"/>
          </p:cNvSpPr>
          <p:nvPr>
            <p:ph type="sldNum" sz="quarter" idx="12"/>
          </p:nvPr>
        </p:nvSpPr>
        <p:spPr/>
        <p:txBody>
          <a:bodyPr/>
          <a:lstStyle/>
          <a:p>
            <a:fld id="{AFE3D702-57F1-4CB0-B451-B14F76DC0414}" type="slidenum">
              <a:rPr lang="en-US" smtClean="0"/>
              <a:t>17</a:t>
            </a:fld>
            <a:endParaRPr lang="en-US"/>
          </a:p>
        </p:txBody>
      </p:sp>
    </p:spTree>
    <p:extLst>
      <p:ext uri="{BB962C8B-B14F-4D97-AF65-F5344CB8AC3E}">
        <p14:creationId xmlns:p14="http://schemas.microsoft.com/office/powerpoint/2010/main" val="344586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24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B7F13D-BC58-4581-A4EC-C1E16B48E525}"/>
              </a:ext>
            </a:extLst>
          </p:cNvPr>
          <p:cNvSpPr>
            <a:spLocks noGrp="1"/>
          </p:cNvSpPr>
          <p:nvPr>
            <p:ph type="title"/>
          </p:nvPr>
        </p:nvSpPr>
        <p:spPr/>
        <p:txBody>
          <a:bodyPr/>
          <a:lstStyle/>
          <a:p>
            <a:r>
              <a:rPr lang="cs-CZ" dirty="0"/>
              <a:t>“</a:t>
            </a:r>
            <a:r>
              <a:rPr lang="cs-CZ" dirty="0" err="1"/>
              <a:t>The</a:t>
            </a:r>
            <a:r>
              <a:rPr lang="cs-CZ" dirty="0"/>
              <a:t> </a:t>
            </a:r>
            <a:r>
              <a:rPr lang="cs-CZ" dirty="0" err="1"/>
              <a:t>triumph</a:t>
            </a:r>
            <a:r>
              <a:rPr lang="cs-CZ" dirty="0"/>
              <a:t>“ </a:t>
            </a:r>
            <a:r>
              <a:rPr lang="cs-CZ" dirty="0" err="1"/>
              <a:t>of</a:t>
            </a:r>
            <a:r>
              <a:rPr lang="cs-CZ" dirty="0"/>
              <a:t> 2022 </a:t>
            </a:r>
          </a:p>
        </p:txBody>
      </p:sp>
      <p:sp>
        <p:nvSpPr>
          <p:cNvPr id="3" name="Obdélník 2">
            <a:extLst>
              <a:ext uri="{FF2B5EF4-FFF2-40B4-BE49-F238E27FC236}">
                <a16:creationId xmlns:a16="http://schemas.microsoft.com/office/drawing/2014/main" id="{A80FB194-43AB-4026-913E-EB7D857464CB}"/>
              </a:ext>
            </a:extLst>
          </p:cNvPr>
          <p:cNvSpPr/>
          <p:nvPr/>
        </p:nvSpPr>
        <p:spPr>
          <a:xfrm>
            <a:off x="5235880" y="2718148"/>
            <a:ext cx="6956120" cy="41398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22" name="Skupina 21">
            <a:extLst>
              <a:ext uri="{FF2B5EF4-FFF2-40B4-BE49-F238E27FC236}">
                <a16:creationId xmlns:a16="http://schemas.microsoft.com/office/drawing/2014/main" id="{AEA30AC7-C998-436E-9AB5-FE33DDC4A797}"/>
              </a:ext>
            </a:extLst>
          </p:cNvPr>
          <p:cNvGrpSpPr/>
          <p:nvPr/>
        </p:nvGrpSpPr>
        <p:grpSpPr>
          <a:xfrm>
            <a:off x="4619317" y="2878698"/>
            <a:ext cx="3697285" cy="3607343"/>
            <a:chOff x="4619317" y="2878698"/>
            <a:chExt cx="3697285" cy="3607343"/>
          </a:xfrm>
        </p:grpSpPr>
        <p:pic>
          <p:nvPicPr>
            <p:cNvPr id="10" name="Obrázek 9">
              <a:extLst>
                <a:ext uri="{FF2B5EF4-FFF2-40B4-BE49-F238E27FC236}">
                  <a16:creationId xmlns:a16="http://schemas.microsoft.com/office/drawing/2014/main" id="{078A166F-8B09-439C-8900-593A6635C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317" y="3690064"/>
              <a:ext cx="3617802" cy="1671250"/>
            </a:xfrm>
            <a:prstGeom prst="rect">
              <a:avLst/>
            </a:prstGeom>
          </p:spPr>
        </p:pic>
        <p:pic>
          <p:nvPicPr>
            <p:cNvPr id="12" name="Obrázek 11">
              <a:extLst>
                <a:ext uri="{FF2B5EF4-FFF2-40B4-BE49-F238E27FC236}">
                  <a16:creationId xmlns:a16="http://schemas.microsoft.com/office/drawing/2014/main" id="{481BD5B5-A8CC-49A5-AE1D-E6BC3D39C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7923" y="5466854"/>
              <a:ext cx="3678679" cy="1019187"/>
            </a:xfrm>
            <a:prstGeom prst="rect">
              <a:avLst/>
            </a:prstGeom>
          </p:spPr>
        </p:pic>
        <p:pic>
          <p:nvPicPr>
            <p:cNvPr id="16" name="Obrázek 15">
              <a:extLst>
                <a:ext uri="{FF2B5EF4-FFF2-40B4-BE49-F238E27FC236}">
                  <a16:creationId xmlns:a16="http://schemas.microsoft.com/office/drawing/2014/main" id="{3CEBD218-4DCC-4ACE-AABD-BB3E0E1F8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1364" y="2878698"/>
              <a:ext cx="2831795" cy="649808"/>
            </a:xfrm>
            <a:prstGeom prst="rect">
              <a:avLst/>
            </a:prstGeom>
          </p:spPr>
        </p:pic>
      </p:grpSp>
      <p:grpSp>
        <p:nvGrpSpPr>
          <p:cNvPr id="23" name="Skupina 22">
            <a:extLst>
              <a:ext uri="{FF2B5EF4-FFF2-40B4-BE49-F238E27FC236}">
                <a16:creationId xmlns:a16="http://schemas.microsoft.com/office/drawing/2014/main" id="{FA773F5E-69C4-4005-AA0B-BA3F0F65154B}"/>
              </a:ext>
            </a:extLst>
          </p:cNvPr>
          <p:cNvGrpSpPr/>
          <p:nvPr/>
        </p:nvGrpSpPr>
        <p:grpSpPr>
          <a:xfrm>
            <a:off x="8237119" y="1795484"/>
            <a:ext cx="3552381" cy="3675183"/>
            <a:chOff x="8237119" y="1795484"/>
            <a:chExt cx="3552381" cy="3675183"/>
          </a:xfrm>
        </p:grpSpPr>
        <p:pic>
          <p:nvPicPr>
            <p:cNvPr id="8" name="Obrázek 7">
              <a:extLst>
                <a:ext uri="{FF2B5EF4-FFF2-40B4-BE49-F238E27FC236}">
                  <a16:creationId xmlns:a16="http://schemas.microsoft.com/office/drawing/2014/main" id="{943A1551-29B2-4DB1-B650-E3EA070E25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7119" y="1795484"/>
              <a:ext cx="3552381" cy="2142898"/>
            </a:xfrm>
            <a:prstGeom prst="rect">
              <a:avLst/>
            </a:prstGeom>
          </p:spPr>
        </p:pic>
        <p:pic>
          <p:nvPicPr>
            <p:cNvPr id="18" name="Obrázek 17">
              <a:extLst>
                <a:ext uri="{FF2B5EF4-FFF2-40B4-BE49-F238E27FC236}">
                  <a16:creationId xmlns:a16="http://schemas.microsoft.com/office/drawing/2014/main" id="{036453B2-D382-4AC8-B094-9D4D61E1F6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2690" y="4461017"/>
              <a:ext cx="2838450" cy="1009650"/>
            </a:xfrm>
            <a:prstGeom prst="rect">
              <a:avLst/>
            </a:prstGeom>
          </p:spPr>
        </p:pic>
      </p:grpSp>
      <p:grpSp>
        <p:nvGrpSpPr>
          <p:cNvPr id="21" name="Skupina 20">
            <a:extLst>
              <a:ext uri="{FF2B5EF4-FFF2-40B4-BE49-F238E27FC236}">
                <a16:creationId xmlns:a16="http://schemas.microsoft.com/office/drawing/2014/main" id="{B5BD2AA6-1351-4BDE-8678-2FDB202C9B1C}"/>
              </a:ext>
            </a:extLst>
          </p:cNvPr>
          <p:cNvGrpSpPr/>
          <p:nvPr/>
        </p:nvGrpSpPr>
        <p:grpSpPr>
          <a:xfrm>
            <a:off x="959244" y="1795484"/>
            <a:ext cx="3678679" cy="3563498"/>
            <a:chOff x="959244" y="1795484"/>
            <a:chExt cx="3678679" cy="3563498"/>
          </a:xfrm>
        </p:grpSpPr>
        <p:pic>
          <p:nvPicPr>
            <p:cNvPr id="6" name="Obrázek 5">
              <a:extLst>
                <a:ext uri="{FF2B5EF4-FFF2-40B4-BE49-F238E27FC236}">
                  <a16:creationId xmlns:a16="http://schemas.microsoft.com/office/drawing/2014/main" id="{B284B643-76E8-41A0-A8A3-A2747E316F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244" y="1795484"/>
              <a:ext cx="3678679" cy="2625409"/>
            </a:xfrm>
            <a:prstGeom prst="rect">
              <a:avLst/>
            </a:prstGeom>
          </p:spPr>
        </p:pic>
        <p:pic>
          <p:nvPicPr>
            <p:cNvPr id="20" name="Obrázek 19">
              <a:extLst>
                <a:ext uri="{FF2B5EF4-FFF2-40B4-BE49-F238E27FC236}">
                  <a16:creationId xmlns:a16="http://schemas.microsoft.com/office/drawing/2014/main" id="{1A4C41A2-D5B4-4696-9772-BE0080806E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4790" y="4707520"/>
              <a:ext cx="2517679" cy="651462"/>
            </a:xfrm>
            <a:prstGeom prst="rect">
              <a:avLst/>
            </a:prstGeom>
          </p:spPr>
        </p:pic>
      </p:grpSp>
    </p:spTree>
    <p:extLst>
      <p:ext uri="{BB962C8B-B14F-4D97-AF65-F5344CB8AC3E}">
        <p14:creationId xmlns:p14="http://schemas.microsoft.com/office/powerpoint/2010/main" val="2447796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Skupina 10">
            <a:extLst>
              <a:ext uri="{FF2B5EF4-FFF2-40B4-BE49-F238E27FC236}">
                <a16:creationId xmlns:a16="http://schemas.microsoft.com/office/drawing/2014/main" id="{F39F88FF-20B9-4149-83A2-7F4443C0929A}"/>
              </a:ext>
            </a:extLst>
          </p:cNvPr>
          <p:cNvGrpSpPr/>
          <p:nvPr/>
        </p:nvGrpSpPr>
        <p:grpSpPr>
          <a:xfrm>
            <a:off x="2304217" y="979665"/>
            <a:ext cx="10050657" cy="2193868"/>
            <a:chOff x="1123177" y="-71424"/>
            <a:chExt cx="10983985" cy="2451605"/>
          </a:xfrm>
        </p:grpSpPr>
        <p:pic>
          <p:nvPicPr>
            <p:cNvPr id="21" name="Obrázek 20">
              <a:extLst>
                <a:ext uri="{FF2B5EF4-FFF2-40B4-BE49-F238E27FC236}">
                  <a16:creationId xmlns:a16="http://schemas.microsoft.com/office/drawing/2014/main" id="{F40115A7-C6A0-44DF-9929-75836AE5FC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3177" y="-39766"/>
              <a:ext cx="2796507" cy="2419947"/>
            </a:xfrm>
            <a:prstGeom prst="hexagon">
              <a:avLst>
                <a:gd name="adj" fmla="val 28346"/>
                <a:gd name="vf" fmla="val 115470"/>
              </a:avLst>
            </a:prstGeom>
          </p:spPr>
        </p:pic>
        <p:sp>
          <p:nvSpPr>
            <p:cNvPr id="7" name="TextovéPole 6">
              <a:extLst>
                <a:ext uri="{FF2B5EF4-FFF2-40B4-BE49-F238E27FC236}">
                  <a16:creationId xmlns:a16="http://schemas.microsoft.com/office/drawing/2014/main" id="{C285F888-5DF1-4CE2-8340-C36CC466060D}"/>
                </a:ext>
              </a:extLst>
            </p:cNvPr>
            <p:cNvSpPr txBox="1"/>
            <p:nvPr/>
          </p:nvSpPr>
          <p:spPr>
            <a:xfrm>
              <a:off x="4044276" y="-71424"/>
              <a:ext cx="8062886" cy="103023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21A9C0"/>
                </a:buClr>
                <a:buSzTx/>
                <a:buFontTx/>
                <a:buNone/>
                <a:tabLst/>
                <a:defRPr/>
              </a:pPr>
              <a:r>
                <a:rPr kumimoji="0" lang="en-US" sz="1800" b="1" i="0" u="none" strike="noStrike" kern="1200" cap="none" spc="0" normalizeH="0" baseline="0" noProof="0" dirty="0">
                  <a:ln>
                    <a:noFill/>
                  </a:ln>
                  <a:solidFill>
                    <a:srgbClr val="21A9C0"/>
                  </a:solidFill>
                  <a:effectLst/>
                  <a:uLnTx/>
                  <a:uFillTx/>
                  <a:latin typeface="Arial"/>
                  <a:ea typeface="+mn-ea"/>
                  <a:cs typeface="+mn-cs"/>
                </a:rPr>
                <a:t>Richard </a:t>
              </a:r>
              <a:r>
                <a:rPr kumimoji="0" lang="en-US" sz="1800" b="1" i="0" u="none" strike="noStrike" kern="1200" cap="none" spc="0" normalizeH="0" baseline="0" noProof="0" dirty="0" err="1">
                  <a:ln>
                    <a:noFill/>
                  </a:ln>
                  <a:solidFill>
                    <a:srgbClr val="21A9C0"/>
                  </a:solidFill>
                  <a:effectLst/>
                  <a:uLnTx/>
                  <a:uFillTx/>
                  <a:latin typeface="Arial"/>
                  <a:ea typeface="+mn-ea"/>
                  <a:cs typeface="+mn-cs"/>
                </a:rPr>
                <a:t>Štefl</a:t>
              </a:r>
              <a:endParaRPr kumimoji="0" lang="cs-CZ" sz="1800" b="1" i="0" u="none" strike="noStrike" kern="1200" cap="none" spc="0" normalizeH="0" baseline="0" noProof="0" dirty="0">
                <a:ln>
                  <a:noFill/>
                </a:ln>
                <a:solidFill>
                  <a:srgbClr val="21A9C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21A9C0"/>
                </a:buClr>
                <a:buSzTx/>
                <a:buFontTx/>
                <a:buNone/>
                <a:tabLst/>
                <a:defRPr/>
              </a:pPr>
              <a:r>
                <a:rPr kumimoji="0" lang="cs-CZ" sz="1800" b="1" i="0" u="none" strike="noStrike" kern="1200" cap="none" spc="0" normalizeH="0" baseline="0" noProof="0" dirty="0">
                  <a:ln>
                    <a:noFill/>
                  </a:ln>
                  <a:solidFill>
                    <a:srgbClr val="39464A"/>
                  </a:solidFill>
                  <a:effectLst/>
                  <a:uLnTx/>
                  <a:uFillTx/>
                  <a:latin typeface="Arial"/>
                  <a:ea typeface="+mn-ea"/>
                  <a:cs typeface="+mn-cs"/>
                </a:rPr>
                <a:t>ERC </a:t>
              </a:r>
              <a:r>
                <a:rPr kumimoji="0" lang="en-US" sz="1800" b="1" i="0" u="none" strike="noStrike" kern="1200" cap="none" spc="0" normalizeH="0" baseline="0" noProof="0" dirty="0">
                  <a:ln>
                    <a:noFill/>
                  </a:ln>
                  <a:solidFill>
                    <a:srgbClr val="39464A"/>
                  </a:solidFill>
                  <a:effectLst/>
                  <a:uLnTx/>
                  <a:uFillTx/>
                  <a:latin typeface="Arial"/>
                  <a:ea typeface="+mn-ea"/>
                  <a:cs typeface="+mn-cs"/>
                </a:rPr>
                <a:t>Consolidator Grant</a:t>
              </a:r>
              <a:br>
                <a:rPr kumimoji="0" lang="cs-CZ" sz="1800" b="0" i="0" u="none" strike="noStrike" kern="1200" cap="none" spc="0" normalizeH="0" baseline="0" noProof="0" dirty="0">
                  <a:ln>
                    <a:noFill/>
                  </a:ln>
                  <a:solidFill>
                    <a:srgbClr val="39464A"/>
                  </a:solidFill>
                  <a:effectLst/>
                  <a:uLnTx/>
                  <a:uFillTx/>
                  <a:latin typeface="Arial"/>
                  <a:ea typeface="+mn-ea"/>
                  <a:cs typeface="+mn-cs"/>
                </a:rPr>
              </a:br>
              <a:r>
                <a:rPr kumimoji="0" lang="en-US" sz="1600" b="0" i="0" u="none" strike="noStrike" kern="1200" cap="none" spc="0" normalizeH="0" baseline="0" noProof="0" dirty="0">
                  <a:ln>
                    <a:noFill/>
                  </a:ln>
                  <a:solidFill>
                    <a:srgbClr val="39464A"/>
                  </a:solidFill>
                  <a:effectLst/>
                  <a:uLnTx/>
                  <a:uFillTx/>
                  <a:latin typeface="Arial"/>
                  <a:ea typeface="+mn-ea"/>
                  <a:cs typeface="+mn-cs"/>
                </a:rPr>
                <a:t>Dynamic </a:t>
              </a:r>
              <a:r>
                <a:rPr kumimoji="0" lang="cs-CZ" sz="1600" b="0" i="0" u="none" strike="noStrike" kern="1200" cap="none" spc="0" normalizeH="0" baseline="0" noProof="0" dirty="0">
                  <a:ln>
                    <a:noFill/>
                  </a:ln>
                  <a:solidFill>
                    <a:srgbClr val="39464A"/>
                  </a:solidFill>
                  <a:effectLst/>
                  <a:uLnTx/>
                  <a:uFillTx/>
                  <a:latin typeface="Arial"/>
                  <a:ea typeface="+mn-ea"/>
                  <a:cs typeface="+mn-cs"/>
                </a:rPr>
                <a:t>A</a:t>
              </a:r>
              <a:r>
                <a:rPr kumimoji="0" lang="en-US" sz="1600" b="0" i="0" u="none" strike="noStrike" kern="1200" cap="none" spc="0" normalizeH="0" baseline="0" noProof="0" dirty="0" err="1">
                  <a:ln>
                    <a:noFill/>
                  </a:ln>
                  <a:solidFill>
                    <a:srgbClr val="39464A"/>
                  </a:solidFill>
                  <a:effectLst/>
                  <a:uLnTx/>
                  <a:uFillTx/>
                  <a:latin typeface="Arial"/>
                  <a:ea typeface="+mn-ea"/>
                  <a:cs typeface="+mn-cs"/>
                </a:rPr>
                <a:t>ssembly</a:t>
              </a:r>
              <a:r>
                <a:rPr kumimoji="0" lang="en-US" sz="1600" b="0" i="0" u="none" strike="noStrike" kern="1200" cap="none" spc="0" normalizeH="0" baseline="0" noProof="0" dirty="0">
                  <a:ln>
                    <a:noFill/>
                  </a:ln>
                  <a:solidFill>
                    <a:srgbClr val="39464A"/>
                  </a:solidFill>
                  <a:effectLst/>
                  <a:uLnTx/>
                  <a:uFillTx/>
                  <a:latin typeface="Arial"/>
                  <a:ea typeface="+mn-ea"/>
                  <a:cs typeface="+mn-cs"/>
                </a:rPr>
                <a:t> and </a:t>
              </a:r>
              <a:r>
                <a:rPr kumimoji="0" lang="cs-CZ" sz="1600" b="0" i="0" u="none" strike="noStrike" kern="1200" cap="none" spc="0" normalizeH="0" baseline="0" noProof="0" dirty="0">
                  <a:ln>
                    <a:noFill/>
                  </a:ln>
                  <a:solidFill>
                    <a:srgbClr val="39464A"/>
                  </a:solidFill>
                  <a:effectLst/>
                  <a:uLnTx/>
                  <a:uFillTx/>
                  <a:latin typeface="Arial"/>
                  <a:ea typeface="+mn-ea"/>
                  <a:cs typeface="+mn-cs"/>
                </a:rPr>
                <a:t>E</a:t>
              </a:r>
              <a:r>
                <a:rPr kumimoji="0" lang="en-US" sz="1600" b="0" i="0" u="none" strike="noStrike" kern="1200" cap="none" spc="0" normalizeH="0" baseline="0" noProof="0" dirty="0" err="1">
                  <a:ln>
                    <a:noFill/>
                  </a:ln>
                  <a:solidFill>
                    <a:srgbClr val="39464A"/>
                  </a:solidFill>
                  <a:effectLst/>
                  <a:uLnTx/>
                  <a:uFillTx/>
                  <a:latin typeface="Arial"/>
                  <a:ea typeface="+mn-ea"/>
                  <a:cs typeface="+mn-cs"/>
                </a:rPr>
                <a:t>xchange</a:t>
              </a:r>
              <a:r>
                <a:rPr kumimoji="0" lang="en-US" sz="1600" b="0" i="0" u="none" strike="noStrike" kern="1200" cap="none" spc="0" normalizeH="0" baseline="0" noProof="0" dirty="0">
                  <a:ln>
                    <a:noFill/>
                  </a:ln>
                  <a:solidFill>
                    <a:srgbClr val="39464A"/>
                  </a:solidFill>
                  <a:effectLst/>
                  <a:uLnTx/>
                  <a:uFillTx/>
                  <a:latin typeface="Arial"/>
                  <a:ea typeface="+mn-ea"/>
                  <a:cs typeface="+mn-cs"/>
                </a:rPr>
                <a:t> of RNA </a:t>
              </a:r>
              <a:r>
                <a:rPr kumimoji="0" lang="cs-CZ" sz="1600" b="0" i="0" u="none" strike="noStrike" kern="1200" cap="none" spc="0" normalizeH="0" baseline="0" noProof="0" dirty="0">
                  <a:ln>
                    <a:noFill/>
                  </a:ln>
                  <a:solidFill>
                    <a:srgbClr val="39464A"/>
                  </a:solidFill>
                  <a:effectLst/>
                  <a:uLnTx/>
                  <a:uFillTx/>
                  <a:latin typeface="Arial"/>
                  <a:ea typeface="+mn-ea"/>
                  <a:cs typeface="+mn-cs"/>
                </a:rPr>
                <a:t>P</a:t>
              </a:r>
              <a:r>
                <a:rPr kumimoji="0" lang="en-US" sz="1600" b="0" i="0" u="none" strike="noStrike" kern="1200" cap="none" spc="0" normalizeH="0" baseline="0" noProof="0" dirty="0" err="1">
                  <a:ln>
                    <a:noFill/>
                  </a:ln>
                  <a:solidFill>
                    <a:srgbClr val="39464A"/>
                  </a:solidFill>
                  <a:effectLst/>
                  <a:uLnTx/>
                  <a:uFillTx/>
                  <a:latin typeface="Arial"/>
                  <a:ea typeface="+mn-ea"/>
                  <a:cs typeface="+mn-cs"/>
                </a:rPr>
                <a:t>olymerase</a:t>
              </a:r>
              <a:r>
                <a:rPr kumimoji="0" lang="en-US" sz="1600" b="0" i="0" u="none" strike="noStrike" kern="1200" cap="none" spc="0" normalizeH="0" baseline="0" noProof="0" dirty="0">
                  <a:ln>
                    <a:noFill/>
                  </a:ln>
                  <a:solidFill>
                    <a:srgbClr val="39464A"/>
                  </a:solidFill>
                  <a:effectLst/>
                  <a:uLnTx/>
                  <a:uFillTx/>
                  <a:latin typeface="Arial"/>
                  <a:ea typeface="+mn-ea"/>
                  <a:cs typeface="+mn-cs"/>
                </a:rPr>
                <a:t> II CTD </a:t>
              </a:r>
              <a:r>
                <a:rPr kumimoji="0" lang="cs-CZ" sz="1600" b="0" i="0" u="none" strike="noStrike" kern="1200" cap="none" spc="0" normalizeH="0" baseline="0" noProof="0" dirty="0">
                  <a:ln>
                    <a:noFill/>
                  </a:ln>
                  <a:solidFill>
                    <a:srgbClr val="39464A"/>
                  </a:solidFill>
                  <a:effectLst/>
                  <a:uLnTx/>
                  <a:uFillTx/>
                  <a:latin typeface="Arial"/>
                  <a:ea typeface="+mn-ea"/>
                  <a:cs typeface="+mn-cs"/>
                </a:rPr>
                <a:t>F</a:t>
              </a:r>
              <a:r>
                <a:rPr kumimoji="0" lang="en-US" sz="1600" b="0" i="0" u="none" strike="noStrike" kern="1200" cap="none" spc="0" normalizeH="0" baseline="0" noProof="0" dirty="0">
                  <a:ln>
                    <a:noFill/>
                  </a:ln>
                  <a:solidFill>
                    <a:srgbClr val="39464A"/>
                  </a:solidFill>
                  <a:effectLst/>
                  <a:uLnTx/>
                  <a:uFillTx/>
                  <a:latin typeface="Arial"/>
                  <a:ea typeface="+mn-ea"/>
                  <a:cs typeface="+mn-cs"/>
                </a:rPr>
                <a:t>actors</a:t>
              </a:r>
              <a:endParaRPr kumimoji="0" lang="cs-CZ" sz="1600" b="0" i="0" u="none" strike="noStrike" kern="1200" cap="none" spc="0" normalizeH="0" baseline="0" noProof="0" dirty="0">
                <a:ln>
                  <a:noFill/>
                </a:ln>
                <a:solidFill>
                  <a:srgbClr val="3946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Skupina 12">
            <a:extLst>
              <a:ext uri="{FF2B5EF4-FFF2-40B4-BE49-F238E27FC236}">
                <a16:creationId xmlns:a16="http://schemas.microsoft.com/office/drawing/2014/main" id="{D664172B-5B10-4151-856F-F9677833FBEE}"/>
              </a:ext>
            </a:extLst>
          </p:cNvPr>
          <p:cNvGrpSpPr/>
          <p:nvPr/>
        </p:nvGrpSpPr>
        <p:grpSpPr>
          <a:xfrm>
            <a:off x="5437341" y="2038105"/>
            <a:ext cx="6480949" cy="2144330"/>
            <a:chOff x="7164133" y="3224816"/>
            <a:chExt cx="7072040" cy="2347437"/>
          </a:xfrm>
        </p:grpSpPr>
        <p:pic>
          <p:nvPicPr>
            <p:cNvPr id="22" name="Obrázek 21">
              <a:extLst>
                <a:ext uri="{FF2B5EF4-FFF2-40B4-BE49-F238E27FC236}">
                  <a16:creationId xmlns:a16="http://schemas.microsoft.com/office/drawing/2014/main" id="{8B7F4FD2-913F-46E4-94B4-1C98ACACE24E}"/>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7164133" y="3224816"/>
              <a:ext cx="2753471" cy="2347437"/>
            </a:xfrm>
            <a:prstGeom prst="hexagon">
              <a:avLst>
                <a:gd name="adj" fmla="val 29120"/>
                <a:gd name="vf" fmla="val 115470"/>
              </a:avLst>
            </a:prstGeom>
          </p:spPr>
        </p:pic>
        <p:sp>
          <p:nvSpPr>
            <p:cNvPr id="16" name="TextovéPole 15">
              <a:extLst>
                <a:ext uri="{FF2B5EF4-FFF2-40B4-BE49-F238E27FC236}">
                  <a16:creationId xmlns:a16="http://schemas.microsoft.com/office/drawing/2014/main" id="{82BC887C-6EDB-437E-9C24-C1CA02AEA10C}"/>
                </a:ext>
              </a:extLst>
            </p:cNvPr>
            <p:cNvSpPr txBox="1"/>
            <p:nvPr/>
          </p:nvSpPr>
          <p:spPr>
            <a:xfrm>
              <a:off x="10166410" y="3377249"/>
              <a:ext cx="4069763" cy="103024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21A9C0"/>
                </a:buClr>
                <a:buSzTx/>
                <a:buFontTx/>
                <a:buNone/>
                <a:tabLst/>
                <a:defRPr/>
              </a:pPr>
              <a:r>
                <a:rPr kumimoji="0" lang="cs-CZ" sz="1800" b="1" i="0" u="none" strike="noStrike" kern="1200" cap="none" spc="0" normalizeH="0" baseline="0" noProof="0" dirty="0">
                  <a:ln>
                    <a:noFill/>
                  </a:ln>
                  <a:solidFill>
                    <a:srgbClr val="21A9C0"/>
                  </a:solidFill>
                  <a:effectLst/>
                  <a:uLnTx/>
                  <a:uFillTx/>
                  <a:latin typeface="Arial"/>
                  <a:ea typeface="+mn-ea"/>
                  <a:cs typeface="+mn-cs"/>
                </a:rPr>
                <a:t>Pavel Plevka</a:t>
              </a:r>
            </a:p>
            <a:p>
              <a:pPr marL="0" marR="0" lvl="0" indent="0" algn="l" defTabSz="914400" rtl="0" eaLnBrk="1" fontAlgn="auto" latinLnBrk="0" hangingPunct="1">
                <a:lnSpc>
                  <a:spcPct val="100000"/>
                </a:lnSpc>
                <a:spcBef>
                  <a:spcPts val="0"/>
                </a:spcBef>
                <a:spcAft>
                  <a:spcPts val="0"/>
                </a:spcAft>
                <a:buClr>
                  <a:srgbClr val="21A9C0"/>
                </a:buClr>
                <a:buSzTx/>
                <a:buFontTx/>
                <a:buNone/>
                <a:tabLst/>
                <a:defRPr/>
              </a:pPr>
              <a:r>
                <a:rPr kumimoji="0" lang="cs-CZ" sz="1800" b="1" i="0" u="none" strike="noStrike" kern="1200" cap="none" spc="0" normalizeH="0" baseline="0" noProof="0" dirty="0">
                  <a:ln>
                    <a:noFill/>
                  </a:ln>
                  <a:solidFill>
                    <a:srgbClr val="39464A"/>
                  </a:solidFill>
                  <a:effectLst/>
                  <a:uLnTx/>
                  <a:uFillTx/>
                  <a:latin typeface="Arial"/>
                  <a:ea typeface="+mn-ea"/>
                  <a:cs typeface="+mn-cs"/>
                </a:rPr>
                <a:t>ERC </a:t>
              </a:r>
              <a:r>
                <a:rPr kumimoji="0" lang="en-US" sz="1800" b="1" i="0" u="none" strike="noStrike" kern="1200" cap="none" spc="0" normalizeH="0" baseline="0" noProof="0" dirty="0">
                  <a:ln>
                    <a:noFill/>
                  </a:ln>
                  <a:solidFill>
                    <a:srgbClr val="39464A"/>
                  </a:solidFill>
                  <a:effectLst/>
                  <a:uLnTx/>
                  <a:uFillTx/>
                  <a:latin typeface="Arial"/>
                  <a:ea typeface="+mn-ea"/>
                  <a:cs typeface="+mn-cs"/>
                </a:rPr>
                <a:t>Starting Grant</a:t>
              </a:r>
              <a:r>
                <a:rPr kumimoji="0" lang="cs-CZ" sz="1800" b="1" i="0" u="none" strike="noStrike" kern="1200" cap="none" spc="0" normalizeH="0" baseline="0" noProof="0" dirty="0">
                  <a:ln>
                    <a:noFill/>
                  </a:ln>
                  <a:solidFill>
                    <a:srgbClr val="39464A"/>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
                  <a:srgbClr val="21A9C0"/>
                </a:buClr>
                <a:buSzTx/>
                <a:buFontTx/>
                <a:buNone/>
                <a:tabLst/>
                <a:defRPr/>
              </a:pPr>
              <a:r>
                <a:rPr kumimoji="0" lang="en-US" sz="1600" b="0" i="0" u="none" strike="noStrike" kern="1200" cap="none" spc="0" normalizeH="0" baseline="0" noProof="0" dirty="0">
                  <a:ln>
                    <a:noFill/>
                  </a:ln>
                  <a:solidFill>
                    <a:srgbClr val="39464A"/>
                  </a:solidFill>
                  <a:effectLst/>
                  <a:uLnTx/>
                  <a:uFillTx/>
                  <a:latin typeface="Arial"/>
                  <a:ea typeface="+mn-ea"/>
                  <a:cs typeface="+mn-cs"/>
                </a:rPr>
                <a:t>Structural Study of Human</a:t>
              </a:r>
              <a:r>
                <a:rPr kumimoji="0" lang="cs-CZ" sz="1600" b="0" i="0" u="none" strike="noStrike" kern="1200" cap="none" spc="0" normalizeH="0" baseline="0" noProof="0" dirty="0">
                  <a:ln>
                    <a:noFill/>
                  </a:ln>
                  <a:solidFill>
                    <a:srgbClr val="39464A"/>
                  </a:solidFill>
                  <a:effectLst/>
                  <a:uLnTx/>
                  <a:uFillTx/>
                  <a:latin typeface="Arial"/>
                  <a:ea typeface="+mn-ea"/>
                  <a:cs typeface="+mn-cs"/>
                </a:rPr>
                <a:t> </a:t>
              </a:r>
              <a:r>
                <a:rPr kumimoji="0" lang="en-US" sz="1600" b="0" i="0" u="none" strike="noStrike" kern="1200" cap="none" spc="0" normalizeH="0" baseline="0" noProof="0" dirty="0">
                  <a:ln>
                    <a:noFill/>
                  </a:ln>
                  <a:solidFill>
                    <a:srgbClr val="39464A"/>
                  </a:solidFill>
                  <a:effectLst/>
                  <a:uLnTx/>
                  <a:uFillTx/>
                  <a:latin typeface="Arial"/>
                  <a:ea typeface="+mn-ea"/>
                  <a:cs typeface="+mn-cs"/>
                </a:rPr>
                <a:t>Picornaviruses</a:t>
              </a:r>
              <a:endParaRPr kumimoji="0" lang="cs-CZ" sz="1600" b="0" i="0" u="none" strike="noStrike" kern="1200" cap="none" spc="0" normalizeH="0" baseline="0" noProof="0" dirty="0">
                <a:ln>
                  <a:noFill/>
                </a:ln>
                <a:solidFill>
                  <a:srgbClr val="3946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21A9C0"/>
                </a:buClr>
                <a:buSzTx/>
                <a:buFontTx/>
                <a:buNone/>
                <a:tabLst/>
                <a:defRPr/>
              </a:pPr>
              <a:endParaRPr kumimoji="0" lang="cs-CZ" sz="1800" b="1" i="0" u="none" strike="noStrike" kern="1200" cap="none" spc="0" normalizeH="0" baseline="0" noProof="0" dirty="0">
                <a:ln>
                  <a:noFill/>
                </a:ln>
                <a:solidFill>
                  <a:srgbClr val="3946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21A9C0"/>
                </a:buClr>
                <a:buSzTx/>
                <a:buFontTx/>
                <a:buNone/>
                <a:tabLst/>
                <a:defRPr/>
              </a:pPr>
              <a:r>
                <a:rPr kumimoji="0" lang="cs-CZ" sz="1800" b="1" i="0" u="none" strike="noStrike" kern="1200" cap="none" spc="0" normalizeH="0" baseline="0" noProof="0" dirty="0">
                  <a:ln>
                    <a:noFill/>
                  </a:ln>
                  <a:solidFill>
                    <a:srgbClr val="39464A"/>
                  </a:solidFill>
                  <a:effectLst/>
                  <a:uLnTx/>
                  <a:uFillTx/>
                  <a:latin typeface="Arial"/>
                  <a:ea typeface="+mn-ea"/>
                  <a:cs typeface="+mn-cs"/>
                </a:rPr>
                <a:t>ERC </a:t>
              </a:r>
              <a:r>
                <a:rPr kumimoji="0" lang="en-US" sz="1800" b="1" i="0" u="none" strike="noStrike" kern="1200" cap="none" spc="0" normalizeH="0" baseline="0" noProof="0" dirty="0">
                  <a:ln>
                    <a:noFill/>
                  </a:ln>
                  <a:solidFill>
                    <a:srgbClr val="39464A"/>
                  </a:solidFill>
                  <a:effectLst/>
                  <a:uLnTx/>
                  <a:uFillTx/>
                  <a:latin typeface="Arial"/>
                  <a:ea typeface="+mn-ea"/>
                  <a:cs typeface="+mn-cs"/>
                </a:rPr>
                <a:t>Consolidator</a:t>
              </a:r>
              <a:r>
                <a:rPr kumimoji="0" lang="cs-CZ" sz="1800" b="1" i="0" u="none" strike="noStrike" kern="1200" cap="none" spc="0" normalizeH="0" baseline="0" noProof="0" dirty="0">
                  <a:ln>
                    <a:noFill/>
                  </a:ln>
                  <a:solidFill>
                    <a:srgbClr val="39464A"/>
                  </a:solidFill>
                  <a:effectLst/>
                  <a:uLnTx/>
                  <a:uFillTx/>
                  <a:latin typeface="Arial"/>
                  <a:ea typeface="+mn-ea"/>
                  <a:cs typeface="+mn-cs"/>
                </a:rPr>
                <a:t> Grant</a:t>
              </a:r>
            </a:p>
            <a:p>
              <a:pPr marL="0" marR="0" lvl="0" indent="0" algn="l" defTabSz="914400" rtl="0" eaLnBrk="1" fontAlgn="auto" latinLnBrk="0" hangingPunct="1">
                <a:lnSpc>
                  <a:spcPct val="100000"/>
                </a:lnSpc>
                <a:spcBef>
                  <a:spcPts val="0"/>
                </a:spcBef>
                <a:spcAft>
                  <a:spcPts val="0"/>
                </a:spcAft>
                <a:buClr>
                  <a:srgbClr val="21A9C0"/>
                </a:buClr>
                <a:buSzTx/>
                <a:buFontTx/>
                <a:buNone/>
                <a:tabLst/>
                <a:defRPr/>
              </a:pPr>
              <a:r>
                <a:rPr kumimoji="0" lang="en-US" sz="1600" b="0" i="0" u="none" strike="noStrike" kern="1200" cap="none" spc="0" normalizeH="0" baseline="0" noProof="0" dirty="0" err="1">
                  <a:ln>
                    <a:noFill/>
                  </a:ln>
                  <a:solidFill>
                    <a:srgbClr val="39464A"/>
                  </a:solidFill>
                  <a:effectLst/>
                  <a:uLnTx/>
                  <a:uFillTx/>
                  <a:latin typeface="Arial"/>
                  <a:ea typeface="+mn-ea"/>
                  <a:cs typeface="+mn-cs"/>
                </a:rPr>
                <a:t>BioPhage</a:t>
              </a:r>
              <a:endParaRPr kumimoji="0" lang="cs-CZ" sz="1600" b="0" i="0" u="none" strike="noStrike" kern="1200" cap="none" spc="0" normalizeH="0" baseline="0" noProof="0" dirty="0">
                <a:ln>
                  <a:noFill/>
                </a:ln>
                <a:solidFill>
                  <a:srgbClr val="39464A"/>
                </a:solidFill>
                <a:effectLst/>
                <a:uLnTx/>
                <a:uFillTx/>
                <a:latin typeface="Arial"/>
                <a:ea typeface="+mn-ea"/>
                <a:cs typeface="+mn-cs"/>
              </a:endParaRPr>
            </a:p>
            <a:p>
              <a:pPr marL="0" marR="0" lvl="0" indent="0" algn="ctr" defTabSz="914400" rtl="0" eaLnBrk="1" fontAlgn="auto" latinLnBrk="0" hangingPunct="1">
                <a:lnSpc>
                  <a:spcPct val="100000"/>
                </a:lnSpc>
                <a:spcBef>
                  <a:spcPts val="1000"/>
                </a:spcBef>
                <a:spcAft>
                  <a:spcPts val="0"/>
                </a:spcAft>
                <a:buClr>
                  <a:srgbClr val="21A9C0"/>
                </a:buClr>
                <a:buSzTx/>
                <a:buFontTx/>
                <a:buNone/>
                <a:tabLst/>
                <a:defRPr/>
              </a:pPr>
              <a:endParaRPr kumimoji="0" lang="cs-CZ" sz="1800" b="0" i="0" u="none" strike="noStrike" kern="1200" cap="none" spc="0" normalizeH="0" baseline="0" noProof="0" dirty="0">
                <a:ln>
                  <a:noFill/>
                </a:ln>
                <a:solidFill>
                  <a:srgbClr val="39464A"/>
                </a:solidFill>
                <a:effectLst/>
                <a:uLnTx/>
                <a:uFillTx/>
                <a:latin typeface="Arial"/>
                <a:ea typeface="+mn-ea"/>
                <a:cs typeface="+mn-cs"/>
              </a:endParaRPr>
            </a:p>
          </p:txBody>
        </p:sp>
      </p:grpSp>
      <p:pic>
        <p:nvPicPr>
          <p:cNvPr id="6" name="Obrázek 5">
            <a:extLst>
              <a:ext uri="{FF2B5EF4-FFF2-40B4-BE49-F238E27FC236}">
                <a16:creationId xmlns:a16="http://schemas.microsoft.com/office/drawing/2014/main" id="{7E890667-8440-422F-9EDE-E3439A5E9E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2103" y="3579720"/>
            <a:ext cx="1858273" cy="1794003"/>
          </a:xfrm>
          <a:prstGeom prst="rect">
            <a:avLst/>
          </a:prstGeom>
        </p:spPr>
      </p:pic>
      <p:grpSp>
        <p:nvGrpSpPr>
          <p:cNvPr id="15" name="Skupina 14">
            <a:extLst>
              <a:ext uri="{FF2B5EF4-FFF2-40B4-BE49-F238E27FC236}">
                <a16:creationId xmlns:a16="http://schemas.microsoft.com/office/drawing/2014/main" id="{F39F88FF-20B9-4149-83A2-7F4443C0929A}"/>
              </a:ext>
            </a:extLst>
          </p:cNvPr>
          <p:cNvGrpSpPr/>
          <p:nvPr/>
        </p:nvGrpSpPr>
        <p:grpSpPr>
          <a:xfrm>
            <a:off x="334842" y="2781095"/>
            <a:ext cx="4787500" cy="3332938"/>
            <a:chOff x="2184328" y="1257448"/>
            <a:chExt cx="5232076" cy="3724498"/>
          </a:xfrm>
        </p:grpSpPr>
        <p:pic>
          <p:nvPicPr>
            <p:cNvPr id="17" name="Obrázek 16">
              <a:extLst>
                <a:ext uri="{FF2B5EF4-FFF2-40B4-BE49-F238E27FC236}">
                  <a16:creationId xmlns:a16="http://schemas.microsoft.com/office/drawing/2014/main" id="{F40115A7-C6A0-44DF-9929-75836AE5FC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4328" y="1257448"/>
              <a:ext cx="2804042" cy="2396250"/>
            </a:xfrm>
            <a:prstGeom prst="hexagon">
              <a:avLst>
                <a:gd name="adj" fmla="val 28346"/>
                <a:gd name="vf" fmla="val 115470"/>
              </a:avLst>
            </a:prstGeom>
          </p:spPr>
        </p:pic>
        <p:sp>
          <p:nvSpPr>
            <p:cNvPr id="19" name="TextovéPole 18">
              <a:extLst>
                <a:ext uri="{FF2B5EF4-FFF2-40B4-BE49-F238E27FC236}">
                  <a16:creationId xmlns:a16="http://schemas.microsoft.com/office/drawing/2014/main" id="{C285F888-5DF1-4CE2-8340-C36CC466060D}"/>
                </a:ext>
              </a:extLst>
            </p:cNvPr>
            <p:cNvSpPr txBox="1"/>
            <p:nvPr/>
          </p:nvSpPr>
          <p:spPr>
            <a:xfrm>
              <a:off x="2638442" y="3951707"/>
              <a:ext cx="4777962" cy="103023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21A9C0"/>
                </a:buClr>
                <a:buSzTx/>
                <a:buFontTx/>
                <a:buNone/>
                <a:tabLst/>
                <a:defRPr/>
              </a:pPr>
              <a:r>
                <a:rPr kumimoji="0" lang="cs-CZ" sz="1800" b="1" i="0" u="none" strike="noStrike" kern="1200" cap="none" spc="0" normalizeH="0" baseline="0" noProof="0" dirty="0">
                  <a:ln>
                    <a:noFill/>
                  </a:ln>
                  <a:solidFill>
                    <a:srgbClr val="21A9C0"/>
                  </a:solidFill>
                  <a:effectLst/>
                  <a:uLnTx/>
                  <a:uFillTx/>
                  <a:latin typeface="Arial"/>
                  <a:ea typeface="+mn-ea"/>
                  <a:cs typeface="+mn-cs"/>
                </a:rPr>
                <a:t>Marek Mráz</a:t>
              </a:r>
            </a:p>
            <a:p>
              <a:pPr marL="0" marR="0" lvl="0" indent="0" algn="l" defTabSz="914400" rtl="0" eaLnBrk="1" fontAlgn="auto" latinLnBrk="0" hangingPunct="1">
                <a:lnSpc>
                  <a:spcPct val="100000"/>
                </a:lnSpc>
                <a:spcBef>
                  <a:spcPts val="0"/>
                </a:spcBef>
                <a:spcAft>
                  <a:spcPts val="0"/>
                </a:spcAft>
                <a:buClr>
                  <a:srgbClr val="21A9C0"/>
                </a:buClr>
                <a:buSzTx/>
                <a:buFontTx/>
                <a:buNone/>
                <a:tabLst/>
                <a:defRPr/>
              </a:pPr>
              <a:r>
                <a:rPr kumimoji="0" lang="cs-CZ" sz="1800" b="1" i="0" u="none" strike="noStrike" kern="1200" cap="none" spc="0" normalizeH="0" baseline="0" noProof="0" dirty="0">
                  <a:ln>
                    <a:noFill/>
                  </a:ln>
                  <a:solidFill>
                    <a:srgbClr val="39464A"/>
                  </a:solidFill>
                  <a:effectLst/>
                  <a:uLnTx/>
                  <a:uFillTx/>
                  <a:latin typeface="Arial"/>
                  <a:ea typeface="+mn-ea"/>
                  <a:cs typeface="+mn-cs"/>
                </a:rPr>
                <a:t>ERC </a:t>
              </a:r>
              <a:r>
                <a:rPr kumimoji="0" lang="en-US" sz="1800" b="1" i="0" u="none" strike="noStrike" kern="1200" cap="none" spc="0" normalizeH="0" baseline="0" noProof="0" dirty="0">
                  <a:ln>
                    <a:noFill/>
                  </a:ln>
                  <a:solidFill>
                    <a:srgbClr val="39464A"/>
                  </a:solidFill>
                  <a:effectLst/>
                  <a:uLnTx/>
                  <a:uFillTx/>
                  <a:latin typeface="Arial"/>
                  <a:ea typeface="+mn-ea"/>
                  <a:cs typeface="+mn-cs"/>
                </a:rPr>
                <a:t>Starting Grant</a:t>
              </a:r>
              <a:endParaRPr kumimoji="0" lang="cs-CZ" sz="1800" b="1" i="0" u="none" strike="noStrike" kern="1200" cap="none" spc="0" normalizeH="0" baseline="0" noProof="0" dirty="0">
                <a:ln>
                  <a:noFill/>
                </a:ln>
                <a:solidFill>
                  <a:srgbClr val="39464A"/>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21A9C0"/>
                </a:buClr>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Signaling </a:t>
              </a:r>
              <a:r>
                <a:rPr kumimoji="0" lang="cs-CZ"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P</a:t>
              </a:r>
              <a:r>
                <a:rPr kumimoji="0" lang="en-US" sz="16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ropensity</a:t>
              </a:r>
              <a:r>
                <a:rPr kumimoji="0" lang="en-US"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 in </a:t>
              </a:r>
              <a:r>
                <a:rPr kumimoji="0" lang="cs-CZ"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t</a:t>
              </a:r>
              <a:r>
                <a:rPr kumimoji="0" lang="en-US"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he</a:t>
              </a:r>
              <a:r>
                <a:rPr kumimoji="0" lang="cs-CZ"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 M</a:t>
              </a:r>
              <a:r>
                <a:rPr kumimoji="0" lang="en-US" sz="16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icroenvironment</a:t>
              </a:r>
              <a:r>
                <a:rPr kumimoji="0" lang="en-US"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 of </a:t>
              </a:r>
              <a:r>
                <a:rPr kumimoji="0" lang="cs-CZ"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B</a:t>
              </a:r>
              <a:r>
                <a:rPr kumimoji="0" lang="en-US"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cs-CZ"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C</a:t>
              </a:r>
              <a:r>
                <a:rPr kumimoji="0" lang="en-US"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ell</a:t>
              </a:r>
              <a:r>
                <a:rPr kumimoji="0" lang="cs-CZ"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 C</a:t>
              </a:r>
              <a:r>
                <a:rPr kumimoji="0" lang="en-US" sz="16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hronic</a:t>
              </a:r>
              <a:r>
                <a:rPr kumimoji="0" lang="en-US"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cs-CZ"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L</a:t>
              </a:r>
              <a:r>
                <a:rPr kumimoji="0" lang="en-US" sz="16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ymphocytic</a:t>
              </a:r>
              <a:r>
                <a:rPr kumimoji="0" lang="en-US"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 </a:t>
              </a:r>
              <a:r>
                <a:rPr kumimoji="0" lang="cs-CZ" sz="1600" b="0" i="0" u="none" strike="noStrike" kern="1200" cap="none" spc="0" normalizeH="0" baseline="0" noProof="0" dirty="0">
                  <a:ln>
                    <a:noFill/>
                  </a:ln>
                  <a:solidFill>
                    <a:prstClr val="black">
                      <a:lumMod val="75000"/>
                      <a:lumOff val="25000"/>
                    </a:prstClr>
                  </a:solidFill>
                  <a:effectLst/>
                  <a:uLnTx/>
                  <a:uFillTx/>
                  <a:latin typeface="Arial"/>
                  <a:ea typeface="+mn-ea"/>
                  <a:cs typeface="+mn-cs"/>
                </a:rPr>
                <a:t>L</a:t>
              </a:r>
              <a:r>
                <a:rPr kumimoji="0" lang="en-US" sz="1600" b="0" i="0" u="none" strike="noStrike" kern="1200" cap="none" spc="0" normalizeH="0" baseline="0" noProof="0" dirty="0" err="1">
                  <a:ln>
                    <a:noFill/>
                  </a:ln>
                  <a:solidFill>
                    <a:prstClr val="black">
                      <a:lumMod val="75000"/>
                      <a:lumOff val="25000"/>
                    </a:prstClr>
                  </a:solidFill>
                  <a:effectLst/>
                  <a:uLnTx/>
                  <a:uFillTx/>
                  <a:latin typeface="Arial"/>
                  <a:ea typeface="+mn-ea"/>
                  <a:cs typeface="+mn-cs"/>
                </a:rPr>
                <a:t>eukemia</a:t>
              </a:r>
              <a:endParaRPr kumimoji="0" lang="cs-CZ" sz="1600" b="0" i="0" u="none" strike="noStrike" kern="1200" cap="none" spc="0" normalizeH="0" baseline="0" noProof="0" dirty="0">
                <a:ln>
                  <a:noFill/>
                </a:ln>
                <a:solidFill>
                  <a:prstClr val="black">
                    <a:lumMod val="75000"/>
                    <a:lumOff val="25000"/>
                  </a:prst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Arial"/>
                <a:ea typeface="+mn-ea"/>
                <a:cs typeface="+mn-cs"/>
              </a:endParaRPr>
            </a:p>
          </p:txBody>
        </p:sp>
      </p:grpSp>
      <p:pic>
        <p:nvPicPr>
          <p:cNvPr id="5" name="Obrázek 4">
            <a:extLst>
              <a:ext uri="{FF2B5EF4-FFF2-40B4-BE49-F238E27FC236}">
                <a16:creationId xmlns:a16="http://schemas.microsoft.com/office/drawing/2014/main" id="{C87B7398-8734-40A2-916B-DF3569DC3182}"/>
              </a:ext>
            </a:extLst>
          </p:cNvPr>
          <p:cNvPicPr>
            <a:picLocks noChangeAspect="1"/>
          </p:cNvPicPr>
          <p:nvPr/>
        </p:nvPicPr>
        <p:blipFill>
          <a:blip r:embed="rId7"/>
          <a:stretch>
            <a:fillRect/>
          </a:stretch>
        </p:blipFill>
        <p:spPr>
          <a:xfrm>
            <a:off x="6165921" y="4395932"/>
            <a:ext cx="2441254" cy="2100118"/>
          </a:xfrm>
          <a:prstGeom prst="rect">
            <a:avLst/>
          </a:prstGeom>
        </p:spPr>
      </p:pic>
      <p:sp>
        <p:nvSpPr>
          <p:cNvPr id="18" name="Obdélník 17">
            <a:extLst>
              <a:ext uri="{FF2B5EF4-FFF2-40B4-BE49-F238E27FC236}">
                <a16:creationId xmlns:a16="http://schemas.microsoft.com/office/drawing/2014/main" id="{6AC0D133-4775-4C00-A410-BBA737824B37}"/>
              </a:ext>
            </a:extLst>
          </p:cNvPr>
          <p:cNvSpPr/>
          <p:nvPr/>
        </p:nvSpPr>
        <p:spPr>
          <a:xfrm>
            <a:off x="8677816" y="4970482"/>
            <a:ext cx="301332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21A9C0"/>
                </a:solidFill>
                <a:effectLst/>
                <a:uLnTx/>
                <a:uFillTx/>
                <a:latin typeface="Arial"/>
                <a:ea typeface="+mn-ea"/>
                <a:cs typeface="+mn-cs"/>
              </a:rPr>
              <a:t>Robert Vácha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Arial"/>
                <a:ea typeface="+mn-ea"/>
                <a:cs typeface="+mn-cs"/>
              </a:rPr>
              <a:t>ERC Consolidator Grant</a:t>
            </a:r>
            <a:b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br>
            <a:r>
              <a:rPr kumimoji="0" lang="en-US" sz="1600" b="0" i="0" u="none" strike="noStrike" kern="1200" cap="none" spc="0" normalizeH="0" baseline="0" noProof="0" dirty="0" err="1">
                <a:ln>
                  <a:noFill/>
                </a:ln>
                <a:solidFill>
                  <a:prstClr val="black">
                    <a:lumMod val="65000"/>
                    <a:lumOff val="35000"/>
                  </a:prstClr>
                </a:solidFill>
                <a:effectLst/>
                <a:uLnTx/>
                <a:uFillTx/>
                <a:latin typeface="Arial"/>
                <a:ea typeface="+mn-ea"/>
                <a:cs typeface="+mn-cs"/>
              </a:rPr>
              <a:t>PeptideKillers</a:t>
            </a:r>
            <a:endParaRPr kumimoji="0" lang="en-US" sz="16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23" name="Obdélník 22">
            <a:extLst>
              <a:ext uri="{FF2B5EF4-FFF2-40B4-BE49-F238E27FC236}">
                <a16:creationId xmlns:a16="http://schemas.microsoft.com/office/drawing/2014/main" id="{71AA7CC5-E808-43FD-AB24-815C1B3F2F6F}"/>
              </a:ext>
            </a:extLst>
          </p:cNvPr>
          <p:cNvSpPr/>
          <p:nvPr/>
        </p:nvSpPr>
        <p:spPr>
          <a:xfrm>
            <a:off x="0" y="-25173"/>
            <a:ext cx="12192000" cy="921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5DDACCF-4FA3-45CB-B992-204C116BE195}"/>
              </a:ext>
            </a:extLst>
          </p:cNvPr>
          <p:cNvSpPr>
            <a:spLocks noGrp="1"/>
          </p:cNvSpPr>
          <p:nvPr>
            <p:ph type="title"/>
          </p:nvPr>
        </p:nvSpPr>
        <p:spPr>
          <a:xfrm>
            <a:off x="466725" y="45061"/>
            <a:ext cx="11258550" cy="825500"/>
          </a:xfrm>
        </p:spPr>
        <p:txBody>
          <a:bodyPr/>
          <a:lstStyle/>
          <a:p>
            <a:r>
              <a:rPr lang="cs-CZ" b="1" dirty="0"/>
              <a:t>CEITEC MU ERC Grant </a:t>
            </a:r>
            <a:r>
              <a:rPr lang="cs-CZ" b="1" dirty="0" err="1"/>
              <a:t>Holders</a:t>
            </a:r>
            <a:endParaRPr lang="en-US" b="1" dirty="0"/>
          </a:p>
        </p:txBody>
      </p:sp>
    </p:spTree>
    <p:extLst>
      <p:ext uri="{BB962C8B-B14F-4D97-AF65-F5344CB8AC3E}">
        <p14:creationId xmlns:p14="http://schemas.microsoft.com/office/powerpoint/2010/main" val="123605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36263443-04C4-4904-8825-A97AA4EEF870}"/>
              </a:ext>
            </a:extLst>
          </p:cNvPr>
          <p:cNvSpPr>
            <a:spLocks noGrp="1"/>
          </p:cNvSpPr>
          <p:nvPr>
            <p:ph type="ftr" sz="quarter" idx="11"/>
          </p:nvPr>
        </p:nvSpPr>
        <p:spPr/>
        <p:txBody>
          <a:bodyPr/>
          <a:lstStyle/>
          <a:p>
            <a:r>
              <a:rPr lang="en-US" dirty="0"/>
              <a:t>CEITEC at Masaryk University</a:t>
            </a:r>
          </a:p>
        </p:txBody>
      </p:sp>
      <p:sp>
        <p:nvSpPr>
          <p:cNvPr id="5" name="Zástupný symbol pro číslo snímku 4">
            <a:extLst>
              <a:ext uri="{FF2B5EF4-FFF2-40B4-BE49-F238E27FC236}">
                <a16:creationId xmlns:a16="http://schemas.microsoft.com/office/drawing/2014/main" id="{944D1C66-EB59-4D42-964E-10022A6705E4}"/>
              </a:ext>
            </a:extLst>
          </p:cNvPr>
          <p:cNvSpPr>
            <a:spLocks noGrp="1"/>
          </p:cNvSpPr>
          <p:nvPr>
            <p:ph type="sldNum" sz="quarter" idx="12"/>
          </p:nvPr>
        </p:nvSpPr>
        <p:spPr/>
        <p:txBody>
          <a:bodyPr/>
          <a:lstStyle/>
          <a:p>
            <a:fld id="{AFE3D702-57F1-4CB0-B451-B14F76DC0414}" type="slidenum">
              <a:rPr lang="en-US" smtClean="0"/>
              <a:t>2</a:t>
            </a:fld>
            <a:endParaRPr lang="en-US"/>
          </a:p>
        </p:txBody>
      </p:sp>
      <p:sp>
        <p:nvSpPr>
          <p:cNvPr id="11" name="Obdélník 10">
            <a:extLst>
              <a:ext uri="{FF2B5EF4-FFF2-40B4-BE49-F238E27FC236}">
                <a16:creationId xmlns:a16="http://schemas.microsoft.com/office/drawing/2014/main" id="{8A44DCF5-AB51-4613-8E57-3AF5946C6D2D}"/>
              </a:ext>
            </a:extLst>
          </p:cNvPr>
          <p:cNvSpPr/>
          <p:nvPr/>
        </p:nvSpPr>
        <p:spPr>
          <a:xfrm>
            <a:off x="1127665" y="4634851"/>
            <a:ext cx="3516819" cy="16219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7" name="Obrázek 6">
            <a:extLst>
              <a:ext uri="{FF2B5EF4-FFF2-40B4-BE49-F238E27FC236}">
                <a16:creationId xmlns:a16="http://schemas.microsoft.com/office/drawing/2014/main" id="{B47836C1-0FD5-4F78-A176-8915C27FD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7941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89745" y="2411518"/>
            <a:ext cx="2335530" cy="3232072"/>
          </a:xfrm>
          <a:prstGeom prst="rect">
            <a:avLst/>
          </a:prstGeom>
          <a:effectLst>
            <a:outerShdw blurRad="76200" dir="13500000" sy="23000" kx="1200000" algn="br" rotWithShape="0">
              <a:prstClr val="black">
                <a:alpha val="20000"/>
              </a:prstClr>
            </a:outerShdw>
          </a:effectLst>
        </p:spPr>
      </p:pic>
      <p:pic>
        <p:nvPicPr>
          <p:cNvPr id="11" name="Obrázek 10">
            <a:extLst>
              <a:ext uri="{FF2B5EF4-FFF2-40B4-BE49-F238E27FC236}">
                <a16:creationId xmlns:a16="http://schemas.microsoft.com/office/drawing/2014/main" id="{7116B60E-8ECD-477C-8AC3-0E1C9F8B279A}"/>
              </a:ext>
            </a:extLst>
          </p:cNvPr>
          <p:cNvPicPr>
            <a:picLocks noChangeAspect="1"/>
          </p:cNvPicPr>
          <p:nvPr/>
        </p:nvPicPr>
        <p:blipFill rotWithShape="1">
          <a:blip r:embed="rId4">
            <a:extLst>
              <a:ext uri="{28A0092B-C50C-407E-A947-70E740481C1C}">
                <a14:useLocalDpi xmlns:a14="http://schemas.microsoft.com/office/drawing/2010/main" val="0"/>
              </a:ext>
            </a:extLst>
          </a:blip>
          <a:srcRect b="1683"/>
          <a:stretch/>
        </p:blipFill>
        <p:spPr>
          <a:xfrm>
            <a:off x="6336968" y="2411519"/>
            <a:ext cx="2335530" cy="3246778"/>
          </a:xfrm>
          <a:prstGeom prst="rect">
            <a:avLst/>
          </a:prstGeom>
          <a:effectLst>
            <a:outerShdw blurRad="76200" dir="13500000" sy="23000" kx="1200000" algn="br" rotWithShape="0">
              <a:prstClr val="black">
                <a:alpha val="20000"/>
              </a:prstClr>
            </a:outerShdw>
          </a:effectLst>
        </p:spPr>
      </p:pic>
      <p:sp>
        <p:nvSpPr>
          <p:cNvPr id="2" name="Title 1">
            <a:extLst>
              <a:ext uri="{FF2B5EF4-FFF2-40B4-BE49-F238E27FC236}">
                <a16:creationId xmlns:a16="http://schemas.microsoft.com/office/drawing/2014/main" id="{61B5B3B2-A799-4FDD-9394-419CBCCFF330}"/>
              </a:ext>
            </a:extLst>
          </p:cNvPr>
          <p:cNvSpPr>
            <a:spLocks noGrp="1"/>
          </p:cNvSpPr>
          <p:nvPr>
            <p:ph type="title"/>
          </p:nvPr>
        </p:nvSpPr>
        <p:spPr/>
        <p:txBody>
          <a:bodyPr/>
          <a:lstStyle/>
          <a:p>
            <a:r>
              <a:rPr lang="cs-CZ" dirty="0"/>
              <a:t>Vibrant </a:t>
            </a:r>
            <a:r>
              <a:rPr lang="cs-CZ" dirty="0" err="1"/>
              <a:t>Scientific</a:t>
            </a:r>
            <a:r>
              <a:rPr lang="cs-CZ" dirty="0"/>
              <a:t> </a:t>
            </a:r>
            <a:r>
              <a:rPr lang="cs-CZ" dirty="0" err="1"/>
              <a:t>Community</a:t>
            </a:r>
            <a:r>
              <a:rPr lang="cs-CZ" dirty="0"/>
              <a:t> at CEITEC</a:t>
            </a:r>
            <a:endParaRPr lang="en-US" dirty="0"/>
          </a:p>
        </p:txBody>
      </p:sp>
      <p:sp>
        <p:nvSpPr>
          <p:cNvPr id="13" name="Zástupný symbol pro zápatí 12">
            <a:extLst>
              <a:ext uri="{FF2B5EF4-FFF2-40B4-BE49-F238E27FC236}">
                <a16:creationId xmlns:a16="http://schemas.microsoft.com/office/drawing/2014/main" id="{DD1722D5-6CBE-441F-BA5C-5CA252A0B917}"/>
              </a:ext>
            </a:extLst>
          </p:cNvPr>
          <p:cNvSpPr>
            <a:spLocks noGrp="1"/>
          </p:cNvSpPr>
          <p:nvPr>
            <p:ph type="ftr" sz="quarter" idx="11"/>
          </p:nvPr>
        </p:nvSpPr>
        <p:spPr/>
        <p:txBody>
          <a:bodyPr/>
          <a:lstStyle/>
          <a:p>
            <a:r>
              <a:rPr lang="en-US"/>
              <a:t>CEITEC at Masaryk University</a:t>
            </a:r>
            <a:endParaRPr lang="en-US" dirty="0"/>
          </a:p>
        </p:txBody>
      </p:sp>
      <p:sp>
        <p:nvSpPr>
          <p:cNvPr id="14" name="Zástupný symbol pro číslo snímku 13">
            <a:extLst>
              <a:ext uri="{FF2B5EF4-FFF2-40B4-BE49-F238E27FC236}">
                <a16:creationId xmlns:a16="http://schemas.microsoft.com/office/drawing/2014/main" id="{AA499BE2-F0F8-436D-91A8-40738244B410}"/>
              </a:ext>
            </a:extLst>
          </p:cNvPr>
          <p:cNvSpPr>
            <a:spLocks noGrp="1"/>
          </p:cNvSpPr>
          <p:nvPr>
            <p:ph type="sldNum" sz="quarter" idx="12"/>
          </p:nvPr>
        </p:nvSpPr>
        <p:spPr/>
        <p:txBody>
          <a:bodyPr/>
          <a:lstStyle/>
          <a:p>
            <a:fld id="{AFE3D702-57F1-4CB0-B451-B14F76DC0414}" type="slidenum">
              <a:rPr lang="en-US" smtClean="0"/>
              <a:t>20</a:t>
            </a:fld>
            <a:endParaRPr lang="en-US"/>
          </a:p>
        </p:txBody>
      </p:sp>
      <p:sp>
        <p:nvSpPr>
          <p:cNvPr id="16" name="Content Placeholder 2">
            <a:extLst>
              <a:ext uri="{FF2B5EF4-FFF2-40B4-BE49-F238E27FC236}">
                <a16:creationId xmlns:a16="http://schemas.microsoft.com/office/drawing/2014/main" id="{C76ED00C-E87B-4371-AA0E-F408EB90923C}"/>
              </a:ext>
            </a:extLst>
          </p:cNvPr>
          <p:cNvSpPr txBox="1">
            <a:spLocks/>
          </p:cNvSpPr>
          <p:nvPr/>
        </p:nvSpPr>
        <p:spPr bwMode="auto">
          <a:xfrm>
            <a:off x="466725" y="1504513"/>
            <a:ext cx="11258550" cy="53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err="1">
                <a:solidFill>
                  <a:srgbClr val="7AC143"/>
                </a:solidFill>
              </a:rPr>
              <a:t>Scientific</a:t>
            </a:r>
            <a:r>
              <a:rPr lang="cs-CZ" sz="2400" b="1" dirty="0">
                <a:solidFill>
                  <a:srgbClr val="7AC143"/>
                </a:solidFill>
              </a:rPr>
              <a:t> </a:t>
            </a:r>
            <a:r>
              <a:rPr lang="cs-CZ" sz="2400" b="1" dirty="0" err="1">
                <a:solidFill>
                  <a:srgbClr val="7AC143"/>
                </a:solidFill>
              </a:rPr>
              <a:t>Events</a:t>
            </a:r>
            <a:endParaRPr lang="cs-CZ" sz="2400" b="1" dirty="0">
              <a:solidFill>
                <a:srgbClr val="7AC143"/>
              </a:solidFill>
            </a:endParaRPr>
          </a:p>
        </p:txBody>
      </p:sp>
      <p:pic>
        <p:nvPicPr>
          <p:cNvPr id="4" name="Obrázek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09084" y="2426226"/>
            <a:ext cx="2335530" cy="3232071"/>
          </a:xfrm>
          <a:prstGeom prst="rect">
            <a:avLst/>
          </a:prstGeom>
          <a:effectLst>
            <a:outerShdw blurRad="76200" dir="13500000" sy="23000" kx="1200000" algn="br" rotWithShape="0">
              <a:prstClr val="black">
                <a:alpha val="20000"/>
              </a:prstClr>
            </a:outerShdw>
          </a:effectLst>
        </p:spPr>
      </p:pic>
      <p:pic>
        <p:nvPicPr>
          <p:cNvPr id="8" name="Obrázek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66725" y="2436600"/>
            <a:ext cx="2249976" cy="3181907"/>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9877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5B3B2-A799-4FDD-9394-419CBCCFF330}"/>
              </a:ext>
            </a:extLst>
          </p:cNvPr>
          <p:cNvSpPr>
            <a:spLocks noGrp="1"/>
          </p:cNvSpPr>
          <p:nvPr>
            <p:ph type="title"/>
          </p:nvPr>
        </p:nvSpPr>
        <p:spPr/>
        <p:txBody>
          <a:bodyPr/>
          <a:lstStyle/>
          <a:p>
            <a:r>
              <a:rPr lang="cs-CZ" dirty="0"/>
              <a:t>Vibrant </a:t>
            </a:r>
            <a:r>
              <a:rPr lang="cs-CZ" dirty="0" err="1"/>
              <a:t>Scientific</a:t>
            </a:r>
            <a:r>
              <a:rPr lang="cs-CZ" dirty="0"/>
              <a:t> </a:t>
            </a:r>
            <a:r>
              <a:rPr lang="cs-CZ" dirty="0" err="1"/>
              <a:t>Community</a:t>
            </a:r>
            <a:r>
              <a:rPr lang="cs-CZ" dirty="0"/>
              <a:t> at CEITEC</a:t>
            </a:r>
            <a:endParaRPr lang="en-US" dirty="0"/>
          </a:p>
        </p:txBody>
      </p:sp>
      <p:sp>
        <p:nvSpPr>
          <p:cNvPr id="5" name="Content Placeholder 2">
            <a:extLst>
              <a:ext uri="{FF2B5EF4-FFF2-40B4-BE49-F238E27FC236}">
                <a16:creationId xmlns:a16="http://schemas.microsoft.com/office/drawing/2014/main" id="{F6D15E5F-25FC-4ABC-9E96-A98EC7D2E2A8}"/>
              </a:ext>
            </a:extLst>
          </p:cNvPr>
          <p:cNvSpPr txBox="1">
            <a:spLocks/>
          </p:cNvSpPr>
          <p:nvPr/>
        </p:nvSpPr>
        <p:spPr bwMode="auto">
          <a:xfrm>
            <a:off x="466725" y="1504513"/>
            <a:ext cx="11258550" cy="53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2400" b="1" dirty="0" err="1">
                <a:solidFill>
                  <a:srgbClr val="7AC143"/>
                </a:solidFill>
              </a:rPr>
              <a:t>Collaboration</a:t>
            </a:r>
            <a:r>
              <a:rPr lang="cs-CZ" sz="2400" b="1" dirty="0">
                <a:solidFill>
                  <a:srgbClr val="7AC143"/>
                </a:solidFill>
              </a:rPr>
              <a:t> </a:t>
            </a:r>
            <a:r>
              <a:rPr lang="en-US" sz="2400" b="1" dirty="0">
                <a:solidFill>
                  <a:srgbClr val="7AC143"/>
                </a:solidFill>
              </a:rPr>
              <a:t>&amp; </a:t>
            </a:r>
            <a:r>
              <a:rPr lang="cs-CZ" sz="2400" b="1" dirty="0">
                <a:solidFill>
                  <a:srgbClr val="7AC143"/>
                </a:solidFill>
              </a:rPr>
              <a:t>P</a:t>
            </a:r>
            <a:r>
              <a:rPr lang="en-US" sz="2400" b="1" dirty="0" err="1">
                <a:solidFill>
                  <a:srgbClr val="7AC143"/>
                </a:solidFill>
              </a:rPr>
              <a:t>artnerships</a:t>
            </a:r>
            <a:r>
              <a:rPr lang="en-US" sz="2400" b="1" dirty="0">
                <a:solidFill>
                  <a:srgbClr val="7AC143"/>
                </a:solidFill>
              </a:rPr>
              <a:t> </a:t>
            </a:r>
          </a:p>
        </p:txBody>
      </p:sp>
      <p:sp>
        <p:nvSpPr>
          <p:cNvPr id="13" name="Zástupný symbol pro zápatí 12">
            <a:extLst>
              <a:ext uri="{FF2B5EF4-FFF2-40B4-BE49-F238E27FC236}">
                <a16:creationId xmlns:a16="http://schemas.microsoft.com/office/drawing/2014/main" id="{DD1722D5-6CBE-441F-BA5C-5CA252A0B917}"/>
              </a:ext>
            </a:extLst>
          </p:cNvPr>
          <p:cNvSpPr>
            <a:spLocks noGrp="1"/>
          </p:cNvSpPr>
          <p:nvPr>
            <p:ph type="ftr" sz="quarter" idx="11"/>
          </p:nvPr>
        </p:nvSpPr>
        <p:spPr>
          <a:xfrm>
            <a:off x="3333919" y="6408258"/>
            <a:ext cx="7887356" cy="216000"/>
          </a:xfrm>
        </p:spPr>
        <p:txBody>
          <a:bodyPr/>
          <a:lstStyle/>
          <a:p>
            <a:r>
              <a:rPr lang="en-US" dirty="0"/>
              <a:t>CEITEC at Masaryk University</a:t>
            </a:r>
          </a:p>
        </p:txBody>
      </p:sp>
      <p:sp>
        <p:nvSpPr>
          <p:cNvPr id="14" name="Zástupný symbol pro číslo snímku 13">
            <a:extLst>
              <a:ext uri="{FF2B5EF4-FFF2-40B4-BE49-F238E27FC236}">
                <a16:creationId xmlns:a16="http://schemas.microsoft.com/office/drawing/2014/main" id="{AA499BE2-F0F8-436D-91A8-40738244B410}"/>
              </a:ext>
            </a:extLst>
          </p:cNvPr>
          <p:cNvSpPr>
            <a:spLocks noGrp="1"/>
          </p:cNvSpPr>
          <p:nvPr>
            <p:ph type="sldNum" sz="quarter" idx="12"/>
          </p:nvPr>
        </p:nvSpPr>
        <p:spPr/>
        <p:txBody>
          <a:bodyPr/>
          <a:lstStyle/>
          <a:p>
            <a:fld id="{AFE3D702-57F1-4CB0-B451-B14F76DC0414}" type="slidenum">
              <a:rPr lang="en-US" smtClean="0"/>
              <a:t>21</a:t>
            </a:fld>
            <a:endParaRPr lang="en-US"/>
          </a:p>
        </p:txBody>
      </p:sp>
      <p:pic>
        <p:nvPicPr>
          <p:cNvPr id="1026" name="Picture 2">
            <a:extLst>
              <a:ext uri="{FF2B5EF4-FFF2-40B4-BE49-F238E27FC236}">
                <a16:creationId xmlns:a16="http://schemas.microsoft.com/office/drawing/2014/main" id="{FD9C9A99-60FF-4291-8ADE-64CF1809BB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23752" y="3025953"/>
            <a:ext cx="1689993" cy="21169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iophysics.org/portals/1/Images/Membership/2013%20Networking/Paris%20Logo%201.jpg">
            <a:extLst>
              <a:ext uri="{FF2B5EF4-FFF2-40B4-BE49-F238E27FC236}">
                <a16:creationId xmlns:a16="http://schemas.microsoft.com/office/drawing/2014/main" id="{B22BD190-1A91-48FC-8642-5F592BD6F1F4}"/>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37026" y="2390392"/>
            <a:ext cx="1355601" cy="7173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ýsledek obrázku pro nki-avl logo">
            <a:extLst>
              <a:ext uri="{FF2B5EF4-FFF2-40B4-BE49-F238E27FC236}">
                <a16:creationId xmlns:a16="http://schemas.microsoft.com/office/drawing/2014/main" id="{FCBD92A9-C792-463C-8827-C39EE706CFE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28653" b="22359"/>
          <a:stretch/>
        </p:blipFill>
        <p:spPr bwMode="auto">
          <a:xfrm>
            <a:off x="3353011" y="3504747"/>
            <a:ext cx="1484026" cy="72699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it/1/18/IEO_logo.png">
            <a:extLst>
              <a:ext uri="{FF2B5EF4-FFF2-40B4-BE49-F238E27FC236}">
                <a16:creationId xmlns:a16="http://schemas.microsoft.com/office/drawing/2014/main" id="{3C622E74-7E7F-42C1-83E9-8316D866E96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31996" y="2608297"/>
            <a:ext cx="1558888" cy="5488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ouvisející obrázek">
            <a:extLst>
              <a:ext uri="{FF2B5EF4-FFF2-40B4-BE49-F238E27FC236}">
                <a16:creationId xmlns:a16="http://schemas.microsoft.com/office/drawing/2014/main" id="{9D5A3262-1ED1-4B5F-BAAD-0B88C97931A8}"/>
              </a:ext>
            </a:extLst>
          </p:cNvPr>
          <p:cNvPicPr>
            <a:picLocks noChangeAspect="1" noChangeArrowheads="1"/>
          </p:cNvPicPr>
          <p:nvPr/>
        </p:nvPicPr>
        <p:blipFill rotWithShape="1">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313005" y="4370262"/>
            <a:ext cx="2261265" cy="4907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seeklogo.com/images/F/friedrich-miescher-institute-for-biomedical-resear-logo-5185A2B5F6-seeklogo.com.png">
            <a:extLst>
              <a:ext uri="{FF2B5EF4-FFF2-40B4-BE49-F238E27FC236}">
                <a16:creationId xmlns:a16="http://schemas.microsoft.com/office/drawing/2014/main" id="{964C8ECF-528E-408C-9DA7-E76F76C8627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51408" y="3542701"/>
            <a:ext cx="1237167" cy="5567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forever-healthy.org/files/9814/7429/5023/babraham.png">
            <a:extLst>
              <a:ext uri="{FF2B5EF4-FFF2-40B4-BE49-F238E27FC236}">
                <a16:creationId xmlns:a16="http://schemas.microsoft.com/office/drawing/2014/main" id="{546D8386-B778-40DF-854E-569324A891B0}"/>
              </a:ext>
            </a:extLst>
          </p:cNvPr>
          <p:cNvPicPr>
            <a:picLocks noChangeAspect="1" noChangeArrowheads="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r="43126"/>
          <a:stretch/>
        </p:blipFill>
        <p:spPr bwMode="auto">
          <a:xfrm>
            <a:off x="3717868" y="4486361"/>
            <a:ext cx="754314" cy="852608"/>
          </a:xfrm>
          <a:prstGeom prst="rect">
            <a:avLst/>
          </a:prstGeom>
          <a:noFill/>
          <a:extLst>
            <a:ext uri="{909E8E84-426E-40DD-AFC4-6F175D3DCCD1}">
              <a14:hiddenFill xmlns:a14="http://schemas.microsoft.com/office/drawing/2010/main">
                <a:solidFill>
                  <a:srgbClr val="FFFFFF"/>
                </a:solidFill>
              </a14:hiddenFill>
            </a:ext>
          </a:extLst>
        </p:spPr>
      </p:pic>
      <p:pic>
        <p:nvPicPr>
          <p:cNvPr id="29" name="Obrázek 28">
            <a:extLst>
              <a:ext uri="{FF2B5EF4-FFF2-40B4-BE49-F238E27FC236}">
                <a16:creationId xmlns:a16="http://schemas.microsoft.com/office/drawing/2014/main" id="{113F7173-A713-4083-817D-058E254B9256}"/>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85243" y="3599336"/>
            <a:ext cx="1808596" cy="357686"/>
          </a:xfrm>
          <a:prstGeom prst="rect">
            <a:avLst/>
          </a:prstGeom>
        </p:spPr>
      </p:pic>
      <p:pic>
        <p:nvPicPr>
          <p:cNvPr id="30" name="Obrázek 29">
            <a:extLst>
              <a:ext uri="{FF2B5EF4-FFF2-40B4-BE49-F238E27FC236}">
                <a16:creationId xmlns:a16="http://schemas.microsoft.com/office/drawing/2014/main" id="{C5BFD79C-C5AE-4294-9D8E-67D4247BF6CA}"/>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95325" y="2462734"/>
            <a:ext cx="1399398" cy="757467"/>
          </a:xfrm>
          <a:prstGeom prst="rect">
            <a:avLst/>
          </a:prstGeom>
        </p:spPr>
      </p:pic>
      <p:pic>
        <p:nvPicPr>
          <p:cNvPr id="31" name="Obrázek 30">
            <a:extLst>
              <a:ext uri="{FF2B5EF4-FFF2-40B4-BE49-F238E27FC236}">
                <a16:creationId xmlns:a16="http://schemas.microsoft.com/office/drawing/2014/main" id="{E79ADFBB-6ACC-4911-A58E-FB71DF1B021D}"/>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601710" y="4417103"/>
            <a:ext cx="774161" cy="893949"/>
          </a:xfrm>
          <a:prstGeom prst="rect">
            <a:avLst/>
          </a:prstGeom>
        </p:spPr>
      </p:pic>
      <p:pic>
        <p:nvPicPr>
          <p:cNvPr id="32" name="Obrázek 31">
            <a:extLst>
              <a:ext uri="{FF2B5EF4-FFF2-40B4-BE49-F238E27FC236}">
                <a16:creationId xmlns:a16="http://schemas.microsoft.com/office/drawing/2014/main" id="{BC3687E4-EC78-42C6-9FB9-BD80897CBB20}"/>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13126" y="2601729"/>
            <a:ext cx="1229354" cy="487644"/>
          </a:xfrm>
          <a:prstGeom prst="rect">
            <a:avLst/>
          </a:prstGeom>
        </p:spPr>
      </p:pic>
      <p:pic>
        <p:nvPicPr>
          <p:cNvPr id="33" name="Obrázek 32">
            <a:extLst>
              <a:ext uri="{FF2B5EF4-FFF2-40B4-BE49-F238E27FC236}">
                <a16:creationId xmlns:a16="http://schemas.microsoft.com/office/drawing/2014/main" id="{620FE91D-E3B4-4382-8B48-C80729121601}"/>
              </a:ext>
            </a:extLst>
          </p:cNvPr>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45411" y="3556719"/>
            <a:ext cx="1528353" cy="527704"/>
          </a:xfrm>
          <a:prstGeom prst="rect">
            <a:avLst/>
          </a:prstGeom>
        </p:spPr>
      </p:pic>
      <p:pic>
        <p:nvPicPr>
          <p:cNvPr id="34" name="Obrázek 33">
            <a:extLst>
              <a:ext uri="{FF2B5EF4-FFF2-40B4-BE49-F238E27FC236}">
                <a16:creationId xmlns:a16="http://schemas.microsoft.com/office/drawing/2014/main" id="{7F14BD00-FE77-4B18-B6AD-DCC15BE5D246}"/>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81841" y="4509518"/>
            <a:ext cx="1091923" cy="762286"/>
          </a:xfrm>
          <a:prstGeom prst="rect">
            <a:avLst/>
          </a:prstGeom>
        </p:spPr>
      </p:pic>
      <p:sp>
        <p:nvSpPr>
          <p:cNvPr id="3" name="Levá složená závorka 2">
            <a:extLst>
              <a:ext uri="{FF2B5EF4-FFF2-40B4-BE49-F238E27FC236}">
                <a16:creationId xmlns:a16="http://schemas.microsoft.com/office/drawing/2014/main" id="{3B3455EB-E206-4609-B5B7-2781496C9CE0}"/>
              </a:ext>
            </a:extLst>
          </p:cNvPr>
          <p:cNvSpPr/>
          <p:nvPr/>
        </p:nvSpPr>
        <p:spPr>
          <a:xfrm>
            <a:off x="2458052" y="2374130"/>
            <a:ext cx="301200" cy="3060063"/>
          </a:xfrm>
          <a:prstGeom prst="leftBrace">
            <a:avLst/>
          </a:prstGeom>
          <a:ln w="25400">
            <a:solidFill>
              <a:srgbClr val="21A9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6" name="Obrázek 5">
            <a:extLst>
              <a:ext uri="{FF2B5EF4-FFF2-40B4-BE49-F238E27FC236}">
                <a16:creationId xmlns:a16="http://schemas.microsoft.com/office/drawing/2014/main" id="{B482BED9-ED03-467C-B3F6-685C0BD056F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590591" y="5184123"/>
            <a:ext cx="1905150" cy="243317"/>
          </a:xfrm>
          <a:prstGeom prst="rect">
            <a:avLst/>
          </a:prstGeom>
        </p:spPr>
      </p:pic>
    </p:spTree>
    <p:extLst>
      <p:ext uri="{BB962C8B-B14F-4D97-AF65-F5344CB8AC3E}">
        <p14:creationId xmlns:p14="http://schemas.microsoft.com/office/powerpoint/2010/main" val="3352660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ázek 22">
            <a:extLst>
              <a:ext uri="{FF2B5EF4-FFF2-40B4-BE49-F238E27FC236}">
                <a16:creationId xmlns:a16="http://schemas.microsoft.com/office/drawing/2014/main" id="{E8512B5D-B5F9-4948-93CC-91FF442D20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4700" y="3644992"/>
            <a:ext cx="3143082" cy="2733575"/>
          </a:xfrm>
          <a:prstGeom prst="hexagon">
            <a:avLst>
              <a:gd name="adj" fmla="val 28252"/>
              <a:gd name="vf" fmla="val 115470"/>
            </a:avLst>
          </a:prstGeom>
        </p:spPr>
      </p:pic>
      <p:sp>
        <p:nvSpPr>
          <p:cNvPr id="2" name="Title 1">
            <a:extLst>
              <a:ext uri="{FF2B5EF4-FFF2-40B4-BE49-F238E27FC236}">
                <a16:creationId xmlns:a16="http://schemas.microsoft.com/office/drawing/2014/main" id="{61B5B3B2-A799-4FDD-9394-419CBCCFF330}"/>
              </a:ext>
            </a:extLst>
          </p:cNvPr>
          <p:cNvSpPr>
            <a:spLocks noGrp="1"/>
          </p:cNvSpPr>
          <p:nvPr>
            <p:ph type="title"/>
          </p:nvPr>
        </p:nvSpPr>
        <p:spPr/>
        <p:txBody>
          <a:bodyPr/>
          <a:lstStyle/>
          <a:p>
            <a:r>
              <a:rPr lang="cs-CZ" spc="-70" dirty="0"/>
              <a:t>Vibrant </a:t>
            </a:r>
            <a:r>
              <a:rPr lang="cs-CZ" spc="-70" dirty="0" err="1"/>
              <a:t>Scientific</a:t>
            </a:r>
            <a:r>
              <a:rPr lang="cs-CZ" spc="-70" dirty="0"/>
              <a:t> </a:t>
            </a:r>
            <a:r>
              <a:rPr lang="cs-CZ" spc="-70" dirty="0" err="1"/>
              <a:t>Community</a:t>
            </a:r>
            <a:r>
              <a:rPr lang="cs-CZ" spc="-70" dirty="0"/>
              <a:t> at CEITEC</a:t>
            </a:r>
            <a:endParaRPr lang="en-US" spc="-70" dirty="0"/>
          </a:p>
        </p:txBody>
      </p:sp>
      <p:sp>
        <p:nvSpPr>
          <p:cNvPr id="13" name="Zástupný symbol pro zápatí 12">
            <a:extLst>
              <a:ext uri="{FF2B5EF4-FFF2-40B4-BE49-F238E27FC236}">
                <a16:creationId xmlns:a16="http://schemas.microsoft.com/office/drawing/2014/main" id="{DD1722D5-6CBE-441F-BA5C-5CA252A0B917}"/>
              </a:ext>
            </a:extLst>
          </p:cNvPr>
          <p:cNvSpPr>
            <a:spLocks noGrp="1"/>
          </p:cNvSpPr>
          <p:nvPr>
            <p:ph type="ftr" sz="quarter" idx="11"/>
          </p:nvPr>
        </p:nvSpPr>
        <p:spPr/>
        <p:txBody>
          <a:bodyPr/>
          <a:lstStyle/>
          <a:p>
            <a:r>
              <a:rPr lang="en-US"/>
              <a:t>CEITEC at Masaryk University</a:t>
            </a:r>
            <a:endParaRPr lang="en-US" dirty="0"/>
          </a:p>
        </p:txBody>
      </p:sp>
      <p:sp>
        <p:nvSpPr>
          <p:cNvPr id="14" name="Zástupný symbol pro číslo snímku 13">
            <a:extLst>
              <a:ext uri="{FF2B5EF4-FFF2-40B4-BE49-F238E27FC236}">
                <a16:creationId xmlns:a16="http://schemas.microsoft.com/office/drawing/2014/main" id="{AA499BE2-F0F8-436D-91A8-40738244B410}"/>
              </a:ext>
            </a:extLst>
          </p:cNvPr>
          <p:cNvSpPr>
            <a:spLocks noGrp="1"/>
          </p:cNvSpPr>
          <p:nvPr>
            <p:ph type="sldNum" sz="quarter" idx="12"/>
          </p:nvPr>
        </p:nvSpPr>
        <p:spPr/>
        <p:txBody>
          <a:bodyPr/>
          <a:lstStyle/>
          <a:p>
            <a:fld id="{AFE3D702-57F1-4CB0-B451-B14F76DC0414}" type="slidenum">
              <a:rPr lang="en-US" smtClean="0"/>
              <a:t>22</a:t>
            </a:fld>
            <a:endParaRPr lang="en-US"/>
          </a:p>
        </p:txBody>
      </p:sp>
      <p:sp>
        <p:nvSpPr>
          <p:cNvPr id="16" name="Content Placeholder 2">
            <a:extLst>
              <a:ext uri="{FF2B5EF4-FFF2-40B4-BE49-F238E27FC236}">
                <a16:creationId xmlns:a16="http://schemas.microsoft.com/office/drawing/2014/main" id="{05D681A6-AD66-4208-8319-9D78004ADB47}"/>
              </a:ext>
            </a:extLst>
          </p:cNvPr>
          <p:cNvSpPr txBox="1">
            <a:spLocks/>
          </p:cNvSpPr>
          <p:nvPr/>
        </p:nvSpPr>
        <p:spPr bwMode="auto">
          <a:xfrm>
            <a:off x="466725" y="1504513"/>
            <a:ext cx="11258550" cy="53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solidFill>
                  <a:srgbClr val="7AC143"/>
                </a:solidFill>
              </a:rPr>
              <a:t>International </a:t>
            </a:r>
            <a:r>
              <a:rPr lang="cs-CZ" sz="2400" b="1" dirty="0" err="1">
                <a:solidFill>
                  <a:srgbClr val="7AC143"/>
                </a:solidFill>
              </a:rPr>
              <a:t>Staff</a:t>
            </a:r>
            <a:r>
              <a:rPr lang="cs-CZ" sz="2400" b="1" dirty="0">
                <a:solidFill>
                  <a:srgbClr val="7AC143"/>
                </a:solidFill>
              </a:rPr>
              <a:t> &amp; PhD Program</a:t>
            </a:r>
          </a:p>
        </p:txBody>
      </p:sp>
      <p:pic>
        <p:nvPicPr>
          <p:cNvPr id="17" name="Obrázek 16">
            <a:extLst>
              <a:ext uri="{FF2B5EF4-FFF2-40B4-BE49-F238E27FC236}">
                <a16:creationId xmlns:a16="http://schemas.microsoft.com/office/drawing/2014/main" id="{624EC383-6743-42F4-9FD9-FD1E6C18AA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0411" y="2742193"/>
            <a:ext cx="3153508" cy="2733574"/>
          </a:xfrm>
          <a:prstGeom prst="hexagon">
            <a:avLst>
              <a:gd name="adj" fmla="val 28860"/>
              <a:gd name="vf" fmla="val 115470"/>
            </a:avLst>
          </a:prstGeom>
        </p:spPr>
      </p:pic>
      <p:pic>
        <p:nvPicPr>
          <p:cNvPr id="19" name="Obrázek 18">
            <a:extLst>
              <a:ext uri="{FF2B5EF4-FFF2-40B4-BE49-F238E27FC236}">
                <a16:creationId xmlns:a16="http://schemas.microsoft.com/office/drawing/2014/main" id="{67057121-2A00-4CF4-BB9E-B198213A59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77597" y="-4920"/>
            <a:ext cx="6371621" cy="5523150"/>
          </a:xfrm>
          <a:prstGeom prst="hexagon">
            <a:avLst>
              <a:gd name="adj" fmla="val 28873"/>
              <a:gd name="vf" fmla="val 115470"/>
            </a:avLst>
          </a:prstGeom>
        </p:spPr>
      </p:pic>
      <p:pic>
        <p:nvPicPr>
          <p:cNvPr id="21" name="Obrázek 20">
            <a:extLst>
              <a:ext uri="{FF2B5EF4-FFF2-40B4-BE49-F238E27FC236}">
                <a16:creationId xmlns:a16="http://schemas.microsoft.com/office/drawing/2014/main" id="{8BA7C1FA-9E25-4F54-A8C8-2E9A8D550A94}"/>
              </a:ext>
            </a:extLst>
          </p:cNvPr>
          <p:cNvPicPr>
            <a:picLocks noChangeAspect="1"/>
          </p:cNvPicPr>
          <p:nvPr/>
        </p:nvPicPr>
        <p:blipFill rotWithShape="1">
          <a:blip r:embed="rId6">
            <a:extLst>
              <a:ext uri="{28A0092B-C50C-407E-A947-70E740481C1C}">
                <a14:useLocalDpi xmlns:a14="http://schemas.microsoft.com/office/drawing/2010/main" val="0"/>
              </a:ext>
            </a:extLst>
          </a:blip>
          <a:srcRect r="20331"/>
          <a:stretch/>
        </p:blipFill>
        <p:spPr>
          <a:xfrm>
            <a:off x="3586606" y="2488863"/>
            <a:ext cx="2217427" cy="1854819"/>
          </a:xfrm>
          <a:prstGeom prst="hexagon">
            <a:avLst>
              <a:gd name="adj" fmla="val 28346"/>
              <a:gd name="vf" fmla="val 115470"/>
            </a:avLst>
          </a:prstGeom>
        </p:spPr>
      </p:pic>
    </p:spTree>
    <p:extLst>
      <p:ext uri="{BB962C8B-B14F-4D97-AF65-F5344CB8AC3E}">
        <p14:creationId xmlns:p14="http://schemas.microsoft.com/office/powerpoint/2010/main" val="373637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249"/>
                                          </p:stCondLst>
                                        </p:cTn>
                                        <p:tgtEl>
                                          <p:spTgt spid="1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250"/>
                                  </p:stCondLst>
                                  <p:childTnLst>
                                    <p:set>
                                      <p:cBhvr>
                                        <p:cTn id="9" dur="1" fill="hold">
                                          <p:stCondLst>
                                            <p:cond delay="249"/>
                                          </p:stCondLst>
                                        </p:cTn>
                                        <p:tgtEl>
                                          <p:spTgt spid="2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250"/>
                                  </p:stCondLst>
                                  <p:childTnLst>
                                    <p:set>
                                      <p:cBhvr>
                                        <p:cTn id="12" dur="1" fill="hold">
                                          <p:stCondLst>
                                            <p:cond delay="249"/>
                                          </p:stCondLst>
                                        </p:cTn>
                                        <p:tgtEl>
                                          <p:spTgt spid="2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250"/>
                                  </p:stCondLst>
                                  <p:childTnLst>
                                    <p:set>
                                      <p:cBhvr>
                                        <p:cTn id="15" dur="1" fill="hold">
                                          <p:stCondLst>
                                            <p:cond delay="24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A008BEF-CE85-48CC-AAEA-D9ED8DC47060}"/>
              </a:ext>
            </a:extLst>
          </p:cNvPr>
          <p:cNvPicPr>
            <a:picLocks noChangeAspect="1"/>
          </p:cNvPicPr>
          <p:nvPr/>
        </p:nvPicPr>
        <p:blipFill rotWithShape="1">
          <a:blip r:embed="rId3">
            <a:extLst>
              <a:ext uri="{28A0092B-C50C-407E-A947-70E740481C1C}">
                <a14:useLocalDpi xmlns:a14="http://schemas.microsoft.com/office/drawing/2010/main" val="0"/>
              </a:ext>
            </a:extLst>
          </a:blip>
          <a:srcRect l="17745" t="3276" r="13216" b="3718"/>
          <a:stretch/>
        </p:blipFill>
        <p:spPr>
          <a:xfrm>
            <a:off x="1703672" y="2743200"/>
            <a:ext cx="3219152" cy="2739724"/>
          </a:xfrm>
          <a:prstGeom prst="hexagon">
            <a:avLst>
              <a:gd name="adj" fmla="val 28147"/>
              <a:gd name="vf" fmla="val 115470"/>
            </a:avLst>
          </a:prstGeom>
        </p:spPr>
      </p:pic>
      <p:sp>
        <p:nvSpPr>
          <p:cNvPr id="2" name="Title 1">
            <a:extLst>
              <a:ext uri="{FF2B5EF4-FFF2-40B4-BE49-F238E27FC236}">
                <a16:creationId xmlns:a16="http://schemas.microsoft.com/office/drawing/2014/main" id="{FF6D7D90-D108-4D8E-A21F-45E577FA0F22}"/>
              </a:ext>
            </a:extLst>
          </p:cNvPr>
          <p:cNvSpPr>
            <a:spLocks noGrp="1"/>
          </p:cNvSpPr>
          <p:nvPr>
            <p:ph type="title"/>
          </p:nvPr>
        </p:nvSpPr>
        <p:spPr/>
        <p:txBody>
          <a:bodyPr/>
          <a:lstStyle/>
          <a:p>
            <a:r>
              <a:rPr lang="cs-CZ" dirty="0"/>
              <a:t>Reasons to C</a:t>
            </a:r>
            <a:r>
              <a:rPr lang="en-GB" dirty="0" err="1"/>
              <a:t>hoose</a:t>
            </a:r>
            <a:r>
              <a:rPr lang="cs-CZ" dirty="0"/>
              <a:t> </a:t>
            </a:r>
            <a:r>
              <a:rPr lang="en-US" dirty="0"/>
              <a:t>CEITEC </a:t>
            </a:r>
          </a:p>
        </p:txBody>
      </p:sp>
      <p:sp>
        <p:nvSpPr>
          <p:cNvPr id="6" name="Zástupný symbol pro zápatí 5">
            <a:extLst>
              <a:ext uri="{FF2B5EF4-FFF2-40B4-BE49-F238E27FC236}">
                <a16:creationId xmlns:a16="http://schemas.microsoft.com/office/drawing/2014/main" id="{E385CAA9-4957-45CB-8728-09F335E312DA}"/>
              </a:ext>
            </a:extLst>
          </p:cNvPr>
          <p:cNvSpPr>
            <a:spLocks noGrp="1"/>
          </p:cNvSpPr>
          <p:nvPr>
            <p:ph type="ftr" sz="quarter" idx="11"/>
          </p:nvPr>
        </p:nvSpPr>
        <p:spPr/>
        <p:txBody>
          <a:bodyPr/>
          <a:lstStyle/>
          <a:p>
            <a:r>
              <a:rPr lang="en-US" dirty="0"/>
              <a:t>CEITEC at Masaryk University</a:t>
            </a:r>
          </a:p>
        </p:txBody>
      </p:sp>
      <p:sp>
        <p:nvSpPr>
          <p:cNvPr id="7" name="Zástupný symbol pro číslo snímku 6">
            <a:extLst>
              <a:ext uri="{FF2B5EF4-FFF2-40B4-BE49-F238E27FC236}">
                <a16:creationId xmlns:a16="http://schemas.microsoft.com/office/drawing/2014/main" id="{96C7DCD6-7B77-4674-BC78-FCA91CE9F19A}"/>
              </a:ext>
            </a:extLst>
          </p:cNvPr>
          <p:cNvSpPr>
            <a:spLocks noGrp="1"/>
          </p:cNvSpPr>
          <p:nvPr>
            <p:ph type="sldNum" sz="quarter" idx="12"/>
          </p:nvPr>
        </p:nvSpPr>
        <p:spPr/>
        <p:txBody>
          <a:bodyPr/>
          <a:lstStyle/>
          <a:p>
            <a:fld id="{AFE3D702-57F1-4CB0-B451-B14F76DC0414}" type="slidenum">
              <a:rPr lang="en-US" smtClean="0"/>
              <a:t>23</a:t>
            </a:fld>
            <a:endParaRPr lang="en-US" dirty="0"/>
          </a:p>
        </p:txBody>
      </p:sp>
      <p:sp>
        <p:nvSpPr>
          <p:cNvPr id="12" name="Title 1">
            <a:extLst>
              <a:ext uri="{FF2B5EF4-FFF2-40B4-BE49-F238E27FC236}">
                <a16:creationId xmlns:a16="http://schemas.microsoft.com/office/drawing/2014/main" id="{CF845639-8F63-4730-884B-E0DB3562A7EA}"/>
              </a:ext>
            </a:extLst>
          </p:cNvPr>
          <p:cNvSpPr txBox="1">
            <a:spLocks/>
          </p:cNvSpPr>
          <p:nvPr/>
        </p:nvSpPr>
        <p:spPr>
          <a:xfrm>
            <a:off x="734580" y="1951037"/>
            <a:ext cx="2219681"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400" dirty="0" err="1">
                <a:solidFill>
                  <a:srgbClr val="39464A"/>
                </a:solidFill>
              </a:rPr>
              <a:t>Breakthrough</a:t>
            </a:r>
            <a:r>
              <a:rPr lang="cs-CZ" sz="2400" dirty="0">
                <a:solidFill>
                  <a:srgbClr val="39464A"/>
                </a:solidFill>
              </a:rPr>
              <a:t> Technologies</a:t>
            </a:r>
            <a:endParaRPr lang="en-US" sz="2400" dirty="0">
              <a:solidFill>
                <a:srgbClr val="39464A"/>
              </a:solidFill>
            </a:endParaRPr>
          </a:p>
        </p:txBody>
      </p:sp>
      <p:sp>
        <p:nvSpPr>
          <p:cNvPr id="13" name="Title 1">
            <a:extLst>
              <a:ext uri="{FF2B5EF4-FFF2-40B4-BE49-F238E27FC236}">
                <a16:creationId xmlns:a16="http://schemas.microsoft.com/office/drawing/2014/main" id="{DF94BECA-5D95-46C8-AA18-B6BEE9F40B4F}"/>
              </a:ext>
            </a:extLst>
          </p:cNvPr>
          <p:cNvSpPr txBox="1">
            <a:spLocks/>
          </p:cNvSpPr>
          <p:nvPr/>
        </p:nvSpPr>
        <p:spPr>
          <a:xfrm>
            <a:off x="7034873" y="1366981"/>
            <a:ext cx="2989993"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400" dirty="0">
                <a:solidFill>
                  <a:srgbClr val="39464A"/>
                </a:solidFill>
              </a:rPr>
              <a:t>International </a:t>
            </a:r>
            <a:r>
              <a:rPr lang="cs-CZ" sz="2400" dirty="0" err="1">
                <a:solidFill>
                  <a:srgbClr val="39464A"/>
                </a:solidFill>
              </a:rPr>
              <a:t>Scientific</a:t>
            </a:r>
            <a:r>
              <a:rPr lang="cs-CZ" sz="2400" dirty="0">
                <a:solidFill>
                  <a:srgbClr val="39464A"/>
                </a:solidFill>
              </a:rPr>
              <a:t> </a:t>
            </a:r>
            <a:r>
              <a:rPr lang="cs-CZ" sz="2400" dirty="0" err="1">
                <a:solidFill>
                  <a:srgbClr val="39464A"/>
                </a:solidFill>
              </a:rPr>
              <a:t>Community</a:t>
            </a:r>
            <a:endParaRPr lang="en-US" sz="2400" dirty="0">
              <a:solidFill>
                <a:srgbClr val="39464A"/>
              </a:solidFill>
            </a:endParaRPr>
          </a:p>
        </p:txBody>
      </p:sp>
      <p:grpSp>
        <p:nvGrpSpPr>
          <p:cNvPr id="17" name="Skupina 16">
            <a:extLst>
              <a:ext uri="{FF2B5EF4-FFF2-40B4-BE49-F238E27FC236}">
                <a16:creationId xmlns:a16="http://schemas.microsoft.com/office/drawing/2014/main" id="{3DB274A6-6CB8-45C7-B912-1EC698F6738A}"/>
              </a:ext>
            </a:extLst>
          </p:cNvPr>
          <p:cNvGrpSpPr/>
          <p:nvPr/>
        </p:nvGrpSpPr>
        <p:grpSpPr>
          <a:xfrm>
            <a:off x="6422902" y="2743200"/>
            <a:ext cx="4798373" cy="2822094"/>
            <a:chOff x="6422902" y="2743200"/>
            <a:chExt cx="4798373" cy="2822094"/>
          </a:xfrm>
        </p:grpSpPr>
        <p:sp>
          <p:nvSpPr>
            <p:cNvPr id="14" name="Title 1">
              <a:extLst>
                <a:ext uri="{FF2B5EF4-FFF2-40B4-BE49-F238E27FC236}">
                  <a16:creationId xmlns:a16="http://schemas.microsoft.com/office/drawing/2014/main" id="{C77FAA7E-5A89-4F5A-9016-81AF0DD3B6AB}"/>
                </a:ext>
              </a:extLst>
            </p:cNvPr>
            <p:cNvSpPr txBox="1">
              <a:spLocks/>
            </p:cNvSpPr>
            <p:nvPr/>
          </p:nvSpPr>
          <p:spPr>
            <a:xfrm>
              <a:off x="6422902" y="4773131"/>
              <a:ext cx="1973040"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400" dirty="0" err="1">
                  <a:solidFill>
                    <a:srgbClr val="39464A"/>
                  </a:solidFill>
                </a:rPr>
                <a:t>High</a:t>
              </a:r>
              <a:r>
                <a:rPr lang="cs-CZ" sz="2400" dirty="0">
                  <a:solidFill>
                    <a:srgbClr val="39464A"/>
                  </a:solidFill>
                </a:rPr>
                <a:t> </a:t>
              </a:r>
              <a:r>
                <a:rPr lang="cs-CZ" sz="2400" dirty="0" err="1">
                  <a:solidFill>
                    <a:srgbClr val="39464A"/>
                  </a:solidFill>
                </a:rPr>
                <a:t>Quality</a:t>
              </a:r>
              <a:r>
                <a:rPr lang="cs-CZ" sz="2400" dirty="0">
                  <a:solidFill>
                    <a:srgbClr val="39464A"/>
                  </a:solidFill>
                </a:rPr>
                <a:t> </a:t>
              </a:r>
              <a:r>
                <a:rPr lang="cs-CZ" sz="2400" dirty="0" err="1">
                  <a:solidFill>
                    <a:srgbClr val="39464A"/>
                  </a:solidFill>
                </a:rPr>
                <a:t>of</a:t>
              </a:r>
              <a:r>
                <a:rPr lang="cs-CZ" sz="2400" dirty="0">
                  <a:solidFill>
                    <a:srgbClr val="39464A"/>
                  </a:solidFill>
                </a:rPr>
                <a:t> </a:t>
              </a:r>
              <a:r>
                <a:rPr lang="cs-CZ" sz="2400" dirty="0" err="1">
                  <a:solidFill>
                    <a:srgbClr val="39464A"/>
                  </a:solidFill>
                </a:rPr>
                <a:t>Life</a:t>
              </a:r>
              <a:r>
                <a:rPr lang="cs-CZ" sz="2400" dirty="0">
                  <a:solidFill>
                    <a:srgbClr val="39464A"/>
                  </a:solidFill>
                </a:rPr>
                <a:t> </a:t>
              </a:r>
              <a:endParaRPr lang="en-US" sz="2400" dirty="0">
                <a:solidFill>
                  <a:srgbClr val="39464A"/>
                </a:solidFill>
              </a:endParaRPr>
            </a:p>
          </p:txBody>
        </p:sp>
        <p:pic>
          <p:nvPicPr>
            <p:cNvPr id="16" name="Obrázek 15">
              <a:extLst>
                <a:ext uri="{FF2B5EF4-FFF2-40B4-BE49-F238E27FC236}">
                  <a16:creationId xmlns:a16="http://schemas.microsoft.com/office/drawing/2014/main" id="{E8D9A55C-C7A4-4036-AC56-612B3B15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63345" y="2743200"/>
              <a:ext cx="3157930" cy="2743200"/>
            </a:xfrm>
            <a:prstGeom prst="hexagon">
              <a:avLst>
                <a:gd name="adj" fmla="val 29714"/>
                <a:gd name="vf" fmla="val 115470"/>
              </a:avLst>
            </a:prstGeom>
          </p:spPr>
        </p:pic>
      </p:grpSp>
      <p:pic>
        <p:nvPicPr>
          <p:cNvPr id="8" name="Obrázek 7">
            <a:extLst>
              <a:ext uri="{FF2B5EF4-FFF2-40B4-BE49-F238E27FC236}">
                <a16:creationId xmlns:a16="http://schemas.microsoft.com/office/drawing/2014/main" id="{049FB79C-D504-4E8A-9FAF-79FABBA44948}"/>
              </a:ext>
            </a:extLst>
          </p:cNvPr>
          <p:cNvPicPr>
            <a:picLocks noChangeAspect="1"/>
          </p:cNvPicPr>
          <p:nvPr/>
        </p:nvPicPr>
        <p:blipFill rotWithShape="1">
          <a:blip r:embed="rId5">
            <a:extLst>
              <a:ext uri="{28A0092B-C50C-407E-A947-70E740481C1C}">
                <a14:useLocalDpi xmlns:a14="http://schemas.microsoft.com/office/drawing/2010/main" val="0"/>
              </a:ext>
            </a:extLst>
          </a:blip>
          <a:srcRect l="29749" t="7687" r="6066" b="10074"/>
          <a:stretch/>
        </p:blipFill>
        <p:spPr>
          <a:xfrm>
            <a:off x="4663719" y="1190626"/>
            <a:ext cx="3219152" cy="2749548"/>
          </a:xfrm>
          <a:prstGeom prst="hexagon">
            <a:avLst>
              <a:gd name="adj" fmla="val 29110"/>
              <a:gd name="vf" fmla="val 115470"/>
            </a:avLst>
          </a:prstGeom>
        </p:spPr>
      </p:pic>
    </p:spTree>
    <p:extLst>
      <p:ext uri="{BB962C8B-B14F-4D97-AF65-F5344CB8AC3E}">
        <p14:creationId xmlns:p14="http://schemas.microsoft.com/office/powerpoint/2010/main" val="146175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zápatí 2"/>
          <p:cNvSpPr>
            <a:spLocks noGrp="1"/>
          </p:cNvSpPr>
          <p:nvPr>
            <p:ph type="ftr" sz="quarter" idx="11"/>
          </p:nvPr>
        </p:nvSpPr>
        <p:spPr/>
        <p:txBody>
          <a:bodyPr/>
          <a:lstStyle/>
          <a:p>
            <a:r>
              <a:rPr lang="en-US"/>
              <a:t>CEITEC at Masaryk University</a:t>
            </a:r>
          </a:p>
        </p:txBody>
      </p:sp>
      <p:sp>
        <p:nvSpPr>
          <p:cNvPr id="4" name="Zástupný symbol pro číslo snímku 3"/>
          <p:cNvSpPr>
            <a:spLocks noGrp="1"/>
          </p:cNvSpPr>
          <p:nvPr>
            <p:ph type="sldNum" sz="quarter" idx="12"/>
          </p:nvPr>
        </p:nvSpPr>
        <p:spPr/>
        <p:txBody>
          <a:bodyPr/>
          <a:lstStyle/>
          <a:p>
            <a:fld id="{AFE3D702-57F1-4CB0-B451-B14F76DC0414}" type="slidenum">
              <a:rPr lang="en-US" smtClean="0"/>
              <a:t>24</a:t>
            </a:fld>
            <a:endParaRPr lang="en-US"/>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5248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a:extLst>
              <a:ext uri="{FF2B5EF4-FFF2-40B4-BE49-F238E27FC236}">
                <a16:creationId xmlns:a16="http://schemas.microsoft.com/office/drawing/2014/main" id="{358B1037-10B4-4CEB-9CEB-412C582DE38D}"/>
              </a:ext>
            </a:extLst>
          </p:cNvPr>
          <p:cNvGrpSpPr/>
          <p:nvPr/>
        </p:nvGrpSpPr>
        <p:grpSpPr>
          <a:xfrm>
            <a:off x="4514479" y="2098368"/>
            <a:ext cx="3147801" cy="2746013"/>
            <a:chOff x="4514479" y="2098368"/>
            <a:chExt cx="3147801" cy="2746013"/>
          </a:xfrm>
        </p:grpSpPr>
        <p:sp>
          <p:nvSpPr>
            <p:cNvPr id="3" name="Šestiúhelník 2">
              <a:extLst>
                <a:ext uri="{FF2B5EF4-FFF2-40B4-BE49-F238E27FC236}">
                  <a16:creationId xmlns:a16="http://schemas.microsoft.com/office/drawing/2014/main" id="{33A5F25E-2A58-4F1C-9336-A1A91B7C4402}"/>
                </a:ext>
              </a:extLst>
            </p:cNvPr>
            <p:cNvSpPr/>
            <p:nvPr/>
          </p:nvSpPr>
          <p:spPr>
            <a:xfrm>
              <a:off x="4514479" y="2098368"/>
              <a:ext cx="3147801" cy="2746013"/>
            </a:xfrm>
            <a:prstGeom prst="hexagon">
              <a:avLst>
                <a:gd name="adj" fmla="val 28537"/>
                <a:gd name="vf" fmla="val 115470"/>
              </a:avLst>
            </a:prstGeom>
            <a:solidFill>
              <a:srgbClr val="21A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Box 10">
              <a:extLst>
                <a:ext uri="{FF2B5EF4-FFF2-40B4-BE49-F238E27FC236}">
                  <a16:creationId xmlns:a16="http://schemas.microsoft.com/office/drawing/2014/main" id="{FF509085-DE40-42BD-B3E3-138DDA1F312E}"/>
                </a:ext>
              </a:extLst>
            </p:cNvPr>
            <p:cNvSpPr txBox="1"/>
            <p:nvPr/>
          </p:nvSpPr>
          <p:spPr>
            <a:xfrm>
              <a:off x="5391713" y="4007598"/>
              <a:ext cx="1393331" cy="584775"/>
            </a:xfrm>
            <a:prstGeom prst="rect">
              <a:avLst/>
            </a:prstGeom>
            <a:noFill/>
          </p:spPr>
          <p:txBody>
            <a:bodyPr wrap="none" rtlCol="0">
              <a:spAutoFit/>
            </a:bodyPr>
            <a:lstStyle/>
            <a:p>
              <a:pPr algn="ctr"/>
              <a:r>
                <a:rPr lang="cs-CZ" sz="3200" b="1" dirty="0">
                  <a:solidFill>
                    <a:schemeClr val="bg1"/>
                  </a:solidFill>
                </a:rPr>
                <a:t>BRNO</a:t>
              </a:r>
              <a:endParaRPr lang="en-US" sz="3200" b="1" dirty="0">
                <a:solidFill>
                  <a:schemeClr val="bg1"/>
                </a:solidFill>
              </a:endParaRPr>
            </a:p>
          </p:txBody>
        </p:sp>
      </p:grpSp>
      <p:sp>
        <p:nvSpPr>
          <p:cNvPr id="2" name="Nadpis 1">
            <a:extLst>
              <a:ext uri="{FF2B5EF4-FFF2-40B4-BE49-F238E27FC236}">
                <a16:creationId xmlns:a16="http://schemas.microsoft.com/office/drawing/2014/main" id="{6E7740DF-6E74-4080-974D-EF301BC02CB9}"/>
              </a:ext>
            </a:extLst>
          </p:cNvPr>
          <p:cNvSpPr>
            <a:spLocks noGrp="1"/>
          </p:cNvSpPr>
          <p:nvPr>
            <p:ph type="title"/>
          </p:nvPr>
        </p:nvSpPr>
        <p:spPr/>
        <p:txBody>
          <a:bodyPr/>
          <a:lstStyle/>
          <a:p>
            <a:r>
              <a:rPr lang="en-US" dirty="0"/>
              <a:t>Brno for </a:t>
            </a:r>
            <a:r>
              <a:rPr lang="cs-CZ" dirty="0"/>
              <a:t>L</a:t>
            </a:r>
            <a:r>
              <a:rPr lang="en-US" dirty="0" err="1"/>
              <a:t>iving</a:t>
            </a:r>
            <a:r>
              <a:rPr lang="en-US" dirty="0"/>
              <a:t> – </a:t>
            </a:r>
            <a:r>
              <a:rPr lang="cs-CZ" dirty="0"/>
              <a:t>S</a:t>
            </a:r>
            <a:r>
              <a:rPr lang="en-US" dirty="0" err="1"/>
              <a:t>afe</a:t>
            </a:r>
            <a:r>
              <a:rPr lang="en-US" dirty="0"/>
              <a:t>, </a:t>
            </a:r>
            <a:r>
              <a:rPr lang="cs-CZ" dirty="0"/>
              <a:t>V</a:t>
            </a:r>
            <a:r>
              <a:rPr lang="en-US" dirty="0" err="1"/>
              <a:t>ibrant</a:t>
            </a:r>
            <a:r>
              <a:rPr lang="en-US" dirty="0"/>
              <a:t> &amp; </a:t>
            </a:r>
            <a:r>
              <a:rPr lang="cs-CZ" dirty="0"/>
              <a:t>C</a:t>
            </a:r>
            <a:r>
              <a:rPr lang="en-US" dirty="0" err="1"/>
              <a:t>onvenient</a:t>
            </a:r>
            <a:endParaRPr lang="cs-CZ" dirty="0"/>
          </a:p>
        </p:txBody>
      </p:sp>
      <p:sp>
        <p:nvSpPr>
          <p:cNvPr id="4" name="Zástupný symbol pro zápatí 3">
            <a:extLst>
              <a:ext uri="{FF2B5EF4-FFF2-40B4-BE49-F238E27FC236}">
                <a16:creationId xmlns:a16="http://schemas.microsoft.com/office/drawing/2014/main" id="{F1E78D03-1885-4BCF-95D5-A54D0FAC2E22}"/>
              </a:ext>
            </a:extLst>
          </p:cNvPr>
          <p:cNvSpPr>
            <a:spLocks noGrp="1"/>
          </p:cNvSpPr>
          <p:nvPr>
            <p:ph type="ftr" sz="quarter" idx="11"/>
          </p:nvPr>
        </p:nvSpPr>
        <p:spPr>
          <a:xfrm>
            <a:off x="3333919" y="6408258"/>
            <a:ext cx="7887356" cy="216000"/>
          </a:xfrm>
        </p:spPr>
        <p:txBody>
          <a:bodyPr/>
          <a:lstStyle/>
          <a:p>
            <a:r>
              <a:rPr lang="en-US" dirty="0"/>
              <a:t>CEITEC at Masaryk University</a:t>
            </a:r>
          </a:p>
        </p:txBody>
      </p:sp>
      <p:grpSp>
        <p:nvGrpSpPr>
          <p:cNvPr id="26" name="Skupina 25">
            <a:extLst>
              <a:ext uri="{FF2B5EF4-FFF2-40B4-BE49-F238E27FC236}">
                <a16:creationId xmlns:a16="http://schemas.microsoft.com/office/drawing/2014/main" id="{E299285A-1F5C-413A-A497-00E7E0CCDD3C}"/>
              </a:ext>
            </a:extLst>
          </p:cNvPr>
          <p:cNvGrpSpPr/>
          <p:nvPr/>
        </p:nvGrpSpPr>
        <p:grpSpPr>
          <a:xfrm>
            <a:off x="5385863" y="2098366"/>
            <a:ext cx="3464593" cy="3605278"/>
            <a:chOff x="5385863" y="2098366"/>
            <a:chExt cx="3464593" cy="3605278"/>
          </a:xfrm>
        </p:grpSpPr>
        <p:pic>
          <p:nvPicPr>
            <p:cNvPr id="6" name="Picture 4" descr="Image result for lednice">
              <a:extLst>
                <a:ext uri="{FF2B5EF4-FFF2-40B4-BE49-F238E27FC236}">
                  <a16:creationId xmlns:a16="http://schemas.microsoft.com/office/drawing/2014/main" id="{3357437B-06D7-4097-B44C-490F1E1FD8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78508" y="3975644"/>
              <a:ext cx="1971948" cy="1728000"/>
            </a:xfrm>
            <a:prstGeom prst="hexagon">
              <a:avLst>
                <a:gd name="adj" fmla="val 28824"/>
                <a:gd name="vf" fmla="val 115470"/>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thugendat">
              <a:extLst>
                <a:ext uri="{FF2B5EF4-FFF2-40B4-BE49-F238E27FC236}">
                  <a16:creationId xmlns:a16="http://schemas.microsoft.com/office/drawing/2014/main" id="{D96C9920-C917-494E-B27D-DA32E5D7FC3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85863" y="2098366"/>
              <a:ext cx="1977012" cy="1728000"/>
            </a:xfrm>
            <a:prstGeom prst="hexagon">
              <a:avLst>
                <a:gd name="adj" fmla="val 27994"/>
                <a:gd name="vf" fmla="val 115470"/>
              </a:avLst>
            </a:prstGeom>
            <a:noFill/>
            <a:extLst>
              <a:ext uri="{909E8E84-426E-40DD-AFC4-6F175D3DCCD1}">
                <a14:hiddenFill xmlns:a14="http://schemas.microsoft.com/office/drawing/2010/main">
                  <a:solidFill>
                    <a:srgbClr val="FFFFFF"/>
                  </a:solidFill>
                </a14:hiddenFill>
              </a:ext>
            </a:extLst>
          </p:spPr>
        </p:pic>
      </p:grpSp>
      <p:grpSp>
        <p:nvGrpSpPr>
          <p:cNvPr id="15" name="Skupina 14">
            <a:extLst>
              <a:ext uri="{FF2B5EF4-FFF2-40B4-BE49-F238E27FC236}">
                <a16:creationId xmlns:a16="http://schemas.microsoft.com/office/drawing/2014/main" id="{0F3C845C-8BA7-452E-98F1-74E613F07BD5}"/>
              </a:ext>
            </a:extLst>
          </p:cNvPr>
          <p:cNvGrpSpPr/>
          <p:nvPr/>
        </p:nvGrpSpPr>
        <p:grpSpPr>
          <a:xfrm>
            <a:off x="466725" y="2216361"/>
            <a:ext cx="11002676" cy="3944591"/>
            <a:chOff x="466725" y="2216361"/>
            <a:chExt cx="11002676" cy="3944591"/>
          </a:xfrm>
        </p:grpSpPr>
        <p:sp>
          <p:nvSpPr>
            <p:cNvPr id="8" name="Star: 5 Points 3">
              <a:extLst>
                <a:ext uri="{FF2B5EF4-FFF2-40B4-BE49-F238E27FC236}">
                  <a16:creationId xmlns:a16="http://schemas.microsoft.com/office/drawing/2014/main" id="{50B2BE38-2BC2-46ED-AEFB-6535F96F0C44}"/>
                </a:ext>
              </a:extLst>
            </p:cNvPr>
            <p:cNvSpPr/>
            <p:nvPr/>
          </p:nvSpPr>
          <p:spPr>
            <a:xfrm>
              <a:off x="804954" y="2216361"/>
              <a:ext cx="252000" cy="216000"/>
            </a:xfrm>
            <a:prstGeom prst="hexagon">
              <a:avLst/>
            </a:prstGeom>
            <a:solidFill>
              <a:srgbClr val="394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464A"/>
                </a:solidFill>
              </a:endParaRPr>
            </a:p>
          </p:txBody>
        </p:sp>
        <p:sp>
          <p:nvSpPr>
            <p:cNvPr id="9" name="Star: 5 Points 7">
              <a:extLst>
                <a:ext uri="{FF2B5EF4-FFF2-40B4-BE49-F238E27FC236}">
                  <a16:creationId xmlns:a16="http://schemas.microsoft.com/office/drawing/2014/main" id="{21AD59C2-5A31-46BF-8575-B3B65B5B7B52}"/>
                </a:ext>
              </a:extLst>
            </p:cNvPr>
            <p:cNvSpPr/>
            <p:nvPr/>
          </p:nvSpPr>
          <p:spPr>
            <a:xfrm>
              <a:off x="4905299" y="5578686"/>
              <a:ext cx="252000" cy="216000"/>
            </a:xfrm>
            <a:prstGeom prst="hexagon">
              <a:avLst/>
            </a:prstGeom>
            <a:solidFill>
              <a:srgbClr val="394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464A"/>
                </a:solidFill>
              </a:endParaRPr>
            </a:p>
          </p:txBody>
        </p:sp>
        <p:sp>
          <p:nvSpPr>
            <p:cNvPr id="10" name="Star: 5 Points 8">
              <a:extLst>
                <a:ext uri="{FF2B5EF4-FFF2-40B4-BE49-F238E27FC236}">
                  <a16:creationId xmlns:a16="http://schemas.microsoft.com/office/drawing/2014/main" id="{4CDC3C25-4233-494A-A893-2DC5F48929C7}"/>
                </a:ext>
              </a:extLst>
            </p:cNvPr>
            <p:cNvSpPr/>
            <p:nvPr/>
          </p:nvSpPr>
          <p:spPr>
            <a:xfrm>
              <a:off x="10744519" y="3759826"/>
              <a:ext cx="252000" cy="216000"/>
            </a:xfrm>
            <a:prstGeom prst="hexagon">
              <a:avLst/>
            </a:prstGeom>
            <a:solidFill>
              <a:srgbClr val="394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464A"/>
                </a:solidFill>
              </a:endParaRPr>
            </a:p>
          </p:txBody>
        </p:sp>
        <p:sp>
          <p:nvSpPr>
            <p:cNvPr id="11" name="TextBox 4">
              <a:extLst>
                <a:ext uri="{FF2B5EF4-FFF2-40B4-BE49-F238E27FC236}">
                  <a16:creationId xmlns:a16="http://schemas.microsoft.com/office/drawing/2014/main" id="{EB63F8AB-3C6A-4C63-966E-EC4FC9716AE4}"/>
                </a:ext>
              </a:extLst>
            </p:cNvPr>
            <p:cNvSpPr txBox="1"/>
            <p:nvPr/>
          </p:nvSpPr>
          <p:spPr>
            <a:xfrm>
              <a:off x="466725" y="2463997"/>
              <a:ext cx="928459" cy="369332"/>
            </a:xfrm>
            <a:prstGeom prst="rect">
              <a:avLst/>
            </a:prstGeom>
            <a:noFill/>
          </p:spPr>
          <p:txBody>
            <a:bodyPr wrap="none" rtlCol="0">
              <a:spAutoFit/>
            </a:bodyPr>
            <a:lstStyle/>
            <a:p>
              <a:pPr algn="ctr"/>
              <a:r>
                <a:rPr lang="cs-CZ" dirty="0">
                  <a:solidFill>
                    <a:srgbClr val="39464A"/>
                  </a:solidFill>
                </a:rPr>
                <a:t>Prague</a:t>
              </a:r>
              <a:endParaRPr lang="en-US" dirty="0">
                <a:solidFill>
                  <a:srgbClr val="39464A"/>
                </a:solidFill>
              </a:endParaRPr>
            </a:p>
          </p:txBody>
        </p:sp>
        <p:sp>
          <p:nvSpPr>
            <p:cNvPr id="12" name="TextBox 10">
              <a:extLst>
                <a:ext uri="{FF2B5EF4-FFF2-40B4-BE49-F238E27FC236}">
                  <a16:creationId xmlns:a16="http://schemas.microsoft.com/office/drawing/2014/main" id="{DA41DF3F-B877-4DB8-98CD-2C3BBE7494C0}"/>
                </a:ext>
              </a:extLst>
            </p:cNvPr>
            <p:cNvSpPr txBox="1"/>
            <p:nvPr/>
          </p:nvSpPr>
          <p:spPr>
            <a:xfrm>
              <a:off x="4549918" y="5791620"/>
              <a:ext cx="962763" cy="369332"/>
            </a:xfrm>
            <a:prstGeom prst="rect">
              <a:avLst/>
            </a:prstGeom>
            <a:noFill/>
          </p:spPr>
          <p:txBody>
            <a:bodyPr wrap="none" rtlCol="0">
              <a:spAutoFit/>
            </a:bodyPr>
            <a:lstStyle/>
            <a:p>
              <a:pPr algn="ctr"/>
              <a:r>
                <a:rPr lang="cs-CZ" dirty="0" err="1">
                  <a:solidFill>
                    <a:srgbClr val="39464A"/>
                  </a:solidFill>
                </a:rPr>
                <a:t>Vienna</a:t>
              </a:r>
              <a:r>
                <a:rPr lang="cs-CZ" dirty="0">
                  <a:solidFill>
                    <a:srgbClr val="39464A"/>
                  </a:solidFill>
                </a:rPr>
                <a:t> </a:t>
              </a:r>
              <a:endParaRPr lang="en-US" dirty="0">
                <a:solidFill>
                  <a:srgbClr val="39464A"/>
                </a:solidFill>
              </a:endParaRPr>
            </a:p>
          </p:txBody>
        </p:sp>
        <p:sp>
          <p:nvSpPr>
            <p:cNvPr id="13" name="TextBox 11">
              <a:extLst>
                <a:ext uri="{FF2B5EF4-FFF2-40B4-BE49-F238E27FC236}">
                  <a16:creationId xmlns:a16="http://schemas.microsoft.com/office/drawing/2014/main" id="{1EC1853B-0B8F-44B1-BC61-D3BBC1C90EDB}"/>
                </a:ext>
              </a:extLst>
            </p:cNvPr>
            <p:cNvSpPr txBox="1"/>
            <p:nvPr/>
          </p:nvSpPr>
          <p:spPr>
            <a:xfrm>
              <a:off x="10271637" y="3986722"/>
              <a:ext cx="1197764" cy="369332"/>
            </a:xfrm>
            <a:prstGeom prst="rect">
              <a:avLst/>
            </a:prstGeom>
            <a:noFill/>
          </p:spPr>
          <p:txBody>
            <a:bodyPr wrap="none" rtlCol="0">
              <a:spAutoFit/>
            </a:bodyPr>
            <a:lstStyle/>
            <a:p>
              <a:pPr algn="ctr"/>
              <a:r>
                <a:rPr lang="cs-CZ" dirty="0">
                  <a:solidFill>
                    <a:srgbClr val="39464A"/>
                  </a:solidFill>
                </a:rPr>
                <a:t>Bratislava</a:t>
              </a:r>
              <a:endParaRPr lang="en-US" dirty="0">
                <a:solidFill>
                  <a:srgbClr val="39464A"/>
                </a:solidFill>
              </a:endParaRPr>
            </a:p>
          </p:txBody>
        </p:sp>
      </p:grpSp>
      <p:grpSp>
        <p:nvGrpSpPr>
          <p:cNvPr id="24" name="Skupina 23">
            <a:extLst>
              <a:ext uri="{FF2B5EF4-FFF2-40B4-BE49-F238E27FC236}">
                <a16:creationId xmlns:a16="http://schemas.microsoft.com/office/drawing/2014/main" id="{11B96588-80E0-4DBB-BF31-3E270DF29115}"/>
              </a:ext>
            </a:extLst>
          </p:cNvPr>
          <p:cNvGrpSpPr/>
          <p:nvPr/>
        </p:nvGrpSpPr>
        <p:grpSpPr>
          <a:xfrm>
            <a:off x="599202" y="2926892"/>
            <a:ext cx="3712477" cy="1954280"/>
            <a:chOff x="950511" y="2709360"/>
            <a:chExt cx="3712477" cy="1954280"/>
          </a:xfrm>
        </p:grpSpPr>
        <p:sp>
          <p:nvSpPr>
            <p:cNvPr id="16" name="TextBox 18">
              <a:extLst>
                <a:ext uri="{FF2B5EF4-FFF2-40B4-BE49-F238E27FC236}">
                  <a16:creationId xmlns:a16="http://schemas.microsoft.com/office/drawing/2014/main" id="{9092CFB5-21AC-4227-B7E0-20ED2FE9201B}"/>
                </a:ext>
              </a:extLst>
            </p:cNvPr>
            <p:cNvSpPr txBox="1"/>
            <p:nvPr/>
          </p:nvSpPr>
          <p:spPr>
            <a:xfrm>
              <a:off x="2544771" y="2709360"/>
              <a:ext cx="2118217" cy="923330"/>
            </a:xfrm>
            <a:prstGeom prst="rect">
              <a:avLst/>
            </a:prstGeom>
            <a:noFill/>
          </p:spPr>
          <p:txBody>
            <a:bodyPr wrap="square" rtlCol="0">
              <a:spAutoFit/>
            </a:bodyPr>
            <a:lstStyle/>
            <a:p>
              <a:pPr algn="ctr"/>
              <a:r>
                <a:rPr lang="en-US" dirty="0">
                  <a:solidFill>
                    <a:srgbClr val="7AC143"/>
                  </a:solidFill>
                </a:rPr>
                <a:t>#1 </a:t>
              </a:r>
              <a:r>
                <a:rPr lang="cs-CZ" dirty="0">
                  <a:solidFill>
                    <a:srgbClr val="7AC143"/>
                  </a:solidFill>
                </a:rPr>
                <a:t>B</a:t>
              </a:r>
              <a:r>
                <a:rPr lang="en-US" dirty="0" err="1">
                  <a:solidFill>
                    <a:srgbClr val="7AC143"/>
                  </a:solidFill>
                </a:rPr>
                <a:t>est</a:t>
              </a:r>
              <a:r>
                <a:rPr lang="en-US" dirty="0">
                  <a:solidFill>
                    <a:srgbClr val="7AC143"/>
                  </a:solidFill>
                </a:rPr>
                <a:t> </a:t>
              </a:r>
              <a:r>
                <a:rPr lang="cs-CZ" dirty="0">
                  <a:solidFill>
                    <a:srgbClr val="7AC143"/>
                  </a:solidFill>
                </a:rPr>
                <a:t>C</a:t>
              </a:r>
              <a:r>
                <a:rPr lang="en-US" dirty="0" err="1">
                  <a:solidFill>
                    <a:srgbClr val="7AC143"/>
                  </a:solidFill>
                </a:rPr>
                <a:t>ity</a:t>
              </a:r>
              <a:r>
                <a:rPr lang="en-US" dirty="0">
                  <a:solidFill>
                    <a:srgbClr val="7AC143"/>
                  </a:solidFill>
                </a:rPr>
                <a:t> for EXPAT </a:t>
              </a:r>
              <a:r>
                <a:rPr lang="cs-CZ" dirty="0">
                  <a:solidFill>
                    <a:srgbClr val="7AC143"/>
                  </a:solidFill>
                </a:rPr>
                <a:t>S</a:t>
              </a:r>
              <a:r>
                <a:rPr lang="en-US" dirty="0" err="1">
                  <a:solidFill>
                    <a:srgbClr val="7AC143"/>
                  </a:solidFill>
                </a:rPr>
                <a:t>upport</a:t>
              </a:r>
              <a:r>
                <a:rPr lang="cs-CZ" dirty="0">
                  <a:solidFill>
                    <a:srgbClr val="7AC143"/>
                  </a:solidFill>
                </a:rPr>
                <a:t> </a:t>
              </a:r>
            </a:p>
            <a:p>
              <a:pPr algn="ctr"/>
              <a:r>
                <a:rPr lang="cs-CZ" dirty="0">
                  <a:solidFill>
                    <a:srgbClr val="7AC143"/>
                  </a:solidFill>
                </a:rPr>
                <a:t>(</a:t>
              </a:r>
              <a:r>
                <a:rPr lang="cs-CZ" dirty="0" err="1">
                  <a:solidFill>
                    <a:srgbClr val="7AC143"/>
                  </a:solidFill>
                </a:rPr>
                <a:t>Financial</a:t>
              </a:r>
              <a:r>
                <a:rPr lang="cs-CZ" dirty="0">
                  <a:solidFill>
                    <a:srgbClr val="7AC143"/>
                  </a:solidFill>
                </a:rPr>
                <a:t> </a:t>
              </a:r>
              <a:r>
                <a:rPr lang="cs-CZ" dirty="0" err="1">
                  <a:solidFill>
                    <a:srgbClr val="7AC143"/>
                  </a:solidFill>
                </a:rPr>
                <a:t>Times</a:t>
              </a:r>
              <a:r>
                <a:rPr lang="cs-CZ" dirty="0">
                  <a:solidFill>
                    <a:srgbClr val="7AC143"/>
                  </a:solidFill>
                </a:rPr>
                <a:t>)</a:t>
              </a:r>
              <a:r>
                <a:rPr lang="en-US" dirty="0">
                  <a:solidFill>
                    <a:srgbClr val="7AC143"/>
                  </a:solidFill>
                </a:rPr>
                <a:t> </a:t>
              </a:r>
            </a:p>
          </p:txBody>
        </p:sp>
        <p:sp>
          <p:nvSpPr>
            <p:cNvPr id="19" name="TextBox 21">
              <a:extLst>
                <a:ext uri="{FF2B5EF4-FFF2-40B4-BE49-F238E27FC236}">
                  <a16:creationId xmlns:a16="http://schemas.microsoft.com/office/drawing/2014/main" id="{3EC35031-5E2C-489F-8348-16C585DDA48E}"/>
                </a:ext>
              </a:extLst>
            </p:cNvPr>
            <p:cNvSpPr txBox="1"/>
            <p:nvPr/>
          </p:nvSpPr>
          <p:spPr>
            <a:xfrm>
              <a:off x="950511" y="4017309"/>
              <a:ext cx="2855522" cy="646331"/>
            </a:xfrm>
            <a:prstGeom prst="rect">
              <a:avLst/>
            </a:prstGeom>
            <a:noFill/>
          </p:spPr>
          <p:txBody>
            <a:bodyPr wrap="square" rtlCol="0">
              <a:spAutoFit/>
            </a:bodyPr>
            <a:lstStyle/>
            <a:p>
              <a:pPr algn="ctr"/>
              <a:r>
                <a:rPr lang="en-US" dirty="0">
                  <a:solidFill>
                    <a:srgbClr val="7AC143"/>
                  </a:solidFill>
                </a:rPr>
                <a:t>3.8% of GDP for </a:t>
              </a:r>
              <a:r>
                <a:rPr lang="cs-CZ" dirty="0">
                  <a:solidFill>
                    <a:srgbClr val="7AC143"/>
                  </a:solidFill>
                </a:rPr>
                <a:t>S</a:t>
              </a:r>
              <a:r>
                <a:rPr lang="en-US" dirty="0" err="1">
                  <a:solidFill>
                    <a:srgbClr val="7AC143"/>
                  </a:solidFill>
                </a:rPr>
                <a:t>ciences</a:t>
              </a:r>
              <a:r>
                <a:rPr lang="en-US" dirty="0">
                  <a:solidFill>
                    <a:srgbClr val="7AC143"/>
                  </a:solidFill>
                </a:rPr>
                <a:t> and </a:t>
              </a:r>
              <a:r>
                <a:rPr lang="cs-CZ" dirty="0">
                  <a:solidFill>
                    <a:srgbClr val="7AC143"/>
                  </a:solidFill>
                </a:rPr>
                <a:t>R</a:t>
              </a:r>
              <a:r>
                <a:rPr lang="en-US" dirty="0" err="1">
                  <a:solidFill>
                    <a:srgbClr val="7AC143"/>
                  </a:solidFill>
                </a:rPr>
                <a:t>esearch</a:t>
              </a:r>
              <a:endParaRPr lang="en-US" dirty="0">
                <a:solidFill>
                  <a:srgbClr val="7AC143"/>
                </a:solidFill>
              </a:endParaRPr>
            </a:p>
          </p:txBody>
        </p:sp>
      </p:grpSp>
      <p:grpSp>
        <p:nvGrpSpPr>
          <p:cNvPr id="23" name="Skupina 22">
            <a:extLst>
              <a:ext uri="{FF2B5EF4-FFF2-40B4-BE49-F238E27FC236}">
                <a16:creationId xmlns:a16="http://schemas.microsoft.com/office/drawing/2014/main" id="{E1EC4605-43E0-47F5-AC9E-279461951BDA}"/>
              </a:ext>
            </a:extLst>
          </p:cNvPr>
          <p:cNvGrpSpPr/>
          <p:nvPr/>
        </p:nvGrpSpPr>
        <p:grpSpPr>
          <a:xfrm>
            <a:off x="3031554" y="1678030"/>
            <a:ext cx="8334870" cy="4151716"/>
            <a:chOff x="3031554" y="1678030"/>
            <a:chExt cx="8334870" cy="4151716"/>
          </a:xfrm>
        </p:grpSpPr>
        <p:sp>
          <p:nvSpPr>
            <p:cNvPr id="17" name="TextBox 19">
              <a:extLst>
                <a:ext uri="{FF2B5EF4-FFF2-40B4-BE49-F238E27FC236}">
                  <a16:creationId xmlns:a16="http://schemas.microsoft.com/office/drawing/2014/main" id="{AC5C992E-3DC8-4741-91F5-ADC6BDA7F906}"/>
                </a:ext>
              </a:extLst>
            </p:cNvPr>
            <p:cNvSpPr txBox="1"/>
            <p:nvPr/>
          </p:nvSpPr>
          <p:spPr>
            <a:xfrm>
              <a:off x="8238255" y="1678030"/>
              <a:ext cx="2787943" cy="646331"/>
            </a:xfrm>
            <a:prstGeom prst="rect">
              <a:avLst/>
            </a:prstGeom>
            <a:noFill/>
          </p:spPr>
          <p:txBody>
            <a:bodyPr wrap="none" rtlCol="0">
              <a:spAutoFit/>
            </a:bodyPr>
            <a:lstStyle/>
            <a:p>
              <a:pPr algn="ctr"/>
              <a:r>
                <a:rPr lang="en-US" dirty="0">
                  <a:solidFill>
                    <a:srgbClr val="7AC143"/>
                  </a:solidFill>
                </a:rPr>
                <a:t>#6 </a:t>
              </a:r>
              <a:r>
                <a:rPr lang="cs-CZ" dirty="0">
                  <a:solidFill>
                    <a:srgbClr val="7AC143"/>
                  </a:solidFill>
                </a:rPr>
                <a:t>S</a:t>
              </a:r>
              <a:r>
                <a:rPr lang="en-US" dirty="0" err="1">
                  <a:solidFill>
                    <a:srgbClr val="7AC143"/>
                  </a:solidFill>
                </a:rPr>
                <a:t>afest</a:t>
              </a:r>
              <a:r>
                <a:rPr lang="en-US" dirty="0">
                  <a:solidFill>
                    <a:srgbClr val="7AC143"/>
                  </a:solidFill>
                </a:rPr>
                <a:t> </a:t>
              </a:r>
              <a:r>
                <a:rPr lang="cs-CZ" dirty="0">
                  <a:solidFill>
                    <a:srgbClr val="7AC143"/>
                  </a:solidFill>
                </a:rPr>
                <a:t>C</a:t>
              </a:r>
              <a:r>
                <a:rPr lang="en-US" dirty="0" err="1">
                  <a:solidFill>
                    <a:srgbClr val="7AC143"/>
                  </a:solidFill>
                </a:rPr>
                <a:t>ountry</a:t>
              </a:r>
              <a:r>
                <a:rPr lang="en-US" dirty="0">
                  <a:solidFill>
                    <a:srgbClr val="7AC143"/>
                  </a:solidFill>
                </a:rPr>
                <a:t> in EU </a:t>
              </a:r>
              <a:endParaRPr lang="cs-CZ" dirty="0">
                <a:solidFill>
                  <a:srgbClr val="7AC143"/>
                </a:solidFill>
              </a:endParaRPr>
            </a:p>
            <a:p>
              <a:pPr algn="ctr"/>
              <a:r>
                <a:rPr lang="cs-CZ" dirty="0">
                  <a:solidFill>
                    <a:srgbClr val="7AC143"/>
                  </a:solidFill>
                </a:rPr>
                <a:t>(</a:t>
              </a:r>
              <a:r>
                <a:rPr lang="cs-CZ" dirty="0" err="1">
                  <a:solidFill>
                    <a:srgbClr val="7AC143"/>
                  </a:solidFill>
                </a:rPr>
                <a:t>European</a:t>
              </a:r>
              <a:r>
                <a:rPr lang="cs-CZ" dirty="0">
                  <a:solidFill>
                    <a:srgbClr val="7AC143"/>
                  </a:solidFill>
                </a:rPr>
                <a:t> </a:t>
              </a:r>
              <a:r>
                <a:rPr lang="cs-CZ" dirty="0" err="1">
                  <a:solidFill>
                    <a:srgbClr val="7AC143"/>
                  </a:solidFill>
                </a:rPr>
                <a:t>Commission</a:t>
              </a:r>
              <a:r>
                <a:rPr lang="cs-CZ" dirty="0">
                  <a:solidFill>
                    <a:srgbClr val="7AC143"/>
                  </a:solidFill>
                </a:rPr>
                <a:t>)</a:t>
              </a:r>
              <a:endParaRPr lang="en-US" dirty="0">
                <a:solidFill>
                  <a:srgbClr val="7AC143"/>
                </a:solidFill>
              </a:endParaRPr>
            </a:p>
          </p:txBody>
        </p:sp>
        <p:sp>
          <p:nvSpPr>
            <p:cNvPr id="18" name="TextBox 20">
              <a:extLst>
                <a:ext uri="{FF2B5EF4-FFF2-40B4-BE49-F238E27FC236}">
                  <a16:creationId xmlns:a16="http://schemas.microsoft.com/office/drawing/2014/main" id="{110B5D53-E713-47E2-BE07-3416A5B1F566}"/>
                </a:ext>
              </a:extLst>
            </p:cNvPr>
            <p:cNvSpPr txBox="1"/>
            <p:nvPr/>
          </p:nvSpPr>
          <p:spPr>
            <a:xfrm>
              <a:off x="3031554" y="5174982"/>
              <a:ext cx="1518364" cy="369332"/>
            </a:xfrm>
            <a:prstGeom prst="rect">
              <a:avLst/>
            </a:prstGeom>
            <a:noFill/>
          </p:spPr>
          <p:txBody>
            <a:bodyPr wrap="none" rtlCol="0">
              <a:spAutoFit/>
            </a:bodyPr>
            <a:lstStyle/>
            <a:p>
              <a:pPr algn="ctr"/>
              <a:r>
                <a:rPr lang="en-US" dirty="0">
                  <a:solidFill>
                    <a:srgbClr val="7AC143"/>
                  </a:solidFill>
                </a:rPr>
                <a:t>Mild </a:t>
              </a:r>
              <a:r>
                <a:rPr lang="cs-CZ" dirty="0">
                  <a:solidFill>
                    <a:srgbClr val="7AC143"/>
                  </a:solidFill>
                </a:rPr>
                <a:t>C</a:t>
              </a:r>
              <a:r>
                <a:rPr lang="en-US" dirty="0" err="1">
                  <a:solidFill>
                    <a:srgbClr val="7AC143"/>
                  </a:solidFill>
                </a:rPr>
                <a:t>limate</a:t>
              </a:r>
              <a:r>
                <a:rPr lang="en-US" dirty="0">
                  <a:solidFill>
                    <a:srgbClr val="7AC143"/>
                  </a:solidFill>
                </a:rPr>
                <a:t> </a:t>
              </a:r>
            </a:p>
          </p:txBody>
        </p:sp>
        <p:sp>
          <p:nvSpPr>
            <p:cNvPr id="20" name="TextBox 22">
              <a:extLst>
                <a:ext uri="{FF2B5EF4-FFF2-40B4-BE49-F238E27FC236}">
                  <a16:creationId xmlns:a16="http://schemas.microsoft.com/office/drawing/2014/main" id="{FF5559EA-EF61-4AF4-BAB8-CE400F444A32}"/>
                </a:ext>
              </a:extLst>
            </p:cNvPr>
            <p:cNvSpPr txBox="1"/>
            <p:nvPr/>
          </p:nvSpPr>
          <p:spPr>
            <a:xfrm>
              <a:off x="7662280" y="3048521"/>
              <a:ext cx="2634054" cy="646331"/>
            </a:xfrm>
            <a:prstGeom prst="rect">
              <a:avLst/>
            </a:prstGeom>
            <a:noFill/>
          </p:spPr>
          <p:txBody>
            <a:bodyPr wrap="square" rtlCol="0">
              <a:spAutoFit/>
            </a:bodyPr>
            <a:lstStyle/>
            <a:p>
              <a:pPr algn="ctr"/>
              <a:r>
                <a:rPr lang="en-US" dirty="0">
                  <a:solidFill>
                    <a:srgbClr val="7AC143"/>
                  </a:solidFill>
                </a:rPr>
                <a:t>Excellent </a:t>
              </a:r>
              <a:r>
                <a:rPr lang="cs-CZ" dirty="0">
                  <a:solidFill>
                    <a:srgbClr val="7AC143"/>
                  </a:solidFill>
                </a:rPr>
                <a:t>H</a:t>
              </a:r>
              <a:r>
                <a:rPr lang="en-US" dirty="0" err="1">
                  <a:solidFill>
                    <a:srgbClr val="7AC143"/>
                  </a:solidFill>
                </a:rPr>
                <a:t>ealth</a:t>
              </a:r>
              <a:r>
                <a:rPr lang="en-US" dirty="0">
                  <a:solidFill>
                    <a:srgbClr val="7AC143"/>
                  </a:solidFill>
                </a:rPr>
                <a:t>-</a:t>
              </a:r>
              <a:r>
                <a:rPr lang="cs-CZ" dirty="0">
                  <a:solidFill>
                    <a:srgbClr val="7AC143"/>
                  </a:solidFill>
                </a:rPr>
                <a:t>C</a:t>
              </a:r>
              <a:r>
                <a:rPr lang="en-US" dirty="0">
                  <a:solidFill>
                    <a:srgbClr val="7AC143"/>
                  </a:solidFill>
                </a:rPr>
                <a:t>are </a:t>
              </a:r>
              <a:r>
                <a:rPr lang="cs-CZ" dirty="0">
                  <a:solidFill>
                    <a:srgbClr val="7AC143"/>
                  </a:solidFill>
                </a:rPr>
                <a:t>C</a:t>
              </a:r>
              <a:r>
                <a:rPr lang="en-US" dirty="0">
                  <a:solidFill>
                    <a:srgbClr val="7AC143"/>
                  </a:solidFill>
                </a:rPr>
                <a:t>overage</a:t>
              </a:r>
            </a:p>
          </p:txBody>
        </p:sp>
        <p:sp>
          <p:nvSpPr>
            <p:cNvPr id="27" name="TextBox 20">
              <a:extLst>
                <a:ext uri="{FF2B5EF4-FFF2-40B4-BE49-F238E27FC236}">
                  <a16:creationId xmlns:a16="http://schemas.microsoft.com/office/drawing/2014/main" id="{110B5D53-E713-47E2-BE07-3416A5B1F566}"/>
                </a:ext>
              </a:extLst>
            </p:cNvPr>
            <p:cNvSpPr txBox="1"/>
            <p:nvPr/>
          </p:nvSpPr>
          <p:spPr>
            <a:xfrm>
              <a:off x="8856250" y="5183415"/>
              <a:ext cx="2510174" cy="646331"/>
            </a:xfrm>
            <a:prstGeom prst="rect">
              <a:avLst/>
            </a:prstGeom>
            <a:noFill/>
          </p:spPr>
          <p:txBody>
            <a:bodyPr wrap="none" rtlCol="0">
              <a:spAutoFit/>
            </a:bodyPr>
            <a:lstStyle/>
            <a:p>
              <a:pPr algn="ctr"/>
              <a:r>
                <a:rPr lang="de-DE" dirty="0">
                  <a:solidFill>
                    <a:srgbClr val="7AC143"/>
                  </a:solidFill>
                </a:rPr>
                <a:t>EU, Schengen, </a:t>
              </a:r>
              <a:endParaRPr lang="cs-CZ" dirty="0">
                <a:solidFill>
                  <a:srgbClr val="7AC143"/>
                </a:solidFill>
              </a:endParaRPr>
            </a:p>
            <a:p>
              <a:pPr algn="ctr"/>
              <a:r>
                <a:rPr lang="de-DE" dirty="0">
                  <a:solidFill>
                    <a:srgbClr val="7AC143"/>
                  </a:solidFill>
                </a:rPr>
                <a:t>NATO, OECD </a:t>
              </a:r>
              <a:r>
                <a:rPr lang="cs-CZ" dirty="0" err="1">
                  <a:solidFill>
                    <a:srgbClr val="7AC143"/>
                  </a:solidFill>
                </a:rPr>
                <a:t>M</a:t>
              </a:r>
              <a:r>
                <a:rPr lang="de-DE" dirty="0" err="1">
                  <a:solidFill>
                    <a:srgbClr val="7AC143"/>
                  </a:solidFill>
                </a:rPr>
                <a:t>ember</a:t>
              </a:r>
              <a:endParaRPr lang="en-US" dirty="0">
                <a:solidFill>
                  <a:srgbClr val="7AC143"/>
                </a:solidFill>
              </a:endParaRPr>
            </a:p>
          </p:txBody>
        </p:sp>
      </p:grpSp>
      <p:sp>
        <p:nvSpPr>
          <p:cNvPr id="14" name="Zástupný symbol pro číslo snímku 13">
            <a:extLst>
              <a:ext uri="{FF2B5EF4-FFF2-40B4-BE49-F238E27FC236}">
                <a16:creationId xmlns:a16="http://schemas.microsoft.com/office/drawing/2014/main" id="{37CBD302-FD92-475D-ABED-781BAAA301DB}"/>
              </a:ext>
            </a:extLst>
          </p:cNvPr>
          <p:cNvSpPr>
            <a:spLocks noGrp="1"/>
          </p:cNvSpPr>
          <p:nvPr>
            <p:ph type="sldNum" sz="quarter" idx="12"/>
          </p:nvPr>
        </p:nvSpPr>
        <p:spPr/>
        <p:txBody>
          <a:bodyPr/>
          <a:lstStyle/>
          <a:p>
            <a:fld id="{AFE3D702-57F1-4CB0-B451-B14F76DC0414}" type="slidenum">
              <a:rPr lang="en-US" smtClean="0"/>
              <a:t>25</a:t>
            </a:fld>
            <a:endParaRPr lang="en-US"/>
          </a:p>
        </p:txBody>
      </p:sp>
      <p:sp>
        <p:nvSpPr>
          <p:cNvPr id="21" name="Obdélník 20"/>
          <p:cNvSpPr/>
          <p:nvPr/>
        </p:nvSpPr>
        <p:spPr>
          <a:xfrm>
            <a:off x="950511" y="1551687"/>
            <a:ext cx="5117748" cy="646331"/>
          </a:xfrm>
          <a:prstGeom prst="rect">
            <a:avLst/>
          </a:prstGeom>
        </p:spPr>
        <p:txBody>
          <a:bodyPr wrap="none">
            <a:spAutoFit/>
          </a:bodyPr>
          <a:lstStyle/>
          <a:p>
            <a:pPr algn="ctr"/>
            <a:r>
              <a:rPr lang="en-US" dirty="0">
                <a:solidFill>
                  <a:srgbClr val="7AC143"/>
                </a:solidFill>
              </a:rPr>
              <a:t>#</a:t>
            </a:r>
            <a:r>
              <a:rPr lang="cs-CZ" dirty="0">
                <a:solidFill>
                  <a:srgbClr val="7AC143"/>
                </a:solidFill>
              </a:rPr>
              <a:t>4</a:t>
            </a:r>
            <a:r>
              <a:rPr lang="en-US" dirty="0">
                <a:solidFill>
                  <a:srgbClr val="7AC143"/>
                </a:solidFill>
              </a:rPr>
              <a:t> </a:t>
            </a:r>
            <a:r>
              <a:rPr lang="cs-CZ" dirty="0">
                <a:solidFill>
                  <a:srgbClr val="7AC143"/>
                </a:solidFill>
              </a:rPr>
              <a:t>Most </a:t>
            </a:r>
            <a:r>
              <a:rPr lang="cs-CZ" dirty="0" err="1">
                <a:solidFill>
                  <a:srgbClr val="7AC143"/>
                </a:solidFill>
              </a:rPr>
              <a:t>Popular</a:t>
            </a:r>
            <a:r>
              <a:rPr lang="cs-CZ" dirty="0">
                <a:solidFill>
                  <a:srgbClr val="7AC143"/>
                </a:solidFill>
              </a:rPr>
              <a:t> City in </a:t>
            </a:r>
            <a:r>
              <a:rPr lang="cs-CZ" dirty="0" err="1">
                <a:solidFill>
                  <a:srgbClr val="7AC143"/>
                </a:solidFill>
              </a:rPr>
              <a:t>the</a:t>
            </a:r>
            <a:r>
              <a:rPr lang="cs-CZ" dirty="0">
                <a:solidFill>
                  <a:srgbClr val="7AC143"/>
                </a:solidFill>
              </a:rPr>
              <a:t> </a:t>
            </a:r>
            <a:r>
              <a:rPr lang="cs-CZ" dirty="0" err="1">
                <a:solidFill>
                  <a:srgbClr val="7AC143"/>
                </a:solidFill>
              </a:rPr>
              <a:t>World</a:t>
            </a:r>
            <a:r>
              <a:rPr lang="cs-CZ" dirty="0">
                <a:solidFill>
                  <a:srgbClr val="7AC143"/>
                </a:solidFill>
              </a:rPr>
              <a:t> </a:t>
            </a:r>
            <a:r>
              <a:rPr lang="cs-CZ" dirty="0" err="1">
                <a:solidFill>
                  <a:srgbClr val="7AC143"/>
                </a:solidFill>
              </a:rPr>
              <a:t>for</a:t>
            </a:r>
            <a:r>
              <a:rPr lang="cs-CZ" dirty="0">
                <a:solidFill>
                  <a:srgbClr val="7AC143"/>
                </a:solidFill>
              </a:rPr>
              <a:t> </a:t>
            </a:r>
            <a:r>
              <a:rPr lang="cs-CZ" dirty="0" err="1">
                <a:solidFill>
                  <a:srgbClr val="7AC143"/>
                </a:solidFill>
              </a:rPr>
              <a:t>Students</a:t>
            </a:r>
            <a:r>
              <a:rPr lang="cs-CZ" dirty="0">
                <a:solidFill>
                  <a:srgbClr val="7AC143"/>
                </a:solidFill>
              </a:rPr>
              <a:t> </a:t>
            </a:r>
          </a:p>
          <a:p>
            <a:pPr algn="ctr"/>
            <a:r>
              <a:rPr lang="cs-CZ" dirty="0">
                <a:solidFill>
                  <a:srgbClr val="7AC143"/>
                </a:solidFill>
              </a:rPr>
              <a:t>(topuniversities.com)</a:t>
            </a:r>
            <a:endParaRPr lang="en-US" dirty="0">
              <a:solidFill>
                <a:srgbClr val="7AC143"/>
              </a:solidFill>
            </a:endParaRPr>
          </a:p>
        </p:txBody>
      </p:sp>
    </p:spTree>
    <p:extLst>
      <p:ext uri="{BB962C8B-B14F-4D97-AF65-F5344CB8AC3E}">
        <p14:creationId xmlns:p14="http://schemas.microsoft.com/office/powerpoint/2010/main" val="192221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97BBB0-100E-49F0-AAB6-ED6C101A33C8}"/>
              </a:ext>
            </a:extLst>
          </p:cNvPr>
          <p:cNvSpPr>
            <a:spLocks noGrp="1"/>
          </p:cNvSpPr>
          <p:nvPr>
            <p:ph type="title"/>
          </p:nvPr>
        </p:nvSpPr>
        <p:spPr/>
        <p:txBody>
          <a:bodyPr>
            <a:noAutofit/>
          </a:bodyPr>
          <a:lstStyle/>
          <a:p>
            <a:r>
              <a:rPr lang="cs-CZ" sz="3600" dirty="0" err="1"/>
              <a:t>Improving</a:t>
            </a:r>
            <a:r>
              <a:rPr lang="cs-CZ" sz="3600" dirty="0"/>
              <a:t> </a:t>
            </a:r>
            <a:r>
              <a:rPr lang="cs-CZ" sz="3600" b="1" dirty="0"/>
              <a:t>Q</a:t>
            </a:r>
            <a:r>
              <a:rPr lang="en-US" sz="3600" b="1" dirty="0" err="1"/>
              <a:t>uality</a:t>
            </a:r>
            <a:r>
              <a:rPr lang="en-US" sz="3600" b="1" dirty="0"/>
              <a:t> of </a:t>
            </a:r>
            <a:r>
              <a:rPr lang="cs-CZ" sz="3600" b="1" dirty="0"/>
              <a:t>L</a:t>
            </a:r>
            <a:r>
              <a:rPr lang="en-US" sz="3600" b="1" dirty="0" err="1"/>
              <a:t>ife</a:t>
            </a:r>
            <a:r>
              <a:rPr lang="en-US" sz="3600" b="1" dirty="0"/>
              <a:t> and </a:t>
            </a:r>
            <a:r>
              <a:rPr lang="cs-CZ" sz="3600" b="1" dirty="0"/>
              <a:t>H</a:t>
            </a:r>
            <a:r>
              <a:rPr lang="en-US" sz="3600" b="1" dirty="0" err="1"/>
              <a:t>uman</a:t>
            </a:r>
            <a:r>
              <a:rPr lang="en-US" sz="3600" b="1" dirty="0"/>
              <a:t> </a:t>
            </a:r>
            <a:r>
              <a:rPr lang="cs-CZ" b="1" dirty="0"/>
              <a:t>H</a:t>
            </a:r>
            <a:r>
              <a:rPr lang="en-US" sz="3600" b="1" dirty="0" err="1"/>
              <a:t>ealth</a:t>
            </a:r>
            <a:r>
              <a:rPr lang="cs-CZ" sz="3600" b="1" dirty="0"/>
              <a:t> </a:t>
            </a:r>
            <a:br>
              <a:rPr lang="cs-CZ" sz="3600" dirty="0"/>
            </a:br>
            <a:r>
              <a:rPr lang="cs-CZ" dirty="0"/>
              <a:t>T</a:t>
            </a:r>
            <a:r>
              <a:rPr lang="en-US" sz="3600" dirty="0" err="1"/>
              <a:t>hrough</a:t>
            </a:r>
            <a:r>
              <a:rPr lang="en-US" sz="3600" dirty="0"/>
              <a:t> </a:t>
            </a:r>
            <a:r>
              <a:rPr lang="cs-CZ" sz="3600" dirty="0"/>
              <a:t>S</a:t>
            </a:r>
            <a:r>
              <a:rPr lang="en-US" sz="3600" dirty="0" err="1"/>
              <a:t>cientific</a:t>
            </a:r>
            <a:r>
              <a:rPr lang="en-US" sz="3600" dirty="0"/>
              <a:t> </a:t>
            </a:r>
            <a:r>
              <a:rPr lang="cs-CZ" dirty="0"/>
              <a:t>R</a:t>
            </a:r>
            <a:r>
              <a:rPr lang="en-US" sz="3600" dirty="0" err="1"/>
              <a:t>esearch</a:t>
            </a:r>
            <a:endParaRPr lang="en-US" sz="3600" dirty="0"/>
          </a:p>
        </p:txBody>
      </p:sp>
      <p:sp>
        <p:nvSpPr>
          <p:cNvPr id="4" name="Zástupný symbol pro zápatí 3">
            <a:extLst>
              <a:ext uri="{FF2B5EF4-FFF2-40B4-BE49-F238E27FC236}">
                <a16:creationId xmlns:a16="http://schemas.microsoft.com/office/drawing/2014/main" id="{00CA930F-DB5D-48D5-B022-6679660A9F7D}"/>
              </a:ext>
            </a:extLst>
          </p:cNvPr>
          <p:cNvSpPr>
            <a:spLocks noGrp="1"/>
          </p:cNvSpPr>
          <p:nvPr>
            <p:ph type="ftr" sz="quarter" idx="11"/>
          </p:nvPr>
        </p:nvSpPr>
        <p:spPr/>
        <p:txBody>
          <a:bodyPr/>
          <a:lstStyle/>
          <a:p>
            <a:r>
              <a:rPr lang="en-US"/>
              <a:t>CEITEC at Masaryk University</a:t>
            </a:r>
          </a:p>
        </p:txBody>
      </p:sp>
      <p:sp>
        <p:nvSpPr>
          <p:cNvPr id="5" name="Zástupný symbol pro číslo snímku 4">
            <a:extLst>
              <a:ext uri="{FF2B5EF4-FFF2-40B4-BE49-F238E27FC236}">
                <a16:creationId xmlns:a16="http://schemas.microsoft.com/office/drawing/2014/main" id="{20AC6B70-7AC8-4B48-95AB-9DBDB1E29E3F}"/>
              </a:ext>
            </a:extLst>
          </p:cNvPr>
          <p:cNvSpPr>
            <a:spLocks noGrp="1"/>
          </p:cNvSpPr>
          <p:nvPr>
            <p:ph type="sldNum" sz="quarter" idx="12"/>
          </p:nvPr>
        </p:nvSpPr>
        <p:spPr/>
        <p:txBody>
          <a:bodyPr/>
          <a:lstStyle/>
          <a:p>
            <a:fld id="{AFE3D702-57F1-4CB0-B451-B14F76DC0414}" type="slidenum">
              <a:rPr lang="en-US" smtClean="0"/>
              <a:t>26</a:t>
            </a:fld>
            <a:endParaRPr lang="en-US"/>
          </a:p>
        </p:txBody>
      </p:sp>
      <p:grpSp>
        <p:nvGrpSpPr>
          <p:cNvPr id="13" name="Skupina 12">
            <a:extLst>
              <a:ext uri="{FF2B5EF4-FFF2-40B4-BE49-F238E27FC236}">
                <a16:creationId xmlns:a16="http://schemas.microsoft.com/office/drawing/2014/main" id="{10E3ADE2-E707-46D0-92DA-7191C67C8ECE}"/>
              </a:ext>
            </a:extLst>
          </p:cNvPr>
          <p:cNvGrpSpPr/>
          <p:nvPr/>
        </p:nvGrpSpPr>
        <p:grpSpPr>
          <a:xfrm>
            <a:off x="981159" y="1347153"/>
            <a:ext cx="4896744" cy="2733040"/>
            <a:chOff x="981159" y="1347153"/>
            <a:chExt cx="4896744" cy="2733040"/>
          </a:xfrm>
        </p:grpSpPr>
        <p:pic>
          <p:nvPicPr>
            <p:cNvPr id="7" name="Obrázek 6">
              <a:extLst>
                <a:ext uri="{FF2B5EF4-FFF2-40B4-BE49-F238E27FC236}">
                  <a16:creationId xmlns:a16="http://schemas.microsoft.com/office/drawing/2014/main" id="{9DE17BB3-81B0-4CEB-9F82-E2BD7D8732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1159" y="1347153"/>
              <a:ext cx="3138001" cy="2733040"/>
            </a:xfrm>
            <a:prstGeom prst="hexagon">
              <a:avLst>
                <a:gd name="adj" fmla="val 28717"/>
                <a:gd name="vf" fmla="val 115470"/>
              </a:avLst>
            </a:prstGeom>
          </p:spPr>
        </p:pic>
        <p:sp>
          <p:nvSpPr>
            <p:cNvPr id="8" name="Content Placeholder 2">
              <a:extLst>
                <a:ext uri="{FF2B5EF4-FFF2-40B4-BE49-F238E27FC236}">
                  <a16:creationId xmlns:a16="http://schemas.microsoft.com/office/drawing/2014/main" id="{FDC86C03-1A8C-49C8-9B82-312B45F9A710}"/>
                </a:ext>
              </a:extLst>
            </p:cNvPr>
            <p:cNvSpPr txBox="1">
              <a:spLocks/>
            </p:cNvSpPr>
            <p:nvPr/>
          </p:nvSpPr>
          <p:spPr>
            <a:xfrm>
              <a:off x="3775503" y="1615818"/>
              <a:ext cx="2102400" cy="80516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Clr>
                  <a:srgbClr val="21A9C0"/>
                </a:buClr>
                <a:buFont typeface="Arial" panose="020B0604020202020204" pitchFamily="34" charset="0"/>
                <a:buChar char="•"/>
                <a:defRPr sz="2400" kern="1200">
                  <a:solidFill>
                    <a:srgbClr val="39464A"/>
                  </a:solidFill>
                  <a:latin typeface="+mn-lt"/>
                  <a:ea typeface="+mn-ea"/>
                  <a:cs typeface="+mn-cs"/>
                </a:defRPr>
              </a:lvl1pPr>
              <a:lvl2pPr marL="685800" indent="-228600" algn="l" defTabSz="914400" rtl="0" eaLnBrk="1" latinLnBrk="0" hangingPunct="1">
                <a:lnSpc>
                  <a:spcPct val="90000"/>
                </a:lnSpc>
                <a:spcBef>
                  <a:spcPts val="500"/>
                </a:spcBef>
                <a:buClr>
                  <a:srgbClr val="21A9C0"/>
                </a:buClr>
                <a:buFont typeface="Arial" panose="020B0604020202020204" pitchFamily="34" charset="0"/>
                <a:buChar char="•"/>
                <a:defRPr sz="2000" kern="1200">
                  <a:solidFill>
                    <a:srgbClr val="39464A"/>
                  </a:solidFill>
                  <a:latin typeface="+mn-lt"/>
                  <a:ea typeface="+mn-ea"/>
                  <a:cs typeface="+mn-cs"/>
                </a:defRPr>
              </a:lvl2pPr>
              <a:lvl3pPr marL="1143000" indent="-228600" algn="l" defTabSz="914400" rtl="0" eaLnBrk="1" latinLnBrk="0" hangingPunct="1">
                <a:lnSpc>
                  <a:spcPct val="90000"/>
                </a:lnSpc>
                <a:spcBef>
                  <a:spcPts val="500"/>
                </a:spcBef>
                <a:buClr>
                  <a:srgbClr val="21A9C0"/>
                </a:buClr>
                <a:buFont typeface="Arial" panose="020B0604020202020204" pitchFamily="34" charset="0"/>
                <a:buChar char="•"/>
                <a:defRPr sz="1800" kern="1200">
                  <a:solidFill>
                    <a:srgbClr val="39464A"/>
                  </a:solidFill>
                  <a:latin typeface="+mn-lt"/>
                  <a:ea typeface="+mn-ea"/>
                  <a:cs typeface="+mn-cs"/>
                </a:defRPr>
              </a:lvl3pPr>
              <a:lvl4pPr marL="1600200" indent="-228600" algn="l" defTabSz="914400" rtl="0" eaLnBrk="1" latinLnBrk="0" hangingPunct="1">
                <a:lnSpc>
                  <a:spcPct val="90000"/>
                </a:lnSpc>
                <a:spcBef>
                  <a:spcPts val="500"/>
                </a:spcBef>
                <a:buClr>
                  <a:srgbClr val="21A9C0"/>
                </a:buClr>
                <a:buFont typeface="Arial" panose="020B0604020202020204" pitchFamily="34" charset="0"/>
                <a:buChar char="•"/>
                <a:defRPr sz="1600" kern="1200">
                  <a:solidFill>
                    <a:srgbClr val="39464A"/>
                  </a:solidFill>
                  <a:latin typeface="+mn-lt"/>
                  <a:ea typeface="+mn-ea"/>
                  <a:cs typeface="+mn-cs"/>
                </a:defRPr>
              </a:lvl4pPr>
              <a:lvl5pPr marL="2057400" indent="-228600" algn="l" defTabSz="914400" rtl="0" eaLnBrk="1" latinLnBrk="0" hangingPunct="1">
                <a:lnSpc>
                  <a:spcPct val="90000"/>
                </a:lnSpc>
                <a:spcBef>
                  <a:spcPts val="500"/>
                </a:spcBef>
                <a:buClr>
                  <a:srgbClr val="21A9C0"/>
                </a:buClr>
                <a:buFont typeface="Arial" panose="020B0604020202020204" pitchFamily="34" charset="0"/>
                <a:buChar char="•"/>
                <a:defRPr sz="1600" kern="1200">
                  <a:solidFill>
                    <a:srgbClr val="3946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cs-CZ" dirty="0"/>
                <a:t>L</a:t>
              </a:r>
              <a:r>
                <a:rPr lang="en-US" dirty="0" err="1"/>
                <a:t>egacy</a:t>
              </a:r>
              <a:r>
                <a:rPr lang="en-US" dirty="0"/>
                <a:t> of </a:t>
              </a:r>
              <a:r>
                <a:rPr lang="cs-CZ" dirty="0"/>
                <a:t>G</a:t>
              </a:r>
              <a:r>
                <a:rPr lang="en-US" dirty="0" err="1"/>
                <a:t>reat</a:t>
              </a:r>
              <a:r>
                <a:rPr lang="en-US" dirty="0"/>
                <a:t> </a:t>
              </a:r>
              <a:r>
                <a:rPr lang="cs-CZ" dirty="0"/>
                <a:t>S</a:t>
              </a:r>
              <a:r>
                <a:rPr lang="en-US" dirty="0" err="1"/>
                <a:t>cience</a:t>
              </a:r>
              <a:endParaRPr lang="en-US" dirty="0"/>
            </a:p>
          </p:txBody>
        </p:sp>
      </p:grpSp>
      <p:grpSp>
        <p:nvGrpSpPr>
          <p:cNvPr id="15" name="Skupina 14">
            <a:extLst>
              <a:ext uri="{FF2B5EF4-FFF2-40B4-BE49-F238E27FC236}">
                <a16:creationId xmlns:a16="http://schemas.microsoft.com/office/drawing/2014/main" id="{73D8C8D5-64CE-408F-A51B-B26BD84F9D29}"/>
              </a:ext>
            </a:extLst>
          </p:cNvPr>
          <p:cNvGrpSpPr/>
          <p:nvPr/>
        </p:nvGrpSpPr>
        <p:grpSpPr>
          <a:xfrm>
            <a:off x="2168238" y="3323495"/>
            <a:ext cx="5377099" cy="3093798"/>
            <a:chOff x="1301429" y="2533294"/>
            <a:chExt cx="5377099" cy="3093798"/>
          </a:xfrm>
        </p:grpSpPr>
        <p:sp>
          <p:nvSpPr>
            <p:cNvPr id="10" name="Šestiúhelník 9">
              <a:extLst>
                <a:ext uri="{FF2B5EF4-FFF2-40B4-BE49-F238E27FC236}">
                  <a16:creationId xmlns:a16="http://schemas.microsoft.com/office/drawing/2014/main" id="{706F4E11-CA22-4416-9488-0835AE3B371E}"/>
                </a:ext>
              </a:extLst>
            </p:cNvPr>
            <p:cNvSpPr/>
            <p:nvPr/>
          </p:nvSpPr>
          <p:spPr>
            <a:xfrm>
              <a:off x="3326913" y="2714544"/>
              <a:ext cx="3148161" cy="2733040"/>
            </a:xfrm>
            <a:prstGeom prst="hexagon">
              <a:avLst>
                <a:gd name="adj" fmla="val 28717"/>
                <a:gd name="vf" fmla="val 1154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Obrázek 11">
              <a:extLst>
                <a:ext uri="{FF2B5EF4-FFF2-40B4-BE49-F238E27FC236}">
                  <a16:creationId xmlns:a16="http://schemas.microsoft.com/office/drawing/2014/main" id="{59005E38-6F70-4715-BAE5-4DDF5DCB89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6913" y="2533294"/>
              <a:ext cx="3351615" cy="3093798"/>
            </a:xfrm>
            <a:prstGeom prst="rect">
              <a:avLst/>
            </a:prstGeom>
          </p:spPr>
        </p:pic>
        <p:sp>
          <p:nvSpPr>
            <p:cNvPr id="14" name="Content Placeholder 2">
              <a:extLst>
                <a:ext uri="{FF2B5EF4-FFF2-40B4-BE49-F238E27FC236}">
                  <a16:creationId xmlns:a16="http://schemas.microsoft.com/office/drawing/2014/main" id="{9D644A6A-9E64-4D28-8245-12FAB539D0F0}"/>
                </a:ext>
              </a:extLst>
            </p:cNvPr>
            <p:cNvSpPr txBox="1">
              <a:spLocks/>
            </p:cNvSpPr>
            <p:nvPr/>
          </p:nvSpPr>
          <p:spPr>
            <a:xfrm>
              <a:off x="1301429" y="4373754"/>
              <a:ext cx="2331361" cy="882419"/>
            </a:xfrm>
            <a:prstGeom prst="rect">
              <a:avLst/>
            </a:prstGeom>
          </p:spPr>
          <p:txBody>
            <a:bodyPr vert="horz" lIns="0" tIns="0" rIns="0" bIns="0" rtlCol="0" anchor="ctr">
              <a:normAutofit/>
            </a:bodyPr>
            <a:lstStyle>
              <a:lvl1pPr marL="228600" indent="-228600" algn="l" defTabSz="914400" rtl="0" eaLnBrk="1" latinLnBrk="0" hangingPunct="1">
                <a:lnSpc>
                  <a:spcPct val="90000"/>
                </a:lnSpc>
                <a:spcBef>
                  <a:spcPts val="1000"/>
                </a:spcBef>
                <a:buClr>
                  <a:srgbClr val="21A9C0"/>
                </a:buClr>
                <a:buFont typeface="Arial" panose="020B0604020202020204" pitchFamily="34" charset="0"/>
                <a:buChar char="•"/>
                <a:defRPr sz="2400" kern="1200">
                  <a:solidFill>
                    <a:srgbClr val="39464A"/>
                  </a:solidFill>
                  <a:latin typeface="+mn-lt"/>
                  <a:ea typeface="+mn-ea"/>
                  <a:cs typeface="+mn-cs"/>
                </a:defRPr>
              </a:lvl1pPr>
              <a:lvl2pPr marL="685800" indent="-228600" algn="l" defTabSz="914400" rtl="0" eaLnBrk="1" latinLnBrk="0" hangingPunct="1">
                <a:lnSpc>
                  <a:spcPct val="90000"/>
                </a:lnSpc>
                <a:spcBef>
                  <a:spcPts val="500"/>
                </a:spcBef>
                <a:buClr>
                  <a:srgbClr val="21A9C0"/>
                </a:buClr>
                <a:buFont typeface="Arial" panose="020B0604020202020204" pitchFamily="34" charset="0"/>
                <a:buChar char="•"/>
                <a:defRPr sz="2000" kern="1200">
                  <a:solidFill>
                    <a:srgbClr val="39464A"/>
                  </a:solidFill>
                  <a:latin typeface="+mn-lt"/>
                  <a:ea typeface="+mn-ea"/>
                  <a:cs typeface="+mn-cs"/>
                </a:defRPr>
              </a:lvl2pPr>
              <a:lvl3pPr marL="1143000" indent="-228600" algn="l" defTabSz="914400" rtl="0" eaLnBrk="1" latinLnBrk="0" hangingPunct="1">
                <a:lnSpc>
                  <a:spcPct val="90000"/>
                </a:lnSpc>
                <a:spcBef>
                  <a:spcPts val="500"/>
                </a:spcBef>
                <a:buClr>
                  <a:srgbClr val="21A9C0"/>
                </a:buClr>
                <a:buFont typeface="Arial" panose="020B0604020202020204" pitchFamily="34" charset="0"/>
                <a:buChar char="•"/>
                <a:defRPr sz="1800" kern="1200">
                  <a:solidFill>
                    <a:srgbClr val="39464A"/>
                  </a:solidFill>
                  <a:latin typeface="+mn-lt"/>
                  <a:ea typeface="+mn-ea"/>
                  <a:cs typeface="+mn-cs"/>
                </a:defRPr>
              </a:lvl3pPr>
              <a:lvl4pPr marL="1600200" indent="-228600" algn="l" defTabSz="914400" rtl="0" eaLnBrk="1" latinLnBrk="0" hangingPunct="1">
                <a:lnSpc>
                  <a:spcPct val="90000"/>
                </a:lnSpc>
                <a:spcBef>
                  <a:spcPts val="500"/>
                </a:spcBef>
                <a:buClr>
                  <a:srgbClr val="21A9C0"/>
                </a:buClr>
                <a:buFont typeface="Arial" panose="020B0604020202020204" pitchFamily="34" charset="0"/>
                <a:buChar char="•"/>
                <a:defRPr sz="1600" kern="1200">
                  <a:solidFill>
                    <a:srgbClr val="39464A"/>
                  </a:solidFill>
                  <a:latin typeface="+mn-lt"/>
                  <a:ea typeface="+mn-ea"/>
                  <a:cs typeface="+mn-cs"/>
                </a:defRPr>
              </a:lvl4pPr>
              <a:lvl5pPr marL="2057400" indent="-228600" algn="l" defTabSz="914400" rtl="0" eaLnBrk="1" latinLnBrk="0" hangingPunct="1">
                <a:lnSpc>
                  <a:spcPct val="90000"/>
                </a:lnSpc>
                <a:spcBef>
                  <a:spcPts val="500"/>
                </a:spcBef>
                <a:buClr>
                  <a:srgbClr val="21A9C0"/>
                </a:buClr>
                <a:buFont typeface="Arial" panose="020B0604020202020204" pitchFamily="34" charset="0"/>
                <a:buChar char="•"/>
                <a:defRPr sz="1600" kern="1200">
                  <a:solidFill>
                    <a:srgbClr val="3946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t>Excellent </a:t>
              </a:r>
              <a:r>
                <a:rPr lang="cs-CZ" dirty="0"/>
                <a:t>S</a:t>
              </a:r>
              <a:r>
                <a:rPr lang="en-US" dirty="0" err="1"/>
                <a:t>cientific</a:t>
              </a:r>
              <a:r>
                <a:rPr lang="en-US" dirty="0"/>
                <a:t> </a:t>
              </a:r>
              <a:r>
                <a:rPr lang="cs-CZ" dirty="0"/>
                <a:t>R</a:t>
              </a:r>
              <a:r>
                <a:rPr lang="en-US" dirty="0" err="1"/>
                <a:t>esults</a:t>
              </a:r>
              <a:endParaRPr lang="en-US" dirty="0"/>
            </a:p>
          </p:txBody>
        </p:sp>
      </p:grpSp>
      <p:grpSp>
        <p:nvGrpSpPr>
          <p:cNvPr id="21" name="Skupina 20">
            <a:extLst>
              <a:ext uri="{FF2B5EF4-FFF2-40B4-BE49-F238E27FC236}">
                <a16:creationId xmlns:a16="http://schemas.microsoft.com/office/drawing/2014/main" id="{779C5F0F-CB24-46C2-81C1-EC6E1482392C}"/>
              </a:ext>
            </a:extLst>
          </p:cNvPr>
          <p:cNvGrpSpPr/>
          <p:nvPr/>
        </p:nvGrpSpPr>
        <p:grpSpPr>
          <a:xfrm>
            <a:off x="6740264" y="1095387"/>
            <a:ext cx="4733861" cy="3250645"/>
            <a:chOff x="6740264" y="1095387"/>
            <a:chExt cx="4733861" cy="3250645"/>
          </a:xfrm>
        </p:grpSpPr>
        <p:sp>
          <p:nvSpPr>
            <p:cNvPr id="9" name="Content Placeholder 2">
              <a:extLst>
                <a:ext uri="{FF2B5EF4-FFF2-40B4-BE49-F238E27FC236}">
                  <a16:creationId xmlns:a16="http://schemas.microsoft.com/office/drawing/2014/main" id="{127A75AF-B855-47E9-9D74-2F36650283D7}"/>
                </a:ext>
              </a:extLst>
            </p:cNvPr>
            <p:cNvSpPr txBox="1">
              <a:spLocks/>
            </p:cNvSpPr>
            <p:nvPr/>
          </p:nvSpPr>
          <p:spPr>
            <a:xfrm>
              <a:off x="10005340" y="3323495"/>
              <a:ext cx="1468785" cy="858323"/>
            </a:xfrm>
            <a:prstGeom prst="rect">
              <a:avLst/>
            </a:prstGeom>
          </p:spPr>
          <p:txBody>
            <a:bodyPr vert="horz" lIns="0" tIns="0" rIns="0" bIns="0" rtlCol="0" anchor="ctr">
              <a:normAutofit/>
            </a:bodyPr>
            <a:lstStyle>
              <a:lvl1pPr marL="228600" indent="-228600" algn="l" defTabSz="914400" rtl="0" eaLnBrk="1" latinLnBrk="0" hangingPunct="1">
                <a:lnSpc>
                  <a:spcPct val="90000"/>
                </a:lnSpc>
                <a:spcBef>
                  <a:spcPts val="1000"/>
                </a:spcBef>
                <a:buClr>
                  <a:srgbClr val="21A9C0"/>
                </a:buClr>
                <a:buFont typeface="Arial" panose="020B0604020202020204" pitchFamily="34" charset="0"/>
                <a:buChar char="•"/>
                <a:defRPr sz="2400" kern="1200">
                  <a:solidFill>
                    <a:srgbClr val="39464A"/>
                  </a:solidFill>
                  <a:latin typeface="+mn-lt"/>
                  <a:ea typeface="+mn-ea"/>
                  <a:cs typeface="+mn-cs"/>
                </a:defRPr>
              </a:lvl1pPr>
              <a:lvl2pPr marL="685800" indent="-228600" algn="l" defTabSz="914400" rtl="0" eaLnBrk="1" latinLnBrk="0" hangingPunct="1">
                <a:lnSpc>
                  <a:spcPct val="90000"/>
                </a:lnSpc>
                <a:spcBef>
                  <a:spcPts val="500"/>
                </a:spcBef>
                <a:buClr>
                  <a:srgbClr val="21A9C0"/>
                </a:buClr>
                <a:buFont typeface="Arial" panose="020B0604020202020204" pitchFamily="34" charset="0"/>
                <a:buChar char="•"/>
                <a:defRPr sz="2000" kern="1200">
                  <a:solidFill>
                    <a:srgbClr val="39464A"/>
                  </a:solidFill>
                  <a:latin typeface="+mn-lt"/>
                  <a:ea typeface="+mn-ea"/>
                  <a:cs typeface="+mn-cs"/>
                </a:defRPr>
              </a:lvl2pPr>
              <a:lvl3pPr marL="1143000" indent="-228600" algn="l" defTabSz="914400" rtl="0" eaLnBrk="1" latinLnBrk="0" hangingPunct="1">
                <a:lnSpc>
                  <a:spcPct val="90000"/>
                </a:lnSpc>
                <a:spcBef>
                  <a:spcPts val="500"/>
                </a:spcBef>
                <a:buClr>
                  <a:srgbClr val="21A9C0"/>
                </a:buClr>
                <a:buFont typeface="Arial" panose="020B0604020202020204" pitchFamily="34" charset="0"/>
                <a:buChar char="•"/>
                <a:defRPr sz="1800" kern="1200">
                  <a:solidFill>
                    <a:srgbClr val="39464A"/>
                  </a:solidFill>
                  <a:latin typeface="+mn-lt"/>
                  <a:ea typeface="+mn-ea"/>
                  <a:cs typeface="+mn-cs"/>
                </a:defRPr>
              </a:lvl3pPr>
              <a:lvl4pPr marL="1600200" indent="-228600" algn="l" defTabSz="914400" rtl="0" eaLnBrk="1" latinLnBrk="0" hangingPunct="1">
                <a:lnSpc>
                  <a:spcPct val="90000"/>
                </a:lnSpc>
                <a:spcBef>
                  <a:spcPts val="500"/>
                </a:spcBef>
                <a:buClr>
                  <a:srgbClr val="21A9C0"/>
                </a:buClr>
                <a:buFont typeface="Arial" panose="020B0604020202020204" pitchFamily="34" charset="0"/>
                <a:buChar char="•"/>
                <a:defRPr sz="1600" kern="1200">
                  <a:solidFill>
                    <a:srgbClr val="39464A"/>
                  </a:solidFill>
                  <a:latin typeface="+mn-lt"/>
                  <a:ea typeface="+mn-ea"/>
                  <a:cs typeface="+mn-cs"/>
                </a:defRPr>
              </a:lvl4pPr>
              <a:lvl5pPr marL="2057400" indent="-228600" algn="l" defTabSz="914400" rtl="0" eaLnBrk="1" latinLnBrk="0" hangingPunct="1">
                <a:lnSpc>
                  <a:spcPct val="90000"/>
                </a:lnSpc>
                <a:spcBef>
                  <a:spcPts val="500"/>
                </a:spcBef>
                <a:buClr>
                  <a:srgbClr val="21A9C0"/>
                </a:buClr>
                <a:buFont typeface="Arial" panose="020B0604020202020204" pitchFamily="34" charset="0"/>
                <a:buChar char="•"/>
                <a:defRPr sz="1600" kern="1200">
                  <a:solidFill>
                    <a:srgbClr val="3946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dirty="0"/>
                <a:t>Worthy </a:t>
              </a:r>
              <a:r>
                <a:rPr lang="cs-CZ" dirty="0"/>
                <a:t>P</a:t>
              </a:r>
              <a:r>
                <a:rPr lang="en-US" dirty="0" err="1"/>
                <a:t>artner</a:t>
              </a:r>
              <a:endParaRPr lang="cs-CZ" dirty="0"/>
            </a:p>
          </p:txBody>
        </p:sp>
        <p:pic>
          <p:nvPicPr>
            <p:cNvPr id="17" name="Obrázek 16">
              <a:extLst>
                <a:ext uri="{FF2B5EF4-FFF2-40B4-BE49-F238E27FC236}">
                  <a16:creationId xmlns:a16="http://schemas.microsoft.com/office/drawing/2014/main" id="{8371DDFC-A4AF-4AAE-8867-D1A1859D68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87757" y="1357313"/>
              <a:ext cx="3141156" cy="2714544"/>
            </a:xfrm>
            <a:prstGeom prst="hexagon">
              <a:avLst>
                <a:gd name="adj" fmla="val 28743"/>
                <a:gd name="vf" fmla="val 115470"/>
              </a:avLst>
            </a:prstGeom>
          </p:spPr>
        </p:pic>
        <p:grpSp>
          <p:nvGrpSpPr>
            <p:cNvPr id="20" name="Skupina 19">
              <a:extLst>
                <a:ext uri="{FF2B5EF4-FFF2-40B4-BE49-F238E27FC236}">
                  <a16:creationId xmlns:a16="http://schemas.microsoft.com/office/drawing/2014/main" id="{079A5F9C-689D-4F26-826B-423E82CE4468}"/>
                </a:ext>
              </a:extLst>
            </p:cNvPr>
            <p:cNvGrpSpPr/>
            <p:nvPr/>
          </p:nvGrpSpPr>
          <p:grpSpPr>
            <a:xfrm>
              <a:off x="6740264" y="2300923"/>
              <a:ext cx="914243" cy="825500"/>
              <a:chOff x="6740264" y="2300923"/>
              <a:chExt cx="914243" cy="825500"/>
            </a:xfrm>
          </p:grpSpPr>
          <p:sp>
            <p:nvSpPr>
              <p:cNvPr id="18" name="Šipka: dvojitá 17">
                <a:extLst>
                  <a:ext uri="{FF2B5EF4-FFF2-40B4-BE49-F238E27FC236}">
                    <a16:creationId xmlns:a16="http://schemas.microsoft.com/office/drawing/2014/main" id="{2A61DF8B-6ECB-4729-AA21-98DD0FB1C450}"/>
                  </a:ext>
                </a:extLst>
              </p:cNvPr>
              <p:cNvSpPr/>
              <p:nvPr/>
            </p:nvSpPr>
            <p:spPr>
              <a:xfrm rot="10800000">
                <a:off x="6740264" y="2300923"/>
                <a:ext cx="537333" cy="825500"/>
              </a:xfrm>
              <a:prstGeom prst="chevron">
                <a:avLst>
                  <a:gd name="adj" fmla="val 47866"/>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7AC143"/>
                  </a:solidFill>
                </a:endParaRPr>
              </a:p>
            </p:txBody>
          </p:sp>
          <p:sp>
            <p:nvSpPr>
              <p:cNvPr id="19" name="Obdélník 18">
                <a:extLst>
                  <a:ext uri="{FF2B5EF4-FFF2-40B4-BE49-F238E27FC236}">
                    <a16:creationId xmlns:a16="http://schemas.microsoft.com/office/drawing/2014/main" id="{F72EAC2D-E99A-4C27-BE24-D32E5FAE0655}"/>
                  </a:ext>
                </a:extLst>
              </p:cNvPr>
              <p:cNvSpPr/>
              <p:nvPr/>
            </p:nvSpPr>
            <p:spPr>
              <a:xfrm>
                <a:off x="6943061" y="2574408"/>
                <a:ext cx="711446" cy="275118"/>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7AC143"/>
                  </a:solidFill>
                </a:endParaRPr>
              </a:p>
            </p:txBody>
          </p:sp>
        </p:grpSp>
        <p:grpSp>
          <p:nvGrpSpPr>
            <p:cNvPr id="31" name="Skupina 30">
              <a:extLst>
                <a:ext uri="{FF2B5EF4-FFF2-40B4-BE49-F238E27FC236}">
                  <a16:creationId xmlns:a16="http://schemas.microsoft.com/office/drawing/2014/main" id="{DCC0B1F7-5FA3-407A-80E2-0DD84AAA30DA}"/>
                </a:ext>
              </a:extLst>
            </p:cNvPr>
            <p:cNvGrpSpPr/>
            <p:nvPr/>
          </p:nvGrpSpPr>
          <p:grpSpPr>
            <a:xfrm rot="10800000">
              <a:off x="10037275" y="2299217"/>
              <a:ext cx="914243" cy="825500"/>
              <a:chOff x="6740264" y="2300923"/>
              <a:chExt cx="914243" cy="825500"/>
            </a:xfrm>
          </p:grpSpPr>
          <p:sp>
            <p:nvSpPr>
              <p:cNvPr id="32" name="Šipka: dvojitá 31">
                <a:extLst>
                  <a:ext uri="{FF2B5EF4-FFF2-40B4-BE49-F238E27FC236}">
                    <a16:creationId xmlns:a16="http://schemas.microsoft.com/office/drawing/2014/main" id="{102D3EA3-8F93-466C-BF04-DE6C95B34252}"/>
                  </a:ext>
                </a:extLst>
              </p:cNvPr>
              <p:cNvSpPr/>
              <p:nvPr/>
            </p:nvSpPr>
            <p:spPr>
              <a:xfrm rot="10800000">
                <a:off x="6740264" y="2300923"/>
                <a:ext cx="537333" cy="825500"/>
              </a:xfrm>
              <a:prstGeom prst="chevron">
                <a:avLst>
                  <a:gd name="adj" fmla="val 47866"/>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7AC143"/>
                  </a:solidFill>
                </a:endParaRPr>
              </a:p>
            </p:txBody>
          </p:sp>
          <p:sp>
            <p:nvSpPr>
              <p:cNvPr id="33" name="Obdélník 32">
                <a:extLst>
                  <a:ext uri="{FF2B5EF4-FFF2-40B4-BE49-F238E27FC236}">
                    <a16:creationId xmlns:a16="http://schemas.microsoft.com/office/drawing/2014/main" id="{7C690970-5894-40C3-8CB4-FF28EA6F94D9}"/>
                  </a:ext>
                </a:extLst>
              </p:cNvPr>
              <p:cNvSpPr/>
              <p:nvPr/>
            </p:nvSpPr>
            <p:spPr>
              <a:xfrm>
                <a:off x="6943061" y="2574408"/>
                <a:ext cx="711446" cy="275118"/>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7AC143"/>
                  </a:solidFill>
                </a:endParaRPr>
              </a:p>
            </p:txBody>
          </p:sp>
        </p:grpSp>
        <p:grpSp>
          <p:nvGrpSpPr>
            <p:cNvPr id="34" name="Skupina 33">
              <a:extLst>
                <a:ext uri="{FF2B5EF4-FFF2-40B4-BE49-F238E27FC236}">
                  <a16:creationId xmlns:a16="http://schemas.microsoft.com/office/drawing/2014/main" id="{6BA67665-52D2-4D13-99F6-1933B537F258}"/>
                </a:ext>
              </a:extLst>
            </p:cNvPr>
            <p:cNvGrpSpPr/>
            <p:nvPr/>
          </p:nvGrpSpPr>
          <p:grpSpPr>
            <a:xfrm rot="16200000">
              <a:off x="8401214" y="1139759"/>
              <a:ext cx="914243" cy="825500"/>
              <a:chOff x="6740264" y="2300923"/>
              <a:chExt cx="914243" cy="825500"/>
            </a:xfrm>
          </p:grpSpPr>
          <p:sp>
            <p:nvSpPr>
              <p:cNvPr id="35" name="Šipka: dvojitá 34">
                <a:extLst>
                  <a:ext uri="{FF2B5EF4-FFF2-40B4-BE49-F238E27FC236}">
                    <a16:creationId xmlns:a16="http://schemas.microsoft.com/office/drawing/2014/main" id="{4F006BF1-384E-4D6D-A0FD-0CA9CDFF15C0}"/>
                  </a:ext>
                </a:extLst>
              </p:cNvPr>
              <p:cNvSpPr/>
              <p:nvPr/>
            </p:nvSpPr>
            <p:spPr>
              <a:xfrm rot="10800000">
                <a:off x="6740264" y="2300923"/>
                <a:ext cx="537333" cy="825500"/>
              </a:xfrm>
              <a:prstGeom prst="chevron">
                <a:avLst>
                  <a:gd name="adj" fmla="val 47866"/>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7AC143"/>
                  </a:solidFill>
                </a:endParaRPr>
              </a:p>
            </p:txBody>
          </p:sp>
          <p:sp>
            <p:nvSpPr>
              <p:cNvPr id="36" name="Obdélník 35">
                <a:extLst>
                  <a:ext uri="{FF2B5EF4-FFF2-40B4-BE49-F238E27FC236}">
                    <a16:creationId xmlns:a16="http://schemas.microsoft.com/office/drawing/2014/main" id="{C18DB35C-9DFD-4E7D-ADFC-DCA7F510809C}"/>
                  </a:ext>
                </a:extLst>
              </p:cNvPr>
              <p:cNvSpPr/>
              <p:nvPr/>
            </p:nvSpPr>
            <p:spPr>
              <a:xfrm>
                <a:off x="6943061" y="2574408"/>
                <a:ext cx="711446" cy="275118"/>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7AC143"/>
                  </a:solidFill>
                </a:endParaRPr>
              </a:p>
            </p:txBody>
          </p:sp>
        </p:grpSp>
        <p:grpSp>
          <p:nvGrpSpPr>
            <p:cNvPr id="37" name="Skupina 36">
              <a:extLst>
                <a:ext uri="{FF2B5EF4-FFF2-40B4-BE49-F238E27FC236}">
                  <a16:creationId xmlns:a16="http://schemas.microsoft.com/office/drawing/2014/main" id="{45D8A7BB-5868-4819-8DE8-76F2466DD10C}"/>
                </a:ext>
              </a:extLst>
            </p:cNvPr>
            <p:cNvGrpSpPr/>
            <p:nvPr/>
          </p:nvGrpSpPr>
          <p:grpSpPr>
            <a:xfrm rot="5400000">
              <a:off x="8401214" y="3476161"/>
              <a:ext cx="914243" cy="825500"/>
              <a:chOff x="6740264" y="2300923"/>
              <a:chExt cx="914243" cy="825500"/>
            </a:xfrm>
          </p:grpSpPr>
          <p:sp>
            <p:nvSpPr>
              <p:cNvPr id="38" name="Šipka: dvojitá 37">
                <a:extLst>
                  <a:ext uri="{FF2B5EF4-FFF2-40B4-BE49-F238E27FC236}">
                    <a16:creationId xmlns:a16="http://schemas.microsoft.com/office/drawing/2014/main" id="{34685B05-9782-4699-94E7-2A8E648D1C20}"/>
                  </a:ext>
                </a:extLst>
              </p:cNvPr>
              <p:cNvSpPr/>
              <p:nvPr/>
            </p:nvSpPr>
            <p:spPr>
              <a:xfrm rot="10800000">
                <a:off x="6740264" y="2300923"/>
                <a:ext cx="537333" cy="825500"/>
              </a:xfrm>
              <a:prstGeom prst="chevron">
                <a:avLst>
                  <a:gd name="adj" fmla="val 47866"/>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7AC143"/>
                  </a:solidFill>
                </a:endParaRPr>
              </a:p>
            </p:txBody>
          </p:sp>
          <p:sp>
            <p:nvSpPr>
              <p:cNvPr id="39" name="Obdélník 38">
                <a:extLst>
                  <a:ext uri="{FF2B5EF4-FFF2-40B4-BE49-F238E27FC236}">
                    <a16:creationId xmlns:a16="http://schemas.microsoft.com/office/drawing/2014/main" id="{4338A866-9CF9-46A4-9362-3D23877A3529}"/>
                  </a:ext>
                </a:extLst>
              </p:cNvPr>
              <p:cNvSpPr/>
              <p:nvPr/>
            </p:nvSpPr>
            <p:spPr>
              <a:xfrm>
                <a:off x="6943061" y="2574408"/>
                <a:ext cx="711446" cy="275118"/>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7AC143"/>
                  </a:solidFill>
                </a:endParaRPr>
              </a:p>
            </p:txBody>
          </p:sp>
        </p:grpSp>
      </p:grpSp>
    </p:spTree>
    <p:extLst>
      <p:ext uri="{BB962C8B-B14F-4D97-AF65-F5344CB8AC3E}">
        <p14:creationId xmlns:p14="http://schemas.microsoft.com/office/powerpoint/2010/main" val="110222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0D3F0367-8FB4-4888-A22E-FAFB88B53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32" y="1748223"/>
            <a:ext cx="4993043" cy="2582214"/>
          </a:xfrm>
          <a:prstGeom prst="rect">
            <a:avLst/>
          </a:prstGeom>
        </p:spPr>
      </p:pic>
      <p:sp>
        <p:nvSpPr>
          <p:cNvPr id="2" name="Nadpis 1">
            <a:extLst>
              <a:ext uri="{FF2B5EF4-FFF2-40B4-BE49-F238E27FC236}">
                <a16:creationId xmlns:a16="http://schemas.microsoft.com/office/drawing/2014/main" id="{EE623526-7A3F-42CD-9BD9-A487B2248585}"/>
              </a:ext>
            </a:extLst>
          </p:cNvPr>
          <p:cNvSpPr>
            <a:spLocks noGrp="1"/>
          </p:cNvSpPr>
          <p:nvPr>
            <p:ph type="title"/>
          </p:nvPr>
        </p:nvSpPr>
        <p:spPr/>
        <p:txBody>
          <a:bodyPr/>
          <a:lstStyle/>
          <a:p>
            <a:r>
              <a:rPr lang="cs-CZ" dirty="0"/>
              <a:t>CEITEC PhD </a:t>
            </a:r>
            <a:r>
              <a:rPr lang="cs-CZ" dirty="0" err="1"/>
              <a:t>School</a:t>
            </a:r>
            <a:endParaRPr lang="cs-CZ" dirty="0"/>
          </a:p>
        </p:txBody>
      </p:sp>
      <p:sp>
        <p:nvSpPr>
          <p:cNvPr id="3" name="Zástupný symbol pro obsah 2">
            <a:extLst>
              <a:ext uri="{FF2B5EF4-FFF2-40B4-BE49-F238E27FC236}">
                <a16:creationId xmlns:a16="http://schemas.microsoft.com/office/drawing/2014/main" id="{0D1DB8DD-15AA-4334-BC32-9524437DE6FC}"/>
              </a:ext>
            </a:extLst>
          </p:cNvPr>
          <p:cNvSpPr>
            <a:spLocks noGrp="1"/>
          </p:cNvSpPr>
          <p:nvPr>
            <p:ph idx="1"/>
          </p:nvPr>
        </p:nvSpPr>
        <p:spPr>
          <a:xfrm>
            <a:off x="232519" y="1367808"/>
            <a:ext cx="11258550" cy="5217632"/>
          </a:xfrm>
        </p:spPr>
        <p:txBody>
          <a:bodyPr>
            <a:normAutofit/>
          </a:bodyPr>
          <a:lstStyle/>
          <a:p>
            <a:r>
              <a:rPr lang="en-US" sz="2000" b="1" dirty="0"/>
              <a:t>Life Sciences </a:t>
            </a:r>
            <a:r>
              <a:rPr lang="cs-CZ" sz="2000" b="1" dirty="0"/>
              <a:t>and </a:t>
            </a:r>
            <a:r>
              <a:rPr lang="en-US" sz="2000" b="1" dirty="0"/>
              <a:t>Molecular Medicine PhD </a:t>
            </a:r>
            <a:r>
              <a:rPr lang="en-US" sz="2000" b="1" dirty="0" err="1"/>
              <a:t>Programme</a:t>
            </a:r>
            <a:r>
              <a:rPr lang="cs-CZ" sz="2000" b="1" dirty="0"/>
              <a:t>s</a:t>
            </a:r>
          </a:p>
          <a:p>
            <a:pPr lvl="1"/>
            <a:r>
              <a:rPr lang="en-US" sz="1800" dirty="0"/>
              <a:t>4-year PhD </a:t>
            </a:r>
            <a:r>
              <a:rPr lang="en-US" sz="1800" u="sng" dirty="0">
                <a:hlinkClick r:id="rId3"/>
              </a:rPr>
              <a:t>program </a:t>
            </a:r>
            <a:endParaRPr lang="en-US" sz="1800" dirty="0"/>
          </a:p>
          <a:p>
            <a:pPr lvl="1"/>
            <a:r>
              <a:rPr lang="en-US" sz="1800" dirty="0"/>
              <a:t>Above-standard </a:t>
            </a:r>
            <a:r>
              <a:rPr lang="en-US" sz="1800" u="sng" dirty="0">
                <a:hlinkClick r:id="rId4"/>
              </a:rPr>
              <a:t>funding</a:t>
            </a:r>
            <a:r>
              <a:rPr lang="en-US" sz="1800" dirty="0"/>
              <a:t> </a:t>
            </a:r>
            <a:endParaRPr lang="cs-CZ" sz="1800" dirty="0"/>
          </a:p>
          <a:p>
            <a:pPr lvl="1"/>
            <a:r>
              <a:rPr lang="cs-CZ" sz="1800" dirty="0" err="1"/>
              <a:t>State</a:t>
            </a:r>
            <a:r>
              <a:rPr lang="cs-CZ" sz="1800" dirty="0"/>
              <a:t>-</a:t>
            </a:r>
            <a:r>
              <a:rPr lang="cs-CZ" sz="1800" dirty="0" err="1"/>
              <a:t>of</a:t>
            </a:r>
            <a:r>
              <a:rPr lang="cs-CZ" sz="1800" dirty="0"/>
              <a:t>-</a:t>
            </a:r>
            <a:r>
              <a:rPr lang="cs-CZ" sz="1800" dirty="0" err="1"/>
              <a:t>the</a:t>
            </a:r>
            <a:r>
              <a:rPr lang="cs-CZ" sz="1800" dirty="0"/>
              <a:t>-art </a:t>
            </a:r>
            <a:r>
              <a:rPr lang="cs-CZ" sz="1800" dirty="0" err="1">
                <a:hlinkClick r:id="rId5"/>
              </a:rPr>
              <a:t>core</a:t>
            </a:r>
            <a:r>
              <a:rPr lang="cs-CZ" sz="1800" dirty="0">
                <a:hlinkClick r:id="rId5"/>
              </a:rPr>
              <a:t> </a:t>
            </a:r>
            <a:r>
              <a:rPr lang="cs-CZ" sz="1800" dirty="0" err="1">
                <a:hlinkClick r:id="rId5"/>
              </a:rPr>
              <a:t>facilities</a:t>
            </a:r>
            <a:endParaRPr lang="en-US" sz="1800" dirty="0"/>
          </a:p>
          <a:p>
            <a:pPr lvl="1"/>
            <a:r>
              <a:rPr lang="en-US" sz="1800" u="sng" dirty="0">
                <a:hlinkClick r:id="rId6"/>
              </a:rPr>
              <a:t>Coursework</a:t>
            </a:r>
            <a:r>
              <a:rPr lang="en-US" sz="1800" dirty="0"/>
              <a:t> in your chosen </a:t>
            </a:r>
            <a:r>
              <a:rPr lang="en-US" sz="1800" u="sng" dirty="0">
                <a:hlinkClick r:id="rId7"/>
              </a:rPr>
              <a:t>field</a:t>
            </a:r>
            <a:r>
              <a:rPr lang="en-US" sz="1800" dirty="0"/>
              <a:t> and soft skill courses</a:t>
            </a:r>
            <a:endParaRPr lang="cs-CZ" sz="1800" dirty="0"/>
          </a:p>
          <a:p>
            <a:pPr lvl="1"/>
            <a:r>
              <a:rPr lang="en-US" sz="1800" dirty="0"/>
              <a:t>International and interdisciplinary environment</a:t>
            </a:r>
          </a:p>
          <a:p>
            <a:pPr lvl="1"/>
            <a:r>
              <a:rPr lang="en-US" sz="1800" dirty="0"/>
              <a:t>Wide range of </a:t>
            </a:r>
            <a:r>
              <a:rPr lang="en-US" sz="1800" u="sng" dirty="0">
                <a:hlinkClick r:id="rId8"/>
              </a:rPr>
              <a:t>topics</a:t>
            </a:r>
            <a:r>
              <a:rPr lang="en-US" sz="1800" dirty="0"/>
              <a:t> from experienced supervisors </a:t>
            </a:r>
            <a:endParaRPr lang="cs-CZ" sz="1800" dirty="0"/>
          </a:p>
          <a:p>
            <a:pPr lvl="1"/>
            <a:r>
              <a:rPr lang="cs-CZ" sz="1800" dirty="0"/>
              <a:t>Support </a:t>
            </a:r>
            <a:r>
              <a:rPr lang="cs-CZ" sz="1800" dirty="0" err="1"/>
              <a:t>of</a:t>
            </a:r>
            <a:r>
              <a:rPr lang="cs-CZ" sz="1800" dirty="0"/>
              <a:t> mentoring and </a:t>
            </a:r>
            <a:r>
              <a:rPr lang="cs-CZ" sz="1800" dirty="0" err="1"/>
              <a:t>career</a:t>
            </a:r>
            <a:r>
              <a:rPr lang="cs-CZ" sz="1800" dirty="0"/>
              <a:t> development </a:t>
            </a:r>
            <a:r>
              <a:rPr lang="cs-CZ" sz="1800" dirty="0" err="1"/>
              <a:t>activities</a:t>
            </a:r>
            <a:endParaRPr lang="cs-CZ" sz="1800" dirty="0"/>
          </a:p>
          <a:p>
            <a:pPr marL="457200" lvl="1" indent="0">
              <a:buNone/>
            </a:pPr>
            <a:endParaRPr lang="cs-CZ" sz="1800" dirty="0"/>
          </a:p>
          <a:p>
            <a:r>
              <a:rPr lang="en-US" sz="2000" b="1" dirty="0"/>
              <a:t>More </a:t>
            </a:r>
            <a:r>
              <a:rPr lang="cs-CZ" sz="2000" b="1" dirty="0" err="1"/>
              <a:t>information</a:t>
            </a:r>
            <a:r>
              <a:rPr lang="en-US" sz="2000" b="1" dirty="0"/>
              <a:t>:</a:t>
            </a:r>
            <a:r>
              <a:rPr lang="cs-CZ" sz="2000" b="1" dirty="0"/>
              <a:t> </a:t>
            </a:r>
            <a:r>
              <a:rPr lang="en-US" sz="2000" dirty="0">
                <a:hlinkClick r:id="rId9"/>
              </a:rPr>
              <a:t>www.ls-phd.ceitec.cz</a:t>
            </a:r>
            <a:r>
              <a:rPr lang="cs-CZ" sz="2000" dirty="0"/>
              <a:t> </a:t>
            </a:r>
          </a:p>
          <a:p>
            <a:r>
              <a:rPr lang="cs-CZ" sz="2000" b="1" dirty="0" err="1"/>
              <a:t>Overview</a:t>
            </a:r>
            <a:r>
              <a:rPr lang="cs-CZ" sz="2000" b="1" dirty="0"/>
              <a:t> </a:t>
            </a:r>
            <a:r>
              <a:rPr lang="cs-CZ" sz="2000" b="1" dirty="0" err="1"/>
              <a:t>of</a:t>
            </a:r>
            <a:r>
              <a:rPr lang="cs-CZ" sz="2000" b="1" dirty="0"/>
              <a:t> CEITEC </a:t>
            </a:r>
            <a:r>
              <a:rPr lang="cs-CZ" sz="2000" b="1" dirty="0" err="1"/>
              <a:t>research</a:t>
            </a:r>
            <a:r>
              <a:rPr lang="cs-CZ" sz="2000" b="1" dirty="0"/>
              <a:t> </a:t>
            </a:r>
            <a:r>
              <a:rPr lang="cs-CZ" sz="2000" b="1" dirty="0" err="1"/>
              <a:t>groups</a:t>
            </a:r>
            <a:r>
              <a:rPr lang="cs-CZ" sz="2000" b="1" dirty="0"/>
              <a:t>: </a:t>
            </a:r>
            <a:r>
              <a:rPr lang="cs-CZ" sz="2000" dirty="0">
                <a:hlinkClick r:id="rId10"/>
              </a:rPr>
              <a:t>www.ceitec.eu/research-groups</a:t>
            </a:r>
            <a:r>
              <a:rPr lang="cs-CZ" sz="2000" dirty="0"/>
              <a:t> </a:t>
            </a:r>
          </a:p>
          <a:p>
            <a:endParaRPr lang="cs-CZ" dirty="0"/>
          </a:p>
        </p:txBody>
      </p:sp>
      <p:sp>
        <p:nvSpPr>
          <p:cNvPr id="4" name="Zástupný symbol pro zápatí 3">
            <a:extLst>
              <a:ext uri="{FF2B5EF4-FFF2-40B4-BE49-F238E27FC236}">
                <a16:creationId xmlns:a16="http://schemas.microsoft.com/office/drawing/2014/main" id="{AA54A2D6-4706-46C8-9C58-2F22399DBFC0}"/>
              </a:ext>
            </a:extLst>
          </p:cNvPr>
          <p:cNvSpPr>
            <a:spLocks noGrp="1"/>
          </p:cNvSpPr>
          <p:nvPr>
            <p:ph type="ftr" sz="quarter" idx="11"/>
          </p:nvPr>
        </p:nvSpPr>
        <p:spPr/>
        <p:txBody>
          <a:bodyPr/>
          <a:lstStyle/>
          <a:p>
            <a:r>
              <a:rPr lang="en-US" dirty="0"/>
              <a:t>Name of the presentation</a:t>
            </a:r>
          </a:p>
        </p:txBody>
      </p:sp>
      <p:sp>
        <p:nvSpPr>
          <p:cNvPr id="5" name="Zástupný symbol pro číslo snímku 4">
            <a:extLst>
              <a:ext uri="{FF2B5EF4-FFF2-40B4-BE49-F238E27FC236}">
                <a16:creationId xmlns:a16="http://schemas.microsoft.com/office/drawing/2014/main" id="{3F60C9BB-01D9-43A2-8ECA-3D99C83AF2AC}"/>
              </a:ext>
            </a:extLst>
          </p:cNvPr>
          <p:cNvSpPr>
            <a:spLocks noGrp="1"/>
          </p:cNvSpPr>
          <p:nvPr>
            <p:ph type="sldNum" sz="quarter" idx="12"/>
          </p:nvPr>
        </p:nvSpPr>
        <p:spPr/>
        <p:txBody>
          <a:bodyPr/>
          <a:lstStyle/>
          <a:p>
            <a:fld id="{AFE3D702-57F1-4CB0-B451-B14F76DC0414}" type="slidenum">
              <a:rPr lang="en-US" smtClean="0"/>
              <a:t>27</a:t>
            </a:fld>
            <a:endParaRPr lang="en-US"/>
          </a:p>
        </p:txBody>
      </p:sp>
    </p:spTree>
    <p:extLst>
      <p:ext uri="{BB962C8B-B14F-4D97-AF65-F5344CB8AC3E}">
        <p14:creationId xmlns:p14="http://schemas.microsoft.com/office/powerpoint/2010/main" val="1408694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E4F930-E1EA-401E-A48B-097198093EDD}"/>
              </a:ext>
            </a:extLst>
          </p:cNvPr>
          <p:cNvSpPr>
            <a:spLocks noGrp="1"/>
          </p:cNvSpPr>
          <p:nvPr>
            <p:ph type="title"/>
          </p:nvPr>
        </p:nvSpPr>
        <p:spPr/>
        <p:txBody>
          <a:bodyPr/>
          <a:lstStyle/>
          <a:p>
            <a:r>
              <a:rPr lang="en-US" dirty="0"/>
              <a:t>Training and Career Development </a:t>
            </a:r>
            <a:endParaRPr lang="cs-CZ" dirty="0"/>
          </a:p>
        </p:txBody>
      </p:sp>
      <p:sp>
        <p:nvSpPr>
          <p:cNvPr id="3" name="Zástupný symbol pro obsah 2">
            <a:extLst>
              <a:ext uri="{FF2B5EF4-FFF2-40B4-BE49-F238E27FC236}">
                <a16:creationId xmlns:a16="http://schemas.microsoft.com/office/drawing/2014/main" id="{DD768CE6-64E6-4295-AB58-BB1AF937A18D}"/>
              </a:ext>
            </a:extLst>
          </p:cNvPr>
          <p:cNvSpPr>
            <a:spLocks noGrp="1"/>
          </p:cNvSpPr>
          <p:nvPr>
            <p:ph idx="1"/>
          </p:nvPr>
        </p:nvSpPr>
        <p:spPr>
          <a:xfrm>
            <a:off x="466725" y="1523999"/>
            <a:ext cx="7051675" cy="4613565"/>
          </a:xfrm>
        </p:spPr>
        <p:txBody>
          <a:bodyPr>
            <a:normAutofit fontScale="92500" lnSpcReduction="10000"/>
          </a:bodyPr>
          <a:lstStyle/>
          <a:p>
            <a:r>
              <a:rPr lang="en-US" dirty="0"/>
              <a:t>Support of career development and well</a:t>
            </a:r>
            <a:r>
              <a:rPr lang="cs-CZ" dirty="0"/>
              <a:t>-</a:t>
            </a:r>
            <a:r>
              <a:rPr lang="en-US" dirty="0"/>
              <a:t>being of our researchers</a:t>
            </a:r>
            <a:endParaRPr lang="cs-CZ" dirty="0"/>
          </a:p>
          <a:p>
            <a:r>
              <a:rPr lang="en-US" dirty="0"/>
              <a:t>Well-balanced portfolio of courses in soft skills and transferable skills </a:t>
            </a:r>
          </a:p>
          <a:p>
            <a:r>
              <a:rPr lang="en-US" dirty="0"/>
              <a:t>Relevant and competitive skill set for successful life science career</a:t>
            </a:r>
            <a:endParaRPr lang="cs-CZ" dirty="0"/>
          </a:p>
          <a:p>
            <a:pPr lvl="1"/>
            <a:r>
              <a:rPr lang="en-US" dirty="0"/>
              <a:t>with regard to global standards and reflect the needs of the scientific community CEITEC</a:t>
            </a:r>
            <a:endParaRPr lang="cs-CZ" dirty="0"/>
          </a:p>
          <a:p>
            <a:r>
              <a:rPr lang="cs-CZ" dirty="0" err="1"/>
              <a:t>Examples</a:t>
            </a:r>
            <a:r>
              <a:rPr lang="cs-CZ" dirty="0"/>
              <a:t>:</a:t>
            </a:r>
          </a:p>
          <a:p>
            <a:pPr lvl="1">
              <a:lnSpc>
                <a:spcPct val="110000"/>
              </a:lnSpc>
              <a:buClr>
                <a:srgbClr val="00B0F0"/>
              </a:buClr>
            </a:pPr>
            <a:r>
              <a:rPr lang="en-US" dirty="0"/>
              <a:t>Academic Writing/Presentation Skills in English</a:t>
            </a:r>
            <a:endParaRPr lang="cs-CZ" dirty="0"/>
          </a:p>
          <a:p>
            <a:pPr lvl="1">
              <a:lnSpc>
                <a:spcPct val="110000"/>
              </a:lnSpc>
              <a:buClr>
                <a:srgbClr val="00B0F0"/>
              </a:buClr>
            </a:pPr>
            <a:r>
              <a:rPr lang="en-US" dirty="0"/>
              <a:t>Science Communication Course: </a:t>
            </a:r>
            <a:br>
              <a:rPr lang="en-US" dirty="0"/>
            </a:br>
            <a:r>
              <a:rPr lang="en-US" dirty="0"/>
              <a:t>Present Your Research Results with Confidence</a:t>
            </a:r>
            <a:endParaRPr lang="cs-CZ" dirty="0"/>
          </a:p>
          <a:p>
            <a:pPr lvl="1">
              <a:lnSpc>
                <a:spcPct val="110000"/>
              </a:lnSpc>
              <a:buClr>
                <a:srgbClr val="00B0F0"/>
              </a:buClr>
            </a:pPr>
            <a:r>
              <a:rPr lang="en-US" dirty="0"/>
              <a:t>From Idea to Start-Up</a:t>
            </a:r>
          </a:p>
          <a:p>
            <a:pPr lvl="1">
              <a:lnSpc>
                <a:spcPct val="110000"/>
              </a:lnSpc>
              <a:buClr>
                <a:srgbClr val="00B0F0"/>
              </a:buClr>
            </a:pPr>
            <a:r>
              <a:rPr lang="en-US" dirty="0"/>
              <a:t>Open Science and Your Research</a:t>
            </a:r>
          </a:p>
          <a:p>
            <a:pPr lvl="1">
              <a:lnSpc>
                <a:spcPct val="110000"/>
              </a:lnSpc>
              <a:buClr>
                <a:srgbClr val="00B0F0"/>
              </a:buClr>
            </a:pPr>
            <a:endParaRPr lang="en-US" dirty="0"/>
          </a:p>
          <a:p>
            <a:endParaRPr lang="cs-CZ" dirty="0">
              <a:solidFill>
                <a:schemeClr val="bg1">
                  <a:lumMod val="10000"/>
                </a:schemeClr>
              </a:solidFill>
            </a:endParaRPr>
          </a:p>
          <a:p>
            <a:endParaRPr lang="cs-CZ" dirty="0"/>
          </a:p>
          <a:p>
            <a:endParaRPr lang="cs-CZ" dirty="0"/>
          </a:p>
        </p:txBody>
      </p:sp>
      <p:sp>
        <p:nvSpPr>
          <p:cNvPr id="4" name="Zástupný symbol pro zápatí 3">
            <a:extLst>
              <a:ext uri="{FF2B5EF4-FFF2-40B4-BE49-F238E27FC236}">
                <a16:creationId xmlns:a16="http://schemas.microsoft.com/office/drawing/2014/main" id="{4D8D76AB-4E5D-4C55-ABBF-485CE5FBE50B}"/>
              </a:ext>
            </a:extLst>
          </p:cNvPr>
          <p:cNvSpPr>
            <a:spLocks noGrp="1"/>
          </p:cNvSpPr>
          <p:nvPr>
            <p:ph type="ftr" sz="quarter" idx="11"/>
          </p:nvPr>
        </p:nvSpPr>
        <p:spPr/>
        <p:txBody>
          <a:bodyPr/>
          <a:lstStyle/>
          <a:p>
            <a:r>
              <a:rPr lang="en-US" dirty="0"/>
              <a:t>Name of the presentation</a:t>
            </a:r>
          </a:p>
        </p:txBody>
      </p:sp>
      <p:sp>
        <p:nvSpPr>
          <p:cNvPr id="5" name="Zástupný symbol pro číslo snímku 4">
            <a:extLst>
              <a:ext uri="{FF2B5EF4-FFF2-40B4-BE49-F238E27FC236}">
                <a16:creationId xmlns:a16="http://schemas.microsoft.com/office/drawing/2014/main" id="{B9516255-34EE-4672-BC04-FCBAF83CB6E5}"/>
              </a:ext>
            </a:extLst>
          </p:cNvPr>
          <p:cNvSpPr>
            <a:spLocks noGrp="1"/>
          </p:cNvSpPr>
          <p:nvPr>
            <p:ph type="sldNum" sz="quarter" idx="12"/>
          </p:nvPr>
        </p:nvSpPr>
        <p:spPr/>
        <p:txBody>
          <a:bodyPr/>
          <a:lstStyle/>
          <a:p>
            <a:fld id="{AFE3D702-57F1-4CB0-B451-B14F76DC0414}" type="slidenum">
              <a:rPr lang="en-US" smtClean="0"/>
              <a:t>28</a:t>
            </a:fld>
            <a:endParaRPr lang="en-US"/>
          </a:p>
        </p:txBody>
      </p:sp>
      <p:pic>
        <p:nvPicPr>
          <p:cNvPr id="6" name="Zástupný symbol pro obsah 2">
            <a:extLst>
              <a:ext uri="{FF2B5EF4-FFF2-40B4-BE49-F238E27FC236}">
                <a16:creationId xmlns:a16="http://schemas.microsoft.com/office/drawing/2014/main" id="{CD3B7056-1AE5-4F27-A19A-346F06317169}"/>
              </a:ext>
            </a:extLst>
          </p:cNvPr>
          <p:cNvPicPr>
            <a:picLocks noChangeAspect="1"/>
          </p:cNvPicPr>
          <p:nvPr/>
        </p:nvPicPr>
        <p:blipFill>
          <a:blip r:embed="rId2"/>
          <a:stretch>
            <a:fillRect/>
          </a:stretch>
        </p:blipFill>
        <p:spPr>
          <a:xfrm>
            <a:off x="7759700" y="2004534"/>
            <a:ext cx="4267202" cy="3200401"/>
          </a:xfrm>
          <a:prstGeom prst="rect">
            <a:avLst/>
          </a:prstGeom>
        </p:spPr>
      </p:pic>
    </p:spTree>
    <p:extLst>
      <p:ext uri="{BB962C8B-B14F-4D97-AF65-F5344CB8AC3E}">
        <p14:creationId xmlns:p14="http://schemas.microsoft.com/office/powerpoint/2010/main" val="3793179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332372-4E75-4E30-864F-55217E696170}"/>
              </a:ext>
            </a:extLst>
          </p:cNvPr>
          <p:cNvSpPr>
            <a:spLocks noGrp="1"/>
          </p:cNvSpPr>
          <p:nvPr>
            <p:ph type="title"/>
          </p:nvPr>
        </p:nvSpPr>
        <p:spPr/>
        <p:txBody>
          <a:bodyPr/>
          <a:lstStyle/>
          <a:p>
            <a:r>
              <a:rPr lang="cs-CZ" dirty="0" err="1"/>
              <a:t>Life</a:t>
            </a:r>
            <a:r>
              <a:rPr lang="cs-CZ" dirty="0"/>
              <a:t> </a:t>
            </a:r>
            <a:r>
              <a:rPr lang="cs-CZ" dirty="0" err="1"/>
              <a:t>after</a:t>
            </a:r>
            <a:r>
              <a:rPr lang="cs-CZ" dirty="0"/>
              <a:t> PhD</a:t>
            </a:r>
          </a:p>
        </p:txBody>
      </p:sp>
      <p:sp>
        <p:nvSpPr>
          <p:cNvPr id="3" name="Zástupný symbol pro obsah 2">
            <a:extLst>
              <a:ext uri="{FF2B5EF4-FFF2-40B4-BE49-F238E27FC236}">
                <a16:creationId xmlns:a16="http://schemas.microsoft.com/office/drawing/2014/main" id="{9E11A059-1D56-4C77-8D0B-6693F798F0C4}"/>
              </a:ext>
            </a:extLst>
          </p:cNvPr>
          <p:cNvSpPr>
            <a:spLocks noGrp="1"/>
          </p:cNvSpPr>
          <p:nvPr>
            <p:ph idx="1"/>
          </p:nvPr>
        </p:nvSpPr>
        <p:spPr>
          <a:xfrm>
            <a:off x="466725" y="1523999"/>
            <a:ext cx="5019675" cy="4362451"/>
          </a:xfrm>
        </p:spPr>
        <p:txBody>
          <a:bodyPr>
            <a:normAutofit/>
          </a:bodyPr>
          <a:lstStyle/>
          <a:p>
            <a:r>
              <a:rPr lang="cs-CZ" sz="2000" dirty="0"/>
              <a:t>L</a:t>
            </a:r>
            <a:r>
              <a:rPr lang="en-US" sz="2000" dirty="0" err="1"/>
              <a:t>ectures</a:t>
            </a:r>
            <a:r>
              <a:rPr lang="cs-CZ" sz="2000" dirty="0"/>
              <a:t> </a:t>
            </a:r>
            <a:r>
              <a:rPr lang="cs-CZ" sz="2000" dirty="0" err="1"/>
              <a:t>series</a:t>
            </a:r>
            <a:r>
              <a:rPr lang="cs-CZ" sz="2000" dirty="0"/>
              <a:t> </a:t>
            </a:r>
            <a:r>
              <a:rPr lang="en-US" sz="2000" dirty="0"/>
              <a:t>with successful researchers from academia and the private sector who share their experiences</a:t>
            </a:r>
            <a:endParaRPr lang="cs-CZ" sz="2000" dirty="0"/>
          </a:p>
        </p:txBody>
      </p:sp>
      <p:sp>
        <p:nvSpPr>
          <p:cNvPr id="4" name="Zástupný symbol pro zápatí 3">
            <a:extLst>
              <a:ext uri="{FF2B5EF4-FFF2-40B4-BE49-F238E27FC236}">
                <a16:creationId xmlns:a16="http://schemas.microsoft.com/office/drawing/2014/main" id="{35B406DE-0345-44BF-B60B-CE91A331E921}"/>
              </a:ext>
            </a:extLst>
          </p:cNvPr>
          <p:cNvSpPr>
            <a:spLocks noGrp="1"/>
          </p:cNvSpPr>
          <p:nvPr>
            <p:ph type="ftr" sz="quarter" idx="11"/>
          </p:nvPr>
        </p:nvSpPr>
        <p:spPr/>
        <p:txBody>
          <a:bodyPr/>
          <a:lstStyle/>
          <a:p>
            <a:r>
              <a:rPr lang="en-US" dirty="0"/>
              <a:t>Name of the presentation</a:t>
            </a:r>
          </a:p>
        </p:txBody>
      </p:sp>
      <p:sp>
        <p:nvSpPr>
          <p:cNvPr id="5" name="Zástupný symbol pro číslo snímku 4">
            <a:extLst>
              <a:ext uri="{FF2B5EF4-FFF2-40B4-BE49-F238E27FC236}">
                <a16:creationId xmlns:a16="http://schemas.microsoft.com/office/drawing/2014/main" id="{55C7D870-8EC0-4CD8-9BA5-15BD9B162AA0}"/>
              </a:ext>
            </a:extLst>
          </p:cNvPr>
          <p:cNvSpPr>
            <a:spLocks noGrp="1"/>
          </p:cNvSpPr>
          <p:nvPr>
            <p:ph type="sldNum" sz="quarter" idx="12"/>
          </p:nvPr>
        </p:nvSpPr>
        <p:spPr/>
        <p:txBody>
          <a:bodyPr/>
          <a:lstStyle/>
          <a:p>
            <a:fld id="{AFE3D702-57F1-4CB0-B451-B14F76DC0414}" type="slidenum">
              <a:rPr lang="en-US" smtClean="0"/>
              <a:t>29</a:t>
            </a:fld>
            <a:endParaRPr lang="en-US"/>
          </a:p>
        </p:txBody>
      </p:sp>
      <p:pic>
        <p:nvPicPr>
          <p:cNvPr id="8" name="Obrázek 7">
            <a:extLst>
              <a:ext uri="{FF2B5EF4-FFF2-40B4-BE49-F238E27FC236}">
                <a16:creationId xmlns:a16="http://schemas.microsoft.com/office/drawing/2014/main" id="{D97A843B-6695-487D-8999-DD373C133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518" y="1192882"/>
            <a:ext cx="2479757" cy="3501568"/>
          </a:xfrm>
          <a:prstGeom prst="rect">
            <a:avLst/>
          </a:prstGeom>
        </p:spPr>
      </p:pic>
      <p:pic>
        <p:nvPicPr>
          <p:cNvPr id="10" name="Obrázek 9">
            <a:extLst>
              <a:ext uri="{FF2B5EF4-FFF2-40B4-BE49-F238E27FC236}">
                <a16:creationId xmlns:a16="http://schemas.microsoft.com/office/drawing/2014/main" id="{75B260CA-54EC-4D1A-971C-01E9EF28F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0579" y="1324426"/>
            <a:ext cx="3229206" cy="2244159"/>
          </a:xfrm>
          <a:prstGeom prst="rect">
            <a:avLst/>
          </a:prstGeom>
        </p:spPr>
      </p:pic>
      <p:sp>
        <p:nvSpPr>
          <p:cNvPr id="6" name="Obdélník 5">
            <a:extLst>
              <a:ext uri="{FF2B5EF4-FFF2-40B4-BE49-F238E27FC236}">
                <a16:creationId xmlns:a16="http://schemas.microsoft.com/office/drawing/2014/main" id="{FC323254-54C4-4530-8A96-31B89AA52C4C}"/>
              </a:ext>
            </a:extLst>
          </p:cNvPr>
          <p:cNvSpPr/>
          <p:nvPr/>
        </p:nvSpPr>
        <p:spPr>
          <a:xfrm>
            <a:off x="466725" y="3245419"/>
            <a:ext cx="3151504" cy="646331"/>
          </a:xfrm>
          <a:prstGeom prst="rect">
            <a:avLst/>
          </a:prstGeom>
        </p:spPr>
        <p:txBody>
          <a:bodyPr wrap="none">
            <a:spAutoFit/>
          </a:bodyPr>
          <a:lstStyle/>
          <a:p>
            <a:r>
              <a:rPr lang="cs-CZ" sz="3600" dirty="0" err="1">
                <a:solidFill>
                  <a:srgbClr val="21A9C0"/>
                </a:solidFill>
              </a:rPr>
              <a:t>Company</a:t>
            </a:r>
            <a:r>
              <a:rPr lang="cs-CZ" sz="3600" dirty="0">
                <a:solidFill>
                  <a:srgbClr val="21A9C0"/>
                </a:solidFill>
              </a:rPr>
              <a:t> Visit</a:t>
            </a:r>
          </a:p>
        </p:txBody>
      </p:sp>
      <p:pic>
        <p:nvPicPr>
          <p:cNvPr id="9" name="Obrázek 8">
            <a:extLst>
              <a:ext uri="{FF2B5EF4-FFF2-40B4-BE49-F238E27FC236}">
                <a16:creationId xmlns:a16="http://schemas.microsoft.com/office/drawing/2014/main" id="{0A649095-FBA0-4DAE-B1B8-278EB3722F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803" y="4160313"/>
            <a:ext cx="4675539" cy="2244159"/>
          </a:xfrm>
          <a:prstGeom prst="rect">
            <a:avLst/>
          </a:prstGeom>
        </p:spPr>
      </p:pic>
      <p:sp>
        <p:nvSpPr>
          <p:cNvPr id="7" name="TextovéPole 6">
            <a:extLst>
              <a:ext uri="{FF2B5EF4-FFF2-40B4-BE49-F238E27FC236}">
                <a16:creationId xmlns:a16="http://schemas.microsoft.com/office/drawing/2014/main" id="{BCC06D95-70CF-4753-AED1-5DEFCE633CEE}"/>
              </a:ext>
            </a:extLst>
          </p:cNvPr>
          <p:cNvSpPr txBox="1"/>
          <p:nvPr/>
        </p:nvSpPr>
        <p:spPr>
          <a:xfrm>
            <a:off x="466725" y="3972619"/>
            <a:ext cx="3834704"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rgbClr val="39464A"/>
                </a:solidFill>
              </a:rPr>
              <a:t>Company presentation</a:t>
            </a:r>
          </a:p>
          <a:p>
            <a:pPr marL="342900" indent="-342900">
              <a:buFont typeface="Arial" panose="020B0604020202020204" pitchFamily="34" charset="0"/>
              <a:buChar char="•"/>
            </a:pPr>
            <a:r>
              <a:rPr lang="en-US" sz="2000" dirty="0">
                <a:solidFill>
                  <a:srgbClr val="39464A"/>
                </a:solidFill>
              </a:rPr>
              <a:t>Opportunities for cooperation</a:t>
            </a:r>
          </a:p>
          <a:p>
            <a:pPr marL="342900" indent="-342900">
              <a:buFont typeface="Arial" panose="020B0604020202020204" pitchFamily="34" charset="0"/>
              <a:buChar char="•"/>
            </a:pPr>
            <a:r>
              <a:rPr lang="en-US" sz="2000" dirty="0">
                <a:solidFill>
                  <a:srgbClr val="39464A"/>
                </a:solidFill>
              </a:rPr>
              <a:t>The tour company premises</a:t>
            </a:r>
            <a:endParaRPr lang="cs-CZ" sz="2000" dirty="0">
              <a:solidFill>
                <a:srgbClr val="39464A"/>
              </a:solidFill>
            </a:endParaRPr>
          </a:p>
        </p:txBody>
      </p:sp>
    </p:spTree>
    <p:extLst>
      <p:ext uri="{BB962C8B-B14F-4D97-AF65-F5344CB8AC3E}">
        <p14:creationId xmlns:p14="http://schemas.microsoft.com/office/powerpoint/2010/main" val="1939352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36263443-04C4-4904-8825-A97AA4EEF870}"/>
              </a:ext>
            </a:extLst>
          </p:cNvPr>
          <p:cNvSpPr>
            <a:spLocks noGrp="1"/>
          </p:cNvSpPr>
          <p:nvPr>
            <p:ph type="ftr" sz="quarter" idx="11"/>
          </p:nvPr>
        </p:nvSpPr>
        <p:spPr/>
        <p:txBody>
          <a:bodyPr/>
          <a:lstStyle/>
          <a:p>
            <a:r>
              <a:rPr lang="en-US"/>
              <a:t>CEITEC at Masaryk University</a:t>
            </a:r>
          </a:p>
        </p:txBody>
      </p:sp>
      <p:sp>
        <p:nvSpPr>
          <p:cNvPr id="5" name="Zástupný symbol pro číslo snímku 4">
            <a:extLst>
              <a:ext uri="{FF2B5EF4-FFF2-40B4-BE49-F238E27FC236}">
                <a16:creationId xmlns:a16="http://schemas.microsoft.com/office/drawing/2014/main" id="{944D1C66-EB59-4D42-964E-10022A6705E4}"/>
              </a:ext>
            </a:extLst>
          </p:cNvPr>
          <p:cNvSpPr>
            <a:spLocks noGrp="1"/>
          </p:cNvSpPr>
          <p:nvPr>
            <p:ph type="sldNum" sz="quarter" idx="12"/>
          </p:nvPr>
        </p:nvSpPr>
        <p:spPr/>
        <p:txBody>
          <a:bodyPr/>
          <a:lstStyle/>
          <a:p>
            <a:fld id="{AFE3D702-57F1-4CB0-B451-B14F76DC0414}" type="slidenum">
              <a:rPr lang="en-US" smtClean="0"/>
              <a:t>3</a:t>
            </a:fld>
            <a:endParaRPr lang="en-US"/>
          </a:p>
        </p:txBody>
      </p:sp>
      <p:sp>
        <p:nvSpPr>
          <p:cNvPr id="11" name="Obdélník 10">
            <a:extLst>
              <a:ext uri="{FF2B5EF4-FFF2-40B4-BE49-F238E27FC236}">
                <a16:creationId xmlns:a16="http://schemas.microsoft.com/office/drawing/2014/main" id="{8A44DCF5-AB51-4613-8E57-3AF5946C6D2D}"/>
              </a:ext>
            </a:extLst>
          </p:cNvPr>
          <p:cNvSpPr/>
          <p:nvPr/>
        </p:nvSpPr>
        <p:spPr>
          <a:xfrm>
            <a:off x="1127665" y="4634851"/>
            <a:ext cx="3516819" cy="16219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6" name="Obrázek 5">
            <a:extLst>
              <a:ext uri="{FF2B5EF4-FFF2-40B4-BE49-F238E27FC236}">
                <a16:creationId xmlns:a16="http://schemas.microsoft.com/office/drawing/2014/main" id="{8AC1EB33-EDC8-413E-9E46-D930B9325E9E}"/>
              </a:ext>
            </a:extLst>
          </p:cNvPr>
          <p:cNvPicPr>
            <a:picLocks noChangeAspect="1"/>
          </p:cNvPicPr>
          <p:nvPr/>
        </p:nvPicPr>
        <p:blipFill rotWithShape="1">
          <a:blip r:embed="rId3">
            <a:extLst>
              <a:ext uri="{28A0092B-C50C-407E-A947-70E740481C1C}">
                <a14:useLocalDpi xmlns:a14="http://schemas.microsoft.com/office/drawing/2010/main" val="0"/>
              </a:ext>
            </a:extLst>
          </a:blip>
          <a:srcRect b="8766"/>
          <a:stretch/>
        </p:blipFill>
        <p:spPr>
          <a:xfrm>
            <a:off x="0" y="0"/>
            <a:ext cx="12192000" cy="6256812"/>
          </a:xfrm>
          <a:prstGeom prst="rect">
            <a:avLst/>
          </a:prstGeom>
        </p:spPr>
      </p:pic>
    </p:spTree>
    <p:extLst>
      <p:ext uri="{BB962C8B-B14F-4D97-AF65-F5344CB8AC3E}">
        <p14:creationId xmlns:p14="http://schemas.microsoft.com/office/powerpoint/2010/main" val="2924055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6E2A46-760D-40FF-9BE3-B41753A31BA8}"/>
              </a:ext>
            </a:extLst>
          </p:cNvPr>
          <p:cNvSpPr>
            <a:spLocks noGrp="1"/>
          </p:cNvSpPr>
          <p:nvPr>
            <p:ph type="title"/>
          </p:nvPr>
        </p:nvSpPr>
        <p:spPr/>
        <p:txBody>
          <a:bodyPr/>
          <a:lstStyle/>
          <a:p>
            <a:r>
              <a:rPr lang="cs-CZ" dirty="0" err="1"/>
              <a:t>Mentoring</a:t>
            </a:r>
            <a:endParaRPr lang="cs-CZ" dirty="0"/>
          </a:p>
        </p:txBody>
      </p:sp>
      <p:sp>
        <p:nvSpPr>
          <p:cNvPr id="3" name="Zástupný symbol pro obsah 2">
            <a:extLst>
              <a:ext uri="{FF2B5EF4-FFF2-40B4-BE49-F238E27FC236}">
                <a16:creationId xmlns:a16="http://schemas.microsoft.com/office/drawing/2014/main" id="{484A4F4C-F4E1-4F31-A31F-1F0F87B44B00}"/>
              </a:ext>
            </a:extLst>
          </p:cNvPr>
          <p:cNvSpPr>
            <a:spLocks noGrp="1"/>
          </p:cNvSpPr>
          <p:nvPr>
            <p:ph idx="1"/>
          </p:nvPr>
        </p:nvSpPr>
        <p:spPr>
          <a:xfrm>
            <a:off x="466725" y="1523999"/>
            <a:ext cx="8049693" cy="4362451"/>
          </a:xfrm>
        </p:spPr>
        <p:txBody>
          <a:bodyPr>
            <a:normAutofit/>
          </a:bodyPr>
          <a:lstStyle/>
          <a:p>
            <a:r>
              <a:rPr lang="cs-CZ" dirty="0"/>
              <a:t>At CEITEC MU, </a:t>
            </a:r>
            <a:r>
              <a:rPr lang="cs-CZ" dirty="0" err="1"/>
              <a:t>mentoring</a:t>
            </a:r>
            <a:r>
              <a:rPr lang="cs-CZ" dirty="0"/>
              <a:t> </a:t>
            </a:r>
            <a:r>
              <a:rPr lang="cs-CZ" dirty="0" err="1"/>
              <a:t>is</a:t>
            </a:r>
            <a:r>
              <a:rPr lang="cs-CZ" dirty="0"/>
              <a:t> a part </a:t>
            </a:r>
            <a:r>
              <a:rPr lang="cs-CZ" dirty="0" err="1"/>
              <a:t>of</a:t>
            </a:r>
            <a:r>
              <a:rPr lang="cs-CZ" dirty="0"/>
              <a:t> </a:t>
            </a:r>
            <a:r>
              <a:rPr lang="cs-CZ" dirty="0" err="1"/>
              <a:t>the</a:t>
            </a:r>
            <a:r>
              <a:rPr lang="cs-CZ" dirty="0"/>
              <a:t> </a:t>
            </a:r>
            <a:r>
              <a:rPr lang="cs-CZ" b="1" dirty="0"/>
              <a:t>Thesis </a:t>
            </a:r>
            <a:r>
              <a:rPr lang="cs-CZ" b="1" dirty="0" err="1"/>
              <a:t>Advisory</a:t>
            </a:r>
            <a:r>
              <a:rPr lang="cs-CZ" b="1" dirty="0"/>
              <a:t> </a:t>
            </a:r>
            <a:r>
              <a:rPr lang="cs-CZ" b="1" dirty="0" err="1"/>
              <a:t>Committee</a:t>
            </a:r>
            <a:r>
              <a:rPr lang="cs-CZ" b="1" dirty="0"/>
              <a:t> </a:t>
            </a:r>
            <a:r>
              <a:rPr lang="cs-CZ" dirty="0"/>
              <a:t>(TAC):</a:t>
            </a:r>
          </a:p>
          <a:p>
            <a:pPr lvl="1"/>
            <a:r>
              <a:rPr lang="cs-CZ" dirty="0"/>
              <a:t>S</a:t>
            </a:r>
            <a:r>
              <a:rPr lang="en-US" dirty="0" err="1"/>
              <a:t>ystem</a:t>
            </a:r>
            <a:r>
              <a:rPr lang="en-US" dirty="0"/>
              <a:t> of </a:t>
            </a:r>
            <a:r>
              <a:rPr lang="en-US" b="1" dirty="0"/>
              <a:t>individual quality assessment </a:t>
            </a:r>
            <a:r>
              <a:rPr lang="en-US" dirty="0"/>
              <a:t>(IQA) of PhD students that led</a:t>
            </a:r>
            <a:r>
              <a:rPr lang="cs-CZ" dirty="0"/>
              <a:t> </a:t>
            </a:r>
            <a:r>
              <a:rPr lang="en-US" dirty="0"/>
              <a:t>to the successful completion of doctoral studies up to the defense itself</a:t>
            </a:r>
            <a:endParaRPr lang="cs-CZ" dirty="0"/>
          </a:p>
          <a:p>
            <a:pPr lvl="1"/>
            <a:r>
              <a:rPr lang="cs-CZ" dirty="0"/>
              <a:t>E</a:t>
            </a:r>
            <a:r>
              <a:rPr lang="en-US" dirty="0"/>
              <a:t>very</a:t>
            </a:r>
            <a:r>
              <a:rPr lang="cs-CZ" dirty="0"/>
              <a:t> </a:t>
            </a:r>
            <a:r>
              <a:rPr lang="en-US" dirty="0"/>
              <a:t>PhD candidate</a:t>
            </a:r>
            <a:r>
              <a:rPr lang="cs-CZ" dirty="0"/>
              <a:t> </a:t>
            </a:r>
            <a:r>
              <a:rPr lang="en-US" dirty="0"/>
              <a:t>enrolled in a PhD </a:t>
            </a:r>
            <a:r>
              <a:rPr lang="en-US" dirty="0" err="1"/>
              <a:t>Programme</a:t>
            </a:r>
            <a:r>
              <a:rPr lang="en-US" dirty="0"/>
              <a:t> under the CEITEC PhD School must be supervised and mentored during their</a:t>
            </a:r>
            <a:r>
              <a:rPr lang="cs-CZ" dirty="0"/>
              <a:t> </a:t>
            </a:r>
            <a:r>
              <a:rPr lang="en-US" dirty="0"/>
              <a:t>studies by the TAC</a:t>
            </a:r>
            <a:endParaRPr lang="cs-CZ" dirty="0"/>
          </a:p>
          <a:p>
            <a:r>
              <a:rPr lang="cs-CZ" dirty="0"/>
              <a:t>Support </a:t>
            </a:r>
            <a:r>
              <a:rPr lang="cs-CZ" dirty="0" err="1"/>
              <a:t>of</a:t>
            </a:r>
            <a:r>
              <a:rPr lang="cs-CZ" dirty="0"/>
              <a:t> </a:t>
            </a:r>
            <a:r>
              <a:rPr lang="cs-CZ" dirty="0" err="1"/>
              <a:t>the</a:t>
            </a:r>
            <a:r>
              <a:rPr lang="cs-CZ" dirty="0"/>
              <a:t> „</a:t>
            </a:r>
            <a:r>
              <a:rPr lang="cs-CZ" b="1" dirty="0"/>
              <a:t>peer </a:t>
            </a:r>
            <a:r>
              <a:rPr lang="cs-CZ" b="1" dirty="0" err="1"/>
              <a:t>mentoring</a:t>
            </a:r>
            <a:r>
              <a:rPr lang="cs-CZ" dirty="0"/>
              <a:t>“ </a:t>
            </a:r>
            <a:r>
              <a:rPr lang="cs-CZ" dirty="0" err="1"/>
              <a:t>activities</a:t>
            </a:r>
            <a:r>
              <a:rPr lang="cs-CZ" dirty="0"/>
              <a:t> - </a:t>
            </a:r>
            <a:r>
              <a:rPr lang="cs-CZ" dirty="0" err="1"/>
              <a:t>sharing</a:t>
            </a:r>
            <a:r>
              <a:rPr lang="cs-CZ" dirty="0"/>
              <a:t> </a:t>
            </a:r>
            <a:r>
              <a:rPr lang="cs-CZ" dirty="0" err="1"/>
              <a:t>experiences</a:t>
            </a:r>
            <a:r>
              <a:rPr lang="cs-CZ" dirty="0"/>
              <a:t> </a:t>
            </a:r>
            <a:r>
              <a:rPr lang="cs-CZ" dirty="0" err="1"/>
              <a:t>between</a:t>
            </a:r>
            <a:r>
              <a:rPr lang="cs-CZ" dirty="0"/>
              <a:t> </a:t>
            </a:r>
            <a:r>
              <a:rPr lang="cs-CZ" dirty="0" err="1"/>
              <a:t>mentees</a:t>
            </a:r>
            <a:r>
              <a:rPr lang="cs-CZ" dirty="0"/>
              <a:t>:</a:t>
            </a:r>
          </a:p>
          <a:p>
            <a:pPr lvl="1"/>
            <a:r>
              <a:rPr lang="cs-CZ" b="1" i="1" dirty="0" err="1"/>
              <a:t>Tea</a:t>
            </a:r>
            <a:r>
              <a:rPr lang="cs-CZ" b="1" i="1" dirty="0"/>
              <a:t> </a:t>
            </a:r>
            <a:r>
              <a:rPr lang="cs-CZ" b="1" i="1" dirty="0" err="1"/>
              <a:t>time</a:t>
            </a:r>
            <a:r>
              <a:rPr lang="cs-CZ" b="1" dirty="0"/>
              <a:t> </a:t>
            </a:r>
            <a:r>
              <a:rPr lang="cs-CZ" b="1" dirty="0" err="1"/>
              <a:t>meetings</a:t>
            </a:r>
            <a:r>
              <a:rPr lang="cs-CZ" b="1" dirty="0"/>
              <a:t> </a:t>
            </a:r>
            <a:r>
              <a:rPr lang="cs-CZ" dirty="0"/>
              <a:t>(</a:t>
            </a:r>
            <a:r>
              <a:rPr lang="cs-CZ" dirty="0" err="1"/>
              <a:t>voluntary</a:t>
            </a:r>
            <a:r>
              <a:rPr lang="cs-CZ" dirty="0"/>
              <a:t> and </a:t>
            </a:r>
            <a:r>
              <a:rPr lang="cs-CZ" dirty="0" err="1"/>
              <a:t>organized</a:t>
            </a:r>
            <a:r>
              <a:rPr lang="cs-CZ" dirty="0"/>
              <a:t> by </a:t>
            </a:r>
            <a:r>
              <a:rPr lang="cs-CZ" dirty="0" err="1"/>
              <a:t>young</a:t>
            </a:r>
            <a:r>
              <a:rPr lang="cs-CZ" dirty="0"/>
              <a:t> </a:t>
            </a:r>
            <a:r>
              <a:rPr lang="cs-CZ" dirty="0" err="1"/>
              <a:t>scientists</a:t>
            </a:r>
            <a:r>
              <a:rPr lang="cs-CZ" dirty="0"/>
              <a:t>)</a:t>
            </a:r>
          </a:p>
          <a:p>
            <a:pPr lvl="1"/>
            <a:r>
              <a:rPr lang="cs-CZ" dirty="0" err="1"/>
              <a:t>activities</a:t>
            </a:r>
            <a:r>
              <a:rPr lang="cs-CZ" dirty="0"/>
              <a:t> </a:t>
            </a:r>
            <a:r>
              <a:rPr lang="cs-CZ" dirty="0" err="1"/>
              <a:t>of</a:t>
            </a:r>
            <a:r>
              <a:rPr lang="cs-CZ" dirty="0"/>
              <a:t> </a:t>
            </a:r>
            <a:r>
              <a:rPr lang="cs-CZ" dirty="0" err="1"/>
              <a:t>the</a:t>
            </a:r>
            <a:r>
              <a:rPr lang="cs-CZ" dirty="0"/>
              <a:t> </a:t>
            </a:r>
            <a:r>
              <a:rPr lang="cs-CZ" b="1" i="1" dirty="0"/>
              <a:t>CEITEC PhD Student </a:t>
            </a:r>
            <a:r>
              <a:rPr lang="cs-CZ" b="1" i="1" dirty="0" err="1"/>
              <a:t>Committee</a:t>
            </a:r>
            <a:endParaRPr lang="cs-CZ" b="1" i="1" dirty="0"/>
          </a:p>
        </p:txBody>
      </p:sp>
      <p:sp>
        <p:nvSpPr>
          <p:cNvPr id="4" name="Zástupný symbol pro zápatí 3">
            <a:extLst>
              <a:ext uri="{FF2B5EF4-FFF2-40B4-BE49-F238E27FC236}">
                <a16:creationId xmlns:a16="http://schemas.microsoft.com/office/drawing/2014/main" id="{1EDD90DB-AE5A-44C2-A4B1-91CA7CAD811B}"/>
              </a:ext>
            </a:extLst>
          </p:cNvPr>
          <p:cNvSpPr>
            <a:spLocks noGrp="1"/>
          </p:cNvSpPr>
          <p:nvPr>
            <p:ph type="ftr" sz="quarter" idx="11"/>
          </p:nvPr>
        </p:nvSpPr>
        <p:spPr/>
        <p:txBody>
          <a:bodyPr/>
          <a:lstStyle/>
          <a:p>
            <a:r>
              <a:rPr lang="en-US" dirty="0"/>
              <a:t>Name of the presentation</a:t>
            </a:r>
          </a:p>
        </p:txBody>
      </p:sp>
      <p:sp>
        <p:nvSpPr>
          <p:cNvPr id="5" name="Zástupný symbol pro číslo snímku 4">
            <a:extLst>
              <a:ext uri="{FF2B5EF4-FFF2-40B4-BE49-F238E27FC236}">
                <a16:creationId xmlns:a16="http://schemas.microsoft.com/office/drawing/2014/main" id="{80490F74-AA99-477F-9B80-CD4993564BCD}"/>
              </a:ext>
            </a:extLst>
          </p:cNvPr>
          <p:cNvSpPr>
            <a:spLocks noGrp="1"/>
          </p:cNvSpPr>
          <p:nvPr>
            <p:ph type="sldNum" sz="quarter" idx="12"/>
          </p:nvPr>
        </p:nvSpPr>
        <p:spPr/>
        <p:txBody>
          <a:bodyPr/>
          <a:lstStyle/>
          <a:p>
            <a:fld id="{AFE3D702-57F1-4CB0-B451-B14F76DC0414}" type="slidenum">
              <a:rPr lang="en-US" smtClean="0"/>
              <a:t>30</a:t>
            </a:fld>
            <a:endParaRPr lang="en-US"/>
          </a:p>
        </p:txBody>
      </p:sp>
      <p:pic>
        <p:nvPicPr>
          <p:cNvPr id="8" name="Obrázek 7">
            <a:extLst>
              <a:ext uri="{FF2B5EF4-FFF2-40B4-BE49-F238E27FC236}">
                <a16:creationId xmlns:a16="http://schemas.microsoft.com/office/drawing/2014/main" id="{632DA07A-BC41-4C8B-B2DA-8A6D0EB45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818" y="1523999"/>
            <a:ext cx="3208857" cy="2139238"/>
          </a:xfrm>
          <a:prstGeom prst="rect">
            <a:avLst/>
          </a:prstGeom>
        </p:spPr>
      </p:pic>
      <p:pic>
        <p:nvPicPr>
          <p:cNvPr id="7" name="Obrázek 6">
            <a:extLst>
              <a:ext uri="{FF2B5EF4-FFF2-40B4-BE49-F238E27FC236}">
                <a16:creationId xmlns:a16="http://schemas.microsoft.com/office/drawing/2014/main" id="{80098B01-4CEB-448E-985D-A56FFA259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084" y="4053661"/>
            <a:ext cx="3795591" cy="1973065"/>
          </a:xfrm>
          <a:prstGeom prst="rect">
            <a:avLst/>
          </a:prstGeom>
        </p:spPr>
      </p:pic>
    </p:spTree>
    <p:extLst>
      <p:ext uri="{BB962C8B-B14F-4D97-AF65-F5344CB8AC3E}">
        <p14:creationId xmlns:p14="http://schemas.microsoft.com/office/powerpoint/2010/main" val="955585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err="1"/>
              <a:t>Student’s</a:t>
            </a:r>
            <a:r>
              <a:rPr lang="cs-CZ" altLang="cs-CZ" dirty="0"/>
              <a:t> </a:t>
            </a:r>
            <a:r>
              <a:rPr lang="cs-CZ" altLang="cs-CZ" dirty="0" err="1"/>
              <a:t>Activities</a:t>
            </a:r>
            <a:r>
              <a:rPr lang="cs-CZ" altLang="cs-CZ" dirty="0"/>
              <a:t> - PhD </a:t>
            </a:r>
            <a:r>
              <a:rPr lang="en-US" altLang="cs-CZ" dirty="0"/>
              <a:t>Retreat</a:t>
            </a:r>
            <a:r>
              <a:rPr lang="cs-CZ" altLang="cs-CZ" dirty="0"/>
              <a:t>s, </a:t>
            </a:r>
            <a:r>
              <a:rPr lang="cs-CZ" altLang="cs-CZ" dirty="0" err="1"/>
              <a:t>Tea</a:t>
            </a:r>
            <a:r>
              <a:rPr lang="cs-CZ" altLang="cs-CZ" dirty="0"/>
              <a:t> </a:t>
            </a:r>
            <a:r>
              <a:rPr lang="cs-CZ" altLang="cs-CZ" dirty="0" err="1"/>
              <a:t>Times</a:t>
            </a:r>
            <a:r>
              <a:rPr lang="cs-CZ" altLang="cs-CZ" dirty="0"/>
              <a:t>…</a:t>
            </a:r>
            <a:endParaRPr lang="cs-CZ" dirty="0"/>
          </a:p>
        </p:txBody>
      </p:sp>
      <p:sp>
        <p:nvSpPr>
          <p:cNvPr id="5" name="Zástupný symbol pro číslo snímku 4"/>
          <p:cNvSpPr>
            <a:spLocks noGrp="1"/>
          </p:cNvSpPr>
          <p:nvPr>
            <p:ph type="sldNum" sz="quarter" idx="12"/>
          </p:nvPr>
        </p:nvSpPr>
        <p:spPr/>
        <p:txBody>
          <a:bodyPr/>
          <a:lstStyle/>
          <a:p>
            <a:fld id="{AFE3D702-57F1-4CB0-B451-B14F76DC0414}" type="slidenum">
              <a:rPr lang="en-US" smtClean="0"/>
              <a:t>31</a:t>
            </a:fld>
            <a:endParaRPr lang="en-US"/>
          </a:p>
        </p:txBody>
      </p:sp>
      <p:sp>
        <p:nvSpPr>
          <p:cNvPr id="8" name="Content Placeholder 7">
            <a:extLst>
              <a:ext uri="{FF2B5EF4-FFF2-40B4-BE49-F238E27FC236}">
                <a16:creationId xmlns:a16="http://schemas.microsoft.com/office/drawing/2014/main" id="{A65D9105-F6EF-4AF4-BA90-2D5D3AF1C626}"/>
              </a:ext>
            </a:extLst>
          </p:cNvPr>
          <p:cNvSpPr>
            <a:spLocks noGrp="1"/>
          </p:cNvSpPr>
          <p:nvPr>
            <p:ph idx="1"/>
          </p:nvPr>
        </p:nvSpPr>
        <p:spPr>
          <a:xfrm>
            <a:off x="553811" y="1505407"/>
            <a:ext cx="5874698" cy="4362451"/>
          </a:xfrm>
        </p:spPr>
        <p:txBody>
          <a:bodyPr>
            <a:normAutofit/>
          </a:bodyPr>
          <a:lstStyle/>
          <a:p>
            <a:pPr marL="0" indent="0">
              <a:buNone/>
              <a:defRPr/>
            </a:pPr>
            <a:r>
              <a:rPr lang="cs-CZ" dirty="0">
                <a:solidFill>
                  <a:srgbClr val="21A9C0"/>
                </a:solidFill>
              </a:rPr>
              <a:t>PhD </a:t>
            </a:r>
            <a:r>
              <a:rPr lang="cs-CZ" dirty="0" err="1">
                <a:solidFill>
                  <a:srgbClr val="21A9C0"/>
                </a:solidFill>
              </a:rPr>
              <a:t>Retreat</a:t>
            </a:r>
            <a:endParaRPr lang="cs-CZ" dirty="0">
              <a:solidFill>
                <a:srgbClr val="21A9C0"/>
              </a:solidFill>
            </a:endParaRPr>
          </a:p>
          <a:p>
            <a:pPr>
              <a:defRPr/>
            </a:pPr>
            <a:r>
              <a:rPr lang="cs-CZ" dirty="0" err="1"/>
              <a:t>Event</a:t>
            </a:r>
            <a:r>
              <a:rPr lang="cs-CZ" dirty="0"/>
              <a:t> </a:t>
            </a:r>
            <a:r>
              <a:rPr lang="en-US" dirty="0"/>
              <a:t>for students from CEITEC </a:t>
            </a:r>
            <a:br>
              <a:rPr lang="en-US" dirty="0"/>
            </a:br>
            <a:r>
              <a:rPr lang="en-US" dirty="0"/>
              <a:t>and from other institutes </a:t>
            </a:r>
          </a:p>
          <a:p>
            <a:pPr>
              <a:defRPr/>
            </a:pPr>
            <a:r>
              <a:rPr lang="en-US" dirty="0"/>
              <a:t>Networking </a:t>
            </a:r>
            <a:r>
              <a:rPr lang="en-US" altLang="cs-CZ" dirty="0"/>
              <a:t>and sharing good practice</a:t>
            </a:r>
            <a:endParaRPr lang="en-US" dirty="0"/>
          </a:p>
          <a:p>
            <a:pPr>
              <a:defRPr/>
            </a:pPr>
            <a:r>
              <a:rPr lang="en-US" dirty="0"/>
              <a:t>Initiating interdisciplinary cooperation</a:t>
            </a:r>
          </a:p>
          <a:p>
            <a:pPr>
              <a:defRPr/>
            </a:pPr>
            <a:r>
              <a:rPr lang="en-US" dirty="0"/>
              <a:t>Opportunity to present research results </a:t>
            </a:r>
            <a:br>
              <a:rPr lang="en-US" dirty="0"/>
            </a:br>
            <a:r>
              <a:rPr lang="en-US" dirty="0"/>
              <a:t>and improve presentation skills</a:t>
            </a:r>
            <a:endParaRPr lang="cs-CZ" dirty="0"/>
          </a:p>
          <a:p>
            <a:pPr marL="0" indent="0">
              <a:buNone/>
              <a:defRPr/>
            </a:pPr>
            <a:endParaRPr lang="cs-CZ" dirty="0"/>
          </a:p>
          <a:p>
            <a:pPr marL="0" indent="0">
              <a:buNone/>
              <a:defRPr/>
            </a:pPr>
            <a:r>
              <a:rPr lang="cs-CZ" dirty="0">
                <a:solidFill>
                  <a:srgbClr val="21A9C0"/>
                </a:solidFill>
              </a:rPr>
              <a:t>CEITEC </a:t>
            </a:r>
            <a:r>
              <a:rPr lang="cs-CZ" dirty="0" err="1">
                <a:solidFill>
                  <a:srgbClr val="21A9C0"/>
                </a:solidFill>
              </a:rPr>
              <a:t>Tea</a:t>
            </a:r>
            <a:r>
              <a:rPr lang="cs-CZ" dirty="0">
                <a:solidFill>
                  <a:srgbClr val="21A9C0"/>
                </a:solidFill>
              </a:rPr>
              <a:t> </a:t>
            </a:r>
            <a:r>
              <a:rPr lang="cs-CZ" dirty="0" err="1">
                <a:solidFill>
                  <a:srgbClr val="21A9C0"/>
                </a:solidFill>
              </a:rPr>
              <a:t>Time</a:t>
            </a:r>
            <a:endParaRPr lang="cs-CZ" dirty="0">
              <a:solidFill>
                <a:srgbClr val="21A9C0"/>
              </a:solidFill>
            </a:endParaRPr>
          </a:p>
          <a:p>
            <a:r>
              <a:rPr lang="cs-CZ" dirty="0"/>
              <a:t>I</a:t>
            </a:r>
            <a:r>
              <a:rPr lang="en-US" dirty="0" err="1"/>
              <a:t>nformal</a:t>
            </a:r>
            <a:r>
              <a:rPr lang="en-US" dirty="0"/>
              <a:t> tea / coffee meetings</a:t>
            </a:r>
            <a:endParaRPr lang="en-US" dirty="0">
              <a:solidFill>
                <a:srgbClr val="21A9C0"/>
              </a:solidFill>
            </a:endParaRPr>
          </a:p>
        </p:txBody>
      </p:sp>
      <p:pic>
        <p:nvPicPr>
          <p:cNvPr id="9" name="Picture 8">
            <a:extLst>
              <a:ext uri="{FF2B5EF4-FFF2-40B4-BE49-F238E27FC236}">
                <a16:creationId xmlns:a16="http://schemas.microsoft.com/office/drawing/2014/main" id="{4AC2E5B7-6245-4C0C-A850-F6105572D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21" y="4485105"/>
            <a:ext cx="4839068" cy="1863041"/>
          </a:xfrm>
          <a:prstGeom prst="rect">
            <a:avLst/>
          </a:prstGeom>
        </p:spPr>
      </p:pic>
      <p:pic>
        <p:nvPicPr>
          <p:cNvPr id="4" name="Obrázek 3">
            <a:extLst>
              <a:ext uri="{FF2B5EF4-FFF2-40B4-BE49-F238E27FC236}">
                <a16:creationId xmlns:a16="http://schemas.microsoft.com/office/drawing/2014/main" id="{92A16956-2A19-45AE-86A2-58C74627EC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3826" y="1329496"/>
            <a:ext cx="2114363" cy="2989398"/>
          </a:xfrm>
          <a:prstGeom prst="rect">
            <a:avLst/>
          </a:prstGeom>
        </p:spPr>
      </p:pic>
      <p:pic>
        <p:nvPicPr>
          <p:cNvPr id="7" name="Obrázek 6">
            <a:extLst>
              <a:ext uri="{FF2B5EF4-FFF2-40B4-BE49-F238E27FC236}">
                <a16:creationId xmlns:a16="http://schemas.microsoft.com/office/drawing/2014/main" id="{96F87AE4-D887-494B-AB27-B46CE1835B8E}"/>
              </a:ext>
            </a:extLst>
          </p:cNvPr>
          <p:cNvPicPr>
            <a:picLocks noChangeAspect="1"/>
          </p:cNvPicPr>
          <p:nvPr/>
        </p:nvPicPr>
        <p:blipFill>
          <a:blip r:embed="rId5"/>
          <a:stretch>
            <a:fillRect/>
          </a:stretch>
        </p:blipFill>
        <p:spPr>
          <a:xfrm>
            <a:off x="6799121" y="1341483"/>
            <a:ext cx="2233058" cy="2977411"/>
          </a:xfrm>
          <a:prstGeom prst="rect">
            <a:avLst/>
          </a:prstGeom>
        </p:spPr>
      </p:pic>
    </p:spTree>
    <p:extLst>
      <p:ext uri="{BB962C8B-B14F-4D97-AF65-F5344CB8AC3E}">
        <p14:creationId xmlns:p14="http://schemas.microsoft.com/office/powerpoint/2010/main" val="5902136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10ABC6-9A72-4AE6-93D6-7AF7D6E6C44A}"/>
              </a:ext>
            </a:extLst>
          </p:cNvPr>
          <p:cNvSpPr>
            <a:spLocks noGrp="1"/>
          </p:cNvSpPr>
          <p:nvPr>
            <p:ph type="title"/>
          </p:nvPr>
        </p:nvSpPr>
        <p:spPr/>
        <p:txBody>
          <a:bodyPr>
            <a:normAutofit/>
          </a:bodyPr>
          <a:lstStyle/>
          <a:p>
            <a:r>
              <a:rPr lang="cs-CZ" dirty="0" err="1"/>
              <a:t>Postdoc</a:t>
            </a:r>
            <a:r>
              <a:rPr lang="cs-CZ" dirty="0"/>
              <a:t> Peer </a:t>
            </a:r>
            <a:r>
              <a:rPr lang="cs-CZ" dirty="0" err="1"/>
              <a:t>Committee</a:t>
            </a:r>
            <a:endParaRPr lang="cs-CZ" dirty="0"/>
          </a:p>
        </p:txBody>
      </p:sp>
      <p:sp>
        <p:nvSpPr>
          <p:cNvPr id="3" name="Zástupný symbol pro obsah 2">
            <a:extLst>
              <a:ext uri="{FF2B5EF4-FFF2-40B4-BE49-F238E27FC236}">
                <a16:creationId xmlns:a16="http://schemas.microsoft.com/office/drawing/2014/main" id="{44BA61CC-C96F-4412-A5FD-6CC9E1446C7E}"/>
              </a:ext>
            </a:extLst>
          </p:cNvPr>
          <p:cNvSpPr>
            <a:spLocks noGrp="1"/>
          </p:cNvSpPr>
          <p:nvPr>
            <p:ph idx="1"/>
          </p:nvPr>
        </p:nvSpPr>
        <p:spPr/>
        <p:txBody>
          <a:bodyPr>
            <a:normAutofit/>
          </a:bodyPr>
          <a:lstStyle/>
          <a:p>
            <a:r>
              <a:rPr lang="cs-CZ" dirty="0"/>
              <a:t>E</a:t>
            </a:r>
            <a:r>
              <a:rPr lang="en-US" dirty="0"/>
              <a:t>stablished in 2019</a:t>
            </a:r>
          </a:p>
          <a:p>
            <a:r>
              <a:rPr lang="en-US" dirty="0"/>
              <a:t>The goal is to hear the voice of CEITEC MU postdocs, to </a:t>
            </a:r>
            <a:r>
              <a:rPr lang="en-US" b="1" dirty="0"/>
              <a:t>understand their needs and jointly seek for solutions </a:t>
            </a:r>
            <a:r>
              <a:rPr lang="en-US" dirty="0"/>
              <a:t>to problems that we can solve</a:t>
            </a:r>
            <a:endParaRPr lang="cs-CZ" dirty="0"/>
          </a:p>
          <a:p>
            <a:pPr lvl="1"/>
            <a:r>
              <a:rPr lang="cs-CZ" dirty="0"/>
              <a:t>I</a:t>
            </a:r>
            <a:r>
              <a:rPr lang="en-US" dirty="0" err="1"/>
              <a:t>dentifies</a:t>
            </a:r>
            <a:r>
              <a:rPr lang="en-US" dirty="0"/>
              <a:t> institutional strengths and weaknesses, suggest and jointly with the administration implements solutions that fit the postdoc needs. </a:t>
            </a:r>
            <a:endParaRPr lang="cs-CZ" dirty="0"/>
          </a:p>
          <a:p>
            <a:r>
              <a:rPr lang="en-US" dirty="0"/>
              <a:t>Postdocs are drawn to grass-roots activism to create better working conditions for themselves and their peers.</a:t>
            </a:r>
            <a:endParaRPr lang="cs-CZ" dirty="0"/>
          </a:p>
          <a:p>
            <a:r>
              <a:rPr lang="cs-CZ" dirty="0" err="1">
                <a:solidFill>
                  <a:srgbClr val="21A9C0"/>
                </a:solidFill>
              </a:rPr>
              <a:t>Postdoc</a:t>
            </a:r>
            <a:r>
              <a:rPr lang="cs-CZ" dirty="0">
                <a:solidFill>
                  <a:srgbClr val="21A9C0"/>
                </a:solidFill>
              </a:rPr>
              <a:t> </a:t>
            </a:r>
            <a:r>
              <a:rPr lang="cs-CZ" dirty="0" err="1">
                <a:solidFill>
                  <a:srgbClr val="21A9C0"/>
                </a:solidFill>
              </a:rPr>
              <a:t>Retreats</a:t>
            </a:r>
            <a:endParaRPr lang="cs-CZ" dirty="0">
              <a:solidFill>
                <a:srgbClr val="21A9C0"/>
              </a:solidFill>
            </a:endParaRPr>
          </a:p>
          <a:p>
            <a:pPr lvl="1">
              <a:defRPr/>
            </a:pPr>
            <a:r>
              <a:rPr lang="cs-CZ" dirty="0" err="1"/>
              <a:t>Event</a:t>
            </a:r>
            <a:r>
              <a:rPr lang="cs-CZ" dirty="0"/>
              <a:t> </a:t>
            </a:r>
            <a:r>
              <a:rPr lang="en-US" dirty="0"/>
              <a:t>for </a:t>
            </a:r>
            <a:r>
              <a:rPr lang="cs-CZ" dirty="0" err="1"/>
              <a:t>postdoc</a:t>
            </a:r>
            <a:r>
              <a:rPr lang="en-US" dirty="0"/>
              <a:t>s from CEITEC </a:t>
            </a:r>
            <a:br>
              <a:rPr lang="en-US" dirty="0"/>
            </a:br>
            <a:r>
              <a:rPr lang="en-US" dirty="0"/>
              <a:t>and from other institutes </a:t>
            </a:r>
          </a:p>
          <a:p>
            <a:pPr lvl="1">
              <a:defRPr/>
            </a:pPr>
            <a:r>
              <a:rPr lang="en-US" dirty="0"/>
              <a:t>Networking </a:t>
            </a:r>
            <a:r>
              <a:rPr lang="en-US" altLang="cs-CZ" dirty="0"/>
              <a:t>and sharing good practice</a:t>
            </a:r>
            <a:endParaRPr lang="en-US" dirty="0"/>
          </a:p>
          <a:p>
            <a:pPr lvl="1">
              <a:defRPr/>
            </a:pPr>
            <a:r>
              <a:rPr lang="en-US" dirty="0"/>
              <a:t>Initiating interdisciplinary cooperation</a:t>
            </a:r>
          </a:p>
          <a:p>
            <a:endParaRPr lang="cs-CZ" dirty="0"/>
          </a:p>
          <a:p>
            <a:pPr lvl="1"/>
            <a:endParaRPr lang="cs-CZ" dirty="0"/>
          </a:p>
        </p:txBody>
      </p:sp>
      <p:sp>
        <p:nvSpPr>
          <p:cNvPr id="4" name="Zástupný symbol pro zápatí 3">
            <a:extLst>
              <a:ext uri="{FF2B5EF4-FFF2-40B4-BE49-F238E27FC236}">
                <a16:creationId xmlns:a16="http://schemas.microsoft.com/office/drawing/2014/main" id="{DF9F6BE5-3FC4-438E-8220-94BA19B307AA}"/>
              </a:ext>
            </a:extLst>
          </p:cNvPr>
          <p:cNvSpPr>
            <a:spLocks noGrp="1"/>
          </p:cNvSpPr>
          <p:nvPr>
            <p:ph type="ftr" sz="quarter" idx="11"/>
          </p:nvPr>
        </p:nvSpPr>
        <p:spPr/>
        <p:txBody>
          <a:bodyPr/>
          <a:lstStyle/>
          <a:p>
            <a:r>
              <a:rPr lang="en-US"/>
              <a:t>CEITEC at Masaryk University</a:t>
            </a:r>
          </a:p>
        </p:txBody>
      </p:sp>
      <p:sp>
        <p:nvSpPr>
          <p:cNvPr id="5" name="Zástupný symbol pro číslo snímku 4">
            <a:extLst>
              <a:ext uri="{FF2B5EF4-FFF2-40B4-BE49-F238E27FC236}">
                <a16:creationId xmlns:a16="http://schemas.microsoft.com/office/drawing/2014/main" id="{C890A3AD-41ED-4B5E-9248-52F8B39A63AF}"/>
              </a:ext>
            </a:extLst>
          </p:cNvPr>
          <p:cNvSpPr>
            <a:spLocks noGrp="1"/>
          </p:cNvSpPr>
          <p:nvPr>
            <p:ph type="sldNum" sz="quarter" idx="12"/>
          </p:nvPr>
        </p:nvSpPr>
        <p:spPr/>
        <p:txBody>
          <a:bodyPr/>
          <a:lstStyle/>
          <a:p>
            <a:fld id="{AFE3D702-57F1-4CB0-B451-B14F76DC0414}" type="slidenum">
              <a:rPr lang="en-US" smtClean="0"/>
              <a:t>32</a:t>
            </a:fld>
            <a:endParaRPr lang="en-US"/>
          </a:p>
        </p:txBody>
      </p:sp>
      <p:pic>
        <p:nvPicPr>
          <p:cNvPr id="7" name="Obrázek 6">
            <a:extLst>
              <a:ext uri="{FF2B5EF4-FFF2-40B4-BE49-F238E27FC236}">
                <a16:creationId xmlns:a16="http://schemas.microsoft.com/office/drawing/2014/main" id="{893E8B77-0DCA-4FCB-BC77-1273BCC3A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891" y="3928295"/>
            <a:ext cx="3065150" cy="2291527"/>
          </a:xfrm>
          <a:prstGeom prst="rect">
            <a:avLst/>
          </a:prstGeom>
        </p:spPr>
      </p:pic>
    </p:spTree>
    <p:extLst>
      <p:ext uri="{BB962C8B-B14F-4D97-AF65-F5344CB8AC3E}">
        <p14:creationId xmlns:p14="http://schemas.microsoft.com/office/powerpoint/2010/main" val="338885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Internships</a:t>
            </a:r>
            <a:r>
              <a:rPr lang="cs-CZ" dirty="0"/>
              <a:t> </a:t>
            </a:r>
            <a:r>
              <a:rPr lang="en-US" dirty="0"/>
              <a:t>at</a:t>
            </a:r>
            <a:r>
              <a:rPr lang="cs-CZ" dirty="0"/>
              <a:t> CEITEC MU</a:t>
            </a:r>
          </a:p>
        </p:txBody>
      </p:sp>
      <p:sp>
        <p:nvSpPr>
          <p:cNvPr id="3" name="Zástupný symbol pro obsah 2"/>
          <p:cNvSpPr>
            <a:spLocks noGrp="1"/>
          </p:cNvSpPr>
          <p:nvPr>
            <p:ph idx="1"/>
          </p:nvPr>
        </p:nvSpPr>
        <p:spPr>
          <a:xfrm>
            <a:off x="466724" y="1255443"/>
            <a:ext cx="11829038" cy="4347114"/>
          </a:xfrm>
        </p:spPr>
        <p:txBody>
          <a:bodyPr/>
          <a:lstStyle/>
          <a:p>
            <a:r>
              <a:rPr lang="en-US" dirty="0"/>
              <a:t>Boost your scientific career</a:t>
            </a:r>
          </a:p>
          <a:p>
            <a:r>
              <a:rPr lang="en-US" dirty="0"/>
              <a:t>Find out if science is right for you</a:t>
            </a:r>
          </a:p>
          <a:p>
            <a:r>
              <a:rPr lang="en-US" dirty="0"/>
              <a:t>Contact: directly the group leader of a chosen group</a:t>
            </a:r>
            <a:r>
              <a:rPr lang="cs-CZ" dirty="0"/>
              <a:t>: </a:t>
            </a:r>
            <a:r>
              <a:rPr lang="cs-CZ" dirty="0">
                <a:hlinkClick r:id="rId2"/>
              </a:rPr>
              <a:t>www.ceitec.eu/research-groups</a:t>
            </a:r>
            <a:r>
              <a:rPr lang="cs-CZ" dirty="0"/>
              <a:t> </a:t>
            </a:r>
          </a:p>
          <a:p>
            <a:pPr marL="0" indent="0">
              <a:buNone/>
            </a:pPr>
            <a:r>
              <a:rPr lang="cs-CZ" dirty="0"/>
              <a:t>   </a:t>
            </a:r>
            <a:r>
              <a:rPr lang="cs-CZ" u="sng" dirty="0">
                <a:solidFill>
                  <a:srgbClr val="21A9C0"/>
                </a:solidFill>
                <a:hlinkClick r:id="rId3"/>
              </a:rPr>
              <a:t> </a:t>
            </a:r>
            <a:endParaRPr lang="en-US" dirty="0"/>
          </a:p>
        </p:txBody>
      </p:sp>
      <p:sp>
        <p:nvSpPr>
          <p:cNvPr id="5" name="Zástupný symbol pro číslo snímku 4"/>
          <p:cNvSpPr>
            <a:spLocks noGrp="1"/>
          </p:cNvSpPr>
          <p:nvPr>
            <p:ph type="sldNum" sz="quarter" idx="12"/>
          </p:nvPr>
        </p:nvSpPr>
        <p:spPr/>
        <p:txBody>
          <a:bodyPr/>
          <a:lstStyle/>
          <a:p>
            <a:fld id="{AFE3D702-57F1-4CB0-B451-B14F76DC0414}" type="slidenum">
              <a:rPr lang="en-US" smtClean="0"/>
              <a:t>33</a:t>
            </a:fld>
            <a:endParaRPr lang="en-US"/>
          </a:p>
        </p:txBody>
      </p:sp>
      <p:pic>
        <p:nvPicPr>
          <p:cNvPr id="1026" name="Picture 2" descr="http://ls-phd.ceitec.cz/files/279/17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8884" y="3811398"/>
            <a:ext cx="7014232" cy="1650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43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72A3A4-9929-480A-8D5F-38824335BC34}"/>
              </a:ext>
            </a:extLst>
          </p:cNvPr>
          <p:cNvSpPr>
            <a:spLocks noGrp="1"/>
          </p:cNvSpPr>
          <p:nvPr>
            <p:ph type="title"/>
          </p:nvPr>
        </p:nvSpPr>
        <p:spPr/>
        <p:txBody>
          <a:bodyPr/>
          <a:lstStyle/>
          <a:p>
            <a:r>
              <a:rPr lang="cs-CZ" dirty="0" err="1"/>
              <a:t>Cooperation</a:t>
            </a:r>
            <a:r>
              <a:rPr lang="cs-CZ" dirty="0"/>
              <a:t> </a:t>
            </a:r>
            <a:r>
              <a:rPr lang="cs-CZ" dirty="0" err="1"/>
              <a:t>with</a:t>
            </a:r>
            <a:r>
              <a:rPr lang="cs-CZ" dirty="0"/>
              <a:t> </a:t>
            </a:r>
            <a:r>
              <a:rPr lang="cs-CZ" dirty="0" err="1"/>
              <a:t>Industry</a:t>
            </a:r>
            <a:endParaRPr lang="cs-CZ" dirty="0"/>
          </a:p>
        </p:txBody>
      </p:sp>
      <p:sp>
        <p:nvSpPr>
          <p:cNvPr id="3" name="Zástupný symbol pro obsah 2">
            <a:extLst>
              <a:ext uri="{FF2B5EF4-FFF2-40B4-BE49-F238E27FC236}">
                <a16:creationId xmlns:a16="http://schemas.microsoft.com/office/drawing/2014/main" id="{CDF0E76D-B56B-4FCE-A3EE-BD819392AA7A}"/>
              </a:ext>
            </a:extLst>
          </p:cNvPr>
          <p:cNvSpPr>
            <a:spLocks noGrp="1"/>
          </p:cNvSpPr>
          <p:nvPr>
            <p:ph idx="1"/>
          </p:nvPr>
        </p:nvSpPr>
        <p:spPr>
          <a:xfrm>
            <a:off x="466725" y="1523999"/>
            <a:ext cx="11258550" cy="4715934"/>
          </a:xfrm>
        </p:spPr>
        <p:txBody>
          <a:bodyPr>
            <a:normAutofit fontScale="92500" lnSpcReduction="20000"/>
          </a:bodyPr>
          <a:lstStyle/>
          <a:p>
            <a:pPr marL="0" indent="0">
              <a:buNone/>
            </a:pPr>
            <a:r>
              <a:rPr lang="cs-CZ" dirty="0" err="1"/>
              <a:t>The</a:t>
            </a:r>
            <a:r>
              <a:rPr lang="cs-CZ" dirty="0"/>
              <a:t> </a:t>
            </a:r>
            <a:r>
              <a:rPr lang="cs-CZ" dirty="0" err="1"/>
              <a:t>cooperation</a:t>
            </a:r>
            <a:r>
              <a:rPr lang="cs-CZ" dirty="0"/>
              <a:t> </a:t>
            </a:r>
            <a:r>
              <a:rPr lang="cs-CZ" dirty="0" err="1"/>
              <a:t>with</a:t>
            </a:r>
            <a:r>
              <a:rPr lang="cs-CZ" dirty="0"/>
              <a:t> CEITEC </a:t>
            </a:r>
            <a:r>
              <a:rPr lang="cs-CZ" dirty="0" err="1"/>
              <a:t>brings</a:t>
            </a:r>
            <a:r>
              <a:rPr lang="cs-CZ" dirty="0"/>
              <a:t> </a:t>
            </a:r>
            <a:r>
              <a:rPr lang="cs-CZ" dirty="0" err="1"/>
              <a:t>you</a:t>
            </a:r>
            <a:r>
              <a:rPr lang="cs-CZ" dirty="0"/>
              <a:t> </a:t>
            </a:r>
            <a:r>
              <a:rPr lang="cs-CZ" dirty="0" err="1"/>
              <a:t>the</a:t>
            </a:r>
            <a:r>
              <a:rPr lang="cs-CZ" dirty="0"/>
              <a:t> </a:t>
            </a:r>
            <a:r>
              <a:rPr lang="cs-CZ" dirty="0" err="1"/>
              <a:t>following</a:t>
            </a:r>
            <a:r>
              <a:rPr lang="cs-CZ" dirty="0"/>
              <a:t> </a:t>
            </a:r>
            <a:r>
              <a:rPr lang="cs-CZ" dirty="0" err="1"/>
              <a:t>benefits</a:t>
            </a:r>
            <a:r>
              <a:rPr lang="cs-CZ" dirty="0"/>
              <a:t>:</a:t>
            </a:r>
          </a:p>
          <a:p>
            <a:r>
              <a:rPr lang="en-US" dirty="0"/>
              <a:t>quick access to the latest scientific knowledge, the possibility of expert consultations and to the transfer of know-how,</a:t>
            </a:r>
          </a:p>
          <a:p>
            <a:r>
              <a:rPr lang="en-US" dirty="0"/>
              <a:t>building a brand on the university grounds with the opportunity to promote your company at professional events of the institute (professional training, workshops, conferences),</a:t>
            </a:r>
          </a:p>
          <a:p>
            <a:r>
              <a:rPr lang="en-US" dirty="0"/>
              <a:t>access to the most modern equipment in South Moravia (online reservation of equipment on the web </a:t>
            </a:r>
            <a:r>
              <a:rPr lang="en-US" dirty="0">
                <a:hlinkClick r:id="rId3"/>
              </a:rPr>
              <a:t>https://www.ceitec.eu/core-facilities/</a:t>
            </a:r>
            <a:r>
              <a:rPr lang="en-US" dirty="0"/>
              <a:t>) and the possibility of training for your employees,</a:t>
            </a:r>
          </a:p>
          <a:p>
            <a:r>
              <a:rPr lang="en-US" dirty="0"/>
              <a:t>collaborative research or complete tailor-made services (from project design to data analysis and interpretation),</a:t>
            </a:r>
          </a:p>
          <a:p>
            <a:r>
              <a:rPr lang="en-US" dirty="0"/>
              <a:t>the possibility of involvement in joint grant projects and national and international research infrastructures,</a:t>
            </a:r>
          </a:p>
          <a:p>
            <a:r>
              <a:rPr lang="en-US" dirty="0"/>
              <a:t>internships for your employees at CEITEC MU, internships for PhD students in your company, the opportunity to find new employees</a:t>
            </a:r>
            <a:endParaRPr lang="cs-CZ" dirty="0"/>
          </a:p>
          <a:p>
            <a:r>
              <a:rPr lang="cs-CZ" dirty="0"/>
              <a:t>more info </a:t>
            </a:r>
            <a:r>
              <a:rPr lang="cs-CZ" dirty="0" err="1"/>
              <a:t>at</a:t>
            </a:r>
            <a:r>
              <a:rPr lang="cs-CZ" dirty="0"/>
              <a:t>: </a:t>
            </a:r>
            <a:r>
              <a:rPr lang="cs-CZ" b="1" dirty="0">
                <a:hlinkClick r:id="rId4"/>
              </a:rPr>
              <a:t>https://www.ceitec.eu/industry-cooperation/</a:t>
            </a:r>
            <a:r>
              <a:rPr lang="cs-CZ" b="1" dirty="0"/>
              <a:t> </a:t>
            </a:r>
          </a:p>
        </p:txBody>
      </p:sp>
      <p:sp>
        <p:nvSpPr>
          <p:cNvPr id="4" name="Zástupný symbol pro zápatí 3">
            <a:extLst>
              <a:ext uri="{FF2B5EF4-FFF2-40B4-BE49-F238E27FC236}">
                <a16:creationId xmlns:a16="http://schemas.microsoft.com/office/drawing/2014/main" id="{107AEA06-3776-42AA-AA46-19A3E58BE30F}"/>
              </a:ext>
            </a:extLst>
          </p:cNvPr>
          <p:cNvSpPr>
            <a:spLocks noGrp="1"/>
          </p:cNvSpPr>
          <p:nvPr>
            <p:ph type="ftr" sz="quarter" idx="11"/>
          </p:nvPr>
        </p:nvSpPr>
        <p:spPr/>
        <p:txBody>
          <a:bodyPr/>
          <a:lstStyle/>
          <a:p>
            <a:r>
              <a:rPr lang="en-US"/>
              <a:t>CEITEC at Masaryk University</a:t>
            </a:r>
          </a:p>
        </p:txBody>
      </p:sp>
      <p:sp>
        <p:nvSpPr>
          <p:cNvPr id="5" name="Zástupný symbol pro číslo snímku 4">
            <a:extLst>
              <a:ext uri="{FF2B5EF4-FFF2-40B4-BE49-F238E27FC236}">
                <a16:creationId xmlns:a16="http://schemas.microsoft.com/office/drawing/2014/main" id="{F12E67FA-6499-4E9F-B629-B95F2EB95398}"/>
              </a:ext>
            </a:extLst>
          </p:cNvPr>
          <p:cNvSpPr>
            <a:spLocks noGrp="1"/>
          </p:cNvSpPr>
          <p:nvPr>
            <p:ph type="sldNum" sz="quarter" idx="12"/>
          </p:nvPr>
        </p:nvSpPr>
        <p:spPr/>
        <p:txBody>
          <a:bodyPr/>
          <a:lstStyle/>
          <a:p>
            <a:fld id="{AFE3D702-57F1-4CB0-B451-B14F76DC0414}" type="slidenum">
              <a:rPr lang="en-US" smtClean="0"/>
              <a:t>34</a:t>
            </a:fld>
            <a:endParaRPr lang="en-US"/>
          </a:p>
        </p:txBody>
      </p:sp>
    </p:spTree>
    <p:extLst>
      <p:ext uri="{BB962C8B-B14F-4D97-AF65-F5344CB8AC3E}">
        <p14:creationId xmlns:p14="http://schemas.microsoft.com/office/powerpoint/2010/main" val="2102463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D83924-2309-4263-8597-72280AFF9DBC}"/>
              </a:ext>
            </a:extLst>
          </p:cNvPr>
          <p:cNvSpPr>
            <a:spLocks noGrp="1"/>
          </p:cNvSpPr>
          <p:nvPr>
            <p:ph type="title"/>
          </p:nvPr>
        </p:nvSpPr>
        <p:spPr/>
        <p:txBody>
          <a:bodyPr/>
          <a:lstStyle/>
          <a:p>
            <a:r>
              <a:rPr lang="cs-CZ" dirty="0" err="1"/>
              <a:t>Examples</a:t>
            </a:r>
            <a:r>
              <a:rPr lang="cs-CZ" dirty="0"/>
              <a:t> </a:t>
            </a:r>
            <a:r>
              <a:rPr lang="cs-CZ" dirty="0" err="1"/>
              <a:t>of</a:t>
            </a:r>
            <a:r>
              <a:rPr lang="cs-CZ" dirty="0"/>
              <a:t> </a:t>
            </a:r>
            <a:r>
              <a:rPr lang="cs-CZ" dirty="0" err="1"/>
              <a:t>cooperation</a:t>
            </a:r>
            <a:r>
              <a:rPr lang="cs-CZ" dirty="0"/>
              <a:t> </a:t>
            </a:r>
            <a:r>
              <a:rPr lang="cs-CZ" dirty="0" err="1"/>
              <a:t>with</a:t>
            </a:r>
            <a:r>
              <a:rPr lang="cs-CZ" dirty="0"/>
              <a:t> </a:t>
            </a:r>
            <a:r>
              <a:rPr lang="cs-CZ" dirty="0" err="1"/>
              <a:t>industry</a:t>
            </a:r>
            <a:r>
              <a:rPr lang="cs-CZ" dirty="0"/>
              <a:t> in 2020/2021</a:t>
            </a:r>
          </a:p>
        </p:txBody>
      </p:sp>
      <p:sp>
        <p:nvSpPr>
          <p:cNvPr id="3" name="Zástupný symbol pro zápatí 2">
            <a:extLst>
              <a:ext uri="{FF2B5EF4-FFF2-40B4-BE49-F238E27FC236}">
                <a16:creationId xmlns:a16="http://schemas.microsoft.com/office/drawing/2014/main" id="{97A3C89B-4D78-4734-B2A1-753ADB8E0BE9}"/>
              </a:ext>
            </a:extLst>
          </p:cNvPr>
          <p:cNvSpPr>
            <a:spLocks noGrp="1"/>
          </p:cNvSpPr>
          <p:nvPr>
            <p:ph type="ftr" sz="quarter" idx="11"/>
          </p:nvPr>
        </p:nvSpPr>
        <p:spPr/>
        <p:txBody>
          <a:bodyPr/>
          <a:lstStyle/>
          <a:p>
            <a:r>
              <a:rPr lang="en-US"/>
              <a:t>CEITEC at Masaryk University</a:t>
            </a:r>
          </a:p>
        </p:txBody>
      </p:sp>
      <p:sp>
        <p:nvSpPr>
          <p:cNvPr id="4" name="Zástupný symbol pro číslo snímku 3">
            <a:extLst>
              <a:ext uri="{FF2B5EF4-FFF2-40B4-BE49-F238E27FC236}">
                <a16:creationId xmlns:a16="http://schemas.microsoft.com/office/drawing/2014/main" id="{49FABE53-67B7-405A-9126-0D48CD36F7AD}"/>
              </a:ext>
            </a:extLst>
          </p:cNvPr>
          <p:cNvSpPr>
            <a:spLocks noGrp="1"/>
          </p:cNvSpPr>
          <p:nvPr>
            <p:ph type="sldNum" sz="quarter" idx="12"/>
          </p:nvPr>
        </p:nvSpPr>
        <p:spPr/>
        <p:txBody>
          <a:bodyPr/>
          <a:lstStyle/>
          <a:p>
            <a:fld id="{AFE3D702-57F1-4CB0-B451-B14F76DC0414}" type="slidenum">
              <a:rPr lang="en-US" smtClean="0"/>
              <a:t>35</a:t>
            </a:fld>
            <a:endParaRPr lang="en-US"/>
          </a:p>
        </p:txBody>
      </p:sp>
      <p:pic>
        <p:nvPicPr>
          <p:cNvPr id="6" name="Obrázek 5">
            <a:extLst>
              <a:ext uri="{FF2B5EF4-FFF2-40B4-BE49-F238E27FC236}">
                <a16:creationId xmlns:a16="http://schemas.microsoft.com/office/drawing/2014/main" id="{F35E1650-595B-4C6D-9409-9DAF7D5E8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354" y="1373173"/>
            <a:ext cx="2607733" cy="809823"/>
          </a:xfrm>
          <a:prstGeom prst="rect">
            <a:avLst/>
          </a:prstGeom>
        </p:spPr>
      </p:pic>
      <p:pic>
        <p:nvPicPr>
          <p:cNvPr id="8" name="Obrázek 7">
            <a:extLst>
              <a:ext uri="{FF2B5EF4-FFF2-40B4-BE49-F238E27FC236}">
                <a16:creationId xmlns:a16="http://schemas.microsoft.com/office/drawing/2014/main" id="{8F92DE0B-2D17-4E23-A29B-56DC49003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0144" y="1445252"/>
            <a:ext cx="2446867" cy="864560"/>
          </a:xfrm>
          <a:prstGeom prst="rect">
            <a:avLst/>
          </a:prstGeom>
        </p:spPr>
      </p:pic>
      <p:pic>
        <p:nvPicPr>
          <p:cNvPr id="10" name="Obrázek 9">
            <a:extLst>
              <a:ext uri="{FF2B5EF4-FFF2-40B4-BE49-F238E27FC236}">
                <a16:creationId xmlns:a16="http://schemas.microsoft.com/office/drawing/2014/main" id="{4DC2879D-47FF-4EC6-A99B-FD59348482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497" y="2917430"/>
            <a:ext cx="1115716" cy="1115716"/>
          </a:xfrm>
          <a:prstGeom prst="rect">
            <a:avLst/>
          </a:prstGeom>
        </p:spPr>
      </p:pic>
      <p:pic>
        <p:nvPicPr>
          <p:cNvPr id="12" name="Obrázek 11">
            <a:extLst>
              <a:ext uri="{FF2B5EF4-FFF2-40B4-BE49-F238E27FC236}">
                <a16:creationId xmlns:a16="http://schemas.microsoft.com/office/drawing/2014/main" id="{C08BFC2A-4474-4CA5-AFDD-5FC1742642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0341" y="3063065"/>
            <a:ext cx="2007760" cy="915101"/>
          </a:xfrm>
          <a:prstGeom prst="rect">
            <a:avLst/>
          </a:prstGeom>
        </p:spPr>
      </p:pic>
      <p:pic>
        <p:nvPicPr>
          <p:cNvPr id="14" name="Grafický objekt 13">
            <a:extLst>
              <a:ext uri="{FF2B5EF4-FFF2-40B4-BE49-F238E27FC236}">
                <a16:creationId xmlns:a16="http://schemas.microsoft.com/office/drawing/2014/main" id="{65C4B1A7-9C33-40B1-95B6-CCC68C304F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77096" y="3429000"/>
            <a:ext cx="2809875" cy="466725"/>
          </a:xfrm>
          <a:prstGeom prst="rect">
            <a:avLst/>
          </a:prstGeom>
        </p:spPr>
      </p:pic>
      <p:pic>
        <p:nvPicPr>
          <p:cNvPr id="17" name="Obrázek 16">
            <a:extLst>
              <a:ext uri="{FF2B5EF4-FFF2-40B4-BE49-F238E27FC236}">
                <a16:creationId xmlns:a16="http://schemas.microsoft.com/office/drawing/2014/main" id="{5F11B721-D90E-414E-BE93-2F323487D537}"/>
              </a:ext>
            </a:extLst>
          </p:cNvPr>
          <p:cNvPicPr>
            <a:picLocks noChangeAspect="1"/>
          </p:cNvPicPr>
          <p:nvPr/>
        </p:nvPicPr>
        <p:blipFill>
          <a:blip r:embed="rId9"/>
          <a:stretch>
            <a:fillRect/>
          </a:stretch>
        </p:blipFill>
        <p:spPr>
          <a:xfrm>
            <a:off x="1254391" y="4952505"/>
            <a:ext cx="1886213" cy="724001"/>
          </a:xfrm>
          <a:prstGeom prst="rect">
            <a:avLst/>
          </a:prstGeom>
        </p:spPr>
      </p:pic>
      <p:pic>
        <p:nvPicPr>
          <p:cNvPr id="19" name="Obrázek 18">
            <a:extLst>
              <a:ext uri="{FF2B5EF4-FFF2-40B4-BE49-F238E27FC236}">
                <a16:creationId xmlns:a16="http://schemas.microsoft.com/office/drawing/2014/main" id="{8296176E-D833-4448-93C9-CDA5CDB0E9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0144" y="5082341"/>
            <a:ext cx="2788005" cy="594165"/>
          </a:xfrm>
          <a:prstGeom prst="rect">
            <a:avLst/>
          </a:prstGeom>
        </p:spPr>
      </p:pic>
      <p:pic>
        <p:nvPicPr>
          <p:cNvPr id="23" name="Obrázek 22">
            <a:extLst>
              <a:ext uri="{FF2B5EF4-FFF2-40B4-BE49-F238E27FC236}">
                <a16:creationId xmlns:a16="http://schemas.microsoft.com/office/drawing/2014/main" id="{22F96DA4-7199-44D2-B34D-FB87A62577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3719" y="4893871"/>
            <a:ext cx="3104561" cy="790402"/>
          </a:xfrm>
          <a:prstGeom prst="rect">
            <a:avLst/>
          </a:prstGeom>
        </p:spPr>
      </p:pic>
      <p:pic>
        <p:nvPicPr>
          <p:cNvPr id="28" name="Obrázek 27">
            <a:extLst>
              <a:ext uri="{FF2B5EF4-FFF2-40B4-BE49-F238E27FC236}">
                <a16:creationId xmlns:a16="http://schemas.microsoft.com/office/drawing/2014/main" id="{F7835388-ADFD-47A9-9489-F1458437AFEF}"/>
              </a:ext>
            </a:extLst>
          </p:cNvPr>
          <p:cNvPicPr>
            <a:picLocks noChangeAspect="1"/>
          </p:cNvPicPr>
          <p:nvPr/>
        </p:nvPicPr>
        <p:blipFill>
          <a:blip r:embed="rId12"/>
          <a:stretch>
            <a:fillRect/>
          </a:stretch>
        </p:blipFill>
        <p:spPr>
          <a:xfrm>
            <a:off x="1037630" y="1435451"/>
            <a:ext cx="2319733" cy="874361"/>
          </a:xfrm>
          <a:prstGeom prst="rect">
            <a:avLst/>
          </a:prstGeom>
        </p:spPr>
      </p:pic>
    </p:spTree>
    <p:extLst>
      <p:ext uri="{BB962C8B-B14F-4D97-AF65-F5344CB8AC3E}">
        <p14:creationId xmlns:p14="http://schemas.microsoft.com/office/powerpoint/2010/main" val="2388153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0E5C6ED0-AB69-4A3D-838C-3A9BCBAF1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36479"/>
            <a:ext cx="5983705" cy="4487779"/>
          </a:xfrm>
          <a:prstGeom prst="rect">
            <a:avLst/>
          </a:prstGeom>
        </p:spPr>
      </p:pic>
      <p:sp>
        <p:nvSpPr>
          <p:cNvPr id="2" name="Nadpis 1">
            <a:extLst>
              <a:ext uri="{FF2B5EF4-FFF2-40B4-BE49-F238E27FC236}">
                <a16:creationId xmlns:a16="http://schemas.microsoft.com/office/drawing/2014/main" id="{B2DE1648-A16F-4F8C-BF28-AF2915D7880E}"/>
              </a:ext>
            </a:extLst>
          </p:cNvPr>
          <p:cNvSpPr>
            <a:spLocks noGrp="1"/>
          </p:cNvSpPr>
          <p:nvPr>
            <p:ph type="title"/>
          </p:nvPr>
        </p:nvSpPr>
        <p:spPr/>
        <p:txBody>
          <a:bodyPr/>
          <a:lstStyle/>
          <a:p>
            <a:r>
              <a:rPr lang="cs-CZ" dirty="0"/>
              <a:t>Open Science</a:t>
            </a:r>
            <a:endParaRPr lang="en-US" dirty="0"/>
          </a:p>
        </p:txBody>
      </p:sp>
      <p:sp>
        <p:nvSpPr>
          <p:cNvPr id="3" name="Zástupný symbol pro zápatí 2">
            <a:extLst>
              <a:ext uri="{FF2B5EF4-FFF2-40B4-BE49-F238E27FC236}">
                <a16:creationId xmlns:a16="http://schemas.microsoft.com/office/drawing/2014/main" id="{1FB6F519-D637-45A7-9B09-2E8661A0CBA2}"/>
              </a:ext>
            </a:extLst>
          </p:cNvPr>
          <p:cNvSpPr>
            <a:spLocks noGrp="1"/>
          </p:cNvSpPr>
          <p:nvPr>
            <p:ph type="ftr" sz="quarter" idx="11"/>
          </p:nvPr>
        </p:nvSpPr>
        <p:spPr/>
        <p:txBody>
          <a:bodyPr/>
          <a:lstStyle/>
          <a:p>
            <a:r>
              <a:rPr lang="en-US"/>
              <a:t>CEITEC at Masaryk University</a:t>
            </a:r>
          </a:p>
        </p:txBody>
      </p:sp>
      <p:sp>
        <p:nvSpPr>
          <p:cNvPr id="4" name="Zástupný symbol pro číslo snímku 3">
            <a:extLst>
              <a:ext uri="{FF2B5EF4-FFF2-40B4-BE49-F238E27FC236}">
                <a16:creationId xmlns:a16="http://schemas.microsoft.com/office/drawing/2014/main" id="{DFB65832-F7F1-41DC-A7A3-2633FD5ABC33}"/>
              </a:ext>
            </a:extLst>
          </p:cNvPr>
          <p:cNvSpPr>
            <a:spLocks noGrp="1"/>
          </p:cNvSpPr>
          <p:nvPr>
            <p:ph type="sldNum" sz="quarter" idx="12"/>
          </p:nvPr>
        </p:nvSpPr>
        <p:spPr/>
        <p:txBody>
          <a:bodyPr/>
          <a:lstStyle/>
          <a:p>
            <a:fld id="{AFE3D702-57F1-4CB0-B451-B14F76DC0414}" type="slidenum">
              <a:rPr lang="en-US" smtClean="0"/>
              <a:t>36</a:t>
            </a:fld>
            <a:endParaRPr lang="en-US"/>
          </a:p>
        </p:txBody>
      </p:sp>
      <p:sp>
        <p:nvSpPr>
          <p:cNvPr id="5" name="TextovéPole 4">
            <a:extLst>
              <a:ext uri="{FF2B5EF4-FFF2-40B4-BE49-F238E27FC236}">
                <a16:creationId xmlns:a16="http://schemas.microsoft.com/office/drawing/2014/main" id="{C3C892CC-374F-4EF2-BC99-A72E81C89184}"/>
              </a:ext>
            </a:extLst>
          </p:cNvPr>
          <p:cNvSpPr txBox="1"/>
          <p:nvPr/>
        </p:nvSpPr>
        <p:spPr>
          <a:xfrm>
            <a:off x="466725" y="1190625"/>
            <a:ext cx="11258550" cy="923330"/>
          </a:xfrm>
          <a:prstGeom prst="rect">
            <a:avLst/>
          </a:prstGeom>
          <a:noFill/>
        </p:spPr>
        <p:txBody>
          <a:bodyPr wrap="square" rtlCol="0">
            <a:spAutoFit/>
          </a:bodyPr>
          <a:lstStyle/>
          <a:p>
            <a:pPr algn="just"/>
            <a:r>
              <a:rPr lang="cs-CZ" dirty="0"/>
              <a:t>The CEITEC MU </a:t>
            </a:r>
            <a:r>
              <a:rPr lang="cs-CZ" dirty="0" err="1"/>
              <a:t>supports</a:t>
            </a:r>
            <a:r>
              <a:rPr lang="cs-CZ" dirty="0"/>
              <a:t> </a:t>
            </a:r>
            <a:r>
              <a:rPr lang="cs-CZ" dirty="0" err="1"/>
              <a:t>the</a:t>
            </a:r>
            <a:r>
              <a:rPr lang="cs-CZ" dirty="0"/>
              <a:t> </a:t>
            </a:r>
            <a:r>
              <a:rPr lang="cs-CZ" b="1" dirty="0" err="1"/>
              <a:t>principle</a:t>
            </a:r>
            <a:r>
              <a:rPr lang="cs-CZ" b="1" dirty="0"/>
              <a:t> </a:t>
            </a:r>
            <a:r>
              <a:rPr lang="cs-CZ" b="1" dirty="0" err="1"/>
              <a:t>of</a:t>
            </a:r>
            <a:r>
              <a:rPr lang="cs-CZ" b="1" dirty="0"/>
              <a:t> </a:t>
            </a:r>
            <a:r>
              <a:rPr lang="cs-CZ" b="1" dirty="0" err="1"/>
              <a:t>openness</a:t>
            </a:r>
            <a:r>
              <a:rPr lang="cs-CZ" b="1" dirty="0"/>
              <a:t> </a:t>
            </a:r>
            <a:r>
              <a:rPr lang="cs-CZ" dirty="0"/>
              <a:t>to </a:t>
            </a:r>
            <a:r>
              <a:rPr lang="cs-CZ" dirty="0" err="1"/>
              <a:t>the</a:t>
            </a:r>
            <a:r>
              <a:rPr lang="cs-CZ" dirty="0"/>
              <a:t> </a:t>
            </a:r>
            <a:r>
              <a:rPr lang="cs-CZ" dirty="0" err="1"/>
              <a:t>whole</a:t>
            </a:r>
            <a:r>
              <a:rPr lang="cs-CZ" dirty="0"/>
              <a:t> </a:t>
            </a:r>
            <a:r>
              <a:rPr lang="cs-CZ" dirty="0" err="1"/>
              <a:t>of</a:t>
            </a:r>
            <a:r>
              <a:rPr lang="cs-CZ" dirty="0"/>
              <a:t> </a:t>
            </a:r>
            <a:r>
              <a:rPr lang="cs-CZ" dirty="0" err="1"/>
              <a:t>the</a:t>
            </a:r>
            <a:r>
              <a:rPr lang="cs-CZ" dirty="0"/>
              <a:t> </a:t>
            </a:r>
            <a:r>
              <a:rPr lang="cs-CZ" dirty="0" err="1"/>
              <a:t>research</a:t>
            </a:r>
            <a:r>
              <a:rPr lang="cs-CZ" dirty="0"/>
              <a:t> </a:t>
            </a:r>
            <a:r>
              <a:rPr lang="cs-CZ" dirty="0" err="1"/>
              <a:t>process</a:t>
            </a:r>
            <a:r>
              <a:rPr lang="cs-CZ" dirty="0"/>
              <a:t> </a:t>
            </a:r>
            <a:r>
              <a:rPr lang="cs-CZ" dirty="0" err="1"/>
              <a:t>ranging</a:t>
            </a:r>
            <a:r>
              <a:rPr lang="cs-CZ" dirty="0"/>
              <a:t> </a:t>
            </a:r>
            <a:r>
              <a:rPr lang="cs-CZ" dirty="0" err="1"/>
              <a:t>from</a:t>
            </a:r>
            <a:r>
              <a:rPr lang="cs-CZ" dirty="0"/>
              <a:t> </a:t>
            </a:r>
            <a:r>
              <a:rPr lang="cs-CZ" dirty="0" err="1"/>
              <a:t>research</a:t>
            </a:r>
            <a:r>
              <a:rPr lang="cs-CZ" dirty="0"/>
              <a:t> </a:t>
            </a:r>
            <a:r>
              <a:rPr lang="cs-CZ" dirty="0" err="1"/>
              <a:t>outputs</a:t>
            </a:r>
            <a:r>
              <a:rPr lang="cs-CZ" dirty="0"/>
              <a:t> to </a:t>
            </a:r>
            <a:r>
              <a:rPr lang="cs-CZ" dirty="0" err="1"/>
              <a:t>underlying</a:t>
            </a:r>
            <a:r>
              <a:rPr lang="cs-CZ" dirty="0"/>
              <a:t> data as </a:t>
            </a:r>
            <a:r>
              <a:rPr lang="cs-CZ" dirty="0" err="1"/>
              <a:t>the</a:t>
            </a:r>
            <a:r>
              <a:rPr lang="cs-CZ" dirty="0"/>
              <a:t> most </a:t>
            </a:r>
            <a:r>
              <a:rPr lang="cs-CZ" dirty="0" err="1"/>
              <a:t>effective</a:t>
            </a:r>
            <a:r>
              <a:rPr lang="cs-CZ" dirty="0"/>
              <a:t> </a:t>
            </a:r>
            <a:r>
              <a:rPr lang="cs-CZ" dirty="0" err="1"/>
              <a:t>way</a:t>
            </a:r>
            <a:r>
              <a:rPr lang="cs-CZ" dirty="0"/>
              <a:t> in </a:t>
            </a:r>
            <a:r>
              <a:rPr lang="cs-CZ" dirty="0" err="1"/>
              <a:t>which</a:t>
            </a:r>
            <a:r>
              <a:rPr lang="cs-CZ" dirty="0"/>
              <a:t> </a:t>
            </a:r>
            <a:r>
              <a:rPr lang="cs-CZ" dirty="0" err="1"/>
              <a:t>they</a:t>
            </a:r>
            <a:r>
              <a:rPr lang="cs-CZ" dirty="0"/>
              <a:t> </a:t>
            </a:r>
            <a:r>
              <a:rPr lang="cs-CZ" dirty="0" err="1"/>
              <a:t>can</a:t>
            </a:r>
            <a:r>
              <a:rPr lang="cs-CZ" dirty="0"/>
              <a:t> </a:t>
            </a:r>
            <a:r>
              <a:rPr lang="cs-CZ" dirty="0" err="1"/>
              <a:t>be</a:t>
            </a:r>
            <a:r>
              <a:rPr lang="cs-CZ" dirty="0"/>
              <a:t> </a:t>
            </a:r>
            <a:r>
              <a:rPr lang="cs-CZ" dirty="0" err="1"/>
              <a:t>publicly</a:t>
            </a:r>
            <a:r>
              <a:rPr lang="cs-CZ" dirty="0"/>
              <a:t> and </a:t>
            </a:r>
            <a:r>
              <a:rPr lang="cs-CZ" dirty="0" err="1"/>
              <a:t>freely</a:t>
            </a:r>
            <a:r>
              <a:rPr lang="cs-CZ" dirty="0"/>
              <a:t> </a:t>
            </a:r>
            <a:r>
              <a:rPr lang="cs-CZ" dirty="0" err="1"/>
              <a:t>available</a:t>
            </a:r>
            <a:r>
              <a:rPr lang="cs-CZ" dirty="0"/>
              <a:t> to and (re)</a:t>
            </a:r>
            <a:r>
              <a:rPr lang="cs-CZ" dirty="0" err="1"/>
              <a:t>usable</a:t>
            </a:r>
            <a:r>
              <a:rPr lang="cs-CZ" dirty="0"/>
              <a:t> by </a:t>
            </a:r>
            <a:r>
              <a:rPr lang="cs-CZ" dirty="0" err="1"/>
              <a:t>other</a:t>
            </a:r>
            <a:r>
              <a:rPr lang="cs-CZ" dirty="0"/>
              <a:t> </a:t>
            </a:r>
            <a:r>
              <a:rPr lang="cs-CZ" dirty="0" err="1"/>
              <a:t>researchers</a:t>
            </a:r>
            <a:r>
              <a:rPr lang="cs-CZ" dirty="0"/>
              <a:t> and </a:t>
            </a:r>
            <a:r>
              <a:rPr lang="cs-CZ" dirty="0" err="1"/>
              <a:t>the</a:t>
            </a:r>
            <a:r>
              <a:rPr lang="cs-CZ" dirty="0"/>
              <a:t> </a:t>
            </a:r>
            <a:r>
              <a:rPr lang="cs-CZ" dirty="0" err="1"/>
              <a:t>general</a:t>
            </a:r>
            <a:r>
              <a:rPr lang="cs-CZ" dirty="0"/>
              <a:t> public.</a:t>
            </a:r>
            <a:endParaRPr lang="en-US" dirty="0"/>
          </a:p>
        </p:txBody>
      </p:sp>
      <p:pic>
        <p:nvPicPr>
          <p:cNvPr id="7" name="Obrázek 6">
            <a:extLst>
              <a:ext uri="{FF2B5EF4-FFF2-40B4-BE49-F238E27FC236}">
                <a16:creationId xmlns:a16="http://schemas.microsoft.com/office/drawing/2014/main" id="{9D906455-DC60-451A-9720-A3213344B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885" y="2544324"/>
            <a:ext cx="4605223" cy="3288422"/>
          </a:xfrm>
          <a:prstGeom prst="rect">
            <a:avLst/>
          </a:prstGeom>
        </p:spPr>
      </p:pic>
      <p:pic>
        <p:nvPicPr>
          <p:cNvPr id="9" name="Obrázek 8">
            <a:extLst>
              <a:ext uri="{FF2B5EF4-FFF2-40B4-BE49-F238E27FC236}">
                <a16:creationId xmlns:a16="http://schemas.microsoft.com/office/drawing/2014/main" id="{BCAE3948-CC24-4F8C-8989-2769098BD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6979" y="5128099"/>
            <a:ext cx="322251" cy="503517"/>
          </a:xfrm>
          <a:prstGeom prst="rect">
            <a:avLst/>
          </a:prstGeom>
        </p:spPr>
      </p:pic>
    </p:spTree>
    <p:extLst>
      <p:ext uri="{BB962C8B-B14F-4D97-AF65-F5344CB8AC3E}">
        <p14:creationId xmlns:p14="http://schemas.microsoft.com/office/powerpoint/2010/main" val="1844466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id="{4DC185CA-C02A-4691-81DE-BB1014274843}"/>
              </a:ext>
            </a:extLst>
          </p:cNvPr>
          <p:cNvSpPr>
            <a:spLocks noGrp="1"/>
          </p:cNvSpPr>
          <p:nvPr>
            <p:ph type="body" sz="quarter" idx="12"/>
          </p:nvPr>
        </p:nvSpPr>
        <p:spPr/>
        <p:txBody>
          <a:bodyPr/>
          <a:lstStyle/>
          <a:p>
            <a:endParaRPr lang="cs-CZ" dirty="0"/>
          </a:p>
        </p:txBody>
      </p:sp>
      <p:sp>
        <p:nvSpPr>
          <p:cNvPr id="4" name="Zástupný symbol pro zápatí 3">
            <a:extLst>
              <a:ext uri="{FF2B5EF4-FFF2-40B4-BE49-F238E27FC236}">
                <a16:creationId xmlns:a16="http://schemas.microsoft.com/office/drawing/2014/main" id="{1428B46F-7F6E-4C21-B74B-64A60A83622F}"/>
              </a:ext>
            </a:extLst>
          </p:cNvPr>
          <p:cNvSpPr txBox="1">
            <a:spLocks/>
          </p:cNvSpPr>
          <p:nvPr/>
        </p:nvSpPr>
        <p:spPr>
          <a:xfrm>
            <a:off x="3330341" y="6408258"/>
            <a:ext cx="2263592" cy="216000"/>
          </a:xfrm>
          <a:prstGeom prst="rect">
            <a:avLst/>
          </a:prstGeom>
        </p:spPr>
        <p:txBody>
          <a:bodyPr vert="horz" lIns="0" tIns="0" rIns="0" bIns="0" rtlCol="0" anchor="b" anchorCtr="0"/>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800" b="0" dirty="0">
                <a:solidFill>
                  <a:srgbClr val="21A9C0"/>
                </a:solidFill>
              </a:rPr>
              <a:t>www.ceitec.eu</a:t>
            </a:r>
            <a:endParaRPr lang="en-US" sz="1800" b="0" dirty="0">
              <a:solidFill>
                <a:srgbClr val="21A9C0"/>
              </a:solidFill>
            </a:endParaRPr>
          </a:p>
        </p:txBody>
      </p:sp>
      <p:sp>
        <p:nvSpPr>
          <p:cNvPr id="6" name="Zástupný symbol pro zápatí 3">
            <a:extLst>
              <a:ext uri="{FF2B5EF4-FFF2-40B4-BE49-F238E27FC236}">
                <a16:creationId xmlns:a16="http://schemas.microsoft.com/office/drawing/2014/main" id="{59272BD0-F31C-4CF7-A676-AF6BA06B3EB8}"/>
              </a:ext>
            </a:extLst>
          </p:cNvPr>
          <p:cNvSpPr txBox="1">
            <a:spLocks/>
          </p:cNvSpPr>
          <p:nvPr/>
        </p:nvSpPr>
        <p:spPr>
          <a:xfrm>
            <a:off x="2363404" y="1836406"/>
            <a:ext cx="841809" cy="281300"/>
          </a:xfrm>
          <a:prstGeom prst="rect">
            <a:avLst/>
          </a:prstGeom>
        </p:spPr>
        <p:txBody>
          <a:bodyPr vert="horz" lIns="0" tIns="0" rIns="0" bIns="0" rtlCol="0" anchor="ctr" anchorCtr="0"/>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sz="1600" b="0" dirty="0">
                <a:solidFill>
                  <a:srgbClr val="21A9C0"/>
                </a:solidFill>
              </a:rPr>
              <a:t>CEITEC</a:t>
            </a:r>
            <a:endParaRPr lang="en-US" sz="1600" b="0" dirty="0">
              <a:solidFill>
                <a:srgbClr val="21A9C0"/>
              </a:solidFill>
            </a:endParaRPr>
          </a:p>
        </p:txBody>
      </p:sp>
      <p:sp>
        <p:nvSpPr>
          <p:cNvPr id="7" name="Zástupný symbol pro zápatí 3">
            <a:extLst>
              <a:ext uri="{FF2B5EF4-FFF2-40B4-BE49-F238E27FC236}">
                <a16:creationId xmlns:a16="http://schemas.microsoft.com/office/drawing/2014/main" id="{DB4DD508-438B-4D63-AB02-F23D41EB365C}"/>
              </a:ext>
            </a:extLst>
          </p:cNvPr>
          <p:cNvSpPr txBox="1">
            <a:spLocks/>
          </p:cNvSpPr>
          <p:nvPr/>
        </p:nvSpPr>
        <p:spPr>
          <a:xfrm>
            <a:off x="2026520" y="2419317"/>
            <a:ext cx="1554079" cy="281300"/>
          </a:xfrm>
          <a:prstGeom prst="rect">
            <a:avLst/>
          </a:prstGeom>
        </p:spPr>
        <p:txBody>
          <a:bodyPr vert="horz" lIns="0" tIns="0" rIns="0" bIns="0" rtlCol="0" anchor="ctr" anchorCtr="0"/>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sz="1600" b="0" dirty="0">
                <a:solidFill>
                  <a:srgbClr val="21A9C0"/>
                </a:solidFill>
              </a:rPr>
              <a:t>@</a:t>
            </a:r>
            <a:r>
              <a:rPr lang="cs-CZ" sz="1600" b="0" dirty="0" err="1">
                <a:solidFill>
                  <a:srgbClr val="21A9C0"/>
                </a:solidFill>
              </a:rPr>
              <a:t>CEITEC_Brno</a:t>
            </a:r>
            <a:endParaRPr lang="en-US" sz="1600" b="0" dirty="0">
              <a:solidFill>
                <a:srgbClr val="21A9C0"/>
              </a:solidFill>
            </a:endParaRPr>
          </a:p>
        </p:txBody>
      </p:sp>
      <p:sp>
        <p:nvSpPr>
          <p:cNvPr id="12" name="Freeform 5">
            <a:extLst>
              <a:ext uri="{FF2B5EF4-FFF2-40B4-BE49-F238E27FC236}">
                <a16:creationId xmlns:a16="http://schemas.microsoft.com/office/drawing/2014/main" id="{3F2ADFCC-6F70-4DEF-B896-1B8EEAA24F8D}"/>
              </a:ext>
            </a:extLst>
          </p:cNvPr>
          <p:cNvSpPr>
            <a:spLocks noChangeAspect="1" noEditPoints="1"/>
          </p:cNvSpPr>
          <p:nvPr/>
        </p:nvSpPr>
        <p:spPr bwMode="auto">
          <a:xfrm>
            <a:off x="1489711" y="2383237"/>
            <a:ext cx="414501" cy="360000"/>
          </a:xfrm>
          <a:custGeom>
            <a:avLst/>
            <a:gdLst>
              <a:gd name="T0" fmla="*/ 1375 w 1833"/>
              <a:gd name="T1" fmla="*/ 0 h 1587"/>
              <a:gd name="T2" fmla="*/ 1833 w 1833"/>
              <a:gd name="T3" fmla="*/ 793 h 1587"/>
              <a:gd name="T4" fmla="*/ 1375 w 1833"/>
              <a:gd name="T5" fmla="*/ 1587 h 1587"/>
              <a:gd name="T6" fmla="*/ 459 w 1833"/>
              <a:gd name="T7" fmla="*/ 1587 h 1587"/>
              <a:gd name="T8" fmla="*/ 0 w 1833"/>
              <a:gd name="T9" fmla="*/ 793 h 1587"/>
              <a:gd name="T10" fmla="*/ 459 w 1833"/>
              <a:gd name="T11" fmla="*/ 0 h 1587"/>
              <a:gd name="T12" fmla="*/ 1375 w 1833"/>
              <a:gd name="T13" fmla="*/ 0 h 1587"/>
              <a:gd name="T14" fmla="*/ 1271 w 1833"/>
              <a:gd name="T15" fmla="*/ 612 h 1587"/>
              <a:gd name="T16" fmla="*/ 1362 w 1833"/>
              <a:gd name="T17" fmla="*/ 517 h 1587"/>
              <a:gd name="T18" fmla="*/ 1257 w 1833"/>
              <a:gd name="T19" fmla="*/ 546 h 1587"/>
              <a:gd name="T20" fmla="*/ 1338 w 1833"/>
              <a:gd name="T21" fmla="*/ 445 h 1587"/>
              <a:gd name="T22" fmla="*/ 1222 w 1833"/>
              <a:gd name="T23" fmla="*/ 489 h 1587"/>
              <a:gd name="T24" fmla="*/ 1088 w 1833"/>
              <a:gd name="T25" fmla="*/ 431 h 1587"/>
              <a:gd name="T26" fmla="*/ 905 w 1833"/>
              <a:gd name="T27" fmla="*/ 614 h 1587"/>
              <a:gd name="T28" fmla="*/ 910 w 1833"/>
              <a:gd name="T29" fmla="*/ 656 h 1587"/>
              <a:gd name="T30" fmla="*/ 533 w 1833"/>
              <a:gd name="T31" fmla="*/ 465 h 1587"/>
              <a:gd name="T32" fmla="*/ 509 w 1833"/>
              <a:gd name="T33" fmla="*/ 557 h 1587"/>
              <a:gd name="T34" fmla="*/ 590 w 1833"/>
              <a:gd name="T35" fmla="*/ 709 h 1587"/>
              <a:gd name="T36" fmla="*/ 507 w 1833"/>
              <a:gd name="T37" fmla="*/ 686 h 1587"/>
              <a:gd name="T38" fmla="*/ 507 w 1833"/>
              <a:gd name="T39" fmla="*/ 688 h 1587"/>
              <a:gd name="T40" fmla="*/ 654 w 1833"/>
              <a:gd name="T41" fmla="*/ 868 h 1587"/>
              <a:gd name="T42" fmla="*/ 606 w 1833"/>
              <a:gd name="T43" fmla="*/ 874 h 1587"/>
              <a:gd name="T44" fmla="*/ 571 w 1833"/>
              <a:gd name="T45" fmla="*/ 871 h 1587"/>
              <a:gd name="T46" fmla="*/ 742 w 1833"/>
              <a:gd name="T47" fmla="*/ 998 h 1587"/>
              <a:gd name="T48" fmla="*/ 515 w 1833"/>
              <a:gd name="T49" fmla="*/ 1076 h 1587"/>
              <a:gd name="T50" fmla="*/ 471 w 1833"/>
              <a:gd name="T51" fmla="*/ 1073 h 1587"/>
              <a:gd name="T52" fmla="*/ 752 w 1833"/>
              <a:gd name="T53" fmla="*/ 1156 h 1587"/>
              <a:gd name="T54" fmla="*/ 1272 w 1833"/>
              <a:gd name="T55" fmla="*/ 635 h 1587"/>
              <a:gd name="T56" fmla="*/ 1271 w 1833"/>
              <a:gd name="T57" fmla="*/ 612 h 1587"/>
              <a:gd name="T58" fmla="*/ 1271 w 1833"/>
              <a:gd name="T59" fmla="*/ 612 h 1587"/>
              <a:gd name="T60" fmla="*/ 1271 w 1833"/>
              <a:gd name="T61" fmla="*/ 612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3" h="1587">
                <a:moveTo>
                  <a:pt x="1375" y="0"/>
                </a:moveTo>
                <a:cubicBezTo>
                  <a:pt x="1833" y="793"/>
                  <a:pt x="1833" y="793"/>
                  <a:pt x="1833" y="793"/>
                </a:cubicBezTo>
                <a:cubicBezTo>
                  <a:pt x="1375" y="1587"/>
                  <a:pt x="1375" y="1587"/>
                  <a:pt x="1375" y="1587"/>
                </a:cubicBezTo>
                <a:cubicBezTo>
                  <a:pt x="459" y="1587"/>
                  <a:pt x="459" y="1587"/>
                  <a:pt x="459" y="1587"/>
                </a:cubicBezTo>
                <a:cubicBezTo>
                  <a:pt x="0" y="793"/>
                  <a:pt x="0" y="793"/>
                  <a:pt x="0" y="793"/>
                </a:cubicBezTo>
                <a:cubicBezTo>
                  <a:pt x="459" y="0"/>
                  <a:pt x="459" y="0"/>
                  <a:pt x="459" y="0"/>
                </a:cubicBezTo>
                <a:lnTo>
                  <a:pt x="1375" y="0"/>
                </a:lnTo>
                <a:close/>
                <a:moveTo>
                  <a:pt x="1271" y="612"/>
                </a:moveTo>
                <a:cubicBezTo>
                  <a:pt x="1307" y="586"/>
                  <a:pt x="1338" y="554"/>
                  <a:pt x="1362" y="517"/>
                </a:cubicBezTo>
                <a:cubicBezTo>
                  <a:pt x="1330" y="532"/>
                  <a:pt x="1295" y="542"/>
                  <a:pt x="1257" y="546"/>
                </a:cubicBezTo>
                <a:cubicBezTo>
                  <a:pt x="1295" y="523"/>
                  <a:pt x="1324" y="487"/>
                  <a:pt x="1338" y="445"/>
                </a:cubicBezTo>
                <a:cubicBezTo>
                  <a:pt x="1303" y="466"/>
                  <a:pt x="1263" y="481"/>
                  <a:pt x="1222" y="489"/>
                </a:cubicBezTo>
                <a:cubicBezTo>
                  <a:pt x="1188" y="454"/>
                  <a:pt x="1141" y="431"/>
                  <a:pt x="1088" y="431"/>
                </a:cubicBezTo>
                <a:cubicBezTo>
                  <a:pt x="987" y="431"/>
                  <a:pt x="905" y="513"/>
                  <a:pt x="905" y="614"/>
                </a:cubicBezTo>
                <a:cubicBezTo>
                  <a:pt x="905" y="629"/>
                  <a:pt x="907" y="642"/>
                  <a:pt x="910" y="656"/>
                </a:cubicBezTo>
                <a:cubicBezTo>
                  <a:pt x="758" y="648"/>
                  <a:pt x="623" y="575"/>
                  <a:pt x="533" y="465"/>
                </a:cubicBezTo>
                <a:cubicBezTo>
                  <a:pt x="518" y="492"/>
                  <a:pt x="509" y="523"/>
                  <a:pt x="509" y="557"/>
                </a:cubicBezTo>
                <a:cubicBezTo>
                  <a:pt x="509" y="620"/>
                  <a:pt x="541" y="676"/>
                  <a:pt x="590" y="709"/>
                </a:cubicBezTo>
                <a:cubicBezTo>
                  <a:pt x="560" y="708"/>
                  <a:pt x="532" y="700"/>
                  <a:pt x="507" y="686"/>
                </a:cubicBezTo>
                <a:cubicBezTo>
                  <a:pt x="507" y="687"/>
                  <a:pt x="507" y="688"/>
                  <a:pt x="507" y="688"/>
                </a:cubicBezTo>
                <a:cubicBezTo>
                  <a:pt x="507" y="777"/>
                  <a:pt x="570" y="851"/>
                  <a:pt x="654" y="868"/>
                </a:cubicBezTo>
                <a:cubicBezTo>
                  <a:pt x="638" y="872"/>
                  <a:pt x="622" y="874"/>
                  <a:pt x="606" y="874"/>
                </a:cubicBezTo>
                <a:cubicBezTo>
                  <a:pt x="594" y="874"/>
                  <a:pt x="582" y="873"/>
                  <a:pt x="571" y="871"/>
                </a:cubicBezTo>
                <a:cubicBezTo>
                  <a:pt x="595" y="943"/>
                  <a:pt x="662" y="996"/>
                  <a:pt x="742" y="998"/>
                </a:cubicBezTo>
                <a:cubicBezTo>
                  <a:pt x="679" y="1047"/>
                  <a:pt x="601" y="1076"/>
                  <a:pt x="515" y="1076"/>
                </a:cubicBezTo>
                <a:cubicBezTo>
                  <a:pt x="500" y="1076"/>
                  <a:pt x="486" y="1075"/>
                  <a:pt x="471" y="1073"/>
                </a:cubicBezTo>
                <a:cubicBezTo>
                  <a:pt x="552" y="1125"/>
                  <a:pt x="648" y="1156"/>
                  <a:pt x="752" y="1156"/>
                </a:cubicBezTo>
                <a:cubicBezTo>
                  <a:pt x="1088" y="1156"/>
                  <a:pt x="1272" y="877"/>
                  <a:pt x="1272" y="635"/>
                </a:cubicBezTo>
                <a:cubicBezTo>
                  <a:pt x="1272" y="627"/>
                  <a:pt x="1272" y="619"/>
                  <a:pt x="1271" y="612"/>
                </a:cubicBezTo>
                <a:close/>
                <a:moveTo>
                  <a:pt x="1271" y="612"/>
                </a:moveTo>
                <a:cubicBezTo>
                  <a:pt x="1271" y="612"/>
                  <a:pt x="1271" y="612"/>
                  <a:pt x="1271" y="612"/>
                </a:cubicBezTo>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13" name="Freeform 6">
            <a:extLst>
              <a:ext uri="{FF2B5EF4-FFF2-40B4-BE49-F238E27FC236}">
                <a16:creationId xmlns:a16="http://schemas.microsoft.com/office/drawing/2014/main" id="{426B80F9-AC32-4565-8588-CF614BDC8C73}"/>
              </a:ext>
            </a:extLst>
          </p:cNvPr>
          <p:cNvSpPr>
            <a:spLocks noChangeAspect="1" noEditPoints="1"/>
          </p:cNvSpPr>
          <p:nvPr/>
        </p:nvSpPr>
        <p:spPr bwMode="auto">
          <a:xfrm>
            <a:off x="1826595" y="1797075"/>
            <a:ext cx="417079" cy="360000"/>
          </a:xfrm>
          <a:custGeom>
            <a:avLst/>
            <a:gdLst>
              <a:gd name="T0" fmla="*/ 1375 w 1833"/>
              <a:gd name="T1" fmla="*/ 0 h 1587"/>
              <a:gd name="T2" fmla="*/ 1833 w 1833"/>
              <a:gd name="T3" fmla="*/ 793 h 1587"/>
              <a:gd name="T4" fmla="*/ 1375 w 1833"/>
              <a:gd name="T5" fmla="*/ 1587 h 1587"/>
              <a:gd name="T6" fmla="*/ 459 w 1833"/>
              <a:gd name="T7" fmla="*/ 1587 h 1587"/>
              <a:gd name="T8" fmla="*/ 0 w 1833"/>
              <a:gd name="T9" fmla="*/ 793 h 1587"/>
              <a:gd name="T10" fmla="*/ 459 w 1833"/>
              <a:gd name="T11" fmla="*/ 0 h 1587"/>
              <a:gd name="T12" fmla="*/ 1375 w 1833"/>
              <a:gd name="T13" fmla="*/ 0 h 1587"/>
              <a:gd name="T14" fmla="*/ 1131 w 1833"/>
              <a:gd name="T15" fmla="*/ 659 h 1587"/>
              <a:gd name="T16" fmla="*/ 985 w 1833"/>
              <a:gd name="T17" fmla="*/ 659 h 1587"/>
              <a:gd name="T18" fmla="*/ 985 w 1833"/>
              <a:gd name="T19" fmla="*/ 563 h 1587"/>
              <a:gd name="T20" fmla="*/ 1026 w 1833"/>
              <a:gd name="T21" fmla="*/ 519 h 1587"/>
              <a:gd name="T22" fmla="*/ 1129 w 1833"/>
              <a:gd name="T23" fmla="*/ 519 h 1587"/>
              <a:gd name="T24" fmla="*/ 1129 w 1833"/>
              <a:gd name="T25" fmla="*/ 361 h 1587"/>
              <a:gd name="T26" fmla="*/ 987 w 1833"/>
              <a:gd name="T27" fmla="*/ 360 h 1587"/>
              <a:gd name="T28" fmla="*/ 794 w 1833"/>
              <a:gd name="T29" fmla="*/ 553 h 1587"/>
              <a:gd name="T30" fmla="*/ 794 w 1833"/>
              <a:gd name="T31" fmla="*/ 659 h 1587"/>
              <a:gd name="T32" fmla="*/ 703 w 1833"/>
              <a:gd name="T33" fmla="*/ 659 h 1587"/>
              <a:gd name="T34" fmla="*/ 703 w 1833"/>
              <a:gd name="T35" fmla="*/ 821 h 1587"/>
              <a:gd name="T36" fmla="*/ 794 w 1833"/>
              <a:gd name="T37" fmla="*/ 821 h 1587"/>
              <a:gd name="T38" fmla="*/ 794 w 1833"/>
              <a:gd name="T39" fmla="*/ 1282 h 1587"/>
              <a:gd name="T40" fmla="*/ 985 w 1833"/>
              <a:gd name="T41" fmla="*/ 1282 h 1587"/>
              <a:gd name="T42" fmla="*/ 985 w 1833"/>
              <a:gd name="T43" fmla="*/ 821 h 1587"/>
              <a:gd name="T44" fmla="*/ 1115 w 1833"/>
              <a:gd name="T45" fmla="*/ 821 h 1587"/>
              <a:gd name="T46" fmla="*/ 1131 w 1833"/>
              <a:gd name="T47" fmla="*/ 659 h 1587"/>
              <a:gd name="T48" fmla="*/ 1115 w 1833"/>
              <a:gd name="T49" fmla="*/ 821 h 1587"/>
              <a:gd name="T50" fmla="*/ 1115 w 1833"/>
              <a:gd name="T51" fmla="*/ 821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33" h="1587">
                <a:moveTo>
                  <a:pt x="1375" y="0"/>
                </a:moveTo>
                <a:cubicBezTo>
                  <a:pt x="1833" y="793"/>
                  <a:pt x="1833" y="793"/>
                  <a:pt x="1833" y="793"/>
                </a:cubicBezTo>
                <a:cubicBezTo>
                  <a:pt x="1375" y="1587"/>
                  <a:pt x="1375" y="1587"/>
                  <a:pt x="1375" y="1587"/>
                </a:cubicBezTo>
                <a:cubicBezTo>
                  <a:pt x="459" y="1587"/>
                  <a:pt x="459" y="1587"/>
                  <a:pt x="459" y="1587"/>
                </a:cubicBezTo>
                <a:cubicBezTo>
                  <a:pt x="0" y="793"/>
                  <a:pt x="0" y="793"/>
                  <a:pt x="0" y="793"/>
                </a:cubicBezTo>
                <a:cubicBezTo>
                  <a:pt x="459" y="0"/>
                  <a:pt x="459" y="0"/>
                  <a:pt x="459" y="0"/>
                </a:cubicBezTo>
                <a:lnTo>
                  <a:pt x="1375" y="0"/>
                </a:lnTo>
                <a:close/>
                <a:moveTo>
                  <a:pt x="1131" y="659"/>
                </a:moveTo>
                <a:cubicBezTo>
                  <a:pt x="985" y="659"/>
                  <a:pt x="985" y="659"/>
                  <a:pt x="985" y="659"/>
                </a:cubicBezTo>
                <a:cubicBezTo>
                  <a:pt x="985" y="563"/>
                  <a:pt x="985" y="563"/>
                  <a:pt x="985" y="563"/>
                </a:cubicBezTo>
                <a:cubicBezTo>
                  <a:pt x="985" y="527"/>
                  <a:pt x="1009" y="519"/>
                  <a:pt x="1026" y="519"/>
                </a:cubicBezTo>
                <a:cubicBezTo>
                  <a:pt x="1129" y="519"/>
                  <a:pt x="1129" y="519"/>
                  <a:pt x="1129" y="519"/>
                </a:cubicBezTo>
                <a:cubicBezTo>
                  <a:pt x="1129" y="361"/>
                  <a:pt x="1129" y="361"/>
                  <a:pt x="1129" y="361"/>
                </a:cubicBezTo>
                <a:cubicBezTo>
                  <a:pt x="987" y="360"/>
                  <a:pt x="987" y="360"/>
                  <a:pt x="987" y="360"/>
                </a:cubicBezTo>
                <a:cubicBezTo>
                  <a:pt x="830" y="360"/>
                  <a:pt x="794" y="478"/>
                  <a:pt x="794" y="553"/>
                </a:cubicBezTo>
                <a:cubicBezTo>
                  <a:pt x="794" y="659"/>
                  <a:pt x="794" y="659"/>
                  <a:pt x="794" y="659"/>
                </a:cubicBezTo>
                <a:cubicBezTo>
                  <a:pt x="703" y="659"/>
                  <a:pt x="703" y="659"/>
                  <a:pt x="703" y="659"/>
                </a:cubicBezTo>
                <a:cubicBezTo>
                  <a:pt x="703" y="821"/>
                  <a:pt x="703" y="821"/>
                  <a:pt x="703" y="821"/>
                </a:cubicBezTo>
                <a:cubicBezTo>
                  <a:pt x="794" y="821"/>
                  <a:pt x="794" y="821"/>
                  <a:pt x="794" y="821"/>
                </a:cubicBezTo>
                <a:cubicBezTo>
                  <a:pt x="794" y="1282"/>
                  <a:pt x="794" y="1282"/>
                  <a:pt x="794" y="1282"/>
                </a:cubicBezTo>
                <a:cubicBezTo>
                  <a:pt x="985" y="1282"/>
                  <a:pt x="985" y="1282"/>
                  <a:pt x="985" y="1282"/>
                </a:cubicBezTo>
                <a:cubicBezTo>
                  <a:pt x="985" y="821"/>
                  <a:pt x="985" y="821"/>
                  <a:pt x="985" y="821"/>
                </a:cubicBezTo>
                <a:cubicBezTo>
                  <a:pt x="1115" y="821"/>
                  <a:pt x="1115" y="821"/>
                  <a:pt x="1115" y="821"/>
                </a:cubicBezTo>
                <a:lnTo>
                  <a:pt x="1131" y="659"/>
                </a:lnTo>
                <a:close/>
                <a:moveTo>
                  <a:pt x="1115" y="821"/>
                </a:moveTo>
                <a:cubicBezTo>
                  <a:pt x="1115" y="821"/>
                  <a:pt x="1115" y="821"/>
                  <a:pt x="1115" y="821"/>
                </a:cubicBezTo>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84825564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5F2F-F16E-4BCA-BE70-377C4E0CF134}"/>
              </a:ext>
            </a:extLst>
          </p:cNvPr>
          <p:cNvSpPr>
            <a:spLocks noGrp="1"/>
          </p:cNvSpPr>
          <p:nvPr>
            <p:ph type="title"/>
          </p:nvPr>
        </p:nvSpPr>
        <p:spPr/>
        <p:txBody>
          <a:bodyPr/>
          <a:lstStyle/>
          <a:p>
            <a:r>
              <a:rPr lang="en-US" dirty="0"/>
              <a:t>Discoveries of </a:t>
            </a:r>
            <a:r>
              <a:rPr lang="cs-CZ" dirty="0"/>
              <a:t>S</a:t>
            </a:r>
            <a:r>
              <a:rPr lang="en-US" dirty="0" err="1"/>
              <a:t>cience</a:t>
            </a:r>
            <a:endParaRPr lang="en-US" dirty="0"/>
          </a:p>
        </p:txBody>
      </p:sp>
      <p:sp>
        <p:nvSpPr>
          <p:cNvPr id="4" name="Zástupný symbol pro zápatí 3">
            <a:extLst>
              <a:ext uri="{FF2B5EF4-FFF2-40B4-BE49-F238E27FC236}">
                <a16:creationId xmlns:a16="http://schemas.microsoft.com/office/drawing/2014/main" id="{36263443-04C4-4904-8825-A97AA4EEF870}"/>
              </a:ext>
            </a:extLst>
          </p:cNvPr>
          <p:cNvSpPr>
            <a:spLocks noGrp="1"/>
          </p:cNvSpPr>
          <p:nvPr>
            <p:ph type="ftr" sz="quarter" idx="11"/>
          </p:nvPr>
        </p:nvSpPr>
        <p:spPr/>
        <p:txBody>
          <a:bodyPr/>
          <a:lstStyle/>
          <a:p>
            <a:r>
              <a:rPr lang="en-US"/>
              <a:t>CEITEC at Masaryk University</a:t>
            </a:r>
          </a:p>
        </p:txBody>
      </p:sp>
      <p:sp>
        <p:nvSpPr>
          <p:cNvPr id="5" name="Zástupný symbol pro číslo snímku 4">
            <a:extLst>
              <a:ext uri="{FF2B5EF4-FFF2-40B4-BE49-F238E27FC236}">
                <a16:creationId xmlns:a16="http://schemas.microsoft.com/office/drawing/2014/main" id="{944D1C66-EB59-4D42-964E-10022A6705E4}"/>
              </a:ext>
            </a:extLst>
          </p:cNvPr>
          <p:cNvSpPr>
            <a:spLocks noGrp="1"/>
          </p:cNvSpPr>
          <p:nvPr>
            <p:ph type="sldNum" sz="quarter" idx="12"/>
          </p:nvPr>
        </p:nvSpPr>
        <p:spPr/>
        <p:txBody>
          <a:bodyPr/>
          <a:lstStyle/>
          <a:p>
            <a:fld id="{AFE3D702-57F1-4CB0-B451-B14F76DC0414}" type="slidenum">
              <a:rPr lang="en-US" smtClean="0"/>
              <a:t>4</a:t>
            </a:fld>
            <a:endParaRPr lang="en-US"/>
          </a:p>
        </p:txBody>
      </p:sp>
      <p:sp>
        <p:nvSpPr>
          <p:cNvPr id="11" name="Obdélník 10">
            <a:extLst>
              <a:ext uri="{FF2B5EF4-FFF2-40B4-BE49-F238E27FC236}">
                <a16:creationId xmlns:a16="http://schemas.microsoft.com/office/drawing/2014/main" id="{8A44DCF5-AB51-4613-8E57-3AF5946C6D2D}"/>
              </a:ext>
            </a:extLst>
          </p:cNvPr>
          <p:cNvSpPr/>
          <p:nvPr/>
        </p:nvSpPr>
        <p:spPr>
          <a:xfrm>
            <a:off x="1127665" y="4634851"/>
            <a:ext cx="3516819" cy="16219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24" name="Skupina 23">
            <a:extLst>
              <a:ext uri="{FF2B5EF4-FFF2-40B4-BE49-F238E27FC236}">
                <a16:creationId xmlns:a16="http://schemas.microsoft.com/office/drawing/2014/main" id="{CE8E4B13-F9E3-4D1C-9FBB-AE5936930DED}"/>
              </a:ext>
            </a:extLst>
          </p:cNvPr>
          <p:cNvGrpSpPr/>
          <p:nvPr/>
        </p:nvGrpSpPr>
        <p:grpSpPr>
          <a:xfrm>
            <a:off x="1044798" y="1784310"/>
            <a:ext cx="2634710" cy="3730665"/>
            <a:chOff x="1044798" y="1784310"/>
            <a:chExt cx="2634710" cy="3730665"/>
          </a:xfrm>
        </p:grpSpPr>
        <p:sp>
          <p:nvSpPr>
            <p:cNvPr id="13" name="TextovéPole 12">
              <a:extLst>
                <a:ext uri="{FF2B5EF4-FFF2-40B4-BE49-F238E27FC236}">
                  <a16:creationId xmlns:a16="http://schemas.microsoft.com/office/drawing/2014/main" id="{6BE5AE7E-08AD-460F-9CD9-1B290A7E048F}"/>
                </a:ext>
              </a:extLst>
            </p:cNvPr>
            <p:cNvSpPr txBox="1"/>
            <p:nvPr/>
          </p:nvSpPr>
          <p:spPr>
            <a:xfrm>
              <a:off x="1044798" y="4710574"/>
              <a:ext cx="2634710" cy="80440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cs-CZ" sz="1600" b="1" dirty="0">
                  <a:solidFill>
                    <a:srgbClr val="7AC143"/>
                  </a:solidFill>
                </a:rPr>
                <a:t>PENICILLIN</a:t>
              </a:r>
              <a:endParaRPr lang="cs-CZ" sz="1600" b="1" kern="1200" dirty="0">
                <a:solidFill>
                  <a:srgbClr val="7AC143"/>
                </a:solidFill>
              </a:endParaRPr>
            </a:p>
          </p:txBody>
        </p:sp>
        <p:pic>
          <p:nvPicPr>
            <p:cNvPr id="18" name="Obrázek 17">
              <a:extLst>
                <a:ext uri="{FF2B5EF4-FFF2-40B4-BE49-F238E27FC236}">
                  <a16:creationId xmlns:a16="http://schemas.microsoft.com/office/drawing/2014/main" id="{C2A8E65E-2F65-4202-A9B5-9E2F56347CD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73483"/>
            <a:stretch/>
          </p:blipFill>
          <p:spPr>
            <a:xfrm>
              <a:off x="1245485" y="1784310"/>
              <a:ext cx="2281486" cy="2699093"/>
            </a:xfrm>
            <a:prstGeom prst="rect">
              <a:avLst/>
            </a:prstGeom>
          </p:spPr>
        </p:pic>
      </p:grpSp>
      <p:grpSp>
        <p:nvGrpSpPr>
          <p:cNvPr id="23" name="Skupina 22">
            <a:extLst>
              <a:ext uri="{FF2B5EF4-FFF2-40B4-BE49-F238E27FC236}">
                <a16:creationId xmlns:a16="http://schemas.microsoft.com/office/drawing/2014/main" id="{7BC1FD6E-FB29-47AF-B504-C6D3541E38F7}"/>
              </a:ext>
            </a:extLst>
          </p:cNvPr>
          <p:cNvGrpSpPr/>
          <p:nvPr/>
        </p:nvGrpSpPr>
        <p:grpSpPr>
          <a:xfrm>
            <a:off x="4778645" y="1784310"/>
            <a:ext cx="2634710" cy="3730665"/>
            <a:chOff x="4778645" y="1784310"/>
            <a:chExt cx="2634710" cy="3730665"/>
          </a:xfrm>
        </p:grpSpPr>
        <p:sp>
          <p:nvSpPr>
            <p:cNvPr id="14" name="TextovéPole 13">
              <a:extLst>
                <a:ext uri="{FF2B5EF4-FFF2-40B4-BE49-F238E27FC236}">
                  <a16:creationId xmlns:a16="http://schemas.microsoft.com/office/drawing/2014/main" id="{85E1C270-91A1-4AC7-890E-828425238054}"/>
                </a:ext>
              </a:extLst>
            </p:cNvPr>
            <p:cNvSpPr txBox="1"/>
            <p:nvPr/>
          </p:nvSpPr>
          <p:spPr>
            <a:xfrm>
              <a:off x="4778645" y="4710574"/>
              <a:ext cx="2634710" cy="80440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cs-CZ" sz="1600" b="1" dirty="0">
                  <a:solidFill>
                    <a:srgbClr val="7AC143"/>
                  </a:solidFill>
                </a:rPr>
                <a:t>ROENTGEN</a:t>
              </a:r>
              <a:endParaRPr lang="cs-CZ" sz="1600" b="1" kern="1200" dirty="0">
                <a:solidFill>
                  <a:srgbClr val="7AC143"/>
                </a:solidFill>
              </a:endParaRPr>
            </a:p>
          </p:txBody>
        </p:sp>
        <p:pic>
          <p:nvPicPr>
            <p:cNvPr id="20" name="Obrázek 19">
              <a:extLst>
                <a:ext uri="{FF2B5EF4-FFF2-40B4-BE49-F238E27FC236}">
                  <a16:creationId xmlns:a16="http://schemas.microsoft.com/office/drawing/2014/main" id="{5F8E6503-DD48-4D7F-9918-CAD604237F2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762" r="35831"/>
            <a:stretch/>
          </p:blipFill>
          <p:spPr>
            <a:xfrm>
              <a:off x="5185954" y="1784310"/>
              <a:ext cx="1841863" cy="2699093"/>
            </a:xfrm>
            <a:prstGeom prst="rect">
              <a:avLst/>
            </a:prstGeom>
          </p:spPr>
        </p:pic>
      </p:grpSp>
      <p:grpSp>
        <p:nvGrpSpPr>
          <p:cNvPr id="12" name="Skupina 11">
            <a:extLst>
              <a:ext uri="{FF2B5EF4-FFF2-40B4-BE49-F238E27FC236}">
                <a16:creationId xmlns:a16="http://schemas.microsoft.com/office/drawing/2014/main" id="{85C9D335-8E01-4603-AA56-08CBC32A1C89}"/>
              </a:ext>
            </a:extLst>
          </p:cNvPr>
          <p:cNvGrpSpPr/>
          <p:nvPr/>
        </p:nvGrpSpPr>
        <p:grpSpPr>
          <a:xfrm>
            <a:off x="8510545" y="1803092"/>
            <a:ext cx="2634710" cy="3711883"/>
            <a:chOff x="8510545" y="1803092"/>
            <a:chExt cx="2634710" cy="3711883"/>
          </a:xfrm>
        </p:grpSpPr>
        <p:sp>
          <p:nvSpPr>
            <p:cNvPr id="15" name="TextovéPole 14">
              <a:extLst>
                <a:ext uri="{FF2B5EF4-FFF2-40B4-BE49-F238E27FC236}">
                  <a16:creationId xmlns:a16="http://schemas.microsoft.com/office/drawing/2014/main" id="{F4E767DB-1B2E-4013-9E5E-826C56AEE4B6}"/>
                </a:ext>
              </a:extLst>
            </p:cNvPr>
            <p:cNvSpPr txBox="1"/>
            <p:nvPr/>
          </p:nvSpPr>
          <p:spPr>
            <a:xfrm>
              <a:off x="8510545" y="4710574"/>
              <a:ext cx="2634710" cy="80440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cs-CZ" sz="1600" b="1" dirty="0">
                  <a:solidFill>
                    <a:srgbClr val="7AC143"/>
                  </a:solidFill>
                </a:rPr>
                <a:t>INSULIN</a:t>
              </a:r>
              <a:endParaRPr lang="cs-CZ" sz="1600" b="1" kern="1200" dirty="0">
                <a:solidFill>
                  <a:srgbClr val="7AC143"/>
                </a:solidFill>
              </a:endParaRPr>
            </a:p>
          </p:txBody>
        </p:sp>
        <p:pic>
          <p:nvPicPr>
            <p:cNvPr id="22" name="Obrázek 21">
              <a:extLst>
                <a:ext uri="{FF2B5EF4-FFF2-40B4-BE49-F238E27FC236}">
                  <a16:creationId xmlns:a16="http://schemas.microsoft.com/office/drawing/2014/main" id="{BF6DA7B5-3A6B-4F05-9809-C9B9B5363C5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8870" r="-276"/>
            <a:stretch/>
          </p:blipFill>
          <p:spPr>
            <a:xfrm>
              <a:off x="8640049" y="1803092"/>
              <a:ext cx="1841863" cy="2699093"/>
            </a:xfrm>
            <a:prstGeom prst="rect">
              <a:avLst/>
            </a:prstGeom>
          </p:spPr>
        </p:pic>
      </p:grpSp>
    </p:spTree>
    <p:extLst>
      <p:ext uri="{BB962C8B-B14F-4D97-AF65-F5344CB8AC3E}">
        <p14:creationId xmlns:p14="http://schemas.microsoft.com/office/powerpoint/2010/main" val="140309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12B9780-0280-4DC1-BA9E-0ABCD2A6DA95}"/>
              </a:ext>
            </a:extLst>
          </p:cNvPr>
          <p:cNvSpPr>
            <a:spLocks noGrp="1"/>
          </p:cNvSpPr>
          <p:nvPr>
            <p:ph type="sldNum" sz="quarter" idx="11"/>
          </p:nvPr>
        </p:nvSpPr>
        <p:spPr/>
        <p:txBody>
          <a:bodyPr/>
          <a:lstStyle/>
          <a:p>
            <a:fld id="{AFE3D702-57F1-4CB0-B451-B14F76DC0414}" type="slidenum">
              <a:rPr lang="en-US" smtClean="0"/>
              <a:pPr/>
              <a:t>5</a:t>
            </a:fld>
            <a:endParaRPr lang="en-US"/>
          </a:p>
        </p:txBody>
      </p:sp>
    </p:spTree>
    <p:extLst>
      <p:ext uri="{BB962C8B-B14F-4D97-AF65-F5344CB8AC3E}">
        <p14:creationId xmlns:p14="http://schemas.microsoft.com/office/powerpoint/2010/main" val="27850673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621E4E0-E415-4760-A463-1F28DFC58DB1}"/>
              </a:ext>
            </a:extLst>
          </p:cNvPr>
          <p:cNvSpPr>
            <a:spLocks noGrp="1"/>
          </p:cNvSpPr>
          <p:nvPr>
            <p:ph type="title"/>
          </p:nvPr>
        </p:nvSpPr>
        <p:spPr/>
        <p:txBody>
          <a:bodyPr/>
          <a:lstStyle/>
          <a:p>
            <a:r>
              <a:rPr lang="en-US" dirty="0"/>
              <a:t>Built on </a:t>
            </a:r>
            <a:r>
              <a:rPr lang="cs-CZ" dirty="0"/>
              <a:t>T</a:t>
            </a:r>
            <a:r>
              <a:rPr lang="en-US" dirty="0" err="1"/>
              <a:t>radition</a:t>
            </a:r>
            <a:r>
              <a:rPr lang="en-US" dirty="0"/>
              <a:t>, </a:t>
            </a:r>
            <a:r>
              <a:rPr lang="cs-CZ" dirty="0"/>
              <a:t>L</a:t>
            </a:r>
            <a:r>
              <a:rPr lang="en-US" dirty="0" err="1"/>
              <a:t>eading</a:t>
            </a:r>
            <a:r>
              <a:rPr lang="en-US" dirty="0"/>
              <a:t> the </a:t>
            </a:r>
            <a:r>
              <a:rPr lang="cs-CZ" dirty="0"/>
              <a:t>F</a:t>
            </a:r>
            <a:r>
              <a:rPr lang="en-US" dirty="0" err="1"/>
              <a:t>uture</a:t>
            </a:r>
            <a:endParaRPr lang="cs-CZ" dirty="0"/>
          </a:p>
        </p:txBody>
      </p:sp>
      <p:sp>
        <p:nvSpPr>
          <p:cNvPr id="9" name="Zástupný symbol pro zápatí 8">
            <a:extLst>
              <a:ext uri="{FF2B5EF4-FFF2-40B4-BE49-F238E27FC236}">
                <a16:creationId xmlns:a16="http://schemas.microsoft.com/office/drawing/2014/main" id="{115C9706-39A7-4FDF-A4A7-61FD3C83E657}"/>
              </a:ext>
            </a:extLst>
          </p:cNvPr>
          <p:cNvSpPr>
            <a:spLocks noGrp="1"/>
          </p:cNvSpPr>
          <p:nvPr>
            <p:ph type="ftr" sz="quarter" idx="11"/>
          </p:nvPr>
        </p:nvSpPr>
        <p:spPr/>
        <p:txBody>
          <a:bodyPr/>
          <a:lstStyle/>
          <a:p>
            <a:r>
              <a:rPr lang="en-US"/>
              <a:t>CEITEC at Masaryk University</a:t>
            </a:r>
          </a:p>
        </p:txBody>
      </p:sp>
      <p:sp>
        <p:nvSpPr>
          <p:cNvPr id="10" name="Zástupný symbol pro číslo snímku 9">
            <a:extLst>
              <a:ext uri="{FF2B5EF4-FFF2-40B4-BE49-F238E27FC236}">
                <a16:creationId xmlns:a16="http://schemas.microsoft.com/office/drawing/2014/main" id="{DF2D9B74-04BA-4FC9-B3F9-8C0F4CAFD0A6}"/>
              </a:ext>
            </a:extLst>
          </p:cNvPr>
          <p:cNvSpPr>
            <a:spLocks noGrp="1"/>
          </p:cNvSpPr>
          <p:nvPr>
            <p:ph type="sldNum" sz="quarter" idx="12"/>
          </p:nvPr>
        </p:nvSpPr>
        <p:spPr/>
        <p:txBody>
          <a:bodyPr/>
          <a:lstStyle/>
          <a:p>
            <a:fld id="{AFE3D702-57F1-4CB0-B451-B14F76DC0414}" type="slidenum">
              <a:rPr lang="en-US" smtClean="0"/>
              <a:t>6</a:t>
            </a:fld>
            <a:endParaRPr lang="en-US"/>
          </a:p>
        </p:txBody>
      </p:sp>
      <p:grpSp>
        <p:nvGrpSpPr>
          <p:cNvPr id="5" name="Skupina 4">
            <a:extLst>
              <a:ext uri="{FF2B5EF4-FFF2-40B4-BE49-F238E27FC236}">
                <a16:creationId xmlns:a16="http://schemas.microsoft.com/office/drawing/2014/main" id="{78C89D82-2A54-46E6-BBAA-FA09683A425E}"/>
              </a:ext>
            </a:extLst>
          </p:cNvPr>
          <p:cNvGrpSpPr/>
          <p:nvPr/>
        </p:nvGrpSpPr>
        <p:grpSpPr>
          <a:xfrm>
            <a:off x="3368844" y="1292788"/>
            <a:ext cx="5454312" cy="5034750"/>
            <a:chOff x="3368844" y="1292788"/>
            <a:chExt cx="5454312" cy="5034750"/>
          </a:xfrm>
        </p:grpSpPr>
        <p:pic>
          <p:nvPicPr>
            <p:cNvPr id="13" name="Obrázek 12">
              <a:extLst>
                <a:ext uri="{FF2B5EF4-FFF2-40B4-BE49-F238E27FC236}">
                  <a16:creationId xmlns:a16="http://schemas.microsoft.com/office/drawing/2014/main" id="{E6CC9774-18DA-4EDD-86B4-62C411E65B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8844" y="1292788"/>
              <a:ext cx="5454312" cy="5034750"/>
            </a:xfrm>
            <a:prstGeom prst="rect">
              <a:avLst/>
            </a:prstGeom>
          </p:spPr>
        </p:pic>
        <p:sp>
          <p:nvSpPr>
            <p:cNvPr id="6" name="Content Placeholder 2">
              <a:extLst>
                <a:ext uri="{FF2B5EF4-FFF2-40B4-BE49-F238E27FC236}">
                  <a16:creationId xmlns:a16="http://schemas.microsoft.com/office/drawing/2014/main" id="{4958331E-61CB-4ACE-BED9-5AD26F33B06B}"/>
                </a:ext>
              </a:extLst>
            </p:cNvPr>
            <p:cNvSpPr txBox="1">
              <a:spLocks/>
            </p:cNvSpPr>
            <p:nvPr/>
          </p:nvSpPr>
          <p:spPr bwMode="auto">
            <a:xfrm>
              <a:off x="4701635" y="5722183"/>
              <a:ext cx="2653418" cy="53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21A9C0"/>
                  </a:solidFill>
                </a:rPr>
                <a:t>Scientific </a:t>
              </a:r>
              <a:r>
                <a:rPr lang="cs-CZ" sz="2400" dirty="0">
                  <a:solidFill>
                    <a:srgbClr val="21A9C0"/>
                  </a:solidFill>
                </a:rPr>
                <a:t>R</a:t>
              </a:r>
              <a:r>
                <a:rPr lang="en-US" sz="2400" dirty="0" err="1">
                  <a:solidFill>
                    <a:srgbClr val="21A9C0"/>
                  </a:solidFill>
                </a:rPr>
                <a:t>esults</a:t>
              </a:r>
              <a:endParaRPr lang="en-US" sz="2400" dirty="0">
                <a:solidFill>
                  <a:srgbClr val="21A9C0"/>
                </a:solidFill>
              </a:endParaRPr>
            </a:p>
          </p:txBody>
        </p:sp>
      </p:grpSp>
      <p:grpSp>
        <p:nvGrpSpPr>
          <p:cNvPr id="8" name="Skupina 7">
            <a:extLst>
              <a:ext uri="{FF2B5EF4-FFF2-40B4-BE49-F238E27FC236}">
                <a16:creationId xmlns:a16="http://schemas.microsoft.com/office/drawing/2014/main" id="{9ADE35C4-2BAD-485B-B023-5FDFF40046A1}"/>
              </a:ext>
            </a:extLst>
          </p:cNvPr>
          <p:cNvGrpSpPr/>
          <p:nvPr/>
        </p:nvGrpSpPr>
        <p:grpSpPr>
          <a:xfrm>
            <a:off x="7152089" y="1190626"/>
            <a:ext cx="4760909" cy="5064405"/>
            <a:chOff x="7152089" y="1190626"/>
            <a:chExt cx="4760909" cy="5064405"/>
          </a:xfrm>
        </p:grpSpPr>
        <p:pic>
          <p:nvPicPr>
            <p:cNvPr id="15" name="Obrázek 14">
              <a:extLst>
                <a:ext uri="{FF2B5EF4-FFF2-40B4-BE49-F238E27FC236}">
                  <a16:creationId xmlns:a16="http://schemas.microsoft.com/office/drawing/2014/main" id="{5A3582E3-58B5-4A76-9DB8-59AAF74589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2089" y="1190626"/>
              <a:ext cx="4760909" cy="4760909"/>
            </a:xfrm>
            <a:prstGeom prst="rect">
              <a:avLst/>
            </a:prstGeom>
          </p:spPr>
        </p:pic>
        <p:sp>
          <p:nvSpPr>
            <p:cNvPr id="7" name="Content Placeholder 2">
              <a:extLst>
                <a:ext uri="{FF2B5EF4-FFF2-40B4-BE49-F238E27FC236}">
                  <a16:creationId xmlns:a16="http://schemas.microsoft.com/office/drawing/2014/main" id="{A7AEB13E-CA70-4554-9B91-C38A89557A4D}"/>
                </a:ext>
              </a:extLst>
            </p:cNvPr>
            <p:cNvSpPr txBox="1">
              <a:spLocks/>
            </p:cNvSpPr>
            <p:nvPr/>
          </p:nvSpPr>
          <p:spPr bwMode="auto">
            <a:xfrm>
              <a:off x="8751396" y="5722183"/>
              <a:ext cx="2527391" cy="53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21A9C0"/>
                  </a:solidFill>
                </a:rPr>
                <a:t>CEE </a:t>
              </a:r>
              <a:r>
                <a:rPr lang="cs-CZ" sz="2400" dirty="0">
                  <a:solidFill>
                    <a:srgbClr val="21A9C0"/>
                  </a:solidFill>
                </a:rPr>
                <a:t>L</a:t>
              </a:r>
              <a:r>
                <a:rPr lang="en-US" sz="2400" dirty="0" err="1">
                  <a:solidFill>
                    <a:srgbClr val="21A9C0"/>
                  </a:solidFill>
                </a:rPr>
                <a:t>eadership</a:t>
              </a:r>
              <a:r>
                <a:rPr lang="en-US" sz="2400" dirty="0">
                  <a:solidFill>
                    <a:srgbClr val="21A9C0"/>
                  </a:solidFill>
                </a:rPr>
                <a:t> </a:t>
              </a:r>
            </a:p>
          </p:txBody>
        </p:sp>
      </p:grpSp>
      <p:grpSp>
        <p:nvGrpSpPr>
          <p:cNvPr id="2" name="Skupina 1">
            <a:extLst>
              <a:ext uri="{FF2B5EF4-FFF2-40B4-BE49-F238E27FC236}">
                <a16:creationId xmlns:a16="http://schemas.microsoft.com/office/drawing/2014/main" id="{F4BDBC87-6460-436F-ADFE-5669FD205F17}"/>
              </a:ext>
            </a:extLst>
          </p:cNvPr>
          <p:cNvGrpSpPr/>
          <p:nvPr/>
        </p:nvGrpSpPr>
        <p:grpSpPr>
          <a:xfrm>
            <a:off x="-915478" y="664387"/>
            <a:ext cx="5725091" cy="5590644"/>
            <a:chOff x="-915478" y="664387"/>
            <a:chExt cx="5725091" cy="5590644"/>
          </a:xfrm>
        </p:grpSpPr>
        <p:pic>
          <p:nvPicPr>
            <p:cNvPr id="11" name="Obrázek 10">
              <a:extLst>
                <a:ext uri="{FF2B5EF4-FFF2-40B4-BE49-F238E27FC236}">
                  <a16:creationId xmlns:a16="http://schemas.microsoft.com/office/drawing/2014/main" id="{64B2D57C-9070-4AB2-91EA-6A14D5A50A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5478" y="664387"/>
              <a:ext cx="5725091" cy="5582429"/>
            </a:xfrm>
            <a:prstGeom prst="rect">
              <a:avLst/>
            </a:prstGeom>
          </p:spPr>
        </p:pic>
        <p:sp>
          <p:nvSpPr>
            <p:cNvPr id="12" name="Content Placeholder 2">
              <a:extLst>
                <a:ext uri="{FF2B5EF4-FFF2-40B4-BE49-F238E27FC236}">
                  <a16:creationId xmlns:a16="http://schemas.microsoft.com/office/drawing/2014/main" id="{893BD60D-4DA6-4657-80C8-DFF86EA79B90}"/>
                </a:ext>
              </a:extLst>
            </p:cNvPr>
            <p:cNvSpPr txBox="1">
              <a:spLocks/>
            </p:cNvSpPr>
            <p:nvPr/>
          </p:nvSpPr>
          <p:spPr bwMode="auto">
            <a:xfrm>
              <a:off x="1243844" y="5722183"/>
              <a:ext cx="2653418" cy="53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21A9C0"/>
                  </a:solidFill>
                </a:rPr>
                <a:t>Historical </a:t>
              </a:r>
              <a:r>
                <a:rPr lang="cs-CZ" sz="2400" dirty="0">
                  <a:solidFill>
                    <a:srgbClr val="21A9C0"/>
                  </a:solidFill>
                </a:rPr>
                <a:t>L</a:t>
              </a:r>
              <a:r>
                <a:rPr lang="en-US" sz="2400" dirty="0" err="1">
                  <a:solidFill>
                    <a:srgbClr val="21A9C0"/>
                  </a:solidFill>
                </a:rPr>
                <a:t>egacy</a:t>
              </a:r>
              <a:endParaRPr lang="en-US" sz="2400" dirty="0">
                <a:solidFill>
                  <a:srgbClr val="21A9C0"/>
                </a:solidFill>
              </a:endParaRPr>
            </a:p>
          </p:txBody>
        </p:sp>
      </p:grpSp>
    </p:spTree>
    <p:extLst>
      <p:ext uri="{BB962C8B-B14F-4D97-AF65-F5344CB8AC3E}">
        <p14:creationId xmlns:p14="http://schemas.microsoft.com/office/powerpoint/2010/main" val="57182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B991-5251-4A58-91D0-FDD2D923AC40}"/>
              </a:ext>
            </a:extLst>
          </p:cNvPr>
          <p:cNvSpPr>
            <a:spLocks noGrp="1"/>
          </p:cNvSpPr>
          <p:nvPr>
            <p:ph type="title"/>
          </p:nvPr>
        </p:nvSpPr>
        <p:spPr/>
        <p:txBody>
          <a:bodyPr>
            <a:normAutofit fontScale="90000"/>
          </a:bodyPr>
          <a:lstStyle/>
          <a:p>
            <a:r>
              <a:rPr lang="en-US" sz="3900" dirty="0"/>
              <a:t>Improving </a:t>
            </a:r>
            <a:r>
              <a:rPr lang="cs-CZ" sz="3900" dirty="0"/>
              <a:t>Q</a:t>
            </a:r>
            <a:r>
              <a:rPr lang="en-US" sz="3900" dirty="0" err="1"/>
              <a:t>uality</a:t>
            </a:r>
            <a:r>
              <a:rPr lang="en-US" sz="3900" dirty="0"/>
              <a:t> of </a:t>
            </a:r>
            <a:r>
              <a:rPr lang="cs-CZ" sz="3900" dirty="0"/>
              <a:t>L</a:t>
            </a:r>
            <a:r>
              <a:rPr lang="en-US" sz="3900" dirty="0" err="1"/>
              <a:t>ife</a:t>
            </a:r>
            <a:r>
              <a:rPr lang="en-US" sz="3900" dirty="0"/>
              <a:t> </a:t>
            </a:r>
            <a:r>
              <a:rPr lang="cs-CZ" sz="3900" dirty="0"/>
              <a:t>T</a:t>
            </a:r>
            <a:r>
              <a:rPr lang="en-US" sz="3900" dirty="0" err="1"/>
              <a:t>hrough</a:t>
            </a:r>
            <a:r>
              <a:rPr lang="en-US" sz="3900" dirty="0"/>
              <a:t> </a:t>
            </a:r>
            <a:r>
              <a:rPr lang="cs-CZ" sz="3900" dirty="0"/>
              <a:t>S</a:t>
            </a:r>
            <a:r>
              <a:rPr lang="en-US" sz="3900" dirty="0" err="1"/>
              <a:t>cientific</a:t>
            </a:r>
            <a:r>
              <a:rPr lang="en-US" sz="3900" dirty="0"/>
              <a:t> </a:t>
            </a:r>
            <a:r>
              <a:rPr lang="cs-CZ" sz="3900" dirty="0"/>
              <a:t>R</a:t>
            </a:r>
            <a:r>
              <a:rPr lang="en-US" sz="3900" dirty="0" err="1"/>
              <a:t>esearch</a:t>
            </a:r>
            <a:endParaRPr lang="en-US" sz="3900" dirty="0"/>
          </a:p>
        </p:txBody>
      </p:sp>
      <p:grpSp>
        <p:nvGrpSpPr>
          <p:cNvPr id="17" name="Skupina 16">
            <a:extLst>
              <a:ext uri="{FF2B5EF4-FFF2-40B4-BE49-F238E27FC236}">
                <a16:creationId xmlns:a16="http://schemas.microsoft.com/office/drawing/2014/main" id="{9DB49BB8-26CE-4829-8A23-2F3E485BEF33}"/>
              </a:ext>
            </a:extLst>
          </p:cNvPr>
          <p:cNvGrpSpPr/>
          <p:nvPr/>
        </p:nvGrpSpPr>
        <p:grpSpPr>
          <a:xfrm>
            <a:off x="1005016" y="1368210"/>
            <a:ext cx="5194231" cy="2737350"/>
            <a:chOff x="1005016" y="1368210"/>
            <a:chExt cx="5194231" cy="2737350"/>
          </a:xfrm>
        </p:grpSpPr>
        <p:sp>
          <p:nvSpPr>
            <p:cNvPr id="6" name="Content Placeholder 2">
              <a:extLst>
                <a:ext uri="{FF2B5EF4-FFF2-40B4-BE49-F238E27FC236}">
                  <a16:creationId xmlns:a16="http://schemas.microsoft.com/office/drawing/2014/main" id="{F2751BCF-9874-49E5-813C-438D617D5769}"/>
                </a:ext>
              </a:extLst>
            </p:cNvPr>
            <p:cNvSpPr txBox="1">
              <a:spLocks/>
            </p:cNvSpPr>
            <p:nvPr/>
          </p:nvSpPr>
          <p:spPr>
            <a:xfrm>
              <a:off x="3830320" y="1576921"/>
              <a:ext cx="2368927" cy="811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39464A"/>
                  </a:solidFill>
                </a:rPr>
                <a:t>State of the </a:t>
              </a:r>
              <a:r>
                <a:rPr lang="cs-CZ" sz="2400" dirty="0">
                  <a:solidFill>
                    <a:srgbClr val="39464A"/>
                  </a:solidFill>
                </a:rPr>
                <a:t>A</a:t>
              </a:r>
              <a:r>
                <a:rPr lang="en-US" sz="2400" dirty="0" err="1">
                  <a:solidFill>
                    <a:srgbClr val="39464A"/>
                  </a:solidFill>
                </a:rPr>
                <a:t>rt</a:t>
              </a:r>
              <a:r>
                <a:rPr lang="en-US" sz="2400" dirty="0">
                  <a:solidFill>
                    <a:srgbClr val="39464A"/>
                  </a:solidFill>
                </a:rPr>
                <a:t> </a:t>
              </a:r>
              <a:r>
                <a:rPr lang="cs-CZ" sz="2400" dirty="0">
                  <a:solidFill>
                    <a:srgbClr val="39464A"/>
                  </a:solidFill>
                </a:rPr>
                <a:t>I</a:t>
              </a:r>
              <a:r>
                <a:rPr lang="en-US" sz="2400" b="1" dirty="0" err="1">
                  <a:solidFill>
                    <a:srgbClr val="39464A"/>
                  </a:solidFill>
                </a:rPr>
                <a:t>nfrastructure</a:t>
              </a:r>
              <a:r>
                <a:rPr lang="en-US" sz="2400" b="1" dirty="0">
                  <a:solidFill>
                    <a:srgbClr val="39464A"/>
                  </a:solidFill>
                </a:rPr>
                <a:t> </a:t>
              </a:r>
            </a:p>
          </p:txBody>
        </p:sp>
        <p:pic>
          <p:nvPicPr>
            <p:cNvPr id="12" name="Obrázek 11">
              <a:extLst>
                <a:ext uri="{FF2B5EF4-FFF2-40B4-BE49-F238E27FC236}">
                  <a16:creationId xmlns:a16="http://schemas.microsoft.com/office/drawing/2014/main" id="{3F879A80-98AC-4F80-8A9D-D71DA53636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5016" y="1368210"/>
              <a:ext cx="3077885" cy="2737350"/>
            </a:xfrm>
            <a:prstGeom prst="hexagon">
              <a:avLst>
                <a:gd name="adj" fmla="val 27533"/>
                <a:gd name="vf" fmla="val 115470"/>
              </a:avLst>
            </a:prstGeom>
          </p:spPr>
        </p:pic>
      </p:grpSp>
      <p:grpSp>
        <p:nvGrpSpPr>
          <p:cNvPr id="18" name="Skupina 17">
            <a:extLst>
              <a:ext uri="{FF2B5EF4-FFF2-40B4-BE49-F238E27FC236}">
                <a16:creationId xmlns:a16="http://schemas.microsoft.com/office/drawing/2014/main" id="{697D4262-5B71-4EF9-90D2-481AD86CE55D}"/>
              </a:ext>
            </a:extLst>
          </p:cNvPr>
          <p:cNvGrpSpPr/>
          <p:nvPr/>
        </p:nvGrpSpPr>
        <p:grpSpPr>
          <a:xfrm>
            <a:off x="3724977" y="3727686"/>
            <a:ext cx="3712144" cy="2495142"/>
            <a:chOff x="3724977" y="3727686"/>
            <a:chExt cx="3712144" cy="2495142"/>
          </a:xfrm>
        </p:grpSpPr>
        <p:sp>
          <p:nvSpPr>
            <p:cNvPr id="7" name="Content Placeholder 2">
              <a:extLst>
                <a:ext uri="{FF2B5EF4-FFF2-40B4-BE49-F238E27FC236}">
                  <a16:creationId xmlns:a16="http://schemas.microsoft.com/office/drawing/2014/main" id="{83B10FFA-0744-419C-88FD-C61E76DD45B9}"/>
                </a:ext>
              </a:extLst>
            </p:cNvPr>
            <p:cNvSpPr txBox="1">
              <a:spLocks/>
            </p:cNvSpPr>
            <p:nvPr/>
          </p:nvSpPr>
          <p:spPr bwMode="auto">
            <a:xfrm>
              <a:off x="6096001" y="5689980"/>
              <a:ext cx="1341120" cy="53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39464A"/>
                  </a:solidFill>
                </a:rPr>
                <a:t>People </a:t>
              </a:r>
            </a:p>
          </p:txBody>
        </p:sp>
        <p:pic>
          <p:nvPicPr>
            <p:cNvPr id="13" name="Obrázek 12">
              <a:extLst>
                <a:ext uri="{FF2B5EF4-FFF2-40B4-BE49-F238E27FC236}">
                  <a16:creationId xmlns:a16="http://schemas.microsoft.com/office/drawing/2014/main" id="{497EFD7A-4CD9-432B-8EAB-906DF65F7529}"/>
                </a:ext>
              </a:extLst>
            </p:cNvPr>
            <p:cNvPicPr>
              <a:picLocks noChangeAspect="1"/>
            </p:cNvPicPr>
            <p:nvPr/>
          </p:nvPicPr>
          <p:blipFill rotWithShape="1">
            <a:blip r:embed="rId4">
              <a:extLst>
                <a:ext uri="{28A0092B-C50C-407E-A947-70E740481C1C}">
                  <a14:useLocalDpi xmlns:a14="http://schemas.microsoft.com/office/drawing/2010/main" val="0"/>
                </a:ext>
              </a:extLst>
            </a:blip>
            <a:srcRect l="17071"/>
            <a:stretch/>
          </p:blipFill>
          <p:spPr>
            <a:xfrm>
              <a:off x="3724977" y="3727686"/>
              <a:ext cx="2701066" cy="2171386"/>
            </a:xfrm>
            <a:prstGeom prst="hexagon">
              <a:avLst>
                <a:gd name="adj" fmla="val 28310"/>
                <a:gd name="vf" fmla="val 115470"/>
              </a:avLst>
            </a:prstGeom>
          </p:spPr>
        </p:pic>
      </p:grpSp>
      <p:grpSp>
        <p:nvGrpSpPr>
          <p:cNvPr id="19" name="Skupina 18">
            <a:extLst>
              <a:ext uri="{FF2B5EF4-FFF2-40B4-BE49-F238E27FC236}">
                <a16:creationId xmlns:a16="http://schemas.microsoft.com/office/drawing/2014/main" id="{05222BB7-9006-4099-88C7-A2376CA4ABD0}"/>
              </a:ext>
            </a:extLst>
          </p:cNvPr>
          <p:cNvGrpSpPr/>
          <p:nvPr/>
        </p:nvGrpSpPr>
        <p:grpSpPr>
          <a:xfrm>
            <a:off x="5750560" y="2738417"/>
            <a:ext cx="5436424" cy="2737350"/>
            <a:chOff x="5750560" y="2738417"/>
            <a:chExt cx="5436424" cy="2737350"/>
          </a:xfrm>
        </p:grpSpPr>
        <p:sp>
          <p:nvSpPr>
            <p:cNvPr id="8" name="Content Placeholder 2">
              <a:extLst>
                <a:ext uri="{FF2B5EF4-FFF2-40B4-BE49-F238E27FC236}">
                  <a16:creationId xmlns:a16="http://schemas.microsoft.com/office/drawing/2014/main" id="{9EEE1659-A8A3-4655-A3DB-5DDEF73EF6C6}"/>
                </a:ext>
              </a:extLst>
            </p:cNvPr>
            <p:cNvSpPr txBox="1">
              <a:spLocks/>
            </p:cNvSpPr>
            <p:nvPr/>
          </p:nvSpPr>
          <p:spPr bwMode="auto">
            <a:xfrm>
              <a:off x="5750560" y="3138463"/>
              <a:ext cx="2622052" cy="84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39464A"/>
                  </a:solidFill>
                </a:rPr>
                <a:t>Vibrant </a:t>
              </a:r>
              <a:r>
                <a:rPr lang="cs-CZ" sz="2400" b="1" dirty="0">
                  <a:solidFill>
                    <a:srgbClr val="39464A"/>
                  </a:solidFill>
                </a:rPr>
                <a:t>S</a:t>
              </a:r>
              <a:r>
                <a:rPr lang="en-US" sz="2400" b="1" dirty="0" err="1">
                  <a:solidFill>
                    <a:srgbClr val="39464A"/>
                  </a:solidFill>
                </a:rPr>
                <a:t>cientific</a:t>
              </a:r>
              <a:r>
                <a:rPr lang="en-US" sz="2400" b="1" dirty="0">
                  <a:solidFill>
                    <a:srgbClr val="39464A"/>
                  </a:solidFill>
                </a:rPr>
                <a:t> </a:t>
              </a:r>
              <a:r>
                <a:rPr lang="cs-CZ" sz="2400" b="1" dirty="0">
                  <a:solidFill>
                    <a:srgbClr val="39464A"/>
                  </a:solidFill>
                </a:rPr>
                <a:t>C</a:t>
              </a:r>
              <a:r>
                <a:rPr lang="en-US" sz="2400" b="1" dirty="0" err="1">
                  <a:solidFill>
                    <a:srgbClr val="39464A"/>
                  </a:solidFill>
                </a:rPr>
                <a:t>ommunity</a:t>
              </a:r>
              <a:endParaRPr lang="en-US" sz="2400" b="1" dirty="0">
                <a:solidFill>
                  <a:srgbClr val="39464A"/>
                </a:solidFill>
              </a:endParaRPr>
            </a:p>
          </p:txBody>
        </p:sp>
        <p:pic>
          <p:nvPicPr>
            <p:cNvPr id="14" name="Obrázek 13">
              <a:extLst>
                <a:ext uri="{FF2B5EF4-FFF2-40B4-BE49-F238E27FC236}">
                  <a16:creationId xmlns:a16="http://schemas.microsoft.com/office/drawing/2014/main" id="{FDA891CB-9578-4075-8A81-5EA35514025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89558" y="2738417"/>
              <a:ext cx="3097426" cy="2737350"/>
            </a:xfrm>
            <a:prstGeom prst="hexagon">
              <a:avLst>
                <a:gd name="adj" fmla="val 28698"/>
                <a:gd name="vf" fmla="val 115470"/>
              </a:avLst>
            </a:prstGeom>
          </p:spPr>
        </p:pic>
      </p:grpSp>
      <p:sp>
        <p:nvSpPr>
          <p:cNvPr id="15" name="Zástupný symbol pro zápatí 14">
            <a:extLst>
              <a:ext uri="{FF2B5EF4-FFF2-40B4-BE49-F238E27FC236}">
                <a16:creationId xmlns:a16="http://schemas.microsoft.com/office/drawing/2014/main" id="{AAA023EC-979A-4C0B-AC5D-2DE184BA9596}"/>
              </a:ext>
            </a:extLst>
          </p:cNvPr>
          <p:cNvSpPr>
            <a:spLocks noGrp="1"/>
          </p:cNvSpPr>
          <p:nvPr>
            <p:ph type="ftr" sz="quarter" idx="11"/>
          </p:nvPr>
        </p:nvSpPr>
        <p:spPr/>
        <p:txBody>
          <a:bodyPr/>
          <a:lstStyle/>
          <a:p>
            <a:r>
              <a:rPr lang="en-US"/>
              <a:t>CEITEC at Masaryk University</a:t>
            </a:r>
          </a:p>
        </p:txBody>
      </p:sp>
      <p:sp>
        <p:nvSpPr>
          <p:cNvPr id="16" name="Zástupný symbol pro číslo snímku 15">
            <a:extLst>
              <a:ext uri="{FF2B5EF4-FFF2-40B4-BE49-F238E27FC236}">
                <a16:creationId xmlns:a16="http://schemas.microsoft.com/office/drawing/2014/main" id="{62308C4B-68BB-40D9-94A0-81BD235DFAFF}"/>
              </a:ext>
            </a:extLst>
          </p:cNvPr>
          <p:cNvSpPr>
            <a:spLocks noGrp="1"/>
          </p:cNvSpPr>
          <p:nvPr>
            <p:ph type="sldNum" sz="quarter" idx="12"/>
          </p:nvPr>
        </p:nvSpPr>
        <p:spPr/>
        <p:txBody>
          <a:bodyPr/>
          <a:lstStyle/>
          <a:p>
            <a:fld id="{AFE3D702-57F1-4CB0-B451-B14F76DC0414}" type="slidenum">
              <a:rPr lang="en-US" smtClean="0"/>
              <a:t>7</a:t>
            </a:fld>
            <a:endParaRPr lang="en-US"/>
          </a:p>
        </p:txBody>
      </p:sp>
    </p:spTree>
    <p:extLst>
      <p:ext uri="{BB962C8B-B14F-4D97-AF65-F5344CB8AC3E}">
        <p14:creationId xmlns:p14="http://schemas.microsoft.com/office/powerpoint/2010/main" val="290028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Nadpis 4">
            <a:extLst>
              <a:ext uri="{FF2B5EF4-FFF2-40B4-BE49-F238E27FC236}">
                <a16:creationId xmlns:a16="http://schemas.microsoft.com/office/drawing/2014/main" id="{81E23F1D-B783-4C27-B9AD-4D14661C0E69}"/>
              </a:ext>
            </a:extLst>
          </p:cNvPr>
          <p:cNvSpPr>
            <a:spLocks noGrp="1" noChangeArrowheads="1"/>
          </p:cNvSpPr>
          <p:nvPr>
            <p:ph type="title"/>
          </p:nvPr>
        </p:nvSpPr>
        <p:spPr/>
        <p:txBody>
          <a:bodyPr/>
          <a:lstStyle/>
          <a:p>
            <a:r>
              <a:rPr lang="en-US" altLang="cs-CZ" dirty="0"/>
              <a:t>Built on a </a:t>
            </a:r>
            <a:r>
              <a:rPr lang="cs-CZ" altLang="cs-CZ" dirty="0"/>
              <a:t>F</a:t>
            </a:r>
            <a:r>
              <a:rPr lang="en-US" altLang="cs-CZ" dirty="0" err="1"/>
              <a:t>oundation</a:t>
            </a:r>
            <a:r>
              <a:rPr lang="en-US" altLang="cs-CZ" dirty="0"/>
              <a:t> of 6 </a:t>
            </a:r>
            <a:r>
              <a:rPr lang="cs-CZ" altLang="cs-CZ" dirty="0"/>
              <a:t>C</a:t>
            </a:r>
            <a:r>
              <a:rPr lang="en-US" altLang="cs-CZ" dirty="0"/>
              <a:t>ore </a:t>
            </a:r>
            <a:r>
              <a:rPr lang="cs-CZ" altLang="cs-CZ" dirty="0"/>
              <a:t>I</a:t>
            </a:r>
            <a:r>
              <a:rPr lang="en-US" altLang="cs-CZ" dirty="0" err="1"/>
              <a:t>nstitutions</a:t>
            </a:r>
            <a:r>
              <a:rPr lang="en-US" altLang="cs-CZ" dirty="0"/>
              <a:t> </a:t>
            </a:r>
            <a:endParaRPr lang="cs-CZ" altLang="cs-CZ" dirty="0"/>
          </a:p>
        </p:txBody>
      </p:sp>
      <p:sp>
        <p:nvSpPr>
          <p:cNvPr id="27652" name="Obdélník 5">
            <a:extLst>
              <a:ext uri="{FF2B5EF4-FFF2-40B4-BE49-F238E27FC236}">
                <a16:creationId xmlns:a16="http://schemas.microsoft.com/office/drawing/2014/main" id="{AF1A6027-F97D-45A8-9B11-5CBA85DEEA58}"/>
              </a:ext>
            </a:extLst>
          </p:cNvPr>
          <p:cNvSpPr>
            <a:spLocks noChangeArrowheads="1"/>
          </p:cNvSpPr>
          <p:nvPr/>
        </p:nvSpPr>
        <p:spPr bwMode="auto">
          <a:xfrm>
            <a:off x="1951038" y="1095376"/>
            <a:ext cx="8585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9BE28"/>
              </a:buClr>
              <a:buSzPct val="75000"/>
              <a:buFont typeface="Wingdings" panose="05000000000000000000" pitchFamily="2" charset="2"/>
              <a:buChar char="§"/>
              <a:defRPr sz="2800">
                <a:solidFill>
                  <a:srgbClr val="808080"/>
                </a:solidFill>
                <a:latin typeface="Arial" panose="020B0604020202020204" pitchFamily="34" charset="0"/>
              </a:defRPr>
            </a:lvl1pPr>
            <a:lvl2pPr marL="742950" indent="-285750">
              <a:spcBef>
                <a:spcPct val="20000"/>
              </a:spcBef>
              <a:buClr>
                <a:srgbClr val="69BE28"/>
              </a:buClr>
              <a:buSzPct val="75000"/>
              <a:buFont typeface="Wingdings" panose="05000000000000000000" pitchFamily="2" charset="2"/>
              <a:buChar char="§"/>
              <a:defRPr sz="2400">
                <a:solidFill>
                  <a:srgbClr val="808080"/>
                </a:solidFill>
                <a:latin typeface="Arial" panose="020B0604020202020204" pitchFamily="34" charset="0"/>
              </a:defRPr>
            </a:lvl2pPr>
            <a:lvl3pPr marL="1143000" indent="-228600">
              <a:spcBef>
                <a:spcPct val="20000"/>
              </a:spcBef>
              <a:buClr>
                <a:srgbClr val="69BE28"/>
              </a:buClr>
              <a:buSzPct val="75000"/>
              <a:buFont typeface="Wingdings" panose="05000000000000000000" pitchFamily="2" charset="2"/>
              <a:buChar char="§"/>
              <a:defRPr sz="2000">
                <a:solidFill>
                  <a:srgbClr val="808080"/>
                </a:solidFill>
                <a:latin typeface="Arial" panose="020B0604020202020204" pitchFamily="34" charset="0"/>
              </a:defRPr>
            </a:lvl3pPr>
            <a:lvl4pPr marL="1600200" indent="-228600">
              <a:spcBef>
                <a:spcPct val="20000"/>
              </a:spcBef>
              <a:buClr>
                <a:srgbClr val="69BE28"/>
              </a:buClr>
              <a:buSzPct val="75000"/>
              <a:buFont typeface="Wingdings" panose="05000000000000000000" pitchFamily="2" charset="2"/>
              <a:buChar char="§"/>
              <a:defRPr>
                <a:solidFill>
                  <a:srgbClr val="808080"/>
                </a:solidFill>
                <a:latin typeface="Arial" panose="020B0604020202020204" pitchFamily="34" charset="0"/>
              </a:defRPr>
            </a:lvl4pPr>
            <a:lvl5pPr marL="2057400" indent="-228600">
              <a:spcBef>
                <a:spcPct val="20000"/>
              </a:spcBef>
              <a:buClr>
                <a:srgbClr val="69BE28"/>
              </a:buClr>
              <a:buSzPct val="75000"/>
              <a:buFont typeface="Wingdings" panose="05000000000000000000" pitchFamily="2" charset="2"/>
              <a:buChar char="§"/>
              <a:defRPr sz="1600">
                <a:solidFill>
                  <a:srgbClr val="808080"/>
                </a:solidFill>
                <a:latin typeface="Arial" panose="020B0604020202020204" pitchFamily="34" charset="0"/>
              </a:defRPr>
            </a:lvl5pPr>
            <a:lvl6pPr marL="25146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6pPr>
            <a:lvl7pPr marL="29718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7pPr>
            <a:lvl8pPr marL="34290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8pPr>
            <a:lvl9pPr marL="3886200" indent="-22860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Arial" panose="020B0604020202020204" pitchFamily="34" charset="0"/>
              </a:defRPr>
            </a:lvl9pPr>
          </a:lstStyle>
          <a:p>
            <a:pPr>
              <a:spcBef>
                <a:spcPct val="0"/>
              </a:spcBef>
              <a:buSzTx/>
              <a:buFont typeface="Wingdings" panose="05000000000000000000" pitchFamily="2" charset="2"/>
              <a:buNone/>
            </a:pPr>
            <a:br>
              <a:rPr lang="en-US" altLang="cs-CZ" sz="3200">
                <a:solidFill>
                  <a:srgbClr val="7F7F7F"/>
                </a:solidFill>
                <a:ea typeface="ＭＳ Ｐゴシック" panose="020B0600070205080204" pitchFamily="34" charset="-128"/>
              </a:rPr>
            </a:br>
            <a:endParaRPr lang="en-US" altLang="cs-CZ" sz="3200">
              <a:solidFill>
                <a:srgbClr val="7F7F7F"/>
              </a:solidFill>
              <a:ea typeface="ＭＳ Ｐゴシック" panose="020B0600070205080204" pitchFamily="34" charset="-128"/>
            </a:endParaRPr>
          </a:p>
        </p:txBody>
      </p:sp>
      <p:sp>
        <p:nvSpPr>
          <p:cNvPr id="3" name="Zástupný symbol pro zápatí 2">
            <a:extLst>
              <a:ext uri="{FF2B5EF4-FFF2-40B4-BE49-F238E27FC236}">
                <a16:creationId xmlns:a16="http://schemas.microsoft.com/office/drawing/2014/main" id="{7929CD16-562A-4E07-9435-3D753172E05D}"/>
              </a:ext>
            </a:extLst>
          </p:cNvPr>
          <p:cNvSpPr>
            <a:spLocks noGrp="1"/>
          </p:cNvSpPr>
          <p:nvPr>
            <p:ph type="ftr" sz="quarter" idx="11"/>
          </p:nvPr>
        </p:nvSpPr>
        <p:spPr/>
        <p:txBody>
          <a:bodyPr/>
          <a:lstStyle/>
          <a:p>
            <a:r>
              <a:rPr lang="en-US"/>
              <a:t>CEITEC at Masaryk University</a:t>
            </a:r>
            <a:endParaRPr lang="en-US" dirty="0"/>
          </a:p>
        </p:txBody>
      </p:sp>
      <p:sp>
        <p:nvSpPr>
          <p:cNvPr id="4" name="Zástupný symbol pro číslo snímku 3">
            <a:extLst>
              <a:ext uri="{FF2B5EF4-FFF2-40B4-BE49-F238E27FC236}">
                <a16:creationId xmlns:a16="http://schemas.microsoft.com/office/drawing/2014/main" id="{F47340A9-347B-46B6-BC81-C39E8964E42A}"/>
              </a:ext>
            </a:extLst>
          </p:cNvPr>
          <p:cNvSpPr>
            <a:spLocks noGrp="1"/>
          </p:cNvSpPr>
          <p:nvPr>
            <p:ph type="sldNum" sz="quarter" idx="12"/>
          </p:nvPr>
        </p:nvSpPr>
        <p:spPr/>
        <p:txBody>
          <a:bodyPr/>
          <a:lstStyle/>
          <a:p>
            <a:fld id="{AFE3D702-57F1-4CB0-B451-B14F76DC0414}" type="slidenum">
              <a:rPr lang="en-US" smtClean="0"/>
              <a:t>8</a:t>
            </a:fld>
            <a:endParaRPr lang="en-US"/>
          </a:p>
        </p:txBody>
      </p:sp>
      <p:pic>
        <p:nvPicPr>
          <p:cNvPr id="8" name="Obrázek 7">
            <a:extLst>
              <a:ext uri="{FF2B5EF4-FFF2-40B4-BE49-F238E27FC236}">
                <a16:creationId xmlns:a16="http://schemas.microsoft.com/office/drawing/2014/main" id="{1524DF80-F2C6-426D-B8EA-5FF62D6F1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428" y="1649566"/>
            <a:ext cx="1184531" cy="1174599"/>
          </a:xfrm>
          <a:prstGeom prst="rect">
            <a:avLst/>
          </a:prstGeom>
        </p:spPr>
      </p:pic>
      <p:pic>
        <p:nvPicPr>
          <p:cNvPr id="9" name="Obrázek 8">
            <a:extLst>
              <a:ext uri="{FF2B5EF4-FFF2-40B4-BE49-F238E27FC236}">
                <a16:creationId xmlns:a16="http://schemas.microsoft.com/office/drawing/2014/main" id="{6F1B04C9-B1C1-4792-B5AF-231007938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498" y="1095376"/>
            <a:ext cx="8046561" cy="5312882"/>
          </a:xfrm>
          <a:prstGeom prst="rect">
            <a:avLst/>
          </a:prstGeom>
        </p:spPr>
      </p:pic>
    </p:spTree>
    <p:extLst>
      <p:ext uri="{BB962C8B-B14F-4D97-AF65-F5344CB8AC3E}">
        <p14:creationId xmlns:p14="http://schemas.microsoft.com/office/powerpoint/2010/main" val="222291682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F7965-FECB-4431-BEB0-69475825168C}"/>
              </a:ext>
            </a:extLst>
          </p:cNvPr>
          <p:cNvSpPr>
            <a:spLocks noGrp="1"/>
          </p:cNvSpPr>
          <p:nvPr>
            <p:ph type="title"/>
          </p:nvPr>
        </p:nvSpPr>
        <p:spPr/>
        <p:txBody>
          <a:bodyPr/>
          <a:lstStyle/>
          <a:p>
            <a:r>
              <a:rPr lang="en-US" dirty="0"/>
              <a:t>CEITEC </a:t>
            </a:r>
            <a:r>
              <a:rPr lang="cs-CZ" dirty="0"/>
              <a:t>MU H</a:t>
            </a:r>
            <a:r>
              <a:rPr lang="en-US" dirty="0" err="1"/>
              <a:t>ighlights</a:t>
            </a:r>
            <a:r>
              <a:rPr lang="en-US" dirty="0"/>
              <a:t> </a:t>
            </a:r>
            <a:r>
              <a:rPr lang="cs-CZ" dirty="0"/>
              <a:t>(2022)</a:t>
            </a:r>
            <a:endParaRPr lang="en-US" dirty="0"/>
          </a:p>
        </p:txBody>
      </p:sp>
      <p:sp>
        <p:nvSpPr>
          <p:cNvPr id="7" name="Zástupný symbol pro zápatí 6">
            <a:extLst>
              <a:ext uri="{FF2B5EF4-FFF2-40B4-BE49-F238E27FC236}">
                <a16:creationId xmlns:a16="http://schemas.microsoft.com/office/drawing/2014/main" id="{CA2CA51E-EEE6-48E9-AA7F-F2E3013C611A}"/>
              </a:ext>
            </a:extLst>
          </p:cNvPr>
          <p:cNvSpPr>
            <a:spLocks noGrp="1"/>
          </p:cNvSpPr>
          <p:nvPr>
            <p:ph type="ftr" sz="quarter" idx="11"/>
          </p:nvPr>
        </p:nvSpPr>
        <p:spPr/>
        <p:txBody>
          <a:bodyPr/>
          <a:lstStyle/>
          <a:p>
            <a:r>
              <a:rPr lang="en-US" dirty="0"/>
              <a:t>CEITEC at Masaryk University</a:t>
            </a:r>
          </a:p>
        </p:txBody>
      </p:sp>
      <p:sp>
        <p:nvSpPr>
          <p:cNvPr id="8" name="Zástupný symbol pro číslo snímku 7">
            <a:extLst>
              <a:ext uri="{FF2B5EF4-FFF2-40B4-BE49-F238E27FC236}">
                <a16:creationId xmlns:a16="http://schemas.microsoft.com/office/drawing/2014/main" id="{61E72B88-A28B-4FD8-A1F1-819BBB37DA88}"/>
              </a:ext>
            </a:extLst>
          </p:cNvPr>
          <p:cNvSpPr>
            <a:spLocks noGrp="1"/>
          </p:cNvSpPr>
          <p:nvPr>
            <p:ph type="sldNum" sz="quarter" idx="12"/>
          </p:nvPr>
        </p:nvSpPr>
        <p:spPr/>
        <p:txBody>
          <a:bodyPr/>
          <a:lstStyle/>
          <a:p>
            <a:fld id="{AFE3D702-57F1-4CB0-B451-B14F76DC0414}" type="slidenum">
              <a:rPr lang="en-US" smtClean="0"/>
              <a:t>9</a:t>
            </a:fld>
            <a:endParaRPr lang="en-US"/>
          </a:p>
        </p:txBody>
      </p:sp>
      <p:grpSp>
        <p:nvGrpSpPr>
          <p:cNvPr id="44" name="Skupina 43">
            <a:extLst>
              <a:ext uri="{FF2B5EF4-FFF2-40B4-BE49-F238E27FC236}">
                <a16:creationId xmlns:a16="http://schemas.microsoft.com/office/drawing/2014/main" id="{ADDAF7FC-7E2E-41F3-AF59-13EED2600857}"/>
              </a:ext>
            </a:extLst>
          </p:cNvPr>
          <p:cNvGrpSpPr/>
          <p:nvPr/>
        </p:nvGrpSpPr>
        <p:grpSpPr>
          <a:xfrm>
            <a:off x="6054279" y="1662171"/>
            <a:ext cx="3667992" cy="3850570"/>
            <a:chOff x="8308531" y="2001838"/>
            <a:chExt cx="3461635" cy="3714237"/>
          </a:xfrm>
        </p:grpSpPr>
        <p:sp>
          <p:nvSpPr>
            <p:cNvPr id="13" name="TextBox 3">
              <a:extLst>
                <a:ext uri="{FF2B5EF4-FFF2-40B4-BE49-F238E27FC236}">
                  <a16:creationId xmlns:a16="http://schemas.microsoft.com/office/drawing/2014/main" id="{6C382E18-E3E1-478C-8B61-B64F07FA2B2D}"/>
                </a:ext>
              </a:extLst>
            </p:cNvPr>
            <p:cNvSpPr txBox="1"/>
            <p:nvPr/>
          </p:nvSpPr>
          <p:spPr>
            <a:xfrm>
              <a:off x="8308531" y="3726983"/>
              <a:ext cx="3461635" cy="1989092"/>
            </a:xfrm>
            <a:prstGeom prst="rect">
              <a:avLst/>
            </a:prstGeom>
            <a:noFill/>
          </p:spPr>
          <p:txBody>
            <a:bodyPr wrap="none" rtlCol="0">
              <a:spAutoFit/>
            </a:bodyPr>
            <a:lstStyle/>
            <a:p>
              <a:pPr algn="ctr"/>
              <a:r>
                <a:rPr lang="cs-CZ" sz="8000" b="1" dirty="0">
                  <a:solidFill>
                    <a:srgbClr val="21A9C0"/>
                  </a:solidFill>
                </a:rPr>
                <a:t>28  12</a:t>
              </a:r>
            </a:p>
            <a:p>
              <a:pPr algn="ctr"/>
              <a:r>
                <a:rPr lang="cs-CZ" sz="2400" dirty="0" err="1">
                  <a:solidFill>
                    <a:srgbClr val="21A9C0"/>
                  </a:solidFill>
                </a:rPr>
                <a:t>Research</a:t>
              </a:r>
              <a:r>
                <a:rPr lang="cs-CZ" sz="2400" dirty="0">
                  <a:solidFill>
                    <a:srgbClr val="21A9C0"/>
                  </a:solidFill>
                </a:rPr>
                <a:t>         </a:t>
              </a:r>
              <a:r>
                <a:rPr lang="cs-CZ" sz="2400" dirty="0" err="1">
                  <a:solidFill>
                    <a:srgbClr val="21A9C0"/>
                  </a:solidFill>
                </a:rPr>
                <a:t>Core</a:t>
              </a:r>
              <a:endParaRPr lang="cs-CZ" sz="2400" dirty="0">
                <a:solidFill>
                  <a:srgbClr val="21A9C0"/>
                </a:solidFill>
              </a:endParaRPr>
            </a:p>
            <a:p>
              <a:pPr algn="ctr"/>
              <a:r>
                <a:rPr lang="cs-CZ" sz="2400" dirty="0">
                  <a:solidFill>
                    <a:srgbClr val="21A9C0"/>
                  </a:solidFill>
                </a:rPr>
                <a:t>      </a:t>
              </a:r>
              <a:r>
                <a:rPr lang="cs-CZ" sz="2400" dirty="0" err="1">
                  <a:solidFill>
                    <a:srgbClr val="21A9C0"/>
                  </a:solidFill>
                </a:rPr>
                <a:t>Groups</a:t>
              </a:r>
              <a:r>
                <a:rPr lang="cs-CZ" sz="2400" dirty="0">
                  <a:solidFill>
                    <a:srgbClr val="21A9C0"/>
                  </a:solidFill>
                </a:rPr>
                <a:t>        </a:t>
              </a:r>
              <a:r>
                <a:rPr lang="cs-CZ" sz="2400" dirty="0" err="1">
                  <a:solidFill>
                    <a:srgbClr val="21A9C0"/>
                  </a:solidFill>
                </a:rPr>
                <a:t>Facilities</a:t>
              </a:r>
              <a:r>
                <a:rPr lang="cs-CZ" sz="2400" dirty="0">
                  <a:solidFill>
                    <a:srgbClr val="21A9C0"/>
                  </a:solidFill>
                </a:rPr>
                <a:t> </a:t>
              </a:r>
              <a:endParaRPr lang="en-US" sz="2400" dirty="0">
                <a:solidFill>
                  <a:srgbClr val="21A9C0"/>
                </a:solidFill>
              </a:endParaRPr>
            </a:p>
          </p:txBody>
        </p:sp>
        <p:grpSp>
          <p:nvGrpSpPr>
            <p:cNvPr id="41" name="Skupina 40">
              <a:extLst>
                <a:ext uri="{FF2B5EF4-FFF2-40B4-BE49-F238E27FC236}">
                  <a16:creationId xmlns:a16="http://schemas.microsoft.com/office/drawing/2014/main" id="{0F834518-B277-44A1-A788-F6F4B336BE71}"/>
                </a:ext>
              </a:extLst>
            </p:cNvPr>
            <p:cNvGrpSpPr/>
            <p:nvPr/>
          </p:nvGrpSpPr>
          <p:grpSpPr>
            <a:xfrm>
              <a:off x="9139238" y="2001838"/>
              <a:ext cx="1706563" cy="1479550"/>
              <a:chOff x="9139238" y="2001838"/>
              <a:chExt cx="1706563" cy="1479550"/>
            </a:xfrm>
          </p:grpSpPr>
          <p:sp>
            <p:nvSpPr>
              <p:cNvPr id="18" name="Freeform 7">
                <a:extLst>
                  <a:ext uri="{FF2B5EF4-FFF2-40B4-BE49-F238E27FC236}">
                    <a16:creationId xmlns:a16="http://schemas.microsoft.com/office/drawing/2014/main" id="{B72009EF-82B3-4485-899B-483FD3859BFC}"/>
                  </a:ext>
                </a:extLst>
              </p:cNvPr>
              <p:cNvSpPr>
                <a:spLocks/>
              </p:cNvSpPr>
              <p:nvPr/>
            </p:nvSpPr>
            <p:spPr bwMode="auto">
              <a:xfrm>
                <a:off x="9139238" y="2001838"/>
                <a:ext cx="1706563" cy="1479550"/>
              </a:xfrm>
              <a:custGeom>
                <a:avLst/>
                <a:gdLst>
                  <a:gd name="T0" fmla="*/ 806 w 1075"/>
                  <a:gd name="T1" fmla="*/ 932 h 932"/>
                  <a:gd name="T2" fmla="*/ 269 w 1075"/>
                  <a:gd name="T3" fmla="*/ 932 h 932"/>
                  <a:gd name="T4" fmla="*/ 0 w 1075"/>
                  <a:gd name="T5" fmla="*/ 466 h 932"/>
                  <a:gd name="T6" fmla="*/ 269 w 1075"/>
                  <a:gd name="T7" fmla="*/ 0 h 932"/>
                  <a:gd name="T8" fmla="*/ 806 w 1075"/>
                  <a:gd name="T9" fmla="*/ 0 h 932"/>
                  <a:gd name="T10" fmla="*/ 1075 w 1075"/>
                  <a:gd name="T11" fmla="*/ 466 h 932"/>
                  <a:gd name="T12" fmla="*/ 806 w 1075"/>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5" h="932">
                    <a:moveTo>
                      <a:pt x="806" y="932"/>
                    </a:moveTo>
                    <a:lnTo>
                      <a:pt x="269" y="932"/>
                    </a:lnTo>
                    <a:lnTo>
                      <a:pt x="0" y="466"/>
                    </a:lnTo>
                    <a:lnTo>
                      <a:pt x="269" y="0"/>
                    </a:lnTo>
                    <a:lnTo>
                      <a:pt x="806" y="0"/>
                    </a:lnTo>
                    <a:lnTo>
                      <a:pt x="1075" y="466"/>
                    </a:lnTo>
                    <a:lnTo>
                      <a:pt x="806"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19" name="Rectangle 8">
                <a:extLst>
                  <a:ext uri="{FF2B5EF4-FFF2-40B4-BE49-F238E27FC236}">
                    <a16:creationId xmlns:a16="http://schemas.microsoft.com/office/drawing/2014/main" id="{88173B12-967C-4E55-B1D9-7025D9123FEA}"/>
                  </a:ext>
                </a:extLst>
              </p:cNvPr>
              <p:cNvSpPr>
                <a:spLocks noChangeArrowheads="1"/>
              </p:cNvSpPr>
              <p:nvPr/>
            </p:nvSpPr>
            <p:spPr bwMode="auto">
              <a:xfrm>
                <a:off x="9845675" y="2419351"/>
                <a:ext cx="193675" cy="314325"/>
              </a:xfrm>
              <a:prstGeom prst="rect">
                <a:avLst/>
              </a:pr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0" name="Rectangle 9">
                <a:extLst>
                  <a:ext uri="{FF2B5EF4-FFF2-40B4-BE49-F238E27FC236}">
                    <a16:creationId xmlns:a16="http://schemas.microsoft.com/office/drawing/2014/main" id="{6CAB80A5-514E-44E9-9963-8D4D7C0F0DFF}"/>
                  </a:ext>
                </a:extLst>
              </p:cNvPr>
              <p:cNvSpPr>
                <a:spLocks noChangeArrowheads="1"/>
              </p:cNvSpPr>
              <p:nvPr/>
            </p:nvSpPr>
            <p:spPr bwMode="auto">
              <a:xfrm>
                <a:off x="9883775" y="2293938"/>
                <a:ext cx="115888" cy="125413"/>
              </a:xfrm>
              <a:prstGeom prst="rect">
                <a:avLst/>
              </a:pr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1" name="Rectangle 10">
                <a:extLst>
                  <a:ext uri="{FF2B5EF4-FFF2-40B4-BE49-F238E27FC236}">
                    <a16:creationId xmlns:a16="http://schemas.microsoft.com/office/drawing/2014/main" id="{0C96D985-17DB-431A-95D3-9CCD43A41159}"/>
                  </a:ext>
                </a:extLst>
              </p:cNvPr>
              <p:cNvSpPr>
                <a:spLocks noChangeArrowheads="1"/>
              </p:cNvSpPr>
              <p:nvPr/>
            </p:nvSpPr>
            <p:spPr bwMode="auto">
              <a:xfrm>
                <a:off x="9864725" y="2733676"/>
                <a:ext cx="55563" cy="73025"/>
              </a:xfrm>
              <a:prstGeom prst="rect">
                <a:avLst/>
              </a:pr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2" name="Rectangle 11">
                <a:extLst>
                  <a:ext uri="{FF2B5EF4-FFF2-40B4-BE49-F238E27FC236}">
                    <a16:creationId xmlns:a16="http://schemas.microsoft.com/office/drawing/2014/main" id="{E58DE13E-436A-4564-97A1-BEBDEB2C0954}"/>
                  </a:ext>
                </a:extLst>
              </p:cNvPr>
              <p:cNvSpPr>
                <a:spLocks noChangeArrowheads="1"/>
              </p:cNvSpPr>
              <p:nvPr/>
            </p:nvSpPr>
            <p:spPr bwMode="auto">
              <a:xfrm>
                <a:off x="9966325" y="2733676"/>
                <a:ext cx="55563" cy="73025"/>
              </a:xfrm>
              <a:prstGeom prst="rect">
                <a:avLst/>
              </a:pr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3" name="Freeform 12">
                <a:extLst>
                  <a:ext uri="{FF2B5EF4-FFF2-40B4-BE49-F238E27FC236}">
                    <a16:creationId xmlns:a16="http://schemas.microsoft.com/office/drawing/2014/main" id="{FFC9D64A-30E3-4E63-9714-6E4168073A83}"/>
                  </a:ext>
                </a:extLst>
              </p:cNvPr>
              <p:cNvSpPr>
                <a:spLocks/>
              </p:cNvSpPr>
              <p:nvPr/>
            </p:nvSpPr>
            <p:spPr bwMode="auto">
              <a:xfrm>
                <a:off x="10093325" y="2624138"/>
                <a:ext cx="80963" cy="371475"/>
              </a:xfrm>
              <a:custGeom>
                <a:avLst/>
                <a:gdLst>
                  <a:gd name="T0" fmla="*/ 0 w 51"/>
                  <a:gd name="T1" fmla="*/ 0 h 234"/>
                  <a:gd name="T2" fmla="*/ 51 w 51"/>
                  <a:gd name="T3" fmla="*/ 51 h 234"/>
                  <a:gd name="T4" fmla="*/ 51 w 51"/>
                  <a:gd name="T5" fmla="*/ 234 h 234"/>
                </a:gdLst>
                <a:ahLst/>
                <a:cxnLst>
                  <a:cxn ang="0">
                    <a:pos x="T0" y="T1"/>
                  </a:cxn>
                  <a:cxn ang="0">
                    <a:pos x="T2" y="T3"/>
                  </a:cxn>
                  <a:cxn ang="0">
                    <a:pos x="T4" y="T5"/>
                  </a:cxn>
                </a:cxnLst>
                <a:rect l="0" t="0" r="r" b="b"/>
                <a:pathLst>
                  <a:path w="51" h="234">
                    <a:moveTo>
                      <a:pt x="0" y="0"/>
                    </a:moveTo>
                    <a:lnTo>
                      <a:pt x="51" y="51"/>
                    </a:lnTo>
                    <a:lnTo>
                      <a:pt x="51" y="234"/>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4" name="Freeform 13">
                <a:extLst>
                  <a:ext uri="{FF2B5EF4-FFF2-40B4-BE49-F238E27FC236}">
                    <a16:creationId xmlns:a16="http://schemas.microsoft.com/office/drawing/2014/main" id="{F1D29A12-EDEE-429C-B547-AE8C6C491D6E}"/>
                  </a:ext>
                </a:extLst>
              </p:cNvPr>
              <p:cNvSpPr>
                <a:spLocks/>
              </p:cNvSpPr>
              <p:nvPr/>
            </p:nvSpPr>
            <p:spPr bwMode="auto">
              <a:xfrm>
                <a:off x="9707563" y="2911476"/>
                <a:ext cx="568325" cy="192088"/>
              </a:xfrm>
              <a:custGeom>
                <a:avLst/>
                <a:gdLst>
                  <a:gd name="T0" fmla="*/ 320 w 358"/>
                  <a:gd name="T1" fmla="*/ 53 h 121"/>
                  <a:gd name="T2" fmla="*/ 53 w 358"/>
                  <a:gd name="T3" fmla="*/ 53 h 121"/>
                  <a:gd name="T4" fmla="*/ 0 w 358"/>
                  <a:gd name="T5" fmla="*/ 106 h 121"/>
                  <a:gd name="T6" fmla="*/ 11 w 358"/>
                  <a:gd name="T7" fmla="*/ 121 h 121"/>
                  <a:gd name="T8" fmla="*/ 358 w 358"/>
                  <a:gd name="T9" fmla="*/ 121 h 121"/>
                  <a:gd name="T10" fmla="*/ 358 w 358"/>
                  <a:gd name="T11" fmla="*/ 0 h 121"/>
                </a:gdLst>
                <a:ahLst/>
                <a:cxnLst>
                  <a:cxn ang="0">
                    <a:pos x="T0" y="T1"/>
                  </a:cxn>
                  <a:cxn ang="0">
                    <a:pos x="T2" y="T3"/>
                  </a:cxn>
                  <a:cxn ang="0">
                    <a:pos x="T4" y="T5"/>
                  </a:cxn>
                  <a:cxn ang="0">
                    <a:pos x="T6" y="T7"/>
                  </a:cxn>
                  <a:cxn ang="0">
                    <a:pos x="T8" y="T9"/>
                  </a:cxn>
                  <a:cxn ang="0">
                    <a:pos x="T10" y="T11"/>
                  </a:cxn>
                </a:cxnLst>
                <a:rect l="0" t="0" r="r" b="b"/>
                <a:pathLst>
                  <a:path w="358" h="121">
                    <a:moveTo>
                      <a:pt x="320" y="53"/>
                    </a:moveTo>
                    <a:lnTo>
                      <a:pt x="53" y="53"/>
                    </a:lnTo>
                    <a:lnTo>
                      <a:pt x="0" y="106"/>
                    </a:lnTo>
                    <a:lnTo>
                      <a:pt x="11" y="121"/>
                    </a:lnTo>
                    <a:lnTo>
                      <a:pt x="358" y="121"/>
                    </a:lnTo>
                    <a:lnTo>
                      <a:pt x="358" y="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5" name="Freeform 14">
                <a:extLst>
                  <a:ext uri="{FF2B5EF4-FFF2-40B4-BE49-F238E27FC236}">
                    <a16:creationId xmlns:a16="http://schemas.microsoft.com/office/drawing/2014/main" id="{03748513-68EB-49CF-95A9-921D0EC96094}"/>
                  </a:ext>
                </a:extLst>
              </p:cNvPr>
              <p:cNvSpPr>
                <a:spLocks/>
              </p:cNvSpPr>
              <p:nvPr/>
            </p:nvSpPr>
            <p:spPr bwMode="auto">
              <a:xfrm>
                <a:off x="10039350" y="2470151"/>
                <a:ext cx="236538" cy="280988"/>
              </a:xfrm>
              <a:custGeom>
                <a:avLst/>
                <a:gdLst>
                  <a:gd name="T0" fmla="*/ 149 w 149"/>
                  <a:gd name="T1" fmla="*/ 177 h 177"/>
                  <a:gd name="T2" fmla="*/ 149 w 149"/>
                  <a:gd name="T3" fmla="*/ 119 h 177"/>
                  <a:gd name="T4" fmla="*/ 31 w 149"/>
                  <a:gd name="T5" fmla="*/ 0 h 177"/>
                  <a:gd name="T6" fmla="*/ 0 w 149"/>
                  <a:gd name="T7" fmla="*/ 0 h 177"/>
                </a:gdLst>
                <a:ahLst/>
                <a:cxnLst>
                  <a:cxn ang="0">
                    <a:pos x="T0" y="T1"/>
                  </a:cxn>
                  <a:cxn ang="0">
                    <a:pos x="T2" y="T3"/>
                  </a:cxn>
                  <a:cxn ang="0">
                    <a:pos x="T4" y="T5"/>
                  </a:cxn>
                  <a:cxn ang="0">
                    <a:pos x="T6" y="T7"/>
                  </a:cxn>
                </a:cxnLst>
                <a:rect l="0" t="0" r="r" b="b"/>
                <a:pathLst>
                  <a:path w="149" h="177">
                    <a:moveTo>
                      <a:pt x="149" y="177"/>
                    </a:moveTo>
                    <a:lnTo>
                      <a:pt x="149" y="119"/>
                    </a:lnTo>
                    <a:lnTo>
                      <a:pt x="31" y="0"/>
                    </a:lnTo>
                    <a:lnTo>
                      <a:pt x="0" y="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6" name="Oval 15">
                <a:extLst>
                  <a:ext uri="{FF2B5EF4-FFF2-40B4-BE49-F238E27FC236}">
                    <a16:creationId xmlns:a16="http://schemas.microsoft.com/office/drawing/2014/main" id="{7FF1505D-6992-4616-AEA8-EE4233F55FA8}"/>
                  </a:ext>
                </a:extLst>
              </p:cNvPr>
              <p:cNvSpPr>
                <a:spLocks noChangeArrowheads="1"/>
              </p:cNvSpPr>
              <p:nvPr/>
            </p:nvSpPr>
            <p:spPr bwMode="auto">
              <a:xfrm>
                <a:off x="10221913" y="2803526"/>
                <a:ext cx="107950" cy="107950"/>
              </a:xfrm>
              <a:prstGeom prst="ellipse">
                <a:avLst/>
              </a:pr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7" name="Freeform 16">
                <a:extLst>
                  <a:ext uri="{FF2B5EF4-FFF2-40B4-BE49-F238E27FC236}">
                    <a16:creationId xmlns:a16="http://schemas.microsoft.com/office/drawing/2014/main" id="{BFAC35C5-5C88-4554-A09D-EFFCD60384D2}"/>
                  </a:ext>
                </a:extLst>
              </p:cNvPr>
              <p:cNvSpPr>
                <a:spLocks/>
              </p:cNvSpPr>
              <p:nvPr/>
            </p:nvSpPr>
            <p:spPr bwMode="auto">
              <a:xfrm>
                <a:off x="9828213" y="2874963"/>
                <a:ext cx="346075" cy="55563"/>
              </a:xfrm>
              <a:custGeom>
                <a:avLst/>
                <a:gdLst>
                  <a:gd name="T0" fmla="*/ 218 w 218"/>
                  <a:gd name="T1" fmla="*/ 0 h 35"/>
                  <a:gd name="T2" fmla="*/ 0 w 218"/>
                  <a:gd name="T3" fmla="*/ 0 h 35"/>
                  <a:gd name="T4" fmla="*/ 0 w 218"/>
                  <a:gd name="T5" fmla="*/ 35 h 35"/>
                  <a:gd name="T6" fmla="*/ 179 w 218"/>
                  <a:gd name="T7" fmla="*/ 35 h 35"/>
                </a:gdLst>
                <a:ahLst/>
                <a:cxnLst>
                  <a:cxn ang="0">
                    <a:pos x="T0" y="T1"/>
                  </a:cxn>
                  <a:cxn ang="0">
                    <a:pos x="T2" y="T3"/>
                  </a:cxn>
                  <a:cxn ang="0">
                    <a:pos x="T4" y="T5"/>
                  </a:cxn>
                  <a:cxn ang="0">
                    <a:pos x="T6" y="T7"/>
                  </a:cxn>
                </a:cxnLst>
                <a:rect l="0" t="0" r="r" b="b"/>
                <a:pathLst>
                  <a:path w="218" h="35">
                    <a:moveTo>
                      <a:pt x="218" y="0"/>
                    </a:moveTo>
                    <a:lnTo>
                      <a:pt x="0" y="0"/>
                    </a:lnTo>
                    <a:lnTo>
                      <a:pt x="0" y="35"/>
                    </a:lnTo>
                    <a:lnTo>
                      <a:pt x="179" y="35"/>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8" name="Line 17">
                <a:extLst>
                  <a:ext uri="{FF2B5EF4-FFF2-40B4-BE49-F238E27FC236}">
                    <a16:creationId xmlns:a16="http://schemas.microsoft.com/office/drawing/2014/main" id="{9F22AE38-3D34-4E9A-B2D4-D9470C81902E}"/>
                  </a:ext>
                </a:extLst>
              </p:cNvPr>
              <p:cNvSpPr>
                <a:spLocks noChangeShapeType="1"/>
              </p:cNvSpPr>
              <p:nvPr/>
            </p:nvSpPr>
            <p:spPr bwMode="auto">
              <a:xfrm>
                <a:off x="9813925" y="2733676"/>
                <a:ext cx="258763" cy="0"/>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grpSp>
      </p:grpSp>
      <p:grpSp>
        <p:nvGrpSpPr>
          <p:cNvPr id="42" name="Skupina 41">
            <a:extLst>
              <a:ext uri="{FF2B5EF4-FFF2-40B4-BE49-F238E27FC236}">
                <a16:creationId xmlns:a16="http://schemas.microsoft.com/office/drawing/2014/main" id="{3B2FF950-BDE6-479E-A119-EB736FB7B480}"/>
              </a:ext>
            </a:extLst>
          </p:cNvPr>
          <p:cNvGrpSpPr/>
          <p:nvPr/>
        </p:nvGrpSpPr>
        <p:grpSpPr>
          <a:xfrm>
            <a:off x="2891585" y="1662171"/>
            <a:ext cx="1981183" cy="3829007"/>
            <a:chOff x="1332672" y="2001838"/>
            <a:chExt cx="1814582" cy="3646583"/>
          </a:xfrm>
        </p:grpSpPr>
        <p:sp>
          <p:nvSpPr>
            <p:cNvPr id="4" name="TextBox 3">
              <a:extLst>
                <a:ext uri="{FF2B5EF4-FFF2-40B4-BE49-F238E27FC236}">
                  <a16:creationId xmlns:a16="http://schemas.microsoft.com/office/drawing/2014/main" id="{5ECA24F9-2308-46E0-A27B-A9C7CCF40239}"/>
                </a:ext>
              </a:extLst>
            </p:cNvPr>
            <p:cNvSpPr txBox="1"/>
            <p:nvPr/>
          </p:nvSpPr>
          <p:spPr>
            <a:xfrm>
              <a:off x="1332672" y="3684562"/>
              <a:ext cx="1814582" cy="1963859"/>
            </a:xfrm>
            <a:prstGeom prst="rect">
              <a:avLst/>
            </a:prstGeom>
            <a:noFill/>
          </p:spPr>
          <p:txBody>
            <a:bodyPr wrap="none" rtlCol="0">
              <a:spAutoFit/>
            </a:bodyPr>
            <a:lstStyle/>
            <a:p>
              <a:pPr algn="ctr"/>
              <a:r>
                <a:rPr lang="cs-CZ" sz="8000" b="1" dirty="0">
                  <a:solidFill>
                    <a:srgbClr val="21A9C0"/>
                  </a:solidFill>
                </a:rPr>
                <a:t>32</a:t>
              </a:r>
            </a:p>
            <a:p>
              <a:pPr algn="ctr"/>
              <a:r>
                <a:rPr lang="cs-CZ" sz="2400" dirty="0">
                  <a:solidFill>
                    <a:srgbClr val="21A9C0"/>
                  </a:solidFill>
                </a:rPr>
                <a:t>M</a:t>
              </a:r>
              <a:r>
                <a:rPr lang="en-US" sz="2400" dirty="0" err="1">
                  <a:solidFill>
                    <a:srgbClr val="21A9C0"/>
                  </a:solidFill>
                </a:rPr>
                <a:t>il</a:t>
              </a:r>
              <a:r>
                <a:rPr lang="en-US" sz="2400" dirty="0">
                  <a:solidFill>
                    <a:srgbClr val="21A9C0"/>
                  </a:solidFill>
                </a:rPr>
                <a:t>. EUR</a:t>
              </a:r>
              <a:br>
                <a:rPr lang="cs-CZ" sz="2400" dirty="0">
                  <a:solidFill>
                    <a:srgbClr val="21A9C0"/>
                  </a:solidFill>
                </a:rPr>
              </a:br>
              <a:r>
                <a:rPr lang="cs-CZ" sz="2400" dirty="0">
                  <a:solidFill>
                    <a:srgbClr val="21A9C0"/>
                  </a:solidFill>
                </a:rPr>
                <a:t>T</a:t>
              </a:r>
              <a:r>
                <a:rPr lang="en-US" sz="2400" dirty="0" err="1">
                  <a:solidFill>
                    <a:srgbClr val="21A9C0"/>
                  </a:solidFill>
                </a:rPr>
                <a:t>otal</a:t>
              </a:r>
              <a:r>
                <a:rPr lang="en-US" sz="2400" dirty="0">
                  <a:solidFill>
                    <a:srgbClr val="21A9C0"/>
                  </a:solidFill>
                </a:rPr>
                <a:t> </a:t>
              </a:r>
              <a:r>
                <a:rPr lang="cs-CZ" sz="2400" dirty="0">
                  <a:solidFill>
                    <a:srgbClr val="21A9C0"/>
                  </a:solidFill>
                </a:rPr>
                <a:t>B</a:t>
              </a:r>
              <a:r>
                <a:rPr lang="en-US" sz="2400" dirty="0" err="1">
                  <a:solidFill>
                    <a:srgbClr val="21A9C0"/>
                  </a:solidFill>
                </a:rPr>
                <a:t>udget</a:t>
              </a:r>
              <a:r>
                <a:rPr lang="en-US" sz="2400" dirty="0">
                  <a:solidFill>
                    <a:srgbClr val="21A9C0"/>
                  </a:solidFill>
                </a:rPr>
                <a:t> </a:t>
              </a:r>
            </a:p>
          </p:txBody>
        </p:sp>
        <p:grpSp>
          <p:nvGrpSpPr>
            <p:cNvPr id="39" name="Skupina 38">
              <a:extLst>
                <a:ext uri="{FF2B5EF4-FFF2-40B4-BE49-F238E27FC236}">
                  <a16:creationId xmlns:a16="http://schemas.microsoft.com/office/drawing/2014/main" id="{BDFC0F96-A22B-4B45-9198-BF04C54C931B}"/>
                </a:ext>
              </a:extLst>
            </p:cNvPr>
            <p:cNvGrpSpPr/>
            <p:nvPr/>
          </p:nvGrpSpPr>
          <p:grpSpPr>
            <a:xfrm>
              <a:off x="1346200" y="2001838"/>
              <a:ext cx="1708150" cy="1479550"/>
              <a:chOff x="1346200" y="2001838"/>
              <a:chExt cx="1708150" cy="1479550"/>
            </a:xfrm>
          </p:grpSpPr>
          <p:sp>
            <p:nvSpPr>
              <p:cNvPr id="16" name="Freeform 5">
                <a:extLst>
                  <a:ext uri="{FF2B5EF4-FFF2-40B4-BE49-F238E27FC236}">
                    <a16:creationId xmlns:a16="http://schemas.microsoft.com/office/drawing/2014/main" id="{C43FCEDC-FD70-4F01-A8FB-2C7AD28F53B6}"/>
                  </a:ext>
                </a:extLst>
              </p:cNvPr>
              <p:cNvSpPr>
                <a:spLocks/>
              </p:cNvSpPr>
              <p:nvPr/>
            </p:nvSpPr>
            <p:spPr bwMode="auto">
              <a:xfrm>
                <a:off x="1346200" y="2001838"/>
                <a:ext cx="1708150" cy="1479550"/>
              </a:xfrm>
              <a:custGeom>
                <a:avLst/>
                <a:gdLst>
                  <a:gd name="T0" fmla="*/ 807 w 1076"/>
                  <a:gd name="T1" fmla="*/ 932 h 932"/>
                  <a:gd name="T2" fmla="*/ 269 w 1076"/>
                  <a:gd name="T3" fmla="*/ 932 h 932"/>
                  <a:gd name="T4" fmla="*/ 0 w 1076"/>
                  <a:gd name="T5" fmla="*/ 466 h 932"/>
                  <a:gd name="T6" fmla="*/ 269 w 1076"/>
                  <a:gd name="T7" fmla="*/ 0 h 932"/>
                  <a:gd name="T8" fmla="*/ 807 w 1076"/>
                  <a:gd name="T9" fmla="*/ 0 h 932"/>
                  <a:gd name="T10" fmla="*/ 1076 w 1076"/>
                  <a:gd name="T11" fmla="*/ 466 h 932"/>
                  <a:gd name="T12" fmla="*/ 807 w 1076"/>
                  <a:gd name="T13" fmla="*/ 932 h 932"/>
                </a:gdLst>
                <a:ahLst/>
                <a:cxnLst>
                  <a:cxn ang="0">
                    <a:pos x="T0" y="T1"/>
                  </a:cxn>
                  <a:cxn ang="0">
                    <a:pos x="T2" y="T3"/>
                  </a:cxn>
                  <a:cxn ang="0">
                    <a:pos x="T4" y="T5"/>
                  </a:cxn>
                  <a:cxn ang="0">
                    <a:pos x="T6" y="T7"/>
                  </a:cxn>
                  <a:cxn ang="0">
                    <a:pos x="T8" y="T9"/>
                  </a:cxn>
                  <a:cxn ang="0">
                    <a:pos x="T10" y="T11"/>
                  </a:cxn>
                  <a:cxn ang="0">
                    <a:pos x="T12" y="T13"/>
                  </a:cxn>
                </a:cxnLst>
                <a:rect l="0" t="0" r="r" b="b"/>
                <a:pathLst>
                  <a:path w="1076" h="932">
                    <a:moveTo>
                      <a:pt x="807" y="932"/>
                    </a:moveTo>
                    <a:lnTo>
                      <a:pt x="269" y="932"/>
                    </a:lnTo>
                    <a:lnTo>
                      <a:pt x="0" y="466"/>
                    </a:lnTo>
                    <a:lnTo>
                      <a:pt x="269" y="0"/>
                    </a:lnTo>
                    <a:lnTo>
                      <a:pt x="807" y="0"/>
                    </a:lnTo>
                    <a:lnTo>
                      <a:pt x="1076" y="466"/>
                    </a:lnTo>
                    <a:lnTo>
                      <a:pt x="807" y="932"/>
                    </a:lnTo>
                    <a:close/>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34" name="Line 23">
                <a:extLst>
                  <a:ext uri="{FF2B5EF4-FFF2-40B4-BE49-F238E27FC236}">
                    <a16:creationId xmlns:a16="http://schemas.microsoft.com/office/drawing/2014/main" id="{9616B994-AECB-46F2-A53A-A622496219C6}"/>
                  </a:ext>
                </a:extLst>
              </p:cNvPr>
              <p:cNvSpPr>
                <a:spLocks noChangeShapeType="1"/>
              </p:cNvSpPr>
              <p:nvPr/>
            </p:nvSpPr>
            <p:spPr bwMode="auto">
              <a:xfrm flipH="1">
                <a:off x="1908175" y="3114676"/>
                <a:ext cx="585788" cy="0"/>
              </a:xfrm>
              <a:prstGeom prst="line">
                <a:avLst/>
              </a:prstGeom>
              <a:noFill/>
              <a:ln w="20638"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5" name="Freeform 24">
                <a:extLst>
                  <a:ext uri="{FF2B5EF4-FFF2-40B4-BE49-F238E27FC236}">
                    <a16:creationId xmlns:a16="http://schemas.microsoft.com/office/drawing/2014/main" id="{7E730CB4-8584-4FBD-82A1-1E1FD8C44095}"/>
                  </a:ext>
                </a:extLst>
              </p:cNvPr>
              <p:cNvSpPr>
                <a:spLocks/>
              </p:cNvSpPr>
              <p:nvPr/>
            </p:nvSpPr>
            <p:spPr bwMode="auto">
              <a:xfrm>
                <a:off x="1971675" y="2681288"/>
                <a:ext cx="79375" cy="433388"/>
              </a:xfrm>
              <a:custGeom>
                <a:avLst/>
                <a:gdLst>
                  <a:gd name="T0" fmla="*/ 50 w 50"/>
                  <a:gd name="T1" fmla="*/ 242 h 273"/>
                  <a:gd name="T2" fmla="*/ 50 w 50"/>
                  <a:gd name="T3" fmla="*/ 0 h 273"/>
                  <a:gd name="T4" fmla="*/ 0 w 50"/>
                  <a:gd name="T5" fmla="*/ 0 h 273"/>
                  <a:gd name="T6" fmla="*/ 0 w 50"/>
                  <a:gd name="T7" fmla="*/ 273 h 273"/>
                  <a:gd name="T8" fmla="*/ 50 w 50"/>
                  <a:gd name="T9" fmla="*/ 273 h 273"/>
                </a:gdLst>
                <a:ahLst/>
                <a:cxnLst>
                  <a:cxn ang="0">
                    <a:pos x="T0" y="T1"/>
                  </a:cxn>
                  <a:cxn ang="0">
                    <a:pos x="T2" y="T3"/>
                  </a:cxn>
                  <a:cxn ang="0">
                    <a:pos x="T4" y="T5"/>
                  </a:cxn>
                  <a:cxn ang="0">
                    <a:pos x="T6" y="T7"/>
                  </a:cxn>
                  <a:cxn ang="0">
                    <a:pos x="T8" y="T9"/>
                  </a:cxn>
                </a:cxnLst>
                <a:rect l="0" t="0" r="r" b="b"/>
                <a:pathLst>
                  <a:path w="50" h="273">
                    <a:moveTo>
                      <a:pt x="50" y="242"/>
                    </a:moveTo>
                    <a:lnTo>
                      <a:pt x="50" y="0"/>
                    </a:lnTo>
                    <a:lnTo>
                      <a:pt x="0" y="0"/>
                    </a:lnTo>
                    <a:lnTo>
                      <a:pt x="0" y="273"/>
                    </a:lnTo>
                    <a:lnTo>
                      <a:pt x="50" y="273"/>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6" name="Freeform 25">
                <a:extLst>
                  <a:ext uri="{FF2B5EF4-FFF2-40B4-BE49-F238E27FC236}">
                    <a16:creationId xmlns:a16="http://schemas.microsoft.com/office/drawing/2014/main" id="{1FF72D15-EB0D-414F-B4CD-C71A6360F4A9}"/>
                  </a:ext>
                </a:extLst>
              </p:cNvPr>
              <p:cNvSpPr>
                <a:spLocks/>
              </p:cNvSpPr>
              <p:nvPr/>
            </p:nvSpPr>
            <p:spPr bwMode="auto">
              <a:xfrm>
                <a:off x="2160588" y="2590801"/>
                <a:ext cx="79375" cy="523875"/>
              </a:xfrm>
              <a:custGeom>
                <a:avLst/>
                <a:gdLst>
                  <a:gd name="T0" fmla="*/ 50 w 50"/>
                  <a:gd name="T1" fmla="*/ 299 h 330"/>
                  <a:gd name="T2" fmla="*/ 50 w 50"/>
                  <a:gd name="T3" fmla="*/ 0 h 330"/>
                  <a:gd name="T4" fmla="*/ 0 w 50"/>
                  <a:gd name="T5" fmla="*/ 0 h 330"/>
                  <a:gd name="T6" fmla="*/ 0 w 50"/>
                  <a:gd name="T7" fmla="*/ 330 h 330"/>
                  <a:gd name="T8" fmla="*/ 50 w 50"/>
                  <a:gd name="T9" fmla="*/ 330 h 330"/>
                </a:gdLst>
                <a:ahLst/>
                <a:cxnLst>
                  <a:cxn ang="0">
                    <a:pos x="T0" y="T1"/>
                  </a:cxn>
                  <a:cxn ang="0">
                    <a:pos x="T2" y="T3"/>
                  </a:cxn>
                  <a:cxn ang="0">
                    <a:pos x="T4" y="T5"/>
                  </a:cxn>
                  <a:cxn ang="0">
                    <a:pos x="T6" y="T7"/>
                  </a:cxn>
                  <a:cxn ang="0">
                    <a:pos x="T8" y="T9"/>
                  </a:cxn>
                </a:cxnLst>
                <a:rect l="0" t="0" r="r" b="b"/>
                <a:pathLst>
                  <a:path w="50" h="330">
                    <a:moveTo>
                      <a:pt x="50" y="299"/>
                    </a:moveTo>
                    <a:lnTo>
                      <a:pt x="50" y="0"/>
                    </a:lnTo>
                    <a:lnTo>
                      <a:pt x="0" y="0"/>
                    </a:lnTo>
                    <a:lnTo>
                      <a:pt x="0" y="330"/>
                    </a:lnTo>
                    <a:lnTo>
                      <a:pt x="50" y="33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7" name="Freeform 26">
                <a:extLst>
                  <a:ext uri="{FF2B5EF4-FFF2-40B4-BE49-F238E27FC236}">
                    <a16:creationId xmlns:a16="http://schemas.microsoft.com/office/drawing/2014/main" id="{18C38751-1DBF-4BDA-B816-AB675A0ACCB3}"/>
                  </a:ext>
                </a:extLst>
              </p:cNvPr>
              <p:cNvSpPr>
                <a:spLocks/>
              </p:cNvSpPr>
              <p:nvPr/>
            </p:nvSpPr>
            <p:spPr bwMode="auto">
              <a:xfrm>
                <a:off x="2349500" y="2463801"/>
                <a:ext cx="79375" cy="650875"/>
              </a:xfrm>
              <a:custGeom>
                <a:avLst/>
                <a:gdLst>
                  <a:gd name="T0" fmla="*/ 50 w 50"/>
                  <a:gd name="T1" fmla="*/ 379 h 410"/>
                  <a:gd name="T2" fmla="*/ 50 w 50"/>
                  <a:gd name="T3" fmla="*/ 0 h 410"/>
                  <a:gd name="T4" fmla="*/ 0 w 50"/>
                  <a:gd name="T5" fmla="*/ 0 h 410"/>
                  <a:gd name="T6" fmla="*/ 0 w 50"/>
                  <a:gd name="T7" fmla="*/ 410 h 410"/>
                  <a:gd name="T8" fmla="*/ 50 w 50"/>
                  <a:gd name="T9" fmla="*/ 410 h 410"/>
                </a:gdLst>
                <a:ahLst/>
                <a:cxnLst>
                  <a:cxn ang="0">
                    <a:pos x="T0" y="T1"/>
                  </a:cxn>
                  <a:cxn ang="0">
                    <a:pos x="T2" y="T3"/>
                  </a:cxn>
                  <a:cxn ang="0">
                    <a:pos x="T4" y="T5"/>
                  </a:cxn>
                  <a:cxn ang="0">
                    <a:pos x="T6" y="T7"/>
                  </a:cxn>
                  <a:cxn ang="0">
                    <a:pos x="T8" y="T9"/>
                  </a:cxn>
                </a:cxnLst>
                <a:rect l="0" t="0" r="r" b="b"/>
                <a:pathLst>
                  <a:path w="50" h="410">
                    <a:moveTo>
                      <a:pt x="50" y="379"/>
                    </a:moveTo>
                    <a:lnTo>
                      <a:pt x="50" y="0"/>
                    </a:lnTo>
                    <a:lnTo>
                      <a:pt x="0" y="0"/>
                    </a:lnTo>
                    <a:lnTo>
                      <a:pt x="0" y="410"/>
                    </a:lnTo>
                    <a:lnTo>
                      <a:pt x="50" y="41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8" name="Freeform 27">
                <a:extLst>
                  <a:ext uri="{FF2B5EF4-FFF2-40B4-BE49-F238E27FC236}">
                    <a16:creationId xmlns:a16="http://schemas.microsoft.com/office/drawing/2014/main" id="{FCB48BD5-A59A-4F17-8A22-0E9BFDA65C3A}"/>
                  </a:ext>
                </a:extLst>
              </p:cNvPr>
              <p:cNvSpPr>
                <a:spLocks/>
              </p:cNvSpPr>
              <p:nvPr/>
            </p:nvSpPr>
            <p:spPr bwMode="auto">
              <a:xfrm>
                <a:off x="1908175" y="2322513"/>
                <a:ext cx="555625" cy="280988"/>
              </a:xfrm>
              <a:custGeom>
                <a:avLst/>
                <a:gdLst>
                  <a:gd name="T0" fmla="*/ 0 w 350"/>
                  <a:gd name="T1" fmla="*/ 177 h 177"/>
                  <a:gd name="T2" fmla="*/ 74 w 350"/>
                  <a:gd name="T3" fmla="*/ 124 h 177"/>
                  <a:gd name="T4" fmla="*/ 141 w 350"/>
                  <a:gd name="T5" fmla="*/ 124 h 177"/>
                  <a:gd name="T6" fmla="*/ 350 w 350"/>
                  <a:gd name="T7" fmla="*/ 0 h 177"/>
                </a:gdLst>
                <a:ahLst/>
                <a:cxnLst>
                  <a:cxn ang="0">
                    <a:pos x="T0" y="T1"/>
                  </a:cxn>
                  <a:cxn ang="0">
                    <a:pos x="T2" y="T3"/>
                  </a:cxn>
                  <a:cxn ang="0">
                    <a:pos x="T4" y="T5"/>
                  </a:cxn>
                  <a:cxn ang="0">
                    <a:pos x="T6" y="T7"/>
                  </a:cxn>
                </a:cxnLst>
                <a:rect l="0" t="0" r="r" b="b"/>
                <a:pathLst>
                  <a:path w="350" h="177">
                    <a:moveTo>
                      <a:pt x="0" y="177"/>
                    </a:moveTo>
                    <a:lnTo>
                      <a:pt x="74" y="124"/>
                    </a:lnTo>
                    <a:lnTo>
                      <a:pt x="141" y="124"/>
                    </a:lnTo>
                    <a:lnTo>
                      <a:pt x="350" y="0"/>
                    </a:lnTo>
                  </a:path>
                </a:pathLst>
              </a:custGeom>
              <a:noFill/>
              <a:ln w="20638"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grpSp>
      </p:grpSp>
    </p:spTree>
    <p:extLst>
      <p:ext uri="{BB962C8B-B14F-4D97-AF65-F5344CB8AC3E}">
        <p14:creationId xmlns:p14="http://schemas.microsoft.com/office/powerpoint/2010/main" val="77469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4871</TotalTime>
  <Words>3439</Words>
  <Application>Microsoft Office PowerPoint</Application>
  <PresentationFormat>Širokoúhlá obrazovka</PresentationFormat>
  <Paragraphs>425</Paragraphs>
  <Slides>37</Slides>
  <Notes>32</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37</vt:i4>
      </vt:variant>
    </vt:vector>
  </HeadingPairs>
  <TitlesOfParts>
    <vt:vector size="41" baseType="lpstr">
      <vt:lpstr>Arial</vt:lpstr>
      <vt:lpstr>Calibri</vt:lpstr>
      <vt:lpstr>Wingdings</vt:lpstr>
      <vt:lpstr>Office Theme</vt:lpstr>
      <vt:lpstr>CEITEC  at Masaryk University</vt:lpstr>
      <vt:lpstr>Prezentace aplikace PowerPoint</vt:lpstr>
      <vt:lpstr>Prezentace aplikace PowerPoint</vt:lpstr>
      <vt:lpstr>Discoveries of Science</vt:lpstr>
      <vt:lpstr>Prezentace aplikace PowerPoint</vt:lpstr>
      <vt:lpstr>Built on Tradition, Leading the Future</vt:lpstr>
      <vt:lpstr>Improving Quality of Life Through Scientific Research</vt:lpstr>
      <vt:lpstr>Built on a Foundation of 6 Core Institutions </vt:lpstr>
      <vt:lpstr>CEITEC MU Highlights (2022)</vt:lpstr>
      <vt:lpstr>CEITEC MU Highlights in Detail (2022)</vt:lpstr>
      <vt:lpstr>CEITEC MU Highlights (2021)</vt:lpstr>
      <vt:lpstr>Management Excellence </vt:lpstr>
      <vt:lpstr>Core Facilities  </vt:lpstr>
      <vt:lpstr>Prezentace aplikace PowerPoint</vt:lpstr>
      <vt:lpstr>Our People</vt:lpstr>
      <vt:lpstr>Addressing Global Challenges </vt:lpstr>
      <vt:lpstr>Main Research Areas </vt:lpstr>
      <vt:lpstr>“The triumph“ of 2022 </vt:lpstr>
      <vt:lpstr>CEITEC MU ERC Grant Holders</vt:lpstr>
      <vt:lpstr>Vibrant Scientific Community at CEITEC</vt:lpstr>
      <vt:lpstr>Vibrant Scientific Community at CEITEC</vt:lpstr>
      <vt:lpstr>Vibrant Scientific Community at CEITEC</vt:lpstr>
      <vt:lpstr>Reasons to Choose CEITEC </vt:lpstr>
      <vt:lpstr>Prezentace aplikace PowerPoint</vt:lpstr>
      <vt:lpstr>Brno for Living – Safe, Vibrant &amp; Convenient</vt:lpstr>
      <vt:lpstr>Improving Quality of Life and Human Health  Through Scientific Research</vt:lpstr>
      <vt:lpstr>CEITEC PhD School</vt:lpstr>
      <vt:lpstr>Training and Career Development </vt:lpstr>
      <vt:lpstr>Life after PhD</vt:lpstr>
      <vt:lpstr>Mentoring</vt:lpstr>
      <vt:lpstr>Student’s Activities - PhD Retreats, Tea Times…</vt:lpstr>
      <vt:lpstr>Postdoc Peer Committee</vt:lpstr>
      <vt:lpstr>Internships at CEITEC MU</vt:lpstr>
      <vt:lpstr>Cooperation with Industry</vt:lpstr>
      <vt:lpstr>Examples of cooperation with industry in 2020/2021</vt:lpstr>
      <vt:lpstr>Open Science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Michaela Palata</dc:creator>
  <cp:lastModifiedBy>Karolína Krausová</cp:lastModifiedBy>
  <cp:revision>344</cp:revision>
  <cp:lastPrinted>2017-09-20T07:48:49Z</cp:lastPrinted>
  <dcterms:created xsi:type="dcterms:W3CDTF">2017-09-06T10:48:47Z</dcterms:created>
  <dcterms:modified xsi:type="dcterms:W3CDTF">2023-10-18T15:26:33Z</dcterms:modified>
</cp:coreProperties>
</file>