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5" r:id="rId2"/>
    <p:sldId id="290" r:id="rId3"/>
    <p:sldId id="292" r:id="rId4"/>
    <p:sldId id="291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16" r:id="rId14"/>
    <p:sldId id="317" r:id="rId15"/>
    <p:sldId id="303" r:id="rId16"/>
    <p:sldId id="304" r:id="rId17"/>
    <p:sldId id="305" r:id="rId18"/>
    <p:sldId id="320" r:id="rId19"/>
    <p:sldId id="307" r:id="rId20"/>
    <p:sldId id="321" r:id="rId21"/>
    <p:sldId id="322" r:id="rId22"/>
    <p:sldId id="310" r:id="rId23"/>
    <p:sldId id="323" r:id="rId24"/>
    <p:sldId id="324" r:id="rId25"/>
    <p:sldId id="318" r:id="rId26"/>
    <p:sldId id="319" r:id="rId27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9C0"/>
    <a:srgbClr val="7AC143"/>
    <a:srgbClr val="62BB46"/>
    <a:srgbClr val="F6F7F7"/>
    <a:srgbClr val="EBECED"/>
    <a:srgbClr val="F0F2F2"/>
    <a:srgbClr val="394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127" autoAdjust="0"/>
  </p:normalViewPr>
  <p:slideViewPr>
    <p:cSldViewPr snapToGrid="0" showGuides="1">
      <p:cViewPr>
        <p:scale>
          <a:sx n="110" d="100"/>
          <a:sy n="110" d="100"/>
        </p:scale>
        <p:origin x="630" y="576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6624\Desktop\riv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6624\Desktop\riv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6624\Desktop\riv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62" b="0" i="0" u="none" strike="noStrike" kern="1200" spc="0" baseline="0" dirty="0" err="1">
                <a:solidFill>
                  <a:srgbClr val="39464A"/>
                </a:solidFill>
                <a:latin typeface="+mn-lt"/>
                <a:ea typeface="+mn-ea"/>
                <a:cs typeface="+mn-cs"/>
              </a:rPr>
              <a:t>Publication</a:t>
            </a:r>
            <a:r>
              <a:rPr lang="cs-CZ" sz="1862" b="0" i="0" u="none" strike="noStrike" kern="1200" spc="0" baseline="0" dirty="0">
                <a:solidFill>
                  <a:srgbClr val="39464A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862" b="0" i="0" u="none" strike="noStrike" kern="1200" spc="0" baseline="0" dirty="0" err="1" smtClean="0">
                <a:solidFill>
                  <a:srgbClr val="39464A"/>
                </a:solidFill>
                <a:latin typeface="+mn-lt"/>
                <a:ea typeface="+mn-ea"/>
                <a:cs typeface="+mn-cs"/>
              </a:rPr>
              <a:t>Rate</a:t>
            </a:r>
            <a:r>
              <a:rPr lang="cs-CZ" sz="1862" b="0" i="0" u="none" strike="noStrike" kern="1200" spc="0" baseline="0" dirty="0" smtClean="0">
                <a:solidFill>
                  <a:srgbClr val="39464A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862" b="0" i="0" u="none" strike="noStrike" kern="1200" spc="0" baseline="0" dirty="0">
                <a:solidFill>
                  <a:srgbClr val="39464A"/>
                </a:solidFill>
                <a:latin typeface="+mn-lt"/>
                <a:ea typeface="+mn-ea"/>
                <a:cs typeface="+mn-cs"/>
              </a:rPr>
              <a:t>2012-2018*, CEITEC MU</a:t>
            </a:r>
            <a:endParaRPr lang="en-US" sz="1862" b="0" i="0" u="none" strike="noStrike" kern="1200" spc="0" baseline="0" dirty="0">
              <a:solidFill>
                <a:srgbClr val="39464A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472808639349424E-2"/>
          <c:y val="0.11995891040353836"/>
          <c:w val="0.82053378840961755"/>
          <c:h val="0.75383501155971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List3!$B$2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1A9C0"/>
            </a:solidFill>
            <a:ln>
              <a:solidFill>
                <a:srgbClr val="21A9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List3!$C$1:$I$1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List3!$C$2:$I$2</c:f>
              <c:numCache>
                <c:formatCode>General</c:formatCode>
                <c:ptCount val="7"/>
                <c:pt idx="0">
                  <c:v>232</c:v>
                </c:pt>
                <c:pt idx="1">
                  <c:v>288</c:v>
                </c:pt>
                <c:pt idx="2">
                  <c:v>296</c:v>
                </c:pt>
                <c:pt idx="3">
                  <c:v>318</c:v>
                </c:pt>
                <c:pt idx="4">
                  <c:v>323</c:v>
                </c:pt>
                <c:pt idx="5">
                  <c:v>299</c:v>
                </c:pt>
                <c:pt idx="6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5-4641-A246-7A1FC81AF8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9685224"/>
        <c:axId val="559676696"/>
      </c:barChart>
      <c:lineChart>
        <c:grouping val="standard"/>
        <c:varyColors val="0"/>
        <c:ser>
          <c:idx val="1"/>
          <c:order val="1"/>
          <c:tx>
            <c:strRef>
              <c:f>List3!$B$3</c:f>
              <c:strCache>
                <c:ptCount val="1"/>
                <c:pt idx="0">
                  <c:v>%T5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319553805774277E-2"/>
                  <c:y val="-2.7777777777777776E-2"/>
                </c:manualLayout>
              </c:layout>
              <c:tx>
                <c:rich>
                  <a:bodyPr/>
                  <a:lstStyle/>
                  <a:p>
                    <a:fld id="{A9765CEC-3861-487E-86B6-95E44FE1FEA5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65-4641-A246-7A1FC81AF87E}"/>
                </c:ext>
              </c:extLst>
            </c:dLbl>
            <c:dLbl>
              <c:idx val="1"/>
              <c:layout>
                <c:manualLayout>
                  <c:x val="-5.2763998250218776E-2"/>
                  <c:y val="-2.7777777777777946E-2"/>
                </c:manualLayout>
              </c:layout>
              <c:tx>
                <c:rich>
                  <a:bodyPr/>
                  <a:lstStyle/>
                  <a:p>
                    <a:fld id="{8CCC713D-8D78-4EC2-A795-FA041136053B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65-4641-A246-7A1FC81AF87E}"/>
                </c:ext>
              </c:extLst>
            </c:dLbl>
            <c:dLbl>
              <c:idx val="2"/>
              <c:layout>
                <c:manualLayout>
                  <c:x val="-6.1097331583552059E-2"/>
                  <c:y val="-2.7777777777777946E-2"/>
                </c:manualLayout>
              </c:layout>
              <c:tx>
                <c:rich>
                  <a:bodyPr/>
                  <a:lstStyle/>
                  <a:p>
                    <a:fld id="{67F09906-19E5-4D48-A978-812FC048A54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65-4641-A246-7A1FC81AF87E}"/>
                </c:ext>
              </c:extLst>
            </c:dLbl>
            <c:dLbl>
              <c:idx val="3"/>
              <c:layout>
                <c:manualLayout>
                  <c:x val="-6.1097331583552059E-2"/>
                  <c:y val="-4.1666666666666664E-2"/>
                </c:manualLayout>
              </c:layout>
              <c:tx>
                <c:rich>
                  <a:bodyPr/>
                  <a:lstStyle/>
                  <a:p>
                    <a:fld id="{53EB3AFE-28EA-4A4D-B5ED-D3FF6A904A95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B65-4641-A246-7A1FC81AF87E}"/>
                </c:ext>
              </c:extLst>
            </c:dLbl>
            <c:dLbl>
              <c:idx val="4"/>
              <c:layout>
                <c:manualLayout>
                  <c:x val="-7.3763998250218718E-2"/>
                  <c:y val="-2.7777777777777776E-2"/>
                </c:manualLayout>
              </c:layout>
              <c:tx>
                <c:rich>
                  <a:bodyPr/>
                  <a:lstStyle/>
                  <a:p>
                    <a:fld id="{CDCAFFA4-3662-4BD1-9520-93022506189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B65-4641-A246-7A1FC81AF87E}"/>
                </c:ext>
              </c:extLst>
            </c:dLbl>
            <c:dLbl>
              <c:idx val="5"/>
              <c:layout>
                <c:manualLayout>
                  <c:x val="-6.5430664916885387E-2"/>
                  <c:y val="-3.7037037037037035E-2"/>
                </c:manualLayout>
              </c:layout>
              <c:tx>
                <c:rich>
                  <a:bodyPr/>
                  <a:lstStyle/>
                  <a:p>
                    <a:fld id="{E23FA714-8C82-4A9D-AA28-C09B7D23EB15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B65-4641-A246-7A1FC81AF87E}"/>
                </c:ext>
              </c:extLst>
            </c:dLbl>
            <c:dLbl>
              <c:idx val="6"/>
              <c:layout>
                <c:manualLayout>
                  <c:x val="-6.8208442694663265E-2"/>
                  <c:y val="-2.7777777777777776E-2"/>
                </c:manualLayout>
              </c:layout>
              <c:tx>
                <c:rich>
                  <a:bodyPr/>
                  <a:lstStyle/>
                  <a:p>
                    <a:fld id="{90DC1B2B-3FE4-4876-8919-BE6773F3287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B65-4641-A246-7A1FC81AF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List3!$C$1:$I$1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List3!$C$3:$I$3</c:f>
              <c:numCache>
                <c:formatCode>0</c:formatCode>
                <c:ptCount val="7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B65-4641-A246-7A1FC81AF87E}"/>
            </c:ext>
          </c:extLst>
        </c:ser>
        <c:ser>
          <c:idx val="2"/>
          <c:order val="2"/>
          <c:tx>
            <c:strRef>
              <c:f>List3!$B$4</c:f>
              <c:strCache>
                <c:ptCount val="1"/>
                <c:pt idx="0">
                  <c:v>%Q1</c:v>
                </c:pt>
              </c:strCache>
            </c:strRef>
          </c:tx>
          <c:spPr>
            <a:ln w="28575" cap="rnd">
              <a:solidFill>
                <a:srgbClr val="7AC14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77008528-CFDA-4508-92FC-C76D19C5148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B65-4641-A246-7A1FC81AF87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01F1BAB-ADA1-4BE1-9369-795C4779FDF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B65-4641-A246-7A1FC81AF87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E84ACA1-F2C8-47AA-8394-CBA6BFC840AE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B65-4641-A246-7A1FC81AF87E}"/>
                </c:ext>
              </c:extLst>
            </c:dLbl>
            <c:dLbl>
              <c:idx val="3"/>
              <c:layout>
                <c:manualLayout>
                  <c:x val="-2.1852520477888132E-2"/>
                  <c:y val="-5.7835828078464158E-2"/>
                </c:manualLayout>
              </c:layout>
              <c:tx>
                <c:rich>
                  <a:bodyPr/>
                  <a:lstStyle/>
                  <a:p>
                    <a:fld id="{FE96F711-9587-411F-A33D-F9C41A5D1A0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B65-4641-A246-7A1FC81AF87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6942C4C-6402-4DA0-8A4B-A9EC83C1A5B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B65-4641-A246-7A1FC81AF87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9F201F4-4261-4272-878C-7D7615220B25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B65-4641-A246-7A1FC81AF87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447C8D1-BC32-4D62-8CE2-BADE5E0BF0CF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B65-4641-A246-7A1FC81AF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List3!$C$1:$I$1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List3!$C$4:$I$4</c:f>
              <c:numCache>
                <c:formatCode>0</c:formatCode>
                <c:ptCount val="7"/>
                <c:pt idx="0">
                  <c:v>37</c:v>
                </c:pt>
                <c:pt idx="1">
                  <c:v>43</c:v>
                </c:pt>
                <c:pt idx="2">
                  <c:v>44</c:v>
                </c:pt>
                <c:pt idx="3">
                  <c:v>52</c:v>
                </c:pt>
                <c:pt idx="4">
                  <c:v>54</c:v>
                </c:pt>
                <c:pt idx="5">
                  <c:v>54</c:v>
                </c:pt>
                <c:pt idx="6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B65-4641-A246-7A1FC81AF8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9685224"/>
        <c:axId val="559676696"/>
      </c:lineChart>
      <c:catAx>
        <c:axId val="55968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676696"/>
        <c:crosses val="autoZero"/>
        <c:auto val="1"/>
        <c:lblAlgn val="ctr"/>
        <c:lblOffset val="100"/>
        <c:noMultiLvlLbl val="0"/>
      </c:catAx>
      <c:valAx>
        <c:axId val="55967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Number of publications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2222222222222223E-2"/>
              <c:y val="0.30591790609507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685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List4!$I$1</c:f>
              <c:strCache>
                <c:ptCount val="1"/>
                <c:pt idx="0">
                  <c:v>% of cited documents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List4!$A$2:$A$6</c:f>
              <c:strCache>
                <c:ptCount val="5"/>
                <c:pt idx="0">
                  <c:v>CEITEC MU</c:v>
                </c:pt>
                <c:pt idx="1">
                  <c:v>IOCB AS CR</c:v>
                </c:pt>
                <c:pt idx="2">
                  <c:v>IST (AT)</c:v>
                </c:pt>
                <c:pt idx="3">
                  <c:v>IMG AS CR</c:v>
                </c:pt>
                <c:pt idx="4">
                  <c:v>GMI (AT)</c:v>
                </c:pt>
              </c:strCache>
            </c:strRef>
          </c:cat>
          <c:val>
            <c:numRef>
              <c:f>List4!$I$2:$I$6</c:f>
              <c:numCache>
                <c:formatCode>0%</c:formatCode>
                <c:ptCount val="5"/>
                <c:pt idx="0">
                  <c:v>0.45</c:v>
                </c:pt>
                <c:pt idx="1">
                  <c:v>0.44</c:v>
                </c:pt>
                <c:pt idx="2">
                  <c:v>0.38</c:v>
                </c:pt>
                <c:pt idx="3">
                  <c:v>0.41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B-4116-B69B-329256223271}"/>
            </c:ext>
          </c:extLst>
        </c:ser>
        <c:ser>
          <c:idx val="2"/>
          <c:order val="2"/>
          <c:tx>
            <c:strRef>
              <c:f>List4!$K$1</c:f>
              <c:strCache>
                <c:ptCount val="1"/>
                <c:pt idx="0">
                  <c:v>% Open Access </c:v>
                </c:pt>
              </c:strCache>
            </c:strRef>
          </c:tx>
          <c:spPr>
            <a:solidFill>
              <a:srgbClr val="21A9C0"/>
            </a:solidFill>
            <a:ln>
              <a:solidFill>
                <a:srgbClr val="21A9C0"/>
              </a:solidFill>
            </a:ln>
            <a:effectLst/>
          </c:spPr>
          <c:invertIfNegative val="0"/>
          <c:cat>
            <c:strRef>
              <c:f>List4!$A$2:$A$6</c:f>
              <c:strCache>
                <c:ptCount val="5"/>
                <c:pt idx="0">
                  <c:v>CEITEC MU</c:v>
                </c:pt>
                <c:pt idx="1">
                  <c:v>IOCB AS CR</c:v>
                </c:pt>
                <c:pt idx="2">
                  <c:v>IST (AT)</c:v>
                </c:pt>
                <c:pt idx="3">
                  <c:v>IMG AS CR</c:v>
                </c:pt>
                <c:pt idx="4">
                  <c:v>GMI (AT)</c:v>
                </c:pt>
              </c:strCache>
            </c:strRef>
          </c:cat>
          <c:val>
            <c:numRef>
              <c:f>List4!$K$2:$K$6</c:f>
              <c:numCache>
                <c:formatCode>0%</c:formatCode>
                <c:ptCount val="5"/>
                <c:pt idx="0">
                  <c:v>0.23</c:v>
                </c:pt>
                <c:pt idx="1">
                  <c:v>0.18</c:v>
                </c:pt>
                <c:pt idx="2">
                  <c:v>0.19</c:v>
                </c:pt>
                <c:pt idx="3">
                  <c:v>0.37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CB-4116-B69B-329256223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497645600"/>
        <c:axId val="4976393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List4!$C$1</c15:sqref>
                        </c15:formulaRef>
                      </c:ext>
                    </c:extLst>
                    <c:strCache>
                      <c:ptCount val="1"/>
                      <c:pt idx="0">
                        <c:v>% of WoS documents in Q1</c:v>
                      </c:pt>
                    </c:strCache>
                  </c:strRef>
                </c:tx>
                <c:spPr>
                  <a:gradFill flip="none" rotWithShape="1">
                    <a:gsLst>
                      <a:gs pos="0">
                        <a:schemeClr val="accent1"/>
                      </a:gs>
                      <a:gs pos="75000">
                        <a:schemeClr val="accent1">
                          <a:lumMod val="60000"/>
                          <a:lumOff val="40000"/>
                        </a:schemeClr>
                      </a:gs>
                      <a:gs pos="51000">
                        <a:schemeClr val="accent1">
                          <a:alpha val="75000"/>
                        </a:schemeClr>
                      </a:gs>
                      <a:gs pos="100000">
                        <a:schemeClr val="accent1">
                          <a:lumMod val="20000"/>
                          <a:lumOff val="80000"/>
                          <a:alpha val="15000"/>
                        </a:scheme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List4!$A$2:$A$6</c15:sqref>
                        </c15:formulaRef>
                      </c:ext>
                    </c:extLst>
                    <c:strCache>
                      <c:ptCount val="5"/>
                      <c:pt idx="0">
                        <c:v>CEITEC MU</c:v>
                      </c:pt>
                      <c:pt idx="1">
                        <c:v>IOCB AS CR</c:v>
                      </c:pt>
                      <c:pt idx="2">
                        <c:v>IST (AT)</c:v>
                      </c:pt>
                      <c:pt idx="3">
                        <c:v>IMG AS CR</c:v>
                      </c:pt>
                      <c:pt idx="4">
                        <c:v>GMI (AT)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List4!$C$2:$C$6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0.51</c:v>
                      </c:pt>
                      <c:pt idx="1">
                        <c:v>0.55000000000000004</c:v>
                      </c:pt>
                      <c:pt idx="2">
                        <c:v>0.66</c:v>
                      </c:pt>
                      <c:pt idx="3">
                        <c:v>0.47</c:v>
                      </c:pt>
                      <c:pt idx="4">
                        <c:v>0.8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6CB-4116-B69B-329256223271}"/>
                  </c:ext>
                </c:extLst>
              </c15:ser>
            </c15:filteredBarSeries>
          </c:ext>
        </c:extLst>
      </c:barChart>
      <c:catAx>
        <c:axId val="497645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639368"/>
        <c:crosses val="autoZero"/>
        <c:auto val="1"/>
        <c:lblAlgn val="ctr"/>
        <c:lblOffset val="100"/>
        <c:noMultiLvlLbl val="0"/>
      </c:catAx>
      <c:valAx>
        <c:axId val="4976393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64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76399825021873"/>
          <c:y val="0.89785542432195975"/>
          <c:w val="0.67091644794400696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13648293963255"/>
          <c:y val="5.0228310502283102E-2"/>
          <c:w val="0.80327996500437437"/>
          <c:h val="0.674145421132878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List4!$B$1</c:f>
              <c:strCache>
                <c:ptCount val="1"/>
                <c:pt idx="0">
                  <c:v>Number of documents at WoS</c:v>
                </c:pt>
              </c:strCache>
            </c:strRef>
          </c:tx>
          <c:spPr>
            <a:solidFill>
              <a:srgbClr val="21A9C0"/>
            </a:solidFill>
            <a:ln>
              <a:solidFill>
                <a:srgbClr val="21A9C0"/>
              </a:solidFill>
            </a:ln>
            <a:effectLst/>
          </c:spPr>
          <c:invertIfNegative val="0"/>
          <c:cat>
            <c:strRef>
              <c:f>List4!$A$2:$A$6</c:f>
              <c:strCache>
                <c:ptCount val="5"/>
                <c:pt idx="0">
                  <c:v>CEITEC MU</c:v>
                </c:pt>
                <c:pt idx="1">
                  <c:v>IOCB AS CR</c:v>
                </c:pt>
                <c:pt idx="2">
                  <c:v>IST (AT)</c:v>
                </c:pt>
                <c:pt idx="3">
                  <c:v>IMG AS CR</c:v>
                </c:pt>
                <c:pt idx="4">
                  <c:v>GMI (AT)</c:v>
                </c:pt>
              </c:strCache>
            </c:strRef>
          </c:cat>
          <c:val>
            <c:numRef>
              <c:f>List4!$B$2:$B$6</c:f>
              <c:numCache>
                <c:formatCode>General</c:formatCode>
                <c:ptCount val="5"/>
                <c:pt idx="0">
                  <c:v>293</c:v>
                </c:pt>
                <c:pt idx="1">
                  <c:v>295</c:v>
                </c:pt>
                <c:pt idx="2">
                  <c:v>231</c:v>
                </c:pt>
                <c:pt idx="3">
                  <c:v>126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0-45E0-8148-6B4EECB15B8B}"/>
            </c:ext>
          </c:extLst>
        </c:ser>
        <c:ser>
          <c:idx val="1"/>
          <c:order val="1"/>
          <c:tx>
            <c:strRef>
              <c:f>List4!$D$1</c:f>
              <c:strCache>
                <c:ptCount val="1"/>
                <c:pt idx="0">
                  <c:v>Number of Q1 documents at WoS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List4!$A$2:$A$6</c:f>
              <c:strCache>
                <c:ptCount val="5"/>
                <c:pt idx="0">
                  <c:v>CEITEC MU</c:v>
                </c:pt>
                <c:pt idx="1">
                  <c:v>IOCB AS CR</c:v>
                </c:pt>
                <c:pt idx="2">
                  <c:v>IST (AT)</c:v>
                </c:pt>
                <c:pt idx="3">
                  <c:v>IMG AS CR</c:v>
                </c:pt>
                <c:pt idx="4">
                  <c:v>GMI (AT)</c:v>
                </c:pt>
              </c:strCache>
            </c:strRef>
          </c:cat>
          <c:val>
            <c:numRef>
              <c:f>List4!$D$2:$D$6</c:f>
              <c:numCache>
                <c:formatCode>0</c:formatCode>
                <c:ptCount val="5"/>
                <c:pt idx="0">
                  <c:v>149.43</c:v>
                </c:pt>
                <c:pt idx="1">
                  <c:v>162.25</c:v>
                </c:pt>
                <c:pt idx="2">
                  <c:v>152.46</c:v>
                </c:pt>
                <c:pt idx="3">
                  <c:v>59.22</c:v>
                </c:pt>
                <c:pt idx="4">
                  <c:v>38.400000000000006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0-45E0-8148-6B4EECB15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539286232"/>
        <c:axId val="539283280"/>
      </c:barChart>
      <c:catAx>
        <c:axId val="539286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83280"/>
        <c:crosses val="autoZero"/>
        <c:auto val="1"/>
        <c:lblAlgn val="ctr"/>
        <c:lblOffset val="100"/>
        <c:noMultiLvlLbl val="0"/>
      </c:catAx>
      <c:valAx>
        <c:axId val="5392832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8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723905681113568E-2"/>
          <c:y val="0.81859424182898255"/>
          <c:w val="0.91738390465991215"/>
          <c:h val="0.15322728563652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BA1D5D-C7F9-43FF-94A1-7F6ECC582740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8505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Pozor, data za rok 2018 nejsou kompletní! Tudíž očekáváme změnu počtu publikací a poměry se můžou ještě hýbat. 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24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C6FFB6-C9CB-4A66-BABE-A3E9EE515FB9}" type="slidenum">
              <a:rPr lang="cs-CZ" altLang="cs-CZ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815BFA-0BCE-4C8A-AA6B-D95BC30984B3}" type="slidenum">
              <a:rPr lang="cs-CZ" altLang="cs-CZ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2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Vedle toho máme další: LIBRA, ORION. Toto jsou novinky roku 2017/2018.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37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Vedle toho máme další: LIBRA, ORION. Toto jsou novinky roku 2017/2018.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99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Vedle toho máme další: LIBRA, ORION. Toto jsou novinky roku 2017/2018.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60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Vedle toho máme další: LIBRA, ORION. Toto jsou novinky roku 2017/2018.</a:t>
            </a: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921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D5F3CA-36BC-4D5C-8C42-8CED5BE44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4B685-CFA1-4464-8529-905FEFC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99087-1842-44DB-BB79-81977A0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593CE-C65C-430F-BAA7-1712F387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384" y="200026"/>
            <a:ext cx="1103206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73617" y="1282700"/>
            <a:ext cx="11046883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292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0E3403-9337-4A39-8B2D-87B1289DA3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696566"/>
            <a:ext cx="2280168" cy="6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59ED6C-1EB3-4712-BF5C-70DCD3AAE8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1 +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1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952B-CD96-4622-A77D-60AFBF8C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1AEE-DAAA-4A1F-B4D5-C1D7F373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2A22-6712-4C0F-85B7-FFFB9E80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AC143"/>
                </a:solidFill>
              </a:defRPr>
            </a:lvl1pPr>
          </a:lstStyle>
          <a:p>
            <a:r>
              <a:rPr lang="en-US"/>
              <a:t>CEITEC at Masaryk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2" r:id="rId6"/>
    <p:sldLayoutId id="2147483661" r:id="rId7"/>
    <p:sldLayoutId id="2147483650" r:id="rId8"/>
    <p:sldLayoutId id="2147483652" r:id="rId9"/>
    <p:sldLayoutId id="2147483656" r:id="rId10"/>
    <p:sldLayoutId id="2147483654" r:id="rId11"/>
    <p:sldLayoutId id="2147483655" r:id="rId12"/>
    <p:sldLayoutId id="214748366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CEITEC MU</a:t>
            </a:r>
            <a:br>
              <a:rPr lang="cs-CZ" sz="5400" dirty="0" smtClean="0"/>
            </a:br>
            <a:r>
              <a:rPr lang="cs-CZ" sz="5400" dirty="0" err="1" smtClean="0"/>
              <a:t>Scientific</a:t>
            </a:r>
            <a:r>
              <a:rPr lang="cs-CZ" sz="5400" dirty="0" smtClean="0"/>
              <a:t> Board Meeting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Jiří Nantl</a:t>
            </a:r>
          </a:p>
          <a:p>
            <a:r>
              <a:rPr lang="cs-CZ" dirty="0" smtClean="0"/>
              <a:t>Brno, 14th </a:t>
            </a:r>
            <a:r>
              <a:rPr lang="cs-CZ" dirty="0" err="1" smtClean="0"/>
              <a:t>March</a:t>
            </a:r>
            <a:r>
              <a:rPr lang="cs-CZ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91885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 noChangeArrowheads="1"/>
          </p:cNvSpPr>
          <p:nvPr>
            <p:ph type="title"/>
          </p:nvPr>
        </p:nvSpPr>
        <p:spPr>
          <a:xfrm>
            <a:off x="218282" y="242094"/>
            <a:ext cx="7947025" cy="617537"/>
          </a:xfrm>
        </p:spPr>
        <p:txBody>
          <a:bodyPr/>
          <a:lstStyle/>
          <a:p>
            <a:r>
              <a:rPr lang="cs-CZ" altLang="cs-CZ" dirty="0" err="1" smtClean="0"/>
              <a:t>Training</a:t>
            </a:r>
            <a:r>
              <a:rPr lang="cs-CZ" altLang="cs-CZ" dirty="0" smtClean="0"/>
              <a:t> and </a:t>
            </a:r>
            <a:r>
              <a:rPr lang="en-US" altLang="cs-CZ" dirty="0" err="1"/>
              <a:t>M</a:t>
            </a:r>
            <a:r>
              <a:rPr lang="cs-CZ" altLang="cs-CZ" dirty="0" err="1" smtClean="0"/>
              <a:t>entoring</a:t>
            </a:r>
            <a:endParaRPr lang="cs-CZ" altLang="cs-CZ" dirty="0" smtClean="0"/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D0F876F3-7C93-44A2-B969-34329094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81" y="970607"/>
            <a:ext cx="6940165" cy="3781425"/>
          </a:xfrm>
        </p:spPr>
        <p:txBody>
          <a:bodyPr>
            <a:normAutofit/>
          </a:bodyPr>
          <a:lstStyle/>
          <a:p>
            <a:pPr lvl="1" indent="-342900">
              <a:defRPr/>
            </a:pPr>
            <a:endParaRPr lang="cs-CZ" sz="2400" dirty="0"/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/>
              <a:t>E</a:t>
            </a:r>
            <a:r>
              <a:rPr lang="en-US" sz="2400" dirty="0" err="1" smtClean="0"/>
              <a:t>xpanding</a:t>
            </a:r>
            <a:r>
              <a:rPr lang="en-US" sz="2400" dirty="0" smtClean="0"/>
              <a:t> </a:t>
            </a:r>
            <a:r>
              <a:rPr lang="en-US" sz="2400" dirty="0"/>
              <a:t>training portfolio </a:t>
            </a:r>
            <a:r>
              <a:rPr lang="cs-CZ" sz="2400" dirty="0"/>
              <a:t>for researchers in all </a:t>
            </a:r>
            <a:r>
              <a:rPr lang="cs-CZ" sz="2400" dirty="0" smtClean="0"/>
              <a:t>stages </a:t>
            </a:r>
            <a:r>
              <a:rPr lang="cs-CZ" sz="2400" dirty="0"/>
              <a:t>(primarily for early-stage ones</a:t>
            </a:r>
            <a:r>
              <a:rPr lang="cs-CZ" sz="2400" dirty="0" smtClean="0"/>
              <a:t>)</a:t>
            </a:r>
            <a:endParaRPr lang="en-US" sz="2400" dirty="0" smtClean="0"/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/>
              <a:t>S</a:t>
            </a:r>
            <a:r>
              <a:rPr lang="en-US" sz="2400" dirty="0" smtClean="0"/>
              <a:t>oft </a:t>
            </a:r>
            <a:r>
              <a:rPr lang="en-US" sz="2400" dirty="0"/>
              <a:t>skills and transferable skills courses</a:t>
            </a:r>
            <a:r>
              <a:rPr lang="cs-CZ" sz="2400" dirty="0"/>
              <a:t> </a:t>
            </a:r>
            <a:endParaRPr lang="en-US" sz="2400" dirty="0" smtClean="0"/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lvl="1">
              <a:spcBef>
                <a:spcPts val="0"/>
              </a:spcBef>
              <a:defRPr/>
            </a:pPr>
            <a:r>
              <a:rPr lang="cs-CZ" sz="2400" dirty="0" err="1" smtClean="0"/>
              <a:t>Career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/>
              <a:t> </a:t>
            </a:r>
            <a:r>
              <a:rPr lang="cs-CZ" sz="2400" dirty="0" err="1" smtClean="0"/>
              <a:t>events</a:t>
            </a:r>
            <a:r>
              <a:rPr lang="cs-CZ" sz="2400" dirty="0" smtClean="0"/>
              <a:t> and </a:t>
            </a:r>
            <a:r>
              <a:rPr lang="cs-CZ" sz="2400" dirty="0" err="1" smtClean="0"/>
              <a:t>courses</a:t>
            </a:r>
            <a:endParaRPr lang="cs-CZ" altLang="cs-CZ" sz="2400" dirty="0">
              <a:ea typeface="ＭＳ Ｐゴシック" panose="020B0600070205080204" pitchFamily="34" charset="-128"/>
            </a:endParaRP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5670550" y="-15076488"/>
            <a:ext cx="61753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sz="900" b="1"/>
              <a:t>List of Courses 2019</a:t>
            </a:r>
          </a:p>
          <a:p>
            <a:r>
              <a:rPr lang="cs-CZ" altLang="cs-CZ" sz="600"/>
              <a:t>  </a:t>
            </a:r>
            <a:endParaRPr lang="cs-CZ" altLang="cs-CZ" sz="171900"/>
          </a:p>
        </p:txBody>
      </p:sp>
      <p:pic>
        <p:nvPicPr>
          <p:cNvPr id="60421" name="Picture 6" descr="https://www.ceitec.eu/data/documents/images/25863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63" y="1721169"/>
            <a:ext cx="4370387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ovéPole 1"/>
          <p:cNvSpPr txBox="1">
            <a:spLocks noChangeArrowheads="1"/>
          </p:cNvSpPr>
          <p:nvPr/>
        </p:nvSpPr>
        <p:spPr bwMode="auto">
          <a:xfrm>
            <a:off x="7386638" y="1168400"/>
            <a:ext cx="2016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2019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0803"/>
            <a:ext cx="1835943" cy="25771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12" y="3650036"/>
            <a:ext cx="1775327" cy="250787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4" y="3618291"/>
            <a:ext cx="1801266" cy="253962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768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Grants</a:t>
            </a:r>
            <a:r>
              <a:rPr lang="cs-CZ" altLang="cs-CZ" dirty="0" smtClean="0"/>
              <a:t> </a:t>
            </a:r>
            <a:r>
              <a:rPr lang="en-US" altLang="cs-CZ" dirty="0" smtClean="0"/>
              <a:t>&amp;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Funding</a:t>
            </a:r>
            <a:endParaRPr lang="cs-CZ"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70114" y="1360443"/>
            <a:ext cx="11054715" cy="56959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 smtClean="0">
                <a:solidFill>
                  <a:srgbClr val="21A9C0"/>
                </a:solidFill>
              </a:rPr>
              <a:t>New </a:t>
            </a:r>
            <a:r>
              <a:rPr lang="cs-CZ" dirty="0" err="1" smtClean="0">
                <a:solidFill>
                  <a:srgbClr val="21A9C0"/>
                </a:solidFill>
              </a:rPr>
              <a:t>Horizon</a:t>
            </a:r>
            <a:r>
              <a:rPr lang="cs-CZ" dirty="0" smtClean="0">
                <a:solidFill>
                  <a:srgbClr val="21A9C0"/>
                </a:solidFill>
              </a:rPr>
              <a:t> 2020 </a:t>
            </a:r>
            <a:r>
              <a:rPr lang="cs-CZ" dirty="0" err="1" smtClean="0">
                <a:solidFill>
                  <a:srgbClr val="21A9C0"/>
                </a:solidFill>
              </a:rPr>
              <a:t>Projects</a:t>
            </a:r>
            <a:r>
              <a:rPr lang="cs-CZ" dirty="0" smtClean="0">
                <a:solidFill>
                  <a:srgbClr val="21A9C0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cs-CZ" altLang="cs-CZ" b="1" dirty="0" smtClean="0"/>
              <a:t>EUROPEAN RESEARCH COUNCIL</a:t>
            </a:r>
          </a:p>
          <a:p>
            <a:pPr marL="342900" lvl="1" indent="-342900">
              <a:defRPr/>
            </a:pPr>
            <a:r>
              <a:rPr lang="cs-CZ" altLang="cs-CZ" dirty="0" err="1">
                <a:ea typeface="+mn-ea"/>
                <a:cs typeface="+mn-cs"/>
              </a:rPr>
              <a:t>LeukemiaEnviron</a:t>
            </a:r>
            <a:r>
              <a:rPr lang="cs-CZ" altLang="cs-CZ" dirty="0">
                <a:ea typeface="+mn-ea"/>
                <a:cs typeface="+mn-cs"/>
              </a:rPr>
              <a:t>, Marek Mráz</a:t>
            </a:r>
          </a:p>
          <a:p>
            <a:pPr marL="0" indent="0">
              <a:buNone/>
              <a:defRPr/>
            </a:pPr>
            <a:r>
              <a:rPr lang="cs-CZ" altLang="cs-CZ" b="1" dirty="0" smtClean="0"/>
              <a:t>WIDENING FELLOWSHIPS</a:t>
            </a:r>
          </a:p>
          <a:p>
            <a:pPr marL="342900" lvl="1" indent="-342900">
              <a:defRPr/>
            </a:pPr>
            <a:r>
              <a:rPr lang="cs-CZ" altLang="cs-CZ" dirty="0">
                <a:ea typeface="+mn-ea"/>
                <a:cs typeface="+mn-cs"/>
              </a:rPr>
              <a:t>Panagiotis Alexiou </a:t>
            </a:r>
            <a:r>
              <a:rPr lang="cs-CZ" altLang="cs-CZ" dirty="0" smtClean="0">
                <a:ea typeface="+mn-ea"/>
                <a:cs typeface="+mn-cs"/>
              </a:rPr>
              <a:t>(GL</a:t>
            </a:r>
            <a:r>
              <a:rPr lang="cs-CZ" altLang="cs-CZ" dirty="0">
                <a:ea typeface="+mn-ea"/>
                <a:cs typeface="+mn-cs"/>
              </a:rPr>
              <a:t>), </a:t>
            </a:r>
            <a:r>
              <a:rPr lang="cs-CZ" altLang="cs-CZ" dirty="0" err="1">
                <a:ea typeface="+mn-ea"/>
                <a:cs typeface="+mn-cs"/>
              </a:rPr>
              <a:t>Jaclyn</a:t>
            </a:r>
            <a:r>
              <a:rPr lang="cs-CZ" altLang="cs-CZ" dirty="0">
                <a:ea typeface="+mn-ea"/>
                <a:cs typeface="+mn-cs"/>
              </a:rPr>
              <a:t> </a:t>
            </a:r>
            <a:r>
              <a:rPr lang="cs-CZ" altLang="cs-CZ" dirty="0" err="1">
                <a:ea typeface="+mn-ea"/>
                <a:cs typeface="+mn-cs"/>
              </a:rPr>
              <a:t>Quin</a:t>
            </a:r>
            <a:r>
              <a:rPr lang="cs-CZ" altLang="cs-CZ" dirty="0">
                <a:ea typeface="+mn-ea"/>
                <a:cs typeface="+mn-cs"/>
              </a:rPr>
              <a:t> (O</a:t>
            </a:r>
            <a:r>
              <a:rPr lang="en-US" altLang="cs-CZ" dirty="0">
                <a:ea typeface="+mn-ea"/>
                <a:cs typeface="+mn-cs"/>
              </a:rPr>
              <a:t>’</a:t>
            </a:r>
            <a:r>
              <a:rPr lang="cs-CZ" altLang="cs-CZ" dirty="0" err="1" smtClean="0">
                <a:ea typeface="+mn-ea"/>
                <a:cs typeface="+mn-cs"/>
              </a:rPr>
              <a:t>Connell</a:t>
            </a:r>
            <a:r>
              <a:rPr lang="cs-CZ" altLang="cs-CZ" dirty="0" smtClean="0">
                <a:ea typeface="+mn-ea"/>
                <a:cs typeface="+mn-cs"/>
              </a:rPr>
              <a:t> </a:t>
            </a:r>
            <a:r>
              <a:rPr lang="cs-CZ" altLang="cs-CZ" dirty="0">
                <a:ea typeface="+mn-ea"/>
                <a:cs typeface="+mn-cs"/>
              </a:rPr>
              <a:t>RG)</a:t>
            </a:r>
          </a:p>
          <a:p>
            <a:pPr marL="0" indent="0">
              <a:buNone/>
              <a:defRPr/>
            </a:pPr>
            <a:r>
              <a:rPr lang="cs-CZ" b="1" dirty="0" smtClean="0"/>
              <a:t>MSCA-RISE</a:t>
            </a:r>
          </a:p>
          <a:p>
            <a:pPr>
              <a:defRPr/>
            </a:pPr>
            <a:r>
              <a:rPr lang="en-US" dirty="0"/>
              <a:t>RNADIAGON </a:t>
            </a:r>
            <a:r>
              <a:rPr lang="cs-CZ" dirty="0"/>
              <a:t>(Ondřej Slabý as </a:t>
            </a:r>
            <a:r>
              <a:rPr lang="cs-CZ" dirty="0" err="1"/>
              <a:t>coordinator</a:t>
            </a:r>
            <a:r>
              <a:rPr lang="cs-CZ" dirty="0"/>
              <a:t>, 6 </a:t>
            </a:r>
            <a:r>
              <a:rPr lang="cs-CZ" dirty="0" err="1"/>
              <a:t>partners</a:t>
            </a:r>
            <a:r>
              <a:rPr lang="cs-CZ" dirty="0"/>
              <a:t>)</a:t>
            </a:r>
          </a:p>
          <a:p>
            <a:pPr marL="0" indent="0">
              <a:buNone/>
              <a:defRPr/>
            </a:pPr>
            <a:r>
              <a:rPr lang="cs-CZ" b="1" dirty="0" smtClean="0"/>
              <a:t>HEALTH</a:t>
            </a:r>
            <a:endParaRPr lang="cs-CZ" b="1" dirty="0"/>
          </a:p>
          <a:p>
            <a:pPr>
              <a:defRPr/>
            </a:pPr>
            <a:r>
              <a:rPr lang="cs-CZ" dirty="0" err="1"/>
              <a:t>MyPal</a:t>
            </a:r>
            <a:r>
              <a:rPr lang="cs-CZ" dirty="0"/>
              <a:t> (Šárka Pospíšilová as partner)</a:t>
            </a:r>
          </a:p>
          <a:p>
            <a:pPr marL="57150" indent="0">
              <a:buNone/>
              <a:defRPr/>
            </a:pPr>
            <a:r>
              <a:rPr lang="cs-CZ" b="1" dirty="0" smtClean="0"/>
              <a:t>RESEARCH INFRASTRUCTURES</a:t>
            </a:r>
            <a:endParaRPr lang="cs-CZ" b="1" dirty="0"/>
          </a:p>
          <a:p>
            <a:pPr marL="342900" lvl="1" indent="-342900">
              <a:defRPr/>
            </a:pPr>
            <a:r>
              <a:rPr lang="cs-CZ" dirty="0">
                <a:ea typeface="+mn-ea"/>
                <a:cs typeface="+mn-cs"/>
              </a:rPr>
              <a:t>EPIC-XS (Ondřej Slabý as </a:t>
            </a:r>
            <a:r>
              <a:rPr lang="cs-CZ" dirty="0" err="1">
                <a:ea typeface="+mn-ea"/>
                <a:cs typeface="+mn-cs"/>
              </a:rPr>
              <a:t>third</a:t>
            </a:r>
            <a:r>
              <a:rPr lang="cs-CZ" dirty="0">
                <a:ea typeface="+mn-ea"/>
                <a:cs typeface="+mn-cs"/>
              </a:rPr>
              <a:t> party)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b="16646"/>
          <a:stretch/>
        </p:blipFill>
        <p:spPr>
          <a:xfrm>
            <a:off x="5897471" y="744316"/>
            <a:ext cx="2886256" cy="14902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AutoShape 2" descr="Výsledek obrázku pro msca rise"/>
          <p:cNvSpPr>
            <a:spLocks noChangeAspect="1" noChangeArrowheads="1"/>
          </p:cNvSpPr>
          <p:nvPr/>
        </p:nvSpPr>
        <p:spPr bwMode="auto">
          <a:xfrm>
            <a:off x="155575" y="-1736725"/>
            <a:ext cx="7239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85" y="1788268"/>
            <a:ext cx="2982897" cy="14914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125" y="3525492"/>
            <a:ext cx="2731704" cy="13658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0599" y="5137119"/>
            <a:ext cx="2253392" cy="13632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91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Grants </a:t>
            </a:r>
            <a:r>
              <a:rPr lang="en-US" altLang="cs-CZ" smtClean="0"/>
              <a:t>&amp;</a:t>
            </a:r>
            <a:r>
              <a:rPr lang="cs-CZ" altLang="cs-CZ" smtClean="0"/>
              <a:t> Funding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6725" y="1332139"/>
            <a:ext cx="11599818" cy="56959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 err="1" smtClean="0">
                <a:solidFill>
                  <a:srgbClr val="21A9C0"/>
                </a:solidFill>
              </a:rPr>
              <a:t>National</a:t>
            </a:r>
            <a:r>
              <a:rPr lang="cs-CZ" dirty="0" smtClean="0">
                <a:solidFill>
                  <a:srgbClr val="21A9C0"/>
                </a:solidFill>
              </a:rPr>
              <a:t> </a:t>
            </a:r>
            <a:r>
              <a:rPr lang="cs-CZ" dirty="0" err="1" smtClean="0">
                <a:solidFill>
                  <a:srgbClr val="21A9C0"/>
                </a:solidFill>
              </a:rPr>
              <a:t>Funding</a:t>
            </a:r>
            <a:r>
              <a:rPr lang="cs-CZ" dirty="0" smtClean="0">
                <a:solidFill>
                  <a:srgbClr val="21A9C0"/>
                </a:solidFill>
              </a:rPr>
              <a:t> </a:t>
            </a:r>
            <a:r>
              <a:rPr lang="cs-CZ" dirty="0" err="1" smtClean="0">
                <a:solidFill>
                  <a:srgbClr val="21A9C0"/>
                </a:solidFill>
              </a:rPr>
              <a:t>Highlights</a:t>
            </a:r>
            <a:r>
              <a:rPr lang="cs-CZ" dirty="0" smtClean="0">
                <a:solidFill>
                  <a:srgbClr val="21A9C0"/>
                </a:solidFill>
              </a:rPr>
              <a:t>:</a:t>
            </a:r>
          </a:p>
          <a:p>
            <a:pPr>
              <a:defRPr/>
            </a:pPr>
            <a:r>
              <a:rPr lang="cs-CZ" b="1" dirty="0"/>
              <a:t>27 </a:t>
            </a:r>
            <a:r>
              <a:rPr lang="cs-CZ" b="1" dirty="0" err="1"/>
              <a:t>approved</a:t>
            </a:r>
            <a:r>
              <a:rPr lang="cs-CZ" b="1" dirty="0"/>
              <a:t> GAČR </a:t>
            </a:r>
            <a:r>
              <a:rPr lang="cs-CZ" b="1" dirty="0" err="1"/>
              <a:t>grants</a:t>
            </a:r>
            <a:r>
              <a:rPr lang="cs-CZ" b="1" dirty="0"/>
              <a:t> </a:t>
            </a:r>
            <a:r>
              <a:rPr lang="cs-CZ" dirty="0"/>
              <a:t>(43% </a:t>
            </a:r>
            <a:r>
              <a:rPr lang="cs-CZ" dirty="0" err="1"/>
              <a:t>success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</a:t>
            </a:r>
          </a:p>
          <a:p>
            <a:pPr lvl="1">
              <a:defRPr/>
            </a:pPr>
            <a:r>
              <a:rPr lang="cs-CZ" dirty="0" err="1"/>
              <a:t>twice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usual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awarded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cs-CZ" dirty="0"/>
          </a:p>
          <a:p>
            <a:pPr lvl="1">
              <a:defRPr/>
            </a:pPr>
            <a:r>
              <a:rPr lang="cs-CZ" dirty="0" err="1"/>
              <a:t>including</a:t>
            </a:r>
            <a:r>
              <a:rPr lang="cs-CZ" dirty="0"/>
              <a:t> 2 </a:t>
            </a:r>
            <a:r>
              <a:rPr lang="cs-CZ" dirty="0" err="1"/>
              <a:t>EXPROs</a:t>
            </a:r>
            <a:r>
              <a:rPr lang="cs-CZ" dirty="0"/>
              <a:t> (2 M€ </a:t>
            </a:r>
            <a:r>
              <a:rPr lang="cs-CZ" dirty="0" err="1"/>
              <a:t>for</a:t>
            </a:r>
            <a:r>
              <a:rPr lang="cs-CZ" dirty="0"/>
              <a:t> 5 </a:t>
            </a:r>
            <a:r>
              <a:rPr lang="cs-CZ" dirty="0" err="1"/>
              <a:t>years</a:t>
            </a:r>
            <a:r>
              <a:rPr lang="cs-CZ" dirty="0"/>
              <a:t>): Plevka, </a:t>
            </a:r>
            <a:r>
              <a:rPr lang="cs-CZ" dirty="0" err="1"/>
              <a:t>Trantírek</a:t>
            </a:r>
            <a:endParaRPr lang="cs-CZ" dirty="0"/>
          </a:p>
          <a:p>
            <a:pPr>
              <a:defRPr/>
            </a:pPr>
            <a:r>
              <a:rPr lang="cs-CZ" b="1" dirty="0"/>
              <a:t>2 OP VVV Long-Term Inter-</a:t>
            </a:r>
            <a:r>
              <a:rPr lang="cs-CZ" b="1" dirty="0" err="1"/>
              <a:t>Sector</a:t>
            </a:r>
            <a:r>
              <a:rPr lang="cs-CZ" b="1" dirty="0"/>
              <a:t> </a:t>
            </a:r>
            <a:r>
              <a:rPr lang="cs-CZ" b="1" dirty="0" err="1"/>
              <a:t>Collaboration</a:t>
            </a:r>
            <a:r>
              <a:rPr lang="cs-CZ" b="1" dirty="0"/>
              <a:t> Grants </a:t>
            </a:r>
            <a:r>
              <a:rPr lang="cs-CZ" dirty="0" err="1"/>
              <a:t>awarded</a:t>
            </a:r>
            <a:endParaRPr lang="cs-CZ" dirty="0"/>
          </a:p>
          <a:p>
            <a:pPr lvl="1">
              <a:defRPr/>
            </a:pPr>
            <a:r>
              <a:rPr lang="cs-CZ" dirty="0"/>
              <a:t>SINGING PLANT (</a:t>
            </a:r>
            <a:r>
              <a:rPr lang="cs-CZ" dirty="0" err="1"/>
              <a:t>coordinated</a:t>
            </a:r>
            <a:r>
              <a:rPr lang="cs-CZ" dirty="0"/>
              <a:t> by Jan Hejátko, </a:t>
            </a:r>
            <a:r>
              <a:rPr lang="cs-CZ" dirty="0" err="1"/>
              <a:t>with</a:t>
            </a:r>
            <a:r>
              <a:rPr lang="cs-CZ" dirty="0"/>
              <a:t> PSI)</a:t>
            </a:r>
          </a:p>
          <a:p>
            <a:pPr lvl="1">
              <a:defRPr/>
            </a:pPr>
            <a:r>
              <a:rPr lang="cs-CZ" dirty="0"/>
              <a:t>A-C-G-T (</a:t>
            </a:r>
            <a:r>
              <a:rPr lang="cs-CZ" dirty="0" err="1"/>
              <a:t>coordinated</a:t>
            </a:r>
            <a:r>
              <a:rPr lang="cs-CZ" dirty="0"/>
              <a:t> by Šárka Pospíšilová, </a:t>
            </a:r>
            <a:r>
              <a:rPr lang="cs-CZ" dirty="0" err="1"/>
              <a:t>with</a:t>
            </a:r>
            <a:r>
              <a:rPr lang="cs-CZ" dirty="0"/>
              <a:t> IAB and </a:t>
            </a:r>
            <a:r>
              <a:rPr lang="cs-CZ" dirty="0" err="1"/>
              <a:t>Genomac</a:t>
            </a:r>
            <a:r>
              <a:rPr lang="cs-CZ" dirty="0"/>
              <a:t>)</a:t>
            </a:r>
          </a:p>
          <a:p>
            <a:pPr marL="0" indent="0">
              <a:buNone/>
              <a:defRPr/>
            </a:pPr>
            <a:r>
              <a:rPr lang="cs-CZ" dirty="0" err="1" smtClean="0">
                <a:solidFill>
                  <a:srgbClr val="21A9C0"/>
                </a:solidFill>
              </a:rPr>
              <a:t>Strategy</a:t>
            </a:r>
            <a:r>
              <a:rPr lang="cs-CZ" dirty="0" smtClean="0">
                <a:solidFill>
                  <a:srgbClr val="21A9C0"/>
                </a:solidFill>
              </a:rPr>
              <a:t>:</a:t>
            </a:r>
          </a:p>
          <a:p>
            <a:pPr>
              <a:defRPr/>
            </a:pP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/>
              <a:t>funding</a:t>
            </a:r>
            <a:r>
              <a:rPr lang="cs-CZ" dirty="0"/>
              <a:t> </a:t>
            </a:r>
            <a:r>
              <a:rPr lang="cs-CZ" dirty="0" err="1"/>
              <a:t>strategies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Clear</a:t>
            </a:r>
            <a:r>
              <a:rPr lang="cs-CZ" dirty="0" smtClean="0"/>
              <a:t> </a:t>
            </a:r>
            <a:r>
              <a:rPr lang="cs-CZ" dirty="0" err="1"/>
              <a:t>expectations</a:t>
            </a:r>
            <a:r>
              <a:rPr lang="cs-CZ" dirty="0"/>
              <a:t> on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grants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predictable</a:t>
            </a:r>
            <a:r>
              <a:rPr lang="cs-CZ" dirty="0"/>
              <a:t> </a:t>
            </a:r>
            <a:r>
              <a:rPr lang="cs-CZ" dirty="0" err="1"/>
              <a:t>infodays</a:t>
            </a:r>
            <a:r>
              <a:rPr lang="cs-CZ" dirty="0"/>
              <a:t> and </a:t>
            </a:r>
            <a:r>
              <a:rPr lang="cs-CZ" dirty="0" err="1"/>
              <a:t>trainings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/>
              <a:t>on ERC, MSCA </a:t>
            </a:r>
            <a:r>
              <a:rPr lang="cs-CZ" dirty="0" err="1"/>
              <a:t>grants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0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3472244" y="2673350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kern="0" dirty="0" smtClean="0">
                <a:solidFill>
                  <a:srgbClr val="FFFFFF">
                    <a:lumMod val="50000"/>
                  </a:srgbClr>
                </a:solidFill>
              </a:rPr>
              <a:t>Budget </a:t>
            </a:r>
            <a:r>
              <a:rPr lang="cs-CZ" kern="0" dirty="0" err="1" smtClean="0">
                <a:solidFill>
                  <a:srgbClr val="FFFFFF">
                    <a:lumMod val="50000"/>
                  </a:srgbClr>
                </a:solidFill>
              </a:rPr>
              <a:t>Spending</a:t>
            </a:r>
            <a:r>
              <a:rPr lang="cs-CZ" kern="0" dirty="0" smtClean="0">
                <a:solidFill>
                  <a:srgbClr val="FFFFFF">
                    <a:lumMod val="50000"/>
                  </a:srgbClr>
                </a:solidFill>
              </a:rPr>
              <a:t> 2018</a:t>
            </a:r>
          </a:p>
          <a:p>
            <a:pPr>
              <a:defRPr/>
            </a:pPr>
            <a:r>
              <a:rPr lang="cs-CZ" kern="0" dirty="0" smtClean="0">
                <a:solidFill>
                  <a:srgbClr val="FFFFFF">
                    <a:lumMod val="50000"/>
                  </a:srgbClr>
                </a:solidFill>
              </a:rPr>
              <a:t>Budget </a:t>
            </a:r>
            <a:r>
              <a:rPr lang="cs-CZ" kern="0" dirty="0" err="1" smtClean="0">
                <a:solidFill>
                  <a:srgbClr val="FFFFFF">
                    <a:lumMod val="50000"/>
                  </a:srgbClr>
                </a:solidFill>
              </a:rPr>
              <a:t>Plan</a:t>
            </a:r>
            <a:r>
              <a:rPr lang="cs-CZ" kern="0" dirty="0" smtClean="0">
                <a:solidFill>
                  <a:srgbClr val="FFFFFF">
                    <a:lumMod val="50000"/>
                  </a:srgbClr>
                </a:solidFill>
              </a:rPr>
              <a:t> 2019</a:t>
            </a:r>
            <a:endParaRPr lang="en-CA" kern="0" dirty="0">
              <a:solidFill>
                <a:srgbClr val="FF0000"/>
              </a:solidFill>
            </a:endParaRPr>
          </a:p>
        </p:txBody>
      </p:sp>
      <p:sp>
        <p:nvSpPr>
          <p:cNvPr id="59395" name="Obdĺžnik 3"/>
          <p:cNvSpPr>
            <a:spLocks noChangeArrowheads="1"/>
          </p:cNvSpPr>
          <p:nvPr/>
        </p:nvSpPr>
        <p:spPr bwMode="auto">
          <a:xfrm>
            <a:off x="3109913" y="2600326"/>
            <a:ext cx="138112" cy="938213"/>
          </a:xfrm>
          <a:prstGeom prst="rect">
            <a:avLst/>
          </a:prstGeom>
          <a:solidFill>
            <a:srgbClr val="21A9C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Budget </a:t>
            </a:r>
            <a:r>
              <a:rPr lang="cs-CZ" altLang="cs-CZ" dirty="0" err="1"/>
              <a:t>Spending</a:t>
            </a:r>
            <a:r>
              <a:rPr lang="cs-CZ" altLang="cs-CZ" dirty="0"/>
              <a:t> </a:t>
            </a:r>
            <a:r>
              <a:rPr lang="cs-CZ" altLang="cs-CZ" dirty="0" smtClean="0"/>
              <a:t>2018 + </a:t>
            </a:r>
            <a:r>
              <a:rPr lang="cs-CZ" altLang="cs-CZ" dirty="0"/>
              <a:t>Budget </a:t>
            </a:r>
            <a:r>
              <a:rPr lang="cs-CZ" altLang="cs-CZ" dirty="0" err="1"/>
              <a:t>Plan</a:t>
            </a:r>
            <a:r>
              <a:rPr lang="cs-CZ" altLang="cs-CZ" dirty="0"/>
              <a:t> 2019</a:t>
            </a:r>
            <a:endParaRPr lang="cs-CZ"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6725" y="1332139"/>
            <a:ext cx="11599818" cy="56959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 err="1">
                <a:solidFill>
                  <a:srgbClr val="21A9C0"/>
                </a:solidFill>
              </a:rPr>
              <a:t>Financial</a:t>
            </a:r>
            <a:r>
              <a:rPr lang="cs-CZ" altLang="cs-CZ" dirty="0">
                <a:solidFill>
                  <a:srgbClr val="21A9C0"/>
                </a:solidFill>
              </a:rPr>
              <a:t> </a:t>
            </a:r>
            <a:r>
              <a:rPr lang="cs-CZ" altLang="cs-CZ" dirty="0" err="1">
                <a:solidFill>
                  <a:srgbClr val="21A9C0"/>
                </a:solidFill>
              </a:rPr>
              <a:t>Results</a:t>
            </a:r>
            <a:r>
              <a:rPr lang="cs-CZ" altLang="cs-CZ" dirty="0">
                <a:solidFill>
                  <a:srgbClr val="21A9C0"/>
                </a:solidFill>
              </a:rPr>
              <a:t> 2018</a:t>
            </a:r>
          </a:p>
          <a:p>
            <a:pPr lvl="1">
              <a:defRPr/>
            </a:pPr>
            <a:r>
              <a:rPr lang="cs-CZ" altLang="cs-CZ" sz="2600" dirty="0"/>
              <a:t>Net profit </a:t>
            </a:r>
            <a:r>
              <a:rPr lang="cs-CZ" altLang="cs-CZ" sz="2600" dirty="0" err="1"/>
              <a:t>after</a:t>
            </a:r>
            <a:r>
              <a:rPr lang="cs-CZ" altLang="cs-CZ" sz="2600" dirty="0"/>
              <a:t> </a:t>
            </a:r>
            <a:r>
              <a:rPr lang="cs-CZ" altLang="cs-CZ" sz="2600" dirty="0" err="1"/>
              <a:t>taxation</a:t>
            </a:r>
            <a:r>
              <a:rPr lang="cs-CZ" altLang="cs-CZ" sz="2600" dirty="0"/>
              <a:t> 7,9 mil. CZK</a:t>
            </a:r>
          </a:p>
          <a:p>
            <a:pPr lvl="1">
              <a:defRPr/>
            </a:pPr>
            <a:r>
              <a:rPr lang="cs-CZ" altLang="cs-CZ" sz="2600" dirty="0" err="1"/>
              <a:t>Surplus</a:t>
            </a:r>
            <a:r>
              <a:rPr lang="cs-CZ" altLang="cs-CZ" sz="2600" dirty="0"/>
              <a:t> of </a:t>
            </a:r>
            <a:r>
              <a:rPr lang="cs-CZ" altLang="cs-CZ" sz="2600" dirty="0" err="1"/>
              <a:t>institutional</a:t>
            </a:r>
            <a:r>
              <a:rPr lang="cs-CZ" altLang="cs-CZ" sz="2600" dirty="0"/>
              <a:t> </a:t>
            </a:r>
            <a:r>
              <a:rPr lang="cs-CZ" altLang="cs-CZ" sz="2600" dirty="0" err="1"/>
              <a:t>sources</a:t>
            </a:r>
            <a:r>
              <a:rPr lang="cs-CZ" altLang="cs-CZ" sz="2600" dirty="0"/>
              <a:t>  46,1 mil. </a:t>
            </a:r>
            <a:r>
              <a:rPr lang="cs-CZ" altLang="cs-CZ" sz="2600" dirty="0" smtClean="0"/>
              <a:t>CZK</a:t>
            </a:r>
          </a:p>
          <a:p>
            <a:pPr lvl="2">
              <a:defRPr/>
            </a:pPr>
            <a:endParaRPr lang="cs-CZ" altLang="cs-CZ" sz="2400" dirty="0"/>
          </a:p>
          <a:p>
            <a:pPr marL="0" indent="0">
              <a:buNone/>
              <a:defRPr/>
            </a:pPr>
            <a:r>
              <a:rPr lang="cs-CZ" altLang="cs-CZ" dirty="0">
                <a:solidFill>
                  <a:srgbClr val="21A9C0"/>
                </a:solidFill>
              </a:rPr>
              <a:t>Budget </a:t>
            </a:r>
            <a:r>
              <a:rPr lang="cs-CZ" altLang="cs-CZ" dirty="0" err="1">
                <a:solidFill>
                  <a:srgbClr val="21A9C0"/>
                </a:solidFill>
              </a:rPr>
              <a:t>Plan</a:t>
            </a:r>
            <a:r>
              <a:rPr lang="cs-CZ" altLang="cs-CZ" dirty="0">
                <a:solidFill>
                  <a:srgbClr val="21A9C0"/>
                </a:solidFill>
              </a:rPr>
              <a:t> </a:t>
            </a:r>
            <a:r>
              <a:rPr lang="cs-CZ" altLang="cs-CZ" dirty="0" smtClean="0">
                <a:solidFill>
                  <a:srgbClr val="21A9C0"/>
                </a:solidFill>
              </a:rPr>
              <a:t>2019</a:t>
            </a:r>
            <a:endParaRPr lang="cs-CZ" altLang="cs-CZ" dirty="0">
              <a:solidFill>
                <a:srgbClr val="21A9C0"/>
              </a:solidFill>
            </a:endParaRPr>
          </a:p>
          <a:p>
            <a:pPr lvl="1">
              <a:defRPr/>
            </a:pPr>
            <a:r>
              <a:rPr lang="cs-CZ" altLang="cs-CZ" sz="2600" dirty="0" err="1"/>
              <a:t>Growth</a:t>
            </a:r>
            <a:r>
              <a:rPr lang="cs-CZ" altLang="cs-CZ" sz="2600" dirty="0"/>
              <a:t> of </a:t>
            </a:r>
            <a:r>
              <a:rPr lang="cs-CZ" altLang="cs-CZ" sz="2600" dirty="0" err="1"/>
              <a:t>institutional</a:t>
            </a:r>
            <a:r>
              <a:rPr lang="cs-CZ" altLang="cs-CZ" sz="2600" dirty="0"/>
              <a:t> </a:t>
            </a:r>
            <a:r>
              <a:rPr lang="cs-CZ" altLang="cs-CZ" sz="2600" dirty="0" err="1"/>
              <a:t>sources</a:t>
            </a:r>
            <a:r>
              <a:rPr lang="cs-CZ" altLang="cs-CZ" sz="2600" dirty="0"/>
              <a:t> by 2,3 %</a:t>
            </a:r>
          </a:p>
          <a:p>
            <a:pPr lvl="1">
              <a:defRPr/>
            </a:pPr>
            <a:r>
              <a:rPr lang="cs-CZ" altLang="cs-CZ" sz="2600" dirty="0" err="1"/>
              <a:t>Decrease</a:t>
            </a:r>
            <a:r>
              <a:rPr lang="cs-CZ" altLang="cs-CZ" sz="2600" dirty="0"/>
              <a:t> of </a:t>
            </a:r>
            <a:r>
              <a:rPr lang="cs-CZ" altLang="cs-CZ" sz="2600" dirty="0" err="1"/>
              <a:t>total</a:t>
            </a:r>
            <a:r>
              <a:rPr lang="cs-CZ" altLang="cs-CZ" sz="2600" dirty="0"/>
              <a:t> </a:t>
            </a:r>
            <a:r>
              <a:rPr lang="cs-CZ" altLang="cs-CZ" sz="2600" dirty="0" err="1"/>
              <a:t>planned</a:t>
            </a:r>
            <a:r>
              <a:rPr lang="cs-CZ" altLang="cs-CZ" sz="2600" dirty="0"/>
              <a:t> </a:t>
            </a:r>
            <a:r>
              <a:rPr lang="cs-CZ" altLang="cs-CZ" sz="2600" dirty="0" err="1"/>
              <a:t>expenditure</a:t>
            </a:r>
            <a:r>
              <a:rPr lang="cs-CZ" altLang="cs-CZ" sz="2600" dirty="0"/>
              <a:t> in </a:t>
            </a:r>
            <a:r>
              <a:rPr lang="cs-CZ" altLang="cs-CZ" sz="2600" dirty="0" err="1"/>
              <a:t>comparison</a:t>
            </a:r>
            <a:r>
              <a:rPr lang="cs-CZ" altLang="cs-CZ" sz="2600" dirty="0"/>
              <a:t> to 2018 </a:t>
            </a:r>
            <a:r>
              <a:rPr lang="cs-CZ" altLang="cs-CZ" sz="2600" dirty="0" err="1"/>
              <a:t>spending</a:t>
            </a:r>
            <a:r>
              <a:rPr lang="cs-CZ" altLang="cs-CZ" sz="2600" dirty="0"/>
              <a:t> </a:t>
            </a:r>
            <a:r>
              <a:rPr lang="cs-CZ" altLang="cs-CZ" sz="2600" dirty="0" smtClean="0"/>
              <a:t>(</a:t>
            </a:r>
            <a:r>
              <a:rPr lang="cs-CZ" altLang="cs-CZ" sz="2600" dirty="0" err="1" smtClean="0"/>
              <a:t>lower</a:t>
            </a:r>
            <a:r>
              <a:rPr lang="cs-CZ" altLang="cs-CZ" sz="2600" dirty="0" smtClean="0"/>
              <a:t> </a:t>
            </a:r>
            <a:r>
              <a:rPr lang="cs-CZ" altLang="cs-CZ" sz="2600" dirty="0" err="1"/>
              <a:t>investment</a:t>
            </a:r>
            <a:r>
              <a:rPr lang="cs-CZ" altLang="cs-CZ" sz="2600" dirty="0"/>
              <a:t> and </a:t>
            </a:r>
            <a:r>
              <a:rPr lang="cs-CZ" altLang="cs-CZ" sz="2600" dirty="0" err="1"/>
              <a:t>international</a:t>
            </a:r>
            <a:r>
              <a:rPr lang="cs-CZ" altLang="cs-CZ" sz="2600" dirty="0"/>
              <a:t> </a:t>
            </a:r>
            <a:r>
              <a:rPr lang="cs-CZ" altLang="cs-CZ" sz="2600" dirty="0" err="1"/>
              <a:t>grants</a:t>
            </a:r>
            <a:r>
              <a:rPr lang="cs-CZ" altLang="cs-CZ" sz="2600" dirty="0"/>
              <a:t>)</a:t>
            </a:r>
          </a:p>
          <a:p>
            <a:pPr lvl="1">
              <a:defRPr/>
            </a:pPr>
            <a:r>
              <a:rPr lang="cs-CZ" altLang="cs-CZ" sz="2600" dirty="0" err="1" smtClean="0"/>
              <a:t>Stable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budgets</a:t>
            </a:r>
            <a:r>
              <a:rPr lang="cs-CZ" altLang="cs-CZ" sz="2600" dirty="0" smtClean="0"/>
              <a:t> </a:t>
            </a:r>
            <a:r>
              <a:rPr lang="cs-CZ" altLang="cs-CZ" sz="2600" dirty="0"/>
              <a:t>of </a:t>
            </a:r>
            <a:r>
              <a:rPr lang="cs-CZ" altLang="cs-CZ" sz="2600" dirty="0" err="1"/>
              <a:t>research</a:t>
            </a:r>
            <a:r>
              <a:rPr lang="cs-CZ" altLang="cs-CZ" sz="2600" dirty="0"/>
              <a:t> </a:t>
            </a:r>
            <a:r>
              <a:rPr lang="cs-CZ" altLang="cs-CZ" sz="2600" dirty="0" err="1"/>
              <a:t>groups</a:t>
            </a:r>
            <a:endParaRPr lang="cs-CZ" altLang="cs-CZ" sz="2600" dirty="0"/>
          </a:p>
          <a:p>
            <a:pPr lvl="1">
              <a:defRPr/>
            </a:pPr>
            <a:r>
              <a:rPr lang="cs-CZ" altLang="cs-CZ" sz="2600" dirty="0" err="1"/>
              <a:t>Lower</a:t>
            </a:r>
            <a:r>
              <a:rPr lang="cs-CZ" altLang="cs-CZ" sz="2600" dirty="0"/>
              <a:t> </a:t>
            </a:r>
            <a:r>
              <a:rPr lang="cs-CZ" altLang="cs-CZ" sz="2600" dirty="0" err="1"/>
              <a:t>allocation</a:t>
            </a:r>
            <a:r>
              <a:rPr lang="cs-CZ" altLang="cs-CZ" sz="2600" dirty="0"/>
              <a:t> of NPU-II </a:t>
            </a:r>
            <a:r>
              <a:rPr lang="cs-CZ" altLang="cs-CZ" sz="2600" dirty="0" err="1"/>
              <a:t>project</a:t>
            </a:r>
            <a:r>
              <a:rPr lang="cs-CZ" altLang="cs-CZ" sz="2600" dirty="0"/>
              <a:t> by 7,7 % </a:t>
            </a:r>
            <a:r>
              <a:rPr lang="cs-CZ" altLang="cs-CZ" sz="2600" dirty="0" err="1"/>
              <a:t>due</a:t>
            </a:r>
            <a:r>
              <a:rPr lang="cs-CZ" altLang="cs-CZ" sz="2600" dirty="0"/>
              <a:t> to </a:t>
            </a:r>
            <a:r>
              <a:rPr lang="cs-CZ" altLang="cs-CZ" sz="2600" dirty="0" err="1"/>
              <a:t>decrease</a:t>
            </a:r>
            <a:r>
              <a:rPr lang="cs-CZ" altLang="cs-CZ" sz="2600" dirty="0"/>
              <a:t> of </a:t>
            </a:r>
            <a:r>
              <a:rPr lang="cs-CZ" altLang="cs-CZ" sz="2600" dirty="0" err="1"/>
              <a:t>external</a:t>
            </a:r>
            <a:r>
              <a:rPr lang="cs-CZ" altLang="cs-CZ" sz="2600" dirty="0"/>
              <a:t> </a:t>
            </a:r>
            <a:r>
              <a:rPr lang="cs-CZ" altLang="cs-CZ" sz="2600" dirty="0" err="1"/>
              <a:t>sources</a:t>
            </a:r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24817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97100" y="222251"/>
            <a:ext cx="7335838" cy="792163"/>
          </a:xfrm>
        </p:spPr>
        <p:txBody>
          <a:bodyPr/>
          <a:lstStyle/>
          <a:p>
            <a:r>
              <a:rPr lang="en-US" altLang="en-US" sz="2000" b="1" dirty="0"/>
              <a:t>Adjusted Profit and Loss Account</a:t>
            </a:r>
            <a:br>
              <a:rPr lang="en-US" altLang="en-US" sz="2000" b="1" dirty="0"/>
            </a:br>
            <a:r>
              <a:rPr lang="en-US" altLang="en-US" sz="2000" b="1" dirty="0"/>
              <a:t>1.1.2018- 31.12.2018</a:t>
            </a:r>
            <a:endParaRPr lang="en-GB" altLang="en-US" sz="2000" b="1" dirty="0"/>
          </a:p>
        </p:txBody>
      </p:sp>
      <p:sp>
        <p:nvSpPr>
          <p:cNvPr id="54275" name="Zástupný symbol pro číslo snímku 2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427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881064"/>
            <a:ext cx="75819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1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827214" y="461963"/>
            <a:ext cx="7335837" cy="792162"/>
          </a:xfrm>
        </p:spPr>
        <p:txBody>
          <a:bodyPr/>
          <a:lstStyle/>
          <a:p>
            <a:r>
              <a:rPr lang="en-US" altLang="en-US" sz="2000" b="1"/>
              <a:t>Balance of Funds</a:t>
            </a:r>
            <a:br>
              <a:rPr lang="en-US" altLang="en-US" sz="2000" b="1"/>
            </a:br>
            <a:r>
              <a:rPr lang="en-US" altLang="en-US" sz="2000" b="1"/>
              <a:t>1.1.2018- 31.12.2018</a:t>
            </a:r>
            <a:endParaRPr lang="en-GB" altLang="en-US" sz="2000" b="1"/>
          </a:p>
        </p:txBody>
      </p:sp>
      <p:sp>
        <p:nvSpPr>
          <p:cNvPr id="55299" name="Zástupný symbol pro číslo snímku 2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530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730375"/>
            <a:ext cx="894556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58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1752600" y="393606"/>
            <a:ext cx="8274050" cy="476250"/>
          </a:xfrm>
        </p:spPr>
        <p:txBody>
          <a:bodyPr>
            <a:normAutofit fontScale="90000"/>
          </a:bodyPr>
          <a:lstStyle/>
          <a:p>
            <a:r>
              <a:rPr lang="cs-CZ" altLang="en-US" sz="2400" b="1" dirty="0" smtClean="0"/>
              <a:t/>
            </a:r>
            <a:br>
              <a:rPr lang="cs-CZ" altLang="en-US" sz="2400" b="1" dirty="0" smtClean="0"/>
            </a:br>
            <a:r>
              <a:rPr lang="cs-CZ" altLang="en-US" sz="2400" b="1" dirty="0" smtClean="0"/>
              <a:t>Budget </a:t>
            </a:r>
            <a:r>
              <a:rPr lang="cs-CZ" altLang="en-US" sz="2400" b="1" dirty="0" err="1"/>
              <a:t>Spending</a:t>
            </a:r>
            <a:r>
              <a:rPr lang="cs-CZ" altLang="en-US" sz="2400" b="1" dirty="0"/>
              <a:t> </a:t>
            </a:r>
            <a:r>
              <a:rPr lang="cs-CZ" altLang="en-US" sz="2400" b="1" dirty="0" smtClean="0"/>
              <a:t>2018 + </a:t>
            </a:r>
            <a:r>
              <a:rPr lang="cs-CZ" altLang="en-US" sz="2400" b="1" dirty="0"/>
              <a:t>Budget </a:t>
            </a:r>
            <a:r>
              <a:rPr lang="cs-CZ" altLang="en-US" sz="2400" b="1" dirty="0" err="1"/>
              <a:t>Plan</a:t>
            </a:r>
            <a:r>
              <a:rPr lang="cs-CZ" altLang="en-US" sz="2400" b="1" dirty="0"/>
              <a:t> </a:t>
            </a:r>
            <a:r>
              <a:rPr lang="cs-CZ" altLang="en-US" sz="2400" b="1" dirty="0" smtClean="0"/>
              <a:t>2019 </a:t>
            </a:r>
            <a:r>
              <a:rPr lang="cs-CZ" altLang="en-US" sz="2400" b="1" dirty="0"/>
              <a:t/>
            </a:r>
            <a:br>
              <a:rPr lang="cs-CZ" altLang="en-US" sz="2400" b="1" dirty="0"/>
            </a:br>
            <a:endParaRPr lang="en-GB" altLang="en-US" sz="2400" b="1" dirty="0"/>
          </a:p>
        </p:txBody>
      </p:sp>
      <p:pic>
        <p:nvPicPr>
          <p:cNvPr id="56323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704721"/>
            <a:ext cx="8585200" cy="4611688"/>
          </a:xfrm>
        </p:spPr>
      </p:pic>
      <p:sp>
        <p:nvSpPr>
          <p:cNvPr id="9" name="TextovéPole 8"/>
          <p:cNvSpPr txBox="1"/>
          <p:nvPr/>
        </p:nvSpPr>
        <p:spPr>
          <a:xfrm>
            <a:off x="1665288" y="1014794"/>
            <a:ext cx="5802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7AC143"/>
                </a:solidFill>
                <a:latin typeface="+mj-lt"/>
                <a:ea typeface="+mj-ea"/>
                <a:cs typeface="+mj-cs"/>
              </a:rPr>
              <a:t>Structure</a:t>
            </a:r>
            <a:r>
              <a:rPr lang="cs-CZ" sz="2000" b="1" dirty="0">
                <a:solidFill>
                  <a:srgbClr val="7AC143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000" b="1" dirty="0" err="1">
                <a:solidFill>
                  <a:srgbClr val="7AC143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sz="2000" b="1" dirty="0">
                <a:solidFill>
                  <a:srgbClr val="7AC143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000" b="1" dirty="0" err="1">
                <a:solidFill>
                  <a:srgbClr val="7AC143"/>
                </a:solidFill>
                <a:latin typeface="+mj-lt"/>
                <a:ea typeface="+mj-ea"/>
                <a:cs typeface="+mj-cs"/>
              </a:rPr>
              <a:t>Revenue</a:t>
            </a:r>
            <a:endParaRPr lang="cs-CZ" sz="2000" b="1" dirty="0">
              <a:solidFill>
                <a:srgbClr val="7AC143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6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4" y="265190"/>
            <a:ext cx="10287000" cy="59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5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>
          <a:xfrm>
            <a:off x="1752600" y="457074"/>
            <a:ext cx="8274050" cy="476250"/>
          </a:xfrm>
        </p:spPr>
        <p:txBody>
          <a:bodyPr>
            <a:normAutofit fontScale="90000"/>
          </a:bodyPr>
          <a:lstStyle/>
          <a:p>
            <a:r>
              <a:rPr lang="cs-CZ" altLang="en-US" sz="2400" b="1" dirty="0" smtClean="0"/>
              <a:t/>
            </a:r>
            <a:br>
              <a:rPr lang="cs-CZ" altLang="en-US" sz="2400" b="1" dirty="0" smtClean="0"/>
            </a:br>
            <a:r>
              <a:rPr lang="cs-CZ" altLang="en-US" sz="2400" b="1" dirty="0"/>
              <a:t/>
            </a:r>
            <a:br>
              <a:rPr lang="cs-CZ" altLang="en-US" sz="2400" b="1" dirty="0"/>
            </a:br>
            <a:r>
              <a:rPr lang="cs-CZ" altLang="en-US" sz="2400" b="1" dirty="0" smtClean="0"/>
              <a:t>Budget </a:t>
            </a:r>
            <a:r>
              <a:rPr lang="cs-CZ" altLang="en-US" sz="2400" b="1" dirty="0" err="1"/>
              <a:t>Spending</a:t>
            </a:r>
            <a:r>
              <a:rPr lang="cs-CZ" altLang="en-US" sz="2400" b="1" dirty="0"/>
              <a:t> </a:t>
            </a:r>
            <a:r>
              <a:rPr lang="cs-CZ" altLang="en-US" sz="2400" b="1" dirty="0" smtClean="0"/>
              <a:t>2018 + </a:t>
            </a:r>
            <a:r>
              <a:rPr lang="cs-CZ" altLang="en-US" sz="2400" b="1" dirty="0"/>
              <a:t>Budget </a:t>
            </a:r>
            <a:r>
              <a:rPr lang="cs-CZ" altLang="en-US" sz="2400" b="1" dirty="0" err="1"/>
              <a:t>Plan</a:t>
            </a:r>
            <a:r>
              <a:rPr lang="cs-CZ" altLang="en-US" sz="2400" b="1" dirty="0"/>
              <a:t> 2019</a:t>
            </a:r>
            <a:br>
              <a:rPr lang="cs-CZ" altLang="en-US" sz="2400" b="1" dirty="0"/>
            </a:br>
            <a:r>
              <a:rPr lang="cs-CZ" altLang="en-US" sz="2400" b="1" dirty="0"/>
              <a:t>  </a:t>
            </a:r>
            <a:br>
              <a:rPr lang="cs-CZ" altLang="en-US" sz="2400" b="1" dirty="0"/>
            </a:br>
            <a:endParaRPr lang="en-GB" altLang="en-US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52600" y="1069658"/>
            <a:ext cx="5802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7AC143"/>
                </a:solidFill>
                <a:latin typeface="+mj-lt"/>
                <a:ea typeface="+mj-ea"/>
                <a:cs typeface="+mj-cs"/>
              </a:rPr>
              <a:t>Structure</a:t>
            </a:r>
            <a:r>
              <a:rPr lang="cs-CZ" sz="2000" b="1" dirty="0">
                <a:solidFill>
                  <a:srgbClr val="7AC143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000" b="1" dirty="0" err="1">
                <a:solidFill>
                  <a:srgbClr val="7AC143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sz="2000" b="1" dirty="0">
                <a:solidFill>
                  <a:srgbClr val="7AC143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000" b="1" dirty="0" err="1">
                <a:solidFill>
                  <a:srgbClr val="7AC143"/>
                </a:solidFill>
                <a:latin typeface="+mj-lt"/>
                <a:ea typeface="+mj-ea"/>
                <a:cs typeface="+mj-cs"/>
              </a:rPr>
              <a:t>Expenditure</a:t>
            </a:r>
            <a:endParaRPr lang="cs-CZ" sz="2000" b="1" dirty="0">
              <a:solidFill>
                <a:srgbClr val="7AC14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8372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06042"/>
            <a:ext cx="8153400" cy="4800600"/>
          </a:xfrm>
        </p:spPr>
      </p:pic>
    </p:spTree>
    <p:extLst>
      <p:ext uri="{BB962C8B-B14F-4D97-AF65-F5344CB8AC3E}">
        <p14:creationId xmlns:p14="http://schemas.microsoft.com/office/powerpoint/2010/main" val="394593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3481388" y="2846389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kern="0" dirty="0">
                <a:solidFill>
                  <a:srgbClr val="FFFFFF">
                    <a:lumMod val="50000"/>
                  </a:srgbClr>
                </a:solidFill>
              </a:rPr>
              <a:t> Research Report </a:t>
            </a:r>
            <a:r>
              <a:rPr lang="cs-CZ" kern="0" dirty="0" smtClean="0">
                <a:solidFill>
                  <a:srgbClr val="FFFFFF">
                    <a:lumMod val="50000"/>
                  </a:srgbClr>
                </a:solidFill>
              </a:rPr>
              <a:t>2018</a:t>
            </a:r>
            <a:endParaRPr lang="en-CA" kern="0" dirty="0">
              <a:solidFill>
                <a:srgbClr val="FF0000"/>
              </a:solidFill>
            </a:endParaRPr>
          </a:p>
        </p:txBody>
      </p:sp>
      <p:sp>
        <p:nvSpPr>
          <p:cNvPr id="59395" name="Obdĺžnik 3"/>
          <p:cNvSpPr>
            <a:spLocks noChangeArrowheads="1"/>
          </p:cNvSpPr>
          <p:nvPr/>
        </p:nvSpPr>
        <p:spPr bwMode="auto">
          <a:xfrm>
            <a:off x="3109913" y="2600326"/>
            <a:ext cx="138112" cy="938213"/>
          </a:xfrm>
          <a:prstGeom prst="rect">
            <a:avLst/>
          </a:prstGeom>
          <a:solidFill>
            <a:srgbClr val="21A9C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90" y="292608"/>
            <a:ext cx="8915026" cy="608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976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140187"/>
            <a:ext cx="9656064" cy="624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550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5E97B1-54ED-422E-B0F0-25B0ED160D61}" type="slidenum">
              <a:rPr lang="cs-CZ" altLang="cs-CZ" smtClean="0">
                <a:solidFill>
                  <a:srgbClr val="FFFFFF"/>
                </a:solidFill>
              </a:rPr>
              <a:pPr/>
              <a:t>22</a:t>
            </a:fld>
            <a:endParaRPr lang="cs-CZ" altLang="cs-CZ" smtClean="0">
              <a:solidFill>
                <a:srgbClr val="E1F0D2"/>
              </a:solidFill>
            </a:endParaRPr>
          </a:p>
        </p:txBody>
      </p:sp>
      <p:pic>
        <p:nvPicPr>
          <p:cNvPr id="6144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30" y="269870"/>
            <a:ext cx="10299381" cy="609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64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28" y="128460"/>
            <a:ext cx="8869680" cy="62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480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88" y="124746"/>
            <a:ext cx="9345607" cy="625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19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Financial</a:t>
            </a:r>
            <a:r>
              <a:rPr lang="cs-CZ" altLang="cs-CZ" dirty="0"/>
              <a:t> </a:t>
            </a:r>
            <a:r>
              <a:rPr lang="cs-CZ" altLang="cs-CZ" dirty="0" smtClean="0"/>
              <a:t>Outlook </a:t>
            </a:r>
            <a:r>
              <a:rPr lang="cs-CZ" altLang="cs-CZ" dirty="0" err="1" smtClean="0"/>
              <a:t>After</a:t>
            </a:r>
            <a:r>
              <a:rPr lang="cs-CZ" altLang="cs-CZ" dirty="0" smtClean="0"/>
              <a:t> </a:t>
            </a:r>
            <a:r>
              <a:rPr lang="cs-CZ" altLang="cs-CZ" dirty="0"/>
              <a:t>2020</a:t>
            </a:r>
            <a:endParaRPr lang="cs-CZ"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6725" y="1332139"/>
            <a:ext cx="11258550" cy="569595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End of </a:t>
            </a:r>
            <a:r>
              <a:rPr lang="cs-CZ" altLang="cs-CZ" dirty="0" err="1"/>
              <a:t>sustainability</a:t>
            </a:r>
            <a:r>
              <a:rPr lang="cs-CZ" altLang="cs-CZ" dirty="0"/>
              <a:t> period in 2020.</a:t>
            </a:r>
          </a:p>
          <a:p>
            <a:pPr>
              <a:defRPr/>
            </a:pPr>
            <a:r>
              <a:rPr lang="cs-CZ" altLang="cs-CZ" dirty="0"/>
              <a:t>Discontinuity of funding on national level after 2020 – </a:t>
            </a:r>
            <a:r>
              <a:rPr lang="cs-CZ" altLang="cs-CZ" dirty="0" smtClean="0"/>
              <a:t>risk that institutional </a:t>
            </a:r>
            <a:r>
              <a:rPr lang="cs-CZ" altLang="cs-CZ" dirty="0" smtClean="0"/>
              <a:t>fundin</a:t>
            </a:r>
            <a:r>
              <a:rPr lang="en-US" altLang="cs-CZ" dirty="0" smtClean="0"/>
              <a:t>g</a:t>
            </a:r>
            <a:r>
              <a:rPr lang="cs-CZ" altLang="cs-CZ" dirty="0" smtClean="0"/>
              <a:t> </a:t>
            </a:r>
            <a:r>
              <a:rPr lang="cs-CZ" altLang="cs-CZ" dirty="0" smtClean="0"/>
              <a:t>will not match outage of NPU project.</a:t>
            </a:r>
            <a:endParaRPr lang="cs-CZ" altLang="cs-CZ" dirty="0"/>
          </a:p>
          <a:p>
            <a:pPr lvl="1">
              <a:defRPr/>
            </a:pPr>
            <a:r>
              <a:rPr lang="cs-CZ" altLang="cs-CZ" dirty="0" err="1"/>
              <a:t>Uncertain</a:t>
            </a:r>
            <a:r>
              <a:rPr lang="cs-CZ" altLang="cs-CZ" dirty="0"/>
              <a:t> </a:t>
            </a:r>
            <a:r>
              <a:rPr lang="cs-CZ" altLang="cs-CZ" dirty="0" err="1"/>
              <a:t>future</a:t>
            </a:r>
            <a:r>
              <a:rPr lang="cs-CZ" altLang="cs-CZ" dirty="0"/>
              <a:t> </a:t>
            </a:r>
            <a:r>
              <a:rPr lang="cs-CZ" altLang="cs-CZ" dirty="0" err="1"/>
              <a:t>mechanism</a:t>
            </a:r>
            <a:r>
              <a:rPr lang="cs-CZ" altLang="cs-CZ" dirty="0"/>
              <a:t> of </a:t>
            </a:r>
            <a:r>
              <a:rPr lang="cs-CZ" altLang="cs-CZ" dirty="0" err="1"/>
              <a:t>distribution</a:t>
            </a:r>
            <a:r>
              <a:rPr lang="cs-CZ" altLang="cs-CZ" dirty="0"/>
              <a:t> of </a:t>
            </a:r>
            <a:r>
              <a:rPr lang="cs-CZ" altLang="cs-CZ" dirty="0" err="1"/>
              <a:t>institutional</a:t>
            </a:r>
            <a:r>
              <a:rPr lang="cs-CZ" altLang="cs-CZ" dirty="0"/>
              <a:t> </a:t>
            </a:r>
            <a:r>
              <a:rPr lang="cs-CZ" altLang="cs-CZ" dirty="0" err="1"/>
              <a:t>funds</a:t>
            </a:r>
            <a:r>
              <a:rPr lang="cs-CZ" altLang="cs-CZ" dirty="0"/>
              <a:t> </a:t>
            </a:r>
            <a:r>
              <a:rPr lang="cs-CZ" altLang="cs-CZ" dirty="0" err="1"/>
              <a:t>at</a:t>
            </a:r>
            <a:r>
              <a:rPr lang="cs-CZ" altLang="cs-CZ" dirty="0"/>
              <a:t> MU.</a:t>
            </a:r>
          </a:p>
          <a:p>
            <a:pPr lvl="1">
              <a:defRPr/>
            </a:pPr>
            <a:r>
              <a:rPr lang="cs-CZ" altLang="cs-CZ" dirty="0"/>
              <a:t>End of </a:t>
            </a:r>
            <a:r>
              <a:rPr lang="cs-CZ" altLang="cs-CZ" dirty="0" err="1"/>
              <a:t>funding</a:t>
            </a:r>
            <a:r>
              <a:rPr lang="cs-CZ" altLang="cs-CZ" dirty="0"/>
              <a:t> via NPU </a:t>
            </a:r>
            <a:r>
              <a:rPr lang="cs-CZ" altLang="cs-CZ" dirty="0" err="1"/>
              <a:t>project</a:t>
            </a:r>
            <a:r>
              <a:rPr lang="cs-CZ" altLang="cs-CZ" dirty="0"/>
              <a:t> in 2020. </a:t>
            </a:r>
            <a:r>
              <a:rPr lang="cs-CZ" altLang="cs-CZ" dirty="0" err="1"/>
              <a:t>Outage</a:t>
            </a:r>
            <a:r>
              <a:rPr lang="cs-CZ" altLang="cs-CZ" dirty="0"/>
              <a:t> of </a:t>
            </a:r>
            <a:r>
              <a:rPr lang="cs-CZ" altLang="cs-CZ" dirty="0" err="1"/>
              <a:t>approx</a:t>
            </a:r>
            <a:r>
              <a:rPr lang="cs-CZ" altLang="cs-CZ" dirty="0"/>
              <a:t>. 100 mil. CZK in 2021.</a:t>
            </a:r>
          </a:p>
          <a:p>
            <a:pPr lvl="1">
              <a:defRPr/>
            </a:pPr>
            <a:r>
              <a:rPr lang="cs-CZ" altLang="cs-CZ" dirty="0" err="1" smtClean="0"/>
              <a:t>Institutional</a:t>
            </a:r>
            <a:r>
              <a:rPr lang="cs-CZ" altLang="cs-CZ" dirty="0" smtClean="0"/>
              <a:t> </a:t>
            </a:r>
            <a:r>
              <a:rPr lang="cs-CZ" altLang="cs-CZ" dirty="0" err="1"/>
              <a:t>fundind</a:t>
            </a:r>
            <a:r>
              <a:rPr lang="cs-CZ" altLang="cs-CZ" dirty="0"/>
              <a:t> </a:t>
            </a:r>
            <a:r>
              <a:rPr lang="cs-CZ" altLang="cs-CZ" dirty="0" err="1"/>
              <a:t>probably</a:t>
            </a:r>
            <a:r>
              <a:rPr lang="cs-CZ" altLang="cs-CZ" dirty="0"/>
              <a:t> </a:t>
            </a:r>
            <a:r>
              <a:rPr lang="cs-CZ" altLang="cs-CZ" dirty="0" err="1"/>
              <a:t>will</a:t>
            </a:r>
            <a:r>
              <a:rPr lang="cs-CZ" altLang="cs-CZ" dirty="0"/>
              <a:t> not </a:t>
            </a:r>
            <a:r>
              <a:rPr lang="cs-CZ" altLang="cs-CZ" dirty="0" err="1"/>
              <a:t>be</a:t>
            </a:r>
            <a:r>
              <a:rPr lang="cs-CZ" altLang="cs-CZ" dirty="0"/>
              <a:t> </a:t>
            </a:r>
            <a:r>
              <a:rPr lang="cs-CZ" altLang="cs-CZ" dirty="0" err="1"/>
              <a:t>sufficient</a:t>
            </a:r>
            <a:r>
              <a:rPr lang="cs-CZ" altLang="cs-CZ" dirty="0"/>
              <a:t> to </a:t>
            </a:r>
            <a:r>
              <a:rPr lang="cs-CZ" altLang="cs-CZ" dirty="0" err="1"/>
              <a:t>cover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deficit of NPU </a:t>
            </a:r>
            <a:r>
              <a:rPr lang="cs-CZ" altLang="cs-CZ" dirty="0" err="1"/>
              <a:t>project</a:t>
            </a:r>
            <a:r>
              <a:rPr lang="cs-CZ" altLang="cs-CZ" dirty="0"/>
              <a:t> in 2020.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total</a:t>
            </a:r>
            <a:r>
              <a:rPr lang="cs-CZ" altLang="cs-CZ" dirty="0"/>
              <a:t> budget deficit </a:t>
            </a:r>
            <a:r>
              <a:rPr lang="cs-CZ" altLang="cs-CZ" dirty="0" err="1"/>
              <a:t>may</a:t>
            </a:r>
            <a:r>
              <a:rPr lang="cs-CZ" altLang="cs-CZ" dirty="0"/>
              <a:t> </a:t>
            </a:r>
            <a:r>
              <a:rPr lang="cs-CZ" altLang="cs-CZ" dirty="0" err="1"/>
              <a:t>exceed</a:t>
            </a:r>
            <a:r>
              <a:rPr lang="cs-CZ" altLang="cs-CZ" dirty="0"/>
              <a:t> 30 mil. CZK in 2021.</a:t>
            </a:r>
          </a:p>
          <a:p>
            <a:pPr>
              <a:defRPr/>
            </a:pPr>
            <a:r>
              <a:rPr lang="cs-CZ" altLang="cs-CZ" dirty="0" err="1"/>
              <a:t>Accumulation</a:t>
            </a:r>
            <a:r>
              <a:rPr lang="cs-CZ" altLang="cs-CZ" dirty="0"/>
              <a:t> of </a:t>
            </a:r>
            <a:r>
              <a:rPr lang="cs-CZ" altLang="cs-CZ" dirty="0" err="1"/>
              <a:t>financial</a:t>
            </a:r>
            <a:r>
              <a:rPr lang="cs-CZ" altLang="cs-CZ" dirty="0"/>
              <a:t> </a:t>
            </a:r>
            <a:r>
              <a:rPr lang="cs-CZ" altLang="cs-CZ" dirty="0" err="1"/>
              <a:t>reserve</a:t>
            </a:r>
            <a:r>
              <a:rPr lang="cs-CZ" altLang="cs-CZ" dirty="0"/>
              <a:t> </a:t>
            </a:r>
            <a:r>
              <a:rPr lang="cs-CZ" altLang="cs-CZ" dirty="0" err="1"/>
              <a:t>exceeding</a:t>
            </a:r>
            <a:r>
              <a:rPr lang="cs-CZ" altLang="cs-CZ" dirty="0"/>
              <a:t> 100 mil. CZK to </a:t>
            </a:r>
            <a:r>
              <a:rPr lang="cs-CZ" altLang="cs-CZ" dirty="0" err="1"/>
              <a:t>overlap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transitional</a:t>
            </a:r>
            <a:r>
              <a:rPr lang="cs-CZ" altLang="cs-CZ" dirty="0"/>
              <a:t> period </a:t>
            </a:r>
            <a:r>
              <a:rPr lang="cs-CZ" altLang="cs-CZ" dirty="0" smtClean="0"/>
              <a:t>post 2020.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Structural</a:t>
            </a:r>
            <a:r>
              <a:rPr lang="cs-CZ" altLang="cs-CZ" dirty="0"/>
              <a:t> </a:t>
            </a:r>
            <a:r>
              <a:rPr lang="cs-CZ" altLang="cs-CZ" dirty="0" err="1"/>
              <a:t>changes</a:t>
            </a:r>
            <a:r>
              <a:rPr lang="cs-CZ" altLang="cs-CZ" dirty="0"/>
              <a:t> of CEITEC MU </a:t>
            </a:r>
            <a:r>
              <a:rPr lang="cs-CZ" altLang="cs-CZ" dirty="0" err="1"/>
              <a:t>after</a:t>
            </a:r>
            <a:r>
              <a:rPr lang="cs-CZ" altLang="cs-CZ" dirty="0"/>
              <a:t> </a:t>
            </a:r>
            <a:r>
              <a:rPr lang="cs-CZ" altLang="cs-CZ" dirty="0" smtClean="0"/>
              <a:t>2020 </a:t>
            </a:r>
            <a:r>
              <a:rPr lang="cs-CZ" altLang="cs-CZ" dirty="0" err="1" smtClean="0"/>
              <a:t>will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necessary</a:t>
            </a:r>
            <a:r>
              <a:rPr lang="cs-CZ" altLang="cs-CZ" dirty="0" smtClean="0"/>
              <a:t>. </a:t>
            </a:r>
          </a:p>
          <a:p>
            <a:pPr lvl="1">
              <a:defRPr/>
            </a:pPr>
            <a:r>
              <a:rPr lang="cs-CZ" altLang="cs-CZ" dirty="0" err="1" smtClean="0"/>
              <a:t>Decrease</a:t>
            </a:r>
            <a:r>
              <a:rPr lang="cs-CZ" altLang="cs-CZ" dirty="0" smtClean="0"/>
              <a:t> </a:t>
            </a:r>
            <a:r>
              <a:rPr lang="cs-CZ" altLang="cs-CZ" dirty="0"/>
              <a:t>in </a:t>
            </a:r>
            <a:r>
              <a:rPr lang="cs-CZ" altLang="cs-CZ" dirty="0" err="1"/>
              <a:t>number</a:t>
            </a:r>
            <a:r>
              <a:rPr lang="cs-CZ" altLang="cs-CZ" dirty="0"/>
              <a:t> of </a:t>
            </a:r>
            <a:r>
              <a:rPr lang="cs-CZ" altLang="cs-CZ" dirty="0" err="1"/>
              <a:t>research</a:t>
            </a:r>
            <a:r>
              <a:rPr lang="cs-CZ" altLang="cs-CZ" dirty="0"/>
              <a:t> </a:t>
            </a:r>
            <a:r>
              <a:rPr lang="cs-CZ" altLang="cs-CZ" dirty="0" err="1" smtClean="0"/>
              <a:t>groups</a:t>
            </a:r>
            <a:r>
              <a:rPr lang="cs-CZ" altLang="cs-CZ" dirty="0"/>
              <a:t> </a:t>
            </a:r>
            <a:r>
              <a:rPr lang="cs-CZ" altLang="cs-CZ" dirty="0" smtClean="0"/>
              <a:t>(to </a:t>
            </a:r>
            <a:r>
              <a:rPr lang="cs-CZ" altLang="cs-CZ" dirty="0" err="1" smtClean="0"/>
              <a:t>be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planned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over</a:t>
            </a:r>
            <a:r>
              <a:rPr lang="cs-CZ" altLang="cs-CZ" dirty="0" smtClean="0"/>
              <a:t> 2019)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213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35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Nature</a:t>
            </a:r>
            <a:r>
              <a:rPr lang="cs-CZ" altLang="cs-CZ" dirty="0" smtClean="0"/>
              <a:t> Index (NI)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1376F328-0918-45BE-89F1-801D860B3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0145"/>
              </p:ext>
            </p:extLst>
          </p:nvPr>
        </p:nvGraphicFramePr>
        <p:xfrm>
          <a:off x="1110343" y="1190626"/>
          <a:ext cx="10233933" cy="4479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3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9960">
                <a:tc gridSpan="2">
                  <a:txBody>
                    <a:bodyPr/>
                    <a:lstStyle/>
                    <a:p>
                      <a:pPr marL="358775" indent="0" algn="l" fontAlgn="ctr"/>
                      <a:r>
                        <a:rPr lang="cs-CZ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Institution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ctr">
                    <a:solidFill>
                      <a:srgbClr val="21A9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r>
                        <a:rPr lang="en-US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results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r>
                        <a:rPr lang="cs-CZ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ctr">
                    <a:solidFill>
                      <a:srgbClr val="21A9C0"/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Proportion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of </a:t>
                      </a:r>
                      <a:r>
                        <a:rPr lang="cs-CZ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r>
                        <a:rPr lang="en-US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ocal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s-CZ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n-US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uthors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s-CZ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n-US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ccording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 the 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ctr">
                    <a:solidFill>
                      <a:srgbClr val="21A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Academy of Science of the Czech Republic</a:t>
                      </a: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85.56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9525" marR="9525" marT="95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Charles University</a:t>
                      </a:r>
                    </a:p>
                  </a:txBody>
                  <a:tcPr marL="9525" marR="9525" marT="9529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9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30.22</a:t>
                      </a:r>
                    </a:p>
                  </a:txBody>
                  <a:tcPr marL="9525" marR="9525" marT="95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Masaryk University</a:t>
                      </a: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22.18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9525" marR="9525" marT="95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Palacký University</a:t>
                      </a:r>
                    </a:p>
                  </a:txBody>
                  <a:tcPr marL="9525" marR="9525" marT="9529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9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16.05</a:t>
                      </a:r>
                    </a:p>
                  </a:txBody>
                  <a:tcPr marL="9525" marR="9525" marT="95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41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CEITEC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9.37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9525" marR="9525" marT="95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Chemistry and Technology, Prague</a:t>
                      </a:r>
                    </a:p>
                  </a:txBody>
                  <a:tcPr marL="9525" marR="9525" marT="9529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9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8.71</a:t>
                      </a:r>
                    </a:p>
                  </a:txBody>
                  <a:tcPr marL="9525" marR="9525" marT="95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27560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Bohemia</a:t>
                      </a: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6.36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9525" marR="9525" marT="95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Silesian University in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Opava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9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6.23</a:t>
                      </a:r>
                    </a:p>
                  </a:txBody>
                  <a:tcPr marL="9525" marR="9525" marT="95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Czech University of Life Sciences Prague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3.26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9525" marR="9525" marT="95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IOCEV</a:t>
                      </a:r>
                    </a:p>
                  </a:txBody>
                  <a:tcPr marL="9525" marR="9525" marT="9529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9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2.90</a:t>
                      </a:r>
                    </a:p>
                  </a:txBody>
                  <a:tcPr marL="9525" marR="9525" marT="95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D52B360-F4B7-459C-A3D3-3B45F1D98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1981"/>
              </p:ext>
            </p:extLst>
          </p:nvPr>
        </p:nvGraphicFramePr>
        <p:xfrm>
          <a:off x="1110342" y="5846134"/>
          <a:ext cx="10233934" cy="649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5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8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4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effectLst/>
                        </a:rPr>
                        <a:t>IST </a:t>
                      </a:r>
                      <a:r>
                        <a:rPr lang="cs-CZ" sz="1800" b="0" u="none" strike="noStrike" dirty="0" err="1">
                          <a:effectLst/>
                        </a:rPr>
                        <a:t>Austria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493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4" marR="9524" marT="9493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21.62</a:t>
                      </a:r>
                    </a:p>
                  </a:txBody>
                  <a:tcPr marL="9524" marR="9524" marT="949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49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effectLst/>
                        </a:rPr>
                        <a:t>CEITEC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493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4" marR="9524" marT="9493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9.37</a:t>
                      </a:r>
                    </a:p>
                  </a:txBody>
                  <a:tcPr marL="9524" marR="9524" marT="949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7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D15B002-5FBF-4571-84AA-0AEE3E88EAC1}"/>
              </a:ext>
            </a:extLst>
          </p:cNvPr>
          <p:cNvSpPr/>
          <p:nvPr/>
        </p:nvSpPr>
        <p:spPr bwMode="auto">
          <a:xfrm>
            <a:off x="1976439" y="4651375"/>
            <a:ext cx="8251825" cy="17970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pic>
        <p:nvPicPr>
          <p:cNvPr id="49155" name="Obráze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4718051"/>
            <a:ext cx="25781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Obrázek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9" y="4710113"/>
            <a:ext cx="28035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Obrázek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718051"/>
            <a:ext cx="250983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Nadpis 1"/>
          <p:cNvSpPr>
            <a:spLocks noGrp="1" noChangeArrowheads="1"/>
          </p:cNvSpPr>
          <p:nvPr>
            <p:ph type="title"/>
          </p:nvPr>
        </p:nvSpPr>
        <p:spPr>
          <a:xfrm>
            <a:off x="332468" y="98284"/>
            <a:ext cx="8274050" cy="792163"/>
          </a:xfrm>
        </p:spPr>
        <p:txBody>
          <a:bodyPr/>
          <a:lstStyle/>
          <a:p>
            <a:r>
              <a:rPr lang="en-US" altLang="cs-CZ" dirty="0" smtClean="0"/>
              <a:t>Publication</a:t>
            </a:r>
            <a:r>
              <a:rPr lang="cs-CZ" altLang="cs-CZ" dirty="0" smtClean="0"/>
              <a:t>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78B059-0AA9-4618-A27C-6096C97C3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0382">
            <a:off x="2621066" y="5389923"/>
            <a:ext cx="1476581" cy="33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1F70EA2A-6C41-457F-8AAD-DB9982D42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0382">
            <a:off x="5463639" y="5389922"/>
            <a:ext cx="1476581" cy="33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23D20D82-DA50-4E1E-8F04-0BB443463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0382">
            <a:off x="8167930" y="5383189"/>
            <a:ext cx="1476581" cy="33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62" name="TextovéPole 1"/>
          <p:cNvSpPr txBox="1">
            <a:spLocks noChangeArrowheads="1"/>
          </p:cNvSpPr>
          <p:nvPr/>
        </p:nvSpPr>
        <p:spPr bwMode="auto">
          <a:xfrm>
            <a:off x="2100263" y="4056064"/>
            <a:ext cx="77470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</a:rPr>
              <a:t>*</a:t>
            </a:r>
            <a:r>
              <a:rPr lang="cs-CZ" altLang="cs-CZ" sz="800" dirty="0" err="1">
                <a:solidFill>
                  <a:schemeClr val="tx1"/>
                </a:solidFill>
              </a:rPr>
              <a:t>Completed</a:t>
            </a:r>
            <a:r>
              <a:rPr lang="cs-CZ" altLang="cs-CZ" sz="800" dirty="0">
                <a:solidFill>
                  <a:schemeClr val="tx1"/>
                </a:solidFill>
              </a:rPr>
              <a:t> d</a:t>
            </a:r>
            <a:r>
              <a:rPr lang="en-US" altLang="cs-CZ" sz="800" dirty="0" err="1">
                <a:solidFill>
                  <a:schemeClr val="tx1"/>
                </a:solidFill>
              </a:rPr>
              <a:t>ata</a:t>
            </a:r>
            <a:r>
              <a:rPr lang="en-US" altLang="cs-CZ" sz="800" dirty="0">
                <a:solidFill>
                  <a:schemeClr val="tx1"/>
                </a:solidFill>
              </a:rPr>
              <a:t> from 2017 will be available in 2Q 201</a:t>
            </a:r>
            <a:r>
              <a:rPr lang="cs-CZ" altLang="cs-CZ" sz="800" dirty="0">
                <a:solidFill>
                  <a:schemeClr val="tx1"/>
                </a:solidFill>
              </a:rPr>
              <a:t>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</a:rPr>
              <a:t>Q1 and T5 </a:t>
            </a:r>
            <a:r>
              <a:rPr lang="cs-CZ" altLang="cs-CZ" sz="800" dirty="0" err="1">
                <a:solidFill>
                  <a:schemeClr val="tx1"/>
                </a:solidFill>
              </a:rPr>
              <a:t>was</a:t>
            </a:r>
            <a:r>
              <a:rPr lang="cs-CZ" altLang="cs-CZ" sz="800" dirty="0">
                <a:solidFill>
                  <a:schemeClr val="tx1"/>
                </a:solidFill>
              </a:rPr>
              <a:t> </a:t>
            </a:r>
            <a:r>
              <a:rPr lang="cs-CZ" altLang="cs-CZ" sz="800" dirty="0" err="1">
                <a:solidFill>
                  <a:schemeClr val="tx1"/>
                </a:solidFill>
              </a:rPr>
              <a:t>determined</a:t>
            </a:r>
            <a:r>
              <a:rPr lang="cs-CZ" altLang="cs-CZ" sz="800" dirty="0">
                <a:solidFill>
                  <a:schemeClr val="tx1"/>
                </a:solidFill>
              </a:rPr>
              <a:t> </a:t>
            </a:r>
            <a:r>
              <a:rPr lang="cs-CZ" altLang="cs-CZ" sz="800" dirty="0" err="1">
                <a:solidFill>
                  <a:schemeClr val="tx1"/>
                </a:solidFill>
              </a:rPr>
              <a:t>based</a:t>
            </a:r>
            <a:r>
              <a:rPr lang="cs-CZ" altLang="cs-CZ" sz="800" dirty="0">
                <a:solidFill>
                  <a:schemeClr val="tx1"/>
                </a:solidFill>
              </a:rPr>
              <a:t> on </a:t>
            </a:r>
            <a:r>
              <a:rPr lang="cs-CZ" altLang="cs-CZ" sz="800" dirty="0" err="1">
                <a:solidFill>
                  <a:schemeClr val="tx1"/>
                </a:solidFill>
              </a:rPr>
              <a:t>Average</a:t>
            </a:r>
            <a:r>
              <a:rPr lang="cs-CZ" altLang="cs-CZ" sz="800" dirty="0">
                <a:solidFill>
                  <a:schemeClr val="tx1"/>
                </a:solidFill>
              </a:rPr>
              <a:t> JIF Percentile</a:t>
            </a:r>
            <a:endParaRPr lang="en-US" altLang="cs-CZ" sz="800" dirty="0">
              <a:solidFill>
                <a:schemeClr val="tx1"/>
              </a:solidFill>
            </a:endParaRP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54281EE7-D039-46F9-AEF5-2379CDB5E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977393"/>
              </p:ext>
            </p:extLst>
          </p:nvPr>
        </p:nvGraphicFramePr>
        <p:xfrm>
          <a:off x="1976438" y="638828"/>
          <a:ext cx="8262937" cy="363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993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Publication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Analysis</a:t>
            </a:r>
            <a:r>
              <a:rPr lang="cs-CZ" altLang="cs-CZ" dirty="0" smtClean="0"/>
              <a:t> 2018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7969BA0-FE26-4F48-85E8-0605A93E5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28160"/>
              </p:ext>
            </p:extLst>
          </p:nvPr>
        </p:nvGraphicFramePr>
        <p:xfrm>
          <a:off x="466725" y="3971016"/>
          <a:ext cx="11258551" cy="2535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5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56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86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71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33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Institution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21A9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docs</a:t>
                      </a:r>
                      <a:b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 at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</a:rPr>
                        <a:t>WoS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21A9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% of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</a:rPr>
                        <a:t>WoS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docs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in Q1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21A9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Highly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cited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papers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21A9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#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of citations of the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docs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21A9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Average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#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of citations per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doc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21A9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% of </a:t>
                      </a:r>
                      <a:r>
                        <a:rPr lang="cs-CZ" sz="1800" dirty="0" err="1">
                          <a:solidFill>
                            <a:schemeClr val="bg1"/>
                          </a:solidFill>
                          <a:effectLst/>
                        </a:rPr>
                        <a:t>cited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docs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21A9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h-index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21A9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% Open Access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21A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CEITEC MU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IOCB AS CR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IST (AT)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IMG AS CR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GMI (AT)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7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E0CD8C61-8281-4205-B195-D713B4242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343870"/>
              </p:ext>
            </p:extLst>
          </p:nvPr>
        </p:nvGraphicFramePr>
        <p:xfrm>
          <a:off x="6066971" y="1064305"/>
          <a:ext cx="4158116" cy="286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3921E1A3-6321-49F0-8A35-EF8E746BC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883748"/>
              </p:ext>
            </p:extLst>
          </p:nvPr>
        </p:nvGraphicFramePr>
        <p:xfrm>
          <a:off x="1756230" y="1228725"/>
          <a:ext cx="4484913" cy="277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03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 noChangeArrowheads="1"/>
          </p:cNvSpPr>
          <p:nvPr>
            <p:ph type="title"/>
          </p:nvPr>
        </p:nvSpPr>
        <p:spPr>
          <a:xfrm>
            <a:off x="385763" y="303851"/>
            <a:ext cx="11258550" cy="8255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CEITEC MU </a:t>
            </a:r>
            <a:r>
              <a:rPr lang="cs-CZ" altLang="cs-CZ" dirty="0" err="1" smtClean="0"/>
              <a:t>Awards</a:t>
            </a:r>
            <a:r>
              <a:rPr lang="cs-CZ" altLang="cs-CZ" dirty="0" smtClean="0"/>
              <a:t> 2018</a:t>
            </a:r>
            <a:br>
              <a:rPr lang="cs-CZ" altLang="cs-CZ" dirty="0" smtClean="0"/>
            </a:br>
            <a:endParaRPr lang="cs-CZ" altLang="cs-CZ" dirty="0" smtClean="0"/>
          </a:p>
        </p:txBody>
      </p:sp>
      <p:sp>
        <p:nvSpPr>
          <p:cNvPr id="54275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3429000" y="836613"/>
            <a:ext cx="8763000" cy="315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cs-CZ" b="1" dirty="0">
                <a:solidFill>
                  <a:srgbClr val="21A9C0"/>
                </a:solidFill>
              </a:rPr>
              <a:t>Exceptional Scientific Contribution</a:t>
            </a:r>
            <a:endParaRPr lang="en-US" altLang="cs-CZ" dirty="0">
              <a:solidFill>
                <a:srgbClr val="21A9C0"/>
              </a:solidFill>
            </a:endParaRPr>
          </a:p>
        </p:txBody>
      </p:sp>
      <p:sp>
        <p:nvSpPr>
          <p:cNvPr id="29704" name="AutoShape 9" descr="Výsledek obrázku pro mary o'connell">
            <a:extLst>
              <a:ext uri="{FF2B5EF4-FFF2-40B4-BE49-F238E27FC236}">
                <a16:creationId xmlns:a16="http://schemas.microsoft.com/office/drawing/2014/main" id="{AB174492-E9BA-4224-BBDC-DF84B2B755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-1257300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9707" name="TextovéPole 14">
            <a:extLst>
              <a:ext uri="{FF2B5EF4-FFF2-40B4-BE49-F238E27FC236}">
                <a16:creationId xmlns:a16="http://schemas.microsoft.com/office/drawing/2014/main" id="{11838DD4-42EF-45A0-B077-ED5D22CF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5481639"/>
            <a:ext cx="241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1800" b="1" dirty="0">
                <a:solidFill>
                  <a:schemeClr val="bg1"/>
                </a:solidFill>
              </a:rPr>
              <a:t>Šárka Pospíšilová</a:t>
            </a:r>
            <a:endParaRPr lang="en-US" altLang="cs-CZ" sz="1800" b="1" dirty="0">
              <a:solidFill>
                <a:schemeClr val="bg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55A1CBE-A6E8-4F25-87EC-A0D3C56A5373}"/>
              </a:ext>
            </a:extLst>
          </p:cNvPr>
          <p:cNvSpPr/>
          <p:nvPr/>
        </p:nvSpPr>
        <p:spPr>
          <a:xfrm>
            <a:off x="7308850" y="4011294"/>
            <a:ext cx="24018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69BE28"/>
              </a:buClr>
              <a:buSzPct val="75000"/>
              <a:buFont typeface="Wingdings" pitchFamily="2" charset="2"/>
              <a:buNone/>
              <a:defRPr/>
            </a:pPr>
            <a:r>
              <a:rPr lang="en-US" altLang="cs-CZ" dirty="0">
                <a:solidFill>
                  <a:srgbClr val="21A9C0"/>
                </a:solidFill>
                <a:latin typeface="Arial" charset="0"/>
              </a:rPr>
              <a:t>Event of the Year</a:t>
            </a:r>
          </a:p>
        </p:txBody>
      </p:sp>
      <p:sp>
        <p:nvSpPr>
          <p:cNvPr id="54279" name="TextovéPole 1"/>
          <p:cNvSpPr txBox="1">
            <a:spLocks noChangeArrowheads="1"/>
          </p:cNvSpPr>
          <p:nvPr/>
        </p:nvSpPr>
        <p:spPr bwMode="auto">
          <a:xfrm>
            <a:off x="2336801" y="1129784"/>
            <a:ext cx="3192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dirty="0" smtClean="0">
                <a:solidFill>
                  <a:srgbClr val="39464A"/>
                </a:solidFill>
                <a:latin typeface="+mn-lt"/>
              </a:rPr>
              <a:t>Kostas </a:t>
            </a:r>
            <a:r>
              <a:rPr lang="en-US" altLang="cs-CZ" sz="1800" dirty="0" err="1">
                <a:solidFill>
                  <a:srgbClr val="39464A"/>
                </a:solidFill>
                <a:latin typeface="+mn-lt"/>
              </a:rPr>
              <a:t>Tripsianes</a:t>
            </a:r>
            <a:endParaRPr lang="en-US" altLang="cs-CZ" sz="1800" dirty="0">
              <a:solidFill>
                <a:srgbClr val="39464A"/>
              </a:solidFill>
              <a:latin typeface="+mn-lt"/>
            </a:endParaRPr>
          </a:p>
        </p:txBody>
      </p:sp>
      <p:sp>
        <p:nvSpPr>
          <p:cNvPr id="54280" name="TextovéPole 4"/>
          <p:cNvSpPr txBox="1">
            <a:spLocks noChangeArrowheads="1"/>
          </p:cNvSpPr>
          <p:nvPr/>
        </p:nvSpPr>
        <p:spPr bwMode="auto">
          <a:xfrm>
            <a:off x="4697414" y="1130300"/>
            <a:ext cx="273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SzTx/>
              <a:buFontTx/>
              <a:buNone/>
              <a:defRPr>
                <a:solidFill>
                  <a:srgbClr val="39464A"/>
                </a:solidFill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dirty="0" smtClean="0"/>
              <a:t>Hel</a:t>
            </a:r>
            <a:r>
              <a:rPr lang="cs-CZ" altLang="cs-CZ" dirty="0" smtClean="0"/>
              <a:t>é</a:t>
            </a:r>
            <a:r>
              <a:rPr lang="en-US" altLang="cs-CZ" dirty="0" smtClean="0"/>
              <a:t>ne </a:t>
            </a:r>
            <a:r>
              <a:rPr lang="en-US" altLang="cs-CZ" dirty="0"/>
              <a:t>Robert </a:t>
            </a:r>
            <a:r>
              <a:rPr lang="en-US" altLang="cs-CZ" dirty="0" err="1"/>
              <a:t>Boisivon</a:t>
            </a:r>
            <a:endParaRPr lang="en-US" altLang="cs-CZ" dirty="0"/>
          </a:p>
        </p:txBody>
      </p:sp>
      <p:sp>
        <p:nvSpPr>
          <p:cNvPr id="54281" name="TextovéPole 5"/>
          <p:cNvSpPr txBox="1">
            <a:spLocks noChangeArrowheads="1"/>
          </p:cNvSpPr>
          <p:nvPr/>
        </p:nvSpPr>
        <p:spPr bwMode="auto">
          <a:xfrm>
            <a:off x="7750175" y="1190625"/>
            <a:ext cx="151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dirty="0">
                <a:solidFill>
                  <a:srgbClr val="39464A"/>
                </a:solidFill>
                <a:latin typeface="+mn-lt"/>
              </a:rPr>
              <a:t>Pavel</a:t>
            </a:r>
            <a:r>
              <a:rPr lang="en-US" altLang="cs-CZ" sz="1800" dirty="0">
                <a:solidFill>
                  <a:schemeClr val="tx1"/>
                </a:solidFill>
              </a:rPr>
              <a:t> </a:t>
            </a:r>
            <a:r>
              <a:rPr lang="en-US" altLang="cs-CZ" sz="1800" dirty="0">
                <a:solidFill>
                  <a:srgbClr val="39464A"/>
                </a:solidFill>
                <a:latin typeface="+mn-lt"/>
              </a:rPr>
              <a:t>Plevka</a:t>
            </a:r>
          </a:p>
        </p:txBody>
      </p:sp>
      <p:sp>
        <p:nvSpPr>
          <p:cNvPr id="54282" name="TextovéPole 6"/>
          <p:cNvSpPr txBox="1">
            <a:spLocks noChangeArrowheads="1"/>
          </p:cNvSpPr>
          <p:nvPr/>
        </p:nvSpPr>
        <p:spPr bwMode="auto">
          <a:xfrm>
            <a:off x="2652713" y="3963988"/>
            <a:ext cx="1636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dirty="0">
                <a:solidFill>
                  <a:srgbClr val="39464A"/>
                </a:solidFill>
                <a:latin typeface="+mn-lt"/>
              </a:rPr>
              <a:t>Richard</a:t>
            </a:r>
            <a:r>
              <a:rPr lang="en-US" altLang="cs-CZ" sz="1800" dirty="0">
                <a:solidFill>
                  <a:schemeClr val="tx1"/>
                </a:solidFill>
              </a:rPr>
              <a:t> </a:t>
            </a:r>
            <a:r>
              <a:rPr lang="en-US" altLang="cs-CZ" sz="1800" dirty="0">
                <a:solidFill>
                  <a:srgbClr val="39464A"/>
                </a:solidFill>
                <a:latin typeface="+mn-lt"/>
              </a:rPr>
              <a:t>Štefl</a:t>
            </a:r>
          </a:p>
        </p:txBody>
      </p:sp>
      <p:sp>
        <p:nvSpPr>
          <p:cNvPr id="54283" name="TextovéPole 7"/>
          <p:cNvSpPr txBox="1">
            <a:spLocks noChangeArrowheads="1"/>
          </p:cNvSpPr>
          <p:nvPr/>
        </p:nvSpPr>
        <p:spPr bwMode="auto">
          <a:xfrm>
            <a:off x="5127626" y="4010026"/>
            <a:ext cx="177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dirty="0">
                <a:solidFill>
                  <a:srgbClr val="39464A"/>
                </a:solidFill>
                <a:latin typeface="+mn-lt"/>
              </a:rPr>
              <a:t>Lukáš</a:t>
            </a:r>
            <a:r>
              <a:rPr lang="en-US" altLang="cs-CZ" sz="1800" dirty="0">
                <a:solidFill>
                  <a:schemeClr val="tx1"/>
                </a:solidFill>
              </a:rPr>
              <a:t> </a:t>
            </a:r>
            <a:r>
              <a:rPr lang="en-US" altLang="cs-CZ" sz="1800" dirty="0" err="1">
                <a:solidFill>
                  <a:srgbClr val="39464A"/>
                </a:solidFill>
                <a:latin typeface="+mn-lt"/>
              </a:rPr>
              <a:t>Trantírek</a:t>
            </a:r>
            <a:endParaRPr lang="en-US" altLang="cs-CZ" sz="1800" dirty="0">
              <a:solidFill>
                <a:srgbClr val="39464A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 dirty="0">
              <a:solidFill>
                <a:schemeClr val="tx1"/>
              </a:solidFill>
            </a:endParaRPr>
          </a:p>
        </p:txBody>
      </p:sp>
      <p:pic>
        <p:nvPicPr>
          <p:cNvPr id="54284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 t="3783" r="31204" b="401"/>
          <a:stretch>
            <a:fillRect/>
          </a:stretch>
        </p:blipFill>
        <p:spPr bwMode="auto">
          <a:xfrm>
            <a:off x="5203825" y="1509714"/>
            <a:ext cx="17208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11656" r="34618" b="1479"/>
          <a:stretch>
            <a:fillRect/>
          </a:stretch>
        </p:blipFill>
        <p:spPr bwMode="auto">
          <a:xfrm>
            <a:off x="7567614" y="4367214"/>
            <a:ext cx="155098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7571" r="48489" b="7532"/>
          <a:stretch>
            <a:fillRect/>
          </a:stretch>
        </p:blipFill>
        <p:spPr bwMode="auto">
          <a:xfrm>
            <a:off x="7750175" y="1509714"/>
            <a:ext cx="151923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17265" r="33701" b="10344"/>
          <a:stretch>
            <a:fillRect/>
          </a:stretch>
        </p:blipFill>
        <p:spPr bwMode="auto">
          <a:xfrm>
            <a:off x="2652714" y="1509714"/>
            <a:ext cx="153987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Obrázek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5893" r="24762" b="774"/>
          <a:stretch>
            <a:fillRect/>
          </a:stretch>
        </p:blipFill>
        <p:spPr bwMode="auto">
          <a:xfrm>
            <a:off x="2652713" y="4332288"/>
            <a:ext cx="1682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Obrázek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r="28914" b="372"/>
          <a:stretch>
            <a:fillRect/>
          </a:stretch>
        </p:blipFill>
        <p:spPr bwMode="auto">
          <a:xfrm>
            <a:off x="5195888" y="4408489"/>
            <a:ext cx="170656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Obrázek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6540">
            <a:off x="9238857" y="4803860"/>
            <a:ext cx="2209103" cy="1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0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 noChangeArrowheads="1"/>
          </p:cNvSpPr>
          <p:nvPr>
            <p:ph type="title"/>
          </p:nvPr>
        </p:nvSpPr>
        <p:spPr>
          <a:xfrm>
            <a:off x="458788" y="370710"/>
            <a:ext cx="11258550" cy="825500"/>
          </a:xfrm>
        </p:spPr>
        <p:txBody>
          <a:bodyPr>
            <a:normAutofit fontScale="90000"/>
          </a:bodyPr>
          <a:lstStyle/>
          <a:p>
            <a:r>
              <a:rPr lang="cs-CZ" altLang="cs-CZ" smtClean="0"/>
              <a:t>External Awards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29704" name="AutoShape 9" descr="Výsledek obrázku pro mary o'connell">
            <a:extLst>
              <a:ext uri="{FF2B5EF4-FFF2-40B4-BE49-F238E27FC236}">
                <a16:creationId xmlns:a16="http://schemas.microsoft.com/office/drawing/2014/main" id="{716A12BD-E72C-4B45-A54A-20C194F272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-1257300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30729" name="TextovéPole 3">
            <a:extLst>
              <a:ext uri="{FF2B5EF4-FFF2-40B4-BE49-F238E27FC236}">
                <a16:creationId xmlns:a16="http://schemas.microsoft.com/office/drawing/2014/main" id="{C99FC454-E33B-4312-AC7B-4E65678E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9" y="3157539"/>
            <a:ext cx="2713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itchFamily="2" charset="2"/>
              <a:buChar char="§"/>
              <a:defRPr sz="2400">
                <a:solidFill>
                  <a:srgbClr val="808080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itchFamily="2" charset="2"/>
              <a:buChar char="§"/>
              <a:defRPr sz="2000">
                <a:solidFill>
                  <a:srgbClr val="808080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itchFamily="2" charset="2"/>
              <a:buChar char="§"/>
              <a:defRPr>
                <a:solidFill>
                  <a:srgbClr val="808080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808080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808080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808080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808080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808080"/>
                </a:solidFill>
              </a:defRPr>
            </a:lvl9pPr>
          </a:lstStyle>
          <a:p>
            <a:pPr>
              <a:defRPr/>
            </a:pPr>
            <a:r>
              <a:rPr lang="cs-CZ" altLang="cs-CZ" dirty="0">
                <a:latin typeface="Arial" charset="0"/>
              </a:rPr>
              <a:t>T. Mandáková</a:t>
            </a:r>
          </a:p>
        </p:txBody>
      </p:sp>
      <p:sp>
        <p:nvSpPr>
          <p:cNvPr id="29706" name="TextovéPole 13">
            <a:extLst>
              <a:ext uri="{FF2B5EF4-FFF2-40B4-BE49-F238E27FC236}">
                <a16:creationId xmlns:a16="http://schemas.microsoft.com/office/drawing/2014/main" id="{7C29D6CC-F79D-4758-87FC-FB58C0D53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9" y="3157539"/>
            <a:ext cx="2446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800" b="1" dirty="0">
                <a:solidFill>
                  <a:schemeClr val="bg1"/>
                </a:solidFill>
              </a:rPr>
              <a:t>Marek Mráz</a:t>
            </a:r>
          </a:p>
        </p:txBody>
      </p:sp>
      <p:pic>
        <p:nvPicPr>
          <p:cNvPr id="5632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2" t="-555" r="-2"/>
          <a:stretch>
            <a:fillRect/>
          </a:stretch>
        </p:blipFill>
        <p:spPr bwMode="auto">
          <a:xfrm>
            <a:off x="6542484" y="4690079"/>
            <a:ext cx="2397919" cy="18855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E04C891-B606-40D3-AEDE-918450ADCE66}"/>
              </a:ext>
            </a:extLst>
          </p:cNvPr>
          <p:cNvSpPr/>
          <p:nvPr/>
        </p:nvSpPr>
        <p:spPr>
          <a:xfrm>
            <a:off x="2333626" y="1054100"/>
            <a:ext cx="2316163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69BE28"/>
              </a:buClr>
              <a:buSzPct val="75000"/>
              <a:buFont typeface="Wingdings" pitchFamily="2" charset="2"/>
              <a:buNone/>
              <a:defRPr/>
            </a:pPr>
            <a:r>
              <a:rPr lang="en-US" altLang="cs-CZ" b="1" dirty="0">
                <a:solidFill>
                  <a:srgbClr val="21A9C0"/>
                </a:solidFill>
              </a:rPr>
              <a:t>Rector's Award</a:t>
            </a:r>
            <a:endParaRPr lang="cs-CZ" altLang="cs-CZ" b="1" dirty="0">
              <a:solidFill>
                <a:srgbClr val="21A9C0"/>
              </a:solidFill>
            </a:endParaRPr>
          </a:p>
          <a:p>
            <a:pPr algn="ctr">
              <a:spcBef>
                <a:spcPct val="20000"/>
              </a:spcBef>
              <a:buClr>
                <a:srgbClr val="69BE28"/>
              </a:buClr>
              <a:buSzPct val="75000"/>
              <a:defRPr/>
            </a:pPr>
            <a:r>
              <a:rPr lang="cs-CZ" altLang="cs-CZ" dirty="0">
                <a:solidFill>
                  <a:srgbClr val="39464A"/>
                </a:solidFill>
              </a:rPr>
              <a:t>Terezie Mandáková</a:t>
            </a:r>
          </a:p>
        </p:txBody>
      </p:sp>
      <p:pic>
        <p:nvPicPr>
          <p:cNvPr id="56328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82" y="1824039"/>
            <a:ext cx="2417306" cy="16919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F9E5E4A0-A6F9-4515-BDA8-B99E401F8068}"/>
              </a:ext>
            </a:extLst>
          </p:cNvPr>
          <p:cNvSpPr/>
          <p:nvPr/>
        </p:nvSpPr>
        <p:spPr>
          <a:xfrm>
            <a:off x="6088063" y="3663951"/>
            <a:ext cx="3306762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69BE28"/>
              </a:buClr>
              <a:buSzPct val="75000"/>
              <a:defRPr/>
            </a:pPr>
            <a:r>
              <a:rPr lang="en-US" altLang="cs-CZ" b="1" dirty="0">
                <a:solidFill>
                  <a:srgbClr val="21A9C0"/>
                </a:solidFill>
              </a:rPr>
              <a:t>Jean-Marie Lehn </a:t>
            </a:r>
            <a:r>
              <a:rPr lang="cs-CZ" altLang="cs-CZ" b="1" dirty="0" err="1">
                <a:solidFill>
                  <a:srgbClr val="21A9C0"/>
                </a:solidFill>
              </a:rPr>
              <a:t>Prize</a:t>
            </a:r>
            <a:r>
              <a:rPr lang="cs-CZ" altLang="cs-CZ" b="1" dirty="0">
                <a:solidFill>
                  <a:srgbClr val="21A9C0"/>
                </a:solidFill>
              </a:rPr>
              <a:t> </a:t>
            </a:r>
            <a:r>
              <a:rPr lang="cs-CZ" altLang="cs-CZ" b="1" dirty="0" err="1">
                <a:solidFill>
                  <a:srgbClr val="21A9C0"/>
                </a:solidFill>
              </a:rPr>
              <a:t>for</a:t>
            </a:r>
            <a:r>
              <a:rPr lang="cs-CZ" altLang="cs-CZ" b="1" dirty="0">
                <a:solidFill>
                  <a:srgbClr val="21A9C0"/>
                </a:solidFill>
              </a:rPr>
              <a:t> </a:t>
            </a:r>
            <a:r>
              <a:rPr lang="cs-CZ" altLang="cs-CZ" b="1" dirty="0" err="1" smtClean="0">
                <a:solidFill>
                  <a:srgbClr val="21A9C0"/>
                </a:solidFill>
              </a:rPr>
              <a:t>Chemistry</a:t>
            </a:r>
            <a:endParaRPr lang="cs-CZ" altLang="cs-CZ" b="1" dirty="0">
              <a:solidFill>
                <a:srgbClr val="21A9C0"/>
              </a:solidFill>
            </a:endParaRPr>
          </a:p>
          <a:p>
            <a:pPr algn="ctr">
              <a:spcBef>
                <a:spcPct val="20000"/>
              </a:spcBef>
              <a:buClr>
                <a:srgbClr val="69BE28"/>
              </a:buClr>
              <a:buSzPct val="75000"/>
              <a:defRPr/>
            </a:pPr>
            <a:r>
              <a:rPr lang="cs-CZ" altLang="cs-CZ" dirty="0">
                <a:solidFill>
                  <a:srgbClr val="39464A"/>
                </a:solidFill>
              </a:rPr>
              <a:t>Zdeněk Farka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2128DAC7-EEF6-49E8-8EBC-06B98400A4F9}"/>
              </a:ext>
            </a:extLst>
          </p:cNvPr>
          <p:cNvSpPr/>
          <p:nvPr/>
        </p:nvSpPr>
        <p:spPr>
          <a:xfrm>
            <a:off x="4930776" y="1054100"/>
            <a:ext cx="2314575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69BE28"/>
              </a:buClr>
              <a:buSzPct val="75000"/>
              <a:buFont typeface="Wingdings" pitchFamily="2" charset="2"/>
              <a:buNone/>
              <a:defRPr/>
            </a:pPr>
            <a:r>
              <a:rPr lang="cs-CZ" altLang="cs-CZ" b="1" dirty="0">
                <a:solidFill>
                  <a:srgbClr val="21A9C0"/>
                </a:solidFill>
              </a:rPr>
              <a:t>Neuron </a:t>
            </a:r>
            <a:r>
              <a:rPr lang="cs-CZ" altLang="cs-CZ" b="1" dirty="0" err="1">
                <a:solidFill>
                  <a:srgbClr val="21A9C0"/>
                </a:solidFill>
              </a:rPr>
              <a:t>Award</a:t>
            </a:r>
            <a:endParaRPr lang="cs-CZ" altLang="cs-CZ" b="1" dirty="0">
              <a:solidFill>
                <a:srgbClr val="21A9C0"/>
              </a:solidFill>
            </a:endParaRPr>
          </a:p>
          <a:p>
            <a:pPr algn="ctr">
              <a:spcBef>
                <a:spcPct val="20000"/>
              </a:spcBef>
              <a:buClr>
                <a:srgbClr val="69BE28"/>
              </a:buClr>
              <a:buSzPct val="75000"/>
              <a:defRPr/>
            </a:pPr>
            <a:r>
              <a:rPr lang="cs-CZ" altLang="cs-CZ" dirty="0">
                <a:solidFill>
                  <a:srgbClr val="39464A"/>
                </a:solidFill>
              </a:rPr>
              <a:t>Marek Mráz</a:t>
            </a:r>
          </a:p>
        </p:txBody>
      </p:sp>
      <p:pic>
        <p:nvPicPr>
          <p:cNvPr id="56331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r="36935" b="9386"/>
          <a:stretch>
            <a:fillRect/>
          </a:stretch>
        </p:blipFill>
        <p:spPr bwMode="auto">
          <a:xfrm>
            <a:off x="5322889" y="1771650"/>
            <a:ext cx="1922462" cy="17443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bdélník 23">
            <a:extLst>
              <a:ext uri="{FF2B5EF4-FFF2-40B4-BE49-F238E27FC236}">
                <a16:creationId xmlns:a16="http://schemas.microsoft.com/office/drawing/2014/main" id="{6B8A0CAA-932E-41D4-A9B4-905BB0374099}"/>
              </a:ext>
            </a:extLst>
          </p:cNvPr>
          <p:cNvSpPr/>
          <p:nvPr/>
        </p:nvSpPr>
        <p:spPr>
          <a:xfrm>
            <a:off x="7380288" y="1076325"/>
            <a:ext cx="2316162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69BE28"/>
              </a:buClr>
              <a:buSzPct val="75000"/>
              <a:buFont typeface="Wingdings" pitchFamily="2" charset="2"/>
              <a:buNone/>
              <a:defRPr/>
            </a:pPr>
            <a:r>
              <a:rPr lang="cs-CZ" altLang="cs-CZ" b="1" dirty="0" err="1">
                <a:solidFill>
                  <a:srgbClr val="21A9C0"/>
                </a:solidFill>
              </a:rPr>
              <a:t>Discovery</a:t>
            </a:r>
            <a:r>
              <a:rPr lang="cs-CZ" altLang="cs-CZ" b="1" dirty="0">
                <a:solidFill>
                  <a:srgbClr val="21A9C0"/>
                </a:solidFill>
              </a:rPr>
              <a:t> </a:t>
            </a:r>
            <a:r>
              <a:rPr lang="cs-CZ" altLang="cs-CZ" b="1" dirty="0" err="1">
                <a:solidFill>
                  <a:srgbClr val="21A9C0"/>
                </a:solidFill>
              </a:rPr>
              <a:t>Award</a:t>
            </a:r>
            <a:endParaRPr lang="cs-CZ" altLang="cs-CZ" b="1" dirty="0">
              <a:solidFill>
                <a:srgbClr val="21A9C0"/>
              </a:solidFill>
            </a:endParaRPr>
          </a:p>
          <a:p>
            <a:pPr algn="ctr">
              <a:spcBef>
                <a:spcPct val="20000"/>
              </a:spcBef>
              <a:buClr>
                <a:srgbClr val="69BE28"/>
              </a:buClr>
              <a:buSzPct val="75000"/>
              <a:defRPr/>
            </a:pPr>
            <a:r>
              <a:rPr lang="cs-CZ" altLang="cs-CZ" dirty="0">
                <a:solidFill>
                  <a:srgbClr val="39464A"/>
                </a:solidFill>
              </a:rPr>
              <a:t>Gabriela Pavlasová</a:t>
            </a:r>
          </a:p>
        </p:txBody>
      </p:sp>
      <p:pic>
        <p:nvPicPr>
          <p:cNvPr id="56333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r="13982" b="2745"/>
          <a:stretch>
            <a:fillRect/>
          </a:stretch>
        </p:blipFill>
        <p:spPr bwMode="auto">
          <a:xfrm>
            <a:off x="7704139" y="1772743"/>
            <a:ext cx="1668460" cy="18394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délník 26">
            <a:extLst>
              <a:ext uri="{FF2B5EF4-FFF2-40B4-BE49-F238E27FC236}">
                <a16:creationId xmlns:a16="http://schemas.microsoft.com/office/drawing/2014/main" id="{5214BFA3-2A48-41C7-B087-B82F78BEA3A1}"/>
              </a:ext>
            </a:extLst>
          </p:cNvPr>
          <p:cNvSpPr/>
          <p:nvPr/>
        </p:nvSpPr>
        <p:spPr>
          <a:xfrm>
            <a:off x="2584450" y="3611564"/>
            <a:ext cx="35814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69BE28"/>
              </a:buClr>
              <a:buSzPct val="75000"/>
              <a:buFont typeface="Wingdings" pitchFamily="2" charset="2"/>
              <a:buNone/>
              <a:defRPr/>
            </a:pPr>
            <a:r>
              <a:rPr lang="cs-CZ" altLang="cs-CZ" b="1" dirty="0">
                <a:solidFill>
                  <a:srgbClr val="21A9C0"/>
                </a:solidFill>
              </a:rPr>
              <a:t>Petr Sedmera </a:t>
            </a:r>
            <a:r>
              <a:rPr lang="en-US" altLang="cs-CZ" b="1" dirty="0">
                <a:solidFill>
                  <a:srgbClr val="21A9C0"/>
                </a:solidFill>
              </a:rPr>
              <a:t>Prize </a:t>
            </a:r>
            <a:endParaRPr lang="cs-CZ" altLang="cs-CZ" b="1" dirty="0">
              <a:solidFill>
                <a:srgbClr val="21A9C0"/>
              </a:solidFill>
            </a:endParaRPr>
          </a:p>
          <a:p>
            <a:pPr algn="ctr">
              <a:spcBef>
                <a:spcPct val="20000"/>
              </a:spcBef>
              <a:buClr>
                <a:srgbClr val="69BE28"/>
              </a:buClr>
              <a:buSzPct val="75000"/>
              <a:buFont typeface="Wingdings" pitchFamily="2" charset="2"/>
              <a:buNone/>
              <a:defRPr/>
            </a:pPr>
            <a:r>
              <a:rPr lang="cs-CZ" altLang="cs-CZ" dirty="0">
                <a:solidFill>
                  <a:srgbClr val="39464A"/>
                </a:solidFill>
              </a:rPr>
              <a:t>Jan Novotný, Martin Sojka, Marek Nečas and Radek Marek</a:t>
            </a:r>
          </a:p>
        </p:txBody>
      </p:sp>
      <p:pic>
        <p:nvPicPr>
          <p:cNvPr id="56335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2" y="4801301"/>
            <a:ext cx="2509838" cy="177435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7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 noChangeArrowheads="1"/>
          </p:cNvSpPr>
          <p:nvPr>
            <p:ph type="title"/>
          </p:nvPr>
        </p:nvSpPr>
        <p:spPr>
          <a:xfrm>
            <a:off x="516347" y="177800"/>
            <a:ext cx="6207125" cy="615950"/>
          </a:xfrm>
        </p:spPr>
        <p:txBody>
          <a:bodyPr/>
          <a:lstStyle/>
          <a:p>
            <a:r>
              <a:rPr lang="cs-CZ" altLang="cs-CZ" dirty="0" smtClean="0"/>
              <a:t>CEITEC PhD </a:t>
            </a:r>
            <a:r>
              <a:rPr lang="cs-CZ" altLang="cs-CZ" dirty="0" err="1" smtClean="0"/>
              <a:t>School</a:t>
            </a:r>
            <a:endParaRPr lang="cs-CZ" altLang="cs-CZ" dirty="0" smtClean="0"/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FDB97E76-4F91-4885-8E64-229A856E4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47" y="1304743"/>
            <a:ext cx="10456453" cy="2725738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cs-CZ" b="1" dirty="0" smtClean="0">
                <a:solidFill>
                  <a:srgbClr val="21A9C0"/>
                </a:solidFill>
                <a:latin typeface="+mj-lt"/>
                <a:ea typeface="+mj-ea"/>
                <a:cs typeface="+mj-cs"/>
              </a:rPr>
              <a:t>Major achievements:</a:t>
            </a:r>
          </a:p>
          <a:p>
            <a:pPr>
              <a:spcBef>
                <a:spcPts val="450"/>
              </a:spcBef>
              <a:spcAft>
                <a:spcPts val="450"/>
              </a:spcAft>
              <a:defRPr/>
            </a:pPr>
            <a:r>
              <a:rPr lang="en-US" altLang="cs-CZ" sz="2000" b="1" dirty="0" smtClean="0"/>
              <a:t>Accreditation of PhD </a:t>
            </a:r>
            <a:r>
              <a:rPr lang="cs-CZ" altLang="cs-CZ" sz="2000" b="1" dirty="0" smtClean="0"/>
              <a:t>P</a:t>
            </a:r>
            <a:r>
              <a:rPr lang="en-US" altLang="cs-CZ" sz="2000" b="1" dirty="0" err="1" smtClean="0"/>
              <a:t>rogramme</a:t>
            </a:r>
            <a:r>
              <a:rPr lang="en-US" altLang="cs-CZ" sz="2000" b="1" dirty="0" smtClean="0"/>
              <a:t> </a:t>
            </a:r>
            <a:r>
              <a:rPr lang="en-US" altLang="cs-CZ" sz="2000" dirty="0" smtClean="0"/>
              <a:t>- Biomedical Sciences </a:t>
            </a:r>
            <a:r>
              <a:rPr lang="cs-CZ" altLang="cs-CZ" sz="2000" dirty="0" smtClean="0"/>
              <a:t>-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specialisation</a:t>
            </a:r>
            <a:r>
              <a:rPr lang="en-US" altLang="cs-CZ" sz="2000" dirty="0" smtClean="0"/>
              <a:t> </a:t>
            </a:r>
            <a:r>
              <a:rPr lang="en-US" altLang="cs-CZ" sz="2000" dirty="0" smtClean="0"/>
              <a:t>Molecular Medicine (Faculty of Medicine) </a:t>
            </a:r>
            <a:r>
              <a:rPr lang="cs-CZ" altLang="cs-CZ" sz="2000" dirty="0" smtClean="0"/>
              <a:t>-</a:t>
            </a:r>
            <a:r>
              <a:rPr lang="en-US" altLang="cs-CZ" sz="2000" dirty="0" smtClean="0"/>
              <a:t> Dec 2018</a:t>
            </a:r>
          </a:p>
          <a:p>
            <a:pPr>
              <a:defRPr/>
            </a:pPr>
            <a:r>
              <a:rPr lang="en-US" sz="2000" b="1" dirty="0" smtClean="0">
                <a:ea typeface="ＭＳ Ｐゴシック" panose="020B0600070205080204" pitchFamily="34" charset="-128"/>
              </a:rPr>
              <a:t>Establishment of CEITEC Student Committee </a:t>
            </a:r>
            <a:r>
              <a:rPr lang="en-US" sz="2000" dirty="0" smtClean="0">
                <a:ea typeface="ＭＳ Ｐゴシック" panose="020B0600070205080204" pitchFamily="34" charset="-128"/>
              </a:rPr>
              <a:t>- </a:t>
            </a:r>
            <a:r>
              <a:rPr lang="cs-CZ" sz="2000" dirty="0" smtClean="0">
                <a:ea typeface="ＭＳ Ｐゴシック" panose="020B0600070205080204" pitchFamily="34" charset="-128"/>
              </a:rPr>
              <a:t>A</a:t>
            </a:r>
            <a:r>
              <a:rPr lang="en-US" sz="2000" dirty="0" err="1" smtClean="0">
                <a:ea typeface="ＭＳ Ｐゴシック" panose="020B0600070205080204" pitchFamily="34" charset="-128"/>
              </a:rPr>
              <a:t>utumn</a:t>
            </a:r>
            <a:r>
              <a:rPr lang="en-US" sz="2000" dirty="0" smtClean="0">
                <a:ea typeface="ＭＳ Ｐゴシック" panose="020B0600070205080204" pitchFamily="34" charset="-128"/>
              </a:rPr>
              <a:t> 2018</a:t>
            </a:r>
          </a:p>
          <a:p>
            <a:pPr>
              <a:defRPr/>
            </a:pPr>
            <a:r>
              <a:rPr lang="en-US" sz="2000" b="1" dirty="0" smtClean="0">
                <a:ea typeface="ＭＳ Ｐゴシック" panose="020B0600070205080204" pitchFamily="34" charset="-128"/>
              </a:rPr>
              <a:t>BRIDGE Fund </a:t>
            </a:r>
            <a:r>
              <a:rPr lang="cs-CZ" sz="2000" b="1" dirty="0" smtClean="0">
                <a:ea typeface="ＭＳ Ｐゴシック" panose="020B0600070205080204" pitchFamily="34" charset="-128"/>
              </a:rPr>
              <a:t>-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 </a:t>
            </a:r>
            <a:r>
              <a:rPr lang="cs-CZ" sz="2000" b="1" dirty="0" smtClean="0">
                <a:ea typeface="ＭＳ Ｐゴシック" panose="020B0600070205080204" pitchFamily="34" charset="-128"/>
              </a:rPr>
              <a:t>F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und for PhD </a:t>
            </a:r>
            <a:r>
              <a:rPr lang="cs-CZ" sz="2000" b="1" dirty="0" smtClean="0">
                <a:ea typeface="ＭＳ Ｐゴシック" panose="020B0600070205080204" pitchFamily="34" charset="-128"/>
              </a:rPr>
              <a:t>S</a:t>
            </a:r>
            <a:r>
              <a:rPr lang="en-US" sz="2000" b="1" dirty="0" err="1" smtClean="0">
                <a:ea typeface="ＭＳ Ｐゴシック" panose="020B0600070205080204" pitchFamily="34" charset="-128"/>
              </a:rPr>
              <a:t>tudent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 </a:t>
            </a:r>
            <a:r>
              <a:rPr lang="cs-CZ" sz="2000" b="1" dirty="0" smtClean="0">
                <a:ea typeface="ＭＳ Ｐゴシック" panose="020B0600070205080204" pitchFamily="34" charset="-128"/>
              </a:rPr>
              <a:t>I</a:t>
            </a:r>
            <a:r>
              <a:rPr lang="en-US" sz="2000" b="1" dirty="0" err="1" smtClean="0">
                <a:ea typeface="ＭＳ Ｐゴシック" panose="020B0600070205080204" pitchFamily="34" charset="-128"/>
              </a:rPr>
              <a:t>nterdisciplinarity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 </a:t>
            </a:r>
            <a:r>
              <a:rPr lang="cs-CZ" sz="2000" b="1" dirty="0" smtClean="0">
                <a:ea typeface="ＭＳ Ｐゴシック" panose="020B0600070205080204" pitchFamily="34" charset="-128"/>
              </a:rPr>
              <a:t>B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ridging </a:t>
            </a:r>
            <a:r>
              <a:rPr lang="cs-CZ" sz="2000" b="1" dirty="0" smtClean="0">
                <a:ea typeface="ＭＳ Ｐゴシック" panose="020B0600070205080204" pitchFamily="34" charset="-128"/>
              </a:rPr>
              <a:t>L</a:t>
            </a:r>
            <a:r>
              <a:rPr lang="en-US" sz="2000" b="1" dirty="0" err="1" smtClean="0">
                <a:ea typeface="ＭＳ Ｐゴシック" panose="020B0600070205080204" pitchFamily="34" charset="-128"/>
              </a:rPr>
              <a:t>ife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 </a:t>
            </a:r>
            <a:r>
              <a:rPr lang="cs-CZ" sz="2000" b="1" dirty="0" smtClean="0">
                <a:ea typeface="ＭＳ Ｐゴシック" panose="020B0600070205080204" pitchFamily="34" charset="-128"/>
              </a:rPr>
              <a:t>S</a:t>
            </a:r>
            <a:r>
              <a:rPr lang="en-US" sz="2000" b="1" dirty="0" err="1" smtClean="0">
                <a:ea typeface="ＭＳ Ｐゴシック" panose="020B0600070205080204" pitchFamily="34" charset="-128"/>
              </a:rPr>
              <a:t>ciences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 and </a:t>
            </a:r>
            <a:r>
              <a:rPr lang="cs-CZ" sz="2000" b="1" dirty="0" smtClean="0">
                <a:ea typeface="ＭＳ Ｐゴシック" panose="020B0600070205080204" pitchFamily="34" charset="-128"/>
              </a:rPr>
              <a:t>M</a:t>
            </a:r>
            <a:r>
              <a:rPr lang="en-US" sz="2000" b="1" dirty="0" err="1" smtClean="0">
                <a:ea typeface="ＭＳ Ｐゴシック" panose="020B0600070205080204" pitchFamily="34" charset="-128"/>
              </a:rPr>
              <a:t>aterials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 </a:t>
            </a:r>
            <a:r>
              <a:rPr lang="cs-CZ" sz="2000" b="1" dirty="0" smtClean="0">
                <a:ea typeface="ＭＳ Ｐゴシック" panose="020B0600070205080204" pitchFamily="34" charset="-128"/>
              </a:rPr>
              <a:t>S</a:t>
            </a:r>
            <a:r>
              <a:rPr lang="en-US" sz="2000" b="1" dirty="0" err="1" smtClean="0">
                <a:ea typeface="ＭＳ Ｐゴシック" panose="020B0600070205080204" pitchFamily="34" charset="-128"/>
              </a:rPr>
              <a:t>cience</a:t>
            </a:r>
            <a:r>
              <a:rPr lang="cs-CZ" sz="2000" b="1" dirty="0" smtClean="0">
                <a:ea typeface="ＭＳ Ｐゴシック" panose="020B0600070205080204" pitchFamily="34" charset="-128"/>
              </a:rPr>
              <a:t>s</a:t>
            </a:r>
            <a:r>
              <a:rPr lang="en-US" sz="2000" dirty="0" smtClean="0">
                <a:ea typeface="ＭＳ Ｐゴシック" panose="020B0600070205080204" pitchFamily="34" charset="-128"/>
              </a:rPr>
              <a:t> - March 2018</a:t>
            </a:r>
          </a:p>
          <a:p>
            <a:pPr>
              <a:defRPr/>
            </a:pPr>
            <a:r>
              <a:rPr lang="en-US" altLang="cs-CZ" sz="2000" b="1" dirty="0" smtClean="0"/>
              <a:t>Increasing </a:t>
            </a:r>
            <a:r>
              <a:rPr lang="cs-CZ" altLang="cs-CZ" sz="2000" b="1" dirty="0" smtClean="0"/>
              <a:t>N</a:t>
            </a:r>
            <a:r>
              <a:rPr lang="en-US" altLang="cs-CZ" sz="2000" b="1" dirty="0" smtClean="0"/>
              <a:t>umber of </a:t>
            </a:r>
            <a:r>
              <a:rPr lang="cs-CZ" altLang="cs-CZ" sz="2000" b="1" dirty="0" smtClean="0"/>
              <a:t>C</a:t>
            </a:r>
            <a:r>
              <a:rPr lang="en-US" altLang="cs-CZ" sz="2000" b="1" dirty="0" err="1" smtClean="0"/>
              <a:t>andidates</a:t>
            </a:r>
            <a:r>
              <a:rPr lang="en-US" altLang="cs-CZ" sz="2000" b="1" dirty="0" smtClean="0"/>
              <a:t> </a:t>
            </a:r>
            <a:br>
              <a:rPr lang="en-US" altLang="cs-CZ" sz="2000" b="1" dirty="0" smtClean="0"/>
            </a:br>
            <a:r>
              <a:rPr lang="en-US" altLang="cs-CZ" sz="2000" b="1" dirty="0" smtClean="0"/>
              <a:t>in Admission </a:t>
            </a:r>
            <a:r>
              <a:rPr lang="cs-CZ" altLang="cs-CZ" sz="2000" b="1" dirty="0" smtClean="0"/>
              <a:t>P</a:t>
            </a:r>
            <a:r>
              <a:rPr lang="en-US" altLang="cs-CZ" sz="2000" b="1" dirty="0" err="1" smtClean="0"/>
              <a:t>rocess</a:t>
            </a:r>
            <a:endParaRPr lang="en-US" altLang="cs-CZ" sz="2000" b="1" dirty="0" smtClean="0"/>
          </a:p>
          <a:p>
            <a:pPr>
              <a:defRPr/>
            </a:pPr>
            <a:endParaRPr lang="cs-CZ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cs-CZ" altLang="cs-CZ" sz="2000" dirty="0">
                <a:ea typeface="ＭＳ Ｐゴシック" panose="020B0600070205080204" pitchFamily="34" charset="-128"/>
              </a:rPr>
              <a:t> </a:t>
            </a:r>
            <a:br>
              <a:rPr lang="cs-CZ" altLang="cs-CZ" sz="2000" dirty="0">
                <a:ea typeface="ＭＳ Ｐゴシック" panose="020B0600070205080204" pitchFamily="34" charset="-128"/>
              </a:rPr>
            </a:br>
            <a:r>
              <a:rPr lang="cs-CZ" altLang="cs-CZ" sz="2000" dirty="0">
                <a:ea typeface="ＭＳ Ｐゴシック" panose="020B0600070205080204" pitchFamily="34" charset="-128"/>
              </a:rPr>
              <a:t> </a:t>
            </a:r>
            <a:endParaRPr lang="cs-CZ" sz="2000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  <a:defRPr/>
            </a:pPr>
            <a:endParaRPr lang="cs-CZ" altLang="cs-CZ" sz="2000" dirty="0">
              <a:solidFill>
                <a:srgbClr val="21A9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8372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02" y="4933746"/>
            <a:ext cx="27384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32" y="3086100"/>
            <a:ext cx="6142726" cy="3544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2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 noChangeArrowheads="1"/>
          </p:cNvSpPr>
          <p:nvPr>
            <p:ph type="title"/>
          </p:nvPr>
        </p:nvSpPr>
        <p:spPr>
          <a:xfrm>
            <a:off x="487636" y="249239"/>
            <a:ext cx="7947025" cy="617537"/>
          </a:xfrm>
        </p:spPr>
        <p:txBody>
          <a:bodyPr/>
          <a:lstStyle/>
          <a:p>
            <a:r>
              <a:rPr lang="en-US" altLang="cs-CZ" dirty="0" smtClean="0"/>
              <a:t>Postdoctoral </a:t>
            </a:r>
            <a:r>
              <a:rPr lang="en-US" altLang="cs-CZ" dirty="0" err="1" smtClean="0"/>
              <a:t>Programme</a:t>
            </a:r>
            <a:endParaRPr lang="cs-CZ" altLang="cs-CZ" dirty="0" smtClean="0"/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D0F876F3-7C93-44A2-B969-34329094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7" y="1172754"/>
            <a:ext cx="6289470" cy="27289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ea typeface="ＭＳ Ｐゴシック" panose="020B0600070205080204" pitchFamily="34" charset="-128"/>
              </a:rPr>
              <a:t>Postdoc Peer Committee</a:t>
            </a:r>
          </a:p>
          <a:p>
            <a:pPr lvl="1" indent="-342900">
              <a:defRPr/>
            </a:pPr>
            <a:r>
              <a:rPr lang="cs-CZ" sz="2400" dirty="0" smtClean="0">
                <a:ea typeface="ＭＳ Ｐゴシック" panose="020B0600070205080204" pitchFamily="34" charset="-128"/>
              </a:rPr>
              <a:t>F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ormed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sz="2400" dirty="0">
                <a:ea typeface="ＭＳ Ｐゴシック" panose="020B0600070205080204" pitchFamily="34" charset="-128"/>
              </a:rPr>
              <a:t>in 2018</a:t>
            </a:r>
          </a:p>
          <a:p>
            <a:pPr lvl="1" indent="-342900">
              <a:defRPr/>
            </a:pPr>
            <a:r>
              <a:rPr lang="cs-CZ" sz="2400" dirty="0">
                <a:ea typeface="ＭＳ Ｐゴシック" panose="020B0600070205080204" pitchFamily="34" charset="-128"/>
              </a:rPr>
              <a:t>T</a:t>
            </a:r>
            <a:r>
              <a:rPr lang="en-US" sz="2400" dirty="0">
                <a:ea typeface="ＭＳ Ｐゴシック" panose="020B0600070205080204" pitchFamily="34" charset="-128"/>
              </a:rPr>
              <a:t>o support postdoctoral community</a:t>
            </a:r>
          </a:p>
          <a:p>
            <a:pPr lvl="1" indent="-342900">
              <a:defRPr/>
            </a:pPr>
            <a:r>
              <a:rPr lang="en-US" sz="2400" dirty="0">
                <a:ea typeface="ＭＳ Ｐゴシック" panose="020B0600070205080204" pitchFamily="34" charset="-128"/>
              </a:rPr>
              <a:t>To create fit-to-purpose training and events</a:t>
            </a:r>
            <a:endParaRPr lang="cs-CZ" sz="2400" dirty="0">
              <a:ea typeface="ＭＳ Ｐゴシック" panose="020B0600070205080204" pitchFamily="34" charset="-128"/>
            </a:endParaRPr>
          </a:p>
          <a:p>
            <a:pPr lvl="1" indent="-342900">
              <a:defRPr/>
            </a:pPr>
            <a:r>
              <a:rPr lang="cs-CZ" sz="2400" dirty="0">
                <a:ea typeface="ＭＳ Ｐゴシック" panose="020B0600070205080204" pitchFamily="34" charset="-128"/>
              </a:rPr>
              <a:t>To </a:t>
            </a:r>
            <a:r>
              <a:rPr lang="cs-CZ" sz="2400" dirty="0" err="1">
                <a:ea typeface="ＭＳ Ｐゴシック" panose="020B0600070205080204" pitchFamily="34" charset="-128"/>
              </a:rPr>
              <a:t>involve</a:t>
            </a:r>
            <a:r>
              <a:rPr lang="cs-CZ" sz="2400" dirty="0">
                <a:ea typeface="ＭＳ Ｐゴシック" panose="020B0600070205080204" pitchFamily="34" charset="-128"/>
              </a:rPr>
              <a:t> </a:t>
            </a:r>
            <a:r>
              <a:rPr lang="cs-CZ" sz="2400" dirty="0" err="1">
                <a:ea typeface="ＭＳ Ｐゴシック" panose="020B0600070205080204" pitchFamily="34" charset="-128"/>
              </a:rPr>
              <a:t>the</a:t>
            </a:r>
            <a:r>
              <a:rPr lang="cs-CZ" sz="2400" dirty="0">
                <a:ea typeface="ＭＳ Ｐゴシック" panose="020B0600070205080204" pitchFamily="34" charset="-128"/>
              </a:rPr>
              <a:t> </a:t>
            </a:r>
            <a:r>
              <a:rPr lang="cs-CZ" sz="2400" dirty="0" err="1" smtClean="0">
                <a:ea typeface="ＭＳ Ｐゴシック" panose="020B0600070205080204" pitchFamily="34" charset="-128"/>
              </a:rPr>
              <a:t>into</a:t>
            </a:r>
            <a:r>
              <a:rPr lang="cs-CZ" sz="2400" dirty="0" smtClean="0">
                <a:ea typeface="ＭＳ Ｐゴシック" panose="020B0600070205080204" pitchFamily="34" charset="-128"/>
              </a:rPr>
              <a:t> </a:t>
            </a:r>
            <a:r>
              <a:rPr lang="cs-CZ" sz="2400" dirty="0" err="1" smtClean="0"/>
              <a:t>institutional</a:t>
            </a:r>
            <a:r>
              <a:rPr lang="cs-CZ" sz="2400" dirty="0" smtClean="0"/>
              <a:t> </a:t>
            </a:r>
            <a:r>
              <a:rPr lang="cs-CZ" sz="2400" dirty="0" err="1" smtClean="0"/>
              <a:t>governance</a:t>
            </a:r>
            <a:endParaRPr lang="en-US" sz="2400" dirty="0"/>
          </a:p>
          <a:p>
            <a:pPr lvl="1" indent="-342900"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lvl="1" indent="-342900">
              <a:defRPr/>
            </a:pPr>
            <a:endParaRPr lang="cs-CZ" sz="2400" dirty="0">
              <a:ea typeface="ＭＳ Ｐゴシック" panose="020B0600070205080204" pitchFamily="34" charset="-128"/>
            </a:endParaRPr>
          </a:p>
          <a:p>
            <a:pPr lvl="1" indent="-342900">
              <a:defRPr/>
            </a:pPr>
            <a:endParaRPr lang="cs-CZ" sz="2400" dirty="0"/>
          </a:p>
          <a:p>
            <a:pPr lvl="1" indent="-342900">
              <a:defRPr/>
            </a:pPr>
            <a:endParaRPr lang="cs-CZ" sz="2400" dirty="0"/>
          </a:p>
        </p:txBody>
      </p:sp>
      <p:sp>
        <p:nvSpPr>
          <p:cNvPr id="59396" name="Obdélník 2"/>
          <p:cNvSpPr>
            <a:spLocks noChangeArrowheads="1"/>
          </p:cNvSpPr>
          <p:nvPr/>
        </p:nvSpPr>
        <p:spPr bwMode="auto">
          <a:xfrm>
            <a:off x="7572376" y="3627438"/>
            <a:ext cx="309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cs-CZ" altLang="cs-CZ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Chair</a:t>
            </a:r>
            <a:r>
              <a:rPr lang="cs-CZ" alt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alt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cs-CZ" alt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PPC</a:t>
            </a:r>
          </a:p>
          <a:p>
            <a:r>
              <a:rPr lang="en-US" altLang="cs-CZ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Christopher Owen</a:t>
            </a:r>
            <a:endParaRPr lang="cs-CZ" altLang="cs-CZ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9397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726916"/>
            <a:ext cx="2243138" cy="26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5670550" y="-15076488"/>
            <a:ext cx="61753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sz="900" b="1"/>
              <a:t>List of Courses 2019</a:t>
            </a:r>
          </a:p>
          <a:p>
            <a:r>
              <a:rPr lang="cs-CZ" altLang="cs-CZ" sz="600"/>
              <a:t>  </a:t>
            </a:r>
            <a:endParaRPr lang="cs-CZ" altLang="cs-CZ" sz="17190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F2BB1B7-16FC-458F-BB30-1A53FA0E1B9B}"/>
              </a:ext>
            </a:extLst>
          </p:cNvPr>
          <p:cNvSpPr txBox="1">
            <a:spLocks/>
          </p:cNvSpPr>
          <p:nvPr/>
        </p:nvSpPr>
        <p:spPr bwMode="auto">
          <a:xfrm>
            <a:off x="646906" y="3955321"/>
            <a:ext cx="6611143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21A9C0"/>
              </a:buClr>
              <a:buSzPct val="100000"/>
              <a:buNone/>
              <a:defRPr/>
            </a:pPr>
            <a:r>
              <a:rPr lang="cs-CZ" sz="2400" b="1" dirty="0" err="1">
                <a:solidFill>
                  <a:srgbClr val="39464A"/>
                </a:solidFill>
                <a:ea typeface="ＭＳ Ｐゴシック" panose="020B0600070205080204" pitchFamily="34" charset="-128"/>
              </a:rPr>
              <a:t>Postdocs</a:t>
            </a:r>
            <a:r>
              <a:rPr lang="cs-CZ" sz="2400" b="1" dirty="0">
                <a:solidFill>
                  <a:srgbClr val="39464A"/>
                </a:solidFill>
                <a:ea typeface="ＭＳ Ｐゴシック" panose="020B0600070205080204" pitchFamily="34" charset="-128"/>
              </a:rPr>
              <a:t> </a:t>
            </a:r>
            <a:r>
              <a:rPr lang="cs-CZ" sz="2400" b="1" dirty="0" err="1">
                <a:solidFill>
                  <a:srgbClr val="39464A"/>
                </a:solidFill>
                <a:ea typeface="ＭＳ Ｐゴシック" panose="020B0600070205080204" pitchFamily="34" charset="-128"/>
              </a:rPr>
              <a:t>at</a:t>
            </a:r>
            <a:r>
              <a:rPr lang="cs-CZ" sz="2400" b="1" dirty="0">
                <a:solidFill>
                  <a:srgbClr val="39464A"/>
                </a:solidFill>
                <a:ea typeface="ＭＳ Ｐゴシック" panose="020B0600070205080204" pitchFamily="34" charset="-128"/>
              </a:rPr>
              <a:t> CEITEC MU in </a:t>
            </a:r>
            <a:r>
              <a:rPr lang="cs-CZ" sz="2400" b="1" dirty="0" err="1" smtClean="0">
                <a:solidFill>
                  <a:srgbClr val="39464A"/>
                </a:solidFill>
                <a:ea typeface="ＭＳ Ｐゴシック" panose="020B0600070205080204" pitchFamily="34" charset="-128"/>
              </a:rPr>
              <a:t>Numbers</a:t>
            </a:r>
            <a:endParaRPr lang="en-US" sz="2400" b="1" dirty="0">
              <a:solidFill>
                <a:srgbClr val="39464A"/>
              </a:solidFill>
              <a:ea typeface="ＭＳ Ｐゴシック" panose="020B0600070205080204" pitchFamily="34" charset="-128"/>
            </a:endParaRPr>
          </a:p>
          <a:p>
            <a:pPr marL="685800" lvl="1" indent="-342900" eaLnBrk="1" hangingPunct="1">
              <a:lnSpc>
                <a:spcPct val="90000"/>
              </a:lnSpc>
              <a:buClr>
                <a:srgbClr val="21A9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9464A"/>
                </a:solidFill>
                <a:ea typeface="ＭＳ Ｐゴシック" panose="020B0600070205080204" pitchFamily="34" charset="-128"/>
              </a:rPr>
              <a:t>47 </a:t>
            </a:r>
            <a:r>
              <a:rPr lang="cs-CZ" dirty="0" err="1">
                <a:solidFill>
                  <a:srgbClr val="39464A"/>
                </a:solidFill>
                <a:ea typeface="ＭＳ Ｐゴシック" panose="020B0600070205080204" pitchFamily="34" charset="-128"/>
              </a:rPr>
              <a:t>researchers</a:t>
            </a:r>
            <a:endParaRPr lang="cs-CZ" dirty="0">
              <a:solidFill>
                <a:srgbClr val="39464A"/>
              </a:solidFill>
              <a:ea typeface="ＭＳ Ｐゴシック" panose="020B0600070205080204" pitchFamily="34" charset="-128"/>
            </a:endParaRPr>
          </a:p>
          <a:p>
            <a:pPr marL="685800" lvl="1" indent="-342900" eaLnBrk="1" hangingPunct="1">
              <a:lnSpc>
                <a:spcPct val="90000"/>
              </a:lnSpc>
              <a:buClr>
                <a:srgbClr val="21A9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9464A"/>
                </a:solidFill>
                <a:ea typeface="ＭＳ Ｐゴシック" panose="020B0600070205080204" pitchFamily="34" charset="-128"/>
              </a:rPr>
              <a:t>77 % </a:t>
            </a:r>
            <a:r>
              <a:rPr lang="en-GB" dirty="0">
                <a:solidFill>
                  <a:srgbClr val="39464A"/>
                </a:solidFill>
                <a:ea typeface="ＭＳ Ｐゴシック" panose="020B0600070205080204" pitchFamily="34" charset="-128"/>
              </a:rPr>
              <a:t>foreigners</a:t>
            </a:r>
            <a:endParaRPr lang="cs-CZ" dirty="0">
              <a:solidFill>
                <a:srgbClr val="39464A"/>
              </a:solidFill>
              <a:ea typeface="ＭＳ Ｐゴシック" panose="020B0600070205080204" pitchFamily="34" charset="-128"/>
            </a:endParaRPr>
          </a:p>
          <a:p>
            <a:pPr marL="685800" lvl="1" indent="-342900" eaLnBrk="1" hangingPunct="1">
              <a:lnSpc>
                <a:spcPct val="90000"/>
              </a:lnSpc>
              <a:buClr>
                <a:srgbClr val="21A9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9464A"/>
                </a:solidFill>
                <a:ea typeface="ＭＳ Ｐゴシック" panose="020B0600070205080204" pitchFamily="34" charset="-128"/>
              </a:rPr>
              <a:t>Gender balance: 24F/23M</a:t>
            </a:r>
            <a:endParaRPr lang="en-US" dirty="0">
              <a:solidFill>
                <a:srgbClr val="39464A"/>
              </a:solidFill>
              <a:ea typeface="ＭＳ Ｐゴシック" panose="020B0600070205080204" pitchFamily="34" charset="-128"/>
            </a:endParaRPr>
          </a:p>
          <a:p>
            <a:pPr marL="685800" lvl="1" indent="-342900" eaLnBrk="1" hangingPunct="1">
              <a:lnSpc>
                <a:spcPct val="90000"/>
              </a:lnSpc>
              <a:buClr>
                <a:srgbClr val="21A9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39464A"/>
                </a:solidFill>
                <a:ea typeface="ＭＳ Ｐゴシック" panose="020B0600070205080204" pitchFamily="34" charset="-128"/>
              </a:rPr>
              <a:t>16 nationalities </a:t>
            </a:r>
            <a:endParaRPr lang="en-US" dirty="0">
              <a:solidFill>
                <a:srgbClr val="39464A"/>
              </a:solidFill>
              <a:ea typeface="ＭＳ Ｐゴシック" panose="020B0600070205080204" pitchFamily="34" charset="-128"/>
            </a:endParaRPr>
          </a:p>
          <a:p>
            <a:pPr marL="685800" lvl="1" indent="-342900">
              <a:defRPr/>
            </a:pPr>
            <a:endParaRPr lang="cs-CZ" kern="0" dirty="0"/>
          </a:p>
          <a:p>
            <a:pPr marL="685800" lvl="1" indent="-342900">
              <a:defRPr/>
            </a:pPr>
            <a:endParaRPr lang="cs-CZ" kern="0" dirty="0"/>
          </a:p>
          <a:p>
            <a:pPr marL="685800" lvl="1" indent="-342900">
              <a:defRPr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0362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9081</TotalTime>
  <Words>999</Words>
  <Application>Microsoft Office PowerPoint</Application>
  <PresentationFormat>Widescreen</PresentationFormat>
  <Paragraphs>253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Times New Roman</vt:lpstr>
      <vt:lpstr>Wingdings</vt:lpstr>
      <vt:lpstr>Office Theme</vt:lpstr>
      <vt:lpstr>CEITEC MU Scientific Board Meeting</vt:lpstr>
      <vt:lpstr>PowerPoint Presentation</vt:lpstr>
      <vt:lpstr>Nature Index (NI)</vt:lpstr>
      <vt:lpstr>Publications</vt:lpstr>
      <vt:lpstr>Publication Analysis 2018</vt:lpstr>
      <vt:lpstr>CEITEC MU Awards 2018 </vt:lpstr>
      <vt:lpstr>External Awards </vt:lpstr>
      <vt:lpstr>CEITEC PhD School</vt:lpstr>
      <vt:lpstr>Postdoctoral Programme</vt:lpstr>
      <vt:lpstr>Training and Mentoring</vt:lpstr>
      <vt:lpstr>Grants &amp; Funding</vt:lpstr>
      <vt:lpstr>Grants &amp; Funding</vt:lpstr>
      <vt:lpstr>PowerPoint Presentation</vt:lpstr>
      <vt:lpstr>Budget Spending 2018 + Budget Plan 2019</vt:lpstr>
      <vt:lpstr>Adjusted Profit and Loss Account 1.1.2018- 31.12.2018</vt:lpstr>
      <vt:lpstr>Balance of Funds 1.1.2018- 31.12.2018</vt:lpstr>
      <vt:lpstr> Budget Spending 2018 + Budget Plan 2019  </vt:lpstr>
      <vt:lpstr>PowerPoint Presentation</vt:lpstr>
      <vt:lpstr>  Budget Spending 2018 + Budget Plan 2019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Outlook After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Palata</dc:creator>
  <cp:lastModifiedBy>Jill K Batdorf</cp:lastModifiedBy>
  <cp:revision>314</cp:revision>
  <cp:lastPrinted>2017-09-20T07:48:49Z</cp:lastPrinted>
  <dcterms:created xsi:type="dcterms:W3CDTF">2017-09-06T10:48:47Z</dcterms:created>
  <dcterms:modified xsi:type="dcterms:W3CDTF">2019-03-14T09:57:38Z</dcterms:modified>
</cp:coreProperties>
</file>