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68" r:id="rId2"/>
    <p:sldId id="259" r:id="rId3"/>
    <p:sldId id="310" r:id="rId4"/>
    <p:sldId id="357" r:id="rId5"/>
    <p:sldId id="324" r:id="rId6"/>
    <p:sldId id="323" r:id="rId7"/>
    <p:sldId id="333" r:id="rId8"/>
    <p:sldId id="332" r:id="rId9"/>
    <p:sldId id="331" r:id="rId10"/>
    <p:sldId id="321" r:id="rId11"/>
    <p:sldId id="351" r:id="rId12"/>
    <p:sldId id="350" r:id="rId13"/>
    <p:sldId id="282" r:id="rId14"/>
    <p:sldId id="339" r:id="rId15"/>
    <p:sldId id="349" r:id="rId16"/>
    <p:sldId id="335" r:id="rId17"/>
    <p:sldId id="336" r:id="rId18"/>
    <p:sldId id="337" r:id="rId19"/>
    <p:sldId id="362" r:id="rId20"/>
    <p:sldId id="366" r:id="rId21"/>
    <p:sldId id="363" r:id="rId22"/>
    <p:sldId id="365" r:id="rId23"/>
    <p:sldId id="367" r:id="rId24"/>
    <p:sldId id="355" r:id="rId25"/>
    <p:sldId id="356" r:id="rId26"/>
    <p:sldId id="309" r:id="rId27"/>
    <p:sldId id="354" r:id="rId28"/>
    <p:sldId id="340" r:id="rId29"/>
    <p:sldId id="341" r:id="rId30"/>
    <p:sldId id="342" r:id="rId31"/>
    <p:sldId id="343" r:id="rId32"/>
    <p:sldId id="344" r:id="rId33"/>
    <p:sldId id="345" r:id="rId34"/>
    <p:sldId id="346" r:id="rId35"/>
    <p:sldId id="352" r:id="rId36"/>
    <p:sldId id="347" r:id="rId37"/>
    <p:sldId id="359" r:id="rId38"/>
    <p:sldId id="368" r:id="rId39"/>
    <p:sldId id="353" r:id="rId40"/>
    <p:sldId id="360" r:id="rId41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FF"/>
    <a:srgbClr val="FF6600"/>
    <a:srgbClr val="C87700"/>
    <a:srgbClr val="0066FF"/>
    <a:srgbClr val="FFFF00"/>
    <a:srgbClr val="990099"/>
    <a:srgbClr val="0099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6" autoAdjust="0"/>
    <p:restoredTop sz="94590" autoAdjust="0"/>
  </p:normalViewPr>
  <p:slideViewPr>
    <p:cSldViewPr>
      <p:cViewPr varScale="1">
        <p:scale>
          <a:sx n="88" d="100"/>
          <a:sy n="88" d="100"/>
        </p:scale>
        <p:origin x="-105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41B96F63-118E-4E69-8C1F-C1FFE00A58C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25387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B728FB5A-B883-486E-81EB-C3BD86C029AB}" type="slidenum">
              <a:rPr lang="cs-CZ">
                <a:latin typeface="Arial" charset="0"/>
              </a:rPr>
              <a:pPr eaLnBrk="1" hangingPunct="1"/>
              <a:t>1</a:t>
            </a:fld>
            <a:endParaRPr lang="cs-CZ">
              <a:latin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741FB7AB-1386-4F7C-8D6E-7F6A29C6A318}" type="slidenum">
              <a:rPr lang="cs-CZ">
                <a:latin typeface="Arial" charset="0"/>
              </a:rPr>
              <a:pPr eaLnBrk="1" hangingPunct="1"/>
              <a:t>2</a:t>
            </a:fld>
            <a:endParaRPr lang="cs-CZ">
              <a:latin typeface="Arial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0E441FF8-23EF-4075-AF0C-9766A1C5211F}" type="slidenum">
              <a:rPr lang="cs-CZ">
                <a:latin typeface="Arial" charset="0"/>
              </a:rPr>
              <a:pPr eaLnBrk="1" hangingPunct="1"/>
              <a:t>8</a:t>
            </a:fld>
            <a:endParaRPr lang="cs-CZ"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BEAFC94A-DB4C-4E83-B4B0-C4B8466A9325}" type="slidenum">
              <a:rPr lang="cs-CZ">
                <a:latin typeface="Arial" charset="0"/>
              </a:rPr>
              <a:pPr eaLnBrk="1" hangingPunct="1"/>
              <a:t>9</a:t>
            </a:fld>
            <a:endParaRPr lang="cs-CZ">
              <a:latin typeface="Arial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04C3C306-3C15-443A-9ABC-19B3A318E177}" type="slidenum">
              <a:rPr lang="cs-CZ">
                <a:latin typeface="Arial" charset="0"/>
              </a:rPr>
              <a:pPr eaLnBrk="1" hangingPunct="1"/>
              <a:t>10</a:t>
            </a:fld>
            <a:endParaRPr lang="cs-CZ">
              <a:latin typeface="Arial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3D9E96F1-A8B3-40DB-9232-24E0AC8E745F}" type="slidenum">
              <a:rPr lang="cs-CZ">
                <a:latin typeface="Arial" charset="0"/>
              </a:rPr>
              <a:pPr eaLnBrk="1" hangingPunct="1"/>
              <a:t>19</a:t>
            </a:fld>
            <a:endParaRPr lang="cs-CZ">
              <a:latin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66146A2A-AA30-48C1-B40B-AA5BFDDC6F1A}" type="slidenum">
              <a:rPr lang="cs-CZ">
                <a:latin typeface="Arial" charset="0"/>
              </a:rPr>
              <a:pPr eaLnBrk="1" hangingPunct="1"/>
              <a:t>20</a:t>
            </a:fld>
            <a:endParaRPr lang="cs-CZ">
              <a:latin typeface="Arial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9612B-7C42-4D6E-9F4D-223A87EC119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8817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7878F-CAB5-4E7C-BDFE-2E2CED03E19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8875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308FF-8310-4DB1-87AC-4E73D1388B8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8222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Nadpis, text a videok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média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056162-7CD8-411F-B7D7-C4AA0AE0E12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1670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F6843-5134-4851-A288-FDC73E3612F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57183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5C034-0305-4A77-A67E-C1012AD209F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1182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EF2E0-761E-40CD-8EA0-E172D50D676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784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C08E7-C75D-4168-B03E-4E2E36524C2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0620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CB4C3-BDBC-41E4-A11E-16BDB29DD24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081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DADB7-E7F5-49E7-B768-7896B02C84A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0207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AC611-9DC1-4B61-8593-FFCE16472C9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4501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02524-A02F-4487-9B15-09AF3A02531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3851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BB3E7-D19A-4CEE-BEF6-A21865E8D48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4312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64B4C-8FD3-4EED-BB62-1309CFC7FA2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491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>
              <a:defRPr/>
            </a:pPr>
            <a:fld id="{0094C016-DDF3-49B8-9CED-161BF8F104D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image" Target="../media/image2.jpeg"/><Relationship Id="rId5" Type="http://schemas.openxmlformats.org/officeDocument/2006/relationships/hyperlink" Target="http://www.ted.com/talks/tim_brown_on_creativity_and_play.html" TargetMode="External"/><Relationship Id="rId4" Type="http://schemas.openxmlformats.org/officeDocument/2006/relationships/image" Target="../media/image20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11" Type="http://schemas.openxmlformats.org/officeDocument/2006/relationships/image" Target="../media/image29.png"/><Relationship Id="rId5" Type="http://schemas.openxmlformats.org/officeDocument/2006/relationships/image" Target="../media/image24.jpeg"/><Relationship Id="rId10" Type="http://schemas.openxmlformats.org/officeDocument/2006/relationships/image" Target="../media/image28.jpeg"/><Relationship Id="rId4" Type="http://schemas.openxmlformats.org/officeDocument/2006/relationships/image" Target="../media/image23.jpeg"/><Relationship Id="rId9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2.png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2.png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.jpeg"/><Relationship Id="rId5" Type="http://schemas.openxmlformats.org/officeDocument/2006/relationships/image" Target="../media/image36.jpeg"/><Relationship Id="rId10" Type="http://schemas.openxmlformats.org/officeDocument/2006/relationships/image" Target="../media/image3.png"/><Relationship Id="rId4" Type="http://schemas.openxmlformats.org/officeDocument/2006/relationships/image" Target="../media/image35.png"/><Relationship Id="rId9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outube.com/watch?v=mbxKUBsTWF8" TargetMode="External"/><Relationship Id="rId3" Type="http://schemas.microsoft.com/office/2007/relationships/media" Target="../media/media9.wmv"/><Relationship Id="rId7" Type="http://schemas.openxmlformats.org/officeDocument/2006/relationships/hyperlink" Target="http://www.youtube.com/watch?v=MNsH0RW7lvM" TargetMode="External"/><Relationship Id="rId12" Type="http://schemas.openxmlformats.org/officeDocument/2006/relationships/image" Target="../media/image43.png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6" Type="http://schemas.openxmlformats.org/officeDocument/2006/relationships/image" Target="../media/image42.png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3.png"/><Relationship Id="rId4" Type="http://schemas.openxmlformats.org/officeDocument/2006/relationships/video" Target="../media/media9.wmv"/><Relationship Id="rId9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jpeg"/><Relationship Id="rId2" Type="http://schemas.openxmlformats.org/officeDocument/2006/relationships/video" Target="../media/media10.wmv"/><Relationship Id="rId1" Type="http://schemas.microsoft.com/office/2007/relationships/media" Target="../media/media10.wmv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hyperlink" Target="http://www.youtube.com/watch?v=w183qB0KDFg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47.png"/><Relationship Id="rId7" Type="http://schemas.openxmlformats.org/officeDocument/2006/relationships/image" Target="../media/image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47.png"/><Relationship Id="rId7" Type="http://schemas.openxmlformats.org/officeDocument/2006/relationships/image" Target="../media/image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2.xml"/><Relationship Id="rId7" Type="http://schemas.openxmlformats.org/officeDocument/2006/relationships/hyperlink" Target="http://www.youtube.com/watch?v=mddD1yGREKQ&amp;feature=related" TargetMode="Externa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video" Target="../media/media5.wmv"/><Relationship Id="rId13" Type="http://schemas.openxmlformats.org/officeDocument/2006/relationships/image" Target="../media/image4.jpeg"/><Relationship Id="rId3" Type="http://schemas.microsoft.com/office/2007/relationships/media" Target="../media/media3.wmv"/><Relationship Id="rId7" Type="http://schemas.microsoft.com/office/2007/relationships/media" Target="../media/media5.wmv"/><Relationship Id="rId12" Type="http://schemas.openxmlformats.org/officeDocument/2006/relationships/image" Target="../media/image3.png"/><Relationship Id="rId17" Type="http://schemas.openxmlformats.org/officeDocument/2006/relationships/image" Target="../media/image14.png"/><Relationship Id="rId2" Type="http://schemas.openxmlformats.org/officeDocument/2006/relationships/video" Target="../media/media2.wmv"/><Relationship Id="rId16" Type="http://schemas.openxmlformats.org/officeDocument/2006/relationships/image" Target="../media/image13.png"/><Relationship Id="rId1" Type="http://schemas.microsoft.com/office/2007/relationships/media" Target="../media/media2.wmv"/><Relationship Id="rId6" Type="http://schemas.openxmlformats.org/officeDocument/2006/relationships/video" Target="../media/media4.wmv"/><Relationship Id="rId11" Type="http://schemas.openxmlformats.org/officeDocument/2006/relationships/image" Target="../media/image2.jpeg"/><Relationship Id="rId5" Type="http://schemas.microsoft.com/office/2007/relationships/media" Target="../media/media4.wmv"/><Relationship Id="rId15" Type="http://schemas.openxmlformats.org/officeDocument/2006/relationships/image" Target="../media/image12.png"/><Relationship Id="rId10" Type="http://schemas.openxmlformats.org/officeDocument/2006/relationships/notesSlide" Target="../notesSlides/notesSlide3.xml"/><Relationship Id="rId4" Type="http://schemas.openxmlformats.org/officeDocument/2006/relationships/video" Target="../media/media3.wm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5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520700"/>
            <a:ext cx="8507412" cy="6076950"/>
          </a:xfrm>
        </p:spPr>
        <p:txBody>
          <a:bodyPr/>
          <a:lstStyle/>
          <a:p>
            <a:pPr algn="r" eaLnBrk="1" hangingPunct="1">
              <a:lnSpc>
                <a:spcPct val="90000"/>
              </a:lnSpc>
              <a:buFontTx/>
              <a:buNone/>
              <a:defRPr/>
            </a:pPr>
            <a:r>
              <a:rPr lang="en-GB" sz="6000" b="1" smtClean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en-GB" sz="4800" b="1" smtClean="0">
                <a:latin typeface="Arial Narrow" pitchFamily="34" charset="0"/>
              </a:rPr>
              <a:t>Creativity in EAP: </a:t>
            </a:r>
            <a:endParaRPr lang="cs-CZ" sz="4800" b="1" smtClean="0">
              <a:latin typeface="Arial Narrow" pitchFamily="34" charset="0"/>
            </a:endParaRPr>
          </a:p>
          <a:p>
            <a:pPr algn="r" eaLnBrk="1" hangingPunct="1">
              <a:lnSpc>
                <a:spcPct val="90000"/>
              </a:lnSpc>
              <a:buFontTx/>
              <a:buNone/>
              <a:defRPr/>
            </a:pPr>
            <a:r>
              <a:rPr lang="en-GB" sz="4800" b="1" smtClean="0">
                <a:latin typeface="Arial Narrow" pitchFamily="34" charset="0"/>
              </a:rPr>
              <a:t>How far can we go?</a:t>
            </a:r>
            <a:r>
              <a:rPr lang="cs-CZ" smtClean="0"/>
              <a:t> </a:t>
            </a:r>
            <a:endParaRPr lang="en-GB" sz="4800" b="1" smtClean="0">
              <a:latin typeface="Arial Narrow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GB" sz="6000" b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                            </a:t>
            </a:r>
            <a:endParaRPr lang="cs-CZ" sz="6000" b="1" smtClean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sz="6000" b="1" smtClean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GB" sz="2400" smtClean="0">
              <a:solidFill>
                <a:srgbClr val="FF9900"/>
              </a:solidFill>
              <a:latin typeface="Arial Narrow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GB" sz="2400" smtClean="0">
                <a:solidFill>
                  <a:srgbClr val="DDDDDD"/>
                </a:solidFill>
                <a:latin typeface="Arial Narrow" pitchFamily="34" charset="0"/>
              </a:rPr>
              <a:t>                                                            </a:t>
            </a:r>
            <a:r>
              <a:rPr lang="cs-CZ" sz="2400" smtClean="0">
                <a:solidFill>
                  <a:srgbClr val="DDDDDD"/>
                </a:solidFill>
                <a:latin typeface="Arial Narrow" pitchFamily="34" charset="0"/>
              </a:rPr>
              <a:t>                               </a:t>
            </a:r>
            <a:r>
              <a:rPr lang="en-GB" sz="2400" smtClean="0">
                <a:latin typeface="Arial Narrow" pitchFamily="34" charset="0"/>
              </a:rPr>
              <a:t>Libor Štěpánek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GB" sz="2400" smtClean="0">
                <a:latin typeface="Arial Narrow" pitchFamily="34" charset="0"/>
              </a:rPr>
              <a:t>                                                            </a:t>
            </a:r>
            <a:r>
              <a:rPr lang="cs-CZ" sz="2400" smtClean="0">
                <a:latin typeface="Arial Narrow" pitchFamily="34" charset="0"/>
              </a:rPr>
              <a:t>Masaryk </a:t>
            </a:r>
            <a:r>
              <a:rPr lang="en-GB" sz="2400" smtClean="0">
                <a:latin typeface="Arial Narrow" pitchFamily="34" charset="0"/>
              </a:rPr>
              <a:t>U</a:t>
            </a:r>
            <a:r>
              <a:rPr lang="cs-CZ" sz="2400" smtClean="0">
                <a:latin typeface="Arial Narrow" pitchFamily="34" charset="0"/>
              </a:rPr>
              <a:t>niversity</a:t>
            </a:r>
            <a:r>
              <a:rPr lang="en-GB" sz="2400" smtClean="0">
                <a:latin typeface="Arial Narrow" pitchFamily="34" charset="0"/>
              </a:rPr>
              <a:t> Language Centre                                                            </a:t>
            </a:r>
            <a:r>
              <a:rPr lang="cs-CZ" sz="2400" smtClean="0">
                <a:latin typeface="Arial Narrow" pitchFamily="34" charset="0"/>
              </a:rPr>
              <a:t>             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sz="2400" smtClean="0">
                <a:latin typeface="Arial Narrow" pitchFamily="34" charset="0"/>
              </a:rPr>
              <a:t>                                                                                         </a:t>
            </a:r>
            <a:r>
              <a:rPr lang="en-GB" sz="2400" i="1" smtClean="0">
                <a:latin typeface="Arial Narrow" pitchFamily="34" charset="0"/>
              </a:rPr>
              <a:t>lstep@fss.muni.cz</a:t>
            </a:r>
          </a:p>
        </p:txBody>
      </p:sp>
      <p:pic>
        <p:nvPicPr>
          <p:cNvPr id="2051" name="Picture 13" descr="Obrázek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349500"/>
            <a:ext cx="3959225" cy="3270250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2" name="Group 24"/>
          <p:cNvGrpSpPr>
            <a:grpSpLocks/>
          </p:cNvGrpSpPr>
          <p:nvPr/>
        </p:nvGrpSpPr>
        <p:grpSpPr bwMode="auto">
          <a:xfrm>
            <a:off x="7164388" y="6237288"/>
            <a:ext cx="1728787" cy="503237"/>
            <a:chOff x="4513" y="3929"/>
            <a:chExt cx="1089" cy="317"/>
          </a:xfrm>
        </p:grpSpPr>
        <p:pic>
          <p:nvPicPr>
            <p:cNvPr id="2053" name="Picture 21" descr="logo_-_masarykova_uni_thumbnail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" y="3929"/>
              <a:ext cx="272" cy="317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22" descr="Obrázek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9" y="3974"/>
              <a:ext cx="363" cy="205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Picture 23" descr="Projekt IMPACT - semináře pro učitele jazyků na vysoký školách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" y="3974"/>
              <a:ext cx="363" cy="209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>
              <a:defRPr/>
            </a:pPr>
            <a:r>
              <a:rPr lang="en-GB" sz="2000" b="1" smtClean="0"/>
              <a:t/>
            </a:r>
            <a:br>
              <a:rPr lang="en-GB" sz="2000" b="1" smtClean="0"/>
            </a:br>
            <a:r>
              <a:rPr lang="en-GB" sz="2000" b="1" smtClean="0"/>
              <a:t/>
            </a:r>
            <a:br>
              <a:rPr lang="en-GB" sz="2000" b="1" smtClean="0"/>
            </a:br>
            <a:r>
              <a:rPr lang="en-GB" sz="4000" smtClean="0">
                <a:solidFill>
                  <a:schemeClr val="tx1"/>
                </a:solidFill>
                <a:latin typeface="Arial Narrow" pitchFamily="34" charset="0"/>
              </a:rPr>
              <a:t> barriers</a:t>
            </a:r>
            <a:r>
              <a:rPr lang="en-GB" sz="4000" b="1" smtClean="0">
                <a:solidFill>
                  <a:srgbClr val="DDDDDD"/>
                </a:solidFill>
                <a:latin typeface="Arial Narrow" pitchFamily="34" charset="0"/>
              </a:rPr>
              <a:t/>
            </a:r>
            <a:br>
              <a:rPr lang="en-GB" sz="4000" b="1" smtClean="0">
                <a:solidFill>
                  <a:srgbClr val="DDDDDD"/>
                </a:solidFill>
                <a:latin typeface="Arial Narrow" pitchFamily="34" charset="0"/>
              </a:rPr>
            </a:br>
            <a:endParaRPr lang="en-GB" sz="4000" smtClean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44675"/>
            <a:ext cx="8229600" cy="4281488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cs-CZ" sz="360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  </a:t>
            </a:r>
            <a:r>
              <a:rPr lang="cs-CZ" sz="36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perception</a:t>
            </a:r>
          </a:p>
          <a:p>
            <a:pPr eaLnBrk="1" hangingPunct="1">
              <a:buFontTx/>
              <a:buNone/>
              <a:defRPr/>
            </a:pPr>
            <a:r>
              <a:rPr lang="cs-CZ" sz="36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   environment</a:t>
            </a:r>
          </a:p>
          <a:p>
            <a:pPr eaLnBrk="1" hangingPunct="1">
              <a:buFontTx/>
              <a:buNone/>
              <a:defRPr/>
            </a:pPr>
            <a:r>
              <a:rPr lang="cs-CZ" sz="36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   culture</a:t>
            </a:r>
          </a:p>
          <a:p>
            <a:pPr eaLnBrk="1" hangingPunct="1">
              <a:buFontTx/>
              <a:buNone/>
              <a:defRPr/>
            </a:pPr>
            <a:r>
              <a:rPr lang="cs-CZ" sz="36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   emotions</a:t>
            </a:r>
          </a:p>
          <a:p>
            <a:pPr eaLnBrk="1" hangingPunct="1">
              <a:buFontTx/>
              <a:buNone/>
              <a:defRPr/>
            </a:pPr>
            <a:r>
              <a:rPr lang="cs-CZ" sz="36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   intellect </a:t>
            </a:r>
          </a:p>
          <a:p>
            <a:pPr eaLnBrk="1" hangingPunct="1">
              <a:buFontTx/>
              <a:buNone/>
              <a:defRPr/>
            </a:pPr>
            <a:r>
              <a:rPr lang="cs-CZ" sz="36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   expression</a:t>
            </a:r>
          </a:p>
          <a:p>
            <a:pPr eaLnBrk="1" hangingPunct="1">
              <a:defRPr/>
            </a:pPr>
            <a:endParaRPr lang="cs-CZ" sz="3600" smtClean="0">
              <a:effectLst>
                <a:outerShdw blurRad="38100" dist="38100" dir="2700000" algn="tl">
                  <a:srgbClr val="FFFFFF"/>
                </a:outerShdw>
              </a:effectLst>
              <a:latin typeface="Arial Narrow" pitchFamily="34" charset="0"/>
            </a:endParaRPr>
          </a:p>
        </p:txBody>
      </p:sp>
      <p:sp>
        <p:nvSpPr>
          <p:cNvPr id="11268" name="Text Box 7"/>
          <p:cNvSpPr txBox="1">
            <a:spLocks noChangeArrowheads="1"/>
          </p:cNvSpPr>
          <p:nvPr/>
        </p:nvSpPr>
        <p:spPr bwMode="auto">
          <a:xfrm>
            <a:off x="468313" y="1341438"/>
            <a:ext cx="431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>
              <a:latin typeface="Arial" charset="0"/>
            </a:endParaRPr>
          </a:p>
        </p:txBody>
      </p:sp>
      <p:sp>
        <p:nvSpPr>
          <p:cNvPr id="137224" name="Text Box 8"/>
          <p:cNvSpPr txBox="1">
            <a:spLocks noChangeArrowheads="1"/>
          </p:cNvSpPr>
          <p:nvPr/>
        </p:nvSpPr>
        <p:spPr bwMode="auto">
          <a:xfrm rot="-983534">
            <a:off x="1258888" y="1052513"/>
            <a:ext cx="9350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of</a:t>
            </a:r>
          </a:p>
        </p:txBody>
      </p:sp>
      <p:pic>
        <p:nvPicPr>
          <p:cNvPr id="11270" name="Picture 9" descr="IMG_10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981075"/>
            <a:ext cx="2495550" cy="3328988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10" descr="DSC0038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284538"/>
            <a:ext cx="3054350" cy="2290762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72" name="Group 11"/>
          <p:cNvGrpSpPr>
            <a:grpSpLocks/>
          </p:cNvGrpSpPr>
          <p:nvPr/>
        </p:nvGrpSpPr>
        <p:grpSpPr bwMode="auto">
          <a:xfrm>
            <a:off x="7164388" y="6237288"/>
            <a:ext cx="1728787" cy="503237"/>
            <a:chOff x="4513" y="3929"/>
            <a:chExt cx="1089" cy="317"/>
          </a:xfrm>
        </p:grpSpPr>
        <p:pic>
          <p:nvPicPr>
            <p:cNvPr id="11273" name="Picture 12" descr="logo_-_masarykova_uni_thumbnail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" y="3929"/>
              <a:ext cx="272" cy="317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74" name="Picture 13" descr="Obrázek1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9" y="3974"/>
              <a:ext cx="363" cy="205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75" name="Picture 14" descr="Projekt IMPACT - semináře pro učitele jazyků na vysoký školách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" y="3974"/>
              <a:ext cx="363" cy="209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smtClean="0">
                <a:latin typeface="Arial Narrow" pitchFamily="34" charset="0"/>
              </a:rPr>
              <a:t>…and some activities…</a:t>
            </a:r>
          </a:p>
        </p:txBody>
      </p:sp>
      <p:grpSp>
        <p:nvGrpSpPr>
          <p:cNvPr id="12292" name="Group 4"/>
          <p:cNvGrpSpPr>
            <a:grpSpLocks/>
          </p:cNvGrpSpPr>
          <p:nvPr/>
        </p:nvGrpSpPr>
        <p:grpSpPr bwMode="auto">
          <a:xfrm>
            <a:off x="7164388" y="6237288"/>
            <a:ext cx="1728787" cy="503237"/>
            <a:chOff x="4513" y="3929"/>
            <a:chExt cx="1089" cy="317"/>
          </a:xfrm>
        </p:grpSpPr>
        <p:pic>
          <p:nvPicPr>
            <p:cNvPr id="12293" name="Picture 5" descr="logo_-_masarykova_uni_thumbnail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" y="3929"/>
              <a:ext cx="272" cy="317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4" name="Picture 6" descr="Obrázek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9" y="3974"/>
              <a:ext cx="363" cy="205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5" name="Picture 7" descr="Projekt IMPACT - semináře pro učitele jazyků na vysoký školách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" y="3974"/>
              <a:ext cx="363" cy="209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13316" name="Freeform 4"/>
          <p:cNvSpPr>
            <a:spLocks/>
          </p:cNvSpPr>
          <p:nvPr/>
        </p:nvSpPr>
        <p:spPr bwMode="auto">
          <a:xfrm>
            <a:off x="2290763" y="2984500"/>
            <a:ext cx="3827462" cy="3168650"/>
          </a:xfrm>
          <a:custGeom>
            <a:avLst/>
            <a:gdLst>
              <a:gd name="T0" fmla="*/ 2657475 w 2411"/>
              <a:gd name="T1" fmla="*/ 1323975 h 1996"/>
              <a:gd name="T2" fmla="*/ 1592262 w 2411"/>
              <a:gd name="T3" fmla="*/ 1211263 h 1996"/>
              <a:gd name="T4" fmla="*/ 1704975 w 2411"/>
              <a:gd name="T5" fmla="*/ 1751013 h 1996"/>
              <a:gd name="T6" fmla="*/ 1881187 w 2411"/>
              <a:gd name="T7" fmla="*/ 1938338 h 1996"/>
              <a:gd name="T8" fmla="*/ 2306637 w 2411"/>
              <a:gd name="T9" fmla="*/ 2025650 h 1996"/>
              <a:gd name="T10" fmla="*/ 2532062 w 2411"/>
              <a:gd name="T11" fmla="*/ 1474788 h 1996"/>
              <a:gd name="T12" fmla="*/ 2606675 w 2411"/>
              <a:gd name="T13" fmla="*/ 1362075 h 1996"/>
              <a:gd name="T14" fmla="*/ 2681287 w 2411"/>
              <a:gd name="T15" fmla="*/ 1162050 h 1996"/>
              <a:gd name="T16" fmla="*/ 3433762 w 2411"/>
              <a:gd name="T17" fmla="*/ 1023938 h 1996"/>
              <a:gd name="T18" fmla="*/ 3733800 w 2411"/>
              <a:gd name="T19" fmla="*/ 1374775 h 1996"/>
              <a:gd name="T20" fmla="*/ 2957512 w 2411"/>
              <a:gd name="T21" fmla="*/ 2063750 h 1996"/>
              <a:gd name="T22" fmla="*/ 2681287 w 2411"/>
              <a:gd name="T23" fmla="*/ 1925638 h 1996"/>
              <a:gd name="T24" fmla="*/ 2819400 w 2411"/>
              <a:gd name="T25" fmla="*/ 1912938 h 1996"/>
              <a:gd name="T26" fmla="*/ 2895600 w 2411"/>
              <a:gd name="T27" fmla="*/ 2038350 h 1996"/>
              <a:gd name="T28" fmla="*/ 3032125 w 2411"/>
              <a:gd name="T29" fmla="*/ 2251075 h 1996"/>
              <a:gd name="T30" fmla="*/ 2857500 w 2411"/>
              <a:gd name="T31" fmla="*/ 3027363 h 1996"/>
              <a:gd name="T32" fmla="*/ 2193925 w 2411"/>
              <a:gd name="T33" fmla="*/ 2840038 h 1996"/>
              <a:gd name="T34" fmla="*/ 2068512 w 2411"/>
              <a:gd name="T35" fmla="*/ 2289175 h 1996"/>
              <a:gd name="T36" fmla="*/ 2117725 w 2411"/>
              <a:gd name="T37" fmla="*/ 2176463 h 1996"/>
              <a:gd name="T38" fmla="*/ 2081212 w 2411"/>
              <a:gd name="T39" fmla="*/ 2840038 h 1996"/>
              <a:gd name="T40" fmla="*/ 1892300 w 2411"/>
              <a:gd name="T41" fmla="*/ 3090863 h 1996"/>
              <a:gd name="T42" fmla="*/ 1103312 w 2411"/>
              <a:gd name="T43" fmla="*/ 2865438 h 1996"/>
              <a:gd name="T44" fmla="*/ 1792287 w 2411"/>
              <a:gd name="T45" fmla="*/ 2025650 h 1996"/>
              <a:gd name="T46" fmla="*/ 1466850 w 2411"/>
              <a:gd name="T47" fmla="*/ 2251075 h 1996"/>
              <a:gd name="T48" fmla="*/ 1228725 w 2411"/>
              <a:gd name="T49" fmla="*/ 2338388 h 1996"/>
              <a:gd name="T50" fmla="*/ 339725 w 2411"/>
              <a:gd name="T51" fmla="*/ 2351088 h 1996"/>
              <a:gd name="T52" fmla="*/ 139700 w 2411"/>
              <a:gd name="T53" fmla="*/ 2063750 h 1996"/>
              <a:gd name="T54" fmla="*/ 452437 w 2411"/>
              <a:gd name="T55" fmla="*/ 1674813 h 1996"/>
              <a:gd name="T56" fmla="*/ 1216025 w 2411"/>
              <a:gd name="T57" fmla="*/ 1487488 h 1996"/>
              <a:gd name="T58" fmla="*/ 1441450 w 2411"/>
              <a:gd name="T59" fmla="*/ 1474788 h 1996"/>
              <a:gd name="T60" fmla="*/ 1630362 w 2411"/>
              <a:gd name="T61" fmla="*/ 1574800 h 1996"/>
              <a:gd name="T62" fmla="*/ 1116012 w 2411"/>
              <a:gd name="T63" fmla="*/ 1562100 h 1996"/>
              <a:gd name="T64" fmla="*/ 503237 w 2411"/>
              <a:gd name="T65" fmla="*/ 1412875 h 1996"/>
              <a:gd name="T66" fmla="*/ 288925 w 2411"/>
              <a:gd name="T67" fmla="*/ 1311275 h 1996"/>
              <a:gd name="T68" fmla="*/ 76200 w 2411"/>
              <a:gd name="T69" fmla="*/ 1211263 h 1996"/>
              <a:gd name="T70" fmla="*/ 265112 w 2411"/>
              <a:gd name="T71" fmla="*/ 698500 h 1996"/>
              <a:gd name="T72" fmla="*/ 1079500 w 2411"/>
              <a:gd name="T73" fmla="*/ 322263 h 1996"/>
              <a:gd name="T74" fmla="*/ 1292225 w 2411"/>
              <a:gd name="T75" fmla="*/ 385763 h 1996"/>
              <a:gd name="T76" fmla="*/ 1630362 w 2411"/>
              <a:gd name="T77" fmla="*/ 860425 h 1996"/>
              <a:gd name="T78" fmla="*/ 1604962 w 2411"/>
              <a:gd name="T79" fmla="*/ 1111250 h 1996"/>
              <a:gd name="T80" fmla="*/ 1492250 w 2411"/>
              <a:gd name="T81" fmla="*/ 1049338 h 1996"/>
              <a:gd name="T82" fmla="*/ 1392237 w 2411"/>
              <a:gd name="T83" fmla="*/ 860425 h 1996"/>
              <a:gd name="T84" fmla="*/ 1192212 w 2411"/>
              <a:gd name="T85" fmla="*/ 585788 h 1996"/>
              <a:gd name="T86" fmla="*/ 1154112 w 2411"/>
              <a:gd name="T87" fmla="*/ 509588 h 1996"/>
              <a:gd name="T88" fmla="*/ 1316037 w 2411"/>
              <a:gd name="T89" fmla="*/ 222250 h 1996"/>
              <a:gd name="T90" fmla="*/ 1766887 w 2411"/>
              <a:gd name="T91" fmla="*/ 46038 h 1996"/>
              <a:gd name="T92" fmla="*/ 2581275 w 2411"/>
              <a:gd name="T93" fmla="*/ 273050 h 1996"/>
              <a:gd name="T94" fmla="*/ 2782887 w 2411"/>
              <a:gd name="T95" fmla="*/ 409575 h 1996"/>
              <a:gd name="T96" fmla="*/ 2895600 w 2411"/>
              <a:gd name="T97" fmla="*/ 785813 h 1996"/>
              <a:gd name="T98" fmla="*/ 2795587 w 2411"/>
              <a:gd name="T99" fmla="*/ 1098550 h 1996"/>
              <a:gd name="T100" fmla="*/ 2732087 w 2411"/>
              <a:gd name="T101" fmla="*/ 1198563 h 1996"/>
              <a:gd name="T102" fmla="*/ 2619375 w 2411"/>
              <a:gd name="T103" fmla="*/ 1362075 h 199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2411" h="1996">
                <a:moveTo>
                  <a:pt x="1642" y="945"/>
                </a:moveTo>
                <a:cubicBezTo>
                  <a:pt x="1654" y="908"/>
                  <a:pt x="1662" y="871"/>
                  <a:pt x="1674" y="834"/>
                </a:cubicBezTo>
                <a:cubicBezTo>
                  <a:pt x="1647" y="701"/>
                  <a:pt x="1549" y="688"/>
                  <a:pt x="1429" y="676"/>
                </a:cubicBezTo>
                <a:cubicBezTo>
                  <a:pt x="1197" y="681"/>
                  <a:pt x="1065" y="584"/>
                  <a:pt x="1003" y="763"/>
                </a:cubicBezTo>
                <a:cubicBezTo>
                  <a:pt x="1006" y="829"/>
                  <a:pt x="1006" y="895"/>
                  <a:pt x="1011" y="961"/>
                </a:cubicBezTo>
                <a:cubicBezTo>
                  <a:pt x="1015" y="1013"/>
                  <a:pt x="1049" y="1060"/>
                  <a:pt x="1074" y="1103"/>
                </a:cubicBezTo>
                <a:cubicBezTo>
                  <a:pt x="1093" y="1136"/>
                  <a:pt x="1114" y="1181"/>
                  <a:pt x="1145" y="1205"/>
                </a:cubicBezTo>
                <a:cubicBezTo>
                  <a:pt x="1156" y="1214"/>
                  <a:pt x="1172" y="1214"/>
                  <a:pt x="1185" y="1221"/>
                </a:cubicBezTo>
                <a:cubicBezTo>
                  <a:pt x="1234" y="1249"/>
                  <a:pt x="1262" y="1270"/>
                  <a:pt x="1319" y="1284"/>
                </a:cubicBezTo>
                <a:cubicBezTo>
                  <a:pt x="1364" y="1281"/>
                  <a:pt x="1409" y="1286"/>
                  <a:pt x="1453" y="1276"/>
                </a:cubicBezTo>
                <a:cubicBezTo>
                  <a:pt x="1497" y="1265"/>
                  <a:pt x="1555" y="1205"/>
                  <a:pt x="1587" y="1174"/>
                </a:cubicBezTo>
                <a:cubicBezTo>
                  <a:pt x="1590" y="1092"/>
                  <a:pt x="1584" y="1010"/>
                  <a:pt x="1595" y="929"/>
                </a:cubicBezTo>
                <a:cubicBezTo>
                  <a:pt x="1597" y="910"/>
                  <a:pt x="1616" y="898"/>
                  <a:pt x="1626" y="882"/>
                </a:cubicBezTo>
                <a:cubicBezTo>
                  <a:pt x="1631" y="874"/>
                  <a:pt x="1642" y="858"/>
                  <a:pt x="1642" y="858"/>
                </a:cubicBezTo>
                <a:cubicBezTo>
                  <a:pt x="1650" y="825"/>
                  <a:pt x="1645" y="774"/>
                  <a:pt x="1666" y="748"/>
                </a:cubicBezTo>
                <a:cubicBezTo>
                  <a:pt x="1672" y="741"/>
                  <a:pt x="1682" y="738"/>
                  <a:pt x="1689" y="732"/>
                </a:cubicBezTo>
                <a:cubicBezTo>
                  <a:pt x="1780" y="654"/>
                  <a:pt x="1879" y="647"/>
                  <a:pt x="1997" y="637"/>
                </a:cubicBezTo>
                <a:cubicBezTo>
                  <a:pt x="2052" y="640"/>
                  <a:pt x="2108" y="640"/>
                  <a:pt x="2163" y="645"/>
                </a:cubicBezTo>
                <a:cubicBezTo>
                  <a:pt x="2200" y="648"/>
                  <a:pt x="2223" y="690"/>
                  <a:pt x="2242" y="716"/>
                </a:cubicBezTo>
                <a:cubicBezTo>
                  <a:pt x="2278" y="766"/>
                  <a:pt x="2314" y="817"/>
                  <a:pt x="2352" y="866"/>
                </a:cubicBezTo>
                <a:cubicBezTo>
                  <a:pt x="2411" y="1039"/>
                  <a:pt x="2304" y="1250"/>
                  <a:pt x="2131" y="1308"/>
                </a:cubicBezTo>
                <a:cubicBezTo>
                  <a:pt x="2042" y="1305"/>
                  <a:pt x="1952" y="1304"/>
                  <a:pt x="1863" y="1300"/>
                </a:cubicBezTo>
                <a:cubicBezTo>
                  <a:pt x="1826" y="1298"/>
                  <a:pt x="1787" y="1306"/>
                  <a:pt x="1753" y="1292"/>
                </a:cubicBezTo>
                <a:cubicBezTo>
                  <a:pt x="1722" y="1279"/>
                  <a:pt x="1713" y="1237"/>
                  <a:pt x="1689" y="1213"/>
                </a:cubicBezTo>
                <a:cubicBezTo>
                  <a:pt x="1678" y="1142"/>
                  <a:pt x="1676" y="1165"/>
                  <a:pt x="1729" y="1181"/>
                </a:cubicBezTo>
                <a:cubicBezTo>
                  <a:pt x="1744" y="1191"/>
                  <a:pt x="1764" y="1192"/>
                  <a:pt x="1776" y="1205"/>
                </a:cubicBezTo>
                <a:cubicBezTo>
                  <a:pt x="1784" y="1214"/>
                  <a:pt x="1786" y="1227"/>
                  <a:pt x="1792" y="1237"/>
                </a:cubicBezTo>
                <a:cubicBezTo>
                  <a:pt x="1802" y="1253"/>
                  <a:pt x="1813" y="1268"/>
                  <a:pt x="1824" y="1284"/>
                </a:cubicBezTo>
                <a:cubicBezTo>
                  <a:pt x="1837" y="1302"/>
                  <a:pt x="1835" y="1328"/>
                  <a:pt x="1847" y="1347"/>
                </a:cubicBezTo>
                <a:cubicBezTo>
                  <a:pt x="1861" y="1370"/>
                  <a:pt x="1890" y="1398"/>
                  <a:pt x="1910" y="1418"/>
                </a:cubicBezTo>
                <a:cubicBezTo>
                  <a:pt x="1917" y="1453"/>
                  <a:pt x="1931" y="1479"/>
                  <a:pt x="1942" y="1513"/>
                </a:cubicBezTo>
                <a:cubicBezTo>
                  <a:pt x="1924" y="1643"/>
                  <a:pt x="1900" y="1811"/>
                  <a:pt x="1800" y="1907"/>
                </a:cubicBezTo>
                <a:cubicBezTo>
                  <a:pt x="1688" y="1897"/>
                  <a:pt x="1572" y="1875"/>
                  <a:pt x="1461" y="1852"/>
                </a:cubicBezTo>
                <a:cubicBezTo>
                  <a:pt x="1436" y="1833"/>
                  <a:pt x="1401" y="1816"/>
                  <a:pt x="1382" y="1789"/>
                </a:cubicBezTo>
                <a:cubicBezTo>
                  <a:pt x="1354" y="1749"/>
                  <a:pt x="1331" y="1704"/>
                  <a:pt x="1303" y="1663"/>
                </a:cubicBezTo>
                <a:cubicBezTo>
                  <a:pt x="1279" y="1590"/>
                  <a:pt x="1284" y="1517"/>
                  <a:pt x="1303" y="1442"/>
                </a:cubicBezTo>
                <a:cubicBezTo>
                  <a:pt x="1306" y="1413"/>
                  <a:pt x="1299" y="1382"/>
                  <a:pt x="1311" y="1355"/>
                </a:cubicBezTo>
                <a:cubicBezTo>
                  <a:pt x="1315" y="1346"/>
                  <a:pt x="1327" y="1364"/>
                  <a:pt x="1334" y="1371"/>
                </a:cubicBezTo>
                <a:cubicBezTo>
                  <a:pt x="1370" y="1407"/>
                  <a:pt x="1376" y="1454"/>
                  <a:pt x="1398" y="1497"/>
                </a:cubicBezTo>
                <a:cubicBezTo>
                  <a:pt x="1389" y="1605"/>
                  <a:pt x="1371" y="1698"/>
                  <a:pt x="1311" y="1789"/>
                </a:cubicBezTo>
                <a:cubicBezTo>
                  <a:pt x="1288" y="1824"/>
                  <a:pt x="1278" y="1861"/>
                  <a:pt x="1248" y="1892"/>
                </a:cubicBezTo>
                <a:cubicBezTo>
                  <a:pt x="1237" y="1924"/>
                  <a:pt x="1224" y="1936"/>
                  <a:pt x="1192" y="1947"/>
                </a:cubicBezTo>
                <a:cubicBezTo>
                  <a:pt x="1122" y="1996"/>
                  <a:pt x="927" y="1952"/>
                  <a:pt x="837" y="1947"/>
                </a:cubicBezTo>
                <a:cubicBezTo>
                  <a:pt x="775" y="1925"/>
                  <a:pt x="717" y="1867"/>
                  <a:pt x="695" y="1805"/>
                </a:cubicBezTo>
                <a:cubicBezTo>
                  <a:pt x="713" y="1642"/>
                  <a:pt x="810" y="1493"/>
                  <a:pt x="924" y="1379"/>
                </a:cubicBezTo>
                <a:cubicBezTo>
                  <a:pt x="954" y="1349"/>
                  <a:pt x="1079" y="1293"/>
                  <a:pt x="1129" y="1276"/>
                </a:cubicBezTo>
                <a:cubicBezTo>
                  <a:pt x="1143" y="1317"/>
                  <a:pt x="1155" y="1354"/>
                  <a:pt x="1106" y="1371"/>
                </a:cubicBezTo>
                <a:cubicBezTo>
                  <a:pt x="1039" y="1421"/>
                  <a:pt x="1024" y="1411"/>
                  <a:pt x="924" y="1418"/>
                </a:cubicBezTo>
                <a:cubicBezTo>
                  <a:pt x="903" y="1425"/>
                  <a:pt x="881" y="1426"/>
                  <a:pt x="861" y="1434"/>
                </a:cubicBezTo>
                <a:cubicBezTo>
                  <a:pt x="859" y="1435"/>
                  <a:pt x="796" y="1472"/>
                  <a:pt x="774" y="1473"/>
                </a:cubicBezTo>
                <a:cubicBezTo>
                  <a:pt x="690" y="1478"/>
                  <a:pt x="606" y="1478"/>
                  <a:pt x="522" y="1481"/>
                </a:cubicBezTo>
                <a:cubicBezTo>
                  <a:pt x="427" y="1528"/>
                  <a:pt x="314" y="1514"/>
                  <a:pt x="214" y="1481"/>
                </a:cubicBezTo>
                <a:cubicBezTo>
                  <a:pt x="192" y="1452"/>
                  <a:pt x="173" y="1430"/>
                  <a:pt x="143" y="1410"/>
                </a:cubicBezTo>
                <a:cubicBezTo>
                  <a:pt x="116" y="1371"/>
                  <a:pt x="100" y="1346"/>
                  <a:pt x="88" y="1300"/>
                </a:cubicBezTo>
                <a:cubicBezTo>
                  <a:pt x="95" y="1185"/>
                  <a:pt x="74" y="1151"/>
                  <a:pt x="175" y="1110"/>
                </a:cubicBezTo>
                <a:cubicBezTo>
                  <a:pt x="211" y="1074"/>
                  <a:pt x="236" y="1065"/>
                  <a:pt x="285" y="1055"/>
                </a:cubicBezTo>
                <a:cubicBezTo>
                  <a:pt x="361" y="1017"/>
                  <a:pt x="453" y="1011"/>
                  <a:pt x="537" y="1000"/>
                </a:cubicBezTo>
                <a:cubicBezTo>
                  <a:pt x="611" y="975"/>
                  <a:pt x="694" y="968"/>
                  <a:pt x="766" y="937"/>
                </a:cubicBezTo>
                <a:cubicBezTo>
                  <a:pt x="805" y="920"/>
                  <a:pt x="836" y="896"/>
                  <a:pt x="877" y="882"/>
                </a:cubicBezTo>
                <a:cubicBezTo>
                  <a:pt x="888" y="897"/>
                  <a:pt x="892" y="919"/>
                  <a:pt x="908" y="929"/>
                </a:cubicBezTo>
                <a:cubicBezTo>
                  <a:pt x="940" y="949"/>
                  <a:pt x="1004" y="950"/>
                  <a:pt x="1035" y="953"/>
                </a:cubicBezTo>
                <a:cubicBezTo>
                  <a:pt x="1032" y="966"/>
                  <a:pt x="1036" y="983"/>
                  <a:pt x="1027" y="992"/>
                </a:cubicBezTo>
                <a:cubicBezTo>
                  <a:pt x="1021" y="998"/>
                  <a:pt x="962" y="1012"/>
                  <a:pt x="948" y="1016"/>
                </a:cubicBezTo>
                <a:cubicBezTo>
                  <a:pt x="796" y="1009"/>
                  <a:pt x="802" y="1017"/>
                  <a:pt x="703" y="984"/>
                </a:cubicBezTo>
                <a:cubicBezTo>
                  <a:pt x="654" y="950"/>
                  <a:pt x="571" y="940"/>
                  <a:pt x="514" y="929"/>
                </a:cubicBezTo>
                <a:cubicBezTo>
                  <a:pt x="450" y="917"/>
                  <a:pt x="380" y="907"/>
                  <a:pt x="317" y="890"/>
                </a:cubicBezTo>
                <a:cubicBezTo>
                  <a:pt x="284" y="881"/>
                  <a:pt x="265" y="865"/>
                  <a:pt x="230" y="858"/>
                </a:cubicBezTo>
                <a:cubicBezTo>
                  <a:pt x="214" y="847"/>
                  <a:pt x="198" y="837"/>
                  <a:pt x="182" y="826"/>
                </a:cubicBezTo>
                <a:cubicBezTo>
                  <a:pt x="164" y="814"/>
                  <a:pt x="140" y="817"/>
                  <a:pt x="119" y="811"/>
                </a:cubicBezTo>
                <a:cubicBezTo>
                  <a:pt x="88" y="802"/>
                  <a:pt x="71" y="786"/>
                  <a:pt x="48" y="763"/>
                </a:cubicBezTo>
                <a:cubicBezTo>
                  <a:pt x="0" y="626"/>
                  <a:pt x="55" y="586"/>
                  <a:pt x="127" y="495"/>
                </a:cubicBezTo>
                <a:cubicBezTo>
                  <a:pt x="141" y="477"/>
                  <a:pt x="148" y="453"/>
                  <a:pt x="167" y="440"/>
                </a:cubicBezTo>
                <a:cubicBezTo>
                  <a:pt x="272" y="367"/>
                  <a:pt x="379" y="316"/>
                  <a:pt x="498" y="266"/>
                </a:cubicBezTo>
                <a:cubicBezTo>
                  <a:pt x="558" y="241"/>
                  <a:pt x="617" y="216"/>
                  <a:pt x="680" y="203"/>
                </a:cubicBezTo>
                <a:cubicBezTo>
                  <a:pt x="685" y="204"/>
                  <a:pt x="762" y="209"/>
                  <a:pt x="782" y="219"/>
                </a:cubicBezTo>
                <a:cubicBezTo>
                  <a:pt x="794" y="225"/>
                  <a:pt x="803" y="236"/>
                  <a:pt x="814" y="243"/>
                </a:cubicBezTo>
                <a:cubicBezTo>
                  <a:pt x="824" y="249"/>
                  <a:pt x="835" y="253"/>
                  <a:pt x="845" y="258"/>
                </a:cubicBezTo>
                <a:cubicBezTo>
                  <a:pt x="905" y="348"/>
                  <a:pt x="1000" y="436"/>
                  <a:pt x="1027" y="542"/>
                </a:cubicBezTo>
                <a:cubicBezTo>
                  <a:pt x="1024" y="587"/>
                  <a:pt x="1024" y="631"/>
                  <a:pt x="1019" y="676"/>
                </a:cubicBezTo>
                <a:cubicBezTo>
                  <a:pt x="1018" y="684"/>
                  <a:pt x="1019" y="696"/>
                  <a:pt x="1011" y="700"/>
                </a:cubicBezTo>
                <a:cubicBezTo>
                  <a:pt x="1003" y="704"/>
                  <a:pt x="995" y="695"/>
                  <a:pt x="987" y="692"/>
                </a:cubicBezTo>
                <a:cubicBezTo>
                  <a:pt x="972" y="681"/>
                  <a:pt x="953" y="674"/>
                  <a:pt x="940" y="661"/>
                </a:cubicBezTo>
                <a:cubicBezTo>
                  <a:pt x="916" y="637"/>
                  <a:pt x="903" y="603"/>
                  <a:pt x="885" y="574"/>
                </a:cubicBezTo>
                <a:cubicBezTo>
                  <a:pt x="882" y="563"/>
                  <a:pt x="883" y="551"/>
                  <a:pt x="877" y="542"/>
                </a:cubicBezTo>
                <a:cubicBezTo>
                  <a:pt x="864" y="524"/>
                  <a:pt x="829" y="495"/>
                  <a:pt x="829" y="495"/>
                </a:cubicBezTo>
                <a:cubicBezTo>
                  <a:pt x="808" y="450"/>
                  <a:pt x="778" y="411"/>
                  <a:pt x="751" y="369"/>
                </a:cubicBezTo>
                <a:cubicBezTo>
                  <a:pt x="746" y="362"/>
                  <a:pt x="747" y="353"/>
                  <a:pt x="743" y="345"/>
                </a:cubicBezTo>
                <a:cubicBezTo>
                  <a:pt x="739" y="336"/>
                  <a:pt x="732" y="329"/>
                  <a:pt x="727" y="321"/>
                </a:cubicBezTo>
                <a:cubicBezTo>
                  <a:pt x="730" y="292"/>
                  <a:pt x="727" y="263"/>
                  <a:pt x="735" y="235"/>
                </a:cubicBezTo>
                <a:cubicBezTo>
                  <a:pt x="748" y="189"/>
                  <a:pt x="794" y="166"/>
                  <a:pt x="829" y="140"/>
                </a:cubicBezTo>
                <a:cubicBezTo>
                  <a:pt x="865" y="113"/>
                  <a:pt x="900" y="81"/>
                  <a:pt x="940" y="61"/>
                </a:cubicBezTo>
                <a:cubicBezTo>
                  <a:pt x="991" y="36"/>
                  <a:pt x="1058" y="38"/>
                  <a:pt x="1113" y="29"/>
                </a:cubicBezTo>
                <a:cubicBezTo>
                  <a:pt x="1396" y="37"/>
                  <a:pt x="1366" y="0"/>
                  <a:pt x="1532" y="116"/>
                </a:cubicBezTo>
                <a:cubicBezTo>
                  <a:pt x="1562" y="137"/>
                  <a:pt x="1594" y="154"/>
                  <a:pt x="1626" y="172"/>
                </a:cubicBezTo>
                <a:cubicBezTo>
                  <a:pt x="1650" y="185"/>
                  <a:pt x="1675" y="185"/>
                  <a:pt x="1697" y="203"/>
                </a:cubicBezTo>
                <a:cubicBezTo>
                  <a:pt x="1717" y="220"/>
                  <a:pt x="1753" y="258"/>
                  <a:pt x="1753" y="258"/>
                </a:cubicBezTo>
                <a:cubicBezTo>
                  <a:pt x="1776" y="307"/>
                  <a:pt x="1814" y="348"/>
                  <a:pt x="1832" y="400"/>
                </a:cubicBezTo>
                <a:cubicBezTo>
                  <a:pt x="1829" y="432"/>
                  <a:pt x="1829" y="464"/>
                  <a:pt x="1824" y="495"/>
                </a:cubicBezTo>
                <a:cubicBezTo>
                  <a:pt x="1820" y="520"/>
                  <a:pt x="1808" y="542"/>
                  <a:pt x="1800" y="566"/>
                </a:cubicBezTo>
                <a:cubicBezTo>
                  <a:pt x="1786" y="608"/>
                  <a:pt x="1773" y="650"/>
                  <a:pt x="1761" y="692"/>
                </a:cubicBezTo>
                <a:cubicBezTo>
                  <a:pt x="1756" y="708"/>
                  <a:pt x="1759" y="731"/>
                  <a:pt x="1745" y="740"/>
                </a:cubicBezTo>
                <a:cubicBezTo>
                  <a:pt x="1737" y="745"/>
                  <a:pt x="1729" y="750"/>
                  <a:pt x="1721" y="755"/>
                </a:cubicBezTo>
                <a:cubicBezTo>
                  <a:pt x="1702" y="783"/>
                  <a:pt x="1690" y="792"/>
                  <a:pt x="1658" y="803"/>
                </a:cubicBezTo>
                <a:cubicBezTo>
                  <a:pt x="1630" y="843"/>
                  <a:pt x="1650" y="815"/>
                  <a:pt x="1650" y="858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17" name="Freeform 5"/>
          <p:cNvSpPr>
            <a:spLocks/>
          </p:cNvSpPr>
          <p:nvPr/>
        </p:nvSpPr>
        <p:spPr bwMode="auto">
          <a:xfrm>
            <a:off x="939800" y="976313"/>
            <a:ext cx="2339975" cy="2247900"/>
          </a:xfrm>
          <a:custGeom>
            <a:avLst/>
            <a:gdLst>
              <a:gd name="T0" fmla="*/ 901700 w 1474"/>
              <a:gd name="T1" fmla="*/ 0 h 1416"/>
              <a:gd name="T2" fmla="*/ 776288 w 1474"/>
              <a:gd name="T3" fmla="*/ 250825 h 1416"/>
              <a:gd name="T4" fmla="*/ 625475 w 1474"/>
              <a:gd name="T5" fmla="*/ 677863 h 1416"/>
              <a:gd name="T6" fmla="*/ 601663 w 1474"/>
              <a:gd name="T7" fmla="*/ 765175 h 1416"/>
              <a:gd name="T8" fmla="*/ 525463 w 1474"/>
              <a:gd name="T9" fmla="*/ 903288 h 1416"/>
              <a:gd name="T10" fmla="*/ 476250 w 1474"/>
              <a:gd name="T11" fmla="*/ 1016000 h 1416"/>
              <a:gd name="T12" fmla="*/ 387350 w 1474"/>
              <a:gd name="T13" fmla="*/ 1177925 h 1416"/>
              <a:gd name="T14" fmla="*/ 374650 w 1474"/>
              <a:gd name="T15" fmla="*/ 1216025 h 1416"/>
              <a:gd name="T16" fmla="*/ 225425 w 1474"/>
              <a:gd name="T17" fmla="*/ 1490663 h 1416"/>
              <a:gd name="T18" fmla="*/ 74613 w 1474"/>
              <a:gd name="T19" fmla="*/ 1941513 h 1416"/>
              <a:gd name="T20" fmla="*/ 36513 w 1474"/>
              <a:gd name="T21" fmla="*/ 2030413 h 1416"/>
              <a:gd name="T22" fmla="*/ 25400 w 1474"/>
              <a:gd name="T23" fmla="*/ 2130425 h 1416"/>
              <a:gd name="T24" fmla="*/ 0 w 1474"/>
              <a:gd name="T25" fmla="*/ 2205038 h 1416"/>
              <a:gd name="T26" fmla="*/ 238125 w 1474"/>
              <a:gd name="T27" fmla="*/ 2205038 h 1416"/>
              <a:gd name="T28" fmla="*/ 676275 w 1474"/>
              <a:gd name="T29" fmla="*/ 2192338 h 1416"/>
              <a:gd name="T30" fmla="*/ 976313 w 1474"/>
              <a:gd name="T31" fmla="*/ 2143125 h 1416"/>
              <a:gd name="T32" fmla="*/ 1227138 w 1474"/>
              <a:gd name="T33" fmla="*/ 2092325 h 1416"/>
              <a:gd name="T34" fmla="*/ 2179638 w 1474"/>
              <a:gd name="T35" fmla="*/ 2105025 h 1416"/>
              <a:gd name="T36" fmla="*/ 2328863 w 1474"/>
              <a:gd name="T37" fmla="*/ 2092325 h 1416"/>
              <a:gd name="T38" fmla="*/ 2228850 w 1474"/>
              <a:gd name="T39" fmla="*/ 1905000 h 1416"/>
              <a:gd name="T40" fmla="*/ 2116138 w 1474"/>
              <a:gd name="T41" fmla="*/ 1692275 h 1416"/>
              <a:gd name="T42" fmla="*/ 2028825 w 1474"/>
              <a:gd name="T43" fmla="*/ 1479550 h 1416"/>
              <a:gd name="T44" fmla="*/ 1890713 w 1474"/>
              <a:gd name="T45" fmla="*/ 1165225 h 1416"/>
              <a:gd name="T46" fmla="*/ 1854200 w 1474"/>
              <a:gd name="T47" fmla="*/ 1116013 h 1416"/>
              <a:gd name="T48" fmla="*/ 1816100 w 1474"/>
              <a:gd name="T49" fmla="*/ 1090613 h 1416"/>
              <a:gd name="T50" fmla="*/ 1652588 w 1474"/>
              <a:gd name="T51" fmla="*/ 890588 h 1416"/>
              <a:gd name="T52" fmla="*/ 1527175 w 1474"/>
              <a:gd name="T53" fmla="*/ 727075 h 1416"/>
              <a:gd name="T54" fmla="*/ 1377950 w 1474"/>
              <a:gd name="T55" fmla="*/ 488950 h 1416"/>
              <a:gd name="T56" fmla="*/ 1314450 w 1474"/>
              <a:gd name="T57" fmla="*/ 401638 h 1416"/>
              <a:gd name="T58" fmla="*/ 1265238 w 1474"/>
              <a:gd name="T59" fmla="*/ 338138 h 1416"/>
              <a:gd name="T60" fmla="*/ 1252538 w 1474"/>
              <a:gd name="T61" fmla="*/ 301625 h 1416"/>
              <a:gd name="T62" fmla="*/ 1176338 w 1474"/>
              <a:gd name="T63" fmla="*/ 238125 h 1416"/>
              <a:gd name="T64" fmla="*/ 1052513 w 1474"/>
              <a:gd name="T65" fmla="*/ 112713 h 1416"/>
              <a:gd name="T66" fmla="*/ 976313 w 1474"/>
              <a:gd name="T67" fmla="*/ 12700 h 141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474" h="1416">
                <a:moveTo>
                  <a:pt x="568" y="0"/>
                </a:moveTo>
                <a:cubicBezTo>
                  <a:pt x="524" y="44"/>
                  <a:pt x="517" y="104"/>
                  <a:pt x="489" y="158"/>
                </a:cubicBezTo>
                <a:cubicBezTo>
                  <a:pt x="465" y="254"/>
                  <a:pt x="439" y="338"/>
                  <a:pt x="394" y="427"/>
                </a:cubicBezTo>
                <a:cubicBezTo>
                  <a:pt x="386" y="444"/>
                  <a:pt x="385" y="464"/>
                  <a:pt x="379" y="482"/>
                </a:cubicBezTo>
                <a:cubicBezTo>
                  <a:pt x="368" y="516"/>
                  <a:pt x="352" y="541"/>
                  <a:pt x="331" y="569"/>
                </a:cubicBezTo>
                <a:cubicBezTo>
                  <a:pt x="312" y="625"/>
                  <a:pt x="324" y="602"/>
                  <a:pt x="300" y="640"/>
                </a:cubicBezTo>
                <a:cubicBezTo>
                  <a:pt x="290" y="680"/>
                  <a:pt x="267" y="708"/>
                  <a:pt x="244" y="742"/>
                </a:cubicBezTo>
                <a:cubicBezTo>
                  <a:pt x="239" y="749"/>
                  <a:pt x="240" y="758"/>
                  <a:pt x="236" y="766"/>
                </a:cubicBezTo>
                <a:cubicBezTo>
                  <a:pt x="207" y="825"/>
                  <a:pt x="173" y="882"/>
                  <a:pt x="142" y="939"/>
                </a:cubicBezTo>
                <a:cubicBezTo>
                  <a:pt x="87" y="1038"/>
                  <a:pt x="78" y="1120"/>
                  <a:pt x="47" y="1223"/>
                </a:cubicBezTo>
                <a:cubicBezTo>
                  <a:pt x="41" y="1242"/>
                  <a:pt x="29" y="1260"/>
                  <a:pt x="23" y="1279"/>
                </a:cubicBezTo>
                <a:cubicBezTo>
                  <a:pt x="21" y="1300"/>
                  <a:pt x="20" y="1321"/>
                  <a:pt x="16" y="1342"/>
                </a:cubicBezTo>
                <a:cubicBezTo>
                  <a:pt x="13" y="1358"/>
                  <a:pt x="0" y="1389"/>
                  <a:pt x="0" y="1389"/>
                </a:cubicBezTo>
                <a:cubicBezTo>
                  <a:pt x="39" y="1416"/>
                  <a:pt x="103" y="1391"/>
                  <a:pt x="150" y="1389"/>
                </a:cubicBezTo>
                <a:cubicBezTo>
                  <a:pt x="242" y="1385"/>
                  <a:pt x="334" y="1384"/>
                  <a:pt x="426" y="1381"/>
                </a:cubicBezTo>
                <a:cubicBezTo>
                  <a:pt x="492" y="1368"/>
                  <a:pt x="548" y="1356"/>
                  <a:pt x="615" y="1350"/>
                </a:cubicBezTo>
                <a:cubicBezTo>
                  <a:pt x="668" y="1339"/>
                  <a:pt x="720" y="1329"/>
                  <a:pt x="773" y="1318"/>
                </a:cubicBezTo>
                <a:cubicBezTo>
                  <a:pt x="973" y="1321"/>
                  <a:pt x="1173" y="1326"/>
                  <a:pt x="1373" y="1326"/>
                </a:cubicBezTo>
                <a:cubicBezTo>
                  <a:pt x="1404" y="1326"/>
                  <a:pt x="1446" y="1342"/>
                  <a:pt x="1467" y="1318"/>
                </a:cubicBezTo>
                <a:cubicBezTo>
                  <a:pt x="1474" y="1310"/>
                  <a:pt x="1418" y="1220"/>
                  <a:pt x="1404" y="1200"/>
                </a:cubicBezTo>
                <a:cubicBezTo>
                  <a:pt x="1388" y="1153"/>
                  <a:pt x="1361" y="1107"/>
                  <a:pt x="1333" y="1066"/>
                </a:cubicBezTo>
                <a:cubicBezTo>
                  <a:pt x="1317" y="1019"/>
                  <a:pt x="1306" y="973"/>
                  <a:pt x="1278" y="932"/>
                </a:cubicBezTo>
                <a:cubicBezTo>
                  <a:pt x="1257" y="869"/>
                  <a:pt x="1249" y="773"/>
                  <a:pt x="1191" y="734"/>
                </a:cubicBezTo>
                <a:cubicBezTo>
                  <a:pt x="1183" y="724"/>
                  <a:pt x="1177" y="712"/>
                  <a:pt x="1168" y="703"/>
                </a:cubicBezTo>
                <a:cubicBezTo>
                  <a:pt x="1161" y="696"/>
                  <a:pt x="1150" y="694"/>
                  <a:pt x="1144" y="687"/>
                </a:cubicBezTo>
                <a:cubicBezTo>
                  <a:pt x="1107" y="644"/>
                  <a:pt x="1088" y="595"/>
                  <a:pt x="1041" y="561"/>
                </a:cubicBezTo>
                <a:cubicBezTo>
                  <a:pt x="1018" y="523"/>
                  <a:pt x="993" y="489"/>
                  <a:pt x="962" y="458"/>
                </a:cubicBezTo>
                <a:cubicBezTo>
                  <a:pt x="947" y="405"/>
                  <a:pt x="902" y="351"/>
                  <a:pt x="868" y="308"/>
                </a:cubicBezTo>
                <a:cubicBezTo>
                  <a:pt x="854" y="290"/>
                  <a:pt x="828" y="253"/>
                  <a:pt x="828" y="253"/>
                </a:cubicBezTo>
                <a:cubicBezTo>
                  <a:pt x="808" y="194"/>
                  <a:pt x="837" y="263"/>
                  <a:pt x="797" y="213"/>
                </a:cubicBezTo>
                <a:cubicBezTo>
                  <a:pt x="792" y="207"/>
                  <a:pt x="793" y="197"/>
                  <a:pt x="789" y="190"/>
                </a:cubicBezTo>
                <a:cubicBezTo>
                  <a:pt x="773" y="160"/>
                  <a:pt x="773" y="166"/>
                  <a:pt x="741" y="150"/>
                </a:cubicBezTo>
                <a:cubicBezTo>
                  <a:pt x="721" y="120"/>
                  <a:pt x="697" y="83"/>
                  <a:pt x="663" y="71"/>
                </a:cubicBezTo>
                <a:cubicBezTo>
                  <a:pt x="640" y="49"/>
                  <a:pt x="636" y="29"/>
                  <a:pt x="615" y="8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18" name="Freeform 8"/>
          <p:cNvSpPr>
            <a:spLocks/>
          </p:cNvSpPr>
          <p:nvPr/>
        </p:nvSpPr>
        <p:spPr bwMode="auto">
          <a:xfrm>
            <a:off x="5246688" y="947738"/>
            <a:ext cx="3082925" cy="2635250"/>
          </a:xfrm>
          <a:custGeom>
            <a:avLst/>
            <a:gdLst>
              <a:gd name="T0" fmla="*/ 439738 w 1942"/>
              <a:gd name="T1" fmla="*/ 1946275 h 1660"/>
              <a:gd name="T2" fmla="*/ 252413 w 1942"/>
              <a:gd name="T3" fmla="*/ 1631950 h 1660"/>
              <a:gd name="T4" fmla="*/ 188913 w 1942"/>
              <a:gd name="T5" fmla="*/ 1495425 h 1660"/>
              <a:gd name="T6" fmla="*/ 88900 w 1942"/>
              <a:gd name="T7" fmla="*/ 1281113 h 1660"/>
              <a:gd name="T8" fmla="*/ 14288 w 1942"/>
              <a:gd name="T9" fmla="*/ 1006475 h 1660"/>
              <a:gd name="T10" fmla="*/ 88900 w 1942"/>
              <a:gd name="T11" fmla="*/ 581025 h 1660"/>
              <a:gd name="T12" fmla="*/ 152400 w 1942"/>
              <a:gd name="T13" fmla="*/ 417513 h 1660"/>
              <a:gd name="T14" fmla="*/ 177800 w 1942"/>
              <a:gd name="T15" fmla="*/ 342900 h 1660"/>
              <a:gd name="T16" fmla="*/ 377825 w 1942"/>
              <a:gd name="T17" fmla="*/ 166688 h 1660"/>
              <a:gd name="T18" fmla="*/ 577850 w 1942"/>
              <a:gd name="T19" fmla="*/ 104775 h 1660"/>
              <a:gd name="T20" fmla="*/ 754063 w 1942"/>
              <a:gd name="T21" fmla="*/ 41275 h 1660"/>
              <a:gd name="T22" fmla="*/ 1054100 w 1942"/>
              <a:gd name="T23" fmla="*/ 4763 h 1660"/>
              <a:gd name="T24" fmla="*/ 1617663 w 1942"/>
              <a:gd name="T25" fmla="*/ 28575 h 1660"/>
              <a:gd name="T26" fmla="*/ 1755775 w 1942"/>
              <a:gd name="T27" fmla="*/ 79375 h 1660"/>
              <a:gd name="T28" fmla="*/ 2106613 w 1942"/>
              <a:gd name="T29" fmla="*/ 230188 h 1660"/>
              <a:gd name="T30" fmla="*/ 2281238 w 1942"/>
              <a:gd name="T31" fmla="*/ 330200 h 1660"/>
              <a:gd name="T32" fmla="*/ 2444750 w 1942"/>
              <a:gd name="T33" fmla="*/ 442913 h 1660"/>
              <a:gd name="T34" fmla="*/ 2481263 w 1942"/>
              <a:gd name="T35" fmla="*/ 492125 h 1660"/>
              <a:gd name="T36" fmla="*/ 2519363 w 1942"/>
              <a:gd name="T37" fmla="*/ 530225 h 1660"/>
              <a:gd name="T38" fmla="*/ 2657475 w 1942"/>
              <a:gd name="T39" fmla="*/ 693738 h 1660"/>
              <a:gd name="T40" fmla="*/ 2832100 w 1942"/>
              <a:gd name="T41" fmla="*/ 942975 h 1660"/>
              <a:gd name="T42" fmla="*/ 2921000 w 1942"/>
              <a:gd name="T43" fmla="*/ 1068388 h 1660"/>
              <a:gd name="T44" fmla="*/ 2970213 w 1942"/>
              <a:gd name="T45" fmla="*/ 1157288 h 1660"/>
              <a:gd name="T46" fmla="*/ 3033713 w 1942"/>
              <a:gd name="T47" fmla="*/ 1306513 h 1660"/>
              <a:gd name="T48" fmla="*/ 3033713 w 1942"/>
              <a:gd name="T49" fmla="*/ 1757363 h 1660"/>
              <a:gd name="T50" fmla="*/ 2844800 w 1942"/>
              <a:gd name="T51" fmla="*/ 2259013 h 1660"/>
              <a:gd name="T52" fmla="*/ 2670175 w 1942"/>
              <a:gd name="T53" fmla="*/ 2446338 h 1660"/>
              <a:gd name="T54" fmla="*/ 2593975 w 1942"/>
              <a:gd name="T55" fmla="*/ 2497138 h 1660"/>
              <a:gd name="T56" fmla="*/ 2570163 w 1942"/>
              <a:gd name="T57" fmla="*/ 2535238 h 1660"/>
              <a:gd name="T58" fmla="*/ 2355850 w 1942"/>
              <a:gd name="T59" fmla="*/ 2635250 h 1660"/>
              <a:gd name="T60" fmla="*/ 1768475 w 1942"/>
              <a:gd name="T61" fmla="*/ 2622550 h 1660"/>
              <a:gd name="T62" fmla="*/ 1604963 w 1942"/>
              <a:gd name="T63" fmla="*/ 2584450 h 1660"/>
              <a:gd name="T64" fmla="*/ 1504950 w 1942"/>
              <a:gd name="T65" fmla="*/ 2559050 h 1660"/>
              <a:gd name="T66" fmla="*/ 1192213 w 1942"/>
              <a:gd name="T67" fmla="*/ 2409825 h 1660"/>
              <a:gd name="T68" fmla="*/ 1066800 w 1942"/>
              <a:gd name="T69" fmla="*/ 2346325 h 1660"/>
              <a:gd name="T70" fmla="*/ 803275 w 1942"/>
              <a:gd name="T71" fmla="*/ 2195513 h 1660"/>
              <a:gd name="T72" fmla="*/ 765175 w 1942"/>
              <a:gd name="T73" fmla="*/ 2171700 h 1660"/>
              <a:gd name="T74" fmla="*/ 690563 w 1942"/>
              <a:gd name="T75" fmla="*/ 2146300 h 1660"/>
              <a:gd name="T76" fmla="*/ 652463 w 1942"/>
              <a:gd name="T77" fmla="*/ 2133600 h 1660"/>
              <a:gd name="T78" fmla="*/ 577850 w 1942"/>
              <a:gd name="T79" fmla="*/ 2058988 h 166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1942" h="1660">
                <a:moveTo>
                  <a:pt x="277" y="1226"/>
                </a:moveTo>
                <a:cubicBezTo>
                  <a:pt x="234" y="1196"/>
                  <a:pt x="182" y="1081"/>
                  <a:pt x="159" y="1028"/>
                </a:cubicBezTo>
                <a:cubicBezTo>
                  <a:pt x="146" y="999"/>
                  <a:pt x="119" y="942"/>
                  <a:pt x="119" y="942"/>
                </a:cubicBezTo>
                <a:cubicBezTo>
                  <a:pt x="109" y="895"/>
                  <a:pt x="83" y="847"/>
                  <a:pt x="56" y="807"/>
                </a:cubicBezTo>
                <a:cubicBezTo>
                  <a:pt x="44" y="748"/>
                  <a:pt x="21" y="693"/>
                  <a:pt x="9" y="634"/>
                </a:cubicBezTo>
                <a:cubicBezTo>
                  <a:pt x="14" y="545"/>
                  <a:pt x="0" y="441"/>
                  <a:pt x="56" y="366"/>
                </a:cubicBezTo>
                <a:cubicBezTo>
                  <a:pt x="68" y="331"/>
                  <a:pt x="84" y="298"/>
                  <a:pt x="96" y="263"/>
                </a:cubicBezTo>
                <a:cubicBezTo>
                  <a:pt x="96" y="263"/>
                  <a:pt x="111" y="217"/>
                  <a:pt x="112" y="216"/>
                </a:cubicBezTo>
                <a:cubicBezTo>
                  <a:pt x="158" y="169"/>
                  <a:pt x="185" y="140"/>
                  <a:pt x="238" y="105"/>
                </a:cubicBezTo>
                <a:cubicBezTo>
                  <a:pt x="276" y="80"/>
                  <a:pt x="321" y="77"/>
                  <a:pt x="364" y="66"/>
                </a:cubicBezTo>
                <a:cubicBezTo>
                  <a:pt x="401" y="57"/>
                  <a:pt x="438" y="31"/>
                  <a:pt x="475" y="26"/>
                </a:cubicBezTo>
                <a:cubicBezTo>
                  <a:pt x="538" y="17"/>
                  <a:pt x="601" y="14"/>
                  <a:pt x="664" y="3"/>
                </a:cubicBezTo>
                <a:cubicBezTo>
                  <a:pt x="724" y="5"/>
                  <a:pt x="913" y="0"/>
                  <a:pt x="1019" y="18"/>
                </a:cubicBezTo>
                <a:cubicBezTo>
                  <a:pt x="1052" y="24"/>
                  <a:pt x="1076" y="37"/>
                  <a:pt x="1106" y="50"/>
                </a:cubicBezTo>
                <a:cubicBezTo>
                  <a:pt x="1181" y="83"/>
                  <a:pt x="1255" y="103"/>
                  <a:pt x="1327" y="145"/>
                </a:cubicBezTo>
                <a:cubicBezTo>
                  <a:pt x="1370" y="170"/>
                  <a:pt x="1390" y="192"/>
                  <a:pt x="1437" y="208"/>
                </a:cubicBezTo>
                <a:cubicBezTo>
                  <a:pt x="1462" y="217"/>
                  <a:pt x="1507" y="262"/>
                  <a:pt x="1540" y="279"/>
                </a:cubicBezTo>
                <a:cubicBezTo>
                  <a:pt x="1548" y="289"/>
                  <a:pt x="1555" y="300"/>
                  <a:pt x="1563" y="310"/>
                </a:cubicBezTo>
                <a:cubicBezTo>
                  <a:pt x="1570" y="319"/>
                  <a:pt x="1580" y="325"/>
                  <a:pt x="1587" y="334"/>
                </a:cubicBezTo>
                <a:cubicBezTo>
                  <a:pt x="1618" y="372"/>
                  <a:pt x="1634" y="410"/>
                  <a:pt x="1674" y="437"/>
                </a:cubicBezTo>
                <a:cubicBezTo>
                  <a:pt x="1711" y="490"/>
                  <a:pt x="1743" y="545"/>
                  <a:pt x="1784" y="594"/>
                </a:cubicBezTo>
                <a:cubicBezTo>
                  <a:pt x="1806" y="621"/>
                  <a:pt x="1814" y="648"/>
                  <a:pt x="1840" y="673"/>
                </a:cubicBezTo>
                <a:cubicBezTo>
                  <a:pt x="1849" y="692"/>
                  <a:pt x="1862" y="710"/>
                  <a:pt x="1871" y="729"/>
                </a:cubicBezTo>
                <a:cubicBezTo>
                  <a:pt x="1887" y="765"/>
                  <a:pt x="1889" y="792"/>
                  <a:pt x="1911" y="823"/>
                </a:cubicBezTo>
                <a:cubicBezTo>
                  <a:pt x="1942" y="929"/>
                  <a:pt x="1922" y="853"/>
                  <a:pt x="1911" y="1107"/>
                </a:cubicBezTo>
                <a:cubicBezTo>
                  <a:pt x="1906" y="1227"/>
                  <a:pt x="1865" y="1332"/>
                  <a:pt x="1792" y="1423"/>
                </a:cubicBezTo>
                <a:cubicBezTo>
                  <a:pt x="1752" y="1473"/>
                  <a:pt x="1740" y="1513"/>
                  <a:pt x="1682" y="1541"/>
                </a:cubicBezTo>
                <a:cubicBezTo>
                  <a:pt x="1641" y="1603"/>
                  <a:pt x="1697" y="1530"/>
                  <a:pt x="1634" y="1573"/>
                </a:cubicBezTo>
                <a:cubicBezTo>
                  <a:pt x="1626" y="1578"/>
                  <a:pt x="1626" y="1590"/>
                  <a:pt x="1619" y="1597"/>
                </a:cubicBezTo>
                <a:cubicBezTo>
                  <a:pt x="1585" y="1631"/>
                  <a:pt x="1528" y="1645"/>
                  <a:pt x="1484" y="1660"/>
                </a:cubicBezTo>
                <a:cubicBezTo>
                  <a:pt x="1361" y="1657"/>
                  <a:pt x="1237" y="1659"/>
                  <a:pt x="1114" y="1652"/>
                </a:cubicBezTo>
                <a:cubicBezTo>
                  <a:pt x="1044" y="1648"/>
                  <a:pt x="1055" y="1640"/>
                  <a:pt x="1011" y="1628"/>
                </a:cubicBezTo>
                <a:cubicBezTo>
                  <a:pt x="990" y="1622"/>
                  <a:pt x="948" y="1612"/>
                  <a:pt x="948" y="1612"/>
                </a:cubicBezTo>
                <a:cubicBezTo>
                  <a:pt x="886" y="1573"/>
                  <a:pt x="820" y="1542"/>
                  <a:pt x="751" y="1518"/>
                </a:cubicBezTo>
                <a:cubicBezTo>
                  <a:pt x="723" y="1490"/>
                  <a:pt x="709" y="1488"/>
                  <a:pt x="672" y="1478"/>
                </a:cubicBezTo>
                <a:cubicBezTo>
                  <a:pt x="617" y="1443"/>
                  <a:pt x="564" y="1411"/>
                  <a:pt x="506" y="1383"/>
                </a:cubicBezTo>
                <a:cubicBezTo>
                  <a:pt x="497" y="1379"/>
                  <a:pt x="491" y="1372"/>
                  <a:pt x="482" y="1368"/>
                </a:cubicBezTo>
                <a:cubicBezTo>
                  <a:pt x="467" y="1361"/>
                  <a:pt x="451" y="1357"/>
                  <a:pt x="435" y="1352"/>
                </a:cubicBezTo>
                <a:cubicBezTo>
                  <a:pt x="427" y="1349"/>
                  <a:pt x="411" y="1344"/>
                  <a:pt x="411" y="1344"/>
                </a:cubicBezTo>
                <a:cubicBezTo>
                  <a:pt x="390" y="1329"/>
                  <a:pt x="382" y="1315"/>
                  <a:pt x="364" y="1297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13319" name="Group 9"/>
          <p:cNvGrpSpPr>
            <a:grpSpLocks/>
          </p:cNvGrpSpPr>
          <p:nvPr/>
        </p:nvGrpSpPr>
        <p:grpSpPr bwMode="auto">
          <a:xfrm>
            <a:off x="7164388" y="6237288"/>
            <a:ext cx="1728787" cy="503237"/>
            <a:chOff x="4513" y="3929"/>
            <a:chExt cx="1089" cy="317"/>
          </a:xfrm>
        </p:grpSpPr>
        <p:pic>
          <p:nvPicPr>
            <p:cNvPr id="13320" name="Picture 10" descr="logo_-_masarykova_uni_thumbnail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" y="3929"/>
              <a:ext cx="272" cy="317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21" name="Picture 11" descr="Obrázek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9" y="3974"/>
              <a:ext cx="363" cy="205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22" name="Picture 12" descr="Projekt IMPACT - semináře pro učitele jazyků na vysoký školách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" y="3974"/>
              <a:ext cx="363" cy="209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en-GB" smtClean="0">
                <a:solidFill>
                  <a:srgbClr val="FF9900"/>
                </a:solidFill>
                <a:latin typeface="Arial Narrow" pitchFamily="34" charset="0"/>
              </a:rPr>
              <a:t>Tim Brown on creativity</a:t>
            </a:r>
            <a:endParaRPr lang="en-GB" smtClean="0"/>
          </a:p>
        </p:txBody>
      </p:sp>
      <p:pic>
        <p:nvPicPr>
          <p:cNvPr id="14340" name="Picture 12" descr="serio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3716338"/>
            <a:ext cx="1671637" cy="225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13"/>
          <p:cNvSpPr txBox="1">
            <a:spLocks noChangeArrowheads="1"/>
          </p:cNvSpPr>
          <p:nvPr/>
        </p:nvSpPr>
        <p:spPr bwMode="auto">
          <a:xfrm>
            <a:off x="1835150" y="5876925"/>
            <a:ext cx="58324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400"/>
              <a:t>Adapted from: </a:t>
            </a:r>
            <a:r>
              <a:rPr lang="cs-CZ" sz="1400">
                <a:hlinkClick r:id="rId5"/>
              </a:rPr>
              <a:t>http://www.ted.com/talks/tim_brown_on_creativity_and_play.html</a:t>
            </a:r>
            <a:r>
              <a:rPr lang="cs-CZ">
                <a:latin typeface="Arial" charset="0"/>
              </a:rPr>
              <a:t> </a:t>
            </a:r>
          </a:p>
        </p:txBody>
      </p:sp>
      <p:grpSp>
        <p:nvGrpSpPr>
          <p:cNvPr id="14342" name="Group 16"/>
          <p:cNvGrpSpPr>
            <a:grpSpLocks/>
          </p:cNvGrpSpPr>
          <p:nvPr/>
        </p:nvGrpSpPr>
        <p:grpSpPr bwMode="auto">
          <a:xfrm>
            <a:off x="7164388" y="6237288"/>
            <a:ext cx="1728787" cy="503237"/>
            <a:chOff x="4513" y="3929"/>
            <a:chExt cx="1089" cy="317"/>
          </a:xfrm>
        </p:grpSpPr>
        <p:pic>
          <p:nvPicPr>
            <p:cNvPr id="14343" name="Picture 17" descr="logo_-_masarykova_uni_thumbnail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" y="3929"/>
              <a:ext cx="272" cy="317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4" name="Picture 18" descr="Obrázek1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9" y="3974"/>
              <a:ext cx="363" cy="205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5" name="Picture 19" descr="Projekt IMPACT - semináře pro učitele jazyků na vysoký školách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" y="3974"/>
              <a:ext cx="363" cy="209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07_0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75656" y="1340768"/>
            <a:ext cx="6096000" cy="4572000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cs-CZ" sz="4000" smtClean="0">
                <a:latin typeface="Arial Narrow" pitchFamily="34" charset="0"/>
              </a:rPr>
              <a:t>syllabus</a:t>
            </a:r>
            <a:br>
              <a:rPr lang="cs-CZ" sz="4000" smtClean="0">
                <a:latin typeface="Arial Narrow" pitchFamily="34" charset="0"/>
              </a:rPr>
            </a:br>
            <a:endParaRPr lang="cs-CZ" sz="4000" smtClean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15363" name="AutoShape 3"/>
          <p:cNvSpPr>
            <a:spLocks noChangeArrowheads="1"/>
          </p:cNvSpPr>
          <p:nvPr/>
        </p:nvSpPr>
        <p:spPr bwMode="auto">
          <a:xfrm>
            <a:off x="3419475" y="620713"/>
            <a:ext cx="5545138" cy="5184775"/>
          </a:xfrm>
          <a:prstGeom prst="triangle">
            <a:avLst>
              <a:gd name="adj" fmla="val 50000"/>
            </a:avLst>
          </a:prstGeom>
          <a:solidFill>
            <a:schemeClr val="bg2"/>
          </a:solidFill>
          <a:ln w="57150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auto">
          <a:xfrm>
            <a:off x="3348038" y="3213100"/>
            <a:ext cx="1081087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611188" y="549275"/>
            <a:ext cx="2447925" cy="5256213"/>
          </a:xfrm>
          <a:prstGeom prst="rect">
            <a:avLst/>
          </a:prstGeom>
          <a:solidFill>
            <a:schemeClr val="bg2"/>
          </a:solidFill>
          <a:ln w="57150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latin typeface="Arial" charset="0"/>
              </a:rPr>
              <a:t>+</a:t>
            </a:r>
            <a:endParaRPr lang="cs-CZ">
              <a:latin typeface="Arial" charset="0"/>
            </a:endParaRPr>
          </a:p>
        </p:txBody>
      </p:sp>
      <p:pic>
        <p:nvPicPr>
          <p:cNvPr id="15366" name="Picture 6" descr="fakulta_lekarska2_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36613"/>
            <a:ext cx="1776412" cy="1331912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IMG_078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781300"/>
            <a:ext cx="1892300" cy="2520950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IMG_0783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7175" y="4076700"/>
            <a:ext cx="1079500" cy="1439863"/>
          </a:xfrm>
          <a:noFill/>
          <a:ln w="381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9" name="Picture 9" descr="fakulta_lekarska2_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557338"/>
            <a:ext cx="1849438" cy="1387475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4231">
            <a:off x="7164388" y="4437063"/>
            <a:ext cx="1098550" cy="1333500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1" name="Picture 11" descr="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8502">
            <a:off x="7164388" y="3429000"/>
            <a:ext cx="949325" cy="1152525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3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51198">
            <a:off x="6084888" y="3500438"/>
            <a:ext cx="1008062" cy="1223962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3" name="Picture 13" descr="3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43387">
            <a:off x="6227763" y="4724400"/>
            <a:ext cx="889000" cy="1079500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4" descr="Projekt IMPACT - semináře pro učitele jazyků na vysoký školách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6165850"/>
            <a:ext cx="720725" cy="414338"/>
          </a:xfrm>
          <a:prstGeom prst="rect">
            <a:avLst/>
          </a:prstGeom>
          <a:noFill/>
          <a:ln w="190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5" name="Picture 15" descr="logo_-_masarykova_uni_thumbnail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6092825"/>
            <a:ext cx="493713" cy="574675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6" name="Picture 16" descr="Obrázek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165850"/>
            <a:ext cx="720725" cy="407988"/>
          </a:xfrm>
          <a:prstGeom prst="rect">
            <a:avLst/>
          </a:prstGeom>
          <a:noFill/>
          <a:ln w="190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cs-CZ" sz="4000" smtClean="0">
                <a:latin typeface="Arial Narrow" pitchFamily="34" charset="0"/>
              </a:rPr>
              <a:t>syllabus</a:t>
            </a:r>
            <a:br>
              <a:rPr lang="cs-CZ" sz="4000" smtClean="0">
                <a:latin typeface="Arial Narrow" pitchFamily="34" charset="0"/>
              </a:rPr>
            </a:br>
            <a:endParaRPr lang="cs-CZ" sz="4000" smtClean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16387" name="AutoShape 3"/>
          <p:cNvSpPr>
            <a:spLocks noChangeArrowheads="1"/>
          </p:cNvSpPr>
          <p:nvPr/>
        </p:nvSpPr>
        <p:spPr bwMode="auto">
          <a:xfrm>
            <a:off x="395288" y="2636838"/>
            <a:ext cx="865187" cy="1079500"/>
          </a:xfrm>
          <a:prstGeom prst="triangle">
            <a:avLst>
              <a:gd name="adj" fmla="val 50000"/>
            </a:avLst>
          </a:prstGeom>
          <a:solidFill>
            <a:schemeClr val="bg2"/>
          </a:solidFill>
          <a:ln w="57150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388" name="Line 4"/>
          <p:cNvSpPr>
            <a:spLocks noChangeShapeType="1"/>
          </p:cNvSpPr>
          <p:nvPr/>
        </p:nvSpPr>
        <p:spPr bwMode="auto">
          <a:xfrm>
            <a:off x="827088" y="1557338"/>
            <a:ext cx="0" cy="6477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755650" y="549275"/>
            <a:ext cx="144463" cy="576263"/>
          </a:xfrm>
          <a:prstGeom prst="rect">
            <a:avLst/>
          </a:prstGeom>
          <a:solidFill>
            <a:schemeClr val="bg2"/>
          </a:solidFill>
          <a:ln w="57150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cs-CZ">
              <a:latin typeface="Arial" charset="0"/>
            </a:endParaRPr>
          </a:p>
        </p:txBody>
      </p:sp>
      <p:pic>
        <p:nvPicPr>
          <p:cNvPr id="16390" name="Picture 14" descr="Projekt IMPACT - semináře pro učitele jazyků na vysoký školá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6165850"/>
            <a:ext cx="720725" cy="414338"/>
          </a:xfrm>
          <a:prstGeom prst="rect">
            <a:avLst/>
          </a:prstGeom>
          <a:noFill/>
          <a:ln w="190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15" descr="logo_-_masarykova_uni_thumbnai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6092825"/>
            <a:ext cx="493713" cy="574675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16" descr="Obrázek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165850"/>
            <a:ext cx="720725" cy="407988"/>
          </a:xfrm>
          <a:prstGeom prst="rect">
            <a:avLst/>
          </a:prstGeom>
          <a:noFill/>
          <a:ln w="190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3" name="Rectangle 17"/>
          <p:cNvSpPr>
            <a:spLocks noGrp="1" noChangeArrowheads="1"/>
          </p:cNvSpPr>
          <p:nvPr>
            <p:ph type="body" sz="half" idx="1"/>
          </p:nvPr>
        </p:nvSpPr>
        <p:spPr>
          <a:xfrm>
            <a:off x="2843213" y="1700213"/>
            <a:ext cx="5761037" cy="4525962"/>
          </a:xfrm>
        </p:spPr>
        <p:txBody>
          <a:bodyPr/>
          <a:lstStyle/>
          <a:p>
            <a:pPr eaLnBrk="1" hangingPunct="1"/>
            <a:r>
              <a:rPr lang="en-GB" smtClean="0"/>
              <a:t>Autumn term 2011</a:t>
            </a:r>
          </a:p>
          <a:p>
            <a:pPr lvl="1" eaLnBrk="1" hangingPunct="1"/>
            <a:r>
              <a:rPr lang="en-GB" i="1" smtClean="0"/>
              <a:t>reading between the lines</a:t>
            </a:r>
          </a:p>
          <a:p>
            <a:pPr lvl="1" eaLnBrk="1" hangingPunct="1"/>
            <a:r>
              <a:rPr lang="en-GB" i="1" smtClean="0"/>
              <a:t>academic writing style</a:t>
            </a:r>
          </a:p>
          <a:p>
            <a:pPr eaLnBrk="1" hangingPunct="1"/>
            <a:r>
              <a:rPr lang="en-GB" smtClean="0"/>
              <a:t>Spring Term 2012</a:t>
            </a:r>
          </a:p>
          <a:p>
            <a:pPr lvl="1" eaLnBrk="1" hangingPunct="1"/>
            <a:r>
              <a:rPr lang="en-GB" i="1" smtClean="0"/>
              <a:t>academic paragraph writing</a:t>
            </a:r>
          </a:p>
          <a:p>
            <a:pPr lvl="1" eaLnBrk="1" hangingPunct="1"/>
            <a:r>
              <a:rPr lang="en-GB" i="1" smtClean="0"/>
              <a:t>panel discussion</a:t>
            </a:r>
          </a:p>
          <a:p>
            <a:pPr eaLnBrk="1" hangingPunct="1"/>
            <a:r>
              <a:rPr lang="en-GB" smtClean="0"/>
              <a:t>Autumn Term 2012</a:t>
            </a:r>
          </a:p>
          <a:p>
            <a:pPr lvl="1" eaLnBrk="1" hangingPunct="1"/>
            <a:r>
              <a:rPr lang="en-GB" i="1" smtClean="0"/>
              <a:t>small talk</a:t>
            </a:r>
          </a:p>
          <a:p>
            <a:pPr lvl="1" eaLnBrk="1" hangingPunct="1"/>
            <a:r>
              <a:rPr lang="en-GB" i="1" smtClean="0"/>
              <a:t>grammar</a:t>
            </a:r>
          </a:p>
          <a:p>
            <a:pPr lvl="1" eaLnBrk="1" hangingPunct="1"/>
            <a:endParaRPr lang="en-GB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cs-CZ" smtClean="0">
                <a:latin typeface="Arial Narrow" pitchFamily="34" charset="0"/>
              </a:rPr>
              <a:t>first session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cs-CZ" smtClean="0"/>
          </a:p>
          <a:p>
            <a:pPr eaLnBrk="1" hangingPunct="1">
              <a:buFontTx/>
              <a:buNone/>
            </a:pPr>
            <a:r>
              <a:rPr lang="en-GB" smtClean="0"/>
              <a:t>	                                      </a:t>
            </a:r>
            <a:r>
              <a:rPr lang="en-GB" b="1" smtClean="0"/>
              <a:t>		</a:t>
            </a:r>
            <a:endParaRPr lang="cs-CZ" smtClean="0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7164388" y="6237288"/>
            <a:ext cx="1728787" cy="503237"/>
            <a:chOff x="4513" y="3929"/>
            <a:chExt cx="1089" cy="317"/>
          </a:xfrm>
        </p:grpSpPr>
        <p:pic>
          <p:nvPicPr>
            <p:cNvPr id="17413" name="Picture 5" descr="logo_-_masarykova_uni_thumbnail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" y="3929"/>
              <a:ext cx="272" cy="317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14" name="Picture 6" descr="Obrázek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9" y="3974"/>
              <a:ext cx="363" cy="205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15" name="Picture 7" descr="Projekt IMPACT - semináře pro učitele jazyků na vysoký školách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" y="3974"/>
              <a:ext cx="363" cy="209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cs-CZ" smtClean="0">
                <a:latin typeface="Arial Narrow" pitchFamily="34" charset="0"/>
              </a:rPr>
              <a:t>first session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b="1" smtClean="0">
                <a:latin typeface="Arial Narrow" pitchFamily="34" charset="0"/>
              </a:rPr>
              <a:t>expressional </a:t>
            </a:r>
            <a:r>
              <a:rPr lang="en-GB" b="1" smtClean="0">
                <a:latin typeface="Arial Narrow" pitchFamily="34" charset="0"/>
              </a:rPr>
              <a:t> fluency</a:t>
            </a:r>
            <a:r>
              <a:rPr lang="en-GB" b="1" smtClean="0"/>
              <a:t> </a:t>
            </a:r>
            <a:endParaRPr lang="cs-CZ" b="1" smtClean="0"/>
          </a:p>
          <a:p>
            <a:pPr eaLnBrk="1" hangingPunct="1">
              <a:buFontTx/>
              <a:buNone/>
            </a:pPr>
            <a:r>
              <a:rPr lang="en-GB" smtClean="0"/>
              <a:t>	                                      </a:t>
            </a:r>
            <a:r>
              <a:rPr lang="en-GB" b="1" smtClean="0"/>
              <a:t>		</a:t>
            </a:r>
            <a:endParaRPr lang="cs-CZ" smtClean="0"/>
          </a:p>
        </p:txBody>
      </p:sp>
      <p:grpSp>
        <p:nvGrpSpPr>
          <p:cNvPr id="18436" name="Group 4"/>
          <p:cNvGrpSpPr>
            <a:grpSpLocks/>
          </p:cNvGrpSpPr>
          <p:nvPr/>
        </p:nvGrpSpPr>
        <p:grpSpPr bwMode="auto">
          <a:xfrm>
            <a:off x="7164388" y="6237288"/>
            <a:ext cx="1728787" cy="503237"/>
            <a:chOff x="4513" y="3929"/>
            <a:chExt cx="1089" cy="317"/>
          </a:xfrm>
        </p:grpSpPr>
        <p:pic>
          <p:nvPicPr>
            <p:cNvPr id="18439" name="Picture 5" descr="logo_-_masarykova_uni_thumbnail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" y="3929"/>
              <a:ext cx="272" cy="317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0" name="Picture 6" descr="Obrázek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9" y="3974"/>
              <a:ext cx="363" cy="205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1" name="Picture 7" descr="Projekt IMPACT - semináře pro učitele jazyků na vysoký školách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" y="3974"/>
              <a:ext cx="363" cy="209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437" name="Picture 10" descr="vety-ang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844675"/>
            <a:ext cx="4033838" cy="2786063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8" name="Text Box 11"/>
          <p:cNvSpPr txBox="1">
            <a:spLocks noChangeArrowheads="1"/>
          </p:cNvSpPr>
          <p:nvPr/>
        </p:nvSpPr>
        <p:spPr bwMode="auto">
          <a:xfrm>
            <a:off x="755650" y="4724400"/>
            <a:ext cx="59769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4000"/>
              <a:t>I…..S…..A……W……R…..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cs-CZ" smtClean="0">
                <a:latin typeface="Arial Narrow" pitchFamily="34" charset="0"/>
              </a:rPr>
              <a:t>first session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244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b="1" smtClean="0">
                <a:latin typeface="Arial Narrow" pitchFamily="34" charset="0"/>
              </a:rPr>
              <a:t>expressional</a:t>
            </a:r>
            <a:r>
              <a:rPr lang="en-GB" b="1" smtClean="0">
                <a:latin typeface="Arial Narrow" pitchFamily="34" charset="0"/>
              </a:rPr>
              <a:t> fluency</a:t>
            </a:r>
            <a:endParaRPr lang="cs-CZ" b="1" smtClean="0">
              <a:latin typeface="Arial Narrow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cs-CZ" b="1" smtClean="0">
              <a:latin typeface="Arial Narrow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cs-CZ" b="1" smtClean="0">
              <a:latin typeface="Arial Narrow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b="1" smtClean="0">
                <a:latin typeface="Arial Narrow" pitchFamily="34" charset="0"/>
              </a:rPr>
              <a:t>barriers:</a:t>
            </a:r>
          </a:p>
          <a:p>
            <a:pPr lvl="2" eaLnBrk="1" hangingPunct="1">
              <a:lnSpc>
                <a:spcPct val="90000"/>
              </a:lnSpc>
            </a:pPr>
            <a:r>
              <a:rPr lang="cs-CZ" i="1" smtClean="0">
                <a:latin typeface="Arial Narrow" pitchFamily="34" charset="0"/>
              </a:rPr>
              <a:t>“ …it is not academic“ </a:t>
            </a:r>
          </a:p>
          <a:p>
            <a:pPr lvl="2" eaLnBrk="1" hangingPunct="1">
              <a:lnSpc>
                <a:spcPct val="90000"/>
              </a:lnSpc>
            </a:pPr>
            <a:r>
              <a:rPr lang="cs-CZ" i="1" smtClean="0">
                <a:latin typeface="Arial Narrow" pitchFamily="34" charset="0"/>
              </a:rPr>
              <a:t>“ ….it is just a game“</a:t>
            </a:r>
          </a:p>
          <a:p>
            <a:pPr lvl="2" eaLnBrk="1" hangingPunct="1">
              <a:lnSpc>
                <a:spcPct val="90000"/>
              </a:lnSpc>
            </a:pPr>
            <a:r>
              <a:rPr lang="cs-CZ" i="1" smtClean="0">
                <a:latin typeface="Arial Narrow" pitchFamily="34" charset="0"/>
              </a:rPr>
              <a:t>“ …it is not creative“</a:t>
            </a:r>
          </a:p>
          <a:p>
            <a:pPr lvl="2" eaLnBrk="1" hangingPunct="1">
              <a:lnSpc>
                <a:spcPct val="90000"/>
              </a:lnSpc>
            </a:pPr>
            <a:r>
              <a:rPr lang="cs-CZ" i="1" smtClean="0">
                <a:latin typeface="Arial Narrow" pitchFamily="34" charset="0"/>
              </a:rPr>
              <a:t>“ …I was not sure about spelling of some words“</a:t>
            </a:r>
          </a:p>
          <a:p>
            <a:pPr lvl="2" eaLnBrk="1" hangingPunct="1">
              <a:lnSpc>
                <a:spcPct val="90000"/>
              </a:lnSpc>
            </a:pPr>
            <a:r>
              <a:rPr lang="cs-CZ" i="1" smtClean="0">
                <a:latin typeface="Arial Narrow" pitchFamily="34" charset="0"/>
              </a:rPr>
              <a:t>“ …it is not good to use informal words in academic English“</a:t>
            </a:r>
            <a:r>
              <a:rPr lang="cs-CZ" i="1" smtClean="0"/>
              <a:t> </a:t>
            </a:r>
          </a:p>
          <a:p>
            <a:pPr lvl="2" eaLnBrk="1" hangingPunct="1">
              <a:lnSpc>
                <a:spcPct val="90000"/>
              </a:lnSpc>
            </a:pPr>
            <a:r>
              <a:rPr lang="cs-CZ" i="1" smtClean="0">
                <a:latin typeface="Arial Narrow" pitchFamily="34" charset="0"/>
              </a:rPr>
              <a:t>“ …my grammar is very bad“</a:t>
            </a:r>
            <a:r>
              <a:rPr lang="en-GB" smtClean="0"/>
              <a:t>                                    </a:t>
            </a:r>
            <a:r>
              <a:rPr lang="en-GB" b="1" smtClean="0"/>
              <a:t>		</a:t>
            </a:r>
            <a:endParaRPr lang="cs-CZ" b="1" smtClean="0"/>
          </a:p>
        </p:txBody>
      </p:sp>
      <p:grpSp>
        <p:nvGrpSpPr>
          <p:cNvPr id="19460" name="Group 4"/>
          <p:cNvGrpSpPr>
            <a:grpSpLocks/>
          </p:cNvGrpSpPr>
          <p:nvPr/>
        </p:nvGrpSpPr>
        <p:grpSpPr bwMode="auto">
          <a:xfrm>
            <a:off x="7164388" y="6237288"/>
            <a:ext cx="1728787" cy="503237"/>
            <a:chOff x="4513" y="3929"/>
            <a:chExt cx="1089" cy="317"/>
          </a:xfrm>
        </p:grpSpPr>
        <p:pic>
          <p:nvPicPr>
            <p:cNvPr id="19462" name="Picture 5" descr="logo_-_masarykova_uni_thumbnail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" y="3929"/>
              <a:ext cx="272" cy="317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63" name="Picture 6" descr="Obrázek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9" y="3974"/>
              <a:ext cx="363" cy="205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64" name="Picture 7" descr="Projekt IMPACT - semináře pro učitele jazyků na vysoký školách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" y="3974"/>
              <a:ext cx="363" cy="209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461" name="Picture 9" descr="vety-ang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844675"/>
            <a:ext cx="4033838" cy="2786063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cs-CZ" smtClean="0">
                <a:latin typeface="Arial Narrow" pitchFamily="34" charset="0"/>
              </a:rPr>
              <a:t>first session</a:t>
            </a:r>
            <a:endParaRPr lang="en-GB" smtClean="0">
              <a:latin typeface="Arial Narrow" pitchFamily="34" charset="0"/>
            </a:endParaRPr>
          </a:p>
        </p:txBody>
      </p:sp>
      <p:pic>
        <p:nvPicPr>
          <p:cNvPr id="20483" name="Picture 3" descr="istock-valu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3933825"/>
            <a:ext cx="1570037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95288" y="1268413"/>
            <a:ext cx="8229600" cy="4608512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GB" b="1" smtClean="0">
                <a:latin typeface="Arial Narrow" pitchFamily="34" charset="0"/>
              </a:rPr>
              <a:t>adaptive flexibility</a:t>
            </a:r>
            <a:r>
              <a:rPr lang="cs-CZ" smtClean="0"/>
              <a:t> </a:t>
            </a:r>
            <a:endParaRPr lang="cs-CZ" sz="3600" smtClean="0">
              <a:latin typeface="Arial Narrow" pitchFamily="34" charset="0"/>
            </a:endParaRPr>
          </a:p>
          <a:p>
            <a:pPr eaLnBrk="1" hangingPunct="1">
              <a:buFontTx/>
              <a:buNone/>
              <a:defRPr/>
            </a:pPr>
            <a:endParaRPr lang="cs-CZ" sz="3600" smtClean="0">
              <a:latin typeface="Arial Narrow" pitchFamily="34" charset="0"/>
            </a:endParaRPr>
          </a:p>
          <a:p>
            <a:pPr eaLnBrk="1" hangingPunct="1">
              <a:buFontTx/>
              <a:buNone/>
              <a:defRPr/>
            </a:pPr>
            <a:r>
              <a:rPr lang="en-GB" sz="3600" smtClean="0">
                <a:latin typeface="Arial Narrow" pitchFamily="34" charset="0"/>
              </a:rPr>
              <a:t>Right now </a:t>
            </a:r>
            <a:r>
              <a:rPr lang="cs-CZ" sz="3600" smtClean="0">
                <a:latin typeface="Arial Narrow" pitchFamily="34" charset="0"/>
              </a:rPr>
              <a:t>m</a:t>
            </a:r>
            <a:r>
              <a:rPr lang="en-GB" sz="3600" smtClean="0">
                <a:latin typeface="Arial Narrow" pitchFamily="34" charset="0"/>
              </a:rPr>
              <a:t>um is 21 years older th</a:t>
            </a:r>
            <a:r>
              <a:rPr lang="cs-CZ" sz="3600" smtClean="0">
                <a:latin typeface="Arial Narrow" pitchFamily="34" charset="0"/>
              </a:rPr>
              <a:t>a</a:t>
            </a:r>
            <a:r>
              <a:rPr lang="en-GB" sz="3600" smtClean="0">
                <a:latin typeface="Arial Narrow" pitchFamily="34" charset="0"/>
              </a:rPr>
              <a:t>n her  child. In 6 years her child will be 5 times younger than she.</a:t>
            </a:r>
            <a:endParaRPr lang="cs-CZ" sz="3600" smtClean="0">
              <a:latin typeface="Arial Narrow" pitchFamily="34" charset="0"/>
            </a:endParaRPr>
          </a:p>
          <a:p>
            <a:pPr eaLnBrk="1" hangingPunct="1">
              <a:defRPr/>
            </a:pPr>
            <a:endParaRPr lang="cs-CZ" smtClean="0">
              <a:latin typeface="Arial Narrow" pitchFamily="34" charset="0"/>
            </a:endParaRPr>
          </a:p>
          <a:p>
            <a:pPr eaLnBrk="1" hangingPunct="1">
              <a:buFontTx/>
              <a:buNone/>
              <a:defRPr/>
            </a:pPr>
            <a:r>
              <a:rPr lang="cs-CZ" sz="4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cs-CZ" smtClean="0">
                <a:solidFill>
                  <a:schemeClr val="tx1"/>
                </a:solidFill>
                <a:latin typeface="Arial Narrow" pitchFamily="34" charset="0"/>
              </a:rPr>
              <a:t>outline</a:t>
            </a:r>
            <a:endParaRPr lang="en-GB" smtClean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052513"/>
            <a:ext cx="8445500" cy="54006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sz="3600" dirty="0" smtClean="0">
                <a:latin typeface="Arial Narrow" pitchFamily="34" charset="0"/>
              </a:rPr>
              <a:t>CJV MU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sz="3600" dirty="0" smtClean="0">
              <a:latin typeface="Arial Narrow" pitchFamily="34" charset="0"/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sz="3600" dirty="0" err="1" smtClean="0">
                <a:latin typeface="Arial Narrow" pitchFamily="34" charset="0"/>
              </a:rPr>
              <a:t>theory</a:t>
            </a:r>
            <a:endParaRPr lang="cs-CZ" sz="3600" dirty="0" smtClean="0">
              <a:latin typeface="Arial Narrow" pitchFamily="34" charset="0"/>
            </a:endParaRPr>
          </a:p>
          <a:p>
            <a:pPr lvl="1"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sz="3200" dirty="0" err="1" smtClean="0">
                <a:latin typeface="Arial Narrow" pitchFamily="34" charset="0"/>
              </a:rPr>
              <a:t>creativity</a:t>
            </a:r>
            <a:endParaRPr lang="cs-CZ" sz="3200" dirty="0" smtClean="0">
              <a:latin typeface="Arial Narrow" pitchFamily="34" charset="0"/>
            </a:endParaRPr>
          </a:p>
          <a:p>
            <a:pPr lvl="1"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sz="3200" dirty="0" err="1" smtClean="0">
                <a:latin typeface="Arial Narrow" pitchFamily="34" charset="0"/>
              </a:rPr>
              <a:t>language</a:t>
            </a:r>
            <a:r>
              <a:rPr lang="cs-CZ" sz="3200" dirty="0" smtClean="0">
                <a:latin typeface="Arial Narrow" pitchFamily="34" charset="0"/>
              </a:rPr>
              <a:t> </a:t>
            </a:r>
            <a:r>
              <a:rPr lang="cs-CZ" sz="3200" dirty="0" err="1" smtClean="0">
                <a:latin typeface="Arial Narrow" pitchFamily="34" charset="0"/>
              </a:rPr>
              <a:t>learning</a:t>
            </a:r>
            <a:endParaRPr lang="cs-CZ" sz="3200" dirty="0" smtClean="0">
              <a:latin typeface="Arial Narrow" pitchFamily="34" charset="0"/>
            </a:endParaRPr>
          </a:p>
          <a:p>
            <a:pPr lvl="1"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sz="3200" dirty="0" err="1" smtClean="0">
                <a:latin typeface="Arial Narrow" pitchFamily="34" charset="0"/>
              </a:rPr>
              <a:t>community</a:t>
            </a:r>
            <a:r>
              <a:rPr lang="cs-CZ" sz="3200" dirty="0" smtClean="0">
                <a:latin typeface="Arial Narrow" pitchFamily="34" charset="0"/>
              </a:rPr>
              <a:t> </a:t>
            </a:r>
            <a:r>
              <a:rPr lang="cs-CZ" sz="3200" dirty="0" err="1" smtClean="0">
                <a:latin typeface="Arial Narrow" pitchFamily="34" charset="0"/>
              </a:rPr>
              <a:t>of</a:t>
            </a:r>
            <a:r>
              <a:rPr lang="cs-CZ" sz="3200" dirty="0" smtClean="0">
                <a:latin typeface="Arial Narrow" pitchFamily="34" charset="0"/>
              </a:rPr>
              <a:t> </a:t>
            </a:r>
            <a:r>
              <a:rPr lang="cs-CZ" sz="3200" dirty="0" err="1" smtClean="0">
                <a:latin typeface="Arial Narrow" pitchFamily="34" charset="0"/>
              </a:rPr>
              <a:t>practice</a:t>
            </a:r>
            <a:endParaRPr lang="cs-CZ" sz="3200" dirty="0" smtClean="0">
              <a:latin typeface="Arial Narrow" pitchFamily="34" charset="0"/>
            </a:endParaRPr>
          </a:p>
          <a:p>
            <a:pPr lvl="1" eaLnBrk="1" hangingPunct="1">
              <a:lnSpc>
                <a:spcPct val="80000"/>
              </a:lnSpc>
              <a:buFontTx/>
              <a:buChar char="-"/>
              <a:defRPr/>
            </a:pPr>
            <a:endParaRPr lang="cs-CZ" sz="3200" dirty="0" smtClean="0">
              <a:latin typeface="Arial Narrow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sz="3600" dirty="0" smtClean="0">
                <a:latin typeface="Arial Narrow" pitchFamily="34" charset="0"/>
              </a:rPr>
              <a:t>- </a:t>
            </a:r>
            <a:r>
              <a:rPr lang="cs-CZ" sz="3600" dirty="0" err="1" smtClean="0">
                <a:latin typeface="Arial Narrow" pitchFamily="34" charset="0"/>
              </a:rPr>
              <a:t>examples</a:t>
            </a:r>
            <a:endParaRPr lang="cs-CZ" sz="3600" dirty="0" smtClean="0">
              <a:latin typeface="Arial Narrow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sz="3600" dirty="0" smtClean="0">
              <a:latin typeface="Arial Narrow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sz="4000" i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                          </a:t>
            </a:r>
            <a:endParaRPr lang="en-GB" sz="2400" b="1" dirty="0" smtClean="0">
              <a:solidFill>
                <a:srgbClr val="990000"/>
              </a:solidFill>
              <a:latin typeface="Arial Narrow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GB" sz="2400" b="1" dirty="0" smtClean="0">
              <a:latin typeface="Arial Narrow" pitchFamily="34" charset="0"/>
            </a:endParaRPr>
          </a:p>
        </p:txBody>
      </p:sp>
      <p:grpSp>
        <p:nvGrpSpPr>
          <p:cNvPr id="3076" name="Group 16"/>
          <p:cNvGrpSpPr>
            <a:grpSpLocks/>
          </p:cNvGrpSpPr>
          <p:nvPr/>
        </p:nvGrpSpPr>
        <p:grpSpPr bwMode="auto">
          <a:xfrm>
            <a:off x="7164388" y="6237288"/>
            <a:ext cx="1728787" cy="503237"/>
            <a:chOff x="4513" y="3929"/>
            <a:chExt cx="1089" cy="317"/>
          </a:xfrm>
        </p:grpSpPr>
        <p:pic>
          <p:nvPicPr>
            <p:cNvPr id="3077" name="Picture 17" descr="logo_-_masarykova_uni_thumbnail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" y="3929"/>
              <a:ext cx="272" cy="317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18" descr="Obrázek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9" y="3974"/>
              <a:ext cx="363" cy="205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9" name="Picture 19" descr="Projekt IMPACT - semináře pro učitele jazyků na vysoký školá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" y="3974"/>
              <a:ext cx="363" cy="209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cs-CZ" smtClean="0">
                <a:latin typeface="Arial Narrow" pitchFamily="34" charset="0"/>
              </a:rPr>
              <a:t>first session</a:t>
            </a:r>
            <a:endParaRPr lang="en-GB" smtClean="0">
              <a:latin typeface="Arial Narrow" pitchFamily="34" charset="0"/>
            </a:endParaRPr>
          </a:p>
        </p:txBody>
      </p:sp>
      <p:pic>
        <p:nvPicPr>
          <p:cNvPr id="21507" name="Picture 3" descr="istock-valu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3933825"/>
            <a:ext cx="1570037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95288" y="1268413"/>
            <a:ext cx="8229600" cy="46085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GB" b="1" smtClean="0">
                <a:latin typeface="Arial Narrow" pitchFamily="34" charset="0"/>
              </a:rPr>
              <a:t>adaptive flexibility</a:t>
            </a:r>
            <a:r>
              <a:rPr lang="cs-CZ" smtClean="0"/>
              <a:t> </a:t>
            </a:r>
            <a:endParaRPr lang="cs-CZ" sz="3600" smtClean="0">
              <a:latin typeface="Arial Narrow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sz="3600" smtClean="0">
              <a:latin typeface="Arial Narrow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GB" sz="3600" smtClean="0">
                <a:latin typeface="Arial Narrow" pitchFamily="34" charset="0"/>
              </a:rPr>
              <a:t>Right now </a:t>
            </a:r>
            <a:r>
              <a:rPr lang="cs-CZ" sz="3600" smtClean="0">
                <a:latin typeface="Arial Narrow" pitchFamily="34" charset="0"/>
              </a:rPr>
              <a:t>m</a:t>
            </a:r>
            <a:r>
              <a:rPr lang="en-GB" sz="3600" smtClean="0">
                <a:latin typeface="Arial Narrow" pitchFamily="34" charset="0"/>
              </a:rPr>
              <a:t>um is 21 years older th</a:t>
            </a:r>
            <a:r>
              <a:rPr lang="cs-CZ" sz="3600" smtClean="0">
                <a:latin typeface="Arial Narrow" pitchFamily="34" charset="0"/>
              </a:rPr>
              <a:t>a</a:t>
            </a:r>
            <a:r>
              <a:rPr lang="en-GB" sz="3600" smtClean="0">
                <a:latin typeface="Arial Narrow" pitchFamily="34" charset="0"/>
              </a:rPr>
              <a:t>n her  child. In 6 years her child will be 5 times younger than she.</a:t>
            </a:r>
            <a:endParaRPr lang="cs-CZ" sz="3600" smtClean="0">
              <a:latin typeface="Arial Narrow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cs-CZ" smtClean="0">
              <a:latin typeface="Arial Narrow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cs-CZ" smtClean="0">
              <a:latin typeface="Arial Narrow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sz="4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            </a:t>
            </a:r>
            <a:r>
              <a:rPr lang="en-GB" sz="48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Where is </a:t>
            </a:r>
            <a:r>
              <a:rPr lang="cs-CZ" sz="48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d</a:t>
            </a:r>
            <a:r>
              <a:rPr lang="en-GB" sz="48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addy?</a:t>
            </a:r>
            <a:endParaRPr lang="cs-CZ" sz="4800" smtClean="0">
              <a:effectLst>
                <a:outerShdw blurRad="38100" dist="38100" dir="2700000" algn="tl">
                  <a:srgbClr val="FFFFFF"/>
                </a:outerShdw>
              </a:effectLst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en-GB" smtClean="0">
                <a:solidFill>
                  <a:schemeClr val="tx1"/>
                </a:solidFill>
                <a:latin typeface="Arial Narrow" pitchFamily="34" charset="0"/>
              </a:rPr>
              <a:t>Answer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en-GB" smtClean="0"/>
              <a:t>    </a:t>
            </a:r>
            <a:r>
              <a:rPr lang="en-GB" smtClean="0">
                <a:latin typeface="Arial Narrow" pitchFamily="34" charset="0"/>
              </a:rPr>
              <a:t>If in 6 years the mother will be 21 years older than and 5 times as old as the child, then:</a:t>
            </a:r>
            <a:br>
              <a:rPr lang="en-GB" smtClean="0">
                <a:latin typeface="Arial Narrow" pitchFamily="34" charset="0"/>
              </a:rPr>
            </a:br>
            <a:endParaRPr lang="en-GB" smtClean="0">
              <a:latin typeface="Arial Narrow" pitchFamily="34" charset="0"/>
            </a:endParaRPr>
          </a:p>
          <a:p>
            <a:pPr algn="ctr" eaLnBrk="1" hangingPunct="1">
              <a:buFontTx/>
              <a:buNone/>
            </a:pPr>
            <a:r>
              <a:rPr lang="en-GB" smtClean="0">
                <a:latin typeface="Arial Narrow" pitchFamily="34" charset="0"/>
              </a:rPr>
              <a:t>5*(X+6) = (X+6)+21</a:t>
            </a:r>
            <a:br>
              <a:rPr lang="en-GB" smtClean="0">
                <a:latin typeface="Arial Narrow" pitchFamily="34" charset="0"/>
              </a:rPr>
            </a:br>
            <a:r>
              <a:rPr lang="en-GB" smtClean="0">
                <a:latin typeface="Arial Narrow" pitchFamily="34" charset="0"/>
              </a:rPr>
              <a:t>4*(X+6) = 21</a:t>
            </a:r>
            <a:br>
              <a:rPr lang="en-GB" smtClean="0">
                <a:latin typeface="Arial Narrow" pitchFamily="34" charset="0"/>
              </a:rPr>
            </a:br>
            <a:r>
              <a:rPr lang="en-GB" smtClean="0">
                <a:latin typeface="Arial Narrow" pitchFamily="34" charset="0"/>
              </a:rPr>
              <a:t>X+6 = 5.25</a:t>
            </a:r>
            <a:br>
              <a:rPr lang="en-GB" smtClean="0">
                <a:latin typeface="Arial Narrow" pitchFamily="34" charset="0"/>
              </a:rPr>
            </a:br>
            <a:r>
              <a:rPr lang="en-GB" b="1" smtClean="0">
                <a:latin typeface="Arial Narrow" pitchFamily="34" charset="0"/>
              </a:rPr>
              <a:t>X = -0.75</a:t>
            </a:r>
            <a:r>
              <a:rPr lang="en-GB" smtClean="0">
                <a:latin typeface="Arial Narrow" pitchFamily="34" charset="0"/>
              </a:rPr>
              <a:t/>
            </a:r>
            <a:br>
              <a:rPr lang="en-GB" smtClean="0">
                <a:latin typeface="Arial Narrow" pitchFamily="34" charset="0"/>
              </a:rPr>
            </a:br>
            <a:endParaRPr lang="en-GB" smtClean="0">
              <a:latin typeface="Arial Narrow" pitchFamily="34" charset="0"/>
            </a:endParaRPr>
          </a:p>
          <a:p>
            <a:pPr algn="ctr" eaLnBrk="1" hangingPunct="1">
              <a:buFontTx/>
              <a:buNone/>
            </a:pPr>
            <a:endParaRPr lang="en-GB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en-GB" smtClean="0">
                <a:solidFill>
                  <a:schemeClr val="tx1"/>
                </a:solidFill>
                <a:latin typeface="Arial Narrow" pitchFamily="34" charset="0"/>
              </a:rPr>
              <a:t>Answer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GB" sz="2800" smtClean="0"/>
              <a:t>    </a:t>
            </a:r>
            <a:r>
              <a:rPr lang="en-GB" sz="2800" smtClean="0">
                <a:latin typeface="Arial Narrow" pitchFamily="34" charset="0"/>
              </a:rPr>
              <a:t>If in 6 years the mother will be 21 years older than and 5 times as old as the child, then:</a:t>
            </a:r>
            <a:br>
              <a:rPr lang="en-GB" sz="2800" smtClean="0">
                <a:latin typeface="Arial Narrow" pitchFamily="34" charset="0"/>
              </a:rPr>
            </a:br>
            <a:endParaRPr lang="en-GB" sz="2800" smtClean="0">
              <a:latin typeface="Arial Narrow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GB" sz="2800" smtClean="0">
                <a:latin typeface="Arial Narrow" pitchFamily="34" charset="0"/>
              </a:rPr>
              <a:t>5*(X+6) = (X+6)+21</a:t>
            </a:r>
            <a:br>
              <a:rPr lang="en-GB" sz="2800" smtClean="0">
                <a:latin typeface="Arial Narrow" pitchFamily="34" charset="0"/>
              </a:rPr>
            </a:br>
            <a:r>
              <a:rPr lang="en-GB" sz="2800" smtClean="0">
                <a:latin typeface="Arial Narrow" pitchFamily="34" charset="0"/>
              </a:rPr>
              <a:t>4*(X+6) = 21</a:t>
            </a:r>
            <a:br>
              <a:rPr lang="en-GB" sz="2800" smtClean="0">
                <a:latin typeface="Arial Narrow" pitchFamily="34" charset="0"/>
              </a:rPr>
            </a:br>
            <a:r>
              <a:rPr lang="en-GB" sz="2800" smtClean="0">
                <a:latin typeface="Arial Narrow" pitchFamily="34" charset="0"/>
              </a:rPr>
              <a:t>X+6 = 5.25</a:t>
            </a:r>
            <a:br>
              <a:rPr lang="en-GB" sz="2800" smtClean="0">
                <a:latin typeface="Arial Narrow" pitchFamily="34" charset="0"/>
              </a:rPr>
            </a:br>
            <a:r>
              <a:rPr lang="en-GB" sz="2800" b="1" smtClean="0">
                <a:latin typeface="Arial Narrow" pitchFamily="34" charset="0"/>
              </a:rPr>
              <a:t>X = -0.75</a:t>
            </a:r>
            <a:r>
              <a:rPr lang="en-GB" sz="2800" smtClean="0">
                <a:latin typeface="Arial Narrow" pitchFamily="34" charset="0"/>
              </a:rPr>
              <a:t/>
            </a:r>
            <a:br>
              <a:rPr lang="en-GB" sz="2800" smtClean="0">
                <a:latin typeface="Arial Narrow" pitchFamily="34" charset="0"/>
              </a:rPr>
            </a:br>
            <a:endParaRPr lang="en-GB" sz="2800" smtClean="0">
              <a:latin typeface="Arial Narrow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GB" sz="2800" smtClean="0">
                <a:latin typeface="Arial Narrow" pitchFamily="34" charset="0"/>
              </a:rPr>
              <a:t>At present the child is</a:t>
            </a:r>
            <a:r>
              <a:rPr lang="cs-CZ" sz="2800" smtClean="0">
                <a:latin typeface="Arial Narrow" pitchFamily="34" charset="0"/>
              </a:rPr>
              <a:t>:</a:t>
            </a:r>
            <a:r>
              <a:rPr lang="en-GB" sz="2800" smtClean="0">
                <a:latin typeface="Arial Narrow" pitchFamily="34" charset="0"/>
              </a:rPr>
              <a:t> </a:t>
            </a:r>
            <a:endParaRPr lang="cs-CZ" sz="2800" smtClean="0">
              <a:latin typeface="Arial Narrow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cs-CZ" sz="2800" smtClean="0">
                <a:latin typeface="Arial Narrow" pitchFamily="34" charset="0"/>
              </a:rPr>
              <a:t>  </a:t>
            </a:r>
            <a:r>
              <a:rPr lang="en-GB" sz="2800" smtClean="0">
                <a:latin typeface="Arial Narrow" pitchFamily="34" charset="0"/>
              </a:rPr>
              <a:t>three quarters of a year before being born.</a:t>
            </a:r>
            <a:br>
              <a:rPr lang="en-GB" sz="2800" smtClean="0">
                <a:latin typeface="Arial Narrow" pitchFamily="34" charset="0"/>
              </a:rPr>
            </a:br>
            <a:r>
              <a:rPr lang="en-GB" sz="2800" smtClean="0">
                <a:latin typeface="Arial Narrow" pitchFamily="34" charset="0"/>
              </a:rPr>
              <a:t>And three quarters of a year is nine months…</a:t>
            </a:r>
            <a:br>
              <a:rPr lang="en-GB" sz="2800" smtClean="0">
                <a:latin typeface="Arial Narrow" pitchFamily="34" charset="0"/>
              </a:rPr>
            </a:br>
            <a:endParaRPr lang="en-GB" sz="2800" smtClean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cs-CZ" smtClean="0">
                <a:latin typeface="Arial Narrow" pitchFamily="34" charset="0"/>
              </a:rPr>
              <a:t>grammar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cs-CZ" sz="1800" smtClean="0">
              <a:latin typeface="Arial Narrow" pitchFamily="34" charset="0"/>
            </a:endParaRPr>
          </a:p>
        </p:txBody>
      </p:sp>
      <p:grpSp>
        <p:nvGrpSpPr>
          <p:cNvPr id="24580" name="Group 4"/>
          <p:cNvGrpSpPr>
            <a:grpSpLocks/>
          </p:cNvGrpSpPr>
          <p:nvPr/>
        </p:nvGrpSpPr>
        <p:grpSpPr bwMode="auto">
          <a:xfrm>
            <a:off x="7164388" y="6237288"/>
            <a:ext cx="1728787" cy="503237"/>
            <a:chOff x="4513" y="3929"/>
            <a:chExt cx="1089" cy="317"/>
          </a:xfrm>
        </p:grpSpPr>
        <p:pic>
          <p:nvPicPr>
            <p:cNvPr id="24581" name="Picture 5" descr="logo_-_masarykova_uni_thumbnail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" y="3929"/>
              <a:ext cx="272" cy="317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82" name="Picture 6" descr="Obrázek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9" y="3974"/>
              <a:ext cx="363" cy="205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83" name="Picture 7" descr="Projekt IMPACT - semináře pro učitele jazyků na vysoký školách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" y="3974"/>
              <a:ext cx="363" cy="209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cs-CZ" smtClean="0">
                <a:latin typeface="Arial Narrow" pitchFamily="34" charset="0"/>
              </a:rPr>
              <a:t>grammar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2000" b="1" smtClean="0"/>
              <a:t>Complete the sentences in reported speech.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sz="2000" b="1" smtClean="0"/>
          </a:p>
          <a:p>
            <a:pPr eaLnBrk="1" hangingPunct="1">
              <a:lnSpc>
                <a:spcPct val="80000"/>
              </a:lnSpc>
            </a:pPr>
            <a:r>
              <a:rPr lang="cs-CZ" sz="2000" smtClean="0"/>
              <a:t>John said, "I love this town."</a:t>
            </a:r>
            <a:br>
              <a:rPr lang="cs-CZ" sz="2000" smtClean="0"/>
            </a:br>
            <a:r>
              <a:rPr lang="cs-CZ" sz="2000" smtClean="0"/>
              <a:t>John said ____________________________ .</a:t>
            </a:r>
          </a:p>
          <a:p>
            <a:pPr eaLnBrk="1" hangingPunct="1">
              <a:lnSpc>
                <a:spcPct val="80000"/>
              </a:lnSpc>
            </a:pPr>
            <a:r>
              <a:rPr lang="cs-CZ" sz="2000" smtClean="0"/>
              <a:t>"Do you like soccer ?" He asked me.</a:t>
            </a:r>
            <a:br>
              <a:rPr lang="cs-CZ" sz="2000" smtClean="0"/>
            </a:br>
            <a:r>
              <a:rPr lang="cs-CZ" sz="2000" smtClean="0"/>
              <a:t> He asked me ____________________________ .</a:t>
            </a:r>
          </a:p>
          <a:p>
            <a:pPr eaLnBrk="1" hangingPunct="1">
              <a:lnSpc>
                <a:spcPct val="80000"/>
              </a:lnSpc>
            </a:pPr>
            <a:r>
              <a:rPr lang="cs-CZ" sz="2000" smtClean="0"/>
              <a:t>"I can't drive a lorry," he said.</a:t>
            </a:r>
            <a:br>
              <a:rPr lang="cs-CZ" sz="2000" smtClean="0"/>
            </a:br>
            <a:r>
              <a:rPr lang="cs-CZ" sz="2000" smtClean="0"/>
              <a:t> He said ____________________________ .</a:t>
            </a:r>
          </a:p>
          <a:p>
            <a:pPr eaLnBrk="1" hangingPunct="1">
              <a:lnSpc>
                <a:spcPct val="80000"/>
              </a:lnSpc>
            </a:pPr>
            <a:r>
              <a:rPr lang="cs-CZ" sz="2000" smtClean="0"/>
              <a:t>"Don't waste your money" she said.</a:t>
            </a:r>
            <a:br>
              <a:rPr lang="cs-CZ" sz="2000" smtClean="0"/>
            </a:br>
            <a:r>
              <a:rPr lang="cs-CZ" sz="2000" smtClean="0"/>
              <a:t> She told the boys ____________________________ .</a:t>
            </a:r>
          </a:p>
          <a:p>
            <a:pPr eaLnBrk="1" hangingPunct="1">
              <a:lnSpc>
                <a:spcPct val="80000"/>
              </a:lnSpc>
            </a:pPr>
            <a:r>
              <a:rPr lang="cs-CZ" sz="2000" smtClean="0"/>
              <a:t>"What have you decided to do?" she asked him.</a:t>
            </a:r>
            <a:br>
              <a:rPr lang="cs-CZ" sz="2000" smtClean="0"/>
            </a:br>
            <a:r>
              <a:rPr lang="cs-CZ" sz="2000" smtClean="0"/>
              <a:t> She asked him ____________________________ .</a:t>
            </a:r>
          </a:p>
          <a:p>
            <a:pPr eaLnBrk="1" hangingPunct="1">
              <a:lnSpc>
                <a:spcPct val="80000"/>
              </a:lnSpc>
            </a:pPr>
            <a:r>
              <a:rPr lang="cs-CZ" sz="2000" smtClean="0"/>
              <a:t>"You should revise your lessons," he said.</a:t>
            </a:r>
            <a:br>
              <a:rPr lang="cs-CZ" sz="2000" smtClean="0"/>
            </a:br>
            <a:r>
              <a:rPr lang="cs-CZ" sz="2000" smtClean="0"/>
              <a:t> He advised the students ____________________________ 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2000" smtClean="0"/>
              <a:t>                                            </a:t>
            </a:r>
            <a:r>
              <a:rPr lang="cs-CZ" sz="1000" smtClean="0">
                <a:latin typeface="Arial Narrow" pitchFamily="34" charset="0"/>
              </a:rPr>
              <a:t>(Adapted from: http://www.myenglishpages.com/site_php_files/grammar-exercise-reported-speech.php)</a:t>
            </a:r>
          </a:p>
        </p:txBody>
      </p:sp>
      <p:grpSp>
        <p:nvGrpSpPr>
          <p:cNvPr id="25604" name="Group 4"/>
          <p:cNvGrpSpPr>
            <a:grpSpLocks/>
          </p:cNvGrpSpPr>
          <p:nvPr/>
        </p:nvGrpSpPr>
        <p:grpSpPr bwMode="auto">
          <a:xfrm>
            <a:off x="7164388" y="6237288"/>
            <a:ext cx="1728787" cy="503237"/>
            <a:chOff x="4513" y="3929"/>
            <a:chExt cx="1089" cy="317"/>
          </a:xfrm>
        </p:grpSpPr>
        <p:pic>
          <p:nvPicPr>
            <p:cNvPr id="25605" name="Picture 5" descr="logo_-_masarykova_uni_thumbnail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" y="3929"/>
              <a:ext cx="272" cy="317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06" name="Picture 6" descr="Obrázek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9" y="3974"/>
              <a:ext cx="363" cy="205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07" name="Picture 7" descr="Projekt IMPACT - semináře pro učitele jazyků na vysoký školách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" y="3974"/>
              <a:ext cx="363" cy="209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cs-CZ" smtClean="0">
                <a:latin typeface="Arial Narrow" pitchFamily="34" charset="0"/>
              </a:rPr>
              <a:t>grammar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2000" b="1" smtClean="0"/>
              <a:t>Complete the sentences in reported speech.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sz="2000" b="1" smtClean="0"/>
          </a:p>
          <a:p>
            <a:pPr eaLnBrk="1" hangingPunct="1">
              <a:lnSpc>
                <a:spcPct val="80000"/>
              </a:lnSpc>
            </a:pPr>
            <a:r>
              <a:rPr lang="cs-CZ" sz="2000" smtClean="0"/>
              <a:t>John said, "I love this town."</a:t>
            </a:r>
            <a:br>
              <a:rPr lang="cs-CZ" sz="2000" smtClean="0"/>
            </a:br>
            <a:r>
              <a:rPr lang="cs-CZ" sz="2000" smtClean="0"/>
              <a:t>John said ____________________________ .</a:t>
            </a:r>
          </a:p>
          <a:p>
            <a:pPr eaLnBrk="1" hangingPunct="1">
              <a:lnSpc>
                <a:spcPct val="80000"/>
              </a:lnSpc>
            </a:pPr>
            <a:r>
              <a:rPr lang="cs-CZ" sz="2000" smtClean="0"/>
              <a:t>"Do you like soccer ?" He asked me.</a:t>
            </a:r>
            <a:br>
              <a:rPr lang="cs-CZ" sz="2000" smtClean="0"/>
            </a:br>
            <a:r>
              <a:rPr lang="cs-CZ" sz="2000" smtClean="0"/>
              <a:t> He asked me ____________________________ .</a:t>
            </a:r>
          </a:p>
          <a:p>
            <a:pPr eaLnBrk="1" hangingPunct="1">
              <a:lnSpc>
                <a:spcPct val="80000"/>
              </a:lnSpc>
            </a:pPr>
            <a:r>
              <a:rPr lang="cs-CZ" sz="2000" smtClean="0"/>
              <a:t>"I can't drive a lorry," he said.</a:t>
            </a:r>
            <a:br>
              <a:rPr lang="cs-CZ" sz="2000" smtClean="0"/>
            </a:br>
            <a:r>
              <a:rPr lang="cs-CZ" sz="2000" smtClean="0"/>
              <a:t> He said ____________________________ .</a:t>
            </a:r>
          </a:p>
          <a:p>
            <a:pPr eaLnBrk="1" hangingPunct="1">
              <a:lnSpc>
                <a:spcPct val="80000"/>
              </a:lnSpc>
            </a:pPr>
            <a:r>
              <a:rPr lang="cs-CZ" sz="2000" smtClean="0"/>
              <a:t>"Don't waste your money" she said.</a:t>
            </a:r>
            <a:br>
              <a:rPr lang="cs-CZ" sz="2000" smtClean="0"/>
            </a:br>
            <a:r>
              <a:rPr lang="cs-CZ" sz="2000" smtClean="0"/>
              <a:t> She told the boys ____________________________ .</a:t>
            </a:r>
          </a:p>
          <a:p>
            <a:pPr eaLnBrk="1" hangingPunct="1">
              <a:lnSpc>
                <a:spcPct val="80000"/>
              </a:lnSpc>
            </a:pPr>
            <a:r>
              <a:rPr lang="cs-CZ" sz="2000" smtClean="0"/>
              <a:t>"What have you decided to do?" she asked him.</a:t>
            </a:r>
            <a:br>
              <a:rPr lang="cs-CZ" sz="2000" smtClean="0"/>
            </a:br>
            <a:r>
              <a:rPr lang="cs-CZ" sz="2000" smtClean="0"/>
              <a:t> She asked him ____________________________ .</a:t>
            </a:r>
          </a:p>
          <a:p>
            <a:pPr eaLnBrk="1" hangingPunct="1">
              <a:lnSpc>
                <a:spcPct val="80000"/>
              </a:lnSpc>
            </a:pPr>
            <a:r>
              <a:rPr lang="cs-CZ" sz="2000" smtClean="0"/>
              <a:t>"You should revise your lessons," he said.</a:t>
            </a:r>
            <a:br>
              <a:rPr lang="cs-CZ" sz="2000" smtClean="0"/>
            </a:br>
            <a:r>
              <a:rPr lang="cs-CZ" sz="2000" smtClean="0"/>
              <a:t> He advised the students ____________________________ 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2000" smtClean="0"/>
              <a:t>                                            </a:t>
            </a:r>
            <a:r>
              <a:rPr lang="cs-CZ" sz="1000" smtClean="0">
                <a:latin typeface="Arial Narrow" pitchFamily="34" charset="0"/>
              </a:rPr>
              <a:t>(Adapted from: http://www.myenglishpages.com/site_php_files/grammar-exercise-reported-speech.php)</a:t>
            </a:r>
          </a:p>
        </p:txBody>
      </p:sp>
      <p:grpSp>
        <p:nvGrpSpPr>
          <p:cNvPr id="26628" name="Group 4"/>
          <p:cNvGrpSpPr>
            <a:grpSpLocks/>
          </p:cNvGrpSpPr>
          <p:nvPr/>
        </p:nvGrpSpPr>
        <p:grpSpPr bwMode="auto">
          <a:xfrm>
            <a:off x="7164388" y="6237288"/>
            <a:ext cx="1728787" cy="503237"/>
            <a:chOff x="4513" y="3929"/>
            <a:chExt cx="1089" cy="317"/>
          </a:xfrm>
        </p:grpSpPr>
        <p:pic>
          <p:nvPicPr>
            <p:cNvPr id="26630" name="Picture 5" descr="logo_-_masarykova_uni_thumbnail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" y="3929"/>
              <a:ext cx="272" cy="317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631" name="Picture 6" descr="Obrázek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9" y="3974"/>
              <a:ext cx="363" cy="205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632" name="Picture 7" descr="Projekt IMPACT - semináře pro učitele jazyků na vysoký školách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" y="3974"/>
              <a:ext cx="363" cy="209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629" name="Line 8"/>
          <p:cNvSpPr>
            <a:spLocks noChangeShapeType="1"/>
          </p:cNvSpPr>
          <p:nvPr/>
        </p:nvSpPr>
        <p:spPr bwMode="auto">
          <a:xfrm flipV="1">
            <a:off x="323850" y="1773238"/>
            <a:ext cx="6696075" cy="42481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765175"/>
            <a:ext cx="8229600" cy="1143000"/>
          </a:xfrm>
        </p:spPr>
        <p:txBody>
          <a:bodyPr/>
          <a:lstStyle/>
          <a:p>
            <a:pPr algn="r" eaLnBrk="1" hangingPunct="1"/>
            <a:r>
              <a:rPr lang="en-GB" sz="4000" smtClean="0"/>
              <a:t/>
            </a:r>
            <a:br>
              <a:rPr lang="en-GB" sz="4000" smtClean="0"/>
            </a:br>
            <a:endParaRPr lang="cs-CZ" sz="4000" smtClean="0"/>
          </a:p>
        </p:txBody>
      </p:sp>
      <p:grpSp>
        <p:nvGrpSpPr>
          <p:cNvPr id="27652" name="Group 202"/>
          <p:cNvGrpSpPr>
            <a:grpSpLocks/>
          </p:cNvGrpSpPr>
          <p:nvPr/>
        </p:nvGrpSpPr>
        <p:grpSpPr bwMode="auto">
          <a:xfrm>
            <a:off x="7164388" y="6237288"/>
            <a:ext cx="1728787" cy="503237"/>
            <a:chOff x="4513" y="3929"/>
            <a:chExt cx="1089" cy="317"/>
          </a:xfrm>
        </p:grpSpPr>
        <p:pic>
          <p:nvPicPr>
            <p:cNvPr id="27655" name="Picture 203" descr="logo_-_masarykova_uni_thumbnail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" y="3929"/>
              <a:ext cx="272" cy="317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56" name="Picture 204" descr="Obrázek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9" y="3974"/>
              <a:ext cx="363" cy="205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57" name="Picture 205" descr="Projekt IMPACT - semináře pro učitele jazyků na vysoký školách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" y="3974"/>
              <a:ext cx="363" cy="209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653" name="Text Box 206"/>
          <p:cNvSpPr txBox="1">
            <a:spLocks noChangeArrowheads="1"/>
          </p:cNvSpPr>
          <p:nvPr/>
        </p:nvSpPr>
        <p:spPr bwMode="auto">
          <a:xfrm>
            <a:off x="4787900" y="5516563"/>
            <a:ext cx="25209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000"/>
              <a:t>https://www.youtube.com/watch?v=yMErdpA804Y</a:t>
            </a:r>
          </a:p>
        </p:txBody>
      </p:sp>
      <p:sp>
        <p:nvSpPr>
          <p:cNvPr id="27654" name="Rectangle 207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r"/>
            <a:r>
              <a:rPr lang="cs-CZ" sz="4400">
                <a:solidFill>
                  <a:schemeClr val="tx2"/>
                </a:solidFill>
              </a:rPr>
              <a:t>grammar</a:t>
            </a:r>
          </a:p>
        </p:txBody>
      </p:sp>
      <p:pic>
        <p:nvPicPr>
          <p:cNvPr id="2" name="0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28328" y="2060848"/>
            <a:ext cx="5880522" cy="3307794"/>
          </a:xfrm>
          <a:prstGeom prst="rect">
            <a:avLst/>
          </a:prstGeom>
          <a:ln w="38100">
            <a:solidFill>
              <a:srgbClr val="FF66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765175"/>
            <a:ext cx="8229600" cy="1143000"/>
          </a:xfrm>
        </p:spPr>
        <p:txBody>
          <a:bodyPr/>
          <a:lstStyle/>
          <a:p>
            <a:pPr algn="r" eaLnBrk="1" hangingPunct="1"/>
            <a:r>
              <a:rPr lang="en-GB" sz="4000" smtClean="0"/>
              <a:t/>
            </a:r>
            <a:br>
              <a:rPr lang="en-GB" sz="4000" smtClean="0"/>
            </a:br>
            <a:endParaRPr lang="cs-CZ" sz="4000" smtClean="0"/>
          </a:p>
        </p:txBody>
      </p:sp>
      <p:grpSp>
        <p:nvGrpSpPr>
          <p:cNvPr id="28676" name="Group 4"/>
          <p:cNvGrpSpPr>
            <a:grpSpLocks/>
          </p:cNvGrpSpPr>
          <p:nvPr/>
        </p:nvGrpSpPr>
        <p:grpSpPr bwMode="auto">
          <a:xfrm>
            <a:off x="7164388" y="6237288"/>
            <a:ext cx="1728787" cy="503237"/>
            <a:chOff x="4513" y="3929"/>
            <a:chExt cx="1089" cy="317"/>
          </a:xfrm>
        </p:grpSpPr>
        <p:pic>
          <p:nvPicPr>
            <p:cNvPr id="28680" name="Picture 5" descr="logo_-_masarykova_uni_thumbnail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" y="3929"/>
              <a:ext cx="272" cy="317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681" name="Picture 6" descr="Obrázek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9" y="3974"/>
              <a:ext cx="363" cy="205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682" name="Picture 7" descr="Projekt IMPACT - semináře pro učitele jazyků na vysoký školách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" y="3974"/>
              <a:ext cx="363" cy="209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677" name="Text Box 8"/>
          <p:cNvSpPr txBox="1">
            <a:spLocks noChangeArrowheads="1"/>
          </p:cNvSpPr>
          <p:nvPr/>
        </p:nvSpPr>
        <p:spPr bwMode="auto">
          <a:xfrm>
            <a:off x="4787900" y="5516563"/>
            <a:ext cx="25209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000"/>
              <a:t>https://www.youtube.com/watch?v=yMErdpA804Y</a:t>
            </a:r>
          </a:p>
        </p:txBody>
      </p:sp>
      <p:sp>
        <p:nvSpPr>
          <p:cNvPr id="28679" name="Rectangle 10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r"/>
            <a:r>
              <a:rPr lang="cs-CZ" sz="4400">
                <a:solidFill>
                  <a:schemeClr val="tx2"/>
                </a:solidFill>
              </a:rPr>
              <a:t>grammar</a:t>
            </a:r>
          </a:p>
        </p:txBody>
      </p:sp>
      <p:pic>
        <p:nvPicPr>
          <p:cNvPr id="11" name="0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28328" y="2060848"/>
            <a:ext cx="5880522" cy="3307794"/>
          </a:xfrm>
          <a:prstGeom prst="rect">
            <a:avLst/>
          </a:prstGeom>
          <a:ln w="38100">
            <a:solidFill>
              <a:srgbClr val="FF6600"/>
            </a:solidFill>
          </a:ln>
        </p:spPr>
      </p:pic>
      <p:sp>
        <p:nvSpPr>
          <p:cNvPr id="28678" name="Text Box 9"/>
          <p:cNvSpPr txBox="1">
            <a:spLocks noChangeArrowheads="1"/>
          </p:cNvSpPr>
          <p:nvPr/>
        </p:nvSpPr>
        <p:spPr bwMode="auto">
          <a:xfrm>
            <a:off x="827088" y="2997200"/>
            <a:ext cx="7489825" cy="1592263"/>
          </a:xfrm>
          <a:prstGeom prst="rect">
            <a:avLst/>
          </a:prstGeom>
          <a:solidFill>
            <a:schemeClr val="bg2"/>
          </a:solidFill>
          <a:ln w="38100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200" dirty="0"/>
              <a:t>Find similar examples of reported speech in your favourite films or videos</a:t>
            </a:r>
            <a:r>
              <a:rPr lang="cs-CZ" sz="3200" dirty="0"/>
              <a:t> </a:t>
            </a:r>
            <a:r>
              <a:rPr lang="en-GB" sz="3200" dirty="0"/>
              <a:t>and share them with your colleagues.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cs-CZ" sz="4000" smtClean="0">
                <a:latin typeface="Arial Narrow" pitchFamily="34" charset="0"/>
              </a:rPr>
              <a:t>reading</a:t>
            </a:r>
            <a:br>
              <a:rPr lang="cs-CZ" sz="4000" smtClean="0">
                <a:latin typeface="Arial Narrow" pitchFamily="34" charset="0"/>
              </a:rPr>
            </a:br>
            <a:endParaRPr lang="cs-CZ" sz="4000" smtClean="0">
              <a:solidFill>
                <a:srgbClr val="FFFF00"/>
              </a:solidFill>
              <a:latin typeface="Arial Narrow" pitchFamily="34" charset="0"/>
            </a:endParaRPr>
          </a:p>
        </p:txBody>
      </p:sp>
      <p:pic>
        <p:nvPicPr>
          <p:cNvPr id="29699" name="Picture 3" descr="Obrázek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60350"/>
            <a:ext cx="4775200" cy="6335713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700" name="Group 7"/>
          <p:cNvGrpSpPr>
            <a:grpSpLocks/>
          </p:cNvGrpSpPr>
          <p:nvPr/>
        </p:nvGrpSpPr>
        <p:grpSpPr bwMode="auto">
          <a:xfrm>
            <a:off x="7164388" y="6237288"/>
            <a:ext cx="1728787" cy="503237"/>
            <a:chOff x="4513" y="3929"/>
            <a:chExt cx="1089" cy="317"/>
          </a:xfrm>
        </p:grpSpPr>
        <p:pic>
          <p:nvPicPr>
            <p:cNvPr id="29701" name="Picture 8" descr="logo_-_masarykova_uni_thumbnail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" y="3929"/>
              <a:ext cx="272" cy="317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02" name="Picture 9" descr="Obrázek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9" y="3974"/>
              <a:ext cx="363" cy="205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03" name="Picture 10" descr="Projekt IMPACT - semináře pro učitele jazyků na vysoký školá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" y="3974"/>
              <a:ext cx="363" cy="209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cs-CZ" sz="4000" smtClean="0">
                <a:latin typeface="Arial Narrow" pitchFamily="34" charset="0"/>
              </a:rPr>
              <a:t>reading</a:t>
            </a:r>
            <a:br>
              <a:rPr lang="cs-CZ" sz="4000" smtClean="0">
                <a:latin typeface="Arial Narrow" pitchFamily="34" charset="0"/>
              </a:rPr>
            </a:br>
            <a:endParaRPr lang="cs-CZ" sz="4000" smtClean="0">
              <a:solidFill>
                <a:srgbClr val="FFFF00"/>
              </a:solidFill>
              <a:latin typeface="Arial Narrow" pitchFamily="34" charset="0"/>
            </a:endParaRPr>
          </a:p>
        </p:txBody>
      </p:sp>
      <p:pic>
        <p:nvPicPr>
          <p:cNvPr id="30723" name="Picture 3" descr="Obrázek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60350"/>
            <a:ext cx="4775200" cy="6335713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4" name="Line 7"/>
          <p:cNvSpPr>
            <a:spLocks noChangeShapeType="1"/>
          </p:cNvSpPr>
          <p:nvPr/>
        </p:nvSpPr>
        <p:spPr bwMode="auto">
          <a:xfrm flipV="1">
            <a:off x="323850" y="981075"/>
            <a:ext cx="6335713" cy="50403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30725" name="Group 8"/>
          <p:cNvGrpSpPr>
            <a:grpSpLocks/>
          </p:cNvGrpSpPr>
          <p:nvPr/>
        </p:nvGrpSpPr>
        <p:grpSpPr bwMode="auto">
          <a:xfrm>
            <a:off x="7164388" y="6237288"/>
            <a:ext cx="1728787" cy="503237"/>
            <a:chOff x="4513" y="3929"/>
            <a:chExt cx="1089" cy="317"/>
          </a:xfrm>
        </p:grpSpPr>
        <p:pic>
          <p:nvPicPr>
            <p:cNvPr id="30726" name="Picture 9" descr="logo_-_masarykova_uni_thumbnail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" y="3929"/>
              <a:ext cx="272" cy="317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27" name="Picture 10" descr="Obrázek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9" y="3974"/>
              <a:ext cx="363" cy="205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28" name="Picture 11" descr="Projekt IMPACT - semináře pro učitele jazyků na vysoký školá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" y="3974"/>
              <a:ext cx="363" cy="209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>
                <a:latin typeface="Arial Narrow" pitchFamily="34" charset="0"/>
              </a:rPr>
              <a:t>Masaryk University Language Centre</a:t>
            </a:r>
            <a:endParaRPr lang="cs-CZ" smtClean="0">
              <a:latin typeface="Arial Narrow" pitchFamily="34" charset="0"/>
            </a:endParaRP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89138"/>
            <a:ext cx="8229600" cy="41767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sz="48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45,000     MU</a:t>
            </a:r>
            <a:endParaRPr lang="en-GB" sz="4800" smtClean="0">
              <a:effectLst>
                <a:outerShdw blurRad="38100" dist="38100" dir="2700000" algn="tl">
                  <a:srgbClr val="FFFFFF"/>
                </a:outerShdw>
              </a:effectLst>
              <a:latin typeface="Arial Narrow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sz="48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10,</a:t>
            </a:r>
            <a:r>
              <a:rPr lang="en-GB" sz="48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000</a:t>
            </a:r>
            <a:r>
              <a:rPr lang="cs-CZ" sz="48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 LC</a:t>
            </a:r>
            <a:endParaRPr lang="en-GB" sz="4800" smtClean="0">
              <a:effectLst>
                <a:outerShdw blurRad="38100" dist="38100" dir="2700000" algn="tl">
                  <a:srgbClr val="FFFFFF"/>
                </a:outerShdw>
              </a:effectLst>
              <a:latin typeface="Arial Narrow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GB" sz="48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100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48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7</a:t>
            </a:r>
            <a:endParaRPr lang="cs-CZ" sz="4800" smtClean="0">
              <a:effectLst>
                <a:outerShdw blurRad="38100" dist="38100" dir="2700000" algn="tl">
                  <a:srgbClr val="FFFFFF"/>
                </a:outerShdw>
              </a:effectLst>
              <a:latin typeface="Arial Narrow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sz="48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3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smtClean="0"/>
          </a:p>
        </p:txBody>
      </p:sp>
      <p:pic>
        <p:nvPicPr>
          <p:cNvPr id="4100" name="Picture 4" descr="fakulta_lekarska2_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773238"/>
            <a:ext cx="2857500" cy="2143125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vj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573463"/>
            <a:ext cx="2643188" cy="2736850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02" name="Group 11"/>
          <p:cNvGrpSpPr>
            <a:grpSpLocks/>
          </p:cNvGrpSpPr>
          <p:nvPr/>
        </p:nvGrpSpPr>
        <p:grpSpPr bwMode="auto">
          <a:xfrm>
            <a:off x="7164388" y="6237288"/>
            <a:ext cx="1728787" cy="503237"/>
            <a:chOff x="4513" y="3929"/>
            <a:chExt cx="1089" cy="317"/>
          </a:xfrm>
        </p:grpSpPr>
        <p:pic>
          <p:nvPicPr>
            <p:cNvPr id="4103" name="Picture 12" descr="logo_-_masarykova_uni_thumbnail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" y="3929"/>
              <a:ext cx="272" cy="317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13" descr="Obrázek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9" y="3974"/>
              <a:ext cx="363" cy="205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5" name="Picture 14" descr="Projekt IMPACT - semináře pro učitele jazyků na vysoký školách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" y="3974"/>
              <a:ext cx="363" cy="209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cs-CZ" sz="4000" smtClean="0">
                <a:latin typeface="Arial Narrow" pitchFamily="34" charset="0"/>
              </a:rPr>
              <a:t>reading</a:t>
            </a:r>
            <a:br>
              <a:rPr lang="cs-CZ" sz="4000" smtClean="0">
                <a:latin typeface="Arial Narrow" pitchFamily="34" charset="0"/>
              </a:rPr>
            </a:br>
            <a:endParaRPr lang="cs-CZ" sz="4000" smtClean="0">
              <a:solidFill>
                <a:srgbClr val="FFFF00"/>
              </a:solidFill>
              <a:latin typeface="Arial Narrow" pitchFamily="34" charset="0"/>
            </a:endParaRPr>
          </a:p>
        </p:txBody>
      </p:sp>
      <p:pic>
        <p:nvPicPr>
          <p:cNvPr id="31747" name="Picture 3" descr="Obrázek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60350"/>
            <a:ext cx="4775200" cy="6335713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8" name="Line 7"/>
          <p:cNvSpPr>
            <a:spLocks noChangeShapeType="1"/>
          </p:cNvSpPr>
          <p:nvPr/>
        </p:nvSpPr>
        <p:spPr bwMode="auto">
          <a:xfrm flipV="1">
            <a:off x="323850" y="981075"/>
            <a:ext cx="6335713" cy="50403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49" name="Text Box 8"/>
          <p:cNvSpPr txBox="1">
            <a:spLocks noChangeArrowheads="1"/>
          </p:cNvSpPr>
          <p:nvPr/>
        </p:nvSpPr>
        <p:spPr bwMode="auto">
          <a:xfrm>
            <a:off x="539750" y="2565400"/>
            <a:ext cx="7345363" cy="984250"/>
          </a:xfrm>
          <a:prstGeom prst="rect">
            <a:avLst/>
          </a:prstGeom>
          <a:solidFill>
            <a:srgbClr val="C0C0C0"/>
          </a:solidFill>
          <a:ln w="38100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 b="1"/>
              <a:t>Find a text in your field of study which you believe represents high quality academic writing.</a:t>
            </a:r>
          </a:p>
        </p:txBody>
      </p:sp>
      <p:grpSp>
        <p:nvGrpSpPr>
          <p:cNvPr id="31750" name="Group 9"/>
          <p:cNvGrpSpPr>
            <a:grpSpLocks/>
          </p:cNvGrpSpPr>
          <p:nvPr/>
        </p:nvGrpSpPr>
        <p:grpSpPr bwMode="auto">
          <a:xfrm>
            <a:off x="7164388" y="6237288"/>
            <a:ext cx="1728787" cy="503237"/>
            <a:chOff x="4513" y="3929"/>
            <a:chExt cx="1089" cy="317"/>
          </a:xfrm>
        </p:grpSpPr>
        <p:pic>
          <p:nvPicPr>
            <p:cNvPr id="31751" name="Picture 10" descr="logo_-_masarykova_uni_thumbnail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" y="3929"/>
              <a:ext cx="272" cy="317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752" name="Picture 11" descr="Obrázek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9" y="3974"/>
              <a:ext cx="363" cy="205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753" name="Picture 12" descr="Projekt IMPACT - semináře pro učitele jazyků na vysoký školá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" y="3974"/>
              <a:ext cx="363" cy="209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cs-CZ" sz="4000" smtClean="0">
                <a:latin typeface="Arial Narrow" pitchFamily="34" charset="0"/>
              </a:rPr>
              <a:t>reading</a:t>
            </a:r>
            <a:br>
              <a:rPr lang="cs-CZ" sz="4000" smtClean="0">
                <a:latin typeface="Arial Narrow" pitchFamily="34" charset="0"/>
              </a:rPr>
            </a:br>
            <a:endParaRPr lang="cs-CZ" sz="4000" smtClean="0">
              <a:solidFill>
                <a:srgbClr val="FFFF00"/>
              </a:solidFill>
              <a:latin typeface="Arial Narrow" pitchFamily="34" charset="0"/>
            </a:endParaRPr>
          </a:p>
        </p:txBody>
      </p:sp>
      <p:pic>
        <p:nvPicPr>
          <p:cNvPr id="32771" name="Picture 3" descr="Obrázek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125538"/>
            <a:ext cx="1030288" cy="1366837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obr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981075"/>
            <a:ext cx="2160587" cy="552450"/>
          </a:xfrm>
          <a:prstGeom prst="rect">
            <a:avLst/>
          </a:prstGeom>
          <a:noFill/>
          <a:ln w="5715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 descr="Obrázek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276475"/>
            <a:ext cx="2592388" cy="1804988"/>
          </a:xfrm>
          <a:prstGeom prst="rect">
            <a:avLst/>
          </a:prstGeom>
          <a:noFill/>
          <a:ln w="5715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4" name="Line 6"/>
          <p:cNvSpPr>
            <a:spLocks noChangeShapeType="1"/>
          </p:cNvSpPr>
          <p:nvPr/>
        </p:nvSpPr>
        <p:spPr bwMode="auto">
          <a:xfrm>
            <a:off x="1331913" y="620713"/>
            <a:ext cx="0" cy="431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75" name="Line 7"/>
          <p:cNvSpPr>
            <a:spLocks noChangeShapeType="1"/>
          </p:cNvSpPr>
          <p:nvPr/>
        </p:nvSpPr>
        <p:spPr bwMode="auto">
          <a:xfrm>
            <a:off x="1331913" y="2636838"/>
            <a:ext cx="0" cy="5048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76" name="Line 8"/>
          <p:cNvSpPr>
            <a:spLocks noChangeShapeType="1"/>
          </p:cNvSpPr>
          <p:nvPr/>
        </p:nvSpPr>
        <p:spPr bwMode="auto">
          <a:xfrm>
            <a:off x="3276600" y="2924175"/>
            <a:ext cx="50323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77" name="Line 9"/>
          <p:cNvSpPr>
            <a:spLocks noChangeShapeType="1"/>
          </p:cNvSpPr>
          <p:nvPr/>
        </p:nvSpPr>
        <p:spPr bwMode="auto">
          <a:xfrm flipH="1">
            <a:off x="6948488" y="3068638"/>
            <a:ext cx="504825" cy="15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78" name="Line 10"/>
          <p:cNvSpPr>
            <a:spLocks noChangeShapeType="1"/>
          </p:cNvSpPr>
          <p:nvPr/>
        </p:nvSpPr>
        <p:spPr bwMode="auto">
          <a:xfrm>
            <a:off x="5364163" y="1700213"/>
            <a:ext cx="0" cy="4333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79" name="Line 11"/>
          <p:cNvSpPr>
            <a:spLocks noChangeShapeType="1"/>
          </p:cNvSpPr>
          <p:nvPr/>
        </p:nvSpPr>
        <p:spPr bwMode="auto">
          <a:xfrm>
            <a:off x="6588125" y="4292600"/>
            <a:ext cx="360363" cy="2889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80" name="Line 12"/>
          <p:cNvSpPr>
            <a:spLocks noChangeShapeType="1"/>
          </p:cNvSpPr>
          <p:nvPr/>
        </p:nvSpPr>
        <p:spPr bwMode="auto">
          <a:xfrm>
            <a:off x="6156325" y="4437063"/>
            <a:ext cx="792163" cy="863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81" name="Line 13"/>
          <p:cNvSpPr>
            <a:spLocks noChangeShapeType="1"/>
          </p:cNvSpPr>
          <p:nvPr/>
        </p:nvSpPr>
        <p:spPr bwMode="auto">
          <a:xfrm>
            <a:off x="5292725" y="4365625"/>
            <a:ext cx="0" cy="431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82" name="Line 14"/>
          <p:cNvSpPr>
            <a:spLocks noChangeShapeType="1"/>
          </p:cNvSpPr>
          <p:nvPr/>
        </p:nvSpPr>
        <p:spPr bwMode="auto">
          <a:xfrm flipH="1">
            <a:off x="3419475" y="4365625"/>
            <a:ext cx="1081088" cy="10795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83" name="Line 15"/>
          <p:cNvSpPr>
            <a:spLocks noChangeShapeType="1"/>
          </p:cNvSpPr>
          <p:nvPr/>
        </p:nvSpPr>
        <p:spPr bwMode="auto">
          <a:xfrm flipH="1">
            <a:off x="3708400" y="4292600"/>
            <a:ext cx="503238" cy="3587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84" name="Text Box 16"/>
          <p:cNvSpPr txBox="1">
            <a:spLocks noChangeArrowheads="1"/>
          </p:cNvSpPr>
          <p:nvPr/>
        </p:nvSpPr>
        <p:spPr bwMode="auto">
          <a:xfrm>
            <a:off x="5724525" y="5229225"/>
            <a:ext cx="32416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3200"/>
              <a:t>competition/games</a:t>
            </a:r>
            <a:endParaRPr lang="cs-CZ" sz="2400">
              <a:solidFill>
                <a:srgbClr val="FFFF00"/>
              </a:solidFill>
            </a:endParaRPr>
          </a:p>
        </p:txBody>
      </p:sp>
      <p:sp>
        <p:nvSpPr>
          <p:cNvPr id="32785" name="Text Box 17"/>
          <p:cNvSpPr txBox="1">
            <a:spLocks noChangeArrowheads="1"/>
          </p:cNvSpPr>
          <p:nvPr/>
        </p:nvSpPr>
        <p:spPr bwMode="auto">
          <a:xfrm>
            <a:off x="1835150" y="5373688"/>
            <a:ext cx="19288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cs-CZ" sz="3200"/>
              <a:t>peer-review</a:t>
            </a:r>
            <a:endParaRPr lang="cs-CZ" sz="2400">
              <a:solidFill>
                <a:srgbClr val="FFFF00"/>
              </a:solidFill>
            </a:endParaRPr>
          </a:p>
        </p:txBody>
      </p:sp>
      <p:sp>
        <p:nvSpPr>
          <p:cNvPr id="32786" name="Text Box 18"/>
          <p:cNvSpPr txBox="1">
            <a:spLocks noChangeArrowheads="1"/>
          </p:cNvSpPr>
          <p:nvPr/>
        </p:nvSpPr>
        <p:spPr bwMode="auto">
          <a:xfrm>
            <a:off x="6840538" y="4437063"/>
            <a:ext cx="230346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3200"/>
              <a:t>text analysis</a:t>
            </a:r>
            <a:endParaRPr lang="cs-CZ" sz="2400">
              <a:solidFill>
                <a:srgbClr val="FFFF00"/>
              </a:solidFill>
            </a:endParaRPr>
          </a:p>
        </p:txBody>
      </p:sp>
      <p:sp>
        <p:nvSpPr>
          <p:cNvPr id="32787" name="Text Box 19"/>
          <p:cNvSpPr txBox="1">
            <a:spLocks noChangeArrowheads="1"/>
          </p:cNvSpPr>
          <p:nvPr/>
        </p:nvSpPr>
        <p:spPr bwMode="auto">
          <a:xfrm>
            <a:off x="755650" y="4508500"/>
            <a:ext cx="272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cs-CZ" sz="3200"/>
              <a:t>search strategies</a:t>
            </a:r>
            <a:endParaRPr lang="cs-CZ" sz="2400">
              <a:solidFill>
                <a:srgbClr val="FFFF00"/>
              </a:solidFill>
            </a:endParaRPr>
          </a:p>
        </p:txBody>
      </p:sp>
      <p:sp>
        <p:nvSpPr>
          <p:cNvPr id="32788" name="Text Box 20"/>
          <p:cNvSpPr txBox="1">
            <a:spLocks noChangeArrowheads="1"/>
          </p:cNvSpPr>
          <p:nvPr/>
        </p:nvSpPr>
        <p:spPr bwMode="auto">
          <a:xfrm>
            <a:off x="3924300" y="4724400"/>
            <a:ext cx="27368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3200"/>
              <a:t>genre discussion</a:t>
            </a:r>
            <a:endParaRPr lang="cs-CZ" sz="2400">
              <a:solidFill>
                <a:srgbClr val="FFFF00"/>
              </a:solidFill>
            </a:endParaRPr>
          </a:p>
        </p:txBody>
      </p:sp>
      <p:pic>
        <p:nvPicPr>
          <p:cNvPr id="32789" name="Picture 21" descr="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420938"/>
            <a:ext cx="593725" cy="720725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90" name="Picture 22" descr="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2565400"/>
            <a:ext cx="709612" cy="862013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91" name="Picture 23" descr="3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284538"/>
            <a:ext cx="652463" cy="792162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92" name="Picture 24" descr="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068638"/>
            <a:ext cx="711200" cy="863600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793" name="Group 28"/>
          <p:cNvGrpSpPr>
            <a:grpSpLocks/>
          </p:cNvGrpSpPr>
          <p:nvPr/>
        </p:nvGrpSpPr>
        <p:grpSpPr bwMode="auto">
          <a:xfrm>
            <a:off x="7164388" y="6237288"/>
            <a:ext cx="1728787" cy="503237"/>
            <a:chOff x="4513" y="3929"/>
            <a:chExt cx="1089" cy="317"/>
          </a:xfrm>
        </p:grpSpPr>
        <p:pic>
          <p:nvPicPr>
            <p:cNvPr id="32794" name="Picture 29" descr="logo_-_masarykova_uni_thumbnail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" y="3929"/>
              <a:ext cx="272" cy="317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795" name="Picture 30" descr="Obrázek1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9" y="3974"/>
              <a:ext cx="363" cy="205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796" name="Picture 31" descr="Projekt IMPACT - semináře pro učitele jazyků na vysoký školách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" y="3974"/>
              <a:ext cx="363" cy="209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cs-CZ" sz="4000" smtClean="0">
                <a:latin typeface="Arial Narrow" pitchFamily="34" charset="0"/>
              </a:rPr>
              <a:t>writing</a:t>
            </a:r>
            <a:endParaRPr lang="cs-CZ" sz="4000" smtClean="0">
              <a:solidFill>
                <a:srgbClr val="FFFF00"/>
              </a:solidFill>
              <a:latin typeface="Arial Narrow" pitchFamily="34" charset="0"/>
            </a:endParaRPr>
          </a:p>
        </p:txBody>
      </p:sp>
      <p:pic>
        <p:nvPicPr>
          <p:cNvPr id="33795" name="Picture 6" descr="7357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052513"/>
            <a:ext cx="3113088" cy="4464050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7" descr="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3122">
            <a:off x="3779838" y="2060575"/>
            <a:ext cx="4465637" cy="2882900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797" name="Group 8"/>
          <p:cNvGrpSpPr>
            <a:grpSpLocks/>
          </p:cNvGrpSpPr>
          <p:nvPr/>
        </p:nvGrpSpPr>
        <p:grpSpPr bwMode="auto">
          <a:xfrm>
            <a:off x="7164388" y="6237288"/>
            <a:ext cx="1728787" cy="503237"/>
            <a:chOff x="4513" y="3929"/>
            <a:chExt cx="1089" cy="317"/>
          </a:xfrm>
        </p:grpSpPr>
        <p:pic>
          <p:nvPicPr>
            <p:cNvPr id="33798" name="Picture 9" descr="logo_-_masarykova_uni_thumbnail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" y="3929"/>
              <a:ext cx="272" cy="317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799" name="Picture 10" descr="Obrázek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9" y="3974"/>
              <a:ext cx="363" cy="205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800" name="Picture 11" descr="Projekt IMPACT - semináře pro učitele jazyků na vysoký školách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" y="3974"/>
              <a:ext cx="363" cy="209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_cut_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00828" y="2564904"/>
            <a:ext cx="4224469" cy="3168352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cs-CZ" sz="4000" smtClean="0">
                <a:latin typeface="Arial Narrow" pitchFamily="34" charset="0"/>
              </a:rPr>
              <a:t>writing </a:t>
            </a:r>
            <a:br>
              <a:rPr lang="cs-CZ" sz="4000" smtClean="0">
                <a:latin typeface="Arial Narrow" pitchFamily="34" charset="0"/>
              </a:rPr>
            </a:br>
            <a:r>
              <a:rPr lang="cs-CZ" sz="4000" smtClean="0">
                <a:latin typeface="Arial Narrow" pitchFamily="34" charset="0"/>
              </a:rPr>
              <a:t>webquest</a:t>
            </a:r>
            <a:endParaRPr lang="cs-CZ" sz="4000" smtClean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900113" y="3429000"/>
            <a:ext cx="34559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400">
                <a:hlinkClick r:id="rId7"/>
              </a:rPr>
              <a:t>http://www.youtube.com/watch?v=MNsH0RW7lvM</a:t>
            </a:r>
            <a:endParaRPr lang="cs-CZ" sz="1400">
              <a:latin typeface="Arial" charset="0"/>
            </a:endParaRPr>
          </a:p>
        </p:txBody>
      </p:sp>
      <p:sp>
        <p:nvSpPr>
          <p:cNvPr id="34822" name="Text Box 9"/>
          <p:cNvSpPr txBox="1">
            <a:spLocks noChangeArrowheads="1"/>
          </p:cNvSpPr>
          <p:nvPr/>
        </p:nvSpPr>
        <p:spPr bwMode="auto">
          <a:xfrm>
            <a:off x="5148263" y="5805488"/>
            <a:ext cx="3600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400"/>
              <a:t>   </a:t>
            </a:r>
            <a:r>
              <a:rPr lang="cs-CZ" sz="1400">
                <a:hlinkClick r:id="rId8"/>
              </a:rPr>
              <a:t>http://www.youtube.com/watch?v=mbxKUBsTWF8</a:t>
            </a:r>
            <a:r>
              <a:rPr lang="cs-CZ" sz="1400"/>
              <a:t> </a:t>
            </a:r>
          </a:p>
        </p:txBody>
      </p:sp>
      <p:grpSp>
        <p:nvGrpSpPr>
          <p:cNvPr id="34823" name="Group 10"/>
          <p:cNvGrpSpPr>
            <a:grpSpLocks/>
          </p:cNvGrpSpPr>
          <p:nvPr/>
        </p:nvGrpSpPr>
        <p:grpSpPr bwMode="auto">
          <a:xfrm>
            <a:off x="7164388" y="6237288"/>
            <a:ext cx="1728787" cy="503237"/>
            <a:chOff x="4513" y="3929"/>
            <a:chExt cx="1089" cy="317"/>
          </a:xfrm>
        </p:grpSpPr>
        <p:pic>
          <p:nvPicPr>
            <p:cNvPr id="34824" name="Picture 11" descr="logo_-_masarykova_uni_thumbnail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" y="3929"/>
              <a:ext cx="272" cy="317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25" name="Picture 12" descr="Obrázek1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9" y="3974"/>
              <a:ext cx="363" cy="205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26" name="Picture 13" descr="Projekt IMPACT - semináře pro učitele jazyků na vysoký školách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" y="3974"/>
              <a:ext cx="363" cy="209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1_cut.1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7543" y="692696"/>
            <a:ext cx="4608513" cy="2592288"/>
          </a:xfrm>
          <a:prstGeom prst="rect">
            <a:avLst/>
          </a:prstGeom>
          <a:ln w="38100">
            <a:solidFill>
              <a:srgbClr val="FF66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cs-CZ" sz="4000" smtClean="0">
                <a:latin typeface="Arial Narrow" pitchFamily="34" charset="0"/>
              </a:rPr>
              <a:t>writing </a:t>
            </a:r>
            <a:br>
              <a:rPr lang="cs-CZ" sz="4000" smtClean="0">
                <a:latin typeface="Arial Narrow" pitchFamily="34" charset="0"/>
              </a:rPr>
            </a:br>
            <a:r>
              <a:rPr lang="cs-CZ" sz="4000" smtClean="0">
                <a:latin typeface="Arial Narrow" pitchFamily="34" charset="0"/>
              </a:rPr>
              <a:t>on-line lectures</a:t>
            </a:r>
            <a:endParaRPr lang="cs-CZ" sz="4000" smtClean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3348038" y="5734050"/>
            <a:ext cx="3527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400">
                <a:hlinkClick r:id="rId4"/>
              </a:rPr>
              <a:t>http://www.youtube.com/watch?v=w183qB0KDFg</a:t>
            </a:r>
            <a:r>
              <a:rPr lang="cs-CZ" sz="1400"/>
              <a:t> </a:t>
            </a:r>
          </a:p>
        </p:txBody>
      </p:sp>
      <p:grpSp>
        <p:nvGrpSpPr>
          <p:cNvPr id="35845" name="Group 8"/>
          <p:cNvGrpSpPr>
            <a:grpSpLocks/>
          </p:cNvGrpSpPr>
          <p:nvPr/>
        </p:nvGrpSpPr>
        <p:grpSpPr bwMode="auto">
          <a:xfrm>
            <a:off x="7164388" y="6237288"/>
            <a:ext cx="1728787" cy="503237"/>
            <a:chOff x="4513" y="3929"/>
            <a:chExt cx="1089" cy="317"/>
          </a:xfrm>
        </p:grpSpPr>
        <p:pic>
          <p:nvPicPr>
            <p:cNvPr id="35846" name="Picture 9" descr="logo_-_masarykova_uni_thumbnail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" y="3929"/>
              <a:ext cx="272" cy="317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47" name="Picture 10" descr="Obrázek1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9" y="3974"/>
              <a:ext cx="363" cy="205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48" name="Picture 11" descr="Projekt IMPACT - semináře pro učitele jazyků na vysoký školách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" y="3974"/>
              <a:ext cx="363" cy="209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6_cut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3567" y="1556792"/>
            <a:ext cx="6048671" cy="403244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en-GB" sz="4000" smtClean="0">
                <a:latin typeface="Arial Narrow" pitchFamily="34" charset="0"/>
              </a:rPr>
              <a:t>writing</a:t>
            </a:r>
            <a:br>
              <a:rPr lang="en-GB" sz="4000" smtClean="0">
                <a:latin typeface="Arial Narrow" pitchFamily="34" charset="0"/>
              </a:rPr>
            </a:br>
            <a:r>
              <a:rPr lang="cs-CZ" sz="4000" smtClean="0">
                <a:latin typeface="Arial Narrow" pitchFamily="34" charset="0"/>
              </a:rPr>
              <a:t>development actitivities</a:t>
            </a:r>
            <a:endParaRPr lang="en-GB" sz="4000" smtClean="0">
              <a:latin typeface="Arial Narrow" pitchFamily="34" charset="0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9600" cy="48577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2800" smtClean="0">
                <a:latin typeface="Arial Narrow" pitchFamily="34" charset="0"/>
              </a:rPr>
              <a:t>associational fluency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2400" b="1" smtClean="0">
                <a:latin typeface="Arial Narrow" pitchFamily="34" charset="0"/>
              </a:rPr>
              <a:t>“The author says …“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GB" sz="2400" i="1" smtClean="0">
                <a:latin typeface="Arial Narrow" pitchFamily="34" charset="0"/>
              </a:rPr>
              <a:t>Write as many synonyms to the verb „say“ as possible.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GB" sz="2400" smtClean="0">
              <a:latin typeface="Arial Narrow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sz="2800" smtClean="0">
                <a:latin typeface="Arial Narrow" pitchFamily="34" charset="0"/>
              </a:rPr>
              <a:t>word fluency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2400" i="1" smtClean="0">
                <a:latin typeface="Arial Narrow" pitchFamily="34" charset="0"/>
              </a:rPr>
              <a:t>Write as many words as possible                                               you would never use in academic writing.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GB" sz="2400" i="1" smtClean="0">
              <a:latin typeface="Arial Narrow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sz="2800" smtClean="0">
                <a:latin typeface="Arial Narrow" pitchFamily="34" charset="0"/>
              </a:rPr>
              <a:t>elaboration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2400" smtClean="0">
                <a:latin typeface="Arial Narrow" pitchFamily="34" charset="0"/>
              </a:rPr>
              <a:t> </a:t>
            </a:r>
            <a:r>
              <a:rPr lang="en-GB" sz="2400" b="1" smtClean="0">
                <a:latin typeface="Arial Narrow" pitchFamily="34" charset="0"/>
              </a:rPr>
              <a:t>“This paper presents …“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GB" sz="2400" i="1" smtClean="0">
                <a:latin typeface="Arial Narrow" pitchFamily="34" charset="0"/>
              </a:rPr>
              <a:t>Finish the sentence in 5 different ways.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2400" i="1" smtClean="0">
              <a:latin typeface="Arial Narrow" pitchFamily="34" charset="0"/>
            </a:endParaRPr>
          </a:p>
        </p:txBody>
      </p:sp>
      <p:grpSp>
        <p:nvGrpSpPr>
          <p:cNvPr id="36868" name="Group 4"/>
          <p:cNvGrpSpPr>
            <a:grpSpLocks/>
          </p:cNvGrpSpPr>
          <p:nvPr/>
        </p:nvGrpSpPr>
        <p:grpSpPr bwMode="auto">
          <a:xfrm>
            <a:off x="7164388" y="6237288"/>
            <a:ext cx="1728787" cy="503237"/>
            <a:chOff x="4513" y="3929"/>
            <a:chExt cx="1089" cy="317"/>
          </a:xfrm>
        </p:grpSpPr>
        <p:pic>
          <p:nvPicPr>
            <p:cNvPr id="36870" name="Picture 5" descr="logo_-_masarykova_uni_thumbnail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" y="3929"/>
              <a:ext cx="272" cy="317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871" name="Picture 6" descr="Obrázek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9" y="3974"/>
              <a:ext cx="363" cy="205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872" name="Picture 7" descr="Projekt IMPACT - semináře pro učitele jazyků na vysoký školách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" y="3974"/>
              <a:ext cx="363" cy="209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869" name="Picture 8" descr="slova-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708275"/>
            <a:ext cx="221615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cs-CZ" sz="4000" smtClean="0">
                <a:latin typeface="Arial Narrow" pitchFamily="34" charset="0"/>
              </a:rPr>
              <a:t>writing </a:t>
            </a:r>
            <a:br>
              <a:rPr lang="cs-CZ" sz="4000" smtClean="0">
                <a:latin typeface="Arial Narrow" pitchFamily="34" charset="0"/>
              </a:rPr>
            </a:br>
            <a:r>
              <a:rPr lang="cs-CZ" sz="4000" smtClean="0">
                <a:latin typeface="Arial Narrow" pitchFamily="34" charset="0"/>
              </a:rPr>
              <a:t>production</a:t>
            </a:r>
            <a:r>
              <a:rPr lang="cs-CZ" sz="4000" smtClean="0"/>
              <a:t> 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37892" name="Picture 4" descr="Obrázek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92150"/>
            <a:ext cx="1150938" cy="798513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5" descr="Obrázek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268413"/>
            <a:ext cx="1008063" cy="708025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Obrázek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908050"/>
            <a:ext cx="1584325" cy="1106488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5" name="Line 7"/>
          <p:cNvSpPr>
            <a:spLocks noChangeShapeType="1"/>
          </p:cNvSpPr>
          <p:nvPr/>
        </p:nvSpPr>
        <p:spPr bwMode="auto">
          <a:xfrm>
            <a:off x="2484438" y="2133600"/>
            <a:ext cx="287337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896" name="Line 8"/>
          <p:cNvSpPr>
            <a:spLocks noChangeShapeType="1"/>
          </p:cNvSpPr>
          <p:nvPr/>
        </p:nvSpPr>
        <p:spPr bwMode="auto">
          <a:xfrm flipH="1">
            <a:off x="4716463" y="2133600"/>
            <a:ext cx="360362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37897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708275"/>
            <a:ext cx="5040312" cy="31496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7898" name="Group 13"/>
          <p:cNvGrpSpPr>
            <a:grpSpLocks/>
          </p:cNvGrpSpPr>
          <p:nvPr/>
        </p:nvGrpSpPr>
        <p:grpSpPr bwMode="auto">
          <a:xfrm>
            <a:off x="7164388" y="6237288"/>
            <a:ext cx="1728787" cy="503237"/>
            <a:chOff x="4513" y="3929"/>
            <a:chExt cx="1089" cy="317"/>
          </a:xfrm>
        </p:grpSpPr>
        <p:pic>
          <p:nvPicPr>
            <p:cNvPr id="37899" name="Picture 14" descr="logo_-_masarykova_uni_thumbnail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" y="3929"/>
              <a:ext cx="272" cy="317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900" name="Picture 15" descr="Obrázek1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9" y="3974"/>
              <a:ext cx="363" cy="205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901" name="Picture 16" descr="Projekt IMPACT - semináře pro učitele jazyků na vysoký školách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" y="3974"/>
              <a:ext cx="363" cy="209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cs-CZ" sz="4000" smtClean="0">
                <a:latin typeface="Arial Narrow" pitchFamily="34" charset="0"/>
              </a:rPr>
              <a:t>writing </a:t>
            </a:r>
            <a:br>
              <a:rPr lang="cs-CZ" sz="4000" smtClean="0">
                <a:latin typeface="Arial Narrow" pitchFamily="34" charset="0"/>
              </a:rPr>
            </a:br>
            <a:r>
              <a:rPr lang="cs-CZ" sz="4000" smtClean="0">
                <a:latin typeface="Arial Narrow" pitchFamily="34" charset="0"/>
              </a:rPr>
              <a:t> peer-review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38916" name="Picture 4" descr="Obrázek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92150"/>
            <a:ext cx="1150938" cy="798513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7" name="Picture 5" descr="Obrázek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268413"/>
            <a:ext cx="1008063" cy="708025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8" name="Picture 6" descr="Obrázek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908050"/>
            <a:ext cx="1584325" cy="1106488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9" name="Line 7"/>
          <p:cNvSpPr>
            <a:spLocks noChangeShapeType="1"/>
          </p:cNvSpPr>
          <p:nvPr/>
        </p:nvSpPr>
        <p:spPr bwMode="auto">
          <a:xfrm>
            <a:off x="2484438" y="2133600"/>
            <a:ext cx="287337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920" name="Line 8"/>
          <p:cNvSpPr>
            <a:spLocks noChangeShapeType="1"/>
          </p:cNvSpPr>
          <p:nvPr/>
        </p:nvSpPr>
        <p:spPr bwMode="auto">
          <a:xfrm flipH="1">
            <a:off x="4716463" y="2133600"/>
            <a:ext cx="360362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3892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708275"/>
            <a:ext cx="5040312" cy="31496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8922" name="Group 10"/>
          <p:cNvGrpSpPr>
            <a:grpSpLocks/>
          </p:cNvGrpSpPr>
          <p:nvPr/>
        </p:nvGrpSpPr>
        <p:grpSpPr bwMode="auto">
          <a:xfrm>
            <a:off x="7164388" y="6237288"/>
            <a:ext cx="1728787" cy="503237"/>
            <a:chOff x="4513" y="3929"/>
            <a:chExt cx="1089" cy="317"/>
          </a:xfrm>
        </p:grpSpPr>
        <p:pic>
          <p:nvPicPr>
            <p:cNvPr id="38930" name="Picture 11" descr="logo_-_masarykova_uni_thumbnail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" y="3929"/>
              <a:ext cx="272" cy="317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931" name="Picture 12" descr="Obrázek1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9" y="3974"/>
              <a:ext cx="363" cy="205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932" name="Picture 13" descr="Projekt IMPACT - semináře pro učitele jazyků na vysoký školách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" y="3974"/>
              <a:ext cx="363" cy="209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923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141663"/>
            <a:ext cx="5040312" cy="3151187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24" name="Line 15"/>
          <p:cNvSpPr>
            <a:spLocks noChangeShapeType="1"/>
          </p:cNvSpPr>
          <p:nvPr/>
        </p:nvSpPr>
        <p:spPr bwMode="auto">
          <a:xfrm flipV="1">
            <a:off x="2987675" y="4797425"/>
            <a:ext cx="576263" cy="79057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925" name="Line 16"/>
          <p:cNvSpPr>
            <a:spLocks noChangeShapeType="1"/>
          </p:cNvSpPr>
          <p:nvPr/>
        </p:nvSpPr>
        <p:spPr bwMode="auto">
          <a:xfrm>
            <a:off x="2987675" y="5661025"/>
            <a:ext cx="720725" cy="2889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926" name="Line 17"/>
          <p:cNvSpPr>
            <a:spLocks noChangeShapeType="1"/>
          </p:cNvSpPr>
          <p:nvPr/>
        </p:nvSpPr>
        <p:spPr bwMode="auto">
          <a:xfrm flipV="1">
            <a:off x="4067175" y="4797425"/>
            <a:ext cx="504825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927" name="Line 18"/>
          <p:cNvSpPr>
            <a:spLocks noChangeShapeType="1"/>
          </p:cNvSpPr>
          <p:nvPr/>
        </p:nvSpPr>
        <p:spPr bwMode="auto">
          <a:xfrm>
            <a:off x="5219700" y="4797425"/>
            <a:ext cx="431800" cy="719138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928" name="Line 19"/>
          <p:cNvSpPr>
            <a:spLocks noChangeShapeType="1"/>
          </p:cNvSpPr>
          <p:nvPr/>
        </p:nvSpPr>
        <p:spPr bwMode="auto">
          <a:xfrm>
            <a:off x="4140200" y="5949950"/>
            <a:ext cx="503238" cy="1588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929" name="Line 20"/>
          <p:cNvSpPr>
            <a:spLocks noChangeShapeType="1"/>
          </p:cNvSpPr>
          <p:nvPr/>
        </p:nvSpPr>
        <p:spPr bwMode="auto">
          <a:xfrm flipV="1">
            <a:off x="5435600" y="5661025"/>
            <a:ext cx="287338" cy="287338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r" eaLnBrk="1" hangingPunct="1"/>
            <a:r>
              <a:rPr lang="cs-CZ" sz="4000" smtClean="0">
                <a:latin typeface="Arial Narrow" pitchFamily="34" charset="0"/>
              </a:rPr>
              <a:t>feedback</a:t>
            </a:r>
            <a:r>
              <a:rPr lang="cs-CZ" sz="4000" smtClean="0"/>
              <a:t> 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grpSp>
        <p:nvGrpSpPr>
          <p:cNvPr id="39940" name="Group 13"/>
          <p:cNvGrpSpPr>
            <a:grpSpLocks/>
          </p:cNvGrpSpPr>
          <p:nvPr/>
        </p:nvGrpSpPr>
        <p:grpSpPr bwMode="auto">
          <a:xfrm>
            <a:off x="7164388" y="6237288"/>
            <a:ext cx="1728787" cy="503237"/>
            <a:chOff x="4513" y="3929"/>
            <a:chExt cx="1089" cy="317"/>
          </a:xfrm>
        </p:grpSpPr>
        <p:pic>
          <p:nvPicPr>
            <p:cNvPr id="39944" name="Picture 14" descr="logo_-_masarykova_uni_thumbnail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" y="3929"/>
              <a:ext cx="272" cy="317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945" name="Picture 15" descr="Obrázek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9" y="3974"/>
              <a:ext cx="363" cy="205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946" name="Picture 16" descr="Projekt IMPACT - semináře pro učitele jazyků na vysoký školách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" y="3974"/>
              <a:ext cx="363" cy="209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994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21630">
            <a:off x="1187450" y="2205038"/>
            <a:ext cx="4810125" cy="590550"/>
          </a:xfrm>
          <a:prstGeom prst="rect">
            <a:avLst/>
          </a:prstGeom>
          <a:noFill/>
          <a:ln w="19050">
            <a:solidFill>
              <a:srgbClr val="92D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3" y="3232150"/>
            <a:ext cx="1666875" cy="40005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3" name="Picture 7" descr="tutor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25" y="3416300"/>
            <a:ext cx="1720850" cy="2182813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8229600" cy="1143000"/>
          </a:xfrm>
        </p:spPr>
        <p:txBody>
          <a:bodyPr/>
          <a:lstStyle/>
          <a:p>
            <a:pPr algn="r" eaLnBrk="1" hangingPunct="1"/>
            <a:r>
              <a:rPr lang="cs-CZ" smtClean="0">
                <a:latin typeface="Arial Narrow" pitchFamily="34" charset="0"/>
              </a:rPr>
              <a:t>Can we… 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981075"/>
            <a:ext cx="8229600" cy="5400675"/>
          </a:xfrm>
        </p:spPr>
        <p:txBody>
          <a:bodyPr/>
          <a:lstStyle/>
          <a:p>
            <a:pPr eaLnBrk="1" hangingPunct="1"/>
            <a:r>
              <a:rPr lang="cs-CZ" sz="2800" smtClean="0">
                <a:latin typeface="Arial Narrow" pitchFamily="34" charset="0"/>
              </a:rPr>
              <a:t>create a community of practice? </a:t>
            </a:r>
          </a:p>
          <a:p>
            <a:pPr eaLnBrk="1" hangingPunct="1"/>
            <a:endParaRPr lang="cs-CZ" sz="2800" smtClean="0">
              <a:latin typeface="Arial Narrow" pitchFamily="34" charset="0"/>
            </a:endParaRPr>
          </a:p>
          <a:p>
            <a:pPr eaLnBrk="1" hangingPunct="1"/>
            <a:r>
              <a:rPr lang="cs-CZ" sz="2800" smtClean="0">
                <a:latin typeface="Arial Narrow" pitchFamily="34" charset="0"/>
              </a:rPr>
              <a:t>offer diverse settings and materials for diverse styles of learning?</a:t>
            </a:r>
          </a:p>
          <a:p>
            <a:pPr eaLnBrk="1" hangingPunct="1"/>
            <a:endParaRPr lang="cs-CZ" sz="2800" smtClean="0">
              <a:latin typeface="Arial Narrow" pitchFamily="34" charset="0"/>
            </a:endParaRPr>
          </a:p>
          <a:p>
            <a:pPr eaLnBrk="1" hangingPunct="1"/>
            <a:r>
              <a:rPr lang="cs-CZ" sz="2800" smtClean="0">
                <a:latin typeface="Arial Narrow" pitchFamily="34" charset="0"/>
              </a:rPr>
              <a:t>create real-life-like-situations?</a:t>
            </a:r>
          </a:p>
          <a:p>
            <a:pPr lvl="1" eaLnBrk="1" hangingPunct="1">
              <a:buFontTx/>
              <a:buNone/>
            </a:pPr>
            <a:endParaRPr lang="cs-CZ" sz="2400" i="1" smtClean="0">
              <a:latin typeface="Arial Narrow" pitchFamily="34" charset="0"/>
            </a:endParaRPr>
          </a:p>
          <a:p>
            <a:pPr eaLnBrk="1" hangingPunct="1"/>
            <a:r>
              <a:rPr lang="cs-CZ" sz="2800" smtClean="0">
                <a:latin typeface="Arial Narrow" pitchFamily="34" charset="0"/>
              </a:rPr>
              <a:t>show barriers? </a:t>
            </a:r>
          </a:p>
          <a:p>
            <a:pPr eaLnBrk="1" hangingPunct="1"/>
            <a:endParaRPr lang="cs-CZ" sz="2800" smtClean="0">
              <a:latin typeface="Arial Narrow" pitchFamily="34" charset="0"/>
            </a:endParaRPr>
          </a:p>
          <a:p>
            <a:pPr eaLnBrk="1" hangingPunct="1"/>
            <a:r>
              <a:rPr lang="cs-CZ" sz="2800" smtClean="0">
                <a:latin typeface="Arial Narrow" pitchFamily="34" charset="0"/>
              </a:rPr>
              <a:t>train fluency, flexibility, elaboration and originality, </a:t>
            </a:r>
            <a:r>
              <a:rPr lang="cs-CZ" sz="2800" i="1" smtClean="0">
                <a:latin typeface="Arial Narrow" pitchFamily="34" charset="0"/>
              </a:rPr>
              <a:t>etc</a:t>
            </a:r>
            <a:r>
              <a:rPr lang="cs-CZ" sz="2800" smtClean="0">
                <a:latin typeface="Arial Narrow" pitchFamily="34" charset="0"/>
              </a:rPr>
              <a:t>.?</a:t>
            </a:r>
          </a:p>
          <a:p>
            <a:pPr eaLnBrk="1" hangingPunct="1"/>
            <a:endParaRPr lang="cs-CZ" sz="2800" smtClean="0">
              <a:latin typeface="Arial Narrow" pitchFamily="34" charset="0"/>
            </a:endParaRPr>
          </a:p>
          <a:p>
            <a:pPr eaLnBrk="1" hangingPunct="1"/>
            <a:endParaRPr lang="cs-CZ" sz="2800" smtClean="0">
              <a:latin typeface="Arial Narrow" pitchFamily="34" charset="0"/>
            </a:endParaRPr>
          </a:p>
          <a:p>
            <a:pPr eaLnBrk="1" hangingPunct="1"/>
            <a:endParaRPr lang="cs-CZ" sz="2800" smtClean="0">
              <a:latin typeface="Arial Narrow" pitchFamily="34" charset="0"/>
            </a:endParaRPr>
          </a:p>
        </p:txBody>
      </p:sp>
      <p:pic>
        <p:nvPicPr>
          <p:cNvPr id="40964" name="Picture 6" descr="DSC003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924175"/>
            <a:ext cx="2838450" cy="2127250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965" name="Group 7"/>
          <p:cNvGrpSpPr>
            <a:grpSpLocks/>
          </p:cNvGrpSpPr>
          <p:nvPr/>
        </p:nvGrpSpPr>
        <p:grpSpPr bwMode="auto">
          <a:xfrm>
            <a:off x="7164388" y="6237288"/>
            <a:ext cx="1728787" cy="503237"/>
            <a:chOff x="4513" y="3929"/>
            <a:chExt cx="1089" cy="317"/>
          </a:xfrm>
        </p:grpSpPr>
        <p:pic>
          <p:nvPicPr>
            <p:cNvPr id="40966" name="Picture 8" descr="logo_-_masarykova_uni_thumbnail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" y="3929"/>
              <a:ext cx="272" cy="317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67" name="Picture 9" descr="Obrázek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9" y="3974"/>
              <a:ext cx="363" cy="205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68" name="Picture 10" descr="Projekt IMPACT - semináře pro učitele jazyků na vysoký školá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" y="3974"/>
              <a:ext cx="363" cy="209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cs-CZ" sz="4000" smtClean="0">
                <a:latin typeface="Arial Narrow" pitchFamily="34" charset="0"/>
              </a:rPr>
              <a:t>Creativity?</a:t>
            </a:r>
            <a:br>
              <a:rPr lang="cs-CZ" sz="4000" smtClean="0">
                <a:latin typeface="Arial Narrow" pitchFamily="34" charset="0"/>
              </a:rPr>
            </a:br>
            <a:endParaRPr lang="cs-CZ" sz="4000" smtClean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5124" name="Picture 7" descr="orient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052513"/>
            <a:ext cx="6624637" cy="4559300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25" name="Group 8"/>
          <p:cNvGrpSpPr>
            <a:grpSpLocks/>
          </p:cNvGrpSpPr>
          <p:nvPr/>
        </p:nvGrpSpPr>
        <p:grpSpPr bwMode="auto">
          <a:xfrm>
            <a:off x="7164388" y="6237288"/>
            <a:ext cx="1728787" cy="503237"/>
            <a:chOff x="4513" y="3929"/>
            <a:chExt cx="1089" cy="317"/>
          </a:xfrm>
        </p:grpSpPr>
        <p:pic>
          <p:nvPicPr>
            <p:cNvPr id="5126" name="Picture 9" descr="logo_-_masarykova_uni_thumbnail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" y="3929"/>
              <a:ext cx="272" cy="317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7" name="Picture 10" descr="Obrázek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9" y="3974"/>
              <a:ext cx="363" cy="205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8" name="Picture 11" descr="Projekt IMPACT - semináře pro učitele jazyků na vysoký školá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" y="3974"/>
              <a:ext cx="363" cy="209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41987" name="Picture 3" descr="key-sculpture_1593818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76250"/>
            <a:ext cx="4827587" cy="5905500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988" name="Group 7"/>
          <p:cNvGrpSpPr>
            <a:grpSpLocks/>
          </p:cNvGrpSpPr>
          <p:nvPr/>
        </p:nvGrpSpPr>
        <p:grpSpPr bwMode="auto">
          <a:xfrm>
            <a:off x="7164388" y="6237288"/>
            <a:ext cx="1728787" cy="503237"/>
            <a:chOff x="4513" y="3929"/>
            <a:chExt cx="1089" cy="317"/>
          </a:xfrm>
        </p:grpSpPr>
        <p:pic>
          <p:nvPicPr>
            <p:cNvPr id="41989" name="Picture 8" descr="logo_-_masarykova_uni_thumbnail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" y="3929"/>
              <a:ext cx="272" cy="317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990" name="Picture 9" descr="Obrázek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9" y="3974"/>
              <a:ext cx="363" cy="205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991" name="Picture 10" descr="Projekt IMPACT - semináře pro učitele jazyků na vysoký školá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" y="3974"/>
              <a:ext cx="363" cy="209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en-US" smtClean="0">
                <a:latin typeface="Arial Narrow" pitchFamily="34" charset="0"/>
              </a:rPr>
              <a:t>Creativity</a:t>
            </a:r>
            <a:endParaRPr lang="cs-CZ" smtClean="0">
              <a:latin typeface="Arial Narrow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196975"/>
            <a:ext cx="8435975" cy="51450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 smtClean="0">
                <a:latin typeface="Arial Narrow" pitchFamily="34" charset="0"/>
              </a:rPr>
              <a:t>is a</a:t>
            </a:r>
            <a:r>
              <a:rPr lang="en-US" sz="2000" b="1" dirty="0" smtClean="0">
                <a:latin typeface="Arial Narrow" pitchFamily="34" charset="0"/>
              </a:rPr>
              <a:t> complex and multi-faceted </a:t>
            </a:r>
            <a:r>
              <a:rPr lang="en-US" sz="2000" dirty="0" smtClean="0">
                <a:latin typeface="Arial Narrow" pitchFamily="34" charset="0"/>
              </a:rPr>
              <a:t>phenomenon, which prevents</a:t>
            </a:r>
            <a:r>
              <a:rPr lang="cs-CZ" sz="2000" dirty="0" smtClean="0">
                <a:latin typeface="Arial Narrow" pitchFamily="34" charset="0"/>
              </a:rPr>
              <a:t> </a:t>
            </a:r>
            <a:r>
              <a:rPr lang="en-US" sz="2000" dirty="0" smtClean="0">
                <a:latin typeface="Arial Narrow" pitchFamily="34" charset="0"/>
              </a:rPr>
              <a:t>promotion </a:t>
            </a:r>
            <a:r>
              <a:rPr lang="cs-CZ" sz="2000" dirty="0" smtClean="0">
                <a:latin typeface="Arial Narrow" pitchFamily="34" charset="0"/>
              </a:rPr>
              <a:t>                </a:t>
            </a:r>
            <a:r>
              <a:rPr lang="en-US" sz="2000" dirty="0" smtClean="0">
                <a:latin typeface="Arial Narrow" pitchFamily="34" charset="0"/>
              </a:rPr>
              <a:t>of a universally accepted definition</a:t>
            </a:r>
            <a:r>
              <a:rPr lang="cs-CZ" sz="2000" dirty="0" smtClean="0">
                <a:latin typeface="Arial Narrow" pitchFamily="34" charset="0"/>
              </a:rPr>
              <a:t>;</a:t>
            </a:r>
            <a:r>
              <a:rPr lang="en-US" sz="2000" dirty="0" smtClean="0">
                <a:latin typeface="Arial Narrow" pitchFamily="34" charset="0"/>
              </a:rPr>
              <a:t> </a:t>
            </a:r>
            <a:r>
              <a:rPr lang="en-US" sz="1400" dirty="0" smtClean="0">
                <a:latin typeface="Arial Narrow" pitchFamily="34" charset="0"/>
              </a:rPr>
              <a:t>(</a:t>
            </a:r>
            <a:r>
              <a:rPr lang="en-US" sz="1400" dirty="0" err="1" smtClean="0">
                <a:latin typeface="Arial Narrow" pitchFamily="34" charset="0"/>
              </a:rPr>
              <a:t>Treffinger</a:t>
            </a:r>
            <a:r>
              <a:rPr lang="en-US" sz="1400" dirty="0" smtClean="0">
                <a:latin typeface="Arial Narrow" pitchFamily="34" charset="0"/>
              </a:rPr>
              <a:t> </a:t>
            </a:r>
            <a:r>
              <a:rPr lang="en-US" sz="1400" i="1" dirty="0" smtClean="0">
                <a:latin typeface="Arial Narrow" pitchFamily="34" charset="0"/>
              </a:rPr>
              <a:t>et al</a:t>
            </a:r>
            <a:r>
              <a:rPr lang="en-US" sz="1400" dirty="0" smtClean="0">
                <a:latin typeface="Arial Narrow" pitchFamily="34" charset="0"/>
              </a:rPr>
              <a:t>., 2002)</a:t>
            </a:r>
            <a:endParaRPr lang="cs-CZ" sz="1400" dirty="0" smtClean="0">
              <a:latin typeface="Arial Narrow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cs-CZ" sz="1400" dirty="0" smtClean="0">
              <a:latin typeface="Arial Narrow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sz="2000" dirty="0" smtClean="0">
                <a:latin typeface="Arial Narrow" pitchFamily="34" charset="0"/>
              </a:rPr>
              <a:t>is a </a:t>
            </a:r>
            <a:r>
              <a:rPr lang="en-GB" sz="2000" b="1" dirty="0" smtClean="0">
                <a:latin typeface="Arial Narrow" pitchFamily="34" charset="0"/>
              </a:rPr>
              <a:t>function of intelligence</a:t>
            </a:r>
            <a:r>
              <a:rPr lang="cs-CZ" sz="2000" dirty="0" smtClean="0">
                <a:latin typeface="Arial Narrow" pitchFamily="34" charset="0"/>
              </a:rPr>
              <a:t> </a:t>
            </a:r>
            <a:r>
              <a:rPr lang="cs-CZ" sz="2000" dirty="0" err="1" smtClean="0">
                <a:latin typeface="Arial Narrow" pitchFamily="34" charset="0"/>
              </a:rPr>
              <a:t>which</a:t>
            </a:r>
            <a:r>
              <a:rPr lang="cs-CZ" sz="2000" dirty="0" smtClean="0">
                <a:latin typeface="Arial Narrow" pitchFamily="34" charset="0"/>
              </a:rPr>
              <a:t> </a:t>
            </a:r>
            <a:r>
              <a:rPr lang="en-GB" sz="2000" dirty="0" smtClean="0">
                <a:latin typeface="Arial Narrow" pitchFamily="34" charset="0"/>
              </a:rPr>
              <a:t>takes many</a:t>
            </a:r>
            <a:r>
              <a:rPr lang="cs-CZ" sz="2000" dirty="0" smtClean="0">
                <a:latin typeface="Arial Narrow" pitchFamily="34" charset="0"/>
              </a:rPr>
              <a:t> </a:t>
            </a:r>
            <a:r>
              <a:rPr lang="en-GB" sz="2000" dirty="0" smtClean="0">
                <a:latin typeface="Arial Narrow" pitchFamily="34" charset="0"/>
              </a:rPr>
              <a:t>forms</a:t>
            </a:r>
            <a:r>
              <a:rPr lang="cs-CZ" sz="2000" dirty="0" smtClean="0">
                <a:latin typeface="Arial Narrow" pitchFamily="34" charset="0"/>
              </a:rPr>
              <a:t> and</a:t>
            </a:r>
            <a:r>
              <a:rPr lang="en-GB" sz="2000" dirty="0" smtClean="0">
                <a:latin typeface="Arial Narrow" pitchFamily="34" charset="0"/>
              </a:rPr>
              <a:t> draws from different capacities</a:t>
            </a:r>
            <a:r>
              <a:rPr lang="cs-CZ" sz="2000" dirty="0" smtClean="0">
                <a:latin typeface="Arial Narrow" pitchFamily="34" charset="0"/>
              </a:rPr>
              <a:t>.</a:t>
            </a:r>
            <a:r>
              <a:rPr lang="cs-CZ" sz="2000" i="1" dirty="0" smtClean="0">
                <a:latin typeface="Arial Narrow" pitchFamily="34" charset="0"/>
              </a:rPr>
              <a:t> </a:t>
            </a:r>
            <a:r>
              <a:rPr lang="en-US" sz="1400" dirty="0" smtClean="0">
                <a:latin typeface="Arial Narrow" pitchFamily="34" charset="0"/>
              </a:rPr>
              <a:t>(</a:t>
            </a:r>
            <a:r>
              <a:rPr lang="cs-CZ" sz="1400" dirty="0" err="1" smtClean="0">
                <a:latin typeface="Arial Narrow" pitchFamily="34" charset="0"/>
              </a:rPr>
              <a:t>Robinosn</a:t>
            </a:r>
            <a:r>
              <a:rPr lang="cs-CZ" sz="1400" dirty="0" smtClean="0">
                <a:latin typeface="Arial Narrow" pitchFamily="34" charset="0"/>
              </a:rPr>
              <a:t>, K.</a:t>
            </a:r>
            <a:r>
              <a:rPr lang="en-US" sz="1400" dirty="0" smtClean="0">
                <a:latin typeface="Arial Narrow" pitchFamily="34" charset="0"/>
              </a:rPr>
              <a:t>, 200</a:t>
            </a:r>
            <a:r>
              <a:rPr lang="cs-CZ" sz="1400" dirty="0" smtClean="0">
                <a:latin typeface="Arial Narrow" pitchFamily="34" charset="0"/>
              </a:rPr>
              <a:t>9</a:t>
            </a:r>
            <a:r>
              <a:rPr lang="en-US" sz="1400" dirty="0" smtClean="0">
                <a:latin typeface="Arial Narrow" pitchFamily="34" charset="0"/>
              </a:rPr>
              <a:t>)</a:t>
            </a:r>
            <a:endParaRPr lang="en-GB" sz="2000" i="1" dirty="0" smtClean="0">
              <a:latin typeface="Arial Narrow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cs-CZ" sz="1400" dirty="0" smtClean="0">
              <a:latin typeface="Arial Narrow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sz="1400" dirty="0" smtClean="0">
              <a:latin typeface="Arial Narrow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b="1" dirty="0" smtClean="0">
                <a:latin typeface="Arial Narrow" pitchFamily="34" charset="0"/>
              </a:rPr>
              <a:t>every individual has it</a:t>
            </a:r>
            <a:r>
              <a:rPr lang="en-US" sz="2000" dirty="0" smtClean="0">
                <a:latin typeface="Arial Narrow" pitchFamily="34" charset="0"/>
              </a:rPr>
              <a:t> to some</a:t>
            </a:r>
            <a:r>
              <a:rPr lang="cs-CZ" sz="2000" dirty="0" smtClean="0">
                <a:latin typeface="Arial Narrow" pitchFamily="34" charset="0"/>
              </a:rPr>
              <a:t> </a:t>
            </a:r>
            <a:r>
              <a:rPr lang="en-US" sz="2000" dirty="0" smtClean="0">
                <a:latin typeface="Arial Narrow" pitchFamily="34" charset="0"/>
              </a:rPr>
              <a:t>degree; </a:t>
            </a:r>
            <a:endParaRPr lang="cs-CZ" sz="2000" dirty="0" smtClean="0">
              <a:latin typeface="Arial Narrow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1400" dirty="0" smtClean="0">
                <a:latin typeface="Arial Narrow" pitchFamily="34" charset="0"/>
              </a:rPr>
              <a:t>                                                          </a:t>
            </a:r>
            <a:r>
              <a:rPr lang="en-US" sz="1400" dirty="0" smtClean="0">
                <a:latin typeface="Arial Narrow" pitchFamily="34" charset="0"/>
              </a:rPr>
              <a:t>(</a:t>
            </a:r>
            <a:r>
              <a:rPr lang="en-US" sz="1400" dirty="0" err="1" smtClean="0">
                <a:latin typeface="Arial Narrow" pitchFamily="34" charset="0"/>
              </a:rPr>
              <a:t>Csikszentmihalyi</a:t>
            </a:r>
            <a:r>
              <a:rPr lang="en-US" sz="1400" dirty="0" smtClean="0">
                <a:latin typeface="Arial Narrow" pitchFamily="34" charset="0"/>
              </a:rPr>
              <a:t>, 1996)</a:t>
            </a:r>
            <a:r>
              <a:rPr lang="en-US" sz="2000" dirty="0" smtClean="0">
                <a:latin typeface="Arial Narrow" pitchFamily="34" charset="0"/>
              </a:rPr>
              <a:t> </a:t>
            </a:r>
            <a:endParaRPr lang="cs-CZ" sz="2000" dirty="0" smtClean="0">
              <a:latin typeface="Arial Narrow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cs-CZ" sz="2000" dirty="0" smtClean="0">
              <a:latin typeface="Arial Narrow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b="1" dirty="0" smtClean="0">
                <a:latin typeface="Arial Narrow" pitchFamily="34" charset="0"/>
              </a:rPr>
              <a:t>potential</a:t>
            </a:r>
            <a:r>
              <a:rPr lang="en-US" sz="2000" dirty="0" smtClean="0">
                <a:latin typeface="Arial Narrow" pitchFamily="34" charset="0"/>
              </a:rPr>
              <a:t> for creativity </a:t>
            </a:r>
            <a:r>
              <a:rPr lang="en-US" sz="2000" b="1" dirty="0" smtClean="0">
                <a:latin typeface="Arial Narrow" pitchFamily="34" charset="0"/>
              </a:rPr>
              <a:t>is</a:t>
            </a:r>
            <a:r>
              <a:rPr lang="cs-CZ" sz="2000" b="1" dirty="0" smtClean="0">
                <a:latin typeface="Arial Narrow" pitchFamily="34" charset="0"/>
              </a:rPr>
              <a:t> </a:t>
            </a:r>
            <a:r>
              <a:rPr lang="en-US" sz="2000" b="1" dirty="0" smtClean="0">
                <a:latin typeface="Arial Narrow" pitchFamily="34" charset="0"/>
              </a:rPr>
              <a:t>innate</a:t>
            </a:r>
            <a:r>
              <a:rPr lang="en-US" sz="2000" dirty="0" smtClean="0">
                <a:latin typeface="Arial Narrow" pitchFamily="34" charset="0"/>
              </a:rPr>
              <a:t> in individuals</a:t>
            </a:r>
            <a:r>
              <a:rPr lang="cs-CZ" sz="2000" dirty="0" smtClean="0">
                <a:latin typeface="Arial Narrow" pitchFamily="34" charset="0"/>
              </a:rPr>
              <a:t>;</a:t>
            </a:r>
            <a:r>
              <a:rPr lang="en-US" sz="2000" dirty="0" smtClean="0">
                <a:latin typeface="Arial Narrow" pitchFamily="34" charset="0"/>
              </a:rPr>
              <a:t> </a:t>
            </a:r>
            <a:endParaRPr lang="cs-CZ" sz="2000" dirty="0" smtClean="0">
              <a:latin typeface="Arial Narrow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1400" dirty="0" smtClean="0">
                <a:latin typeface="Arial Narrow" pitchFamily="34" charset="0"/>
              </a:rPr>
              <a:t>                                             </a:t>
            </a:r>
            <a:r>
              <a:rPr lang="en-US" sz="1400" dirty="0" smtClean="0">
                <a:latin typeface="Arial Narrow" pitchFamily="34" charset="0"/>
              </a:rPr>
              <a:t>(Torrance </a:t>
            </a:r>
            <a:r>
              <a:rPr lang="cs-CZ" sz="1400" dirty="0" smtClean="0">
                <a:latin typeface="Arial Narrow" pitchFamily="34" charset="0"/>
              </a:rPr>
              <a:t>1970, </a:t>
            </a:r>
            <a:r>
              <a:rPr lang="en-US" sz="1400" dirty="0" err="1" smtClean="0">
                <a:latin typeface="Arial Narrow" pitchFamily="34" charset="0"/>
              </a:rPr>
              <a:t>Runco</a:t>
            </a:r>
            <a:r>
              <a:rPr lang="en-US" sz="1400" dirty="0" smtClean="0">
                <a:latin typeface="Arial Narrow" pitchFamily="34" charset="0"/>
              </a:rPr>
              <a:t> </a:t>
            </a:r>
            <a:r>
              <a:rPr lang="en-US" sz="1400" i="1" dirty="0" smtClean="0">
                <a:latin typeface="Arial Narrow" pitchFamily="34" charset="0"/>
              </a:rPr>
              <a:t>et al</a:t>
            </a:r>
            <a:r>
              <a:rPr lang="en-US" sz="1400" dirty="0" smtClean="0">
                <a:latin typeface="Arial Narrow" pitchFamily="34" charset="0"/>
              </a:rPr>
              <a:t>., 2010:362)</a:t>
            </a:r>
            <a:endParaRPr lang="cs-CZ" sz="1400" dirty="0" smtClean="0">
              <a:latin typeface="Arial Narrow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000" dirty="0" smtClean="0">
              <a:latin typeface="Arial Narrow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b="1" dirty="0" smtClean="0">
                <a:latin typeface="Arial Narrow" pitchFamily="34" charset="0"/>
              </a:rPr>
              <a:t>has levels</a:t>
            </a:r>
            <a:r>
              <a:rPr lang="en-US" sz="2000" dirty="0" smtClean="0">
                <a:latin typeface="Arial Narrow" pitchFamily="34" charset="0"/>
              </a:rPr>
              <a:t>, </a:t>
            </a:r>
            <a:r>
              <a:rPr lang="cs-CZ" sz="2000" dirty="0" smtClean="0">
                <a:latin typeface="Arial Narrow" pitchFamily="34" charset="0"/>
              </a:rPr>
              <a:t>…</a:t>
            </a:r>
            <a:r>
              <a:rPr lang="en-US" sz="2000" dirty="0" smtClean="0">
                <a:latin typeface="Arial Narrow" pitchFamily="34" charset="0"/>
              </a:rPr>
              <a:t> we can ask ‘how</a:t>
            </a:r>
            <a:r>
              <a:rPr lang="cs-CZ" sz="2000" dirty="0" smtClean="0">
                <a:latin typeface="Arial Narrow" pitchFamily="34" charset="0"/>
              </a:rPr>
              <a:t> </a:t>
            </a:r>
            <a:r>
              <a:rPr lang="en-US" sz="2000" dirty="0" smtClean="0">
                <a:latin typeface="Arial Narrow" pitchFamily="34" charset="0"/>
              </a:rPr>
              <a:t>creative’ </a:t>
            </a:r>
            <a:r>
              <a:rPr lang="cs-CZ" sz="2000" dirty="0" err="1" smtClean="0">
                <a:latin typeface="Arial Narrow" pitchFamily="34" charset="0"/>
              </a:rPr>
              <a:t>we</a:t>
            </a:r>
            <a:r>
              <a:rPr lang="cs-CZ" sz="2000" dirty="0" smtClean="0">
                <a:latin typeface="Arial Narrow" pitchFamily="34" charset="0"/>
              </a:rPr>
              <a:t> are</a:t>
            </a:r>
            <a:r>
              <a:rPr lang="en-US" sz="2000" dirty="0" smtClean="0">
                <a:latin typeface="Arial Narrow" pitchFamily="34" charset="0"/>
              </a:rPr>
              <a:t>; </a:t>
            </a:r>
            <a:endParaRPr lang="cs-CZ" sz="2000" dirty="0" smtClean="0">
              <a:latin typeface="Arial Narrow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1400" dirty="0" smtClean="0">
                <a:latin typeface="Arial Narrow" pitchFamily="34" charset="0"/>
              </a:rPr>
              <a:t>                                                                                </a:t>
            </a:r>
            <a:r>
              <a:rPr lang="en-US" sz="1400" dirty="0" smtClean="0">
                <a:latin typeface="Arial Narrow" pitchFamily="34" charset="0"/>
              </a:rPr>
              <a:t>(</a:t>
            </a:r>
            <a:r>
              <a:rPr lang="en-US" sz="1400" dirty="0" err="1" smtClean="0">
                <a:latin typeface="Arial Narrow" pitchFamily="34" charset="0"/>
              </a:rPr>
              <a:t>Treffinger</a:t>
            </a:r>
            <a:r>
              <a:rPr lang="en-US" sz="1400" dirty="0" smtClean="0">
                <a:latin typeface="Arial Narrow" pitchFamily="34" charset="0"/>
              </a:rPr>
              <a:t> </a:t>
            </a:r>
            <a:r>
              <a:rPr lang="en-US" sz="1400" i="1" dirty="0" smtClean="0">
                <a:latin typeface="Arial Narrow" pitchFamily="34" charset="0"/>
              </a:rPr>
              <a:t>et al</a:t>
            </a:r>
            <a:r>
              <a:rPr lang="en-US" sz="1400" dirty="0" smtClean="0">
                <a:latin typeface="Arial Narrow" pitchFamily="34" charset="0"/>
              </a:rPr>
              <a:t>., 2002)</a:t>
            </a:r>
            <a:endParaRPr lang="cs-CZ" sz="1400" dirty="0" smtClean="0">
              <a:latin typeface="Arial Narrow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sz="1400" dirty="0" smtClean="0">
              <a:latin typeface="Arial Narrow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sz="2000" dirty="0" err="1" smtClean="0">
                <a:latin typeface="Arial Narrow" pitchFamily="34" charset="0"/>
              </a:rPr>
              <a:t>people</a:t>
            </a:r>
            <a:r>
              <a:rPr lang="en-US" sz="2000" dirty="0" smtClean="0">
                <a:latin typeface="Arial Narrow" pitchFamily="34" charset="0"/>
              </a:rPr>
              <a:t> </a:t>
            </a:r>
            <a:r>
              <a:rPr lang="en-US" sz="2000" b="1" dirty="0" smtClean="0">
                <a:latin typeface="Arial Narrow" pitchFamily="34" charset="0"/>
              </a:rPr>
              <a:t>c</a:t>
            </a:r>
            <a:r>
              <a:rPr lang="cs-CZ" sz="2000" b="1" dirty="0" err="1" smtClean="0">
                <a:latin typeface="Arial Narrow" pitchFamily="34" charset="0"/>
              </a:rPr>
              <a:t>annot</a:t>
            </a:r>
            <a:r>
              <a:rPr lang="en-US" sz="2000" b="1" dirty="0" smtClean="0">
                <a:latin typeface="Arial Narrow" pitchFamily="34" charset="0"/>
              </a:rPr>
              <a:t> be taught</a:t>
            </a:r>
            <a:r>
              <a:rPr lang="en-US" sz="2000" dirty="0" smtClean="0">
                <a:latin typeface="Arial Narrow" pitchFamily="34" charset="0"/>
              </a:rPr>
              <a:t> creativity but, instead, the right combination of personal</a:t>
            </a:r>
            <a:r>
              <a:rPr lang="cs-CZ" sz="2000" dirty="0" smtClean="0">
                <a:latin typeface="Arial Narrow" pitchFamily="34" charset="0"/>
              </a:rPr>
              <a:t> </a:t>
            </a:r>
            <a:r>
              <a:rPr lang="en-US" sz="2000" dirty="0" smtClean="0">
                <a:latin typeface="Arial Narrow" pitchFamily="34" charset="0"/>
              </a:rPr>
              <a:t>characteristics and </a:t>
            </a:r>
            <a:r>
              <a:rPr lang="en-US" sz="2000" b="1" dirty="0" smtClean="0">
                <a:latin typeface="Arial Narrow" pitchFamily="34" charset="0"/>
              </a:rPr>
              <a:t>an encouraging environment could produce it</a:t>
            </a:r>
            <a:r>
              <a:rPr lang="cs-CZ" sz="2000" b="1" dirty="0" smtClean="0">
                <a:latin typeface="Arial Narrow" pitchFamily="34" charset="0"/>
              </a:rPr>
              <a:t>.</a:t>
            </a:r>
            <a:r>
              <a:rPr lang="en-US" sz="2000" dirty="0" smtClean="0">
                <a:latin typeface="Arial Narrow" pitchFamily="34" charset="0"/>
              </a:rPr>
              <a:t> </a:t>
            </a:r>
            <a:endParaRPr lang="cs-CZ" sz="2000" dirty="0" smtClean="0">
              <a:latin typeface="Arial Narrow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1400" dirty="0" smtClean="0">
                <a:latin typeface="Arial Narrow" pitchFamily="34" charset="0"/>
              </a:rPr>
              <a:t>                                                                                                           </a:t>
            </a:r>
            <a:r>
              <a:rPr lang="en-US" sz="1400" dirty="0" smtClean="0">
                <a:latin typeface="Arial Narrow" pitchFamily="34" charset="0"/>
              </a:rPr>
              <a:t>(</a:t>
            </a:r>
            <a:r>
              <a:rPr lang="en-US" sz="1400" dirty="0" err="1" smtClean="0">
                <a:latin typeface="Arial Narrow" pitchFamily="34" charset="0"/>
              </a:rPr>
              <a:t>Csikszentmihalyi</a:t>
            </a:r>
            <a:r>
              <a:rPr lang="cs-CZ" sz="1400" dirty="0" smtClean="0">
                <a:latin typeface="Arial Narrow" pitchFamily="34" charset="0"/>
              </a:rPr>
              <a:t>, </a:t>
            </a:r>
            <a:r>
              <a:rPr lang="en-US" sz="1400" dirty="0" smtClean="0">
                <a:latin typeface="Arial Narrow" pitchFamily="34" charset="0"/>
              </a:rPr>
              <a:t>1996</a:t>
            </a:r>
            <a:r>
              <a:rPr lang="cs-CZ" sz="1400" dirty="0" smtClean="0">
                <a:latin typeface="Arial Narrow" pitchFamily="34" charset="0"/>
              </a:rPr>
              <a:t>;</a:t>
            </a:r>
            <a:r>
              <a:rPr lang="en-US" sz="1400" dirty="0" smtClean="0">
                <a:latin typeface="Arial Narrow" pitchFamily="34" charset="0"/>
              </a:rPr>
              <a:t> </a:t>
            </a:r>
            <a:r>
              <a:rPr lang="en-US" sz="1400" dirty="0" err="1" smtClean="0">
                <a:latin typeface="Arial Narrow" pitchFamily="34" charset="0"/>
              </a:rPr>
              <a:t>Heindel</a:t>
            </a:r>
            <a:r>
              <a:rPr lang="cs-CZ" sz="1400" dirty="0" smtClean="0">
                <a:latin typeface="Arial Narrow" pitchFamily="34" charset="0"/>
              </a:rPr>
              <a:t> </a:t>
            </a:r>
            <a:r>
              <a:rPr lang="en-US" sz="1400" dirty="0" smtClean="0">
                <a:latin typeface="Arial Narrow" pitchFamily="34" charset="0"/>
              </a:rPr>
              <a:t>and Furlong, 2000) </a:t>
            </a:r>
          </a:p>
        </p:txBody>
      </p:sp>
      <p:grpSp>
        <p:nvGrpSpPr>
          <p:cNvPr id="6148" name="Group 10"/>
          <p:cNvGrpSpPr>
            <a:grpSpLocks/>
          </p:cNvGrpSpPr>
          <p:nvPr/>
        </p:nvGrpSpPr>
        <p:grpSpPr bwMode="auto">
          <a:xfrm>
            <a:off x="7164388" y="6237288"/>
            <a:ext cx="1728787" cy="503237"/>
            <a:chOff x="4513" y="3929"/>
            <a:chExt cx="1089" cy="317"/>
          </a:xfrm>
        </p:grpSpPr>
        <p:pic>
          <p:nvPicPr>
            <p:cNvPr id="6151" name="Picture 11" descr="logo_-_masarykova_uni_thumbnail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" y="3929"/>
              <a:ext cx="272" cy="317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2" name="Picture 12" descr="Obrázek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9" y="3974"/>
              <a:ext cx="363" cy="205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3" name="Picture 13" descr="Projekt IMPACT - semináře pro učitele jazyků na vysoký školách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" y="3974"/>
              <a:ext cx="363" cy="209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50" name="Text Box 17"/>
          <p:cNvSpPr txBox="1">
            <a:spLocks noChangeArrowheads="1"/>
          </p:cNvSpPr>
          <p:nvPr/>
        </p:nvSpPr>
        <p:spPr bwMode="auto">
          <a:xfrm>
            <a:off x="5940425" y="5157788"/>
            <a:ext cx="30241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900">
                <a:hlinkClick r:id="rId7"/>
              </a:rPr>
              <a:t>http://www.youtube.com/watch?v=mddD1yGREKQ&amp;feature=related</a:t>
            </a:r>
            <a:endParaRPr lang="cs-CZ" sz="900"/>
          </a:p>
        </p:txBody>
      </p:sp>
      <p:pic>
        <p:nvPicPr>
          <p:cNvPr id="2" name="02_0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08229" y="2420888"/>
            <a:ext cx="3456384" cy="2592288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cs-CZ" smtClean="0">
                <a:latin typeface="Arial Narrow" pitchFamily="34" charset="0"/>
              </a:rPr>
              <a:t>Why creative language learning?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844675"/>
            <a:ext cx="8713788" cy="46799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2800" smtClean="0">
                <a:latin typeface="Arial Narrow" pitchFamily="34" charset="0"/>
              </a:rPr>
              <a:t>“…the use of any language is inherently creative</a:t>
            </a:r>
            <a:r>
              <a:rPr lang="cs-CZ" sz="2800" smtClean="0">
                <a:latin typeface="Arial Narrow" pitchFamily="34" charset="0"/>
              </a:rPr>
              <a:t>…</a:t>
            </a:r>
            <a:r>
              <a:rPr lang="en-GB" sz="2800" smtClean="0">
                <a:latin typeface="Arial Narrow" pitchFamily="34" charset="0"/>
              </a:rPr>
              <a:t>” </a:t>
            </a:r>
            <a:endParaRPr lang="cs-CZ" sz="2800" smtClean="0">
              <a:latin typeface="Arial Narrow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cs-CZ" sz="2800" smtClean="0">
              <a:latin typeface="Arial Narrow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sz="2800" smtClean="0">
                <a:latin typeface="Arial Narrow" pitchFamily="34" charset="0"/>
              </a:rPr>
              <a:t> … we ……. </a:t>
            </a:r>
            <a:r>
              <a:rPr lang="en-GB" sz="2800" smtClean="0">
                <a:latin typeface="Arial Narrow" pitchFamily="34" charset="0"/>
              </a:rPr>
              <a:t>“</a:t>
            </a:r>
            <a:r>
              <a:rPr lang="cs-CZ" sz="2800" smtClean="0">
                <a:latin typeface="Arial Narrow" pitchFamily="34" charset="0"/>
              </a:rPr>
              <a:t>…</a:t>
            </a:r>
            <a:r>
              <a:rPr lang="en-GB" sz="2800" smtClean="0">
                <a:latin typeface="Arial Narrow" pitchFamily="34" charset="0"/>
              </a:rPr>
              <a:t>re-define, re-create and/or re-produce things </a:t>
            </a:r>
            <a:r>
              <a:rPr lang="cs-CZ" sz="2800" smtClean="0">
                <a:latin typeface="Arial Narrow" pitchFamily="34" charset="0"/>
              </a:rPr>
              <a:t>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800" smtClean="0">
                <a:latin typeface="Arial Narrow" pitchFamily="34" charset="0"/>
              </a:rPr>
              <a:t>                        </a:t>
            </a:r>
            <a:r>
              <a:rPr lang="en-GB" sz="2800" smtClean="0">
                <a:latin typeface="Arial Narrow" pitchFamily="34" charset="0"/>
              </a:rPr>
              <a:t>by firstly questioning them, then by looking at them </a:t>
            </a:r>
            <a:endParaRPr lang="cs-CZ" sz="2800" smtClean="0">
              <a:latin typeface="Arial Narrow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800" smtClean="0">
                <a:latin typeface="Arial Narrow" pitchFamily="34" charset="0"/>
              </a:rPr>
              <a:t>                        </a:t>
            </a:r>
            <a:r>
              <a:rPr lang="en-GB" sz="2800" smtClean="0">
                <a:latin typeface="Arial Narrow" pitchFamily="34" charset="0"/>
              </a:rPr>
              <a:t>from a fresher, different angle or perspective, and </a:t>
            </a:r>
            <a:r>
              <a:rPr lang="cs-CZ" sz="2800" smtClean="0">
                <a:latin typeface="Arial Narrow" pitchFamily="34" charset="0"/>
              </a:rPr>
              <a:t>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800" smtClean="0">
                <a:latin typeface="Arial Narrow" pitchFamily="34" charset="0"/>
              </a:rPr>
              <a:t>                        </a:t>
            </a:r>
            <a:r>
              <a:rPr lang="en-GB" sz="2800" smtClean="0">
                <a:latin typeface="Arial Narrow" pitchFamily="34" charset="0"/>
              </a:rPr>
              <a:t>finally by formulating and/or producing a renewed, </a:t>
            </a:r>
            <a:endParaRPr lang="cs-CZ" sz="2800" smtClean="0">
              <a:latin typeface="Arial Narrow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800" smtClean="0">
                <a:latin typeface="Arial Narrow" pitchFamily="34" charset="0"/>
              </a:rPr>
              <a:t>                        </a:t>
            </a:r>
            <a:r>
              <a:rPr lang="en-GB" sz="2800" smtClean="0">
                <a:latin typeface="Arial Narrow" pitchFamily="34" charset="0"/>
              </a:rPr>
              <a:t>different alternative of the very thing that is being </a:t>
            </a:r>
            <a:endParaRPr lang="cs-CZ" sz="2800" smtClean="0">
              <a:latin typeface="Arial Narrow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800" smtClean="0">
                <a:latin typeface="Arial Narrow" pitchFamily="34" charset="0"/>
              </a:rPr>
              <a:t>                        </a:t>
            </a:r>
            <a:r>
              <a:rPr lang="en-GB" sz="2800" smtClean="0">
                <a:latin typeface="Arial Narrow" pitchFamily="34" charset="0"/>
              </a:rPr>
              <a:t>looked at</a:t>
            </a:r>
            <a:r>
              <a:rPr lang="cs-CZ" sz="2800" smtClean="0">
                <a:latin typeface="Arial Narrow" pitchFamily="34" charset="0"/>
              </a:rPr>
              <a:t>…</a:t>
            </a:r>
            <a:r>
              <a:rPr lang="en-GB" sz="2800" smtClean="0">
                <a:latin typeface="Arial Narrow" pitchFamily="34" charset="0"/>
              </a:rPr>
              <a:t>” </a:t>
            </a:r>
            <a:endParaRPr lang="cs-CZ" sz="2800" smtClean="0">
              <a:latin typeface="Arial Narrow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1800" smtClean="0">
                <a:latin typeface="Arial Narrow" pitchFamily="34" charset="0"/>
              </a:rPr>
              <a:t>                                                                                                                                       </a:t>
            </a:r>
            <a:r>
              <a:rPr lang="cs-CZ" sz="1600" smtClean="0">
                <a:latin typeface="Arial Narrow" pitchFamily="34" charset="0"/>
              </a:rPr>
              <a:t>(Clarke, 2010: p.2)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sz="1600" smtClean="0">
              <a:latin typeface="Arial Narrow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1800" smtClean="0">
                <a:latin typeface="Arial Narrow" pitchFamily="34" charset="0"/>
              </a:rPr>
              <a:t>							</a:t>
            </a:r>
          </a:p>
        </p:txBody>
      </p:sp>
      <p:pic>
        <p:nvPicPr>
          <p:cNvPr id="7172" name="Picture 4" descr="Shenzhen 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429000"/>
            <a:ext cx="1619250" cy="2159000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73" name="Group 8"/>
          <p:cNvGrpSpPr>
            <a:grpSpLocks/>
          </p:cNvGrpSpPr>
          <p:nvPr/>
        </p:nvGrpSpPr>
        <p:grpSpPr bwMode="auto">
          <a:xfrm>
            <a:off x="7164388" y="6237288"/>
            <a:ext cx="1728787" cy="503237"/>
            <a:chOff x="4513" y="3929"/>
            <a:chExt cx="1089" cy="317"/>
          </a:xfrm>
        </p:grpSpPr>
        <p:pic>
          <p:nvPicPr>
            <p:cNvPr id="7174" name="Picture 9" descr="logo_-_masarykova_uni_thumbnail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" y="3929"/>
              <a:ext cx="272" cy="317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5" name="Picture 10" descr="Obrázek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9" y="3974"/>
              <a:ext cx="363" cy="205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6" name="Picture 11" descr="Projekt IMPACT - semináře pro učitele jazyků na vysoký školá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" y="3974"/>
              <a:ext cx="363" cy="209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cs-CZ" smtClean="0">
                <a:latin typeface="Arial Narrow" pitchFamily="34" charset="0"/>
              </a:rPr>
              <a:t>Why c</a:t>
            </a:r>
            <a:r>
              <a:rPr lang="en-US" smtClean="0">
                <a:latin typeface="Arial Narrow" pitchFamily="34" charset="0"/>
              </a:rPr>
              <a:t>ommunit</a:t>
            </a:r>
            <a:r>
              <a:rPr lang="cs-CZ" smtClean="0">
                <a:latin typeface="Arial Narrow" pitchFamily="34" charset="0"/>
              </a:rPr>
              <a:t>y-</a:t>
            </a:r>
            <a:r>
              <a:rPr lang="en-US" smtClean="0">
                <a:latin typeface="Arial Narrow" pitchFamily="34" charset="0"/>
              </a:rPr>
              <a:t>of</a:t>
            </a:r>
            <a:r>
              <a:rPr lang="cs-CZ" smtClean="0">
                <a:latin typeface="Arial Narrow" pitchFamily="34" charset="0"/>
              </a:rPr>
              <a:t>-</a:t>
            </a:r>
            <a:r>
              <a:rPr lang="en-US" smtClean="0">
                <a:latin typeface="Arial Narrow" pitchFamily="34" charset="0"/>
              </a:rPr>
              <a:t>practice</a:t>
            </a:r>
            <a:r>
              <a:rPr lang="cs-CZ" smtClean="0">
                <a:latin typeface="Arial Narrow" pitchFamily="34" charset="0"/>
              </a:rPr>
              <a:t>?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24425"/>
          </a:xfrm>
        </p:spPr>
        <p:txBody>
          <a:bodyPr/>
          <a:lstStyle/>
          <a:p>
            <a:pPr eaLnBrk="1" hangingPunct="1"/>
            <a:r>
              <a:rPr lang="en-US" sz="2800" b="1" smtClean="0">
                <a:latin typeface="Arial Narrow" pitchFamily="34" charset="0"/>
              </a:rPr>
              <a:t>Discourse communities</a:t>
            </a:r>
            <a:r>
              <a:rPr lang="cs-CZ" sz="2800" smtClean="0">
                <a:latin typeface="Arial Narrow" pitchFamily="34" charset="0"/>
              </a:rPr>
              <a:t>:</a:t>
            </a:r>
            <a:r>
              <a:rPr lang="en-US" sz="2800" smtClean="0">
                <a:latin typeface="Arial Narrow" pitchFamily="34" charset="0"/>
              </a:rPr>
              <a:t> </a:t>
            </a:r>
            <a:r>
              <a:rPr lang="cs-CZ" sz="2800" smtClean="0">
                <a:latin typeface="Arial Narrow" pitchFamily="34" charset="0"/>
              </a:rPr>
              <a:t> </a:t>
            </a:r>
          </a:p>
          <a:p>
            <a:pPr lvl="1" eaLnBrk="1" hangingPunct="1"/>
            <a:r>
              <a:rPr lang="en-US" sz="2400" smtClean="0">
                <a:latin typeface="Arial Narrow" pitchFamily="34" charset="0"/>
              </a:rPr>
              <a:t>a top down style within a given hierarchy </a:t>
            </a:r>
            <a:endParaRPr lang="cs-CZ" sz="2400" smtClean="0">
              <a:latin typeface="Arial Narrow" pitchFamily="34" charset="0"/>
            </a:endParaRPr>
          </a:p>
          <a:p>
            <a:pPr lvl="1" eaLnBrk="1" hangingPunct="1"/>
            <a:endParaRPr lang="cs-CZ" sz="2400" smtClean="0">
              <a:latin typeface="Arial Narrow" pitchFamily="34" charset="0"/>
            </a:endParaRPr>
          </a:p>
          <a:p>
            <a:pPr lvl="1" eaLnBrk="1" hangingPunct="1"/>
            <a:endParaRPr lang="cs-CZ" sz="2400" smtClean="0">
              <a:latin typeface="Arial Narrow" pitchFamily="34" charset="0"/>
            </a:endParaRPr>
          </a:p>
          <a:p>
            <a:pPr eaLnBrk="1" hangingPunct="1"/>
            <a:r>
              <a:rPr lang="en-US" sz="2800" b="1" smtClean="0">
                <a:latin typeface="Arial Narrow" pitchFamily="34" charset="0"/>
              </a:rPr>
              <a:t>Communities of practice</a:t>
            </a:r>
            <a:r>
              <a:rPr lang="cs-CZ" sz="2800" smtClean="0">
                <a:latin typeface="Arial Narrow" pitchFamily="34" charset="0"/>
              </a:rPr>
              <a:t>:</a:t>
            </a:r>
            <a:r>
              <a:rPr lang="en-US" sz="2800" smtClean="0">
                <a:latin typeface="Arial Narrow" pitchFamily="34" charset="0"/>
              </a:rPr>
              <a:t> </a:t>
            </a:r>
            <a:endParaRPr lang="cs-CZ" sz="2800" smtClean="0">
              <a:latin typeface="Arial Narrow" pitchFamily="34" charset="0"/>
            </a:endParaRPr>
          </a:p>
          <a:p>
            <a:pPr lvl="1" eaLnBrk="1" hangingPunct="1"/>
            <a:r>
              <a:rPr lang="en-US" sz="2400" smtClean="0">
                <a:latin typeface="Arial Narrow" pitchFamily="34" charset="0"/>
              </a:rPr>
              <a:t>a combination of formal patterns of communication with an informal exchange of information within a negotiated learning environment </a:t>
            </a:r>
            <a:endParaRPr lang="cs-CZ" sz="2400" smtClean="0">
              <a:latin typeface="Arial Narrow" pitchFamily="34" charset="0"/>
            </a:endParaRPr>
          </a:p>
          <a:p>
            <a:pPr lvl="1" eaLnBrk="1" hangingPunct="1">
              <a:buFontTx/>
              <a:buNone/>
            </a:pPr>
            <a:endParaRPr lang="cs-CZ" sz="2400" smtClean="0">
              <a:latin typeface="Arial Narrow" pitchFamily="34" charset="0"/>
            </a:endParaRPr>
          </a:p>
          <a:p>
            <a:pPr lvl="1" eaLnBrk="1" hangingPunct="1">
              <a:buFontTx/>
              <a:buNone/>
            </a:pPr>
            <a:r>
              <a:rPr lang="cs-CZ" sz="2400" smtClean="0">
                <a:latin typeface="Arial Narrow" pitchFamily="34" charset="0"/>
              </a:rPr>
              <a:t>							              </a:t>
            </a:r>
            <a:r>
              <a:rPr lang="en-US" sz="1600" smtClean="0">
                <a:latin typeface="Arial Narrow" pitchFamily="34" charset="0"/>
              </a:rPr>
              <a:t>(Morgan, 2008: 17)</a:t>
            </a:r>
            <a:r>
              <a:rPr lang="cs-CZ" sz="2400" smtClean="0">
                <a:latin typeface="Arial Narrow" pitchFamily="34" charset="0"/>
              </a:rPr>
              <a:t> </a:t>
            </a:r>
          </a:p>
        </p:txBody>
      </p:sp>
      <p:pic>
        <p:nvPicPr>
          <p:cNvPr id="8196" name="Picture 4" descr="IMG_1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341438"/>
            <a:ext cx="2952750" cy="2214562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smtClean="0">
                <a:latin typeface="Arial Narrow" pitchFamily="34" charset="0"/>
              </a:rPr>
              <a:t>situations</a:t>
            </a:r>
            <a:endParaRPr lang="cs-CZ" smtClean="0"/>
          </a:p>
        </p:txBody>
      </p:sp>
      <p:grpSp>
        <p:nvGrpSpPr>
          <p:cNvPr id="9222" name="Group 8"/>
          <p:cNvGrpSpPr>
            <a:grpSpLocks/>
          </p:cNvGrpSpPr>
          <p:nvPr/>
        </p:nvGrpSpPr>
        <p:grpSpPr bwMode="auto">
          <a:xfrm>
            <a:off x="7164388" y="6237288"/>
            <a:ext cx="1728787" cy="503237"/>
            <a:chOff x="4513" y="3929"/>
            <a:chExt cx="1089" cy="317"/>
          </a:xfrm>
        </p:grpSpPr>
        <p:pic>
          <p:nvPicPr>
            <p:cNvPr id="9224" name="Picture 9" descr="logo_-_masarykova_uni_thumbnail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" y="3929"/>
              <a:ext cx="272" cy="317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5" name="Picture 10" descr="Obrázek15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9" y="3974"/>
              <a:ext cx="363" cy="205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6" name="Picture 11" descr="Projekt IMPACT - semináře pro učitele jazyků na vysoký školách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" y="3974"/>
              <a:ext cx="363" cy="209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John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51521" y="2132856"/>
            <a:ext cx="3240360" cy="2430270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3" name="O_sole_mio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828256" y="2276872"/>
            <a:ext cx="2880320" cy="2160240"/>
          </a:xfrm>
          <a:prstGeom prst="rect">
            <a:avLst/>
          </a:prstGeom>
          <a:ln w="38100">
            <a:solidFill>
              <a:srgbClr val="FF6600"/>
            </a:solidFill>
          </a:ln>
        </p:spPr>
      </p:pic>
      <p:pic>
        <p:nvPicPr>
          <p:cNvPr id="4" name="video_02_03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964155" y="476672"/>
            <a:ext cx="2784309" cy="2088232"/>
          </a:xfrm>
          <a:prstGeom prst="rect">
            <a:avLst/>
          </a:prstGeom>
          <a:ln w="38100">
            <a:solidFill>
              <a:srgbClr val="FF6600"/>
            </a:solidFill>
          </a:ln>
        </p:spPr>
      </p:pic>
      <p:pic>
        <p:nvPicPr>
          <p:cNvPr id="5" name="we_2012_05_02_cut.wmv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940152" y="3928001"/>
            <a:ext cx="2775879" cy="2093287"/>
          </a:xfrm>
          <a:prstGeom prst="rect">
            <a:avLst/>
          </a:prstGeom>
          <a:ln w="38100">
            <a:solidFill>
              <a:srgbClr val="FF66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en-GB" sz="4000" b="1" smtClean="0">
                <a:solidFill>
                  <a:srgbClr val="DDDDDD"/>
                </a:solidFill>
                <a:latin typeface="Arial Narrow" pitchFamily="34" charset="0"/>
              </a:rPr>
              <a:t>CREATIVE PERSONALITY</a:t>
            </a:r>
            <a:br>
              <a:rPr lang="en-GB" sz="4000" b="1" smtClean="0">
                <a:solidFill>
                  <a:srgbClr val="DDDDDD"/>
                </a:solidFill>
                <a:latin typeface="Arial Narrow" pitchFamily="34" charset="0"/>
              </a:rPr>
            </a:br>
            <a:r>
              <a:rPr lang="en-GB" sz="4000" b="1" smtClean="0">
                <a:solidFill>
                  <a:srgbClr val="DDDDDD"/>
                </a:solidFill>
                <a:latin typeface="Arial Narrow" pitchFamily="34" charset="0"/>
              </a:rPr>
              <a:t>J.P. Guilford</a:t>
            </a:r>
            <a:r>
              <a:rPr lang="en-GB" sz="4000" b="1" smtClean="0">
                <a:latin typeface="Arial Narrow" pitchFamily="34" charset="0"/>
              </a:rPr>
              <a:t> </a:t>
            </a:r>
            <a:br>
              <a:rPr lang="en-GB" sz="4000" b="1" smtClean="0">
                <a:latin typeface="Arial Narrow" pitchFamily="34" charset="0"/>
              </a:rPr>
            </a:br>
            <a:endParaRPr lang="en-GB" sz="4000" b="1" smtClean="0">
              <a:latin typeface="Arial Narrow" pitchFamily="34" charset="0"/>
            </a:endParaRP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r>
              <a:rPr lang="cs-CZ" sz="2800" b="1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f</a:t>
            </a:r>
            <a:r>
              <a:rPr lang="en-GB" sz="2800" b="1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luency</a:t>
            </a:r>
            <a:endParaRPr lang="cs-CZ" sz="2800" b="1" smtClean="0">
              <a:effectLst>
                <a:outerShdw blurRad="38100" dist="38100" dir="2700000" algn="tl">
                  <a:srgbClr val="FFFFFF"/>
                </a:outerShdw>
              </a:effectLst>
              <a:latin typeface="Arial Narrow" pitchFamily="34" charset="0"/>
            </a:endParaRPr>
          </a:p>
          <a:p>
            <a:pPr eaLnBrk="1" hangingPunct="1">
              <a:buFontTx/>
              <a:buNone/>
              <a:defRPr/>
            </a:pPr>
            <a:endParaRPr lang="cs-CZ" sz="2800" b="1" smtClean="0">
              <a:effectLst>
                <a:outerShdw blurRad="38100" dist="38100" dir="2700000" algn="tl">
                  <a:srgbClr val="FFFFFF"/>
                </a:outerShdw>
              </a:effectLst>
              <a:latin typeface="Arial Narrow" pitchFamily="34" charset="0"/>
            </a:endParaRPr>
          </a:p>
          <a:p>
            <a:pPr eaLnBrk="1" hangingPunct="1">
              <a:buFontTx/>
              <a:buNone/>
              <a:defRPr/>
            </a:pPr>
            <a:r>
              <a:rPr lang="cs-CZ" sz="2800" b="1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f</a:t>
            </a:r>
            <a:r>
              <a:rPr lang="en-GB" sz="2800" b="1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lexibility</a:t>
            </a:r>
            <a:endParaRPr lang="cs-CZ" sz="2800" b="1" smtClean="0">
              <a:effectLst>
                <a:outerShdw blurRad="38100" dist="38100" dir="2700000" algn="tl">
                  <a:srgbClr val="FFFFFF"/>
                </a:outerShdw>
              </a:effectLst>
              <a:latin typeface="Arial Narrow" pitchFamily="34" charset="0"/>
            </a:endParaRPr>
          </a:p>
          <a:p>
            <a:pPr eaLnBrk="1" hangingPunct="1">
              <a:buFontTx/>
              <a:buNone/>
              <a:defRPr/>
            </a:pPr>
            <a:endParaRPr lang="en-GB" sz="2800" b="1" smtClean="0">
              <a:effectLst>
                <a:outerShdw blurRad="38100" dist="38100" dir="2700000" algn="tl">
                  <a:srgbClr val="FFFFFF"/>
                </a:outerShdw>
              </a:effectLst>
              <a:latin typeface="Arial Narrow" pitchFamily="34" charset="0"/>
            </a:endParaRPr>
          </a:p>
          <a:p>
            <a:pPr eaLnBrk="1" hangingPunct="1">
              <a:buFontTx/>
              <a:buNone/>
              <a:defRPr/>
            </a:pPr>
            <a:r>
              <a:rPr lang="en-GB" sz="2800" b="1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originality</a:t>
            </a:r>
            <a:r>
              <a:rPr lang="en-GB" sz="28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 </a:t>
            </a:r>
            <a:endParaRPr lang="cs-CZ" sz="2800" smtClean="0">
              <a:effectLst>
                <a:outerShdw blurRad="38100" dist="38100" dir="2700000" algn="tl">
                  <a:srgbClr val="FFFFFF"/>
                </a:outerShdw>
              </a:effectLst>
              <a:latin typeface="Arial Narrow" pitchFamily="34" charset="0"/>
            </a:endParaRPr>
          </a:p>
          <a:p>
            <a:pPr eaLnBrk="1" hangingPunct="1">
              <a:buFontTx/>
              <a:buNone/>
              <a:defRPr/>
            </a:pPr>
            <a:endParaRPr lang="en-GB" sz="2800" smtClean="0">
              <a:effectLst>
                <a:outerShdw blurRad="38100" dist="38100" dir="2700000" algn="tl">
                  <a:srgbClr val="FFFFFF"/>
                </a:outerShdw>
              </a:effectLst>
              <a:latin typeface="Arial Narrow" pitchFamily="34" charset="0"/>
            </a:endParaRPr>
          </a:p>
          <a:p>
            <a:pPr eaLnBrk="1" hangingPunct="1">
              <a:buFontTx/>
              <a:buNone/>
              <a:defRPr/>
            </a:pPr>
            <a:r>
              <a:rPr lang="en-GB" sz="2800" b="1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elaboration</a:t>
            </a:r>
          </a:p>
          <a:p>
            <a:pPr eaLnBrk="1" hangingPunct="1">
              <a:buFontTx/>
              <a:buNone/>
              <a:defRPr/>
            </a:pPr>
            <a:r>
              <a:rPr lang="en-GB" sz="2800" b="1" smtClean="0">
                <a:latin typeface="Arial Narrow" pitchFamily="34" charset="0"/>
              </a:rPr>
              <a:t>		</a:t>
            </a:r>
            <a:endParaRPr lang="en-GB" sz="1400" smtClean="0">
              <a:latin typeface="Arial Narrow" pitchFamily="34" charset="0"/>
            </a:endParaRPr>
          </a:p>
        </p:txBody>
      </p:sp>
      <p:sp>
        <p:nvSpPr>
          <p:cNvPr id="10244" name="Text Box 13"/>
          <p:cNvSpPr txBox="1">
            <a:spLocks noChangeArrowheads="1"/>
          </p:cNvSpPr>
          <p:nvPr/>
        </p:nvSpPr>
        <p:spPr bwMode="auto">
          <a:xfrm>
            <a:off x="2195513" y="1557338"/>
            <a:ext cx="5545137" cy="2233612"/>
          </a:xfrm>
          <a:prstGeom prst="rect">
            <a:avLst/>
          </a:prstGeom>
          <a:solidFill>
            <a:srgbClr val="FFFFFF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en-GB" sz="2000" b="1"/>
              <a:t>Prove that this chair does not exist </a:t>
            </a:r>
            <a:r>
              <a:rPr lang="cs-CZ" sz="2000" b="1"/>
              <a:t>(max.</a:t>
            </a:r>
            <a:r>
              <a:rPr lang="en-GB" sz="2000" b="1"/>
              <a:t> 200 words</a:t>
            </a:r>
            <a:r>
              <a:rPr lang="cs-CZ" sz="2000" b="1"/>
              <a:t>)</a:t>
            </a:r>
            <a:r>
              <a:rPr lang="en-GB" sz="2000" b="1"/>
              <a:t>. </a:t>
            </a:r>
            <a:endParaRPr lang="en-GB" sz="2000" b="1">
              <a:solidFill>
                <a:srgbClr val="000080"/>
              </a:solidFill>
            </a:endParaRPr>
          </a:p>
          <a:p>
            <a:pPr eaLnBrk="1" hangingPunct="1"/>
            <a:endParaRPr lang="cs-CZ" sz="2400">
              <a:latin typeface="Arial" charset="0"/>
            </a:endParaRPr>
          </a:p>
        </p:txBody>
      </p:sp>
      <p:pic>
        <p:nvPicPr>
          <p:cNvPr id="10245" name="Picture 14" descr="slova-a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205038"/>
            <a:ext cx="2062162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5" descr="lep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581525"/>
            <a:ext cx="3671888" cy="1135063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47" name="Group 16"/>
          <p:cNvGrpSpPr>
            <a:grpSpLocks/>
          </p:cNvGrpSpPr>
          <p:nvPr/>
        </p:nvGrpSpPr>
        <p:grpSpPr bwMode="auto">
          <a:xfrm>
            <a:off x="7164388" y="6237288"/>
            <a:ext cx="1728787" cy="503237"/>
            <a:chOff x="4513" y="3929"/>
            <a:chExt cx="1089" cy="317"/>
          </a:xfrm>
        </p:grpSpPr>
        <p:pic>
          <p:nvPicPr>
            <p:cNvPr id="10250" name="Picture 17" descr="logo_-_masarykova_uni_thumbnail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" y="3929"/>
              <a:ext cx="272" cy="317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1" name="Picture 18" descr="Obrázek1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9" y="3974"/>
              <a:ext cx="363" cy="205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2" name="Picture 19" descr="Projekt IMPACT - semináře pro učitele jazyků na vysoký školách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" y="3974"/>
              <a:ext cx="363" cy="209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48" name="Picture 20" descr="preparac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420938"/>
            <a:ext cx="2665412" cy="1770062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9" name="Text Box 21"/>
          <p:cNvSpPr txBox="1">
            <a:spLocks noChangeArrowheads="1"/>
          </p:cNvSpPr>
          <p:nvPr/>
        </p:nvSpPr>
        <p:spPr bwMode="auto">
          <a:xfrm>
            <a:off x="827088" y="476250"/>
            <a:ext cx="77057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4400"/>
              <a:t>areas of development</a:t>
            </a:r>
            <a:r>
              <a:rPr lang="cs-CZ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3104</TotalTime>
  <Words>797</Words>
  <Application>Microsoft Office PowerPoint</Application>
  <PresentationFormat>Předvádění na obrazovce (4:3)</PresentationFormat>
  <Paragraphs>215</Paragraphs>
  <Slides>40</Slides>
  <Notes>7</Notes>
  <HiddenSlides>0</HiddenSlides>
  <MMClips>11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1" baseType="lpstr">
      <vt:lpstr>Výchozí návrh</vt:lpstr>
      <vt:lpstr>Prezentace aplikace PowerPoint</vt:lpstr>
      <vt:lpstr>outline</vt:lpstr>
      <vt:lpstr>Masaryk University Language Centre</vt:lpstr>
      <vt:lpstr>Creativity? </vt:lpstr>
      <vt:lpstr>Creativity</vt:lpstr>
      <vt:lpstr>Why creative language learning?</vt:lpstr>
      <vt:lpstr>Why community-of-practice?</vt:lpstr>
      <vt:lpstr>situations</vt:lpstr>
      <vt:lpstr>CREATIVE PERSONALITY J.P. Guilford  </vt:lpstr>
      <vt:lpstr>   barriers </vt:lpstr>
      <vt:lpstr>Prezentace aplikace PowerPoint</vt:lpstr>
      <vt:lpstr>Prezentace aplikace PowerPoint</vt:lpstr>
      <vt:lpstr>Tim Brown on creativity</vt:lpstr>
      <vt:lpstr>syllabus </vt:lpstr>
      <vt:lpstr>syllabus </vt:lpstr>
      <vt:lpstr>first session</vt:lpstr>
      <vt:lpstr>first session</vt:lpstr>
      <vt:lpstr>first session</vt:lpstr>
      <vt:lpstr>first session</vt:lpstr>
      <vt:lpstr>first session</vt:lpstr>
      <vt:lpstr>Answer</vt:lpstr>
      <vt:lpstr>Answer</vt:lpstr>
      <vt:lpstr>grammar</vt:lpstr>
      <vt:lpstr>grammar</vt:lpstr>
      <vt:lpstr>grammar</vt:lpstr>
      <vt:lpstr> </vt:lpstr>
      <vt:lpstr> </vt:lpstr>
      <vt:lpstr>reading </vt:lpstr>
      <vt:lpstr>reading </vt:lpstr>
      <vt:lpstr>reading </vt:lpstr>
      <vt:lpstr>reading </vt:lpstr>
      <vt:lpstr>writing</vt:lpstr>
      <vt:lpstr>writing  webquest</vt:lpstr>
      <vt:lpstr>writing  on-line lectures</vt:lpstr>
      <vt:lpstr>writing development actitivities</vt:lpstr>
      <vt:lpstr>writing  production </vt:lpstr>
      <vt:lpstr>writing   peer-review</vt:lpstr>
      <vt:lpstr>feedback </vt:lpstr>
      <vt:lpstr>Can we… </vt:lpstr>
      <vt:lpstr>Prezentace aplikace PowerPoint</vt:lpstr>
    </vt:vector>
  </TitlesOfParts>
  <Company>FSS MU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Creativity in Education</dc:title>
  <dc:creator>user</dc:creator>
  <cp:lastModifiedBy>Daniel Kurowski</cp:lastModifiedBy>
  <cp:revision>49</cp:revision>
  <dcterms:created xsi:type="dcterms:W3CDTF">2010-04-25T11:12:22Z</dcterms:created>
  <dcterms:modified xsi:type="dcterms:W3CDTF">2013-05-10T09:33:06Z</dcterms:modified>
</cp:coreProperties>
</file>