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  <p:sldMasterId id="2147483664" r:id="rId3"/>
  </p:sldMasterIdLst>
  <p:notesMasterIdLst>
    <p:notesMasterId r:id="rId16"/>
  </p:notesMasterIdLst>
  <p:handoutMasterIdLst>
    <p:handoutMasterId r:id="rId17"/>
  </p:handoutMasterIdLst>
  <p:sldIdLst>
    <p:sldId id="256" r:id="rId4"/>
    <p:sldId id="262" r:id="rId5"/>
    <p:sldId id="257" r:id="rId6"/>
    <p:sldId id="264" r:id="rId7"/>
    <p:sldId id="285" r:id="rId8"/>
    <p:sldId id="287" r:id="rId9"/>
    <p:sldId id="268" r:id="rId10"/>
    <p:sldId id="269" r:id="rId11"/>
    <p:sldId id="289" r:id="rId12"/>
    <p:sldId id="279" r:id="rId13"/>
    <p:sldId id="281" r:id="rId14"/>
    <p:sldId id="284" r:id="rId15"/>
  </p:sldIdLst>
  <p:sldSz cx="9144000" cy="6858000" type="screen4x3"/>
  <p:notesSz cx="6858000" cy="9144000"/>
  <p:defaultTextStyle>
    <a:defPPr>
      <a:defRPr lang="de-DE"/>
    </a:defPPr>
    <a:lvl1pPr algn="ctr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sz="2800" b="1" kern="1200">
        <a:solidFill>
          <a:srgbClr val="E6E6FF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sz="2800" b="1" kern="1200">
        <a:solidFill>
          <a:srgbClr val="E6E6FF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sz="2800" b="1" kern="1200">
        <a:solidFill>
          <a:srgbClr val="E6E6FF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sz="2800" b="1" kern="1200">
        <a:solidFill>
          <a:srgbClr val="E6E6FF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pitchFamily="2" charset="0"/>
      <a:defRPr sz="2800" b="1" kern="1200">
        <a:solidFill>
          <a:srgbClr val="E6E6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E6E6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E6E6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E6E6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E6E6FF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DEFF"/>
    <a:srgbClr val="D9F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3379" autoAdjust="0"/>
    <p:restoredTop sz="94782" autoAdjust="0"/>
  </p:normalViewPr>
  <p:slideViewPr>
    <p:cSldViewPr>
      <p:cViewPr varScale="1">
        <p:scale>
          <a:sx n="83" d="100"/>
          <a:sy n="83" d="100"/>
        </p:scale>
        <p:origin x="89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74E3D1-1B66-42DD-BAA1-E138CB6D220D}" type="datetimeFigureOut">
              <a:rPr lang="de-DE"/>
              <a:pPr/>
              <a:t>31.01.2019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018A50-A827-40F5-9B4F-0925EED7A86C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fld id="{66EC44D2-944C-49C1-BE57-D44BCC6D11E1}" type="datetimeFigureOut">
              <a:rPr lang="de-DE"/>
              <a:pPr/>
              <a:t>31.01.2019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fld id="{1AAA22BE-3802-400E-99E2-845C53264778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E35E-5802-41B7-AEC7-618D100D043A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131E-2EF6-4F7D-8F38-5248B7FC032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971550" y="1557338"/>
            <a:ext cx="7848600" cy="460851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DFEA-BDD2-4A63-9D9E-C9A5D61F42DB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5F766-42B5-4215-9B11-8227A4B72687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E11DE-7BB1-49B1-871B-D284691A346D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B820-2B51-4026-AE96-A0BF5420B3C1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314C-AC20-46BD-9CDC-85E1DAC6606F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EA88-8C97-4215-925E-2060E1CB9450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7716-7479-44F7-A681-DD9D55FECB00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D38E9-4E18-4061-9C08-AE66F880149F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ED124-5F6E-4839-97A7-F053F9F2BAFF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F78C-F597-4D6C-9A3F-A23E4D3BC41F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0238E-408D-40B3-8884-44E275F3D7EB}" type="datetime1">
              <a:rPr lang="de-DE"/>
              <a:pPr>
                <a:defRPr/>
              </a:pPr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AKS Aachen, 10.11.2012, Bärbel Kühn, Fremdsprachenzentrum Bremen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6768C-0A9B-4ECF-A440-9966E091CEE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8886-7B33-47BE-B146-621A9183EF43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158D-E703-4F80-84E0-5ED52514DA51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E140E-DDC1-4659-8F96-DB586DE3642B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6E8C-CF1E-4BE4-B610-2C038CDD75F6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9CAD-6465-480C-A009-477DBBAAE0A0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3E0E-65CC-4E58-B820-F023AE7043C8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4585-0057-470F-BE79-CB5AF08EDECD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56E2-F53B-49B9-A8B6-42A6DBA4AFFE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1BDA-9E9F-4599-AF2D-768381221455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621D-CC89-415F-AF9B-09D29D43D96B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9A0F-15D2-4EEF-B927-207AE4AE1A11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E495-F828-48B7-B99D-091287D7F25C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C62C-88B2-4BD6-9523-979DB43CCF0B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82089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675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16E91-3364-4D68-87C1-E2D0633AB6BA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HRK-Konferenz, 11./12.12.2012          Dr. Bärbel Kühn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C131E-2EF6-4F7D-8F38-5248B7FC032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AutoShape 2"/>
          <p:cNvSpPr>
            <a:spLocks noChangeArrowheads="1"/>
          </p:cNvSpPr>
          <p:nvPr userDrawn="1"/>
        </p:nvSpPr>
        <p:spPr bwMode="auto">
          <a:xfrm>
            <a:off x="0" y="0"/>
            <a:ext cx="9144000" cy="1327150"/>
          </a:xfrm>
          <a:prstGeom prst="roundRect">
            <a:avLst>
              <a:gd name="adj" fmla="val 125"/>
            </a:avLst>
          </a:prstGeom>
          <a:solidFill>
            <a:srgbClr val="125C8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endParaRPr lang="de-DE" sz="1800" b="0">
              <a:solidFill>
                <a:schemeClr val="tx1"/>
              </a:solidFill>
            </a:endParaRPr>
          </a:p>
        </p:txBody>
      </p:sp>
      <p:sp>
        <p:nvSpPr>
          <p:cNvPr id="8" name="AutoShape 1"/>
          <p:cNvSpPr>
            <a:spLocks noChangeArrowheads="1"/>
          </p:cNvSpPr>
          <p:nvPr userDrawn="1"/>
        </p:nvSpPr>
        <p:spPr bwMode="auto">
          <a:xfrm>
            <a:off x="0" y="0"/>
            <a:ext cx="673100" cy="6858000"/>
          </a:xfrm>
          <a:prstGeom prst="roundRect">
            <a:avLst>
              <a:gd name="adj" fmla="val 231"/>
            </a:avLst>
          </a:prstGeom>
          <a:solidFill>
            <a:srgbClr val="125C8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  <a:buClrTx/>
              <a:buSzTx/>
              <a:buFontTx/>
              <a:buNone/>
            </a:pPr>
            <a:endParaRPr lang="de-DE" sz="1800" b="0">
              <a:solidFill>
                <a:schemeClr val="tx1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17248" y="122238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Meine </a:t>
            </a:r>
            <a:br>
              <a:rPr lang="de-DE" dirty="0" smtClean="0"/>
            </a:br>
            <a:r>
              <a:rPr lang="de-DE" dirty="0" smtClean="0"/>
              <a:t>Präsentation</a:t>
            </a:r>
            <a:endParaRPr lang="de-DE" dirty="0"/>
          </a:p>
        </p:txBody>
      </p:sp>
      <p:pic>
        <p:nvPicPr>
          <p:cNvPr id="10" name="Picture 6" descr="logo_blau_auf_weiß_11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5750" y="142875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89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60AD6-A4B3-490B-B360-1374052A68FC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16CA1-E1A9-4BDC-8ADA-ECC53255564A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8FFFF-1279-4FD0-BEAB-2E7BBA47907C}" type="datetime1">
              <a:rPr lang="de-DE" smtClean="0"/>
              <a:pPr/>
              <a:t>31.01.2019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HRK-Konferenz, 11./12.12.2012          Dr. Bärbel Kühn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BA312-F876-47F1-9AA9-10D64839A60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400" dirty="0" smtClean="0"/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JAKOU ROLI HRAJÍ JAZYKOVÁ CENTRA VYSOKÝCH ŠKOL PRO JAZYKOVOU POLITIKU A JAKÝM VÝZVÁM ČELÍ</a:t>
            </a:r>
            <a:r>
              <a:rPr lang="de-DE" sz="2400" dirty="0" smtClean="0">
                <a:solidFill>
                  <a:schemeClr val="bg1"/>
                </a:solidFill>
              </a:rPr>
              <a:t>?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/>
              <a:t>Příklad Centra cizích jazyků vysokých škol (FZHB) spolkové země Brémy</a:t>
            </a: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r>
              <a:rPr lang="cs-CZ" b="1" dirty="0" smtClean="0"/>
              <a:t>Jazykově politické zadání</a:t>
            </a:r>
            <a:endParaRPr lang="de-DE" b="1" dirty="0" smtClean="0"/>
          </a:p>
          <a:p>
            <a:r>
              <a:rPr lang="cs-CZ" b="1" dirty="0" smtClean="0"/>
              <a:t>Aktuální výzvy</a:t>
            </a: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Konference </a:t>
            </a:r>
            <a:r>
              <a:rPr lang="de-DE" dirty="0" smtClean="0"/>
              <a:t>HRK, </a:t>
            </a:r>
            <a:r>
              <a:rPr lang="de-DE" dirty="0" smtClean="0"/>
              <a:t>11./12</a:t>
            </a:r>
            <a:r>
              <a:rPr lang="de-DE" dirty="0" smtClean="0"/>
              <a:t>.</a:t>
            </a:r>
            <a:r>
              <a:rPr lang="cs-CZ" dirty="0" smtClean="0"/>
              <a:t> </a:t>
            </a:r>
            <a:r>
              <a:rPr lang="de-DE" dirty="0" smtClean="0"/>
              <a:t>12.</a:t>
            </a:r>
            <a:r>
              <a:rPr lang="cs-CZ" dirty="0" smtClean="0"/>
              <a:t> </a:t>
            </a:r>
            <a:r>
              <a:rPr lang="de-DE" dirty="0" smtClean="0"/>
              <a:t>2012          </a:t>
            </a:r>
            <a:r>
              <a:rPr lang="de-DE" dirty="0" smtClean="0"/>
              <a:t>Dr.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olidFill>
                  <a:schemeClr val="bg1"/>
                </a:solidFill>
              </a:rPr>
              <a:t>PROGRAM </a:t>
            </a:r>
            <a:r>
              <a:rPr lang="cs-CZ" dirty="0" smtClean="0">
                <a:solidFill>
                  <a:schemeClr val="bg1"/>
                </a:solidFill>
              </a:rPr>
              <a:t>AKADEMICKÉ MNOHOJAZYČNOSTI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cs-CZ" sz="3800" b="1" dirty="0" smtClean="0"/>
              <a:t>Odpovědi univerzity a </a:t>
            </a:r>
            <a:r>
              <a:rPr lang="de-DE" sz="3800" b="1" dirty="0" smtClean="0"/>
              <a:t>FZHB</a:t>
            </a:r>
            <a:r>
              <a:rPr lang="de-DE" sz="3800" b="1" dirty="0" smtClean="0"/>
              <a:t>:</a:t>
            </a:r>
          </a:p>
          <a:p>
            <a:pPr>
              <a:spcBef>
                <a:spcPts val="0"/>
              </a:spcBef>
              <a:buNone/>
            </a:pPr>
            <a:endParaRPr lang="de-DE" dirty="0" smtClean="0"/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Zviditelnění a další rozvoj vícejazyčného potenciálu pro studium a práci pro</a:t>
            </a:r>
            <a:endParaRPr lang="de-DE" dirty="0" smtClean="0"/>
          </a:p>
          <a:p>
            <a:pPr marL="0">
              <a:spcBef>
                <a:spcPts val="0"/>
              </a:spcBef>
              <a:buNone/>
            </a:pPr>
            <a:endParaRPr lang="de-DE" u="sng" dirty="0" smtClean="0"/>
          </a:p>
          <a:p>
            <a:pPr eaLnBrk="1" hangingPunct="1"/>
            <a:r>
              <a:rPr lang="cs-CZ" dirty="0" smtClean="0"/>
              <a:t>rodinné </a:t>
            </a:r>
            <a:r>
              <a:rPr lang="cs-CZ" dirty="0" smtClean="0"/>
              <a:t>jazyky turečtina</a:t>
            </a:r>
            <a:r>
              <a:rPr lang="de-DE" dirty="0" smtClean="0"/>
              <a:t>, </a:t>
            </a:r>
            <a:r>
              <a:rPr lang="cs-CZ" dirty="0" smtClean="0"/>
              <a:t>polština</a:t>
            </a:r>
            <a:r>
              <a:rPr lang="de-DE" dirty="0" smtClean="0"/>
              <a:t>, </a:t>
            </a:r>
            <a:r>
              <a:rPr lang="cs-CZ" dirty="0" smtClean="0"/>
              <a:t>ruština</a:t>
            </a:r>
            <a:endParaRPr lang="de-DE" dirty="0" smtClean="0"/>
          </a:p>
          <a:p>
            <a:pPr eaLnBrk="1" hangingPunct="1"/>
            <a:r>
              <a:rPr lang="cs-CZ" dirty="0" smtClean="0"/>
              <a:t>němčinu jako akademický jazyk </a:t>
            </a:r>
            <a:r>
              <a:rPr lang="de-DE" dirty="0" smtClean="0"/>
              <a:t>(</a:t>
            </a:r>
            <a:r>
              <a:rPr lang="cs-CZ" dirty="0" smtClean="0"/>
              <a:t>také jako druhý jazyk</a:t>
            </a:r>
            <a:r>
              <a:rPr lang="de-DE" dirty="0" smtClean="0"/>
              <a:t>)</a:t>
            </a:r>
            <a:endParaRPr lang="de-DE" dirty="0" smtClean="0"/>
          </a:p>
          <a:p>
            <a:pPr eaLnBrk="1" hangingPunct="1"/>
            <a:r>
              <a:rPr lang="cs-CZ" dirty="0" smtClean="0"/>
              <a:t>angličtina s odborným profilem jako společný akademický jazyk</a:t>
            </a:r>
            <a:endParaRPr lang="de-DE" dirty="0" smtClean="0"/>
          </a:p>
          <a:p>
            <a:pPr>
              <a:buNone/>
            </a:pPr>
            <a:endParaRPr lang="de-DE" i="1" dirty="0" smtClean="0"/>
          </a:p>
          <a:p>
            <a:pPr>
              <a:buNone/>
            </a:pPr>
            <a:r>
              <a:rPr lang="de-DE" i="1" dirty="0" smtClean="0"/>
              <a:t>(</a:t>
            </a:r>
            <a:r>
              <a:rPr lang="cs-CZ" i="1" dirty="0" smtClean="0"/>
              <a:t>Vysoká škola Brémy má v plánu se zapojit</a:t>
            </a:r>
            <a:r>
              <a:rPr lang="de-DE" i="1" dirty="0" smtClean="0"/>
              <a:t>)</a:t>
            </a:r>
            <a:endParaRPr lang="de-DE" i="1" dirty="0" smtClean="0"/>
          </a:p>
          <a:p>
            <a:pPr eaLnBrk="1" hangingPunct="1"/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>
              <a:buFont typeface="Arial" charset="0"/>
              <a:buNone/>
            </a:pPr>
            <a:endParaRPr lang="de-DE" sz="2400" dirty="0" smtClean="0"/>
          </a:p>
          <a:p>
            <a:pPr eaLnBrk="1" hangingPunct="1">
              <a:buFont typeface="Arial" charset="0"/>
              <a:buNone/>
            </a:pPr>
            <a:endParaRPr lang="de-DE" dirty="0" smtClean="0"/>
          </a:p>
          <a:p>
            <a:pPr eaLnBrk="1" hangingPunct="1">
              <a:buFont typeface="Arial" charset="0"/>
              <a:buNone/>
            </a:pPr>
            <a:endParaRPr lang="de-DE" dirty="0" smtClean="0"/>
          </a:p>
          <a:p>
            <a:pPr eaLnBrk="1" hangingPunct="1">
              <a:buFont typeface="Arial" charset="0"/>
              <a:buNone/>
            </a:pPr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203848" y="6309320"/>
            <a:ext cx="2887960" cy="412155"/>
          </a:xfrm>
        </p:spPr>
        <p:txBody>
          <a:bodyPr/>
          <a:lstStyle/>
          <a:p>
            <a:pPr>
              <a:defRPr/>
            </a:pPr>
            <a:endParaRPr lang="de-DE" dirty="0" smtClean="0"/>
          </a:p>
          <a:p>
            <a:pPr>
              <a:defRPr/>
            </a:pPr>
            <a:r>
              <a:rPr lang="cs-CZ" dirty="0"/>
              <a:t>Konference </a:t>
            </a:r>
            <a:r>
              <a:rPr lang="de-DE" dirty="0"/>
              <a:t>HRK, 11./12.</a:t>
            </a:r>
            <a:r>
              <a:rPr lang="cs-CZ" dirty="0"/>
              <a:t> </a:t>
            </a:r>
            <a:r>
              <a:rPr lang="de-DE" dirty="0"/>
              <a:t>12.</a:t>
            </a:r>
            <a:r>
              <a:rPr lang="cs-CZ" dirty="0"/>
              <a:t> </a:t>
            </a:r>
            <a:r>
              <a:rPr lang="de-DE" dirty="0"/>
              <a:t>2012          </a:t>
            </a:r>
            <a:r>
              <a:rPr lang="de-DE" dirty="0" smtClean="0"/>
              <a:t>Dr. Bärbel Kühn</a:t>
            </a:r>
          </a:p>
          <a:p>
            <a:pPr>
              <a:defRPr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bg1"/>
                </a:solidFill>
              </a:rPr>
              <a:t>NABÍDKY</a:t>
            </a:r>
            <a:endParaRPr lang="de-DE" b="1" dirty="0" smtClean="0">
              <a:solidFill>
                <a:schemeClr val="bg1"/>
              </a:solidFill>
            </a:endParaRPr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endParaRPr lang="de-DE" b="1" dirty="0" smtClean="0"/>
          </a:p>
          <a:p>
            <a:pPr eaLnBrk="1" hangingPunct="1">
              <a:buFont typeface="Arial" charset="0"/>
              <a:buNone/>
            </a:pPr>
            <a:r>
              <a:rPr lang="de-DE" b="1" dirty="0" smtClean="0"/>
              <a:t>MODUL </a:t>
            </a:r>
          </a:p>
          <a:p>
            <a:pPr eaLnBrk="1" hangingPunct="1">
              <a:buFont typeface="Arial" charset="0"/>
              <a:buNone/>
            </a:pPr>
            <a:endParaRPr lang="de-DE" b="1" dirty="0" smtClean="0"/>
          </a:p>
          <a:p>
            <a:pPr eaLnBrk="1" hangingPunct="1"/>
            <a:r>
              <a:rPr lang="cs-CZ" dirty="0" smtClean="0"/>
              <a:t>ústní odborná komunikace</a:t>
            </a:r>
            <a:endParaRPr lang="de-DE" dirty="0" smtClean="0"/>
          </a:p>
          <a:p>
            <a:pPr eaLnBrk="1" hangingPunct="1"/>
            <a:r>
              <a:rPr lang="cs-CZ" dirty="0" smtClean="0"/>
              <a:t>vědecké psaní</a:t>
            </a:r>
            <a:endParaRPr lang="de-DE" dirty="0" smtClean="0"/>
          </a:p>
          <a:p>
            <a:r>
              <a:rPr lang="de-DE" dirty="0" smtClean="0"/>
              <a:t> </a:t>
            </a:r>
            <a:r>
              <a:rPr lang="cs-CZ" dirty="0" smtClean="0"/>
              <a:t>projektový kurz</a:t>
            </a:r>
            <a:r>
              <a:rPr lang="de-DE" dirty="0" smtClean="0"/>
              <a:t>, </a:t>
            </a:r>
            <a:r>
              <a:rPr lang="cs-CZ" dirty="0" smtClean="0"/>
              <a:t>autonomní učení</a:t>
            </a:r>
            <a:r>
              <a:rPr lang="de-DE" dirty="0" smtClean="0"/>
              <a:t> (</a:t>
            </a:r>
            <a:r>
              <a:rPr lang="cs-CZ" dirty="0" smtClean="0"/>
              <a:t>použití zaměřené na daný obor</a:t>
            </a:r>
            <a:r>
              <a:rPr lang="de-DE" dirty="0" smtClean="0"/>
              <a:t>)</a:t>
            </a:r>
            <a:endParaRPr lang="de-DE" dirty="0" smtClean="0"/>
          </a:p>
          <a:p>
            <a:pPr eaLnBrk="1" hangingPunct="1"/>
            <a:r>
              <a:rPr lang="cs-CZ" dirty="0" smtClean="0"/>
              <a:t>certifikát </a:t>
            </a:r>
            <a:r>
              <a:rPr lang="de-DE" dirty="0" smtClean="0"/>
              <a:t>UNICERT (</a:t>
            </a:r>
            <a:r>
              <a:rPr lang="cs-CZ" dirty="0" smtClean="0"/>
              <a:t>úroveň </a:t>
            </a:r>
            <a:r>
              <a:rPr lang="de-DE" dirty="0" smtClean="0"/>
              <a:t>B2/C1</a:t>
            </a:r>
            <a:r>
              <a:rPr lang="de-DE" dirty="0" smtClean="0"/>
              <a:t>)</a:t>
            </a:r>
          </a:p>
          <a:p>
            <a:pPr eaLnBrk="1" hangingPunct="1"/>
            <a:endParaRPr lang="de-DE" dirty="0" smtClean="0"/>
          </a:p>
          <a:p>
            <a:pPr eaLnBrk="1" hangingPunct="1">
              <a:buFont typeface="Arial" charset="0"/>
              <a:buNone/>
            </a:pPr>
            <a:endParaRPr lang="de-DE" dirty="0" smtClean="0"/>
          </a:p>
          <a:p>
            <a:pPr eaLnBrk="1" hangingPunct="1">
              <a:buFont typeface="Arial" charset="0"/>
              <a:buNone/>
            </a:pPr>
            <a:endParaRPr lang="de-DE" i="1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Konference </a:t>
            </a:r>
            <a:r>
              <a:rPr lang="de-DE" dirty="0"/>
              <a:t>HRK, 11./12.</a:t>
            </a:r>
            <a:r>
              <a:rPr lang="cs-CZ" dirty="0"/>
              <a:t> </a:t>
            </a:r>
            <a:r>
              <a:rPr lang="de-DE" dirty="0"/>
              <a:t>12.</a:t>
            </a:r>
            <a:r>
              <a:rPr lang="cs-CZ" dirty="0"/>
              <a:t> </a:t>
            </a:r>
            <a:r>
              <a:rPr lang="de-DE" dirty="0"/>
              <a:t>2012          </a:t>
            </a:r>
            <a:r>
              <a:rPr lang="de-DE" dirty="0" smtClean="0"/>
              <a:t>Dr. Bärbel Kühn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cs-CZ" b="1" dirty="0" smtClean="0">
                <a:solidFill>
                  <a:schemeClr val="bg1"/>
                </a:solidFill>
              </a:rPr>
              <a:t>VÝHLED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b="1" dirty="0" smtClean="0"/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endParaRPr lang="de-DE" b="1" dirty="0" smtClean="0"/>
          </a:p>
          <a:p>
            <a:pPr eaLnBrk="1" hangingPunct="1">
              <a:buNone/>
            </a:pPr>
            <a:r>
              <a:rPr lang="de-DE" b="1" dirty="0" smtClean="0"/>
              <a:t>	</a:t>
            </a:r>
            <a:r>
              <a:rPr lang="cs-CZ" b="1" dirty="0" smtClean="0"/>
              <a:t>Usnesení </a:t>
            </a:r>
            <a:r>
              <a:rPr lang="cs-CZ" b="1" dirty="0" smtClean="0"/>
              <a:t>Společné komise čtyř vysokých škol </a:t>
            </a:r>
            <a:r>
              <a:rPr lang="de-DE" b="1" dirty="0" smtClean="0"/>
              <a:t>FZHB </a:t>
            </a:r>
            <a:r>
              <a:rPr lang="cs-CZ" b="1" dirty="0" smtClean="0"/>
              <a:t>na podzim roku </a:t>
            </a:r>
            <a:r>
              <a:rPr lang="de-DE" b="1" dirty="0" smtClean="0"/>
              <a:t>2012</a:t>
            </a:r>
            <a:r>
              <a:rPr lang="de-DE" b="1" dirty="0" smtClean="0"/>
              <a:t>: </a:t>
            </a:r>
          </a:p>
          <a:p>
            <a:pPr eaLnBrk="1" hangingPunct="1">
              <a:buNone/>
            </a:pPr>
            <a:r>
              <a:rPr lang="de-DE" dirty="0" smtClean="0"/>
              <a:t>	</a:t>
            </a:r>
          </a:p>
          <a:p>
            <a:pPr lvl="1">
              <a:buFont typeface="Arial" pitchFamily="34" charset="0"/>
              <a:buChar char="•"/>
            </a:pPr>
            <a:r>
              <a:rPr lang="cs-CZ" sz="3200" b="1" dirty="0" smtClean="0"/>
              <a:t>CÍL </a:t>
            </a:r>
            <a:r>
              <a:rPr lang="cs-CZ" sz="3200" b="1" dirty="0" smtClean="0"/>
              <a:t>pro rok </a:t>
            </a:r>
            <a:r>
              <a:rPr lang="de-DE" sz="3200" b="1" dirty="0" smtClean="0"/>
              <a:t>2013</a:t>
            </a:r>
            <a:r>
              <a:rPr lang="de-DE" sz="3200" b="1" dirty="0" smtClean="0"/>
              <a:t>: </a:t>
            </a:r>
            <a:r>
              <a:rPr lang="de-DE" sz="3200" dirty="0" smtClean="0"/>
              <a:t> </a:t>
            </a:r>
            <a:r>
              <a:rPr lang="cs-CZ" sz="3200" b="1" dirty="0" smtClean="0"/>
              <a:t>formulace společné jazykové politiky</a:t>
            </a:r>
            <a:endParaRPr lang="de-DE" sz="3200" dirty="0" smtClean="0"/>
          </a:p>
          <a:p>
            <a:pPr eaLnBrk="1" hangingPunct="1"/>
            <a:endParaRPr lang="de-DE" dirty="0" smtClean="0"/>
          </a:p>
          <a:p>
            <a:pPr eaLnBrk="1" hangingPunct="1">
              <a:buFont typeface="Arial" charset="0"/>
              <a:buNone/>
            </a:pPr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Konference </a:t>
            </a:r>
            <a:r>
              <a:rPr lang="de-DE" dirty="0"/>
              <a:t>HRK, 11./12.</a:t>
            </a:r>
            <a:r>
              <a:rPr lang="cs-CZ" dirty="0"/>
              <a:t> </a:t>
            </a:r>
            <a:r>
              <a:rPr lang="de-DE" dirty="0"/>
              <a:t>12.</a:t>
            </a:r>
            <a:r>
              <a:rPr lang="cs-CZ" dirty="0"/>
              <a:t> </a:t>
            </a:r>
            <a:r>
              <a:rPr lang="de-DE" dirty="0"/>
              <a:t>2012          </a:t>
            </a:r>
            <a:r>
              <a:rPr lang="de-DE" dirty="0" smtClean="0"/>
              <a:t>Dr. Bärbel Kühn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PŘEDPOKLADY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smtClean="0">
                <a:solidFill>
                  <a:schemeClr val="bg1"/>
                </a:solidFill>
              </a:rPr>
              <a:t>I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de-DE" b="1" dirty="0" smtClean="0"/>
          </a:p>
          <a:p>
            <a:pPr algn="ctr">
              <a:buNone/>
            </a:pPr>
            <a:r>
              <a:rPr lang="cs-CZ" b="1" dirty="0" smtClean="0"/>
              <a:t>PŘEDMĚT DOHODY </a:t>
            </a:r>
            <a:r>
              <a:rPr lang="de-DE" b="1" dirty="0" smtClean="0"/>
              <a:t>1995</a:t>
            </a:r>
            <a:endParaRPr lang="de-DE" b="1" dirty="0" smtClean="0"/>
          </a:p>
          <a:p>
            <a:pPr marL="0">
              <a:buNone/>
            </a:pPr>
            <a:endParaRPr lang="de-DE" b="1" dirty="0" smtClean="0"/>
          </a:p>
          <a:p>
            <a:pPr marL="0">
              <a:buNone/>
            </a:pPr>
            <a:r>
              <a:rPr lang="de-DE" b="1" dirty="0" smtClean="0"/>
              <a:t>„</a:t>
            </a:r>
            <a:r>
              <a:rPr lang="cs-CZ" b="1" u="sng" dirty="0" smtClean="0"/>
              <a:t>Za účelem zlepšení vzdělávání v oblasti cizích jazyk na vysokých školách spolkové země Brémy a v celém regionu</a:t>
            </a:r>
            <a:r>
              <a:rPr lang="cs-CZ" dirty="0" smtClean="0"/>
              <a:t> zakládají subjekty </a:t>
            </a:r>
            <a:r>
              <a:rPr lang="de-DE" dirty="0" smtClean="0"/>
              <a:t>Universität Bremen</a:t>
            </a:r>
            <a:r>
              <a:rPr lang="cs-CZ" dirty="0" smtClean="0"/>
              <a:t> </a:t>
            </a:r>
            <a:r>
              <a:rPr lang="cs-CZ" sz="2600" i="1" dirty="0" smtClean="0"/>
              <a:t>/Univerzita Brémy/</a:t>
            </a:r>
            <a:r>
              <a:rPr lang="de-DE" dirty="0" smtClean="0"/>
              <a:t>, Hochschule Bremen</a:t>
            </a:r>
            <a:r>
              <a:rPr lang="cs-CZ" dirty="0" smtClean="0"/>
              <a:t> </a:t>
            </a:r>
            <a:r>
              <a:rPr lang="cs-CZ" sz="2600" i="1" dirty="0"/>
              <a:t>/Vysoká škola Brémy/</a:t>
            </a:r>
            <a:r>
              <a:rPr lang="de-DE" dirty="0" smtClean="0"/>
              <a:t>, </a:t>
            </a:r>
            <a:r>
              <a:rPr lang="de-DE" dirty="0" smtClean="0"/>
              <a:t>die Hochschule für Künste </a:t>
            </a:r>
            <a:r>
              <a:rPr lang="cs-CZ" sz="2600" i="1" dirty="0"/>
              <a:t>/Vysoká umělecká škola/ </a:t>
            </a:r>
            <a:r>
              <a:rPr lang="cs-CZ" dirty="0" smtClean="0"/>
              <a:t>a </a:t>
            </a:r>
            <a:r>
              <a:rPr lang="de-DE" dirty="0" smtClean="0"/>
              <a:t>Hochschule </a:t>
            </a:r>
            <a:r>
              <a:rPr lang="de-DE" dirty="0" smtClean="0"/>
              <a:t>Bremerhaven </a:t>
            </a:r>
            <a:r>
              <a:rPr lang="cs-CZ" sz="2600" i="1" dirty="0"/>
              <a:t>/Vysoká škola </a:t>
            </a:r>
            <a:r>
              <a:rPr lang="de-DE" sz="2600" i="1" dirty="0"/>
              <a:t>Bremerhaven</a:t>
            </a:r>
            <a:r>
              <a:rPr lang="cs-CZ" sz="2600" i="1" dirty="0"/>
              <a:t>/</a:t>
            </a:r>
            <a:r>
              <a:rPr lang="de-DE" sz="2600" i="1" dirty="0"/>
              <a:t> </a:t>
            </a:r>
            <a:r>
              <a:rPr lang="cs-CZ" b="1" dirty="0" smtClean="0"/>
              <a:t>Centrum cizích jazyků vysokých škol ve spolkové zemi Brémy </a:t>
            </a:r>
            <a:r>
              <a:rPr lang="de-DE" b="1" dirty="0" smtClean="0"/>
              <a:t>(</a:t>
            </a:r>
            <a:r>
              <a:rPr lang="de-DE" b="1" dirty="0" smtClean="0"/>
              <a:t>FZHB) </a:t>
            </a:r>
            <a:r>
              <a:rPr lang="cs-CZ" dirty="0" smtClean="0"/>
              <a:t>jako společnou provozní jednotku brémských vysokých škol</a:t>
            </a:r>
            <a:r>
              <a:rPr lang="de-DE" dirty="0" smtClean="0"/>
              <a:t>.…</a:t>
            </a:r>
            <a:endParaRPr lang="de-DE" dirty="0" smtClean="0"/>
          </a:p>
          <a:p>
            <a:pPr marL="0">
              <a:buNone/>
            </a:pPr>
            <a:endParaRPr lang="de-DE" b="1" u="sng" dirty="0" smtClean="0"/>
          </a:p>
          <a:p>
            <a:pPr marL="0">
              <a:buNone/>
            </a:pPr>
            <a:r>
              <a:rPr lang="cs-CZ" b="1" u="sng" dirty="0" smtClean="0"/>
              <a:t>Své úkoly bude toto centrum plnit ve spolupráci s kulturními institucemi sídlícími v Brémách</a:t>
            </a:r>
            <a:r>
              <a:rPr lang="de-DE" b="1" u="sng" dirty="0" smtClean="0"/>
              <a:t>“</a:t>
            </a:r>
            <a:endParaRPr lang="de-DE" b="1" u="sng" dirty="0" smtClean="0"/>
          </a:p>
          <a:p>
            <a:pPr marL="0">
              <a:buNone/>
            </a:pPr>
            <a:endParaRPr lang="de-DE" sz="2400" i="1" dirty="0" smtClean="0"/>
          </a:p>
          <a:p>
            <a:pPr marL="0">
              <a:buNone/>
            </a:pPr>
            <a:r>
              <a:rPr lang="de-DE" sz="2400" i="1" dirty="0" smtClean="0"/>
              <a:t>	§ 1, </a:t>
            </a:r>
            <a:r>
              <a:rPr lang="cs-CZ" sz="2400" i="1" dirty="0" smtClean="0"/>
              <a:t>Dohoda o organizaci Centra pro cizí jazyky vysokých škol ve spolkové zemi </a:t>
            </a:r>
            <a:r>
              <a:rPr lang="de-DE" sz="2400" i="1" dirty="0" smtClean="0"/>
              <a:t>	</a:t>
            </a:r>
            <a:r>
              <a:rPr lang="cs-CZ" sz="2400" i="1" dirty="0" smtClean="0"/>
              <a:t>	Brémy ze dne </a:t>
            </a:r>
            <a:r>
              <a:rPr lang="de-DE" sz="2400" i="1" dirty="0" smtClean="0"/>
              <a:t>25.</a:t>
            </a:r>
            <a:r>
              <a:rPr lang="cs-CZ" sz="2400" i="1" dirty="0" smtClean="0"/>
              <a:t> </a:t>
            </a:r>
            <a:r>
              <a:rPr lang="de-DE" sz="2400" i="1" dirty="0" smtClean="0"/>
              <a:t>4.</a:t>
            </a:r>
            <a:r>
              <a:rPr lang="cs-CZ" sz="2400" i="1" dirty="0" smtClean="0"/>
              <a:t> </a:t>
            </a:r>
            <a:r>
              <a:rPr lang="de-DE" sz="2400" i="1" dirty="0" smtClean="0"/>
              <a:t>1995</a:t>
            </a:r>
            <a:endParaRPr lang="de-DE" sz="2400" i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Konference </a:t>
            </a:r>
            <a:r>
              <a:rPr lang="de-DE" dirty="0"/>
              <a:t>HRK, 11./12.</a:t>
            </a:r>
            <a:r>
              <a:rPr lang="cs-CZ" dirty="0"/>
              <a:t> </a:t>
            </a:r>
            <a:r>
              <a:rPr lang="de-DE" dirty="0"/>
              <a:t>12.</a:t>
            </a:r>
            <a:r>
              <a:rPr lang="cs-CZ" dirty="0"/>
              <a:t> </a:t>
            </a:r>
            <a:r>
              <a:rPr lang="de-DE" dirty="0"/>
              <a:t>2012          </a:t>
            </a:r>
            <a:r>
              <a:rPr lang="de-DE" dirty="0" smtClean="0"/>
              <a:t>Dr</a:t>
            </a:r>
            <a:r>
              <a:rPr lang="de-DE" dirty="0" smtClean="0"/>
              <a:t>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PŘEDPOKLADY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smtClean="0">
                <a:solidFill>
                  <a:schemeClr val="bg1"/>
                </a:solidFill>
              </a:rPr>
              <a:t>II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de-DE" b="1" dirty="0" smtClean="0"/>
          </a:p>
          <a:p>
            <a:pPr algn="ctr">
              <a:buNone/>
            </a:pPr>
            <a:r>
              <a:rPr lang="cs-CZ" b="1" dirty="0" smtClean="0"/>
              <a:t>DALŠÍ VÝVOJ DOHODY</a:t>
            </a:r>
            <a:endParaRPr lang="de-DE" b="1" dirty="0" smtClean="0"/>
          </a:p>
          <a:p>
            <a:pPr algn="ctr">
              <a:buNone/>
            </a:pPr>
            <a:r>
              <a:rPr lang="de-DE" b="1" dirty="0" smtClean="0"/>
              <a:t>  2002-2008</a:t>
            </a:r>
          </a:p>
          <a:p>
            <a:pPr marL="0">
              <a:buNone/>
            </a:pPr>
            <a:endParaRPr lang="de-DE" b="1" dirty="0" smtClean="0"/>
          </a:p>
          <a:p>
            <a:pPr marL="0">
              <a:buNone/>
            </a:pPr>
            <a:r>
              <a:rPr lang="de-DE" u="sng" dirty="0" smtClean="0"/>
              <a:t>„</a:t>
            </a:r>
            <a:r>
              <a:rPr lang="cs-CZ" b="1" u="sng" dirty="0" smtClean="0"/>
              <a:t>V rámci své strategi</a:t>
            </a:r>
            <a:r>
              <a:rPr lang="cs-CZ" b="1" u="sng" dirty="0" smtClean="0"/>
              <a:t>e pro internacionalizaci</a:t>
            </a:r>
            <a:r>
              <a:rPr lang="cs-CZ" b="1" dirty="0" smtClean="0"/>
              <a:t> </a:t>
            </a:r>
            <a:r>
              <a:rPr lang="cs-CZ" dirty="0" smtClean="0"/>
              <a:t>provozují subjekty Univerzita Brémy</a:t>
            </a:r>
            <a:r>
              <a:rPr lang="de-DE" dirty="0" smtClean="0"/>
              <a:t>, </a:t>
            </a:r>
            <a:r>
              <a:rPr lang="cs-CZ" dirty="0" smtClean="0"/>
              <a:t>Vysoká škola Brémy</a:t>
            </a:r>
            <a:r>
              <a:rPr lang="de-DE" dirty="0" smtClean="0"/>
              <a:t>, </a:t>
            </a:r>
            <a:r>
              <a:rPr lang="cs-CZ" dirty="0" smtClean="0"/>
              <a:t>Vysoká umělecká škola a Vysoká škola </a:t>
            </a:r>
            <a:r>
              <a:rPr lang="de-DE" dirty="0" smtClean="0"/>
              <a:t>Bremerhaven </a:t>
            </a:r>
            <a:r>
              <a:rPr lang="cs-CZ" dirty="0" smtClean="0"/>
              <a:t>Centrum cizích </a:t>
            </a:r>
            <a:r>
              <a:rPr lang="cs-CZ" dirty="0"/>
              <a:t>j</a:t>
            </a:r>
            <a:r>
              <a:rPr lang="cs-CZ" dirty="0" smtClean="0"/>
              <a:t>azyků vysokých škol spolkové země Brémy </a:t>
            </a:r>
            <a:r>
              <a:rPr lang="de-DE" dirty="0" smtClean="0"/>
              <a:t>(FZHB</a:t>
            </a:r>
            <a:r>
              <a:rPr lang="de-DE" dirty="0" smtClean="0"/>
              <a:t>)…..“</a:t>
            </a:r>
          </a:p>
          <a:p>
            <a:pPr marL="0">
              <a:buNone/>
            </a:pPr>
            <a:endParaRPr lang="de-DE" sz="2400" i="1" dirty="0" smtClean="0"/>
          </a:p>
          <a:p>
            <a:pPr marL="0">
              <a:buNone/>
            </a:pPr>
            <a:r>
              <a:rPr lang="de-DE" sz="2400" i="1" dirty="0" smtClean="0"/>
              <a:t>	§ 1, </a:t>
            </a:r>
            <a:r>
              <a:rPr lang="cs-CZ" sz="2400" i="1" dirty="0" smtClean="0"/>
              <a:t>Dohoda o organizaci Centra cizích jazyků vysokých škol ve 	spolkové zemi Brémy ze dne </a:t>
            </a:r>
            <a:r>
              <a:rPr lang="de-DE" sz="2400" i="1" dirty="0" smtClean="0"/>
              <a:t>28.</a:t>
            </a:r>
            <a:r>
              <a:rPr lang="cs-CZ" sz="2400" i="1" dirty="0" smtClean="0"/>
              <a:t> </a:t>
            </a:r>
            <a:r>
              <a:rPr lang="de-DE" sz="2400" i="1" dirty="0" smtClean="0"/>
              <a:t>3.</a:t>
            </a:r>
            <a:r>
              <a:rPr lang="cs-CZ" sz="2400" i="1" dirty="0" smtClean="0"/>
              <a:t> </a:t>
            </a:r>
            <a:r>
              <a:rPr lang="de-DE" sz="2400" i="1" dirty="0" smtClean="0"/>
              <a:t>2002</a:t>
            </a:r>
            <a:endParaRPr lang="de-DE" sz="2400" i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Konference </a:t>
            </a:r>
            <a:r>
              <a:rPr lang="de-DE" dirty="0"/>
              <a:t>HRK, 11./12.</a:t>
            </a:r>
            <a:r>
              <a:rPr lang="cs-CZ" dirty="0"/>
              <a:t> </a:t>
            </a:r>
            <a:r>
              <a:rPr lang="de-DE" dirty="0"/>
              <a:t>12.</a:t>
            </a:r>
            <a:r>
              <a:rPr lang="cs-CZ" dirty="0"/>
              <a:t> </a:t>
            </a:r>
            <a:r>
              <a:rPr lang="de-DE" dirty="0"/>
              <a:t>2012          </a:t>
            </a:r>
            <a:r>
              <a:rPr lang="de-DE" dirty="0" smtClean="0"/>
              <a:t>Dr.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 </a:t>
            </a:r>
            <a:r>
              <a:rPr lang="de-DE" sz="3200" dirty="0" smtClean="0">
                <a:solidFill>
                  <a:schemeClr val="bg1"/>
                </a:solidFill>
              </a:rPr>
              <a:t>IMPLIKATE</a:t>
            </a:r>
            <a:endParaRPr lang="de-DE" sz="3200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971550" y="1556792"/>
            <a:ext cx="7848600" cy="4608512"/>
          </a:xfrm>
        </p:spPr>
        <p:txBody>
          <a:bodyPr>
            <a:normAutofit fontScale="85000" lnSpcReduction="20000"/>
          </a:bodyPr>
          <a:lstStyle/>
          <a:p>
            <a:pPr marL="457200" indent="-457200" algn="ctr">
              <a:buNone/>
            </a:pPr>
            <a:r>
              <a:rPr lang="cs-CZ" sz="2800" b="1" dirty="0" smtClean="0"/>
              <a:t>DOHODA </a:t>
            </a:r>
            <a:r>
              <a:rPr lang="de-DE" sz="2800" b="1" dirty="0" smtClean="0"/>
              <a:t>2008</a:t>
            </a:r>
            <a:r>
              <a:rPr lang="de-DE" sz="2800" b="1" dirty="0" smtClean="0"/>
              <a:t>, </a:t>
            </a:r>
            <a:r>
              <a:rPr lang="de-DE" sz="2800" b="1" dirty="0" smtClean="0"/>
              <a:t>§ 1 </a:t>
            </a:r>
            <a:r>
              <a:rPr lang="cs-CZ" sz="2800" b="1" dirty="0" smtClean="0"/>
              <a:t>a</a:t>
            </a:r>
            <a:r>
              <a:rPr lang="de-DE" sz="2800" b="1" dirty="0" smtClean="0"/>
              <a:t> </a:t>
            </a:r>
            <a:r>
              <a:rPr lang="de-DE" sz="2800" b="1" dirty="0" smtClean="0"/>
              <a:t>2  </a:t>
            </a:r>
          </a:p>
          <a:p>
            <a:pPr marL="457200" indent="-457200" algn="ctr">
              <a:buNone/>
            </a:pPr>
            <a:endParaRPr lang="de-DE" sz="2400" b="1" dirty="0" smtClean="0"/>
          </a:p>
          <a:p>
            <a:pPr marL="457200" indent="-457200">
              <a:buNone/>
            </a:pPr>
            <a:r>
              <a:rPr lang="cs-CZ" sz="2400" b="1" dirty="0" smtClean="0"/>
              <a:t>VĚDECKÉ ZAČLENĚNÍ do</a:t>
            </a:r>
            <a:endParaRPr lang="de-DE" sz="2400" b="1" dirty="0" smtClean="0"/>
          </a:p>
          <a:p>
            <a:pPr marL="457200" indent="-457200">
              <a:buFont typeface="Symbol" pitchFamily="18" charset="2"/>
              <a:buChar char="-"/>
            </a:pPr>
            <a:r>
              <a:rPr lang="cs-CZ" sz="2400" dirty="0" smtClean="0"/>
              <a:t>výzkumu jazykového vzdělávání</a:t>
            </a:r>
            <a:endParaRPr lang="de-DE" sz="2400" dirty="0" smtClean="0"/>
          </a:p>
          <a:p>
            <a:pPr marL="457200" indent="-457200">
              <a:buFont typeface="Symbol" pitchFamily="18" charset="2"/>
              <a:buChar char="-"/>
            </a:pPr>
            <a:r>
              <a:rPr lang="cs-CZ" sz="2400" dirty="0" smtClean="0"/>
              <a:t>Společného evropského referenčního rámce</a:t>
            </a:r>
            <a:endParaRPr lang="de-DE" sz="2400" dirty="0" smtClean="0"/>
          </a:p>
          <a:p>
            <a:pPr marL="457200" indent="-457200">
              <a:buNone/>
            </a:pPr>
            <a:endParaRPr lang="de-DE" sz="2400" b="1" dirty="0" smtClean="0"/>
          </a:p>
          <a:p>
            <a:pPr marL="457200" indent="-457200">
              <a:buNone/>
            </a:pPr>
            <a:r>
              <a:rPr lang="cs-CZ" sz="2400" b="1" dirty="0" smtClean="0"/>
              <a:t>Další rozvoj nabídek prostřednictvím</a:t>
            </a:r>
            <a:endParaRPr lang="de-DE" sz="2400" b="1" dirty="0" smtClean="0"/>
          </a:p>
          <a:p>
            <a:pPr marL="457200" indent="-457200">
              <a:buFont typeface="Symbol" pitchFamily="18" charset="2"/>
              <a:buChar char="-"/>
            </a:pPr>
            <a:r>
              <a:rPr lang="cs-CZ" sz="2400" dirty="0" smtClean="0"/>
              <a:t>sdíleného centra pro sebevzdělávání</a:t>
            </a:r>
            <a:endParaRPr lang="de-DE" sz="2400" dirty="0" smtClean="0"/>
          </a:p>
          <a:p>
            <a:pPr marL="457200" indent="-457200">
              <a:buNone/>
            </a:pPr>
            <a:endParaRPr lang="de-DE" sz="2400" b="1" dirty="0" smtClean="0"/>
          </a:p>
          <a:p>
            <a:pPr marL="457200" indent="-457200">
              <a:buNone/>
            </a:pPr>
            <a:r>
              <a:rPr lang="cs-CZ" sz="2400" b="1" dirty="0" smtClean="0"/>
              <a:t>Další rozvoj prostřednictvím spolupráce s</a:t>
            </a:r>
            <a:endParaRPr lang="de-DE" sz="2400" b="1" dirty="0" smtClean="0"/>
          </a:p>
          <a:p>
            <a:pPr marL="457200" indent="-457200">
              <a:buFont typeface="Symbol" pitchFamily="18" charset="2"/>
              <a:buChar char="-"/>
            </a:pPr>
            <a:r>
              <a:rPr lang="de-DE" sz="2400" dirty="0" smtClean="0"/>
              <a:t>3</a:t>
            </a:r>
            <a:r>
              <a:rPr lang="cs-CZ" sz="2400" dirty="0" smtClean="0"/>
              <a:t> evropskými kulturními institucemi</a:t>
            </a:r>
            <a:endParaRPr lang="de-DE" sz="2400" dirty="0" smtClean="0"/>
          </a:p>
          <a:p>
            <a:pPr marL="457200" indent="-457200">
              <a:buFont typeface="Symbol" pitchFamily="18" charset="2"/>
              <a:buChar char="-"/>
            </a:pPr>
            <a:r>
              <a:rPr lang="cs-CZ" sz="2400" dirty="0" smtClean="0"/>
              <a:t>s</a:t>
            </a:r>
            <a:r>
              <a:rPr lang="cs-CZ" sz="2400" dirty="0" smtClean="0"/>
              <a:t>polupracujícími partery jednotlivých vysokých škol</a:t>
            </a:r>
            <a:endParaRPr lang="de-DE" sz="2400" dirty="0" smtClean="0"/>
          </a:p>
          <a:p>
            <a:pPr marL="457200" indent="-457200">
              <a:buFont typeface="Symbol" pitchFamily="18" charset="2"/>
              <a:buChar char="-"/>
            </a:pPr>
            <a:r>
              <a:rPr lang="cs-CZ" sz="2400" dirty="0" smtClean="0"/>
              <a:t>institucemi pro vzdělávání a odbornou přípravu spolkové země</a:t>
            </a:r>
            <a:endParaRPr lang="de-DE" sz="2400" dirty="0" smtClean="0"/>
          </a:p>
          <a:p>
            <a:pPr marL="457200" indent="-457200">
              <a:buFont typeface="Symbol" pitchFamily="18" charset="2"/>
              <a:buChar char="-"/>
            </a:pPr>
            <a:r>
              <a:rPr lang="cs-CZ" sz="2400" dirty="0" smtClean="0"/>
              <a:t>jazykovými centry a jejich německými a evropskými organizacemi</a:t>
            </a:r>
            <a:endParaRPr lang="de-DE" sz="2400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Konference </a:t>
            </a:r>
            <a:r>
              <a:rPr lang="de-DE" dirty="0"/>
              <a:t>HRK, 11./12.</a:t>
            </a:r>
            <a:r>
              <a:rPr lang="cs-CZ" dirty="0"/>
              <a:t> </a:t>
            </a:r>
            <a:r>
              <a:rPr lang="de-DE" dirty="0"/>
              <a:t>12.</a:t>
            </a:r>
            <a:r>
              <a:rPr lang="cs-CZ" dirty="0"/>
              <a:t> </a:t>
            </a:r>
            <a:r>
              <a:rPr lang="de-DE" dirty="0"/>
              <a:t>2012          </a:t>
            </a:r>
            <a:r>
              <a:rPr lang="de-DE" dirty="0" smtClean="0"/>
              <a:t>Dr.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cs-CZ" sz="2400" b="1" dirty="0" smtClean="0">
                <a:solidFill>
                  <a:schemeClr val="bg1"/>
                </a:solidFill>
              </a:rPr>
              <a:t>ÚLOHA </a:t>
            </a:r>
            <a:r>
              <a:rPr lang="de-DE" sz="2400" b="1" dirty="0" smtClean="0">
                <a:solidFill>
                  <a:schemeClr val="bg1"/>
                </a:solidFill>
              </a:rPr>
              <a:t>FZHB </a:t>
            </a:r>
            <a:r>
              <a:rPr lang="cs-CZ" sz="2400" b="1" dirty="0" smtClean="0">
                <a:solidFill>
                  <a:schemeClr val="bg1"/>
                </a:solidFill>
              </a:rPr>
              <a:t>VE STRATEGIÍCH PRO INTERNACIONALIZACI VYSOKÝCH ŠKOL</a:t>
            </a:r>
            <a:r>
              <a:rPr lang="de-DE" sz="2400" b="1" dirty="0" smtClean="0">
                <a:solidFill>
                  <a:schemeClr val="bg1"/>
                </a:solidFill>
              </a:rPr>
              <a:t/>
            </a:r>
            <a:br>
              <a:rPr lang="de-DE" sz="2400" b="1" dirty="0" smtClean="0">
                <a:solidFill>
                  <a:schemeClr val="bg1"/>
                </a:solidFill>
              </a:rPr>
            </a:b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None/>
            </a:pPr>
            <a:r>
              <a:rPr lang="cs-CZ" sz="2400" b="1" dirty="0" smtClean="0"/>
              <a:t>Univerzita Brémy</a:t>
            </a:r>
            <a:endParaRPr lang="de-DE" sz="2400" b="1" dirty="0" smtClean="0"/>
          </a:p>
          <a:p>
            <a:pPr marL="457200" indent="-457200">
              <a:buNone/>
            </a:pPr>
            <a:r>
              <a:rPr lang="cs-CZ" sz="2400" i="1" dirty="0" smtClean="0"/>
              <a:t>Mezinárodní vysoká škola </a:t>
            </a:r>
            <a:r>
              <a:rPr lang="de-DE" sz="2400" i="1" dirty="0" smtClean="0"/>
              <a:t>2012 </a:t>
            </a:r>
            <a:r>
              <a:rPr lang="de-DE" sz="2400" i="1" dirty="0" smtClean="0"/>
              <a:t>/ </a:t>
            </a:r>
            <a:r>
              <a:rPr lang="cs-CZ" sz="2400" i="1" dirty="0" smtClean="0"/>
              <a:t>vize </a:t>
            </a:r>
            <a:r>
              <a:rPr lang="de-DE" sz="2400" i="1" dirty="0" smtClean="0"/>
              <a:t>„</a:t>
            </a:r>
            <a:r>
              <a:rPr lang="cs-CZ" sz="2400" i="1" dirty="0" smtClean="0"/>
              <a:t>Kampus rozmanitosti </a:t>
            </a:r>
            <a:r>
              <a:rPr lang="de-DE" sz="2400" i="1" dirty="0" smtClean="0"/>
              <a:t>“</a:t>
            </a:r>
            <a:endParaRPr lang="de-DE" sz="2400" i="1" dirty="0" smtClean="0"/>
          </a:p>
          <a:p>
            <a:pPr marL="457200" indent="-457200">
              <a:buNone/>
            </a:pPr>
            <a:endParaRPr lang="de-DE" sz="2400" b="1" dirty="0" smtClean="0"/>
          </a:p>
          <a:p>
            <a:pPr marL="457200" indent="-457200"/>
            <a:r>
              <a:rPr lang="cs-CZ" sz="2400" dirty="0" smtClean="0"/>
              <a:t>nabídky přesahující rámec odborných a vysokých škol ve </a:t>
            </a:r>
            <a:r>
              <a:rPr lang="de-DE" sz="2400" dirty="0" smtClean="0"/>
              <a:t>20 </a:t>
            </a:r>
            <a:r>
              <a:rPr lang="cs-CZ" sz="2400" dirty="0" smtClean="0"/>
              <a:t>jazycích</a:t>
            </a: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cs-CZ" sz="2400" dirty="0"/>
              <a:t>m</a:t>
            </a:r>
            <a:r>
              <a:rPr lang="cs-CZ" sz="2400" dirty="0" smtClean="0"/>
              <a:t>otivační program </a:t>
            </a:r>
            <a:r>
              <a:rPr lang="de-DE" sz="2400" dirty="0" smtClean="0"/>
              <a:t>(</a:t>
            </a:r>
            <a:r>
              <a:rPr lang="cs-CZ" sz="2400" dirty="0" smtClean="0"/>
              <a:t>odpuštění poplatků za </a:t>
            </a:r>
            <a:r>
              <a:rPr lang="de-DE" sz="2400" dirty="0" smtClean="0"/>
              <a:t>„</a:t>
            </a:r>
            <a:r>
              <a:rPr lang="cs-CZ" sz="2400" dirty="0" smtClean="0"/>
              <a:t>tři </a:t>
            </a:r>
            <a:r>
              <a:rPr lang="de-DE" sz="2400" dirty="0" smtClean="0"/>
              <a:t>A</a:t>
            </a:r>
            <a:r>
              <a:rPr lang="de-DE" sz="2400" dirty="0" smtClean="0"/>
              <a:t>“: </a:t>
            </a:r>
            <a:r>
              <a:rPr lang="de-DE" sz="2400" dirty="0" smtClean="0"/>
              <a:t>Ausland</a:t>
            </a:r>
            <a:r>
              <a:rPr lang="cs-CZ" sz="2400" dirty="0" smtClean="0"/>
              <a:t> </a:t>
            </a:r>
            <a:r>
              <a:rPr lang="cs-CZ" sz="1900" i="1" dirty="0" smtClean="0"/>
              <a:t>/zahraničí/</a:t>
            </a:r>
            <a:r>
              <a:rPr lang="de-DE" sz="2400" dirty="0" smtClean="0"/>
              <a:t>, Autonomie</a:t>
            </a:r>
            <a:r>
              <a:rPr lang="cs-CZ" sz="2400" dirty="0" smtClean="0"/>
              <a:t> </a:t>
            </a:r>
            <a:r>
              <a:rPr lang="cs-CZ" sz="1900" i="1" dirty="0" smtClean="0"/>
              <a:t>/autonomie/</a:t>
            </a:r>
            <a:r>
              <a:rPr lang="de-DE" sz="2400" dirty="0" smtClean="0"/>
              <a:t>, Ausdauer</a:t>
            </a:r>
            <a:r>
              <a:rPr lang="cs-CZ" sz="2400" dirty="0" smtClean="0"/>
              <a:t> </a:t>
            </a:r>
            <a:r>
              <a:rPr lang="cs-CZ" sz="1900" i="1" dirty="0" smtClean="0"/>
              <a:t>/výdrž/</a:t>
            </a:r>
            <a:r>
              <a:rPr lang="de-DE" sz="2400" dirty="0" smtClean="0"/>
              <a:t>)</a:t>
            </a: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cs-CZ" sz="2400" dirty="0" smtClean="0"/>
              <a:t>autonomní učení</a:t>
            </a:r>
            <a:r>
              <a:rPr lang="de-DE" sz="2400" dirty="0" smtClean="0"/>
              <a:t>, </a:t>
            </a:r>
            <a:r>
              <a:rPr lang="cs-CZ" sz="2400" dirty="0" smtClean="0"/>
              <a:t>Evropské jazykové portfolio jako </a:t>
            </a:r>
            <a:r>
              <a:rPr lang="de-DE" sz="2400" dirty="0" smtClean="0"/>
              <a:t>e-</a:t>
            </a:r>
            <a:r>
              <a:rPr lang="cs-CZ" sz="2400" dirty="0" smtClean="0"/>
              <a:t>p</a:t>
            </a:r>
            <a:r>
              <a:rPr lang="de-DE" sz="2400" dirty="0" err="1" smtClean="0"/>
              <a:t>ortfolio</a:t>
            </a: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cs-CZ" sz="2400" dirty="0" smtClean="0"/>
              <a:t>angličtina pro výzkum, odborné vzdělávání a správu</a:t>
            </a: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cs-CZ" sz="2400" dirty="0"/>
              <a:t>k</a:t>
            </a:r>
            <a:r>
              <a:rPr lang="cs-CZ" sz="2400" dirty="0" smtClean="0"/>
              <a:t>urikulum </a:t>
            </a:r>
            <a:r>
              <a:rPr lang="de-DE" sz="2400" dirty="0" smtClean="0"/>
              <a:t>(</a:t>
            </a:r>
            <a:r>
              <a:rPr lang="cs-CZ" sz="2400" dirty="0" smtClean="0"/>
              <a:t>pro některé obory</a:t>
            </a:r>
            <a:r>
              <a:rPr lang="de-DE" sz="2400" dirty="0" smtClean="0"/>
              <a:t>), </a:t>
            </a:r>
            <a:r>
              <a:rPr lang="cs-CZ" sz="2400" dirty="0" err="1" smtClean="0"/>
              <a:t>např</a:t>
            </a:r>
            <a:r>
              <a:rPr lang="de-DE" sz="2400" dirty="0" smtClean="0"/>
              <a:t>. </a:t>
            </a:r>
            <a:r>
              <a:rPr lang="cs-CZ" sz="2400" dirty="0" smtClean="0"/>
              <a:t>Integrovaná evropská studia se </a:t>
            </a:r>
            <a:r>
              <a:rPr lang="cs-CZ" sz="2400" dirty="0" err="1" smtClean="0"/>
              <a:t>západo</a:t>
            </a:r>
            <a:r>
              <a:rPr lang="cs-CZ" sz="2400" dirty="0" smtClean="0"/>
              <a:t>- a východoevropskými </a:t>
            </a:r>
            <a:r>
              <a:rPr lang="cs-CZ" sz="2400" dirty="0" smtClean="0"/>
              <a:t>jazyky</a:t>
            </a: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857250" lvl="1" indent="-457200"/>
            <a:endParaRPr lang="de-DE" sz="2000" dirty="0" smtClean="0"/>
          </a:p>
          <a:p>
            <a:pPr marL="457200" indent="-457200">
              <a:buNone/>
            </a:pPr>
            <a:endParaRPr lang="de-DE" sz="2400" dirty="0" smtClean="0"/>
          </a:p>
          <a:p>
            <a:pPr marL="457200" indent="-457200">
              <a:buNone/>
            </a:pP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>
              <a:buNone/>
            </a:pPr>
            <a:endParaRPr lang="de-DE" sz="2400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Konference </a:t>
            </a:r>
            <a:r>
              <a:rPr lang="de-DE" dirty="0"/>
              <a:t>HRK, 11./12.</a:t>
            </a:r>
            <a:r>
              <a:rPr lang="cs-CZ" dirty="0"/>
              <a:t> </a:t>
            </a:r>
            <a:r>
              <a:rPr lang="de-DE" dirty="0"/>
              <a:t>12.</a:t>
            </a:r>
            <a:r>
              <a:rPr lang="cs-CZ" dirty="0"/>
              <a:t> </a:t>
            </a:r>
            <a:r>
              <a:rPr lang="de-DE" dirty="0"/>
              <a:t>2012          </a:t>
            </a:r>
            <a:r>
              <a:rPr lang="de-DE" dirty="0" smtClean="0"/>
              <a:t>Dr.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 </a:t>
            </a:r>
            <a:r>
              <a:rPr lang="cs-CZ" sz="2400" b="1" dirty="0">
                <a:solidFill>
                  <a:schemeClr val="bg1"/>
                </a:solidFill>
              </a:rPr>
              <a:t>ÚLOHA </a:t>
            </a:r>
            <a:r>
              <a:rPr lang="de-DE" sz="2400" b="1" dirty="0">
                <a:solidFill>
                  <a:schemeClr val="bg1"/>
                </a:solidFill>
              </a:rPr>
              <a:t>FZHB </a:t>
            </a:r>
            <a:r>
              <a:rPr lang="cs-CZ" sz="2400" b="1" dirty="0">
                <a:solidFill>
                  <a:schemeClr val="bg1"/>
                </a:solidFill>
              </a:rPr>
              <a:t>VE STRATEGIÍCH PRO INTERNACIONALIZACI VYSOKÝCH ŠKOL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cs-CZ" sz="2400" b="1" dirty="0" smtClean="0"/>
              <a:t>Vysoká škola Brémy</a:t>
            </a:r>
            <a:endParaRPr lang="de-DE" sz="2400" b="1" dirty="0" smtClean="0"/>
          </a:p>
          <a:p>
            <a:pPr marL="457200" indent="-457200">
              <a:buNone/>
            </a:pPr>
            <a:r>
              <a:rPr lang="cs-CZ" sz="2400" i="1" dirty="0" smtClean="0"/>
              <a:t>Zahraniční pobyty pro více než </a:t>
            </a:r>
            <a:r>
              <a:rPr lang="de-DE" sz="2400" i="1" dirty="0" smtClean="0"/>
              <a:t>50</a:t>
            </a:r>
            <a:r>
              <a:rPr lang="de-DE" sz="2400" i="1" dirty="0" smtClean="0"/>
              <a:t>% </a:t>
            </a:r>
            <a:r>
              <a:rPr lang="cs-CZ" sz="2400" i="1" dirty="0" smtClean="0"/>
              <a:t>studujících</a:t>
            </a:r>
            <a:r>
              <a:rPr lang="de-DE" sz="2400" i="1" dirty="0" smtClean="0"/>
              <a:t>, </a:t>
            </a:r>
            <a:r>
              <a:rPr lang="cs-CZ" sz="2400" i="1" dirty="0" smtClean="0"/>
              <a:t>více než </a:t>
            </a:r>
            <a:r>
              <a:rPr lang="de-DE" sz="2400" i="1" dirty="0" smtClean="0"/>
              <a:t>50</a:t>
            </a:r>
            <a:r>
              <a:rPr lang="de-DE" sz="2400" i="1" dirty="0" smtClean="0"/>
              <a:t>% </a:t>
            </a:r>
            <a:r>
              <a:rPr lang="cs-CZ" sz="2400" i="1" dirty="0" smtClean="0"/>
              <a:t>mezinárodních studijních programů</a:t>
            </a:r>
            <a:endParaRPr lang="de-DE" sz="2400" i="1" dirty="0" smtClean="0"/>
          </a:p>
          <a:p>
            <a:pPr marL="457200" indent="-457200">
              <a:buNone/>
            </a:pPr>
            <a:endParaRPr lang="de-DE" sz="2400" b="1" dirty="0" smtClean="0"/>
          </a:p>
          <a:p>
            <a:pPr marL="457200" indent="-457200"/>
            <a:r>
              <a:rPr lang="cs-CZ" sz="2400" dirty="0" smtClean="0"/>
              <a:t>angličtina </a:t>
            </a:r>
            <a:r>
              <a:rPr lang="de-DE" sz="2400" dirty="0" smtClean="0"/>
              <a:t>(</a:t>
            </a:r>
            <a:r>
              <a:rPr lang="cs-CZ" sz="2400" dirty="0" smtClean="0"/>
              <a:t>kurikulum</a:t>
            </a:r>
            <a:r>
              <a:rPr lang="de-DE" sz="2400" dirty="0" smtClean="0"/>
              <a:t>) „</a:t>
            </a:r>
            <a:r>
              <a:rPr lang="cs-CZ" sz="2400" dirty="0" smtClean="0"/>
              <a:t>jako platforma mezinárodního porozumění</a:t>
            </a:r>
            <a:r>
              <a:rPr lang="de-DE" sz="2400" dirty="0" smtClean="0"/>
              <a:t>“  </a:t>
            </a:r>
            <a:r>
              <a:rPr lang="cs-CZ" sz="2400" dirty="0" smtClean="0"/>
              <a:t>pro </a:t>
            </a:r>
            <a:r>
              <a:rPr lang="de-DE" sz="2400" dirty="0" smtClean="0"/>
              <a:t>95</a:t>
            </a:r>
            <a:r>
              <a:rPr lang="de-DE" sz="2400" dirty="0" smtClean="0"/>
              <a:t>% </a:t>
            </a:r>
            <a:r>
              <a:rPr lang="cs-CZ" sz="2400" dirty="0" smtClean="0"/>
              <a:t>oborů</a:t>
            </a: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cs-CZ" sz="2400" dirty="0" smtClean="0"/>
              <a:t>němčina jako akademický jazyk a druhý jazyk</a:t>
            </a: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cs-CZ" sz="2400" dirty="0" smtClean="0"/>
              <a:t>od roku </a:t>
            </a:r>
            <a:r>
              <a:rPr lang="de-DE" sz="2400" dirty="0" smtClean="0"/>
              <a:t>2009 „</a:t>
            </a:r>
            <a:r>
              <a:rPr lang="cs-CZ" sz="2400" dirty="0" smtClean="0"/>
              <a:t>kolečko kvality</a:t>
            </a:r>
            <a:r>
              <a:rPr lang="de-DE" sz="2400" dirty="0" smtClean="0"/>
              <a:t>“ </a:t>
            </a:r>
            <a:r>
              <a:rPr lang="cs-CZ" sz="2400" dirty="0" smtClean="0"/>
              <a:t>pro schvalování jazykových a mezikulturních nabídek</a:t>
            </a: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>
              <a:buNone/>
            </a:pPr>
            <a:endParaRPr lang="de-DE" sz="2400" i="1" dirty="0" smtClean="0"/>
          </a:p>
          <a:p>
            <a:pPr marL="457200" indent="-457200"/>
            <a:endParaRPr lang="de-DE" sz="2400" dirty="0" smtClean="0"/>
          </a:p>
          <a:p>
            <a:pPr marL="457200" indent="-457200">
              <a:buNone/>
            </a:pP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>
              <a:buNone/>
            </a:pPr>
            <a:endParaRPr lang="de-DE" sz="2400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Konference </a:t>
            </a:r>
            <a:r>
              <a:rPr lang="de-DE" dirty="0"/>
              <a:t>HRK, 11./12.</a:t>
            </a:r>
            <a:r>
              <a:rPr lang="cs-CZ" dirty="0"/>
              <a:t> </a:t>
            </a:r>
            <a:r>
              <a:rPr lang="de-DE" dirty="0"/>
              <a:t>12.</a:t>
            </a:r>
            <a:r>
              <a:rPr lang="cs-CZ" dirty="0"/>
              <a:t> </a:t>
            </a:r>
            <a:r>
              <a:rPr lang="de-DE" dirty="0"/>
              <a:t>2012          </a:t>
            </a:r>
            <a:r>
              <a:rPr lang="de-DE" dirty="0" smtClean="0"/>
              <a:t>Dr.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 </a:t>
            </a:r>
            <a:r>
              <a:rPr lang="cs-CZ" sz="2400" b="1" dirty="0">
                <a:solidFill>
                  <a:schemeClr val="bg1"/>
                </a:solidFill>
              </a:rPr>
              <a:t>ÚLOHA </a:t>
            </a:r>
            <a:r>
              <a:rPr lang="de-DE" sz="2400" b="1" dirty="0">
                <a:solidFill>
                  <a:schemeClr val="bg1"/>
                </a:solidFill>
              </a:rPr>
              <a:t>FZHB </a:t>
            </a:r>
            <a:r>
              <a:rPr lang="cs-CZ" sz="2400" b="1" dirty="0">
                <a:solidFill>
                  <a:schemeClr val="bg1"/>
                </a:solidFill>
              </a:rPr>
              <a:t>VE STRATEGIÍCH PRO INTERNACIONALIZACI VYSOKÝCH ŠKOL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cs-CZ" sz="2400" b="1" dirty="0" smtClean="0"/>
              <a:t>Vysoká škola </a:t>
            </a:r>
            <a:r>
              <a:rPr lang="de-DE" sz="2400" b="1" dirty="0" smtClean="0"/>
              <a:t>Bremerhaven</a:t>
            </a:r>
            <a:endParaRPr lang="de-DE" sz="2400" b="1" dirty="0" smtClean="0"/>
          </a:p>
          <a:p>
            <a:pPr marL="457200" indent="-457200">
              <a:buNone/>
            </a:pPr>
            <a:r>
              <a:rPr lang="de-DE" sz="2400" b="1" dirty="0" smtClean="0"/>
              <a:t> </a:t>
            </a:r>
            <a:r>
              <a:rPr lang="de-DE" sz="2400" dirty="0" smtClean="0"/>
              <a:t> </a:t>
            </a:r>
            <a:r>
              <a:rPr lang="de-DE" sz="2400" i="1" dirty="0" smtClean="0"/>
              <a:t>(</a:t>
            </a:r>
            <a:r>
              <a:rPr lang="cs-CZ" sz="2400" i="1" dirty="0" smtClean="0"/>
              <a:t>strategický dokument </a:t>
            </a:r>
            <a:r>
              <a:rPr lang="de-DE" sz="2400" i="1" dirty="0" smtClean="0"/>
              <a:t>2008</a:t>
            </a:r>
            <a:r>
              <a:rPr lang="de-DE" sz="2400" i="1" dirty="0" smtClean="0"/>
              <a:t>)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cs-CZ" sz="2400" dirty="0" err="1" smtClean="0"/>
              <a:t>kurikulární</a:t>
            </a:r>
            <a:r>
              <a:rPr lang="cs-CZ" sz="2400" dirty="0" smtClean="0"/>
              <a:t> nabídky cizích jazyků </a:t>
            </a:r>
            <a:r>
              <a:rPr lang="de-DE" sz="2400" dirty="0" smtClean="0"/>
              <a:t>(</a:t>
            </a:r>
            <a:r>
              <a:rPr lang="cs-CZ" sz="2400" dirty="0" smtClean="0"/>
              <a:t>všechny obory</a:t>
            </a:r>
            <a:r>
              <a:rPr lang="de-DE" sz="2400" dirty="0" smtClean="0"/>
              <a:t>): </a:t>
            </a:r>
            <a:r>
              <a:rPr lang="cs-CZ" sz="2400" dirty="0" smtClean="0"/>
              <a:t>angličtina</a:t>
            </a: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cs-CZ" sz="2400" dirty="0" smtClean="0"/>
              <a:t>kurikula a </a:t>
            </a:r>
            <a:r>
              <a:rPr lang="cs-CZ" sz="2400" dirty="0"/>
              <a:t>s</a:t>
            </a:r>
            <a:r>
              <a:rPr lang="de-DE" sz="2400" dirty="0" err="1" smtClean="0"/>
              <a:t>tudium</a:t>
            </a:r>
            <a:r>
              <a:rPr lang="de-DE" sz="2400" dirty="0" smtClean="0"/>
              <a:t> </a:t>
            </a:r>
            <a:r>
              <a:rPr lang="cs-CZ" sz="2400" dirty="0" smtClean="0"/>
              <a:t>g</a:t>
            </a:r>
            <a:r>
              <a:rPr lang="de-DE" sz="2400" dirty="0" err="1" smtClean="0"/>
              <a:t>enerale</a:t>
            </a:r>
            <a:r>
              <a:rPr lang="de-DE" sz="2400" dirty="0" smtClean="0"/>
              <a:t>: </a:t>
            </a:r>
            <a:r>
              <a:rPr lang="cs-CZ" sz="2400" dirty="0" smtClean="0"/>
              <a:t>španělština</a:t>
            </a:r>
            <a:r>
              <a:rPr lang="de-DE" sz="2400" dirty="0" smtClean="0"/>
              <a:t>, </a:t>
            </a:r>
            <a:r>
              <a:rPr lang="cs-CZ" sz="2400" dirty="0" smtClean="0"/>
              <a:t>francouzština</a:t>
            </a:r>
            <a:r>
              <a:rPr lang="de-DE" sz="2400" dirty="0" smtClean="0"/>
              <a:t>, </a:t>
            </a:r>
            <a:r>
              <a:rPr lang="cs-CZ" sz="2400" dirty="0" smtClean="0"/>
              <a:t>němčina pro cizince</a:t>
            </a:r>
            <a:r>
              <a:rPr lang="de-DE" sz="2400" dirty="0" smtClean="0"/>
              <a:t>, </a:t>
            </a:r>
            <a:r>
              <a:rPr lang="cs-CZ" sz="2400" dirty="0" smtClean="0"/>
              <a:t>italština</a:t>
            </a: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cs-CZ" sz="2400" dirty="0" smtClean="0"/>
              <a:t>kurzy ve všech jazycích v sídle Univerzity Brémy </a:t>
            </a:r>
            <a:r>
              <a:rPr lang="de-DE" sz="2400" dirty="0" smtClean="0"/>
              <a:t>50 </a:t>
            </a:r>
            <a:r>
              <a:rPr lang="de-DE" sz="2400" dirty="0" smtClean="0"/>
              <a:t>% </a:t>
            </a:r>
            <a:r>
              <a:rPr lang="cs-CZ" sz="2400" dirty="0" smtClean="0"/>
              <a:t>převzetí nákladů vysokou školou</a:t>
            </a: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cs-CZ" sz="2400" dirty="0" smtClean="0"/>
              <a:t>využití testovacích kompetencí </a:t>
            </a:r>
            <a:r>
              <a:rPr lang="de-DE" sz="2400" dirty="0" smtClean="0"/>
              <a:t>FZHB </a:t>
            </a:r>
            <a:endParaRPr lang="de-DE" sz="2400" dirty="0" smtClean="0"/>
          </a:p>
          <a:p>
            <a:pPr marL="457200" indent="-457200">
              <a:buNone/>
            </a:pP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>
              <a:buNone/>
            </a:pPr>
            <a:endParaRPr lang="de-DE" sz="2400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Konference </a:t>
            </a:r>
            <a:r>
              <a:rPr lang="de-DE" dirty="0"/>
              <a:t>HRK, 11./12.</a:t>
            </a:r>
            <a:r>
              <a:rPr lang="cs-CZ" dirty="0"/>
              <a:t> </a:t>
            </a:r>
            <a:r>
              <a:rPr lang="de-DE" dirty="0"/>
              <a:t>12.</a:t>
            </a:r>
            <a:r>
              <a:rPr lang="cs-CZ" dirty="0"/>
              <a:t> </a:t>
            </a:r>
            <a:r>
              <a:rPr lang="de-DE" dirty="0"/>
              <a:t>2012          </a:t>
            </a:r>
            <a:r>
              <a:rPr lang="de-DE" dirty="0" smtClean="0"/>
              <a:t>Dr.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 </a:t>
            </a:r>
            <a:r>
              <a:rPr lang="cs-CZ" sz="2400" b="1" dirty="0">
                <a:solidFill>
                  <a:schemeClr val="bg1"/>
                </a:solidFill>
              </a:rPr>
              <a:t>ÚLOHA </a:t>
            </a:r>
            <a:r>
              <a:rPr lang="de-DE" sz="2400" b="1" dirty="0">
                <a:solidFill>
                  <a:schemeClr val="bg1"/>
                </a:solidFill>
              </a:rPr>
              <a:t>FZHB </a:t>
            </a:r>
            <a:r>
              <a:rPr lang="cs-CZ" sz="2400" b="1" dirty="0">
                <a:solidFill>
                  <a:schemeClr val="bg1"/>
                </a:solidFill>
              </a:rPr>
              <a:t>VE STRATEGIÍCH PRO INTERNACIONALIZACI VYSOKÝCH ŠKOL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cs-CZ" sz="2400" b="1" dirty="0" smtClean="0"/>
              <a:t>Vysoká umělecká škola Brémy</a:t>
            </a:r>
            <a:endParaRPr lang="de-DE" sz="2400" b="1" dirty="0" smtClean="0"/>
          </a:p>
          <a:p>
            <a:pPr marL="457200" indent="-457200">
              <a:buNone/>
            </a:pPr>
            <a:r>
              <a:rPr lang="cs-CZ" sz="2400" i="1" dirty="0" smtClean="0"/>
              <a:t>strategie pro internacionalizaci se intenzivně připravuje</a:t>
            </a:r>
            <a:endParaRPr lang="de-DE" sz="2400" i="1" dirty="0" smtClean="0"/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cs-CZ" sz="2400" dirty="0" smtClean="0"/>
              <a:t>angličtina</a:t>
            </a:r>
            <a:r>
              <a:rPr lang="de-DE" sz="2400" dirty="0" smtClean="0"/>
              <a:t>, </a:t>
            </a:r>
            <a:r>
              <a:rPr lang="cs-CZ" sz="2400" dirty="0" smtClean="0"/>
              <a:t>francouzština</a:t>
            </a:r>
            <a:r>
              <a:rPr lang="de-DE" sz="2400" dirty="0" smtClean="0"/>
              <a:t>, </a:t>
            </a:r>
            <a:r>
              <a:rPr lang="cs-CZ" sz="2400" dirty="0" smtClean="0"/>
              <a:t>španělština</a:t>
            </a:r>
            <a:r>
              <a:rPr lang="de-DE" sz="2400" dirty="0" smtClean="0"/>
              <a:t>, </a:t>
            </a:r>
            <a:r>
              <a:rPr lang="cs-CZ" sz="2400" dirty="0" smtClean="0"/>
              <a:t>němčina pro cizince </a:t>
            </a:r>
            <a:r>
              <a:rPr lang="de-DE" sz="2400" dirty="0" smtClean="0"/>
              <a:t>(</a:t>
            </a:r>
            <a:r>
              <a:rPr lang="cs-CZ" sz="2400" dirty="0" smtClean="0"/>
              <a:t>prostřednictvím centrálních nabídek </a:t>
            </a:r>
            <a:r>
              <a:rPr lang="de-DE" sz="2400" dirty="0" smtClean="0"/>
              <a:t>FZHB</a:t>
            </a:r>
            <a:r>
              <a:rPr lang="de-DE" sz="2400" dirty="0" smtClean="0"/>
              <a:t>)</a:t>
            </a:r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cs-CZ" sz="2400" dirty="0" smtClean="0"/>
              <a:t>italština</a:t>
            </a:r>
            <a:r>
              <a:rPr lang="de-DE" sz="2400" dirty="0" smtClean="0"/>
              <a:t>, </a:t>
            </a:r>
            <a:r>
              <a:rPr lang="cs-CZ" sz="2400" dirty="0" smtClean="0"/>
              <a:t>zaměřená na vyučované předměty</a:t>
            </a: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cs-CZ" sz="2400" dirty="0" smtClean="0"/>
              <a:t>zapojení </a:t>
            </a:r>
            <a:r>
              <a:rPr lang="cs-CZ" sz="2400" dirty="0"/>
              <a:t>do sdíleného centra pro </a:t>
            </a:r>
            <a:r>
              <a:rPr lang="cs-CZ" sz="2400" dirty="0" smtClean="0"/>
              <a:t>sebevzdělávání</a:t>
            </a: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/>
            <a:r>
              <a:rPr lang="cs-CZ" sz="2400" dirty="0" smtClean="0"/>
              <a:t>osvobození od poplatků podle stejného podpůrného programu jako univerzita</a:t>
            </a: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>
              <a:buNone/>
            </a:pPr>
            <a:endParaRPr lang="de-DE" sz="2400" dirty="0" smtClean="0"/>
          </a:p>
          <a:p>
            <a:pPr marL="457200" indent="-457200"/>
            <a:endParaRPr lang="de-DE" sz="2400" dirty="0" smtClean="0"/>
          </a:p>
          <a:p>
            <a:pPr marL="457200" indent="-457200">
              <a:buNone/>
            </a:pPr>
            <a:endParaRPr lang="de-DE" sz="2400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Konference </a:t>
            </a:r>
            <a:r>
              <a:rPr lang="de-DE" dirty="0"/>
              <a:t>HRK, 11./12.</a:t>
            </a:r>
            <a:r>
              <a:rPr lang="cs-CZ" dirty="0"/>
              <a:t> </a:t>
            </a:r>
            <a:r>
              <a:rPr lang="de-DE" dirty="0"/>
              <a:t>12.</a:t>
            </a:r>
            <a:r>
              <a:rPr lang="cs-CZ" dirty="0"/>
              <a:t> </a:t>
            </a:r>
            <a:r>
              <a:rPr lang="de-DE" dirty="0"/>
              <a:t>2012          </a:t>
            </a:r>
            <a:r>
              <a:rPr lang="de-DE" dirty="0" smtClean="0"/>
              <a:t>Dr.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VÝZVY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</a:t>
            </a:r>
          </a:p>
          <a:p>
            <a:pPr>
              <a:buNone/>
            </a:pPr>
            <a:endParaRPr lang="de-DE" sz="6000" b="1" dirty="0" smtClean="0"/>
          </a:p>
          <a:p>
            <a:pPr marL="1143000" indent="-1143000">
              <a:buFont typeface="+mj-lt"/>
              <a:buAutoNum type="arabicPeriod"/>
            </a:pPr>
            <a:r>
              <a:rPr lang="cs-CZ" sz="11200" dirty="0" smtClean="0"/>
              <a:t>Doporučení </a:t>
            </a:r>
            <a:r>
              <a:rPr lang="de-DE" sz="11200" dirty="0" smtClean="0"/>
              <a:t>HRK</a:t>
            </a:r>
            <a:r>
              <a:rPr lang="cs-CZ" sz="11200" dirty="0" smtClean="0"/>
              <a:t> z listopadu </a:t>
            </a:r>
            <a:r>
              <a:rPr lang="de-DE" sz="11200" dirty="0" smtClean="0"/>
              <a:t>2011</a:t>
            </a:r>
            <a:r>
              <a:rPr lang="de-DE" sz="11200" dirty="0" smtClean="0"/>
              <a:t>: </a:t>
            </a:r>
            <a:r>
              <a:rPr lang="cs-CZ" sz="11200" dirty="0" smtClean="0"/>
              <a:t>internacionalizace a mnohojazyčnost jako podnět k nové diskuzi o významu angličtiny</a:t>
            </a:r>
            <a:r>
              <a:rPr lang="de-DE" sz="11200" dirty="0" smtClean="0"/>
              <a:t>, </a:t>
            </a:r>
            <a:r>
              <a:rPr lang="cs-CZ" sz="11200" dirty="0" smtClean="0"/>
              <a:t>němčiny a dalších jazyků</a:t>
            </a:r>
            <a:endParaRPr lang="de-DE" sz="11200" dirty="0" smtClean="0"/>
          </a:p>
          <a:p>
            <a:pPr marL="1143000" indent="-1143000">
              <a:buFont typeface="+mj-lt"/>
              <a:buAutoNum type="arabicPeriod"/>
            </a:pPr>
            <a:endParaRPr lang="de-DE" sz="11200" dirty="0" smtClean="0"/>
          </a:p>
          <a:p>
            <a:pPr marL="1143000" indent="-1143000">
              <a:buFont typeface="+mj-lt"/>
              <a:buAutoNum type="arabicPeriod"/>
            </a:pPr>
            <a:r>
              <a:rPr lang="cs-CZ" sz="11200" dirty="0" smtClean="0"/>
              <a:t>Migrace a integrace jako podnět k novému vymezení úkolů v kontextu </a:t>
            </a:r>
            <a:r>
              <a:rPr lang="cs-CZ" sz="11200" dirty="0" err="1" smtClean="0"/>
              <a:t>multilinguality</a:t>
            </a:r>
            <a:r>
              <a:rPr lang="cs-CZ" sz="11200" dirty="0" smtClean="0"/>
              <a:t> a </a:t>
            </a:r>
            <a:r>
              <a:rPr lang="cs-CZ" sz="11200" dirty="0" err="1" smtClean="0"/>
              <a:t>multikulturality</a:t>
            </a:r>
            <a:endParaRPr lang="de-DE" sz="11200" dirty="0" smtClean="0"/>
          </a:p>
          <a:p>
            <a:pPr marL="1143000" indent="-1143000">
              <a:buNone/>
            </a:pPr>
            <a:endParaRPr lang="de-DE" sz="11200" dirty="0" smtClean="0"/>
          </a:p>
          <a:p>
            <a:pPr>
              <a:buNone/>
            </a:pPr>
            <a:endParaRPr lang="de-DE" sz="6000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</a:t>
            </a:r>
          </a:p>
          <a:p>
            <a:pPr>
              <a:buNone/>
            </a:pPr>
            <a:r>
              <a:rPr lang="de-DE" dirty="0" smtClean="0"/>
              <a:t>	</a:t>
            </a:r>
          </a:p>
          <a:p>
            <a:pPr>
              <a:buNone/>
            </a:pPr>
            <a:r>
              <a:rPr lang="de-DE" sz="4000" b="1" dirty="0" smtClean="0"/>
              <a:t>	</a:t>
            </a:r>
          </a:p>
          <a:p>
            <a:pPr>
              <a:buNone/>
            </a:pPr>
            <a:r>
              <a:rPr lang="de-DE" sz="4000" b="1" dirty="0" smtClean="0"/>
              <a:t>	</a:t>
            </a:r>
          </a:p>
          <a:p>
            <a:pPr>
              <a:buNone/>
            </a:pPr>
            <a:r>
              <a:rPr lang="de-DE" sz="4000" b="1" dirty="0" smtClean="0"/>
              <a:t> </a:t>
            </a:r>
            <a:endParaRPr lang="de-DE" sz="4000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Konference </a:t>
            </a:r>
            <a:r>
              <a:rPr lang="de-DE" dirty="0"/>
              <a:t>HRK, 11./12.</a:t>
            </a:r>
            <a:r>
              <a:rPr lang="cs-CZ" dirty="0"/>
              <a:t> </a:t>
            </a:r>
            <a:r>
              <a:rPr lang="de-DE" dirty="0"/>
              <a:t>12.</a:t>
            </a:r>
            <a:r>
              <a:rPr lang="cs-CZ" dirty="0"/>
              <a:t> </a:t>
            </a:r>
            <a:r>
              <a:rPr lang="de-DE" dirty="0"/>
              <a:t>2012</a:t>
            </a:r>
            <a:endParaRPr lang="de-DE" dirty="0" smtClean="0"/>
          </a:p>
          <a:p>
            <a:pPr>
              <a:defRPr/>
            </a:pPr>
            <a:r>
              <a:rPr lang="de-DE" dirty="0" smtClean="0"/>
              <a:t>Dr. Bärbel Kühn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732</Words>
  <Application>Microsoft Office PowerPoint</Application>
  <PresentationFormat>Předvádění na obrazovce (4:3)</PresentationFormat>
  <Paragraphs>199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StarSymbol</vt:lpstr>
      <vt:lpstr>Symbol</vt:lpstr>
      <vt:lpstr>Wingdings</vt:lpstr>
      <vt:lpstr>Benutzerdefiniertes Design</vt:lpstr>
      <vt:lpstr>2_Benutzerdefiniertes Design</vt:lpstr>
      <vt:lpstr>1_Benutzerdefiniertes Design</vt:lpstr>
      <vt:lpstr> JAKOU ROLI HRAJÍ JAZYKOVÁ CENTRA VYSOKÝCH ŠKOL PRO JAZYKOVOU POLITIKU A JAKÝM VÝZVÁM ČELÍ?</vt:lpstr>
      <vt:lpstr>  PŘEDPOKLADY I</vt:lpstr>
      <vt:lpstr> PŘEDPOKLADY II</vt:lpstr>
      <vt:lpstr> IMPLIKATE</vt:lpstr>
      <vt:lpstr>  ÚLOHA FZHB VE STRATEGIÍCH PRO INTERNACIONALIZACI VYSOKÝCH ŠKOL </vt:lpstr>
      <vt:lpstr> ÚLOHA FZHB VE STRATEGIÍCH PRO INTERNACIONALIZACI VYSOKÝCH ŠKOL</vt:lpstr>
      <vt:lpstr> ÚLOHA FZHB VE STRATEGIÍCH PRO INTERNACIONALIZACI VYSOKÝCH ŠKOL</vt:lpstr>
      <vt:lpstr> ÚLOHA FZHB VE STRATEGIÍCH PRO INTERNACIONALIZACI VYSOKÝCH ŠKOL</vt:lpstr>
      <vt:lpstr>VÝZVY</vt:lpstr>
      <vt:lpstr> PROGRAM AKADEMICKÉ MNOHOJAZYČNOSTI </vt:lpstr>
      <vt:lpstr>NABÍDKY</vt:lpstr>
      <vt:lpstr> VÝHLED </vt:lpstr>
    </vt:vector>
  </TitlesOfParts>
  <Company>UB-Soft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Buschmann</dc:creator>
  <cp:lastModifiedBy>Lipovska Eva</cp:lastModifiedBy>
  <cp:revision>188</cp:revision>
  <dcterms:created xsi:type="dcterms:W3CDTF">2008-03-30T17:34:34Z</dcterms:created>
  <dcterms:modified xsi:type="dcterms:W3CDTF">2019-01-31T21:30:09Z</dcterms:modified>
</cp:coreProperties>
</file>