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77" r:id="rId2"/>
    <p:sldId id="318" r:id="rId3"/>
    <p:sldId id="278" r:id="rId4"/>
    <p:sldId id="306" r:id="rId5"/>
    <p:sldId id="261" r:id="rId6"/>
    <p:sldId id="305" r:id="rId7"/>
    <p:sldId id="264" r:id="rId8"/>
    <p:sldId id="307" r:id="rId9"/>
    <p:sldId id="308" r:id="rId10"/>
    <p:sldId id="309" r:id="rId11"/>
    <p:sldId id="311" r:id="rId12"/>
    <p:sldId id="317" r:id="rId13"/>
    <p:sldId id="312" r:id="rId14"/>
    <p:sldId id="313" r:id="rId15"/>
    <p:sldId id="265" r:id="rId16"/>
    <p:sldId id="310" r:id="rId17"/>
    <p:sldId id="314" r:id="rId18"/>
    <p:sldId id="315" r:id="rId19"/>
    <p:sldId id="316" r:id="rId20"/>
    <p:sldId id="319" r:id="rId21"/>
    <p:sldId id="320"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26" autoAdjust="0"/>
    <p:restoredTop sz="80331" autoAdjust="0"/>
  </p:normalViewPr>
  <p:slideViewPr>
    <p:cSldViewPr>
      <p:cViewPr varScale="1">
        <p:scale>
          <a:sx n="93" d="100"/>
          <a:sy n="93" d="100"/>
        </p:scale>
        <p:origin x="2652" y="78"/>
      </p:cViewPr>
      <p:guideLst>
        <p:guide orient="horz" pos="2160"/>
        <p:guide pos="2880"/>
      </p:guideLst>
    </p:cSldViewPr>
  </p:slideViewPr>
  <p:outlineViewPr>
    <p:cViewPr>
      <p:scale>
        <a:sx n="33" d="100"/>
        <a:sy n="33" d="100"/>
      </p:scale>
      <p:origin x="0" y="28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3/31/2016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44887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421645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6474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2655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155941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1396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extLst>
      <p:ext uri="{BB962C8B-B14F-4D97-AF65-F5344CB8AC3E}">
        <p14:creationId xmlns:p14="http://schemas.microsoft.com/office/powerpoint/2010/main" val="263500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20</a:t>
            </a:fld>
            <a:endParaRPr lang="en-US" dirty="0"/>
          </a:p>
        </p:txBody>
      </p:sp>
    </p:spTree>
    <p:extLst>
      <p:ext uri="{BB962C8B-B14F-4D97-AF65-F5344CB8AC3E}">
        <p14:creationId xmlns:p14="http://schemas.microsoft.com/office/powerpoint/2010/main" val="57758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14557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3/31/2016</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3/31/2016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3/31/2016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3/31/2016</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3/31/2016</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3/31/2016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3/31/2016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3/31/2016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3/31/2016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1.jp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smtClean="0"/>
              <a:t>JIONI YA KISWAHILI</a:t>
            </a:r>
          </a:p>
        </p:txBody>
      </p:sp>
      <p:sp>
        <p:nvSpPr>
          <p:cNvPr id="5" name="Title 4"/>
          <p:cNvSpPr>
            <a:spLocks noGrp="1"/>
          </p:cNvSpPr>
          <p:nvPr>
            <p:ph type="title"/>
          </p:nvPr>
        </p:nvSpPr>
        <p:spPr>
          <a:xfrm>
            <a:off x="228600" y="3048000"/>
            <a:ext cx="7239000" cy="1828800"/>
          </a:xfrm>
        </p:spPr>
        <p:txBody>
          <a:bodyPr>
            <a:normAutofit/>
          </a:bodyPr>
          <a:lstStyle/>
          <a:p>
            <a:pPr algn="l"/>
            <a:r>
              <a:rPr lang="en-US" sz="5600" b="0" dirty="0" smtClean="0"/>
              <a:t>SWAHILI EVENING.</a:t>
            </a:r>
            <a:endParaRPr lang="en-US" sz="56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371600"/>
            <a:ext cx="6096000" cy="4401205"/>
          </a:xfrm>
          <a:prstGeom prst="rect">
            <a:avLst/>
          </a:prstGeom>
        </p:spPr>
        <p:txBody>
          <a:bodyPr wrap="square">
            <a:spAutoFit/>
          </a:bodyPr>
          <a:lstStyle/>
          <a:p>
            <a:pPr marL="571500" indent="-571500">
              <a:buFont typeface="Wingdings" charset="2"/>
              <a:buChar char="u"/>
            </a:pPr>
            <a:r>
              <a:rPr lang="en-US" sz="4000" dirty="0" smtClean="0"/>
              <a:t>It is one of the language which is widely used and growing fast in Africa and the world at large.</a:t>
            </a:r>
          </a:p>
          <a:p>
            <a:pPr marL="571500" indent="-571500">
              <a:buFont typeface="Wingdings" charset="2"/>
              <a:buChar char="u"/>
            </a:pPr>
            <a:r>
              <a:rPr lang="en-US" sz="4000" dirty="0" smtClean="0"/>
              <a:t>Used in media such as BBC, VOA, DW, film and The </a:t>
            </a:r>
            <a:r>
              <a:rPr lang="en-US" sz="4000" dirty="0"/>
              <a:t>Lion King </a:t>
            </a:r>
            <a:r>
              <a:rPr lang="en-US" sz="4000" dirty="0" smtClean="0"/>
              <a:t>theatre.</a:t>
            </a:r>
            <a:endParaRPr lang="en-US" sz="4000" dirty="0"/>
          </a:p>
        </p:txBody>
      </p:sp>
    </p:spTree>
    <p:extLst>
      <p:ext uri="{BB962C8B-B14F-4D97-AF65-F5344CB8AC3E}">
        <p14:creationId xmlns:p14="http://schemas.microsoft.com/office/powerpoint/2010/main" val="1501834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618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419600" cy="5943600"/>
          </a:xfrm>
          <a:prstGeom prst="rect">
            <a:avLst/>
          </a:prstGeom>
        </p:spPr>
      </p:pic>
      <p:pic>
        <p:nvPicPr>
          <p:cNvPr id="3" name="Picture 2" descr="IMG_602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19600" y="0"/>
            <a:ext cx="4343400" cy="5867400"/>
          </a:xfrm>
          <a:prstGeom prst="rect">
            <a:avLst/>
          </a:prstGeom>
        </p:spPr>
      </p:pic>
    </p:spTree>
    <p:extLst>
      <p:ext uri="{BB962C8B-B14F-4D97-AF65-F5344CB8AC3E}">
        <p14:creationId xmlns:p14="http://schemas.microsoft.com/office/powerpoint/2010/main" val="3228770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616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661595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31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191000" cy="5715000"/>
          </a:xfrm>
          <a:prstGeom prst="rect">
            <a:avLst/>
          </a:prstGeom>
        </p:spPr>
      </p:pic>
      <p:pic>
        <p:nvPicPr>
          <p:cNvPr id="3" name="Picture 2" descr="B42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4800" y="0"/>
            <a:ext cx="5029200" cy="5791200"/>
          </a:xfrm>
          <a:prstGeom prst="rect">
            <a:avLst/>
          </a:prstGeom>
        </p:spPr>
      </p:pic>
    </p:spTree>
    <p:extLst>
      <p:ext uri="{BB962C8B-B14F-4D97-AF65-F5344CB8AC3E}">
        <p14:creationId xmlns:p14="http://schemas.microsoft.com/office/powerpoint/2010/main" val="2460412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usha-massa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267200" cy="6073254"/>
          </a:xfrm>
          <a:prstGeom prst="rect">
            <a:avLst/>
          </a:prstGeom>
        </p:spPr>
      </p:pic>
      <p:pic>
        <p:nvPicPr>
          <p:cNvPr id="3" name="Picture 2" descr="B9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19600" y="17637"/>
            <a:ext cx="4724400" cy="6096000"/>
          </a:xfrm>
          <a:prstGeom prst="rect">
            <a:avLst/>
          </a:prstGeom>
        </p:spPr>
      </p:pic>
    </p:spTree>
    <p:extLst>
      <p:ext uri="{BB962C8B-B14F-4D97-AF65-F5344CB8AC3E}">
        <p14:creationId xmlns:p14="http://schemas.microsoft.com/office/powerpoint/2010/main" val="1785020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5" cstate="screen"/>
          <a:stretch>
            <a:fillRect/>
          </a:stretch>
        </p:blipFill>
        <p:spPr>
          <a:xfrm>
            <a:off x="546394" y="1205500"/>
            <a:ext cx="1676400" cy="2137776"/>
          </a:xfrm>
          <a:prstGeom prst="rect">
            <a:avLst/>
          </a:prstGeom>
          <a:solidFill>
            <a:schemeClr val="bg1">
              <a:lumMod val="85000"/>
            </a:schemeClr>
          </a:solidFill>
          <a:ln w="47625">
            <a:solidFill>
              <a:schemeClr val="bg1"/>
            </a:solidFill>
            <a:miter lim="800000"/>
          </a:ln>
          <a:effectLst>
            <a:outerShdw blurRad="38100" sx="101000" sy="101000" algn="ctr" rotWithShape="0">
              <a:prstClr val="black">
                <a:alpha val="15000"/>
              </a:prstClr>
            </a:outerShdw>
          </a:effectLst>
        </p:spPr>
      </p:pic>
      <p:sp>
        <p:nvSpPr>
          <p:cNvPr id="22" name="TextBox 21"/>
          <p:cNvSpPr txBox="1"/>
          <p:nvPr/>
        </p:nvSpPr>
        <p:spPr>
          <a:xfrm>
            <a:off x="546394" y="5867400"/>
            <a:ext cx="8126784" cy="999530"/>
          </a:xfrm>
          <a:prstGeom prst="rect">
            <a:avLst/>
          </a:prstGeom>
          <a:noFill/>
        </p:spPr>
        <p:txBody>
          <a:bodyPr wrap="square" rtlCol="0" anchor="t">
            <a:normAutofit/>
          </a:bodyPr>
          <a:lstStyle/>
          <a:p>
            <a:pPr algn="ctr"/>
            <a:r>
              <a:rPr lang="en-US" b="1" dirty="0" smtClean="0">
                <a:solidFill>
                  <a:prstClr val="black">
                    <a:lumMod val="85000"/>
                    <a:lumOff val="15000"/>
                  </a:prstClr>
                </a:solidFill>
              </a:rPr>
              <a:t>Picture Color</a:t>
            </a:r>
            <a:r>
              <a:rPr lang="en-US" dirty="0" smtClean="0">
                <a:solidFill>
                  <a:prstClr val="black">
                    <a:lumMod val="85000"/>
                    <a:lumOff val="15000"/>
                  </a:prstClr>
                </a:solidFill>
              </a:rPr>
              <a:t>, </a:t>
            </a:r>
            <a:r>
              <a:rPr lang="en-US" b="1" dirty="0" smtClean="0">
                <a:solidFill>
                  <a:prstClr val="black">
                    <a:lumMod val="85000"/>
                    <a:lumOff val="15000"/>
                  </a:prstClr>
                </a:solidFill>
              </a:rPr>
              <a:t>Corrections</a:t>
            </a:r>
            <a:r>
              <a:rPr lang="en-US" dirty="0" smtClean="0">
                <a:solidFill>
                  <a:prstClr val="black">
                    <a:lumMod val="85000"/>
                    <a:lumOff val="15000"/>
                  </a:prstClr>
                </a:solidFill>
              </a:rPr>
              <a:t>, </a:t>
            </a:r>
            <a:r>
              <a:rPr lang="en-US" b="1" dirty="0" smtClean="0">
                <a:solidFill>
                  <a:prstClr val="black">
                    <a:lumMod val="85000"/>
                    <a:lumOff val="15000"/>
                  </a:prstClr>
                </a:solidFill>
              </a:rPr>
              <a:t>Artistic Filters</a:t>
            </a:r>
            <a:r>
              <a:rPr lang="en-US" dirty="0" smtClean="0">
                <a:solidFill>
                  <a:prstClr val="black">
                    <a:lumMod val="85000"/>
                    <a:lumOff val="15000"/>
                  </a:prstClr>
                </a:solidFill>
              </a:rPr>
              <a:t>, </a:t>
            </a:r>
          </a:p>
          <a:p>
            <a:pPr algn="ctr"/>
            <a:r>
              <a:rPr lang="en-US" dirty="0" smtClean="0">
                <a:solidFill>
                  <a:prstClr val="black">
                    <a:lumMod val="85000"/>
                    <a:lumOff val="15000"/>
                  </a:prstClr>
                </a:solidFill>
              </a:rPr>
              <a:t>and </a:t>
            </a:r>
            <a:r>
              <a:rPr lang="en-US" b="1" dirty="0" smtClean="0">
                <a:solidFill>
                  <a:prstClr val="black">
                    <a:lumMod val="85000"/>
                    <a:lumOff val="15000"/>
                  </a:prstClr>
                </a:solidFill>
              </a:rPr>
              <a:t>Background Removal </a:t>
            </a:r>
            <a:r>
              <a:rPr lang="en-US" dirty="0" smtClean="0">
                <a:solidFill>
                  <a:prstClr val="black">
                    <a:lumMod val="85000"/>
                    <a:lumOff val="15000"/>
                  </a:prstClr>
                </a:solidFill>
              </a:rPr>
              <a:t>allow you to customize images for your story </a:t>
            </a:r>
          </a:p>
          <a:p>
            <a:pPr algn="ctr"/>
            <a:endParaRPr lang="en-US" dirty="0">
              <a:solidFill>
                <a:prstClr val="black"/>
              </a:solidFill>
            </a:endParaRPr>
          </a:p>
        </p:txBody>
      </p:sp>
      <p:sp>
        <p:nvSpPr>
          <p:cNvPr id="2" name="Title 1"/>
          <p:cNvSpPr>
            <a:spLocks noGrp="1"/>
          </p:cNvSpPr>
          <p:nvPr>
            <p:ph type="title"/>
          </p:nvPr>
        </p:nvSpPr>
        <p:spPr>
          <a:xfrm>
            <a:off x="-1" y="414867"/>
            <a:ext cx="9144001" cy="457200"/>
          </a:xfrm>
        </p:spPr>
        <p:txBody>
          <a:bodyPr>
            <a:noAutofit/>
          </a:bodyPr>
          <a:lstStyle/>
          <a:p>
            <a:r>
              <a:rPr lang="en-US" dirty="0">
                <a:solidFill>
                  <a:prstClr val="white"/>
                </a:solidFill>
              </a:rPr>
              <a:t> </a:t>
            </a:r>
            <a:r>
              <a:rPr lang="en-US" dirty="0" smtClean="0">
                <a:solidFill>
                  <a:prstClr val="white"/>
                </a:solidFill>
              </a:rPr>
              <a:t>    New </a:t>
            </a:r>
            <a:r>
              <a:rPr lang="en-US" b="0" dirty="0">
                <a:solidFill>
                  <a:prstClr val="white"/>
                </a:solidFill>
              </a:rPr>
              <a:t>Picture Effects</a:t>
            </a:r>
            <a:endParaRPr lang="en-US" dirty="0"/>
          </a:p>
        </p:txBody>
      </p:sp>
      <p:pic>
        <p:nvPicPr>
          <p:cNvPr id="3" name="Picture 2" descr="B0019168.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1"/>
            <a:ext cx="4191000" cy="5410201"/>
          </a:xfrm>
          <a:prstGeom prst="rect">
            <a:avLst/>
          </a:prstGeom>
        </p:spPr>
      </p:pic>
      <p:pic>
        <p:nvPicPr>
          <p:cNvPr id="4" name="Picture 3" descr="white masai.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0"/>
            <a:ext cx="3962400" cy="54102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573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762000"/>
            <a:ext cx="8077200" cy="5638800"/>
          </a:xfrm>
          <a:prstGeom prst="rect">
            <a:avLst/>
          </a:prstGeom>
        </p:spPr>
      </p:pic>
    </p:spTree>
    <p:extLst>
      <p:ext uri="{BB962C8B-B14F-4D97-AF65-F5344CB8AC3E}">
        <p14:creationId xmlns:p14="http://schemas.microsoft.com/office/powerpoint/2010/main" val="1019584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p:txBody>
          <a:bodyPr/>
          <a:lstStyle/>
          <a:p>
            <a:endParaRPr lang="en-US"/>
          </a:p>
        </p:txBody>
      </p:sp>
      <p:pic>
        <p:nvPicPr>
          <p:cNvPr id="4" name="Picture 3" descr="tanga-peponi (1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4746"/>
            <a:ext cx="9144000" cy="6073254"/>
          </a:xfrm>
          <a:prstGeom prst="rect">
            <a:avLst/>
          </a:prstGeom>
        </p:spPr>
      </p:pic>
    </p:spTree>
    <p:extLst>
      <p:ext uri="{BB962C8B-B14F-4D97-AF65-F5344CB8AC3E}">
        <p14:creationId xmlns:p14="http://schemas.microsoft.com/office/powerpoint/2010/main" val="1645884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ke natron (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800" y="1066800"/>
            <a:ext cx="7543800" cy="4495800"/>
          </a:xfrm>
          <a:prstGeom prst="rect">
            <a:avLst/>
          </a:prstGeom>
        </p:spPr>
      </p:pic>
    </p:spTree>
    <p:extLst>
      <p:ext uri="{BB962C8B-B14F-4D97-AF65-F5344CB8AC3E}">
        <p14:creationId xmlns:p14="http://schemas.microsoft.com/office/powerpoint/2010/main" val="3228349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nzania-fla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81348" cy="6172200"/>
          </a:xfrm>
          <a:prstGeom prst="rect">
            <a:avLst/>
          </a:prstGeom>
        </p:spPr>
      </p:pic>
    </p:spTree>
    <p:extLst>
      <p:ext uri="{BB962C8B-B14F-4D97-AF65-F5344CB8AC3E}">
        <p14:creationId xmlns:p14="http://schemas.microsoft.com/office/powerpoint/2010/main" val="1536804718"/>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JAMBO, HABARI,</a:t>
            </a:r>
            <a:br>
              <a:rPr lang="en-US" sz="4400" dirty="0" smtClean="0"/>
            </a:br>
            <a:r>
              <a:rPr lang="en-US" sz="4400" dirty="0" smtClean="0"/>
              <a:t> KARIBU SANA</a:t>
            </a:r>
            <a:endParaRPr lang="en-US" sz="44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8513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7010400" cy="4495800"/>
          </a:xfrm>
        </p:spPr>
        <p:txBody>
          <a:bodyPr>
            <a:normAutofit/>
          </a:bodyPr>
          <a:lstStyle/>
          <a:p>
            <a:pPr marL="571500" indent="-571500">
              <a:buFont typeface="Wingdings" charset="2"/>
              <a:buChar char="u"/>
            </a:pPr>
            <a:r>
              <a:rPr lang="en-US" dirty="0" smtClean="0"/>
              <a:t>SWAHILI WORDS YOU MAY</a:t>
            </a:r>
            <a:br>
              <a:rPr lang="en-US" dirty="0" smtClean="0"/>
            </a:br>
            <a:r>
              <a:rPr lang="en-US" dirty="0" smtClean="0"/>
              <a:t>SAFARI</a:t>
            </a:r>
            <a:br>
              <a:rPr lang="en-US" dirty="0" smtClean="0"/>
            </a:br>
            <a:r>
              <a:rPr lang="en-US" dirty="0" smtClean="0"/>
              <a:t>HAKUNA MATATA</a:t>
            </a:r>
            <a:br>
              <a:rPr lang="en-US" dirty="0" smtClean="0"/>
            </a:br>
            <a:r>
              <a:rPr lang="en-US" dirty="0" smtClean="0"/>
              <a:t>SIMBA</a:t>
            </a:r>
            <a:br>
              <a:rPr lang="en-US" dirty="0" smtClean="0"/>
            </a:br>
            <a:r>
              <a:rPr lang="en-US" dirty="0" smtClean="0"/>
              <a:t>UBONGO</a:t>
            </a:r>
            <a:endParaRPr lang="en-US" dirty="0"/>
          </a:p>
        </p:txBody>
      </p:sp>
    </p:spTree>
    <p:extLst>
      <p:ext uri="{BB962C8B-B14F-4D97-AF65-F5344CB8AC3E}">
        <p14:creationId xmlns:p14="http://schemas.microsoft.com/office/powerpoint/2010/main" val="1875635124"/>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2743200"/>
            <a:ext cx="7010400" cy="3352800"/>
          </a:xfrm>
        </p:spPr>
        <p:txBody>
          <a:bodyPr>
            <a:normAutofit/>
          </a:bodyPr>
          <a:lstStyle/>
          <a:p>
            <a:r>
              <a:rPr lang="en-US" dirty="0" smtClean="0"/>
              <a:t>WORDS WHICH SOUND SIMILAR.</a:t>
            </a:r>
            <a:br>
              <a:rPr lang="en-US" dirty="0" smtClean="0"/>
            </a:br>
            <a:r>
              <a:rPr lang="en-US" dirty="0" smtClean="0"/>
              <a:t>CHAI</a:t>
            </a:r>
            <a:br>
              <a:rPr lang="en-US" dirty="0" smtClean="0"/>
            </a:br>
            <a:r>
              <a:rPr lang="en-US" dirty="0" smtClean="0"/>
              <a:t>SUKARI</a:t>
            </a:r>
            <a:br>
              <a:rPr lang="en-US" dirty="0" smtClean="0"/>
            </a:br>
            <a:r>
              <a:rPr lang="en-US" dirty="0" smtClean="0"/>
              <a:t>KAHAWA</a:t>
            </a:r>
            <a:endParaRPr lang="en-US" dirty="0"/>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97369238"/>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0" y="3810000"/>
            <a:ext cx="7315200" cy="1325496"/>
          </a:xfrm>
          <a:prstGeom prst="rect">
            <a:avLst/>
          </a:prstGeom>
          <a:noFill/>
          <a:ln>
            <a:noFill/>
          </a:ln>
        </p:spPr>
        <p:txBody>
          <a:bodyPr vert="horz" lIns="91440" tIns="45720" rIns="91440" bIns="45720" rtlCol="0" anchor="ctr">
            <a:normAutofit/>
            <a:scene3d>
              <a:camera prst="orthographicFront"/>
              <a:lightRig rig="soft" dir="t">
                <a:rot lat="0" lon="0" rev="17220000"/>
              </a:lightRig>
            </a:scene3d>
            <a:sp3d prstMaterial="softEdge"/>
          </a:bodyPr>
          <a:lstStyle/>
          <a:p>
            <a:pPr>
              <a:lnSpc>
                <a:spcPct val="87000"/>
              </a:lnSpc>
              <a:spcBef>
                <a:spcPct val="0"/>
              </a:spcBef>
              <a:defRPr/>
            </a:pPr>
            <a:endParaRPr lang="en-US" sz="5400" b="1" dirty="0">
              <a:solidFill>
                <a:srgbClr val="0000FF"/>
              </a:solidFill>
              <a:latin typeface="Arial" pitchFamily="34" charset="0"/>
              <a:cs typeface="Arial" pitchFamily="34" charset="0"/>
            </a:endParaRPr>
          </a:p>
        </p:txBody>
      </p:sp>
      <p:pic>
        <p:nvPicPr>
          <p:cNvPr id="10" name="Picture 9"/>
          <p:cNvPicPr>
            <a:picLocks noChangeAspect="1"/>
          </p:cNvPicPr>
          <p:nvPr/>
        </p:nvPicPr>
        <p:blipFill>
          <a:blip r:embed="rId4"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5"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p:cNvSpPr/>
          <p:nvPr/>
        </p:nvSpPr>
        <p:spPr>
          <a:xfrm>
            <a:off x="1828800" y="1447800"/>
            <a:ext cx="5181600" cy="2196909"/>
          </a:xfrm>
          <a:prstGeom prst="rect">
            <a:avLst/>
          </a:prstGeom>
        </p:spPr>
        <p:txBody>
          <a:bodyPr wrap="square">
            <a:spAutoFit/>
          </a:bodyPr>
          <a:lstStyle/>
          <a:p>
            <a:pPr>
              <a:lnSpc>
                <a:spcPct val="87000"/>
              </a:lnSpc>
              <a:spcBef>
                <a:spcPct val="0"/>
              </a:spcBef>
              <a:defRPr/>
            </a:pPr>
            <a:r>
              <a:rPr lang="en-US" sz="6000" b="1" dirty="0">
                <a:solidFill>
                  <a:srgbClr val="0000FF"/>
                </a:solidFill>
              </a:rPr>
              <a:t>Asanteni </a:t>
            </a:r>
            <a:r>
              <a:rPr lang="en-US" sz="6000" b="1" dirty="0" err="1" smtClean="0">
                <a:solidFill>
                  <a:srgbClr val="0000FF"/>
                </a:solidFill>
              </a:rPr>
              <a:t>sana</a:t>
            </a:r>
            <a:endParaRPr lang="en-US" sz="6000" b="1" dirty="0" smtClean="0">
              <a:solidFill>
                <a:srgbClr val="0000FF"/>
              </a:solidFill>
            </a:endParaRPr>
          </a:p>
          <a:p>
            <a:pPr>
              <a:lnSpc>
                <a:spcPct val="87000"/>
              </a:lnSpc>
              <a:spcBef>
                <a:spcPct val="0"/>
              </a:spcBef>
              <a:defRPr/>
            </a:pPr>
            <a:r>
              <a:rPr lang="en-US" sz="4800" dirty="0" err="1" smtClean="0">
                <a:solidFill>
                  <a:srgbClr val="0000FF"/>
                </a:solidFill>
                <a:latin typeface="Arial" pitchFamily="34" charset="0"/>
                <a:cs typeface="Arial" pitchFamily="34" charset="0"/>
              </a:rPr>
              <a:t>Nakaribisha</a:t>
            </a:r>
            <a:r>
              <a:rPr lang="en-US" sz="4800" dirty="0" smtClean="0">
                <a:solidFill>
                  <a:srgbClr val="0000FF"/>
                </a:solidFill>
                <a:latin typeface="Arial" pitchFamily="34" charset="0"/>
                <a:cs typeface="Arial" pitchFamily="34" charset="0"/>
              </a:rPr>
              <a:t> </a:t>
            </a:r>
            <a:r>
              <a:rPr lang="en-US" sz="4800" dirty="0" err="1" smtClean="0">
                <a:solidFill>
                  <a:srgbClr val="0000FF"/>
                </a:solidFill>
                <a:latin typeface="Arial" pitchFamily="34" charset="0"/>
                <a:cs typeface="Arial" pitchFamily="34" charset="0"/>
              </a:rPr>
              <a:t>maswali</a:t>
            </a:r>
            <a:r>
              <a:rPr lang="en-US" sz="4800" b="1" dirty="0" smtClean="0">
                <a:solidFill>
                  <a:srgbClr val="0000FF"/>
                </a:solidFill>
                <a:latin typeface="Arial" pitchFamily="34" charset="0"/>
                <a:cs typeface="Arial" pitchFamily="34" charset="0"/>
              </a:rPr>
              <a:t>.</a:t>
            </a:r>
            <a:endParaRPr lang="en-US" sz="4800" b="1" dirty="0">
              <a:solidFill>
                <a:srgbClr val="0000FF"/>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2" fill="hold" nodeType="withEffect">
                                  <p:stCondLst>
                                    <p:cond delay="0"/>
                                  </p:stCondLst>
                                  <p:childTnLst>
                                    <p:anim calcmode="lin" valueType="num">
                                      <p:cBhvr additive="base">
                                        <p:cTn id="9" dur="750"/>
                                        <p:tgtEl>
                                          <p:spTgt spid="10"/>
                                        </p:tgtEl>
                                        <p:attrNameLst>
                                          <p:attrName>ppt_x</p:attrName>
                                        </p:attrNameLst>
                                      </p:cBhvr>
                                      <p:tavLst>
                                        <p:tav tm="0">
                                          <p:val>
                                            <p:strVal val="ppt_x"/>
                                          </p:val>
                                        </p:tav>
                                        <p:tav tm="100000">
                                          <p:val>
                                            <p:strVal val="1+ppt_w/2"/>
                                          </p:val>
                                        </p:tav>
                                      </p:tavLst>
                                    </p:anim>
                                    <p:anim calcmode="lin" valueType="num">
                                      <p:cBhvr additive="base">
                                        <p:cTn id="10" dur="750"/>
                                        <p:tgtEl>
                                          <p:spTgt spid="10"/>
                                        </p:tgtEl>
                                        <p:attrNameLst>
                                          <p:attrName>ppt_y</p:attrName>
                                        </p:attrNameLst>
                                      </p:cBhvr>
                                      <p:tavLst>
                                        <p:tav tm="0">
                                          <p:val>
                                            <p:strVal val="ppt_y"/>
                                          </p:val>
                                        </p:tav>
                                        <p:tav tm="100000">
                                          <p:val>
                                            <p:strVal val="ppt_y"/>
                                          </p:val>
                                        </p:tav>
                                      </p:tavLst>
                                    </p:anim>
                                    <p:set>
                                      <p:cBhvr>
                                        <p:cTn id="11"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1752600"/>
            <a:ext cx="5867400" cy="2971800"/>
          </a:xfrm>
        </p:spPr>
        <p:txBody>
          <a:bodyPr>
            <a:noAutofit/>
          </a:bodyPr>
          <a:lstStyle/>
          <a:p>
            <a:pPr lvl="0">
              <a:spcBef>
                <a:spcPts val="0"/>
              </a:spcBef>
            </a:pPr>
            <a:r>
              <a:rPr lang="en-US" sz="4000" cap="none" dirty="0" smtClean="0">
                <a:solidFill>
                  <a:prstClr val="black">
                    <a:lumMod val="85000"/>
                    <a:lumOff val="15000"/>
                  </a:prstClr>
                </a:solidFill>
                <a:ea typeface="+mn-ea"/>
                <a:cs typeface="+mn-cs"/>
              </a:rPr>
              <a:t>BY CORONA KIMARO ČERMÁK</a:t>
            </a:r>
            <a:br>
              <a:rPr lang="en-US" sz="4000" cap="none" dirty="0" smtClean="0">
                <a:solidFill>
                  <a:prstClr val="black">
                    <a:lumMod val="85000"/>
                    <a:lumOff val="15000"/>
                  </a:prstClr>
                </a:solidFill>
                <a:ea typeface="+mn-ea"/>
                <a:cs typeface="+mn-cs"/>
              </a:rPr>
            </a:br>
            <a:endParaRPr lang="en-US" sz="2800" dirty="0"/>
          </a:p>
        </p:txBody>
      </p:sp>
      <p:sp>
        <p:nvSpPr>
          <p:cNvPr id="2" name="TextBox 1"/>
          <p:cNvSpPr txBox="1"/>
          <p:nvPr/>
        </p:nvSpPr>
        <p:spPr>
          <a:xfrm>
            <a:off x="4038600" y="5105400"/>
            <a:ext cx="4876800" cy="1477328"/>
          </a:xfrm>
          <a:prstGeom prst="rect">
            <a:avLst/>
          </a:prstGeom>
          <a:noFill/>
        </p:spPr>
        <p:txBody>
          <a:bodyPr wrap="square" rtlCol="0">
            <a:spAutoFit/>
          </a:bodyPr>
          <a:lstStyle/>
          <a:p>
            <a:r>
              <a:rPr lang="en-US" dirty="0" smtClean="0"/>
              <a:t>I WANT YOU TO FEEL RELAXED, ENJOY THE MUSIC, TOUCH THE CLOTH, HEAR THE LANGUAGE, SEE THE PICTURES AND BY ALL THESE YOU WILL UNDERSTAND SWAHILI LANGUAGE AND SWAHILI CULTURE.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UNTRIES WHICH SPEAK SWAHILI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1"/>
            <a:ext cx="3657599" cy="4114800"/>
          </a:xfrm>
          <a:prstGeom prst="rect">
            <a:avLst/>
          </a:prstGeom>
        </p:spPr>
      </p:pic>
      <p:pic>
        <p:nvPicPr>
          <p:cNvPr id="9" name="Picture 8" descr="tanzania_afric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7200" y="609600"/>
            <a:ext cx="3962400" cy="4191000"/>
          </a:xfrm>
          <a:prstGeom prst="rect">
            <a:avLst/>
          </a:prstGeom>
        </p:spPr>
      </p:pic>
    </p:spTree>
    <p:extLst>
      <p:ext uri="{BB962C8B-B14F-4D97-AF65-F5344CB8AC3E}">
        <p14:creationId xmlns:p14="http://schemas.microsoft.com/office/powerpoint/2010/main" val="252990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Organize with Sections</a:t>
            </a:r>
            <a:endParaRPr lang="en-US" sz="3200" dirty="0">
              <a:solidFill>
                <a:prstClr val="white"/>
              </a:solidFill>
            </a:endParaRPr>
          </a:p>
        </p:txBody>
      </p:sp>
      <p:sp>
        <p:nvSpPr>
          <p:cNvPr id="3" name="TextBox 2"/>
          <p:cNvSpPr txBox="1"/>
          <p:nvPr/>
        </p:nvSpPr>
        <p:spPr>
          <a:xfrm>
            <a:off x="1523999" y="685800"/>
            <a:ext cx="7391401" cy="3733800"/>
          </a:xfrm>
          <a:prstGeom prst="rect">
            <a:avLst/>
          </a:prstGeom>
          <a:noFill/>
        </p:spPr>
        <p:txBody>
          <a:bodyPr wrap="square" rtlCol="0">
            <a:normAutofit/>
          </a:bodyPr>
          <a:lstStyle/>
          <a:p>
            <a:r>
              <a:rPr lang="en-US" sz="1900" dirty="0" smtClean="0">
                <a:solidFill>
                  <a:srgbClr val="2C99FC"/>
                </a:solidFill>
              </a:rPr>
              <a:t>COMPARISON BETWEEN TANZNAIA AND THE CZECH REPUBLIC</a:t>
            </a:r>
          </a:p>
          <a:p>
            <a:pPr marL="342900" indent="-342900">
              <a:buFont typeface="Wingdings" charset="2"/>
              <a:buChar char="u"/>
            </a:pPr>
            <a:r>
              <a:rPr lang="en-US" sz="1900" dirty="0" smtClean="0">
                <a:solidFill>
                  <a:srgbClr val="2C99FC"/>
                </a:solidFill>
              </a:rPr>
              <a:t>TANZANIA IS 12 TIMES BIGGER </a:t>
            </a:r>
          </a:p>
          <a:p>
            <a:pPr marL="342900" indent="-342900">
              <a:buFont typeface="Wingdings" charset="2"/>
              <a:buChar char="u"/>
            </a:pPr>
            <a:r>
              <a:rPr lang="en-US" sz="1900" dirty="0" smtClean="0">
                <a:solidFill>
                  <a:srgbClr val="2C99FC"/>
                </a:solidFill>
              </a:rPr>
              <a:t>ACCORDING TO 2012 CENSUS THERE ARE 49 MILIONS PEOPLE IN TANZANIA.</a:t>
            </a:r>
          </a:p>
          <a:p>
            <a:pPr marL="342900" indent="-342900">
              <a:buFont typeface="Wingdings" charset="2"/>
              <a:buChar char="u"/>
            </a:pPr>
            <a:r>
              <a:rPr lang="en-US" sz="1900" dirty="0" smtClean="0">
                <a:solidFill>
                  <a:srgbClr val="2C99FC"/>
                </a:solidFill>
              </a:rPr>
              <a:t>120 TRIBES</a:t>
            </a:r>
          </a:p>
          <a:p>
            <a:pPr marL="342900" indent="-342900">
              <a:buFont typeface="Wingdings" charset="2"/>
              <a:buChar char="u"/>
            </a:pPr>
            <a:r>
              <a:rPr lang="en-US" sz="1900" dirty="0" smtClean="0">
                <a:solidFill>
                  <a:srgbClr val="2C99FC"/>
                </a:solidFill>
              </a:rPr>
              <a:t>SWAHILI AND ENGLISH ARE BOTH OFFICIAL LANGUAGES.</a:t>
            </a:r>
          </a:p>
          <a:p>
            <a:pPr marL="342900" indent="-342900">
              <a:buFont typeface="Wingdings" charset="2"/>
              <a:buChar char="u"/>
            </a:pPr>
            <a:r>
              <a:rPr lang="en-US" sz="1900" dirty="0" smtClean="0">
                <a:solidFill>
                  <a:srgbClr val="2C99FC"/>
                </a:solidFill>
              </a:rPr>
              <a:t>BORDERED WITH KENYA, UGANDA,DRC CONGO,BURUNDI, MALAWI, ZAMBIA,RWANDA AND  MOZAMBIQUE</a:t>
            </a:r>
          </a:p>
          <a:p>
            <a:pPr marL="342900" indent="-342900">
              <a:buFont typeface="Wingdings" charset="2"/>
              <a:buChar char="u"/>
            </a:pPr>
            <a:r>
              <a:rPr lang="en-US" sz="1900" dirty="0" smtClean="0">
                <a:solidFill>
                  <a:srgbClr val="2C99FC"/>
                </a:solidFill>
              </a:rPr>
              <a:t>KILIMANJARO HIGHEST MOUNTAIN IN AFRICA.</a:t>
            </a:r>
          </a:p>
          <a:p>
            <a:pPr marL="342900" indent="-342900">
              <a:buFont typeface="Wingdings" charset="2"/>
              <a:buChar char="u"/>
            </a:pPr>
            <a:r>
              <a:rPr lang="en-US" sz="1900" dirty="0" smtClean="0">
                <a:solidFill>
                  <a:srgbClr val="2C99FC"/>
                </a:solidFill>
              </a:rPr>
              <a:t>LAKE VICTORIA, AFRICAN LARGEST LAKE AND WORLD’S SECOND LARGEST FRESH WATER LAKE. LAKE TANGANYIKA, LAKE NYASA</a:t>
            </a:r>
          </a:p>
          <a:p>
            <a:pPr marL="342900" indent="-342900">
              <a:buFont typeface="Wingdings" charset="2"/>
              <a:buChar char="u"/>
            </a:pPr>
            <a:r>
              <a:rPr lang="en-US" sz="1900" dirty="0">
                <a:solidFill>
                  <a:srgbClr val="2C99FC"/>
                </a:solidFill>
              </a:rPr>
              <a:t>MANY NATIONAL PARKS SERENGETI, NGORONGORO, MIKUMI</a:t>
            </a:r>
            <a:endParaRPr lang="en-US" sz="1900" dirty="0" smtClean="0">
              <a:solidFill>
                <a:srgbClr val="2C99FC"/>
              </a:solidFill>
            </a:endParaRPr>
          </a:p>
          <a:p>
            <a:endParaRPr lang="en-US" sz="1900" dirty="0" smtClean="0">
              <a:solidFill>
                <a:srgbClr val="2C99FC"/>
              </a:solidFill>
            </a:endParaRPr>
          </a:p>
          <a:p>
            <a:pPr marL="342900" indent="-342900">
              <a:buFont typeface="Wingdings" charset="2"/>
              <a:buChar char="u"/>
            </a:pPr>
            <a:endParaRPr lang="en-US" sz="1900" dirty="0" smtClean="0">
              <a:solidFill>
                <a:srgbClr val="2C99FC"/>
              </a:solidFill>
            </a:endParaRPr>
          </a:p>
          <a:p>
            <a:pPr marL="342900" indent="-342900">
              <a:buFont typeface="Wingdings" charset="2"/>
              <a:buChar char="u"/>
            </a:pPr>
            <a:endParaRPr lang="en-US" sz="1900" dirty="0" smtClean="0">
              <a:solidFill>
                <a:srgbClr val="2C99FC"/>
              </a:solidFill>
            </a:endParaRPr>
          </a:p>
          <a:p>
            <a:pPr marL="342900" indent="-342900">
              <a:buFont typeface="Wingdings" charset="2"/>
              <a:buChar char="u"/>
            </a:pPr>
            <a:endParaRPr lang="en-US" sz="1900" dirty="0" smtClean="0">
              <a:solidFill>
                <a:srgbClr val="2C99FC"/>
              </a:solidFill>
            </a:endParaRPr>
          </a:p>
          <a:p>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 OF SWAHILI.</a:t>
            </a:r>
            <a:endParaRPr lang="en-US" dirty="0"/>
          </a:p>
        </p:txBody>
      </p:sp>
      <p:sp>
        <p:nvSpPr>
          <p:cNvPr id="3" name="Text Placeholder 2"/>
          <p:cNvSpPr>
            <a:spLocks noGrp="1"/>
          </p:cNvSpPr>
          <p:nvPr>
            <p:ph type="body" idx="1"/>
          </p:nvPr>
        </p:nvSpPr>
        <p:spPr>
          <a:xfrm>
            <a:off x="381000" y="5105400"/>
            <a:ext cx="8229601" cy="375787"/>
          </a:xfrm>
        </p:spPr>
        <p:txBody>
          <a:bodyPr>
            <a:noAutofit/>
          </a:bodyPr>
          <a:lstStyle/>
          <a:p>
            <a:r>
              <a:rPr lang="en-US" sz="2400" dirty="0" smtClean="0"/>
              <a:t>IS TRACED  FAR BACK  FROM  8</a:t>
            </a:r>
            <a:r>
              <a:rPr lang="en-US" sz="2400" baseline="30000" dirty="0" smtClean="0"/>
              <a:t>TH</a:t>
            </a:r>
            <a:r>
              <a:rPr lang="en-US" sz="2400" dirty="0" smtClean="0"/>
              <a:t> CENTURY DUE TO  THE TRADE AT THE COAST OF EAST AFRICA AND LATER SPREAD INTO THE INTERIOR OF AFRICA </a:t>
            </a:r>
            <a:endParaRPr lang="en-US" sz="2400" dirty="0"/>
          </a:p>
        </p:txBody>
      </p:sp>
    </p:spTree>
    <p:extLst>
      <p:ext uri="{BB962C8B-B14F-4D97-AF65-F5344CB8AC3E}">
        <p14:creationId xmlns:p14="http://schemas.microsoft.com/office/powerpoint/2010/main" val="862143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447800" y="914400"/>
            <a:ext cx="7229475" cy="3192845"/>
          </a:xfrm>
          <a:prstGeom prst="rect">
            <a:avLst/>
          </a:prstGeom>
          <a:noFill/>
        </p:spPr>
        <p:txBody>
          <a:bodyPr wrap="square" rtlCol="0" anchor="b" anchorCtr="0">
            <a:normAutofit/>
          </a:bodyPr>
          <a:lstStyle/>
          <a:p>
            <a:pPr marL="342900" indent="-342900">
              <a:buFont typeface="Wingdings" charset="2"/>
              <a:buChar char="u"/>
            </a:pPr>
            <a:r>
              <a:rPr lang="en-US" sz="3200" dirty="0" smtClean="0">
                <a:solidFill>
                  <a:prstClr val="black">
                    <a:lumMod val="50000"/>
                    <a:lumOff val="50000"/>
                  </a:prstClr>
                </a:solidFill>
              </a:rPr>
              <a:t>SWAHILI IS A MIXTURE OF BANTU AND ARABIC LANGUAGES. </a:t>
            </a:r>
          </a:p>
          <a:p>
            <a:pPr marL="342900" indent="-342900">
              <a:buFont typeface="Wingdings" charset="2"/>
              <a:buChar char="u"/>
            </a:pPr>
            <a:r>
              <a:rPr lang="en-US" sz="3200" dirty="0" smtClean="0">
                <a:solidFill>
                  <a:prstClr val="black">
                    <a:lumMod val="50000"/>
                    <a:lumOff val="50000"/>
                  </a:prstClr>
                </a:solidFill>
              </a:rPr>
              <a:t>HOWEVER THERE ARE TRACES OF OTHER LANGUAGES SUCH AS ENGLISH, GERMAN, PORTUGUES, HINDUSTAN AND FRENCH.</a:t>
            </a:r>
            <a:endParaRPr lang="en-US" sz="3200" dirty="0">
              <a:solidFill>
                <a:prstClr val="black">
                  <a:lumMod val="50000"/>
                  <a:lumOff val="50000"/>
                </a:prst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1363" y="76200"/>
            <a:ext cx="8402637" cy="1143000"/>
          </a:xfrm>
        </p:spPr>
        <p:txBody>
          <a:bodyPr>
            <a:normAutofit fontScale="90000"/>
          </a:bodyPr>
          <a:lstStyle/>
          <a:p>
            <a:r>
              <a:rPr lang="en-US" b="1" dirty="0">
                <a:solidFill>
                  <a:srgbClr val="0000FF"/>
                </a:solidFill>
              </a:rPr>
              <a:t>WHY </a:t>
            </a:r>
            <a:r>
              <a:rPr lang="en-US" b="1" dirty="0" smtClean="0">
                <a:solidFill>
                  <a:srgbClr val="0000FF"/>
                </a:solidFill>
              </a:rPr>
              <a:t>TO LEARN SWAHILI </a:t>
            </a:r>
            <a:r>
              <a:rPr lang="en-US" b="1" dirty="0">
                <a:solidFill>
                  <a:srgbClr val="0000FF"/>
                </a:solidFill>
              </a:rPr>
              <a:t>LANGUAGE OR CULTURE?</a:t>
            </a:r>
            <a:endParaRPr lang="en-US" dirty="0"/>
          </a:p>
        </p:txBody>
      </p:sp>
      <p:sp>
        <p:nvSpPr>
          <p:cNvPr id="5" name="Rectangle 4"/>
          <p:cNvSpPr/>
          <p:nvPr/>
        </p:nvSpPr>
        <p:spPr>
          <a:xfrm>
            <a:off x="685800" y="2133600"/>
            <a:ext cx="8077200" cy="3170099"/>
          </a:xfrm>
          <a:prstGeom prst="rect">
            <a:avLst/>
          </a:prstGeom>
        </p:spPr>
        <p:txBody>
          <a:bodyPr wrap="square">
            <a:spAutoFit/>
          </a:bodyPr>
          <a:lstStyle/>
          <a:p>
            <a:pPr marL="571500" indent="-571500">
              <a:buFont typeface="Wingdings" charset="2"/>
              <a:buChar char="u"/>
            </a:pPr>
            <a:r>
              <a:rPr lang="en-US" sz="4000" dirty="0"/>
              <a:t>Swahili has developed to become a very popular African language, taught in many leading academic institutions in Africa, Europe, America and Asia </a:t>
            </a:r>
          </a:p>
        </p:txBody>
      </p:sp>
    </p:spTree>
    <p:extLst>
      <p:ext uri="{BB962C8B-B14F-4D97-AF65-F5344CB8AC3E}">
        <p14:creationId xmlns:p14="http://schemas.microsoft.com/office/powerpoint/2010/main" val="120622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1"/>
            <a:ext cx="8001000" cy="5016758"/>
          </a:xfrm>
          <a:prstGeom prst="rect">
            <a:avLst/>
          </a:prstGeom>
        </p:spPr>
        <p:txBody>
          <a:bodyPr wrap="square">
            <a:spAutoFit/>
          </a:bodyPr>
          <a:lstStyle/>
          <a:p>
            <a:pPr marL="571500" indent="-571500">
              <a:buFont typeface="Wingdings" charset="2"/>
              <a:buChar char="u"/>
            </a:pPr>
            <a:r>
              <a:rPr lang="en-US" sz="4000" dirty="0"/>
              <a:t>It is offered as subject of study in prestigious universities like Harvard, Yale, Stanford, Princeton, the University of Pennsylvania and many others</a:t>
            </a:r>
            <a:r>
              <a:rPr lang="en-US" sz="4000" dirty="0" smtClean="0"/>
              <a:t>.</a:t>
            </a:r>
          </a:p>
          <a:p>
            <a:pPr marL="571500" indent="-571500">
              <a:buFont typeface="Wingdings" charset="2"/>
              <a:buChar char="u"/>
            </a:pPr>
            <a:r>
              <a:rPr lang="en-US" sz="4000" dirty="0" smtClean="0"/>
              <a:t> </a:t>
            </a:r>
            <a:r>
              <a:rPr lang="en-US" sz="4000" dirty="0"/>
              <a:t>It is estimated that close to 100 institutions teach Swahili in the US alone</a:t>
            </a:r>
            <a:r>
              <a:rPr lang="en-US" sz="4000" dirty="0" smtClean="0"/>
              <a:t>.. </a:t>
            </a:r>
            <a:endParaRPr lang="en-US" sz="4000" dirty="0"/>
          </a:p>
        </p:txBody>
      </p:sp>
    </p:spTree>
    <p:extLst>
      <p:ext uri="{BB962C8B-B14F-4D97-AF65-F5344CB8AC3E}">
        <p14:creationId xmlns:p14="http://schemas.microsoft.com/office/powerpoint/2010/main" val="41522423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409</Words>
  <Application>Microsoft Office PowerPoint</Application>
  <PresentationFormat>Předvádění na obrazovce (4:3)</PresentationFormat>
  <Paragraphs>47</Paragraphs>
  <Slides>22</Slides>
  <Notes>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Georgia</vt:lpstr>
      <vt:lpstr>Wingdings</vt:lpstr>
      <vt:lpstr>Introducing PowerPoint 2011</vt:lpstr>
      <vt:lpstr>SWAHILI EVENING.</vt:lpstr>
      <vt:lpstr>JAMBO, HABARI,  KARIBU SANA</vt:lpstr>
      <vt:lpstr>BY CORONA KIMARO ČERMÁK </vt:lpstr>
      <vt:lpstr>Prezentace aplikace PowerPoint</vt:lpstr>
      <vt:lpstr>Prezentace aplikace PowerPoint</vt:lpstr>
      <vt:lpstr>THE ORIGIN OF SWAHILI.</vt:lpstr>
      <vt:lpstr>Prezentace aplikace PowerPoint</vt:lpstr>
      <vt:lpstr>WHY TO LEARN SWAHILI LANGUAGE OR CULTURE?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New Picture Effects</vt:lpstr>
      <vt:lpstr>Prezentace aplikace PowerPoint</vt:lpstr>
      <vt:lpstr>Prezentace aplikace PowerPoint</vt:lpstr>
      <vt:lpstr>Prezentace aplikace PowerPoint</vt:lpstr>
      <vt:lpstr>Prezentace aplikace PowerPoint</vt:lpstr>
      <vt:lpstr>SWAHILI WORDS YOU MAY SAFARI HAKUNA MATATA SIMBA UBONGO</vt:lpstr>
      <vt:lpstr>WORDS WHICH SOUND SIMILAR. CHAI SUKARI KAHAWA</vt:lpstr>
      <vt:lpstr>Prezentace aplikace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2016-03-31T16:12:09Z</dcterms:modified>
</cp:coreProperties>
</file>