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6"/>
  </p:notesMasterIdLst>
  <p:handoutMasterIdLst>
    <p:handoutMasterId r:id="rId37"/>
  </p:handoutMasterIdLst>
  <p:sldIdLst>
    <p:sldId id="256" r:id="rId2"/>
    <p:sldId id="274" r:id="rId3"/>
    <p:sldId id="284" r:id="rId4"/>
    <p:sldId id="286" r:id="rId5"/>
    <p:sldId id="285" r:id="rId6"/>
    <p:sldId id="278" r:id="rId7"/>
    <p:sldId id="279" r:id="rId8"/>
    <p:sldId id="275" r:id="rId9"/>
    <p:sldId id="281" r:id="rId10"/>
    <p:sldId id="280" r:id="rId11"/>
    <p:sldId id="290" r:id="rId12"/>
    <p:sldId id="282" r:id="rId13"/>
    <p:sldId id="283" r:id="rId14"/>
    <p:sldId id="287" r:id="rId15"/>
    <p:sldId id="292" r:id="rId16"/>
    <p:sldId id="299" r:id="rId17"/>
    <p:sldId id="293" r:id="rId18"/>
    <p:sldId id="291" r:id="rId19"/>
    <p:sldId id="258" r:id="rId20"/>
    <p:sldId id="262" r:id="rId21"/>
    <p:sldId id="264" r:id="rId22"/>
    <p:sldId id="266" r:id="rId23"/>
    <p:sldId id="267" r:id="rId24"/>
    <p:sldId id="268" r:id="rId25"/>
    <p:sldId id="295" r:id="rId26"/>
    <p:sldId id="296" r:id="rId27"/>
    <p:sldId id="297" r:id="rId28"/>
    <p:sldId id="263" r:id="rId29"/>
    <p:sldId id="270" r:id="rId30"/>
    <p:sldId id="277" r:id="rId31"/>
    <p:sldId id="271" r:id="rId32"/>
    <p:sldId id="298" r:id="rId33"/>
    <p:sldId id="276" r:id="rId34"/>
    <p:sldId id="294" r:id="rId35"/>
  </p:sldIdLst>
  <p:sldSz cx="9144000" cy="6858000" type="screen4x3"/>
  <p:notesSz cx="6858000"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76" autoAdjust="0"/>
    <p:restoredTop sz="94611" autoAdjust="0"/>
  </p:normalViewPr>
  <p:slideViewPr>
    <p:cSldViewPr snapToGrid="0">
      <p:cViewPr varScale="1">
        <p:scale>
          <a:sx n="70" d="100"/>
          <a:sy n="70" d="100"/>
        </p:scale>
        <p:origin x="1464" y="72"/>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9430306"/>
            <a:ext cx="29718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9430306"/>
            <a:ext cx="29718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947738"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715153"/>
            <a:ext cx="548640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9428583"/>
            <a:ext cx="29718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9428583"/>
            <a:ext cx="29718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1A6D36-8CFB-40FE-8D60-D2050488125D}" type="slidenum">
              <a:rPr lang="cs-CZ" altLang="cs-CZ" smtClean="0"/>
              <a:pPr/>
              <a:t>18</a:t>
            </a:fld>
            <a:endParaRPr lang="cs-CZ" altLang="cs-CZ" dirty="0"/>
          </a:p>
        </p:txBody>
      </p:sp>
    </p:spTree>
    <p:extLst>
      <p:ext uri="{BB962C8B-B14F-4D97-AF65-F5344CB8AC3E}">
        <p14:creationId xmlns:p14="http://schemas.microsoft.com/office/powerpoint/2010/main" val="9195967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en-GB" altLang="cs-CZ" noProof="0" dirty="0" err="1" smtClean="0"/>
              <a:t>Kliknutím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
        <p:nvSpPr>
          <p:cNvPr id="5"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English for University Studies by Lu</a:t>
            </a:r>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svislý text 2"/>
          <p:cNvSpPr>
            <a:spLocks noGrp="1"/>
          </p:cNvSpPr>
          <p:nvPr>
            <p:ph type="body" orient="vert" idx="1"/>
          </p:nvPr>
        </p:nvSpPr>
        <p:spPr/>
        <p:txBody>
          <a:bodyPr vert="eaVert"/>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
        <p:nvSpPr>
          <p:cNvPr id="9" name="Rectangle 17"/>
          <p:cNvSpPr>
            <a:spLocks noGrp="1" noChangeArrowheads="1"/>
          </p:cNvSpPr>
          <p:nvPr>
            <p:ph type="ftr" sz="quarter" idx="12"/>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zápatí 2"/>
          <p:cNvSpPr>
            <a:spLocks noGrp="1"/>
          </p:cNvSpPr>
          <p:nvPr>
            <p:ph type="ftr" sz="quarter" idx="10"/>
          </p:nvPr>
        </p:nvSpPr>
        <p:spPr>
          <a:xfrm>
            <a:off x="422694" y="6248400"/>
            <a:ext cx="6305910" cy="457200"/>
          </a:xfrm>
          <a:prstGeom prst="rect">
            <a:avLst/>
          </a:prstGeom>
        </p:spPr>
        <p:txBody>
          <a:bodyPr/>
          <a:lstStyle>
            <a:lvl1pPr>
              <a:defRPr/>
            </a:lvl1pPr>
          </a:lstStyle>
          <a:p>
            <a:r>
              <a:rPr lang="en-US" altLang="cs-CZ" smtClean="0"/>
              <a:t>English for University Studies by Lu</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 </a:t>
            </a:r>
            <a:r>
              <a:rPr lang="en-GB" altLang="cs-CZ" noProof="0" dirty="0" err="1" smtClean="0"/>
              <a:t>předlohy</a:t>
            </a:r>
            <a:r>
              <a:rPr lang="en-GB" altLang="cs-CZ" noProof="0" dirty="0" smtClean="0"/>
              <a:t> </a:t>
            </a:r>
            <a:r>
              <a:rPr lang="en-GB" altLang="cs-CZ" noProof="0" dirty="0" err="1" smtClean="0"/>
              <a:t>nadpisů</a:t>
            </a:r>
            <a:r>
              <a:rPr lang="en-GB" altLang="cs-CZ" noProof="0" dirty="0" smtClean="0"/>
              <a:t>.</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styly</a:t>
            </a:r>
            <a:r>
              <a:rPr lang="en-GB" altLang="cs-CZ" noProof="0" dirty="0" smtClean="0"/>
              <a:t> </a:t>
            </a:r>
            <a:r>
              <a:rPr lang="en-GB" altLang="cs-CZ" noProof="0" dirty="0" err="1" smtClean="0"/>
              <a:t>předlohy</a:t>
            </a:r>
            <a:r>
              <a:rPr lang="en-GB" altLang="cs-CZ" noProof="0" dirty="0" smtClean="0"/>
              <a:t> </a:t>
            </a:r>
            <a:r>
              <a:rPr lang="en-GB" altLang="cs-CZ" noProof="0" dirty="0" err="1" smtClean="0"/>
              <a:t>textu</a:t>
            </a:r>
            <a:r>
              <a:rPr lang="en-GB" altLang="cs-CZ" noProof="0" dirty="0" smtClean="0"/>
              <a:t>.</a:t>
            </a:r>
          </a:p>
          <a:p>
            <a:pPr lvl="1"/>
            <a:r>
              <a:rPr lang="en-GB" altLang="cs-CZ" noProof="0" dirty="0" err="1" smtClean="0"/>
              <a:t>Druhá</a:t>
            </a:r>
            <a:r>
              <a:rPr lang="en-GB" altLang="cs-CZ" noProof="0" dirty="0" smtClean="0"/>
              <a:t> </a:t>
            </a:r>
            <a:r>
              <a:rPr lang="en-GB" altLang="cs-CZ" noProof="0" dirty="0" err="1" smtClean="0"/>
              <a:t>úroveň</a:t>
            </a:r>
            <a:endParaRPr lang="en-GB" altLang="cs-CZ" noProof="0" dirty="0" smtClean="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smtClean="0"/>
              <a:t>English for University Studies by Lu</a:t>
            </a:r>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8Zo-NiQFtU" TargetMode="External"/><Relationship Id="rId2" Type="http://schemas.openxmlformats.org/officeDocument/2006/relationships/hyperlink" Target="https://www.youtube.com/watch?v=F0USIqEP-M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eYYf-mUmPqI" TargetMode="External"/><Relationship Id="rId2" Type="http://schemas.openxmlformats.org/officeDocument/2006/relationships/hyperlink" Target="https://www.youtube.com/watch?v=omveFR-2hm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I8uUjtiaXq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I8uUjtiaXq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d0yGdNEWdn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youtube.com/watch?v=-WLHr1_EVtQ"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6714698" y="6248400"/>
            <a:ext cx="1583398" cy="457200"/>
          </a:xfrm>
        </p:spPr>
        <p:txBody>
          <a:bodyPr/>
          <a:lstStyle/>
          <a:p>
            <a:r>
              <a:rPr lang="en-US" altLang="cs-CZ" smtClean="0"/>
              <a:t>English for University Studies by Lu</a:t>
            </a:r>
            <a:endParaRPr lang="cs-CZ" altLang="cs-CZ" dirty="0"/>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a:xfrm>
            <a:off x="614149" y="1883013"/>
            <a:ext cx="7959630" cy="3030181"/>
          </a:xfrm>
        </p:spPr>
        <p:txBody>
          <a:bodyPr/>
          <a:lstStyle/>
          <a:p>
            <a:pPr algn="ctr"/>
            <a:r>
              <a:rPr lang="en-GB" altLang="cs-CZ" sz="2400" dirty="0" smtClean="0"/>
              <a:t>English for University Studies:</a:t>
            </a:r>
            <a:br>
              <a:rPr lang="en-GB" altLang="cs-CZ" sz="2400" dirty="0" smtClean="0"/>
            </a:br>
            <a:r>
              <a:rPr lang="en-GB" altLang="cs-CZ" sz="2400" dirty="0" smtClean="0"/>
              <a:t>English in Academic Context and Skills</a:t>
            </a:r>
            <a:br>
              <a:rPr lang="en-GB" altLang="cs-CZ" sz="2400" dirty="0" smtClean="0"/>
            </a:br>
            <a:r>
              <a:rPr lang="en-GB" altLang="cs-CZ" sz="2400" dirty="0"/>
              <a:t/>
            </a:r>
            <a:br>
              <a:rPr lang="en-GB" altLang="cs-CZ" sz="2400" dirty="0"/>
            </a:br>
            <a:r>
              <a:rPr lang="en-GB" altLang="cs-CZ" sz="2400" dirty="0" smtClean="0"/>
              <a:t>Wei-lun Lu</a:t>
            </a:r>
            <a:br>
              <a:rPr lang="en-GB" altLang="cs-CZ" sz="2400" dirty="0" smtClean="0"/>
            </a:br>
            <a:r>
              <a:rPr lang="en-GB" altLang="cs-CZ" sz="2400" dirty="0" smtClean="0"/>
              <a:t>Language </a:t>
            </a:r>
            <a:r>
              <a:rPr lang="en-GB" altLang="cs-CZ" sz="2400" dirty="0" err="1" smtClean="0"/>
              <a:t>Center</a:t>
            </a:r>
            <a:r>
              <a:rPr lang="en-GB" altLang="cs-CZ" sz="2400" dirty="0" smtClean="0"/>
              <a:t> </a:t>
            </a:r>
            <a:br>
              <a:rPr lang="en-GB" altLang="cs-CZ" sz="2400" dirty="0" smtClean="0"/>
            </a:br>
            <a:r>
              <a:rPr lang="en-GB" altLang="cs-CZ" sz="2400" dirty="0" smtClean="0"/>
              <a:t>Masaryk University</a:t>
            </a:r>
            <a:endParaRPr lang="en-GB" altLang="cs-CZ"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the occasions </a:t>
            </a:r>
            <a:endParaRPr lang="en-US" dirty="0"/>
          </a:p>
        </p:txBody>
      </p:sp>
      <p:sp>
        <p:nvSpPr>
          <p:cNvPr id="3" name="Content Placeholder 2"/>
          <p:cNvSpPr>
            <a:spLocks noGrp="1"/>
          </p:cNvSpPr>
          <p:nvPr>
            <p:ph idx="1"/>
          </p:nvPr>
        </p:nvSpPr>
        <p:spPr/>
        <p:txBody>
          <a:bodyPr/>
          <a:lstStyle/>
          <a:p>
            <a:r>
              <a:rPr lang="en-US" dirty="0" smtClean="0"/>
              <a:t>There are samples of English on formal academic occasions. Assess them based on the foregoing criteria:</a:t>
            </a:r>
          </a:p>
          <a:p>
            <a:endParaRPr lang="en-US" dirty="0"/>
          </a:p>
          <a:p>
            <a:r>
              <a:rPr lang="en-US" dirty="0" smtClean="0"/>
              <a:t>Sample 1</a:t>
            </a:r>
            <a:r>
              <a:rPr lang="en-US" dirty="0"/>
              <a:t> </a:t>
            </a:r>
            <a:r>
              <a:rPr lang="en-US" dirty="0" smtClean="0"/>
              <a:t>(1:20- 2:19)</a:t>
            </a:r>
          </a:p>
          <a:p>
            <a:r>
              <a:rPr lang="en-US" dirty="0">
                <a:hlinkClick r:id="rId2"/>
              </a:rPr>
              <a:t>https://</a:t>
            </a:r>
            <a:r>
              <a:rPr lang="en-US" dirty="0" smtClean="0">
                <a:hlinkClick r:id="rId2"/>
              </a:rPr>
              <a:t>www.youtube.com/watch?v=F0USIqEP-MA</a:t>
            </a:r>
            <a:endParaRPr lang="en-US" dirty="0"/>
          </a:p>
          <a:p>
            <a:endParaRPr lang="en-US" dirty="0" smtClean="0"/>
          </a:p>
          <a:p>
            <a:r>
              <a:rPr lang="en-US" dirty="0" smtClean="0"/>
              <a:t>Sample </a:t>
            </a:r>
            <a:r>
              <a:rPr lang="en-US" dirty="0"/>
              <a:t>2</a:t>
            </a:r>
            <a:r>
              <a:rPr lang="en-US" dirty="0" smtClean="0"/>
              <a:t> (- 2:00)</a:t>
            </a:r>
          </a:p>
          <a:p>
            <a:r>
              <a:rPr lang="en-US" dirty="0">
                <a:hlinkClick r:id="rId3"/>
              </a:rPr>
              <a:t>https://www.youtube.com/watch?v=-</a:t>
            </a:r>
            <a:r>
              <a:rPr lang="en-US" dirty="0" smtClean="0">
                <a:hlinkClick r:id="rId3"/>
              </a:rPr>
              <a:t>8Zo-NiQFtU</a:t>
            </a:r>
            <a:endParaRPr lang="en-US" dirty="0" smtClean="0"/>
          </a:p>
          <a:p>
            <a:endParaRPr lang="en-US"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5" name="Footer Placeholder 4"/>
          <p:cNvSpPr>
            <a:spLocks noGrp="1"/>
          </p:cNvSpPr>
          <p:nvPr>
            <p:ph type="ftr" sz="quarter" idx="3"/>
          </p:nvPr>
        </p:nvSpPr>
        <p:spPr/>
        <p:txBody>
          <a:body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330278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skill for advanced learning: Shadowing</a:t>
            </a:r>
            <a:endParaRPr lang="en-US" dirty="0"/>
          </a:p>
        </p:txBody>
      </p:sp>
      <p:sp>
        <p:nvSpPr>
          <p:cNvPr id="3" name="Content Placeholder 2"/>
          <p:cNvSpPr>
            <a:spLocks noGrp="1"/>
          </p:cNvSpPr>
          <p:nvPr>
            <p:ph idx="1"/>
          </p:nvPr>
        </p:nvSpPr>
        <p:spPr/>
        <p:txBody>
          <a:bodyPr/>
          <a:lstStyle/>
          <a:p>
            <a:r>
              <a:rPr lang="en-US" dirty="0" smtClean="0"/>
              <a:t>Listen </a:t>
            </a:r>
            <a:r>
              <a:rPr lang="en-US" dirty="0"/>
              <a:t>to the text </a:t>
            </a:r>
            <a:r>
              <a:rPr lang="en-US" dirty="0" smtClean="0"/>
              <a:t>once—choose a topic that fits your interest/need.</a:t>
            </a:r>
            <a:endParaRPr lang="en-US" dirty="0"/>
          </a:p>
          <a:p>
            <a:r>
              <a:rPr lang="en-US" dirty="0" smtClean="0"/>
              <a:t>Listen </a:t>
            </a:r>
            <a:r>
              <a:rPr lang="en-US" dirty="0"/>
              <a:t>to the text a few more times </a:t>
            </a:r>
            <a:r>
              <a:rPr lang="en-US" dirty="0" smtClean="0"/>
              <a:t>to try to figure out the rough message through multiple hearings.</a:t>
            </a:r>
            <a:endParaRPr lang="en-US" dirty="0"/>
          </a:p>
          <a:p>
            <a:r>
              <a:rPr lang="en-US" dirty="0" smtClean="0"/>
              <a:t>Listen </a:t>
            </a:r>
            <a:r>
              <a:rPr lang="en-US" dirty="0"/>
              <a:t>to the text while reading the transcript and look up any words </a:t>
            </a:r>
            <a:r>
              <a:rPr lang="en-US" dirty="0" smtClean="0"/>
              <a:t>you are </a:t>
            </a:r>
            <a:r>
              <a:rPr lang="en-US" dirty="0"/>
              <a:t>not confident </a:t>
            </a:r>
            <a:r>
              <a:rPr lang="en-US" dirty="0" smtClean="0"/>
              <a:t>about.</a:t>
            </a:r>
            <a:endParaRPr lang="en-US" dirty="0"/>
          </a:p>
          <a:p>
            <a:r>
              <a:rPr lang="en-US" dirty="0" smtClean="0"/>
              <a:t>Listen </a:t>
            </a:r>
            <a:r>
              <a:rPr lang="en-US" dirty="0"/>
              <a:t>to the text and repeat with a minimum delay—rinse and repeat until you can read it confidently at the same speed as the recording, then do </a:t>
            </a:r>
            <a:r>
              <a:rPr lang="en-US" dirty="0" smtClean="0"/>
              <a:t>it a couple of </a:t>
            </a:r>
            <a:r>
              <a:rPr lang="en-US" dirty="0"/>
              <a:t>more </a:t>
            </a:r>
            <a:r>
              <a:rPr lang="en-US" dirty="0" smtClean="0"/>
              <a:t>times.</a:t>
            </a:r>
          </a:p>
          <a:p>
            <a:r>
              <a:rPr lang="en-US" dirty="0" smtClean="0"/>
              <a:t>Now listen to each of the clips again to practice.</a:t>
            </a:r>
            <a:endParaRPr lang="en-US"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5" name="Footer Placeholder 4"/>
          <p:cNvSpPr>
            <a:spLocks noGrp="1"/>
          </p:cNvSpPr>
          <p:nvPr>
            <p:ph type="ftr" sz="quarter" idx="3"/>
          </p:nvPr>
        </p:nvSpPr>
        <p:spPr/>
        <p:txBody>
          <a:body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3647310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3-4</a:t>
            </a:r>
            <a:endParaRPr lang="en-US" dirty="0"/>
          </a:p>
        </p:txBody>
      </p:sp>
      <p:sp>
        <p:nvSpPr>
          <p:cNvPr id="3" name="Content Placeholder 2"/>
          <p:cNvSpPr>
            <a:spLocks noGrp="1"/>
          </p:cNvSpPr>
          <p:nvPr>
            <p:ph idx="1"/>
          </p:nvPr>
        </p:nvSpPr>
        <p:spPr/>
        <p:txBody>
          <a:bodyPr/>
          <a:lstStyle/>
          <a:p>
            <a:r>
              <a:rPr lang="en-US" dirty="0" smtClean="0"/>
              <a:t>There are samples of English used in academic seminars. Assess them also based on the foregoing criteria.</a:t>
            </a:r>
          </a:p>
          <a:p>
            <a:endParaRPr lang="en-US" dirty="0"/>
          </a:p>
          <a:p>
            <a:r>
              <a:rPr lang="en-US" dirty="0"/>
              <a:t>Sample </a:t>
            </a:r>
            <a:r>
              <a:rPr lang="en-US" dirty="0" smtClean="0"/>
              <a:t>3: Seminar (on poetry) (- 1:55, *2)</a:t>
            </a:r>
            <a:endParaRPr lang="en-US" dirty="0"/>
          </a:p>
          <a:p>
            <a:r>
              <a:rPr lang="en-US" dirty="0">
                <a:hlinkClick r:id="rId2"/>
              </a:rPr>
              <a:t>https://</a:t>
            </a:r>
            <a:r>
              <a:rPr lang="en-US" dirty="0" smtClean="0">
                <a:hlinkClick r:id="rId2"/>
              </a:rPr>
              <a:t>www.youtube.com/watch?v=omveFR-2hmg</a:t>
            </a:r>
            <a:endParaRPr lang="en-US" dirty="0" smtClean="0"/>
          </a:p>
          <a:p>
            <a:pPr marL="0" indent="0">
              <a:buNone/>
            </a:pPr>
            <a:endParaRPr lang="en-US" dirty="0"/>
          </a:p>
          <a:p>
            <a:r>
              <a:rPr lang="en-US" dirty="0" smtClean="0"/>
              <a:t>Sample 4: Line game (0:27- 6:18, *1)</a:t>
            </a:r>
          </a:p>
          <a:p>
            <a:r>
              <a:rPr lang="en-US" dirty="0">
                <a:hlinkClick r:id="rId3"/>
              </a:rPr>
              <a:t>https://</a:t>
            </a:r>
            <a:r>
              <a:rPr lang="en-US" dirty="0" smtClean="0">
                <a:hlinkClick r:id="rId3"/>
              </a:rPr>
              <a:t>www.youtube.com/watch?v=eYYf-mUmPqI</a:t>
            </a:r>
            <a:endParaRPr lang="en-US" dirty="0" smtClean="0"/>
          </a:p>
          <a:p>
            <a:endParaRPr lang="en-US"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5" name="Footer Placeholder 4"/>
          <p:cNvSpPr>
            <a:spLocks noGrp="1"/>
          </p:cNvSpPr>
          <p:nvPr>
            <p:ph type="ftr" sz="quarter" idx="3"/>
          </p:nvPr>
        </p:nvSpPr>
        <p:spPr/>
        <p:txBody>
          <a:body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291354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5</a:t>
            </a:r>
            <a:endParaRPr lang="en-US" dirty="0"/>
          </a:p>
        </p:txBody>
      </p:sp>
      <p:sp>
        <p:nvSpPr>
          <p:cNvPr id="3" name="Content Placeholder 2"/>
          <p:cNvSpPr>
            <a:spLocks noGrp="1"/>
          </p:cNvSpPr>
          <p:nvPr>
            <p:ph idx="1"/>
          </p:nvPr>
        </p:nvSpPr>
        <p:spPr/>
        <p:txBody>
          <a:bodyPr/>
          <a:lstStyle/>
          <a:p>
            <a:r>
              <a:rPr lang="en-US" dirty="0" smtClean="0"/>
              <a:t>You will see a </a:t>
            </a:r>
            <a:r>
              <a:rPr lang="en-US" dirty="0"/>
              <a:t>p</a:t>
            </a:r>
            <a:r>
              <a:rPr lang="en-US" dirty="0" smtClean="0"/>
              <a:t>anel discussion in English (Sample 6) and the introduction that precedes it (Sample 5). Assess the language usage based on the foregoing criteria.</a:t>
            </a:r>
            <a:endParaRPr lang="en-US" dirty="0"/>
          </a:p>
          <a:p>
            <a:endParaRPr lang="en-US" dirty="0"/>
          </a:p>
          <a:p>
            <a:r>
              <a:rPr lang="en-US" dirty="0" smtClean="0"/>
              <a:t>Sample 5: Introduction to a panel: (use Chrome; - 5:02)</a:t>
            </a:r>
          </a:p>
          <a:p>
            <a:r>
              <a:rPr lang="en-US" dirty="0">
                <a:hlinkClick r:id="rId2"/>
              </a:rPr>
              <a:t>https://</a:t>
            </a:r>
            <a:r>
              <a:rPr lang="en-US" dirty="0" smtClean="0">
                <a:hlinkClick r:id="rId2"/>
              </a:rPr>
              <a:t>www.youtube.com/watch?v=I8uUjtiaXqE</a:t>
            </a:r>
            <a:endParaRPr lang="en-US" dirty="0" smtClean="0"/>
          </a:p>
          <a:p>
            <a:endParaRPr lang="en-US" dirty="0" smtClean="0"/>
          </a:p>
          <a:p>
            <a:r>
              <a:rPr lang="en-US" dirty="0" smtClean="0"/>
              <a:t>Listen again. What is the announcement mainly about?</a:t>
            </a:r>
            <a:endParaRPr lang="en-US"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5" name="Footer Placeholder 4"/>
          <p:cNvSpPr>
            <a:spLocks noGrp="1"/>
          </p:cNvSpPr>
          <p:nvPr>
            <p:ph type="ftr" sz="quarter" idx="3"/>
          </p:nvPr>
        </p:nvSpPr>
        <p:spPr/>
        <p:txBody>
          <a:body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1903162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6-9</a:t>
            </a:r>
            <a:endParaRPr lang="en-US" dirty="0"/>
          </a:p>
        </p:txBody>
      </p:sp>
      <p:sp>
        <p:nvSpPr>
          <p:cNvPr id="3" name="Content Placeholder 2"/>
          <p:cNvSpPr>
            <a:spLocks noGrp="1"/>
          </p:cNvSpPr>
          <p:nvPr>
            <p:ph idx="1"/>
          </p:nvPr>
        </p:nvSpPr>
        <p:spPr>
          <a:xfrm>
            <a:off x="509589" y="2017713"/>
            <a:ext cx="8402399" cy="4114800"/>
          </a:xfrm>
        </p:spPr>
        <p:txBody>
          <a:bodyPr/>
          <a:lstStyle/>
          <a:p>
            <a:r>
              <a:rPr lang="en-US" dirty="0" smtClean="0"/>
              <a:t>The clip presents a panel discussion on learning a new language (16:00-26:30). Analyze the language usage on the foregoing criteria.</a:t>
            </a:r>
            <a:r>
              <a:rPr lang="en-US" dirty="0"/>
              <a:t> </a:t>
            </a:r>
            <a:r>
              <a:rPr lang="en-US" dirty="0" smtClean="0">
                <a:hlinkClick r:id="rId2"/>
              </a:rPr>
              <a:t>https</a:t>
            </a:r>
            <a:r>
              <a:rPr lang="en-US" dirty="0">
                <a:hlinkClick r:id="rId2"/>
              </a:rPr>
              <a:t>://</a:t>
            </a:r>
            <a:r>
              <a:rPr lang="en-US" dirty="0" smtClean="0">
                <a:hlinkClick r:id="rId2"/>
              </a:rPr>
              <a:t>www.youtube.com/watch?v=I8uUjtiaXqE</a:t>
            </a:r>
            <a:endParaRPr lang="en-US" dirty="0"/>
          </a:p>
          <a:p>
            <a:endParaRPr lang="en-US" dirty="0"/>
          </a:p>
          <a:p>
            <a:r>
              <a:rPr lang="en-US" dirty="0" smtClean="0"/>
              <a:t>In the meantime, summarize each speaker’s message:</a:t>
            </a:r>
          </a:p>
          <a:p>
            <a:pPr lvl="1"/>
            <a:r>
              <a:rPr lang="en-US" dirty="0" smtClean="0"/>
              <a:t>Maxine:</a:t>
            </a:r>
          </a:p>
          <a:p>
            <a:pPr lvl="1"/>
            <a:r>
              <a:rPr lang="en-US" dirty="0" smtClean="0"/>
              <a:t>Lily:</a:t>
            </a:r>
          </a:p>
          <a:p>
            <a:pPr lvl="1"/>
            <a:r>
              <a:rPr lang="en-US" dirty="0" err="1" smtClean="0"/>
              <a:t>Lera</a:t>
            </a:r>
            <a:r>
              <a:rPr lang="en-US" dirty="0" smtClean="0"/>
              <a:t>:</a:t>
            </a:r>
          </a:p>
          <a:p>
            <a:pPr lvl="1"/>
            <a:r>
              <a:rPr lang="en-US" dirty="0" smtClean="0"/>
              <a:t>John:</a:t>
            </a:r>
          </a:p>
          <a:p>
            <a:endParaRPr lang="en-US" dirty="0" smtClean="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5" name="Footer Placeholder 4"/>
          <p:cNvSpPr>
            <a:spLocks noGrp="1"/>
          </p:cNvSpPr>
          <p:nvPr>
            <p:ph type="ftr" sz="quarter" idx="3"/>
          </p:nvPr>
        </p:nvSpPr>
        <p:spPr/>
        <p:txBody>
          <a:body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2674363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your own say</a:t>
            </a:r>
            <a:endParaRPr lang="en-US" dirty="0"/>
          </a:p>
        </p:txBody>
      </p:sp>
      <p:sp>
        <p:nvSpPr>
          <p:cNvPr id="3" name="Content Placeholder 2"/>
          <p:cNvSpPr>
            <a:spLocks noGrp="1"/>
          </p:cNvSpPr>
          <p:nvPr>
            <p:ph idx="1"/>
          </p:nvPr>
        </p:nvSpPr>
        <p:spPr/>
        <p:txBody>
          <a:bodyPr/>
          <a:lstStyle/>
          <a:p>
            <a:r>
              <a:rPr lang="en-US" dirty="0"/>
              <a:t>How does that correspond to your own experience</a:t>
            </a:r>
            <a:r>
              <a:rPr lang="en-US" dirty="0" smtClean="0"/>
              <a:t>? Pick up on some points in the clip and prepare a one-minute speech to share with the class. </a:t>
            </a:r>
            <a:endParaRPr lang="en-US" dirty="0"/>
          </a:p>
          <a:p>
            <a:endParaRPr lang="en-US" dirty="0" smtClean="0"/>
          </a:p>
          <a:p>
            <a:endParaRPr lang="en-US"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5" name="Footer Placeholder 4"/>
          <p:cNvSpPr>
            <a:spLocks noGrp="1"/>
          </p:cNvSpPr>
          <p:nvPr>
            <p:ph type="ftr" sz="quarter" idx="3"/>
          </p:nvPr>
        </p:nvSpPr>
        <p:spPr/>
        <p:txBody>
          <a:body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3156649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for Sessions 1-2</a:t>
            </a:r>
            <a:endParaRPr lang="en-US" dirty="0"/>
          </a:p>
        </p:txBody>
      </p:sp>
      <p:sp>
        <p:nvSpPr>
          <p:cNvPr id="3" name="Content Placeholder 2"/>
          <p:cNvSpPr>
            <a:spLocks noGrp="1"/>
          </p:cNvSpPr>
          <p:nvPr>
            <p:ph idx="1"/>
          </p:nvPr>
        </p:nvSpPr>
        <p:spPr/>
        <p:txBody>
          <a:bodyPr/>
          <a:lstStyle/>
          <a:p>
            <a:r>
              <a:rPr lang="en-US" dirty="0" smtClean="0"/>
              <a:t>Your learning English is all about:</a:t>
            </a:r>
          </a:p>
          <a:p>
            <a:pPr lvl="1"/>
            <a:r>
              <a:rPr lang="en-US" dirty="0" smtClean="0"/>
              <a:t>Your language background</a:t>
            </a:r>
          </a:p>
          <a:p>
            <a:pPr lvl="1"/>
            <a:r>
              <a:rPr lang="en-US" dirty="0" smtClean="0"/>
              <a:t>Your need (what university English looks like):</a:t>
            </a:r>
          </a:p>
          <a:p>
            <a:pPr lvl="2"/>
            <a:r>
              <a:rPr lang="en-US" dirty="0" smtClean="0"/>
              <a:t>Types of occasions where English is used:</a:t>
            </a:r>
          </a:p>
          <a:p>
            <a:pPr lvl="2"/>
            <a:r>
              <a:rPr lang="en-US" dirty="0" smtClean="0"/>
              <a:t>Ceremonies</a:t>
            </a:r>
          </a:p>
          <a:p>
            <a:pPr lvl="2"/>
            <a:r>
              <a:rPr lang="en-US" dirty="0" smtClean="0"/>
              <a:t>Seminars</a:t>
            </a:r>
          </a:p>
          <a:p>
            <a:pPr lvl="2"/>
            <a:r>
              <a:rPr lang="en-US" dirty="0" smtClean="0"/>
              <a:t>Panel discussions</a:t>
            </a:r>
          </a:p>
          <a:p>
            <a:endParaRPr lang="en-US" dirty="0" smtClean="0"/>
          </a:p>
          <a:p>
            <a:r>
              <a:rPr lang="en-US" dirty="0" smtClean="0"/>
              <a:t>Skill of shadowing as an integrated way of learning</a:t>
            </a:r>
          </a:p>
          <a:p>
            <a:r>
              <a:rPr lang="en-US" dirty="0" smtClean="0"/>
              <a:t>Session 3: Vocabulary</a:t>
            </a:r>
            <a:endParaRPr lang="en-US"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5" name="Footer Placeholder 4"/>
          <p:cNvSpPr>
            <a:spLocks noGrp="1"/>
          </p:cNvSpPr>
          <p:nvPr>
            <p:ph type="ftr" sz="quarter" idx="3"/>
          </p:nvPr>
        </p:nvSpPr>
        <p:spPr/>
        <p:txBody>
          <a:body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337115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Shadowing Practice 1</a:t>
            </a:r>
            <a:endParaRPr lang="en-US" dirty="0"/>
          </a:p>
        </p:txBody>
      </p:sp>
      <p:sp>
        <p:nvSpPr>
          <p:cNvPr id="3" name="Content Placeholder 2"/>
          <p:cNvSpPr>
            <a:spLocks noGrp="1"/>
          </p:cNvSpPr>
          <p:nvPr>
            <p:ph idx="1"/>
          </p:nvPr>
        </p:nvSpPr>
        <p:spPr/>
        <p:txBody>
          <a:bodyPr/>
          <a:lstStyle/>
          <a:p>
            <a:r>
              <a:rPr lang="en-US" dirty="0" smtClean="0"/>
              <a:t>Now listen to Sample 1 again. Summarize the message. In the meantime, jot down the words and expressions you are not confident about.</a:t>
            </a:r>
          </a:p>
          <a:p>
            <a:endParaRPr lang="en-US" dirty="0"/>
          </a:p>
          <a:p>
            <a:r>
              <a:rPr lang="en-US" dirty="0" smtClean="0"/>
              <a:t>Do the same for Sample 2-5.</a:t>
            </a:r>
          </a:p>
          <a:p>
            <a:endParaRPr lang="en-US"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5" name="Footer Placeholder 4"/>
          <p:cNvSpPr>
            <a:spLocks noGrp="1"/>
          </p:cNvSpPr>
          <p:nvPr>
            <p:ph type="ftr" sz="quarter" idx="3"/>
          </p:nvPr>
        </p:nvSpPr>
        <p:spPr/>
        <p:txBody>
          <a:body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3593905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materials for learning new </a:t>
            </a:r>
            <a:r>
              <a:rPr lang="en-US" dirty="0" err="1" smtClean="0"/>
              <a:t>languagues</a:t>
            </a:r>
            <a:endParaRPr lang="en-US" dirty="0"/>
          </a:p>
        </p:txBody>
      </p:sp>
      <p:sp>
        <p:nvSpPr>
          <p:cNvPr id="3" name="Content Placeholder 2"/>
          <p:cNvSpPr>
            <a:spLocks noGrp="1"/>
          </p:cNvSpPr>
          <p:nvPr>
            <p:ph idx="1"/>
          </p:nvPr>
        </p:nvSpPr>
        <p:spPr/>
        <p:txBody>
          <a:bodyPr/>
          <a:lstStyle/>
          <a:p>
            <a:r>
              <a:rPr lang="en-US" dirty="0" smtClean="0"/>
              <a:t>Lonsdale on mastering a language in six months:</a:t>
            </a:r>
          </a:p>
          <a:p>
            <a:r>
              <a:rPr lang="en-US" dirty="0" smtClean="0">
                <a:hlinkClick r:id="rId3"/>
              </a:rPr>
              <a:t>https</a:t>
            </a:r>
            <a:r>
              <a:rPr lang="en-US" dirty="0">
                <a:hlinkClick r:id="rId3"/>
              </a:rPr>
              <a:t>://</a:t>
            </a:r>
            <a:r>
              <a:rPr lang="en-US" dirty="0" smtClean="0">
                <a:hlinkClick r:id="rId3"/>
              </a:rPr>
              <a:t>www.youtube.com/watch?v=d0yGdNEWdn0</a:t>
            </a:r>
            <a:endParaRPr lang="en-US" dirty="0" smtClean="0"/>
          </a:p>
          <a:p>
            <a:endParaRPr lang="en-US" dirty="0"/>
          </a:p>
          <a:p>
            <a:r>
              <a:rPr lang="en-US" dirty="0" err="1" smtClean="0"/>
              <a:t>Efromovich</a:t>
            </a:r>
            <a:r>
              <a:rPr lang="en-US" dirty="0" smtClean="0"/>
              <a:t> on techniques to learn languages</a:t>
            </a:r>
          </a:p>
          <a:p>
            <a:r>
              <a:rPr lang="en-US" dirty="0">
                <a:hlinkClick r:id="rId4"/>
              </a:rPr>
              <a:t>https://www.youtube.com/watch?v=-</a:t>
            </a:r>
            <a:r>
              <a:rPr lang="en-US" dirty="0" smtClean="0">
                <a:hlinkClick r:id="rId4"/>
              </a:rPr>
              <a:t>WLHr1_EVtQ</a:t>
            </a:r>
            <a:endParaRPr lang="en-US" dirty="0" smtClean="0"/>
          </a:p>
          <a:p>
            <a:endParaRPr lang="en-US" dirty="0" smtClean="0"/>
          </a:p>
          <a:p>
            <a:endParaRPr lang="en-US"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5" name="Footer Placeholder 4"/>
          <p:cNvSpPr>
            <a:spLocks noGrp="1"/>
          </p:cNvSpPr>
          <p:nvPr>
            <p:ph type="ftr" sz="quarter" idx="3"/>
          </p:nvPr>
        </p:nvSpPr>
        <p:spPr/>
        <p:txBody>
          <a:body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6066760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21859" y="988220"/>
            <a:ext cx="8086635" cy="647700"/>
          </a:xfrm>
        </p:spPr>
        <p:txBody>
          <a:bodyPr/>
          <a:lstStyle/>
          <a:p>
            <a:r>
              <a:rPr lang="en-GB" dirty="0" smtClean="0"/>
              <a:t>What is the difference between language in the academic context and outside of it?</a:t>
            </a:r>
            <a:endParaRPr lang="en-GB" dirty="0"/>
          </a:p>
        </p:txBody>
      </p:sp>
      <p:sp>
        <p:nvSpPr>
          <p:cNvPr id="5" name="Zástupný symbol pro obsah 4"/>
          <p:cNvSpPr>
            <a:spLocks noGrp="1"/>
          </p:cNvSpPr>
          <p:nvPr>
            <p:ph idx="1"/>
          </p:nvPr>
        </p:nvSpPr>
        <p:spPr>
          <a:xfrm>
            <a:off x="245660" y="1720986"/>
            <a:ext cx="8639032" cy="4114800"/>
          </a:xfrm>
        </p:spPr>
        <p:txBody>
          <a:bodyPr/>
          <a:lstStyle/>
          <a:p>
            <a:pPr marL="0" indent="0">
              <a:buNone/>
            </a:pPr>
            <a:r>
              <a:rPr lang="en-GB" b="1" dirty="0"/>
              <a:t>A</a:t>
            </a:r>
            <a:r>
              <a:rPr lang="en-GB" b="1" dirty="0" smtClean="0"/>
              <a:t>cademic language</a:t>
            </a:r>
            <a:endParaRPr lang="en-GB" dirty="0" smtClean="0"/>
          </a:p>
          <a:p>
            <a:r>
              <a:rPr lang="cs-CZ" dirty="0"/>
              <a:t>i</a:t>
            </a:r>
            <a:r>
              <a:rPr lang="en-GB" dirty="0" smtClean="0"/>
              <a:t>s more precise, used as a tool to explain our ideas, report the results of research to other people.</a:t>
            </a:r>
          </a:p>
          <a:p>
            <a:pPr marL="0" indent="0">
              <a:buNone/>
            </a:pPr>
            <a:r>
              <a:rPr lang="en-GB" dirty="0" smtClean="0"/>
              <a:t> It is used to:</a:t>
            </a:r>
          </a:p>
          <a:p>
            <a:r>
              <a:rPr lang="en-GB" i="1" dirty="0" smtClean="0"/>
              <a:t>explain, describe, define, justify, give examples, sequence, evaluate, be time-specific, signal cause and effect, hypothesize, generalize, compare and contrast,</a:t>
            </a:r>
            <a:r>
              <a:rPr lang="en-GB" dirty="0" smtClean="0"/>
              <a:t> and </a:t>
            </a:r>
            <a:r>
              <a:rPr lang="en-GB" i="1" dirty="0" smtClean="0"/>
              <a:t>adopt specialized vocabulary.</a:t>
            </a:r>
          </a:p>
          <a:p>
            <a:pPr marL="0" indent="0">
              <a:buNone/>
            </a:pPr>
            <a:r>
              <a:rPr lang="en-GB" b="1" dirty="0"/>
              <a:t>N</a:t>
            </a:r>
            <a:r>
              <a:rPr lang="en-GB" b="1" dirty="0" smtClean="0"/>
              <a:t>on-academic language</a:t>
            </a:r>
            <a:r>
              <a:rPr lang="en-GB" dirty="0" smtClean="0"/>
              <a:t> is more often used:</a:t>
            </a:r>
          </a:p>
          <a:p>
            <a:r>
              <a:rPr lang="en-GB" dirty="0" smtClean="0"/>
              <a:t>to express feelings or concepts and ideas on an everyday basis (</a:t>
            </a:r>
            <a:r>
              <a:rPr lang="en-GB" i="1" dirty="0" smtClean="0"/>
              <a:t>greeting others, sharing experiences and personal views, meeting others…).</a:t>
            </a:r>
            <a:endParaRPr lang="en-GB" dirty="0" smtClean="0"/>
          </a:p>
          <a:p>
            <a:pPr marL="0" indent="0">
              <a:buNone/>
            </a:pPr>
            <a:endParaRPr lang="en-GB" dirty="0"/>
          </a:p>
        </p:txBody>
      </p:sp>
      <p:sp>
        <p:nvSpPr>
          <p:cNvPr id="3" name="Zástupný symbol pro zápatí 3"/>
          <p:cNvSpPr>
            <a:spLocks noGrp="1"/>
          </p:cNvSpPr>
          <p:nvPr>
            <p:ph type="ftr" sz="quarter" idx="3"/>
          </p:nvPr>
        </p:nvSpPr>
        <p:spPr>
          <a:xfrm>
            <a:off x="2196903" y="6248400"/>
            <a:ext cx="6305910" cy="457200"/>
          </a:xfrm>
          <a:prstGeom prst="rect">
            <a:avLst/>
          </a:prstGeom>
        </p:spPr>
        <p:txBody>
          <a:bodyPr/>
          <a:lstStyle/>
          <a:p>
            <a:pPr algn="r"/>
            <a:r>
              <a:rPr lang="en-US" altLang="cs-CZ" smtClean="0"/>
              <a:t>English for University Studies by Lu</a:t>
            </a:r>
            <a:endParaRPr lang="en-GB" altLang="cs-CZ" dirty="0"/>
          </a:p>
        </p:txBody>
      </p:sp>
      <p:sp>
        <p:nvSpPr>
          <p:cNvPr id="4" name="Zástupný symbol pro číslo snímku 4"/>
          <p:cNvSpPr>
            <a:spLocks noGrp="1"/>
          </p:cNvSpPr>
          <p:nvPr>
            <p:ph type="sldNum" sz="quarter" idx="11"/>
          </p:nvPr>
        </p:nvSpPr>
        <p:spPr/>
        <p:txBody>
          <a:bodyPr/>
          <a:lstStyle/>
          <a:p>
            <a:fld id="{7E028F59-B1F6-4801-94DB-4C8B6157CAC0}" type="slidenum">
              <a:rPr lang="en-GB" altLang="cs-CZ" smtClean="0"/>
              <a:pPr/>
              <a:t>19</a:t>
            </a:fld>
            <a:endParaRPr lang="en-GB" alt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5349921" y="6273421"/>
            <a:ext cx="2989117" cy="457200"/>
          </a:xfrm>
          <a:prstGeom prst="rect">
            <a:avLst/>
          </a:prstGeom>
        </p:spPr>
        <p:txBody>
          <a:bodyPr/>
          <a:lstStyle/>
          <a:p>
            <a:pPr algn="r"/>
            <a:r>
              <a:rPr lang="en-US" altLang="cs-CZ" smtClean="0"/>
              <a:t>English for University Studies by Lu</a:t>
            </a:r>
            <a:endParaRPr lang="en-US"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en-US" altLang="cs-CZ" smtClean="0"/>
              <a:pPr/>
              <a:t>2</a:t>
            </a:fld>
            <a:endParaRPr lang="en-US" altLang="cs-CZ" dirty="0"/>
          </a:p>
        </p:txBody>
      </p:sp>
      <p:sp>
        <p:nvSpPr>
          <p:cNvPr id="96258" name="Rectangle 2"/>
          <p:cNvSpPr>
            <a:spLocks noGrp="1" noChangeArrowheads="1"/>
          </p:cNvSpPr>
          <p:nvPr>
            <p:ph type="title"/>
          </p:nvPr>
        </p:nvSpPr>
        <p:spPr>
          <a:xfrm>
            <a:off x="513903" y="1248368"/>
            <a:ext cx="8356208" cy="647700"/>
          </a:xfrm>
        </p:spPr>
        <p:txBody>
          <a:bodyPr/>
          <a:lstStyle/>
          <a:p>
            <a:r>
              <a:rPr lang="en-US" altLang="cs-CZ" dirty="0" smtClean="0"/>
              <a:t>Background of the lecturer </a:t>
            </a:r>
            <a:endParaRPr lang="en-US" altLang="cs-CZ" dirty="0"/>
          </a:p>
        </p:txBody>
      </p:sp>
      <p:sp>
        <p:nvSpPr>
          <p:cNvPr id="96259" name="Rectangle 3"/>
          <p:cNvSpPr>
            <a:spLocks noGrp="1" noChangeArrowheads="1"/>
          </p:cNvSpPr>
          <p:nvPr>
            <p:ph type="body" idx="1"/>
          </p:nvPr>
        </p:nvSpPr>
        <p:spPr>
          <a:xfrm>
            <a:off x="513903" y="2362200"/>
            <a:ext cx="5777715" cy="4114800"/>
          </a:xfrm>
        </p:spPr>
        <p:txBody>
          <a:bodyPr/>
          <a:lstStyle/>
          <a:p>
            <a:pPr marL="0" indent="0">
              <a:buNone/>
            </a:pPr>
            <a:r>
              <a:rPr lang="en-US" altLang="cs-CZ" dirty="0" smtClean="0"/>
              <a:t>Name: Wei-lun Lu, Ph.D.</a:t>
            </a:r>
          </a:p>
          <a:p>
            <a:pPr marL="0" indent="0">
              <a:buNone/>
            </a:pPr>
            <a:r>
              <a:rPr lang="en-US" altLang="cs-CZ" dirty="0" smtClean="0"/>
              <a:t>Teaching experience: in Taiwan (10 years), in </a:t>
            </a:r>
            <a:r>
              <a:rPr lang="en-US" altLang="cs-CZ" dirty="0" err="1" smtClean="0"/>
              <a:t>Czechia</a:t>
            </a:r>
            <a:r>
              <a:rPr lang="en-US" altLang="cs-CZ" dirty="0" smtClean="0"/>
              <a:t> (5 years).</a:t>
            </a:r>
          </a:p>
          <a:p>
            <a:pPr marL="0" indent="0">
              <a:buNone/>
            </a:pPr>
            <a:r>
              <a:rPr lang="en-US" altLang="cs-CZ" dirty="0" smtClean="0"/>
              <a:t>Professional interests: language, culture and thought.</a:t>
            </a:r>
          </a:p>
          <a:p>
            <a:pPr marL="0" indent="0">
              <a:buNone/>
            </a:pPr>
            <a:r>
              <a:rPr lang="en-US" altLang="cs-CZ" dirty="0" smtClean="0"/>
              <a:t>Personal interests: travel, religion.</a:t>
            </a:r>
          </a:p>
          <a:p>
            <a:pPr marL="0" indent="0">
              <a:buNone/>
            </a:pPr>
            <a:r>
              <a:rPr lang="en-US" altLang="cs-CZ" dirty="0" smtClean="0"/>
              <a:t>Married, 2 kids.</a:t>
            </a:r>
          </a:p>
          <a:p>
            <a:pPr marL="0" indent="0">
              <a:buNone/>
            </a:pPr>
            <a:r>
              <a:rPr lang="en-US" altLang="cs-CZ" dirty="0" smtClean="0"/>
              <a:t>Contact: weilunlu@gmail.com</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49921" y="0"/>
            <a:ext cx="4367284" cy="2917209"/>
          </a:xfrm>
          <a:prstGeom prst="rect">
            <a:avLst/>
          </a:prstGeom>
        </p:spPr>
      </p:pic>
    </p:spTree>
    <p:extLst>
      <p:ext uri="{BB962C8B-B14F-4D97-AF65-F5344CB8AC3E}">
        <p14:creationId xmlns:p14="http://schemas.microsoft.com/office/powerpoint/2010/main" val="1794745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fade">
                                      <p:cBhvr>
                                        <p:cTn id="7" dur="500"/>
                                        <p:tgtEl>
                                          <p:spTgt spid="962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6259">
                                            <p:txEl>
                                              <p:pRg st="1" end="1"/>
                                            </p:txEl>
                                          </p:spTgt>
                                        </p:tgtEl>
                                        <p:attrNameLst>
                                          <p:attrName>style.visibility</p:attrName>
                                        </p:attrNameLst>
                                      </p:cBhvr>
                                      <p:to>
                                        <p:strVal val="visible"/>
                                      </p:to>
                                    </p:set>
                                    <p:animEffect transition="in" filter="fade">
                                      <p:cBhvr>
                                        <p:cTn id="12" dur="500"/>
                                        <p:tgtEl>
                                          <p:spTgt spid="962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6259">
                                            <p:txEl>
                                              <p:pRg st="2" end="2"/>
                                            </p:txEl>
                                          </p:spTgt>
                                        </p:tgtEl>
                                        <p:attrNameLst>
                                          <p:attrName>style.visibility</p:attrName>
                                        </p:attrNameLst>
                                      </p:cBhvr>
                                      <p:to>
                                        <p:strVal val="visible"/>
                                      </p:to>
                                    </p:set>
                                    <p:animEffect transition="in" filter="fade">
                                      <p:cBhvr>
                                        <p:cTn id="17" dur="500"/>
                                        <p:tgtEl>
                                          <p:spTgt spid="962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6259">
                                            <p:txEl>
                                              <p:pRg st="3" end="3"/>
                                            </p:txEl>
                                          </p:spTgt>
                                        </p:tgtEl>
                                        <p:attrNameLst>
                                          <p:attrName>style.visibility</p:attrName>
                                        </p:attrNameLst>
                                      </p:cBhvr>
                                      <p:to>
                                        <p:strVal val="visible"/>
                                      </p:to>
                                    </p:set>
                                    <p:animEffect transition="in" filter="fade">
                                      <p:cBhvr>
                                        <p:cTn id="22" dur="500"/>
                                        <p:tgtEl>
                                          <p:spTgt spid="962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6259">
                                            <p:txEl>
                                              <p:pRg st="4" end="4"/>
                                            </p:txEl>
                                          </p:spTgt>
                                        </p:tgtEl>
                                        <p:attrNameLst>
                                          <p:attrName>style.visibility</p:attrName>
                                        </p:attrNameLst>
                                      </p:cBhvr>
                                      <p:to>
                                        <p:strVal val="visible"/>
                                      </p:to>
                                    </p:set>
                                    <p:animEffect transition="in" filter="fade">
                                      <p:cBhvr>
                                        <p:cTn id="27" dur="500"/>
                                        <p:tgtEl>
                                          <p:spTgt spid="962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6259">
                                            <p:txEl>
                                              <p:pRg st="5" end="5"/>
                                            </p:txEl>
                                          </p:spTgt>
                                        </p:tgtEl>
                                        <p:attrNameLst>
                                          <p:attrName>style.visibility</p:attrName>
                                        </p:attrNameLst>
                                      </p:cBhvr>
                                      <p:to>
                                        <p:strVal val="visible"/>
                                      </p:to>
                                    </p:set>
                                    <p:animEffect transition="in" filter="fade">
                                      <p:cBhvr>
                                        <p:cTn id="32" dur="500"/>
                                        <p:tgtEl>
                                          <p:spTgt spid="962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13903" y="1275665"/>
            <a:ext cx="8830102" cy="647700"/>
          </a:xfrm>
        </p:spPr>
        <p:txBody>
          <a:bodyPr/>
          <a:lstStyle/>
          <a:p>
            <a:r>
              <a:rPr lang="en-US" dirty="0" smtClean="0"/>
              <a:t>Read the two paragraphs in your handouts (task 3, page 2).    In pairs, discuss the difference in style.</a:t>
            </a:r>
            <a:endParaRPr lang="en-US" dirty="0"/>
          </a:p>
        </p:txBody>
      </p:sp>
      <p:sp>
        <p:nvSpPr>
          <p:cNvPr id="3" name="Zástupný symbol pro obsah 2"/>
          <p:cNvSpPr>
            <a:spLocks noGrp="1"/>
          </p:cNvSpPr>
          <p:nvPr>
            <p:ph idx="1"/>
          </p:nvPr>
        </p:nvSpPr>
        <p:spPr>
          <a:xfrm>
            <a:off x="513903" y="2362200"/>
            <a:ext cx="8082321" cy="4114800"/>
          </a:xfrm>
        </p:spPr>
        <p:txBody>
          <a:bodyPr/>
          <a:lstStyle/>
          <a:p>
            <a:pPr marL="0" indent="0">
              <a:buNone/>
            </a:pPr>
            <a:r>
              <a:rPr lang="en-US" b="1" dirty="0" smtClean="0"/>
              <a:t>non-academic language uses:</a:t>
            </a:r>
          </a:p>
          <a:p>
            <a:pPr marL="0" indent="0">
              <a:buNone/>
            </a:pPr>
            <a:endParaRPr lang="en-US" b="1" dirty="0" smtClean="0"/>
          </a:p>
          <a:p>
            <a:r>
              <a:rPr lang="en-US" dirty="0" smtClean="0"/>
              <a:t>contractions (e.g. </a:t>
            </a:r>
            <a:r>
              <a:rPr lang="en-US" i="1" dirty="0" smtClean="0"/>
              <a:t>can’t, won’t, isn’t</a:t>
            </a:r>
            <a:r>
              <a:rPr lang="en-US" dirty="0" smtClean="0"/>
              <a:t>)</a:t>
            </a:r>
          </a:p>
          <a:p>
            <a:r>
              <a:rPr lang="en-US" dirty="0" smtClean="0"/>
              <a:t>short forms of words (e.g. </a:t>
            </a:r>
            <a:r>
              <a:rPr lang="en-US" i="1" dirty="0" smtClean="0"/>
              <a:t>cos</a:t>
            </a:r>
            <a:r>
              <a:rPr lang="en-US" dirty="0" smtClean="0"/>
              <a:t> for because, </a:t>
            </a:r>
            <a:r>
              <a:rPr lang="en-US" i="1" dirty="0" smtClean="0"/>
              <a:t>w8</a:t>
            </a:r>
            <a:r>
              <a:rPr lang="en-US" dirty="0" smtClean="0"/>
              <a:t> for wait)</a:t>
            </a:r>
          </a:p>
          <a:p>
            <a:r>
              <a:rPr lang="en-US" dirty="0" smtClean="0"/>
              <a:t>slang (e.g. </a:t>
            </a:r>
            <a:r>
              <a:rPr lang="en-US" i="1" dirty="0" smtClean="0"/>
              <a:t>dude, cash, cool</a:t>
            </a:r>
            <a:r>
              <a:rPr lang="en-US" dirty="0" smtClean="0"/>
              <a:t>)</a:t>
            </a:r>
          </a:p>
          <a:p>
            <a:r>
              <a:rPr lang="en-US" dirty="0" smtClean="0"/>
              <a:t>imprecise</a:t>
            </a:r>
            <a:r>
              <a:rPr lang="en-US" i="1" dirty="0" smtClean="0"/>
              <a:t> </a:t>
            </a:r>
            <a:r>
              <a:rPr lang="en-US" dirty="0" smtClean="0"/>
              <a:t>words (e.g. </a:t>
            </a:r>
            <a:r>
              <a:rPr lang="en-US" i="1" dirty="0" smtClean="0"/>
              <a:t>some, a lot, thing</a:t>
            </a:r>
            <a:r>
              <a:rPr lang="en-US" dirty="0" smtClean="0"/>
              <a:t>)</a:t>
            </a:r>
          </a:p>
          <a:p>
            <a:r>
              <a:rPr lang="en-US" dirty="0" smtClean="0"/>
              <a:t>personal</a:t>
            </a:r>
            <a:r>
              <a:rPr lang="en-US" i="1" dirty="0" smtClean="0"/>
              <a:t> </a:t>
            </a:r>
            <a:r>
              <a:rPr lang="en-US" dirty="0" smtClean="0"/>
              <a:t>pronouns (e.g. </a:t>
            </a:r>
            <a:r>
              <a:rPr lang="en-US" i="1" dirty="0" smtClean="0"/>
              <a:t>I, my, we</a:t>
            </a:r>
            <a:r>
              <a:rPr lang="en-US" dirty="0" smtClean="0"/>
              <a:t>)</a:t>
            </a:r>
          </a:p>
          <a:p>
            <a:r>
              <a:rPr lang="en-US" dirty="0" err="1" smtClean="0"/>
              <a:t>cliches</a:t>
            </a:r>
            <a:r>
              <a:rPr lang="en-US" dirty="0" smtClean="0"/>
              <a:t> (e.g. </a:t>
            </a:r>
            <a:r>
              <a:rPr lang="en-US" i="1" dirty="0" smtClean="0"/>
              <a:t>a coin has two sides</a:t>
            </a:r>
            <a:r>
              <a:rPr lang="en-US" dirty="0" smtClean="0"/>
              <a:t>)</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en-US" altLang="cs-CZ" smtClean="0"/>
              <a:pPr/>
              <a:t>20</a:t>
            </a:fld>
            <a:endParaRPr lang="en-US" altLang="cs-CZ" dirty="0"/>
          </a:p>
        </p:txBody>
      </p:sp>
      <p:sp>
        <p:nvSpPr>
          <p:cNvPr id="5" name="Zástupný symbol pro zápatí 4"/>
          <p:cNvSpPr>
            <a:spLocks noGrp="1"/>
          </p:cNvSpPr>
          <p:nvPr>
            <p:ph type="ftr" sz="quarter" idx="3"/>
          </p:nvPr>
        </p:nvSpPr>
        <p:spPr>
          <a:xfrm>
            <a:off x="1964891" y="6248400"/>
            <a:ext cx="6305910" cy="457200"/>
          </a:xfrm>
        </p:spPr>
        <p:txBody>
          <a:bodyPr/>
          <a:lstStyle/>
          <a:p>
            <a:pPr algn="r"/>
            <a:r>
              <a:rPr lang="en-US" altLang="cs-CZ" smtClean="0"/>
              <a:t>English for University Studies by Lu</a:t>
            </a:r>
            <a:endParaRPr lang="en-US" altLang="cs-CZ" dirty="0"/>
          </a:p>
        </p:txBody>
      </p:sp>
    </p:spTree>
    <p:extLst>
      <p:ext uri="{BB962C8B-B14F-4D97-AF65-F5344CB8AC3E}">
        <p14:creationId xmlns:p14="http://schemas.microsoft.com/office/powerpoint/2010/main" val="1825957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7419" y="939541"/>
            <a:ext cx="8082321" cy="4114800"/>
          </a:xfrm>
        </p:spPr>
        <p:txBody>
          <a:bodyPr/>
          <a:lstStyle/>
          <a:p>
            <a:pPr marL="0" indent="0">
              <a:buNone/>
            </a:pPr>
            <a:r>
              <a:rPr lang="en-GB" b="1" dirty="0">
                <a:solidFill>
                  <a:srgbClr val="00287D"/>
                </a:solidFill>
              </a:rPr>
              <a:t>A</a:t>
            </a:r>
            <a:r>
              <a:rPr lang="en-GB" b="1" dirty="0" smtClean="0">
                <a:solidFill>
                  <a:srgbClr val="00287D"/>
                </a:solidFill>
              </a:rPr>
              <a:t>cademic language</a:t>
            </a:r>
            <a:r>
              <a:rPr lang="cs-CZ" b="1" dirty="0" smtClean="0">
                <a:solidFill>
                  <a:srgbClr val="00287D"/>
                </a:solidFill>
              </a:rPr>
              <a:t> </a:t>
            </a:r>
            <a:r>
              <a:rPr lang="cs-CZ" b="1" dirty="0" err="1" smtClean="0">
                <a:solidFill>
                  <a:srgbClr val="00287D"/>
                </a:solidFill>
              </a:rPr>
              <a:t>is</a:t>
            </a:r>
            <a:r>
              <a:rPr lang="cs-CZ" b="1" dirty="0" smtClean="0">
                <a:solidFill>
                  <a:srgbClr val="00287D"/>
                </a:solidFill>
              </a:rPr>
              <a:t>:</a:t>
            </a:r>
            <a:endParaRPr lang="cs-CZ" b="1" dirty="0">
              <a:solidFill>
                <a:srgbClr val="00287D"/>
              </a:solidFill>
            </a:endParaRPr>
          </a:p>
          <a:p>
            <a:r>
              <a:rPr lang="en-GB" dirty="0"/>
              <a:t>informed and informative; i.e. has a clear purpose, structure and audience</a:t>
            </a:r>
          </a:p>
          <a:p>
            <a:r>
              <a:rPr lang="en-GB" dirty="0"/>
              <a:t>critical and objective </a:t>
            </a:r>
          </a:p>
          <a:p>
            <a:r>
              <a:rPr lang="en-GB" dirty="0"/>
              <a:t>analytical</a:t>
            </a:r>
          </a:p>
          <a:p>
            <a:r>
              <a:rPr lang="en-GB" dirty="0"/>
              <a:t>rational (not emotional or opinion based)</a:t>
            </a:r>
          </a:p>
          <a:p>
            <a:r>
              <a:rPr lang="en-GB" dirty="0"/>
              <a:t>complex (in terms of grammar and vocabulary)</a:t>
            </a:r>
          </a:p>
          <a:p>
            <a:r>
              <a:rPr lang="en-GB" dirty="0"/>
              <a:t>responsible</a:t>
            </a:r>
          </a:p>
          <a:p>
            <a:r>
              <a:rPr lang="en-GB" dirty="0"/>
              <a:t>hedged (use of cautious language)</a:t>
            </a:r>
          </a:p>
          <a:p>
            <a:r>
              <a:rPr lang="en-GB" dirty="0"/>
              <a:t>non-repetitive</a:t>
            </a:r>
          </a:p>
          <a:p>
            <a:r>
              <a:rPr lang="en-GB" dirty="0"/>
              <a:t>persuasive</a:t>
            </a:r>
          </a:p>
          <a:p>
            <a:r>
              <a:rPr lang="en-GB" dirty="0"/>
              <a:t>formal  (neutral in style, precise and accurate)</a:t>
            </a:r>
          </a:p>
          <a:p>
            <a:pPr marL="0" indent="0">
              <a:buNone/>
            </a:pPr>
            <a:endParaRPr lang="en-GB" b="1"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5" name="Zástupný symbol pro zápatí 3"/>
          <p:cNvSpPr>
            <a:spLocks noGrp="1"/>
          </p:cNvSpPr>
          <p:nvPr>
            <p:ph type="ftr" sz="quarter" idx="3"/>
          </p:nvPr>
        </p:nvSpPr>
        <p:spPr>
          <a:xfrm>
            <a:off x="5349921" y="6273421"/>
            <a:ext cx="2989117" cy="457200"/>
          </a:xfrm>
          <a:prstGeom prst="rect">
            <a:avLst/>
          </a:prstGeom>
        </p:spPr>
        <p:txBody>
          <a:bodyPr/>
          <a:lstStyle/>
          <a:p>
            <a:pPr algn="r"/>
            <a:r>
              <a:rPr lang="en-US" altLang="cs-CZ" smtClean="0"/>
              <a:t>English for University Studies by Lu</a:t>
            </a:r>
            <a:endParaRPr lang="en-GB" altLang="cs-CZ" dirty="0"/>
          </a:p>
        </p:txBody>
      </p:sp>
    </p:spTree>
    <p:extLst>
      <p:ext uri="{BB962C8B-B14F-4D97-AF65-F5344CB8AC3E}">
        <p14:creationId xmlns:p14="http://schemas.microsoft.com/office/powerpoint/2010/main" val="3237601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Ways of achieving formality</a:t>
            </a:r>
            <a:endParaRPr lang="en-GB" dirty="0"/>
          </a:p>
        </p:txBody>
      </p:sp>
      <p:sp>
        <p:nvSpPr>
          <p:cNvPr id="3" name="Zástupný symbol pro obsah 2"/>
          <p:cNvSpPr>
            <a:spLocks noGrp="1"/>
          </p:cNvSpPr>
          <p:nvPr>
            <p:ph idx="1"/>
          </p:nvPr>
        </p:nvSpPr>
        <p:spPr/>
        <p:txBody>
          <a:bodyPr/>
          <a:lstStyle/>
          <a:p>
            <a:r>
              <a:rPr lang="en-GB" dirty="0" smtClean="0"/>
              <a:t>right choice of words (</a:t>
            </a:r>
            <a:r>
              <a:rPr lang="en-GB" i="1" strike="sngStrike" dirty="0" smtClean="0"/>
              <a:t>colloquial</a:t>
            </a:r>
            <a:r>
              <a:rPr lang="en-GB" i="1" dirty="0" smtClean="0"/>
              <a:t>, </a:t>
            </a:r>
            <a:r>
              <a:rPr lang="en-GB" i="1" strike="sngStrike" dirty="0" smtClean="0"/>
              <a:t>idiomatic</a:t>
            </a:r>
            <a:r>
              <a:rPr lang="en-GB" i="1" dirty="0" smtClean="0"/>
              <a:t>, </a:t>
            </a:r>
            <a:r>
              <a:rPr lang="en-GB" i="1" strike="sngStrike" dirty="0" smtClean="0"/>
              <a:t>phrasal verbs</a:t>
            </a:r>
            <a:r>
              <a:rPr lang="en-GB" dirty="0" smtClean="0"/>
              <a:t>)</a:t>
            </a:r>
          </a:p>
          <a:p>
            <a:r>
              <a:rPr lang="en-GB" dirty="0" smtClean="0"/>
              <a:t>nominalisation (frequent use of nouns)</a:t>
            </a:r>
          </a:p>
          <a:p>
            <a:r>
              <a:rPr lang="en-GB" dirty="0" smtClean="0"/>
              <a:t>avoiding negative forms of verbs if possible</a:t>
            </a:r>
          </a:p>
          <a:p>
            <a:r>
              <a:rPr lang="en-GB" dirty="0" smtClean="0"/>
              <a:t>avoiding repetition</a:t>
            </a:r>
          </a:p>
          <a:p>
            <a:r>
              <a:rPr lang="en-GB" dirty="0" smtClean="0"/>
              <a:t>scarce use of personal pronouns (</a:t>
            </a:r>
            <a:r>
              <a:rPr lang="en-GB" i="1" strike="sngStrike" dirty="0" smtClean="0"/>
              <a:t>I</a:t>
            </a:r>
            <a:r>
              <a:rPr lang="en-GB" dirty="0" smtClean="0"/>
              <a:t>, </a:t>
            </a:r>
            <a:r>
              <a:rPr lang="en-GB" i="1" strike="sngStrike" dirty="0" smtClean="0"/>
              <a:t>you</a:t>
            </a:r>
            <a:r>
              <a:rPr lang="en-GB" dirty="0" smtClean="0"/>
              <a:t>, </a:t>
            </a:r>
            <a:r>
              <a:rPr lang="en-GB" i="1" strike="sngStrike" dirty="0" smtClean="0"/>
              <a:t>we</a:t>
            </a:r>
            <a:r>
              <a:rPr lang="en-GB" dirty="0" smtClean="0"/>
              <a:t>)</a:t>
            </a:r>
          </a:p>
          <a:p>
            <a:r>
              <a:rPr lang="en-GB" dirty="0" smtClean="0"/>
              <a:t>hedging (modifiers, modal verbs, absence of general statements)</a:t>
            </a:r>
          </a:p>
          <a:p>
            <a:r>
              <a:rPr lang="en-GB" dirty="0" smtClean="0"/>
              <a:t>cohesion</a:t>
            </a:r>
          </a:p>
          <a:p>
            <a:r>
              <a:rPr lang="en-GB" dirty="0" smtClean="0"/>
              <a:t>correct grammar</a:t>
            </a:r>
            <a:endParaRPr lang="en-GB" dirty="0"/>
          </a:p>
        </p:txBody>
      </p:sp>
      <p:sp>
        <p:nvSpPr>
          <p:cNvPr id="4" name="Zástupný symbol pro číslo snímku 3"/>
          <p:cNvSpPr>
            <a:spLocks noGrp="1"/>
          </p:cNvSpPr>
          <p:nvPr>
            <p:ph type="sldNum" sz="quarter" idx="11"/>
          </p:nvPr>
        </p:nvSpPr>
        <p:spPr/>
        <p:txBody>
          <a:bodyPr/>
          <a:lstStyle/>
          <a:p>
            <a:fld id="{0970407D-EE58-4A0B-824B-1D3AE42DD9CF}" type="slidenum">
              <a:rPr lang="en-GB" altLang="cs-CZ" smtClean="0"/>
              <a:pPr/>
              <a:t>22</a:t>
            </a:fld>
            <a:endParaRPr lang="en-GB" altLang="cs-CZ" dirty="0"/>
          </a:p>
        </p:txBody>
      </p:sp>
      <p:sp>
        <p:nvSpPr>
          <p:cNvPr id="7" name="Zástupný symbol pro zápatí 3"/>
          <p:cNvSpPr>
            <a:spLocks noGrp="1"/>
          </p:cNvSpPr>
          <p:nvPr>
            <p:ph type="ftr" sz="quarter" idx="3"/>
          </p:nvPr>
        </p:nvSpPr>
        <p:spPr>
          <a:xfrm>
            <a:off x="5349921" y="6273421"/>
            <a:ext cx="2989117" cy="457200"/>
          </a:xfrm>
          <a:prstGeom prst="rect">
            <a:avLst/>
          </a:prstGeom>
        </p:spPr>
        <p:txBody>
          <a:bodyPr/>
          <a:lstStyle/>
          <a:p>
            <a:pPr algn="r"/>
            <a:r>
              <a:rPr lang="en-US" altLang="cs-CZ" smtClean="0"/>
              <a:t>English for University Studies by Lu</a:t>
            </a:r>
            <a:endParaRPr lang="en-GB" altLang="cs-CZ" dirty="0"/>
          </a:p>
        </p:txBody>
      </p:sp>
    </p:spTree>
    <p:extLst>
      <p:ext uri="{BB962C8B-B14F-4D97-AF65-F5344CB8AC3E}">
        <p14:creationId xmlns:p14="http://schemas.microsoft.com/office/powerpoint/2010/main" val="4088218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3105" y="811641"/>
            <a:ext cx="8086635" cy="647700"/>
          </a:xfrm>
        </p:spPr>
        <p:txBody>
          <a:bodyPr/>
          <a:lstStyle/>
          <a:p>
            <a:r>
              <a:rPr lang="cs-CZ" dirty="0" smtClean="0"/>
              <a:t>Formality - </a:t>
            </a:r>
            <a:r>
              <a:rPr lang="en-US" dirty="0" smtClean="0"/>
              <a:t>word </a:t>
            </a:r>
            <a:r>
              <a:rPr lang="en-US" dirty="0"/>
              <a:t>level   	</a:t>
            </a:r>
            <a:endParaRPr lang="cs-CZ" dirty="0"/>
          </a:p>
        </p:txBody>
      </p:sp>
      <p:sp>
        <p:nvSpPr>
          <p:cNvPr id="3" name="Zástupný symbol pro obsah 2"/>
          <p:cNvSpPr>
            <a:spLocks noGrp="1"/>
          </p:cNvSpPr>
          <p:nvPr>
            <p:ph idx="1"/>
          </p:nvPr>
        </p:nvSpPr>
        <p:spPr>
          <a:xfrm>
            <a:off x="613105" y="1594632"/>
            <a:ext cx="8082321" cy="4114800"/>
          </a:xfrm>
        </p:spPr>
        <p:txBody>
          <a:bodyPr/>
          <a:lstStyle/>
          <a:p>
            <a:pPr lvl="0"/>
            <a:r>
              <a:rPr lang="en-US" dirty="0"/>
              <a:t>formal words are often longer than their informal equivalents. They are single words, not multi-words and they are often of </a:t>
            </a:r>
            <a:r>
              <a:rPr lang="en-US" b="1" dirty="0"/>
              <a:t>Latin or French origin</a:t>
            </a:r>
            <a:r>
              <a:rPr lang="en-US" dirty="0"/>
              <a:t>, unlike the informal ones, which are more often of Anglo-Saxon origin. In formal language, multi-verb words are substituted with a </a:t>
            </a:r>
            <a:r>
              <a:rPr lang="en-US" b="1" dirty="0"/>
              <a:t>one-word synonym.</a:t>
            </a:r>
            <a:endParaRPr lang="cs-CZ" dirty="0"/>
          </a:p>
          <a:p>
            <a:pPr lvl="0"/>
            <a:r>
              <a:rPr lang="en-US" dirty="0"/>
              <a:t>Verbs such as get/have/mean/make/do/give/put tend to be substituted with </a:t>
            </a:r>
            <a:r>
              <a:rPr lang="en-US" b="1" dirty="0"/>
              <a:t>expressions with more precise meaning</a:t>
            </a:r>
            <a:endParaRPr lang="cs-CZ" dirty="0"/>
          </a:p>
          <a:p>
            <a:pPr lvl="0"/>
            <a:r>
              <a:rPr lang="en-US" dirty="0"/>
              <a:t>Similarly, common adjectives such as </a:t>
            </a:r>
            <a:r>
              <a:rPr lang="en-US" i="1" dirty="0"/>
              <a:t>big/small /good /bad</a:t>
            </a:r>
            <a:r>
              <a:rPr lang="en-US" dirty="0"/>
              <a:t> and adverbs such as </a:t>
            </a:r>
            <a:r>
              <a:rPr lang="en-US" i="1" dirty="0"/>
              <a:t>sometimes/always/a bit</a:t>
            </a:r>
            <a:r>
              <a:rPr lang="en-US" dirty="0"/>
              <a:t> are substituted with expressions with more precise meaning.</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6" name="Zástupný symbol pro zápatí 3"/>
          <p:cNvSpPr>
            <a:spLocks noGrp="1"/>
          </p:cNvSpPr>
          <p:nvPr>
            <p:ph type="ftr" sz="quarter" idx="3"/>
          </p:nvPr>
        </p:nvSpPr>
        <p:spPr>
          <a:xfrm>
            <a:off x="5349921" y="6273421"/>
            <a:ext cx="2989117" cy="457200"/>
          </a:xfrm>
          <a:prstGeom prst="rect">
            <a:avLst/>
          </a:prstGeom>
        </p:spPr>
        <p:txBody>
          <a:bodyPr/>
          <a:lstStyle/>
          <a:p>
            <a:pPr algn="r"/>
            <a:r>
              <a:rPr lang="en-US" altLang="cs-CZ" smtClean="0"/>
              <a:t>English for University Studies by Lu</a:t>
            </a:r>
            <a:endParaRPr lang="en-GB" altLang="cs-CZ" dirty="0"/>
          </a:p>
        </p:txBody>
      </p:sp>
    </p:spTree>
    <p:extLst>
      <p:ext uri="{BB962C8B-B14F-4D97-AF65-F5344CB8AC3E}">
        <p14:creationId xmlns:p14="http://schemas.microsoft.com/office/powerpoint/2010/main" val="400826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12203" y="873581"/>
            <a:ext cx="8086635" cy="647700"/>
          </a:xfrm>
        </p:spPr>
        <p:txBody>
          <a:bodyPr/>
          <a:lstStyle/>
          <a:p>
            <a:r>
              <a:rPr lang="cs-CZ" dirty="0" err="1" smtClean="0"/>
              <a:t>examples</a:t>
            </a:r>
            <a:endParaRPr lang="cs-CZ" dirty="0"/>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770077622"/>
              </p:ext>
            </p:extLst>
          </p:nvPr>
        </p:nvGraphicFramePr>
        <p:xfrm>
          <a:off x="1140747" y="1791045"/>
          <a:ext cx="6829546" cy="4187590"/>
        </p:xfrm>
        <a:graphic>
          <a:graphicData uri="http://schemas.openxmlformats.org/drawingml/2006/table">
            <a:tbl>
              <a:tblPr firstRow="1" firstCol="1" bandRow="1"/>
              <a:tblGrid>
                <a:gridCol w="2248198">
                  <a:extLst>
                    <a:ext uri="{9D8B030D-6E8A-4147-A177-3AD203B41FA5}">
                      <a16:colId xmlns:a16="http://schemas.microsoft.com/office/drawing/2014/main" xmlns="" val="3801742487"/>
                    </a:ext>
                  </a:extLst>
                </a:gridCol>
                <a:gridCol w="4581348">
                  <a:extLst>
                    <a:ext uri="{9D8B030D-6E8A-4147-A177-3AD203B41FA5}">
                      <a16:colId xmlns:a16="http://schemas.microsoft.com/office/drawing/2014/main" xmlns="" val="2868215416"/>
                    </a:ext>
                  </a:extLst>
                </a:gridCol>
              </a:tblGrid>
              <a:tr h="418759">
                <a:tc>
                  <a:txBody>
                    <a:bodyPr/>
                    <a:lstStyle/>
                    <a:p>
                      <a:pPr algn="ctr">
                        <a:lnSpc>
                          <a:spcPct val="115000"/>
                        </a:lnSpc>
                        <a:spcAft>
                          <a:spcPts val="0"/>
                        </a:spcAft>
                      </a:pPr>
                      <a:r>
                        <a:rPr lang="en-US" sz="1800" b="1" dirty="0">
                          <a:effectLst/>
                          <a:latin typeface="+mn-lt"/>
                          <a:ea typeface="Calibri" panose="020F0502020204030204" pitchFamily="34" charset="0"/>
                          <a:cs typeface="Times New Roman" panose="02020603050405020304" pitchFamily="18" charset="0"/>
                        </a:rPr>
                        <a:t>Vague meaning</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b="1">
                          <a:effectLst/>
                          <a:latin typeface="+mn-lt"/>
                          <a:ea typeface="Calibri" panose="020F0502020204030204" pitchFamily="34" charset="0"/>
                          <a:cs typeface="Times New Roman" panose="02020603050405020304" pitchFamily="18" charset="0"/>
                        </a:rPr>
                        <a:t>More precise meaning</a:t>
                      </a:r>
                      <a:endParaRPr lang="cs-CZ" sz="18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20152360"/>
                  </a:ext>
                </a:extLst>
              </a:tr>
              <a:tr h="418759">
                <a:tc>
                  <a:txBody>
                    <a:bodyPr/>
                    <a:lstStyle/>
                    <a:p>
                      <a:pPr algn="ctr">
                        <a:lnSpc>
                          <a:spcPct val="115000"/>
                        </a:lnSpc>
                        <a:spcAft>
                          <a:spcPts val="0"/>
                        </a:spcAft>
                      </a:pPr>
                      <a:r>
                        <a:rPr lang="en-US" sz="1800" dirty="0">
                          <a:effectLst/>
                          <a:latin typeface="+mn-lt"/>
                          <a:ea typeface="Calibri" panose="020F0502020204030204" pitchFamily="34" charset="0"/>
                          <a:cs typeface="Times New Roman" panose="02020603050405020304" pitchFamily="18" charset="0"/>
                        </a:rPr>
                        <a:t>answer</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dirty="0">
                          <a:effectLst/>
                          <a:latin typeface="+mn-lt"/>
                          <a:ea typeface="Calibri" panose="020F0502020204030204" pitchFamily="34" charset="0"/>
                          <a:cs typeface="Times New Roman" panose="02020603050405020304" pitchFamily="18" charset="0"/>
                        </a:rPr>
                        <a:t>solution</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77320005"/>
                  </a:ext>
                </a:extLst>
              </a:tr>
              <a:tr h="418759">
                <a:tc>
                  <a:txBody>
                    <a:bodyPr/>
                    <a:lstStyle/>
                    <a:p>
                      <a:pPr algn="ctr">
                        <a:lnSpc>
                          <a:spcPct val="115000"/>
                        </a:lnSpc>
                        <a:spcAft>
                          <a:spcPts val="0"/>
                        </a:spcAft>
                      </a:pPr>
                      <a:r>
                        <a:rPr lang="en-US" sz="1800" dirty="0">
                          <a:effectLst/>
                          <a:latin typeface="+mn-lt"/>
                          <a:ea typeface="Calibri" panose="020F0502020204030204" pitchFamily="34" charset="0"/>
                          <a:cs typeface="Times New Roman" panose="02020603050405020304" pitchFamily="18" charset="0"/>
                        </a:rPr>
                        <a:t>a way</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dirty="0">
                          <a:effectLst/>
                          <a:latin typeface="+mn-lt"/>
                          <a:ea typeface="Calibri" panose="020F0502020204030204" pitchFamily="34" charset="0"/>
                          <a:cs typeface="Times New Roman" panose="02020603050405020304" pitchFamily="18" charset="0"/>
                        </a:rPr>
                        <a:t>approach, method, technique</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31008816"/>
                  </a:ext>
                </a:extLst>
              </a:tr>
              <a:tr h="418759">
                <a:tc>
                  <a:txBody>
                    <a:bodyPr/>
                    <a:lstStyle/>
                    <a:p>
                      <a:pPr algn="ctr">
                        <a:lnSpc>
                          <a:spcPct val="115000"/>
                        </a:lnSpc>
                        <a:spcAft>
                          <a:spcPts val="0"/>
                        </a:spcAft>
                      </a:pPr>
                      <a:r>
                        <a:rPr lang="en-US" sz="1800" dirty="0">
                          <a:effectLst/>
                          <a:latin typeface="+mn-lt"/>
                          <a:ea typeface="Calibri" panose="020F0502020204030204" pitchFamily="34" charset="0"/>
                          <a:cs typeface="Times New Roman" panose="02020603050405020304" pitchFamily="18" charset="0"/>
                        </a:rPr>
                        <a:t>to mean</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dirty="0">
                          <a:effectLst/>
                          <a:latin typeface="+mn-lt"/>
                          <a:ea typeface="Calibri" panose="020F0502020204030204" pitchFamily="34" charset="0"/>
                          <a:cs typeface="Times New Roman" panose="02020603050405020304" pitchFamily="18" charset="0"/>
                        </a:rPr>
                        <a:t>indicate, imply suggest</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29372086"/>
                  </a:ext>
                </a:extLst>
              </a:tr>
              <a:tr h="418759">
                <a:tc>
                  <a:txBody>
                    <a:bodyPr/>
                    <a:lstStyle/>
                    <a:p>
                      <a:pPr algn="ctr">
                        <a:lnSpc>
                          <a:spcPct val="115000"/>
                        </a:lnSpc>
                        <a:spcAft>
                          <a:spcPts val="0"/>
                        </a:spcAft>
                      </a:pPr>
                      <a:r>
                        <a:rPr lang="en-US" sz="1800" dirty="0">
                          <a:effectLst/>
                          <a:latin typeface="+mn-lt"/>
                          <a:ea typeface="Calibri" panose="020F0502020204030204" pitchFamily="34" charset="0"/>
                          <a:cs typeface="Times New Roman" panose="02020603050405020304" pitchFamily="18" charset="0"/>
                        </a:rPr>
                        <a:t>to get</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dirty="0">
                          <a:effectLst/>
                          <a:latin typeface="+mn-lt"/>
                          <a:ea typeface="Calibri" panose="020F0502020204030204" pitchFamily="34" charset="0"/>
                          <a:cs typeface="Times New Roman" panose="02020603050405020304" pitchFamily="18" charset="0"/>
                        </a:rPr>
                        <a:t>obtain, achieve, gain, acquire, attain</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93533820"/>
                  </a:ext>
                </a:extLst>
              </a:tr>
              <a:tr h="418759">
                <a:tc>
                  <a:txBody>
                    <a:bodyPr/>
                    <a:lstStyle/>
                    <a:p>
                      <a:pPr algn="ctr">
                        <a:lnSpc>
                          <a:spcPct val="115000"/>
                        </a:lnSpc>
                        <a:spcAft>
                          <a:spcPts val="0"/>
                        </a:spcAft>
                      </a:pPr>
                      <a:r>
                        <a:rPr lang="en-US" sz="1800" dirty="0">
                          <a:effectLst/>
                          <a:latin typeface="+mn-lt"/>
                          <a:ea typeface="Calibri" panose="020F0502020204030204" pitchFamily="34" charset="0"/>
                          <a:cs typeface="Times New Roman" panose="02020603050405020304" pitchFamily="18" charset="0"/>
                        </a:rPr>
                        <a:t>to do</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dirty="0">
                          <a:effectLst/>
                          <a:latin typeface="+mn-lt"/>
                          <a:ea typeface="Calibri" panose="020F0502020204030204" pitchFamily="34" charset="0"/>
                          <a:cs typeface="Times New Roman" panose="02020603050405020304" pitchFamily="18" charset="0"/>
                        </a:rPr>
                        <a:t>conduct, perform, operate, function</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78355487"/>
                  </a:ext>
                </a:extLst>
              </a:tr>
              <a:tr h="418759">
                <a:tc>
                  <a:txBody>
                    <a:bodyPr/>
                    <a:lstStyle/>
                    <a:p>
                      <a:pPr algn="ctr">
                        <a:lnSpc>
                          <a:spcPct val="115000"/>
                        </a:lnSpc>
                        <a:spcAft>
                          <a:spcPts val="0"/>
                        </a:spcAft>
                      </a:pPr>
                      <a:r>
                        <a:rPr lang="en-US" sz="1800" dirty="0">
                          <a:effectLst/>
                          <a:latin typeface="+mn-lt"/>
                          <a:ea typeface="Calibri" panose="020F0502020204030204" pitchFamily="34" charset="0"/>
                          <a:cs typeface="Times New Roman" panose="02020603050405020304" pitchFamily="18" charset="0"/>
                        </a:rPr>
                        <a:t>big</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dirty="0">
                          <a:effectLst/>
                          <a:latin typeface="+mn-lt"/>
                          <a:ea typeface="Calibri" panose="020F0502020204030204" pitchFamily="34" charset="0"/>
                          <a:cs typeface="Times New Roman" panose="02020603050405020304" pitchFamily="18" charset="0"/>
                        </a:rPr>
                        <a:t>substantial, considerable, significant</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06028877"/>
                  </a:ext>
                </a:extLst>
              </a:tr>
              <a:tr h="418759">
                <a:tc>
                  <a:txBody>
                    <a:bodyPr/>
                    <a:lstStyle/>
                    <a:p>
                      <a:pPr algn="ctr">
                        <a:lnSpc>
                          <a:spcPct val="115000"/>
                        </a:lnSpc>
                        <a:spcAft>
                          <a:spcPts val="0"/>
                        </a:spcAft>
                      </a:pPr>
                      <a:r>
                        <a:rPr lang="en-US" sz="1800" dirty="0">
                          <a:effectLst/>
                          <a:latin typeface="+mn-lt"/>
                          <a:ea typeface="Calibri" panose="020F0502020204030204" pitchFamily="34" charset="0"/>
                          <a:cs typeface="Times New Roman" panose="02020603050405020304" pitchFamily="18" charset="0"/>
                        </a:rPr>
                        <a:t>bad</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dirty="0">
                          <a:effectLst/>
                          <a:latin typeface="+mn-lt"/>
                          <a:ea typeface="Calibri" panose="020F0502020204030204" pitchFamily="34" charset="0"/>
                          <a:cs typeface="Times New Roman" panose="02020603050405020304" pitchFamily="18" charset="0"/>
                        </a:rPr>
                        <a:t>inappropriate, unsuitable, inconvenient</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45580456"/>
                  </a:ext>
                </a:extLst>
              </a:tr>
              <a:tr h="418759">
                <a:tc>
                  <a:txBody>
                    <a:bodyPr/>
                    <a:lstStyle/>
                    <a:p>
                      <a:pPr algn="ctr">
                        <a:lnSpc>
                          <a:spcPct val="115000"/>
                        </a:lnSpc>
                        <a:spcAft>
                          <a:spcPts val="0"/>
                        </a:spcAft>
                      </a:pPr>
                      <a:r>
                        <a:rPr lang="en-US" sz="1800" dirty="0">
                          <a:effectLst/>
                          <a:latin typeface="+mn-lt"/>
                          <a:ea typeface="Calibri" panose="020F0502020204030204" pitchFamily="34" charset="0"/>
                          <a:cs typeface="Times New Roman" panose="02020603050405020304" pitchFamily="18" charset="0"/>
                        </a:rPr>
                        <a:t>a lot</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dirty="0">
                          <a:effectLst/>
                          <a:latin typeface="+mn-lt"/>
                          <a:ea typeface="Calibri" panose="020F0502020204030204" pitchFamily="34" charset="0"/>
                          <a:cs typeface="Times New Roman" panose="02020603050405020304" pitchFamily="18" charset="0"/>
                        </a:rPr>
                        <a:t>dramatically, significantly, considerably</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16300453"/>
                  </a:ext>
                </a:extLst>
              </a:tr>
              <a:tr h="418759">
                <a:tc>
                  <a:txBody>
                    <a:bodyPr/>
                    <a:lstStyle/>
                    <a:p>
                      <a:pPr algn="ctr">
                        <a:lnSpc>
                          <a:spcPct val="115000"/>
                        </a:lnSpc>
                        <a:spcAft>
                          <a:spcPts val="0"/>
                        </a:spcAft>
                      </a:pPr>
                      <a:r>
                        <a:rPr lang="en-US" sz="1800" dirty="0">
                          <a:effectLst/>
                          <a:latin typeface="+mn-lt"/>
                          <a:ea typeface="Calibri" panose="020F0502020204030204" pitchFamily="34" charset="0"/>
                          <a:cs typeface="Times New Roman" panose="02020603050405020304" pitchFamily="18" charset="0"/>
                        </a:rPr>
                        <a:t>fast</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dirty="0">
                          <a:effectLst/>
                          <a:latin typeface="+mn-lt"/>
                          <a:ea typeface="Calibri" panose="020F0502020204030204" pitchFamily="34" charset="0"/>
                          <a:cs typeface="Times New Roman" panose="02020603050405020304" pitchFamily="18" charset="0"/>
                        </a:rPr>
                        <a:t>rapidly</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78871577"/>
                  </a:ext>
                </a:extLst>
              </a:tr>
            </a:tbl>
          </a:graphicData>
        </a:graphic>
      </p:graphicFrame>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8" name="Zástupný symbol pro zápatí 3"/>
          <p:cNvSpPr>
            <a:spLocks noGrp="1"/>
          </p:cNvSpPr>
          <p:nvPr>
            <p:ph type="ftr" sz="quarter" idx="3"/>
          </p:nvPr>
        </p:nvSpPr>
        <p:spPr>
          <a:xfrm>
            <a:off x="5349921" y="6273421"/>
            <a:ext cx="2989117" cy="457200"/>
          </a:xfrm>
          <a:prstGeom prst="rect">
            <a:avLst/>
          </a:prstGeom>
        </p:spPr>
        <p:txBody>
          <a:bodyPr/>
          <a:lstStyle/>
          <a:p>
            <a:pPr algn="r"/>
            <a:r>
              <a:rPr lang="en-US" altLang="cs-CZ" smtClean="0"/>
              <a:t>English for University Studies by Lu</a:t>
            </a:r>
            <a:endParaRPr lang="en-GB" altLang="cs-CZ" dirty="0"/>
          </a:p>
        </p:txBody>
      </p:sp>
    </p:spTree>
    <p:extLst>
      <p:ext uri="{BB962C8B-B14F-4D97-AF65-F5344CB8AC3E}">
        <p14:creationId xmlns:p14="http://schemas.microsoft.com/office/powerpoint/2010/main" val="32946541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texts to decide level of formality</a:t>
            </a:r>
            <a:endParaRPr lang="en-US" dirty="0"/>
          </a:p>
        </p:txBody>
      </p:sp>
      <p:sp>
        <p:nvSpPr>
          <p:cNvPr id="3" name="Content Placeholder 2"/>
          <p:cNvSpPr>
            <a:spLocks noGrp="1"/>
          </p:cNvSpPr>
          <p:nvPr>
            <p:ph idx="1"/>
          </p:nvPr>
        </p:nvSpPr>
        <p:spPr/>
        <p:txBody>
          <a:bodyPr/>
          <a:lstStyle/>
          <a:p>
            <a:r>
              <a:rPr lang="en-US" b="1" i="1" dirty="0" smtClean="0"/>
              <a:t>Read </a:t>
            </a:r>
            <a:r>
              <a:rPr lang="en-US" b="1" i="1" dirty="0"/>
              <a:t>the extracts below and use them as samples of two different styles in terms of formality. Which extract is more academic? How does it differ from the less formal form of language? </a:t>
            </a:r>
            <a:endParaRPr lang="en-US"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5" name="Footer Placeholder 4"/>
          <p:cNvSpPr>
            <a:spLocks noGrp="1"/>
          </p:cNvSpPr>
          <p:nvPr>
            <p:ph type="ftr" sz="quarter" idx="3"/>
          </p:nvPr>
        </p:nvSpPr>
        <p:spPr/>
        <p:txBody>
          <a:body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11612803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A</a:t>
            </a:r>
            <a:endParaRPr lang="en-US" dirty="0"/>
          </a:p>
        </p:txBody>
      </p:sp>
      <p:sp>
        <p:nvSpPr>
          <p:cNvPr id="3" name="Content Placeholder 2"/>
          <p:cNvSpPr>
            <a:spLocks noGrp="1"/>
          </p:cNvSpPr>
          <p:nvPr>
            <p:ph idx="1"/>
          </p:nvPr>
        </p:nvSpPr>
        <p:spPr/>
        <p:txBody>
          <a:bodyPr/>
          <a:lstStyle/>
          <a:p>
            <a:r>
              <a:rPr lang="en-US" dirty="0" smtClean="0"/>
              <a:t>Some </a:t>
            </a:r>
            <a:r>
              <a:rPr lang="en-US" dirty="0"/>
              <a:t>writers (but their names aren’t very important) reckon lecturers should tell students what things they want them to do during a course, things like assessment and grading. Lots of students I’ve talked to reckon they don’t know what their lecturers want. Also cos they aren’t native English speakers they need more help than other students. A couple of students have gotten their mates from overseas to check all their essays and other stuff to make sure they were ok. And another guy gets his wife to check everything he writes to check it’s on the right topic and hasn’t got any mistakes. </a:t>
            </a:r>
          </a:p>
          <a:p>
            <a:endParaRPr lang="en-US"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5" name="Footer Placeholder 4"/>
          <p:cNvSpPr>
            <a:spLocks noGrp="1"/>
          </p:cNvSpPr>
          <p:nvPr>
            <p:ph type="ftr" sz="quarter" idx="3"/>
          </p:nvPr>
        </p:nvSpPr>
        <p:spPr/>
        <p:txBody>
          <a:body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26584783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8604" y="102326"/>
            <a:ext cx="1738224" cy="647700"/>
          </a:xfrm>
        </p:spPr>
        <p:txBody>
          <a:bodyPr/>
          <a:lstStyle/>
          <a:p>
            <a:r>
              <a:rPr lang="en-US" dirty="0" smtClean="0"/>
              <a:t>Text B</a:t>
            </a:r>
            <a:endParaRPr lang="en-US" dirty="0"/>
          </a:p>
        </p:txBody>
      </p:sp>
      <p:sp>
        <p:nvSpPr>
          <p:cNvPr id="3" name="Content Placeholder 2"/>
          <p:cNvSpPr>
            <a:spLocks noGrp="1"/>
          </p:cNvSpPr>
          <p:nvPr>
            <p:ph idx="1"/>
          </p:nvPr>
        </p:nvSpPr>
        <p:spPr>
          <a:xfrm>
            <a:off x="422694" y="995317"/>
            <a:ext cx="8082321" cy="4114800"/>
          </a:xfrm>
        </p:spPr>
        <p:txBody>
          <a:bodyPr/>
          <a:lstStyle/>
          <a:p>
            <a:r>
              <a:rPr lang="en-US" dirty="0" smtClean="0"/>
              <a:t>Several </a:t>
            </a:r>
            <a:r>
              <a:rPr lang="en-US" dirty="0"/>
              <a:t>writers (</a:t>
            </a:r>
            <a:r>
              <a:rPr lang="en-US" dirty="0" err="1"/>
              <a:t>Samuelowicz</a:t>
            </a:r>
            <a:r>
              <a:rPr lang="en-US" dirty="0"/>
              <a:t> 1987; Drury &amp; Webb 1990; Silva 1992) have drawn attention to the need for lecturers to make explicit their expectations for the whole course, including assessment items and grading procedures. A considerable number of participants in the present study reported that they were uncertain of what lecturers expected of them as graduate students. They also perceived that they, as non-native English speakers, needed very explicit directions and much more guidance than English-speaking students. Two participants said that they had to ask international students to proof-read their assignments, overheads and handouts for seminars to ensure they were appropriate. One person reported that his wife proof-read and edited all of his assignments to ensure they were relevant to the topic and error free. </a:t>
            </a:r>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5" name="Footer Placeholder 4"/>
          <p:cNvSpPr>
            <a:spLocks noGrp="1"/>
          </p:cNvSpPr>
          <p:nvPr>
            <p:ph type="ftr" sz="quarter" idx="3"/>
          </p:nvPr>
        </p:nvSpPr>
        <p:spPr/>
        <p:txBody>
          <a:body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40908117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US" dirty="0" smtClean="0"/>
              <a:t>Work in pairs. Pick a topic and give a one-minute talk on the topic chosen. Imagine that your audience is a group of friends.</a:t>
            </a:r>
          </a:p>
          <a:p>
            <a:pPr lvl="1"/>
            <a:r>
              <a:rPr lang="en-US" dirty="0" smtClean="0"/>
              <a:t>My trip/live to Brno.</a:t>
            </a:r>
          </a:p>
          <a:p>
            <a:pPr lvl="1"/>
            <a:r>
              <a:rPr lang="en-US" dirty="0" smtClean="0"/>
              <a:t>My English learning experience.</a:t>
            </a:r>
          </a:p>
          <a:p>
            <a:pPr lvl="1"/>
            <a:r>
              <a:rPr lang="en-US" dirty="0" smtClean="0"/>
              <a:t>The education in my own country.</a:t>
            </a:r>
          </a:p>
          <a:p>
            <a:endParaRPr lang="en-US" dirty="0" smtClean="0"/>
          </a:p>
          <a:p>
            <a:r>
              <a:rPr lang="en-US" dirty="0" smtClean="0"/>
              <a:t>Now do the same, but imagine your audience is a group of professors.</a:t>
            </a:r>
          </a:p>
        </p:txBody>
      </p:sp>
      <p:sp>
        <p:nvSpPr>
          <p:cNvPr id="4" name="Zástupný symbol pro číslo snímku 3"/>
          <p:cNvSpPr>
            <a:spLocks noGrp="1"/>
          </p:cNvSpPr>
          <p:nvPr>
            <p:ph type="sldNum" sz="quarter" idx="11"/>
          </p:nvPr>
        </p:nvSpPr>
        <p:spPr/>
        <p:txBody>
          <a:bodyPr/>
          <a:lstStyle/>
          <a:p>
            <a:fld id="{0970407D-EE58-4A0B-824B-1D3AE42DD9CF}" type="slidenum">
              <a:rPr lang="en-US" altLang="cs-CZ" smtClean="0"/>
              <a:pPr/>
              <a:t>28</a:t>
            </a:fld>
            <a:endParaRPr lang="en-US" altLang="cs-CZ" dirty="0"/>
          </a:p>
        </p:txBody>
      </p:sp>
      <p:sp>
        <p:nvSpPr>
          <p:cNvPr id="6" name="Zástupný symbol pro zápatí 3"/>
          <p:cNvSpPr>
            <a:spLocks noGrp="1"/>
          </p:cNvSpPr>
          <p:nvPr>
            <p:ph type="ftr" sz="quarter" idx="3"/>
          </p:nvPr>
        </p:nvSpPr>
        <p:spPr>
          <a:xfrm>
            <a:off x="5349921" y="6273421"/>
            <a:ext cx="2989117" cy="457200"/>
          </a:xfrm>
          <a:prstGeom prst="rect">
            <a:avLst/>
          </a:prstGeom>
        </p:spPr>
        <p:txBody>
          <a:bodyPr/>
          <a:lstStyle/>
          <a:p>
            <a:pPr algn="r"/>
            <a:r>
              <a:rPr lang="en-US" altLang="cs-CZ" smtClean="0"/>
              <a:t>English for University Studies by Lu</a:t>
            </a:r>
            <a:endParaRPr lang="en-US" altLang="cs-CZ" dirty="0"/>
          </a:p>
        </p:txBody>
      </p:sp>
      <p:sp>
        <p:nvSpPr>
          <p:cNvPr id="5" name="Nadpis 1"/>
          <p:cNvSpPr>
            <a:spLocks noGrp="1"/>
          </p:cNvSpPr>
          <p:nvPr>
            <p:ph type="title"/>
          </p:nvPr>
        </p:nvSpPr>
        <p:spPr>
          <a:xfrm>
            <a:off x="521859" y="988220"/>
            <a:ext cx="8086635" cy="647700"/>
          </a:xfrm>
        </p:spPr>
        <p:txBody>
          <a:bodyPr/>
          <a:lstStyle/>
          <a:p>
            <a:r>
              <a:rPr lang="en-GB" dirty="0"/>
              <a:t>P</a:t>
            </a:r>
            <a:r>
              <a:rPr lang="en-GB" dirty="0" smtClean="0"/>
              <a:t>roduction practice: Levels of formality</a:t>
            </a:r>
            <a:endParaRPr lang="en-GB" dirty="0"/>
          </a:p>
        </p:txBody>
      </p:sp>
    </p:spTree>
    <p:extLst>
      <p:ext uri="{BB962C8B-B14F-4D97-AF65-F5344CB8AC3E}">
        <p14:creationId xmlns:p14="http://schemas.microsoft.com/office/powerpoint/2010/main" val="247398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1125539"/>
            <a:ext cx="8484286" cy="647700"/>
          </a:xfrm>
        </p:spPr>
        <p:txBody>
          <a:bodyPr/>
          <a:lstStyle/>
          <a:p>
            <a:r>
              <a:rPr lang="en-US" sz="2000" dirty="0" smtClean="0"/>
              <a:t>Raise the level of formality of each of the following sentences by bearing in mind the points discussed previously</a:t>
            </a:r>
            <a:endParaRPr lang="en-US" sz="2000" dirty="0"/>
          </a:p>
        </p:txBody>
      </p:sp>
      <p:sp>
        <p:nvSpPr>
          <p:cNvPr id="4" name="Zástupný symbol pro číslo snímku 3"/>
          <p:cNvSpPr>
            <a:spLocks noGrp="1"/>
          </p:cNvSpPr>
          <p:nvPr>
            <p:ph type="sldNum" sz="quarter" idx="11"/>
          </p:nvPr>
        </p:nvSpPr>
        <p:spPr/>
        <p:txBody>
          <a:bodyPr/>
          <a:lstStyle/>
          <a:p>
            <a:fld id="{0970407D-EE58-4A0B-824B-1D3AE42DD9CF}" type="slidenum">
              <a:rPr lang="en-US" altLang="cs-CZ" smtClean="0"/>
              <a:pPr/>
              <a:t>29</a:t>
            </a:fld>
            <a:endParaRPr lang="en-US" altLang="cs-CZ" dirty="0"/>
          </a:p>
        </p:txBody>
      </p:sp>
      <p:sp>
        <p:nvSpPr>
          <p:cNvPr id="7" name="Zástupný symbol pro obsah 6"/>
          <p:cNvSpPr>
            <a:spLocks noGrp="1"/>
          </p:cNvSpPr>
          <p:nvPr>
            <p:ph idx="1"/>
          </p:nvPr>
        </p:nvSpPr>
        <p:spPr/>
        <p:txBody>
          <a:bodyPr/>
          <a:lstStyle/>
          <a:p>
            <a:pPr lvl="0"/>
            <a:r>
              <a:rPr lang="en-US" sz="2000" dirty="0" smtClean="0"/>
              <a:t>1. If you fail the test, you won’t be employed by the company.</a:t>
            </a:r>
          </a:p>
          <a:p>
            <a:pPr lvl="0"/>
            <a:r>
              <a:rPr lang="en-US" sz="2000" dirty="0" smtClean="0"/>
              <a:t>2. Ok, what are the causes of low employee morale? Many possibilities exist.</a:t>
            </a:r>
          </a:p>
          <a:p>
            <a:pPr lvl="0"/>
            <a:r>
              <a:rPr lang="en-US" sz="2000" dirty="0" smtClean="0"/>
              <a:t>3. You can clearly see the differences between these two processes.</a:t>
            </a:r>
          </a:p>
          <a:p>
            <a:pPr lvl="0"/>
            <a:r>
              <a:rPr lang="en-US" sz="2000" dirty="0" smtClean="0"/>
              <a:t>4. A small bit of oxygen is added to the solution gradually.</a:t>
            </a:r>
          </a:p>
          <a:p>
            <a:pPr lvl="0"/>
            <a:r>
              <a:rPr lang="en-US" sz="2000" dirty="0" smtClean="0"/>
              <a:t>5. These special tax laws have been approved in some counties in the U.K.: </a:t>
            </a:r>
            <a:r>
              <a:rPr lang="en-US" sz="2000" dirty="0" err="1" smtClean="0"/>
              <a:t>Cumbria</a:t>
            </a:r>
            <a:r>
              <a:rPr lang="en-US" sz="2000" dirty="0" smtClean="0"/>
              <a:t>, Dorset, Devon, West Midlands, East Anglia, etc.  </a:t>
            </a:r>
          </a:p>
          <a:p>
            <a:pPr lvl="0"/>
            <a:r>
              <a:rPr lang="en-US" sz="2000" dirty="0" smtClean="0"/>
              <a:t>6. The subjects didn’t have much difficulty with the task.</a:t>
            </a:r>
            <a:endParaRPr lang="en-US" sz="2000" dirty="0"/>
          </a:p>
        </p:txBody>
      </p:sp>
      <p:sp>
        <p:nvSpPr>
          <p:cNvPr id="5" name="Zástupný symbol pro zápatí 3"/>
          <p:cNvSpPr>
            <a:spLocks noGrp="1"/>
          </p:cNvSpPr>
          <p:nvPr>
            <p:ph type="ftr" sz="quarter" idx="3"/>
          </p:nvPr>
        </p:nvSpPr>
        <p:spPr>
          <a:xfrm>
            <a:off x="5349921" y="6273421"/>
            <a:ext cx="2989117" cy="457200"/>
          </a:xfrm>
          <a:prstGeom prst="rect">
            <a:avLst/>
          </a:prstGeom>
        </p:spPr>
        <p:txBody>
          <a:bodyPr/>
          <a:lstStyle/>
          <a:p>
            <a:pPr algn="r"/>
            <a:r>
              <a:rPr lang="en-US" altLang="cs-CZ" smtClean="0"/>
              <a:t>English for University Studies by Lu</a:t>
            </a:r>
            <a:endParaRPr lang="en-US" altLang="cs-CZ" dirty="0"/>
          </a:p>
        </p:txBody>
      </p:sp>
    </p:spTree>
    <p:extLst>
      <p:ext uri="{BB962C8B-B14F-4D97-AF65-F5344CB8AC3E}">
        <p14:creationId xmlns:p14="http://schemas.microsoft.com/office/powerpoint/2010/main" val="50292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 (5)</a:t>
            </a:r>
            <a:endParaRPr lang="en-US" dirty="0"/>
          </a:p>
        </p:txBody>
      </p:sp>
      <p:sp>
        <p:nvSpPr>
          <p:cNvPr id="3" name="Content Placeholder 2"/>
          <p:cNvSpPr>
            <a:spLocks noGrp="1"/>
          </p:cNvSpPr>
          <p:nvPr>
            <p:ph idx="1"/>
          </p:nvPr>
        </p:nvSpPr>
        <p:spPr/>
        <p:txBody>
          <a:bodyPr/>
          <a:lstStyle/>
          <a:p>
            <a:r>
              <a:rPr lang="en-US" dirty="0" smtClean="0"/>
              <a:t>Work in pairs and go over the following questions:</a:t>
            </a:r>
          </a:p>
          <a:p>
            <a:r>
              <a:rPr lang="en-US" dirty="0" smtClean="0"/>
              <a:t>List of questions to go over:</a:t>
            </a:r>
          </a:p>
          <a:p>
            <a:r>
              <a:rPr lang="en-US" dirty="0" smtClean="0"/>
              <a:t>What is your name?</a:t>
            </a:r>
          </a:p>
          <a:p>
            <a:r>
              <a:rPr lang="en-US" dirty="0" smtClean="0"/>
              <a:t>Where are you from?</a:t>
            </a:r>
          </a:p>
          <a:p>
            <a:r>
              <a:rPr lang="en-US" dirty="0" smtClean="0"/>
              <a:t>What language do you speak as your first language? </a:t>
            </a:r>
          </a:p>
          <a:p>
            <a:r>
              <a:rPr lang="en-US" dirty="0" smtClean="0"/>
              <a:t>What is your cultural background?</a:t>
            </a:r>
          </a:p>
          <a:p>
            <a:r>
              <a:rPr lang="en-US" dirty="0" smtClean="0"/>
              <a:t>What brought you to this course?</a:t>
            </a:r>
          </a:p>
          <a:p>
            <a:endParaRPr lang="en-US"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5" name="Footer Placeholder 4"/>
          <p:cNvSpPr>
            <a:spLocks noGrp="1"/>
          </p:cNvSpPr>
          <p:nvPr>
            <p:ph type="ftr" sz="quarter" idx="3"/>
          </p:nvPr>
        </p:nvSpPr>
        <p:spPr/>
        <p:txBody>
          <a:body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208154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86604" y="1283423"/>
            <a:ext cx="8543498" cy="4114800"/>
          </a:xfrm>
        </p:spPr>
        <p:txBody>
          <a:bodyPr/>
          <a:lstStyle/>
          <a:p>
            <a:pPr lvl="0"/>
            <a:r>
              <a:rPr lang="en-GB" dirty="0" smtClean="0"/>
              <a:t>Sample answers:</a:t>
            </a:r>
          </a:p>
          <a:p>
            <a:pPr lvl="0"/>
            <a:r>
              <a:rPr lang="en-GB" dirty="0" smtClean="0"/>
              <a:t>1. Should </a:t>
            </a:r>
            <a:r>
              <a:rPr lang="en-GB" dirty="0"/>
              <a:t>you fail the test, you will not be employed by the company.</a:t>
            </a:r>
            <a:endParaRPr lang="cs-CZ" dirty="0"/>
          </a:p>
          <a:p>
            <a:pPr lvl="0"/>
            <a:r>
              <a:rPr lang="en-GB" dirty="0" smtClean="0"/>
              <a:t>2. Let </a:t>
            </a:r>
            <a:r>
              <a:rPr lang="en-GB" dirty="0"/>
              <a:t>us consider the causes of low employee morale. A significant number can be mentioned.</a:t>
            </a:r>
            <a:endParaRPr lang="cs-CZ" dirty="0"/>
          </a:p>
          <a:p>
            <a:pPr lvl="0"/>
            <a:r>
              <a:rPr lang="en-GB" dirty="0" smtClean="0"/>
              <a:t>3. The </a:t>
            </a:r>
            <a:r>
              <a:rPr lang="en-GB" dirty="0"/>
              <a:t>differences between these two processes is evident.</a:t>
            </a:r>
            <a:endParaRPr lang="cs-CZ" dirty="0"/>
          </a:p>
          <a:p>
            <a:pPr lvl="0"/>
            <a:r>
              <a:rPr lang="en-GB" dirty="0" smtClean="0"/>
              <a:t>4. A </a:t>
            </a:r>
            <a:r>
              <a:rPr lang="en-GB" dirty="0"/>
              <a:t>small amount of </a:t>
            </a:r>
            <a:r>
              <a:rPr lang="en-GB" dirty="0" smtClean="0"/>
              <a:t>oxygen </a:t>
            </a:r>
            <a:r>
              <a:rPr lang="en-GB" dirty="0"/>
              <a:t>is gradually added to the solution.</a:t>
            </a:r>
            <a:endParaRPr lang="cs-CZ" dirty="0"/>
          </a:p>
          <a:p>
            <a:pPr lvl="0"/>
            <a:r>
              <a:rPr lang="en-GB" dirty="0" smtClean="0"/>
              <a:t>5. These </a:t>
            </a:r>
            <a:r>
              <a:rPr lang="en-GB" dirty="0"/>
              <a:t>special tax laws have been approved in some counties in the U.K. such as Cumbria, Dorset, Devon, West Midlands or East Anglia.  </a:t>
            </a:r>
            <a:endParaRPr lang="cs-CZ" dirty="0"/>
          </a:p>
          <a:p>
            <a:pPr lvl="0"/>
            <a:r>
              <a:rPr lang="en-GB" dirty="0" smtClean="0"/>
              <a:t>6. The </a:t>
            </a:r>
            <a:r>
              <a:rPr lang="en-GB" dirty="0"/>
              <a:t>subjects found the task easy to perform.</a:t>
            </a:r>
            <a:endParaRPr lang="cs-CZ" dirty="0"/>
          </a:p>
          <a:p>
            <a:pPr marL="0" indent="0">
              <a:buNone/>
            </a:pP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2237719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6603" y="1304274"/>
            <a:ext cx="9099487" cy="647700"/>
          </a:xfrm>
        </p:spPr>
        <p:txBody>
          <a:bodyPr/>
          <a:lstStyle/>
          <a:p>
            <a:r>
              <a:rPr lang="en-US" dirty="0" smtClean="0"/>
              <a:t>Task: Rewrite the email (like speaking to a professor).</a:t>
            </a:r>
            <a:endParaRPr lang="en-US" dirty="0"/>
          </a:p>
        </p:txBody>
      </p:sp>
      <p:sp>
        <p:nvSpPr>
          <p:cNvPr id="3" name="Zástupný symbol pro obsah 2"/>
          <p:cNvSpPr>
            <a:spLocks noGrp="1"/>
          </p:cNvSpPr>
          <p:nvPr>
            <p:ph idx="1"/>
          </p:nvPr>
        </p:nvSpPr>
        <p:spPr>
          <a:xfrm>
            <a:off x="286603" y="2200814"/>
            <a:ext cx="8761863" cy="3798746"/>
          </a:xfrm>
        </p:spPr>
        <p:txBody>
          <a:bodyPr/>
          <a:lstStyle/>
          <a:p>
            <a:pPr marL="0" indent="0">
              <a:buNone/>
            </a:pPr>
            <a:r>
              <a:rPr lang="en-US" sz="2000" i="1" dirty="0"/>
              <a:t>Hi Jim, </a:t>
            </a:r>
            <a:endParaRPr lang="en-US" sz="2000" dirty="0"/>
          </a:p>
          <a:p>
            <a:pPr marL="0" indent="0">
              <a:buNone/>
            </a:pPr>
            <a:endParaRPr lang="en-US" sz="2000" i="1" dirty="0" smtClean="0"/>
          </a:p>
          <a:p>
            <a:pPr marL="0" indent="0">
              <a:buNone/>
            </a:pPr>
            <a:r>
              <a:rPr lang="en-US" sz="2000" i="1" dirty="0" smtClean="0"/>
              <a:t>sorry </a:t>
            </a:r>
            <a:r>
              <a:rPr lang="en-US" sz="2000" i="1" dirty="0"/>
              <a:t>I can’t make it for the match tomorrow. You know, I </a:t>
            </a:r>
            <a:r>
              <a:rPr lang="en-US" sz="2000" i="1" dirty="0" smtClean="0"/>
              <a:t>tore </a:t>
            </a:r>
            <a:r>
              <a:rPr lang="en-US" sz="2000" i="1" dirty="0"/>
              <a:t>the ligament in my left ankle when I was cycling and the doctor said I should take it easy and not do much for a couple of days, so what can I do. Hey, do you think Mike replace me? Let me know if it’s ok with you and I’ll ask him. </a:t>
            </a:r>
            <a:endParaRPr lang="en-US" sz="2000" dirty="0"/>
          </a:p>
          <a:p>
            <a:pPr marL="0" indent="0">
              <a:buNone/>
            </a:pPr>
            <a:endParaRPr lang="en-US" sz="2000" i="1" dirty="0" smtClean="0"/>
          </a:p>
          <a:p>
            <a:pPr marL="0" indent="0">
              <a:buNone/>
            </a:pPr>
            <a:r>
              <a:rPr lang="en-US" sz="2000" i="1" dirty="0" smtClean="0"/>
              <a:t>See </a:t>
            </a:r>
            <a:r>
              <a:rPr lang="en-US" sz="2000" i="1" dirty="0"/>
              <a:t>you, </a:t>
            </a:r>
            <a:endParaRPr lang="en-US" sz="2000" dirty="0"/>
          </a:p>
          <a:p>
            <a:pPr marL="0" indent="0">
              <a:buNone/>
            </a:pPr>
            <a:r>
              <a:rPr lang="en-US" sz="2000" i="1" dirty="0" smtClean="0"/>
              <a:t>David </a:t>
            </a:r>
            <a:endParaRPr lang="en-US" sz="2000" dirty="0" smtClean="0"/>
          </a:p>
        </p:txBody>
      </p:sp>
      <p:sp>
        <p:nvSpPr>
          <p:cNvPr id="4" name="Zástupný symbol pro číslo snímku 3"/>
          <p:cNvSpPr>
            <a:spLocks noGrp="1"/>
          </p:cNvSpPr>
          <p:nvPr>
            <p:ph type="sldNum" sz="quarter" idx="11"/>
          </p:nvPr>
        </p:nvSpPr>
        <p:spPr>
          <a:xfrm>
            <a:off x="6807187" y="6248400"/>
            <a:ext cx="1996589" cy="457200"/>
          </a:xfrm>
        </p:spPr>
        <p:txBody>
          <a:bodyPr/>
          <a:lstStyle/>
          <a:p>
            <a:fld id="{0970407D-EE58-4A0B-824B-1D3AE42DD9CF}" type="slidenum">
              <a:rPr lang="en-US" altLang="cs-CZ" smtClean="0"/>
              <a:pPr/>
              <a:t>31</a:t>
            </a:fld>
            <a:endParaRPr lang="en-US" altLang="cs-CZ" dirty="0"/>
          </a:p>
        </p:txBody>
      </p:sp>
      <p:sp>
        <p:nvSpPr>
          <p:cNvPr id="7" name="Zástupný symbol pro zápatí 3"/>
          <p:cNvSpPr>
            <a:spLocks noGrp="1"/>
          </p:cNvSpPr>
          <p:nvPr>
            <p:ph type="ftr" sz="quarter" idx="3"/>
          </p:nvPr>
        </p:nvSpPr>
        <p:spPr>
          <a:xfrm>
            <a:off x="5349921" y="6273421"/>
            <a:ext cx="2989117" cy="457200"/>
          </a:xfrm>
          <a:prstGeom prst="rect">
            <a:avLst/>
          </a:prstGeom>
        </p:spPr>
        <p:txBody>
          <a:bodyPr/>
          <a:lstStyle/>
          <a:p>
            <a:pPr algn="r"/>
            <a:r>
              <a:rPr lang="en-US" altLang="cs-CZ" smtClean="0"/>
              <a:t>English for University Studies by Lu</a:t>
            </a:r>
            <a:endParaRPr lang="en-US" altLang="cs-CZ" dirty="0"/>
          </a:p>
        </p:txBody>
      </p:sp>
    </p:spTree>
    <p:extLst>
      <p:ext uri="{BB962C8B-B14F-4D97-AF65-F5344CB8AC3E}">
        <p14:creationId xmlns:p14="http://schemas.microsoft.com/office/powerpoint/2010/main" val="1324502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letter</a:t>
            </a:r>
            <a:endParaRPr lang="en-US" dirty="0"/>
          </a:p>
        </p:txBody>
      </p:sp>
      <p:sp>
        <p:nvSpPr>
          <p:cNvPr id="3" name="Content Placeholder 2"/>
          <p:cNvSpPr>
            <a:spLocks noGrp="1"/>
          </p:cNvSpPr>
          <p:nvPr>
            <p:ph idx="1"/>
          </p:nvPr>
        </p:nvSpPr>
        <p:spPr/>
        <p:txBody>
          <a:bodyPr/>
          <a:lstStyle/>
          <a:p>
            <a:pPr marL="0" indent="0">
              <a:buNone/>
            </a:pPr>
            <a:r>
              <a:rPr lang="en-US" i="1" dirty="0"/>
              <a:t>Dear professor Smith, </a:t>
            </a:r>
            <a:endParaRPr lang="en-US" dirty="0"/>
          </a:p>
          <a:p>
            <a:pPr marL="0" indent="0">
              <a:buNone/>
            </a:pPr>
            <a:r>
              <a:rPr lang="en-US" i="1" dirty="0"/>
              <a:t>I am writing to apologize for my absence from the university match tomorrow. Unfortunately, I </a:t>
            </a:r>
            <a:r>
              <a:rPr lang="en-US" i="1" dirty="0" smtClean="0"/>
              <a:t>tore </a:t>
            </a:r>
            <a:r>
              <a:rPr lang="en-US" i="1" dirty="0"/>
              <a:t>the ligament in my ankle during the PE lesson and I will be unable to participate in the match since the doctor advised me to rest for several days. </a:t>
            </a:r>
            <a:endParaRPr lang="en-US" dirty="0"/>
          </a:p>
          <a:p>
            <a:pPr marL="0" indent="0">
              <a:buNone/>
            </a:pPr>
            <a:r>
              <a:rPr lang="en-US" i="1" dirty="0"/>
              <a:t>I hope I am not complicating the situation too much and I would like to thank you for understanding. </a:t>
            </a:r>
            <a:endParaRPr lang="en-US" dirty="0"/>
          </a:p>
          <a:p>
            <a:pPr marL="0" indent="0">
              <a:buNone/>
            </a:pPr>
            <a:r>
              <a:rPr lang="en-US" i="1" dirty="0"/>
              <a:t>Sincerely, </a:t>
            </a:r>
            <a:endParaRPr lang="en-US" dirty="0"/>
          </a:p>
          <a:p>
            <a:pPr marL="0" indent="0">
              <a:buNone/>
            </a:pPr>
            <a:r>
              <a:rPr lang="en-US" i="1" dirty="0"/>
              <a:t>David Graham </a:t>
            </a:r>
            <a:endParaRPr lang="en-US"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5" name="Footer Placeholder 4"/>
          <p:cNvSpPr>
            <a:spLocks noGrp="1"/>
          </p:cNvSpPr>
          <p:nvPr>
            <p:ph type="ftr" sz="quarter" idx="3"/>
          </p:nvPr>
        </p:nvSpPr>
        <p:spPr/>
        <p:txBody>
          <a:body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28227243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Homework</a:t>
            </a:r>
            <a:endParaRPr lang="en-US" dirty="0"/>
          </a:p>
        </p:txBody>
      </p:sp>
      <p:sp>
        <p:nvSpPr>
          <p:cNvPr id="3" name="Zástupný symbol pro obsah 2"/>
          <p:cNvSpPr>
            <a:spLocks noGrp="1"/>
          </p:cNvSpPr>
          <p:nvPr>
            <p:ph idx="1"/>
          </p:nvPr>
        </p:nvSpPr>
        <p:spPr/>
        <p:txBody>
          <a:bodyPr/>
          <a:lstStyle/>
          <a:p>
            <a:pPr marL="0" indent="0">
              <a:buNone/>
            </a:pPr>
            <a:r>
              <a:rPr lang="en-US" dirty="0" smtClean="0"/>
              <a:t>Write a paragraph which explains your decision to register for the course.</a:t>
            </a:r>
          </a:p>
          <a:p>
            <a:pPr marL="0" indent="0">
              <a:buNone/>
            </a:pPr>
            <a:endParaRPr lang="en-US" dirty="0" smtClean="0"/>
          </a:p>
          <a:p>
            <a:pPr marL="0" indent="0">
              <a:buNone/>
            </a:pPr>
            <a:r>
              <a:rPr lang="en-US" dirty="0" smtClean="0"/>
              <a:t>Imagine it is part of your academic assignment, so the language that you use should be formal. </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en-US" altLang="cs-CZ" smtClean="0"/>
              <a:pPr/>
              <a:t>33</a:t>
            </a:fld>
            <a:endParaRPr lang="en-US" altLang="cs-CZ" dirty="0"/>
          </a:p>
        </p:txBody>
      </p:sp>
      <p:sp>
        <p:nvSpPr>
          <p:cNvPr id="6" name="Zástupný symbol pro zápatí 3"/>
          <p:cNvSpPr>
            <a:spLocks noGrp="1"/>
          </p:cNvSpPr>
          <p:nvPr>
            <p:ph type="ftr" sz="quarter" idx="3"/>
          </p:nvPr>
        </p:nvSpPr>
        <p:spPr>
          <a:xfrm>
            <a:off x="5349921" y="6273421"/>
            <a:ext cx="2989117" cy="457200"/>
          </a:xfrm>
          <a:prstGeom prst="rect">
            <a:avLst/>
          </a:prstGeom>
        </p:spPr>
        <p:txBody>
          <a:bodyPr/>
          <a:lstStyle/>
          <a:p>
            <a:pPr algn="r"/>
            <a:r>
              <a:rPr lang="en-US" altLang="cs-CZ" smtClean="0"/>
              <a:t>English for University Studies by Lu</a:t>
            </a:r>
            <a:endParaRPr lang="en-US" altLang="cs-CZ" dirty="0"/>
          </a:p>
        </p:txBody>
      </p:sp>
    </p:spTree>
    <p:extLst>
      <p:ext uri="{BB962C8B-B14F-4D97-AF65-F5344CB8AC3E}">
        <p14:creationId xmlns:p14="http://schemas.microsoft.com/office/powerpoint/2010/main" val="14416030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Converter link</a:t>
            </a:r>
            <a:endParaRPr lang="en-US" dirty="0"/>
          </a:p>
        </p:txBody>
      </p:sp>
      <p:sp>
        <p:nvSpPr>
          <p:cNvPr id="3" name="Content Placeholder 2"/>
          <p:cNvSpPr>
            <a:spLocks noGrp="1"/>
          </p:cNvSpPr>
          <p:nvPr>
            <p:ph idx="1"/>
          </p:nvPr>
        </p:nvSpPr>
        <p:spPr/>
        <p:txBody>
          <a:bodyPr/>
          <a:lstStyle/>
          <a:p>
            <a:r>
              <a:rPr lang="en-US" dirty="0"/>
              <a:t>https://www.clipconverter.cc/</a:t>
            </a:r>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5" name="Footer Placeholder 4"/>
          <p:cNvSpPr>
            <a:spLocks noGrp="1"/>
          </p:cNvSpPr>
          <p:nvPr>
            <p:ph type="ftr" sz="quarter" idx="3"/>
          </p:nvPr>
        </p:nvSpPr>
        <p:spPr/>
        <p:txBody>
          <a:body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4169280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Why do you need English?</a:t>
            </a:r>
            <a:endParaRPr lang="en-US" dirty="0"/>
          </a:p>
        </p:txBody>
      </p:sp>
      <p:sp>
        <p:nvSpPr>
          <p:cNvPr id="3" name="Content Placeholder 2"/>
          <p:cNvSpPr>
            <a:spLocks noGrp="1"/>
          </p:cNvSpPr>
          <p:nvPr>
            <p:ph idx="1"/>
          </p:nvPr>
        </p:nvSpPr>
        <p:spPr/>
        <p:txBody>
          <a:bodyPr/>
          <a:lstStyle/>
          <a:p>
            <a:r>
              <a:rPr lang="en-US" dirty="0"/>
              <a:t>What does it mean “to study in a university</a:t>
            </a:r>
            <a:r>
              <a:rPr lang="en-US" dirty="0" smtClean="0"/>
              <a:t>” and what is English good for?</a:t>
            </a:r>
          </a:p>
          <a:p>
            <a:endParaRPr lang="en-US" dirty="0" smtClean="0"/>
          </a:p>
          <a:p>
            <a:r>
              <a:rPr lang="en-US" dirty="0" smtClean="0"/>
              <a:t>Operate in an international environment</a:t>
            </a:r>
          </a:p>
          <a:p>
            <a:r>
              <a:rPr lang="en-US" dirty="0" smtClean="0"/>
              <a:t>People from different cultures</a:t>
            </a:r>
          </a:p>
          <a:p>
            <a:r>
              <a:rPr lang="en-US" dirty="0" smtClean="0"/>
              <a:t>English as the lingua franca/working language</a:t>
            </a:r>
          </a:p>
          <a:p>
            <a:r>
              <a:rPr lang="en-US" dirty="0" smtClean="0"/>
              <a:t>Read texts in English</a:t>
            </a:r>
          </a:p>
          <a:p>
            <a:r>
              <a:rPr lang="en-US" dirty="0" smtClean="0"/>
              <a:t>Introduce your idea in English.</a:t>
            </a:r>
          </a:p>
          <a:p>
            <a:r>
              <a:rPr lang="en-US" dirty="0" smtClean="0"/>
              <a:t>Disagree and let others know.</a:t>
            </a:r>
          </a:p>
          <a:p>
            <a:endParaRPr lang="en-US"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5" name="Footer Placeholder 4"/>
          <p:cNvSpPr>
            <a:spLocks noGrp="1"/>
          </p:cNvSpPr>
          <p:nvPr>
            <p:ph type="ftr" sz="quarter" idx="3"/>
          </p:nvPr>
        </p:nvSpPr>
        <p:spPr/>
        <p:txBody>
          <a:body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2925156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Pushing it further… (10)</a:t>
            </a:r>
            <a:endParaRPr lang="en-US" dirty="0"/>
          </a:p>
        </p:txBody>
      </p:sp>
      <p:sp>
        <p:nvSpPr>
          <p:cNvPr id="3" name="Content Placeholder 2"/>
          <p:cNvSpPr>
            <a:spLocks noGrp="1"/>
          </p:cNvSpPr>
          <p:nvPr>
            <p:ph idx="1"/>
          </p:nvPr>
        </p:nvSpPr>
        <p:spPr/>
        <p:txBody>
          <a:bodyPr/>
          <a:lstStyle/>
          <a:p>
            <a:r>
              <a:rPr lang="en-US" dirty="0" smtClean="0"/>
              <a:t>Does the first language you speak give you any problem in learning English?</a:t>
            </a:r>
          </a:p>
          <a:p>
            <a:endParaRPr lang="en-US" dirty="0" smtClean="0"/>
          </a:p>
          <a:p>
            <a:r>
              <a:rPr lang="en-US" dirty="0" smtClean="0"/>
              <a:t>Does the (learning) culture you are used to give you any problem in communicating internationally?</a:t>
            </a:r>
          </a:p>
          <a:p>
            <a:endParaRPr lang="en-US" dirty="0" smtClean="0"/>
          </a:p>
          <a:p>
            <a:r>
              <a:rPr lang="en-US" dirty="0" smtClean="0"/>
              <a:t>How do you think I can help you overcome the difficulties?</a:t>
            </a:r>
            <a:endParaRPr lang="en-US"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Footer Placeholder 4"/>
          <p:cNvSpPr>
            <a:spLocks noGrp="1"/>
          </p:cNvSpPr>
          <p:nvPr>
            <p:ph type="ftr" sz="quarter" idx="3"/>
          </p:nvPr>
        </p:nvSpPr>
        <p:spPr/>
        <p:txBody>
          <a:body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439224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objectives</a:t>
            </a:r>
            <a:endParaRPr lang="en-US" dirty="0"/>
          </a:p>
        </p:txBody>
      </p:sp>
      <p:sp>
        <p:nvSpPr>
          <p:cNvPr id="3" name="Content Placeholder 2"/>
          <p:cNvSpPr>
            <a:spLocks noGrp="1"/>
          </p:cNvSpPr>
          <p:nvPr>
            <p:ph idx="1"/>
          </p:nvPr>
        </p:nvSpPr>
        <p:spPr/>
        <p:txBody>
          <a:bodyPr/>
          <a:lstStyle/>
          <a:p>
            <a:r>
              <a:rPr lang="en-US" dirty="0" smtClean="0"/>
              <a:t>To improve language skills for university studies</a:t>
            </a:r>
          </a:p>
          <a:p>
            <a:endParaRPr lang="en-US" dirty="0"/>
          </a:p>
          <a:p>
            <a:r>
              <a:rPr lang="en-US" dirty="0" smtClean="0"/>
              <a:t>Integrated in nature, developing basic academic skills:</a:t>
            </a:r>
          </a:p>
          <a:p>
            <a:endParaRPr lang="en-US" dirty="0" smtClean="0"/>
          </a:p>
          <a:p>
            <a:r>
              <a:rPr lang="en-US" dirty="0" smtClean="0"/>
              <a:t>Listening, speaking, reading, writing.</a:t>
            </a:r>
          </a:p>
          <a:p>
            <a:endParaRPr lang="en-US" dirty="0" smtClean="0"/>
          </a:p>
          <a:p>
            <a:endParaRPr lang="en-US"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5" name="Footer Placeholder 4"/>
          <p:cNvSpPr>
            <a:spLocks noGrp="1"/>
          </p:cNvSpPr>
          <p:nvPr>
            <p:ph type="ftr" sz="quarter" idx="3"/>
          </p:nvPr>
        </p:nvSpPr>
        <p:spPr/>
        <p:txBody>
          <a:body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323747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readings and resources</a:t>
            </a:r>
            <a:endParaRPr lang="en-US" dirty="0"/>
          </a:p>
        </p:txBody>
      </p:sp>
      <p:sp>
        <p:nvSpPr>
          <p:cNvPr id="3" name="Content Placeholder 2"/>
          <p:cNvSpPr>
            <a:spLocks noGrp="1"/>
          </p:cNvSpPr>
          <p:nvPr>
            <p:ph idx="1"/>
          </p:nvPr>
        </p:nvSpPr>
        <p:spPr/>
        <p:txBody>
          <a:bodyPr/>
          <a:lstStyle/>
          <a:p>
            <a:r>
              <a:rPr lang="en-US" dirty="0" smtClean="0"/>
              <a:t>Books to follow:</a:t>
            </a:r>
          </a:p>
          <a:p>
            <a:r>
              <a:rPr lang="en-US" dirty="0" smtClean="0"/>
              <a:t>Vocabulary: Word Power</a:t>
            </a:r>
          </a:p>
          <a:p>
            <a:r>
              <a:rPr lang="en-US" dirty="0" smtClean="0"/>
              <a:t>EAP Now: English for Academic Purposes</a:t>
            </a:r>
          </a:p>
          <a:p>
            <a:endParaRPr lang="en-US" dirty="0" smtClean="0"/>
          </a:p>
          <a:p>
            <a:r>
              <a:rPr lang="en-US" dirty="0" smtClean="0"/>
              <a:t>Online resources:</a:t>
            </a:r>
          </a:p>
          <a:p>
            <a:r>
              <a:rPr lang="en-US" dirty="0"/>
              <a:t>TED talks</a:t>
            </a:r>
          </a:p>
          <a:p>
            <a:r>
              <a:rPr lang="en-US" dirty="0"/>
              <a:t>CNN student news</a:t>
            </a:r>
          </a:p>
          <a:p>
            <a:endParaRPr lang="en-US" dirty="0" smtClean="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5" name="Footer Placeholder 4"/>
          <p:cNvSpPr>
            <a:spLocks noGrp="1"/>
          </p:cNvSpPr>
          <p:nvPr>
            <p:ph type="ftr" sz="quarter" idx="3"/>
          </p:nvPr>
        </p:nvSpPr>
        <p:spPr/>
        <p:txBody>
          <a:body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378980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5349921" y="6273421"/>
            <a:ext cx="2989117" cy="457200"/>
          </a:xfrm>
          <a:prstGeom prst="rect">
            <a:avLst/>
          </a:prstGeom>
        </p:spPr>
        <p:txBody>
          <a:bodyPr/>
          <a:lstStyle/>
          <a:p>
            <a:pPr algn="r"/>
            <a:r>
              <a:rPr lang="en-US" altLang="cs-CZ" smtClean="0"/>
              <a:t>English for University Studies by Lu</a:t>
            </a:r>
            <a:endParaRPr lang="en-GB"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en-GB" altLang="cs-CZ" smtClean="0"/>
              <a:pPr/>
              <a:t>8</a:t>
            </a:fld>
            <a:endParaRPr lang="en-GB" altLang="cs-CZ" dirty="0"/>
          </a:p>
        </p:txBody>
      </p:sp>
      <p:sp>
        <p:nvSpPr>
          <p:cNvPr id="96258" name="Rectangle 2"/>
          <p:cNvSpPr>
            <a:spLocks noGrp="1" noChangeArrowheads="1"/>
          </p:cNvSpPr>
          <p:nvPr>
            <p:ph type="title"/>
          </p:nvPr>
        </p:nvSpPr>
        <p:spPr>
          <a:xfrm>
            <a:off x="240014" y="1248368"/>
            <a:ext cx="8630097" cy="647700"/>
          </a:xfrm>
        </p:spPr>
        <p:txBody>
          <a:bodyPr/>
          <a:lstStyle/>
          <a:p>
            <a:r>
              <a:rPr lang="en-GB" altLang="cs-CZ" dirty="0" smtClean="0"/>
              <a:t>Occasions to use English in academic context (15) </a:t>
            </a:r>
            <a:endParaRPr lang="en-GB" altLang="cs-CZ" dirty="0"/>
          </a:p>
        </p:txBody>
      </p:sp>
      <p:sp>
        <p:nvSpPr>
          <p:cNvPr id="96259" name="Rectangle 3"/>
          <p:cNvSpPr>
            <a:spLocks noGrp="1" noChangeArrowheads="1"/>
          </p:cNvSpPr>
          <p:nvPr>
            <p:ph type="body" idx="1"/>
          </p:nvPr>
        </p:nvSpPr>
        <p:spPr>
          <a:xfrm>
            <a:off x="513903" y="2362200"/>
            <a:ext cx="8082321" cy="4114800"/>
          </a:xfrm>
        </p:spPr>
        <p:txBody>
          <a:bodyPr/>
          <a:lstStyle/>
          <a:p>
            <a:r>
              <a:rPr lang="en-GB" altLang="cs-CZ" dirty="0" smtClean="0"/>
              <a:t>On what occasions do you use English in the university?</a:t>
            </a:r>
          </a:p>
          <a:p>
            <a:endParaRPr lang="en-GB" altLang="cs-CZ" dirty="0" smtClean="0"/>
          </a:p>
          <a:p>
            <a:r>
              <a:rPr lang="en-GB" altLang="cs-CZ" dirty="0"/>
              <a:t>L</a:t>
            </a:r>
            <a:r>
              <a:rPr lang="en-GB" altLang="cs-CZ" dirty="0" smtClean="0"/>
              <a:t>ectures</a:t>
            </a:r>
          </a:p>
          <a:p>
            <a:r>
              <a:rPr lang="en-GB" altLang="cs-CZ" dirty="0"/>
              <a:t>S</a:t>
            </a:r>
            <a:r>
              <a:rPr lang="en-GB" altLang="cs-CZ" dirty="0" smtClean="0"/>
              <a:t>eminars</a:t>
            </a:r>
          </a:p>
          <a:p>
            <a:r>
              <a:rPr lang="en-GB" altLang="cs-CZ" dirty="0"/>
              <a:t>T</a:t>
            </a:r>
            <a:r>
              <a:rPr lang="en-GB" altLang="cs-CZ" dirty="0" smtClean="0"/>
              <a:t>utorials</a:t>
            </a:r>
          </a:p>
          <a:p>
            <a:r>
              <a:rPr lang="en-GB" altLang="cs-CZ" dirty="0"/>
              <a:t>P</a:t>
            </a:r>
            <a:r>
              <a:rPr lang="en-GB" altLang="cs-CZ" dirty="0" smtClean="0"/>
              <a:t>resentations</a:t>
            </a:r>
          </a:p>
          <a:p>
            <a:r>
              <a:rPr lang="en-GB" altLang="cs-CZ" dirty="0"/>
              <a:t>I</a:t>
            </a:r>
            <a:r>
              <a:rPr lang="en-GB" altLang="cs-CZ" dirty="0" smtClean="0"/>
              <a:t>nterviews</a:t>
            </a:r>
          </a:p>
          <a:p>
            <a:r>
              <a:rPr lang="en-GB" altLang="cs-CZ" dirty="0"/>
              <a:t>I</a:t>
            </a:r>
            <a:r>
              <a:rPr lang="en-GB" altLang="cs-CZ" dirty="0" smtClean="0"/>
              <a:t>nformal academic discussions</a:t>
            </a:r>
          </a:p>
          <a:p>
            <a:r>
              <a:rPr lang="en-GB" altLang="cs-CZ" dirty="0" smtClean="0"/>
              <a:t>Socializing (with peers)</a:t>
            </a:r>
            <a:endParaRPr lang="en-GB" altLang="cs-CZ" dirty="0"/>
          </a:p>
        </p:txBody>
      </p:sp>
    </p:spTree>
    <p:extLst>
      <p:ext uri="{BB962C8B-B14F-4D97-AF65-F5344CB8AC3E}">
        <p14:creationId xmlns:p14="http://schemas.microsoft.com/office/powerpoint/2010/main" val="2227917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fade">
                                      <p:cBhvr>
                                        <p:cTn id="7" dur="500"/>
                                        <p:tgtEl>
                                          <p:spTgt spid="962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6259">
                                            <p:txEl>
                                              <p:pRg st="2" end="2"/>
                                            </p:txEl>
                                          </p:spTgt>
                                        </p:tgtEl>
                                        <p:attrNameLst>
                                          <p:attrName>style.visibility</p:attrName>
                                        </p:attrNameLst>
                                      </p:cBhvr>
                                      <p:to>
                                        <p:strVal val="visible"/>
                                      </p:to>
                                    </p:set>
                                    <p:animEffect transition="in" filter="fade">
                                      <p:cBhvr>
                                        <p:cTn id="12" dur="500"/>
                                        <p:tgtEl>
                                          <p:spTgt spid="962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6259">
                                            <p:txEl>
                                              <p:pRg st="3" end="3"/>
                                            </p:txEl>
                                          </p:spTgt>
                                        </p:tgtEl>
                                        <p:attrNameLst>
                                          <p:attrName>style.visibility</p:attrName>
                                        </p:attrNameLst>
                                      </p:cBhvr>
                                      <p:to>
                                        <p:strVal val="visible"/>
                                      </p:to>
                                    </p:set>
                                    <p:animEffect transition="in" filter="fade">
                                      <p:cBhvr>
                                        <p:cTn id="17" dur="500"/>
                                        <p:tgtEl>
                                          <p:spTgt spid="9625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6259">
                                            <p:txEl>
                                              <p:pRg st="4" end="4"/>
                                            </p:txEl>
                                          </p:spTgt>
                                        </p:tgtEl>
                                        <p:attrNameLst>
                                          <p:attrName>style.visibility</p:attrName>
                                        </p:attrNameLst>
                                      </p:cBhvr>
                                      <p:to>
                                        <p:strVal val="visible"/>
                                      </p:to>
                                    </p:set>
                                    <p:animEffect transition="in" filter="fade">
                                      <p:cBhvr>
                                        <p:cTn id="22" dur="500"/>
                                        <p:tgtEl>
                                          <p:spTgt spid="9625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6259">
                                            <p:txEl>
                                              <p:pRg st="5" end="5"/>
                                            </p:txEl>
                                          </p:spTgt>
                                        </p:tgtEl>
                                        <p:attrNameLst>
                                          <p:attrName>style.visibility</p:attrName>
                                        </p:attrNameLst>
                                      </p:cBhvr>
                                      <p:to>
                                        <p:strVal val="visible"/>
                                      </p:to>
                                    </p:set>
                                    <p:animEffect transition="in" filter="fade">
                                      <p:cBhvr>
                                        <p:cTn id="27" dur="500"/>
                                        <p:tgtEl>
                                          <p:spTgt spid="9625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6259">
                                            <p:txEl>
                                              <p:pRg st="6" end="6"/>
                                            </p:txEl>
                                          </p:spTgt>
                                        </p:tgtEl>
                                        <p:attrNameLst>
                                          <p:attrName>style.visibility</p:attrName>
                                        </p:attrNameLst>
                                      </p:cBhvr>
                                      <p:to>
                                        <p:strVal val="visible"/>
                                      </p:to>
                                    </p:set>
                                    <p:animEffect transition="in" filter="fade">
                                      <p:cBhvr>
                                        <p:cTn id="32" dur="500"/>
                                        <p:tgtEl>
                                          <p:spTgt spid="9625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6259">
                                            <p:txEl>
                                              <p:pRg st="7" end="7"/>
                                            </p:txEl>
                                          </p:spTgt>
                                        </p:tgtEl>
                                        <p:attrNameLst>
                                          <p:attrName>style.visibility</p:attrName>
                                        </p:attrNameLst>
                                      </p:cBhvr>
                                      <p:to>
                                        <p:strVal val="visible"/>
                                      </p:to>
                                    </p:set>
                                    <p:animEffect transition="in" filter="fade">
                                      <p:cBhvr>
                                        <p:cTn id="37" dur="500"/>
                                        <p:tgtEl>
                                          <p:spTgt spid="9625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6259">
                                            <p:txEl>
                                              <p:pRg st="8" end="8"/>
                                            </p:txEl>
                                          </p:spTgt>
                                        </p:tgtEl>
                                        <p:attrNameLst>
                                          <p:attrName>style.visibility</p:attrName>
                                        </p:attrNameLst>
                                      </p:cBhvr>
                                      <p:to>
                                        <p:strVal val="visible"/>
                                      </p:to>
                                    </p:set>
                                    <p:animEffect transition="in" filter="fade">
                                      <p:cBhvr>
                                        <p:cTn id="42" dur="500"/>
                                        <p:tgtEl>
                                          <p:spTgt spid="962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Dimensions of communication </a:t>
            </a:r>
            <a:endParaRPr lang="en-US" dirty="0"/>
          </a:p>
        </p:txBody>
      </p:sp>
      <p:sp>
        <p:nvSpPr>
          <p:cNvPr id="3" name="Content Placeholder 2"/>
          <p:cNvSpPr>
            <a:spLocks noGrp="1"/>
          </p:cNvSpPr>
          <p:nvPr>
            <p:ph idx="1"/>
          </p:nvPr>
        </p:nvSpPr>
        <p:spPr/>
        <p:txBody>
          <a:bodyPr/>
          <a:lstStyle/>
          <a:p>
            <a:r>
              <a:rPr lang="en-US" dirty="0" smtClean="0"/>
              <a:t>Formality</a:t>
            </a:r>
          </a:p>
          <a:p>
            <a:r>
              <a:rPr lang="en-US" dirty="0" smtClean="0"/>
              <a:t>Interactivity</a:t>
            </a:r>
          </a:p>
          <a:p>
            <a:r>
              <a:rPr lang="en-US" dirty="0" smtClean="0"/>
              <a:t>Persuasiveness</a:t>
            </a:r>
          </a:p>
          <a:p>
            <a:r>
              <a:rPr lang="en-US" dirty="0" smtClean="0"/>
              <a:t>Informative</a:t>
            </a:r>
          </a:p>
          <a:p>
            <a:r>
              <a:rPr lang="en-US" dirty="0" smtClean="0"/>
              <a:t>Personal/impersonal</a:t>
            </a:r>
          </a:p>
          <a:p>
            <a:endParaRPr lang="en-US" dirty="0"/>
          </a:p>
          <a:p>
            <a:r>
              <a:rPr lang="en-US" dirty="0" smtClean="0"/>
              <a:t>Now based on the above criteria, define the nature of the samples of the academic language. Discuss how each sample is different.</a:t>
            </a:r>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5" name="Footer Placeholder 4"/>
          <p:cNvSpPr>
            <a:spLocks noGrp="1"/>
          </p:cNvSpPr>
          <p:nvPr>
            <p:ph type="ftr" sz="quarter" idx="3"/>
          </p:nvPr>
        </p:nvSpPr>
        <p:spPr/>
        <p:txBody>
          <a:bodyPr/>
          <a:lstStyle/>
          <a:p>
            <a:r>
              <a:rPr lang="en-US" altLang="cs-CZ" smtClean="0"/>
              <a:t>English for University Studies by Lu</a:t>
            </a:r>
            <a:endParaRPr lang="cs-CZ" altLang="cs-CZ" dirty="0"/>
          </a:p>
        </p:txBody>
      </p:sp>
    </p:spTree>
    <p:extLst>
      <p:ext uri="{BB962C8B-B14F-4D97-AF65-F5344CB8AC3E}">
        <p14:creationId xmlns:p14="http://schemas.microsoft.com/office/powerpoint/2010/main" val="30809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2124</TotalTime>
  <Words>2306</Words>
  <Application>Microsoft Office PowerPoint</Application>
  <PresentationFormat>On-screen Show (4:3)</PresentationFormat>
  <Paragraphs>299</Paragraphs>
  <Slides>34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Tahoma</vt:lpstr>
      <vt:lpstr>Times New Roman</vt:lpstr>
      <vt:lpstr>Wingdings</vt:lpstr>
      <vt:lpstr>Prezentace_MU_CZ</vt:lpstr>
      <vt:lpstr>English for University Studies: English in Academic Context and Skills  Wei-lun Lu Language Center  Masaryk University</vt:lpstr>
      <vt:lpstr>Background of the lecturer </vt:lpstr>
      <vt:lpstr>Your turn (5)</vt:lpstr>
      <vt:lpstr>Question: Why do you need English?</vt:lpstr>
      <vt:lpstr>Pushing it further… (10)</vt:lpstr>
      <vt:lpstr>Course objectives</vt:lpstr>
      <vt:lpstr>Suggested readings and resources</vt:lpstr>
      <vt:lpstr>Occasions to use English in academic context (15) </vt:lpstr>
      <vt:lpstr>Dimensions of communication </vt:lpstr>
      <vt:lpstr>Define the occasions </vt:lpstr>
      <vt:lpstr>Important skill for advanced learning: Shadowing</vt:lpstr>
      <vt:lpstr>Sample 3-4</vt:lpstr>
      <vt:lpstr>Sample 5</vt:lpstr>
      <vt:lpstr>Sample 6-9</vt:lpstr>
      <vt:lpstr>Have your own say</vt:lpstr>
      <vt:lpstr>Summary for Sessions 1-2</vt:lpstr>
      <vt:lpstr>Shadowing Practice 1</vt:lpstr>
      <vt:lpstr>More materials for learning new languagues</vt:lpstr>
      <vt:lpstr>What is the difference between language in the academic context and outside of it?</vt:lpstr>
      <vt:lpstr>Read the two paragraphs in your handouts (task 3, page 2).    In pairs, discuss the difference in style.</vt:lpstr>
      <vt:lpstr>PowerPoint Presentation</vt:lpstr>
      <vt:lpstr>Ways of achieving formality</vt:lpstr>
      <vt:lpstr>Formality - word level    </vt:lpstr>
      <vt:lpstr>examples</vt:lpstr>
      <vt:lpstr>Analyzing texts to decide level of formality</vt:lpstr>
      <vt:lpstr>Text A</vt:lpstr>
      <vt:lpstr>Text B</vt:lpstr>
      <vt:lpstr>Production practice: Levels of formality</vt:lpstr>
      <vt:lpstr>Raise the level of formality of each of the following sentences by bearing in mind the points discussed previously</vt:lpstr>
      <vt:lpstr>PowerPoint Presentation</vt:lpstr>
      <vt:lpstr>Task: Rewrite the email (like speaking to a professor).</vt:lpstr>
      <vt:lpstr>Sample letter</vt:lpstr>
      <vt:lpstr>Homework</vt:lpstr>
      <vt:lpstr>Converter link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Šindelář</dc:creator>
  <cp:lastModifiedBy>Wei-lun</cp:lastModifiedBy>
  <cp:revision>122</cp:revision>
  <cp:lastPrinted>2017-07-17T08:37:49Z</cp:lastPrinted>
  <dcterms:created xsi:type="dcterms:W3CDTF">2015-11-23T07:04:47Z</dcterms:created>
  <dcterms:modified xsi:type="dcterms:W3CDTF">2018-07-31T08:55:24Z</dcterms:modified>
</cp:coreProperties>
</file>