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7"/>
  </p:notesMasterIdLst>
  <p:handoutMasterIdLst>
    <p:handoutMasterId r:id="rId28"/>
  </p:handoutMasterIdLst>
  <p:sldIdLst>
    <p:sldId id="256" r:id="rId2"/>
    <p:sldId id="274" r:id="rId3"/>
    <p:sldId id="283" r:id="rId4"/>
    <p:sldId id="284" r:id="rId5"/>
    <p:sldId id="285" r:id="rId6"/>
    <p:sldId id="280" r:id="rId7"/>
    <p:sldId id="281" r:id="rId8"/>
    <p:sldId id="282"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5" autoAdjust="0"/>
    <p:restoredTop sz="94611" autoAdjust="0"/>
  </p:normalViewPr>
  <p:slideViewPr>
    <p:cSldViewPr snapToGrid="0">
      <p:cViewPr varScale="1">
        <p:scale>
          <a:sx n="70" d="100"/>
          <a:sy n="70" d="100"/>
        </p:scale>
        <p:origin x="1488" y="7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en-GB" altLang="cs-CZ" noProof="0" dirty="0" err="1" smtClean="0"/>
              <a:t>Kliknutím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6714698" y="6248400"/>
            <a:ext cx="1583398" cy="457200"/>
          </a:xfrm>
        </p:spPr>
        <p:txBody>
          <a:bodyPr/>
          <a:lstStyle/>
          <a:p>
            <a:r>
              <a:rPr lang="cs-CZ" altLang="cs-CZ" dirty="0" smtClean="0"/>
              <a:t>Jiřina Hrbáčková</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614149" y="1883013"/>
            <a:ext cx="7959630" cy="3030181"/>
          </a:xfrm>
        </p:spPr>
        <p:txBody>
          <a:bodyPr/>
          <a:lstStyle/>
          <a:p>
            <a:pPr algn="ctr"/>
            <a:r>
              <a:rPr lang="en-GB" altLang="cs-CZ" dirty="0" smtClean="0"/>
              <a:t>General and academic vocabulary</a:t>
            </a:r>
            <a:endParaRPr lang="en-GB" altLang="cs-CZ"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2599" y="101957"/>
            <a:ext cx="6849311" cy="647700"/>
          </a:xfrm>
        </p:spPr>
        <p:txBody>
          <a:bodyPr/>
          <a:lstStyle/>
          <a:p>
            <a:r>
              <a:rPr lang="en-US" dirty="0" smtClean="0"/>
              <a:t>Useful phrases for </a:t>
            </a:r>
            <a:r>
              <a:rPr lang="en-US" dirty="0"/>
              <a:t>academic </a:t>
            </a:r>
            <a:r>
              <a:rPr lang="en-US" dirty="0" smtClean="0"/>
              <a:t>discussions</a:t>
            </a:r>
            <a:endParaRPr lang="en-US" dirty="0"/>
          </a:p>
        </p:txBody>
      </p:sp>
      <p:sp>
        <p:nvSpPr>
          <p:cNvPr id="3" name="Content Placeholder 2"/>
          <p:cNvSpPr>
            <a:spLocks noGrp="1"/>
          </p:cNvSpPr>
          <p:nvPr>
            <p:ph idx="1"/>
          </p:nvPr>
        </p:nvSpPr>
        <p:spPr>
          <a:xfrm>
            <a:off x="509589" y="1050878"/>
            <a:ext cx="8082321" cy="5081635"/>
          </a:xfrm>
        </p:spPr>
        <p:txBody>
          <a:bodyPr/>
          <a:lstStyle/>
          <a:p>
            <a:r>
              <a:rPr lang="en-US" b="1" dirty="0" smtClean="0"/>
              <a:t>Agreeing with an opinion </a:t>
            </a:r>
            <a:endParaRPr lang="en-US" dirty="0"/>
          </a:p>
          <a:p>
            <a:r>
              <a:rPr lang="en-US" dirty="0"/>
              <a:t>I (quite) </a:t>
            </a:r>
            <a:r>
              <a:rPr lang="en-US" dirty="0" smtClean="0"/>
              <a:t>agree. </a:t>
            </a:r>
            <a:endParaRPr lang="en-US" dirty="0"/>
          </a:p>
          <a:p>
            <a:r>
              <a:rPr lang="en-US" dirty="0"/>
              <a:t>I agree completely/entirely. </a:t>
            </a:r>
          </a:p>
          <a:p>
            <a:r>
              <a:rPr lang="en-US" dirty="0"/>
              <a:t>I couldn’t agree (with you) more. </a:t>
            </a:r>
          </a:p>
          <a:p>
            <a:r>
              <a:rPr lang="en-US" dirty="0"/>
              <a:t>You’re quite right. </a:t>
            </a:r>
          </a:p>
          <a:p>
            <a:r>
              <a:rPr lang="en-US" dirty="0"/>
              <a:t>That’s exactly what I mean. </a:t>
            </a:r>
          </a:p>
          <a:p>
            <a:r>
              <a:rPr lang="en-US" dirty="0"/>
              <a:t>I’m in </a:t>
            </a:r>
            <a:r>
              <a:rPr lang="en-US" dirty="0" smtClean="0"/>
              <a:t>favor </a:t>
            </a:r>
            <a:r>
              <a:rPr lang="en-US" dirty="0"/>
              <a:t>of what you’ve been saying. </a:t>
            </a:r>
          </a:p>
          <a:p>
            <a:r>
              <a:rPr lang="en-US" dirty="0"/>
              <a:t>There is no doubt about that. </a:t>
            </a:r>
          </a:p>
          <a:p>
            <a:r>
              <a:rPr lang="en-US" dirty="0"/>
              <a:t>That’s exactly how I feel. </a:t>
            </a:r>
          </a:p>
          <a:p>
            <a:r>
              <a:rPr lang="en-US" dirty="0"/>
              <a:t>That’s a very good point. </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586401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2441" y="129252"/>
            <a:ext cx="6617299" cy="647700"/>
          </a:xfrm>
        </p:spPr>
        <p:txBody>
          <a:bodyPr/>
          <a:lstStyle/>
          <a:p>
            <a:r>
              <a:rPr lang="en-US" dirty="0" smtClean="0"/>
              <a:t>Useful phrases: </a:t>
            </a:r>
            <a:r>
              <a:rPr lang="en-US" dirty="0"/>
              <a:t>Polite disagreement </a:t>
            </a:r>
          </a:p>
        </p:txBody>
      </p:sp>
      <p:sp>
        <p:nvSpPr>
          <p:cNvPr id="3" name="Content Placeholder 2"/>
          <p:cNvSpPr>
            <a:spLocks noGrp="1"/>
          </p:cNvSpPr>
          <p:nvPr>
            <p:ph idx="1"/>
          </p:nvPr>
        </p:nvSpPr>
        <p:spPr>
          <a:xfrm>
            <a:off x="617419" y="1021427"/>
            <a:ext cx="8082321" cy="4114800"/>
          </a:xfrm>
        </p:spPr>
        <p:txBody>
          <a:bodyPr/>
          <a:lstStyle/>
          <a:p>
            <a:r>
              <a:rPr lang="en-US" dirty="0" smtClean="0"/>
              <a:t>I </a:t>
            </a:r>
            <a:r>
              <a:rPr lang="en-US" dirty="0"/>
              <a:t>disagree (with you), I’m afraid. </a:t>
            </a:r>
          </a:p>
          <a:p>
            <a:r>
              <a:rPr lang="en-US" dirty="0"/>
              <a:t>No, I really can’t agree, I’m afraid. </a:t>
            </a:r>
          </a:p>
          <a:p>
            <a:r>
              <a:rPr lang="en-US" dirty="0"/>
              <a:t>I’m not so certain if that’s true/correct </a:t>
            </a:r>
          </a:p>
          <a:p>
            <a:r>
              <a:rPr lang="en-US" dirty="0"/>
              <a:t>That’s one way of looking at it, but… </a:t>
            </a:r>
          </a:p>
          <a:p>
            <a:r>
              <a:rPr lang="en-US" dirty="0"/>
              <a:t>I cannot share that view. </a:t>
            </a:r>
          </a:p>
          <a:p>
            <a:r>
              <a:rPr lang="en-US" dirty="0"/>
              <a:t>I have my reservations about that. </a:t>
            </a:r>
          </a:p>
          <a:p>
            <a:r>
              <a:rPr lang="en-US" dirty="0"/>
              <a:t>I am not sure I agree with you. </a:t>
            </a:r>
          </a:p>
          <a:p>
            <a:r>
              <a:rPr lang="en-US" dirty="0"/>
              <a:t>It’s not as simple as it seems. </a:t>
            </a:r>
          </a:p>
          <a:p>
            <a:r>
              <a:rPr lang="en-US" dirty="0"/>
              <a:t>That’s not always the case. </a:t>
            </a:r>
          </a:p>
          <a:p>
            <a:r>
              <a:rPr lang="en-US" dirty="0"/>
              <a:t>I don’t think so. </a:t>
            </a:r>
          </a:p>
          <a:p>
            <a:r>
              <a:rPr lang="en-US" dirty="0"/>
              <a:t>I don’t think you’re right/that’s right. </a:t>
            </a:r>
          </a:p>
          <a:p>
            <a:r>
              <a:rPr lang="en-US" dirty="0"/>
              <a:t>Are you seriously suggesting that ...? </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514452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86" y="320321"/>
            <a:ext cx="6246053" cy="647700"/>
          </a:xfrm>
        </p:spPr>
        <p:txBody>
          <a:bodyPr/>
          <a:lstStyle/>
          <a:p>
            <a:r>
              <a:rPr lang="en-US" dirty="0" smtClean="0"/>
              <a:t>Useful phrases</a:t>
            </a:r>
            <a:r>
              <a:rPr lang="en-US" dirty="0"/>
              <a:t>: Tentative agreement </a:t>
            </a:r>
            <a:br>
              <a:rPr lang="en-US" dirty="0"/>
            </a:br>
            <a:endParaRPr lang="en-US" dirty="0"/>
          </a:p>
        </p:txBody>
      </p:sp>
      <p:sp>
        <p:nvSpPr>
          <p:cNvPr id="3" name="Content Placeholder 2"/>
          <p:cNvSpPr>
            <a:spLocks noGrp="1"/>
          </p:cNvSpPr>
          <p:nvPr>
            <p:ph idx="1"/>
          </p:nvPr>
        </p:nvSpPr>
        <p:spPr/>
        <p:txBody>
          <a:bodyPr/>
          <a:lstStyle/>
          <a:p>
            <a:r>
              <a:rPr lang="en-US" dirty="0" smtClean="0"/>
              <a:t>I </a:t>
            </a:r>
            <a:r>
              <a:rPr lang="en-US" dirty="0"/>
              <a:t>agree up to a certain point, but .... </a:t>
            </a:r>
          </a:p>
          <a:p>
            <a:r>
              <a:rPr lang="en-US" dirty="0"/>
              <a:t>Yes, but on the other hand .... </a:t>
            </a:r>
          </a:p>
          <a:p>
            <a:r>
              <a:rPr lang="en-US" dirty="0"/>
              <a:t>I don’t think it’s as simple as that ..... </a:t>
            </a:r>
          </a:p>
          <a:p>
            <a:r>
              <a:rPr lang="en-US" dirty="0"/>
              <a:t>Yes, but there’s also another aspect to consider </a:t>
            </a:r>
          </a:p>
          <a:p>
            <a:r>
              <a:rPr lang="en-US" dirty="0"/>
              <a:t>I see what you mean, but I think that’s not the whole story. </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608047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phrases</a:t>
            </a:r>
            <a:r>
              <a:rPr lang="en-US" dirty="0"/>
              <a:t>: Strong disagreement </a:t>
            </a:r>
          </a:p>
        </p:txBody>
      </p:sp>
      <p:sp>
        <p:nvSpPr>
          <p:cNvPr id="3" name="Content Placeholder 2"/>
          <p:cNvSpPr>
            <a:spLocks noGrp="1"/>
          </p:cNvSpPr>
          <p:nvPr>
            <p:ph idx="1"/>
          </p:nvPr>
        </p:nvSpPr>
        <p:spPr/>
        <p:txBody>
          <a:bodyPr/>
          <a:lstStyle/>
          <a:p>
            <a:r>
              <a:rPr lang="en-US" dirty="0" smtClean="0"/>
              <a:t>I </a:t>
            </a:r>
            <a:r>
              <a:rPr lang="en-US" dirty="0"/>
              <a:t>doubt that very much. I think you got that wrong. </a:t>
            </a:r>
          </a:p>
          <a:p>
            <a:r>
              <a:rPr lang="en-US" dirty="0"/>
              <a:t>You’re contradicting yourself. </a:t>
            </a:r>
          </a:p>
          <a:p>
            <a:r>
              <a:rPr lang="en-US" dirty="0"/>
              <a:t>You can’t be serious! It’s not like that at all! </a:t>
            </a:r>
          </a:p>
          <a:p>
            <a:r>
              <a:rPr lang="en-US" dirty="0"/>
              <a:t>I’m afraid, I don’t think you quite understand. </a:t>
            </a:r>
          </a:p>
          <a:p>
            <a:r>
              <a:rPr lang="en-US" dirty="0"/>
              <a:t>Surely you’re not serious, are you? </a:t>
            </a:r>
          </a:p>
          <a:p>
            <a:r>
              <a:rPr lang="en-US" dirty="0"/>
              <a:t>You can’t be serious! Oh, come on, think about what you’ve just said! </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214053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0778" y="224787"/>
            <a:ext cx="5959450" cy="647700"/>
          </a:xfrm>
        </p:spPr>
        <p:txBody>
          <a:bodyPr/>
          <a:lstStyle/>
          <a:p>
            <a:r>
              <a:rPr lang="en-US" dirty="0" smtClean="0"/>
              <a:t>Useful phrases: </a:t>
            </a:r>
            <a:r>
              <a:rPr lang="en-US" dirty="0"/>
              <a:t>Referring to sources </a:t>
            </a:r>
          </a:p>
        </p:txBody>
      </p:sp>
      <p:sp>
        <p:nvSpPr>
          <p:cNvPr id="3" name="Content Placeholder 2"/>
          <p:cNvSpPr>
            <a:spLocks noGrp="1"/>
          </p:cNvSpPr>
          <p:nvPr>
            <p:ph idx="1"/>
          </p:nvPr>
        </p:nvSpPr>
        <p:spPr/>
        <p:txBody>
          <a:bodyPr/>
          <a:lstStyle/>
          <a:p>
            <a:r>
              <a:rPr lang="en-US" dirty="0" smtClean="0"/>
              <a:t>According </a:t>
            </a:r>
            <a:r>
              <a:rPr lang="en-US" dirty="0"/>
              <a:t>to Jones,.. </a:t>
            </a:r>
          </a:p>
          <a:p>
            <a:r>
              <a:rPr lang="en-US" dirty="0"/>
              <a:t>The major opponents argue that… </a:t>
            </a:r>
          </a:p>
          <a:p>
            <a:r>
              <a:rPr lang="en-US" dirty="0"/>
              <a:t>Professor Smith goes on to say that.. </a:t>
            </a:r>
          </a:p>
          <a:p>
            <a:r>
              <a:rPr lang="en-US" dirty="0"/>
              <a:t>Walsh believes that… </a:t>
            </a:r>
          </a:p>
          <a:p>
            <a:r>
              <a:rPr lang="en-US" dirty="0"/>
              <a:t>What Perez is suggesting is… </a:t>
            </a:r>
          </a:p>
          <a:p>
            <a:r>
              <a:rPr lang="en-US" dirty="0"/>
              <a:t>What Purpura seems to be arguing for is… </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423856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4453" y="238434"/>
            <a:ext cx="6385287" cy="647700"/>
          </a:xfrm>
        </p:spPr>
        <p:txBody>
          <a:bodyPr/>
          <a:lstStyle/>
          <a:p>
            <a:r>
              <a:rPr lang="en-US" dirty="0" smtClean="0"/>
              <a:t>Useful phrases</a:t>
            </a:r>
            <a:r>
              <a:rPr lang="en-US" dirty="0"/>
              <a:t>: Checking and confirming </a:t>
            </a:r>
          </a:p>
        </p:txBody>
      </p:sp>
      <p:sp>
        <p:nvSpPr>
          <p:cNvPr id="3" name="Content Placeholder 2"/>
          <p:cNvSpPr>
            <a:spLocks noGrp="1"/>
          </p:cNvSpPr>
          <p:nvPr>
            <p:ph idx="1"/>
          </p:nvPr>
        </p:nvSpPr>
        <p:spPr>
          <a:xfrm>
            <a:off x="617419" y="1635576"/>
            <a:ext cx="8082321" cy="4114800"/>
          </a:xfrm>
        </p:spPr>
        <p:txBody>
          <a:bodyPr/>
          <a:lstStyle/>
          <a:p>
            <a:r>
              <a:rPr lang="en-US" dirty="0" smtClean="0"/>
              <a:t>So</a:t>
            </a:r>
            <a:r>
              <a:rPr lang="en-US" dirty="0"/>
              <a:t>, by (x) do you mean (y), or…? </a:t>
            </a:r>
          </a:p>
          <a:p>
            <a:r>
              <a:rPr lang="en-US" dirty="0"/>
              <a:t>In other words, you are defining (x) as… </a:t>
            </a:r>
          </a:p>
          <a:p>
            <a:r>
              <a:rPr lang="en-US" dirty="0"/>
              <a:t>If I understood you correctly, you are saying that… </a:t>
            </a:r>
          </a:p>
          <a:p>
            <a:r>
              <a:rPr lang="en-US" dirty="0"/>
              <a:t>Could you explain to me ....? </a:t>
            </a:r>
          </a:p>
          <a:p>
            <a:r>
              <a:rPr lang="en-US" dirty="0"/>
              <a:t>What do you mean by that? </a:t>
            </a:r>
          </a:p>
          <a:p>
            <a:r>
              <a:rPr lang="en-US" dirty="0"/>
              <a:t>I didn’t quite get that. </a:t>
            </a:r>
          </a:p>
          <a:p>
            <a:r>
              <a:rPr lang="en-US" dirty="0"/>
              <a:t>Excuse me, did you say that ....? </a:t>
            </a:r>
          </a:p>
          <a:p>
            <a:r>
              <a:rPr lang="en-US" dirty="0"/>
              <a:t>Are you saying that ....? </a:t>
            </a:r>
          </a:p>
          <a:p>
            <a:r>
              <a:rPr lang="en-US" dirty="0"/>
              <a:t>I just don’t see why/what/how .... </a:t>
            </a:r>
          </a:p>
          <a:p>
            <a:r>
              <a:rPr lang="en-US" dirty="0"/>
              <a:t>I don’t really understand ....? </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498408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phrases: </a:t>
            </a:r>
            <a:r>
              <a:rPr lang="en-US" dirty="0"/>
              <a:t>Interrupting and </a:t>
            </a:r>
            <a:r>
              <a:rPr lang="en-US" dirty="0" smtClean="0"/>
              <a:t>linking</a:t>
            </a:r>
            <a:endParaRPr lang="en-US" dirty="0"/>
          </a:p>
        </p:txBody>
      </p:sp>
      <p:sp>
        <p:nvSpPr>
          <p:cNvPr id="3" name="Content Placeholder 2"/>
          <p:cNvSpPr>
            <a:spLocks noGrp="1"/>
          </p:cNvSpPr>
          <p:nvPr>
            <p:ph idx="1"/>
          </p:nvPr>
        </p:nvSpPr>
        <p:spPr/>
        <p:txBody>
          <a:bodyPr/>
          <a:lstStyle/>
          <a:p>
            <a:r>
              <a:rPr lang="en-US" dirty="0" smtClean="0"/>
              <a:t>Sorry</a:t>
            </a:r>
            <a:r>
              <a:rPr lang="en-US" dirty="0"/>
              <a:t>, can I just interrupt you there?</a:t>
            </a:r>
          </a:p>
          <a:p>
            <a:r>
              <a:rPr lang="en-US" dirty="0"/>
              <a:t>Can I ask something?</a:t>
            </a:r>
          </a:p>
          <a:p>
            <a:r>
              <a:rPr lang="en-US" dirty="0"/>
              <a:t>May I add something?</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816867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phrases: </a:t>
            </a:r>
            <a:r>
              <a:rPr lang="en-US" dirty="0"/>
              <a:t>Asking for or about opinion </a:t>
            </a:r>
          </a:p>
        </p:txBody>
      </p:sp>
      <p:sp>
        <p:nvSpPr>
          <p:cNvPr id="3" name="Content Placeholder 2"/>
          <p:cNvSpPr>
            <a:spLocks noGrp="1"/>
          </p:cNvSpPr>
          <p:nvPr>
            <p:ph idx="1"/>
          </p:nvPr>
        </p:nvSpPr>
        <p:spPr/>
        <p:txBody>
          <a:bodyPr/>
          <a:lstStyle/>
          <a:p>
            <a:r>
              <a:rPr lang="en-US" dirty="0" smtClean="0"/>
              <a:t>What </a:t>
            </a:r>
            <a:r>
              <a:rPr lang="en-US" dirty="0"/>
              <a:t>do you think about/of ....? </a:t>
            </a:r>
          </a:p>
          <a:p>
            <a:r>
              <a:rPr lang="en-US" dirty="0"/>
              <a:t>Could you tell me ....? </a:t>
            </a:r>
          </a:p>
          <a:p>
            <a:r>
              <a:rPr lang="en-US" dirty="0"/>
              <a:t>Do you think/feel ....? </a:t>
            </a:r>
          </a:p>
          <a:p>
            <a:r>
              <a:rPr lang="en-US" dirty="0"/>
              <a:t>How do you feel about ....? </a:t>
            </a:r>
          </a:p>
          <a:p>
            <a:r>
              <a:rPr lang="en-US" dirty="0"/>
              <a:t>What’s your opinion about ...? </a:t>
            </a:r>
          </a:p>
          <a:p>
            <a:r>
              <a:rPr lang="en-US" dirty="0"/>
              <a:t>May I ask you ....? </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93666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phrases: </a:t>
            </a:r>
            <a:r>
              <a:rPr lang="en-US" dirty="0"/>
              <a:t>Giving an explanation </a:t>
            </a:r>
          </a:p>
        </p:txBody>
      </p:sp>
      <p:sp>
        <p:nvSpPr>
          <p:cNvPr id="3" name="Content Placeholder 2"/>
          <p:cNvSpPr>
            <a:spLocks noGrp="1"/>
          </p:cNvSpPr>
          <p:nvPr>
            <p:ph idx="1"/>
          </p:nvPr>
        </p:nvSpPr>
        <p:spPr/>
        <p:txBody>
          <a:bodyPr/>
          <a:lstStyle/>
          <a:p>
            <a:r>
              <a:rPr lang="en-US" dirty="0" smtClean="0"/>
              <a:t>Just </a:t>
            </a:r>
            <a:r>
              <a:rPr lang="en-US" dirty="0"/>
              <a:t>let me explain .... </a:t>
            </a:r>
          </a:p>
          <a:p>
            <a:r>
              <a:rPr lang="en-US" dirty="0"/>
              <a:t>The reason for this is .... </a:t>
            </a:r>
          </a:p>
          <a:p>
            <a:r>
              <a:rPr lang="en-US" dirty="0"/>
              <a:t>What I mean is .... </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643545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phrases: </a:t>
            </a:r>
            <a:r>
              <a:rPr lang="en-US" dirty="0"/>
              <a:t>Giving an opinion </a:t>
            </a:r>
          </a:p>
        </p:txBody>
      </p:sp>
      <p:sp>
        <p:nvSpPr>
          <p:cNvPr id="3" name="Content Placeholder 2"/>
          <p:cNvSpPr>
            <a:spLocks noGrp="1"/>
          </p:cNvSpPr>
          <p:nvPr>
            <p:ph idx="1"/>
          </p:nvPr>
        </p:nvSpPr>
        <p:spPr/>
        <p:txBody>
          <a:bodyPr/>
          <a:lstStyle/>
          <a:p>
            <a:r>
              <a:rPr lang="en-US" dirty="0" smtClean="0"/>
              <a:t>In </a:t>
            </a:r>
            <a:r>
              <a:rPr lang="en-US" dirty="0"/>
              <a:t>my opinion/view .... </a:t>
            </a:r>
          </a:p>
          <a:p>
            <a:r>
              <a:rPr lang="en-US" dirty="0"/>
              <a:t>As far as I can see/I’m concerned .... </a:t>
            </a:r>
          </a:p>
          <a:p>
            <a:r>
              <a:rPr lang="en-US" dirty="0"/>
              <a:t>First of all/To start with, I’d like to point out </a:t>
            </a:r>
          </a:p>
          <a:p>
            <a:r>
              <a:rPr lang="en-US" dirty="0"/>
              <a:t>The point I’m trying to make is </a:t>
            </a:r>
          </a:p>
          <a:p>
            <a:r>
              <a:rPr lang="en-US" dirty="0"/>
              <a:t>The way/As I see it </a:t>
            </a:r>
          </a:p>
          <a:p>
            <a:r>
              <a:rPr lang="en-US" dirty="0"/>
              <a:t>My view/point of view is that .... </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557559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GB" altLang="cs-CZ" dirty="0" smtClean="0"/>
              <a:t>Define footer - Name of the presentation / Your name / Unit, Office</a:t>
            </a:r>
            <a:endParaRPr lang="en-GB"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en-GB" altLang="cs-CZ" smtClean="0"/>
              <a:pPr/>
              <a:t>2</a:t>
            </a:fld>
            <a:endParaRPr lang="en-GB" altLang="cs-CZ" dirty="0"/>
          </a:p>
        </p:txBody>
      </p:sp>
      <p:sp>
        <p:nvSpPr>
          <p:cNvPr id="96258" name="Rectangle 2"/>
          <p:cNvSpPr>
            <a:spLocks noGrp="1" noChangeArrowheads="1"/>
          </p:cNvSpPr>
          <p:nvPr>
            <p:ph type="title"/>
          </p:nvPr>
        </p:nvSpPr>
        <p:spPr>
          <a:xfrm>
            <a:off x="240014" y="1485900"/>
            <a:ext cx="8630097" cy="647700"/>
          </a:xfrm>
        </p:spPr>
        <p:txBody>
          <a:bodyPr/>
          <a:lstStyle/>
          <a:p>
            <a:r>
              <a:rPr lang="en-GB" altLang="cs-CZ" dirty="0" smtClean="0"/>
              <a:t>What types of essays/writing do you need to write during your studies?</a:t>
            </a:r>
            <a:endParaRPr lang="en-GB" altLang="cs-CZ" dirty="0"/>
          </a:p>
        </p:txBody>
      </p:sp>
    </p:spTree>
    <p:extLst>
      <p:ext uri="{BB962C8B-B14F-4D97-AF65-F5344CB8AC3E}">
        <p14:creationId xmlns:p14="http://schemas.microsoft.com/office/powerpoint/2010/main" val="2771132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phrases in your discussion</a:t>
            </a:r>
            <a:endParaRPr lang="en-US" dirty="0"/>
          </a:p>
        </p:txBody>
      </p:sp>
      <p:sp>
        <p:nvSpPr>
          <p:cNvPr id="3" name="Content Placeholder 2"/>
          <p:cNvSpPr>
            <a:spLocks noGrp="1"/>
          </p:cNvSpPr>
          <p:nvPr>
            <p:ph idx="1"/>
          </p:nvPr>
        </p:nvSpPr>
        <p:spPr/>
        <p:txBody>
          <a:bodyPr/>
          <a:lstStyle/>
          <a:p>
            <a:r>
              <a:rPr lang="en-US" b="1" i="1" dirty="0"/>
              <a:t>C</a:t>
            </a:r>
            <a:r>
              <a:rPr lang="en-US" b="1" i="1" dirty="0" smtClean="0"/>
              <a:t>hoose </a:t>
            </a:r>
            <a:r>
              <a:rPr lang="en-US" b="1" i="1" dirty="0"/>
              <a:t>one of the topics below and carry out a short discussion with your </a:t>
            </a:r>
            <a:r>
              <a:rPr lang="en-US" b="1" i="1" dirty="0" smtClean="0"/>
              <a:t>peers </a:t>
            </a:r>
            <a:r>
              <a:rPr lang="en-US" b="1" i="1" dirty="0"/>
              <a:t>using the expressions you have marked as useful to learn. </a:t>
            </a:r>
            <a:endParaRPr lang="en-US" b="1" i="1" dirty="0" smtClean="0"/>
          </a:p>
          <a:p>
            <a:r>
              <a:rPr lang="en-US" dirty="0"/>
              <a:t>Y</a:t>
            </a:r>
            <a:r>
              <a:rPr lang="en-US" dirty="0" smtClean="0"/>
              <a:t>oung </a:t>
            </a:r>
            <a:r>
              <a:rPr lang="en-US" dirty="0"/>
              <a:t>people </a:t>
            </a:r>
            <a:r>
              <a:rPr lang="en-US" dirty="0" smtClean="0"/>
              <a:t>should pay </a:t>
            </a:r>
            <a:r>
              <a:rPr lang="en-US" dirty="0"/>
              <a:t>for tertiary </a:t>
            </a:r>
            <a:r>
              <a:rPr lang="en-US" dirty="0" smtClean="0"/>
              <a:t>education</a:t>
            </a:r>
            <a:r>
              <a:rPr lang="en-US" dirty="0"/>
              <a:t>.</a:t>
            </a:r>
          </a:p>
          <a:p>
            <a:r>
              <a:rPr lang="en-US" dirty="0" smtClean="0"/>
              <a:t>The </a:t>
            </a:r>
            <a:r>
              <a:rPr lang="en-US" dirty="0"/>
              <a:t>ideal age of </a:t>
            </a:r>
            <a:r>
              <a:rPr lang="en-US" dirty="0" smtClean="0"/>
              <a:t>retirement.</a:t>
            </a:r>
            <a:endParaRPr lang="en-US" dirty="0"/>
          </a:p>
          <a:p>
            <a:r>
              <a:rPr lang="en-US" dirty="0" smtClean="0"/>
              <a:t>Universities should adopt English proficiency tests as a graduation requirement.</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293064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2910" y="211139"/>
            <a:ext cx="5389000" cy="647700"/>
          </a:xfrm>
        </p:spPr>
        <p:txBody>
          <a:bodyPr/>
          <a:lstStyle/>
          <a:p>
            <a:r>
              <a:rPr lang="en-US" dirty="0" smtClean="0"/>
              <a:t>Do’s in academic discussions (1)</a:t>
            </a:r>
            <a:endParaRPr lang="en-US" dirty="0"/>
          </a:p>
        </p:txBody>
      </p:sp>
      <p:sp>
        <p:nvSpPr>
          <p:cNvPr id="3" name="Content Placeholder 2"/>
          <p:cNvSpPr>
            <a:spLocks noGrp="1"/>
          </p:cNvSpPr>
          <p:nvPr>
            <p:ph idx="1"/>
          </p:nvPr>
        </p:nvSpPr>
        <p:spPr>
          <a:xfrm>
            <a:off x="509589" y="858839"/>
            <a:ext cx="8082321" cy="4114800"/>
          </a:xfrm>
        </p:spPr>
        <p:txBody>
          <a:bodyPr/>
          <a:lstStyle/>
          <a:p>
            <a:endParaRPr lang="en-US" dirty="0"/>
          </a:p>
          <a:p>
            <a:r>
              <a:rPr lang="en-US" b="1" dirty="0"/>
              <a:t>Respect the contribution of other speakers</a:t>
            </a:r>
            <a:r>
              <a:rPr lang="en-US" dirty="0"/>
              <a:t>. Speak pleasantly to all members of the group. </a:t>
            </a:r>
          </a:p>
          <a:p>
            <a:r>
              <a:rPr lang="en-US" dirty="0"/>
              <a:t> </a:t>
            </a:r>
            <a:r>
              <a:rPr lang="en-US" b="1" dirty="0"/>
              <a:t>Listen well </a:t>
            </a:r>
            <a:r>
              <a:rPr lang="en-US" dirty="0"/>
              <a:t>to the ideas of other speakers; you will learn something. </a:t>
            </a:r>
          </a:p>
          <a:p>
            <a:r>
              <a:rPr lang="en-US" dirty="0"/>
              <a:t> </a:t>
            </a:r>
            <a:r>
              <a:rPr lang="en-US" b="1" dirty="0"/>
              <a:t>Acknowledge </a:t>
            </a:r>
            <a:r>
              <a:rPr lang="en-US" dirty="0"/>
              <a:t>what you find interesting. </a:t>
            </a:r>
          </a:p>
          <a:p>
            <a:r>
              <a:rPr lang="en-US" dirty="0"/>
              <a:t> Remember that </a:t>
            </a:r>
            <a:r>
              <a:rPr lang="en-US" b="1" dirty="0"/>
              <a:t>a discussion is not a fight</a:t>
            </a:r>
            <a:r>
              <a:rPr lang="en-US" dirty="0"/>
              <a:t>. Learn to disagree politely. </a:t>
            </a:r>
          </a:p>
          <a:p>
            <a:r>
              <a:rPr lang="en-US" dirty="0"/>
              <a:t> </a:t>
            </a:r>
            <a:r>
              <a:rPr lang="en-US" b="1" dirty="0"/>
              <a:t>Respect differing views. </a:t>
            </a:r>
            <a:r>
              <a:rPr lang="en-US" dirty="0"/>
              <a:t>Those who hold them are not necessarily wrong. </a:t>
            </a:r>
          </a:p>
          <a:p>
            <a:r>
              <a:rPr lang="en-US" dirty="0"/>
              <a:t> </a:t>
            </a:r>
            <a:r>
              <a:rPr lang="en-US" b="1" dirty="0"/>
              <a:t>Think about your contribution before you speak. </a:t>
            </a:r>
            <a:r>
              <a:rPr lang="en-US" dirty="0"/>
              <a:t>How best can you contribute to the topic? </a:t>
            </a:r>
          </a:p>
          <a:p>
            <a:r>
              <a:rPr lang="en-US" dirty="0" smtClean="0"/>
              <a:t></a:t>
            </a:r>
            <a:endParaRPr lang="en-US" dirty="0"/>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210774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 in academic discussions (2)</a:t>
            </a:r>
            <a:endParaRPr lang="en-US" dirty="0"/>
          </a:p>
        </p:txBody>
      </p:sp>
      <p:sp>
        <p:nvSpPr>
          <p:cNvPr id="3" name="Content Placeholder 2"/>
          <p:cNvSpPr>
            <a:spLocks noGrp="1"/>
          </p:cNvSpPr>
          <p:nvPr>
            <p:ph idx="1"/>
          </p:nvPr>
        </p:nvSpPr>
        <p:spPr/>
        <p:txBody>
          <a:bodyPr/>
          <a:lstStyle/>
          <a:p>
            <a:r>
              <a:rPr lang="en-US" b="1" dirty="0"/>
              <a:t>Try to stick to the discussion topic. </a:t>
            </a:r>
            <a:r>
              <a:rPr lang="en-US" dirty="0"/>
              <a:t>Don't introduce irrelevant information. If the discussion does digress, bring it back on topic by saying something like 'Just a final point about the last topic before we move on' or 'that's an interesting point, can we come back to that later? </a:t>
            </a:r>
          </a:p>
          <a:p>
            <a:r>
              <a:rPr lang="en-US" dirty="0"/>
              <a:t> </a:t>
            </a:r>
            <a:r>
              <a:rPr lang="en-US" b="1" dirty="0"/>
              <a:t>Be aware of your body language. </a:t>
            </a:r>
            <a:r>
              <a:rPr lang="en-US" dirty="0"/>
              <a:t>Keep it open and friendly. Avoid gestures that appear aggressive. </a:t>
            </a:r>
          </a:p>
          <a:p>
            <a:r>
              <a:rPr lang="en-US" dirty="0"/>
              <a:t> </a:t>
            </a:r>
            <a:r>
              <a:rPr lang="en-US" b="1" dirty="0"/>
              <a:t>Speak clearly. </a:t>
            </a:r>
            <a:r>
              <a:rPr lang="en-US" dirty="0"/>
              <a:t>Don't whisper; even if you're feeling uncertain about your ideas or language. </a:t>
            </a:r>
          </a:p>
          <a:p>
            <a:endParaRPr lang="en-US" dirty="0"/>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872108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1314" y="115605"/>
            <a:ext cx="6644594" cy="647700"/>
          </a:xfrm>
        </p:spPr>
        <p:txBody>
          <a:bodyPr/>
          <a:lstStyle/>
          <a:p>
            <a:r>
              <a:rPr lang="en-US" dirty="0" smtClean="0"/>
              <a:t>Don’ts in academic discussions (1)</a:t>
            </a:r>
            <a:endParaRPr lang="en-US" dirty="0"/>
          </a:p>
        </p:txBody>
      </p:sp>
      <p:sp>
        <p:nvSpPr>
          <p:cNvPr id="3" name="Content Placeholder 2"/>
          <p:cNvSpPr>
            <a:spLocks noGrp="1"/>
          </p:cNvSpPr>
          <p:nvPr>
            <p:ph idx="1"/>
          </p:nvPr>
        </p:nvSpPr>
        <p:spPr>
          <a:xfrm>
            <a:off x="617419" y="1171552"/>
            <a:ext cx="8082321" cy="4114800"/>
          </a:xfrm>
        </p:spPr>
        <p:txBody>
          <a:bodyPr/>
          <a:lstStyle/>
          <a:p>
            <a:endParaRPr lang="en-US" dirty="0"/>
          </a:p>
          <a:p>
            <a:r>
              <a:rPr lang="en-US" b="1" dirty="0"/>
              <a:t>Don't take offence if another speaker disagrees with you. </a:t>
            </a:r>
            <a:r>
              <a:rPr lang="en-US" dirty="0"/>
              <a:t>Putting forward different points of view is an important part of any discussion. Others may disagree with your ideas, and they are entitled to do so. </a:t>
            </a:r>
          </a:p>
          <a:p>
            <a:r>
              <a:rPr lang="en-US" dirty="0"/>
              <a:t> </a:t>
            </a:r>
            <a:r>
              <a:rPr lang="en-US" b="1" dirty="0"/>
              <a:t>Never </a:t>
            </a:r>
            <a:r>
              <a:rPr lang="en-US" dirty="0"/>
              <a:t>try to intimidate or insult another speaker or ridicule the contribution of others. </a:t>
            </a:r>
          </a:p>
          <a:p>
            <a:r>
              <a:rPr lang="en-US" dirty="0"/>
              <a:t> Don’t use comments like 'that’s stupid' or 'you're wrong'. Learn to disagree and argue appropriately. </a:t>
            </a:r>
          </a:p>
          <a:p>
            <a:r>
              <a:rPr lang="en-US" dirty="0"/>
              <a:t> Take care to use a </a:t>
            </a:r>
            <a:r>
              <a:rPr lang="en-US" b="1" dirty="0"/>
              <a:t>moderate tone of voice. </a:t>
            </a:r>
            <a:r>
              <a:rPr lang="en-US" dirty="0"/>
              <a:t>If you sound angry or aggressive others will not want to listen . </a:t>
            </a:r>
          </a:p>
          <a:p>
            <a:endParaRPr lang="en-US" dirty="0"/>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263394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0146" y="238434"/>
            <a:ext cx="6521764" cy="647700"/>
          </a:xfrm>
        </p:spPr>
        <p:txBody>
          <a:bodyPr/>
          <a:lstStyle/>
          <a:p>
            <a:r>
              <a:rPr lang="en-US" dirty="0" smtClean="0"/>
              <a:t>Don’ts in academic discussions</a:t>
            </a:r>
            <a:endParaRPr lang="en-US" dirty="0"/>
          </a:p>
        </p:txBody>
      </p:sp>
      <p:sp>
        <p:nvSpPr>
          <p:cNvPr id="3" name="Content Placeholder 2"/>
          <p:cNvSpPr>
            <a:spLocks noGrp="1"/>
          </p:cNvSpPr>
          <p:nvPr>
            <p:ph idx="1"/>
          </p:nvPr>
        </p:nvSpPr>
        <p:spPr>
          <a:xfrm>
            <a:off x="509589" y="1130608"/>
            <a:ext cx="8082321" cy="4114800"/>
          </a:xfrm>
        </p:spPr>
        <p:txBody>
          <a:bodyPr/>
          <a:lstStyle/>
          <a:p>
            <a:endParaRPr lang="en-US" dirty="0"/>
          </a:p>
          <a:p>
            <a:r>
              <a:rPr lang="en-US" dirty="0"/>
              <a:t>If you are a confident speaker, </a:t>
            </a:r>
            <a:r>
              <a:rPr lang="en-US" b="1" dirty="0"/>
              <a:t>try not to dominate the discussion. </a:t>
            </a:r>
            <a:r>
              <a:rPr lang="en-US" dirty="0"/>
              <a:t>Pause to allow quieter students a chance to contribute. </a:t>
            </a:r>
          </a:p>
          <a:p>
            <a:r>
              <a:rPr lang="en-US" dirty="0"/>
              <a:t> Avoid </a:t>
            </a:r>
            <a:r>
              <a:rPr lang="en-US" b="1" dirty="0"/>
              <a:t>drawing too much on personal experience </a:t>
            </a:r>
            <a:r>
              <a:rPr lang="en-US" dirty="0"/>
              <a:t>or anecdote. Although some tutors encourage students to reflect on their own experience, remember not to </a:t>
            </a:r>
            <a:r>
              <a:rPr lang="en-US" dirty="0" err="1"/>
              <a:t>generalise</a:t>
            </a:r>
            <a:r>
              <a:rPr lang="en-US" dirty="0"/>
              <a:t> too much. </a:t>
            </a:r>
          </a:p>
          <a:p>
            <a:r>
              <a:rPr lang="en-US" dirty="0"/>
              <a:t> </a:t>
            </a:r>
            <a:r>
              <a:rPr lang="en-US" b="1" dirty="0"/>
              <a:t>Don't interrupt </a:t>
            </a:r>
            <a:r>
              <a:rPr lang="en-US" dirty="0"/>
              <a:t>or talk over another speaker. Let them finish their point before you start. Listening to others earns you the right to be heard. </a:t>
            </a:r>
          </a:p>
          <a:p>
            <a:endParaRPr lang="en-US" dirty="0"/>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821417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Panel discussion</a:t>
            </a:r>
            <a:endParaRPr lang="en-US" dirty="0"/>
          </a:p>
        </p:txBody>
      </p:sp>
      <p:sp>
        <p:nvSpPr>
          <p:cNvPr id="3" name="Content Placeholder 2"/>
          <p:cNvSpPr>
            <a:spLocks noGrp="1"/>
          </p:cNvSpPr>
          <p:nvPr>
            <p:ph idx="1"/>
          </p:nvPr>
        </p:nvSpPr>
        <p:spPr/>
        <p:txBody>
          <a:bodyPr/>
          <a:lstStyle/>
          <a:p>
            <a:r>
              <a:rPr lang="en-US" dirty="0" smtClean="0"/>
              <a:t>Now go back to Sample 5 and listen again. Decide how speakers present their different opinions.</a:t>
            </a:r>
          </a:p>
          <a:p>
            <a:endParaRPr lang="en-US" dirty="0" smtClean="0"/>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0231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5653" y="224787"/>
            <a:ext cx="6412582" cy="647700"/>
          </a:xfrm>
        </p:spPr>
        <p:txBody>
          <a:bodyPr/>
          <a:lstStyle/>
          <a:p>
            <a:r>
              <a:rPr lang="en-US" dirty="0" smtClean="0"/>
              <a:t>Useful words in academic context (I)</a:t>
            </a:r>
            <a:endParaRPr lang="en-US" dirty="0"/>
          </a:p>
        </p:txBody>
      </p:sp>
      <p:sp>
        <p:nvSpPr>
          <p:cNvPr id="3" name="Content Placeholder 2"/>
          <p:cNvSpPr>
            <a:spLocks noGrp="1"/>
          </p:cNvSpPr>
          <p:nvPr>
            <p:ph idx="1"/>
          </p:nvPr>
        </p:nvSpPr>
        <p:spPr>
          <a:xfrm>
            <a:off x="617419" y="872487"/>
            <a:ext cx="8082321" cy="4114800"/>
          </a:xfrm>
        </p:spPr>
        <p:txBody>
          <a:bodyPr/>
          <a:lstStyle/>
          <a:p>
            <a:endParaRPr lang="en-US" dirty="0"/>
          </a:p>
          <a:p>
            <a:r>
              <a:rPr lang="en-US" dirty="0" smtClean="0"/>
              <a:t>Practice after the recording:</a:t>
            </a:r>
          </a:p>
          <a:p>
            <a:r>
              <a:rPr lang="en-US" dirty="0" smtClean="0"/>
              <a:t>academic </a:t>
            </a:r>
            <a:r>
              <a:rPr lang="en-US" dirty="0"/>
              <a:t>/ˌ</a:t>
            </a:r>
            <a:r>
              <a:rPr lang="en-US" dirty="0" err="1"/>
              <a:t>ækəˈdemɪk</a:t>
            </a:r>
            <a:r>
              <a:rPr lang="en-US" dirty="0" smtClean="0"/>
              <a:t>/  </a:t>
            </a:r>
            <a:endParaRPr lang="en-US" dirty="0"/>
          </a:p>
          <a:p>
            <a:r>
              <a:rPr lang="en-US" dirty="0"/>
              <a:t>audience /ˈ</a:t>
            </a:r>
            <a:r>
              <a:rPr lang="en-US" dirty="0" err="1"/>
              <a:t>ɔːdiəns</a:t>
            </a:r>
            <a:r>
              <a:rPr lang="en-US" dirty="0"/>
              <a:t>/ </a:t>
            </a:r>
          </a:p>
          <a:p>
            <a:r>
              <a:rPr lang="en-US" dirty="0"/>
              <a:t>biodata /ˈ</a:t>
            </a:r>
            <a:r>
              <a:rPr lang="en-US" dirty="0" err="1"/>
              <a:t>baɪəʊˌdeɪtə</a:t>
            </a:r>
            <a:r>
              <a:rPr lang="en-US" dirty="0"/>
              <a:t>/ </a:t>
            </a:r>
          </a:p>
          <a:p>
            <a:r>
              <a:rPr lang="en-US" dirty="0"/>
              <a:t>concept /ˈ</a:t>
            </a:r>
            <a:r>
              <a:rPr lang="en-US" dirty="0" err="1"/>
              <a:t>kɒnsept</a:t>
            </a:r>
            <a:r>
              <a:rPr lang="en-US" dirty="0"/>
              <a:t>/ </a:t>
            </a:r>
          </a:p>
          <a:p>
            <a:r>
              <a:rPr lang="en-US" dirty="0"/>
              <a:t>clarification /ˌ</a:t>
            </a:r>
            <a:r>
              <a:rPr lang="en-US" dirty="0" err="1"/>
              <a:t>klærəfɪˈkeɪʃ</a:t>
            </a:r>
            <a:r>
              <a:rPr lang="en-US" dirty="0"/>
              <a:t>(ə)n/ </a:t>
            </a:r>
          </a:p>
          <a:p>
            <a:r>
              <a:rPr lang="en-US" i="1" dirty="0"/>
              <a:t>to </a:t>
            </a:r>
            <a:r>
              <a:rPr lang="en-US" dirty="0"/>
              <a:t>clarify /ˈ</a:t>
            </a:r>
            <a:r>
              <a:rPr lang="en-US" dirty="0" err="1"/>
              <a:t>klærəfaɪ</a:t>
            </a:r>
            <a:r>
              <a:rPr lang="en-US" dirty="0"/>
              <a:t>/ </a:t>
            </a:r>
          </a:p>
          <a:p>
            <a:r>
              <a:rPr lang="en-US" dirty="0"/>
              <a:t>discipline /ˈ</a:t>
            </a:r>
            <a:r>
              <a:rPr lang="en-US" dirty="0" err="1"/>
              <a:t>dɪsəplɪn</a:t>
            </a:r>
            <a:r>
              <a:rPr lang="en-US" dirty="0"/>
              <a:t>/ </a:t>
            </a:r>
          </a:p>
          <a:p>
            <a:r>
              <a:rPr lang="en-US" dirty="0"/>
              <a:t>education /ˌ</a:t>
            </a:r>
            <a:r>
              <a:rPr lang="en-US" dirty="0" err="1"/>
              <a:t>edjʊˈkeɪʃ</a:t>
            </a:r>
            <a:r>
              <a:rPr lang="en-US" dirty="0"/>
              <a:t>(ə)n/ </a:t>
            </a:r>
          </a:p>
          <a:p>
            <a:r>
              <a:rPr lang="en-US" i="1" dirty="0"/>
              <a:t>to </a:t>
            </a:r>
            <a:r>
              <a:rPr lang="en-US" dirty="0"/>
              <a:t>focus on/ˈ</a:t>
            </a:r>
            <a:r>
              <a:rPr lang="en-US" dirty="0" err="1"/>
              <a:t>fəʊkəs</a:t>
            </a:r>
            <a:r>
              <a:rPr lang="en-US" dirty="0"/>
              <a:t>/ </a:t>
            </a:r>
          </a:p>
          <a:p>
            <a:r>
              <a:rPr lang="en-US" i="1" dirty="0"/>
              <a:t>to </a:t>
            </a:r>
            <a:r>
              <a:rPr lang="en-US" dirty="0"/>
              <a:t>highlight /ˈ</a:t>
            </a:r>
            <a:r>
              <a:rPr lang="en-US" dirty="0" err="1"/>
              <a:t>haɪˌlaɪt</a:t>
            </a:r>
            <a:r>
              <a:rPr lang="en-US" dirty="0"/>
              <a:t>/ </a:t>
            </a:r>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853984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4611" y="279377"/>
            <a:ext cx="6617299" cy="647700"/>
          </a:xfrm>
        </p:spPr>
        <p:txBody>
          <a:bodyPr/>
          <a:lstStyle/>
          <a:p>
            <a:r>
              <a:rPr lang="en-US" dirty="0" smtClean="0"/>
              <a:t>Useful words in academic context (II)</a:t>
            </a:r>
            <a:endParaRPr lang="en-US" dirty="0"/>
          </a:p>
        </p:txBody>
      </p:sp>
      <p:sp>
        <p:nvSpPr>
          <p:cNvPr id="3" name="Content Placeholder 2"/>
          <p:cNvSpPr>
            <a:spLocks noGrp="1"/>
          </p:cNvSpPr>
          <p:nvPr>
            <p:ph idx="1"/>
          </p:nvPr>
        </p:nvSpPr>
        <p:spPr>
          <a:xfrm>
            <a:off x="509589" y="1335325"/>
            <a:ext cx="8082321" cy="4114800"/>
          </a:xfrm>
        </p:spPr>
        <p:txBody>
          <a:bodyPr/>
          <a:lstStyle/>
          <a:p>
            <a:r>
              <a:rPr lang="en-US" dirty="0"/>
              <a:t>introduction /ˌ</a:t>
            </a:r>
            <a:r>
              <a:rPr lang="en-US" dirty="0" err="1"/>
              <a:t>ɪntrəˈdʌkʃ</a:t>
            </a:r>
            <a:r>
              <a:rPr lang="en-US" dirty="0"/>
              <a:t>(ə)n/ </a:t>
            </a:r>
          </a:p>
          <a:p>
            <a:r>
              <a:rPr lang="en-US" i="1" dirty="0"/>
              <a:t>to </a:t>
            </a:r>
            <a:r>
              <a:rPr lang="en-US" dirty="0"/>
              <a:t>introduce /ˌ</a:t>
            </a:r>
            <a:r>
              <a:rPr lang="en-US" dirty="0" err="1"/>
              <a:t>ɪntrəˈdjuːs</a:t>
            </a:r>
            <a:r>
              <a:rPr lang="en-US" dirty="0"/>
              <a:t>/ </a:t>
            </a:r>
          </a:p>
          <a:p>
            <a:r>
              <a:rPr lang="en-US" dirty="0"/>
              <a:t>lecture /ˈ</a:t>
            </a:r>
            <a:r>
              <a:rPr lang="en-US" dirty="0" err="1"/>
              <a:t>lektʃə</a:t>
            </a:r>
            <a:r>
              <a:rPr lang="en-US" dirty="0"/>
              <a:t>(r)/ </a:t>
            </a:r>
          </a:p>
          <a:p>
            <a:r>
              <a:rPr lang="en-US" dirty="0"/>
              <a:t>lecturer /ˈ</a:t>
            </a:r>
            <a:r>
              <a:rPr lang="en-US" dirty="0" err="1"/>
              <a:t>lektʃərə</a:t>
            </a:r>
            <a:r>
              <a:rPr lang="en-US" dirty="0"/>
              <a:t>(r)/ </a:t>
            </a:r>
          </a:p>
          <a:p>
            <a:r>
              <a:rPr lang="en-US" dirty="0"/>
              <a:t>limitation /ˌ</a:t>
            </a:r>
            <a:r>
              <a:rPr lang="en-US" dirty="0" err="1"/>
              <a:t>lɪmɪˈteɪʃ</a:t>
            </a:r>
            <a:r>
              <a:rPr lang="en-US" dirty="0"/>
              <a:t>(ə)n/ </a:t>
            </a:r>
          </a:p>
          <a:p>
            <a:r>
              <a:rPr lang="en-US" dirty="0"/>
              <a:t>interaction /ˌ</a:t>
            </a:r>
            <a:r>
              <a:rPr lang="en-US" dirty="0" err="1"/>
              <a:t>ɪntərˈækʃ</a:t>
            </a:r>
            <a:r>
              <a:rPr lang="en-US" dirty="0"/>
              <a:t>(ə)n/ </a:t>
            </a:r>
          </a:p>
          <a:p>
            <a:r>
              <a:rPr lang="en-US" i="1" dirty="0"/>
              <a:t>to </a:t>
            </a:r>
            <a:r>
              <a:rPr lang="en-US" dirty="0"/>
              <a:t>navigate /ˈ</a:t>
            </a:r>
            <a:r>
              <a:rPr lang="en-US" dirty="0" err="1"/>
              <a:t>nævɪɡeɪt</a:t>
            </a:r>
            <a:r>
              <a:rPr lang="en-US" dirty="0"/>
              <a:t>/ </a:t>
            </a:r>
          </a:p>
          <a:p>
            <a:r>
              <a:rPr lang="en-US" dirty="0" smtClean="0"/>
              <a:t>overview </a:t>
            </a:r>
            <a:r>
              <a:rPr lang="en-US" dirty="0"/>
              <a:t>/ˈ</a:t>
            </a:r>
            <a:r>
              <a:rPr lang="en-US" dirty="0" err="1"/>
              <a:t>əʊvə</a:t>
            </a:r>
            <a:r>
              <a:rPr lang="en-US" dirty="0"/>
              <a:t>(r)ˌ</a:t>
            </a:r>
            <a:r>
              <a:rPr lang="en-US" dirty="0" err="1"/>
              <a:t>vju</a:t>
            </a:r>
            <a:r>
              <a:rPr lang="en-US" dirty="0"/>
              <a:t>ː/ </a:t>
            </a:r>
          </a:p>
          <a:p>
            <a:r>
              <a:rPr lang="en-US" i="1" dirty="0"/>
              <a:t>to </a:t>
            </a:r>
            <a:r>
              <a:rPr lang="en-US" dirty="0"/>
              <a:t>present /</a:t>
            </a:r>
            <a:r>
              <a:rPr lang="en-US" dirty="0" err="1"/>
              <a:t>prɪˈzent</a:t>
            </a:r>
            <a:r>
              <a:rPr lang="en-US" dirty="0"/>
              <a:t>/ </a:t>
            </a:r>
          </a:p>
          <a:p>
            <a:r>
              <a:rPr lang="en-US" dirty="0"/>
              <a:t>presentation /ˌ</a:t>
            </a:r>
            <a:r>
              <a:rPr lang="en-US" dirty="0" err="1"/>
              <a:t>prez</a:t>
            </a:r>
            <a:r>
              <a:rPr lang="en-US" dirty="0"/>
              <a:t>(ə)</a:t>
            </a:r>
            <a:r>
              <a:rPr lang="en-US" dirty="0" err="1"/>
              <a:t>nˈteɪʃ</a:t>
            </a:r>
            <a:r>
              <a:rPr lang="en-US" dirty="0"/>
              <a:t>(ə)n/ </a:t>
            </a:r>
          </a:p>
          <a:p>
            <a:r>
              <a:rPr lang="en-US" dirty="0"/>
              <a:t>pronunciation /</a:t>
            </a:r>
            <a:r>
              <a:rPr lang="en-US" dirty="0" err="1"/>
              <a:t>prəˌnʌnsiˈeɪʃ</a:t>
            </a:r>
            <a:r>
              <a:rPr lang="en-US" dirty="0"/>
              <a:t>(ə)n/ </a:t>
            </a:r>
          </a:p>
          <a:p>
            <a:endParaRPr lang="en-US" dirty="0"/>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191381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1465" y="238435"/>
            <a:ext cx="6030445" cy="647700"/>
          </a:xfrm>
        </p:spPr>
        <p:txBody>
          <a:bodyPr/>
          <a:lstStyle/>
          <a:p>
            <a:r>
              <a:rPr lang="en-US" dirty="0" smtClean="0"/>
              <a:t>Useful words in academic context (III)</a:t>
            </a:r>
            <a:endParaRPr lang="en-US" dirty="0"/>
          </a:p>
        </p:txBody>
      </p:sp>
      <p:sp>
        <p:nvSpPr>
          <p:cNvPr id="3" name="Content Placeholder 2"/>
          <p:cNvSpPr>
            <a:spLocks noGrp="1"/>
          </p:cNvSpPr>
          <p:nvPr>
            <p:ph idx="1"/>
          </p:nvPr>
        </p:nvSpPr>
        <p:spPr>
          <a:xfrm>
            <a:off x="509589" y="1214651"/>
            <a:ext cx="8082321" cy="4917862"/>
          </a:xfrm>
        </p:spPr>
        <p:txBody>
          <a:bodyPr/>
          <a:lstStyle/>
          <a:p>
            <a:r>
              <a:rPr lang="en-US" dirty="0"/>
              <a:t>qualitative /ˈ</a:t>
            </a:r>
            <a:r>
              <a:rPr lang="en-US" dirty="0" err="1"/>
              <a:t>kwɒlɪtətɪv</a:t>
            </a:r>
            <a:r>
              <a:rPr lang="en-US" dirty="0"/>
              <a:t>/ </a:t>
            </a:r>
          </a:p>
          <a:p>
            <a:r>
              <a:rPr lang="en-US" dirty="0"/>
              <a:t>quantitative /ˈ</a:t>
            </a:r>
            <a:r>
              <a:rPr lang="en-US" dirty="0" err="1"/>
              <a:t>kwɒntɪtətɪv</a:t>
            </a:r>
            <a:r>
              <a:rPr lang="en-US" dirty="0"/>
              <a:t>/ </a:t>
            </a:r>
          </a:p>
          <a:p>
            <a:r>
              <a:rPr lang="en-US" dirty="0"/>
              <a:t>rationale /ˌ</a:t>
            </a:r>
            <a:r>
              <a:rPr lang="en-US" dirty="0" err="1"/>
              <a:t>ræʃəˈnɑːl</a:t>
            </a:r>
            <a:r>
              <a:rPr lang="en-US" dirty="0"/>
              <a:t>/ </a:t>
            </a:r>
          </a:p>
          <a:p>
            <a:r>
              <a:rPr lang="en-US" i="1" dirty="0"/>
              <a:t>to </a:t>
            </a:r>
            <a:r>
              <a:rPr lang="en-US" dirty="0"/>
              <a:t>reflect on /</a:t>
            </a:r>
            <a:r>
              <a:rPr lang="en-US" dirty="0" err="1"/>
              <a:t>rɪˈflekt</a:t>
            </a:r>
            <a:r>
              <a:rPr lang="en-US" dirty="0"/>
              <a:t>/ </a:t>
            </a:r>
          </a:p>
          <a:p>
            <a:r>
              <a:rPr lang="en-US" dirty="0"/>
              <a:t>reflection /</a:t>
            </a:r>
            <a:r>
              <a:rPr lang="en-US" dirty="0" err="1"/>
              <a:t>rɪˈflekʃ</a:t>
            </a:r>
            <a:r>
              <a:rPr lang="en-US" dirty="0"/>
              <a:t>(ə)n/ </a:t>
            </a:r>
          </a:p>
          <a:p>
            <a:r>
              <a:rPr lang="en-US" i="1" dirty="0"/>
              <a:t>(to) </a:t>
            </a:r>
            <a:r>
              <a:rPr lang="en-US" dirty="0"/>
              <a:t>research /</a:t>
            </a:r>
            <a:r>
              <a:rPr lang="en-US" dirty="0" err="1"/>
              <a:t>rɪˈsɜ</a:t>
            </a:r>
            <a:r>
              <a:rPr lang="en-US" dirty="0"/>
              <a:t>ː(r)</a:t>
            </a:r>
            <a:r>
              <a:rPr lang="en-US" dirty="0" err="1"/>
              <a:t>tʃ</a:t>
            </a:r>
            <a:r>
              <a:rPr lang="en-US" dirty="0"/>
              <a:t>/ </a:t>
            </a:r>
          </a:p>
          <a:p>
            <a:r>
              <a:rPr lang="en-US" dirty="0"/>
              <a:t>researcher /</a:t>
            </a:r>
            <a:r>
              <a:rPr lang="en-US" dirty="0" err="1"/>
              <a:t>rɪˈsɜ</a:t>
            </a:r>
            <a:r>
              <a:rPr lang="en-US" dirty="0"/>
              <a:t>ː(r)</a:t>
            </a:r>
            <a:r>
              <a:rPr lang="en-US" dirty="0" err="1"/>
              <a:t>tʃə</a:t>
            </a:r>
            <a:r>
              <a:rPr lang="en-US" dirty="0"/>
              <a:t>(r)/ </a:t>
            </a:r>
          </a:p>
          <a:p>
            <a:r>
              <a:rPr lang="en-US" i="1" dirty="0"/>
              <a:t>to </a:t>
            </a:r>
            <a:r>
              <a:rPr lang="en-US" dirty="0"/>
              <a:t>signpost /ˈ</a:t>
            </a:r>
            <a:r>
              <a:rPr lang="en-US" dirty="0" err="1"/>
              <a:t>saɪnˌpəʊst</a:t>
            </a:r>
            <a:r>
              <a:rPr lang="en-US" dirty="0"/>
              <a:t>/ </a:t>
            </a:r>
          </a:p>
          <a:p>
            <a:r>
              <a:rPr lang="en-US" dirty="0"/>
              <a:t>signposting /ˈ</a:t>
            </a:r>
            <a:r>
              <a:rPr lang="en-US" dirty="0" err="1"/>
              <a:t>saɪnˌpəʊstɪŋ</a:t>
            </a:r>
            <a:r>
              <a:rPr lang="en-US" dirty="0"/>
              <a:t>/ </a:t>
            </a:r>
          </a:p>
          <a:p>
            <a:endParaRPr lang="en-US" dirty="0"/>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591391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Signposting phrases: Guiding your readers/audience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65593540"/>
              </p:ext>
            </p:extLst>
          </p:nvPr>
        </p:nvGraphicFramePr>
        <p:xfrm>
          <a:off x="218364" y="2088106"/>
          <a:ext cx="8639033" cy="4478655"/>
        </p:xfrm>
        <a:graphic>
          <a:graphicData uri="http://schemas.openxmlformats.org/drawingml/2006/table">
            <a:tbl>
              <a:tblPr firstRow="1" firstCol="1" bandRow="1"/>
              <a:tblGrid>
                <a:gridCol w="2262237"/>
                <a:gridCol w="6376796"/>
              </a:tblGrid>
              <a:tr h="274280">
                <a:tc>
                  <a:txBody>
                    <a:bodyPr/>
                    <a:lstStyle/>
                    <a:p>
                      <a:pPr marL="0" marR="0">
                        <a:lnSpc>
                          <a:spcPct val="107000"/>
                        </a:lnSpc>
                        <a:spcBef>
                          <a:spcPts val="0"/>
                        </a:spcBef>
                        <a:spcAft>
                          <a:spcPts val="0"/>
                        </a:spcAft>
                      </a:pPr>
                      <a:r>
                        <a:rPr lang="en-GB" sz="1800" b="1">
                          <a:effectLst/>
                          <a:latin typeface="Times New Roman" panose="02020603050405020304" pitchFamily="18" charset="0"/>
                          <a:ea typeface="Times New Roman" panose="02020603050405020304" pitchFamily="18" charset="0"/>
                          <a:cs typeface="Times New Roman" panose="02020603050405020304" pitchFamily="18" charset="0"/>
                        </a:rPr>
                        <a:t>Section of presentation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c>
                  <a:txBody>
                    <a:bodyPr/>
                    <a:lstStyle/>
                    <a:p>
                      <a:pPr marL="0" marR="0">
                        <a:lnSpc>
                          <a:spcPct val="107000"/>
                        </a:lnSpc>
                        <a:spcBef>
                          <a:spcPts val="0"/>
                        </a:spcBef>
                        <a:spcAft>
                          <a:spcPts val="0"/>
                        </a:spcAft>
                      </a:pPr>
                      <a:r>
                        <a:rPr lang="en-GB" sz="1800" b="1">
                          <a:effectLst/>
                          <a:latin typeface="Times New Roman" panose="02020603050405020304" pitchFamily="18" charset="0"/>
                          <a:ea typeface="Times New Roman" panose="02020603050405020304" pitchFamily="18" charset="0"/>
                          <a:cs typeface="Times New Roman" panose="02020603050405020304" pitchFamily="18" charset="0"/>
                        </a:rPr>
                        <a:t>Signpost phrases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r>
              <a:tr h="871822">
                <a:tc>
                  <a:txBody>
                    <a:bodyPr/>
                    <a:lstStyle/>
                    <a:p>
                      <a:pPr marL="0" marR="0">
                        <a:lnSpc>
                          <a:spcPct val="107000"/>
                        </a:lnSpc>
                        <a:spcBef>
                          <a:spcPts val="0"/>
                        </a:spcBef>
                        <a:spcAft>
                          <a:spcPts val="0"/>
                        </a:spcAft>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Introducing the topic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c>
                  <a:txBody>
                    <a:bodyPr/>
                    <a:lstStyle/>
                    <a:p>
                      <a:pPr marL="0" marR="0">
                        <a:lnSpc>
                          <a:spcPct val="107000"/>
                        </a:lnSpc>
                        <a:spcBef>
                          <a:spcPts val="0"/>
                        </a:spcBef>
                        <a:spcAft>
                          <a:spcPts val="0"/>
                        </a:spcAft>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The subject/topic of my talk is ...</a:t>
                      </a:r>
                      <a:br>
                        <a:rPr lang="en-GB" sz="18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I'm going to talk about ...</a:t>
                      </a:r>
                      <a:br>
                        <a:rPr lang="en-GB" sz="18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My topic today is…     /    My talk is concerned with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r>
              <a:tr h="2023924">
                <a:tc>
                  <a:txBody>
                    <a:bodyPr/>
                    <a:lstStyle/>
                    <a:p>
                      <a:pPr marL="0" marR="0">
                        <a:lnSpc>
                          <a:spcPct val="107000"/>
                        </a:lnSpc>
                        <a:spcBef>
                          <a:spcPts val="0"/>
                        </a:spcBef>
                        <a:spcAft>
                          <a:spcPts val="0"/>
                        </a:spcAft>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Overview (outline of presentation)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DEEAF6"/>
                    </a:solidFill>
                  </a:tcPr>
                </a:tc>
                <a:tc>
                  <a:txBody>
                    <a:bodyPr/>
                    <a:lstStyle/>
                    <a:p>
                      <a:pPr marL="0" marR="0">
                        <a:lnSpc>
                          <a:spcPct val="107000"/>
                        </a:lnSpc>
                        <a:spcBef>
                          <a:spcPts val="0"/>
                        </a:spcBef>
                        <a:spcAft>
                          <a:spcPts val="0"/>
                        </a:spcAft>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I’m going to divide this talk into four parts.</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There are a number of points I'd like to make.</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Basically/ Briefly, I have three things to say.</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I'd like to begin/start by ...  /  Let's begin/start by ...    </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First of all, I'll... </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and then I’ll go on to …</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Then/ Next ...</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Finally/ Lastly ...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DEEAF6"/>
                    </a:solidFill>
                  </a:tcPr>
                </a:tc>
              </a:tr>
              <a:tr h="774178">
                <a:tc>
                  <a:txBody>
                    <a:bodyPr/>
                    <a:lstStyle/>
                    <a:p>
                      <a:pPr marL="0" marR="0">
                        <a:lnSpc>
                          <a:spcPct val="107000"/>
                        </a:lnSpc>
                        <a:spcBef>
                          <a:spcPts val="0"/>
                        </a:spcBef>
                        <a:spcAft>
                          <a:spcPts val="0"/>
                        </a:spcAft>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Finishing a section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c>
                  <a:txBody>
                    <a:bodyPr/>
                    <a:lstStyle/>
                    <a:p>
                      <a:pPr marL="0" marR="0">
                        <a:lnSpc>
                          <a:spcPct val="107000"/>
                        </a:lnSpc>
                        <a:spcBef>
                          <a:spcPts val="0"/>
                        </a:spcBef>
                        <a:spcAft>
                          <a:spcPts val="0"/>
                        </a:spcAft>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That's all I have to say about... </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We've looked at... </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So much for...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r>
            </a:tbl>
          </a:graphicData>
        </a:graphic>
      </p:graphicFrame>
      <p:sp>
        <p:nvSpPr>
          <p:cNvPr id="4" name="Slide Number Placeholder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69899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Signposting phrases (II)</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62868594"/>
              </p:ext>
            </p:extLst>
          </p:nvPr>
        </p:nvGraphicFramePr>
        <p:xfrm>
          <a:off x="422694" y="2060813"/>
          <a:ext cx="8277046" cy="4454145"/>
        </p:xfrm>
        <a:graphic>
          <a:graphicData uri="http://schemas.openxmlformats.org/drawingml/2006/table">
            <a:tbl>
              <a:tblPr firstRow="1" firstCol="1" bandRow="1"/>
              <a:tblGrid>
                <a:gridCol w="2167447"/>
                <a:gridCol w="6109599"/>
              </a:tblGrid>
              <a:tr h="1476585">
                <a:tc>
                  <a:txBody>
                    <a:bodyPr/>
                    <a:lstStyle/>
                    <a:p>
                      <a:pPr marL="0" marR="0">
                        <a:lnSpc>
                          <a:spcPct val="107000"/>
                        </a:lnSpc>
                        <a:spcBef>
                          <a:spcPts val="0"/>
                        </a:spcBef>
                        <a:spcAft>
                          <a:spcPts val="0"/>
                        </a:spcAft>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Starting a new section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DEEAF6"/>
                    </a:solidFill>
                  </a:tcPr>
                </a:tc>
                <a:tc>
                  <a:txBody>
                    <a:bodyPr/>
                    <a:lstStyle/>
                    <a:p>
                      <a:pPr marL="0" marR="0">
                        <a:lnSpc>
                          <a:spcPct val="107000"/>
                        </a:lnSpc>
                        <a:spcBef>
                          <a:spcPts val="0"/>
                        </a:spcBef>
                        <a:spcAft>
                          <a:spcPts val="0"/>
                        </a:spcAft>
                      </a:pP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Moving on now to … / Turning to...   /   Let’s turn now to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The next issue/topic/area I’d like to focus on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I’d like to expand/elaborate on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Now we'll move on to...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I'd like now to discuss...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Let's look now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DEEAF6"/>
                    </a:solidFill>
                  </a:tcPr>
                </a:tc>
              </a:tr>
              <a:tr h="1476585">
                <a:tc>
                  <a:txBody>
                    <a:bodyPr/>
                    <a:lstStyle/>
                    <a:p>
                      <a:pPr marL="0" marR="0">
                        <a:lnSpc>
                          <a:spcPct val="107000"/>
                        </a:lnSpc>
                        <a:spcBef>
                          <a:spcPts val="0"/>
                        </a:spcBef>
                        <a:spcAft>
                          <a:spcPts val="0"/>
                        </a:spcAft>
                      </a:pP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Analysing a point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 and giving recommendations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c>
                  <a:txBody>
                    <a:bodyPr/>
                    <a:lstStyle/>
                    <a:p>
                      <a:pPr marL="0" marR="0">
                        <a:lnSpc>
                          <a:spcPct val="107000"/>
                        </a:lnSpc>
                        <a:spcBef>
                          <a:spcPts val="0"/>
                        </a:spcBef>
                        <a:spcAft>
                          <a:spcPts val="0"/>
                        </a:spcAft>
                      </a:pP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Where does that lead us?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Let's consider this in more detail...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What does this mean for...?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Translated into real terms...</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Why is this important?</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The significance of this is...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r>
              <a:tr h="1234416">
                <a:tc>
                  <a:txBody>
                    <a:bodyPr/>
                    <a:lstStyle/>
                    <a:p>
                      <a:pPr marL="0" marR="0">
                        <a:lnSpc>
                          <a:spcPct val="107000"/>
                        </a:lnSpc>
                        <a:spcBef>
                          <a:spcPts val="0"/>
                        </a:spcBef>
                        <a:spcAft>
                          <a:spcPts val="0"/>
                        </a:spcAft>
                      </a:pP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Giving examples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DEEAF6"/>
                    </a:solidFill>
                  </a:tcPr>
                </a:tc>
                <a:tc>
                  <a:txBody>
                    <a:bodyPr/>
                    <a:lstStyle/>
                    <a:p>
                      <a:pPr marL="0" marR="0">
                        <a:lnSpc>
                          <a:spcPct val="107000"/>
                        </a:lnSpc>
                        <a:spcBef>
                          <a:spcPts val="0"/>
                        </a:spcBef>
                        <a:spcAft>
                          <a:spcPts val="0"/>
                        </a:spcAft>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For example,... </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A good example of this is...</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As an illustration,... </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To give you an example,... </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To illustrate this point...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DEEAF6"/>
                    </a:solidFill>
                  </a:tcPr>
                </a:tc>
              </a:tr>
            </a:tbl>
          </a:graphicData>
        </a:graphic>
      </p:graphicFrame>
      <p:sp>
        <p:nvSpPr>
          <p:cNvPr id="4" name="Slide Number Placeholder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46650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Signposting phrases (III)</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95591266"/>
              </p:ext>
            </p:extLst>
          </p:nvPr>
        </p:nvGraphicFramePr>
        <p:xfrm>
          <a:off x="218364" y="2047164"/>
          <a:ext cx="8679976" cy="4367283"/>
        </p:xfrm>
        <a:graphic>
          <a:graphicData uri="http://schemas.openxmlformats.org/drawingml/2006/table">
            <a:tbl>
              <a:tblPr firstRow="1" firstCol="1" bandRow="1"/>
              <a:tblGrid>
                <a:gridCol w="2272958"/>
                <a:gridCol w="6407018"/>
              </a:tblGrid>
              <a:tr h="1870057">
                <a:tc>
                  <a:txBody>
                    <a:bodyPr/>
                    <a:lstStyle/>
                    <a:p>
                      <a:pPr marL="0" marR="0">
                        <a:lnSpc>
                          <a:spcPct val="107000"/>
                        </a:lnSpc>
                        <a:spcBef>
                          <a:spcPts val="0"/>
                        </a:spcBef>
                        <a:spcAft>
                          <a:spcPts val="0"/>
                        </a:spcAft>
                      </a:pP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Summarising and concluding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c>
                  <a:txBody>
                    <a:bodyPr/>
                    <a:lstStyle/>
                    <a:p>
                      <a:pPr marL="0" marR="0">
                        <a:lnSpc>
                          <a:spcPct val="107000"/>
                        </a:lnSpc>
                        <a:spcBef>
                          <a:spcPts val="0"/>
                        </a:spcBef>
                        <a:spcAft>
                          <a:spcPts val="0"/>
                        </a:spcAft>
                      </a:pP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To sum up / To summarise...</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Let's summarise briefly what we've looked at...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If I can just sum up the main points...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Finally, let me remind you of some of the issues we've covered...</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To conclude...  /  In conclusion / In short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So, to remind you of what I’ve covered in this talk, …</a:t>
                      </a:r>
                      <a:br>
                        <a:rPr lang="en-GB" sz="160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I'd like now to recap...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r>
              <a:tr h="1154144">
                <a:tc>
                  <a:txBody>
                    <a:bodyPr/>
                    <a:lstStyle/>
                    <a:p>
                      <a:pPr marL="0" marR="0">
                        <a:lnSpc>
                          <a:spcPct val="107000"/>
                        </a:lnSpc>
                        <a:spcBef>
                          <a:spcPts val="0"/>
                        </a:spcBef>
                        <a:spcAft>
                          <a:spcPts val="0"/>
                        </a:spcAft>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Paraphrasing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and clarifying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DEEAF6"/>
                    </a:solidFill>
                  </a:tcPr>
                </a:tc>
                <a:tc>
                  <a:txBody>
                    <a:bodyPr/>
                    <a:lstStyle/>
                    <a:p>
                      <a:pPr marL="0" marR="0">
                        <a:lnSpc>
                          <a:spcPct val="107000"/>
                        </a:lnSpc>
                        <a:spcBef>
                          <a:spcPts val="0"/>
                        </a:spcBef>
                        <a:spcAft>
                          <a:spcPts val="0"/>
                        </a:spcAft>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Simply put...</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In other words.......</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So what I’m saying is....</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To put it another way....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DEEAF6"/>
                    </a:solidFill>
                  </a:tcPr>
                </a:tc>
              </a:tr>
              <a:tr h="1343082">
                <a:tc>
                  <a:txBody>
                    <a:bodyPr/>
                    <a:lstStyle/>
                    <a:p>
                      <a:pPr marL="0" marR="0">
                        <a:lnSpc>
                          <a:spcPct val="107000"/>
                        </a:lnSpc>
                        <a:spcBef>
                          <a:spcPts val="0"/>
                        </a:spcBef>
                        <a:spcAft>
                          <a:spcPts val="0"/>
                        </a:spcAft>
                      </a:pP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Invitation to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discuss / ask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600">
                          <a:effectLst/>
                          <a:latin typeface="Times New Roman" panose="02020603050405020304" pitchFamily="18" charset="0"/>
                          <a:ea typeface="Times New Roman" panose="02020603050405020304" pitchFamily="18" charset="0"/>
                          <a:cs typeface="Times New Roman" panose="02020603050405020304" pitchFamily="18" charset="0"/>
                        </a:rPr>
                        <a:t>questions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c>
                  <a:txBody>
                    <a:bodyPr/>
                    <a:lstStyle/>
                    <a:p>
                      <a:pPr marL="0" marR="0">
                        <a:lnSpc>
                          <a:spcPct val="107000"/>
                        </a:lnSpc>
                        <a:spcBef>
                          <a:spcPts val="0"/>
                        </a:spcBef>
                        <a:spcAft>
                          <a:spcPts val="0"/>
                        </a:spcAft>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I’m happy to answer any queries/ questions.</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Does anyone have any questions or comments?</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Please feel free to ask questions.</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If you would like me to elaborate on any point, please ask.</a:t>
                      </a:r>
                      <a:b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Would you like to ask any questions?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solidFill>
                      <a:srgbClr val="9CC2E5"/>
                    </a:solidFill>
                  </a:tcPr>
                </a:tc>
              </a:tr>
            </a:tbl>
          </a:graphicData>
        </a:graphic>
      </p:graphicFrame>
      <p:sp>
        <p:nvSpPr>
          <p:cNvPr id="4" name="Slide Number Placeholder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417996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words in real context</a:t>
            </a:r>
            <a:endParaRPr lang="en-US" dirty="0"/>
          </a:p>
        </p:txBody>
      </p:sp>
      <p:sp>
        <p:nvSpPr>
          <p:cNvPr id="3" name="Content Placeholder 2"/>
          <p:cNvSpPr>
            <a:spLocks noGrp="1"/>
          </p:cNvSpPr>
          <p:nvPr>
            <p:ph idx="1"/>
          </p:nvPr>
        </p:nvSpPr>
        <p:spPr/>
        <p:txBody>
          <a:bodyPr/>
          <a:lstStyle/>
          <a:p>
            <a:r>
              <a:rPr lang="en-US" dirty="0"/>
              <a:t>Imagine you are an expert in an area of your field of study. Prepare a short introduction to a lecture about a specific aspect of your field that you may give to an audience interested in the topic. Remember to introduce yourself, mention your area of expertise, the topic you are going to talk about, why that should be interesting to know about, any limitations the topic is facing. Use some of the signposting language from the previous </a:t>
            </a:r>
            <a:r>
              <a:rPr lang="en-US" dirty="0" smtClean="0"/>
              <a:t>slides. </a:t>
            </a:r>
            <a:endParaRPr lang="en-US" dirty="0"/>
          </a:p>
        </p:txBody>
      </p:sp>
      <p:sp>
        <p:nvSpPr>
          <p:cNvPr id="4" name="Slide Number Placeholder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Footer Placeholder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947888248"/>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892</TotalTime>
  <Words>1839</Words>
  <Application>Microsoft Office PowerPoint</Application>
  <PresentationFormat>On-screen Show (4:3)</PresentationFormat>
  <Paragraphs>224</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Tahoma</vt:lpstr>
      <vt:lpstr>Times New Roman</vt:lpstr>
      <vt:lpstr>Wingdings</vt:lpstr>
      <vt:lpstr>Prezentace_MU_CZ</vt:lpstr>
      <vt:lpstr>General and academic vocabulary</vt:lpstr>
      <vt:lpstr>What types of essays/writing do you need to write during your studies?</vt:lpstr>
      <vt:lpstr>Useful words in academic context (I)</vt:lpstr>
      <vt:lpstr>Useful words in academic context (II)</vt:lpstr>
      <vt:lpstr>Useful words in academic context (III)</vt:lpstr>
      <vt:lpstr>Signposting phrases: Guiding your readers/audience </vt:lpstr>
      <vt:lpstr>Signposting phrases (II)</vt:lpstr>
      <vt:lpstr>Signposting phrases (III)</vt:lpstr>
      <vt:lpstr>Applying the words in real context</vt:lpstr>
      <vt:lpstr>Useful phrases for academic discussions</vt:lpstr>
      <vt:lpstr>Useful phrases: Polite disagreement </vt:lpstr>
      <vt:lpstr>Useful phrases: Tentative agreement  </vt:lpstr>
      <vt:lpstr>Useful phrases: Strong disagreement </vt:lpstr>
      <vt:lpstr>Useful phrases: Referring to sources </vt:lpstr>
      <vt:lpstr>Useful phrases: Checking and confirming </vt:lpstr>
      <vt:lpstr>Useful phrases: Interrupting and linking</vt:lpstr>
      <vt:lpstr>Useful phrases: Asking for or about opinion </vt:lpstr>
      <vt:lpstr>Useful phrases: Giving an explanation </vt:lpstr>
      <vt:lpstr>Useful phrases: Giving an opinion </vt:lpstr>
      <vt:lpstr>Applying the phrases in your discussion</vt:lpstr>
      <vt:lpstr>Do’s in academic discussions (1)</vt:lpstr>
      <vt:lpstr>Do’s in academic discussions (2)</vt:lpstr>
      <vt:lpstr>Don’ts in academic discussions (1)</vt:lpstr>
      <vt:lpstr>Don’ts in academic discussions</vt:lpstr>
      <vt:lpstr>Panel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Šindelář</dc:creator>
  <cp:lastModifiedBy>Wei-lun</cp:lastModifiedBy>
  <cp:revision>63</cp:revision>
  <cp:lastPrinted>1601-01-01T00:00:00Z</cp:lastPrinted>
  <dcterms:created xsi:type="dcterms:W3CDTF">2015-11-23T07:04:47Z</dcterms:created>
  <dcterms:modified xsi:type="dcterms:W3CDTF">2018-08-02T10:07:28Z</dcterms:modified>
</cp:coreProperties>
</file>