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4"/>
  </p:notesMasterIdLst>
  <p:sldIdLst>
    <p:sldId id="256" r:id="rId2"/>
    <p:sldId id="291" r:id="rId3"/>
    <p:sldId id="257" r:id="rId4"/>
    <p:sldId id="259" r:id="rId5"/>
    <p:sldId id="290" r:id="rId6"/>
    <p:sldId id="292" r:id="rId7"/>
    <p:sldId id="288" r:id="rId8"/>
    <p:sldId id="277" r:id="rId9"/>
    <p:sldId id="279" r:id="rId10"/>
    <p:sldId id="280" r:id="rId11"/>
    <p:sldId id="282" r:id="rId12"/>
    <p:sldId id="283" r:id="rId13"/>
    <p:sldId id="285" r:id="rId14"/>
    <p:sldId id="286" r:id="rId15"/>
    <p:sldId id="287" r:id="rId16"/>
    <p:sldId id="293" r:id="rId17"/>
    <p:sldId id="295" r:id="rId18"/>
    <p:sldId id="260" r:id="rId19"/>
    <p:sldId id="258" r:id="rId20"/>
    <p:sldId id="261" r:id="rId21"/>
    <p:sldId id="262"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34"/>
    <p:restoredTop sz="94643"/>
  </p:normalViewPr>
  <p:slideViewPr>
    <p:cSldViewPr snapToGrid="0" snapToObjects="1">
      <p:cViewPr varScale="1">
        <p:scale>
          <a:sx n="103" d="100"/>
          <a:sy n="103" d="100"/>
        </p:scale>
        <p:origin x="18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5F600-800E-644E-AF3F-7247D1EB0B96}" type="datetimeFigureOut">
              <a:rPr lang="en-US" smtClean="0"/>
              <a:t>7/19/18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78D28-97F9-4241-8843-537B4A200E20}" type="slidenum">
              <a:rPr lang="en-US" smtClean="0"/>
              <a:t>‹#›</a:t>
            </a:fld>
            <a:endParaRPr lang="en-US"/>
          </a:p>
        </p:txBody>
      </p:sp>
    </p:spTree>
    <p:extLst>
      <p:ext uri="{BB962C8B-B14F-4D97-AF65-F5344CB8AC3E}">
        <p14:creationId xmlns:p14="http://schemas.microsoft.com/office/powerpoint/2010/main" val="240407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82127B6-DE6C-3647-96E0-9B94685777BB}" type="datetime1">
              <a:rPr lang="en-US" smtClean="0"/>
              <a:t>7/19/18</a:t>
            </a:fld>
            <a:endParaRPr lang="en-US"/>
          </a:p>
        </p:txBody>
      </p:sp>
      <p:sp>
        <p:nvSpPr>
          <p:cNvPr id="8" name="Footer Placeholder 7"/>
          <p:cNvSpPr>
            <a:spLocks noGrp="1"/>
          </p:cNvSpPr>
          <p:nvPr>
            <p:ph type="ftr" sz="quarter" idx="11"/>
          </p:nvPr>
        </p:nvSpPr>
        <p:spPr/>
        <p:txBody>
          <a:bodyPr/>
          <a:lstStyle/>
          <a:p>
            <a:r>
              <a:rPr lang="en-US"/>
              <a:t>Grollman Global English  (KvK 64484319)     mlgrollman59@gmail.com</a:t>
            </a:r>
          </a:p>
        </p:txBody>
      </p:sp>
      <p:sp>
        <p:nvSpPr>
          <p:cNvPr id="9" name="Slide Number Placeholder 8"/>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2237873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95F5D-49A5-EE40-B7FC-B26C8A09539D}" type="datetime1">
              <a:rPr lang="en-US" smtClean="0"/>
              <a:t>7/19/18</a:t>
            </a:fld>
            <a:endParaRPr lang="en-US"/>
          </a:p>
        </p:txBody>
      </p:sp>
      <p:sp>
        <p:nvSpPr>
          <p:cNvPr id="5" name="Footer Placeholder 4"/>
          <p:cNvSpPr>
            <a:spLocks noGrp="1"/>
          </p:cNvSpPr>
          <p:nvPr>
            <p:ph type="ftr" sz="quarter" idx="11"/>
          </p:nvPr>
        </p:nvSpPr>
        <p:spPr/>
        <p:txBody>
          <a:bodyPr/>
          <a:lstStyle/>
          <a:p>
            <a:r>
              <a:rPr lang="en-US"/>
              <a:t>Grollman Global English  (KvK 64484319)     mlgrollman59@gmail.com</a:t>
            </a:r>
          </a:p>
        </p:txBody>
      </p:sp>
      <p:sp>
        <p:nvSpPr>
          <p:cNvPr id="6" name="Slide Number Placeholder 5"/>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54652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0D39C-27EE-4847-90D3-7092B1F1F9FC}" type="datetime1">
              <a:rPr lang="en-US" smtClean="0"/>
              <a:t>7/19/18</a:t>
            </a:fld>
            <a:endParaRPr lang="en-US"/>
          </a:p>
        </p:txBody>
      </p:sp>
      <p:sp>
        <p:nvSpPr>
          <p:cNvPr id="5" name="Footer Placeholder 4"/>
          <p:cNvSpPr>
            <a:spLocks noGrp="1"/>
          </p:cNvSpPr>
          <p:nvPr>
            <p:ph type="ftr" sz="quarter" idx="11"/>
          </p:nvPr>
        </p:nvSpPr>
        <p:spPr/>
        <p:txBody>
          <a:bodyPr/>
          <a:lstStyle/>
          <a:p>
            <a:r>
              <a:rPr lang="en-US"/>
              <a:t>Grollman Global English  (KvK 64484319)     mlgrollman59@gmail.com</a:t>
            </a:r>
          </a:p>
        </p:txBody>
      </p:sp>
      <p:sp>
        <p:nvSpPr>
          <p:cNvPr id="6" name="Slide Number Placeholder 5"/>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262351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76E59-C1D6-B847-B06B-2429C656A7A9}" type="datetime1">
              <a:rPr lang="en-US" smtClean="0"/>
              <a:t>7/19/18</a:t>
            </a:fld>
            <a:endParaRPr lang="en-US"/>
          </a:p>
        </p:txBody>
      </p:sp>
      <p:sp>
        <p:nvSpPr>
          <p:cNvPr id="8" name="Footer Placeholder 7"/>
          <p:cNvSpPr>
            <a:spLocks noGrp="1"/>
          </p:cNvSpPr>
          <p:nvPr>
            <p:ph type="ftr" sz="quarter" idx="11"/>
          </p:nvPr>
        </p:nvSpPr>
        <p:spPr/>
        <p:txBody>
          <a:bodyPr/>
          <a:lstStyle/>
          <a:p>
            <a:r>
              <a:rPr lang="en-US"/>
              <a:t>Grollman Global English  (KvK 64484319)     mlgrollman59@gmail.com</a:t>
            </a:r>
          </a:p>
        </p:txBody>
      </p:sp>
      <p:sp>
        <p:nvSpPr>
          <p:cNvPr id="9" name="Slide Number Placeholder 8"/>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174994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76FADE6-9E18-FE43-9941-2FAD575103FE}" type="datetime1">
              <a:rPr lang="en-US" smtClean="0"/>
              <a:t>7/19/18</a:t>
            </a:fld>
            <a:endParaRPr lang="en-US"/>
          </a:p>
        </p:txBody>
      </p:sp>
      <p:sp>
        <p:nvSpPr>
          <p:cNvPr id="8" name="Footer Placeholder 7"/>
          <p:cNvSpPr>
            <a:spLocks noGrp="1"/>
          </p:cNvSpPr>
          <p:nvPr>
            <p:ph type="ftr" sz="quarter" idx="11"/>
          </p:nvPr>
        </p:nvSpPr>
        <p:spPr/>
        <p:txBody>
          <a:bodyPr/>
          <a:lstStyle/>
          <a:p>
            <a:r>
              <a:rPr lang="en-US"/>
              <a:t>Grollman Global English  (KvK 64484319)     mlgrollman59@gmail.com</a:t>
            </a:r>
          </a:p>
        </p:txBody>
      </p:sp>
      <p:sp>
        <p:nvSpPr>
          <p:cNvPr id="9" name="Slide Number Placeholder 8"/>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3663445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D7BC5CC-5241-D04A-A46B-14ADF4041C1D}" type="datetime1">
              <a:rPr lang="en-US" smtClean="0"/>
              <a:t>7/19/18</a:t>
            </a:fld>
            <a:endParaRPr lang="en-US"/>
          </a:p>
        </p:txBody>
      </p:sp>
      <p:sp>
        <p:nvSpPr>
          <p:cNvPr id="9" name="Footer Placeholder 8"/>
          <p:cNvSpPr>
            <a:spLocks noGrp="1"/>
          </p:cNvSpPr>
          <p:nvPr>
            <p:ph type="ftr" sz="quarter" idx="11"/>
          </p:nvPr>
        </p:nvSpPr>
        <p:spPr/>
        <p:txBody>
          <a:bodyPr/>
          <a:lstStyle/>
          <a:p>
            <a:r>
              <a:rPr lang="en-US"/>
              <a:t>Grollman Global English  (KvK 64484319)     mlgrollman59@gmail.com</a:t>
            </a:r>
          </a:p>
        </p:txBody>
      </p:sp>
      <p:sp>
        <p:nvSpPr>
          <p:cNvPr id="10" name="Slide Number Placeholder 9"/>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184866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C7F66F7-4FD6-9944-8A23-19568E55BB48}" type="datetime1">
              <a:rPr lang="en-US" smtClean="0"/>
              <a:t>7/19/18</a:t>
            </a:fld>
            <a:endParaRPr lang="en-US"/>
          </a:p>
        </p:txBody>
      </p:sp>
      <p:sp>
        <p:nvSpPr>
          <p:cNvPr id="8" name="Footer Placeholder 7"/>
          <p:cNvSpPr>
            <a:spLocks noGrp="1"/>
          </p:cNvSpPr>
          <p:nvPr>
            <p:ph type="ftr" sz="quarter" idx="11"/>
          </p:nvPr>
        </p:nvSpPr>
        <p:spPr/>
        <p:txBody>
          <a:bodyPr/>
          <a:lstStyle/>
          <a:p>
            <a:r>
              <a:rPr lang="en-US"/>
              <a:t>Grollman Global English  (KvK 64484319)     mlgrollman59@gmail.com</a:t>
            </a:r>
          </a:p>
        </p:txBody>
      </p:sp>
      <p:sp>
        <p:nvSpPr>
          <p:cNvPr id="9" name="Slide Number Placeholder 8"/>
          <p:cNvSpPr>
            <a:spLocks noGrp="1"/>
          </p:cNvSpPr>
          <p:nvPr>
            <p:ph type="sldNum" sz="quarter" idx="12"/>
          </p:nvPr>
        </p:nvSpPr>
        <p:spPr/>
        <p:txBody>
          <a:bodyPr/>
          <a:lstStyle/>
          <a:p>
            <a:fld id="{99B9ECB9-560D-F948-9C43-6D8E972195B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058137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5A537-5752-B74F-9245-11BBFC80D68F}" type="datetime1">
              <a:rPr lang="en-US" smtClean="0"/>
              <a:t>7/19/18</a:t>
            </a:fld>
            <a:endParaRPr lang="en-US"/>
          </a:p>
        </p:txBody>
      </p:sp>
      <p:sp>
        <p:nvSpPr>
          <p:cNvPr id="4" name="Footer Placeholder 3"/>
          <p:cNvSpPr>
            <a:spLocks noGrp="1"/>
          </p:cNvSpPr>
          <p:nvPr>
            <p:ph type="ftr" sz="quarter" idx="11"/>
          </p:nvPr>
        </p:nvSpPr>
        <p:spPr/>
        <p:txBody>
          <a:bodyPr/>
          <a:lstStyle/>
          <a:p>
            <a:r>
              <a:rPr lang="en-US"/>
              <a:t>Grollman Global English  (KvK 64484319)     mlgrollman59@gmail.com</a:t>
            </a:r>
          </a:p>
        </p:txBody>
      </p:sp>
      <p:sp>
        <p:nvSpPr>
          <p:cNvPr id="5" name="Slide Number Placeholder 4"/>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32229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08AA8-DFCC-F849-B51D-7230DF03686F}" type="datetime1">
              <a:rPr lang="en-US" smtClean="0"/>
              <a:t>7/19/18</a:t>
            </a:fld>
            <a:endParaRPr lang="en-US"/>
          </a:p>
        </p:txBody>
      </p:sp>
      <p:sp>
        <p:nvSpPr>
          <p:cNvPr id="3" name="Footer Placeholder 2"/>
          <p:cNvSpPr>
            <a:spLocks noGrp="1"/>
          </p:cNvSpPr>
          <p:nvPr>
            <p:ph type="ftr" sz="quarter" idx="11"/>
          </p:nvPr>
        </p:nvSpPr>
        <p:spPr/>
        <p:txBody>
          <a:bodyPr/>
          <a:lstStyle/>
          <a:p>
            <a:r>
              <a:rPr lang="en-US"/>
              <a:t>Grollman Global English  (KvK 64484319)     mlgrollman59@gmail.com</a:t>
            </a:r>
          </a:p>
        </p:txBody>
      </p:sp>
      <p:sp>
        <p:nvSpPr>
          <p:cNvPr id="4" name="Slide Number Placeholder 3"/>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113199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F3376F99-566F-E240-ADAE-56F928D1EBB3}" type="datetime1">
              <a:rPr lang="en-US" smtClean="0"/>
              <a:t>7/19/18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Grollman Global English  (KvK 64484319)     mlgrollman59@gmail.com</a:t>
            </a:r>
          </a:p>
        </p:txBody>
      </p:sp>
      <p:sp>
        <p:nvSpPr>
          <p:cNvPr id="11" name="Slide Number Placeholder 10"/>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2017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FA9AD77-C02F-EE42-83FA-E791D82FBCD2}" type="datetime1">
              <a:rPr lang="en-US" smtClean="0"/>
              <a:t>7/19/18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9B9ECB9-560D-F948-9C43-6D8E972195B3}" type="slidenum">
              <a:rPr lang="en-US" smtClean="0"/>
              <a:t>‹#›</a:t>
            </a:fld>
            <a:endParaRPr lang="en-US"/>
          </a:p>
        </p:txBody>
      </p:sp>
    </p:spTree>
    <p:extLst>
      <p:ext uri="{BB962C8B-B14F-4D97-AF65-F5344CB8AC3E}">
        <p14:creationId xmlns:p14="http://schemas.microsoft.com/office/powerpoint/2010/main" val="235597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7F66F7-4FD6-9944-8A23-19568E55BB48}" type="datetime1">
              <a:rPr lang="en-US" smtClean="0"/>
              <a:t>7/19/18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Grollman Global English  (KvK 64484319)     mlgrollman59@gmail.com</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9B9ECB9-560D-F948-9C43-6D8E972195B3}" type="slidenum">
              <a:rPr lang="en-US" smtClean="0"/>
              <a:t>‹#›</a:t>
            </a:fld>
            <a:endParaRPr lang="en-US"/>
          </a:p>
        </p:txBody>
      </p:sp>
    </p:spTree>
    <p:extLst>
      <p:ext uri="{BB962C8B-B14F-4D97-AF65-F5344CB8AC3E}">
        <p14:creationId xmlns:p14="http://schemas.microsoft.com/office/powerpoint/2010/main" val="4766043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hrasebank.manchester.ac.uk/" TargetMode="External"/><Relationship Id="rId2" Type="http://schemas.openxmlformats.org/officeDocument/2006/relationships/hyperlink" Target="http://www.victoria.ac.nz/lals/resources/academicwordlist/" TargetMode="External"/><Relationship Id="rId1" Type="http://schemas.openxmlformats.org/officeDocument/2006/relationships/slideLayout" Target="../slideLayouts/slideLayout2.xml"/><Relationship Id="rId4" Type="http://schemas.openxmlformats.org/officeDocument/2006/relationships/hyperlink" Target="https://owl.english.purdue.edu/ow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C2AC-199B-2340-A23F-AABC59A4A071}"/>
              </a:ext>
            </a:extLst>
          </p:cNvPr>
          <p:cNvSpPr>
            <a:spLocks noGrp="1"/>
          </p:cNvSpPr>
          <p:nvPr>
            <p:ph type="ctrTitle"/>
          </p:nvPr>
        </p:nvSpPr>
        <p:spPr>
          <a:xfrm>
            <a:off x="1523999" y="404734"/>
            <a:ext cx="7792995" cy="892725"/>
          </a:xfrm>
        </p:spPr>
        <p:txBody>
          <a:bodyPr>
            <a:noAutofit/>
          </a:bodyPr>
          <a:lstStyle/>
          <a:p>
            <a:r>
              <a:rPr lang="en-US" sz="2000" b="1" dirty="0">
                <a:solidFill>
                  <a:schemeClr val="bg1"/>
                </a:solidFill>
                <a:latin typeface="+mn-lt"/>
              </a:rPr>
              <a:t>English Language Focus Summer School</a:t>
            </a:r>
            <a:br>
              <a:rPr lang="en-US" sz="2000" b="1" dirty="0">
                <a:solidFill>
                  <a:schemeClr val="accent4">
                    <a:lumMod val="60000"/>
                    <a:lumOff val="40000"/>
                  </a:schemeClr>
                </a:solidFill>
                <a:latin typeface="+mn-lt"/>
              </a:rPr>
            </a:br>
            <a:r>
              <a:rPr lang="en-US" sz="2000" b="1" dirty="0">
                <a:solidFill>
                  <a:schemeClr val="accent4">
                    <a:lumMod val="60000"/>
                    <a:lumOff val="40000"/>
                  </a:schemeClr>
                </a:solidFill>
                <a:latin typeface="+mn-lt"/>
              </a:rPr>
              <a:t>Masaryk    July 2018</a:t>
            </a:r>
          </a:p>
        </p:txBody>
      </p:sp>
      <p:sp>
        <p:nvSpPr>
          <p:cNvPr id="3" name="Subtitle 2">
            <a:extLst>
              <a:ext uri="{FF2B5EF4-FFF2-40B4-BE49-F238E27FC236}">
                <a16:creationId xmlns:a16="http://schemas.microsoft.com/office/drawing/2014/main" id="{303E22C8-5718-364F-AD96-BAA03B59DF66}"/>
              </a:ext>
            </a:extLst>
          </p:cNvPr>
          <p:cNvSpPr>
            <a:spLocks noGrp="1"/>
          </p:cNvSpPr>
          <p:nvPr>
            <p:ph type="subTitle" idx="1"/>
          </p:nvPr>
        </p:nvSpPr>
        <p:spPr>
          <a:xfrm>
            <a:off x="1523999" y="1902942"/>
            <a:ext cx="7904205" cy="3140900"/>
          </a:xfrm>
        </p:spPr>
        <p:txBody>
          <a:bodyPr>
            <a:normAutofit/>
          </a:bodyPr>
          <a:lstStyle/>
          <a:p>
            <a:r>
              <a:rPr lang="en-US" sz="6000" dirty="0">
                <a:solidFill>
                  <a:schemeClr val="tx1">
                    <a:lumMod val="85000"/>
                  </a:schemeClr>
                </a:solidFill>
                <a:latin typeface="Cooper Black" panose="0208090404030B020404" pitchFamily="18" charset="77"/>
              </a:rPr>
              <a:t>Writing  Skills:</a:t>
            </a:r>
          </a:p>
          <a:p>
            <a:endParaRPr lang="en-US" sz="3600" i="1" dirty="0">
              <a:solidFill>
                <a:schemeClr val="tx1">
                  <a:lumMod val="85000"/>
                </a:schemeClr>
              </a:solidFill>
              <a:latin typeface="Cooper Black" panose="0208090404030B020404" pitchFamily="18" charset="77"/>
            </a:endParaRPr>
          </a:p>
          <a:p>
            <a:r>
              <a:rPr lang="en-US" sz="3600" i="1" dirty="0">
                <a:solidFill>
                  <a:schemeClr val="tx1"/>
                </a:solidFill>
                <a:latin typeface="Cooper Black" panose="0208090404030B020404" pitchFamily="18" charset="77"/>
              </a:rPr>
              <a:t>An interactive Writers’ Workshop</a:t>
            </a:r>
          </a:p>
        </p:txBody>
      </p:sp>
      <p:sp>
        <p:nvSpPr>
          <p:cNvPr id="4" name="Date Placeholder 3">
            <a:extLst>
              <a:ext uri="{FF2B5EF4-FFF2-40B4-BE49-F238E27FC236}">
                <a16:creationId xmlns:a16="http://schemas.microsoft.com/office/drawing/2014/main" id="{148D095E-55CC-814F-B33C-58F6219CC41C}"/>
              </a:ext>
            </a:extLst>
          </p:cNvPr>
          <p:cNvSpPr>
            <a:spLocks noGrp="1"/>
          </p:cNvSpPr>
          <p:nvPr>
            <p:ph type="dt" sz="half" idx="10"/>
          </p:nvPr>
        </p:nvSpPr>
        <p:spPr/>
        <p:txBody>
          <a:bodyPr/>
          <a:lstStyle/>
          <a:p>
            <a:fld id="{96A7A023-8B9B-9A4F-A3B3-C0A8D6C2CA13}" type="datetime1">
              <a:rPr lang="en-US" smtClean="0"/>
              <a:t>7/19/18</a:t>
            </a:fld>
            <a:endParaRPr lang="en-US" dirty="0"/>
          </a:p>
        </p:txBody>
      </p:sp>
      <p:sp>
        <p:nvSpPr>
          <p:cNvPr id="7" name="Footer Placeholder 6">
            <a:extLst>
              <a:ext uri="{FF2B5EF4-FFF2-40B4-BE49-F238E27FC236}">
                <a16:creationId xmlns:a16="http://schemas.microsoft.com/office/drawing/2014/main" id="{D49CE0E9-9C29-AA40-BB75-154402AAFBA7}"/>
              </a:ext>
            </a:extLst>
          </p:cNvPr>
          <p:cNvSpPr>
            <a:spLocks noGrp="1"/>
          </p:cNvSpPr>
          <p:nvPr>
            <p:ph type="ftr" sz="quarter" idx="11"/>
          </p:nvPr>
        </p:nvSpPr>
        <p:spPr>
          <a:xfrm>
            <a:off x="4053016" y="6236208"/>
            <a:ext cx="6079526" cy="320040"/>
          </a:xfrm>
        </p:spPr>
        <p:txBody>
          <a:bodyPr/>
          <a:lstStyle/>
          <a:p>
            <a:r>
              <a:rPr lang="en-US" sz="1400" b="1" dirty="0" err="1">
                <a:solidFill>
                  <a:srgbClr val="FFFF00">
                    <a:alpha val="70000"/>
                  </a:srgbClr>
                </a:solidFill>
              </a:rPr>
              <a:t>Grollman</a:t>
            </a:r>
            <a:r>
              <a:rPr lang="en-US" sz="1400" b="1" dirty="0">
                <a:solidFill>
                  <a:srgbClr val="FFFF00">
                    <a:alpha val="70000"/>
                  </a:srgbClr>
                </a:solidFill>
              </a:rPr>
              <a:t> Global English  (</a:t>
            </a:r>
            <a:r>
              <a:rPr lang="en-US" sz="1400" b="1" dirty="0" err="1">
                <a:solidFill>
                  <a:srgbClr val="FFFF00">
                    <a:alpha val="70000"/>
                  </a:srgbClr>
                </a:solidFill>
              </a:rPr>
              <a:t>KvK</a:t>
            </a:r>
            <a:r>
              <a:rPr lang="en-US" sz="1400" b="1" dirty="0">
                <a:solidFill>
                  <a:srgbClr val="FFFF00">
                    <a:alpha val="70000"/>
                  </a:srgbClr>
                </a:solidFill>
              </a:rPr>
              <a:t> 64484319)     mlgrollman59@gmail.com</a:t>
            </a:r>
          </a:p>
        </p:txBody>
      </p:sp>
      <p:sp>
        <p:nvSpPr>
          <p:cNvPr id="8" name="Slide Number Placeholder 7">
            <a:extLst>
              <a:ext uri="{FF2B5EF4-FFF2-40B4-BE49-F238E27FC236}">
                <a16:creationId xmlns:a16="http://schemas.microsoft.com/office/drawing/2014/main" id="{C3ABA6FC-FA35-3E4A-B28F-1A449481CF7D}"/>
              </a:ext>
            </a:extLst>
          </p:cNvPr>
          <p:cNvSpPr>
            <a:spLocks noGrp="1"/>
          </p:cNvSpPr>
          <p:nvPr>
            <p:ph type="sldNum" sz="quarter" idx="12"/>
          </p:nvPr>
        </p:nvSpPr>
        <p:spPr/>
        <p:txBody>
          <a:bodyPr/>
          <a:lstStyle/>
          <a:p>
            <a:fld id="{99B9ECB9-560D-F948-9C43-6D8E972195B3}" type="slidenum">
              <a:rPr lang="en-US" smtClean="0"/>
              <a:t>1</a:t>
            </a:fld>
            <a:endParaRPr lang="en-US"/>
          </a:p>
        </p:txBody>
      </p:sp>
      <p:pic>
        <p:nvPicPr>
          <p:cNvPr id="5" name="Picture 4">
            <a:extLst>
              <a:ext uri="{FF2B5EF4-FFF2-40B4-BE49-F238E27FC236}">
                <a16:creationId xmlns:a16="http://schemas.microsoft.com/office/drawing/2014/main" id="{683D5263-55F1-2440-849B-EA9E605C8CD8}"/>
              </a:ext>
            </a:extLst>
          </p:cNvPr>
          <p:cNvPicPr>
            <a:picLocks noChangeAspect="1"/>
          </p:cNvPicPr>
          <p:nvPr/>
        </p:nvPicPr>
        <p:blipFill>
          <a:blip r:embed="rId2"/>
          <a:stretch>
            <a:fillRect/>
          </a:stretch>
        </p:blipFill>
        <p:spPr>
          <a:xfrm>
            <a:off x="10524657" y="125517"/>
            <a:ext cx="1495269" cy="1993692"/>
          </a:xfrm>
          <a:prstGeom prst="rect">
            <a:avLst/>
          </a:prstGeom>
        </p:spPr>
      </p:pic>
      <p:pic>
        <p:nvPicPr>
          <p:cNvPr id="6" name="Picture 5">
            <a:extLst>
              <a:ext uri="{FF2B5EF4-FFF2-40B4-BE49-F238E27FC236}">
                <a16:creationId xmlns:a16="http://schemas.microsoft.com/office/drawing/2014/main" id="{5808FF49-B2F9-1F4A-89DD-09B6CD9128AD}"/>
              </a:ext>
            </a:extLst>
          </p:cNvPr>
          <p:cNvPicPr>
            <a:picLocks noChangeAspect="1"/>
          </p:cNvPicPr>
          <p:nvPr/>
        </p:nvPicPr>
        <p:blipFill>
          <a:blip r:embed="rId3"/>
          <a:stretch>
            <a:fillRect/>
          </a:stretch>
        </p:blipFill>
        <p:spPr>
          <a:xfrm>
            <a:off x="10132541" y="5043842"/>
            <a:ext cx="1887385" cy="1696787"/>
          </a:xfrm>
          <a:prstGeom prst="rect">
            <a:avLst/>
          </a:prstGeom>
        </p:spPr>
      </p:pic>
    </p:spTree>
    <p:extLst>
      <p:ext uri="{BB962C8B-B14F-4D97-AF65-F5344CB8AC3E}">
        <p14:creationId xmlns:p14="http://schemas.microsoft.com/office/powerpoint/2010/main" val="214253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6D0AC291-7C4D-6D4F-ACA2-03397DB17348}"/>
              </a:ext>
            </a:extLst>
          </p:cNvPr>
          <p:cNvSpPr>
            <a:spLocks noGrp="1" noChangeArrowheads="1"/>
          </p:cNvSpPr>
          <p:nvPr>
            <p:ph type="sldNum" sz="quarter" idx="11"/>
          </p:nvPr>
        </p:nvSpPr>
        <p:spPr>
          <a:ln/>
        </p:spPr>
        <p:txBody>
          <a:bodyPr/>
          <a:lstStyle/>
          <a:p>
            <a:r>
              <a:rPr lang="en-US" altLang="en-US"/>
              <a:t> | </a:t>
            </a:r>
            <a:fld id="{381D2AD3-EE5B-BF48-BE14-B4C3B413EB4C}" type="slidenum">
              <a:rPr lang="en-US" altLang="en-US"/>
              <a:pPr/>
              <a:t>10</a:t>
            </a:fld>
            <a:endParaRPr lang="en-US" altLang="en-US"/>
          </a:p>
        </p:txBody>
      </p:sp>
      <p:sp>
        <p:nvSpPr>
          <p:cNvPr id="144386" name="Rectangle 2">
            <a:extLst>
              <a:ext uri="{FF2B5EF4-FFF2-40B4-BE49-F238E27FC236}">
                <a16:creationId xmlns:a16="http://schemas.microsoft.com/office/drawing/2014/main" id="{4FF3C677-20B3-4841-A8F0-256E892659A4}"/>
              </a:ext>
            </a:extLst>
          </p:cNvPr>
          <p:cNvSpPr>
            <a:spLocks noGrp="1" noChangeArrowheads="1"/>
          </p:cNvSpPr>
          <p:nvPr>
            <p:ph type="title"/>
          </p:nvPr>
        </p:nvSpPr>
        <p:spPr>
          <a:xfrm>
            <a:off x="2279651" y="259492"/>
            <a:ext cx="7934325" cy="1186249"/>
          </a:xfrm>
        </p:spPr>
        <p:txBody>
          <a:bodyPr>
            <a:normAutofit fontScale="90000"/>
          </a:bodyPr>
          <a:lstStyle/>
          <a:p>
            <a:r>
              <a:rPr lang="en-GB" altLang="en-US" b="1" dirty="0"/>
              <a:t>You can vary sentence openings and endings of longer sentences by …</a:t>
            </a:r>
            <a:endParaRPr lang="en-US" altLang="en-US" b="1" dirty="0"/>
          </a:p>
        </p:txBody>
      </p:sp>
      <p:sp>
        <p:nvSpPr>
          <p:cNvPr id="144387" name="Rectangle 3">
            <a:extLst>
              <a:ext uri="{FF2B5EF4-FFF2-40B4-BE49-F238E27FC236}">
                <a16:creationId xmlns:a16="http://schemas.microsoft.com/office/drawing/2014/main" id="{50ABBCB3-2C19-F241-A21E-B9D85ED6ABE0}"/>
              </a:ext>
            </a:extLst>
          </p:cNvPr>
          <p:cNvSpPr>
            <a:spLocks noGrp="1" noChangeArrowheads="1"/>
          </p:cNvSpPr>
          <p:nvPr>
            <p:ph type="body" idx="1"/>
          </p:nvPr>
        </p:nvSpPr>
        <p:spPr>
          <a:xfrm>
            <a:off x="2208214" y="1643449"/>
            <a:ext cx="7934325" cy="4952614"/>
          </a:xfrm>
        </p:spPr>
        <p:txBody>
          <a:bodyPr/>
          <a:lstStyle/>
          <a:p>
            <a:pPr>
              <a:buFontTx/>
              <a:buNone/>
            </a:pPr>
            <a:endParaRPr lang="en-GB" altLang="en-US" dirty="0"/>
          </a:p>
          <a:p>
            <a:pPr>
              <a:buFontTx/>
              <a:buNone/>
            </a:pPr>
            <a:r>
              <a:rPr lang="en-GB" altLang="en-US" b="1" dirty="0"/>
              <a:t>Starting with the independent clause:</a:t>
            </a:r>
            <a:endParaRPr lang="en-US" altLang="en-US" b="1" dirty="0"/>
          </a:p>
          <a:p>
            <a:pPr>
              <a:buFontTx/>
              <a:buNone/>
            </a:pPr>
            <a:endParaRPr lang="en-GB" altLang="en-US" dirty="0"/>
          </a:p>
          <a:p>
            <a:pPr>
              <a:buFontTx/>
              <a:buNone/>
            </a:pPr>
            <a:r>
              <a:rPr lang="en-GB" altLang="en-US" b="1" dirty="0">
                <a:solidFill>
                  <a:srgbClr val="00B050"/>
                </a:solidFill>
              </a:rPr>
              <a:t>“We added a paragraph to our mission statement because we wanted employees to become more aware of ethical issues.”</a:t>
            </a:r>
          </a:p>
          <a:p>
            <a:pPr>
              <a:buFontTx/>
              <a:buNone/>
            </a:pPr>
            <a:endParaRPr lang="en-GB" altLang="en-US" b="1" dirty="0">
              <a:solidFill>
                <a:srgbClr val="00B050"/>
              </a:solidFill>
            </a:endParaRPr>
          </a:p>
          <a:p>
            <a:pPr marL="0" indent="0">
              <a:buNone/>
            </a:pPr>
            <a:r>
              <a:rPr lang="en-GB" altLang="en-US" b="1" dirty="0"/>
              <a:t>Starting with a dependent clause:</a:t>
            </a:r>
          </a:p>
          <a:p>
            <a:pPr>
              <a:buFontTx/>
              <a:buNone/>
            </a:pPr>
            <a:endParaRPr lang="en-GB" altLang="en-US" dirty="0"/>
          </a:p>
          <a:p>
            <a:pPr>
              <a:buFontTx/>
              <a:buNone/>
            </a:pPr>
            <a:r>
              <a:rPr lang="en-GB" altLang="en-US" b="1" dirty="0">
                <a:solidFill>
                  <a:srgbClr val="00B050"/>
                </a:solidFill>
              </a:rPr>
              <a:t>“As we wanted employees to become more aware of ethical issues, we added a paragraph to our mission statement.”</a:t>
            </a:r>
            <a:endParaRPr lang="en-US" altLang="en-US" b="1" dirty="0">
              <a:solidFill>
                <a:srgbClr val="00B050"/>
              </a:solidFill>
            </a:endParaRPr>
          </a:p>
          <a:p>
            <a:pPr>
              <a:buFontTx/>
              <a:buNone/>
            </a:pPr>
            <a:endParaRPr lang="en-US" altLang="en-US" b="1" dirty="0">
              <a:solidFill>
                <a:srgbClr val="00B050"/>
              </a:solidFill>
            </a:endParaRPr>
          </a:p>
        </p:txBody>
      </p:sp>
    </p:spTree>
    <p:extLst>
      <p:ext uri="{BB962C8B-B14F-4D97-AF65-F5344CB8AC3E}">
        <p14:creationId xmlns:p14="http://schemas.microsoft.com/office/powerpoint/2010/main" val="125492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EEA46B0E-B3EA-8C4E-AE62-2168AF186C39}"/>
              </a:ext>
            </a:extLst>
          </p:cNvPr>
          <p:cNvSpPr>
            <a:spLocks noGrp="1" noChangeArrowheads="1"/>
          </p:cNvSpPr>
          <p:nvPr>
            <p:ph type="sldNum" sz="quarter" idx="11"/>
          </p:nvPr>
        </p:nvSpPr>
        <p:spPr>
          <a:ln/>
        </p:spPr>
        <p:txBody>
          <a:bodyPr/>
          <a:lstStyle/>
          <a:p>
            <a:r>
              <a:rPr lang="en-US" altLang="en-US"/>
              <a:t> | </a:t>
            </a:r>
            <a:fld id="{AB891FAF-3701-944C-89CC-849B158068B2}" type="slidenum">
              <a:rPr lang="en-US" altLang="en-US"/>
              <a:pPr/>
              <a:t>11</a:t>
            </a:fld>
            <a:endParaRPr lang="en-US" altLang="en-US"/>
          </a:p>
        </p:txBody>
      </p:sp>
      <p:sp>
        <p:nvSpPr>
          <p:cNvPr id="146434" name="Rectangle 2">
            <a:extLst>
              <a:ext uri="{FF2B5EF4-FFF2-40B4-BE49-F238E27FC236}">
                <a16:creationId xmlns:a16="http://schemas.microsoft.com/office/drawing/2014/main" id="{6013BD75-B706-484C-A294-C54EE7B827D7}"/>
              </a:ext>
            </a:extLst>
          </p:cNvPr>
          <p:cNvSpPr>
            <a:spLocks noGrp="1" noChangeArrowheads="1"/>
          </p:cNvSpPr>
          <p:nvPr>
            <p:ph type="title"/>
          </p:nvPr>
        </p:nvSpPr>
        <p:spPr/>
        <p:txBody>
          <a:bodyPr/>
          <a:lstStyle/>
          <a:p>
            <a:r>
              <a:rPr lang="en-GB" altLang="en-US" b="1" dirty="0"/>
              <a:t>You can do a similar things with phrases. </a:t>
            </a:r>
            <a:endParaRPr lang="en-US" altLang="en-US" b="1" dirty="0"/>
          </a:p>
        </p:txBody>
      </p:sp>
      <p:graphicFrame>
        <p:nvGraphicFramePr>
          <p:cNvPr id="146435" name="Object 3">
            <a:extLst>
              <a:ext uri="{FF2B5EF4-FFF2-40B4-BE49-F238E27FC236}">
                <a16:creationId xmlns:a16="http://schemas.microsoft.com/office/drawing/2014/main" id="{3C45AC04-42DB-8C4C-90EC-69D1518DE15B}"/>
              </a:ext>
            </a:extLst>
          </p:cNvPr>
          <p:cNvGraphicFramePr>
            <a:graphicFrameLocks noGrp="1" noChangeAspect="1"/>
          </p:cNvGraphicFramePr>
          <p:nvPr>
            <p:ph idx="1"/>
            <p:extLst>
              <p:ext uri="{D42A27DB-BD31-4B8C-83A1-F6EECF244321}">
                <p14:modId xmlns:p14="http://schemas.microsoft.com/office/powerpoint/2010/main" val="3972509427"/>
              </p:ext>
            </p:extLst>
          </p:nvPr>
        </p:nvGraphicFramePr>
        <p:xfrm>
          <a:off x="2421924" y="2434281"/>
          <a:ext cx="7538940" cy="3645845"/>
        </p:xfrm>
        <a:graphic>
          <a:graphicData uri="http://schemas.openxmlformats.org/presentationml/2006/ole">
            <mc:AlternateContent xmlns:mc="http://schemas.openxmlformats.org/markup-compatibility/2006">
              <mc:Choice xmlns:v="urn:schemas-microsoft-com:vml" Requires="v">
                <p:oleObj spid="_x0000_s6152" name="Document" r:id="rId3" imgW="5422900" imgH="3860800" progId="Word.Document.8">
                  <p:embed/>
                </p:oleObj>
              </mc:Choice>
              <mc:Fallback>
                <p:oleObj name="Document" r:id="rId3" imgW="5422900" imgH="3860800" progId="Word.Document.8">
                  <p:embed/>
                  <p:pic>
                    <p:nvPicPr>
                      <p:cNvPr id="146435" name="Object 3">
                        <a:extLst>
                          <a:ext uri="{FF2B5EF4-FFF2-40B4-BE49-F238E27FC236}">
                            <a16:creationId xmlns:a16="http://schemas.microsoft.com/office/drawing/2014/main" id="{3C45AC04-42DB-8C4C-90EC-69D1518DE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924" y="2434281"/>
                        <a:ext cx="7538940" cy="3645845"/>
                      </a:xfrm>
                      <a:prstGeom prst="rect">
                        <a:avLst/>
                      </a:prstGeom>
                    </p:spPr>
                  </p:pic>
                </p:oleObj>
              </mc:Fallback>
            </mc:AlternateContent>
          </a:graphicData>
        </a:graphic>
      </p:graphicFrame>
    </p:spTree>
    <p:extLst>
      <p:ext uri="{BB962C8B-B14F-4D97-AF65-F5344CB8AC3E}">
        <p14:creationId xmlns:p14="http://schemas.microsoft.com/office/powerpoint/2010/main" val="4907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1AC82241-EC84-E647-B034-981868FB4A34}"/>
              </a:ext>
            </a:extLst>
          </p:cNvPr>
          <p:cNvSpPr>
            <a:spLocks noGrp="1" noChangeArrowheads="1"/>
          </p:cNvSpPr>
          <p:nvPr>
            <p:ph type="sldNum" sz="quarter" idx="11"/>
          </p:nvPr>
        </p:nvSpPr>
        <p:spPr>
          <a:ln/>
        </p:spPr>
        <p:txBody>
          <a:bodyPr/>
          <a:lstStyle/>
          <a:p>
            <a:r>
              <a:rPr lang="en-US" altLang="en-US"/>
              <a:t> | </a:t>
            </a:r>
            <a:fld id="{FC8F0CF2-A8A1-1544-80E8-D9E709271109}" type="slidenum">
              <a:rPr lang="en-US" altLang="en-US"/>
              <a:pPr/>
              <a:t>12</a:t>
            </a:fld>
            <a:endParaRPr lang="en-US" altLang="en-US"/>
          </a:p>
        </p:txBody>
      </p:sp>
      <p:sp>
        <p:nvSpPr>
          <p:cNvPr id="148482" name="Rectangle 2">
            <a:extLst>
              <a:ext uri="{FF2B5EF4-FFF2-40B4-BE49-F238E27FC236}">
                <a16:creationId xmlns:a16="http://schemas.microsoft.com/office/drawing/2014/main" id="{5D1EE798-FE71-844C-AFCB-ABC4B4638CC4}"/>
              </a:ext>
            </a:extLst>
          </p:cNvPr>
          <p:cNvSpPr>
            <a:spLocks noGrp="1" noChangeArrowheads="1"/>
          </p:cNvSpPr>
          <p:nvPr>
            <p:ph type="title"/>
          </p:nvPr>
        </p:nvSpPr>
        <p:spPr/>
        <p:txBody>
          <a:bodyPr/>
          <a:lstStyle/>
          <a:p>
            <a:pPr algn="ctr"/>
            <a:r>
              <a:rPr lang="nl-NL" altLang="en-US" b="1" dirty="0" err="1"/>
              <a:t>Being</a:t>
            </a:r>
            <a:r>
              <a:rPr lang="nl-NL" altLang="en-US" b="1" dirty="0"/>
              <a:t> </a:t>
            </a:r>
            <a:r>
              <a:rPr lang="nl-NL" altLang="en-US" b="1" dirty="0" err="1"/>
              <a:t>concise</a:t>
            </a:r>
            <a:r>
              <a:rPr lang="nl-NL" altLang="en-US" b="1" dirty="0"/>
              <a:t> (1)</a:t>
            </a:r>
            <a:endParaRPr lang="en-US" altLang="en-US" b="1" dirty="0"/>
          </a:p>
        </p:txBody>
      </p:sp>
      <p:sp>
        <p:nvSpPr>
          <p:cNvPr id="148483" name="Rectangle 3">
            <a:extLst>
              <a:ext uri="{FF2B5EF4-FFF2-40B4-BE49-F238E27FC236}">
                <a16:creationId xmlns:a16="http://schemas.microsoft.com/office/drawing/2014/main" id="{707AC1C4-7D7F-D241-9928-4EC88210EDCF}"/>
              </a:ext>
            </a:extLst>
          </p:cNvPr>
          <p:cNvSpPr>
            <a:spLocks noGrp="1" noChangeArrowheads="1"/>
          </p:cNvSpPr>
          <p:nvPr>
            <p:ph type="body" idx="1"/>
          </p:nvPr>
        </p:nvSpPr>
        <p:spPr/>
        <p:txBody>
          <a:bodyPr/>
          <a:lstStyle/>
          <a:p>
            <a:pPr marL="0" indent="0">
              <a:buNone/>
            </a:pPr>
            <a:r>
              <a:rPr lang="en-GB" altLang="en-US" b="1" dirty="0"/>
              <a:t>How do these two sentences differ?</a:t>
            </a:r>
          </a:p>
          <a:p>
            <a:pPr marL="476250" indent="-476250"/>
            <a:endParaRPr lang="en-GB" altLang="en-US" dirty="0"/>
          </a:p>
          <a:p>
            <a:pPr marL="476250" indent="-476250">
              <a:buFontTx/>
              <a:buAutoNum type="arabicPeriod"/>
            </a:pPr>
            <a:r>
              <a:rPr lang="en-GB" altLang="en-US" b="1" dirty="0">
                <a:solidFill>
                  <a:srgbClr val="00B050"/>
                </a:solidFill>
              </a:rPr>
              <a:t>“The majority of studies which were conducted before this research project did not find negative aspects related to the use of indirect outsourcing.”</a:t>
            </a:r>
          </a:p>
          <a:p>
            <a:pPr marL="476250" indent="-476250">
              <a:buFontTx/>
              <a:buAutoNum type="arabicPeriod"/>
            </a:pPr>
            <a:endParaRPr lang="en-GB" altLang="en-US" dirty="0"/>
          </a:p>
          <a:p>
            <a:pPr marL="476250" indent="-476250">
              <a:buFontTx/>
              <a:buAutoNum type="arabicPeriod"/>
            </a:pPr>
            <a:r>
              <a:rPr lang="en-GB" altLang="en-US" b="1" dirty="0">
                <a:solidFill>
                  <a:srgbClr val="00B050"/>
                </a:solidFill>
              </a:rPr>
              <a:t>“Most previous studies did not find disadvantages of indirect outsourcing.”</a:t>
            </a:r>
            <a:endParaRPr lang="en-US" altLang="en-US" b="1" dirty="0">
              <a:solidFill>
                <a:srgbClr val="00B050"/>
              </a:solidFill>
            </a:endParaRPr>
          </a:p>
        </p:txBody>
      </p:sp>
    </p:spTree>
    <p:extLst>
      <p:ext uri="{BB962C8B-B14F-4D97-AF65-F5344CB8AC3E}">
        <p14:creationId xmlns:p14="http://schemas.microsoft.com/office/powerpoint/2010/main" val="148891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4743B38E-ED30-F64B-B252-EA871CE192F8}"/>
              </a:ext>
            </a:extLst>
          </p:cNvPr>
          <p:cNvSpPr>
            <a:spLocks noGrp="1" noChangeArrowheads="1"/>
          </p:cNvSpPr>
          <p:nvPr>
            <p:ph type="sldNum" sz="quarter" idx="11"/>
          </p:nvPr>
        </p:nvSpPr>
        <p:spPr>
          <a:ln/>
        </p:spPr>
        <p:txBody>
          <a:bodyPr/>
          <a:lstStyle/>
          <a:p>
            <a:r>
              <a:rPr lang="en-US" altLang="en-US"/>
              <a:t> | </a:t>
            </a:r>
            <a:fld id="{5E4B7A33-CCB1-8E48-9E88-AF3C78D0A476}" type="slidenum">
              <a:rPr lang="en-US" altLang="en-US"/>
              <a:pPr/>
              <a:t>13</a:t>
            </a:fld>
            <a:endParaRPr lang="en-US" altLang="en-US"/>
          </a:p>
        </p:txBody>
      </p:sp>
      <p:sp>
        <p:nvSpPr>
          <p:cNvPr id="150530" name="Rectangle 2">
            <a:extLst>
              <a:ext uri="{FF2B5EF4-FFF2-40B4-BE49-F238E27FC236}">
                <a16:creationId xmlns:a16="http://schemas.microsoft.com/office/drawing/2014/main" id="{F6A4F654-5F71-D342-96A3-D9FAC434D36C}"/>
              </a:ext>
            </a:extLst>
          </p:cNvPr>
          <p:cNvSpPr>
            <a:spLocks noGrp="1" noChangeArrowheads="1"/>
          </p:cNvSpPr>
          <p:nvPr>
            <p:ph type="title"/>
          </p:nvPr>
        </p:nvSpPr>
        <p:spPr/>
        <p:txBody>
          <a:bodyPr/>
          <a:lstStyle/>
          <a:p>
            <a:r>
              <a:rPr lang="nl-NL" altLang="en-US" b="1" dirty="0" err="1"/>
              <a:t>Being</a:t>
            </a:r>
            <a:r>
              <a:rPr lang="nl-NL" altLang="en-US" b="1" dirty="0"/>
              <a:t> </a:t>
            </a:r>
            <a:r>
              <a:rPr lang="nl-NL" altLang="en-US" b="1" dirty="0" err="1"/>
              <a:t>concise</a:t>
            </a:r>
            <a:r>
              <a:rPr lang="nl-NL" altLang="en-US" b="1" dirty="0"/>
              <a:t> (2)</a:t>
            </a:r>
            <a:endParaRPr lang="en-US" altLang="en-US" dirty="0"/>
          </a:p>
        </p:txBody>
      </p:sp>
      <p:sp>
        <p:nvSpPr>
          <p:cNvPr id="150531" name="Rectangle 3">
            <a:extLst>
              <a:ext uri="{FF2B5EF4-FFF2-40B4-BE49-F238E27FC236}">
                <a16:creationId xmlns:a16="http://schemas.microsoft.com/office/drawing/2014/main" id="{FF4132CC-688F-0944-AA9E-454C1EFC92D2}"/>
              </a:ext>
            </a:extLst>
          </p:cNvPr>
          <p:cNvSpPr>
            <a:spLocks noGrp="1" noChangeArrowheads="1"/>
          </p:cNvSpPr>
          <p:nvPr>
            <p:ph type="body" idx="1"/>
          </p:nvPr>
        </p:nvSpPr>
        <p:spPr>
          <a:xfrm>
            <a:off x="2231136" y="2638044"/>
            <a:ext cx="7729728" cy="3453837"/>
          </a:xfrm>
        </p:spPr>
        <p:txBody>
          <a:bodyPr>
            <a:normAutofit fontScale="92500" lnSpcReduction="20000"/>
          </a:bodyPr>
          <a:lstStyle/>
          <a:p>
            <a:r>
              <a:rPr lang="en-GB" altLang="en-US" sz="2600" b="1" dirty="0"/>
              <a:t>Descriptive </a:t>
            </a:r>
            <a:r>
              <a:rPr lang="en-GB" altLang="en-US" sz="2600" i="1" dirty="0"/>
              <a:t>(or verbose) </a:t>
            </a:r>
            <a:r>
              <a:rPr lang="en-GB" altLang="en-US" sz="2600" b="1" dirty="0"/>
              <a:t>constructions can usually be made more effective when you turn clauses into phrases. </a:t>
            </a:r>
          </a:p>
          <a:p>
            <a:endParaRPr lang="en-GB" altLang="en-US" dirty="0"/>
          </a:p>
          <a:p>
            <a:r>
              <a:rPr lang="en-GB" altLang="en-US" sz="2400" i="1" dirty="0"/>
              <a:t>For example, </a:t>
            </a:r>
          </a:p>
          <a:p>
            <a:pPr lvl="1"/>
            <a:r>
              <a:rPr lang="en-GB" altLang="en-US" sz="2400" dirty="0"/>
              <a:t>“</a:t>
            </a:r>
            <a:r>
              <a:rPr lang="en-GB" altLang="en-US" sz="2400" b="1" dirty="0">
                <a:solidFill>
                  <a:srgbClr val="00B050"/>
                </a:solidFill>
              </a:rPr>
              <a:t>studies which were conducted before this research project” </a:t>
            </a:r>
          </a:p>
          <a:p>
            <a:pPr lvl="1"/>
            <a:r>
              <a:rPr lang="en-GB" altLang="en-US" sz="2400" dirty="0"/>
              <a:t>can be replaced by </a:t>
            </a:r>
          </a:p>
          <a:p>
            <a:pPr lvl="1"/>
            <a:r>
              <a:rPr lang="en-GB" altLang="en-US" sz="2400" b="1" dirty="0">
                <a:solidFill>
                  <a:srgbClr val="00B050"/>
                </a:solidFill>
              </a:rPr>
              <a:t>“previous studies”.</a:t>
            </a:r>
            <a:endParaRPr lang="en-US" altLang="en-US" sz="2400" b="1" dirty="0">
              <a:solidFill>
                <a:srgbClr val="00B050"/>
              </a:solidFill>
            </a:endParaRPr>
          </a:p>
        </p:txBody>
      </p:sp>
    </p:spTree>
    <p:extLst>
      <p:ext uri="{BB962C8B-B14F-4D97-AF65-F5344CB8AC3E}">
        <p14:creationId xmlns:p14="http://schemas.microsoft.com/office/powerpoint/2010/main" val="273433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FDD9883-5CD2-B94B-B67E-85B1216ECE40}"/>
              </a:ext>
            </a:extLst>
          </p:cNvPr>
          <p:cNvSpPr>
            <a:spLocks noGrp="1" noChangeArrowheads="1"/>
          </p:cNvSpPr>
          <p:nvPr>
            <p:ph type="sldNum" sz="quarter" idx="11"/>
          </p:nvPr>
        </p:nvSpPr>
        <p:spPr>
          <a:ln/>
        </p:spPr>
        <p:txBody>
          <a:bodyPr/>
          <a:lstStyle/>
          <a:p>
            <a:r>
              <a:rPr lang="en-US" altLang="en-US"/>
              <a:t> | </a:t>
            </a:r>
            <a:fld id="{45789616-515F-3547-9DCB-B004FC97F2F3}" type="slidenum">
              <a:rPr lang="en-US" altLang="en-US"/>
              <a:pPr/>
              <a:t>14</a:t>
            </a:fld>
            <a:endParaRPr lang="en-US" altLang="en-US"/>
          </a:p>
        </p:txBody>
      </p:sp>
      <p:sp>
        <p:nvSpPr>
          <p:cNvPr id="151557" name="Rectangle 5">
            <a:extLst>
              <a:ext uri="{FF2B5EF4-FFF2-40B4-BE49-F238E27FC236}">
                <a16:creationId xmlns:a16="http://schemas.microsoft.com/office/drawing/2014/main" id="{D1673508-4E31-0749-9482-E6BEF5A708AC}"/>
              </a:ext>
            </a:extLst>
          </p:cNvPr>
          <p:cNvSpPr>
            <a:spLocks noGrp="1" noChangeArrowheads="1"/>
          </p:cNvSpPr>
          <p:nvPr>
            <p:ph type="title"/>
          </p:nvPr>
        </p:nvSpPr>
        <p:spPr/>
        <p:txBody>
          <a:bodyPr>
            <a:normAutofit fontScale="90000"/>
          </a:bodyPr>
          <a:lstStyle/>
          <a:p>
            <a:r>
              <a:rPr lang="en-GB" altLang="en-US" b="1" dirty="0"/>
              <a:t>Another way to make a text more concise is to reconstruct phrases. </a:t>
            </a:r>
            <a:endParaRPr lang="en-US" altLang="en-US" b="1" dirty="0"/>
          </a:p>
        </p:txBody>
      </p:sp>
      <p:graphicFrame>
        <p:nvGraphicFramePr>
          <p:cNvPr id="151583" name="Object 31">
            <a:extLst>
              <a:ext uri="{FF2B5EF4-FFF2-40B4-BE49-F238E27FC236}">
                <a16:creationId xmlns:a16="http://schemas.microsoft.com/office/drawing/2014/main" id="{4F974BBD-921F-8943-8937-677D6D8FA836}"/>
              </a:ext>
            </a:extLst>
          </p:cNvPr>
          <p:cNvGraphicFramePr>
            <a:graphicFrameLocks noGrp="1" noChangeAspect="1"/>
          </p:cNvGraphicFramePr>
          <p:nvPr>
            <p:ph idx="1"/>
            <p:extLst>
              <p:ext uri="{D42A27DB-BD31-4B8C-83A1-F6EECF244321}">
                <p14:modId xmlns:p14="http://schemas.microsoft.com/office/powerpoint/2010/main" val="1102221513"/>
              </p:ext>
            </p:extLst>
          </p:nvPr>
        </p:nvGraphicFramePr>
        <p:xfrm>
          <a:off x="2231136" y="2261286"/>
          <a:ext cx="7729728" cy="3374339"/>
        </p:xfrm>
        <a:graphic>
          <a:graphicData uri="http://schemas.openxmlformats.org/presentationml/2006/ole">
            <mc:AlternateContent xmlns:mc="http://schemas.openxmlformats.org/markup-compatibility/2006">
              <mc:Choice xmlns:v="urn:schemas-microsoft-com:vml" Requires="v">
                <p:oleObj spid="_x0000_s10248" name="Document" r:id="rId3" imgW="5422900" imgH="2806700" progId="Word.Document.8">
                  <p:embed/>
                </p:oleObj>
              </mc:Choice>
              <mc:Fallback>
                <p:oleObj name="Document" r:id="rId3" imgW="5422900" imgH="2806700" progId="Word.Document.8">
                  <p:embed/>
                  <p:pic>
                    <p:nvPicPr>
                      <p:cNvPr id="151583" name="Object 31">
                        <a:extLst>
                          <a:ext uri="{FF2B5EF4-FFF2-40B4-BE49-F238E27FC236}">
                            <a16:creationId xmlns:a16="http://schemas.microsoft.com/office/drawing/2014/main" id="{4F974BBD-921F-8943-8937-677D6D8FA836}"/>
                          </a:ext>
                        </a:extLst>
                      </p:cNvPr>
                      <p:cNvPicPr>
                        <a:picLocks noChangeAspect="1" noChangeArrowheads="1"/>
                      </p:cNvPicPr>
                      <p:nvPr/>
                    </p:nvPicPr>
                    <p:blipFill>
                      <a:blip r:embed="rId4"/>
                      <a:srcRect/>
                      <a:stretch>
                        <a:fillRect/>
                      </a:stretch>
                    </p:blipFill>
                    <p:spPr bwMode="auto">
                      <a:xfrm>
                        <a:off x="2231136" y="2261286"/>
                        <a:ext cx="7729728" cy="3374339"/>
                      </a:xfrm>
                      <a:prstGeom prst="rect">
                        <a:avLst/>
                      </a:prstGeom>
                      <a:noFill/>
                      <a:ln w="9525">
                        <a:solidFill>
                          <a:schemeClr val="bg2"/>
                        </a:solidFill>
                        <a:miter lim="800000"/>
                        <a:headEnd/>
                        <a:tailEnd/>
                      </a:ln>
                      <a:effectLst/>
                    </p:spPr>
                  </p:pic>
                </p:oleObj>
              </mc:Fallback>
            </mc:AlternateContent>
          </a:graphicData>
        </a:graphic>
      </p:graphicFrame>
    </p:spTree>
    <p:extLst>
      <p:ext uri="{BB962C8B-B14F-4D97-AF65-F5344CB8AC3E}">
        <p14:creationId xmlns:p14="http://schemas.microsoft.com/office/powerpoint/2010/main" val="38917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07BB2F-9BF1-6B42-8500-DA7FCDB7666B}"/>
              </a:ext>
            </a:extLst>
          </p:cNvPr>
          <p:cNvSpPr>
            <a:spLocks noGrp="1" noChangeArrowheads="1"/>
          </p:cNvSpPr>
          <p:nvPr>
            <p:ph type="sldNum" sz="quarter" idx="11"/>
          </p:nvPr>
        </p:nvSpPr>
        <p:spPr>
          <a:ln/>
        </p:spPr>
        <p:txBody>
          <a:bodyPr/>
          <a:lstStyle/>
          <a:p>
            <a:r>
              <a:rPr lang="en-US" altLang="en-US"/>
              <a:t> | </a:t>
            </a:r>
            <a:fld id="{6B4D9663-9809-7047-87B0-0F3BBF8381D7}" type="slidenum">
              <a:rPr lang="en-US" altLang="en-US"/>
              <a:pPr/>
              <a:t>15</a:t>
            </a:fld>
            <a:endParaRPr lang="en-US" altLang="en-US"/>
          </a:p>
        </p:txBody>
      </p:sp>
      <p:sp>
        <p:nvSpPr>
          <p:cNvPr id="155650" name="Rectangle 2">
            <a:extLst>
              <a:ext uri="{FF2B5EF4-FFF2-40B4-BE49-F238E27FC236}">
                <a16:creationId xmlns:a16="http://schemas.microsoft.com/office/drawing/2014/main" id="{7AFD2BE4-472D-5B4E-B587-86633B9C6590}"/>
              </a:ext>
            </a:extLst>
          </p:cNvPr>
          <p:cNvSpPr>
            <a:spLocks noGrp="1" noChangeArrowheads="1"/>
          </p:cNvSpPr>
          <p:nvPr>
            <p:ph type="title"/>
          </p:nvPr>
        </p:nvSpPr>
        <p:spPr>
          <a:xfrm>
            <a:off x="2279651" y="1052514"/>
            <a:ext cx="7934325" cy="657225"/>
          </a:xfrm>
        </p:spPr>
        <p:txBody>
          <a:bodyPr>
            <a:noAutofit/>
          </a:bodyPr>
          <a:lstStyle/>
          <a:p>
            <a:pPr algn="ctr"/>
            <a:r>
              <a:rPr lang="en-GB" altLang="en-US" sz="2000" b="1" dirty="0"/>
              <a:t>Sometimes a clause or a phrase can be replaced by a pronoun.</a:t>
            </a:r>
            <a:endParaRPr lang="en-US" altLang="en-US" sz="2000" b="1" dirty="0"/>
          </a:p>
        </p:txBody>
      </p:sp>
      <p:graphicFrame>
        <p:nvGraphicFramePr>
          <p:cNvPr id="155673" name="Group 25">
            <a:extLst>
              <a:ext uri="{FF2B5EF4-FFF2-40B4-BE49-F238E27FC236}">
                <a16:creationId xmlns:a16="http://schemas.microsoft.com/office/drawing/2014/main" id="{BB4A282D-64F0-6944-ABDF-0E1BB5A7045E}"/>
              </a:ext>
            </a:extLst>
          </p:cNvPr>
          <p:cNvGraphicFramePr>
            <a:graphicFrameLocks noGrp="1"/>
          </p:cNvGraphicFramePr>
          <p:nvPr>
            <p:ph idx="1"/>
            <p:extLst>
              <p:ext uri="{D42A27DB-BD31-4B8C-83A1-F6EECF244321}">
                <p14:modId xmlns:p14="http://schemas.microsoft.com/office/powerpoint/2010/main" val="2688733755"/>
              </p:ext>
            </p:extLst>
          </p:nvPr>
        </p:nvGraphicFramePr>
        <p:xfrm>
          <a:off x="1359243" y="2205038"/>
          <a:ext cx="9675341" cy="3394710"/>
        </p:xfrm>
        <a:graphic>
          <a:graphicData uri="http://schemas.openxmlformats.org/drawingml/2006/table">
            <a:tbl>
              <a:tblPr/>
              <a:tblGrid>
                <a:gridCol w="4837671">
                  <a:extLst>
                    <a:ext uri="{9D8B030D-6E8A-4147-A177-3AD203B41FA5}">
                      <a16:colId xmlns:a16="http://schemas.microsoft.com/office/drawing/2014/main" val="2865288670"/>
                    </a:ext>
                  </a:extLst>
                </a:gridCol>
                <a:gridCol w="4837670">
                  <a:extLst>
                    <a:ext uri="{9D8B030D-6E8A-4147-A177-3AD203B41FA5}">
                      <a16:colId xmlns:a16="http://schemas.microsoft.com/office/drawing/2014/main" val="3941342887"/>
                    </a:ext>
                  </a:extLst>
                </a:gridCol>
              </a:tblGrid>
              <a:tr h="971550">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1"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Subject-verb, Phrase:</a:t>
                      </a:r>
                      <a:r>
                        <a:rPr kumimoji="0" lang="en-US"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1"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Subject-verb, Phrase:</a:t>
                      </a:r>
                      <a:r>
                        <a:rPr kumimoji="0" lang="en-US"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8037072"/>
                  </a:ext>
                </a:extLst>
              </a:tr>
              <a:tr h="973138">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0" i="0" u="none" strike="noStrike" cap="none" normalizeH="0" baseline="0" dirty="0">
                          <a:ln>
                            <a:noFill/>
                          </a:ln>
                          <a:solidFill>
                            <a:schemeClr val="tx1"/>
                          </a:solidFill>
                          <a:effectLst/>
                          <a:latin typeface="Georgia" panose="02040502050405020303" pitchFamily="18" charset="0"/>
                          <a:ea typeface="ＭＳ Ｐゴシック" panose="020B0600070205080204" pitchFamily="34" charset="-128"/>
                        </a:rPr>
                        <a:t>The term community networking was coined in the 1980s. Since then, the term has been defined in many different ways.</a:t>
                      </a:r>
                      <a:r>
                        <a:rPr kumimoji="0" lang="en-US" altLang="en-US" sz="2100" b="0" i="0" u="none" strike="noStrike" cap="none" normalizeH="0" baseline="0" dirty="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The term community networking, which was coined in the 1980s, has been defined in many different ways.</a:t>
                      </a:r>
                      <a:r>
                        <a:rPr kumimoji="0" lang="en-US"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5261599"/>
                  </a:ext>
                </a:extLst>
              </a:tr>
              <a:tr h="971550">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Although social networking is possible in person, this process usually takes place online.</a:t>
                      </a:r>
                      <a:r>
                        <a:rPr kumimoji="0" lang="en-US" altLang="en-US" sz="2100" b="0" i="0" u="none" strike="noStrike" cap="none" normalizeH="0" baseline="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1pPr>
                      <a:lvl2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2pPr>
                      <a:lvl3pPr eaLnBrk="0" hangingPunct="0">
                        <a:spcBef>
                          <a:spcPct val="20000"/>
                        </a:spcBef>
                        <a:defRPr sz="2100">
                          <a:solidFill>
                            <a:schemeClr val="tx1"/>
                          </a:solidFill>
                          <a:latin typeface="Georgia" panose="02040502050405020303" pitchFamily="18" charset="0"/>
                          <a:ea typeface="ＭＳ Ｐゴシック" panose="020B0600070205080204" pitchFamily="34" charset="-128"/>
                        </a:defRPr>
                      </a:lvl3pPr>
                      <a:lvl4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4pPr>
                      <a:lvl5pPr eaLnBrk="0" hangingPunct="0">
                        <a:spcBef>
                          <a:spcPct val="20000"/>
                        </a:spcBef>
                        <a:buFont typeface="Times" pitchFamily="2" charset="0"/>
                        <a:defRPr sz="2100">
                          <a:solidFill>
                            <a:schemeClr val="tx1"/>
                          </a:solidFill>
                          <a:latin typeface="Georgia" panose="02040502050405020303" pitchFamily="18" charset="0"/>
                          <a:ea typeface="ＭＳ Ｐゴシック" panose="020B0600070205080204" pitchFamily="34" charset="-128"/>
                        </a:defRPr>
                      </a:lvl5pPr>
                      <a:lvl6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6pPr>
                      <a:lvl7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7pPr>
                      <a:lvl8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8pPr>
                      <a:lvl9pPr eaLnBrk="0" fontAlgn="base" hangingPunct="0">
                        <a:spcBef>
                          <a:spcPct val="20000"/>
                        </a:spcBef>
                        <a:spcAft>
                          <a:spcPct val="0"/>
                        </a:spcAft>
                        <a:buFont typeface="Times" pitchFamily="2" charset="0"/>
                        <a:defRPr sz="2100">
                          <a:solidFill>
                            <a:schemeClr val="tx1"/>
                          </a:solidFill>
                          <a:latin typeface="Georgia" panose="02040502050405020303"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2100" b="0" i="0" u="none" strike="noStrike" cap="none" normalizeH="0" baseline="0" dirty="0">
                          <a:ln>
                            <a:noFill/>
                          </a:ln>
                          <a:solidFill>
                            <a:schemeClr val="tx1"/>
                          </a:solidFill>
                          <a:effectLst/>
                          <a:latin typeface="Georgia" panose="02040502050405020303" pitchFamily="18" charset="0"/>
                          <a:ea typeface="ＭＳ Ｐゴシック" panose="020B0600070205080204" pitchFamily="34" charset="-128"/>
                        </a:rPr>
                        <a:t>Although social networking is possible in person, it usually takes place online.</a:t>
                      </a:r>
                      <a:r>
                        <a:rPr kumimoji="0" lang="en-US" altLang="en-US" sz="2100" b="0" i="0" u="none" strike="noStrike" cap="none" normalizeH="0" baseline="0" dirty="0">
                          <a:ln>
                            <a:noFill/>
                          </a:ln>
                          <a:solidFill>
                            <a:schemeClr val="tx1"/>
                          </a:solidFill>
                          <a:effectLst/>
                          <a:latin typeface="Georgia" panose="02040502050405020303" pitchFamily="18" charset="0"/>
                          <a:ea typeface="ＭＳ Ｐゴシック" panose="020B0600070205080204"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241228"/>
                  </a:ext>
                </a:extLst>
              </a:tr>
            </a:tbl>
          </a:graphicData>
        </a:graphic>
      </p:graphicFrame>
    </p:spTree>
    <p:extLst>
      <p:ext uri="{BB962C8B-B14F-4D97-AF65-F5344CB8AC3E}">
        <p14:creationId xmlns:p14="http://schemas.microsoft.com/office/powerpoint/2010/main" val="184658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Activity 3</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297460"/>
            <a:ext cx="10234996" cy="4442568"/>
          </a:xfrm>
          <a:solidFill>
            <a:schemeClr val="tx1"/>
          </a:solidFill>
        </p:spPr>
        <p:txBody>
          <a:bodyPr/>
          <a:lstStyle/>
          <a:p>
            <a:endParaRPr lang="en-US" dirty="0"/>
          </a:p>
          <a:p>
            <a:pPr marL="0" indent="0" algn="ctr">
              <a:buNone/>
            </a:pPr>
            <a:r>
              <a:rPr lang="en-US" sz="3200" b="1" dirty="0">
                <a:solidFill>
                  <a:schemeClr val="bg1"/>
                </a:solidFill>
                <a:latin typeface="Chalkduster" panose="03050602040202020205" pitchFamily="66" charset="77"/>
              </a:rPr>
              <a:t>The Minister’s Speech Feedback</a:t>
            </a:r>
          </a:p>
          <a:p>
            <a:pPr marL="0" indent="0" algn="ctr">
              <a:buNone/>
            </a:pPr>
            <a:endParaRPr lang="en-US" sz="2400" b="1" dirty="0">
              <a:solidFill>
                <a:schemeClr val="bg1"/>
              </a:solidFill>
              <a:latin typeface="Chalkduster" panose="03050602040202020205" pitchFamily="66" charset="77"/>
            </a:endParaRPr>
          </a:p>
          <a:p>
            <a:pPr marL="457200" indent="-457200">
              <a:lnSpc>
                <a:spcPct val="150000"/>
              </a:lnSpc>
              <a:buFont typeface="+mj-lt"/>
              <a:buAutoNum type="arabicPeriod"/>
            </a:pPr>
            <a:r>
              <a:rPr lang="en-US" sz="2400" b="1" dirty="0">
                <a:solidFill>
                  <a:schemeClr val="bg1"/>
                </a:solidFill>
                <a:latin typeface="Chalkduster" panose="03050602040202020205" pitchFamily="66" charset="77"/>
              </a:rPr>
              <a:t>Look at your article. Make any changes (accuracy, sentences, range) you think are necessary</a:t>
            </a:r>
          </a:p>
          <a:p>
            <a:pPr marL="457200" indent="-457200">
              <a:lnSpc>
                <a:spcPct val="150000"/>
              </a:lnSpc>
              <a:buFont typeface="+mj-lt"/>
              <a:buAutoNum type="arabicPeriod"/>
            </a:pPr>
            <a:r>
              <a:rPr lang="en-US" sz="2400" b="1" dirty="0">
                <a:solidFill>
                  <a:schemeClr val="bg1"/>
                </a:solidFill>
                <a:latin typeface="Chalkduster" panose="03050602040202020205" pitchFamily="66" charset="77"/>
              </a:rPr>
              <a:t>Peer review</a:t>
            </a:r>
          </a:p>
          <a:p>
            <a:pPr marL="457200" indent="-457200">
              <a:lnSpc>
                <a:spcPct val="150000"/>
              </a:lnSpc>
              <a:buFont typeface="+mj-lt"/>
              <a:buAutoNum type="arabicPeriod"/>
            </a:pPr>
            <a:r>
              <a:rPr lang="en-US" sz="2400" b="1" dirty="0">
                <a:solidFill>
                  <a:schemeClr val="bg1"/>
                </a:solidFill>
                <a:latin typeface="Chalkduster" panose="03050602040202020205" pitchFamily="66" charset="77"/>
              </a:rPr>
              <a:t>Feedback</a:t>
            </a:r>
          </a:p>
          <a:p>
            <a:endParaRPr lang="en-US" sz="2400" b="1" dirty="0">
              <a:solidFill>
                <a:schemeClr val="bg1"/>
              </a:solidFill>
              <a:latin typeface="Chalkduster" panose="03050602040202020205" pitchFamily="66" charset="77"/>
            </a:endParaRP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16</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63037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Activity 6</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a:solidFill>
            <a:schemeClr val="tx1"/>
          </a:solidFill>
        </p:spPr>
        <p:txBody>
          <a:bodyPr/>
          <a:lstStyle/>
          <a:p>
            <a:endParaRPr lang="en-US" dirty="0"/>
          </a:p>
          <a:p>
            <a:endParaRPr lang="en-US" dirty="0"/>
          </a:p>
          <a:p>
            <a:pPr marL="0" indent="0" algn="ctr">
              <a:buNone/>
            </a:pPr>
            <a:r>
              <a:rPr lang="en-US" sz="6000" b="1" dirty="0">
                <a:solidFill>
                  <a:schemeClr val="bg1"/>
                </a:solidFill>
                <a:latin typeface="Chalkduster" panose="03050602040202020205" pitchFamily="66" charset="77"/>
              </a:rPr>
              <a:t> Your sentences: revisited!!</a:t>
            </a: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17</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239954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lstStyle/>
          <a:p>
            <a:r>
              <a:rPr lang="en-US" b="1" dirty="0"/>
              <a:t>Some useful resources</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p:spPr>
        <p:txBody>
          <a:bodyPr>
            <a:normAutofit fontScale="92500" lnSpcReduction="10000"/>
          </a:bodyPr>
          <a:lstStyle/>
          <a:p>
            <a:pPr lvl="0">
              <a:lnSpc>
                <a:spcPct val="150000"/>
              </a:lnSpc>
              <a:spcBef>
                <a:spcPts val="0"/>
              </a:spcBef>
              <a:buNone/>
            </a:pPr>
            <a:r>
              <a:rPr lang="nl" sz="2400" b="1" dirty="0"/>
              <a:t>Academic Word List  (AWL)</a:t>
            </a:r>
          </a:p>
          <a:p>
            <a:pPr marL="0" lvl="0" indent="0">
              <a:lnSpc>
                <a:spcPct val="150000"/>
              </a:lnSpc>
              <a:spcBef>
                <a:spcPts val="0"/>
              </a:spcBef>
              <a:buNone/>
            </a:pPr>
            <a:r>
              <a:rPr lang="nl" sz="2400" u="sng" dirty="0">
                <a:solidFill>
                  <a:schemeClr val="hlink"/>
                </a:solidFill>
                <a:hlinkClick r:id="rId2"/>
              </a:rPr>
              <a:t>http://www.victoria.ac.nz/lals/resources/academicwordlist/</a:t>
            </a:r>
            <a:r>
              <a:rPr lang="nl" sz="2400" dirty="0"/>
              <a:t> </a:t>
            </a:r>
          </a:p>
          <a:p>
            <a:pPr marL="0" lvl="0" indent="0">
              <a:lnSpc>
                <a:spcPct val="150000"/>
              </a:lnSpc>
              <a:spcBef>
                <a:spcPts val="0"/>
              </a:spcBef>
              <a:buNone/>
            </a:pPr>
            <a:r>
              <a:rPr lang="nl" sz="2400" b="1" dirty="0"/>
              <a:t>Academic Phrasebank</a:t>
            </a:r>
          </a:p>
          <a:p>
            <a:pPr marL="0" lvl="0" indent="0">
              <a:lnSpc>
                <a:spcPct val="150000"/>
              </a:lnSpc>
              <a:spcBef>
                <a:spcPts val="0"/>
              </a:spcBef>
              <a:buNone/>
            </a:pPr>
            <a:r>
              <a:rPr lang="nl" sz="2400" u="sng" dirty="0">
                <a:solidFill>
                  <a:schemeClr val="hlink"/>
                </a:solidFill>
                <a:hlinkClick r:id="rId3"/>
              </a:rPr>
              <a:t>http://www.phrasebank.manchester.ac.uk/</a:t>
            </a:r>
            <a:r>
              <a:rPr lang="nl" sz="2400" dirty="0"/>
              <a:t> </a:t>
            </a:r>
          </a:p>
          <a:p>
            <a:pPr marL="0" lvl="0" indent="0">
              <a:lnSpc>
                <a:spcPct val="150000"/>
              </a:lnSpc>
              <a:spcBef>
                <a:spcPts val="0"/>
              </a:spcBef>
              <a:buNone/>
            </a:pPr>
            <a:r>
              <a:rPr lang="nl" sz="2400" b="1" dirty="0"/>
              <a:t>Purdue Online Writing Lab</a:t>
            </a:r>
          </a:p>
          <a:p>
            <a:pPr marL="0" lvl="0" indent="0">
              <a:lnSpc>
                <a:spcPct val="150000"/>
              </a:lnSpc>
              <a:spcBef>
                <a:spcPts val="0"/>
              </a:spcBef>
              <a:buNone/>
            </a:pPr>
            <a:r>
              <a:rPr lang="nl" sz="2400" u="sng" dirty="0">
                <a:solidFill>
                  <a:schemeClr val="hlink"/>
                </a:solidFill>
                <a:hlinkClick r:id="rId4"/>
              </a:rPr>
              <a:t>https://owl.english.purdue.edu/owl/</a:t>
            </a:r>
            <a:endParaRPr lang="nl" sz="2400" u="sng" dirty="0">
              <a:solidFill>
                <a:schemeClr val="hlink"/>
              </a:solidFill>
            </a:endParaRPr>
          </a:p>
          <a:p>
            <a:pPr marL="0" lvl="0" indent="0">
              <a:spcBef>
                <a:spcPts val="0"/>
              </a:spcBef>
              <a:buNone/>
            </a:pPr>
            <a:endParaRPr lang="nl" u="sng" dirty="0">
              <a:solidFill>
                <a:schemeClr val="hlink"/>
              </a:solidFill>
            </a:endParaRPr>
          </a:p>
          <a:p>
            <a:pPr marL="0" lvl="0" indent="0">
              <a:spcBef>
                <a:spcPts val="0"/>
              </a:spcBef>
              <a:buNone/>
            </a:pPr>
            <a:endParaRPr lang="nl" u="sng" dirty="0">
              <a:solidFill>
                <a:schemeClr val="hlink"/>
              </a:solidFill>
            </a:endParaRPr>
          </a:p>
          <a:p>
            <a:pPr marL="0" lvl="0" indent="0">
              <a:spcBef>
                <a:spcPts val="0"/>
              </a:spcBef>
              <a:buNone/>
            </a:pPr>
            <a:r>
              <a:rPr lang="en-US" sz="4400" b="1" dirty="0">
                <a:solidFill>
                  <a:schemeClr val="tx1"/>
                </a:solidFill>
                <a:latin typeface="Monotype Corsiva" panose="03010101010201010101" pitchFamily="66" charset="0"/>
              </a:rPr>
              <a:t>Transition words and phrases</a:t>
            </a:r>
            <a:endParaRPr lang="nl" sz="4400" b="1" dirty="0">
              <a:solidFill>
                <a:schemeClr val="tx1"/>
              </a:solidFill>
              <a:latin typeface="Monotype Corsiva" panose="03010101010201010101" pitchFamily="66" charset="0"/>
            </a:endParaRP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18</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112322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rmAutofit fontScale="90000"/>
          </a:bodyPr>
          <a:lstStyle/>
          <a:p>
            <a:r>
              <a:rPr lang="en-US" b="1" dirty="0"/>
              <a:t>What is Academic writing in English (2)</a:t>
            </a:r>
            <a:endParaRPr lang="en-US" dirty="0"/>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309816"/>
            <a:ext cx="10234996" cy="4727769"/>
          </a:xfrm>
        </p:spPr>
        <p:txBody>
          <a:bodyPr>
            <a:normAutofit fontScale="70000" lnSpcReduction="20000"/>
          </a:bodyPr>
          <a:lstStyle/>
          <a:p>
            <a:pPr lvl="0">
              <a:spcBef>
                <a:spcPts val="0"/>
              </a:spcBef>
              <a:buNone/>
            </a:pPr>
            <a:r>
              <a:rPr lang="nl" sz="2900" b="1" dirty="0"/>
              <a:t>Principle aspects of English language use</a:t>
            </a:r>
          </a:p>
          <a:p>
            <a:pPr marL="279400" lvl="0" indent="0">
              <a:spcBef>
                <a:spcPts val="0"/>
              </a:spcBef>
              <a:spcAft>
                <a:spcPts val="1500"/>
              </a:spcAft>
              <a:buClr>
                <a:srgbClr val="000000"/>
              </a:buClr>
              <a:buSzPct val="100000"/>
              <a:buNone/>
            </a:pPr>
            <a:endParaRPr lang="nl" dirty="0">
              <a:solidFill>
                <a:srgbClr val="000000"/>
              </a:solidFill>
              <a:highlight>
                <a:srgbClr val="FFFFFF"/>
              </a:highlight>
              <a:latin typeface="Calibri"/>
              <a:ea typeface="Calibri"/>
              <a:cs typeface="Calibri"/>
              <a:sym typeface="Calibri"/>
            </a:endParaRP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formal language</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a wide and appropriate academic vocabulary</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correctly structured text (sentence &amp; paragraph level)</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use of correct punctuation</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avoidance of wordiness (circulocution / clarity)</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correct grammar forms</a:t>
            </a:r>
          </a:p>
          <a:p>
            <a:pPr marL="596900" lvl="0" indent="-317500">
              <a:spcBef>
                <a:spcPts val="0"/>
              </a:spcBef>
              <a:spcAft>
                <a:spcPts val="1500"/>
              </a:spcAft>
              <a:buClr>
                <a:srgbClr val="000000"/>
              </a:buClr>
              <a:buSzPct val="100000"/>
              <a:buFont typeface="Calibri"/>
            </a:pPr>
            <a:r>
              <a:rPr lang="nl" sz="2900" dirty="0">
                <a:solidFill>
                  <a:srgbClr val="000000"/>
                </a:solidFill>
                <a:highlight>
                  <a:srgbClr val="FFFFFF"/>
                </a:highlight>
                <a:latin typeface="Calibri"/>
                <a:ea typeface="Calibri"/>
                <a:cs typeface="Calibri"/>
                <a:sym typeface="Calibri"/>
              </a:rPr>
              <a:t>linking ideas (coherence / topic sentences &amp; thesis statement</a:t>
            </a:r>
            <a:r>
              <a:rPr lang="nl" sz="2600" dirty="0">
                <a:solidFill>
                  <a:srgbClr val="000000"/>
                </a:solidFill>
                <a:highlight>
                  <a:srgbClr val="FFFFFF"/>
                </a:highlight>
                <a:latin typeface="Calibri"/>
                <a:ea typeface="Calibri"/>
                <a:cs typeface="Calibri"/>
                <a:sym typeface="Calibri"/>
              </a:rPr>
              <a:t>)</a:t>
            </a:r>
          </a:p>
          <a:p>
            <a:pPr lvl="0">
              <a:spcBef>
                <a:spcPts val="0"/>
              </a:spcBef>
              <a:spcAft>
                <a:spcPts val="1500"/>
              </a:spcAft>
              <a:buNone/>
            </a:pPr>
            <a:endParaRPr lang="nl" sz="3600" b="1" dirty="0">
              <a:solidFill>
                <a:srgbClr val="000000"/>
              </a:solidFill>
              <a:highlight>
                <a:srgbClr val="FFFFFF"/>
              </a:highlight>
              <a:latin typeface="Calibri"/>
              <a:ea typeface="Calibri"/>
              <a:cs typeface="Calibri"/>
              <a:sym typeface="Calibri"/>
            </a:endParaRPr>
          </a:p>
          <a:p>
            <a:pPr lvl="0">
              <a:spcBef>
                <a:spcPts val="0"/>
              </a:spcBef>
              <a:spcAft>
                <a:spcPts val="1500"/>
              </a:spcAft>
              <a:buNone/>
            </a:pPr>
            <a:r>
              <a:rPr lang="nl" sz="3600" b="1" dirty="0">
                <a:solidFill>
                  <a:srgbClr val="000000"/>
                </a:solidFill>
                <a:highlight>
                  <a:srgbClr val="FFFFFF"/>
                </a:highlight>
                <a:latin typeface="Calibri"/>
                <a:ea typeface="Calibri"/>
                <a:cs typeface="Calibri"/>
                <a:sym typeface="Calibri"/>
              </a:rPr>
              <a:t>Our focus in these workshops is the use of  appropriate vocabulary (range)</a:t>
            </a:r>
          </a:p>
          <a:p>
            <a:endParaRPr lang="en-US" dirty="0"/>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19</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36906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Preliminary Activity</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a:solidFill>
            <a:schemeClr val="tx1"/>
          </a:solidFill>
        </p:spPr>
        <p:txBody>
          <a:bodyPr/>
          <a:lstStyle/>
          <a:p>
            <a:endParaRPr lang="en-US" dirty="0"/>
          </a:p>
          <a:p>
            <a:endParaRPr lang="en-US" dirty="0"/>
          </a:p>
          <a:p>
            <a:pPr marL="0" indent="0" algn="ctr">
              <a:buNone/>
            </a:pPr>
            <a:r>
              <a:rPr lang="en-US" sz="6000" b="1" dirty="0">
                <a:solidFill>
                  <a:schemeClr val="bg1"/>
                </a:solidFill>
                <a:latin typeface="Chalkduster" panose="03050602040202020205" pitchFamily="66" charset="77"/>
              </a:rPr>
              <a:t> Please write down 3 sentences about yourself!</a:t>
            </a: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2</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124126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rmAutofit/>
          </a:bodyPr>
          <a:lstStyle/>
          <a:p>
            <a:r>
              <a:rPr lang="en-US" sz="2400" b="1" dirty="0"/>
              <a:t>Formal Speaking v Formal Writing</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p:spPr>
        <p:txBody>
          <a:bodyPr/>
          <a:lstStyle/>
          <a:p>
            <a:pPr lvl="0">
              <a:spcBef>
                <a:spcPts val="0"/>
              </a:spcBef>
              <a:buNone/>
            </a:pPr>
            <a:r>
              <a:rPr lang="nl" b="1" dirty="0">
                <a:solidFill>
                  <a:srgbClr val="000000"/>
                </a:solidFill>
                <a:latin typeface="Arial"/>
                <a:ea typeface="Arial"/>
                <a:cs typeface="Arial"/>
                <a:sym typeface="Arial"/>
              </a:rPr>
              <a:t>Spoken text</a:t>
            </a:r>
          </a:p>
          <a:p>
            <a:pPr lvl="0">
              <a:spcBef>
                <a:spcPts val="0"/>
              </a:spcBef>
              <a:buNone/>
            </a:pPr>
            <a:r>
              <a:rPr lang="nl" sz="1600" i="1" dirty="0">
                <a:solidFill>
                  <a:srgbClr val="000000"/>
                </a:solidFill>
                <a:latin typeface="Arial"/>
                <a:ea typeface="Arial"/>
                <a:cs typeface="Arial"/>
                <a:sym typeface="Arial"/>
              </a:rPr>
              <a:t>    N</a:t>
            </a:r>
            <a:r>
              <a:rPr lang="nl" i="1" dirty="0">
                <a:solidFill>
                  <a:srgbClr val="000000"/>
                </a:solidFill>
                <a:latin typeface="Arial"/>
                <a:ea typeface="Arial"/>
                <a:cs typeface="Arial"/>
                <a:sym typeface="Arial"/>
              </a:rPr>
              <a:t>owadays companies are finding that they have to change the way they do things and they’re finding that human resources planning is really helpful when they have to do this. One reason why it’s helpful is because it can help the companies work out what the issues are and then, when you’ve done that, it can help you make up your mind what you’re going to do about it. Basically, human resource planning is what you do when you’re going through ….</a:t>
            </a:r>
          </a:p>
          <a:p>
            <a:pPr lvl="0">
              <a:spcBef>
                <a:spcPts val="0"/>
              </a:spcBef>
              <a:buNone/>
            </a:pPr>
            <a:endParaRPr lang="nl" i="1" dirty="0">
              <a:solidFill>
                <a:srgbClr val="000000"/>
              </a:solidFill>
              <a:latin typeface="Arial"/>
              <a:ea typeface="Arial"/>
              <a:cs typeface="Arial"/>
              <a:sym typeface="Arial"/>
            </a:endParaRPr>
          </a:p>
          <a:p>
            <a:pPr lvl="0">
              <a:spcBef>
                <a:spcPts val="0"/>
              </a:spcBef>
              <a:buNone/>
            </a:pPr>
            <a:endParaRPr lang="nl" i="1" dirty="0">
              <a:solidFill>
                <a:srgbClr val="000000"/>
              </a:solidFill>
              <a:latin typeface="Arial"/>
              <a:ea typeface="Arial"/>
              <a:cs typeface="Arial"/>
              <a:sym typeface="Arial"/>
            </a:endParaRPr>
          </a:p>
          <a:p>
            <a:pPr lvl="0">
              <a:spcBef>
                <a:spcPts val="0"/>
              </a:spcBef>
              <a:buNone/>
            </a:pPr>
            <a:r>
              <a:rPr lang="nl" b="1" dirty="0">
                <a:solidFill>
                  <a:srgbClr val="000000"/>
                </a:solidFill>
                <a:latin typeface="Arial"/>
                <a:ea typeface="Arial"/>
                <a:cs typeface="Arial"/>
                <a:sym typeface="Arial"/>
              </a:rPr>
              <a:t>Written text</a:t>
            </a:r>
          </a:p>
          <a:p>
            <a:pPr lvl="0">
              <a:spcBef>
                <a:spcPts val="0"/>
              </a:spcBef>
              <a:buNone/>
            </a:pPr>
            <a:r>
              <a:rPr lang="nl" i="1" dirty="0">
                <a:solidFill>
                  <a:srgbClr val="000000"/>
                </a:solidFill>
                <a:latin typeface="Arial"/>
                <a:ea typeface="Arial"/>
                <a:cs typeface="Arial"/>
                <a:sym typeface="Arial"/>
              </a:rPr>
              <a:t>   As companies experience the need for change, they often apply human resource planning to define the relevant issues and develop responses to them. Broadly defined, human resource planning is the process of analysing an organisation’s human resources needs under changing conditions and developing the activities necessary to satisfy those needs.</a:t>
            </a:r>
          </a:p>
          <a:p>
            <a:endParaRPr lang="en-US" dirty="0"/>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20</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420825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494269"/>
          </a:xfrm>
        </p:spPr>
        <p:txBody>
          <a:bodyPr>
            <a:normAutofit fontScale="90000"/>
          </a:bodyPr>
          <a:lstStyle/>
          <a:p>
            <a:r>
              <a:rPr lang="en-US" b="1" dirty="0"/>
              <a:t>Accuracy or Communication</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999984"/>
            <a:ext cx="10234996" cy="5037602"/>
          </a:xfrm>
        </p:spPr>
        <p:txBody>
          <a:bodyPr>
            <a:noAutofit/>
          </a:bodyPr>
          <a:lstStyle/>
          <a:p>
            <a:pPr marL="457200" lvl="0" indent="-419100">
              <a:lnSpc>
                <a:spcPct val="200000"/>
              </a:lnSpc>
              <a:spcBef>
                <a:spcPts val="0"/>
              </a:spcBef>
              <a:buClr>
                <a:srgbClr val="0000FF"/>
              </a:buClr>
              <a:buSzPct val="100000"/>
            </a:pPr>
            <a:r>
              <a:rPr lang="nl" sz="2000" b="1" dirty="0">
                <a:solidFill>
                  <a:srgbClr val="0000FF"/>
                </a:solidFill>
              </a:rPr>
              <a:t>Both!</a:t>
            </a:r>
            <a:endParaRPr lang="nl" sz="2000" b="1" dirty="0">
              <a:solidFill>
                <a:srgbClr val="980000"/>
              </a:solidFill>
            </a:endParaRPr>
          </a:p>
          <a:p>
            <a:pPr marL="457200" lvl="0">
              <a:lnSpc>
                <a:spcPct val="200000"/>
              </a:lnSpc>
              <a:spcBef>
                <a:spcPts val="0"/>
              </a:spcBef>
            </a:pPr>
            <a:r>
              <a:rPr lang="nl" sz="2000" dirty="0"/>
              <a:t>Who is the audience?</a:t>
            </a:r>
          </a:p>
          <a:p>
            <a:pPr marL="914400" lvl="1">
              <a:lnSpc>
                <a:spcPct val="150000"/>
              </a:lnSpc>
              <a:spcBef>
                <a:spcPts val="0"/>
              </a:spcBef>
            </a:pPr>
            <a:r>
              <a:rPr lang="nl" sz="2000" dirty="0"/>
              <a:t>Professor</a:t>
            </a:r>
          </a:p>
          <a:p>
            <a:pPr marL="914400" lvl="1">
              <a:lnSpc>
                <a:spcPct val="150000"/>
              </a:lnSpc>
              <a:spcBef>
                <a:spcPts val="0"/>
              </a:spcBef>
            </a:pPr>
            <a:r>
              <a:rPr lang="nl" sz="2000" dirty="0"/>
              <a:t>Seminar group</a:t>
            </a:r>
          </a:p>
          <a:p>
            <a:pPr marL="914400" lvl="1">
              <a:lnSpc>
                <a:spcPct val="150000"/>
              </a:lnSpc>
              <a:spcBef>
                <a:spcPts val="0"/>
              </a:spcBef>
            </a:pPr>
            <a:r>
              <a:rPr lang="nl" sz="2000" dirty="0"/>
              <a:t>Journal readers</a:t>
            </a:r>
          </a:p>
          <a:p>
            <a:pPr marL="914400" lvl="1">
              <a:lnSpc>
                <a:spcPct val="150000"/>
              </a:lnSpc>
              <a:spcBef>
                <a:spcPts val="0"/>
              </a:spcBef>
            </a:pPr>
            <a:r>
              <a:rPr lang="en-US" sz="2000" dirty="0"/>
              <a:t>F</a:t>
            </a:r>
            <a:r>
              <a:rPr lang="nl" sz="2000" dirty="0"/>
              <a:t>amily and friends</a:t>
            </a:r>
          </a:p>
          <a:p>
            <a:pPr marL="914400" lvl="1">
              <a:lnSpc>
                <a:spcPct val="150000"/>
              </a:lnSpc>
              <a:spcBef>
                <a:spcPts val="0"/>
              </a:spcBef>
            </a:pPr>
            <a:r>
              <a:rPr lang="nl" sz="2000" dirty="0"/>
              <a:t>Wider public</a:t>
            </a:r>
          </a:p>
          <a:p>
            <a:pPr marL="457200" lvl="0">
              <a:lnSpc>
                <a:spcPct val="200000"/>
              </a:lnSpc>
              <a:spcBef>
                <a:spcPts val="0"/>
              </a:spcBef>
            </a:pPr>
            <a:r>
              <a:rPr lang="nl" sz="2000" b="1" dirty="0"/>
              <a:t>Don’t underestimate punctuation and grammar to enhance meaning.</a:t>
            </a:r>
          </a:p>
          <a:p>
            <a:pPr lvl="0" algn="ctr">
              <a:lnSpc>
                <a:spcPct val="200000"/>
              </a:lnSpc>
              <a:spcBef>
                <a:spcPts val="0"/>
              </a:spcBef>
              <a:buNone/>
            </a:pPr>
            <a:r>
              <a:rPr lang="nl" sz="2000" b="1" dirty="0">
                <a:solidFill>
                  <a:srgbClr val="38761D"/>
                </a:solidFill>
              </a:rPr>
              <a:t>EATS SHOOTS AND LEAVES</a:t>
            </a:r>
            <a:endParaRPr lang="en-US" sz="2000" dirty="0"/>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21</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2490403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b="1" dirty="0"/>
              <a:t>Evaluation</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a:solidFill>
            <a:schemeClr val="accent2"/>
          </a:solidFill>
        </p:spPr>
        <p:txBody>
          <a:bodyPr/>
          <a:lstStyle/>
          <a:p>
            <a:endParaRPr lang="en-US" dirty="0"/>
          </a:p>
          <a:p>
            <a:pPr marL="0" indent="0">
              <a:buNone/>
            </a:pPr>
            <a:endParaRPr lang="en-US" dirty="0"/>
          </a:p>
          <a:p>
            <a:pPr marL="0" indent="0" algn="ctr">
              <a:buNone/>
            </a:pPr>
            <a:r>
              <a:rPr lang="en-US" sz="6000" b="1" dirty="0">
                <a:solidFill>
                  <a:schemeClr val="bg1"/>
                </a:solidFill>
              </a:rPr>
              <a:t>What can you take from these sessions?</a:t>
            </a: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22</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60099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In This workshop</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p:spPr>
        <p:txBody>
          <a:bodyPr>
            <a:normAutofit fontScale="92500" lnSpcReduction="10000"/>
          </a:bodyPr>
          <a:lstStyle/>
          <a:p>
            <a:pPr marL="457200" indent="-355600">
              <a:lnSpc>
                <a:spcPct val="150000"/>
              </a:lnSpc>
              <a:spcBef>
                <a:spcPts val="0"/>
              </a:spcBef>
              <a:buSzPct val="100000"/>
              <a:buFont typeface="Arial" panose="020B0604020202020204" pitchFamily="34" charset="0"/>
              <a:buChar char="★"/>
            </a:pPr>
            <a:r>
              <a:rPr lang="nl" sz="2800" dirty="0"/>
              <a:t>What is Academic Writing in English? </a:t>
            </a:r>
          </a:p>
          <a:p>
            <a:pPr marL="457200" indent="-355600">
              <a:lnSpc>
                <a:spcPct val="150000"/>
              </a:lnSpc>
              <a:spcBef>
                <a:spcPts val="0"/>
              </a:spcBef>
              <a:buSzPct val="100000"/>
              <a:buFont typeface="Arial" panose="020B0604020202020204" pitchFamily="34" charset="0"/>
              <a:buChar char="★"/>
            </a:pPr>
            <a:r>
              <a:rPr lang="nl" sz="2800" dirty="0"/>
              <a:t>Some useful resources</a:t>
            </a:r>
          </a:p>
          <a:p>
            <a:pPr marL="457200" lvl="0" indent="-355600">
              <a:lnSpc>
                <a:spcPct val="150000"/>
              </a:lnSpc>
              <a:spcBef>
                <a:spcPts val="0"/>
              </a:spcBef>
              <a:buSzPct val="100000"/>
              <a:buChar char="★"/>
            </a:pPr>
            <a:r>
              <a:rPr lang="nl" sz="2800" dirty="0"/>
              <a:t>Formal speaking skills v Formal writing skills</a:t>
            </a:r>
          </a:p>
          <a:p>
            <a:pPr marL="457200" lvl="0" indent="-355600">
              <a:lnSpc>
                <a:spcPct val="150000"/>
              </a:lnSpc>
              <a:spcBef>
                <a:spcPts val="0"/>
              </a:spcBef>
              <a:buSzPct val="100000"/>
              <a:buChar char="★"/>
            </a:pPr>
            <a:r>
              <a:rPr lang="nl" sz="2800" dirty="0"/>
              <a:t>Accuracy or communication?</a:t>
            </a:r>
          </a:p>
          <a:p>
            <a:pPr marL="457200" lvl="0" indent="-355600">
              <a:lnSpc>
                <a:spcPct val="150000"/>
              </a:lnSpc>
              <a:spcBef>
                <a:spcPts val="0"/>
              </a:spcBef>
              <a:buSzPct val="100000"/>
              <a:buChar char="★"/>
            </a:pPr>
            <a:r>
              <a:rPr lang="nl" sz="2800" dirty="0"/>
              <a:t>Sentence construction: a critical aspect</a:t>
            </a:r>
          </a:p>
          <a:p>
            <a:pPr marL="457200" lvl="0" indent="-355600">
              <a:lnSpc>
                <a:spcPct val="150000"/>
              </a:lnSpc>
              <a:spcBef>
                <a:spcPts val="0"/>
              </a:spcBef>
              <a:buSzPct val="100000"/>
              <a:buChar char="★"/>
            </a:pPr>
            <a:r>
              <a:rPr lang="nl" sz="2800" dirty="0"/>
              <a:t>Putting your own skills into practice</a:t>
            </a:r>
          </a:p>
          <a:p>
            <a:pPr marL="457200" lvl="0" indent="-355600">
              <a:lnSpc>
                <a:spcPct val="150000"/>
              </a:lnSpc>
              <a:spcBef>
                <a:spcPts val="0"/>
              </a:spcBef>
              <a:buSzPct val="100000"/>
              <a:buChar char="★"/>
            </a:pPr>
            <a:r>
              <a:rPr lang="nl" sz="2800" dirty="0"/>
              <a:t>Conclusions</a:t>
            </a:r>
          </a:p>
          <a:p>
            <a:endParaRPr lang="en-US" dirty="0"/>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3</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22700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2000" b="1" dirty="0"/>
              <a:t>What is Academic writing in English (1)</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p:spPr>
        <p:txBody>
          <a:bodyPr/>
          <a:lstStyle/>
          <a:p>
            <a:pPr marL="457200" lvl="0" indent="-457200">
              <a:spcBef>
                <a:spcPts val="0"/>
              </a:spcBef>
              <a:buSzPct val="100000"/>
              <a:buChar char="●"/>
            </a:pPr>
            <a:r>
              <a:rPr lang="nl" sz="3600" b="1" dirty="0"/>
              <a:t>What do you want from your students when they are writing texts in Czech?                 </a:t>
            </a:r>
            <a:r>
              <a:rPr lang="nl" sz="3600" i="1" dirty="0"/>
              <a:t>Brief discussion in pairs / 3s. </a:t>
            </a:r>
            <a:r>
              <a:rPr lang="nl" sz="3600" i="1" dirty="0">
                <a:solidFill>
                  <a:srgbClr val="00B050"/>
                </a:solidFill>
              </a:rPr>
              <a:t>Write 5 requirements</a:t>
            </a:r>
          </a:p>
          <a:p>
            <a:pPr marL="0" lvl="0" indent="0">
              <a:spcBef>
                <a:spcPts val="0"/>
              </a:spcBef>
              <a:buSzPct val="100000"/>
              <a:buNone/>
            </a:pPr>
            <a:endParaRPr lang="nl" sz="3600" i="1" dirty="0"/>
          </a:p>
          <a:p>
            <a:pPr marL="457200" lvl="0" indent="-457200">
              <a:spcBef>
                <a:spcPts val="0"/>
              </a:spcBef>
              <a:buSzPct val="100000"/>
              <a:buChar char="●"/>
            </a:pPr>
            <a:r>
              <a:rPr lang="nl" sz="4000" b="1" i="1" dirty="0"/>
              <a:t> and in English?</a:t>
            </a:r>
          </a:p>
          <a:p>
            <a:endParaRPr lang="en-US" dirty="0"/>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4</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1393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Activity 1</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a:solidFill>
            <a:schemeClr val="tx1"/>
          </a:solidFill>
        </p:spPr>
        <p:txBody>
          <a:bodyPr/>
          <a:lstStyle/>
          <a:p>
            <a:endParaRPr lang="en-US" dirty="0"/>
          </a:p>
          <a:p>
            <a:endParaRPr lang="en-US" dirty="0"/>
          </a:p>
          <a:p>
            <a:pPr marL="0" indent="0" algn="ctr">
              <a:buNone/>
            </a:pPr>
            <a:r>
              <a:rPr lang="en-US" sz="6000" b="1" dirty="0">
                <a:solidFill>
                  <a:schemeClr val="bg1"/>
                </a:solidFill>
                <a:latin typeface="Chalkduster" panose="03050602040202020205" pitchFamily="66" charset="77"/>
              </a:rPr>
              <a:t>The Minister’s </a:t>
            </a:r>
          </a:p>
          <a:p>
            <a:pPr marL="0" indent="0" algn="ctr">
              <a:buNone/>
            </a:pPr>
            <a:r>
              <a:rPr lang="en-US" sz="6000" b="1" dirty="0">
                <a:solidFill>
                  <a:schemeClr val="bg1"/>
                </a:solidFill>
                <a:latin typeface="Chalkduster" panose="03050602040202020205" pitchFamily="66" charset="77"/>
              </a:rPr>
              <a:t>Press Conference</a:t>
            </a: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5</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397225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A1F1-AD81-5144-AA45-5D6AAE55E194}"/>
              </a:ext>
            </a:extLst>
          </p:cNvPr>
          <p:cNvSpPr>
            <a:spLocks noGrp="1"/>
          </p:cNvSpPr>
          <p:nvPr>
            <p:ph type="title"/>
          </p:nvPr>
        </p:nvSpPr>
        <p:spPr>
          <a:xfrm>
            <a:off x="2231136" y="370704"/>
            <a:ext cx="7729728" cy="827902"/>
          </a:xfrm>
        </p:spPr>
        <p:txBody>
          <a:bodyPr>
            <a:noAutofit/>
          </a:bodyPr>
          <a:lstStyle/>
          <a:p>
            <a:r>
              <a:rPr lang="en-US" sz="4400" b="1" dirty="0"/>
              <a:t>Activity 2</a:t>
            </a:r>
          </a:p>
        </p:txBody>
      </p:sp>
      <p:sp>
        <p:nvSpPr>
          <p:cNvPr id="3" name="Content Placeholder 2">
            <a:extLst>
              <a:ext uri="{FF2B5EF4-FFF2-40B4-BE49-F238E27FC236}">
                <a16:creationId xmlns:a16="http://schemas.microsoft.com/office/drawing/2014/main" id="{E47DD4FC-5CA1-0240-A85A-3EF4BB8B88F3}"/>
              </a:ext>
            </a:extLst>
          </p:cNvPr>
          <p:cNvSpPr>
            <a:spLocks noGrp="1"/>
          </p:cNvSpPr>
          <p:nvPr>
            <p:ph idx="1"/>
          </p:nvPr>
        </p:nvSpPr>
        <p:spPr>
          <a:xfrm>
            <a:off x="889686" y="1631092"/>
            <a:ext cx="10234996" cy="4108935"/>
          </a:xfrm>
          <a:solidFill>
            <a:schemeClr val="tx1"/>
          </a:solidFill>
        </p:spPr>
        <p:txBody>
          <a:bodyPr/>
          <a:lstStyle/>
          <a:p>
            <a:endParaRPr lang="en-US" dirty="0"/>
          </a:p>
          <a:p>
            <a:endParaRPr lang="en-US" dirty="0"/>
          </a:p>
          <a:p>
            <a:pPr marL="0" indent="0" algn="ctr">
              <a:buNone/>
            </a:pPr>
            <a:r>
              <a:rPr lang="en-US" sz="6000" b="1" dirty="0">
                <a:solidFill>
                  <a:schemeClr val="bg1"/>
                </a:solidFill>
                <a:latin typeface="Chalkduster" panose="03050602040202020205" pitchFamily="66" charset="77"/>
              </a:rPr>
              <a:t>A time for sharing!</a:t>
            </a:r>
          </a:p>
        </p:txBody>
      </p:sp>
      <p:sp>
        <p:nvSpPr>
          <p:cNvPr id="6" name="Date Placeholder 5">
            <a:extLst>
              <a:ext uri="{FF2B5EF4-FFF2-40B4-BE49-F238E27FC236}">
                <a16:creationId xmlns:a16="http://schemas.microsoft.com/office/drawing/2014/main" id="{DAE9ED94-819B-844F-ACD1-A0FD1BEBF745}"/>
              </a:ext>
            </a:extLst>
          </p:cNvPr>
          <p:cNvSpPr>
            <a:spLocks noGrp="1"/>
          </p:cNvSpPr>
          <p:nvPr>
            <p:ph type="dt" sz="half" idx="10"/>
          </p:nvPr>
        </p:nvSpPr>
        <p:spPr/>
        <p:txBody>
          <a:bodyPr/>
          <a:lstStyle/>
          <a:p>
            <a:fld id="{D575090B-1C67-C842-8CC9-3C9F9E24C62C}" type="datetime1">
              <a:rPr lang="en-US" smtClean="0"/>
              <a:t>7/19/18</a:t>
            </a:fld>
            <a:endParaRPr lang="en-US"/>
          </a:p>
        </p:txBody>
      </p:sp>
      <p:sp>
        <p:nvSpPr>
          <p:cNvPr id="7" name="Footer Placeholder 6">
            <a:extLst>
              <a:ext uri="{FF2B5EF4-FFF2-40B4-BE49-F238E27FC236}">
                <a16:creationId xmlns:a16="http://schemas.microsoft.com/office/drawing/2014/main" id="{8E6AF69B-6B8A-A848-AE6D-743C13F14D4F}"/>
              </a:ext>
            </a:extLst>
          </p:cNvPr>
          <p:cNvSpPr>
            <a:spLocks noGrp="1"/>
          </p:cNvSpPr>
          <p:nvPr>
            <p:ph type="ftr" sz="quarter" idx="11"/>
          </p:nvPr>
        </p:nvSpPr>
        <p:spPr>
          <a:xfrm>
            <a:off x="2231136" y="6236208"/>
            <a:ext cx="7729728" cy="320040"/>
          </a:xfrm>
        </p:spPr>
        <p:txBody>
          <a:bodyPr/>
          <a:lstStyle/>
          <a:p>
            <a:pPr algn="ctr"/>
            <a:r>
              <a:rPr lang="en-US" sz="1200" b="1" dirty="0" err="1"/>
              <a:t>Grollman</a:t>
            </a:r>
            <a:r>
              <a:rPr lang="en-US" sz="1200" b="1" dirty="0"/>
              <a:t> Global English  (</a:t>
            </a:r>
            <a:r>
              <a:rPr lang="en-US" sz="1200" b="1" dirty="0" err="1"/>
              <a:t>KvK</a:t>
            </a:r>
            <a:r>
              <a:rPr lang="en-US" sz="1200" b="1" dirty="0"/>
              <a:t> 64484319)     mlgrollman59@gmail.com</a:t>
            </a:r>
          </a:p>
        </p:txBody>
      </p:sp>
      <p:sp>
        <p:nvSpPr>
          <p:cNvPr id="8" name="Slide Number Placeholder 7">
            <a:extLst>
              <a:ext uri="{FF2B5EF4-FFF2-40B4-BE49-F238E27FC236}">
                <a16:creationId xmlns:a16="http://schemas.microsoft.com/office/drawing/2014/main" id="{DC2DC41E-4AD2-F647-8455-E1AD9B066D42}"/>
              </a:ext>
            </a:extLst>
          </p:cNvPr>
          <p:cNvSpPr>
            <a:spLocks noGrp="1"/>
          </p:cNvSpPr>
          <p:nvPr>
            <p:ph type="sldNum" sz="quarter" idx="12"/>
          </p:nvPr>
        </p:nvSpPr>
        <p:spPr/>
        <p:txBody>
          <a:bodyPr/>
          <a:lstStyle/>
          <a:p>
            <a:fld id="{99B9ECB9-560D-F948-9C43-6D8E972195B3}" type="slidenum">
              <a:rPr lang="en-US" smtClean="0"/>
              <a:t>6</a:t>
            </a:fld>
            <a:endParaRPr lang="en-US"/>
          </a:p>
        </p:txBody>
      </p:sp>
      <p:sp>
        <p:nvSpPr>
          <p:cNvPr id="4" name="TextBox 3">
            <a:extLst>
              <a:ext uri="{FF2B5EF4-FFF2-40B4-BE49-F238E27FC236}">
                <a16:creationId xmlns:a16="http://schemas.microsoft.com/office/drawing/2014/main" id="{3ED4E1E0-92D4-6641-A6F1-6C8CA187AE50}"/>
              </a:ext>
            </a:extLst>
          </p:cNvPr>
          <p:cNvSpPr txBox="1"/>
          <p:nvPr/>
        </p:nvSpPr>
        <p:spPr>
          <a:xfrm>
            <a:off x="889686" y="753762"/>
            <a:ext cx="1186249" cy="246221"/>
          </a:xfrm>
          <a:prstGeom prst="rect">
            <a:avLst/>
          </a:prstGeom>
          <a:noFill/>
        </p:spPr>
        <p:txBody>
          <a:bodyPr wrap="square" rtlCol="0">
            <a:spAutoFit/>
          </a:bodyPr>
          <a:lstStyle/>
          <a:p>
            <a:pPr algn="ctr"/>
            <a:r>
              <a:rPr lang="en-US" sz="1000" dirty="0"/>
              <a:t>Writing Skills</a:t>
            </a:r>
          </a:p>
        </p:txBody>
      </p:sp>
    </p:spTree>
    <p:extLst>
      <p:ext uri="{BB962C8B-B14F-4D97-AF65-F5344CB8AC3E}">
        <p14:creationId xmlns:p14="http://schemas.microsoft.com/office/powerpoint/2010/main" val="355506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1C94-F9B8-B742-9E71-FF934B53E0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629275-BB55-5B4A-AFE6-03E74FD25842}"/>
              </a:ext>
            </a:extLst>
          </p:cNvPr>
          <p:cNvSpPr>
            <a:spLocks noGrp="1"/>
          </p:cNvSpPr>
          <p:nvPr>
            <p:ph idx="1"/>
          </p:nvPr>
        </p:nvSpPr>
        <p:spPr>
          <a:xfrm>
            <a:off x="2231136" y="815546"/>
            <a:ext cx="7729728" cy="4924481"/>
          </a:xfrm>
          <a:solidFill>
            <a:schemeClr val="accent2"/>
          </a:solidFill>
        </p:spPr>
        <p:txBody>
          <a:bodyPr/>
          <a:lstStyle/>
          <a:p>
            <a:endParaRPr lang="en-US" dirty="0"/>
          </a:p>
          <a:p>
            <a:endParaRPr lang="en-US" dirty="0"/>
          </a:p>
          <a:p>
            <a:pPr marL="0" indent="0" algn="ctr">
              <a:buNone/>
            </a:pPr>
            <a:r>
              <a:rPr lang="en-US" sz="6000" b="1" dirty="0">
                <a:solidFill>
                  <a:schemeClr val="bg1"/>
                </a:solidFill>
                <a:latin typeface="Monotype Corsiva" panose="03010101010201010101" pitchFamily="66" charset="0"/>
              </a:rPr>
              <a:t>A brief look at sentence construction</a:t>
            </a:r>
          </a:p>
        </p:txBody>
      </p:sp>
      <p:sp>
        <p:nvSpPr>
          <p:cNvPr id="4" name="Date Placeholder 3">
            <a:extLst>
              <a:ext uri="{FF2B5EF4-FFF2-40B4-BE49-F238E27FC236}">
                <a16:creationId xmlns:a16="http://schemas.microsoft.com/office/drawing/2014/main" id="{9BAE6AB3-F99C-3247-912F-F6A8A7E1CE51}"/>
              </a:ext>
            </a:extLst>
          </p:cNvPr>
          <p:cNvSpPr>
            <a:spLocks noGrp="1"/>
          </p:cNvSpPr>
          <p:nvPr>
            <p:ph type="dt" sz="half" idx="10"/>
          </p:nvPr>
        </p:nvSpPr>
        <p:spPr/>
        <p:txBody>
          <a:bodyPr/>
          <a:lstStyle/>
          <a:p>
            <a:fld id="{F6076E59-C1D6-B847-B06B-2429C656A7A9}" type="datetime1">
              <a:rPr lang="en-US" smtClean="0"/>
              <a:t>7/19/18</a:t>
            </a:fld>
            <a:endParaRPr lang="en-US"/>
          </a:p>
        </p:txBody>
      </p:sp>
      <p:sp>
        <p:nvSpPr>
          <p:cNvPr id="5" name="Footer Placeholder 4">
            <a:extLst>
              <a:ext uri="{FF2B5EF4-FFF2-40B4-BE49-F238E27FC236}">
                <a16:creationId xmlns:a16="http://schemas.microsoft.com/office/drawing/2014/main" id="{DFE90743-925A-1640-B63D-BC8900602339}"/>
              </a:ext>
            </a:extLst>
          </p:cNvPr>
          <p:cNvSpPr>
            <a:spLocks noGrp="1"/>
          </p:cNvSpPr>
          <p:nvPr>
            <p:ph type="ftr" sz="quarter" idx="11"/>
          </p:nvPr>
        </p:nvSpPr>
        <p:spPr/>
        <p:txBody>
          <a:bodyPr/>
          <a:lstStyle/>
          <a:p>
            <a:r>
              <a:rPr lang="en-US"/>
              <a:t>Grollman Global English  (KvK 64484319)     mlgrollman59@gmail.com</a:t>
            </a:r>
          </a:p>
        </p:txBody>
      </p:sp>
      <p:sp>
        <p:nvSpPr>
          <p:cNvPr id="6" name="Slide Number Placeholder 5">
            <a:extLst>
              <a:ext uri="{FF2B5EF4-FFF2-40B4-BE49-F238E27FC236}">
                <a16:creationId xmlns:a16="http://schemas.microsoft.com/office/drawing/2014/main" id="{390D0640-9C9A-EE44-91FE-0E01DDA8B1EB}"/>
              </a:ext>
            </a:extLst>
          </p:cNvPr>
          <p:cNvSpPr>
            <a:spLocks noGrp="1"/>
          </p:cNvSpPr>
          <p:nvPr>
            <p:ph type="sldNum" sz="quarter" idx="12"/>
          </p:nvPr>
        </p:nvSpPr>
        <p:spPr/>
        <p:txBody>
          <a:bodyPr/>
          <a:lstStyle/>
          <a:p>
            <a:fld id="{99B9ECB9-560D-F948-9C43-6D8E972195B3}" type="slidenum">
              <a:rPr lang="en-US" smtClean="0"/>
              <a:t>7</a:t>
            </a:fld>
            <a:endParaRPr lang="en-US"/>
          </a:p>
        </p:txBody>
      </p:sp>
    </p:spTree>
    <p:extLst>
      <p:ext uri="{BB962C8B-B14F-4D97-AF65-F5344CB8AC3E}">
        <p14:creationId xmlns:p14="http://schemas.microsoft.com/office/powerpoint/2010/main" val="39245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737A6A2-984C-BD46-BC68-ABAFB62734D8}"/>
              </a:ext>
            </a:extLst>
          </p:cNvPr>
          <p:cNvSpPr>
            <a:spLocks noGrp="1" noChangeArrowheads="1"/>
          </p:cNvSpPr>
          <p:nvPr>
            <p:ph type="sldNum" sz="quarter" idx="11"/>
          </p:nvPr>
        </p:nvSpPr>
        <p:spPr>
          <a:ln/>
        </p:spPr>
        <p:txBody>
          <a:bodyPr/>
          <a:lstStyle/>
          <a:p>
            <a:r>
              <a:rPr lang="en-US" altLang="en-US"/>
              <a:t> | </a:t>
            </a:r>
            <a:fld id="{F2946105-8563-764F-9E1A-669EE7C2D3BB}" type="slidenum">
              <a:rPr lang="en-US" altLang="en-US"/>
              <a:pPr/>
              <a:t>8</a:t>
            </a:fld>
            <a:endParaRPr lang="en-US" altLang="en-US"/>
          </a:p>
        </p:txBody>
      </p:sp>
      <p:sp>
        <p:nvSpPr>
          <p:cNvPr id="120834" name="Rectangle 2">
            <a:extLst>
              <a:ext uri="{FF2B5EF4-FFF2-40B4-BE49-F238E27FC236}">
                <a16:creationId xmlns:a16="http://schemas.microsoft.com/office/drawing/2014/main" id="{0D1B194C-294A-0441-88DE-83BFD71840A5}"/>
              </a:ext>
            </a:extLst>
          </p:cNvPr>
          <p:cNvSpPr>
            <a:spLocks noGrp="1" noChangeArrowheads="1"/>
          </p:cNvSpPr>
          <p:nvPr>
            <p:ph type="title"/>
          </p:nvPr>
        </p:nvSpPr>
        <p:spPr>
          <a:xfrm>
            <a:off x="2231136" y="432486"/>
            <a:ext cx="7729728" cy="1223319"/>
          </a:xfrm>
        </p:spPr>
        <p:txBody>
          <a:bodyPr/>
          <a:lstStyle/>
          <a:p>
            <a:r>
              <a:rPr lang="en-GB" altLang="en-US" b="1" dirty="0"/>
              <a:t>There are three basic types of sentences:</a:t>
            </a:r>
            <a:endParaRPr lang="en-US" altLang="en-US" b="1" dirty="0"/>
          </a:p>
        </p:txBody>
      </p:sp>
      <p:sp>
        <p:nvSpPr>
          <p:cNvPr id="120835" name="Rectangle 3">
            <a:extLst>
              <a:ext uri="{FF2B5EF4-FFF2-40B4-BE49-F238E27FC236}">
                <a16:creationId xmlns:a16="http://schemas.microsoft.com/office/drawing/2014/main" id="{685C0DE9-6F73-8F4E-A601-0466B4F6EE73}"/>
              </a:ext>
            </a:extLst>
          </p:cNvPr>
          <p:cNvSpPr>
            <a:spLocks noGrp="1" noChangeArrowheads="1"/>
          </p:cNvSpPr>
          <p:nvPr>
            <p:ph type="body" idx="1"/>
          </p:nvPr>
        </p:nvSpPr>
        <p:spPr>
          <a:xfrm>
            <a:off x="2231136" y="1890584"/>
            <a:ext cx="7729728" cy="3849443"/>
          </a:xfrm>
        </p:spPr>
        <p:txBody>
          <a:bodyPr/>
          <a:lstStyle/>
          <a:p>
            <a:pPr marL="0" indent="0">
              <a:buNone/>
            </a:pPr>
            <a:r>
              <a:rPr lang="en-GB" altLang="en-US" dirty="0"/>
              <a:t>1</a:t>
            </a:r>
            <a:r>
              <a:rPr lang="en-GB" altLang="en-US" b="1" dirty="0"/>
              <a:t>.  Simple sentences = one independent clause: </a:t>
            </a:r>
          </a:p>
          <a:p>
            <a:pPr marL="0" indent="0">
              <a:buNone/>
            </a:pPr>
            <a:endParaRPr lang="en-GB" altLang="en-US" dirty="0"/>
          </a:p>
          <a:p>
            <a:pPr marL="476250" indent="-476250">
              <a:buNone/>
            </a:pPr>
            <a:r>
              <a:rPr lang="en-GB" altLang="en-US" sz="2000" b="1" dirty="0">
                <a:solidFill>
                  <a:srgbClr val="00B050"/>
                </a:solidFill>
              </a:rPr>
              <a:t>“The economic crisis ended in civil war after a few years.”</a:t>
            </a:r>
          </a:p>
          <a:p>
            <a:pPr marL="476250" indent="-476250">
              <a:buNone/>
            </a:pPr>
            <a:endParaRPr lang="en-GB" altLang="en-US" sz="2000" b="1" dirty="0">
              <a:solidFill>
                <a:srgbClr val="00B050"/>
              </a:solidFill>
            </a:endParaRPr>
          </a:p>
          <a:p>
            <a:pPr>
              <a:buFontTx/>
              <a:buNone/>
            </a:pPr>
            <a:r>
              <a:rPr lang="en-GB" altLang="en-US" b="1" dirty="0"/>
              <a:t>2. Compound sentences = two or more independent clauses:</a:t>
            </a:r>
          </a:p>
          <a:p>
            <a:pPr>
              <a:buFontTx/>
              <a:buNone/>
            </a:pPr>
            <a:endParaRPr lang="en-GB" altLang="en-US" dirty="0"/>
          </a:p>
          <a:p>
            <a:pPr>
              <a:buFontTx/>
              <a:buNone/>
            </a:pPr>
            <a:r>
              <a:rPr lang="en-GB" altLang="en-US" dirty="0"/>
              <a:t> </a:t>
            </a:r>
            <a:r>
              <a:rPr lang="en-GB" altLang="en-US" sz="2000" b="1" dirty="0">
                <a:solidFill>
                  <a:srgbClr val="00B050"/>
                </a:solidFill>
              </a:rPr>
              <a:t>“The population revolted against the government, and the economic crisis ended in civil war.”</a:t>
            </a:r>
          </a:p>
          <a:p>
            <a:pPr marL="476250" indent="-476250">
              <a:buNone/>
            </a:pPr>
            <a:endParaRPr lang="en-GB" altLang="en-US" dirty="0"/>
          </a:p>
        </p:txBody>
      </p:sp>
    </p:spTree>
    <p:extLst>
      <p:ext uri="{BB962C8B-B14F-4D97-AF65-F5344CB8AC3E}">
        <p14:creationId xmlns:p14="http://schemas.microsoft.com/office/powerpoint/2010/main" val="74078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1F9DF03E-CCD7-004A-A6BB-23F95B3DE6B3}"/>
              </a:ext>
            </a:extLst>
          </p:cNvPr>
          <p:cNvSpPr>
            <a:spLocks noGrp="1" noChangeArrowheads="1"/>
          </p:cNvSpPr>
          <p:nvPr>
            <p:ph type="sldNum" sz="quarter" idx="11"/>
          </p:nvPr>
        </p:nvSpPr>
        <p:spPr>
          <a:ln/>
        </p:spPr>
        <p:txBody>
          <a:bodyPr/>
          <a:lstStyle/>
          <a:p>
            <a:r>
              <a:rPr lang="en-US" altLang="en-US"/>
              <a:t> | </a:t>
            </a:r>
            <a:fld id="{D7FFA42A-0654-7748-9544-949D4B1B91AB}" type="slidenum">
              <a:rPr lang="en-US" altLang="en-US"/>
              <a:pPr/>
              <a:t>9</a:t>
            </a:fld>
            <a:endParaRPr lang="en-US" altLang="en-US"/>
          </a:p>
        </p:txBody>
      </p:sp>
      <p:sp>
        <p:nvSpPr>
          <p:cNvPr id="143362" name="Rectangle 2">
            <a:extLst>
              <a:ext uri="{FF2B5EF4-FFF2-40B4-BE49-F238E27FC236}">
                <a16:creationId xmlns:a16="http://schemas.microsoft.com/office/drawing/2014/main" id="{8256213E-49A2-4846-AFC9-143374EE5F1A}"/>
              </a:ext>
            </a:extLst>
          </p:cNvPr>
          <p:cNvSpPr>
            <a:spLocks noGrp="1" noChangeArrowheads="1"/>
          </p:cNvSpPr>
          <p:nvPr>
            <p:ph type="title"/>
          </p:nvPr>
        </p:nvSpPr>
        <p:spPr>
          <a:xfrm>
            <a:off x="2231136" y="481914"/>
            <a:ext cx="7729728" cy="864972"/>
          </a:xfrm>
        </p:spPr>
        <p:txBody>
          <a:bodyPr>
            <a:normAutofit fontScale="90000"/>
          </a:bodyPr>
          <a:lstStyle/>
          <a:p>
            <a:r>
              <a:rPr lang="en-GB" altLang="en-US" b="1" dirty="0"/>
              <a:t>There are three basic types of sentences:</a:t>
            </a:r>
            <a:endParaRPr lang="en-US" altLang="en-US" dirty="0"/>
          </a:p>
        </p:txBody>
      </p:sp>
      <p:sp>
        <p:nvSpPr>
          <p:cNvPr id="143363" name="Rectangle 3">
            <a:extLst>
              <a:ext uri="{FF2B5EF4-FFF2-40B4-BE49-F238E27FC236}">
                <a16:creationId xmlns:a16="http://schemas.microsoft.com/office/drawing/2014/main" id="{26186D54-FA7B-CE4B-9555-8C2591865320}"/>
              </a:ext>
            </a:extLst>
          </p:cNvPr>
          <p:cNvSpPr>
            <a:spLocks noGrp="1" noChangeArrowheads="1"/>
          </p:cNvSpPr>
          <p:nvPr>
            <p:ph type="body" idx="1"/>
          </p:nvPr>
        </p:nvSpPr>
        <p:spPr>
          <a:xfrm>
            <a:off x="2231136" y="1742302"/>
            <a:ext cx="7729728" cy="3997725"/>
          </a:xfrm>
        </p:spPr>
        <p:txBody>
          <a:bodyPr>
            <a:normAutofit lnSpcReduction="10000"/>
          </a:bodyPr>
          <a:lstStyle/>
          <a:p>
            <a:pPr>
              <a:buFontTx/>
              <a:buNone/>
            </a:pPr>
            <a:r>
              <a:rPr lang="en-GB" altLang="en-US" sz="2100" dirty="0"/>
              <a:t>3. </a:t>
            </a:r>
            <a:r>
              <a:rPr lang="en-GB" altLang="en-US" sz="2100" b="1" dirty="0"/>
              <a:t>Complex sentences = one independent clause combined with one or more dependent clauses:</a:t>
            </a:r>
          </a:p>
          <a:p>
            <a:pPr>
              <a:buFontTx/>
              <a:buNone/>
            </a:pPr>
            <a:endParaRPr lang="en-GB" altLang="en-US" sz="2100" dirty="0"/>
          </a:p>
          <a:p>
            <a:pPr>
              <a:buFontTx/>
              <a:buNone/>
            </a:pPr>
            <a:r>
              <a:rPr lang="en-GB" altLang="en-US" sz="2100" b="1" dirty="0">
                <a:solidFill>
                  <a:srgbClr val="00B050"/>
                </a:solidFill>
              </a:rPr>
              <a:t> “The economic crisis ended in civil war when the population had finally revolted against the government.” </a:t>
            </a:r>
          </a:p>
          <a:p>
            <a:pPr>
              <a:buFontTx/>
              <a:buNone/>
            </a:pPr>
            <a:endParaRPr lang="en-GB" altLang="en-US" sz="2100" b="1" dirty="0">
              <a:solidFill>
                <a:srgbClr val="00B050"/>
              </a:solidFill>
            </a:endParaRPr>
          </a:p>
          <a:p>
            <a:pPr>
              <a:buFontTx/>
              <a:buNone/>
            </a:pPr>
            <a:r>
              <a:rPr lang="en-GB" altLang="en-US" sz="2100" i="1" dirty="0"/>
              <a:t>Sometimes the pronoun is left out: </a:t>
            </a:r>
          </a:p>
          <a:p>
            <a:pPr>
              <a:buFontTx/>
              <a:buNone/>
            </a:pPr>
            <a:endParaRPr lang="en-GB" altLang="en-US" sz="2100" i="1" dirty="0"/>
          </a:p>
          <a:p>
            <a:pPr>
              <a:buFontTx/>
              <a:buNone/>
            </a:pPr>
            <a:r>
              <a:rPr lang="en-GB" altLang="en-US" sz="2100" b="1" dirty="0">
                <a:solidFill>
                  <a:srgbClr val="00B050"/>
                </a:solidFill>
              </a:rPr>
              <a:t>“The economic crisis caused a lot of unrest, resulting in civil war.” </a:t>
            </a:r>
            <a:endParaRPr lang="en-US" altLang="en-US" sz="2100" b="1" dirty="0">
              <a:solidFill>
                <a:srgbClr val="00B050"/>
              </a:solidFill>
            </a:endParaRPr>
          </a:p>
          <a:p>
            <a:endParaRPr lang="en-US" altLang="en-US" sz="2100" dirty="0"/>
          </a:p>
        </p:txBody>
      </p:sp>
    </p:spTree>
    <p:extLst>
      <p:ext uri="{BB962C8B-B14F-4D97-AF65-F5344CB8AC3E}">
        <p14:creationId xmlns:p14="http://schemas.microsoft.com/office/powerpoint/2010/main" val="2705296757"/>
      </p:ext>
    </p:extLst>
  </p:cSld>
  <p:clrMapOvr>
    <a:masterClrMapping/>
  </p:clrMapOvr>
</p:sld>
</file>

<file path=ppt/theme/theme1.xml><?xml version="1.0" encoding="utf-8"?>
<a:theme xmlns:a="http://schemas.openxmlformats.org/drawingml/2006/main" name="Parcel">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{B96C331B-5209-9E4C-AF1D-8E16126A0B14}tf10001120</Template>
  <TotalTime>95</TotalTime>
  <Words>1125</Words>
  <Application>Microsoft Macintosh PowerPoint</Application>
  <PresentationFormat>Widescreen</PresentationFormat>
  <Paragraphs>195</Paragraphs>
  <Slides>22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ＭＳ Ｐゴシック</vt:lpstr>
      <vt:lpstr>Arial</vt:lpstr>
      <vt:lpstr>Calibri</vt:lpstr>
      <vt:lpstr>Chalkduster</vt:lpstr>
      <vt:lpstr>Cooper Black</vt:lpstr>
      <vt:lpstr>Georgia</vt:lpstr>
      <vt:lpstr>Gill Sans MT</vt:lpstr>
      <vt:lpstr>Monotype Corsiva</vt:lpstr>
      <vt:lpstr>Parcel</vt:lpstr>
      <vt:lpstr>Document</vt:lpstr>
      <vt:lpstr>English Language Focus Summer School Masaryk    July 2018</vt:lpstr>
      <vt:lpstr>Preliminary Activity</vt:lpstr>
      <vt:lpstr>In This workshop</vt:lpstr>
      <vt:lpstr>What is Academic writing in English (1)</vt:lpstr>
      <vt:lpstr>Activity 1</vt:lpstr>
      <vt:lpstr>Activity 2</vt:lpstr>
      <vt:lpstr>PowerPoint Presentation</vt:lpstr>
      <vt:lpstr>There are three basic types of sentences:</vt:lpstr>
      <vt:lpstr>There are three basic types of sentences:</vt:lpstr>
      <vt:lpstr>You can vary sentence openings and endings of longer sentences by …</vt:lpstr>
      <vt:lpstr>You can do a similar things with phrases. </vt:lpstr>
      <vt:lpstr>Being concise (1)</vt:lpstr>
      <vt:lpstr>Being concise (2)</vt:lpstr>
      <vt:lpstr>Another way to make a text more concise is to reconstruct phrases. </vt:lpstr>
      <vt:lpstr>Sometimes a clause or a phrase can be replaced by a pronoun.</vt:lpstr>
      <vt:lpstr>Activity 3</vt:lpstr>
      <vt:lpstr>Activity 6</vt:lpstr>
      <vt:lpstr>Some useful resources</vt:lpstr>
      <vt:lpstr>What is Academic writing in English (2)</vt:lpstr>
      <vt:lpstr>Formal Speaking v Formal Writing</vt:lpstr>
      <vt:lpstr>Accuracy or Communication</vt:lpstr>
      <vt:lpstr>Evaluation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Focus Summer School Masaryk    July 2018</dc:title>
  <dc:creator>Marcus Grollman</dc:creator>
  <cp:lastModifiedBy>Marcus Grollman</cp:lastModifiedBy>
  <cp:revision>17</cp:revision>
  <dcterms:created xsi:type="dcterms:W3CDTF">2018-07-01T12:23:09Z</dcterms:created>
  <dcterms:modified xsi:type="dcterms:W3CDTF">2018-07-19T09:20:01Z</dcterms:modified>
</cp:coreProperties>
</file>