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3"/>
  </p:notesMasterIdLst>
  <p:handoutMasterIdLst>
    <p:handoutMasterId r:id="rId14"/>
  </p:handoutMasterIdLst>
  <p:sldIdLst>
    <p:sldId id="256" r:id="rId2"/>
    <p:sldId id="257" r:id="rId3"/>
    <p:sldId id="258" r:id="rId4"/>
    <p:sldId id="259" r:id="rId5"/>
    <p:sldId id="263" r:id="rId6"/>
    <p:sldId id="260" r:id="rId7"/>
    <p:sldId id="261" r:id="rId8"/>
    <p:sldId id="264" r:id="rId9"/>
    <p:sldId id="262" r:id="rId10"/>
    <p:sldId id="265" r:id="rId11"/>
    <p:sldId id="266" r:id="rId1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33" autoAdjust="0"/>
    <p:restoredTop sz="94611" autoAdjust="0"/>
  </p:normalViewPr>
  <p:slideViewPr>
    <p:cSldViewPr snapToGrid="0">
      <p:cViewPr>
        <p:scale>
          <a:sx n="80" d="100"/>
          <a:sy n="80" d="100"/>
        </p:scale>
        <p:origin x="-1158" y="366"/>
      </p:cViewPr>
      <p:guideLst>
        <p:guide orient="horz" pos="1120"/>
        <p:guide orient="horz" pos="1272"/>
        <p:guide orient="horz" pos="715"/>
        <p:guide orient="horz" pos="3861"/>
        <p:guide orient="horz" pos="3944"/>
        <p:guide pos="321"/>
        <p:guide pos="5418"/>
        <p:guide pos="682"/>
        <p:guide pos="2766"/>
        <p:guide pos="297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dirty="0"/>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dirty="0"/>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dirty="0"/>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dirty="0"/>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dirty="0"/>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dirty="0"/>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dirty="0"/>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dirty="0"/>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en-GB" altLang="cs-CZ" noProof="0" dirty="0" err="1" smtClean="0"/>
              <a:t>Kliknutím</a:t>
            </a:r>
            <a:r>
              <a:rPr lang="en-GB" altLang="cs-CZ" noProof="0" dirty="0" smtClean="0"/>
              <a:t> </a:t>
            </a:r>
            <a:r>
              <a:rPr lang="en-GB" altLang="cs-CZ" noProof="0" dirty="0" err="1" smtClean="0"/>
              <a:t>lze</a:t>
            </a:r>
            <a:r>
              <a:rPr lang="en-GB" altLang="cs-CZ" noProof="0" dirty="0" smtClean="0"/>
              <a:t> </a:t>
            </a:r>
            <a:r>
              <a:rPr lang="en-GB" altLang="cs-CZ" noProof="0" dirty="0" err="1" smtClean="0"/>
              <a:t>upravit</a:t>
            </a:r>
            <a:r>
              <a:rPr lang="en-GB" altLang="cs-CZ" noProof="0" dirty="0" smtClean="0"/>
              <a:t> </a:t>
            </a:r>
            <a:r>
              <a:rPr lang="en-GB" altLang="cs-CZ" noProof="0" dirty="0" err="1" smtClean="0"/>
              <a:t>styl</a:t>
            </a:r>
            <a:r>
              <a:rPr lang="en-GB" altLang="cs-CZ" noProof="0" dirty="0" smtClean="0"/>
              <a:t>.</a:t>
            </a:r>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0DE708CC-0C3F-4567-9698-B54C0F35BD31}" type="slidenum">
              <a:rPr lang="cs-CZ" altLang="cs-CZ" smtClean="0"/>
              <a:pPr/>
              <a:t>‹#›</a:t>
            </a:fld>
            <a:endParaRPr lang="cs-CZ" altLang="cs-CZ" dirty="0"/>
          </a:p>
        </p:txBody>
      </p:sp>
      <p:sp>
        <p:nvSpPr>
          <p:cNvPr id="5"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svislý text 2"/>
          <p:cNvSpPr>
            <a:spLocks noGrp="1"/>
          </p:cNvSpPr>
          <p:nvPr>
            <p:ph type="body" orient="vert" idx="1"/>
          </p:nvPr>
        </p:nvSpPr>
        <p:spPr/>
        <p:txBody>
          <a:bodyPr vert="eaVert"/>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5" name="Zástupný symbol pro číslo snímku 4"/>
          <p:cNvSpPr>
            <a:spLocks noGrp="1"/>
          </p:cNvSpPr>
          <p:nvPr>
            <p:ph type="sldNum" sz="quarter" idx="11"/>
          </p:nvPr>
        </p:nvSpPr>
        <p:spPr/>
        <p:txBody>
          <a:bodyPr/>
          <a:lstStyle>
            <a:lvl1pPr>
              <a:defRPr/>
            </a:lvl1pPr>
          </a:lstStyle>
          <a:p>
            <a:fld id="{BFD44865-E482-4274-BA0A-6D969A5DE30D}"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139061668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5" name="Zástupný symbol pro číslo snímku 4"/>
          <p:cNvSpPr>
            <a:spLocks noGrp="1"/>
          </p:cNvSpPr>
          <p:nvPr>
            <p:ph type="sldNum" sz="quarter" idx="11"/>
          </p:nvPr>
        </p:nvSpPr>
        <p:spPr/>
        <p:txBody>
          <a:bodyPr/>
          <a:lstStyle>
            <a:lvl1pPr>
              <a:defRPr/>
            </a:lvl1pPr>
          </a:lstStyle>
          <a:p>
            <a:fld id="{67153075-B133-4825-BEAD-9495BA665D34}"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75272741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6860472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p:txBody>
      </p:sp>
      <p:sp>
        <p:nvSpPr>
          <p:cNvPr id="5" name="Zástupný symbol pro číslo snímku 4"/>
          <p:cNvSpPr>
            <a:spLocks noGrp="1"/>
          </p:cNvSpPr>
          <p:nvPr>
            <p:ph type="sldNum" sz="quarter" idx="11"/>
          </p:nvPr>
        </p:nvSpPr>
        <p:spPr/>
        <p:txBody>
          <a:bodyPr/>
          <a:lstStyle>
            <a:lvl1pPr>
              <a:defRPr/>
            </a:lvl1pPr>
          </a:lstStyle>
          <a:p>
            <a:fld id="{B7F5D36C-8A95-44A1-B2E3-4B4CEE4AA93A}"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5636450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6" name="Zástupný symbol pro číslo snímku 5"/>
          <p:cNvSpPr>
            <a:spLocks noGrp="1"/>
          </p:cNvSpPr>
          <p:nvPr>
            <p:ph type="sldNum" sz="quarter" idx="11"/>
          </p:nvPr>
        </p:nvSpPr>
        <p:spPr/>
        <p:txBody>
          <a:bodyPr/>
          <a:lstStyle>
            <a:lvl1pPr>
              <a:defRPr/>
            </a:lvl1pPr>
          </a:lstStyle>
          <a:p>
            <a:fld id="{91152B74-69A5-4C0F-AF65-094CC50B2C3C}"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24004540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8" name="Zástupný symbol pro číslo snímku 7"/>
          <p:cNvSpPr>
            <a:spLocks noGrp="1"/>
          </p:cNvSpPr>
          <p:nvPr>
            <p:ph type="sldNum" sz="quarter" idx="11"/>
          </p:nvPr>
        </p:nvSpPr>
        <p:spPr/>
        <p:txBody>
          <a:bodyPr/>
          <a:lstStyle>
            <a:lvl1pPr>
              <a:defRPr/>
            </a:lvl1pPr>
          </a:lstStyle>
          <a:p>
            <a:fld id="{C595CD6F-6F72-494C-9F75-EA7F2E402090}" type="slidenum">
              <a:rPr lang="cs-CZ" altLang="cs-CZ"/>
              <a:pPr/>
              <a:t>‹#›</a:t>
            </a:fld>
            <a:endParaRPr lang="cs-CZ" altLang="cs-CZ" dirty="0"/>
          </a:p>
        </p:txBody>
      </p:sp>
      <p:sp>
        <p:nvSpPr>
          <p:cNvPr id="9" name="Rectangle 17"/>
          <p:cNvSpPr>
            <a:spLocks noGrp="1" noChangeArrowheads="1"/>
          </p:cNvSpPr>
          <p:nvPr>
            <p:ph type="ftr" sz="quarter" idx="12"/>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35253173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zápatí 2"/>
          <p:cNvSpPr>
            <a:spLocks noGrp="1"/>
          </p:cNvSpPr>
          <p:nvPr>
            <p:ph type="ftr" sz="quarter" idx="10"/>
          </p:nvPr>
        </p:nvSpPr>
        <p:spPr>
          <a:xfrm>
            <a:off x="422694" y="6248400"/>
            <a:ext cx="6305910" cy="457200"/>
          </a:xfrm>
          <a:prstGeom prst="rect">
            <a:avLst/>
          </a:prstGeom>
        </p:spPr>
        <p:txBody>
          <a:bodyPr/>
          <a:lstStyle>
            <a:lvl1pPr>
              <a:defRPr/>
            </a:lvl1pPr>
          </a:lstStyle>
          <a:p>
            <a:r>
              <a:rPr lang="en-US" altLang="cs-CZ" dirty="0" smtClean="0"/>
              <a:t>Define footer - Name of the presentation / Your name / Unit, Office</a:t>
            </a:r>
            <a:endParaRPr lang="cs-CZ" altLang="cs-CZ" dirty="0"/>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p:txBody>
      </p:sp>
    </p:spTree>
    <p:extLst>
      <p:ext uri="{BB962C8B-B14F-4D97-AF65-F5344CB8AC3E}">
        <p14:creationId xmlns:p14="http://schemas.microsoft.com/office/powerpoint/2010/main" val="37100029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95406415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p:txBody>
      </p:sp>
      <p:sp>
        <p:nvSpPr>
          <p:cNvPr id="6" name="Zástupný symbol pro číslo snímku 5"/>
          <p:cNvSpPr>
            <a:spLocks noGrp="1"/>
          </p:cNvSpPr>
          <p:nvPr>
            <p:ph type="sldNum" sz="quarter" idx="11"/>
          </p:nvPr>
        </p:nvSpPr>
        <p:spPr/>
        <p:txBody>
          <a:bodyPr/>
          <a:lstStyle>
            <a:lvl1pPr>
              <a:defRPr/>
            </a:lvl1pPr>
          </a:lstStyle>
          <a:p>
            <a:fld id="{EA562BE3-FB3A-4F01-A26A-8D36CDF01ADA}"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3154542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dirty="0" smtClean="0"/>
              <a:t>Kliknutím na ikonu přidáte obrázek.</a:t>
            </a:r>
            <a:endParaRPr lang="cs-CZ"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6" name="Zástupný symbol pro číslo snímku 5"/>
          <p:cNvSpPr>
            <a:spLocks noGrp="1"/>
          </p:cNvSpPr>
          <p:nvPr>
            <p:ph type="sldNum" sz="quarter" idx="11"/>
          </p:nvPr>
        </p:nvSpPr>
        <p:spPr/>
        <p:txBody>
          <a:bodyPr/>
          <a:lstStyle>
            <a:lvl1pPr>
              <a:defRPr/>
            </a:lvl1pPr>
          </a:lstStyle>
          <a:p>
            <a:fld id="{2268BFBB-FD49-4E22-AEFE-2646EB3E88CA}"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6953200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en-GB" altLang="cs-CZ" noProof="0" dirty="0" err="1" smtClean="0"/>
              <a:t>Klepnutím</a:t>
            </a:r>
            <a:r>
              <a:rPr lang="en-GB" altLang="cs-CZ" noProof="0" dirty="0" smtClean="0"/>
              <a:t> </a:t>
            </a:r>
            <a:r>
              <a:rPr lang="en-GB" altLang="cs-CZ" noProof="0" dirty="0" err="1" smtClean="0"/>
              <a:t>lze</a:t>
            </a:r>
            <a:r>
              <a:rPr lang="en-GB" altLang="cs-CZ" noProof="0" dirty="0" smtClean="0"/>
              <a:t> </a:t>
            </a:r>
            <a:r>
              <a:rPr lang="en-GB" altLang="cs-CZ" noProof="0" dirty="0" err="1" smtClean="0"/>
              <a:t>upravit</a:t>
            </a:r>
            <a:r>
              <a:rPr lang="en-GB" altLang="cs-CZ" noProof="0" dirty="0" smtClean="0"/>
              <a:t> </a:t>
            </a:r>
            <a:r>
              <a:rPr lang="en-GB" altLang="cs-CZ" noProof="0" dirty="0" err="1" smtClean="0"/>
              <a:t>styl</a:t>
            </a:r>
            <a:r>
              <a:rPr lang="en-GB" altLang="cs-CZ" noProof="0" dirty="0" smtClean="0"/>
              <a:t> </a:t>
            </a:r>
            <a:r>
              <a:rPr lang="en-GB" altLang="cs-CZ" noProof="0" dirty="0" err="1" smtClean="0"/>
              <a:t>předlohy</a:t>
            </a:r>
            <a:r>
              <a:rPr lang="en-GB" altLang="cs-CZ" noProof="0" dirty="0" smtClean="0"/>
              <a:t> </a:t>
            </a:r>
            <a:r>
              <a:rPr lang="en-GB" altLang="cs-CZ" noProof="0" dirty="0" err="1" smtClean="0"/>
              <a:t>nadpisů</a:t>
            </a:r>
            <a:r>
              <a:rPr lang="en-GB" altLang="cs-CZ" noProof="0" dirty="0" smtClean="0"/>
              <a:t>.</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cs-CZ" noProof="0" dirty="0" err="1" smtClean="0"/>
              <a:t>Klepnutím</a:t>
            </a:r>
            <a:r>
              <a:rPr lang="en-GB" altLang="cs-CZ" noProof="0" dirty="0" smtClean="0"/>
              <a:t> </a:t>
            </a:r>
            <a:r>
              <a:rPr lang="en-GB" altLang="cs-CZ" noProof="0" dirty="0" err="1" smtClean="0"/>
              <a:t>lze</a:t>
            </a:r>
            <a:r>
              <a:rPr lang="en-GB" altLang="cs-CZ" noProof="0" dirty="0" smtClean="0"/>
              <a:t> </a:t>
            </a:r>
            <a:r>
              <a:rPr lang="en-GB" altLang="cs-CZ" noProof="0" dirty="0" err="1" smtClean="0"/>
              <a:t>upravit</a:t>
            </a:r>
            <a:r>
              <a:rPr lang="en-GB" altLang="cs-CZ" noProof="0" dirty="0" smtClean="0"/>
              <a:t> </a:t>
            </a:r>
            <a:r>
              <a:rPr lang="en-GB" altLang="cs-CZ" noProof="0" dirty="0" err="1" smtClean="0"/>
              <a:t>styly</a:t>
            </a:r>
            <a:r>
              <a:rPr lang="en-GB" altLang="cs-CZ" noProof="0" dirty="0" smtClean="0"/>
              <a:t> </a:t>
            </a:r>
            <a:r>
              <a:rPr lang="en-GB" altLang="cs-CZ" noProof="0" dirty="0" err="1" smtClean="0"/>
              <a:t>předlohy</a:t>
            </a:r>
            <a:r>
              <a:rPr lang="en-GB" altLang="cs-CZ" noProof="0" dirty="0" smtClean="0"/>
              <a:t> </a:t>
            </a:r>
            <a:r>
              <a:rPr lang="en-GB" altLang="cs-CZ" noProof="0" dirty="0" err="1" smtClean="0"/>
              <a:t>textu</a:t>
            </a:r>
            <a:r>
              <a:rPr lang="en-GB" altLang="cs-CZ" noProof="0" dirty="0" smtClean="0"/>
              <a:t>.</a:t>
            </a:r>
          </a:p>
          <a:p>
            <a:pPr lvl="1"/>
            <a:r>
              <a:rPr lang="en-GB" altLang="cs-CZ" noProof="0" dirty="0" err="1" smtClean="0"/>
              <a:t>Druhá</a:t>
            </a:r>
            <a:r>
              <a:rPr lang="en-GB" altLang="cs-CZ" noProof="0" dirty="0" smtClean="0"/>
              <a:t> </a:t>
            </a:r>
            <a:r>
              <a:rPr lang="en-GB" altLang="cs-CZ" noProof="0" dirty="0" err="1" smtClean="0"/>
              <a:t>úroveň</a:t>
            </a:r>
            <a:endParaRPr lang="en-GB" altLang="cs-CZ" noProof="0" dirty="0" smtClean="0"/>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0DE708CC-0C3F-4567-9698-B54C0F35BD31}" type="slidenum">
              <a:rPr lang="cs-CZ" altLang="cs-CZ" smtClean="0"/>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r>
              <a:rPr lang="en-US" altLang="cs-CZ" dirty="0" smtClean="0"/>
              <a:t>Define footer - Name of the presentation / Your name / Unit, Office</a:t>
            </a:r>
            <a:endParaRPr lang="cs-CZ" altLang="cs-CZ" dirty="0"/>
          </a:p>
        </p:txBody>
      </p:sp>
    </p:spTree>
  </p:cSld>
  <p:clrMap bg1="lt1" tx1="dk1" bg2="lt2" tx2="dk2" accent1="accent1" accent2="accent2" accent3="accent3" accent4="accent4" accent5="accent5" accent6="accent6" hlink="hlink" folHlink="folHlink"/>
  <p:sldLayoutIdLst>
    <p:sldLayoutId id="214748365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
          <p:cNvSpPr>
            <a:spLocks noGrp="1" noChangeArrowheads="1"/>
          </p:cNvSpPr>
          <p:nvPr>
            <p:ph type="ftr" sz="quarter" idx="3"/>
          </p:nvPr>
        </p:nvSpPr>
        <p:spPr>
          <a:xfrm>
            <a:off x="414068" y="6533400"/>
            <a:ext cx="6314536" cy="457200"/>
          </a:xfrm>
        </p:spPr>
        <p:txBody>
          <a:bodyPr/>
          <a:lstStyle/>
          <a:p>
            <a:endParaRPr lang="en-GB" dirty="0" smtClean="0">
              <a:solidFill>
                <a:srgbClr val="002060"/>
              </a:solidFill>
            </a:endParaRPr>
          </a:p>
          <a:p>
            <a:endParaRPr lang="en-GB" dirty="0">
              <a:solidFill>
                <a:srgbClr val="002060"/>
              </a:solidFill>
            </a:endParaRPr>
          </a:p>
          <a:p>
            <a:endParaRPr lang="en-GB" dirty="0" smtClean="0">
              <a:solidFill>
                <a:srgbClr val="002060"/>
              </a:solidFill>
            </a:endParaRPr>
          </a:p>
          <a:p>
            <a:endParaRPr lang="en-GB" dirty="0">
              <a:solidFill>
                <a:srgbClr val="002060"/>
              </a:solidFill>
            </a:endParaRPr>
          </a:p>
          <a:p>
            <a:endParaRPr lang="en-GB" dirty="0" smtClean="0">
              <a:solidFill>
                <a:srgbClr val="002060"/>
              </a:solidFill>
            </a:endParaRPr>
          </a:p>
          <a:p>
            <a:endParaRPr lang="en-GB" dirty="0">
              <a:solidFill>
                <a:srgbClr val="002060"/>
              </a:solidFill>
            </a:endParaRPr>
          </a:p>
          <a:p>
            <a:endParaRPr lang="en-GB" dirty="0" smtClean="0">
              <a:solidFill>
                <a:srgbClr val="002060"/>
              </a:solidFill>
            </a:endParaRPr>
          </a:p>
          <a:p>
            <a:endParaRPr lang="en-GB" dirty="0">
              <a:solidFill>
                <a:srgbClr val="002060"/>
              </a:solidFill>
            </a:endParaRPr>
          </a:p>
          <a:p>
            <a:endParaRPr lang="en-GB" dirty="0" smtClean="0">
              <a:solidFill>
                <a:srgbClr val="002060"/>
              </a:solidFill>
            </a:endParaRPr>
          </a:p>
          <a:p>
            <a:endParaRPr lang="en-GB" dirty="0">
              <a:solidFill>
                <a:srgbClr val="002060"/>
              </a:solidFill>
            </a:endParaRPr>
          </a:p>
          <a:p>
            <a:endParaRPr lang="en-GB" dirty="0" smtClean="0">
              <a:solidFill>
                <a:srgbClr val="002060"/>
              </a:solidFill>
            </a:endParaRPr>
          </a:p>
          <a:p>
            <a:r>
              <a:rPr lang="en-GB" dirty="0" smtClean="0">
                <a:solidFill>
                  <a:srgbClr val="002060"/>
                </a:solidFill>
              </a:rPr>
              <a:t>Introduction </a:t>
            </a:r>
            <a:r>
              <a:rPr lang="en-GB" dirty="0">
                <a:solidFill>
                  <a:srgbClr val="002060"/>
                </a:solidFill>
              </a:rPr>
              <a:t>to Writing and Speaking </a:t>
            </a:r>
            <a:r>
              <a:rPr lang="en-US" dirty="0" smtClean="0">
                <a:solidFill>
                  <a:srgbClr val="002060"/>
                </a:solidFill>
              </a:rPr>
              <a:t>/ </a:t>
            </a:r>
            <a:r>
              <a:rPr lang="en-GB" dirty="0">
                <a:solidFill>
                  <a:srgbClr val="002060"/>
                </a:solidFill>
              </a:rPr>
              <a:t>Brno 17</a:t>
            </a:r>
            <a:r>
              <a:rPr lang="en-GB" baseline="30000" dirty="0">
                <a:solidFill>
                  <a:srgbClr val="002060"/>
                </a:solidFill>
              </a:rPr>
              <a:t>th</a:t>
            </a:r>
            <a:r>
              <a:rPr lang="en-GB" dirty="0">
                <a:solidFill>
                  <a:srgbClr val="002060"/>
                </a:solidFill>
              </a:rPr>
              <a:t> July 2018</a:t>
            </a:r>
          </a:p>
          <a:p>
            <a:endParaRPr lang="cs-CZ" altLang="cs-CZ" dirty="0"/>
          </a:p>
        </p:txBody>
      </p:sp>
      <p:sp>
        <p:nvSpPr>
          <p:cNvPr id="95234" name="Rectangle 2"/>
          <p:cNvSpPr>
            <a:spLocks noGrp="1" noChangeArrowheads="1"/>
          </p:cNvSpPr>
          <p:nvPr>
            <p:ph type="ctrTitle"/>
          </p:nvPr>
        </p:nvSpPr>
        <p:spPr>
          <a:xfrm>
            <a:off x="1082675" y="2006601"/>
            <a:ext cx="7518400" cy="2539999"/>
          </a:xfrm>
        </p:spPr>
        <p:txBody>
          <a:bodyPr/>
          <a:lstStyle/>
          <a:p>
            <a:pPr algn="ctr"/>
            <a:r>
              <a:rPr lang="en-GB" sz="3600" b="0" dirty="0"/>
              <a:t>Introduction to </a:t>
            </a:r>
            <a:r>
              <a:rPr lang="en-GB" sz="3600" b="0" dirty="0" smtClean="0"/>
              <a:t>Writing and Speaking Skills in A Business </a:t>
            </a:r>
            <a:r>
              <a:rPr lang="en-GB" sz="3600" b="0" dirty="0"/>
              <a:t>Context</a:t>
            </a:r>
            <a:endParaRPr lang="en-GB" altLang="cs-CZ"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5234"/>
                                        </p:tgtEl>
                                        <p:attrNameLst>
                                          <p:attrName>style.visibility</p:attrName>
                                        </p:attrNameLst>
                                      </p:cBhvr>
                                      <p:to>
                                        <p:strVal val="visible"/>
                                      </p:to>
                                    </p:set>
                                    <p:animEffect transition="in" filter="barn(inVertical)">
                                      <p:cBhvr>
                                        <p:cTn id="7" dur="500"/>
                                        <p:tgtEl>
                                          <p:spTgt spid="952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589" y="686164"/>
            <a:ext cx="8086635" cy="647700"/>
          </a:xfrm>
        </p:spPr>
        <p:txBody>
          <a:bodyPr/>
          <a:lstStyle/>
          <a:p>
            <a:r>
              <a:rPr lang="en-GB" dirty="0"/>
              <a:t>Effective Public Speaking </a:t>
            </a:r>
            <a:r>
              <a:rPr lang="en-GB" dirty="0" smtClean="0"/>
              <a:t>Techniques C’tnd</a:t>
            </a:r>
            <a:endParaRPr lang="en-GB" dirty="0"/>
          </a:p>
        </p:txBody>
      </p:sp>
      <p:sp>
        <p:nvSpPr>
          <p:cNvPr id="3" name="Content Placeholder 2"/>
          <p:cNvSpPr>
            <a:spLocks noGrp="1"/>
          </p:cNvSpPr>
          <p:nvPr>
            <p:ph idx="1"/>
          </p:nvPr>
        </p:nvSpPr>
        <p:spPr>
          <a:xfrm>
            <a:off x="509589" y="1388337"/>
            <a:ext cx="8082321" cy="4881833"/>
          </a:xfrm>
        </p:spPr>
        <p:txBody>
          <a:bodyPr/>
          <a:lstStyle/>
          <a:p>
            <a:r>
              <a:rPr lang="en-GB" sz="1800" b="1" dirty="0" smtClean="0">
                <a:solidFill>
                  <a:srgbClr val="002060"/>
                </a:solidFill>
              </a:rPr>
              <a:t>Relax!: </a:t>
            </a:r>
            <a:r>
              <a:rPr lang="en-GB" sz="1800" dirty="0">
                <a:solidFill>
                  <a:srgbClr val="002060"/>
                </a:solidFill>
              </a:rPr>
              <a:t>It's normal to be nervous about public </a:t>
            </a:r>
            <a:r>
              <a:rPr lang="en-GB" sz="1800" dirty="0" smtClean="0">
                <a:solidFill>
                  <a:srgbClr val="002060"/>
                </a:solidFill>
              </a:rPr>
              <a:t>speaking.</a:t>
            </a:r>
          </a:p>
          <a:p>
            <a:pPr marL="0" indent="0">
              <a:buNone/>
            </a:pPr>
            <a:endParaRPr lang="en-GB" sz="1800" dirty="0" smtClean="0">
              <a:solidFill>
                <a:srgbClr val="002060"/>
              </a:solidFill>
            </a:endParaRPr>
          </a:p>
          <a:p>
            <a:r>
              <a:rPr lang="en-GB" sz="1800" b="1" dirty="0" smtClean="0">
                <a:solidFill>
                  <a:srgbClr val="002060"/>
                </a:solidFill>
              </a:rPr>
              <a:t>Don't </a:t>
            </a:r>
            <a:r>
              <a:rPr lang="en-GB" sz="1800" b="1" dirty="0">
                <a:solidFill>
                  <a:srgbClr val="002060"/>
                </a:solidFill>
              </a:rPr>
              <a:t>Worry About </a:t>
            </a:r>
            <a:r>
              <a:rPr lang="en-GB" sz="1800" b="1" dirty="0" smtClean="0">
                <a:solidFill>
                  <a:srgbClr val="002060"/>
                </a:solidFill>
              </a:rPr>
              <a:t>Mistakes: </a:t>
            </a:r>
            <a:r>
              <a:rPr lang="en-GB" sz="1800" dirty="0" smtClean="0">
                <a:solidFill>
                  <a:srgbClr val="002060"/>
                </a:solidFill>
              </a:rPr>
              <a:t>They happen.</a:t>
            </a:r>
          </a:p>
          <a:p>
            <a:pPr marL="0" indent="0">
              <a:buNone/>
            </a:pPr>
            <a:r>
              <a:rPr lang="en-GB" sz="1800" dirty="0" smtClean="0">
                <a:solidFill>
                  <a:srgbClr val="002060"/>
                </a:solidFill>
              </a:rPr>
              <a:t> </a:t>
            </a:r>
          </a:p>
          <a:p>
            <a:r>
              <a:rPr lang="en-GB" sz="1800" b="1" dirty="0" smtClean="0">
                <a:solidFill>
                  <a:srgbClr val="002060"/>
                </a:solidFill>
              </a:rPr>
              <a:t>Pace Yourself: </a:t>
            </a:r>
            <a:r>
              <a:rPr lang="en-GB" sz="1800" dirty="0" smtClean="0">
                <a:solidFill>
                  <a:srgbClr val="002060"/>
                </a:solidFill>
              </a:rPr>
              <a:t>This is where practising your speech helps immensely.</a:t>
            </a:r>
          </a:p>
          <a:p>
            <a:endParaRPr lang="en-GB" sz="1800" dirty="0" smtClean="0">
              <a:solidFill>
                <a:srgbClr val="002060"/>
              </a:solidFill>
            </a:endParaRPr>
          </a:p>
          <a:p>
            <a:r>
              <a:rPr lang="en-GB" sz="1800" b="1" dirty="0" smtClean="0">
                <a:solidFill>
                  <a:srgbClr val="002060"/>
                </a:solidFill>
              </a:rPr>
              <a:t>Add </a:t>
            </a:r>
            <a:r>
              <a:rPr lang="en-GB" sz="1800" b="1" dirty="0">
                <a:solidFill>
                  <a:srgbClr val="002060"/>
                </a:solidFill>
              </a:rPr>
              <a:t>Visual </a:t>
            </a:r>
            <a:r>
              <a:rPr lang="en-GB" sz="1800" b="1" dirty="0" smtClean="0">
                <a:solidFill>
                  <a:srgbClr val="002060"/>
                </a:solidFill>
              </a:rPr>
              <a:t>Aids: </a:t>
            </a:r>
            <a:r>
              <a:rPr lang="en-GB" sz="1800" dirty="0">
                <a:solidFill>
                  <a:srgbClr val="002060"/>
                </a:solidFill>
              </a:rPr>
              <a:t>Humans use their sight more than any other </a:t>
            </a:r>
            <a:r>
              <a:rPr lang="en-GB" sz="1800" dirty="0" smtClean="0">
                <a:solidFill>
                  <a:srgbClr val="002060"/>
                </a:solidFill>
              </a:rPr>
              <a:t>sense. </a:t>
            </a:r>
          </a:p>
          <a:p>
            <a:endParaRPr lang="en-GB" sz="1800" b="1" dirty="0">
              <a:solidFill>
                <a:srgbClr val="002060"/>
              </a:solidFill>
            </a:endParaRPr>
          </a:p>
          <a:p>
            <a:r>
              <a:rPr lang="en-GB" sz="1800" b="1" dirty="0" smtClean="0">
                <a:solidFill>
                  <a:srgbClr val="002060"/>
                </a:solidFill>
              </a:rPr>
              <a:t>Dress </a:t>
            </a:r>
            <a:r>
              <a:rPr lang="en-GB" sz="1800" b="1" dirty="0">
                <a:solidFill>
                  <a:srgbClr val="002060"/>
                </a:solidFill>
              </a:rPr>
              <a:t>Comfortably, But </a:t>
            </a:r>
            <a:r>
              <a:rPr lang="en-GB" sz="1800" b="1" dirty="0" smtClean="0">
                <a:solidFill>
                  <a:srgbClr val="002060"/>
                </a:solidFill>
              </a:rPr>
              <a:t>Professionally</a:t>
            </a:r>
            <a:r>
              <a:rPr lang="en-GB" sz="1800" dirty="0" smtClean="0">
                <a:solidFill>
                  <a:srgbClr val="002060"/>
                </a:solidFill>
              </a:rPr>
              <a:t>: The </a:t>
            </a:r>
            <a:r>
              <a:rPr lang="en-GB" sz="1800" dirty="0">
                <a:solidFill>
                  <a:srgbClr val="002060"/>
                </a:solidFill>
              </a:rPr>
              <a:t>general principle is that you want to dress </a:t>
            </a:r>
            <a:r>
              <a:rPr lang="en-GB" sz="1800" dirty="0" smtClean="0">
                <a:solidFill>
                  <a:srgbClr val="002060"/>
                </a:solidFill>
              </a:rPr>
              <a:t>professionally and be well groomed. </a:t>
            </a:r>
          </a:p>
          <a:p>
            <a:endParaRPr lang="en-GB" sz="1800" b="1" dirty="0" smtClean="0">
              <a:solidFill>
                <a:srgbClr val="002060"/>
              </a:solidFill>
            </a:endParaRPr>
          </a:p>
          <a:p>
            <a:r>
              <a:rPr lang="en-GB" sz="1800" b="1" dirty="0" smtClean="0">
                <a:solidFill>
                  <a:srgbClr val="002060"/>
                </a:solidFill>
              </a:rPr>
              <a:t>Avoid </a:t>
            </a:r>
            <a:r>
              <a:rPr lang="en-GB" sz="1800" b="1" dirty="0">
                <a:solidFill>
                  <a:srgbClr val="002060"/>
                </a:solidFill>
              </a:rPr>
              <a:t>Awkward </a:t>
            </a:r>
            <a:r>
              <a:rPr lang="en-GB" sz="1800" b="1" dirty="0" smtClean="0">
                <a:solidFill>
                  <a:srgbClr val="002060"/>
                </a:solidFill>
              </a:rPr>
              <a:t>Fillers: </a:t>
            </a:r>
            <a:r>
              <a:rPr lang="en-GB" sz="1800" dirty="0" smtClean="0">
                <a:solidFill>
                  <a:srgbClr val="002060"/>
                </a:solidFill>
              </a:rPr>
              <a:t>Nothing worse that to listen to </a:t>
            </a:r>
            <a:r>
              <a:rPr lang="en-GB" sz="1800" dirty="0">
                <a:solidFill>
                  <a:srgbClr val="002060"/>
                </a:solidFill>
              </a:rPr>
              <a:t>"Um," "uh," "like</a:t>
            </a:r>
            <a:r>
              <a:rPr lang="en-GB" sz="1800" dirty="0" smtClean="0">
                <a:solidFill>
                  <a:srgbClr val="002060"/>
                </a:solidFill>
              </a:rPr>
              <a:t>. </a:t>
            </a:r>
          </a:p>
          <a:p>
            <a:endParaRPr lang="en-GB" sz="1800" b="1" dirty="0">
              <a:solidFill>
                <a:srgbClr val="002060"/>
              </a:solidFill>
            </a:endParaRPr>
          </a:p>
          <a:p>
            <a:r>
              <a:rPr lang="en-GB" sz="1800" b="1" dirty="0" smtClean="0">
                <a:solidFill>
                  <a:srgbClr val="002060"/>
                </a:solidFill>
              </a:rPr>
              <a:t>Use </a:t>
            </a:r>
            <a:r>
              <a:rPr lang="en-GB" sz="1800" b="1" dirty="0">
                <a:solidFill>
                  <a:srgbClr val="002060"/>
                </a:solidFill>
              </a:rPr>
              <a:t>Gestures (But Don't Overdo</a:t>
            </a:r>
            <a:r>
              <a:rPr lang="en-GB" sz="1800" b="1" dirty="0" smtClean="0">
                <a:solidFill>
                  <a:srgbClr val="002060"/>
                </a:solidFill>
              </a:rPr>
              <a:t>): </a:t>
            </a:r>
            <a:r>
              <a:rPr lang="en-GB" sz="1800" dirty="0">
                <a:solidFill>
                  <a:srgbClr val="002060"/>
                </a:solidFill>
              </a:rPr>
              <a:t>Natural movement during a speech is a sign of an effective public speaker</a:t>
            </a:r>
          </a:p>
        </p:txBody>
      </p:sp>
      <p:sp>
        <p:nvSpPr>
          <p:cNvPr id="4" name="Slide Number Placeholder 3"/>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5" name="Footer Placeholder 4"/>
          <p:cNvSpPr>
            <a:spLocks noGrp="1"/>
          </p:cNvSpPr>
          <p:nvPr>
            <p:ph type="ftr" sz="quarter" idx="3"/>
          </p:nvPr>
        </p:nvSpPr>
        <p:spPr/>
        <p:txBody>
          <a:bodyPr/>
          <a:lstStyle/>
          <a:p>
            <a:r>
              <a:rPr lang="en-GB" dirty="0" smtClean="0">
                <a:solidFill>
                  <a:srgbClr val="002060"/>
                </a:solidFill>
              </a:rPr>
              <a:t>Introduction </a:t>
            </a:r>
            <a:r>
              <a:rPr lang="en-GB" dirty="0">
                <a:solidFill>
                  <a:srgbClr val="002060"/>
                </a:solidFill>
              </a:rPr>
              <a:t>to Writing and Speaking </a:t>
            </a:r>
            <a:r>
              <a:rPr lang="en-US" dirty="0">
                <a:solidFill>
                  <a:srgbClr val="002060"/>
                </a:solidFill>
              </a:rPr>
              <a:t>/ </a:t>
            </a:r>
            <a:r>
              <a:rPr lang="en-GB" dirty="0">
                <a:solidFill>
                  <a:srgbClr val="002060"/>
                </a:solidFill>
              </a:rPr>
              <a:t>Brno 17</a:t>
            </a:r>
            <a:r>
              <a:rPr lang="en-GB" baseline="30000" dirty="0">
                <a:solidFill>
                  <a:srgbClr val="002060"/>
                </a:solidFill>
              </a:rPr>
              <a:t>th</a:t>
            </a:r>
            <a:r>
              <a:rPr lang="en-GB" dirty="0">
                <a:solidFill>
                  <a:srgbClr val="002060"/>
                </a:solidFill>
              </a:rPr>
              <a:t> July </a:t>
            </a:r>
            <a:r>
              <a:rPr lang="en-GB" dirty="0" smtClean="0">
                <a:solidFill>
                  <a:srgbClr val="002060"/>
                </a:solidFill>
              </a:rPr>
              <a:t>2018</a:t>
            </a:r>
            <a:endParaRPr lang="en-GB" dirty="0">
              <a:solidFill>
                <a:srgbClr val="002060"/>
              </a:solidFill>
            </a:endParaRPr>
          </a:p>
        </p:txBody>
      </p:sp>
    </p:spTree>
    <p:extLst>
      <p:ext uri="{BB962C8B-B14F-4D97-AF65-F5344CB8AC3E}">
        <p14:creationId xmlns:p14="http://schemas.microsoft.com/office/powerpoint/2010/main" val="345628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2" end="2"/>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3" end="3"/>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4" end="4"/>
                                            </p:txEl>
                                          </p:spTgt>
                                        </p:tgtEl>
                                      </p:cBhvr>
                                    </p:animEffect>
                                  </p:childTnLst>
                                </p:cTn>
                              </p:par>
                              <p:par>
                                <p:cTn id="29" presetID="31" presetClass="entr" presetSubtype="0"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p:cTn id="31"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6" end="6"/>
                                            </p:txEl>
                                          </p:spTgt>
                                        </p:tgtEl>
                                      </p:cBhvr>
                                    </p:animEffect>
                                  </p:childTnLst>
                                </p:cTn>
                              </p:par>
                              <p:par>
                                <p:cTn id="35" presetID="31" presetClass="entr" presetSubtype="0"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p:cTn id="37"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8" end="8"/>
                                            </p:txEl>
                                          </p:spTgt>
                                        </p:tgtEl>
                                      </p:cBhvr>
                                    </p:animEffect>
                                  </p:childTnLst>
                                </p:cTn>
                              </p:par>
                              <p:par>
                                <p:cTn id="41" presetID="31" presetClass="entr" presetSubtype="0" fill="hold"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p:cTn id="43" dur="1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44" dur="1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45" dur="1000" fill="hold"/>
                                        <p:tgtEl>
                                          <p:spTgt spid="3">
                                            <p:txEl>
                                              <p:pRg st="10" end="10"/>
                                            </p:txEl>
                                          </p:spTgt>
                                        </p:tgtEl>
                                        <p:attrNameLst>
                                          <p:attrName>style.rotation</p:attrName>
                                        </p:attrNameLst>
                                      </p:cBhvr>
                                      <p:tavLst>
                                        <p:tav tm="0">
                                          <p:val>
                                            <p:fltVal val="90"/>
                                          </p:val>
                                        </p:tav>
                                        <p:tav tm="100000">
                                          <p:val>
                                            <p:fltVal val="0"/>
                                          </p:val>
                                        </p:tav>
                                      </p:tavLst>
                                    </p:anim>
                                    <p:animEffect transition="in" filter="fade">
                                      <p:cBhvr>
                                        <p:cTn id="46" dur="1000"/>
                                        <p:tgtEl>
                                          <p:spTgt spid="3">
                                            <p:txEl>
                                              <p:pRg st="10" end="10"/>
                                            </p:txEl>
                                          </p:spTgt>
                                        </p:tgtEl>
                                      </p:cBhvr>
                                    </p:animEffect>
                                  </p:childTnLst>
                                </p:cTn>
                              </p:par>
                              <p:par>
                                <p:cTn id="47" presetID="31" presetClass="entr" presetSubtype="0" fill="hold" nodeType="with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anim calcmode="lin" valueType="num">
                                      <p:cBhvr>
                                        <p:cTn id="49" dur="10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50" dur="1000" fill="hold"/>
                                        <p:tgtEl>
                                          <p:spTgt spid="3">
                                            <p:txEl>
                                              <p:pRg st="12" end="12"/>
                                            </p:txEl>
                                          </p:spTgt>
                                        </p:tgtEl>
                                        <p:attrNameLst>
                                          <p:attrName>ppt_h</p:attrName>
                                        </p:attrNameLst>
                                      </p:cBhvr>
                                      <p:tavLst>
                                        <p:tav tm="0">
                                          <p:val>
                                            <p:fltVal val="0"/>
                                          </p:val>
                                        </p:tav>
                                        <p:tav tm="100000">
                                          <p:val>
                                            <p:strVal val="#ppt_h"/>
                                          </p:val>
                                        </p:tav>
                                      </p:tavLst>
                                    </p:anim>
                                    <p:anim calcmode="lin" valueType="num">
                                      <p:cBhvr>
                                        <p:cTn id="51" dur="1000" fill="hold"/>
                                        <p:tgtEl>
                                          <p:spTgt spid="3">
                                            <p:txEl>
                                              <p:pRg st="12" end="12"/>
                                            </p:txEl>
                                          </p:spTgt>
                                        </p:tgtEl>
                                        <p:attrNameLst>
                                          <p:attrName>style.rotation</p:attrName>
                                        </p:attrNameLst>
                                      </p:cBhvr>
                                      <p:tavLst>
                                        <p:tav tm="0">
                                          <p:val>
                                            <p:fltVal val="90"/>
                                          </p:val>
                                        </p:tav>
                                        <p:tav tm="100000">
                                          <p:val>
                                            <p:fltVal val="0"/>
                                          </p:val>
                                        </p:tav>
                                      </p:tavLst>
                                    </p:anim>
                                    <p:animEffect transition="in" filter="fade">
                                      <p:cBhvr>
                                        <p:cTn id="52" dur="1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Presentations As Part of Public Speaking</a:t>
            </a:r>
            <a:endParaRPr lang="en-GB" dirty="0"/>
          </a:p>
        </p:txBody>
      </p:sp>
      <p:sp>
        <p:nvSpPr>
          <p:cNvPr id="3" name="Content Placeholder 2"/>
          <p:cNvSpPr>
            <a:spLocks noGrp="1"/>
          </p:cNvSpPr>
          <p:nvPr>
            <p:ph idx="1"/>
          </p:nvPr>
        </p:nvSpPr>
        <p:spPr>
          <a:xfrm>
            <a:off x="509589" y="1815838"/>
            <a:ext cx="8082321" cy="4323710"/>
          </a:xfrm>
        </p:spPr>
        <p:txBody>
          <a:bodyPr/>
          <a:lstStyle/>
          <a:p>
            <a:pPr marL="0" indent="0">
              <a:buNone/>
            </a:pPr>
            <a:r>
              <a:rPr lang="en-GB" sz="2000" dirty="0" smtClean="0">
                <a:solidFill>
                  <a:srgbClr val="002060"/>
                </a:solidFill>
              </a:rPr>
              <a:t>Here we will look at mistakes to be avoided</a:t>
            </a:r>
            <a:r>
              <a:rPr lang="en-GB" dirty="0" smtClean="0">
                <a:solidFill>
                  <a:srgbClr val="002060"/>
                </a:solidFill>
              </a:rPr>
              <a:t>:</a:t>
            </a:r>
          </a:p>
          <a:p>
            <a:pPr marL="0" indent="0">
              <a:buNone/>
            </a:pPr>
            <a:endParaRPr lang="en-GB" dirty="0" smtClean="0">
              <a:solidFill>
                <a:srgbClr val="002060"/>
              </a:solidFill>
            </a:endParaRPr>
          </a:p>
          <a:p>
            <a:r>
              <a:rPr lang="en-GB" sz="1800" b="1" dirty="0">
                <a:solidFill>
                  <a:srgbClr val="002060"/>
                </a:solidFill>
              </a:rPr>
              <a:t>Not Scripting Your </a:t>
            </a:r>
            <a:r>
              <a:rPr lang="en-GB" sz="1800" b="1" dirty="0" smtClean="0">
                <a:solidFill>
                  <a:srgbClr val="002060"/>
                </a:solidFill>
              </a:rPr>
              <a:t>Presentation: </a:t>
            </a:r>
            <a:r>
              <a:rPr lang="en-GB" sz="1800" dirty="0" smtClean="0">
                <a:solidFill>
                  <a:srgbClr val="002060"/>
                </a:solidFill>
              </a:rPr>
              <a:t>Presentations don’t “just happened”.</a:t>
            </a:r>
          </a:p>
          <a:p>
            <a:endParaRPr lang="en-GB" sz="1800" dirty="0">
              <a:solidFill>
                <a:srgbClr val="002060"/>
              </a:solidFill>
            </a:endParaRPr>
          </a:p>
          <a:p>
            <a:r>
              <a:rPr lang="en-GB" sz="1800" b="1" dirty="0">
                <a:solidFill>
                  <a:srgbClr val="002060"/>
                </a:solidFill>
              </a:rPr>
              <a:t>Reading; Not </a:t>
            </a:r>
            <a:r>
              <a:rPr lang="en-GB" sz="1800" b="1" dirty="0" smtClean="0">
                <a:solidFill>
                  <a:srgbClr val="002060"/>
                </a:solidFill>
              </a:rPr>
              <a:t>Speaking:  </a:t>
            </a:r>
            <a:r>
              <a:rPr lang="en-GB" sz="1800" dirty="0" smtClean="0">
                <a:solidFill>
                  <a:srgbClr val="002060"/>
                </a:solidFill>
              </a:rPr>
              <a:t>When reading your head goes down and you disengage with the audience.</a:t>
            </a:r>
          </a:p>
          <a:p>
            <a:endParaRPr lang="en-GB" sz="1800" dirty="0">
              <a:solidFill>
                <a:srgbClr val="002060"/>
              </a:solidFill>
            </a:endParaRPr>
          </a:p>
          <a:p>
            <a:r>
              <a:rPr lang="en-GB" sz="1800" b="1" dirty="0">
                <a:solidFill>
                  <a:srgbClr val="002060"/>
                </a:solidFill>
              </a:rPr>
              <a:t>Not Practicing </a:t>
            </a:r>
            <a:r>
              <a:rPr lang="en-GB" sz="1800" b="1" dirty="0" smtClean="0">
                <a:solidFill>
                  <a:srgbClr val="002060"/>
                </a:solidFill>
              </a:rPr>
              <a:t>Enough: </a:t>
            </a:r>
            <a:r>
              <a:rPr lang="en-GB" sz="1800" dirty="0" smtClean="0">
                <a:solidFill>
                  <a:srgbClr val="002060"/>
                </a:solidFill>
              </a:rPr>
              <a:t>Repeat from previous </a:t>
            </a:r>
            <a:r>
              <a:rPr lang="en-GB" sz="1800" dirty="0" smtClean="0">
                <a:solidFill>
                  <a:srgbClr val="002060"/>
                </a:solidFill>
              </a:rPr>
              <a:t>slides.</a:t>
            </a:r>
            <a:endParaRPr lang="en-GB" sz="1800" dirty="0" smtClean="0">
              <a:solidFill>
                <a:srgbClr val="002060"/>
              </a:solidFill>
            </a:endParaRPr>
          </a:p>
          <a:p>
            <a:endParaRPr lang="en-GB" sz="1800" dirty="0">
              <a:solidFill>
                <a:srgbClr val="002060"/>
              </a:solidFill>
            </a:endParaRPr>
          </a:p>
          <a:p>
            <a:r>
              <a:rPr lang="en-GB" sz="1800" b="1" dirty="0">
                <a:solidFill>
                  <a:srgbClr val="002060"/>
                </a:solidFill>
              </a:rPr>
              <a:t>Boring, Unprofessional </a:t>
            </a:r>
            <a:r>
              <a:rPr lang="en-GB" sz="1800" b="1" dirty="0" smtClean="0">
                <a:solidFill>
                  <a:srgbClr val="002060"/>
                </a:solidFill>
              </a:rPr>
              <a:t>Design: </a:t>
            </a:r>
            <a:r>
              <a:rPr lang="en-GB" sz="1800" dirty="0" smtClean="0">
                <a:solidFill>
                  <a:srgbClr val="002060"/>
                </a:solidFill>
              </a:rPr>
              <a:t>It takes only a few milliseconds to lose an audience attention. Once loss you will never </a:t>
            </a:r>
            <a:r>
              <a:rPr lang="en-GB" sz="1800" dirty="0" smtClean="0">
                <a:solidFill>
                  <a:srgbClr val="002060"/>
                </a:solidFill>
              </a:rPr>
              <a:t>recover it.</a:t>
            </a:r>
            <a:endParaRPr lang="en-GB" sz="1800" dirty="0" smtClean="0">
              <a:solidFill>
                <a:srgbClr val="002060"/>
              </a:solidFill>
            </a:endParaRPr>
          </a:p>
          <a:p>
            <a:endParaRPr lang="en-GB" sz="1800" dirty="0">
              <a:solidFill>
                <a:srgbClr val="002060"/>
              </a:solidFill>
            </a:endParaRPr>
          </a:p>
          <a:p>
            <a:r>
              <a:rPr lang="en-GB" sz="1800" b="1" dirty="0">
                <a:solidFill>
                  <a:srgbClr val="002060"/>
                </a:solidFill>
              </a:rPr>
              <a:t>Cluttered, Text-Heavy </a:t>
            </a:r>
            <a:r>
              <a:rPr lang="en-GB" sz="1800" b="1" dirty="0" smtClean="0">
                <a:solidFill>
                  <a:srgbClr val="002060"/>
                </a:solidFill>
              </a:rPr>
              <a:t>Slides: </a:t>
            </a:r>
            <a:r>
              <a:rPr lang="en-GB" sz="1800" dirty="0" smtClean="0">
                <a:solidFill>
                  <a:srgbClr val="002060"/>
                </a:solidFill>
              </a:rPr>
              <a:t>It is sometimes difficult to find the balance.</a:t>
            </a:r>
          </a:p>
          <a:p>
            <a:pPr marL="0" indent="0">
              <a:buNone/>
            </a:pPr>
            <a:endParaRPr lang="en-GB" sz="1800" dirty="0" smtClean="0">
              <a:solidFill>
                <a:srgbClr val="002060"/>
              </a:solidFill>
            </a:endParaRPr>
          </a:p>
          <a:p>
            <a:endParaRPr lang="en-GB" sz="1800" dirty="0"/>
          </a:p>
          <a:p>
            <a:endParaRPr lang="en-GB" sz="1800" dirty="0"/>
          </a:p>
        </p:txBody>
      </p:sp>
      <p:sp>
        <p:nvSpPr>
          <p:cNvPr id="4" name="Slide Number Placeholder 3"/>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5" name="Footer Placeholder 4"/>
          <p:cNvSpPr>
            <a:spLocks noGrp="1"/>
          </p:cNvSpPr>
          <p:nvPr>
            <p:ph type="ftr" sz="quarter" idx="3"/>
          </p:nvPr>
        </p:nvSpPr>
        <p:spPr/>
        <p:txBody>
          <a:bodyPr/>
          <a:lstStyle/>
          <a:p>
            <a:r>
              <a:rPr lang="en-GB" dirty="0">
                <a:solidFill>
                  <a:srgbClr val="002060"/>
                </a:solidFill>
              </a:rPr>
              <a:t>Introduction to Writing and Speaking </a:t>
            </a:r>
            <a:r>
              <a:rPr lang="en-US" dirty="0">
                <a:solidFill>
                  <a:srgbClr val="002060"/>
                </a:solidFill>
              </a:rPr>
              <a:t>/ </a:t>
            </a:r>
            <a:r>
              <a:rPr lang="en-GB" dirty="0">
                <a:solidFill>
                  <a:srgbClr val="002060"/>
                </a:solidFill>
              </a:rPr>
              <a:t>Brno 17</a:t>
            </a:r>
            <a:r>
              <a:rPr lang="en-GB" baseline="30000" dirty="0">
                <a:solidFill>
                  <a:srgbClr val="002060"/>
                </a:solidFill>
              </a:rPr>
              <a:t>th</a:t>
            </a:r>
            <a:r>
              <a:rPr lang="en-GB" dirty="0">
                <a:solidFill>
                  <a:srgbClr val="002060"/>
                </a:solidFill>
              </a:rPr>
              <a:t> July </a:t>
            </a:r>
            <a:r>
              <a:rPr lang="en-GB" dirty="0" smtClean="0">
                <a:solidFill>
                  <a:srgbClr val="002060"/>
                </a:solidFill>
              </a:rPr>
              <a:t>2018</a:t>
            </a:r>
            <a:endParaRPr lang="en-GB" dirty="0">
              <a:solidFill>
                <a:srgbClr val="002060"/>
              </a:solidFill>
            </a:endParaRPr>
          </a:p>
        </p:txBody>
      </p:sp>
    </p:spTree>
    <p:extLst>
      <p:ext uri="{BB962C8B-B14F-4D97-AF65-F5344CB8AC3E}">
        <p14:creationId xmlns:p14="http://schemas.microsoft.com/office/powerpoint/2010/main" val="2988869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7"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1000"/>
                                        <p:tgtEl>
                                          <p:spTgt spid="3">
                                            <p:txEl>
                                              <p:pRg st="2" end="2"/>
                                            </p:txEl>
                                          </p:spTgt>
                                        </p:tgtEl>
                                      </p:cBhvr>
                                    </p:animEffect>
                                    <p:anim calcmode="lin" valueType="num">
                                      <p:cBhvr>
                                        <p:cTn id="1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3"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 calcmode="lin" valueType="num">
                                      <p:cBhvr additive="base">
                                        <p:cTn id="18"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1000"/>
                                        <p:tgtEl>
                                          <p:spTgt spid="3">
                                            <p:txEl>
                                              <p:pRg st="6" end="6"/>
                                            </p:txEl>
                                          </p:spTgt>
                                        </p:tgtEl>
                                      </p:cBhvr>
                                    </p:animEffect>
                                    <p:anim calcmode="lin" valueType="num">
                                      <p:cBhvr>
                                        <p:cTn id="2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5"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2000"/>
                                        <p:tgtEl>
                                          <p:spTgt spid="3">
                                            <p:txEl>
                                              <p:pRg st="8" end="8"/>
                                            </p:txEl>
                                          </p:spTgt>
                                        </p:tgtEl>
                                      </p:cBhvr>
                                    </p:animEffect>
                                    <p:anim calcmode="lin" valueType="num">
                                      <p:cBhvr>
                                        <p:cTn id="32" dur="2000" fill="hold"/>
                                        <p:tgtEl>
                                          <p:spTgt spid="3">
                                            <p:txEl>
                                              <p:pRg st="8" end="8"/>
                                            </p:txEl>
                                          </p:spTgt>
                                        </p:tgtEl>
                                        <p:attrNameLst>
                                          <p:attrName>ppt_w</p:attrName>
                                        </p:attrNameLst>
                                      </p:cBhvr>
                                      <p:tavLst>
                                        <p:tav tm="0" fmla="#ppt_w*sin(2.5*pi*$)">
                                          <p:val>
                                            <p:fltVal val="0"/>
                                          </p:val>
                                        </p:tav>
                                        <p:tav tm="100000">
                                          <p:val>
                                            <p:fltVal val="1"/>
                                          </p:val>
                                        </p:tav>
                                      </p:tavLst>
                                    </p:anim>
                                    <p:anim calcmode="lin" valueType="num">
                                      <p:cBhvr>
                                        <p:cTn id="33" dur="2000" fill="hold"/>
                                        <p:tgtEl>
                                          <p:spTgt spid="3">
                                            <p:txEl>
                                              <p:pRg st="8" end="8"/>
                                            </p:txEl>
                                          </p:spTgt>
                                        </p:tgtEl>
                                        <p:attrNameLst>
                                          <p:attrName>ppt_h</p:attrName>
                                        </p:attrNameLst>
                                      </p:cBhvr>
                                      <p:tavLst>
                                        <p:tav tm="0">
                                          <p:val>
                                            <p:strVal val="#ppt_h"/>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nodeType="clickEffect">
                                  <p:stCondLst>
                                    <p:cond delay="0"/>
                                  </p:stCondLst>
                                  <p:childTnLst>
                                    <p:set>
                                      <p:cBhvr>
                                        <p:cTn id="37" dur="1" fill="hold">
                                          <p:stCondLst>
                                            <p:cond delay="0"/>
                                          </p:stCondLst>
                                        </p:cTn>
                                        <p:tgtEl>
                                          <p:spTgt spid="3">
                                            <p:txEl>
                                              <p:pRg st="10" end="10"/>
                                            </p:txEl>
                                          </p:spTgt>
                                        </p:tgtEl>
                                        <p:attrNameLst>
                                          <p:attrName>style.visibility</p:attrName>
                                        </p:attrNameLst>
                                      </p:cBhvr>
                                      <p:to>
                                        <p:strVal val="visible"/>
                                      </p:to>
                                    </p:set>
                                    <p:animEffect transition="in" filter="fade">
                                      <p:cBhvr>
                                        <p:cTn id="38" dur="1000"/>
                                        <p:tgtEl>
                                          <p:spTgt spid="3">
                                            <p:txEl>
                                              <p:pRg st="10" end="10"/>
                                            </p:txEl>
                                          </p:spTgt>
                                        </p:tgtEl>
                                      </p:cBhvr>
                                    </p:animEffect>
                                    <p:anim calcmode="lin" valueType="num">
                                      <p:cBhvr>
                                        <p:cTn id="39"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3"/>
          </p:nvPr>
        </p:nvSpPr>
        <p:spPr>
          <a:xfrm>
            <a:off x="422694" y="6474025"/>
            <a:ext cx="6305910" cy="457200"/>
          </a:xfrm>
          <a:prstGeom prst="rect">
            <a:avLst/>
          </a:prstGeom>
        </p:spPr>
        <p:txBody>
          <a:bodyPr/>
          <a:lstStyle/>
          <a:p>
            <a:r>
              <a:rPr lang="en-GB" dirty="0">
                <a:solidFill>
                  <a:srgbClr val="002060"/>
                </a:solidFill>
              </a:rPr>
              <a:t>Introduction to Writing and Speaking </a:t>
            </a:r>
            <a:r>
              <a:rPr lang="en-US" dirty="0">
                <a:solidFill>
                  <a:srgbClr val="002060"/>
                </a:solidFill>
              </a:rPr>
              <a:t>/ </a:t>
            </a:r>
            <a:r>
              <a:rPr lang="en-GB" dirty="0">
                <a:solidFill>
                  <a:srgbClr val="002060"/>
                </a:solidFill>
              </a:rPr>
              <a:t>Brno 17</a:t>
            </a:r>
            <a:r>
              <a:rPr lang="en-GB" baseline="30000" dirty="0">
                <a:solidFill>
                  <a:srgbClr val="002060"/>
                </a:solidFill>
              </a:rPr>
              <a:t>th</a:t>
            </a:r>
            <a:r>
              <a:rPr lang="en-GB" dirty="0">
                <a:solidFill>
                  <a:srgbClr val="002060"/>
                </a:solidFill>
              </a:rPr>
              <a:t> July 2018</a:t>
            </a:r>
          </a:p>
          <a:p>
            <a:endParaRPr lang="cs-CZ" altLang="cs-CZ" dirty="0"/>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2</a:t>
            </a:fld>
            <a:endParaRPr lang="cs-CZ" altLang="cs-CZ" dirty="0"/>
          </a:p>
        </p:txBody>
      </p:sp>
      <p:sp>
        <p:nvSpPr>
          <p:cNvPr id="96258" name="Rectangle 2"/>
          <p:cNvSpPr>
            <a:spLocks noGrp="1" noChangeArrowheads="1"/>
          </p:cNvSpPr>
          <p:nvPr>
            <p:ph type="title"/>
          </p:nvPr>
        </p:nvSpPr>
        <p:spPr/>
        <p:txBody>
          <a:bodyPr/>
          <a:lstStyle/>
          <a:p>
            <a:r>
              <a:rPr lang="en-GB" altLang="cs-CZ" dirty="0" smtClean="0"/>
              <a:t>What to Expect from This Course </a:t>
            </a:r>
            <a:endParaRPr lang="cs-CZ" altLang="cs-CZ" dirty="0"/>
          </a:p>
        </p:txBody>
      </p:sp>
      <p:sp>
        <p:nvSpPr>
          <p:cNvPr id="96259" name="Rectangle 3"/>
          <p:cNvSpPr>
            <a:spLocks noGrp="1" noChangeArrowheads="1"/>
          </p:cNvSpPr>
          <p:nvPr>
            <p:ph type="body" idx="1"/>
          </p:nvPr>
        </p:nvSpPr>
        <p:spPr/>
        <p:txBody>
          <a:bodyPr/>
          <a:lstStyle/>
          <a:p>
            <a:pPr>
              <a:lnSpc>
                <a:spcPct val="150000"/>
              </a:lnSpc>
            </a:pPr>
            <a:r>
              <a:rPr lang="en-GB" dirty="0" smtClean="0">
                <a:solidFill>
                  <a:srgbClr val="002060"/>
                </a:solidFill>
              </a:rPr>
              <a:t>To Understand </a:t>
            </a:r>
            <a:r>
              <a:rPr lang="en-GB" dirty="0">
                <a:solidFill>
                  <a:srgbClr val="002060"/>
                </a:solidFill>
              </a:rPr>
              <a:t>C</a:t>
            </a:r>
            <a:r>
              <a:rPr lang="en-GB" dirty="0" smtClean="0">
                <a:solidFill>
                  <a:srgbClr val="002060"/>
                </a:solidFill>
              </a:rPr>
              <a:t>ommunication </a:t>
            </a:r>
            <a:r>
              <a:rPr lang="en-GB" dirty="0">
                <a:solidFill>
                  <a:srgbClr val="002060"/>
                </a:solidFill>
              </a:rPr>
              <a:t>in the 21st </a:t>
            </a:r>
            <a:r>
              <a:rPr lang="en-GB" dirty="0" smtClean="0">
                <a:solidFill>
                  <a:srgbClr val="002060"/>
                </a:solidFill>
              </a:rPr>
              <a:t>century </a:t>
            </a:r>
          </a:p>
          <a:p>
            <a:pPr>
              <a:lnSpc>
                <a:spcPct val="150000"/>
              </a:lnSpc>
            </a:pPr>
            <a:r>
              <a:rPr lang="en-GB" altLang="cs-CZ" dirty="0" smtClean="0">
                <a:solidFill>
                  <a:srgbClr val="002060"/>
                </a:solidFill>
              </a:rPr>
              <a:t>An Introduction to Writing and Speaking</a:t>
            </a:r>
          </a:p>
          <a:p>
            <a:pPr>
              <a:lnSpc>
                <a:spcPct val="150000"/>
              </a:lnSpc>
            </a:pPr>
            <a:r>
              <a:rPr lang="en-GB" altLang="cs-CZ" dirty="0" smtClean="0">
                <a:solidFill>
                  <a:srgbClr val="002060"/>
                </a:solidFill>
              </a:rPr>
              <a:t>How to Approach the World of Business Writing</a:t>
            </a:r>
          </a:p>
          <a:p>
            <a:pPr>
              <a:lnSpc>
                <a:spcPct val="150000"/>
              </a:lnSpc>
            </a:pPr>
            <a:r>
              <a:rPr lang="en-GB" altLang="cs-CZ" dirty="0" smtClean="0">
                <a:solidFill>
                  <a:srgbClr val="002060"/>
                </a:solidFill>
              </a:rPr>
              <a:t>To Understand Public Speaking</a:t>
            </a:r>
          </a:p>
          <a:p>
            <a:pPr>
              <a:lnSpc>
                <a:spcPct val="150000"/>
              </a:lnSpc>
            </a:pPr>
            <a:r>
              <a:rPr lang="en-GB" altLang="cs-CZ" dirty="0" smtClean="0">
                <a:solidFill>
                  <a:srgbClr val="002060"/>
                </a:solidFill>
              </a:rPr>
              <a:t>To Understand What Makes a Successful Presentation</a:t>
            </a:r>
          </a:p>
          <a:p>
            <a:pPr marL="0" indent="0">
              <a:buNone/>
            </a:pPr>
            <a:r>
              <a:rPr lang="en-GB" altLang="cs-CZ" dirty="0" smtClean="0">
                <a:solidFill>
                  <a:srgbClr val="002060"/>
                </a:solidFill>
              </a:rPr>
              <a:t> </a:t>
            </a:r>
            <a:endParaRPr lang="cs-CZ" altLang="cs-CZ"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96259">
                                            <p:txEl>
                                              <p:pRg st="0" end="0"/>
                                            </p:txEl>
                                          </p:spTgt>
                                        </p:tgtEl>
                                        <p:attrNameLst>
                                          <p:attrName>style.visibility</p:attrName>
                                        </p:attrNameLst>
                                      </p:cBhvr>
                                      <p:to>
                                        <p:strVal val="visible"/>
                                      </p:to>
                                    </p:set>
                                    <p:anim calcmode="lin" valueType="num">
                                      <p:cBhvr additive="base">
                                        <p:cTn id="7" dur="500" fill="hold"/>
                                        <p:tgtEl>
                                          <p:spTgt spid="962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6259">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42" presetClass="entr" presetSubtype="0" fill="hold" nodeType="afterEffect">
                                  <p:stCondLst>
                                    <p:cond delay="0"/>
                                  </p:stCondLst>
                                  <p:childTnLst>
                                    <p:set>
                                      <p:cBhvr>
                                        <p:cTn id="11" dur="1" fill="hold">
                                          <p:stCondLst>
                                            <p:cond delay="0"/>
                                          </p:stCondLst>
                                        </p:cTn>
                                        <p:tgtEl>
                                          <p:spTgt spid="96259">
                                            <p:txEl>
                                              <p:pRg st="1" end="1"/>
                                            </p:txEl>
                                          </p:spTgt>
                                        </p:tgtEl>
                                        <p:attrNameLst>
                                          <p:attrName>style.visibility</p:attrName>
                                        </p:attrNameLst>
                                      </p:cBhvr>
                                      <p:to>
                                        <p:strVal val="visible"/>
                                      </p:to>
                                    </p:set>
                                    <p:animEffect transition="in" filter="fade">
                                      <p:cBhvr>
                                        <p:cTn id="12" dur="1000"/>
                                        <p:tgtEl>
                                          <p:spTgt spid="96259">
                                            <p:txEl>
                                              <p:pRg st="1" end="1"/>
                                            </p:txEl>
                                          </p:spTgt>
                                        </p:tgtEl>
                                      </p:cBhvr>
                                    </p:animEffect>
                                    <p:anim calcmode="lin" valueType="num">
                                      <p:cBhvr>
                                        <p:cTn id="13" dur="1000" fill="hold"/>
                                        <p:tgtEl>
                                          <p:spTgt spid="96259">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96259">
                                            <p:txEl>
                                              <p:pRg st="1" end="1"/>
                                            </p:txEl>
                                          </p:spTgt>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6" presetClass="entr" presetSubtype="16" fill="hold" nodeType="afterEffect">
                                  <p:stCondLst>
                                    <p:cond delay="0"/>
                                  </p:stCondLst>
                                  <p:childTnLst>
                                    <p:set>
                                      <p:cBhvr>
                                        <p:cTn id="17" dur="1" fill="hold">
                                          <p:stCondLst>
                                            <p:cond delay="0"/>
                                          </p:stCondLst>
                                        </p:cTn>
                                        <p:tgtEl>
                                          <p:spTgt spid="96259">
                                            <p:txEl>
                                              <p:pRg st="2" end="2"/>
                                            </p:txEl>
                                          </p:spTgt>
                                        </p:tgtEl>
                                        <p:attrNameLst>
                                          <p:attrName>style.visibility</p:attrName>
                                        </p:attrNameLst>
                                      </p:cBhvr>
                                      <p:to>
                                        <p:strVal val="visible"/>
                                      </p:to>
                                    </p:set>
                                    <p:animEffect transition="in" filter="circle(in)">
                                      <p:cBhvr>
                                        <p:cTn id="18" dur="2000"/>
                                        <p:tgtEl>
                                          <p:spTgt spid="96259">
                                            <p:txEl>
                                              <p:pRg st="2" end="2"/>
                                            </p:txEl>
                                          </p:spTgt>
                                        </p:tgtEl>
                                      </p:cBhvr>
                                    </p:animEffect>
                                  </p:childTnLst>
                                </p:cTn>
                              </p:par>
                            </p:childTnLst>
                          </p:cTn>
                        </p:par>
                        <p:par>
                          <p:cTn id="19" fill="hold">
                            <p:stCondLst>
                              <p:cond delay="3500"/>
                            </p:stCondLst>
                            <p:childTnLst>
                              <p:par>
                                <p:cTn id="20" presetID="2" presetClass="entr" presetSubtype="4" fill="hold" nodeType="afterEffect">
                                  <p:stCondLst>
                                    <p:cond delay="0"/>
                                  </p:stCondLst>
                                  <p:childTnLst>
                                    <p:set>
                                      <p:cBhvr>
                                        <p:cTn id="21" dur="1" fill="hold">
                                          <p:stCondLst>
                                            <p:cond delay="0"/>
                                          </p:stCondLst>
                                        </p:cTn>
                                        <p:tgtEl>
                                          <p:spTgt spid="96259">
                                            <p:txEl>
                                              <p:pRg st="3" end="3"/>
                                            </p:txEl>
                                          </p:spTgt>
                                        </p:tgtEl>
                                        <p:attrNameLst>
                                          <p:attrName>style.visibility</p:attrName>
                                        </p:attrNameLst>
                                      </p:cBhvr>
                                      <p:to>
                                        <p:strVal val="visible"/>
                                      </p:to>
                                    </p:set>
                                    <p:anim calcmode="lin" valueType="num">
                                      <p:cBhvr additive="base">
                                        <p:cTn id="22" dur="500" fill="hold"/>
                                        <p:tgtEl>
                                          <p:spTgt spid="96259">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96259">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16" presetClass="entr" presetSubtype="21" fill="hold" nodeType="afterEffect">
                                  <p:stCondLst>
                                    <p:cond delay="0"/>
                                  </p:stCondLst>
                                  <p:childTnLst>
                                    <p:set>
                                      <p:cBhvr>
                                        <p:cTn id="26" dur="1" fill="hold">
                                          <p:stCondLst>
                                            <p:cond delay="0"/>
                                          </p:stCondLst>
                                        </p:cTn>
                                        <p:tgtEl>
                                          <p:spTgt spid="96259">
                                            <p:txEl>
                                              <p:pRg st="4" end="4"/>
                                            </p:txEl>
                                          </p:spTgt>
                                        </p:tgtEl>
                                        <p:attrNameLst>
                                          <p:attrName>style.visibility</p:attrName>
                                        </p:attrNameLst>
                                      </p:cBhvr>
                                      <p:to>
                                        <p:strVal val="visible"/>
                                      </p:to>
                                    </p:set>
                                    <p:animEffect transition="in" filter="barn(inVertical)">
                                      <p:cBhvr>
                                        <p:cTn id="27" dur="500"/>
                                        <p:tgtEl>
                                          <p:spTgt spid="962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Communication in the 21</a:t>
            </a:r>
            <a:r>
              <a:rPr lang="en-GB" baseline="30000" dirty="0" smtClean="0"/>
              <a:t>st</a:t>
            </a:r>
            <a:r>
              <a:rPr lang="en-GB" dirty="0" smtClean="0"/>
              <a:t> Century</a:t>
            </a:r>
            <a:endParaRPr lang="cs-CZ" dirty="0"/>
          </a:p>
        </p:txBody>
      </p:sp>
      <p:sp>
        <p:nvSpPr>
          <p:cNvPr id="5" name="Zástupný symbol pro obsah 4"/>
          <p:cNvSpPr>
            <a:spLocks noGrp="1"/>
          </p:cNvSpPr>
          <p:nvPr>
            <p:ph idx="1"/>
          </p:nvPr>
        </p:nvSpPr>
        <p:spPr/>
        <p:txBody>
          <a:bodyPr/>
          <a:lstStyle/>
          <a:p>
            <a:r>
              <a:rPr lang="en-GB" dirty="0">
                <a:solidFill>
                  <a:srgbClr val="002060"/>
                </a:solidFill>
              </a:rPr>
              <a:t>Communication in the 21st century—personal or professional—involves less conversation and more electronic sharing of information. </a:t>
            </a:r>
            <a:endParaRPr lang="en-GB" dirty="0" smtClean="0">
              <a:solidFill>
                <a:srgbClr val="002060"/>
              </a:solidFill>
            </a:endParaRPr>
          </a:p>
          <a:p>
            <a:r>
              <a:rPr lang="en-GB" dirty="0" smtClean="0">
                <a:solidFill>
                  <a:srgbClr val="002060"/>
                </a:solidFill>
              </a:rPr>
              <a:t>Written </a:t>
            </a:r>
            <a:r>
              <a:rPr lang="en-GB" dirty="0">
                <a:solidFill>
                  <a:srgbClr val="002060"/>
                </a:solidFill>
              </a:rPr>
              <a:t>communication, therefore, is often the norm. </a:t>
            </a:r>
            <a:endParaRPr lang="en-GB" dirty="0" smtClean="0">
              <a:solidFill>
                <a:srgbClr val="002060"/>
              </a:solidFill>
            </a:endParaRPr>
          </a:p>
          <a:p>
            <a:r>
              <a:rPr lang="en-GB" dirty="0" smtClean="0">
                <a:solidFill>
                  <a:srgbClr val="002060"/>
                </a:solidFill>
              </a:rPr>
              <a:t>Sadly</a:t>
            </a:r>
            <a:r>
              <a:rPr lang="en-GB" dirty="0">
                <a:solidFill>
                  <a:srgbClr val="002060"/>
                </a:solidFill>
              </a:rPr>
              <a:t>, many good </a:t>
            </a:r>
            <a:r>
              <a:rPr lang="en-GB" dirty="0" smtClean="0">
                <a:solidFill>
                  <a:srgbClr val="002060"/>
                </a:solidFill>
              </a:rPr>
              <a:t>business people </a:t>
            </a:r>
            <a:r>
              <a:rPr lang="en-GB" dirty="0">
                <a:solidFill>
                  <a:srgbClr val="002060"/>
                </a:solidFill>
              </a:rPr>
              <a:t>are very poor writers. </a:t>
            </a:r>
            <a:endParaRPr lang="en-GB" dirty="0" smtClean="0">
              <a:solidFill>
                <a:srgbClr val="002060"/>
              </a:solidFill>
            </a:endParaRPr>
          </a:p>
          <a:p>
            <a:r>
              <a:rPr lang="en-GB" dirty="0" smtClean="0">
                <a:solidFill>
                  <a:srgbClr val="002060"/>
                </a:solidFill>
              </a:rPr>
              <a:t>Poor </a:t>
            </a:r>
            <a:r>
              <a:rPr lang="en-GB" dirty="0">
                <a:solidFill>
                  <a:srgbClr val="002060"/>
                </a:solidFill>
              </a:rPr>
              <a:t>writing in any context leaves a lasting impression, </a:t>
            </a:r>
            <a:r>
              <a:rPr lang="en-GB" dirty="0" smtClean="0">
                <a:solidFill>
                  <a:srgbClr val="002060"/>
                </a:solidFill>
              </a:rPr>
              <a:t>which can be prove detrimental </a:t>
            </a:r>
            <a:r>
              <a:rPr lang="en-GB" dirty="0">
                <a:solidFill>
                  <a:srgbClr val="002060"/>
                </a:solidFill>
              </a:rPr>
              <a:t>in today’s workplace of enduring email, texts, digital documents and social media. </a:t>
            </a:r>
            <a:endParaRPr lang="cs-CZ" dirty="0">
              <a:solidFill>
                <a:srgbClr val="002060"/>
              </a:solidFill>
            </a:endParaRPr>
          </a:p>
        </p:txBody>
      </p:sp>
      <p:sp>
        <p:nvSpPr>
          <p:cNvPr id="3" name="Zástupný symbol pro zápatí 3"/>
          <p:cNvSpPr>
            <a:spLocks noGrp="1"/>
          </p:cNvSpPr>
          <p:nvPr>
            <p:ph type="ftr" sz="quarter" idx="3"/>
          </p:nvPr>
        </p:nvSpPr>
        <p:spPr>
          <a:xfrm>
            <a:off x="422694" y="6497775"/>
            <a:ext cx="6305910" cy="457200"/>
          </a:xfrm>
          <a:prstGeom prst="rect">
            <a:avLst/>
          </a:prstGeom>
        </p:spPr>
        <p:txBody>
          <a:bodyPr/>
          <a:lstStyle/>
          <a:p>
            <a:endParaRPr lang="en-GB" dirty="0" smtClean="0">
              <a:solidFill>
                <a:srgbClr val="002060"/>
              </a:solidFill>
            </a:endParaRPr>
          </a:p>
          <a:p>
            <a:endParaRPr lang="en-GB" dirty="0">
              <a:solidFill>
                <a:srgbClr val="002060"/>
              </a:solidFill>
            </a:endParaRPr>
          </a:p>
          <a:p>
            <a:endParaRPr lang="en-GB" dirty="0" smtClean="0">
              <a:solidFill>
                <a:srgbClr val="002060"/>
              </a:solidFill>
            </a:endParaRPr>
          </a:p>
          <a:p>
            <a:endParaRPr lang="en-GB" dirty="0">
              <a:solidFill>
                <a:srgbClr val="002060"/>
              </a:solidFill>
            </a:endParaRPr>
          </a:p>
          <a:p>
            <a:endParaRPr lang="en-GB" dirty="0" smtClean="0">
              <a:solidFill>
                <a:srgbClr val="002060"/>
              </a:solidFill>
            </a:endParaRPr>
          </a:p>
          <a:p>
            <a:endParaRPr lang="en-GB" dirty="0">
              <a:solidFill>
                <a:srgbClr val="002060"/>
              </a:solidFill>
            </a:endParaRPr>
          </a:p>
          <a:p>
            <a:endParaRPr lang="en-GB" dirty="0" smtClean="0">
              <a:solidFill>
                <a:srgbClr val="002060"/>
              </a:solidFill>
            </a:endParaRPr>
          </a:p>
          <a:p>
            <a:endParaRPr lang="en-GB" dirty="0">
              <a:solidFill>
                <a:srgbClr val="002060"/>
              </a:solidFill>
            </a:endParaRPr>
          </a:p>
          <a:p>
            <a:endParaRPr lang="en-GB" dirty="0" smtClean="0">
              <a:solidFill>
                <a:srgbClr val="002060"/>
              </a:solidFill>
            </a:endParaRPr>
          </a:p>
          <a:p>
            <a:endParaRPr lang="en-GB" dirty="0">
              <a:solidFill>
                <a:srgbClr val="002060"/>
              </a:solidFill>
            </a:endParaRPr>
          </a:p>
          <a:p>
            <a:endParaRPr lang="en-GB" dirty="0" smtClean="0">
              <a:solidFill>
                <a:srgbClr val="002060"/>
              </a:solidFill>
            </a:endParaRPr>
          </a:p>
          <a:p>
            <a:endParaRPr lang="en-GB" dirty="0">
              <a:solidFill>
                <a:srgbClr val="002060"/>
              </a:solidFill>
            </a:endParaRPr>
          </a:p>
          <a:p>
            <a:endParaRPr lang="en-GB" dirty="0" smtClean="0">
              <a:solidFill>
                <a:srgbClr val="002060"/>
              </a:solidFill>
            </a:endParaRPr>
          </a:p>
          <a:p>
            <a:endParaRPr lang="en-GB" dirty="0">
              <a:solidFill>
                <a:srgbClr val="002060"/>
              </a:solidFill>
            </a:endParaRPr>
          </a:p>
          <a:p>
            <a:endParaRPr lang="en-GB" dirty="0" smtClean="0">
              <a:solidFill>
                <a:srgbClr val="002060"/>
              </a:solidFill>
            </a:endParaRPr>
          </a:p>
          <a:p>
            <a:endParaRPr lang="en-GB" dirty="0">
              <a:solidFill>
                <a:srgbClr val="002060"/>
              </a:solidFill>
            </a:endParaRPr>
          </a:p>
          <a:p>
            <a:endParaRPr lang="en-GB" dirty="0" smtClean="0">
              <a:solidFill>
                <a:srgbClr val="002060"/>
              </a:solidFill>
            </a:endParaRPr>
          </a:p>
          <a:p>
            <a:endParaRPr lang="en-GB" dirty="0">
              <a:solidFill>
                <a:srgbClr val="002060"/>
              </a:solidFill>
            </a:endParaRPr>
          </a:p>
          <a:p>
            <a:endParaRPr lang="en-GB" dirty="0" smtClean="0">
              <a:solidFill>
                <a:srgbClr val="002060"/>
              </a:solidFill>
            </a:endParaRPr>
          </a:p>
          <a:p>
            <a:endParaRPr lang="en-GB" dirty="0">
              <a:solidFill>
                <a:srgbClr val="002060"/>
              </a:solidFill>
            </a:endParaRPr>
          </a:p>
          <a:p>
            <a:endParaRPr lang="en-GB" dirty="0" smtClean="0">
              <a:solidFill>
                <a:srgbClr val="002060"/>
              </a:solidFill>
            </a:endParaRPr>
          </a:p>
          <a:p>
            <a:endParaRPr lang="en-GB" dirty="0">
              <a:solidFill>
                <a:srgbClr val="002060"/>
              </a:solidFill>
            </a:endParaRPr>
          </a:p>
          <a:p>
            <a:endParaRPr lang="en-GB" dirty="0" smtClean="0">
              <a:solidFill>
                <a:srgbClr val="002060"/>
              </a:solidFill>
            </a:endParaRPr>
          </a:p>
          <a:p>
            <a:endParaRPr lang="en-GB" dirty="0">
              <a:solidFill>
                <a:srgbClr val="002060"/>
              </a:solidFill>
            </a:endParaRPr>
          </a:p>
          <a:p>
            <a:endParaRPr lang="en-GB" dirty="0" smtClean="0">
              <a:solidFill>
                <a:srgbClr val="002060"/>
              </a:solidFill>
            </a:endParaRPr>
          </a:p>
          <a:p>
            <a:endParaRPr lang="en-GB" dirty="0">
              <a:solidFill>
                <a:srgbClr val="002060"/>
              </a:solidFill>
            </a:endParaRPr>
          </a:p>
          <a:p>
            <a:endParaRPr lang="en-GB" dirty="0" smtClean="0">
              <a:solidFill>
                <a:srgbClr val="002060"/>
              </a:solidFill>
            </a:endParaRPr>
          </a:p>
          <a:p>
            <a:endParaRPr lang="en-GB" dirty="0">
              <a:solidFill>
                <a:srgbClr val="002060"/>
              </a:solidFill>
            </a:endParaRPr>
          </a:p>
          <a:p>
            <a:endParaRPr lang="en-GB" dirty="0" smtClean="0">
              <a:solidFill>
                <a:srgbClr val="002060"/>
              </a:solidFill>
            </a:endParaRPr>
          </a:p>
          <a:p>
            <a:r>
              <a:rPr lang="en-GB" dirty="0" smtClean="0">
                <a:solidFill>
                  <a:srgbClr val="002060"/>
                </a:solidFill>
              </a:rPr>
              <a:t>Introduction </a:t>
            </a:r>
            <a:r>
              <a:rPr lang="en-GB" dirty="0">
                <a:solidFill>
                  <a:srgbClr val="002060"/>
                </a:solidFill>
              </a:rPr>
              <a:t>to Writing and Speaking </a:t>
            </a:r>
            <a:r>
              <a:rPr lang="en-US" dirty="0">
                <a:solidFill>
                  <a:srgbClr val="002060"/>
                </a:solidFill>
              </a:rPr>
              <a:t>/ </a:t>
            </a:r>
            <a:r>
              <a:rPr lang="en-GB" dirty="0">
                <a:solidFill>
                  <a:srgbClr val="002060"/>
                </a:solidFill>
              </a:rPr>
              <a:t>Brno 17</a:t>
            </a:r>
            <a:r>
              <a:rPr lang="en-GB" baseline="30000" dirty="0">
                <a:solidFill>
                  <a:srgbClr val="002060"/>
                </a:solidFill>
              </a:rPr>
              <a:t>th</a:t>
            </a:r>
            <a:r>
              <a:rPr lang="en-GB" dirty="0">
                <a:solidFill>
                  <a:srgbClr val="002060"/>
                </a:solidFill>
              </a:rPr>
              <a:t> July 2018</a:t>
            </a:r>
          </a:p>
          <a:p>
            <a:endParaRPr lang="cs-CZ" altLang="cs-CZ" dirty="0"/>
          </a:p>
        </p:txBody>
      </p:sp>
      <p:sp>
        <p:nvSpPr>
          <p:cNvPr id="4" name="Zástupný symbol pro číslo snímku 4"/>
          <p:cNvSpPr>
            <a:spLocks noGrp="1"/>
          </p:cNvSpPr>
          <p:nvPr>
            <p:ph type="sldNum" sz="quarter" idx="11"/>
          </p:nvPr>
        </p:nvSpPr>
        <p:spPr/>
        <p:txBody>
          <a:bodyPr/>
          <a:lstStyle/>
          <a:p>
            <a:fld id="{7E028F59-B1F6-4801-94DB-4C8B6157CAC0}" type="slidenum">
              <a:rPr lang="cs-CZ" altLang="cs-CZ"/>
              <a:pPr/>
              <a:t>3</a:t>
            </a:fld>
            <a:endParaRPr lang="cs-CZ" alt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2" presetClass="entr" presetSubtype="12" fill="hold" grpId="0" nodeType="after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 calcmode="lin" valueType="num">
                                      <p:cBhvr additive="base">
                                        <p:cTn id="18" dur="5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par>
                          <p:cTn id="20" fill="hold">
                            <p:stCondLst>
                              <p:cond delay="1000"/>
                            </p:stCondLst>
                            <p:childTnLst>
                              <p:par>
                                <p:cTn id="21" presetID="2" presetClass="entr" presetSubtype="12" fill="hold" grpId="0" nodeType="after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 calcmode="lin" valueType="num">
                                      <p:cBhvr additive="base">
                                        <p:cTn id="23" dur="5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par>
                          <p:cTn id="25" fill="hold">
                            <p:stCondLst>
                              <p:cond delay="1500"/>
                            </p:stCondLst>
                            <p:childTnLst>
                              <p:par>
                                <p:cTn id="26" presetID="2" presetClass="entr" presetSubtype="12" fill="hold" grpId="0" nodeType="after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additive="base">
                                        <p:cTn id="28" dur="500" fill="hold"/>
                                        <p:tgtEl>
                                          <p:spTgt spid="5">
                                            <p:txEl>
                                              <p:pRg st="3" end="3"/>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to Approach the World of Business Writing</a:t>
            </a:r>
          </a:p>
        </p:txBody>
      </p:sp>
      <p:sp>
        <p:nvSpPr>
          <p:cNvPr id="3" name="Content Placeholder 2"/>
          <p:cNvSpPr>
            <a:spLocks noGrp="1"/>
          </p:cNvSpPr>
          <p:nvPr>
            <p:ph idx="1"/>
          </p:nvPr>
        </p:nvSpPr>
        <p:spPr>
          <a:xfrm>
            <a:off x="509589" y="1921933"/>
            <a:ext cx="8082321" cy="4445000"/>
          </a:xfrm>
        </p:spPr>
        <p:txBody>
          <a:bodyPr/>
          <a:lstStyle/>
          <a:p>
            <a:pPr marL="0" indent="0">
              <a:buNone/>
            </a:pPr>
            <a:r>
              <a:rPr lang="en-GB" sz="2000" dirty="0">
                <a:solidFill>
                  <a:srgbClr val="002060"/>
                </a:solidFill>
              </a:rPr>
              <a:t>The six tactics below will make you a better writer</a:t>
            </a:r>
            <a:r>
              <a:rPr lang="en-GB" dirty="0">
                <a:solidFill>
                  <a:srgbClr val="002060"/>
                </a:solidFill>
              </a:rPr>
              <a:t>.</a:t>
            </a:r>
          </a:p>
          <a:p>
            <a:pPr marL="1085850" lvl="1" indent="-342900"/>
            <a:r>
              <a:rPr lang="en-GB" sz="1400" b="1" i="1" dirty="0">
                <a:solidFill>
                  <a:srgbClr val="002060"/>
                </a:solidFill>
              </a:rPr>
              <a:t>Be </a:t>
            </a:r>
            <a:r>
              <a:rPr lang="en-GB" sz="1400" b="1" i="1" dirty="0" smtClean="0">
                <a:solidFill>
                  <a:srgbClr val="002060"/>
                </a:solidFill>
              </a:rPr>
              <a:t>clear. </a:t>
            </a:r>
            <a:r>
              <a:rPr lang="en-GB" sz="1400" dirty="0">
                <a:solidFill>
                  <a:srgbClr val="002060"/>
                </a:solidFill>
              </a:rPr>
              <a:t>Many think that using fancy words and excessive language makes them appear more persuasive, authoritative or intelligent </a:t>
            </a:r>
            <a:r>
              <a:rPr lang="en-GB" sz="1400" dirty="0" smtClean="0">
                <a:solidFill>
                  <a:srgbClr val="002060"/>
                </a:solidFill>
              </a:rPr>
              <a:t>. </a:t>
            </a:r>
            <a:r>
              <a:rPr lang="en-GB" sz="1400" dirty="0">
                <a:solidFill>
                  <a:srgbClr val="002060"/>
                </a:solidFill>
              </a:rPr>
              <a:t>Effective writing consists of words that are clear and accessible to the audience</a:t>
            </a:r>
            <a:r>
              <a:rPr lang="en-GB" sz="1400" dirty="0" smtClean="0">
                <a:solidFill>
                  <a:srgbClr val="002060"/>
                </a:solidFill>
              </a:rPr>
              <a:t>.</a:t>
            </a:r>
          </a:p>
          <a:p>
            <a:pPr marL="1085850" lvl="1" indent="-342900"/>
            <a:r>
              <a:rPr lang="en-GB" sz="1400" b="1" dirty="0">
                <a:solidFill>
                  <a:srgbClr val="002060"/>
                </a:solidFill>
              </a:rPr>
              <a:t>Be concise.</a:t>
            </a:r>
            <a:r>
              <a:rPr lang="en-GB" sz="1400" dirty="0">
                <a:solidFill>
                  <a:srgbClr val="002060"/>
                </a:solidFill>
              </a:rPr>
              <a:t> Make your points </a:t>
            </a:r>
            <a:r>
              <a:rPr lang="en-GB" sz="1400" dirty="0" smtClean="0">
                <a:solidFill>
                  <a:srgbClr val="002060"/>
                </a:solidFill>
              </a:rPr>
              <a:t>quickly. People </a:t>
            </a:r>
            <a:r>
              <a:rPr lang="en-GB" sz="1400" dirty="0">
                <a:solidFill>
                  <a:srgbClr val="002060"/>
                </a:solidFill>
              </a:rPr>
              <a:t>in business today are too busy to wade through paragraphs to reach the important points. In fact, after the opening paragraph it is more effective to use bullet points rather than paragraphs. </a:t>
            </a:r>
            <a:endParaRPr lang="en-GB" sz="1400" dirty="0" smtClean="0">
              <a:solidFill>
                <a:srgbClr val="002060"/>
              </a:solidFill>
            </a:endParaRPr>
          </a:p>
          <a:p>
            <a:pPr marL="1085850" lvl="1" indent="-342900"/>
            <a:r>
              <a:rPr lang="en-GB" sz="1400" b="1" dirty="0">
                <a:solidFill>
                  <a:srgbClr val="002060"/>
                </a:solidFill>
              </a:rPr>
              <a:t>Be direct.</a:t>
            </a:r>
            <a:r>
              <a:rPr lang="en-GB" sz="1400" dirty="0">
                <a:solidFill>
                  <a:srgbClr val="002060"/>
                </a:solidFill>
              </a:rPr>
              <a:t> Writing instructors routinely teach that the purpose of the communication be addressed as early in the first paragraph as possible. In email this is even more </a:t>
            </a:r>
            <a:r>
              <a:rPr lang="en-GB" sz="1400" dirty="0" smtClean="0">
                <a:solidFill>
                  <a:srgbClr val="002060"/>
                </a:solidFill>
              </a:rPr>
              <a:t>important.</a:t>
            </a:r>
          </a:p>
          <a:p>
            <a:pPr marL="1085850" lvl="1" indent="-342900"/>
            <a:r>
              <a:rPr lang="en-GB" sz="1400" b="1" dirty="0">
                <a:solidFill>
                  <a:srgbClr val="002060"/>
                </a:solidFill>
              </a:rPr>
              <a:t>Have someone else proof important written communication.</a:t>
            </a:r>
            <a:r>
              <a:rPr lang="en-GB" sz="1400" dirty="0">
                <a:solidFill>
                  <a:srgbClr val="002060"/>
                </a:solidFill>
              </a:rPr>
              <a:t> Spelling errors are unacceptable because they make writers look uneducated and sloppy.</a:t>
            </a:r>
          </a:p>
          <a:p>
            <a:pPr marL="1085850" lvl="1" indent="-342900"/>
            <a:r>
              <a:rPr lang="en-GB" sz="1400" b="1" dirty="0">
                <a:solidFill>
                  <a:srgbClr val="002060"/>
                </a:solidFill>
              </a:rPr>
              <a:t>Font size and </a:t>
            </a:r>
            <a:r>
              <a:rPr lang="en-GB" sz="1400" b="1" dirty="0" smtClean="0">
                <a:solidFill>
                  <a:srgbClr val="002060"/>
                </a:solidFill>
              </a:rPr>
              <a:t>style. </a:t>
            </a:r>
            <a:r>
              <a:rPr lang="en-GB" sz="1400" dirty="0" smtClean="0">
                <a:solidFill>
                  <a:srgbClr val="002060"/>
                </a:solidFill>
              </a:rPr>
              <a:t>Often corporations will have approved fonts. If not, use a </a:t>
            </a:r>
            <a:r>
              <a:rPr lang="en-GB" sz="1400" dirty="0">
                <a:solidFill>
                  <a:srgbClr val="002060"/>
                </a:solidFill>
              </a:rPr>
              <a:t>non-serif font such as Arial or </a:t>
            </a:r>
            <a:r>
              <a:rPr lang="en-GB" sz="1400" dirty="0" smtClean="0">
                <a:solidFill>
                  <a:srgbClr val="002060"/>
                </a:solidFill>
              </a:rPr>
              <a:t>Verdana. They are easy on the eye. </a:t>
            </a:r>
            <a:r>
              <a:rPr lang="en-GB" sz="1400" dirty="0">
                <a:solidFill>
                  <a:srgbClr val="002060"/>
                </a:solidFill>
              </a:rPr>
              <a:t>And, please, </a:t>
            </a:r>
            <a:r>
              <a:rPr lang="en-GB" sz="1400" dirty="0" smtClean="0">
                <a:solidFill>
                  <a:srgbClr val="002060"/>
                </a:solidFill>
              </a:rPr>
              <a:t>DO NOT USE ALL CAPITAL LETTERS IN CORRESPONDENCE.</a:t>
            </a:r>
            <a:endParaRPr lang="en-GB" sz="1400" dirty="0" smtClean="0">
              <a:solidFill>
                <a:srgbClr val="002060"/>
              </a:solidFill>
            </a:endParaRPr>
          </a:p>
          <a:p>
            <a:pPr marL="1085850" lvl="1" indent="-342900"/>
            <a:r>
              <a:rPr lang="en-GB" sz="1400" b="1" dirty="0">
                <a:solidFill>
                  <a:srgbClr val="002060"/>
                </a:solidFill>
              </a:rPr>
              <a:t>Maintain business etiquette and tact.</a:t>
            </a:r>
            <a:r>
              <a:rPr lang="en-GB" sz="1400" dirty="0">
                <a:solidFill>
                  <a:srgbClr val="002060"/>
                </a:solidFill>
              </a:rPr>
              <a:t> Be considerate of both co-workers’ time and points of view. Separate emotion from intellect, and do not be condescending. If you are a manager, set an example and never allow anger to overrule reason</a:t>
            </a:r>
            <a:r>
              <a:rPr lang="en-GB" sz="1400" dirty="0" smtClean="0">
                <a:solidFill>
                  <a:srgbClr val="002060"/>
                </a:solidFill>
              </a:rPr>
              <a:t>.</a:t>
            </a:r>
            <a:r>
              <a:rPr lang="en-GB" sz="1800" dirty="0"/>
              <a:t> </a:t>
            </a:r>
          </a:p>
        </p:txBody>
      </p:sp>
      <p:sp>
        <p:nvSpPr>
          <p:cNvPr id="4" name="Slide Number Placeholder 3"/>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5" name="Footer Placeholder 4"/>
          <p:cNvSpPr>
            <a:spLocks noGrp="1"/>
          </p:cNvSpPr>
          <p:nvPr>
            <p:ph type="ftr" sz="quarter" idx="3"/>
          </p:nvPr>
        </p:nvSpPr>
        <p:spPr>
          <a:xfrm>
            <a:off x="422694" y="6521525"/>
            <a:ext cx="6305910" cy="457200"/>
          </a:xfrm>
        </p:spPr>
        <p:txBody>
          <a:bodyPr/>
          <a:lstStyle/>
          <a:p>
            <a:r>
              <a:rPr lang="en-GB" dirty="0">
                <a:solidFill>
                  <a:srgbClr val="002060"/>
                </a:solidFill>
              </a:rPr>
              <a:t>Introduction to Writing and Speaking </a:t>
            </a:r>
            <a:r>
              <a:rPr lang="en-US" dirty="0">
                <a:solidFill>
                  <a:srgbClr val="002060"/>
                </a:solidFill>
              </a:rPr>
              <a:t>/ </a:t>
            </a:r>
            <a:r>
              <a:rPr lang="en-GB" dirty="0">
                <a:solidFill>
                  <a:srgbClr val="002060"/>
                </a:solidFill>
              </a:rPr>
              <a:t>Brno 17</a:t>
            </a:r>
            <a:r>
              <a:rPr lang="en-GB" baseline="30000" dirty="0">
                <a:solidFill>
                  <a:srgbClr val="002060"/>
                </a:solidFill>
              </a:rPr>
              <a:t>th</a:t>
            </a:r>
            <a:r>
              <a:rPr lang="en-GB" dirty="0">
                <a:solidFill>
                  <a:srgbClr val="002060"/>
                </a:solidFill>
              </a:rPr>
              <a:t> July 2018</a:t>
            </a:r>
          </a:p>
          <a:p>
            <a:endParaRPr lang="cs-CZ" altLang="cs-CZ" dirty="0"/>
          </a:p>
        </p:txBody>
      </p:sp>
    </p:spTree>
    <p:extLst>
      <p:ext uri="{BB962C8B-B14F-4D97-AF65-F5344CB8AC3E}">
        <p14:creationId xmlns:p14="http://schemas.microsoft.com/office/powerpoint/2010/main" val="1448351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9"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7"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2000"/>
                                        <p:tgtEl>
                                          <p:spTgt spid="3">
                                            <p:txEl>
                                              <p:pRg st="3" end="3"/>
                                            </p:txEl>
                                          </p:spTgt>
                                        </p:tgtEl>
                                      </p:cBhvr>
                                    </p:animEffect>
                                    <p:anim calcmode="lin" valueType="num">
                                      <p:cBhvr>
                                        <p:cTn id="26"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27"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80">
                                          <p:stCondLst>
                                            <p:cond delay="0"/>
                                          </p:stCondLst>
                                        </p:cTn>
                                        <p:tgtEl>
                                          <p:spTgt spid="3">
                                            <p:txEl>
                                              <p:pRg st="4" end="4"/>
                                            </p:txEl>
                                          </p:spTgt>
                                        </p:tgtEl>
                                      </p:cBhvr>
                                    </p:animEffect>
                                    <p:anim calcmode="lin" valueType="num">
                                      <p:cBhvr>
                                        <p:cTn id="33"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3">
                                            <p:txEl>
                                              <p:pRg st="4" end="4"/>
                                            </p:txEl>
                                          </p:spTgt>
                                        </p:tgtEl>
                                      </p:cBhvr>
                                      <p:to x="100000" y="60000"/>
                                    </p:animScale>
                                    <p:animScale>
                                      <p:cBhvr>
                                        <p:cTn id="39" dur="166" decel="50000">
                                          <p:stCondLst>
                                            <p:cond delay="676"/>
                                          </p:stCondLst>
                                        </p:cTn>
                                        <p:tgtEl>
                                          <p:spTgt spid="3">
                                            <p:txEl>
                                              <p:pRg st="4" end="4"/>
                                            </p:txEl>
                                          </p:spTgt>
                                        </p:tgtEl>
                                      </p:cBhvr>
                                      <p:to x="100000" y="100000"/>
                                    </p:animScale>
                                    <p:animScale>
                                      <p:cBhvr>
                                        <p:cTn id="40" dur="26">
                                          <p:stCondLst>
                                            <p:cond delay="1312"/>
                                          </p:stCondLst>
                                        </p:cTn>
                                        <p:tgtEl>
                                          <p:spTgt spid="3">
                                            <p:txEl>
                                              <p:pRg st="4" end="4"/>
                                            </p:txEl>
                                          </p:spTgt>
                                        </p:tgtEl>
                                      </p:cBhvr>
                                      <p:to x="100000" y="80000"/>
                                    </p:animScale>
                                    <p:animScale>
                                      <p:cBhvr>
                                        <p:cTn id="41" dur="166" decel="50000">
                                          <p:stCondLst>
                                            <p:cond delay="1338"/>
                                          </p:stCondLst>
                                        </p:cTn>
                                        <p:tgtEl>
                                          <p:spTgt spid="3">
                                            <p:txEl>
                                              <p:pRg st="4" end="4"/>
                                            </p:txEl>
                                          </p:spTgt>
                                        </p:tgtEl>
                                      </p:cBhvr>
                                      <p:to x="100000" y="100000"/>
                                    </p:animScale>
                                    <p:animScale>
                                      <p:cBhvr>
                                        <p:cTn id="42" dur="26">
                                          <p:stCondLst>
                                            <p:cond delay="1642"/>
                                          </p:stCondLst>
                                        </p:cTn>
                                        <p:tgtEl>
                                          <p:spTgt spid="3">
                                            <p:txEl>
                                              <p:pRg st="4" end="4"/>
                                            </p:txEl>
                                          </p:spTgt>
                                        </p:tgtEl>
                                      </p:cBhvr>
                                      <p:to x="100000" y="90000"/>
                                    </p:animScale>
                                    <p:animScale>
                                      <p:cBhvr>
                                        <p:cTn id="43" dur="166" decel="50000">
                                          <p:stCondLst>
                                            <p:cond delay="1668"/>
                                          </p:stCondLst>
                                        </p:cTn>
                                        <p:tgtEl>
                                          <p:spTgt spid="3">
                                            <p:txEl>
                                              <p:pRg st="4" end="4"/>
                                            </p:txEl>
                                          </p:spTgt>
                                        </p:tgtEl>
                                      </p:cBhvr>
                                      <p:to x="100000" y="100000"/>
                                    </p:animScale>
                                    <p:animScale>
                                      <p:cBhvr>
                                        <p:cTn id="44" dur="26">
                                          <p:stCondLst>
                                            <p:cond delay="1808"/>
                                          </p:stCondLst>
                                        </p:cTn>
                                        <p:tgtEl>
                                          <p:spTgt spid="3">
                                            <p:txEl>
                                              <p:pRg st="4" end="4"/>
                                            </p:txEl>
                                          </p:spTgt>
                                        </p:tgtEl>
                                      </p:cBhvr>
                                      <p:to x="100000" y="95000"/>
                                    </p:animScale>
                                    <p:animScale>
                                      <p:cBhvr>
                                        <p:cTn id="45" dur="166" decel="50000">
                                          <p:stCondLst>
                                            <p:cond delay="1834"/>
                                          </p:stCondLst>
                                        </p:cTn>
                                        <p:tgtEl>
                                          <p:spTgt spid="3">
                                            <p:txEl>
                                              <p:pRg st="4" end="4"/>
                                            </p:txEl>
                                          </p:spTgt>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 presetClass="entr" presetSubtype="3" fill="hold" nodeType="click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 calcmode="lin" valueType="num">
                                      <p:cBhvr additive="base">
                                        <p:cTn id="50"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51"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589" y="760034"/>
            <a:ext cx="7957517" cy="478829"/>
          </a:xfrm>
        </p:spPr>
        <p:txBody>
          <a:bodyPr/>
          <a:lstStyle/>
          <a:p>
            <a:r>
              <a:rPr lang="en-GB" dirty="0"/>
              <a:t>Effective writing in the workplace is an essential skill</a:t>
            </a:r>
          </a:p>
        </p:txBody>
      </p:sp>
      <p:sp>
        <p:nvSpPr>
          <p:cNvPr id="3" name="Content Placeholder 2"/>
          <p:cNvSpPr>
            <a:spLocks noGrp="1"/>
          </p:cNvSpPr>
          <p:nvPr>
            <p:ph idx="1"/>
          </p:nvPr>
        </p:nvSpPr>
        <p:spPr>
          <a:xfrm>
            <a:off x="509589" y="1281463"/>
            <a:ext cx="8082321" cy="5190590"/>
          </a:xfrm>
        </p:spPr>
        <p:txBody>
          <a:bodyPr/>
          <a:lstStyle/>
          <a:p>
            <a:r>
              <a:rPr lang="en-GB" sz="2000" dirty="0">
                <a:solidFill>
                  <a:srgbClr val="002060"/>
                </a:solidFill>
              </a:rPr>
              <a:t>The rules are basically the same for any type of writing, however there are some special issues which arise in the business context. </a:t>
            </a:r>
            <a:endParaRPr lang="en-GB" sz="2000" dirty="0" smtClean="0">
              <a:solidFill>
                <a:srgbClr val="002060"/>
              </a:solidFill>
            </a:endParaRPr>
          </a:p>
          <a:p>
            <a:pPr lvl="1"/>
            <a:r>
              <a:rPr lang="en-GB" sz="1800" b="1" dirty="0">
                <a:solidFill>
                  <a:srgbClr val="002060"/>
                </a:solidFill>
              </a:rPr>
              <a:t>Know Your </a:t>
            </a:r>
            <a:r>
              <a:rPr lang="en-GB" sz="1800" b="1" dirty="0" smtClean="0">
                <a:solidFill>
                  <a:srgbClr val="002060"/>
                </a:solidFill>
              </a:rPr>
              <a:t>Audience: </a:t>
            </a:r>
            <a:r>
              <a:rPr lang="en-GB" sz="1800" dirty="0">
                <a:solidFill>
                  <a:srgbClr val="002060"/>
                </a:solidFill>
              </a:rPr>
              <a:t>Before you sit down to compose your letter, memo or report, think about the recipient of your document. What are you trying to say to this person? </a:t>
            </a:r>
            <a:endParaRPr lang="en-GB" sz="1800" dirty="0" smtClean="0">
              <a:solidFill>
                <a:srgbClr val="002060"/>
              </a:solidFill>
            </a:endParaRPr>
          </a:p>
          <a:p>
            <a:pPr lvl="1"/>
            <a:r>
              <a:rPr lang="en-GB" sz="1800" b="1" dirty="0">
                <a:solidFill>
                  <a:srgbClr val="002060"/>
                </a:solidFill>
              </a:rPr>
              <a:t>Be brief</a:t>
            </a:r>
            <a:r>
              <a:rPr lang="en-GB" sz="1800" b="1" dirty="0" smtClean="0">
                <a:solidFill>
                  <a:srgbClr val="002060"/>
                </a:solidFill>
              </a:rPr>
              <a:t> :</a:t>
            </a:r>
            <a:r>
              <a:rPr lang="en-GB" sz="1800" dirty="0" smtClean="0">
                <a:solidFill>
                  <a:srgbClr val="002060"/>
                </a:solidFill>
              </a:rPr>
              <a:t> Avoid </a:t>
            </a:r>
            <a:r>
              <a:rPr lang="en-GB" sz="1800" dirty="0">
                <a:solidFill>
                  <a:srgbClr val="002060"/>
                </a:solidFill>
              </a:rPr>
              <a:t>wordiness and unnecessary large words. Strive for clarity in your </a:t>
            </a:r>
            <a:r>
              <a:rPr lang="en-GB" sz="1800" dirty="0" smtClean="0">
                <a:solidFill>
                  <a:srgbClr val="002060"/>
                </a:solidFill>
              </a:rPr>
              <a:t>writing e.g.</a:t>
            </a:r>
          </a:p>
          <a:p>
            <a:pPr lvl="3"/>
            <a:r>
              <a:rPr lang="en-GB" sz="1600" dirty="0" smtClean="0">
                <a:solidFill>
                  <a:srgbClr val="002060"/>
                </a:solidFill>
              </a:rPr>
              <a:t> </a:t>
            </a:r>
            <a:r>
              <a:rPr lang="en-GB" sz="1600" b="1" dirty="0">
                <a:solidFill>
                  <a:srgbClr val="002060"/>
                </a:solidFill>
              </a:rPr>
              <a:t>Wordy</a:t>
            </a:r>
            <a:r>
              <a:rPr lang="en-GB" sz="1600" dirty="0">
                <a:solidFill>
                  <a:srgbClr val="002060"/>
                </a:solidFill>
              </a:rPr>
              <a:t> - The hurricane had the effect of a destructive force on the manufacturing plant.</a:t>
            </a:r>
          </a:p>
          <a:p>
            <a:pPr lvl="3"/>
            <a:r>
              <a:rPr lang="en-GB" sz="1600" b="1" dirty="0">
                <a:solidFill>
                  <a:srgbClr val="002060"/>
                </a:solidFill>
              </a:rPr>
              <a:t>Precise</a:t>
            </a:r>
            <a:r>
              <a:rPr lang="en-GB" sz="1600" dirty="0">
                <a:solidFill>
                  <a:srgbClr val="002060"/>
                </a:solidFill>
              </a:rPr>
              <a:t> - The hurricane destroyed the manufacturing plant. </a:t>
            </a:r>
            <a:endParaRPr lang="en-GB" sz="1600" dirty="0" smtClean="0">
              <a:solidFill>
                <a:srgbClr val="002060"/>
              </a:solidFill>
            </a:endParaRPr>
          </a:p>
          <a:p>
            <a:pPr marL="857250" lvl="1" indent="-342900"/>
            <a:r>
              <a:rPr lang="en-GB" sz="1800" b="1" dirty="0">
                <a:solidFill>
                  <a:srgbClr val="002060"/>
                </a:solidFill>
              </a:rPr>
              <a:t>Punctuation and Grammatical </a:t>
            </a:r>
            <a:r>
              <a:rPr lang="en-GB" sz="1800" b="1" dirty="0" smtClean="0">
                <a:solidFill>
                  <a:srgbClr val="002060"/>
                </a:solidFill>
              </a:rPr>
              <a:t>Errors:</a:t>
            </a:r>
            <a:r>
              <a:rPr lang="en-GB" sz="1800" dirty="0" smtClean="0">
                <a:solidFill>
                  <a:srgbClr val="002060"/>
                </a:solidFill>
              </a:rPr>
              <a:t> </a:t>
            </a:r>
            <a:r>
              <a:rPr lang="en-GB" sz="1800" dirty="0">
                <a:solidFill>
                  <a:srgbClr val="002060"/>
                </a:solidFill>
              </a:rPr>
              <a:t>Nothing can kill your credibility in a business setting faster than to have grammatical and/or punctuation errors, especially in a formal </a:t>
            </a:r>
            <a:r>
              <a:rPr lang="en-GB" sz="1800" dirty="0" smtClean="0">
                <a:solidFill>
                  <a:srgbClr val="002060"/>
                </a:solidFill>
              </a:rPr>
              <a:t>report. </a:t>
            </a:r>
          </a:p>
          <a:p>
            <a:pPr marL="857250" lvl="1" indent="-342900"/>
            <a:r>
              <a:rPr lang="en-GB" sz="1800" b="1" dirty="0">
                <a:solidFill>
                  <a:srgbClr val="002060"/>
                </a:solidFill>
              </a:rPr>
              <a:t>Effective Use of Passive </a:t>
            </a:r>
            <a:r>
              <a:rPr lang="en-GB" sz="1800" b="1" dirty="0" smtClean="0">
                <a:solidFill>
                  <a:srgbClr val="002060"/>
                </a:solidFill>
              </a:rPr>
              <a:t>Voice: </a:t>
            </a:r>
            <a:r>
              <a:rPr lang="en-GB" sz="1800" dirty="0">
                <a:solidFill>
                  <a:srgbClr val="002060"/>
                </a:solidFill>
              </a:rPr>
              <a:t>Sometimes the passive voice can be a useful tool for avoiding placing blame </a:t>
            </a:r>
            <a:r>
              <a:rPr lang="en-GB" sz="1800" dirty="0" smtClean="0">
                <a:solidFill>
                  <a:srgbClr val="002060"/>
                </a:solidFill>
              </a:rPr>
              <a:t>or </a:t>
            </a:r>
            <a:r>
              <a:rPr lang="en-GB" sz="1800" dirty="0">
                <a:solidFill>
                  <a:srgbClr val="002060"/>
                </a:solidFill>
              </a:rPr>
              <a:t>for intentionally making a sentence </a:t>
            </a:r>
            <a:r>
              <a:rPr lang="en-GB" sz="1800" dirty="0" smtClean="0">
                <a:solidFill>
                  <a:srgbClr val="002060"/>
                </a:solidFill>
              </a:rPr>
              <a:t>vague</a:t>
            </a:r>
            <a:r>
              <a:rPr lang="en-GB" sz="1800" dirty="0">
                <a:solidFill>
                  <a:srgbClr val="002060"/>
                </a:solidFill>
              </a:rPr>
              <a:t> </a:t>
            </a:r>
            <a:r>
              <a:rPr lang="en-GB" sz="1800" dirty="0" smtClean="0">
                <a:solidFill>
                  <a:srgbClr val="002060"/>
                </a:solidFill>
              </a:rPr>
              <a:t>e.g. </a:t>
            </a:r>
            <a:r>
              <a:rPr lang="en-GB" sz="1400" dirty="0" smtClean="0">
                <a:solidFill>
                  <a:srgbClr val="002060"/>
                </a:solidFill>
              </a:rPr>
              <a:t>instead </a:t>
            </a:r>
            <a:r>
              <a:rPr lang="en-GB" sz="1400" dirty="0">
                <a:solidFill>
                  <a:srgbClr val="002060"/>
                </a:solidFill>
              </a:rPr>
              <a:t>of the memo saying: "Because J. Smith forgot to include the correct budget projections with the bid, we lost the client," try "The correct budget was inadvertently left out of the client packet, which led to the loss of the client."</a:t>
            </a:r>
            <a:r>
              <a:rPr lang="en-GB" sz="1400" dirty="0" smtClean="0">
                <a:solidFill>
                  <a:srgbClr val="002060"/>
                </a:solidFill>
              </a:rPr>
              <a:t> </a:t>
            </a:r>
            <a:endParaRPr lang="en-GB" sz="1400" b="1" dirty="0">
              <a:solidFill>
                <a:srgbClr val="002060"/>
              </a:solidFill>
            </a:endParaRPr>
          </a:p>
          <a:p>
            <a:pPr marL="857250" lvl="1" indent="-342900"/>
            <a:endParaRPr lang="en-GB" sz="1800" b="1" dirty="0"/>
          </a:p>
          <a:p>
            <a:pPr lvl="3"/>
            <a:endParaRPr lang="en-GB" sz="1400" b="1" dirty="0"/>
          </a:p>
          <a:p>
            <a:pPr lvl="1"/>
            <a:endParaRPr lang="en-GB" sz="2000" dirty="0"/>
          </a:p>
        </p:txBody>
      </p:sp>
      <p:sp>
        <p:nvSpPr>
          <p:cNvPr id="4" name="Slide Number Placeholder 3"/>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5" name="Footer Placeholder 4"/>
          <p:cNvSpPr>
            <a:spLocks noGrp="1"/>
          </p:cNvSpPr>
          <p:nvPr>
            <p:ph type="ftr" sz="quarter" idx="3"/>
          </p:nvPr>
        </p:nvSpPr>
        <p:spPr>
          <a:xfrm>
            <a:off x="422694" y="6331525"/>
            <a:ext cx="6305910" cy="457200"/>
          </a:xfrm>
        </p:spPr>
        <p:txBody>
          <a:bodyPr/>
          <a:lstStyle/>
          <a:p>
            <a:r>
              <a:rPr lang="en-GB" dirty="0">
                <a:solidFill>
                  <a:srgbClr val="002060"/>
                </a:solidFill>
              </a:rPr>
              <a:t>Introduction to Writing and Speaking </a:t>
            </a:r>
            <a:r>
              <a:rPr lang="en-US" dirty="0">
                <a:solidFill>
                  <a:srgbClr val="002060"/>
                </a:solidFill>
              </a:rPr>
              <a:t>/ </a:t>
            </a:r>
            <a:r>
              <a:rPr lang="en-GB" dirty="0">
                <a:solidFill>
                  <a:srgbClr val="002060"/>
                </a:solidFill>
              </a:rPr>
              <a:t>Brno 17</a:t>
            </a:r>
            <a:r>
              <a:rPr lang="en-GB" baseline="30000" dirty="0">
                <a:solidFill>
                  <a:srgbClr val="002060"/>
                </a:solidFill>
              </a:rPr>
              <a:t>th</a:t>
            </a:r>
            <a:r>
              <a:rPr lang="en-GB" dirty="0">
                <a:solidFill>
                  <a:srgbClr val="002060"/>
                </a:solidFill>
              </a:rPr>
              <a:t> July </a:t>
            </a:r>
            <a:r>
              <a:rPr lang="en-GB" dirty="0" smtClean="0">
                <a:solidFill>
                  <a:srgbClr val="002060"/>
                </a:solidFill>
              </a:rPr>
              <a:t>2018</a:t>
            </a:r>
            <a:endParaRPr lang="en-GB" dirty="0">
              <a:solidFill>
                <a:srgbClr val="002060"/>
              </a:solidFill>
            </a:endParaRPr>
          </a:p>
        </p:txBody>
      </p:sp>
    </p:spTree>
    <p:extLst>
      <p:ext uri="{BB962C8B-B14F-4D97-AF65-F5344CB8AC3E}">
        <p14:creationId xmlns:p14="http://schemas.microsoft.com/office/powerpoint/2010/main" val="798468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6"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circle(in)">
                                      <p:cBhvr>
                                        <p:cTn id="34" dur="20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3"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1463" y="807524"/>
            <a:ext cx="8028769" cy="502590"/>
          </a:xfrm>
        </p:spPr>
        <p:txBody>
          <a:bodyPr/>
          <a:lstStyle/>
          <a:p>
            <a:r>
              <a:rPr lang="en-GB" dirty="0" smtClean="0"/>
              <a:t>Nonverbal Communication Crucial in Business</a:t>
            </a:r>
            <a:endParaRPr lang="en-GB" dirty="0"/>
          </a:p>
        </p:txBody>
      </p:sp>
      <p:sp>
        <p:nvSpPr>
          <p:cNvPr id="4" name="Slide Number Placeholder 3"/>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5" name="Footer Placeholder 4"/>
          <p:cNvSpPr>
            <a:spLocks noGrp="1"/>
          </p:cNvSpPr>
          <p:nvPr>
            <p:ph type="ftr" sz="quarter" idx="3"/>
          </p:nvPr>
        </p:nvSpPr>
        <p:spPr>
          <a:xfrm>
            <a:off x="422694" y="6307775"/>
            <a:ext cx="6305910" cy="457200"/>
          </a:xfrm>
        </p:spPr>
        <p:txBody>
          <a:bodyPr/>
          <a:lstStyle/>
          <a:p>
            <a:r>
              <a:rPr lang="en-GB" dirty="0">
                <a:solidFill>
                  <a:srgbClr val="002060"/>
                </a:solidFill>
              </a:rPr>
              <a:t>Introduction to Writing and Speaking </a:t>
            </a:r>
            <a:r>
              <a:rPr lang="en-US" dirty="0">
                <a:solidFill>
                  <a:srgbClr val="002060"/>
                </a:solidFill>
              </a:rPr>
              <a:t>/ </a:t>
            </a:r>
            <a:r>
              <a:rPr lang="en-GB" dirty="0">
                <a:solidFill>
                  <a:srgbClr val="002060"/>
                </a:solidFill>
              </a:rPr>
              <a:t>Brno 17</a:t>
            </a:r>
            <a:r>
              <a:rPr lang="en-GB" baseline="30000" dirty="0">
                <a:solidFill>
                  <a:srgbClr val="002060"/>
                </a:solidFill>
              </a:rPr>
              <a:t>th</a:t>
            </a:r>
            <a:r>
              <a:rPr lang="en-GB" dirty="0">
                <a:solidFill>
                  <a:srgbClr val="002060"/>
                </a:solidFill>
              </a:rPr>
              <a:t> July </a:t>
            </a:r>
            <a:r>
              <a:rPr lang="en-GB" dirty="0" smtClean="0">
                <a:solidFill>
                  <a:srgbClr val="002060"/>
                </a:solidFill>
              </a:rPr>
              <a:t>2018</a:t>
            </a:r>
            <a:endParaRPr lang="en-GB" dirty="0">
              <a:solidFill>
                <a:srgbClr val="002060"/>
              </a:solidFill>
            </a:endParaRPr>
          </a:p>
        </p:txBody>
      </p:sp>
      <p:pic>
        <p:nvPicPr>
          <p:cNvPr id="1026" name="Picture 2" descr="C:\Users\JDF\Documents\Brno\Voluntary Work\communication-skills-002.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28156" y="1520042"/>
            <a:ext cx="6662058" cy="4619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3586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2000"/>
                                        <p:tgtEl>
                                          <p:spTgt spid="1026"/>
                                        </p:tgtEl>
                                      </p:cBhvr>
                                    </p:animEffect>
                                    <p:anim calcmode="lin" valueType="num">
                                      <p:cBhvr>
                                        <p:cTn id="8" dur="2000" fill="hold"/>
                                        <p:tgtEl>
                                          <p:spTgt spid="1026"/>
                                        </p:tgtEl>
                                        <p:attrNameLst>
                                          <p:attrName>ppt_w</p:attrName>
                                        </p:attrNameLst>
                                      </p:cBhvr>
                                      <p:tavLst>
                                        <p:tav tm="0" fmla="#ppt_w*sin(2.5*pi*$)">
                                          <p:val>
                                            <p:fltVal val="0"/>
                                          </p:val>
                                        </p:tav>
                                        <p:tav tm="100000">
                                          <p:val>
                                            <p:fltVal val="1"/>
                                          </p:val>
                                        </p:tav>
                                      </p:tavLst>
                                    </p:anim>
                                    <p:anim calcmode="lin" valueType="num">
                                      <p:cBhvr>
                                        <p:cTn id="9" dur="2000" fill="hold"/>
                                        <p:tgtEl>
                                          <p:spTgt spid="102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589" y="914409"/>
            <a:ext cx="8086635" cy="526330"/>
          </a:xfrm>
        </p:spPr>
        <p:txBody>
          <a:bodyPr/>
          <a:lstStyle/>
          <a:p>
            <a:r>
              <a:rPr lang="en-GB" dirty="0" smtClean="0"/>
              <a:t>In Business It Pays To Listen</a:t>
            </a:r>
            <a:endParaRPr lang="en-GB" dirty="0"/>
          </a:p>
        </p:txBody>
      </p:sp>
      <p:sp>
        <p:nvSpPr>
          <p:cNvPr id="4" name="Slide Number Placeholder 3"/>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5" name="Footer Placeholder 4"/>
          <p:cNvSpPr>
            <a:spLocks noGrp="1"/>
          </p:cNvSpPr>
          <p:nvPr>
            <p:ph type="ftr" sz="quarter" idx="3"/>
          </p:nvPr>
        </p:nvSpPr>
        <p:spPr/>
        <p:txBody>
          <a:bodyPr/>
          <a:lstStyle/>
          <a:p>
            <a:r>
              <a:rPr lang="en-GB" dirty="0" smtClean="0">
                <a:solidFill>
                  <a:srgbClr val="002060"/>
                </a:solidFill>
              </a:rPr>
              <a:t>Introduction </a:t>
            </a:r>
            <a:r>
              <a:rPr lang="en-GB" dirty="0">
                <a:solidFill>
                  <a:srgbClr val="002060"/>
                </a:solidFill>
              </a:rPr>
              <a:t>to Writing and Speaking </a:t>
            </a:r>
            <a:r>
              <a:rPr lang="en-US" dirty="0">
                <a:solidFill>
                  <a:srgbClr val="002060"/>
                </a:solidFill>
              </a:rPr>
              <a:t>/ </a:t>
            </a:r>
            <a:r>
              <a:rPr lang="en-GB" dirty="0">
                <a:solidFill>
                  <a:srgbClr val="002060"/>
                </a:solidFill>
              </a:rPr>
              <a:t>Brno 17</a:t>
            </a:r>
            <a:r>
              <a:rPr lang="en-GB" baseline="30000" dirty="0">
                <a:solidFill>
                  <a:srgbClr val="002060"/>
                </a:solidFill>
              </a:rPr>
              <a:t>th</a:t>
            </a:r>
            <a:r>
              <a:rPr lang="en-GB" dirty="0">
                <a:solidFill>
                  <a:srgbClr val="002060"/>
                </a:solidFill>
              </a:rPr>
              <a:t> July </a:t>
            </a:r>
            <a:r>
              <a:rPr lang="en-GB" dirty="0" smtClean="0">
                <a:solidFill>
                  <a:srgbClr val="002060"/>
                </a:solidFill>
              </a:rPr>
              <a:t>2018</a:t>
            </a:r>
            <a:endParaRPr lang="en-GB" dirty="0">
              <a:solidFill>
                <a:srgbClr val="002060"/>
              </a:solidFill>
            </a:endParaRPr>
          </a:p>
        </p:txBody>
      </p:sp>
      <p:pic>
        <p:nvPicPr>
          <p:cNvPr id="2050" name="Picture 2" descr="C:\Users\JDF\Documents\Brno\Voluntary Work\communication-skills-003.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36270" y="1555668"/>
            <a:ext cx="7683335" cy="4619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2347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ipe(down)">
                                      <p:cBhvr>
                                        <p:cTn id="7" dur="580">
                                          <p:stCondLst>
                                            <p:cond delay="0"/>
                                          </p:stCondLst>
                                        </p:cTn>
                                        <p:tgtEl>
                                          <p:spTgt spid="2050"/>
                                        </p:tgtEl>
                                      </p:cBhvr>
                                    </p:animEffect>
                                    <p:anim calcmode="lin" valueType="num">
                                      <p:cBhvr>
                                        <p:cTn id="8" dur="1822" tmFilter="0,0; 0.14,0.36; 0.43,0.73; 0.71,0.91; 1.0,1.0">
                                          <p:stCondLst>
                                            <p:cond delay="0"/>
                                          </p:stCondLst>
                                        </p:cTn>
                                        <p:tgtEl>
                                          <p:spTgt spid="205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05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05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05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050"/>
                                        </p:tgtEl>
                                        <p:attrNameLst>
                                          <p:attrName>ppt_y</p:attrName>
                                        </p:attrNameLst>
                                      </p:cBhvr>
                                      <p:tavLst>
                                        <p:tav tm="0" fmla="#ppt_y-sin(pi*$)/81">
                                          <p:val>
                                            <p:fltVal val="0"/>
                                          </p:val>
                                        </p:tav>
                                        <p:tav tm="100000">
                                          <p:val>
                                            <p:fltVal val="1"/>
                                          </p:val>
                                        </p:tav>
                                      </p:tavLst>
                                    </p:anim>
                                    <p:animScale>
                                      <p:cBhvr>
                                        <p:cTn id="13" dur="26">
                                          <p:stCondLst>
                                            <p:cond delay="650"/>
                                          </p:stCondLst>
                                        </p:cTn>
                                        <p:tgtEl>
                                          <p:spTgt spid="2050"/>
                                        </p:tgtEl>
                                      </p:cBhvr>
                                      <p:to x="100000" y="60000"/>
                                    </p:animScale>
                                    <p:animScale>
                                      <p:cBhvr>
                                        <p:cTn id="14" dur="166" decel="50000">
                                          <p:stCondLst>
                                            <p:cond delay="676"/>
                                          </p:stCondLst>
                                        </p:cTn>
                                        <p:tgtEl>
                                          <p:spTgt spid="2050"/>
                                        </p:tgtEl>
                                      </p:cBhvr>
                                      <p:to x="100000" y="100000"/>
                                    </p:animScale>
                                    <p:animScale>
                                      <p:cBhvr>
                                        <p:cTn id="15" dur="26">
                                          <p:stCondLst>
                                            <p:cond delay="1312"/>
                                          </p:stCondLst>
                                        </p:cTn>
                                        <p:tgtEl>
                                          <p:spTgt spid="2050"/>
                                        </p:tgtEl>
                                      </p:cBhvr>
                                      <p:to x="100000" y="80000"/>
                                    </p:animScale>
                                    <p:animScale>
                                      <p:cBhvr>
                                        <p:cTn id="16" dur="166" decel="50000">
                                          <p:stCondLst>
                                            <p:cond delay="1338"/>
                                          </p:stCondLst>
                                        </p:cTn>
                                        <p:tgtEl>
                                          <p:spTgt spid="2050"/>
                                        </p:tgtEl>
                                      </p:cBhvr>
                                      <p:to x="100000" y="100000"/>
                                    </p:animScale>
                                    <p:animScale>
                                      <p:cBhvr>
                                        <p:cTn id="17" dur="26">
                                          <p:stCondLst>
                                            <p:cond delay="1642"/>
                                          </p:stCondLst>
                                        </p:cTn>
                                        <p:tgtEl>
                                          <p:spTgt spid="2050"/>
                                        </p:tgtEl>
                                      </p:cBhvr>
                                      <p:to x="100000" y="90000"/>
                                    </p:animScale>
                                    <p:animScale>
                                      <p:cBhvr>
                                        <p:cTn id="18" dur="166" decel="50000">
                                          <p:stCondLst>
                                            <p:cond delay="1668"/>
                                          </p:stCondLst>
                                        </p:cTn>
                                        <p:tgtEl>
                                          <p:spTgt spid="2050"/>
                                        </p:tgtEl>
                                      </p:cBhvr>
                                      <p:to x="100000" y="100000"/>
                                    </p:animScale>
                                    <p:animScale>
                                      <p:cBhvr>
                                        <p:cTn id="19" dur="26">
                                          <p:stCondLst>
                                            <p:cond delay="1808"/>
                                          </p:stCondLst>
                                        </p:cTn>
                                        <p:tgtEl>
                                          <p:spTgt spid="2050"/>
                                        </p:tgtEl>
                                      </p:cBhvr>
                                      <p:to x="100000" y="95000"/>
                                    </p:animScale>
                                    <p:animScale>
                                      <p:cBhvr>
                                        <p:cTn id="20" dur="166" decel="50000">
                                          <p:stCondLst>
                                            <p:cond delay="1834"/>
                                          </p:stCondLst>
                                        </p:cTn>
                                        <p:tgtEl>
                                          <p:spTgt spid="205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589" y="793039"/>
            <a:ext cx="8086635" cy="647700"/>
          </a:xfrm>
        </p:spPr>
        <p:txBody>
          <a:bodyPr/>
          <a:lstStyle/>
          <a:p>
            <a:r>
              <a:rPr lang="en-GB" dirty="0"/>
              <a:t>What Is Public Speaking?</a:t>
            </a:r>
          </a:p>
        </p:txBody>
      </p:sp>
      <p:sp>
        <p:nvSpPr>
          <p:cNvPr id="3" name="Content Placeholder 2"/>
          <p:cNvSpPr>
            <a:spLocks noGrp="1"/>
          </p:cNvSpPr>
          <p:nvPr>
            <p:ph idx="1"/>
          </p:nvPr>
        </p:nvSpPr>
        <p:spPr>
          <a:xfrm>
            <a:off x="509589" y="1507088"/>
            <a:ext cx="8082321" cy="4608704"/>
          </a:xfrm>
        </p:spPr>
        <p:txBody>
          <a:bodyPr/>
          <a:lstStyle/>
          <a:p>
            <a:r>
              <a:rPr lang="en-GB" sz="2000" dirty="0">
                <a:solidFill>
                  <a:srgbClr val="002060"/>
                </a:solidFill>
              </a:rPr>
              <a:t>Public speaking occurs when you give a speech before a live audience. It differs from other types of speaking, such as videos, which may be </a:t>
            </a:r>
            <a:r>
              <a:rPr lang="en-GB" sz="2000" dirty="0" smtClean="0">
                <a:solidFill>
                  <a:srgbClr val="002060"/>
                </a:solidFill>
              </a:rPr>
              <a:t>recorded.</a:t>
            </a:r>
          </a:p>
          <a:p>
            <a:r>
              <a:rPr lang="en-GB" sz="2000" dirty="0">
                <a:solidFill>
                  <a:srgbClr val="002060"/>
                </a:solidFill>
              </a:rPr>
              <a:t>Public speaking has many advantages, including improving your confidence level and giving you the opportunity to champion a cause you care </a:t>
            </a:r>
            <a:r>
              <a:rPr lang="en-GB" sz="2000" dirty="0" smtClean="0">
                <a:solidFill>
                  <a:srgbClr val="002060"/>
                </a:solidFill>
              </a:rPr>
              <a:t>about.</a:t>
            </a:r>
          </a:p>
          <a:p>
            <a:r>
              <a:rPr lang="en-GB" sz="2000" dirty="0">
                <a:solidFill>
                  <a:srgbClr val="002060"/>
                </a:solidFill>
              </a:rPr>
              <a:t>P</a:t>
            </a:r>
            <a:r>
              <a:rPr lang="en-GB" sz="2000" dirty="0" smtClean="0">
                <a:solidFill>
                  <a:srgbClr val="002060"/>
                </a:solidFill>
              </a:rPr>
              <a:t>ublic </a:t>
            </a:r>
            <a:r>
              <a:rPr lang="en-GB" sz="2000" dirty="0">
                <a:solidFill>
                  <a:srgbClr val="002060"/>
                </a:solidFill>
              </a:rPr>
              <a:t>speaking skills can help you find a job. Many jobs, such as an instructor or sales professional, require you to speak in public</a:t>
            </a:r>
            <a:r>
              <a:rPr lang="en-GB" sz="2000" dirty="0" smtClean="0">
                <a:solidFill>
                  <a:srgbClr val="002060"/>
                </a:solidFill>
              </a:rPr>
              <a:t>.</a:t>
            </a:r>
          </a:p>
          <a:p>
            <a:r>
              <a:rPr lang="en-GB" sz="2000" dirty="0" smtClean="0">
                <a:solidFill>
                  <a:srgbClr val="002060"/>
                </a:solidFill>
              </a:rPr>
              <a:t>In </a:t>
            </a:r>
            <a:r>
              <a:rPr lang="en-GB" sz="2000" dirty="0">
                <a:solidFill>
                  <a:srgbClr val="002060"/>
                </a:solidFill>
              </a:rPr>
              <a:t>one survey of 600 employers participants indicated that they felt good communication skills were twice as important as managerial skills</a:t>
            </a:r>
            <a:r>
              <a:rPr lang="en-GB" sz="2000" dirty="0" smtClean="0">
                <a:solidFill>
                  <a:srgbClr val="002060"/>
                </a:solidFill>
              </a:rPr>
              <a:t>.</a:t>
            </a:r>
          </a:p>
          <a:p>
            <a:r>
              <a:rPr lang="en-GB" sz="2000" dirty="0">
                <a:solidFill>
                  <a:srgbClr val="002060"/>
                </a:solidFill>
              </a:rPr>
              <a:t>Y</a:t>
            </a:r>
            <a:r>
              <a:rPr lang="en-GB" sz="2000" dirty="0" smtClean="0">
                <a:solidFill>
                  <a:srgbClr val="002060"/>
                </a:solidFill>
              </a:rPr>
              <a:t>ou </a:t>
            </a:r>
            <a:r>
              <a:rPr lang="en-GB" sz="2000" dirty="0">
                <a:solidFill>
                  <a:srgbClr val="002060"/>
                </a:solidFill>
              </a:rPr>
              <a:t>may be asking "what makes a good public speaker?" The answer might seem easy: A good public speaker makes use of effective public speaking </a:t>
            </a:r>
            <a:r>
              <a:rPr lang="en-GB" sz="2000" dirty="0" smtClean="0">
                <a:solidFill>
                  <a:srgbClr val="002060"/>
                </a:solidFill>
              </a:rPr>
              <a:t>techniques. </a:t>
            </a:r>
            <a:endParaRPr lang="en-GB" sz="2000" dirty="0">
              <a:solidFill>
                <a:srgbClr val="002060"/>
              </a:solidFill>
            </a:endParaRPr>
          </a:p>
          <a:p>
            <a:endParaRPr lang="en-GB" sz="1800" dirty="0" smtClean="0"/>
          </a:p>
          <a:p>
            <a:endParaRPr lang="en-GB" sz="1800" dirty="0"/>
          </a:p>
        </p:txBody>
      </p:sp>
      <p:sp>
        <p:nvSpPr>
          <p:cNvPr id="4" name="Slide Number Placeholder 3"/>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5" name="Footer Placeholder 4"/>
          <p:cNvSpPr>
            <a:spLocks noGrp="1"/>
          </p:cNvSpPr>
          <p:nvPr>
            <p:ph type="ftr" sz="quarter" idx="3"/>
          </p:nvPr>
        </p:nvSpPr>
        <p:spPr/>
        <p:txBody>
          <a:bodyPr/>
          <a:lstStyle/>
          <a:p>
            <a:r>
              <a:rPr lang="en-GB" dirty="0">
                <a:solidFill>
                  <a:srgbClr val="002060"/>
                </a:solidFill>
              </a:rPr>
              <a:t>Introduction to Writing and Speaking </a:t>
            </a:r>
            <a:r>
              <a:rPr lang="en-US" dirty="0">
                <a:solidFill>
                  <a:srgbClr val="002060"/>
                </a:solidFill>
              </a:rPr>
              <a:t>/ </a:t>
            </a:r>
            <a:r>
              <a:rPr lang="en-GB" dirty="0">
                <a:solidFill>
                  <a:srgbClr val="002060"/>
                </a:solidFill>
              </a:rPr>
              <a:t>Brno 17</a:t>
            </a:r>
            <a:r>
              <a:rPr lang="en-GB" baseline="30000" dirty="0">
                <a:solidFill>
                  <a:srgbClr val="002060"/>
                </a:solidFill>
              </a:rPr>
              <a:t>th</a:t>
            </a:r>
            <a:r>
              <a:rPr lang="en-GB" dirty="0">
                <a:solidFill>
                  <a:srgbClr val="002060"/>
                </a:solidFill>
              </a:rPr>
              <a:t> July </a:t>
            </a:r>
            <a:r>
              <a:rPr lang="en-GB" dirty="0" smtClean="0">
                <a:solidFill>
                  <a:srgbClr val="002060"/>
                </a:solidFill>
              </a:rPr>
              <a:t>2018</a:t>
            </a:r>
            <a:endParaRPr lang="en-GB" dirty="0">
              <a:solidFill>
                <a:srgbClr val="002060"/>
              </a:solidFill>
            </a:endParaRPr>
          </a:p>
        </p:txBody>
      </p:sp>
    </p:spTree>
    <p:extLst>
      <p:ext uri="{BB962C8B-B14F-4D97-AF65-F5344CB8AC3E}">
        <p14:creationId xmlns:p14="http://schemas.microsoft.com/office/powerpoint/2010/main" val="3624301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barn(inVertical)">
                                      <p:cBhvr>
                                        <p:cTn id="31" dur="500"/>
                                        <p:tgtEl>
                                          <p:spTgt spid="3">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1" presetClass="entr" presetSubtype="1" fill="hold"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wheel(1)">
                                      <p:cBhvr>
                                        <p:cTn id="36" dur="2000"/>
                                        <p:tgtEl>
                                          <p:spTgt spid="3">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47" presetClass="entr" presetSubtype="0" fill="hold"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589" y="757414"/>
            <a:ext cx="8086635" cy="647700"/>
          </a:xfrm>
        </p:spPr>
        <p:txBody>
          <a:bodyPr/>
          <a:lstStyle/>
          <a:p>
            <a:r>
              <a:rPr lang="en-GB" dirty="0"/>
              <a:t>Effective Public Speaking Techniques</a:t>
            </a:r>
          </a:p>
        </p:txBody>
      </p:sp>
      <p:sp>
        <p:nvSpPr>
          <p:cNvPr id="3" name="Content Placeholder 2"/>
          <p:cNvSpPr>
            <a:spLocks noGrp="1"/>
          </p:cNvSpPr>
          <p:nvPr>
            <p:ph idx="1"/>
          </p:nvPr>
        </p:nvSpPr>
        <p:spPr>
          <a:xfrm>
            <a:off x="509589" y="1483337"/>
            <a:ext cx="8082321" cy="4810585"/>
          </a:xfrm>
        </p:spPr>
        <p:txBody>
          <a:bodyPr/>
          <a:lstStyle/>
          <a:p>
            <a:r>
              <a:rPr lang="en-GB" sz="1800" b="1" dirty="0">
                <a:solidFill>
                  <a:srgbClr val="002060"/>
                </a:solidFill>
              </a:rPr>
              <a:t>Care About Your </a:t>
            </a:r>
            <a:r>
              <a:rPr lang="en-GB" sz="1800" b="1" dirty="0" smtClean="0">
                <a:solidFill>
                  <a:srgbClr val="002060"/>
                </a:solidFill>
              </a:rPr>
              <a:t>Topic: </a:t>
            </a:r>
            <a:r>
              <a:rPr lang="en-GB" sz="1800" dirty="0">
                <a:solidFill>
                  <a:srgbClr val="002060"/>
                </a:solidFill>
              </a:rPr>
              <a:t>Passion goes a long </a:t>
            </a:r>
            <a:r>
              <a:rPr lang="en-GB" sz="1800" dirty="0" smtClean="0">
                <a:solidFill>
                  <a:srgbClr val="002060"/>
                </a:solidFill>
              </a:rPr>
              <a:t>way. </a:t>
            </a:r>
          </a:p>
          <a:p>
            <a:endParaRPr lang="en-GB" sz="1800" b="1" dirty="0">
              <a:solidFill>
                <a:srgbClr val="002060"/>
              </a:solidFill>
            </a:endParaRPr>
          </a:p>
          <a:p>
            <a:r>
              <a:rPr lang="en-GB" sz="1800" b="1" dirty="0" smtClean="0">
                <a:solidFill>
                  <a:srgbClr val="002060"/>
                </a:solidFill>
              </a:rPr>
              <a:t>Remember </a:t>
            </a:r>
            <a:r>
              <a:rPr lang="en-GB" sz="1800" b="1" dirty="0">
                <a:solidFill>
                  <a:srgbClr val="002060"/>
                </a:solidFill>
              </a:rPr>
              <a:t>Your Speaking </a:t>
            </a:r>
            <a:r>
              <a:rPr lang="en-GB" sz="1800" b="1" dirty="0" smtClean="0">
                <a:solidFill>
                  <a:srgbClr val="002060"/>
                </a:solidFill>
              </a:rPr>
              <a:t>Goal:</a:t>
            </a:r>
            <a:r>
              <a:rPr lang="en-GB" sz="1800" dirty="0" smtClean="0">
                <a:solidFill>
                  <a:srgbClr val="002060"/>
                </a:solidFill>
              </a:rPr>
              <a:t> When </a:t>
            </a:r>
            <a:r>
              <a:rPr lang="en-GB" sz="1800" dirty="0">
                <a:solidFill>
                  <a:srgbClr val="002060"/>
                </a:solidFill>
              </a:rPr>
              <a:t>developing your speech, identify the reason why you're speaking. Make it a point to stick to this </a:t>
            </a:r>
            <a:r>
              <a:rPr lang="en-GB" sz="1800" dirty="0" smtClean="0">
                <a:solidFill>
                  <a:srgbClr val="002060"/>
                </a:solidFill>
              </a:rPr>
              <a:t>goal.  </a:t>
            </a:r>
          </a:p>
          <a:p>
            <a:pPr marL="0" indent="0">
              <a:buNone/>
            </a:pPr>
            <a:endParaRPr lang="en-GB" sz="1800" dirty="0" smtClean="0">
              <a:solidFill>
                <a:srgbClr val="002060"/>
              </a:solidFill>
            </a:endParaRPr>
          </a:p>
          <a:p>
            <a:r>
              <a:rPr lang="en-GB" sz="1800" b="1" dirty="0" smtClean="0">
                <a:solidFill>
                  <a:srgbClr val="002060"/>
                </a:solidFill>
              </a:rPr>
              <a:t>Support </a:t>
            </a:r>
            <a:r>
              <a:rPr lang="en-GB" sz="1800" b="1" dirty="0">
                <a:solidFill>
                  <a:srgbClr val="002060"/>
                </a:solidFill>
              </a:rPr>
              <a:t>Your Main </a:t>
            </a:r>
            <a:r>
              <a:rPr lang="en-GB" sz="1800" b="1" dirty="0" smtClean="0">
                <a:solidFill>
                  <a:srgbClr val="002060"/>
                </a:solidFill>
              </a:rPr>
              <a:t>Points: </a:t>
            </a:r>
            <a:r>
              <a:rPr lang="en-GB" sz="1800" dirty="0" smtClean="0">
                <a:solidFill>
                  <a:srgbClr val="002060"/>
                </a:solidFill>
              </a:rPr>
              <a:t>Every </a:t>
            </a:r>
            <a:r>
              <a:rPr lang="en-GB" sz="1800" dirty="0">
                <a:solidFill>
                  <a:srgbClr val="002060"/>
                </a:solidFill>
              </a:rPr>
              <a:t>point you make in your speech needs to be supported with either an </a:t>
            </a:r>
            <a:r>
              <a:rPr lang="en-GB" sz="1800" dirty="0" smtClean="0">
                <a:solidFill>
                  <a:srgbClr val="002060"/>
                </a:solidFill>
              </a:rPr>
              <a:t>example, an illustration, or facts.</a:t>
            </a:r>
          </a:p>
          <a:p>
            <a:pPr marL="0" indent="0">
              <a:buNone/>
            </a:pPr>
            <a:endParaRPr lang="en-GB" sz="1800" dirty="0" smtClean="0">
              <a:solidFill>
                <a:srgbClr val="002060"/>
              </a:solidFill>
            </a:endParaRPr>
          </a:p>
          <a:p>
            <a:r>
              <a:rPr lang="en-GB" sz="1800" b="1" dirty="0">
                <a:solidFill>
                  <a:srgbClr val="002060"/>
                </a:solidFill>
              </a:rPr>
              <a:t>Tell a </a:t>
            </a:r>
            <a:r>
              <a:rPr lang="en-GB" sz="1800" b="1" dirty="0" smtClean="0">
                <a:solidFill>
                  <a:srgbClr val="002060"/>
                </a:solidFill>
              </a:rPr>
              <a:t>Story: </a:t>
            </a:r>
            <a:r>
              <a:rPr lang="en-GB" sz="1800" dirty="0" smtClean="0">
                <a:solidFill>
                  <a:srgbClr val="002060"/>
                </a:solidFill>
              </a:rPr>
              <a:t>This could be</a:t>
            </a:r>
          </a:p>
          <a:p>
            <a:pPr lvl="1"/>
            <a:r>
              <a:rPr lang="en-GB" sz="1400" b="1" dirty="0" smtClean="0">
                <a:solidFill>
                  <a:srgbClr val="002060"/>
                </a:solidFill>
              </a:rPr>
              <a:t>A </a:t>
            </a:r>
            <a:r>
              <a:rPr lang="en-GB" sz="1400" b="1" dirty="0">
                <a:solidFill>
                  <a:srgbClr val="002060"/>
                </a:solidFill>
              </a:rPr>
              <a:t>customer story</a:t>
            </a:r>
            <a:r>
              <a:rPr lang="en-GB" sz="1400" dirty="0">
                <a:solidFill>
                  <a:srgbClr val="002060"/>
                </a:solidFill>
              </a:rPr>
              <a:t>. The story of how your product or services </a:t>
            </a:r>
            <a:r>
              <a:rPr lang="en-GB" sz="1400" dirty="0" smtClean="0">
                <a:solidFill>
                  <a:srgbClr val="002060"/>
                </a:solidFill>
              </a:rPr>
              <a:t>helped a </a:t>
            </a:r>
            <a:r>
              <a:rPr lang="en-GB" sz="1400" dirty="0">
                <a:solidFill>
                  <a:srgbClr val="002060"/>
                </a:solidFill>
              </a:rPr>
              <a:t>specific </a:t>
            </a:r>
            <a:r>
              <a:rPr lang="en-GB" sz="1400" dirty="0" smtClean="0">
                <a:solidFill>
                  <a:srgbClr val="002060"/>
                </a:solidFill>
              </a:rPr>
              <a:t>customer.</a:t>
            </a:r>
          </a:p>
          <a:p>
            <a:pPr lvl="1"/>
            <a:r>
              <a:rPr lang="en-GB" sz="1400" b="1" dirty="0">
                <a:solidFill>
                  <a:srgbClr val="002060"/>
                </a:solidFill>
              </a:rPr>
              <a:t>Your company story</a:t>
            </a:r>
            <a:r>
              <a:rPr lang="en-GB" sz="1400" dirty="0">
                <a:solidFill>
                  <a:srgbClr val="002060"/>
                </a:solidFill>
              </a:rPr>
              <a:t>. The story of how your company came to </a:t>
            </a:r>
            <a:r>
              <a:rPr lang="en-GB" sz="1400" dirty="0" smtClean="0">
                <a:solidFill>
                  <a:srgbClr val="002060"/>
                </a:solidFill>
              </a:rPr>
              <a:t>be.</a:t>
            </a:r>
          </a:p>
          <a:p>
            <a:pPr lvl="1"/>
            <a:r>
              <a:rPr lang="en-GB" sz="1400" b="1" dirty="0">
                <a:solidFill>
                  <a:srgbClr val="002060"/>
                </a:solidFill>
              </a:rPr>
              <a:t>A product development story</a:t>
            </a:r>
            <a:r>
              <a:rPr lang="en-GB" sz="1400" dirty="0">
                <a:solidFill>
                  <a:srgbClr val="002060"/>
                </a:solidFill>
              </a:rPr>
              <a:t>. The story of how you came to offer a new product (or </a:t>
            </a:r>
            <a:r>
              <a:rPr lang="en-GB" sz="1400" dirty="0" smtClean="0">
                <a:solidFill>
                  <a:srgbClr val="002060"/>
                </a:solidFill>
              </a:rPr>
              <a:t>service)</a:t>
            </a:r>
          </a:p>
          <a:p>
            <a:pPr lvl="1"/>
            <a:endParaRPr lang="en-GB" sz="1400" dirty="0" smtClean="0">
              <a:solidFill>
                <a:srgbClr val="002060"/>
              </a:solidFill>
            </a:endParaRPr>
          </a:p>
          <a:p>
            <a:r>
              <a:rPr lang="en-GB" sz="1800" b="1" dirty="0" smtClean="0">
                <a:solidFill>
                  <a:srgbClr val="002060"/>
                </a:solidFill>
              </a:rPr>
              <a:t>Practice Your Speech:  </a:t>
            </a:r>
            <a:r>
              <a:rPr lang="en-GB" sz="1800" dirty="0" smtClean="0">
                <a:solidFill>
                  <a:srgbClr val="002060"/>
                </a:solidFill>
              </a:rPr>
              <a:t>Lack of practise will reduce your chance of success</a:t>
            </a:r>
            <a:endParaRPr lang="en-GB" sz="1800" b="1" dirty="0">
              <a:solidFill>
                <a:srgbClr val="002060"/>
              </a:solidFill>
            </a:endParaRPr>
          </a:p>
        </p:txBody>
      </p:sp>
      <p:sp>
        <p:nvSpPr>
          <p:cNvPr id="4" name="Slide Number Placeholder 3"/>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5" name="Footer Placeholder 4"/>
          <p:cNvSpPr>
            <a:spLocks noGrp="1"/>
          </p:cNvSpPr>
          <p:nvPr>
            <p:ph type="ftr" sz="quarter" idx="3"/>
          </p:nvPr>
        </p:nvSpPr>
        <p:spPr/>
        <p:txBody>
          <a:bodyPr/>
          <a:lstStyle/>
          <a:p>
            <a:r>
              <a:rPr lang="en-GB" dirty="0">
                <a:solidFill>
                  <a:srgbClr val="002060"/>
                </a:solidFill>
              </a:rPr>
              <a:t>Introduction to Writing and Speaking </a:t>
            </a:r>
            <a:r>
              <a:rPr lang="en-US" dirty="0">
                <a:solidFill>
                  <a:srgbClr val="002060"/>
                </a:solidFill>
              </a:rPr>
              <a:t>/ </a:t>
            </a:r>
            <a:r>
              <a:rPr lang="en-GB" dirty="0">
                <a:solidFill>
                  <a:srgbClr val="002060"/>
                </a:solidFill>
              </a:rPr>
              <a:t>Brno 17</a:t>
            </a:r>
            <a:r>
              <a:rPr lang="en-GB" baseline="30000" dirty="0">
                <a:solidFill>
                  <a:srgbClr val="002060"/>
                </a:solidFill>
              </a:rPr>
              <a:t>th</a:t>
            </a:r>
            <a:r>
              <a:rPr lang="en-GB" dirty="0">
                <a:solidFill>
                  <a:srgbClr val="002060"/>
                </a:solidFill>
              </a:rPr>
              <a:t> July </a:t>
            </a:r>
            <a:r>
              <a:rPr lang="en-GB" dirty="0" smtClean="0">
                <a:solidFill>
                  <a:srgbClr val="002060"/>
                </a:solidFill>
              </a:rPr>
              <a:t>2018</a:t>
            </a:r>
            <a:endParaRPr lang="en-GB" dirty="0">
              <a:solidFill>
                <a:srgbClr val="002060"/>
              </a:solidFill>
            </a:endParaRPr>
          </a:p>
        </p:txBody>
      </p:sp>
    </p:spTree>
    <p:extLst>
      <p:ext uri="{BB962C8B-B14F-4D97-AF65-F5344CB8AC3E}">
        <p14:creationId xmlns:p14="http://schemas.microsoft.com/office/powerpoint/2010/main" val="1011041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2"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right)">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 calcmode="lin" valueType="num">
                                      <p:cBhvr additive="base">
                                        <p:cTn id="1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barn(inVertical)">
                                      <p:cBhvr>
                                        <p:cTn id="24" dur="500"/>
                                        <p:tgtEl>
                                          <p:spTgt spid="3">
                                            <p:txEl>
                                              <p:pRg st="6" end="6"/>
                                            </p:txEl>
                                          </p:spTgt>
                                        </p:tgtEl>
                                      </p:cBhvr>
                                    </p:animEffect>
                                  </p:childTnLst>
                                </p:cTn>
                              </p:par>
                              <p:par>
                                <p:cTn id="25" presetID="16" presetClass="entr" presetSubtype="21"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arn(inVertical)">
                                      <p:cBhvr>
                                        <p:cTn id="27" dur="500"/>
                                        <p:tgtEl>
                                          <p:spTgt spid="3">
                                            <p:txEl>
                                              <p:pRg st="7" end="7"/>
                                            </p:txEl>
                                          </p:spTgt>
                                        </p:tgtEl>
                                      </p:cBhvr>
                                    </p:animEffect>
                                  </p:childTnLst>
                                </p:cTn>
                              </p:par>
                              <p:par>
                                <p:cTn id="28" presetID="16" presetClass="entr" presetSubtype="21"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barn(inVertical)">
                                      <p:cBhvr>
                                        <p:cTn id="30" dur="500"/>
                                        <p:tgtEl>
                                          <p:spTgt spid="3">
                                            <p:txEl>
                                              <p:pRg st="8" end="8"/>
                                            </p:txEl>
                                          </p:spTgt>
                                        </p:tgtEl>
                                      </p:cBhvr>
                                    </p:animEffect>
                                  </p:childTnLst>
                                </p:cTn>
                              </p:par>
                              <p:par>
                                <p:cTn id="31" presetID="16" presetClass="entr" presetSubtype="21"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barn(inVertical)">
                                      <p:cBhvr>
                                        <p:cTn id="33" dur="500"/>
                                        <p:tgtEl>
                                          <p:spTgt spid="3">
                                            <p:txEl>
                                              <p:pRg st="9" end="9"/>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nodeType="clickEffect">
                                  <p:stCondLst>
                                    <p:cond delay="0"/>
                                  </p:stCondLst>
                                  <p:childTnLst>
                                    <p:set>
                                      <p:cBhvr>
                                        <p:cTn id="37" dur="1" fill="hold">
                                          <p:stCondLst>
                                            <p:cond delay="0"/>
                                          </p:stCondLst>
                                        </p:cTn>
                                        <p:tgtEl>
                                          <p:spTgt spid="3">
                                            <p:txEl>
                                              <p:pRg st="11" end="11"/>
                                            </p:txEl>
                                          </p:spTgt>
                                        </p:tgtEl>
                                        <p:attrNameLst>
                                          <p:attrName>style.visibility</p:attrName>
                                        </p:attrNameLst>
                                      </p:cBhvr>
                                      <p:to>
                                        <p:strVal val="visible"/>
                                      </p:to>
                                    </p:set>
                                    <p:animEffect transition="in" filter="fade">
                                      <p:cBhvr>
                                        <p:cTn id="38" dur="1000"/>
                                        <p:tgtEl>
                                          <p:spTgt spid="3">
                                            <p:txEl>
                                              <p:pRg st="11" end="11"/>
                                            </p:txEl>
                                          </p:spTgt>
                                        </p:tgtEl>
                                      </p:cBhvr>
                                    </p:animEffect>
                                    <p:anim calcmode="lin" valueType="num">
                                      <p:cBhvr>
                                        <p:cTn id="39"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ezentace_MU_CZ">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Prezentace_MU_CZ</Template>
  <TotalTime>397</TotalTime>
  <Words>1013</Words>
  <Application>Microsoft Office PowerPoint</Application>
  <PresentationFormat>On-screen Show (4:3)</PresentationFormat>
  <Paragraphs>139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Prezentace_MU_CZ</vt:lpstr>
      <vt:lpstr>Introduction to Writing and Speaking Skills in A Business Context</vt:lpstr>
      <vt:lpstr>What to Expect from This Course </vt:lpstr>
      <vt:lpstr>Communication in the 21st Century</vt:lpstr>
      <vt:lpstr>How to Approach the World of Business Writing</vt:lpstr>
      <vt:lpstr>Effective writing in the workplace is an essential skill</vt:lpstr>
      <vt:lpstr>Nonverbal Communication Crucial in Business</vt:lpstr>
      <vt:lpstr>In Business It Pays To Listen</vt:lpstr>
      <vt:lpstr>What Is Public Speaking?</vt:lpstr>
      <vt:lpstr>Effective Public Speaking Techniques</vt:lpstr>
      <vt:lpstr>Effective Public Speaking Techniques C’tnd</vt:lpstr>
      <vt:lpstr>Presentations As Part of Public Speaking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Kinito</dc:creator>
  <cp:lastModifiedBy>Kinito</cp:lastModifiedBy>
  <cp:revision>48</cp:revision>
  <cp:lastPrinted>1601-01-01T00:00:00Z</cp:lastPrinted>
  <dcterms:created xsi:type="dcterms:W3CDTF">2015-11-23T07:04:47Z</dcterms:created>
  <dcterms:modified xsi:type="dcterms:W3CDTF">2018-07-14T10:59:42Z</dcterms:modified>
</cp:coreProperties>
</file>