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505"/>
    <p:restoredTop sz="94643"/>
  </p:normalViewPr>
  <p:slideViewPr>
    <p:cSldViewPr snapToGrid="0" snapToObjects="1">
      <p:cViewPr varScale="1">
        <p:scale>
          <a:sx n="83" d="100"/>
          <a:sy n="83" d="100"/>
        </p:scale>
        <p:origin x="216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F600-800E-644E-AF3F-7247D1EB0B96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8D28-97F9-4241-8843-537B4A20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27B6-DE6C-3647-96E0-9B94685777BB}" type="datetime1">
              <a:rPr lang="en-US" smtClean="0"/>
              <a:t>7/12/18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86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5F5D-49A5-EE40-B7FC-B26C8A09539D}" type="datetime1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39C-27EE-4847-90D3-7092B1F1F9FC}" type="datetime1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8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E59-C1D6-B847-B06B-2429C656A7A9}" type="datetime1">
              <a:rPr lang="en-US" smtClean="0"/>
              <a:t>7/12/18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2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ADE6-9E18-FE43-9941-2FAD575103FE}" type="datetime1">
              <a:rPr lang="en-US" smtClean="0"/>
              <a:t>7/12/18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47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CC-5241-D04A-A46B-14ADF4041C1D}" type="datetime1">
              <a:rPr lang="en-US" smtClean="0"/>
              <a:t>7/12/18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66F7-4FD6-9944-8A23-19568E55BB48}" type="datetime1">
              <a:rPr lang="en-US" smtClean="0"/>
              <a:t>7/12/18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7482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A537-5752-B74F-9245-11BBFC80D68F}" type="datetime1">
              <a:rPr lang="en-US" smtClean="0"/>
              <a:t>7/12/18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AA8-DFCC-F849-B51D-7230DF03686F}" type="datetime1">
              <a:rPr lang="en-US" smtClean="0"/>
              <a:t>7/12/18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4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6F99-566F-E240-ADAE-56F928D1EBB3}" type="datetime1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6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FA9AD77-C02F-EE42-83FA-E791D82FBCD2}" type="datetime1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9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C7F66F7-4FD6-9944-8A23-19568E55BB48}" type="datetime1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otalcommunicator.com/vol4_1/handouts.html" TargetMode="External"/><Relationship Id="rId2" Type="http://schemas.openxmlformats.org/officeDocument/2006/relationships/hyperlink" Target="http://www.speakingaboutpresenting.com/delivery/presentation-handout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R4LdnFGzPk" TargetMode="External"/><Relationship Id="rId2" Type="http://schemas.openxmlformats.org/officeDocument/2006/relationships/hyperlink" Target="https://www.youtube.com/watch?v=Y1qDNTG9lg0&amp;t=8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jcO2ExtHs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C2AC-199B-2340-A23F-AABC59A4A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04734"/>
            <a:ext cx="7792995" cy="8927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SWEUS</a:t>
            </a:r>
            <a:b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Masaryk    July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E22C8-5718-364F-AD96-BAA03B59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5481" y="1902941"/>
            <a:ext cx="9786551" cy="2347783"/>
          </a:xfrm>
        </p:spPr>
        <p:txBody>
          <a:bodyPr>
            <a:normAutofit fontScale="85000" lnSpcReduction="2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Cooper Black" panose="0208090404030B020404" pitchFamily="18" charset="77"/>
              </a:rPr>
              <a:t>Audio-visual Aids:</a:t>
            </a:r>
          </a:p>
          <a:p>
            <a:r>
              <a:rPr lang="en-US" sz="6000" dirty="0">
                <a:solidFill>
                  <a:schemeClr val="bg1"/>
                </a:solidFill>
                <a:latin typeface="Cooper Black" panose="0208090404030B020404" pitchFamily="18" charset="77"/>
              </a:rPr>
              <a:t>Surviving a presentation</a:t>
            </a:r>
          </a:p>
          <a:p>
            <a:r>
              <a:rPr lang="en-US" sz="6000" dirty="0">
                <a:solidFill>
                  <a:schemeClr val="bg1"/>
                </a:solidFill>
                <a:latin typeface="Cooper Black" panose="0208090404030B020404" pitchFamily="18" charset="77"/>
              </a:rPr>
              <a:t>in English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D095E-55CC-814F-B33C-58F6219C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A023-8B9B-9A4F-A3B3-C0A8D6C2CA13}" type="datetime1">
              <a:rPr lang="en-US" smtClean="0"/>
              <a:t>7/12/18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9CE0E9-9C29-AA40-BB75-154402AA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3016" y="6236208"/>
            <a:ext cx="6079526" cy="320040"/>
          </a:xfrm>
        </p:spPr>
        <p:txBody>
          <a:bodyPr/>
          <a:lstStyle/>
          <a:p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Grollman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Global English  (</a:t>
            </a:r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KvK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ABA6FC-FA35-3E4A-B28F-1A449481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D5263-55F1-2440-849B-EA9E605C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57" y="125517"/>
            <a:ext cx="1495269" cy="1993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08FF49-B2F9-1F4A-89DD-09B6CD91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541" y="5043842"/>
            <a:ext cx="1887385" cy="16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Rehearse, Rehearse, Rehearse!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 fontScale="77500" lnSpcReduction="20000"/>
          </a:bodyPr>
          <a:lstStyle/>
          <a:p>
            <a:pPr indent="-274320">
              <a:buFont typeface="Wingdings 2" pitchFamily="18" charset="2"/>
              <a:buChar char=""/>
              <a:defRPr/>
            </a:pPr>
            <a:r>
              <a:rPr lang="en-US" sz="3600" dirty="0"/>
              <a:t> -  </a:t>
            </a:r>
            <a:r>
              <a:rPr lang="en-US" sz="3600" b="1" u="sng" dirty="0">
                <a:solidFill>
                  <a:srgbClr val="0070C0"/>
                </a:solidFill>
              </a:rPr>
              <a:t>especially the introduction</a:t>
            </a:r>
            <a:endParaRPr lang="en-US" sz="3600" dirty="0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en-US" sz="3600" dirty="0"/>
          </a:p>
          <a:p>
            <a:pPr indent="-274320">
              <a:buFont typeface="Wingdings 2" pitchFamily="18" charset="2"/>
              <a:buChar char=""/>
              <a:defRPr/>
            </a:pPr>
            <a:r>
              <a:rPr lang="en-US" sz="3600" dirty="0"/>
              <a:t> Use a friend ..  or a video camera/‘phone</a:t>
            </a:r>
          </a:p>
          <a:p>
            <a:pPr marL="0" indent="0">
              <a:buNone/>
              <a:defRPr/>
            </a:pPr>
            <a:endParaRPr lang="en-US" sz="3600" dirty="0"/>
          </a:p>
          <a:p>
            <a:pPr indent="-274320">
              <a:buFont typeface="Wingdings 2" pitchFamily="18" charset="2"/>
              <a:buChar char=""/>
              <a:defRPr/>
            </a:pPr>
            <a:r>
              <a:rPr lang="en-US" sz="3600" dirty="0"/>
              <a:t>Learn the Introduction by heart</a:t>
            </a:r>
          </a:p>
          <a:p>
            <a:pPr marL="68580" indent="0">
              <a:buNone/>
              <a:defRPr/>
            </a:pPr>
            <a:endParaRPr lang="en-US" sz="3600" dirty="0"/>
          </a:p>
          <a:p>
            <a:pPr marL="68580" indent="0" algn="ctr">
              <a:buNone/>
              <a:defRPr/>
            </a:pPr>
            <a:r>
              <a:rPr lang="en-US" sz="4200" dirty="0">
                <a:solidFill>
                  <a:srgbClr val="C00000"/>
                </a:solidFill>
                <a:latin typeface="Britannic Bold" pitchFamily="34" charset="0"/>
              </a:rPr>
              <a:t>Lack of rehearsal = lack of confidence = </a:t>
            </a:r>
          </a:p>
          <a:p>
            <a:pPr marL="68580" indent="0" algn="ctr">
              <a:buNone/>
              <a:defRPr/>
            </a:pPr>
            <a:r>
              <a:rPr lang="en-US" sz="4200" dirty="0">
                <a:solidFill>
                  <a:srgbClr val="C00000"/>
                </a:solidFill>
                <a:latin typeface="Britannic Bold" pitchFamily="34" charset="0"/>
              </a:rPr>
              <a:t>poor performance</a:t>
            </a:r>
            <a:endParaRPr lang="nl-NL" sz="4200" dirty="0">
              <a:solidFill>
                <a:srgbClr val="C00000"/>
              </a:solidFill>
              <a:latin typeface="Britannic Bold" pitchFamily="34" charset="0"/>
            </a:endParaRP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239105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altLang="en-US" b="1" dirty="0"/>
              <a:t>Master the technology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/>
          <a:lstStyle/>
          <a:p>
            <a:pPr indent="-274320">
              <a:buFont typeface="Wingdings 2" pitchFamily="18" charset="2"/>
              <a:buChar char=""/>
              <a:defRPr/>
            </a:pPr>
            <a:r>
              <a:rPr lang="en-US" sz="4000" dirty="0"/>
              <a:t> If you are going to use PowerPoint, (etc.), make sure you check all the equipment is in </a:t>
            </a:r>
            <a:r>
              <a:rPr lang="en-US" sz="4000" b="1" dirty="0">
                <a:solidFill>
                  <a:srgbClr val="FF0000"/>
                </a:solidFill>
              </a:rPr>
              <a:t>working order</a:t>
            </a:r>
            <a:r>
              <a:rPr lang="en-US" sz="4000" dirty="0"/>
              <a:t> and --</a:t>
            </a:r>
          </a:p>
          <a:p>
            <a:pPr marL="0" indent="0">
              <a:buNone/>
              <a:defRPr/>
            </a:pPr>
            <a:endParaRPr lang="en-US" sz="4000" u="sng" dirty="0"/>
          </a:p>
          <a:p>
            <a:pPr marL="0" indent="0" algn="ctr">
              <a:buNone/>
              <a:defRPr/>
            </a:pPr>
            <a:r>
              <a:rPr lang="en-US" sz="4000" b="1" u="sng" dirty="0"/>
              <a:t>that you know how to use it!</a:t>
            </a:r>
            <a:endParaRPr lang="nl-NL" sz="4000" b="1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42657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altLang="en-US" b="1" dirty="0"/>
              <a:t>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 fontScale="92500"/>
          </a:bodyPr>
          <a:lstStyle/>
          <a:p>
            <a:pPr marL="609600" indent="-609600">
              <a:buFont typeface="Wingdings 2" pitchFamily="18" charset="2"/>
              <a:buChar char=""/>
              <a:defRPr/>
            </a:pPr>
            <a:r>
              <a:rPr lang="en-US" sz="3600" b="1" dirty="0"/>
              <a:t>A logical structure for a presentation would be:</a:t>
            </a:r>
          </a:p>
          <a:p>
            <a:pPr indent="-342900">
              <a:buFont typeface="Wingdings" pitchFamily="2" charset="2"/>
              <a:buChar char="Ø"/>
              <a:defRPr/>
            </a:pPr>
            <a:r>
              <a:rPr lang="en-US" sz="3600" dirty="0"/>
              <a:t>Introduction</a:t>
            </a:r>
          </a:p>
          <a:p>
            <a:pPr marL="0" indent="0">
              <a:buNone/>
              <a:defRPr/>
            </a:pPr>
            <a:endParaRPr lang="en-US" sz="3600" dirty="0"/>
          </a:p>
          <a:p>
            <a:pPr indent="-342900">
              <a:buFont typeface="Wingdings" pitchFamily="2" charset="2"/>
              <a:buChar char="Ø"/>
              <a:defRPr/>
            </a:pPr>
            <a:r>
              <a:rPr lang="en-US" sz="3600" dirty="0"/>
              <a:t>Main body </a:t>
            </a:r>
          </a:p>
          <a:p>
            <a:pPr marL="0" indent="0">
              <a:buNone/>
              <a:defRPr/>
            </a:pPr>
            <a:endParaRPr lang="en-US" sz="3600" dirty="0"/>
          </a:p>
          <a:p>
            <a:pPr indent="-342900">
              <a:buFont typeface="Wingdings" pitchFamily="2" charset="2"/>
              <a:buChar char="Ø"/>
              <a:defRPr/>
            </a:pPr>
            <a:r>
              <a:rPr lang="en-US" sz="3600" dirty="0"/>
              <a:t>Conclusion</a:t>
            </a:r>
            <a:endParaRPr lang="nl-NL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299695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altLang="en-US" b="1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363851"/>
            <a:ext cx="10234996" cy="4723161"/>
          </a:xfrm>
        </p:spPr>
        <p:txBody>
          <a:bodyPr>
            <a:normAutofit fontScale="85000" lnSpcReduction="20000"/>
          </a:bodyPr>
          <a:lstStyle/>
          <a:p>
            <a:pPr indent="-274320">
              <a:lnSpc>
                <a:spcPct val="80000"/>
              </a:lnSpc>
              <a:buFont typeface="Wingdings 2" pitchFamily="18" charset="2"/>
              <a:buChar char=""/>
              <a:defRPr/>
            </a:pPr>
            <a:r>
              <a:rPr lang="en-US" sz="3800" dirty="0"/>
              <a:t>Welcome the audience</a:t>
            </a:r>
          </a:p>
          <a:p>
            <a:pPr marL="68580" indent="0">
              <a:lnSpc>
                <a:spcPct val="80000"/>
              </a:lnSpc>
              <a:buNone/>
              <a:defRPr/>
            </a:pPr>
            <a:endParaRPr lang="en-US" sz="3800" dirty="0"/>
          </a:p>
          <a:p>
            <a:pPr indent="-274320">
              <a:lnSpc>
                <a:spcPct val="80000"/>
              </a:lnSpc>
              <a:buFont typeface="Wingdings 2" pitchFamily="18" charset="2"/>
              <a:buChar char=""/>
              <a:defRPr/>
            </a:pPr>
            <a:r>
              <a:rPr lang="nl-NL" sz="3800" b="1" i="1" dirty="0">
                <a:solidFill>
                  <a:srgbClr val="7030A0"/>
                </a:solidFill>
              </a:rPr>
              <a:t> Introduce </a:t>
            </a:r>
            <a:r>
              <a:rPr lang="nl-NL" sz="3800" b="1" i="1" dirty="0" err="1">
                <a:solidFill>
                  <a:srgbClr val="7030A0"/>
                </a:solidFill>
              </a:rPr>
              <a:t>yourself</a:t>
            </a:r>
            <a:endParaRPr lang="nl-NL" sz="3800" b="1" i="1" dirty="0">
              <a:solidFill>
                <a:srgbClr val="7030A0"/>
              </a:solidFill>
            </a:endParaRPr>
          </a:p>
          <a:p>
            <a:pPr marL="68580" indent="0">
              <a:lnSpc>
                <a:spcPct val="80000"/>
              </a:lnSpc>
              <a:buNone/>
              <a:defRPr/>
            </a:pPr>
            <a:endParaRPr lang="en-US" sz="3800" b="1" i="1" dirty="0">
              <a:solidFill>
                <a:srgbClr val="7030A0"/>
              </a:solidFill>
            </a:endParaRPr>
          </a:p>
          <a:p>
            <a:pPr indent="-274320">
              <a:lnSpc>
                <a:spcPct val="80000"/>
              </a:lnSpc>
              <a:buFont typeface="Wingdings 2" pitchFamily="18" charset="2"/>
              <a:buChar char=""/>
              <a:defRPr/>
            </a:pPr>
            <a:r>
              <a:rPr lang="en-US" sz="3800" dirty="0"/>
              <a:t> Subject</a:t>
            </a:r>
          </a:p>
          <a:p>
            <a:pPr marL="68580" indent="0">
              <a:lnSpc>
                <a:spcPct val="80000"/>
              </a:lnSpc>
              <a:buNone/>
              <a:defRPr/>
            </a:pPr>
            <a:endParaRPr lang="en-US" sz="3800" dirty="0"/>
          </a:p>
          <a:p>
            <a:pPr indent="-274320">
              <a:lnSpc>
                <a:spcPct val="80000"/>
              </a:lnSpc>
              <a:buFont typeface="Wingdings 2" pitchFamily="18" charset="2"/>
              <a:buChar char=""/>
              <a:defRPr/>
            </a:pPr>
            <a:r>
              <a:rPr lang="en-US" sz="3800" b="1" i="1" dirty="0">
                <a:solidFill>
                  <a:srgbClr val="7030A0"/>
                </a:solidFill>
              </a:rPr>
              <a:t> Brief summary  </a:t>
            </a:r>
            <a:r>
              <a:rPr lang="en-US" sz="3800" b="1" i="1" dirty="0"/>
              <a:t>(not reading a content list!)</a:t>
            </a:r>
          </a:p>
          <a:p>
            <a:pPr marL="68580" indent="0">
              <a:lnSpc>
                <a:spcPct val="80000"/>
              </a:lnSpc>
              <a:buNone/>
              <a:defRPr/>
            </a:pPr>
            <a:endParaRPr lang="en-US" sz="3800" b="1" i="1" dirty="0"/>
          </a:p>
          <a:p>
            <a:pPr indent="-274320">
              <a:lnSpc>
                <a:spcPct val="80000"/>
              </a:lnSpc>
              <a:buFont typeface="Wingdings 2" pitchFamily="18" charset="2"/>
              <a:buChar char=""/>
              <a:defRPr/>
            </a:pPr>
            <a:r>
              <a:rPr lang="en-US" sz="3800" dirty="0"/>
              <a:t> Length of talk</a:t>
            </a:r>
          </a:p>
          <a:p>
            <a:pPr marL="68580" indent="0">
              <a:lnSpc>
                <a:spcPct val="80000"/>
              </a:lnSpc>
              <a:buNone/>
              <a:defRPr/>
            </a:pPr>
            <a:endParaRPr lang="en-US" sz="3800" dirty="0"/>
          </a:p>
          <a:p>
            <a:pPr indent="-274320">
              <a:lnSpc>
                <a:spcPct val="80000"/>
              </a:lnSpc>
              <a:buFont typeface="Wingdings 2" pitchFamily="18" charset="2"/>
              <a:buChar char=""/>
              <a:defRPr/>
            </a:pPr>
            <a:r>
              <a:rPr lang="en-US" sz="3800" b="1" i="1" dirty="0">
                <a:solidFill>
                  <a:srgbClr val="7030A0"/>
                </a:solidFill>
              </a:rPr>
              <a:t> Question time (When?)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27691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altLang="en-US" b="1" dirty="0"/>
              <a:t>Main Body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/>
          <a:lstStyle/>
          <a:p>
            <a:pPr indent="-274320">
              <a:buFont typeface="Wingdings 2" pitchFamily="18" charset="2"/>
              <a:buChar char=""/>
              <a:defRPr/>
            </a:pPr>
            <a:r>
              <a:rPr lang="en-US" sz="3600" dirty="0"/>
              <a:t> Facts and figures</a:t>
            </a:r>
          </a:p>
          <a:p>
            <a:pPr marL="68580" indent="0">
              <a:buNone/>
              <a:defRPr/>
            </a:pPr>
            <a:endParaRPr lang="en-US" sz="3600" dirty="0"/>
          </a:p>
          <a:p>
            <a:pPr indent="-274320">
              <a:buFont typeface="Wingdings 2" pitchFamily="18" charset="2"/>
              <a:buChar char=""/>
              <a:defRPr/>
            </a:pPr>
            <a:r>
              <a:rPr lang="en-US" sz="3600" dirty="0"/>
              <a:t> </a:t>
            </a:r>
            <a:r>
              <a:rPr lang="en-US" sz="3600" b="1" i="1" u="sng" dirty="0">
                <a:solidFill>
                  <a:srgbClr val="FF0000"/>
                </a:solidFill>
              </a:rPr>
              <a:t>or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 Opinions and arguments</a:t>
            </a:r>
          </a:p>
          <a:p>
            <a:pPr marL="68580" indent="0">
              <a:buNone/>
              <a:defRPr/>
            </a:pPr>
            <a:endParaRPr lang="en-US" sz="3600" dirty="0"/>
          </a:p>
          <a:p>
            <a:pPr indent="-274320">
              <a:buFont typeface="Wingdings 2" pitchFamily="18" charset="2"/>
              <a:buChar char=""/>
              <a:defRPr/>
            </a:pPr>
            <a:r>
              <a:rPr lang="en-US" sz="3600" dirty="0"/>
              <a:t> </a:t>
            </a:r>
            <a:r>
              <a:rPr lang="en-US" sz="3600" b="1" i="1" u="sng" dirty="0">
                <a:solidFill>
                  <a:srgbClr val="FF0000"/>
                </a:solidFill>
              </a:rPr>
              <a:t>or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 Identification of a problem with a solution</a:t>
            </a:r>
            <a:endParaRPr lang="nl-NL" sz="3600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36050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 fontScale="70000" lnSpcReduction="20000"/>
          </a:bodyPr>
          <a:lstStyle/>
          <a:p>
            <a:pPr>
              <a:buFont typeface="Wingdings 2" pitchFamily="18" charset="2"/>
              <a:buChar char=""/>
              <a:defRPr/>
            </a:pPr>
            <a:r>
              <a:rPr lang="en-US" sz="3600" dirty="0" err="1"/>
              <a:t>Summarise</a:t>
            </a:r>
            <a:r>
              <a:rPr lang="en-US" sz="3600" dirty="0"/>
              <a:t> the arguments </a:t>
            </a:r>
            <a:r>
              <a:rPr lang="en-US" sz="3600" b="1" i="1" dirty="0">
                <a:solidFill>
                  <a:srgbClr val="0070C0"/>
                </a:solidFill>
              </a:rPr>
              <a:t>and/or</a:t>
            </a:r>
          </a:p>
          <a:p>
            <a:pPr marL="69850" indent="0">
              <a:buNone/>
              <a:defRPr/>
            </a:pPr>
            <a:endParaRPr lang="en-US" sz="3600" b="1" i="1" dirty="0">
              <a:solidFill>
                <a:srgbClr val="0070C0"/>
              </a:solidFill>
            </a:endParaRPr>
          </a:p>
          <a:p>
            <a:pPr>
              <a:buFont typeface="Wingdings 2" pitchFamily="18" charset="2"/>
              <a:buChar char=""/>
              <a:defRPr/>
            </a:pPr>
            <a:r>
              <a:rPr lang="en-US" sz="3600" b="1" i="1" dirty="0">
                <a:solidFill>
                  <a:srgbClr val="00B050"/>
                </a:solidFill>
              </a:rPr>
              <a:t> Reinforce the main points</a:t>
            </a:r>
          </a:p>
          <a:p>
            <a:pPr marL="69850" indent="0">
              <a:buNone/>
              <a:defRPr/>
            </a:pPr>
            <a:endParaRPr lang="en-US" sz="3600" b="1" i="1" dirty="0">
              <a:solidFill>
                <a:srgbClr val="00B050"/>
              </a:solidFill>
            </a:endParaRPr>
          </a:p>
          <a:p>
            <a:pPr>
              <a:buFont typeface="Wingdings 2" pitchFamily="18" charset="2"/>
              <a:buChar char=""/>
              <a:defRPr/>
            </a:pPr>
            <a:r>
              <a:rPr lang="en-US" sz="3600" dirty="0"/>
              <a:t> Thank the audience  </a:t>
            </a:r>
          </a:p>
          <a:p>
            <a:pPr marL="69850" indent="0">
              <a:buNone/>
              <a:defRPr/>
            </a:pPr>
            <a:endParaRPr lang="en-US" sz="3600" dirty="0"/>
          </a:p>
          <a:p>
            <a:pPr>
              <a:buFont typeface="Wingdings 2" pitchFamily="18" charset="2"/>
              <a:buChar char=""/>
              <a:defRPr/>
            </a:pPr>
            <a:r>
              <a:rPr lang="en-US" sz="3600" b="1" i="1" dirty="0">
                <a:solidFill>
                  <a:srgbClr val="00B050"/>
                </a:solidFill>
              </a:rPr>
              <a:t>Invite questions</a:t>
            </a:r>
            <a:endParaRPr lang="en-US" sz="3600" dirty="0"/>
          </a:p>
          <a:p>
            <a:pPr marL="69850" indent="0">
              <a:buNone/>
              <a:defRPr/>
            </a:pPr>
            <a:endParaRPr lang="en-US" sz="3600" dirty="0"/>
          </a:p>
          <a:p>
            <a:pPr>
              <a:buFont typeface="Wingdings 2" pitchFamily="18" charset="2"/>
              <a:buChar char=""/>
              <a:defRPr/>
            </a:pPr>
            <a:r>
              <a:rPr lang="nl-NL" sz="3600" b="1" dirty="0"/>
              <a:t>“Second </a:t>
            </a:r>
            <a:r>
              <a:rPr lang="nl-NL" sz="3600" b="1" dirty="0" err="1"/>
              <a:t>conclusion</a:t>
            </a:r>
            <a:r>
              <a:rPr lang="nl-NL" sz="3600" b="1" dirty="0"/>
              <a:t>”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192021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altLang="en-US" b="1" dirty="0"/>
              <a:t>Delivery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379350"/>
            <a:ext cx="10234996" cy="4360678"/>
          </a:xfrm>
        </p:spPr>
        <p:txBody>
          <a:bodyPr>
            <a:noAutofit/>
          </a:bodyPr>
          <a:lstStyle/>
          <a:p>
            <a:pPr indent="-274320">
              <a:lnSpc>
                <a:spcPct val="80000"/>
              </a:lnSpc>
              <a:buFont typeface="Wingdings 2" pitchFamily="18" charset="2"/>
              <a:buChar char=""/>
              <a:defRPr/>
            </a:pPr>
            <a:r>
              <a:rPr lang="en-US" sz="2400" dirty="0"/>
              <a:t> Speak clearly </a:t>
            </a:r>
            <a:r>
              <a:rPr lang="en-US" sz="2400" i="1" dirty="0"/>
              <a:t>(to the back of the room)</a:t>
            </a:r>
          </a:p>
          <a:p>
            <a:pPr marL="68580" indent="0">
              <a:lnSpc>
                <a:spcPct val="80000"/>
              </a:lnSpc>
              <a:buNone/>
              <a:defRPr/>
            </a:pPr>
            <a:endParaRPr lang="en-US" sz="2400" i="1" dirty="0"/>
          </a:p>
          <a:p>
            <a:pPr marL="68580" indent="0">
              <a:lnSpc>
                <a:spcPct val="80000"/>
              </a:lnSpc>
              <a:buNone/>
              <a:defRPr/>
            </a:pPr>
            <a:endParaRPr lang="en-US" sz="2400" dirty="0"/>
          </a:p>
          <a:p>
            <a:pPr indent="-274320">
              <a:lnSpc>
                <a:spcPct val="80000"/>
              </a:lnSpc>
              <a:buFont typeface="Wingdings 2" pitchFamily="18" charset="2"/>
              <a:buChar char=""/>
              <a:defRPr/>
            </a:pPr>
            <a:r>
              <a:rPr lang="nl-NL" sz="2400" b="1" i="1" dirty="0">
                <a:solidFill>
                  <a:srgbClr val="0070C0"/>
                </a:solidFill>
              </a:rPr>
              <a:t> </a:t>
            </a:r>
            <a:r>
              <a:rPr lang="nl-NL" sz="2400" b="1" i="1" dirty="0" err="1">
                <a:solidFill>
                  <a:srgbClr val="0070C0"/>
                </a:solidFill>
              </a:rPr>
              <a:t>Don’t</a:t>
            </a:r>
            <a:r>
              <a:rPr lang="nl-NL" sz="2400" b="1" i="1" dirty="0">
                <a:solidFill>
                  <a:srgbClr val="0070C0"/>
                </a:solidFill>
              </a:rPr>
              <a:t> </a:t>
            </a:r>
            <a:r>
              <a:rPr lang="nl-NL" sz="2400" b="1" i="1" dirty="0" err="1">
                <a:solidFill>
                  <a:srgbClr val="0070C0"/>
                </a:solidFill>
              </a:rPr>
              <a:t>allow</a:t>
            </a:r>
            <a:r>
              <a:rPr lang="nl-NL" sz="2400" b="1" i="1" dirty="0">
                <a:solidFill>
                  <a:srgbClr val="0070C0"/>
                </a:solidFill>
              </a:rPr>
              <a:t> </a:t>
            </a:r>
            <a:r>
              <a:rPr lang="nl-NL" sz="2400" b="1" i="1" dirty="0" err="1">
                <a:solidFill>
                  <a:srgbClr val="0070C0"/>
                </a:solidFill>
              </a:rPr>
              <a:t>your</a:t>
            </a:r>
            <a:r>
              <a:rPr lang="nl-NL" sz="2400" b="1" i="1" dirty="0">
                <a:solidFill>
                  <a:srgbClr val="0070C0"/>
                </a:solidFill>
              </a:rPr>
              <a:t> </a:t>
            </a:r>
            <a:r>
              <a:rPr lang="nl-NL" sz="2400" b="1" i="1" dirty="0" err="1">
                <a:solidFill>
                  <a:srgbClr val="0070C0"/>
                </a:solidFill>
              </a:rPr>
              <a:t>voice</a:t>
            </a:r>
            <a:r>
              <a:rPr lang="nl-NL" sz="2400" b="1" i="1" dirty="0">
                <a:solidFill>
                  <a:srgbClr val="0070C0"/>
                </a:solidFill>
              </a:rPr>
              <a:t> </a:t>
            </a:r>
            <a:r>
              <a:rPr lang="nl-NL" sz="2400" b="1" i="1" dirty="0" err="1">
                <a:solidFill>
                  <a:srgbClr val="0070C0"/>
                </a:solidFill>
              </a:rPr>
              <a:t>to</a:t>
            </a:r>
            <a:r>
              <a:rPr lang="nl-NL" sz="2400" b="1" i="1" dirty="0">
                <a:solidFill>
                  <a:srgbClr val="0070C0"/>
                </a:solidFill>
              </a:rPr>
              <a:t> “drop”</a:t>
            </a:r>
          </a:p>
          <a:p>
            <a:pPr marL="68580" indent="0">
              <a:lnSpc>
                <a:spcPct val="80000"/>
              </a:lnSpc>
              <a:buNone/>
              <a:defRPr/>
            </a:pPr>
            <a:endParaRPr lang="nl-NL" sz="2400" b="1" i="1" dirty="0">
              <a:solidFill>
                <a:srgbClr val="0070C0"/>
              </a:solidFill>
            </a:endParaRPr>
          </a:p>
          <a:p>
            <a:pPr indent="-274320">
              <a:lnSpc>
                <a:spcPct val="80000"/>
              </a:lnSpc>
              <a:buFont typeface="Wingdings 2" pitchFamily="18" charset="2"/>
              <a:buChar char=""/>
              <a:defRPr/>
            </a:pPr>
            <a:endParaRPr lang="en-US" sz="2400" b="1" i="1" dirty="0">
              <a:solidFill>
                <a:srgbClr val="0070C0"/>
              </a:solidFill>
            </a:endParaRPr>
          </a:p>
          <a:p>
            <a:pPr indent="-274320">
              <a:lnSpc>
                <a:spcPct val="80000"/>
              </a:lnSpc>
              <a:buFont typeface="Wingdings 2" pitchFamily="18" charset="2"/>
              <a:buChar char=""/>
              <a:defRPr/>
            </a:pPr>
            <a:r>
              <a:rPr lang="en-US" sz="2400" dirty="0"/>
              <a:t> Pause at key points, or repeat them, to avoid misunderstanding</a:t>
            </a:r>
          </a:p>
          <a:p>
            <a:pPr marL="68580" indent="0">
              <a:lnSpc>
                <a:spcPct val="80000"/>
              </a:lnSpc>
              <a:buNone/>
              <a:defRPr/>
            </a:pPr>
            <a:endParaRPr lang="en-US" sz="2400" dirty="0"/>
          </a:p>
          <a:p>
            <a:pPr indent="-274320">
              <a:lnSpc>
                <a:spcPct val="80000"/>
              </a:lnSpc>
              <a:buFont typeface="Wingdings 2" pitchFamily="18" charset="2"/>
              <a:buChar char=""/>
              <a:defRPr/>
            </a:pPr>
            <a:endParaRPr lang="en-US" sz="2400" dirty="0"/>
          </a:p>
          <a:p>
            <a:pPr indent="-274320">
              <a:lnSpc>
                <a:spcPct val="80000"/>
              </a:lnSpc>
              <a:buFont typeface="Wingdings 2" pitchFamily="18" charset="2"/>
              <a:buChar char=""/>
              <a:defRPr/>
            </a:pPr>
            <a:r>
              <a:rPr lang="nl-NL" sz="2400" b="1" i="1" u="sng" dirty="0">
                <a:solidFill>
                  <a:srgbClr val="FF0000"/>
                </a:solidFill>
                <a:latin typeface="Britannic Bold" pitchFamily="34" charset="0"/>
              </a:rPr>
              <a:t>READ YOUR AUDIENCE</a:t>
            </a:r>
            <a:r>
              <a:rPr lang="nl-NL" sz="2400" b="1" i="1" dirty="0">
                <a:solidFill>
                  <a:srgbClr val="0070C0"/>
                </a:solidFill>
              </a:rPr>
              <a:t>  </a:t>
            </a:r>
            <a:r>
              <a:rPr lang="nl-NL" sz="2400" b="1" i="1" dirty="0" err="1">
                <a:solidFill>
                  <a:srgbClr val="0070C0"/>
                </a:solidFill>
              </a:rPr>
              <a:t>and</a:t>
            </a:r>
            <a:r>
              <a:rPr lang="nl-NL" sz="2400" b="1" i="1" dirty="0">
                <a:solidFill>
                  <a:srgbClr val="0070C0"/>
                </a:solidFill>
              </a:rPr>
              <a:t> </a:t>
            </a:r>
            <a:r>
              <a:rPr lang="nl-NL" sz="2400" b="1" i="1" dirty="0" err="1">
                <a:solidFill>
                  <a:srgbClr val="0070C0"/>
                </a:solidFill>
              </a:rPr>
              <a:t>react</a:t>
            </a:r>
            <a:r>
              <a:rPr lang="nl-NL" sz="2400" b="1" i="1" dirty="0">
                <a:solidFill>
                  <a:srgbClr val="0070C0"/>
                </a:solidFill>
              </a:rPr>
              <a:t> </a:t>
            </a:r>
            <a:r>
              <a:rPr lang="nl-NL" sz="2400" b="1" i="1" dirty="0" err="1">
                <a:solidFill>
                  <a:srgbClr val="0070C0"/>
                </a:solidFill>
              </a:rPr>
              <a:t>to</a:t>
            </a:r>
            <a:r>
              <a:rPr lang="nl-NL" sz="2400" b="1" i="1" dirty="0">
                <a:solidFill>
                  <a:srgbClr val="0070C0"/>
                </a:solidFill>
              </a:rPr>
              <a:t> </a:t>
            </a:r>
            <a:r>
              <a:rPr lang="nl-NL" sz="2400" b="1" i="1" dirty="0" err="1">
                <a:solidFill>
                  <a:srgbClr val="0070C0"/>
                </a:solidFill>
              </a:rPr>
              <a:t>their</a:t>
            </a:r>
            <a:r>
              <a:rPr lang="nl-NL" sz="2400" b="1" i="1" dirty="0">
                <a:solidFill>
                  <a:srgbClr val="0070C0"/>
                </a:solidFill>
              </a:rPr>
              <a:t> </a:t>
            </a:r>
            <a:r>
              <a:rPr lang="nl-NL" sz="2400" b="1" i="1" dirty="0" err="1">
                <a:solidFill>
                  <a:srgbClr val="0070C0"/>
                </a:solidFill>
              </a:rPr>
              <a:t>messages</a:t>
            </a:r>
            <a:endParaRPr lang="en-US" sz="2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311175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altLang="en-US" b="1" dirty="0"/>
              <a:t>Delivery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198606"/>
            <a:ext cx="10234996" cy="4888406"/>
          </a:xfrm>
        </p:spPr>
        <p:txBody>
          <a:bodyPr>
            <a:normAutofit lnSpcReduction="10000"/>
          </a:bodyPr>
          <a:lstStyle/>
          <a:p>
            <a:pPr marL="68580" indent="0">
              <a:lnSpc>
                <a:spcPct val="90000"/>
              </a:lnSpc>
              <a:buNone/>
              <a:defRPr/>
            </a:pPr>
            <a:r>
              <a:rPr lang="en-US" sz="3000" b="1" i="1" dirty="0"/>
              <a:t>Be aware of: </a:t>
            </a:r>
          </a:p>
          <a:p>
            <a:pPr indent="-274320">
              <a:lnSpc>
                <a:spcPct val="90000"/>
              </a:lnSpc>
              <a:buFont typeface="Wingdings 2" pitchFamily="18" charset="2"/>
              <a:buChar char=""/>
              <a:defRPr/>
            </a:pPr>
            <a:r>
              <a:rPr lang="en-US" sz="2800" dirty="0"/>
              <a:t> intonation</a:t>
            </a:r>
          </a:p>
          <a:p>
            <a:pPr marL="68580" indent="0">
              <a:lnSpc>
                <a:spcPct val="90000"/>
              </a:lnSpc>
              <a:buNone/>
              <a:defRPr/>
            </a:pPr>
            <a:endParaRPr lang="en-US" sz="2800" dirty="0"/>
          </a:p>
          <a:p>
            <a:pPr indent="-274320">
              <a:lnSpc>
                <a:spcPct val="90000"/>
              </a:lnSpc>
              <a:buFont typeface="Wingdings 2" pitchFamily="18" charset="2"/>
              <a:buChar char=""/>
              <a:defRPr/>
            </a:pPr>
            <a:r>
              <a:rPr lang="nl-NL" sz="2800" b="1" dirty="0"/>
              <a:t> </a:t>
            </a:r>
            <a:r>
              <a:rPr lang="nl-NL" sz="2800" b="1" dirty="0" err="1"/>
              <a:t>pronunciation</a:t>
            </a:r>
            <a:r>
              <a:rPr lang="nl-NL" sz="2800" b="1" dirty="0"/>
              <a:t>  </a:t>
            </a:r>
            <a:r>
              <a:rPr lang="nl-NL" sz="2800" i="1" dirty="0"/>
              <a:t>(Is accent a </a:t>
            </a:r>
            <a:r>
              <a:rPr lang="nl-NL" sz="2800" i="1" dirty="0" err="1"/>
              <a:t>problem</a:t>
            </a:r>
            <a:r>
              <a:rPr lang="nl-NL" sz="2800" i="1" dirty="0"/>
              <a:t>?)</a:t>
            </a:r>
          </a:p>
          <a:p>
            <a:pPr marL="68580" indent="0">
              <a:lnSpc>
                <a:spcPct val="90000"/>
              </a:lnSpc>
              <a:buNone/>
              <a:defRPr/>
            </a:pPr>
            <a:endParaRPr lang="nl-NL" sz="2800" b="1" dirty="0"/>
          </a:p>
          <a:p>
            <a:pPr indent="-274320">
              <a:lnSpc>
                <a:spcPct val="90000"/>
              </a:lnSpc>
              <a:buFont typeface="Wingdings 2" pitchFamily="18" charset="2"/>
              <a:buChar char=""/>
              <a:defRPr/>
            </a:pPr>
            <a:r>
              <a:rPr lang="nl-NL" sz="2800" dirty="0"/>
              <a:t> </a:t>
            </a:r>
            <a:r>
              <a:rPr lang="nl-NL" sz="2800" dirty="0" err="1"/>
              <a:t>appropriate</a:t>
            </a:r>
            <a:r>
              <a:rPr lang="nl-NL" sz="2800" dirty="0"/>
              <a:t> </a:t>
            </a:r>
            <a:r>
              <a:rPr lang="nl-NL" sz="2800" dirty="0" err="1"/>
              <a:t>formality</a:t>
            </a:r>
            <a:endParaRPr lang="nl-NL" sz="2800" dirty="0"/>
          </a:p>
          <a:p>
            <a:pPr marL="68580" indent="0">
              <a:lnSpc>
                <a:spcPct val="90000"/>
              </a:lnSpc>
              <a:buNone/>
              <a:defRPr/>
            </a:pPr>
            <a:endParaRPr lang="nl-NL" sz="2800" dirty="0"/>
          </a:p>
          <a:p>
            <a:pPr indent="-274320">
              <a:lnSpc>
                <a:spcPct val="90000"/>
              </a:lnSpc>
              <a:buFont typeface="Wingdings 2" pitchFamily="18" charset="2"/>
              <a:buChar char=""/>
              <a:defRPr/>
            </a:pPr>
            <a:r>
              <a:rPr lang="nl-NL" sz="2800" b="1" dirty="0">
                <a:solidFill>
                  <a:srgbClr val="C00000"/>
                </a:solidFill>
              </a:rPr>
              <a:t>GOOD ENGLISH</a:t>
            </a:r>
          </a:p>
          <a:p>
            <a:pPr marL="68580" indent="0">
              <a:lnSpc>
                <a:spcPct val="90000"/>
              </a:lnSpc>
              <a:buNone/>
              <a:defRPr/>
            </a:pPr>
            <a:endParaRPr lang="en-US" sz="2800" b="1" dirty="0">
              <a:solidFill>
                <a:srgbClr val="C00000"/>
              </a:solidFill>
            </a:endParaRPr>
          </a:p>
          <a:p>
            <a:pPr indent="-274320">
              <a:lnSpc>
                <a:spcPct val="90000"/>
              </a:lnSpc>
              <a:buFont typeface="Wingdings 2" pitchFamily="18" charset="2"/>
              <a:buChar char=""/>
              <a:defRPr/>
            </a:pPr>
            <a:r>
              <a:rPr lang="en-US" sz="2800" dirty="0"/>
              <a:t> avoid monotony – </a:t>
            </a:r>
            <a:r>
              <a:rPr lang="en-US" sz="2800" b="1" dirty="0"/>
              <a:t>if you sound bored, they’ll be bored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289591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Delivery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425844"/>
            <a:ext cx="10234996" cy="4479010"/>
          </a:xfrm>
        </p:spPr>
        <p:txBody>
          <a:bodyPr>
            <a:normAutofit fontScale="92500" lnSpcReduction="10000"/>
          </a:bodyPr>
          <a:lstStyle/>
          <a:p>
            <a:pPr indent="-274320">
              <a:buFont typeface="Wingdings 2" pitchFamily="18" charset="2"/>
              <a:buChar char=""/>
              <a:defRPr/>
            </a:pPr>
            <a:r>
              <a:rPr lang="en-US" sz="3200" b="1" u="sng" dirty="0"/>
              <a:t> Good eye contact </a:t>
            </a:r>
            <a:r>
              <a:rPr lang="en-US" sz="3200" dirty="0"/>
              <a:t>keeps the audience’s attention </a:t>
            </a:r>
          </a:p>
          <a:p>
            <a:pPr marL="68580" indent="0">
              <a:buNone/>
              <a:defRPr/>
            </a:pPr>
            <a:endParaRPr lang="en-US" sz="3200" dirty="0"/>
          </a:p>
          <a:p>
            <a:pPr indent="-274320">
              <a:buFont typeface="Wingdings 2" pitchFamily="18" charset="2"/>
              <a:buChar char=""/>
              <a:defRPr/>
            </a:pPr>
            <a:r>
              <a:rPr lang="en-US" sz="3200" dirty="0"/>
              <a:t> Don’t stare at your </a:t>
            </a:r>
            <a:r>
              <a:rPr lang="en-US" sz="3200" dirty="0" err="1"/>
              <a:t>powerpoint</a:t>
            </a:r>
            <a:endParaRPr lang="en-US" sz="3200" dirty="0"/>
          </a:p>
          <a:p>
            <a:pPr marL="68580" indent="0">
              <a:buNone/>
              <a:defRPr/>
            </a:pPr>
            <a:endParaRPr lang="en-US" sz="3200" dirty="0"/>
          </a:p>
          <a:p>
            <a:pPr indent="-274320">
              <a:buFont typeface="Wingdings 2" pitchFamily="18" charset="2"/>
              <a:buChar char=""/>
              <a:defRPr/>
            </a:pPr>
            <a:r>
              <a:rPr lang="en-US" sz="3200" dirty="0"/>
              <a:t> Reading your </a:t>
            </a:r>
            <a:r>
              <a:rPr lang="en-US" sz="3200" dirty="0" err="1"/>
              <a:t>powerpoint</a:t>
            </a:r>
            <a:r>
              <a:rPr lang="en-US" sz="3200" dirty="0"/>
              <a:t> slides?  </a:t>
            </a:r>
            <a:r>
              <a:rPr lang="en-US" sz="3200" b="1" dirty="0" err="1">
                <a:latin typeface="+mj-lt"/>
              </a:rPr>
              <a:t>Patronising</a:t>
            </a:r>
            <a:r>
              <a:rPr lang="en-US" sz="3200" b="1" dirty="0">
                <a:latin typeface="+mj-lt"/>
              </a:rPr>
              <a:t>!</a:t>
            </a:r>
          </a:p>
          <a:p>
            <a:pPr marL="68580" indent="0">
              <a:buNone/>
              <a:defRPr/>
            </a:pPr>
            <a:endParaRPr lang="en-US" sz="3200" dirty="0"/>
          </a:p>
          <a:p>
            <a:pPr indent="-274320">
              <a:buFont typeface="Wingdings 2" pitchFamily="18" charset="2"/>
              <a:buChar char=""/>
              <a:defRPr/>
            </a:pPr>
            <a:r>
              <a:rPr lang="en-US" sz="3200" b="1" u="sng" dirty="0">
                <a:solidFill>
                  <a:srgbClr val="FF0000"/>
                </a:solidFill>
              </a:rPr>
              <a:t> NEVER simply read your notes</a:t>
            </a:r>
            <a:r>
              <a:rPr lang="en-US" sz="3200" dirty="0"/>
              <a:t> – </a:t>
            </a:r>
            <a:r>
              <a:rPr lang="en-US" sz="3200" i="1" dirty="0"/>
              <a:t>a sure sign of poor preparation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2806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altLang="en-US" b="1" dirty="0"/>
              <a:t>Delivery (4)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 lnSpcReduction="10000"/>
          </a:bodyPr>
          <a:lstStyle/>
          <a:p>
            <a:pPr indent="-274320">
              <a:buFont typeface="Wingdings 2" pitchFamily="18" charset="2"/>
              <a:buChar char=""/>
              <a:defRPr/>
            </a:pPr>
            <a:r>
              <a:rPr lang="en-US" sz="2800" dirty="0"/>
              <a:t> Avoid talking to the </a:t>
            </a:r>
            <a:r>
              <a:rPr lang="en-US" sz="2800" dirty="0" err="1"/>
              <a:t>Powerpoint</a:t>
            </a:r>
            <a:r>
              <a:rPr lang="en-US" sz="2800" dirty="0"/>
              <a:t> or screen.</a:t>
            </a:r>
          </a:p>
          <a:p>
            <a:pPr marL="68580" indent="0">
              <a:buNone/>
              <a:defRPr/>
            </a:pPr>
            <a:endParaRPr lang="en-US" sz="2800" dirty="0"/>
          </a:p>
          <a:p>
            <a:pPr indent="-274320">
              <a:buFont typeface="Wingdings 2" pitchFamily="18" charset="2"/>
              <a:buChar char=""/>
              <a:defRPr/>
            </a:pPr>
            <a:r>
              <a:rPr lang="en-US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tx1"/>
                </a:solidFill>
              </a:rPr>
              <a:t>Do not stand in front of the  beamer </a:t>
            </a:r>
          </a:p>
          <a:p>
            <a:pPr marL="68580" indent="0">
              <a:buNone/>
              <a:defRPr/>
            </a:pPr>
            <a:endParaRPr lang="en-US"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indent="-274320">
              <a:buFont typeface="Wingdings 2" pitchFamily="18" charset="2"/>
              <a:buChar char=""/>
              <a:defRPr/>
            </a:pPr>
            <a:r>
              <a:rPr lang="en-US" sz="2800" dirty="0"/>
              <a:t> Stand to one side - use a pointer, the cursor, or a pen to point out information.</a:t>
            </a:r>
          </a:p>
          <a:p>
            <a:pPr marL="68580" indent="0">
              <a:buNone/>
              <a:defRPr/>
            </a:pPr>
            <a:endParaRPr lang="en-US" sz="2800" dirty="0"/>
          </a:p>
          <a:p>
            <a:pPr indent="-274320">
              <a:buFont typeface="Wingdings 2" pitchFamily="18" charset="2"/>
              <a:buChar char=""/>
              <a:defRPr/>
            </a:pPr>
            <a:r>
              <a:rPr lang="en-US" sz="2800" b="1" dirty="0">
                <a:solidFill>
                  <a:srgbClr val="7030A0"/>
                </a:solidFill>
                <a:latin typeface="Algerian" pitchFamily="82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Left or right-handed?</a:t>
            </a:r>
            <a:endParaRPr lang="nl-NL" sz="2800" b="1" dirty="0">
              <a:solidFill>
                <a:srgbClr val="7030A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30546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In this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/>
          </a:bodyPr>
          <a:lstStyle/>
          <a:p>
            <a:r>
              <a:rPr lang="en-US" sz="3200" dirty="0"/>
              <a:t>Brainstorm: experiences of presentations</a:t>
            </a:r>
          </a:p>
          <a:p>
            <a:r>
              <a:rPr lang="en-US" sz="3200" dirty="0"/>
              <a:t>Good and bad examples</a:t>
            </a:r>
          </a:p>
          <a:p>
            <a:r>
              <a:rPr lang="en-US" sz="3200" dirty="0"/>
              <a:t>The Art of The </a:t>
            </a:r>
            <a:r>
              <a:rPr lang="en-US" sz="3200" dirty="0" err="1"/>
              <a:t>Powerpoint</a:t>
            </a:r>
            <a:endParaRPr lang="en-US" sz="3200" dirty="0"/>
          </a:p>
          <a:p>
            <a:r>
              <a:rPr lang="en-US" sz="3200" dirty="0"/>
              <a:t>My ideas: a discussion</a:t>
            </a:r>
          </a:p>
          <a:p>
            <a:r>
              <a:rPr lang="en-US" sz="3200" dirty="0"/>
              <a:t>Other forms of AV</a:t>
            </a:r>
          </a:p>
          <a:p>
            <a:r>
              <a:rPr lang="en-US" sz="3200" dirty="0"/>
              <a:t>Evaluation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227002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Delivery (5)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379349"/>
            <a:ext cx="10234996" cy="4707663"/>
          </a:xfrm>
        </p:spPr>
        <p:txBody>
          <a:bodyPr>
            <a:normAutofit lnSpcReduction="10000"/>
          </a:bodyPr>
          <a:lstStyle/>
          <a:p>
            <a:pPr indent="-274320">
              <a:buFont typeface="Wingdings 2" pitchFamily="18" charset="2"/>
              <a:buChar char=""/>
              <a:defRPr/>
            </a:pPr>
            <a:r>
              <a:rPr lang="en-US" sz="2800" dirty="0"/>
              <a:t> Think about your posture and body language</a:t>
            </a:r>
          </a:p>
          <a:p>
            <a:pPr marL="68580" indent="0">
              <a:buNone/>
              <a:defRPr/>
            </a:pPr>
            <a:endParaRPr lang="en-US" sz="2800" dirty="0"/>
          </a:p>
          <a:p>
            <a:pPr indent="-274320">
              <a:buFont typeface="Wingdings 2" pitchFamily="18" charset="2"/>
              <a:buChar char=""/>
              <a:defRPr/>
            </a:pPr>
            <a:r>
              <a:rPr lang="en-US" sz="2800" b="1" i="1" dirty="0">
                <a:solidFill>
                  <a:srgbClr val="7030A0"/>
                </a:solidFill>
              </a:rPr>
              <a:t> Keep your body relaxed </a:t>
            </a:r>
          </a:p>
          <a:p>
            <a:pPr marL="68580" indent="0">
              <a:buNone/>
              <a:defRPr/>
            </a:pPr>
            <a:endParaRPr lang="en-US" sz="2800" b="1" i="1" dirty="0">
              <a:solidFill>
                <a:schemeClr val="bg2">
                  <a:lumMod val="75000"/>
                </a:schemeClr>
              </a:solidFill>
            </a:endParaRPr>
          </a:p>
          <a:p>
            <a:pPr indent="-274320">
              <a:buFont typeface="Wingdings 2" pitchFamily="18" charset="2"/>
              <a:buChar char=""/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 Hands are dangerous!!</a:t>
            </a:r>
          </a:p>
          <a:p>
            <a:pPr marL="68580" indent="0">
              <a:buNone/>
              <a:defRPr/>
            </a:pPr>
            <a:endParaRPr lang="en-US" sz="2800" b="1" i="1" dirty="0">
              <a:solidFill>
                <a:schemeClr val="bg2">
                  <a:lumMod val="75000"/>
                </a:schemeClr>
              </a:solidFill>
            </a:endParaRPr>
          </a:p>
          <a:p>
            <a:pPr indent="-274320">
              <a:buFont typeface="Wingdings 2" pitchFamily="18" charset="2"/>
              <a:buChar char=""/>
              <a:defRPr/>
            </a:pPr>
            <a:r>
              <a:rPr lang="nl-NL" sz="2800" dirty="0"/>
              <a:t> </a:t>
            </a:r>
            <a:r>
              <a:rPr lang="nl-NL" sz="2800" dirty="0" err="1"/>
              <a:t>Use</a:t>
            </a:r>
            <a:r>
              <a:rPr lang="nl-NL" sz="2800" dirty="0"/>
              <a:t> </a:t>
            </a:r>
            <a:r>
              <a:rPr lang="nl-NL" sz="2800" dirty="0" err="1"/>
              <a:t>the</a:t>
            </a:r>
            <a:r>
              <a:rPr lang="nl-NL" sz="2800" dirty="0"/>
              <a:t> </a:t>
            </a:r>
            <a:r>
              <a:rPr lang="nl-NL" sz="2800" dirty="0" err="1"/>
              <a:t>lectern</a:t>
            </a:r>
            <a:endParaRPr lang="nl-NL" sz="2800" dirty="0"/>
          </a:p>
          <a:p>
            <a:pPr marL="68580" indent="0">
              <a:buNone/>
              <a:defRPr/>
            </a:pPr>
            <a:endParaRPr lang="nl-NL" sz="2800" dirty="0"/>
          </a:p>
          <a:p>
            <a:pPr marL="68580" indent="0" algn="ctr">
              <a:buNone/>
              <a:defRPr/>
            </a:pPr>
            <a:r>
              <a:rPr lang="nl-NL" sz="2800" b="1" i="1" dirty="0" err="1">
                <a:solidFill>
                  <a:srgbClr val="0070C0"/>
                </a:solidFill>
              </a:rPr>
              <a:t>Don’t</a:t>
            </a:r>
            <a:r>
              <a:rPr lang="nl-NL" sz="2800" b="1" i="1" dirty="0">
                <a:solidFill>
                  <a:srgbClr val="0070C0"/>
                </a:solidFill>
              </a:rPr>
              <a:t> </a:t>
            </a:r>
            <a:r>
              <a:rPr lang="nl-NL" sz="2800" b="1" i="1" dirty="0" err="1">
                <a:solidFill>
                  <a:srgbClr val="0070C0"/>
                </a:solidFill>
              </a:rPr>
              <a:t>distract</a:t>
            </a:r>
            <a:r>
              <a:rPr lang="nl-NL" sz="2800" b="1" i="1" dirty="0">
                <a:solidFill>
                  <a:srgbClr val="0070C0"/>
                </a:solidFill>
              </a:rPr>
              <a:t>!!!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38511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1"/>
                </a:solidFill>
              </a:rPr>
              <a:t>Finally…………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348354"/>
            <a:ext cx="10234996" cy="4391674"/>
          </a:xfrm>
        </p:spPr>
        <p:txBody>
          <a:bodyPr/>
          <a:lstStyle/>
          <a:p>
            <a:pPr indent="-274320">
              <a:lnSpc>
                <a:spcPct val="90000"/>
              </a:lnSpc>
              <a:buFont typeface="Wingdings 2" pitchFamily="18" charset="2"/>
              <a:buChar char=""/>
              <a:defRPr/>
            </a:pPr>
            <a:r>
              <a:rPr lang="en-US" sz="3600" dirty="0"/>
              <a:t>Don’t forget   - Good planning = effective presentation</a:t>
            </a:r>
          </a:p>
          <a:p>
            <a:pPr marL="68580" indent="0">
              <a:lnSpc>
                <a:spcPct val="90000"/>
              </a:lnSpc>
              <a:buNone/>
              <a:defRPr/>
            </a:pPr>
            <a:endParaRPr lang="en-US" sz="3600" dirty="0"/>
          </a:p>
          <a:p>
            <a:pPr indent="-274320">
              <a:lnSpc>
                <a:spcPct val="90000"/>
              </a:lnSpc>
              <a:buFont typeface="Wingdings 2" pitchFamily="18" charset="2"/>
              <a:buChar char=""/>
              <a:defRPr/>
            </a:pPr>
            <a:r>
              <a:rPr lang="en-US" sz="3600" b="1" i="1" dirty="0"/>
              <a:t>REHEARSE! The more you </a:t>
            </a:r>
            <a:r>
              <a:rPr lang="en-US" sz="3600" b="1" i="1" dirty="0" err="1"/>
              <a:t>practise</a:t>
            </a:r>
            <a:r>
              <a:rPr lang="en-US" sz="3600" b="1" i="1" dirty="0"/>
              <a:t>, the easier it will become.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3600" b="1" i="1" dirty="0"/>
          </a:p>
          <a:p>
            <a:pPr indent="-274320">
              <a:lnSpc>
                <a:spcPct val="90000"/>
              </a:lnSpc>
              <a:buFont typeface="Wingdings 2" pitchFamily="18" charset="2"/>
              <a:buChar char=""/>
              <a:defRPr/>
            </a:pPr>
            <a:r>
              <a:rPr lang="en-US" sz="3600" b="1" dirty="0">
                <a:solidFill>
                  <a:srgbClr val="C00000"/>
                </a:solidFill>
                <a:latin typeface="+mj-lt"/>
              </a:rPr>
              <a:t>Good luck and try not to be too nervous!</a:t>
            </a:r>
            <a:endParaRPr lang="nl-NL" sz="3600" b="1" dirty="0">
              <a:solidFill>
                <a:srgbClr val="C00000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144239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Other Forms of AV: over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2138344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nl" b="1" dirty="0"/>
              <a:t>Useful Resources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  <p:sp>
        <p:nvSpPr>
          <p:cNvPr id="9" name="Shape 206">
            <a:extLst>
              <a:ext uri="{FF2B5EF4-FFF2-40B4-BE49-F238E27FC236}">
                <a16:creationId xmlns:a16="http://schemas.microsoft.com/office/drawing/2014/main" id="{B46A7E3C-D248-074A-B899-C60B2BBB96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89000" y="1630363"/>
            <a:ext cx="10236200" cy="4110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nl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http://www.speakingaboutpresenting.com/delivery/presentation-handouts/</a:t>
            </a:r>
            <a:endParaRPr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2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1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2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nl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http://totalcommunicator.com/vol4_1/handouts.html</a:t>
            </a:r>
            <a:endParaRPr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396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dirty="0"/>
              <a:t>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  <a:solidFill>
            <a:schemeClr val="accent2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>
                <a:latin typeface="Monotype Corsiva" panose="03010101010201010101" pitchFamily="66" charset="0"/>
              </a:rPr>
              <a:t>What are your experiences of giving presentations </a:t>
            </a:r>
          </a:p>
          <a:p>
            <a:pPr marL="0" indent="0" algn="ctr">
              <a:buNone/>
            </a:pPr>
            <a:r>
              <a:rPr lang="en-US" sz="4000" b="1" dirty="0">
                <a:latin typeface="Monotype Corsiva" panose="03010101010201010101" pitchFamily="66" charset="0"/>
              </a:rPr>
              <a:t>in English?</a:t>
            </a:r>
          </a:p>
          <a:p>
            <a:pPr algn="ctr"/>
            <a:endParaRPr lang="en-US" sz="4000" b="1" dirty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en-US" sz="4000" b="1" dirty="0">
                <a:latin typeface="Monotype Corsiva" panose="03010101010201010101" pitchFamily="66" charset="0"/>
              </a:rPr>
              <a:t>What, for you, are the </a:t>
            </a:r>
            <a:r>
              <a:rPr lang="en-US" sz="4000" b="1" dirty="0" err="1">
                <a:latin typeface="Monotype Corsiva" panose="03010101010201010101" pitchFamily="66" charset="0"/>
              </a:rPr>
              <a:t>Powerpoint</a:t>
            </a:r>
            <a:r>
              <a:rPr lang="en-US" sz="4000" b="1" dirty="0">
                <a:latin typeface="Monotype Corsiva" panose="03010101010201010101" pitchFamily="66" charset="0"/>
              </a:rPr>
              <a:t> pitfalls?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137474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Good and Bad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/>
          <a:lstStyle/>
          <a:p>
            <a:r>
              <a:rPr lang="en-US" sz="2800" b="1" dirty="0"/>
              <a:t>As you watch these two examples, think about what is good or bad with these presentations.</a:t>
            </a:r>
          </a:p>
          <a:p>
            <a:endParaRPr lang="en-US" sz="2800" b="1" dirty="0"/>
          </a:p>
          <a:p>
            <a:r>
              <a:rPr lang="en-US" dirty="0">
                <a:hlinkClick r:id="rId2"/>
              </a:rPr>
              <a:t>https://www.youtube.com/watch?v=Y1qDNTG9lg0&amp;t=8s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https://www.youtube.com/watch?v=ZR4LdnFGzPk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sz="3200" b="1" dirty="0"/>
              <a:t>So, over to you ……..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246456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The Art of The </a:t>
            </a:r>
            <a:r>
              <a:rPr lang="en-US" b="1" dirty="0" err="1"/>
              <a:t>Powerpoint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rgbClr val="C00000"/>
                </a:solidFill>
              </a:rPr>
              <a:t>Enjoy!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https://www.youtube.com/watch?v=MjcO2ExtHso</a:t>
            </a:r>
            <a:r>
              <a:rPr lang="en-US" sz="2800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118125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dirty="0"/>
              <a:t> My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  <a:solidFill>
            <a:schemeClr val="accent2"/>
          </a:solid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7200" b="1" dirty="0">
                <a:latin typeface="Monotype Corsiva" panose="03010101010201010101" pitchFamily="66" charset="0"/>
              </a:rPr>
              <a:t>Please feel free to argue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314853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/>
          <a:lstStyle/>
          <a:p>
            <a:r>
              <a:rPr lang="en-US" b="1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4300" b="1" dirty="0"/>
              <a:t>Consider the audience</a:t>
            </a:r>
          </a:p>
          <a:p>
            <a:pPr marL="0" indent="0">
              <a:buNone/>
            </a:pPr>
            <a:endParaRPr lang="en-US" altLang="en-US" sz="3600" dirty="0"/>
          </a:p>
          <a:p>
            <a:r>
              <a:rPr lang="en-US" altLang="en-US" sz="3600" dirty="0"/>
              <a:t>A  presentation succeeds when it is given by a </a:t>
            </a:r>
            <a:r>
              <a:rPr lang="en-US" altLang="en-US" sz="3600" b="1" u="sng" dirty="0"/>
              <a:t>well-prepared</a:t>
            </a:r>
            <a:r>
              <a:rPr lang="en-US" altLang="en-US" sz="3600" dirty="0"/>
              <a:t> and </a:t>
            </a:r>
            <a:r>
              <a:rPr lang="en-US" altLang="en-US" sz="3600" b="1" u="sng" dirty="0"/>
              <a:t>committed</a:t>
            </a:r>
            <a:r>
              <a:rPr lang="en-US" altLang="en-US" sz="3600" dirty="0"/>
              <a:t> presenter to an </a:t>
            </a:r>
            <a:r>
              <a:rPr lang="en-US" altLang="en-US" sz="3600" b="1" dirty="0"/>
              <a:t>interested </a:t>
            </a:r>
            <a:r>
              <a:rPr lang="en-US" altLang="en-US" sz="3600" dirty="0"/>
              <a:t>audience, </a:t>
            </a:r>
            <a:r>
              <a:rPr lang="en-US" altLang="en-US" sz="3600" b="1" u="sng" dirty="0">
                <a:solidFill>
                  <a:srgbClr val="FF0000"/>
                </a:solidFill>
              </a:rPr>
              <a:t>one that wants or needs to hear it</a:t>
            </a:r>
          </a:p>
          <a:p>
            <a:endParaRPr lang="en-US" altLang="en-US" sz="3600" b="1" u="sng" dirty="0">
              <a:solidFill>
                <a:srgbClr val="FF0000"/>
              </a:solidFill>
            </a:endParaRPr>
          </a:p>
          <a:p>
            <a:r>
              <a:rPr lang="en-US" altLang="en-US" sz="3600" b="1" dirty="0">
                <a:solidFill>
                  <a:srgbClr val="7030A0"/>
                </a:solidFill>
              </a:rPr>
              <a:t>READ YOUR AUDIENCE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247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Choose appropriate ways of giving key information.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/>
          <a:lstStyle/>
          <a:p>
            <a:pPr>
              <a:buFont typeface="Wingdings 2" pitchFamily="18" charset="2"/>
              <a:buChar char=""/>
              <a:defRPr/>
            </a:pPr>
            <a:r>
              <a:rPr lang="en-US" sz="3200" dirty="0"/>
              <a:t> Use PowerPoint</a:t>
            </a:r>
          </a:p>
          <a:p>
            <a:pPr marL="69850" indent="0">
              <a:buNone/>
              <a:defRPr/>
            </a:pPr>
            <a:endParaRPr lang="en-US" sz="3200" dirty="0"/>
          </a:p>
          <a:p>
            <a:pPr>
              <a:buFont typeface="Wingdings 2" pitchFamily="18" charset="2"/>
              <a:buChar char=""/>
              <a:defRPr/>
            </a:pPr>
            <a:r>
              <a:rPr lang="en-US" sz="3200" dirty="0"/>
              <a:t> Hand-outs?  </a:t>
            </a:r>
            <a:r>
              <a:rPr lang="en-US" sz="3200" i="1" dirty="0"/>
              <a:t>(Before or after)</a:t>
            </a:r>
          </a:p>
          <a:p>
            <a:pPr marL="69850" indent="0">
              <a:buNone/>
              <a:defRPr/>
            </a:pPr>
            <a:endParaRPr lang="en-US" sz="3200" dirty="0"/>
          </a:p>
          <a:p>
            <a:pPr>
              <a:buFont typeface="Wingdings 2" pitchFamily="18" charset="2"/>
              <a:buChar char=""/>
              <a:defRPr/>
            </a:pPr>
            <a:r>
              <a:rPr lang="en-US" sz="3200" b="1" dirty="0">
                <a:solidFill>
                  <a:srgbClr val="FF0000"/>
                </a:solidFill>
              </a:rPr>
              <a:t> Make sure there are no spelling or grammar mistakes in your visuals!</a:t>
            </a:r>
            <a:endParaRPr lang="nl-NL" sz="3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425087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Problems with your English? Nervous? Inexperienced?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/>
          <a:lstStyle/>
          <a:p>
            <a:pPr indent="-274320">
              <a:lnSpc>
                <a:spcPct val="90000"/>
              </a:lnSpc>
              <a:buFont typeface="Wingdings 2" pitchFamily="18" charset="2"/>
              <a:buChar char=""/>
              <a:defRPr/>
            </a:pPr>
            <a:r>
              <a:rPr lang="en-US" sz="4000" dirty="0"/>
              <a:t> The transcript question!</a:t>
            </a:r>
          </a:p>
          <a:p>
            <a:pPr marL="68580" indent="0">
              <a:lnSpc>
                <a:spcPct val="90000"/>
              </a:lnSpc>
              <a:buNone/>
              <a:defRPr/>
            </a:pPr>
            <a:endParaRPr lang="en-US" sz="4000" dirty="0"/>
          </a:p>
          <a:p>
            <a:pPr indent="-274320">
              <a:lnSpc>
                <a:spcPct val="90000"/>
              </a:lnSpc>
              <a:buFont typeface="Wingdings 2" pitchFamily="18" charset="2"/>
              <a:buChar char=""/>
              <a:defRPr/>
            </a:pPr>
            <a:r>
              <a:rPr lang="en-US" sz="4000" i="1" dirty="0"/>
              <a:t> Bullet – points and key words: an aid to engagement</a:t>
            </a:r>
          </a:p>
          <a:p>
            <a:pPr marL="68580" indent="0">
              <a:lnSpc>
                <a:spcPct val="90000"/>
              </a:lnSpc>
              <a:buNone/>
              <a:defRPr/>
            </a:pPr>
            <a:endParaRPr lang="en-US" sz="4000" i="1" dirty="0"/>
          </a:p>
          <a:p>
            <a:pPr indent="-274320">
              <a:lnSpc>
                <a:spcPct val="90000"/>
              </a:lnSpc>
              <a:buFont typeface="Wingdings 2" pitchFamily="18" charset="2"/>
              <a:buChar char=""/>
              <a:defRPr/>
            </a:pPr>
            <a:r>
              <a:rPr lang="en-US" sz="4000" dirty="0"/>
              <a:t> </a:t>
            </a:r>
            <a:r>
              <a:rPr lang="en-US" sz="4000" b="1" dirty="0">
                <a:solidFill>
                  <a:srgbClr val="FF0000"/>
                </a:solidFill>
              </a:rPr>
              <a:t>Focus on your audience</a:t>
            </a:r>
            <a:endParaRPr lang="nl-NL" sz="4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7/12/18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67A97-CE2E-E343-B9BB-EC2656D58E39}"/>
              </a:ext>
            </a:extLst>
          </p:cNvPr>
          <p:cNvSpPr txBox="1"/>
          <p:nvPr/>
        </p:nvSpPr>
        <p:spPr>
          <a:xfrm>
            <a:off x="889686" y="803189"/>
            <a:ext cx="11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Audio Visual Aids</a:t>
            </a:r>
          </a:p>
        </p:txBody>
      </p:sp>
    </p:spTree>
    <p:extLst>
      <p:ext uri="{BB962C8B-B14F-4D97-AF65-F5344CB8AC3E}">
        <p14:creationId xmlns:p14="http://schemas.microsoft.com/office/powerpoint/2010/main" val="411728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rcel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{B96C331B-5209-9E4C-AF1D-8E16126A0B14}tf10001120</Template>
  <TotalTime>86</TotalTime>
  <Words>1048</Words>
  <Application>Microsoft Macintosh PowerPoint</Application>
  <PresentationFormat>Widescreen</PresentationFormat>
  <Paragraphs>252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Algerian</vt:lpstr>
      <vt:lpstr>Arial</vt:lpstr>
      <vt:lpstr>Britannic Bold</vt:lpstr>
      <vt:lpstr>Calibri</vt:lpstr>
      <vt:lpstr>Cooper Black</vt:lpstr>
      <vt:lpstr>Gill Sans MT</vt:lpstr>
      <vt:lpstr>Monotype Corsiva</vt:lpstr>
      <vt:lpstr>Wingdings</vt:lpstr>
      <vt:lpstr>Wingdings 2</vt:lpstr>
      <vt:lpstr>Parcel</vt:lpstr>
      <vt:lpstr>SWEUS Masaryk    July 2018</vt:lpstr>
      <vt:lpstr>In this workshop</vt:lpstr>
      <vt:lpstr>brainstorm</vt:lpstr>
      <vt:lpstr>Good and Bad examples</vt:lpstr>
      <vt:lpstr>The Art of The Powerpoint</vt:lpstr>
      <vt:lpstr> My ideas</vt:lpstr>
      <vt:lpstr>Preparation</vt:lpstr>
      <vt:lpstr>Choose appropriate ways of giving key information.</vt:lpstr>
      <vt:lpstr>Problems with your English? Nervous? Inexperienced?</vt:lpstr>
      <vt:lpstr>Rehearse, Rehearse, Rehearse!</vt:lpstr>
      <vt:lpstr>Master the technology</vt:lpstr>
      <vt:lpstr>Structure</vt:lpstr>
      <vt:lpstr>Introduction</vt:lpstr>
      <vt:lpstr>Main Body</vt:lpstr>
      <vt:lpstr>Conclusion</vt:lpstr>
      <vt:lpstr>Delivery (1)</vt:lpstr>
      <vt:lpstr>Delivery (2)</vt:lpstr>
      <vt:lpstr>Delivery (3)</vt:lpstr>
      <vt:lpstr>Delivery (4)</vt:lpstr>
      <vt:lpstr>Delivery (5)</vt:lpstr>
      <vt:lpstr>Finally…………</vt:lpstr>
      <vt:lpstr>Other Forms of AV: over to you</vt:lpstr>
      <vt:lpstr>Useful Resources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Focus Summer School Masaryk    July 2018</dc:title>
  <dc:creator>Marcus Grollman</dc:creator>
  <cp:lastModifiedBy>Marcus Grollman</cp:lastModifiedBy>
  <cp:revision>11</cp:revision>
  <dcterms:created xsi:type="dcterms:W3CDTF">2018-07-01T12:23:09Z</dcterms:created>
  <dcterms:modified xsi:type="dcterms:W3CDTF">2018-07-12T13:26:55Z</dcterms:modified>
</cp:coreProperties>
</file>