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6" r:id="rId1"/>
  </p:sldMasterIdLst>
  <p:notesMasterIdLst>
    <p:notesMasterId r:id="rId16"/>
  </p:notesMasterIdLst>
  <p:sldIdLst>
    <p:sldId id="256" r:id="rId2"/>
    <p:sldId id="257" r:id="rId3"/>
    <p:sldId id="258" r:id="rId4"/>
    <p:sldId id="261" r:id="rId5"/>
    <p:sldId id="262" r:id="rId6"/>
    <p:sldId id="260" r:id="rId7"/>
    <p:sldId id="259" r:id="rId8"/>
    <p:sldId id="263" r:id="rId9"/>
    <p:sldId id="264" r:id="rId10"/>
    <p:sldId id="265" r:id="rId11"/>
    <p:sldId id="276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981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216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5F600-800E-644E-AF3F-7247D1EB0B96}" type="datetimeFigureOut">
              <a:rPr lang="en-US" smtClean="0"/>
              <a:t>7/11/18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78D28-97F9-4241-8843-537B4A20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77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27B6-DE6C-3647-96E0-9B94685777BB}" type="datetime1">
              <a:rPr lang="en-US" smtClean="0"/>
              <a:t>7/11/18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43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5F5D-49A5-EE40-B7FC-B26C8A09539D}" type="datetime1">
              <a:rPr lang="en-US" smtClean="0"/>
              <a:t>7/11/18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11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D39C-27EE-4847-90D3-7092B1F1F9FC}" type="datetime1">
              <a:rPr lang="en-US" smtClean="0"/>
              <a:t>7/11/18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4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6E59-C1D6-B847-B06B-2429C656A7A9}" type="datetime1">
              <a:rPr lang="en-US" smtClean="0"/>
              <a:t>7/11/18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6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ADE6-9E18-FE43-9941-2FAD575103FE}" type="datetime1">
              <a:rPr lang="en-US" smtClean="0"/>
              <a:t>7/11/18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83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C5CC-5241-D04A-A46B-14ADF4041C1D}" type="datetime1">
              <a:rPr lang="en-US" smtClean="0"/>
              <a:t>7/11/18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85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66F7-4FD6-9944-8A23-19568E55BB48}" type="datetime1">
              <a:rPr lang="en-US" smtClean="0"/>
              <a:t>7/11/18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56494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A537-5752-B74F-9245-11BBFC80D68F}" type="datetime1">
              <a:rPr lang="en-US" smtClean="0"/>
              <a:t>7/11/18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0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8AA8-DFCC-F849-B51D-7230DF03686F}" type="datetime1">
              <a:rPr lang="en-US" smtClean="0"/>
              <a:t>7/11/18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66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6F99-566F-E240-ADAE-56F928D1EBB3}" type="datetime1">
              <a:rPr lang="en-US" smtClean="0"/>
              <a:t>7/11/18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53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FA9AD77-C02F-EE42-83FA-E791D82FBCD2}" type="datetime1">
              <a:rPr lang="en-US" smtClean="0"/>
              <a:t>7/11/18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1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C7F66F7-4FD6-9944-8A23-19568E55BB48}" type="datetime1">
              <a:rPr lang="en-US" smtClean="0"/>
              <a:t>7/11/18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02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dtLELVhEQg" TargetMode="External"/><Relationship Id="rId2" Type="http://schemas.openxmlformats.org/officeDocument/2006/relationships/hyperlink" Target="https://www.youtube.com/watch?v=7DY1e0Grwt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AhRf3U50l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6C2AC-199B-2340-A23F-AABC59A4A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404734"/>
            <a:ext cx="7792995" cy="89272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n-lt"/>
              </a:rPr>
              <a:t>SWEUS</a:t>
            </a:r>
            <a:b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Masaryk    July 2018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E22C8-5718-364F-AD96-BAA03B59D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902941"/>
            <a:ext cx="7904205" cy="2347783"/>
          </a:xfrm>
        </p:spPr>
        <p:txBody>
          <a:bodyPr>
            <a:normAutofit fontScale="92500"/>
          </a:bodyPr>
          <a:lstStyle/>
          <a:p>
            <a:r>
              <a:rPr lang="en-US" sz="6000" dirty="0">
                <a:solidFill>
                  <a:schemeClr val="bg1"/>
                </a:solidFill>
                <a:latin typeface="Cooper Black" panose="0208090404030B020404" pitchFamily="18" charset="77"/>
              </a:rPr>
              <a:t>Navigating Through Lectures </a:t>
            </a:r>
            <a:r>
              <a:rPr lang="en-US" sz="6000">
                <a:solidFill>
                  <a:schemeClr val="bg1"/>
                </a:solidFill>
                <a:latin typeface="Cooper Black" panose="0208090404030B020404" pitchFamily="18" charset="77"/>
              </a:rPr>
              <a:t>&amp; Seminars</a:t>
            </a:r>
            <a:endParaRPr lang="en-US" sz="6000" dirty="0">
              <a:solidFill>
                <a:schemeClr val="bg1"/>
              </a:solidFill>
              <a:latin typeface="Cooper Black" panose="0208090404030B020404" pitchFamily="18" charset="77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D095E-55CC-814F-B33C-58F6219CC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A023-8B9B-9A4F-A3B3-C0A8D6C2CA13}" type="datetime1">
              <a:rPr lang="en-US" smtClean="0"/>
              <a:t>7/11/18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49CE0E9-9C29-AA40-BB75-154402AAF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3016" y="6236208"/>
            <a:ext cx="6079526" cy="320040"/>
          </a:xfrm>
        </p:spPr>
        <p:txBody>
          <a:bodyPr/>
          <a:lstStyle/>
          <a:p>
            <a:r>
              <a:rPr lang="en-US" sz="1400" b="1" dirty="0" err="1">
                <a:solidFill>
                  <a:schemeClr val="bg1">
                    <a:alpha val="70000"/>
                  </a:schemeClr>
                </a:solidFill>
              </a:rPr>
              <a:t>Grollman</a:t>
            </a:r>
            <a:r>
              <a:rPr lang="en-US" sz="1400" b="1" dirty="0">
                <a:solidFill>
                  <a:schemeClr val="bg1">
                    <a:alpha val="70000"/>
                  </a:schemeClr>
                </a:solidFill>
              </a:rPr>
              <a:t> Global English  (</a:t>
            </a:r>
            <a:r>
              <a:rPr lang="en-US" sz="1400" b="1" dirty="0" err="1">
                <a:solidFill>
                  <a:schemeClr val="bg1">
                    <a:alpha val="70000"/>
                  </a:schemeClr>
                </a:solidFill>
              </a:rPr>
              <a:t>KvK</a:t>
            </a:r>
            <a:r>
              <a:rPr lang="en-US" sz="1400" b="1" dirty="0">
                <a:solidFill>
                  <a:schemeClr val="bg1">
                    <a:alpha val="70000"/>
                  </a:schemeClr>
                </a:solidFill>
              </a:rPr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ABA6FC-FA35-3E4A-B28F-1A449481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3D5263-55F1-2440-849B-EA9E605C8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657" y="125517"/>
            <a:ext cx="1495269" cy="19936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08FF49-B2F9-1F4A-89DD-09B6CD912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541" y="5043842"/>
            <a:ext cx="1887385" cy="169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32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/>
          <a:lstStyle/>
          <a:p>
            <a:r>
              <a:rPr lang="en-US" b="1" dirty="0"/>
              <a:t>Seminar Skills (3)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400175"/>
            <a:ext cx="10234996" cy="4629149"/>
          </a:xfrm>
        </p:spPr>
        <p:txBody>
          <a:bodyPr>
            <a:noAutofit/>
          </a:bodyPr>
          <a:lstStyle/>
          <a:p>
            <a:r>
              <a:rPr lang="en-US" sz="3200" b="1" dirty="0"/>
              <a:t>Think about how you are speaking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Look up when you are speaking and focus on who you are talking to – </a:t>
            </a:r>
            <a:r>
              <a:rPr lang="en-US" sz="2800" b="1" dirty="0"/>
              <a:t>EYE CONTACT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Speak clearly with pauses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Think about the volume of your voice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Think about the tone  </a:t>
            </a:r>
            <a:r>
              <a:rPr lang="en-US" sz="2800" i="1" dirty="0"/>
              <a:t>(don’t be too emotion-led)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Think about the speed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Try and use academic language with accuracy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7/11/18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10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BCF653-BA85-5441-8EE0-4FCE31D62BAC}"/>
              </a:ext>
            </a:extLst>
          </p:cNvPr>
          <p:cNvSpPr txBox="1"/>
          <p:nvPr/>
        </p:nvSpPr>
        <p:spPr>
          <a:xfrm>
            <a:off x="889686" y="729049"/>
            <a:ext cx="11244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Navigating Through Lectures &amp; Seminars</a:t>
            </a:r>
          </a:p>
        </p:txBody>
      </p:sp>
    </p:spTree>
    <p:extLst>
      <p:ext uri="{BB962C8B-B14F-4D97-AF65-F5344CB8AC3E}">
        <p14:creationId xmlns:p14="http://schemas.microsoft.com/office/powerpoint/2010/main" val="88622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/>
          <a:lstStyle/>
          <a:p>
            <a:r>
              <a:rPr lang="en-US" b="1" dirty="0"/>
              <a:t>Activity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275438"/>
          </a:xfrm>
          <a:solidFill>
            <a:schemeClr val="tx1"/>
          </a:solidFill>
        </p:spPr>
        <p:txBody>
          <a:bodyPr/>
          <a:lstStyle/>
          <a:p>
            <a:endParaRPr lang="en-US" b="1" dirty="0">
              <a:solidFill>
                <a:schemeClr val="bg1"/>
              </a:solidFill>
              <a:latin typeface="Chalkduster" panose="03050602040202020205" pitchFamily="66" charset="77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Chalkduster" panose="03050602040202020205" pitchFamily="66" charset="77"/>
              </a:rPr>
              <a:t> </a:t>
            </a:r>
            <a:r>
              <a:rPr lang="en-US" sz="2800" b="1" u="sng" dirty="0">
                <a:solidFill>
                  <a:schemeClr val="bg1"/>
                </a:solidFill>
                <a:latin typeface="Chalkduster" panose="03050602040202020205" pitchFamily="66" charset="77"/>
              </a:rPr>
              <a:t>A seminar discussion</a:t>
            </a:r>
          </a:p>
          <a:p>
            <a:pPr marL="0" indent="0">
              <a:buNone/>
            </a:pPr>
            <a:endParaRPr lang="en-US" sz="2800" b="1" u="sng" dirty="0">
              <a:solidFill>
                <a:schemeClr val="bg1"/>
              </a:solidFill>
              <a:latin typeface="Chalkduster" panose="03050602040202020205" pitchFamily="66" charset="77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b="1" i="1" dirty="0">
                <a:solidFill>
                  <a:schemeClr val="bg1"/>
                </a:solidFill>
                <a:latin typeface="Chalkduster" panose="03050602040202020205" pitchFamily="66" charset="77"/>
              </a:rPr>
              <a:t>10 minutes to think of a contribution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b="1" i="1" dirty="0">
                <a:solidFill>
                  <a:schemeClr val="bg1"/>
                </a:solidFill>
                <a:latin typeface="Chalkduster" panose="03050602040202020205" pitchFamily="66" charset="77"/>
              </a:rPr>
              <a:t>10 minutes in small groups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b="1" i="1" dirty="0">
                <a:solidFill>
                  <a:schemeClr val="bg1"/>
                </a:solidFill>
                <a:latin typeface="Chalkduster" panose="03050602040202020205" pitchFamily="66" charset="77"/>
              </a:rPr>
              <a:t>PLENARY DISCUSSION</a:t>
            </a:r>
          </a:p>
          <a:p>
            <a:endParaRPr lang="en-US" sz="2800" b="1" dirty="0">
              <a:solidFill>
                <a:schemeClr val="bg1"/>
              </a:solidFill>
              <a:latin typeface="Chalkduster" panose="03050602040202020205" pitchFamily="66" charset="77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7/11/18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BCF653-BA85-5441-8EE0-4FCE31D62BAC}"/>
              </a:ext>
            </a:extLst>
          </p:cNvPr>
          <p:cNvSpPr txBox="1"/>
          <p:nvPr/>
        </p:nvSpPr>
        <p:spPr>
          <a:xfrm>
            <a:off x="889686" y="729049"/>
            <a:ext cx="11244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Navigating Through Lectures &amp; Seminars</a:t>
            </a:r>
          </a:p>
        </p:txBody>
      </p:sp>
    </p:spTree>
    <p:extLst>
      <p:ext uri="{BB962C8B-B14F-4D97-AF65-F5344CB8AC3E}">
        <p14:creationId xmlns:p14="http://schemas.microsoft.com/office/powerpoint/2010/main" val="2623299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/>
          <a:lstStyle/>
          <a:p>
            <a:r>
              <a:rPr lang="en-US" b="1" dirty="0"/>
              <a:t>Topic for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108935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>
                <a:latin typeface="Monotype Corsiva" panose="03010101010201010101" pitchFamily="66" charset="0"/>
              </a:rPr>
              <a:t>English should be promoted as the most important global language.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7/11/18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BCF653-BA85-5441-8EE0-4FCE31D62BAC}"/>
              </a:ext>
            </a:extLst>
          </p:cNvPr>
          <p:cNvSpPr txBox="1"/>
          <p:nvPr/>
        </p:nvSpPr>
        <p:spPr>
          <a:xfrm>
            <a:off x="889686" y="729049"/>
            <a:ext cx="11244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Navigating Through Lectures &amp; Seminars</a:t>
            </a:r>
          </a:p>
        </p:txBody>
      </p:sp>
    </p:spTree>
    <p:extLst>
      <p:ext uri="{BB962C8B-B14F-4D97-AF65-F5344CB8AC3E}">
        <p14:creationId xmlns:p14="http://schemas.microsoft.com/office/powerpoint/2010/main" val="1984868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/>
          <a:lstStyle/>
          <a:p>
            <a:r>
              <a:rPr lang="en-US" b="1" dirty="0"/>
              <a:t>Some final thoughts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7/11/18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BCF653-BA85-5441-8EE0-4FCE31D62BAC}"/>
              </a:ext>
            </a:extLst>
          </p:cNvPr>
          <p:cNvSpPr txBox="1"/>
          <p:nvPr/>
        </p:nvSpPr>
        <p:spPr>
          <a:xfrm>
            <a:off x="889686" y="729049"/>
            <a:ext cx="11244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Navigating Through Lectures &amp; Seminars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08B58EB-AF77-C04D-85D5-E6E49A95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0" y="1630363"/>
            <a:ext cx="10236200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</a:rPr>
              <a:t>The best initial preparation for a seminar is good lecture attendance. </a:t>
            </a:r>
          </a:p>
          <a:p>
            <a:pPr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</a:rPr>
              <a:t>This means more than just sitting in the lecture theatre...it means active involvement in, and processing of, the lecture </a:t>
            </a:r>
          </a:p>
          <a:p>
            <a:pPr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</a:rPr>
              <a:t>It’s a good idea to briefly but systematically review your lecture notes before the seminar. </a:t>
            </a:r>
          </a:p>
          <a:p>
            <a:pPr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</a:rPr>
              <a:t>You should deliberately think of issues you want to ‘take forward’ from the lecture for clarification during the seminar</a:t>
            </a:r>
          </a:p>
        </p:txBody>
      </p:sp>
    </p:spTree>
    <p:extLst>
      <p:ext uri="{BB962C8B-B14F-4D97-AF65-F5344CB8AC3E}">
        <p14:creationId xmlns:p14="http://schemas.microsoft.com/office/powerpoint/2010/main" val="4236747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/>
          <a:lstStyle/>
          <a:p>
            <a:r>
              <a:rPr lang="en-US" b="1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108935"/>
          </a:xfrm>
        </p:spPr>
        <p:txBody>
          <a:bodyPr>
            <a:normAutofit/>
          </a:bodyPr>
          <a:lstStyle/>
          <a:p>
            <a:r>
              <a:rPr lang="en-US" sz="6000" dirty="0"/>
              <a:t>What can you take away from this workshop?</a:t>
            </a:r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7/11/18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BCF653-BA85-5441-8EE0-4FCE31D62BAC}"/>
              </a:ext>
            </a:extLst>
          </p:cNvPr>
          <p:cNvSpPr txBox="1"/>
          <p:nvPr/>
        </p:nvSpPr>
        <p:spPr>
          <a:xfrm>
            <a:off x="889686" y="729049"/>
            <a:ext cx="11244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Navigating Through Lectures &amp; Seminars</a:t>
            </a:r>
          </a:p>
        </p:txBody>
      </p:sp>
    </p:spTree>
    <p:extLst>
      <p:ext uri="{BB962C8B-B14F-4D97-AF65-F5344CB8AC3E}">
        <p14:creationId xmlns:p14="http://schemas.microsoft.com/office/powerpoint/2010/main" val="3688475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/>
          <a:lstStyle/>
          <a:p>
            <a:r>
              <a:rPr lang="en-US" b="1" dirty="0"/>
              <a:t>In this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580292"/>
          </a:xfrm>
        </p:spPr>
        <p:txBody>
          <a:bodyPr>
            <a:noAutofit/>
          </a:bodyPr>
          <a:lstStyle/>
          <a:p>
            <a:r>
              <a:rPr lang="en-US" sz="3200" dirty="0"/>
              <a:t>Brainstorm</a:t>
            </a:r>
          </a:p>
          <a:p>
            <a:r>
              <a:rPr lang="en-US" sz="3200" dirty="0"/>
              <a:t>Signposting language</a:t>
            </a:r>
          </a:p>
          <a:p>
            <a:r>
              <a:rPr lang="en-US" sz="3200" b="1" dirty="0"/>
              <a:t>Activity 1</a:t>
            </a:r>
            <a:r>
              <a:rPr lang="en-US" sz="3200" dirty="0"/>
              <a:t>: Lecture styles</a:t>
            </a:r>
          </a:p>
          <a:p>
            <a:r>
              <a:rPr lang="en-US" sz="3200" dirty="0"/>
              <a:t>Handling a Lecture</a:t>
            </a:r>
          </a:p>
          <a:p>
            <a:r>
              <a:rPr lang="en-US" sz="3200" dirty="0"/>
              <a:t>Seminar Skills</a:t>
            </a:r>
          </a:p>
          <a:p>
            <a:r>
              <a:rPr lang="en-US" sz="3200" b="1" dirty="0"/>
              <a:t>Activity 2</a:t>
            </a:r>
            <a:r>
              <a:rPr lang="en-US" sz="3200" dirty="0"/>
              <a:t>: a seminar discussion</a:t>
            </a:r>
          </a:p>
          <a:p>
            <a:r>
              <a:rPr lang="en-US" sz="3200" dirty="0"/>
              <a:t>Conclusion and evaluation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7/11/18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BCF653-BA85-5441-8EE0-4FCE31D62BAC}"/>
              </a:ext>
            </a:extLst>
          </p:cNvPr>
          <p:cNvSpPr txBox="1"/>
          <p:nvPr/>
        </p:nvSpPr>
        <p:spPr>
          <a:xfrm>
            <a:off x="889686" y="729049"/>
            <a:ext cx="11244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Navigating Through Lectures &amp; Seminars</a:t>
            </a:r>
          </a:p>
        </p:txBody>
      </p:sp>
    </p:spTree>
    <p:extLst>
      <p:ext uri="{BB962C8B-B14F-4D97-AF65-F5344CB8AC3E}">
        <p14:creationId xmlns:p14="http://schemas.microsoft.com/office/powerpoint/2010/main" val="2270025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/>
          <a:lstStyle/>
          <a:p>
            <a:r>
              <a:rPr lang="en-US" b="1" dirty="0"/>
              <a:t>Brainstorm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3553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b="1" i="1" dirty="0"/>
              <a:t>Brief discussion: </a:t>
            </a:r>
            <a:endParaRPr lang="en-GB" sz="3200" i="1" dirty="0"/>
          </a:p>
          <a:p>
            <a:pPr marL="0" indent="0">
              <a:buNone/>
            </a:pPr>
            <a:r>
              <a:rPr lang="en-GB" sz="3200" i="1" dirty="0"/>
              <a:t>Remember some of the lectures or presentations that you have recently attended. </a:t>
            </a:r>
            <a:br>
              <a:rPr lang="en-GB" sz="3200" i="1" dirty="0"/>
            </a:br>
            <a:br>
              <a:rPr lang="en-GB" sz="3200" i="1" dirty="0"/>
            </a:br>
            <a:r>
              <a:rPr lang="en-GB" sz="3200" i="1" dirty="0"/>
              <a:t>What made it easy / difficult to understand the content? </a:t>
            </a:r>
            <a:br>
              <a:rPr lang="en-GB" sz="3200" i="1" dirty="0"/>
            </a:br>
            <a:br>
              <a:rPr lang="en-GB" sz="3200" i="1" dirty="0"/>
            </a:br>
            <a:r>
              <a:rPr lang="en-GB" sz="3200" i="1" dirty="0"/>
              <a:t>How can the speaker help the audience understand the main message of the talk?</a:t>
            </a:r>
            <a:br>
              <a:rPr lang="en-GB" sz="3200" i="1" dirty="0"/>
            </a:br>
            <a:endParaRPr lang="en-US" sz="32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7/11/18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BCF653-BA85-5441-8EE0-4FCE31D62BAC}"/>
              </a:ext>
            </a:extLst>
          </p:cNvPr>
          <p:cNvSpPr txBox="1"/>
          <p:nvPr/>
        </p:nvSpPr>
        <p:spPr>
          <a:xfrm>
            <a:off x="889686" y="729049"/>
            <a:ext cx="11244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Navigating Through Lectures &amp; Seminars</a:t>
            </a:r>
          </a:p>
        </p:txBody>
      </p:sp>
    </p:spTree>
    <p:extLst>
      <p:ext uri="{BB962C8B-B14F-4D97-AF65-F5344CB8AC3E}">
        <p14:creationId xmlns:p14="http://schemas.microsoft.com/office/powerpoint/2010/main" val="1528818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/>
          <a:lstStyle/>
          <a:p>
            <a:r>
              <a:rPr lang="en-US" b="1" dirty="0" err="1"/>
              <a:t>Signalling</a:t>
            </a:r>
            <a:r>
              <a:rPr lang="en-US" b="1" dirty="0"/>
              <a:t>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10893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A focus for attention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Helps to focus on the structure of a lecture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Keeps you alert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7/11/18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BCF653-BA85-5441-8EE0-4FCE31D62BAC}"/>
              </a:ext>
            </a:extLst>
          </p:cNvPr>
          <p:cNvSpPr txBox="1"/>
          <p:nvPr/>
        </p:nvSpPr>
        <p:spPr>
          <a:xfrm>
            <a:off x="889686" y="729049"/>
            <a:ext cx="11244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Navigating Through Lectures &amp; Seminars</a:t>
            </a:r>
          </a:p>
        </p:txBody>
      </p:sp>
    </p:spTree>
    <p:extLst>
      <p:ext uri="{BB962C8B-B14F-4D97-AF65-F5344CB8AC3E}">
        <p14:creationId xmlns:p14="http://schemas.microsoft.com/office/powerpoint/2010/main" val="1437668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/>
          <a:lstStyle/>
          <a:p>
            <a:r>
              <a:rPr lang="en-US" b="1" dirty="0"/>
              <a:t>Activity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275438"/>
          </a:xfrm>
          <a:solidFill>
            <a:schemeClr val="tx1"/>
          </a:solidFill>
        </p:spPr>
        <p:txBody>
          <a:bodyPr/>
          <a:lstStyle/>
          <a:p>
            <a:endParaRPr lang="en-US" b="1" dirty="0">
              <a:solidFill>
                <a:schemeClr val="bg1"/>
              </a:solidFill>
              <a:latin typeface="Chalkduster" panose="03050602040202020205" pitchFamily="66" charset="77"/>
            </a:endParaRPr>
          </a:p>
          <a:p>
            <a:r>
              <a:rPr lang="en-US" b="1" dirty="0">
                <a:solidFill>
                  <a:schemeClr val="bg1"/>
                </a:solidFill>
                <a:latin typeface="Chalkduster" panose="03050602040202020205" pitchFamily="66" charset="77"/>
              </a:rPr>
              <a:t>A good or a bad lecture?</a:t>
            </a:r>
          </a:p>
          <a:p>
            <a:endParaRPr lang="en-US" b="1" dirty="0">
              <a:solidFill>
                <a:schemeClr val="bg1"/>
              </a:solidFill>
              <a:latin typeface="Chalkduster" panose="03050602040202020205" pitchFamily="66" charset="77"/>
              <a:hlinkClick r:id="rId2"/>
            </a:endParaRPr>
          </a:p>
          <a:p>
            <a:r>
              <a:rPr lang="en-US" b="1" dirty="0">
                <a:solidFill>
                  <a:schemeClr val="bg1"/>
                </a:solidFill>
                <a:latin typeface="Chalkduster" panose="03050602040202020205" pitchFamily="66" charset="77"/>
                <a:hlinkClick r:id="rId2"/>
              </a:rPr>
              <a:t>https://www.youtube.com/watch?v=7DY1e0Grwtw</a:t>
            </a:r>
            <a:endParaRPr lang="en-US" b="1" dirty="0">
              <a:solidFill>
                <a:schemeClr val="bg1"/>
              </a:solidFill>
              <a:latin typeface="Chalkduster" panose="03050602040202020205" pitchFamily="66" charset="77"/>
            </a:endParaRPr>
          </a:p>
          <a:p>
            <a:endParaRPr lang="en-US" b="1" dirty="0">
              <a:solidFill>
                <a:schemeClr val="bg1"/>
              </a:solidFill>
              <a:latin typeface="Chalkduster" panose="03050602040202020205" pitchFamily="66" charset="77"/>
            </a:endParaRPr>
          </a:p>
          <a:p>
            <a:r>
              <a:rPr lang="en-US" b="1" dirty="0">
                <a:solidFill>
                  <a:schemeClr val="bg1"/>
                </a:solidFill>
                <a:latin typeface="Chalkduster" panose="03050602040202020205" pitchFamily="66" charset="77"/>
              </a:rPr>
              <a:t>What makes this a bad lecture?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latin typeface="Chalkduster" panose="03050602040202020205" pitchFamily="66" charset="77"/>
            </a:endParaRPr>
          </a:p>
          <a:p>
            <a:r>
              <a:rPr lang="en-US" b="1" dirty="0">
                <a:solidFill>
                  <a:schemeClr val="bg1"/>
                </a:solidFill>
                <a:latin typeface="Chalkduster" panose="03050602040202020205" pitchFamily="66" charset="77"/>
                <a:hlinkClick r:id="rId3"/>
              </a:rPr>
              <a:t>https://www.youtube.com/watch?v=YdtLELVhEQg</a:t>
            </a:r>
            <a:endParaRPr lang="en-US" b="1" dirty="0">
              <a:solidFill>
                <a:schemeClr val="bg1"/>
              </a:solidFill>
              <a:latin typeface="Chalkduster" panose="03050602040202020205" pitchFamily="66" charset="77"/>
            </a:endParaRPr>
          </a:p>
          <a:p>
            <a:endParaRPr lang="en-US" b="1" dirty="0">
              <a:solidFill>
                <a:schemeClr val="bg1"/>
              </a:solidFill>
              <a:latin typeface="Chalkduster" panose="03050602040202020205" pitchFamily="66" charset="77"/>
            </a:endParaRPr>
          </a:p>
          <a:p>
            <a:r>
              <a:rPr lang="en-US" b="1" dirty="0">
                <a:solidFill>
                  <a:schemeClr val="bg1"/>
                </a:solidFill>
                <a:latin typeface="Chalkduster" panose="03050602040202020205" pitchFamily="66" charset="77"/>
              </a:rPr>
              <a:t>What makes this a good lecture?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7/11/18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BCF653-BA85-5441-8EE0-4FCE31D62BAC}"/>
              </a:ext>
            </a:extLst>
          </p:cNvPr>
          <p:cNvSpPr txBox="1"/>
          <p:nvPr/>
        </p:nvSpPr>
        <p:spPr>
          <a:xfrm>
            <a:off x="889686" y="729049"/>
            <a:ext cx="11244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Navigating Through Lectures &amp; Seminars</a:t>
            </a:r>
          </a:p>
        </p:txBody>
      </p:sp>
    </p:spTree>
    <p:extLst>
      <p:ext uri="{BB962C8B-B14F-4D97-AF65-F5344CB8AC3E}">
        <p14:creationId xmlns:p14="http://schemas.microsoft.com/office/powerpoint/2010/main" val="707216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/>
          <a:lstStyle/>
          <a:p>
            <a:r>
              <a:rPr lang="en-US" b="1" dirty="0"/>
              <a:t>Handling a lecture?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10893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KEY WORDS  </a:t>
            </a:r>
            <a:r>
              <a:rPr lang="en-US" sz="2800" i="1" dirty="0"/>
              <a:t>(prepare beforehand)</a:t>
            </a:r>
          </a:p>
          <a:p>
            <a:pPr>
              <a:lnSpc>
                <a:spcPct val="200000"/>
              </a:lnSpc>
            </a:pPr>
            <a:r>
              <a:rPr lang="en-US" sz="2800" dirty="0" err="1"/>
              <a:t>Signalling</a:t>
            </a:r>
            <a:r>
              <a:rPr lang="en-US" sz="2800" dirty="0"/>
              <a:t> language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Recording </a:t>
            </a:r>
            <a:r>
              <a:rPr lang="en-US" sz="2800" i="1" dirty="0"/>
              <a:t>(notes)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Background reading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7/11/18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BCF653-BA85-5441-8EE0-4FCE31D62BAC}"/>
              </a:ext>
            </a:extLst>
          </p:cNvPr>
          <p:cNvSpPr txBox="1"/>
          <p:nvPr/>
        </p:nvSpPr>
        <p:spPr>
          <a:xfrm>
            <a:off x="889686" y="729049"/>
            <a:ext cx="11244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Navigating Through Lectures &amp; Seminars</a:t>
            </a:r>
          </a:p>
        </p:txBody>
      </p:sp>
    </p:spTree>
    <p:extLst>
      <p:ext uri="{BB962C8B-B14F-4D97-AF65-F5344CB8AC3E}">
        <p14:creationId xmlns:p14="http://schemas.microsoft.com/office/powerpoint/2010/main" val="144169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/>
          <a:lstStyle/>
          <a:p>
            <a:r>
              <a:rPr lang="en-US" b="1" dirty="0"/>
              <a:t>Note-taking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10893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>
                <a:hlinkClick r:id="rId2"/>
              </a:rPr>
              <a:t>https://www.youtube.com/watch?v=UAhRf3U50lM</a:t>
            </a:r>
            <a:endParaRPr lang="en-US" dirty="0"/>
          </a:p>
          <a:p>
            <a:endParaRPr lang="en-US" dirty="0"/>
          </a:p>
          <a:p>
            <a:r>
              <a:rPr lang="en-US" sz="3200" b="1" dirty="0"/>
              <a:t>DISCUSSION:</a:t>
            </a:r>
          </a:p>
          <a:p>
            <a:r>
              <a:rPr lang="en-US" sz="3200" i="1" dirty="0"/>
              <a:t>What works for you?</a:t>
            </a:r>
          </a:p>
          <a:p>
            <a:r>
              <a:rPr lang="en-US" sz="3200" i="1" dirty="0"/>
              <a:t>Notes in first or second language?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7/11/18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BCF653-BA85-5441-8EE0-4FCE31D62BAC}"/>
              </a:ext>
            </a:extLst>
          </p:cNvPr>
          <p:cNvSpPr txBox="1"/>
          <p:nvPr/>
        </p:nvSpPr>
        <p:spPr>
          <a:xfrm>
            <a:off x="889686" y="729049"/>
            <a:ext cx="11244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Navigating Through Lectures &amp; Seminars</a:t>
            </a:r>
          </a:p>
        </p:txBody>
      </p:sp>
    </p:spTree>
    <p:extLst>
      <p:ext uri="{BB962C8B-B14F-4D97-AF65-F5344CB8AC3E}">
        <p14:creationId xmlns:p14="http://schemas.microsoft.com/office/powerpoint/2010/main" val="2716511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/>
          <a:lstStyle/>
          <a:p>
            <a:r>
              <a:rPr lang="en-US" b="1" dirty="0"/>
              <a:t>Seminar Skills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108935"/>
          </a:xfrm>
        </p:spPr>
        <p:txBody>
          <a:bodyPr>
            <a:normAutofit/>
          </a:bodyPr>
          <a:lstStyle/>
          <a:p>
            <a:r>
              <a:rPr lang="en-US" sz="3200" b="1" dirty="0"/>
              <a:t>How to prepare for a seminar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i="1" dirty="0"/>
              <a:t>Give yourself enough time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i="1" dirty="0"/>
              <a:t>Read around the subject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i="1" dirty="0"/>
              <a:t>Formulate some questions (and the answers you expect)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i="1" dirty="0"/>
              <a:t>What could you contribute to the discussion?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i="1" dirty="0"/>
              <a:t>Rehearse a possible contribution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7/11/18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BCF653-BA85-5441-8EE0-4FCE31D62BAC}"/>
              </a:ext>
            </a:extLst>
          </p:cNvPr>
          <p:cNvSpPr txBox="1"/>
          <p:nvPr/>
        </p:nvSpPr>
        <p:spPr>
          <a:xfrm>
            <a:off x="889686" y="729049"/>
            <a:ext cx="11244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Navigating Through Lectures &amp; Seminars</a:t>
            </a:r>
          </a:p>
        </p:txBody>
      </p:sp>
    </p:spTree>
    <p:extLst>
      <p:ext uri="{BB962C8B-B14F-4D97-AF65-F5344CB8AC3E}">
        <p14:creationId xmlns:p14="http://schemas.microsoft.com/office/powerpoint/2010/main" val="417032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/>
          <a:lstStyle/>
          <a:p>
            <a:r>
              <a:rPr lang="en-US" b="1" dirty="0"/>
              <a:t>Seminar Skills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108935"/>
          </a:xfrm>
        </p:spPr>
        <p:txBody>
          <a:bodyPr>
            <a:noAutofit/>
          </a:bodyPr>
          <a:lstStyle/>
          <a:p>
            <a:r>
              <a:rPr lang="en-US" sz="3200" b="1" dirty="0"/>
              <a:t>During the Seminar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/>
              <a:t> </a:t>
            </a:r>
            <a:r>
              <a:rPr lang="en-US" sz="3200" b="1" dirty="0">
                <a:solidFill>
                  <a:srgbClr val="00B050"/>
                </a:solidFill>
              </a:rPr>
              <a:t>JOIN IN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/>
              <a:t>Listen to others and adapt your opinions – </a:t>
            </a:r>
            <a:r>
              <a:rPr lang="en-US" sz="3200" b="1" i="1" dirty="0"/>
              <a:t>take notes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/>
              <a:t>Don’t interrupt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/>
              <a:t>Use signposting language to give your contribution structure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/>
              <a:t>Don’t talk too much  </a:t>
            </a:r>
            <a:r>
              <a:rPr lang="en-US" sz="3200" i="1" dirty="0"/>
              <a:t>(be concise)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7/11/18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BCF653-BA85-5441-8EE0-4FCE31D62BAC}"/>
              </a:ext>
            </a:extLst>
          </p:cNvPr>
          <p:cNvSpPr txBox="1"/>
          <p:nvPr/>
        </p:nvSpPr>
        <p:spPr>
          <a:xfrm>
            <a:off x="889686" y="729049"/>
            <a:ext cx="11244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Navigating Through Lectures &amp; Seminars</a:t>
            </a:r>
          </a:p>
        </p:txBody>
      </p:sp>
    </p:spTree>
    <p:extLst>
      <p:ext uri="{BB962C8B-B14F-4D97-AF65-F5344CB8AC3E}">
        <p14:creationId xmlns:p14="http://schemas.microsoft.com/office/powerpoint/2010/main" val="297536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{B96C331B-5209-9E4C-AF1D-8E16126A0B14}tf10001120</Template>
  <TotalTime>94</TotalTime>
  <Words>682</Words>
  <Application>Microsoft Macintosh PowerPoint</Application>
  <PresentationFormat>Widescreen</PresentationFormat>
  <Paragraphs>136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Chalkduster</vt:lpstr>
      <vt:lpstr>Cooper Black</vt:lpstr>
      <vt:lpstr>Courier New</vt:lpstr>
      <vt:lpstr>Gill Sans MT</vt:lpstr>
      <vt:lpstr>Monotype Corsiva</vt:lpstr>
      <vt:lpstr>Parcel</vt:lpstr>
      <vt:lpstr>SWEUS Masaryk    July 2018</vt:lpstr>
      <vt:lpstr>In this workshop</vt:lpstr>
      <vt:lpstr>Brainstorm</vt:lpstr>
      <vt:lpstr>Signalling Language</vt:lpstr>
      <vt:lpstr>Activity 1</vt:lpstr>
      <vt:lpstr>Handling a lecture?</vt:lpstr>
      <vt:lpstr>Note-taking</vt:lpstr>
      <vt:lpstr>Seminar Skills (1)</vt:lpstr>
      <vt:lpstr>Seminar Skills (2)</vt:lpstr>
      <vt:lpstr>Seminar Skills (3)</vt:lpstr>
      <vt:lpstr>Activity 2</vt:lpstr>
      <vt:lpstr>Topic for discussion</vt:lpstr>
      <vt:lpstr>Some final thoughts</vt:lpstr>
      <vt:lpstr>Evaluation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Focus Summer School Masaryk    July 2018</dc:title>
  <dc:creator>Marcus Grollman</dc:creator>
  <cp:lastModifiedBy>Marcus Grollman</cp:lastModifiedBy>
  <cp:revision>12</cp:revision>
  <dcterms:created xsi:type="dcterms:W3CDTF">2018-07-01T12:23:09Z</dcterms:created>
  <dcterms:modified xsi:type="dcterms:W3CDTF">2018-07-11T11:10:58Z</dcterms:modified>
</cp:coreProperties>
</file>