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9" r:id="rId4"/>
    <p:sldId id="259" r:id="rId5"/>
    <p:sldId id="258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02" d="100"/>
          <a:sy n="102" d="100"/>
        </p:scale>
        <p:origin x="33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cs-CZ" altLang="cs-CZ" dirty="0" smtClean="0"/>
              <a:t>XIV CERCLES INTERNATIONAL CONFERENCE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fr-CA" altLang="cs-CZ" dirty="0" smtClean="0"/>
              <a:t/>
            </a:r>
            <a:br>
              <a:rPr lang="fr-CA" altLang="cs-CZ" dirty="0" smtClean="0"/>
            </a:br>
            <a:r>
              <a:rPr lang="cs-CZ" altLang="cs-CZ" sz="2400" dirty="0" smtClean="0"/>
              <a:t>22-24. září 2016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400" dirty="0" smtClean="0"/>
              <a:t>UNIVERSIT</a:t>
            </a:r>
            <a:r>
              <a:rPr lang="fr-CA" altLang="cs-CZ" sz="2400" dirty="0" smtClean="0"/>
              <a:t>À DELLA CALABRIA</a:t>
            </a:r>
            <a:r>
              <a:rPr lang="cs-CZ" altLang="cs-CZ" sz="2400" dirty="0" smtClean="0"/>
              <a:t> 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pic>
        <p:nvPicPr>
          <p:cNvPr id="6" name="Zástupný symbol pro obsah 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589" y="892567"/>
            <a:ext cx="7466975" cy="55844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Enhancing Learners’ Creative and Critical Thinking: the role of University Language </a:t>
            </a:r>
            <a:r>
              <a:rPr lang="en-US" dirty="0" err="1"/>
              <a:t>Centres</a:t>
            </a:r>
            <a:r>
              <a:rPr lang="en-US" dirty="0"/>
              <a:t>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>
                <a:solidFill>
                  <a:srgbClr val="00287D"/>
                </a:solidFill>
              </a:rPr>
              <a:t>The aim of the Conference</a:t>
            </a:r>
            <a:endParaRPr lang="en-US" i="1" dirty="0" smtClean="0">
              <a:solidFill>
                <a:srgbClr val="00287D"/>
              </a:solidFill>
            </a:endParaRPr>
          </a:p>
          <a:p>
            <a:r>
              <a:rPr lang="en-US" i="1" dirty="0" smtClean="0">
                <a:solidFill>
                  <a:srgbClr val="00287D"/>
                </a:solidFill>
              </a:rPr>
              <a:t>to </a:t>
            </a:r>
            <a:r>
              <a:rPr lang="en-US" i="1" dirty="0">
                <a:solidFill>
                  <a:srgbClr val="00287D"/>
                </a:solidFill>
              </a:rPr>
              <a:t>create an occasion for </a:t>
            </a:r>
            <a:r>
              <a:rPr lang="en-US" i="1" dirty="0">
                <a:solidFill>
                  <a:srgbClr val="FF0000"/>
                </a:solidFill>
              </a:rPr>
              <a:t>scholars, practitioners and project managers </a:t>
            </a:r>
            <a:r>
              <a:rPr lang="en-US" i="1" dirty="0">
                <a:solidFill>
                  <a:srgbClr val="00287D"/>
                </a:solidFill>
              </a:rPr>
              <a:t>to share ideas about research and didactics related to language learning and teaching. </a:t>
            </a:r>
            <a:endParaRPr lang="en-US" i="1" dirty="0" smtClean="0">
              <a:solidFill>
                <a:srgbClr val="00287D"/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rgbClr val="00287D"/>
              </a:solidFill>
            </a:endParaRPr>
          </a:p>
          <a:p>
            <a:r>
              <a:rPr lang="en-US" i="1" dirty="0">
                <a:solidFill>
                  <a:srgbClr val="00287D"/>
                </a:solidFill>
              </a:rPr>
              <a:t>t</a:t>
            </a:r>
            <a:r>
              <a:rPr lang="en-US" i="1" dirty="0" smtClean="0">
                <a:solidFill>
                  <a:srgbClr val="00287D"/>
                </a:solidFill>
              </a:rPr>
              <a:t>he </a:t>
            </a:r>
            <a:r>
              <a:rPr lang="en-US" i="1" dirty="0">
                <a:solidFill>
                  <a:srgbClr val="00287D"/>
                </a:solidFill>
              </a:rPr>
              <a:t>Conference wants to offer the opportunity for a </a:t>
            </a:r>
            <a:r>
              <a:rPr lang="en-US" i="1" dirty="0" smtClean="0">
                <a:solidFill>
                  <a:srgbClr val="00287D"/>
                </a:solidFill>
              </a:rPr>
              <a:t>collaborative </a:t>
            </a:r>
            <a:r>
              <a:rPr lang="en-US" i="1" dirty="0">
                <a:solidFill>
                  <a:srgbClr val="00287D"/>
                </a:solidFill>
              </a:rPr>
              <a:t>and friendly debate which will involve the many members of the </a:t>
            </a:r>
            <a:r>
              <a:rPr lang="en-US" i="1" dirty="0">
                <a:solidFill>
                  <a:srgbClr val="FF0000"/>
                </a:solidFill>
              </a:rPr>
              <a:t>Associations of Language </a:t>
            </a:r>
            <a:r>
              <a:rPr lang="en-US" i="1" dirty="0" err="1">
                <a:solidFill>
                  <a:srgbClr val="FF0000"/>
                </a:solidFill>
              </a:rPr>
              <a:t>Centres</a:t>
            </a:r>
            <a:r>
              <a:rPr lang="en-US" i="1" dirty="0">
                <a:solidFill>
                  <a:srgbClr val="FF0000"/>
                </a:solidFill>
              </a:rPr>
              <a:t> in </a:t>
            </a:r>
            <a:r>
              <a:rPr lang="en-US" i="1" dirty="0" smtClean="0">
                <a:solidFill>
                  <a:srgbClr val="FF0000"/>
                </a:solidFill>
              </a:rPr>
              <a:t>Europe</a:t>
            </a:r>
            <a:r>
              <a:rPr lang="en-US" i="1" dirty="0" smtClean="0">
                <a:solidFill>
                  <a:srgbClr val="00287D"/>
                </a:solidFill>
              </a:rPr>
              <a:t>. </a:t>
            </a:r>
            <a:endParaRPr lang="en-US" i="1" dirty="0">
              <a:solidFill>
                <a:srgbClr val="00287D"/>
              </a:solidFill>
            </a:endParaRPr>
          </a:p>
          <a:p>
            <a:endParaRPr lang="en-US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19" y="5801120"/>
            <a:ext cx="904820" cy="67774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306" y="5837256"/>
            <a:ext cx="960706" cy="594437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477" y="5851693"/>
            <a:ext cx="821630" cy="594437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589" y="5822395"/>
            <a:ext cx="981335" cy="653034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760" y="5837256"/>
            <a:ext cx="880904" cy="63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7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research to pedagogical practice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87D"/>
                </a:solidFill>
              </a:rPr>
              <a:t>Analysis </a:t>
            </a:r>
            <a:r>
              <a:rPr lang="en-US" dirty="0">
                <a:solidFill>
                  <a:srgbClr val="00287D"/>
                </a:solidFill>
              </a:rPr>
              <a:t>of discourse and interaction</a:t>
            </a:r>
          </a:p>
          <a:p>
            <a:r>
              <a:rPr lang="en-US" dirty="0">
                <a:solidFill>
                  <a:srgbClr val="00287D"/>
                </a:solidFill>
              </a:rPr>
              <a:t>Bilingualism, </a:t>
            </a:r>
            <a:r>
              <a:rPr lang="en-US" dirty="0" err="1">
                <a:solidFill>
                  <a:srgbClr val="00287D"/>
                </a:solidFill>
              </a:rPr>
              <a:t>plurilingualism</a:t>
            </a:r>
            <a:r>
              <a:rPr lang="en-US" dirty="0">
                <a:solidFill>
                  <a:srgbClr val="00287D"/>
                </a:solidFill>
              </a:rPr>
              <a:t> and </a:t>
            </a:r>
            <a:r>
              <a:rPr lang="en-US" dirty="0" err="1">
                <a:solidFill>
                  <a:srgbClr val="00287D"/>
                </a:solidFill>
              </a:rPr>
              <a:t>translanguaging</a:t>
            </a:r>
            <a:r>
              <a:rPr lang="en-US" dirty="0">
                <a:solidFill>
                  <a:srgbClr val="00287D"/>
                </a:solidFill>
              </a:rPr>
              <a:t> in higher education</a:t>
            </a:r>
          </a:p>
          <a:p>
            <a:r>
              <a:rPr lang="en-US" dirty="0">
                <a:solidFill>
                  <a:srgbClr val="00287D"/>
                </a:solidFill>
              </a:rPr>
              <a:t>Translation, interpretation and mediation</a:t>
            </a:r>
          </a:p>
          <a:p>
            <a:r>
              <a:rPr lang="en-US" dirty="0">
                <a:solidFill>
                  <a:srgbClr val="00287D"/>
                </a:solidFill>
              </a:rPr>
              <a:t>Language and cognition</a:t>
            </a:r>
          </a:p>
          <a:p>
            <a:r>
              <a:rPr lang="en-US" dirty="0">
                <a:solidFill>
                  <a:srgbClr val="00287D"/>
                </a:solidFill>
              </a:rPr>
              <a:t>Creativity in language acquisition</a:t>
            </a:r>
          </a:p>
          <a:p>
            <a:endParaRPr lang="fr-CA" altLang="cs-CZ" i="1" dirty="0" smtClean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Learners a multicultural voice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87D"/>
                </a:solidFill>
              </a:rPr>
              <a:t>Social and cultural dimensions of language acquisition and use</a:t>
            </a:r>
          </a:p>
          <a:p>
            <a:r>
              <a:rPr lang="en-US" dirty="0">
                <a:solidFill>
                  <a:srgbClr val="00287D"/>
                </a:solidFill>
              </a:rPr>
              <a:t>Collaborative task-based language learning: strategies for fostering creative and critical thinkers</a:t>
            </a:r>
          </a:p>
          <a:p>
            <a:r>
              <a:rPr lang="en-US" dirty="0">
                <a:solidFill>
                  <a:srgbClr val="00287D"/>
                </a:solidFill>
              </a:rPr>
              <a:t>Languages for the academic world and for professional contexts: how language and content interact to enhance learners' intercultural growth</a:t>
            </a:r>
          </a:p>
          <a:p>
            <a:r>
              <a:rPr lang="en-US" dirty="0">
                <a:solidFill>
                  <a:srgbClr val="00287D"/>
                </a:solidFill>
              </a:rPr>
              <a:t>Language, technology and new media</a:t>
            </a:r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Giving University Language </a:t>
            </a:r>
            <a:r>
              <a:rPr lang="en-US" sz="2000" dirty="0" err="1"/>
              <a:t>Centres</a:t>
            </a:r>
            <a:r>
              <a:rPr lang="en-US" sz="2000" dirty="0"/>
              <a:t> an international voice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00287D"/>
                </a:solidFill>
              </a:rPr>
              <a:t>Assessment, evaluation and certification</a:t>
            </a:r>
          </a:p>
          <a:p>
            <a:r>
              <a:rPr lang="en-US" sz="2000" dirty="0">
                <a:solidFill>
                  <a:srgbClr val="00287D"/>
                </a:solidFill>
              </a:rPr>
              <a:t>Language planning and policy</a:t>
            </a:r>
          </a:p>
          <a:p>
            <a:r>
              <a:rPr lang="en-US" sz="2000" dirty="0">
                <a:solidFill>
                  <a:srgbClr val="00287D"/>
                </a:solidFill>
              </a:rPr>
              <a:t>European projects in higher education</a:t>
            </a:r>
          </a:p>
          <a:p>
            <a:r>
              <a:rPr lang="en-US" sz="2000" dirty="0">
                <a:solidFill>
                  <a:srgbClr val="00287D"/>
                </a:solidFill>
              </a:rPr>
              <a:t>Quality assurance in European University Language </a:t>
            </a:r>
            <a:r>
              <a:rPr lang="en-US" sz="2000" dirty="0" err="1">
                <a:solidFill>
                  <a:srgbClr val="00287D"/>
                </a:solidFill>
              </a:rPr>
              <a:t>Centres</a:t>
            </a:r>
            <a:endParaRPr lang="en-US" sz="2000" dirty="0">
              <a:solidFill>
                <a:srgbClr val="00287D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733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Networking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00287D"/>
                </a:solidFill>
              </a:rPr>
              <a:t>Finsko</a:t>
            </a:r>
          </a:p>
          <a:p>
            <a:r>
              <a:rPr lang="fr-CA" dirty="0" smtClean="0">
                <a:solidFill>
                  <a:srgbClr val="00287D"/>
                </a:solidFill>
              </a:rPr>
              <a:t>Holandsko</a:t>
            </a:r>
          </a:p>
          <a:p>
            <a:r>
              <a:rPr lang="cs-CZ" dirty="0" smtClean="0">
                <a:solidFill>
                  <a:srgbClr val="00287D"/>
                </a:solidFill>
              </a:rPr>
              <a:t>VB</a:t>
            </a:r>
            <a:endParaRPr lang="fr-CA" dirty="0" smtClean="0">
              <a:solidFill>
                <a:srgbClr val="00287D"/>
              </a:solidFill>
            </a:endParaRPr>
          </a:p>
          <a:p>
            <a:r>
              <a:rPr lang="fr-CA" dirty="0" smtClean="0">
                <a:solidFill>
                  <a:srgbClr val="00287D"/>
                </a:solidFill>
              </a:rPr>
              <a:t>Portugalsko</a:t>
            </a:r>
          </a:p>
          <a:p>
            <a:r>
              <a:rPr lang="cs-CZ" dirty="0" smtClean="0">
                <a:solidFill>
                  <a:srgbClr val="00287D"/>
                </a:solidFill>
              </a:rPr>
              <a:t>Švýcarsko</a:t>
            </a:r>
          </a:p>
          <a:p>
            <a:r>
              <a:rPr lang="cs-CZ" dirty="0" smtClean="0">
                <a:solidFill>
                  <a:srgbClr val="00287D"/>
                </a:solidFill>
              </a:rPr>
              <a:t>Slovensko</a:t>
            </a:r>
          </a:p>
          <a:p>
            <a:r>
              <a:rPr lang="cs-CZ" dirty="0" smtClean="0">
                <a:solidFill>
                  <a:srgbClr val="00287D"/>
                </a:solidFill>
              </a:rPr>
              <a:t>ČR</a:t>
            </a:r>
          </a:p>
          <a:p>
            <a:r>
              <a:rPr lang="cs-CZ" dirty="0" smtClean="0">
                <a:solidFill>
                  <a:srgbClr val="00287D"/>
                </a:solidFill>
              </a:rPr>
              <a:t>Skupina „</a:t>
            </a:r>
            <a:r>
              <a:rPr lang="cs-CZ" dirty="0" err="1" smtClean="0">
                <a:solidFill>
                  <a:srgbClr val="00287D"/>
                </a:solidFill>
              </a:rPr>
              <a:t>lídršip</a:t>
            </a:r>
            <a:r>
              <a:rPr lang="cs-CZ" dirty="0" smtClean="0">
                <a:solidFill>
                  <a:srgbClr val="00287D"/>
                </a:solidFill>
              </a:rPr>
              <a:t>“</a:t>
            </a:r>
          </a:p>
          <a:p>
            <a:r>
              <a:rPr lang="cs-CZ" dirty="0" smtClean="0">
                <a:solidFill>
                  <a:srgbClr val="00287D"/>
                </a:solidFill>
              </a:rPr>
              <a:t>Zájmové skupiny</a:t>
            </a:r>
            <a:endParaRPr lang="cs-CZ" dirty="0">
              <a:solidFill>
                <a:srgbClr val="0028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6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a přínos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287D"/>
                </a:solidFill>
              </a:rPr>
              <a:t>VaV</a:t>
            </a:r>
            <a:r>
              <a:rPr lang="cs-CZ" dirty="0" smtClean="0">
                <a:solidFill>
                  <a:srgbClr val="00287D"/>
                </a:solidFill>
              </a:rPr>
              <a:t>    - recenzenti, </a:t>
            </a:r>
          </a:p>
          <a:p>
            <a:pPr marL="0" indent="0">
              <a:buNone/>
            </a:pPr>
            <a:r>
              <a:rPr lang="cs-CZ" dirty="0">
                <a:solidFill>
                  <a:srgbClr val="00287D"/>
                </a:solidFill>
              </a:rPr>
              <a:t> </a:t>
            </a:r>
            <a:r>
              <a:rPr lang="cs-CZ" dirty="0" smtClean="0">
                <a:solidFill>
                  <a:srgbClr val="00287D"/>
                </a:solidFill>
              </a:rPr>
              <a:t>              - projekty, hostující odborníci</a:t>
            </a:r>
          </a:p>
          <a:p>
            <a:pPr marL="0" indent="0">
              <a:buNone/>
            </a:pPr>
            <a:r>
              <a:rPr lang="cs-CZ" i="1" dirty="0">
                <a:solidFill>
                  <a:srgbClr val="00287D"/>
                </a:solidFill>
              </a:rPr>
              <a:t> </a:t>
            </a:r>
            <a:r>
              <a:rPr lang="cs-CZ" i="1" dirty="0" smtClean="0">
                <a:solidFill>
                  <a:srgbClr val="00287D"/>
                </a:solidFill>
              </a:rPr>
              <a:t>              - LLHE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87D"/>
                </a:solidFill>
              </a:rPr>
              <a:t>               - naše kniha – autoři</a:t>
            </a:r>
          </a:p>
          <a:p>
            <a:r>
              <a:rPr lang="cs-CZ" dirty="0">
                <a:solidFill>
                  <a:srgbClr val="00287D"/>
                </a:solidFill>
              </a:rPr>
              <a:t>s</a:t>
            </a:r>
            <a:r>
              <a:rPr lang="cs-CZ" dirty="0" smtClean="0">
                <a:solidFill>
                  <a:srgbClr val="00287D"/>
                </a:solidFill>
              </a:rPr>
              <a:t>polupráce na/ve výuce – VC, studentské peer-</a:t>
            </a:r>
            <a:r>
              <a:rPr lang="cs-CZ" dirty="0" err="1" smtClean="0">
                <a:solidFill>
                  <a:srgbClr val="00287D"/>
                </a:solidFill>
              </a:rPr>
              <a:t>review</a:t>
            </a:r>
            <a:endParaRPr lang="cs-CZ" dirty="0" smtClean="0">
              <a:solidFill>
                <a:srgbClr val="00287D"/>
              </a:solidFill>
            </a:endParaRPr>
          </a:p>
          <a:p>
            <a:r>
              <a:rPr lang="cs-CZ" dirty="0">
                <a:solidFill>
                  <a:srgbClr val="00287D"/>
                </a:solidFill>
              </a:rPr>
              <a:t>s</a:t>
            </a:r>
            <a:r>
              <a:rPr lang="cs-CZ" dirty="0" smtClean="0">
                <a:solidFill>
                  <a:srgbClr val="00287D"/>
                </a:solidFill>
              </a:rPr>
              <a:t>kupina ředitelů jazykových center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52B74-69A5-4C0F-AF65-094CC50B2C3C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6760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405</TotalTime>
  <Words>237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XIV CERCLES INTERNATIONAL CONFERENCE  22-24. září 2016 UNIVERSITÀ DELLA CALABRIA </vt:lpstr>
      <vt:lpstr>Prezentace aplikace PowerPoint</vt:lpstr>
      <vt:lpstr>Enhancing Learners’ Creative and Critical Thinking: the role of University Language Centres. </vt:lpstr>
      <vt:lpstr>Applying research to pedagogical practice</vt:lpstr>
      <vt:lpstr>Giving Learners a multicultural voice</vt:lpstr>
      <vt:lpstr>    Giving University Language Centres an international voice</vt:lpstr>
      <vt:lpstr>Networking</vt:lpstr>
      <vt:lpstr>Výsledky a přínos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Kateřina Sedláčková</cp:lastModifiedBy>
  <cp:revision>42</cp:revision>
  <cp:lastPrinted>1601-01-01T00:00:00Z</cp:lastPrinted>
  <dcterms:created xsi:type="dcterms:W3CDTF">2015-11-23T07:04:47Z</dcterms:created>
  <dcterms:modified xsi:type="dcterms:W3CDTF">2017-01-20T10:35:11Z</dcterms:modified>
</cp:coreProperties>
</file>