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88" r:id="rId4"/>
    <p:sldId id="267" r:id="rId5"/>
    <p:sldId id="295" r:id="rId6"/>
    <p:sldId id="289" r:id="rId7"/>
    <p:sldId id="291" r:id="rId8"/>
    <p:sldId id="299" r:id="rId9"/>
    <p:sldId id="292" r:id="rId10"/>
    <p:sldId id="294" r:id="rId11"/>
    <p:sldId id="300" r:id="rId12"/>
    <p:sldId id="296" r:id="rId13"/>
    <p:sldId id="301" r:id="rId14"/>
    <p:sldId id="293" r:id="rId15"/>
    <p:sldId id="297" r:id="rId16"/>
    <p:sldId id="298" r:id="rId17"/>
    <p:sldId id="290" r:id="rId18"/>
    <p:sldId id="280" r:id="rId19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08" autoAdjust="0"/>
    <p:restoredTop sz="94343" autoAdjust="0"/>
  </p:normalViewPr>
  <p:slideViewPr>
    <p:cSldViewPr snapToGrid="0">
      <p:cViewPr varScale="1">
        <p:scale>
          <a:sx n="109" d="100"/>
          <a:sy n="109" d="100"/>
        </p:scale>
        <p:origin x="1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305" marR="0" lvl="2" indent="-12605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458" marR="0" lvl="3" indent="-12557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610" marR="0" lvl="4" indent="-1251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5763" marR="0" lvl="5" indent="-1246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2915" marR="0" lvl="6" indent="-1241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068" marR="0" lvl="7" indent="-1236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220" marR="0" lvl="8" indent="-1232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305" marR="0" lvl="2" indent="-12605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458" marR="0" lvl="3" indent="-12557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610" marR="0" lvl="4" indent="-1251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5763" marR="0" lvl="5" indent="-1246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2915" marR="0" lvl="6" indent="-1241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068" marR="0" lvl="7" indent="-1236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220" marR="0" lvl="8" indent="-1232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05" marR="0" lvl="2" indent="-12605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458" marR="0" lvl="3" indent="-12557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10" marR="0" lvl="4" indent="-1251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763" marR="0" lvl="5" indent="-12462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915" marR="0" lvl="6" indent="-12414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68" marR="0" lvl="7" indent="-12368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220" marR="0" lvl="8" indent="-1232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305" marR="0" lvl="2" indent="-12605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458" marR="0" lvl="3" indent="-12557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610" marR="0" lvl="4" indent="-1251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5763" marR="0" lvl="5" indent="-1246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2915" marR="0" lvl="6" indent="-1241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068" marR="0" lvl="7" indent="-1236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220" marR="0" lvl="8" indent="-1232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3997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149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082675" y="2565401"/>
            <a:ext cx="7518399" cy="2663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28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153" marR="0" lvl="5" indent="-12653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305" marR="0" lvl="6" indent="-12605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458" marR="0" lvl="7" indent="-12557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610" marR="0" lvl="8" indent="-1251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200" b="0" i="0" u="none" strike="noStrike" cap="none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22693" y="6248400"/>
            <a:ext cx="630590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305" marR="0" lvl="2" indent="-12605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458" marR="0" lvl="3" indent="-12557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610" marR="0" lvl="4" indent="-1251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5763" marR="0" lvl="5" indent="-1246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2915" marR="0" lvl="6" indent="-1241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068" marR="0" lvl="7" indent="-1236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220" marR="0" lvl="8" indent="-1232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509589" y="1134534"/>
            <a:ext cx="8091487" cy="6434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28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153" marR="0" lvl="5" indent="-12653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305" marR="0" lvl="6" indent="-12605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458" marR="0" lvl="7" indent="-12557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610" marR="0" lvl="8" indent="-1251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575051" y="2019300"/>
            <a:ext cx="5026025" cy="4106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65" marR="0" lvl="0" indent="-139665" algn="l" rtl="0">
              <a:spcBef>
                <a:spcPts val="640"/>
              </a:spcBef>
              <a:spcAft>
                <a:spcPts val="0"/>
              </a:spcAft>
              <a:buClr>
                <a:srgbClr val="00287D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873" marR="0" lvl="1" indent="-156133" algn="l" rtl="0">
              <a:spcBef>
                <a:spcPts val="560"/>
              </a:spcBef>
              <a:spcAft>
                <a:spcPts val="0"/>
              </a:spcAft>
              <a:buClr>
                <a:srgbClr val="00287D"/>
              </a:buClr>
              <a:buSzPct val="8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882" marR="0" lvl="2" indent="-119262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034" marR="0" lvl="3" indent="-126834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187" marR="0" lvl="4" indent="-11408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340" marR="0" lvl="5" indent="-11403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492" marR="0" lvl="6" indent="-11399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645" marR="0" lvl="7" indent="-11394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797" marR="0" lvl="8" indent="-11389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509587" y="2019300"/>
            <a:ext cx="2746884" cy="4106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00287D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240"/>
              </a:spcBef>
              <a:spcAft>
                <a:spcPts val="0"/>
              </a:spcAft>
              <a:buClr>
                <a:srgbClr val="00287D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05" marR="0" lvl="2" indent="-12605" algn="l" rtl="0"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458" marR="0" lvl="3" indent="-12557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10" marR="0" lvl="4" indent="-1251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763" marR="0" lvl="5" indent="-12462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915" marR="0" lvl="6" indent="-12414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068" marR="0" lvl="7" indent="-12368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220" marR="0" lvl="8" indent="-1232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22693" y="6248400"/>
            <a:ext cx="630590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305" marR="0" lvl="2" indent="-12605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458" marR="0" lvl="3" indent="-12557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610" marR="0" lvl="4" indent="-1251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5763" marR="0" lvl="5" indent="-1246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2915" marR="0" lvl="6" indent="-1241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068" marR="0" lvl="7" indent="-1236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220" marR="0" lvl="8" indent="-1232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792288" y="5087507"/>
            <a:ext cx="5486399" cy="5667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28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153" marR="0" lvl="5" indent="-12653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305" marR="0" lvl="6" indent="-12605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458" marR="0" lvl="7" indent="-12557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610" marR="0" lvl="8" indent="-1251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1792288" y="1134533"/>
            <a:ext cx="5486399" cy="38745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00287D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560"/>
              </a:spcBef>
              <a:spcAft>
                <a:spcPts val="0"/>
              </a:spcAft>
              <a:buClr>
                <a:srgbClr val="00287D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05" marR="0" lvl="2" indent="-12605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458" marR="0" lvl="3" indent="-1255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10" marR="0" lvl="4" indent="-1251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763" marR="0" lvl="5" indent="-1246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915" marR="0" lvl="6" indent="-1241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068" marR="0" lvl="7" indent="-1236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220" marR="0" lvl="8" indent="-123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792288" y="5654246"/>
            <a:ext cx="5486399" cy="4756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00287D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240"/>
              </a:spcBef>
              <a:spcAft>
                <a:spcPts val="0"/>
              </a:spcAft>
              <a:buClr>
                <a:srgbClr val="00287D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05" marR="0" lvl="2" indent="-12605" algn="l" rtl="0"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458" marR="0" lvl="3" indent="-12557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10" marR="0" lvl="4" indent="-1251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763" marR="0" lvl="5" indent="-12462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915" marR="0" lvl="6" indent="-12414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068" marR="0" lvl="7" indent="-12368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220" marR="0" lvl="8" indent="-1232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422693" y="6248400"/>
            <a:ext cx="630590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305" marR="0" lvl="2" indent="-12605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458" marR="0" lvl="3" indent="-12557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610" marR="0" lvl="4" indent="-1251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5763" marR="0" lvl="5" indent="-1246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2915" marR="0" lvl="6" indent="-1241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068" marR="0" lvl="7" indent="-1236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220" marR="0" lvl="8" indent="-1232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509589" y="1125538"/>
            <a:ext cx="8086634" cy="64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153" marR="0" lvl="5" indent="-12653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305" marR="0" lvl="6" indent="-12605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458" marR="0" lvl="7" indent="-12557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610" marR="0" lvl="8" indent="-1251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 rot="5400000">
            <a:off x="2493350" y="33953"/>
            <a:ext cx="4114800" cy="80823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65" marR="0" lvl="0" indent="-190465" algn="l" rtl="0">
              <a:spcBef>
                <a:spcPts val="480"/>
              </a:spcBef>
              <a:spcAft>
                <a:spcPts val="0"/>
              </a:spcAft>
              <a:buClr>
                <a:srgbClr val="00287D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873" marR="0" lvl="1" indent="-176453" algn="l" rtl="0">
              <a:spcBef>
                <a:spcPts val="480"/>
              </a:spcBef>
              <a:spcAft>
                <a:spcPts val="0"/>
              </a:spcAft>
              <a:buClr>
                <a:srgbClr val="00287D"/>
              </a:buClr>
              <a:buSzPct val="8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882" marR="0" lvl="2" indent="-119262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034" marR="0" lvl="3" indent="-126834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187" marR="0" lvl="4" indent="-12678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340" marR="0" lvl="5" indent="-12673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492" marR="0" lvl="6" indent="-12669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645" marR="0" lvl="7" indent="-126644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797" marR="0" lvl="8" indent="-12659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22693" y="6248400"/>
            <a:ext cx="630590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305" marR="0" lvl="2" indent="-12605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458" marR="0" lvl="3" indent="-12557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610" marR="0" lvl="4" indent="-1251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5763" marR="0" lvl="5" indent="-1246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2915" marR="0" lvl="6" indent="-1241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068" marR="0" lvl="7" indent="-1236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220" marR="0" lvl="8" indent="-1232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 rot="5400000">
            <a:off x="5245896" y="2777334"/>
            <a:ext cx="5006975" cy="1703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153" marR="0" lvl="5" indent="-12653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305" marR="0" lvl="6" indent="-12605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458" marR="0" lvl="7" indent="-12557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610" marR="0" lvl="8" indent="-1251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1025030" y="610096"/>
            <a:ext cx="5006975" cy="6037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65" marR="0" lvl="0" indent="-190465" algn="l" rtl="0">
              <a:spcBef>
                <a:spcPts val="480"/>
              </a:spcBef>
              <a:spcAft>
                <a:spcPts val="0"/>
              </a:spcAft>
              <a:buClr>
                <a:srgbClr val="00287D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873" marR="0" lvl="1" indent="-176453" algn="l" rtl="0">
              <a:spcBef>
                <a:spcPts val="480"/>
              </a:spcBef>
              <a:spcAft>
                <a:spcPts val="0"/>
              </a:spcAft>
              <a:buClr>
                <a:srgbClr val="00287D"/>
              </a:buClr>
              <a:buSzPct val="8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882" marR="0" lvl="2" indent="-119262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034" marR="0" lvl="3" indent="-126834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187" marR="0" lvl="4" indent="-12678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340" marR="0" lvl="5" indent="-12673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492" marR="0" lvl="6" indent="-12669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645" marR="0" lvl="7" indent="-126644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797" marR="0" lvl="8" indent="-12659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22693" y="6248400"/>
            <a:ext cx="630590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305" marR="0" lvl="2" indent="-12605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458" marR="0" lvl="3" indent="-12557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610" marR="0" lvl="4" indent="-1251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5763" marR="0" lvl="5" indent="-1246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2915" marR="0" lvl="6" indent="-1241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068" marR="0" lvl="7" indent="-1236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220" marR="0" lvl="8" indent="-1232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509589" y="1125538"/>
            <a:ext cx="8086634" cy="64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153" marR="0" lvl="5" indent="-12653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305" marR="0" lvl="6" indent="-12605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458" marR="0" lvl="7" indent="-12557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610" marR="0" lvl="8" indent="-1251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509589" y="2017714"/>
            <a:ext cx="8082321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65" marR="0" lvl="0" indent="-190465" algn="l" rtl="0">
              <a:spcBef>
                <a:spcPts val="480"/>
              </a:spcBef>
              <a:spcAft>
                <a:spcPts val="0"/>
              </a:spcAft>
              <a:buClr>
                <a:srgbClr val="00287D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873" marR="0" lvl="1" indent="-176453" algn="l" rtl="0">
              <a:spcBef>
                <a:spcPts val="480"/>
              </a:spcBef>
              <a:spcAft>
                <a:spcPts val="0"/>
              </a:spcAft>
              <a:buClr>
                <a:srgbClr val="00287D"/>
              </a:buClr>
              <a:buSzPct val="8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882" marR="0" lvl="2" indent="-119262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034" marR="0" lvl="3" indent="-126834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187" marR="0" lvl="4" indent="-12678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340" marR="0" lvl="5" indent="-12673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492" marR="0" lvl="6" indent="-12669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645" marR="0" lvl="7" indent="-126644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797" marR="0" lvl="8" indent="-12659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200" b="0" i="0" u="none" strike="noStrike" cap="none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22693" y="6248400"/>
            <a:ext cx="630590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305" marR="0" lvl="2" indent="-12605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458" marR="0" lvl="3" indent="-12557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610" marR="0" lvl="4" indent="-1251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5763" marR="0" lvl="5" indent="-1246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2915" marR="0" lvl="6" indent="-1241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068" marR="0" lvl="7" indent="-1236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220" marR="0" lvl="8" indent="-1232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58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60133" y="6248400"/>
            <a:ext cx="6314535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12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Masaryk University Language Centre, Departement at Faculty of Arts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833113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cs-CZ" sz="1200" b="0" i="0" u="none" strike="noStrike" cap="none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1082675" y="2565401"/>
            <a:ext cx="7518399" cy="26638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r>
              <a:rPr lang="cs-CZ" dirty="0" smtClean="0"/>
              <a:t>Konference </a:t>
            </a:r>
            <a:r>
              <a:rPr lang="cs-CZ" b="0" i="1" dirty="0"/>
              <a:t>Kvalita jazykového </a:t>
            </a:r>
            <a:r>
              <a:rPr lang="cs-CZ" b="0" i="1" dirty="0" err="1"/>
              <a:t>vzdelávania</a:t>
            </a:r>
            <a:r>
              <a:rPr lang="cs-CZ" b="0" i="1" dirty="0"/>
              <a:t> na univerzitách v </a:t>
            </a:r>
            <a:r>
              <a:rPr lang="cs-CZ" b="0" i="1" dirty="0" err="1"/>
              <a:t>Európe</a:t>
            </a:r>
            <a:r>
              <a:rPr lang="cs-CZ" b="0" i="1" dirty="0"/>
              <a:t> VI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Bratislava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Lenka Zouhar Ludvíková</a:t>
            </a:r>
            <a:br>
              <a:rPr lang="cs-CZ" dirty="0" smtClean="0"/>
            </a:br>
            <a:r>
              <a:rPr lang="cs-CZ" sz="3200" b="1" i="0" u="none" strike="noStrike" cap="none" dirty="0" smtClean="0">
                <a:solidFill>
                  <a:srgbClr val="00287D"/>
                </a:solidFill>
                <a:latin typeface="Arial"/>
                <a:ea typeface="Arial"/>
                <a:cs typeface="Arial"/>
                <a:sym typeface="Arial"/>
              </a:rPr>
              <a:t>Martina </a:t>
            </a:r>
            <a:r>
              <a:rPr lang="cs-CZ" sz="3200" b="1" i="0" u="none" strike="noStrike" cap="none" dirty="0">
                <a:solidFill>
                  <a:srgbClr val="00287D"/>
                </a:solidFill>
                <a:latin typeface="Arial"/>
                <a:ea typeface="Arial"/>
                <a:cs typeface="Arial"/>
                <a:sym typeface="Arial"/>
              </a:rPr>
              <a:t>Šindelářová Skupeňová</a:t>
            </a:r>
            <a:br>
              <a:rPr lang="cs-CZ" sz="3200" b="1" i="0" u="none" strike="noStrike" cap="none" dirty="0">
                <a:solidFill>
                  <a:srgbClr val="00287D"/>
                </a:solidFill>
                <a:latin typeface="Arial"/>
                <a:ea typeface="Arial"/>
                <a:cs typeface="Arial"/>
                <a:sym typeface="Arial"/>
              </a:rPr>
            </a:br>
            <a:endParaRPr lang="cs-CZ" sz="3200" b="1" i="0" u="none" strike="noStrike" cap="none" dirty="0">
              <a:solidFill>
                <a:srgbClr val="0028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pro vás: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019300"/>
            <a:ext cx="8091487" cy="4106863"/>
          </a:xfrm>
        </p:spPr>
        <p:txBody>
          <a:bodyPr/>
          <a:lstStyle/>
          <a:p>
            <a:pPr marL="203200" indent="0">
              <a:buNone/>
            </a:pPr>
            <a:r>
              <a:rPr lang="cs-CZ" b="1" dirty="0" smtClean="0"/>
              <a:t>Anne </a:t>
            </a:r>
            <a:r>
              <a:rPr lang="cs-CZ" b="1" dirty="0" err="1" smtClean="0"/>
              <a:t>Holmen</a:t>
            </a:r>
            <a:r>
              <a:rPr lang="cs-CZ" b="1" dirty="0" smtClean="0"/>
              <a:t>, </a:t>
            </a:r>
            <a:r>
              <a:rPr lang="cs-CZ" b="1" dirty="0" err="1" smtClean="0"/>
              <a:t>director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……..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C_ _ _ _ _ 	_ _ _ 	</a:t>
            </a:r>
            <a:br>
              <a:rPr lang="cs-CZ" b="1" dirty="0" smtClean="0"/>
            </a:br>
            <a:r>
              <a:rPr lang="cs-CZ" b="1" dirty="0" smtClean="0"/>
              <a:t>_ _ _ _ _ _ _ _ _ _ _ _ _ _ _ _ _ _ _ _</a:t>
            </a:r>
            <a:br>
              <a:rPr lang="cs-CZ" b="1" dirty="0" smtClean="0"/>
            </a:br>
            <a:r>
              <a:rPr lang="cs-CZ" b="1" dirty="0" smtClean="0"/>
              <a:t>_ _ _</a:t>
            </a:r>
            <a:br>
              <a:rPr lang="cs-CZ" b="1" dirty="0" smtClean="0"/>
            </a:br>
            <a:r>
              <a:rPr lang="cs-CZ" b="1" dirty="0" smtClean="0"/>
              <a:t>_ _ _ _ _ _ _ _</a:t>
            </a:r>
            <a:br>
              <a:rPr lang="cs-CZ" b="1" dirty="0" smtClean="0"/>
            </a:br>
            <a:r>
              <a:rPr lang="cs-CZ" b="1" dirty="0" smtClean="0"/>
              <a:t>_ _ _ _ _ _ _ _</a:t>
            </a:r>
            <a:br>
              <a:rPr lang="cs-CZ" b="1" dirty="0" smtClean="0"/>
            </a:br>
            <a:r>
              <a:rPr lang="cs-CZ" b="1" dirty="0" smtClean="0"/>
              <a:t>_ _ _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smtClean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5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pro vás: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019300"/>
            <a:ext cx="8091487" cy="4106863"/>
          </a:xfrm>
        </p:spPr>
        <p:txBody>
          <a:bodyPr/>
          <a:lstStyle/>
          <a:p>
            <a:pPr marL="203200" indent="0">
              <a:buNone/>
            </a:pPr>
            <a:r>
              <a:rPr lang="cs-CZ" b="1" dirty="0" smtClean="0"/>
              <a:t>Anne </a:t>
            </a:r>
            <a:r>
              <a:rPr lang="cs-CZ" b="1" dirty="0" err="1" smtClean="0"/>
              <a:t>Holmen</a:t>
            </a:r>
            <a:r>
              <a:rPr lang="cs-CZ" b="1" dirty="0" smtClean="0"/>
              <a:t>, </a:t>
            </a:r>
            <a:r>
              <a:rPr lang="cs-CZ" b="1" dirty="0" err="1" smtClean="0"/>
              <a:t>director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……..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CENTRE FOR </a:t>
            </a:r>
            <a:r>
              <a:rPr lang="cs-CZ" b="1" dirty="0" smtClean="0"/>
              <a:t>	</a:t>
            </a:r>
            <a:br>
              <a:rPr lang="cs-CZ" b="1" dirty="0" smtClean="0"/>
            </a:br>
            <a:r>
              <a:rPr lang="cs-CZ" b="1" dirty="0" smtClean="0"/>
              <a:t>INTERNATIONALIZATION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AND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PARALLEL</a:t>
            </a:r>
            <a:br>
              <a:rPr lang="cs-CZ" b="1" dirty="0" smtClean="0"/>
            </a:br>
            <a:r>
              <a:rPr lang="cs-CZ" b="1" dirty="0" smtClean="0"/>
              <a:t>LANGUAGE</a:t>
            </a:r>
            <a:br>
              <a:rPr lang="cs-CZ" b="1" dirty="0" smtClean="0"/>
            </a:br>
            <a:r>
              <a:rPr lang="cs-CZ" b="1" dirty="0" smtClean="0"/>
              <a:t>USE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smtClean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741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r>
              <a:rPr lang="cs-CZ" dirty="0" smtClean="0"/>
              <a:t> </a:t>
            </a:r>
            <a:r>
              <a:rPr lang="cs-CZ" dirty="0" err="1" smtClean="0"/>
              <a:t>Strategy</a:t>
            </a:r>
            <a:r>
              <a:rPr lang="cs-CZ" dirty="0" smtClean="0"/>
              <a:t> – More </a:t>
            </a:r>
            <a:r>
              <a:rPr lang="cs-CZ" dirty="0" err="1" smtClean="0"/>
              <a:t>languages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more </a:t>
            </a:r>
            <a:r>
              <a:rPr lang="cs-CZ" dirty="0" err="1" smtClean="0"/>
              <a:t>students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3955" y="2019300"/>
            <a:ext cx="7987122" cy="4106863"/>
          </a:xfrm>
        </p:spPr>
        <p:txBody>
          <a:bodyPr/>
          <a:lstStyle/>
          <a:p>
            <a:pPr marL="203200" indent="0">
              <a:buNone/>
            </a:pPr>
            <a:r>
              <a:rPr lang="cs-CZ" sz="2000" dirty="0" err="1" smtClean="0"/>
              <a:t>Secondary</a:t>
            </a:r>
            <a:r>
              <a:rPr lang="cs-CZ" sz="2000" dirty="0" smtClean="0"/>
              <a:t> </a:t>
            </a:r>
            <a:r>
              <a:rPr lang="cs-CZ" sz="2000" dirty="0" err="1" smtClean="0"/>
              <a:t>school</a:t>
            </a:r>
            <a:r>
              <a:rPr lang="cs-CZ" sz="2000" dirty="0" smtClean="0"/>
              <a:t> </a:t>
            </a:r>
            <a:r>
              <a:rPr lang="cs-CZ" sz="2000" dirty="0" err="1" smtClean="0"/>
              <a:t>leaving</a:t>
            </a:r>
            <a:r>
              <a:rPr lang="cs-CZ" sz="2000" dirty="0" smtClean="0"/>
              <a:t> </a:t>
            </a:r>
            <a:r>
              <a:rPr lang="cs-CZ" sz="2000" dirty="0" err="1" smtClean="0"/>
              <a:t>exam</a:t>
            </a:r>
            <a:r>
              <a:rPr lang="cs-CZ" sz="2000" dirty="0" smtClean="0"/>
              <a:t>  </a:t>
            </a:r>
            <a:r>
              <a:rPr lang="cs-CZ" sz="2000" dirty="0" err="1" smtClean="0"/>
              <a:t>at</a:t>
            </a:r>
            <a:r>
              <a:rPr lang="cs-CZ" sz="2000" dirty="0" smtClean="0"/>
              <a:t> _____ </a:t>
            </a:r>
            <a:r>
              <a:rPr lang="cs-CZ" sz="2000" dirty="0" err="1" smtClean="0"/>
              <a:t>level</a:t>
            </a:r>
            <a:r>
              <a:rPr lang="cs-CZ" sz="2000" dirty="0" smtClean="0"/>
              <a:t>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X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„I </a:t>
            </a:r>
            <a:r>
              <a:rPr lang="cs-CZ" sz="2000" dirty="0" err="1" smtClean="0"/>
              <a:t>find</a:t>
            </a:r>
            <a:r>
              <a:rPr lang="cs-CZ" sz="2000" dirty="0" smtClean="0"/>
              <a:t> </a:t>
            </a:r>
            <a:r>
              <a:rPr lang="cs-CZ" sz="2000" dirty="0" err="1" smtClean="0"/>
              <a:t>it</a:t>
            </a:r>
            <a:r>
              <a:rPr lang="cs-CZ" sz="2000" dirty="0" smtClean="0"/>
              <a:t> VERY </a:t>
            </a:r>
            <a:r>
              <a:rPr lang="cs-CZ" sz="2000" dirty="0" err="1" smtClean="0"/>
              <a:t>difficult</a:t>
            </a:r>
            <a:r>
              <a:rPr lang="cs-CZ" sz="2000" dirty="0" smtClean="0"/>
              <a:t> to </a:t>
            </a:r>
            <a:r>
              <a:rPr lang="cs-CZ" sz="2000" dirty="0" err="1" smtClean="0"/>
              <a:t>read</a:t>
            </a:r>
            <a:r>
              <a:rPr lang="cs-CZ" sz="2000" dirty="0" smtClean="0"/>
              <a:t> many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academic</a:t>
            </a:r>
            <a:r>
              <a:rPr lang="cs-CZ" sz="2000" dirty="0" smtClean="0"/>
              <a:t> </a:t>
            </a:r>
            <a:r>
              <a:rPr lang="cs-CZ" sz="2000" dirty="0" err="1" smtClean="0"/>
              <a:t>texts</a:t>
            </a:r>
            <a:r>
              <a:rPr lang="cs-CZ" sz="2000" dirty="0" smtClean="0"/>
              <a:t> in </a:t>
            </a:r>
            <a:r>
              <a:rPr lang="cs-CZ" sz="2000" dirty="0" err="1" smtClean="0"/>
              <a:t>English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___________________ </a:t>
            </a:r>
            <a:r>
              <a:rPr lang="cs-CZ" sz="2000" dirty="0" err="1" smtClean="0"/>
              <a:t>programme</a:t>
            </a:r>
            <a:r>
              <a:rPr lang="cs-CZ" sz="2000" dirty="0" smtClean="0"/>
              <a:t>. </a:t>
            </a:r>
            <a:br>
              <a:rPr lang="cs-CZ" sz="2000" dirty="0" smtClean="0"/>
            </a:br>
            <a:r>
              <a:rPr lang="cs-CZ" sz="2000" dirty="0" err="1" smtClean="0"/>
              <a:t>There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a lot </a:t>
            </a:r>
            <a:r>
              <a:rPr lang="cs-CZ" sz="2000" dirty="0" err="1" smtClean="0"/>
              <a:t>that</a:t>
            </a:r>
            <a:r>
              <a:rPr lang="cs-CZ" sz="2000" dirty="0" smtClean="0"/>
              <a:t> I </a:t>
            </a:r>
            <a:r>
              <a:rPr lang="cs-CZ" sz="2000" dirty="0" err="1" smtClean="0"/>
              <a:t>don´t</a:t>
            </a:r>
            <a:r>
              <a:rPr lang="cs-CZ" sz="2000" dirty="0" smtClean="0"/>
              <a:t> </a:t>
            </a:r>
            <a:r>
              <a:rPr lang="cs-CZ" sz="2000" dirty="0" err="1" smtClean="0"/>
              <a:t>understand</a:t>
            </a:r>
            <a:r>
              <a:rPr lang="cs-CZ" sz="2000" dirty="0" smtClean="0"/>
              <a:t> and </a:t>
            </a:r>
            <a:r>
              <a:rPr lang="cs-CZ" sz="2000" dirty="0" err="1" smtClean="0"/>
              <a:t>simply</a:t>
            </a:r>
            <a:r>
              <a:rPr lang="cs-CZ" sz="2000" dirty="0" smtClean="0"/>
              <a:t> miss.“ 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smtClean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2742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r>
              <a:rPr lang="cs-CZ" dirty="0" smtClean="0"/>
              <a:t> </a:t>
            </a:r>
            <a:r>
              <a:rPr lang="cs-CZ" dirty="0" err="1" smtClean="0"/>
              <a:t>Strategy</a:t>
            </a:r>
            <a:r>
              <a:rPr lang="cs-CZ" dirty="0" smtClean="0"/>
              <a:t> – More </a:t>
            </a:r>
            <a:r>
              <a:rPr lang="cs-CZ" dirty="0" err="1" smtClean="0"/>
              <a:t>languages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more </a:t>
            </a:r>
            <a:r>
              <a:rPr lang="cs-CZ" dirty="0" err="1" smtClean="0"/>
              <a:t>students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3955" y="2019300"/>
            <a:ext cx="7987122" cy="4106863"/>
          </a:xfrm>
        </p:spPr>
        <p:txBody>
          <a:bodyPr/>
          <a:lstStyle/>
          <a:p>
            <a:pPr marL="203200" indent="0">
              <a:buNone/>
            </a:pPr>
            <a:r>
              <a:rPr lang="cs-CZ" sz="2000" dirty="0" err="1" smtClean="0"/>
              <a:t>Secondary</a:t>
            </a:r>
            <a:r>
              <a:rPr lang="cs-CZ" sz="2000" dirty="0" smtClean="0"/>
              <a:t> </a:t>
            </a:r>
            <a:r>
              <a:rPr lang="cs-CZ" sz="2000" dirty="0" err="1" smtClean="0"/>
              <a:t>school</a:t>
            </a:r>
            <a:r>
              <a:rPr lang="cs-CZ" sz="2000" dirty="0" smtClean="0"/>
              <a:t> </a:t>
            </a:r>
            <a:r>
              <a:rPr lang="cs-CZ" sz="2000" dirty="0" err="1" smtClean="0"/>
              <a:t>leaving</a:t>
            </a:r>
            <a:r>
              <a:rPr lang="cs-CZ" sz="2000" dirty="0" smtClean="0"/>
              <a:t> </a:t>
            </a:r>
            <a:r>
              <a:rPr lang="cs-CZ" sz="2000" dirty="0" err="1" smtClean="0"/>
              <a:t>exam</a:t>
            </a:r>
            <a:r>
              <a:rPr lang="cs-CZ" sz="2000" dirty="0" smtClean="0"/>
              <a:t>  </a:t>
            </a:r>
            <a:r>
              <a:rPr lang="cs-CZ" sz="2000" dirty="0" err="1" smtClean="0"/>
              <a:t>at</a:t>
            </a:r>
            <a:r>
              <a:rPr lang="cs-CZ" sz="2000" dirty="0" smtClean="0"/>
              <a:t> </a:t>
            </a:r>
            <a:r>
              <a:rPr lang="cs-CZ" sz="2000" dirty="0" smtClean="0"/>
              <a:t>C1 </a:t>
            </a:r>
            <a:r>
              <a:rPr lang="cs-CZ" sz="2000" dirty="0" err="1" smtClean="0"/>
              <a:t>level</a:t>
            </a:r>
            <a:r>
              <a:rPr lang="cs-CZ" sz="2000" dirty="0" smtClean="0"/>
              <a:t>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X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„I </a:t>
            </a:r>
            <a:r>
              <a:rPr lang="cs-CZ" sz="2000" dirty="0" err="1" smtClean="0"/>
              <a:t>find</a:t>
            </a:r>
            <a:r>
              <a:rPr lang="cs-CZ" sz="2000" dirty="0" smtClean="0"/>
              <a:t> </a:t>
            </a:r>
            <a:r>
              <a:rPr lang="cs-CZ" sz="2000" dirty="0" err="1" smtClean="0"/>
              <a:t>it</a:t>
            </a:r>
            <a:r>
              <a:rPr lang="cs-CZ" sz="2000" dirty="0" smtClean="0"/>
              <a:t> VERY </a:t>
            </a:r>
            <a:r>
              <a:rPr lang="cs-CZ" sz="2000" dirty="0" err="1" smtClean="0"/>
              <a:t>difficult</a:t>
            </a:r>
            <a:r>
              <a:rPr lang="cs-CZ" sz="2000" dirty="0" smtClean="0"/>
              <a:t> to </a:t>
            </a:r>
            <a:r>
              <a:rPr lang="cs-CZ" sz="2000" dirty="0" err="1" smtClean="0"/>
              <a:t>read</a:t>
            </a:r>
            <a:r>
              <a:rPr lang="cs-CZ" sz="2000" dirty="0" smtClean="0"/>
              <a:t> many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academic</a:t>
            </a:r>
            <a:r>
              <a:rPr lang="cs-CZ" sz="2000" dirty="0" smtClean="0"/>
              <a:t> </a:t>
            </a:r>
            <a:r>
              <a:rPr lang="cs-CZ" sz="2000" dirty="0" err="1" smtClean="0"/>
              <a:t>texts</a:t>
            </a:r>
            <a:r>
              <a:rPr lang="cs-CZ" sz="2000" dirty="0" smtClean="0"/>
              <a:t> in </a:t>
            </a:r>
            <a:r>
              <a:rPr lang="cs-CZ" sz="2000" dirty="0" err="1" smtClean="0"/>
              <a:t>English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Social</a:t>
            </a:r>
            <a:r>
              <a:rPr lang="cs-CZ" sz="2000" dirty="0" smtClean="0"/>
              <a:t> </a:t>
            </a:r>
            <a:r>
              <a:rPr lang="cs-CZ" sz="2000" dirty="0" err="1" smtClean="0"/>
              <a:t>Studies</a:t>
            </a:r>
            <a:r>
              <a:rPr lang="cs-CZ" sz="2000" dirty="0" smtClean="0"/>
              <a:t> </a:t>
            </a:r>
            <a:r>
              <a:rPr lang="cs-CZ" sz="2000" dirty="0" err="1" smtClean="0"/>
              <a:t>programme</a:t>
            </a:r>
            <a:r>
              <a:rPr lang="cs-CZ" sz="2000" dirty="0" smtClean="0"/>
              <a:t>. </a:t>
            </a:r>
            <a:br>
              <a:rPr lang="cs-CZ" sz="2000" dirty="0" smtClean="0"/>
            </a:br>
            <a:r>
              <a:rPr lang="cs-CZ" sz="2000" dirty="0" err="1" smtClean="0"/>
              <a:t>There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a lot </a:t>
            </a:r>
            <a:r>
              <a:rPr lang="cs-CZ" sz="2000" dirty="0" err="1" smtClean="0"/>
              <a:t>that</a:t>
            </a:r>
            <a:r>
              <a:rPr lang="cs-CZ" sz="2000" dirty="0" smtClean="0"/>
              <a:t> I </a:t>
            </a:r>
            <a:r>
              <a:rPr lang="cs-CZ" sz="2000" dirty="0" err="1" smtClean="0"/>
              <a:t>don´t</a:t>
            </a:r>
            <a:r>
              <a:rPr lang="cs-CZ" sz="2000" dirty="0" smtClean="0"/>
              <a:t> </a:t>
            </a:r>
            <a:r>
              <a:rPr lang="cs-CZ" sz="2000" dirty="0" err="1" smtClean="0"/>
              <a:t>understand</a:t>
            </a:r>
            <a:r>
              <a:rPr lang="cs-CZ" sz="2000" dirty="0" smtClean="0"/>
              <a:t> and </a:t>
            </a:r>
            <a:r>
              <a:rPr lang="cs-CZ" sz="2000" dirty="0" err="1" smtClean="0"/>
              <a:t>simply</a:t>
            </a:r>
            <a:r>
              <a:rPr lang="cs-CZ" sz="2000" dirty="0" smtClean="0"/>
              <a:t> miss.“ 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smtClean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5778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 inspirace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40081" y="2019300"/>
            <a:ext cx="7960996" cy="4106863"/>
          </a:xfrm>
        </p:spPr>
        <p:txBody>
          <a:bodyPr/>
          <a:lstStyle/>
          <a:p>
            <a:pPr marL="203200" indent="0">
              <a:buNone/>
            </a:pPr>
            <a:r>
              <a:rPr lang="cs-CZ" sz="2000" b="1" dirty="0" smtClean="0"/>
              <a:t>Věra Eliášová: </a:t>
            </a:r>
            <a:r>
              <a:rPr lang="cs-CZ" sz="2000" i="1" dirty="0" err="1"/>
              <a:t>Reflexia</a:t>
            </a:r>
            <a:r>
              <a:rPr lang="cs-CZ" sz="2000" i="1" dirty="0"/>
              <a:t> v </a:t>
            </a:r>
            <a:r>
              <a:rPr lang="cs-CZ" sz="2000" i="1" dirty="0" err="1"/>
              <a:t>akademickom</a:t>
            </a:r>
            <a:r>
              <a:rPr lang="cs-CZ" sz="2000" i="1" dirty="0"/>
              <a:t> </a:t>
            </a:r>
            <a:r>
              <a:rPr lang="cs-CZ" sz="2000" i="1" dirty="0" err="1" smtClean="0"/>
              <a:t>písaní</a:t>
            </a:r>
            <a:endParaRPr lang="cs-CZ" sz="2000" i="1" dirty="0" smtClean="0"/>
          </a:p>
          <a:p>
            <a:pPr marL="203200" indent="0">
              <a:buNone/>
            </a:pPr>
            <a:endParaRPr lang="cs-CZ" sz="2000" i="1" dirty="0"/>
          </a:p>
          <a:p>
            <a:pPr marL="203200" indent="0">
              <a:buNone/>
            </a:pPr>
            <a:r>
              <a:rPr lang="cs-CZ" sz="2000" i="1" dirty="0" smtClean="0"/>
              <a:t>Potřeba rozvoje psaní</a:t>
            </a:r>
            <a:br>
              <a:rPr lang="cs-CZ" sz="2000" i="1" dirty="0" smtClean="0"/>
            </a:br>
            <a:r>
              <a:rPr lang="cs-CZ" sz="2000" i="1" dirty="0" smtClean="0"/>
              <a:t>+</a:t>
            </a:r>
          </a:p>
          <a:p>
            <a:pPr marL="203200" indent="0">
              <a:buNone/>
            </a:pPr>
            <a:r>
              <a:rPr lang="cs-CZ" sz="2000" i="1" dirty="0" smtClean="0"/>
              <a:t>Potřeba reflexe vlastního učení</a:t>
            </a:r>
          </a:p>
          <a:p>
            <a:pPr marL="203200" indent="0">
              <a:buNone/>
            </a:pPr>
            <a:r>
              <a:rPr lang="cs-CZ" sz="2000" i="1" dirty="0"/>
              <a:t>=</a:t>
            </a:r>
          </a:p>
          <a:p>
            <a:pPr marL="203200" indent="0">
              <a:buNone/>
            </a:pPr>
            <a:r>
              <a:rPr lang="cs-CZ" sz="2000" i="1" dirty="0" smtClean="0"/>
              <a:t>Propojení</a:t>
            </a:r>
          </a:p>
          <a:p>
            <a:pPr marL="203200" indent="0">
              <a:buNone/>
            </a:pPr>
            <a:r>
              <a:rPr lang="cs-CZ" sz="2000" i="1" dirty="0" smtClean="0"/>
              <a:t>=</a:t>
            </a:r>
            <a:endParaRPr lang="cs-CZ" sz="2000" i="1" dirty="0"/>
          </a:p>
          <a:p>
            <a:pPr marL="203200" indent="0">
              <a:buNone/>
            </a:pPr>
            <a:r>
              <a:rPr lang="cs-CZ" sz="2000" i="1" dirty="0" smtClean="0"/>
              <a:t>Psaní jako reflexivní proces</a:t>
            </a:r>
          </a:p>
          <a:p>
            <a:pPr marL="203200" indent="0">
              <a:buNone/>
            </a:pPr>
            <a:endParaRPr lang="cs-CZ" sz="2000" i="1" dirty="0"/>
          </a:p>
          <a:p>
            <a:pPr marL="203200" indent="0">
              <a:buNone/>
            </a:pPr>
            <a:endParaRPr lang="cs-CZ" sz="2000" i="1" dirty="0"/>
          </a:p>
          <a:p>
            <a:pPr marL="203200" indent="0">
              <a:buNone/>
            </a:pPr>
            <a:endParaRPr lang="en-US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smtClean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8679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pro vás: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3955" y="2019300"/>
            <a:ext cx="7987122" cy="4106863"/>
          </a:xfrm>
        </p:spPr>
        <p:txBody>
          <a:bodyPr/>
          <a:lstStyle/>
          <a:p>
            <a:r>
              <a:rPr lang="cs-CZ" sz="2000" dirty="0" smtClean="0"/>
              <a:t>Značky, které vás obklopují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smtClean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575" y="2557465"/>
            <a:ext cx="4343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8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pro vás: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3955" y="2019300"/>
            <a:ext cx="7987122" cy="4106863"/>
          </a:xfrm>
        </p:spPr>
        <p:txBody>
          <a:bodyPr/>
          <a:lstStyle/>
          <a:p>
            <a:r>
              <a:rPr lang="cs-CZ" sz="2000" dirty="0" smtClean="0"/>
              <a:t>Slogany značek, které vás obklopují</a:t>
            </a:r>
          </a:p>
          <a:p>
            <a:pPr marL="203200" indent="0">
              <a:buNone/>
            </a:pPr>
            <a:endParaRPr lang="cs-CZ" sz="2000" dirty="0" smtClean="0"/>
          </a:p>
          <a:p>
            <a:r>
              <a:rPr lang="cs-CZ" sz="2000" dirty="0" smtClean="0"/>
              <a:t>Váš slogan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smtClean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845" y="3241739"/>
            <a:ext cx="4905919" cy="266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29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cs-CZ" dirty="0" err="1" smtClean="0"/>
              <a:t>řínos</a:t>
            </a:r>
            <a:r>
              <a:rPr lang="cs-CZ" dirty="0" smtClean="0"/>
              <a:t> inspirace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7017" y="2019300"/>
            <a:ext cx="7974059" cy="4106863"/>
          </a:xfrm>
        </p:spPr>
        <p:txBody>
          <a:bodyPr/>
          <a:lstStyle/>
          <a:p>
            <a:pPr marL="203200" indent="0">
              <a:buNone/>
            </a:pPr>
            <a:r>
              <a:rPr lang="en-US" sz="2000" b="1" dirty="0" smtClean="0"/>
              <a:t>Johann</a:t>
            </a:r>
            <a:r>
              <a:rPr lang="en-US" sz="2000" b="1" dirty="0"/>
              <a:t> Fischer </a:t>
            </a:r>
            <a:r>
              <a:rPr lang="en-US" sz="2000" dirty="0"/>
              <a:t>a</a:t>
            </a:r>
            <a:r>
              <a:rPr lang="en-US" sz="2000" b="1" dirty="0"/>
              <a:t> Nicole </a:t>
            </a:r>
            <a:r>
              <a:rPr lang="en-US" sz="2000" b="1" dirty="0" err="1"/>
              <a:t>Wolder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endParaRPr lang="cs-CZ" sz="2000" dirty="0" smtClean="0"/>
          </a:p>
          <a:p>
            <a:pPr marL="203200" indent="0">
              <a:buNone/>
            </a:pP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en-US" sz="2000" i="1" dirty="0" smtClean="0"/>
              <a:t>Task-based </a:t>
            </a:r>
            <a:r>
              <a:rPr lang="en-US" sz="2000" i="1" dirty="0"/>
              <a:t>Testing: What is the Cutting Edge?</a:t>
            </a:r>
          </a:p>
          <a:p>
            <a:endParaRPr lang="cs-CZ" i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smtClean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540" y="3466923"/>
            <a:ext cx="5760460" cy="323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8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pozornost!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smtClean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279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Obsah</a:t>
            </a:r>
            <a:endParaRPr lang="cs-CZ" sz="2400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sz="2000" dirty="0" smtClean="0"/>
              <a:t>Charakter konference</a:t>
            </a:r>
          </a:p>
          <a:p>
            <a:endParaRPr lang="cs-CZ" sz="2000" dirty="0" smtClean="0"/>
          </a:p>
          <a:p>
            <a:r>
              <a:rPr lang="cs-CZ" sz="2000" dirty="0" smtClean="0"/>
              <a:t>Realita x reklama</a:t>
            </a:r>
          </a:p>
          <a:p>
            <a:endParaRPr lang="cs-CZ" sz="2000" dirty="0" smtClean="0"/>
          </a:p>
          <a:p>
            <a:r>
              <a:rPr lang="cs-CZ" sz="2000" dirty="0" smtClean="0"/>
              <a:t>Přínos - inspirace</a:t>
            </a:r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smtClean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344" y="2573382"/>
            <a:ext cx="5738849" cy="355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1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 konference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>
          <a:xfrm>
            <a:off x="509587" y="2019300"/>
            <a:ext cx="7759202" cy="4106863"/>
          </a:xfrm>
        </p:spPr>
        <p:txBody>
          <a:bodyPr/>
          <a:lstStyle/>
          <a:p>
            <a:r>
              <a:rPr lang="cs-CZ" sz="2000" dirty="0" err="1"/>
              <a:t>Sekcia</a:t>
            </a:r>
            <a:r>
              <a:rPr lang="cs-CZ" sz="2000" dirty="0"/>
              <a:t> I</a:t>
            </a:r>
          </a:p>
          <a:p>
            <a:r>
              <a:rPr lang="cs-CZ" sz="2000" i="1" dirty="0"/>
              <a:t>Kvalita </a:t>
            </a:r>
            <a:r>
              <a:rPr lang="cs-CZ" sz="2000" i="1" dirty="0" err="1"/>
              <a:t>edukačných</a:t>
            </a:r>
            <a:r>
              <a:rPr lang="cs-CZ" sz="2000" i="1" dirty="0"/>
              <a:t> </a:t>
            </a:r>
            <a:r>
              <a:rPr lang="cs-CZ" sz="2000" i="1" dirty="0" err="1"/>
              <a:t>programov</a:t>
            </a:r>
            <a:r>
              <a:rPr lang="cs-CZ" sz="2000" i="1" dirty="0"/>
              <a:t> vysokých </a:t>
            </a:r>
            <a:r>
              <a:rPr lang="cs-CZ" sz="2000" i="1" dirty="0" err="1"/>
              <a:t>škôl</a:t>
            </a:r>
            <a:endParaRPr lang="cs-CZ" sz="2000" dirty="0"/>
          </a:p>
          <a:p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err="1" smtClean="0"/>
              <a:t>Sekcia</a:t>
            </a:r>
            <a:r>
              <a:rPr lang="cs-CZ" sz="2000" dirty="0"/>
              <a:t> II</a:t>
            </a:r>
          </a:p>
          <a:p>
            <a:r>
              <a:rPr lang="cs-CZ" sz="2000" i="1" dirty="0"/>
              <a:t>Kvalita jazykového </a:t>
            </a:r>
            <a:r>
              <a:rPr lang="cs-CZ" sz="2000" i="1" dirty="0" err="1"/>
              <a:t>vzdelávania</a:t>
            </a:r>
            <a:r>
              <a:rPr lang="cs-CZ" sz="2000" i="1" dirty="0"/>
              <a:t> na vysokých školách</a:t>
            </a:r>
            <a:endParaRPr lang="cs-CZ" sz="2000" dirty="0"/>
          </a:p>
          <a:p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err="1" smtClean="0"/>
              <a:t>Sekcia</a:t>
            </a:r>
            <a:r>
              <a:rPr lang="cs-CZ" sz="2000" dirty="0"/>
              <a:t> III</a:t>
            </a:r>
          </a:p>
          <a:p>
            <a:r>
              <a:rPr lang="cs-CZ" sz="2000" i="1" dirty="0"/>
              <a:t>Profil </a:t>
            </a:r>
            <a:r>
              <a:rPr lang="cs-CZ" sz="2000" i="1" dirty="0" err="1"/>
              <a:t>učiteľa</a:t>
            </a:r>
            <a:r>
              <a:rPr lang="cs-CZ" sz="2000" i="1" dirty="0"/>
              <a:t> odborného jazyka na </a:t>
            </a:r>
            <a:r>
              <a:rPr lang="cs-CZ" sz="2000" i="1" dirty="0" err="1"/>
              <a:t>vysokej</a:t>
            </a:r>
            <a:r>
              <a:rPr lang="cs-CZ" sz="2000" i="1" dirty="0"/>
              <a:t> škole</a:t>
            </a:r>
            <a:endParaRPr lang="cs-CZ" sz="2000" dirty="0"/>
          </a:p>
          <a:p>
            <a:r>
              <a:rPr lang="cs-CZ" sz="2000" dirty="0"/>
              <a:t> </a:t>
            </a:r>
          </a:p>
          <a:p>
            <a:r>
              <a:rPr lang="cs-CZ" sz="2000" dirty="0" err="1"/>
              <a:t>Sekcia</a:t>
            </a:r>
            <a:r>
              <a:rPr lang="cs-CZ" sz="2000" dirty="0"/>
              <a:t> IV</a:t>
            </a:r>
          </a:p>
          <a:p>
            <a:r>
              <a:rPr lang="cs-CZ" sz="2000" i="1" dirty="0" err="1"/>
              <a:t>Spoločný</a:t>
            </a:r>
            <a:r>
              <a:rPr lang="cs-CZ" sz="2000" i="1" dirty="0"/>
              <a:t> </a:t>
            </a:r>
            <a:r>
              <a:rPr lang="cs-CZ" sz="2000" i="1" dirty="0" err="1"/>
              <a:t>európsky</a:t>
            </a:r>
            <a:r>
              <a:rPr lang="cs-CZ" sz="2000" i="1" dirty="0"/>
              <a:t> </a:t>
            </a:r>
            <a:r>
              <a:rPr lang="cs-CZ" sz="2000" i="1" dirty="0" err="1"/>
              <a:t>referenčný</a:t>
            </a:r>
            <a:r>
              <a:rPr lang="cs-CZ" sz="2000" i="1" dirty="0"/>
              <a:t> rámec </a:t>
            </a:r>
            <a:r>
              <a:rPr lang="cs-CZ" sz="2000" i="1" dirty="0" err="1"/>
              <a:t>pre</a:t>
            </a:r>
            <a:r>
              <a:rPr lang="cs-CZ" sz="2000" i="1" dirty="0"/>
              <a:t> jazyky/</a:t>
            </a:r>
            <a:r>
              <a:rPr lang="cs-CZ" sz="2000" i="1" dirty="0" err="1"/>
              <a:t>Európske</a:t>
            </a:r>
            <a:r>
              <a:rPr lang="cs-CZ" sz="2000" i="1" dirty="0"/>
              <a:t> jazykové </a:t>
            </a:r>
            <a:r>
              <a:rPr lang="cs-CZ" sz="2000" i="1" dirty="0" err="1"/>
              <a:t>portfólio</a:t>
            </a:r>
            <a:r>
              <a:rPr lang="cs-CZ" sz="2000" i="1" dirty="0"/>
              <a:t> na </a:t>
            </a:r>
            <a:r>
              <a:rPr lang="cs-CZ" sz="2000" i="1" dirty="0" smtClean="0"/>
              <a:t>vysokých školách</a:t>
            </a:r>
            <a:endParaRPr lang="cs-CZ" sz="2000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smtClean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370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Realita x reklama</a:t>
            </a:r>
            <a:br>
              <a:rPr lang="cs-CZ" sz="2400" dirty="0" smtClean="0"/>
            </a:br>
            <a:r>
              <a:rPr lang="cs-CZ" sz="2400" dirty="0" smtClean="0"/>
              <a:t>Administrativa</a:t>
            </a:r>
            <a:endParaRPr 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smtClean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2" name="Picture 2" descr="Výsledek obrázku pro univerzita komenské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71" y="329406"/>
            <a:ext cx="5610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otka u&amp;zcaron;ivatele Martina Skupenov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89" y="3455221"/>
            <a:ext cx="3882990" cy="291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6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Realita x reklama</a:t>
            </a:r>
            <a:br>
              <a:rPr lang="cs-CZ" dirty="0" smtClean="0"/>
            </a:b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7017" y="2019300"/>
            <a:ext cx="7974059" cy="4106863"/>
          </a:xfrm>
        </p:spPr>
        <p:txBody>
          <a:bodyPr/>
          <a:lstStyle/>
          <a:p>
            <a:r>
              <a:rPr lang="cs-CZ" sz="2000" dirty="0" smtClean="0"/>
              <a:t>18.00 - 19.00 	</a:t>
            </a:r>
            <a:r>
              <a:rPr lang="cs-CZ" sz="2000" dirty="0" err="1" smtClean="0"/>
              <a:t>Recepcia</a:t>
            </a:r>
            <a:endParaRPr lang="cs-CZ" sz="2000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smtClean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5" y="2644826"/>
            <a:ext cx="6192066" cy="348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Reklama x realita</a:t>
            </a:r>
            <a:br>
              <a:rPr lang="cs-CZ" dirty="0" smtClean="0"/>
            </a:br>
            <a:r>
              <a:rPr lang="cs-CZ" dirty="0" smtClean="0"/>
              <a:t>Sekce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019300"/>
            <a:ext cx="8091487" cy="4106863"/>
          </a:xfrm>
        </p:spPr>
        <p:txBody>
          <a:bodyPr/>
          <a:lstStyle/>
          <a:p>
            <a:pPr marL="203200" indent="0">
              <a:buNone/>
            </a:pPr>
            <a:r>
              <a:rPr lang="cs-CZ" sz="2000" b="1" dirty="0" err="1" smtClean="0"/>
              <a:t>Sekcia</a:t>
            </a:r>
            <a:r>
              <a:rPr lang="cs-CZ" sz="2000" b="1" dirty="0"/>
              <a:t> IV</a:t>
            </a:r>
          </a:p>
          <a:p>
            <a:pPr marL="203200" indent="0">
              <a:buNone/>
            </a:pPr>
            <a:r>
              <a:rPr lang="cs-CZ" sz="2000" b="1" i="1" dirty="0" err="1"/>
              <a:t>Spoločný</a:t>
            </a:r>
            <a:r>
              <a:rPr lang="cs-CZ" sz="2000" b="1" i="1" dirty="0"/>
              <a:t> </a:t>
            </a:r>
            <a:r>
              <a:rPr lang="cs-CZ" sz="2000" b="1" i="1" dirty="0" err="1"/>
              <a:t>európsky</a:t>
            </a:r>
            <a:r>
              <a:rPr lang="cs-CZ" sz="2000" b="1" i="1" dirty="0"/>
              <a:t> </a:t>
            </a:r>
            <a:r>
              <a:rPr lang="cs-CZ" sz="2000" b="1" i="1" dirty="0" err="1"/>
              <a:t>referenčný</a:t>
            </a:r>
            <a:r>
              <a:rPr lang="cs-CZ" sz="2000" b="1" i="1" dirty="0"/>
              <a:t> rámec </a:t>
            </a:r>
            <a:r>
              <a:rPr lang="cs-CZ" sz="2000" b="1" i="1" dirty="0" err="1"/>
              <a:t>pre</a:t>
            </a:r>
            <a:r>
              <a:rPr lang="cs-CZ" sz="2000" b="1" i="1" dirty="0"/>
              <a:t> jazyky/</a:t>
            </a:r>
            <a:r>
              <a:rPr lang="cs-CZ" sz="2000" b="1" i="1" dirty="0" err="1"/>
              <a:t>Európske</a:t>
            </a:r>
            <a:r>
              <a:rPr lang="cs-CZ" sz="2000" b="1" i="1" dirty="0"/>
              <a:t> jazykové </a:t>
            </a:r>
            <a:r>
              <a:rPr lang="cs-CZ" sz="2000" b="1" i="1" dirty="0" err="1"/>
              <a:t>portfólio</a:t>
            </a:r>
            <a:r>
              <a:rPr lang="cs-CZ" sz="2000" b="1" i="1" dirty="0"/>
              <a:t> na </a:t>
            </a:r>
            <a:r>
              <a:rPr lang="cs-CZ" sz="2000" b="1" i="1" dirty="0" err="1" smtClean="0"/>
              <a:t>vysokýchškolách</a:t>
            </a:r>
            <a:endParaRPr lang="cs-CZ" sz="2000" b="1" i="1" dirty="0" smtClean="0"/>
          </a:p>
          <a:p>
            <a:pPr marL="203200" indent="0">
              <a:buNone/>
            </a:pPr>
            <a:endParaRPr lang="cs-CZ" sz="2000" dirty="0"/>
          </a:p>
          <a:p>
            <a:r>
              <a:rPr lang="cs-CZ" sz="2000" dirty="0" err="1"/>
              <a:t>Štandardizácia</a:t>
            </a:r>
            <a:r>
              <a:rPr lang="cs-CZ" sz="2000" dirty="0"/>
              <a:t> jazykových </a:t>
            </a:r>
            <a:r>
              <a:rPr lang="cs-CZ" sz="2000" dirty="0" err="1"/>
              <a:t>programov</a:t>
            </a:r>
            <a:r>
              <a:rPr lang="cs-CZ" sz="2000" dirty="0"/>
              <a:t> na vysokých školách</a:t>
            </a:r>
          </a:p>
          <a:p>
            <a:r>
              <a:rPr lang="cs-CZ" sz="2000" dirty="0"/>
              <a:t>Tvorba jazykových </a:t>
            </a:r>
            <a:r>
              <a:rPr lang="cs-CZ" sz="2000" dirty="0" err="1"/>
              <a:t>programov</a:t>
            </a:r>
            <a:endParaRPr lang="cs-CZ" sz="2000" dirty="0"/>
          </a:p>
          <a:p>
            <a:r>
              <a:rPr lang="cs-CZ" sz="2000" dirty="0" err="1"/>
              <a:t>Inovatívne</a:t>
            </a:r>
            <a:r>
              <a:rPr lang="cs-CZ" sz="2000" dirty="0"/>
              <a:t> </a:t>
            </a:r>
            <a:r>
              <a:rPr lang="cs-CZ" sz="2000" dirty="0" err="1"/>
              <a:t>prístupy</a:t>
            </a:r>
            <a:r>
              <a:rPr lang="cs-CZ" sz="2000" dirty="0"/>
              <a:t> k </a:t>
            </a:r>
            <a:r>
              <a:rPr lang="cs-CZ" sz="2000" dirty="0" err="1"/>
              <a:t>výučbe</a:t>
            </a:r>
            <a:r>
              <a:rPr lang="cs-CZ" sz="2000" dirty="0"/>
              <a:t> a </a:t>
            </a:r>
            <a:r>
              <a:rPr lang="cs-CZ" sz="2000" dirty="0" err="1"/>
              <a:t>osvojovaniu</a:t>
            </a:r>
            <a:r>
              <a:rPr lang="cs-CZ" sz="2000" dirty="0"/>
              <a:t> si jazyka</a:t>
            </a:r>
          </a:p>
          <a:p>
            <a:r>
              <a:rPr lang="cs-CZ" sz="2000" dirty="0" err="1"/>
              <a:t>Hodnotenie</a:t>
            </a:r>
            <a:r>
              <a:rPr lang="cs-CZ" sz="2000" dirty="0"/>
              <a:t> a </a:t>
            </a:r>
            <a:r>
              <a:rPr lang="cs-CZ" sz="2000" dirty="0" err="1"/>
              <a:t>sebahodnotenie</a:t>
            </a:r>
            <a:r>
              <a:rPr lang="cs-CZ" sz="2000" dirty="0"/>
              <a:t>, </a:t>
            </a:r>
            <a:r>
              <a:rPr lang="cs-CZ" sz="2000" dirty="0" err="1"/>
              <a:t>testovanie</a:t>
            </a:r>
            <a:endParaRPr lang="cs-CZ" sz="2000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smtClean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195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Realita x reklama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9589" y="1920240"/>
            <a:ext cx="8091487" cy="4205923"/>
          </a:xfrm>
        </p:spPr>
        <p:txBody>
          <a:bodyPr/>
          <a:lstStyle/>
          <a:p>
            <a:r>
              <a:rPr lang="cs-CZ" sz="1400" dirty="0" smtClean="0"/>
              <a:t>9.20</a:t>
            </a:r>
            <a:r>
              <a:rPr lang="cs-CZ" sz="1400" dirty="0"/>
              <a:t> </a:t>
            </a:r>
            <a:r>
              <a:rPr lang="cs-CZ" sz="1400" dirty="0" smtClean="0"/>
              <a:t>-  9.40</a:t>
            </a:r>
            <a:endParaRPr lang="cs-CZ" sz="1400" dirty="0"/>
          </a:p>
          <a:p>
            <a:pPr marL="203200" indent="0">
              <a:buNone/>
            </a:pPr>
            <a:r>
              <a:rPr lang="cs-CZ" sz="1400" dirty="0"/>
              <a:t>Lenka Zouhar Ludvíková</a:t>
            </a:r>
          </a:p>
          <a:p>
            <a:pPr marL="203200" indent="0">
              <a:buNone/>
            </a:pPr>
            <a:r>
              <a:rPr lang="cs-CZ" sz="1400" dirty="0"/>
              <a:t>Autonomy Support via </a:t>
            </a:r>
            <a:r>
              <a:rPr lang="cs-CZ" sz="1400" b="1" dirty="0" err="1"/>
              <a:t>Self</a:t>
            </a:r>
            <a:r>
              <a:rPr lang="cs-CZ" sz="1400" b="1" dirty="0"/>
              <a:t> </a:t>
            </a:r>
            <a:r>
              <a:rPr lang="cs-CZ" sz="1400" b="1" dirty="0" err="1" smtClean="0"/>
              <a:t>Reflection</a:t>
            </a:r>
            <a:endParaRPr lang="cs-CZ" sz="1400" b="1" dirty="0" smtClean="0"/>
          </a:p>
          <a:p>
            <a:endParaRPr lang="cs-CZ" sz="1400" dirty="0"/>
          </a:p>
          <a:p>
            <a:r>
              <a:rPr lang="cs-CZ" sz="1400" dirty="0" smtClean="0"/>
              <a:t>9.00 - 9.20</a:t>
            </a:r>
            <a:endParaRPr lang="cs-CZ" sz="1400" dirty="0"/>
          </a:p>
          <a:p>
            <a:pPr marL="203200" indent="0">
              <a:buNone/>
            </a:pPr>
            <a:r>
              <a:rPr lang="cs-CZ" sz="1400" dirty="0"/>
              <a:t>Mária </a:t>
            </a:r>
            <a:r>
              <a:rPr lang="cs-CZ" sz="1400" dirty="0" err="1"/>
              <a:t>Igazová</a:t>
            </a:r>
            <a:endParaRPr lang="cs-CZ" sz="1400" dirty="0"/>
          </a:p>
          <a:p>
            <a:pPr marL="203200" indent="0">
              <a:buNone/>
            </a:pPr>
            <a:r>
              <a:rPr lang="cs-CZ" sz="1400" dirty="0" err="1" smtClean="0"/>
              <a:t>Inovatívne</a:t>
            </a:r>
            <a:r>
              <a:rPr lang="cs-CZ" sz="1400" dirty="0" smtClean="0"/>
              <a:t> </a:t>
            </a:r>
            <a:r>
              <a:rPr lang="cs-CZ" sz="1400" dirty="0" err="1"/>
              <a:t>metódy</a:t>
            </a:r>
            <a:r>
              <a:rPr lang="cs-CZ" sz="1400" dirty="0"/>
              <a:t> </a:t>
            </a:r>
            <a:r>
              <a:rPr lang="cs-CZ" sz="1400" dirty="0" err="1"/>
              <a:t>vo</a:t>
            </a:r>
            <a:r>
              <a:rPr lang="cs-CZ" sz="1400" dirty="0"/>
              <a:t> vyučovaní jazyka</a:t>
            </a:r>
          </a:p>
          <a:p>
            <a:r>
              <a:rPr lang="cs-CZ" sz="1400" dirty="0" smtClean="0"/>
              <a:t>9.20 - 9.40</a:t>
            </a:r>
            <a:endParaRPr lang="cs-CZ" sz="1400" dirty="0"/>
          </a:p>
          <a:p>
            <a:pPr marL="203200" indent="0">
              <a:buNone/>
            </a:pPr>
            <a:r>
              <a:rPr lang="cs-CZ" sz="1400" dirty="0"/>
              <a:t>Marie Hanzlíková, Ivana </a:t>
            </a:r>
            <a:r>
              <a:rPr lang="cs-CZ" sz="1400" dirty="0" err="1"/>
              <a:t>Mičínová</a:t>
            </a:r>
            <a:endParaRPr lang="cs-CZ" sz="1400" dirty="0"/>
          </a:p>
          <a:p>
            <a:pPr marL="203200" indent="0">
              <a:buNone/>
            </a:pPr>
            <a:r>
              <a:rPr lang="cs-CZ" sz="1400" dirty="0" smtClean="0"/>
              <a:t>Kreativním </a:t>
            </a:r>
            <a:r>
              <a:rPr lang="cs-CZ" sz="1400" dirty="0"/>
              <a:t>a kritickým myšlením k rozvoji akademického psaní</a:t>
            </a:r>
          </a:p>
          <a:p>
            <a:r>
              <a:rPr lang="cs-CZ" sz="1400" dirty="0" smtClean="0"/>
              <a:t>9.40</a:t>
            </a:r>
            <a:r>
              <a:rPr lang="cs-CZ" sz="1400" dirty="0"/>
              <a:t> </a:t>
            </a:r>
            <a:r>
              <a:rPr lang="cs-CZ" sz="1400" dirty="0" smtClean="0"/>
              <a:t>- 10.00</a:t>
            </a:r>
            <a:endParaRPr lang="cs-CZ" sz="1400" dirty="0"/>
          </a:p>
          <a:p>
            <a:pPr marL="203200" indent="0">
              <a:buNone/>
            </a:pPr>
            <a:r>
              <a:rPr lang="cs-CZ" sz="1400" dirty="0"/>
              <a:t>Věra </a:t>
            </a:r>
            <a:r>
              <a:rPr lang="cs-CZ" sz="1400" dirty="0" err="1"/>
              <a:t>Eliašová</a:t>
            </a:r>
            <a:endParaRPr lang="cs-CZ" sz="1400" dirty="0"/>
          </a:p>
          <a:p>
            <a:pPr marL="203200" indent="0">
              <a:buNone/>
            </a:pPr>
            <a:r>
              <a:rPr lang="cs-CZ" sz="1400" b="1" dirty="0" err="1" smtClean="0"/>
              <a:t>Reflexia</a:t>
            </a:r>
            <a:r>
              <a:rPr lang="cs-CZ" sz="1400" dirty="0" smtClean="0"/>
              <a:t> </a:t>
            </a:r>
            <a:r>
              <a:rPr lang="cs-CZ" sz="1400" dirty="0"/>
              <a:t>v </a:t>
            </a:r>
            <a:r>
              <a:rPr lang="cs-CZ" sz="1400" dirty="0" err="1"/>
              <a:t>akademickom</a:t>
            </a:r>
            <a:r>
              <a:rPr lang="cs-CZ" sz="1400" dirty="0"/>
              <a:t> </a:t>
            </a:r>
            <a:r>
              <a:rPr lang="cs-CZ" sz="1400" dirty="0" err="1"/>
              <a:t>písaní</a:t>
            </a:r>
            <a:endParaRPr lang="cs-CZ" sz="1400" dirty="0"/>
          </a:p>
          <a:p>
            <a:r>
              <a:rPr lang="cs-CZ" sz="1400" dirty="0" smtClean="0"/>
              <a:t>10.00 - 10.20</a:t>
            </a:r>
            <a:endParaRPr lang="cs-CZ" sz="1400" dirty="0"/>
          </a:p>
          <a:p>
            <a:pPr marL="203200" indent="0">
              <a:buNone/>
            </a:pPr>
            <a:r>
              <a:rPr lang="cs-CZ" sz="1400" dirty="0" err="1"/>
              <a:t>Milica</a:t>
            </a:r>
            <a:r>
              <a:rPr lang="cs-CZ" sz="1400" dirty="0"/>
              <a:t> </a:t>
            </a:r>
            <a:r>
              <a:rPr lang="cs-CZ" sz="1400" dirty="0" err="1"/>
              <a:t>Lacíková</a:t>
            </a:r>
            <a:r>
              <a:rPr lang="cs-CZ" sz="1400" dirty="0"/>
              <a:t> </a:t>
            </a:r>
            <a:r>
              <a:rPr lang="cs-CZ" sz="1400" dirty="0" err="1"/>
              <a:t>Serdulová</a:t>
            </a:r>
            <a:endParaRPr lang="cs-CZ" sz="1400" dirty="0"/>
          </a:p>
          <a:p>
            <a:pPr marL="203200" indent="0">
              <a:buNone/>
            </a:pPr>
            <a:r>
              <a:rPr lang="cs-CZ" sz="1400" dirty="0" err="1" smtClean="0"/>
              <a:t>Inovačný</a:t>
            </a:r>
            <a:r>
              <a:rPr lang="cs-CZ" sz="1400" dirty="0" smtClean="0"/>
              <a:t> </a:t>
            </a:r>
            <a:r>
              <a:rPr lang="cs-CZ" sz="1400" dirty="0"/>
              <a:t>cyklus </a:t>
            </a:r>
            <a:r>
              <a:rPr lang="cs-CZ" sz="1400" dirty="0" err="1"/>
              <a:t>premietnutý</a:t>
            </a:r>
            <a:r>
              <a:rPr lang="cs-CZ" sz="1400" dirty="0"/>
              <a:t> do </a:t>
            </a:r>
            <a:r>
              <a:rPr lang="cs-CZ" sz="1400" dirty="0" err="1"/>
              <a:t>kurzov</a:t>
            </a:r>
            <a:r>
              <a:rPr lang="cs-CZ" sz="1400" dirty="0"/>
              <a:t> </a:t>
            </a:r>
            <a:r>
              <a:rPr lang="cs-CZ" sz="1400" dirty="0" err="1"/>
              <a:t>odbornej</a:t>
            </a:r>
            <a:r>
              <a:rPr lang="cs-CZ" sz="1400" dirty="0"/>
              <a:t> angličtiny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smtClean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145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Realita x reklama</a:t>
            </a:r>
            <a:br>
              <a:rPr lang="cs-CZ" dirty="0" smtClean="0"/>
            </a:br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019300"/>
            <a:ext cx="8091487" cy="4106863"/>
          </a:xfrm>
        </p:spPr>
        <p:txBody>
          <a:bodyPr/>
          <a:lstStyle/>
          <a:p>
            <a:r>
              <a:rPr lang="cs-CZ" sz="2000" dirty="0" err="1" smtClean="0"/>
              <a:t>Eště</a:t>
            </a:r>
            <a:r>
              <a:rPr lang="cs-CZ" sz="2000" dirty="0" smtClean="0"/>
              <a:t> </a:t>
            </a:r>
            <a:r>
              <a:rPr lang="cs-CZ" sz="2000" dirty="0"/>
              <a:t>nejsme jako v Koreji, tam studenti </a:t>
            </a:r>
            <a:r>
              <a:rPr lang="cs-CZ" sz="2000" dirty="0" err="1"/>
              <a:t>vedia</a:t>
            </a:r>
            <a:r>
              <a:rPr lang="cs-CZ" sz="2000" dirty="0"/>
              <a:t> </a:t>
            </a:r>
            <a:r>
              <a:rPr lang="cs-CZ" sz="2000" dirty="0" err="1"/>
              <a:t>priamo</a:t>
            </a:r>
            <a:r>
              <a:rPr lang="cs-CZ" sz="2000" dirty="0"/>
              <a:t> do internetu aj </a:t>
            </a:r>
            <a:r>
              <a:rPr lang="cs-CZ" sz="2000" dirty="0" err="1" smtClean="0"/>
              <a:t>písať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Studenti se musí to všechno naučit nazpaměť.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smtClean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AutoShape 1" descr="https://www.evernote.com/shard/s302/res/6bdbe3d5-4b52-401f-a402-d542506a6f93/Evernote%20Snapshot%2020160603%20103923.png"/>
          <p:cNvSpPr>
            <a:spLocks noChangeAspect="1" noChangeArrowheads="1"/>
          </p:cNvSpPr>
          <p:nvPr/>
        </p:nvSpPr>
        <p:spPr bwMode="auto">
          <a:xfrm>
            <a:off x="0" y="0"/>
            <a:ext cx="18402300" cy="130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3201212"/>
            <a:ext cx="4481465" cy="316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8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 inspirace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40081" y="2019300"/>
            <a:ext cx="7960996" cy="4106863"/>
          </a:xfrm>
        </p:spPr>
        <p:txBody>
          <a:bodyPr/>
          <a:lstStyle/>
          <a:p>
            <a:pPr marL="203200" indent="0">
              <a:buNone/>
            </a:pPr>
            <a:r>
              <a:rPr lang="en-US" sz="2000" b="1" dirty="0"/>
              <a:t>Anne </a:t>
            </a:r>
            <a:r>
              <a:rPr lang="cs-CZ" sz="2000" b="1" dirty="0" smtClean="0"/>
              <a:t>H</a:t>
            </a:r>
            <a:r>
              <a:rPr lang="en-US" sz="2000" b="1" dirty="0" err="1" smtClean="0"/>
              <a:t>olmen</a:t>
            </a:r>
            <a:r>
              <a:rPr lang="en-US" sz="2000" b="1" dirty="0"/>
              <a:t> </a:t>
            </a:r>
            <a:r>
              <a:rPr lang="en-US" sz="2000" b="1" dirty="0" smtClean="0"/>
              <a:t>(</a:t>
            </a:r>
            <a:r>
              <a:rPr lang="cs-CZ" sz="2000" b="1" dirty="0" smtClean="0"/>
              <a:t>University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Copenhagen</a:t>
            </a:r>
            <a:r>
              <a:rPr lang="en-US" sz="2000" b="1" dirty="0" smtClean="0"/>
              <a:t>): </a:t>
            </a:r>
            <a:endParaRPr lang="cs-CZ" sz="2000" b="1" dirty="0" smtClean="0"/>
          </a:p>
          <a:p>
            <a:pPr marL="203200" indent="0">
              <a:buNone/>
            </a:pPr>
            <a:r>
              <a:rPr lang="en-US" sz="2000" i="1" dirty="0" smtClean="0"/>
              <a:t>More</a:t>
            </a:r>
            <a:r>
              <a:rPr lang="en-US" sz="2000" i="1" dirty="0"/>
              <a:t> Languages for More Students</a:t>
            </a:r>
            <a:endParaRPr lang="en-US" sz="2000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smtClean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067" y="2829196"/>
            <a:ext cx="2885803" cy="288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8134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243</Words>
  <Application>Microsoft Office PowerPoint</Application>
  <PresentationFormat>Předvádění na obrazovce (4:3)</PresentationFormat>
  <Paragraphs>99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Noto Sans Symbols</vt:lpstr>
      <vt:lpstr>Tahoma</vt:lpstr>
      <vt:lpstr>Arial</vt:lpstr>
      <vt:lpstr>Prezentace_MU_CZ</vt:lpstr>
      <vt:lpstr>Konference Kvalita jazykového vzdelávania na univerzitách v Európe VI Bratislava  Lenka Zouhar Ludvíková Martina Šindelářová Skupeňová </vt:lpstr>
      <vt:lpstr>Obsah</vt:lpstr>
      <vt:lpstr>Charakter konference</vt:lpstr>
      <vt:lpstr>Realita x reklama Administrativa</vt:lpstr>
      <vt:lpstr>Realita x reklama Organizace</vt:lpstr>
      <vt:lpstr>Reklama x realita Sekce</vt:lpstr>
      <vt:lpstr>Realita x reklama</vt:lpstr>
      <vt:lpstr>Realita x reklama Obsah</vt:lpstr>
      <vt:lpstr>Přínos inspirace</vt:lpstr>
      <vt:lpstr>Aktivita pro vás:</vt:lpstr>
      <vt:lpstr>Aktivita pro vás:</vt:lpstr>
      <vt:lpstr>The Language Strategy – More languages for more students</vt:lpstr>
      <vt:lpstr>The Language Strategy – More languages for more students</vt:lpstr>
      <vt:lpstr>Přínos inspirace</vt:lpstr>
      <vt:lpstr>Aktivita pro vás:</vt:lpstr>
      <vt:lpstr>Aktivita pro vás:</vt:lpstr>
      <vt:lpstr>Přínos inspirace</vt:lpstr>
      <vt:lpstr>Děkujeme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Orientation  Martina Šindelářová Skupeňová</dc:title>
  <dc:creator>Pavel Šindelář</dc:creator>
  <cp:lastModifiedBy>Martina Šindelářová Skupeňová</cp:lastModifiedBy>
  <cp:revision>92</cp:revision>
  <dcterms:modified xsi:type="dcterms:W3CDTF">2017-02-15T15:55:56Z</dcterms:modified>
</cp:coreProperties>
</file>