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71" r:id="rId2"/>
    <p:sldId id="272" r:id="rId3"/>
    <p:sldId id="274" r:id="rId4"/>
    <p:sldId id="275" r:id="rId5"/>
    <p:sldId id="277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3850" autoAdjust="0"/>
  </p:normalViewPr>
  <p:slideViewPr>
    <p:cSldViewPr snapToGrid="0">
      <p:cViewPr varScale="1">
        <p:scale>
          <a:sx n="70" d="100"/>
          <a:sy n="70" d="100"/>
        </p:scale>
        <p:origin x="1458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slandjournal.de/en/learn-russian/russian-tongue-twisters/" TargetMode="External"/><Relationship Id="rId2" Type="http://schemas.openxmlformats.org/officeDocument/2006/relationships/hyperlink" Target="http://learningapps.org/173545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2675" y="1187355"/>
            <a:ext cx="7518400" cy="473577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Týden CJV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i="1" dirty="0" smtClean="0">
                <a:solidFill>
                  <a:schemeClr val="tx1"/>
                </a:solidFill>
              </a:rPr>
              <a:t>leden 2017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5000" dirty="0" smtClean="0"/>
              <a:t/>
            </a:r>
            <a:br>
              <a:rPr lang="cs-CZ" sz="5000" dirty="0" smtClean="0"/>
            </a:br>
            <a:r>
              <a:rPr lang="cs-CZ" sz="4500" dirty="0" smtClean="0"/>
              <a:t>VOLITELNÉ KURZY </a:t>
            </a:r>
            <a:br>
              <a:rPr lang="cs-CZ" sz="4500" dirty="0" smtClean="0"/>
            </a:br>
            <a:r>
              <a:rPr lang="cs-CZ" sz="4500" dirty="0" smtClean="0"/>
              <a:t>NA FF</a:t>
            </a:r>
            <a:r>
              <a:rPr lang="cs-CZ" sz="5000" dirty="0" smtClean="0"/>
              <a:t/>
            </a:r>
            <a:br>
              <a:rPr lang="cs-CZ" sz="5000" dirty="0" smtClean="0"/>
            </a:br>
            <a:r>
              <a:rPr lang="cs-CZ" sz="4000" dirty="0" smtClean="0"/>
              <a:t>(RJ gramatika, </a:t>
            </a:r>
            <a:r>
              <a:rPr lang="cs-CZ" sz="4000" dirty="0" smtClean="0"/>
              <a:t>PS 2016)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2000" dirty="0" smtClean="0">
                <a:solidFill>
                  <a:schemeClr val="tx1"/>
                </a:solidFill>
              </a:rPr>
              <a:t>Monika </a:t>
            </a:r>
            <a:r>
              <a:rPr lang="cs-CZ" sz="2000" dirty="0" smtClean="0">
                <a:solidFill>
                  <a:schemeClr val="tx1"/>
                </a:solidFill>
              </a:rPr>
              <a:t>Ševečková</a:t>
            </a:r>
            <a:endParaRPr lang="cs-CZ" sz="500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5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00752"/>
            <a:ext cx="8086635" cy="872487"/>
          </a:xfrm>
        </p:spPr>
        <p:txBody>
          <a:bodyPr/>
          <a:lstStyle/>
          <a:p>
            <a:pPr algn="ctr"/>
            <a:r>
              <a:rPr lang="cs-CZ" sz="5400" dirty="0"/>
              <a:t>Kurzy </a:t>
            </a:r>
            <a:r>
              <a:rPr lang="cs-CZ" sz="5400" dirty="0" smtClean="0"/>
              <a:t>ruštiny </a:t>
            </a:r>
            <a:r>
              <a:rPr lang="cs-CZ" sz="5400" dirty="0"/>
              <a:t>na FF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7419" y="1879898"/>
            <a:ext cx="8082321" cy="4548197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endParaRPr lang="cs-CZ" sz="1000" i="1" dirty="0" smtClean="0"/>
          </a:p>
          <a:p>
            <a:pPr marL="0" indent="0" algn="ctr">
              <a:buNone/>
            </a:pPr>
            <a:endParaRPr lang="cs-CZ" sz="1000" i="1" dirty="0" smtClean="0"/>
          </a:p>
          <a:p>
            <a:pPr marL="0" indent="0" algn="ctr">
              <a:buNone/>
            </a:pPr>
            <a:endParaRPr lang="cs-CZ" sz="1000" i="1" dirty="0" smtClean="0"/>
          </a:p>
          <a:p>
            <a:pPr marL="0" indent="0" algn="ctr">
              <a:buNone/>
            </a:pPr>
            <a:r>
              <a:rPr lang="cs-CZ" sz="1000" i="1" dirty="0" smtClean="0"/>
              <a:t>http</a:t>
            </a:r>
            <a:r>
              <a:rPr lang="cs-CZ" sz="1000" i="1" dirty="0"/>
              <a:t>://img.csfd.cz/files/images/user/profile/159/740/159740122_d2dbdd.jpg</a:t>
            </a:r>
          </a:p>
        </p:txBody>
      </p:sp>
      <p:pic>
        <p:nvPicPr>
          <p:cNvPr id="1028" name="Picture 4" descr="http://img.csfd.cz/files/images/user/profile/159/740/159740122_d2db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11" y="1879898"/>
            <a:ext cx="5311790" cy="393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42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0"/>
              <a:t>Kurzy </a:t>
            </a:r>
            <a:r>
              <a:rPr lang="cs-CZ" sz="3000" dirty="0" smtClean="0"/>
              <a:t>ruštiny </a:t>
            </a:r>
            <a:r>
              <a:rPr lang="cs-CZ" sz="3000" dirty="0"/>
              <a:t>na FF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CJVRGR</a:t>
            </a:r>
            <a:r>
              <a:rPr lang="cs-CZ" dirty="0" smtClean="0"/>
              <a:t>   Gramatické </a:t>
            </a:r>
            <a:r>
              <a:rPr lang="cs-CZ" dirty="0"/>
              <a:t>jevy v odborné a akademické </a:t>
            </a:r>
          </a:p>
          <a:p>
            <a:pPr marL="0" indent="0">
              <a:buNone/>
            </a:pPr>
            <a:r>
              <a:rPr lang="cs-CZ" dirty="0"/>
              <a:t>                  </a:t>
            </a:r>
            <a:r>
              <a:rPr lang="cs-CZ" dirty="0" smtClean="0"/>
              <a:t>    ruštině</a:t>
            </a:r>
            <a:endParaRPr lang="cs-CZ" dirty="0"/>
          </a:p>
          <a:p>
            <a:r>
              <a:rPr lang="cs-CZ" b="1" dirty="0" smtClean="0">
                <a:solidFill>
                  <a:srgbClr val="0070C0"/>
                </a:solidFill>
              </a:rPr>
              <a:t>CJVR1BM</a:t>
            </a:r>
            <a:r>
              <a:rPr lang="cs-CZ" dirty="0" smtClean="0"/>
              <a:t> Ruský </a:t>
            </a:r>
            <a:r>
              <a:rPr lang="cs-CZ" dirty="0"/>
              <a:t>jazyk pro akademické účely I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CJVR2BM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Ruský jazyk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pro akademické účely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II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 smtClean="0"/>
              <a:t>(CJVRPR)  Ruský jazyk – přípravný kurz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02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23331"/>
            <a:ext cx="8086635" cy="129438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CJVRGR</a:t>
            </a:r>
            <a:br>
              <a:rPr lang="cs-CZ" sz="2700" dirty="0" smtClean="0"/>
            </a:br>
            <a:r>
              <a:rPr lang="cs-CZ" sz="2700" dirty="0" smtClean="0"/>
              <a:t>Gramatické jevy </a:t>
            </a:r>
            <a:br>
              <a:rPr lang="cs-CZ" sz="2700" dirty="0" smtClean="0"/>
            </a:br>
            <a:r>
              <a:rPr lang="cs-CZ" sz="2700" dirty="0" smtClean="0"/>
              <a:t>v odborné a akademické ruštině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687888"/>
          </a:xfrm>
        </p:spPr>
        <p:txBody>
          <a:bodyPr/>
          <a:lstStyle/>
          <a:p>
            <a:r>
              <a:rPr lang="cs-CZ" sz="2000" dirty="0" smtClean="0"/>
              <a:t>nový kurz, Slavistika, asistentka</a:t>
            </a:r>
          </a:p>
          <a:p>
            <a:r>
              <a:rPr lang="cs-CZ" sz="2000" dirty="0" smtClean="0"/>
              <a:t>10 témat / gramatických jevů (výklad, cvičení)</a:t>
            </a:r>
          </a:p>
          <a:p>
            <a:pPr lvl="1"/>
            <a:r>
              <a:rPr lang="cs-CZ" sz="2000" dirty="0" smtClean="0"/>
              <a:t>T1: anketa </a:t>
            </a:r>
          </a:p>
          <a:p>
            <a:pPr lvl="2"/>
            <a:r>
              <a:rPr lang="cs-CZ" sz="1600" i="1" dirty="0" smtClean="0"/>
              <a:t>♥ co se chci naučit</a:t>
            </a:r>
          </a:p>
          <a:p>
            <a:pPr lvl="2"/>
            <a:r>
              <a:rPr lang="cs-CZ" sz="1600" i="1" dirty="0" smtClean="0"/>
              <a:t>♥ co pro to udělám</a:t>
            </a:r>
          </a:p>
          <a:p>
            <a:pPr lvl="2"/>
            <a:r>
              <a:rPr lang="cs-CZ" sz="1600" i="1" dirty="0" smtClean="0"/>
              <a:t>♥ jaký jsem typ studenta (viz.,  audit, </a:t>
            </a:r>
            <a:r>
              <a:rPr lang="cs-CZ" sz="1600" i="1" dirty="0" err="1" smtClean="0"/>
              <a:t>kinestet</a:t>
            </a:r>
            <a:r>
              <a:rPr lang="cs-CZ" sz="1600" i="1" dirty="0" smtClean="0"/>
              <a:t>.)</a:t>
            </a:r>
          </a:p>
          <a:p>
            <a:pPr lvl="2"/>
            <a:r>
              <a:rPr lang="cs-CZ" sz="1600" i="1" dirty="0"/>
              <a:t>♥ </a:t>
            </a:r>
            <a:r>
              <a:rPr lang="cs-CZ" sz="1600" i="1" dirty="0" smtClean="0"/>
              <a:t>na co se těším (aktivity, </a:t>
            </a:r>
            <a:r>
              <a:rPr lang="cs-CZ" sz="1600" i="1" dirty="0" err="1" smtClean="0"/>
              <a:t>průb</a:t>
            </a:r>
            <a:r>
              <a:rPr lang="cs-CZ" sz="1600" i="1" dirty="0" smtClean="0"/>
              <a:t>. testy, projekt)</a:t>
            </a:r>
          </a:p>
          <a:p>
            <a:pPr lvl="2"/>
            <a:r>
              <a:rPr lang="cs-CZ" sz="1600" i="1" dirty="0" smtClean="0"/>
              <a:t>♥ zdroje</a:t>
            </a:r>
          </a:p>
          <a:p>
            <a:pPr lvl="1"/>
            <a:r>
              <a:rPr lang="cs-CZ" sz="2000" dirty="0" smtClean="0"/>
              <a:t>T5: hlasování</a:t>
            </a:r>
          </a:p>
          <a:p>
            <a:pPr lvl="1"/>
            <a:r>
              <a:rPr lang="cs-CZ" sz="2000" dirty="0" smtClean="0"/>
              <a:t>T11: studentské testy</a:t>
            </a:r>
          </a:p>
          <a:p>
            <a:pPr lvl="1"/>
            <a:r>
              <a:rPr lang="cs-CZ" sz="2000" dirty="0" smtClean="0"/>
              <a:t>T12: prezentace</a:t>
            </a:r>
          </a:p>
          <a:p>
            <a:pPr lvl="1"/>
            <a:r>
              <a:rPr lang="cs-CZ" sz="2000" dirty="0" smtClean="0"/>
              <a:t>T13: test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63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18866"/>
            <a:ext cx="8086635" cy="1198847"/>
          </a:xfrm>
        </p:spPr>
        <p:txBody>
          <a:bodyPr/>
          <a:lstStyle/>
          <a:p>
            <a:pPr algn="ctr"/>
            <a:r>
              <a:rPr lang="cs-CZ" dirty="0"/>
              <a:t>CJVRGR</a:t>
            </a:r>
            <a:br>
              <a:rPr lang="cs-CZ" dirty="0"/>
            </a:br>
            <a:r>
              <a:rPr lang="cs-CZ" dirty="0"/>
              <a:t>Gramatické jevy </a:t>
            </a:r>
            <a:br>
              <a:rPr lang="cs-CZ" dirty="0"/>
            </a:br>
            <a:r>
              <a:rPr lang="cs-CZ" dirty="0"/>
              <a:t>v odborné a akademické ruštině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478621"/>
          </a:xfrm>
        </p:spPr>
        <p:txBody>
          <a:bodyPr/>
          <a:lstStyle/>
          <a:p>
            <a:r>
              <a:rPr lang="cs-CZ" sz="2000" b="1" dirty="0"/>
              <a:t>všechny </a:t>
            </a:r>
            <a:r>
              <a:rPr lang="cs-CZ" sz="2000" b="1" dirty="0" smtClean="0"/>
              <a:t>oblasti jazyka</a:t>
            </a:r>
          </a:p>
          <a:p>
            <a:pPr marL="457200" lvl="1" indent="0">
              <a:buNone/>
            </a:pPr>
            <a:r>
              <a:rPr lang="cs-CZ" sz="1500" dirty="0" smtClean="0"/>
              <a:t>	♪ fonetika </a:t>
            </a:r>
            <a:endParaRPr lang="cs-CZ" sz="1500" dirty="0"/>
          </a:p>
          <a:p>
            <a:pPr marL="457200" lvl="1" indent="0">
              <a:buNone/>
            </a:pPr>
            <a:r>
              <a:rPr lang="cs-CZ" sz="1500" dirty="0" smtClean="0"/>
              <a:t>	♪ čtení</a:t>
            </a:r>
            <a:r>
              <a:rPr lang="ru-RU" sz="1500" dirty="0" smtClean="0"/>
              <a:t> </a:t>
            </a:r>
            <a:r>
              <a:rPr lang="cs-CZ" sz="1500" dirty="0"/>
              <a:t>(domácí příprava)</a:t>
            </a:r>
          </a:p>
          <a:p>
            <a:pPr marL="457200" lvl="1" indent="0">
              <a:buNone/>
            </a:pPr>
            <a:r>
              <a:rPr lang="cs-CZ" sz="1500" dirty="0" smtClean="0"/>
              <a:t>	♪ poslech (aktuální videa)</a:t>
            </a:r>
            <a:endParaRPr lang="cs-CZ" sz="1500" dirty="0"/>
          </a:p>
          <a:p>
            <a:pPr marL="457200" lvl="1" indent="0">
              <a:buNone/>
            </a:pPr>
            <a:r>
              <a:rPr lang="cs-CZ" sz="1500" dirty="0" smtClean="0"/>
              <a:t>	♪ mluvení/diskuse</a:t>
            </a:r>
            <a:endParaRPr lang="cs-CZ" sz="1500" dirty="0"/>
          </a:p>
          <a:p>
            <a:pPr marL="457200" lvl="1" indent="0">
              <a:buNone/>
            </a:pPr>
            <a:r>
              <a:rPr lang="cs-CZ" sz="1500" dirty="0" smtClean="0"/>
              <a:t>	♪ psaní</a:t>
            </a:r>
            <a:endParaRPr lang="cs-CZ" sz="1500" dirty="0"/>
          </a:p>
          <a:p>
            <a:endParaRPr lang="cs-CZ" sz="500" dirty="0" smtClean="0"/>
          </a:p>
          <a:p>
            <a:r>
              <a:rPr lang="cs-CZ" sz="2000" b="1" dirty="0" smtClean="0"/>
              <a:t>zpětná vazba – dotazníky </a:t>
            </a:r>
          </a:p>
          <a:p>
            <a:pPr lvl="1">
              <a:spcBef>
                <a:spcPts val="0"/>
              </a:spcBef>
            </a:pPr>
            <a:r>
              <a:rPr lang="cs-CZ" sz="1900" i="1" dirty="0" smtClean="0"/>
              <a:t>co se podařilo</a:t>
            </a:r>
          </a:p>
          <a:p>
            <a:pPr lvl="2">
              <a:spcBef>
                <a:spcPts val="0"/>
              </a:spcBef>
            </a:pPr>
            <a:r>
              <a:rPr lang="cs-CZ" sz="1500" dirty="0" smtClean="0"/>
              <a:t>☼ poslechy</a:t>
            </a:r>
          </a:p>
          <a:p>
            <a:pPr lvl="2">
              <a:spcBef>
                <a:spcPts val="0"/>
              </a:spcBef>
            </a:pPr>
            <a:r>
              <a:rPr lang="cs-CZ" sz="1500" dirty="0"/>
              <a:t>☼ </a:t>
            </a:r>
            <a:r>
              <a:rPr lang="cs-CZ" sz="1500" dirty="0" smtClean="0"/>
              <a:t>prezentace</a:t>
            </a:r>
          </a:p>
          <a:p>
            <a:pPr lvl="2">
              <a:spcBef>
                <a:spcPts val="0"/>
              </a:spcBef>
            </a:pPr>
            <a:r>
              <a:rPr lang="cs-CZ" sz="1500" dirty="0" smtClean="0"/>
              <a:t>☼ různorodost seminářů</a:t>
            </a:r>
          </a:p>
          <a:p>
            <a:pPr lvl="1">
              <a:spcBef>
                <a:spcPts val="0"/>
              </a:spcBef>
            </a:pPr>
            <a:r>
              <a:rPr lang="cs-CZ" sz="1900" i="1" dirty="0"/>
              <a:t>co vám chybělo</a:t>
            </a:r>
          </a:p>
          <a:p>
            <a:pPr lvl="2">
              <a:spcBef>
                <a:spcPts val="0"/>
              </a:spcBef>
            </a:pPr>
            <a:r>
              <a:rPr lang="cs-CZ" sz="1500" dirty="0"/>
              <a:t>☻odborné texty dle stud. o</a:t>
            </a:r>
            <a:r>
              <a:rPr lang="cs-CZ" sz="1500" dirty="0" smtClean="0"/>
              <a:t>borů (databáze?)</a:t>
            </a:r>
            <a:endParaRPr lang="cs-CZ" sz="1500" dirty="0"/>
          </a:p>
          <a:p>
            <a:pPr lvl="2">
              <a:spcBef>
                <a:spcPts val="0"/>
              </a:spcBef>
            </a:pPr>
            <a:r>
              <a:rPr lang="cs-CZ" sz="1500" dirty="0"/>
              <a:t>☻</a:t>
            </a:r>
            <a:r>
              <a:rPr lang="cs-CZ" sz="1500" dirty="0" smtClean="0"/>
              <a:t>terminologie (glosáře?)</a:t>
            </a:r>
            <a:endParaRPr lang="cs-CZ" sz="1500" dirty="0"/>
          </a:p>
          <a:p>
            <a:pPr lvl="2">
              <a:spcBef>
                <a:spcPts val="0"/>
              </a:spcBef>
            </a:pPr>
            <a:r>
              <a:rPr lang="cs-CZ" sz="1500" dirty="0"/>
              <a:t>☻větší důraz na výjimky a záludnosti (C1)</a:t>
            </a:r>
          </a:p>
          <a:p>
            <a:pPr lvl="2">
              <a:spcBef>
                <a:spcPts val="0"/>
              </a:spcBef>
            </a:pPr>
            <a:r>
              <a:rPr lang="cs-CZ" sz="1500" dirty="0" smtClean="0"/>
              <a:t>☻práce </a:t>
            </a:r>
            <a:r>
              <a:rPr lang="cs-CZ" sz="1500" dirty="0"/>
              <a:t>s filmy (viz host z Berlína III/2017)</a:t>
            </a:r>
          </a:p>
          <a:p>
            <a:pPr lvl="2">
              <a:spcBef>
                <a:spcPts val="0"/>
              </a:spcBef>
            </a:pPr>
            <a:endParaRPr lang="cs-CZ" sz="15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8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0" smtClean="0"/>
              <a:t>Aktivity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717" y="2017712"/>
            <a:ext cx="8830102" cy="4840287"/>
          </a:xfrm>
        </p:spPr>
        <p:txBody>
          <a:bodyPr/>
          <a:lstStyle/>
          <a:p>
            <a:r>
              <a:rPr lang="cs-CZ" b="1" dirty="0" smtClean="0"/>
              <a:t>rozcvičky</a:t>
            </a:r>
            <a:r>
              <a:rPr lang="ru-RU" dirty="0" smtClean="0"/>
              <a:t> </a:t>
            </a:r>
            <a:r>
              <a:rPr lang="cs-CZ" dirty="0" smtClean="0"/>
              <a:t>(př. </a:t>
            </a:r>
            <a:r>
              <a:rPr lang="cs-CZ" dirty="0"/>
              <a:t>v</a:t>
            </a:r>
            <a:r>
              <a:rPr lang="cs-CZ" dirty="0" smtClean="0"/>
              <a:t>izuální paměť)</a:t>
            </a:r>
          </a:p>
          <a:p>
            <a:pPr lvl="1"/>
            <a:r>
              <a:rPr lang="cs-CZ" sz="2000" dirty="0" smtClean="0"/>
              <a:t>Přečtěte si slova (1´) a zapamatujte si je v přesném pořadí. Zapište je.</a:t>
            </a:r>
            <a:endParaRPr lang="ru-RU" sz="2000" dirty="0" smtClean="0"/>
          </a:p>
          <a:p>
            <a:pPr marL="457200" lvl="1" indent="0">
              <a:buNone/>
            </a:pPr>
            <a:r>
              <a:rPr lang="cs-CZ" sz="2200" b="1" i="1" u="sng" dirty="0" smtClean="0">
                <a:solidFill>
                  <a:srgbClr val="FF0000"/>
                </a:solidFill>
              </a:rPr>
              <a:t>1. </a:t>
            </a:r>
            <a:r>
              <a:rPr lang="ru-RU" sz="2200" b="1" i="1" u="sng" dirty="0" smtClean="0">
                <a:solidFill>
                  <a:srgbClr val="FF0000"/>
                </a:solidFill>
              </a:rPr>
              <a:t>Сессия</a:t>
            </a:r>
            <a:r>
              <a:rPr lang="ru-RU" sz="2200" b="1" i="1" u="sng" dirty="0">
                <a:solidFill>
                  <a:srgbClr val="FF0000"/>
                </a:solidFill>
              </a:rPr>
              <a:t>. 2. Образ. 3. Рыба. 4. </a:t>
            </a:r>
            <a:r>
              <a:rPr lang="ru-RU" sz="2200" b="1" i="1" u="sng" dirty="0" smtClean="0">
                <a:solidFill>
                  <a:srgbClr val="FF0000"/>
                </a:solidFill>
              </a:rPr>
              <a:t>Гололед. </a:t>
            </a:r>
            <a:endParaRPr lang="cs-CZ" sz="2200" b="1" i="1" u="sng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ru-RU" sz="2200" b="1" i="1" u="sng" dirty="0" smtClean="0">
                <a:solidFill>
                  <a:srgbClr val="FF0000"/>
                </a:solidFill>
              </a:rPr>
              <a:t>5. Часы. 6.Удивление. 7. Менеджер. </a:t>
            </a:r>
            <a:endParaRPr lang="cs-CZ" sz="2200" b="1" i="1" u="sng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ru-RU" sz="2200" b="1" i="1" u="sng" dirty="0" smtClean="0">
                <a:solidFill>
                  <a:srgbClr val="FF0000"/>
                </a:solidFill>
              </a:rPr>
              <a:t>8. Забота. 9. Картина.10. Министерство.</a:t>
            </a:r>
            <a:endParaRPr lang="cs-CZ" sz="2200" b="1" i="1" u="sng" dirty="0" smtClean="0">
              <a:solidFill>
                <a:srgbClr val="FF0000"/>
              </a:solidFill>
            </a:endParaRPr>
          </a:p>
          <a:p>
            <a:pPr lvl="1"/>
            <a:r>
              <a:rPr lang="cs-CZ" sz="2000" dirty="0" smtClean="0"/>
              <a:t>Sestavte příběh (vyhrává nonsense)</a:t>
            </a:r>
          </a:p>
          <a:p>
            <a:r>
              <a:rPr lang="cs-CZ" b="1" dirty="0" smtClean="0"/>
              <a:t>gramatika</a:t>
            </a:r>
          </a:p>
          <a:p>
            <a:pPr marL="457200" lvl="1" indent="0">
              <a:buNone/>
            </a:pPr>
            <a:r>
              <a:rPr lang="cs-CZ" b="1" i="1" u="sng" dirty="0">
                <a:hlinkClick r:id="rId2"/>
              </a:rPr>
              <a:t>http://</a:t>
            </a:r>
            <a:r>
              <a:rPr lang="cs-CZ" b="1" i="1" u="sng" dirty="0" smtClean="0">
                <a:hlinkClick r:id="rId2"/>
              </a:rPr>
              <a:t>learningapps.org/1735452</a:t>
            </a:r>
            <a:endParaRPr lang="cs-CZ" b="1" i="1" u="sng" dirty="0" smtClean="0"/>
          </a:p>
          <a:p>
            <a:r>
              <a:rPr lang="ru-RU" dirty="0" smtClean="0"/>
              <a:t> </a:t>
            </a:r>
            <a:r>
              <a:rPr lang="cs-CZ" b="1" dirty="0" smtClean="0"/>
              <a:t>fonetika</a:t>
            </a:r>
            <a:endParaRPr lang="cs-CZ" b="1" dirty="0"/>
          </a:p>
          <a:p>
            <a:pPr marL="457200" lvl="1" indent="0">
              <a:buNone/>
            </a:pPr>
            <a:r>
              <a:rPr lang="cs-CZ" b="1" i="1" dirty="0" smtClean="0">
                <a:hlinkClick r:id="rId3"/>
              </a:rPr>
              <a:t>http</a:t>
            </a:r>
            <a:r>
              <a:rPr lang="cs-CZ" b="1" i="1" dirty="0">
                <a:hlinkClick r:id="rId3"/>
              </a:rPr>
              <a:t>://www.russlandjournal.de/en/learn-russian/russian-tongue-twisters</a:t>
            </a:r>
            <a:r>
              <a:rPr lang="cs-CZ" b="1" i="1" dirty="0" smtClean="0">
                <a:hlinkClick r:id="rId3"/>
              </a:rPr>
              <a:t>/</a:t>
            </a:r>
            <a:endParaRPr lang="cs-CZ" b="1" i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Masaryk University Language Centre, Faculty of Arts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4208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222</Words>
  <Application>Microsoft Office PowerPoint</Application>
  <PresentationFormat>Předvádění na obrazovce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Týden CJV leden 2017  VOLITELNÉ KURZY  NA FF (RJ gramatika, PS 2016)  Monika Ševečková</vt:lpstr>
      <vt:lpstr>Kurzy ruštiny na FF</vt:lpstr>
      <vt:lpstr>Kurzy ruštiny na FF</vt:lpstr>
      <vt:lpstr> CJVRGR Gramatické jevy  v odborné a akademické ruštině</vt:lpstr>
      <vt:lpstr>CJVRGR Gramatické jevy  v odborné a akademické ruštině</vt:lpstr>
      <vt:lpstr>Aktivity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Monika Ševečková</cp:lastModifiedBy>
  <cp:revision>69</cp:revision>
  <cp:lastPrinted>1601-01-01T00:00:00Z</cp:lastPrinted>
  <dcterms:created xsi:type="dcterms:W3CDTF">2015-11-23T07:04:47Z</dcterms:created>
  <dcterms:modified xsi:type="dcterms:W3CDTF">2017-02-14T15:45:04Z</dcterms:modified>
</cp:coreProperties>
</file>