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9"/>
  </p:notesMasterIdLst>
  <p:handoutMasterIdLst>
    <p:handoutMasterId r:id="rId10"/>
  </p:handoutMasterIdLst>
  <p:sldIdLst>
    <p:sldId id="256" r:id="rId2"/>
    <p:sldId id="258" r:id="rId3"/>
    <p:sldId id="261" r:id="rId4"/>
    <p:sldId id="263" r:id="rId5"/>
    <p:sldId id="262" r:id="rId6"/>
    <p:sldId id="264" r:id="rId7"/>
    <p:sldId id="260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33" autoAdjust="0"/>
    <p:restoredTop sz="94611" autoAdjust="0"/>
  </p:normalViewPr>
  <p:slideViewPr>
    <p:cSldViewPr snapToGrid="0">
      <p:cViewPr>
        <p:scale>
          <a:sx n="77" d="100"/>
          <a:sy n="77" d="100"/>
        </p:scale>
        <p:origin x="-786" y="-12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en-GB" altLang="cs-CZ" noProof="0" dirty="0" err="1" smtClean="0"/>
              <a:t>Kliknutím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lze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upravit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styl</a:t>
            </a:r>
            <a:r>
              <a:rPr lang="en-GB" altLang="cs-CZ" noProof="0" dirty="0" smtClean="0"/>
              <a:t>.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Rectangle 17"/>
          <p:cNvSpPr>
            <a:spLocks noGrp="1" noChangeArrowheads="1"/>
          </p:cNvSpPr>
          <p:nvPr>
            <p:ph type="ftr" sz="quarter" idx="12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>
          <a:xfrm>
            <a:off x="422694" y="6248400"/>
            <a:ext cx="630591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noProof="0" dirty="0" err="1" smtClean="0"/>
              <a:t>Klepnutím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lze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upravit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styl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předlohy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nadpisů</a:t>
            </a:r>
            <a:r>
              <a:rPr lang="en-GB" altLang="cs-CZ" noProof="0" dirty="0" smtClean="0"/>
              <a:t>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noProof="0" dirty="0" err="1" smtClean="0"/>
              <a:t>Klepnutím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lze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upravit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styly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předlohy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textu</a:t>
            </a:r>
            <a:r>
              <a:rPr lang="en-GB" altLang="cs-CZ" noProof="0" dirty="0" smtClean="0"/>
              <a:t>.</a:t>
            </a:r>
          </a:p>
          <a:p>
            <a:pPr lvl="1"/>
            <a:r>
              <a:rPr lang="en-GB" altLang="cs-CZ" noProof="0" dirty="0" err="1" smtClean="0"/>
              <a:t>Druhá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úroveň</a:t>
            </a:r>
            <a:endParaRPr lang="en-GB" altLang="cs-CZ" noProof="0" dirty="0" smtClean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saul.cpsc.ucalgary.ca/saul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43697" y="2565401"/>
            <a:ext cx="8328454" cy="2663825"/>
          </a:xfrm>
        </p:spPr>
        <p:txBody>
          <a:bodyPr/>
          <a:lstStyle/>
          <a:p>
            <a:pPr algn="ctr"/>
            <a:r>
              <a:rPr lang="en-GB" altLang="cs-CZ" dirty="0" err="1" smtClean="0"/>
              <a:t>Anto</a:t>
            </a:r>
            <a:r>
              <a:rPr lang="cs-CZ" altLang="cs-CZ" dirty="0" err="1" smtClean="0"/>
              <a:t>nín</a:t>
            </a:r>
            <a:r>
              <a:rPr lang="cs-CZ" altLang="cs-CZ" dirty="0" smtClean="0"/>
              <a:t> Zita</a:t>
            </a:r>
            <a:br>
              <a:rPr lang="cs-CZ" altLang="cs-CZ" dirty="0" smtClean="0"/>
            </a:br>
            <a:r>
              <a:rPr lang="en-US" altLang="cs-CZ" dirty="0" smtClean="0"/>
              <a:t>P</a:t>
            </a:r>
            <a:r>
              <a:rPr lang="cs-CZ" altLang="cs-CZ" dirty="0" err="1" smtClean="0"/>
              <a:t>ředstavení</a:t>
            </a:r>
            <a:r>
              <a:rPr lang="cs-CZ" altLang="cs-CZ" dirty="0" smtClean="0"/>
              <a:t> kurzu FI:</a:t>
            </a:r>
            <a:br>
              <a:rPr lang="cs-CZ" altLang="cs-CZ" dirty="0" smtClean="0"/>
            </a:br>
            <a:r>
              <a:rPr lang="cs-CZ" altLang="cs-CZ" dirty="0" smtClean="0"/>
              <a:t>VV070 </a:t>
            </a:r>
            <a:r>
              <a:rPr lang="en-US" dirty="0" smtClean="0"/>
              <a:t>Seminar on Master's Thesis Writing</a:t>
            </a:r>
            <a:br>
              <a:rPr lang="en-US" dirty="0" smtClean="0"/>
            </a:br>
            <a:endParaRPr lang="en-GB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Obecné informace o kurzu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Cíle: porozumění a vládnutí akademickou angličtinu v IT</a:t>
            </a:r>
          </a:p>
          <a:p>
            <a:r>
              <a:rPr lang="cs-CZ" dirty="0" smtClean="0"/>
              <a:t>Modulární </a:t>
            </a:r>
            <a:r>
              <a:rPr lang="cs-CZ" dirty="0" smtClean="0"/>
              <a:t>výuka</a:t>
            </a:r>
          </a:p>
          <a:p>
            <a:pPr lvl="1"/>
            <a:r>
              <a:rPr lang="cs-CZ" dirty="0" smtClean="0"/>
              <a:t>Lekce (5 hodin)</a:t>
            </a:r>
            <a:endParaRPr lang="cs-CZ" dirty="0" smtClean="0"/>
          </a:p>
          <a:p>
            <a:pPr lvl="1"/>
            <a:r>
              <a:rPr lang="en-US" dirty="0" smtClean="0"/>
              <a:t>Individual </a:t>
            </a:r>
            <a:r>
              <a:rPr lang="en-US" dirty="0" smtClean="0"/>
              <a:t>sessions</a:t>
            </a:r>
            <a:r>
              <a:rPr lang="cs-CZ" dirty="0" smtClean="0"/>
              <a:t> (3x)</a:t>
            </a:r>
            <a:endParaRPr lang="cs-CZ" dirty="0" smtClean="0"/>
          </a:p>
          <a:p>
            <a:r>
              <a:rPr lang="cs-CZ" dirty="0" smtClean="0"/>
              <a:t>Podmínky </a:t>
            </a:r>
            <a:r>
              <a:rPr lang="cs-CZ" dirty="0" smtClean="0"/>
              <a:t>úspěšného ukončení </a:t>
            </a:r>
            <a:r>
              <a:rPr lang="cs-CZ" dirty="0" smtClean="0"/>
              <a:t>předmětu</a:t>
            </a:r>
          </a:p>
          <a:p>
            <a:pPr lvl="1"/>
            <a:r>
              <a:rPr lang="cs-CZ" dirty="0" smtClean="0"/>
              <a:t>Docházka</a:t>
            </a:r>
          </a:p>
          <a:p>
            <a:pPr lvl="1"/>
            <a:r>
              <a:rPr lang="cs-CZ" dirty="0" smtClean="0"/>
              <a:t>Splnění všech </a:t>
            </a:r>
            <a:r>
              <a:rPr lang="en-US" dirty="0" err="1" smtClean="0"/>
              <a:t>dom</a:t>
            </a:r>
            <a:r>
              <a:rPr lang="cs-CZ" dirty="0" err="1" smtClean="0"/>
              <a:t>ácích</a:t>
            </a:r>
            <a:r>
              <a:rPr lang="cs-CZ" dirty="0" smtClean="0"/>
              <a:t> úloh – z lekcí i </a:t>
            </a:r>
            <a:r>
              <a:rPr lang="cs-CZ" dirty="0" err="1" smtClean="0"/>
              <a:t>sessions</a:t>
            </a:r>
            <a:endParaRPr lang="cs-CZ" dirty="0" smtClean="0"/>
          </a:p>
          <a:p>
            <a:pPr lvl="1"/>
            <a:r>
              <a:rPr lang="cs-CZ" dirty="0" smtClean="0"/>
              <a:t>Odevzdání všech draftů (ne </a:t>
            </a:r>
            <a:r>
              <a:rPr lang="cs-CZ" dirty="0" err="1" smtClean="0"/>
              <a:t>proofreading</a:t>
            </a:r>
            <a:r>
              <a:rPr lang="cs-CZ" dirty="0" smtClean="0"/>
              <a:t>)</a:t>
            </a:r>
            <a:endParaRPr lang="cs-CZ" dirty="0" smtClean="0"/>
          </a:p>
          <a:p>
            <a:pPr lvl="1"/>
            <a:r>
              <a:rPr lang="cs-CZ" dirty="0" err="1" smtClean="0"/>
              <a:t>Conclusion</a:t>
            </a:r>
            <a:endParaRPr lang="en-US" dirty="0" smtClean="0"/>
          </a:p>
          <a:p>
            <a:r>
              <a:rPr lang="cs-CZ" dirty="0" smtClean="0"/>
              <a:t>33 </a:t>
            </a:r>
            <a:r>
              <a:rPr lang="cs-CZ" dirty="0" smtClean="0"/>
              <a:t>studentů, 3 nedokončili</a:t>
            </a:r>
          </a:p>
          <a:p>
            <a:pPr lvl="1"/>
            <a:endParaRPr lang="en-US" dirty="0" smtClean="0"/>
          </a:p>
          <a:p>
            <a:pPr lvl="1"/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 lvl="1">
              <a:buNone/>
            </a:pPr>
            <a:endParaRPr lang="cs-CZ" dirty="0" smtClean="0"/>
          </a:p>
          <a:p>
            <a:pPr lvl="1">
              <a:buNone/>
            </a:pPr>
            <a:endParaRPr lang="cs-CZ" dirty="0" smtClean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2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 lekce – gramatika, </a:t>
            </a:r>
            <a:r>
              <a:rPr lang="cs-CZ" dirty="0" err="1" smtClean="0"/>
              <a:t>vocabulary</a:t>
            </a:r>
            <a:r>
              <a:rPr lang="cs-CZ" dirty="0" smtClean="0"/>
              <a:t>, základy akademického stylu</a:t>
            </a:r>
          </a:p>
          <a:p>
            <a:r>
              <a:rPr lang="cs-CZ" dirty="0" smtClean="0"/>
              <a:t>2. lekce – základy akademického stylu (</a:t>
            </a:r>
            <a:r>
              <a:rPr lang="cs-CZ" dirty="0" err="1" smtClean="0"/>
              <a:t>pokr</a:t>
            </a:r>
            <a:r>
              <a:rPr lang="cs-CZ" dirty="0" smtClean="0"/>
              <a:t>., např. </a:t>
            </a:r>
            <a:r>
              <a:rPr lang="cs-CZ" dirty="0" err="1" smtClean="0"/>
              <a:t>passive</a:t>
            </a:r>
            <a:r>
              <a:rPr lang="cs-CZ" dirty="0" smtClean="0"/>
              <a:t> </a:t>
            </a:r>
            <a:r>
              <a:rPr lang="cs-CZ" dirty="0" err="1" smtClean="0"/>
              <a:t>voice</a:t>
            </a:r>
            <a:r>
              <a:rPr lang="cs-CZ" dirty="0" smtClean="0"/>
              <a:t>)</a:t>
            </a:r>
          </a:p>
          <a:p>
            <a:r>
              <a:rPr lang="cs-CZ" dirty="0" smtClean="0"/>
              <a:t>3. lekce – základy akademického stylu (</a:t>
            </a:r>
            <a:r>
              <a:rPr lang="cs-CZ" dirty="0" err="1" smtClean="0"/>
              <a:t>linking</a:t>
            </a:r>
            <a:r>
              <a:rPr lang="cs-CZ" dirty="0" smtClean="0"/>
              <a:t> </a:t>
            </a:r>
            <a:r>
              <a:rPr lang="cs-CZ" dirty="0" err="1" smtClean="0"/>
              <a:t>words</a:t>
            </a:r>
            <a:r>
              <a:rPr lang="cs-CZ" dirty="0" smtClean="0"/>
              <a:t>/</a:t>
            </a:r>
            <a:r>
              <a:rPr lang="cs-CZ" dirty="0" err="1" smtClean="0"/>
              <a:t>expressions</a:t>
            </a:r>
            <a:r>
              <a:rPr lang="cs-CZ" dirty="0" smtClean="0"/>
              <a:t>, </a:t>
            </a:r>
            <a:r>
              <a:rPr lang="cs-CZ" dirty="0" err="1" smtClean="0"/>
              <a:t>parallelism</a:t>
            </a:r>
            <a:r>
              <a:rPr lang="cs-CZ" dirty="0" smtClean="0"/>
              <a:t>), psaní odstavců</a:t>
            </a:r>
          </a:p>
          <a:p>
            <a:r>
              <a:rPr lang="cs-CZ" dirty="0" smtClean="0"/>
              <a:t>4. lekce – psaní odstavců, spojování odstavců do textu, části diplomové práce</a:t>
            </a:r>
          </a:p>
          <a:p>
            <a:r>
              <a:rPr lang="cs-CZ" dirty="0" smtClean="0"/>
              <a:t>5. části diplomové práce (</a:t>
            </a:r>
            <a:r>
              <a:rPr lang="cs-CZ" dirty="0" err="1" smtClean="0"/>
              <a:t>pokr</a:t>
            </a:r>
            <a:r>
              <a:rPr lang="cs-CZ" dirty="0" smtClean="0"/>
              <a:t>.), další témata (středník, </a:t>
            </a:r>
            <a:r>
              <a:rPr lang="cs-CZ" dirty="0" err="1" smtClean="0"/>
              <a:t>Czenglish</a:t>
            </a:r>
            <a:r>
              <a:rPr lang="cs-CZ" dirty="0" smtClean="0"/>
              <a:t>), </a:t>
            </a:r>
            <a:r>
              <a:rPr lang="cs-CZ" dirty="0" err="1" smtClean="0"/>
              <a:t>Sketch</a:t>
            </a:r>
            <a:r>
              <a:rPr lang="cs-CZ" dirty="0" smtClean="0"/>
              <a:t> </a:t>
            </a:r>
            <a:r>
              <a:rPr lang="cs-CZ" dirty="0" err="1" smtClean="0"/>
              <a:t>Engine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Názory studentů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Studenti z vyšších ročníků předmět doporučují ostatním</a:t>
            </a:r>
          </a:p>
          <a:p>
            <a:r>
              <a:rPr lang="cs-CZ" sz="2200" b="1" dirty="0" smtClean="0"/>
              <a:t>9</a:t>
            </a:r>
            <a:r>
              <a:rPr lang="cs-CZ" sz="2200" b="1" dirty="0" smtClean="0"/>
              <a:t>. V čem dle Vás vyučující opravdu vyniká, čeho si na něm/ní nebo na jeho/jejím předmětu či pojetí výuky nejvíce ceníte? Máte nějaká doporučení pro vyučující(ho) k výuce jeho/jejího předmětu?</a:t>
            </a:r>
          </a:p>
          <a:p>
            <a:r>
              <a:rPr lang="cs-CZ" sz="2200" i="1" dirty="0" err="1" smtClean="0"/>
              <a:t>rekl</a:t>
            </a:r>
            <a:r>
              <a:rPr lang="cs-CZ" sz="2200" i="1" dirty="0" smtClean="0"/>
              <a:t> bych ze je to </a:t>
            </a:r>
            <a:r>
              <a:rPr lang="cs-CZ" sz="2200" i="1" dirty="0" err="1" smtClean="0"/>
              <a:t>paradoxne</a:t>
            </a:r>
            <a:r>
              <a:rPr lang="cs-CZ" sz="2200" i="1" dirty="0" smtClean="0"/>
              <a:t> jeden z </a:t>
            </a:r>
            <a:r>
              <a:rPr lang="cs-CZ" sz="2200" i="1" dirty="0" err="1" smtClean="0"/>
              <a:t>nejuzitecnejsich</a:t>
            </a:r>
            <a:r>
              <a:rPr lang="cs-CZ" sz="2200" i="1" dirty="0" smtClean="0"/>
              <a:t> </a:t>
            </a:r>
            <a:r>
              <a:rPr lang="cs-CZ" sz="2200" i="1" dirty="0" err="1" smtClean="0"/>
              <a:t>predmetu</a:t>
            </a:r>
            <a:r>
              <a:rPr lang="cs-CZ" sz="2200" i="1" dirty="0" smtClean="0"/>
              <a:t> na </a:t>
            </a:r>
            <a:r>
              <a:rPr lang="cs-CZ" sz="2200" i="1" dirty="0" err="1" smtClean="0"/>
              <a:t>magisterskem</a:t>
            </a:r>
            <a:r>
              <a:rPr lang="cs-CZ" sz="2200" i="1" dirty="0" smtClean="0"/>
              <a:t> studiu</a:t>
            </a:r>
            <a:endParaRPr lang="cs-CZ" sz="2200" dirty="0" smtClean="0"/>
          </a:p>
          <a:p>
            <a:r>
              <a:rPr lang="cs-CZ" sz="2200" i="1" dirty="0" smtClean="0"/>
              <a:t>Tento předmět mi pomohl napsat velkou část diplomové práce během semestru, a pomohl mi celkově zvednout úroveň mého akademického psaní v angličtině. Rozhodně bych ho doporučil všem, kteří plánují závěrečnou práci v angličtině.</a:t>
            </a:r>
            <a:endParaRPr lang="cs-CZ" sz="2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Vize do budoucna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9. V čem dle Vás vyučující opravdu vyniká, čeho si na něm/ní nebo na jeho/jejím předmětu či pojetí výuky nejvíce ceníte? Máte nějaká doporučení pro vyučující(ho) k výuce jeho/jejího předmětu?</a:t>
            </a:r>
            <a:endParaRPr lang="cs-CZ" dirty="0" smtClean="0"/>
          </a:p>
          <a:p>
            <a:r>
              <a:rPr lang="cs-CZ" i="1" dirty="0" smtClean="0"/>
              <a:t>Pomohla by </a:t>
            </a:r>
            <a:r>
              <a:rPr lang="cs-CZ" i="1" dirty="0" err="1" smtClean="0"/>
              <a:t>lepšia</a:t>
            </a:r>
            <a:r>
              <a:rPr lang="cs-CZ" i="1" dirty="0" smtClean="0"/>
              <a:t> </a:t>
            </a:r>
            <a:r>
              <a:rPr lang="cs-CZ" i="1" dirty="0" err="1" smtClean="0"/>
              <a:t>organizácia</a:t>
            </a:r>
            <a:r>
              <a:rPr lang="cs-CZ" i="1" dirty="0" smtClean="0"/>
              <a:t> </a:t>
            </a:r>
            <a:r>
              <a:rPr lang="cs-CZ" i="1" dirty="0" err="1" smtClean="0"/>
              <a:t>súborov</a:t>
            </a:r>
            <a:r>
              <a:rPr lang="cs-CZ" i="1" dirty="0" smtClean="0"/>
              <a:t> v </a:t>
            </a:r>
            <a:r>
              <a:rPr lang="cs-CZ" i="1" dirty="0" err="1" smtClean="0"/>
              <a:t>ISe</a:t>
            </a:r>
            <a:r>
              <a:rPr lang="cs-CZ" i="1" dirty="0" smtClean="0"/>
              <a:t>, </a:t>
            </a:r>
            <a:r>
              <a:rPr lang="cs-CZ" i="1" dirty="0" err="1" smtClean="0"/>
              <a:t>prípadne</a:t>
            </a:r>
            <a:r>
              <a:rPr lang="cs-CZ" i="1" dirty="0" smtClean="0"/>
              <a:t> </a:t>
            </a:r>
            <a:r>
              <a:rPr lang="cs-CZ" i="1" dirty="0" err="1" smtClean="0"/>
              <a:t>využitie</a:t>
            </a:r>
            <a:r>
              <a:rPr lang="cs-CZ" i="1" dirty="0" smtClean="0"/>
              <a:t> </a:t>
            </a:r>
            <a:r>
              <a:rPr lang="cs-CZ" i="1" dirty="0" err="1" smtClean="0"/>
              <a:t>externej</a:t>
            </a:r>
            <a:r>
              <a:rPr lang="cs-CZ" i="1" dirty="0" smtClean="0"/>
              <a:t> </a:t>
            </a:r>
            <a:r>
              <a:rPr lang="cs-CZ" i="1" dirty="0" err="1" smtClean="0"/>
              <a:t>webovej</a:t>
            </a:r>
            <a:r>
              <a:rPr lang="cs-CZ" i="1" dirty="0" smtClean="0"/>
              <a:t> stránky (viz. </a:t>
            </a:r>
            <a:r>
              <a:rPr lang="cs-CZ" i="1" dirty="0" err="1" smtClean="0"/>
              <a:t>fi.muni.cz</a:t>
            </a:r>
            <a:r>
              <a:rPr lang="cs-CZ" i="1" dirty="0" smtClean="0"/>
              <a:t>/lemma/PB029). FI MUNI poskytuje </a:t>
            </a:r>
            <a:r>
              <a:rPr lang="cs-CZ" i="1" dirty="0" err="1" smtClean="0"/>
              <a:t>webhosting</a:t>
            </a:r>
            <a:r>
              <a:rPr lang="cs-CZ" i="1" dirty="0" smtClean="0"/>
              <a:t> </a:t>
            </a:r>
            <a:r>
              <a:rPr lang="cs-CZ" i="1" dirty="0" err="1" smtClean="0"/>
              <a:t>pre</a:t>
            </a:r>
            <a:r>
              <a:rPr lang="cs-CZ" i="1" dirty="0" smtClean="0"/>
              <a:t> </a:t>
            </a:r>
            <a:r>
              <a:rPr lang="cs-CZ" i="1" dirty="0" err="1" smtClean="0"/>
              <a:t>svojich</a:t>
            </a:r>
            <a:r>
              <a:rPr lang="cs-CZ" i="1" dirty="0" smtClean="0"/>
              <a:t> </a:t>
            </a:r>
            <a:r>
              <a:rPr lang="cs-CZ" i="1" dirty="0" err="1" smtClean="0"/>
              <a:t>zamestnancov</a:t>
            </a:r>
            <a:r>
              <a:rPr lang="cs-CZ" i="1" dirty="0" smtClean="0"/>
              <a:t>. </a:t>
            </a:r>
            <a:r>
              <a:rPr lang="cs-CZ" i="1" dirty="0" err="1" smtClean="0"/>
              <a:t>Prípadne</a:t>
            </a:r>
            <a:r>
              <a:rPr lang="cs-CZ" i="1" dirty="0" smtClean="0"/>
              <a:t> je možné </a:t>
            </a:r>
            <a:r>
              <a:rPr lang="cs-CZ" i="1" dirty="0" err="1" smtClean="0"/>
              <a:t>využiť</a:t>
            </a:r>
            <a:r>
              <a:rPr lang="cs-CZ" i="1" dirty="0" smtClean="0"/>
              <a:t> Interaktivní osnovu </a:t>
            </a:r>
            <a:r>
              <a:rPr lang="cs-CZ" i="1" dirty="0" err="1" smtClean="0"/>
              <a:t>ISu</a:t>
            </a:r>
            <a:r>
              <a:rPr lang="cs-CZ" i="1" dirty="0" smtClean="0"/>
              <a:t>.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Vize do budoucna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Sketch</a:t>
            </a:r>
            <a:r>
              <a:rPr lang="cs-CZ" dirty="0" smtClean="0"/>
              <a:t> </a:t>
            </a:r>
            <a:r>
              <a:rPr lang="cs-CZ" dirty="0" err="1" smtClean="0"/>
              <a:t>Engine</a:t>
            </a:r>
            <a:r>
              <a:rPr lang="cs-CZ" dirty="0" smtClean="0"/>
              <a:t> </a:t>
            </a:r>
            <a:endParaRPr lang="cs-CZ" dirty="0" smtClean="0"/>
          </a:p>
          <a:p>
            <a:pPr lvl="1"/>
            <a:r>
              <a:rPr lang="cs-CZ" dirty="0" smtClean="0"/>
              <a:t>vzorky </a:t>
            </a:r>
            <a:r>
              <a:rPr lang="cs-CZ" dirty="0" smtClean="0"/>
              <a:t>psaní, sestavit </a:t>
            </a:r>
            <a:r>
              <a:rPr lang="cs-CZ" dirty="0" smtClean="0"/>
              <a:t>korpus </a:t>
            </a:r>
          </a:p>
          <a:p>
            <a:pPr lvl="1"/>
            <a:r>
              <a:rPr lang="cs-CZ" dirty="0" smtClean="0"/>
              <a:t>Analyzovat </a:t>
            </a:r>
            <a:r>
              <a:rPr lang="en-US" dirty="0" smtClean="0"/>
              <a:t>-&gt; </a:t>
            </a:r>
            <a:r>
              <a:rPr lang="en-US" dirty="0" err="1" smtClean="0"/>
              <a:t>publikace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6820930" y="6248400"/>
            <a:ext cx="1841740" cy="457200"/>
          </a:xfrm>
        </p:spPr>
        <p:txBody>
          <a:bodyPr/>
          <a:lstStyle/>
          <a:p>
            <a:fld id="{DFCCE4E1-ABCF-4F5D-BF07-EFB1B1F25C69}" type="slidenum">
              <a:rPr lang="cs-CZ" altLang="cs-CZ"/>
              <a:pPr/>
              <a:t>7</a:t>
            </a:fld>
            <a:endParaRPr lang="cs-CZ" altLang="cs-CZ" dirty="0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dirty="0" smtClean="0"/>
              <a:t>Sources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Fowler, </a:t>
            </a:r>
            <a:r>
              <a:rPr lang="en-US" dirty="0" err="1" smtClean="0"/>
              <a:t>Henrey</a:t>
            </a:r>
            <a:r>
              <a:rPr lang="en-US" dirty="0" smtClean="0"/>
              <a:t> Ramsey; Aaron, Jane E., and Janice </a:t>
            </a:r>
            <a:r>
              <a:rPr lang="en-US" dirty="0" err="1" smtClean="0"/>
              <a:t>Okoomian</a:t>
            </a:r>
            <a:r>
              <a:rPr lang="en-US" dirty="0" smtClean="0"/>
              <a:t>. </a:t>
            </a:r>
            <a:r>
              <a:rPr lang="en-US" i="1" dirty="0" smtClean="0"/>
              <a:t>The Little, Brown Handbook</a:t>
            </a:r>
            <a:r>
              <a:rPr lang="en-US" dirty="0" smtClean="0"/>
              <a:t>. 10th ed. New York: Longman. 2007.</a:t>
            </a:r>
            <a:endParaRPr lang="cs-CZ" dirty="0" smtClean="0"/>
          </a:p>
          <a:p>
            <a:r>
              <a:rPr lang="en-US" dirty="0" smtClean="0"/>
              <a:t>Justin </a:t>
            </a:r>
            <a:r>
              <a:rPr lang="en-US" dirty="0" err="1" smtClean="0"/>
              <a:t>Zobel</a:t>
            </a:r>
            <a:r>
              <a:rPr lang="en-US" dirty="0" smtClean="0"/>
              <a:t>. </a:t>
            </a:r>
            <a:r>
              <a:rPr lang="en-US" i="1" dirty="0" smtClean="0"/>
              <a:t>Writing for Computer Science: The Art of Effective Communication</a:t>
            </a:r>
            <a:r>
              <a:rPr lang="en-US" dirty="0" smtClean="0"/>
              <a:t>. Singapore: Springer, 2000</a:t>
            </a:r>
          </a:p>
          <a:p>
            <a:r>
              <a:rPr lang="en-US" dirty="0" smtClean="0"/>
              <a:t>Swales, John M. and Christine B. </a:t>
            </a:r>
            <a:r>
              <a:rPr lang="en-US" dirty="0" err="1" smtClean="0"/>
              <a:t>Feak</a:t>
            </a:r>
            <a:r>
              <a:rPr lang="en-US" dirty="0" smtClean="0"/>
              <a:t>. </a:t>
            </a:r>
            <a:r>
              <a:rPr lang="en-US" i="1" dirty="0" smtClean="0"/>
              <a:t>Academic Writing for Graduate Students</a:t>
            </a:r>
            <a:r>
              <a:rPr lang="en-US" dirty="0" smtClean="0"/>
              <a:t>. 3rd ed. Michigan. 2013.</a:t>
            </a:r>
          </a:p>
          <a:p>
            <a:pPr marL="342900" lvl="1" indent="-342900">
              <a:buSzPct val="100000"/>
            </a:pPr>
            <a:r>
              <a:rPr lang="en-CA" dirty="0" smtClean="0"/>
              <a:t>Saul Greenberg , University of Calgary, AB, Canada: Grad Tips , </a:t>
            </a:r>
            <a:r>
              <a:rPr lang="en-CA" dirty="0" smtClean="0">
                <a:hlinkClick r:id="rId2"/>
              </a:rPr>
              <a:t>http://saul.cpsc.ucalgary.ca/saul/</a:t>
            </a:r>
            <a:endParaRPr lang="en-CA" dirty="0" smtClean="0"/>
          </a:p>
          <a:p>
            <a:r>
              <a:rPr lang="en-US" dirty="0" smtClean="0"/>
              <a:t>Joseph M. Williams and Joseph </a:t>
            </a:r>
            <a:r>
              <a:rPr lang="en-US" dirty="0" err="1" smtClean="0"/>
              <a:t>Bizup</a:t>
            </a:r>
            <a:r>
              <a:rPr lang="en-US" dirty="0" smtClean="0"/>
              <a:t>. </a:t>
            </a:r>
            <a:r>
              <a:rPr lang="en-US" i="1" dirty="0" smtClean="0"/>
              <a:t>Style: Lessons in Clarity and Grace</a:t>
            </a:r>
            <a:r>
              <a:rPr lang="en-US" dirty="0" smtClean="0"/>
              <a:t>. 11th ed. New Jersey: Pearson, 2014.</a:t>
            </a:r>
            <a:endParaRPr lang="cs-CZ" dirty="0" smtClean="0"/>
          </a:p>
          <a:p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438</TotalTime>
  <Words>434</Words>
  <Application>Microsoft Office PowerPoint</Application>
  <PresentationFormat>Předvádění na obrazovce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Prezentace_MU_CZ</vt:lpstr>
      <vt:lpstr>Antonín Zita Představení kurzu FI: VV070 Seminar on Master's Thesis Writing </vt:lpstr>
      <vt:lpstr>Obecné informace o kurzu</vt:lpstr>
      <vt:lpstr>Lekce</vt:lpstr>
      <vt:lpstr>Názory studentů</vt:lpstr>
      <vt:lpstr>Vize do budoucna</vt:lpstr>
      <vt:lpstr>Vize do budoucna</vt:lpstr>
      <vt:lpstr>Sources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Šindelář</dc:creator>
  <cp:lastModifiedBy>Antonín Zita</cp:lastModifiedBy>
  <cp:revision>64</cp:revision>
  <cp:lastPrinted>1601-01-01T00:00:00Z</cp:lastPrinted>
  <dcterms:created xsi:type="dcterms:W3CDTF">2015-11-23T07:04:47Z</dcterms:created>
  <dcterms:modified xsi:type="dcterms:W3CDTF">2017-01-23T22:47:09Z</dcterms:modified>
</cp:coreProperties>
</file>