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5" r:id="rId11"/>
    <p:sldId id="283" r:id="rId12"/>
    <p:sldId id="284" r:id="rId13"/>
    <p:sldId id="285" r:id="rId14"/>
    <p:sldId id="286" r:id="rId15"/>
    <p:sldId id="287" r:id="rId16"/>
    <p:sldId id="28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86" d="100"/>
          <a:sy n="86" d="100"/>
        </p:scale>
        <p:origin x="1200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DCEC02-4922-46DB-846E-1B54DCFEE422}" type="slidenum">
              <a:t>1</a:t>
            </a:fld>
            <a:endParaRPr lang="-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39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143358" y="1121876"/>
            <a:ext cx="6857278" cy="2387768"/>
          </a:xfrm>
        </p:spPr>
        <p:txBody>
          <a:bodyPr anchor="b"/>
          <a:lstStyle>
            <a:lvl1pPr>
              <a:defRPr lang="cs-CZ" sz="5443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143358" y="3601814"/>
            <a:ext cx="6857278" cy="1656176"/>
          </a:xfrm>
        </p:spPr>
        <p:txBody>
          <a:bodyPr anchorCtr="1"/>
          <a:lstStyle>
            <a:lvl1pPr algn="ctr">
              <a:defRPr sz="2177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0E765B-16B3-41A9-84E8-65A4CEA9A94D}" type="slidenum">
              <a:t>‹#›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121540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 txBox="1">
            <a:spLocks noGrp="1"/>
          </p:cNvSpPr>
          <p:nvPr>
            <p:ph type="ctrTitle"/>
          </p:nvPr>
        </p:nvSpPr>
        <p:spPr>
          <a:xfrm>
            <a:off x="535259" y="1122120"/>
            <a:ext cx="8129239" cy="3395320"/>
          </a:xfrm>
        </p:spPr>
        <p:txBody>
          <a:bodyPr/>
          <a:lstStyle/>
          <a:p>
            <a:pPr lvl="0" algn="ctr"/>
            <a:r>
              <a:rPr lang="cs-CZ"/>
              <a:t>Prezentace mobilit 2016</a:t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 sz="2540"/>
              <a:t>Marie Červenková</a:t>
            </a:r>
          </a:p>
        </p:txBody>
      </p:sp>
      <p:sp>
        <p:nvSpPr>
          <p:cNvPr id="3" name="Podnadpis 4"/>
          <p:cNvSpPr txBox="1">
            <a:spLocks noGrp="1"/>
          </p:cNvSpPr>
          <p:nvPr>
            <p:ph type="subTitle" idx="1"/>
          </p:nvPr>
        </p:nvSpPr>
        <p:spPr>
          <a:xfrm>
            <a:off x="1143358" y="4517449"/>
            <a:ext cx="6857278" cy="1950303"/>
          </a:xfrm>
        </p:spPr>
        <p:txBody>
          <a:bodyPr/>
          <a:lstStyle/>
          <a:p>
            <a:pPr lvl="0"/>
            <a:endParaRPr lang="cs-CZ"/>
          </a:p>
          <a:p>
            <a:pPr marL="0" lvl="0" indent="0">
              <a:buNone/>
            </a:pPr>
            <a:endParaRPr lang="cs-CZ" sz="1633" smtClean="0"/>
          </a:p>
          <a:p>
            <a:pPr marL="0" lvl="0" indent="0">
              <a:buNone/>
            </a:pPr>
            <a:r>
              <a:rPr lang="cs-CZ" sz="1633" smtClean="0"/>
              <a:t>Týden </a:t>
            </a:r>
            <a:r>
              <a:rPr lang="cs-CZ" sz="1633"/>
              <a:t>CJV, leden 2017</a:t>
            </a:r>
          </a:p>
        </p:txBody>
      </p:sp>
    </p:spTree>
    <p:extLst>
      <p:ext uri="{BB962C8B-B14F-4D97-AF65-F5344CB8AC3E}">
        <p14:creationId xmlns:p14="http://schemas.microsoft.com/office/powerpoint/2010/main" val="264040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6205" y="1929161"/>
            <a:ext cx="7771587" cy="1671275"/>
          </a:xfrm>
          <a:gradFill>
            <a:gsLst>
              <a:gs pos="0">
                <a:srgbClr val="9AC3F6"/>
              </a:gs>
              <a:gs pos="100000">
                <a:srgbClr val="C1D8F8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lvl="0" algn="ctr"/>
            <a:r>
              <a:rPr lang="cs-CZ" b="1"/>
              <a:t/>
            </a:r>
            <a:br>
              <a:rPr lang="cs-CZ" b="1"/>
            </a:br>
            <a:r>
              <a:rPr lang="cs-CZ"/>
              <a:t/>
            </a:r>
            <a:br>
              <a:rPr lang="cs-CZ"/>
            </a:br>
            <a:r>
              <a:rPr lang="cs-CZ" sz="4800"/>
              <a:t>Un argumentaire </a:t>
            </a:r>
            <a:r>
              <a:rPr lang="cs-CZ" sz="4800" smtClean="0"/>
              <a:t/>
            </a:r>
            <a:br>
              <a:rPr lang="cs-CZ" sz="4800" smtClean="0"/>
            </a:br>
            <a:r>
              <a:rPr lang="cs-CZ" sz="4800" smtClean="0"/>
              <a:t>de </a:t>
            </a:r>
            <a:r>
              <a:rPr lang="cs-CZ" sz="4800"/>
              <a:t>vente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936" y="3886154"/>
            <a:ext cx="6400125" cy="2278861"/>
          </a:xfrm>
        </p:spPr>
        <p:txBody>
          <a:bodyPr/>
          <a:lstStyle/>
          <a:p>
            <a:pPr lvl="0"/>
            <a:endParaRPr lang="cs-CZ" sz="2540" b="1"/>
          </a:p>
          <a:p>
            <a:pPr lvl="0"/>
            <a:endParaRPr lang="cs-CZ" sz="2540" b="1"/>
          </a:p>
          <a:p>
            <a:pPr lvl="0"/>
            <a:r>
              <a:rPr lang="cs-CZ" sz="2540" b="1"/>
              <a:t>Cours de français des affaires 4</a:t>
            </a:r>
            <a:r>
              <a:rPr lang="cs-CZ" b="1"/>
              <a:t/>
            </a:r>
            <a:br>
              <a:rPr lang="cs-CZ" b="1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26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9589" y="814039"/>
            <a:ext cx="8086635" cy="959200"/>
          </a:xfrm>
          <a:solidFill>
            <a:srgbClr val="000000">
              <a:alpha val="50000"/>
            </a:srgbClr>
          </a:solidFill>
        </p:spPr>
        <p:txBody>
          <a:bodyPr/>
          <a:lstStyle/>
          <a:p>
            <a:pPr lvl="0" algn="ctr"/>
            <a:r>
              <a:rPr lang="cs-CZ" sz="6000">
                <a:solidFill>
                  <a:schemeClr val="tx1"/>
                </a:solidFill>
                <a:latin typeface="Calibri"/>
              </a:rPr>
              <a:t>Staff mobility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Université Haute Bretagne Rennes II</a:t>
            </a:r>
          </a:p>
          <a:p>
            <a:pPr lvl="0"/>
            <a:endParaRPr lang="cs-CZ"/>
          </a:p>
          <a:p>
            <a:pPr lvl="0"/>
            <a:r>
              <a:rPr lang="cs-CZ"/>
              <a:t>CIREFE (Centre International Rennais d’Etudes de Français Langue Etrang</a:t>
            </a:r>
            <a:r>
              <a:rPr lang="fr-FR"/>
              <a:t>è</a:t>
            </a:r>
            <a:r>
              <a:rPr lang="cs-CZ"/>
              <a:t>re) 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983" y="4188513"/>
            <a:ext cx="1944000" cy="1944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003" y="3847866"/>
            <a:ext cx="4170731" cy="277830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7910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9589" y="981307"/>
            <a:ext cx="8086635" cy="623729"/>
          </a:xfrm>
        </p:spPr>
        <p:txBody>
          <a:bodyPr/>
          <a:lstStyle/>
          <a:p>
            <a:pPr lvl="0" algn="ctr"/>
            <a:r>
              <a:rPr lang="cs-CZ"/>
              <a:t>Vyučované předměty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762189" y="1605036"/>
            <a:ext cx="7923748" cy="5086889"/>
          </a:xfrm>
        </p:spPr>
        <p:txBody>
          <a:bodyPr/>
          <a:lstStyle/>
          <a:p>
            <a:pPr lvl="0"/>
            <a:endParaRPr lang="cs-CZ" smtClean="0"/>
          </a:p>
          <a:p>
            <a:pPr lvl="0"/>
            <a:r>
              <a:rPr lang="cs-CZ" smtClean="0"/>
              <a:t>semestrální </a:t>
            </a:r>
            <a:r>
              <a:rPr lang="cs-CZ"/>
              <a:t>kurzy fj jako cizího jazyka (A1 – C2)</a:t>
            </a:r>
          </a:p>
          <a:p>
            <a:pPr marL="414726" indent="-414726">
              <a:buChar char="-"/>
            </a:pPr>
            <a:r>
              <a:rPr lang="cs-CZ" sz="2177"/>
              <a:t>jazykový seminář</a:t>
            </a:r>
          </a:p>
          <a:p>
            <a:pPr marL="414726" indent="-414726">
              <a:buChar char="-"/>
            </a:pPr>
            <a:r>
              <a:rPr lang="cs-CZ" sz="2177"/>
              <a:t>ústní projev</a:t>
            </a:r>
          </a:p>
          <a:p>
            <a:pPr marL="414726" indent="-414726">
              <a:buChar char="-"/>
            </a:pPr>
            <a:r>
              <a:rPr lang="cs-CZ" sz="2177"/>
              <a:t>písemný projev</a:t>
            </a:r>
          </a:p>
          <a:p>
            <a:pPr marL="414726" indent="-414726">
              <a:buChar char="-"/>
            </a:pPr>
            <a:r>
              <a:rPr lang="cs-CZ" sz="2177"/>
              <a:t>reálie</a:t>
            </a:r>
          </a:p>
          <a:p>
            <a:pPr marL="414726" indent="-414726">
              <a:buChar char="-"/>
            </a:pPr>
            <a:r>
              <a:rPr lang="cs-CZ" sz="2177"/>
              <a:t>(od B1) volitelné: moderní umění, film, dějiny Francie, literatura, (od B2) kreativní psaní, frankofonie, svět podniků, od (C1) francouzská společnost, ekonomické aspekty Francie, mezinárodní vztahy,..., (od C2) filozofie,...</a:t>
            </a:r>
          </a:p>
          <a:p>
            <a:pPr lvl="0"/>
            <a:r>
              <a:rPr lang="cs-CZ"/>
              <a:t>jazyková podpora (večerní kurzy 2h), + kulturní a společenské akce</a:t>
            </a:r>
          </a:p>
          <a:p>
            <a:pPr lvl="0"/>
            <a:endParaRPr lang="cs-CZ"/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59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171" y="837568"/>
            <a:ext cx="8228766" cy="858743"/>
          </a:xfrm>
        </p:spPr>
        <p:txBody>
          <a:bodyPr/>
          <a:lstStyle/>
          <a:p>
            <a:pPr lvl="0" algn="ctr"/>
            <a:r>
              <a:rPr lang="cs-CZ"/>
              <a:t>Navštívené kurzy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171" y="1266940"/>
            <a:ext cx="8228766" cy="4863769"/>
          </a:xfrm>
        </p:spPr>
        <p:txBody>
          <a:bodyPr anchorCtr="1"/>
          <a:lstStyle/>
          <a:p>
            <a:pPr marL="414726" indent="-414726" algn="ctr">
              <a:buFont typeface="Arial" pitchFamily="34"/>
              <a:buChar char="•"/>
            </a:pPr>
            <a:endParaRPr lang="cs-CZ" smtClean="0"/>
          </a:p>
          <a:p>
            <a:pPr marL="414726" indent="-414726" algn="ctr">
              <a:buFont typeface="Arial" pitchFamily="34"/>
              <a:buChar char="•"/>
            </a:pPr>
            <a:endParaRPr lang="cs-CZ"/>
          </a:p>
          <a:p>
            <a:pPr marL="414726" indent="-414726" algn="ctr">
              <a:buFont typeface="Arial" pitchFamily="34"/>
              <a:buChar char="•"/>
            </a:pPr>
            <a:r>
              <a:rPr lang="cs-CZ" smtClean="0"/>
              <a:t>Cirefe</a:t>
            </a:r>
            <a:endParaRPr lang="cs-CZ"/>
          </a:p>
          <a:p>
            <a:pPr lvl="0" algn="ctr"/>
            <a:r>
              <a:rPr lang="cs-CZ" sz="2177"/>
              <a:t>13 kurzů B1 – C1C2</a:t>
            </a:r>
          </a:p>
          <a:p>
            <a:pPr lvl="0" algn="ctr"/>
            <a:r>
              <a:rPr lang="cs-CZ" sz="2177"/>
              <a:t>(jazykový seminář B2, C1, ústní projev B1, C1, písemný projev C1, film B2, dějiny Francie B1, Francie ve světě B2C1, svět práce C1C2, svět podniků B2) </a:t>
            </a:r>
          </a:p>
          <a:p>
            <a:pPr marL="414726" indent="-414726" algn="ctr">
              <a:buFont typeface="Arial" pitchFamily="34"/>
              <a:buChar char="•"/>
            </a:pPr>
            <a:endParaRPr lang="cs-CZ"/>
          </a:p>
          <a:p>
            <a:pPr marL="414726" indent="-414726" algn="ctr">
              <a:buFont typeface="Arial" pitchFamily="34"/>
              <a:buChar char="•"/>
            </a:pPr>
            <a:r>
              <a:rPr lang="cs-CZ"/>
              <a:t>Ecole Supérieure de Commerce</a:t>
            </a:r>
          </a:p>
          <a:p>
            <a:pPr lvl="0" algn="ctr"/>
            <a:r>
              <a:rPr lang="cs-CZ" sz="2177"/>
              <a:t>jazykový seminář A1A2</a:t>
            </a:r>
          </a:p>
        </p:txBody>
      </p:sp>
    </p:spTree>
    <p:extLst>
      <p:ext uri="{BB962C8B-B14F-4D97-AF65-F5344CB8AC3E}">
        <p14:creationId xmlns:p14="http://schemas.microsoft.com/office/powerpoint/2010/main" val="65331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171" y="931608"/>
            <a:ext cx="8228766" cy="926003"/>
          </a:xfrm>
        </p:spPr>
        <p:txBody>
          <a:bodyPr/>
          <a:lstStyle/>
          <a:p>
            <a:pPr lvl="0"/>
            <a:r>
              <a:rPr lang="cs-CZ"/>
              <a:t>Co mě zaujalo: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171" y="1524738"/>
            <a:ext cx="8228766" cy="4875763"/>
          </a:xfrm>
        </p:spPr>
        <p:txBody>
          <a:bodyPr/>
          <a:lstStyle/>
          <a:p>
            <a:pPr marL="414726" indent="-414726">
              <a:buFont typeface="Arial" pitchFamily="34"/>
              <a:buChar char="•"/>
            </a:pPr>
            <a:endParaRPr lang="cs-CZ" smtClean="0"/>
          </a:p>
          <a:p>
            <a:pPr marL="414726" indent="-414726">
              <a:buFont typeface="Arial" pitchFamily="34"/>
              <a:buChar char="•"/>
            </a:pPr>
            <a:endParaRPr lang="cs-CZ"/>
          </a:p>
          <a:p>
            <a:pPr marL="414726" indent="-414726">
              <a:buFont typeface="Arial" pitchFamily="34"/>
              <a:buChar char="•"/>
            </a:pPr>
            <a:r>
              <a:rPr lang="cs-CZ" u="sng" smtClean="0"/>
              <a:t>jaz</a:t>
            </a:r>
            <a:r>
              <a:rPr lang="cs-CZ" u="sng"/>
              <a:t>. cvičení</a:t>
            </a:r>
            <a:r>
              <a:rPr lang="cs-CZ"/>
              <a:t>  - z vět z tisku, - induktivní metoda</a:t>
            </a:r>
          </a:p>
          <a:p>
            <a:pPr marL="414726" indent="-414726">
              <a:buFont typeface="Arial" pitchFamily="34"/>
              <a:buChar char="•"/>
            </a:pPr>
            <a:endParaRPr lang="cs-CZ"/>
          </a:p>
          <a:p>
            <a:pPr marL="414726" indent="-414726">
              <a:buFont typeface="Arial" pitchFamily="34"/>
              <a:buChar char="•"/>
            </a:pPr>
            <a:r>
              <a:rPr lang="cs-CZ" u="sng"/>
              <a:t>svět práce a podniků </a:t>
            </a:r>
            <a:r>
              <a:rPr lang="cs-CZ"/>
              <a:t>– lexikálně/mimojazykově zaměřeno</a:t>
            </a:r>
          </a:p>
          <a:p>
            <a:pPr marL="414726" indent="-414726">
              <a:buFont typeface="Arial" pitchFamily="34"/>
              <a:buChar char="•"/>
            </a:pPr>
            <a:endParaRPr lang="cs-CZ"/>
          </a:p>
          <a:p>
            <a:pPr marL="414726" indent="-414726">
              <a:buFont typeface="Arial" pitchFamily="34"/>
              <a:buChar char="•"/>
            </a:pPr>
            <a:r>
              <a:rPr lang="cs-CZ" u="sng"/>
              <a:t>písemná produkce </a:t>
            </a:r>
            <a:r>
              <a:rPr lang="cs-CZ"/>
              <a:t>– čtení, vyhledání teze a reformulace argumentů, strukturovaná reprodukce, teorie argumentace, logické konektory</a:t>
            </a:r>
          </a:p>
          <a:p>
            <a:pPr marL="0" lvl="0" indent="0">
              <a:buNone/>
            </a:pPr>
            <a:r>
              <a:rPr lang="cs-CZ"/>
              <a:t> </a:t>
            </a:r>
          </a:p>
          <a:p>
            <a:pPr marL="414726" indent="-414726">
              <a:buFont typeface="Arial" pitchFamily="34"/>
              <a:buChar char="•"/>
            </a:pPr>
            <a:endParaRPr lang="cs-CZ"/>
          </a:p>
          <a:p>
            <a:pPr marL="414726" indent="-414726">
              <a:buFont typeface="Arial" pitchFamily="34"/>
              <a:buChar char="•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21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5275" y="792462"/>
            <a:ext cx="8086635" cy="1184635"/>
          </a:xfrm>
        </p:spPr>
        <p:txBody>
          <a:bodyPr/>
          <a:lstStyle/>
          <a:p>
            <a:pPr lvl="0"/>
            <a:r>
              <a:rPr lang="cs-CZ" sz="2177"/>
              <a:t/>
            </a:r>
            <a:br>
              <a:rPr lang="cs-CZ" sz="2177"/>
            </a:br>
            <a:r>
              <a:rPr lang="cs-CZ" sz="2177" smtClean="0"/>
              <a:t/>
            </a:r>
            <a:br>
              <a:rPr lang="cs-CZ" sz="2177" smtClean="0"/>
            </a:br>
            <a:r>
              <a:rPr lang="cs-CZ" sz="2177"/>
              <a:t/>
            </a:r>
            <a:br>
              <a:rPr lang="cs-CZ" sz="2177"/>
            </a:br>
            <a:r>
              <a:rPr lang="cs-CZ" sz="2177" smtClean="0"/>
              <a:t/>
            </a:r>
            <a:br>
              <a:rPr lang="cs-CZ" sz="2177" smtClean="0"/>
            </a:br>
            <a:r>
              <a:rPr lang="cs-CZ" sz="2177"/>
              <a:t/>
            </a:r>
            <a:br>
              <a:rPr lang="cs-CZ" sz="2177"/>
            </a:br>
            <a:r>
              <a:rPr lang="cs-CZ" sz="2177" smtClean="0"/>
              <a:t/>
            </a:r>
            <a:br>
              <a:rPr lang="cs-CZ" sz="2177" smtClean="0"/>
            </a:br>
            <a:r>
              <a:rPr lang="cs-CZ" sz="2177"/>
              <a:t/>
            </a:r>
            <a:br>
              <a:rPr lang="cs-CZ" sz="2177"/>
            </a:br>
            <a:r>
              <a:rPr lang="cs-CZ" b="0" u="sng" smtClean="0">
                <a:solidFill>
                  <a:schemeClr val="tx1"/>
                </a:solidFill>
              </a:rPr>
              <a:t>dějiny </a:t>
            </a:r>
            <a:r>
              <a:rPr lang="cs-CZ" b="0" u="sng">
                <a:solidFill>
                  <a:schemeClr val="tx1"/>
                </a:solidFill>
              </a:rPr>
              <a:t>Francie </a:t>
            </a:r>
            <a:r>
              <a:rPr lang="cs-CZ" b="0">
                <a:solidFill>
                  <a:schemeClr val="tx1"/>
                </a:solidFill>
              </a:rPr>
              <a:t>– struktura hodiny, vysvětlení souvislostí, obrázky, videa, na závěr résumé k </a:t>
            </a:r>
            <a:r>
              <a:rPr lang="cs-CZ" b="0" smtClean="0">
                <a:solidFill>
                  <a:schemeClr val="tx1"/>
                </a:solidFill>
              </a:rPr>
              <a:t>doplnění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509589" y="2017712"/>
            <a:ext cx="8082321" cy="4550355"/>
          </a:xfrm>
        </p:spPr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50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171" y="273686"/>
            <a:ext cx="8228766" cy="488863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171" y="1031553"/>
            <a:ext cx="8228766" cy="5099147"/>
          </a:xfrm>
        </p:spPr>
        <p:txBody>
          <a:bodyPr/>
          <a:lstStyle/>
          <a:p>
            <a:pPr marL="414726" indent="-414726">
              <a:buFont typeface="Arial" pitchFamily="34"/>
              <a:buChar char="•"/>
            </a:pPr>
            <a:endParaRPr lang="cs-CZ" smtClean="0"/>
          </a:p>
          <a:p>
            <a:pPr marL="414726" indent="-414726">
              <a:buFont typeface="Arial" pitchFamily="34"/>
              <a:buChar char="•"/>
            </a:pPr>
            <a:endParaRPr lang="cs-CZ"/>
          </a:p>
          <a:p>
            <a:pPr marL="414726" indent="-414726">
              <a:buFont typeface="Arial" pitchFamily="34"/>
              <a:buChar char="•"/>
            </a:pPr>
            <a:r>
              <a:rPr lang="cs-CZ" u="sng" smtClean="0"/>
              <a:t>ústní </a:t>
            </a:r>
            <a:r>
              <a:rPr lang="cs-CZ" u="sng"/>
              <a:t>produkce </a:t>
            </a:r>
            <a:r>
              <a:rPr lang="cs-CZ"/>
              <a:t>– aktuality (3x se stejným tématem, 5 – 10 min, diskusní otázka), idiomatické výrazy, argumentační cv. ve skupinách (tělesné tresty), publikum naslouchá i hodnotí</a:t>
            </a:r>
          </a:p>
          <a:p>
            <a:pPr marL="0" lvl="0" indent="0">
              <a:buNone/>
            </a:pPr>
            <a:r>
              <a:rPr lang="cs-CZ"/>
              <a:t> </a:t>
            </a:r>
            <a:r>
              <a:rPr lang="cs-CZ" smtClean="0"/>
              <a:t>    </a:t>
            </a:r>
            <a:r>
              <a:rPr lang="cs-CZ"/>
              <a:t>- hodnocení vyučujícího 15/20, hodnocení studentů 5/20</a:t>
            </a:r>
          </a:p>
          <a:p>
            <a:pPr lvl="0"/>
            <a:endParaRPr lang="cs-CZ"/>
          </a:p>
          <a:p>
            <a:pPr marL="414726" indent="-414726">
              <a:buFont typeface="Arial" pitchFamily="34"/>
              <a:buChar char="•"/>
            </a:pPr>
            <a:r>
              <a:rPr lang="cs-CZ" u="sng"/>
              <a:t>film</a:t>
            </a:r>
            <a:r>
              <a:rPr lang="cs-CZ"/>
              <a:t> (tematicky, </a:t>
            </a:r>
            <a:r>
              <a:rPr lang="cs-CZ" smtClean="0"/>
              <a:t>žánrově)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20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414726" indent="-414726">
              <a:buFont typeface="Arial" pitchFamily="34"/>
              <a:buChar char="•"/>
            </a:pPr>
            <a:r>
              <a:rPr lang="cs-CZ"/>
              <a:t>Slovensko, Banská Bystrica, Univerzita Mateje Bela</a:t>
            </a:r>
          </a:p>
          <a:p>
            <a:pPr marL="414726" indent="-414726">
              <a:buFont typeface="Arial" pitchFamily="34"/>
              <a:buChar char="•"/>
            </a:pPr>
            <a:endParaRPr lang="cs-CZ"/>
          </a:p>
          <a:p>
            <a:pPr marL="414726" indent="-414726">
              <a:buFont typeface="Arial" pitchFamily="34"/>
              <a:buChar char="•"/>
            </a:pPr>
            <a:r>
              <a:rPr lang="cs-CZ"/>
              <a:t>Francie, Rennes, Université Rennes II</a:t>
            </a:r>
          </a:p>
        </p:txBody>
      </p:sp>
    </p:spTree>
    <p:extLst>
      <p:ext uri="{BB962C8B-B14F-4D97-AF65-F5344CB8AC3E}">
        <p14:creationId xmlns:p14="http://schemas.microsoft.com/office/powerpoint/2010/main" val="386132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908" y="2639796"/>
            <a:ext cx="2980800" cy="8640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dpis 1"/>
          <p:cNvSpPr txBox="1">
            <a:spLocks noGrp="1"/>
          </p:cNvSpPr>
          <p:nvPr>
            <p:ph type="title"/>
          </p:nvPr>
        </p:nvSpPr>
        <p:spPr>
          <a:xfrm>
            <a:off x="457171" y="853279"/>
            <a:ext cx="8228766" cy="1105336"/>
          </a:xfrm>
          <a:solidFill>
            <a:srgbClr val="000000">
              <a:alpha val="50000"/>
            </a:srgbClr>
          </a:solidFill>
        </p:spPr>
        <p:txBody>
          <a:bodyPr/>
          <a:lstStyle/>
          <a:p>
            <a:pPr lvl="0" algn="ctr"/>
            <a:r>
              <a:rPr lang="cs-CZ" sz="6000">
                <a:solidFill>
                  <a:srgbClr val="FFFFFF"/>
                </a:solidFill>
                <a:latin typeface="Calibri"/>
              </a:rPr>
              <a:t>Teaching mobility</a:t>
            </a:r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xfrm>
            <a:off x="829440" y="1605036"/>
            <a:ext cx="7856497" cy="4525673"/>
          </a:xfrm>
        </p:spPr>
        <p:txBody>
          <a:bodyPr/>
          <a:lstStyle/>
          <a:p>
            <a:pPr lvl="0"/>
            <a:endParaRPr lang="cs-CZ" smtClean="0"/>
          </a:p>
          <a:p>
            <a:pPr lvl="0"/>
            <a:r>
              <a:rPr lang="cs-CZ" smtClean="0"/>
              <a:t>Univerzita </a:t>
            </a:r>
            <a:r>
              <a:rPr lang="cs-CZ"/>
              <a:t>Mateje Bela v Banskej Bystrici</a:t>
            </a:r>
          </a:p>
          <a:p>
            <a:pPr lvl="0"/>
            <a:endParaRPr lang="cs-CZ"/>
          </a:p>
          <a:p>
            <a:pPr lvl="0"/>
            <a:r>
              <a:rPr lang="cs-CZ"/>
              <a:t>Ekonomická fakulta</a:t>
            </a:r>
          </a:p>
          <a:p>
            <a:pPr lvl="0"/>
            <a:endParaRPr lang="cs-CZ"/>
          </a:p>
          <a:p>
            <a:pPr lvl="0"/>
            <a:r>
              <a:rPr lang="cs-CZ"/>
              <a:t>Katedra odbornej jazykovej komunikácie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1941" y="4761445"/>
            <a:ext cx="3023996" cy="178847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2708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/>
              <a:t>Vyučované předměty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1087239" y="1605036"/>
            <a:ext cx="7598698" cy="4918762"/>
          </a:xfrm>
        </p:spPr>
        <p:txBody>
          <a:bodyPr/>
          <a:lstStyle/>
          <a:p>
            <a:pPr lvl="0" algn="ctr"/>
            <a:endParaRPr lang="cs-CZ" smtClean="0"/>
          </a:p>
          <a:p>
            <a:pPr lvl="0" algn="ctr"/>
            <a:r>
              <a:rPr lang="cs-CZ" smtClean="0"/>
              <a:t>Bc</a:t>
            </a:r>
            <a:r>
              <a:rPr lang="cs-CZ"/>
              <a:t>.</a:t>
            </a:r>
          </a:p>
          <a:p>
            <a:pPr lvl="0" algn="ctr"/>
            <a:endParaRPr lang="cs-CZ"/>
          </a:p>
          <a:p>
            <a:pPr lvl="0"/>
            <a:r>
              <a:rPr lang="cs-CZ"/>
              <a:t>Ekonomická terminologie v aj a v nj</a:t>
            </a:r>
          </a:p>
          <a:p>
            <a:r>
              <a:rPr lang="cs-CZ" smtClean="0"/>
              <a:t>I. a </a:t>
            </a:r>
            <a:r>
              <a:rPr lang="cs-CZ"/>
              <a:t>II. cizí odborný jazyk v aj, nj, fj, šj, rj</a:t>
            </a:r>
          </a:p>
          <a:p>
            <a:pPr lvl="0"/>
            <a:r>
              <a:rPr lang="cs-CZ"/>
              <a:t>Kultura anglicky mluvících zemí</a:t>
            </a:r>
          </a:p>
          <a:p>
            <a:pPr lvl="0"/>
            <a:r>
              <a:rPr lang="cs-CZ"/>
              <a:t>Obchodní komunikace v aj a v nj</a:t>
            </a:r>
          </a:p>
          <a:p>
            <a:pPr lvl="0"/>
            <a:r>
              <a:rPr lang="cs-CZ"/>
              <a:t>Obchodní vyjednávání v aj</a:t>
            </a:r>
          </a:p>
          <a:p>
            <a:pPr lvl="0"/>
            <a:r>
              <a:rPr lang="cs-CZ"/>
              <a:t>Slovenština pro cizince</a:t>
            </a:r>
          </a:p>
          <a:p>
            <a:pPr lvl="0"/>
            <a:endParaRPr lang="cs-CZ"/>
          </a:p>
          <a:p>
            <a:pPr marL="518408" indent="-518408">
              <a:buAutoNum type="romanU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65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784608" y="807380"/>
            <a:ext cx="8359395" cy="5940582"/>
          </a:xfrm>
        </p:spPr>
        <p:txBody>
          <a:bodyPr/>
          <a:lstStyle/>
          <a:p>
            <a:pPr lvl="0" algn="ctr"/>
            <a:endParaRPr lang="cs-CZ" smtClean="0"/>
          </a:p>
          <a:p>
            <a:pPr lvl="0" algn="ctr"/>
            <a:endParaRPr lang="cs-CZ"/>
          </a:p>
          <a:p>
            <a:pPr lvl="0" algn="ctr"/>
            <a:r>
              <a:rPr lang="cs-CZ" smtClean="0"/>
              <a:t>Ing</a:t>
            </a:r>
            <a:r>
              <a:rPr lang="cs-CZ"/>
              <a:t>.</a:t>
            </a:r>
          </a:p>
          <a:p>
            <a:pPr lvl="0" algn="ctr"/>
            <a:endParaRPr lang="cs-CZ"/>
          </a:p>
          <a:p>
            <a:pPr lvl="0"/>
            <a:r>
              <a:rPr lang="cs-CZ"/>
              <a:t>Communication Across Cultures</a:t>
            </a:r>
          </a:p>
          <a:p>
            <a:pPr lvl="0"/>
            <a:r>
              <a:rPr lang="cs-CZ"/>
              <a:t>Contemporary Society in Media</a:t>
            </a:r>
          </a:p>
          <a:p>
            <a:pPr lvl="0"/>
            <a:r>
              <a:rPr lang="cs-CZ"/>
              <a:t>Mezikatedrový předmět: Terminologický manažment</a:t>
            </a:r>
          </a:p>
          <a:p>
            <a:pPr lvl="0"/>
            <a:r>
              <a:rPr lang="cs-CZ"/>
              <a:t>Mezikatedrový předmět: Manažment projektů EU</a:t>
            </a:r>
          </a:p>
          <a:p>
            <a:pPr lvl="0"/>
            <a:r>
              <a:rPr lang="cs-CZ"/>
              <a:t>Slovenština pro cizince</a:t>
            </a:r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58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lvl="0" algn="ctr"/>
            <a:endParaRPr lang="cs-CZ" smtClean="0"/>
          </a:p>
          <a:p>
            <a:pPr lvl="0" algn="ctr"/>
            <a:endParaRPr lang="cs-CZ"/>
          </a:p>
          <a:p>
            <a:pPr lvl="0" algn="ctr"/>
            <a:r>
              <a:rPr lang="cs-CZ" smtClean="0"/>
              <a:t>Ph.D</a:t>
            </a:r>
            <a:r>
              <a:rPr lang="cs-CZ"/>
              <a:t>.</a:t>
            </a:r>
          </a:p>
          <a:p>
            <a:pPr lvl="0" algn="ctr"/>
            <a:endParaRPr lang="cs-CZ"/>
          </a:p>
          <a:p>
            <a:pPr lvl="0" algn="ctr"/>
            <a:r>
              <a:rPr lang="cs-CZ"/>
              <a:t>Akademické psaní v aj</a:t>
            </a:r>
          </a:p>
        </p:txBody>
      </p:sp>
    </p:spTree>
    <p:extLst>
      <p:ext uri="{BB962C8B-B14F-4D97-AF65-F5344CB8AC3E}">
        <p14:creationId xmlns:p14="http://schemas.microsoft.com/office/powerpoint/2010/main" val="221074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/>
              <a:t>Intervence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1087238" y="1605036"/>
            <a:ext cx="6994194" cy="4918762"/>
          </a:xfrm>
        </p:spPr>
        <p:txBody>
          <a:bodyPr/>
          <a:lstStyle/>
          <a:p>
            <a:pPr lvl="0" algn="ctr"/>
            <a:endParaRPr lang="cs-CZ" smtClean="0"/>
          </a:p>
          <a:p>
            <a:pPr lvl="0" algn="ctr"/>
            <a:endParaRPr lang="cs-CZ"/>
          </a:p>
          <a:p>
            <a:pPr lvl="0" algn="ctr"/>
            <a:r>
              <a:rPr lang="cs-CZ" smtClean="0"/>
              <a:t>Bc</a:t>
            </a:r>
            <a:r>
              <a:rPr lang="cs-CZ"/>
              <a:t>.</a:t>
            </a:r>
          </a:p>
          <a:p>
            <a:pPr lvl="0" algn="ctr"/>
            <a:endParaRPr lang="cs-CZ"/>
          </a:p>
          <a:p>
            <a:pPr lvl="0"/>
            <a:r>
              <a:rPr lang="cs-CZ"/>
              <a:t>Ekonomická terminologie v aj a v nj</a:t>
            </a:r>
          </a:p>
          <a:p>
            <a:pPr lvl="0"/>
            <a:r>
              <a:rPr lang="cs-CZ"/>
              <a:t>I. a II. cizí odborný jazyk v aj, nj, fj, šj, rj</a:t>
            </a:r>
          </a:p>
          <a:p>
            <a:pPr lvl="0"/>
            <a:r>
              <a:rPr lang="cs-CZ"/>
              <a:t>Kultura anglicky mluvících zemí</a:t>
            </a:r>
          </a:p>
          <a:p>
            <a:pPr lvl="0"/>
            <a:r>
              <a:rPr lang="cs-CZ"/>
              <a:t>Obchodní komunikace v aj a v nj</a:t>
            </a:r>
          </a:p>
          <a:p>
            <a:pPr lvl="0"/>
            <a:r>
              <a:rPr lang="cs-CZ"/>
              <a:t>Obchodní vyjednávání v aj</a:t>
            </a:r>
          </a:p>
          <a:p>
            <a:pPr lvl="0"/>
            <a:r>
              <a:rPr lang="cs-CZ"/>
              <a:t>Slovenština pro cizince</a:t>
            </a:r>
          </a:p>
          <a:p>
            <a:pPr lvl="0"/>
            <a:endParaRPr lang="cs-CZ"/>
          </a:p>
          <a:p>
            <a:pPr marL="518408" indent="-518408">
              <a:buAutoNum type="romanU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7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/>
              <a:t>Intervence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1087238" y="1605036"/>
            <a:ext cx="6994194" cy="4918762"/>
          </a:xfrm>
        </p:spPr>
        <p:txBody>
          <a:bodyPr/>
          <a:lstStyle/>
          <a:p>
            <a:pPr lvl="0" algn="ctr"/>
            <a:endParaRPr lang="cs-CZ" smtClean="0"/>
          </a:p>
          <a:p>
            <a:pPr lvl="0" algn="ctr"/>
            <a:endParaRPr lang="cs-CZ"/>
          </a:p>
          <a:p>
            <a:pPr lvl="0" algn="ctr"/>
            <a:r>
              <a:rPr lang="cs-CZ" smtClean="0"/>
              <a:t>Bc</a:t>
            </a:r>
            <a:r>
              <a:rPr lang="cs-CZ"/>
              <a:t>.</a:t>
            </a:r>
          </a:p>
          <a:p>
            <a:pPr lvl="0" algn="ctr"/>
            <a:endParaRPr lang="cs-CZ"/>
          </a:p>
          <a:p>
            <a:pPr lvl="0"/>
            <a:r>
              <a:rPr lang="cs-CZ"/>
              <a:t>Ekonomická terminologie v aj a v nj</a:t>
            </a:r>
          </a:p>
          <a:p>
            <a:pPr lvl="0"/>
            <a:r>
              <a:rPr lang="cs-CZ">
                <a:solidFill>
                  <a:srgbClr val="C00000"/>
                </a:solidFill>
              </a:rPr>
              <a:t>I. a II. cizí odborný jazyk </a:t>
            </a:r>
            <a:r>
              <a:rPr lang="cs-CZ"/>
              <a:t>v aj, nj, </a:t>
            </a:r>
            <a:r>
              <a:rPr lang="cs-CZ">
                <a:solidFill>
                  <a:srgbClr val="C00000"/>
                </a:solidFill>
              </a:rPr>
              <a:t>fj</a:t>
            </a:r>
            <a:r>
              <a:rPr lang="cs-CZ"/>
              <a:t>, šj, rj</a:t>
            </a:r>
          </a:p>
          <a:p>
            <a:pPr lvl="0"/>
            <a:r>
              <a:rPr lang="cs-CZ"/>
              <a:t>Kultura anglicky mluvících zemí</a:t>
            </a:r>
          </a:p>
          <a:p>
            <a:pPr lvl="0"/>
            <a:r>
              <a:rPr lang="cs-CZ"/>
              <a:t>Obchodní komunikace v aj a v nj</a:t>
            </a:r>
          </a:p>
          <a:p>
            <a:pPr lvl="0"/>
            <a:r>
              <a:rPr lang="cs-CZ"/>
              <a:t>Obchodní vyjednávání v aj</a:t>
            </a:r>
          </a:p>
          <a:p>
            <a:pPr lvl="0"/>
            <a:r>
              <a:rPr lang="cs-CZ"/>
              <a:t>Slovenština pro cizince</a:t>
            </a:r>
          </a:p>
          <a:p>
            <a:pPr lvl="0"/>
            <a:endParaRPr lang="cs-CZ"/>
          </a:p>
          <a:p>
            <a:pPr marL="518408" indent="-518408">
              <a:buAutoNum type="romanU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03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6205" y="1817649"/>
            <a:ext cx="7771587" cy="1782787"/>
          </a:xfrm>
          <a:gradFill>
            <a:gsLst>
              <a:gs pos="0">
                <a:srgbClr val="9AC3F6"/>
              </a:gs>
              <a:gs pos="100000">
                <a:srgbClr val="C1D8F8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lvl="0" algn="ctr"/>
            <a:r>
              <a:rPr lang="cs-CZ" sz="4800"/>
              <a:t>Les étapes de la création</a:t>
            </a:r>
            <a:br>
              <a:rPr lang="cs-CZ" sz="4800"/>
            </a:br>
            <a:r>
              <a:rPr lang="cs-CZ" sz="4800"/>
              <a:t>d´une entreprise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936" y="3886153"/>
            <a:ext cx="6400125" cy="2682475"/>
          </a:xfrm>
        </p:spPr>
        <p:txBody>
          <a:bodyPr/>
          <a:lstStyle/>
          <a:p>
            <a:pPr marL="457152" indent="-457152">
              <a:buChar char="-"/>
            </a:pPr>
            <a:endParaRPr lang="cs-CZ"/>
          </a:p>
          <a:p>
            <a:pPr marL="457152" indent="-457152">
              <a:buChar char="-"/>
            </a:pPr>
            <a:r>
              <a:rPr lang="cs-CZ">
                <a:solidFill>
                  <a:srgbClr val="0070C0"/>
                </a:solidFill>
              </a:rPr>
              <a:t>recherche de capitaux</a:t>
            </a:r>
          </a:p>
          <a:p>
            <a:pPr marL="457152" indent="-457152">
              <a:buChar char="-"/>
            </a:pPr>
            <a:r>
              <a:rPr lang="cs-CZ">
                <a:solidFill>
                  <a:srgbClr val="0070C0"/>
                </a:solidFill>
              </a:rPr>
              <a:t>lieu d´implantation</a:t>
            </a:r>
          </a:p>
          <a:p>
            <a:pPr marL="457152" indent="-457152">
              <a:buChar char="-"/>
            </a:pPr>
            <a:endParaRPr lang="cs-CZ">
              <a:solidFill>
                <a:srgbClr val="0070C0"/>
              </a:solidFill>
            </a:endParaRPr>
          </a:p>
          <a:p>
            <a:pPr lvl="0"/>
            <a:r>
              <a:rPr lang="cs-CZ" sz="2540" b="1"/>
              <a:t>Cours de français des affaires 2</a:t>
            </a:r>
            <a:r>
              <a:rPr lang="cs-CZ" b="1"/>
              <a:t/>
            </a:r>
            <a:br>
              <a:rPr lang="cs-CZ" b="1"/>
            </a:br>
            <a:endParaRPr lang="cs-CZ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117</TotalTime>
  <Words>472</Words>
  <Application>Microsoft Office PowerPoint</Application>
  <PresentationFormat>Předvádění na obrazovce (4:3)</PresentationFormat>
  <Paragraphs>109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Andale Sans UI</vt:lpstr>
      <vt:lpstr>Arial</vt:lpstr>
      <vt:lpstr>Calibri</vt:lpstr>
      <vt:lpstr>Tahoma</vt:lpstr>
      <vt:lpstr>Times New Roman</vt:lpstr>
      <vt:lpstr>Wingdings</vt:lpstr>
      <vt:lpstr>Prezentace_MU_CZ</vt:lpstr>
      <vt:lpstr>Prezentace mobilit 2016  Marie Červenková</vt:lpstr>
      <vt:lpstr>Prezentace aplikace PowerPoint</vt:lpstr>
      <vt:lpstr>Teaching mobility</vt:lpstr>
      <vt:lpstr>Vyučované předměty</vt:lpstr>
      <vt:lpstr>Prezentace aplikace PowerPoint</vt:lpstr>
      <vt:lpstr>Prezentace aplikace PowerPoint</vt:lpstr>
      <vt:lpstr>Intervence</vt:lpstr>
      <vt:lpstr>Intervence</vt:lpstr>
      <vt:lpstr>Les étapes de la création d´une entreprise</vt:lpstr>
      <vt:lpstr>  Un argumentaire  de vente</vt:lpstr>
      <vt:lpstr>Staff mobility</vt:lpstr>
      <vt:lpstr>Vyučované předměty</vt:lpstr>
      <vt:lpstr>Navštívené kurzy</vt:lpstr>
      <vt:lpstr>Co mě zaujalo:</vt:lpstr>
      <vt:lpstr>       dějiny Francie – struktura hodiny, vysvětlení souvislostí, obrázky, videa, na závěr résumé k doplnění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Červenková Marie</cp:lastModifiedBy>
  <cp:revision>20</cp:revision>
  <cp:lastPrinted>1601-01-01T00:00:00Z</cp:lastPrinted>
  <dcterms:created xsi:type="dcterms:W3CDTF">2015-11-23T07:04:47Z</dcterms:created>
  <dcterms:modified xsi:type="dcterms:W3CDTF">2017-02-16T08:43:07Z</dcterms:modified>
</cp:coreProperties>
</file>