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3" r:id="rId3"/>
    <p:sldId id="258" r:id="rId4"/>
    <p:sldId id="260" r:id="rId5"/>
    <p:sldId id="257" r:id="rId6"/>
    <p:sldId id="262" r:id="rId7"/>
    <p:sldId id="261" r:id="rId8"/>
    <p:sldId id="264" r:id="rId9"/>
    <p:sldId id="30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84" r:id="rId19"/>
    <p:sldId id="285" r:id="rId20"/>
    <p:sldId id="290" r:id="rId21"/>
    <p:sldId id="291" r:id="rId22"/>
    <p:sldId id="292" r:id="rId23"/>
    <p:sldId id="293" r:id="rId24"/>
    <p:sldId id="294" r:id="rId25"/>
    <p:sldId id="295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2" d="100"/>
          <a:sy n="102" d="100"/>
        </p:scale>
        <p:origin x="33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7913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BBFE-2821-4A9B-AF68-3A16C09CF8A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405-A9FD-4E59-BBE5-2A8F5CC02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0FqkkW2t1SY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ic.oregonstate.edu/making-peer-review-wor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rawo.uwb.edu.pl/pliki/prawo_newfile/cpja/2016/SHARE%20&amp;%20GAIN%20workshops%202016%20invitation-17_01_2016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457360"/>
            <a:ext cx="6314536" cy="400640"/>
          </a:xfrm>
        </p:spPr>
        <p:txBody>
          <a:bodyPr/>
          <a:lstStyle/>
          <a:p>
            <a:endParaRPr lang="en-GB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150071"/>
            <a:ext cx="7518400" cy="2234152"/>
          </a:xfrm>
        </p:spPr>
        <p:txBody>
          <a:bodyPr/>
          <a:lstStyle/>
          <a:p>
            <a:pPr algn="ctr"/>
            <a:r>
              <a:rPr lang="cs-CZ" dirty="0" smtClean="0"/>
              <a:t>Týden CJV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Pátek</a:t>
            </a:r>
            <a:endParaRPr lang="en-US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683955" y="4399989"/>
            <a:ext cx="7698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dirty="0" smtClean="0"/>
              <a:t>Barbora Chovancová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45" y="3114847"/>
            <a:ext cx="1022669" cy="16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4891" y="892487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/>
              <a:t/>
            </a:r>
            <a:br>
              <a:rPr lang="cs-CZ" b="0" dirty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/>
              <a:t/>
            </a:r>
            <a:br>
              <a:rPr lang="cs-CZ" b="0" dirty="0"/>
            </a:br>
            <a:r>
              <a:rPr lang="cs-CZ" b="0" dirty="0" smtClean="0"/>
              <a:t/>
            </a:r>
            <a:br>
              <a:rPr lang="cs-CZ" b="0" dirty="0" smtClean="0"/>
            </a:b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feel a recipe is only a theme, which an intelligent cook can play each time with a variation.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Madam Benoit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1" y="0"/>
            <a:ext cx="1940012" cy="35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Having</a:t>
            </a:r>
            <a:r>
              <a:rPr lang="cs-CZ" dirty="0" smtClean="0"/>
              <a:t> a go </a:t>
            </a:r>
            <a:r>
              <a:rPr lang="cs-CZ" dirty="0" err="1" smtClean="0"/>
              <a:t>at</a:t>
            </a:r>
            <a:r>
              <a:rPr lang="cs-CZ" dirty="0" smtClean="0"/>
              <a:t> peer </a:t>
            </a:r>
            <a:r>
              <a:rPr lang="cs-CZ" dirty="0" err="1" smtClean="0"/>
              <a:t>review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Write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paragraph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topic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marL="0" indent="0">
              <a:buNone/>
            </a:pPr>
            <a:r>
              <a:rPr lang="en-US" b="1" i="1" dirty="0"/>
              <a:t>Food for thought: why students should feed their </a:t>
            </a:r>
            <a:r>
              <a:rPr lang="en-US" b="1" i="1" dirty="0" smtClean="0"/>
              <a:t>brains</a:t>
            </a:r>
            <a:r>
              <a:rPr lang="cs-CZ" b="1" i="1" dirty="0" smtClean="0"/>
              <a:t>?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99" y="3678436"/>
            <a:ext cx="3442866" cy="24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72607" y="6296629"/>
            <a:ext cx="6521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https://www.google.cz/search?q=food+quotes+proverbs+sayings&amp;biw=1280&amp;bih=665&amp;source=lnms&amp;tbm=isch&amp;sa=X&amp;ved=0ahUKEwi-1N6iwfbOAhXKvRoKHbbwDFYQ_AUIBigB#tbm=isch&amp;q=feed+your+brain&amp;imgrc=GYm0k9MsM8BM9M%3A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734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Give</a:t>
            </a:r>
            <a:r>
              <a:rPr lang="cs-CZ" dirty="0" smtClean="0"/>
              <a:t> feedback on a text </a:t>
            </a:r>
            <a:r>
              <a:rPr lang="cs-CZ" dirty="0" err="1" smtClean="0"/>
              <a:t>written</a:t>
            </a:r>
            <a:r>
              <a:rPr lang="cs-CZ" dirty="0" smtClean="0"/>
              <a:t> by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colleague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https://www.google.cz/search?q=food+quotes+proverbs+sayings&amp;biw=1280&amp;bih=665&amp;source=lnms&amp;tbm=isch&amp;sa=X&amp;ved=0ahUKEwi-1N6iwfbOAhXKvRoKHbbwDFYQ_AUIBigB#tbm=isch&amp;q=feedback+food&amp;imgrc=XUhIg7o1NHCajM%3A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4" y="2855913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should be evaluated – and how</a:t>
            </a:r>
            <a:r>
              <a:rPr lang="cs-CZ" dirty="0" smtClean="0"/>
              <a:t> – and </a:t>
            </a:r>
            <a:r>
              <a:rPr lang="cs-CZ" dirty="0" err="1" smtClean="0"/>
              <a:t>why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52" y="31665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" y="218651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98" y="1953088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https://www.youtube.com/watch?v=0FqkkW2t1SY</a:t>
            </a:r>
          </a:p>
        </p:txBody>
      </p:sp>
      <p:pic>
        <p:nvPicPr>
          <p:cNvPr id="9" name="Peer Edit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763" y="2017713"/>
            <a:ext cx="7315200" cy="411480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 smtClean="0"/>
              <a:t>Source: </a:t>
            </a:r>
            <a:r>
              <a:rPr lang="cs-CZ" dirty="0">
                <a:hlinkClick r:id="rId5"/>
              </a:rPr>
              <a:t>https://www.youtube.com/watch?v=0FqkkW2t1SY</a:t>
            </a:r>
            <a:endParaRPr 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34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Students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learn</a:t>
            </a:r>
            <a:r>
              <a:rPr lang="cs-CZ" dirty="0" smtClean="0"/>
              <a:t> to </a:t>
            </a:r>
            <a:r>
              <a:rPr lang="cs-CZ" dirty="0" err="1" smtClean="0"/>
              <a:t>give</a:t>
            </a:r>
            <a:r>
              <a:rPr lang="cs-CZ" dirty="0" smtClean="0"/>
              <a:t> feedback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“...no one is born a great cook, one learns by doing.” 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sz="2000" dirty="0" smtClean="0"/>
              <a:t>Julia </a:t>
            </a:r>
            <a:r>
              <a:rPr lang="cs-CZ" sz="2000" dirty="0" err="1" smtClean="0"/>
              <a:t>Child</a:t>
            </a:r>
            <a:r>
              <a:rPr lang="cs-CZ" sz="2000" dirty="0" smtClean="0"/>
              <a:t>, My </a:t>
            </a:r>
            <a:r>
              <a:rPr lang="cs-CZ" sz="2000" dirty="0" err="1" smtClean="0"/>
              <a:t>Life</a:t>
            </a:r>
            <a:r>
              <a:rPr lang="cs-CZ" sz="2000" dirty="0" smtClean="0"/>
              <a:t> in France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98" y="3404289"/>
            <a:ext cx="1940012" cy="35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73783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When you finish, the </a:t>
            </a:r>
            <a:r>
              <a:rPr lang="en-US" sz="2800" dirty="0" smtClean="0">
                <a:solidFill>
                  <a:srgbClr val="FF0000"/>
                </a:solidFill>
              </a:rPr>
              <a:t>supervisor </a:t>
            </a:r>
            <a:r>
              <a:rPr lang="en-US" sz="2800" dirty="0" smtClean="0"/>
              <a:t>gives the lawyer </a:t>
            </a:r>
            <a:r>
              <a:rPr lang="en-US" sz="2800" dirty="0" smtClean="0">
                <a:solidFill>
                  <a:srgbClr val="FF0000"/>
                </a:solidFill>
              </a:rPr>
              <a:t>feedback</a:t>
            </a:r>
            <a:r>
              <a:rPr lang="cs-CZ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 smtClean="0"/>
              <a:t>Be diplomatic and friendly!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F</a:t>
            </a:r>
            <a:r>
              <a:rPr lang="cs-CZ" sz="2800" dirty="0" smtClean="0"/>
              <a:t>eedback </a:t>
            </a:r>
            <a:r>
              <a:rPr lang="cs-CZ" sz="2800" dirty="0" err="1" smtClean="0"/>
              <a:t>is</a:t>
            </a:r>
            <a:r>
              <a:rPr lang="cs-CZ" sz="2800" dirty="0" smtClean="0"/>
              <a:t> not </a:t>
            </a:r>
            <a:r>
              <a:rPr lang="cs-CZ" sz="2800" dirty="0" err="1" smtClean="0"/>
              <a:t>only</a:t>
            </a:r>
            <a:r>
              <a:rPr lang="cs-CZ" sz="2800" dirty="0" smtClean="0"/>
              <a:t> </a:t>
            </a:r>
            <a:r>
              <a:rPr lang="cs-CZ" sz="2800" dirty="0" err="1"/>
              <a:t>listing</a:t>
            </a:r>
            <a:r>
              <a:rPr lang="cs-CZ" sz="2800" dirty="0"/>
              <a:t> </a:t>
            </a:r>
            <a:r>
              <a:rPr lang="cs-CZ" sz="2800" dirty="0" err="1" smtClean="0"/>
              <a:t>mistakes</a:t>
            </a:r>
            <a:r>
              <a:rPr lang="en-US" sz="2800" dirty="0" smtClean="0"/>
              <a:t>. </a:t>
            </a:r>
            <a:endParaRPr lang="en-US" sz="2800" dirty="0"/>
          </a:p>
          <a:p>
            <a:pPr marL="0" indent="0">
              <a:buNone/>
            </a:pPr>
            <a:endParaRPr lang="cs-CZ" sz="4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0806"/>
            <a:ext cx="9528498" cy="38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WRITTEN PEER REVIEW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Case Study – </a:t>
            </a:r>
            <a:r>
              <a:rPr lang="cs-CZ" dirty="0" err="1"/>
              <a:t>Stairs</a:t>
            </a:r>
            <a:r>
              <a:rPr lang="cs-CZ" dirty="0"/>
              <a:t> </a:t>
            </a:r>
            <a:r>
              <a:rPr lang="cs-CZ" dirty="0" err="1" smtClean="0"/>
              <a:t>collapse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2" y="2652509"/>
            <a:ext cx="3419632" cy="19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-1" y="5036295"/>
            <a:ext cx="892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client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Bert </a:t>
            </a:r>
            <a:r>
              <a:rPr lang="cs-CZ" dirty="0" err="1"/>
              <a:t>Simpson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interviewed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promised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go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and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e-mail to Bert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advice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5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Case </a:t>
            </a:r>
            <a:r>
              <a:rPr lang="cs-CZ" dirty="0" err="1" smtClean="0"/>
              <a:t>analysis</a:t>
            </a:r>
            <a:endParaRPr lang="cs-CZ" dirty="0" smtClean="0"/>
          </a:p>
          <a:p>
            <a:r>
              <a:rPr lang="cs-CZ" dirty="0" err="1" smtClean="0"/>
              <a:t>Aim</a:t>
            </a:r>
            <a:r>
              <a:rPr lang="cs-CZ" dirty="0" smtClean="0"/>
              <a:t>: to </a:t>
            </a:r>
            <a:r>
              <a:rPr lang="cs-CZ" dirty="0" err="1" smtClean="0"/>
              <a:t>inform</a:t>
            </a:r>
            <a:r>
              <a:rPr lang="cs-CZ" dirty="0" smtClean="0"/>
              <a:t> a </a:t>
            </a:r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options</a:t>
            </a:r>
            <a:r>
              <a:rPr lang="cs-CZ" dirty="0" smtClean="0"/>
              <a:t> he has in a </a:t>
            </a:r>
            <a:r>
              <a:rPr lang="cs-CZ" dirty="0" err="1" smtClean="0"/>
              <a:t>legal</a:t>
            </a:r>
            <a:r>
              <a:rPr lang="cs-CZ" dirty="0" smtClean="0"/>
              <a:t> case in </a:t>
            </a:r>
            <a:r>
              <a:rPr lang="cs-CZ" dirty="0" err="1" smtClean="0"/>
              <a:t>written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(via a </a:t>
            </a:r>
            <a:r>
              <a:rPr lang="cs-CZ" dirty="0" err="1" smtClean="0"/>
              <a:t>letter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3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UNIWERSYTET WROCŁAWSKI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533400" y="3013502"/>
            <a:ext cx="850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i="1" dirty="0"/>
              <a:t>Studium Praktycznej Nauki Języków Obcych</a:t>
            </a:r>
            <a:r>
              <a:rPr lang="pl-PL" sz="4400" dirty="0"/>
              <a:t> 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49549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r>
              <a:rPr lang="cs-CZ" dirty="0" err="1" smtClean="0"/>
              <a:t>Homework</a:t>
            </a:r>
            <a:r>
              <a:rPr lang="cs-CZ" dirty="0" smtClean="0"/>
              <a:t>  </a:t>
            </a:r>
            <a:endParaRPr lang="cs-CZ" sz="73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GB" dirty="0" smtClean="0"/>
              <a:t>Choose a letter filed by another group and comment on it (50-70 words).</a:t>
            </a:r>
          </a:p>
          <a:p>
            <a:pPr marL="0" indent="0">
              <a:buNone/>
            </a:pPr>
            <a:r>
              <a:rPr lang="en-GB" dirty="0" smtClean="0"/>
              <a:t>In your comments consider the following aspects</a:t>
            </a:r>
          </a:p>
          <a:p>
            <a:r>
              <a:rPr lang="en-GB" b="1" dirty="0" smtClean="0"/>
              <a:t>Content</a:t>
            </a:r>
            <a:r>
              <a:rPr lang="en-GB" dirty="0" smtClean="0"/>
              <a:t> (as a client would you be satisfied with the advice?) </a:t>
            </a:r>
          </a:p>
          <a:p>
            <a:r>
              <a:rPr lang="en-GB" b="1" dirty="0" smtClean="0"/>
              <a:t>Structure</a:t>
            </a:r>
            <a:r>
              <a:rPr lang="en-GB" dirty="0" smtClean="0"/>
              <a:t> (clear, logical, linking words, …)</a:t>
            </a:r>
          </a:p>
          <a:p>
            <a:r>
              <a:rPr lang="en-GB" b="1" dirty="0" smtClean="0"/>
              <a:t>Style</a:t>
            </a:r>
            <a:r>
              <a:rPr lang="en-GB" dirty="0" smtClean="0"/>
              <a:t> (appropriate, formal, …)</a:t>
            </a:r>
          </a:p>
          <a:p>
            <a:r>
              <a:rPr lang="en-GB" b="1" dirty="0" smtClean="0"/>
              <a:t>Vocabulary</a:t>
            </a:r>
            <a:r>
              <a:rPr lang="en-GB" dirty="0" smtClean="0"/>
              <a:t> (range, accuracy, collocations, …)</a:t>
            </a:r>
          </a:p>
          <a:p>
            <a:r>
              <a:rPr lang="en-GB" b="1" dirty="0" smtClean="0"/>
              <a:t>Grammar</a:t>
            </a:r>
            <a:r>
              <a:rPr lang="en-GB" dirty="0" smtClean="0"/>
              <a:t> (range, accuracy – especially a word order)</a:t>
            </a:r>
            <a:endParaRPr lang="en-GB" dirty="0"/>
          </a:p>
        </p:txBody>
      </p:sp>
      <p:pic>
        <p:nvPicPr>
          <p:cNvPr id="5122" name="Picture 2" descr="http://www.kscpa.org/writable/images/Logos/peer_revi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0324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Student generated feedback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Po</a:t>
            </a:r>
            <a:r>
              <a:rPr lang="en-US" dirty="0" err="1" smtClean="0"/>
              <a:t>sitive</a:t>
            </a:r>
            <a:r>
              <a:rPr lang="en-US" dirty="0" smtClean="0"/>
              <a:t> stroking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sz="2000" i="1" dirty="0" smtClean="0"/>
              <a:t>I </a:t>
            </a:r>
            <a:r>
              <a:rPr lang="cs-CZ" sz="2000" i="1" dirty="0" err="1" smtClean="0"/>
              <a:t>would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satisfied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with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your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advice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if</a:t>
            </a:r>
            <a:r>
              <a:rPr lang="cs-CZ" sz="2000" i="1" dirty="0" smtClean="0"/>
              <a:t> I </a:t>
            </a:r>
            <a:r>
              <a:rPr lang="cs-CZ" sz="2000" i="1" dirty="0" err="1" smtClean="0"/>
              <a:t>was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your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client</a:t>
            </a:r>
            <a:r>
              <a:rPr lang="cs-CZ" sz="2000" i="1" dirty="0" smtClean="0"/>
              <a:t>.</a:t>
            </a:r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r>
              <a:rPr lang="cs-CZ" sz="2000" i="1" dirty="0" err="1" smtClean="0"/>
              <a:t>Information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clear</a:t>
            </a:r>
            <a:r>
              <a:rPr lang="cs-CZ" sz="2000" i="1" dirty="0" smtClean="0"/>
              <a:t>, style </a:t>
            </a:r>
            <a:r>
              <a:rPr lang="cs-CZ" sz="2000" i="1" dirty="0" err="1" smtClean="0"/>
              <a:t>is</a:t>
            </a:r>
            <a:r>
              <a:rPr lang="cs-CZ" sz="2000" i="1" dirty="0" smtClean="0"/>
              <a:t> fine, </a:t>
            </a:r>
            <a:r>
              <a:rPr lang="cs-CZ" sz="2000" i="1" dirty="0" err="1" smtClean="0"/>
              <a:t>advanced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collocations</a:t>
            </a:r>
            <a:r>
              <a:rPr lang="cs-CZ" sz="2000" i="1" dirty="0" smtClean="0"/>
              <a:t> are </a:t>
            </a:r>
            <a:r>
              <a:rPr lang="cs-CZ" sz="2000" i="1" dirty="0" err="1" smtClean="0"/>
              <a:t>used</a:t>
            </a:r>
            <a:r>
              <a:rPr lang="cs-CZ" sz="2000" i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Highlighting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problem areas</a:t>
            </a:r>
            <a:r>
              <a:rPr lang="cs-CZ" dirty="0"/>
              <a:t>:</a:t>
            </a:r>
            <a:endParaRPr lang="cs-CZ" dirty="0" smtClean="0"/>
          </a:p>
          <a:p>
            <a:pPr marL="0" indent="0">
              <a:buNone/>
            </a:pPr>
            <a:r>
              <a:rPr lang="en-US" sz="2000" i="1" dirty="0"/>
              <a:t>It is a </a:t>
            </a:r>
            <a:r>
              <a:rPr lang="en-US" sz="2000" i="1" dirty="0" smtClean="0"/>
              <a:t>pity </a:t>
            </a:r>
            <a:r>
              <a:rPr lang="en-US" sz="2000" i="1" dirty="0"/>
              <a:t>that text is not divided to paragraphs. It would be more comfortable for </a:t>
            </a:r>
            <a:r>
              <a:rPr lang="en-US" sz="2000" i="1" dirty="0" smtClean="0"/>
              <a:t>reading</a:t>
            </a:r>
            <a:r>
              <a:rPr lang="cs-CZ" sz="2000" i="1" dirty="0" smtClean="0"/>
              <a:t>.</a:t>
            </a:r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r>
              <a:rPr lang="en-US" sz="2000" i="1" dirty="0"/>
              <a:t>There are some minor spelling </a:t>
            </a:r>
            <a:r>
              <a:rPr lang="en-US" sz="2000" i="1" dirty="0" smtClean="0"/>
              <a:t>mistakes</a:t>
            </a:r>
            <a:r>
              <a:rPr lang="cs-CZ" sz="2000" i="1" dirty="0" smtClean="0"/>
              <a:t>, but </a:t>
            </a:r>
            <a:r>
              <a:rPr lang="cs-CZ" sz="2000" i="1" dirty="0" err="1" smtClean="0"/>
              <a:t>they</a:t>
            </a:r>
            <a:r>
              <a:rPr lang="cs-CZ" sz="2000" i="1" dirty="0" smtClean="0"/>
              <a:t> do not influence </a:t>
            </a:r>
            <a:r>
              <a:rPr lang="cs-CZ" sz="2000" i="1" dirty="0" err="1" smtClean="0"/>
              <a:t>understanding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text.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5420758" cy="64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Group </a:t>
            </a:r>
            <a:r>
              <a:rPr lang="cs-CZ" dirty="0" err="1" smtClean="0"/>
              <a:t>work</a:t>
            </a:r>
            <a:endParaRPr lang="cs-CZ" dirty="0" smtClean="0"/>
          </a:p>
          <a:p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topic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collocations</a:t>
            </a:r>
            <a:r>
              <a:rPr lang="cs-CZ" dirty="0" smtClean="0"/>
              <a:t> by </a:t>
            </a:r>
            <a:r>
              <a:rPr lang="cs-CZ" dirty="0" err="1" smtClean="0"/>
              <a:t>practice</a:t>
            </a:r>
            <a:endParaRPr lang="cs-CZ" dirty="0" smtClean="0"/>
          </a:p>
          <a:p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writing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endParaRPr lang="cs-CZ" dirty="0" smtClean="0"/>
          </a:p>
          <a:p>
            <a:r>
              <a:rPr lang="cs-CZ" dirty="0" smtClean="0"/>
              <a:t>Peer </a:t>
            </a:r>
            <a:r>
              <a:rPr lang="cs-CZ" dirty="0" err="1" smtClean="0"/>
              <a:t>review</a:t>
            </a:r>
            <a:r>
              <a:rPr lang="cs-CZ" dirty="0" smtClean="0"/>
              <a:t> (by </a:t>
            </a:r>
            <a:r>
              <a:rPr lang="cs-CZ" dirty="0" err="1" smtClean="0"/>
              <a:t>giving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students</a:t>
            </a:r>
            <a:r>
              <a:rPr lang="cs-CZ" dirty="0" smtClean="0"/>
              <a:t> </a:t>
            </a:r>
            <a:r>
              <a:rPr lang="cs-CZ" dirty="0" err="1" smtClean="0"/>
              <a:t>learn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assessed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Seminar</a:t>
            </a:r>
            <a:r>
              <a:rPr lang="cs-CZ" dirty="0" smtClean="0"/>
              <a:t> </a:t>
            </a:r>
            <a:r>
              <a:rPr lang="cs-CZ" dirty="0" err="1" smtClean="0"/>
              <a:t>assignemt</a:t>
            </a:r>
            <a:r>
              <a:rPr lang="cs-CZ" dirty="0"/>
              <a:t>	 </a:t>
            </a:r>
            <a:r>
              <a:rPr lang="cs-CZ" dirty="0" smtClean="0"/>
              <a:t> 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		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847305" y="5008735"/>
            <a:ext cx="3460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6117527" y="5008735"/>
            <a:ext cx="3756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36" y="5381094"/>
            <a:ext cx="1022669" cy="16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</a:t>
            </a:r>
            <a:r>
              <a:rPr lang="cs-CZ" dirty="0" err="1" smtClean="0"/>
              <a:t>Disc</a:t>
            </a:r>
            <a:r>
              <a:rPr lang="cs-CZ" dirty="0" smtClean="0"/>
              <a:t> – </a:t>
            </a:r>
            <a:r>
              <a:rPr lang="cs-CZ" dirty="0" err="1" smtClean="0"/>
              <a:t>sharing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07" y="2095018"/>
            <a:ext cx="6055786" cy="419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Oregon </a:t>
            </a:r>
            <a:r>
              <a:rPr lang="cs-CZ" dirty="0" err="1" smtClean="0"/>
              <a:t>State</a:t>
            </a:r>
            <a:r>
              <a:rPr lang="cs-CZ" dirty="0" smtClean="0"/>
              <a:t> University: </a:t>
            </a:r>
            <a:r>
              <a:rPr lang="en-US" cap="all" dirty="0" smtClean="0"/>
              <a:t>MAKING </a:t>
            </a:r>
            <a:r>
              <a:rPr lang="en-US" cap="all" dirty="0"/>
              <a:t>PEER REVIEW WORK</a:t>
            </a:r>
            <a:br>
              <a:rPr lang="en-US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46786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What's </a:t>
            </a:r>
            <a:r>
              <a:rPr lang="en-US" b="1" dirty="0"/>
              <a:t>So Good </a:t>
            </a:r>
            <a:r>
              <a:rPr lang="en-US" b="1" dirty="0" err="1"/>
              <a:t>Abour</a:t>
            </a:r>
            <a:r>
              <a:rPr lang="en-US" b="1" dirty="0"/>
              <a:t> Peer Review?</a:t>
            </a:r>
          </a:p>
          <a:p>
            <a:pPr marL="0" indent="0">
              <a:buNone/>
            </a:pPr>
            <a:r>
              <a:rPr lang="en-US" sz="2800" dirty="0"/>
              <a:t>When you read your peers' papers you can...</a:t>
            </a:r>
          </a:p>
          <a:p>
            <a:r>
              <a:rPr lang="en-US" sz="2800" dirty="0"/>
              <a:t>Understand the assignment better</a:t>
            </a:r>
          </a:p>
          <a:p>
            <a:r>
              <a:rPr lang="en-US" sz="2800" dirty="0"/>
              <a:t>See how other writers responded to the assignment</a:t>
            </a:r>
          </a:p>
          <a:p>
            <a:r>
              <a:rPr lang="en-US" sz="2800" dirty="0"/>
              <a:t>Pick up writing strategies from other writers</a:t>
            </a:r>
          </a:p>
          <a:p>
            <a:r>
              <a:rPr lang="en-US" sz="2800" dirty="0"/>
              <a:t>Get to know someone better through their writing</a:t>
            </a:r>
          </a:p>
          <a:p>
            <a:r>
              <a:rPr lang="en-US" sz="2800" dirty="0"/>
              <a:t>When another student reads your paper you can…</a:t>
            </a:r>
          </a:p>
          <a:p>
            <a:pPr lvl="1"/>
            <a:r>
              <a:rPr lang="en-US" sz="2800" dirty="0"/>
              <a:t>Bounce your ideas off another person before they go to the teacher for grading</a:t>
            </a:r>
          </a:p>
          <a:p>
            <a:pPr lvl="1"/>
            <a:r>
              <a:rPr lang="en-US" sz="2800" dirty="0"/>
              <a:t>Step outside yourself to see your own strengths and weaknesses as a writer</a:t>
            </a:r>
          </a:p>
          <a:p>
            <a:pPr lvl="1"/>
            <a:r>
              <a:rPr lang="en-US" sz="2800" dirty="0"/>
              <a:t>Write for an audience larger than just the teacher</a:t>
            </a:r>
          </a:p>
          <a:p>
            <a:pPr lvl="1"/>
            <a:r>
              <a:rPr lang="en-US" sz="2800" dirty="0"/>
              <a:t>Hear where you need to clarify or develop your </a:t>
            </a:r>
            <a:r>
              <a:rPr lang="en-US" sz="2800" dirty="0" smtClean="0"/>
              <a:t>ideas</a:t>
            </a:r>
            <a:endParaRPr lang="cs-CZ" sz="2800" dirty="0" smtClean="0"/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4550749" y="638858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hlinkClick r:id="rId2"/>
              </a:rPr>
              <a:t>http://wic.oregonstate.edu/making-peer-review-work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112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Achieving a Successful Peer Review: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560945"/>
            <a:ext cx="8082321" cy="4571568"/>
          </a:xfrm>
        </p:spPr>
        <p:txBody>
          <a:bodyPr/>
          <a:lstStyle/>
          <a:p>
            <a:r>
              <a:rPr lang="en-US" dirty="0" smtClean="0"/>
              <a:t>Respond </a:t>
            </a:r>
            <a:r>
              <a:rPr lang="en-US" dirty="0"/>
              <a:t>in pencil—you may need to erase.</a:t>
            </a:r>
          </a:p>
          <a:p>
            <a:r>
              <a:rPr lang="en-US" dirty="0"/>
              <a:t>Ask the writer what he/she would like feedback on: a section they had trouble with, the introduction, conclusion, etc. Tell your reviewer the same.</a:t>
            </a:r>
          </a:p>
          <a:p>
            <a:r>
              <a:rPr lang="en-US" dirty="0"/>
              <a:t>Read the paper through once without a pencil in your hand, just to get the big picture. Then read it again.</a:t>
            </a:r>
          </a:p>
          <a:p>
            <a:r>
              <a:rPr lang="en-US" dirty="0"/>
              <a:t>Identify what was done well, what you liked about the paper, not just the problems. If you see a great sentence or idea, say so!</a:t>
            </a:r>
          </a:p>
          <a:p>
            <a:r>
              <a:rPr lang="en-US" dirty="0"/>
              <a:t>Ask yourself, “What two things would improve this paper most?” Then suggest them to the writer.</a:t>
            </a:r>
          </a:p>
          <a:p>
            <a:r>
              <a:rPr lang="en-US" dirty="0"/>
              <a:t>Remember that being too nice is not helpful, nor is being too harsh. You can be honest, but always be kind.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81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75" y="1887632"/>
            <a:ext cx="3910997" cy="32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775" y="11028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“Recipes don’t work unless you use your heart! “</a:t>
            </a:r>
            <a:r>
              <a:rPr lang="en-US" dirty="0"/>
              <a:t> – Dylan Jones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8776" y="3013502"/>
            <a:ext cx="4989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Relevant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cook</a:t>
            </a:r>
            <a:r>
              <a:rPr lang="cs-CZ" dirty="0"/>
              <a:t> up a </a:t>
            </a:r>
            <a:r>
              <a:rPr lang="cs-CZ" dirty="0" err="1" smtClean="0"/>
              <a:t>storm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6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08" y="820739"/>
            <a:ext cx="3940682" cy="71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-3173" y="1042269"/>
            <a:ext cx="3096344" cy="2804337"/>
          </a:xfrm>
          <a:prstGeom prst="wedgeRoundRectCallout">
            <a:avLst>
              <a:gd name="adj1" fmla="val 89934"/>
              <a:gd name="adj2" fmla="val 2997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800" i="1" dirty="0" smtClean="0"/>
          </a:p>
          <a:p>
            <a:endParaRPr lang="cs-CZ" sz="1800" i="1" dirty="0"/>
          </a:p>
          <a:p>
            <a:r>
              <a:rPr lang="en-US" b="1" i="1" dirty="0" smtClean="0">
                <a:solidFill>
                  <a:schemeClr val="tx1"/>
                </a:solidFill>
              </a:rPr>
              <a:t>Cookery is not chemistry. It is an art. It requires instinct and taste rather than exact measurements.”</a:t>
            </a:r>
            <a:r>
              <a:rPr lang="en-US" b="1" dirty="0" smtClean="0">
                <a:solidFill>
                  <a:schemeClr val="tx1"/>
                </a:solidFill>
              </a:rPr>
              <a:t> 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en-US" sz="1800" dirty="0" smtClean="0"/>
              <a:t>Marcel </a:t>
            </a:r>
            <a:r>
              <a:rPr lang="en-US" sz="1800" dirty="0" err="1" smtClean="0"/>
              <a:t>Boulestin</a:t>
            </a:r>
            <a:endParaRPr lang="en-US" sz="1800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cs-CZ" sz="28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 bwMode="auto">
          <a:xfrm>
            <a:off x="5889337" y="3481677"/>
            <a:ext cx="3334327" cy="2530764"/>
          </a:xfrm>
          <a:prstGeom prst="wedgeRoundRectCallout">
            <a:avLst>
              <a:gd name="adj1" fmla="val -77897"/>
              <a:gd name="adj2" fmla="val -49909"/>
              <a:gd name="adj3" fmla="val 16667"/>
            </a:avLst>
          </a:prstGeom>
          <a:solidFill>
            <a:srgbClr val="99CCFF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Thank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you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for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your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 err="1" smtClean="0"/>
              <a:t>Over</a:t>
            </a:r>
            <a:r>
              <a:rPr lang="cs-CZ" sz="3200" dirty="0" smtClean="0"/>
              <a:t> to Hanka…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331" y="2041525"/>
            <a:ext cx="4562475" cy="406717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9549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Impact</a:t>
            </a:r>
            <a:r>
              <a:rPr lang="cs-CZ" dirty="0" smtClean="0"/>
              <a:t> Brno – ESP Konference  </a:t>
            </a:r>
            <a:r>
              <a:rPr lang="cs-CZ" dirty="0" err="1" smtClean="0"/>
              <a:t>Wroclaw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Ewa </a:t>
            </a:r>
            <a:r>
              <a:rPr lang="cs-CZ" b="1" dirty="0" err="1" smtClean="0"/>
              <a:t>Jankowska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Izabela </a:t>
            </a:r>
            <a:r>
              <a:rPr lang="cs-CZ" b="1" dirty="0" err="1" smtClean="0"/>
              <a:t>Bojarska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en-US" b="1" dirty="0" smtClean="0"/>
              <a:t>Teaching Foreign</a:t>
            </a:r>
            <a:r>
              <a:rPr lang="cs-CZ" b="1" dirty="0" smtClean="0"/>
              <a:t> L</a:t>
            </a:r>
            <a:r>
              <a:rPr lang="en-US" b="1" dirty="0" err="1" smtClean="0"/>
              <a:t>anguages</a:t>
            </a:r>
            <a:r>
              <a:rPr lang="cs-CZ" b="1" dirty="0" smtClean="0"/>
              <a:t> </a:t>
            </a:r>
            <a:r>
              <a:rPr lang="en-US" b="1" dirty="0" smtClean="0"/>
              <a:t>and </a:t>
            </a:r>
            <a:r>
              <a:rPr lang="en-US" b="1" dirty="0"/>
              <a:t>Addressing the Specific Needs of Higher Education </a:t>
            </a:r>
            <a:r>
              <a:rPr lang="cs-CZ" b="1" dirty="0" smtClean="0"/>
              <a:t>S</a:t>
            </a:r>
            <a:r>
              <a:rPr lang="en-US" b="1" dirty="0" err="1" smtClean="0"/>
              <a:t>tudents</a:t>
            </a:r>
            <a:r>
              <a:rPr lang="en-US" b="1" dirty="0"/>
              <a:t>: </a:t>
            </a:r>
            <a:r>
              <a:rPr lang="en-US" b="1" dirty="0" smtClean="0"/>
              <a:t>New </a:t>
            </a:r>
            <a:r>
              <a:rPr lang="en-US" b="1" dirty="0"/>
              <a:t>Trends, Challenges, Recommendations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233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987424"/>
            <a:ext cx="6861816" cy="53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2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Kredka</a:t>
            </a:r>
            <a:r>
              <a:rPr lang="cs-CZ" dirty="0"/>
              <a:t> and </a:t>
            </a:r>
            <a:r>
              <a:rPr lang="cs-CZ" dirty="0" err="1"/>
              <a:t>Ołówek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69" y="2182813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0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68" y="863600"/>
            <a:ext cx="8119399" cy="59944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23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hlinkClick r:id="rId2"/>
              </a:rPr>
              <a:t>Share</a:t>
            </a:r>
            <a:r>
              <a:rPr lang="cs-CZ" dirty="0">
                <a:hlinkClick r:id="rId2"/>
              </a:rPr>
              <a:t> and </a:t>
            </a:r>
            <a:r>
              <a:rPr lang="cs-CZ" dirty="0" err="1">
                <a:hlinkClick r:id="rId2"/>
              </a:rPr>
              <a:t>Gain</a:t>
            </a:r>
            <a:r>
              <a:rPr lang="cs-CZ" dirty="0">
                <a:hlinkClick r:id="rId2"/>
              </a:rPr>
              <a:t>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29" y="2017713"/>
            <a:ext cx="65836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Define footer - Name of the presentation / Your name / Unit, Office</a:t>
            </a:r>
            <a:endParaRPr lang="cs-CZ" alt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4100"/>
            <a:ext cx="9024276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78151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694</TotalTime>
  <Words>833</Words>
  <Application>Microsoft Office PowerPoint</Application>
  <PresentationFormat>Předvádění na obrazovce (4:3)</PresentationFormat>
  <Paragraphs>126</Paragraphs>
  <Slides>27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Prezentace_MU_CZ</vt:lpstr>
      <vt:lpstr>Týden CJV Pátek</vt:lpstr>
      <vt:lpstr>Prezentace aplikace PowerPoint</vt:lpstr>
      <vt:lpstr>Prezentace aplikace PowerPoint</vt:lpstr>
      <vt:lpstr>Impact Brno – ESP Konference  Wroclaw</vt:lpstr>
      <vt:lpstr>Prezentace aplikace PowerPoint</vt:lpstr>
      <vt:lpstr>Kredka and Ołówek</vt:lpstr>
      <vt:lpstr>Prezentace aplikace PowerPoint</vt:lpstr>
      <vt:lpstr>Share and Gain 2016</vt:lpstr>
      <vt:lpstr>Prezentace aplikace PowerPoint</vt:lpstr>
      <vt:lpstr>      </vt:lpstr>
      <vt:lpstr>Having a go at peer review</vt:lpstr>
      <vt:lpstr>Give feedback on a text written by your colleague</vt:lpstr>
      <vt:lpstr>What should be evaluated – and how – and why?</vt:lpstr>
      <vt:lpstr>https://www.youtube.com/watch?v=0FqkkW2t1SY</vt:lpstr>
      <vt:lpstr>Students need to learn to give feedback</vt:lpstr>
      <vt:lpstr>Prezentace aplikace PowerPoint</vt:lpstr>
      <vt:lpstr>Prezentace aplikace PowerPoint</vt:lpstr>
      <vt:lpstr>WRITTEN PEER REVIEW</vt:lpstr>
      <vt:lpstr>Prezentace aplikace PowerPoint</vt:lpstr>
      <vt:lpstr>Homework  </vt:lpstr>
      <vt:lpstr>Student generated feedback</vt:lpstr>
      <vt:lpstr>Activity analysis?</vt:lpstr>
      <vt:lpstr>Google Disc – sharing work</vt:lpstr>
      <vt:lpstr>Oregon State University: MAKING PEER REVIEW WORK </vt:lpstr>
      <vt:lpstr>TIPS for Achieving a Successful Peer Review: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Barbora Chovancová</cp:lastModifiedBy>
  <cp:revision>84</cp:revision>
  <cp:lastPrinted>1601-01-01T00:00:00Z</cp:lastPrinted>
  <dcterms:created xsi:type="dcterms:W3CDTF">2015-11-23T07:04:47Z</dcterms:created>
  <dcterms:modified xsi:type="dcterms:W3CDTF">2017-02-16T09:03:40Z</dcterms:modified>
</cp:coreProperties>
</file>