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9760" y="41670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5120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976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Obráze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972440" y="201744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37" name="Obrázek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972440" y="2017440"/>
            <a:ext cx="51566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9760" y="2017800"/>
            <a:ext cx="808200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9760" y="1125360"/>
            <a:ext cx="8086320" cy="300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976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9760" y="2017800"/>
            <a:ext cx="808200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5120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9760" y="41670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9760" y="41670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5120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976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4" name="Obrázek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972440" y="201744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75" name="Obrázek 74"/>
          <p:cNvPicPr/>
          <p:nvPr/>
        </p:nvPicPr>
        <p:blipFill>
          <a:blip r:embed="rId2"/>
          <a:stretch>
            <a:fillRect/>
          </a:stretch>
        </p:blipFill>
        <p:spPr>
          <a:xfrm>
            <a:off x="1972440" y="2017440"/>
            <a:ext cx="51566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509760" y="2017800"/>
            <a:ext cx="808200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509760" y="1125360"/>
            <a:ext cx="8086320" cy="300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0976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5120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09760" y="41670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09760" y="41670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5120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50976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8" name="Obrázek 107"/>
          <p:cNvPicPr/>
          <p:nvPr/>
        </p:nvPicPr>
        <p:blipFill>
          <a:blip r:embed="rId2"/>
          <a:stretch>
            <a:fillRect/>
          </a:stretch>
        </p:blipFill>
        <p:spPr>
          <a:xfrm>
            <a:off x="1972440" y="201744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109" name="Obrázek 108"/>
          <p:cNvPicPr/>
          <p:nvPr/>
        </p:nvPicPr>
        <p:blipFill>
          <a:blip r:embed="rId2"/>
          <a:stretch>
            <a:fillRect/>
          </a:stretch>
        </p:blipFill>
        <p:spPr>
          <a:xfrm>
            <a:off x="1972440" y="2017440"/>
            <a:ext cx="51566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9760" y="1125360"/>
            <a:ext cx="8086320" cy="300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976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51200" y="41670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51200" y="2017800"/>
            <a:ext cx="3943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9760" y="4167000"/>
            <a:ext cx="80820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82520" y="2565360"/>
            <a:ext cx="7517880" cy="266364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287D"/>
                </a:solidFill>
                <a:latin typeface="Arial"/>
              </a:rPr>
              <a:t>Click to edit the title text formatKliknutím lze upravit styl.</a:t>
            </a: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ftr"/>
          </p:nvPr>
        </p:nvSpPr>
        <p:spPr>
          <a:xfrm>
            <a:off x="422640" y="6248520"/>
            <a:ext cx="630540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69696"/>
                </a:solidFill>
                <a:latin typeface="Arial"/>
              </a:rPr>
              <a:t>Definujte zápatí - název prezentace / pracoviště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858000" y="6248520"/>
            <a:ext cx="184140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3A5198E-1815-4A0D-817C-D73095C6BED4}" type="slidenum">
              <a:rPr lang="en-US" sz="1200">
                <a:solidFill>
                  <a:srgbClr val="969696"/>
                </a:solidFill>
                <a:latin typeface="Arial"/>
              </a:rPr>
              <a:t>‹#›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287D"/>
                </a:solidFill>
                <a:latin typeface="Arial"/>
              </a:rPr>
              <a:t>Click to edit the title text formatKliknutím lze upravit styl.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en-US" sz="2400">
                <a:solidFill>
                  <a:srgbClr val="000000"/>
                </a:solidFill>
                <a:latin typeface="Arial"/>
              </a:rPr>
              <a:t>Seventh Outline LevelKliknutím lze upravit styly předlohy textu.</a:t>
            </a:r>
            <a:endParaRPr/>
          </a:p>
          <a:p>
            <a:pPr lvl="1">
              <a:lnSpc>
                <a:spcPct val="100000"/>
              </a:lnSpc>
              <a:buSzPct val="80000"/>
              <a:buFont typeface="Wingdings" charset="2"/>
              <a:buChar char=""/>
            </a:pPr>
            <a:r>
              <a:rPr lang="en-US" sz="2400">
                <a:solidFill>
                  <a:srgbClr val="000000"/>
                </a:solidFill>
                <a:latin typeface="Arial"/>
              </a:rPr>
              <a:t>Druhá úroveň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ftr"/>
          </p:nvPr>
        </p:nvSpPr>
        <p:spPr>
          <a:xfrm>
            <a:off x="422640" y="6248520"/>
            <a:ext cx="630540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69696"/>
                </a:solidFill>
                <a:latin typeface="Arial"/>
              </a:rPr>
              <a:t>Definujte zápatí - název prezentace / pracoviště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sldNum"/>
          </p:nvPr>
        </p:nvSpPr>
        <p:spPr>
          <a:xfrm>
            <a:off x="6858000" y="6248520"/>
            <a:ext cx="184140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006BD411-F699-4AC5-8241-4266CCAE85F1}" type="slidenum">
              <a:rPr lang="en-US" sz="1200">
                <a:solidFill>
                  <a:srgbClr val="969696"/>
                </a:solidFill>
                <a:latin typeface="Arial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14000" y="6248520"/>
            <a:ext cx="63140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69696"/>
                </a:solidFill>
                <a:latin typeface="Arial"/>
              </a:rPr>
              <a:t>Definujte zápatí - název prezentace / pracoviště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6858000" y="6248520"/>
            <a:ext cx="183276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637DDF3-92BC-4AB8-8D8A-D1ED6A68AB59}" type="slidenum">
              <a:rPr lang="en-US" sz="1200">
                <a:solidFill>
                  <a:srgbClr val="969696"/>
                </a:solidFill>
                <a:latin typeface="Arial"/>
              </a:rPr>
              <a:t>1</a:t>
            </a:fld>
            <a:endParaRPr/>
          </a:p>
        </p:txBody>
      </p:sp>
      <p:sp>
        <p:nvSpPr>
          <p:cNvPr id="112" name="TextShape 3"/>
          <p:cNvSpPr txBox="1"/>
          <p:nvPr/>
        </p:nvSpPr>
        <p:spPr>
          <a:xfrm>
            <a:off x="1082520" y="2565360"/>
            <a:ext cx="7517880" cy="2663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2400" b="1">
                <a:latin typeface="Tahoma"/>
              </a:rPr>
              <a:t>ZENTRALEINRICHTUNG SPRACHENZENTRUM DER HUMBOLDT UNIVERSITAET ZU BERLIN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22640" y="6248520"/>
            <a:ext cx="630540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69696"/>
                </a:solidFill>
                <a:latin typeface="Arial"/>
              </a:rPr>
              <a:t>Definujte zápatí - název prezentace / pracoviště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6858000" y="6248520"/>
            <a:ext cx="184140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A3D242DC-3D3B-4442-B932-6955750877A1}" type="slidenum">
              <a:rPr lang="en-US" sz="1200">
                <a:solidFill>
                  <a:srgbClr val="969696"/>
                </a:solidFill>
                <a:latin typeface="Arial"/>
              </a:rPr>
              <a:t>2</a:t>
            </a:fld>
            <a:endParaRPr/>
          </a:p>
        </p:txBody>
      </p:sp>
      <p:sp>
        <p:nvSpPr>
          <p:cNvPr id="115" name="TextShape 3"/>
          <p:cNvSpPr txBox="1"/>
          <p:nvPr/>
        </p:nvSpPr>
        <p:spPr>
          <a:xfrm>
            <a:off x="1554480" y="822960"/>
            <a:ext cx="6492240" cy="647280"/>
          </a:xfrm>
          <a:prstGeom prst="rect">
            <a:avLst/>
          </a:prstGeom>
        </p:spPr>
        <p:txBody>
          <a:bodyPr lIns="0" rIns="0" anchor="b"/>
          <a:lstStyle/>
          <a:p>
            <a:r>
              <a:rPr lang="en-US" sz="3500">
                <a:latin typeface="Tahoma"/>
              </a:rPr>
              <a:t>Dorotheenstrasse 65, Berlín</a:t>
            </a:r>
            <a:endParaRPr/>
          </a:p>
        </p:txBody>
      </p:sp>
      <p:sp>
        <p:nvSpPr>
          <p:cNvPr id="116" name="TextShape 4"/>
          <p:cNvSpPr txBox="1"/>
          <p:nvPr/>
        </p:nvSpPr>
        <p:spPr>
          <a:xfrm>
            <a:off x="509760" y="20178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7" name="Obrázek 116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0" y="2286000"/>
            <a:ext cx="5029200" cy="347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146340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Nachází se pouhých 500 metrů od Reichstagu a přibližně jeden kilometr od Braniborské brány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Mimo jiné nabízí kurzy zakončení certifikátem </a:t>
            </a:r>
            <a:r>
              <a:rPr lang="en-US" sz="2000" b="1">
                <a:latin typeface="Arial"/>
              </a:rPr>
              <a:t>UniCert III</a:t>
            </a:r>
            <a:r>
              <a:rPr lang="en-US" sz="2000">
                <a:latin typeface="Arial"/>
              </a:rPr>
              <a:t>, který garantuje výstupní úroveň C1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000" b="1">
                <a:latin typeface="Arial"/>
              </a:rPr>
              <a:t>Leistungsnachweis</a:t>
            </a:r>
            <a:r>
              <a:rPr lang="en-US" sz="2000">
                <a:latin typeface="Arial"/>
              </a:rPr>
              <a:t> (certifikát), který student obdrží na konci kurzu, mu umožní nastoupit do konkrétních magisterských studijních programů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Nabízí pestrý výběr kurzů, které </a:t>
            </a:r>
            <a:r>
              <a:rPr lang="en-US" sz="2000" b="1">
                <a:latin typeface="Arial"/>
              </a:rPr>
              <a:t>kombinují specifické jazykové dovednosti</a:t>
            </a:r>
            <a:r>
              <a:rPr lang="en-US" sz="2000">
                <a:latin typeface="Arial"/>
              </a:rPr>
              <a:t> (např. “Listening, speaking and reading skills for students of Social Sciences” nebo “Academic writing and presentations”) a dále ESP kurzy, např. “English for Students of the Arts, Humanities and Media” nebo “English for Students of the Humanities: Film and Media”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Bloky po 2x 90 minutách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422640" y="6248520"/>
            <a:ext cx="630540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69696"/>
                </a:solidFill>
                <a:latin typeface="Arial"/>
              </a:rPr>
              <a:t>Definujte zápatí - název prezentace / pracoviště</a:t>
            </a:r>
            <a:endParaRPr/>
          </a:p>
        </p:txBody>
      </p:sp>
      <p:sp>
        <p:nvSpPr>
          <p:cNvPr id="120" name="TextShape 3"/>
          <p:cNvSpPr txBox="1"/>
          <p:nvPr/>
        </p:nvSpPr>
        <p:spPr>
          <a:xfrm>
            <a:off x="6858000" y="6248520"/>
            <a:ext cx="184140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390993DB-63FB-4A1D-9050-8F1D3677B451}" type="slidenum">
              <a:rPr lang="en-US" sz="1200">
                <a:solidFill>
                  <a:srgbClr val="969696"/>
                </a:solidFill>
                <a:latin typeface="Arial"/>
              </a:rPr>
              <a:t>3</a:t>
            </a:fld>
            <a:endParaRPr/>
          </a:p>
        </p:txBody>
      </p:sp>
      <p:sp>
        <p:nvSpPr>
          <p:cNvPr id="121" name="TextShape 4"/>
          <p:cNvSpPr txBox="1"/>
          <p:nvPr/>
        </p:nvSpPr>
        <p:spPr>
          <a:xfrm>
            <a:off x="822960" y="365760"/>
            <a:ext cx="8321040" cy="1079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200">
                <a:latin typeface="Tahoma"/>
              </a:rPr>
              <a:t>Charakteristiky Jazykového Centra HU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874800" y="478080"/>
            <a:ext cx="8086320" cy="647280"/>
          </a:xfrm>
          <a:prstGeom prst="rect">
            <a:avLst/>
          </a:prstGeom>
        </p:spPr>
        <p:txBody>
          <a:bodyPr lIns="0" rIns="0" anchor="b"/>
          <a:lstStyle/>
          <a:p>
            <a:pPr algn="ctr"/>
            <a:r>
              <a:rPr lang="en-US" sz="3500">
                <a:latin typeface="Tahoma"/>
              </a:rPr>
              <a:t>Inspirace pro mne?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457200" y="1737360"/>
            <a:ext cx="808200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Arial"/>
              </a:rPr>
              <a:t>Etherpad chatting namísto ústních diskuzí ve skupinách: po zadání tématu (“Je tisk v Německu svobodný?”) se studenti vrhají na své klávesnice a ve skupinách “chatují”. Komunikace tak částečně získává charakter monologu, případně brainstormingu. Vyučující si vybírá chat konkrétní skupiny a do textu zasahuje opravou gramatických chyb. </a:t>
            </a:r>
            <a:endParaRPr/>
          </a:p>
        </p:txBody>
      </p:sp>
      <p:sp>
        <p:nvSpPr>
          <p:cNvPr id="124" name="TextShape 3"/>
          <p:cNvSpPr txBox="1"/>
          <p:nvPr/>
        </p:nvSpPr>
        <p:spPr>
          <a:xfrm>
            <a:off x="422640" y="6248520"/>
            <a:ext cx="630540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69696"/>
                </a:solidFill>
                <a:latin typeface="Arial"/>
              </a:rPr>
              <a:t>Definujte zápatí - název prezentace / pracoviště</a:t>
            </a:r>
            <a:endParaRPr/>
          </a:p>
        </p:txBody>
      </p:sp>
      <p:sp>
        <p:nvSpPr>
          <p:cNvPr id="125" name="TextShape 4"/>
          <p:cNvSpPr txBox="1"/>
          <p:nvPr/>
        </p:nvSpPr>
        <p:spPr>
          <a:xfrm>
            <a:off x="6858000" y="6248520"/>
            <a:ext cx="184140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541BE1F4-22D5-4C22-ACE8-8FA52C858517}" type="slidenum">
              <a:rPr lang="en-US" sz="1200">
                <a:solidFill>
                  <a:srgbClr val="969696"/>
                </a:solidFill>
                <a:latin typeface="Arial"/>
              </a:r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09760" y="863280"/>
            <a:ext cx="8086320" cy="142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200">
                <a:latin typeface="Tahoma"/>
              </a:rPr>
              <a:t>Inspirace pro mne: hodnocení kurzu zakončeného certifikátem/zkouškou na úrovni UniCert III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262440" y="1949760"/>
            <a:ext cx="8607240" cy="38109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endParaRPr lang="cs-CZ" dirty="0" smtClean="0"/>
          </a:p>
          <a:p>
            <a:pPr>
              <a:buSzPct val="45000"/>
              <a:buFont typeface="StarSymbol"/>
              <a:buChar char=""/>
            </a:pPr>
            <a:endParaRPr lang="cs-CZ"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 dirty="0">
                <a:latin typeface="Arial"/>
              </a:rPr>
              <a:t>Presentation=25%, Academic discussion=12.5%,</a:t>
            </a: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en-US" sz="3200" dirty="0">
                <a:latin typeface="Arial"/>
              </a:rPr>
              <a:t>Written homework 25%, Vocabulary tests=12.5%,</a:t>
            </a: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en-US" sz="3200" dirty="0">
                <a:latin typeface="Arial"/>
              </a:rPr>
              <a:t>Analysis of signs, narrative and sound in a film =25%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200">
                <a:latin typeface="Tahoma"/>
              </a:rPr>
              <a:t>Možná odpověď, cv. 1.1/A 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391320" y="2274120"/>
            <a:ext cx="8386920" cy="24480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2600" b="1">
                <a:latin typeface="Arial"/>
              </a:rPr>
              <a:t>A/ Which sentences in the introduction are </a:t>
            </a:r>
            <a:endParaRPr/>
          </a:p>
          <a:p>
            <a:r>
              <a:rPr lang="en-US" sz="2600">
                <a:latin typeface="Arial"/>
              </a:rPr>
              <a:t>a/ the background? _____   _____   _____</a:t>
            </a:r>
            <a:endParaRPr/>
          </a:p>
          <a:p>
            <a:r>
              <a:rPr lang="en-US" sz="2600">
                <a:latin typeface="Arial"/>
              </a:rPr>
              <a:t>b/ a recognition of different views?  _____</a:t>
            </a:r>
            <a:endParaRPr/>
          </a:p>
          <a:p>
            <a:r>
              <a:rPr lang="en-US" sz="2600">
                <a:latin typeface="Arial"/>
              </a:rPr>
              <a:t>c/ a statement of the writer's position? _____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1554480" y="26712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200">
                <a:latin typeface="Tahoma"/>
              </a:rPr>
              <a:t>Možná odpověď, cv. 1.2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64080" y="1158480"/>
            <a:ext cx="8622720" cy="9082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en-US" sz="2200">
                <a:latin typeface="Arial"/>
              </a:rPr>
              <a:t>(b) Scientists make an important contribution to society, being primarily responsible for advances in technology, health and social services. (e) </a:t>
            </a:r>
            <a:r>
              <a:rPr lang="en-US" sz="2200" b="1">
                <a:latin typeface="Arial"/>
              </a:rPr>
              <a:t>Therefore</a:t>
            </a:r>
            <a:r>
              <a:rPr lang="en-US" sz="2200">
                <a:latin typeface="Arial"/>
              </a:rPr>
              <a:t>, it is essential that science remains an attractive option as a career path for young people. (background)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200">
                <a:latin typeface="Arial"/>
              </a:rPr>
              <a:t>(c) The media </a:t>
            </a:r>
            <a:r>
              <a:rPr lang="en-US" sz="2200" b="1">
                <a:latin typeface="Arial"/>
              </a:rPr>
              <a:t>clearly</a:t>
            </a:r>
            <a:r>
              <a:rPr lang="en-US" sz="2200">
                <a:latin typeface="Arial"/>
              </a:rPr>
              <a:t> has a significant influence on the perception of scientists in society. (a) </a:t>
            </a:r>
            <a:r>
              <a:rPr lang="en-US" sz="2200" b="1">
                <a:latin typeface="Arial"/>
              </a:rPr>
              <a:t>Sadly, </a:t>
            </a:r>
            <a:r>
              <a:rPr lang="en-US" sz="2200">
                <a:latin typeface="Arial"/>
              </a:rPr>
              <a:t>in films and television</a:t>
            </a:r>
            <a:r>
              <a:rPr lang="en-US" sz="2200" b="1">
                <a:latin typeface="Arial"/>
              </a:rPr>
              <a:t>, for example,</a:t>
            </a:r>
            <a:r>
              <a:rPr lang="en-US" sz="2200">
                <a:latin typeface="Arial"/>
              </a:rPr>
              <a:t> scientists are often shown as being mad or out of touch with the real world, and many people consequently believe that real-life scientists are like that. (one perspective)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200">
                <a:latin typeface="Arial"/>
              </a:rPr>
              <a:t>(d) </a:t>
            </a:r>
            <a:r>
              <a:rPr lang="en-US" sz="2200" b="1">
                <a:latin typeface="Arial"/>
              </a:rPr>
              <a:t>However</a:t>
            </a:r>
            <a:r>
              <a:rPr lang="en-US" sz="2200">
                <a:latin typeface="Arial"/>
              </a:rPr>
              <a:t>, the media is fortunately not the only influence on people’s view of scientists and their work. (f) </a:t>
            </a:r>
            <a:r>
              <a:rPr lang="en-US" sz="2200" b="1">
                <a:latin typeface="Arial"/>
              </a:rPr>
              <a:t>For example,</a:t>
            </a:r>
            <a:r>
              <a:rPr lang="en-US" sz="2200">
                <a:latin typeface="Arial"/>
              </a:rPr>
              <a:t> most people study science at school, and people’s experience of science at school may have an impact. (another perspective)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874800" y="54144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200">
                <a:latin typeface="Tahoma"/>
              </a:rPr>
              <a:t>Možná odpověď, cv. 1.2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548640" y="1920240"/>
            <a:ext cx="8125920" cy="23623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In this essay I will argue that although the media plays a part in forming people’s views of scientists and their work, other factors may be equally influential in forming people’s views. (aim of the essay)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09760" y="1125360"/>
            <a:ext cx="8086320" cy="64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pic>
        <p:nvPicPr>
          <p:cNvPr id="135" name="Obrázek 134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188720"/>
            <a:ext cx="8503920" cy="542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Filip Hanzelka</cp:lastModifiedBy>
  <cp:revision>1</cp:revision>
  <dcterms:modified xsi:type="dcterms:W3CDTF">2017-01-23T12:49:51Z</dcterms:modified>
</cp:coreProperties>
</file>