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85" r:id="rId4"/>
    <p:sldId id="281" r:id="rId5"/>
    <p:sldId id="289" r:id="rId6"/>
    <p:sldId id="282" r:id="rId7"/>
    <p:sldId id="265" r:id="rId8"/>
    <p:sldId id="266" r:id="rId9"/>
    <p:sldId id="267" r:id="rId10"/>
    <p:sldId id="275" r:id="rId11"/>
    <p:sldId id="268" r:id="rId12"/>
    <p:sldId id="269" r:id="rId13"/>
    <p:sldId id="270" r:id="rId14"/>
    <p:sldId id="272" r:id="rId15"/>
    <p:sldId id="277" r:id="rId16"/>
    <p:sldId id="274" r:id="rId17"/>
    <p:sldId id="273" r:id="rId18"/>
    <p:sldId id="271" r:id="rId19"/>
    <p:sldId id="290" r:id="rId20"/>
    <p:sldId id="260" r:id="rId21"/>
    <p:sldId id="258" r:id="rId22"/>
    <p:sldId id="284" r:id="rId23"/>
    <p:sldId id="288" r:id="rId24"/>
    <p:sldId id="283" r:id="rId25"/>
    <p:sldId id="276" r:id="rId26"/>
    <p:sldId id="279" r:id="rId27"/>
    <p:sldId id="287" r:id="rId28"/>
    <p:sldId id="286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33" autoAdjust="0"/>
    <p:restoredTop sz="94611" autoAdjust="0"/>
  </p:normalViewPr>
  <p:slideViewPr>
    <p:cSldViewPr snapToGrid="0">
      <p:cViewPr varScale="1">
        <p:scale>
          <a:sx n="87" d="100"/>
          <a:sy n="87" d="100"/>
        </p:scale>
        <p:origin x="402" y="9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Cooperating</a:t>
            </a:r>
            <a:r>
              <a:rPr lang="en-US" baseline="0" dirty="0" smtClean="0"/>
              <a:t> since 2009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69664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Today, in contrast to previous year when</a:t>
            </a:r>
            <a:r>
              <a:rPr lang="en-US" baseline="0" dirty="0" smtClean="0"/>
              <a:t> scarves were banned.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85545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Overall </a:t>
            </a:r>
            <a:r>
              <a:rPr lang="en-US" smtClean="0"/>
              <a:t>impression was good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76456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special occasion – surprise birthday</a:t>
            </a:r>
            <a:r>
              <a:rPr lang="en-US" baseline="0" dirty="0" smtClean="0"/>
              <a:t> celebration at the end of the class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446067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Staff cafeteria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460967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Dinner out with colleagues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17397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School of Foreign Languages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71096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Modern campus architecture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21602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Meeti</a:t>
            </a:r>
            <a:r>
              <a:rPr lang="en-US" baseline="0" dirty="0" smtClean="0"/>
              <a:t>ng area in front of staff offices – decorated with international project “Umbrellas”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56437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Czech student survey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78921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participation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69583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Masaryk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</a:t>
            </a:r>
            <a:r>
              <a:rPr lang="cs-CZ" dirty="0" err="1" smtClean="0"/>
              <a:t>ompared</a:t>
            </a:r>
            <a:r>
              <a:rPr lang="cs-CZ" dirty="0" smtClean="0"/>
              <a:t> to </a:t>
            </a:r>
            <a:r>
              <a:rPr lang="cs-CZ" dirty="0" err="1" smtClean="0"/>
              <a:t>Ataturk</a:t>
            </a:r>
            <a:r>
              <a:rPr lang="cs-CZ" dirty="0" smtClean="0"/>
              <a:t>, </a:t>
            </a:r>
            <a:r>
              <a:rPr lang="cs-CZ" dirty="0" err="1" smtClean="0"/>
              <a:t>new</a:t>
            </a:r>
            <a:r>
              <a:rPr lang="cs-CZ" dirty="0" smtClean="0"/>
              <a:t> </a:t>
            </a:r>
            <a:r>
              <a:rPr lang="cs-CZ" dirty="0" err="1" smtClean="0"/>
              <a:t>republic</a:t>
            </a:r>
            <a:r>
              <a:rPr lang="en-US" dirty="0" smtClean="0"/>
              <a:t> after WW1</a:t>
            </a:r>
            <a:r>
              <a:rPr lang="cs-CZ" dirty="0" smtClean="0"/>
              <a:t>, Ankara as 2nd</a:t>
            </a:r>
            <a:r>
              <a:rPr lang="cs-CZ" baseline="0" dirty="0" smtClean="0"/>
              <a:t> city</a:t>
            </a:r>
            <a:r>
              <a:rPr lang="en-US" baseline="0" dirty="0" smtClean="0"/>
              <a:t> to Istanbul like Brno to Prague,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51454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cs-CZ" dirty="0" smtClean="0">
                <a:latin typeface="Arial" panose="020B0604020202020204" pitchFamily="34" charset="0"/>
              </a:rPr>
              <a:t>Compared to </a:t>
            </a:r>
            <a:r>
              <a:rPr lang="en-US" altLang="cs-CZ" dirty="0" err="1" smtClean="0">
                <a:latin typeface="Arial" panose="020B0604020202020204" pitchFamily="34" charset="0"/>
              </a:rPr>
              <a:t>Hacettepe</a:t>
            </a:r>
            <a:endParaRPr lang="cs-CZ" altLang="cs-CZ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698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19844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altLang="cs-CZ" noProof="0" dirty="0" smtClean="0"/>
              <a:t>Kliknutím lze upravit styl.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smtClean="0"/>
              <a:t>Klepnutím lze upravit styl předlohy nadpisů.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smtClean="0"/>
              <a:t>Klepnutím lze upravit styly předlohy textu.</a:t>
            </a:r>
          </a:p>
          <a:p>
            <a:pPr lvl="1"/>
            <a:r>
              <a:rPr lang="cs-CZ" altLang="cs-CZ" dirty="0" smtClean="0"/>
              <a:t>Druhá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cs-CZ" altLang="cs-CZ" dirty="0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SomQT9P1UAg" TargetMode="External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9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hyperlink" Target="https://www.youtube.com/watch?v=Th5BZwKewh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vltea.cz/1122/april-2012/images-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414068" y="6248400"/>
            <a:ext cx="6314536" cy="457200"/>
          </a:xfrm>
        </p:spPr>
        <p:txBody>
          <a:bodyPr/>
          <a:lstStyle/>
          <a:p>
            <a:r>
              <a:rPr lang="cs-CZ" altLang="cs-CZ" dirty="0" smtClean="0"/>
              <a:t>Ivana Malovičová, Šárka Roušavá – </a:t>
            </a:r>
            <a:r>
              <a:rPr lang="cs-CZ" altLang="cs-CZ" dirty="0" err="1" smtClean="0"/>
              <a:t>Hacettepe</a:t>
            </a:r>
            <a:r>
              <a:rPr lang="en-US" altLang="cs-CZ" dirty="0" smtClean="0"/>
              <a:t> University</a:t>
            </a:r>
            <a:r>
              <a:rPr lang="cs-CZ" altLang="cs-CZ" dirty="0" smtClean="0"/>
              <a:t>, F</a:t>
            </a:r>
            <a:r>
              <a:rPr lang="en-US" altLang="cs-CZ" dirty="0" smtClean="0"/>
              <a:t>A and F</a:t>
            </a:r>
            <a:r>
              <a:rPr lang="cs-CZ" altLang="cs-CZ" dirty="0" smtClean="0"/>
              <a:t>SS, 23 </a:t>
            </a:r>
            <a:r>
              <a:rPr lang="en-US" altLang="cs-CZ" dirty="0" smtClean="0"/>
              <a:t>January</a:t>
            </a:r>
            <a:r>
              <a:rPr lang="cs-CZ" altLang="cs-CZ" dirty="0" smtClean="0"/>
              <a:t> 2017</a:t>
            </a:r>
            <a:endParaRPr lang="cs-CZ" altLang="cs-CZ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1</a:t>
            </a:fld>
            <a:endParaRPr lang="cs-CZ" altLang="cs-CZ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37157" y="132046"/>
            <a:ext cx="6716344" cy="1595153"/>
          </a:xfrm>
        </p:spPr>
        <p:txBody>
          <a:bodyPr/>
          <a:lstStyle/>
          <a:p>
            <a:r>
              <a:rPr lang="cs-CZ" altLang="cs-CZ" dirty="0" err="1" smtClean="0"/>
              <a:t>Hacettepe</a:t>
            </a:r>
            <a:r>
              <a:rPr lang="en-US" altLang="cs-CZ" dirty="0" smtClean="0"/>
              <a:t> </a:t>
            </a:r>
            <a:r>
              <a:rPr lang="cs-CZ" altLang="cs-CZ" dirty="0" err="1" smtClean="0"/>
              <a:t>Univer</a:t>
            </a:r>
            <a:r>
              <a:rPr lang="en-US" altLang="cs-CZ" dirty="0" err="1" smtClean="0"/>
              <a:t>sity</a:t>
            </a:r>
            <a:r>
              <a:rPr lang="cs-CZ" altLang="cs-CZ" dirty="0" smtClean="0"/>
              <a:t>, Ankara, Tur</a:t>
            </a:r>
            <a:r>
              <a:rPr lang="en-US" altLang="cs-CZ" dirty="0" smtClean="0"/>
              <a:t>k</a:t>
            </a:r>
            <a:r>
              <a:rPr lang="cs-CZ" altLang="cs-CZ" dirty="0" smtClean="0"/>
              <a:t>e</a:t>
            </a:r>
            <a:r>
              <a:rPr lang="en-US" altLang="cs-CZ" dirty="0" smtClean="0"/>
              <a:t>y</a:t>
            </a:r>
            <a:r>
              <a:rPr lang="cs-CZ" altLang="cs-CZ" dirty="0" smtClean="0"/>
              <a:t>:</a:t>
            </a:r>
            <a:r>
              <a:rPr lang="en-US" altLang="cs-CZ" dirty="0" smtClean="0"/>
              <a:t> teacher mobility to </a:t>
            </a:r>
            <a:br>
              <a:rPr lang="en-US" altLang="cs-CZ" dirty="0" smtClean="0"/>
            </a:br>
            <a:r>
              <a:rPr lang="en-US" altLang="cs-CZ" dirty="0" smtClean="0"/>
              <a:t>long-standing partner institution</a:t>
            </a:r>
            <a:r>
              <a:rPr lang="cs-CZ" altLang="cs-CZ" dirty="0" smtClean="0"/>
              <a:t/>
            </a:r>
            <a:br>
              <a:rPr lang="cs-CZ" altLang="cs-CZ" dirty="0" smtClean="0"/>
            </a:br>
            <a:r>
              <a:rPr lang="cs-CZ" altLang="cs-CZ" dirty="0" smtClean="0"/>
              <a:t> </a:t>
            </a:r>
            <a:endParaRPr lang="cs-CZ" altLang="cs-CZ" dirty="0"/>
          </a:p>
        </p:txBody>
      </p:sp>
      <p:pic>
        <p:nvPicPr>
          <p:cNvPr id="5" name="Picture 2" descr="http://img23.rajce.idnes.cz/d2303/13/13061/13061040_c08b5e8d1bc6a274e73a9a908c34cc69/images/2016-04-2719.02.50.jpg?ver=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852" y="1460500"/>
            <a:ext cx="6534848" cy="488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altLang="cs-CZ" sz="2800" dirty="0" smtClean="0">
                <a:latin typeface="Arial" charset="0"/>
              </a:rPr>
              <a:t>Symbols</a:t>
            </a:r>
            <a:r>
              <a:rPr lang="en-CA" altLang="cs-CZ" sz="2800" i="1" dirty="0" smtClean="0">
                <a:latin typeface="Arial" charset="0"/>
              </a:rPr>
              <a:t> </a:t>
            </a:r>
            <a:r>
              <a:rPr lang="en-CA" altLang="cs-CZ" sz="2800" dirty="0" smtClean="0">
                <a:latin typeface="Arial" charset="0"/>
              </a:rPr>
              <a:t>of Turkey chosen by Czech students</a:t>
            </a:r>
          </a:p>
        </p:txBody>
      </p:sp>
      <p:sp>
        <p:nvSpPr>
          <p:cNvPr id="15769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altLang="cs-CZ" sz="2400" dirty="0" smtClean="0">
                <a:solidFill>
                  <a:schemeClr val="tx2"/>
                </a:solidFill>
              </a:rPr>
              <a:t>Ankara </a:t>
            </a:r>
            <a:r>
              <a:rPr lang="en-CA" altLang="cs-CZ" sz="2200" dirty="0" smtClean="0">
                <a:solidFill>
                  <a:schemeClr val="tx2"/>
                </a:solidFill>
              </a:rPr>
              <a:t>– capital; </a:t>
            </a:r>
            <a:r>
              <a:rPr lang="en-CA" altLang="cs-CZ" sz="2400" dirty="0" smtClean="0">
                <a:solidFill>
                  <a:schemeClr val="tx2"/>
                </a:solidFill>
              </a:rPr>
              <a:t>Istanbul</a:t>
            </a:r>
            <a:r>
              <a:rPr lang="en-CA" altLang="cs-CZ" sz="2200" dirty="0" smtClean="0">
                <a:solidFill>
                  <a:schemeClr val="tx2"/>
                </a:solidFill>
              </a:rPr>
              <a:t> – divide between Europe &amp; Asia</a:t>
            </a:r>
            <a:endParaRPr lang="cs-CZ" altLang="cs-CZ" sz="2200" dirty="0" smtClean="0">
              <a:solidFill>
                <a:schemeClr val="tx2"/>
              </a:solidFill>
            </a:endParaRPr>
          </a:p>
          <a:p>
            <a:pPr eaLnBrk="1" hangingPunct="1">
              <a:defRPr/>
            </a:pPr>
            <a:r>
              <a:rPr lang="en-CA" altLang="cs-CZ" sz="2400" dirty="0" smtClean="0"/>
              <a:t>President Ataturk</a:t>
            </a:r>
            <a:r>
              <a:rPr lang="cs-CZ" altLang="cs-CZ" sz="2400" dirty="0" smtClean="0"/>
              <a:t> </a:t>
            </a:r>
            <a:r>
              <a:rPr lang="en-US" altLang="cs-CZ" sz="2400" dirty="0" smtClean="0"/>
              <a:t>&amp; </a:t>
            </a:r>
            <a:r>
              <a:rPr lang="cs-CZ" altLang="cs-CZ" sz="2400" dirty="0" err="1" smtClean="0"/>
              <a:t>Orhan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Pamuk</a:t>
            </a:r>
            <a:endParaRPr lang="cs-CZ" altLang="cs-CZ" sz="2400" dirty="0" smtClean="0"/>
          </a:p>
          <a:p>
            <a:pPr eaLnBrk="1" hangingPunct="1">
              <a:defRPr/>
            </a:pPr>
            <a:r>
              <a:rPr lang="en-CA" altLang="cs-CZ" sz="2400" dirty="0" smtClean="0"/>
              <a:t>Islam &amp; mosques</a:t>
            </a:r>
          </a:p>
          <a:p>
            <a:pPr eaLnBrk="1" hangingPunct="1">
              <a:defRPr/>
            </a:pPr>
            <a:r>
              <a:rPr lang="en-CA" altLang="cs-CZ" sz="2400" dirty="0" smtClean="0">
                <a:solidFill>
                  <a:schemeClr val="tx2"/>
                </a:solidFill>
              </a:rPr>
              <a:t>Tourist destination</a:t>
            </a:r>
          </a:p>
          <a:p>
            <a:pPr eaLnBrk="1" hangingPunct="1">
              <a:defRPr/>
            </a:pPr>
            <a:r>
              <a:rPr lang="en-CA" altLang="cs-CZ" sz="2400" dirty="0" smtClean="0"/>
              <a:t>Turkish baths &amp; the sea</a:t>
            </a:r>
          </a:p>
          <a:p>
            <a:pPr eaLnBrk="1" hangingPunct="1">
              <a:defRPr/>
            </a:pPr>
            <a:r>
              <a:rPr lang="en-CA" altLang="cs-CZ" sz="2400" dirty="0" smtClean="0">
                <a:solidFill>
                  <a:schemeClr val="tx2"/>
                </a:solidFill>
              </a:rPr>
              <a:t>Turkish delight &amp; kebab</a:t>
            </a:r>
          </a:p>
          <a:p>
            <a:pPr eaLnBrk="1" hangingPunct="1">
              <a:defRPr/>
            </a:pPr>
            <a:r>
              <a:rPr lang="en-CA" altLang="cs-CZ" sz="2400" dirty="0" smtClean="0">
                <a:solidFill>
                  <a:schemeClr val="tx2"/>
                </a:solidFill>
              </a:rPr>
              <a:t>Turkish coffee </a:t>
            </a:r>
            <a:r>
              <a:rPr lang="en-US" altLang="cs-CZ" sz="2400" dirty="0" smtClean="0"/>
              <a:t>&amp; </a:t>
            </a:r>
            <a:r>
              <a:rPr lang="en-US" altLang="cs-CZ" sz="2400" dirty="0" err="1" smtClean="0"/>
              <a:t>waterpipes</a:t>
            </a:r>
            <a:endParaRPr lang="en-CA" altLang="cs-CZ" sz="2400" dirty="0" smtClean="0">
              <a:solidFill>
                <a:schemeClr val="tx2"/>
              </a:solidFill>
            </a:endParaRPr>
          </a:p>
          <a:p>
            <a:pPr eaLnBrk="1" hangingPunct="1">
              <a:defRPr/>
            </a:pPr>
            <a:r>
              <a:rPr lang="en-CA" altLang="cs-CZ" sz="2400" dirty="0" smtClean="0"/>
              <a:t>Carpets &amp; crafts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CA" altLang="cs-CZ" sz="2400" dirty="0" smtClean="0">
                <a:solidFill>
                  <a:schemeClr val="tx2"/>
                </a:solidFill>
              </a:rPr>
              <a:t> </a:t>
            </a:r>
          </a:p>
          <a:p>
            <a:pPr eaLnBrk="1" hangingPunct="1">
              <a:defRPr/>
            </a:pPr>
            <a:endParaRPr lang="en-CA" altLang="cs-CZ" sz="2400" dirty="0" smtClean="0">
              <a:solidFill>
                <a:schemeClr val="tx2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CA" altLang="cs-CZ" dirty="0" smtClean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429000" y="6858000"/>
            <a:ext cx="2895600" cy="46038"/>
          </a:xfrm>
        </p:spPr>
        <p:txBody>
          <a:bodyPr/>
          <a:lstStyle/>
          <a:p>
            <a:pPr>
              <a:defRPr/>
            </a:pPr>
            <a:endParaRPr lang="cs-CZ" dirty="0" smtClean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4294967295"/>
          </p:nvPr>
        </p:nvSpPr>
        <p:spPr>
          <a:xfrm>
            <a:off x="6937375" y="6245225"/>
            <a:ext cx="1901825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0B86C132-C009-4022-8EBD-D83DD37D1728}" type="slidenum">
              <a:rPr lang="cs-CZ" altLang="cs-CZ" sz="1400" smtClean="0"/>
              <a:pPr>
                <a:spcBef>
                  <a:spcPct val="0"/>
                </a:spcBef>
                <a:buClrTx/>
                <a:buFontTx/>
                <a:buNone/>
                <a:defRPr/>
              </a:pPr>
              <a:t>10</a:t>
            </a:fld>
            <a:endParaRPr lang="cs-CZ" altLang="cs-CZ" sz="1400" smtClean="0"/>
          </a:p>
        </p:txBody>
      </p:sp>
      <p:pic>
        <p:nvPicPr>
          <p:cNvPr id="8199" name="Picture 7" descr="Istanbul_Hagia-Sofia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1703" y="2862238"/>
            <a:ext cx="3976341" cy="3233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893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92240" y="593160"/>
            <a:ext cx="8086635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CA" altLang="cs-CZ" sz="2800" smtClean="0">
                <a:effectLst/>
                <a:latin typeface="Arial" panose="020B0604020202020204" pitchFamily="34" charset="0"/>
              </a:rPr>
              <a:t>Czech symbols chosen by Turkish students</a:t>
            </a:r>
            <a:endParaRPr lang="cs-CZ" altLang="cs-CZ" sz="2800" smtClean="0">
              <a:effectLst/>
              <a:latin typeface="Arial" panose="020B0604020202020204" pitchFamily="34" charset="0"/>
            </a:endParaRPr>
          </a:p>
        </p:txBody>
      </p:sp>
      <p:sp>
        <p:nvSpPr>
          <p:cNvPr id="165891" name="Rectangle 3"/>
          <p:cNvSpPr>
            <a:spLocks noGrp="1" noRot="1" noChangeArrowheads="1"/>
          </p:cNvSpPr>
          <p:nvPr>
            <p:ph idx="4294967295"/>
          </p:nvPr>
        </p:nvSpPr>
        <p:spPr>
          <a:xfrm>
            <a:off x="771525" y="1171575"/>
            <a:ext cx="8007350" cy="46863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cs-CZ" sz="2800" smtClean="0"/>
          </a:p>
          <a:p>
            <a:pPr eaLnBrk="1" hangingPunct="1">
              <a:defRPr/>
            </a:pPr>
            <a:r>
              <a:rPr lang="en-US" altLang="cs-CZ" sz="2000" smtClean="0">
                <a:effectLst/>
              </a:rPr>
              <a:t>geography &amp; architecture</a:t>
            </a:r>
          </a:p>
          <a:p>
            <a:pPr>
              <a:defRPr/>
            </a:pPr>
            <a:r>
              <a:rPr lang="en-US" altLang="cs-CZ" sz="2000" smtClean="0">
                <a:effectLst/>
              </a:rPr>
              <a:t>h</a:t>
            </a:r>
            <a:r>
              <a:rPr lang="cs-CZ" altLang="cs-CZ" sz="2000" smtClean="0">
                <a:effectLst/>
              </a:rPr>
              <a:t>istory </a:t>
            </a:r>
            <a:r>
              <a:rPr lang="en-US" altLang="cs-CZ" sz="2000" smtClean="0">
                <a:effectLst/>
              </a:rPr>
              <a:t>&amp; personalities</a:t>
            </a:r>
          </a:p>
          <a:p>
            <a:pPr>
              <a:defRPr/>
            </a:pPr>
            <a:r>
              <a:rPr lang="en-US" altLang="cs-CZ" sz="2000" smtClean="0">
                <a:effectLst/>
              </a:rPr>
              <a:t>events &amp; celebrations</a:t>
            </a:r>
          </a:p>
          <a:p>
            <a:pPr>
              <a:defRPr/>
            </a:pPr>
            <a:r>
              <a:rPr lang="en-US" altLang="cs-CZ" sz="2000" smtClean="0">
                <a:effectLst/>
              </a:rPr>
              <a:t>music &amp; dance</a:t>
            </a:r>
          </a:p>
          <a:p>
            <a:pPr>
              <a:defRPr/>
            </a:pPr>
            <a:r>
              <a:rPr lang="en-US" altLang="cs-CZ" sz="2000" smtClean="0">
                <a:effectLst/>
              </a:rPr>
              <a:t>amusement &amp; sports</a:t>
            </a:r>
          </a:p>
          <a:p>
            <a:pPr>
              <a:defRPr/>
            </a:pPr>
            <a:r>
              <a:rPr lang="en-US" altLang="cs-CZ" sz="2000" smtClean="0">
                <a:effectLst/>
              </a:rPr>
              <a:t>food &amp; drink</a:t>
            </a:r>
          </a:p>
          <a:p>
            <a:pPr eaLnBrk="1" hangingPunct="1">
              <a:spcBef>
                <a:spcPct val="30000"/>
              </a:spcBef>
              <a:buClr>
                <a:srgbClr val="ACC2C9"/>
              </a:buClr>
              <a:buFont typeface="Arial" charset="0"/>
              <a:buNone/>
              <a:defRPr/>
            </a:pPr>
            <a:r>
              <a:rPr lang="cs-CZ" altLang="cs-CZ" sz="800" smtClean="0">
                <a:effectLst/>
                <a:hlinkClick r:id="rId3"/>
              </a:rPr>
              <a:t>http://www.youtube.com/watch?v=SomQT9P1UAg</a:t>
            </a:r>
            <a:endParaRPr lang="en-GB" altLang="cs-CZ" sz="800" smtClean="0">
              <a:effectLst/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cs-CZ" altLang="cs-CZ" sz="800" smtClean="0">
              <a:effectLst/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en-CA" altLang="cs-CZ" sz="200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CA" altLang="cs-CZ" sz="2800" smtClean="0">
              <a:solidFill>
                <a:schemeClr val="tx2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CA" altLang="cs-CZ" sz="2800" smtClean="0">
                <a:solidFill>
                  <a:schemeClr val="tx2"/>
                </a:solidFill>
              </a:rPr>
              <a:t>   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CA" altLang="cs-CZ" sz="2800" smtClean="0">
              <a:solidFill>
                <a:schemeClr val="tx2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CA" altLang="cs-CZ" sz="2800" smtClean="0">
                <a:solidFill>
                  <a:schemeClr val="tx2"/>
                </a:solidFill>
              </a:rPr>
              <a:t>     </a:t>
            </a:r>
          </a:p>
        </p:txBody>
      </p:sp>
      <p:sp>
        <p:nvSpPr>
          <p:cNvPr id="5" name="Zástupný symbol pro číslo snímku 5"/>
          <p:cNvSpPr txBox="1">
            <a:spLocks noGrp="1"/>
          </p:cNvSpPr>
          <p:nvPr/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  <a:defRPr/>
            </a:pPr>
            <a:fld id="{F9881F73-4DF7-4CF6-ACD9-62E88641CED7}" type="slidenum">
              <a:rPr lang="cs-CZ" altLang="cs-CZ" sz="14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t>11</a:t>
            </a:fld>
            <a:endParaRPr lang="cs-CZ" altLang="cs-CZ" sz="14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5365" name="Picture 6" descr="charles_bridge_prag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4319588"/>
            <a:ext cx="3424237" cy="227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1171575"/>
            <a:ext cx="3041650" cy="270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0" descr="hAVEL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3171825"/>
            <a:ext cx="145732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9" descr="charles-bridge-prague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025" y="4076700"/>
            <a:ext cx="3371850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42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-254000" y="-619126"/>
            <a:ext cx="8842375" cy="1238251"/>
          </a:xfrm>
        </p:spPr>
        <p:txBody>
          <a:bodyPr/>
          <a:lstStyle/>
          <a:p>
            <a:pPr eaLnBrk="1" hangingPunct="1">
              <a:defRPr/>
            </a:pPr>
            <a:r>
              <a:rPr lang="en-CA" altLang="cs-CZ" sz="3600" dirty="0" smtClean="0">
                <a:latin typeface="Arial" charset="0"/>
              </a:rPr>
              <a:t>                </a:t>
            </a:r>
            <a:r>
              <a:rPr lang="en-CA" altLang="cs-CZ" sz="2800" dirty="0" err="1" smtClean="0">
                <a:latin typeface="Arial" charset="0"/>
              </a:rPr>
              <a:t>Tomáš</a:t>
            </a:r>
            <a:r>
              <a:rPr lang="en-CA" altLang="cs-CZ" sz="2800" dirty="0" smtClean="0">
                <a:latin typeface="Arial" charset="0"/>
              </a:rPr>
              <a:t> </a:t>
            </a:r>
            <a:r>
              <a:rPr lang="en-CA" altLang="cs-CZ" sz="2800" dirty="0" err="1" smtClean="0">
                <a:latin typeface="Arial" charset="0"/>
              </a:rPr>
              <a:t>Garrigue</a:t>
            </a:r>
            <a:r>
              <a:rPr lang="en-CA" altLang="cs-CZ" sz="2800" dirty="0" smtClean="0">
                <a:latin typeface="Arial" charset="0"/>
              </a:rPr>
              <a:t> Masaryk</a:t>
            </a:r>
            <a:r>
              <a:rPr lang="cs-CZ" altLang="cs-CZ" sz="2800" dirty="0" smtClean="0">
                <a:latin typeface="Arial" charset="0"/>
              </a:rPr>
              <a:t> </a:t>
            </a:r>
            <a:r>
              <a:rPr lang="en-CA" altLang="cs-CZ" sz="2800" dirty="0" smtClean="0">
                <a:latin typeface="Arial" charset="0"/>
              </a:rPr>
              <a:t>(1850-1937)</a:t>
            </a:r>
            <a:r>
              <a:rPr lang="en-CA" altLang="cs-CZ" dirty="0" smtClean="0"/>
              <a:t> </a:t>
            </a:r>
            <a:endParaRPr lang="cs-CZ" altLang="cs-CZ" dirty="0" smtClean="0"/>
          </a:p>
        </p:txBody>
      </p:sp>
      <p:sp>
        <p:nvSpPr>
          <p:cNvPr id="173059" name="Rectangle 3"/>
          <p:cNvSpPr>
            <a:spLocks noGrp="1" noRot="1" noChangeArrowheads="1"/>
          </p:cNvSpPr>
          <p:nvPr>
            <p:ph idx="4294967295"/>
          </p:nvPr>
        </p:nvSpPr>
        <p:spPr>
          <a:xfrm>
            <a:off x="231775" y="744538"/>
            <a:ext cx="8607425" cy="5153025"/>
          </a:xfrm>
        </p:spPr>
        <p:txBody>
          <a:bodyPr/>
          <a:lstStyle/>
          <a:p>
            <a:pPr eaLnBrk="1" hangingPunct="1">
              <a:defRPr/>
            </a:pPr>
            <a:r>
              <a:rPr lang="en-CA" altLang="cs-CZ" sz="2800" dirty="0" smtClean="0"/>
              <a:t>1</a:t>
            </a:r>
            <a:r>
              <a:rPr lang="en-US" altLang="cs-CZ" sz="2800" baseline="30000" dirty="0" err="1" smtClean="0"/>
              <a:t>st</a:t>
            </a:r>
            <a:r>
              <a:rPr lang="en-CA" altLang="cs-CZ" sz="2800" dirty="0" smtClean="0"/>
              <a:t> Czechoslovak president (1918-1935)</a:t>
            </a:r>
            <a:endParaRPr lang="cs-CZ" altLang="cs-CZ" sz="2800" dirty="0" smtClean="0"/>
          </a:p>
          <a:p>
            <a:pPr eaLnBrk="1" hangingPunct="1">
              <a:defRPr/>
            </a:pPr>
            <a:r>
              <a:rPr lang="en-CA" altLang="cs-CZ" sz="2800" dirty="0" smtClean="0"/>
              <a:t>philosopher, sociologist,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CA" altLang="cs-CZ" sz="2800" dirty="0" smtClean="0"/>
              <a:t>   professor &amp; writer</a:t>
            </a:r>
            <a:endParaRPr lang="cs-CZ" altLang="cs-CZ" sz="2800" dirty="0" smtClean="0"/>
          </a:p>
          <a:p>
            <a:pPr eaLnBrk="1" hangingPunct="1">
              <a:defRPr/>
            </a:pPr>
            <a:r>
              <a:rPr lang="en-CA" altLang="cs-CZ" sz="2800" dirty="0" smtClean="0"/>
              <a:t>strong democratic, Christian &amp;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CA" altLang="cs-CZ" sz="2800" dirty="0" smtClean="0"/>
              <a:t>   humanist ideas</a:t>
            </a:r>
          </a:p>
          <a:p>
            <a:pPr eaLnBrk="1" hangingPunct="1">
              <a:defRPr/>
            </a:pPr>
            <a:r>
              <a:rPr lang="cs-CZ" altLang="cs-CZ" sz="2800" dirty="0" smtClean="0">
                <a:solidFill>
                  <a:schemeClr val="tx2"/>
                </a:solidFill>
              </a:rPr>
              <a:t>Masaryk</a:t>
            </a:r>
            <a:r>
              <a:rPr lang="en-CA" altLang="cs-CZ" sz="2800" dirty="0" smtClean="0">
                <a:solidFill>
                  <a:schemeClr val="tx2"/>
                </a:solidFill>
              </a:rPr>
              <a:t> University</a:t>
            </a:r>
            <a:endParaRPr lang="cs-CZ" altLang="cs-CZ" sz="2800" b="1" dirty="0" smtClean="0"/>
          </a:p>
          <a:p>
            <a:pPr eaLnBrk="1" hangingPunct="1">
              <a:defRPr/>
            </a:pPr>
            <a:endParaRPr lang="en-CA" altLang="cs-CZ" sz="2800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CA" altLang="cs-CZ" sz="2000" b="1" dirty="0" smtClean="0"/>
          </a:p>
          <a:p>
            <a:pPr eaLnBrk="1" hangingPunct="1">
              <a:defRPr/>
            </a:pPr>
            <a:endParaRPr lang="en-CA" altLang="cs-CZ" b="1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CA" altLang="cs-CZ" b="1" dirty="0" smtClean="0"/>
          </a:p>
        </p:txBody>
      </p:sp>
      <p:sp>
        <p:nvSpPr>
          <p:cNvPr id="5" name="Zástupný symbol pro číslo snímku 5"/>
          <p:cNvSpPr txBox="1">
            <a:spLocks noGrp="1"/>
          </p:cNvSpPr>
          <p:nvPr/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  <a:defRPr/>
            </a:pPr>
            <a:fld id="{FF66CE0D-AB77-42BA-92CF-DB1EBBE763C3}" type="slidenum">
              <a:rPr lang="cs-CZ" altLang="cs-CZ" sz="14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t>12</a:t>
            </a:fld>
            <a:endParaRPr lang="cs-CZ" altLang="cs-CZ" sz="14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7414" name="Picture 4" descr="Masaryk - pict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6212" y="2068865"/>
            <a:ext cx="2572988" cy="3198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5441950"/>
            <a:ext cx="2370137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7" name="Picture 9" descr="Výsledek obrázku pro masaryk universit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3" y="3844925"/>
            <a:ext cx="4276725" cy="284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724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14300" y="76200"/>
            <a:ext cx="8385175" cy="9525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cs-CZ" sz="2800" dirty="0" smtClean="0">
                <a:solidFill>
                  <a:schemeClr val="folHlink"/>
                </a:solidFill>
                <a:latin typeface="Arial" charset="0"/>
              </a:rPr>
              <a:t>                                        </a:t>
            </a:r>
            <a:r>
              <a:rPr lang="cs-CZ" altLang="cs-CZ" sz="2800" dirty="0" smtClean="0">
                <a:solidFill>
                  <a:schemeClr val="folHlink"/>
                </a:solidFill>
                <a:latin typeface="Arial" charset="0"/>
              </a:rPr>
              <a:t>Masaryk University</a:t>
            </a:r>
            <a:r>
              <a:rPr lang="en-US" altLang="cs-CZ" sz="2800" dirty="0" smtClean="0">
                <a:solidFill>
                  <a:schemeClr val="folHlink"/>
                </a:solidFill>
                <a:latin typeface="Arial" charset="0"/>
              </a:rPr>
              <a:t> (1919)</a:t>
            </a:r>
            <a:endParaRPr lang="cs-CZ" altLang="cs-CZ" sz="2800" dirty="0" smtClean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166915" name="Rectangle 3"/>
          <p:cNvSpPr>
            <a:spLocks noGrp="1" noRot="1" noChangeArrowheads="1"/>
          </p:cNvSpPr>
          <p:nvPr>
            <p:ph idx="4294967295"/>
          </p:nvPr>
        </p:nvSpPr>
        <p:spPr>
          <a:xfrm>
            <a:off x="114300" y="784225"/>
            <a:ext cx="8869363" cy="43053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cs-CZ" sz="2800" dirty="0" smtClean="0"/>
              <a:t>2</a:t>
            </a:r>
            <a:r>
              <a:rPr lang="en-US" altLang="cs-CZ" sz="2800" baseline="30000" dirty="0" smtClean="0"/>
              <a:t>nd</a:t>
            </a:r>
            <a:r>
              <a:rPr lang="en-US" altLang="cs-CZ" sz="2800" dirty="0" smtClean="0"/>
              <a:t> </a:t>
            </a:r>
            <a:r>
              <a:rPr lang="en-CA" altLang="cs-CZ" sz="2800" dirty="0" smtClean="0"/>
              <a:t>largest in CR </a:t>
            </a:r>
            <a:endParaRPr lang="cs-CZ" altLang="cs-CZ" sz="2800" dirty="0" smtClean="0"/>
          </a:p>
          <a:p>
            <a:pPr eaLnBrk="1" hangingPunct="1">
              <a:defRPr/>
            </a:pPr>
            <a:r>
              <a:rPr lang="en-CA" altLang="cs-CZ" sz="2800" dirty="0" smtClean="0"/>
              <a:t>42,000 students</a:t>
            </a:r>
          </a:p>
          <a:p>
            <a:pPr eaLnBrk="1" hangingPunct="1">
              <a:defRPr/>
            </a:pPr>
            <a:r>
              <a:rPr lang="en-CA" altLang="cs-CZ" sz="2800" dirty="0" smtClean="0"/>
              <a:t>9 faculties - Arts, </a:t>
            </a:r>
            <a:r>
              <a:rPr lang="en-CA" altLang="cs-CZ" sz="2800" dirty="0" smtClean="0">
                <a:solidFill>
                  <a:schemeClr val="tx2"/>
                </a:solidFill>
              </a:rPr>
              <a:t>Social Studies</a:t>
            </a:r>
            <a:r>
              <a:rPr lang="en-CA" altLang="cs-CZ" sz="2800" dirty="0" smtClean="0"/>
              <a:t>, Medicine, </a:t>
            </a:r>
            <a:r>
              <a:rPr lang="en-CA" altLang="cs-CZ" sz="2800" dirty="0"/>
              <a:t>Science, </a:t>
            </a:r>
            <a:r>
              <a:rPr lang="en-CA" altLang="cs-CZ" sz="2800" dirty="0" smtClean="0"/>
              <a:t>Economics, Law, Education, Sports, Informatics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CA" altLang="cs-CZ" sz="2800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CA" altLang="cs-CZ" sz="2800" dirty="0" smtClean="0"/>
          </a:p>
        </p:txBody>
      </p:sp>
      <p:sp>
        <p:nvSpPr>
          <p:cNvPr id="4" name="Zástupný symbol pro zápatí 4"/>
          <p:cNvSpPr txBox="1">
            <a:spLocks noGrp="1"/>
          </p:cNvSpPr>
          <p:nvPr/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cs-CZ" sz="14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5" name="Zástupný symbol pro číslo snímku 5"/>
          <p:cNvSpPr txBox="1">
            <a:spLocks noGrp="1"/>
          </p:cNvSpPr>
          <p:nvPr/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  <a:defRPr/>
            </a:pPr>
            <a:fld id="{214AEE8A-2137-4537-861C-87F656E86D48}" type="slidenum">
              <a:rPr lang="cs-CZ" altLang="cs-CZ" sz="14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t>13</a:t>
            </a:fld>
            <a:endParaRPr lang="cs-CZ" altLang="cs-CZ" sz="14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6630" name="Picture 10" descr="https://www.fss.muni.cz/media/6665/dsc_0264.jpg?mode=crop&amp;width=1120&amp;heightratio=0.375&amp;slimmage=true&amp;center=0.5,0.5&amp;rnd=1308931424500000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3243263"/>
            <a:ext cx="8647113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8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4150" y="-274638"/>
            <a:ext cx="8385175" cy="1431926"/>
          </a:xfrm>
        </p:spPr>
        <p:txBody>
          <a:bodyPr/>
          <a:lstStyle/>
          <a:p>
            <a:pPr>
              <a:defRPr/>
            </a:pPr>
            <a:r>
              <a:rPr lang="en-US" altLang="cs-CZ" dirty="0" smtClean="0">
                <a:effectLst/>
                <a:latin typeface="Arial" panose="020B0604020202020204" pitchFamily="34" charset="0"/>
              </a:rPr>
              <a:t>“Last School Bell”</a:t>
            </a:r>
            <a:r>
              <a:rPr lang="cs-CZ" altLang="cs-CZ" sz="2400" dirty="0" smtClean="0">
                <a:effectLst/>
                <a:latin typeface="Arial" panose="020B0604020202020204" pitchFamily="34" charset="0"/>
              </a:rPr>
              <a:t>–</a:t>
            </a:r>
            <a:r>
              <a:rPr lang="en-US" altLang="cs-CZ" sz="2400" dirty="0" smtClean="0">
                <a:effectLst/>
                <a:latin typeface="Arial" panose="020B0604020202020204" pitchFamily="34" charset="0"/>
              </a:rPr>
              <a:t> graduating from secondary school</a:t>
            </a:r>
            <a:endParaRPr lang="cs-CZ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294967295"/>
          </p:nvPr>
        </p:nvSpPr>
        <p:spPr>
          <a:xfrm>
            <a:off x="6937375" y="6245225"/>
            <a:ext cx="1901825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EA7C4C6D-3583-45A7-9360-BF1BC58C22FA}" type="slidenum">
              <a:rPr lang="cs-CZ" altLang="cs-CZ" sz="1400" smtClean="0"/>
              <a:pPr>
                <a:spcBef>
                  <a:spcPct val="0"/>
                </a:spcBef>
                <a:buClrTx/>
                <a:buFontTx/>
                <a:buNone/>
                <a:defRPr/>
              </a:pPr>
              <a:t>14</a:t>
            </a:fld>
            <a:endParaRPr lang="cs-CZ" altLang="cs-CZ" sz="1400" smtClean="0"/>
          </a:p>
        </p:txBody>
      </p:sp>
      <p:sp>
        <p:nvSpPr>
          <p:cNvPr id="38917" name="Rectangle 6"/>
          <p:cNvSpPr>
            <a:spLocks noGrp="1" noChangeArrowheads="1"/>
          </p:cNvSpPr>
          <p:nvPr>
            <p:ph idx="1"/>
          </p:nvPr>
        </p:nvSpPr>
        <p:spPr>
          <a:xfrm>
            <a:off x="63500" y="2547938"/>
            <a:ext cx="582613" cy="247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cs-CZ" altLang="cs-CZ" sz="1000" smtClean="0">
                <a:effectLst/>
                <a:latin typeface="Arial Unicode MS" panose="020B0604020202020204" pitchFamily="34" charset="-128"/>
                <a:hlinkClick r:id="rId2"/>
              </a:rPr>
              <a:t>VIDEO</a:t>
            </a:r>
            <a:endParaRPr lang="en-US" altLang="cs-CZ" sz="2800" smtClean="0">
              <a:effectLst/>
              <a:latin typeface="Tahoma" panose="020B0604030504040204" pitchFamily="34" charset="0"/>
            </a:endParaRPr>
          </a:p>
        </p:txBody>
      </p:sp>
      <p:sp>
        <p:nvSpPr>
          <p:cNvPr id="38918" name="Rectangle 7"/>
          <p:cNvSpPr>
            <a:spLocks noChangeArrowheads="1"/>
          </p:cNvSpPr>
          <p:nvPr/>
        </p:nvSpPr>
        <p:spPr bwMode="auto">
          <a:xfrm>
            <a:off x="0" y="-33338"/>
            <a:ext cx="184150" cy="52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cs-CZ" sz="2800">
              <a:latin typeface="Tahoma" panose="020B0604030504040204" pitchFamily="34" charset="0"/>
            </a:endParaRPr>
          </a:p>
        </p:txBody>
      </p:sp>
      <p:sp>
        <p:nvSpPr>
          <p:cNvPr id="38919" name="AutoShape 13" descr="Výsledek obrázku pro poslední zvonění maska"/>
          <p:cNvSpPr>
            <a:spLocks noChangeAspect="1" noChangeArrowheads="1"/>
          </p:cNvSpPr>
          <p:nvPr/>
        </p:nvSpPr>
        <p:spPr bwMode="auto">
          <a:xfrm>
            <a:off x="0" y="-212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cs-CZ" altLang="cs-CZ" sz="2800">
              <a:latin typeface="Tahoma" panose="020B0604030504040204" pitchFamily="34" charset="0"/>
            </a:endParaRPr>
          </a:p>
        </p:txBody>
      </p:sp>
      <p:pic>
        <p:nvPicPr>
          <p:cNvPr id="38920" name="Picture 15" descr="http://g.denik.cz/40/f1/posledni-zvoneni-studenti-tr12-2004-02_denik-3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225" y="3035300"/>
            <a:ext cx="2505075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17" descr="http://img12.rajce.idnes.cz/d1201/2/2033/2033594_e09b815c2b66f8bc3fa5c2c0e73fd6c5/images/02_Posledni_zvoneni_SZS_Lipova_darecky_pod_stromeckem_22._05._20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235119"/>
            <a:ext cx="21209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19" descr="http://www.nasejablonecko.cz/_cms/gf/modules/aktuality/p512002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411" y="1123950"/>
            <a:ext cx="2263546" cy="1699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3" name="Picture 23" descr="http://media0.napady.net/images/media0:50f87d375bb4e.jpg/PICT942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235" y="1166018"/>
            <a:ext cx="2550716" cy="167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4" name="Picture 15" descr="https://encrypted-tbn3.gstatic.com/images?q=tbn:ANd9GcQXmZGQ_CW_SrqQ4HjltkorWtjJMyIFUeG4C-PtPii8zSjj2ILho9qG22u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13" y="4994275"/>
            <a:ext cx="452437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5" name="Picture 25" descr="http://www.gypce.cz/wp-content/gallery/2014_04_30_posledni_zvoneni_olian_vackova/DSC_001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35300"/>
            <a:ext cx="51371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70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2713" y="22225"/>
            <a:ext cx="8385175" cy="1431925"/>
          </a:xfrm>
        </p:spPr>
        <p:txBody>
          <a:bodyPr/>
          <a:lstStyle/>
          <a:p>
            <a:pPr>
              <a:defRPr/>
            </a:pPr>
            <a:r>
              <a:rPr lang="en-US" altLang="cs-CZ" dirty="0" err="1" smtClean="0">
                <a:effectLst/>
                <a:latin typeface="Arial" panose="020B0604020202020204" pitchFamily="34" charset="0"/>
              </a:rPr>
              <a:t>Majales</a:t>
            </a:r>
            <a:r>
              <a:rPr lang="en-US" altLang="cs-CZ" dirty="0" smtClean="0">
                <a:effectLst/>
                <a:latin typeface="Arial" panose="020B0604020202020204" pitchFamily="34" charset="0"/>
              </a:rPr>
              <a:t> </a:t>
            </a:r>
            <a:r>
              <a:rPr lang="cs-CZ" altLang="cs-CZ" dirty="0" smtClean="0">
                <a:effectLst/>
                <a:latin typeface="Arial" panose="020B0604020202020204" pitchFamily="34" charset="0"/>
              </a:rPr>
              <a:t>– </a:t>
            </a:r>
            <a:r>
              <a:rPr lang="en-US" altLang="cs-CZ" dirty="0" smtClean="0">
                <a:effectLst/>
                <a:latin typeface="Arial" panose="020B0604020202020204" pitchFamily="34" charset="0"/>
              </a:rPr>
              <a:t>spring </a:t>
            </a:r>
            <a:br>
              <a:rPr lang="en-US" altLang="cs-CZ" dirty="0" smtClean="0">
                <a:effectLst/>
                <a:latin typeface="Arial" panose="020B0604020202020204" pitchFamily="34" charset="0"/>
              </a:rPr>
            </a:br>
            <a:r>
              <a:rPr lang="en-US" altLang="cs-CZ" dirty="0" smtClean="0">
                <a:effectLst/>
                <a:latin typeface="Arial" panose="020B0604020202020204" pitchFamily="34" charset="0"/>
              </a:rPr>
              <a:t>student festivities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Definujte zápatí - název prezentace / pracoviště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294967295"/>
          </p:nvPr>
        </p:nvSpPr>
        <p:spPr>
          <a:xfrm>
            <a:off x="6937375" y="6245225"/>
            <a:ext cx="1901825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796DD05-CC94-41B4-9AF7-751888A0E97C}" type="slidenum">
              <a:rPr lang="cs-CZ" altLang="cs-CZ" smtClean="0"/>
              <a:pPr>
                <a:defRPr/>
              </a:pPr>
              <a:t>15</a:t>
            </a:fld>
            <a:endParaRPr lang="cs-CZ" altLang="cs-CZ"/>
          </a:p>
        </p:txBody>
      </p:sp>
      <p:pic>
        <p:nvPicPr>
          <p:cNvPr id="39941" name="Picture 2" descr="http://www.wiper.cz/data/clanky/17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5" y="147638"/>
            <a:ext cx="38100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4" descr="http://www.bvv.cz/public/galleries/24/23672/majalesii.jpg?b334a3444818649de75aef10750fe50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1225" y="3754438"/>
            <a:ext cx="6657975" cy="29670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3" name="Picture 6" descr="http://www.tyden.cz/obrazek/201304/517fba2f91ef2/chudy-050-517fbbd65d1d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1435100"/>
            <a:ext cx="3576637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938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311150"/>
            <a:ext cx="8385175" cy="7080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cs-CZ" altLang="cs-CZ" sz="4000" dirty="0" smtClean="0">
                <a:effectLst/>
                <a:latin typeface="+mn-lt"/>
              </a:rPr>
              <a:t>           </a:t>
            </a:r>
            <a:r>
              <a:rPr lang="en-US" altLang="cs-CZ" sz="4000" dirty="0" smtClean="0">
                <a:effectLst/>
                <a:latin typeface="+mn-lt"/>
              </a:rPr>
              <a:t>Easter traditions</a:t>
            </a:r>
            <a:endParaRPr lang="cs-CZ" altLang="cs-CZ" sz="4000" dirty="0" smtClean="0">
              <a:effectLst/>
              <a:latin typeface="+mn-lt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2425" y="1019175"/>
            <a:ext cx="8007350" cy="419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z="2800" smtClean="0">
                <a:effectLst/>
              </a:rPr>
              <a:t>chase away illness and bad spirits</a:t>
            </a:r>
            <a:r>
              <a:rPr lang="en-US" altLang="cs-CZ" sz="2800" smtClean="0">
                <a:effectLst/>
              </a:rPr>
              <a:t>; </a:t>
            </a:r>
            <a:r>
              <a:rPr lang="cs-CZ" altLang="cs-CZ" sz="2800" smtClean="0">
                <a:effectLst/>
              </a:rPr>
              <a:t>bring health </a:t>
            </a:r>
            <a:endParaRPr lang="en-US" altLang="cs-CZ" sz="2800" smtClean="0">
              <a:effectLst/>
            </a:endParaRPr>
          </a:p>
          <a:p>
            <a:r>
              <a:rPr lang="en-US" altLang="cs-CZ" sz="2800" smtClean="0">
                <a:effectLst/>
              </a:rPr>
              <a:t>b</a:t>
            </a:r>
            <a:r>
              <a:rPr lang="cs-CZ" altLang="cs-CZ" sz="2800" smtClean="0">
                <a:effectLst/>
              </a:rPr>
              <a:t>oys </a:t>
            </a:r>
            <a:r>
              <a:rPr lang="en-US" altLang="cs-CZ" sz="2800" smtClean="0">
                <a:effectLst/>
              </a:rPr>
              <a:t>touch</a:t>
            </a:r>
            <a:r>
              <a:rPr lang="cs-CZ" altLang="cs-CZ" sz="2800" smtClean="0">
                <a:effectLst/>
              </a:rPr>
              <a:t> girls lightly on the legs </a:t>
            </a:r>
            <a:endParaRPr lang="en-US" altLang="cs-CZ" sz="2800" smtClean="0">
              <a:effectLst/>
            </a:endParaRPr>
          </a:p>
          <a:p>
            <a:r>
              <a:rPr lang="cs-CZ" altLang="cs-CZ" sz="2800" smtClean="0">
                <a:effectLst/>
              </a:rPr>
              <a:t>Easter carol</a:t>
            </a:r>
            <a:r>
              <a:rPr lang="en-US" altLang="cs-CZ" sz="2800" smtClean="0">
                <a:effectLst/>
              </a:rPr>
              <a:t>,</a:t>
            </a:r>
            <a:r>
              <a:rPr lang="cs-CZ" altLang="cs-CZ" sz="2800" smtClean="0">
                <a:effectLst/>
              </a:rPr>
              <a:t> painted egg or candy</a:t>
            </a:r>
            <a:r>
              <a:rPr lang="en-US" altLang="cs-CZ" sz="2800" smtClean="0">
                <a:effectLst/>
              </a:rPr>
              <a:t>, </a:t>
            </a:r>
            <a:r>
              <a:rPr lang="cs-CZ" altLang="cs-CZ" sz="2800" smtClean="0">
                <a:effectLst/>
              </a:rPr>
              <a:t>ribbon</a:t>
            </a:r>
          </a:p>
        </p:txBody>
      </p:sp>
      <p:pic>
        <p:nvPicPr>
          <p:cNvPr id="32772" name="Picture 4" descr="pomlazka33-4db578bef1491">
            <a:hlinkClick r:id="rId2" tooltip="pomlazka33-4db578bef1491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2686050"/>
            <a:ext cx="5230813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 descr="Mazanec Czech Easter Bre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2686050"/>
            <a:ext cx="2667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74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>
              <a:effectLst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cs-CZ" altLang="cs-CZ" i="1" smtClean="0">
              <a:effectLst/>
            </a:endParaRPr>
          </a:p>
        </p:txBody>
      </p:sp>
      <p:pic>
        <p:nvPicPr>
          <p:cNvPr id="33796" name="Picture 7" descr="Easter in Prag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411538"/>
            <a:ext cx="5049838" cy="336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11" descr="Willow whip and cake in shape of young lam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69863"/>
            <a:ext cx="45085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Rectangle 12"/>
          <p:cNvSpPr>
            <a:spLocks noChangeArrowheads="1"/>
          </p:cNvSpPr>
          <p:nvPr/>
        </p:nvSpPr>
        <p:spPr bwMode="auto">
          <a:xfrm>
            <a:off x="2689225" y="-2438400"/>
            <a:ext cx="546100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22218" bIns="-20631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ctr">
              <a:spcBef>
                <a:spcPct val="0"/>
              </a:spcBef>
              <a:buClrTx/>
              <a:buFontTx/>
              <a:buNone/>
            </a:pPr>
            <a:r>
              <a:rPr lang="en-US" altLang="cs-CZ" sz="2800">
                <a:latin typeface="Tahoma" panose="020B0604030504040204" pitchFamily="34" charset="0"/>
              </a:rPr>
              <a:t>  </a:t>
            </a:r>
            <a:r>
              <a:rPr lang="en-US" altLang="cs-CZ" sz="24300">
                <a:latin typeface="Tahoma" panose="020B0604030504040204" pitchFamily="34" charset="0"/>
              </a:rPr>
              <a:t> </a:t>
            </a:r>
            <a:r>
              <a:rPr lang="en-US" altLang="cs-CZ" sz="2800">
                <a:latin typeface="Tahoma" panose="020B0604030504040204" pitchFamily="34" charset="0"/>
              </a:rPr>
              <a:t>  </a:t>
            </a:r>
          </a:p>
        </p:txBody>
      </p:sp>
      <p:pic>
        <p:nvPicPr>
          <p:cNvPr id="33799" name="Picture 15" descr="Prague Eas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938" y="169863"/>
            <a:ext cx="4008437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941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z="2800" dirty="0" smtClean="0">
                <a:effectLst/>
                <a:latin typeface="Arial" panose="020B0604020202020204" pitchFamily="34" charset="0"/>
              </a:rPr>
              <a:t>            Ho</a:t>
            </a:r>
            <a:r>
              <a:rPr lang="en-US" altLang="cs-CZ" sz="2800" dirty="0" err="1" smtClean="0">
                <a:effectLst/>
                <a:latin typeface="Arial" panose="020B0604020202020204" pitchFamily="34" charset="0"/>
              </a:rPr>
              <a:t>fstede</a:t>
            </a:r>
            <a:r>
              <a:rPr lang="en-US" altLang="cs-CZ" sz="2800" dirty="0" smtClean="0">
                <a:effectLst/>
                <a:latin typeface="Arial" panose="020B0604020202020204" pitchFamily="34" charset="0"/>
              </a:rPr>
              <a:t>’</a:t>
            </a:r>
            <a:r>
              <a:rPr lang="cs-CZ" altLang="cs-CZ" sz="2800" dirty="0" smtClean="0">
                <a:effectLst/>
                <a:latin typeface="Arial" panose="020B0604020202020204" pitchFamily="34" charset="0"/>
              </a:rPr>
              <a:t>s Model: </a:t>
            </a:r>
            <a:br>
              <a:rPr lang="cs-CZ" altLang="cs-CZ" sz="2800" dirty="0" smtClean="0">
                <a:effectLst/>
                <a:latin typeface="Arial" panose="020B0604020202020204" pitchFamily="34" charset="0"/>
              </a:rPr>
            </a:br>
            <a:r>
              <a:rPr lang="cs-CZ" altLang="cs-CZ" sz="2800" dirty="0" smtClean="0">
                <a:effectLst/>
                <a:latin typeface="Arial" panose="020B0604020202020204" pitchFamily="34" charset="0"/>
              </a:rPr>
              <a:t>           </a:t>
            </a:r>
            <a:r>
              <a:rPr lang="cs-CZ" altLang="cs-CZ" sz="2800" dirty="0" err="1" smtClean="0">
                <a:effectLst/>
                <a:latin typeface="Arial" panose="020B0604020202020204" pitchFamily="34" charset="0"/>
              </a:rPr>
              <a:t>The</a:t>
            </a:r>
            <a:r>
              <a:rPr lang="cs-CZ" altLang="cs-CZ" sz="2800" dirty="0" smtClean="0">
                <a:effectLst/>
                <a:latin typeface="Arial" panose="020B0604020202020204" pitchFamily="34" charset="0"/>
              </a:rPr>
              <a:t> </a:t>
            </a:r>
            <a:r>
              <a:rPr lang="cs-CZ" altLang="cs-CZ" sz="2800" dirty="0" err="1" smtClean="0">
                <a:effectLst/>
                <a:latin typeface="Arial" panose="020B0604020202020204" pitchFamily="34" charset="0"/>
              </a:rPr>
              <a:t>Cultural</a:t>
            </a:r>
            <a:r>
              <a:rPr lang="cs-CZ" altLang="cs-CZ" sz="2800" dirty="0" smtClean="0">
                <a:effectLst/>
                <a:latin typeface="Arial" panose="020B0604020202020204" pitchFamily="34" charset="0"/>
              </a:rPr>
              <a:t> </a:t>
            </a:r>
            <a:r>
              <a:rPr lang="cs-CZ" altLang="cs-CZ" sz="2800" dirty="0" err="1" smtClean="0">
                <a:effectLst/>
                <a:latin typeface="Arial" panose="020B0604020202020204" pitchFamily="34" charset="0"/>
              </a:rPr>
              <a:t>Onion</a:t>
            </a:r>
            <a:r>
              <a:rPr lang="cs-CZ" altLang="cs-CZ" sz="2800" dirty="0" smtClean="0">
                <a:effectLst/>
                <a:latin typeface="Arial" panose="020B0604020202020204" pitchFamily="34" charset="0"/>
              </a:rPr>
              <a:t/>
            </a:r>
            <a:br>
              <a:rPr lang="cs-CZ" altLang="cs-CZ" sz="2800" dirty="0" smtClean="0">
                <a:effectLst/>
                <a:latin typeface="Arial" panose="020B0604020202020204" pitchFamily="34" charset="0"/>
              </a:rPr>
            </a:br>
            <a:r>
              <a:rPr lang="en-US" altLang="cs-CZ" sz="1000" b="0" dirty="0" smtClean="0">
                <a:effectLst/>
                <a:latin typeface="Arial" panose="020B0604020202020204" pitchFamily="34" charset="0"/>
              </a:rPr>
              <a:t/>
            </a:r>
            <a:br>
              <a:rPr lang="en-US" altLang="cs-CZ" sz="1000" b="0" dirty="0" smtClean="0">
                <a:effectLst/>
                <a:latin typeface="Arial" panose="020B0604020202020204" pitchFamily="34" charset="0"/>
              </a:rPr>
            </a:br>
            <a:endParaRPr lang="cs-CZ" altLang="cs-CZ" sz="1400" b="0" dirty="0" smtClean="0">
              <a:effectLst/>
              <a:latin typeface="Arial" panose="020B0604020202020204" pitchFamily="34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6250" y="2409825"/>
            <a:ext cx="8007350" cy="419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600" b="1" smtClean="0">
              <a:effectLst/>
            </a:endParaRPr>
          </a:p>
          <a:p>
            <a:pPr>
              <a:lnSpc>
                <a:spcPct val="80000"/>
              </a:lnSpc>
            </a:pPr>
            <a:r>
              <a:rPr lang="cs-CZ" altLang="cs-CZ" sz="1600" b="1" smtClean="0">
                <a:solidFill>
                  <a:schemeClr val="tx2"/>
                </a:solidFill>
                <a:effectLst/>
              </a:rPr>
              <a:t>SYMBOLS</a:t>
            </a:r>
            <a:r>
              <a:rPr lang="cs-CZ" altLang="cs-CZ" sz="1600" smtClean="0">
                <a:solidFill>
                  <a:schemeClr val="tx2"/>
                </a:solidFill>
                <a:effectLst/>
              </a:rPr>
              <a:t>: tourist sites (</a:t>
            </a:r>
            <a:r>
              <a:rPr lang="cs-CZ" altLang="cs-CZ" sz="1600" smtClean="0">
                <a:effectLst/>
              </a:rPr>
              <a:t>Prague</a:t>
            </a:r>
            <a:r>
              <a:rPr lang="cs-CZ" altLang="cs-CZ" sz="1600" smtClean="0">
                <a:solidFill>
                  <a:schemeClr val="tx2"/>
                </a:solidFill>
                <a:effectLst/>
              </a:rPr>
              <a:t>), products &amp;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600" smtClean="0">
                <a:solidFill>
                  <a:schemeClr val="tx2"/>
                </a:solidFill>
                <a:effectLst/>
              </a:rPr>
              <a:t>      brands (</a:t>
            </a:r>
            <a:r>
              <a:rPr lang="cs-CZ" altLang="cs-CZ" sz="1600" smtClean="0">
                <a:effectLst/>
              </a:rPr>
              <a:t>Budweiser beer, Skoda automobiles</a:t>
            </a:r>
            <a:r>
              <a:rPr lang="cs-CZ" altLang="cs-CZ" sz="1600" smtClean="0">
                <a:solidFill>
                  <a:schemeClr val="tx2"/>
                </a:solidFill>
                <a:effectLst/>
              </a:rPr>
              <a:t>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600" smtClean="0">
              <a:solidFill>
                <a:schemeClr val="tx2"/>
              </a:solidFill>
              <a:effectLst/>
            </a:endParaRPr>
          </a:p>
          <a:p>
            <a:pPr>
              <a:lnSpc>
                <a:spcPct val="80000"/>
              </a:lnSpc>
            </a:pPr>
            <a:r>
              <a:rPr lang="cs-CZ" altLang="cs-CZ" sz="1600" b="1" smtClean="0">
                <a:solidFill>
                  <a:schemeClr val="tx2"/>
                </a:solidFill>
                <a:effectLst/>
              </a:rPr>
              <a:t>HEROES</a:t>
            </a:r>
            <a:r>
              <a:rPr lang="cs-CZ" altLang="cs-CZ" sz="1600" smtClean="0">
                <a:solidFill>
                  <a:schemeClr val="tx2"/>
                </a:solidFill>
                <a:effectLst/>
              </a:rPr>
              <a:t>: historical figures, scientists,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600" smtClean="0">
                <a:solidFill>
                  <a:schemeClr val="tx2"/>
                </a:solidFill>
                <a:effectLst/>
              </a:rPr>
              <a:t>      athletes, artists, even fictious characters,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600" smtClean="0">
                <a:solidFill>
                  <a:schemeClr val="tx2"/>
                </a:solidFill>
                <a:effectLst/>
              </a:rPr>
              <a:t>      role-models of society (</a:t>
            </a:r>
            <a:r>
              <a:rPr lang="cs-CZ" altLang="cs-CZ" sz="1600" smtClean="0">
                <a:effectLst/>
              </a:rPr>
              <a:t>Havel, Kafka)</a:t>
            </a:r>
            <a:r>
              <a:rPr lang="cs-CZ" altLang="cs-CZ" sz="1600" smtClean="0">
                <a:solidFill>
                  <a:schemeClr val="tx2"/>
                </a:solidFill>
                <a:effectLst/>
              </a:rPr>
              <a:t> </a:t>
            </a:r>
          </a:p>
          <a:p>
            <a:pPr>
              <a:lnSpc>
                <a:spcPct val="80000"/>
              </a:lnSpc>
            </a:pPr>
            <a:endParaRPr lang="cs-CZ" altLang="cs-CZ" sz="1600" smtClean="0">
              <a:solidFill>
                <a:schemeClr val="tx2"/>
              </a:solidFill>
              <a:effectLst/>
            </a:endParaRPr>
          </a:p>
          <a:p>
            <a:pPr>
              <a:lnSpc>
                <a:spcPct val="80000"/>
              </a:lnSpc>
            </a:pPr>
            <a:r>
              <a:rPr lang="cs-CZ" altLang="cs-CZ" sz="1600" b="1" smtClean="0">
                <a:solidFill>
                  <a:schemeClr val="tx2"/>
                </a:solidFill>
                <a:effectLst/>
              </a:rPr>
              <a:t>RITUALS AND TRADITIONS</a:t>
            </a:r>
            <a:r>
              <a:rPr lang="cs-CZ" altLang="cs-CZ" sz="1600" smtClean="0">
                <a:solidFill>
                  <a:schemeClr val="tx2"/>
                </a:solidFill>
                <a:effectLst/>
              </a:rPr>
              <a:t>: holidays (</a:t>
            </a:r>
            <a:r>
              <a:rPr lang="cs-CZ" altLang="cs-CZ" sz="1600" smtClean="0">
                <a:effectLst/>
              </a:rPr>
              <a:t>Christmas, Easter</a:t>
            </a:r>
            <a:r>
              <a:rPr lang="cs-CZ" altLang="cs-CZ" sz="1600" smtClean="0">
                <a:solidFill>
                  <a:schemeClr val="tx2"/>
                </a:solidFill>
                <a:effectLst/>
              </a:rPr>
              <a:t>)</a:t>
            </a:r>
            <a:r>
              <a:rPr lang="en-US" altLang="cs-CZ" sz="1600" smtClean="0">
                <a:solidFill>
                  <a:schemeClr val="tx2"/>
                </a:solidFill>
                <a:effectLst/>
              </a:rPr>
              <a:t>;</a:t>
            </a:r>
            <a:r>
              <a:rPr lang="cs-CZ" altLang="cs-CZ" sz="1600" smtClean="0">
                <a:solidFill>
                  <a:schemeClr val="tx2"/>
                </a:solidFill>
                <a:effectLst/>
              </a:rPr>
              <a:t> popular activities (</a:t>
            </a:r>
            <a:r>
              <a:rPr lang="cs-CZ" altLang="cs-CZ" sz="1600" smtClean="0">
                <a:effectLst/>
              </a:rPr>
              <a:t>cottage culture, mushroom picking, hiking</a:t>
            </a:r>
            <a:r>
              <a:rPr lang="cs-CZ" altLang="cs-CZ" sz="1600" smtClean="0">
                <a:solidFill>
                  <a:schemeClr val="tx2"/>
                </a:solidFill>
                <a:effectLst/>
              </a:rPr>
              <a:t>), </a:t>
            </a:r>
            <a:r>
              <a:rPr lang="en-US" altLang="cs-CZ" sz="1600" smtClean="0">
                <a:solidFill>
                  <a:schemeClr val="tx2"/>
                </a:solidFill>
                <a:effectLst/>
              </a:rPr>
              <a:t>rituals (</a:t>
            </a:r>
            <a:r>
              <a:rPr lang="en-US" altLang="cs-CZ" sz="1600" smtClean="0">
                <a:effectLst/>
              </a:rPr>
              <a:t>Last Bell</a:t>
            </a:r>
            <a:r>
              <a:rPr lang="en-US" altLang="cs-CZ" sz="1600" smtClean="0">
                <a:solidFill>
                  <a:schemeClr val="tx2"/>
                </a:solidFill>
                <a:effectLst/>
              </a:rPr>
              <a:t>); </a:t>
            </a:r>
            <a:r>
              <a:rPr lang="cs-CZ" altLang="cs-CZ" sz="1600" smtClean="0">
                <a:solidFill>
                  <a:schemeClr val="tx2"/>
                </a:solidFill>
                <a:effectLst/>
              </a:rPr>
              <a:t>body language (</a:t>
            </a:r>
            <a:r>
              <a:rPr lang="cs-CZ" altLang="cs-CZ" sz="1600" smtClean="0">
                <a:effectLst/>
              </a:rPr>
              <a:t>shaking hands</a:t>
            </a:r>
            <a:r>
              <a:rPr lang="cs-CZ" altLang="cs-CZ" sz="1600" smtClean="0">
                <a:solidFill>
                  <a:schemeClr val="tx2"/>
                </a:solidFill>
                <a:effectLst/>
              </a:rPr>
              <a:t>)</a:t>
            </a:r>
            <a:r>
              <a:rPr lang="en-US" altLang="cs-CZ" sz="1600" smtClean="0">
                <a:solidFill>
                  <a:schemeClr val="tx2"/>
                </a:solidFill>
                <a:effectLst/>
              </a:rPr>
              <a:t>;</a:t>
            </a:r>
            <a:r>
              <a:rPr lang="cs-CZ" altLang="cs-CZ" sz="1600" smtClean="0">
                <a:solidFill>
                  <a:schemeClr val="tx2"/>
                </a:solidFill>
                <a:effectLst/>
              </a:rPr>
              <a:t> hygiene, etiquette, polite manners (“</a:t>
            </a:r>
            <a:r>
              <a:rPr lang="cs-CZ" altLang="cs-CZ" sz="1600" smtClean="0">
                <a:effectLst/>
              </a:rPr>
              <a:t>Enjoy your Meal</a:t>
            </a:r>
            <a:r>
              <a:rPr lang="cs-CZ" altLang="cs-CZ" sz="1600" smtClean="0">
                <a:solidFill>
                  <a:schemeClr val="tx2"/>
                </a:solidFill>
                <a:effectLst/>
              </a:rPr>
              <a:t>”)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600" smtClean="0">
              <a:solidFill>
                <a:schemeClr val="tx2"/>
              </a:solidFill>
              <a:effectLst/>
            </a:endParaRPr>
          </a:p>
          <a:p>
            <a:pPr>
              <a:lnSpc>
                <a:spcPct val="80000"/>
              </a:lnSpc>
            </a:pPr>
            <a:r>
              <a:rPr lang="cs-CZ" altLang="cs-CZ" sz="1600" b="1" smtClean="0">
                <a:solidFill>
                  <a:schemeClr val="tx2"/>
                </a:solidFill>
                <a:effectLst/>
              </a:rPr>
              <a:t>VALUES</a:t>
            </a:r>
            <a:r>
              <a:rPr lang="cs-CZ" altLang="cs-CZ" sz="1600" smtClean="0">
                <a:solidFill>
                  <a:schemeClr val="tx2"/>
                </a:solidFill>
                <a:effectLst/>
              </a:rPr>
              <a:t>: influenced by history of culture (</a:t>
            </a:r>
            <a:r>
              <a:rPr lang="cs-CZ" altLang="cs-CZ" sz="1600" smtClean="0">
                <a:effectLst/>
              </a:rPr>
              <a:t>working hard, family, atheism, agnocticism</a:t>
            </a:r>
            <a:r>
              <a:rPr lang="en-US" altLang="cs-CZ" sz="1600" smtClean="0">
                <a:effectLst/>
              </a:rPr>
              <a:t>, independence, freedom</a:t>
            </a:r>
            <a:r>
              <a:rPr lang="cs-CZ" altLang="cs-CZ" sz="1600" smtClean="0">
                <a:solidFill>
                  <a:schemeClr val="tx2"/>
                </a:solidFill>
                <a:effectLst/>
              </a:rPr>
              <a:t>)</a:t>
            </a:r>
            <a:r>
              <a:rPr lang="en-US" altLang="cs-CZ" sz="1600" smtClean="0">
                <a:solidFill>
                  <a:schemeClr val="tx2"/>
                </a:solidFill>
                <a:effectLst/>
              </a:rPr>
              <a:t>;</a:t>
            </a:r>
            <a:r>
              <a:rPr lang="cs-CZ" altLang="cs-CZ" sz="1600" smtClean="0">
                <a:solidFill>
                  <a:schemeClr val="tx2"/>
                </a:solidFill>
                <a:effectLst/>
              </a:rPr>
              <a:t> Even if seemingly outdated, may </a:t>
            </a:r>
            <a:r>
              <a:rPr lang="cs-CZ" altLang="cs-CZ" sz="1600" i="1" smtClean="0">
                <a:solidFill>
                  <a:schemeClr val="tx2"/>
                </a:solidFill>
                <a:effectLst/>
              </a:rPr>
              <a:t>subconsciously</a:t>
            </a:r>
            <a:r>
              <a:rPr lang="cs-CZ" altLang="cs-CZ" sz="1600" smtClean="0">
                <a:solidFill>
                  <a:schemeClr val="tx2"/>
                </a:solidFill>
                <a:effectLst/>
              </a:rPr>
              <a:t> play a role in modern society</a:t>
            </a:r>
          </a:p>
          <a:p>
            <a:pPr>
              <a:lnSpc>
                <a:spcPct val="80000"/>
              </a:lnSpc>
            </a:pPr>
            <a:endParaRPr lang="cs-CZ" altLang="cs-CZ" sz="1600" smtClean="0">
              <a:solidFill>
                <a:schemeClr val="tx2"/>
              </a:solidFill>
              <a:effectLst/>
            </a:endParaRPr>
          </a:p>
          <a:p>
            <a:pPr>
              <a:lnSpc>
                <a:spcPct val="80000"/>
              </a:lnSpc>
            </a:pPr>
            <a:r>
              <a:rPr lang="cs-CZ" altLang="cs-CZ" sz="1600" b="1" smtClean="0">
                <a:solidFill>
                  <a:schemeClr val="tx2"/>
                </a:solidFill>
                <a:effectLst/>
              </a:rPr>
              <a:t>PRACTICES</a:t>
            </a:r>
            <a:r>
              <a:rPr lang="cs-CZ" altLang="cs-CZ" sz="1600" smtClean="0">
                <a:solidFill>
                  <a:schemeClr val="tx2"/>
                </a:solidFill>
                <a:effectLst/>
              </a:rPr>
              <a:t>: work life, leisure time, holidays, festivals, laws</a:t>
            </a:r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247650"/>
            <a:ext cx="3535363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24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12675" y="254681"/>
            <a:ext cx="8086635" cy="647700"/>
          </a:xfrm>
        </p:spPr>
        <p:txBody>
          <a:bodyPr/>
          <a:lstStyle/>
          <a:p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Quiz on Czech Culture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2846" y="578531"/>
            <a:ext cx="8082321" cy="411480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CA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History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During the 14</a:t>
            </a:r>
            <a:r>
              <a:rPr lang="en-CA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century, in what city was the seat of the Holy Roman Emperor, Charles IV? 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Rome     B) Vienna    C) Prague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2)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What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year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was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Charles University,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the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oldest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university in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Central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Europe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founded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by King Charles IV?   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A) 1148   B) 1348   C) 1548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In the late 1500s, which city marked the arrival of tulips from Turkey to Europe? 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Amsterdam    B) Paris    C) Prague 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 To what empire did the Czech lands belong until the 1</a:t>
            </a:r>
            <a:r>
              <a:rPr lang="en-CA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World War? 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Holy Roman Empire    B) Ottoman Empire   C) Austro-Hungarian Empire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5)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Who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was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the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first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president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of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Czechoslovakia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in 1918?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A) Tomáš Garrigue Masaryk    B) Karel Čapek    C) Václav Havel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7923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22694" y="639236"/>
            <a:ext cx="8086635" cy="647700"/>
          </a:xfrm>
        </p:spPr>
        <p:txBody>
          <a:bodyPr/>
          <a:lstStyle/>
          <a:p>
            <a:r>
              <a:rPr lang="cs-CZ" altLang="cs-CZ" dirty="0" smtClean="0"/>
              <a:t/>
            </a:r>
            <a:br>
              <a:rPr lang="cs-CZ" altLang="cs-CZ" dirty="0" smtClean="0"/>
            </a:br>
            <a:r>
              <a:rPr lang="cs-CZ" altLang="cs-CZ" dirty="0"/>
              <a:t/>
            </a:r>
            <a:br>
              <a:rPr lang="cs-CZ" altLang="cs-CZ" dirty="0"/>
            </a:br>
            <a:r>
              <a:rPr lang="cs-CZ" altLang="cs-CZ" dirty="0" smtClean="0"/>
              <a:t>			</a:t>
            </a:r>
            <a:r>
              <a:rPr lang="en-US" altLang="cs-CZ" dirty="0" smtClean="0"/>
              <a:t>School of Foreign Languages</a:t>
            </a:r>
            <a:r>
              <a:rPr lang="cs-CZ" altLang="cs-CZ" dirty="0"/>
              <a:t/>
            </a:r>
            <a:br>
              <a:rPr lang="cs-CZ" altLang="cs-CZ" dirty="0"/>
            </a:br>
            <a:r>
              <a:rPr lang="cs-CZ" altLang="cs-CZ" dirty="0"/>
              <a:t/>
            </a:r>
            <a:br>
              <a:rPr lang="cs-CZ" altLang="cs-CZ" dirty="0"/>
            </a:b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6964" y="963086"/>
            <a:ext cx="9150964" cy="5742514"/>
          </a:xfrm>
        </p:spPr>
        <p:txBody>
          <a:bodyPr/>
          <a:lstStyle/>
          <a:p>
            <a:r>
              <a:rPr lang="cs-CZ" altLang="cs-CZ" dirty="0" smtClean="0"/>
              <a:t>c</a:t>
            </a:r>
            <a:r>
              <a:rPr lang="en-US" altLang="cs-CZ" dirty="0" smtClean="0"/>
              <a:t>ca</a:t>
            </a:r>
            <a:r>
              <a:rPr lang="cs-CZ" altLang="cs-CZ" dirty="0" smtClean="0"/>
              <a:t> 1</a:t>
            </a:r>
            <a:r>
              <a:rPr lang="en-US" altLang="cs-CZ" dirty="0" smtClean="0"/>
              <a:t>5</a:t>
            </a:r>
            <a:r>
              <a:rPr lang="cs-CZ" altLang="cs-CZ" dirty="0" smtClean="0"/>
              <a:t>0 </a:t>
            </a:r>
            <a:r>
              <a:rPr lang="en-US" altLang="cs-CZ" dirty="0" smtClean="0"/>
              <a:t>teachers</a:t>
            </a:r>
          </a:p>
          <a:p>
            <a:r>
              <a:rPr lang="en-US" altLang="cs-CZ" dirty="0" smtClean="0"/>
              <a:t>- teach </a:t>
            </a:r>
            <a:r>
              <a:rPr lang="en-US" altLang="cs-CZ" b="1" dirty="0" smtClean="0"/>
              <a:t>and/or </a:t>
            </a:r>
            <a:r>
              <a:rPr lang="en-US" altLang="cs-CZ" dirty="0" smtClean="0"/>
              <a:t>work as </a:t>
            </a:r>
            <a:r>
              <a:rPr lang="en-US" altLang="cs-CZ" b="1" dirty="0" smtClean="0"/>
              <a:t>testers</a:t>
            </a:r>
            <a:r>
              <a:rPr lang="en-US" altLang="cs-CZ" dirty="0" smtClean="0"/>
              <a:t> or </a:t>
            </a:r>
            <a:r>
              <a:rPr lang="en-US" altLang="cs-CZ" b="1" dirty="0" smtClean="0"/>
              <a:t>curriculum officers</a:t>
            </a:r>
          </a:p>
          <a:p>
            <a:r>
              <a:rPr lang="en-US" altLang="cs-CZ" dirty="0" err="1" smtClean="0"/>
              <a:t>cca</a:t>
            </a:r>
            <a:r>
              <a:rPr lang="en-US" altLang="cs-CZ" dirty="0" smtClean="0"/>
              <a:t> 2500 students in a </a:t>
            </a:r>
            <a:r>
              <a:rPr lang="en-US" altLang="cs-CZ" b="1" dirty="0" smtClean="0"/>
              <a:t>1 year intensive pre-study program </a:t>
            </a:r>
            <a:r>
              <a:rPr lang="en-US" altLang="cs-CZ" dirty="0" smtClean="0"/>
              <a:t>(20 lessons/week for Int. level; 25 for pre-int.)</a:t>
            </a:r>
          </a:p>
          <a:p>
            <a:r>
              <a:rPr lang="en-US" altLang="cs-CZ" dirty="0" smtClean="0"/>
              <a:t>compulsory language preparation providing general English</a:t>
            </a:r>
          </a:p>
          <a:p>
            <a:r>
              <a:rPr lang="en-US" altLang="cs-CZ" dirty="0" smtClean="0"/>
              <a:t>some specialized elective ESL (</a:t>
            </a:r>
            <a:r>
              <a:rPr lang="en-US" altLang="cs-CZ" dirty="0" err="1" smtClean="0"/>
              <a:t>e.g.soft</a:t>
            </a:r>
            <a:r>
              <a:rPr lang="en-US" altLang="cs-CZ" dirty="0" smtClean="0"/>
              <a:t>-skills) in evening courses </a:t>
            </a:r>
          </a:p>
          <a:p>
            <a:r>
              <a:rPr lang="en-US" altLang="cs-CZ" dirty="0" smtClean="0"/>
              <a:t>elective prep languages offered (German, French, Russian, etc.)</a:t>
            </a:r>
          </a:p>
          <a:p>
            <a:r>
              <a:rPr lang="en-US" altLang="cs-CZ" dirty="0" err="1" smtClean="0"/>
              <a:t>Dept.of</a:t>
            </a:r>
            <a:r>
              <a:rPr lang="en-US" altLang="cs-CZ" dirty="0" smtClean="0"/>
              <a:t> Modern Languages offers Japanese, </a:t>
            </a:r>
            <a:r>
              <a:rPr lang="en-US" altLang="cs-CZ" dirty="0" err="1" smtClean="0"/>
              <a:t>Arabic,Spanish,etc</a:t>
            </a:r>
            <a:r>
              <a:rPr lang="en-US" altLang="cs-CZ" dirty="0" smtClean="0"/>
              <a:t>.</a:t>
            </a:r>
          </a:p>
          <a:p>
            <a:r>
              <a:rPr lang="en-US" altLang="cs-CZ" dirty="0" smtClean="0"/>
              <a:t>aimed at passing a proficiency test (B2) </a:t>
            </a:r>
          </a:p>
          <a:p>
            <a:r>
              <a:rPr lang="en-US" altLang="cs-CZ" dirty="0" smtClean="0"/>
              <a:t>class size – about 30 students</a:t>
            </a:r>
          </a:p>
          <a:p>
            <a:r>
              <a:rPr lang="en-US" altLang="cs-CZ" dirty="0" smtClean="0"/>
              <a:t>student level: A2 (many), B1 (most), B2 (some)</a:t>
            </a:r>
          </a:p>
          <a:p>
            <a:r>
              <a:rPr lang="en-US" altLang="cs-CZ" dirty="0"/>
              <a:t>s</a:t>
            </a:r>
            <a:r>
              <a:rPr lang="en-US" altLang="cs-CZ" dirty="0" smtClean="0"/>
              <a:t>tudy materials: text books (e.g. English File) and teacher’s own materials</a:t>
            </a:r>
          </a:p>
          <a:p>
            <a:endParaRPr lang="en-US" altLang="cs-CZ" dirty="0" smtClean="0"/>
          </a:p>
          <a:p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altLang="cs-CZ" dirty="0" smtClean="0"/>
          </a:p>
          <a:p>
            <a:endParaRPr lang="cs-CZ" altLang="cs-CZ" dirty="0"/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4F1E0D-48A8-445D-BC38-B468E187C867}" type="slidenum">
              <a:rPr lang="cs-CZ" altLang="cs-CZ"/>
              <a:pPr/>
              <a:t>20</a:t>
            </a:fld>
            <a:endParaRPr lang="cs-CZ" altLang="cs-CZ"/>
          </a:p>
        </p:txBody>
      </p:sp>
      <p:sp>
        <p:nvSpPr>
          <p:cNvPr id="2" name="Obdélník 1"/>
          <p:cNvSpPr/>
          <p:nvPr/>
        </p:nvSpPr>
        <p:spPr>
          <a:xfrm>
            <a:off x="-1408056" y="-28525392"/>
            <a:ext cx="10389218" cy="29505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CA" sz="5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Quiz on Czech Culture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C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History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During the 14</a:t>
            </a:r>
            <a:r>
              <a:rPr lang="en-CA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century, in what city was the seat of the Holy Roman Emperor, Charles IV? 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Rome     B) Vienna    C) Prague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2) </a:t>
            </a:r>
            <a:r>
              <a:rPr lang="cs-CZ" dirty="0" err="1" smtClean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What</a:t>
            </a:r>
            <a:r>
              <a:rPr lang="cs-CZ" dirty="0" smtClean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year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was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Charles University,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the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oldest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university in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Central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Europe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founded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by King Charles IV?   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A) 1148   B) 1348   C) 1548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In </a:t>
            </a: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late 1500s, which city marked the arrival of tulips from Turkey to Europe? 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Amsterdam    B) Paris    C) Prague 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 To </a:t>
            </a: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empire did the Czech lands belong until the 1</a:t>
            </a:r>
            <a:r>
              <a:rPr lang="en-CA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World War? 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Holy Roman Empire    B) Ottoman Empire   C) Austro-Hungarian Empire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5) </a:t>
            </a:r>
            <a:r>
              <a:rPr lang="cs-CZ" dirty="0" err="1" smtClean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Who</a:t>
            </a:r>
            <a:r>
              <a:rPr lang="cs-CZ" dirty="0" smtClean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was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the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first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president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of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Czechoslovakia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in 1918?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A) Tomáš Garrigue Masaryk    B) Karel Čapek    C) Václav Havel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6) </a:t>
            </a:r>
            <a:r>
              <a:rPr lang="cs-CZ" dirty="0" err="1" smtClean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When</a:t>
            </a:r>
            <a:r>
              <a:rPr lang="cs-CZ" dirty="0" smtClean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was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Czechoslovakia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founded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? 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A)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October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1918    B) May 1945    C) August 1968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7) What </a:t>
            </a: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political event took place in Czechoslovakia in 1968? 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Invaded by Germany  B) Invaded by the USSR   C) Start of the cold war 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8) What </a:t>
            </a: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revolution took place in Czechoslovakia a week after the fall of the Berlin Wall in 1989? 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The October Revolution   B) The Velvet Revolution   C) The Quiet Revolution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9) </a:t>
            </a:r>
            <a:r>
              <a:rPr lang="cs-CZ" dirty="0" err="1" smtClean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Czechoslovakia</a:t>
            </a:r>
            <a:r>
              <a:rPr lang="cs-CZ" dirty="0" smtClean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split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into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2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states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–Czech Republic and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Slovak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Republic – in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what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year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?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A) 1989   B) 1993   C) 2004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C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Science &amp; Industry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10) What </a:t>
            </a: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the birthplace of psychologist Sigmund Freud? 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P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ř</a:t>
            </a:r>
            <a:r>
              <a:rPr lang="en-CA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íbor</a:t>
            </a: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Czech Republic    B) Vienna, Austria    C) London, United Kingdom    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11) In </a:t>
            </a: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modern-day city did </a:t>
            </a:r>
            <a:r>
              <a:rPr lang="en-CA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Gregor</a:t>
            </a: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Mendel, 19</a:t>
            </a:r>
            <a:r>
              <a:rPr lang="en-CA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century ‘Father of Genetics,’ conduct his experiments with pea cultivation and plant breeding? 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Berlin, Germany   B) Berne, Switzerland  C) Brno, Czech Republic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12) </a:t>
            </a:r>
            <a:r>
              <a:rPr lang="cs-CZ" dirty="0" err="1" smtClean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Which</a:t>
            </a:r>
            <a:r>
              <a:rPr lang="cs-CZ" dirty="0" smtClean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car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company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was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founded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in 1895 in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the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Czech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lands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?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cs-CZ" dirty="0" smtClean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A) Fiat    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B) SEAT    C) </a:t>
            </a:r>
            <a:r>
              <a:rPr lang="cs-CZ" dirty="0" smtClean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Škoda</a:t>
            </a:r>
            <a:endParaRPr lang="cs-CZ" sz="3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13) Who invented the first soft contact lens? </a:t>
            </a:r>
            <a:endParaRPr lang="cs-CZ" sz="3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Leonardo da Vinci in 1508   B) Otto </a:t>
            </a:r>
            <a:r>
              <a:rPr lang="en-CA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Wichterle</a:t>
            </a: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1959   C) </a:t>
            </a:r>
            <a:r>
              <a:rPr lang="en-CA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Kyoichi</a:t>
            </a: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Tanaka in 1979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C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Sports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14) In </a:t>
            </a: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sports has the Czech Republic never won an Olympic gold medal? 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hockey     B) tennis     C)canoeing    D) decathlon     E)javelin-throwing    J) speed skating    K) cross-country skiing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15) </a:t>
            </a:r>
            <a:r>
              <a:rPr lang="cs-CZ" dirty="0" err="1" smtClean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Which</a:t>
            </a:r>
            <a:r>
              <a:rPr lang="cs-CZ" dirty="0" smtClean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Czech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football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player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is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currently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playing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for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a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Turkish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team?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A) Jan Nedvěd    B) Michal Kadlec    C) Tomáš Rosický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16) </a:t>
            </a:r>
            <a:r>
              <a:rPr lang="cs-CZ" dirty="0" err="1" smtClean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After</a:t>
            </a:r>
            <a:r>
              <a:rPr lang="cs-CZ" dirty="0" smtClean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football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what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is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the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second most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popular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spectator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sport in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the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Czech Republic?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A)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skiing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  B)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tennis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  C)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ice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hockey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C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Lifestyle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17) What </a:t>
            </a: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percentage of Czechs consider themselves non-religious (that is, not belonging to an official religion)? 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5%   B) 50%  C) 70%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18) What </a:t>
            </a: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country is the leader in beer consumption per capita in the world?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A) Germany   B) Ireland   C)  Czech Republic 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19) What </a:t>
            </a: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a typical Czech dish? 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hamburger   B) pork, cabbage &amp; dumplings   C) rice and beans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C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Literature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20) Which </a:t>
            </a: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writer was nominated for the 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Nobel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Prize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in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Literature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every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year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from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1932-1938?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Vaclav Havel        B) Franz Kafka         C) Karel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</a:t>
            </a:r>
            <a:r>
              <a:rPr lang="en-CA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apek</a:t>
            </a: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21) </a:t>
            </a:r>
            <a:r>
              <a:rPr lang="cs-CZ" dirty="0" err="1" smtClean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Which</a:t>
            </a:r>
            <a:r>
              <a:rPr lang="cs-CZ" dirty="0" smtClean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word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comes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from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the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Czech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language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?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A)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yogurt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 B) robot   C)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tulip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CA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</a:t>
            </a:r>
            <a:endParaRPr lang="cs-CZ" sz="3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22) </a:t>
            </a:r>
            <a:r>
              <a:rPr lang="cs-CZ" dirty="0" err="1" smtClean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The</a:t>
            </a:r>
            <a:r>
              <a:rPr lang="cs-CZ" dirty="0" smtClean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cs-CZ" dirty="0" err="1" smtClean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population</a:t>
            </a:r>
            <a:r>
              <a:rPr lang="cs-CZ" dirty="0" smtClean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cs-CZ" dirty="0" err="1" smtClean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of</a:t>
            </a:r>
            <a:r>
              <a:rPr lang="cs-CZ" dirty="0" smtClean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cs-CZ" dirty="0" err="1" smtClean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the</a:t>
            </a:r>
            <a:r>
              <a:rPr lang="cs-CZ" dirty="0" smtClean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Czech Republic </a:t>
            </a:r>
            <a:r>
              <a:rPr lang="cs-CZ" dirty="0" err="1" smtClean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is</a:t>
            </a:r>
            <a:endParaRPr lang="cs-CZ" sz="3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cs-CZ" dirty="0" smtClean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) 10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million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  B) 15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million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  C) 20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million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23)</a:t>
            </a:r>
            <a:r>
              <a:rPr lang="cs-CZ" dirty="0" err="1" smtClean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What</a:t>
            </a:r>
            <a:r>
              <a:rPr lang="cs-CZ" dirty="0" smtClean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is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one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of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the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largest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medieval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castle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complexes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in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the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world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?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A) Windsor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Castle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  B) Prague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Castle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   C) Buda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Castle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24) </a:t>
            </a:r>
            <a:r>
              <a:rPr lang="cs-CZ" dirty="0" err="1" smtClean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The</a:t>
            </a:r>
            <a:r>
              <a:rPr lang="cs-CZ" dirty="0" smtClean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Czech Republic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is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one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of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the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countries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with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the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highest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density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of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_____ in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the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world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.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A)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lakes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  B)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hiking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trails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  C)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castles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25) </a:t>
            </a:r>
            <a:r>
              <a:rPr lang="cs-CZ" dirty="0" err="1" smtClean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What</a:t>
            </a:r>
            <a:r>
              <a:rPr lang="cs-CZ" dirty="0" smtClean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colours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does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the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Czech flag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contain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?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A)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red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&amp;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white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  B)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red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white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&amp; blue     C)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black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red</a:t>
            </a:r>
            <a:r>
              <a:rPr lang="cs-CZ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&amp; </a:t>
            </a:r>
            <a:r>
              <a:rPr lang="cs-CZ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gold</a:t>
            </a:r>
            <a:endParaRPr lang="cs-CZ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24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3105" y="240168"/>
            <a:ext cx="8086635" cy="647700"/>
          </a:xfrm>
        </p:spPr>
        <p:txBody>
          <a:bodyPr/>
          <a:lstStyle/>
          <a:p>
            <a:r>
              <a:rPr lang="en-US" dirty="0" smtClean="0"/>
              <a:t>		Class observation</a:t>
            </a:r>
            <a:r>
              <a:rPr lang="cs-CZ" altLang="cs-CZ" dirty="0"/>
              <a:t/>
            </a:r>
            <a:br>
              <a:rPr lang="cs-CZ" alt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22694" y="887868"/>
            <a:ext cx="8721306" cy="2856818"/>
          </a:xfrm>
        </p:spPr>
        <p:txBody>
          <a:bodyPr/>
          <a:lstStyle/>
          <a:p>
            <a:r>
              <a:rPr lang="en-US" dirty="0" smtClean="0"/>
              <a:t>Vocabulary </a:t>
            </a:r>
            <a:r>
              <a:rPr lang="en-US" dirty="0"/>
              <a:t>based Internet activity </a:t>
            </a:r>
            <a:r>
              <a:rPr lang="en-US" dirty="0" smtClean="0"/>
              <a:t>using Kahoot.com</a:t>
            </a:r>
          </a:p>
          <a:p>
            <a:r>
              <a:rPr lang="en-US" dirty="0" smtClean="0"/>
              <a:t>Competitive quiz on Contemporary Crime (e.g. internet fraud, theft, social media stalking)</a:t>
            </a:r>
          </a:p>
          <a:p>
            <a:r>
              <a:rPr lang="en-US" dirty="0" smtClean="0"/>
              <a:t>Definition of a word is provided with 4 options</a:t>
            </a:r>
          </a:p>
          <a:p>
            <a:r>
              <a:rPr lang="en-US" dirty="0" smtClean="0"/>
              <a:t>Students choose one through their mobile phones into the application, which times them (to determine the winner of each round)</a:t>
            </a:r>
            <a:endParaRPr lang="cs-CZ" dirty="0"/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21</a:t>
            </a:fld>
            <a:endParaRPr lang="cs-CZ" altLang="cs-CZ"/>
          </a:p>
        </p:txBody>
      </p:sp>
      <p:pic>
        <p:nvPicPr>
          <p:cNvPr id="6" name="Picture 2" descr="http://img23.rajce.idnes.cz/d2303/13/13061/13061040_c08b5e8d1bc6a274e73a9a908c34cc69/images/2016-04-2710.37.02.jpg?ver=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9" y="3354716"/>
            <a:ext cx="5063896" cy="3782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pic>
        <p:nvPicPr>
          <p:cNvPr id="7170" name="Picture 2" descr="http://img23.rajce.idnes.cz/d2303/13/13061/13061040_c08b5e8d1bc6a274e73a9a908c34cc69/images/2016-04-2712.17.45.jpg?ver=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3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26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9" y="1219449"/>
            <a:ext cx="7691717" cy="4326591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400" dirty="0"/>
              <a:t>Today, in contrast to previous year when scarves were </a:t>
            </a:r>
            <a:r>
              <a:rPr lang="en-US" sz="1400" dirty="0" smtClean="0"/>
              <a:t>banned at university.</a:t>
            </a:r>
            <a:endParaRPr lang="cs-CZ" sz="14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7569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pic>
        <p:nvPicPr>
          <p:cNvPr id="6146" name="Picture 2" descr="http://img23.rajce.idnes.cz/d2303/13/13061/13061040_c08b5e8d1bc6a274e73a9a908c34cc69/images/2016-04-2711.49.14.jpg?ver=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51506" cy="676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3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2694" y="887544"/>
            <a:ext cx="8086635" cy="647700"/>
          </a:xfrm>
        </p:spPr>
        <p:txBody>
          <a:bodyPr/>
          <a:lstStyle/>
          <a:p>
            <a:r>
              <a:rPr lang="en-US" dirty="0" smtClean="0"/>
              <a:t>		Conclusions</a:t>
            </a:r>
            <a:r>
              <a:rPr lang="cs-CZ" altLang="cs-CZ" dirty="0"/>
              <a:t/>
            </a:r>
            <a:br>
              <a:rPr lang="cs-CZ" alt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22694" y="1341308"/>
            <a:ext cx="8433995" cy="4120040"/>
          </a:xfrm>
        </p:spPr>
        <p:txBody>
          <a:bodyPr/>
          <a:lstStyle/>
          <a:p>
            <a:r>
              <a:rPr lang="en-US" b="1" dirty="0" smtClean="0"/>
              <a:t>Similarities</a:t>
            </a:r>
            <a:r>
              <a:rPr lang="en-US" dirty="0" smtClean="0"/>
              <a:t> - size of </a:t>
            </a:r>
            <a:r>
              <a:rPr lang="en-US" dirty="0" err="1" smtClean="0"/>
              <a:t>centre</a:t>
            </a:r>
            <a:endParaRPr lang="en-US" dirty="0" smtClean="0"/>
          </a:p>
          <a:p>
            <a:pPr lvl="2"/>
            <a:r>
              <a:rPr lang="en-US" dirty="0" smtClean="0"/>
              <a:t>	   - use of computers, A/V media</a:t>
            </a:r>
          </a:p>
          <a:p>
            <a:pPr lvl="2"/>
            <a:r>
              <a:rPr lang="en-US" dirty="0" smtClean="0"/>
              <a:t>	  - wide range of language ability</a:t>
            </a:r>
          </a:p>
          <a:p>
            <a:r>
              <a:rPr lang="en-US" b="1" dirty="0" smtClean="0"/>
              <a:t>Differences</a:t>
            </a:r>
            <a:r>
              <a:rPr lang="en-US" dirty="0" smtClean="0"/>
              <a:t> - prep year (general non-specialized English)</a:t>
            </a:r>
          </a:p>
          <a:p>
            <a:r>
              <a:rPr lang="en-US" dirty="0" smtClean="0"/>
              <a:t> - large classes, more vocal and less formal students</a:t>
            </a:r>
          </a:p>
          <a:p>
            <a:r>
              <a:rPr lang="en-US" dirty="0"/>
              <a:t> </a:t>
            </a:r>
            <a:r>
              <a:rPr lang="en-US" dirty="0" smtClean="0"/>
              <a:t>- younger students (all 0 year, before specialization)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Students and staff appreciative of foreign visit</a:t>
            </a:r>
          </a:p>
          <a:p>
            <a:r>
              <a:rPr lang="en-US" dirty="0" smtClean="0"/>
              <a:t>Good hospitable approach</a:t>
            </a:r>
            <a:endParaRPr lang="cs-CZ" dirty="0"/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5793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pic>
        <p:nvPicPr>
          <p:cNvPr id="2052" name="Picture 4" descr="http://img23.rajce.idnes.cz/d2303/13/13061/13061040_c08b5e8d1bc6a274e73a9a908c34cc69/images/2016-04-2711.42.00.jpg?ver=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7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33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4117" y="159657"/>
            <a:ext cx="10253132" cy="5767387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09589" y="6019800"/>
            <a:ext cx="6305910" cy="457200"/>
          </a:xfrm>
        </p:spPr>
        <p:txBody>
          <a:bodyPr/>
          <a:lstStyle/>
          <a:p>
            <a:r>
              <a:rPr lang="en-US" dirty="0"/>
              <a:t>Staff cafeteria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11225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431" y="-203200"/>
            <a:ext cx="11469511" cy="6451600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Dinner out with colleagues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8139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School of Foreign Languages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pic>
        <p:nvPicPr>
          <p:cNvPr id="8194" name="Picture 2" descr="http://img23.rajce.idnes.cz/d2303/13/13061/13061040_c08b5e8d1bc6a274e73a9a908c34cc69/images/2016-04-2719.02.50.jpg?ver=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8607535" cy="642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71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400" dirty="0" smtClean="0"/>
              <a:t>Modern </a:t>
            </a:r>
            <a:r>
              <a:rPr lang="en-US" sz="1400" dirty="0"/>
              <a:t>campus </a:t>
            </a:r>
            <a:r>
              <a:rPr lang="en-US" sz="1400" dirty="0" smtClean="0"/>
              <a:t>architecture</a:t>
            </a:r>
            <a:endParaRPr lang="cs-CZ" sz="14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pic>
        <p:nvPicPr>
          <p:cNvPr id="4102" name="Picture 6" descr="http://img23.rajce.idnes.cz/d2303/13/13061/13061040_c08b5e8d1bc6a274e73a9a908c34cc69/images/2016-04-2719.02.30.jpg?ver=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888" y="0"/>
            <a:ext cx="8180072" cy="611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87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422693" y="6248400"/>
            <a:ext cx="7692571" cy="457200"/>
          </a:xfrm>
        </p:spPr>
        <p:txBody>
          <a:bodyPr/>
          <a:lstStyle/>
          <a:p>
            <a:r>
              <a:rPr lang="en-US" sz="1400" dirty="0"/>
              <a:t>Meeting area in front of staff offices – decorated </a:t>
            </a:r>
            <a:r>
              <a:rPr lang="en-US" sz="1400" dirty="0" smtClean="0"/>
              <a:t>with “</a:t>
            </a:r>
            <a:r>
              <a:rPr lang="en-US" sz="1400" dirty="0"/>
              <a:t>Umbrellas</a:t>
            </a:r>
            <a:r>
              <a:rPr lang="en-US" sz="1400" dirty="0" smtClean="0"/>
              <a:t>” from an </a:t>
            </a:r>
            <a:r>
              <a:rPr lang="en-US" sz="1400" dirty="0"/>
              <a:t>international </a:t>
            </a:r>
            <a:r>
              <a:rPr lang="en-US" sz="1400" dirty="0" smtClean="0"/>
              <a:t>project</a:t>
            </a:r>
            <a:endParaRPr lang="cs-CZ" sz="14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pic>
        <p:nvPicPr>
          <p:cNvPr id="6" name="Picture 2" descr="http://img23.rajce.idnes.cz/d2303/13/13061/13061040_c08b5e8d1bc6a274e73a9a908c34cc69/images/2016-04-2709.42.32.jpg?ver=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94" y="-4053409"/>
            <a:ext cx="7692571" cy="1030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7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pic>
        <p:nvPicPr>
          <p:cNvPr id="5122" name="Picture 2" descr="http://img23.rajce.idnes.cz/d2303/13/13061/13061040_c08b5e8d1bc6a274e73a9a908c34cc69/images/2016-04-2709.32.40.jpg?ver=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52" y="277812"/>
            <a:ext cx="8604948" cy="642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09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teaching programs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Interactive</a:t>
            </a:r>
            <a:r>
              <a:rPr lang="cs-CZ" dirty="0" smtClean="0"/>
              <a:t> </a:t>
            </a:r>
            <a:r>
              <a:rPr lang="cs-CZ" dirty="0" err="1" smtClean="0"/>
              <a:t>Powerpoint</a:t>
            </a:r>
            <a:r>
              <a:rPr lang="cs-CZ" dirty="0" smtClean="0"/>
              <a:t> </a:t>
            </a:r>
            <a:r>
              <a:rPr lang="cs-CZ" dirty="0" err="1" smtClean="0"/>
              <a:t>presentation</a:t>
            </a:r>
            <a:r>
              <a:rPr lang="cs-CZ" dirty="0" smtClean="0"/>
              <a:t> </a:t>
            </a:r>
            <a:r>
              <a:rPr lang="en-US" dirty="0" smtClean="0"/>
              <a:t>“</a:t>
            </a:r>
            <a:r>
              <a:rPr lang="cs-CZ" dirty="0" err="1" smtClean="0"/>
              <a:t>Culture</a:t>
            </a:r>
            <a:r>
              <a:rPr lang="cs-CZ" dirty="0" smtClean="0"/>
              <a:t> </a:t>
            </a:r>
            <a:r>
              <a:rPr lang="cs-CZ" dirty="0" err="1" smtClean="0"/>
              <a:t>Comparison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Turkey</a:t>
            </a:r>
            <a:r>
              <a:rPr lang="cs-CZ" dirty="0" smtClean="0"/>
              <a:t> and </a:t>
            </a:r>
            <a:r>
              <a:rPr lang="cs-CZ" dirty="0" err="1" smtClean="0"/>
              <a:t>the</a:t>
            </a:r>
            <a:r>
              <a:rPr lang="cs-CZ" dirty="0" smtClean="0"/>
              <a:t> Czech Republic</a:t>
            </a:r>
            <a:r>
              <a:rPr lang="en-US" dirty="0" smtClean="0"/>
              <a:t>”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Hofstede</a:t>
            </a:r>
            <a:r>
              <a:rPr lang="cs-CZ" dirty="0"/>
              <a:t> </a:t>
            </a:r>
            <a:r>
              <a:rPr lang="cs-CZ" dirty="0" smtClean="0"/>
              <a:t>- </a:t>
            </a:r>
            <a:r>
              <a:rPr lang="cs-CZ" dirty="0" err="1" smtClean="0"/>
              <a:t>Onion</a:t>
            </a:r>
            <a:r>
              <a:rPr lang="cs-CZ" dirty="0" smtClean="0"/>
              <a:t> Model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Culture</a:t>
            </a:r>
            <a:r>
              <a:rPr lang="cs-CZ" dirty="0" smtClean="0"/>
              <a:t> (</a:t>
            </a:r>
            <a:r>
              <a:rPr lang="cs-CZ" dirty="0" err="1" smtClean="0"/>
              <a:t>symbols</a:t>
            </a:r>
            <a:r>
              <a:rPr lang="cs-CZ" dirty="0" smtClean="0"/>
              <a:t>, </a:t>
            </a:r>
            <a:r>
              <a:rPr lang="cs-CZ" dirty="0" err="1" smtClean="0"/>
              <a:t>personalities</a:t>
            </a:r>
            <a:r>
              <a:rPr lang="cs-CZ" dirty="0" smtClean="0"/>
              <a:t>, </a:t>
            </a:r>
            <a:r>
              <a:rPr lang="cs-CZ" dirty="0" err="1" smtClean="0"/>
              <a:t>characteristics</a:t>
            </a:r>
            <a:r>
              <a:rPr lang="cs-CZ" dirty="0" smtClean="0"/>
              <a:t>, </a:t>
            </a:r>
            <a:r>
              <a:rPr lang="cs-CZ" dirty="0" err="1" smtClean="0"/>
              <a:t>values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Quiz</a:t>
            </a:r>
            <a:r>
              <a:rPr lang="cs-CZ" dirty="0" smtClean="0"/>
              <a:t> on Czech </a:t>
            </a:r>
            <a:r>
              <a:rPr lang="cs-CZ" dirty="0" err="1" smtClean="0"/>
              <a:t>Culture</a:t>
            </a:r>
            <a:endParaRPr lang="cs-CZ" dirty="0" smtClean="0"/>
          </a:p>
          <a:p>
            <a:r>
              <a:rPr lang="cs-CZ" dirty="0" err="1" smtClean="0"/>
              <a:t>Discussion</a:t>
            </a:r>
            <a:endParaRPr lang="cs-CZ" dirty="0" smtClean="0"/>
          </a:p>
          <a:p>
            <a:r>
              <a:rPr lang="cs-CZ" dirty="0" err="1" smtClean="0"/>
              <a:t>Promotion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student mobility </a:t>
            </a:r>
            <a:r>
              <a:rPr lang="cs-CZ" dirty="0" err="1" smtClean="0"/>
              <a:t>programs</a:t>
            </a:r>
            <a:r>
              <a:rPr lang="cs-CZ" dirty="0" smtClean="0"/>
              <a:t> (Erasmus)</a:t>
            </a:r>
          </a:p>
          <a:p>
            <a:endParaRPr lang="cs-CZ" dirty="0"/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0461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69988" y="48022"/>
            <a:ext cx="7318375" cy="1431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cs-CZ" sz="2800" dirty="0" smtClean="0">
                <a:effectLst/>
                <a:latin typeface="Arial" panose="020B0604020202020204" pitchFamily="34" charset="0"/>
              </a:rPr>
              <a:t>             Outline of presentation</a:t>
            </a:r>
            <a:endParaRPr lang="cs-CZ" altLang="cs-CZ" sz="2800" dirty="0" smtClean="0">
              <a:effectLst/>
              <a:latin typeface="Arial" panose="020B0604020202020204" pitchFamily="34" charset="0"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4219" y="1280318"/>
            <a:ext cx="7091362" cy="36623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  <a:defRPr/>
            </a:pPr>
            <a:r>
              <a:rPr lang="cs-CZ" altLang="cs-CZ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</a:t>
            </a:r>
          </a:p>
          <a:p>
            <a:pPr>
              <a:defRPr/>
            </a:pPr>
            <a:r>
              <a:rPr lang="cs-CZ" altLang="cs-CZ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</a:t>
            </a:r>
            <a:r>
              <a:rPr lang="en-US" altLang="cs-CZ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fstede</a:t>
            </a:r>
            <a:r>
              <a:rPr lang="en-US" altLang="cs-CZ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cs-CZ" altLang="cs-CZ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</a:t>
            </a:r>
            <a:r>
              <a:rPr lang="cs-CZ" altLang="cs-CZ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Cultural</a:t>
            </a:r>
            <a:r>
              <a:rPr lang="cs-CZ" altLang="cs-CZ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</a:t>
            </a:r>
            <a:r>
              <a:rPr lang="cs-CZ" altLang="cs-CZ" dirty="0" smtClean="0">
                <a:solidFill>
                  <a:schemeClr val="tx2"/>
                </a:solidFill>
                <a:effectLst/>
              </a:rPr>
              <a:t>el</a:t>
            </a:r>
          </a:p>
          <a:p>
            <a:pPr>
              <a:defRPr/>
            </a:pPr>
            <a:r>
              <a:rPr lang="en-US" altLang="cs-CZ" dirty="0" smtClean="0">
                <a:solidFill>
                  <a:schemeClr val="tx2"/>
                </a:solidFill>
              </a:rPr>
              <a:t>Symbols and images of the Czech Republic</a:t>
            </a:r>
          </a:p>
          <a:p>
            <a:pPr>
              <a:defRPr/>
            </a:pPr>
            <a:r>
              <a:rPr lang="en-US" altLang="cs-CZ" dirty="0" smtClean="0">
                <a:solidFill>
                  <a:schemeClr val="tx2"/>
                </a:solidFill>
              </a:rPr>
              <a:t>Cultural figures &amp; traditions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CA" altLang="cs-CZ" dirty="0" smtClean="0">
              <a:solidFill>
                <a:schemeClr val="tx2"/>
              </a:solidFill>
            </a:endParaRPr>
          </a:p>
          <a:p>
            <a:pPr>
              <a:defRPr/>
            </a:pPr>
            <a:endParaRPr lang="en-US" altLang="cs-CZ" dirty="0" smtClean="0"/>
          </a:p>
          <a:p>
            <a:pPr eaLnBrk="1" hangingPunct="1">
              <a:buClr>
                <a:schemeClr val="bg1"/>
              </a:buClr>
              <a:buFont typeface="Tahoma" pitchFamily="34" charset="0"/>
              <a:buNone/>
              <a:defRPr/>
            </a:pPr>
            <a:endParaRPr lang="en-US" altLang="cs-CZ" dirty="0" smtClean="0"/>
          </a:p>
          <a:p>
            <a:pPr>
              <a:defRPr/>
            </a:pPr>
            <a:endParaRPr lang="en-US" altLang="cs-CZ" dirty="0" smtClean="0"/>
          </a:p>
          <a:p>
            <a:pPr>
              <a:defRPr/>
            </a:pPr>
            <a:endParaRPr lang="cs-CZ" altLang="cs-CZ" dirty="0" smtClean="0"/>
          </a:p>
        </p:txBody>
      </p:sp>
      <p:pic>
        <p:nvPicPr>
          <p:cNvPr id="12292" name="Picture 6" descr="http://www.prahanadlani.cz/serimages/praha-na-dlani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3" y="3111500"/>
            <a:ext cx="7785100" cy="344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435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7338" y="247650"/>
            <a:ext cx="8385175" cy="1431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z="2800" dirty="0" smtClean="0">
                <a:effectLst/>
                <a:latin typeface="Arial" panose="020B0604020202020204" pitchFamily="34" charset="0"/>
              </a:rPr>
              <a:t>                     Ho</a:t>
            </a:r>
            <a:r>
              <a:rPr lang="en-US" altLang="cs-CZ" sz="2800" dirty="0" err="1" smtClean="0">
                <a:effectLst/>
                <a:latin typeface="Arial" panose="020B0604020202020204" pitchFamily="34" charset="0"/>
              </a:rPr>
              <a:t>fstede</a:t>
            </a:r>
            <a:r>
              <a:rPr lang="en-US" altLang="cs-CZ" sz="2800" dirty="0" smtClean="0">
                <a:effectLst/>
                <a:latin typeface="Arial" panose="020B0604020202020204" pitchFamily="34" charset="0"/>
              </a:rPr>
              <a:t>’</a:t>
            </a:r>
            <a:r>
              <a:rPr lang="cs-CZ" altLang="cs-CZ" sz="2800" dirty="0" smtClean="0">
                <a:effectLst/>
                <a:latin typeface="Arial" panose="020B0604020202020204" pitchFamily="34" charset="0"/>
              </a:rPr>
              <a:t>s Model: </a:t>
            </a:r>
            <a:br>
              <a:rPr lang="cs-CZ" altLang="cs-CZ" sz="2800" dirty="0" smtClean="0">
                <a:effectLst/>
                <a:latin typeface="Arial" panose="020B0604020202020204" pitchFamily="34" charset="0"/>
              </a:rPr>
            </a:br>
            <a:r>
              <a:rPr lang="cs-CZ" altLang="cs-CZ" sz="2800" dirty="0" smtClean="0">
                <a:effectLst/>
                <a:latin typeface="Arial" panose="020B0604020202020204" pitchFamily="34" charset="0"/>
              </a:rPr>
              <a:t>                   </a:t>
            </a:r>
            <a:r>
              <a:rPr lang="cs-CZ" altLang="cs-CZ" sz="2800" dirty="0" err="1" smtClean="0">
                <a:effectLst/>
                <a:latin typeface="Arial" panose="020B0604020202020204" pitchFamily="34" charset="0"/>
              </a:rPr>
              <a:t>The</a:t>
            </a:r>
            <a:r>
              <a:rPr lang="cs-CZ" altLang="cs-CZ" sz="2800" dirty="0" smtClean="0">
                <a:effectLst/>
                <a:latin typeface="Arial" panose="020B0604020202020204" pitchFamily="34" charset="0"/>
              </a:rPr>
              <a:t> </a:t>
            </a:r>
            <a:r>
              <a:rPr lang="cs-CZ" altLang="cs-CZ" sz="2800" dirty="0" err="1" smtClean="0">
                <a:effectLst/>
                <a:latin typeface="Arial" panose="020B0604020202020204" pitchFamily="34" charset="0"/>
              </a:rPr>
              <a:t>Cultural</a:t>
            </a:r>
            <a:r>
              <a:rPr lang="cs-CZ" altLang="cs-CZ" sz="2800" dirty="0" smtClean="0">
                <a:effectLst/>
                <a:latin typeface="Arial" panose="020B0604020202020204" pitchFamily="34" charset="0"/>
              </a:rPr>
              <a:t> </a:t>
            </a:r>
            <a:r>
              <a:rPr lang="cs-CZ" altLang="cs-CZ" sz="2800" dirty="0" err="1" smtClean="0">
                <a:effectLst/>
                <a:latin typeface="Arial" panose="020B0604020202020204" pitchFamily="34" charset="0"/>
              </a:rPr>
              <a:t>Onion</a:t>
            </a:r>
            <a:r>
              <a:rPr lang="cs-CZ" altLang="cs-CZ" sz="2800" dirty="0" smtClean="0">
                <a:effectLst/>
                <a:latin typeface="Arial" panose="020B0604020202020204" pitchFamily="34" charset="0"/>
              </a:rPr>
              <a:t/>
            </a:r>
            <a:br>
              <a:rPr lang="cs-CZ" altLang="cs-CZ" sz="2800" dirty="0" smtClean="0">
                <a:effectLst/>
                <a:latin typeface="Arial" panose="020B0604020202020204" pitchFamily="34" charset="0"/>
              </a:rPr>
            </a:br>
            <a:r>
              <a:rPr lang="en-US" altLang="cs-CZ" sz="1000" b="0" dirty="0" smtClean="0">
                <a:effectLst/>
                <a:latin typeface="Arial" panose="020B0604020202020204" pitchFamily="34" charset="0"/>
              </a:rPr>
              <a:t/>
            </a:r>
            <a:br>
              <a:rPr lang="en-US" altLang="cs-CZ" sz="1000" b="0" dirty="0" smtClean="0">
                <a:effectLst/>
                <a:latin typeface="Arial" panose="020B0604020202020204" pitchFamily="34" charset="0"/>
              </a:rPr>
            </a:br>
            <a:r>
              <a:rPr lang="cs-CZ" altLang="cs-CZ" sz="1000" b="0" dirty="0" smtClean="0">
                <a:effectLst/>
                <a:latin typeface="Arial" panose="020B0604020202020204" pitchFamily="34" charset="0"/>
              </a:rPr>
              <a:t>              </a:t>
            </a:r>
            <a:r>
              <a:rPr lang="en-CA" altLang="cs-CZ" sz="1400" b="0" dirty="0" smtClean="0">
                <a:effectLst/>
                <a:latin typeface="Arial" panose="020B0604020202020204" pitchFamily="34" charset="0"/>
              </a:rPr>
              <a:t>Geert Hofstede (1928), Dutch social psychologist, </a:t>
            </a:r>
            <a:br>
              <a:rPr lang="en-CA" altLang="cs-CZ" sz="1400" b="0" dirty="0" smtClean="0">
                <a:effectLst/>
                <a:latin typeface="Arial" panose="020B0604020202020204" pitchFamily="34" charset="0"/>
              </a:rPr>
            </a:br>
            <a:r>
              <a:rPr lang="cs-CZ" altLang="cs-CZ" sz="1400" b="0" dirty="0" smtClean="0">
                <a:effectLst/>
                <a:latin typeface="Arial" panose="020B0604020202020204" pitchFamily="34" charset="0"/>
              </a:rPr>
              <a:t>          </a:t>
            </a:r>
            <a:r>
              <a:rPr lang="en-CA" altLang="cs-CZ" sz="1400" b="0" dirty="0" smtClean="0">
                <a:effectLst/>
                <a:latin typeface="Arial" panose="020B0604020202020204" pitchFamily="34" charset="0"/>
              </a:rPr>
              <a:t>researches cross-cultural groups</a:t>
            </a:r>
            <a:r>
              <a:rPr lang="cs-CZ" altLang="cs-CZ" sz="1400" b="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cs-CZ" sz="1400" b="0" dirty="0" smtClean="0">
                <a:effectLst/>
                <a:latin typeface="Arial" panose="020B0604020202020204" pitchFamily="34" charset="0"/>
              </a:rPr>
              <a:t>&amp; organizations</a:t>
            </a:r>
            <a:endParaRPr lang="cs-CZ" altLang="cs-CZ" sz="1400" b="0" dirty="0" smtClean="0">
              <a:effectLst/>
              <a:latin typeface="Arial" panose="020B0604020202020204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6250" y="2409825"/>
            <a:ext cx="8007350" cy="419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600" b="1" smtClean="0">
              <a:effectLst/>
            </a:endParaRPr>
          </a:p>
          <a:p>
            <a:pPr>
              <a:lnSpc>
                <a:spcPct val="80000"/>
              </a:lnSpc>
            </a:pPr>
            <a:r>
              <a:rPr lang="cs-CZ" altLang="cs-CZ" sz="1600" b="1" smtClean="0">
                <a:solidFill>
                  <a:schemeClr val="tx2"/>
                </a:solidFill>
                <a:effectLst/>
              </a:rPr>
              <a:t>SYMBOLS</a:t>
            </a:r>
            <a:r>
              <a:rPr lang="cs-CZ" altLang="cs-CZ" sz="1600" smtClean="0">
                <a:solidFill>
                  <a:schemeClr val="tx2"/>
                </a:solidFill>
                <a:effectLst/>
              </a:rPr>
              <a:t>: tourist sites (</a:t>
            </a:r>
            <a:r>
              <a:rPr lang="cs-CZ" altLang="cs-CZ" sz="1600" smtClean="0">
                <a:effectLst/>
              </a:rPr>
              <a:t>Prague</a:t>
            </a:r>
            <a:r>
              <a:rPr lang="cs-CZ" altLang="cs-CZ" sz="1600" smtClean="0">
                <a:solidFill>
                  <a:schemeClr val="tx2"/>
                </a:solidFill>
                <a:effectLst/>
              </a:rPr>
              <a:t>), products &amp;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600" smtClean="0">
                <a:solidFill>
                  <a:schemeClr val="tx2"/>
                </a:solidFill>
                <a:effectLst/>
              </a:rPr>
              <a:t>      brands (</a:t>
            </a:r>
            <a:r>
              <a:rPr lang="cs-CZ" altLang="cs-CZ" sz="1600" smtClean="0">
                <a:effectLst/>
              </a:rPr>
              <a:t>Budweiser beer, Skoda automobiles</a:t>
            </a:r>
            <a:r>
              <a:rPr lang="cs-CZ" altLang="cs-CZ" sz="1600" smtClean="0">
                <a:solidFill>
                  <a:schemeClr val="tx2"/>
                </a:solidFill>
                <a:effectLst/>
              </a:rPr>
              <a:t>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600" smtClean="0">
              <a:solidFill>
                <a:schemeClr val="tx2"/>
              </a:solidFill>
              <a:effectLst/>
            </a:endParaRPr>
          </a:p>
          <a:p>
            <a:pPr>
              <a:lnSpc>
                <a:spcPct val="80000"/>
              </a:lnSpc>
            </a:pPr>
            <a:r>
              <a:rPr lang="cs-CZ" altLang="cs-CZ" sz="1600" b="1" smtClean="0">
                <a:solidFill>
                  <a:schemeClr val="tx2"/>
                </a:solidFill>
                <a:effectLst/>
              </a:rPr>
              <a:t>HEROES</a:t>
            </a:r>
            <a:r>
              <a:rPr lang="cs-CZ" altLang="cs-CZ" sz="1600" smtClean="0">
                <a:solidFill>
                  <a:schemeClr val="tx2"/>
                </a:solidFill>
                <a:effectLst/>
              </a:rPr>
              <a:t>: historical figures, scientists,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600" smtClean="0">
                <a:solidFill>
                  <a:schemeClr val="tx2"/>
                </a:solidFill>
                <a:effectLst/>
              </a:rPr>
              <a:t>      athletes, artists, even fictious characters,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600" smtClean="0">
                <a:solidFill>
                  <a:schemeClr val="tx2"/>
                </a:solidFill>
                <a:effectLst/>
              </a:rPr>
              <a:t>      role-models of society (</a:t>
            </a:r>
            <a:r>
              <a:rPr lang="cs-CZ" altLang="cs-CZ" sz="1600" smtClean="0">
                <a:effectLst/>
              </a:rPr>
              <a:t>Havel, Kafka)</a:t>
            </a:r>
            <a:r>
              <a:rPr lang="cs-CZ" altLang="cs-CZ" sz="1600" smtClean="0">
                <a:solidFill>
                  <a:schemeClr val="tx2"/>
                </a:solidFill>
                <a:effectLst/>
              </a:rPr>
              <a:t> </a:t>
            </a:r>
          </a:p>
          <a:p>
            <a:pPr>
              <a:lnSpc>
                <a:spcPct val="80000"/>
              </a:lnSpc>
            </a:pPr>
            <a:endParaRPr lang="cs-CZ" altLang="cs-CZ" sz="1600" smtClean="0">
              <a:solidFill>
                <a:schemeClr val="tx2"/>
              </a:solidFill>
              <a:effectLst/>
            </a:endParaRPr>
          </a:p>
          <a:p>
            <a:pPr>
              <a:lnSpc>
                <a:spcPct val="80000"/>
              </a:lnSpc>
            </a:pPr>
            <a:r>
              <a:rPr lang="cs-CZ" altLang="cs-CZ" sz="1600" b="1" smtClean="0">
                <a:solidFill>
                  <a:schemeClr val="tx2"/>
                </a:solidFill>
                <a:effectLst/>
              </a:rPr>
              <a:t>RITUALS AND TRADITIONS</a:t>
            </a:r>
            <a:r>
              <a:rPr lang="cs-CZ" altLang="cs-CZ" sz="1600" smtClean="0">
                <a:solidFill>
                  <a:schemeClr val="tx2"/>
                </a:solidFill>
                <a:effectLst/>
              </a:rPr>
              <a:t>: holidays (</a:t>
            </a:r>
            <a:r>
              <a:rPr lang="cs-CZ" altLang="cs-CZ" sz="1600" smtClean="0">
                <a:effectLst/>
              </a:rPr>
              <a:t>Christmas, Easter</a:t>
            </a:r>
            <a:r>
              <a:rPr lang="cs-CZ" altLang="cs-CZ" sz="1600" smtClean="0">
                <a:solidFill>
                  <a:schemeClr val="tx2"/>
                </a:solidFill>
                <a:effectLst/>
              </a:rPr>
              <a:t>), popular activities (</a:t>
            </a:r>
            <a:r>
              <a:rPr lang="en-US" altLang="cs-CZ" sz="1600" smtClean="0">
                <a:effectLst/>
              </a:rPr>
              <a:t>sports</a:t>
            </a:r>
            <a:r>
              <a:rPr lang="cs-CZ" altLang="cs-CZ" sz="1600" smtClean="0">
                <a:solidFill>
                  <a:schemeClr val="tx2"/>
                </a:solidFill>
                <a:effectLst/>
              </a:rPr>
              <a:t>), body language (</a:t>
            </a:r>
            <a:r>
              <a:rPr lang="cs-CZ" altLang="cs-CZ" sz="1600" smtClean="0">
                <a:effectLst/>
              </a:rPr>
              <a:t>shaking hands</a:t>
            </a:r>
            <a:r>
              <a:rPr lang="cs-CZ" altLang="cs-CZ" sz="1600" smtClean="0">
                <a:solidFill>
                  <a:schemeClr val="tx2"/>
                </a:solidFill>
                <a:effectLst/>
              </a:rPr>
              <a:t>), hygiene, etiquette, polite manners (“</a:t>
            </a:r>
            <a:r>
              <a:rPr lang="cs-CZ" altLang="cs-CZ" sz="1600" smtClean="0">
                <a:effectLst/>
              </a:rPr>
              <a:t>Enjoy your Meal</a:t>
            </a:r>
            <a:r>
              <a:rPr lang="cs-CZ" altLang="cs-CZ" sz="1600" smtClean="0">
                <a:solidFill>
                  <a:schemeClr val="tx2"/>
                </a:solidFill>
                <a:effectLst/>
              </a:rPr>
              <a:t>”)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600" smtClean="0">
              <a:solidFill>
                <a:schemeClr val="tx2"/>
              </a:solidFill>
              <a:effectLst/>
            </a:endParaRPr>
          </a:p>
          <a:p>
            <a:pPr>
              <a:lnSpc>
                <a:spcPct val="80000"/>
              </a:lnSpc>
            </a:pPr>
            <a:r>
              <a:rPr lang="cs-CZ" altLang="cs-CZ" sz="1600" b="1" smtClean="0">
                <a:solidFill>
                  <a:schemeClr val="tx2"/>
                </a:solidFill>
                <a:effectLst/>
              </a:rPr>
              <a:t>VALUES</a:t>
            </a:r>
            <a:r>
              <a:rPr lang="cs-CZ" altLang="cs-CZ" sz="1600" smtClean="0">
                <a:solidFill>
                  <a:schemeClr val="tx2"/>
                </a:solidFill>
                <a:effectLst/>
              </a:rPr>
              <a:t>: influenced by history of culture (</a:t>
            </a:r>
            <a:r>
              <a:rPr lang="cs-CZ" altLang="cs-CZ" sz="1600" smtClean="0">
                <a:effectLst/>
              </a:rPr>
              <a:t>working hard, family, atheism, agnocticism</a:t>
            </a:r>
            <a:r>
              <a:rPr lang="en-US" altLang="cs-CZ" sz="1600" smtClean="0">
                <a:effectLst/>
              </a:rPr>
              <a:t>, independence, freedom</a:t>
            </a:r>
            <a:r>
              <a:rPr lang="cs-CZ" altLang="cs-CZ" sz="1600" smtClean="0">
                <a:solidFill>
                  <a:schemeClr val="tx2"/>
                </a:solidFill>
                <a:effectLst/>
              </a:rPr>
              <a:t>). Even if seemingly outdated, may </a:t>
            </a:r>
            <a:r>
              <a:rPr lang="cs-CZ" altLang="cs-CZ" sz="1600" i="1" smtClean="0">
                <a:solidFill>
                  <a:schemeClr val="tx2"/>
                </a:solidFill>
                <a:effectLst/>
              </a:rPr>
              <a:t>subconsciously</a:t>
            </a:r>
            <a:r>
              <a:rPr lang="cs-CZ" altLang="cs-CZ" sz="1600" smtClean="0">
                <a:solidFill>
                  <a:schemeClr val="tx2"/>
                </a:solidFill>
                <a:effectLst/>
              </a:rPr>
              <a:t> play a role in modern society</a:t>
            </a:r>
          </a:p>
          <a:p>
            <a:pPr>
              <a:lnSpc>
                <a:spcPct val="80000"/>
              </a:lnSpc>
            </a:pPr>
            <a:endParaRPr lang="cs-CZ" altLang="cs-CZ" sz="1600" smtClean="0">
              <a:solidFill>
                <a:schemeClr val="tx2"/>
              </a:solidFill>
              <a:effectLst/>
            </a:endParaRPr>
          </a:p>
          <a:p>
            <a:pPr>
              <a:lnSpc>
                <a:spcPct val="80000"/>
              </a:lnSpc>
            </a:pPr>
            <a:r>
              <a:rPr lang="cs-CZ" altLang="cs-CZ" sz="1600" b="1" smtClean="0">
                <a:solidFill>
                  <a:schemeClr val="tx2"/>
                </a:solidFill>
                <a:effectLst/>
              </a:rPr>
              <a:t>PRACTICES</a:t>
            </a:r>
            <a:r>
              <a:rPr lang="cs-CZ" altLang="cs-CZ" sz="1600" smtClean="0">
                <a:solidFill>
                  <a:schemeClr val="tx2"/>
                </a:solidFill>
                <a:effectLst/>
              </a:rPr>
              <a:t>: work life, leisure time, holidays, festivals, laws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247650"/>
            <a:ext cx="3535363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6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259</TotalTime>
  <Words>1838</Words>
  <Application>Microsoft Office PowerPoint</Application>
  <PresentationFormat>Předvádění na obrazovce (4:3)</PresentationFormat>
  <Paragraphs>253</Paragraphs>
  <Slides>28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6" baseType="lpstr">
      <vt:lpstr>Arial Unicode MS</vt:lpstr>
      <vt:lpstr>Arial</vt:lpstr>
      <vt:lpstr>Calibri</vt:lpstr>
      <vt:lpstr>Helvetica</vt:lpstr>
      <vt:lpstr>Tahoma</vt:lpstr>
      <vt:lpstr>Times New Roman</vt:lpstr>
      <vt:lpstr>Wingdings</vt:lpstr>
      <vt:lpstr>Prezentace_MU_CZ</vt:lpstr>
      <vt:lpstr>Hacettepe University, Ankara, Turkey: teacher mobility to  long-standing partner institution  </vt:lpstr>
      <vt:lpstr>     School of Foreign Languages  </vt:lpstr>
      <vt:lpstr>Prezentace aplikace PowerPoint</vt:lpstr>
      <vt:lpstr>Prezentace aplikace PowerPoint</vt:lpstr>
      <vt:lpstr>Prezentace aplikace PowerPoint</vt:lpstr>
      <vt:lpstr>Prezentace aplikace PowerPoint</vt:lpstr>
      <vt:lpstr>Our teaching programs</vt:lpstr>
      <vt:lpstr>             Outline of presentation</vt:lpstr>
      <vt:lpstr>                     Hofstede’s Model:                     The Cultural Onion                Geert Hofstede (1928), Dutch social psychologist,            researches cross-cultural groups &amp; organizations</vt:lpstr>
      <vt:lpstr>Symbols of Turkey chosen by Czech students</vt:lpstr>
      <vt:lpstr>Czech symbols chosen by Turkish students</vt:lpstr>
      <vt:lpstr>                Tomáš Garrigue Masaryk (1850-1937) </vt:lpstr>
      <vt:lpstr>                                        Masaryk University (1919)</vt:lpstr>
      <vt:lpstr>“Last School Bell”– graduating from secondary school</vt:lpstr>
      <vt:lpstr>Majales – spring  student festivities</vt:lpstr>
      <vt:lpstr>           Easter traditions</vt:lpstr>
      <vt:lpstr>Prezentace aplikace PowerPoint</vt:lpstr>
      <vt:lpstr>            Hofstede’s Model:             The Cultural Onion  </vt:lpstr>
      <vt:lpstr>Quiz on Czech Culture </vt:lpstr>
      <vt:lpstr>Prezentace aplikace PowerPoint</vt:lpstr>
      <vt:lpstr>  Class observation </vt:lpstr>
      <vt:lpstr>Prezentace aplikace PowerPoint</vt:lpstr>
      <vt:lpstr>Prezentace aplikace PowerPoint</vt:lpstr>
      <vt:lpstr>Prezentace aplikace PowerPoint</vt:lpstr>
      <vt:lpstr>  Conclusions 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Šindelář</dc:creator>
  <cp:lastModifiedBy>Šárka Roušavá</cp:lastModifiedBy>
  <cp:revision>43</cp:revision>
  <cp:lastPrinted>1601-01-01T00:00:00Z</cp:lastPrinted>
  <dcterms:created xsi:type="dcterms:W3CDTF">2015-11-23T07:04:47Z</dcterms:created>
  <dcterms:modified xsi:type="dcterms:W3CDTF">2017-01-21T15:39:37Z</dcterms:modified>
</cp:coreProperties>
</file>