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67" r:id="rId4"/>
    <p:sldId id="257" r:id="rId5"/>
    <p:sldId id="268" r:id="rId6"/>
    <p:sldId id="270" r:id="rId7"/>
    <p:sldId id="274" r:id="rId8"/>
    <p:sldId id="275" r:id="rId9"/>
    <p:sldId id="276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202EC5-992E-4C2A-9650-1966378806A6}" type="datetimeFigureOut">
              <a:rPr lang="cs-CZ" smtClean="0"/>
              <a:pPr/>
              <a:t>23. 1. 2017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4CFBEE-DE2F-4E60-BE3E-628F9B9D4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eniuslearning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8053414" cy="5470146"/>
          </a:xfrm>
        </p:spPr>
        <p:txBody>
          <a:bodyPr>
            <a:normAutofit/>
          </a:bodyPr>
          <a:lstStyle/>
          <a:p>
            <a:pPr algn="r"/>
            <a:r>
              <a:rPr lang="cs-CZ" sz="4000" cap="none" dirty="0" smtClean="0">
                <a:latin typeface="Garamond" panose="02020404030301010803" pitchFamily="18" charset="0"/>
              </a:rPr>
              <a:t>Vilniuská univerzita</a:t>
            </a:r>
            <a:br>
              <a:rPr lang="cs-CZ" sz="4000" cap="none" dirty="0" smtClean="0">
                <a:latin typeface="Garamond" panose="02020404030301010803" pitchFamily="18" charset="0"/>
              </a:rPr>
            </a:br>
            <a:r>
              <a:rPr lang="cs-CZ" sz="4000" cap="none" dirty="0" smtClean="0">
                <a:latin typeface="Garamond" panose="02020404030301010803" pitchFamily="18" charset="0"/>
              </a:rPr>
              <a:t>Litva</a:t>
            </a:r>
            <a:br>
              <a:rPr lang="cs-CZ" sz="4000" cap="none" dirty="0" smtClean="0">
                <a:latin typeface="Garamond" panose="02020404030301010803" pitchFamily="18" charset="0"/>
              </a:rPr>
            </a:br>
            <a:r>
              <a:rPr lang="cs-CZ" sz="4000" cap="none" dirty="0">
                <a:latin typeface="Garamond" pitchFamily="18" charset="0"/>
              </a:rPr>
              <a:t>4</a:t>
            </a:r>
            <a:r>
              <a:rPr lang="cs-CZ" sz="4000" cap="none" dirty="0" smtClean="0">
                <a:latin typeface="Garamond" pitchFamily="18" charset="0"/>
              </a:rPr>
              <a:t>.</a:t>
            </a:r>
            <a:r>
              <a:rPr lang="cs-CZ" sz="4000" dirty="0" smtClean="0">
                <a:latin typeface="Garamond" panose="02020404030301010803" pitchFamily="18" charset="0"/>
              </a:rPr>
              <a:t>–</a:t>
            </a:r>
            <a:r>
              <a:rPr lang="cs-CZ" sz="4000" cap="none" dirty="0" smtClean="0">
                <a:latin typeface="Garamond" pitchFamily="18" charset="0"/>
              </a:rPr>
              <a:t>8. 4. 2016</a:t>
            </a:r>
            <a:endParaRPr lang="cs-CZ" sz="4000" cap="none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300" b="1" dirty="0" smtClean="0">
                <a:solidFill>
                  <a:schemeClr val="bg1"/>
                </a:solidFill>
                <a:latin typeface="Garamond" pitchFamily="18" charset="0"/>
              </a:rPr>
              <a:t>Monika Ševečková/Týden CJV/leden 2017</a:t>
            </a:r>
            <a:endParaRPr lang="cs-CZ" sz="23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18" y="34352"/>
            <a:ext cx="5197582" cy="38981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0493" y="929054"/>
            <a:ext cx="4725144" cy="3543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solidFill>
                  <a:schemeClr val="tx1"/>
                </a:solidFill>
                <a:latin typeface="Garamond" panose="02020404030301010803" pitchFamily="18" charset="0"/>
              </a:rPr>
              <a:t>Děkuji za </a:t>
            </a:r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pozornost</a:t>
            </a:r>
            <a:endParaRPr lang="cs-CZ" sz="29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cs-CZ" sz="1900" b="1" dirty="0" smtClean="0">
                <a:latin typeface="Garamond" panose="02020404030301010803" pitchFamily="18" charset="0"/>
              </a:rPr>
              <a:t>Visi </a:t>
            </a:r>
            <a:r>
              <a:rPr lang="cs-CZ" sz="1900" b="1" dirty="0" err="1">
                <a:latin typeface="Garamond" panose="02020404030301010803" pitchFamily="18" charset="0"/>
              </a:rPr>
              <a:t>žmonės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gimsta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laisvi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ir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lygūs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savo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orumu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ir</a:t>
            </a:r>
            <a:r>
              <a:rPr lang="cs-CZ" sz="1900" b="1" dirty="0">
                <a:latin typeface="Garamond" panose="02020404030301010803" pitchFamily="18" charset="0"/>
              </a:rPr>
              <a:t> </a:t>
            </a:r>
            <a:r>
              <a:rPr lang="cs-CZ" sz="1900" b="1" dirty="0" err="1">
                <a:latin typeface="Garamond" panose="02020404030301010803" pitchFamily="18" charset="0"/>
              </a:rPr>
              <a:t>teisėmis</a:t>
            </a:r>
            <a:r>
              <a:rPr lang="cs-CZ" sz="1900" b="1" dirty="0" smtClean="0">
                <a:latin typeface="Garamond" panose="02020404030301010803" pitchFamily="18" charset="0"/>
              </a:rPr>
              <a:t>.</a:t>
            </a: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 smtClean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 smtClean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 smtClean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 smtClean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1900" dirty="0" smtClean="0">
              <a:latin typeface="Garamond" panose="02020404030301010803" pitchFamily="18" charset="0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cs-CZ" sz="1900" b="1" dirty="0" smtClean="0">
                <a:latin typeface="Garamond" panose="02020404030301010803" pitchFamily="18" charset="0"/>
              </a:rPr>
              <a:t>Všichni </a:t>
            </a:r>
            <a:r>
              <a:rPr lang="cs-CZ" sz="1900" b="1" dirty="0">
                <a:latin typeface="Garamond" panose="02020404030301010803" pitchFamily="18" charset="0"/>
              </a:rPr>
              <a:t>lidé se rodí svobodní a sobě rovní co do důstojnosti a práv.</a:t>
            </a: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2800" dirty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cs-CZ" sz="2800" dirty="0" smtClean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3512668" cy="26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3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err="1">
                <a:solidFill>
                  <a:schemeClr val="tx1"/>
                </a:solidFill>
                <a:latin typeface="Garamond" panose="02020404030301010803" pitchFamily="18" charset="0"/>
              </a:rPr>
              <a:t>Vilniaus</a:t>
            </a:r>
            <a:r>
              <a:rPr lang="cs-CZ" sz="2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universitetas</a:t>
            </a:r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cs-CZ" sz="2900" dirty="0">
                <a:solidFill>
                  <a:schemeClr val="tx1"/>
                </a:solidFill>
                <a:latin typeface="Garamond" panose="02020404030301010803" pitchFamily="18" charset="0"/>
              </a:rPr>
              <a:t>www.vu.lt</a:t>
            </a:r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lang="cs-CZ" sz="29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900" dirty="0" smtClean="0">
                <a:latin typeface="Garamond" panose="02020404030301010803" pitchFamily="18" charset="0"/>
              </a:rPr>
              <a:t>* 1579 </a:t>
            </a:r>
          </a:p>
          <a:p>
            <a:r>
              <a:rPr lang="cs-CZ" sz="1900" dirty="0" smtClean="0">
                <a:latin typeface="Garamond" panose="02020404030301010803" pitchFamily="18" charset="0"/>
              </a:rPr>
              <a:t>20 000 studentů</a:t>
            </a:r>
          </a:p>
          <a:p>
            <a:r>
              <a:rPr lang="cs-CZ" sz="1900" dirty="0" smtClean="0">
                <a:latin typeface="Garamond" panose="02020404030301010803" pitchFamily="18" charset="0"/>
              </a:rPr>
              <a:t>12 fakult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7 institutů s právem </a:t>
            </a:r>
            <a:r>
              <a:rPr lang="cs-CZ" sz="2000" dirty="0" smtClean="0">
                <a:latin typeface="Garamond" panose="02020404030301010803" pitchFamily="18" charset="0"/>
              </a:rPr>
              <a:t>fakulty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4 mezinárodní </a:t>
            </a:r>
            <a:r>
              <a:rPr lang="cs-CZ" sz="2000" dirty="0">
                <a:latin typeface="Garamond" panose="02020404030301010803" pitchFamily="18" charset="0"/>
              </a:rPr>
              <a:t>vzdělávací </a:t>
            </a:r>
            <a:r>
              <a:rPr lang="cs-CZ" sz="2000" dirty="0" smtClean="0">
                <a:latin typeface="Garamond" panose="02020404030301010803" pitchFamily="18" charset="0"/>
              </a:rPr>
              <a:t>centra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kampus v centru </a:t>
            </a:r>
            <a:r>
              <a:rPr lang="cs-CZ" sz="2000" dirty="0">
                <a:latin typeface="Garamond" panose="02020404030301010803" pitchFamily="18" charset="0"/>
              </a:rPr>
              <a:t>města </a:t>
            </a:r>
            <a:r>
              <a:rPr lang="cs-CZ" sz="2000" dirty="0" smtClean="0">
                <a:latin typeface="Garamond" panose="02020404030301010803" pitchFamily="18" charset="0"/>
              </a:rPr>
              <a:t>(</a:t>
            </a:r>
            <a:r>
              <a:rPr lang="cs-CZ" sz="2000" dirty="0" err="1" smtClean="0">
                <a:latin typeface="Garamond" panose="02020404030301010803" pitchFamily="18" charset="0"/>
              </a:rPr>
              <a:t>Prezid</a:t>
            </a:r>
            <a:r>
              <a:rPr lang="cs-CZ" sz="2000" dirty="0" smtClean="0">
                <a:latin typeface="Garamond" panose="02020404030301010803" pitchFamily="18" charset="0"/>
              </a:rPr>
              <a:t>. palác)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Filozofická f.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Filologická f.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F. historie</a:t>
            </a:r>
          </a:p>
          <a:p>
            <a:pPr algn="just"/>
            <a:r>
              <a:rPr lang="cs-CZ" sz="2100" dirty="0" smtClean="0">
                <a:latin typeface="Garamond" panose="02020404030301010803" pitchFamily="18" charset="0"/>
              </a:rPr>
              <a:t>potenciál</a:t>
            </a:r>
            <a:endParaRPr lang="cs-CZ" sz="2100" dirty="0">
              <a:latin typeface="Garamond" panose="02020404030301010803" pitchFamily="18" charset="0"/>
            </a:endParaRPr>
          </a:p>
          <a:p>
            <a:pPr lvl="1" algn="just"/>
            <a:r>
              <a:rPr lang="cs-CZ" sz="1800" dirty="0">
                <a:latin typeface="Garamond" panose="02020404030301010803" pitchFamily="18" charset="0"/>
              </a:rPr>
              <a:t>ruskojazyčné obyvatelstvo (80 </a:t>
            </a:r>
            <a:r>
              <a:rPr lang="cs-CZ" sz="1800" dirty="0" smtClean="0">
                <a:latin typeface="Garamond" panose="02020404030301010803" pitchFamily="18" charset="0"/>
              </a:rPr>
              <a:t>%)</a:t>
            </a:r>
          </a:p>
          <a:p>
            <a:pPr lvl="1" algn="just"/>
            <a:r>
              <a:rPr lang="cs-CZ" sz="1800" dirty="0" smtClean="0">
                <a:latin typeface="Garamond" panose="02020404030301010803" pitchFamily="18" charset="0"/>
              </a:rPr>
              <a:t>SS </a:t>
            </a:r>
            <a:r>
              <a:rPr lang="cs-CZ" sz="1800" dirty="0">
                <a:latin typeface="Garamond" panose="02020404030301010803" pitchFamily="18" charset="0"/>
              </a:rPr>
              <a:t>ze smíš. rodin (1/2 rodilí ml.)</a:t>
            </a:r>
            <a:endParaRPr lang="cs-CZ" sz="1800" b="1" dirty="0">
              <a:latin typeface="Garamond" panose="02020404030301010803" pitchFamily="18" charset="0"/>
            </a:endParaRP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vyučující – rodilí mluvčí</a:t>
            </a:r>
          </a:p>
          <a:p>
            <a:pPr lvl="2"/>
            <a:r>
              <a:rPr lang="cs-CZ" sz="1700" i="1" dirty="0">
                <a:latin typeface="Garamond" panose="02020404030301010803" pitchFamily="18" charset="0"/>
              </a:rPr>
              <a:t>klasická/novátorská výuka RJ</a:t>
            </a:r>
          </a:p>
          <a:p>
            <a:pPr lvl="1"/>
            <a:endParaRPr lang="cs-CZ" sz="1900" dirty="0" smtClean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pic>
        <p:nvPicPr>
          <p:cNvPr id="6" name="Obrázek 5" descr="Vilnius University 2007 July 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29" y="2710435"/>
            <a:ext cx="3421534" cy="340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ilnius University Coat of arm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7190"/>
            <a:ext cx="1533521" cy="1971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92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Filologická fakulta (</a:t>
            </a:r>
            <a:r>
              <a:rPr lang="cs-CZ" sz="1700" dirty="0" err="1" smtClean="0">
                <a:latin typeface="Garamond" panose="02020404030301010803" pitchFamily="18" charset="0"/>
              </a:rPr>
              <a:t>mif.vu.lt</a:t>
            </a:r>
            <a:r>
              <a:rPr lang="cs-CZ" sz="1700" dirty="0" smtClean="0">
                <a:latin typeface="Garamond" panose="02020404030301010803" pitchFamily="18" charset="0"/>
              </a:rPr>
              <a:t>/</a:t>
            </a:r>
            <a:r>
              <a:rPr lang="cs-CZ" sz="1700" dirty="0" err="1" smtClean="0">
                <a:latin typeface="Garamond" panose="02020404030301010803" pitchFamily="18" charset="0"/>
              </a:rPr>
              <a:t>flf</a:t>
            </a:r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lang="cs-CZ" sz="29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5301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cs-CZ" sz="2600" dirty="0">
                <a:latin typeface="Garamond" panose="02020404030301010803" pitchFamily="18" charset="0"/>
              </a:rPr>
              <a:t>ú</a:t>
            </a:r>
            <a:r>
              <a:rPr lang="cs-CZ" sz="2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bytek studentů (polit. události v RF)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Garamond" panose="02020404030301010803" pitchFamily="18" charset="0"/>
              </a:rPr>
              <a:t>pátky - </a:t>
            </a:r>
            <a:r>
              <a:rPr lang="cs-CZ" dirty="0" smtClean="0">
                <a:solidFill>
                  <a:schemeClr val="tx1"/>
                </a:solidFill>
                <a:latin typeface="Garamond" panose="02020404030301010803" pitchFamily="18" charset="0"/>
              </a:rPr>
              <a:t>všeobecné předměty</a:t>
            </a:r>
          </a:p>
          <a:p>
            <a:pPr algn="just"/>
            <a:r>
              <a:rPr lang="cs-CZ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bc</a:t>
            </a:r>
            <a:r>
              <a:rPr lang="cs-CZ" dirty="0" err="1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 studium: 4 </a:t>
            </a:r>
            <a:r>
              <a:rPr lang="cs-CZ" dirty="0" smtClean="0">
                <a:solidFill>
                  <a:schemeClr val="tx1"/>
                </a:solidFill>
                <a:latin typeface="Garamond" panose="02020404030301010803" pitchFamily="18" charset="0"/>
              </a:rPr>
              <a:t>roky/</a:t>
            </a:r>
            <a:r>
              <a:rPr lang="cs-CZ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mgr.</a:t>
            </a:r>
            <a:r>
              <a:rPr lang="cs-CZ" dirty="0" smtClean="0">
                <a:solidFill>
                  <a:schemeClr val="tx1"/>
                </a:solidFill>
                <a:latin typeface="Garamond" panose="02020404030301010803" pitchFamily="18" charset="0"/>
              </a:rPr>
              <a:t>: 2 roky</a:t>
            </a: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2" algn="just"/>
            <a:r>
              <a:rPr lang="cs-CZ" i="1" dirty="0">
                <a:solidFill>
                  <a:schemeClr val="tx1"/>
                </a:solidFill>
                <a:latin typeface="Garamond" panose="02020404030301010803" pitchFamily="18" charset="0"/>
              </a:rPr>
              <a:t>jazyky: </a:t>
            </a:r>
            <a:r>
              <a:rPr lang="cs-CZ" i="1" dirty="0">
                <a:latin typeface="Garamond" panose="02020404030301010803" pitchFamily="18" charset="0"/>
              </a:rPr>
              <a:t>AJ, ŠP, ITAL, KLASIC FIL, </a:t>
            </a:r>
          </a:p>
          <a:p>
            <a:pPr marL="365760" lvl="1" indent="0" algn="just">
              <a:buNone/>
            </a:pPr>
            <a:r>
              <a:rPr lang="cs-CZ" sz="2300" i="1" dirty="0" smtClean="0">
                <a:latin typeface="Garamond" panose="02020404030301010803" pitchFamily="18" charset="0"/>
              </a:rPr>
              <a:t>                    POL</a:t>
            </a:r>
            <a:r>
              <a:rPr lang="cs-CZ" sz="2300" i="1" dirty="0">
                <a:latin typeface="Garamond" panose="02020404030301010803" pitchFamily="18" charset="0"/>
              </a:rPr>
              <a:t>, LIT, FR, RJ, SKANDIN, NJ </a:t>
            </a:r>
            <a:endParaRPr lang="cs-CZ" sz="2300" i="1" u="sng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sz="2500" b="1" dirty="0" smtClean="0">
                <a:latin typeface="Garamond" panose="02020404030301010803" pitchFamily="18" charset="0"/>
              </a:rPr>
              <a:t>Katedra RJ </a:t>
            </a:r>
            <a:r>
              <a:rPr lang="cs-CZ" sz="2500" dirty="0" smtClean="0">
                <a:latin typeface="Garamond" panose="02020404030301010803" pitchFamily="18" charset="0"/>
              </a:rPr>
              <a:t>(kontakt z Německa)</a:t>
            </a:r>
          </a:p>
          <a:p>
            <a:pPr lvl="2" algn="just"/>
            <a:r>
              <a:rPr lang="cs-CZ" sz="2400" i="1" dirty="0" smtClean="0">
                <a:latin typeface="Garamond" panose="02020404030301010803" pitchFamily="18" charset="0"/>
              </a:rPr>
              <a:t>14 lektorů (rodilí ml.)</a:t>
            </a:r>
          </a:p>
          <a:p>
            <a:pPr lvl="2" algn="just"/>
            <a:r>
              <a:rPr lang="cs-CZ" sz="2400" i="1" dirty="0" smtClean="0">
                <a:latin typeface="Garamond" panose="02020404030301010803" pitchFamily="18" charset="0"/>
              </a:rPr>
              <a:t>důraz: </a:t>
            </a:r>
            <a:r>
              <a:rPr lang="cs-CZ" sz="2400" i="1" dirty="0" err="1" smtClean="0">
                <a:latin typeface="Garamond" panose="02020404030301010803" pitchFamily="18" charset="0"/>
              </a:rPr>
              <a:t>bc.</a:t>
            </a:r>
            <a:r>
              <a:rPr lang="cs-CZ" sz="2400" i="1" dirty="0" smtClean="0">
                <a:latin typeface="Garamond" panose="02020404030301010803" pitchFamily="18" charset="0"/>
              </a:rPr>
              <a:t> studenty</a:t>
            </a:r>
          </a:p>
          <a:p>
            <a:pPr lvl="2" algn="just"/>
            <a:r>
              <a:rPr lang="cs-CZ" sz="2400" i="1" dirty="0" err="1" smtClean="0">
                <a:latin typeface="Garamond" panose="02020404030301010803" pitchFamily="18" charset="0"/>
              </a:rPr>
              <a:t>navaz</a:t>
            </a:r>
            <a:r>
              <a:rPr lang="cs-CZ" sz="2400" i="1" dirty="0">
                <a:latin typeface="Garamond" panose="02020404030301010803" pitchFamily="18" charset="0"/>
              </a:rPr>
              <a:t>. </a:t>
            </a:r>
            <a:r>
              <a:rPr lang="cs-CZ" sz="2400" i="1" dirty="0" err="1">
                <a:latin typeface="Garamond" panose="02020404030301010803" pitchFamily="18" charset="0"/>
              </a:rPr>
              <a:t>mgr.</a:t>
            </a:r>
            <a:r>
              <a:rPr lang="cs-CZ" sz="2400" i="1" dirty="0">
                <a:latin typeface="Garamond" panose="02020404030301010803" pitchFamily="18" charset="0"/>
              </a:rPr>
              <a:t>: 2 </a:t>
            </a:r>
            <a:r>
              <a:rPr lang="cs-CZ" sz="2400" i="1" dirty="0" smtClean="0">
                <a:latin typeface="Garamond" panose="02020404030301010803" pitchFamily="18" charset="0"/>
              </a:rPr>
              <a:t>roky (Filologie/Překladatelství)</a:t>
            </a:r>
          </a:p>
          <a:p>
            <a:pPr lvl="2" algn="just"/>
            <a:r>
              <a:rPr lang="cs-CZ" sz="2400" i="1" dirty="0" smtClean="0">
                <a:latin typeface="Garamond" panose="02020404030301010803" pitchFamily="18" charset="0"/>
              </a:rPr>
              <a:t>Erasmus SS ve skupinách</a:t>
            </a:r>
          </a:p>
          <a:p>
            <a:pPr algn="just"/>
            <a:r>
              <a:rPr lang="cs-CZ" sz="2600" b="1" dirty="0" smtClean="0">
                <a:latin typeface="Garamond" panose="02020404030301010803" pitchFamily="18" charset="0"/>
              </a:rPr>
              <a:t>Institut cizích jazyků</a:t>
            </a:r>
          </a:p>
          <a:p>
            <a:pPr lvl="1" algn="just"/>
            <a:r>
              <a:rPr lang="cs-CZ" sz="2500" i="1" dirty="0" err="1" smtClean="0">
                <a:latin typeface="Garamond" panose="02020404030301010803" pitchFamily="18" charset="0"/>
              </a:rPr>
              <a:t>uki.vu.lt</a:t>
            </a:r>
            <a:r>
              <a:rPr lang="cs-CZ" sz="2500" i="1" dirty="0" smtClean="0">
                <a:latin typeface="Garamond" panose="02020404030301010803" pitchFamily="18" charset="0"/>
              </a:rPr>
              <a:t>/en/</a:t>
            </a:r>
            <a:r>
              <a:rPr lang="cs-CZ" sz="2500" i="1" dirty="0" err="1" smtClean="0">
                <a:latin typeface="Garamond" panose="02020404030301010803" pitchFamily="18" charset="0"/>
              </a:rPr>
              <a:t>about-the-faculty</a:t>
            </a:r>
            <a:endParaRPr lang="cs-CZ" sz="2500" i="1" dirty="0" smtClean="0">
              <a:latin typeface="Garamond" panose="02020404030301010803" pitchFamily="18" charset="0"/>
            </a:endParaRPr>
          </a:p>
          <a:p>
            <a:pPr lvl="1" algn="just"/>
            <a:r>
              <a:rPr lang="cs-CZ" sz="2500" dirty="0" smtClean="0">
                <a:latin typeface="Garamond" panose="02020404030301010803" pitchFamily="18" charset="0"/>
              </a:rPr>
              <a:t>vyučující z FF (RJ pro historiky)</a:t>
            </a:r>
          </a:p>
          <a:p>
            <a:pPr lvl="1" algn="just"/>
            <a:r>
              <a:rPr lang="cs-CZ" sz="2500" dirty="0" err="1" smtClean="0">
                <a:latin typeface="Garamond" panose="02020404030301010803" pitchFamily="18" charset="0"/>
              </a:rPr>
              <a:t>bc.</a:t>
            </a:r>
            <a:r>
              <a:rPr lang="cs-CZ" sz="2500" dirty="0" smtClean="0">
                <a:latin typeface="Garamond" panose="02020404030301010803" pitchFamily="18" charset="0"/>
              </a:rPr>
              <a:t> program „AJ a RJ“ (jazykověda)</a:t>
            </a:r>
          </a:p>
          <a:p>
            <a:pPr lvl="1" algn="just"/>
            <a:r>
              <a:rPr lang="cs-CZ" sz="2500" dirty="0" smtClean="0">
                <a:latin typeface="Garamond" panose="02020404030301010803" pitchFamily="18" charset="0"/>
              </a:rPr>
              <a:t>Jazyk II (konverzace)</a:t>
            </a:r>
          </a:p>
          <a:p>
            <a:pPr lvl="1" algn="just"/>
            <a:r>
              <a:rPr lang="cs-CZ" sz="2500" dirty="0" smtClean="0">
                <a:latin typeface="Garamond" panose="02020404030301010803" pitchFamily="18" charset="0"/>
              </a:rPr>
              <a:t>problémy, reorganizace (součást FF?)</a:t>
            </a:r>
          </a:p>
          <a:p>
            <a:endParaRPr lang="cs-CZ" sz="2000" dirty="0">
              <a:latin typeface="Garamond" pitchFamily="18" charset="0"/>
            </a:endParaRPr>
          </a:p>
          <a:p>
            <a:pPr marL="365760" lvl="1" indent="0" algn="just">
              <a:buNone/>
            </a:pPr>
            <a:endParaRPr lang="cs-CZ" sz="2000" dirty="0">
              <a:latin typeface="Garamond" pitchFamily="18" charset="0"/>
            </a:endParaRPr>
          </a:p>
          <a:p>
            <a:pPr marL="365760" lvl="1" indent="0" algn="just">
              <a:buNone/>
            </a:pPr>
            <a:endParaRPr lang="cs-CZ" sz="2000" dirty="0" smtClean="0">
              <a:latin typeface="Garamond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4459221" cy="33444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708" y="4047927"/>
            <a:ext cx="3068960" cy="230172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>
                <a:solidFill>
                  <a:schemeClr val="tx1"/>
                </a:solidFill>
                <a:latin typeface="Garamond" pitchFamily="18" charset="0"/>
              </a:rPr>
              <a:t>Metodika</a:t>
            </a:r>
            <a:endParaRPr lang="cs-CZ" sz="29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sz="2300" b="1" dirty="0" smtClean="0">
                <a:solidFill>
                  <a:schemeClr val="tx1"/>
                </a:solidFill>
                <a:latin typeface="Garamond" pitchFamily="18" charset="0"/>
              </a:rPr>
              <a:t>ověřená metodika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bez techniky</a:t>
            </a:r>
          </a:p>
          <a:p>
            <a:r>
              <a:rPr lang="cs-CZ" sz="2300" b="1" dirty="0" smtClean="0">
                <a:solidFill>
                  <a:schemeClr val="tx1"/>
                </a:solidFill>
                <a:latin typeface="Garamond" pitchFamily="18" charset="0"/>
              </a:rPr>
              <a:t>novátorství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autonomie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bez důraz na gram. chyby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lektor jen „dohlíží“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velké množství sl. zásoby</a:t>
            </a:r>
          </a:p>
          <a:p>
            <a:r>
              <a:rPr lang="cs-CZ" sz="2300" b="1" dirty="0" smtClean="0">
                <a:solidFill>
                  <a:schemeClr val="tx1"/>
                </a:solidFill>
                <a:latin typeface="Garamond" pitchFamily="18" charset="0"/>
              </a:rPr>
              <a:t>specifikum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bilingvní studenti</a:t>
            </a:r>
          </a:p>
          <a:p>
            <a:r>
              <a:rPr lang="cs-CZ" sz="2300" b="1" dirty="0" smtClean="0">
                <a:solidFill>
                  <a:schemeClr val="tx1"/>
                </a:solidFill>
                <a:latin typeface="Garamond" pitchFamily="18" charset="0"/>
              </a:rPr>
              <a:t>lingvokulturologie </a:t>
            </a:r>
          </a:p>
          <a:p>
            <a:r>
              <a:rPr lang="cs-CZ" sz="2300" b="1" dirty="0" smtClean="0">
                <a:solidFill>
                  <a:schemeClr val="tx1"/>
                </a:solidFill>
                <a:latin typeface="Garamond" pitchFamily="18" charset="0"/>
              </a:rPr>
              <a:t>fonetika</a:t>
            </a:r>
          </a:p>
          <a:p>
            <a:r>
              <a:rPr lang="cs-CZ" sz="2300" b="1" dirty="0" smtClean="0">
                <a:solidFill>
                  <a:schemeClr val="tx1"/>
                </a:solidFill>
                <a:latin typeface="Garamond" pitchFamily="18" charset="0"/>
              </a:rPr>
              <a:t>studenti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celá skupina rodilí mluvčí</a:t>
            </a:r>
          </a:p>
          <a:p>
            <a:pPr lvl="1"/>
            <a:r>
              <a:rPr lang="cs-CZ" sz="1700" dirty="0" smtClean="0">
                <a:solidFill>
                  <a:schemeClr val="tx1"/>
                </a:solidFill>
                <a:latin typeface="Garamond" pitchFamily="18" charset="0"/>
              </a:rPr>
              <a:t>Erasmus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2905"/>
            <a:ext cx="5595090" cy="315038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Tipy – ověřené přístupy k výuce</a:t>
            </a:r>
            <a:endParaRPr lang="cs-CZ" sz="29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>
                <a:latin typeface="Garamond" panose="02020404030301010803" pitchFamily="18" charset="0"/>
              </a:rPr>
              <a:t>Reálie</a:t>
            </a:r>
          </a:p>
          <a:p>
            <a:pPr lvl="1"/>
            <a:r>
              <a:rPr lang="cs-CZ" sz="1700" dirty="0">
                <a:latin typeface="Garamond" panose="02020404030301010803" pitchFamily="18" charset="0"/>
              </a:rPr>
              <a:t>vyhledávání aktuálních informací/srovnávací aspekt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Frazeologie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běžná konverzace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Gramatika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tabulky, systém v hlavě, automatizace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propojení teorie a praxe (bez zbytečných cvičení)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Konverzace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organizované diskuse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Psaní</a:t>
            </a:r>
          </a:p>
          <a:p>
            <a:pPr lvl="1"/>
            <a:r>
              <a:rPr lang="cs-CZ" sz="1700" dirty="0">
                <a:latin typeface="Garamond" panose="02020404030301010803" pitchFamily="18" charset="0"/>
              </a:rPr>
              <a:t>zápis na tabuli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Fonetika</a:t>
            </a:r>
          </a:p>
          <a:p>
            <a:pPr lvl="1"/>
            <a:r>
              <a:rPr lang="cs-CZ" sz="1700" dirty="0">
                <a:latin typeface="Garamond" panose="02020404030301010803" pitchFamily="18" charset="0"/>
              </a:rPr>
              <a:t>učení se básní </a:t>
            </a:r>
            <a:r>
              <a:rPr lang="cs-CZ" sz="1700" dirty="0" smtClean="0">
                <a:latin typeface="Garamond" panose="02020404030301010803" pitchFamily="18" charset="0"/>
              </a:rPr>
              <a:t>zpaměti</a:t>
            </a:r>
            <a:endParaRPr lang="cs-CZ" sz="1900" b="1" dirty="0" smtClean="0">
              <a:latin typeface="Garamond" panose="02020404030301010803" pitchFamily="18" charset="0"/>
            </a:endParaRPr>
          </a:p>
          <a:p>
            <a:r>
              <a:rPr lang="cs-CZ" sz="2000" b="1" dirty="0" smtClean="0">
                <a:latin typeface="Garamond" panose="02020404030301010803" pitchFamily="18" charset="0"/>
              </a:rPr>
              <a:t>DÚ</a:t>
            </a:r>
          </a:p>
          <a:p>
            <a:pPr lvl="1"/>
            <a:r>
              <a:rPr lang="cs-CZ" sz="1700" dirty="0" smtClean="0">
                <a:latin typeface="Garamond" panose="02020404030301010803" pitchFamily="18" charset="0"/>
              </a:rPr>
              <a:t>práce s jednotlivci/motivace!</a:t>
            </a:r>
          </a:p>
          <a:p>
            <a:pPr lvl="1"/>
            <a:endParaRPr lang="cs-CZ" sz="1600" dirty="0" smtClean="0">
              <a:latin typeface="Garamond" panose="02020404030301010803" pitchFamily="18" charset="0"/>
            </a:endParaRPr>
          </a:p>
          <a:p>
            <a:pPr lvl="1"/>
            <a:endParaRPr lang="cs-CZ" sz="200" dirty="0" smtClean="0">
              <a:latin typeface="Garamond" panose="02020404030301010803" pitchFamily="18" charset="0"/>
            </a:endParaRPr>
          </a:p>
          <a:p>
            <a:pPr marL="365760" lvl="1" indent="0">
              <a:buNone/>
            </a:pPr>
            <a:endParaRPr lang="cs-CZ" sz="5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1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100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1865" y="3231526"/>
            <a:ext cx="3604780" cy="27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2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Tipy – novátorství 1 </a:t>
            </a:r>
            <a:endParaRPr lang="cs-CZ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 </a:t>
            </a:r>
            <a:r>
              <a:rPr lang="cs-CZ" sz="2000" dirty="0" smtClean="0">
                <a:latin typeface="Garamond" panose="02020404030301010803" pitchFamily="18" charset="0"/>
              </a:rPr>
              <a:t>lektor </a:t>
            </a:r>
            <a:r>
              <a:rPr lang="cs-CZ" sz="2000" dirty="0">
                <a:latin typeface="Garamond" panose="02020404030301010803" pitchFamily="18" charset="0"/>
              </a:rPr>
              <a:t>= </a:t>
            </a:r>
            <a:r>
              <a:rPr lang="cs-CZ" sz="2000" dirty="0" smtClean="0">
                <a:latin typeface="Garamond" panose="02020404030301010803" pitchFamily="18" charset="0"/>
              </a:rPr>
              <a:t>koordinátor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edutainment (</a:t>
            </a:r>
            <a:r>
              <a:rPr lang="cs-CZ" sz="2000" b="1" dirty="0" err="1" smtClean="0">
                <a:latin typeface="Garamond" panose="02020404030301010803" pitchFamily="18" charset="0"/>
              </a:rPr>
              <a:t>edu</a:t>
            </a:r>
            <a:r>
              <a:rPr lang="cs-CZ" sz="2000" dirty="0" err="1" smtClean="0">
                <a:latin typeface="Garamond" panose="02020404030301010803" pitchFamily="18" charset="0"/>
              </a:rPr>
              <a:t>cation</a:t>
            </a:r>
            <a:r>
              <a:rPr lang="cs-CZ" sz="2000" dirty="0" smtClean="0">
                <a:latin typeface="Garamond" panose="02020404030301010803" pitchFamily="18" charset="0"/>
              </a:rPr>
              <a:t> + </a:t>
            </a:r>
            <a:r>
              <a:rPr lang="cs-CZ" sz="2000" dirty="0" err="1" smtClean="0">
                <a:latin typeface="Garamond" panose="02020404030301010803" pitchFamily="18" charset="0"/>
              </a:rPr>
              <a:t>enter</a:t>
            </a:r>
            <a:r>
              <a:rPr lang="cs-CZ" sz="2000" b="1" dirty="0" err="1" smtClean="0">
                <a:latin typeface="Garamond" panose="02020404030301010803" pitchFamily="18" charset="0"/>
              </a:rPr>
              <a:t>tainment</a:t>
            </a:r>
            <a:r>
              <a:rPr lang="cs-CZ" sz="2000" dirty="0" smtClean="0">
                <a:latin typeface="Garamond" panose="02020404030301010803" pitchFamily="18" charset="0"/>
              </a:rPr>
              <a:t>)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Praktičnost</a:t>
            </a:r>
          </a:p>
          <a:p>
            <a:pPr lvl="1"/>
            <a:r>
              <a:rPr lang="cs-CZ" sz="1700" i="1" dirty="0" smtClean="0">
                <a:latin typeface="Garamond" panose="02020404030301010803" pitchFamily="18" charset="0"/>
              </a:rPr>
              <a:t>v každé lekci 1 klíč. oblast (např. registrace v hotelu)</a:t>
            </a:r>
            <a:endParaRPr lang="ru-RU" sz="1700" i="1" dirty="0" smtClean="0">
              <a:latin typeface="Garamond" panose="02020404030301010803" pitchFamily="18" charset="0"/>
            </a:endParaRPr>
          </a:p>
          <a:p>
            <a:r>
              <a:rPr lang="cs-CZ" sz="2000" dirty="0" smtClean="0">
                <a:latin typeface="Garamond" panose="02020404030301010803" pitchFamily="18" charset="0"/>
              </a:rPr>
              <a:t>Individuální přístup</a:t>
            </a:r>
          </a:p>
          <a:p>
            <a:pPr lvl="1"/>
            <a:r>
              <a:rPr lang="cs-CZ" sz="1700" i="1" dirty="0" smtClean="0">
                <a:latin typeface="Garamond" panose="02020404030301010803" pitchFamily="18" charset="0"/>
              </a:rPr>
              <a:t>skup., která dokončí zadání, dostává další </a:t>
            </a:r>
            <a:r>
              <a:rPr lang="cs-CZ" sz="1700" i="1" dirty="0">
                <a:latin typeface="Garamond" panose="02020404030301010803" pitchFamily="18" charset="0"/>
              </a:rPr>
              <a:t>ú</a:t>
            </a:r>
            <a:r>
              <a:rPr lang="cs-CZ" sz="1700" i="1" dirty="0" smtClean="0">
                <a:latin typeface="Garamond" panose="02020404030301010803" pitchFamily="18" charset="0"/>
              </a:rPr>
              <a:t>kol</a:t>
            </a:r>
            <a:endParaRPr lang="ru-RU" sz="1700" i="1" dirty="0" smtClean="0">
              <a:latin typeface="Garamond" panose="02020404030301010803" pitchFamily="18" charset="0"/>
            </a:endParaRPr>
          </a:p>
          <a:p>
            <a:r>
              <a:rPr lang="cs-CZ" sz="2000" dirty="0" smtClean="0">
                <a:latin typeface="Garamond" panose="02020404030301010803" pitchFamily="18" charset="0"/>
              </a:rPr>
              <a:t>Překladovost</a:t>
            </a:r>
          </a:p>
          <a:p>
            <a:pPr lvl="1"/>
            <a:r>
              <a:rPr lang="cs-CZ" sz="1700" i="1" dirty="0" smtClean="0">
                <a:latin typeface="Garamond" panose="02020404030301010803" pitchFamily="18" charset="0"/>
              </a:rPr>
              <a:t>texty v rodném jazyce a rusky</a:t>
            </a:r>
          </a:p>
          <a:p>
            <a:pPr lvl="1"/>
            <a:r>
              <a:rPr lang="cs-CZ" sz="1700" i="1" dirty="0" smtClean="0">
                <a:latin typeface="Garamond" panose="02020404030301010803" pitchFamily="18" charset="0"/>
              </a:rPr>
              <a:t>SS si nejdřív přečtou ve svém rodném jazyce</a:t>
            </a:r>
          </a:p>
          <a:p>
            <a:pPr lvl="1"/>
            <a:r>
              <a:rPr lang="cs-CZ" sz="1700" i="1" dirty="0" smtClean="0">
                <a:latin typeface="Garamond" panose="02020404030301010803" pitchFamily="18" charset="0"/>
              </a:rPr>
              <a:t>učitel čte rusky, SS si souběžně text potichu „čtou“</a:t>
            </a:r>
          </a:p>
          <a:p>
            <a:r>
              <a:rPr lang="cs-CZ" sz="2000" dirty="0" smtClean="0">
                <a:latin typeface="Garamond" panose="02020404030301010803" pitchFamily="18" charset="0"/>
              </a:rPr>
              <a:t>Expres-opakování (téma/podotázky)</a:t>
            </a:r>
          </a:p>
          <a:p>
            <a:pPr lvl="1"/>
            <a:r>
              <a:rPr lang="cs-CZ" sz="1700" i="1" dirty="0" smtClean="0">
                <a:latin typeface="Garamond" panose="02020404030301010803" pitchFamily="18" charset="0"/>
              </a:rPr>
              <a:t>př. Problémy (U lékaře; Na policii; Rozbité auto)</a:t>
            </a:r>
          </a:p>
          <a:p>
            <a:pPr lvl="1"/>
            <a:r>
              <a:rPr lang="cs-CZ" sz="1700" i="1" dirty="0" smtClean="0">
                <a:latin typeface="Garamond" panose="02020404030301010803" pitchFamily="18" charset="0"/>
              </a:rPr>
              <a:t>př. Obchod (Potraviny; Oděvy; Trh)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1023" y="1421905"/>
            <a:ext cx="3529414" cy="26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solidFill>
                  <a:schemeClr val="tx1"/>
                </a:solidFill>
                <a:latin typeface="Garamond" panose="02020404030301010803" pitchFamily="18" charset="0"/>
              </a:rPr>
              <a:t>Tipy – novátorství 2</a:t>
            </a:r>
            <a:endParaRPr lang="cs-CZ" sz="2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000" dirty="0" smtClean="0">
                <a:latin typeface="Garamond" panose="02020404030301010803" pitchFamily="18" charset="0"/>
                <a:hlinkClick r:id="rId2"/>
              </a:rPr>
              <a:t>www.geniuslearning.ru</a:t>
            </a:r>
            <a:endParaRPr lang="cs-CZ" sz="2000" dirty="0" smtClean="0">
              <a:latin typeface="Garamond" panose="02020404030301010803" pitchFamily="18" charset="0"/>
            </a:endParaRPr>
          </a:p>
          <a:p>
            <a:r>
              <a:rPr lang="cs-CZ" sz="2000" b="1" dirty="0" smtClean="0">
                <a:latin typeface="Garamond" panose="02020404030301010803" pitchFamily="18" charset="0"/>
              </a:rPr>
              <a:t>4 úrovně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turista (fonetika, poslech, mluvení)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host (fonetika, lexikum 500-1000 slov, mluvení, čtení)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přítel (lexikum aktivně 2000 </a:t>
            </a:r>
            <a:r>
              <a:rPr lang="cs-CZ" sz="1800" dirty="0" smtClean="0">
                <a:latin typeface="Garamond" panose="02020404030301010803" pitchFamily="18" charset="0"/>
              </a:rPr>
              <a:t>slov – viz B1, </a:t>
            </a:r>
            <a:r>
              <a:rPr lang="cs-CZ" sz="1800" dirty="0">
                <a:latin typeface="Garamond" panose="02020404030301010803" pitchFamily="18" charset="0"/>
              </a:rPr>
              <a:t>čtení, psaní)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expert (gramatika, překlad</a:t>
            </a:r>
            <a:r>
              <a:rPr lang="cs-CZ" sz="1800" dirty="0" smtClean="0">
                <a:latin typeface="Garamond" panose="02020404030301010803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sz="2000" b="1" dirty="0" smtClean="0">
                <a:latin typeface="Garamond" panose="02020404030301010803" pitchFamily="18" charset="0"/>
              </a:rPr>
              <a:t>posloupnost</a:t>
            </a:r>
          </a:p>
          <a:p>
            <a:pPr lvl="1">
              <a:spcBef>
                <a:spcPts val="0"/>
              </a:spcBef>
            </a:pPr>
            <a:r>
              <a:rPr lang="cs-CZ" sz="1800" dirty="0" smtClean="0">
                <a:latin typeface="Garamond" panose="02020404030301010803" pitchFamily="18" charset="0"/>
              </a:rPr>
              <a:t>poslech (+ neverbální část)</a:t>
            </a:r>
          </a:p>
          <a:p>
            <a:pPr lvl="1">
              <a:spcBef>
                <a:spcPts val="0"/>
              </a:spcBef>
            </a:pPr>
            <a:r>
              <a:rPr lang="cs-CZ" sz="1800" dirty="0" smtClean="0">
                <a:latin typeface="Garamond" panose="02020404030301010803" pitchFamily="18" charset="0"/>
              </a:rPr>
              <a:t>mluvení</a:t>
            </a:r>
          </a:p>
          <a:p>
            <a:pPr lvl="1">
              <a:spcBef>
                <a:spcPts val="0"/>
              </a:spcBef>
            </a:pPr>
            <a:r>
              <a:rPr lang="cs-CZ" sz="1800" dirty="0" smtClean="0">
                <a:latin typeface="Garamond" panose="02020404030301010803" pitchFamily="18" charset="0"/>
              </a:rPr>
              <a:t>čtení</a:t>
            </a:r>
          </a:p>
          <a:p>
            <a:pPr lvl="1">
              <a:spcBef>
                <a:spcPts val="0"/>
              </a:spcBef>
            </a:pPr>
            <a:r>
              <a:rPr lang="cs-CZ" sz="1800" dirty="0" smtClean="0">
                <a:latin typeface="Garamond" panose="02020404030301010803" pitchFamily="18" charset="0"/>
              </a:rPr>
              <a:t>psaní (přepisování textu)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Deník</a:t>
            </a:r>
            <a:endParaRPr lang="cs-CZ" sz="2000" b="1" dirty="0">
              <a:latin typeface="Garamond" panose="02020404030301010803" pitchFamily="18" charset="0"/>
            </a:endParaRP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úspěchy a plány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čísla</a:t>
            </a:r>
          </a:p>
          <a:p>
            <a:pPr lvl="1"/>
            <a:r>
              <a:rPr lang="cs-CZ" sz="1800" dirty="0" smtClean="0">
                <a:latin typeface="Garamond" panose="02020404030301010803" pitchFamily="18" charset="0"/>
              </a:rPr>
              <a:t>133 slov/lekce (vyslovování a souběžné psaní slov)</a:t>
            </a:r>
          </a:p>
          <a:p>
            <a:pPr lvl="1"/>
            <a:r>
              <a:rPr lang="cs-CZ" sz="1800" dirty="0" smtClean="0">
                <a:latin typeface="Garamond" panose="02020404030301010803" pitchFamily="18" charset="0"/>
              </a:rPr>
              <a:t>80 % samostatně, 20 % s lektorem</a:t>
            </a:r>
          </a:p>
          <a:p>
            <a:r>
              <a:rPr lang="cs-CZ" sz="2000" b="1" dirty="0" smtClean="0">
                <a:latin typeface="Garamond" panose="02020404030301010803" pitchFamily="18" charset="0"/>
              </a:rPr>
              <a:t>opakování</a:t>
            </a:r>
          </a:p>
          <a:p>
            <a:pPr lvl="1">
              <a:spcBef>
                <a:spcPts val="0"/>
              </a:spcBef>
            </a:pPr>
            <a:r>
              <a:rPr lang="cs-CZ" sz="1800" dirty="0" smtClean="0">
                <a:latin typeface="Garamond" panose="02020404030301010803" pitchFamily="18" charset="0"/>
              </a:rPr>
              <a:t>během 1 hodiny/druhý den/za týden/měsíc /6 měsíců</a:t>
            </a:r>
          </a:p>
          <a:p>
            <a:pPr marL="0" indent="0">
              <a:buNone/>
            </a:pPr>
            <a:endParaRPr lang="cs-CZ" sz="2000" dirty="0" smtClean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pic>
        <p:nvPicPr>
          <p:cNvPr id="2050" name="Picture 2" descr="Výsledek obrázku pro светлана маркова иностранный язы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38" y="1509192"/>
            <a:ext cx="3307362" cy="46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6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Cvičení – 1 </a:t>
            </a:r>
            <a:endParaRPr lang="cs-CZ" sz="29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0437457"/>
              </p:ext>
            </p:extLst>
          </p:nvPr>
        </p:nvGraphicFramePr>
        <p:xfrm>
          <a:off x="612775" y="160020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любить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love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/</a:t>
                      </a:r>
                      <a:r>
                        <a:rPr lang="cs-CZ" dirty="0" err="1" smtClean="0"/>
                        <a:t>lav</a:t>
                      </a:r>
                      <a:r>
                        <a:rPr lang="cs-CZ" dirty="0" smtClean="0"/>
                        <a:t>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лава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2648" y="235204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Любовь как вулканическая лава.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11485"/>
              </p:ext>
            </p:extLst>
          </p:nvPr>
        </p:nvGraphicFramePr>
        <p:xfrm>
          <a:off x="612648" y="2736612"/>
          <a:ext cx="815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láska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liebe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/líbe/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líbá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 rot="10800000" flipH="1" flipV="1">
            <a:off x="729286" y="3356992"/>
            <a:ext cx="803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Láska je když mě líbá.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48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solidFill>
                  <a:schemeClr val="tx1"/>
                </a:solidFill>
                <a:latin typeface="Garamond" panose="02020404030301010803" pitchFamily="18" charset="0"/>
              </a:rPr>
              <a:t>Cvičení – 2</a:t>
            </a:r>
            <a:endParaRPr lang="cs-CZ" sz="2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Garamond" panose="02020404030301010803" pitchFamily="18" charset="0"/>
              </a:rPr>
              <a:t>Nákupy ve dvojici</a:t>
            </a:r>
          </a:p>
          <a:p>
            <a:r>
              <a:rPr lang="cs-CZ" dirty="0">
                <a:latin typeface="Garamond" panose="02020404030301010803" pitchFamily="18" charset="0"/>
              </a:rPr>
              <a:t>O</a:t>
            </a:r>
            <a:r>
              <a:rPr lang="cs-CZ" dirty="0" smtClean="0">
                <a:latin typeface="Garamond" panose="02020404030301010803" pitchFamily="18" charset="0"/>
              </a:rPr>
              <a:t>pakování slovní zásoby </a:t>
            </a:r>
          </a:p>
          <a:p>
            <a:pPr lvl="1"/>
            <a:r>
              <a:rPr lang="cs-CZ" dirty="0" smtClean="0">
                <a:latin typeface="Garamond" panose="02020404030301010803" pitchFamily="18" charset="0"/>
              </a:rPr>
              <a:t>rozpomenutí se na konkrétní obchod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Rozvoj kinestetické paměti</a:t>
            </a:r>
          </a:p>
          <a:p>
            <a:pPr lvl="1"/>
            <a:r>
              <a:rPr lang="cs-CZ" dirty="0" smtClean="0">
                <a:latin typeface="Garamond" panose="02020404030301010803" pitchFamily="18" charset="0"/>
              </a:rPr>
              <a:t>komentování denních činností</a:t>
            </a:r>
          </a:p>
          <a:p>
            <a:r>
              <a:rPr lang="cs-CZ" dirty="0" smtClean="0">
                <a:latin typeface="Garamond" panose="02020404030301010803" pitchFamily="18" charset="0"/>
              </a:rPr>
              <a:t>↓ Text/fráze/gramatika </a:t>
            </a:r>
          </a:p>
          <a:p>
            <a:pPr lvl="1"/>
            <a:r>
              <a:rPr lang="cs-CZ" dirty="0" err="1" smtClean="0">
                <a:latin typeface="Garamond" panose="02020404030301010803" pitchFamily="18" charset="0"/>
              </a:rPr>
              <a:t>gr</a:t>
            </a:r>
            <a:r>
              <a:rPr lang="cs-CZ" dirty="0" smtClean="0">
                <a:latin typeface="Garamond" panose="02020404030301010803" pitchFamily="18" charset="0"/>
              </a:rPr>
              <a:t>. není klíčová v prvních fázích</a:t>
            </a:r>
          </a:p>
          <a:p>
            <a:pPr lvl="1"/>
            <a:r>
              <a:rPr lang="cs-CZ" dirty="0" err="1" smtClean="0">
                <a:latin typeface="Garamond" panose="02020404030301010803" pitchFamily="18" charset="0"/>
              </a:rPr>
              <a:t>gr</a:t>
            </a:r>
            <a:r>
              <a:rPr lang="cs-CZ" dirty="0" smtClean="0">
                <a:latin typeface="Garamond" panose="02020404030301010803" pitchFamily="18" charset="0"/>
              </a:rPr>
              <a:t>. dril ve dvojicích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38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2099</TotalTime>
  <Words>492</Words>
  <Application>Microsoft Office PowerPoint</Application>
  <PresentationFormat>Předvádění na obrazovce (4:3)</PresentationFormat>
  <Paragraphs>136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Calibri</vt:lpstr>
      <vt:lpstr>Garamond</vt:lpstr>
      <vt:lpstr>Tw Cen MT</vt:lpstr>
      <vt:lpstr>Wingdings</vt:lpstr>
      <vt:lpstr>Wingdings 2</vt:lpstr>
      <vt:lpstr>Medián</vt:lpstr>
      <vt:lpstr>Vilniuská univerzita Litva 4.–8. 4. 2016</vt:lpstr>
      <vt:lpstr>Vilniaus universitetas (www.vu.lt)</vt:lpstr>
      <vt:lpstr>Filologická fakulta (mif.vu.lt/flf)</vt:lpstr>
      <vt:lpstr>Metodika</vt:lpstr>
      <vt:lpstr>Tipy – ověřené přístupy k výuce</vt:lpstr>
      <vt:lpstr>Tipy – novátorství 1 </vt:lpstr>
      <vt:lpstr>Tipy – novátorství 2</vt:lpstr>
      <vt:lpstr>Cvičení – 1 </vt:lpstr>
      <vt:lpstr>Cvičení – 2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JAZYKOVÝ OBRAZ DÍTĚTE U SLOVANŮ</dc:title>
  <dc:creator>Marek</dc:creator>
  <cp:lastModifiedBy>Monika Ševečková</cp:lastModifiedBy>
  <cp:revision>133</cp:revision>
  <dcterms:created xsi:type="dcterms:W3CDTF">2014-10-04T16:13:18Z</dcterms:created>
  <dcterms:modified xsi:type="dcterms:W3CDTF">2017-01-23T08:32:02Z</dcterms:modified>
</cp:coreProperties>
</file>