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72" r:id="rId2"/>
    <p:sldId id="286" r:id="rId3"/>
    <p:sldId id="287" r:id="rId4"/>
    <p:sldId id="288" r:id="rId5"/>
    <p:sldId id="292" r:id="rId6"/>
    <p:sldId id="289" r:id="rId7"/>
    <p:sldId id="293" r:id="rId8"/>
    <p:sldId id="295" r:id="rId9"/>
    <p:sldId id="294" r:id="rId10"/>
    <p:sldId id="296" r:id="rId11"/>
    <p:sldId id="297" r:id="rId12"/>
    <p:sldId id="298" r:id="rId13"/>
    <p:sldId id="300" r:id="rId14"/>
    <p:sldId id="301" r:id="rId15"/>
    <p:sldId id="302" r:id="rId16"/>
    <p:sldId id="303" r:id="rId17"/>
    <p:sldId id="308" r:id="rId18"/>
    <p:sldId id="304" r:id="rId19"/>
    <p:sldId id="306" r:id="rId20"/>
    <p:sldId id="307" r:id="rId21"/>
    <p:sldId id="291" r:id="rId22"/>
    <p:sldId id="29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4611" autoAdjust="0"/>
  </p:normalViewPr>
  <p:slideViewPr>
    <p:cSldViewPr snapToGrid="0">
      <p:cViewPr varScale="1">
        <p:scale>
          <a:sx n="69" d="100"/>
          <a:sy n="69" d="100"/>
        </p:scale>
        <p:origin x="1488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facultad+de+filosofia+y+letras+granada&amp;biw=1366&amp;bih=635&amp;source=lnms&amp;tbm=isch&amp;sa=X&amp;sqi=2&amp;ved=0ahUKEwi79byswtXRAhVBJcAKHcFFDBkQ_AUIBygC#imgrc=9ZeD2haCuVDYnM%3A" TargetMode="External"/><Relationship Id="rId7" Type="http://schemas.openxmlformats.org/officeDocument/2006/relationships/hyperlink" Target="https://www.google.cz/search?q=delacroix&amp;client=firefox-b&amp;biw=1366&amp;bih=635&amp;source=lnms&amp;tbm=isch&amp;sa=X&amp;ved=0ahUKEwiKj66L-tXRAhWHF8AKHeJXBFkQ_AUIBigB#tbm=isch&amp;q=pieta&amp;imgrc=T6XS4bFncZ9cvM%3A" TargetMode="External"/><Relationship Id="rId2" Type="http://schemas.openxmlformats.org/officeDocument/2006/relationships/hyperlink" Target="https://www.google.cz/search?q=clm+granada&amp;biw=1366&amp;bih=635&amp;source=lnms&amp;tbm=isch&amp;sa=X&amp;ved=0ahUKEwjq8ZG6xdXRAhUhLsAKHdxRDSgQ_AUIBygC&amp;dpr=1#imgrc=g0cuZTQwdULtUM%3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a/a7/Eug%C3%A8ne_Delacroix_-_La_libert%C3%A9_guidant_le_peuple.jpg" TargetMode="External"/><Relationship Id="rId5" Type="http://schemas.openxmlformats.org/officeDocument/2006/relationships/hyperlink" Target="https://www.google.cz/search?q=estereotipos+de+los+espanoles&amp;client=firefox-b&amp;biw=1366&amp;bih=635&amp;source=lnms&amp;tbm=isch&amp;sa=X&amp;ved=0ahUKEwispPK3-dXRAhXMB8AKHfhwApIQ_AUIBigB#imgrc=7bBXdTSiSs7FqM%3A" TargetMode="External"/><Relationship Id="rId4" Type="http://schemas.openxmlformats.org/officeDocument/2006/relationships/hyperlink" Target="http://www.ksarts.com/davis/guernica_bw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2675" y="2565401"/>
            <a:ext cx="7638244" cy="3576092"/>
          </a:xfrm>
        </p:spPr>
        <p:txBody>
          <a:bodyPr/>
          <a:lstStyle/>
          <a:p>
            <a:pPr algn="r"/>
            <a:r>
              <a:rPr lang="cs-CZ" dirty="0" smtClean="0"/>
              <a:t>Učitelská mobilita Erasmus+</a:t>
            </a:r>
            <a:br>
              <a:rPr lang="cs-CZ" dirty="0" smtClean="0"/>
            </a:br>
            <a:r>
              <a:rPr lang="cs-CZ" dirty="0"/>
              <a:t>U</a:t>
            </a:r>
            <a:r>
              <a:rPr lang="cs-CZ" dirty="0" smtClean="0"/>
              <a:t>niverzita v Granadě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28.11.-2.12.2016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sz="2000" dirty="0" smtClean="0"/>
              <a:t>Jitka Žváčková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281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Jazykové centrum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Zpracování aktuality</a:t>
            </a:r>
          </a:p>
          <a:p>
            <a:pPr marL="0" indent="0">
              <a:buNone/>
            </a:pPr>
            <a:r>
              <a:rPr lang="cs-CZ" sz="3200" dirty="0" smtClean="0"/>
              <a:t> </a:t>
            </a:r>
          </a:p>
          <a:p>
            <a:pPr marL="457200" indent="-457200">
              <a:buAutoNum type="arabicPeriod"/>
            </a:pPr>
            <a:r>
              <a:rPr lang="cs-CZ" sz="3200" dirty="0"/>
              <a:t>v</a:t>
            </a:r>
            <a:r>
              <a:rPr lang="cs-CZ" sz="3200" dirty="0" smtClean="0"/>
              <a:t>ýběr textu</a:t>
            </a:r>
          </a:p>
          <a:p>
            <a:pPr marL="457200" indent="-457200">
              <a:buAutoNum type="arabicPeriod"/>
            </a:pPr>
            <a:r>
              <a:rPr lang="cs-CZ" sz="3200" dirty="0"/>
              <a:t>z</a:t>
            </a:r>
            <a:r>
              <a:rPr lang="cs-CZ" sz="3200" dirty="0" smtClean="0"/>
              <a:t>aslání vyučující(mu) / spolužákům</a:t>
            </a:r>
          </a:p>
          <a:p>
            <a:pPr marL="457200" indent="-457200">
              <a:buAutoNum type="arabicPeriod"/>
            </a:pPr>
            <a:r>
              <a:rPr lang="cs-CZ" sz="3200" dirty="0" smtClean="0"/>
              <a:t>prezentace ve třídě </a:t>
            </a:r>
          </a:p>
          <a:p>
            <a:pPr marL="457200" indent="-457200">
              <a:buAutoNum type="arabicPeriod"/>
            </a:pPr>
            <a:r>
              <a:rPr lang="cs-CZ" sz="3200" dirty="0" smtClean="0"/>
              <a:t>pracovní list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035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Jazykové centrum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Pracovní list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- </a:t>
            </a:r>
            <a:r>
              <a:rPr lang="cs-CZ" sz="2800" dirty="0"/>
              <a:t>titulek, zdroj</a:t>
            </a:r>
            <a:br>
              <a:rPr lang="cs-CZ" sz="2800" dirty="0"/>
            </a:br>
            <a:r>
              <a:rPr lang="cs-CZ" sz="2800" dirty="0"/>
              <a:t>- aktualita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  (</a:t>
            </a:r>
            <a:r>
              <a:rPr lang="cs-CZ" sz="2800" dirty="0"/>
              <a:t>co, kdo, kdy, kde, proč; 120-150 slov)</a:t>
            </a:r>
            <a:br>
              <a:rPr lang="cs-CZ" sz="2800" dirty="0"/>
            </a:br>
            <a:r>
              <a:rPr lang="cs-CZ" sz="2800" dirty="0"/>
              <a:t>- odůvodnění výběru</a:t>
            </a:r>
            <a:br>
              <a:rPr lang="cs-CZ" sz="2800" dirty="0"/>
            </a:br>
            <a:r>
              <a:rPr lang="cs-CZ" sz="2800" dirty="0"/>
              <a:t>- klíčová slova</a:t>
            </a:r>
            <a:br>
              <a:rPr lang="cs-CZ" sz="2800" dirty="0"/>
            </a:br>
            <a:r>
              <a:rPr lang="cs-CZ" sz="2800" dirty="0"/>
              <a:t>- 2 otázky k tématu </a:t>
            </a:r>
            <a:br>
              <a:rPr lang="cs-CZ" sz="2800" dirty="0"/>
            </a:br>
            <a:r>
              <a:rPr lang="cs-CZ" sz="2800" dirty="0" smtClean="0"/>
              <a:t>- debata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601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Jazykové centrum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Aktualita:</a:t>
            </a:r>
          </a:p>
          <a:p>
            <a:pPr marL="0" indent="0" algn="ctr">
              <a:buNone/>
            </a:pPr>
            <a:r>
              <a:rPr lang="cs-CZ" sz="2800" b="1" i="1" dirty="0" smtClean="0"/>
              <a:t>Potravinová sbírka ve Španělsku</a:t>
            </a:r>
          </a:p>
          <a:p>
            <a:pPr marL="0" indent="0">
              <a:buNone/>
            </a:pPr>
            <a:endParaRPr lang="cs-CZ" i="1" dirty="0" smtClean="0"/>
          </a:p>
          <a:p>
            <a:pPr marL="457200" indent="-457200">
              <a:buAutoNum type="arabicPeriod"/>
            </a:pPr>
            <a:r>
              <a:rPr lang="cs-CZ" dirty="0" smtClean="0"/>
              <a:t>Zúčastnili jste se někdy nějaké charitativní sbírky? </a:t>
            </a:r>
            <a:br>
              <a:rPr lang="cs-CZ" dirty="0" smtClean="0"/>
            </a:br>
            <a:r>
              <a:rPr lang="cs-CZ" dirty="0" smtClean="0"/>
              <a:t>Při jaké příležitosti? Čím jste přispěli a proč?</a:t>
            </a:r>
          </a:p>
          <a:p>
            <a:pPr marL="457200" indent="-457200">
              <a:buAutoNum type="arabicPeriod"/>
            </a:pPr>
            <a:r>
              <a:rPr lang="cs-CZ" dirty="0" smtClean="0"/>
              <a:t>Jaké jiné druhy pomoci potřebným existují a které organizace je pořádají?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008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Jazykové centrum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19366" y="2634019"/>
            <a:ext cx="2967165" cy="3495850"/>
          </a:xfrm>
        </p:spPr>
        <p:txBody>
          <a:bodyPr/>
          <a:lstStyle/>
          <a:p>
            <a:r>
              <a:rPr lang="cs-CZ" sz="4000" dirty="0"/>
              <a:t>OTAN</a:t>
            </a:r>
          </a:p>
          <a:p>
            <a:r>
              <a:rPr lang="cs-CZ" sz="4000" dirty="0"/>
              <a:t>ONU</a:t>
            </a:r>
          </a:p>
          <a:p>
            <a:r>
              <a:rPr lang="cs-CZ" sz="4000" dirty="0"/>
              <a:t>UE</a:t>
            </a:r>
          </a:p>
          <a:p>
            <a:r>
              <a:rPr lang="cs-CZ" sz="4000" dirty="0"/>
              <a:t>PP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0615" y="2620371"/>
            <a:ext cx="3207224" cy="3509498"/>
          </a:xfrm>
        </p:spPr>
        <p:txBody>
          <a:bodyPr/>
          <a:lstStyle/>
          <a:p>
            <a:r>
              <a:rPr lang="cs-CZ" sz="4000" dirty="0"/>
              <a:t>11-M</a:t>
            </a:r>
          </a:p>
          <a:p>
            <a:r>
              <a:rPr lang="cs-CZ" sz="4000" dirty="0"/>
              <a:t>PSOE</a:t>
            </a:r>
          </a:p>
          <a:p>
            <a:r>
              <a:rPr lang="cs-CZ" sz="4000" dirty="0"/>
              <a:t>IVA</a:t>
            </a:r>
          </a:p>
          <a:p>
            <a:r>
              <a:rPr lang="cs-CZ" sz="4000" dirty="0"/>
              <a:t>15-M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96537" y="1842448"/>
            <a:ext cx="619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Iniciálové </a:t>
            </a:r>
            <a:r>
              <a:rPr lang="cs-CZ" sz="3200" dirty="0"/>
              <a:t>zkratky</a:t>
            </a:r>
          </a:p>
        </p:txBody>
      </p:sp>
    </p:spTree>
    <p:extLst>
      <p:ext uri="{BB962C8B-B14F-4D97-AF65-F5344CB8AC3E}">
        <p14:creationId xmlns:p14="http://schemas.microsoft.com/office/powerpoint/2010/main" val="40875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Aktivita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3200" dirty="0" smtClean="0"/>
          </a:p>
          <a:p>
            <a:pPr marL="0" indent="0" algn="ctr">
              <a:buNone/>
            </a:pPr>
            <a:r>
              <a:rPr lang="cs-CZ" sz="4000" dirty="0" smtClean="0"/>
              <a:t>… k</a:t>
            </a:r>
            <a:r>
              <a:rPr lang="cs-CZ" sz="4000" dirty="0" smtClean="0"/>
              <a:t>dyž </a:t>
            </a:r>
            <a:r>
              <a:rPr lang="cs-CZ" sz="4000" dirty="0" smtClean="0"/>
              <a:t>se řekne </a:t>
            </a:r>
            <a:r>
              <a:rPr lang="cs-CZ" sz="4000" i="1" dirty="0" smtClean="0">
                <a:solidFill>
                  <a:srgbClr val="FF0000"/>
                </a:solidFill>
              </a:rPr>
              <a:t>Španělsko</a:t>
            </a:r>
            <a:r>
              <a:rPr lang="cs-CZ" sz="4000" dirty="0" smtClean="0"/>
              <a:t>…</a:t>
            </a:r>
            <a:endParaRPr lang="cs-CZ" sz="4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268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6" name="Zástupný symbol pro obsah 3" descr="http://elprofe.fr/wp-content/uploads/2015/11/wordl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750628"/>
            <a:ext cx="8816453" cy="565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139"/>
            <a:ext cx="9144000" cy="41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9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/>
              <a:t>Guernica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3600" b="1" dirty="0" smtClean="0"/>
          </a:p>
          <a:p>
            <a:r>
              <a:rPr lang="cs-CZ" sz="3600" dirty="0" smtClean="0"/>
              <a:t>Počet zvířat</a:t>
            </a:r>
          </a:p>
          <a:p>
            <a:r>
              <a:rPr lang="cs-CZ" sz="3600" dirty="0" smtClean="0"/>
              <a:t>Počet osob</a:t>
            </a:r>
          </a:p>
          <a:p>
            <a:r>
              <a:rPr lang="cs-CZ" sz="3600" dirty="0" smtClean="0"/>
              <a:t>Vegetace</a:t>
            </a:r>
          </a:p>
          <a:p>
            <a:r>
              <a:rPr lang="cs-CZ" sz="3600" dirty="0" smtClean="0"/>
              <a:t>Předměty</a:t>
            </a:r>
          </a:p>
          <a:p>
            <a:endParaRPr lang="cs-CZ" sz="3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08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05218" y="125559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2012" y="2743200"/>
            <a:ext cx="114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4" r="21397"/>
          <a:stretch/>
        </p:blipFill>
        <p:spPr bwMode="auto">
          <a:xfrm>
            <a:off x="4631281" y="809622"/>
            <a:ext cx="4243389" cy="570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Výsledek obrázku pro delacroix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7" r="17719"/>
          <a:stretch/>
        </p:blipFill>
        <p:spPr bwMode="auto">
          <a:xfrm>
            <a:off x="355194" y="893710"/>
            <a:ext cx="4134918" cy="55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02" t="-3291" r="104330" b="3291"/>
          <a:stretch/>
        </p:blipFill>
        <p:spPr bwMode="auto">
          <a:xfrm>
            <a:off x="807878" y="2445544"/>
            <a:ext cx="328009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Výsledek obrázku pro pi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18" y="982639"/>
            <a:ext cx="4749290" cy="47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5" t="3165" r="77616" b="6329"/>
          <a:stretch/>
        </p:blipFill>
        <p:spPr bwMode="auto">
          <a:xfrm>
            <a:off x="4367283" y="445979"/>
            <a:ext cx="3643953" cy="536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</a:t>
            </a:r>
            <a:r>
              <a:rPr lang="cs-CZ" sz="3200" dirty="0" smtClean="0"/>
              <a:t>Filozofická fakulta     Jazykové centrum</a:t>
            </a:r>
            <a:endParaRPr lang="cs-CZ" sz="32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Erasmus+, UGR, Jitka Žváčková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7" y="2199935"/>
            <a:ext cx="4065142" cy="326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53" y="2222248"/>
            <a:ext cx="4369395" cy="323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750" r="30389" b="-750"/>
          <a:stretch/>
        </p:blipFill>
        <p:spPr bwMode="auto">
          <a:xfrm>
            <a:off x="458946" y="805218"/>
            <a:ext cx="4672611" cy="5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1"/>
          <a:stretch/>
        </p:blipFill>
        <p:spPr bwMode="auto">
          <a:xfrm>
            <a:off x="5257800" y="747428"/>
            <a:ext cx="3532550" cy="573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0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00287D"/>
                </a:solidFill>
                <a:hlinkClick r:id="rId2"/>
              </a:rPr>
              <a:t>https://www.google.cz/search?q=clm+granada&amp;biw=1366&amp;bih=635&amp;source=lnms&amp;tbm=isch&amp;sa=X&amp;ved=0ahUKEwjq8ZG6xdXRAhUhLsAKHdxRDSgQ_AUIBygC&amp;dpr=1#imgrc=g0cuZTQwdULtUM%3A</a:t>
            </a:r>
            <a:endParaRPr lang="cs-CZ" sz="1200" dirty="0">
              <a:solidFill>
                <a:srgbClr val="00287D"/>
              </a:solidFill>
            </a:endParaRPr>
          </a:p>
          <a:p>
            <a:r>
              <a:rPr lang="cs-CZ" sz="1200" dirty="0">
                <a:solidFill>
                  <a:srgbClr val="00287D"/>
                </a:solidFill>
                <a:hlinkClick r:id="rId3"/>
              </a:rPr>
              <a:t>https://</a:t>
            </a:r>
            <a:r>
              <a:rPr lang="cs-CZ" sz="1200" dirty="0" smtClean="0">
                <a:solidFill>
                  <a:srgbClr val="00287D"/>
                </a:solidFill>
                <a:hlinkClick r:id="rId3"/>
              </a:rPr>
              <a:t>www.google.cz/search?q=facultad+de+filosofia+y+letras+granada&amp;biw=1366&amp;bih=635&amp;source=lnms&amp;tbm=isch&amp;sa=X&amp;sqi=2&amp;ved=0ahUKEwi79byswtXRAhVBJcAKHcFFDBkQ_AUIBygC#imgrc=9ZeD2haCuVDYnM%3A</a:t>
            </a:r>
            <a:endParaRPr lang="cs-CZ" sz="1200" dirty="0" smtClean="0">
              <a:solidFill>
                <a:srgbClr val="00287D"/>
              </a:solidFill>
            </a:endParaRPr>
          </a:p>
          <a:p>
            <a:r>
              <a:rPr lang="cs-CZ" sz="1200" dirty="0">
                <a:solidFill>
                  <a:srgbClr val="00287D"/>
                </a:solidFill>
              </a:rPr>
              <a:t>https://www.google.cz/search?q=aurora+biedma+torrecillas&amp;client=firefox-b&amp;tbm=isch&amp;imgil=RwcsINbpjWwxoM%253A%253BYK0jszgca24RbM%253Bhttp%25253A%25252F%25252Fwww.clm-granada.com%25252Fstudyabroad%25252Fing%25252Fstaff.htm&amp;source=iu&amp;pf=m&amp;fir=RwcsINbpjWwxoM%253A%252CYK0jszgca24RbM%252C_&amp;usg=__</a:t>
            </a:r>
            <a:r>
              <a:rPr lang="cs-CZ" sz="1200" dirty="0" smtClean="0">
                <a:solidFill>
                  <a:srgbClr val="00287D"/>
                </a:solidFill>
              </a:rPr>
              <a:t>bOOp_ydOilm_XMvI8mgleE9mGbA%3D&amp;biw=1366&amp;bih=635&amp;ved=0ahUKEwiFkJjw0tXRAhXpAMAKHYvHDYoQyjcIOQ&amp;ei=UpeEWIWfPOmBgAaLj7fQCA#imgrc=0qs_6qJsJRFrPM%3A</a:t>
            </a:r>
          </a:p>
          <a:p>
            <a:r>
              <a:rPr lang="cs-CZ" sz="1200" dirty="0">
                <a:hlinkClick r:id="rId4"/>
              </a:rPr>
              <a:t>http://www.ksarts.com/davis/guernica_bw.jpg</a:t>
            </a:r>
            <a:endParaRPr lang="cs-CZ" sz="1200" dirty="0"/>
          </a:p>
          <a:p>
            <a:r>
              <a:rPr lang="cs-CZ" sz="1200" dirty="0">
                <a:solidFill>
                  <a:srgbClr val="00287D"/>
                </a:solidFill>
                <a:hlinkClick r:id="rId5"/>
              </a:rPr>
              <a:t>https://</a:t>
            </a:r>
            <a:r>
              <a:rPr lang="cs-CZ" sz="1200" dirty="0" smtClean="0">
                <a:solidFill>
                  <a:srgbClr val="00287D"/>
                </a:solidFill>
                <a:hlinkClick r:id="rId5"/>
              </a:rPr>
              <a:t>www.google.cz/search?q=estereotipos+de+los+espanoles&amp;client=firefox-b&amp;biw=1366&amp;bih=635&amp;source=lnms&amp;tbm=isch&amp;sa=X&amp;ved=0ahUKEwispPK3-dXRAhXMB8AKHfhwApIQ_AUIBigB#imgrc=7bBXdTSiSs7FqM%3A</a:t>
            </a:r>
            <a:endParaRPr lang="cs-CZ" sz="1200" dirty="0" smtClean="0">
              <a:solidFill>
                <a:srgbClr val="00287D"/>
              </a:solidFill>
            </a:endParaRPr>
          </a:p>
          <a:p>
            <a:r>
              <a:rPr lang="cs-CZ" sz="1200" dirty="0">
                <a:solidFill>
                  <a:srgbClr val="00287D"/>
                </a:solidFill>
                <a:hlinkClick r:id="rId6"/>
              </a:rPr>
              <a:t>https://upload.wikimedia.org/wikipedia/commons/a/a7/Eug%C3%A8ne_Delacroix_-_</a:t>
            </a:r>
            <a:r>
              <a:rPr lang="cs-CZ" sz="1200" dirty="0" smtClean="0">
                <a:solidFill>
                  <a:srgbClr val="00287D"/>
                </a:solidFill>
                <a:hlinkClick r:id="rId6"/>
              </a:rPr>
              <a:t>La_libert%C3%A9_guidant_le_peuple.jpg</a:t>
            </a:r>
            <a:endParaRPr lang="cs-CZ" sz="1200" dirty="0" smtClean="0">
              <a:solidFill>
                <a:srgbClr val="00287D"/>
              </a:solidFill>
            </a:endParaRPr>
          </a:p>
          <a:p>
            <a:r>
              <a:rPr lang="cs-CZ" sz="1200" dirty="0">
                <a:solidFill>
                  <a:srgbClr val="00287D"/>
                </a:solidFill>
                <a:hlinkClick r:id="rId7"/>
              </a:rPr>
              <a:t>https://</a:t>
            </a:r>
            <a:r>
              <a:rPr lang="cs-CZ" sz="1200" dirty="0" smtClean="0">
                <a:solidFill>
                  <a:srgbClr val="00287D"/>
                </a:solidFill>
                <a:hlinkClick r:id="rId7"/>
              </a:rPr>
              <a:t>www.google.cz/search?q=delacroix&amp;client=firefox-b&amp;biw=1366&amp;bih=635&amp;source=lnms&amp;tbm=isch&amp;sa=X&amp;ved=0ahUKEwiKj66L-tXRAhWHF8AKHeJXBFkQ_AUIBigB#tbm=isch&amp;q=pieta&amp;imgrc=T6XS4bFncZ9cvM%3A</a:t>
            </a:r>
            <a:endParaRPr lang="cs-CZ" sz="1200" dirty="0" smtClean="0">
              <a:solidFill>
                <a:srgbClr val="00287D"/>
              </a:solidFill>
            </a:endParaRPr>
          </a:p>
          <a:p>
            <a:endParaRPr lang="cs-CZ" sz="1200" dirty="0" smtClean="0">
              <a:solidFill>
                <a:srgbClr val="00287D"/>
              </a:solidFill>
            </a:endParaRPr>
          </a:p>
          <a:p>
            <a:endParaRPr lang="cs-CZ" sz="1200" dirty="0" smtClean="0">
              <a:solidFill>
                <a:srgbClr val="00287D"/>
              </a:solidFill>
            </a:endParaRPr>
          </a:p>
          <a:p>
            <a:endParaRPr lang="cs-CZ" sz="1200" dirty="0" smtClean="0">
              <a:solidFill>
                <a:srgbClr val="00287D"/>
              </a:solidFill>
            </a:endParaRPr>
          </a:p>
          <a:p>
            <a:endParaRPr lang="cs-CZ" sz="1200" dirty="0" smtClean="0">
              <a:solidFill>
                <a:srgbClr val="00287D"/>
              </a:solidFill>
            </a:endParaRPr>
          </a:p>
          <a:p>
            <a:endParaRPr lang="cs-CZ" sz="1200" dirty="0">
              <a:solidFill>
                <a:srgbClr val="00287D"/>
              </a:solidFill>
            </a:endParaRPr>
          </a:p>
          <a:p>
            <a:endParaRPr lang="cs-CZ" sz="1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331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3200" b="1" dirty="0" smtClean="0">
                <a:solidFill>
                  <a:srgbClr val="00287D"/>
                </a:solidFill>
              </a:rPr>
              <a:t>                 Děkuji </a:t>
            </a:r>
            <a:r>
              <a:rPr lang="cs-CZ" sz="3200" b="1" dirty="0">
                <a:solidFill>
                  <a:srgbClr val="00287D"/>
                </a:solidFill>
              </a:rPr>
              <a:t>za </a:t>
            </a:r>
            <a:r>
              <a:rPr lang="cs-CZ" sz="3200" b="1" dirty="0" smtClean="0">
                <a:solidFill>
                  <a:srgbClr val="00287D"/>
                </a:solidFill>
              </a:rPr>
              <a:t>pozornost.</a:t>
            </a:r>
          </a:p>
          <a:p>
            <a:pPr marL="0" indent="0">
              <a:buNone/>
            </a:pPr>
            <a:endParaRPr lang="cs-CZ" sz="3200" b="1" dirty="0">
              <a:solidFill>
                <a:srgbClr val="00287D"/>
              </a:solidFill>
            </a:endParaRPr>
          </a:p>
          <a:p>
            <a:pPr marL="0" indent="0" algn="r">
              <a:buNone/>
            </a:pPr>
            <a:r>
              <a:rPr lang="cs-CZ" sz="2800" dirty="0" smtClean="0">
                <a:solidFill>
                  <a:srgbClr val="00287D"/>
                </a:solidFill>
              </a:rPr>
              <a:t>Jitka Žváčková</a:t>
            </a:r>
            <a:endParaRPr lang="cs-CZ" sz="2800" dirty="0">
              <a:solidFill>
                <a:srgbClr val="00287D"/>
              </a:solidFill>
            </a:endParaRPr>
          </a:p>
          <a:p>
            <a:pPr marL="0" indent="0" algn="r">
              <a:buNone/>
            </a:pPr>
            <a:r>
              <a:rPr lang="cs-CZ" sz="2800" dirty="0">
                <a:solidFill>
                  <a:srgbClr val="00287D"/>
                </a:solidFill>
              </a:rPr>
              <a:t>Oddělení CJV na </a:t>
            </a:r>
            <a:r>
              <a:rPr lang="cs-CZ" sz="2800" dirty="0" smtClean="0">
                <a:solidFill>
                  <a:srgbClr val="00287D"/>
                </a:solidFill>
              </a:rPr>
              <a:t>FSS, FF MU a </a:t>
            </a:r>
            <a:r>
              <a:rPr lang="cs-CZ" sz="2800" dirty="0" err="1" smtClean="0">
                <a:solidFill>
                  <a:srgbClr val="00287D"/>
                </a:solidFill>
              </a:rPr>
              <a:t>PřF</a:t>
            </a:r>
            <a:endParaRPr lang="cs-CZ" sz="2800" dirty="0">
              <a:solidFill>
                <a:srgbClr val="00287D"/>
              </a:solidFill>
            </a:endParaRPr>
          </a:p>
          <a:p>
            <a:pPr marL="0" indent="0" algn="r">
              <a:buNone/>
            </a:pPr>
            <a:r>
              <a:rPr lang="cs-CZ" sz="2800" dirty="0" smtClean="0">
                <a:solidFill>
                  <a:srgbClr val="00287D"/>
                </a:solidFill>
              </a:rPr>
              <a:t>zvackova@fss.muni.cz</a:t>
            </a:r>
            <a:endParaRPr lang="cs-CZ" sz="2800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3200" b="1" dirty="0" smtClean="0">
                <a:solidFill>
                  <a:srgbClr val="00287D"/>
                </a:solidFill>
              </a:rPr>
              <a:t> </a:t>
            </a:r>
            <a:endParaRPr lang="cs-CZ" sz="3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368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Filozofická </a:t>
            </a:r>
            <a:r>
              <a:rPr lang="cs-CZ" sz="3200" dirty="0" smtClean="0"/>
              <a:t>fakulta</a:t>
            </a:r>
            <a:r>
              <a:rPr lang="cs-CZ" sz="32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Pedro </a:t>
            </a:r>
            <a:r>
              <a:rPr lang="cs-CZ" sz="2800" dirty="0" err="1" smtClean="0"/>
              <a:t>Barros</a:t>
            </a:r>
            <a:r>
              <a:rPr lang="cs-CZ" sz="2800" dirty="0" smtClean="0"/>
              <a:t> García</a:t>
            </a:r>
          </a:p>
          <a:p>
            <a:r>
              <a:rPr lang="cs-CZ" sz="2800" dirty="0" smtClean="0"/>
              <a:t>Katedra španělského jazyka a literatury</a:t>
            </a:r>
          </a:p>
          <a:p>
            <a:r>
              <a:rPr lang="cs-CZ" sz="2800" dirty="0" smtClean="0"/>
              <a:t>Magisterský studijní program </a:t>
            </a:r>
            <a:r>
              <a:rPr lang="cs-CZ" sz="2800" i="1" dirty="0" smtClean="0">
                <a:solidFill>
                  <a:srgbClr val="FF0000"/>
                </a:solidFill>
              </a:rPr>
              <a:t>Učitelství španělštiny jako cizího jazyka</a:t>
            </a:r>
          </a:p>
          <a:p>
            <a:r>
              <a:rPr lang="cs-CZ" sz="2800" dirty="0">
                <a:solidFill>
                  <a:srgbClr val="FF0000"/>
                </a:solidFill>
              </a:rPr>
              <a:t>Seminář</a:t>
            </a:r>
            <a:r>
              <a:rPr lang="cs-CZ" sz="2800" dirty="0"/>
              <a:t> </a:t>
            </a:r>
            <a:r>
              <a:rPr lang="cs-CZ" sz="2800" i="1" dirty="0"/>
              <a:t>Tvorba didaktických jednotek </a:t>
            </a:r>
            <a:r>
              <a:rPr lang="cs-CZ" sz="2800" dirty="0"/>
              <a:t>(120 + 120 min)</a:t>
            </a:r>
            <a:endParaRPr lang="cs-CZ" sz="2800" i="1" dirty="0"/>
          </a:p>
          <a:p>
            <a:endParaRPr lang="cs-CZ" sz="2800" i="1" dirty="0" smtClean="0">
              <a:solidFill>
                <a:srgbClr val="FF0000"/>
              </a:solidFill>
            </a:endParaRPr>
          </a:p>
          <a:p>
            <a:endParaRPr lang="cs-CZ" sz="2800" i="1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62BE3-FB3A-4F01-A26A-8D36CDF01ADA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1956749"/>
            <a:ext cx="3070745" cy="422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5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>Filozofická fakulta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992573"/>
            <a:ext cx="8082321" cy="4139940"/>
          </a:xfrm>
        </p:spPr>
        <p:txBody>
          <a:bodyPr/>
          <a:lstStyle/>
          <a:p>
            <a:pPr marL="0" indent="0">
              <a:buNone/>
            </a:pPr>
            <a:r>
              <a:rPr lang="cs-CZ" sz="3200" i="1" dirty="0"/>
              <a:t>Tvorba didaktických jednotek</a:t>
            </a:r>
            <a:endParaRPr lang="cs-CZ" sz="3200" dirty="0" smtClean="0"/>
          </a:p>
          <a:p>
            <a:endParaRPr lang="cs-CZ" dirty="0"/>
          </a:p>
          <a:p>
            <a:r>
              <a:rPr lang="cs-CZ" dirty="0" smtClean="0"/>
              <a:t>7 skupin studentů </a:t>
            </a:r>
          </a:p>
          <a:p>
            <a:endParaRPr lang="cs-CZ" dirty="0" smtClean="0"/>
          </a:p>
          <a:p>
            <a:r>
              <a:rPr lang="cs-CZ" dirty="0">
                <a:solidFill>
                  <a:srgbClr val="FF0000"/>
                </a:solidFill>
              </a:rPr>
              <a:t>ú</a:t>
            </a:r>
            <a:r>
              <a:rPr lang="cs-CZ" dirty="0" smtClean="0">
                <a:solidFill>
                  <a:srgbClr val="FF0000"/>
                </a:solidFill>
              </a:rPr>
              <a:t>kol</a:t>
            </a:r>
            <a:r>
              <a:rPr lang="cs-CZ" dirty="0" smtClean="0"/>
              <a:t>: Vytvoření a prezentace návrhu didaktické jednotky</a:t>
            </a:r>
            <a:br>
              <a:rPr lang="cs-CZ" dirty="0" smtClean="0"/>
            </a:br>
            <a:r>
              <a:rPr lang="cs-CZ" dirty="0" smtClean="0"/>
              <a:t>(rozsah 90 min)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prezentace 10 min</a:t>
            </a:r>
          </a:p>
          <a:p>
            <a:endParaRPr lang="cs-CZ" dirty="0" smtClean="0"/>
          </a:p>
          <a:p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817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Filozofická fakulta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773239"/>
            <a:ext cx="8082321" cy="4359274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Didaktická jednotka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- cílová skupina a výukový kontext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- vstupní jazyková úroveň</a:t>
            </a:r>
            <a:br>
              <a:rPr lang="cs-CZ" sz="2800" dirty="0"/>
            </a:br>
            <a:r>
              <a:rPr lang="cs-CZ" sz="2800" dirty="0"/>
              <a:t>- cíl výuky</a:t>
            </a:r>
            <a:br>
              <a:rPr lang="cs-CZ" sz="2800" dirty="0"/>
            </a:br>
            <a:r>
              <a:rPr lang="cs-CZ" sz="2800" dirty="0"/>
              <a:t>- </a:t>
            </a:r>
            <a:r>
              <a:rPr lang="cs-CZ" sz="2800" dirty="0" smtClean="0"/>
              <a:t>struktura a organizace výuky, časová dotace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- </a:t>
            </a:r>
            <a:r>
              <a:rPr lang="cs-CZ" sz="2800" dirty="0" smtClean="0"/>
              <a:t>obsah tematický, interkulturní a jazykový</a:t>
            </a:r>
            <a:br>
              <a:rPr lang="cs-CZ" sz="2800" dirty="0" smtClean="0"/>
            </a:br>
            <a:r>
              <a:rPr lang="cs-CZ" sz="2800" dirty="0" smtClean="0"/>
              <a:t>- aktivity, výukové postupy, zdroje, materiál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- hodnocení </a:t>
            </a:r>
            <a:r>
              <a:rPr lang="cs-CZ" sz="2800" dirty="0" smtClean="0"/>
              <a:t>studentů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- </a:t>
            </a:r>
            <a:r>
              <a:rPr lang="cs-CZ" sz="2800" u="sng" dirty="0" smtClean="0"/>
              <a:t>název</a:t>
            </a:r>
            <a:r>
              <a:rPr lang="cs-CZ" sz="2800" dirty="0" smtClean="0"/>
              <a:t> (</a:t>
            </a:r>
            <a:r>
              <a:rPr lang="cs-CZ" sz="2800" i="1" dirty="0" err="1" smtClean="0"/>
              <a:t>Poď</a:t>
            </a:r>
            <a:r>
              <a:rPr lang="cs-CZ" sz="2800" i="1" dirty="0" smtClean="0"/>
              <a:t>, helfnu ti</a:t>
            </a:r>
            <a:r>
              <a:rPr lang="cs-CZ" sz="2800" dirty="0" smtClean="0"/>
              <a:t>; </a:t>
            </a:r>
            <a:r>
              <a:rPr lang="cs-CZ" sz="2800" i="1" dirty="0" err="1" smtClean="0"/>
              <a:t>Smělci</a:t>
            </a:r>
            <a:r>
              <a:rPr lang="cs-CZ" sz="2800" i="1" dirty="0" smtClean="0"/>
              <a:t> do toho!</a:t>
            </a:r>
            <a:br>
              <a:rPr lang="cs-CZ" sz="2800" i="1" dirty="0" smtClean="0"/>
            </a:br>
            <a:r>
              <a:rPr lang="cs-CZ" sz="2800" i="1" dirty="0" smtClean="0"/>
              <a:t>              </a:t>
            </a:r>
            <a:r>
              <a:rPr lang="cs-CZ" sz="2800" i="1" dirty="0" err="1" smtClean="0"/>
              <a:t>Slovesopoly</a:t>
            </a:r>
            <a:r>
              <a:rPr lang="cs-CZ" sz="2800" i="1" dirty="0" smtClean="0"/>
              <a:t>)</a:t>
            </a:r>
            <a:endParaRPr lang="cs-CZ" sz="2800" i="1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009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Filozofická fakulta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Můj úkol:</a:t>
            </a:r>
          </a:p>
          <a:p>
            <a:r>
              <a:rPr lang="cs-CZ" sz="2800" dirty="0" smtClean="0"/>
              <a:t>Monitoring práce jednotlivých skupin</a:t>
            </a:r>
          </a:p>
          <a:p>
            <a:r>
              <a:rPr lang="cs-CZ" sz="2800" dirty="0" smtClean="0"/>
              <a:t>Posouzení jednotlivých položek, kroků, vzájemné provázanosti obsahu a cílů</a:t>
            </a:r>
          </a:p>
          <a:p>
            <a:r>
              <a:rPr lang="cs-CZ" sz="2800" dirty="0" smtClean="0"/>
              <a:t>Bezprostřední zpětná vazba</a:t>
            </a:r>
          </a:p>
          <a:p>
            <a:r>
              <a:rPr lang="cs-CZ" sz="2800" dirty="0" smtClean="0"/>
              <a:t>Návrh případných úprav 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438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Filozofická fakulta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Praktikum</a:t>
            </a:r>
          </a:p>
          <a:p>
            <a:r>
              <a:rPr lang="cs-CZ" sz="2800" dirty="0" smtClean="0"/>
              <a:t>Přednášky</a:t>
            </a:r>
            <a:r>
              <a:rPr lang="cs-CZ" sz="2800" dirty="0"/>
              <a:t> </a:t>
            </a:r>
            <a:r>
              <a:rPr lang="cs-CZ" sz="2800" dirty="0" smtClean="0"/>
              <a:t>(gramatická shoda; interpunkce)</a:t>
            </a:r>
          </a:p>
          <a:p>
            <a:r>
              <a:rPr lang="cs-CZ" sz="2800" dirty="0" smtClean="0"/>
              <a:t>Pero</a:t>
            </a:r>
          </a:p>
          <a:p>
            <a:r>
              <a:rPr lang="cs-CZ" sz="2800" dirty="0" smtClean="0"/>
              <a:t>Publikace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9" b="11734"/>
          <a:stretch/>
        </p:blipFill>
        <p:spPr bwMode="auto">
          <a:xfrm>
            <a:off x="3242583" y="3159991"/>
            <a:ext cx="4967785" cy="30884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Jazykové centrum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30555" y="1992573"/>
            <a:ext cx="4670521" cy="4133591"/>
          </a:xfrm>
        </p:spPr>
        <p:txBody>
          <a:bodyPr/>
          <a:lstStyle/>
          <a:p>
            <a:r>
              <a:rPr lang="cs-CZ" dirty="0" err="1" smtClean="0"/>
              <a:t>Centro</a:t>
            </a:r>
            <a:r>
              <a:rPr lang="cs-CZ" dirty="0" smtClean="0"/>
              <a:t> de </a:t>
            </a:r>
            <a:r>
              <a:rPr lang="cs-CZ" dirty="0" err="1" smtClean="0"/>
              <a:t>Lenguas</a:t>
            </a:r>
            <a:r>
              <a:rPr lang="cs-CZ" dirty="0" smtClean="0"/>
              <a:t> </a:t>
            </a:r>
            <a:r>
              <a:rPr lang="cs-CZ" dirty="0" err="1" smtClean="0"/>
              <a:t>Modernas</a:t>
            </a:r>
            <a:endParaRPr lang="cs-CZ" dirty="0" smtClean="0"/>
          </a:p>
          <a:p>
            <a:r>
              <a:rPr lang="cs-CZ" dirty="0" smtClean="0"/>
              <a:t>Aurora </a:t>
            </a:r>
            <a:r>
              <a:rPr lang="cs-CZ" dirty="0" err="1" smtClean="0"/>
              <a:t>Biedma</a:t>
            </a:r>
            <a:r>
              <a:rPr lang="cs-CZ" dirty="0" smtClean="0"/>
              <a:t> </a:t>
            </a:r>
            <a:r>
              <a:rPr lang="cs-CZ" dirty="0" err="1" smtClean="0"/>
              <a:t>Torrecillas</a:t>
            </a:r>
            <a:endParaRPr lang="cs-CZ" dirty="0" smtClean="0"/>
          </a:p>
          <a:p>
            <a:r>
              <a:rPr lang="cs-CZ" dirty="0" smtClean="0"/>
              <a:t>Sdílená výuka</a:t>
            </a:r>
          </a:p>
          <a:p>
            <a:r>
              <a:rPr lang="cs-CZ" dirty="0" smtClean="0"/>
              <a:t>Náslechy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62BE3-FB3A-4F01-A26A-8D36CDF01ADA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0" y="1992573"/>
            <a:ext cx="3160399" cy="414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8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200" dirty="0"/>
              <a:t>Jazykové centrum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Sdílená výuka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i="1" dirty="0" smtClean="0"/>
              <a:t>Španělština jako cizí jazyk (A2, B1, B2)</a:t>
            </a:r>
            <a:br>
              <a:rPr lang="cs-CZ" i="1" dirty="0" smtClean="0"/>
            </a:br>
            <a:r>
              <a:rPr lang="cs-CZ" dirty="0" smtClean="0"/>
              <a:t>      - křížový výslech</a:t>
            </a:r>
            <a:br>
              <a:rPr lang="cs-CZ" dirty="0" smtClean="0"/>
            </a:br>
            <a:r>
              <a:rPr lang="cs-CZ" dirty="0" smtClean="0"/>
              <a:t>      - gramaticko-lexikální poradna</a:t>
            </a:r>
            <a:br>
              <a:rPr lang="cs-CZ" dirty="0" smtClean="0"/>
            </a:br>
            <a:r>
              <a:rPr lang="cs-CZ" dirty="0" smtClean="0"/>
              <a:t>      - </a:t>
            </a:r>
            <a:r>
              <a:rPr lang="cs-CZ" b="1" i="1" dirty="0" err="1" smtClean="0"/>
              <a:t>Guernica</a:t>
            </a:r>
            <a:endParaRPr lang="cs-CZ" b="1" i="1" dirty="0"/>
          </a:p>
          <a:p>
            <a:r>
              <a:rPr lang="cs-CZ" dirty="0" smtClean="0">
                <a:solidFill>
                  <a:srgbClr val="FF0000"/>
                </a:solidFill>
              </a:rPr>
              <a:t>Náslechy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/>
              <a:t>Ústní a písemný projev</a:t>
            </a:r>
            <a:br>
              <a:rPr lang="cs-CZ" i="1" dirty="0" smtClean="0"/>
            </a:br>
            <a:r>
              <a:rPr lang="cs-CZ" i="1" dirty="0" smtClean="0"/>
              <a:t>Sdělovací prostředky</a:t>
            </a:r>
            <a:br>
              <a:rPr lang="cs-CZ" i="1" dirty="0" smtClean="0"/>
            </a:br>
            <a:r>
              <a:rPr lang="cs-CZ" i="1" dirty="0" smtClean="0"/>
              <a:t>Současná španělská literatura</a:t>
            </a:r>
            <a:endParaRPr lang="cs-CZ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Erasmus+, UGR, Jitka Žváčková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43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1264</TotalTime>
  <Words>380</Words>
  <Application>Microsoft Office PowerPoint</Application>
  <PresentationFormat>Předvádění na obrazovce (4:3)</PresentationFormat>
  <Paragraphs>138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Prezentace_MU_CZ</vt:lpstr>
      <vt:lpstr>Učitelská mobilita Erasmus+ Univerzita v Granadě 28.11.-2.12.2016    Jitka Žváčková </vt:lpstr>
      <vt:lpstr>   Filozofická fakulta     Jazykové centrum</vt:lpstr>
      <vt:lpstr>Filozofická fakulta </vt:lpstr>
      <vt:lpstr>   Filozofická fakulta</vt:lpstr>
      <vt:lpstr>Filozofická fakulta</vt:lpstr>
      <vt:lpstr>Filozofická fakulta</vt:lpstr>
      <vt:lpstr>Filozofická fakulta</vt:lpstr>
      <vt:lpstr>Jazykové centrum</vt:lpstr>
      <vt:lpstr>     Jazykové centrum</vt:lpstr>
      <vt:lpstr>Jazykové centrum</vt:lpstr>
      <vt:lpstr>Jazykové centrum</vt:lpstr>
      <vt:lpstr>Jazykové centrum</vt:lpstr>
      <vt:lpstr>Jazykové centrum</vt:lpstr>
      <vt:lpstr>Aktivita</vt:lpstr>
      <vt:lpstr>Prezentace aplikace PowerPoint</vt:lpstr>
      <vt:lpstr>Prezentace aplikace PowerPoint</vt:lpstr>
      <vt:lpstr>Guernica</vt:lpstr>
      <vt:lpstr>Prezentace aplikace PowerPoint</vt:lpstr>
      <vt:lpstr>Prezentace aplikace PowerPoint</vt:lpstr>
      <vt:lpstr>Prezentace aplikace PowerPoint</vt:lpstr>
      <vt:lpstr>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Šindelář</dc:creator>
  <cp:lastModifiedBy>Jitka Žváčková</cp:lastModifiedBy>
  <cp:revision>108</cp:revision>
  <cp:lastPrinted>1601-01-01T00:00:00Z</cp:lastPrinted>
  <dcterms:created xsi:type="dcterms:W3CDTF">2015-11-23T07:04:47Z</dcterms:created>
  <dcterms:modified xsi:type="dcterms:W3CDTF">2017-02-16T07:00:37Z</dcterms:modified>
</cp:coreProperties>
</file>