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60" r:id="rId2"/>
    <p:sldId id="261" r:id="rId3"/>
    <p:sldId id="262" r:id="rId4"/>
    <p:sldId id="27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7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154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457360"/>
            <a:ext cx="6314536" cy="400640"/>
          </a:xfrm>
        </p:spPr>
        <p:txBody>
          <a:bodyPr/>
          <a:lstStyle/>
          <a:p>
            <a:endParaRPr lang="en-GB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2713" y="850375"/>
            <a:ext cx="7518400" cy="223415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Profesní komunikace v právu (i jinde)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altLang="cs-CZ" dirty="0">
              <a:solidFill>
                <a:srgbClr val="FFC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7812" y="3358752"/>
            <a:ext cx="76984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200" b="1" dirty="0" smtClean="0"/>
              <a:t>Tým z CJV na </a:t>
            </a:r>
            <a:r>
              <a:rPr lang="cs-CZ" altLang="cs-CZ" sz="2200" b="1" dirty="0" err="1" smtClean="0"/>
              <a:t>PrF</a:t>
            </a:r>
            <a:r>
              <a:rPr lang="cs-CZ" altLang="cs-CZ" sz="2200" b="1" dirty="0" smtClean="0"/>
              <a:t>:</a:t>
            </a:r>
          </a:p>
          <a:p>
            <a:pPr algn="ctr"/>
            <a:r>
              <a:rPr lang="cs-CZ" altLang="cs-CZ" sz="2000" dirty="0" smtClean="0"/>
              <a:t>Štěpánka </a:t>
            </a:r>
            <a:r>
              <a:rPr lang="cs-CZ" altLang="cs-CZ" sz="2000" b="1" dirty="0" smtClean="0"/>
              <a:t>Bilová </a:t>
            </a:r>
          </a:p>
          <a:p>
            <a:pPr algn="ctr"/>
            <a:r>
              <a:rPr lang="cs-CZ" altLang="cs-CZ" sz="2000" dirty="0" smtClean="0"/>
              <a:t>Veronika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Camacho</a:t>
            </a:r>
            <a:endParaRPr lang="cs-CZ" altLang="cs-CZ" sz="2000" b="1" dirty="0" smtClean="0"/>
          </a:p>
          <a:p>
            <a:pPr algn="ctr"/>
            <a:r>
              <a:rPr lang="cs-CZ" altLang="cs-CZ" sz="2000" dirty="0" smtClean="0"/>
              <a:t>Barbora</a:t>
            </a:r>
            <a:r>
              <a:rPr lang="cs-CZ" altLang="cs-CZ" sz="2000" b="1" dirty="0" smtClean="0"/>
              <a:t> Chovancová </a:t>
            </a:r>
          </a:p>
          <a:p>
            <a:pPr algn="ctr"/>
            <a:r>
              <a:rPr lang="cs-CZ" altLang="cs-CZ" sz="2000" dirty="0" smtClean="0"/>
              <a:t>Radmila </a:t>
            </a:r>
            <a:r>
              <a:rPr lang="cs-CZ" altLang="cs-CZ" sz="2000" b="1" dirty="0" smtClean="0"/>
              <a:t>Doupovcová</a:t>
            </a:r>
          </a:p>
          <a:p>
            <a:pPr algn="ctr"/>
            <a:r>
              <a:rPr lang="cs-CZ" altLang="cs-CZ" sz="2000" dirty="0" smtClean="0"/>
              <a:t>Hana </a:t>
            </a:r>
            <a:r>
              <a:rPr lang="cs-CZ" altLang="cs-CZ" sz="2000" b="1" dirty="0" err="1" smtClean="0"/>
              <a:t>Katrňáková</a:t>
            </a:r>
            <a:endParaRPr lang="cs-CZ" altLang="cs-CZ" sz="2000" b="1" dirty="0" smtClean="0"/>
          </a:p>
          <a:p>
            <a:pPr algn="ctr"/>
            <a:r>
              <a:rPr lang="cs-CZ" altLang="cs-CZ" sz="2000" dirty="0" smtClean="0"/>
              <a:t> </a:t>
            </a:r>
            <a:r>
              <a:rPr lang="cs-CZ" sz="2000" dirty="0"/>
              <a:t>Eva </a:t>
            </a:r>
            <a:r>
              <a:rPr lang="cs-CZ" sz="2000" b="1" dirty="0" smtClean="0"/>
              <a:t>Šrámková</a:t>
            </a:r>
          </a:p>
          <a:p>
            <a:pPr algn="ctr"/>
            <a:r>
              <a:rPr lang="cs-CZ" sz="2000" dirty="0" smtClean="0"/>
              <a:t>Daniela </a:t>
            </a:r>
            <a:r>
              <a:rPr lang="cs-CZ" sz="2000" b="1" dirty="0" smtClean="0"/>
              <a:t>Veškrnová</a:t>
            </a:r>
            <a:r>
              <a:rPr lang="cs-CZ" sz="2000" dirty="0" smtClean="0"/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03" y="1967451"/>
            <a:ext cx="1509710" cy="139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1466850" y="2188175"/>
          <a:ext cx="5886450" cy="451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4035">
                  <a:extLst>
                    <a:ext uri="{9D8B030D-6E8A-4147-A177-3AD203B41FA5}">
                      <a16:colId xmlns:a16="http://schemas.microsoft.com/office/drawing/2014/main" val="1391859440"/>
                    </a:ext>
                  </a:extLst>
                </a:gridCol>
                <a:gridCol w="3032415">
                  <a:extLst>
                    <a:ext uri="{9D8B030D-6E8A-4147-A177-3AD203B41FA5}">
                      <a16:colId xmlns:a16="http://schemas.microsoft.com/office/drawing/2014/main" val="3922353657"/>
                    </a:ext>
                  </a:extLst>
                </a:gridCol>
              </a:tblGrid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       assist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a.       get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80655408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       commence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eriod" startAt="2"/>
                      </a:pPr>
                      <a:r>
                        <a:rPr lang="cs-CZ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    </a:t>
                      </a:r>
                      <a:r>
                        <a:rPr lang="en-US" sz="1000" u="none" strike="noStrike" dirty="0">
                          <a:effectLst/>
                        </a:rPr>
                        <a:t>ask</a:t>
                      </a:r>
                      <a:endParaRPr lang="cs-CZ" sz="10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09104019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       cease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eriod" startAt="3"/>
                      </a:pPr>
                      <a:r>
                        <a:rPr lang="en-US" sz="1000" u="none" strike="noStrike" dirty="0">
                          <a:effectLst/>
                        </a:rPr>
                        <a:t>    help</a:t>
                      </a:r>
                      <a:endParaRPr lang="cs-CZ" sz="10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15247533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       endeavour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eriod" startAt="4"/>
                      </a:pPr>
                      <a:r>
                        <a:rPr lang="en-US" sz="1000" u="none" strike="noStrike">
                          <a:effectLst/>
                        </a:rPr>
                        <a:t>    try</a:t>
                      </a:r>
                      <a:endParaRPr lang="cs-CZ" sz="100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4015757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       enquire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e.      stop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38700433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       guarantee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f.        tell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85474216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       inform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g.       start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53423449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       peruse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h.       make sure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870188523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       receive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indent="-2279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</a:t>
                      </a:r>
                      <a:r>
                        <a:rPr lang="en-US" sz="1100" dirty="0">
                          <a:effectLst/>
                        </a:rPr>
                        <a:t>.        look through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999391448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2049081" y="-114647"/>
            <a:ext cx="13600308" cy="79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2694" y="855613"/>
            <a:ext cx="81735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en-US" sz="1800" dirty="0"/>
              <a:t>As a preparation for writing a formal memo, do the following exercise. Match    the formal verbs (1-9) with their more informal counterparts (a-</a:t>
            </a:r>
            <a:r>
              <a:rPr lang="en-US" sz="1800" dirty="0" err="1"/>
              <a:t>i</a:t>
            </a:r>
            <a:r>
              <a:rPr lang="en-US" sz="1800" dirty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897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Obdélník 5"/>
          <p:cNvSpPr/>
          <p:nvPr/>
        </p:nvSpPr>
        <p:spPr>
          <a:xfrm>
            <a:off x="226243" y="1084755"/>
            <a:ext cx="9078012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Compulsory </a:t>
            </a: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(credit requirement)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are working in a law firm. Write a formal memo to your colleagues about a seminar on the New Civil Code in the Czech Republic which will take place on 3 November at the Faculty of Law, Masaryk University,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Veveří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70, Brno. Include the following points: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6435" algn="l"/>
              </a:tabLst>
            </a:pPr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reasons for writing</a:t>
            </a:r>
            <a:endParaRPr lang="cs-CZ" dirty="0"/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6435" algn="l"/>
              </a:tabLst>
            </a:pPr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benefits of the training</a:t>
            </a:r>
            <a:endParaRPr lang="cs-CZ" dirty="0"/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6435" algn="l"/>
              </a:tabLst>
            </a:pPr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seminar is expensive, our law firm offered to pay</a:t>
            </a:r>
            <a:endParaRPr lang="cs-CZ" dirty="0"/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6435" algn="l"/>
              </a:tabLst>
            </a:pPr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number of participants is limited, react immediately</a:t>
            </a:r>
            <a:endParaRPr lang="cs-CZ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an appropriate style (formality, choice of words, legal terms). 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 120 - 180 words.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 makes </a:t>
            </a:r>
            <a:r>
              <a:rPr lang="en-US" dirty="0" smtClean="0"/>
              <a:t>perfect</a:t>
            </a:r>
            <a:r>
              <a:rPr lang="cs-CZ" dirty="0" smtClean="0"/>
              <a:t> – těžko na cvičišti…</a:t>
            </a:r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064876" y="2696517"/>
            <a:ext cx="2286367" cy="3025471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7" name="Obdélník 6"/>
          <p:cNvSpPr/>
          <p:nvPr/>
        </p:nvSpPr>
        <p:spPr>
          <a:xfrm>
            <a:off x="695324" y="1865740"/>
            <a:ext cx="57435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Jak pomoci studentům krok za krokem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této fázi nezáleží </a:t>
            </a:r>
            <a:r>
              <a:rPr lang="cs-CZ" b="1" dirty="0" smtClean="0"/>
              <a:t>na obsahu, ale na volbě stylistických prostředků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95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“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one</a:t>
            </a:r>
            <a:r>
              <a:rPr lang="cs-CZ" i="1" dirty="0"/>
              <a:t> </a:t>
            </a:r>
            <a:r>
              <a:rPr lang="cs-CZ" i="1" dirty="0" err="1"/>
              <a:t>thing</a:t>
            </a:r>
            <a:r>
              <a:rPr lang="cs-CZ" i="1" dirty="0"/>
              <a:t> I </a:t>
            </a:r>
            <a:r>
              <a:rPr lang="cs-CZ" i="1" dirty="0" err="1"/>
              <a:t>cannot</a:t>
            </a:r>
            <a:r>
              <a:rPr lang="cs-CZ" i="1" dirty="0"/>
              <a:t> </a:t>
            </a:r>
            <a:r>
              <a:rPr lang="cs-CZ" i="1" dirty="0" err="1"/>
              <a:t>praise</a:t>
            </a:r>
            <a:r>
              <a:rPr lang="cs-CZ" i="1" dirty="0"/>
              <a:t> </a:t>
            </a:r>
            <a:r>
              <a:rPr lang="cs-CZ" i="1" dirty="0" err="1"/>
              <a:t>enough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would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creative</a:t>
            </a:r>
            <a:r>
              <a:rPr lang="cs-CZ" i="1" dirty="0"/>
              <a:t> </a:t>
            </a:r>
            <a:r>
              <a:rPr lang="cs-CZ" i="1" dirty="0" err="1"/>
              <a:t>assignements</a:t>
            </a:r>
            <a:r>
              <a:rPr lang="cs-CZ" i="1" dirty="0"/>
              <a:t> </a:t>
            </a:r>
            <a:r>
              <a:rPr lang="cs-CZ" i="1" u="sng" dirty="0" err="1"/>
              <a:t>like</a:t>
            </a:r>
            <a:r>
              <a:rPr lang="cs-CZ" i="1" u="sng" dirty="0"/>
              <a:t> </a:t>
            </a:r>
            <a:r>
              <a:rPr lang="cs-CZ" i="1" u="sng" dirty="0" err="1"/>
              <a:t>creating</a:t>
            </a:r>
            <a:r>
              <a:rPr lang="cs-CZ" i="1" u="sng" dirty="0"/>
              <a:t> a </a:t>
            </a:r>
            <a:r>
              <a:rPr lang="cs-CZ" i="1" u="sng" dirty="0" err="1"/>
              <a:t>contract</a:t>
            </a:r>
            <a:r>
              <a:rPr lang="cs-CZ" i="1" u="sng" dirty="0"/>
              <a:t> </a:t>
            </a:r>
            <a:r>
              <a:rPr lang="cs-CZ" i="1" u="sng" dirty="0" err="1"/>
              <a:t>or</a:t>
            </a:r>
            <a:r>
              <a:rPr lang="cs-CZ" i="1" u="sng" dirty="0"/>
              <a:t> </a:t>
            </a:r>
            <a:r>
              <a:rPr lang="cs-CZ" i="1" u="sng" dirty="0" err="1"/>
              <a:t>drafting</a:t>
            </a:r>
            <a:r>
              <a:rPr lang="cs-CZ" i="1" u="sng" dirty="0"/>
              <a:t> a </a:t>
            </a:r>
            <a:r>
              <a:rPr lang="cs-CZ" i="1" u="sng" dirty="0" err="1"/>
              <a:t>bill</a:t>
            </a:r>
            <a:r>
              <a:rPr lang="cs-CZ" i="1" dirty="0"/>
              <a:t> </a:t>
            </a:r>
            <a:r>
              <a:rPr lang="cs-CZ" b="1" i="1" dirty="0" err="1"/>
              <a:t>without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obligatory</a:t>
            </a:r>
            <a:r>
              <a:rPr lang="cs-CZ" i="1" dirty="0"/>
              <a:t> </a:t>
            </a:r>
            <a:r>
              <a:rPr lang="cs-CZ" b="1" i="1" dirty="0" err="1"/>
              <a:t>earnestness</a:t>
            </a:r>
            <a:r>
              <a:rPr lang="cs-CZ" b="1" i="1" dirty="0"/>
              <a:t> </a:t>
            </a:r>
            <a:r>
              <a:rPr lang="cs-CZ" b="1" i="1" dirty="0" err="1"/>
              <a:t>that</a:t>
            </a:r>
            <a:r>
              <a:rPr lang="cs-CZ" b="1" i="1" dirty="0"/>
              <a:t> </a:t>
            </a:r>
            <a:r>
              <a:rPr lang="cs-CZ" b="1" i="1" dirty="0" err="1"/>
              <a:t>entails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traditional</a:t>
            </a:r>
            <a:r>
              <a:rPr lang="cs-CZ" b="1" i="1" dirty="0"/>
              <a:t> </a:t>
            </a:r>
            <a:r>
              <a:rPr lang="cs-CZ" b="1" i="1" dirty="0" err="1"/>
              <a:t>legislative</a:t>
            </a:r>
            <a:r>
              <a:rPr lang="cs-CZ" b="1" i="1" dirty="0"/>
              <a:t> </a:t>
            </a:r>
            <a:r>
              <a:rPr lang="cs-CZ" b="1" i="1" dirty="0" err="1" smtClean="0"/>
              <a:t>acts</a:t>
            </a:r>
            <a:r>
              <a:rPr lang="cs-CZ" i="1" dirty="0" smtClean="0"/>
              <a:t>“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			(student feedback – </a:t>
            </a:r>
            <a:r>
              <a:rPr lang="cs-CZ" i="1" dirty="0" err="1" smtClean="0"/>
              <a:t>anonymous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829969" y="461783"/>
            <a:ext cx="1982150" cy="262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4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Student generated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</a:t>
            </a:r>
            <a:r>
              <a:rPr lang="en-US" dirty="0" err="1" smtClean="0"/>
              <a:t>sitive</a:t>
            </a:r>
            <a:r>
              <a:rPr lang="en-US" dirty="0" smtClean="0"/>
              <a:t> stroking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1500" i="1" dirty="0"/>
              <a:t>I </a:t>
            </a:r>
            <a:r>
              <a:rPr lang="cs-CZ" sz="1500" i="1" dirty="0" err="1"/>
              <a:t>would</a:t>
            </a:r>
            <a:r>
              <a:rPr lang="cs-CZ" sz="1500" i="1" dirty="0"/>
              <a:t> </a:t>
            </a:r>
            <a:r>
              <a:rPr lang="cs-CZ" sz="1500" i="1" dirty="0" err="1"/>
              <a:t>be</a:t>
            </a:r>
            <a:r>
              <a:rPr lang="cs-CZ" sz="1500" i="1" dirty="0"/>
              <a:t> </a:t>
            </a:r>
            <a:r>
              <a:rPr lang="cs-CZ" sz="1500" i="1" dirty="0" err="1"/>
              <a:t>satisfied</a:t>
            </a:r>
            <a:r>
              <a:rPr lang="cs-CZ" sz="1500" i="1" dirty="0"/>
              <a:t> </a:t>
            </a:r>
            <a:r>
              <a:rPr lang="cs-CZ" sz="1500" i="1" dirty="0" err="1"/>
              <a:t>with</a:t>
            </a:r>
            <a:r>
              <a:rPr lang="cs-CZ" sz="1500" i="1" dirty="0"/>
              <a:t> </a:t>
            </a:r>
            <a:r>
              <a:rPr lang="cs-CZ" sz="1500" i="1" dirty="0" err="1"/>
              <a:t>your</a:t>
            </a:r>
            <a:r>
              <a:rPr lang="cs-CZ" sz="1500" i="1" dirty="0"/>
              <a:t> </a:t>
            </a:r>
            <a:r>
              <a:rPr lang="cs-CZ" sz="1500" i="1" dirty="0" err="1"/>
              <a:t>advice</a:t>
            </a:r>
            <a:r>
              <a:rPr lang="cs-CZ" sz="1500" i="1" dirty="0"/>
              <a:t> </a:t>
            </a:r>
            <a:r>
              <a:rPr lang="cs-CZ" sz="1500" i="1" dirty="0" err="1"/>
              <a:t>if</a:t>
            </a:r>
            <a:r>
              <a:rPr lang="cs-CZ" sz="1500" i="1" dirty="0"/>
              <a:t> I </a:t>
            </a:r>
            <a:r>
              <a:rPr lang="cs-CZ" sz="1500" i="1" dirty="0" err="1"/>
              <a:t>was</a:t>
            </a:r>
            <a:r>
              <a:rPr lang="cs-CZ" sz="1500" i="1" dirty="0"/>
              <a:t> </a:t>
            </a:r>
            <a:r>
              <a:rPr lang="cs-CZ" sz="1500" i="1" dirty="0" err="1"/>
              <a:t>your</a:t>
            </a:r>
            <a:r>
              <a:rPr lang="cs-CZ" sz="1500" i="1" dirty="0"/>
              <a:t> </a:t>
            </a:r>
            <a:r>
              <a:rPr lang="cs-CZ" sz="1500" i="1" dirty="0" err="1"/>
              <a:t>client</a:t>
            </a:r>
            <a:r>
              <a:rPr lang="cs-CZ" sz="1500" i="1" dirty="0"/>
              <a:t>.</a:t>
            </a:r>
          </a:p>
          <a:p>
            <a:pPr marL="0" indent="0">
              <a:buNone/>
            </a:pPr>
            <a:endParaRPr lang="cs-CZ" sz="1500" i="1" dirty="0"/>
          </a:p>
          <a:p>
            <a:pPr marL="0" indent="0">
              <a:buNone/>
            </a:pPr>
            <a:r>
              <a:rPr lang="cs-CZ" sz="1500" i="1" dirty="0" err="1"/>
              <a:t>Information</a:t>
            </a:r>
            <a:r>
              <a:rPr lang="cs-CZ" sz="1500" i="1" dirty="0"/>
              <a:t> </a:t>
            </a:r>
            <a:r>
              <a:rPr lang="cs-CZ" sz="1500" i="1" dirty="0" err="1"/>
              <a:t>is</a:t>
            </a:r>
            <a:r>
              <a:rPr lang="cs-CZ" sz="1500" i="1" dirty="0"/>
              <a:t> </a:t>
            </a:r>
            <a:r>
              <a:rPr lang="cs-CZ" sz="1500" i="1" dirty="0" err="1"/>
              <a:t>clear</a:t>
            </a:r>
            <a:r>
              <a:rPr lang="cs-CZ" sz="1500" i="1" dirty="0"/>
              <a:t>, style </a:t>
            </a:r>
            <a:r>
              <a:rPr lang="cs-CZ" sz="1500" i="1" dirty="0" err="1"/>
              <a:t>is</a:t>
            </a:r>
            <a:r>
              <a:rPr lang="cs-CZ" sz="1500" i="1" dirty="0"/>
              <a:t> fine, </a:t>
            </a:r>
            <a:r>
              <a:rPr lang="cs-CZ" sz="1500" i="1" dirty="0" err="1"/>
              <a:t>advanced</a:t>
            </a:r>
            <a:r>
              <a:rPr lang="cs-CZ" sz="1500" i="1" dirty="0"/>
              <a:t> </a:t>
            </a:r>
            <a:r>
              <a:rPr lang="cs-CZ" sz="1500" i="1" dirty="0" err="1"/>
              <a:t>collocations</a:t>
            </a:r>
            <a:r>
              <a:rPr lang="cs-CZ" sz="1500" i="1" dirty="0"/>
              <a:t> are </a:t>
            </a:r>
            <a:r>
              <a:rPr lang="cs-CZ" sz="1500" i="1" dirty="0" err="1"/>
              <a:t>used</a:t>
            </a:r>
            <a:r>
              <a:rPr lang="cs-CZ" sz="1500" i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Highlighting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problem areas</a:t>
            </a:r>
            <a:r>
              <a:rPr lang="cs-CZ" dirty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en-US" sz="1500" i="1" dirty="0"/>
              <a:t>It is a pity that text is not divided to paragraphs. It would be more comfortable for reading</a:t>
            </a:r>
            <a:r>
              <a:rPr lang="cs-CZ" sz="1500" i="1" dirty="0"/>
              <a:t>.</a:t>
            </a:r>
          </a:p>
          <a:p>
            <a:pPr marL="0" indent="0">
              <a:buNone/>
            </a:pPr>
            <a:endParaRPr lang="cs-CZ" sz="1500" i="1" dirty="0"/>
          </a:p>
          <a:p>
            <a:pPr marL="0" indent="0">
              <a:buNone/>
            </a:pPr>
            <a:r>
              <a:rPr lang="en-US" sz="1500" i="1" dirty="0"/>
              <a:t>There are some minor spelling mistakes</a:t>
            </a:r>
            <a:r>
              <a:rPr lang="cs-CZ" sz="1500" i="1" dirty="0"/>
              <a:t>, but </a:t>
            </a:r>
            <a:r>
              <a:rPr lang="cs-CZ" sz="1500" i="1" dirty="0" err="1"/>
              <a:t>they</a:t>
            </a:r>
            <a:r>
              <a:rPr lang="cs-CZ" sz="1500" i="1" dirty="0"/>
              <a:t> do not influence </a:t>
            </a:r>
            <a:r>
              <a:rPr lang="cs-CZ" sz="1500" i="1" dirty="0" err="1"/>
              <a:t>understanding</a:t>
            </a:r>
            <a:r>
              <a:rPr lang="cs-CZ" sz="1500" i="1" dirty="0"/>
              <a:t> </a:t>
            </a:r>
            <a:r>
              <a:rPr lang="cs-CZ" sz="1500" i="1" dirty="0" err="1"/>
              <a:t>of</a:t>
            </a:r>
            <a:r>
              <a:rPr lang="cs-CZ" sz="1500" i="1" dirty="0"/>
              <a:t> </a:t>
            </a:r>
            <a:r>
              <a:rPr lang="cs-CZ" sz="1500" i="1" dirty="0" err="1"/>
              <a:t>the</a:t>
            </a:r>
            <a:r>
              <a:rPr lang="cs-CZ" sz="1500" i="1" dirty="0"/>
              <a:t> text.</a:t>
            </a:r>
          </a:p>
          <a:p>
            <a:pPr marL="0" indent="0">
              <a:buNone/>
            </a:pP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131" y="1279376"/>
            <a:ext cx="4065569" cy="485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2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– od učitele a „peer </a:t>
            </a:r>
            <a:r>
              <a:rPr lang="cs-CZ" dirty="0" err="1" smtClean="0"/>
              <a:t>review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papír</a:t>
            </a:r>
          </a:p>
          <a:p>
            <a:r>
              <a:rPr lang="cs-CZ" dirty="0" smtClean="0"/>
              <a:t>IS – Diskusní fóra,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r>
              <a:rPr lang="cs-CZ" dirty="0" err="1" smtClean="0"/>
              <a:t>Facebook</a:t>
            </a:r>
            <a:r>
              <a:rPr lang="cs-CZ" dirty="0" smtClean="0"/>
              <a:t> – uzavřená skupina</a:t>
            </a:r>
            <a:endParaRPr lang="cs-CZ" dirty="0"/>
          </a:p>
          <a:p>
            <a:r>
              <a:rPr lang="cs-CZ" dirty="0" smtClean="0"/>
              <a:t>Google </a:t>
            </a:r>
            <a:r>
              <a:rPr lang="cs-CZ" dirty="0" err="1" smtClean="0"/>
              <a:t>Disc</a:t>
            </a:r>
            <a:endParaRPr lang="cs-CZ" dirty="0" smtClean="0"/>
          </a:p>
          <a:p>
            <a:r>
              <a:rPr lang="cs-CZ" dirty="0" smtClean="0"/>
              <a:t>Program „Peer </a:t>
            </a:r>
            <a:r>
              <a:rPr lang="cs-CZ" dirty="0" err="1" smtClean="0"/>
              <a:t>review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Nahráváná</a:t>
            </a:r>
            <a:r>
              <a:rPr lang="cs-CZ" dirty="0" smtClean="0"/>
              <a:t> – audio, video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565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Peer </a:t>
            </a:r>
            <a:r>
              <a:rPr lang="cs-CZ" sz="3200" dirty="0" err="1"/>
              <a:t>review</a:t>
            </a:r>
            <a:r>
              <a:rPr lang="cs-CZ" sz="3200" dirty="0"/>
              <a:t> v němčině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693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Peer- </a:t>
            </a:r>
            <a:r>
              <a:rPr lang="de-DE" dirty="0"/>
              <a:t>R</a:t>
            </a:r>
            <a:r>
              <a:rPr lang="cs-CZ" dirty="0" err="1" smtClean="0"/>
              <a:t>eview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de-DE" dirty="0" smtClean="0"/>
              <a:t>im Fach </a:t>
            </a:r>
            <a:r>
              <a:rPr lang="cs-CZ" dirty="0" err="1" smtClean="0"/>
              <a:t>Deutsch</a:t>
            </a:r>
            <a:r>
              <a:rPr lang="cs-CZ" dirty="0" smtClean="0"/>
              <a:t> f</a:t>
            </a:r>
            <a:r>
              <a:rPr lang="de-DE" dirty="0" err="1" smtClean="0"/>
              <a:t>ür</a:t>
            </a:r>
            <a:r>
              <a:rPr lang="de-DE" dirty="0" smtClean="0"/>
              <a:t> Juristen, 3. Semester</a:t>
            </a:r>
          </a:p>
          <a:p>
            <a:pPr marL="0" indent="0">
              <a:buNone/>
            </a:pPr>
            <a:r>
              <a:rPr lang="de-DE" dirty="0" smtClean="0"/>
              <a:t>2. fakultative Aufgaben:</a:t>
            </a:r>
          </a:p>
          <a:p>
            <a:pPr marL="457200" indent="-457200">
              <a:buFont typeface="+mj-lt"/>
              <a:buAutoNum type="arabicParenR"/>
            </a:pPr>
            <a:r>
              <a:rPr lang="de-DE" dirty="0"/>
              <a:t>e</a:t>
            </a:r>
            <a:r>
              <a:rPr lang="de-DE" dirty="0" smtClean="0"/>
              <a:t>ine Bewerbung </a:t>
            </a:r>
          </a:p>
          <a:p>
            <a:pPr marL="457200" indent="-457200">
              <a:buFont typeface="+mj-lt"/>
              <a:buAutoNum type="arabicParenR"/>
            </a:pPr>
            <a:r>
              <a:rPr lang="de-DE" dirty="0"/>
              <a:t>z</a:t>
            </a:r>
            <a:r>
              <a:rPr lang="de-DE" dirty="0" smtClean="0"/>
              <a:t>wei Bewertungen</a:t>
            </a:r>
          </a:p>
          <a:p>
            <a:pPr marL="0" indent="0">
              <a:buNone/>
            </a:pPr>
            <a:r>
              <a:rPr lang="de-DE" dirty="0" smtClean="0"/>
              <a:t>Motivation zum Schreiben: </a:t>
            </a:r>
          </a:p>
          <a:p>
            <a:pPr marL="0" indent="0">
              <a:buNone/>
            </a:pPr>
            <a:r>
              <a:rPr lang="de-DE" dirty="0"/>
              <a:t>Im Falle der rechtzeitigen und ordnungsgemäßen Erfüllungen </a:t>
            </a:r>
            <a:r>
              <a:rPr lang="de-DE" b="1" u="sng" dirty="0"/>
              <a:t>von beiden Aufgaben</a:t>
            </a:r>
            <a:r>
              <a:rPr lang="de-DE" u="sng" dirty="0"/>
              <a:t> </a:t>
            </a:r>
            <a:r>
              <a:rPr lang="de-DE" dirty="0"/>
              <a:t>werden Ihnen </a:t>
            </a:r>
            <a:r>
              <a:rPr lang="de-DE" b="1" u="sng" dirty="0"/>
              <a:t>zwei Punkte</a:t>
            </a:r>
            <a:r>
              <a:rPr lang="de-DE" dirty="0"/>
              <a:t> zum Abschlusstest </a:t>
            </a:r>
            <a:r>
              <a:rPr lang="de-DE" b="1" dirty="0"/>
              <a:t>gutgeschrieben</a:t>
            </a:r>
            <a:r>
              <a:rPr lang="de-DE" dirty="0"/>
              <a:t>.</a:t>
            </a:r>
            <a:endParaRPr lang="cs-CZ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753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Aufgabe: Bewerbung schreiben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de-DE" sz="1200" b="1" dirty="0" smtClean="0">
                <a:latin typeface="+mj-lt"/>
              </a:rPr>
              <a:t>Bewerbung um ein ERASMUS-Stipendium zum Studium an der Universität ……… (nach Ihrer Wahl)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Masaryk-Universität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Zentrum für Fremdsprachen, Abteilung an der Juristischen Fakultät</a:t>
            </a:r>
          </a:p>
          <a:p>
            <a:pPr marL="0" indent="0">
              <a:buNone/>
            </a:pPr>
            <a:r>
              <a:rPr lang="de-DE" sz="1200" dirty="0" err="1" smtClean="0">
                <a:latin typeface="+mj-lt"/>
              </a:rPr>
              <a:t>Veveří</a:t>
            </a:r>
            <a:r>
              <a:rPr lang="de-DE" sz="1200" dirty="0" smtClean="0">
                <a:latin typeface="+mj-lt"/>
              </a:rPr>
              <a:t>  70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611 80 Brno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Schreiben Sie eine Bewerbung mit 120-180 Wörtern an die oben angeführte Adresse. Das Datum und die Adressen werden nicht gezählt. 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 Äußern Sie sich zu allen vier Punkten:</a:t>
            </a:r>
          </a:p>
          <a:p>
            <a:pPr marL="0" indent="0">
              <a:buNone/>
            </a:pPr>
            <a:r>
              <a:rPr lang="de-DE" sz="1200" dirty="0" smtClean="0">
                <a:latin typeface="+mj-lt"/>
              </a:rPr>
              <a:t>  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 smtClean="0">
                <a:latin typeface="+mj-lt"/>
              </a:rPr>
              <a:t>Gründe für das Studium im Ausland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 smtClean="0">
                <a:latin typeface="+mj-lt"/>
              </a:rPr>
              <a:t>Begründung für die ausgewählte Universität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 smtClean="0">
                <a:latin typeface="+mj-lt"/>
              </a:rPr>
              <a:t>Ziel/Ziele des Studiums im Ausland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 smtClean="0">
                <a:latin typeface="+mj-lt"/>
              </a:rPr>
              <a:t>Ausgewählte Fächer mit Begründung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9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 err="1" smtClean="0"/>
              <a:t>Aufgabe</a:t>
            </a:r>
            <a:r>
              <a:rPr lang="de-DE" dirty="0" smtClean="0"/>
              <a:t>: zwei Bewertungen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de-DE" sz="1600" dirty="0" smtClean="0">
                <a:ea typeface="Calibri" panose="020F0502020204030204" pitchFamily="34" charset="0"/>
              </a:rPr>
              <a:t>Schreiben </a:t>
            </a:r>
            <a:r>
              <a:rPr lang="de-DE" sz="1600" dirty="0">
                <a:ea typeface="Calibri" panose="020F0502020204030204" pitchFamily="34" charset="0"/>
              </a:rPr>
              <a:t>Sie für jede erhaltene Bewerbung eine Bewertung. Schreiben Sie ca. 50 </a:t>
            </a:r>
            <a:r>
              <a:rPr lang="de-DE" sz="1600" dirty="0" smtClean="0">
                <a:ea typeface="Calibri" panose="020F0502020204030204" pitchFamily="34" charset="0"/>
              </a:rPr>
              <a:t>Wörter.</a:t>
            </a:r>
            <a:endParaRPr lang="cs-CZ" sz="1600" dirty="0" smtClean="0">
              <a:ea typeface="Calibri" panose="020F0502020204030204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de-DE" sz="1600" dirty="0" smtClean="0">
                <a:ea typeface="Calibri" panose="020F0502020204030204" pitchFamily="34" charset="0"/>
              </a:rPr>
              <a:t>Äußern </a:t>
            </a:r>
            <a:r>
              <a:rPr lang="de-DE" sz="1600" dirty="0">
                <a:ea typeface="Calibri" panose="020F0502020204030204" pitchFamily="34" charset="0"/>
              </a:rPr>
              <a:t>Sie sich in jeder Bewertung zu folgenden Punkten: </a:t>
            </a:r>
            <a:endParaRPr lang="cs-CZ" sz="16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ea typeface="Times New Roman" panose="02020603050405020304" pitchFamily="18" charset="0"/>
              </a:rPr>
              <a:t>  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de-DE" sz="1600" dirty="0">
                <a:solidFill>
                  <a:srgbClr val="000000"/>
                </a:solidFill>
                <a:ea typeface="Calibri" panose="020F0502020204030204" pitchFamily="34" charset="0"/>
              </a:rPr>
              <a:t>Struktur der Bewerbung</a:t>
            </a:r>
            <a:endParaRPr lang="cs-CZ" sz="1600" dirty="0"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de-DE" sz="1600" dirty="0">
                <a:solidFill>
                  <a:srgbClr val="000000"/>
                </a:solidFill>
                <a:ea typeface="Calibri" panose="020F0502020204030204" pitchFamily="34" charset="0"/>
              </a:rPr>
              <a:t>Aufgabenbewältigung, d.h. ob sich der Kandidat zu allen vier Punkten geäußert hat </a:t>
            </a:r>
            <a:endParaRPr lang="cs-CZ" sz="1600" dirty="0"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de-DE" sz="1600" dirty="0">
                <a:solidFill>
                  <a:srgbClr val="000000"/>
                </a:solidFill>
                <a:ea typeface="Calibri" panose="020F0502020204030204" pitchFamily="34" charset="0"/>
              </a:rPr>
              <a:t>deuten Sie auf die eventuellen grammatischen, syntaktischen oder lexikalischen Fehler  hin</a:t>
            </a:r>
            <a:endParaRPr lang="cs-CZ" sz="1600" dirty="0"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de-DE" sz="1600" dirty="0">
                <a:solidFill>
                  <a:srgbClr val="000000"/>
                </a:solidFill>
                <a:ea typeface="Calibri" panose="020F0502020204030204" pitchFamily="34" charset="0"/>
              </a:rPr>
              <a:t>Ihr persönlicher Eindruck, ob der Kandidat eine Chance für das ausgeschriebene Stipendium </a:t>
            </a:r>
            <a:r>
              <a:rPr lang="de-DE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hat</a:t>
            </a:r>
            <a:endParaRPr lang="cs-CZ" sz="16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87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7712" y="2626642"/>
            <a:ext cx="10501938" cy="443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1" y="1125538"/>
            <a:ext cx="8715374" cy="127476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Právnická fakulta MU, Veveří </a:t>
            </a:r>
            <a:r>
              <a:rPr lang="cs-CZ" dirty="0"/>
              <a:t>70, Brno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92406"/>
            <a:ext cx="1633463" cy="186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1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200" dirty="0"/>
              <a:t> Souhrn úkolu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Vyučující:</a:t>
            </a:r>
          </a:p>
          <a:p>
            <a:pPr>
              <a:buNone/>
            </a:pPr>
            <a:r>
              <a:rPr lang="cs-CZ" sz="1200" dirty="0"/>
              <a:t>    Eva Šrámková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Skupina:</a:t>
            </a:r>
          </a:p>
          <a:p>
            <a:pPr>
              <a:buNone/>
            </a:pPr>
            <a:r>
              <a:rPr lang="cs-CZ" sz="1200" dirty="0"/>
              <a:t>    </a:t>
            </a:r>
            <a:r>
              <a:rPr lang="cs-CZ" sz="1200" dirty="0" err="1"/>
              <a:t>Deutsch</a:t>
            </a:r>
            <a:r>
              <a:rPr lang="cs-CZ" sz="1200" dirty="0"/>
              <a:t> </a:t>
            </a:r>
            <a:r>
              <a:rPr lang="cs-CZ" sz="1200" dirty="0" err="1"/>
              <a:t>für</a:t>
            </a:r>
            <a:r>
              <a:rPr lang="cs-CZ" sz="1200" dirty="0"/>
              <a:t> </a:t>
            </a:r>
            <a:r>
              <a:rPr lang="cs-CZ" sz="1200" dirty="0" err="1"/>
              <a:t>Juristen</a:t>
            </a:r>
            <a:r>
              <a:rPr lang="cs-CZ" sz="1200" dirty="0"/>
              <a:t> 3. </a:t>
            </a:r>
            <a:r>
              <a:rPr lang="cs-CZ" sz="1200" dirty="0" err="1"/>
              <a:t>Semester</a:t>
            </a:r>
            <a:endParaRPr lang="cs-CZ" sz="1200" dirty="0"/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Název </a:t>
            </a:r>
            <a:r>
              <a:rPr lang="cs-CZ" sz="1200" dirty="0" smtClean="0"/>
              <a:t>úkolu:</a:t>
            </a:r>
            <a:endParaRPr lang="de-DE" sz="1200" dirty="0" smtClean="0"/>
          </a:p>
          <a:p>
            <a:pPr>
              <a:buNone/>
            </a:pPr>
            <a:r>
              <a:rPr lang="de-DE" sz="1200" dirty="0" smtClean="0"/>
              <a:t>Bewerbung </a:t>
            </a:r>
            <a:r>
              <a:rPr lang="de-DE" sz="1200" dirty="0"/>
              <a:t>um ein ERASMUS-Stipendium zum Studium an der Universität ……… (nach Ihrer Wahl)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Popis </a:t>
            </a:r>
            <a:r>
              <a:rPr lang="cs-CZ" sz="1200" dirty="0"/>
              <a:t>úkolu: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Čas zveřejnění úkolu:	5.10.2017 08:13:35 	Počet studentů ve skupině:	37</a:t>
            </a:r>
          </a:p>
          <a:p>
            <a:pPr>
              <a:buNone/>
            </a:pPr>
            <a:r>
              <a:rPr lang="cs-CZ" sz="1200" dirty="0"/>
              <a:t>Termín pro nahrání prací:	22. říjen 2017 	Počet prací k hodnocení jedním studentem:	2</a:t>
            </a:r>
          </a:p>
          <a:p>
            <a:pPr>
              <a:buNone/>
            </a:pPr>
            <a:r>
              <a:rPr lang="cs-CZ" sz="1200" dirty="0"/>
              <a:t>Čas zamíchání úkolu:	23.10.2017 00:01:24 	Počet chybějících prací:	12</a:t>
            </a:r>
          </a:p>
          <a:p>
            <a:pPr>
              <a:buNone/>
            </a:pPr>
            <a:r>
              <a:rPr lang="cs-CZ" sz="1200" dirty="0"/>
              <a:t>Termín pro nahrání hodnocení prací:	29. říjen 2017 	Počet chybějících hodnocení prací:	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1025" name="Picture 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7" name="Picture 7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9" name="Picture 7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3" name="Picture 7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" name="Picture 8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9" name="Picture 8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8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3" name="Picture 8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5" name="Picture 9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9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9" name="Picture 9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1" name="Picture 9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9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3" name="Picture 9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10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10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" name="Picture 10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" name="Picture 10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" name="Picture 10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" name="Picture 10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" name="Picture 10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" name="Picture 10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" name="Picture 10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4" name="Picture 11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5" name="Picture 11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" name="Picture 11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7" name="Picture 11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8" name="Picture 11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9" name="Picture 11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0" name="Picture 11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1" name="Picture 11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2" name="Picture 11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3" name="Picture 11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4" name="Picture 12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5" name="Picture 12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" name="Picture 12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" name="Picture 12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8" name="Picture 12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9" name="Picture 12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0" name="Picture 12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1" name="Picture 12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2" name="Picture 12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3" name="Picture 12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4" name="Picture 13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5" name="Picture 13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6" name="Picture 13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" name="Picture 13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8" name="Picture 13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9" name="Picture 13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" name="Picture 13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1" name="Picture 13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2" name="Picture 13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3" name="Picture 13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4" name="Picture 14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" name="Picture 15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2" name="obrázek 16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" name="obrázek 16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0" name="obrázek 16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" name="obrázek 16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" name="obrázek 16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7" name="obrázek 16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6" name="obrázek 16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" name="obrázek 16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" name="obrázek 16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" name="obrázek 16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" name="obrázek 17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" name="obrázek 17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0" name="obrázek 17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9" name="obrázek 17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8" name="obrázek 17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7" name="obrázek 17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6" name="obrázek 17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5" name="obrázek 17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4" name="obrázek 17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3" name="obrázek 17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2" name="obrázek 18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" name="obrázek 18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0" name="obrázek 18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9" name="obrázek 18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8" name="obrázek 18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7" name="obrázek 18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6" name="obrázek 18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5" name="obrázek 18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4" name="obrázek 18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3" name="obrázek 18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2" name="obrázek 19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1" name="obrázek 19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" name="obrázek 19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9" name="obrázek 19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8" name="obrázek 19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7" name="obrázek 19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6" name="obrázek 19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5" name="obrázek 19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4" name="obrázek 19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3" name="obrázek 19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2" name="obrázek 20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1" name="obrázek 20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" name="obrázek 20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9" name="obrázek 20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8" name="obrázek 20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7" name="obrázek 20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6" name="obrázek 20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5" name="obrázek 20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4" name="obrázek 20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3" name="obrázek 20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2" name="obrázek 21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1" name="obrázek 21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" name="obrázek 21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9" name="obrázek 21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8" name="obrázek 21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7" name="obrázek 21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6" name="obrázek 21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5" name="obrázek 21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4" name="obrázek 21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3" name="obrázek 21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2" name="obrázek 22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1" name="obrázek 22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" name="obrázek 22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9" name="obrázek 22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8" name="obrázek 22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7" name="obrázek 22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6" name="obrázek 22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5" name="obrázek 22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4" name="obrázek 22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3" name="obrázek 22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2" name="obrázek 23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1" name="obrázek 23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0" name="obrázek 23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" name="obrázek 23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8" name="obrázek 23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7" name="obrázek 23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6" name="obrázek 23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5" name="obrázek 23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4" name="obrázek 23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3" name="obrázek 23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2" name="obrázek 24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1" name="obrázek 24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0" name="obrázek 24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" name="obrázek 24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8" name="obrázek 24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7" name="obrázek 24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6" name="obrázek 24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5" name="obrázek 24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4" name="obrázek 24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3" name="obrázek 24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" name="obrázek 25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" name="obrázek 25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" name="obrázek 25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" name="obrázek 25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" name="obrázek 25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" name="obrázek 25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" name="obrázek 25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" name="obrázek 25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" name="obrázek 25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" name="obrázek 25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" name="obrázek 26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" name="obrázek 26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" name="obrázek 26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" name="obrázek 26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" name="obrázek 26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" name="obrázek 26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" name="obrázek 26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" name="obrázek 26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" name="obrázek 26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3" name="obrázek 26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2" name="obrázek 27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" name="obrázek 27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" name="obrázek 27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" name="obrázek 27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" name="obrázek 27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7" name="obrázek 27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6" name="obrázek 27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5" name="obrázek 27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4" name="obrázek 27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3" name="obrázek 27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2" name="obrázek 28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1" name="obrázek 28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0" name="obrázek 28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9" name="obrázek 28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" name="obrázek 28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7" name="obrázek 28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6" name="obrázek 28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5" name="obrázek 28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4" name="obrázek 28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3" name="obrázek 28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2" name="obrázek 29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1" name="obrázek 29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0" name="obrázek 29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9" name="obrázek 29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" name="obrázek 29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7" name="obrázek 29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6" name="obrázek 29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5" name="obrázek 29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4" name="obrázek 29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3" name="obrázek 29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2" name="obrázek 30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1" name="obrázek 30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0" name="obrázek 30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9" name="obrázek 30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8" name="obrázek 30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7" name="obrázek 30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6" name="obrázek 30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5" name="obrázek 30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4" name="obrázek 30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3" name="obrázek 309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2" name="obrázek 310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1" name="obrázek 311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0" name="obrázek 312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9" name="obrázek 313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8" name="obrázek 314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" name="obrázek 315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obrázek 316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obrázek 317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obrázek 318" descr="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Právnická poradna ve španělštině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800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v tomto semináři čeká?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Formálnost v právní korespondenci ve francouzštině</a:t>
            </a:r>
          </a:p>
          <a:p>
            <a:endParaRPr lang="cs-CZ" dirty="0"/>
          </a:p>
          <a:p>
            <a:r>
              <a:rPr lang="cs-CZ" dirty="0" smtClean="0"/>
              <a:t>Jak na „</a:t>
            </a:r>
            <a:r>
              <a:rPr lang="cs-CZ" dirty="0" err="1" smtClean="0"/>
              <a:t>memo</a:t>
            </a:r>
            <a:r>
              <a:rPr lang="cs-CZ" dirty="0" smtClean="0"/>
              <a:t>“ metodou </a:t>
            </a:r>
            <a:r>
              <a:rPr lang="cs-CZ" dirty="0" err="1" smtClean="0"/>
              <a:t>snowballing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r>
              <a:rPr lang="cs-CZ" dirty="0" smtClean="0"/>
              <a:t> v </a:t>
            </a:r>
            <a:r>
              <a:rPr lang="cs-CZ" dirty="0" smtClean="0"/>
              <a:t>němčině</a:t>
            </a:r>
          </a:p>
          <a:p>
            <a:endParaRPr lang="cs-CZ" dirty="0"/>
          </a:p>
          <a:p>
            <a:r>
              <a:rPr lang="cs-CZ" dirty="0" smtClean="0"/>
              <a:t>Právnická poradna ve španělštině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530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Formálnost v právní korespondenci ve francouzštině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610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Angličtina - co </a:t>
            </a:r>
            <a:r>
              <a:rPr lang="cs-CZ" dirty="0"/>
              <a:t>potřebují právníci?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2055420"/>
            <a:ext cx="8082321" cy="4114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praktické a univerzální dovednosti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cs-CZ" dirty="0" err="1" smtClean="0"/>
              <a:t>kademické</a:t>
            </a:r>
            <a:r>
              <a:rPr lang="en-US" dirty="0" smtClean="0"/>
              <a:t>: </a:t>
            </a:r>
            <a:r>
              <a:rPr lang="en-US" dirty="0" err="1" smtClean="0"/>
              <a:t>abstra</a:t>
            </a:r>
            <a:r>
              <a:rPr lang="cs-CZ" dirty="0" err="1" smtClean="0"/>
              <a:t>kty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Profes</a:t>
            </a:r>
            <a:r>
              <a:rPr lang="cs-CZ" dirty="0" smtClean="0"/>
              <a:t>ní</a:t>
            </a:r>
            <a:r>
              <a:rPr lang="en-US" dirty="0" smtClean="0"/>
              <a:t>: </a:t>
            </a:r>
            <a:r>
              <a:rPr lang="cs-CZ" dirty="0" smtClean="0"/>
              <a:t>dopisy a emaily klientům/právníkům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mem</a:t>
            </a:r>
            <a:r>
              <a:rPr lang="cs-CZ" dirty="0" err="1" smtClean="0"/>
              <a:t>oranda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Šipka doprava 5"/>
          <p:cNvSpPr/>
          <p:nvPr/>
        </p:nvSpPr>
        <p:spPr bwMode="auto">
          <a:xfrm>
            <a:off x="3966287" y="3628188"/>
            <a:ext cx="978408" cy="484632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637" y="1929816"/>
            <a:ext cx="2095256" cy="208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7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1025526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/>
              <a:t>Jak na „</a:t>
            </a:r>
            <a:r>
              <a:rPr lang="cs-CZ" sz="3200" dirty="0" err="1"/>
              <a:t>memo</a:t>
            </a:r>
            <a:r>
              <a:rPr lang="cs-CZ" sz="3200" dirty="0"/>
              <a:t>“ metodou </a:t>
            </a:r>
            <a:r>
              <a:rPr lang="cs-CZ" sz="3200" dirty="0" err="1"/>
              <a:t>snowballing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Aktivita metodou „sněhové koule“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40" y="2484994"/>
            <a:ext cx="4852162" cy="39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7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22744" y="0"/>
          <a:ext cx="7644981" cy="16593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4981">
                  <a:extLst>
                    <a:ext uri="{9D8B030D-6E8A-4147-A177-3AD203B41FA5}">
                      <a16:colId xmlns:a16="http://schemas.microsoft.com/office/drawing/2014/main" val="4142296495"/>
                    </a:ext>
                  </a:extLst>
                </a:gridCol>
              </a:tblGrid>
              <a:tr h="8153400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Dear all,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Let me inform you that our law firm continues in the in-company training programme. We have arranged for an interesting seminar on ………………………. ……………………………………… (TOPIC).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The seminar will be held at  ………………………………….. (PLACE) on ………………………… (DATE &amp; TIME) and it will be run by an experienced lecturer, Mr John Cooper. We would strongly advise that all of the firm members attend this event because ………………………………………………………………(REASONS).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Naturally, it may be necessary to reschedule your meetings and other activities so that you can participate in the seminar, but I firmly believe that nobody can afford to miss this seminar.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I sincerely hope that all of you welcome this opportunity to improve your expertise and thus ability to serve our clients and I recommend you fully consider this opportunity. The management of the firm deeply supports your participation.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  <a:r>
                        <a:rPr lang="cs-CZ" sz="1800" noProof="0" dirty="0" smtClean="0">
                          <a:effectLst/>
                        </a:rPr>
                        <a:t>      </a:t>
                      </a:r>
                      <a:r>
                        <a:rPr lang="en-GB" sz="1800" noProof="0" dirty="0" smtClean="0">
                          <a:effectLst/>
                        </a:rPr>
                        <a:t>Please let me know by……………………………(DEADLINE, HOW) </a:t>
                      </a:r>
                      <a:r>
                        <a:rPr lang="cs-CZ" sz="1800" noProof="0" dirty="0" smtClean="0">
                          <a:effectLst/>
                        </a:rPr>
                        <a:t>    </a:t>
                      </a:r>
                      <a:r>
                        <a:rPr lang="en-GB" sz="1800" noProof="0" dirty="0" smtClean="0">
                          <a:effectLst/>
                        </a:rPr>
                        <a:t>whether you can attend.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 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I look forward to your response.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Sincerely,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</a:rPr>
                        <a:t>Anna </a:t>
                      </a:r>
                      <a:r>
                        <a:rPr lang="en-GB" sz="1800" noProof="0" dirty="0" err="1" smtClean="0">
                          <a:effectLst/>
                        </a:rPr>
                        <a:t>Nováková</a:t>
                      </a:r>
                      <a:endParaRPr lang="en-GB" sz="1800" noProof="0" dirty="0" smtClean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noProof="0" dirty="0" smtClean="0">
                          <a:effectLst/>
                        </a:rPr>
                        <a:t> </a:t>
                      </a:r>
                      <a:endParaRPr lang="en-GB" sz="8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02" marR="49002" marT="49002" marB="49002"/>
                </a:tc>
                <a:extLst>
                  <a:ext uri="{0D108BD9-81ED-4DB2-BD59-A6C34878D82A}">
                    <a16:rowId xmlns:a16="http://schemas.microsoft.com/office/drawing/2014/main" val="2689163966"/>
                  </a:ext>
                </a:extLst>
              </a:tr>
              <a:tr h="8153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02" marR="49002" marT="49002" marB="49002"/>
                </a:tc>
                <a:extLst>
                  <a:ext uri="{0D108BD9-81ED-4DB2-BD59-A6C34878D82A}">
                    <a16:rowId xmlns:a16="http://schemas.microsoft.com/office/drawing/2014/main" val="2684427687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cs-CZ" altLang="cs-CZ" dirty="0" smtClean="0"/>
              <a:t>	</a:t>
            </a:r>
            <a:endParaRPr lang="cs-CZ" altLang="cs-CZ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55863" y="1916682"/>
            <a:ext cx="12248114" cy="55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3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040" y="122549"/>
            <a:ext cx="5103960" cy="697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3401" y="270169"/>
            <a:ext cx="6880723" cy="24937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</a:t>
            </a:r>
            <a:r>
              <a:rPr lang="cs-CZ" b="1" dirty="0" smtClean="0"/>
              <a:t> </a:t>
            </a:r>
            <a:r>
              <a:rPr lang="en-US" b="1" dirty="0" smtClean="0"/>
              <a:t>Memos </a:t>
            </a:r>
            <a:r>
              <a:rPr lang="en-US" b="1" dirty="0"/>
              <a:t>- structure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Informative memos as well as proposal/persuasive memos have to be well structured and they usually include the following elements:</a:t>
            </a:r>
            <a:endParaRPr lang="cs-CZ" dirty="0"/>
          </a:p>
          <a:p>
            <a:pPr lvl="0"/>
            <a:r>
              <a:rPr lang="en-US" dirty="0"/>
              <a:t>Reason for writing</a:t>
            </a:r>
            <a:endParaRPr lang="cs-CZ" dirty="0"/>
          </a:p>
          <a:p>
            <a:pPr lvl="0"/>
            <a:r>
              <a:rPr lang="en-US" dirty="0"/>
              <a:t>Description</a:t>
            </a:r>
            <a:endParaRPr lang="cs-CZ" dirty="0"/>
          </a:p>
          <a:p>
            <a:pPr lvl="0"/>
            <a:r>
              <a:rPr lang="en-US" dirty="0"/>
              <a:t>Proposal</a:t>
            </a:r>
            <a:endParaRPr lang="cs-CZ" dirty="0"/>
          </a:p>
          <a:p>
            <a:pPr lvl="0"/>
            <a:r>
              <a:rPr lang="en-US" dirty="0"/>
              <a:t>Benefit</a:t>
            </a:r>
            <a:endParaRPr lang="cs-CZ" dirty="0"/>
          </a:p>
          <a:p>
            <a:pPr lvl="0"/>
            <a:r>
              <a:rPr lang="en-US" dirty="0"/>
              <a:t>Call for action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 </a:t>
            </a:r>
            <a:endParaRPr lang="cs-CZ" dirty="0"/>
          </a:p>
          <a:p>
            <a:r>
              <a:rPr lang="en-US" dirty="0"/>
              <a:t>Identify the elements in the memo above and underline useful expressions (sentence openers, phrases, …).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142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107</TotalTime>
  <Words>589</Words>
  <Application>Microsoft Office PowerPoint</Application>
  <PresentationFormat>Předvádění na obrazovce (4:3)</PresentationFormat>
  <Paragraphs>207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Prezentace_MU_CZ</vt:lpstr>
      <vt:lpstr>  Profesní komunikace v právu (i jinde)    </vt:lpstr>
      <vt:lpstr>Právnická fakulta MU, Veveří 70, Brno</vt:lpstr>
      <vt:lpstr>Co Vás v tomto semináři čeká?</vt:lpstr>
      <vt:lpstr>Formálnost v právní korespondenci ve francouzštině</vt:lpstr>
      <vt:lpstr>  Angličtina - co potřebují právníci? </vt:lpstr>
      <vt:lpstr>     Jak na „memo“ metodou snowballing</vt:lpstr>
      <vt:lpstr>Prezentace aplikace PowerPoint</vt:lpstr>
      <vt:lpstr>Prezentace aplikace PowerPoint</vt:lpstr>
      <vt:lpstr>Prezentace aplikace PowerPoint</vt:lpstr>
      <vt:lpstr>     </vt:lpstr>
      <vt:lpstr>Prezentace aplikace PowerPoint</vt:lpstr>
      <vt:lpstr>Practice makes perfect – těžko na cvičišti…</vt:lpstr>
      <vt:lpstr>Prezentace aplikace PowerPoint</vt:lpstr>
      <vt:lpstr>Student generated feedback</vt:lpstr>
      <vt:lpstr>Zpětná vazba – od učitele a „peer review“</vt:lpstr>
      <vt:lpstr>Peer review v němčině</vt:lpstr>
      <vt:lpstr>Peer- Review</vt:lpstr>
      <vt:lpstr>1. Aufgabe: Bewerbung schreiben</vt:lpstr>
      <vt:lpstr>2. Aufgabe: zwei Bewertungen </vt:lpstr>
      <vt:lpstr>Prezentace aplikace PowerPoint</vt:lpstr>
      <vt:lpstr>Právnická poradna ve španělštině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Barbora Chovancová</cp:lastModifiedBy>
  <cp:revision>22</cp:revision>
  <cp:lastPrinted>1601-01-01T00:00:00Z</cp:lastPrinted>
  <dcterms:created xsi:type="dcterms:W3CDTF">2015-11-23T07:04:47Z</dcterms:created>
  <dcterms:modified xsi:type="dcterms:W3CDTF">2018-01-19T12:33:30Z</dcterms:modified>
</cp:coreProperties>
</file>