
<file path=[Content_Types].xml><?xml version="1.0" encoding="utf-8"?>
<Types xmlns="http://schemas.openxmlformats.org/package/2006/content-types">
  <Default Extension="jfif" ContentType="image/jpe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7"/>
  </p:notesMasterIdLst>
  <p:handoutMasterIdLst>
    <p:handoutMasterId r:id="rId18"/>
  </p:handoutMasterIdLst>
  <p:sldIdLst>
    <p:sldId id="256" r:id="rId2"/>
    <p:sldId id="294" r:id="rId3"/>
    <p:sldId id="257" r:id="rId4"/>
    <p:sldId id="287" r:id="rId5"/>
    <p:sldId id="289" r:id="rId6"/>
    <p:sldId id="290" r:id="rId7"/>
    <p:sldId id="292" r:id="rId8"/>
    <p:sldId id="269" r:id="rId9"/>
    <p:sldId id="293" r:id="rId10"/>
    <p:sldId id="275" r:id="rId11"/>
    <p:sldId id="263" r:id="rId12"/>
    <p:sldId id="262" r:id="rId13"/>
    <p:sldId id="291" r:id="rId14"/>
    <p:sldId id="295" r:id="rId15"/>
    <p:sldId id="261" r:id="rId1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FFFFF"/>
    <a:srgbClr val="B9B9B9"/>
    <a:srgbClr val="4BC8FF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6754" autoAdjust="0"/>
  </p:normalViewPr>
  <p:slideViewPr>
    <p:cSldViewPr snapToGrid="0">
      <p:cViewPr varScale="1">
        <p:scale>
          <a:sx n="115" d="100"/>
          <a:sy n="115" d="100"/>
        </p:scale>
        <p:origin x="144" y="10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borstepanek\AppData\Local\Microsoft\Windows\INetCache\Content.Outlook\Q17EHQJL\Podklady%20pro%20prezentaci%20rekto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cap="none" spc="50" normalizeH="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pPr>
            <a:r>
              <a:rPr lang="cs-CZ" sz="1400"/>
              <a:t>Letní škola angličtiny pro studium na VŠ</a:t>
            </a:r>
          </a:p>
          <a:p>
            <a:pPr>
              <a:defRPr/>
            </a:pPr>
            <a:r>
              <a:rPr lang="cs-CZ" sz="1200"/>
              <a:t> 12.8. - 16.8.</a:t>
            </a:r>
          </a:p>
        </c:rich>
      </c:tx>
      <c:layout>
        <c:manualLayout>
          <c:xMode val="edge"/>
          <c:yMode val="edge"/>
          <c:x val="0.19357494947277937"/>
          <c:y val="3.7037037037037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cap="none" spc="50" normalizeH="0" baseline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570098544"/>
        <c:axId val="407934400"/>
      </c:barChart>
      <c:catAx>
        <c:axId val="570098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cap="none" spc="20" normalizeH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407934400"/>
        <c:crosses val="autoZero"/>
        <c:auto val="1"/>
        <c:lblAlgn val="ctr"/>
        <c:lblOffset val="100"/>
        <c:noMultiLvlLbl val="0"/>
      </c:catAx>
      <c:valAx>
        <c:axId val="4079344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70098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11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4459" cy="105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841" y="6051060"/>
            <a:ext cx="840326" cy="5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841" y="6051060"/>
            <a:ext cx="840326" cy="5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566" y="6048047"/>
            <a:ext cx="856022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CJV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731" y="2025162"/>
            <a:ext cx="4069499" cy="2840972"/>
          </a:xfrm>
          <a:prstGeom prst="rect">
            <a:avLst/>
          </a:prstGeo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E756692-FC18-449C-8AC3-5928AE0D22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zápatí 1">
            <a:extLst>
              <a:ext uri="{FF2B5EF4-FFF2-40B4-BE49-F238E27FC236}">
                <a16:creationId xmlns:a16="http://schemas.microsoft.com/office/drawing/2014/main" id="{1187F95A-035D-42BA-8B4A-700E4519C2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36DDB44-3718-4B9F-ADEC-2D24847F3D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zápatí 1">
            <a:extLst>
              <a:ext uri="{FF2B5EF4-FFF2-40B4-BE49-F238E27FC236}">
                <a16:creationId xmlns:a16="http://schemas.microsoft.com/office/drawing/2014/main" id="{331965F9-453D-43EE-B452-5F475C4F67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16626" cy="105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841" y="6051060"/>
            <a:ext cx="840326" cy="5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841" y="6051060"/>
            <a:ext cx="840326" cy="5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841" y="6051060"/>
            <a:ext cx="840326" cy="5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841" y="6051060"/>
            <a:ext cx="840326" cy="5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841" y="6051060"/>
            <a:ext cx="840326" cy="5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841" y="6051060"/>
            <a:ext cx="840326" cy="5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841" y="6051060"/>
            <a:ext cx="840326" cy="5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cudimha.eu/index.php/en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f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192829" y="2900365"/>
            <a:ext cx="6630371" cy="1171580"/>
          </a:xfrm>
        </p:spPr>
        <p:txBody>
          <a:bodyPr/>
          <a:lstStyle/>
          <a:p>
            <a:r>
              <a:rPr lang="cs-CZ" sz="6000" dirty="0" smtClean="0"/>
              <a:t>Týden CJV</a:t>
            </a:r>
            <a:br>
              <a:rPr lang="cs-CZ" sz="6000" dirty="0" smtClean="0"/>
            </a:br>
            <a:r>
              <a:rPr lang="cs-CZ" sz="6000" dirty="0"/>
              <a:t/>
            </a:r>
            <a:br>
              <a:rPr lang="cs-CZ" sz="6000" dirty="0"/>
            </a:br>
            <a:r>
              <a:rPr lang="cs-CZ" sz="6000" dirty="0" err="1" smtClean="0"/>
              <a:t>CJV</a:t>
            </a:r>
            <a:r>
              <a:rPr lang="cs-CZ" sz="6000" dirty="0" smtClean="0"/>
              <a:t> </a:t>
            </a:r>
            <a:r>
              <a:rPr lang="cs-CZ" sz="6000" dirty="0" err="1" smtClean="0"/>
              <a:t>Week</a:t>
            </a:r>
            <a:r>
              <a:rPr lang="cs-CZ" sz="6000" dirty="0" smtClean="0"/>
              <a:t/>
            </a:r>
            <a:br>
              <a:rPr lang="cs-CZ" sz="6000" dirty="0" smtClean="0"/>
            </a:br>
            <a:r>
              <a:rPr lang="cs-CZ" sz="6000" dirty="0"/>
              <a:t/>
            </a:r>
            <a:br>
              <a:rPr lang="cs-CZ" sz="6000" dirty="0"/>
            </a:br>
            <a:r>
              <a:rPr lang="cs-CZ" sz="6000" dirty="0" smtClean="0"/>
              <a:t>      2020</a:t>
            </a:r>
            <a:br>
              <a:rPr lang="cs-CZ" sz="6000" dirty="0" smtClean="0"/>
            </a:br>
            <a:endParaRPr lang="cs-CZ" sz="6000" dirty="0"/>
          </a:p>
        </p:txBody>
      </p:sp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145" y="1576369"/>
            <a:ext cx="5728757" cy="381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6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56982" y="664582"/>
            <a:ext cx="11667164" cy="451576"/>
          </a:xfrm>
        </p:spPr>
        <p:txBody>
          <a:bodyPr/>
          <a:lstStyle/>
          <a:p>
            <a:pPr algn="r"/>
            <a:r>
              <a:rPr lang="cs-CZ" dirty="0"/>
              <a:t>agenda I: </a:t>
            </a:r>
            <a:r>
              <a:rPr lang="cs-CZ" dirty="0" smtClean="0"/>
              <a:t>výuka - </a:t>
            </a:r>
            <a:r>
              <a:rPr lang="cs-CZ" dirty="0"/>
              <a:t>počet </a:t>
            </a:r>
            <a:r>
              <a:rPr lang="cs-CZ" dirty="0" smtClean="0"/>
              <a:t>studentů na pracovníka</a:t>
            </a:r>
            <a:br>
              <a:rPr lang="cs-CZ" dirty="0" smtClean="0"/>
            </a:br>
            <a:r>
              <a:rPr lang="cs-CZ" sz="3600" dirty="0" err="1" smtClean="0"/>
              <a:t>teaching</a:t>
            </a:r>
            <a:r>
              <a:rPr lang="cs-CZ" sz="3600" dirty="0" smtClean="0"/>
              <a:t> – </a:t>
            </a:r>
            <a:r>
              <a:rPr lang="cs-CZ" sz="3600" dirty="0" err="1" smtClean="0"/>
              <a:t>number</a:t>
            </a:r>
            <a:r>
              <a:rPr lang="cs-CZ" sz="3600" dirty="0" smtClean="0"/>
              <a:t> </a:t>
            </a:r>
            <a:r>
              <a:rPr lang="cs-CZ" sz="3600" dirty="0" err="1" smtClean="0"/>
              <a:t>of</a:t>
            </a:r>
            <a:r>
              <a:rPr lang="cs-CZ" sz="3600" dirty="0" smtClean="0"/>
              <a:t> </a:t>
            </a:r>
            <a:r>
              <a:rPr lang="cs-CZ" sz="3600" dirty="0" err="1" smtClean="0"/>
              <a:t>students</a:t>
            </a:r>
            <a:r>
              <a:rPr lang="cs-CZ" sz="3600" dirty="0" smtClean="0"/>
              <a:t> per </a:t>
            </a:r>
            <a:r>
              <a:rPr lang="cs-CZ" sz="3600" dirty="0" err="1" smtClean="0"/>
              <a:t>teacher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0065006"/>
              </p:ext>
            </p:extLst>
          </p:nvPr>
        </p:nvGraphicFramePr>
        <p:xfrm>
          <a:off x="1288937" y="2760232"/>
          <a:ext cx="8917509" cy="21666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95261">
                  <a:extLst>
                    <a:ext uri="{9D8B030D-6E8A-4147-A177-3AD203B41FA5}">
                      <a16:colId xmlns:a16="http://schemas.microsoft.com/office/drawing/2014/main" val="4006761501"/>
                    </a:ext>
                  </a:extLst>
                </a:gridCol>
                <a:gridCol w="1212540">
                  <a:extLst>
                    <a:ext uri="{9D8B030D-6E8A-4147-A177-3AD203B41FA5}">
                      <a16:colId xmlns:a16="http://schemas.microsoft.com/office/drawing/2014/main" val="3510135503"/>
                    </a:ext>
                  </a:extLst>
                </a:gridCol>
                <a:gridCol w="1309708">
                  <a:extLst>
                    <a:ext uri="{9D8B030D-6E8A-4147-A177-3AD203B41FA5}">
                      <a16:colId xmlns:a16="http://schemas.microsoft.com/office/drawing/2014/main" val="274403273"/>
                    </a:ext>
                  </a:extLst>
                </a:gridCol>
              </a:tblGrid>
              <a:tr h="6756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počet studentů na pracovníka s plným </a:t>
                      </a:r>
                      <a:r>
                        <a:rPr lang="cs-CZ" sz="2000" dirty="0" smtClean="0">
                          <a:effectLst/>
                        </a:rPr>
                        <a:t>úvazkem /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20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</a:t>
                      </a:r>
                      <a:r>
                        <a:rPr lang="cs-CZ" sz="20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00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cs-CZ" sz="20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00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students</a:t>
                      </a:r>
                      <a:r>
                        <a:rPr lang="cs-CZ" sz="20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per </a:t>
                      </a:r>
                      <a:r>
                        <a:rPr lang="cs-CZ" sz="200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teacher</a:t>
                      </a:r>
                      <a:r>
                        <a:rPr lang="cs-CZ" sz="20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(full </a:t>
                      </a:r>
                      <a:r>
                        <a:rPr lang="cs-CZ" sz="200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contract</a:t>
                      </a:r>
                      <a:r>
                        <a:rPr lang="cs-CZ" sz="20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effectLst/>
                        </a:rPr>
                        <a:t>průměr</a:t>
                      </a:r>
                      <a:r>
                        <a:rPr lang="en-GB" sz="2000" dirty="0">
                          <a:effectLst/>
                        </a:rPr>
                        <a:t> 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effectLst/>
                        </a:rPr>
                        <a:t>medián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4218303"/>
                  </a:ext>
                </a:extLst>
              </a:tr>
              <a:tr h="71952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celkem </a:t>
                      </a:r>
                      <a:r>
                        <a:rPr lang="cs-CZ" sz="2000" dirty="0" smtClean="0">
                          <a:effectLst/>
                        </a:rPr>
                        <a:t>/ </a:t>
                      </a:r>
                      <a:r>
                        <a:rPr lang="cs-CZ" sz="2000" dirty="0" err="1" smtClean="0">
                          <a:effectLst/>
                        </a:rPr>
                        <a:t>total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137 </a:t>
                      </a:r>
                      <a:endParaRPr lang="cs-CZ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126</a:t>
                      </a:r>
                      <a:endParaRPr lang="cs-CZ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6381339"/>
                  </a:ext>
                </a:extLst>
              </a:tr>
              <a:tr h="77149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r>
                        <a:rPr lang="cs-CZ" sz="2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naplněnost seminárních skupin napříč CJV: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cs-CZ" sz="20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effectLst/>
                        </a:rPr>
                        <a:t> </a:t>
                      </a:r>
                      <a:r>
                        <a:rPr lang="cs-CZ" sz="2000" b="1" dirty="0" smtClean="0">
                          <a:effectLst/>
                        </a:rPr>
                        <a:t>16</a:t>
                      </a:r>
                      <a:endParaRPr lang="cs-CZ" sz="20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cs-CZ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effectLst/>
                        </a:rPr>
                        <a:t> </a:t>
                      </a:r>
                      <a:r>
                        <a:rPr lang="cs-CZ" sz="2000" b="1" dirty="0" smtClean="0">
                          <a:effectLst/>
                        </a:rPr>
                        <a:t>18</a:t>
                      </a:r>
                      <a:endParaRPr lang="cs-CZ" sz="20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cs-CZ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43160572"/>
                  </a:ext>
                </a:extLst>
              </a:tr>
            </a:tbl>
          </a:graphicData>
        </a:graphic>
      </p:graphicFrame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125" y="4733931"/>
            <a:ext cx="2615910" cy="174606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714" y="4725771"/>
            <a:ext cx="2643692" cy="176203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372" y="4725771"/>
            <a:ext cx="2349374" cy="176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03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71030" y="1552130"/>
            <a:ext cx="10753200" cy="4497070"/>
          </a:xfrm>
        </p:spPr>
        <p:txBody>
          <a:bodyPr/>
          <a:lstStyle/>
          <a:p>
            <a:r>
              <a:rPr lang="cs-CZ" sz="2400" dirty="0"/>
              <a:t>aplikovaný výzkum směřující ke zvyšování kvality výuky </a:t>
            </a:r>
          </a:p>
          <a:p>
            <a:r>
              <a:rPr lang="cs-CZ" sz="2400" dirty="0" smtClean="0"/>
              <a:t>formy výzkumu: </a:t>
            </a:r>
            <a:r>
              <a:rPr lang="cs-CZ" sz="2400" i="1" dirty="0" err="1" smtClean="0"/>
              <a:t>action</a:t>
            </a:r>
            <a:r>
              <a:rPr lang="cs-CZ" sz="2400" i="1" dirty="0" smtClean="0"/>
              <a:t> </a:t>
            </a:r>
            <a:r>
              <a:rPr lang="cs-CZ" sz="2400" i="1" dirty="0" err="1"/>
              <a:t>research</a:t>
            </a:r>
            <a:r>
              <a:rPr lang="cs-CZ" sz="2400" i="1" dirty="0"/>
              <a:t>, </a:t>
            </a:r>
            <a:r>
              <a:rPr lang="cs-CZ" sz="2400" i="1" dirty="0" err="1"/>
              <a:t>classroom</a:t>
            </a:r>
            <a:r>
              <a:rPr lang="cs-CZ" sz="2400" i="1" dirty="0"/>
              <a:t> </a:t>
            </a:r>
            <a:r>
              <a:rPr lang="cs-CZ" sz="2400" i="1" dirty="0" err="1"/>
              <a:t>research</a:t>
            </a:r>
            <a:r>
              <a:rPr lang="cs-CZ" sz="2400" i="1" dirty="0"/>
              <a:t>, </a:t>
            </a:r>
            <a:r>
              <a:rPr lang="cs-CZ" sz="2400" i="1" dirty="0" err="1"/>
              <a:t>exploratory</a:t>
            </a:r>
            <a:r>
              <a:rPr lang="cs-CZ" sz="2400" i="1" dirty="0"/>
              <a:t> </a:t>
            </a:r>
            <a:r>
              <a:rPr lang="cs-CZ" sz="2400" i="1" dirty="0" err="1"/>
              <a:t>practice</a:t>
            </a:r>
            <a:endParaRPr lang="cs-CZ" sz="2400" i="1" dirty="0"/>
          </a:p>
          <a:p>
            <a:r>
              <a:rPr lang="cs-CZ" sz="2400" dirty="0" smtClean="0"/>
              <a:t>interdisciplinární </a:t>
            </a:r>
            <a:r>
              <a:rPr lang="cs-CZ" sz="2400" dirty="0"/>
              <a:t>výzkumné projekty ve spolupráci s dalšími pracovišti MU (CEITEC, </a:t>
            </a:r>
            <a:r>
              <a:rPr lang="cs-CZ" sz="2400" dirty="0" err="1"/>
              <a:t>Hume</a:t>
            </a:r>
            <a:r>
              <a:rPr lang="cs-CZ" sz="2400" dirty="0"/>
              <a:t> </a:t>
            </a:r>
            <a:r>
              <a:rPr lang="cs-CZ" sz="2400" dirty="0" err="1"/>
              <a:t>Lab</a:t>
            </a:r>
            <a:r>
              <a:rPr lang="cs-CZ" sz="2400" dirty="0"/>
              <a:t>, LF, FI</a:t>
            </a:r>
            <a:r>
              <a:rPr lang="cs-CZ" sz="2400" dirty="0" smtClean="0"/>
              <a:t>)</a:t>
            </a:r>
          </a:p>
          <a:p>
            <a:endParaRPr lang="cs-CZ" sz="2400" dirty="0"/>
          </a:p>
          <a:p>
            <a:r>
              <a:rPr lang="cs-CZ" sz="2400" dirty="0" smtClean="0"/>
              <a:t>mezinárodní </a:t>
            </a:r>
            <a:r>
              <a:rPr lang="cs-CZ" sz="2400" dirty="0"/>
              <a:t>kolektivní </a:t>
            </a:r>
            <a:r>
              <a:rPr lang="cs-CZ" sz="2400" dirty="0" smtClean="0"/>
              <a:t>monografie</a:t>
            </a:r>
          </a:p>
          <a:p>
            <a:r>
              <a:rPr lang="cs-CZ" sz="2400" dirty="0"/>
              <a:t>č</a:t>
            </a:r>
            <a:r>
              <a:rPr lang="cs-CZ" sz="2400" dirty="0" smtClean="0"/>
              <a:t>lánky v mezinárodních odborných časopisech</a:t>
            </a:r>
          </a:p>
          <a:p>
            <a:r>
              <a:rPr lang="cs-CZ" sz="2400" dirty="0" smtClean="0"/>
              <a:t>pořádání konferencí</a:t>
            </a:r>
          </a:p>
          <a:p>
            <a:r>
              <a:rPr lang="cs-CZ" sz="2400" dirty="0"/>
              <a:t>ú</a:t>
            </a:r>
            <a:r>
              <a:rPr lang="cs-CZ" sz="2400" dirty="0" smtClean="0"/>
              <a:t>čast na mezinárodních konferencích </a:t>
            </a:r>
            <a:endParaRPr lang="cs-CZ" sz="1600" dirty="0"/>
          </a:p>
          <a:p>
            <a:pPr marL="72000" indent="0">
              <a:buNone/>
            </a:pPr>
            <a:endParaRPr lang="cs-CZ" i="1" dirty="0"/>
          </a:p>
        </p:txBody>
      </p:sp>
      <p:sp>
        <p:nvSpPr>
          <p:cNvPr id="6" name="Nadpis 3"/>
          <p:cNvSpPr txBox="1">
            <a:spLocks/>
          </p:cNvSpPr>
          <p:nvPr/>
        </p:nvSpPr>
        <p:spPr>
          <a:xfrm>
            <a:off x="872400" y="8724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r"/>
            <a:r>
              <a:rPr lang="cs-CZ" dirty="0"/>
              <a:t>agenda </a:t>
            </a:r>
            <a:r>
              <a:rPr lang="cs-CZ" dirty="0" smtClean="0"/>
              <a:t>II: </a:t>
            </a:r>
            <a:r>
              <a:rPr lang="cs-CZ" kern="0" dirty="0" err="1" smtClean="0"/>
              <a:t>VaV</a:t>
            </a:r>
            <a:r>
              <a:rPr lang="cs-CZ" kern="0" dirty="0" smtClean="0"/>
              <a:t> / </a:t>
            </a:r>
            <a:r>
              <a:rPr lang="cs-CZ" kern="0" dirty="0" err="1" smtClean="0"/>
              <a:t>research</a:t>
            </a:r>
            <a:endParaRPr lang="cs-CZ" kern="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066" y="4167797"/>
            <a:ext cx="2493157" cy="166180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40" y="3420117"/>
            <a:ext cx="2242563" cy="149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63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40000" y="702582"/>
            <a:ext cx="11321143" cy="451576"/>
          </a:xfrm>
        </p:spPr>
        <p:txBody>
          <a:bodyPr/>
          <a:lstStyle/>
          <a:p>
            <a:pPr algn="r"/>
            <a:r>
              <a:rPr lang="cs-CZ" dirty="0"/>
              <a:t>agenda </a:t>
            </a:r>
            <a:r>
              <a:rPr lang="cs-CZ" dirty="0" smtClean="0"/>
              <a:t>III: </a:t>
            </a:r>
            <a:r>
              <a:rPr lang="cs-CZ" dirty="0"/>
              <a:t>projektová </a:t>
            </a:r>
            <a:r>
              <a:rPr lang="cs-CZ" dirty="0" smtClean="0"/>
              <a:t>činnost / </a:t>
            </a:r>
            <a:r>
              <a:rPr lang="cs-CZ" dirty="0" err="1" smtClean="0"/>
              <a:t>projects</a:t>
            </a:r>
            <a:endParaRPr lang="cs-CZ" sz="24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000" y="1300743"/>
            <a:ext cx="11059200" cy="4535055"/>
          </a:xfrm>
        </p:spPr>
        <p:txBody>
          <a:bodyPr/>
          <a:lstStyle/>
          <a:p>
            <a:r>
              <a:rPr lang="cs-CZ" sz="2000" b="1" dirty="0" smtClean="0"/>
              <a:t>2020: IGA</a:t>
            </a:r>
            <a:r>
              <a:rPr lang="cs-CZ" sz="2000" dirty="0" smtClean="0"/>
              <a:t> – </a:t>
            </a:r>
            <a:r>
              <a:rPr lang="cs-CZ" sz="2000" b="1" i="1" dirty="0" smtClean="0"/>
              <a:t>Project </a:t>
            </a:r>
            <a:r>
              <a:rPr lang="cs-CZ" sz="2000" b="1" i="1" dirty="0" err="1" smtClean="0"/>
              <a:t>English</a:t>
            </a:r>
            <a:r>
              <a:rPr lang="cs-CZ" sz="2000" b="1" i="1" dirty="0" smtClean="0"/>
              <a:t> </a:t>
            </a:r>
            <a:r>
              <a:rPr lang="cs-CZ" sz="2000" dirty="0" smtClean="0"/>
              <a:t>(Odbor </a:t>
            </a:r>
            <a:r>
              <a:rPr lang="cs-CZ" sz="2000" dirty="0" err="1" smtClean="0"/>
              <a:t>VaV</a:t>
            </a:r>
            <a:r>
              <a:rPr lang="cs-CZ" sz="2000" dirty="0" smtClean="0"/>
              <a:t> MU)</a:t>
            </a:r>
          </a:p>
          <a:p>
            <a:pPr marL="72000" indent="0">
              <a:buNone/>
            </a:pPr>
            <a:endParaRPr lang="cs-CZ" sz="2000" dirty="0" smtClean="0"/>
          </a:p>
          <a:p>
            <a:r>
              <a:rPr lang="cs-CZ" sz="2000" b="1" dirty="0" smtClean="0"/>
              <a:t>2019:</a:t>
            </a:r>
            <a:r>
              <a:rPr lang="cs-CZ" sz="2000" dirty="0" smtClean="0"/>
              <a:t> (podaný) TAČR </a:t>
            </a:r>
            <a:r>
              <a:rPr lang="cs-CZ" sz="2000" dirty="0"/>
              <a:t>Éta  2020 - Systém pro sémantické fulltextové vyhledávání informací v textové části zdravotního záznamu pacienta a korpus autentických textů zdravotní dokumentace (CJV hlavní řešitel, další řešitelé LF a FI</a:t>
            </a:r>
            <a:r>
              <a:rPr lang="cs-CZ" sz="2000" dirty="0" smtClean="0"/>
              <a:t>)</a:t>
            </a:r>
          </a:p>
          <a:p>
            <a:endParaRPr lang="cs-CZ" sz="2000" dirty="0"/>
          </a:p>
          <a:p>
            <a:r>
              <a:rPr lang="cs-CZ" sz="2000" b="1" dirty="0" smtClean="0"/>
              <a:t>2018:</a:t>
            </a:r>
            <a:r>
              <a:rPr lang="cs-CZ" sz="2000" dirty="0" smtClean="0"/>
              <a:t> Erasmus</a:t>
            </a:r>
            <a:r>
              <a:rPr lang="cs-CZ" sz="2000" dirty="0"/>
              <a:t>+ </a:t>
            </a:r>
            <a:r>
              <a:rPr lang="cs-CZ" sz="2000" b="1" dirty="0"/>
              <a:t>CUDIMHA</a:t>
            </a:r>
            <a:r>
              <a:rPr lang="cs-CZ" sz="2000" dirty="0"/>
              <a:t> (KA2, </a:t>
            </a:r>
            <a:r>
              <a:rPr lang="cs-CZ" sz="2000" dirty="0" err="1"/>
              <a:t>Capacity</a:t>
            </a:r>
            <a:r>
              <a:rPr lang="cs-CZ" sz="2000" dirty="0"/>
              <a:t> </a:t>
            </a:r>
            <a:r>
              <a:rPr lang="cs-CZ" sz="2000" dirty="0" err="1"/>
              <a:t>Building</a:t>
            </a:r>
            <a:r>
              <a:rPr lang="cs-CZ" sz="2000" dirty="0"/>
              <a:t>): </a:t>
            </a:r>
            <a:r>
              <a:rPr lang="cs-CZ" sz="2000" dirty="0">
                <a:hlinkClick r:id="rId2"/>
              </a:rPr>
              <a:t>https://www.cudimha.eu/index.php/en/</a:t>
            </a:r>
            <a:r>
              <a:rPr lang="cs-CZ" sz="2000" dirty="0"/>
              <a:t> </a:t>
            </a:r>
            <a:endParaRPr lang="cs-CZ" sz="2000" dirty="0" smtClean="0"/>
          </a:p>
          <a:p>
            <a:endParaRPr lang="cs-CZ" sz="2000" dirty="0"/>
          </a:p>
          <a:p>
            <a:r>
              <a:rPr lang="cs-CZ" sz="2000" b="1" dirty="0" smtClean="0"/>
              <a:t>2017:</a:t>
            </a:r>
            <a:r>
              <a:rPr lang="cs-CZ" sz="2000" dirty="0" smtClean="0"/>
              <a:t> OP </a:t>
            </a:r>
            <a:r>
              <a:rPr lang="cs-CZ" sz="2000" dirty="0"/>
              <a:t>VVV projekty (</a:t>
            </a:r>
            <a:r>
              <a:rPr lang="cs-CZ" sz="2000" b="1" dirty="0"/>
              <a:t>MUNI4.0</a:t>
            </a:r>
            <a:r>
              <a:rPr lang="cs-CZ" sz="2000" dirty="0"/>
              <a:t>, </a:t>
            </a:r>
            <a:r>
              <a:rPr lang="cs-CZ" sz="2000" b="1" dirty="0"/>
              <a:t>HR4MU</a:t>
            </a:r>
            <a:r>
              <a:rPr lang="cs-CZ" sz="2000" dirty="0" smtClean="0"/>
              <a:t>)</a:t>
            </a:r>
          </a:p>
          <a:p>
            <a:endParaRPr lang="cs-CZ" sz="2000" dirty="0"/>
          </a:p>
          <a:p>
            <a:r>
              <a:rPr lang="cs-CZ" sz="2000" dirty="0"/>
              <a:t>k</a:t>
            </a:r>
            <a:r>
              <a:rPr lang="cs-CZ" sz="2000" dirty="0" smtClean="0"/>
              <a:t>aždý rok IRP  + FRMU</a:t>
            </a:r>
          </a:p>
          <a:p>
            <a:pPr marL="72000" indent="0">
              <a:buNone/>
            </a:pPr>
            <a:endParaRPr lang="cs-CZ" sz="2000" b="1" dirty="0"/>
          </a:p>
          <a:p>
            <a:pPr marL="72000" indent="0">
              <a:buNone/>
            </a:pPr>
            <a:endParaRPr lang="cs-CZ" sz="2000" dirty="0"/>
          </a:p>
          <a:p>
            <a:pPr marL="72000" indent="0">
              <a:buNone/>
            </a:pPr>
            <a:endParaRPr lang="cs-CZ" sz="2400" dirty="0" smtClean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l="-371" t="15903" r="13674" b="7623"/>
          <a:stretch/>
        </p:blipFill>
        <p:spPr>
          <a:xfrm>
            <a:off x="9344297" y="3158313"/>
            <a:ext cx="1994263" cy="989487"/>
          </a:xfrm>
          <a:prstGeom prst="rect">
            <a:avLst/>
          </a:prstGeom>
          <a:ln>
            <a:solidFill>
              <a:srgbClr val="0000DC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411" y="4730526"/>
            <a:ext cx="2217251" cy="166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43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dirty="0"/>
              <a:t>agenda </a:t>
            </a:r>
            <a:r>
              <a:rPr lang="cs-CZ" dirty="0" smtClean="0"/>
              <a:t>IV: </a:t>
            </a:r>
            <a:r>
              <a:rPr lang="cs-CZ" dirty="0"/>
              <a:t>zpoplatněné </a:t>
            </a:r>
            <a:r>
              <a:rPr lang="cs-CZ" dirty="0" smtClean="0"/>
              <a:t>aktivity CJV MU</a:t>
            </a:r>
            <a:endParaRPr lang="cs-CZ" dirty="0"/>
          </a:p>
        </p:txBody>
      </p:sp>
      <p:graphicFrame>
        <p:nvGraphicFramePr>
          <p:cNvPr id="12" name="Graf 11"/>
          <p:cNvGraphicFramePr>
            <a:graphicFrameLocks/>
          </p:cNvGraphicFramePr>
          <p:nvPr>
            <p:extLst/>
          </p:nvPr>
        </p:nvGraphicFramePr>
        <p:xfrm>
          <a:off x="3597409" y="8787175"/>
          <a:ext cx="5467350" cy="3455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Tabulka 17"/>
          <p:cNvGraphicFramePr>
            <a:graphicFrameLocks noGrp="1"/>
          </p:cNvGraphicFramePr>
          <p:nvPr>
            <p:extLst/>
          </p:nvPr>
        </p:nvGraphicFramePr>
        <p:xfrm>
          <a:off x="949302" y="1605255"/>
          <a:ext cx="8995886" cy="28947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39581">
                  <a:extLst>
                    <a:ext uri="{9D8B030D-6E8A-4147-A177-3AD203B41FA5}">
                      <a16:colId xmlns:a16="http://schemas.microsoft.com/office/drawing/2014/main" val="2267532100"/>
                    </a:ext>
                  </a:extLst>
                </a:gridCol>
                <a:gridCol w="1201985">
                  <a:extLst>
                    <a:ext uri="{9D8B030D-6E8A-4147-A177-3AD203B41FA5}">
                      <a16:colId xmlns:a16="http://schemas.microsoft.com/office/drawing/2014/main" val="3229332633"/>
                    </a:ext>
                  </a:extLst>
                </a:gridCol>
                <a:gridCol w="1454320">
                  <a:extLst>
                    <a:ext uri="{9D8B030D-6E8A-4147-A177-3AD203B41FA5}">
                      <a16:colId xmlns:a16="http://schemas.microsoft.com/office/drawing/2014/main" val="4009091490"/>
                    </a:ext>
                  </a:extLst>
                </a:gridCol>
              </a:tblGrid>
              <a:tr h="9649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</a:rPr>
                        <a:t>JS 2019 + PS 2019</a:t>
                      </a:r>
                      <a:endParaRPr lang="cs-CZ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b="0" dirty="0" err="1">
                          <a:effectLst/>
                        </a:rPr>
                        <a:t>počet</a:t>
                      </a:r>
                      <a:r>
                        <a:rPr lang="en-GB" sz="1800" b="0" dirty="0">
                          <a:effectLst/>
                        </a:rPr>
                        <a:t> </a:t>
                      </a:r>
                      <a:r>
                        <a:rPr lang="en-GB" sz="1800" b="0" dirty="0" err="1">
                          <a:effectLst/>
                        </a:rPr>
                        <a:t>kurzů</a:t>
                      </a:r>
                      <a:endParaRPr lang="cs-CZ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b="0" dirty="0" err="1">
                          <a:effectLst/>
                        </a:rPr>
                        <a:t>Počet</a:t>
                      </a:r>
                      <a:r>
                        <a:rPr lang="en-GB" sz="1800" b="0" dirty="0">
                          <a:effectLst/>
                        </a:rPr>
                        <a:t> </a:t>
                      </a:r>
                      <a:r>
                        <a:rPr lang="en-GB" sz="1800" b="0" dirty="0" err="1">
                          <a:effectLst/>
                        </a:rPr>
                        <a:t>účastníků</a:t>
                      </a:r>
                      <a:endParaRPr lang="cs-CZ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3168344"/>
                  </a:ext>
                </a:extLst>
              </a:tr>
              <a:tr h="6432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b="0" dirty="0" err="1">
                          <a:effectLst/>
                        </a:rPr>
                        <a:t>jazykové</a:t>
                      </a:r>
                      <a:r>
                        <a:rPr lang="en-GB" sz="1800" b="0" dirty="0">
                          <a:effectLst/>
                        </a:rPr>
                        <a:t> </a:t>
                      </a:r>
                      <a:r>
                        <a:rPr lang="en-GB" sz="1800" b="0" dirty="0" err="1">
                          <a:effectLst/>
                        </a:rPr>
                        <a:t>kurzy</a:t>
                      </a:r>
                      <a:r>
                        <a:rPr lang="en-GB" sz="1800" b="0" dirty="0">
                          <a:effectLst/>
                        </a:rPr>
                        <a:t> pro </a:t>
                      </a:r>
                      <a:r>
                        <a:rPr lang="en-GB" sz="1800" b="0" dirty="0" err="1">
                          <a:effectLst/>
                        </a:rPr>
                        <a:t>zaměstnance</a:t>
                      </a:r>
                      <a:r>
                        <a:rPr lang="en-GB" sz="1800" b="0" dirty="0">
                          <a:effectLst/>
                        </a:rPr>
                        <a:t> v </a:t>
                      </a:r>
                      <a:r>
                        <a:rPr lang="en-GB" sz="1800" b="0" dirty="0" err="1">
                          <a:effectLst/>
                        </a:rPr>
                        <a:t>rámci</a:t>
                      </a:r>
                      <a:r>
                        <a:rPr lang="en-GB" sz="1800" b="0" dirty="0">
                          <a:effectLst/>
                        </a:rPr>
                        <a:t> MU (</a:t>
                      </a:r>
                      <a:r>
                        <a:rPr lang="en-GB" sz="1800" b="0" dirty="0" err="1">
                          <a:effectLst/>
                        </a:rPr>
                        <a:t>mimo</a:t>
                      </a:r>
                      <a:r>
                        <a:rPr lang="en-GB" sz="1800" b="0" dirty="0">
                          <a:effectLst/>
                        </a:rPr>
                        <a:t> </a:t>
                      </a:r>
                      <a:r>
                        <a:rPr lang="en-GB" sz="1800" b="0" dirty="0" err="1">
                          <a:effectLst/>
                        </a:rPr>
                        <a:t>projekty</a:t>
                      </a:r>
                      <a:r>
                        <a:rPr lang="en-GB" sz="1800" b="0" dirty="0">
                          <a:effectLst/>
                        </a:rPr>
                        <a:t>)</a:t>
                      </a:r>
                      <a:endParaRPr lang="cs-CZ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17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cs-CZ" sz="1800" b="1" dirty="0" smtClean="0">
                          <a:solidFill>
                            <a:schemeClr val="tx1"/>
                          </a:solidFill>
                          <a:effectLst/>
                        </a:rPr>
                        <a:t>144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146370"/>
                  </a:ext>
                </a:extLst>
              </a:tr>
              <a:tr h="3216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b="0" dirty="0" err="1">
                          <a:effectLst/>
                        </a:rPr>
                        <a:t>jazykové</a:t>
                      </a:r>
                      <a:r>
                        <a:rPr lang="en-GB" sz="1800" b="0" dirty="0">
                          <a:effectLst/>
                        </a:rPr>
                        <a:t> </a:t>
                      </a:r>
                      <a:r>
                        <a:rPr lang="en-GB" sz="1800" b="0" dirty="0" err="1">
                          <a:effectLst/>
                        </a:rPr>
                        <a:t>kurzy</a:t>
                      </a:r>
                      <a:r>
                        <a:rPr lang="en-GB" sz="1800" b="0" dirty="0">
                          <a:effectLst/>
                        </a:rPr>
                        <a:t> pro </a:t>
                      </a:r>
                      <a:r>
                        <a:rPr lang="en-GB" sz="1800" b="0" dirty="0" err="1">
                          <a:effectLst/>
                        </a:rPr>
                        <a:t>veřejnost</a:t>
                      </a:r>
                      <a:endParaRPr lang="cs-CZ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21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cs-CZ" sz="1800" b="1" dirty="0" smtClean="0">
                          <a:solidFill>
                            <a:schemeClr val="tx1"/>
                          </a:solidFill>
                          <a:effectLst/>
                        </a:rPr>
                        <a:t>224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42113120"/>
                  </a:ext>
                </a:extLst>
              </a:tr>
              <a:tr h="9649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b="0" dirty="0" err="1">
                          <a:effectLst/>
                        </a:rPr>
                        <a:t>letní</a:t>
                      </a:r>
                      <a:r>
                        <a:rPr lang="en-GB" sz="1800" b="0" dirty="0">
                          <a:effectLst/>
                        </a:rPr>
                        <a:t> a </a:t>
                      </a:r>
                      <a:r>
                        <a:rPr lang="en-GB" sz="1800" b="0" dirty="0" err="1">
                          <a:effectLst/>
                        </a:rPr>
                        <a:t>zimní</a:t>
                      </a:r>
                      <a:r>
                        <a:rPr lang="en-GB" sz="1800" b="0" dirty="0">
                          <a:effectLst/>
                        </a:rPr>
                        <a:t> </a:t>
                      </a:r>
                      <a:r>
                        <a:rPr lang="en-GB" sz="1800" b="0" dirty="0" err="1">
                          <a:effectLst/>
                        </a:rPr>
                        <a:t>školy</a:t>
                      </a:r>
                      <a:r>
                        <a:rPr lang="en-GB" sz="1800" b="0" dirty="0">
                          <a:effectLst/>
                        </a:rPr>
                        <a:t> (ČR, </a:t>
                      </a:r>
                      <a:r>
                        <a:rPr lang="en-GB" sz="1800" b="0" dirty="0" err="1">
                          <a:effectLst/>
                        </a:rPr>
                        <a:t>Jižní</a:t>
                      </a:r>
                      <a:r>
                        <a:rPr lang="en-GB" sz="1800" b="0" dirty="0">
                          <a:effectLst/>
                        </a:rPr>
                        <a:t> Korea, </a:t>
                      </a:r>
                      <a:r>
                        <a:rPr lang="en-GB" sz="1800" b="0" dirty="0" err="1">
                          <a:effectLst/>
                        </a:rPr>
                        <a:t>Čína</a:t>
                      </a:r>
                      <a:r>
                        <a:rPr lang="en-GB" sz="1800" b="0" dirty="0">
                          <a:effectLst/>
                        </a:rPr>
                        <a:t>, Taiwan, </a:t>
                      </a:r>
                      <a:r>
                        <a:rPr lang="en-GB" sz="1800" b="0" dirty="0" err="1">
                          <a:effectLst/>
                        </a:rPr>
                        <a:t>Turecko</a:t>
                      </a:r>
                      <a:r>
                        <a:rPr lang="en-GB" sz="1800" b="0" dirty="0">
                          <a:effectLst/>
                        </a:rPr>
                        <a:t>, </a:t>
                      </a:r>
                      <a:r>
                        <a:rPr lang="en-GB" sz="1800" b="0" dirty="0" err="1">
                          <a:effectLst/>
                        </a:rPr>
                        <a:t>Německo</a:t>
                      </a:r>
                      <a:r>
                        <a:rPr lang="en-GB" sz="1800" b="0" dirty="0">
                          <a:effectLst/>
                        </a:rPr>
                        <a:t>, </a:t>
                      </a:r>
                      <a:r>
                        <a:rPr lang="en-GB" sz="1800" b="0" dirty="0" err="1">
                          <a:effectLst/>
                        </a:rPr>
                        <a:t>Itálie</a:t>
                      </a:r>
                      <a:r>
                        <a:rPr lang="en-GB" sz="1800" b="0" dirty="0">
                          <a:effectLst/>
                        </a:rPr>
                        <a:t>, </a:t>
                      </a:r>
                      <a:r>
                        <a:rPr lang="en-GB" sz="1800" b="0" dirty="0" err="1">
                          <a:effectLst/>
                        </a:rPr>
                        <a:t>Finsko</a:t>
                      </a:r>
                      <a:r>
                        <a:rPr lang="en-GB" sz="1800" b="0" dirty="0">
                          <a:effectLst/>
                        </a:rPr>
                        <a:t>, </a:t>
                      </a:r>
                      <a:r>
                        <a:rPr lang="en-GB" sz="1800" b="0" dirty="0" err="1">
                          <a:effectLst/>
                        </a:rPr>
                        <a:t>Japonsko</a:t>
                      </a:r>
                      <a:r>
                        <a:rPr lang="en-GB" sz="1800" b="0" dirty="0">
                          <a:effectLst/>
                        </a:rPr>
                        <a:t>) </a:t>
                      </a:r>
                      <a:endParaRPr lang="cs-CZ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7</a:t>
                      </a:r>
                      <a:endParaRPr lang="cs-CZ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194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1068591"/>
                  </a:ext>
                </a:extLst>
              </a:tr>
            </a:tbl>
          </a:graphicData>
        </a:graphic>
      </p:graphicFrame>
      <p:graphicFrame>
        <p:nvGraphicFramePr>
          <p:cNvPr id="19" name="Tabulka 18"/>
          <p:cNvGraphicFramePr>
            <a:graphicFrameLocks noGrp="1"/>
          </p:cNvGraphicFramePr>
          <p:nvPr>
            <p:extLst/>
          </p:nvPr>
        </p:nvGraphicFramePr>
        <p:xfrm>
          <a:off x="1673485" y="4310745"/>
          <a:ext cx="7547519" cy="21692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43314">
                  <a:extLst>
                    <a:ext uri="{9D8B030D-6E8A-4147-A177-3AD203B41FA5}">
                      <a16:colId xmlns:a16="http://schemas.microsoft.com/office/drawing/2014/main" val="197973996"/>
                    </a:ext>
                  </a:extLst>
                </a:gridCol>
                <a:gridCol w="2326088">
                  <a:extLst>
                    <a:ext uri="{9D8B030D-6E8A-4147-A177-3AD203B41FA5}">
                      <a16:colId xmlns:a16="http://schemas.microsoft.com/office/drawing/2014/main" val="2449710332"/>
                    </a:ext>
                  </a:extLst>
                </a:gridCol>
                <a:gridCol w="3278117">
                  <a:extLst>
                    <a:ext uri="{9D8B030D-6E8A-4147-A177-3AD203B41FA5}">
                      <a16:colId xmlns:a16="http://schemas.microsoft.com/office/drawing/2014/main" val="2747810329"/>
                    </a:ext>
                  </a:extLst>
                </a:gridCol>
              </a:tblGrid>
              <a:tr h="235986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Překlady a korektury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9103348"/>
                  </a:ext>
                </a:extLst>
              </a:tr>
              <a:tr h="21783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název pracoviště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typ překladu/korektury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74991323"/>
                  </a:ext>
                </a:extLst>
              </a:tr>
              <a:tr h="217833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 smtClean="0">
                          <a:effectLst/>
                        </a:rPr>
                        <a:t>RMU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personální odbor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brožura pro nové zaměstnance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93298323"/>
                  </a:ext>
                </a:extLst>
              </a:tr>
              <a:tr h="408438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odbor vnějších vztahů a marketingu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pozvánky na akce univerzity, propagační materiály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16527553"/>
                  </a:ext>
                </a:extLst>
              </a:tr>
              <a:tr h="217833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studijní odbor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překlady diplomů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07501840"/>
                  </a:ext>
                </a:extLst>
              </a:tr>
              <a:tr h="217833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odbor pro </a:t>
                      </a:r>
                      <a:r>
                        <a:rPr lang="cs-CZ" sz="1100" u="none" strike="noStrike" dirty="0" smtClean="0">
                          <a:effectLst/>
                        </a:rPr>
                        <a:t>strategii 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Výroční zpráva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78256280"/>
                  </a:ext>
                </a:extLst>
              </a:tr>
              <a:tr h="217833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právní odbor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překlady směrnic a předpisů 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66119738"/>
                  </a:ext>
                </a:extLst>
              </a:tr>
              <a:tr h="217833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 err="1" smtClean="0">
                          <a:effectLst/>
                        </a:rPr>
                        <a:t>PřF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Ústav fyzikální elektroniky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texty pro webové stránky -korektura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37551614"/>
                  </a:ext>
                </a:extLst>
              </a:tr>
              <a:tr h="217833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 smtClean="0">
                          <a:effectLst/>
                        </a:rPr>
                        <a:t>FF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Ústav hudební vědy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habilitační práce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11820317"/>
                  </a:ext>
                </a:extLst>
              </a:tr>
            </a:tbl>
          </a:graphicData>
        </a:graphic>
      </p:graphicFrame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539" y="1605255"/>
            <a:ext cx="1968174" cy="131211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539" y="3002708"/>
            <a:ext cx="1951753" cy="146348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246" y="4551529"/>
            <a:ext cx="1958936" cy="130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68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540000" y="1519919"/>
            <a:ext cx="10753200" cy="3526708"/>
          </a:xfrm>
        </p:spPr>
        <p:txBody>
          <a:bodyPr/>
          <a:lstStyle/>
          <a:p>
            <a:pPr marL="72000" indent="0">
              <a:buNone/>
            </a:pPr>
            <a:r>
              <a:rPr lang="cs-CZ" sz="3200" b="1" dirty="0"/>
              <a:t>V</a:t>
            </a:r>
            <a:r>
              <a:rPr lang="cs-CZ" sz="3200" b="1" dirty="0" smtClean="0"/>
              <a:t>řelé díky za všechno, co pro MU na CJV děláte.</a:t>
            </a:r>
          </a:p>
          <a:p>
            <a:pPr marL="72000" indent="0">
              <a:buNone/>
            </a:pPr>
            <a:r>
              <a:rPr lang="cs-CZ" altLang="cs-CZ" sz="3200" b="1" i="1" dirty="0" smtClean="0">
                <a:latin typeface="Arial Unicode MS"/>
              </a:rPr>
              <a:t>A big </a:t>
            </a:r>
            <a:r>
              <a:rPr lang="cs-CZ" altLang="cs-CZ" sz="3200" b="1" i="1" dirty="0" err="1" smtClean="0">
                <a:latin typeface="Arial Unicode MS"/>
              </a:rPr>
              <a:t>thanks</a:t>
            </a:r>
            <a:r>
              <a:rPr lang="cs-CZ" altLang="cs-CZ" sz="3200" b="1" i="1" dirty="0" smtClean="0">
                <a:latin typeface="Arial Unicode MS"/>
              </a:rPr>
              <a:t> </a:t>
            </a:r>
            <a:r>
              <a:rPr lang="cs-CZ" altLang="cs-CZ" sz="3200" b="1" i="1" dirty="0" err="1">
                <a:latin typeface="Arial Unicode MS"/>
              </a:rPr>
              <a:t>for</a:t>
            </a:r>
            <a:r>
              <a:rPr lang="cs-CZ" altLang="cs-CZ" sz="3200" b="1" i="1" dirty="0">
                <a:latin typeface="Arial Unicode MS"/>
              </a:rPr>
              <a:t> </a:t>
            </a:r>
            <a:r>
              <a:rPr lang="cs-CZ" altLang="cs-CZ" sz="3200" b="1" i="1" dirty="0" err="1">
                <a:latin typeface="Arial Unicode MS"/>
              </a:rPr>
              <a:t>everything</a:t>
            </a:r>
            <a:r>
              <a:rPr lang="cs-CZ" altLang="cs-CZ" sz="3200" b="1" i="1" dirty="0">
                <a:latin typeface="Arial Unicode MS"/>
              </a:rPr>
              <a:t> </a:t>
            </a:r>
            <a:r>
              <a:rPr lang="cs-CZ" altLang="cs-CZ" sz="3200" b="1" i="1" dirty="0" err="1">
                <a:latin typeface="Arial Unicode MS"/>
              </a:rPr>
              <a:t>you</a:t>
            </a:r>
            <a:r>
              <a:rPr lang="cs-CZ" altLang="cs-CZ" sz="3200" b="1" i="1" dirty="0">
                <a:latin typeface="Arial Unicode MS"/>
              </a:rPr>
              <a:t> do </a:t>
            </a:r>
            <a:r>
              <a:rPr lang="cs-CZ" altLang="cs-CZ" sz="3200" b="1" i="1" dirty="0" err="1">
                <a:latin typeface="Arial Unicode MS"/>
              </a:rPr>
              <a:t>for</a:t>
            </a:r>
            <a:r>
              <a:rPr lang="cs-CZ" altLang="cs-CZ" sz="3200" b="1" i="1" dirty="0">
                <a:latin typeface="Arial Unicode MS"/>
              </a:rPr>
              <a:t> MU at CJV.</a:t>
            </a:r>
            <a:r>
              <a:rPr lang="cs-CZ" altLang="cs-CZ" sz="2400" b="1" i="1" dirty="0"/>
              <a:t> </a:t>
            </a:r>
            <a:endParaRPr lang="cs-CZ" altLang="cs-CZ" sz="6000" b="1" i="1" dirty="0">
              <a:latin typeface="Arial" panose="020B0604020202020204" pitchFamily="34" charset="0"/>
            </a:endParaRPr>
          </a:p>
          <a:p>
            <a:pPr marL="72000" indent="0">
              <a:buNone/>
            </a:pPr>
            <a:endParaRPr lang="cs-CZ" sz="3200" b="1" i="1" dirty="0" smtClean="0"/>
          </a:p>
          <a:p>
            <a:pPr marL="72000" indent="0">
              <a:buNone/>
            </a:pPr>
            <a:r>
              <a:rPr lang="cs-CZ" sz="3200" b="1" dirty="0" smtClean="0"/>
              <a:t>…přeji inspirativní Týden CJV.</a:t>
            </a:r>
          </a:p>
          <a:p>
            <a:pPr marL="72000" indent="0">
              <a:buNone/>
            </a:pPr>
            <a:r>
              <a:rPr lang="cs-CZ" sz="3200" b="1" i="1" dirty="0" smtClean="0"/>
              <a:t>…</a:t>
            </a:r>
            <a:r>
              <a:rPr lang="cs-CZ" sz="3200" b="1" i="1" dirty="0" err="1" smtClean="0"/>
              <a:t>have</a:t>
            </a:r>
            <a:r>
              <a:rPr lang="cs-CZ" sz="3200" b="1" i="1" dirty="0" smtClean="0"/>
              <a:t> a CJV </a:t>
            </a:r>
            <a:r>
              <a:rPr lang="cs-CZ" sz="3200" b="1" i="1" dirty="0" err="1" smtClean="0"/>
              <a:t>Week</a:t>
            </a:r>
            <a:r>
              <a:rPr lang="cs-CZ" sz="3200" b="1" i="1" dirty="0" smtClean="0"/>
              <a:t> full </a:t>
            </a:r>
            <a:r>
              <a:rPr lang="cs-CZ" sz="3200" b="1" i="1" dirty="0" err="1" smtClean="0"/>
              <a:t>of</a:t>
            </a:r>
            <a:r>
              <a:rPr lang="cs-CZ" sz="3200" b="1" i="1" dirty="0" smtClean="0"/>
              <a:t> </a:t>
            </a:r>
            <a:r>
              <a:rPr lang="cs-CZ" sz="3200" b="1" i="1" dirty="0" err="1" smtClean="0"/>
              <a:t>inspiration</a:t>
            </a:r>
            <a:r>
              <a:rPr lang="cs-CZ" sz="3200" b="1" i="1" dirty="0" smtClean="0"/>
              <a:t>.</a:t>
            </a:r>
            <a:endParaRPr lang="cs-CZ" sz="3200" i="1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181" y="3614058"/>
            <a:ext cx="2319238" cy="1545781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713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327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dirty="0" smtClean="0"/>
              <a:t>agenda 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720000" y="1393371"/>
            <a:ext cx="10753200" cy="3526708"/>
          </a:xfrm>
        </p:spPr>
        <p:txBody>
          <a:bodyPr/>
          <a:lstStyle/>
          <a:p>
            <a:pPr>
              <a:buFontTx/>
              <a:buChar char="-"/>
            </a:pPr>
            <a:r>
              <a:rPr lang="cs-CZ" sz="4000" b="1" dirty="0"/>
              <a:t> </a:t>
            </a:r>
            <a:r>
              <a:rPr lang="cs-CZ" sz="3200" b="1" dirty="0" smtClean="0"/>
              <a:t>shrnutí prezentace CJV na RMU – 1. část /      </a:t>
            </a:r>
            <a:r>
              <a:rPr lang="cs-CZ" sz="3200" b="1" i="1" dirty="0" err="1" smtClean="0"/>
              <a:t>summary</a:t>
            </a:r>
            <a:r>
              <a:rPr lang="cs-CZ" sz="3200" b="1" i="1" dirty="0" smtClean="0"/>
              <a:t> </a:t>
            </a:r>
            <a:r>
              <a:rPr lang="cs-CZ" sz="3200" b="1" i="1" dirty="0" err="1" smtClean="0"/>
              <a:t>of</a:t>
            </a:r>
            <a:r>
              <a:rPr lang="cs-CZ" sz="3200" b="1" i="1" dirty="0" smtClean="0"/>
              <a:t> </a:t>
            </a:r>
            <a:r>
              <a:rPr lang="cs-CZ" sz="3200" b="1" i="1" dirty="0" err="1" smtClean="0"/>
              <a:t>the</a:t>
            </a:r>
            <a:r>
              <a:rPr lang="cs-CZ" sz="3200" b="1" i="1" dirty="0" smtClean="0"/>
              <a:t> CJV </a:t>
            </a:r>
            <a:r>
              <a:rPr lang="cs-CZ" sz="3200" b="1" i="1" dirty="0" err="1" smtClean="0"/>
              <a:t>presentation</a:t>
            </a:r>
            <a:r>
              <a:rPr lang="cs-CZ" sz="3200" b="1" i="1" dirty="0" smtClean="0"/>
              <a:t> </a:t>
            </a:r>
            <a:r>
              <a:rPr lang="cs-CZ" sz="3200" b="1" i="1" dirty="0" err="1" smtClean="0"/>
              <a:t>for</a:t>
            </a:r>
            <a:r>
              <a:rPr lang="cs-CZ" sz="3200" b="1" i="1" dirty="0" smtClean="0"/>
              <a:t> RMU – part 1</a:t>
            </a:r>
            <a:endParaRPr lang="cs-CZ" sz="3200" i="1" dirty="0" smtClean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674" y="3156725"/>
            <a:ext cx="3261360" cy="3261360"/>
          </a:xfrm>
          <a:prstGeom prst="rect">
            <a:avLst/>
          </a:prstGeom>
          <a:ln>
            <a:solidFill>
              <a:srgbClr val="0000DC"/>
            </a:solidFill>
          </a:ln>
        </p:spPr>
      </p:pic>
    </p:spTree>
    <p:extLst>
      <p:ext uri="{BB962C8B-B14F-4D97-AF65-F5344CB8AC3E}">
        <p14:creationId xmlns:p14="http://schemas.microsoft.com/office/powerpoint/2010/main" val="340833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dirty="0" smtClean="0"/>
              <a:t>základní údaje</a:t>
            </a:r>
            <a:br>
              <a:rPr lang="cs-CZ" dirty="0" smtClean="0"/>
            </a:br>
            <a:r>
              <a:rPr lang="cs-CZ" dirty="0" smtClean="0"/>
              <a:t>basic data 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9971" y="2082081"/>
            <a:ext cx="5893229" cy="331494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l="10327" t="16220" r="31336" b="6052"/>
          <a:stretch/>
        </p:blipFill>
        <p:spPr>
          <a:xfrm>
            <a:off x="833212" y="2091522"/>
            <a:ext cx="4444183" cy="3330819"/>
          </a:xfrm>
          <a:prstGeom prst="rect">
            <a:avLst/>
          </a:prstGeom>
          <a:ln>
            <a:solidFill>
              <a:srgbClr val="0000DC"/>
            </a:solidFill>
          </a:ln>
        </p:spPr>
      </p:pic>
    </p:spTree>
    <p:extLst>
      <p:ext uri="{BB962C8B-B14F-4D97-AF65-F5344CB8AC3E}">
        <p14:creationId xmlns:p14="http://schemas.microsoft.com/office/powerpoint/2010/main" val="7315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dirty="0" smtClean="0"/>
              <a:t>základní údaje</a:t>
            </a:r>
            <a:br>
              <a:rPr lang="cs-CZ" dirty="0" smtClean="0"/>
            </a:br>
            <a:r>
              <a:rPr lang="cs-CZ" dirty="0" smtClean="0"/>
              <a:t>basic data 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14000" y="1465589"/>
            <a:ext cx="11586411" cy="5126536"/>
          </a:xfrm>
        </p:spPr>
        <p:txBody>
          <a:bodyPr/>
          <a:lstStyle/>
          <a:p>
            <a:pPr>
              <a:buFontTx/>
              <a:buChar char="-"/>
            </a:pPr>
            <a:r>
              <a:rPr lang="cs-CZ" sz="2400" b="1" dirty="0" smtClean="0"/>
              <a:t>postavení / </a:t>
            </a:r>
            <a:r>
              <a:rPr lang="cs-CZ" sz="2400" b="1" i="1" dirty="0" smtClean="0"/>
              <a:t>status and </a:t>
            </a:r>
            <a:r>
              <a:rPr lang="cs-CZ" sz="2400" b="1" i="1" dirty="0" err="1" smtClean="0"/>
              <a:t>reputation</a:t>
            </a:r>
            <a:r>
              <a:rPr lang="cs-CZ" sz="2400" b="1" dirty="0" smtClean="0"/>
              <a:t>:</a:t>
            </a:r>
            <a:r>
              <a:rPr lang="cs-CZ" sz="2400" dirty="0" smtClean="0"/>
              <a:t> </a:t>
            </a:r>
          </a:p>
          <a:p>
            <a:pPr lvl="1">
              <a:buFontTx/>
              <a:buChar char="-"/>
            </a:pPr>
            <a:r>
              <a:rPr lang="cs-CZ" sz="2400" dirty="0" smtClean="0"/>
              <a:t>největší jazykové centrum v ČR (</a:t>
            </a:r>
            <a:r>
              <a:rPr lang="cs-CZ" sz="2400" b="1" dirty="0" smtClean="0"/>
              <a:t>124</a:t>
            </a:r>
            <a:r>
              <a:rPr lang="cs-CZ" sz="2400" dirty="0" smtClean="0"/>
              <a:t> pracovníků / </a:t>
            </a:r>
            <a:r>
              <a:rPr lang="cs-CZ" sz="2400" b="1" dirty="0" smtClean="0"/>
              <a:t>9 000 </a:t>
            </a:r>
            <a:r>
              <a:rPr lang="cs-CZ" sz="2400" dirty="0" smtClean="0"/>
              <a:t>studentů za semestr)</a:t>
            </a:r>
          </a:p>
          <a:p>
            <a:pPr marL="324000" lvl="1" indent="0">
              <a:buNone/>
            </a:pPr>
            <a:endParaRPr lang="cs-CZ" sz="2400" dirty="0"/>
          </a:p>
          <a:p>
            <a:pPr lvl="1">
              <a:buFontTx/>
              <a:buChar char="-"/>
            </a:pPr>
            <a:r>
              <a:rPr lang="cs-CZ" sz="2400" dirty="0" smtClean="0"/>
              <a:t>respektované jazykové centrum v ČR / Evropě </a:t>
            </a:r>
          </a:p>
          <a:p>
            <a:pPr marL="324000" lvl="1" indent="0">
              <a:buNone/>
            </a:pPr>
            <a:endParaRPr lang="cs-CZ" sz="2400" dirty="0" smtClean="0"/>
          </a:p>
          <a:p>
            <a:pPr lvl="2">
              <a:buFontTx/>
              <a:buChar char="-"/>
            </a:pPr>
            <a:r>
              <a:rPr lang="cs-CZ" sz="2400" dirty="0" smtClean="0"/>
              <a:t> </a:t>
            </a:r>
            <a:r>
              <a:rPr lang="cs-CZ" sz="2000" dirty="0" smtClean="0"/>
              <a:t>předsednictví České a slovenské asociace jazykových center (</a:t>
            </a:r>
            <a:r>
              <a:rPr lang="cs-CZ" sz="2000" b="1" dirty="0" smtClean="0"/>
              <a:t>CASAJC</a:t>
            </a:r>
            <a:r>
              <a:rPr lang="cs-CZ" sz="2000" dirty="0" smtClean="0"/>
              <a:t>); </a:t>
            </a:r>
          </a:p>
          <a:p>
            <a:pPr lvl="2">
              <a:buFontTx/>
              <a:buChar char="-"/>
            </a:pPr>
            <a:r>
              <a:rPr lang="cs-CZ" sz="2000" dirty="0"/>
              <a:t> členství v koordinační radě Evropské asociace jazykových center (</a:t>
            </a:r>
            <a:r>
              <a:rPr lang="cs-CZ" sz="2000" b="1" dirty="0" err="1"/>
              <a:t>CercleS</a:t>
            </a:r>
            <a:r>
              <a:rPr lang="cs-CZ" sz="2000" dirty="0"/>
              <a:t>), </a:t>
            </a:r>
            <a:endParaRPr lang="cs-CZ" sz="2000" dirty="0" smtClean="0"/>
          </a:p>
          <a:p>
            <a:pPr lvl="2">
              <a:buFontTx/>
              <a:buChar char="-"/>
            </a:pPr>
            <a:r>
              <a:rPr lang="cs-CZ" sz="2000" dirty="0"/>
              <a:t> členství v prestižních evropských odborných uskupeních </a:t>
            </a:r>
            <a:r>
              <a:rPr lang="cs-CZ" sz="2000" b="1" dirty="0"/>
              <a:t>EULETA</a:t>
            </a:r>
            <a:r>
              <a:rPr lang="cs-CZ" sz="2000" dirty="0" smtClean="0"/>
              <a:t>, </a:t>
            </a:r>
            <a:r>
              <a:rPr lang="cs-CZ" sz="2000" b="1" dirty="0" err="1" smtClean="0"/>
              <a:t>Wulkow</a:t>
            </a:r>
            <a:r>
              <a:rPr lang="cs-CZ" sz="2000" b="1" dirty="0"/>
              <a:t>, </a:t>
            </a:r>
            <a:r>
              <a:rPr lang="cs-CZ" sz="2000" b="1" dirty="0" err="1"/>
              <a:t>Fiesole</a:t>
            </a:r>
            <a:r>
              <a:rPr lang="cs-CZ" sz="2000" b="1" dirty="0"/>
              <a:t> Group, </a:t>
            </a:r>
            <a:endParaRPr lang="cs-CZ" sz="2000" dirty="0"/>
          </a:p>
          <a:p>
            <a:pPr lvl="2">
              <a:buFontTx/>
              <a:buChar char="-"/>
            </a:pPr>
            <a:r>
              <a:rPr lang="cs-CZ" sz="2000" dirty="0" smtClean="0"/>
              <a:t> předsednictví pracovní skupiny ředitelů jazykových center brněnských veřejných VŠ a UO</a:t>
            </a:r>
            <a:r>
              <a:rPr lang="cs-CZ" sz="2000" dirty="0"/>
              <a:t>, </a:t>
            </a:r>
            <a:endParaRPr lang="cs-CZ" sz="2000" dirty="0" smtClean="0"/>
          </a:p>
          <a:p>
            <a:pPr lvl="2">
              <a:buFontTx/>
              <a:buChar char="-"/>
            </a:pPr>
            <a:r>
              <a:rPr lang="cs-CZ" sz="2000" dirty="0" smtClean="0"/>
              <a:t> vítěz Evropské jazykové ceny </a:t>
            </a:r>
            <a:r>
              <a:rPr lang="cs-CZ" sz="2000" b="1" dirty="0"/>
              <a:t>LABEL </a:t>
            </a:r>
            <a:r>
              <a:rPr lang="cs-CZ" sz="2000" b="1" dirty="0" smtClean="0"/>
              <a:t>2017, 2019</a:t>
            </a:r>
          </a:p>
          <a:p>
            <a:pPr lvl="2">
              <a:buFontTx/>
              <a:buChar char="-"/>
            </a:pPr>
            <a:r>
              <a:rPr lang="cs-CZ" sz="2000" dirty="0" smtClean="0"/>
              <a:t> pořadatelství mezinárodních konferencí </a:t>
            </a:r>
            <a:r>
              <a:rPr lang="cs-CZ" sz="2000" b="1" dirty="0" smtClean="0"/>
              <a:t>EULETA 2017, IATEFL 2018, </a:t>
            </a:r>
            <a:r>
              <a:rPr lang="cs-CZ" sz="2000" b="1" dirty="0" err="1" smtClean="0"/>
              <a:t>CercleS</a:t>
            </a:r>
            <a:r>
              <a:rPr lang="cs-CZ" sz="2000" b="1" dirty="0" smtClean="0"/>
              <a:t> 2020</a:t>
            </a:r>
            <a:r>
              <a:rPr lang="cs-CZ" sz="2000" dirty="0" smtClean="0"/>
              <a:t>, </a:t>
            </a:r>
          </a:p>
          <a:p>
            <a:pPr lvl="2">
              <a:buFontTx/>
              <a:buChar char="-"/>
            </a:pPr>
            <a:r>
              <a:rPr lang="cs-CZ" sz="2000" dirty="0" smtClean="0"/>
              <a:t> </a:t>
            </a:r>
            <a:r>
              <a:rPr lang="cs-CZ" sz="2000" b="1" dirty="0" smtClean="0"/>
              <a:t>Týden CJV </a:t>
            </a:r>
            <a:r>
              <a:rPr lang="cs-CZ" sz="2000" dirty="0" smtClean="0"/>
              <a:t>– každoroční akce otevřená pro celou ČR </a:t>
            </a:r>
          </a:p>
          <a:p>
            <a:pPr lvl="2">
              <a:buFontTx/>
              <a:buChar char="-"/>
            </a:pPr>
            <a:r>
              <a:rPr lang="cs-CZ" sz="2000" dirty="0" smtClean="0"/>
              <a:t>  široká síť učitelských/</a:t>
            </a:r>
            <a:r>
              <a:rPr lang="cs-CZ" sz="2000" dirty="0" err="1" smtClean="0"/>
              <a:t>staff</a:t>
            </a:r>
            <a:r>
              <a:rPr lang="cs-CZ" sz="2000" dirty="0" smtClean="0"/>
              <a:t> mobilit </a:t>
            </a:r>
            <a:r>
              <a:rPr lang="cs-CZ" sz="2000" b="1" dirty="0" smtClean="0"/>
              <a:t>Erasmus+</a:t>
            </a:r>
            <a:r>
              <a:rPr lang="cs-CZ" sz="2000" dirty="0" smtClean="0"/>
              <a:t>, 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542" y="4952677"/>
            <a:ext cx="2288192" cy="152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43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047259" y="661201"/>
            <a:ext cx="10753200" cy="451576"/>
          </a:xfrm>
        </p:spPr>
        <p:txBody>
          <a:bodyPr/>
          <a:lstStyle/>
          <a:p>
            <a:pPr algn="r"/>
            <a:r>
              <a:rPr lang="cs-CZ" dirty="0"/>
              <a:t>s</a:t>
            </a:r>
            <a:r>
              <a:rPr lang="cs-CZ" dirty="0" smtClean="0"/>
              <a:t>tav lidí / HR</a:t>
            </a:r>
            <a:endParaRPr lang="cs-CZ" dirty="0"/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7742640"/>
              </p:ext>
            </p:extLst>
          </p:nvPr>
        </p:nvGraphicFramePr>
        <p:xfrm>
          <a:off x="720000" y="1171576"/>
          <a:ext cx="7016541" cy="49118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15175">
                  <a:extLst>
                    <a:ext uri="{9D8B030D-6E8A-4147-A177-3AD203B41FA5}">
                      <a16:colId xmlns:a16="http://schemas.microsoft.com/office/drawing/2014/main" val="838274908"/>
                    </a:ext>
                  </a:extLst>
                </a:gridCol>
                <a:gridCol w="1644990">
                  <a:extLst>
                    <a:ext uri="{9D8B030D-6E8A-4147-A177-3AD203B41FA5}">
                      <a16:colId xmlns:a16="http://schemas.microsoft.com/office/drawing/2014/main" val="3375641359"/>
                    </a:ext>
                  </a:extLst>
                </a:gridCol>
                <a:gridCol w="1756376">
                  <a:extLst>
                    <a:ext uri="{9D8B030D-6E8A-4147-A177-3AD203B41FA5}">
                      <a16:colId xmlns:a16="http://schemas.microsoft.com/office/drawing/2014/main" val="1457295803"/>
                    </a:ext>
                  </a:extLst>
                </a:gridCol>
              </a:tblGrid>
              <a:tr h="5092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 </a:t>
                      </a:r>
                      <a:r>
                        <a:rPr lang="cs-CZ" sz="2400" dirty="0" smtClean="0">
                          <a:effectLst/>
                        </a:rPr>
                        <a:t> 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0" dirty="0" smtClean="0">
                          <a:effectLst/>
                        </a:rPr>
                        <a:t>osoby (O) </a:t>
                      </a:r>
                      <a:r>
                        <a:rPr lang="cs-CZ" sz="2400" b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individuals</a:t>
                      </a:r>
                      <a:endParaRPr lang="cs-CZ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0" dirty="0" smtClean="0">
                          <a:effectLst/>
                        </a:rPr>
                        <a:t>úvazky </a:t>
                      </a:r>
                      <a:r>
                        <a:rPr lang="cs-CZ" sz="2400" b="0" dirty="0">
                          <a:effectLst/>
                        </a:rPr>
                        <a:t>(Ú</a:t>
                      </a:r>
                      <a:r>
                        <a:rPr lang="cs-CZ" sz="2400" b="0" dirty="0" smtClean="0">
                          <a:effectLst/>
                        </a:rPr>
                        <a:t>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contracts</a:t>
                      </a:r>
                      <a:endParaRPr lang="cs-CZ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7927700"/>
                  </a:ext>
                </a:extLst>
              </a:tr>
              <a:tr h="9183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CELKEM </a:t>
                      </a:r>
                      <a:r>
                        <a:rPr lang="cs-CZ" sz="2400" dirty="0" smtClean="0">
                          <a:effectLst/>
                        </a:rPr>
                        <a:t>/ TOTAL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 smtClean="0">
                          <a:effectLst/>
                        </a:rPr>
                        <a:t>(pracovní poměr </a:t>
                      </a:r>
                      <a:r>
                        <a:rPr lang="cs-CZ" sz="2000" b="0" dirty="0">
                          <a:effectLst/>
                        </a:rPr>
                        <a:t>+ </a:t>
                      </a:r>
                      <a:r>
                        <a:rPr lang="cs-CZ" sz="2000" b="0" dirty="0" smtClean="0">
                          <a:effectLst/>
                        </a:rPr>
                        <a:t>externisté)    </a:t>
                      </a:r>
                      <a:endParaRPr lang="cs-CZ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2400" b="1" dirty="0" smtClean="0">
                        <a:effectLst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 smtClean="0">
                          <a:effectLst/>
                        </a:rPr>
                        <a:t>124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2400" b="1" dirty="0" smtClean="0">
                        <a:effectLst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 smtClean="0">
                          <a:effectLst/>
                        </a:rPr>
                        <a:t>87,8</a:t>
                      </a:r>
                      <a:endParaRPr lang="cs-CZ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3805869"/>
                  </a:ext>
                </a:extLst>
              </a:tr>
              <a:tr h="3903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p</a:t>
                      </a:r>
                      <a:r>
                        <a:rPr lang="cs-CZ" sz="2400" dirty="0" smtClean="0">
                          <a:effectLst/>
                        </a:rPr>
                        <a:t>racovní </a:t>
                      </a:r>
                      <a:r>
                        <a:rPr lang="cs-CZ" sz="2400" dirty="0">
                          <a:effectLst/>
                        </a:rPr>
                        <a:t>poměr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 smtClean="0">
                          <a:effectLst/>
                        </a:rPr>
                        <a:t>88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 smtClean="0">
                          <a:effectLst/>
                        </a:rPr>
                        <a:t>80,9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65466754"/>
                  </a:ext>
                </a:extLst>
              </a:tr>
              <a:tr h="3903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administrativa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16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12,5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9339967"/>
                  </a:ext>
                </a:extLst>
              </a:tr>
              <a:tr h="3903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0" dirty="0">
                          <a:effectLst/>
                        </a:rPr>
                        <a:t>(PP) – lektor I</a:t>
                      </a:r>
                      <a:endParaRPr lang="cs-CZ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39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36,1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034055"/>
                  </a:ext>
                </a:extLst>
              </a:tr>
              <a:tr h="3903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0" dirty="0">
                          <a:effectLst/>
                        </a:rPr>
                        <a:t>(PP) – lektor II</a:t>
                      </a:r>
                      <a:endParaRPr lang="cs-CZ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3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2,3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7919464"/>
                  </a:ext>
                </a:extLst>
              </a:tr>
              <a:tr h="3903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0" dirty="0">
                          <a:effectLst/>
                        </a:rPr>
                        <a:t>(PP) - asistent</a:t>
                      </a:r>
                      <a:endParaRPr lang="cs-CZ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5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5,0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0006846"/>
                  </a:ext>
                </a:extLst>
              </a:tr>
              <a:tr h="6070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0" dirty="0">
                          <a:effectLst/>
                        </a:rPr>
                        <a:t>(PP) – </a:t>
                      </a:r>
                      <a:r>
                        <a:rPr lang="cs-CZ" sz="2400" b="0" dirty="0" err="1">
                          <a:effectLst/>
                        </a:rPr>
                        <a:t>odb</a:t>
                      </a:r>
                      <a:r>
                        <a:rPr lang="cs-CZ" sz="2400" b="0" dirty="0">
                          <a:effectLst/>
                        </a:rPr>
                        <a:t>. asistent</a:t>
                      </a:r>
                      <a:endParaRPr lang="cs-CZ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25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24,9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29034367"/>
                  </a:ext>
                </a:extLst>
              </a:tr>
              <a:tr h="3903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DPP/DPČ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 smtClean="0">
                          <a:effectLst/>
                        </a:rPr>
                        <a:t>36</a:t>
                      </a:r>
                      <a:endParaRPr lang="cs-CZ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 smtClean="0">
                          <a:effectLst/>
                        </a:rPr>
                        <a:t>6,9</a:t>
                      </a:r>
                      <a:endParaRPr lang="cs-CZ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1495714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611563" y="25955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359" y="1650794"/>
            <a:ext cx="3104339" cy="2069559"/>
          </a:xfrm>
          <a:prstGeom prst="rect">
            <a:avLst/>
          </a:prstGeom>
          <a:ln>
            <a:solidFill>
              <a:srgbClr val="0000DC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713" y="3374110"/>
            <a:ext cx="1529563" cy="1911953"/>
          </a:xfrm>
          <a:prstGeom prst="rect">
            <a:avLst/>
          </a:prstGeom>
          <a:ln>
            <a:solidFill>
              <a:srgbClr val="0000DC"/>
            </a:solidFill>
          </a:ln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366" y="4817813"/>
            <a:ext cx="2182817" cy="1224803"/>
          </a:xfrm>
          <a:prstGeom prst="rect">
            <a:avLst/>
          </a:prstGeom>
          <a:ln>
            <a:solidFill>
              <a:srgbClr val="0000DC"/>
            </a:solidFill>
          </a:ln>
        </p:spPr>
      </p:pic>
    </p:spTree>
    <p:extLst>
      <p:ext uri="{BB962C8B-B14F-4D97-AF65-F5344CB8AC3E}">
        <p14:creationId xmlns:p14="http://schemas.microsoft.com/office/powerpoint/2010/main" val="415288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56946" y="452145"/>
            <a:ext cx="10753200" cy="451576"/>
          </a:xfrm>
        </p:spPr>
        <p:txBody>
          <a:bodyPr/>
          <a:lstStyle/>
          <a:p>
            <a:pPr algn="r"/>
            <a:r>
              <a:rPr lang="cs-CZ" dirty="0" smtClean="0"/>
              <a:t>agendy CJV / CJV </a:t>
            </a:r>
            <a:r>
              <a:rPr lang="cs-CZ" dirty="0" err="1" smtClean="0"/>
              <a:t>agendas</a:t>
            </a:r>
            <a:endParaRPr lang="cs-CZ" dirty="0"/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6803998"/>
              </p:ext>
            </p:extLst>
          </p:nvPr>
        </p:nvGraphicFramePr>
        <p:xfrm>
          <a:off x="868482" y="1057051"/>
          <a:ext cx="9836464" cy="56757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5920">
                  <a:extLst>
                    <a:ext uri="{9D8B030D-6E8A-4147-A177-3AD203B41FA5}">
                      <a16:colId xmlns:a16="http://schemas.microsoft.com/office/drawing/2014/main" val="3998615843"/>
                    </a:ext>
                  </a:extLst>
                </a:gridCol>
                <a:gridCol w="5107744">
                  <a:extLst>
                    <a:ext uri="{9D8B030D-6E8A-4147-A177-3AD203B41FA5}">
                      <a16:colId xmlns:a16="http://schemas.microsoft.com/office/drawing/2014/main" val="15820967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320189390"/>
                    </a:ext>
                  </a:extLst>
                </a:gridCol>
                <a:gridCol w="1366981">
                  <a:extLst>
                    <a:ext uri="{9D8B030D-6E8A-4147-A177-3AD203B41FA5}">
                      <a16:colId xmlns:a16="http://schemas.microsoft.com/office/drawing/2014/main" val="496768939"/>
                    </a:ext>
                  </a:extLst>
                </a:gridCol>
                <a:gridCol w="1071419">
                  <a:extLst>
                    <a:ext uri="{9D8B030D-6E8A-4147-A177-3AD203B41FA5}">
                      <a16:colId xmlns:a16="http://schemas.microsoft.com/office/drawing/2014/main" val="1452140009"/>
                    </a:ext>
                  </a:extLst>
                </a:gridCol>
              </a:tblGrid>
              <a:tr h="40718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   </a:t>
                      </a:r>
                      <a:r>
                        <a:rPr lang="cs-CZ" sz="1200" dirty="0" smtClean="0">
                          <a:effectLst/>
                        </a:rPr>
                        <a:t>AKTIVITY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87" marR="58587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STUDENTI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87" marR="58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ZAMĚSTNANCI </a:t>
                      </a:r>
                      <a:r>
                        <a:rPr lang="cs-CZ" sz="900" dirty="0" smtClean="0">
                          <a:effectLst/>
                        </a:rPr>
                        <a:t> MU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</a:t>
                      </a:r>
                      <a:r>
                        <a:rPr lang="cs-CZ" sz="9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STAFF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87" marR="58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 smtClean="0">
                          <a:effectLst/>
                        </a:rPr>
                        <a:t>VEŘEJNOST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PUBLIC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87" marR="58587" marT="0" marB="0"/>
                </a:tc>
                <a:extLst>
                  <a:ext uri="{0D108BD9-81ED-4DB2-BD59-A6C34878D82A}">
                    <a16:rowId xmlns:a16="http://schemas.microsoft.com/office/drawing/2014/main" val="1439980519"/>
                  </a:ext>
                </a:extLst>
              </a:tr>
              <a:tr h="659427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KURZY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87" marR="58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 smtClean="0">
                          <a:effectLst/>
                        </a:rPr>
                        <a:t>výuka a hodnocení v</a:t>
                      </a:r>
                      <a:r>
                        <a:rPr lang="cs-CZ" sz="1800" b="0" dirty="0">
                          <a:effectLst/>
                        </a:rPr>
                        <a:t> rámci studijních programů (AJ, FR, ŠP, NJ, RJ, ČJ, Lat.) </a:t>
                      </a:r>
                      <a:endParaRPr lang="cs-CZ" sz="1800" b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 smtClean="0">
                          <a:effectLst/>
                        </a:rPr>
                        <a:t>/ </a:t>
                      </a:r>
                      <a:r>
                        <a:rPr lang="cs-CZ" sz="1800" b="0" dirty="0">
                          <a:effectLst/>
                        </a:rPr>
                        <a:t>„staňte se studentem“</a:t>
                      </a:r>
                      <a:endParaRPr lang="cs-CZ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87" marR="58587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✓</a:t>
                      </a:r>
                      <a:endParaRPr lang="cs-CZ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87" marR="58587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✓ </a:t>
                      </a:r>
                      <a:endParaRPr lang="cs-CZ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87" marR="58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</a:rPr>
                        <a:t>      -</a:t>
                      </a:r>
                      <a:endParaRPr lang="cs-CZ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87" marR="58587" marT="0" marB="0"/>
                </a:tc>
                <a:extLst>
                  <a:ext uri="{0D108BD9-81ED-4DB2-BD59-A6C34878D82A}">
                    <a16:rowId xmlns:a16="http://schemas.microsoft.com/office/drawing/2014/main" val="1409166241"/>
                  </a:ext>
                </a:extLst>
              </a:tr>
              <a:tr h="90009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>
                          <a:effectLst/>
                        </a:rPr>
                        <a:t>k</a:t>
                      </a:r>
                      <a:r>
                        <a:rPr lang="cs-CZ" sz="1800" b="0" dirty="0" smtClean="0">
                          <a:effectLst/>
                        </a:rPr>
                        <a:t>urzy </a:t>
                      </a:r>
                      <a:r>
                        <a:rPr lang="cs-CZ" sz="1800" b="0" dirty="0">
                          <a:effectLst/>
                        </a:rPr>
                        <a:t>jazykových a měkkých dovedností (nadstandardní), hrazené </a:t>
                      </a:r>
                      <a:r>
                        <a:rPr lang="cs-CZ" sz="1800" b="0" dirty="0" smtClean="0">
                          <a:effectLst/>
                        </a:rPr>
                        <a:t>ze zdrojů </a:t>
                      </a:r>
                      <a:r>
                        <a:rPr lang="cs-CZ" sz="1800" b="0" dirty="0">
                          <a:effectLst/>
                        </a:rPr>
                        <a:t>HS a projektů </a:t>
                      </a:r>
                      <a:endParaRPr lang="cs-CZ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87" marR="58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✓</a:t>
                      </a:r>
                      <a:endParaRPr lang="cs-CZ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87" marR="58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✓</a:t>
                      </a:r>
                      <a:endParaRPr lang="cs-CZ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87" marR="58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      -</a:t>
                      </a:r>
                      <a:endParaRPr lang="cs-CZ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87" marR="58587" marT="0" marB="0"/>
                </a:tc>
                <a:extLst>
                  <a:ext uri="{0D108BD9-81ED-4DB2-BD59-A6C34878D82A}">
                    <a16:rowId xmlns:a16="http://schemas.microsoft.com/office/drawing/2014/main" val="1505276642"/>
                  </a:ext>
                </a:extLst>
              </a:tr>
              <a:tr h="35968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>
                          <a:effectLst/>
                        </a:rPr>
                        <a:t>k</a:t>
                      </a:r>
                      <a:r>
                        <a:rPr lang="cs-CZ" sz="1800" b="0" dirty="0" smtClean="0">
                          <a:effectLst/>
                        </a:rPr>
                        <a:t>urzy </a:t>
                      </a:r>
                      <a:r>
                        <a:rPr lang="cs-CZ" sz="1800" b="0" dirty="0">
                          <a:effectLst/>
                        </a:rPr>
                        <a:t>- zpoplatněné </a:t>
                      </a:r>
                      <a:endParaRPr lang="cs-CZ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87" marR="58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✓</a:t>
                      </a:r>
                      <a:endParaRPr lang="cs-CZ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87" marR="58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✓</a:t>
                      </a:r>
                      <a:endParaRPr lang="cs-CZ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87" marR="58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✓</a:t>
                      </a:r>
                      <a:endParaRPr lang="cs-CZ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87" marR="58587" marT="0" marB="0"/>
                </a:tc>
                <a:extLst>
                  <a:ext uri="{0D108BD9-81ED-4DB2-BD59-A6C34878D82A}">
                    <a16:rowId xmlns:a16="http://schemas.microsoft.com/office/drawing/2014/main" val="2841877384"/>
                  </a:ext>
                </a:extLst>
              </a:tr>
              <a:tr h="35968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>
                          <a:effectLst/>
                        </a:rPr>
                        <a:t>l</a:t>
                      </a:r>
                      <a:r>
                        <a:rPr lang="cs-CZ" sz="1800" b="0" dirty="0" smtClean="0">
                          <a:effectLst/>
                        </a:rPr>
                        <a:t>etní </a:t>
                      </a:r>
                      <a:r>
                        <a:rPr lang="cs-CZ" sz="1800" b="0" dirty="0">
                          <a:effectLst/>
                        </a:rPr>
                        <a:t>školy / </a:t>
                      </a:r>
                      <a:r>
                        <a:rPr lang="cs-CZ" sz="1800" b="0" dirty="0" smtClean="0">
                          <a:effectLst/>
                        </a:rPr>
                        <a:t>intenzivní </a:t>
                      </a:r>
                      <a:r>
                        <a:rPr lang="cs-CZ" sz="1800" b="0" dirty="0">
                          <a:effectLst/>
                        </a:rPr>
                        <a:t>kurzy</a:t>
                      </a:r>
                      <a:endParaRPr lang="cs-CZ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87" marR="58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✓</a:t>
                      </a:r>
                      <a:endParaRPr lang="cs-CZ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87" marR="58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✓</a:t>
                      </a:r>
                      <a:endParaRPr lang="cs-CZ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87" marR="58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✓</a:t>
                      </a:r>
                      <a:endParaRPr lang="cs-CZ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87" marR="58587" marT="0" marB="0"/>
                </a:tc>
                <a:extLst>
                  <a:ext uri="{0D108BD9-81ED-4DB2-BD59-A6C34878D82A}">
                    <a16:rowId xmlns:a16="http://schemas.microsoft.com/office/drawing/2014/main" val="3537517156"/>
                  </a:ext>
                </a:extLst>
              </a:tr>
              <a:tr h="9000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</a:rPr>
                        <a:t>DALŠÍ  JAZYKOVĚ VÝUKOVÉ  SLUŽBY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87" marR="58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>
                          <a:effectLst/>
                        </a:rPr>
                        <a:t>t</a:t>
                      </a:r>
                      <a:r>
                        <a:rPr lang="cs-CZ" sz="1800" b="0" dirty="0" smtClean="0">
                          <a:effectLst/>
                        </a:rPr>
                        <a:t>ematické konzultace, </a:t>
                      </a:r>
                      <a:r>
                        <a:rPr lang="cs-CZ" sz="1800" b="0" i="1" dirty="0" err="1" smtClean="0">
                          <a:effectLst/>
                        </a:rPr>
                        <a:t>Writing</a:t>
                      </a:r>
                      <a:r>
                        <a:rPr lang="cs-CZ" sz="1800" b="0" i="1" dirty="0" smtClean="0">
                          <a:effectLst/>
                        </a:rPr>
                        <a:t> </a:t>
                      </a:r>
                      <a:r>
                        <a:rPr lang="cs-CZ" sz="1800" b="0" i="1" dirty="0" err="1" smtClean="0">
                          <a:effectLst/>
                        </a:rPr>
                        <a:t>Lab</a:t>
                      </a:r>
                      <a:r>
                        <a:rPr lang="cs-CZ" sz="1800" b="0" i="1" dirty="0" smtClean="0">
                          <a:effectLst/>
                        </a:rPr>
                        <a:t>, </a:t>
                      </a:r>
                      <a:r>
                        <a:rPr lang="cs-CZ" sz="1800" b="0" i="1" dirty="0" err="1">
                          <a:effectLst/>
                        </a:rPr>
                        <a:t>English</a:t>
                      </a:r>
                      <a:r>
                        <a:rPr lang="cs-CZ" sz="1800" b="0" i="1" dirty="0">
                          <a:effectLst/>
                        </a:rPr>
                        <a:t> </a:t>
                      </a:r>
                      <a:r>
                        <a:rPr lang="cs-CZ" sz="1800" b="0" i="1" dirty="0" err="1">
                          <a:effectLst/>
                        </a:rPr>
                        <a:t>Mediated</a:t>
                      </a:r>
                      <a:r>
                        <a:rPr lang="cs-CZ" sz="1800" b="0" i="1" dirty="0">
                          <a:effectLst/>
                        </a:rPr>
                        <a:t> </a:t>
                      </a:r>
                      <a:r>
                        <a:rPr lang="cs-CZ" sz="1800" b="0" i="1" dirty="0" err="1">
                          <a:effectLst/>
                        </a:rPr>
                        <a:t>Instruction</a:t>
                      </a:r>
                      <a:r>
                        <a:rPr lang="cs-CZ" sz="1800" b="0" i="1" dirty="0">
                          <a:effectLst/>
                        </a:rPr>
                        <a:t>, </a:t>
                      </a:r>
                      <a:r>
                        <a:rPr lang="cs-CZ" sz="1800" b="0" i="1" dirty="0" err="1" smtClean="0">
                          <a:effectLst/>
                        </a:rPr>
                        <a:t>councelling</a:t>
                      </a:r>
                      <a:r>
                        <a:rPr lang="cs-CZ" sz="1800" b="0" i="1" dirty="0">
                          <a:effectLst/>
                        </a:rPr>
                        <a:t>, </a:t>
                      </a:r>
                      <a:r>
                        <a:rPr lang="cs-CZ" sz="1800" b="0" i="1" dirty="0" err="1" smtClean="0">
                          <a:effectLst/>
                        </a:rPr>
                        <a:t>teacher</a:t>
                      </a:r>
                      <a:r>
                        <a:rPr lang="cs-CZ" sz="1800" b="0" i="1" dirty="0" smtClean="0">
                          <a:effectLst/>
                        </a:rPr>
                        <a:t> </a:t>
                      </a:r>
                      <a:r>
                        <a:rPr lang="cs-CZ" sz="1800" b="0" i="1" dirty="0" err="1" smtClean="0">
                          <a:effectLst/>
                        </a:rPr>
                        <a:t>training</a:t>
                      </a:r>
                      <a:r>
                        <a:rPr lang="cs-CZ" sz="1800" b="0" dirty="0" smtClean="0">
                          <a:effectLst/>
                        </a:rPr>
                        <a:t>,</a:t>
                      </a:r>
                      <a:r>
                        <a:rPr lang="cs-CZ" sz="1800" b="0" baseline="0" dirty="0" smtClean="0">
                          <a:effectLst/>
                        </a:rPr>
                        <a:t> </a:t>
                      </a:r>
                      <a:r>
                        <a:rPr lang="cs-CZ" sz="1800" b="0" dirty="0" smtClean="0">
                          <a:effectLst/>
                        </a:rPr>
                        <a:t>náslechy </a:t>
                      </a:r>
                      <a:r>
                        <a:rPr lang="cs-CZ" sz="1800" b="0" dirty="0">
                          <a:effectLst/>
                        </a:rPr>
                        <a:t>se zpětnou vazbou, </a:t>
                      </a:r>
                      <a:r>
                        <a:rPr lang="cs-CZ" sz="1800" b="0" dirty="0" smtClean="0">
                          <a:effectLst/>
                        </a:rPr>
                        <a:t>… </a:t>
                      </a:r>
                      <a:endParaRPr lang="cs-CZ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87" marR="58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✓</a:t>
                      </a:r>
                      <a:endParaRPr lang="cs-CZ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87" marR="58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✓</a:t>
                      </a:r>
                      <a:endParaRPr lang="cs-CZ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87" marR="58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-</a:t>
                      </a:r>
                      <a:endParaRPr lang="cs-CZ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87" marR="58587" marT="0" marB="0"/>
                </a:tc>
                <a:extLst>
                  <a:ext uri="{0D108BD9-81ED-4DB2-BD59-A6C34878D82A}">
                    <a16:rowId xmlns:a16="http://schemas.microsoft.com/office/drawing/2014/main" val="1578166023"/>
                  </a:ext>
                </a:extLst>
              </a:tr>
              <a:tr h="3596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PŘEKLADY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87" marR="58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87" marR="58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✓</a:t>
                      </a:r>
                      <a:endParaRPr lang="cs-CZ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87" marR="58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✓</a:t>
                      </a:r>
                      <a:endParaRPr lang="cs-CZ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87" marR="58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✓</a:t>
                      </a:r>
                      <a:endParaRPr lang="cs-CZ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87" marR="58587" marT="0" marB="0"/>
                </a:tc>
                <a:extLst>
                  <a:ext uri="{0D108BD9-81ED-4DB2-BD59-A6C34878D82A}">
                    <a16:rowId xmlns:a16="http://schemas.microsoft.com/office/drawing/2014/main" val="4225761549"/>
                  </a:ext>
                </a:extLst>
              </a:tr>
              <a:tr h="3596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KOREKTURY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87" marR="58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 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87" marR="58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✓</a:t>
                      </a:r>
                      <a:endParaRPr lang="cs-CZ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87" marR="58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✓</a:t>
                      </a:r>
                      <a:endParaRPr lang="cs-CZ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87" marR="58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✓</a:t>
                      </a:r>
                      <a:endParaRPr lang="cs-CZ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87" marR="58587" marT="0" marB="0"/>
                </a:tc>
                <a:extLst>
                  <a:ext uri="{0D108BD9-81ED-4DB2-BD59-A6C34878D82A}">
                    <a16:rowId xmlns:a16="http://schemas.microsoft.com/office/drawing/2014/main" val="2212793067"/>
                  </a:ext>
                </a:extLst>
              </a:tr>
              <a:tr h="3596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VaV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87" marR="58587" marT="0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aplikovaný výzkum primárně směřující ke zvyšování kvality výuky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87" marR="58587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87" marR="58587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87" marR="58587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87" marR="58587" marT="0" marB="0"/>
                </a:tc>
                <a:extLst>
                  <a:ext uri="{0D108BD9-81ED-4DB2-BD59-A6C34878D82A}">
                    <a16:rowId xmlns:a16="http://schemas.microsoft.com/office/drawing/2014/main" val="2749951345"/>
                  </a:ext>
                </a:extLst>
              </a:tr>
              <a:tr h="5333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projekty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87" marR="58587" marT="0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podpora internacionalizace, zvýšení kvality výuky, mezinárodní síťování, podpora mezioborových výzkumných týmů </a:t>
                      </a:r>
                      <a:endParaRPr lang="cs-CZ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87" marR="58587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1950887"/>
                  </a:ext>
                </a:extLst>
              </a:tr>
            </a:tbl>
          </a:graphicData>
        </a:graphic>
      </p:graphicFrame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390" y="1576252"/>
            <a:ext cx="2090058" cy="156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94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dirty="0" smtClean="0"/>
              <a:t>rozpočet CJV MU (2019) / budget</a:t>
            </a:r>
            <a:endParaRPr lang="cs-CZ" dirty="0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64087"/>
              </p:ext>
            </p:extLst>
          </p:nvPr>
        </p:nvGraphicFramePr>
        <p:xfrm>
          <a:off x="414000" y="1564098"/>
          <a:ext cx="10384576" cy="39476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87898">
                  <a:extLst>
                    <a:ext uri="{9D8B030D-6E8A-4147-A177-3AD203B41FA5}">
                      <a16:colId xmlns:a16="http://schemas.microsoft.com/office/drawing/2014/main" val="1450003702"/>
                    </a:ext>
                  </a:extLst>
                </a:gridCol>
                <a:gridCol w="2626592">
                  <a:extLst>
                    <a:ext uri="{9D8B030D-6E8A-4147-A177-3AD203B41FA5}">
                      <a16:colId xmlns:a16="http://schemas.microsoft.com/office/drawing/2014/main" val="769764891"/>
                    </a:ext>
                  </a:extLst>
                </a:gridCol>
                <a:gridCol w="3370086">
                  <a:extLst>
                    <a:ext uri="{9D8B030D-6E8A-4147-A177-3AD203B41FA5}">
                      <a16:colId xmlns:a16="http://schemas.microsoft.com/office/drawing/2014/main" val="2329795968"/>
                    </a:ext>
                  </a:extLst>
                </a:gridCol>
              </a:tblGrid>
              <a:tr h="4386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 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effectLst/>
                        </a:rPr>
                        <a:t>výnosy / </a:t>
                      </a:r>
                      <a:r>
                        <a:rPr lang="cs-CZ" sz="2400" dirty="0" err="1" smtClean="0">
                          <a:effectLst/>
                        </a:rPr>
                        <a:t>income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effectLst/>
                        </a:rPr>
                        <a:t>náklady / </a:t>
                      </a:r>
                      <a:r>
                        <a:rPr lang="cs-CZ" sz="2400" dirty="0" err="1" smtClean="0">
                          <a:effectLst/>
                        </a:rPr>
                        <a:t>expenses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2319705"/>
                  </a:ext>
                </a:extLst>
              </a:tr>
              <a:tr h="4386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effectLst/>
                        </a:rPr>
                        <a:t>Celkem / </a:t>
                      </a:r>
                      <a:r>
                        <a:rPr lang="cs-CZ" sz="2400" dirty="0" err="1" smtClean="0">
                          <a:effectLst/>
                        </a:rPr>
                        <a:t>total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49 </a:t>
                      </a:r>
                      <a:r>
                        <a:rPr lang="cs-CZ" sz="2400" b="1" dirty="0" smtClean="0">
                          <a:effectLst/>
                        </a:rPr>
                        <a:t>576 000  Kč</a:t>
                      </a:r>
                      <a:endParaRPr lang="cs-CZ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49 </a:t>
                      </a:r>
                      <a:r>
                        <a:rPr lang="cs-CZ" sz="2400" b="1" dirty="0" smtClean="0">
                          <a:effectLst/>
                        </a:rPr>
                        <a:t>519 000  Kč</a:t>
                      </a:r>
                      <a:endParaRPr lang="cs-CZ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361185"/>
                  </a:ext>
                </a:extLst>
              </a:tr>
              <a:tr h="13158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24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effectLst/>
                        </a:rPr>
                        <a:t>příspěvek </a:t>
                      </a:r>
                      <a:r>
                        <a:rPr lang="cs-CZ" sz="2400" dirty="0">
                          <a:effectLst/>
                        </a:rPr>
                        <a:t>na </a:t>
                      </a:r>
                      <a:r>
                        <a:rPr lang="cs-CZ" sz="2400" dirty="0" err="1" smtClean="0">
                          <a:effectLst/>
                        </a:rPr>
                        <a:t>vzd</a:t>
                      </a:r>
                      <a:r>
                        <a:rPr lang="cs-CZ" sz="2400" dirty="0" smtClean="0">
                          <a:effectLst/>
                        </a:rPr>
                        <a:t>. činnost MŠMT</a:t>
                      </a:r>
                      <a:r>
                        <a:rPr lang="cs-CZ" sz="2400" baseline="0" dirty="0">
                          <a:effectLst/>
                        </a:rPr>
                        <a:t> </a:t>
                      </a:r>
                      <a:r>
                        <a:rPr lang="cs-CZ" sz="2400" baseline="0" dirty="0" smtClean="0">
                          <a:effectLst/>
                        </a:rPr>
                        <a:t> </a:t>
                      </a:r>
                      <a:r>
                        <a:rPr lang="cs-CZ" sz="2400" dirty="0" smtClean="0">
                          <a:effectLst/>
                        </a:rPr>
                        <a:t>1111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2400" b="1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 smtClean="0">
                          <a:effectLst/>
                        </a:rPr>
                        <a:t>38</a:t>
                      </a:r>
                      <a:r>
                        <a:rPr lang="cs-CZ" sz="2400" b="1" dirty="0">
                          <a:effectLst/>
                        </a:rPr>
                        <a:t> </a:t>
                      </a:r>
                      <a:r>
                        <a:rPr lang="cs-CZ" sz="2400" b="1" dirty="0" smtClean="0">
                          <a:effectLst/>
                        </a:rPr>
                        <a:t>200 000</a:t>
                      </a:r>
                      <a:endParaRPr lang="cs-CZ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2400" b="1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 smtClean="0">
                          <a:effectLst/>
                        </a:rPr>
                        <a:t>38 533 000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2051614"/>
                  </a:ext>
                </a:extLst>
              </a:tr>
              <a:tr h="4386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p</a:t>
                      </a:r>
                      <a:r>
                        <a:rPr lang="cs-CZ" sz="2400" dirty="0" smtClean="0">
                          <a:effectLst/>
                        </a:rPr>
                        <a:t>rojekty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7120 </a:t>
                      </a:r>
                      <a:endParaRPr lang="cs-CZ" sz="2400" dirty="0" smtClean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effectLst/>
                        </a:rPr>
                        <a:t>7120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4351114"/>
                  </a:ext>
                </a:extLst>
              </a:tr>
              <a:tr h="4386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err="1">
                          <a:effectLst/>
                        </a:rPr>
                        <a:t>VaV</a:t>
                      </a:r>
                      <a:r>
                        <a:rPr lang="cs-CZ" sz="2400" dirty="0">
                          <a:effectLst/>
                        </a:rPr>
                        <a:t> </a:t>
                      </a:r>
                      <a:r>
                        <a:rPr lang="cs-CZ" sz="2400" baseline="0" dirty="0" smtClean="0">
                          <a:effectLst/>
                        </a:rPr>
                        <a:t> (IP)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897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 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6491786"/>
                  </a:ext>
                </a:extLst>
              </a:tr>
              <a:tr h="4386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v</a:t>
                      </a:r>
                      <a:r>
                        <a:rPr lang="cs-CZ" sz="2400" dirty="0" smtClean="0">
                          <a:effectLst/>
                        </a:rPr>
                        <a:t>lastní </a:t>
                      </a:r>
                      <a:r>
                        <a:rPr lang="cs-CZ" sz="2400" dirty="0">
                          <a:effectLst/>
                        </a:rPr>
                        <a:t>zdroje 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509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 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6727005"/>
                  </a:ext>
                </a:extLst>
              </a:tr>
              <a:tr h="4386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č</a:t>
                      </a:r>
                      <a:r>
                        <a:rPr lang="cs-CZ" sz="2400" dirty="0" smtClean="0">
                          <a:effectLst/>
                        </a:rPr>
                        <a:t>erpání </a:t>
                      </a:r>
                      <a:r>
                        <a:rPr lang="cs-CZ" sz="2400" dirty="0">
                          <a:effectLst/>
                        </a:rPr>
                        <a:t>fondů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2 850</a:t>
                      </a:r>
                      <a:endParaRPr lang="cs-CZ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 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7818944"/>
                  </a:ext>
                </a:extLst>
              </a:tr>
            </a:tbl>
          </a:graphicData>
        </a:graphic>
      </p:graphicFrame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005" y="4469500"/>
            <a:ext cx="3015749" cy="2010500"/>
          </a:xfrm>
          <a:prstGeom prst="rect">
            <a:avLst/>
          </a:prstGeom>
          <a:ln>
            <a:solidFill>
              <a:srgbClr val="0000DC"/>
            </a:solidFill>
          </a:ln>
        </p:spPr>
      </p:pic>
    </p:spTree>
    <p:extLst>
      <p:ext uri="{BB962C8B-B14F-4D97-AF65-F5344CB8AC3E}">
        <p14:creationId xmlns:p14="http://schemas.microsoft.com/office/powerpoint/2010/main" val="428191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dirty="0"/>
              <a:t>a</a:t>
            </a:r>
            <a:r>
              <a:rPr lang="cs-CZ" dirty="0" smtClean="0"/>
              <a:t>genda I: výuka - počty hodin a studentů / </a:t>
            </a:r>
            <a:r>
              <a:rPr lang="cs-CZ" sz="3600" dirty="0" err="1" smtClean="0"/>
              <a:t>teaching</a:t>
            </a:r>
            <a:r>
              <a:rPr lang="cs-CZ" sz="3600" dirty="0" smtClean="0"/>
              <a:t> – </a:t>
            </a:r>
            <a:r>
              <a:rPr lang="cs-CZ" sz="3600" dirty="0" err="1" smtClean="0"/>
              <a:t>numbers</a:t>
            </a:r>
            <a:r>
              <a:rPr lang="cs-CZ" sz="3600" dirty="0" smtClean="0"/>
              <a:t> </a:t>
            </a:r>
            <a:r>
              <a:rPr lang="cs-CZ" sz="3600" dirty="0" err="1" smtClean="0"/>
              <a:t>of</a:t>
            </a:r>
            <a:r>
              <a:rPr lang="cs-CZ" sz="3600" dirty="0" smtClean="0"/>
              <a:t> </a:t>
            </a:r>
            <a:r>
              <a:rPr lang="cs-CZ" sz="3600" dirty="0" err="1" smtClean="0"/>
              <a:t>hours</a:t>
            </a:r>
            <a:r>
              <a:rPr lang="cs-CZ" sz="3600" dirty="0" smtClean="0"/>
              <a:t> and </a:t>
            </a:r>
            <a:r>
              <a:rPr lang="cs-CZ" sz="3600" dirty="0" err="1" smtClean="0"/>
              <a:t>students</a:t>
            </a:r>
            <a:endParaRPr lang="cs-CZ" sz="3600" dirty="0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696452"/>
              </p:ext>
            </p:extLst>
          </p:nvPr>
        </p:nvGraphicFramePr>
        <p:xfrm>
          <a:off x="909840" y="1737802"/>
          <a:ext cx="9409817" cy="43943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0251">
                  <a:extLst>
                    <a:ext uri="{9D8B030D-6E8A-4147-A177-3AD203B41FA5}">
                      <a16:colId xmlns:a16="http://schemas.microsoft.com/office/drawing/2014/main" val="423886280"/>
                    </a:ext>
                  </a:extLst>
                </a:gridCol>
                <a:gridCol w="1110032">
                  <a:extLst>
                    <a:ext uri="{9D8B030D-6E8A-4147-A177-3AD203B41FA5}">
                      <a16:colId xmlns:a16="http://schemas.microsoft.com/office/drawing/2014/main" val="2942876507"/>
                    </a:ext>
                  </a:extLst>
                </a:gridCol>
                <a:gridCol w="3147270">
                  <a:extLst>
                    <a:ext uri="{9D8B030D-6E8A-4147-A177-3AD203B41FA5}">
                      <a16:colId xmlns:a16="http://schemas.microsoft.com/office/drawing/2014/main" val="1981550521"/>
                    </a:ext>
                  </a:extLst>
                </a:gridCol>
                <a:gridCol w="1295473">
                  <a:extLst>
                    <a:ext uri="{9D8B030D-6E8A-4147-A177-3AD203B41FA5}">
                      <a16:colId xmlns:a16="http://schemas.microsoft.com/office/drawing/2014/main" val="3801489472"/>
                    </a:ext>
                  </a:extLst>
                </a:gridCol>
                <a:gridCol w="2566791">
                  <a:extLst>
                    <a:ext uri="{9D8B030D-6E8A-4147-A177-3AD203B41FA5}">
                      <a16:colId xmlns:a16="http://schemas.microsoft.com/office/drawing/2014/main" val="3322924996"/>
                    </a:ext>
                  </a:extLst>
                </a:gridCol>
              </a:tblGrid>
              <a:tr h="7416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Fakulta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</a:rPr>
                        <a:t>počet hodin </a:t>
                      </a:r>
                      <a:r>
                        <a:rPr lang="cs-CZ" sz="2000" dirty="0">
                          <a:effectLst/>
                        </a:rPr>
                        <a:t>za </a:t>
                      </a:r>
                      <a:r>
                        <a:rPr lang="cs-CZ" sz="2000" dirty="0" smtClean="0">
                          <a:effectLst/>
                        </a:rPr>
                        <a:t>týden /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</a:t>
                      </a:r>
                      <a:r>
                        <a:rPr lang="cs-CZ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0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cs-CZ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0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hours</a:t>
                      </a:r>
                      <a:r>
                        <a:rPr lang="cs-CZ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0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taught</a:t>
                      </a:r>
                      <a:r>
                        <a:rPr lang="cs-CZ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per </a:t>
                      </a:r>
                      <a:r>
                        <a:rPr lang="cs-CZ" sz="20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week</a:t>
                      </a:r>
                      <a:r>
                        <a:rPr lang="cs-CZ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</a:rPr>
                        <a:t>počet studentů -</a:t>
                      </a:r>
                      <a:r>
                        <a:rPr lang="cs-CZ" sz="2000" baseline="0" dirty="0" smtClean="0">
                          <a:effectLst/>
                        </a:rPr>
                        <a:t> </a:t>
                      </a:r>
                      <a:r>
                        <a:rPr lang="cs-CZ" sz="2000" dirty="0" smtClean="0">
                          <a:effectLst/>
                        </a:rPr>
                        <a:t>PS</a:t>
                      </a:r>
                      <a:r>
                        <a:rPr lang="cs-CZ" sz="2000" baseline="0" dirty="0" smtClean="0">
                          <a:effectLst/>
                        </a:rPr>
                        <a:t> 2019 /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sumber</a:t>
                      </a:r>
                      <a:r>
                        <a:rPr lang="cs-CZ" sz="20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00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cs-CZ" sz="20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00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students</a:t>
                      </a:r>
                      <a:r>
                        <a:rPr lang="cs-CZ" sz="20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 PS 2019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2812769"/>
                  </a:ext>
                </a:extLst>
              </a:tr>
              <a:tr h="6368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LF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167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125 (anglický program)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1375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798 (anglický program)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4097964"/>
                  </a:ext>
                </a:extLst>
              </a:tr>
              <a:tr h="3184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ESF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222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1361 (200 min týdně)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859704"/>
                  </a:ext>
                </a:extLst>
              </a:tr>
              <a:tr h="3184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PrF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127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1411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8672778"/>
                  </a:ext>
                </a:extLst>
              </a:tr>
              <a:tr h="3184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FF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114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1231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074990"/>
                  </a:ext>
                </a:extLst>
              </a:tr>
              <a:tr h="3184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PřF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106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698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1140447"/>
                  </a:ext>
                </a:extLst>
              </a:tr>
              <a:tr h="3184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PedF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92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818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398141"/>
                  </a:ext>
                </a:extLst>
              </a:tr>
              <a:tr h="3184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FSS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70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608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2365810"/>
                  </a:ext>
                </a:extLst>
              </a:tr>
              <a:tr h="3184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FI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46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632 (50 min týdně)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4497101"/>
                  </a:ext>
                </a:extLst>
              </a:tr>
              <a:tr h="3184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FSpS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23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278 (50 min týdně)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043269"/>
                  </a:ext>
                </a:extLst>
              </a:tr>
              <a:tr h="3626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CELKEM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1092</a:t>
                      </a:r>
                      <a:endParaRPr lang="cs-CZ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9210</a:t>
                      </a:r>
                      <a:endParaRPr lang="cs-CZ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7327489"/>
                  </a:ext>
                </a:extLst>
              </a:tr>
            </a:tbl>
          </a:graphicData>
        </a:graphic>
      </p:graphicFrame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200" y="2196246"/>
            <a:ext cx="1646575" cy="1234931"/>
          </a:xfrm>
          <a:prstGeom prst="rect">
            <a:avLst/>
          </a:prstGeom>
          <a:ln>
            <a:solidFill>
              <a:srgbClr val="0000DC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430" y="3303405"/>
            <a:ext cx="2260453" cy="1506563"/>
          </a:xfrm>
          <a:prstGeom prst="rect">
            <a:avLst/>
          </a:prstGeom>
          <a:ln>
            <a:solidFill>
              <a:srgbClr val="0000DC"/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058" y="4455847"/>
            <a:ext cx="1979142" cy="1319106"/>
          </a:xfrm>
          <a:prstGeom prst="rect">
            <a:avLst/>
          </a:prstGeom>
          <a:ln>
            <a:solidFill>
              <a:srgbClr val="0000DC"/>
            </a:solidFill>
          </a:ln>
        </p:spPr>
      </p:pic>
    </p:spTree>
    <p:extLst>
      <p:ext uri="{BB962C8B-B14F-4D97-AF65-F5344CB8AC3E}">
        <p14:creationId xmlns:p14="http://schemas.microsoft.com/office/powerpoint/2010/main" val="190489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02" t="39439" r="44866" b="20233"/>
          <a:stretch/>
        </p:blipFill>
        <p:spPr>
          <a:xfrm>
            <a:off x="414000" y="720000"/>
            <a:ext cx="11385589" cy="484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97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CJV-CZ.potx" id="{822F4BDB-D94A-44D7-A05B-CF6D780B7B07}" vid="{D328E70F-ED86-41BA-80E5-C375736ADEC3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Prezentace-CJV-CZ</Template>
  <TotalTime>922</TotalTime>
  <Words>825</Words>
  <Application>Microsoft Office PowerPoint</Application>
  <PresentationFormat>Širokoúhlá obrazovka</PresentationFormat>
  <Paragraphs>252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2" baseType="lpstr">
      <vt:lpstr>Arial</vt:lpstr>
      <vt:lpstr>Arial Unicode MS</vt:lpstr>
      <vt:lpstr>Calibri</vt:lpstr>
      <vt:lpstr>Tahoma</vt:lpstr>
      <vt:lpstr>Times New Roman</vt:lpstr>
      <vt:lpstr>Wingdings</vt:lpstr>
      <vt:lpstr>Prezentace_MU_CZ</vt:lpstr>
      <vt:lpstr>Týden CJV  CJV Week        2020 </vt:lpstr>
      <vt:lpstr>agenda </vt:lpstr>
      <vt:lpstr>základní údaje basic data </vt:lpstr>
      <vt:lpstr>základní údaje basic data </vt:lpstr>
      <vt:lpstr>stav lidí / HR</vt:lpstr>
      <vt:lpstr>agendy CJV / CJV agendas</vt:lpstr>
      <vt:lpstr>rozpočet CJV MU (2019) / budget</vt:lpstr>
      <vt:lpstr>agenda I: výuka - počty hodin a studentů / teaching – numbers of hours and students</vt:lpstr>
      <vt:lpstr>Prezentace aplikace PowerPoint</vt:lpstr>
      <vt:lpstr>agenda I: výuka - počet studentů na pracovníka teaching – number of students per teacher </vt:lpstr>
      <vt:lpstr>Prezentace aplikace PowerPoint</vt:lpstr>
      <vt:lpstr>agenda III: projektová činnost / projects</vt:lpstr>
      <vt:lpstr>agenda IV: zpoplatněné aktivity CJV MU</vt:lpstr>
      <vt:lpstr>Prezentace aplikace PowerPoint</vt:lpstr>
      <vt:lpstr>Prezentace aplikace PowerPoint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Centrum jazykového vzdělávání</dc:title>
  <dc:creator>Kateřina Sedláčková</dc:creator>
  <cp:lastModifiedBy>Libor Štěpánek</cp:lastModifiedBy>
  <cp:revision>76</cp:revision>
  <cp:lastPrinted>1601-01-01T00:00:00Z</cp:lastPrinted>
  <dcterms:created xsi:type="dcterms:W3CDTF">2019-10-22T14:31:17Z</dcterms:created>
  <dcterms:modified xsi:type="dcterms:W3CDTF">2020-01-24T14:49:24Z</dcterms:modified>
</cp:coreProperties>
</file>