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2"/>
  </p:notesMasterIdLst>
  <p:handoutMasterIdLst>
    <p:handoutMasterId r:id="rId43"/>
  </p:handoutMasterIdLst>
  <p:sldIdLst>
    <p:sldId id="308" r:id="rId5"/>
    <p:sldId id="258" r:id="rId6"/>
    <p:sldId id="262" r:id="rId7"/>
    <p:sldId id="264" r:id="rId8"/>
    <p:sldId id="259" r:id="rId9"/>
    <p:sldId id="260" r:id="rId10"/>
    <p:sldId id="267" r:id="rId11"/>
    <p:sldId id="268" r:id="rId12"/>
    <p:sldId id="269" r:id="rId13"/>
    <p:sldId id="263" r:id="rId14"/>
    <p:sldId id="270" r:id="rId15"/>
    <p:sldId id="277" r:id="rId16"/>
    <p:sldId id="274" r:id="rId17"/>
    <p:sldId id="276" r:id="rId18"/>
    <p:sldId id="297" r:id="rId19"/>
    <p:sldId id="298" r:id="rId20"/>
    <p:sldId id="299" r:id="rId21"/>
    <p:sldId id="285" r:id="rId22"/>
    <p:sldId id="292" r:id="rId23"/>
    <p:sldId id="293" r:id="rId24"/>
    <p:sldId id="300" r:id="rId25"/>
    <p:sldId id="289" r:id="rId26"/>
    <p:sldId id="290" r:id="rId27"/>
    <p:sldId id="291" r:id="rId28"/>
    <p:sldId id="282" r:id="rId29"/>
    <p:sldId id="294" r:id="rId30"/>
    <p:sldId id="295" r:id="rId31"/>
    <p:sldId id="296" r:id="rId32"/>
    <p:sldId id="303" r:id="rId33"/>
    <p:sldId id="301" r:id="rId34"/>
    <p:sldId id="304" r:id="rId35"/>
    <p:sldId id="305" r:id="rId36"/>
    <p:sldId id="306" r:id="rId37"/>
    <p:sldId id="280" r:id="rId38"/>
    <p:sldId id="278" r:id="rId39"/>
    <p:sldId id="309" r:id="rId40"/>
    <p:sldId id="279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49" autoAdjust="0"/>
  </p:normalViewPr>
  <p:slideViewPr>
    <p:cSldViewPr snapToGrid="0">
      <p:cViewPr varScale="1">
        <p:scale>
          <a:sx n="99" d="100"/>
          <a:sy n="99" d="100"/>
        </p:scale>
        <p:origin x="234" y="78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87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6696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3262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6526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5731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577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45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029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31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5181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6191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381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35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3597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1714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3158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4215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0443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3511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1733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6647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8368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588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040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7838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006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1350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1991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4835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473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18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495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869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156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459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368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5A0B36-414F-C448-93E9-CB16E93E1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8000" cy="10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6F2162ED-E4A4-1C45-8BB6-31155918E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BDABE0B1-8B3F-9645-8D6C-F6B5AD84A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17E62B59-98E5-8C49-8C7B-A968741D2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8000" cy="10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0F4FBAD-6FFB-444B-AC68-48BB2F416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1007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89C5ED-F14B-774D-AB3E-9D4367CCC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1007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AA276A31-823F-7B4E-864D-DF6837026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44792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CJV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5">
            <a:extLst>
              <a:ext uri="{FF2B5EF4-FFF2-40B4-BE49-F238E27FC236}">
                <a16:creationId xmlns:a16="http://schemas.microsoft.com/office/drawing/2014/main" id="{BB4EB3C3-4781-9B41-9B48-7F62C49CC0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418" y="2012400"/>
            <a:ext cx="4035163" cy="28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039506AA-A633-1F42-8CF4-4BA96F370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38EF3C2E-707F-1042-AEE1-9C0704B30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84E758BF-C8D9-5B4D-91A6-B82249847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CF651608-D864-A740-8A91-C374235C7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B09FAD4F-1442-7248-A11B-758A1EFB5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7" name="Obrázek 1">
            <a:extLst>
              <a:ext uri="{FF2B5EF4-FFF2-40B4-BE49-F238E27FC236}">
                <a16:creationId xmlns:a16="http://schemas.microsoft.com/office/drawing/2014/main" id="{FCF6BE15-C2C4-4F40-81FF-2C81F9840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EB2C09AD-3988-824A-9297-77AE3F544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087DA5B0-E29F-4C4E-954F-8EDF4937B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66657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edlineplus.gov/lab-tests/" TargetMode="Externa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hyperlink" Target="https://www.ted.com/talks" TargetMode="External"/><Relationship Id="rId7" Type="http://schemas.openxmlformats.org/officeDocument/2006/relationships/hyperlink" Target="https://www.testing.com/articles/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@NPSmedicinewise" TargetMode="External"/><Relationship Id="rId11" Type="http://schemas.openxmlformats.org/officeDocument/2006/relationships/hyperlink" Target="https://www.healthline.com/health" TargetMode="External"/><Relationship Id="rId5" Type="http://schemas.openxmlformats.org/officeDocument/2006/relationships/hyperlink" Target="https://www.labmanager.com/calibration-metrology" TargetMode="External"/><Relationship Id="rId15" Type="http://schemas.openxmlformats.org/officeDocument/2006/relationships/image" Target="../media/image18.png"/><Relationship Id="rId10" Type="http://schemas.openxmlformats.org/officeDocument/2006/relationships/hyperlink" Target="https://www.mayoclinic.org/" TargetMode="External"/><Relationship Id="rId19" Type="http://schemas.openxmlformats.org/officeDocument/2006/relationships/image" Target="../media/image22.png"/><Relationship Id="rId4" Type="http://schemas.openxmlformats.org/officeDocument/2006/relationships/hyperlink" Target="https://study.com/" TargetMode="External"/><Relationship Id="rId9" Type="http://schemas.openxmlformats.org/officeDocument/2006/relationships/hyperlink" Target="https://my.clevelandclinic.org/" TargetMode="External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do/cjv/oddeleni/lf/anglictina_2_0/teaching/13_new_lab_technicians_course/Definitions_lab_technicians.pdf?lang=en" TargetMode="External"/><Relationship Id="rId7" Type="http://schemas.openxmlformats.org/officeDocument/2006/relationships/hyperlink" Target="https://is.muni.cz/auth/do/cjv/oddeleni/lf/anglictina_2_0/teaching/13_new_lab_technicians_course/unit_04/course_materials/Unit_04_Clinical_Laboratory_and_Automation_TEACHER.pdf?lang=e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s.muni.cz/auth/do/cjv/oddeleni/lf/anglictina_2_0/teaching/13_new_lab_technicians_course/unit_05_5_laboratory_biosecurity_to_the_outside_world/jana/Lab_leak_fact_sheet.pdf?lang=en" TargetMode="External"/><Relationship Id="rId5" Type="http://schemas.openxmlformats.org/officeDocument/2006/relationships/hyperlink" Target="https://is.muni.cz/auth/do/cjv/oddeleni/lf/anglictina_2_0/teaching/13_new_lab_technicians_course/unit_10_urinalysis/in-class_handouts/Role-play.pdf?lang=en" TargetMode="External"/><Relationship Id="rId4" Type="http://schemas.openxmlformats.org/officeDocument/2006/relationships/hyperlink" Target="https://is.muni.cz/auth/do/cjv/oddeleni/lf/anglictina_2_0/teaching/13_new_lab_technicians_course/unit_9_hematology/handouts/?lang=en;strpo=50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I0-QEdvw3EyW9zkL1V_O6GTJz7btjyFOrUs88NiaY8VUMkJKM1U3OEhRNzJPNE1NR0lPMjBONjdJRi4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hyperlink" Target="https://is.muni.cz/auth/do/cjv/oddeleni/lf/anglictina_2_0/teaching/13_new_lab_technicians_course/unit_11_microbiology/in-class_handouts/Microscope_history.pdf?lang=en" TargetMode="Externa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hyperlink" Target="https://wordwall.net/cs/resource/58723754/microscope" TargetMode="Externa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nd2wpbxkygic9teto99m3wxu66v845/n58ne1wn6cce/ed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s.ucr.ac.cr/index.php/pensamiento-actual/issue/view/2436/261" TargetMode="External"/><Relationship Id="rId2" Type="http://schemas.openxmlformats.org/officeDocument/2006/relationships/hyperlink" Target="https://www.researchgate.net/publication/33065632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vistaiberica.org/index.php/iberica/article/view/307" TargetMode="External"/><Relationship Id="rId4" Type="http://schemas.openxmlformats.org/officeDocument/2006/relationships/hyperlink" Target="https://journal.yaspim.org/index.php/IJIERM/article/view/19/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AC109C-9A46-7692-FFE1-F7A8D72CD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037B0-1042-1D19-C763-71E150A2C8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87EA58-6051-D5FC-58DE-73E620D2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English Language Courses with Specialized Professions: </a:t>
            </a:r>
            <a:endParaRPr lang="ru-R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129F8FB-3C1A-2904-7A3C-C868393D98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Lessons learned from development of an ESP course for Medical Lab Technicians </a:t>
            </a:r>
            <a:endParaRPr lang="ru-RU" dirty="0"/>
          </a:p>
          <a:p>
            <a:endParaRPr lang="en-US" dirty="0"/>
          </a:p>
          <a:p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Tetiana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Kibalnikova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Lexová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22-25 January, 2024</a:t>
            </a:r>
          </a:p>
          <a:p>
            <a:r>
              <a:rPr lang="en-US" dirty="0"/>
              <a:t>CJV LF MU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621AA-DC20-7573-AD6F-D59B3B48F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628" y="378000"/>
            <a:ext cx="360947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BCAD63-4A2E-A56D-6F23-707A4349C7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C73D7-EBC9-A00B-5F8F-88A5577FC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5E5CD90-F973-43EB-5567-2FA1985257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989257"/>
              </p:ext>
            </p:extLst>
          </p:nvPr>
        </p:nvGraphicFramePr>
        <p:xfrm>
          <a:off x="182880" y="132081"/>
          <a:ext cx="11846560" cy="672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6483">
                  <a:extLst>
                    <a:ext uri="{9D8B030D-6E8A-4147-A177-3AD203B41FA5}">
                      <a16:colId xmlns:a16="http://schemas.microsoft.com/office/drawing/2014/main" val="349233135"/>
                    </a:ext>
                  </a:extLst>
                </a:gridCol>
                <a:gridCol w="4790119">
                  <a:extLst>
                    <a:ext uri="{9D8B030D-6E8A-4147-A177-3AD203B41FA5}">
                      <a16:colId xmlns:a16="http://schemas.microsoft.com/office/drawing/2014/main" val="2289845"/>
                    </a:ext>
                  </a:extLst>
                </a:gridCol>
                <a:gridCol w="3189958">
                  <a:extLst>
                    <a:ext uri="{9D8B030D-6E8A-4147-A177-3AD203B41FA5}">
                      <a16:colId xmlns:a16="http://schemas.microsoft.com/office/drawing/2014/main" val="2715230882"/>
                    </a:ext>
                  </a:extLst>
                </a:gridCol>
              </a:tblGrid>
              <a:tr h="633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ESP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Course Syllabus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Curriculum: </a:t>
                      </a:r>
                      <a:r>
                        <a:rPr lang="en-US" sz="1800" b="0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Laboratorní</a:t>
                      </a:r>
                      <a:r>
                        <a:rPr lang="en-US" sz="18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</a:t>
                      </a:r>
                      <a:r>
                        <a:rPr lang="en-US" sz="18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8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zdravotnictví</a:t>
                      </a:r>
                      <a:r>
                        <a:rPr lang="en-US" sz="18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Zdravotní</a:t>
                      </a:r>
                      <a:r>
                        <a:rPr lang="en-US" sz="18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laborant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CEFR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63850"/>
                  </a:ext>
                </a:extLst>
              </a:tr>
              <a:tr h="481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Unit 3 </a:t>
                      </a:r>
                      <a:r>
                        <a:rPr lang="en-US" sz="1200" dirty="0" err="1"/>
                        <a:t>Medcial</a:t>
                      </a:r>
                      <a:r>
                        <a:rPr lang="en-US" sz="1200" dirty="0"/>
                        <a:t> Lab Technician Profile</a:t>
                      </a:r>
                      <a:endParaRPr lang="ru-RU" sz="1200" dirty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200" b="1" dirty="0"/>
                        <a:t>Reception: -</a:t>
                      </a:r>
                      <a:r>
                        <a:rPr lang="en-US" sz="1200" dirty="0"/>
                        <a:t>Can obtain information, ideas and opinions from highly </a:t>
                      </a:r>
                      <a:r>
                        <a:rPr lang="en-US" sz="1200" dirty="0" err="1"/>
                        <a:t>specialised</a:t>
                      </a:r>
                      <a:r>
                        <a:rPr lang="en-US" sz="1200" dirty="0"/>
                        <a:t> sources within their field.-Can follow the essentials of lectures, talks and reports and other forms of academic/professional presentation which are propositionally and linguistically complex. 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86823"/>
                  </a:ext>
                </a:extLst>
              </a:tr>
              <a:tr h="481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Unit</a:t>
                      </a:r>
                      <a:r>
                        <a:rPr lang="en-US" sz="1200" b="1" baseline="0" dirty="0"/>
                        <a:t> 4 </a:t>
                      </a:r>
                      <a:r>
                        <a:rPr lang="en-US" sz="1200" baseline="0" dirty="0"/>
                        <a:t>Clinical Laboratory and its Automation</a:t>
                      </a:r>
                      <a:endParaRPr lang="ru-RU" sz="1200" dirty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Instrument</a:t>
                      </a:r>
                      <a:r>
                        <a:rPr lang="en-US" sz="1200" baseline="0" dirty="0"/>
                        <a:t> Technology (Year 1)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819672"/>
                  </a:ext>
                </a:extLst>
              </a:tr>
              <a:tr h="481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Unit 5 </a:t>
                      </a:r>
                      <a:r>
                        <a:rPr lang="en-US" sz="1200" dirty="0"/>
                        <a:t>Laboratory Safety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 Aid (Year 1), Handling Chemical Substances</a:t>
                      </a:r>
                      <a:r>
                        <a:rPr lang="en-US" sz="1200" baseline="0" dirty="0"/>
                        <a:t> (Year 1), Hygienic Rules in Laboratories (Year 3)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972426"/>
                  </a:ext>
                </a:extLst>
              </a:tr>
              <a:tr h="452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Unit 6 </a:t>
                      </a:r>
                      <a:r>
                        <a:rPr lang="en-US" sz="1200" dirty="0"/>
                        <a:t>Laboratory Biosecurity to the Outside</a:t>
                      </a:r>
                      <a:r>
                        <a:rPr lang="en-US" sz="1200" baseline="0" dirty="0"/>
                        <a:t> World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 Aid (Year 1),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Handling Chemical Substances (Year 1), Public Health Protection (Year 3)</a:t>
                      </a:r>
                      <a:endParaRPr lang="ru-RU" sz="12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200" b="1" dirty="0"/>
                        <a:t>Production: -</a:t>
                      </a:r>
                      <a:r>
                        <a:rPr lang="en-US" sz="1200" dirty="0"/>
                        <a:t>Can give clear, detailed descriptions and presentations on a wide range of subjects related to their field of interest, expanding and supporting ideas with subsidiary points and relevant examples.  -Can use appropriate technical terminology when discussing their area of </a:t>
                      </a:r>
                      <a:r>
                        <a:rPr lang="en-US" sz="1200" dirty="0" err="1"/>
                        <a:t>specialisation</a:t>
                      </a:r>
                      <a:r>
                        <a:rPr lang="en-US" sz="1200" dirty="0"/>
                        <a:t> with other specialists.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242982"/>
                  </a:ext>
                </a:extLst>
              </a:tr>
              <a:tr h="480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Unit 7 </a:t>
                      </a:r>
                      <a:r>
                        <a:rPr lang="en-US" sz="1200" dirty="0"/>
                        <a:t>Oral Exam Training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896979"/>
                  </a:ext>
                </a:extLst>
              </a:tr>
              <a:tr h="481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Unit 8 </a:t>
                      </a:r>
                      <a:r>
                        <a:rPr lang="en-US" sz="1200"/>
                        <a:t>Quality Control, Analytical Errors and their Prevention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Quality Management in Bioanalytical</a:t>
                      </a:r>
                      <a:r>
                        <a:rPr lang="en-US" sz="1200" baseline="0" dirty="0"/>
                        <a:t> laboratory</a:t>
                      </a:r>
                      <a:r>
                        <a:rPr lang="en-US" sz="1200" dirty="0"/>
                        <a:t>(Year 3)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540894"/>
                  </a:ext>
                </a:extLst>
              </a:tr>
              <a:tr h="2412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Unit 9 </a:t>
                      </a:r>
                      <a:r>
                        <a:rPr lang="en-US" sz="1200" dirty="0" err="1"/>
                        <a:t>Haematology</a:t>
                      </a:r>
                      <a:endParaRPr lang="ru-RU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Clinical </a:t>
                      </a:r>
                      <a:r>
                        <a:rPr lang="en-US" sz="1200" dirty="0" err="1"/>
                        <a:t>Haematology</a:t>
                      </a:r>
                      <a:r>
                        <a:rPr lang="en-US" sz="1200" dirty="0"/>
                        <a:t> (Year </a:t>
                      </a:r>
                      <a:r>
                        <a:rPr lang="en-US" sz="1200"/>
                        <a:t>2), Immunohaematology and Blood Banking (Year 2)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61068"/>
                  </a:ext>
                </a:extLst>
              </a:tr>
              <a:tr h="210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200" b="1" dirty="0"/>
                        <a:t>Mediation: - </a:t>
                      </a:r>
                      <a:r>
                        <a:rPr lang="en-US" sz="1200" dirty="0"/>
                        <a:t>Can interpret and describe reliably (in Language B) detailed information contained in complex diagrams, charts and other visually </a:t>
                      </a:r>
                      <a:r>
                        <a:rPr lang="en-US" sz="1200" dirty="0" err="1"/>
                        <a:t>organised</a:t>
                      </a:r>
                      <a:r>
                        <a:rPr lang="en-US" sz="1200" dirty="0"/>
                        <a:t> information on topics in their fields of interest.  -Can formulate questions and give feedback to encourage people to make connections to previous knowledge and experiences.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830774"/>
                  </a:ext>
                </a:extLst>
              </a:tr>
              <a:tr h="3903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Unit 10 </a:t>
                      </a:r>
                      <a:r>
                        <a:rPr lang="en-US" sz="1200" dirty="0"/>
                        <a:t>Urinary System and Urinalysis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Clinical Biochemistry (Year 2), 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15957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11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Microbiology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Biochemistry (year 1), Histology (year 1), Molecular and Cellular Biology (Year</a:t>
                      </a:r>
                      <a:r>
                        <a:rPr lang="en-US" sz="1200" baseline="0" dirty="0"/>
                        <a:t> 1),</a:t>
                      </a:r>
                    </a:p>
                    <a:p>
                      <a:r>
                        <a:rPr lang="en-US" sz="1200" baseline="0" dirty="0"/>
                        <a:t>Techniques of Molecular biology and genetics (Year 1), Medical Microbiology (Year 2, 3) 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670108"/>
                  </a:ext>
                </a:extLst>
              </a:tr>
              <a:tr h="390375">
                <a:tc>
                  <a:txBody>
                    <a:bodyPr/>
                    <a:lstStyle/>
                    <a:p>
                      <a:r>
                        <a:rPr lang="en-US" sz="1200" b="1" dirty="0"/>
                        <a:t>Unit 12 </a:t>
                      </a:r>
                      <a:r>
                        <a:rPr lang="en-US" sz="1200" dirty="0"/>
                        <a:t>Immunology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Clinical Immunology (Year 2, 3)</a:t>
                      </a:r>
                      <a:endParaRPr lang="ru-RU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b="1" dirty="0"/>
                        <a:t>Linguistic competence: -</a:t>
                      </a:r>
                      <a:r>
                        <a:rPr lang="en-US" sz="1200" dirty="0"/>
                        <a:t>Has a good range of vocabulary for matters connected to their field and most general topics.</a:t>
                      </a:r>
                    </a:p>
                    <a:p>
                      <a:r>
                        <a:rPr lang="en-US" sz="1200" dirty="0"/>
                        <a:t>-Has a good command of simple language structures and some complex grammatical forms, although they tend to use complex structures rigidly with some inaccuracy.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799332"/>
                  </a:ext>
                </a:extLst>
              </a:tr>
              <a:tr h="966342">
                <a:tc>
                  <a:txBody>
                    <a:bodyPr/>
                    <a:lstStyle/>
                    <a:p>
                      <a:r>
                        <a:rPr lang="en-US" sz="1200" b="1" dirty="0"/>
                        <a:t>Unit 13 </a:t>
                      </a:r>
                      <a:r>
                        <a:rPr lang="en-US" sz="1200" dirty="0"/>
                        <a:t>Diagnostic tests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Molecular and Cellular Biology (Year</a:t>
                      </a:r>
                      <a:r>
                        <a:rPr lang="en-US" sz="1200" baseline="0" dirty="0"/>
                        <a:t> 1), Techniques of Molecular biology and genetics (Year 1) , Clinical Genetics (Year 2), Clinical Biochemistry (Year 2), </a:t>
                      </a:r>
                      <a:endParaRPr lang="ru-RU" sz="1200" dirty="0"/>
                    </a:p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966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94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ECDB7A-2092-6B3F-633D-D0EFECFFF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F2BAF-C18F-4C0B-D9B2-BC3E245254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426FA5-9ABC-7A2A-6A4B-AB1B84A8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 of the ESP Course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9FE3D7-46EC-71F7-464C-B2DD43F4E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enhance the students’ productive (spoken, written), receptive (listening, reading), interactive (spoken, written) and mediative (oral, written) communicative skills at B2 CEFR level</a:t>
            </a:r>
          </a:p>
          <a:p>
            <a:r>
              <a:rPr lang="en-US" dirty="0"/>
              <a:t>to develop the students critical thinking through problem-solving activities</a:t>
            </a:r>
          </a:p>
          <a:p>
            <a:r>
              <a:rPr lang="en-US" dirty="0"/>
              <a:t>to boost the students’ specialized vocabulary to communicate effectively in their job environment</a:t>
            </a:r>
          </a:p>
          <a:p>
            <a:r>
              <a:rPr lang="en-US" dirty="0"/>
              <a:t>to foster practical application of language structures and enhance grammar proficiency at B2 CEFR level</a:t>
            </a:r>
          </a:p>
        </p:txBody>
      </p:sp>
    </p:spTree>
    <p:extLst>
      <p:ext uri="{BB962C8B-B14F-4D97-AF65-F5344CB8AC3E}">
        <p14:creationId xmlns:p14="http://schemas.microsoft.com/office/powerpoint/2010/main" val="142823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9883FE-5C9D-F64A-C6C2-A8FCE11B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F7D8DF-5764-D541-73E9-586D66778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12</a:t>
            </a:fld>
            <a:endParaRPr lang="en-GB" altLang="cs-CZ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A4D7B5-8765-2561-A0DA-F3C25F15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CE09D-6393-78B7-D19B-895D0E856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Task-based Language Teaching and Content-based Instruction :</a:t>
            </a:r>
          </a:p>
          <a:p>
            <a:r>
              <a:rPr lang="en-US" dirty="0"/>
              <a:t>focused on the completion of meaningful tasks</a:t>
            </a:r>
          </a:p>
          <a:p>
            <a:r>
              <a:rPr lang="en-US" dirty="0"/>
              <a:t>problem solving</a:t>
            </a:r>
          </a:p>
          <a:p>
            <a:r>
              <a:rPr lang="en-US" dirty="0"/>
              <a:t>contextualized language learning </a:t>
            </a:r>
          </a:p>
          <a:p>
            <a:r>
              <a:rPr lang="en-US" dirty="0"/>
              <a:t>integration of basic language skills within the context of meaningful tasks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12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54B35-4DB2-31AD-666D-9099C177E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C791D-2D54-65B5-A0A8-C1E12C84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Selection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826488-C065-1DCC-F1A3-2B9B9B4F16F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1800" b="1" dirty="0"/>
              <a:t>Video:</a:t>
            </a:r>
          </a:p>
          <a:p>
            <a:pPr marL="72000" indent="0">
              <a:buNone/>
            </a:pPr>
            <a:r>
              <a:rPr lang="en-US" sz="1800" dirty="0">
                <a:hlinkClick r:id="rId3"/>
              </a:rPr>
              <a:t>https://www.ted.com/talks</a:t>
            </a:r>
            <a:r>
              <a:rPr lang="en-US" sz="1800" dirty="0"/>
              <a:t> </a:t>
            </a:r>
          </a:p>
          <a:p>
            <a:pPr marL="72000" indent="0">
              <a:buNone/>
            </a:pPr>
            <a:r>
              <a:rPr lang="en-US" sz="1800" dirty="0">
                <a:hlinkClick r:id="rId4"/>
              </a:rPr>
              <a:t>https://study.com</a:t>
            </a:r>
            <a:r>
              <a:rPr lang="en-US" sz="1800" dirty="0"/>
              <a:t> </a:t>
            </a:r>
          </a:p>
          <a:p>
            <a:pPr marL="72000" indent="0">
              <a:buNone/>
            </a:pPr>
            <a:r>
              <a:rPr lang="en-US" sz="1800" dirty="0">
                <a:hlinkClick r:id="rId5"/>
              </a:rPr>
              <a:t>https://www.labmanager.com/calibration-metrology</a:t>
            </a:r>
            <a:endParaRPr lang="en-US" sz="1800" dirty="0"/>
          </a:p>
          <a:p>
            <a:pPr marL="72000" indent="0">
              <a:buNone/>
            </a:pP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https://www.youtube.com/@NPSmedicinewise</a:t>
            </a:r>
            <a:r>
              <a:rPr lang="en-US" sz="1800" dirty="0"/>
              <a:t> </a:t>
            </a:r>
          </a:p>
          <a:p>
            <a:pPr marL="72000" indent="0">
              <a:buNone/>
            </a:pPr>
            <a:r>
              <a:rPr lang="en-US" sz="1800" b="1" dirty="0"/>
              <a:t>Professional articles:</a:t>
            </a:r>
          </a:p>
          <a:p>
            <a:pPr marL="72000" indent="0">
              <a:buNone/>
            </a:pPr>
            <a:r>
              <a:rPr lang="en-US" sz="1800" dirty="0">
                <a:hlinkClick r:id="rId7"/>
              </a:rPr>
              <a:t>https://www.testing.com/articles/</a:t>
            </a:r>
            <a:r>
              <a:rPr lang="en-US" sz="1800" dirty="0"/>
              <a:t> </a:t>
            </a:r>
          </a:p>
          <a:p>
            <a:pPr marL="72000" indent="0">
              <a:buNone/>
            </a:pPr>
            <a:endParaRPr lang="ru-RU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A2BABF-3F87-DFFE-658C-8308F8692CE5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1800" b="1" dirty="0"/>
              <a:t>Medical websites:</a:t>
            </a:r>
          </a:p>
          <a:p>
            <a:pPr marL="72000" indent="0">
              <a:buNone/>
            </a:pPr>
            <a:r>
              <a:rPr lang="en-US" sz="1800" dirty="0">
                <a:hlinkClick r:id="rId8"/>
              </a:rPr>
              <a:t>https://medlineplus.gov/lab-tests/</a:t>
            </a:r>
            <a:endParaRPr lang="en-US" sz="1800" dirty="0"/>
          </a:p>
          <a:p>
            <a:pPr marL="72000" indent="0">
              <a:buNone/>
            </a:pPr>
            <a:r>
              <a:rPr lang="en-US" sz="1800" dirty="0">
                <a:hlinkClick r:id="rId9"/>
              </a:rPr>
              <a:t>https://my.clevelandclinic.org/</a:t>
            </a:r>
            <a:endParaRPr lang="en-US" sz="1800" dirty="0"/>
          </a:p>
          <a:p>
            <a:pPr marL="72000" indent="0">
              <a:buNone/>
            </a:pPr>
            <a:r>
              <a:rPr lang="en-US" sz="1800" dirty="0">
                <a:hlinkClick r:id="rId10"/>
              </a:rPr>
              <a:t>https://www.mayoclinic.org/</a:t>
            </a:r>
            <a:endParaRPr lang="en-US" sz="1800" dirty="0"/>
          </a:p>
          <a:p>
            <a:pPr marL="72000" indent="0">
              <a:buNone/>
            </a:pPr>
            <a:r>
              <a:rPr lang="en-US" sz="1800" dirty="0">
                <a:hlinkClick r:id="rId11"/>
              </a:rPr>
              <a:t>https://www.healthline.com/health</a:t>
            </a:r>
            <a:endParaRPr lang="en-US" sz="1800" dirty="0"/>
          </a:p>
          <a:p>
            <a:pPr marL="72000" indent="0">
              <a:buNone/>
            </a:pPr>
            <a:endParaRPr lang="en-US" sz="1800" dirty="0"/>
          </a:p>
          <a:p>
            <a:pPr marL="72000" indent="0">
              <a:buNone/>
            </a:pPr>
            <a:r>
              <a:rPr lang="en-US" sz="1800" dirty="0"/>
              <a:t>Chat GPT</a:t>
            </a:r>
            <a:endParaRPr lang="ru-RU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F8902-C25F-995F-F630-FCA13EBEB8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7656" y="1146617"/>
            <a:ext cx="2162096" cy="817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0E1A7-BBD3-559A-4B3B-30517DBE63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9476" y="1996242"/>
            <a:ext cx="1678455" cy="108889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140991-EC2F-D7E8-5ECD-57A9EC4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667" y="3615061"/>
            <a:ext cx="1023938" cy="1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lthline: Medical information and health advice you can trust.">
            <a:extLst>
              <a:ext uri="{FF2B5EF4-FFF2-40B4-BE49-F238E27FC236}">
                <a16:creationId xmlns:a16="http://schemas.microsoft.com/office/drawing/2014/main" id="{0186A6F1-1525-E870-C70D-1060197B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43" y="4733385"/>
            <a:ext cx="1487816" cy="1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48B760-AE5C-EFD3-F69D-F3488A6BC3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83" y="5054553"/>
            <a:ext cx="1449928" cy="804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7405B7-6A90-A28A-D3A1-BDB41CB900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3386" y="5156495"/>
            <a:ext cx="2239200" cy="538976"/>
          </a:xfrm>
          <a:prstGeom prst="rect">
            <a:avLst/>
          </a:prstGeom>
        </p:spPr>
      </p:pic>
      <p:pic>
        <p:nvPicPr>
          <p:cNvPr id="1034" name="Picture 10" descr="Study.com Named As One of the World's Most Innovative Companies by Fast  Company">
            <a:extLst>
              <a:ext uri="{FF2B5EF4-FFF2-40B4-BE49-F238E27FC236}">
                <a16:creationId xmlns:a16="http://schemas.microsoft.com/office/drawing/2014/main" id="{18B94F2A-55D8-5B19-06B6-24E821A7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57" y="2173801"/>
            <a:ext cx="1984860" cy="10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D: Ideas Worth Spreading">
            <a:extLst>
              <a:ext uri="{FF2B5EF4-FFF2-40B4-BE49-F238E27FC236}">
                <a16:creationId xmlns:a16="http://schemas.microsoft.com/office/drawing/2014/main" id="{D5A2D419-48B6-4E36-ABF2-2DC38A36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86" y="1370077"/>
            <a:ext cx="1695257" cy="8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BE60C2-F3A0-7965-C2C3-87E47618716E}"/>
              </a:ext>
            </a:extLst>
          </p:cNvPr>
          <p:cNvSpPr txBox="1"/>
          <p:nvPr/>
        </p:nvSpPr>
        <p:spPr>
          <a:xfrm>
            <a:off x="803483" y="6172931"/>
            <a:ext cx="6097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noProof="0" dirty="0">
                <a:solidFill>
                  <a:schemeClr val="tx2"/>
                </a:solidFill>
              </a:rPr>
              <a:t>CJV </a:t>
            </a:r>
            <a:r>
              <a:rPr lang="en-US" sz="1200" noProof="0" dirty="0">
                <a:solidFill>
                  <a:schemeClr val="tx2"/>
                </a:solidFill>
              </a:rPr>
              <a:t>week, 2024</a:t>
            </a:r>
            <a:endParaRPr lang="pl-PL" sz="12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6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70A52D-A5DD-7074-60A0-537216EBEB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28EDA-90CC-85FB-9E43-B76951992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272D52-AF77-9E12-F112-D8122576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Materials Development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C827E-FCA4-0304-E281-05F5638C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659644"/>
          </a:xfrm>
        </p:spPr>
        <p:txBody>
          <a:bodyPr/>
          <a:lstStyle/>
          <a:p>
            <a:r>
              <a:rPr lang="en-US" dirty="0"/>
              <a:t>A typical unit framework: 4-5 sections organized around a subject-matter topic</a:t>
            </a:r>
          </a:p>
          <a:p>
            <a:r>
              <a:rPr lang="en-US" dirty="0"/>
              <a:t>Starter: lead-in discussion session or a set of pictures</a:t>
            </a:r>
          </a:p>
          <a:p>
            <a:r>
              <a:rPr lang="en-US" dirty="0"/>
              <a:t>Content: authentic texts, videos, form-focused activities</a:t>
            </a:r>
          </a:p>
          <a:p>
            <a:r>
              <a:rPr lang="en-US" dirty="0"/>
              <a:t>Language: </a:t>
            </a:r>
            <a:r>
              <a:rPr lang="en-US" dirty="0">
                <a:hlinkClick r:id="rId3"/>
              </a:rPr>
              <a:t>specialized target vocabulary </a:t>
            </a:r>
            <a:r>
              <a:rPr lang="en-US" dirty="0"/>
              <a:t>and grammar structures</a:t>
            </a:r>
          </a:p>
          <a:p>
            <a:r>
              <a:rPr lang="en-US" dirty="0"/>
              <a:t>Task: </a:t>
            </a:r>
            <a:r>
              <a:rPr lang="en-US" dirty="0">
                <a:hlinkClick r:id="rId4"/>
              </a:rPr>
              <a:t>case studies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role plays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projects</a:t>
            </a:r>
            <a:r>
              <a:rPr lang="en-US" dirty="0"/>
              <a:t> (pair / team work)</a:t>
            </a:r>
          </a:p>
          <a:p>
            <a:r>
              <a:rPr lang="en-US" dirty="0"/>
              <a:t>Incorporation of scaffolding strategies </a:t>
            </a:r>
          </a:p>
          <a:p>
            <a:endParaRPr lang="en-US" dirty="0">
              <a:hlinkClick r:id="rId7"/>
            </a:endParaRPr>
          </a:p>
          <a:p>
            <a:r>
              <a:rPr lang="en-US" dirty="0">
                <a:hlinkClick r:id="rId7"/>
              </a:rPr>
              <a:t>Unit 4</a:t>
            </a:r>
            <a:endParaRPr lang="en-US" dirty="0"/>
          </a:p>
          <a:p>
            <a:endParaRPr lang="en-US" dirty="0"/>
          </a:p>
          <a:p>
            <a:pPr marL="72000" indent="0">
              <a:buNone/>
            </a:pPr>
            <a:r>
              <a:rPr lang="en-US" dirty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98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52188-9DEB-E4DE-E73C-79B32BA5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Customized lesson materials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5B5CB-3C7F-3C8D-3B16-C0C78A92B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3E06F-6BB0-6105-C672-8D5958317C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15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51CE-3486-857E-1B49-BA4F1EA3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665289"/>
            <a:ext cx="4125465" cy="4139998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Objective: </a:t>
            </a:r>
            <a:r>
              <a:rPr lang="en-US" sz="1600" i="1" dirty="0">
                <a:solidFill>
                  <a:schemeClr val="accent1"/>
                </a:solidFill>
              </a:rPr>
              <a:t>to communicate effectively with colleagues regarding laboratory automation, equipment, processes, and technologies.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Lead-in: </a:t>
            </a:r>
            <a:r>
              <a:rPr lang="en-US" sz="1600" i="1" dirty="0"/>
              <a:t>discussion session about their recent visiting a lab  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watching a video, note taking, relaying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matching definitions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case study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labeling pictures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reading and matching headlines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grammar practice: Passive Voice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gap filling, word formation</a:t>
            </a:r>
          </a:p>
          <a:p>
            <a:pPr marL="72000" indent="0">
              <a:buNone/>
            </a:pPr>
            <a:endParaRPr lang="ru-RU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81B8FD0-88A4-B403-A37F-1908C580A0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6" r="116"/>
          <a:stretch>
            <a:fillRect/>
          </a:stretch>
        </p:blipFill>
        <p:spPr>
          <a:xfrm>
            <a:off x="729509" y="1665288"/>
            <a:ext cx="6018287" cy="401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C204BB-4231-3B59-5DAB-F2E804F66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4 Clinical Laboratory and its Automation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57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EB5F251-D763-7770-BE6F-98738615E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74" t="16459" r="25000" b="5512"/>
          <a:stretch/>
        </p:blipFill>
        <p:spPr>
          <a:xfrm>
            <a:off x="7815713" y="2878337"/>
            <a:ext cx="3962287" cy="311642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3C14E2-7F99-A2C1-F39F-76A02AF086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46F18-65D8-052A-7471-9B1BEB364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16</a:t>
            </a:fld>
            <a:endParaRPr lang="en-GB" altLang="cs-CZ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343A4-3639-7B08-86D9-C69B9BDDFD15}"/>
              </a:ext>
            </a:extLst>
          </p:cNvPr>
          <p:cNvSpPr txBox="1"/>
          <p:nvPr/>
        </p:nvSpPr>
        <p:spPr>
          <a:xfrm>
            <a:off x="798897" y="539015"/>
            <a:ext cx="22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Laboratory Equipment</a:t>
            </a:r>
            <a:endParaRPr lang="ru-RU" sz="1600" dirty="0" err="1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22D0D-A7F9-229D-89E3-32274E9C7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84" t="17403" r="32500" b="5512"/>
          <a:stretch/>
        </p:blipFill>
        <p:spPr>
          <a:xfrm>
            <a:off x="3570971" y="708292"/>
            <a:ext cx="4244742" cy="528646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3335B4-60BB-6639-888A-48B9B04C5D9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5"/>
          <a:srcRect l="31418" t="17057" r="33296" b="4673"/>
          <a:stretch/>
        </p:blipFill>
        <p:spPr>
          <a:xfrm>
            <a:off x="540000" y="1128771"/>
            <a:ext cx="3224463" cy="4023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C93BD9-CD82-690D-2260-B25D37CBC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563" y="227414"/>
            <a:ext cx="3858437" cy="2615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3184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D7A072-0182-364A-EFE8-7EAEC4D4C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B1084A-D0B9-C0DC-ABDA-DD7E1152CF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17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1B1DF-4D60-3033-C8FF-DC4B67547AA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1"/>
                </a:solidFill>
              </a:rPr>
              <a:t>Grammar Practice: Passive Voice</a:t>
            </a:r>
          </a:p>
          <a:p>
            <a:endParaRPr lang="ru-RU" i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C91DE-54BB-706A-0841-AEC944CA6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7" t="18245" r="21684" b="10093"/>
          <a:stretch/>
        </p:blipFill>
        <p:spPr>
          <a:xfrm>
            <a:off x="414000" y="1251284"/>
            <a:ext cx="6872439" cy="4914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76ADB-7AD4-8AEC-0DD1-BC736ABCF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2" t="26666" r="17500" b="22246"/>
          <a:stretch/>
        </p:blipFill>
        <p:spPr>
          <a:xfrm rot="1596734">
            <a:off x="7167975" y="1371475"/>
            <a:ext cx="4690223" cy="2212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9A52DF-01A5-EC7A-6FDE-76F860930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250" y="4293950"/>
            <a:ext cx="2857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19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52919-0D3C-221D-BBA1-0285A3803B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B8B88-E199-DA9C-91A4-94E1D2B02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18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C25AF6-0F9B-B000-2E06-52D0DB3F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106021"/>
            <a:ext cx="4125465" cy="461138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Objective: </a:t>
            </a:r>
            <a:r>
              <a:rPr lang="en-US" sz="1800" i="1" dirty="0">
                <a:solidFill>
                  <a:schemeClr val="tx2"/>
                </a:solidFill>
              </a:rPr>
              <a:t>to acquire and use a range of specialized vocabulary and grammar structures relevant to safety communication. 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Lead-in: </a:t>
            </a:r>
            <a:r>
              <a:rPr lang="en-US" sz="1800" i="1" dirty="0"/>
              <a:t>Which everyday situations pose risks for people and why?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Activities: </a:t>
            </a:r>
            <a:endParaRPr lang="en-US" sz="1800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sz="1800" dirty="0"/>
              <a:t>- designing a concept map based on a text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800" dirty="0"/>
              <a:t>- interpreting diagrams (mediation)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800" dirty="0"/>
              <a:t>- synonym discrimination exercise </a:t>
            </a:r>
            <a:r>
              <a:rPr lang="en-US" sz="1800" i="1" dirty="0"/>
              <a:t>(risk vs hazard)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800" i="1" dirty="0"/>
              <a:t>- </a:t>
            </a:r>
            <a:r>
              <a:rPr lang="en-US" sz="1800" i="1" dirty="0" err="1"/>
              <a:t>gapfill</a:t>
            </a:r>
            <a:endParaRPr lang="en-US" sz="1800" i="1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sz="1800" i="1" dirty="0"/>
              <a:t>- video (2)</a:t>
            </a:r>
          </a:p>
          <a:p>
            <a:pPr marL="72000" indent="0">
              <a:lnSpc>
                <a:spcPct val="100000"/>
              </a:lnSpc>
              <a:buNone/>
            </a:pPr>
            <a:endParaRPr lang="ru-RU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B99E1B-B5DF-D054-23E3-CF1179B30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06729"/>
            <a:ext cx="10752138" cy="271576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5 Safety Control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908C04F-B10E-26BF-DBC6-D60599121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818" r="7818"/>
          <a:stretch>
            <a:fillRect/>
          </a:stretch>
        </p:blipFill>
        <p:spPr>
          <a:xfrm>
            <a:off x="540000" y="1106020"/>
            <a:ext cx="6207125" cy="413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2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9EFC4F-52CF-7FC7-7951-E294520EC0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BAD70-4E6C-1D1D-4BF6-3B020FA86F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D0E1F-2605-A8D3-D4AC-694BD230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921194"/>
            <a:ext cx="4466008" cy="238748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5299D75-0C23-A1A7-E9B9-EC89970120C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4"/>
          <a:srcRect l="17366" t="17198" r="16165" b="7554"/>
          <a:stretch/>
        </p:blipFill>
        <p:spPr>
          <a:xfrm>
            <a:off x="317634" y="384894"/>
            <a:ext cx="5438273" cy="346309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BD67E-85BC-E7F5-F73E-99B34579DC8A}"/>
              </a:ext>
            </a:extLst>
          </p:cNvPr>
          <p:cNvSpPr txBox="1"/>
          <p:nvPr/>
        </p:nvSpPr>
        <p:spPr>
          <a:xfrm>
            <a:off x="720000" y="369409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n-lt"/>
              </a:rPr>
              <a:t>Key:</a:t>
            </a:r>
            <a:endParaRPr lang="ru-RU" sz="1400" dirty="0" err="1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625C52-1EC5-948E-769F-6CA8DDAB35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62" t="17123" r="15526" b="5256"/>
          <a:stretch/>
        </p:blipFill>
        <p:spPr>
          <a:xfrm>
            <a:off x="5057461" y="1431877"/>
            <a:ext cx="6581427" cy="45244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D1DE6C-D6A5-846A-A56B-A71460918BF5}"/>
              </a:ext>
            </a:extLst>
          </p:cNvPr>
          <p:cNvSpPr txBox="1"/>
          <p:nvPr/>
        </p:nvSpPr>
        <p:spPr>
          <a:xfrm>
            <a:off x="5496025" y="459986"/>
            <a:ext cx="6082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Follow-up Reading activity:</a:t>
            </a:r>
          </a:p>
          <a:p>
            <a:pPr algn="l"/>
            <a:r>
              <a:rPr lang="en-US" sz="1400" i="1" dirty="0">
                <a:latin typeface="+mn-lt"/>
              </a:rPr>
              <a:t>The rules formulated in the bubbles are briefly defined in the following text.</a:t>
            </a:r>
          </a:p>
          <a:p>
            <a:pPr algn="l"/>
            <a:r>
              <a:rPr lang="en-US" sz="1400" i="1" dirty="0">
                <a:latin typeface="+mn-lt"/>
              </a:rPr>
              <a:t>Match the description with the rule identified in the picture:</a:t>
            </a:r>
            <a:endParaRPr lang="ru-RU" sz="1400" i="1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60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524F4F-5DFA-956F-379A-B928E162AE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CJV </a:t>
            </a:r>
            <a:r>
              <a:rPr lang="en-US" dirty="0"/>
              <a:t>week, 2024</a:t>
            </a:r>
            <a:endParaRPr lang="pl-P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15B839-506C-ADD9-A82A-A6EACB7D3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95E8-14C7-CC17-30EF-C7C6AC24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1BE083-5F84-1F7A-E0F0-CABC09AA3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Needs analysis✔️</a:t>
            </a:r>
          </a:p>
          <a:p>
            <a:r>
              <a:rPr lang="en-US" dirty="0"/>
              <a:t>Goals and objectives ✔️</a:t>
            </a:r>
          </a:p>
          <a:p>
            <a:r>
              <a:rPr lang="en-US" dirty="0"/>
              <a:t>Methodology ✔️</a:t>
            </a:r>
          </a:p>
          <a:p>
            <a:r>
              <a:rPr lang="en-US" dirty="0"/>
              <a:t>Material selection ✔️</a:t>
            </a:r>
          </a:p>
          <a:p>
            <a:r>
              <a:rPr lang="en-US" dirty="0"/>
              <a:t>Study materials development ✔️</a:t>
            </a:r>
          </a:p>
          <a:p>
            <a:r>
              <a:rPr lang="en-US" dirty="0"/>
              <a:t>Examples of customized lesson materials and activities ✔️</a:t>
            </a:r>
          </a:p>
          <a:p>
            <a:r>
              <a:rPr lang="en-US" dirty="0"/>
              <a:t>Assessment (work in progress) ⚙️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ACFF0A-6884-5F4C-2971-9D1CA49B55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E7CAB-553E-6024-6696-E8F44086F2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65329E-9D02-D6DE-3462-AB4C9FFEE13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3"/>
          <a:srcRect l="16566" t="16332" r="16540" b="4579"/>
          <a:stretch/>
        </p:blipFill>
        <p:spPr>
          <a:xfrm>
            <a:off x="6096000" y="952901"/>
            <a:ext cx="4963427" cy="389823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D270CB-FFDE-79CD-6868-5BDFA38C2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32" t="18386" r="26895" b="10093"/>
          <a:stretch/>
        </p:blipFill>
        <p:spPr>
          <a:xfrm>
            <a:off x="414000" y="691276"/>
            <a:ext cx="5433816" cy="46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8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5A739A-61B8-D580-CE74-A6B881E92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DBD6D-957D-08F6-530B-B34AA705C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C9BB1-47D0-CAF1-C995-A809E49D06F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ru-RU" i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57E07-7D24-C99F-D7ED-A1770BD8B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6" t="17263" r="20816" b="5512"/>
          <a:stretch/>
        </p:blipFill>
        <p:spPr>
          <a:xfrm>
            <a:off x="540000" y="760396"/>
            <a:ext cx="5859849" cy="4916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0744B-FB9F-A8D6-53DA-B886E8EC4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26" t="21333" r="15526" b="9187"/>
          <a:stretch/>
        </p:blipFill>
        <p:spPr>
          <a:xfrm>
            <a:off x="5901613" y="2646266"/>
            <a:ext cx="5476774" cy="3127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DDB896-54C7-6860-AF7C-0291CEC22D75}"/>
              </a:ext>
            </a:extLst>
          </p:cNvPr>
          <p:cNvSpPr txBox="1"/>
          <p:nvPr/>
        </p:nvSpPr>
        <p:spPr>
          <a:xfrm>
            <a:off x="6237170" y="630869"/>
            <a:ext cx="5234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1" dirty="0">
                <a:solidFill>
                  <a:schemeClr val="accent1"/>
                </a:solidFill>
                <a:latin typeface="+mn-lt"/>
              </a:rPr>
              <a:t>Grammar Practice: Modals (prohibition, permission, obligation, rules, regulations and prevention) </a:t>
            </a:r>
            <a:endParaRPr lang="ru-RU" sz="2800" i="1" dirty="0" err="1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751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50F3B-9FEC-7796-DF97-080D08C26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29CE8-2FE2-B497-3CBF-3254D6754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E97DE8-6CAF-E85C-D7BA-82CED51E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943" y="1097281"/>
            <a:ext cx="4408257" cy="470800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Objective: </a:t>
            </a:r>
            <a:r>
              <a:rPr lang="en-US" sz="1600" i="1" dirty="0">
                <a:solidFill>
                  <a:schemeClr val="tx2"/>
                </a:solidFill>
              </a:rPr>
              <a:t>to proficiently implement quality control measures, identify various types of analytical errors and implement preventive measures demonstrating mastery of relevant vocabulary and language structures with an emphasis on language of speculation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Lead-in: </a:t>
            </a:r>
            <a:r>
              <a:rPr lang="en-US" sz="1600" i="1" dirty="0"/>
              <a:t>discussion session about QC in a medical lab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Activities: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matching definitions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sentence completion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interpreting the information in the cartoon and a diagram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complementing a concept map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note taking (listening)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sorting / categorizing terminology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reading and gap filling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sequencing paragraphs in the case report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text relaying (group work)</a:t>
            </a:r>
            <a:endParaRPr lang="ru-RU" sz="1600" i="1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043BC1E-79A1-0C25-D685-E99490B8F7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3011" b="13011"/>
          <a:stretch>
            <a:fillRect/>
          </a:stretch>
        </p:blipFill>
        <p:spPr>
          <a:xfrm>
            <a:off x="730250" y="1096963"/>
            <a:ext cx="6207125" cy="470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3298D-4922-500F-B245-4CD9E552C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09" y="525980"/>
            <a:ext cx="10752138" cy="271576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8 Quality Control, Analytical Errors and their Prevention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422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62A22A-6A15-2629-15CF-44FB4B1EC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58AD2-8242-D1DE-CCF0-3FA1AF057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163A52-03FF-D90B-D768-5B0E6780AB65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3"/>
          <a:srcRect l="23203" t="16869" r="20657" b="4298"/>
          <a:stretch/>
        </p:blipFill>
        <p:spPr>
          <a:xfrm>
            <a:off x="911682" y="453998"/>
            <a:ext cx="5024062" cy="396835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D2DDA-C3E1-CC5E-17CE-82D65B4E7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57" y="453998"/>
            <a:ext cx="4767485" cy="5139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3C465F-A8F5-50DA-C725-EE9835526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31" y="5067695"/>
            <a:ext cx="2097206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AB7B5-5BE2-E6B7-A23F-3BE1DAF882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59" t="16982" r="26026" b="28939"/>
          <a:stretch/>
        </p:blipFill>
        <p:spPr>
          <a:xfrm>
            <a:off x="3074737" y="3837864"/>
            <a:ext cx="3633908" cy="23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1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9E8448-CAA8-31BB-0EE8-C6A1EBAC0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EF5BC-5A61-0225-8B51-045629C43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780AA4-0457-ADF7-F11A-0757569EA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32" t="16281" r="30132" b="4281"/>
          <a:stretch/>
        </p:blipFill>
        <p:spPr>
          <a:xfrm>
            <a:off x="6096000" y="378000"/>
            <a:ext cx="4783756" cy="5447898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372F0AE-2F36-EAF0-0C08-6501F910480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4"/>
          <a:srcRect l="22465" t="16308" r="18656" b="5234"/>
          <a:stretch/>
        </p:blipFill>
        <p:spPr>
          <a:xfrm>
            <a:off x="414000" y="378000"/>
            <a:ext cx="5380522" cy="403298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68B619-83AE-6899-4175-294D629D5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9" t="17684" r="13790" b="35681"/>
          <a:stretch/>
        </p:blipFill>
        <p:spPr>
          <a:xfrm>
            <a:off x="476564" y="4443374"/>
            <a:ext cx="5255393" cy="1752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4311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40D4F-6C73-59D5-0E77-EFCC24BF9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82E83-3CD4-A8D9-64B3-9109692DF6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25</a:t>
            </a:fld>
            <a:endParaRPr lang="en-GB" altLang="cs-CZ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46A51-6B51-9CF6-2B67-18B42C7750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0"/>
            <a:ext cx="5219273" cy="580925"/>
          </a:xfrm>
        </p:spPr>
        <p:txBody>
          <a:bodyPr/>
          <a:lstStyle/>
          <a:p>
            <a:r>
              <a:rPr lang="en-US" dirty="0"/>
              <a:t>Units of measurement, numbers</a:t>
            </a:r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BF31AE-968A-51CE-FA0D-3AB047C0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i="1" dirty="0"/>
              <a:t>Pronunciation Practice</a:t>
            </a:r>
            <a:endParaRPr lang="ru-RU" sz="2800" b="0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9D7A78-FDC7-7CE0-CC5B-4983C898FF7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17519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90E3A4-503F-9968-15AC-66F50C53A3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8" y="1954073"/>
            <a:ext cx="5220000" cy="3887429"/>
          </a:xfrm>
        </p:spPr>
        <p:txBody>
          <a:bodyPr/>
          <a:lstStyle/>
          <a:p>
            <a:pPr marL="72000" indent="0"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Units of measurement</a:t>
            </a:r>
          </a:p>
          <a:p>
            <a:pPr marL="72000" indent="0">
              <a:buNone/>
            </a:pPr>
            <a:endParaRPr lang="ru-RU" sz="2000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8E73A2F-41C9-0A30-91CD-300BB55FFE1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3"/>
          <a:srcRect l="17994" t="20946" r="17384" b="21518"/>
          <a:stretch/>
        </p:blipFill>
        <p:spPr>
          <a:xfrm>
            <a:off x="5900286" y="3934439"/>
            <a:ext cx="5746282" cy="2100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E08DA-250B-96C7-F9C6-3F83FEC5D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79" t="20491" r="26581" b="3579"/>
          <a:stretch/>
        </p:blipFill>
        <p:spPr>
          <a:xfrm>
            <a:off x="719998" y="2437729"/>
            <a:ext cx="4909821" cy="3639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6E0DFE-F116-C29B-4801-5811F7359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37" t="23017" r="18527" b="5513"/>
          <a:stretch/>
        </p:blipFill>
        <p:spPr>
          <a:xfrm>
            <a:off x="6030000" y="331657"/>
            <a:ext cx="5616568" cy="348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0370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2D902-8736-A65B-3975-7B939FB4C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B5C79-9D9E-859C-BA61-A11B587FB6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26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1BD3B7-E98A-6ADD-1E56-160E52286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049155"/>
            <a:ext cx="4125465" cy="5215488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objective: </a:t>
            </a:r>
            <a:r>
              <a:rPr lang="en-US" sz="1600" i="1" dirty="0">
                <a:solidFill>
                  <a:schemeClr val="accent1"/>
                </a:solidFill>
              </a:rPr>
              <a:t>to develop proficiency in specialized vocabulary to be able to interpret and communicate information related to blood components, diseases and laboratory techniques. </a:t>
            </a:r>
            <a:endParaRPr lang="en-US" sz="16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Lead-in:  </a:t>
            </a:r>
            <a:r>
              <a:rPr lang="en-US" sz="1600" i="1" dirty="0"/>
              <a:t>a Blood quiz “</a:t>
            </a:r>
            <a:r>
              <a:rPr lang="en-US" sz="1600" i="1" dirty="0">
                <a:hlinkClick r:id="rId3"/>
              </a:rPr>
              <a:t>How well do you know what's flowing through your veins?”</a:t>
            </a:r>
            <a:endParaRPr lang="en-US" sz="1600" i="1" dirty="0"/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Activities: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reading the text, filling in the gaps and labeling the diagram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matching definitions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categorizing / sorting terminology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listening, notetaking, completing the grid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case study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scanning</a:t>
            </a:r>
            <a:endParaRPr lang="ru-R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76B26B0-BEF5-6B59-4D88-B07E1606DE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5476" b="5476"/>
          <a:stretch>
            <a:fillRect/>
          </a:stretch>
        </p:blipFill>
        <p:spPr>
          <a:xfrm>
            <a:off x="666750" y="1049338"/>
            <a:ext cx="620712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3342EB-7DF7-D8D3-8864-F5C94E9A4D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31" y="593357"/>
            <a:ext cx="10752138" cy="27157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9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Haematology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A24882-7148-C799-F8B7-C8C36B7F6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924" y="3196895"/>
            <a:ext cx="1327484" cy="13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26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534E63-9FB0-C1B6-F900-52BF5F6397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098DD-2896-88A8-D91B-2511AD488E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27</a:t>
            </a:fld>
            <a:endParaRPr lang="en-GB" altLang="cs-CZ" noProof="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2FB3ED4-15C6-64C1-41B8-1946D23F507C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287623" y="262136"/>
            <a:ext cx="3384487" cy="5089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5ADF4-2DE8-9A5F-500D-FB463EBC5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14" y="396002"/>
            <a:ext cx="3255950" cy="4018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1105B8-931E-D5AE-0D29-C70134B9A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318" y="488545"/>
            <a:ext cx="4305955" cy="36999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95EFCD-B4DB-72F3-01CC-0CFDBAF7D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307" y="3983283"/>
            <a:ext cx="2261812" cy="2676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93432-312A-7DD8-0A0B-DF38CE5BD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7533">
            <a:off x="8327257" y="3983283"/>
            <a:ext cx="2249619" cy="26154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9243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0B931-B361-A347-53B2-ECD0A8B75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138" y="6257009"/>
            <a:ext cx="7920000" cy="252000"/>
          </a:xfrm>
        </p:spPr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CFF2B-66F0-DD59-9B14-2B5F278E8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1514E0-D1C5-1240-CEC7-3CAEF555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087773"/>
            <a:ext cx="4125465" cy="4985768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Objective: </a:t>
            </a:r>
            <a:r>
              <a:rPr lang="en-US" sz="1600" i="1" dirty="0">
                <a:solidFill>
                  <a:schemeClr val="accent1"/>
                </a:solidFill>
              </a:rPr>
              <a:t>to employ specialized vocabulary and communication skills to comprehend, analyze, and convey information  related to microorganisms, laboratory techniques, and microbial processes.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Lead-in: </a:t>
            </a:r>
            <a:r>
              <a:rPr lang="en-US" sz="1600" i="1" dirty="0"/>
              <a:t>discussion session about hot topics in microbiology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reading and gap filling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matching definitions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listening (watching a video) for gist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reading for orientation (scanning a website for locating relevant details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interpreting charts (mediation)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matching headlines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grammar practice: noun-forming suffixes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dirty="0"/>
              <a:t>- word formation</a:t>
            </a:r>
          </a:p>
          <a:p>
            <a:pPr marL="72000" indent="0">
              <a:lnSpc>
                <a:spcPct val="100000"/>
              </a:lnSpc>
              <a:buNone/>
            </a:pPr>
            <a:endParaRPr lang="ru-R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A8EBCB8-6D7C-1490-A03F-CE8CA41CA9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093" r="7093"/>
          <a:stretch>
            <a:fillRect/>
          </a:stretch>
        </p:blipFill>
        <p:spPr>
          <a:xfrm>
            <a:off x="719138" y="1087438"/>
            <a:ext cx="620712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AB3CCA-B4C5-EE7C-6DA6-F123DBD08B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62" y="506729"/>
            <a:ext cx="10752138" cy="271576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11 Microbiology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571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948C2A-AB7C-CDA8-64D9-B80EDD9490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55E71-AD6B-DC20-D8B2-D321FBEF2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AEC6-00B0-CBA6-41B7-80D1FA5953B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36560" y="682525"/>
            <a:ext cx="10753200" cy="5139850"/>
          </a:xfrm>
        </p:spPr>
        <p:txBody>
          <a:bodyPr/>
          <a:lstStyle/>
          <a:p>
            <a:r>
              <a:rPr lang="en-US" sz="1600" dirty="0">
                <a:solidFill>
                  <a:schemeClr val="accent1"/>
                </a:solidFill>
                <a:hlinkClick r:id="rId3"/>
              </a:rPr>
              <a:t>A slideshow</a:t>
            </a:r>
            <a:r>
              <a:rPr lang="ru-RU" sz="1600" dirty="0">
                <a:solidFill>
                  <a:schemeClr val="accent1"/>
                </a:solidFill>
              </a:rPr>
              <a:t>                                                 </a:t>
            </a:r>
            <a:r>
              <a:rPr lang="en-US" sz="1600" dirty="0">
                <a:solidFill>
                  <a:schemeClr val="accent1"/>
                </a:solidFill>
              </a:rPr>
              <a:t>                                 </a:t>
            </a:r>
            <a:r>
              <a:rPr lang="en-US" sz="1600" dirty="0">
                <a:solidFill>
                  <a:schemeClr val="accent1"/>
                </a:solidFill>
                <a:hlinkClick r:id="rId4"/>
              </a:rPr>
              <a:t>Vocabulary practice: </a:t>
            </a:r>
            <a:r>
              <a:rPr lang="en-US" sz="1600" dirty="0" err="1">
                <a:solidFill>
                  <a:schemeClr val="accent1"/>
                </a:solidFill>
                <a:hlinkClick r:id="rId4"/>
              </a:rPr>
              <a:t>Wordwall</a:t>
            </a:r>
            <a:r>
              <a:rPr lang="ru-RU" sz="1600" dirty="0">
                <a:solidFill>
                  <a:schemeClr val="accent1"/>
                </a:solidFill>
                <a:hlinkClick r:id="rId4"/>
              </a:rPr>
              <a:t> 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 dirty="0"/>
              <a:t>Presented below are a series of images showcasing the key milestones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in the history of the microscope, arranged chronologically.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Your task is to figure out the significance of each milestone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based on the provided pictures</a:t>
            </a:r>
            <a:endParaRPr lang="ru-RU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2FF7C-6694-0C46-3CED-9A2F12772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92" y="2240426"/>
            <a:ext cx="1042506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C534F-1804-7BB9-738C-FAD44B419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496" y="2284273"/>
            <a:ext cx="963251" cy="91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332B9-7FE1-8A43-9378-8F6D3660F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497" y="2255667"/>
            <a:ext cx="890093" cy="92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80451-B339-55A8-8621-18825D0BE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110" y="2316632"/>
            <a:ext cx="938865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AEF62-29E2-BC75-F475-90B408481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030" y="3380226"/>
            <a:ext cx="981541" cy="883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95D71-1FCD-1EEE-8B0C-C78C25968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72" y="3422902"/>
            <a:ext cx="93886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C0E642-383F-4103-B396-F6F182F7F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4497" y="3429000"/>
            <a:ext cx="835224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0C5BAF-47B8-3469-C86A-DD435E869B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6497" y="3458294"/>
            <a:ext cx="810838" cy="774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67F9E-0AEA-9870-9A26-C9483DE5C5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4716" y="4643205"/>
            <a:ext cx="932769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ABE0E9-9B97-C261-2066-FAEF0B2B4B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5504" y="4594080"/>
            <a:ext cx="1024217" cy="841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997D0C-1FA7-60F4-691E-E6CFD2A67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6429" y="3333364"/>
            <a:ext cx="3822523" cy="3017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A7E7B2-A148-4CB8-FC21-9DEF151FBD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8898" y="899634"/>
            <a:ext cx="4005419" cy="3865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96728E-326E-1E0E-26A4-1CB2D981C9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9439" y="1226406"/>
            <a:ext cx="178018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651999-6A3D-B3D8-3FDF-26B084C635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33CB4-3E71-8DF3-3382-4E1003DBFB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F5000-CCB8-3D25-B2B9-2F79080A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03" y="720000"/>
            <a:ext cx="10443296" cy="451576"/>
          </a:xfrm>
        </p:spPr>
        <p:txBody>
          <a:bodyPr/>
          <a:lstStyle/>
          <a:p>
            <a:r>
              <a:rPr lang="en-US" sz="2800" dirty="0"/>
              <a:t>In one or two words, describe </a:t>
            </a:r>
            <a:r>
              <a:rPr lang="en-US" sz="2800" dirty="0">
                <a:hlinkClick r:id="rId3"/>
              </a:rPr>
              <a:t>the biggest challenge </a:t>
            </a:r>
            <a:r>
              <a:rPr lang="en-US" sz="2800" dirty="0"/>
              <a:t>you face when developing English for Specific Purposes courses </a:t>
            </a:r>
            <a:endParaRPr lang="ru-RU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B811B-74D9-5ABC-4B4E-E286F2691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15" y="2343708"/>
            <a:ext cx="3671570" cy="36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86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14A1FB-5401-3493-5182-0065510D5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37363-468F-8FE5-F47B-50BE6CA04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97147-4976-4FA6-D603-FB62CE84228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1"/>
                </a:solidFill>
              </a:rPr>
              <a:t>Grammar Practice: </a:t>
            </a:r>
            <a:r>
              <a:rPr lang="en-US" dirty="0">
                <a:solidFill>
                  <a:schemeClr val="accent1"/>
                </a:solidFill>
              </a:rPr>
              <a:t>Noun-forming Suffixes</a:t>
            </a:r>
          </a:p>
          <a:p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E47FA-BCF8-8813-90A2-FF9DE2F21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8" t="17544" r="20105" b="4281"/>
          <a:stretch/>
        </p:blipFill>
        <p:spPr>
          <a:xfrm>
            <a:off x="666000" y="1316729"/>
            <a:ext cx="6456421" cy="4713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208D1-EB2E-DBD3-10AD-C79959CFD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9" t="22456" r="19237" b="23509"/>
          <a:stretch/>
        </p:blipFill>
        <p:spPr>
          <a:xfrm rot="19937873">
            <a:off x="5588792" y="1430030"/>
            <a:ext cx="5929162" cy="3019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DE6356-B66C-BF88-1A2E-B0FDC8F83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303" y="3847841"/>
            <a:ext cx="3517697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7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F44CEC-ECF8-B37C-F3FA-817FECB901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7E650-F27E-E805-CDDE-5D51FA381E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31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4AB013-5705-6C3D-D9D4-197A9E77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078147"/>
            <a:ext cx="4125465" cy="4727139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Objective: </a:t>
            </a:r>
            <a:r>
              <a:rPr lang="en-US" sz="1600" i="1" dirty="0">
                <a:solidFill>
                  <a:schemeClr val="accent1"/>
                </a:solidFill>
              </a:rPr>
              <a:t>demonstrate a comprehensive understanding of fundamental immunological concepts, including immune responses, cell-mediated immunity, laboratory techniques commonly used in immunology 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600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Lead-in: </a:t>
            </a:r>
            <a:r>
              <a:rPr lang="en-US" sz="1600" i="1" dirty="0"/>
              <a:t>discussion session “How can understanding of immunology help lab technicians in diagnosing and treating diseases?”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600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listening / watching a video for details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matching definitions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inferring meaning of the target vocabulary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reading for detail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en-US" sz="1600" i="1" dirty="0"/>
              <a:t>- role play</a:t>
            </a:r>
          </a:p>
          <a:p>
            <a:pPr marL="72000" indent="0">
              <a:buNone/>
            </a:pPr>
            <a:endParaRPr lang="ru-R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9B9C4D4-53EA-C8C6-CF03-2109E471B2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248" r="7248"/>
          <a:stretch>
            <a:fillRect/>
          </a:stretch>
        </p:blipFill>
        <p:spPr>
          <a:xfrm>
            <a:off x="666750" y="1077913"/>
            <a:ext cx="620712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09760F-74FE-ED56-F93A-D61EC5BF8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09" y="497104"/>
            <a:ext cx="10752138" cy="27157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12 Immunology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474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31FC16-4F3F-886E-2A97-0264CDCA2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53" t="19228" r="31316" b="4319"/>
          <a:stretch/>
        </p:blipFill>
        <p:spPr>
          <a:xfrm>
            <a:off x="8423225" y="275577"/>
            <a:ext cx="3048775" cy="3438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B3E7F5-70C4-335F-2341-09C86FA50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B519B-89F2-EB7F-B2D1-23E27458FB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32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D5C6C-8E85-9330-B81E-198BF92898B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2000" i="1" dirty="0">
                <a:solidFill>
                  <a:schemeClr val="tx2"/>
                </a:solidFill>
              </a:rPr>
              <a:t>Grammar Practice: Direct and Indirect Questions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C9C33-59C0-1A99-4CBC-35192B9D7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20631" r="21606" b="7790"/>
          <a:stretch/>
        </p:blipFill>
        <p:spPr>
          <a:xfrm>
            <a:off x="579508" y="1205302"/>
            <a:ext cx="5444591" cy="380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E32441-2CDB-BD56-1FE5-582F6AE30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2" t="18328" r="29134" b="5512"/>
          <a:stretch/>
        </p:blipFill>
        <p:spPr>
          <a:xfrm>
            <a:off x="5248036" y="2794834"/>
            <a:ext cx="3739247" cy="3767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8048EC-021A-7FA9-4F74-A10FAF4FC7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9" t="16518" r="30234" b="3126"/>
          <a:stretch/>
        </p:blipFill>
        <p:spPr>
          <a:xfrm>
            <a:off x="7223537" y="1507770"/>
            <a:ext cx="3647976" cy="4084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9EDE-146F-4391-D6B6-A04B6CD45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51" y="5220596"/>
            <a:ext cx="4936675" cy="7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54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52CFB9-9993-425D-828C-452043A50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0" t="16115" r="32974" b="5512"/>
          <a:stretch/>
        </p:blipFill>
        <p:spPr>
          <a:xfrm>
            <a:off x="7084194" y="2317572"/>
            <a:ext cx="3452179" cy="43812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336A80-36ED-BA8A-45E3-5721390ECD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E6082-89DF-07EB-E53D-7F6139C20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33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4DC5F-F87F-F6E5-AB04-761787CAC9C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Role Play</a:t>
            </a:r>
          </a:p>
          <a:p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09C4-1AFA-0CF3-CD75-760772462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7" t="17544" r="17184" b="5513"/>
          <a:stretch/>
        </p:blipFill>
        <p:spPr>
          <a:xfrm>
            <a:off x="540000" y="1105163"/>
            <a:ext cx="6544194" cy="4487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E9D7D-9EA1-49DB-0A59-8DA781E03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31" t="18445" r="32501" b="4000"/>
          <a:stretch/>
        </p:blipFill>
        <p:spPr>
          <a:xfrm>
            <a:off x="8152862" y="127149"/>
            <a:ext cx="3551723" cy="43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96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132E6B-7037-4CEC-BA3B-3CEDC6D048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CJV </a:t>
            </a:r>
            <a:r>
              <a:rPr lang="en-US" dirty="0"/>
              <a:t>week, 2024</a:t>
            </a:r>
            <a:endParaRPr lang="pl-P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26C22-1EBD-F66A-6E4E-AFFA3ED68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34</a:t>
            </a:fld>
            <a:endParaRPr lang="en-GB" altLang="cs-CZ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A7B109-58B9-0DDD-829F-7B7D20AF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new ESP course for MLT</a:t>
            </a: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3620F-33D9-92C5-BCFD-63387DC40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cultural considerations: the new ESP course is not fully relevant for Czech medical laboratory environment</a:t>
            </a:r>
          </a:p>
          <a:p>
            <a:r>
              <a:rPr lang="en-US" dirty="0"/>
              <a:t>time constrains</a:t>
            </a:r>
          </a:p>
          <a:p>
            <a:r>
              <a:rPr lang="en-US" dirty="0"/>
              <a:t>language complexity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39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CEB8FE-8EA7-1778-0541-15ADBCC25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15BEF5-BD11-D47B-4FFF-A8C58053F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35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4FCFB-A99C-53F9-3CBA-AC315E8696B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/>
            <a:endParaRPr lang="en-US" sz="4000" i="1" dirty="0">
              <a:solidFill>
                <a:srgbClr val="0000DC"/>
              </a:solidFill>
              <a:latin typeface="Harlow Solid Italic" panose="04030604020F02020D02" pitchFamily="82" charset="0"/>
            </a:endParaRPr>
          </a:p>
          <a:p>
            <a:pPr algn="ctr"/>
            <a:endParaRPr lang="en-US" sz="4000" i="1" dirty="0">
              <a:solidFill>
                <a:srgbClr val="0000DC"/>
              </a:solidFill>
              <a:latin typeface="Harlow Solid Italic" panose="04030604020F02020D02" pitchFamily="82" charset="0"/>
            </a:endParaRPr>
          </a:p>
          <a:p>
            <a:pPr algn="ctr"/>
            <a:endParaRPr lang="en-US" sz="4000" i="1" dirty="0">
              <a:solidFill>
                <a:srgbClr val="0000DC"/>
              </a:solidFill>
              <a:latin typeface="Harlow Solid Italic" panose="04030604020F02020D02" pitchFamily="82" charset="0"/>
            </a:endParaRPr>
          </a:p>
          <a:p>
            <a:pPr algn="ctr"/>
            <a:r>
              <a:rPr lang="en-US" sz="4000" i="1" dirty="0">
                <a:solidFill>
                  <a:srgbClr val="0000DC"/>
                </a:solidFill>
                <a:latin typeface="Harlow Solid Italic" panose="04030604020F02020D02" pitchFamily="82" charset="0"/>
              </a:rPr>
              <a:t>“If the only tool you have is a hammer, you tend to see every problem as a nail” (</a:t>
            </a:r>
            <a:r>
              <a:rPr lang="en-US" sz="4000" i="1" dirty="0" err="1">
                <a:solidFill>
                  <a:srgbClr val="0000DC"/>
                </a:solidFill>
                <a:latin typeface="Harlow Solid Italic" panose="04030604020F02020D02" pitchFamily="82" charset="0"/>
              </a:rPr>
              <a:t>A.Maslow</a:t>
            </a:r>
            <a:r>
              <a:rPr lang="en-US" sz="4000" i="1" dirty="0">
                <a:solidFill>
                  <a:srgbClr val="0000DC"/>
                </a:solidFill>
                <a:latin typeface="Harlow Solid Italic" panose="04030604020F02020D02" pitchFamily="82" charset="0"/>
              </a:rPr>
              <a:t>)</a:t>
            </a:r>
            <a:endParaRPr lang="ru-RU" sz="4000" i="1" dirty="0">
              <a:solidFill>
                <a:srgbClr val="0000D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E2C8B-0DDF-3E26-FCAA-783AF944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206" y="3314612"/>
            <a:ext cx="2463388" cy="24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3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54DD8-197F-A3AB-6B03-6958A9509E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429E6-1B44-C8F2-97F7-4E6B27F3B7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36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B4269-6560-178A-DD25-034ED303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0A7ADE-9BB9-2E39-F790-4EEFE62E6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marR="0" lvl="0" indent="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Lesiak-Bielawska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E.D. (2015).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Aspects of ESP Materials Selection and Design.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English for Specific Purposes World. Issue 46.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https://www.researchgate.net/publication/330656326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2000" marR="0" lvl="0" indent="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Salazar E.U. (2017).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Designing and Implementing an ESP Course: Revisiting an Experience: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Revista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Pensamiento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Actual. Vol 17. No. 28.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https://revistas.ucr.ac.cr/index.php/pensamiento-actual/issue/view/2436/261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2000" marR="0" lvl="0" indent="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Sufiyandi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F.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basic principles in designing materials for students of English for specific purposes</a:t>
            </a:r>
            <a:r>
              <a:rPr kumimoji="0" lang="uk-UA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IJIERM. Vol 2. No 1.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https://journal.yaspim.org/index.php/IJIERM/article/view/19/7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2000" marR="0" lvl="0" indent="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Upton T.A. (2012). LSP at 50: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Looking back, looking forward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IBERICA. No 21. 8-28.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https://revistaiberica.org/index.php/iberica/article/view/307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20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833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AAF038-B16C-D662-48AA-08B2A1523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87484-1E80-06C2-D65F-3F649A3D4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37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62451-514E-818C-B445-8CA3E127CAA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0000DC"/>
              </a:solidFill>
            </a:endParaRPr>
          </a:p>
          <a:p>
            <a:pPr algn="ctr"/>
            <a:endParaRPr lang="en-US" dirty="0">
              <a:solidFill>
                <a:srgbClr val="0000DC"/>
              </a:solidFill>
            </a:endParaRPr>
          </a:p>
          <a:p>
            <a:pPr algn="ctr"/>
            <a:endParaRPr lang="en-US" dirty="0">
              <a:solidFill>
                <a:srgbClr val="0000D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E4AA6-301F-D58B-B57D-F0F89B4E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048" y="692150"/>
            <a:ext cx="8499108" cy="50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8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C4F96A-DFA2-9A07-3642-21F68B3C04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FF69A6-C465-FE8D-2B5C-79D262CDF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2CA19-5A0F-26C9-3F9F-2924DCB067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COURSE CHARACTERISTICS</a:t>
            </a: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of the course: </a:t>
            </a:r>
            <a:r>
              <a:rPr lang="en-US" sz="2600" dirty="0"/>
              <a:t>English language II </a:t>
            </a: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Term: </a:t>
            </a:r>
            <a:r>
              <a:rPr lang="en-US" sz="2600" dirty="0"/>
              <a:t>spring 2024 (pilot version)</a:t>
            </a: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hours: </a:t>
            </a:r>
            <a:r>
              <a:rPr lang="en-US" sz="2600" dirty="0"/>
              <a:t>2 per week</a:t>
            </a: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 Completion: </a:t>
            </a:r>
            <a:r>
              <a:rPr lang="en-US" sz="2600" dirty="0" err="1"/>
              <a:t>zk</a:t>
            </a:r>
            <a:endParaRPr lang="en-US" sz="2600" dirty="0"/>
          </a:p>
          <a:p>
            <a:endParaRPr lang="en-US" sz="2600" dirty="0">
              <a:solidFill>
                <a:schemeClr val="tx2"/>
              </a:solidFill>
            </a:endParaRPr>
          </a:p>
          <a:p>
            <a:r>
              <a:rPr lang="en-US" sz="2600" dirty="0">
                <a:solidFill>
                  <a:schemeClr val="tx2"/>
                </a:solidFill>
              </a:rPr>
              <a:t>The TEAM of COURSE DEVELOPERS</a:t>
            </a:r>
          </a:p>
          <a:p>
            <a:r>
              <a:rPr lang="en-US" sz="2600" dirty="0"/>
              <a:t>Veronika </a:t>
            </a:r>
            <a:r>
              <a:rPr lang="en-US" sz="2600" dirty="0" err="1"/>
              <a:t>Dvořáčková</a:t>
            </a:r>
            <a:r>
              <a:rPr lang="en-US" sz="2600" dirty="0"/>
              <a:t> ‒ Unit 6, chief editor</a:t>
            </a:r>
          </a:p>
          <a:p>
            <a:r>
              <a:rPr lang="en-US" sz="2600" dirty="0" err="1"/>
              <a:t>Tetiana</a:t>
            </a:r>
            <a:r>
              <a:rPr lang="en-US" sz="2600" dirty="0"/>
              <a:t> </a:t>
            </a:r>
            <a:r>
              <a:rPr lang="en-US" sz="2600" dirty="0" err="1"/>
              <a:t>Kibalnikova</a:t>
            </a:r>
            <a:r>
              <a:rPr lang="en-US" sz="2600" dirty="0"/>
              <a:t> ‒ Units 3, 4, 9, 10, 12, 13 </a:t>
            </a:r>
          </a:p>
          <a:p>
            <a:r>
              <a:rPr lang="en-US" sz="2600" dirty="0" err="1"/>
              <a:t>Katarína</a:t>
            </a:r>
            <a:r>
              <a:rPr lang="en-US" sz="2600" dirty="0"/>
              <a:t> </a:t>
            </a:r>
            <a:r>
              <a:rPr lang="en-US" sz="2600" dirty="0" err="1"/>
              <a:t>Lexová</a:t>
            </a:r>
            <a:r>
              <a:rPr lang="en-US" sz="2600" dirty="0"/>
              <a:t> ‒ Units 3, 5, 8, 11, 13</a:t>
            </a:r>
          </a:p>
          <a:p>
            <a:r>
              <a:rPr lang="en-US" sz="2600" dirty="0"/>
              <a:t>Jana </a:t>
            </a:r>
            <a:r>
              <a:rPr lang="en-US" sz="2600" dirty="0" err="1"/>
              <a:t>Klapilová</a:t>
            </a:r>
            <a:r>
              <a:rPr lang="en-US" sz="2600" dirty="0"/>
              <a:t> ‒ chief graphic designer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262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84B61E-A8DA-1706-1609-5A2E55543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CJV </a:t>
            </a:r>
            <a:r>
              <a:rPr lang="en-US" dirty="0"/>
              <a:t>week, 2024</a:t>
            </a:r>
            <a:endParaRPr lang="pl-P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2BB2A7-8843-E081-C87C-F759F133A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A4E6D6-B42F-9E30-14D2-C5C7EA3B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Analysis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3EACA0-3D85-BDF5-6CC4-FC0EB08A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sources: </a:t>
            </a:r>
          </a:p>
          <a:p>
            <a:pPr marL="72000" indent="0">
              <a:buNone/>
            </a:pPr>
            <a:r>
              <a:rPr lang="en-US" dirty="0"/>
              <a:t>          a) field guarantor (</a:t>
            </a:r>
            <a:r>
              <a:rPr lang="en-US" dirty="0" err="1">
                <a:solidFill>
                  <a:srgbClr val="000000"/>
                </a:solidFill>
              </a:rPr>
              <a:t>MUDr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Zdeňka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Čermáková</a:t>
            </a:r>
            <a:r>
              <a:rPr lang="en-US" dirty="0">
                <a:solidFill>
                  <a:srgbClr val="000000"/>
                </a:solidFill>
              </a:rPr>
              <a:t>, Ph.D.)</a:t>
            </a:r>
            <a:endParaRPr lang="en-US" dirty="0"/>
          </a:p>
          <a:p>
            <a:pPr marL="72000" indent="0">
              <a:buNone/>
            </a:pPr>
            <a:r>
              <a:rPr lang="en-US" dirty="0"/>
              <a:t>          b) instructors (</a:t>
            </a:r>
            <a:r>
              <a:rPr lang="en-US" dirty="0" err="1">
                <a:solidFill>
                  <a:srgbClr val="000000"/>
                </a:solidFill>
              </a:rPr>
              <a:t>MUDr</a:t>
            </a:r>
            <a:r>
              <a:rPr lang="en-US" dirty="0">
                <a:solidFill>
                  <a:srgbClr val="000000"/>
                </a:solidFill>
              </a:rPr>
              <a:t> Miroslava </a:t>
            </a:r>
            <a:r>
              <a:rPr lang="en-US" dirty="0" err="1">
                <a:solidFill>
                  <a:srgbClr val="000000"/>
                </a:solidFill>
              </a:rPr>
              <a:t>Beňovská</a:t>
            </a:r>
            <a:r>
              <a:rPr lang="en-US" dirty="0">
                <a:solidFill>
                  <a:srgbClr val="000000"/>
                </a:solidFill>
              </a:rPr>
              <a:t>, doc. </a:t>
            </a:r>
            <a:r>
              <a:rPr lang="en-US" dirty="0" err="1">
                <a:solidFill>
                  <a:srgbClr val="000000"/>
                </a:solidFill>
              </a:rPr>
              <a:t>MUDr</a:t>
            </a:r>
            <a:r>
              <a:rPr lang="en-US" dirty="0">
                <a:solidFill>
                  <a:srgbClr val="000000"/>
                </a:solidFill>
              </a:rPr>
              <a:t>. Milan </a:t>
            </a:r>
            <a:r>
              <a:rPr lang="en-US" dirty="0" err="1">
                <a:solidFill>
                  <a:srgbClr val="000000"/>
                </a:solidFill>
              </a:rPr>
              <a:t>Dastych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CSc</a:t>
            </a:r>
            <a:r>
              <a:rPr lang="en-US" dirty="0">
                <a:solidFill>
                  <a:srgbClr val="000000"/>
                </a:solidFill>
              </a:rPr>
              <a:t>., MBA)</a:t>
            </a:r>
            <a:endParaRPr lang="en-US" dirty="0"/>
          </a:p>
          <a:p>
            <a:pPr marL="72000" indent="0">
              <a:buNone/>
            </a:pPr>
            <a:r>
              <a:rPr lang="en-US" dirty="0"/>
              <a:t>          c) students (BLAN 0321)</a:t>
            </a:r>
          </a:p>
          <a:p>
            <a:pPr marL="72000" indent="0">
              <a:buNone/>
            </a:pPr>
            <a:endParaRPr lang="en-US" dirty="0"/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variety of complementary methods</a:t>
            </a:r>
            <a:r>
              <a:rPr lang="en-US" i="1" dirty="0"/>
              <a:t> </a:t>
            </a:r>
            <a:r>
              <a:rPr lang="en-US" dirty="0"/>
              <a:t>to gather information for needs analysis (documents analysis, interviews, questionnaires)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02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0F57FA-7CE4-1A94-FD2B-74A77D9E8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CJV </a:t>
            </a:r>
            <a:r>
              <a:rPr lang="en-US" dirty="0"/>
              <a:t>week, 2024</a:t>
            </a:r>
            <a:endParaRPr lang="pl-P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3BB22-0CDC-1BFE-2AEF-433D5ED5A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6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435BB-C229-7488-6966-0F00E0D931F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20000" y="519764"/>
            <a:ext cx="10753200" cy="5515276"/>
          </a:xfrm>
        </p:spPr>
        <p:txBody>
          <a:bodyPr/>
          <a:lstStyle/>
          <a:p>
            <a:r>
              <a:rPr lang="en-US" sz="2400" u="sng" dirty="0"/>
              <a:t>2 lab tours: </a:t>
            </a:r>
          </a:p>
          <a:p>
            <a:pPr marL="586350" indent="-514350">
              <a:buAutoNum type="arabicParenR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The University Hospital Brno </a:t>
            </a:r>
            <a:r>
              <a:rPr lang="en-US" sz="2400" dirty="0"/>
              <a:t>(January 30, 2023) –             </a:t>
            </a:r>
            <a:r>
              <a:rPr lang="en-US" sz="2400" dirty="0" err="1"/>
              <a:t>MUDr</a:t>
            </a:r>
            <a:r>
              <a:rPr lang="en-US" sz="2400" dirty="0"/>
              <a:t> Miroslava </a:t>
            </a:r>
            <a:r>
              <a:rPr lang="en-US" sz="2400" dirty="0" err="1"/>
              <a:t>Beňovská</a:t>
            </a:r>
            <a:r>
              <a:rPr lang="en-US" sz="2400" dirty="0"/>
              <a:t>, doc. </a:t>
            </a:r>
            <a:r>
              <a:rPr lang="en-US" sz="2400" dirty="0" err="1"/>
              <a:t>MUDr</a:t>
            </a:r>
            <a:r>
              <a:rPr lang="en-US" sz="2400" dirty="0"/>
              <a:t>. Milan </a:t>
            </a:r>
            <a:r>
              <a:rPr lang="en-US" sz="2400" dirty="0" err="1"/>
              <a:t>Dastych</a:t>
            </a:r>
            <a:r>
              <a:rPr lang="en-US" sz="2400" dirty="0"/>
              <a:t>, </a:t>
            </a:r>
            <a:r>
              <a:rPr lang="en-US" sz="2400" dirty="0" err="1"/>
              <a:t>CSc</a:t>
            </a:r>
            <a:r>
              <a:rPr lang="en-US" sz="2400" dirty="0"/>
              <a:t>., MBA</a:t>
            </a:r>
          </a:p>
          <a:p>
            <a:pPr marL="586350" indent="-514350">
              <a:buAutoNum type="arabicParenR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Masaryk Memorial Cancer Institute </a:t>
            </a:r>
            <a:r>
              <a:rPr lang="en-US" sz="2400" dirty="0"/>
              <a:t>(February 7, 2023) –  </a:t>
            </a:r>
            <a:r>
              <a:rPr lang="en-US" sz="2400" dirty="0" err="1"/>
              <a:t>MUDr</a:t>
            </a:r>
            <a:r>
              <a:rPr lang="en-US" sz="2400" dirty="0"/>
              <a:t>. </a:t>
            </a:r>
            <a:r>
              <a:rPr lang="en-US" sz="2400" dirty="0" err="1"/>
              <a:t>Zdeňka</a:t>
            </a:r>
            <a:r>
              <a:rPr lang="en-US" sz="2400" dirty="0"/>
              <a:t> </a:t>
            </a:r>
            <a:r>
              <a:rPr lang="en-US" sz="2400" dirty="0" err="1"/>
              <a:t>Čermáková</a:t>
            </a:r>
            <a:r>
              <a:rPr lang="en-US" sz="2400" dirty="0"/>
              <a:t>, Ph.D. </a:t>
            </a:r>
          </a:p>
          <a:p>
            <a:r>
              <a:rPr lang="en-US" sz="2400" dirty="0"/>
              <a:t> </a:t>
            </a:r>
            <a:r>
              <a:rPr lang="en-US" sz="2400" u="sng" dirty="0"/>
              <a:t>Document analysis:</a:t>
            </a:r>
          </a:p>
          <a:p>
            <a:pPr marL="586350" indent="-514350">
              <a:buAutoNum type="arabicParenR"/>
            </a:pPr>
            <a:r>
              <a:rPr lang="en-US" sz="2400" dirty="0"/>
              <a:t>Bachelor’s study </a:t>
            </a:r>
            <a:r>
              <a:rPr lang="en-US" sz="2400" dirty="0" err="1"/>
              <a:t>programmes</a:t>
            </a:r>
            <a:r>
              <a:rPr lang="en-US" sz="2400" dirty="0"/>
              <a:t>: Medical Laboratory Technologist (</a:t>
            </a:r>
            <a:r>
              <a:rPr lang="en-US" sz="2400" dirty="0" err="1"/>
              <a:t>Laboratorní</a:t>
            </a:r>
            <a:r>
              <a:rPr lang="en-US" sz="2400" dirty="0"/>
              <a:t> </a:t>
            </a:r>
            <a:r>
              <a:rPr lang="en-US" sz="2400" dirty="0" err="1"/>
              <a:t>diagnostika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zdravotnictví</a:t>
            </a:r>
            <a:r>
              <a:rPr lang="en-US" sz="2400" dirty="0"/>
              <a:t>), Laboratory Assistant (</a:t>
            </a:r>
            <a:r>
              <a:rPr lang="en-US" sz="2400" dirty="0" err="1">
                <a:latin typeface="Open Sans"/>
              </a:rPr>
              <a:t>Zdravotní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laborant</a:t>
            </a:r>
            <a:r>
              <a:rPr lang="en-US" sz="2400" dirty="0">
                <a:latin typeface="Open Sans"/>
              </a:rPr>
              <a:t>)</a:t>
            </a:r>
            <a:endParaRPr lang="ru-RU" sz="2400" dirty="0"/>
          </a:p>
          <a:p>
            <a:pPr marL="586350" indent="-514350">
              <a:buAutoNum type="arabicParenR"/>
            </a:pPr>
            <a:r>
              <a:rPr lang="en-US" sz="2400" dirty="0"/>
              <a:t>CEFR </a:t>
            </a:r>
            <a:endParaRPr lang="ru-RU" sz="2400" dirty="0"/>
          </a:p>
          <a:p>
            <a:r>
              <a:rPr lang="en-US" b="1" dirty="0"/>
              <a:t>           </a:t>
            </a:r>
            <a:r>
              <a:rPr lang="en-US" i="1" dirty="0">
                <a:solidFill>
                  <a:schemeClr val="tx2"/>
                </a:solidFill>
              </a:rPr>
              <a:t>- Are students capable to define their needs effectively?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F5DAB-BA09-AD3F-994F-7A09F27E9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21" y="990204"/>
            <a:ext cx="1325992" cy="472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FFD3A-6DEB-1D91-2920-86267A9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109" y="1933635"/>
            <a:ext cx="1290304" cy="471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BFD46-AEE9-9ABF-AF3E-B581078A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7130" y="5043248"/>
            <a:ext cx="824548" cy="8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5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17E337-AB6E-92B5-8213-7EF845B6886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555920" cy="1914797"/>
          </a:xfrm>
        </p:spPr>
        <p:txBody>
          <a:bodyPr/>
          <a:lstStyle/>
          <a:p>
            <a:r>
              <a:rPr lang="en-US" sz="1200" b="1" dirty="0"/>
              <a:t>2) What for will you need the knowledge of English for specific purposes (ESP)? </a:t>
            </a:r>
            <a:r>
              <a:rPr lang="en-US" sz="1200" dirty="0"/>
              <a:t>You may choose more than 1 option:</a:t>
            </a:r>
          </a:p>
          <a:p>
            <a:r>
              <a:rPr lang="en-US" sz="1200" dirty="0"/>
              <a:t> - </a:t>
            </a:r>
            <a:r>
              <a:rPr lang="en-US" sz="1200" dirty="0">
                <a:solidFill>
                  <a:schemeClr val="tx2"/>
                </a:solidFill>
              </a:rPr>
              <a:t>Further education                                              7                       </a:t>
            </a:r>
          </a:p>
          <a:p>
            <a:r>
              <a:rPr lang="en-US" sz="1200" dirty="0"/>
              <a:t> - </a:t>
            </a:r>
            <a:r>
              <a:rPr lang="en-US" sz="1200" dirty="0">
                <a:solidFill>
                  <a:schemeClr val="accent5"/>
                </a:solidFill>
              </a:rPr>
              <a:t>Work placement in a multinational team            6</a:t>
            </a:r>
          </a:p>
          <a:p>
            <a:r>
              <a:rPr lang="en-US" sz="1200" dirty="0"/>
              <a:t> - </a:t>
            </a:r>
            <a:r>
              <a:rPr lang="en-US" sz="1200" dirty="0">
                <a:solidFill>
                  <a:schemeClr val="accent3"/>
                </a:solidFill>
              </a:rPr>
              <a:t>Scientific research                                             6</a:t>
            </a:r>
          </a:p>
          <a:p>
            <a:r>
              <a:rPr lang="en-US" sz="1200" dirty="0"/>
              <a:t> - </a:t>
            </a:r>
            <a:r>
              <a:rPr lang="en-US" sz="1200" dirty="0">
                <a:solidFill>
                  <a:srgbClr val="FF0000"/>
                </a:solidFill>
              </a:rPr>
              <a:t>Reading specialized literature for professional  8 development</a:t>
            </a:r>
          </a:p>
          <a:p>
            <a:r>
              <a:rPr lang="en-US" sz="1200" dirty="0"/>
              <a:t> - </a:t>
            </a:r>
            <a:r>
              <a:rPr lang="en-US" sz="1200" dirty="0">
                <a:solidFill>
                  <a:srgbClr val="9100DC"/>
                </a:solidFill>
              </a:rPr>
              <a:t>Other                                                                 0</a:t>
            </a:r>
            <a:endParaRPr lang="ru-RU" sz="1200" dirty="0">
              <a:solidFill>
                <a:srgbClr val="9100DC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A39CE-D137-13B9-E966-2FA73F0282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45BCF-4EA7-29FE-7CF8-29DDBAE81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7</a:t>
            </a:fld>
            <a:endParaRPr lang="en-GB" altLang="cs-CZ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FF101-5F49-136E-E912-C909D7CC2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" y="4442975"/>
            <a:ext cx="2034790" cy="145342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298CB-D080-6EAA-F352-E71EB9D6AA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E15500-8ED3-0A4C-82DE-5415833F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010" y="4427005"/>
            <a:ext cx="2857500" cy="14287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8B1799-142E-6850-7BC6-D634C365D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A67D2-77BD-26DB-050D-364FD9BB6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521" y="4403249"/>
            <a:ext cx="2857500" cy="14287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48DB72-DBA6-5BA8-26A1-F347F493C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CB046-961C-BDB0-0EB2-C5D447E75B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3708400"/>
            <a:ext cx="3311525" cy="316736"/>
          </a:xfrm>
        </p:spPr>
        <p:txBody>
          <a:bodyPr/>
          <a:lstStyle/>
          <a:p>
            <a:r>
              <a:rPr lang="en-US" dirty="0"/>
              <a:t>Figure 1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B78DEA-54A2-296D-8C42-ED4214559B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3708400"/>
            <a:ext cx="3311525" cy="316736"/>
          </a:xfrm>
        </p:spPr>
        <p:txBody>
          <a:bodyPr/>
          <a:lstStyle/>
          <a:p>
            <a:r>
              <a:rPr lang="en-US" dirty="0"/>
              <a:t>Figure 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BFDB0D-260E-2EE7-E1A2-2F073675CE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3708400"/>
            <a:ext cx="3311525" cy="316736"/>
          </a:xfrm>
        </p:spPr>
        <p:txBody>
          <a:bodyPr/>
          <a:lstStyle/>
          <a:p>
            <a:r>
              <a:rPr lang="en-US" dirty="0"/>
              <a:t>Figure 3</a:t>
            </a:r>
            <a:endParaRPr lang="ru-R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5D5A62-538C-FF5B-A28E-60ED0C65019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3"/>
            <a:ext cx="3311525" cy="1736998"/>
          </a:xfrm>
        </p:spPr>
        <p:txBody>
          <a:bodyPr/>
          <a:lstStyle/>
          <a:p>
            <a:r>
              <a:rPr lang="en-US" sz="1200" b="1" dirty="0"/>
              <a:t>1) How motivated are you to attend the course of English focused on your specialty? </a:t>
            </a:r>
            <a:r>
              <a:rPr lang="en-US" sz="1200" dirty="0"/>
              <a:t>(5 stars - very motivated; 1 star - not motivated)</a:t>
            </a:r>
            <a:endParaRPr lang="ru-RU" sz="1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95C606D-2034-5AEC-8ADA-303B46DAFD1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3"/>
            <a:ext cx="3311525" cy="1682437"/>
          </a:xfrm>
        </p:spPr>
        <p:txBody>
          <a:bodyPr/>
          <a:lstStyle/>
          <a:p>
            <a:r>
              <a:rPr lang="en-US" sz="1200" b="1" dirty="0"/>
              <a:t>3) What specific language skills would you like to </a:t>
            </a:r>
            <a:r>
              <a:rPr lang="en-US" sz="1200" b="1" dirty="0" err="1"/>
              <a:t>practise</a:t>
            </a:r>
            <a:r>
              <a:rPr lang="en-US" sz="1200" b="1" dirty="0"/>
              <a:t> in the ESP course? </a:t>
            </a:r>
            <a:r>
              <a:rPr lang="en-US" sz="1200" dirty="0"/>
              <a:t>You may choose more than one option</a:t>
            </a:r>
          </a:p>
          <a:p>
            <a:r>
              <a:rPr lang="en-US" sz="1200" dirty="0">
                <a:solidFill>
                  <a:schemeClr val="tx2"/>
                </a:solidFill>
              </a:rPr>
              <a:t>- Speaking                         12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- Listening                          10</a:t>
            </a:r>
          </a:p>
          <a:p>
            <a:r>
              <a:rPr lang="en-US" sz="1200" dirty="0">
                <a:solidFill>
                  <a:schemeClr val="accent3"/>
                </a:solidFill>
              </a:rPr>
              <a:t>- Reading                            4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- Writing                              7</a:t>
            </a:r>
          </a:p>
          <a:p>
            <a:endParaRPr lang="ru-RU" sz="12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E9A2B7-5CD1-D97B-05C6-F3F04252A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BLAN 0312 (14/16 students)</a:t>
            </a:r>
            <a:endParaRPr lang="ru-RU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7D3064C-7C62-B0CD-0EA6-78D8B4C1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DC"/>
                </a:solidFill>
              </a:rPr>
              <a:t>Needs Analysis Questionnaire</a:t>
            </a:r>
            <a:endParaRPr lang="ru-RU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51CF63-EB25-2826-1AEB-BDED263165FB}"/>
              </a:ext>
            </a:extLst>
          </p:cNvPr>
          <p:cNvCxnSpPr/>
          <p:nvPr/>
        </p:nvCxnSpPr>
        <p:spPr bwMode="auto">
          <a:xfrm flipV="1">
            <a:off x="6624320" y="4602480"/>
            <a:ext cx="264160" cy="1625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147559-02EC-97F5-CB90-59F0BFABC058}"/>
              </a:ext>
            </a:extLst>
          </p:cNvPr>
          <p:cNvSpPr txBox="1"/>
          <p:nvPr/>
        </p:nvSpPr>
        <p:spPr>
          <a:xfrm>
            <a:off x="6771945" y="440081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7</a:t>
            </a:r>
            <a:endParaRPr lang="ru-RU" sz="1200" dirty="0" err="1">
              <a:latin typeface="+mn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7299BF-81A7-8628-2C25-9AA6EEEFE426}"/>
              </a:ext>
            </a:extLst>
          </p:cNvPr>
          <p:cNvCxnSpPr/>
          <p:nvPr/>
        </p:nvCxnSpPr>
        <p:spPr bwMode="auto">
          <a:xfrm>
            <a:off x="6624320" y="5561999"/>
            <a:ext cx="324917" cy="76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196AD0-E6AA-01A3-2819-9C05FCF0ED46}"/>
              </a:ext>
            </a:extLst>
          </p:cNvPr>
          <p:cNvSpPr txBox="1"/>
          <p:nvPr/>
        </p:nvSpPr>
        <p:spPr>
          <a:xfrm>
            <a:off x="6888480" y="5561999"/>
            <a:ext cx="418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6</a:t>
            </a:r>
            <a:endParaRPr lang="ru-RU" sz="1200" dirty="0" err="1">
              <a:latin typeface="+mn-lt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AC0447-8707-0E6C-14F6-376EC441CA9C}"/>
              </a:ext>
            </a:extLst>
          </p:cNvPr>
          <p:cNvCxnSpPr/>
          <p:nvPr/>
        </p:nvCxnSpPr>
        <p:spPr bwMode="auto">
          <a:xfrm flipH="1">
            <a:off x="5120640" y="5600399"/>
            <a:ext cx="276733" cy="1472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6EC144-088D-CE59-66C0-20DC4A14CFE5}"/>
              </a:ext>
            </a:extLst>
          </p:cNvPr>
          <p:cNvSpPr txBox="1"/>
          <p:nvPr/>
        </p:nvSpPr>
        <p:spPr>
          <a:xfrm>
            <a:off x="4969336" y="5747623"/>
            <a:ext cx="289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6</a:t>
            </a:r>
            <a:endParaRPr lang="ru-RU" sz="1200" dirty="0" err="1">
              <a:latin typeface="+mn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32282D-0F8A-C9A3-50C4-4D0469961F28}"/>
              </a:ext>
            </a:extLst>
          </p:cNvPr>
          <p:cNvCxnSpPr/>
          <p:nvPr/>
        </p:nvCxnSpPr>
        <p:spPr bwMode="auto">
          <a:xfrm flipH="1" flipV="1">
            <a:off x="4937760" y="4778900"/>
            <a:ext cx="321246" cy="209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BD14086-04D8-26A2-97B5-BC8E15130066}"/>
              </a:ext>
            </a:extLst>
          </p:cNvPr>
          <p:cNvSpPr txBox="1"/>
          <p:nvPr/>
        </p:nvSpPr>
        <p:spPr>
          <a:xfrm>
            <a:off x="4699711" y="457944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8</a:t>
            </a:r>
            <a:endParaRPr lang="ru-RU" sz="1200" dirty="0" err="1">
              <a:latin typeface="+mn-lt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FDCAB0-66D9-76B4-665B-455A45CF6F80}"/>
              </a:ext>
            </a:extLst>
          </p:cNvPr>
          <p:cNvCxnSpPr>
            <a:endCxn id="37" idx="1"/>
          </p:cNvCxnSpPr>
          <p:nvPr/>
        </p:nvCxnSpPr>
        <p:spPr bwMode="auto">
          <a:xfrm flipV="1">
            <a:off x="9986256" y="4897511"/>
            <a:ext cx="250223" cy="910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71937C4-AEF9-06AB-A93E-1B41E196AA38}"/>
              </a:ext>
            </a:extLst>
          </p:cNvPr>
          <p:cNvSpPr txBox="1"/>
          <p:nvPr/>
        </p:nvSpPr>
        <p:spPr>
          <a:xfrm>
            <a:off x="10236479" y="4759011"/>
            <a:ext cx="51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12</a:t>
            </a:r>
            <a:endParaRPr lang="ru-RU" sz="1200" dirty="0" err="1">
              <a:latin typeface="+mn-l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BA3CA1-D640-DCC3-BAAB-FCB68435A6BA}"/>
              </a:ext>
            </a:extLst>
          </p:cNvPr>
          <p:cNvCxnSpPr/>
          <p:nvPr/>
        </p:nvCxnSpPr>
        <p:spPr bwMode="auto">
          <a:xfrm>
            <a:off x="9530205" y="5777356"/>
            <a:ext cx="81280" cy="306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CE95382-03EE-3AB5-C62B-2248313BC118}"/>
              </a:ext>
            </a:extLst>
          </p:cNvPr>
          <p:cNvSpPr txBox="1"/>
          <p:nvPr/>
        </p:nvSpPr>
        <p:spPr>
          <a:xfrm>
            <a:off x="9496622" y="6047449"/>
            <a:ext cx="71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10</a:t>
            </a:r>
            <a:endParaRPr lang="ru-RU" sz="1200" dirty="0" err="1">
              <a:latin typeface="+mn-lt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3490CA-6EE8-5F30-6DE0-3BA60D5BA429}"/>
              </a:ext>
            </a:extLst>
          </p:cNvPr>
          <p:cNvCxnSpPr/>
          <p:nvPr/>
        </p:nvCxnSpPr>
        <p:spPr bwMode="auto">
          <a:xfrm flipH="1">
            <a:off x="8412480" y="5169685"/>
            <a:ext cx="227520" cy="1236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402E4D1-752D-7335-FCFE-526AC2547209}"/>
              </a:ext>
            </a:extLst>
          </p:cNvPr>
          <p:cNvSpPr txBox="1"/>
          <p:nvPr/>
        </p:nvSpPr>
        <p:spPr>
          <a:xfrm>
            <a:off x="8140893" y="5151146"/>
            <a:ext cx="373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4</a:t>
            </a:r>
            <a:endParaRPr lang="ru-RU" sz="1200" dirty="0" err="1">
              <a:latin typeface="+mn-lt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3139782-89E6-9F71-8F0A-EB14F68D0CE5}"/>
              </a:ext>
            </a:extLst>
          </p:cNvPr>
          <p:cNvCxnSpPr/>
          <p:nvPr/>
        </p:nvCxnSpPr>
        <p:spPr bwMode="auto">
          <a:xfrm flipH="1" flipV="1">
            <a:off x="8514637" y="4687943"/>
            <a:ext cx="125363" cy="909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E107B41-AD50-282F-FCE6-B5E5C1C173B3}"/>
              </a:ext>
            </a:extLst>
          </p:cNvPr>
          <p:cNvSpPr txBox="1"/>
          <p:nvPr/>
        </p:nvSpPr>
        <p:spPr>
          <a:xfrm>
            <a:off x="8245010" y="4442976"/>
            <a:ext cx="269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7</a:t>
            </a:r>
            <a:endParaRPr lang="ru-RU" sz="12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16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C1648-9CA2-F993-FEA5-62B894BC853F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en-US" sz="1200" b="1" dirty="0"/>
              <a:t>4) Which classroom activities would you prioritize in the ESP course? </a:t>
            </a:r>
            <a:r>
              <a:rPr lang="en-US" sz="1200" dirty="0"/>
              <a:t>You may choose more than one option</a:t>
            </a:r>
          </a:p>
          <a:p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accent1"/>
                </a:solidFill>
              </a:rPr>
              <a:t>learning specialized vocabulary                             13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accent5"/>
                </a:solidFill>
              </a:rPr>
              <a:t>reading authentic professional texts                       8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rgbClr val="00B050"/>
                </a:solidFill>
              </a:rPr>
              <a:t>watching authentic videos on professional topics   9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rgbClr val="FF0000"/>
                </a:solidFill>
              </a:rPr>
              <a:t>discussing specialized issues in English                 6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rgbClr val="7030A0"/>
                </a:solidFill>
              </a:rPr>
              <a:t>revising grammar and doing exercises                   5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doing problem-solving tasks (e.g. case studies)     1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role playing professional scenarios                         2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creating posters on professional topics                   2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writing reports on professional topics                      2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accent4"/>
                </a:solidFill>
              </a:rPr>
              <a:t>other                                                                       0</a:t>
            </a:r>
          </a:p>
          <a:p>
            <a:endParaRPr lang="en-US" sz="1200" dirty="0"/>
          </a:p>
          <a:p>
            <a:endParaRPr lang="ru-RU" sz="1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0114C-64B0-7388-D27C-51CECBA02B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2D82-6587-8B29-1891-1D2941852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27800-509C-76AA-2DDF-30BC7EFB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774" y="3545840"/>
            <a:ext cx="3333750" cy="23812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140B5-E285-5445-E281-5396879E5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3922713"/>
            <a:ext cx="5220000" cy="190928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125BBD-FD31-CEE0-86DC-FE662F23E6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3545840"/>
            <a:ext cx="5220000" cy="252000"/>
          </a:xfrm>
        </p:spPr>
        <p:txBody>
          <a:bodyPr/>
          <a:lstStyle/>
          <a:p>
            <a:r>
              <a:rPr lang="en-US" b="0" dirty="0"/>
              <a:t>Figure 4</a:t>
            </a:r>
            <a:endParaRPr lang="ru-RU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9D2973-28B2-A0BB-3431-C5934C09F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965" y="3477911"/>
            <a:ext cx="3333750" cy="23812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BC4A9-9820-7398-6EA4-AF397DB0C4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3922713"/>
            <a:ext cx="5220000" cy="190928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FCD55-A7C4-7531-248D-E7BF9DE380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3545840"/>
            <a:ext cx="5220000" cy="376873"/>
          </a:xfrm>
        </p:spPr>
        <p:txBody>
          <a:bodyPr/>
          <a:lstStyle/>
          <a:p>
            <a:r>
              <a:rPr lang="en-US" b="0" dirty="0"/>
              <a:t>Figure 5</a:t>
            </a:r>
            <a:endParaRPr lang="ru-RU" b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4D6E0D-6113-19CB-473B-02D1E4C7B99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3"/>
            <a:ext cx="5220001" cy="2710288"/>
          </a:xfrm>
        </p:spPr>
        <p:txBody>
          <a:bodyPr/>
          <a:lstStyle/>
          <a:p>
            <a:r>
              <a:rPr lang="en-US" sz="1200" b="1" dirty="0"/>
              <a:t>5) Which forms of classroom activities would you </a:t>
            </a:r>
            <a:r>
              <a:rPr lang="en-US" sz="1200" b="1" dirty="0" err="1"/>
              <a:t>prioritise</a:t>
            </a:r>
            <a:r>
              <a:rPr lang="en-US" sz="1200" b="1" dirty="0"/>
              <a:t> in the ESP course? </a:t>
            </a:r>
            <a:r>
              <a:rPr lang="en-US" sz="1200" dirty="0"/>
              <a:t>You may choose more than one option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tx2"/>
                </a:solidFill>
              </a:rPr>
              <a:t>- pair work                                                            8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- team work                                                          4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accent3"/>
                </a:solidFill>
              </a:rPr>
              <a:t>individual work                                                   7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rgbClr val="FF0000"/>
                </a:solidFill>
              </a:rPr>
              <a:t>self-study (assigned home task)                        6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rgbClr val="9100DC"/>
                </a:solidFill>
              </a:rPr>
              <a:t>interactive activities (e.g. quizzes, posters…)    4</a:t>
            </a:r>
          </a:p>
          <a:p>
            <a:r>
              <a:rPr lang="en-US" sz="1200" dirty="0"/>
              <a:t>-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other                                                                  0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96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3FDC67-FFCE-471A-F22E-779532D45D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noProof="0" dirty="0"/>
              <a:t>CJV </a:t>
            </a:r>
            <a:r>
              <a:rPr lang="en-US" noProof="0" dirty="0"/>
              <a:t>week, 2024</a:t>
            </a:r>
            <a:endParaRPr lang="pl-PL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95782-D383-216C-AAE0-34C4000DA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5D739-DFCA-ECCF-485B-2F5BA0AF253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2400" b="1" dirty="0"/>
              <a:t>6) Are there any specific topics or subjects within your field that you would like the English for Specific Purposes course to cover in detail? </a:t>
            </a:r>
            <a:r>
              <a:rPr lang="en-US" sz="2400" dirty="0"/>
              <a:t>Please, list them.</a:t>
            </a:r>
          </a:p>
          <a:p>
            <a:endParaRPr lang="en-US" sz="2400" dirty="0"/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“Microbiology”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“Laboratory”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“Useful vocabulary for lab technicians, for example the methods, instruments etc.”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“All English lessons can be only for our specialization. Not everything for all”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“Special vocabulary”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“Metabolism”……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87174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cjv-prezentace-16-9-en-v10.potx" id="{BC3EE8AA-1241-40D4-84AC-4B4B49148105}" vid="{2F1A5585-128D-49C5-8314-B5B61E8D65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3" ma:contentTypeDescription="Create a new document." ma:contentTypeScope="" ma:versionID="7cc93f0a522376ee8e1dfd73dde5ccd3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87b369375febcfc6bb418894800f5d14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9AEF2B-B32C-473F-B8F9-3A53D4362A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815A7A-98DD-4817-AE3B-A66293C9B0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D7533DB-6C2A-40D5-A891-2E456C96D2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19029</TotalTime>
  <Words>2451</Words>
  <Application>Microsoft Office PowerPoint</Application>
  <PresentationFormat>Widescreen</PresentationFormat>
  <Paragraphs>383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Harlow Solid Italic</vt:lpstr>
      <vt:lpstr>Open Sans</vt:lpstr>
      <vt:lpstr>Tahoma</vt:lpstr>
      <vt:lpstr>Wingdings</vt:lpstr>
      <vt:lpstr>Presentation_MU_EN</vt:lpstr>
      <vt:lpstr>Aligning English Language Courses with Specialized Professions: </vt:lpstr>
      <vt:lpstr>Outline</vt:lpstr>
      <vt:lpstr>In one or two words, describe the biggest challenge you face when developing English for Specific Purposes courses </vt:lpstr>
      <vt:lpstr>PowerPoint Presentation</vt:lpstr>
      <vt:lpstr>Needs Analysis</vt:lpstr>
      <vt:lpstr>PowerPoint Presentation</vt:lpstr>
      <vt:lpstr>Needs Analysis Questionnaire</vt:lpstr>
      <vt:lpstr>PowerPoint Presentation</vt:lpstr>
      <vt:lpstr>PowerPoint Presentation</vt:lpstr>
      <vt:lpstr>PowerPoint Presentation</vt:lpstr>
      <vt:lpstr>Goals and Objectives of the ESP Course</vt:lpstr>
      <vt:lpstr>Methodology</vt:lpstr>
      <vt:lpstr>Material Selection</vt:lpstr>
      <vt:lpstr>Study Materials Development</vt:lpstr>
      <vt:lpstr>Customized lesson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Pronunciation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of the new ESP course for MLT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Таня</dc:creator>
  <cp:lastModifiedBy>Татьяна Кибальникова</cp:lastModifiedBy>
  <cp:revision>206</cp:revision>
  <cp:lastPrinted>1601-01-01T00:00:00Z</cp:lastPrinted>
  <dcterms:created xsi:type="dcterms:W3CDTF">2024-01-08T17:15:16Z</dcterms:created>
  <dcterms:modified xsi:type="dcterms:W3CDTF">2024-01-24T00:09:36Z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