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8b774c92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8b774c92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a8b774c921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cdca878d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cdca878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acdca878d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cdca878d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acdca878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acdca878d0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184eb78a8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184eb78a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a184eb78a8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6d1dba531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a6d1dba5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a6d1dba531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6d1dba531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6d1dba53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a6d1dba531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6d1dba531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a6d1dba5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a6d1dba531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6d1dba531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a6d1dba53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a6d1dba531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c339687b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c33968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ac339687b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8b774c92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8b774c92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a8b774c92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184eb78a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184eb78a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a184eb78a8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184eb78a8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184eb78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a184eb78a8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e003f889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e003f88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ae003f8897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1fdb20489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1fdb204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b1fdb20489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1fdb2048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1fdb204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b1fdb2048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1fdb20489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1fdb204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b1fdb20489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184eb78a8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184eb78a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a184eb78a8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3d80d2de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3d80d2d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63d80d2de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dnes.cz/zpravy/domaci/studenti-podvod-sluchatka-umela-inteligence.A240116_170955_domaci_kor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pyexpert.cz/140-studentske-sety-na-zkousky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hyperlink" Target="https://www.spyexpert.cz/spionazni-mini-sluchatka/42-spionske-mini-sluchatko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irozhlas.cz/zpravy-domov/testovaci-centrum-czu-pef-student-podprsenky-natlak-eticka-komise-skola_2312040500_har" TargetMode="External"/><Relationship Id="rId4" Type="http://schemas.openxmlformats.org/officeDocument/2006/relationships/hyperlink" Target="https://www.novinky.cz/clanek/domaci-sundavani-podprsenek-na-czu-pokracuje-40454598?_zn=aWQlM0QxNDIzODY4MjEwMDMyMzg4NTAzOSU3Q3QlM0QxNTU2NjAxODI1LjQzNiU3Q3RlJTNEMTcwMjkxMjY1My40MjglN0NjJTNERkQyMzU3NDQ5RjY1MUNGQUFENUI2NzRBMDIzREUwOTQ%3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ireskova@med.muni.cz" TargetMode="External"/><Relationship Id="rId4" Type="http://schemas.openxmlformats.org/officeDocument/2006/relationships/hyperlink" Target="mailto:eva.kozakova@med.muni.cz" TargetMode="External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atulda.cz/k-certu-s-mobily-u-zkousek-na-vysoke-skol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uni.cz/o-univerzite/uredni-deska/eticky-kodex-akademickych-a-odbornych-pracovniku-mu" TargetMode="External"/><Relationship Id="rId4" Type="http://schemas.openxmlformats.org/officeDocument/2006/relationships/hyperlink" Target="https://www.muni.cz/o-univerzite/uredni-deska/disciplinarni-rad-pro-studenty" TargetMode="External"/><Relationship Id="rId5" Type="http://schemas.openxmlformats.org/officeDocument/2006/relationships/hyperlink" Target="https://www.muni.cz/o-univerzite/uredni-deska/disciplinarni-rad-pro-student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Učitel nebo policista?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Podvádění u testů z češtiny jako cizího jazyka na LF MU</a:t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6202100" y="5687325"/>
            <a:ext cx="545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</a:rPr>
              <a:t>Eva Kozáková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</a:rPr>
              <a:t>Ivana Rešková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855175" y="6393050"/>
            <a:ext cx="47160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lt1"/>
                </a:solidFill>
              </a:rPr>
              <a:t>Týden CJV leden 2024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Příklady z naší praxe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mobily u zkoušek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spolupráce během testů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focení testů (odpovědi na hodinkách, v uchu?)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další šíření testů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totožné odpovědi v testech (slovní zásoba, kterou jsme nestudovali)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výkon u písemného testu se diametrálně liší od výkonu během semestru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výkon u ústní zkoušky neodpovídá výsledku písemné části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>
                <a:highlight>
                  <a:srgbClr val="A4C2F4"/>
                </a:highlight>
              </a:rPr>
              <a:t>totožné projekty (zjištěno náhodou) - příklady videí studentů Evy a Ivy</a:t>
            </a:r>
            <a:endParaRPr>
              <a:highlight>
                <a:srgbClr val="A4C2F4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podvádění u ústní zkoušky (sluchátko v uchu): nejen u nás, také například 1. LF UK: </a:t>
            </a:r>
            <a:r>
              <a:rPr i="1" lang="cs-CZ"/>
              <a:t>Univerzity řeší podvody při zkouškách, studenti využívají špionážní sluchátka</a:t>
            </a:r>
            <a:r>
              <a:rPr lang="cs-CZ"/>
              <a:t>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LINK</a:t>
            </a:r>
            <a:r>
              <a:rPr lang="cs-CZ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Konkrétní případ: Disciplinární řízení a </a:t>
            </a:r>
            <a:r>
              <a:rPr lang="cs-CZ"/>
              <a:t>vyloučení</a:t>
            </a:r>
            <a:r>
              <a:rPr lang="cs-CZ"/>
              <a:t> ze studia na MU I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Mail studentky Czech III se žádostí o pomoc během testu</a:t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13" y="1957388"/>
            <a:ext cx="64293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Disciplinární řízení a vyloučení z MU II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199275" y="1135075"/>
            <a:ext cx="11652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Oznámení podvodu s přiložením screenshotu z FB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13" y="1777125"/>
            <a:ext cx="45815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00" y="3395200"/>
            <a:ext cx="636997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300" y="1535625"/>
            <a:ext cx="4459000" cy="47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formy podvádění</a:t>
            </a:r>
            <a:endParaRPr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“Studentské sety na zkoušky”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/>
              <a:t>Zdroj: </a:t>
            </a:r>
            <a:r>
              <a:rPr lang="cs-CZ" sz="1200" u="sng">
                <a:solidFill>
                  <a:schemeClr val="hlink"/>
                </a:solidFill>
                <a:hlinkClick r:id="rId3"/>
              </a:rPr>
              <a:t>https://www.spyexpert.cz/140-studentske-sety-na-zkousky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sz="1800"/>
              <a:t>malé pořizovací náklady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sz="1800"/>
              <a:t>takřka neviditelné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200" y="1197587"/>
            <a:ext cx="3563424" cy="493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9575" y="1163600"/>
            <a:ext cx="3390024" cy="460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Špionské mini sluchátko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450"/>
              <a:t>Bezdrátové špionážní mini sluchátko je moderní technická vychytávka s širokým využitím. Sluchátka tohoto typu jsou vyrobena tak, aby komunikace probíhala zcela nenápadně a to i v případě, že Vás někdo může pozorovat. Sluchátko není při běžném pohledu v uchu vůbec vidět.</a:t>
            </a:r>
            <a:endParaRPr b="1" sz="145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00"/>
              <a:t>Baterii dostanete přímo od nás již v balení. Lze ale také běžně dokoupit.</a:t>
            </a:r>
            <a:endParaRPr sz="1000"/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00"/>
              <a:t>Zvuk se přenáší pomocí smyčky, kterou včetně mikrofonu schováte pod tričko nebo košili. Zvuk ze sluchátka je </a:t>
            </a:r>
            <a:r>
              <a:rPr b="1" lang="cs-CZ" sz="1000"/>
              <a:t>dostatečně srozumitelný abyste bez problémů rozuměli, ale přitom ne natolik hlasitý, aby budil pozornost například v tiché </a:t>
            </a:r>
            <a:r>
              <a:rPr b="1" lang="cs-CZ" sz="1000"/>
              <a:t>místnosti</a:t>
            </a:r>
            <a:r>
              <a:rPr b="1" lang="cs-CZ" sz="1000"/>
              <a:t>.</a:t>
            </a:r>
            <a:br>
              <a:rPr b="1" lang="cs-CZ" sz="1000"/>
            </a:br>
            <a:r>
              <a:rPr lang="cs-CZ" sz="1000"/>
              <a:t>Zařízení lze propojit s </a:t>
            </a:r>
            <a:r>
              <a:rPr b="1" lang="cs-CZ" sz="1000"/>
              <a:t>GSM mobilem a použít jako handsfree</a:t>
            </a:r>
            <a:r>
              <a:rPr lang="cs-CZ" sz="1000"/>
              <a:t>.</a:t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025" y="2864425"/>
            <a:ext cx="2597226" cy="35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/>
          <p:nvPr/>
        </p:nvSpPr>
        <p:spPr>
          <a:xfrm>
            <a:off x="7082175" y="4807225"/>
            <a:ext cx="40020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</a:rPr>
              <a:t>Zdroj: </a:t>
            </a:r>
            <a:r>
              <a:rPr lang="cs-CZ" sz="1200" u="sng">
                <a:solidFill>
                  <a:schemeClr val="hlink"/>
                </a:solidFill>
                <a:hlinkClick r:id="rId4"/>
              </a:rPr>
              <a:t>https://www.spyexpert.cz/spionazni-mini-sluchatka/42-spionske-mini-sluchatko.html</a:t>
            </a:r>
            <a:r>
              <a:rPr lang="cs-CZ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 podvody bojujeme na LF?</a:t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317650" y="1163600"/>
            <a:ext cx="7362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cs-CZ" sz="2400"/>
              <a:t>Vlastní “TEST RULES”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sdíleno se studenty před prvním progress testem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zopakováno u všech následujících testů i u závěrečného testu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pravidla, která jsme si vytyčili: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	- právo určit zasedací pořádek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	- zákaz veškeré techniky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	- ústní “ověření” testu v případě, že výkon studenta se výrazně liší jeho výkonu na hodinách, nebo když jeho slovní zásoba neodpovídá probranému učivu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cs-CZ" sz="2400"/>
              <a:t>Daný zasedací pořádek + více dohlížitelů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cs-CZ" sz="2400"/>
              <a:t>Různé</a:t>
            </a:r>
            <a:r>
              <a:rPr lang="cs-CZ" sz="2400"/>
              <a:t> (avšak velmi podobné)</a:t>
            </a:r>
            <a:r>
              <a:rPr b="1" lang="cs-CZ" sz="2400"/>
              <a:t> varianty jednoho testu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175" y="985863"/>
            <a:ext cx="4207250" cy="480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/>
          <p:nvPr/>
        </p:nvSpPr>
        <p:spPr>
          <a:xfrm>
            <a:off x="498475" y="3325100"/>
            <a:ext cx="7438200" cy="3263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Nevýhody pro učitele</a:t>
            </a:r>
            <a:endParaRPr/>
          </a:p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340350" y="1135075"/>
            <a:ext cx="11511300" cy="56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časová náročnost: příprava testu, administrace testu …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stres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nepochopení ze strany studentů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00" y="3589675"/>
            <a:ext cx="7143750" cy="27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Budoucnost?</a:t>
            </a:r>
            <a:endParaRPr/>
          </a:p>
        </p:txBody>
      </p:sp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AI a zkoušky (projekty/úkoly)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směřování k ústnímu zkoušení ???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směřování k úkolům prezentovaným na hodině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průzkum mezi studenty LF MU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Příklad z ČZU: </a:t>
            </a:r>
            <a:endParaRPr u="sng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K testu jen bez podprsenky. Studentky ČZU se musely před zkouškou svlékat, rektor svolá etickou komisi:</a:t>
            </a:r>
            <a:r>
              <a:rPr lang="cs-CZ"/>
              <a:t>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LINK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i="1" lang="cs-CZ"/>
              <a:t>Sundávání podprsenek na ČZU pokračuje:</a:t>
            </a:r>
            <a:r>
              <a:rPr lang="cs-CZ"/>
              <a:t>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LINK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Anketa: vaše tipy proti podvádění </a:t>
            </a:r>
            <a:endParaRPr/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800" y="1386500"/>
            <a:ext cx="3958425" cy="39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Závěr a diskuze</a:t>
            </a:r>
            <a:endParaRPr/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Děkujeme za pozornost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/>
              <a:t>Kontakty: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u="sng">
                <a:solidFill>
                  <a:schemeClr val="hlink"/>
                </a:solidFill>
                <a:hlinkClick r:id="rId3"/>
              </a:rPr>
              <a:t>ireskova@med.muni.cz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u="sng">
                <a:solidFill>
                  <a:schemeClr val="hlink"/>
                </a:solidFill>
                <a:hlinkClick r:id="rId4"/>
              </a:rPr>
              <a:t>eva.kozakova@med.muni.cz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96" name="Google Shape;29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0" y="1420890"/>
            <a:ext cx="4049975" cy="40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Obsah</a:t>
            </a:r>
            <a:endParaRPr/>
          </a:p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Úvod + anketa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Oficiální dokumenty a stanoviska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Výzkum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Stížnost studenta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Příklady z “praxe”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Moderní formy podvádění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Jak s podvody bojujeme na CJV LF?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Budoucnost?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Anketa a závěr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toto téma? 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7650" y="1163600"/>
            <a:ext cx="5751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75" y="1665297"/>
            <a:ext cx="4534401" cy="42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825" y="1385648"/>
            <a:ext cx="3898700" cy="38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Typy studentů ve vztahu k testování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350">
                <a:highlight>
                  <a:srgbClr val="FFFFFF"/>
                </a:highlight>
              </a:rPr>
              <a:t>Výňatky z blogu VŠ učitele Pavla Semeráda: </a:t>
            </a:r>
            <a:endParaRPr b="1" sz="13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350">
                <a:highlight>
                  <a:srgbClr val="FFFFFF"/>
                </a:highlight>
              </a:rPr>
              <a:t>Typy studentů ve vztahu k testování: </a:t>
            </a:r>
            <a:endParaRPr b="1" sz="1350"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350"/>
              <a:buChar char="-"/>
            </a:pPr>
            <a:r>
              <a:rPr b="1" lang="cs-CZ" sz="1350">
                <a:highlight>
                  <a:srgbClr val="FFFFFF"/>
                </a:highlight>
              </a:rPr>
              <a:t>První</a:t>
            </a:r>
            <a:r>
              <a:rPr lang="cs-CZ" sz="1350">
                <a:highlight>
                  <a:srgbClr val="FFFFFF"/>
                </a:highlight>
              </a:rPr>
              <a:t> skupina k plnění zkoušek přistupuje nadstandardně zodpovědně a poctivě. Tito studenti s plněním zkoušek většinou nemívají problém. Sami si totiž dobrovolně nastudují i to, nad čím jiní mávnou jen rukou.</a:t>
            </a:r>
            <a:endParaRPr sz="1350"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cs-CZ" sz="1350">
                <a:highlight>
                  <a:srgbClr val="FFFF00"/>
                </a:highlight>
              </a:rPr>
              <a:t>Na </a:t>
            </a:r>
            <a:r>
              <a:rPr b="1" lang="cs-CZ" sz="1350">
                <a:highlight>
                  <a:srgbClr val="FFFF00"/>
                </a:highlight>
              </a:rPr>
              <a:t>druhém</a:t>
            </a:r>
            <a:r>
              <a:rPr lang="cs-CZ" sz="1350">
                <a:highlight>
                  <a:srgbClr val="FFFF00"/>
                </a:highlight>
              </a:rPr>
              <a:t> konci jsou studenti, kteří se snaží všechno maximálně „odrbat“. A ti nejlepší z nich se pro dosažení vlastního úspěchu neštítí udělat (téměř) cokoliv. Nezastaví se prakticky před ničím. Ani před disciplinární komisí ne.</a:t>
            </a:r>
            <a:endParaRPr sz="1350">
              <a:highlight>
                <a:srgbClr val="FFFF00"/>
              </a:highlight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b="1" lang="cs-CZ" sz="1350">
                <a:highlight>
                  <a:srgbClr val="FFFFFF"/>
                </a:highlight>
              </a:rPr>
              <a:t>Zbytek</a:t>
            </a:r>
            <a:r>
              <a:rPr lang="cs-CZ" sz="1350">
                <a:highlight>
                  <a:srgbClr val="FFFFFF"/>
                </a:highlight>
              </a:rPr>
              <a:t> se nachází někde mezi těmito extrémy.</a:t>
            </a:r>
            <a:endParaRPr sz="13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cs-CZ" sz="1350">
                <a:highlight>
                  <a:srgbClr val="FFFFFF"/>
                </a:highlight>
              </a:rPr>
              <a:t>Příklady podvádění</a:t>
            </a:r>
            <a:endParaRPr sz="1350">
              <a:highlight>
                <a:srgbClr val="FFFFFF"/>
              </a:highlight>
            </a:endParaRPr>
          </a:p>
          <a:p>
            <a:pPr indent="-314325" lvl="0" marL="7366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cs-CZ" sz="1350">
                <a:highlight>
                  <a:srgbClr val="FFFFFF"/>
                </a:highlight>
              </a:rPr>
              <a:t>Kolega přistihl studentku během zkoušky, jak přes telefon komunikuje s někým, kdo jí píše postup řešení, </a:t>
            </a:r>
            <a:r>
              <a:rPr b="1" lang="cs-CZ" sz="1350">
                <a:highlight>
                  <a:srgbClr val="FFFFFF"/>
                </a:highlight>
              </a:rPr>
              <a:t>za což ji poslal na disciplinární komisi</a:t>
            </a:r>
            <a:r>
              <a:rPr lang="cs-CZ" sz="1350">
                <a:highlight>
                  <a:srgbClr val="FFFFFF"/>
                </a:highlight>
              </a:rPr>
              <a:t>.</a:t>
            </a:r>
            <a:endParaRPr sz="1350">
              <a:highlight>
                <a:srgbClr val="FFFFFF"/>
              </a:highlight>
            </a:endParaRPr>
          </a:p>
          <a:p>
            <a:pPr indent="-314325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cs-CZ" sz="1350">
                <a:highlight>
                  <a:srgbClr val="FFFFFF"/>
                </a:highlight>
              </a:rPr>
              <a:t>Druhá kolegyně zase chytila studenta, kterému odpovědi někdo diktoval přes mikrofon do ucha. I tato věc skončila u </a:t>
            </a:r>
            <a:r>
              <a:rPr b="1" lang="cs-CZ" sz="1350">
                <a:highlight>
                  <a:srgbClr val="FFFFFF"/>
                </a:highlight>
              </a:rPr>
              <a:t>disciplinární komise</a:t>
            </a:r>
            <a:r>
              <a:rPr lang="cs-CZ" sz="1350">
                <a:highlight>
                  <a:srgbClr val="FFFFFF"/>
                </a:highlight>
              </a:rPr>
              <a:t>.</a:t>
            </a:r>
            <a:endParaRPr sz="1350">
              <a:highlight>
                <a:srgbClr val="FFFFFF"/>
              </a:highlight>
            </a:endParaRPr>
          </a:p>
          <a:p>
            <a:pPr indent="-314325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cs-CZ" sz="1350">
                <a:highlight>
                  <a:srgbClr val="FFFFFF"/>
                </a:highlight>
              </a:rPr>
              <a:t>To já jsem proti oběma břídil. Našel jsem jen v učebně vytištěné fotografie ze zkouškového testu z jiného předmětu vč. doplněných správných odpovědí.</a:t>
            </a:r>
            <a:endParaRPr sz="13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cs-CZ" sz="1350">
                <a:highlight>
                  <a:srgbClr val="FFFFFF"/>
                </a:highlight>
              </a:rPr>
              <a:t>Zdroj: SEMERÁD, Pavel</a:t>
            </a:r>
            <a:r>
              <a:rPr lang="cs-CZ" sz="1350">
                <a:highlight>
                  <a:srgbClr val="FFFFFF"/>
                </a:highlight>
              </a:rPr>
              <a:t>:</a:t>
            </a:r>
            <a:r>
              <a:rPr lang="cs-CZ" sz="1350">
                <a:highlight>
                  <a:srgbClr val="FFFFFF"/>
                </a:highlight>
              </a:rPr>
              <a:t> </a:t>
            </a:r>
            <a:r>
              <a:rPr i="1" lang="cs-CZ" sz="1350">
                <a:highlight>
                  <a:srgbClr val="FFFFFF"/>
                </a:highlight>
              </a:rPr>
              <a:t>K</a:t>
            </a:r>
            <a:r>
              <a:rPr i="1" lang="cs-CZ" sz="1350">
                <a:highlight>
                  <a:srgbClr val="FFFFFF"/>
                </a:highlight>
              </a:rPr>
              <a:t> čertu s mobily u zkoušek.</a:t>
            </a:r>
            <a:r>
              <a:rPr lang="cs-CZ" sz="1350">
                <a:highlight>
                  <a:srgbClr val="FFFFFF"/>
                </a:highlight>
              </a:rPr>
              <a:t> BLOG. Publikováno 8. 2. 2020. Dostupné z URL: </a:t>
            </a:r>
            <a:r>
              <a:rPr lang="cs-CZ" sz="1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link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Výzkum o testování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Diplomová práce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Panáková, Marie: Fenomén podvádění ve školách (FF MU, 2011)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Bakalářská práce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Žalud, Jakub: Postoje VŠ studentů k akademickému podvádění (PedF Jihočeská univerzita 2017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Svobodová, Alice: Elektronické podvádění studentů vysokých škol (Masarykův ústav vyšších studií, 2019)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Přehledová studie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Mareš, Jiří: Tradiční a netradiční podvádění ve škole (Pedagogika, 2005)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Výsledky výzkumu I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475" y="1395175"/>
            <a:ext cx="10386200" cy="42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1038475" y="5942925"/>
            <a:ext cx="88014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Závodná Aneta: Podvádění studentů na střední/vysoké škole. BP 2021. ČVUT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Výsledky výzkumu II (minimalizace podvádění)</a:t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5" y="947050"/>
            <a:ext cx="10862676" cy="54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329025" y="6378400"/>
            <a:ext cx="80301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chemeClr val="dk1"/>
                </a:solidFill>
              </a:rPr>
              <a:t>Závodná Aneta: Podvádění studentů na střední/vysoké škole. BP 2021. ČVUT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Oficiální dokumenty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Etický kodex akademických a odborných pracovníků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>
                <a:highlight>
                  <a:srgbClr val="FAFAFA"/>
                </a:highlight>
              </a:rPr>
              <a:t>Zdroj: </a:t>
            </a:r>
            <a:r>
              <a:rPr b="1" lang="cs-CZ" sz="1000" u="sng">
                <a:solidFill>
                  <a:schemeClr val="hlink"/>
                </a:solidFill>
                <a:highlight>
                  <a:srgbClr val="FAFAFA"/>
                </a:highlight>
                <a:hlinkClick r:id="rId3"/>
              </a:rPr>
              <a:t>https://www.muni.cz/o-univerzite/uredni-deska/eticky-kodex-akademickych-a-odbornych-pracovniku-mu</a:t>
            </a:r>
            <a:r>
              <a:rPr b="1" lang="cs-CZ" sz="1000">
                <a:highlight>
                  <a:srgbClr val="FAFAFA"/>
                </a:highlight>
              </a:rPr>
              <a:t> </a:t>
            </a:r>
            <a:endParaRPr b="1" sz="10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100">
                <a:highlight>
                  <a:srgbClr val="FAFAFA"/>
                </a:highlight>
              </a:rPr>
              <a:t>Článek 2</a:t>
            </a:r>
            <a:endParaRPr b="1"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100">
                <a:highlight>
                  <a:srgbClr val="FAFAFA"/>
                </a:highlight>
              </a:rPr>
              <a:t>Obecné požadavky etického jednání</a:t>
            </a:r>
            <a:endParaRPr b="1"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>
                <a:highlight>
                  <a:srgbClr val="FAFAFA"/>
                </a:highlight>
              </a:rPr>
              <a:t>(1) Pracovník se při svém působení na pracovišti i mimo ně řídí mravními principy a zásadami obecně uznávanými ve společnosti.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>
                <a:highlight>
                  <a:srgbClr val="FAFAFA"/>
                </a:highlight>
              </a:rPr>
              <a:t>(2) Dalšími obecnými požadavky morálního jednání se v souvislosti s akademickými činnostmi rozumí zejména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d) </a:t>
            </a:r>
            <a:r>
              <a:rPr b="1" lang="cs-CZ" sz="1100">
                <a:highlight>
                  <a:srgbClr val="C9DAF8"/>
                </a:highlight>
              </a:rPr>
              <a:t>odmítavý postoj vůči nemorálnímu jednání ve vzdělávací, </a:t>
            </a:r>
            <a:r>
              <a:rPr lang="cs-CZ" sz="1100">
                <a:highlight>
                  <a:srgbClr val="FAFAFA"/>
                </a:highlight>
              </a:rPr>
              <a:t>výzkumné a vývojové činnosti,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Disciplinární řád pro studenty Masarykovy univerzity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/>
              <a:t>Zdroj: </a:t>
            </a:r>
            <a:r>
              <a:rPr lang="cs-CZ" sz="1000" u="sng">
                <a:solidFill>
                  <a:schemeClr val="hlink"/>
                </a:solidFill>
                <a:hlinkClick r:id="rId4"/>
              </a:rPr>
              <a:t>h</a:t>
            </a:r>
            <a:r>
              <a:rPr lang="cs-CZ" sz="1000" u="sng">
                <a:solidFill>
                  <a:schemeClr val="hlink"/>
                </a:solidFill>
                <a:hlinkClick r:id="rId5"/>
              </a:rPr>
              <a:t>ttps://www.muni.cz/o-univerzite/uredni-deska/disciplinarni-rad-pro-studenty</a:t>
            </a:r>
            <a:r>
              <a:rPr lang="cs-CZ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>
                <a:highlight>
                  <a:srgbClr val="FAFAFA"/>
                </a:highlight>
              </a:rPr>
              <a:t>Článek 2</a:t>
            </a:r>
            <a:endParaRPr b="1" sz="10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000">
                <a:highlight>
                  <a:srgbClr val="FAFAFA"/>
                </a:highlight>
              </a:rPr>
              <a:t>Disciplinární přestupek</a:t>
            </a:r>
            <a:endParaRPr b="1" sz="10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(1) Disciplinárním přestupkem (§ 64 zákona) je zejména: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a) podvádění při plnění studijních povinností nebo pokus o podvádění, a to zejména:</a:t>
            </a:r>
            <a:endParaRPr sz="1100">
              <a:highlight>
                <a:srgbClr val="FAFAFA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cs-CZ" sz="1100">
                <a:highlight>
                  <a:srgbClr val="C9DAF8"/>
                </a:highlight>
              </a:rPr>
              <a:t>opisování nebo nepovolená spolupráce,</a:t>
            </a:r>
            <a:endParaRPr b="1" sz="1100">
              <a:highlight>
                <a:srgbClr val="C9DAF8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cs-CZ" sz="1100">
                <a:highlight>
                  <a:srgbClr val="C9DAF8"/>
                </a:highlight>
              </a:rPr>
              <a:t>napovídání během testu jinému testovanému,</a:t>
            </a:r>
            <a:endParaRPr b="1" sz="1100">
              <a:highlight>
                <a:srgbClr val="C9DAF8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cs-CZ" sz="1100">
                <a:highlight>
                  <a:srgbClr val="C9DAF8"/>
                </a:highlight>
              </a:rPr>
              <a:t>nepovolená manipulace se zkušebními otázkami, testem nebo jiným zadáním písemné práce, </a:t>
            </a:r>
            <a:endParaRPr b="1" sz="1100">
              <a:highlight>
                <a:srgbClr val="C9DAF8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cs-CZ" sz="1100">
                <a:highlight>
                  <a:srgbClr val="C9DAF8"/>
                </a:highlight>
              </a:rPr>
              <a:t>neoprávněné zveřejnění nebo rozšiřování zkušebních otázek, testu nebo jiného zadání písemné práce,</a:t>
            </a:r>
            <a:endParaRPr b="1" sz="1100">
              <a:highlight>
                <a:srgbClr val="C9DAF8"/>
              </a:highlight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cs-CZ" sz="1100">
                <a:highlight>
                  <a:srgbClr val="C9DAF8"/>
                </a:highlight>
              </a:rPr>
              <a:t>užití nepovolených materiálů, informací nebo pomůcek včetně mobilních komunikačních zařízení,</a:t>
            </a:r>
            <a:endParaRPr b="1" sz="1100">
              <a:highlight>
                <a:srgbClr val="C9DA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b) plagiátorství, tj. užití obsahu, myšlenky nebo struktury jiného díla bez řádného uvedení zdroje a citace nebo bez řádného důvodu daného druhem užití a obvyklou mírou původnosti výsledného díla,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c) pomoc s podváděním nebo plagiátorstvím, např. poskytnutím práce nebo jiného plnění jinému studentovi s vědomím, že budou použity k podvádění nebo plagiátorství,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highlight>
                  <a:srgbClr val="FAFAFA"/>
                </a:highlight>
              </a:rPr>
              <a:t>d) poskytnutí nebo využití služby spočívající ve vyhotovení práce jinou osobou než studentem předkládajícím tuto práci ke splnění své studijní povinnosti (tzv. „ghostwriting“);</a:t>
            </a:r>
            <a:endParaRPr sz="1100"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Stížnost studenta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175" y="1366304"/>
            <a:ext cx="7819700" cy="17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625" y="3556500"/>
            <a:ext cx="8654775" cy="15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